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5" r:id="rId3"/>
    <p:sldMasterId id="2147483688" r:id="rId4"/>
    <p:sldMasterId id="2147483703" r:id="rId5"/>
  </p:sldMasterIdLst>
  <p:notesMasterIdLst>
    <p:notesMasterId r:id="rId151"/>
  </p:notesMasterIdLst>
  <p:sldIdLst>
    <p:sldId id="258" r:id="rId6"/>
    <p:sldId id="259" r:id="rId7"/>
    <p:sldId id="260" r:id="rId8"/>
    <p:sldId id="262" r:id="rId9"/>
    <p:sldId id="263" r:id="rId10"/>
    <p:sldId id="264" r:id="rId11"/>
    <p:sldId id="265" r:id="rId12"/>
    <p:sldId id="276" r:id="rId13"/>
    <p:sldId id="266" r:id="rId14"/>
    <p:sldId id="425" r:id="rId15"/>
    <p:sldId id="426" r:id="rId16"/>
    <p:sldId id="427" r:id="rId17"/>
    <p:sldId id="428" r:id="rId18"/>
    <p:sldId id="429" r:id="rId19"/>
    <p:sldId id="430" r:id="rId20"/>
    <p:sldId id="431" r:id="rId21"/>
    <p:sldId id="432" r:id="rId22"/>
    <p:sldId id="433" r:id="rId23"/>
    <p:sldId id="434" r:id="rId24"/>
    <p:sldId id="435" r:id="rId25"/>
    <p:sldId id="436" r:id="rId26"/>
    <p:sldId id="437" r:id="rId27"/>
    <p:sldId id="438" r:id="rId28"/>
    <p:sldId id="439" r:id="rId29"/>
    <p:sldId id="440" r:id="rId30"/>
    <p:sldId id="441" r:id="rId31"/>
    <p:sldId id="442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  <p:sldId id="290" r:id="rId42"/>
    <p:sldId id="283" r:id="rId43"/>
    <p:sldId id="284" r:id="rId44"/>
    <p:sldId id="285" r:id="rId45"/>
    <p:sldId id="286" r:id="rId46"/>
    <p:sldId id="309" r:id="rId47"/>
    <p:sldId id="308" r:id="rId48"/>
    <p:sldId id="311" r:id="rId49"/>
    <p:sldId id="312" r:id="rId50"/>
    <p:sldId id="293" r:id="rId51"/>
    <p:sldId id="294" r:id="rId52"/>
    <p:sldId id="277" r:id="rId53"/>
    <p:sldId id="297" r:id="rId54"/>
    <p:sldId id="299" r:id="rId55"/>
    <p:sldId id="300" r:id="rId56"/>
    <p:sldId id="279" r:id="rId57"/>
    <p:sldId id="280" r:id="rId58"/>
    <p:sldId id="282" r:id="rId59"/>
    <p:sldId id="372" r:id="rId60"/>
    <p:sldId id="373" r:id="rId61"/>
    <p:sldId id="304" r:id="rId62"/>
    <p:sldId id="305" r:id="rId63"/>
    <p:sldId id="313" r:id="rId64"/>
    <p:sldId id="307" r:id="rId65"/>
    <p:sldId id="424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40" r:id="rId78"/>
    <p:sldId id="341" r:id="rId79"/>
    <p:sldId id="342" r:id="rId80"/>
    <p:sldId id="343" r:id="rId81"/>
    <p:sldId id="326" r:id="rId82"/>
    <p:sldId id="327" r:id="rId83"/>
    <p:sldId id="328" r:id="rId84"/>
    <p:sldId id="329" r:id="rId85"/>
    <p:sldId id="330" r:id="rId86"/>
    <p:sldId id="331" r:id="rId87"/>
    <p:sldId id="332" r:id="rId88"/>
    <p:sldId id="333" r:id="rId89"/>
    <p:sldId id="334" r:id="rId90"/>
    <p:sldId id="335" r:id="rId91"/>
    <p:sldId id="336" r:id="rId92"/>
    <p:sldId id="337" r:id="rId93"/>
    <p:sldId id="338" r:id="rId94"/>
    <p:sldId id="339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4" r:id="rId123"/>
    <p:sldId id="376" r:id="rId124"/>
    <p:sldId id="377" r:id="rId125"/>
    <p:sldId id="378" r:id="rId126"/>
    <p:sldId id="379" r:id="rId127"/>
    <p:sldId id="380" r:id="rId128"/>
    <p:sldId id="381" r:id="rId129"/>
    <p:sldId id="382" r:id="rId130"/>
    <p:sldId id="383" r:id="rId131"/>
    <p:sldId id="384" r:id="rId132"/>
    <p:sldId id="385" r:id="rId133"/>
    <p:sldId id="386" r:id="rId134"/>
    <p:sldId id="387" r:id="rId135"/>
    <p:sldId id="388" r:id="rId136"/>
    <p:sldId id="389" r:id="rId137"/>
    <p:sldId id="390" r:id="rId138"/>
    <p:sldId id="391" r:id="rId139"/>
    <p:sldId id="392" r:id="rId140"/>
    <p:sldId id="393" r:id="rId141"/>
    <p:sldId id="394" r:id="rId142"/>
    <p:sldId id="395" r:id="rId143"/>
    <p:sldId id="396" r:id="rId144"/>
    <p:sldId id="397" r:id="rId145"/>
    <p:sldId id="398" r:id="rId146"/>
    <p:sldId id="399" r:id="rId147"/>
    <p:sldId id="400" r:id="rId148"/>
    <p:sldId id="401" r:id="rId149"/>
    <p:sldId id="402" r:id="rId150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19" d="100"/>
          <a:sy n="119" d="100"/>
        </p:scale>
        <p:origin x="-768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38" Type="http://schemas.openxmlformats.org/officeDocument/2006/relationships/slide" Target="slides/slide133.xml"/><Relationship Id="rId154" Type="http://schemas.openxmlformats.org/officeDocument/2006/relationships/theme" Target="theme/theme1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144" Type="http://schemas.openxmlformats.org/officeDocument/2006/relationships/slide" Target="slides/slide139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55" Type="http://schemas.openxmlformats.org/officeDocument/2006/relationships/tableStyles" Target="tableStyle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16" Type="http://schemas.openxmlformats.org/officeDocument/2006/relationships/slide" Target="slides/slide111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137" Type="http://schemas.openxmlformats.org/officeDocument/2006/relationships/slide" Target="slides/slide13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5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28764B-F0E9-44F6-A4A7-D0E6ADB855A6}" type="doc">
      <dgm:prSet loTypeId="urn:microsoft.com/office/officeart/2005/8/layout/radial4" loCatId="relationship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01BC1A9A-70AF-42B6-B409-1C945216F6DD}">
      <dgm:prSet phldrT="[Текст]"/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NGOSS</a:t>
          </a:r>
          <a:endParaRPr lang="ru-RU" dirty="0"/>
        </a:p>
      </dgm:t>
    </dgm:pt>
    <dgm:pt modelId="{F2589312-1BC9-4EA0-8D2A-27CFEC2BA71C}" type="parTrans" cxnId="{2CA70ACE-B69D-4B57-ADBE-DD5B3E235F91}">
      <dgm:prSet/>
      <dgm:spPr/>
      <dgm:t>
        <a:bodyPr/>
        <a:lstStyle/>
        <a:p>
          <a:endParaRPr lang="ru-RU"/>
        </a:p>
      </dgm:t>
    </dgm:pt>
    <dgm:pt modelId="{123261CD-819B-4E36-9392-32635662402C}" type="sibTrans" cxnId="{2CA70ACE-B69D-4B57-ADBE-DD5B3E235F91}">
      <dgm:prSet/>
      <dgm:spPr/>
      <dgm:t>
        <a:bodyPr/>
        <a:lstStyle/>
        <a:p>
          <a:endParaRPr lang="ru-RU"/>
        </a:p>
      </dgm:t>
    </dgm:pt>
    <dgm:pt modelId="{A19ED242-A549-477E-A549-E03BB5D2C2B6}">
      <dgm:prSet phldrT="[Текст]"/>
      <dgm:spPr/>
      <dgm:t>
        <a:bodyPr/>
        <a:lstStyle/>
        <a:p>
          <a:r>
            <a:rPr lang="en-US" dirty="0" smtClean="0"/>
            <a:t>ETSI</a:t>
          </a:r>
          <a:endParaRPr lang="ru-RU" dirty="0"/>
        </a:p>
      </dgm:t>
    </dgm:pt>
    <dgm:pt modelId="{910AB8A7-E8E6-46C9-B9BE-4CC9613A2450}" type="parTrans" cxnId="{7B52B0EB-342F-4119-94F3-D52ADE320FF8}">
      <dgm:prSet/>
      <dgm:spPr/>
      <dgm:t>
        <a:bodyPr/>
        <a:lstStyle/>
        <a:p>
          <a:endParaRPr lang="ru-RU"/>
        </a:p>
      </dgm:t>
    </dgm:pt>
    <dgm:pt modelId="{0F9C66E6-0E55-4EF0-8B9B-F1FBD66B50A2}" type="sibTrans" cxnId="{7B52B0EB-342F-4119-94F3-D52ADE320FF8}">
      <dgm:prSet/>
      <dgm:spPr/>
      <dgm:t>
        <a:bodyPr/>
        <a:lstStyle/>
        <a:p>
          <a:endParaRPr lang="ru-RU"/>
        </a:p>
      </dgm:t>
    </dgm:pt>
    <dgm:pt modelId="{10F2EFBA-05B1-4419-9233-D8D1B03D193B}">
      <dgm:prSet phldrT="[Текст]"/>
      <dgm:spPr/>
      <dgm:t>
        <a:bodyPr/>
        <a:lstStyle/>
        <a:p>
          <a:r>
            <a:rPr lang="en-US" dirty="0" smtClean="0"/>
            <a:t>3GPP</a:t>
          </a:r>
          <a:endParaRPr lang="ru-RU" dirty="0"/>
        </a:p>
      </dgm:t>
    </dgm:pt>
    <dgm:pt modelId="{F54B032D-A491-4485-8936-EA1C982E853B}" type="parTrans" cxnId="{7146AC2E-9E10-474E-8A39-50A881B1D4AB}">
      <dgm:prSet/>
      <dgm:spPr/>
      <dgm:t>
        <a:bodyPr/>
        <a:lstStyle/>
        <a:p>
          <a:endParaRPr lang="ru-RU"/>
        </a:p>
      </dgm:t>
    </dgm:pt>
    <dgm:pt modelId="{E28A80AD-1593-4360-91C2-DDB9A6092D21}" type="sibTrans" cxnId="{7146AC2E-9E10-474E-8A39-50A881B1D4AB}">
      <dgm:prSet/>
      <dgm:spPr/>
      <dgm:t>
        <a:bodyPr/>
        <a:lstStyle/>
        <a:p>
          <a:endParaRPr lang="ru-RU"/>
        </a:p>
      </dgm:t>
    </dgm:pt>
    <dgm:pt modelId="{AA2650B0-5092-43DB-A67A-BAE4FB5AC745}">
      <dgm:prSet phldrT="[Текст]"/>
      <dgm:spPr/>
      <dgm:t>
        <a:bodyPr/>
        <a:lstStyle/>
        <a:p>
          <a:r>
            <a:rPr lang="en-US" dirty="0" smtClean="0"/>
            <a:t>ITU</a:t>
          </a:r>
          <a:endParaRPr lang="ru-RU" dirty="0"/>
        </a:p>
      </dgm:t>
    </dgm:pt>
    <dgm:pt modelId="{C93F5003-9D98-4C74-B6C5-DA85FEA76B93}" type="parTrans" cxnId="{0C949882-58BC-443B-A9A3-756448AF2166}">
      <dgm:prSet/>
      <dgm:spPr/>
      <dgm:t>
        <a:bodyPr/>
        <a:lstStyle/>
        <a:p>
          <a:endParaRPr lang="ru-RU"/>
        </a:p>
      </dgm:t>
    </dgm:pt>
    <dgm:pt modelId="{CEA736F3-178E-4ADF-A19C-EDE2C7E773DC}" type="sibTrans" cxnId="{0C949882-58BC-443B-A9A3-756448AF2166}">
      <dgm:prSet/>
      <dgm:spPr/>
      <dgm:t>
        <a:bodyPr/>
        <a:lstStyle/>
        <a:p>
          <a:endParaRPr lang="ru-RU"/>
        </a:p>
      </dgm:t>
    </dgm:pt>
    <dgm:pt modelId="{2D76D7C3-E175-42BF-B89E-C97BF9EF9F6A}">
      <dgm:prSet/>
      <dgm:spPr>
        <a:effectLst>
          <a:glow rad="228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TMF</a:t>
          </a:r>
          <a:endParaRPr lang="ru-RU" dirty="0"/>
        </a:p>
      </dgm:t>
    </dgm:pt>
    <dgm:pt modelId="{05754582-956E-4C9C-A0C3-C38275A13357}" type="parTrans" cxnId="{ABCF7778-E20C-4844-A33C-CE864EF60725}">
      <dgm:prSet/>
      <dgm:spPr/>
      <dgm:t>
        <a:bodyPr/>
        <a:lstStyle/>
        <a:p>
          <a:endParaRPr lang="ru-RU"/>
        </a:p>
      </dgm:t>
    </dgm:pt>
    <dgm:pt modelId="{0734CBFC-B061-4F2F-958A-E2EF1CBEA0F5}" type="sibTrans" cxnId="{ABCF7778-E20C-4844-A33C-CE864EF60725}">
      <dgm:prSet/>
      <dgm:spPr/>
      <dgm:t>
        <a:bodyPr/>
        <a:lstStyle/>
        <a:p>
          <a:endParaRPr lang="ru-RU"/>
        </a:p>
      </dgm:t>
    </dgm:pt>
    <dgm:pt modelId="{D9D6C389-F0BC-424C-B1B5-34A4CCF3C0FE}" type="pres">
      <dgm:prSet presAssocID="{C528764B-F0E9-44F6-A4A7-D0E6ADB855A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D3A7D6-1E2A-4AC1-A78A-32AD71DD7CD3}" type="pres">
      <dgm:prSet presAssocID="{01BC1A9A-70AF-42B6-B409-1C945216F6DD}" presName="centerShape" presStyleLbl="node0" presStyleIdx="0" presStyleCnt="1"/>
      <dgm:spPr/>
      <dgm:t>
        <a:bodyPr/>
        <a:lstStyle/>
        <a:p>
          <a:endParaRPr lang="ru-RU"/>
        </a:p>
      </dgm:t>
    </dgm:pt>
    <dgm:pt modelId="{231CFEDE-D4A5-4BA9-A75D-68C60D8F5866}" type="pres">
      <dgm:prSet presAssocID="{910AB8A7-E8E6-46C9-B9BE-4CC9613A2450}" presName="parTrans" presStyleLbl="bgSibTrans2D1" presStyleIdx="0" presStyleCnt="4"/>
      <dgm:spPr/>
      <dgm:t>
        <a:bodyPr/>
        <a:lstStyle/>
        <a:p>
          <a:endParaRPr lang="ru-RU"/>
        </a:p>
      </dgm:t>
    </dgm:pt>
    <dgm:pt modelId="{319C9D4A-D0E7-4477-B919-3C1B9BCE7524}" type="pres">
      <dgm:prSet presAssocID="{A19ED242-A549-477E-A549-E03BB5D2C2B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AC9F21-76F3-4449-B476-99E58126B215}" type="pres">
      <dgm:prSet presAssocID="{05754582-956E-4C9C-A0C3-C38275A13357}" presName="parTrans" presStyleLbl="bgSibTrans2D1" presStyleIdx="1" presStyleCnt="4"/>
      <dgm:spPr/>
      <dgm:t>
        <a:bodyPr/>
        <a:lstStyle/>
        <a:p>
          <a:endParaRPr lang="ru-RU"/>
        </a:p>
      </dgm:t>
    </dgm:pt>
    <dgm:pt modelId="{B59D9502-871D-4212-827A-37B3EAE24D4A}" type="pres">
      <dgm:prSet presAssocID="{2D76D7C3-E175-42BF-B89E-C97BF9EF9F6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4C9775-F4FC-4E4C-B42F-17AF7BCC17D8}" type="pres">
      <dgm:prSet presAssocID="{F54B032D-A491-4485-8936-EA1C982E853B}" presName="parTrans" presStyleLbl="bgSibTrans2D1" presStyleIdx="2" presStyleCnt="4"/>
      <dgm:spPr/>
      <dgm:t>
        <a:bodyPr/>
        <a:lstStyle/>
        <a:p>
          <a:endParaRPr lang="ru-RU"/>
        </a:p>
      </dgm:t>
    </dgm:pt>
    <dgm:pt modelId="{B413C450-4C17-4EA6-A0E8-9392D39371EB}" type="pres">
      <dgm:prSet presAssocID="{10F2EFBA-05B1-4419-9233-D8D1B03D193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CDC5D4-5460-42A9-B87E-D98B45521719}" type="pres">
      <dgm:prSet presAssocID="{C93F5003-9D98-4C74-B6C5-DA85FEA76B93}" presName="parTrans" presStyleLbl="bgSibTrans2D1" presStyleIdx="3" presStyleCnt="4"/>
      <dgm:spPr/>
      <dgm:t>
        <a:bodyPr/>
        <a:lstStyle/>
        <a:p>
          <a:endParaRPr lang="ru-RU"/>
        </a:p>
      </dgm:t>
    </dgm:pt>
    <dgm:pt modelId="{71C9F0A3-A191-44B4-B7A0-0D3D6C1AE6B1}" type="pres">
      <dgm:prSet presAssocID="{AA2650B0-5092-43DB-A67A-BAE4FB5AC74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52B0EB-342F-4119-94F3-D52ADE320FF8}" srcId="{01BC1A9A-70AF-42B6-B409-1C945216F6DD}" destId="{A19ED242-A549-477E-A549-E03BB5D2C2B6}" srcOrd="0" destOrd="0" parTransId="{910AB8A7-E8E6-46C9-B9BE-4CC9613A2450}" sibTransId="{0F9C66E6-0E55-4EF0-8B9B-F1FBD66B50A2}"/>
    <dgm:cxn modelId="{E385F7BD-2537-1149-A2EF-5EDD92936DD9}" type="presOf" srcId="{10F2EFBA-05B1-4419-9233-D8D1B03D193B}" destId="{B413C450-4C17-4EA6-A0E8-9392D39371EB}" srcOrd="0" destOrd="0" presId="urn:microsoft.com/office/officeart/2005/8/layout/radial4"/>
    <dgm:cxn modelId="{7489758F-DEBA-084A-BB89-E8FFBDC5E1ED}" type="presOf" srcId="{A19ED242-A549-477E-A549-E03BB5D2C2B6}" destId="{319C9D4A-D0E7-4477-B919-3C1B9BCE7524}" srcOrd="0" destOrd="0" presId="urn:microsoft.com/office/officeart/2005/8/layout/radial4"/>
    <dgm:cxn modelId="{5BF11DA9-F55C-9244-B0A1-9785065BB82A}" type="presOf" srcId="{2D76D7C3-E175-42BF-B89E-C97BF9EF9F6A}" destId="{B59D9502-871D-4212-827A-37B3EAE24D4A}" srcOrd="0" destOrd="0" presId="urn:microsoft.com/office/officeart/2005/8/layout/radial4"/>
    <dgm:cxn modelId="{46248E98-78FB-A94B-8960-9616EEBFD56A}" type="presOf" srcId="{C528764B-F0E9-44F6-A4A7-D0E6ADB855A6}" destId="{D9D6C389-F0BC-424C-B1B5-34A4CCF3C0FE}" srcOrd="0" destOrd="0" presId="urn:microsoft.com/office/officeart/2005/8/layout/radial4"/>
    <dgm:cxn modelId="{9F618D68-8E95-FF4E-A949-E7B71979BA48}" type="presOf" srcId="{F54B032D-A491-4485-8936-EA1C982E853B}" destId="{1F4C9775-F4FC-4E4C-B42F-17AF7BCC17D8}" srcOrd="0" destOrd="0" presId="urn:microsoft.com/office/officeart/2005/8/layout/radial4"/>
    <dgm:cxn modelId="{5F790DE9-7717-B949-9258-EF5AB846BD13}" type="presOf" srcId="{05754582-956E-4C9C-A0C3-C38275A13357}" destId="{DFAC9F21-76F3-4449-B476-99E58126B215}" srcOrd="0" destOrd="0" presId="urn:microsoft.com/office/officeart/2005/8/layout/radial4"/>
    <dgm:cxn modelId="{0C949882-58BC-443B-A9A3-756448AF2166}" srcId="{01BC1A9A-70AF-42B6-B409-1C945216F6DD}" destId="{AA2650B0-5092-43DB-A67A-BAE4FB5AC745}" srcOrd="3" destOrd="0" parTransId="{C93F5003-9D98-4C74-B6C5-DA85FEA76B93}" sibTransId="{CEA736F3-178E-4ADF-A19C-EDE2C7E773DC}"/>
    <dgm:cxn modelId="{7146AC2E-9E10-474E-8A39-50A881B1D4AB}" srcId="{01BC1A9A-70AF-42B6-B409-1C945216F6DD}" destId="{10F2EFBA-05B1-4419-9233-D8D1B03D193B}" srcOrd="2" destOrd="0" parTransId="{F54B032D-A491-4485-8936-EA1C982E853B}" sibTransId="{E28A80AD-1593-4360-91C2-DDB9A6092D21}"/>
    <dgm:cxn modelId="{86BA8D23-47BF-4047-ACA5-1B9FD6ADF13E}" type="presOf" srcId="{AA2650B0-5092-43DB-A67A-BAE4FB5AC745}" destId="{71C9F0A3-A191-44B4-B7A0-0D3D6C1AE6B1}" srcOrd="0" destOrd="0" presId="urn:microsoft.com/office/officeart/2005/8/layout/radial4"/>
    <dgm:cxn modelId="{C6BDA13C-1D71-E34A-A1A3-48029F7E207E}" type="presOf" srcId="{C93F5003-9D98-4C74-B6C5-DA85FEA76B93}" destId="{66CDC5D4-5460-42A9-B87E-D98B45521719}" srcOrd="0" destOrd="0" presId="urn:microsoft.com/office/officeart/2005/8/layout/radial4"/>
    <dgm:cxn modelId="{2CA70ACE-B69D-4B57-ADBE-DD5B3E235F91}" srcId="{C528764B-F0E9-44F6-A4A7-D0E6ADB855A6}" destId="{01BC1A9A-70AF-42B6-B409-1C945216F6DD}" srcOrd="0" destOrd="0" parTransId="{F2589312-1BC9-4EA0-8D2A-27CFEC2BA71C}" sibTransId="{123261CD-819B-4E36-9392-32635662402C}"/>
    <dgm:cxn modelId="{ABCF7778-E20C-4844-A33C-CE864EF60725}" srcId="{01BC1A9A-70AF-42B6-B409-1C945216F6DD}" destId="{2D76D7C3-E175-42BF-B89E-C97BF9EF9F6A}" srcOrd="1" destOrd="0" parTransId="{05754582-956E-4C9C-A0C3-C38275A13357}" sibTransId="{0734CBFC-B061-4F2F-958A-E2EF1CBEA0F5}"/>
    <dgm:cxn modelId="{20D7276D-968B-1840-8DED-31CBD2352285}" type="presOf" srcId="{01BC1A9A-70AF-42B6-B409-1C945216F6DD}" destId="{B6D3A7D6-1E2A-4AC1-A78A-32AD71DD7CD3}" srcOrd="0" destOrd="0" presId="urn:microsoft.com/office/officeart/2005/8/layout/radial4"/>
    <dgm:cxn modelId="{25DD4EFF-F312-1D44-920A-6A888ECD7E17}" type="presOf" srcId="{910AB8A7-E8E6-46C9-B9BE-4CC9613A2450}" destId="{231CFEDE-D4A5-4BA9-A75D-68C60D8F5866}" srcOrd="0" destOrd="0" presId="urn:microsoft.com/office/officeart/2005/8/layout/radial4"/>
    <dgm:cxn modelId="{C6E9EE50-1871-E84A-925D-AACBCC000076}" type="presParOf" srcId="{D9D6C389-F0BC-424C-B1B5-34A4CCF3C0FE}" destId="{B6D3A7D6-1E2A-4AC1-A78A-32AD71DD7CD3}" srcOrd="0" destOrd="0" presId="urn:microsoft.com/office/officeart/2005/8/layout/radial4"/>
    <dgm:cxn modelId="{4CF9BFD3-9079-694B-85B8-E56136D3CA26}" type="presParOf" srcId="{D9D6C389-F0BC-424C-B1B5-34A4CCF3C0FE}" destId="{231CFEDE-D4A5-4BA9-A75D-68C60D8F5866}" srcOrd="1" destOrd="0" presId="urn:microsoft.com/office/officeart/2005/8/layout/radial4"/>
    <dgm:cxn modelId="{F113934C-78EA-0643-B59A-59C3FB652EF0}" type="presParOf" srcId="{D9D6C389-F0BC-424C-B1B5-34A4CCF3C0FE}" destId="{319C9D4A-D0E7-4477-B919-3C1B9BCE7524}" srcOrd="2" destOrd="0" presId="urn:microsoft.com/office/officeart/2005/8/layout/radial4"/>
    <dgm:cxn modelId="{BA5DD41D-1FAE-E442-A785-357456667FCD}" type="presParOf" srcId="{D9D6C389-F0BC-424C-B1B5-34A4CCF3C0FE}" destId="{DFAC9F21-76F3-4449-B476-99E58126B215}" srcOrd="3" destOrd="0" presId="urn:microsoft.com/office/officeart/2005/8/layout/radial4"/>
    <dgm:cxn modelId="{7FE1FB81-FF8C-FB4D-982B-E49DF40921A8}" type="presParOf" srcId="{D9D6C389-F0BC-424C-B1B5-34A4CCF3C0FE}" destId="{B59D9502-871D-4212-827A-37B3EAE24D4A}" srcOrd="4" destOrd="0" presId="urn:microsoft.com/office/officeart/2005/8/layout/radial4"/>
    <dgm:cxn modelId="{3C66C06E-B573-6641-BD59-560258499A03}" type="presParOf" srcId="{D9D6C389-F0BC-424C-B1B5-34A4CCF3C0FE}" destId="{1F4C9775-F4FC-4E4C-B42F-17AF7BCC17D8}" srcOrd="5" destOrd="0" presId="urn:microsoft.com/office/officeart/2005/8/layout/radial4"/>
    <dgm:cxn modelId="{C9FF0984-3AE7-7949-BF15-328A752AFC00}" type="presParOf" srcId="{D9D6C389-F0BC-424C-B1B5-34A4CCF3C0FE}" destId="{B413C450-4C17-4EA6-A0E8-9392D39371EB}" srcOrd="6" destOrd="0" presId="urn:microsoft.com/office/officeart/2005/8/layout/radial4"/>
    <dgm:cxn modelId="{37D03B73-D8DC-DC44-81B3-D54433A3AFE6}" type="presParOf" srcId="{D9D6C389-F0BC-424C-B1B5-34A4CCF3C0FE}" destId="{66CDC5D4-5460-42A9-B87E-D98B45521719}" srcOrd="7" destOrd="0" presId="urn:microsoft.com/office/officeart/2005/8/layout/radial4"/>
    <dgm:cxn modelId="{B2A44228-B3ED-1C46-89E4-FADA49A58FB1}" type="presParOf" srcId="{D9D6C389-F0BC-424C-B1B5-34A4CCF3C0FE}" destId="{71C9F0A3-A191-44B4-B7A0-0D3D6C1AE6B1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image" Target="../media/image10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0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5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0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image" Target="../media/image191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4.e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wmf"/><Relationship Id="rId2" Type="http://schemas.openxmlformats.org/officeDocument/2006/relationships/image" Target="../media/image196.wmf"/><Relationship Id="rId1" Type="http://schemas.openxmlformats.org/officeDocument/2006/relationships/image" Target="../media/image195.wmf"/><Relationship Id="rId5" Type="http://schemas.openxmlformats.org/officeDocument/2006/relationships/image" Target="../media/image199.emf"/><Relationship Id="rId4" Type="http://schemas.openxmlformats.org/officeDocument/2006/relationships/image" Target="../media/image198.w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image" Target="../media/image109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570C0-637C-A14A-B671-36312F3395F6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EE3D7-FEFA-E94D-9A20-F54DBA05F3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814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22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4EDAD9-5054-A343-A849-12853D78FE57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88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latin typeface="Times New Roman" charset="0"/>
              </a:rPr>
              <a:t>Услуга «Три экрана» позволяет продолжать просмотр телепрограммы на любом терминале зарегистрированном для пользователя.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DA55AA-70B3-6E4D-9943-A2EEF60EC99E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75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0946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65D4B1-9119-C547-A42D-253597FD10DB}" type="slidenum">
              <a:rPr lang="ru-RU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2274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ru-RU">
                <a:latin typeface="Times New Roman" charset="0"/>
              </a:rPr>
              <a:t>Потребителю переход на IMS сулит персонализированные услуги, основанные на голосе, тексте, графике и видео в любой комбинации, появление новых услуг и объединение и совершенствование существующих. IMS открывает дорогу услугам Push-to-Talk (полудуплексная связь, когда телефон используется как рация) с функцией определения присутствия вызываемого абонента, технологии UMA (Unlicensed Mobile Access), PhotoTalk (фото-разговору), Instant messaging, MultiChat, а также услугам передачи мгновенных голосовых сообщений с анимацией, приложениям типа Whiteboard, позволяющим двум или более абонентам совместно редактировать рисунки и документы в режиме реального времени, решениям для организации многопользовательских видеоигр с поддержкой мобильных телефонов, PDA и обычных настольных ПК, и многое другое.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22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2F9F3F-9EC2-8943-8D4C-9AFC15C2FF48}" type="slidenum">
              <a:rPr lang="ru-RU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Shape 108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>
              <a:latin typeface="Arial" charset="0"/>
            </a:endParaRPr>
          </a:p>
        </p:txBody>
      </p:sp>
      <p:sp>
        <p:nvSpPr>
          <p:cNvPr id="186370" name="Shape 109"/>
          <p:cNvSpPr>
            <a:spLocks noGrp="1" noRot="1" noChangeAspect="1" noTextEdit="1"/>
          </p:cNvSpPr>
          <p:nvPr>
            <p:ph type="sldImg" idx="2"/>
          </p:nvPr>
        </p:nvSpPr>
        <p:spPr>
          <a:ln>
            <a:round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Shape 11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>
              <a:latin typeface="Arial" charset="0"/>
            </a:endParaRPr>
          </a:p>
        </p:txBody>
      </p:sp>
      <p:sp>
        <p:nvSpPr>
          <p:cNvPr id="189442" name="Shape 118"/>
          <p:cNvSpPr>
            <a:spLocks noGrp="1" noRot="1" noChangeAspect="1" noTextEdit="1"/>
          </p:cNvSpPr>
          <p:nvPr>
            <p:ph type="sldImg" idx="2"/>
          </p:nvPr>
        </p:nvSpPr>
        <p:spPr>
          <a:ln>
            <a:round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Shape 496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>
              <a:latin typeface="Arial" charset="0"/>
            </a:endParaRPr>
          </a:p>
        </p:txBody>
      </p:sp>
      <p:sp>
        <p:nvSpPr>
          <p:cNvPr id="191490" name="Shape 497"/>
          <p:cNvSpPr>
            <a:spLocks noGrp="1" noRot="1" noChangeAspect="1" noTextEdit="1"/>
          </p:cNvSpPr>
          <p:nvPr>
            <p:ph type="sldImg" idx="2"/>
          </p:nvPr>
        </p:nvSpPr>
        <p:spPr>
          <a:ln>
            <a:round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Shape 197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>
              <a:latin typeface="Arial" charset="0"/>
            </a:endParaRPr>
          </a:p>
        </p:txBody>
      </p:sp>
      <p:sp>
        <p:nvSpPr>
          <p:cNvPr id="193538" name="Shape 198"/>
          <p:cNvSpPr>
            <a:spLocks noGrp="1" noRot="1" noChangeAspect="1" noTextEdit="1"/>
          </p:cNvSpPr>
          <p:nvPr>
            <p:ph type="sldImg" idx="2"/>
          </p:nvPr>
        </p:nvSpPr>
        <p:spPr>
          <a:ln>
            <a:round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Shape 279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>
              <a:latin typeface="Arial" charset="0"/>
            </a:endParaRPr>
          </a:p>
        </p:txBody>
      </p:sp>
      <p:sp>
        <p:nvSpPr>
          <p:cNvPr id="195586" name="Shape 280"/>
          <p:cNvSpPr>
            <a:spLocks noGrp="1" noRot="1" noChangeAspect="1" noTextEdit="1"/>
          </p:cNvSpPr>
          <p:nvPr>
            <p:ph type="sldImg" idx="2"/>
          </p:nvPr>
        </p:nvSpPr>
        <p:spPr>
          <a:ln>
            <a:round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Shape 287"/>
          <p:cNvSpPr>
            <a:spLocks noGrp="1" noRot="1" noChangeAspect="1" noTextEdit="1"/>
          </p:cNvSpPr>
          <p:nvPr>
            <p:ph type="sldImg" idx="2"/>
          </p:nvPr>
        </p:nvSpPr>
        <p:spPr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197634" name="Shape 288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tIns="45700" bIns="45700"/>
          <a:lstStyle/>
          <a:p>
            <a:pPr>
              <a:spcBef>
                <a:spcPct val="0"/>
              </a:spcBef>
            </a:pPr>
            <a:endParaRPr lang="ru-RU">
              <a:latin typeface="Arial" charset="0"/>
            </a:endParaRPr>
          </a:p>
        </p:txBody>
      </p:sp>
      <p:sp>
        <p:nvSpPr>
          <p:cNvPr id="197635" name="Shape 289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charset="0"/>
              <a:buNone/>
            </a:pPr>
            <a:fld id="{1FBC4BB2-7713-8F4D-8187-D5DF3FBE5006}" type="slidenum">
              <a:rPr kumimoji="0" lang="en-US" sz="3200" smtClean="0">
                <a:solidFill>
                  <a:srgbClr val="000000"/>
                </a:solidFill>
                <a:sym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Arial" charset="0"/>
                <a:buNone/>
              </a:pPr>
              <a:t>85</a:t>
            </a:fld>
            <a:endParaRPr kumimoji="0" lang="en-US" sz="3200" smtClean="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eaLnBrk="0" hangingPunct="0"/>
            <a:fld id="{5F7EEFCE-CC21-E243-A930-07E63D4CC525}" type="slidenum">
              <a:rPr kumimoji="0" lang="ru-RU" sz="1200">
                <a:latin typeface="Times New Roman" charset="0"/>
              </a:rPr>
              <a:pPr algn="r" eaLnBrk="0" hangingPunct="0"/>
              <a:t>34</a:t>
            </a:fld>
            <a:endParaRPr kumimoji="0" lang="ru-RU" sz="1200">
              <a:latin typeface="Times New Roman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25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anchor="ctr"/>
          <a:lstStyle/>
          <a:p>
            <a:pPr eaLnBrk="1" hangingPunct="1"/>
            <a:endParaRPr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4018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10F5AC-96C9-BB49-9404-2EEC27BD6EFF}" type="slidenum">
              <a:rPr lang="ru-RU">
                <a:solidFill>
                  <a:prstClr val="black"/>
                </a:solidFill>
              </a:rPr>
              <a:pPr>
                <a:defRPr/>
              </a:pPr>
              <a:t>91</a:t>
            </a:fld>
            <a:endParaRPr lang="ru-RU">
              <a:solidFill>
                <a:prstClr val="black"/>
              </a:solidFill>
              <a:latin typeface="Times New Roman Cyr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507EDA-DA16-064D-B285-A37D0E89E77F}" type="slidenum">
              <a:rPr lang="ru-RU">
                <a:solidFill>
                  <a:prstClr val="black"/>
                </a:solidFill>
                <a:ea typeface="华文细黑" pitchFamily="2" charset="-122"/>
              </a:rPr>
              <a:pPr>
                <a:defRPr/>
              </a:pPr>
              <a:t>96</a:t>
            </a:fld>
            <a:endParaRPr lang="ru-RU">
              <a:solidFill>
                <a:prstClr val="black"/>
              </a:solidFill>
              <a:ea typeface="华文细黑" pitchFamily="2" charset="-122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b="1">
                <a:latin typeface="Times New Roman" charset="0"/>
              </a:rPr>
              <a:t>Наступает Эра Сетевого мира (</a:t>
            </a:r>
            <a:r>
              <a:rPr lang="en-US" b="1">
                <a:latin typeface="Times New Roman" charset="0"/>
              </a:rPr>
              <a:t>Networked</a:t>
            </a:r>
            <a:r>
              <a:rPr lang="ru-RU" b="1">
                <a:latin typeface="Times New Roman" charset="0"/>
              </a:rPr>
              <a:t> </a:t>
            </a:r>
            <a:r>
              <a:rPr lang="en-US" b="1">
                <a:latin typeface="Times New Roman" charset="0"/>
              </a:rPr>
              <a:t>World</a:t>
            </a:r>
            <a:r>
              <a:rPr lang="ru-RU" b="1">
                <a:latin typeface="Times New Roman" charset="0"/>
              </a:rPr>
              <a:t>). </a:t>
            </a:r>
            <a:r>
              <a:rPr lang="ru-RU">
                <a:latin typeface="Times New Roman" charset="0"/>
              </a:rPr>
              <a:t>Даже в тех регионах, где экономика переживает спад, в телекоммуникационной отрасли наблюдается сохранение и ускорение темпов роста за счет непрерывных инноваций и преобразований. </a:t>
            </a:r>
          </a:p>
          <a:p>
            <a:pPr eaLnBrk="1" hangingPunct="1"/>
            <a:r>
              <a:rPr lang="ru-RU">
                <a:latin typeface="Times New Roman" charset="0"/>
              </a:rPr>
              <a:t>В настоящее время 60% пользователей Интернета смотрят телевидение через Интернет. 23% телевизоров в США подключены к Интернету. Крупнейший оператор кабельного телевидения в США, Comcast с июля 2009 года дублирует все свои программы в Интернете, в т.ч. и в формате мобильного ТВ. </a:t>
            </a:r>
          </a:p>
          <a:p>
            <a:pPr eaLnBrk="1" hangingPunct="1"/>
            <a:r>
              <a:rPr lang="ru-RU">
                <a:latin typeface="Times New Roman" charset="0"/>
              </a:rPr>
              <a:t>Услуги «видео по запросу» дают 2% доходов операторов, и предполагается, что в течение двух лет их доля вырастет до 35%. Это означает, что люди будут получать только необходимую им информацию, а не тонуть в бескрайнем море информации.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81063"/>
            <a:r>
              <a:rPr lang="ru-RU">
                <a:latin typeface="Times New Roman" charset="0"/>
              </a:rPr>
              <a:t>Результатом развития технологий является стремительное падение ценности одного бита информации.  </a:t>
            </a:r>
          </a:p>
          <a:p>
            <a:pPr defTabSz="881063"/>
            <a:r>
              <a:rPr lang="ru-RU">
                <a:latin typeface="Times New Roman" charset="0"/>
              </a:rPr>
              <a:t>Однако, для пользователей это хорошо – становятся доступными новые, неведомые ранее услуги: магазины приложений, мобильная коммерция, мобильное телевидение, навигация и мониторинг дорожного трафика, пакеты этих услуг и новые режимы их комплексного, синергетического использования. </a:t>
            </a:r>
          </a:p>
          <a:p>
            <a:pPr defTabSz="881063"/>
            <a:r>
              <a:rPr lang="ru-RU">
                <a:latin typeface="Times New Roman" charset="0"/>
              </a:rPr>
              <a:t>На смену эре «приложений-убийц» </a:t>
            </a:r>
            <a:r>
              <a:rPr lang="en-US">
                <a:latin typeface="Times New Roman" charset="0"/>
              </a:rPr>
              <a:t>Killer Application</a:t>
            </a:r>
            <a:r>
              <a:rPr lang="ru-RU">
                <a:latin typeface="Times New Roman" charset="0"/>
              </a:rPr>
              <a:t> (массовый охват пользователей несколькими супер-популярными услугами) приходит эра разнообразных «нишевых» приложений и сервисов, рассчитанных на определенные «фокус-группы» пользователей, с точной их дифференциацией. Группы могут исчисляться уже не тысячами, а десятками и даже единицами. Такая модель получила название Long </a:t>
            </a:r>
            <a:r>
              <a:rPr lang="en-US">
                <a:latin typeface="Times New Roman" charset="0"/>
              </a:rPr>
              <a:t>Tail</a:t>
            </a:r>
            <a:r>
              <a:rPr lang="ru-RU">
                <a:latin typeface="Times New Roman" charset="0"/>
              </a:rPr>
              <a:t> – «длинный хвост», поскольку вследствие снижения удельной ценности бита, спектр рентабельных в развертывании услуг будет все расширяться и кривая на слайде никогда не достигнет нулевой отметки. Иначе говоря, даже самый требовательный и специфичный пользователь найдет нужное ему приложение.</a:t>
            </a:r>
          </a:p>
          <a:p>
            <a:pPr defTabSz="881063"/>
            <a:endParaRPr lang="ru-RU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B36113-F317-8645-959D-D91774ACC49A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138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latin typeface="Times New Roman" charset="0"/>
              </a:rPr>
              <a:t>Если в эру 2</a:t>
            </a:r>
            <a:r>
              <a:rPr lang="en-US">
                <a:latin typeface="Times New Roman" charset="0"/>
              </a:rPr>
              <a:t>G </a:t>
            </a:r>
            <a:r>
              <a:rPr lang="ru-RU">
                <a:latin typeface="Times New Roman" charset="0"/>
              </a:rPr>
              <a:t>показатлями эффективности бизнеса были </a:t>
            </a:r>
            <a:r>
              <a:rPr lang="en-US">
                <a:latin typeface="Times New Roman" charset="0"/>
              </a:rPr>
              <a:t>ARPU </a:t>
            </a:r>
            <a:r>
              <a:rPr lang="ru-RU">
                <a:latin typeface="Times New Roman" charset="0"/>
              </a:rPr>
              <a:t>и </a:t>
            </a:r>
            <a:r>
              <a:rPr lang="en-US">
                <a:latin typeface="Times New Roman" charset="0"/>
              </a:rPr>
              <a:t>MOU</a:t>
            </a:r>
            <a:r>
              <a:rPr lang="ru-RU">
                <a:latin typeface="Times New Roman" charset="0"/>
              </a:rPr>
              <a:t>, то в эру 3</a:t>
            </a:r>
            <a:r>
              <a:rPr lang="en-US">
                <a:latin typeface="Times New Roman" charset="0"/>
              </a:rPr>
              <a:t>G/4G </a:t>
            </a:r>
            <a:r>
              <a:rPr lang="ru-RU">
                <a:latin typeface="Times New Roman" charset="0"/>
              </a:rPr>
              <a:t>основным показетелм становится «стоимость одного бита» при предоставлении новых услуг. Если стоимость бита будет высокой, то сколько бы новых услуг оператор ни внедрял, его бизнес не будет прибыльным.   </a:t>
            </a:r>
          </a:p>
          <a:p>
            <a:endParaRPr lang="ru-RU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EEBD4F-3E15-D44B-B0F4-1650D19ABD81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139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latin typeface="Times New Roman" charset="0"/>
              </a:rPr>
              <a:t>Пример</a:t>
            </a:r>
            <a:r>
              <a:rPr lang="en-US">
                <a:latin typeface="Times New Roman" charset="0"/>
              </a:rPr>
              <a:t> </a:t>
            </a:r>
            <a:r>
              <a:rPr lang="ru-RU">
                <a:latin typeface="Times New Roman" charset="0"/>
              </a:rPr>
              <a:t>унифицированных коммуникаций. При вызове на мобильный телефон, мы можем видеть вызов с любого терминала, включая телевизор, или персональный компьютер, или айпад.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C8C419-C37F-D64E-8748-AF35D5E89F42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140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latin typeface="Times New Roman" charset="0"/>
              </a:rPr>
              <a:t>Большое распространение получат услуги местоположения, когда, например, проходя мимо супермаркета мы немедленно поулчим на свое мобильное устройство информацию об акциях и скидках, проходящий в нем (если конечно мы захотим такую информацию получать). Мы сможем не заходя в супермаркет оплачивать покупку и зайти туда только для получения покупки на выдаче.</a:t>
            </a:r>
          </a:p>
          <a:p>
            <a:endParaRPr lang="ru-RU">
              <a:latin typeface="Times New Roman" charset="0"/>
            </a:endParaRPr>
          </a:p>
          <a:p>
            <a:r>
              <a:rPr lang="ru-RU">
                <a:latin typeface="Times New Roman" charset="0"/>
              </a:rPr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AC29B8-C02F-C747-8371-78FE4DFBF258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141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latin typeface="Times New Roman" charset="0"/>
              </a:rPr>
              <a:t>Услуга «Три экрана» позволяет продолжать просмотр телепрограммы на любом терминале зарегистрированном для пользователя.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7D4227-649C-8046-BA52-78C7CC7D6BF4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143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7559E7-45C8-2745-BEB4-5DE2A92E4516}" type="slidenum">
              <a:rPr lang="ru-RU">
                <a:solidFill>
                  <a:prstClr val="black"/>
                </a:solidFill>
                <a:ea typeface="华文细黑" pitchFamily="2" charset="-122"/>
              </a:rPr>
              <a:pPr>
                <a:defRPr/>
              </a:pPr>
              <a:t>144</a:t>
            </a:fld>
            <a:endParaRPr lang="ru-RU">
              <a:solidFill>
                <a:prstClr val="black"/>
              </a:solidFill>
              <a:ea typeface="华文细黑" pitchFamily="2" charset="-122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b="1">
                <a:latin typeface="Times New Roman" charset="0"/>
              </a:rPr>
              <a:t>Наступает Эра Сетевого мира (</a:t>
            </a:r>
            <a:r>
              <a:rPr lang="en-US" b="1">
                <a:latin typeface="Times New Roman" charset="0"/>
              </a:rPr>
              <a:t>Networked</a:t>
            </a:r>
            <a:r>
              <a:rPr lang="ru-RU" b="1">
                <a:latin typeface="Times New Roman" charset="0"/>
              </a:rPr>
              <a:t> </a:t>
            </a:r>
            <a:r>
              <a:rPr lang="en-US" b="1">
                <a:latin typeface="Times New Roman" charset="0"/>
              </a:rPr>
              <a:t>World</a:t>
            </a:r>
            <a:r>
              <a:rPr lang="ru-RU" b="1">
                <a:latin typeface="Times New Roman" charset="0"/>
              </a:rPr>
              <a:t>). </a:t>
            </a:r>
            <a:r>
              <a:rPr lang="ru-RU">
                <a:latin typeface="Times New Roman" charset="0"/>
              </a:rPr>
              <a:t>Даже в тех регионах, где экономика переживает спад, в телекоммуникационной отрасли наблюдается сохранение и ускорение темпов роста за счет непрерывных инноваций и преобразований. </a:t>
            </a:r>
          </a:p>
          <a:p>
            <a:pPr eaLnBrk="1" hangingPunct="1"/>
            <a:r>
              <a:rPr lang="ru-RU">
                <a:latin typeface="Times New Roman" charset="0"/>
              </a:rPr>
              <a:t>В настоящее время 60% пользователей Интернета смотрят телевидение через Интернет. 23% телевизоров в США подключены к Интернету. Крупнейший оператор кабельного телевидения в США, Comcast с июля 2009 года дублирует все свои программы в Интернете, в т.ч. и в формате мобильного ТВ. </a:t>
            </a:r>
          </a:p>
          <a:p>
            <a:pPr eaLnBrk="1" hangingPunct="1"/>
            <a:r>
              <a:rPr lang="ru-RU">
                <a:latin typeface="Times New Roman" charset="0"/>
              </a:rPr>
              <a:t>Услуги «видео по запросу» дают 2% доходов операторов, и предполагается, что в течение двух лет их доля вырастет до 35%. Это означает, что люди будут получать только необходимую им информацию, а не тонуть в бескрайнем море информации.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6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kumimoji="0" lang="ru-RU">
              <a:latin typeface="Times New Roman" charset="0"/>
            </a:endParaRPr>
          </a:p>
        </p:txBody>
      </p:sp>
      <p:sp>
        <p:nvSpPr>
          <p:cNvPr id="144387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DBEF399B-57D6-E740-A5F3-5C242C8085BE}" type="slidenum">
              <a:rPr kumimoji="0" lang="ru-RU" sz="1200">
                <a:latin typeface="Times New Roman" charset="0"/>
              </a:rPr>
              <a:pPr/>
              <a:t>36</a:t>
            </a:fld>
            <a:endParaRPr kumimoji="0" lang="ru-RU" sz="1200">
              <a:latin typeface="Times New Roman Cyr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0" hangingPunct="0"/>
            <a:fld id="{2B0A4DD7-B231-704E-B110-F9120C510D25}" type="slidenum">
              <a:rPr kumimoji="0" lang="ru-RU" sz="1200">
                <a:solidFill>
                  <a:prstClr val="black"/>
                </a:solidFill>
                <a:latin typeface="Times New Roman" charset="0"/>
              </a:rPr>
              <a:pPr eaLnBrk="0" hangingPunct="0"/>
              <a:t>55</a:t>
            </a:fld>
            <a:endParaRPr kumimoji="0" lang="ru-RU" sz="12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0563"/>
            <a:ext cx="4557712" cy="3417887"/>
          </a:xfrm>
          <a:ln>
            <a:solidFill>
              <a:schemeClr val="tx1"/>
            </a:solidFill>
          </a:ln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225" y="4344988"/>
            <a:ext cx="5033963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363" tIns="45181" rIns="90363" bIns="45181"/>
          <a:lstStyle/>
          <a:p>
            <a:pPr eaLnBrk="1" hangingPunct="1">
              <a:spcBef>
                <a:spcPct val="0"/>
              </a:spcBef>
            </a:pPr>
            <a:endParaRPr kumimoji="0" lang="ru-RU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9C6C2D-0C6C-2444-86FF-6C4E3768B001}" type="slidenum">
              <a:rPr lang="en-US" altLang="ru-RU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en-US" altLang="ru-RU">
              <a:solidFill>
                <a:prstClr val="black"/>
              </a:solidFill>
            </a:endParaRPr>
          </a:p>
        </p:txBody>
      </p:sp>
      <p:sp>
        <p:nvSpPr>
          <p:cNvPr id="1566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E3FCA69E-7CA8-294D-B0B4-5C13FB7910AC}" type="slidenum">
              <a:rPr kumimoji="0" lang="ru-RU" sz="1200" smtClean="0">
                <a:solidFill>
                  <a:prstClr val="black"/>
                </a:solidFill>
                <a:latin typeface="Calibri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kumimoji="0" lang="ru-RU" sz="1200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6675" name="Text Box 2"/>
          <p:cNvSpPr txBox="1">
            <a:spLocks noChangeArrowheads="1"/>
          </p:cNvSpPr>
          <p:nvPr/>
        </p:nvSpPr>
        <p:spPr bwMode="auto">
          <a:xfrm>
            <a:off x="771525" y="4687888"/>
            <a:ext cx="29686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b="1" smtClean="0">
                <a:solidFill>
                  <a:prstClr val="black"/>
                </a:solidFill>
                <a:latin typeface="Calibri" charset="0"/>
              </a:rPr>
              <a:t>1</a:t>
            </a:r>
            <a:endParaRPr kumimoji="0" lang="en-US" sz="1400" b="1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6676" name="Text Box 3"/>
          <p:cNvSpPr txBox="1">
            <a:spLocks noChangeArrowheads="1"/>
          </p:cNvSpPr>
          <p:nvPr/>
        </p:nvSpPr>
        <p:spPr bwMode="auto">
          <a:xfrm>
            <a:off x="771525" y="5416550"/>
            <a:ext cx="296863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b="1" smtClean="0">
                <a:solidFill>
                  <a:prstClr val="black"/>
                </a:solidFill>
                <a:latin typeface="Calibri" charset="0"/>
              </a:rPr>
              <a:t>2</a:t>
            </a:r>
            <a:endParaRPr kumimoji="0" lang="en-US" sz="1400" b="1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6677" name="Text Box 4"/>
          <p:cNvSpPr txBox="1">
            <a:spLocks noChangeArrowheads="1"/>
          </p:cNvSpPr>
          <p:nvPr/>
        </p:nvSpPr>
        <p:spPr bwMode="auto">
          <a:xfrm>
            <a:off x="771525" y="6189663"/>
            <a:ext cx="29686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600" b="1" smtClean="0">
                <a:solidFill>
                  <a:prstClr val="black"/>
                </a:solidFill>
                <a:latin typeface="Calibri" charset="0"/>
              </a:rPr>
              <a:t>3</a:t>
            </a:r>
            <a:endParaRPr kumimoji="0" lang="en-US" sz="1400" b="1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6678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7450" y="706438"/>
            <a:ext cx="4518025" cy="3389312"/>
          </a:xfrm>
          <a:ln/>
        </p:spPr>
      </p:sp>
      <p:sp>
        <p:nvSpPr>
          <p:cNvPr id="156679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19125" y="4357688"/>
            <a:ext cx="5732463" cy="4459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7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881063"/>
            <a:r>
              <a:rPr lang="ru-RU">
                <a:latin typeface="Times New Roman" charset="0"/>
              </a:rPr>
              <a:t>Результатом развития технологий является стремительное падение ценности одного бита информации.  </a:t>
            </a:r>
          </a:p>
          <a:p>
            <a:pPr defTabSz="881063"/>
            <a:r>
              <a:rPr lang="ru-RU">
                <a:latin typeface="Times New Roman" charset="0"/>
              </a:rPr>
              <a:t>Однако, для пользователей это хорошо – становятся доступными новые, неведомые ранее услуги: магазины приложений, мобильная коммерция, мобильное телевидение, навигация и мониторинг дорожного трафика, пакеты этих услуг и новые режимы их комплексного, синергетического использования. </a:t>
            </a:r>
          </a:p>
          <a:p>
            <a:pPr defTabSz="881063"/>
            <a:r>
              <a:rPr lang="ru-RU">
                <a:latin typeface="Times New Roman" charset="0"/>
              </a:rPr>
              <a:t>На смену эре «приложений-убийц» </a:t>
            </a:r>
            <a:r>
              <a:rPr lang="en-US">
                <a:latin typeface="Times New Roman" charset="0"/>
              </a:rPr>
              <a:t>Killer Application</a:t>
            </a:r>
            <a:r>
              <a:rPr lang="ru-RU">
                <a:latin typeface="Times New Roman" charset="0"/>
              </a:rPr>
              <a:t> (массовый охват пользователей несколькими супер-популярными услугами) приходит эра разнообразных «нишевых» приложений и сервисов, рассчитанных на определенные «фокус-группы» пользователей, с точной их дифференциацией. Группы могут исчисляться уже не тысячами, а десятками и даже единицами. Такая модель получила название Long </a:t>
            </a:r>
            <a:r>
              <a:rPr lang="en-US">
                <a:latin typeface="Times New Roman" charset="0"/>
              </a:rPr>
              <a:t>Tail</a:t>
            </a:r>
            <a:r>
              <a:rPr lang="ru-RU">
                <a:latin typeface="Times New Roman" charset="0"/>
              </a:rPr>
              <a:t> – «длинный хвост», поскольку вследствие снижения удельной ценности бита, спектр рентабельных в развертывании услуг будет все расширяться и кривая на слайде никогда не достигнет нулевой отметки. Иначе говоря, даже самый требовательный и специфичный пользователь найдет нужное ему приложение.</a:t>
            </a:r>
          </a:p>
          <a:p>
            <a:pPr defTabSz="881063"/>
            <a:endParaRPr lang="ru-RU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132884-7FA1-EF49-9746-B17EE5A04D86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9202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ru-RU">
              <a:latin typeface="Times New Roman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7B694C-2CAE-DD4F-9AF2-632FFC454E51}" type="slidenum">
              <a:rPr lang="ru-RU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ru-RU">
              <a:solidFill>
                <a:prstClr val="black"/>
              </a:solidFill>
              <a:latin typeface="Times New Roman Cyr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latin typeface="Times New Roman" charset="0"/>
              </a:rPr>
              <a:t>Большое распространение получат услуги местоположения, когда, например, проходя мимо супермаркета мы немедленно поулчим на свое мобильное устройство информацию об акциях и скидках, проходящий в нем (если конечно мы захотим такую информацию получать). Мы сможем не заходя в супермаркет оплачивать покупку и зайти туда только для получения покупки на выдаче.</a:t>
            </a:r>
          </a:p>
          <a:p>
            <a:endParaRPr lang="ru-RU">
              <a:latin typeface="Times New Roman" charset="0"/>
            </a:endParaRPr>
          </a:p>
          <a:p>
            <a:r>
              <a:rPr lang="ru-RU">
                <a:latin typeface="Times New Roman" charset="0"/>
              </a:rPr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85952D-AF59-5741-8692-8948D0BA7C55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73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68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latin typeface="Times New Roman" charset="0"/>
              </a:rPr>
              <a:t>Если в эру 2</a:t>
            </a:r>
            <a:r>
              <a:rPr lang="en-US">
                <a:latin typeface="Times New Roman" charset="0"/>
              </a:rPr>
              <a:t>G </a:t>
            </a:r>
            <a:r>
              <a:rPr lang="ru-RU">
                <a:latin typeface="Times New Roman" charset="0"/>
              </a:rPr>
              <a:t>показатлями эффективности бизнеса были </a:t>
            </a:r>
            <a:r>
              <a:rPr lang="en-US">
                <a:latin typeface="Times New Roman" charset="0"/>
              </a:rPr>
              <a:t>ARPU </a:t>
            </a:r>
            <a:r>
              <a:rPr lang="ru-RU">
                <a:latin typeface="Times New Roman" charset="0"/>
              </a:rPr>
              <a:t>и </a:t>
            </a:r>
            <a:r>
              <a:rPr lang="en-US">
                <a:latin typeface="Times New Roman" charset="0"/>
              </a:rPr>
              <a:t>MOU</a:t>
            </a:r>
            <a:r>
              <a:rPr lang="ru-RU">
                <a:latin typeface="Times New Roman" charset="0"/>
              </a:rPr>
              <a:t>, то в эру 3</a:t>
            </a:r>
            <a:r>
              <a:rPr lang="en-US">
                <a:latin typeface="Times New Roman" charset="0"/>
              </a:rPr>
              <a:t>G/4G </a:t>
            </a:r>
            <a:r>
              <a:rPr lang="ru-RU">
                <a:latin typeface="Times New Roman" charset="0"/>
              </a:rPr>
              <a:t>основным показетелм становится «стоимость одного бита» при предоставлении новых услуг. Если стоимость бита будет высокой, то сколько бы новых услуг оператор ни внедрял, его бизнес не будет прибыльным.   </a:t>
            </a:r>
          </a:p>
          <a:p>
            <a:endParaRPr lang="ru-RU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7CA97-752A-DC45-92CE-BE08FEA2FAA0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602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024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598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609600"/>
            <a:ext cx="548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4BEDF-E014-412E-B6F4-B5876A8347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352041"/>
      </p:ext>
    </p:extLst>
  </p:cSld>
  <p:clrMapOvr>
    <a:masterClrMapping/>
  </p:clrMapOvr>
  <p:transition spd="med" advClick="0" advTm="15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0969C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25400">
            <a:solidFill>
              <a:srgbClr val="0969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3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altLang="en-US"/>
              <a:t>Образец заголовка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 altLang="en-US"/>
              <a:t>Образец подзаголовка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3D04EEC-13D0-7D4A-84DA-11DE2E9C3AC6}" type="slidenum">
              <a:rPr lang="ru-RU">
                <a:solidFill>
                  <a:srgbClr val="000000"/>
                </a:solidFill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  <a:ea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909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13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9588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88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86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08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581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495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53374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42560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14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78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52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0146" y="3486152"/>
            <a:ext cx="3429030" cy="160972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1381126" y="590552"/>
            <a:ext cx="6772274" cy="2828925"/>
          </a:xfrm>
        </p:spPr>
        <p:txBody>
          <a:bodyPr anchor="ctr">
            <a:normAutofit/>
          </a:bodyPr>
          <a:lstStyle>
            <a:lvl1pPr marL="0" indent="0">
              <a:buNone/>
              <a:tabLst/>
              <a:defRPr sz="28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5030443"/>
      </p:ext>
    </p:extLst>
  </p:cSld>
  <p:clrMapOvr>
    <a:masterClrMapping/>
  </p:clrMapOvr>
  <p:transition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10.02.2019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56003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10.02.2019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8808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10.02.2019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2443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10.02.2019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2272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6118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10.02.2019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28902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10.02.2019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952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10.02.2019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8734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10.02.2019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0051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10.02.2019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1152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10.02.2019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22941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10.02.2019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55162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0146" y="3486150"/>
            <a:ext cx="3429030" cy="160972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1381126" y="590550"/>
            <a:ext cx="6772274" cy="2828925"/>
          </a:xfrm>
        </p:spPr>
        <p:txBody>
          <a:bodyPr anchor="ctr">
            <a:normAutofit/>
          </a:bodyPr>
          <a:lstStyle>
            <a:lvl1pPr marL="0" indent="0">
              <a:buNone/>
              <a:tabLst/>
              <a:defRPr sz="28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8191336"/>
      </p:ext>
    </p:extLst>
  </p:cSld>
  <p:clrMapOvr>
    <a:masterClrMapping/>
  </p:clrMapOvr>
  <p:transition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0"/>
          <p:cNvSpPr>
            <a:spLocks/>
          </p:cNvSpPr>
          <p:nvPr/>
        </p:nvSpPr>
        <p:spPr bwMode="auto">
          <a:xfrm>
            <a:off x="1135063" y="0"/>
            <a:ext cx="8008937" cy="1570038"/>
          </a:xfrm>
          <a:custGeom>
            <a:avLst/>
            <a:gdLst/>
            <a:ahLst/>
            <a:cxnLst>
              <a:cxn ang="0">
                <a:pos x="53" y="186"/>
              </a:cxn>
              <a:cxn ang="0">
                <a:pos x="0" y="0"/>
              </a:cxn>
              <a:cxn ang="0">
                <a:pos x="110" y="0"/>
              </a:cxn>
              <a:cxn ang="0">
                <a:pos x="155" y="73"/>
              </a:cxn>
              <a:cxn ang="0">
                <a:pos x="889" y="144"/>
              </a:cxn>
              <a:cxn ang="0">
                <a:pos x="889" y="186"/>
              </a:cxn>
              <a:cxn ang="0">
                <a:pos x="53" y="186"/>
              </a:cxn>
            </a:cxnLst>
            <a:rect l="0" t="0" r="r" b="b"/>
            <a:pathLst>
              <a:path w="889" h="186">
                <a:moveTo>
                  <a:pt x="53" y="186"/>
                </a:moveTo>
                <a:lnTo>
                  <a:pt x="0" y="0"/>
                </a:lnTo>
                <a:lnTo>
                  <a:pt x="110" y="0"/>
                </a:lnTo>
                <a:lnTo>
                  <a:pt x="155" y="73"/>
                </a:lnTo>
                <a:lnTo>
                  <a:pt x="889" y="144"/>
                </a:lnTo>
                <a:lnTo>
                  <a:pt x="889" y="186"/>
                </a:lnTo>
                <a:lnTo>
                  <a:pt x="53" y="186"/>
                </a:lnTo>
              </a:path>
            </a:pathLst>
          </a:custGeom>
          <a:solidFill>
            <a:srgbClr val="8585FF">
              <a:alpha val="50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40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 charset="0"/>
            </a:endParaRPr>
          </a:p>
        </p:txBody>
      </p:sp>
      <p:sp>
        <p:nvSpPr>
          <p:cNvPr id="5" name="Freeform 11"/>
          <p:cNvSpPr>
            <a:spLocks/>
          </p:cNvSpPr>
          <p:nvPr/>
        </p:nvSpPr>
        <p:spPr bwMode="auto">
          <a:xfrm>
            <a:off x="0" y="615950"/>
            <a:ext cx="3108325" cy="6242050"/>
          </a:xfrm>
          <a:custGeom>
            <a:avLst/>
            <a:gdLst/>
            <a:ahLst/>
            <a:cxnLst>
              <a:cxn ang="0">
                <a:pos x="122" y="0"/>
              </a:cxn>
              <a:cxn ang="0">
                <a:pos x="345" y="739"/>
              </a:cxn>
              <a:cxn ang="0">
                <a:pos x="333" y="739"/>
              </a:cxn>
              <a:cxn ang="0">
                <a:pos x="40" y="113"/>
              </a:cxn>
              <a:cxn ang="0">
                <a:pos x="0" y="104"/>
              </a:cxn>
              <a:cxn ang="0">
                <a:pos x="0" y="0"/>
              </a:cxn>
              <a:cxn ang="0">
                <a:pos x="122" y="0"/>
              </a:cxn>
            </a:cxnLst>
            <a:rect l="0" t="0" r="r" b="b"/>
            <a:pathLst>
              <a:path w="345" h="739">
                <a:moveTo>
                  <a:pt x="122" y="0"/>
                </a:moveTo>
                <a:lnTo>
                  <a:pt x="345" y="739"/>
                </a:lnTo>
                <a:lnTo>
                  <a:pt x="333" y="739"/>
                </a:lnTo>
                <a:lnTo>
                  <a:pt x="40" y="113"/>
                </a:lnTo>
                <a:lnTo>
                  <a:pt x="0" y="104"/>
                </a:lnTo>
                <a:lnTo>
                  <a:pt x="0" y="0"/>
                </a:lnTo>
                <a:lnTo>
                  <a:pt x="122" y="0"/>
                </a:lnTo>
              </a:path>
            </a:pathLst>
          </a:custGeom>
          <a:solidFill>
            <a:srgbClr val="8585FF">
              <a:alpha val="50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40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2057400" y="4114800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>
              <a:buFont typeface="Wingdings" pitchFamily="2" charset="2"/>
              <a:buNone/>
              <a:defRPr b="0">
                <a:latin typeface="Times New Roman" pitchFamily="18" charset="0"/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9B1950-B7F1-6849-86DD-09A0171355E4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8102170"/>
      </p:ext>
    </p:extLst>
  </p:cSld>
  <p:clrMapOvr>
    <a:masterClrMapping/>
  </p:clrMapOvr>
  <p:transition spd="med" advClick="0" advTm="15000">
    <p:blinds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AD6928-C0B3-D140-B533-6FF6637891E1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862448"/>
      </p:ext>
    </p:extLst>
  </p:cSld>
  <p:clrMapOvr>
    <a:masterClrMapping/>
  </p:clrMapOvr>
  <p:transition spd="med" advClick="0" advTm="15000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7933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74BF45-BF68-9743-AC65-D362C1B37CC9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1667651"/>
      </p:ext>
    </p:extLst>
  </p:cSld>
  <p:clrMapOvr>
    <a:masterClrMapping/>
  </p:clrMapOvr>
  <p:transition spd="med" advClick="0" advTm="15000">
    <p:blinds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FBABB6-76CB-984B-89DA-F1AA375F23AB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6265995"/>
      </p:ext>
    </p:extLst>
  </p:cSld>
  <p:clrMapOvr>
    <a:masterClrMapping/>
  </p:clrMapOvr>
  <p:transition spd="med" advClick="0" advTm="15000">
    <p:blinds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29A3D0-9AE4-7B46-A79B-02F7D9A4C715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2594114"/>
      </p:ext>
    </p:extLst>
  </p:cSld>
  <p:clrMapOvr>
    <a:masterClrMapping/>
  </p:clrMapOvr>
  <p:transition spd="med" advClick="0" advTm="15000">
    <p:blinds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566C59-B2A6-A748-93E8-CA7DC8EB3050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3841551"/>
      </p:ext>
    </p:extLst>
  </p:cSld>
  <p:clrMapOvr>
    <a:masterClrMapping/>
  </p:clrMapOvr>
  <p:transition spd="med" advClick="0" advTm="15000">
    <p:blinds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C744D9-37E1-2141-9AD2-0D8467667513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6554654"/>
      </p:ext>
    </p:extLst>
  </p:cSld>
  <p:clrMapOvr>
    <a:masterClrMapping/>
  </p:clrMapOvr>
  <p:transition spd="med" advClick="0" advTm="15000">
    <p:blinds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67D52D-3BC8-AD41-B99C-D102FAA2B5BE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3419541"/>
      </p:ext>
    </p:extLst>
  </p:cSld>
  <p:clrMapOvr>
    <a:masterClrMapping/>
  </p:clrMapOvr>
  <p:transition spd="med" advClick="0" advTm="15000">
    <p:blinds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15BA5A-D9BC-5140-BDAB-A72852712C32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2734228"/>
      </p:ext>
    </p:extLst>
  </p:cSld>
  <p:clrMapOvr>
    <a:masterClrMapping/>
  </p:clrMapOvr>
  <p:transition spd="med" advClick="0" advTm="15000">
    <p:blinds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B72F0F-7FF8-B142-AF62-329B02638BF4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405433"/>
      </p:ext>
    </p:extLst>
  </p:cSld>
  <p:clrMapOvr>
    <a:masterClrMapping/>
  </p:clrMapOvr>
  <p:transition spd="med" advClick="0" advTm="15000">
    <p:blinds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7F5C50-12F0-5F47-9235-53692F568FF4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9537947"/>
      </p:ext>
    </p:extLst>
  </p:cSld>
  <p:clrMapOvr>
    <a:masterClrMapping/>
  </p:clrMapOvr>
  <p:transition spd="med" advClick="0" advTm="15000">
    <p:blinds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2600" y="609600"/>
            <a:ext cx="548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4BE5C-E6DE-204F-8DB7-1E711EFF4779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9998344"/>
      </p:ext>
    </p:extLst>
  </p:cSld>
  <p:clrMapOvr>
    <a:masterClrMapping/>
  </p:clrMapOvr>
  <p:transition spd="med" advClick="0" advTm="15000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485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609600"/>
            <a:ext cx="8229600" cy="5516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64E203-4AF8-F548-A7B9-278408BC7701}" type="slidenum">
              <a:rPr lang="ru-RU">
                <a:solidFill>
                  <a:srgbClr val="FFFFFF"/>
                </a:solidFill>
                <a:latin typeface="Arial"/>
              </a:rPr>
              <a:pPr/>
              <a:t>‹#›</a:t>
            </a:fld>
            <a:endParaRPr lang="ru-RU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4374150"/>
      </p:ext>
    </p:extLst>
  </p:cSld>
  <p:clrMapOvr>
    <a:masterClrMapping/>
  </p:clrMapOvr>
  <p:transition spd="med" advClick="0" advTm="15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bg>
      <p:bgPr>
        <a:blipFill dpi="0" rotWithShape="0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MFflat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27025"/>
            <a:ext cx="15906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8926" y="214314"/>
            <a:ext cx="6000792" cy="1071546"/>
          </a:xfrm>
          <a:prstGeom prst="rect">
            <a:avLst/>
          </a:prstGeom>
          <a:effectLst/>
        </p:spPr>
        <p:txBody>
          <a:bodyPr/>
          <a:lstStyle>
            <a:lvl1pPr algn="r">
              <a:defRPr sz="3200" b="1">
                <a:solidFill>
                  <a:schemeClr val="bg2"/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249063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0146" y="3486150"/>
            <a:ext cx="3429030" cy="160972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1381126" y="590550"/>
            <a:ext cx="6772274" cy="2828925"/>
          </a:xfrm>
        </p:spPr>
        <p:txBody>
          <a:bodyPr anchor="ctr">
            <a:normAutofit/>
          </a:bodyPr>
          <a:lstStyle>
            <a:lvl1pPr marL="0" indent="0">
              <a:buNone/>
              <a:tabLst/>
              <a:defRPr sz="28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64322488"/>
      </p:ext>
    </p:extLst>
  </p:cSld>
  <p:clrMapOvr>
    <a:masterClrMapping/>
  </p:clrMapOvr>
  <p:transition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3F52C-6522-4152-BD2A-CAD25DA1748B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96933"/>
      </p:ext>
    </p:extLst>
  </p:cSld>
  <p:clrMapOvr>
    <a:masterClrMapping/>
  </p:clrMapOvr>
  <p:transition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057275"/>
            <a:ext cx="7772400" cy="334962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43797-BEBF-478D-BE3F-8D6594192530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48243"/>
      </p:ext>
    </p:extLst>
  </p:cSld>
  <p:clrMapOvr>
    <a:masterClrMapping/>
  </p:clrMapOvr>
  <p:transition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lang="ru-RU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defRPr lang="ru-RU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lang="ru-RU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defRPr lang="ru-RU" sz="1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defRPr lang="ru-RU" sz="1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57741-47B6-4EE7-9D83-75DC189625A8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018493"/>
      </p:ext>
    </p:extLst>
  </p:cSld>
  <p:clrMapOvr>
    <a:masterClrMapping/>
  </p:clrMapOvr>
  <p:transition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BC329-2C3C-4978-8030-79A07064F7A5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44026"/>
      </p:ext>
    </p:extLst>
  </p:cSld>
  <p:clrMapOvr>
    <a:masterClrMapping/>
  </p:clrMapOvr>
  <p:transition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0D3D1-C610-42A3-B7BF-9E14EBB35DD3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395"/>
      </p:ext>
    </p:extLst>
  </p:cSld>
  <p:clrMapOvr>
    <a:masterClrMapping/>
  </p:clrMapOvr>
  <p:transition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2A8E4-420D-4D0E-AD53-60E9632E70A9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268448"/>
      </p:ext>
    </p:extLst>
  </p:cSld>
  <p:clrMapOvr>
    <a:masterClrMapping/>
  </p:clrMapOvr>
  <p:transition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96533"/>
            <a:ext cx="3008313" cy="10195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5135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010191"/>
            <a:ext cx="3008313" cy="41159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22D7D-CD15-4975-AFB4-06359BA64707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17744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9487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00600"/>
            <a:ext cx="8610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33375" y="612775"/>
            <a:ext cx="855345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800" y="5367338"/>
            <a:ext cx="8610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9CDB9-862B-41D0-81B0-2347FCC3BFE8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04556"/>
      </p:ext>
    </p:extLst>
  </p:cSld>
  <p:clrMapOvr>
    <a:masterClrMapping/>
  </p:clrMapOvr>
  <p:transition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716D6-51E6-42A8-AB43-4BE5CA5C9058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230574"/>
      </p:ext>
    </p:extLst>
  </p:cSld>
  <p:clrMapOvr>
    <a:masterClrMapping/>
  </p:clrMapOvr>
  <p:transition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038225"/>
            <a:ext cx="6019800" cy="50879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070DB-02DF-455A-B529-89D48CECA755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417965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397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897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481D2-4FF1-084A-ABD8-A9BF6A98EFE2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8BBB7-C050-8945-99B5-8FE594EA9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164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481D2-4FF1-084A-ABD8-A9BF6A98EFE2}" type="datetimeFigureOut">
              <a:rPr lang="ru-RU" smtClean="0"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8BBB7-C050-8945-99B5-8FE594EA95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64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0969C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29" name="Line 8"/>
          <p:cNvSpPr>
            <a:spLocks noChangeShapeType="1"/>
          </p:cNvSpPr>
          <p:nvPr/>
        </p:nvSpPr>
        <p:spPr bwMode="auto">
          <a:xfrm>
            <a:off x="1116013" y="6172200"/>
            <a:ext cx="7570787" cy="0"/>
          </a:xfrm>
          <a:prstGeom prst="line">
            <a:avLst/>
          </a:prstGeom>
          <a:noFill/>
          <a:ln w="25400">
            <a:solidFill>
              <a:srgbClr val="0969C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30" name="Picture 71" descr="bonch_tower_oval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05488"/>
            <a:ext cx="6302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18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003366"/>
          </a:solidFill>
          <a:latin typeface="+mj-lt"/>
          <a:ea typeface="Arial" charset="0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003366"/>
          </a:solidFill>
          <a:latin typeface="Verdana" pitchFamily="34" charset="0"/>
          <a:ea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003366"/>
          </a:solidFill>
          <a:latin typeface="Verdana" pitchFamily="34" charset="0"/>
          <a:ea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003366"/>
          </a:solidFill>
          <a:latin typeface="Verdana" pitchFamily="34" charset="0"/>
          <a:ea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rgbClr val="003366"/>
          </a:solidFill>
          <a:latin typeface="Verdana" pitchFamily="34" charset="0"/>
          <a:ea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A0000"/>
        </a:buClr>
        <a:buFont typeface="Wingdings" charset="0"/>
        <a:buChar char="n"/>
        <a:defRPr kumimoji="1" sz="3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rgbClr val="9A0000"/>
        </a:buClr>
        <a:buFont typeface="Wingdings" charset="0"/>
        <a:buChar char="q"/>
        <a:defRPr kumimoji="1" sz="2800">
          <a:solidFill>
            <a:schemeClr val="tx1"/>
          </a:solidFill>
          <a:latin typeface="+mn-lt"/>
          <a:ea typeface="Arial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rgbClr val="9A0000"/>
        </a:buClr>
        <a:buFont typeface="Wingdings" charset="0"/>
        <a:buChar char="n"/>
        <a:defRPr kumimoji="1" sz="2400">
          <a:solidFill>
            <a:schemeClr val="tx1"/>
          </a:solidFill>
          <a:latin typeface="+mn-lt"/>
          <a:ea typeface="Arial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rgbClr val="9A0000"/>
        </a:buClr>
        <a:buFont typeface="Wingdings" charset="0"/>
        <a:buChar char="q"/>
        <a:defRPr kumimoji="1" sz="2000">
          <a:solidFill>
            <a:schemeClr val="tx1"/>
          </a:solidFill>
          <a:latin typeface="+mn-lt"/>
          <a:ea typeface="Arial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rgbClr val="9A0000"/>
        </a:buClr>
        <a:buFont typeface="Wingdings" charset="0"/>
        <a:buChar char="§"/>
        <a:defRPr kumimoji="1" sz="2000">
          <a:solidFill>
            <a:schemeClr val="tx1"/>
          </a:solidFill>
          <a:latin typeface="+mn-lt"/>
          <a:ea typeface="Arial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rgbClr val="9A00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rgbClr val="9A00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rgbClr val="9A00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rgbClr val="9A0000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481D2-4FF1-084A-ABD8-A9BF6A98EFE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10.02.2019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8BBB7-C050-8945-99B5-8FE594EA956F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988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B8EFF"/>
            </a:gs>
            <a:gs pos="100000">
              <a:srgbClr val="002597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609600"/>
            <a:ext cx="5486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kumimoji="0" sz="1400" b="0">
                <a:effectLst/>
                <a:latin typeface="Times New Roman" pitchFamily="18" charset="0"/>
                <a:ea typeface="+mn-e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 b="0">
                <a:effectLst/>
                <a:latin typeface="Times New Roman" pitchFamily="18" charset="0"/>
                <a:ea typeface="+mn-ea"/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0"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CC2F260-ED80-174B-B616-BC7B69D4C3DE}" type="slidenum">
              <a:rPr lang="ru-RU" smtClean="0">
                <a:solidFill>
                  <a:srgbClr val="FFFFFF"/>
                </a:solidFill>
                <a:latin typeface="Times New Roman" charset="0"/>
                <a:ea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solidFill>
                <a:srgbClr val="FFFFFF"/>
              </a:solidFill>
              <a:latin typeface="Times New Roman" charset="0"/>
              <a:ea typeface="Arial" charset="0"/>
            </a:endParaRPr>
          </a:p>
        </p:txBody>
      </p:sp>
      <p:pic>
        <p:nvPicPr>
          <p:cNvPr id="2" name="Picture 8" descr="skri-new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53188"/>
            <a:ext cx="7921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3461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ransition spd="med" advClick="0" advTm="15000">
    <p:blinds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Arial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l"/>
        <a:defRPr sz="3200" b="1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b="1">
          <a:solidFill>
            <a:schemeClr val="tx1"/>
          </a:solidFill>
          <a:latin typeface="+mn-lt"/>
          <a:ea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  <a:ea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458200" cy="887412"/>
          </a:xfrm>
          <a:prstGeom prst="rect">
            <a:avLst/>
          </a:prstGeom>
          <a:effectLst>
            <a:outerShdw blurRad="25400" dist="25400" dir="2400000" algn="ctr" rotWithShape="0">
              <a:schemeClr val="tx1">
                <a:lumMod val="65000"/>
                <a:lumOff val="35000"/>
                <a:alpha val="71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076325"/>
            <a:ext cx="8458200" cy="504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43938" y="6446838"/>
            <a:ext cx="4619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 b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4400">
              <a:defRPr/>
            </a:pPr>
            <a:fld id="{68E7E156-6BBF-427E-AC21-4D2B1970CEF2}" type="slidenum">
              <a:rPr lang="ru-RU">
                <a:solidFill>
                  <a:prstClr val="black">
                    <a:lumMod val="85000"/>
                    <a:lumOff val="15000"/>
                  </a:prstClr>
                </a:solidFill>
              </a:rPr>
              <a:pPr defTabSz="914400">
                <a:defRPr/>
              </a:pPr>
              <a:t>‹#›</a:t>
            </a:fld>
            <a:endParaRPr lang="ru-RU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16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>
    <p:dissolve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DD7E0E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DD7E0E"/>
          </a:solidFill>
          <a:latin typeface="Arial" charset="0"/>
          <a:cs typeface="Arial" charset="0"/>
        </a:defRPr>
      </a:lvl9pPr>
    </p:titleStyle>
    <p:bodyStyle>
      <a:lvl1pPr marL="179388" indent="-179388" algn="l" rtl="0" eaLnBrk="0" fontAlgn="base" hangingPunct="0">
        <a:spcBef>
          <a:spcPct val="20000"/>
        </a:spcBef>
        <a:spcAft>
          <a:spcPct val="0"/>
        </a:spcAft>
        <a:buClr>
          <a:srgbClr val="DD7E0E"/>
        </a:buClr>
        <a:buSzPct val="80000"/>
        <a:buFont typeface="Wingdings" pitchFamily="2" charset="2"/>
        <a:buChar char="§"/>
        <a:tabLst>
          <a:tab pos="179388" algn="l"/>
        </a:tabLst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38163" indent="-273050" algn="l" rtl="0" eaLnBrk="0" fontAlgn="base" hangingPunct="0">
        <a:spcBef>
          <a:spcPct val="20000"/>
        </a:spcBef>
        <a:spcAft>
          <a:spcPct val="0"/>
        </a:spcAft>
        <a:buClr>
          <a:srgbClr val="DD7E0E"/>
        </a:buClr>
        <a:buFont typeface="Arial" charset="0"/>
        <a:buChar char="–"/>
        <a:defRPr sz="28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717550" indent="-179388" algn="l" rtl="0" eaLnBrk="0" fontAlgn="base" hangingPunct="0">
        <a:spcBef>
          <a:spcPct val="20000"/>
        </a:spcBef>
        <a:spcAft>
          <a:spcPct val="0"/>
        </a:spcAft>
        <a:buClr>
          <a:srgbClr val="DD7E0E"/>
        </a:buClr>
        <a:buFont typeface="Arial" charset="0"/>
        <a:buChar char="•"/>
        <a:defRPr sz="1600" kern="1200">
          <a:solidFill>
            <a:srgbClr val="595959"/>
          </a:solidFill>
          <a:latin typeface="Arial" pitchFamily="34" charset="0"/>
          <a:ea typeface="+mn-ea"/>
          <a:cs typeface="Arial" pitchFamily="34" charset="0"/>
        </a:defRPr>
      </a:lvl3pPr>
      <a:lvl4pPr marL="896938" indent="-17938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rgbClr val="595959"/>
          </a:solidFill>
          <a:latin typeface="Arial" pitchFamily="34" charset="0"/>
          <a:ea typeface="+mn-ea"/>
          <a:cs typeface="Arial" pitchFamily="34" charset="0"/>
        </a:defRPr>
      </a:lvl4pPr>
      <a:lvl5pPr marL="1076325" indent="-2730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78.e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180.emf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82.emf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184.emf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18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186.emf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190.emf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9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oleObject" Target="../embeddings/oleObject32.bin"/><Relationship Id="rId7" Type="http://schemas.openxmlformats.org/officeDocument/2006/relationships/package" Target="../embeddings/_________Microsoft_Word2.docx"/><Relationship Id="rId12" Type="http://schemas.openxmlformats.org/officeDocument/2006/relationships/image" Target="../media/image192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33.bin"/><Relationship Id="rId11" Type="http://schemas.openxmlformats.org/officeDocument/2006/relationships/package" Target="../embeddings/_________Microsoft_Word4.docx"/><Relationship Id="rId5" Type="http://schemas.openxmlformats.org/officeDocument/2006/relationships/image" Target="../media/image191.png"/><Relationship Id="rId10" Type="http://schemas.openxmlformats.org/officeDocument/2006/relationships/oleObject" Target="../embeddings/oleObject35.bin"/><Relationship Id="rId4" Type="http://schemas.openxmlformats.org/officeDocument/2006/relationships/package" Target="../embeddings/_________Microsoft_Word1.docx"/><Relationship Id="rId9" Type="http://schemas.openxmlformats.org/officeDocument/2006/relationships/package" Target="../embeddings/_________Microsoft_Word3.docx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oleObject" Target="../embeddings/oleObject36.bin"/><Relationship Id="rId7" Type="http://schemas.openxmlformats.org/officeDocument/2006/relationships/package" Target="../embeddings/_________Microsoft_Word6.docx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37.bin"/><Relationship Id="rId11" Type="http://schemas.openxmlformats.org/officeDocument/2006/relationships/package" Target="../embeddings/_________Microsoft_Word8.docx"/><Relationship Id="rId5" Type="http://schemas.openxmlformats.org/officeDocument/2006/relationships/image" Target="../media/image193.png"/><Relationship Id="rId10" Type="http://schemas.openxmlformats.org/officeDocument/2006/relationships/oleObject" Target="../embeddings/oleObject39.bin"/><Relationship Id="rId4" Type="http://schemas.openxmlformats.org/officeDocument/2006/relationships/package" Target="../embeddings/_________Microsoft_Word5.docx"/><Relationship Id="rId9" Type="http://schemas.openxmlformats.org/officeDocument/2006/relationships/package" Target="../embeddings/_________Microsoft_Word7.docx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96.emf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194.emf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wmf"/><Relationship Id="rId13" Type="http://schemas.openxmlformats.org/officeDocument/2006/relationships/image" Target="../media/image199.e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12" Type="http://schemas.openxmlformats.org/officeDocument/2006/relationships/oleObject" Target="../embeddings/oleObject47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96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198.wmf"/><Relationship Id="rId4" Type="http://schemas.openxmlformats.org/officeDocument/2006/relationships/image" Target="../media/image195.wmf"/><Relationship Id="rId9" Type="http://schemas.openxmlformats.org/officeDocument/2006/relationships/oleObject" Target="../embeddings/oleObject45.bin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emf"/><Relationship Id="rId1" Type="http://schemas.openxmlformats.org/officeDocument/2006/relationships/slideLayout" Target="../slideLayouts/slideLayout1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8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1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19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19.xml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oleObject" Target="../embeddings/oleObject48.bin"/><Relationship Id="rId7" Type="http://schemas.openxmlformats.org/officeDocument/2006/relationships/image" Target="../media/image110.emf"/><Relationship Id="rId12" Type="http://schemas.openxmlformats.org/officeDocument/2006/relationships/image" Target="../media/image113.jpe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49.bin"/><Relationship Id="rId11" Type="http://schemas.openxmlformats.org/officeDocument/2006/relationships/oleObject" Target="../embeddings/oleObject52.bin"/><Relationship Id="rId5" Type="http://schemas.openxmlformats.org/officeDocument/2006/relationships/image" Target="../media/image111.jpeg"/><Relationship Id="rId10" Type="http://schemas.openxmlformats.org/officeDocument/2006/relationships/oleObject" Target="../embeddings/oleObject51.bin"/><Relationship Id="rId4" Type="http://schemas.openxmlformats.org/officeDocument/2006/relationships/image" Target="../media/image109.emf"/><Relationship Id="rId9" Type="http://schemas.openxmlformats.org/officeDocument/2006/relationships/image" Target="../media/image112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201.emf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163.emf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164.emf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jpeg"/><Relationship Id="rId9" Type="http://schemas.openxmlformats.org/officeDocument/2006/relationships/image" Target="../media/image1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6.png"/><Relationship Id="rId7" Type="http://schemas.openxmlformats.org/officeDocument/2006/relationships/image" Target="../media/image20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2.jpeg"/><Relationship Id="rId11" Type="http://schemas.openxmlformats.org/officeDocument/2006/relationships/image" Target="../media/image128.png"/><Relationship Id="rId5" Type="http://schemas.openxmlformats.org/officeDocument/2006/relationships/image" Target="../media/image129.png"/><Relationship Id="rId10" Type="http://schemas.openxmlformats.org/officeDocument/2006/relationships/image" Target="../media/image204.png"/><Relationship Id="rId4" Type="http://schemas.openxmlformats.org/officeDocument/2006/relationships/image" Target="../media/image127.jpeg"/><Relationship Id="rId9" Type="http://schemas.openxmlformats.org/officeDocument/2006/relationships/image" Target="../media/image12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hyperlink" Target="http://www.layar.com/" TargetMode="Externa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7.jpeg"/><Relationship Id="rId11" Type="http://schemas.openxmlformats.org/officeDocument/2006/relationships/image" Target="../media/image132.jpe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jpeg"/><Relationship Id="rId14" Type="http://schemas.openxmlformats.org/officeDocument/2006/relationships/image" Target="../media/image135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wm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0.jpeg"/><Relationship Id="rId4" Type="http://schemas.openxmlformats.org/officeDocument/2006/relationships/image" Target="../media/image3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7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8.emf"/><Relationship Id="rId4" Type="http://schemas.openxmlformats.org/officeDocument/2006/relationships/oleObject" Target="../embeddings/_________Microsoft_Word_97-20031.doc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80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4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7.png"/><Relationship Id="rId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94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96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97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98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102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e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8.wm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emf"/><Relationship Id="rId13" Type="http://schemas.openxmlformats.org/officeDocument/2006/relationships/image" Target="../media/image113.jpeg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5.bin"/><Relationship Id="rId12" Type="http://schemas.openxmlformats.org/officeDocument/2006/relationships/oleObject" Target="../embeddings/oleObject18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1.jpeg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109.emf"/><Relationship Id="rId10" Type="http://schemas.openxmlformats.org/officeDocument/2006/relationships/image" Target="../media/image112.jpeg"/><Relationship Id="rId4" Type="http://schemas.openxmlformats.org/officeDocument/2006/relationships/oleObject" Target="../embeddings/oleObject14.bin"/><Relationship Id="rId9" Type="http://schemas.openxmlformats.org/officeDocument/2006/relationships/oleObject" Target="../embeddings/oleObject16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hyperlink" Target="http://www.layar.com/" TargetMode="Externa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jpeg"/><Relationship Id="rId9" Type="http://schemas.openxmlformats.org/officeDocument/2006/relationships/image" Target="../media/image12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7.jpeg"/><Relationship Id="rId11" Type="http://schemas.openxmlformats.org/officeDocument/2006/relationships/image" Target="../media/image132.jpe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jpeg"/><Relationship Id="rId14" Type="http://schemas.openxmlformats.org/officeDocument/2006/relationships/image" Target="../media/image13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emf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58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36.png"/><Relationship Id="rId9" Type="http://schemas.openxmlformats.org/officeDocument/2006/relationships/image" Target="../media/image16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63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64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67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68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69.emf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wmf"/><Relationship Id="rId1" Type="http://schemas.openxmlformats.org/officeDocument/2006/relationships/slideLayout" Target="../slideLayouts/slideLayout1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wmf"/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wm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5536" y="1412776"/>
            <a:ext cx="8208913" cy="25003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200" dirty="0" smtClean="0"/>
              <a:t>Учебный курс</a:t>
            </a:r>
            <a:br>
              <a:rPr lang="ru-RU" sz="3200" dirty="0" smtClean="0"/>
            </a:br>
            <a:r>
              <a:rPr lang="ru-RU" sz="1000" dirty="0" smtClean="0"/>
              <a:t/>
            </a:r>
            <a:br>
              <a:rPr lang="ru-RU" sz="1000" dirty="0" smtClean="0"/>
            </a:br>
            <a:r>
              <a:rPr lang="ru-RU" sz="4800" b="1" dirty="0">
                <a:solidFill>
                  <a:schemeClr val="tx1"/>
                </a:solidFill>
                <a:ea typeface="Geneva CY"/>
                <a:cs typeface="Geneva CY"/>
              </a:rPr>
              <a:t>Программное </a:t>
            </a:r>
            <a:r>
              <a:rPr lang="ru-RU" sz="4800" b="1" dirty="0" smtClean="0">
                <a:solidFill>
                  <a:schemeClr val="tx1"/>
                </a:solidFill>
                <a:ea typeface="Geneva CY"/>
                <a:cs typeface="Geneva CY"/>
              </a:rPr>
              <a:t>обеспечение инфокоммуникационных </a:t>
            </a:r>
            <a:r>
              <a:rPr lang="ru-RU" sz="4800" b="1" dirty="0">
                <a:solidFill>
                  <a:schemeClr val="tx1"/>
                </a:solidFill>
                <a:ea typeface="Geneva CY"/>
                <a:cs typeface="Geneva CY"/>
              </a:rPr>
              <a:t>сетей и систем</a:t>
            </a:r>
            <a:endParaRPr lang="ru-RU" sz="4400" b="1" i="1" dirty="0" smtClean="0">
              <a:solidFill>
                <a:schemeClr val="tx1"/>
              </a:solidFill>
            </a:endParaRP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763688" y="3861047"/>
            <a:ext cx="6770712" cy="734043"/>
          </a:xfrm>
        </p:spPr>
        <p:txBody>
          <a:bodyPr>
            <a:normAutofit fontScale="77500" lnSpcReduction="20000"/>
          </a:bodyPr>
          <a:lstStyle/>
          <a:p>
            <a:pPr algn="r" eaLnBrk="1" hangingPunct="1">
              <a:lnSpc>
                <a:spcPct val="80000"/>
              </a:lnSpc>
            </a:pPr>
            <a:endParaRPr lang="ru-RU" sz="2700" u="sng" dirty="0" smtClean="0"/>
          </a:p>
          <a:p>
            <a:pPr algn="r" eaLnBrk="1" hangingPunct="1">
              <a:lnSpc>
                <a:spcPct val="80000"/>
              </a:lnSpc>
            </a:pPr>
            <a:r>
              <a:rPr lang="ru-RU" sz="4400" b="1" u="sng" dirty="0" smtClean="0"/>
              <a:t>Лекци</a:t>
            </a:r>
            <a:r>
              <a:rPr lang="ru-RU" sz="4400" b="1" u="sng" dirty="0"/>
              <a:t>и</a:t>
            </a:r>
            <a:r>
              <a:rPr lang="ru-RU" sz="4400" b="1" u="sng" dirty="0" smtClean="0"/>
              <a:t> </a:t>
            </a:r>
            <a:r>
              <a:rPr lang="ru-RU" sz="4400" b="1" u="sng" dirty="0"/>
              <a:t> </a:t>
            </a:r>
            <a:r>
              <a:rPr lang="ru-RU" sz="4400" b="1" u="sng" dirty="0" smtClean="0"/>
              <a:t>1-3</a:t>
            </a:r>
          </a:p>
        </p:txBody>
      </p:sp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107504" y="4869160"/>
            <a:ext cx="8713787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ct val="20000"/>
              </a:spcBef>
              <a:buClr>
                <a:srgbClr val="9A0000"/>
              </a:buClr>
              <a:buFont typeface="Wingdings" pitchFamily="2" charset="2"/>
              <a:buNone/>
            </a:pPr>
            <a:r>
              <a:rPr lang="ru-RU" sz="2200" dirty="0">
                <a:latin typeface="Verdana" pitchFamily="34" charset="0"/>
              </a:rPr>
              <a:t>Проф., д.т.н. Борис Соломонович</a:t>
            </a:r>
            <a:r>
              <a:rPr lang="en-US" sz="2200" dirty="0">
                <a:latin typeface="Verdana" pitchFamily="34" charset="0"/>
              </a:rPr>
              <a:t> </a:t>
            </a:r>
            <a:r>
              <a:rPr lang="ru-RU" sz="2200" dirty="0">
                <a:latin typeface="Verdana" pitchFamily="34" charset="0"/>
              </a:rPr>
              <a:t>Гольдштейн,</a:t>
            </a:r>
          </a:p>
          <a:p>
            <a:pPr algn="r">
              <a:spcBef>
                <a:spcPct val="20000"/>
              </a:spcBef>
              <a:buClr>
                <a:srgbClr val="9A0000"/>
              </a:buClr>
              <a:buFont typeface="Wingdings" pitchFamily="2" charset="2"/>
              <a:buNone/>
            </a:pPr>
            <a:r>
              <a:rPr lang="ru-RU" sz="2200" dirty="0">
                <a:latin typeface="Verdana" pitchFamily="34" charset="0"/>
              </a:rPr>
              <a:t>заведующий кафедрой </a:t>
            </a:r>
            <a:r>
              <a:rPr lang="ru-RU" sz="2200" dirty="0" smtClean="0">
                <a:latin typeface="Verdana" pitchFamily="34" charset="0"/>
              </a:rPr>
              <a:t>Инфокоммуникационных систем</a:t>
            </a:r>
            <a:endParaRPr lang="ru-RU" sz="2200" dirty="0">
              <a:latin typeface="Verdana" pitchFamily="34" charset="0"/>
            </a:endParaRPr>
          </a:p>
          <a:p>
            <a:pPr algn="r">
              <a:spcBef>
                <a:spcPct val="20000"/>
              </a:spcBef>
              <a:buClr>
                <a:srgbClr val="9A0000"/>
              </a:buClr>
              <a:buFont typeface="Wingdings" pitchFamily="2" charset="2"/>
              <a:buNone/>
            </a:pPr>
            <a:r>
              <a:rPr lang="en-US" sz="2000" b="1" dirty="0" err="1" smtClean="0">
                <a:latin typeface="Verdana" pitchFamily="34" charset="0"/>
              </a:rPr>
              <a:t>www.iks.sut.ru</a:t>
            </a:r>
            <a:r>
              <a:rPr lang="ru-RU" sz="2200" dirty="0" smtClean="0">
                <a:latin typeface="Verdana" pitchFamily="34" charset="0"/>
              </a:rPr>
              <a:t>  </a:t>
            </a:r>
            <a:endParaRPr lang="ru-RU" sz="2200" dirty="0">
              <a:latin typeface="Verdana" pitchFamily="34" charset="0"/>
            </a:endParaRPr>
          </a:p>
          <a:p>
            <a:pPr algn="r">
              <a:spcBef>
                <a:spcPct val="20000"/>
              </a:spcBef>
              <a:buClr>
                <a:srgbClr val="9A0000"/>
              </a:buClr>
              <a:buFont typeface="Wingdings" pitchFamily="2" charset="2"/>
              <a:buNone/>
            </a:pPr>
            <a:endParaRPr lang="ru-RU" sz="2200" dirty="0">
              <a:latin typeface="Verdana" pitchFamily="34" charset="0"/>
            </a:endParaRPr>
          </a:p>
        </p:txBody>
      </p:sp>
      <p:sp>
        <p:nvSpPr>
          <p:cNvPr id="3077" name="Text Box 8"/>
          <p:cNvSpPr txBox="1">
            <a:spLocks noChangeArrowheads="1"/>
          </p:cNvSpPr>
          <p:nvPr/>
        </p:nvSpPr>
        <p:spPr bwMode="auto">
          <a:xfrm>
            <a:off x="2411413" y="307975"/>
            <a:ext cx="6192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400" b="1"/>
              <a:t>СПбГУТ им. М.А.Бонч-Бруевича</a:t>
            </a:r>
          </a:p>
        </p:txBody>
      </p: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2195513" y="793750"/>
            <a:ext cx="6337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b="1" i="1" dirty="0"/>
              <a:t>Факультет </a:t>
            </a:r>
            <a:r>
              <a:rPr lang="ru-RU" b="1" i="1" dirty="0" smtClean="0"/>
              <a:t>ИКСС</a:t>
            </a:r>
            <a:endParaRPr lang="ru-RU" b="1" i="1" dirty="0"/>
          </a:p>
        </p:txBody>
      </p:sp>
      <p:pic>
        <p:nvPicPr>
          <p:cNvPr id="3079" name="Picture 14" descr="skr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19462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72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59" name="Rectangle 15"/>
          <p:cNvSpPr>
            <a:spLocks noChangeArrowheads="1"/>
          </p:cNvSpPr>
          <p:nvPr/>
        </p:nvSpPr>
        <p:spPr bwMode="auto">
          <a:xfrm>
            <a:off x="900113" y="404813"/>
            <a:ext cx="4238625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ru-RU" sz="3200">
                <a:solidFill>
                  <a:prstClr val="black"/>
                </a:solidFill>
                <a:latin typeface="Arial Cyr" charset="0"/>
              </a:rPr>
              <a:t>Концепция </a:t>
            </a:r>
            <a:r>
              <a:rPr lang="en-US" sz="3200">
                <a:solidFill>
                  <a:prstClr val="black"/>
                </a:solidFill>
                <a:latin typeface="Arial Cyr" charset="0"/>
              </a:rPr>
              <a:t>TMN</a:t>
            </a:r>
            <a:endParaRPr lang="en-US" sz="3200">
              <a:solidFill>
                <a:prstClr val="black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Cyr" charset="0"/>
            </a:endParaRPr>
          </a:p>
        </p:txBody>
      </p:sp>
      <p:grpSp>
        <p:nvGrpSpPr>
          <p:cNvPr id="64514" name="Group 39"/>
          <p:cNvGrpSpPr>
            <a:grpSpLocks/>
          </p:cNvGrpSpPr>
          <p:nvPr/>
        </p:nvGrpSpPr>
        <p:grpSpPr bwMode="auto">
          <a:xfrm>
            <a:off x="1258888" y="1412875"/>
            <a:ext cx="7077075" cy="4033838"/>
            <a:chOff x="651" y="1126"/>
            <a:chExt cx="4458" cy="2541"/>
          </a:xfrm>
        </p:grpSpPr>
        <p:grpSp>
          <p:nvGrpSpPr>
            <p:cNvPr id="64515" name="Group 2"/>
            <p:cNvGrpSpPr>
              <a:grpSpLocks/>
            </p:cNvGrpSpPr>
            <p:nvPr/>
          </p:nvGrpSpPr>
          <p:grpSpPr bwMode="auto">
            <a:xfrm>
              <a:off x="1852" y="2040"/>
              <a:ext cx="2442" cy="463"/>
              <a:chOff x="1852" y="2040"/>
              <a:chExt cx="2442" cy="463"/>
            </a:xfrm>
          </p:grpSpPr>
          <p:sp>
            <p:nvSpPr>
              <p:cNvPr id="620547" name="Freeform 3"/>
              <p:cNvSpPr>
                <a:spLocks/>
              </p:cNvSpPr>
              <p:nvPr/>
            </p:nvSpPr>
            <p:spPr bwMode="auto">
              <a:xfrm>
                <a:off x="1852" y="2120"/>
                <a:ext cx="2289" cy="383"/>
              </a:xfrm>
              <a:custGeom>
                <a:avLst/>
                <a:gdLst/>
                <a:ahLst/>
                <a:cxnLst>
                  <a:cxn ang="0">
                    <a:pos x="323" y="0"/>
                  </a:cxn>
                  <a:cxn ang="0">
                    <a:pos x="0" y="383"/>
                  </a:cxn>
                  <a:cxn ang="0">
                    <a:pos x="2289" y="383"/>
                  </a:cxn>
                  <a:cxn ang="0">
                    <a:pos x="1971" y="0"/>
                  </a:cxn>
                  <a:cxn ang="0">
                    <a:pos x="323" y="0"/>
                  </a:cxn>
                </a:cxnLst>
                <a:rect l="0" t="0" r="r" b="b"/>
                <a:pathLst>
                  <a:path w="2289" h="383">
                    <a:moveTo>
                      <a:pt x="323" y="0"/>
                    </a:moveTo>
                    <a:lnTo>
                      <a:pt x="0" y="383"/>
                    </a:lnTo>
                    <a:lnTo>
                      <a:pt x="2289" y="383"/>
                    </a:lnTo>
                    <a:lnTo>
                      <a:pt x="1971" y="0"/>
                    </a:lnTo>
                    <a:lnTo>
                      <a:pt x="323" y="0"/>
                    </a:lnTo>
                    <a:close/>
                  </a:path>
                </a:pathLst>
              </a:custGeom>
              <a:solidFill>
                <a:srgbClr val="292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620548" name="Freeform 4"/>
              <p:cNvSpPr>
                <a:spLocks/>
              </p:cNvSpPr>
              <p:nvPr/>
            </p:nvSpPr>
            <p:spPr bwMode="auto">
              <a:xfrm>
                <a:off x="3823" y="2040"/>
                <a:ext cx="471" cy="463"/>
              </a:xfrm>
              <a:custGeom>
                <a:avLst/>
                <a:gdLst/>
                <a:ahLst/>
                <a:cxnLst>
                  <a:cxn ang="0">
                    <a:pos x="0" y="85"/>
                  </a:cxn>
                  <a:cxn ang="0">
                    <a:pos x="114" y="0"/>
                  </a:cxn>
                  <a:cxn ang="0">
                    <a:pos x="471" y="346"/>
                  </a:cxn>
                  <a:cxn ang="0">
                    <a:pos x="318" y="463"/>
                  </a:cxn>
                  <a:cxn ang="0">
                    <a:pos x="0" y="85"/>
                  </a:cxn>
                </a:cxnLst>
                <a:rect l="0" t="0" r="r" b="b"/>
                <a:pathLst>
                  <a:path w="471" h="463">
                    <a:moveTo>
                      <a:pt x="0" y="85"/>
                    </a:moveTo>
                    <a:lnTo>
                      <a:pt x="114" y="0"/>
                    </a:lnTo>
                    <a:lnTo>
                      <a:pt x="471" y="346"/>
                    </a:lnTo>
                    <a:lnTo>
                      <a:pt x="318" y="463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2929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</p:grpSp>
        <p:sp>
          <p:nvSpPr>
            <p:cNvPr id="620549" name="Line 5"/>
            <p:cNvSpPr>
              <a:spLocks noChangeShapeType="1"/>
            </p:cNvSpPr>
            <p:nvPr/>
          </p:nvSpPr>
          <p:spPr bwMode="auto">
            <a:xfrm>
              <a:off x="651" y="2503"/>
              <a:ext cx="3473" cy="1"/>
            </a:xfrm>
            <a:prstGeom prst="line">
              <a:avLst/>
            </a:prstGeom>
            <a:noFill/>
            <a:ln w="1746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50" name="Freeform 6"/>
            <p:cNvSpPr>
              <a:spLocks/>
            </p:cNvSpPr>
            <p:nvPr/>
          </p:nvSpPr>
          <p:spPr bwMode="auto">
            <a:xfrm>
              <a:off x="2209" y="1823"/>
              <a:ext cx="1575" cy="255"/>
            </a:xfrm>
            <a:custGeom>
              <a:avLst/>
              <a:gdLst/>
              <a:ahLst/>
              <a:cxnLst>
                <a:cxn ang="0">
                  <a:pos x="1575" y="255"/>
                </a:cxn>
                <a:cxn ang="0">
                  <a:pos x="1371" y="5"/>
                </a:cxn>
                <a:cxn ang="0">
                  <a:pos x="209" y="0"/>
                </a:cxn>
                <a:cxn ang="0">
                  <a:pos x="0" y="255"/>
                </a:cxn>
                <a:cxn ang="0">
                  <a:pos x="1575" y="255"/>
                </a:cxn>
              </a:cxnLst>
              <a:rect l="0" t="0" r="r" b="b"/>
              <a:pathLst>
                <a:path w="1575" h="255">
                  <a:moveTo>
                    <a:pt x="1575" y="255"/>
                  </a:moveTo>
                  <a:lnTo>
                    <a:pt x="1371" y="5"/>
                  </a:lnTo>
                  <a:lnTo>
                    <a:pt x="209" y="0"/>
                  </a:lnTo>
                  <a:lnTo>
                    <a:pt x="0" y="255"/>
                  </a:lnTo>
                  <a:lnTo>
                    <a:pt x="1575" y="255"/>
                  </a:lnTo>
                  <a:close/>
                </a:path>
              </a:pathLst>
            </a:custGeom>
            <a:solidFill>
              <a:srgbClr val="5F5F5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51" name="Freeform 7"/>
            <p:cNvSpPr>
              <a:spLocks/>
            </p:cNvSpPr>
            <p:nvPr/>
          </p:nvSpPr>
          <p:spPr bwMode="auto">
            <a:xfrm>
              <a:off x="2452" y="1573"/>
              <a:ext cx="1088" cy="207"/>
            </a:xfrm>
            <a:custGeom>
              <a:avLst/>
              <a:gdLst/>
              <a:ahLst/>
              <a:cxnLst>
                <a:cxn ang="0">
                  <a:pos x="1088" y="207"/>
                </a:cxn>
                <a:cxn ang="0">
                  <a:pos x="912" y="0"/>
                </a:cxn>
                <a:cxn ang="0">
                  <a:pos x="176" y="0"/>
                </a:cxn>
                <a:cxn ang="0">
                  <a:pos x="0" y="207"/>
                </a:cxn>
                <a:cxn ang="0">
                  <a:pos x="1088" y="207"/>
                </a:cxn>
              </a:cxnLst>
              <a:rect l="0" t="0" r="r" b="b"/>
              <a:pathLst>
                <a:path w="1088" h="207">
                  <a:moveTo>
                    <a:pt x="1088" y="207"/>
                  </a:moveTo>
                  <a:lnTo>
                    <a:pt x="912" y="0"/>
                  </a:lnTo>
                  <a:lnTo>
                    <a:pt x="176" y="0"/>
                  </a:lnTo>
                  <a:lnTo>
                    <a:pt x="0" y="207"/>
                  </a:lnTo>
                  <a:lnTo>
                    <a:pt x="1088" y="207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52" name="Freeform 8"/>
            <p:cNvSpPr>
              <a:spLocks/>
            </p:cNvSpPr>
            <p:nvPr/>
          </p:nvSpPr>
          <p:spPr bwMode="auto">
            <a:xfrm>
              <a:off x="2662" y="1132"/>
              <a:ext cx="668" cy="398"/>
            </a:xfrm>
            <a:custGeom>
              <a:avLst/>
              <a:gdLst/>
              <a:ahLst/>
              <a:cxnLst>
                <a:cxn ang="0">
                  <a:pos x="0" y="398"/>
                </a:cxn>
                <a:cxn ang="0">
                  <a:pos x="334" y="0"/>
                </a:cxn>
                <a:cxn ang="0">
                  <a:pos x="668" y="398"/>
                </a:cxn>
                <a:cxn ang="0">
                  <a:pos x="0" y="398"/>
                </a:cxn>
              </a:cxnLst>
              <a:rect l="0" t="0" r="r" b="b"/>
              <a:pathLst>
                <a:path w="668" h="398">
                  <a:moveTo>
                    <a:pt x="0" y="398"/>
                  </a:moveTo>
                  <a:lnTo>
                    <a:pt x="334" y="0"/>
                  </a:lnTo>
                  <a:lnTo>
                    <a:pt x="668" y="398"/>
                  </a:lnTo>
                  <a:lnTo>
                    <a:pt x="0" y="398"/>
                  </a:lnTo>
                  <a:close/>
                </a:path>
              </a:pathLst>
            </a:custGeom>
            <a:solidFill>
              <a:srgbClr val="EAEAE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53" name="Rectangle 9"/>
            <p:cNvSpPr>
              <a:spLocks noChangeArrowheads="1"/>
            </p:cNvSpPr>
            <p:nvPr/>
          </p:nvSpPr>
          <p:spPr bwMode="auto">
            <a:xfrm>
              <a:off x="656" y="2205"/>
              <a:ext cx="57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prstClr val="black"/>
                  </a:solidFill>
                  <a:latin typeface="Arial Cyr" charset="0"/>
                </a:rPr>
                <a:t>Менеджмент</a:t>
              </a:r>
              <a:endParaRPr lang="en-US" sz="120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20554" name="Rectangle 10"/>
            <p:cNvSpPr>
              <a:spLocks noChangeArrowheads="1"/>
            </p:cNvSpPr>
            <p:nvPr/>
          </p:nvSpPr>
          <p:spPr bwMode="auto">
            <a:xfrm>
              <a:off x="656" y="2311"/>
              <a:ext cx="871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prstClr val="black"/>
                  </a:solidFill>
                  <a:latin typeface="Arial Cyr" charset="0"/>
                </a:rPr>
                <a:t>сетевых элементов</a:t>
              </a:r>
              <a:endParaRPr lang="en-US" sz="120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20555" name="Line 11"/>
            <p:cNvSpPr>
              <a:spLocks noChangeShapeType="1"/>
            </p:cNvSpPr>
            <p:nvPr/>
          </p:nvSpPr>
          <p:spPr bwMode="auto">
            <a:xfrm>
              <a:off x="651" y="2099"/>
              <a:ext cx="313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56" name="Line 12"/>
            <p:cNvSpPr>
              <a:spLocks noChangeShapeType="1"/>
            </p:cNvSpPr>
            <p:nvPr/>
          </p:nvSpPr>
          <p:spPr bwMode="auto">
            <a:xfrm>
              <a:off x="651" y="1807"/>
              <a:ext cx="2895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57" name="Line 13"/>
            <p:cNvSpPr>
              <a:spLocks noChangeShapeType="1"/>
            </p:cNvSpPr>
            <p:nvPr/>
          </p:nvSpPr>
          <p:spPr bwMode="auto">
            <a:xfrm>
              <a:off x="651" y="1552"/>
              <a:ext cx="267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58" name="Line 14"/>
            <p:cNvSpPr>
              <a:spLocks noChangeShapeType="1"/>
            </p:cNvSpPr>
            <p:nvPr/>
          </p:nvSpPr>
          <p:spPr bwMode="auto">
            <a:xfrm>
              <a:off x="651" y="1126"/>
              <a:ext cx="2345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60" name="Rectangle 16"/>
            <p:cNvSpPr>
              <a:spLocks noChangeArrowheads="1"/>
            </p:cNvSpPr>
            <p:nvPr/>
          </p:nvSpPr>
          <p:spPr bwMode="auto">
            <a:xfrm>
              <a:off x="656" y="1902"/>
              <a:ext cx="801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prstClr val="black"/>
                  </a:solidFill>
                  <a:latin typeface="Arial Cyr" charset="0"/>
                </a:rPr>
                <a:t>Менеджмент сети</a:t>
              </a:r>
              <a:endParaRPr lang="en-US" sz="120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20561" name="Rectangle 17"/>
            <p:cNvSpPr>
              <a:spLocks noChangeArrowheads="1"/>
            </p:cNvSpPr>
            <p:nvPr/>
          </p:nvSpPr>
          <p:spPr bwMode="auto">
            <a:xfrm>
              <a:off x="656" y="1626"/>
              <a:ext cx="83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prstClr val="black"/>
                  </a:solidFill>
                  <a:latin typeface="Arial Cyr" charset="0"/>
                </a:rPr>
                <a:t>Менеджмент услуг</a:t>
              </a:r>
              <a:endParaRPr lang="en-US" sz="120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20562" name="Rectangle 18"/>
            <p:cNvSpPr>
              <a:spLocks noChangeArrowheads="1"/>
            </p:cNvSpPr>
            <p:nvPr/>
          </p:nvSpPr>
          <p:spPr bwMode="auto">
            <a:xfrm>
              <a:off x="656" y="1286"/>
              <a:ext cx="908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prstClr val="black"/>
                  </a:solidFill>
                  <a:latin typeface="Arial Cyr" charset="0"/>
                </a:rPr>
                <a:t>Бизнес-менеджмент</a:t>
              </a:r>
              <a:endParaRPr lang="en-US" sz="120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20563" name="Line 19"/>
            <p:cNvSpPr>
              <a:spLocks noChangeShapeType="1"/>
            </p:cNvSpPr>
            <p:nvPr/>
          </p:nvSpPr>
          <p:spPr bwMode="auto">
            <a:xfrm flipH="1">
              <a:off x="1954" y="1126"/>
              <a:ext cx="1042" cy="16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64" name="Line 20"/>
            <p:cNvSpPr>
              <a:spLocks noChangeShapeType="1"/>
            </p:cNvSpPr>
            <p:nvPr/>
          </p:nvSpPr>
          <p:spPr bwMode="auto">
            <a:xfrm flipH="1">
              <a:off x="2339" y="1126"/>
              <a:ext cx="657" cy="19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65" name="Line 21"/>
            <p:cNvSpPr>
              <a:spLocks noChangeShapeType="1"/>
            </p:cNvSpPr>
            <p:nvPr/>
          </p:nvSpPr>
          <p:spPr bwMode="auto">
            <a:xfrm>
              <a:off x="2996" y="1126"/>
              <a:ext cx="17" cy="21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66" name="Line 22"/>
            <p:cNvSpPr>
              <a:spLocks noChangeShapeType="1"/>
            </p:cNvSpPr>
            <p:nvPr/>
          </p:nvSpPr>
          <p:spPr bwMode="auto">
            <a:xfrm>
              <a:off x="2996" y="1126"/>
              <a:ext cx="873" cy="23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67" name="Line 23"/>
            <p:cNvSpPr>
              <a:spLocks noChangeShapeType="1"/>
            </p:cNvSpPr>
            <p:nvPr/>
          </p:nvSpPr>
          <p:spPr bwMode="auto">
            <a:xfrm>
              <a:off x="2996" y="1126"/>
              <a:ext cx="2113" cy="25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68" name="Rectangle 24"/>
            <p:cNvSpPr>
              <a:spLocks noChangeArrowheads="1"/>
            </p:cNvSpPr>
            <p:nvPr/>
          </p:nvSpPr>
          <p:spPr bwMode="auto">
            <a:xfrm>
              <a:off x="656" y="2604"/>
              <a:ext cx="1110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prstClr val="black"/>
                  </a:solidFill>
                  <a:latin typeface="Arial Cyr" charset="0"/>
                </a:rPr>
                <a:t>Централизованное бюро</a:t>
              </a:r>
              <a:endParaRPr lang="en-US" sz="120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20569" name="Rectangle 25"/>
            <p:cNvSpPr>
              <a:spLocks noChangeArrowheads="1"/>
            </p:cNvSpPr>
            <p:nvPr/>
          </p:nvSpPr>
          <p:spPr bwMode="auto">
            <a:xfrm>
              <a:off x="656" y="2689"/>
              <a:ext cx="991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ru-RU" sz="1200">
                  <a:solidFill>
                    <a:prstClr val="black"/>
                  </a:solidFill>
                  <a:latin typeface="Arial Cyr" charset="0"/>
                </a:rPr>
                <a:t>р</a:t>
              </a:r>
              <a:r>
                <a:rPr lang="en-US" sz="1200">
                  <a:solidFill>
                    <a:prstClr val="black"/>
                  </a:solidFill>
                  <a:latin typeface="Arial Cyr" charset="0"/>
                </a:rPr>
                <a:t>емонта и CRM-центр</a:t>
              </a:r>
              <a:endParaRPr lang="en-US" sz="120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20570" name="Line 26"/>
            <p:cNvSpPr>
              <a:spLocks noChangeShapeType="1"/>
            </p:cNvSpPr>
            <p:nvPr/>
          </p:nvSpPr>
          <p:spPr bwMode="auto">
            <a:xfrm flipH="1">
              <a:off x="651" y="2822"/>
              <a:ext cx="130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71" name="Rectangle 27"/>
            <p:cNvSpPr>
              <a:spLocks noChangeArrowheads="1"/>
            </p:cNvSpPr>
            <p:nvPr/>
          </p:nvSpPr>
          <p:spPr bwMode="auto">
            <a:xfrm>
              <a:off x="656" y="2880"/>
              <a:ext cx="117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prstClr val="black"/>
                  </a:solidFill>
                  <a:latin typeface="Arial Cyr" charset="0"/>
                </a:rPr>
                <a:t>Мониторинг сигнализации</a:t>
              </a:r>
              <a:endParaRPr lang="en-US" sz="120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20572" name="Line 28"/>
            <p:cNvSpPr>
              <a:spLocks noChangeShapeType="1"/>
            </p:cNvSpPr>
            <p:nvPr/>
          </p:nvSpPr>
          <p:spPr bwMode="auto">
            <a:xfrm flipH="1">
              <a:off x="651" y="3029"/>
              <a:ext cx="168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73" name="Rectangle 29"/>
            <p:cNvSpPr>
              <a:spLocks noChangeArrowheads="1"/>
            </p:cNvSpPr>
            <p:nvPr/>
          </p:nvSpPr>
          <p:spPr bwMode="auto">
            <a:xfrm>
              <a:off x="656" y="3087"/>
              <a:ext cx="456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prstClr val="black"/>
                  </a:solidFill>
                  <a:latin typeface="Arial Cyr" charset="0"/>
                </a:rPr>
                <a:t>Антифрод</a:t>
              </a:r>
              <a:endParaRPr lang="en-US" sz="120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20574" name="Line 30"/>
            <p:cNvSpPr>
              <a:spLocks noChangeShapeType="1"/>
            </p:cNvSpPr>
            <p:nvPr/>
          </p:nvSpPr>
          <p:spPr bwMode="auto">
            <a:xfrm flipH="1">
              <a:off x="651" y="3249"/>
              <a:ext cx="2356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75" name="Rectangle 31"/>
            <p:cNvSpPr>
              <a:spLocks noChangeArrowheads="1"/>
            </p:cNvSpPr>
            <p:nvPr/>
          </p:nvSpPr>
          <p:spPr bwMode="auto">
            <a:xfrm>
              <a:off x="656" y="3321"/>
              <a:ext cx="83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prstClr val="black"/>
                  </a:solidFill>
                  <a:latin typeface="Arial Cyr" charset="0"/>
                </a:rPr>
                <a:t>Анализ QoS </a:t>
              </a:r>
              <a:r>
                <a:rPr lang="ru-RU" sz="1200">
                  <a:solidFill>
                    <a:prstClr val="black"/>
                  </a:solidFill>
                  <a:latin typeface="Arial Cyr" charset="0"/>
                </a:rPr>
                <a:t>и</a:t>
              </a:r>
              <a:r>
                <a:rPr lang="en-US" sz="1200">
                  <a:solidFill>
                    <a:prstClr val="black"/>
                  </a:solidFill>
                  <a:latin typeface="Arial Cyr" charset="0"/>
                </a:rPr>
                <a:t> SLA</a:t>
              </a:r>
              <a:endParaRPr lang="en-US" sz="120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20576" name="Rectangle 32"/>
            <p:cNvSpPr>
              <a:spLocks noChangeArrowheads="1"/>
            </p:cNvSpPr>
            <p:nvPr/>
          </p:nvSpPr>
          <p:spPr bwMode="auto">
            <a:xfrm>
              <a:off x="656" y="3512"/>
              <a:ext cx="1828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prstClr val="black"/>
                  </a:solidFill>
                  <a:latin typeface="Arial Cyr" charset="0"/>
                </a:rPr>
                <a:t>Информационная безопасность и СОРМ</a:t>
              </a:r>
              <a:endParaRPr lang="en-US" sz="120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20577" name="Line 33"/>
            <p:cNvSpPr>
              <a:spLocks noChangeShapeType="1"/>
            </p:cNvSpPr>
            <p:nvPr/>
          </p:nvSpPr>
          <p:spPr bwMode="auto">
            <a:xfrm flipH="1">
              <a:off x="651" y="3454"/>
              <a:ext cx="321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78" name="Line 34"/>
            <p:cNvSpPr>
              <a:spLocks noChangeShapeType="1"/>
            </p:cNvSpPr>
            <p:nvPr/>
          </p:nvSpPr>
          <p:spPr bwMode="auto">
            <a:xfrm>
              <a:off x="651" y="3666"/>
              <a:ext cx="4458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79" name="Freeform 35"/>
            <p:cNvSpPr>
              <a:spLocks/>
            </p:cNvSpPr>
            <p:nvPr/>
          </p:nvSpPr>
          <p:spPr bwMode="auto">
            <a:xfrm>
              <a:off x="3574" y="1780"/>
              <a:ext cx="317" cy="298"/>
            </a:xfrm>
            <a:custGeom>
              <a:avLst/>
              <a:gdLst/>
              <a:ahLst/>
              <a:cxnLst>
                <a:cxn ang="0">
                  <a:pos x="215" y="298"/>
                </a:cxn>
                <a:cxn ang="0">
                  <a:pos x="317" y="223"/>
                </a:cxn>
                <a:cxn ang="0">
                  <a:pos x="91" y="0"/>
                </a:cxn>
                <a:cxn ang="0">
                  <a:pos x="0" y="43"/>
                </a:cxn>
                <a:cxn ang="0">
                  <a:pos x="215" y="298"/>
                </a:cxn>
              </a:cxnLst>
              <a:rect l="0" t="0" r="r" b="b"/>
              <a:pathLst>
                <a:path w="317" h="298">
                  <a:moveTo>
                    <a:pt x="215" y="298"/>
                  </a:moveTo>
                  <a:lnTo>
                    <a:pt x="317" y="223"/>
                  </a:lnTo>
                  <a:lnTo>
                    <a:pt x="91" y="0"/>
                  </a:lnTo>
                  <a:lnTo>
                    <a:pt x="0" y="43"/>
                  </a:lnTo>
                  <a:lnTo>
                    <a:pt x="215" y="298"/>
                  </a:lnTo>
                  <a:close/>
                </a:path>
              </a:pathLst>
            </a:custGeom>
            <a:solidFill>
              <a:srgbClr val="5F5F5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80" name="Freeform 36"/>
            <p:cNvSpPr>
              <a:spLocks/>
            </p:cNvSpPr>
            <p:nvPr/>
          </p:nvSpPr>
          <p:spPr bwMode="auto">
            <a:xfrm>
              <a:off x="3364" y="1546"/>
              <a:ext cx="267" cy="239"/>
            </a:xfrm>
            <a:custGeom>
              <a:avLst/>
              <a:gdLst/>
              <a:ahLst/>
              <a:cxnLst>
                <a:cxn ang="0">
                  <a:pos x="182" y="239"/>
                </a:cxn>
                <a:cxn ang="0">
                  <a:pos x="267" y="197"/>
                </a:cxn>
                <a:cxn ang="0">
                  <a:pos x="63" y="0"/>
                </a:cxn>
                <a:cxn ang="0">
                  <a:pos x="0" y="27"/>
                </a:cxn>
                <a:cxn ang="0">
                  <a:pos x="182" y="239"/>
                </a:cxn>
              </a:cxnLst>
              <a:rect l="0" t="0" r="r" b="b"/>
              <a:pathLst>
                <a:path w="267" h="239">
                  <a:moveTo>
                    <a:pt x="182" y="239"/>
                  </a:moveTo>
                  <a:lnTo>
                    <a:pt x="267" y="197"/>
                  </a:lnTo>
                  <a:lnTo>
                    <a:pt x="63" y="0"/>
                  </a:lnTo>
                  <a:lnTo>
                    <a:pt x="0" y="27"/>
                  </a:lnTo>
                  <a:lnTo>
                    <a:pt x="182" y="239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20581" name="Freeform 37"/>
            <p:cNvSpPr>
              <a:spLocks/>
            </p:cNvSpPr>
            <p:nvPr/>
          </p:nvSpPr>
          <p:spPr bwMode="auto">
            <a:xfrm>
              <a:off x="2996" y="1126"/>
              <a:ext cx="391" cy="404"/>
            </a:xfrm>
            <a:custGeom>
              <a:avLst/>
              <a:gdLst/>
              <a:ahLst/>
              <a:cxnLst>
                <a:cxn ang="0">
                  <a:pos x="334" y="404"/>
                </a:cxn>
                <a:cxn ang="0">
                  <a:pos x="391" y="383"/>
                </a:cxn>
                <a:cxn ang="0">
                  <a:pos x="0" y="0"/>
                </a:cxn>
                <a:cxn ang="0">
                  <a:pos x="334" y="404"/>
                </a:cxn>
              </a:cxnLst>
              <a:rect l="0" t="0" r="r" b="b"/>
              <a:pathLst>
                <a:path w="391" h="404">
                  <a:moveTo>
                    <a:pt x="334" y="404"/>
                  </a:moveTo>
                  <a:lnTo>
                    <a:pt x="391" y="383"/>
                  </a:lnTo>
                  <a:lnTo>
                    <a:pt x="0" y="0"/>
                  </a:lnTo>
                  <a:lnTo>
                    <a:pt x="334" y="404"/>
                  </a:lnTo>
                  <a:close/>
                </a:path>
              </a:pathLst>
            </a:custGeom>
            <a:solidFill>
              <a:srgbClr val="EAEAEA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4775356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ChangeArrowheads="1"/>
          </p:cNvSpPr>
          <p:nvPr/>
        </p:nvSpPr>
        <p:spPr bwMode="auto">
          <a:xfrm>
            <a:off x="0" y="2544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4284663" y="5445125"/>
            <a:ext cx="2968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smtClean="0">
                <a:solidFill>
                  <a:srgbClr val="000000"/>
                </a:solidFill>
                <a:latin typeface="Times New Roman" charset="0"/>
                <a:ea typeface="Arial" charset="0"/>
                <a:cs typeface="Times New Roman" charset="0"/>
              </a:rPr>
              <a:t>г)</a:t>
            </a:r>
            <a:endParaRPr lang="ru-RU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0" y="2560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graphicFrame>
        <p:nvGraphicFramePr>
          <p:cNvPr id="11268" name="Object 5"/>
          <p:cNvGraphicFramePr>
            <a:graphicFrameLocks noChangeAspect="1"/>
          </p:cNvGraphicFramePr>
          <p:nvPr/>
        </p:nvGraphicFramePr>
        <p:xfrm>
          <a:off x="611188" y="406400"/>
          <a:ext cx="8135937" cy="439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269" name="Microsoft Visio Drawing" r:id="rId3" imgW="6845300" imgH="3035300" progId="Visio.Drawing.11">
                  <p:embed/>
                </p:oleObj>
              </mc:Choice>
              <mc:Fallback>
                <p:oleObj name="Microsoft Visio Drawing" r:id="rId3" imgW="6845300" imgH="30353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406400"/>
                        <a:ext cx="8135937" cy="439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Rectangle 7"/>
          <p:cNvSpPr>
            <a:spLocks noChangeArrowheads="1"/>
          </p:cNvSpPr>
          <p:nvPr/>
        </p:nvSpPr>
        <p:spPr bwMode="auto">
          <a:xfrm>
            <a:off x="242888" y="4024313"/>
            <a:ext cx="2968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smtClean="0">
                <a:solidFill>
                  <a:srgbClr val="000000"/>
                </a:solidFill>
                <a:latin typeface="Times New Roman" charset="0"/>
                <a:ea typeface="Arial" charset="0"/>
                <a:cs typeface="Times New Roman" charset="0"/>
              </a:rPr>
              <a:t>г)</a:t>
            </a:r>
            <a:endParaRPr lang="ru-RU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81938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ChangeArrowheads="1"/>
          </p:cNvSpPr>
          <p:nvPr/>
        </p:nvSpPr>
        <p:spPr bwMode="auto">
          <a:xfrm>
            <a:off x="285750" y="973138"/>
            <a:ext cx="8858250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sz="3600" i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Вмешательство телефонистки при занятости вызываемого абонента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sz="3600" i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Автоматическое определение номера вызывающего абонента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sz="3600" i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Запрос номера вызывающего абонента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ru-RU" sz="3600" i="1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973446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2000">
                <a:latin typeface="Verdana" charset="0"/>
              </a:rPr>
              <a:t>Модель МАР</a:t>
            </a:r>
          </a:p>
        </p:txBody>
      </p:sp>
      <p:pic>
        <p:nvPicPr>
          <p:cNvPr id="1331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785813"/>
            <a:ext cx="8072438" cy="5286375"/>
          </a:xfrm>
          <a:noFill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55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000">
                <a:latin typeface="Verdana" charset="0"/>
              </a:rPr>
              <a:t>Процедура хенд-овер между </a:t>
            </a:r>
            <a:r>
              <a:rPr lang="en-US" sz="2000">
                <a:latin typeface="Verdana" charset="0"/>
              </a:rPr>
              <a:t>BTS </a:t>
            </a:r>
            <a:r>
              <a:rPr lang="ru-RU" sz="2000">
                <a:latin typeface="Verdana" charset="0"/>
              </a:rPr>
              <a:t>и между </a:t>
            </a:r>
            <a:r>
              <a:rPr lang="en-US" sz="2000">
                <a:latin typeface="Verdana" charset="0"/>
              </a:rPr>
              <a:t>MSC</a:t>
            </a:r>
            <a:endParaRPr lang="ru-RU" sz="2000">
              <a:latin typeface="Verdana" charset="0"/>
            </a:endParaRPr>
          </a:p>
        </p:txBody>
      </p:sp>
      <p:graphicFrame>
        <p:nvGraphicFramePr>
          <p:cNvPr id="14338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042988" y="985838"/>
          <a:ext cx="7005637" cy="453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341" name="Visio" r:id="rId3" imgW="11836400" imgH="7645400" progId="Visio.Drawing.11">
                  <p:embed/>
                </p:oleObj>
              </mc:Choice>
              <mc:Fallback>
                <p:oleObj name="Visio" r:id="rId3" imgW="11836400" imgH="7645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985838"/>
                        <a:ext cx="7005637" cy="453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24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200">
                <a:latin typeface="Verdana" charset="0"/>
              </a:rPr>
              <a:t>Основные элементы базовой сети поколения 2G</a:t>
            </a:r>
            <a:endParaRPr lang="ru-RU">
              <a:latin typeface="Verdana" charset="0"/>
            </a:endParaRPr>
          </a:p>
        </p:txBody>
      </p:sp>
      <p:sp>
        <p:nvSpPr>
          <p:cNvPr id="1536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indent="0">
              <a:buFont typeface="Wingdings" charset="0"/>
              <a:buNone/>
            </a:pPr>
            <a:r>
              <a:rPr lang="en-US">
                <a:latin typeface="Times New Roman" charset="0"/>
                <a:cs typeface="Times New Roman" charset="0"/>
              </a:rPr>
              <a:t> </a:t>
            </a:r>
            <a:endParaRPr lang="ru-RU" sz="1800">
              <a:latin typeface="Times New Roman" charset="0"/>
              <a:cs typeface="Times New Roman" charset="0"/>
            </a:endParaRPr>
          </a:p>
          <a:p>
            <a:pPr indent="0" algn="ctr"/>
            <a:r>
              <a:rPr lang="ru-RU">
                <a:latin typeface="Times New Roman" charset="0"/>
                <a:cs typeface="Times New Roman" charset="0"/>
              </a:rPr>
              <a:t>Рис. 1.1 Основные элементы базовой сет</a:t>
            </a:r>
            <a:endParaRPr lang="en-US">
              <a:latin typeface="Times New Roman" charset="0"/>
              <a:cs typeface="Times New Roman" charset="0"/>
            </a:endParaRPr>
          </a:p>
          <a:p>
            <a:pPr indent="0" algn="ctr"/>
            <a:endParaRPr lang="en-US">
              <a:latin typeface="Times New Roman" charset="0"/>
              <a:cs typeface="Times New Roman" charset="0"/>
            </a:endParaRPr>
          </a:p>
          <a:p>
            <a:pPr indent="0" algn="ctr"/>
            <a:endParaRPr lang="en-US">
              <a:latin typeface="Times New Roman" charset="0"/>
              <a:cs typeface="Times New Roman" charset="0"/>
            </a:endParaRPr>
          </a:p>
          <a:p>
            <a:pPr indent="0" algn="ctr"/>
            <a:endParaRPr lang="en-US">
              <a:latin typeface="Times New Roman" charset="0"/>
              <a:cs typeface="Times New Roman" charset="0"/>
            </a:endParaRPr>
          </a:p>
          <a:p>
            <a:pPr indent="0" algn="ctr">
              <a:buFont typeface="Wingdings" charset="0"/>
              <a:buNone/>
            </a:pPr>
            <a:endParaRPr lang="en-US">
              <a:latin typeface="Times New Roman" charset="0"/>
              <a:cs typeface="Times New Roman" charset="0"/>
            </a:endParaRPr>
          </a:p>
          <a:p>
            <a:pPr indent="0" algn="ctr">
              <a:buFont typeface="Wingdings" charset="0"/>
              <a:buNone/>
            </a:pPr>
            <a:endParaRPr lang="ru-RU" sz="1800">
              <a:latin typeface="Times New Roman" charset="0"/>
              <a:cs typeface="Times New Roman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557338"/>
            <a:ext cx="728662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10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200">
                <a:latin typeface="Verdana" charset="0"/>
              </a:rPr>
              <a:t>Основные элементы базовой сети поколения 2</a:t>
            </a:r>
            <a:r>
              <a:rPr lang="en-US" sz="3200">
                <a:latin typeface="Verdana" charset="0"/>
              </a:rPr>
              <a:t>.5</a:t>
            </a:r>
            <a:r>
              <a:rPr lang="ru-RU" sz="3200">
                <a:latin typeface="Verdana" charset="0"/>
              </a:rPr>
              <a:t>G</a:t>
            </a:r>
            <a:endParaRPr lang="ru-RU">
              <a:latin typeface="Verdana" charset="0"/>
            </a:endParaRPr>
          </a:p>
        </p:txBody>
      </p:sp>
      <p:sp>
        <p:nvSpPr>
          <p:cNvPr id="1638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indent="0">
              <a:buFont typeface="Wingdings" charset="0"/>
              <a:buNone/>
            </a:pPr>
            <a:r>
              <a:rPr lang="en-US">
                <a:latin typeface="Times New Roman" charset="0"/>
                <a:cs typeface="Times New Roman" charset="0"/>
              </a:rPr>
              <a:t> </a:t>
            </a:r>
            <a:endParaRPr lang="ru-RU" sz="1800">
              <a:latin typeface="Times New Roman" charset="0"/>
              <a:cs typeface="Times New Roman" charset="0"/>
            </a:endParaRPr>
          </a:p>
          <a:p>
            <a:pPr indent="0" algn="ctr"/>
            <a:endParaRPr lang="en-US">
              <a:latin typeface="Times New Roman" charset="0"/>
              <a:cs typeface="Times New Roman" charset="0"/>
            </a:endParaRPr>
          </a:p>
          <a:p>
            <a:pPr indent="0" algn="ctr"/>
            <a:endParaRPr lang="en-US">
              <a:latin typeface="Times New Roman" charset="0"/>
              <a:cs typeface="Times New Roman" charset="0"/>
            </a:endParaRPr>
          </a:p>
          <a:p>
            <a:pPr indent="0" algn="ctr"/>
            <a:endParaRPr lang="en-US">
              <a:latin typeface="Times New Roman" charset="0"/>
              <a:cs typeface="Times New Roman" charset="0"/>
            </a:endParaRPr>
          </a:p>
          <a:p>
            <a:pPr indent="0" algn="ctr">
              <a:buFont typeface="Wingdings" charset="0"/>
              <a:buNone/>
            </a:pPr>
            <a:endParaRPr lang="en-US">
              <a:latin typeface="Times New Roman" charset="0"/>
              <a:cs typeface="Times New Roman" charset="0"/>
            </a:endParaRPr>
          </a:p>
          <a:p>
            <a:pPr indent="0" algn="ctr">
              <a:buFont typeface="Wingdings" charset="0"/>
              <a:buNone/>
            </a:pPr>
            <a:endParaRPr lang="ru-RU" sz="1800">
              <a:latin typeface="Times New Roman" charset="0"/>
              <a:cs typeface="Times New Roman" charset="0"/>
            </a:endParaRP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6388" name="Объект 2"/>
          <p:cNvGraphicFramePr>
            <a:graphicFrameLocks noChangeAspect="1"/>
          </p:cNvGraphicFramePr>
          <p:nvPr/>
        </p:nvGraphicFramePr>
        <p:xfrm>
          <a:off x="206375" y="1628775"/>
          <a:ext cx="8980488" cy="417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89" name="Visio" r:id="rId3" imgW="5981700" imgH="1739900" progId="Visio.Drawing.11">
                  <p:embed/>
                </p:oleObj>
              </mc:Choice>
              <mc:Fallback>
                <p:oleObj name="Visio" r:id="rId3" imgW="5981700" imgH="1739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1628775"/>
                        <a:ext cx="8980488" cy="417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346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200">
                <a:latin typeface="Verdana" charset="0"/>
              </a:rPr>
              <a:t>Основные элементы базовой сети поколений 2G, 2.5G и </a:t>
            </a:r>
            <a:r>
              <a:rPr lang="en-US" sz="3200">
                <a:latin typeface="Verdana" charset="0"/>
              </a:rPr>
              <a:t>3</a:t>
            </a:r>
            <a:r>
              <a:rPr lang="ru-RU" sz="3200">
                <a:latin typeface="Verdana" charset="0"/>
              </a:rPr>
              <a:t>G</a:t>
            </a:r>
            <a:endParaRPr lang="ru-RU">
              <a:latin typeface="Verdana" charset="0"/>
            </a:endParaRPr>
          </a:p>
        </p:txBody>
      </p:sp>
      <p:sp>
        <p:nvSpPr>
          <p:cNvPr id="1741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Font typeface="Wingdings" charset="0"/>
              <a:buNone/>
            </a:pPr>
            <a:endParaRPr lang="ru-RU" sz="1800">
              <a:latin typeface="Times New Roman" charset="0"/>
              <a:cs typeface="Times New Roman" charset="0"/>
            </a:endParaRP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341438"/>
            <a:ext cx="8150225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48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200">
                <a:latin typeface="Verdana" charset="0"/>
              </a:rPr>
              <a:t>IMSI (International Mobile Subscriber Identity)</a:t>
            </a:r>
            <a:endParaRPr lang="ru-RU">
              <a:latin typeface="Verdana" charset="0"/>
            </a:endParaRP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8435" name="Объект 3"/>
          <p:cNvGraphicFramePr>
            <a:graphicFrameLocks noChangeAspect="1"/>
          </p:cNvGraphicFramePr>
          <p:nvPr/>
        </p:nvGraphicFramePr>
        <p:xfrm>
          <a:off x="395288" y="2349500"/>
          <a:ext cx="8164512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437" name="Visio" r:id="rId3" imgW="5473700" imgH="939800" progId="Visio.Drawing.11">
                  <p:embed/>
                </p:oleObj>
              </mc:Choice>
              <mc:Fallback>
                <p:oleObj name="Visio" r:id="rId3" imgW="5473700" imgH="9398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349500"/>
                        <a:ext cx="8164512" cy="215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95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600">
                <a:latin typeface="Verdana" charset="0"/>
              </a:rPr>
              <a:t>IMSI (International Mobile Subscriber Identity)</a:t>
            </a: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005387"/>
          </a:xfrm>
        </p:spPr>
        <p:txBody>
          <a:bodyPr/>
          <a:lstStyle/>
          <a:p>
            <a:pPr eaLnBrk="1" hangingPunct="1"/>
            <a:endParaRPr lang="en-US" sz="2000">
              <a:latin typeface="Verdana" charset="0"/>
            </a:endParaRPr>
          </a:p>
          <a:p>
            <a:r>
              <a:rPr lang="ru-RU" sz="2000">
                <a:latin typeface="Verdana" charset="0"/>
              </a:rPr>
              <a:t>MCC (Mobile Country Code) - код страны из трех цифр, где мобильный абонент подписался на услуги мобильной связи, уникально идентифицирует страну постоянного пребывания MS, для России - 250;</a:t>
            </a:r>
            <a:endParaRPr lang="ru-RU" sz="2000" b="1">
              <a:latin typeface="Verdana" charset="0"/>
            </a:endParaRPr>
          </a:p>
          <a:p>
            <a:r>
              <a:rPr lang="ru-RU" sz="2000">
                <a:latin typeface="Verdana" charset="0"/>
              </a:rPr>
              <a:t>MNC (Mobile Network Code) - код сети подвижной связи, состоящий из двух или трех цифр, идентифицирует домашнюю СПС абонента. Длина MNC зависит от значения MCC;</a:t>
            </a:r>
            <a:endParaRPr lang="ru-RU" sz="2000" b="1">
              <a:latin typeface="Verdana" charset="0"/>
            </a:endParaRPr>
          </a:p>
          <a:p>
            <a:r>
              <a:rPr lang="ru-RU" sz="2000">
                <a:latin typeface="Verdana" charset="0"/>
              </a:rPr>
              <a:t>MSIN (Mobile Station Identification Number) - идентификационный номер мобильной станции, определяющий MS внутри домашней СПС.</a:t>
            </a:r>
            <a:endParaRPr lang="ru-RU" sz="2000" b="1">
              <a:latin typeface="Verdana" charset="0"/>
            </a:endParaRPr>
          </a:p>
          <a:p>
            <a:pPr>
              <a:buFont typeface="Wingdings" charset="0"/>
              <a:buNone/>
            </a:pPr>
            <a:r>
              <a:rPr lang="ru-RU" sz="2000">
                <a:latin typeface="Verdana" charset="0"/>
              </a:rPr>
              <a:t>Полям MNC и MSIN присвоено наименование национального идентификатора мобильной станции NMSI (National Mobile Station Identity).</a:t>
            </a:r>
            <a:endParaRPr lang="ru-RU" sz="2000" b="1">
              <a:latin typeface="Verdana" charset="0"/>
            </a:endParaRPr>
          </a:p>
          <a:p>
            <a:pPr eaLnBrk="1" hangingPunct="1"/>
            <a:endParaRPr lang="ru-RU" sz="2000">
              <a:latin typeface="Verdana" charset="0"/>
            </a:endParaRPr>
          </a:p>
          <a:p>
            <a:pPr eaLnBrk="1" hangingPunct="1"/>
            <a:endParaRPr lang="ru-RU" sz="200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45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495425"/>
          </a:xfrm>
        </p:spPr>
        <p:txBody>
          <a:bodyPr/>
          <a:lstStyle/>
          <a:p>
            <a:pPr algn="ctr" eaLnBrk="1" hangingPunct="1"/>
            <a:r>
              <a:rPr lang="en-US" sz="3200">
                <a:latin typeface="Verdana" charset="0"/>
              </a:rPr>
              <a:t>MS</a:t>
            </a:r>
            <a:r>
              <a:rPr lang="ru-RU" sz="3200">
                <a:latin typeface="Verdana" charset="0"/>
              </a:rPr>
              <a:t>ISDN (Mobile Station ISDN number)</a:t>
            </a:r>
            <a:r>
              <a:rPr lang="en-US" sz="3200">
                <a:latin typeface="Verdana" charset="0"/>
              </a:rPr>
              <a:t/>
            </a:r>
            <a:br>
              <a:rPr lang="en-US" sz="3200">
                <a:latin typeface="Verdana" charset="0"/>
              </a:rPr>
            </a:br>
            <a:r>
              <a:rPr lang="ru-RU" sz="3200">
                <a:latin typeface="Verdana" charset="0"/>
              </a:rPr>
              <a:t>или MSRN (Mobile Station Roaming Number) </a:t>
            </a:r>
            <a:endParaRPr lang="ru-RU">
              <a:latin typeface="Verdana" charset="0"/>
            </a:endParaRP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29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0484" name="Объект 4"/>
          <p:cNvGraphicFramePr>
            <a:graphicFrameLocks noChangeAspect="1"/>
          </p:cNvGraphicFramePr>
          <p:nvPr/>
        </p:nvGraphicFramePr>
        <p:xfrm>
          <a:off x="250825" y="2565400"/>
          <a:ext cx="8809038" cy="249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485" name="Visio" r:id="rId3" imgW="5511800" imgH="901700" progId="Visio.Drawing.11">
                  <p:embed/>
                </p:oleObj>
              </mc:Choice>
              <mc:Fallback>
                <p:oleObj name="Visio" r:id="rId3" imgW="5511800" imgH="901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565400"/>
                        <a:ext cx="8809038" cy="2490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731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111125" y="22225"/>
            <a:ext cx="9036050" cy="1143000"/>
          </a:xfrm>
        </p:spPr>
        <p:txBody>
          <a:bodyPr/>
          <a:lstStyle/>
          <a:p>
            <a:pPr algn="ctr"/>
            <a:r>
              <a:rPr lang="ru-RU" sz="3200" b="1">
                <a:latin typeface="Times New Roman" charset="0"/>
              </a:rPr>
              <a:t>Стандартизация в области эксплуатационного управления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</p:nvPr>
        </p:nvGraphicFramePr>
        <p:xfrm>
          <a:off x="914400" y="1714520"/>
          <a:ext cx="777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422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600">
                <a:latin typeface="Verdana" charset="0"/>
              </a:rPr>
              <a:t>MS</a:t>
            </a:r>
            <a:r>
              <a:rPr lang="ru-RU" sz="3600">
                <a:latin typeface="Verdana" charset="0"/>
              </a:rPr>
              <a:t>ISDN (Mobile Station ISDN number) 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5538"/>
            <a:ext cx="8229600" cy="5005387"/>
          </a:xfrm>
        </p:spPr>
        <p:txBody>
          <a:bodyPr/>
          <a:lstStyle/>
          <a:p>
            <a:pPr eaLnBrk="1" hangingPunct="1"/>
            <a:endParaRPr lang="en-US" sz="2000">
              <a:latin typeface="Verdana" charset="0"/>
            </a:endParaRPr>
          </a:p>
          <a:p>
            <a:r>
              <a:rPr lang="ru-RU" sz="2000">
                <a:latin typeface="Verdana" charset="0"/>
              </a:rPr>
              <a:t>- код страны (CC), в которой осуществлена подписка на услуги мобильной связи, для России -7;</a:t>
            </a:r>
          </a:p>
          <a:p>
            <a:r>
              <a:rPr lang="ru-RU" sz="2000">
                <a:latin typeface="Verdana" charset="0"/>
              </a:rPr>
              <a:t>- национальный номер MS, состоящий из национального кода сети назначения NDC (National Destination Code) и номера абонента SN (Subscriber Number). </a:t>
            </a:r>
          </a:p>
          <a:p>
            <a:pPr eaLnBrk="1" hangingPunct="1"/>
            <a:endParaRPr lang="ru-RU" sz="2000">
              <a:latin typeface="Verdana" charset="0"/>
            </a:endParaRPr>
          </a:p>
          <a:p>
            <a:pPr eaLnBrk="1" hangingPunct="1">
              <a:buFont typeface="Wingdings" charset="0"/>
              <a:buNone/>
            </a:pPr>
            <a:endParaRPr lang="ru-RU" sz="200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95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200">
                <a:latin typeface="Verdana" charset="0"/>
              </a:rPr>
              <a:t>IMEI (International Mobile Equipment Identity) </a:t>
            </a:r>
            <a:endParaRPr lang="ru-RU">
              <a:latin typeface="Verdana" charset="0"/>
            </a:endParaRP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34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2532" name="Объект 4"/>
          <p:cNvGraphicFramePr>
            <a:graphicFrameLocks noChangeAspect="1"/>
          </p:cNvGraphicFramePr>
          <p:nvPr/>
        </p:nvGraphicFramePr>
        <p:xfrm>
          <a:off x="168275" y="1989138"/>
          <a:ext cx="8807450" cy="2490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533" name="Visio" r:id="rId3" imgW="5511800" imgH="901700" progId="Visio.Drawing.11">
                  <p:embed/>
                </p:oleObj>
              </mc:Choice>
              <mc:Fallback>
                <p:oleObj name="Visio" r:id="rId3" imgW="5511800" imgH="901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75" y="1989138"/>
                        <a:ext cx="8807450" cy="2490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688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3600">
                <a:latin typeface="Verdana" charset="0"/>
              </a:rPr>
              <a:t>IMEI (International Mobile Equipment Identity) 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213"/>
            <a:ext cx="8229600" cy="5006975"/>
          </a:xfrm>
        </p:spPr>
        <p:txBody>
          <a:bodyPr/>
          <a:lstStyle/>
          <a:p>
            <a:pPr eaLnBrk="1" hangingPunct="1"/>
            <a:endParaRPr lang="en-US" sz="2000">
              <a:latin typeface="Verdana" charset="0"/>
            </a:endParaRPr>
          </a:p>
          <a:p>
            <a:pPr>
              <a:buFont typeface="Wingdings" charset="0"/>
              <a:buNone/>
            </a:pPr>
            <a:r>
              <a:rPr lang="ru-RU" sz="2000">
                <a:latin typeface="Verdana" charset="0"/>
              </a:rPr>
              <a:t>IMEI постоянно хранится в терминальном оборудовании абонента и в </a:t>
            </a:r>
            <a:r>
              <a:rPr lang="en-US" sz="2000">
                <a:latin typeface="Verdana" charset="0"/>
              </a:rPr>
              <a:t>EIR </a:t>
            </a:r>
            <a:r>
              <a:rPr lang="ru-RU" sz="2000">
                <a:latin typeface="Verdana" charset="0"/>
              </a:rPr>
              <a:t>и содержит TAC (Type Allocation Code) - модель и страну происхождения телефона (8 цифр) и SNR (Serial Number) – серийный номер (6 цифр), идентифицирующий оборудование в пределах TAC, а также дополнительную цифру, которая вычисляется по специальной формуле, во избежание ручного ввода IMEI при регистрации украденного аппарата. </a:t>
            </a:r>
          </a:p>
        </p:txBody>
      </p:sp>
    </p:spTree>
    <p:extLst>
      <p:ext uri="{BB962C8B-B14F-4D97-AF65-F5344CB8AC3E}">
        <p14:creationId xmlns:p14="http://schemas.microsoft.com/office/powerpoint/2010/main" val="120911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sz="2000">
                <a:latin typeface="Verdana" charset="0"/>
              </a:rPr>
              <a:t>Функционирование сети сигнализации ОКС7</a:t>
            </a:r>
            <a:br>
              <a:rPr lang="ru-RU" sz="2000">
                <a:latin typeface="Verdana" charset="0"/>
              </a:rPr>
            </a:br>
            <a:r>
              <a:rPr lang="ru-RU" sz="2000">
                <a:latin typeface="Verdana" charset="0"/>
              </a:rPr>
              <a:t>для поддержки услуг мобильной связи</a:t>
            </a:r>
          </a:p>
        </p:txBody>
      </p:sp>
      <p:pic>
        <p:nvPicPr>
          <p:cNvPr id="2457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113" y="1143000"/>
            <a:ext cx="8196262" cy="5060950"/>
          </a:xfrm>
          <a:noFill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86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Содержимое 2"/>
          <p:cNvSpPr>
            <a:spLocks noGrp="1"/>
          </p:cNvSpPr>
          <p:nvPr>
            <p:ph idx="1"/>
          </p:nvPr>
        </p:nvSpPr>
        <p:spPr>
          <a:xfrm>
            <a:off x="457200" y="285750"/>
            <a:ext cx="8229600" cy="5845175"/>
          </a:xfrm>
        </p:spPr>
        <p:txBody>
          <a:bodyPr/>
          <a:lstStyle/>
          <a:p>
            <a:r>
              <a:rPr lang="ru-RU" sz="2000">
                <a:latin typeface="Verdana" charset="0"/>
              </a:rPr>
              <a:t>Шаг 1. Вызывающий абонент использует </a:t>
            </a:r>
            <a:r>
              <a:rPr lang="en-US" sz="2000">
                <a:latin typeface="Verdana" charset="0"/>
              </a:rPr>
              <a:t>MSISDN</a:t>
            </a:r>
            <a:r>
              <a:rPr lang="ru-RU" sz="2000">
                <a:latin typeface="Verdana" charset="0"/>
              </a:rPr>
              <a:t> для набора номера мобильного абонента.</a:t>
            </a:r>
            <a:endParaRPr lang="en-US" sz="2000">
              <a:latin typeface="Verdana" charset="0"/>
            </a:endParaRPr>
          </a:p>
          <a:p>
            <a:r>
              <a:rPr lang="ru-RU" sz="2000">
                <a:latin typeface="Verdana" charset="0"/>
              </a:rPr>
              <a:t>Шаг 2. </a:t>
            </a:r>
            <a:r>
              <a:rPr lang="en-US" sz="2000">
                <a:latin typeface="Verdana" charset="0"/>
              </a:rPr>
              <a:t>MSISDN</a:t>
            </a:r>
            <a:r>
              <a:rPr lang="ru-RU" sz="2000">
                <a:latin typeface="Verdana" charset="0"/>
              </a:rPr>
              <a:t> обусловливает маршрутизацию вызова к </a:t>
            </a:r>
            <a:r>
              <a:rPr lang="en-US" sz="2000">
                <a:latin typeface="Verdana" charset="0"/>
              </a:rPr>
              <a:t>MSC</a:t>
            </a:r>
            <a:r>
              <a:rPr lang="ru-RU" sz="2000">
                <a:latin typeface="Verdana" charset="0"/>
              </a:rPr>
              <a:t> шлюза мобильной сети (</a:t>
            </a:r>
            <a:r>
              <a:rPr lang="en-US" sz="2000">
                <a:latin typeface="Verdana" charset="0"/>
              </a:rPr>
              <a:t>GMSC</a:t>
            </a:r>
            <a:r>
              <a:rPr lang="ru-RU" sz="2000">
                <a:latin typeface="Verdana" charset="0"/>
              </a:rPr>
              <a:t>).</a:t>
            </a:r>
            <a:endParaRPr lang="en-US" sz="2000">
              <a:latin typeface="Verdana" charset="0"/>
            </a:endParaRPr>
          </a:p>
          <a:p>
            <a:r>
              <a:rPr lang="ru-RU" sz="2000">
                <a:latin typeface="Verdana" charset="0"/>
              </a:rPr>
              <a:t>Шаг 3. </a:t>
            </a:r>
            <a:r>
              <a:rPr lang="en-US" sz="2000">
                <a:latin typeface="Verdana" charset="0"/>
              </a:rPr>
              <a:t>GMSC</a:t>
            </a:r>
            <a:r>
              <a:rPr lang="ru-RU" sz="2000">
                <a:latin typeface="Verdana" charset="0"/>
              </a:rPr>
              <a:t> использует информацию в цифрах вызываемого номера для определения </a:t>
            </a:r>
            <a:r>
              <a:rPr lang="en-US" sz="2000">
                <a:latin typeface="Verdana" charset="0"/>
              </a:rPr>
              <a:t>HLR</a:t>
            </a:r>
            <a:r>
              <a:rPr lang="ru-RU" sz="2000">
                <a:latin typeface="Verdana" charset="0"/>
              </a:rPr>
              <a:t> мобильного абонента.</a:t>
            </a:r>
            <a:endParaRPr lang="en-US" sz="2000">
              <a:latin typeface="Verdana" charset="0"/>
            </a:endParaRPr>
          </a:p>
          <a:p>
            <a:r>
              <a:rPr lang="ru-RU" sz="2000">
                <a:latin typeface="Verdana" charset="0"/>
              </a:rPr>
              <a:t>Шаг 4. </a:t>
            </a:r>
            <a:r>
              <a:rPr lang="en-US" sz="2000">
                <a:latin typeface="Verdana" charset="0"/>
              </a:rPr>
              <a:t>HLR</a:t>
            </a:r>
            <a:r>
              <a:rPr lang="ru-RU" sz="2000">
                <a:latin typeface="Verdana" charset="0"/>
              </a:rPr>
              <a:t> уже информирован о местоположении (адрес </a:t>
            </a:r>
            <a:r>
              <a:rPr lang="en-US" sz="2000">
                <a:latin typeface="Verdana" charset="0"/>
              </a:rPr>
              <a:t>VLR</a:t>
            </a:r>
            <a:r>
              <a:rPr lang="ru-RU" sz="2000">
                <a:latin typeface="Verdana" charset="0"/>
              </a:rPr>
              <a:t>) мобильного абонента; он запрашивает временный номер маршрутизации, позволяющий маршрутизировать вызов к корректному </a:t>
            </a:r>
            <a:r>
              <a:rPr lang="en-US" sz="2000">
                <a:latin typeface="Verdana" charset="0"/>
              </a:rPr>
              <a:t>MSC</a:t>
            </a:r>
            <a:r>
              <a:rPr lang="ru-RU" sz="2000">
                <a:latin typeface="Verdana" charset="0"/>
              </a:rPr>
              <a:t>.</a:t>
            </a:r>
            <a:endParaRPr lang="en-US" sz="2000">
              <a:latin typeface="Verdana" charset="0"/>
            </a:endParaRPr>
          </a:p>
          <a:p>
            <a:r>
              <a:rPr lang="ru-RU" sz="2000">
                <a:latin typeface="Verdana" charset="0"/>
              </a:rPr>
              <a:t>Шаг 4. </a:t>
            </a:r>
            <a:r>
              <a:rPr lang="en-US" sz="2000">
                <a:latin typeface="Verdana" charset="0"/>
              </a:rPr>
              <a:t>MSC</a:t>
            </a:r>
            <a:r>
              <a:rPr lang="ru-RU" sz="2000">
                <a:latin typeface="Verdana" charset="0"/>
              </a:rPr>
              <a:t>/</a:t>
            </a:r>
            <a:r>
              <a:rPr lang="en-US" sz="2000">
                <a:latin typeface="Verdana" charset="0"/>
              </a:rPr>
              <a:t>VLR </a:t>
            </a:r>
            <a:r>
              <a:rPr lang="ru-RU" sz="2000">
                <a:latin typeface="Verdana" charset="0"/>
              </a:rPr>
              <a:t>передает временный номер маршрутизации, который имеет силу только на время существования соединения.</a:t>
            </a:r>
            <a:endParaRPr lang="en-US" sz="2000">
              <a:latin typeface="Verdana" charset="0"/>
            </a:endParaRPr>
          </a:p>
          <a:p>
            <a:r>
              <a:rPr lang="ru-RU" sz="2000">
                <a:latin typeface="Verdana" charset="0"/>
              </a:rPr>
              <a:t>Шаг 5. Номер маршрутизации сообщается в </a:t>
            </a:r>
            <a:r>
              <a:rPr lang="en-US" sz="2000">
                <a:latin typeface="Verdana" charset="0"/>
              </a:rPr>
              <a:t>GMSC</a:t>
            </a:r>
            <a:r>
              <a:rPr lang="ru-RU" sz="2000">
                <a:latin typeface="Verdana" charset="0"/>
              </a:rPr>
              <a:t>.</a:t>
            </a:r>
            <a:endParaRPr lang="en-US" sz="2000">
              <a:latin typeface="Verdana" charset="0"/>
            </a:endParaRPr>
          </a:p>
          <a:p>
            <a:r>
              <a:rPr lang="ru-RU" sz="2000">
                <a:latin typeface="Verdana" charset="0"/>
              </a:rPr>
              <a:t>Шаг 6. Вызов обслуживается с использованием сигнализации ISUP между </a:t>
            </a:r>
            <a:r>
              <a:rPr lang="en-US" sz="2000">
                <a:latin typeface="Verdana" charset="0"/>
              </a:rPr>
              <a:t>GMSC</a:t>
            </a:r>
            <a:r>
              <a:rPr lang="ru-RU" sz="2000">
                <a:latin typeface="Verdana" charset="0"/>
              </a:rPr>
              <a:t> и гостевым </a:t>
            </a:r>
            <a:r>
              <a:rPr lang="en-US" sz="2000">
                <a:latin typeface="Verdana" charset="0"/>
              </a:rPr>
              <a:t>MSC</a:t>
            </a:r>
            <a:r>
              <a:rPr lang="ru-RU" sz="2000">
                <a:latin typeface="Verdana" charset="0"/>
              </a:rPr>
              <a:t>.</a:t>
            </a:r>
            <a:endParaRPr lang="en-US" sz="2000">
              <a:latin typeface="Verdana" charset="0"/>
            </a:endParaRPr>
          </a:p>
          <a:p>
            <a:endParaRPr lang="en-US" sz="200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23131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563" y="857250"/>
            <a:ext cx="7929562" cy="5080000"/>
          </a:xfrm>
          <a:noFill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6626" name="Прямоугольник 4"/>
          <p:cNvSpPr>
            <a:spLocks noChangeArrowheads="1"/>
          </p:cNvSpPr>
          <p:nvPr/>
        </p:nvSpPr>
        <p:spPr bwMode="auto">
          <a:xfrm>
            <a:off x="3000375" y="428625"/>
            <a:ext cx="3573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Обновление местонахождения</a:t>
            </a:r>
            <a:endParaRPr lang="en-US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8059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369888"/>
            <a:ext cx="8072437" cy="5845175"/>
          </a:xfrm>
          <a:noFill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69117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>
                <a:latin typeface="Verdana" charset="0"/>
              </a:rPr>
              <a:t>Протоколы, используемые для передачи сообщений МАР </a:t>
            </a:r>
            <a:br>
              <a:rPr lang="ru-RU" sz="2400">
                <a:latin typeface="Verdana" charset="0"/>
              </a:rPr>
            </a:br>
            <a:r>
              <a:rPr lang="ru-RU" sz="2400">
                <a:latin typeface="Verdana" charset="0"/>
              </a:rPr>
              <a:t>при взаимодействии  сетей </a:t>
            </a:r>
            <a:r>
              <a:rPr lang="en-US" sz="2400">
                <a:latin typeface="Verdana" charset="0"/>
              </a:rPr>
              <a:t>TDM </a:t>
            </a:r>
            <a:r>
              <a:rPr lang="ru-RU" sz="2400">
                <a:latin typeface="Verdana" charset="0"/>
              </a:rPr>
              <a:t>и  </a:t>
            </a:r>
            <a:r>
              <a:rPr lang="en-US" sz="2400">
                <a:latin typeface="Verdana" charset="0"/>
              </a:rPr>
              <a:t>IP</a:t>
            </a:r>
            <a:r>
              <a:rPr lang="ru-RU" sz="2400">
                <a:latin typeface="Verdana" charset="0"/>
              </a:rPr>
              <a:t/>
            </a:r>
            <a:br>
              <a:rPr lang="ru-RU" sz="2400">
                <a:latin typeface="Verdana" charset="0"/>
              </a:rPr>
            </a:br>
            <a:endParaRPr lang="ru-RU" sz="2400">
              <a:latin typeface="Verdana" charset="0"/>
            </a:endParaRP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8675" name="Объект 4"/>
          <p:cNvGraphicFramePr>
            <a:graphicFrameLocks noChangeAspect="1"/>
          </p:cNvGraphicFramePr>
          <p:nvPr/>
        </p:nvGraphicFramePr>
        <p:xfrm>
          <a:off x="179388" y="1628775"/>
          <a:ext cx="8785225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77" name="Visio" r:id="rId3" imgW="3225800" imgH="2540000" progId="Visio.Drawing.11">
                  <p:embed/>
                </p:oleObj>
              </mc:Choice>
              <mc:Fallback>
                <p:oleObj name="Visio" r:id="rId3" imgW="3225800" imgH="25400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628775"/>
                        <a:ext cx="8785225" cy="424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0" y="2994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990600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б) </a:t>
            </a:r>
            <a:endParaRPr lang="ru-RU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1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5013" y="1125538"/>
            <a:ext cx="8229600" cy="3455987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</a:pPr>
            <a:r>
              <a:rPr kumimoji="0" lang="ru-RU">
                <a:latin typeface="Verdana" charset="0"/>
              </a:rPr>
              <a:t>	</a:t>
            </a:r>
            <a:endParaRPr kumimoji="0" lang="en-US">
              <a:latin typeface="Verdana" charset="0"/>
            </a:endParaRPr>
          </a:p>
          <a:p>
            <a:pPr marL="0" indent="0" eaLnBrk="1" hangingPunct="1">
              <a:buFont typeface="Wingdings" charset="0"/>
              <a:buNone/>
            </a:pPr>
            <a:r>
              <a:rPr kumimoji="0" lang="ru-RU">
                <a:latin typeface="Verdana" charset="0"/>
              </a:rPr>
              <a:t>Превышение трафика данных над речевым трафиком как фактор перехода от узлов коммутации каналов к узлам коммутации пакетов.</a:t>
            </a:r>
          </a:p>
          <a:p>
            <a:pPr marL="0" indent="0" eaLnBrk="1" hangingPunct="1">
              <a:buFont typeface="Wingdings" charset="0"/>
              <a:buNone/>
            </a:pPr>
            <a:endParaRPr kumimoji="0" lang="ru-RU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15984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5"/>
          <p:cNvSpPr>
            <a:spLocks noChangeArrowheads="1"/>
          </p:cNvSpPr>
          <p:nvPr/>
        </p:nvSpPr>
        <p:spPr bwMode="auto">
          <a:xfrm>
            <a:off x="0" y="431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graphicFrame>
        <p:nvGraphicFramePr>
          <p:cNvPr id="35842" name="Object 4"/>
          <p:cNvGraphicFramePr>
            <a:graphicFrameLocks noChangeAspect="1"/>
          </p:cNvGraphicFramePr>
          <p:nvPr/>
        </p:nvGraphicFramePr>
        <p:xfrm>
          <a:off x="612775" y="260350"/>
          <a:ext cx="8280400" cy="583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45" name="Visio" r:id="rId3" imgW="6426200" imgH="5791200" progId="Visio.Drawing.11">
                  <p:embed/>
                </p:oleObj>
              </mc:Choice>
              <mc:Fallback>
                <p:oleObj name="Visio" r:id="rId3" imgW="6426200" imgH="57912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260350"/>
                        <a:ext cx="8280400" cy="583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547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 txBox="1">
            <a:spLocks noChangeArrowheads="1"/>
          </p:cNvSpPr>
          <p:nvPr/>
        </p:nvSpPr>
        <p:spPr bwMode="auto">
          <a:xfrm>
            <a:off x="1071563" y="0"/>
            <a:ext cx="7923212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 eaLnBrk="0" hangingPunct="0"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 eaLnBrk="0" hangingPunct="0"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 eaLnBrk="0" hangingPunct="0"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 eaLnBrk="0" hangingPunct="0"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FFFFFF"/>
              </a:solidFill>
              <a:latin typeface="Arial Narrow" charset="0"/>
              <a:cs typeface="Arial" charset="0"/>
            </a:endParaRPr>
          </a:p>
        </p:txBody>
      </p:sp>
      <p:grpSp>
        <p:nvGrpSpPr>
          <p:cNvPr id="3" name="Group 284"/>
          <p:cNvGrpSpPr/>
          <p:nvPr/>
        </p:nvGrpSpPr>
        <p:grpSpPr>
          <a:xfrm>
            <a:off x="1785918" y="3714752"/>
            <a:ext cx="5614988" cy="1716088"/>
            <a:chOff x="1943100" y="3713176"/>
            <a:chExt cx="5614988" cy="1716088"/>
          </a:xfrm>
          <a:solidFill>
            <a:schemeClr val="tx1">
              <a:lumMod val="75000"/>
            </a:schemeClr>
          </a:solidFill>
        </p:grpSpPr>
        <p:grpSp>
          <p:nvGrpSpPr>
            <p:cNvPr id="4" name="Group 315"/>
            <p:cNvGrpSpPr/>
            <p:nvPr/>
          </p:nvGrpSpPr>
          <p:grpSpPr>
            <a:xfrm>
              <a:off x="1943100" y="3713176"/>
              <a:ext cx="5614988" cy="1716088"/>
              <a:chOff x="1943100" y="3713176"/>
              <a:chExt cx="5614988" cy="1716088"/>
            </a:xfrm>
            <a:grpFill/>
          </p:grpSpPr>
          <p:sp>
            <p:nvSpPr>
              <p:cNvPr id="291" name="Cube 290"/>
              <p:cNvSpPr/>
              <p:nvPr/>
            </p:nvSpPr>
            <p:spPr bwMode="auto">
              <a:xfrm>
                <a:off x="1943100" y="3713176"/>
                <a:ext cx="5614988" cy="1716088"/>
              </a:xfrm>
              <a:prstGeom prst="cube">
                <a:avLst>
                  <a:gd name="adj" fmla="val 100000"/>
                </a:avLst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2" name="Flowchart: Magnetic Disk 291"/>
              <p:cNvSpPr/>
              <p:nvPr/>
            </p:nvSpPr>
            <p:spPr bwMode="auto">
              <a:xfrm>
                <a:off x="3298825" y="4103701"/>
                <a:ext cx="220663" cy="193675"/>
              </a:xfrm>
              <a:prstGeom prst="flowChartMagneticDisk">
                <a:avLst/>
              </a:prstGeom>
              <a:grp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3" name="Flowchart: Magnetic Disk 292"/>
              <p:cNvSpPr/>
              <p:nvPr/>
            </p:nvSpPr>
            <p:spPr bwMode="auto">
              <a:xfrm>
                <a:off x="5664200" y="3908437"/>
                <a:ext cx="220663" cy="242886"/>
              </a:xfrm>
              <a:prstGeom prst="flowChartMagneticDisk">
                <a:avLst/>
              </a:prstGeom>
              <a:grp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4" name="Flowchart: Magnetic Disk 293"/>
              <p:cNvSpPr/>
              <p:nvPr/>
            </p:nvSpPr>
            <p:spPr bwMode="auto">
              <a:xfrm>
                <a:off x="4624388" y="4541849"/>
                <a:ext cx="220662" cy="195265"/>
              </a:xfrm>
              <a:prstGeom prst="flowChartMagneticDisk">
                <a:avLst/>
              </a:prstGeom>
              <a:grp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5" name="Cube 294"/>
              <p:cNvSpPr/>
              <p:nvPr/>
            </p:nvSpPr>
            <p:spPr bwMode="auto">
              <a:xfrm>
                <a:off x="2857498" y="4541849"/>
                <a:ext cx="188913" cy="242886"/>
              </a:xfrm>
              <a:prstGeom prst="cube">
                <a:avLst/>
              </a:prstGeom>
              <a:grp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6" name="Cube 295"/>
              <p:cNvSpPr/>
              <p:nvPr/>
            </p:nvSpPr>
            <p:spPr bwMode="auto">
              <a:xfrm>
                <a:off x="3960811" y="4103698"/>
                <a:ext cx="190500" cy="242886"/>
              </a:xfrm>
              <a:prstGeom prst="cube">
                <a:avLst/>
              </a:prstGeom>
              <a:grp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97" name="Cube 296"/>
              <p:cNvSpPr/>
              <p:nvPr/>
            </p:nvSpPr>
            <p:spPr bwMode="auto">
              <a:xfrm>
                <a:off x="3867148" y="4930780"/>
                <a:ext cx="188913" cy="244475"/>
              </a:xfrm>
              <a:prstGeom prst="cube">
                <a:avLst/>
              </a:prstGeom>
              <a:grpFill/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cxnSp>
            <p:nvCxnSpPr>
              <p:cNvPr id="298" name="Straight Connector 297"/>
              <p:cNvCxnSpPr>
                <a:stCxn id="295" idx="5"/>
              </p:cNvCxnSpPr>
              <p:nvPr/>
            </p:nvCxnSpPr>
            <p:spPr bwMode="auto">
              <a:xfrm>
                <a:off x="3046412" y="4632331"/>
                <a:ext cx="1262062" cy="6350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/>
              <p:cNvCxnSpPr/>
              <p:nvPr/>
            </p:nvCxnSpPr>
            <p:spPr bwMode="auto">
              <a:xfrm flipV="1">
                <a:off x="4308473" y="4346582"/>
                <a:ext cx="220663" cy="292099"/>
              </a:xfrm>
              <a:prstGeom prst="line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/>
              <p:nvPr/>
            </p:nvCxnSpPr>
            <p:spPr bwMode="auto">
              <a:xfrm>
                <a:off x="4529136" y="4346582"/>
                <a:ext cx="1262062" cy="6350"/>
              </a:xfrm>
              <a:prstGeom prst="line">
                <a:avLst/>
              </a:prstGeom>
              <a:grpFill/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/>
              <p:nvPr/>
            </p:nvCxnSpPr>
            <p:spPr bwMode="auto">
              <a:xfrm flipV="1">
                <a:off x="3173412" y="4297369"/>
                <a:ext cx="220662" cy="293688"/>
              </a:xfrm>
              <a:prstGeom prst="line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/>
              <p:cNvCxnSpPr>
                <a:stCxn id="297" idx="0"/>
              </p:cNvCxnSpPr>
              <p:nvPr/>
            </p:nvCxnSpPr>
            <p:spPr bwMode="auto">
              <a:xfrm rot="5400000" flipH="1" flipV="1">
                <a:off x="3936205" y="4683924"/>
                <a:ext cx="292099" cy="201613"/>
              </a:xfrm>
              <a:prstGeom prst="line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/>
              <p:cNvCxnSpPr/>
              <p:nvPr/>
            </p:nvCxnSpPr>
            <p:spPr bwMode="auto">
              <a:xfrm flipV="1">
                <a:off x="5600697" y="4103692"/>
                <a:ext cx="158750" cy="242886"/>
              </a:xfrm>
              <a:prstGeom prst="line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/>
              <p:cNvCxnSpPr/>
              <p:nvPr/>
            </p:nvCxnSpPr>
            <p:spPr bwMode="auto">
              <a:xfrm rot="5400000" flipH="1" flipV="1">
                <a:off x="3758408" y="4391832"/>
                <a:ext cx="292099" cy="201613"/>
              </a:xfrm>
              <a:prstGeom prst="line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/>
              <p:cNvCxnSpPr/>
              <p:nvPr/>
            </p:nvCxnSpPr>
            <p:spPr bwMode="auto">
              <a:xfrm flipV="1">
                <a:off x="4718040" y="4346583"/>
                <a:ext cx="127000" cy="195262"/>
              </a:xfrm>
              <a:prstGeom prst="line">
                <a:avLst/>
              </a:prstGeom>
              <a:grpFill/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6" name="Flowchart: Magnetic Disk 285"/>
            <p:cNvSpPr/>
            <p:nvPr/>
          </p:nvSpPr>
          <p:spPr bwMode="auto">
            <a:xfrm>
              <a:off x="5565784" y="4429132"/>
              <a:ext cx="220662" cy="195265"/>
            </a:xfrm>
            <a:prstGeom prst="flowChartMagneticDisk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87" name="Cube 286"/>
            <p:cNvSpPr/>
            <p:nvPr/>
          </p:nvSpPr>
          <p:spPr bwMode="auto">
            <a:xfrm>
              <a:off x="3727456" y="4429132"/>
              <a:ext cx="188913" cy="242886"/>
            </a:xfrm>
            <a:prstGeom prst="cube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88" name="Cube 287"/>
            <p:cNvSpPr/>
            <p:nvPr/>
          </p:nvSpPr>
          <p:spPr bwMode="auto">
            <a:xfrm>
              <a:off x="5041905" y="4818063"/>
              <a:ext cx="188913" cy="244475"/>
            </a:xfrm>
            <a:prstGeom prst="cube">
              <a:avLst/>
            </a:prstGeom>
            <a:grp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289" name="Straight Connector 288"/>
            <p:cNvCxnSpPr>
              <a:stCxn id="287" idx="5"/>
              <a:endCxn id="286" idx="2"/>
            </p:cNvCxnSpPr>
            <p:nvPr/>
          </p:nvCxnSpPr>
          <p:spPr bwMode="auto">
            <a:xfrm flipV="1">
              <a:off x="3916369" y="4526765"/>
              <a:ext cx="1649415" cy="196"/>
            </a:xfrm>
            <a:prstGeom prst="line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>
              <a:stCxn id="288" idx="0"/>
            </p:cNvCxnSpPr>
            <p:nvPr/>
          </p:nvCxnSpPr>
          <p:spPr bwMode="auto">
            <a:xfrm rot="5400000" flipH="1" flipV="1">
              <a:off x="5110962" y="4571207"/>
              <a:ext cx="292099" cy="201613"/>
            </a:xfrm>
            <a:prstGeom prst="line">
              <a:avLst/>
            </a:prstGeom>
            <a:grp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156" name="Group 305"/>
          <p:cNvGrpSpPr>
            <a:grpSpLocks/>
          </p:cNvGrpSpPr>
          <p:nvPr/>
        </p:nvGrpSpPr>
        <p:grpSpPr bwMode="auto">
          <a:xfrm>
            <a:off x="1714500" y="2959100"/>
            <a:ext cx="5635625" cy="1612900"/>
            <a:chOff x="357158" y="4416203"/>
            <a:chExt cx="5635625" cy="1613129"/>
          </a:xfrm>
        </p:grpSpPr>
        <p:grpSp>
          <p:nvGrpSpPr>
            <p:cNvPr id="49384" name="Group 201"/>
            <p:cNvGrpSpPr>
              <a:grpSpLocks/>
            </p:cNvGrpSpPr>
            <p:nvPr/>
          </p:nvGrpSpPr>
          <p:grpSpPr bwMode="auto">
            <a:xfrm>
              <a:off x="357158" y="4428905"/>
              <a:ext cx="5635625" cy="1600427"/>
              <a:chOff x="1000100" y="3928839"/>
              <a:chExt cx="5610261" cy="1600427"/>
            </a:xfrm>
          </p:grpSpPr>
          <p:sp>
            <p:nvSpPr>
              <p:cNvPr id="40" name="Parallelogram 39"/>
              <p:cNvSpPr/>
              <p:nvPr/>
            </p:nvSpPr>
            <p:spPr bwMode="auto">
              <a:xfrm>
                <a:off x="1000100" y="3928839"/>
                <a:ext cx="5610261" cy="1600427"/>
              </a:xfrm>
              <a:prstGeom prst="parallelogram">
                <a:avLst>
                  <a:gd name="adj" fmla="val 101261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pic>
            <p:nvPicPr>
              <p:cNvPr id="49387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2211" y="3957642"/>
                <a:ext cx="3901877" cy="128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388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7435" y="4085262"/>
                <a:ext cx="3905265" cy="1247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389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7399" y="4445469"/>
                <a:ext cx="3800475" cy="204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39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6406" y="4648209"/>
                <a:ext cx="3681433" cy="276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391" name="Picture 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4906630"/>
                <a:ext cx="3762374" cy="247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392" name="Picture 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1125" y="5124450"/>
                <a:ext cx="3687888" cy="3905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393" name="Picture 9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5510" y="4214818"/>
                <a:ext cx="3781440" cy="242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9" name="Parallelogram 38"/>
            <p:cNvSpPr/>
            <p:nvPr/>
          </p:nvSpPr>
          <p:spPr>
            <a:xfrm>
              <a:off x="385733" y="4416203"/>
              <a:ext cx="5595938" cy="1586138"/>
            </a:xfrm>
            <a:prstGeom prst="parallelogram">
              <a:avLst>
                <a:gd name="adj" fmla="val 99905"/>
              </a:avLst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49157" name="Group 190"/>
          <p:cNvGrpSpPr>
            <a:grpSpLocks/>
          </p:cNvGrpSpPr>
          <p:nvPr/>
        </p:nvGrpSpPr>
        <p:grpSpPr bwMode="auto">
          <a:xfrm>
            <a:off x="1714500" y="1800225"/>
            <a:ext cx="5643563" cy="1628775"/>
            <a:chOff x="1571604" y="2786058"/>
            <a:chExt cx="5643602" cy="1628780"/>
          </a:xfrm>
        </p:grpSpPr>
        <p:grpSp>
          <p:nvGrpSpPr>
            <p:cNvPr id="49303" name="Group 108"/>
            <p:cNvGrpSpPr>
              <a:grpSpLocks/>
            </p:cNvGrpSpPr>
            <p:nvPr/>
          </p:nvGrpSpPr>
          <p:grpSpPr bwMode="auto">
            <a:xfrm>
              <a:off x="1571604" y="2786058"/>
              <a:ext cx="5615027" cy="1619255"/>
              <a:chOff x="1357313" y="2400300"/>
              <a:chExt cx="5615027" cy="1619255"/>
            </a:xfrm>
          </p:grpSpPr>
          <p:grpSp>
            <p:nvGrpSpPr>
              <p:cNvPr id="49305" name="Group 41"/>
              <p:cNvGrpSpPr>
                <a:grpSpLocks/>
              </p:cNvGrpSpPr>
              <p:nvPr/>
            </p:nvGrpSpPr>
            <p:grpSpPr bwMode="auto">
              <a:xfrm>
                <a:off x="1357313" y="2400300"/>
                <a:ext cx="5615027" cy="1619255"/>
                <a:chOff x="1357313" y="2400300"/>
                <a:chExt cx="5615027" cy="1619255"/>
              </a:xfrm>
            </p:grpSpPr>
            <p:sp>
              <p:nvSpPr>
                <p:cNvPr id="194" name="Cube 6"/>
                <p:cNvSpPr/>
                <p:nvPr/>
              </p:nvSpPr>
              <p:spPr bwMode="auto">
                <a:xfrm>
                  <a:off x="1357313" y="3581404"/>
                  <a:ext cx="4414869" cy="438151"/>
                </a:xfrm>
                <a:prstGeom prst="cube">
                  <a:avLst>
                    <a:gd name="adj" fmla="val 100000"/>
                  </a:avLst>
                </a:prstGeom>
                <a:solidFill>
                  <a:srgbClr val="FF99CC"/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95" name="Cube 7"/>
                <p:cNvSpPr/>
                <p:nvPr/>
              </p:nvSpPr>
              <p:spPr bwMode="auto">
                <a:xfrm>
                  <a:off x="2657485" y="2619376"/>
                  <a:ext cx="4086253" cy="141288"/>
                </a:xfrm>
                <a:prstGeom prst="cube">
                  <a:avLst>
                    <a:gd name="adj" fmla="val 100000"/>
                  </a:avLst>
                </a:prstGeom>
                <a:solidFill>
                  <a:srgbClr val="FFFF00"/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96" name="Cube 8"/>
                <p:cNvSpPr/>
                <p:nvPr/>
              </p:nvSpPr>
              <p:spPr bwMode="auto">
                <a:xfrm>
                  <a:off x="2363795" y="2760664"/>
                  <a:ext cx="4227542" cy="273051"/>
                </a:xfrm>
                <a:prstGeom prst="cube">
                  <a:avLst>
                    <a:gd name="adj" fmla="val 100000"/>
                  </a:avLst>
                </a:prstGeom>
                <a:solidFill>
                  <a:srgbClr val="33CC33"/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97" name="Cube 9"/>
                <p:cNvSpPr/>
                <p:nvPr/>
              </p:nvSpPr>
              <p:spPr bwMode="auto">
                <a:xfrm>
                  <a:off x="2084393" y="3033715"/>
                  <a:ext cx="4230717" cy="274638"/>
                </a:xfrm>
                <a:prstGeom prst="cube">
                  <a:avLst>
                    <a:gd name="adj" fmla="val 100000"/>
                  </a:avLst>
                </a:prstGeom>
                <a:solidFill>
                  <a:srgbClr val="66FFFF"/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98" name="Cube 10"/>
                <p:cNvSpPr/>
                <p:nvPr/>
              </p:nvSpPr>
              <p:spPr bwMode="auto">
                <a:xfrm>
                  <a:off x="1804991" y="3308353"/>
                  <a:ext cx="4246592" cy="273051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99" name="Cube 11"/>
                <p:cNvSpPr/>
                <p:nvPr/>
              </p:nvSpPr>
              <p:spPr bwMode="auto">
                <a:xfrm>
                  <a:off x="2814648" y="2500313"/>
                  <a:ext cx="4043391" cy="128587"/>
                </a:xfrm>
                <a:prstGeom prst="cube">
                  <a:avLst>
                    <a:gd name="adj" fmla="val 100000"/>
                  </a:avLst>
                </a:prstGeom>
                <a:solidFill>
                  <a:srgbClr val="FFC000"/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200" name="Cube 5"/>
                <p:cNvSpPr/>
                <p:nvPr/>
              </p:nvSpPr>
              <p:spPr bwMode="auto">
                <a:xfrm>
                  <a:off x="2921012" y="2400300"/>
                  <a:ext cx="4051328" cy="109538"/>
                </a:xfrm>
                <a:prstGeom prst="cube">
                  <a:avLst>
                    <a:gd name="adj" fmla="val 100000"/>
                  </a:avLst>
                </a:prstGeom>
                <a:solidFill>
                  <a:srgbClr val="FF7C80"/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49306" name="Group 49"/>
              <p:cNvGrpSpPr>
                <a:grpSpLocks/>
              </p:cNvGrpSpPr>
              <p:nvPr/>
            </p:nvGrpSpPr>
            <p:grpSpPr bwMode="auto">
              <a:xfrm>
                <a:off x="3071825" y="2414588"/>
                <a:ext cx="3103584" cy="77787"/>
                <a:chOff x="24" y="1642651"/>
                <a:chExt cx="3214044" cy="223234"/>
              </a:xfrm>
            </p:grpSpPr>
            <p:sp>
              <p:nvSpPr>
                <p:cNvPr id="187" name="Rectangle 186"/>
                <p:cNvSpPr>
                  <a:spLocks noChangeArrowheads="1"/>
                </p:cNvSpPr>
                <p:nvPr/>
              </p:nvSpPr>
              <p:spPr bwMode="auto">
                <a:xfrm>
                  <a:off x="24" y="1642651"/>
                  <a:ext cx="708570" cy="820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Market Strategy &amp; Plan</a:t>
                  </a:r>
                </a:p>
              </p:txBody>
            </p:sp>
            <p:sp>
              <p:nvSpPr>
                <p:cNvPr id="188" name="Rectangle 187"/>
                <p:cNvSpPr>
                  <a:spLocks noChangeArrowheads="1"/>
                </p:cNvSpPr>
                <p:nvPr/>
              </p:nvSpPr>
              <p:spPr bwMode="auto">
                <a:xfrm>
                  <a:off x="24" y="1783880"/>
                  <a:ext cx="708570" cy="820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Market Segment</a:t>
                  </a:r>
                </a:p>
              </p:txBody>
            </p:sp>
            <p:sp>
              <p:nvSpPr>
                <p:cNvPr id="189" name="Rectangle 188"/>
                <p:cNvSpPr>
                  <a:spLocks noChangeArrowheads="1"/>
                </p:cNvSpPr>
                <p:nvPr/>
              </p:nvSpPr>
              <p:spPr bwMode="auto">
                <a:xfrm>
                  <a:off x="838470" y="1642651"/>
                  <a:ext cx="708570" cy="820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Marketing Campaign</a:t>
                  </a:r>
                </a:p>
              </p:txBody>
            </p:sp>
            <p:sp>
              <p:nvSpPr>
                <p:cNvPr id="190" name="Rectangle 189"/>
                <p:cNvSpPr>
                  <a:spLocks noChangeArrowheads="1"/>
                </p:cNvSpPr>
                <p:nvPr/>
              </p:nvSpPr>
              <p:spPr bwMode="auto">
                <a:xfrm>
                  <a:off x="838470" y="1783880"/>
                  <a:ext cx="708570" cy="820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Competitor</a:t>
                  </a:r>
                </a:p>
              </p:txBody>
            </p:sp>
            <p:sp>
              <p:nvSpPr>
                <p:cNvPr id="191" name="Rectangle 190"/>
                <p:cNvSpPr>
                  <a:spLocks noChangeArrowheads="1"/>
                </p:cNvSpPr>
                <p:nvPr/>
              </p:nvSpPr>
              <p:spPr bwMode="auto">
                <a:xfrm>
                  <a:off x="1673629" y="1642651"/>
                  <a:ext cx="706925" cy="820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Contact/Lead/Prospect</a:t>
                  </a:r>
                </a:p>
              </p:txBody>
            </p:sp>
            <p:sp>
              <p:nvSpPr>
                <p:cNvPr id="192" name="Rectangle 191"/>
                <p:cNvSpPr>
                  <a:spLocks noChangeArrowheads="1"/>
                </p:cNvSpPr>
                <p:nvPr/>
              </p:nvSpPr>
              <p:spPr bwMode="auto">
                <a:xfrm>
                  <a:off x="1673629" y="1783880"/>
                  <a:ext cx="706925" cy="820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Sales Statistic</a:t>
                  </a:r>
                </a:p>
              </p:txBody>
            </p:sp>
            <p:sp>
              <p:nvSpPr>
                <p:cNvPr id="193" name="Rectangle 192"/>
                <p:cNvSpPr>
                  <a:spLocks noChangeArrowheads="1"/>
                </p:cNvSpPr>
                <p:nvPr/>
              </p:nvSpPr>
              <p:spPr bwMode="auto">
                <a:xfrm>
                  <a:off x="2505499" y="1783880"/>
                  <a:ext cx="708570" cy="8200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Sales Channel</a:t>
                  </a:r>
                </a:p>
              </p:txBody>
            </p:sp>
          </p:grpSp>
          <p:grpSp>
            <p:nvGrpSpPr>
              <p:cNvPr id="49307" name="Group 48"/>
              <p:cNvGrpSpPr>
                <a:grpSpLocks/>
              </p:cNvGrpSpPr>
              <p:nvPr/>
            </p:nvGrpSpPr>
            <p:grpSpPr bwMode="auto">
              <a:xfrm>
                <a:off x="2974987" y="2520950"/>
                <a:ext cx="2343166" cy="95250"/>
                <a:chOff x="942007" y="2038695"/>
                <a:chExt cx="4319636" cy="582264"/>
              </a:xfrm>
            </p:grpSpPr>
            <p:sp>
              <p:nvSpPr>
                <p:cNvPr id="181" name="Rectangle 180"/>
                <p:cNvSpPr>
                  <a:spLocks noChangeArrowheads="1"/>
                </p:cNvSpPr>
                <p:nvPr/>
              </p:nvSpPr>
              <p:spPr bwMode="auto">
                <a:xfrm>
                  <a:off x="942007" y="2116330"/>
                  <a:ext cx="1284769" cy="21349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Product</a:t>
                  </a:r>
                </a:p>
              </p:txBody>
            </p:sp>
            <p:sp>
              <p:nvSpPr>
                <p:cNvPr id="182" name="Rectangle 181"/>
                <p:cNvSpPr>
                  <a:spLocks noChangeArrowheads="1"/>
                </p:cNvSpPr>
                <p:nvPr/>
              </p:nvSpPr>
              <p:spPr bwMode="auto">
                <a:xfrm>
                  <a:off x="942007" y="2407462"/>
                  <a:ext cx="1284769" cy="21349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Product Specification</a:t>
                  </a:r>
                </a:p>
              </p:txBody>
            </p:sp>
            <p:sp>
              <p:nvSpPr>
                <p:cNvPr id="183" name="Rectangle 182"/>
                <p:cNvSpPr>
                  <a:spLocks noChangeArrowheads="1"/>
                </p:cNvSpPr>
                <p:nvPr/>
              </p:nvSpPr>
              <p:spPr bwMode="auto">
                <a:xfrm>
                  <a:off x="2463830" y="2407462"/>
                  <a:ext cx="1287696" cy="21349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Product Offering</a:t>
                  </a:r>
                </a:p>
              </p:txBody>
            </p:sp>
            <p:sp>
              <p:nvSpPr>
                <p:cNvPr id="184" name="Rectangle 183"/>
                <p:cNvSpPr>
                  <a:spLocks noChangeArrowheads="1"/>
                </p:cNvSpPr>
                <p:nvPr/>
              </p:nvSpPr>
              <p:spPr bwMode="auto">
                <a:xfrm>
                  <a:off x="2463830" y="2038695"/>
                  <a:ext cx="1287696" cy="29113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Strategic Product Portfolio Plan</a:t>
                  </a:r>
                </a:p>
              </p:txBody>
            </p:sp>
            <p:sp>
              <p:nvSpPr>
                <p:cNvPr id="185" name="Rectangle 184"/>
                <p:cNvSpPr>
                  <a:spLocks noChangeArrowheads="1"/>
                </p:cNvSpPr>
                <p:nvPr/>
              </p:nvSpPr>
              <p:spPr bwMode="auto">
                <a:xfrm>
                  <a:off x="3979800" y="2116330"/>
                  <a:ext cx="1281843" cy="21349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Product Performance</a:t>
                  </a:r>
                </a:p>
              </p:txBody>
            </p:sp>
            <p:sp>
              <p:nvSpPr>
                <p:cNvPr id="186" name="Rectangle 185"/>
                <p:cNvSpPr>
                  <a:spLocks noChangeArrowheads="1"/>
                </p:cNvSpPr>
                <p:nvPr/>
              </p:nvSpPr>
              <p:spPr bwMode="auto">
                <a:xfrm>
                  <a:off x="3979800" y="2407462"/>
                  <a:ext cx="1281843" cy="21349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Product Usage</a:t>
                  </a:r>
                </a:p>
              </p:txBody>
            </p:sp>
          </p:grpSp>
          <p:grpSp>
            <p:nvGrpSpPr>
              <p:cNvPr id="49308" name="Group 61"/>
              <p:cNvGrpSpPr>
                <a:grpSpLocks/>
              </p:cNvGrpSpPr>
              <p:nvPr/>
            </p:nvGrpSpPr>
            <p:grpSpPr bwMode="auto">
              <a:xfrm>
                <a:off x="2847986" y="2643192"/>
                <a:ext cx="3590952" cy="95250"/>
                <a:chOff x="2383316" y="2670118"/>
                <a:chExt cx="4557534" cy="72224"/>
              </a:xfrm>
            </p:grpSpPr>
            <p:sp>
              <p:nvSpPr>
                <p:cNvPr id="172" name="Rectangle 171"/>
                <p:cNvSpPr>
                  <a:spLocks noChangeArrowheads="1"/>
                </p:cNvSpPr>
                <p:nvPr/>
              </p:nvSpPr>
              <p:spPr bwMode="auto">
                <a:xfrm>
                  <a:off x="2383316" y="2680949"/>
                  <a:ext cx="797870" cy="2648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Customer</a:t>
                  </a:r>
                </a:p>
              </p:txBody>
            </p:sp>
            <p:sp>
              <p:nvSpPr>
                <p:cNvPr id="173" name="Rectangle 172"/>
                <p:cNvSpPr>
                  <a:spLocks noChangeArrowheads="1"/>
                </p:cNvSpPr>
                <p:nvPr/>
              </p:nvSpPr>
              <p:spPr bwMode="auto">
                <a:xfrm>
                  <a:off x="2383316" y="2714653"/>
                  <a:ext cx="797870" cy="2768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Customer Interaction</a:t>
                  </a:r>
                </a:p>
              </p:txBody>
            </p:sp>
            <p:sp>
              <p:nvSpPr>
                <p:cNvPr id="174" name="Rectangle 173"/>
                <p:cNvSpPr>
                  <a:spLocks noChangeArrowheads="1"/>
                </p:cNvSpPr>
                <p:nvPr/>
              </p:nvSpPr>
              <p:spPr bwMode="auto">
                <a:xfrm>
                  <a:off x="3328268" y="2680949"/>
                  <a:ext cx="797870" cy="2648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Customer Order</a:t>
                  </a:r>
                </a:p>
              </p:txBody>
            </p:sp>
            <p:sp>
              <p:nvSpPr>
                <p:cNvPr id="175" name="Rectangle 174"/>
                <p:cNvSpPr>
                  <a:spLocks noChangeArrowheads="1"/>
                </p:cNvSpPr>
                <p:nvPr/>
              </p:nvSpPr>
              <p:spPr bwMode="auto">
                <a:xfrm>
                  <a:off x="3328268" y="2714653"/>
                  <a:ext cx="797870" cy="2768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Customer Statistic</a:t>
                  </a:r>
                </a:p>
              </p:txBody>
            </p:sp>
            <p:sp>
              <p:nvSpPr>
                <p:cNvPr id="176" name="Rectangle 175"/>
                <p:cNvSpPr>
                  <a:spLocks noChangeArrowheads="1"/>
                </p:cNvSpPr>
                <p:nvPr/>
              </p:nvSpPr>
              <p:spPr bwMode="auto">
                <a:xfrm>
                  <a:off x="4267176" y="2680949"/>
                  <a:ext cx="797870" cy="2648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Customer Problem</a:t>
                  </a:r>
                </a:p>
              </p:txBody>
            </p:sp>
            <p:sp>
              <p:nvSpPr>
                <p:cNvPr id="177" name="Rectangle 176"/>
                <p:cNvSpPr>
                  <a:spLocks noChangeArrowheads="1"/>
                </p:cNvSpPr>
                <p:nvPr/>
              </p:nvSpPr>
              <p:spPr bwMode="auto">
                <a:xfrm>
                  <a:off x="4267176" y="2714653"/>
                  <a:ext cx="797870" cy="2768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Customer SLA</a:t>
                  </a:r>
                </a:p>
              </p:txBody>
            </p:sp>
            <p:sp>
              <p:nvSpPr>
                <p:cNvPr id="178" name="Rectangle 177"/>
                <p:cNvSpPr>
                  <a:spLocks noChangeArrowheads="1"/>
                </p:cNvSpPr>
                <p:nvPr/>
              </p:nvSpPr>
              <p:spPr bwMode="auto">
                <a:xfrm>
                  <a:off x="5204069" y="2670116"/>
                  <a:ext cx="797870" cy="3731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Applied Customer Billing Rate</a:t>
                  </a:r>
                </a:p>
              </p:txBody>
            </p:sp>
            <p:sp>
              <p:nvSpPr>
                <p:cNvPr id="179" name="Rectangle 178"/>
                <p:cNvSpPr>
                  <a:spLocks noChangeArrowheads="1"/>
                </p:cNvSpPr>
                <p:nvPr/>
              </p:nvSpPr>
              <p:spPr bwMode="auto">
                <a:xfrm>
                  <a:off x="5204069" y="2714653"/>
                  <a:ext cx="797870" cy="2768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Customer Bill</a:t>
                  </a:r>
                </a:p>
              </p:txBody>
            </p:sp>
            <p:sp>
              <p:nvSpPr>
                <p:cNvPr id="180" name="Rectangle 179"/>
                <p:cNvSpPr>
                  <a:spLocks noChangeArrowheads="1"/>
                </p:cNvSpPr>
                <p:nvPr/>
              </p:nvSpPr>
              <p:spPr bwMode="auto">
                <a:xfrm>
                  <a:off x="6142977" y="2714653"/>
                  <a:ext cx="797870" cy="2768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Customer Bill Inquiry</a:t>
                  </a:r>
                </a:p>
              </p:txBody>
            </p:sp>
          </p:grpSp>
          <p:grpSp>
            <p:nvGrpSpPr>
              <p:cNvPr id="49309" name="Group 71"/>
              <p:cNvGrpSpPr>
                <a:grpSpLocks/>
              </p:cNvGrpSpPr>
              <p:nvPr/>
            </p:nvGrpSpPr>
            <p:grpSpPr bwMode="auto">
              <a:xfrm>
                <a:off x="2693998" y="2786052"/>
                <a:ext cx="3697314" cy="211137"/>
                <a:chOff x="941989" y="3735389"/>
                <a:chExt cx="7038543" cy="556624"/>
              </a:xfrm>
            </p:grpSpPr>
            <p:sp>
              <p:nvSpPr>
                <p:cNvPr id="163" name="Rectangle 162"/>
                <p:cNvSpPr>
                  <a:spLocks noChangeArrowheads="1"/>
                </p:cNvSpPr>
                <p:nvPr/>
              </p:nvSpPr>
              <p:spPr bwMode="auto">
                <a:xfrm>
                  <a:off x="941987" y="3785643"/>
                  <a:ext cx="1284406" cy="22181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Service</a:t>
                  </a:r>
                </a:p>
              </p:txBody>
            </p:sp>
            <p:sp>
              <p:nvSpPr>
                <p:cNvPr id="164" name="Rectangle 163"/>
                <p:cNvSpPr>
                  <a:spLocks noChangeArrowheads="1"/>
                </p:cNvSpPr>
                <p:nvPr/>
              </p:nvSpPr>
              <p:spPr bwMode="auto">
                <a:xfrm>
                  <a:off x="941987" y="4061864"/>
                  <a:ext cx="1284406" cy="22181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Service Specification</a:t>
                  </a:r>
                </a:p>
              </p:txBody>
            </p:sp>
            <p:sp>
              <p:nvSpPr>
                <p:cNvPr id="165" name="Rectangle 164"/>
                <p:cNvSpPr>
                  <a:spLocks noChangeArrowheads="1"/>
                </p:cNvSpPr>
                <p:nvPr/>
              </p:nvSpPr>
              <p:spPr bwMode="auto">
                <a:xfrm>
                  <a:off x="2465141" y="3785643"/>
                  <a:ext cx="1284406" cy="22181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Service Applications</a:t>
                  </a:r>
                </a:p>
              </p:txBody>
            </p:sp>
            <p:sp>
              <p:nvSpPr>
                <p:cNvPr id="166" name="Rectangle 165"/>
                <p:cNvSpPr>
                  <a:spLocks noChangeArrowheads="1"/>
                </p:cNvSpPr>
                <p:nvPr/>
              </p:nvSpPr>
              <p:spPr bwMode="auto">
                <a:xfrm>
                  <a:off x="2465141" y="4061864"/>
                  <a:ext cx="1284406" cy="22181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Service Configuration</a:t>
                  </a:r>
                </a:p>
              </p:txBody>
            </p:sp>
            <p:sp>
              <p:nvSpPr>
                <p:cNvPr id="167" name="Rectangle 166"/>
                <p:cNvSpPr>
                  <a:spLocks noChangeArrowheads="1"/>
                </p:cNvSpPr>
                <p:nvPr/>
              </p:nvSpPr>
              <p:spPr bwMode="auto">
                <a:xfrm>
                  <a:off x="3979229" y="3785643"/>
                  <a:ext cx="1281383" cy="22181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Service Performance</a:t>
                  </a:r>
                </a:p>
              </p:txBody>
            </p:sp>
            <p:sp>
              <p:nvSpPr>
                <p:cNvPr id="168" name="Rectangle 167"/>
                <p:cNvSpPr>
                  <a:spLocks noChangeArrowheads="1"/>
                </p:cNvSpPr>
                <p:nvPr/>
              </p:nvSpPr>
              <p:spPr bwMode="auto">
                <a:xfrm>
                  <a:off x="3979229" y="4061864"/>
                  <a:ext cx="1281383" cy="22181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Service Usage</a:t>
                  </a:r>
                </a:p>
              </p:txBody>
            </p:sp>
            <p:sp>
              <p:nvSpPr>
                <p:cNvPr id="169" name="Rectangle 168"/>
                <p:cNvSpPr>
                  <a:spLocks noChangeArrowheads="1"/>
                </p:cNvSpPr>
                <p:nvPr/>
              </p:nvSpPr>
              <p:spPr bwMode="auto">
                <a:xfrm>
                  <a:off x="5487271" y="3735421"/>
                  <a:ext cx="1287428" cy="27203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Service Strategy &amp; Plan</a:t>
                  </a:r>
                </a:p>
              </p:txBody>
            </p:sp>
            <p:sp>
              <p:nvSpPr>
                <p:cNvPr id="170" name="Rectangle 169"/>
                <p:cNvSpPr>
                  <a:spLocks noChangeArrowheads="1"/>
                </p:cNvSpPr>
                <p:nvPr/>
              </p:nvSpPr>
              <p:spPr bwMode="auto">
                <a:xfrm>
                  <a:off x="5487271" y="4061864"/>
                  <a:ext cx="1287428" cy="22181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Service Trouble</a:t>
                  </a:r>
                </a:p>
              </p:txBody>
            </p:sp>
            <p:sp>
              <p:nvSpPr>
                <p:cNvPr id="171" name="Rectangle 170"/>
                <p:cNvSpPr>
                  <a:spLocks noChangeArrowheads="1"/>
                </p:cNvSpPr>
                <p:nvPr/>
              </p:nvSpPr>
              <p:spPr bwMode="auto">
                <a:xfrm>
                  <a:off x="7001360" y="4061864"/>
                  <a:ext cx="979170" cy="23018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Service Test</a:t>
                  </a:r>
                </a:p>
              </p:txBody>
            </p:sp>
          </p:grpSp>
          <p:grpSp>
            <p:nvGrpSpPr>
              <p:cNvPr id="49310" name="Group 81"/>
              <p:cNvGrpSpPr>
                <a:grpSpLocks/>
              </p:cNvGrpSpPr>
              <p:nvPr/>
            </p:nvGrpSpPr>
            <p:grpSpPr bwMode="auto">
              <a:xfrm>
                <a:off x="2382845" y="3065455"/>
                <a:ext cx="3700490" cy="169862"/>
                <a:chOff x="943951" y="4526051"/>
                <a:chExt cx="7343271" cy="585416"/>
              </a:xfrm>
            </p:grpSpPr>
            <p:sp>
              <p:nvSpPr>
                <p:cNvPr id="154" name="Rectangle 153"/>
                <p:cNvSpPr>
                  <a:spLocks noChangeArrowheads="1"/>
                </p:cNvSpPr>
                <p:nvPr/>
              </p:nvSpPr>
              <p:spPr bwMode="auto">
                <a:xfrm>
                  <a:off x="943951" y="4613625"/>
                  <a:ext cx="1285308" cy="22431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Resource</a:t>
                  </a:r>
                </a:p>
              </p:txBody>
            </p:sp>
            <p:sp>
              <p:nvSpPr>
                <p:cNvPr id="155" name="Rectangle 154"/>
                <p:cNvSpPr>
                  <a:spLocks noChangeArrowheads="1"/>
                </p:cNvSpPr>
                <p:nvPr/>
              </p:nvSpPr>
              <p:spPr bwMode="auto">
                <a:xfrm>
                  <a:off x="943951" y="4892656"/>
                  <a:ext cx="1285308" cy="21884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Resource Specification</a:t>
                  </a:r>
                </a:p>
              </p:txBody>
            </p:sp>
            <p:sp>
              <p:nvSpPr>
                <p:cNvPr id="156" name="Rectangle 155"/>
                <p:cNvSpPr>
                  <a:spLocks noChangeArrowheads="1"/>
                </p:cNvSpPr>
                <p:nvPr/>
              </p:nvSpPr>
              <p:spPr bwMode="auto">
                <a:xfrm>
                  <a:off x="2465530" y="4613625"/>
                  <a:ext cx="1285308" cy="22431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Resource Topology</a:t>
                  </a:r>
                </a:p>
              </p:txBody>
            </p:sp>
            <p:sp>
              <p:nvSpPr>
                <p:cNvPr id="157" name="Rectangle 156"/>
                <p:cNvSpPr>
                  <a:spLocks noChangeArrowheads="1"/>
                </p:cNvSpPr>
                <p:nvPr/>
              </p:nvSpPr>
              <p:spPr bwMode="auto">
                <a:xfrm>
                  <a:off x="2465530" y="4892656"/>
                  <a:ext cx="1285308" cy="21884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Resource Configuration</a:t>
                  </a:r>
                </a:p>
              </p:txBody>
            </p:sp>
            <p:sp>
              <p:nvSpPr>
                <p:cNvPr id="158" name="Rectangle 157"/>
                <p:cNvSpPr>
                  <a:spLocks noChangeArrowheads="1"/>
                </p:cNvSpPr>
                <p:nvPr/>
              </p:nvSpPr>
              <p:spPr bwMode="auto">
                <a:xfrm>
                  <a:off x="3980807" y="4613625"/>
                  <a:ext cx="1282159" cy="22431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Resource Performance</a:t>
                  </a:r>
                </a:p>
              </p:txBody>
            </p:sp>
            <p:sp>
              <p:nvSpPr>
                <p:cNvPr id="159" name="Rectangle 158"/>
                <p:cNvSpPr>
                  <a:spLocks noChangeArrowheads="1"/>
                </p:cNvSpPr>
                <p:nvPr/>
              </p:nvSpPr>
              <p:spPr bwMode="auto">
                <a:xfrm>
                  <a:off x="3980807" y="4892656"/>
                  <a:ext cx="1282159" cy="21884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Resource Usage</a:t>
                  </a:r>
                </a:p>
              </p:txBody>
            </p:sp>
            <p:sp>
              <p:nvSpPr>
                <p:cNvPr id="160" name="Rectangle 159"/>
                <p:cNvSpPr>
                  <a:spLocks noChangeArrowheads="1"/>
                </p:cNvSpPr>
                <p:nvPr/>
              </p:nvSpPr>
              <p:spPr bwMode="auto">
                <a:xfrm>
                  <a:off x="5489785" y="4526085"/>
                  <a:ext cx="1285308" cy="31185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Resource Strategy &amp; Plan</a:t>
                  </a:r>
                </a:p>
              </p:txBody>
            </p:sp>
            <p:sp>
              <p:nvSpPr>
                <p:cNvPr id="161" name="Rectangle 160"/>
                <p:cNvSpPr>
                  <a:spLocks noChangeArrowheads="1"/>
                </p:cNvSpPr>
                <p:nvPr/>
              </p:nvSpPr>
              <p:spPr bwMode="auto">
                <a:xfrm>
                  <a:off x="5489785" y="4892656"/>
                  <a:ext cx="1285308" cy="21884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Resource Trouble</a:t>
                  </a:r>
                </a:p>
              </p:txBody>
            </p:sp>
            <p:sp>
              <p:nvSpPr>
                <p:cNvPr id="162" name="Rectangle 161"/>
                <p:cNvSpPr>
                  <a:spLocks noChangeArrowheads="1"/>
                </p:cNvSpPr>
                <p:nvPr/>
              </p:nvSpPr>
              <p:spPr bwMode="auto">
                <a:xfrm>
                  <a:off x="7001912" y="4892656"/>
                  <a:ext cx="1285308" cy="218849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Resource Test</a:t>
                  </a:r>
                </a:p>
              </p:txBody>
            </p:sp>
          </p:grpSp>
          <p:grpSp>
            <p:nvGrpSpPr>
              <p:cNvPr id="49311" name="Group 94"/>
              <p:cNvGrpSpPr>
                <a:grpSpLocks/>
              </p:cNvGrpSpPr>
              <p:nvPr/>
            </p:nvGrpSpPr>
            <p:grpSpPr bwMode="auto">
              <a:xfrm>
                <a:off x="2159006" y="3327390"/>
                <a:ext cx="3486174" cy="236538"/>
                <a:chOff x="944359" y="5334746"/>
                <a:chExt cx="7343834" cy="609526"/>
              </a:xfrm>
            </p:grpSpPr>
            <p:sp>
              <p:nvSpPr>
                <p:cNvPr id="142" name="Rectangle 141"/>
                <p:cNvSpPr>
                  <a:spLocks noChangeArrowheads="1"/>
                </p:cNvSpPr>
                <p:nvPr/>
              </p:nvSpPr>
              <p:spPr bwMode="auto">
                <a:xfrm>
                  <a:off x="944361" y="5445232"/>
                  <a:ext cx="1287511" cy="22090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Supplier/Partner</a:t>
                  </a:r>
                </a:p>
              </p:txBody>
            </p:sp>
            <p:sp>
              <p:nvSpPr>
                <p:cNvPr id="143" name="Rectangle 142"/>
                <p:cNvSpPr>
                  <a:spLocks noChangeArrowheads="1"/>
                </p:cNvSpPr>
                <p:nvPr/>
              </p:nvSpPr>
              <p:spPr bwMode="auto">
                <a:xfrm>
                  <a:off x="944361" y="5723406"/>
                  <a:ext cx="1287511" cy="22090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S/P Plan</a:t>
                  </a:r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2465965" y="5445232"/>
                  <a:ext cx="1287513" cy="22090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S/P Interaction</a:t>
                  </a:r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2465965" y="5723406"/>
                  <a:ext cx="1287513" cy="22090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S/P Product</a:t>
                  </a:r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3980883" y="5445232"/>
                  <a:ext cx="1284168" cy="22090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S/P Order</a:t>
                  </a:r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3980883" y="5723406"/>
                  <a:ext cx="1284168" cy="220903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S/P SLA</a:t>
                  </a:r>
                </a:p>
              </p:txBody>
            </p:sp>
            <p:sp>
              <p:nvSpPr>
                <p:cNvPr id="148" name="Rectangle 147"/>
                <p:cNvSpPr>
                  <a:spLocks noChangeArrowheads="1"/>
                </p:cNvSpPr>
                <p:nvPr/>
              </p:nvSpPr>
              <p:spPr bwMode="auto">
                <a:xfrm>
                  <a:off x="5492455" y="5555682"/>
                  <a:ext cx="1284168" cy="167724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S/P Problem</a:t>
                  </a:r>
                </a:p>
              </p:txBody>
            </p:sp>
            <p:sp>
              <p:nvSpPr>
                <p:cNvPr id="149" name="Rectangle 148"/>
                <p:cNvSpPr>
                  <a:spLocks noChangeArrowheads="1"/>
                </p:cNvSpPr>
                <p:nvPr/>
              </p:nvSpPr>
              <p:spPr bwMode="auto">
                <a:xfrm>
                  <a:off x="7000682" y="5555682"/>
                  <a:ext cx="1287513" cy="167724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S/P Bill Inquiry</a:t>
                  </a:r>
                </a:p>
              </p:txBody>
            </p:sp>
            <p:sp>
              <p:nvSpPr>
                <p:cNvPr id="150" name="Rectangle 149"/>
                <p:cNvSpPr>
                  <a:spLocks noChangeArrowheads="1"/>
                </p:cNvSpPr>
                <p:nvPr/>
              </p:nvSpPr>
              <p:spPr bwMode="auto">
                <a:xfrm>
                  <a:off x="5492455" y="5776585"/>
                  <a:ext cx="1284168" cy="167724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S/P Statistic</a:t>
                  </a:r>
                </a:p>
              </p:txBody>
            </p:sp>
            <p:sp>
              <p:nvSpPr>
                <p:cNvPr id="151" name="Rectangle 150"/>
                <p:cNvSpPr>
                  <a:spLocks noChangeArrowheads="1"/>
                </p:cNvSpPr>
                <p:nvPr/>
              </p:nvSpPr>
              <p:spPr bwMode="auto">
                <a:xfrm>
                  <a:off x="7000682" y="5776585"/>
                  <a:ext cx="1287513" cy="167724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S/P Payment</a:t>
                  </a:r>
                </a:p>
              </p:txBody>
            </p:sp>
            <p:sp>
              <p:nvSpPr>
                <p:cNvPr id="152" name="Rectangle 151"/>
                <p:cNvSpPr>
                  <a:spLocks noChangeArrowheads="1"/>
                </p:cNvSpPr>
                <p:nvPr/>
              </p:nvSpPr>
              <p:spPr bwMode="auto">
                <a:xfrm>
                  <a:off x="5492455" y="5334779"/>
                  <a:ext cx="1284168" cy="167724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S/P Performance</a:t>
                  </a:r>
                </a:p>
              </p:txBody>
            </p:sp>
            <p:sp>
              <p:nvSpPr>
                <p:cNvPr id="153" name="Rectangle 152"/>
                <p:cNvSpPr>
                  <a:spLocks noChangeArrowheads="1"/>
                </p:cNvSpPr>
                <p:nvPr/>
              </p:nvSpPr>
              <p:spPr bwMode="auto">
                <a:xfrm>
                  <a:off x="7000682" y="5334779"/>
                  <a:ext cx="1287513" cy="167724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9144" tIns="0" rIns="9144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S/P Bill</a:t>
                  </a:r>
                </a:p>
              </p:txBody>
            </p:sp>
          </p:grpSp>
          <p:grpSp>
            <p:nvGrpSpPr>
              <p:cNvPr id="49312" name="Group 107"/>
              <p:cNvGrpSpPr>
                <a:grpSpLocks/>
              </p:cNvGrpSpPr>
              <p:nvPr/>
            </p:nvGrpSpPr>
            <p:grpSpPr bwMode="auto">
              <a:xfrm>
                <a:off x="1857379" y="3643312"/>
                <a:ext cx="3538563" cy="357187"/>
                <a:chOff x="319124" y="4213211"/>
                <a:chExt cx="7180302" cy="496882"/>
              </a:xfrm>
            </p:grpSpPr>
            <p:sp>
              <p:nvSpPr>
                <p:cNvPr id="130" name="Rectangle 117"/>
                <p:cNvSpPr>
                  <a:spLocks noChangeArrowheads="1"/>
                </p:cNvSpPr>
                <p:nvPr/>
              </p:nvSpPr>
              <p:spPr bwMode="auto">
                <a:xfrm>
                  <a:off x="319124" y="4301553"/>
                  <a:ext cx="1191885" cy="220837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Revenue Assurance</a:t>
                  </a:r>
                </a:p>
              </p:txBody>
            </p:sp>
            <p:sp>
              <p:nvSpPr>
                <p:cNvPr id="131" name="Rectangle 130"/>
                <p:cNvSpPr>
                  <a:spLocks noChangeArrowheads="1"/>
                </p:cNvSpPr>
                <p:nvPr/>
              </p:nvSpPr>
              <p:spPr bwMode="auto">
                <a:xfrm>
                  <a:off x="3073343" y="4215426"/>
                  <a:ext cx="927737" cy="220837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Party</a:t>
                  </a:r>
                </a:p>
              </p:txBody>
            </p:sp>
            <p:sp>
              <p:nvSpPr>
                <p:cNvPr id="132" name="Rectangle 119"/>
                <p:cNvSpPr>
                  <a:spLocks noChangeArrowheads="1"/>
                </p:cNvSpPr>
                <p:nvPr/>
              </p:nvSpPr>
              <p:spPr bwMode="auto">
                <a:xfrm>
                  <a:off x="3066901" y="4491473"/>
                  <a:ext cx="940623" cy="216421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Location</a:t>
                  </a:r>
                </a:p>
              </p:txBody>
            </p:sp>
            <p:sp>
              <p:nvSpPr>
                <p:cNvPr id="133" name="Rectangle 120"/>
                <p:cNvSpPr>
                  <a:spLocks noChangeArrowheads="1"/>
                </p:cNvSpPr>
                <p:nvPr/>
              </p:nvSpPr>
              <p:spPr bwMode="auto">
                <a:xfrm>
                  <a:off x="4084835" y="4215426"/>
                  <a:ext cx="1195107" cy="220837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Business Interaction</a:t>
                  </a:r>
                </a:p>
              </p:txBody>
            </p:sp>
            <p:sp>
              <p:nvSpPr>
                <p:cNvPr id="134" name="Rectangle 121"/>
                <p:cNvSpPr>
                  <a:spLocks noChangeArrowheads="1"/>
                </p:cNvSpPr>
                <p:nvPr/>
              </p:nvSpPr>
              <p:spPr bwMode="auto">
                <a:xfrm>
                  <a:off x="5357254" y="4480430"/>
                  <a:ext cx="602384" cy="22304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Policy</a:t>
                  </a:r>
                </a:p>
              </p:txBody>
            </p:sp>
            <p:sp>
              <p:nvSpPr>
                <p:cNvPr id="135" name="Rectangle 122"/>
                <p:cNvSpPr>
                  <a:spLocks noChangeArrowheads="1"/>
                </p:cNvSpPr>
                <p:nvPr/>
              </p:nvSpPr>
              <p:spPr bwMode="auto">
                <a:xfrm>
                  <a:off x="4078392" y="4480430"/>
                  <a:ext cx="1195107" cy="223046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Agreement</a:t>
                  </a:r>
                </a:p>
              </p:txBody>
            </p:sp>
            <p:sp>
              <p:nvSpPr>
                <p:cNvPr id="136" name="Rectangle 123"/>
                <p:cNvSpPr>
                  <a:spLocks noChangeArrowheads="1"/>
                </p:cNvSpPr>
                <p:nvPr/>
              </p:nvSpPr>
              <p:spPr bwMode="auto">
                <a:xfrm>
                  <a:off x="5354031" y="4213218"/>
                  <a:ext cx="628157" cy="220837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Usage</a:t>
                  </a:r>
                </a:p>
              </p:txBody>
            </p:sp>
            <p:sp>
              <p:nvSpPr>
                <p:cNvPr id="137" name="Rectangle 124"/>
                <p:cNvSpPr>
                  <a:spLocks noChangeArrowheads="1"/>
                </p:cNvSpPr>
                <p:nvPr/>
              </p:nvSpPr>
              <p:spPr bwMode="auto">
                <a:xfrm>
                  <a:off x="2000648" y="4222051"/>
                  <a:ext cx="1011491" cy="220837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Root</a:t>
                  </a:r>
                </a:p>
              </p:txBody>
            </p:sp>
            <p:sp>
              <p:nvSpPr>
                <p:cNvPr id="138" name="Rectangle 125"/>
                <p:cNvSpPr>
                  <a:spLocks noChangeArrowheads="1"/>
                </p:cNvSpPr>
                <p:nvPr/>
              </p:nvSpPr>
              <p:spPr bwMode="auto">
                <a:xfrm>
                  <a:off x="2000648" y="4480430"/>
                  <a:ext cx="1011491" cy="220837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Base Types</a:t>
                  </a:r>
                </a:p>
              </p:txBody>
            </p:sp>
            <p:sp>
              <p:nvSpPr>
                <p:cNvPr id="139" name="Rectangle 126"/>
                <p:cNvSpPr>
                  <a:spLocks noChangeArrowheads="1"/>
                </p:cNvSpPr>
                <p:nvPr/>
              </p:nvSpPr>
              <p:spPr bwMode="auto">
                <a:xfrm>
                  <a:off x="6059499" y="4233093"/>
                  <a:ext cx="628155" cy="220837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Project</a:t>
                  </a:r>
                </a:p>
              </p:txBody>
            </p:sp>
            <p:sp>
              <p:nvSpPr>
                <p:cNvPr id="140" name="Rectangle 139"/>
                <p:cNvSpPr>
                  <a:spLocks noChangeArrowheads="1"/>
                </p:cNvSpPr>
                <p:nvPr/>
              </p:nvSpPr>
              <p:spPr bwMode="auto">
                <a:xfrm>
                  <a:off x="6059499" y="4489264"/>
                  <a:ext cx="628155" cy="220837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Time</a:t>
                  </a:r>
                </a:p>
              </p:txBody>
            </p:sp>
            <p:sp>
              <p:nvSpPr>
                <p:cNvPr id="141" name="Rectangle 76"/>
                <p:cNvSpPr>
                  <a:spLocks noChangeArrowheads="1"/>
                </p:cNvSpPr>
                <p:nvPr/>
              </p:nvSpPr>
              <p:spPr bwMode="auto">
                <a:xfrm>
                  <a:off x="6761745" y="4241926"/>
                  <a:ext cx="737679" cy="220837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>
                  <a:solidFill>
                    <a:schemeClr val="bg1">
                      <a:lumMod val="95000"/>
                    </a:schemeClr>
                  </a:solidFill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 algn="ctr" defTabSz="914400">
                    <a:defRPr/>
                  </a:pPr>
                  <a:r>
                    <a:rPr kumimoji="1" lang="en-US" sz="300" b="1" dirty="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Times New Roman" pitchFamily="18" charset="0"/>
                    </a:rPr>
                    <a:t>Performance</a:t>
                  </a:r>
                </a:p>
              </p:txBody>
            </p:sp>
          </p:grpSp>
        </p:grpSp>
        <p:sp>
          <p:nvSpPr>
            <p:cNvPr id="121" name="Parallelogram 120"/>
            <p:cNvSpPr/>
            <p:nvPr/>
          </p:nvSpPr>
          <p:spPr>
            <a:xfrm>
              <a:off x="1571604" y="2786058"/>
              <a:ext cx="5643602" cy="1628780"/>
            </a:xfrm>
            <a:prstGeom prst="parallelogram">
              <a:avLst>
                <a:gd name="adj" fmla="val 101389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9" name="Group 323"/>
          <p:cNvGrpSpPr>
            <a:grpSpLocks/>
          </p:cNvGrpSpPr>
          <p:nvPr/>
        </p:nvGrpSpPr>
        <p:grpSpPr bwMode="auto">
          <a:xfrm>
            <a:off x="141288" y="3714750"/>
            <a:ext cx="7288212" cy="1714500"/>
            <a:chOff x="212710" y="3786190"/>
            <a:chExt cx="7287699" cy="1628775"/>
          </a:xfrm>
        </p:grpSpPr>
        <p:sp>
          <p:nvSpPr>
            <p:cNvPr id="49301" name="TextBox 277"/>
            <p:cNvSpPr txBox="1">
              <a:spLocks noChangeArrowheads="1"/>
            </p:cNvSpPr>
            <p:nvPr/>
          </p:nvSpPr>
          <p:spPr bwMode="auto">
            <a:xfrm>
              <a:off x="212710" y="4574940"/>
              <a:ext cx="1754187" cy="321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1pPr>
              <a:lvl2pPr marL="742950" indent="-28575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2pPr>
              <a:lvl3pPr marL="11430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3pPr>
              <a:lvl4pPr marL="16002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4pPr>
              <a:lvl5pPr marL="20574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60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 </a:t>
              </a:r>
              <a:r>
                <a:rPr lang="ru-RU" sz="160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Технологии</a:t>
              </a:r>
              <a:endParaRPr lang="en-GB" sz="1600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6" name="Parallelogram 315"/>
            <p:cNvSpPr/>
            <p:nvPr/>
          </p:nvSpPr>
          <p:spPr bwMode="auto">
            <a:xfrm>
              <a:off x="1857244" y="3786190"/>
              <a:ext cx="5643165" cy="1628775"/>
            </a:xfrm>
            <a:prstGeom prst="parallelogram">
              <a:avLst>
                <a:gd name="adj" fmla="val 101389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20" name="Group 318"/>
          <p:cNvGrpSpPr>
            <a:grpSpLocks/>
          </p:cNvGrpSpPr>
          <p:nvPr/>
        </p:nvGrpSpPr>
        <p:grpSpPr bwMode="auto">
          <a:xfrm>
            <a:off x="-7938" y="1785938"/>
            <a:ext cx="7366001" cy="1628775"/>
            <a:chOff x="-8518" y="1785926"/>
            <a:chExt cx="7366575" cy="1628775"/>
          </a:xfrm>
        </p:grpSpPr>
        <p:sp>
          <p:nvSpPr>
            <p:cNvPr id="49299" name="TextBox 273"/>
            <p:cNvSpPr txBox="1">
              <a:spLocks noChangeArrowheads="1"/>
            </p:cNvSpPr>
            <p:nvPr/>
          </p:nvSpPr>
          <p:spPr bwMode="auto">
            <a:xfrm>
              <a:off x="-8518" y="2628600"/>
              <a:ext cx="223678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1pPr>
              <a:lvl2pPr marL="742950" indent="-28575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2pPr>
              <a:lvl3pPr marL="11430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3pPr>
              <a:lvl4pPr marL="16002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4pPr>
              <a:lvl5pPr marL="20574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60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Иноформационная плоскость</a:t>
              </a:r>
              <a:endParaRPr lang="en-GB" sz="1600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8" name="Parallelogram 317"/>
            <p:cNvSpPr/>
            <p:nvPr/>
          </p:nvSpPr>
          <p:spPr bwMode="auto">
            <a:xfrm>
              <a:off x="1714054" y="1785926"/>
              <a:ext cx="5644003" cy="1628775"/>
            </a:xfrm>
            <a:prstGeom prst="parallelogram">
              <a:avLst>
                <a:gd name="adj" fmla="val 101389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21" name="Group 324"/>
          <p:cNvGrpSpPr>
            <a:grpSpLocks/>
          </p:cNvGrpSpPr>
          <p:nvPr/>
        </p:nvGrpSpPr>
        <p:grpSpPr bwMode="auto">
          <a:xfrm>
            <a:off x="141288" y="2928938"/>
            <a:ext cx="7216775" cy="1628775"/>
            <a:chOff x="141262" y="2928934"/>
            <a:chExt cx="7216287" cy="1628775"/>
          </a:xfrm>
        </p:grpSpPr>
        <p:sp>
          <p:nvSpPr>
            <p:cNvPr id="49297" name="TextBox 274"/>
            <p:cNvSpPr txBox="1">
              <a:spLocks noChangeArrowheads="1"/>
            </p:cNvSpPr>
            <p:nvPr/>
          </p:nvSpPr>
          <p:spPr bwMode="auto">
            <a:xfrm>
              <a:off x="141262" y="3521097"/>
              <a:ext cx="16446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1pPr>
              <a:lvl2pPr marL="742950" indent="-28575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2pPr>
              <a:lvl3pPr marL="11430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3pPr>
              <a:lvl4pPr marL="16002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4pPr>
              <a:lvl5pPr marL="20574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60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Плоскость приложений</a:t>
              </a:r>
              <a:endParaRPr lang="en-GB" sz="1600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0" name="Parallelogram 319"/>
            <p:cNvSpPr/>
            <p:nvPr/>
          </p:nvSpPr>
          <p:spPr bwMode="auto">
            <a:xfrm>
              <a:off x="1714368" y="2928934"/>
              <a:ext cx="5643181" cy="1628775"/>
            </a:xfrm>
            <a:prstGeom prst="parallelogram">
              <a:avLst>
                <a:gd name="adj" fmla="val 101389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22" name="Group 325"/>
          <p:cNvGrpSpPr>
            <a:grpSpLocks/>
          </p:cNvGrpSpPr>
          <p:nvPr/>
        </p:nvGrpSpPr>
        <p:grpSpPr bwMode="auto">
          <a:xfrm>
            <a:off x="452438" y="1071563"/>
            <a:ext cx="6905625" cy="1628775"/>
            <a:chOff x="452546" y="1071546"/>
            <a:chExt cx="6905024" cy="1628775"/>
          </a:xfrm>
        </p:grpSpPr>
        <p:sp>
          <p:nvSpPr>
            <p:cNvPr id="49295" name="TextBox 272"/>
            <p:cNvSpPr txBox="1">
              <a:spLocks noChangeArrowheads="1"/>
            </p:cNvSpPr>
            <p:nvPr/>
          </p:nvSpPr>
          <p:spPr bwMode="auto">
            <a:xfrm>
              <a:off x="452546" y="1077321"/>
              <a:ext cx="16446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1pPr>
              <a:lvl2pPr marL="742950" indent="-28575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2pPr>
              <a:lvl3pPr marL="11430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3pPr>
              <a:lvl4pPr marL="16002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4pPr>
              <a:lvl5pPr marL="20574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60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Бизнес-процессы</a:t>
              </a:r>
              <a:endParaRPr lang="en-GB" sz="1600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1" name="Parallelogram 320"/>
            <p:cNvSpPr/>
            <p:nvPr/>
          </p:nvSpPr>
          <p:spPr bwMode="auto">
            <a:xfrm>
              <a:off x="1714498" y="1071546"/>
              <a:ext cx="5643072" cy="1628775"/>
            </a:xfrm>
            <a:prstGeom prst="parallelogram">
              <a:avLst>
                <a:gd name="adj" fmla="val 101389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23" name="Group 322"/>
          <p:cNvGrpSpPr>
            <a:grpSpLocks/>
          </p:cNvGrpSpPr>
          <p:nvPr/>
        </p:nvGrpSpPr>
        <p:grpSpPr bwMode="auto">
          <a:xfrm>
            <a:off x="312738" y="4500563"/>
            <a:ext cx="7045325" cy="1557337"/>
            <a:chOff x="230932" y="4429132"/>
            <a:chExt cx="7269892" cy="1628775"/>
          </a:xfrm>
        </p:grpSpPr>
        <p:sp>
          <p:nvSpPr>
            <p:cNvPr id="49293" name="TextBox 278"/>
            <p:cNvSpPr txBox="1">
              <a:spLocks noChangeArrowheads="1"/>
            </p:cNvSpPr>
            <p:nvPr/>
          </p:nvSpPr>
          <p:spPr bwMode="auto">
            <a:xfrm>
              <a:off x="230932" y="5682087"/>
              <a:ext cx="1644650" cy="354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1pPr>
              <a:lvl2pPr marL="742950" indent="-28575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2pPr>
              <a:lvl3pPr marL="11430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3pPr>
              <a:lvl4pPr marL="16002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4pPr>
              <a:lvl5pPr marL="2057400" indent="-228600" eaLnBrk="0" hangingPunct="0"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4000" b="1">
                  <a:solidFill>
                    <a:schemeClr val="tx1"/>
                  </a:solidFill>
                  <a:latin typeface="Times New Roman" charset="0"/>
                  <a:ea typeface="Arial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sz="160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Люди</a:t>
              </a:r>
              <a:endParaRPr lang="en-GB" sz="1600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2" name="Parallelogram 321"/>
            <p:cNvSpPr/>
            <p:nvPr/>
          </p:nvSpPr>
          <p:spPr bwMode="auto">
            <a:xfrm>
              <a:off x="1857566" y="4429132"/>
              <a:ext cx="5643258" cy="1628775"/>
            </a:xfrm>
            <a:prstGeom prst="parallelogram">
              <a:avLst>
                <a:gd name="adj" fmla="val 101389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49163" name="Group 316"/>
          <p:cNvGrpSpPr>
            <a:grpSpLocks/>
          </p:cNvGrpSpPr>
          <p:nvPr/>
        </p:nvGrpSpPr>
        <p:grpSpPr bwMode="auto">
          <a:xfrm>
            <a:off x="1736725" y="1071563"/>
            <a:ext cx="5643563" cy="1643062"/>
            <a:chOff x="1736705" y="1071558"/>
            <a:chExt cx="5643562" cy="1643067"/>
          </a:xfrm>
        </p:grpSpPr>
        <p:grpSp>
          <p:nvGrpSpPr>
            <p:cNvPr id="49166" name="Group 192"/>
            <p:cNvGrpSpPr>
              <a:grpSpLocks/>
            </p:cNvGrpSpPr>
            <p:nvPr/>
          </p:nvGrpSpPr>
          <p:grpSpPr bwMode="auto">
            <a:xfrm>
              <a:off x="1736705" y="1071563"/>
              <a:ext cx="5643562" cy="1643062"/>
              <a:chOff x="1928794" y="1071546"/>
              <a:chExt cx="5643602" cy="1643079"/>
            </a:xfrm>
          </p:grpSpPr>
          <p:grpSp>
            <p:nvGrpSpPr>
              <p:cNvPr id="49225" name="Group 22"/>
              <p:cNvGrpSpPr>
                <a:grpSpLocks/>
              </p:cNvGrpSpPr>
              <p:nvPr/>
            </p:nvGrpSpPr>
            <p:grpSpPr bwMode="auto">
              <a:xfrm>
                <a:off x="1928795" y="1071546"/>
                <a:ext cx="5643604" cy="1643078"/>
                <a:chOff x="785762" y="1500152"/>
                <a:chExt cx="7215289" cy="2143162"/>
              </a:xfrm>
            </p:grpSpPr>
            <p:sp>
              <p:nvSpPr>
                <p:cNvPr id="106" name="Cube 105"/>
                <p:cNvSpPr/>
                <p:nvPr/>
              </p:nvSpPr>
              <p:spPr>
                <a:xfrm>
                  <a:off x="1358113" y="1500145"/>
                  <a:ext cx="2285348" cy="1571658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accent2">
                    <a:lumMod val="40000"/>
                    <a:lumOff val="60000"/>
                    <a:alpha val="50000"/>
                  </a:schemeClr>
                </a:solidFill>
                <a:ln w="317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07" name="Cube 106"/>
                <p:cNvSpPr/>
                <p:nvPr/>
              </p:nvSpPr>
              <p:spPr>
                <a:xfrm>
                  <a:off x="785761" y="3071803"/>
                  <a:ext cx="5644363" cy="571512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bg1">
                    <a:lumMod val="50000"/>
                    <a:alpha val="20000"/>
                  </a:schemeClr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08" name="Cube 107"/>
                <p:cNvSpPr/>
                <p:nvPr/>
              </p:nvSpPr>
              <p:spPr>
                <a:xfrm>
                  <a:off x="2072537" y="1500145"/>
                  <a:ext cx="2285348" cy="1571658"/>
                </a:xfrm>
                <a:prstGeom prst="cube">
                  <a:avLst>
                    <a:gd name="adj" fmla="val 100000"/>
                  </a:avLst>
                </a:prstGeom>
                <a:solidFill>
                  <a:srgbClr val="00FFFF">
                    <a:alpha val="50000"/>
                  </a:srgbClr>
                </a:solidFill>
                <a:ln w="317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09" name="Cube 108"/>
                <p:cNvSpPr/>
                <p:nvPr/>
              </p:nvSpPr>
              <p:spPr>
                <a:xfrm>
                  <a:off x="2786962" y="1500145"/>
                  <a:ext cx="2285348" cy="1571658"/>
                </a:xfrm>
                <a:prstGeom prst="cube">
                  <a:avLst>
                    <a:gd name="adj" fmla="val 100000"/>
                  </a:avLst>
                </a:prstGeom>
                <a:solidFill>
                  <a:srgbClr val="FFC000">
                    <a:alpha val="50000"/>
                  </a:srgbClr>
                </a:solidFill>
                <a:ln w="317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10" name="Cube 109"/>
                <p:cNvSpPr/>
                <p:nvPr/>
              </p:nvSpPr>
              <p:spPr>
                <a:xfrm>
                  <a:off x="3572424" y="1500145"/>
                  <a:ext cx="2285348" cy="1571658"/>
                </a:xfrm>
                <a:prstGeom prst="cube">
                  <a:avLst>
                    <a:gd name="adj" fmla="val 100000"/>
                  </a:avLst>
                </a:prstGeom>
                <a:solidFill>
                  <a:srgbClr val="FFFF00">
                    <a:alpha val="50000"/>
                  </a:srgbClr>
                </a:solidFill>
                <a:ln w="317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11" name="Cube 110"/>
                <p:cNvSpPr/>
                <p:nvPr/>
              </p:nvSpPr>
              <p:spPr>
                <a:xfrm>
                  <a:off x="4286849" y="1500145"/>
                  <a:ext cx="2285348" cy="1571658"/>
                </a:xfrm>
                <a:prstGeom prst="cube">
                  <a:avLst>
                    <a:gd name="adj" fmla="val 100000"/>
                  </a:avLst>
                </a:prstGeom>
                <a:solidFill>
                  <a:srgbClr val="66FF99">
                    <a:alpha val="49804"/>
                  </a:srgbClr>
                </a:solidFill>
                <a:ln w="317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12" name="Cube 111"/>
                <p:cNvSpPr/>
                <p:nvPr/>
              </p:nvSpPr>
              <p:spPr>
                <a:xfrm>
                  <a:off x="5001274" y="1500145"/>
                  <a:ext cx="2285348" cy="1571658"/>
                </a:xfrm>
                <a:prstGeom prst="cube">
                  <a:avLst>
                    <a:gd name="adj" fmla="val 100000"/>
                  </a:avLst>
                </a:prstGeom>
                <a:solidFill>
                  <a:srgbClr val="FF66CC">
                    <a:alpha val="49804"/>
                  </a:srgbClr>
                </a:solidFill>
                <a:ln w="317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13" name="Cube 112"/>
                <p:cNvSpPr/>
                <p:nvPr/>
              </p:nvSpPr>
              <p:spPr>
                <a:xfrm>
                  <a:off x="5715699" y="1500145"/>
                  <a:ext cx="2285348" cy="1571658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accent1">
                    <a:lumMod val="75000"/>
                    <a:alpha val="50000"/>
                  </a:schemeClr>
                </a:solidFill>
                <a:ln w="317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14" name="Cube 113"/>
                <p:cNvSpPr/>
                <p:nvPr/>
              </p:nvSpPr>
              <p:spPr>
                <a:xfrm>
                  <a:off x="2429750" y="1814891"/>
                  <a:ext cx="5242499" cy="186363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accent2">
                    <a:lumMod val="20000"/>
                    <a:lumOff val="80000"/>
                    <a:alpha val="20000"/>
                  </a:schemeClr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15" name="Cube 114"/>
                <p:cNvSpPr/>
                <p:nvPr/>
              </p:nvSpPr>
              <p:spPr>
                <a:xfrm>
                  <a:off x="2072537" y="2001254"/>
                  <a:ext cx="5429224" cy="356160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tx2">
                    <a:lumMod val="60000"/>
                    <a:lumOff val="40000"/>
                    <a:alpha val="20000"/>
                  </a:schemeClr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16" name="Cube 115"/>
                <p:cNvSpPr/>
                <p:nvPr/>
              </p:nvSpPr>
              <p:spPr>
                <a:xfrm>
                  <a:off x="1715325" y="2357414"/>
                  <a:ext cx="5429224" cy="358230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accent2">
                    <a:lumMod val="60000"/>
                    <a:lumOff val="40000"/>
                    <a:alpha val="20000"/>
                  </a:schemeClr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17" name="Cube 116"/>
                <p:cNvSpPr/>
                <p:nvPr/>
              </p:nvSpPr>
              <p:spPr>
                <a:xfrm>
                  <a:off x="1358113" y="2715643"/>
                  <a:ext cx="5429224" cy="356160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tx2">
                    <a:lumMod val="40000"/>
                    <a:lumOff val="60000"/>
                    <a:alpha val="20000"/>
                  </a:schemeClr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18" name="Cube 117"/>
                <p:cNvSpPr/>
                <p:nvPr/>
              </p:nvSpPr>
              <p:spPr>
                <a:xfrm>
                  <a:off x="2618505" y="1661660"/>
                  <a:ext cx="5216114" cy="142877"/>
                </a:xfrm>
                <a:prstGeom prst="cube">
                  <a:avLst>
                    <a:gd name="adj" fmla="val 100000"/>
                  </a:avLst>
                </a:prstGeom>
                <a:solidFill>
                  <a:schemeClr val="accent2">
                    <a:lumMod val="40000"/>
                    <a:lumOff val="60000"/>
                    <a:alpha val="20000"/>
                  </a:schemeClr>
                </a:solidFill>
                <a:ln w="3175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400">
                    <a:defRPr/>
                  </a:pPr>
                  <a:endParaRPr kumimoji="1" lang="en-GB" sz="4000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sp>
            <p:nvSpPr>
              <p:cNvPr id="52" name="Parallelogram 51"/>
              <p:cNvSpPr/>
              <p:nvPr/>
            </p:nvSpPr>
            <p:spPr>
              <a:xfrm>
                <a:off x="2857488" y="1785926"/>
                <a:ext cx="1657361" cy="142877"/>
              </a:xfrm>
              <a:prstGeom prst="parallelogram">
                <a:avLst>
                  <a:gd name="adj" fmla="val 100000"/>
                </a:avLst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3" name="Parallelogram 52"/>
              <p:cNvSpPr/>
              <p:nvPr/>
            </p:nvSpPr>
            <p:spPr>
              <a:xfrm>
                <a:off x="2571736" y="2071679"/>
                <a:ext cx="1657361" cy="142877"/>
              </a:xfrm>
              <a:prstGeom prst="parallelogram">
                <a:avLst>
                  <a:gd name="adj" fmla="val 100000"/>
                </a:avLst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4" name="Parallelogram 53"/>
              <p:cNvSpPr/>
              <p:nvPr/>
            </p:nvSpPr>
            <p:spPr>
              <a:xfrm>
                <a:off x="3128952" y="1519222"/>
                <a:ext cx="1657361" cy="142877"/>
              </a:xfrm>
              <a:prstGeom prst="parallelogram">
                <a:avLst>
                  <a:gd name="adj" fmla="val 100000"/>
                </a:avLst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5" name="Parallelogram 54"/>
              <p:cNvSpPr/>
              <p:nvPr/>
            </p:nvSpPr>
            <p:spPr>
              <a:xfrm>
                <a:off x="4752977" y="1523984"/>
                <a:ext cx="2295541" cy="142877"/>
              </a:xfrm>
              <a:prstGeom prst="parallelogram">
                <a:avLst>
                  <a:gd name="adj" fmla="val 100000"/>
                </a:avLst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6" name="Parallelogram 55"/>
              <p:cNvSpPr/>
              <p:nvPr/>
            </p:nvSpPr>
            <p:spPr>
              <a:xfrm>
                <a:off x="4500562" y="1785926"/>
                <a:ext cx="2286016" cy="142877"/>
              </a:xfrm>
              <a:prstGeom prst="parallelogram">
                <a:avLst>
                  <a:gd name="adj" fmla="val 100000"/>
                </a:avLst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7" name="Parallelogram 56"/>
              <p:cNvSpPr/>
              <p:nvPr/>
            </p:nvSpPr>
            <p:spPr>
              <a:xfrm>
                <a:off x="4214810" y="2071679"/>
                <a:ext cx="2286016" cy="142877"/>
              </a:xfrm>
              <a:prstGeom prst="parallelogram">
                <a:avLst>
                  <a:gd name="adj" fmla="val 100000"/>
                </a:avLst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8" name="Parallelogram 57"/>
              <p:cNvSpPr/>
              <p:nvPr/>
            </p:nvSpPr>
            <p:spPr>
              <a:xfrm>
                <a:off x="5000628" y="1285856"/>
                <a:ext cx="2295541" cy="142877"/>
              </a:xfrm>
              <a:prstGeom prst="parallelogram">
                <a:avLst>
                  <a:gd name="adj" fmla="val 100000"/>
                </a:avLst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9" name="Parallelogram 35"/>
              <p:cNvSpPr/>
              <p:nvPr/>
            </p:nvSpPr>
            <p:spPr>
              <a:xfrm>
                <a:off x="3357554" y="1285856"/>
                <a:ext cx="1657361" cy="142877"/>
              </a:xfrm>
              <a:prstGeom prst="parallelogram">
                <a:avLst>
                  <a:gd name="adj" fmla="val 100000"/>
                </a:avLst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grpSp>
            <p:nvGrpSpPr>
              <p:cNvPr id="49234" name="Group 64"/>
              <p:cNvGrpSpPr>
                <a:grpSpLocks/>
              </p:cNvGrpSpPr>
              <p:nvPr/>
            </p:nvGrpSpPr>
            <p:grpSpPr bwMode="auto">
              <a:xfrm>
                <a:off x="4289425" y="2311400"/>
                <a:ext cx="852488" cy="166688"/>
                <a:chOff x="2932" y="3446"/>
                <a:chExt cx="1208" cy="320"/>
              </a:xfrm>
            </p:grpSpPr>
            <p:sp>
              <p:nvSpPr>
                <p:cNvPr id="49278" name="Rectangle 65"/>
                <p:cNvSpPr>
                  <a:spLocks noChangeArrowheads="1"/>
                </p:cNvSpPr>
                <p:nvPr/>
              </p:nvSpPr>
              <p:spPr bwMode="auto">
                <a:xfrm>
                  <a:off x="2958" y="3467"/>
                  <a:ext cx="1182" cy="299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49279" name="Rectangle 66"/>
                <p:cNvSpPr>
                  <a:spLocks noChangeArrowheads="1"/>
                </p:cNvSpPr>
                <p:nvPr/>
              </p:nvSpPr>
              <p:spPr bwMode="auto">
                <a:xfrm>
                  <a:off x="2932" y="3446"/>
                  <a:ext cx="1189" cy="29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61" name="Rectangle 67"/>
              <p:cNvSpPr>
                <a:spLocks noChangeArrowheads="1"/>
              </p:cNvSpPr>
              <p:nvPr/>
            </p:nvSpPr>
            <p:spPr bwMode="auto">
              <a:xfrm>
                <a:off x="4329111" y="2325683"/>
                <a:ext cx="788993" cy="119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normAutofit fontScale="92500" lnSpcReduction="10000"/>
              </a:bodyPr>
              <a:lstStyle/>
              <a:p>
                <a:pPr algn="ctr" defTabSz="914400">
                  <a:defRPr/>
                </a:pPr>
                <a: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Enterprise Effectiveness</a:t>
                </a:r>
                <a:b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</a:br>
                <a: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Management</a:t>
                </a:r>
                <a:endParaRPr kumimoji="1" lang="en-GB" sz="400" b="1" dirty="0">
                  <a:solidFill>
                    <a:prstClr val="black"/>
                  </a:solidFill>
                  <a:latin typeface="Calibri"/>
                  <a:ea typeface="Arial" charset="0"/>
                  <a:cs typeface="Arial" pitchFamily="34" charset="0"/>
                </a:endParaRPr>
              </a:p>
            </p:txBody>
          </p:sp>
          <p:grpSp>
            <p:nvGrpSpPr>
              <p:cNvPr id="49236" name="Group 68"/>
              <p:cNvGrpSpPr>
                <a:grpSpLocks/>
              </p:cNvGrpSpPr>
              <p:nvPr/>
            </p:nvGrpSpPr>
            <p:grpSpPr bwMode="auto">
              <a:xfrm>
                <a:off x="5219700" y="2311400"/>
                <a:ext cx="852488" cy="166688"/>
                <a:chOff x="2932" y="3446"/>
                <a:chExt cx="1208" cy="320"/>
              </a:xfrm>
            </p:grpSpPr>
            <p:sp>
              <p:nvSpPr>
                <p:cNvPr id="49276" name="Rectangle 69"/>
                <p:cNvSpPr>
                  <a:spLocks noChangeArrowheads="1"/>
                </p:cNvSpPr>
                <p:nvPr/>
              </p:nvSpPr>
              <p:spPr bwMode="auto">
                <a:xfrm>
                  <a:off x="2958" y="3467"/>
                  <a:ext cx="1182" cy="299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49277" name="Rectangle 70"/>
                <p:cNvSpPr>
                  <a:spLocks noChangeArrowheads="1"/>
                </p:cNvSpPr>
                <p:nvPr/>
              </p:nvSpPr>
              <p:spPr bwMode="auto">
                <a:xfrm>
                  <a:off x="2932" y="3446"/>
                  <a:ext cx="1189" cy="29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49237" name="Group 71"/>
              <p:cNvGrpSpPr>
                <a:grpSpLocks/>
              </p:cNvGrpSpPr>
              <p:nvPr/>
            </p:nvGrpSpPr>
            <p:grpSpPr bwMode="auto">
              <a:xfrm>
                <a:off x="3359150" y="2311400"/>
                <a:ext cx="852488" cy="166688"/>
                <a:chOff x="2932" y="3446"/>
                <a:chExt cx="1208" cy="320"/>
              </a:xfrm>
            </p:grpSpPr>
            <p:sp>
              <p:nvSpPr>
                <p:cNvPr id="49274" name="Rectangle 72"/>
                <p:cNvSpPr>
                  <a:spLocks noChangeArrowheads="1"/>
                </p:cNvSpPr>
                <p:nvPr/>
              </p:nvSpPr>
              <p:spPr bwMode="auto">
                <a:xfrm>
                  <a:off x="2958" y="3467"/>
                  <a:ext cx="1182" cy="299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49275" name="Rectangle 73"/>
                <p:cNvSpPr>
                  <a:spLocks noChangeArrowheads="1"/>
                </p:cNvSpPr>
                <p:nvPr/>
              </p:nvSpPr>
              <p:spPr bwMode="auto">
                <a:xfrm>
                  <a:off x="2932" y="3446"/>
                  <a:ext cx="1189" cy="29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49238" name="Group 74"/>
              <p:cNvGrpSpPr>
                <a:grpSpLocks/>
              </p:cNvGrpSpPr>
              <p:nvPr/>
            </p:nvGrpSpPr>
            <p:grpSpPr bwMode="auto">
              <a:xfrm>
                <a:off x="2428875" y="2311400"/>
                <a:ext cx="852488" cy="166688"/>
                <a:chOff x="2932" y="3446"/>
                <a:chExt cx="1208" cy="320"/>
              </a:xfrm>
            </p:grpSpPr>
            <p:sp>
              <p:nvSpPr>
                <p:cNvPr id="49272" name="Rectangle 75"/>
                <p:cNvSpPr>
                  <a:spLocks noChangeArrowheads="1"/>
                </p:cNvSpPr>
                <p:nvPr/>
              </p:nvSpPr>
              <p:spPr bwMode="auto">
                <a:xfrm>
                  <a:off x="2958" y="3467"/>
                  <a:ext cx="1182" cy="299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49273" name="Rectangle 76"/>
                <p:cNvSpPr>
                  <a:spLocks noChangeArrowheads="1"/>
                </p:cNvSpPr>
                <p:nvPr/>
              </p:nvSpPr>
              <p:spPr bwMode="auto">
                <a:xfrm>
                  <a:off x="2932" y="3446"/>
                  <a:ext cx="1189" cy="29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65" name="Rectangle 77"/>
              <p:cNvSpPr>
                <a:spLocks noChangeArrowheads="1"/>
              </p:cNvSpPr>
              <p:nvPr/>
            </p:nvSpPr>
            <p:spPr bwMode="auto">
              <a:xfrm>
                <a:off x="5248280" y="2328858"/>
                <a:ext cx="752480" cy="1206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normAutofit fontScale="92500" lnSpcReduction="10000"/>
              </a:bodyPr>
              <a:lstStyle/>
              <a:p>
                <a:pPr algn="ctr" defTabSz="914400">
                  <a:defRPr/>
                </a:pPr>
                <a: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Knowledge &amp; Research</a:t>
                </a:r>
                <a:endParaRPr kumimoji="1" lang="en-GB" sz="400" b="1" dirty="0">
                  <a:solidFill>
                    <a:prstClr val="black"/>
                  </a:solidFill>
                  <a:latin typeface="Calibri"/>
                  <a:ea typeface="Arial" charset="0"/>
                  <a:cs typeface="Arial" pitchFamily="34" charset="0"/>
                </a:endParaRPr>
              </a:p>
              <a:p>
                <a:pPr algn="ctr" defTabSz="914400">
                  <a:defRPr/>
                </a:pPr>
                <a: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Management</a:t>
                </a:r>
              </a:p>
            </p:txBody>
          </p:sp>
          <p:sp>
            <p:nvSpPr>
              <p:cNvPr id="66" name="Rectangle 78"/>
              <p:cNvSpPr>
                <a:spLocks noChangeArrowheads="1"/>
              </p:cNvSpPr>
              <p:nvPr/>
            </p:nvSpPr>
            <p:spPr bwMode="auto">
              <a:xfrm>
                <a:off x="3392479" y="2328858"/>
                <a:ext cx="496891" cy="1206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normAutofit fontScale="92500" lnSpcReduction="10000"/>
              </a:bodyPr>
              <a:lstStyle/>
              <a:p>
                <a:pPr algn="ctr" defTabSz="914400">
                  <a:defRPr/>
                </a:pPr>
                <a: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Enterprise Risk</a:t>
                </a:r>
                <a:b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</a:br>
                <a: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Management</a:t>
                </a:r>
                <a:endParaRPr kumimoji="1" lang="en-GB" sz="400" b="1" dirty="0">
                  <a:solidFill>
                    <a:prstClr val="black"/>
                  </a:solidFill>
                  <a:latin typeface="Calibri"/>
                  <a:ea typeface="Arial" charset="0"/>
                  <a:cs typeface="Arial" pitchFamily="34" charset="0"/>
                </a:endParaRPr>
              </a:p>
            </p:txBody>
          </p:sp>
          <p:sp>
            <p:nvSpPr>
              <p:cNvPr id="67" name="Rectangle 79"/>
              <p:cNvSpPr>
                <a:spLocks noChangeArrowheads="1"/>
              </p:cNvSpPr>
              <p:nvPr/>
            </p:nvSpPr>
            <p:spPr bwMode="auto">
              <a:xfrm>
                <a:off x="2465373" y="2330445"/>
                <a:ext cx="711205" cy="1190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normAutofit fontScale="92500" lnSpcReduction="10000"/>
              </a:bodyPr>
              <a:lstStyle/>
              <a:p>
                <a:pPr algn="ctr" defTabSz="914400">
                  <a:defRPr/>
                </a:pPr>
                <a: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Strategic &amp; Enterprise</a:t>
                </a:r>
                <a:b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</a:br>
                <a: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Planning</a:t>
                </a:r>
              </a:p>
            </p:txBody>
          </p:sp>
          <p:grpSp>
            <p:nvGrpSpPr>
              <p:cNvPr id="49242" name="Group 80"/>
              <p:cNvGrpSpPr>
                <a:grpSpLocks/>
              </p:cNvGrpSpPr>
              <p:nvPr/>
            </p:nvGrpSpPr>
            <p:grpSpPr bwMode="auto">
              <a:xfrm>
                <a:off x="2852738" y="2530475"/>
                <a:ext cx="854075" cy="165100"/>
                <a:chOff x="2932" y="3446"/>
                <a:chExt cx="1208" cy="320"/>
              </a:xfrm>
            </p:grpSpPr>
            <p:sp>
              <p:nvSpPr>
                <p:cNvPr id="49270" name="Rectangle 81"/>
                <p:cNvSpPr>
                  <a:spLocks noChangeArrowheads="1"/>
                </p:cNvSpPr>
                <p:nvPr/>
              </p:nvSpPr>
              <p:spPr bwMode="auto">
                <a:xfrm>
                  <a:off x="2958" y="3467"/>
                  <a:ext cx="1182" cy="299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49271" name="Rectangle 82"/>
                <p:cNvSpPr>
                  <a:spLocks noChangeArrowheads="1"/>
                </p:cNvSpPr>
                <p:nvPr/>
              </p:nvSpPr>
              <p:spPr bwMode="auto">
                <a:xfrm>
                  <a:off x="2932" y="3446"/>
                  <a:ext cx="1189" cy="29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49243" name="Group 83"/>
              <p:cNvGrpSpPr>
                <a:grpSpLocks/>
              </p:cNvGrpSpPr>
              <p:nvPr/>
            </p:nvGrpSpPr>
            <p:grpSpPr bwMode="auto">
              <a:xfrm>
                <a:off x="3852863" y="2530475"/>
                <a:ext cx="854075" cy="165100"/>
                <a:chOff x="2932" y="3446"/>
                <a:chExt cx="1208" cy="320"/>
              </a:xfrm>
            </p:grpSpPr>
            <p:sp>
              <p:nvSpPr>
                <p:cNvPr id="49268" name="Rectangle 84"/>
                <p:cNvSpPr>
                  <a:spLocks noChangeArrowheads="1"/>
                </p:cNvSpPr>
                <p:nvPr/>
              </p:nvSpPr>
              <p:spPr bwMode="auto">
                <a:xfrm>
                  <a:off x="2958" y="3467"/>
                  <a:ext cx="1182" cy="299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49269" name="Rectangle 85"/>
                <p:cNvSpPr>
                  <a:spLocks noChangeArrowheads="1"/>
                </p:cNvSpPr>
                <p:nvPr/>
              </p:nvSpPr>
              <p:spPr bwMode="auto">
                <a:xfrm>
                  <a:off x="2932" y="3446"/>
                  <a:ext cx="1189" cy="29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49244" name="Group 86"/>
              <p:cNvGrpSpPr>
                <a:grpSpLocks/>
              </p:cNvGrpSpPr>
              <p:nvPr/>
            </p:nvGrpSpPr>
            <p:grpSpPr bwMode="auto">
              <a:xfrm>
                <a:off x="4852988" y="2530475"/>
                <a:ext cx="852487" cy="165100"/>
                <a:chOff x="2932" y="3446"/>
                <a:chExt cx="1208" cy="320"/>
              </a:xfrm>
            </p:grpSpPr>
            <p:sp>
              <p:nvSpPr>
                <p:cNvPr id="49266" name="Rectangle 87"/>
                <p:cNvSpPr>
                  <a:spLocks noChangeArrowheads="1"/>
                </p:cNvSpPr>
                <p:nvPr/>
              </p:nvSpPr>
              <p:spPr bwMode="auto">
                <a:xfrm>
                  <a:off x="2958" y="3467"/>
                  <a:ext cx="1182" cy="299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49267" name="Rectangle 88"/>
                <p:cNvSpPr>
                  <a:spLocks noChangeArrowheads="1"/>
                </p:cNvSpPr>
                <p:nvPr/>
              </p:nvSpPr>
              <p:spPr bwMode="auto">
                <a:xfrm>
                  <a:off x="2932" y="3446"/>
                  <a:ext cx="1189" cy="29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en-GB" sz="4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71" name="Rectangle 89"/>
              <p:cNvSpPr>
                <a:spLocks noChangeArrowheads="1"/>
              </p:cNvSpPr>
              <p:nvPr/>
            </p:nvSpPr>
            <p:spPr bwMode="auto">
              <a:xfrm>
                <a:off x="2887651" y="2544761"/>
                <a:ext cx="565154" cy="119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normAutofit fontScale="92500" lnSpcReduction="10000"/>
              </a:bodyPr>
              <a:lstStyle/>
              <a:p>
                <a:pPr algn="ctr" defTabSz="914400">
                  <a:defRPr/>
                </a:pPr>
                <a:r>
                  <a:rPr kumimoji="1" lang="en-GB" sz="400" b="1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Financial &amp; Asset</a:t>
                </a:r>
                <a:br>
                  <a:rPr kumimoji="1" lang="en-GB" sz="400" b="1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</a:br>
                <a:r>
                  <a:rPr kumimoji="1" lang="en-GB" sz="400" b="1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Management</a:t>
                </a:r>
              </a:p>
            </p:txBody>
          </p:sp>
          <p:sp>
            <p:nvSpPr>
              <p:cNvPr id="72" name="Rectangle 90"/>
              <p:cNvSpPr>
                <a:spLocks noChangeArrowheads="1"/>
              </p:cNvSpPr>
              <p:nvPr/>
            </p:nvSpPr>
            <p:spPr bwMode="auto">
              <a:xfrm>
                <a:off x="3883021" y="2549523"/>
                <a:ext cx="742955" cy="1190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normAutofit fontScale="92500" lnSpcReduction="10000"/>
              </a:bodyPr>
              <a:lstStyle/>
              <a:p>
                <a:pPr algn="ctr" defTabSz="914400">
                  <a:defRPr/>
                </a:pPr>
                <a:r>
                  <a:rPr kumimoji="1" lang="en-GB" sz="400" b="1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Stakeholder &amp; External</a:t>
                </a:r>
                <a:endParaRPr kumimoji="1" lang="en-GB" sz="400" b="1">
                  <a:solidFill>
                    <a:prstClr val="black"/>
                  </a:solidFill>
                  <a:latin typeface="Calibri"/>
                  <a:ea typeface="Arial" charset="0"/>
                  <a:cs typeface="Arial" pitchFamily="34" charset="0"/>
                </a:endParaRPr>
              </a:p>
              <a:p>
                <a:pPr algn="ctr" defTabSz="914400">
                  <a:defRPr/>
                </a:pPr>
                <a:r>
                  <a:rPr kumimoji="1" lang="en-GB" sz="400" b="1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Relations Management</a:t>
                </a:r>
              </a:p>
            </p:txBody>
          </p:sp>
          <p:sp>
            <p:nvSpPr>
              <p:cNvPr id="73" name="Rectangle 91"/>
              <p:cNvSpPr>
                <a:spLocks noChangeArrowheads="1"/>
              </p:cNvSpPr>
              <p:nvPr/>
            </p:nvSpPr>
            <p:spPr bwMode="auto">
              <a:xfrm>
                <a:off x="4897440" y="2546348"/>
                <a:ext cx="595317" cy="1206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normAutofit fontScale="92500" lnSpcReduction="10000"/>
              </a:bodyPr>
              <a:lstStyle/>
              <a:p>
                <a:pPr algn="ctr" defTabSz="914400">
                  <a:defRPr/>
                </a:pPr>
                <a: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Human Resources</a:t>
                </a:r>
                <a:b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</a:br>
                <a:r>
                  <a:rPr kumimoji="1" lang="en-GB" sz="4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Management</a:t>
                </a:r>
              </a:p>
            </p:txBody>
          </p:sp>
          <p:sp>
            <p:nvSpPr>
              <p:cNvPr id="49248" name="Rectangle 6"/>
              <p:cNvSpPr>
                <a:spLocks noChangeArrowheads="1"/>
              </p:cNvSpPr>
              <p:nvPr/>
            </p:nvSpPr>
            <p:spPr bwMode="auto">
              <a:xfrm>
                <a:off x="3571868" y="1071546"/>
                <a:ext cx="2000264" cy="142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7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Strategy, Infrastructure &amp; Product</a:t>
                </a:r>
              </a:p>
            </p:txBody>
          </p:sp>
          <p:sp>
            <p:nvSpPr>
              <p:cNvPr id="49249" name="Rectangle 8"/>
              <p:cNvSpPr>
                <a:spLocks noChangeArrowheads="1"/>
              </p:cNvSpPr>
              <p:nvPr/>
            </p:nvSpPr>
            <p:spPr bwMode="auto">
              <a:xfrm>
                <a:off x="6000760" y="1071546"/>
                <a:ext cx="935038" cy="211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7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Operations</a:t>
                </a:r>
              </a:p>
            </p:txBody>
          </p:sp>
          <p:sp>
            <p:nvSpPr>
              <p:cNvPr id="76" name="Rectangle 11"/>
              <p:cNvSpPr>
                <a:spLocks noChangeArrowheads="1"/>
              </p:cNvSpPr>
              <p:nvPr/>
            </p:nvSpPr>
            <p:spPr bwMode="auto">
              <a:xfrm>
                <a:off x="5791209" y="1193780"/>
                <a:ext cx="463553" cy="71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normAutofit fontScale="92500" lnSpcReduction="10000"/>
              </a:bodyPr>
              <a:lstStyle/>
              <a:p>
                <a:pPr algn="ctr" defTabSz="914400">
                  <a:defRPr/>
                </a:pPr>
                <a:r>
                  <a:rPr kumimoji="1" lang="en-GB" sz="5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Fulfilment</a:t>
                </a:r>
                <a:endParaRPr kumimoji="1" lang="en-GB" sz="500" b="1" dirty="0">
                  <a:solidFill>
                    <a:prstClr val="black"/>
                  </a:solidFill>
                  <a:latin typeface="Calibri"/>
                  <a:ea typeface="Arial" charset="0"/>
                  <a:cs typeface="Arial" pitchFamily="34" charset="0"/>
                </a:endParaRPr>
              </a:p>
            </p:txBody>
          </p:sp>
          <p:sp>
            <p:nvSpPr>
              <p:cNvPr id="77" name="Rectangle 14"/>
              <p:cNvSpPr>
                <a:spLocks noChangeArrowheads="1"/>
              </p:cNvSpPr>
              <p:nvPr/>
            </p:nvSpPr>
            <p:spPr bwMode="auto">
              <a:xfrm>
                <a:off x="6334137" y="1193780"/>
                <a:ext cx="465140" cy="71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normAutofit fontScale="92500" lnSpcReduction="10000"/>
              </a:bodyPr>
              <a:lstStyle/>
              <a:p>
                <a:pPr algn="ctr" defTabSz="914400">
                  <a:defRPr/>
                </a:pPr>
                <a:r>
                  <a:rPr kumimoji="1" lang="en-GB" sz="5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Assurance</a:t>
                </a:r>
                <a:endParaRPr kumimoji="1" lang="en-GB" sz="500" b="1" dirty="0">
                  <a:solidFill>
                    <a:prstClr val="black"/>
                  </a:solidFill>
                  <a:latin typeface="Calibri"/>
                  <a:ea typeface="Arial" charset="0"/>
                  <a:cs typeface="Arial" pitchFamily="34" charset="0"/>
                </a:endParaRPr>
              </a:p>
            </p:txBody>
          </p:sp>
          <p:sp>
            <p:nvSpPr>
              <p:cNvPr id="78" name="Rectangle 17"/>
              <p:cNvSpPr>
                <a:spLocks noChangeArrowheads="1"/>
              </p:cNvSpPr>
              <p:nvPr/>
            </p:nvSpPr>
            <p:spPr bwMode="auto">
              <a:xfrm>
                <a:off x="6919928" y="1200130"/>
                <a:ext cx="285752" cy="71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normAutofit lnSpcReduction="10000"/>
              </a:bodyPr>
              <a:lstStyle/>
              <a:p>
                <a:pPr algn="ctr" defTabSz="914400">
                  <a:defRPr/>
                </a:pPr>
                <a:r>
                  <a:rPr kumimoji="1" lang="en-GB" sz="500" b="1" dirty="0">
                    <a:solidFill>
                      <a:prstClr val="black"/>
                    </a:solidFill>
                    <a:latin typeface="Calibri"/>
                    <a:ea typeface="Arial" charset="0"/>
                    <a:cs typeface="Arial" pitchFamily="34" charset="0"/>
                  </a:rPr>
                  <a:t>Billing </a:t>
                </a:r>
              </a:p>
            </p:txBody>
          </p:sp>
          <p:sp>
            <p:nvSpPr>
              <p:cNvPr id="79" name="Rectangle 20"/>
              <p:cNvSpPr>
                <a:spLocks noChangeArrowheads="1"/>
              </p:cNvSpPr>
              <p:nvPr/>
            </p:nvSpPr>
            <p:spPr bwMode="auto">
              <a:xfrm>
                <a:off x="4643438" y="1208068"/>
                <a:ext cx="390528" cy="65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normAutofit fontScale="92500" lnSpcReduction="20000"/>
              </a:bodyPr>
              <a:lstStyle/>
              <a:p>
                <a:pPr algn="ctr" defTabSz="914400">
                  <a:defRPr/>
                </a:pPr>
                <a:r>
                  <a:rPr kumimoji="1" lang="en-GB" sz="5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Product</a:t>
                </a:r>
                <a:endParaRPr kumimoji="1" lang="en-GB" sz="500" b="1" dirty="0">
                  <a:solidFill>
                    <a:prstClr val="black"/>
                  </a:solidFill>
                  <a:latin typeface="Calibri"/>
                  <a:ea typeface="Arial" charset="0"/>
                  <a:cs typeface="Arial" pitchFamily="34" charset="0"/>
                </a:endParaRPr>
              </a:p>
            </p:txBody>
          </p:sp>
          <p:sp>
            <p:nvSpPr>
              <p:cNvPr id="80" name="Rectangle 25"/>
              <p:cNvSpPr>
                <a:spLocks noChangeArrowheads="1"/>
              </p:cNvSpPr>
              <p:nvPr/>
            </p:nvSpPr>
            <p:spPr bwMode="auto">
              <a:xfrm>
                <a:off x="4035422" y="1208068"/>
                <a:ext cx="465140" cy="698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normAutofit fontScale="92500" lnSpcReduction="10000"/>
              </a:bodyPr>
              <a:lstStyle/>
              <a:p>
                <a:pPr algn="ctr" defTabSz="914400">
                  <a:defRPr/>
                </a:pPr>
                <a:r>
                  <a:rPr kumimoji="1" lang="en-GB" sz="5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Infrastructure</a:t>
                </a:r>
                <a:endParaRPr kumimoji="1" lang="en-GB" sz="500" b="1" dirty="0">
                  <a:solidFill>
                    <a:prstClr val="black"/>
                  </a:solidFill>
                  <a:latin typeface="Calibri"/>
                  <a:ea typeface="Arial" charset="0"/>
                  <a:cs typeface="Arial" pitchFamily="34" charset="0"/>
                </a:endParaRPr>
              </a:p>
            </p:txBody>
          </p:sp>
          <p:sp>
            <p:nvSpPr>
              <p:cNvPr id="81" name="Rectangle 30"/>
              <p:cNvSpPr>
                <a:spLocks noChangeArrowheads="1"/>
              </p:cNvSpPr>
              <p:nvPr/>
            </p:nvSpPr>
            <p:spPr bwMode="auto">
              <a:xfrm>
                <a:off x="5257805" y="1193780"/>
                <a:ext cx="474665" cy="71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normAutofit fontScale="92500" lnSpcReduction="10000"/>
              </a:bodyPr>
              <a:lstStyle/>
              <a:p>
                <a:pPr algn="ctr" defTabSz="914400">
                  <a:defRPr/>
                </a:pPr>
                <a:r>
                  <a:rPr kumimoji="1" lang="en-GB" sz="500" b="1" dirty="0">
                    <a:solidFill>
                      <a:srgbClr val="000000"/>
                    </a:solidFill>
                    <a:latin typeface="Calibri"/>
                    <a:ea typeface="Arial" charset="0"/>
                    <a:cs typeface="Arial" pitchFamily="34" charset="0"/>
                  </a:rPr>
                  <a:t>Readiness</a:t>
                </a:r>
              </a:p>
            </p:txBody>
          </p:sp>
          <p:sp>
            <p:nvSpPr>
              <p:cNvPr id="49256" name="Rectangle 45"/>
              <p:cNvSpPr>
                <a:spLocks noChangeArrowheads="1"/>
              </p:cNvSpPr>
              <p:nvPr/>
            </p:nvSpPr>
            <p:spPr bwMode="auto">
              <a:xfrm>
                <a:off x="3441757" y="1196196"/>
                <a:ext cx="453795" cy="82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5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          Strategy </a:t>
                </a:r>
              </a:p>
            </p:txBody>
          </p:sp>
          <p:sp>
            <p:nvSpPr>
              <p:cNvPr id="49257" name="Rectangle 33"/>
              <p:cNvSpPr>
                <a:spLocks noChangeArrowheads="1"/>
              </p:cNvSpPr>
              <p:nvPr/>
            </p:nvSpPr>
            <p:spPr bwMode="auto">
              <a:xfrm>
                <a:off x="5203882" y="1333303"/>
                <a:ext cx="2303462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5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Customer Relationship Management</a:t>
                </a:r>
              </a:p>
            </p:txBody>
          </p:sp>
          <p:sp>
            <p:nvSpPr>
              <p:cNvPr id="49258" name="Rectangle 36"/>
              <p:cNvSpPr>
                <a:spLocks noChangeArrowheads="1"/>
              </p:cNvSpPr>
              <p:nvPr/>
            </p:nvSpPr>
            <p:spPr bwMode="auto">
              <a:xfrm>
                <a:off x="4990847" y="1569309"/>
                <a:ext cx="1697696" cy="983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5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Service Management &amp; Operations</a:t>
                </a:r>
              </a:p>
            </p:txBody>
          </p:sp>
          <p:sp>
            <p:nvSpPr>
              <p:cNvPr id="49259" name="Rectangle 48"/>
              <p:cNvSpPr>
                <a:spLocks noChangeArrowheads="1"/>
              </p:cNvSpPr>
              <p:nvPr/>
            </p:nvSpPr>
            <p:spPr bwMode="auto">
              <a:xfrm>
                <a:off x="3511696" y="1329827"/>
                <a:ext cx="1963738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5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Marketing &amp; Offer Management</a:t>
                </a:r>
              </a:p>
            </p:txBody>
          </p:sp>
          <p:sp>
            <p:nvSpPr>
              <p:cNvPr id="49260" name="Rectangle 51"/>
              <p:cNvSpPr>
                <a:spLocks noChangeArrowheads="1"/>
              </p:cNvSpPr>
              <p:nvPr/>
            </p:nvSpPr>
            <p:spPr bwMode="auto">
              <a:xfrm>
                <a:off x="3310215" y="1566778"/>
                <a:ext cx="1500198" cy="119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5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Service Development &amp; Management</a:t>
                </a:r>
              </a:p>
            </p:txBody>
          </p:sp>
          <p:sp>
            <p:nvSpPr>
              <p:cNvPr id="49261" name="Rectangle 54"/>
              <p:cNvSpPr>
                <a:spLocks noChangeArrowheads="1"/>
              </p:cNvSpPr>
              <p:nvPr/>
            </p:nvSpPr>
            <p:spPr bwMode="auto">
              <a:xfrm>
                <a:off x="3024166" y="1828797"/>
                <a:ext cx="1697934" cy="122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5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Resource Development &amp; Management</a:t>
                </a:r>
              </a:p>
            </p:txBody>
          </p:sp>
          <p:sp>
            <p:nvSpPr>
              <p:cNvPr id="49262" name="Rectangle 42"/>
              <p:cNvSpPr>
                <a:spLocks noChangeArrowheads="1"/>
              </p:cNvSpPr>
              <p:nvPr/>
            </p:nvSpPr>
            <p:spPr bwMode="auto">
              <a:xfrm>
                <a:off x="4452926" y="2114549"/>
                <a:ext cx="2719387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5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Supplier/Partner Relationship Management</a:t>
                </a:r>
              </a:p>
            </p:txBody>
          </p:sp>
          <p:sp>
            <p:nvSpPr>
              <p:cNvPr id="49263" name="Rectangle 57"/>
              <p:cNvSpPr>
                <a:spLocks noChangeArrowheads="1"/>
              </p:cNvSpPr>
              <p:nvPr/>
            </p:nvSpPr>
            <p:spPr bwMode="auto">
              <a:xfrm>
                <a:off x="2738414" y="2114549"/>
                <a:ext cx="2133596" cy="142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5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Supply Chain Development &amp; Management</a:t>
                </a:r>
              </a:p>
            </p:txBody>
          </p:sp>
          <p:sp>
            <p:nvSpPr>
              <p:cNvPr id="49264" name="Rectangle 39"/>
              <p:cNvSpPr>
                <a:spLocks noChangeArrowheads="1"/>
              </p:cNvSpPr>
              <p:nvPr/>
            </p:nvSpPr>
            <p:spPr bwMode="auto">
              <a:xfrm>
                <a:off x="4667240" y="1828797"/>
                <a:ext cx="2324100" cy="10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GB" sz="500" b="1" smtClean="0">
                    <a:solidFill>
                      <a:srgbClr val="000000"/>
                    </a:solidFill>
                    <a:latin typeface="Calibri" charset="0"/>
                    <a:ea typeface="Arial" charset="0"/>
                    <a:cs typeface="Arial" charset="0"/>
                  </a:rPr>
                  <a:t>Resource Management &amp; Operations</a:t>
                </a:r>
              </a:p>
            </p:txBody>
          </p:sp>
          <p:sp>
            <p:nvSpPr>
              <p:cNvPr id="91" name="Parallelogram 90"/>
              <p:cNvSpPr/>
              <p:nvPr/>
            </p:nvSpPr>
            <p:spPr>
              <a:xfrm>
                <a:off x="1928794" y="1071541"/>
                <a:ext cx="5643602" cy="1628797"/>
              </a:xfrm>
              <a:prstGeom prst="parallelogram">
                <a:avLst>
                  <a:gd name="adj" fmla="val 101389"/>
                </a:avLst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49167" name="Group 22"/>
            <p:cNvGrpSpPr>
              <a:grpSpLocks/>
            </p:cNvGrpSpPr>
            <p:nvPr/>
          </p:nvGrpSpPr>
          <p:grpSpPr bwMode="auto">
            <a:xfrm>
              <a:off x="1736705" y="1071558"/>
              <a:ext cx="5643561" cy="1643062"/>
              <a:chOff x="785761" y="1500152"/>
              <a:chExt cx="7215286" cy="2143163"/>
            </a:xfrm>
          </p:grpSpPr>
          <p:sp>
            <p:nvSpPr>
              <p:cNvPr id="257" name="Cube 256"/>
              <p:cNvSpPr/>
              <p:nvPr/>
            </p:nvSpPr>
            <p:spPr>
              <a:xfrm>
                <a:off x="1358113" y="1500152"/>
                <a:ext cx="2285348" cy="1571657"/>
              </a:xfrm>
              <a:prstGeom prst="cube">
                <a:avLst>
                  <a:gd name="adj" fmla="val 100000"/>
                </a:avLst>
              </a:prstGeom>
              <a:solidFill>
                <a:schemeClr val="accent2">
                  <a:lumMod val="40000"/>
                  <a:lumOff val="60000"/>
                  <a:alpha val="50000"/>
                </a:schemeClr>
              </a:solidFill>
              <a:ln w="3175" cmpd="sng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58" name="Cube 14"/>
              <p:cNvSpPr/>
              <p:nvPr/>
            </p:nvSpPr>
            <p:spPr>
              <a:xfrm>
                <a:off x="785761" y="3071809"/>
                <a:ext cx="5644364" cy="571512"/>
              </a:xfrm>
              <a:prstGeom prst="cube">
                <a:avLst>
                  <a:gd name="adj" fmla="val 100000"/>
                </a:avLst>
              </a:prstGeom>
              <a:solidFill>
                <a:schemeClr val="bg1">
                  <a:lumMod val="50000"/>
                  <a:alpha val="20000"/>
                </a:schemeClr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59" name="Cube 15"/>
              <p:cNvSpPr/>
              <p:nvPr/>
            </p:nvSpPr>
            <p:spPr>
              <a:xfrm>
                <a:off x="2072538" y="1500152"/>
                <a:ext cx="2285348" cy="1571657"/>
              </a:xfrm>
              <a:prstGeom prst="cube">
                <a:avLst>
                  <a:gd name="adj" fmla="val 100000"/>
                </a:avLst>
              </a:prstGeom>
              <a:solidFill>
                <a:srgbClr val="00FFFF">
                  <a:alpha val="50000"/>
                </a:srgbClr>
              </a:solidFill>
              <a:ln w="3175" cmpd="sng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0" name="Cube 16"/>
              <p:cNvSpPr/>
              <p:nvPr/>
            </p:nvSpPr>
            <p:spPr>
              <a:xfrm>
                <a:off x="2786963" y="1500152"/>
                <a:ext cx="2285348" cy="1571657"/>
              </a:xfrm>
              <a:prstGeom prst="cube">
                <a:avLst>
                  <a:gd name="adj" fmla="val 100000"/>
                </a:avLst>
              </a:prstGeom>
              <a:solidFill>
                <a:srgbClr val="FFC000">
                  <a:alpha val="50000"/>
                </a:srgbClr>
              </a:solidFill>
              <a:ln w="3175" cmpd="sng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1" name="Cube 260"/>
              <p:cNvSpPr/>
              <p:nvPr/>
            </p:nvSpPr>
            <p:spPr>
              <a:xfrm>
                <a:off x="3572425" y="1500152"/>
                <a:ext cx="2285348" cy="1571657"/>
              </a:xfrm>
              <a:prstGeom prst="cube">
                <a:avLst>
                  <a:gd name="adj" fmla="val 100000"/>
                </a:avLst>
              </a:prstGeom>
              <a:solidFill>
                <a:srgbClr val="FFFF00">
                  <a:alpha val="50000"/>
                </a:srgbClr>
              </a:solidFill>
              <a:ln w="3175" cmpd="sng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2" name="Cube 261"/>
              <p:cNvSpPr/>
              <p:nvPr/>
            </p:nvSpPr>
            <p:spPr>
              <a:xfrm>
                <a:off x="4286850" y="1500152"/>
                <a:ext cx="2285348" cy="1571657"/>
              </a:xfrm>
              <a:prstGeom prst="cube">
                <a:avLst>
                  <a:gd name="adj" fmla="val 100000"/>
                </a:avLst>
              </a:prstGeom>
              <a:solidFill>
                <a:srgbClr val="66FF99">
                  <a:alpha val="49804"/>
                </a:srgbClr>
              </a:solidFill>
              <a:ln w="3175" cmpd="sng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3" name="Cube 262"/>
              <p:cNvSpPr/>
              <p:nvPr/>
            </p:nvSpPr>
            <p:spPr>
              <a:xfrm>
                <a:off x="5001275" y="1500152"/>
                <a:ext cx="2285348" cy="1571657"/>
              </a:xfrm>
              <a:prstGeom prst="cube">
                <a:avLst>
                  <a:gd name="adj" fmla="val 100000"/>
                </a:avLst>
              </a:prstGeom>
              <a:solidFill>
                <a:srgbClr val="FF66CC">
                  <a:alpha val="49804"/>
                </a:srgbClr>
              </a:solidFill>
              <a:ln w="3175" cmpd="sng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4" name="Cube 20"/>
              <p:cNvSpPr/>
              <p:nvPr/>
            </p:nvSpPr>
            <p:spPr>
              <a:xfrm>
                <a:off x="5715700" y="1500152"/>
                <a:ext cx="2285348" cy="1571657"/>
              </a:xfrm>
              <a:prstGeom prst="cube">
                <a:avLst>
                  <a:gd name="adj" fmla="val 100000"/>
                </a:avLst>
              </a:prstGeom>
              <a:solidFill>
                <a:schemeClr val="accent1">
                  <a:lumMod val="75000"/>
                  <a:alpha val="50000"/>
                </a:schemeClr>
              </a:solidFill>
              <a:ln w="3175" cmpd="sng">
                <a:solidFill>
                  <a:schemeClr val="bg1">
                    <a:lumMod val="9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5" name="Cube 21"/>
              <p:cNvSpPr/>
              <p:nvPr/>
            </p:nvSpPr>
            <p:spPr>
              <a:xfrm>
                <a:off x="2429750" y="1814898"/>
                <a:ext cx="5242500" cy="186363"/>
              </a:xfrm>
              <a:prstGeom prst="cube">
                <a:avLst>
                  <a:gd name="adj" fmla="val 100000"/>
                </a:avLst>
              </a:prstGeom>
              <a:solidFill>
                <a:schemeClr val="accent2">
                  <a:lumMod val="20000"/>
                  <a:lumOff val="80000"/>
                  <a:alpha val="20000"/>
                </a:schemeClr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6" name="Cube 22"/>
              <p:cNvSpPr/>
              <p:nvPr/>
            </p:nvSpPr>
            <p:spPr>
              <a:xfrm>
                <a:off x="2072538" y="2001260"/>
                <a:ext cx="5429225" cy="356160"/>
              </a:xfrm>
              <a:prstGeom prst="cube">
                <a:avLst>
                  <a:gd name="adj" fmla="val 100000"/>
                </a:avLst>
              </a:prstGeom>
              <a:solidFill>
                <a:schemeClr val="tx2">
                  <a:lumMod val="60000"/>
                  <a:lumOff val="40000"/>
                  <a:alpha val="20000"/>
                </a:schemeClr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7" name="Cube 266"/>
              <p:cNvSpPr/>
              <p:nvPr/>
            </p:nvSpPr>
            <p:spPr>
              <a:xfrm>
                <a:off x="1715325" y="2357420"/>
                <a:ext cx="5429225" cy="358230"/>
              </a:xfrm>
              <a:prstGeom prst="cube">
                <a:avLst>
                  <a:gd name="adj" fmla="val 100000"/>
                </a:avLst>
              </a:prstGeom>
              <a:solidFill>
                <a:schemeClr val="accent2">
                  <a:lumMod val="60000"/>
                  <a:lumOff val="40000"/>
                  <a:alpha val="20000"/>
                </a:schemeClr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8" name="Cube 267"/>
              <p:cNvSpPr/>
              <p:nvPr/>
            </p:nvSpPr>
            <p:spPr>
              <a:xfrm>
                <a:off x="1358113" y="2715650"/>
                <a:ext cx="5429225" cy="356160"/>
              </a:xfrm>
              <a:prstGeom prst="cube">
                <a:avLst>
                  <a:gd name="adj" fmla="val 100000"/>
                </a:avLst>
              </a:prstGeom>
              <a:solidFill>
                <a:schemeClr val="tx2">
                  <a:lumMod val="40000"/>
                  <a:lumOff val="60000"/>
                  <a:alpha val="20000"/>
                </a:schemeClr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69" name="Cube 268"/>
              <p:cNvSpPr/>
              <p:nvPr/>
            </p:nvSpPr>
            <p:spPr>
              <a:xfrm>
                <a:off x="2618505" y="1661666"/>
                <a:ext cx="5216114" cy="142877"/>
              </a:xfrm>
              <a:prstGeom prst="cube">
                <a:avLst>
                  <a:gd name="adj" fmla="val 100000"/>
                </a:avLst>
              </a:prstGeom>
              <a:solidFill>
                <a:schemeClr val="accent2">
                  <a:lumMod val="40000"/>
                  <a:lumOff val="60000"/>
                  <a:alpha val="20000"/>
                </a:schemeClr>
              </a:solidFill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kumimoji="1" lang="en-GB" sz="4000" b="1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03" name="Parallelogram 202"/>
            <p:cNvSpPr/>
            <p:nvPr/>
          </p:nvSpPr>
          <p:spPr bwMode="auto">
            <a:xfrm>
              <a:off x="2665393" y="1785935"/>
              <a:ext cx="1657350" cy="142875"/>
            </a:xfrm>
            <a:prstGeom prst="parallelogram">
              <a:avLst>
                <a:gd name="adj" fmla="val 10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04" name="Parallelogram 203"/>
            <p:cNvSpPr/>
            <p:nvPr/>
          </p:nvSpPr>
          <p:spPr bwMode="auto">
            <a:xfrm>
              <a:off x="2379643" y="2071686"/>
              <a:ext cx="1657350" cy="142875"/>
            </a:xfrm>
            <a:prstGeom prst="parallelogram">
              <a:avLst>
                <a:gd name="adj" fmla="val 10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05" name="Parallelogram 204"/>
            <p:cNvSpPr/>
            <p:nvPr/>
          </p:nvSpPr>
          <p:spPr bwMode="auto">
            <a:xfrm>
              <a:off x="2936855" y="1519234"/>
              <a:ext cx="1657350" cy="142875"/>
            </a:xfrm>
            <a:prstGeom prst="parallelogram">
              <a:avLst>
                <a:gd name="adj" fmla="val 10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06" name="Parallelogram 205"/>
            <p:cNvSpPr/>
            <p:nvPr/>
          </p:nvSpPr>
          <p:spPr bwMode="auto">
            <a:xfrm>
              <a:off x="4560867" y="1523996"/>
              <a:ext cx="2295525" cy="142875"/>
            </a:xfrm>
            <a:prstGeom prst="parallelogram">
              <a:avLst>
                <a:gd name="adj" fmla="val 10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07" name="Parallelogram 206"/>
            <p:cNvSpPr/>
            <p:nvPr/>
          </p:nvSpPr>
          <p:spPr bwMode="auto">
            <a:xfrm>
              <a:off x="4308455" y="1785935"/>
              <a:ext cx="2286000" cy="142875"/>
            </a:xfrm>
            <a:prstGeom prst="parallelogram">
              <a:avLst>
                <a:gd name="adj" fmla="val 10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08" name="Parallelogram 207"/>
            <p:cNvSpPr/>
            <p:nvPr/>
          </p:nvSpPr>
          <p:spPr bwMode="auto">
            <a:xfrm>
              <a:off x="4022705" y="2071686"/>
              <a:ext cx="2286000" cy="142875"/>
            </a:xfrm>
            <a:prstGeom prst="parallelogram">
              <a:avLst>
                <a:gd name="adj" fmla="val 10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09" name="Parallelogram 208"/>
            <p:cNvSpPr/>
            <p:nvPr/>
          </p:nvSpPr>
          <p:spPr bwMode="auto">
            <a:xfrm>
              <a:off x="4808517" y="1285871"/>
              <a:ext cx="2295525" cy="142875"/>
            </a:xfrm>
            <a:prstGeom prst="parallelogram">
              <a:avLst>
                <a:gd name="adj" fmla="val 10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10" name="Parallelogram 209"/>
            <p:cNvSpPr/>
            <p:nvPr/>
          </p:nvSpPr>
          <p:spPr bwMode="auto">
            <a:xfrm>
              <a:off x="3165455" y="1285871"/>
              <a:ext cx="1657350" cy="142875"/>
            </a:xfrm>
            <a:prstGeom prst="parallelogram">
              <a:avLst>
                <a:gd name="adj" fmla="val 10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36" name="Group 64"/>
            <p:cNvGrpSpPr>
              <a:grpSpLocks/>
            </p:cNvGrpSpPr>
            <p:nvPr/>
          </p:nvGrpSpPr>
          <p:grpSpPr bwMode="auto">
            <a:xfrm>
              <a:off x="4097319" y="2311404"/>
              <a:ext cx="852482" cy="166686"/>
              <a:chOff x="2932" y="3446"/>
              <a:chExt cx="1208" cy="32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121" name="Rectangle 65"/>
              <p:cNvSpPr>
                <a:spLocks noChangeArrowheads="1"/>
              </p:cNvSpPr>
              <p:nvPr/>
            </p:nvSpPr>
            <p:spPr bwMode="auto">
              <a:xfrm>
                <a:off x="2958" y="3467"/>
                <a:ext cx="1182" cy="29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GB" sz="400" b="1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pitchFamily="34" charset="0"/>
                </a:endParaRPr>
              </a:p>
            </p:txBody>
          </p:sp>
          <p:sp>
            <p:nvSpPr>
              <p:cNvPr id="2122" name="Rectangle 66"/>
              <p:cNvSpPr>
                <a:spLocks noChangeArrowheads="1"/>
              </p:cNvSpPr>
              <p:nvPr/>
            </p:nvSpPr>
            <p:spPr bwMode="auto">
              <a:xfrm>
                <a:off x="2932" y="3446"/>
                <a:ext cx="1189" cy="294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GB" sz="400" b="1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pitchFamily="34" charset="0"/>
                </a:endParaRPr>
              </a:p>
            </p:txBody>
          </p:sp>
        </p:grpSp>
        <p:sp>
          <p:nvSpPr>
            <p:cNvPr id="212" name="Rectangle 67"/>
            <p:cNvSpPr>
              <a:spLocks noChangeArrowheads="1"/>
            </p:cNvSpPr>
            <p:nvPr/>
          </p:nvSpPr>
          <p:spPr bwMode="auto">
            <a:xfrm>
              <a:off x="4137005" y="2325687"/>
              <a:ext cx="788988" cy="11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 defTabSz="914400">
                <a:defRPr/>
              </a:pPr>
              <a: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Enterprise Effectiveness</a:t>
              </a:r>
              <a:b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</a:br>
              <a: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Management</a:t>
              </a:r>
              <a:endParaRPr kumimoji="1" lang="en-GB" sz="400" b="1" dirty="0">
                <a:solidFill>
                  <a:prstClr val="black"/>
                </a:solidFill>
                <a:latin typeface="Calibri"/>
                <a:ea typeface="Arial" charset="0"/>
                <a:cs typeface="Arial" pitchFamily="34" charset="0"/>
              </a:endParaRPr>
            </a:p>
          </p:txBody>
        </p:sp>
        <p:grpSp>
          <p:nvGrpSpPr>
            <p:cNvPr id="49178" name="Group 68"/>
            <p:cNvGrpSpPr>
              <a:grpSpLocks/>
            </p:cNvGrpSpPr>
            <p:nvPr/>
          </p:nvGrpSpPr>
          <p:grpSpPr bwMode="auto">
            <a:xfrm>
              <a:off x="5027588" y="2311404"/>
              <a:ext cx="852482" cy="166686"/>
              <a:chOff x="2932" y="3446"/>
              <a:chExt cx="1208" cy="320"/>
            </a:xfrm>
          </p:grpSpPr>
          <p:sp>
            <p:nvSpPr>
              <p:cNvPr id="49210" name="Rectangle 69"/>
              <p:cNvSpPr>
                <a:spLocks noChangeArrowheads="1"/>
              </p:cNvSpPr>
              <p:nvPr/>
            </p:nvSpPr>
            <p:spPr bwMode="auto">
              <a:xfrm>
                <a:off x="2958" y="3467"/>
                <a:ext cx="1182" cy="29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GB" sz="4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120" name="Rectangle 70"/>
              <p:cNvSpPr>
                <a:spLocks noChangeArrowheads="1"/>
              </p:cNvSpPr>
              <p:nvPr/>
            </p:nvSpPr>
            <p:spPr bwMode="auto">
              <a:xfrm>
                <a:off x="2932" y="3446"/>
                <a:ext cx="1190" cy="29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GB" sz="400" b="1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38" name="Group 71"/>
            <p:cNvGrpSpPr>
              <a:grpSpLocks/>
            </p:cNvGrpSpPr>
            <p:nvPr/>
          </p:nvGrpSpPr>
          <p:grpSpPr bwMode="auto">
            <a:xfrm>
              <a:off x="3167051" y="2311404"/>
              <a:ext cx="852482" cy="166686"/>
              <a:chOff x="2932" y="3446"/>
              <a:chExt cx="1208" cy="32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117" name="Rectangle 72"/>
              <p:cNvSpPr>
                <a:spLocks noChangeArrowheads="1"/>
              </p:cNvSpPr>
              <p:nvPr/>
            </p:nvSpPr>
            <p:spPr bwMode="auto">
              <a:xfrm>
                <a:off x="2958" y="3467"/>
                <a:ext cx="1182" cy="29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GB" sz="400" b="1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pitchFamily="34" charset="0"/>
                </a:endParaRPr>
              </a:p>
            </p:txBody>
          </p:sp>
          <p:sp>
            <p:nvSpPr>
              <p:cNvPr id="2118" name="Rectangle 73"/>
              <p:cNvSpPr>
                <a:spLocks noChangeArrowheads="1"/>
              </p:cNvSpPr>
              <p:nvPr/>
            </p:nvSpPr>
            <p:spPr bwMode="auto">
              <a:xfrm>
                <a:off x="2932" y="3446"/>
                <a:ext cx="1189" cy="294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GB" sz="400" b="1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49180" name="Group 74"/>
            <p:cNvGrpSpPr>
              <a:grpSpLocks/>
            </p:cNvGrpSpPr>
            <p:nvPr/>
          </p:nvGrpSpPr>
          <p:grpSpPr bwMode="auto">
            <a:xfrm>
              <a:off x="2236782" y="2311404"/>
              <a:ext cx="852482" cy="166686"/>
              <a:chOff x="2932" y="3446"/>
              <a:chExt cx="1208" cy="320"/>
            </a:xfrm>
          </p:grpSpPr>
          <p:sp>
            <p:nvSpPr>
              <p:cNvPr id="49208" name="Rectangle 75"/>
              <p:cNvSpPr>
                <a:spLocks noChangeArrowheads="1"/>
              </p:cNvSpPr>
              <p:nvPr/>
            </p:nvSpPr>
            <p:spPr bwMode="auto">
              <a:xfrm>
                <a:off x="2958" y="3467"/>
                <a:ext cx="1182" cy="29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GB" sz="4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116" name="Rectangle 76"/>
              <p:cNvSpPr>
                <a:spLocks noChangeArrowheads="1"/>
              </p:cNvSpPr>
              <p:nvPr/>
            </p:nvSpPr>
            <p:spPr bwMode="auto">
              <a:xfrm>
                <a:off x="2932" y="3446"/>
                <a:ext cx="1190" cy="29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GB" sz="400" b="1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pitchFamily="34" charset="0"/>
                </a:endParaRPr>
              </a:p>
            </p:txBody>
          </p:sp>
        </p:grpSp>
        <p:sp>
          <p:nvSpPr>
            <p:cNvPr id="216" name="Rectangle 77"/>
            <p:cNvSpPr>
              <a:spLocks noChangeArrowheads="1"/>
            </p:cNvSpPr>
            <p:nvPr/>
          </p:nvSpPr>
          <p:spPr bwMode="auto">
            <a:xfrm>
              <a:off x="5056167" y="2328862"/>
              <a:ext cx="752475" cy="1206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 defTabSz="914400">
                <a:defRPr/>
              </a:pPr>
              <a: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Knowledge </a:t>
              </a:r>
              <a:r>
                <a:rPr kumimoji="1" lang="en-GB" sz="400" b="1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&amp; Research</a:t>
              </a:r>
              <a:endParaRPr kumimoji="1" lang="en-GB" sz="400" b="1" dirty="0">
                <a:solidFill>
                  <a:prstClr val="black"/>
                </a:solidFill>
                <a:latin typeface="Calibri"/>
                <a:ea typeface="Arial" charset="0"/>
                <a:cs typeface="Arial" pitchFamily="34" charset="0"/>
              </a:endParaRPr>
            </a:p>
            <a:p>
              <a:pPr algn="ctr" defTabSz="914400">
                <a:defRPr/>
              </a:pPr>
              <a: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Management</a:t>
              </a:r>
            </a:p>
          </p:txBody>
        </p:sp>
        <p:sp>
          <p:nvSpPr>
            <p:cNvPr id="217" name="Rectangle 78"/>
            <p:cNvSpPr>
              <a:spLocks noChangeArrowheads="1"/>
            </p:cNvSpPr>
            <p:nvPr/>
          </p:nvSpPr>
          <p:spPr bwMode="auto">
            <a:xfrm>
              <a:off x="3200380" y="2328862"/>
              <a:ext cx="496888" cy="12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 defTabSz="914400">
                <a:defRPr/>
              </a:pPr>
              <a: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Enterprise Risk</a:t>
              </a:r>
              <a:b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</a:br>
              <a: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Management</a:t>
              </a:r>
              <a:endParaRPr kumimoji="1" lang="en-GB" sz="400" b="1" dirty="0">
                <a:solidFill>
                  <a:prstClr val="black"/>
                </a:solidFill>
                <a:latin typeface="Calibri"/>
                <a:ea typeface="Arial" charset="0"/>
                <a:cs typeface="Arial" pitchFamily="34" charset="0"/>
              </a:endParaRPr>
            </a:p>
          </p:txBody>
        </p:sp>
        <p:sp>
          <p:nvSpPr>
            <p:cNvPr id="218" name="Rectangle 79"/>
            <p:cNvSpPr>
              <a:spLocks noChangeArrowheads="1"/>
            </p:cNvSpPr>
            <p:nvPr/>
          </p:nvSpPr>
          <p:spPr bwMode="auto">
            <a:xfrm>
              <a:off x="2273280" y="2330449"/>
              <a:ext cx="711200" cy="11906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 defTabSz="914400">
                <a:defRPr/>
              </a:pPr>
              <a: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Strategic &amp; Enterprise</a:t>
              </a:r>
              <a:b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</a:br>
              <a: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Planning</a:t>
              </a:r>
            </a:p>
          </p:txBody>
        </p:sp>
        <p:grpSp>
          <p:nvGrpSpPr>
            <p:cNvPr id="42" name="Group 80"/>
            <p:cNvGrpSpPr>
              <a:grpSpLocks/>
            </p:cNvGrpSpPr>
            <p:nvPr/>
          </p:nvGrpSpPr>
          <p:grpSpPr bwMode="auto">
            <a:xfrm>
              <a:off x="2660642" y="2530477"/>
              <a:ext cx="854069" cy="165098"/>
              <a:chOff x="2932" y="3446"/>
              <a:chExt cx="1208" cy="32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113" name="Rectangle 81"/>
              <p:cNvSpPr>
                <a:spLocks noChangeArrowheads="1"/>
              </p:cNvSpPr>
              <p:nvPr/>
            </p:nvSpPr>
            <p:spPr bwMode="auto">
              <a:xfrm>
                <a:off x="2958" y="3467"/>
                <a:ext cx="1182" cy="29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GB" sz="400" b="1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pitchFamily="34" charset="0"/>
                </a:endParaRPr>
              </a:p>
            </p:txBody>
          </p:sp>
          <p:sp>
            <p:nvSpPr>
              <p:cNvPr id="2114" name="Rectangle 82"/>
              <p:cNvSpPr>
                <a:spLocks noChangeArrowheads="1"/>
              </p:cNvSpPr>
              <p:nvPr/>
            </p:nvSpPr>
            <p:spPr bwMode="auto">
              <a:xfrm>
                <a:off x="2932" y="3446"/>
                <a:ext cx="1189" cy="294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GB" sz="400" b="1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43" name="Group 83"/>
            <p:cNvGrpSpPr>
              <a:grpSpLocks/>
            </p:cNvGrpSpPr>
            <p:nvPr/>
          </p:nvGrpSpPr>
          <p:grpSpPr bwMode="auto">
            <a:xfrm>
              <a:off x="3660760" y="2530477"/>
              <a:ext cx="854069" cy="165098"/>
              <a:chOff x="2932" y="3446"/>
              <a:chExt cx="1208" cy="32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111" name="Rectangle 84"/>
              <p:cNvSpPr>
                <a:spLocks noChangeArrowheads="1"/>
              </p:cNvSpPr>
              <p:nvPr/>
            </p:nvSpPr>
            <p:spPr bwMode="auto">
              <a:xfrm>
                <a:off x="2958" y="3467"/>
                <a:ext cx="1182" cy="29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GB" sz="400" b="1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pitchFamily="34" charset="0"/>
                </a:endParaRPr>
              </a:p>
            </p:txBody>
          </p:sp>
          <p:sp>
            <p:nvSpPr>
              <p:cNvPr id="2112" name="Rectangle 85"/>
              <p:cNvSpPr>
                <a:spLocks noChangeArrowheads="1"/>
              </p:cNvSpPr>
              <p:nvPr/>
            </p:nvSpPr>
            <p:spPr bwMode="auto">
              <a:xfrm>
                <a:off x="2932" y="3446"/>
                <a:ext cx="1189" cy="294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GB" sz="400" b="1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pitchFamily="34" charset="0"/>
                </a:endParaRPr>
              </a:p>
            </p:txBody>
          </p:sp>
        </p:grpSp>
        <p:grpSp>
          <p:nvGrpSpPr>
            <p:cNvPr id="44" name="Group 86"/>
            <p:cNvGrpSpPr>
              <a:grpSpLocks/>
            </p:cNvGrpSpPr>
            <p:nvPr/>
          </p:nvGrpSpPr>
          <p:grpSpPr bwMode="auto">
            <a:xfrm>
              <a:off x="4660878" y="2530477"/>
              <a:ext cx="852481" cy="165098"/>
              <a:chOff x="2932" y="3446"/>
              <a:chExt cx="1208" cy="32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109" name="Rectangle 87"/>
              <p:cNvSpPr>
                <a:spLocks noChangeArrowheads="1"/>
              </p:cNvSpPr>
              <p:nvPr/>
            </p:nvSpPr>
            <p:spPr bwMode="auto">
              <a:xfrm>
                <a:off x="2958" y="3467"/>
                <a:ext cx="1182" cy="29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GB" sz="400" b="1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pitchFamily="34" charset="0"/>
                </a:endParaRPr>
              </a:p>
            </p:txBody>
          </p:sp>
          <p:sp>
            <p:nvSpPr>
              <p:cNvPr id="2110" name="Rectangle 88"/>
              <p:cNvSpPr>
                <a:spLocks noChangeArrowheads="1"/>
              </p:cNvSpPr>
              <p:nvPr/>
            </p:nvSpPr>
            <p:spPr bwMode="auto">
              <a:xfrm>
                <a:off x="2932" y="3446"/>
                <a:ext cx="1189" cy="294"/>
              </a:xfrm>
              <a:prstGeom prst="rect">
                <a:avLst/>
              </a:prstGeom>
              <a:grp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en-GB" sz="400" b="1">
                  <a:solidFill>
                    <a:prstClr val="black"/>
                  </a:solidFill>
                  <a:latin typeface="Calibri" pitchFamily="34" charset="0"/>
                  <a:ea typeface="Arial" charset="0"/>
                  <a:cs typeface="Arial" pitchFamily="34" charset="0"/>
                </a:endParaRPr>
              </a:p>
            </p:txBody>
          </p:sp>
        </p:grpSp>
        <p:sp>
          <p:nvSpPr>
            <p:cNvPr id="222" name="Rectangle 89"/>
            <p:cNvSpPr>
              <a:spLocks noChangeArrowheads="1"/>
            </p:cNvSpPr>
            <p:nvPr/>
          </p:nvSpPr>
          <p:spPr bwMode="auto">
            <a:xfrm>
              <a:off x="2695555" y="2544762"/>
              <a:ext cx="565150" cy="11906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 defTabSz="914400">
                <a:defRPr/>
              </a:pPr>
              <a:r>
                <a:rPr kumimoji="1" lang="en-GB" sz="400" b="1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Financial &amp; Asset</a:t>
              </a:r>
              <a:br>
                <a:rPr kumimoji="1" lang="en-GB" sz="400" b="1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</a:br>
              <a:r>
                <a:rPr kumimoji="1" lang="en-GB" sz="400" b="1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Management</a:t>
              </a:r>
            </a:p>
          </p:txBody>
        </p:sp>
        <p:sp>
          <p:nvSpPr>
            <p:cNvPr id="223" name="Rectangle 90"/>
            <p:cNvSpPr>
              <a:spLocks noChangeArrowheads="1"/>
            </p:cNvSpPr>
            <p:nvPr/>
          </p:nvSpPr>
          <p:spPr bwMode="auto">
            <a:xfrm>
              <a:off x="3690918" y="2549524"/>
              <a:ext cx="742950" cy="119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 defTabSz="914400">
                <a:defRPr/>
              </a:pPr>
              <a:r>
                <a:rPr kumimoji="1" lang="en-GB" sz="400" b="1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Stakeholder &amp; External</a:t>
              </a:r>
              <a:endParaRPr kumimoji="1" lang="en-GB" sz="400" b="1">
                <a:solidFill>
                  <a:prstClr val="black"/>
                </a:solidFill>
                <a:latin typeface="Calibri"/>
                <a:ea typeface="Arial" charset="0"/>
                <a:cs typeface="Arial" pitchFamily="34" charset="0"/>
              </a:endParaRPr>
            </a:p>
            <a:p>
              <a:pPr algn="ctr" defTabSz="914400">
                <a:defRPr/>
              </a:pPr>
              <a:r>
                <a:rPr kumimoji="1" lang="en-GB" sz="400" b="1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Relations Management</a:t>
              </a:r>
            </a:p>
          </p:txBody>
        </p:sp>
        <p:sp>
          <p:nvSpPr>
            <p:cNvPr id="224" name="Rectangle 91"/>
            <p:cNvSpPr>
              <a:spLocks noChangeArrowheads="1"/>
            </p:cNvSpPr>
            <p:nvPr/>
          </p:nvSpPr>
          <p:spPr bwMode="auto">
            <a:xfrm>
              <a:off x="4705329" y="2546349"/>
              <a:ext cx="595313" cy="1206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 defTabSz="914400">
                <a:defRPr/>
              </a:pPr>
              <a: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Human Resources</a:t>
              </a:r>
              <a:b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</a:br>
              <a:r>
                <a:rPr kumimoji="1" lang="en-GB" sz="4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Management</a:t>
              </a:r>
            </a:p>
          </p:txBody>
        </p:sp>
        <p:sp>
          <p:nvSpPr>
            <p:cNvPr id="49190" name="Rectangle 6"/>
            <p:cNvSpPr>
              <a:spLocks noChangeArrowheads="1"/>
            </p:cNvSpPr>
            <p:nvPr/>
          </p:nvSpPr>
          <p:spPr bwMode="auto">
            <a:xfrm>
              <a:off x="3379767" y="1071563"/>
              <a:ext cx="2000250" cy="14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7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Strategy, Infrastructure &amp; Product</a:t>
              </a:r>
            </a:p>
          </p:txBody>
        </p:sp>
        <p:sp>
          <p:nvSpPr>
            <p:cNvPr id="49191" name="Rectangle 8"/>
            <p:cNvSpPr>
              <a:spLocks noChangeArrowheads="1"/>
            </p:cNvSpPr>
            <p:nvPr/>
          </p:nvSpPr>
          <p:spPr bwMode="auto">
            <a:xfrm>
              <a:off x="5808642" y="1071563"/>
              <a:ext cx="935031" cy="21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7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Operations</a:t>
              </a:r>
            </a:p>
          </p:txBody>
        </p:sp>
        <p:sp>
          <p:nvSpPr>
            <p:cNvPr id="227" name="Rectangle 11"/>
            <p:cNvSpPr>
              <a:spLocks noChangeArrowheads="1"/>
            </p:cNvSpPr>
            <p:nvPr/>
          </p:nvSpPr>
          <p:spPr bwMode="auto">
            <a:xfrm>
              <a:off x="5599092" y="1193795"/>
              <a:ext cx="463550" cy="7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 defTabSz="914400">
                <a:defRPr/>
              </a:pPr>
              <a:r>
                <a:rPr kumimoji="1" lang="en-GB" sz="5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Fulfilment</a:t>
              </a:r>
              <a:endParaRPr kumimoji="1" lang="en-GB" sz="500" b="1" dirty="0">
                <a:solidFill>
                  <a:prstClr val="black"/>
                </a:solidFill>
                <a:latin typeface="Calibri"/>
                <a:ea typeface="Arial" charset="0"/>
                <a:cs typeface="Arial" pitchFamily="34" charset="0"/>
              </a:endParaRPr>
            </a:p>
          </p:txBody>
        </p:sp>
        <p:sp>
          <p:nvSpPr>
            <p:cNvPr id="228" name="Rectangle 14"/>
            <p:cNvSpPr>
              <a:spLocks noChangeArrowheads="1"/>
            </p:cNvSpPr>
            <p:nvPr/>
          </p:nvSpPr>
          <p:spPr bwMode="auto">
            <a:xfrm>
              <a:off x="6142017" y="1193795"/>
              <a:ext cx="465137" cy="7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 defTabSz="914400">
                <a:defRPr/>
              </a:pPr>
              <a:r>
                <a:rPr kumimoji="1" lang="en-GB" sz="5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Assurance</a:t>
              </a:r>
              <a:endParaRPr kumimoji="1" lang="en-GB" sz="500" b="1" dirty="0">
                <a:solidFill>
                  <a:prstClr val="black"/>
                </a:solidFill>
                <a:latin typeface="Calibri"/>
                <a:ea typeface="Arial" charset="0"/>
                <a:cs typeface="Arial" pitchFamily="34" charset="0"/>
              </a:endParaRPr>
            </a:p>
          </p:txBody>
        </p:sp>
        <p:sp>
          <p:nvSpPr>
            <p:cNvPr id="229" name="Rectangle 17"/>
            <p:cNvSpPr>
              <a:spLocks noChangeArrowheads="1"/>
            </p:cNvSpPr>
            <p:nvPr/>
          </p:nvSpPr>
          <p:spPr bwMode="auto">
            <a:xfrm>
              <a:off x="6727804" y="1200145"/>
              <a:ext cx="285750" cy="7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rmAutofit lnSpcReduction="10000"/>
            </a:bodyPr>
            <a:lstStyle/>
            <a:p>
              <a:pPr algn="ctr" defTabSz="914400">
                <a:defRPr/>
              </a:pPr>
              <a:r>
                <a:rPr kumimoji="1" lang="en-GB" sz="500" b="1" dirty="0">
                  <a:solidFill>
                    <a:prstClr val="black"/>
                  </a:solidFill>
                  <a:latin typeface="Calibri"/>
                  <a:ea typeface="Arial" charset="0"/>
                  <a:cs typeface="Arial" pitchFamily="34" charset="0"/>
                </a:rPr>
                <a:t>Billing </a:t>
              </a:r>
            </a:p>
          </p:txBody>
        </p:sp>
        <p:sp>
          <p:nvSpPr>
            <p:cNvPr id="230" name="Rectangle 20"/>
            <p:cNvSpPr>
              <a:spLocks noChangeArrowheads="1"/>
            </p:cNvSpPr>
            <p:nvPr/>
          </p:nvSpPr>
          <p:spPr bwMode="auto">
            <a:xfrm>
              <a:off x="4451330" y="1208083"/>
              <a:ext cx="390525" cy="65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rmAutofit fontScale="92500" lnSpcReduction="20000"/>
            </a:bodyPr>
            <a:lstStyle/>
            <a:p>
              <a:pPr algn="ctr" defTabSz="914400">
                <a:defRPr/>
              </a:pPr>
              <a:r>
                <a:rPr kumimoji="1" lang="en-GB" sz="5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Product</a:t>
              </a:r>
              <a:endParaRPr kumimoji="1" lang="en-GB" sz="500" b="1" dirty="0">
                <a:solidFill>
                  <a:prstClr val="black"/>
                </a:solidFill>
                <a:latin typeface="Calibri"/>
                <a:ea typeface="Arial" charset="0"/>
                <a:cs typeface="Arial" pitchFamily="34" charset="0"/>
              </a:endParaRPr>
            </a:p>
          </p:txBody>
        </p:sp>
        <p:sp>
          <p:nvSpPr>
            <p:cNvPr id="231" name="Rectangle 25"/>
            <p:cNvSpPr>
              <a:spLocks noChangeArrowheads="1"/>
            </p:cNvSpPr>
            <p:nvPr/>
          </p:nvSpPr>
          <p:spPr bwMode="auto">
            <a:xfrm>
              <a:off x="3843318" y="1208083"/>
              <a:ext cx="465137" cy="69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normAutofit fontScale="92500" lnSpcReduction="10000"/>
            </a:bodyPr>
            <a:lstStyle/>
            <a:p>
              <a:pPr algn="ctr" defTabSz="914400">
                <a:defRPr/>
              </a:pPr>
              <a:r>
                <a:rPr kumimoji="1" lang="en-GB" sz="5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Infrastructure</a:t>
              </a:r>
              <a:endParaRPr kumimoji="1" lang="en-GB" sz="500" b="1" dirty="0">
                <a:solidFill>
                  <a:prstClr val="black"/>
                </a:solidFill>
                <a:latin typeface="Calibri"/>
                <a:ea typeface="Arial" charset="0"/>
                <a:cs typeface="Arial" pitchFamily="34" charset="0"/>
              </a:endParaRPr>
            </a:p>
          </p:txBody>
        </p:sp>
        <p:sp>
          <p:nvSpPr>
            <p:cNvPr id="232" name="Rectangle 30"/>
            <p:cNvSpPr>
              <a:spLocks noChangeArrowheads="1"/>
            </p:cNvSpPr>
            <p:nvPr/>
          </p:nvSpPr>
          <p:spPr bwMode="auto">
            <a:xfrm>
              <a:off x="5065692" y="1193795"/>
              <a:ext cx="474662" cy="7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normAutofit fontScale="92500" lnSpcReduction="10000"/>
            </a:bodyPr>
            <a:lstStyle/>
            <a:p>
              <a:pPr algn="ctr" defTabSz="914400">
                <a:defRPr/>
              </a:pPr>
              <a:r>
                <a:rPr kumimoji="1" lang="en-GB" sz="500" b="1" dirty="0">
                  <a:solidFill>
                    <a:srgbClr val="000000"/>
                  </a:solidFill>
                  <a:latin typeface="Calibri"/>
                  <a:ea typeface="Arial" charset="0"/>
                  <a:cs typeface="Arial" pitchFamily="34" charset="0"/>
                </a:rPr>
                <a:t>Readiness</a:t>
              </a:r>
            </a:p>
          </p:txBody>
        </p:sp>
        <p:sp>
          <p:nvSpPr>
            <p:cNvPr id="49198" name="Rectangle 45"/>
            <p:cNvSpPr>
              <a:spLocks noChangeArrowheads="1"/>
            </p:cNvSpPr>
            <p:nvPr/>
          </p:nvSpPr>
          <p:spPr bwMode="auto">
            <a:xfrm>
              <a:off x="3249657" y="1196212"/>
              <a:ext cx="453792" cy="82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5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          Strategy </a:t>
              </a:r>
            </a:p>
          </p:txBody>
        </p:sp>
        <p:sp>
          <p:nvSpPr>
            <p:cNvPr id="49199" name="Rectangle 33"/>
            <p:cNvSpPr>
              <a:spLocks noChangeArrowheads="1"/>
            </p:cNvSpPr>
            <p:nvPr/>
          </p:nvSpPr>
          <p:spPr bwMode="auto">
            <a:xfrm>
              <a:off x="5011770" y="1333317"/>
              <a:ext cx="2303446" cy="10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5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Customer Relationship Management</a:t>
              </a:r>
            </a:p>
          </p:txBody>
        </p:sp>
        <p:sp>
          <p:nvSpPr>
            <p:cNvPr id="49200" name="Rectangle 36"/>
            <p:cNvSpPr>
              <a:spLocks noChangeArrowheads="1"/>
            </p:cNvSpPr>
            <p:nvPr/>
          </p:nvSpPr>
          <p:spPr bwMode="auto">
            <a:xfrm>
              <a:off x="4798736" y="1569321"/>
              <a:ext cx="1697684" cy="98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5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Service Management &amp; Operations</a:t>
              </a:r>
            </a:p>
          </p:txBody>
        </p:sp>
        <p:sp>
          <p:nvSpPr>
            <p:cNvPr id="49201" name="Rectangle 48"/>
            <p:cNvSpPr>
              <a:spLocks noChangeArrowheads="1"/>
            </p:cNvSpPr>
            <p:nvPr/>
          </p:nvSpPr>
          <p:spPr bwMode="auto">
            <a:xfrm>
              <a:off x="3319596" y="1329841"/>
              <a:ext cx="1963724" cy="10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5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Marketing &amp; Offer Management</a:t>
              </a:r>
            </a:p>
          </p:txBody>
        </p:sp>
        <p:sp>
          <p:nvSpPr>
            <p:cNvPr id="49202" name="Rectangle 51"/>
            <p:cNvSpPr>
              <a:spLocks noChangeArrowheads="1"/>
            </p:cNvSpPr>
            <p:nvPr/>
          </p:nvSpPr>
          <p:spPr bwMode="auto">
            <a:xfrm>
              <a:off x="3118116" y="1566790"/>
              <a:ext cx="1500187" cy="119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5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Service Development &amp; Management</a:t>
              </a:r>
            </a:p>
          </p:txBody>
        </p:sp>
        <p:sp>
          <p:nvSpPr>
            <p:cNvPr id="49203" name="Rectangle 54"/>
            <p:cNvSpPr>
              <a:spLocks noChangeArrowheads="1"/>
            </p:cNvSpPr>
            <p:nvPr/>
          </p:nvSpPr>
          <p:spPr bwMode="auto">
            <a:xfrm>
              <a:off x="2832069" y="1828806"/>
              <a:ext cx="1697922" cy="122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5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Resource Development &amp; Management</a:t>
              </a:r>
            </a:p>
          </p:txBody>
        </p:sp>
        <p:sp>
          <p:nvSpPr>
            <p:cNvPr id="49204" name="Rectangle 42"/>
            <p:cNvSpPr>
              <a:spLocks noChangeArrowheads="1"/>
            </p:cNvSpPr>
            <p:nvPr/>
          </p:nvSpPr>
          <p:spPr bwMode="auto">
            <a:xfrm>
              <a:off x="4260819" y="2114555"/>
              <a:ext cx="2719368" cy="10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5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Supplier/Partner Relationship Management</a:t>
              </a:r>
            </a:p>
          </p:txBody>
        </p:sp>
        <p:sp>
          <p:nvSpPr>
            <p:cNvPr id="49205" name="Rectangle 57"/>
            <p:cNvSpPr>
              <a:spLocks noChangeArrowheads="1"/>
            </p:cNvSpPr>
            <p:nvPr/>
          </p:nvSpPr>
          <p:spPr bwMode="auto">
            <a:xfrm>
              <a:off x="2546319" y="2114555"/>
              <a:ext cx="2133581" cy="14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5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Supply Chain Development &amp; Management</a:t>
              </a:r>
            </a:p>
          </p:txBody>
        </p:sp>
        <p:sp>
          <p:nvSpPr>
            <p:cNvPr id="49206" name="Rectangle 39"/>
            <p:cNvSpPr>
              <a:spLocks noChangeArrowheads="1"/>
            </p:cNvSpPr>
            <p:nvPr/>
          </p:nvSpPr>
          <p:spPr bwMode="auto">
            <a:xfrm>
              <a:off x="4475132" y="1828806"/>
              <a:ext cx="2324084" cy="10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GB" sz="500" b="1" smtClean="0">
                  <a:solidFill>
                    <a:srgbClr val="000000"/>
                  </a:solidFill>
                  <a:latin typeface="Calibri" charset="0"/>
                  <a:ea typeface="Arial" charset="0"/>
                  <a:cs typeface="Arial" charset="0"/>
                </a:rPr>
                <a:t>Resource Management &amp; Operations</a:t>
              </a:r>
            </a:p>
          </p:txBody>
        </p:sp>
        <p:sp>
          <p:nvSpPr>
            <p:cNvPr id="242" name="Parallelogram 241"/>
            <p:cNvSpPr/>
            <p:nvPr/>
          </p:nvSpPr>
          <p:spPr bwMode="auto">
            <a:xfrm>
              <a:off x="1736705" y="1071558"/>
              <a:ext cx="5643562" cy="1628780"/>
            </a:xfrm>
            <a:prstGeom prst="parallelogram">
              <a:avLst>
                <a:gd name="adj" fmla="val 101389"/>
              </a:avLst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kumimoji="1" lang="en-GB" sz="4000" b="1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284" name="Title 283"/>
          <p:cNvSpPr>
            <a:spLocks noGrp="1"/>
          </p:cNvSpPr>
          <p:nvPr>
            <p:ph type="title"/>
          </p:nvPr>
        </p:nvSpPr>
        <p:spPr>
          <a:xfrm>
            <a:off x="2143125" y="-19050"/>
            <a:ext cx="7000875" cy="1071563"/>
          </a:xfrm>
        </p:spPr>
        <p:txBody>
          <a:bodyPr/>
          <a:lstStyle/>
          <a:p>
            <a:pPr algn="ctr"/>
            <a:r>
              <a:rPr lang="ru-RU">
                <a:solidFill>
                  <a:schemeClr val="tx1"/>
                </a:solidFill>
                <a:latin typeface="Arial Narrow" charset="0"/>
                <a:cs typeface="Arial" charset="0"/>
              </a:rPr>
              <a:t>Концепция </a:t>
            </a:r>
            <a:r>
              <a:rPr lang="en-US">
                <a:solidFill>
                  <a:schemeClr val="tx1"/>
                </a:solidFill>
                <a:latin typeface="Arial Narrow" charset="0"/>
                <a:cs typeface="Arial" charset="0"/>
              </a:rPr>
              <a:t>TMForum</a:t>
            </a:r>
            <a:endParaRPr lang="en-GB">
              <a:solidFill>
                <a:schemeClr val="tx1"/>
              </a:solidFill>
              <a:latin typeface="Arial Narrow" charset="0"/>
              <a:cs typeface="Arial" charset="0"/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827088" y="6251575"/>
            <a:ext cx="8316912" cy="369888"/>
          </a:xfrm>
          <a:prstGeom prst="rect">
            <a:avLst/>
          </a:prstGeom>
          <a:effectLst/>
        </p:spPr>
        <p:txBody>
          <a:bodyPr>
            <a:spAutoFit/>
          </a:bodyPr>
          <a:lstStyle>
            <a:lvl1pPr eaLnBrk="0" hangingPunct="0"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 eaLnBrk="0" hangingPunct="0"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 eaLnBrk="0" hangingPunct="0"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 eaLnBrk="0" hangingPunct="0"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 eaLnBrk="0" hangingPunct="0"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ru-RU" sz="1800" b="0" smtClean="0">
                <a:solidFill>
                  <a:srgbClr val="FFFFFF"/>
                </a:solidFill>
                <a:latin typeface="Arial" charset="0"/>
                <a:cs typeface="Arial" charset="0"/>
              </a:rPr>
              <a:t>Выравниване под индустриальные стандарты </a:t>
            </a:r>
            <a:r>
              <a:rPr kumimoji="0" lang="en-GB" sz="1800" b="0" smtClean="0">
                <a:solidFill>
                  <a:srgbClr val="FFFFFF"/>
                </a:solidFill>
                <a:latin typeface="Arial" charset="0"/>
                <a:cs typeface="Arial" charset="0"/>
              </a:rPr>
              <a:t>SOA, ITIL</a:t>
            </a:r>
            <a:r>
              <a:rPr kumimoji="0" lang="ru-RU" sz="1800" b="0" smtClean="0">
                <a:solidFill>
                  <a:srgbClr val="FFFFFF"/>
                </a:solidFill>
                <a:latin typeface="Arial" charset="0"/>
                <a:cs typeface="Arial" charset="0"/>
              </a:rPr>
              <a:t>, </a:t>
            </a:r>
            <a:r>
              <a:rPr kumimoji="0" lang="en-US" sz="1800" b="0" smtClean="0">
                <a:solidFill>
                  <a:srgbClr val="FFFFFF"/>
                </a:solidFill>
                <a:latin typeface="Arial" charset="0"/>
                <a:cs typeface="Arial" charset="0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122759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0"/>
      <p:bldP spid="285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>
              <a:latin typeface="Verdana" charset="0"/>
            </a:endParaRPr>
          </a:p>
        </p:txBody>
      </p:sp>
      <p:sp>
        <p:nvSpPr>
          <p:cNvPr id="3686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>
              <a:latin typeface="Verdana" charset="0"/>
            </a:endParaRPr>
          </a:p>
        </p:txBody>
      </p:sp>
      <p:graphicFrame>
        <p:nvGraphicFramePr>
          <p:cNvPr id="36867" name="Объект 3"/>
          <p:cNvGraphicFramePr>
            <a:graphicFrameLocks noChangeAspect="1"/>
          </p:cNvGraphicFramePr>
          <p:nvPr/>
        </p:nvGraphicFramePr>
        <p:xfrm>
          <a:off x="1636713" y="1397000"/>
          <a:ext cx="58705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78" name="Документ" r:id="rId4" imgW="9905635" imgH="6857748" progId="Word.Document.12">
                  <p:embed/>
                </p:oleObj>
              </mc:Choice>
              <mc:Fallback>
                <p:oleObj name="Документ" r:id="rId4" imgW="9905635" imgH="685774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6713" y="1397000"/>
                        <a:ext cx="58705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8" name="Объект 4"/>
          <p:cNvGraphicFramePr>
            <a:graphicFrameLocks noChangeAspect="1"/>
          </p:cNvGraphicFramePr>
          <p:nvPr/>
        </p:nvGraphicFramePr>
        <p:xfrm>
          <a:off x="1636713" y="1397000"/>
          <a:ext cx="58705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79" name="Документ" r:id="rId7" imgW="9905635" imgH="6857748" progId="Word.Document.12">
                  <p:embed/>
                </p:oleObj>
              </mc:Choice>
              <mc:Fallback>
                <p:oleObj name="Документ" r:id="rId7" imgW="9905635" imgH="685774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6713" y="1397000"/>
                        <a:ext cx="58705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9" name="Объект 5"/>
          <p:cNvGraphicFramePr>
            <a:graphicFrameLocks noChangeAspect="1"/>
          </p:cNvGraphicFramePr>
          <p:nvPr/>
        </p:nvGraphicFramePr>
        <p:xfrm>
          <a:off x="1636713" y="1397000"/>
          <a:ext cx="58705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80" name="Документ" r:id="rId9" imgW="9905635" imgH="6857748" progId="Word.Document.12">
                  <p:embed/>
                </p:oleObj>
              </mc:Choice>
              <mc:Fallback>
                <p:oleObj name="Документ" r:id="rId9" imgW="9905635" imgH="685774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6713" y="1397000"/>
                        <a:ext cx="58705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0" name="Объект 7"/>
          <p:cNvGraphicFramePr>
            <a:graphicFrameLocks noChangeAspect="1"/>
          </p:cNvGraphicFramePr>
          <p:nvPr/>
        </p:nvGraphicFramePr>
        <p:xfrm>
          <a:off x="20638" y="0"/>
          <a:ext cx="90455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81" name="Документ" r:id="rId11" imgW="9905635" imgH="6857748" progId="Word.Document.12">
                  <p:embed/>
                </p:oleObj>
              </mc:Choice>
              <mc:Fallback>
                <p:oleObj name="Документ" r:id="rId11" imgW="9905635" imgH="685774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8" y="0"/>
                        <a:ext cx="90455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77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>
              <a:latin typeface="Verdana" charset="0"/>
            </a:endParaRPr>
          </a:p>
        </p:txBody>
      </p:sp>
      <p:sp>
        <p:nvSpPr>
          <p:cNvPr id="3789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>
              <a:latin typeface="Verdana" charset="0"/>
            </a:endParaRPr>
          </a:p>
        </p:txBody>
      </p:sp>
      <p:graphicFrame>
        <p:nvGraphicFramePr>
          <p:cNvPr id="37891" name="Объект 3"/>
          <p:cNvGraphicFramePr>
            <a:graphicFrameLocks noChangeAspect="1"/>
          </p:cNvGraphicFramePr>
          <p:nvPr/>
        </p:nvGraphicFramePr>
        <p:xfrm>
          <a:off x="1636713" y="1397000"/>
          <a:ext cx="58705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902" name="Документ" r:id="rId4" imgW="9905635" imgH="6857748" progId="Word.Document.12">
                  <p:embed/>
                </p:oleObj>
              </mc:Choice>
              <mc:Fallback>
                <p:oleObj name="Документ" r:id="rId4" imgW="9905635" imgH="685774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6713" y="1397000"/>
                        <a:ext cx="58705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2" name="Объект 4"/>
          <p:cNvGraphicFramePr>
            <a:graphicFrameLocks noChangeAspect="1"/>
          </p:cNvGraphicFramePr>
          <p:nvPr/>
        </p:nvGraphicFramePr>
        <p:xfrm>
          <a:off x="1636713" y="1397000"/>
          <a:ext cx="58705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903" name="Документ" r:id="rId7" imgW="9905635" imgH="6857748" progId="Word.Document.12">
                  <p:embed/>
                </p:oleObj>
              </mc:Choice>
              <mc:Fallback>
                <p:oleObj name="Документ" r:id="rId7" imgW="9905635" imgH="685774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6713" y="1397000"/>
                        <a:ext cx="58705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3" name="Объект 5"/>
          <p:cNvGraphicFramePr>
            <a:graphicFrameLocks noChangeAspect="1"/>
          </p:cNvGraphicFramePr>
          <p:nvPr/>
        </p:nvGraphicFramePr>
        <p:xfrm>
          <a:off x="1636713" y="1397000"/>
          <a:ext cx="587057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904" name="Документ" r:id="rId9" imgW="9905635" imgH="6857748" progId="Word.Document.12">
                  <p:embed/>
                </p:oleObj>
              </mc:Choice>
              <mc:Fallback>
                <p:oleObj name="Документ" r:id="rId9" imgW="9905635" imgH="685774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6713" y="1397000"/>
                        <a:ext cx="587057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4" name="Объект 6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905" name="Документ" r:id="rId11" imgW="9905635" imgH="6857748" progId="Word.Document.12">
                  <p:embed/>
                </p:oleObj>
              </mc:Choice>
              <mc:Fallback>
                <p:oleObj name="Документ" r:id="rId11" imgW="9905635" imgH="6857748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895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Прямоугольник 6"/>
          <p:cNvSpPr>
            <a:spLocks noChangeArrowheads="1"/>
          </p:cNvSpPr>
          <p:nvPr/>
        </p:nvSpPr>
        <p:spPr bwMode="auto">
          <a:xfrm>
            <a:off x="539750" y="428625"/>
            <a:ext cx="8572500" cy="537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Сеть связи следующего поколения-</a:t>
            </a:r>
            <a:r>
              <a:rPr lang="en-US" sz="2000" b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NGN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(Next Generation Network)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В 2004 году в рек. Y.2001 указано, что NGN-это сеть на базе пакетов, которая даёт возможность использовать несколько широкополосных транспортных технологий, обеспечивающих качество обслуживания, и в которых функции, относящиеся к службам, независимы от  транспортных технологий.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Предоставление неограниченного набора услуг с гибкими возможностями по их управлению. Создание новых услуг.  Реализация универсальной транспортной сети с распределённой коммутацией. Интеграция с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традиционными сетями связи.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Программные коммутаторы 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Softswitch </a:t>
            </a: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обеспечивают взаимодействие различных сетей. Softswitch должен быть устройством управления и для ТФОП и для сети с коммутацией пакетов (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IP – </a:t>
            </a: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телефонии)..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Сети NGN называют мультисервисными, предоставляющими инфокоммуникационную  услугу  любого вида, в любой точке, в любое время, по приемлемым ценам. Поддерживается подвижность.</a:t>
            </a:r>
            <a:endParaRPr lang="en-US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177925" y="2060575"/>
            <a:ext cx="7245350" cy="9239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УСЛУГИ</a:t>
            </a:r>
          </a:p>
        </p:txBody>
      </p:sp>
    </p:spTree>
    <p:extLst>
      <p:ext uri="{BB962C8B-B14F-4D97-AF65-F5344CB8AC3E}">
        <p14:creationId xmlns:p14="http://schemas.microsoft.com/office/powerpoint/2010/main" val="4278877867"/>
      </p:ext>
    </p:extLst>
  </p:cSld>
  <p:clrMapOvr>
    <a:masterClrMapping/>
  </p:clrMapOvr>
  <p:transition spd="slow" advClick="0" advTm="15000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prstShdw prst="shdw17" dist="17961" dir="2700000">
              <a:srgbClr val="858585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539750" y="188913"/>
            <a:ext cx="82454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Классическая Интеллектуальная сеть</a:t>
            </a:r>
          </a:p>
        </p:txBody>
      </p:sp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971550" y="836613"/>
          <a:ext cx="7215188" cy="589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965" name="Visio" r:id="rId3" imgW="3505200" imgH="3708400" progId="Visio.Drawing.6">
                  <p:embed/>
                </p:oleObj>
              </mc:Choice>
              <mc:Fallback>
                <p:oleObj name="Visio" r:id="rId3" imgW="3505200" imgH="370840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836613"/>
                        <a:ext cx="7215188" cy="589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7343820"/>
      </p:ext>
    </p:extLst>
  </p:cSld>
  <p:clrMapOvr>
    <a:masterClrMapping/>
  </p:clrMapOvr>
  <p:transition spd="slow" advClick="0" advTm="15000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533400"/>
            <a:ext cx="6705600" cy="1143000"/>
          </a:xfrm>
        </p:spPr>
        <p:txBody>
          <a:bodyPr/>
          <a:lstStyle/>
          <a:p>
            <a:pPr eaLnBrk="1" hangingPunct="1"/>
            <a:r>
              <a:rPr kumimoji="0" lang="ru-RU">
                <a:latin typeface="Arial" charset="0"/>
              </a:rPr>
              <a:t>Услуги списка </a:t>
            </a:r>
            <a:r>
              <a:rPr kumimoji="0" lang="en-US">
                <a:latin typeface="Arial" charset="0"/>
              </a:rPr>
              <a:t>CS-1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1052513"/>
            <a:ext cx="77724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kumimoji="0" lang="ru-RU" sz="2800">
              <a:latin typeface="Verdana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AAB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Automatic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alternative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billing</a:t>
            </a:r>
            <a:r>
              <a:rPr kumimoji="0" lang="ru-RU" sz="2400">
                <a:latin typeface="Verdana" charset="0"/>
                <a:cs typeface="Times New Roman" charset="0"/>
              </a:rPr>
              <a:t> 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ABD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Abbreviated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dialing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CD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Call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distribution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CF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Call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forwarding</a:t>
            </a:r>
            <a:endParaRPr kumimoji="0" lang="ru-RU" sz="2400" i="1">
              <a:latin typeface="Verdana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CCBS</a:t>
            </a:r>
            <a:r>
              <a:rPr kumimoji="0" lang="ru-RU" sz="2400" i="1">
                <a:latin typeface="Verdana" charset="0"/>
                <a:cs typeface="Times New Roman" charset="0"/>
              </a:rPr>
              <a:t> –</a:t>
            </a:r>
            <a:r>
              <a:rPr kumimoji="0" lang="en-US" sz="2400" i="1">
                <a:latin typeface="Verdana" charset="0"/>
                <a:cs typeface="Times New Roman" charset="0"/>
              </a:rPr>
              <a:t>Call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completion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to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busy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subscriber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FPN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Freephone</a:t>
            </a:r>
            <a:endParaRPr kumimoji="0" lang="ru-RU" sz="2400" i="1">
              <a:latin typeface="Verdana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MCI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Malicious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call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identification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PRM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Premium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rate</a:t>
            </a:r>
            <a:r>
              <a:rPr kumimoji="0" lang="ru-RU" sz="2400">
                <a:latin typeface="Verdana" charset="0"/>
                <a:cs typeface="Times New Roman" charset="0"/>
              </a:rPr>
              <a:t> 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UAN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Universal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access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number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VOT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Televoting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VPN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Virtual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private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network</a:t>
            </a:r>
            <a:endParaRPr kumimoji="0" lang="en-US" sz="280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735574"/>
      </p:ext>
    </p:extLst>
  </p:cSld>
  <p:clrMapOvr>
    <a:masterClrMapping/>
  </p:clrMapOvr>
  <p:transition spd="med">
    <p:strips dir="rd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09" name="Object 2"/>
          <p:cNvGraphicFramePr>
            <a:graphicFrameLocks noChangeAspect="1"/>
          </p:cNvGraphicFramePr>
          <p:nvPr/>
        </p:nvGraphicFramePr>
        <p:xfrm>
          <a:off x="0" y="1357313"/>
          <a:ext cx="9158288" cy="492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013" name="Visio" r:id="rId3" imgW="12382500" imgH="4762500" progId="Visio.Drawing.6">
                  <p:embed/>
                </p:oleObj>
              </mc:Choice>
              <mc:Fallback>
                <p:oleObj name="Visio" r:id="rId3" imgW="12382500" imgH="476250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57313"/>
                        <a:ext cx="9158288" cy="492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6307885"/>
      </p:ext>
    </p:extLst>
  </p:cSld>
  <p:clrMapOvr>
    <a:masterClrMapping/>
  </p:clrMapOvr>
  <p:transition spd="slow" advClick="0" advTm="15000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Group 2"/>
          <p:cNvGrpSpPr>
            <a:grpSpLocks/>
          </p:cNvGrpSpPr>
          <p:nvPr/>
        </p:nvGrpSpPr>
        <p:grpSpPr bwMode="auto">
          <a:xfrm>
            <a:off x="947738" y="2438400"/>
            <a:ext cx="6262687" cy="3581400"/>
            <a:chOff x="2227" y="1812"/>
            <a:chExt cx="1190" cy="578"/>
          </a:xfrm>
        </p:grpSpPr>
        <p:sp>
          <p:nvSpPr>
            <p:cNvPr id="567299" name="Oval 3"/>
            <p:cNvSpPr>
              <a:spLocks noChangeArrowheads="1"/>
            </p:cNvSpPr>
            <p:nvPr/>
          </p:nvSpPr>
          <p:spPr bwMode="auto">
            <a:xfrm>
              <a:off x="2599" y="1829"/>
              <a:ext cx="288" cy="188"/>
            </a:xfrm>
            <a:prstGeom prst="ellipse">
              <a:avLst/>
            </a:prstGeom>
            <a:solidFill>
              <a:srgbClr val="E7F65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00" name="Oval 4"/>
            <p:cNvSpPr>
              <a:spLocks noChangeArrowheads="1"/>
            </p:cNvSpPr>
            <p:nvPr/>
          </p:nvSpPr>
          <p:spPr bwMode="auto">
            <a:xfrm>
              <a:off x="2839" y="1812"/>
              <a:ext cx="233" cy="152"/>
            </a:xfrm>
            <a:prstGeom prst="ellipse">
              <a:avLst/>
            </a:prstGeom>
            <a:solidFill>
              <a:srgbClr val="E7F65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01" name="Oval 5"/>
            <p:cNvSpPr>
              <a:spLocks noChangeArrowheads="1"/>
            </p:cNvSpPr>
            <p:nvPr/>
          </p:nvSpPr>
          <p:spPr bwMode="auto">
            <a:xfrm>
              <a:off x="3048" y="1972"/>
              <a:ext cx="369" cy="239"/>
            </a:xfrm>
            <a:prstGeom prst="ellipse">
              <a:avLst/>
            </a:prstGeom>
            <a:solidFill>
              <a:srgbClr val="E7F65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02" name="Oval 6"/>
            <p:cNvSpPr>
              <a:spLocks noChangeArrowheads="1"/>
            </p:cNvSpPr>
            <p:nvPr/>
          </p:nvSpPr>
          <p:spPr bwMode="auto">
            <a:xfrm>
              <a:off x="2358" y="2079"/>
              <a:ext cx="417" cy="275"/>
            </a:xfrm>
            <a:prstGeom prst="ellipse">
              <a:avLst/>
            </a:prstGeom>
            <a:solidFill>
              <a:srgbClr val="E7F65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03" name="Oval 7"/>
            <p:cNvSpPr>
              <a:spLocks noChangeArrowheads="1"/>
            </p:cNvSpPr>
            <p:nvPr/>
          </p:nvSpPr>
          <p:spPr bwMode="auto">
            <a:xfrm>
              <a:off x="2943" y="2111"/>
              <a:ext cx="312" cy="207"/>
            </a:xfrm>
            <a:prstGeom prst="ellipse">
              <a:avLst/>
            </a:prstGeom>
            <a:solidFill>
              <a:srgbClr val="E7F65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04" name="Oval 8"/>
            <p:cNvSpPr>
              <a:spLocks noChangeArrowheads="1"/>
            </p:cNvSpPr>
            <p:nvPr/>
          </p:nvSpPr>
          <p:spPr bwMode="auto">
            <a:xfrm>
              <a:off x="2252" y="2134"/>
              <a:ext cx="237" cy="149"/>
            </a:xfrm>
            <a:prstGeom prst="ellipse">
              <a:avLst/>
            </a:prstGeom>
            <a:solidFill>
              <a:srgbClr val="E7F65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05" name="Oval 9"/>
            <p:cNvSpPr>
              <a:spLocks noChangeArrowheads="1"/>
            </p:cNvSpPr>
            <p:nvPr/>
          </p:nvSpPr>
          <p:spPr bwMode="auto">
            <a:xfrm>
              <a:off x="2227" y="2009"/>
              <a:ext cx="232" cy="150"/>
            </a:xfrm>
            <a:prstGeom prst="ellipse">
              <a:avLst/>
            </a:prstGeom>
            <a:solidFill>
              <a:srgbClr val="E7F65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06" name="Oval 10"/>
            <p:cNvSpPr>
              <a:spLocks noChangeArrowheads="1"/>
            </p:cNvSpPr>
            <p:nvPr/>
          </p:nvSpPr>
          <p:spPr bwMode="auto">
            <a:xfrm>
              <a:off x="2334" y="1865"/>
              <a:ext cx="369" cy="242"/>
            </a:xfrm>
            <a:prstGeom prst="ellipse">
              <a:avLst/>
            </a:prstGeom>
            <a:solidFill>
              <a:srgbClr val="E7F65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07" name="Oval 11"/>
            <p:cNvSpPr>
              <a:spLocks noChangeArrowheads="1"/>
            </p:cNvSpPr>
            <p:nvPr/>
          </p:nvSpPr>
          <p:spPr bwMode="auto">
            <a:xfrm>
              <a:off x="2652" y="2147"/>
              <a:ext cx="368" cy="243"/>
            </a:xfrm>
            <a:prstGeom prst="ellipse">
              <a:avLst/>
            </a:prstGeom>
            <a:solidFill>
              <a:srgbClr val="E7F65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08" name="Oval 12"/>
            <p:cNvSpPr>
              <a:spLocks noChangeArrowheads="1"/>
            </p:cNvSpPr>
            <p:nvPr/>
          </p:nvSpPr>
          <p:spPr bwMode="auto">
            <a:xfrm>
              <a:off x="3102" y="1884"/>
              <a:ext cx="289" cy="187"/>
            </a:xfrm>
            <a:prstGeom prst="ellipse">
              <a:avLst/>
            </a:prstGeom>
            <a:solidFill>
              <a:srgbClr val="E7F65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09" name="Oval 13"/>
            <p:cNvSpPr>
              <a:spLocks noChangeArrowheads="1"/>
            </p:cNvSpPr>
            <p:nvPr/>
          </p:nvSpPr>
          <p:spPr bwMode="auto">
            <a:xfrm>
              <a:off x="3024" y="1812"/>
              <a:ext cx="261" cy="169"/>
            </a:xfrm>
            <a:prstGeom prst="ellipse">
              <a:avLst/>
            </a:prstGeom>
            <a:solidFill>
              <a:srgbClr val="E7F65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10" name="Freeform 14"/>
            <p:cNvSpPr>
              <a:spLocks/>
            </p:cNvSpPr>
            <p:nvPr/>
          </p:nvSpPr>
          <p:spPr bwMode="auto">
            <a:xfrm>
              <a:off x="2323" y="1855"/>
              <a:ext cx="1027" cy="461"/>
            </a:xfrm>
            <a:custGeom>
              <a:avLst/>
              <a:gdLst/>
              <a:ahLst/>
              <a:cxnLst>
                <a:cxn ang="0">
                  <a:pos x="634" y="90"/>
                </a:cxn>
                <a:cxn ang="0">
                  <a:pos x="719" y="26"/>
                </a:cxn>
                <a:cxn ang="0">
                  <a:pos x="1101" y="30"/>
                </a:cxn>
                <a:cxn ang="0">
                  <a:pos x="1372" y="0"/>
                </a:cxn>
                <a:cxn ang="0">
                  <a:pos x="1715" y="108"/>
                </a:cxn>
                <a:cxn ang="0">
                  <a:pos x="1886" y="78"/>
                </a:cxn>
                <a:cxn ang="0">
                  <a:pos x="1981" y="90"/>
                </a:cxn>
                <a:cxn ang="0">
                  <a:pos x="2000" y="364"/>
                </a:cxn>
                <a:cxn ang="0">
                  <a:pos x="2053" y="409"/>
                </a:cxn>
                <a:cxn ang="0">
                  <a:pos x="1895" y="621"/>
                </a:cxn>
                <a:cxn ang="0">
                  <a:pos x="1723" y="476"/>
                </a:cxn>
                <a:cxn ang="0">
                  <a:pos x="1677" y="549"/>
                </a:cxn>
                <a:cxn ang="0">
                  <a:pos x="1434" y="842"/>
                </a:cxn>
                <a:cxn ang="0">
                  <a:pos x="618" y="923"/>
                </a:cxn>
                <a:cxn ang="0">
                  <a:pos x="199" y="862"/>
                </a:cxn>
                <a:cxn ang="0">
                  <a:pos x="66" y="685"/>
                </a:cxn>
                <a:cxn ang="0">
                  <a:pos x="66" y="498"/>
                </a:cxn>
                <a:cxn ang="0">
                  <a:pos x="0" y="344"/>
                </a:cxn>
                <a:cxn ang="0">
                  <a:pos x="634" y="90"/>
                </a:cxn>
              </a:cxnLst>
              <a:rect l="0" t="0" r="r" b="b"/>
              <a:pathLst>
                <a:path w="2053" h="923">
                  <a:moveTo>
                    <a:pt x="634" y="90"/>
                  </a:moveTo>
                  <a:lnTo>
                    <a:pt x="719" y="26"/>
                  </a:lnTo>
                  <a:lnTo>
                    <a:pt x="1101" y="30"/>
                  </a:lnTo>
                  <a:lnTo>
                    <a:pt x="1372" y="0"/>
                  </a:lnTo>
                  <a:lnTo>
                    <a:pt x="1715" y="108"/>
                  </a:lnTo>
                  <a:lnTo>
                    <a:pt x="1886" y="78"/>
                  </a:lnTo>
                  <a:lnTo>
                    <a:pt x="1981" y="90"/>
                  </a:lnTo>
                  <a:lnTo>
                    <a:pt x="2000" y="364"/>
                  </a:lnTo>
                  <a:lnTo>
                    <a:pt x="2053" y="409"/>
                  </a:lnTo>
                  <a:lnTo>
                    <a:pt x="1895" y="621"/>
                  </a:lnTo>
                  <a:lnTo>
                    <a:pt x="1723" y="476"/>
                  </a:lnTo>
                  <a:lnTo>
                    <a:pt x="1677" y="549"/>
                  </a:lnTo>
                  <a:lnTo>
                    <a:pt x="1434" y="842"/>
                  </a:lnTo>
                  <a:lnTo>
                    <a:pt x="618" y="923"/>
                  </a:lnTo>
                  <a:lnTo>
                    <a:pt x="199" y="862"/>
                  </a:lnTo>
                  <a:lnTo>
                    <a:pt x="66" y="685"/>
                  </a:lnTo>
                  <a:lnTo>
                    <a:pt x="66" y="498"/>
                  </a:lnTo>
                  <a:lnTo>
                    <a:pt x="0" y="344"/>
                  </a:lnTo>
                  <a:lnTo>
                    <a:pt x="634" y="90"/>
                  </a:lnTo>
                  <a:close/>
                </a:path>
              </a:pathLst>
            </a:custGeom>
            <a:solidFill>
              <a:srgbClr val="E7F6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44034" name="Group 15"/>
          <p:cNvGrpSpPr>
            <a:grpSpLocks/>
          </p:cNvGrpSpPr>
          <p:nvPr/>
        </p:nvGrpSpPr>
        <p:grpSpPr bwMode="auto">
          <a:xfrm>
            <a:off x="5943600" y="1066800"/>
            <a:ext cx="2954338" cy="1676400"/>
            <a:chOff x="2227" y="1812"/>
            <a:chExt cx="1190" cy="578"/>
          </a:xfrm>
        </p:grpSpPr>
        <p:sp>
          <p:nvSpPr>
            <p:cNvPr id="567312" name="Oval 16"/>
            <p:cNvSpPr>
              <a:spLocks noChangeArrowheads="1"/>
            </p:cNvSpPr>
            <p:nvPr/>
          </p:nvSpPr>
          <p:spPr bwMode="auto">
            <a:xfrm>
              <a:off x="2599" y="1829"/>
              <a:ext cx="288" cy="188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13" name="Oval 17"/>
            <p:cNvSpPr>
              <a:spLocks noChangeArrowheads="1"/>
            </p:cNvSpPr>
            <p:nvPr/>
          </p:nvSpPr>
          <p:spPr bwMode="auto">
            <a:xfrm>
              <a:off x="2839" y="1812"/>
              <a:ext cx="233" cy="15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14" name="Oval 18"/>
            <p:cNvSpPr>
              <a:spLocks noChangeArrowheads="1"/>
            </p:cNvSpPr>
            <p:nvPr/>
          </p:nvSpPr>
          <p:spPr bwMode="auto">
            <a:xfrm>
              <a:off x="3048" y="1972"/>
              <a:ext cx="369" cy="239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15" name="Oval 19"/>
            <p:cNvSpPr>
              <a:spLocks noChangeArrowheads="1"/>
            </p:cNvSpPr>
            <p:nvPr/>
          </p:nvSpPr>
          <p:spPr bwMode="auto">
            <a:xfrm>
              <a:off x="2358" y="2079"/>
              <a:ext cx="417" cy="275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16" name="Oval 20"/>
            <p:cNvSpPr>
              <a:spLocks noChangeArrowheads="1"/>
            </p:cNvSpPr>
            <p:nvPr/>
          </p:nvSpPr>
          <p:spPr bwMode="auto">
            <a:xfrm>
              <a:off x="2943" y="2111"/>
              <a:ext cx="312" cy="207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17" name="Oval 21"/>
            <p:cNvSpPr>
              <a:spLocks noChangeArrowheads="1"/>
            </p:cNvSpPr>
            <p:nvPr/>
          </p:nvSpPr>
          <p:spPr bwMode="auto">
            <a:xfrm>
              <a:off x="2252" y="2134"/>
              <a:ext cx="237" cy="149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18" name="Oval 22"/>
            <p:cNvSpPr>
              <a:spLocks noChangeArrowheads="1"/>
            </p:cNvSpPr>
            <p:nvPr/>
          </p:nvSpPr>
          <p:spPr bwMode="auto">
            <a:xfrm>
              <a:off x="2227" y="2009"/>
              <a:ext cx="232" cy="150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19" name="Oval 23"/>
            <p:cNvSpPr>
              <a:spLocks noChangeArrowheads="1"/>
            </p:cNvSpPr>
            <p:nvPr/>
          </p:nvSpPr>
          <p:spPr bwMode="auto">
            <a:xfrm>
              <a:off x="2334" y="1865"/>
              <a:ext cx="369" cy="242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20" name="Oval 24"/>
            <p:cNvSpPr>
              <a:spLocks noChangeArrowheads="1"/>
            </p:cNvSpPr>
            <p:nvPr/>
          </p:nvSpPr>
          <p:spPr bwMode="auto">
            <a:xfrm>
              <a:off x="2652" y="2147"/>
              <a:ext cx="368" cy="243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21" name="Oval 25"/>
            <p:cNvSpPr>
              <a:spLocks noChangeArrowheads="1"/>
            </p:cNvSpPr>
            <p:nvPr/>
          </p:nvSpPr>
          <p:spPr bwMode="auto">
            <a:xfrm>
              <a:off x="3102" y="1884"/>
              <a:ext cx="289" cy="187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22" name="Oval 26"/>
            <p:cNvSpPr>
              <a:spLocks noChangeArrowheads="1"/>
            </p:cNvSpPr>
            <p:nvPr/>
          </p:nvSpPr>
          <p:spPr bwMode="auto">
            <a:xfrm>
              <a:off x="3024" y="1812"/>
              <a:ext cx="262" cy="169"/>
            </a:xfrm>
            <a:prstGeom prst="ellipse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23" name="Freeform 27"/>
            <p:cNvSpPr>
              <a:spLocks/>
            </p:cNvSpPr>
            <p:nvPr/>
          </p:nvSpPr>
          <p:spPr bwMode="auto">
            <a:xfrm>
              <a:off x="2323" y="1855"/>
              <a:ext cx="1027" cy="461"/>
            </a:xfrm>
            <a:custGeom>
              <a:avLst/>
              <a:gdLst/>
              <a:ahLst/>
              <a:cxnLst>
                <a:cxn ang="0">
                  <a:pos x="634" y="90"/>
                </a:cxn>
                <a:cxn ang="0">
                  <a:pos x="719" y="26"/>
                </a:cxn>
                <a:cxn ang="0">
                  <a:pos x="1101" y="30"/>
                </a:cxn>
                <a:cxn ang="0">
                  <a:pos x="1372" y="0"/>
                </a:cxn>
                <a:cxn ang="0">
                  <a:pos x="1715" y="108"/>
                </a:cxn>
                <a:cxn ang="0">
                  <a:pos x="1886" y="78"/>
                </a:cxn>
                <a:cxn ang="0">
                  <a:pos x="1981" y="90"/>
                </a:cxn>
                <a:cxn ang="0">
                  <a:pos x="2000" y="364"/>
                </a:cxn>
                <a:cxn ang="0">
                  <a:pos x="2053" y="409"/>
                </a:cxn>
                <a:cxn ang="0">
                  <a:pos x="1895" y="621"/>
                </a:cxn>
                <a:cxn ang="0">
                  <a:pos x="1723" y="476"/>
                </a:cxn>
                <a:cxn ang="0">
                  <a:pos x="1677" y="549"/>
                </a:cxn>
                <a:cxn ang="0">
                  <a:pos x="1434" y="842"/>
                </a:cxn>
                <a:cxn ang="0">
                  <a:pos x="618" y="923"/>
                </a:cxn>
                <a:cxn ang="0">
                  <a:pos x="199" y="862"/>
                </a:cxn>
                <a:cxn ang="0">
                  <a:pos x="66" y="685"/>
                </a:cxn>
                <a:cxn ang="0">
                  <a:pos x="66" y="498"/>
                </a:cxn>
                <a:cxn ang="0">
                  <a:pos x="0" y="344"/>
                </a:cxn>
                <a:cxn ang="0">
                  <a:pos x="634" y="90"/>
                </a:cxn>
              </a:cxnLst>
              <a:rect l="0" t="0" r="r" b="b"/>
              <a:pathLst>
                <a:path w="2053" h="923">
                  <a:moveTo>
                    <a:pt x="634" y="90"/>
                  </a:moveTo>
                  <a:lnTo>
                    <a:pt x="719" y="26"/>
                  </a:lnTo>
                  <a:lnTo>
                    <a:pt x="1101" y="30"/>
                  </a:lnTo>
                  <a:lnTo>
                    <a:pt x="1372" y="0"/>
                  </a:lnTo>
                  <a:lnTo>
                    <a:pt x="1715" y="108"/>
                  </a:lnTo>
                  <a:lnTo>
                    <a:pt x="1886" y="78"/>
                  </a:lnTo>
                  <a:lnTo>
                    <a:pt x="1981" y="90"/>
                  </a:lnTo>
                  <a:lnTo>
                    <a:pt x="2000" y="364"/>
                  </a:lnTo>
                  <a:lnTo>
                    <a:pt x="2053" y="409"/>
                  </a:lnTo>
                  <a:lnTo>
                    <a:pt x="1895" y="621"/>
                  </a:lnTo>
                  <a:lnTo>
                    <a:pt x="1723" y="476"/>
                  </a:lnTo>
                  <a:lnTo>
                    <a:pt x="1677" y="549"/>
                  </a:lnTo>
                  <a:lnTo>
                    <a:pt x="1434" y="842"/>
                  </a:lnTo>
                  <a:lnTo>
                    <a:pt x="618" y="923"/>
                  </a:lnTo>
                  <a:lnTo>
                    <a:pt x="199" y="862"/>
                  </a:lnTo>
                  <a:lnTo>
                    <a:pt x="66" y="685"/>
                  </a:lnTo>
                  <a:lnTo>
                    <a:pt x="66" y="498"/>
                  </a:lnTo>
                  <a:lnTo>
                    <a:pt x="0" y="344"/>
                  </a:lnTo>
                  <a:lnTo>
                    <a:pt x="634" y="90"/>
                  </a:lnTo>
                  <a:close/>
                </a:path>
              </a:pathLst>
            </a:custGeom>
            <a:solidFill>
              <a:srgbClr val="CC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4035" name="Rectangle 28"/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6705600" cy="533400"/>
          </a:xfrm>
        </p:spPr>
        <p:txBody>
          <a:bodyPr/>
          <a:lstStyle/>
          <a:p>
            <a:pPr algn="r" eaLnBrk="1" hangingPunct="1"/>
            <a:r>
              <a:rPr kumimoji="0" lang="ru-RU" sz="3200" b="1">
                <a:solidFill>
                  <a:schemeClr val="tx1"/>
                </a:solidFill>
                <a:latin typeface="Arial" charset="0"/>
              </a:rPr>
              <a:t>   Архитектура </a:t>
            </a:r>
            <a:r>
              <a:rPr kumimoji="0" lang="en-US" sz="3200" b="1">
                <a:solidFill>
                  <a:schemeClr val="tx1"/>
                </a:solidFill>
                <a:latin typeface="Arial" charset="0"/>
              </a:rPr>
              <a:t>IN + IP</a:t>
            </a:r>
            <a:r>
              <a:rPr kumimoji="0" lang="ru-RU" sz="3200" b="1">
                <a:solidFill>
                  <a:schemeClr val="tx1"/>
                </a:solidFill>
                <a:latin typeface="Arial" charset="0"/>
              </a:rPr>
              <a:t>-услуг</a:t>
            </a:r>
            <a:endParaRPr kumimoji="0" lang="en-US" sz="3200">
              <a:latin typeface="Arial" charset="0"/>
            </a:endParaRPr>
          </a:p>
        </p:txBody>
      </p:sp>
      <p:sp>
        <p:nvSpPr>
          <p:cNvPr id="567325" name="Rectangle 29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44037" name="Rectangle 30"/>
          <p:cNvSpPr>
            <a:spLocks noChangeArrowheads="1"/>
          </p:cNvSpPr>
          <p:nvPr/>
        </p:nvSpPr>
        <p:spPr bwMode="auto">
          <a:xfrm>
            <a:off x="3760788" y="5181600"/>
            <a:ext cx="9493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33CC"/>
                </a:solidFill>
                <a:latin typeface="Arial" charset="0"/>
                <a:ea typeface="Arial" charset="0"/>
                <a:cs typeface="Arial" charset="0"/>
              </a:rPr>
              <a:t>Mobile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33CC"/>
                </a:solidFill>
                <a:latin typeface="Arial" charset="0"/>
                <a:ea typeface="Arial" charset="0"/>
                <a:cs typeface="Arial" charset="0"/>
              </a:rPr>
              <a:t>Switching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33CC"/>
                </a:solidFill>
                <a:latin typeface="Arial" charset="0"/>
                <a:ea typeface="Arial" charset="0"/>
                <a:cs typeface="Arial" charset="0"/>
              </a:rPr>
              <a:t>Center</a:t>
            </a:r>
          </a:p>
        </p:txBody>
      </p:sp>
      <p:sp>
        <p:nvSpPr>
          <p:cNvPr id="567327" name="Rectangle 31"/>
          <p:cNvSpPr>
            <a:spLocks noChangeArrowheads="1"/>
          </p:cNvSpPr>
          <p:nvPr/>
        </p:nvSpPr>
        <p:spPr bwMode="auto">
          <a:xfrm>
            <a:off x="3433763" y="5761038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567328" name="Rectangle 32"/>
          <p:cNvSpPr>
            <a:spLocks noChangeArrowheads="1"/>
          </p:cNvSpPr>
          <p:nvPr/>
        </p:nvSpPr>
        <p:spPr bwMode="auto">
          <a:xfrm>
            <a:off x="5338763" y="5532438"/>
            <a:ext cx="10064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384175" y="1401763"/>
            <a:ext cx="5770563" cy="754062"/>
            <a:chOff x="192" y="691"/>
            <a:chExt cx="3936" cy="475"/>
          </a:xfrm>
        </p:grpSpPr>
        <p:sp>
          <p:nvSpPr>
            <p:cNvPr id="567330" name="Line 34"/>
            <p:cNvSpPr>
              <a:spLocks noChangeShapeType="1"/>
            </p:cNvSpPr>
            <p:nvPr/>
          </p:nvSpPr>
          <p:spPr bwMode="auto">
            <a:xfrm>
              <a:off x="672" y="864"/>
              <a:ext cx="34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44125" name="Rectangle 35"/>
            <p:cNvSpPr>
              <a:spLocks noChangeArrowheads="1"/>
            </p:cNvSpPr>
            <p:nvPr/>
          </p:nvSpPr>
          <p:spPr bwMode="auto">
            <a:xfrm>
              <a:off x="1563" y="691"/>
              <a:ext cx="148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120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Прямой доступ к контенту</a:t>
              </a:r>
              <a:endParaRPr lang="en-US" sz="12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aphicFrame>
          <p:nvGraphicFramePr>
            <p:cNvPr id="44126" name="Object 36"/>
            <p:cNvGraphicFramePr>
              <a:graphicFrameLocks/>
            </p:cNvGraphicFramePr>
            <p:nvPr/>
          </p:nvGraphicFramePr>
          <p:xfrm>
            <a:off x="192" y="720"/>
            <a:ext cx="575" cy="4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8052" name="Clip" r:id="rId3" imgW="6069588" imgH="4708288" progId="MS_ClipArt_Gallery.2">
                    <p:embed/>
                  </p:oleObj>
                </mc:Choice>
                <mc:Fallback>
                  <p:oleObj name="Clip" r:id="rId3" imgW="6069588" imgH="4708288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720"/>
                          <a:ext cx="575" cy="4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455613" y="2084388"/>
            <a:ext cx="3095625" cy="2792412"/>
            <a:chOff x="240" y="1121"/>
            <a:chExt cx="2112" cy="1759"/>
          </a:xfrm>
        </p:grpSpPr>
        <p:sp>
          <p:nvSpPr>
            <p:cNvPr id="567334" name="Line 38"/>
            <p:cNvSpPr>
              <a:spLocks noChangeShapeType="1"/>
            </p:cNvSpPr>
            <p:nvPr/>
          </p:nvSpPr>
          <p:spPr bwMode="auto">
            <a:xfrm>
              <a:off x="720" y="1248"/>
              <a:ext cx="1632" cy="16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graphicFrame>
          <p:nvGraphicFramePr>
            <p:cNvPr id="44123" name="Object 39"/>
            <p:cNvGraphicFramePr>
              <a:graphicFrameLocks/>
            </p:cNvGraphicFramePr>
            <p:nvPr/>
          </p:nvGraphicFramePr>
          <p:xfrm>
            <a:off x="240" y="1121"/>
            <a:ext cx="512" cy="2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8053" name="Clip" r:id="rId5" imgW="3658203" imgH="2119019" progId="MS_ClipArt_Gallery.2">
                    <p:embed/>
                  </p:oleObj>
                </mc:Choice>
                <mc:Fallback>
                  <p:oleObj name="Clip" r:id="rId5" imgW="3658203" imgH="2119019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1121"/>
                          <a:ext cx="512" cy="2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40"/>
          <p:cNvGrpSpPr>
            <a:grpSpLocks/>
          </p:cNvGrpSpPr>
          <p:nvPr/>
        </p:nvGrpSpPr>
        <p:grpSpPr bwMode="auto">
          <a:xfrm>
            <a:off x="4495800" y="2133600"/>
            <a:ext cx="2533650" cy="1600200"/>
            <a:chOff x="2976" y="1152"/>
            <a:chExt cx="1728" cy="1008"/>
          </a:xfrm>
        </p:grpSpPr>
        <p:sp>
          <p:nvSpPr>
            <p:cNvPr id="567337" name="Line 41"/>
            <p:cNvSpPr>
              <a:spLocks noChangeShapeType="1"/>
            </p:cNvSpPr>
            <p:nvPr/>
          </p:nvSpPr>
          <p:spPr bwMode="auto">
            <a:xfrm flipV="1">
              <a:off x="2976" y="1392"/>
              <a:ext cx="768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38" name="Line 42"/>
            <p:cNvSpPr>
              <a:spLocks noChangeShapeType="1"/>
            </p:cNvSpPr>
            <p:nvPr/>
          </p:nvSpPr>
          <p:spPr bwMode="auto">
            <a:xfrm flipH="1">
              <a:off x="3792" y="1440"/>
              <a:ext cx="336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39" name="Oval 43"/>
            <p:cNvSpPr>
              <a:spLocks noChangeArrowheads="1"/>
            </p:cNvSpPr>
            <p:nvPr/>
          </p:nvSpPr>
          <p:spPr bwMode="auto">
            <a:xfrm>
              <a:off x="3553" y="1152"/>
              <a:ext cx="979" cy="28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44121" name="Rectangle 44"/>
            <p:cNvSpPr>
              <a:spLocks noChangeArrowheads="1"/>
            </p:cNvSpPr>
            <p:nvPr/>
          </p:nvSpPr>
          <p:spPr bwMode="auto">
            <a:xfrm>
              <a:off x="3716" y="1200"/>
              <a:ext cx="9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ru-RU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Шлюз</a:t>
              </a:r>
              <a:endParaRPr lang="en-US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567341" name="Line 45"/>
          <p:cNvSpPr>
            <a:spLocks noChangeShapeType="1"/>
          </p:cNvSpPr>
          <p:nvPr/>
        </p:nvSpPr>
        <p:spPr bwMode="auto">
          <a:xfrm flipH="1">
            <a:off x="4043363" y="4038600"/>
            <a:ext cx="422275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567342" name="Line 46"/>
          <p:cNvSpPr>
            <a:spLocks noChangeShapeType="1"/>
          </p:cNvSpPr>
          <p:nvPr/>
        </p:nvSpPr>
        <p:spPr bwMode="auto">
          <a:xfrm flipV="1">
            <a:off x="4465638" y="3886200"/>
            <a:ext cx="1125537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grpSp>
        <p:nvGrpSpPr>
          <p:cNvPr id="44045" name="Group 47"/>
          <p:cNvGrpSpPr>
            <a:grpSpLocks/>
          </p:cNvGrpSpPr>
          <p:nvPr/>
        </p:nvGrpSpPr>
        <p:grpSpPr bwMode="auto">
          <a:xfrm>
            <a:off x="4308475" y="3352800"/>
            <a:ext cx="1003300" cy="825500"/>
            <a:chOff x="2869" y="1920"/>
            <a:chExt cx="685" cy="520"/>
          </a:xfrm>
        </p:grpSpPr>
        <p:sp>
          <p:nvSpPr>
            <p:cNvPr id="44116" name="Rectangle 48"/>
            <p:cNvSpPr>
              <a:spLocks noChangeArrowheads="1"/>
            </p:cNvSpPr>
            <p:nvPr/>
          </p:nvSpPr>
          <p:spPr bwMode="auto">
            <a:xfrm>
              <a:off x="3060" y="1920"/>
              <a:ext cx="494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srgbClr val="0033CC"/>
                  </a:solidFill>
                  <a:latin typeface="Arial" charset="0"/>
                  <a:ea typeface="Arial" charset="0"/>
                  <a:cs typeface="Arial" charset="0"/>
                </a:rPr>
                <a:t>Service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smtClean="0">
                  <a:solidFill>
                    <a:srgbClr val="0033CC"/>
                  </a:solidFill>
                  <a:latin typeface="Arial" charset="0"/>
                  <a:ea typeface="Arial" charset="0"/>
                  <a:cs typeface="Arial" charset="0"/>
                </a:rPr>
                <a:t>Node </a:t>
              </a:r>
              <a:br>
                <a:rPr lang="en-US" sz="1200" smtClean="0">
                  <a:solidFill>
                    <a:srgbClr val="0033CC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1200" smtClean="0">
                  <a:solidFill>
                    <a:srgbClr val="0033CC"/>
                  </a:solidFill>
                  <a:latin typeface="Arial" charset="0"/>
                  <a:ea typeface="Arial" charset="0"/>
                  <a:cs typeface="Arial" charset="0"/>
                </a:rPr>
                <a:t>(SN)</a:t>
              </a:r>
            </a:p>
          </p:txBody>
        </p:sp>
        <p:sp>
          <p:nvSpPr>
            <p:cNvPr id="567345" name="AutoShape 49"/>
            <p:cNvSpPr>
              <a:spLocks noChangeArrowheads="1"/>
            </p:cNvSpPr>
            <p:nvPr/>
          </p:nvSpPr>
          <p:spPr bwMode="auto">
            <a:xfrm>
              <a:off x="2869" y="2064"/>
              <a:ext cx="251" cy="376"/>
            </a:xfrm>
            <a:prstGeom prst="cube">
              <a:avLst>
                <a:gd name="adj" fmla="val 24995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44046" name="Group 50"/>
          <p:cNvGrpSpPr>
            <a:grpSpLocks/>
          </p:cNvGrpSpPr>
          <p:nvPr/>
        </p:nvGrpSpPr>
        <p:grpSpPr bwMode="auto">
          <a:xfrm>
            <a:off x="5380038" y="3581400"/>
            <a:ext cx="1555750" cy="730250"/>
            <a:chOff x="3600" y="2064"/>
            <a:chExt cx="1061" cy="460"/>
          </a:xfrm>
        </p:grpSpPr>
        <p:sp>
          <p:nvSpPr>
            <p:cNvPr id="44114" name="Rectangle 51"/>
            <p:cNvSpPr>
              <a:spLocks noChangeArrowheads="1"/>
            </p:cNvSpPr>
            <p:nvPr/>
          </p:nvSpPr>
          <p:spPr bwMode="auto">
            <a:xfrm>
              <a:off x="3875" y="2064"/>
              <a:ext cx="786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33CC"/>
                  </a:solidFill>
                  <a:latin typeface="Arial" charset="0"/>
                  <a:ea typeface="Arial" charset="0"/>
                  <a:cs typeface="Arial" charset="0"/>
                </a:rPr>
                <a:t>Service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33CC"/>
                  </a:solidFill>
                  <a:latin typeface="Arial" charset="0"/>
                  <a:ea typeface="Arial" charset="0"/>
                  <a:cs typeface="Arial" charset="0"/>
                </a:rPr>
                <a:t>Control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smtClean="0">
                  <a:solidFill>
                    <a:srgbClr val="0033CC"/>
                  </a:solidFill>
                  <a:latin typeface="Arial" charset="0"/>
                  <a:ea typeface="Arial" charset="0"/>
                  <a:cs typeface="Arial" charset="0"/>
                </a:rPr>
                <a:t>Point (SCP</a:t>
              </a:r>
              <a:r>
                <a:rPr lang="en-US" sz="1200" smtClean="0">
                  <a:solidFill>
                    <a:srgbClr val="0033CC"/>
                  </a:solidFill>
                  <a:latin typeface="Arial" charset="0"/>
                  <a:ea typeface="Arial" charset="0"/>
                  <a:cs typeface="Arial" charset="0"/>
                </a:rPr>
                <a:t>)</a:t>
              </a:r>
            </a:p>
          </p:txBody>
        </p:sp>
        <p:sp>
          <p:nvSpPr>
            <p:cNvPr id="567348" name="AutoShape 52"/>
            <p:cNvSpPr>
              <a:spLocks noChangeArrowheads="1"/>
            </p:cNvSpPr>
            <p:nvPr/>
          </p:nvSpPr>
          <p:spPr bwMode="auto">
            <a:xfrm>
              <a:off x="3600" y="2064"/>
              <a:ext cx="251" cy="376"/>
            </a:xfrm>
            <a:prstGeom prst="cube">
              <a:avLst>
                <a:gd name="adj" fmla="val 24995"/>
              </a:avLst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44047" name="Group 53"/>
          <p:cNvGrpSpPr>
            <a:grpSpLocks/>
          </p:cNvGrpSpPr>
          <p:nvPr/>
        </p:nvGrpSpPr>
        <p:grpSpPr bwMode="auto">
          <a:xfrm>
            <a:off x="6823075" y="1371600"/>
            <a:ext cx="1230313" cy="1143000"/>
            <a:chOff x="1608" y="1248"/>
            <a:chExt cx="1043" cy="960"/>
          </a:xfrm>
        </p:grpSpPr>
        <p:sp>
          <p:nvSpPr>
            <p:cNvPr id="567350" name="Line 54"/>
            <p:cNvSpPr>
              <a:spLocks noChangeShapeType="1"/>
            </p:cNvSpPr>
            <p:nvPr/>
          </p:nvSpPr>
          <p:spPr bwMode="auto">
            <a:xfrm>
              <a:off x="2391" y="1344"/>
              <a:ext cx="0" cy="24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51" name="Line 55"/>
            <p:cNvSpPr>
              <a:spLocks noChangeShapeType="1"/>
            </p:cNvSpPr>
            <p:nvPr/>
          </p:nvSpPr>
          <p:spPr bwMode="auto">
            <a:xfrm flipH="1">
              <a:off x="1870" y="1344"/>
              <a:ext cx="417" cy="336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52" name="Line 56"/>
            <p:cNvSpPr>
              <a:spLocks noChangeShapeType="1"/>
            </p:cNvSpPr>
            <p:nvPr/>
          </p:nvSpPr>
          <p:spPr bwMode="auto">
            <a:xfrm flipH="1">
              <a:off x="2079" y="1632"/>
              <a:ext cx="363" cy="43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53" name="Line 57"/>
            <p:cNvSpPr>
              <a:spLocks noChangeShapeType="1"/>
            </p:cNvSpPr>
            <p:nvPr/>
          </p:nvSpPr>
          <p:spPr bwMode="auto">
            <a:xfrm flipV="1">
              <a:off x="2027" y="1632"/>
              <a:ext cx="261" cy="48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54" name="Oval 58"/>
            <p:cNvSpPr>
              <a:spLocks noChangeArrowheads="1"/>
            </p:cNvSpPr>
            <p:nvPr/>
          </p:nvSpPr>
          <p:spPr bwMode="auto">
            <a:xfrm>
              <a:off x="1608" y="1631"/>
              <a:ext cx="468" cy="144"/>
            </a:xfrm>
            <a:prstGeom prst="ellipse">
              <a:avLst/>
            </a:prstGeom>
            <a:solidFill>
              <a:srgbClr val="FFFF99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55" name="Oval 59"/>
            <p:cNvSpPr>
              <a:spLocks noChangeArrowheads="1"/>
            </p:cNvSpPr>
            <p:nvPr/>
          </p:nvSpPr>
          <p:spPr bwMode="auto">
            <a:xfrm>
              <a:off x="1767" y="2064"/>
              <a:ext cx="468" cy="144"/>
            </a:xfrm>
            <a:prstGeom prst="ellipse">
              <a:avLst/>
            </a:prstGeom>
            <a:solidFill>
              <a:srgbClr val="66FF33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56" name="Oval 60"/>
            <p:cNvSpPr>
              <a:spLocks noChangeArrowheads="1"/>
            </p:cNvSpPr>
            <p:nvPr/>
          </p:nvSpPr>
          <p:spPr bwMode="auto">
            <a:xfrm>
              <a:off x="2183" y="1536"/>
              <a:ext cx="468" cy="14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57" name="Oval 61"/>
            <p:cNvSpPr>
              <a:spLocks noChangeArrowheads="1"/>
            </p:cNvSpPr>
            <p:nvPr/>
          </p:nvSpPr>
          <p:spPr bwMode="auto">
            <a:xfrm>
              <a:off x="2132" y="1248"/>
              <a:ext cx="467" cy="144"/>
            </a:xfrm>
            <a:prstGeom prst="ellipse">
              <a:avLst/>
            </a:prstGeom>
            <a:solidFill>
              <a:srgbClr val="33CCFF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4048" name="Text Box 62"/>
          <p:cNvSpPr txBox="1">
            <a:spLocks noChangeArrowheads="1"/>
          </p:cNvSpPr>
          <p:nvPr/>
        </p:nvSpPr>
        <p:spPr bwMode="auto">
          <a:xfrm>
            <a:off x="6224588" y="1598613"/>
            <a:ext cx="1249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b="1" smtClean="0">
                <a:solidFill>
                  <a:srgbClr val="0033CC"/>
                </a:solidFill>
              </a:rPr>
              <a:t>IP</a:t>
            </a:r>
            <a:r>
              <a:rPr kumimoji="0" lang="ru-RU" b="1" smtClean="0">
                <a:solidFill>
                  <a:srgbClr val="0033CC"/>
                </a:solidFill>
              </a:rPr>
              <a:t>-сеть</a:t>
            </a:r>
            <a:endParaRPr kumimoji="0" lang="en-US" b="1" smtClean="0">
              <a:solidFill>
                <a:srgbClr val="0033CC"/>
              </a:solidFill>
            </a:endParaRPr>
          </a:p>
        </p:txBody>
      </p:sp>
      <p:sp>
        <p:nvSpPr>
          <p:cNvPr id="44049" name="Text Box 63"/>
          <p:cNvSpPr txBox="1">
            <a:spLocks noChangeArrowheads="1"/>
          </p:cNvSpPr>
          <p:nvPr/>
        </p:nvSpPr>
        <p:spPr bwMode="auto">
          <a:xfrm>
            <a:off x="2514600" y="2971800"/>
            <a:ext cx="1914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b="1" smtClean="0">
                <a:solidFill>
                  <a:srgbClr val="0033CC"/>
                </a:solidFill>
              </a:rPr>
              <a:t>ТфОП</a:t>
            </a:r>
            <a:r>
              <a:rPr kumimoji="0" lang="en-US" sz="3200" b="1" smtClean="0">
                <a:solidFill>
                  <a:srgbClr val="0033CC"/>
                </a:solidFill>
              </a:rPr>
              <a:t>/IN</a:t>
            </a:r>
          </a:p>
        </p:txBody>
      </p:sp>
      <p:graphicFrame>
        <p:nvGraphicFramePr>
          <p:cNvPr id="44050" name="Object 64"/>
          <p:cNvGraphicFramePr>
            <a:graphicFrameLocks/>
          </p:cNvGraphicFramePr>
          <p:nvPr/>
        </p:nvGraphicFramePr>
        <p:xfrm>
          <a:off x="3059113" y="4437063"/>
          <a:ext cx="1687512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054" name="Clip" r:id="rId7" imgW="5272459" imgH="2426250" progId="MS_ClipArt_Gallery.2">
                  <p:embed/>
                </p:oleObj>
              </mc:Choice>
              <mc:Fallback>
                <p:oleObj name="Clip" r:id="rId7" imgW="5272459" imgH="2426250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4437063"/>
                        <a:ext cx="1687512" cy="66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7361" name="Line 65"/>
          <p:cNvSpPr>
            <a:spLocks noChangeShapeType="1"/>
          </p:cNvSpPr>
          <p:nvPr/>
        </p:nvSpPr>
        <p:spPr bwMode="auto">
          <a:xfrm flipV="1">
            <a:off x="2706688" y="5410200"/>
            <a:ext cx="3524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grpSp>
        <p:nvGrpSpPr>
          <p:cNvPr id="44052" name="Group 66"/>
          <p:cNvGrpSpPr>
            <a:grpSpLocks/>
          </p:cNvGrpSpPr>
          <p:nvPr/>
        </p:nvGrpSpPr>
        <p:grpSpPr bwMode="auto">
          <a:xfrm>
            <a:off x="2987675" y="5181600"/>
            <a:ext cx="785813" cy="387350"/>
            <a:chOff x="4224" y="1920"/>
            <a:chExt cx="393" cy="244"/>
          </a:xfrm>
        </p:grpSpPr>
        <p:grpSp>
          <p:nvGrpSpPr>
            <p:cNvPr id="44087" name="Group 67"/>
            <p:cNvGrpSpPr>
              <a:grpSpLocks noChangeAspect="1"/>
            </p:cNvGrpSpPr>
            <p:nvPr/>
          </p:nvGrpSpPr>
          <p:grpSpPr bwMode="auto">
            <a:xfrm>
              <a:off x="4224" y="1920"/>
              <a:ext cx="393" cy="244"/>
              <a:chOff x="937" y="3132"/>
              <a:chExt cx="454" cy="352"/>
            </a:xfrm>
          </p:grpSpPr>
          <p:sp>
            <p:nvSpPr>
              <p:cNvPr id="567364" name="Freeform 68"/>
              <p:cNvSpPr>
                <a:spLocks noChangeAspect="1"/>
              </p:cNvSpPr>
              <p:nvPr/>
            </p:nvSpPr>
            <p:spPr bwMode="auto">
              <a:xfrm>
                <a:off x="1287" y="3452"/>
                <a:ext cx="94" cy="32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0" y="12"/>
                  </a:cxn>
                  <a:cxn ang="0">
                    <a:pos x="97" y="0"/>
                  </a:cxn>
                  <a:cxn ang="0">
                    <a:pos x="97" y="18"/>
                  </a:cxn>
                  <a:cxn ang="0">
                    <a:pos x="0" y="31"/>
                  </a:cxn>
                </a:cxnLst>
                <a:rect l="0" t="0" r="r" b="b"/>
                <a:pathLst>
                  <a:path w="98" h="32">
                    <a:moveTo>
                      <a:pt x="0" y="31"/>
                    </a:moveTo>
                    <a:lnTo>
                      <a:pt x="0" y="12"/>
                    </a:lnTo>
                    <a:lnTo>
                      <a:pt x="97" y="0"/>
                    </a:lnTo>
                    <a:lnTo>
                      <a:pt x="97" y="18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4267C1"/>
              </a:solidFill>
              <a:ln w="12700" cap="rnd" cmpd="sng">
                <a:solidFill>
                  <a:srgbClr val="34539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365" name="Freeform 69"/>
              <p:cNvSpPr>
                <a:spLocks noChangeAspect="1"/>
              </p:cNvSpPr>
              <p:nvPr/>
            </p:nvSpPr>
            <p:spPr bwMode="auto">
              <a:xfrm>
                <a:off x="939" y="3421"/>
                <a:ext cx="349" cy="6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16"/>
                  </a:cxn>
                  <a:cxn ang="0">
                    <a:pos x="346" y="62"/>
                  </a:cxn>
                  <a:cxn ang="0">
                    <a:pos x="347" y="42"/>
                  </a:cxn>
                  <a:cxn ang="0">
                    <a:pos x="0" y="1"/>
                  </a:cxn>
                  <a:cxn ang="0">
                    <a:pos x="2" y="0"/>
                  </a:cxn>
                </a:cxnLst>
                <a:rect l="0" t="0" r="r" b="b"/>
                <a:pathLst>
                  <a:path w="348" h="63">
                    <a:moveTo>
                      <a:pt x="2" y="0"/>
                    </a:moveTo>
                    <a:lnTo>
                      <a:pt x="2" y="16"/>
                    </a:lnTo>
                    <a:lnTo>
                      <a:pt x="346" y="62"/>
                    </a:lnTo>
                    <a:lnTo>
                      <a:pt x="347" y="42"/>
                    </a:ln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86A5F1"/>
              </a:solidFill>
              <a:ln w="12700" cap="rnd" cmpd="sng">
                <a:solidFill>
                  <a:srgbClr val="4267C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366" name="Freeform 70"/>
              <p:cNvSpPr>
                <a:spLocks noChangeAspect="1"/>
              </p:cNvSpPr>
              <p:nvPr/>
            </p:nvSpPr>
            <p:spPr bwMode="auto">
              <a:xfrm>
                <a:off x="1286" y="3177"/>
                <a:ext cx="101" cy="2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86"/>
                  </a:cxn>
                  <a:cxn ang="0">
                    <a:pos x="100" y="275"/>
                  </a:cxn>
                  <a:cxn ang="0">
                    <a:pos x="100" y="12"/>
                  </a:cxn>
                  <a:cxn ang="0">
                    <a:pos x="0" y="0"/>
                  </a:cxn>
                </a:cxnLst>
                <a:rect l="0" t="0" r="r" b="b"/>
                <a:pathLst>
                  <a:path w="101" h="287">
                    <a:moveTo>
                      <a:pt x="0" y="0"/>
                    </a:moveTo>
                    <a:lnTo>
                      <a:pt x="0" y="286"/>
                    </a:lnTo>
                    <a:lnTo>
                      <a:pt x="100" y="275"/>
                    </a:lnTo>
                    <a:lnTo>
                      <a:pt x="100" y="1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ECECE"/>
              </a:solidFill>
              <a:ln w="12700" cap="rnd" cmpd="sng">
                <a:solidFill>
                  <a:srgbClr val="CECECE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367" name="Freeform 71"/>
              <p:cNvSpPr>
                <a:spLocks noChangeAspect="1"/>
              </p:cNvSpPr>
              <p:nvPr/>
            </p:nvSpPr>
            <p:spPr bwMode="auto">
              <a:xfrm>
                <a:off x="940" y="3177"/>
                <a:ext cx="349" cy="287"/>
              </a:xfrm>
              <a:custGeom>
                <a:avLst/>
                <a:gdLst/>
                <a:ahLst/>
                <a:cxnLst>
                  <a:cxn ang="0">
                    <a:pos x="346" y="0"/>
                  </a:cxn>
                  <a:cxn ang="0">
                    <a:pos x="0" y="46"/>
                  </a:cxn>
                  <a:cxn ang="0">
                    <a:pos x="0" y="245"/>
                  </a:cxn>
                  <a:cxn ang="0">
                    <a:pos x="346" y="286"/>
                  </a:cxn>
                  <a:cxn ang="0">
                    <a:pos x="346" y="0"/>
                  </a:cxn>
                </a:cxnLst>
                <a:rect l="0" t="0" r="r" b="b"/>
                <a:pathLst>
                  <a:path w="347" h="287">
                    <a:moveTo>
                      <a:pt x="346" y="0"/>
                    </a:moveTo>
                    <a:lnTo>
                      <a:pt x="0" y="46"/>
                    </a:lnTo>
                    <a:lnTo>
                      <a:pt x="0" y="245"/>
                    </a:lnTo>
                    <a:lnTo>
                      <a:pt x="346" y="286"/>
                    </a:lnTo>
                    <a:lnTo>
                      <a:pt x="346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368" name="Freeform 72"/>
              <p:cNvSpPr>
                <a:spLocks noChangeAspect="1"/>
              </p:cNvSpPr>
              <p:nvPr/>
            </p:nvSpPr>
            <p:spPr bwMode="auto">
              <a:xfrm>
                <a:off x="937" y="3133"/>
                <a:ext cx="350" cy="91"/>
              </a:xfrm>
              <a:custGeom>
                <a:avLst/>
                <a:gdLst/>
                <a:ahLst/>
                <a:cxnLst>
                  <a:cxn ang="0">
                    <a:pos x="349" y="45"/>
                  </a:cxn>
                  <a:cxn ang="0">
                    <a:pos x="349" y="0"/>
                  </a:cxn>
                  <a:cxn ang="0">
                    <a:pos x="0" y="58"/>
                  </a:cxn>
                  <a:cxn ang="0">
                    <a:pos x="0" y="90"/>
                  </a:cxn>
                  <a:cxn ang="0">
                    <a:pos x="349" y="45"/>
                  </a:cxn>
                </a:cxnLst>
                <a:rect l="0" t="0" r="r" b="b"/>
                <a:pathLst>
                  <a:path w="350" h="91">
                    <a:moveTo>
                      <a:pt x="349" y="45"/>
                    </a:moveTo>
                    <a:lnTo>
                      <a:pt x="349" y="0"/>
                    </a:lnTo>
                    <a:lnTo>
                      <a:pt x="0" y="58"/>
                    </a:lnTo>
                    <a:lnTo>
                      <a:pt x="0" y="90"/>
                    </a:lnTo>
                    <a:lnTo>
                      <a:pt x="349" y="45"/>
                    </a:lnTo>
                  </a:path>
                </a:pathLst>
              </a:custGeom>
              <a:solidFill>
                <a:srgbClr val="86A5F1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369" name="Freeform 73"/>
              <p:cNvSpPr>
                <a:spLocks noChangeAspect="1"/>
              </p:cNvSpPr>
              <p:nvPr/>
            </p:nvSpPr>
            <p:spPr bwMode="auto">
              <a:xfrm>
                <a:off x="1286" y="3132"/>
                <a:ext cx="105" cy="59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104" y="58"/>
                  </a:cxn>
                  <a:cxn ang="0">
                    <a:pos x="103" y="18"/>
                  </a:cxn>
                  <a:cxn ang="0">
                    <a:pos x="0" y="0"/>
                  </a:cxn>
                  <a:cxn ang="0">
                    <a:pos x="0" y="46"/>
                  </a:cxn>
                </a:cxnLst>
                <a:rect l="0" t="0" r="r" b="b"/>
                <a:pathLst>
                  <a:path w="105" h="59">
                    <a:moveTo>
                      <a:pt x="0" y="46"/>
                    </a:moveTo>
                    <a:lnTo>
                      <a:pt x="104" y="58"/>
                    </a:lnTo>
                    <a:lnTo>
                      <a:pt x="103" y="18"/>
                    </a:lnTo>
                    <a:lnTo>
                      <a:pt x="0" y="0"/>
                    </a:lnTo>
                    <a:lnTo>
                      <a:pt x="0" y="46"/>
                    </a:lnTo>
                  </a:path>
                </a:pathLst>
              </a:custGeom>
              <a:solidFill>
                <a:srgbClr val="4267C1"/>
              </a:solidFill>
              <a:ln w="12700" cap="rnd" cmpd="sng">
                <a:solidFill>
                  <a:srgbClr val="34539F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370" name="Line 74"/>
              <p:cNvSpPr>
                <a:spLocks noChangeAspect="1" noChangeShapeType="1"/>
              </p:cNvSpPr>
              <p:nvPr/>
            </p:nvSpPr>
            <p:spPr bwMode="auto">
              <a:xfrm>
                <a:off x="1098" y="3216"/>
                <a:ext cx="0" cy="222"/>
              </a:xfrm>
              <a:prstGeom prst="line">
                <a:avLst/>
              </a:prstGeom>
              <a:noFill/>
              <a:ln w="12700">
                <a:solidFill>
                  <a:srgbClr val="CECECE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371" name="Line 75"/>
              <p:cNvSpPr>
                <a:spLocks noChangeAspect="1" noChangeShapeType="1"/>
              </p:cNvSpPr>
              <p:nvPr/>
            </p:nvSpPr>
            <p:spPr bwMode="auto">
              <a:xfrm>
                <a:off x="1189" y="3204"/>
                <a:ext cx="0" cy="245"/>
              </a:xfrm>
              <a:prstGeom prst="line">
                <a:avLst/>
              </a:prstGeom>
              <a:noFill/>
              <a:ln w="12700">
                <a:solidFill>
                  <a:srgbClr val="CECECE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372" name="Line 76"/>
              <p:cNvSpPr>
                <a:spLocks noChangeAspect="1" noChangeShapeType="1"/>
              </p:cNvSpPr>
              <p:nvPr/>
            </p:nvSpPr>
            <p:spPr bwMode="auto">
              <a:xfrm>
                <a:off x="1014" y="3227"/>
                <a:ext cx="0" cy="203"/>
              </a:xfrm>
              <a:prstGeom prst="line">
                <a:avLst/>
              </a:prstGeom>
              <a:noFill/>
              <a:ln w="12700">
                <a:solidFill>
                  <a:srgbClr val="CECECE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373" name="Freeform 77"/>
              <p:cNvSpPr>
                <a:spLocks noChangeAspect="1"/>
              </p:cNvSpPr>
              <p:nvPr/>
            </p:nvSpPr>
            <p:spPr bwMode="auto">
              <a:xfrm>
                <a:off x="1182" y="3291"/>
                <a:ext cx="12" cy="46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0" y="46"/>
                  </a:cxn>
                  <a:cxn ang="0">
                    <a:pos x="0" y="46"/>
                  </a:cxn>
                  <a:cxn ang="0">
                    <a:pos x="0" y="1"/>
                  </a:cxn>
                  <a:cxn ang="0">
                    <a:pos x="11" y="0"/>
                  </a:cxn>
                </a:cxnLst>
                <a:rect l="0" t="0" r="r" b="b"/>
                <a:pathLst>
                  <a:path w="12" h="47">
                    <a:moveTo>
                      <a:pt x="11" y="0"/>
                    </a:moveTo>
                    <a:lnTo>
                      <a:pt x="10" y="46"/>
                    </a:lnTo>
                    <a:lnTo>
                      <a:pt x="0" y="46"/>
                    </a:lnTo>
                    <a:lnTo>
                      <a:pt x="0" y="1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4267C1"/>
              </a:soli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374" name="Freeform 78"/>
              <p:cNvSpPr>
                <a:spLocks noChangeAspect="1"/>
              </p:cNvSpPr>
              <p:nvPr/>
            </p:nvSpPr>
            <p:spPr bwMode="auto">
              <a:xfrm>
                <a:off x="1185" y="3291"/>
                <a:ext cx="12" cy="45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1" y="44"/>
                  </a:cxn>
                  <a:cxn ang="0">
                    <a:pos x="0" y="44"/>
                  </a:cxn>
                  <a:cxn ang="0">
                    <a:pos x="0" y="1"/>
                  </a:cxn>
                  <a:cxn ang="0">
                    <a:pos x="11" y="0"/>
                  </a:cxn>
                </a:cxnLst>
                <a:rect l="0" t="0" r="r" b="b"/>
                <a:pathLst>
                  <a:path w="12" h="45">
                    <a:moveTo>
                      <a:pt x="11" y="0"/>
                    </a:moveTo>
                    <a:lnTo>
                      <a:pt x="11" y="44"/>
                    </a:lnTo>
                    <a:lnTo>
                      <a:pt x="0" y="44"/>
                    </a:lnTo>
                    <a:lnTo>
                      <a:pt x="0" y="1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86A5F1"/>
              </a:solidFill>
              <a:ln w="9525" cap="rnd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grpSp>
            <p:nvGrpSpPr>
              <p:cNvPr id="44100" name="Group 79"/>
              <p:cNvGrpSpPr>
                <a:grpSpLocks noChangeAspect="1"/>
              </p:cNvGrpSpPr>
              <p:nvPr/>
            </p:nvGrpSpPr>
            <p:grpSpPr bwMode="auto">
              <a:xfrm>
                <a:off x="1009" y="3295"/>
                <a:ext cx="15" cy="41"/>
                <a:chOff x="1009" y="3295"/>
                <a:chExt cx="15" cy="41"/>
              </a:xfrm>
            </p:grpSpPr>
            <p:sp>
              <p:nvSpPr>
                <p:cNvPr id="567376" name="Freeform 80"/>
                <p:cNvSpPr>
                  <a:spLocks noChangeAspect="1"/>
                </p:cNvSpPr>
                <p:nvPr/>
              </p:nvSpPr>
              <p:spPr bwMode="auto">
                <a:xfrm>
                  <a:off x="1009" y="3295"/>
                  <a:ext cx="13" cy="39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2" y="40"/>
                    </a:cxn>
                    <a:cxn ang="0">
                      <a:pos x="0" y="40"/>
                    </a:cxn>
                    <a:cxn ang="0">
                      <a:pos x="0" y="1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13" h="41">
                      <a:moveTo>
                        <a:pt x="12" y="0"/>
                      </a:moveTo>
                      <a:lnTo>
                        <a:pt x="12" y="40"/>
                      </a:lnTo>
                      <a:lnTo>
                        <a:pt x="0" y="40"/>
                      </a:lnTo>
                      <a:lnTo>
                        <a:pt x="0" y="1"/>
                      </a:lnTo>
                      <a:lnTo>
                        <a:pt x="12" y="0"/>
                      </a:lnTo>
                    </a:path>
                  </a:pathLst>
                </a:custGeom>
                <a:solidFill>
                  <a:srgbClr val="4267C1"/>
                </a:solidFill>
                <a:ln w="9525" cap="rnd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567377" name="Freeform 81"/>
                <p:cNvSpPr>
                  <a:spLocks noChangeAspect="1"/>
                </p:cNvSpPr>
                <p:nvPr/>
              </p:nvSpPr>
              <p:spPr bwMode="auto">
                <a:xfrm>
                  <a:off x="1012" y="3296"/>
                  <a:ext cx="12" cy="38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11" y="38"/>
                    </a:cxn>
                    <a:cxn ang="0">
                      <a:pos x="0" y="37"/>
                    </a:cxn>
                    <a:cxn ang="0">
                      <a:pos x="0" y="1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12" h="39">
                      <a:moveTo>
                        <a:pt x="11" y="0"/>
                      </a:moveTo>
                      <a:lnTo>
                        <a:pt x="11" y="38"/>
                      </a:lnTo>
                      <a:lnTo>
                        <a:pt x="0" y="37"/>
                      </a:lnTo>
                      <a:lnTo>
                        <a:pt x="0" y="1"/>
                      </a:lnTo>
                      <a:lnTo>
                        <a:pt x="11" y="0"/>
                      </a:lnTo>
                    </a:path>
                  </a:pathLst>
                </a:custGeom>
                <a:solidFill>
                  <a:srgbClr val="86A5F1"/>
                </a:solidFill>
                <a:ln w="9525" cap="rnd">
                  <a:noFill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ru-RU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ea typeface="Arial" charset="0"/>
                    <a:cs typeface="Arial" charset="0"/>
                  </a:endParaRPr>
                </a:p>
              </p:txBody>
            </p:sp>
          </p:grpSp>
          <p:sp>
            <p:nvSpPr>
              <p:cNvPr id="567378" name="Line 82"/>
              <p:cNvSpPr>
                <a:spLocks noChangeAspect="1" noChangeShapeType="1"/>
              </p:cNvSpPr>
              <p:nvPr/>
            </p:nvSpPr>
            <p:spPr bwMode="auto">
              <a:xfrm flipH="1">
                <a:off x="953" y="3191"/>
                <a:ext cx="338" cy="30"/>
              </a:xfrm>
              <a:prstGeom prst="line">
                <a:avLst/>
              </a:prstGeom>
              <a:noFill/>
              <a:ln w="12700">
                <a:solidFill>
                  <a:srgbClr val="4267C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379" name="Line 83"/>
              <p:cNvSpPr>
                <a:spLocks noChangeAspect="1" noChangeShapeType="1"/>
              </p:cNvSpPr>
              <p:nvPr/>
            </p:nvSpPr>
            <p:spPr bwMode="auto">
              <a:xfrm>
                <a:off x="1282" y="3193"/>
                <a:ext cx="0" cy="271"/>
              </a:xfrm>
              <a:prstGeom prst="line">
                <a:avLst/>
              </a:prstGeom>
              <a:noFill/>
              <a:ln w="12700">
                <a:solidFill>
                  <a:srgbClr val="CECECE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7380" name="Line 84"/>
              <p:cNvSpPr>
                <a:spLocks noChangeAspect="1" noChangeShapeType="1"/>
              </p:cNvSpPr>
              <p:nvPr/>
            </p:nvSpPr>
            <p:spPr bwMode="auto">
              <a:xfrm>
                <a:off x="944" y="3237"/>
                <a:ext cx="0" cy="189"/>
              </a:xfrm>
              <a:prstGeom prst="line">
                <a:avLst/>
              </a:prstGeom>
              <a:noFill/>
              <a:ln w="12700">
                <a:solidFill>
                  <a:srgbClr val="CECECE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44088" name="Rectangle 85"/>
            <p:cNvSpPr>
              <a:spLocks noChangeAspect="1" noChangeArrowheads="1"/>
            </p:cNvSpPr>
            <p:nvPr/>
          </p:nvSpPr>
          <p:spPr bwMode="auto">
            <a:xfrm>
              <a:off x="4224" y="1975"/>
              <a:ext cx="23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MSC</a:t>
              </a:r>
            </a:p>
          </p:txBody>
        </p:sp>
      </p:grpSp>
      <p:sp>
        <p:nvSpPr>
          <p:cNvPr id="567382" name="Line 86"/>
          <p:cNvSpPr>
            <a:spLocks noChangeShapeType="1"/>
          </p:cNvSpPr>
          <p:nvPr/>
        </p:nvSpPr>
        <p:spPr bwMode="auto">
          <a:xfrm>
            <a:off x="1298575" y="1828800"/>
            <a:ext cx="4573588" cy="1588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567383" name="Line 87"/>
          <p:cNvSpPr>
            <a:spLocks noChangeShapeType="1"/>
          </p:cNvSpPr>
          <p:nvPr/>
        </p:nvSpPr>
        <p:spPr bwMode="auto">
          <a:xfrm>
            <a:off x="1298575" y="2286000"/>
            <a:ext cx="2111375" cy="2286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567384" name="Line 88"/>
          <p:cNvSpPr>
            <a:spLocks noChangeShapeType="1"/>
          </p:cNvSpPr>
          <p:nvPr/>
        </p:nvSpPr>
        <p:spPr bwMode="auto">
          <a:xfrm flipV="1">
            <a:off x="1370013" y="5105400"/>
            <a:ext cx="1689100" cy="5334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567385" name="Line 89"/>
          <p:cNvSpPr>
            <a:spLocks noChangeShapeType="1"/>
          </p:cNvSpPr>
          <p:nvPr/>
        </p:nvSpPr>
        <p:spPr bwMode="auto">
          <a:xfrm flipH="1" flipV="1">
            <a:off x="4818063" y="4876800"/>
            <a:ext cx="2462212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567386" name="Line 90"/>
          <p:cNvSpPr>
            <a:spLocks noChangeShapeType="1"/>
          </p:cNvSpPr>
          <p:nvPr/>
        </p:nvSpPr>
        <p:spPr bwMode="auto">
          <a:xfrm flipH="1" flipV="1">
            <a:off x="4746625" y="4953000"/>
            <a:ext cx="2533650" cy="1066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grpSp>
        <p:nvGrpSpPr>
          <p:cNvPr id="13" name="Group 91"/>
          <p:cNvGrpSpPr>
            <a:grpSpLocks/>
          </p:cNvGrpSpPr>
          <p:nvPr/>
        </p:nvGrpSpPr>
        <p:grpSpPr bwMode="auto">
          <a:xfrm>
            <a:off x="4606925" y="2667000"/>
            <a:ext cx="1406525" cy="762000"/>
            <a:chOff x="3072" y="1488"/>
            <a:chExt cx="960" cy="480"/>
          </a:xfrm>
        </p:grpSpPr>
        <p:sp>
          <p:nvSpPr>
            <p:cNvPr id="567388" name="Line 92"/>
            <p:cNvSpPr>
              <a:spLocks noChangeShapeType="1"/>
            </p:cNvSpPr>
            <p:nvPr/>
          </p:nvSpPr>
          <p:spPr bwMode="auto">
            <a:xfrm flipH="1">
              <a:off x="3072" y="1488"/>
              <a:ext cx="480" cy="48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89" name="Line 93"/>
            <p:cNvSpPr>
              <a:spLocks noChangeShapeType="1"/>
            </p:cNvSpPr>
            <p:nvPr/>
          </p:nvSpPr>
          <p:spPr bwMode="auto">
            <a:xfrm flipH="1">
              <a:off x="3744" y="1488"/>
              <a:ext cx="288" cy="48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44059" name="Group 94"/>
          <p:cNvGrpSpPr>
            <a:grpSpLocks noChangeAspect="1"/>
          </p:cNvGrpSpPr>
          <p:nvPr/>
        </p:nvGrpSpPr>
        <p:grpSpPr bwMode="auto">
          <a:xfrm>
            <a:off x="2425700" y="4724400"/>
            <a:ext cx="320675" cy="833438"/>
            <a:chOff x="891" y="2256"/>
            <a:chExt cx="145" cy="513"/>
          </a:xfrm>
        </p:grpSpPr>
        <p:sp>
          <p:nvSpPr>
            <p:cNvPr id="567391" name="Freeform 95"/>
            <p:cNvSpPr>
              <a:spLocks noChangeAspect="1"/>
            </p:cNvSpPr>
            <p:nvPr/>
          </p:nvSpPr>
          <p:spPr bwMode="auto">
            <a:xfrm>
              <a:off x="949" y="2355"/>
              <a:ext cx="28" cy="46"/>
            </a:xfrm>
            <a:custGeom>
              <a:avLst/>
              <a:gdLst/>
              <a:ahLst/>
              <a:cxnLst>
                <a:cxn ang="0">
                  <a:pos x="4" y="9"/>
                </a:cxn>
                <a:cxn ang="0">
                  <a:pos x="14" y="0"/>
                </a:cxn>
                <a:cxn ang="0">
                  <a:pos x="22" y="9"/>
                </a:cxn>
                <a:cxn ang="0">
                  <a:pos x="27" y="35"/>
                </a:cxn>
                <a:cxn ang="0">
                  <a:pos x="14" y="45"/>
                </a:cxn>
                <a:cxn ang="0">
                  <a:pos x="0" y="35"/>
                </a:cxn>
                <a:cxn ang="0">
                  <a:pos x="4" y="9"/>
                </a:cxn>
              </a:cxnLst>
              <a:rect l="0" t="0" r="r" b="b"/>
              <a:pathLst>
                <a:path w="28" h="46">
                  <a:moveTo>
                    <a:pt x="4" y="9"/>
                  </a:moveTo>
                  <a:lnTo>
                    <a:pt x="14" y="0"/>
                  </a:lnTo>
                  <a:lnTo>
                    <a:pt x="22" y="9"/>
                  </a:lnTo>
                  <a:lnTo>
                    <a:pt x="27" y="35"/>
                  </a:lnTo>
                  <a:lnTo>
                    <a:pt x="14" y="45"/>
                  </a:lnTo>
                  <a:lnTo>
                    <a:pt x="0" y="35"/>
                  </a:lnTo>
                  <a:lnTo>
                    <a:pt x="4" y="9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92" name="Freeform 96"/>
            <p:cNvSpPr>
              <a:spLocks noChangeAspect="1"/>
            </p:cNvSpPr>
            <p:nvPr/>
          </p:nvSpPr>
          <p:spPr bwMode="auto">
            <a:xfrm>
              <a:off x="891" y="2696"/>
              <a:ext cx="145" cy="38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72" y="0"/>
                </a:cxn>
                <a:cxn ang="0">
                  <a:pos x="144" y="37"/>
                </a:cxn>
              </a:cxnLst>
              <a:rect l="0" t="0" r="r" b="b"/>
              <a:pathLst>
                <a:path w="145" h="38">
                  <a:moveTo>
                    <a:pt x="0" y="37"/>
                  </a:moveTo>
                  <a:lnTo>
                    <a:pt x="72" y="0"/>
                  </a:lnTo>
                  <a:lnTo>
                    <a:pt x="144" y="37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93" name="Freeform 97"/>
            <p:cNvSpPr>
              <a:spLocks noChangeAspect="1"/>
            </p:cNvSpPr>
            <p:nvPr/>
          </p:nvSpPr>
          <p:spPr bwMode="auto">
            <a:xfrm>
              <a:off x="891" y="2337"/>
              <a:ext cx="145" cy="432"/>
            </a:xfrm>
            <a:custGeom>
              <a:avLst/>
              <a:gdLst/>
              <a:ahLst/>
              <a:cxnLst>
                <a:cxn ang="0">
                  <a:pos x="72" y="0"/>
                </a:cxn>
                <a:cxn ang="0">
                  <a:pos x="72" y="431"/>
                </a:cxn>
                <a:cxn ang="0">
                  <a:pos x="0" y="396"/>
                </a:cxn>
                <a:cxn ang="0">
                  <a:pos x="72" y="0"/>
                </a:cxn>
                <a:cxn ang="0">
                  <a:pos x="144" y="396"/>
                </a:cxn>
                <a:cxn ang="0">
                  <a:pos x="72" y="431"/>
                </a:cxn>
              </a:cxnLst>
              <a:rect l="0" t="0" r="r" b="b"/>
              <a:pathLst>
                <a:path w="145" h="432">
                  <a:moveTo>
                    <a:pt x="72" y="0"/>
                  </a:moveTo>
                  <a:lnTo>
                    <a:pt x="72" y="431"/>
                  </a:lnTo>
                  <a:lnTo>
                    <a:pt x="0" y="396"/>
                  </a:lnTo>
                  <a:lnTo>
                    <a:pt x="72" y="0"/>
                  </a:lnTo>
                  <a:lnTo>
                    <a:pt x="144" y="396"/>
                  </a:lnTo>
                  <a:lnTo>
                    <a:pt x="72" y="431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94" name="Freeform 98"/>
            <p:cNvSpPr>
              <a:spLocks noChangeAspect="1"/>
            </p:cNvSpPr>
            <p:nvPr/>
          </p:nvSpPr>
          <p:spPr bwMode="auto">
            <a:xfrm>
              <a:off x="945" y="2435"/>
              <a:ext cx="37" cy="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16"/>
                </a:cxn>
                <a:cxn ang="0">
                  <a:pos x="36" y="0"/>
                </a:cxn>
              </a:cxnLst>
              <a:rect l="0" t="0" r="r" b="b"/>
              <a:pathLst>
                <a:path w="37" h="17">
                  <a:moveTo>
                    <a:pt x="0" y="0"/>
                  </a:moveTo>
                  <a:lnTo>
                    <a:pt x="18" y="16"/>
                  </a:lnTo>
                  <a:lnTo>
                    <a:pt x="36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95" name="Freeform 99"/>
            <p:cNvSpPr>
              <a:spLocks noChangeAspect="1"/>
            </p:cNvSpPr>
            <p:nvPr/>
          </p:nvSpPr>
          <p:spPr bwMode="auto">
            <a:xfrm>
              <a:off x="939" y="2469"/>
              <a:ext cx="49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16"/>
                </a:cxn>
                <a:cxn ang="0">
                  <a:pos x="48" y="0"/>
                </a:cxn>
              </a:cxnLst>
              <a:rect l="0" t="0" r="r" b="b"/>
              <a:pathLst>
                <a:path w="49" h="17">
                  <a:moveTo>
                    <a:pt x="0" y="0"/>
                  </a:moveTo>
                  <a:lnTo>
                    <a:pt x="24" y="16"/>
                  </a:lnTo>
                  <a:lnTo>
                    <a:pt x="48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96" name="Freeform 100"/>
            <p:cNvSpPr>
              <a:spLocks noChangeAspect="1"/>
            </p:cNvSpPr>
            <p:nvPr/>
          </p:nvSpPr>
          <p:spPr bwMode="auto">
            <a:xfrm>
              <a:off x="933" y="2501"/>
              <a:ext cx="60" cy="17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0" y="16"/>
                </a:cxn>
                <a:cxn ang="0">
                  <a:pos x="59" y="0"/>
                </a:cxn>
              </a:cxnLst>
              <a:rect l="0" t="0" r="r" b="b"/>
              <a:pathLst>
                <a:path w="60" h="17">
                  <a:moveTo>
                    <a:pt x="0" y="1"/>
                  </a:moveTo>
                  <a:lnTo>
                    <a:pt x="30" y="16"/>
                  </a:lnTo>
                  <a:lnTo>
                    <a:pt x="59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97" name="Freeform 101"/>
            <p:cNvSpPr>
              <a:spLocks noChangeAspect="1"/>
            </p:cNvSpPr>
            <p:nvPr/>
          </p:nvSpPr>
          <p:spPr bwMode="auto">
            <a:xfrm>
              <a:off x="926" y="2534"/>
              <a:ext cx="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18"/>
                </a:cxn>
                <a:cxn ang="0">
                  <a:pos x="72" y="0"/>
                </a:cxn>
              </a:cxnLst>
              <a:rect l="0" t="0" r="r" b="b"/>
              <a:pathLst>
                <a:path w="73" h="19">
                  <a:moveTo>
                    <a:pt x="0" y="0"/>
                  </a:moveTo>
                  <a:lnTo>
                    <a:pt x="37" y="18"/>
                  </a:lnTo>
                  <a:lnTo>
                    <a:pt x="72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98" name="Freeform 102"/>
            <p:cNvSpPr>
              <a:spLocks noChangeAspect="1"/>
            </p:cNvSpPr>
            <p:nvPr/>
          </p:nvSpPr>
          <p:spPr bwMode="auto">
            <a:xfrm>
              <a:off x="921" y="2568"/>
              <a:ext cx="85" cy="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2" y="21"/>
                </a:cxn>
                <a:cxn ang="0">
                  <a:pos x="84" y="0"/>
                </a:cxn>
              </a:cxnLst>
              <a:rect l="0" t="0" r="r" b="b"/>
              <a:pathLst>
                <a:path w="85" h="22">
                  <a:moveTo>
                    <a:pt x="0" y="0"/>
                  </a:moveTo>
                  <a:lnTo>
                    <a:pt x="42" y="21"/>
                  </a:lnTo>
                  <a:lnTo>
                    <a:pt x="84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399" name="Freeform 103"/>
            <p:cNvSpPr>
              <a:spLocks noChangeAspect="1"/>
            </p:cNvSpPr>
            <p:nvPr/>
          </p:nvSpPr>
          <p:spPr bwMode="auto">
            <a:xfrm>
              <a:off x="915" y="2599"/>
              <a:ext cx="96" cy="2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48" y="25"/>
                </a:cxn>
                <a:cxn ang="0">
                  <a:pos x="95" y="0"/>
                </a:cxn>
              </a:cxnLst>
              <a:rect l="0" t="0" r="r" b="b"/>
              <a:pathLst>
                <a:path w="96" h="26">
                  <a:moveTo>
                    <a:pt x="0" y="1"/>
                  </a:moveTo>
                  <a:lnTo>
                    <a:pt x="48" y="25"/>
                  </a:lnTo>
                  <a:lnTo>
                    <a:pt x="95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400" name="Freeform 104"/>
            <p:cNvSpPr>
              <a:spLocks noChangeAspect="1"/>
            </p:cNvSpPr>
            <p:nvPr/>
          </p:nvSpPr>
          <p:spPr bwMode="auto">
            <a:xfrm>
              <a:off x="909" y="2633"/>
              <a:ext cx="108" cy="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" y="28"/>
                </a:cxn>
                <a:cxn ang="0">
                  <a:pos x="107" y="0"/>
                </a:cxn>
              </a:cxnLst>
              <a:rect l="0" t="0" r="r" b="b"/>
              <a:pathLst>
                <a:path w="108" h="29">
                  <a:moveTo>
                    <a:pt x="0" y="0"/>
                  </a:moveTo>
                  <a:lnTo>
                    <a:pt x="54" y="28"/>
                  </a:lnTo>
                  <a:lnTo>
                    <a:pt x="107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401" name="Freeform 105"/>
            <p:cNvSpPr>
              <a:spLocks noChangeAspect="1"/>
            </p:cNvSpPr>
            <p:nvPr/>
          </p:nvSpPr>
          <p:spPr bwMode="auto">
            <a:xfrm>
              <a:off x="902" y="2666"/>
              <a:ext cx="121" cy="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1" y="30"/>
                </a:cxn>
                <a:cxn ang="0">
                  <a:pos x="120" y="0"/>
                </a:cxn>
              </a:cxnLst>
              <a:rect l="0" t="0" r="r" b="b"/>
              <a:pathLst>
                <a:path w="121" h="31">
                  <a:moveTo>
                    <a:pt x="0" y="0"/>
                  </a:moveTo>
                  <a:lnTo>
                    <a:pt x="61" y="30"/>
                  </a:lnTo>
                  <a:lnTo>
                    <a:pt x="12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402" name="Freeform 106"/>
            <p:cNvSpPr>
              <a:spLocks noChangeAspect="1"/>
            </p:cNvSpPr>
            <p:nvPr/>
          </p:nvSpPr>
          <p:spPr bwMode="auto">
            <a:xfrm>
              <a:off x="897" y="2698"/>
              <a:ext cx="132" cy="3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66" y="35"/>
                </a:cxn>
                <a:cxn ang="0">
                  <a:pos x="131" y="0"/>
                </a:cxn>
              </a:cxnLst>
              <a:rect l="0" t="0" r="r" b="b"/>
              <a:pathLst>
                <a:path w="132" h="36">
                  <a:moveTo>
                    <a:pt x="0" y="1"/>
                  </a:moveTo>
                  <a:lnTo>
                    <a:pt x="66" y="35"/>
                  </a:lnTo>
                  <a:lnTo>
                    <a:pt x="131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403" name="Freeform 107"/>
            <p:cNvSpPr>
              <a:spLocks noChangeAspect="1"/>
            </p:cNvSpPr>
            <p:nvPr/>
          </p:nvSpPr>
          <p:spPr bwMode="auto">
            <a:xfrm>
              <a:off x="891" y="2318"/>
              <a:ext cx="55" cy="21"/>
            </a:xfrm>
            <a:custGeom>
              <a:avLst/>
              <a:gdLst/>
              <a:ahLst/>
              <a:cxnLst>
                <a:cxn ang="0">
                  <a:pos x="54" y="19"/>
                </a:cxn>
                <a:cxn ang="0">
                  <a:pos x="17" y="16"/>
                </a:cxn>
                <a:cxn ang="0">
                  <a:pos x="36" y="3"/>
                </a:cxn>
                <a:cxn ang="0">
                  <a:pos x="0" y="0"/>
                </a:cxn>
              </a:cxnLst>
              <a:rect l="0" t="0" r="r" b="b"/>
              <a:pathLst>
                <a:path w="55" h="20">
                  <a:moveTo>
                    <a:pt x="54" y="19"/>
                  </a:moveTo>
                  <a:lnTo>
                    <a:pt x="17" y="16"/>
                  </a:lnTo>
                  <a:lnTo>
                    <a:pt x="36" y="3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404" name="Freeform 108"/>
            <p:cNvSpPr>
              <a:spLocks noChangeAspect="1"/>
            </p:cNvSpPr>
            <p:nvPr/>
          </p:nvSpPr>
          <p:spPr bwMode="auto">
            <a:xfrm>
              <a:off x="971" y="2317"/>
              <a:ext cx="65" cy="23"/>
            </a:xfrm>
            <a:custGeom>
              <a:avLst/>
              <a:gdLst/>
              <a:ahLst/>
              <a:cxnLst>
                <a:cxn ang="0">
                  <a:pos x="64" y="1"/>
                </a:cxn>
                <a:cxn ang="0">
                  <a:pos x="26" y="22"/>
                </a:cxn>
                <a:cxn ang="0">
                  <a:pos x="38" y="0"/>
                </a:cxn>
                <a:cxn ang="0">
                  <a:pos x="0" y="20"/>
                </a:cxn>
              </a:cxnLst>
              <a:rect l="0" t="0" r="r" b="b"/>
              <a:pathLst>
                <a:path w="65" h="23">
                  <a:moveTo>
                    <a:pt x="64" y="1"/>
                  </a:moveTo>
                  <a:lnTo>
                    <a:pt x="26" y="22"/>
                  </a:lnTo>
                  <a:lnTo>
                    <a:pt x="38" y="0"/>
                  </a:lnTo>
                  <a:lnTo>
                    <a:pt x="0" y="2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405" name="Freeform 109"/>
            <p:cNvSpPr>
              <a:spLocks noChangeAspect="1"/>
            </p:cNvSpPr>
            <p:nvPr/>
          </p:nvSpPr>
          <p:spPr bwMode="auto">
            <a:xfrm>
              <a:off x="953" y="2256"/>
              <a:ext cx="19" cy="73"/>
            </a:xfrm>
            <a:custGeom>
              <a:avLst/>
              <a:gdLst/>
              <a:ahLst/>
              <a:cxnLst>
                <a:cxn ang="0">
                  <a:pos x="10" y="72"/>
                </a:cxn>
                <a:cxn ang="0">
                  <a:pos x="0" y="27"/>
                </a:cxn>
                <a:cxn ang="0">
                  <a:pos x="18" y="45"/>
                </a:cxn>
                <a:cxn ang="0">
                  <a:pos x="10" y="0"/>
                </a:cxn>
              </a:cxnLst>
              <a:rect l="0" t="0" r="r" b="b"/>
              <a:pathLst>
                <a:path w="19" h="73">
                  <a:moveTo>
                    <a:pt x="10" y="72"/>
                  </a:moveTo>
                  <a:lnTo>
                    <a:pt x="0" y="27"/>
                  </a:lnTo>
                  <a:lnTo>
                    <a:pt x="18" y="45"/>
                  </a:lnTo>
                  <a:lnTo>
                    <a:pt x="10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4060" name="Text Box 110"/>
          <p:cNvSpPr txBox="1">
            <a:spLocks noChangeArrowheads="1"/>
          </p:cNvSpPr>
          <p:nvPr/>
        </p:nvSpPr>
        <p:spPr bwMode="auto">
          <a:xfrm>
            <a:off x="3352800" y="4114800"/>
            <a:ext cx="81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smtClean="0">
                <a:solidFill>
                  <a:srgbClr val="0033CC"/>
                </a:solidFill>
              </a:rPr>
              <a:t>АТС</a:t>
            </a:r>
            <a:endParaRPr kumimoji="0" lang="en-US" b="1" smtClean="0">
              <a:solidFill>
                <a:srgbClr val="0033CC"/>
              </a:solidFill>
            </a:endParaRPr>
          </a:p>
        </p:txBody>
      </p:sp>
      <p:grpSp>
        <p:nvGrpSpPr>
          <p:cNvPr id="15" name="Group 111"/>
          <p:cNvGrpSpPr>
            <a:grpSpLocks/>
          </p:cNvGrpSpPr>
          <p:nvPr/>
        </p:nvGrpSpPr>
        <p:grpSpPr bwMode="auto">
          <a:xfrm>
            <a:off x="152400" y="4800600"/>
            <a:ext cx="7672388" cy="1722438"/>
            <a:chOff x="5760" y="2928"/>
            <a:chExt cx="4833" cy="1085"/>
          </a:xfrm>
        </p:grpSpPr>
        <p:sp>
          <p:nvSpPr>
            <p:cNvPr id="567408" name="Line 112"/>
            <p:cNvSpPr>
              <a:spLocks noChangeShapeType="1"/>
            </p:cNvSpPr>
            <p:nvPr/>
          </p:nvSpPr>
          <p:spPr bwMode="auto">
            <a:xfrm flipV="1">
              <a:off x="6399" y="3024"/>
              <a:ext cx="798" cy="384"/>
            </a:xfrm>
            <a:prstGeom prst="line">
              <a:avLst/>
            </a:prstGeom>
            <a:noFill/>
            <a:ln w="12700">
              <a:solidFill>
                <a:srgbClr val="A50021"/>
              </a:solidFill>
              <a:prstDash val="sysDot"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44063" name="Rectangle 113"/>
            <p:cNvSpPr>
              <a:spLocks noChangeArrowheads="1"/>
            </p:cNvSpPr>
            <p:nvPr/>
          </p:nvSpPr>
          <p:spPr bwMode="auto">
            <a:xfrm>
              <a:off x="6144" y="3840"/>
              <a:ext cx="55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120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Разговор</a:t>
              </a:r>
              <a:endParaRPr lang="en-US" sz="12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4064" name="Rectangle 114"/>
            <p:cNvSpPr>
              <a:spLocks noChangeArrowheads="1"/>
            </p:cNvSpPr>
            <p:nvPr/>
          </p:nvSpPr>
          <p:spPr bwMode="auto">
            <a:xfrm>
              <a:off x="9434" y="3696"/>
              <a:ext cx="35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120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rPr>
                <a:t>Факс</a:t>
              </a:r>
              <a:endParaRPr lang="en-US" sz="12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aphicFrame>
          <p:nvGraphicFramePr>
            <p:cNvPr id="44065" name="Object 115"/>
            <p:cNvGraphicFramePr>
              <a:graphicFrameLocks/>
            </p:cNvGraphicFramePr>
            <p:nvPr/>
          </p:nvGraphicFramePr>
          <p:xfrm>
            <a:off x="10166" y="3600"/>
            <a:ext cx="427" cy="2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8055" name="Clip" r:id="rId9" imgW="4982450" imgH="3072828" progId="MS_ClipArt_Gallery.2">
                    <p:embed/>
                  </p:oleObj>
                </mc:Choice>
                <mc:Fallback>
                  <p:oleObj name="Clip" r:id="rId9" imgW="4982450" imgH="3072828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166" y="3600"/>
                          <a:ext cx="427" cy="2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066" name="Object 116"/>
            <p:cNvGraphicFramePr>
              <a:graphicFrameLocks/>
            </p:cNvGraphicFramePr>
            <p:nvPr/>
          </p:nvGraphicFramePr>
          <p:xfrm>
            <a:off x="9989" y="2928"/>
            <a:ext cx="472" cy="2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8056" name="Clip" r:id="rId11" imgW="3658203" imgH="2119019" progId="MS_ClipArt_Gallery.2">
                    <p:embed/>
                  </p:oleObj>
                </mc:Choice>
                <mc:Fallback>
                  <p:oleObj name="Clip" r:id="rId11" imgW="3658203" imgH="2119019" progId="MS_ClipArt_Gallery.2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89" y="2928"/>
                          <a:ext cx="472" cy="2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7413" name="Line 117"/>
            <p:cNvSpPr>
              <a:spLocks noChangeShapeType="1"/>
            </p:cNvSpPr>
            <p:nvPr/>
          </p:nvSpPr>
          <p:spPr bwMode="auto">
            <a:xfrm>
              <a:off x="8438" y="3024"/>
              <a:ext cx="1773" cy="720"/>
            </a:xfrm>
            <a:prstGeom prst="line">
              <a:avLst/>
            </a:prstGeom>
            <a:noFill/>
            <a:ln w="12700">
              <a:solidFill>
                <a:srgbClr val="A5002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sp>
          <p:nvSpPr>
            <p:cNvPr id="567414" name="Line 118"/>
            <p:cNvSpPr>
              <a:spLocks noChangeShapeType="1"/>
            </p:cNvSpPr>
            <p:nvPr/>
          </p:nvSpPr>
          <p:spPr bwMode="auto">
            <a:xfrm>
              <a:off x="8571" y="2928"/>
              <a:ext cx="1728" cy="192"/>
            </a:xfrm>
            <a:prstGeom prst="line">
              <a:avLst/>
            </a:prstGeom>
            <a:noFill/>
            <a:ln w="12700">
              <a:solidFill>
                <a:srgbClr val="A5002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" charset="0"/>
                <a:cs typeface="Arial" charset="0"/>
              </a:endParaRPr>
            </a:p>
          </p:txBody>
        </p:sp>
        <p:graphicFrame>
          <p:nvGraphicFramePr>
            <p:cNvPr id="44069" name="Object 119"/>
            <p:cNvGraphicFramePr>
              <a:graphicFrameLocks noChangeAspect="1"/>
            </p:cNvGraphicFramePr>
            <p:nvPr/>
          </p:nvGraphicFramePr>
          <p:xfrm>
            <a:off x="5760" y="3216"/>
            <a:ext cx="624" cy="5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8057" name="VISIO" r:id="rId12" imgW="3187700" imgH="2984500" progId="Visio.Drawing.6">
                    <p:embed/>
                  </p:oleObj>
                </mc:Choice>
                <mc:Fallback>
                  <p:oleObj name="VISIO" r:id="rId12" imgW="3187700" imgH="2984500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0" y="3216"/>
                          <a:ext cx="624" cy="5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bg2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47640942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67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67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567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567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567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ChangeArrowheads="1"/>
          </p:cNvSpPr>
          <p:nvPr/>
        </p:nvSpPr>
        <p:spPr bwMode="auto">
          <a:xfrm>
            <a:off x="1524000" y="115888"/>
            <a:ext cx="6753225" cy="647700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/>
          <a:lstStyle/>
          <a:p>
            <a:pPr algn="ctr" defTabSz="914400" fontAlgn="base">
              <a:lnSpc>
                <a:spcPct val="80000"/>
              </a:lnSpc>
              <a:spcBef>
                <a:spcPct val="5000"/>
              </a:spcBef>
              <a:spcAft>
                <a:spcPct val="0"/>
              </a:spcAf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Система обработки телефонных карт</a:t>
            </a:r>
          </a:p>
        </p:txBody>
      </p:sp>
      <p:sp>
        <p:nvSpPr>
          <p:cNvPr id="630787" name="Rectangle 3"/>
          <p:cNvSpPr>
            <a:spLocks noChangeArrowheads="1"/>
          </p:cNvSpPr>
          <p:nvPr/>
        </p:nvSpPr>
        <p:spPr bwMode="auto">
          <a:xfrm>
            <a:off x="152400" y="1617663"/>
            <a:ext cx="5029200" cy="20145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80000"/>
              <a:buFont typeface="Symbol" charset="0"/>
              <a:buChar char="Þ"/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Удобное средство оплаты услуг связи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80000"/>
              <a:buFont typeface="Symbol" charset="0"/>
              <a:buChar char="Þ"/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 Все виды связи с таксофонов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80000"/>
              <a:buFont typeface="Symbol" charset="0"/>
              <a:buChar char="Þ"/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 Пользование междугордной связью с  линий, не имеющих выхода на АМТС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80000"/>
              <a:buFont typeface="Symbol" charset="0"/>
              <a:buChar char="Þ"/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 Широкий спектр дополнительных видов обслуживания (СТК как универсальное средство авторизации)</a:t>
            </a:r>
          </a:p>
        </p:txBody>
      </p:sp>
      <p:sp>
        <p:nvSpPr>
          <p:cNvPr id="630788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43926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90000"/>
            </a:pPr>
            <a:r>
              <a:rPr kumimoji="0" lang="ru-RU" b="1" smtClean="0">
                <a:solidFill>
                  <a:srgbClr val="000000"/>
                </a:solidFill>
                <a:latin typeface="Tahoma" charset="0"/>
              </a:rPr>
              <a:t>С точки зрения абонента</a:t>
            </a:r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3276600" cy="25527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0790" name="Rectangle 6"/>
          <p:cNvSpPr>
            <a:spLocks noChangeArrowheads="1"/>
          </p:cNvSpPr>
          <p:nvPr/>
        </p:nvSpPr>
        <p:spPr bwMode="auto">
          <a:xfrm>
            <a:off x="1524000" y="4235450"/>
            <a:ext cx="7239000" cy="1739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80000"/>
              <a:buFont typeface="Symbol" charset="0"/>
              <a:buChar char="Þ"/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 Ликвидация даже потенциальной возможности возникновения дебиторской задолженности за услуги связи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80000"/>
              <a:buFont typeface="Symbol" charset="0"/>
              <a:buChar char="Þ"/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 Удобный способ оплаты традиционных услуг связи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80000"/>
              <a:buFont typeface="Symbol" charset="0"/>
              <a:buChar char="Þ"/>
              <a:defRPr/>
            </a:pPr>
            <a:r>
              <a:rPr lang="ru-RU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 Широкий спектр дополнительных видов обслуживания с тарификацией в режиме реального времени и возможность снижения тарифов за счёт предоплаты ведут к росту трафика</a:t>
            </a:r>
          </a:p>
        </p:txBody>
      </p:sp>
      <p:sp>
        <p:nvSpPr>
          <p:cNvPr id="630791" name="Text Box 7"/>
          <p:cNvSpPr txBox="1">
            <a:spLocks noChangeArrowheads="1"/>
          </p:cNvSpPr>
          <p:nvPr/>
        </p:nvSpPr>
        <p:spPr bwMode="auto">
          <a:xfrm>
            <a:off x="838200" y="3781425"/>
            <a:ext cx="46704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SzPct val="90000"/>
            </a:pPr>
            <a:r>
              <a:rPr kumimoji="0" lang="ru-RU" b="1" smtClean="0">
                <a:solidFill>
                  <a:srgbClr val="000000"/>
                </a:solidFill>
                <a:latin typeface="Tahoma" charset="0"/>
              </a:rPr>
              <a:t>С точки зрения Оператора</a:t>
            </a:r>
          </a:p>
        </p:txBody>
      </p:sp>
    </p:spTree>
    <p:extLst>
      <p:ext uri="{BB962C8B-B14F-4D97-AF65-F5344CB8AC3E}">
        <p14:creationId xmlns:p14="http://schemas.microsoft.com/office/powerpoint/2010/main" val="2031392341"/>
      </p:ext>
    </p:extLst>
  </p:cSld>
  <p:clrMapOvr>
    <a:masterClrMapping/>
  </p:clrMapOvr>
  <p:transition spd="slow" advClick="0" advTm="173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0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0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0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0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30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30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30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30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0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0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07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07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07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07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787" grpId="0" build="p" autoUpdateAnimBg="0" advAuto="1000"/>
      <p:bldP spid="630788" grpId="0" build="p" autoUpdateAnimBg="0" advAuto="1000"/>
      <p:bldP spid="630790" grpId="0" build="p" autoUpdateAnimBg="0" advAuto="1000"/>
      <p:bldP spid="630791" grpId="0" autoUpdateAnimBg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Cloud"/>
          <p:cNvSpPr>
            <a:spLocks noChangeAspect="1" noEditPoints="1" noChangeArrowheads="1"/>
          </p:cNvSpPr>
          <p:nvPr/>
        </p:nvSpPr>
        <p:spPr bwMode="auto">
          <a:xfrm>
            <a:off x="1979613" y="4327525"/>
            <a:ext cx="2743200" cy="1838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082" name="Cloud"/>
          <p:cNvSpPr>
            <a:spLocks noChangeAspect="1" noEditPoints="1" noChangeArrowheads="1"/>
          </p:cNvSpPr>
          <p:nvPr/>
        </p:nvSpPr>
        <p:spPr bwMode="auto">
          <a:xfrm>
            <a:off x="3492500" y="2095500"/>
            <a:ext cx="2743200" cy="1838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083" name="Cloud"/>
          <p:cNvSpPr>
            <a:spLocks noChangeAspect="1" noEditPoints="1" noChangeArrowheads="1"/>
          </p:cNvSpPr>
          <p:nvPr/>
        </p:nvSpPr>
        <p:spPr bwMode="auto">
          <a:xfrm>
            <a:off x="179388" y="2095500"/>
            <a:ext cx="2743200" cy="1838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31813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4824412" cy="39687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Конвергентные технологии – в чем их значение?</a:t>
            </a:r>
          </a:p>
        </p:txBody>
      </p:sp>
      <p:pic>
        <p:nvPicPr>
          <p:cNvPr id="46085" name="Picture 6" descr="MCj0322353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382838"/>
            <a:ext cx="7588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7" descr="MCj0397142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830763"/>
            <a:ext cx="7651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8" descr="MCj0396340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382838"/>
            <a:ext cx="88106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 Box 9"/>
          <p:cNvSpPr txBox="1">
            <a:spLocks noChangeArrowheads="1"/>
          </p:cNvSpPr>
          <p:nvPr/>
        </p:nvSpPr>
        <p:spPr bwMode="auto">
          <a:xfrm>
            <a:off x="323850" y="2814638"/>
            <a:ext cx="1692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5040C"/>
                </a:solidFill>
                <a:latin typeface="Tahoma" charset="0"/>
              </a:rPr>
              <a:t>NGN/IMS</a:t>
            </a:r>
            <a:endParaRPr lang="ru-RU" sz="2000" b="1" smtClean="0">
              <a:solidFill>
                <a:srgbClr val="05040C"/>
              </a:solidFill>
              <a:latin typeface="Tahoma" charset="0"/>
            </a:endParaRPr>
          </a:p>
        </p:txBody>
      </p:sp>
      <p:sp>
        <p:nvSpPr>
          <p:cNvPr id="46089" name="Text Box 10"/>
          <p:cNvSpPr txBox="1">
            <a:spLocks noChangeArrowheads="1"/>
          </p:cNvSpPr>
          <p:nvPr/>
        </p:nvSpPr>
        <p:spPr bwMode="auto">
          <a:xfrm>
            <a:off x="3924300" y="2814638"/>
            <a:ext cx="1008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05040C"/>
                </a:solidFill>
                <a:latin typeface="Tahoma" charset="0"/>
              </a:rPr>
              <a:t>ТфОП</a:t>
            </a:r>
          </a:p>
        </p:txBody>
      </p:sp>
      <p:sp>
        <p:nvSpPr>
          <p:cNvPr id="46090" name="Text Box 11"/>
          <p:cNvSpPr txBox="1">
            <a:spLocks noChangeArrowheads="1"/>
          </p:cNvSpPr>
          <p:nvPr/>
        </p:nvSpPr>
        <p:spPr bwMode="auto">
          <a:xfrm>
            <a:off x="3203575" y="4975225"/>
            <a:ext cx="1582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sz="1800" b="1" smtClean="0">
                <a:solidFill>
                  <a:srgbClr val="05040C"/>
                </a:solidFill>
                <a:latin typeface="Tahoma" charset="0"/>
              </a:rPr>
              <a:t>СПС</a:t>
            </a:r>
          </a:p>
        </p:txBody>
      </p:sp>
      <p:sp>
        <p:nvSpPr>
          <p:cNvPr id="631820" name="AutoShape 12"/>
          <p:cNvSpPr>
            <a:spLocks noChangeArrowheads="1"/>
          </p:cNvSpPr>
          <p:nvPr/>
        </p:nvSpPr>
        <p:spPr bwMode="auto">
          <a:xfrm>
            <a:off x="2987675" y="2670175"/>
            <a:ext cx="504825" cy="217488"/>
          </a:xfrm>
          <a:prstGeom prst="rightArrow">
            <a:avLst>
              <a:gd name="adj1" fmla="val 50000"/>
              <a:gd name="adj2" fmla="val 580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31821" name="AutoShape 13"/>
          <p:cNvSpPr>
            <a:spLocks noChangeArrowheads="1"/>
          </p:cNvSpPr>
          <p:nvPr/>
        </p:nvSpPr>
        <p:spPr bwMode="auto">
          <a:xfrm rot="6000000">
            <a:off x="4283869" y="4039394"/>
            <a:ext cx="504825" cy="217487"/>
          </a:xfrm>
          <a:prstGeom prst="rightArrow">
            <a:avLst>
              <a:gd name="adj1" fmla="val 50000"/>
              <a:gd name="adj2" fmla="val 580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31822" name="AutoShape 14"/>
          <p:cNvSpPr>
            <a:spLocks noChangeArrowheads="1"/>
          </p:cNvSpPr>
          <p:nvPr/>
        </p:nvSpPr>
        <p:spPr bwMode="auto">
          <a:xfrm rot="13393712">
            <a:off x="1960563" y="4016375"/>
            <a:ext cx="647700" cy="2159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31823" name="Text Box 15"/>
          <p:cNvSpPr txBox="1">
            <a:spLocks noChangeArrowheads="1"/>
          </p:cNvSpPr>
          <p:nvPr/>
        </p:nvSpPr>
        <p:spPr bwMode="auto">
          <a:xfrm>
            <a:off x="6011863" y="3573463"/>
            <a:ext cx="2951162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u="sng" smtClean="0">
                <a:solidFill>
                  <a:srgbClr val="000000"/>
                </a:solidFill>
                <a:latin typeface="Tahoma" charset="0"/>
              </a:rPr>
              <a:t>Разные сети</a:t>
            </a:r>
            <a:r>
              <a:rPr lang="ru-RU" smtClean="0">
                <a:solidFill>
                  <a:srgbClr val="000000"/>
                </a:solidFill>
                <a:latin typeface="Tahoma" charset="0"/>
              </a:rPr>
              <a:t> – единый номер, единый набор услуг, мобильность и постоянная доступность</a:t>
            </a:r>
          </a:p>
        </p:txBody>
      </p:sp>
      <p:sp>
        <p:nvSpPr>
          <p:cNvPr id="631824" name="Text Box 16"/>
          <p:cNvSpPr txBox="1">
            <a:spLocks noChangeArrowheads="1"/>
          </p:cNvSpPr>
          <p:nvPr/>
        </p:nvSpPr>
        <p:spPr bwMode="auto">
          <a:xfrm>
            <a:off x="468313" y="476250"/>
            <a:ext cx="8496300" cy="39687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Услуги интеллектуальной маршрутизации и </a:t>
            </a:r>
            <a:r>
              <a:rPr lang="en-US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FMC</a:t>
            </a:r>
            <a:endParaRPr lang="ru-RU" sz="240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4000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31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3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3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1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1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13" grpId="0" autoUpdateAnimBg="0"/>
      <p:bldP spid="631820" grpId="0" animBg="1"/>
      <p:bldP spid="631821" grpId="0" animBg="1"/>
      <p:bldP spid="631822" grpId="0" animBg="1"/>
      <p:bldP spid="631823" grpId="0"/>
      <p:bldP spid="63182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793875" y="115888"/>
            <a:ext cx="6018213" cy="1143000"/>
          </a:xfrm>
        </p:spPr>
        <p:txBody>
          <a:bodyPr/>
          <a:lstStyle/>
          <a:p>
            <a:r>
              <a:rPr lang="ru-RU" b="1">
                <a:latin typeface="Times New Roman" charset="0"/>
              </a:rPr>
              <a:t>Инструменты </a:t>
            </a:r>
            <a:r>
              <a:rPr lang="en-US" b="1">
                <a:latin typeface="Times New Roman" charset="0"/>
              </a:rPr>
              <a:t>NGOSS </a:t>
            </a:r>
            <a:endParaRPr lang="ru-RU" b="1">
              <a:latin typeface="Times New Roman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3" y="1285875"/>
            <a:ext cx="8229600" cy="5214938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indent="-273050" eaLnBrk="1" hangingPunct="1">
              <a:spcBef>
                <a:spcPts val="575"/>
              </a:spcBef>
              <a:buFont typeface="Wingdings 2" charset="0"/>
              <a:buChar char=""/>
            </a:pPr>
            <a:r>
              <a:rPr lang="ru-RU" sz="2800">
                <a:latin typeface="Arial" charset="0"/>
              </a:rPr>
              <a:t>eTO</a:t>
            </a:r>
            <a:r>
              <a:rPr lang="en-US" sz="2800">
                <a:latin typeface="Arial" charset="0"/>
              </a:rPr>
              <a:t>M</a:t>
            </a:r>
            <a:r>
              <a:rPr lang="ru-RU" sz="2800">
                <a:latin typeface="Arial" charset="0"/>
              </a:rPr>
              <a:t>— enhanced Telecom Operations Map</a:t>
            </a:r>
            <a:r>
              <a:rPr lang="en-US" sz="2800">
                <a:latin typeface="Arial" charset="0"/>
              </a:rPr>
              <a:t>,</a:t>
            </a:r>
            <a:r>
              <a:rPr lang="ru-RU" sz="2800">
                <a:latin typeface="Arial" charset="0"/>
              </a:rPr>
              <a:t> карта бизнес-процессов оператора связи;  </a:t>
            </a:r>
          </a:p>
          <a:p>
            <a:pPr marL="273050" indent="-273050" eaLnBrk="1" hangingPunct="1">
              <a:spcBef>
                <a:spcPts val="575"/>
              </a:spcBef>
              <a:buFont typeface="Wingdings 2" charset="0"/>
              <a:buChar char=""/>
            </a:pPr>
            <a:r>
              <a:rPr lang="ru-RU" sz="2800">
                <a:latin typeface="Arial" charset="0"/>
              </a:rPr>
              <a:t>SID — Shared Information/Data Model,  общая информационная модель;  </a:t>
            </a:r>
          </a:p>
          <a:p>
            <a:pPr marL="273050" indent="-273050" eaLnBrk="1" hangingPunct="1">
              <a:spcBef>
                <a:spcPts val="575"/>
              </a:spcBef>
              <a:buFont typeface="Wingdings 2" charset="0"/>
              <a:buChar char=""/>
            </a:pPr>
            <a:r>
              <a:rPr lang="ru-RU" sz="2800">
                <a:latin typeface="Arial" charset="0"/>
              </a:rPr>
              <a:t>TNA — Technology Neutral Architecture, технологически нейтральная модель интеграции систем;  </a:t>
            </a:r>
          </a:p>
          <a:p>
            <a:pPr marL="273050" indent="-273050" eaLnBrk="1" hangingPunct="1">
              <a:spcBef>
                <a:spcPts val="575"/>
              </a:spcBef>
              <a:buFont typeface="Wingdings 2" charset="0"/>
              <a:buChar char=""/>
            </a:pPr>
            <a:r>
              <a:rPr lang="ru-RU" sz="2800">
                <a:latin typeface="Arial" charset="0"/>
              </a:rPr>
              <a:t>TAM — Telecom Applications Map,             карта атомарных </a:t>
            </a:r>
            <a:r>
              <a:rPr lang="en-US" sz="2800">
                <a:latin typeface="Arial" charset="0"/>
              </a:rPr>
              <a:t>IT</a:t>
            </a:r>
            <a:r>
              <a:rPr lang="ru-RU" sz="2800">
                <a:latin typeface="Arial" charset="0"/>
              </a:rPr>
              <a:t> приложений оператора  	связи. </a:t>
            </a:r>
          </a:p>
          <a:p>
            <a:pPr marL="273050" indent="-273050"/>
            <a:endParaRPr 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2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Rectangle 2"/>
          <p:cNvSpPr>
            <a:spLocks noChangeArrowheads="1"/>
          </p:cNvSpPr>
          <p:nvPr/>
        </p:nvSpPr>
        <p:spPr bwMode="auto">
          <a:xfrm>
            <a:off x="538163" y="333375"/>
            <a:ext cx="8281987" cy="419100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Автоинформационная подсистема </a:t>
            </a:r>
            <a:r>
              <a: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(IVR)</a:t>
            </a:r>
            <a:endParaRPr lang="ru-RU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632835" name="Rectangle 3"/>
          <p:cNvSpPr>
            <a:spLocks noChangeArrowheads="1"/>
          </p:cNvSpPr>
          <p:nvPr/>
        </p:nvSpPr>
        <p:spPr bwMode="auto">
          <a:xfrm>
            <a:off x="395288" y="1319213"/>
            <a:ext cx="83534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Организация автоматизированных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</a:t>
            </a: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справочно-информационных служб произвольного вида и назначения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Подключение по 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PRI, SS7/ISUP </a:t>
            </a: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или 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SIP</a:t>
            </a:r>
            <a:endParaRPr lang="ru-RU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Служба информирования о состоянии лицевого счета, интегрируемая с ИБС Оператора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Система многоуровневых голосовых меню с 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DTMF-</a:t>
            </a: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навигацией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IVR </a:t>
            </a: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службы карт авансовых платежей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Открытый интерфейс 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API </a:t>
            </a: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для написания услуг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Встроенный конструктор голосовых меню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Возможность интеграции с ИБС Оператора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Произвольное количество служб на базе 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/>
            </a:r>
            <a:b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</a:b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одной системы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Служба точного времени</a:t>
            </a:r>
          </a:p>
        </p:txBody>
      </p:sp>
      <p:pic>
        <p:nvPicPr>
          <p:cNvPr id="632836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324600" y="4419600"/>
            <a:ext cx="2506663" cy="1876425"/>
          </a:xfrm>
          <a:prstGeom prst="rect">
            <a:avLst/>
          </a:prstGeom>
          <a:solidFill>
            <a:schemeClr val="tx1"/>
          </a:solidFill>
          <a:ln w="50800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693269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2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32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32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32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32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32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32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32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32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328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835" grpId="0" build="p" autoUpdateAnimBg="0" advAuto="100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ChangeArrowheads="1"/>
          </p:cNvSpPr>
          <p:nvPr/>
        </p:nvSpPr>
        <p:spPr bwMode="auto">
          <a:xfrm>
            <a:off x="971550" y="365125"/>
            <a:ext cx="7273925" cy="32702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Система оповещения </a:t>
            </a:r>
          </a:p>
        </p:txBody>
      </p:sp>
      <p:sp>
        <p:nvSpPr>
          <p:cNvPr id="633859" name="Rectangle 3"/>
          <p:cNvSpPr>
            <a:spLocks noChangeArrowheads="1"/>
          </p:cNvSpPr>
          <p:nvPr/>
        </p:nvSpPr>
        <p:spPr bwMode="auto">
          <a:xfrm>
            <a:off x="34925" y="1231900"/>
            <a:ext cx="5943600" cy="39687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Назначение и возможности системы</a:t>
            </a:r>
          </a:p>
        </p:txBody>
      </p:sp>
      <p:sp>
        <p:nvSpPr>
          <p:cNvPr id="633860" name="Rectangle 4"/>
          <p:cNvSpPr>
            <a:spLocks noChangeArrowheads="1"/>
          </p:cNvSpPr>
          <p:nvPr/>
        </p:nvSpPr>
        <p:spPr bwMode="auto">
          <a:xfrm>
            <a:off x="457200" y="1981200"/>
            <a:ext cx="548322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3B812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Возможность организации оповещения по спискам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Возможность организации систем </a:t>
            </a:r>
            <a:b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оповещения о задолженности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Фраза автоинформатора задается индивидуально для каждого списка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Фиксация факта ответа вызываемого абонента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Повторные попытки оповещения в случае когда абонент занят или не отвечает </a:t>
            </a:r>
          </a:p>
        </p:txBody>
      </p:sp>
      <p:pic>
        <p:nvPicPr>
          <p:cNvPr id="633861" name="Picture 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48400" y="1828800"/>
            <a:ext cx="2566988" cy="2522538"/>
          </a:xfrm>
          <a:prstGeom prst="rect">
            <a:avLst/>
          </a:prstGeom>
          <a:solidFill>
            <a:schemeClr val="tx1"/>
          </a:solidFill>
          <a:ln w="50800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596858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3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3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3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33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33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33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33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859" grpId="0" build="p" autoUpdateAnimBg="0" advAuto="1000"/>
      <p:bldP spid="633860" grpId="0" build="p" autoUpdateAnimBg="0" advAuto="100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ChangeArrowheads="1"/>
          </p:cNvSpPr>
          <p:nvPr/>
        </p:nvSpPr>
        <p:spPr bwMode="auto">
          <a:xfrm>
            <a:off x="1331913" y="260350"/>
            <a:ext cx="6553200" cy="419100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Система телеголосования</a:t>
            </a:r>
          </a:p>
        </p:txBody>
      </p:sp>
      <p:sp>
        <p:nvSpPr>
          <p:cNvPr id="634883" name="Rectangle 3"/>
          <p:cNvSpPr>
            <a:spLocks noChangeArrowheads="1"/>
          </p:cNvSpPr>
          <p:nvPr/>
        </p:nvSpPr>
        <p:spPr bwMode="auto">
          <a:xfrm>
            <a:off x="0" y="1016000"/>
            <a:ext cx="4800600" cy="39687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>
                <a:solidFill>
                  <a:srgbClr val="392E7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Система предназначена для:</a:t>
            </a:r>
          </a:p>
        </p:txBody>
      </p:sp>
      <p:sp>
        <p:nvSpPr>
          <p:cNvPr id="634884" name="Rectangle 4"/>
          <p:cNvSpPr>
            <a:spLocks noChangeArrowheads="1"/>
          </p:cNvSpPr>
          <p:nvPr/>
        </p:nvSpPr>
        <p:spPr bwMode="auto">
          <a:xfrm>
            <a:off x="395288" y="1341438"/>
            <a:ext cx="5980112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Проведения опросов общественного мнения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en-US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Использования средствами массовой   информации для организации общения с аудиторией (заказ фильмов, оценка программ, формирование хит-парадов и т.д.)</a:t>
            </a:r>
            <a:endParaRPr lang="en-US" sz="19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en-US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Доступ к услуге: голосовой или через </a:t>
            </a:r>
            <a:r>
              <a:rPr lang="en-US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SMS</a:t>
            </a:r>
            <a:endParaRPr lang="ru-RU" sz="19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34885" name="Rectangle 5"/>
          <p:cNvSpPr>
            <a:spLocks noChangeArrowheads="1"/>
          </p:cNvSpPr>
          <p:nvPr/>
        </p:nvSpPr>
        <p:spPr bwMode="auto">
          <a:xfrm>
            <a:off x="0" y="3429000"/>
            <a:ext cx="3930650" cy="39687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>
                <a:solidFill>
                  <a:srgbClr val="392E7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Система обеспечивает:</a:t>
            </a:r>
          </a:p>
        </p:txBody>
      </p:sp>
      <p:sp>
        <p:nvSpPr>
          <p:cNvPr id="634886" name="Rectangle 6"/>
          <p:cNvSpPr>
            <a:spLocks noChangeArrowheads="1"/>
          </p:cNvSpPr>
          <p:nvPr/>
        </p:nvSpPr>
        <p:spPr bwMode="auto">
          <a:xfrm>
            <a:off x="395288" y="3789363"/>
            <a:ext cx="6769100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установление графиков запуска опросов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режим сбора данных за период времени или по количеству респондентов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формирование отчетов по проведенным опросам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доступ к результатам опросов через </a:t>
            </a:r>
            <a:r>
              <a:rPr lang="en-US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WEB</a:t>
            </a:r>
            <a:endParaRPr lang="ru-RU" sz="19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34887" name="Picture 7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48400" y="2057400"/>
            <a:ext cx="2506663" cy="1646238"/>
          </a:xfrm>
          <a:prstGeom prst="rect">
            <a:avLst/>
          </a:prstGeom>
          <a:solidFill>
            <a:schemeClr val="tx1"/>
          </a:solidFill>
          <a:ln w="508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735662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4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34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34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4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4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34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34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34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348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83" grpId="0" build="p" autoUpdateAnimBg="0" advAuto="1000"/>
      <p:bldP spid="634884" grpId="0" build="p" autoUpdateAnimBg="0" advAuto="1000"/>
      <p:bldP spid="634885" grpId="0" build="p" autoUpdateAnimBg="0" advAuto="1000"/>
      <p:bldP spid="634886" grpId="0" build="p" autoUpdateAnimBg="0" advAuto="100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ChangeArrowheads="1"/>
          </p:cNvSpPr>
          <p:nvPr/>
        </p:nvSpPr>
        <p:spPr bwMode="auto">
          <a:xfrm>
            <a:off x="5724525" y="1125538"/>
            <a:ext cx="1584325" cy="4895850"/>
          </a:xfrm>
          <a:prstGeom prst="rect">
            <a:avLst/>
          </a:prstGeom>
          <a:solidFill>
            <a:srgbClr val="FFFFFF"/>
          </a:solidFill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fr-FR" sz="20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50178" name="Rectangle 3"/>
          <p:cNvSpPr>
            <a:spLocks noChangeArrowheads="1"/>
          </p:cNvSpPr>
          <p:nvPr/>
        </p:nvSpPr>
        <p:spPr bwMode="auto">
          <a:xfrm>
            <a:off x="6083300" y="1557338"/>
            <a:ext cx="1152525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Call Control</a:t>
            </a:r>
            <a:endParaRPr lang="ru-RU" sz="1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50179" name="Cloud"/>
          <p:cNvSpPr>
            <a:spLocks noChangeAspect="1" noEditPoints="1" noChangeArrowheads="1"/>
          </p:cNvSpPr>
          <p:nvPr/>
        </p:nvSpPr>
        <p:spPr bwMode="auto">
          <a:xfrm>
            <a:off x="71438" y="1557338"/>
            <a:ext cx="1331912" cy="12128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177800" y="1892300"/>
            <a:ext cx="938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smtClean="0">
                <a:solidFill>
                  <a:srgbClr val="000000"/>
                </a:solidFill>
                <a:latin typeface="Tahoma" charset="0"/>
              </a:rPr>
              <a:t>ИС</a:t>
            </a:r>
          </a:p>
        </p:txBody>
      </p:sp>
      <p:grpSp>
        <p:nvGrpSpPr>
          <p:cNvPr id="50181" name="Group 6"/>
          <p:cNvGrpSpPr>
            <a:grpSpLocks/>
          </p:cNvGrpSpPr>
          <p:nvPr/>
        </p:nvGrpSpPr>
        <p:grpSpPr bwMode="auto">
          <a:xfrm>
            <a:off x="2124075" y="1844675"/>
            <a:ext cx="1150938" cy="574675"/>
            <a:chOff x="3606" y="2478"/>
            <a:chExt cx="1270" cy="498"/>
          </a:xfrm>
        </p:grpSpPr>
        <p:graphicFrame>
          <p:nvGraphicFramePr>
            <p:cNvPr id="50219" name="Object 7"/>
            <p:cNvGraphicFramePr>
              <a:graphicFrameLocks noChangeAspect="1"/>
            </p:cNvGraphicFramePr>
            <p:nvPr/>
          </p:nvGraphicFramePr>
          <p:xfrm>
            <a:off x="3606" y="2478"/>
            <a:ext cx="1270" cy="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4193" name="CorelDRAW" r:id="rId3" imgW="762000" imgH="292100" progId="CorelDRAW.Graphic.11">
                    <p:embed/>
                  </p:oleObj>
                </mc:Choice>
                <mc:Fallback>
                  <p:oleObj name="CorelDRAW" r:id="rId3" imgW="762000" imgH="292100" progId="CorelDRAW.Graphic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6" y="2478"/>
                          <a:ext cx="1270" cy="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220" name="Picture 8" descr="Pi_1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04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3625" name="Line 9"/>
          <p:cNvSpPr>
            <a:spLocks noChangeShapeType="1"/>
          </p:cNvSpPr>
          <p:nvPr/>
        </p:nvSpPr>
        <p:spPr bwMode="auto">
          <a:xfrm flipV="1">
            <a:off x="3203575" y="1773238"/>
            <a:ext cx="2881313" cy="287337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50183" name="Text Box 10"/>
          <p:cNvSpPr txBox="1">
            <a:spLocks noChangeArrowheads="1"/>
          </p:cNvSpPr>
          <p:nvPr/>
        </p:nvSpPr>
        <p:spPr bwMode="auto">
          <a:xfrm>
            <a:off x="1604963" y="4883150"/>
            <a:ext cx="4540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SIP</a:t>
            </a:r>
            <a:endParaRPr lang="ru-RU" sz="12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0184" name="Rectangle 11"/>
          <p:cNvSpPr>
            <a:spLocks noChangeArrowheads="1"/>
          </p:cNvSpPr>
          <p:nvPr/>
        </p:nvSpPr>
        <p:spPr bwMode="auto">
          <a:xfrm>
            <a:off x="6084888" y="2492375"/>
            <a:ext cx="1152525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Service Logic</a:t>
            </a:r>
            <a:endParaRPr lang="ru-RU" sz="1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50185" name="Rectangle 12"/>
          <p:cNvSpPr>
            <a:spLocks noChangeArrowheads="1"/>
          </p:cNvSpPr>
          <p:nvPr/>
        </p:nvSpPr>
        <p:spPr bwMode="auto">
          <a:xfrm>
            <a:off x="6084888" y="4437063"/>
            <a:ext cx="1152525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Billing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interface</a:t>
            </a:r>
            <a:endParaRPr lang="ru-RU" sz="1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50186" name="Rectangle 13"/>
          <p:cNvSpPr>
            <a:spLocks noChangeArrowheads="1"/>
          </p:cNvSpPr>
          <p:nvPr/>
        </p:nvSpPr>
        <p:spPr bwMode="auto">
          <a:xfrm>
            <a:off x="6084888" y="3500438"/>
            <a:ext cx="1152525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API interface</a:t>
            </a:r>
            <a:endParaRPr lang="ru-RU" sz="1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623630" name="Line 14"/>
          <p:cNvSpPr>
            <a:spLocks noChangeShapeType="1"/>
          </p:cNvSpPr>
          <p:nvPr/>
        </p:nvSpPr>
        <p:spPr bwMode="auto">
          <a:xfrm>
            <a:off x="7235825" y="3716338"/>
            <a:ext cx="865188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23631" name="Line 15"/>
          <p:cNvSpPr>
            <a:spLocks noChangeShapeType="1"/>
          </p:cNvSpPr>
          <p:nvPr/>
        </p:nvSpPr>
        <p:spPr bwMode="auto">
          <a:xfrm>
            <a:off x="7235825" y="4581525"/>
            <a:ext cx="865188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graphicFrame>
        <p:nvGraphicFramePr>
          <p:cNvPr id="50189" name="Object 16"/>
          <p:cNvGraphicFramePr>
            <a:graphicFrameLocks noGrp="1" noChangeAspect="1"/>
          </p:cNvGraphicFramePr>
          <p:nvPr>
            <p:ph/>
          </p:nvPr>
        </p:nvGraphicFramePr>
        <p:xfrm>
          <a:off x="8027988" y="4221163"/>
          <a:ext cx="971550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194" name="Visio" r:id="rId6" imgW="1498600" imgH="1130300" progId="Visio.Drawing.11">
                  <p:embed/>
                </p:oleObj>
              </mc:Choice>
              <mc:Fallback>
                <p:oleObj name="Visio" r:id="rId6" imgW="1498600" imgH="11303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7988" y="4221163"/>
                        <a:ext cx="971550" cy="73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90" name="Object 17"/>
          <p:cNvGraphicFramePr>
            <a:graphicFrameLocks noChangeAspect="1"/>
          </p:cNvGraphicFramePr>
          <p:nvPr/>
        </p:nvGraphicFramePr>
        <p:xfrm>
          <a:off x="7812088" y="3429000"/>
          <a:ext cx="12255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195" name="CorelDRAW" r:id="rId8" imgW="762000" imgH="292100" progId="CorelDRAW.Graphic.11">
                  <p:embed/>
                </p:oleObj>
              </mc:Choice>
              <mc:Fallback>
                <p:oleObj name="CorelDRAW" r:id="rId8" imgW="762000" imgH="29210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088" y="3429000"/>
                        <a:ext cx="12255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91" name="Text Box 18"/>
          <p:cNvSpPr txBox="1">
            <a:spLocks noChangeArrowheads="1"/>
          </p:cNvSpPr>
          <p:nvPr/>
        </p:nvSpPr>
        <p:spPr bwMode="auto">
          <a:xfrm>
            <a:off x="7359650" y="4527550"/>
            <a:ext cx="79851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XML,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ODBC</a:t>
            </a:r>
            <a:r>
              <a:rPr lang="ru-RU" sz="1200" b="1" smtClean="0">
                <a:solidFill>
                  <a:srgbClr val="000000"/>
                </a:solidFill>
                <a:latin typeface="Tahoma" charset="0"/>
              </a:rPr>
              <a:t>, </a:t>
            </a:r>
            <a:endParaRPr lang="en-US" sz="1200" b="1" smtClean="0">
              <a:solidFill>
                <a:srgbClr val="000000"/>
              </a:solidFill>
              <a:latin typeface="Tahom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RADIUS</a:t>
            </a:r>
            <a:endParaRPr lang="ru-RU" sz="12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0192" name="Text Box 19"/>
          <p:cNvSpPr txBox="1">
            <a:spLocks noChangeArrowheads="1"/>
          </p:cNvSpPr>
          <p:nvPr/>
        </p:nvSpPr>
        <p:spPr bwMode="auto">
          <a:xfrm>
            <a:off x="7921625" y="2924175"/>
            <a:ext cx="11890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Tahoma" charset="0"/>
              </a:rPr>
              <a:t>Внешние</a:t>
            </a: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Tahoma" charset="0"/>
              </a:rPr>
              <a:t>приложения</a:t>
            </a:r>
          </a:p>
        </p:txBody>
      </p:sp>
      <p:sp>
        <p:nvSpPr>
          <p:cNvPr id="623636" name="Line 20"/>
          <p:cNvSpPr>
            <a:spLocks noChangeShapeType="1"/>
          </p:cNvSpPr>
          <p:nvPr/>
        </p:nvSpPr>
        <p:spPr bwMode="auto">
          <a:xfrm>
            <a:off x="6659563" y="32845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23637" name="Line 21"/>
          <p:cNvSpPr>
            <a:spLocks noChangeShapeType="1"/>
          </p:cNvSpPr>
          <p:nvPr/>
        </p:nvSpPr>
        <p:spPr bwMode="auto">
          <a:xfrm>
            <a:off x="6659563" y="2276475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23638" name="Line 22"/>
          <p:cNvSpPr>
            <a:spLocks noChangeShapeType="1"/>
          </p:cNvSpPr>
          <p:nvPr/>
        </p:nvSpPr>
        <p:spPr bwMode="auto">
          <a:xfrm>
            <a:off x="6659563" y="42211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50196" name="Text Box 23"/>
          <p:cNvSpPr txBox="1">
            <a:spLocks noChangeArrowheads="1"/>
          </p:cNvSpPr>
          <p:nvPr/>
        </p:nvSpPr>
        <p:spPr bwMode="auto">
          <a:xfrm>
            <a:off x="6013450" y="5237163"/>
            <a:ext cx="12954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Call Management Subsystem </a:t>
            </a:r>
            <a:endParaRPr lang="ru-RU" sz="12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0197" name="Text Box 24"/>
          <p:cNvSpPr txBox="1">
            <a:spLocks noChangeArrowheads="1"/>
          </p:cNvSpPr>
          <p:nvPr/>
        </p:nvSpPr>
        <p:spPr bwMode="auto">
          <a:xfrm>
            <a:off x="2125663" y="3860800"/>
            <a:ext cx="12954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ISUP Interface Subsystem </a:t>
            </a:r>
            <a:endParaRPr lang="ru-RU" sz="12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0198" name="Text Box 25"/>
          <p:cNvSpPr txBox="1">
            <a:spLocks noChangeArrowheads="1"/>
          </p:cNvSpPr>
          <p:nvPr/>
        </p:nvSpPr>
        <p:spPr bwMode="auto">
          <a:xfrm>
            <a:off x="2197100" y="5373688"/>
            <a:ext cx="12954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VoIP Interface Subsystem </a:t>
            </a:r>
            <a:endParaRPr lang="ru-RU" sz="1200" b="1" smtClean="0">
              <a:solidFill>
                <a:srgbClr val="000000"/>
              </a:solidFill>
              <a:latin typeface="Tahoma" charset="0"/>
            </a:endParaRPr>
          </a:p>
        </p:txBody>
      </p:sp>
      <p:pic>
        <p:nvPicPr>
          <p:cNvPr id="50199" name="Picture 26" descr="Pi_1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196975"/>
            <a:ext cx="2873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43" name="Line 27"/>
          <p:cNvSpPr>
            <a:spLocks noChangeShapeType="1"/>
          </p:cNvSpPr>
          <p:nvPr/>
        </p:nvSpPr>
        <p:spPr bwMode="auto">
          <a:xfrm flipV="1">
            <a:off x="3348038" y="1916113"/>
            <a:ext cx="2736850" cy="1728787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23644" name="Line 28"/>
          <p:cNvSpPr>
            <a:spLocks noChangeShapeType="1"/>
          </p:cNvSpPr>
          <p:nvPr/>
        </p:nvSpPr>
        <p:spPr bwMode="auto">
          <a:xfrm flipV="1">
            <a:off x="3419475" y="2133600"/>
            <a:ext cx="2665413" cy="2879725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graphicFrame>
        <p:nvGraphicFramePr>
          <p:cNvPr id="50202" name="Object 29"/>
          <p:cNvGraphicFramePr>
            <a:graphicFrameLocks noChangeAspect="1"/>
          </p:cNvGraphicFramePr>
          <p:nvPr/>
        </p:nvGraphicFramePr>
        <p:xfrm>
          <a:off x="2195513" y="3357563"/>
          <a:ext cx="1152525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196" name="CorelDRAW" r:id="rId10" imgW="762000" imgH="292100" progId="CorelDRAW.Graphic.11">
                  <p:embed/>
                </p:oleObj>
              </mc:Choice>
              <mc:Fallback>
                <p:oleObj name="CorelDRAW" r:id="rId10" imgW="762000" imgH="29210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3357563"/>
                        <a:ext cx="1152525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203" name="Object 30"/>
          <p:cNvGraphicFramePr>
            <a:graphicFrameLocks noChangeAspect="1"/>
          </p:cNvGraphicFramePr>
          <p:nvPr/>
        </p:nvGraphicFramePr>
        <p:xfrm>
          <a:off x="2268538" y="4797425"/>
          <a:ext cx="115252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197" name="CorelDRAW" r:id="rId11" imgW="762000" imgH="292100" progId="CorelDRAW.Graphic.11">
                  <p:embed/>
                </p:oleObj>
              </mc:Choice>
              <mc:Fallback>
                <p:oleObj name="CorelDRAW" r:id="rId11" imgW="762000" imgH="29210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4797425"/>
                        <a:ext cx="1152525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204" name="Cloud"/>
          <p:cNvSpPr>
            <a:spLocks noChangeAspect="1" noEditPoints="1" noChangeArrowheads="1"/>
          </p:cNvSpPr>
          <p:nvPr/>
        </p:nvSpPr>
        <p:spPr bwMode="auto">
          <a:xfrm>
            <a:off x="111125" y="3152775"/>
            <a:ext cx="1365250" cy="12128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205" name="Cloud"/>
          <p:cNvSpPr>
            <a:spLocks noChangeAspect="1" noEditPoints="1" noChangeArrowheads="1"/>
          </p:cNvSpPr>
          <p:nvPr/>
        </p:nvSpPr>
        <p:spPr bwMode="auto">
          <a:xfrm>
            <a:off x="111125" y="4724400"/>
            <a:ext cx="1365250" cy="12128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206" name="Text Box 33"/>
          <p:cNvSpPr txBox="1">
            <a:spLocks noChangeArrowheads="1"/>
          </p:cNvSpPr>
          <p:nvPr/>
        </p:nvSpPr>
        <p:spPr bwMode="auto">
          <a:xfrm>
            <a:off x="107950" y="3476625"/>
            <a:ext cx="1079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Tahoma" charset="0"/>
              </a:rPr>
              <a:t>TDM</a:t>
            </a:r>
            <a:r>
              <a:rPr lang="ru-RU" sz="1600" b="1" smtClean="0">
                <a:solidFill>
                  <a:srgbClr val="000000"/>
                </a:solidFill>
                <a:latin typeface="Tahoma" charset="0"/>
              </a:rPr>
              <a:t>-</a:t>
            </a:r>
            <a:r>
              <a:rPr lang="en-US" sz="1600" b="1" smtClean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ru-RU" sz="1600" b="1" smtClean="0">
                <a:solidFill>
                  <a:srgbClr val="000000"/>
                </a:solidFill>
                <a:latin typeface="Tahoma" charset="0"/>
              </a:rPr>
              <a:t>сеть</a:t>
            </a:r>
          </a:p>
        </p:txBody>
      </p:sp>
      <p:sp>
        <p:nvSpPr>
          <p:cNvPr id="50207" name="Text Box 34"/>
          <p:cNvSpPr txBox="1">
            <a:spLocks noChangeArrowheads="1"/>
          </p:cNvSpPr>
          <p:nvPr/>
        </p:nvSpPr>
        <p:spPr bwMode="auto">
          <a:xfrm>
            <a:off x="323850" y="5084763"/>
            <a:ext cx="107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ahoma" charset="0"/>
              </a:rPr>
              <a:t>NGN</a:t>
            </a:r>
            <a:endParaRPr lang="ru-RU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623651" name="Line 35"/>
          <p:cNvSpPr>
            <a:spLocks noChangeShapeType="1"/>
          </p:cNvSpPr>
          <p:nvPr/>
        </p:nvSpPr>
        <p:spPr bwMode="auto">
          <a:xfrm>
            <a:off x="1403350" y="5157788"/>
            <a:ext cx="865188" cy="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23652" name="Line 36"/>
          <p:cNvSpPr>
            <a:spLocks noChangeShapeType="1"/>
          </p:cNvSpPr>
          <p:nvPr/>
        </p:nvSpPr>
        <p:spPr bwMode="auto">
          <a:xfrm>
            <a:off x="1331913" y="3646488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23653" name="Rectangle 37"/>
          <p:cNvSpPr>
            <a:spLocks noChangeArrowheads="1"/>
          </p:cNvSpPr>
          <p:nvPr/>
        </p:nvSpPr>
        <p:spPr bwMode="auto">
          <a:xfrm>
            <a:off x="406400" y="404813"/>
            <a:ext cx="87376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defTabSz="914400" fontAlgn="base">
              <a:lnSpc>
                <a:spcPct val="80000"/>
              </a:lnSpc>
              <a:spcBef>
                <a:spcPct val="5000"/>
              </a:spcBef>
              <a:spcAft>
                <a:spcPct val="0"/>
              </a:spcAf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Платформа интеллектуальных услуг нового поколения</a:t>
            </a:r>
          </a:p>
        </p:txBody>
      </p:sp>
      <p:pic>
        <p:nvPicPr>
          <p:cNvPr id="50211" name="Picture 38" descr="Pi_1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573463"/>
            <a:ext cx="1619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212" name="Picture 39" descr="Pi_1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5013325"/>
            <a:ext cx="1619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56" name="Line 40"/>
          <p:cNvSpPr>
            <a:spLocks noChangeShapeType="1"/>
          </p:cNvSpPr>
          <p:nvPr/>
        </p:nvSpPr>
        <p:spPr bwMode="auto">
          <a:xfrm>
            <a:off x="1258888" y="2060575"/>
            <a:ext cx="865187" cy="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50214" name="Cloud"/>
          <p:cNvSpPr>
            <a:spLocks noChangeAspect="1" noEditPoints="1" noChangeArrowheads="1"/>
          </p:cNvSpPr>
          <p:nvPr/>
        </p:nvSpPr>
        <p:spPr bwMode="auto">
          <a:xfrm>
            <a:off x="4067175" y="1484313"/>
            <a:ext cx="1149350" cy="39592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215" name="Text Box 42"/>
          <p:cNvSpPr txBox="1">
            <a:spLocks noChangeArrowheads="1"/>
          </p:cNvSpPr>
          <p:nvPr/>
        </p:nvSpPr>
        <p:spPr bwMode="auto">
          <a:xfrm>
            <a:off x="4122738" y="3068638"/>
            <a:ext cx="11699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Tahoma" charset="0"/>
              </a:rPr>
              <a:t>TCP/IP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Tahoma" charset="0"/>
              </a:rPr>
              <a:t>backbone</a:t>
            </a:r>
            <a:endParaRPr lang="ru-RU" sz="16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0216" name="Text Box 43"/>
          <p:cNvSpPr txBox="1">
            <a:spLocks noChangeArrowheads="1"/>
          </p:cNvSpPr>
          <p:nvPr/>
        </p:nvSpPr>
        <p:spPr bwMode="auto">
          <a:xfrm>
            <a:off x="1979613" y="2420938"/>
            <a:ext cx="12954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INAP Interface Subsystem </a:t>
            </a:r>
            <a:endParaRPr lang="ru-RU" sz="12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0217" name="Text Box 44"/>
          <p:cNvSpPr txBox="1">
            <a:spLocks noChangeArrowheads="1"/>
          </p:cNvSpPr>
          <p:nvPr/>
        </p:nvSpPr>
        <p:spPr bwMode="auto">
          <a:xfrm>
            <a:off x="1447800" y="3387725"/>
            <a:ext cx="8207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srgbClr val="000000"/>
                </a:solidFill>
                <a:latin typeface="Tahoma" charset="0"/>
              </a:rPr>
              <a:t>SS7/ISUP</a:t>
            </a:r>
            <a:endParaRPr lang="ru-RU" sz="10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50218" name="Text Box 45"/>
          <p:cNvSpPr txBox="1">
            <a:spLocks noChangeArrowheads="1"/>
          </p:cNvSpPr>
          <p:nvPr/>
        </p:nvSpPr>
        <p:spPr bwMode="auto">
          <a:xfrm>
            <a:off x="1403350" y="1790700"/>
            <a:ext cx="9366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srgbClr val="000000"/>
                </a:solidFill>
                <a:latin typeface="Tahoma" charset="0"/>
              </a:rPr>
              <a:t>SS7/INAP</a:t>
            </a:r>
            <a:endParaRPr lang="ru-RU" sz="1000" b="1" smtClean="0">
              <a:solidFill>
                <a:srgbClr val="000000"/>
              </a:solidFill>
              <a:latin typeface="Tahom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smtClean="0">
                <a:solidFill>
                  <a:srgbClr val="000000"/>
                </a:solidFill>
                <a:latin typeface="Tahoma" charset="0"/>
              </a:rPr>
              <a:t/>
            </a:r>
            <a:br>
              <a:rPr lang="ru-RU" sz="1000" b="1" smtClean="0">
                <a:solidFill>
                  <a:srgbClr val="000000"/>
                </a:solidFill>
                <a:latin typeface="Tahoma" charset="0"/>
              </a:rPr>
            </a:br>
            <a:r>
              <a:rPr lang="ru-RU" sz="1000" b="1" smtClean="0">
                <a:solidFill>
                  <a:srgbClr val="000000"/>
                </a:solidFill>
                <a:latin typeface="Tahoma" charset="0"/>
              </a:rPr>
              <a:t> (</a:t>
            </a:r>
            <a:r>
              <a:rPr lang="en-US" sz="1000" b="1" smtClean="0">
                <a:solidFill>
                  <a:srgbClr val="000000"/>
                </a:solidFill>
                <a:latin typeface="Tahoma" charset="0"/>
              </a:rPr>
              <a:t>E1 </a:t>
            </a:r>
            <a:r>
              <a:rPr lang="ru-RU" sz="1000" b="1" smtClean="0">
                <a:solidFill>
                  <a:srgbClr val="000000"/>
                </a:solidFill>
                <a:latin typeface="Tahoma" charset="0"/>
              </a:rPr>
              <a:t>или </a:t>
            </a:r>
            <a:r>
              <a:rPr lang="en-US" sz="1000" b="1" smtClean="0">
                <a:solidFill>
                  <a:srgbClr val="000000"/>
                </a:solidFill>
                <a:latin typeface="Tahoma" charset="0"/>
              </a:rPr>
              <a:t/>
            </a:r>
            <a:br>
              <a:rPr lang="en-US" sz="1000" b="1" smtClean="0">
                <a:solidFill>
                  <a:srgbClr val="000000"/>
                </a:solidFill>
                <a:latin typeface="Tahoma" charset="0"/>
              </a:rPr>
            </a:br>
            <a:r>
              <a:rPr lang="en-US" sz="1000" b="1" smtClean="0">
                <a:solidFill>
                  <a:srgbClr val="000000"/>
                </a:solidFill>
                <a:latin typeface="Tahoma" charset="0"/>
              </a:rPr>
              <a:t>SIGTRAN</a:t>
            </a:r>
            <a:r>
              <a:rPr lang="ru-RU" sz="1000" b="1" smtClean="0">
                <a:solidFill>
                  <a:srgbClr val="000000"/>
                </a:solidFill>
                <a:latin typeface="Tahoma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83112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5"/>
          <p:cNvSpPr>
            <a:spLocks noChangeArrowheads="1"/>
          </p:cNvSpPr>
          <p:nvPr/>
        </p:nvSpPr>
        <p:spPr bwMode="auto">
          <a:xfrm>
            <a:off x="0" y="933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graphicFrame>
        <p:nvGraphicFramePr>
          <p:cNvPr id="51202" name="Object 5"/>
          <p:cNvGraphicFramePr>
            <a:graphicFrameLocks noChangeAspect="1"/>
          </p:cNvGraphicFramePr>
          <p:nvPr/>
        </p:nvGraphicFramePr>
        <p:xfrm>
          <a:off x="468313" y="1120775"/>
          <a:ext cx="8424862" cy="4179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205" name="Visio" r:id="rId3" imgW="9537700" imgH="4737100" progId="Visio.Drawing.11">
                  <p:embed/>
                </p:oleObj>
              </mc:Choice>
              <mc:Fallback>
                <p:oleObj name="Visio" r:id="rId3" imgW="9537700" imgH="47371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120775"/>
                        <a:ext cx="8424862" cy="4179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635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01613"/>
            <a:ext cx="8162925" cy="1066800"/>
          </a:xfrm>
        </p:spPr>
        <p:txBody>
          <a:bodyPr/>
          <a:lstStyle/>
          <a:p>
            <a:pPr eaLnBrk="1" hangingPunct="1"/>
            <a:r>
              <a:rPr kumimoji="0" lang="ru-RU" sz="3200">
                <a:latin typeface="Verdana" charset="0"/>
              </a:rPr>
              <a:t>Последовательность развития </a:t>
            </a:r>
            <a:br>
              <a:rPr kumimoji="0" lang="ru-RU" sz="3200">
                <a:latin typeface="Verdana" charset="0"/>
              </a:rPr>
            </a:br>
            <a:r>
              <a:rPr kumimoji="0" lang="ru-RU" sz="3200">
                <a:latin typeface="Verdana" charset="0"/>
              </a:rPr>
              <a:t>центров обработки вызовов</a:t>
            </a:r>
            <a:endParaRPr kumimoji="0" lang="ru-RU" sz="2800">
              <a:solidFill>
                <a:schemeClr val="folHlink"/>
              </a:solidFill>
              <a:latin typeface="Verdana" charset="0"/>
            </a:endParaRPr>
          </a:p>
        </p:txBody>
      </p:sp>
      <p:grpSp>
        <p:nvGrpSpPr>
          <p:cNvPr id="52226" name="Group 3"/>
          <p:cNvGrpSpPr>
            <a:grpSpLocks/>
          </p:cNvGrpSpPr>
          <p:nvPr/>
        </p:nvGrpSpPr>
        <p:grpSpPr bwMode="auto">
          <a:xfrm>
            <a:off x="827088" y="1557338"/>
            <a:ext cx="7848600" cy="4524375"/>
            <a:chOff x="720" y="1440"/>
            <a:chExt cx="4944" cy="2850"/>
          </a:xfrm>
        </p:grpSpPr>
        <p:sp>
          <p:nvSpPr>
            <p:cNvPr id="52227" name="Text Box 4"/>
            <p:cNvSpPr txBox="1">
              <a:spLocks noChangeArrowheads="1"/>
            </p:cNvSpPr>
            <p:nvPr/>
          </p:nvSpPr>
          <p:spPr bwMode="auto">
            <a:xfrm>
              <a:off x="960" y="3312"/>
              <a:ext cx="1968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0" lang="ru-RU" smtClean="0">
                  <a:solidFill>
                    <a:srgbClr val="000000"/>
                  </a:solidFill>
                  <a:latin typeface="Verdana" charset="0"/>
                </a:rPr>
                <a:t>Ступени распределения вызовов (до 80-х годов ХХ в.)</a:t>
              </a:r>
            </a:p>
          </p:txBody>
        </p:sp>
        <p:sp>
          <p:nvSpPr>
            <p:cNvPr id="52228" name="Text Box 5"/>
            <p:cNvSpPr txBox="1">
              <a:spLocks noChangeArrowheads="1"/>
            </p:cNvSpPr>
            <p:nvPr/>
          </p:nvSpPr>
          <p:spPr bwMode="auto">
            <a:xfrm>
              <a:off x="2544" y="2496"/>
              <a:ext cx="2064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US" smtClean="0">
                  <a:solidFill>
                    <a:srgbClr val="000000"/>
                  </a:solidFill>
                  <a:latin typeface="Verdana" charset="0"/>
                </a:rPr>
                <a:t>Call-</a:t>
              </a:r>
              <a:r>
                <a:rPr kumimoji="0" lang="ru-RU" smtClean="0">
                  <a:solidFill>
                    <a:srgbClr val="000000"/>
                  </a:solidFill>
                  <a:latin typeface="Verdana" charset="0"/>
                </a:rPr>
                <a:t>центры </a:t>
              </a:r>
            </a:p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0" lang="ru-RU" smtClean="0">
                  <a:solidFill>
                    <a:srgbClr val="000000"/>
                  </a:solidFill>
                  <a:latin typeface="Verdana" charset="0"/>
                </a:rPr>
                <a:t>(1980-2000)</a:t>
              </a:r>
            </a:p>
          </p:txBody>
        </p:sp>
        <p:sp>
          <p:nvSpPr>
            <p:cNvPr id="52229" name="Text Box 6"/>
            <p:cNvSpPr txBox="1">
              <a:spLocks noChangeArrowheads="1"/>
            </p:cNvSpPr>
            <p:nvPr/>
          </p:nvSpPr>
          <p:spPr bwMode="auto">
            <a:xfrm>
              <a:off x="3936" y="1488"/>
              <a:ext cx="1728" cy="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0" lang="ru-RU" smtClean="0">
                  <a:solidFill>
                    <a:srgbClr val="000000"/>
                  </a:solidFill>
                  <a:latin typeface="Verdana" charset="0"/>
                </a:rPr>
                <a:t>Контакт-центры</a:t>
              </a:r>
            </a:p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0" lang="ru-RU" smtClean="0">
                  <a:solidFill>
                    <a:srgbClr val="000000"/>
                  </a:solidFill>
                  <a:latin typeface="Verdana" charset="0"/>
                </a:rPr>
                <a:t>(</a:t>
              </a:r>
              <a:r>
                <a:rPr kumimoji="0" lang="en-US" smtClean="0">
                  <a:solidFill>
                    <a:srgbClr val="000000"/>
                  </a:solidFill>
                  <a:latin typeface="Verdana" charset="0"/>
                </a:rPr>
                <a:t>XXI </a:t>
              </a:r>
              <a:r>
                <a:rPr kumimoji="0" lang="ru-RU" smtClean="0">
                  <a:solidFill>
                    <a:srgbClr val="000000"/>
                  </a:solidFill>
                  <a:latin typeface="Verdana" charset="0"/>
                </a:rPr>
                <a:t>век) </a:t>
              </a:r>
              <a:endParaRPr kumimoji="0" lang="ru-RU" smtClean="0">
                <a:solidFill>
                  <a:srgbClr val="AFBF39"/>
                </a:solidFill>
                <a:latin typeface="Verdana" charset="0"/>
              </a:endParaRPr>
            </a:p>
          </p:txBody>
        </p:sp>
        <p:grpSp>
          <p:nvGrpSpPr>
            <p:cNvPr id="52230" name="Group 7"/>
            <p:cNvGrpSpPr>
              <a:grpSpLocks/>
            </p:cNvGrpSpPr>
            <p:nvPr/>
          </p:nvGrpSpPr>
          <p:grpSpPr bwMode="auto">
            <a:xfrm>
              <a:off x="720" y="1440"/>
              <a:ext cx="3408" cy="1488"/>
              <a:chOff x="720" y="1440"/>
              <a:chExt cx="3408" cy="1488"/>
            </a:xfrm>
          </p:grpSpPr>
          <p:sp>
            <p:nvSpPr>
              <p:cNvPr id="624648" name="AutoShape 8"/>
              <p:cNvSpPr>
                <a:spLocks noChangeArrowheads="1"/>
              </p:cNvSpPr>
              <p:nvPr/>
            </p:nvSpPr>
            <p:spPr bwMode="auto">
              <a:xfrm rot="3705090">
                <a:off x="2136" y="456"/>
                <a:ext cx="576" cy="3408"/>
              </a:xfrm>
              <a:prstGeom prst="upArrow">
                <a:avLst>
                  <a:gd name="adj1" fmla="val 52074"/>
                  <a:gd name="adj2" fmla="val 96173"/>
                </a:avLst>
              </a:prstGeom>
              <a:gradFill rotWithShape="0">
                <a:gsLst>
                  <a:gs pos="0">
                    <a:srgbClr val="008080"/>
                  </a:gs>
                  <a:gs pos="100000">
                    <a:srgbClr val="004E4E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4649" name="Oval 9"/>
              <p:cNvSpPr>
                <a:spLocks noChangeArrowheads="1"/>
              </p:cNvSpPr>
              <p:nvPr/>
            </p:nvSpPr>
            <p:spPr bwMode="auto">
              <a:xfrm>
                <a:off x="2304" y="2160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4650" name="Oval 10"/>
              <p:cNvSpPr>
                <a:spLocks noChangeArrowheads="1"/>
              </p:cNvSpPr>
              <p:nvPr/>
            </p:nvSpPr>
            <p:spPr bwMode="auto">
              <a:xfrm>
                <a:off x="3648" y="1440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4651" name="Oval 11"/>
              <p:cNvSpPr>
                <a:spLocks noChangeArrowheads="1"/>
              </p:cNvSpPr>
              <p:nvPr/>
            </p:nvSpPr>
            <p:spPr bwMode="auto">
              <a:xfrm>
                <a:off x="1056" y="2832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2564162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6985000" cy="1143000"/>
          </a:xfrm>
        </p:spPr>
        <p:txBody>
          <a:bodyPr/>
          <a:lstStyle/>
          <a:p>
            <a:pPr algn="ctr" eaLnBrk="1" hangingPunct="1"/>
            <a:r>
              <a:rPr kumimoji="0" lang="en-US" sz="3600" b="1">
                <a:solidFill>
                  <a:schemeClr val="tx1"/>
                </a:solidFill>
                <a:latin typeface="Verdana" charset="0"/>
              </a:rPr>
              <a:t>Call-</a:t>
            </a:r>
            <a:r>
              <a:rPr kumimoji="0" lang="ru-RU" sz="3600" b="1">
                <a:solidFill>
                  <a:schemeClr val="tx1"/>
                </a:solidFill>
                <a:latin typeface="Verdana" charset="0"/>
              </a:rPr>
              <a:t>центры на базе УАТС</a:t>
            </a:r>
            <a:br>
              <a:rPr kumimoji="0" lang="ru-RU" sz="3600" b="1">
                <a:solidFill>
                  <a:schemeClr val="tx1"/>
                </a:solidFill>
                <a:latin typeface="Verdana" charset="0"/>
              </a:rPr>
            </a:br>
            <a:r>
              <a:rPr kumimoji="0" lang="ru-RU" sz="3600" b="1">
                <a:solidFill>
                  <a:schemeClr val="tx1"/>
                </a:solidFill>
                <a:latin typeface="Verdana" charset="0"/>
              </a:rPr>
              <a:t>вариант </a:t>
            </a:r>
            <a:r>
              <a:rPr kumimoji="0" lang="en-US" sz="3600" b="1">
                <a:solidFill>
                  <a:schemeClr val="tx1"/>
                </a:solidFill>
                <a:latin typeface="Verdana" charset="0"/>
              </a:rPr>
              <a:t>TDM (a)</a:t>
            </a:r>
            <a:endParaRPr kumimoji="0" lang="ru-RU" sz="2400" b="1">
              <a:solidFill>
                <a:schemeClr val="tx1"/>
              </a:solidFill>
              <a:latin typeface="Verdana" charset="0"/>
            </a:endParaRPr>
          </a:p>
        </p:txBody>
      </p:sp>
      <p:graphicFrame>
        <p:nvGraphicFramePr>
          <p:cNvPr id="5325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858838" y="1600200"/>
          <a:ext cx="7426325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253" name="Visio" r:id="rId3" imgW="7823200" imgH="4775200" progId="Visio.Drawing.6">
                  <p:embed/>
                </p:oleObj>
              </mc:Choice>
              <mc:Fallback>
                <p:oleObj name="Visio" r:id="rId3" imgW="7823200" imgH="4775200" progId="Visio.Drawing.6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838" y="1600200"/>
                        <a:ext cx="7426325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014994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333375"/>
            <a:ext cx="5486400" cy="803275"/>
          </a:xfrm>
        </p:spPr>
        <p:txBody>
          <a:bodyPr/>
          <a:lstStyle/>
          <a:p>
            <a:pPr algn="ctr" eaLnBrk="1" hangingPunct="1"/>
            <a:r>
              <a:rPr kumimoji="0" lang="en-US" b="1">
                <a:solidFill>
                  <a:schemeClr val="tx1"/>
                </a:solidFill>
                <a:latin typeface="Verdana" charset="0"/>
              </a:rPr>
              <a:t>IP-</a:t>
            </a:r>
            <a:r>
              <a:rPr kumimoji="0" lang="ru-RU" b="1">
                <a:solidFill>
                  <a:schemeClr val="tx1"/>
                </a:solidFill>
                <a:latin typeface="Verdana" charset="0"/>
              </a:rPr>
              <a:t>контакт-центр</a:t>
            </a:r>
            <a:br>
              <a:rPr kumimoji="0" lang="ru-RU" b="1">
                <a:solidFill>
                  <a:schemeClr val="tx1"/>
                </a:solidFill>
                <a:latin typeface="Verdana" charset="0"/>
              </a:rPr>
            </a:br>
            <a:r>
              <a:rPr kumimoji="0" lang="ru-RU" b="1">
                <a:solidFill>
                  <a:schemeClr val="tx1"/>
                </a:solidFill>
                <a:latin typeface="Verdana" charset="0"/>
              </a:rPr>
              <a:t> вариант </a:t>
            </a:r>
            <a:r>
              <a:rPr kumimoji="0" lang="en-US" b="1">
                <a:solidFill>
                  <a:schemeClr val="tx1"/>
                </a:solidFill>
                <a:latin typeface="Verdana" charset="0"/>
              </a:rPr>
              <a:t>NGN </a:t>
            </a:r>
            <a:r>
              <a:rPr kumimoji="0" lang="ru-RU" b="1">
                <a:solidFill>
                  <a:schemeClr val="tx1"/>
                </a:solidFill>
                <a:latin typeface="Verdana" charset="0"/>
              </a:rPr>
              <a:t>(б)</a:t>
            </a:r>
            <a:endParaRPr kumimoji="0" lang="ru-RU" sz="2800" b="1">
              <a:solidFill>
                <a:schemeClr val="tx1"/>
              </a:solidFill>
              <a:latin typeface="Verdana" charset="0"/>
            </a:endParaRPr>
          </a:p>
        </p:txBody>
      </p:sp>
      <p:graphicFrame>
        <p:nvGraphicFramePr>
          <p:cNvPr id="54274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847725" y="1628775"/>
          <a:ext cx="7448550" cy="453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8277" name="Visio" r:id="rId3" imgW="7327900" imgH="4457700" progId="Visio.Drawing.6">
                  <p:embed/>
                </p:oleObj>
              </mc:Choice>
              <mc:Fallback>
                <p:oleObj name="Visio" r:id="rId3" imgW="7327900" imgH="4457700" progId="Visio.Drawing.6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725" y="1628775"/>
                        <a:ext cx="7448550" cy="453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3453624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248650" cy="633412"/>
          </a:xfrm>
        </p:spPr>
        <p:txBody>
          <a:bodyPr/>
          <a:lstStyle/>
          <a:p>
            <a:r>
              <a:rPr lang="ru-RU" sz="2800">
                <a:latin typeface="Verdana" charset="0"/>
              </a:rPr>
              <a:t>Снижение стоимости бита информации</a:t>
            </a:r>
          </a:p>
        </p:txBody>
      </p:sp>
      <p:sp>
        <p:nvSpPr>
          <p:cNvPr id="55298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6361113" y="6477000"/>
            <a:ext cx="2097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800" smtClean="0">
                <a:solidFill>
                  <a:srgbClr val="000000"/>
                </a:solidFill>
              </a:rPr>
              <a:t>Page </a:t>
            </a:r>
            <a:fld id="{097048A2-12D3-AC46-9476-91BF6BAADDB2}" type="slidenum">
              <a:rPr kumimoji="0" lang="de-DE" sz="1800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138</a:t>
            </a:fld>
            <a:endParaRPr kumimoji="0" lang="en-GB" sz="1800" smtClean="0">
              <a:solidFill>
                <a:srgbClr val="000000"/>
              </a:solidFill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75" y="758825"/>
            <a:ext cx="9972675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48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6361113" y="6477000"/>
            <a:ext cx="2097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800" smtClean="0">
                <a:solidFill>
                  <a:srgbClr val="000000"/>
                </a:solidFill>
              </a:rPr>
              <a:t>Page </a:t>
            </a:r>
            <a:fld id="{9C29B213-6629-2946-9AC8-EB10C02105CC}" type="slidenum">
              <a:rPr kumimoji="0" lang="de-DE" sz="18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139</a:t>
            </a:fld>
            <a:endParaRPr kumimoji="0" lang="en-GB" sz="1800" smtClean="0">
              <a:solidFill>
                <a:srgbClr val="000000"/>
              </a:solidFill>
            </a:endParaRPr>
          </a:p>
        </p:txBody>
      </p:sp>
      <p:sp>
        <p:nvSpPr>
          <p:cNvPr id="460856" name="AutoShape 56"/>
          <p:cNvSpPr>
            <a:spLocks noChangeArrowheads="1"/>
          </p:cNvSpPr>
          <p:nvPr/>
        </p:nvSpPr>
        <p:spPr bwMode="auto">
          <a:xfrm>
            <a:off x="468313" y="1557338"/>
            <a:ext cx="8424862" cy="3457575"/>
          </a:xfrm>
          <a:prstGeom prst="rightArrow">
            <a:avLst>
              <a:gd name="adj1" fmla="val 71157"/>
              <a:gd name="adj2" fmla="val 49500"/>
            </a:avLst>
          </a:prstGeom>
          <a:gradFill rotWithShape="1">
            <a:gsLst>
              <a:gs pos="0">
                <a:schemeClr val="hlink">
                  <a:gamma/>
                  <a:tint val="0"/>
                  <a:invGamma/>
                  <a:alpha val="0"/>
                </a:schemeClr>
              </a:gs>
              <a:gs pos="100000">
                <a:schemeClr val="hlink">
                  <a:alpha val="39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7347" name="Group 61"/>
          <p:cNvGrpSpPr>
            <a:grpSpLocks/>
          </p:cNvGrpSpPr>
          <p:nvPr/>
        </p:nvGrpSpPr>
        <p:grpSpPr bwMode="auto">
          <a:xfrm>
            <a:off x="5219700" y="1773238"/>
            <a:ext cx="3240088" cy="2447925"/>
            <a:chOff x="3288" y="1117"/>
            <a:chExt cx="2041" cy="1542"/>
          </a:xfrm>
        </p:grpSpPr>
        <p:pic>
          <p:nvPicPr>
            <p:cNvPr id="57371" name="Picture 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51"/>
            <a:stretch>
              <a:fillRect/>
            </a:stretch>
          </p:blipFill>
          <p:spPr bwMode="auto">
            <a:xfrm>
              <a:off x="3288" y="1888"/>
              <a:ext cx="1020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72" name="Picture 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0" r="5881"/>
            <a:stretch>
              <a:fillRect/>
            </a:stretch>
          </p:blipFill>
          <p:spPr bwMode="auto">
            <a:xfrm>
              <a:off x="4309" y="1888"/>
              <a:ext cx="1020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73" name="Picture 9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559"/>
            <a:stretch>
              <a:fillRect/>
            </a:stretch>
          </p:blipFill>
          <p:spPr bwMode="auto">
            <a:xfrm>
              <a:off x="4309" y="1117"/>
              <a:ext cx="1020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74" name="Picture 10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5"/>
            <a:stretch>
              <a:fillRect/>
            </a:stretch>
          </p:blipFill>
          <p:spPr bwMode="auto">
            <a:xfrm>
              <a:off x="3288" y="1117"/>
              <a:ext cx="1020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7348" name="Picture 15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77"/>
          <a:stretch>
            <a:fillRect/>
          </a:stretch>
        </p:blipFill>
        <p:spPr bwMode="auto">
          <a:xfrm>
            <a:off x="755650" y="1773238"/>
            <a:ext cx="32400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AutoShape 21"/>
          <p:cNvSpPr>
            <a:spLocks noChangeArrowheads="1"/>
          </p:cNvSpPr>
          <p:nvPr/>
        </p:nvSpPr>
        <p:spPr bwMode="auto">
          <a:xfrm>
            <a:off x="5216525" y="4294188"/>
            <a:ext cx="3240088" cy="504825"/>
          </a:xfrm>
          <a:prstGeom prst="roundRect">
            <a:avLst>
              <a:gd name="adj" fmla="val 9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1001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81998" tIns="41002" rIns="81998" bIns="41002" anchor="ctr"/>
          <a:lstStyle/>
          <a:p>
            <a:pPr algn="ctr" defTabSz="835025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None/>
              <a:defRPr/>
            </a:pPr>
            <a:endParaRPr lang="en-US" altLang="zh-CN" sz="1400">
              <a:solidFill>
                <a:srgbClr val="FFFFFF"/>
              </a:solidFill>
              <a:latin typeface="Verdana"/>
              <a:ea typeface="宋体" pitchFamily="2" charset="-122"/>
            </a:endParaRPr>
          </a:p>
        </p:txBody>
      </p:sp>
      <p:sp>
        <p:nvSpPr>
          <p:cNvPr id="33799" name="AutoShape 19"/>
          <p:cNvSpPr>
            <a:spLocks noChangeArrowheads="1"/>
          </p:cNvSpPr>
          <p:nvPr/>
        </p:nvSpPr>
        <p:spPr bwMode="auto">
          <a:xfrm>
            <a:off x="755650" y="4294188"/>
            <a:ext cx="3240088" cy="504825"/>
          </a:xfrm>
          <a:prstGeom prst="roundRect">
            <a:avLst>
              <a:gd name="adj" fmla="val 9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1001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81998" tIns="41002" rIns="81998" bIns="41002" anchor="ctr"/>
          <a:lstStyle/>
          <a:p>
            <a:pPr algn="ctr" defTabSz="835025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None/>
              <a:defRPr/>
            </a:pPr>
            <a:endParaRPr lang="en-US" altLang="zh-CN" sz="1400">
              <a:solidFill>
                <a:srgbClr val="FFFFFF"/>
              </a:solidFill>
              <a:latin typeface="Verdana"/>
              <a:ea typeface="宋体" pitchFamily="2" charset="-122"/>
            </a:endParaRPr>
          </a:p>
        </p:txBody>
      </p:sp>
      <p:sp>
        <p:nvSpPr>
          <p:cNvPr id="5735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>
                <a:latin typeface="Verdana" charset="0"/>
              </a:rPr>
              <a:t>Правила игры меняются</a:t>
            </a:r>
            <a:endParaRPr lang="en-US">
              <a:latin typeface="Verdana" charset="0"/>
            </a:endParaRPr>
          </a:p>
        </p:txBody>
      </p:sp>
      <p:sp>
        <p:nvSpPr>
          <p:cNvPr id="5735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44500" y="5157788"/>
            <a:ext cx="3695700" cy="1277937"/>
          </a:xfrm>
        </p:spPr>
        <p:txBody>
          <a:bodyPr/>
          <a:lstStyle/>
          <a:p>
            <a:pPr defTabSz="982663" eaLnBrk="1" hangingPunct="1">
              <a:buFontTx/>
              <a:buNone/>
            </a:pPr>
            <a:r>
              <a:rPr lang="ru-RU" sz="1600">
                <a:latin typeface="Verdana" charset="0"/>
              </a:rPr>
              <a:t>Услуги</a:t>
            </a:r>
            <a:r>
              <a:rPr lang="en-CA" sz="1600">
                <a:latin typeface="Verdana" charset="0"/>
              </a:rPr>
              <a:t>:	</a:t>
            </a:r>
            <a:r>
              <a:rPr lang="ru-RU" sz="1600">
                <a:latin typeface="Verdana" charset="0"/>
              </a:rPr>
              <a:t>Голос</a:t>
            </a:r>
            <a:r>
              <a:rPr lang="en-CA" sz="1600">
                <a:latin typeface="Verdana" charset="0"/>
              </a:rPr>
              <a:t>, SMS</a:t>
            </a:r>
          </a:p>
          <a:p>
            <a:pPr defTabSz="982663" eaLnBrk="1" hangingPunct="1">
              <a:buFontTx/>
              <a:buNone/>
            </a:pPr>
            <a:r>
              <a:rPr lang="ru-RU" sz="1600">
                <a:latin typeface="Verdana" charset="0"/>
              </a:rPr>
              <a:t>Модель</a:t>
            </a:r>
            <a:r>
              <a:rPr lang="en-CA" sz="1600">
                <a:latin typeface="Verdana" charset="0"/>
              </a:rPr>
              <a:t>:	</a:t>
            </a:r>
            <a:r>
              <a:rPr lang="en-US" sz="1600">
                <a:latin typeface="Verdana" charset="0"/>
              </a:rPr>
              <a:t>ARPU, </a:t>
            </a:r>
            <a:r>
              <a:rPr lang="ru-RU" sz="1600">
                <a:latin typeface="Verdana" charset="0"/>
              </a:rPr>
              <a:t>Минуты</a:t>
            </a:r>
            <a:endParaRPr lang="en-US" sz="1600">
              <a:latin typeface="Verdana" charset="0"/>
            </a:endParaRPr>
          </a:p>
        </p:txBody>
      </p:sp>
      <p:sp>
        <p:nvSpPr>
          <p:cNvPr id="5735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908550" y="5157788"/>
            <a:ext cx="3695700" cy="1277937"/>
          </a:xfrm>
        </p:spPr>
        <p:txBody>
          <a:bodyPr/>
          <a:lstStyle/>
          <a:p>
            <a:pPr defTabSz="982663" eaLnBrk="1" hangingPunct="1">
              <a:buFontTx/>
              <a:buNone/>
            </a:pPr>
            <a:r>
              <a:rPr lang="ru-RU" sz="1600">
                <a:latin typeface="Verdana" charset="0"/>
              </a:rPr>
              <a:t>Услуги</a:t>
            </a:r>
            <a:r>
              <a:rPr lang="en-CA" sz="1600">
                <a:latin typeface="Verdana" charset="0"/>
              </a:rPr>
              <a:t>:	</a:t>
            </a:r>
            <a:r>
              <a:rPr lang="ru-RU" sz="1600">
                <a:latin typeface="Verdana" charset="0"/>
              </a:rPr>
              <a:t>Данные </a:t>
            </a:r>
            <a:endParaRPr lang="en-CA" sz="1600">
              <a:latin typeface="Verdana" charset="0"/>
            </a:endParaRPr>
          </a:p>
          <a:p>
            <a:pPr defTabSz="982663" eaLnBrk="1" hangingPunct="1">
              <a:buFontTx/>
              <a:buNone/>
            </a:pPr>
            <a:r>
              <a:rPr lang="ru-RU" sz="1600">
                <a:latin typeface="Verdana" charset="0"/>
              </a:rPr>
              <a:t>Модель</a:t>
            </a:r>
            <a:r>
              <a:rPr lang="en-CA" sz="1600">
                <a:latin typeface="Verdana" charset="0"/>
              </a:rPr>
              <a:t>:	</a:t>
            </a:r>
            <a:r>
              <a:rPr lang="ru-RU" sz="1600">
                <a:latin typeface="Verdana" charset="0"/>
              </a:rPr>
              <a:t>Доход с бита</a:t>
            </a:r>
            <a:endParaRPr lang="en-US" sz="1600">
              <a:latin typeface="Verdana" charset="0"/>
            </a:endParaRPr>
          </a:p>
        </p:txBody>
      </p:sp>
      <p:grpSp>
        <p:nvGrpSpPr>
          <p:cNvPr id="57358" name="Group 47"/>
          <p:cNvGrpSpPr>
            <a:grpSpLocks/>
          </p:cNvGrpSpPr>
          <p:nvPr/>
        </p:nvGrpSpPr>
        <p:grpSpPr bwMode="auto">
          <a:xfrm>
            <a:off x="3429000" y="4929188"/>
            <a:ext cx="1076325" cy="1079500"/>
            <a:chOff x="2018" y="890"/>
            <a:chExt cx="678" cy="680"/>
          </a:xfrm>
        </p:grpSpPr>
        <p:pic>
          <p:nvPicPr>
            <p:cNvPr id="57369" name="Picture 14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DFF"/>
                </a:clrFrom>
                <a:clrTo>
                  <a:srgbClr val="FFFD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890"/>
              <a:ext cx="678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22" name="Text Box 22"/>
            <p:cNvSpPr txBox="1">
              <a:spLocks noChangeArrowheads="1"/>
            </p:cNvSpPr>
            <p:nvPr/>
          </p:nvSpPr>
          <p:spPr bwMode="auto">
            <a:xfrm>
              <a:off x="2064" y="890"/>
              <a:ext cx="589" cy="680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 anchorCtr="1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3600">
                  <a:solidFill>
                    <a:srgbClr val="1C1C1C"/>
                  </a:solidFill>
                  <a:latin typeface="Arial Black" pitchFamily="34" charset="0"/>
                  <a:ea typeface="Arial" charset="0"/>
                  <a:cs typeface="Arial" charset="0"/>
                </a:rPr>
                <a:t>$</a:t>
              </a:r>
              <a:endParaRPr lang="en-US" sz="3600">
                <a:solidFill>
                  <a:srgbClr val="1C1C1C"/>
                </a:solidFill>
                <a:latin typeface="Arial Black" pitchFamily="34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57359" name="Text Box 40"/>
          <p:cNvSpPr txBox="1">
            <a:spLocks noChangeArrowheads="1"/>
          </p:cNvSpPr>
          <p:nvPr/>
        </p:nvSpPr>
        <p:spPr bwMode="auto">
          <a:xfrm>
            <a:off x="5414963" y="4222750"/>
            <a:ext cx="1028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smtClean="0">
                <a:solidFill>
                  <a:srgbClr val="FFFFFF"/>
                </a:solidFill>
              </a:rPr>
              <a:t>Прибыль</a:t>
            </a:r>
            <a:endParaRPr kumimoji="0" lang="en-US" sz="1600" smtClean="0">
              <a:solidFill>
                <a:srgbClr val="FFFFFF"/>
              </a:solidFill>
            </a:endParaRPr>
          </a:p>
        </p:txBody>
      </p:sp>
      <p:sp>
        <p:nvSpPr>
          <p:cNvPr id="57360" name="Text Box 41"/>
          <p:cNvSpPr txBox="1">
            <a:spLocks noChangeArrowheads="1"/>
          </p:cNvSpPr>
          <p:nvPr/>
        </p:nvSpPr>
        <p:spPr bwMode="auto">
          <a:xfrm>
            <a:off x="949325" y="4227513"/>
            <a:ext cx="1028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smtClean="0">
                <a:solidFill>
                  <a:srgbClr val="FFFFFF"/>
                </a:solidFill>
              </a:rPr>
              <a:t>Прибыль</a:t>
            </a:r>
            <a:endParaRPr kumimoji="0" lang="en-US" sz="1600" smtClean="0">
              <a:solidFill>
                <a:srgbClr val="FFFFFF"/>
              </a:solidFill>
            </a:endParaRPr>
          </a:p>
        </p:txBody>
      </p:sp>
      <p:sp>
        <p:nvSpPr>
          <p:cNvPr id="57361" name="Text Box 42"/>
          <p:cNvSpPr txBox="1">
            <a:spLocks noChangeArrowheads="1"/>
          </p:cNvSpPr>
          <p:nvPr/>
        </p:nvSpPr>
        <p:spPr bwMode="auto">
          <a:xfrm>
            <a:off x="7054850" y="4222750"/>
            <a:ext cx="1549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smtClean="0">
                <a:solidFill>
                  <a:srgbClr val="FFFFFF"/>
                </a:solidFill>
              </a:rPr>
              <a:t>Новые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smtClean="0">
                <a:solidFill>
                  <a:srgbClr val="FFFFFF"/>
                </a:solidFill>
              </a:rPr>
              <a:t>услуги</a:t>
            </a:r>
            <a:endParaRPr kumimoji="0" lang="en-US" sz="1600" smtClean="0">
              <a:solidFill>
                <a:srgbClr val="FFFFFF"/>
              </a:solidFill>
            </a:endParaRPr>
          </a:p>
        </p:txBody>
      </p:sp>
      <p:sp>
        <p:nvSpPr>
          <p:cNvPr id="57362" name="Text Box 43"/>
          <p:cNvSpPr txBox="1">
            <a:spLocks noChangeArrowheads="1"/>
          </p:cNvSpPr>
          <p:nvPr/>
        </p:nvSpPr>
        <p:spPr bwMode="auto">
          <a:xfrm>
            <a:off x="2832100" y="4227513"/>
            <a:ext cx="1008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smtClean="0">
                <a:solidFill>
                  <a:srgbClr val="FFFFFF"/>
                </a:solidFill>
              </a:rPr>
              <a:t>Рост </a:t>
            </a:r>
            <a:endParaRPr kumimoji="0" lang="en-CA" sz="1600" smtClean="0">
              <a:solidFill>
                <a:srgbClr val="FFFFFF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CA" sz="1600" smtClean="0">
                <a:solidFill>
                  <a:srgbClr val="FFFFFF"/>
                </a:solidFill>
              </a:rPr>
              <a:t>MOU</a:t>
            </a:r>
            <a:endParaRPr kumimoji="0" lang="en-US" sz="1600" smtClean="0">
              <a:solidFill>
                <a:srgbClr val="FFFFFF"/>
              </a:solidFill>
            </a:endParaRPr>
          </a:p>
        </p:txBody>
      </p:sp>
      <p:sp>
        <p:nvSpPr>
          <p:cNvPr id="57363" name="AutoShape 44"/>
          <p:cNvSpPr>
            <a:spLocks noChangeArrowheads="1"/>
          </p:cNvSpPr>
          <p:nvPr/>
        </p:nvSpPr>
        <p:spPr bwMode="auto">
          <a:xfrm>
            <a:off x="2124075" y="4324350"/>
            <a:ext cx="504825" cy="401638"/>
          </a:xfrm>
          <a:prstGeom prst="rightArrow">
            <a:avLst>
              <a:gd name="adj1" fmla="val 50000"/>
              <a:gd name="adj2" fmla="val 31423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7364" name="AutoShape 45"/>
          <p:cNvSpPr>
            <a:spLocks noChangeArrowheads="1"/>
          </p:cNvSpPr>
          <p:nvPr/>
        </p:nvSpPr>
        <p:spPr bwMode="auto">
          <a:xfrm>
            <a:off x="6588125" y="4324350"/>
            <a:ext cx="504825" cy="401638"/>
          </a:xfrm>
          <a:prstGeom prst="rightArrow">
            <a:avLst>
              <a:gd name="adj1" fmla="val 50000"/>
              <a:gd name="adj2" fmla="val 31423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7365" name="Picture 5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4857750"/>
            <a:ext cx="1743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66" name="Rectangle 58"/>
          <p:cNvSpPr>
            <a:spLocks noChangeArrowheads="1"/>
          </p:cNvSpPr>
          <p:nvPr/>
        </p:nvSpPr>
        <p:spPr bwMode="auto">
          <a:xfrm>
            <a:off x="8675688" y="4724400"/>
            <a:ext cx="288925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7367" name="Rectangle 59"/>
          <p:cNvSpPr>
            <a:spLocks noChangeArrowheads="1"/>
          </p:cNvSpPr>
          <p:nvPr/>
        </p:nvSpPr>
        <p:spPr bwMode="auto">
          <a:xfrm>
            <a:off x="684213" y="1287463"/>
            <a:ext cx="18875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125571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sz="240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Эра </a:t>
            </a:r>
            <a:r>
              <a:rPr lang="en-CA" sz="240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2G</a:t>
            </a:r>
          </a:p>
        </p:txBody>
      </p:sp>
      <p:sp>
        <p:nvSpPr>
          <p:cNvPr id="57368" name="Rectangle 60"/>
          <p:cNvSpPr>
            <a:spLocks noChangeArrowheads="1"/>
          </p:cNvSpPr>
          <p:nvPr/>
        </p:nvSpPr>
        <p:spPr bwMode="auto">
          <a:xfrm>
            <a:off x="5076825" y="1287463"/>
            <a:ext cx="20669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125571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sz="240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Эра </a:t>
            </a:r>
            <a:r>
              <a:rPr lang="en-CA" sz="240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3G</a:t>
            </a:r>
            <a:r>
              <a:rPr lang="en-US" sz="240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/4G</a:t>
            </a:r>
            <a:endParaRPr lang="en-CA" sz="2400" smtClean="0">
              <a:solidFill>
                <a:srgbClr val="5F5F5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66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pPr marL="838200" indent="-838200" algn="ctr" eaLnBrk="1" hangingPunct="1"/>
            <a:r>
              <a:rPr lang="en-US" sz="2400" b="1">
                <a:latin typeface="Times New Roman" charset="0"/>
              </a:rPr>
              <a:t>C</a:t>
            </a:r>
            <a:r>
              <a:rPr lang="ru-RU" sz="2400" b="1">
                <a:latin typeface="Times New Roman" charset="0"/>
              </a:rPr>
              <a:t>труктура приложений </a:t>
            </a:r>
            <a:r>
              <a:rPr lang="en-US" sz="2400" b="1">
                <a:latin typeface="Times New Roman" charset="0"/>
              </a:rPr>
              <a:t>OSS/BSS -</a:t>
            </a:r>
            <a:r>
              <a:rPr lang="ru-RU" sz="2400" b="1">
                <a:latin typeface="Times New Roman" charset="0"/>
              </a:rPr>
              <a:t> ТАМ</a:t>
            </a:r>
          </a:p>
        </p:txBody>
      </p:sp>
      <p:pic>
        <p:nvPicPr>
          <p:cNvPr id="46083" name="Picture 14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5" t="18115" r="9485" b="8760"/>
          <a:stretch>
            <a:fillRect/>
          </a:stretch>
        </p:blipFill>
        <p:spPr bwMode="auto">
          <a:xfrm>
            <a:off x="0" y="765175"/>
            <a:ext cx="9144000" cy="6092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5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428596" y="1428736"/>
            <a:ext cx="4313595" cy="3214710"/>
            <a:chOff x="4768426" y="476251"/>
            <a:chExt cx="4027843" cy="3004756"/>
          </a:xfrm>
          <a:effectLst>
            <a:reflection blurRad="6350" stA="52000" endA="300" endPos="35000" dir="5400000" sy="-100000" algn="bl" rotWithShape="0"/>
          </a:effectLst>
        </p:grpSpPr>
        <p:grpSp>
          <p:nvGrpSpPr>
            <p:cNvPr id="3" name="Group 24"/>
            <p:cNvGrpSpPr/>
            <p:nvPr/>
          </p:nvGrpSpPr>
          <p:grpSpPr>
            <a:xfrm>
              <a:off x="4768426" y="476251"/>
              <a:ext cx="4027843" cy="3004756"/>
              <a:chOff x="1157265" y="3444876"/>
              <a:chExt cx="2667000" cy="1751942"/>
            </a:xfrm>
          </p:grpSpPr>
          <p:pic>
            <p:nvPicPr>
              <p:cNvPr id="12" name="Picture 14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841" t="4695" r="1680" b="5868"/>
              <a:stretch>
                <a:fillRect/>
              </a:stretch>
            </p:blipFill>
            <p:spPr bwMode="auto">
              <a:xfrm>
                <a:off x="1157265" y="3444876"/>
                <a:ext cx="2667000" cy="17519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ectangle 36"/>
              <p:cNvSpPr>
                <a:spLocks noChangeArrowheads="1"/>
              </p:cNvSpPr>
              <p:nvPr/>
            </p:nvSpPr>
            <p:spPr bwMode="auto">
              <a:xfrm>
                <a:off x="1285852" y="3571876"/>
                <a:ext cx="2381250" cy="135255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pic>
          <p:nvPicPr>
            <p:cNvPr id="10" name="Picture 10" descr="http://bookmarqc.com/8khakis/wp-content/uploads/2009/12/Avatar-Screenshot-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73820" y="837124"/>
              <a:ext cx="3596826" cy="2023196"/>
            </a:xfrm>
            <a:prstGeom prst="rect">
              <a:avLst/>
            </a:prstGeom>
            <a:noFill/>
          </p:spPr>
        </p:pic>
        <p:sp>
          <p:nvSpPr>
            <p:cNvPr id="11" name="Rectangle 10"/>
            <p:cNvSpPr/>
            <p:nvPr/>
          </p:nvSpPr>
          <p:spPr bwMode="auto">
            <a:xfrm>
              <a:off x="4973820" y="689805"/>
              <a:ext cx="3596826" cy="128789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shade val="30000"/>
                    <a:satMod val="115000"/>
                  </a:schemeClr>
                </a:gs>
                <a:gs pos="50000">
                  <a:schemeClr val="tx2">
                    <a:shade val="67500"/>
                    <a:satMod val="115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1050" dirty="0">
                  <a:solidFill>
                    <a:srgbClr val="FFFFFF">
                      <a:lumMod val="95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Purchase the Avatar Collector’s DVD now</a:t>
              </a:r>
            </a:p>
          </p:txBody>
        </p:sp>
      </p:grpSp>
      <p:pic>
        <p:nvPicPr>
          <p:cNvPr id="5939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3670300"/>
            <a:ext cx="39338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://www.mobileisgood.com/huawei_U100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346" t="11339" r="28346" b="11339"/>
          <a:stretch>
            <a:fillRect/>
          </a:stretch>
        </p:blipFill>
        <p:spPr bwMode="auto">
          <a:xfrm>
            <a:off x="5357818" y="2287759"/>
            <a:ext cx="1285884" cy="229552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5214938" y="2287588"/>
            <a:ext cx="1643062" cy="2295525"/>
            <a:chOff x="2724136" y="2205066"/>
            <a:chExt cx="1285884" cy="2295522"/>
          </a:xfrm>
        </p:grpSpPr>
        <p:pic>
          <p:nvPicPr>
            <p:cNvPr id="28" name="Picture 6" descr="http://www.mobileisgood.com/huawei_U1000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8346" t="11339" r="28346" b="11339"/>
            <a:stretch>
              <a:fillRect/>
            </a:stretch>
          </p:blipFill>
          <p:spPr bwMode="auto">
            <a:xfrm>
              <a:off x="2724136" y="2205066"/>
              <a:ext cx="1285884" cy="2295522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59412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166" y="2544602"/>
              <a:ext cx="651696" cy="618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22"/>
          <p:cNvGrpSpPr/>
          <p:nvPr/>
        </p:nvGrpSpPr>
        <p:grpSpPr>
          <a:xfrm>
            <a:off x="6939838" y="1500174"/>
            <a:ext cx="2132756" cy="3225983"/>
            <a:chOff x="5133181" y="714356"/>
            <a:chExt cx="3341687" cy="5054600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33181" y="714356"/>
              <a:ext cx="3341687" cy="5054600"/>
            </a:xfrm>
            <a:prstGeom prst="rect">
              <a:avLst/>
            </a:prstGeom>
            <a:noFill/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25" name="Picture 5" descr="http://upload.wikimedia.org/wikipedia/fr/e/e1/Huawei-Logo.png"/>
            <p:cNvPicPr>
              <a:picLocks noChangeAspect="1" noChangeArrowheads="1"/>
            </p:cNvPicPr>
            <p:nvPr/>
          </p:nvPicPr>
          <p:blipFill>
            <a:blip r:embed="rId9" cstate="print"/>
            <a:srcRect l="-5906" t="-5906" r="-5906" b="-5906"/>
            <a:stretch>
              <a:fillRect/>
            </a:stretch>
          </p:blipFill>
          <p:spPr bwMode="auto">
            <a:xfrm>
              <a:off x="6143636" y="2500306"/>
              <a:ext cx="1286888" cy="1286888"/>
            </a:xfrm>
            <a:prstGeom prst="rect">
              <a:avLst/>
            </a:prstGeom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  <a:reflection blurRad="6350" stA="52000" endA="300" endPos="35000" dir="5400000" sy="-100000" algn="bl" rotWithShape="0"/>
            </a:effectLst>
          </p:spPr>
        </p:pic>
      </p:grp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3" y="2206625"/>
            <a:ext cx="1335087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3412"/>
          </a:xfrm>
        </p:spPr>
        <p:txBody>
          <a:bodyPr/>
          <a:lstStyle/>
          <a:p>
            <a:r>
              <a:rPr lang="ru-RU" sz="3200" b="1">
                <a:latin typeface="Verdana" charset="0"/>
              </a:rPr>
              <a:t>Унифицированные  коммуникации</a:t>
            </a:r>
            <a:endParaRPr lang="en-CA" sz="3200" b="1">
              <a:latin typeface="Verdana" charset="0"/>
            </a:endParaRPr>
          </a:p>
        </p:txBody>
      </p:sp>
      <p:sp>
        <p:nvSpPr>
          <p:cNvPr id="59400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6361113" y="6477000"/>
            <a:ext cx="2097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800" smtClean="0">
                <a:solidFill>
                  <a:srgbClr val="000000"/>
                </a:solidFill>
              </a:rPr>
              <a:t>Page </a:t>
            </a:r>
            <a:fld id="{11A62779-2048-B349-9B70-96D58993FB7D}" type="slidenum">
              <a:rPr kumimoji="0" lang="de-DE" sz="1800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140</a:t>
            </a:fld>
            <a:endParaRPr kumimoji="0" lang="en-GB" sz="1800" smtClean="0">
              <a:solidFill>
                <a:srgbClr val="000000"/>
              </a:solidFill>
            </a:endParaRP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61" b="7558"/>
          <a:stretch>
            <a:fillRect/>
          </a:stretch>
        </p:blipFill>
        <p:spPr bwMode="auto">
          <a:xfrm>
            <a:off x="3169851" y="4229817"/>
            <a:ext cx="2473719" cy="162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5" name="Round Same Side Corner Rectangle 14"/>
          <p:cNvSpPr/>
          <p:nvPr/>
        </p:nvSpPr>
        <p:spPr bwMode="auto">
          <a:xfrm>
            <a:off x="3286116" y="3786190"/>
            <a:ext cx="1214446" cy="357190"/>
          </a:xfrm>
          <a:prstGeom prst="round2SameRect">
            <a:avLst/>
          </a:prstGeom>
          <a:solidFill>
            <a:srgbClr val="107621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800" dirty="0">
                <a:solidFill>
                  <a:srgbClr val="FFFFFF">
                    <a:lumMod val="95000"/>
                  </a:srgbClr>
                </a:solidFill>
                <a:latin typeface="Verdana"/>
              </a:rPr>
              <a:t>Входящий вызов: </a:t>
            </a:r>
            <a:r>
              <a:rPr lang="en-US" sz="800" dirty="0">
                <a:solidFill>
                  <a:srgbClr val="FFFFFF">
                    <a:lumMod val="95000"/>
                  </a:srgbClr>
                </a:solidFill>
                <a:latin typeface="Verdana"/>
              </a:rPr>
              <a:t>Alice Andrews</a:t>
            </a:r>
            <a:endParaRPr lang="en-CA" sz="1000" dirty="0">
              <a:solidFill>
                <a:srgbClr val="FFFFFF">
                  <a:lumMod val="95000"/>
                </a:srgbClr>
              </a:solidFill>
              <a:latin typeface="Verdana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714875" y="1285875"/>
            <a:ext cx="2428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006633"/>
                </a:solidFill>
              </a:rPr>
              <a:t>Прием и генерация вызовов с любого терминала</a:t>
            </a:r>
            <a:endParaRPr kumimoji="0" lang="en-CA" sz="1800" smtClean="0">
              <a:solidFill>
                <a:srgbClr val="006633"/>
              </a:solidFill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85750" y="5000625"/>
            <a:ext cx="3071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006633"/>
                </a:solidFill>
              </a:rPr>
              <a:t>Извещения могут  быть кастомизированы под требования пользователей</a:t>
            </a:r>
            <a:endParaRPr kumimoji="0" lang="en-CA" sz="1800" smtClean="0">
              <a:solidFill>
                <a:srgbClr val="006633"/>
              </a:solidFill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072188" y="5005388"/>
            <a:ext cx="26431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006633"/>
                </a:solidFill>
              </a:rPr>
              <a:t>Полная интеграция голоса</a:t>
            </a:r>
            <a:r>
              <a:rPr kumimoji="0" lang="en-CA" sz="1800" smtClean="0">
                <a:solidFill>
                  <a:srgbClr val="006633"/>
                </a:solidFill>
              </a:rPr>
              <a:t>, SMS, VoIP, IM </a:t>
            </a:r>
            <a:r>
              <a:rPr kumimoji="0" lang="ru-RU" sz="1800" smtClean="0">
                <a:solidFill>
                  <a:srgbClr val="006633"/>
                </a:solidFill>
              </a:rPr>
              <a:t>и социальный сетей</a:t>
            </a:r>
            <a:endParaRPr kumimoji="0" lang="en-CA" sz="1800" smtClean="0">
              <a:solidFill>
                <a:srgbClr val="006633"/>
              </a:solidFill>
            </a:endParaRPr>
          </a:p>
        </p:txBody>
      </p:sp>
      <p:sp>
        <p:nvSpPr>
          <p:cNvPr id="29" name="Round Same Side Corner Rectangle 28"/>
          <p:cNvSpPr/>
          <p:nvPr/>
        </p:nvSpPr>
        <p:spPr bwMode="auto">
          <a:xfrm>
            <a:off x="4357686" y="5143512"/>
            <a:ext cx="928694" cy="285752"/>
          </a:xfrm>
          <a:prstGeom prst="round2SameRect">
            <a:avLst/>
          </a:prstGeom>
          <a:solidFill>
            <a:srgbClr val="107621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1003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" dirty="0">
                <a:solidFill>
                  <a:srgbClr val="FFFFFF">
                    <a:lumMod val="95000"/>
                  </a:srgbClr>
                </a:solidFill>
                <a:latin typeface="Verdana"/>
              </a:rPr>
              <a:t>входящий вызов: </a:t>
            </a:r>
            <a:r>
              <a:rPr lang="en-US" sz="600" dirty="0">
                <a:solidFill>
                  <a:srgbClr val="FFFFFF">
                    <a:lumMod val="95000"/>
                  </a:srgbClr>
                </a:solidFill>
                <a:latin typeface="Verdana"/>
              </a:rPr>
              <a:t>Alice Andrews</a:t>
            </a:r>
            <a:endParaRPr lang="en-CA" sz="600" dirty="0">
              <a:solidFill>
                <a:srgbClr val="FFFFFF">
                  <a:lumMod val="95000"/>
                </a:srgbClr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3642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6361113" y="6477000"/>
            <a:ext cx="2097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800" smtClean="0">
                <a:solidFill>
                  <a:srgbClr val="000000"/>
                </a:solidFill>
              </a:rPr>
              <a:t>Page </a:t>
            </a:r>
            <a:fld id="{22F68F38-B932-8340-9C5E-C7B78B3A199E}" type="slidenum">
              <a:rPr kumimoji="0" lang="de-DE" sz="18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141</a:t>
            </a:fld>
            <a:endParaRPr kumimoji="0" lang="en-GB" sz="1800" smtClean="0">
              <a:solidFill>
                <a:srgbClr val="000000"/>
              </a:solidFill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>
                <a:latin typeface="Verdana" charset="0"/>
              </a:rPr>
              <a:t>Услуги местоположения</a:t>
            </a:r>
            <a:endParaRPr lang="en-US">
              <a:latin typeface="Verdana" charset="0"/>
            </a:endParaRPr>
          </a:p>
        </p:txBody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35713" y="1714500"/>
            <a:ext cx="2808287" cy="55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CA" sz="1400">
                <a:solidFill>
                  <a:srgbClr val="000000"/>
                </a:solidFill>
                <a:latin typeface="Verdana" charset="0"/>
                <a:sym typeface="Wingdings" charset="0"/>
              </a:rPr>
              <a:t>	 </a:t>
            </a:r>
            <a:r>
              <a:rPr lang="ru-RU" sz="1400">
                <a:solidFill>
                  <a:srgbClr val="000000"/>
                </a:solidFill>
                <a:latin typeface="Verdana" charset="0"/>
                <a:sym typeface="Wingdings" charset="0"/>
              </a:rPr>
              <a:t>Услуги местоположения нового поколения</a:t>
            </a:r>
            <a:endParaRPr lang="en-US" sz="14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614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1" t="21109" r="14761" b="12764"/>
          <a:stretch>
            <a:fillRect/>
          </a:stretch>
        </p:blipFill>
        <p:spPr bwMode="auto">
          <a:xfrm>
            <a:off x="468313" y="1484313"/>
            <a:ext cx="5819775" cy="32877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7" descr="log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484313"/>
            <a:ext cx="649288" cy="395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0463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"/>
          <a:stretch>
            <a:fillRect/>
          </a:stretch>
        </p:blipFill>
        <p:spPr bwMode="auto">
          <a:xfrm>
            <a:off x="4284663" y="3068638"/>
            <a:ext cx="4114800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98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0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435" grpId="0" build="p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715375" cy="714375"/>
          </a:xfrm>
        </p:spPr>
        <p:txBody>
          <a:bodyPr/>
          <a:lstStyle/>
          <a:p>
            <a:r>
              <a:rPr kumimoji="0" lang="ru-RU" sz="3600">
                <a:solidFill>
                  <a:srgbClr val="FF0000"/>
                </a:solidFill>
                <a:latin typeface="Verdana" charset="0"/>
              </a:rPr>
              <a:t>Отличия Интернет-ТВ от обычного</a:t>
            </a:r>
            <a:r>
              <a:rPr kumimoji="0" lang="ru-RU">
                <a:solidFill>
                  <a:srgbClr val="FF0000"/>
                </a:solidFill>
                <a:latin typeface="Verdana" charset="0"/>
              </a:rPr>
              <a:t/>
            </a:r>
            <a:br>
              <a:rPr kumimoji="0" lang="ru-RU">
                <a:solidFill>
                  <a:srgbClr val="FF0000"/>
                </a:solidFill>
                <a:latin typeface="Verdana" charset="0"/>
              </a:rPr>
            </a:br>
            <a:endParaRPr kumimoji="0" lang="en-US">
              <a:solidFill>
                <a:srgbClr val="FF0000"/>
              </a:solidFill>
              <a:latin typeface="Verdana" charset="0"/>
            </a:endParaRPr>
          </a:p>
        </p:txBody>
      </p:sp>
      <p:sp>
        <p:nvSpPr>
          <p:cNvPr id="63490" name="Содержимое 2"/>
          <p:cNvSpPr>
            <a:spLocks noGrp="1"/>
          </p:cNvSpPr>
          <p:nvPr>
            <p:ph idx="1"/>
          </p:nvPr>
        </p:nvSpPr>
        <p:spPr>
          <a:xfrm>
            <a:off x="500063" y="928688"/>
            <a:ext cx="8464550" cy="5453062"/>
          </a:xfrm>
        </p:spPr>
        <p:txBody>
          <a:bodyPr/>
          <a:lstStyle/>
          <a:p>
            <a:pPr marL="0" indent="0">
              <a:spcBef>
                <a:spcPct val="0"/>
              </a:spcBef>
              <a:buClrTx/>
              <a:buFont typeface="Wingdings" charset="0"/>
              <a:buNone/>
            </a:pPr>
            <a:r>
              <a:rPr kumimoji="0" lang="ru-RU" sz="2000">
                <a:latin typeface="Verdana" charset="0"/>
                <a:cs typeface="Times New Roman" charset="0"/>
              </a:rPr>
              <a:t> </a:t>
            </a:r>
            <a:endParaRPr kumimoji="0" lang="en-US" sz="2000">
              <a:latin typeface="Verdana" charset="0"/>
              <a:cs typeface="Times New Roman" charset="0"/>
            </a:endParaRPr>
          </a:p>
          <a:p>
            <a:pPr marL="0" indent="0">
              <a:spcBef>
                <a:spcPct val="0"/>
              </a:spcBef>
              <a:buClrTx/>
              <a:buFont typeface="Wingdings" charset="0"/>
              <a:buNone/>
            </a:pPr>
            <a:r>
              <a:rPr kumimoji="0" lang="ru-RU" sz="2400">
                <a:latin typeface="Verdana" charset="0"/>
                <a:cs typeface="Times New Roman" charset="0"/>
              </a:rPr>
              <a:t>* </a:t>
            </a:r>
            <a:r>
              <a:rPr kumimoji="0" lang="ru-RU" sz="2000">
                <a:latin typeface="Verdana" charset="0"/>
                <a:cs typeface="Times New Roman" charset="0"/>
              </a:rPr>
              <a:t>Дает увидеть то, что ты хочешь, тогда, когда тебе это удобно. </a:t>
            </a:r>
            <a:br>
              <a:rPr kumimoji="0" lang="ru-RU" sz="2000">
                <a:latin typeface="Verdana" charset="0"/>
                <a:cs typeface="Times New Roman" charset="0"/>
              </a:rPr>
            </a:br>
            <a:r>
              <a:rPr kumimoji="0" lang="ru-RU" sz="2000">
                <a:latin typeface="Verdana" charset="0"/>
                <a:cs typeface="Times New Roman" charset="0"/>
              </a:rPr>
              <a:t>* Архив программ остается на сайте и доступен. </a:t>
            </a:r>
            <a:br>
              <a:rPr kumimoji="0" lang="ru-RU" sz="2000">
                <a:latin typeface="Verdana" charset="0"/>
                <a:cs typeface="Times New Roman" charset="0"/>
              </a:rPr>
            </a:br>
            <a:r>
              <a:rPr kumimoji="0" lang="ru-RU" sz="2000">
                <a:latin typeface="Verdana" charset="0"/>
                <a:cs typeface="Times New Roman" charset="0"/>
              </a:rPr>
              <a:t>* Хронометраж программ заметно меньше. </a:t>
            </a:r>
            <a:br>
              <a:rPr kumimoji="0" lang="ru-RU" sz="2000">
                <a:latin typeface="Verdana" charset="0"/>
                <a:cs typeface="Times New Roman" charset="0"/>
              </a:rPr>
            </a:br>
            <a:r>
              <a:rPr kumimoji="0" lang="ru-RU" sz="2000">
                <a:latin typeface="Verdana" charset="0"/>
                <a:cs typeface="Times New Roman" charset="0"/>
              </a:rPr>
              <a:t>* Прайм-тайм — дневной (офисный). </a:t>
            </a:r>
            <a:br>
              <a:rPr kumimoji="0" lang="ru-RU" sz="2000">
                <a:latin typeface="Verdana" charset="0"/>
                <a:cs typeface="Times New Roman" charset="0"/>
              </a:rPr>
            </a:br>
            <a:r>
              <a:rPr kumimoji="0" lang="ru-RU" sz="2000">
                <a:latin typeface="Verdana" charset="0"/>
                <a:cs typeface="Times New Roman" charset="0"/>
              </a:rPr>
              <a:t>* Можно точно сказать, сколько человек посмотрело программу. </a:t>
            </a:r>
            <a:br>
              <a:rPr kumimoji="0" lang="ru-RU" sz="2000">
                <a:latin typeface="Verdana" charset="0"/>
                <a:cs typeface="Times New Roman" charset="0"/>
              </a:rPr>
            </a:br>
            <a:r>
              <a:rPr kumimoji="0" lang="ru-RU" sz="2000">
                <a:latin typeface="Verdana" charset="0"/>
                <a:cs typeface="Times New Roman" charset="0"/>
              </a:rPr>
              <a:t>* Большая интерактивность. </a:t>
            </a:r>
            <a:br>
              <a:rPr kumimoji="0" lang="ru-RU" sz="2000">
                <a:latin typeface="Verdana" charset="0"/>
                <a:cs typeface="Times New Roman" charset="0"/>
              </a:rPr>
            </a:br>
            <a:r>
              <a:rPr kumimoji="0" lang="ru-RU" sz="2000">
                <a:latin typeface="Verdana" charset="0"/>
                <a:cs typeface="Times New Roman" charset="0"/>
              </a:rPr>
              <a:t>* Свобода творчества. </a:t>
            </a:r>
            <a:br>
              <a:rPr kumimoji="0" lang="ru-RU" sz="2000">
                <a:latin typeface="Verdana" charset="0"/>
                <a:cs typeface="Times New Roman" charset="0"/>
              </a:rPr>
            </a:br>
            <a:r>
              <a:rPr kumimoji="0" lang="ru-RU" sz="2000">
                <a:latin typeface="Verdana" charset="0"/>
                <a:cs typeface="Times New Roman" charset="0"/>
              </a:rPr>
              <a:t>* Большая гибкость: можно переделать непонравившуюся программу, пользователь простит. </a:t>
            </a:r>
            <a:br>
              <a:rPr kumimoji="0" lang="ru-RU" sz="2000">
                <a:latin typeface="Verdana" charset="0"/>
                <a:cs typeface="Times New Roman" charset="0"/>
              </a:rPr>
            </a:br>
            <a:r>
              <a:rPr kumimoji="0" lang="ru-RU" sz="2000">
                <a:latin typeface="Verdana" charset="0"/>
                <a:cs typeface="Times New Roman" charset="0"/>
              </a:rPr>
              <a:t>* Для интернет-зрителей это протестное телесмотрение: они или уже прекратили смотреть телевизор, или смотрят его эпизодически.</a:t>
            </a:r>
            <a:endParaRPr kumimoji="0" lang="en-US" sz="200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865992"/>
      </p:ext>
    </p:extLst>
  </p:cSld>
  <p:clrMapOvr>
    <a:masterClrMapping/>
  </p:clrMapOvr>
  <p:transition spd="slow" advClick="0" advTm="15000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 rot="-5400000">
            <a:off x="984429" y="790201"/>
            <a:ext cx="1948903" cy="3225974"/>
            <a:chOff x="5421247" y="714358"/>
            <a:chExt cx="3053619" cy="5054586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8620"/>
            <a:stretch>
              <a:fillRect/>
            </a:stretch>
          </p:blipFill>
          <p:spPr bwMode="auto">
            <a:xfrm>
              <a:off x="5421247" y="714358"/>
              <a:ext cx="3053619" cy="5054586"/>
            </a:xfrm>
            <a:prstGeom prst="rect">
              <a:avLst/>
            </a:prstGeom>
            <a:noFill/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25" name="Picture 5" descr="http://upload.wikimedia.org/wikipedia/fr/e/e1/Huawei-Logo.png"/>
            <p:cNvPicPr>
              <a:picLocks noChangeAspect="1" noChangeArrowheads="1"/>
            </p:cNvPicPr>
            <p:nvPr/>
          </p:nvPicPr>
          <p:blipFill>
            <a:blip r:embed="rId4" cstate="print"/>
            <a:srcRect l="-5906" t="-5906" r="-5906" b="-5906"/>
            <a:stretch>
              <a:fillRect/>
            </a:stretch>
          </p:blipFill>
          <p:spPr bwMode="auto">
            <a:xfrm>
              <a:off x="6143636" y="2500306"/>
              <a:ext cx="1286888" cy="1286888"/>
            </a:xfrm>
            <a:prstGeom prst="rect">
              <a:avLst/>
            </a:prstGeom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  <a:reflection blurRad="6350" stA="52000" endA="300" endPos="35000" dir="5400000" sy="-100000" algn="bl" rotWithShape="0"/>
            </a:effectLst>
          </p:spPr>
        </p:pic>
      </p:grpSp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latin typeface="Verdana" charset="0"/>
              </a:rPr>
              <a:t>Услуга «Три экрана»</a:t>
            </a:r>
            <a:endParaRPr lang="en-CA">
              <a:latin typeface="Verdana" charset="0"/>
            </a:endParaRPr>
          </a:p>
        </p:txBody>
      </p:sp>
      <p:grpSp>
        <p:nvGrpSpPr>
          <p:cNvPr id="3" name="Group 7"/>
          <p:cNvGrpSpPr/>
          <p:nvPr/>
        </p:nvGrpSpPr>
        <p:grpSpPr>
          <a:xfrm>
            <a:off x="4500562" y="1428736"/>
            <a:ext cx="4313595" cy="3214710"/>
            <a:chOff x="4768426" y="476251"/>
            <a:chExt cx="4027843" cy="3004756"/>
          </a:xfrm>
          <a:effectLst>
            <a:reflection blurRad="6350" stA="52000" endA="300" endPos="35000" dir="5400000" sy="-100000" algn="bl" rotWithShape="0"/>
          </a:effectLst>
        </p:grpSpPr>
        <p:grpSp>
          <p:nvGrpSpPr>
            <p:cNvPr id="4" name="Group 24"/>
            <p:cNvGrpSpPr/>
            <p:nvPr/>
          </p:nvGrpSpPr>
          <p:grpSpPr>
            <a:xfrm>
              <a:off x="4768426" y="476251"/>
              <a:ext cx="4027843" cy="3004756"/>
              <a:chOff x="1157265" y="3444876"/>
              <a:chExt cx="2667000" cy="1751942"/>
            </a:xfrm>
          </p:grpSpPr>
          <p:pic>
            <p:nvPicPr>
              <p:cNvPr id="12" name="Picture 14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841" t="4695" r="1680" b="5868"/>
              <a:stretch>
                <a:fillRect/>
              </a:stretch>
            </p:blipFill>
            <p:spPr bwMode="auto">
              <a:xfrm>
                <a:off x="1157265" y="3444876"/>
                <a:ext cx="2667000" cy="17519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ectangle 36"/>
              <p:cNvSpPr>
                <a:spLocks noChangeArrowheads="1"/>
              </p:cNvSpPr>
              <p:nvPr/>
            </p:nvSpPr>
            <p:spPr bwMode="auto">
              <a:xfrm>
                <a:off x="1285852" y="3571876"/>
                <a:ext cx="2381250" cy="135255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pic>
          <p:nvPicPr>
            <p:cNvPr id="10" name="Picture 10" descr="http://bookmarqc.com/8khakis/wp-content/uploads/2009/12/Avatar-Screenshot-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73820" y="837124"/>
              <a:ext cx="3596826" cy="2023196"/>
            </a:xfrm>
            <a:prstGeom prst="rect">
              <a:avLst/>
            </a:prstGeom>
            <a:noFill/>
          </p:spPr>
        </p:pic>
        <p:sp>
          <p:nvSpPr>
            <p:cNvPr id="11" name="Rectangle 10"/>
            <p:cNvSpPr/>
            <p:nvPr/>
          </p:nvSpPr>
          <p:spPr bwMode="auto">
            <a:xfrm>
              <a:off x="4973820" y="689805"/>
              <a:ext cx="3596826" cy="128789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shade val="30000"/>
                    <a:satMod val="115000"/>
                  </a:schemeClr>
                </a:gs>
                <a:gs pos="50000">
                  <a:schemeClr val="tx2">
                    <a:shade val="67500"/>
                    <a:satMod val="115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1050" dirty="0">
                  <a:solidFill>
                    <a:srgbClr val="FFFFFF">
                      <a:lumMod val="95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Purchase the Avatar Collector’s DVD now</a:t>
              </a:r>
            </a:p>
          </p:txBody>
        </p:sp>
      </p:grpSp>
      <p:sp>
        <p:nvSpPr>
          <p:cNvPr id="64516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6361113" y="6477000"/>
            <a:ext cx="2097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800" smtClean="0">
                <a:solidFill>
                  <a:srgbClr val="000000"/>
                </a:solidFill>
              </a:rPr>
              <a:t>Page </a:t>
            </a:r>
            <a:fld id="{E092DA2F-C385-B440-BE49-4341AB18F0B1}" type="slidenum">
              <a:rPr kumimoji="0" lang="de-DE" sz="1800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143</a:t>
            </a:fld>
            <a:endParaRPr kumimoji="0" lang="en-GB" sz="1800" smtClean="0">
              <a:solidFill>
                <a:srgbClr val="000000"/>
              </a:solidFill>
            </a:endParaRP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61" b="7558"/>
          <a:stretch>
            <a:fillRect/>
          </a:stretch>
        </p:blipFill>
        <p:spPr bwMode="auto">
          <a:xfrm>
            <a:off x="1785918" y="4071942"/>
            <a:ext cx="2473719" cy="162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64518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3670300"/>
            <a:ext cx="39338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2165350" y="4187825"/>
            <a:ext cx="1708150" cy="1028700"/>
            <a:chOff x="3550023" y="4346117"/>
            <a:chExt cx="1707777" cy="1027571"/>
          </a:xfrm>
        </p:grpSpPr>
        <p:pic>
          <p:nvPicPr>
            <p:cNvPr id="64530" name="Picture 10" descr="http://bookmarqc.com/8khakis/wp-content/uploads/2009/12/Avatar-Screenshot-1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0023" y="4346117"/>
              <a:ext cx="1707777" cy="959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31" name="Picture 1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4153" y="5162662"/>
              <a:ext cx="1529630" cy="211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4"/>
          <p:cNvGrpSpPr>
            <a:grpSpLocks/>
          </p:cNvGrpSpPr>
          <p:nvPr/>
        </p:nvGrpSpPr>
        <p:grpSpPr bwMode="auto">
          <a:xfrm rot="-5400000">
            <a:off x="1328738" y="1543050"/>
            <a:ext cx="1336675" cy="1914525"/>
            <a:chOff x="7331188" y="2194949"/>
            <a:chExt cx="1335600" cy="1914078"/>
          </a:xfrm>
        </p:grpSpPr>
        <p:sp>
          <p:nvSpPr>
            <p:cNvPr id="64527" name="Rectangle 20"/>
            <p:cNvSpPr>
              <a:spLocks noChangeArrowheads="1"/>
            </p:cNvSpPr>
            <p:nvPr/>
          </p:nvSpPr>
          <p:spPr bwMode="auto">
            <a:xfrm>
              <a:off x="7331188" y="2201107"/>
              <a:ext cx="1335600" cy="1890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CA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64528" name="Picture 10" descr="http://bookmarqc.com/8khakis/wp-content/uploads/2009/12/Avatar-Screenshot-1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204736" y="2622008"/>
              <a:ext cx="1854962" cy="1042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9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508517" y="3019956"/>
              <a:ext cx="1914078" cy="264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564" name="Picture 4" descr="Simple Black Square Media Play Button (Buttons) Ic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38" y="4271963"/>
            <a:ext cx="785812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 descr="Simple Black Square Media Pause Button (Buttons) Ic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2000250"/>
            <a:ext cx="164306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 descr="Simple Black Square Media Play Button (Buttons) Ic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2168525"/>
            <a:ext cx="7842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072063" y="571500"/>
            <a:ext cx="3286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006633"/>
                </a:solidFill>
              </a:rPr>
              <a:t>Медийный поток может контролироваться пользователем</a:t>
            </a:r>
            <a:endParaRPr kumimoji="0" lang="en-CA" sz="1800" smtClean="0">
              <a:solidFill>
                <a:srgbClr val="006633"/>
              </a:solidFill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27000" y="3857625"/>
            <a:ext cx="20161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006633"/>
                </a:solidFill>
              </a:rPr>
              <a:t>Остановленный поток может быть возобновлен на другом устройстве</a:t>
            </a:r>
            <a:endParaRPr kumimoji="0" lang="en-CA" sz="1800" smtClean="0">
              <a:solidFill>
                <a:srgbClr val="006633"/>
              </a:solidFill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143500" y="4857750"/>
            <a:ext cx="2990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006633"/>
                </a:solidFill>
              </a:rPr>
              <a:t>Любой поток может быть принят на любом устройстве с адаптацией контента</a:t>
            </a:r>
            <a:endParaRPr kumimoji="0" lang="en-CA" sz="1800" smtClean="0">
              <a:solidFill>
                <a:srgbClr val="00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78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6361113" y="6477000"/>
            <a:ext cx="2097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01688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801688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801688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801688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801688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8016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8016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8016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8016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800" smtClean="0">
                <a:solidFill>
                  <a:srgbClr val="000000"/>
                </a:solidFill>
              </a:rPr>
              <a:t>Page </a:t>
            </a:r>
            <a:fld id="{3513C53D-EC1B-4144-AE57-526EBAAFDD40}" type="slidenum">
              <a:rPr kumimoji="0" lang="de-DE" sz="18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144</a:t>
            </a:fld>
            <a:endParaRPr kumimoji="0" lang="en-GB" sz="1800" smtClean="0">
              <a:solidFill>
                <a:srgbClr val="000000"/>
              </a:solidFill>
            </a:endParaRPr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52463" y="430213"/>
            <a:ext cx="8186737" cy="871537"/>
          </a:xfrm>
        </p:spPr>
        <p:txBody>
          <a:bodyPr/>
          <a:lstStyle/>
          <a:p>
            <a:pPr algn="ctr" eaLnBrk="1" hangingPunct="1"/>
            <a:r>
              <a:rPr lang="ru-RU" sz="2400" b="1">
                <a:latin typeface="Arial" charset="0"/>
              </a:rPr>
              <a:t>Эра Всепроникающего Сетевого</a:t>
            </a:r>
            <a:r>
              <a:rPr lang="en-US" sz="2400" b="1">
                <a:latin typeface="Arial" charset="0"/>
              </a:rPr>
              <a:t> </a:t>
            </a:r>
            <a:r>
              <a:rPr lang="ru-RU" sz="2400" b="1">
                <a:latin typeface="Arial" charset="0"/>
              </a:rPr>
              <a:t>Мира </a:t>
            </a:r>
            <a:br>
              <a:rPr lang="ru-RU" sz="2400" b="1">
                <a:latin typeface="Arial" charset="0"/>
              </a:rPr>
            </a:br>
            <a:r>
              <a:rPr lang="en-US" sz="2400" b="1">
                <a:latin typeface="Arial" charset="0"/>
              </a:rPr>
              <a:t>U-networked</a:t>
            </a:r>
            <a:r>
              <a:rPr lang="ru-RU" sz="2400" b="1">
                <a:latin typeface="Arial" charset="0"/>
              </a:rPr>
              <a:t> </a:t>
            </a:r>
            <a:r>
              <a:rPr lang="en-US" sz="2400" b="1">
                <a:latin typeface="Arial" charset="0"/>
              </a:rPr>
              <a:t>World</a:t>
            </a:r>
            <a:endParaRPr lang="en-US" sz="2400">
              <a:latin typeface="Verdana" charset="0"/>
            </a:endParaRPr>
          </a:p>
        </p:txBody>
      </p:sp>
      <p:sp>
        <p:nvSpPr>
          <p:cNvPr id="66563" name="Rectangle 4"/>
          <p:cNvSpPr>
            <a:spLocks noChangeArrowheads="1"/>
          </p:cNvSpPr>
          <p:nvPr/>
        </p:nvSpPr>
        <p:spPr bwMode="auto">
          <a:xfrm>
            <a:off x="609600" y="1752600"/>
            <a:ext cx="457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b="1" smtClean="0">
                <a:solidFill>
                  <a:srgbClr val="990000"/>
                </a:solidFill>
                <a:latin typeface="Arial" charset="0"/>
                <a:ea typeface="Arial" charset="0"/>
                <a:cs typeface="Arial" charset="0"/>
              </a:rPr>
              <a:t>Новый опыт пользователя</a:t>
            </a:r>
            <a:endParaRPr lang="en-US" altLang="zh-CN" b="1" smtClean="0">
              <a:solidFill>
                <a:srgbClr val="990000"/>
              </a:solidFill>
              <a:latin typeface="Arial" charset="0"/>
              <a:ea typeface="宋体" charset="0"/>
              <a:cs typeface="宋体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Web2.0 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&amp; </a:t>
            </a:r>
            <a:r>
              <a:rPr lang="en-US" b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Video 2.0</a:t>
            </a:r>
            <a:endParaRPr lang="zh-CN" altLang="en-US" b="1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4343400" y="1752600"/>
            <a:ext cx="457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b="1" smtClean="0">
                <a:solidFill>
                  <a:srgbClr val="990000"/>
                </a:solidFill>
                <a:latin typeface="Arial" charset="0"/>
                <a:ea typeface="Arial" charset="0"/>
                <a:cs typeface="Arial" charset="0"/>
              </a:rPr>
              <a:t>Новые бизнес-модели</a:t>
            </a:r>
            <a:endParaRPr lang="en-US" altLang="zh-CN" b="1" smtClean="0">
              <a:solidFill>
                <a:srgbClr val="990000"/>
              </a:solidFill>
              <a:latin typeface="Arial" charset="0"/>
              <a:ea typeface="宋体" charset="0"/>
              <a:cs typeface="宋体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Cloud computing</a:t>
            </a:r>
          </a:p>
        </p:txBody>
      </p:sp>
      <p:sp>
        <p:nvSpPr>
          <p:cNvPr id="66565" name="Rectangle 6"/>
          <p:cNvSpPr>
            <a:spLocks noChangeArrowheads="1"/>
          </p:cNvSpPr>
          <p:nvPr/>
        </p:nvSpPr>
        <p:spPr bwMode="auto">
          <a:xfrm>
            <a:off x="304800" y="4572000"/>
            <a:ext cx="4572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b="1" smtClean="0">
                <a:solidFill>
                  <a:srgbClr val="990000"/>
                </a:solidFill>
                <a:latin typeface="Arial" charset="0"/>
                <a:ea typeface="Arial" charset="0"/>
                <a:cs typeface="Arial" charset="0"/>
              </a:rPr>
              <a:t>Новые виды бизнеса </a:t>
            </a:r>
            <a:endParaRPr lang="en-US" altLang="zh-CN" b="1" smtClean="0">
              <a:solidFill>
                <a:srgbClr val="990000"/>
              </a:solidFill>
              <a:latin typeface="Arial" charset="0"/>
              <a:ea typeface="宋体" charset="0"/>
              <a:cs typeface="宋体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Mobile broadband</a:t>
            </a:r>
            <a:r>
              <a:rPr lang="zh-CN" altLang="en-US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M2M</a:t>
            </a:r>
            <a:r>
              <a:rPr lang="zh-CN" altLang="en-US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Home network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Application store</a:t>
            </a:r>
            <a:endParaRPr lang="zh-CN" altLang="en-US" b="1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66566" name="Rectangle 7"/>
          <p:cNvSpPr>
            <a:spLocks noChangeArrowheads="1"/>
          </p:cNvSpPr>
          <p:nvPr/>
        </p:nvSpPr>
        <p:spPr bwMode="auto">
          <a:xfrm>
            <a:off x="4343400" y="4724400"/>
            <a:ext cx="457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b="1" smtClean="0">
                <a:solidFill>
                  <a:srgbClr val="990000"/>
                </a:solidFill>
                <a:latin typeface="Arial" charset="0"/>
                <a:ea typeface="Arial" charset="0"/>
                <a:cs typeface="Arial" charset="0"/>
              </a:rPr>
              <a:t>Новая архитектура сети</a:t>
            </a:r>
            <a:r>
              <a:rPr lang="en-US" b="1" smtClean="0">
                <a:solidFill>
                  <a:srgbClr val="99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altLang="zh-CN" b="1" smtClean="0">
              <a:solidFill>
                <a:srgbClr val="990000"/>
              </a:solidFill>
              <a:latin typeface="Arial" charset="0"/>
              <a:ea typeface="宋体" charset="0"/>
              <a:cs typeface="宋体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All-IP convergence</a:t>
            </a:r>
            <a:endParaRPr lang="zh-CN" altLang="en-US" b="1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66567" name="Picture 8" descr="funnel shaped blue f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846">
            <a:off x="4708525" y="3719513"/>
            <a:ext cx="3922713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9" descr="funnel shaped blue f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20000">
            <a:off x="477838" y="1944688"/>
            <a:ext cx="3922712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10" descr="funnel shaped blue f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3105">
            <a:off x="4752975" y="2054225"/>
            <a:ext cx="3922713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1" descr="funnel shaped blue f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79845">
            <a:off x="431800" y="3700463"/>
            <a:ext cx="3922713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Picture 12" descr="internet_DkBlue_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2428875"/>
            <a:ext cx="2122487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2" name="Picture 13" descr="globe green glow sphe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2079625"/>
            <a:ext cx="270827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3" name="Picture 14" descr="Gel - Gel3 circles cle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2430463"/>
            <a:ext cx="2179638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4" name="Rectangle 15"/>
          <p:cNvSpPr>
            <a:spLocks noChangeArrowheads="1"/>
          </p:cNvSpPr>
          <p:nvPr/>
        </p:nvSpPr>
        <p:spPr bwMode="auto">
          <a:xfrm>
            <a:off x="3313113" y="3130550"/>
            <a:ext cx="22002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031" tIns="40015" rIns="80031" bIns="40015">
            <a:spAutoFit/>
          </a:bodyPr>
          <a:lstStyle/>
          <a:p>
            <a:pPr algn="ctr" defTabSz="801688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900" smtClean="0">
                <a:solidFill>
                  <a:srgbClr val="990000"/>
                </a:solidFill>
                <a:latin typeface="FrutigerNext LT Medium" charset="0"/>
                <a:ea typeface="黑体" charset="0"/>
                <a:cs typeface="黑体" charset="0"/>
              </a:rPr>
              <a:t>Networked </a:t>
            </a:r>
          </a:p>
          <a:p>
            <a:pPr algn="ctr" defTabSz="801688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900" smtClean="0">
                <a:solidFill>
                  <a:srgbClr val="990000"/>
                </a:solidFill>
                <a:latin typeface="FrutigerNext LT Medium" charset="0"/>
                <a:ea typeface="黑体" charset="0"/>
                <a:cs typeface="黑体" charset="0"/>
              </a:rPr>
              <a:t>world</a:t>
            </a:r>
            <a:endParaRPr lang="zh-CN" altLang="en-US" sz="2900" smtClean="0">
              <a:solidFill>
                <a:srgbClr val="990000"/>
              </a:solidFill>
              <a:latin typeface="FrutigerNext LT Medium" charset="0"/>
              <a:ea typeface="黑体" charset="0"/>
              <a:cs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24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3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696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850881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620712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Times New Roman" charset="0"/>
              </a:rPr>
              <a:t>eTOM </a:t>
            </a:r>
            <a:r>
              <a:rPr lang="ru-RU">
                <a:latin typeface="Times New Roman" charset="0"/>
              </a:rPr>
              <a:t>уровень 1</a:t>
            </a:r>
          </a:p>
        </p:txBody>
      </p:sp>
      <p:graphicFrame>
        <p:nvGraphicFramePr>
          <p:cNvPr id="47107" name="Object 5"/>
          <p:cNvGraphicFramePr>
            <a:graphicFrameLocks noChangeAspect="1"/>
          </p:cNvGraphicFramePr>
          <p:nvPr/>
        </p:nvGraphicFramePr>
        <p:xfrm>
          <a:off x="0" y="765175"/>
          <a:ext cx="9118600" cy="609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22" name="Visio" r:id="rId3" imgW="8206740" imgH="6982587" progId="Visio.Drawing.11">
                  <p:embed/>
                </p:oleObj>
              </mc:Choice>
              <mc:Fallback>
                <p:oleObj name="Visio" r:id="rId3" imgW="8206740" imgH="6982587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5175"/>
                        <a:ext cx="9118600" cy="609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351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7" descr="eT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7125"/>
            <a:ext cx="8351837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6516688" y="2852738"/>
            <a:ext cx="1008062" cy="2736850"/>
          </a:xfrm>
          <a:prstGeom prst="rect">
            <a:avLst/>
          </a:prstGeom>
          <a:solidFill>
            <a:srgbClr val="FF0000">
              <a:alpha val="20000"/>
            </a:srgbClr>
          </a:solidFill>
          <a:ln w="28575">
            <a:solidFill>
              <a:srgbClr val="CC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041" name="Rectangle 9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5619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normAutofit fontScale="90000"/>
          </a:bodyPr>
          <a:lstStyle/>
          <a:p>
            <a:pPr>
              <a:defRPr/>
            </a:pPr>
            <a:r>
              <a:rPr kumimoji="0" lang="ru-RU">
                <a:cs typeface="+mj-cs"/>
              </a:rPr>
              <a:t>Мониторинг в </a:t>
            </a:r>
            <a:r>
              <a:rPr kumimoji="0" lang="en-US">
                <a:cs typeface="+mj-cs"/>
              </a:rPr>
              <a:t>eTOM- Assurance</a:t>
            </a:r>
            <a:endParaRPr kumimoji="0" lang="ru-RU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2942201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748712" cy="1139825"/>
          </a:xfrm>
        </p:spPr>
        <p:txBody>
          <a:bodyPr lIns="0" rIns="0"/>
          <a:lstStyle/>
          <a:p>
            <a:pPr marL="838200" indent="-838200" algn="ctr" eaLnBrk="1" hangingPunct="1">
              <a:lnSpc>
                <a:spcPct val="80000"/>
              </a:lnSpc>
            </a:pPr>
            <a:r>
              <a:rPr lang="ru-RU" sz="2200" b="1">
                <a:latin typeface="Times New Roman" charset="0"/>
              </a:rPr>
              <a:t>Жизненный цикл услуг связи (по документу </a:t>
            </a:r>
            <a:r>
              <a:rPr lang="en-US" sz="2200" b="1">
                <a:latin typeface="Times New Roman" charset="0"/>
              </a:rPr>
              <a:t>TMForum</a:t>
            </a:r>
            <a:r>
              <a:rPr lang="ru-RU" sz="2200" b="1">
                <a:latin typeface="Times New Roman" charset="0"/>
              </a:rPr>
              <a:t> </a:t>
            </a:r>
            <a:r>
              <a:rPr lang="en-US" sz="2200" b="1">
                <a:latin typeface="Times New Roman" charset="0"/>
              </a:rPr>
              <a:t/>
            </a:r>
            <a:br>
              <a:rPr lang="en-US" sz="2200" b="1">
                <a:latin typeface="Times New Roman" charset="0"/>
              </a:rPr>
            </a:br>
            <a:r>
              <a:rPr lang="ru-RU" sz="2200" b="1">
                <a:latin typeface="Times New Roman" charset="0"/>
              </a:rPr>
              <a:t> «</a:t>
            </a:r>
            <a:r>
              <a:rPr lang="en-US" sz="2200" b="1">
                <a:latin typeface="Times New Roman" charset="0"/>
              </a:rPr>
              <a:t>Wireless Service</a:t>
            </a:r>
            <a:r>
              <a:rPr lang="ru-RU" sz="2200" b="1">
                <a:latin typeface="Times New Roman" charset="0"/>
              </a:rPr>
              <a:t> </a:t>
            </a:r>
            <a:r>
              <a:rPr lang="en-US" sz="2200" b="1">
                <a:latin typeface="Times New Roman" charset="0"/>
              </a:rPr>
              <a:t>Measurement Handbook. GB923</a:t>
            </a:r>
            <a:r>
              <a:rPr lang="ru-RU" sz="2200" b="1">
                <a:latin typeface="Times New Roman" charset="0"/>
              </a:rPr>
              <a:t> </a:t>
            </a:r>
            <a:r>
              <a:rPr lang="en-US" sz="2200" b="1">
                <a:latin typeface="Times New Roman" charset="0"/>
              </a:rPr>
              <a:t>v3.0</a:t>
            </a:r>
            <a:r>
              <a:rPr lang="ru-RU" sz="2200" b="1">
                <a:latin typeface="Times New Roman" charset="0"/>
              </a:rPr>
              <a:t>»)</a:t>
            </a:r>
            <a:r>
              <a:rPr lang="ru-RU">
                <a:latin typeface="Times New Roman" charset="0"/>
              </a:rPr>
              <a:t> </a:t>
            </a:r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21303" r="13252" b="11948"/>
          <a:stretch>
            <a:fillRect/>
          </a:stretch>
        </p:blipFill>
        <p:spPr bwMode="auto">
          <a:xfrm>
            <a:off x="0" y="1052513"/>
            <a:ext cx="9144000" cy="5805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78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xmlns:p14="http://schemas.microsoft.com/office/powerpoint/2010/main"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>
          <a:xfrm>
            <a:off x="473075" y="188913"/>
            <a:ext cx="8670925" cy="138588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kumimoji="0" lang="ru-RU" sz="3200">
                <a:cs typeface="+mj-cs"/>
              </a:rPr>
              <a:t>Доход как основная задача внедрения </a:t>
            </a:r>
            <a:r>
              <a:rPr kumimoji="0" lang="en-US" sz="3200">
                <a:cs typeface="+mj-cs"/>
              </a:rPr>
              <a:t>OSS</a:t>
            </a:r>
            <a:endParaRPr kumimoji="0" lang="ru-RU" sz="3200">
              <a:cs typeface="+mj-cs"/>
            </a:endParaRPr>
          </a:p>
        </p:txBody>
      </p:sp>
      <p:sp>
        <p:nvSpPr>
          <p:cNvPr id="46090" name="AutoShape 10"/>
          <p:cNvSpPr>
            <a:spLocks noChangeArrowheads="1"/>
          </p:cNvSpPr>
          <p:nvPr/>
        </p:nvSpPr>
        <p:spPr bwMode="auto">
          <a:xfrm>
            <a:off x="395288" y="3860800"/>
            <a:ext cx="1944687" cy="936625"/>
          </a:xfrm>
          <a:prstGeom prst="upArrowCallout">
            <a:avLst>
              <a:gd name="adj1" fmla="val 51907"/>
              <a:gd name="adj2" fmla="val 50648"/>
              <a:gd name="adj3" fmla="val 16667"/>
              <a:gd name="adj4" fmla="val 65264"/>
            </a:avLst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flatTx/>
          </a:bodyPr>
          <a:lstStyle/>
          <a:p>
            <a:pPr algn="ctr" eaLnBrk="0" hangingPunct="0">
              <a:defRPr/>
            </a:pPr>
            <a:r>
              <a:rPr lang="ru-RU" sz="1400" b="1">
                <a:solidFill>
                  <a:prstClr val="black"/>
                </a:solidFill>
                <a:latin typeface="Calibri"/>
              </a:rPr>
              <a:t>Повышение качества</a:t>
            </a:r>
          </a:p>
        </p:txBody>
      </p:sp>
      <p:sp>
        <p:nvSpPr>
          <p:cNvPr id="46091" name="AutoShape 11"/>
          <p:cNvSpPr>
            <a:spLocks noChangeArrowheads="1"/>
          </p:cNvSpPr>
          <p:nvPr/>
        </p:nvSpPr>
        <p:spPr bwMode="auto">
          <a:xfrm>
            <a:off x="539750" y="1412875"/>
            <a:ext cx="7921625" cy="792163"/>
          </a:xfrm>
          <a:prstGeom prst="ribbon">
            <a:avLst>
              <a:gd name="adj1" fmla="val 125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ru-RU" b="1">
                <a:solidFill>
                  <a:prstClr val="black"/>
                </a:solidFill>
                <a:latin typeface="Calibri"/>
              </a:rPr>
              <a:t>Доход</a:t>
            </a:r>
          </a:p>
        </p:txBody>
      </p:sp>
      <p:sp>
        <p:nvSpPr>
          <p:cNvPr id="46092" name="AutoShape 12"/>
          <p:cNvSpPr>
            <a:spLocks noChangeArrowheads="1"/>
          </p:cNvSpPr>
          <p:nvPr/>
        </p:nvSpPr>
        <p:spPr bwMode="auto">
          <a:xfrm>
            <a:off x="395288" y="2852738"/>
            <a:ext cx="3889375" cy="792162"/>
          </a:xfrm>
          <a:prstGeom prst="upArrowCallout">
            <a:avLst>
              <a:gd name="adj1" fmla="val 54463"/>
              <a:gd name="adj2" fmla="val 80671"/>
              <a:gd name="adj3" fmla="val 14352"/>
              <a:gd name="adj4" fmla="val 65264"/>
            </a:avLst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flatTx/>
          </a:bodyPr>
          <a:lstStyle/>
          <a:p>
            <a:pPr algn="ctr" eaLnBrk="0" hangingPunct="0">
              <a:defRPr/>
            </a:pPr>
            <a:r>
              <a:rPr lang="ru-RU" sz="1400" b="1">
                <a:solidFill>
                  <a:prstClr val="black"/>
                </a:solidFill>
                <a:latin typeface="Calibri"/>
              </a:rPr>
              <a:t>Удержание старых и привлечение новых клиентов </a:t>
            </a:r>
          </a:p>
        </p:txBody>
      </p:sp>
      <p:sp>
        <p:nvSpPr>
          <p:cNvPr id="46097" name="AutoShape 17"/>
          <p:cNvSpPr>
            <a:spLocks noChangeArrowheads="1"/>
          </p:cNvSpPr>
          <p:nvPr/>
        </p:nvSpPr>
        <p:spPr bwMode="auto">
          <a:xfrm>
            <a:off x="2411413" y="3860800"/>
            <a:ext cx="1944687" cy="936625"/>
          </a:xfrm>
          <a:prstGeom prst="upArrowCallout">
            <a:avLst>
              <a:gd name="adj1" fmla="val 51907"/>
              <a:gd name="adj2" fmla="val 50648"/>
              <a:gd name="adj3" fmla="val 16667"/>
              <a:gd name="adj4" fmla="val 65264"/>
            </a:avLst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flatTx/>
          </a:bodyPr>
          <a:lstStyle/>
          <a:p>
            <a:pPr algn="ctr" eaLnBrk="0" hangingPunct="0">
              <a:defRPr/>
            </a:pPr>
            <a:r>
              <a:rPr lang="ru-RU" sz="1400" b="1">
                <a:solidFill>
                  <a:prstClr val="black"/>
                </a:solidFill>
                <a:latin typeface="Calibri"/>
              </a:rPr>
              <a:t>Новые  услуги</a:t>
            </a:r>
          </a:p>
        </p:txBody>
      </p:sp>
      <p:sp>
        <p:nvSpPr>
          <p:cNvPr id="46098" name="AutoShape 18"/>
          <p:cNvSpPr>
            <a:spLocks noChangeArrowheads="1"/>
          </p:cNvSpPr>
          <p:nvPr/>
        </p:nvSpPr>
        <p:spPr bwMode="auto">
          <a:xfrm>
            <a:off x="4498975" y="2852738"/>
            <a:ext cx="3889375" cy="792162"/>
          </a:xfrm>
          <a:prstGeom prst="upArrowCallout">
            <a:avLst>
              <a:gd name="adj1" fmla="val 54463"/>
              <a:gd name="adj2" fmla="val 80671"/>
              <a:gd name="adj3" fmla="val 14352"/>
              <a:gd name="adj4" fmla="val 65264"/>
            </a:avLst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flatTx/>
          </a:bodyPr>
          <a:lstStyle/>
          <a:p>
            <a:pPr algn="ctr" eaLnBrk="0" hangingPunct="0">
              <a:defRPr/>
            </a:pPr>
            <a:r>
              <a:rPr lang="ru-RU" sz="1400" b="1">
                <a:solidFill>
                  <a:prstClr val="black"/>
                </a:solidFill>
                <a:latin typeface="Calibri"/>
              </a:rPr>
              <a:t>Повышение рентабельности</a:t>
            </a:r>
          </a:p>
        </p:txBody>
      </p:sp>
      <p:sp>
        <p:nvSpPr>
          <p:cNvPr id="46099" name="AutoShape 19"/>
          <p:cNvSpPr>
            <a:spLocks noChangeArrowheads="1"/>
          </p:cNvSpPr>
          <p:nvPr/>
        </p:nvSpPr>
        <p:spPr bwMode="auto">
          <a:xfrm>
            <a:off x="4500563" y="3860800"/>
            <a:ext cx="1944687" cy="936625"/>
          </a:xfrm>
          <a:prstGeom prst="upArrowCallout">
            <a:avLst>
              <a:gd name="adj1" fmla="val 51907"/>
              <a:gd name="adj2" fmla="val 50648"/>
              <a:gd name="adj3" fmla="val 16667"/>
              <a:gd name="adj4" fmla="val 65264"/>
            </a:avLst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flatTx/>
          </a:bodyPr>
          <a:lstStyle/>
          <a:p>
            <a:pPr algn="ctr" eaLnBrk="0" hangingPunct="0">
              <a:defRPr/>
            </a:pPr>
            <a:r>
              <a:rPr lang="ru-RU" sz="1400" b="1">
                <a:solidFill>
                  <a:prstClr val="black"/>
                </a:solidFill>
                <a:latin typeface="Calibri"/>
              </a:rPr>
              <a:t>Снижение трудозатрат</a:t>
            </a:r>
          </a:p>
        </p:txBody>
      </p:sp>
      <p:sp>
        <p:nvSpPr>
          <p:cNvPr id="46100" name="AutoShape 20"/>
          <p:cNvSpPr>
            <a:spLocks noChangeArrowheads="1"/>
          </p:cNvSpPr>
          <p:nvPr/>
        </p:nvSpPr>
        <p:spPr bwMode="auto">
          <a:xfrm>
            <a:off x="6516688" y="3860800"/>
            <a:ext cx="1944687" cy="936625"/>
          </a:xfrm>
          <a:prstGeom prst="upArrowCallout">
            <a:avLst>
              <a:gd name="adj1" fmla="val 51907"/>
              <a:gd name="adj2" fmla="val 50648"/>
              <a:gd name="adj3" fmla="val 16667"/>
              <a:gd name="adj4" fmla="val 65264"/>
            </a:avLst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FF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flatTx/>
          </a:bodyPr>
          <a:lstStyle/>
          <a:p>
            <a:pPr algn="ctr" eaLnBrk="0" hangingPunct="0">
              <a:defRPr/>
            </a:pPr>
            <a:r>
              <a:rPr lang="ru-RU" sz="1400" b="1">
                <a:solidFill>
                  <a:prstClr val="black"/>
                </a:solidFill>
                <a:latin typeface="Calibri"/>
              </a:rPr>
              <a:t>Обеспечение прибыльности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4462823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6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0" grpId="0" animBg="1" autoUpdateAnimBg="0"/>
      <p:bldP spid="46092" grpId="0" animBg="1" autoUpdateAnimBg="0"/>
      <p:bldP spid="46097" grpId="0" animBg="1" autoUpdateAnimBg="0"/>
      <p:bldP spid="46098" grpId="0" animBg="1" autoUpdateAnimBg="0"/>
      <p:bldP spid="46099" grpId="0" animBg="1" autoUpdateAnimBg="0"/>
      <p:bldP spid="46100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304802" y="6524626"/>
            <a:ext cx="811213" cy="333375"/>
          </a:xfrm>
          <a:prstGeom prst="rect">
            <a:avLst/>
          </a:prstGeom>
        </p:spPr>
        <p:txBody>
          <a:bodyPr/>
          <a:lstStyle/>
          <a:p>
            <a:r>
              <a:rPr lang="en-US" altLang="ja-JP">
                <a:solidFill>
                  <a:prstClr val="black">
                    <a:lumMod val="85000"/>
                    <a:lumOff val="15000"/>
                  </a:prstClr>
                </a:solidFill>
                <a:ea typeface="ＭＳ Ｐゴシック"/>
              </a:rPr>
              <a:t>Page </a:t>
            </a:r>
            <a:fld id="{E9946D8A-E496-4758-8C1C-97740FE93AEC}" type="slidenum">
              <a:rPr lang="en-US" altLang="ja-JP">
                <a:solidFill>
                  <a:prstClr val="black">
                    <a:lumMod val="85000"/>
                    <a:lumOff val="15000"/>
                  </a:prstClr>
                </a:solidFill>
                <a:ea typeface="ＭＳ Ｐゴシック"/>
              </a:rPr>
              <a:pPr/>
              <a:t>19</a:t>
            </a:fld>
            <a:endParaRPr lang="en-US" altLang="ja-JP">
              <a:solidFill>
                <a:prstClr val="black">
                  <a:lumMod val="85000"/>
                  <a:lumOff val="15000"/>
                </a:prstClr>
              </a:solidFill>
              <a:ea typeface="ＭＳ Ｐゴシック"/>
            </a:endParaRPr>
          </a:p>
        </p:txBody>
      </p:sp>
      <p:sp>
        <p:nvSpPr>
          <p:cNvPr id="18433" name="Rectangle 31"/>
          <p:cNvSpPr>
            <a:spLocks noGrp="1" noChangeArrowheads="1"/>
          </p:cNvSpPr>
          <p:nvPr>
            <p:ph type="title" idx="4294967295"/>
          </p:nvPr>
        </p:nvSpPr>
        <p:spPr>
          <a:ln/>
        </p:spPr>
        <p:txBody>
          <a:bodyPr/>
          <a:lstStyle/>
          <a:p>
            <a:pPr algn="ctr"/>
            <a:r>
              <a:rPr lang="ru-RU" altLang="ja-JP" sz="3200" dirty="0" smtClean="0">
                <a:solidFill>
                  <a:srgbClr val="FF0000"/>
                </a:solidFill>
              </a:rPr>
              <a:t>Технический учет </a:t>
            </a:r>
            <a:r>
              <a:rPr lang="en-US" altLang="ja-JP" sz="3200" dirty="0" smtClean="0">
                <a:solidFill>
                  <a:srgbClr val="FF0000"/>
                </a:solidFill>
              </a:rPr>
              <a:t>SDN</a:t>
            </a:r>
            <a:endParaRPr lang="en-US" altLang="ja-JP" sz="3200" dirty="0">
              <a:solidFill>
                <a:srgbClr val="FF0000"/>
              </a:solidFill>
            </a:endParaRPr>
          </a:p>
        </p:txBody>
      </p:sp>
      <p:sp>
        <p:nvSpPr>
          <p:cNvPr id="20487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5177"/>
            <a:ext cx="9144000" cy="1089025"/>
          </a:xfrm>
        </p:spPr>
        <p:txBody>
          <a:bodyPr/>
          <a:lstStyle/>
          <a:p>
            <a:r>
              <a:rPr lang="en-US" altLang="ja-JP" sz="1600" dirty="0" smtClean="0">
                <a:cs typeface="Arial" pitchFamily="34" charset="0"/>
              </a:rPr>
              <a:t>PF </a:t>
            </a:r>
            <a:r>
              <a:rPr lang="ru-RU" altLang="ja-JP" sz="1600" dirty="0" smtClean="0">
                <a:cs typeface="Arial" pitchFamily="34" charset="0"/>
              </a:rPr>
              <a:t>контроллер автоматически </a:t>
            </a:r>
            <a:r>
              <a:rPr lang="en-US" altLang="ja-JP" sz="1600" dirty="0" smtClean="0">
                <a:cs typeface="Arial" pitchFamily="34" charset="0"/>
              </a:rPr>
              <a:t> </a:t>
            </a:r>
            <a:r>
              <a:rPr lang="ru-RU" altLang="ja-JP" sz="1600" dirty="0" smtClean="0">
                <a:cs typeface="Arial" pitchFamily="34" charset="0"/>
              </a:rPr>
              <a:t>обнаруживает, управляет и осуществляет мониторинг сети из </a:t>
            </a:r>
            <a:r>
              <a:rPr lang="en-US" altLang="ja-JP" sz="1600" dirty="0" err="1" smtClean="0">
                <a:cs typeface="Arial" pitchFamily="34" charset="0"/>
              </a:rPr>
              <a:t>OpenFlow</a:t>
            </a:r>
            <a:r>
              <a:rPr lang="en-US" altLang="ja-JP" sz="1600" dirty="0" smtClean="0">
                <a:cs typeface="Arial" pitchFamily="34" charset="0"/>
              </a:rPr>
              <a:t> </a:t>
            </a:r>
            <a:r>
              <a:rPr lang="ru-RU" altLang="ja-JP" sz="1600" dirty="0" smtClean="0">
                <a:cs typeface="Arial" pitchFamily="34" charset="0"/>
              </a:rPr>
              <a:t>устройств</a:t>
            </a:r>
            <a:endParaRPr lang="en-US" altLang="ja-JP" sz="1600" dirty="0">
              <a:cs typeface="Arial" pitchFamily="34" charset="0"/>
            </a:endParaRPr>
          </a:p>
          <a:p>
            <a:r>
              <a:rPr lang="ru-RU" altLang="ja-JP" sz="1600" dirty="0" smtClean="0">
                <a:cs typeface="Arial" pitchFamily="34" charset="0"/>
              </a:rPr>
              <a:t>Администратор может централизованно создавать и развёртывать виртуальные сети</a:t>
            </a:r>
            <a:endParaRPr lang="en-US" altLang="ja-JP" sz="1600" dirty="0">
              <a:cs typeface="Arial" pitchFamily="34" charset="0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338141" y="2383128"/>
            <a:ext cx="4005261" cy="3882313"/>
          </a:xfrm>
          <a:prstGeom prst="rect">
            <a:avLst/>
          </a:prstGeom>
          <a:gradFill flip="none" rotWithShape="1">
            <a:gsLst>
              <a:gs pos="0">
                <a:srgbClr val="015F85">
                  <a:gamma/>
                  <a:shade val="0"/>
                  <a:invGamma/>
                  <a:alpha val="0"/>
                </a:srgbClr>
              </a:gs>
              <a:gs pos="100000">
                <a:srgbClr val="015F85"/>
              </a:gs>
            </a:gsLst>
            <a:path path="circle">
              <a:fillToRect t="100000" r="100000"/>
            </a:path>
            <a:tileRect l="-100000" b="-100000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73025" tIns="36511" rIns="73025" bIns="36511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HGP創英角ｺﾞｼｯｸUB" pitchFamily="50" charset="-128"/>
            </a:endParaRPr>
          </a:p>
        </p:txBody>
      </p:sp>
      <p:sp>
        <p:nvSpPr>
          <p:cNvPr id="20488" name="テキスト ボックス 23"/>
          <p:cNvSpPr txBox="1">
            <a:spLocks noChangeArrowheads="1"/>
          </p:cNvSpPr>
          <p:nvPr/>
        </p:nvSpPr>
        <p:spPr bwMode="auto">
          <a:xfrm>
            <a:off x="6629400" y="4619626"/>
            <a:ext cx="1447800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400">
                <a:solidFill>
                  <a:prstClr val="black"/>
                </a:solidFill>
                <a:latin typeface="HGP創英角ｺﾞｼｯｸUB" pitchFamily="50" charset="-128"/>
                <a:ea typeface="ＭＳ Ｐゴシック"/>
              </a:rPr>
              <a:t>通信経路表示</a:t>
            </a:r>
          </a:p>
        </p:txBody>
      </p:sp>
      <p:sp>
        <p:nvSpPr>
          <p:cNvPr id="20489" name="Line 13"/>
          <p:cNvSpPr>
            <a:spLocks noChangeShapeType="1"/>
          </p:cNvSpPr>
          <p:nvPr/>
        </p:nvSpPr>
        <p:spPr bwMode="auto">
          <a:xfrm flipH="1" flipV="1">
            <a:off x="5715000" y="4279900"/>
            <a:ext cx="1219200" cy="33972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lg" len="med"/>
          </a:ln>
          <a:effectLst>
            <a:prstShdw prst="shdw17" dist="17961" dir="2700000">
              <a:srgbClr val="997E00"/>
            </a:prst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prstClr val="black"/>
              </a:solidFill>
              <a:latin typeface="ＭＳ Ｐゴシック"/>
              <a:ea typeface="ＭＳ Ｐゴシック"/>
            </a:endParaRPr>
          </a:p>
        </p:txBody>
      </p:sp>
      <p:grpSp>
        <p:nvGrpSpPr>
          <p:cNvPr id="598025" name="グループ化 20"/>
          <p:cNvGrpSpPr>
            <a:grpSpLocks/>
          </p:cNvGrpSpPr>
          <p:nvPr/>
        </p:nvGrpSpPr>
        <p:grpSpPr bwMode="auto">
          <a:xfrm>
            <a:off x="496890" y="2382840"/>
            <a:ext cx="8150225" cy="3792537"/>
            <a:chOff x="496888" y="1600200"/>
            <a:chExt cx="8150225" cy="4264025"/>
          </a:xfrm>
        </p:grpSpPr>
        <p:pic>
          <p:nvPicPr>
            <p:cNvPr id="598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48805"/>
            <a:stretch>
              <a:fillRect/>
            </a:stretch>
          </p:blipFill>
          <p:spPr bwMode="auto">
            <a:xfrm>
              <a:off x="954088" y="1679575"/>
              <a:ext cx="3236912" cy="3654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802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48805"/>
            <a:stretch>
              <a:fillRect/>
            </a:stretch>
          </p:blipFill>
          <p:spPr bwMode="auto">
            <a:xfrm>
              <a:off x="801688" y="1831975"/>
              <a:ext cx="3236912" cy="3654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802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48805"/>
            <a:stretch>
              <a:fillRect/>
            </a:stretch>
          </p:blipFill>
          <p:spPr bwMode="auto">
            <a:xfrm>
              <a:off x="649288" y="1984375"/>
              <a:ext cx="3236912" cy="3654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802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48805"/>
            <a:stretch>
              <a:fillRect/>
            </a:stretch>
          </p:blipFill>
          <p:spPr bwMode="auto">
            <a:xfrm>
              <a:off x="496888" y="2136775"/>
              <a:ext cx="3236912" cy="3654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1195" b="8202"/>
            <a:stretch>
              <a:fillRect/>
            </a:stretch>
          </p:blipFill>
          <p:spPr bwMode="auto">
            <a:xfrm>
              <a:off x="4724400" y="1600200"/>
              <a:ext cx="3922713" cy="426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437" name="テキスト ボックス 20"/>
          <p:cNvSpPr txBox="1">
            <a:spLocks noChangeArrowheads="1"/>
          </p:cNvSpPr>
          <p:nvPr/>
        </p:nvSpPr>
        <p:spPr bwMode="auto">
          <a:xfrm>
            <a:off x="879476" y="4856163"/>
            <a:ext cx="2612375" cy="338554"/>
          </a:xfrm>
          <a:prstGeom prst="rect">
            <a:avLst/>
          </a:prstGeom>
          <a:solidFill>
            <a:srgbClr val="CCECFF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ja-JP" sz="1600" dirty="0" smtClean="0">
                <a:solidFill>
                  <a:prstClr val="black"/>
                </a:solidFill>
                <a:latin typeface="Arial"/>
                <a:ea typeface="ＭＳ Ｐゴシック"/>
              </a:rPr>
              <a:t>Карта виртуальной сети</a:t>
            </a:r>
            <a:endParaRPr lang="ja-JP" altLang="en-US" sz="1600" dirty="0">
              <a:solidFill>
                <a:prstClr val="black"/>
              </a:solidFill>
              <a:latin typeface="Arial"/>
              <a:ea typeface="ＭＳ Ｐゴシック"/>
            </a:endParaRPr>
          </a:p>
        </p:txBody>
      </p:sp>
      <p:sp>
        <p:nvSpPr>
          <p:cNvPr id="18438" name="テキスト ボックス 21"/>
          <p:cNvSpPr txBox="1">
            <a:spLocks noChangeArrowheads="1"/>
          </p:cNvSpPr>
          <p:nvPr/>
        </p:nvSpPr>
        <p:spPr bwMode="auto">
          <a:xfrm>
            <a:off x="6105084" y="4975226"/>
            <a:ext cx="2496432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ja-JP" sz="1600" dirty="0" smtClean="0">
                <a:solidFill>
                  <a:prstClr val="black"/>
                </a:solidFill>
                <a:latin typeface="Arial"/>
                <a:ea typeface="ＭＳ Ｐゴシック"/>
              </a:rPr>
              <a:t>Карта физической сети</a:t>
            </a:r>
            <a:endParaRPr lang="ja-JP" altLang="en-US" sz="1600" dirty="0">
              <a:solidFill>
                <a:prstClr val="black"/>
              </a:solidFill>
              <a:latin typeface="Arial"/>
              <a:ea typeface="ＭＳ Ｐゴシック"/>
            </a:endParaRPr>
          </a:p>
        </p:txBody>
      </p:sp>
      <p:sp>
        <p:nvSpPr>
          <p:cNvPr id="20493" name="二等辺三角形 14"/>
          <p:cNvSpPr>
            <a:spLocks noChangeArrowheads="1"/>
          </p:cNvSpPr>
          <p:nvPr/>
        </p:nvSpPr>
        <p:spPr bwMode="auto">
          <a:xfrm rot="5400000">
            <a:off x="2597944" y="4128295"/>
            <a:ext cx="3795712" cy="304800"/>
          </a:xfrm>
          <a:prstGeom prst="triangle">
            <a:avLst>
              <a:gd name="adj" fmla="val 51139"/>
            </a:avLst>
          </a:prstGeom>
          <a:gradFill rotWithShape="1">
            <a:gsLst>
              <a:gs pos="0">
                <a:srgbClr val="005B7F"/>
              </a:gs>
              <a:gs pos="50000">
                <a:srgbClr val="0086B8"/>
              </a:gs>
              <a:gs pos="100000">
                <a:srgbClr val="00A1DB"/>
              </a:gs>
            </a:gsLst>
            <a:lin ang="0" scaled="1"/>
          </a:gradFill>
          <a:ln w="38100" algn="ctr">
            <a:noFill/>
            <a:round/>
            <a:headEnd/>
            <a:tailEnd/>
          </a:ln>
        </p:spPr>
        <p:txBody>
          <a:bodyPr rot="10800000" vert="eaVert" wrap="none" lIns="288000" tIns="90000" rIns="288000" bIns="900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HGP創英角ｺﾞｼｯｸUB" pitchFamily="50" charset="-128"/>
            </a:endParaRPr>
          </a:p>
        </p:txBody>
      </p:sp>
      <p:sp>
        <p:nvSpPr>
          <p:cNvPr id="20497" name="テキスト ボックス 21"/>
          <p:cNvSpPr txBox="1">
            <a:spLocks noChangeArrowheads="1"/>
          </p:cNvSpPr>
          <p:nvPr/>
        </p:nvSpPr>
        <p:spPr bwMode="auto">
          <a:xfrm>
            <a:off x="879477" y="4406901"/>
            <a:ext cx="7786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>
                <a:solidFill>
                  <a:prstClr val="black"/>
                </a:solidFill>
                <a:latin typeface="HGP創英角ｺﾞｼｯｸUB" pitchFamily="50" charset="-128"/>
                <a:ea typeface="ＭＳ Ｐゴシック"/>
              </a:rPr>
              <a:t>vRouter</a:t>
            </a:r>
          </a:p>
        </p:txBody>
      </p:sp>
      <p:sp>
        <p:nvSpPr>
          <p:cNvPr id="20498" name="テキスト ボックス 22"/>
          <p:cNvSpPr txBox="1">
            <a:spLocks noChangeArrowheads="1"/>
          </p:cNvSpPr>
          <p:nvPr/>
        </p:nvSpPr>
        <p:spPr bwMode="auto">
          <a:xfrm>
            <a:off x="1671639" y="4406901"/>
            <a:ext cx="7513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>
                <a:solidFill>
                  <a:prstClr val="black"/>
                </a:solidFill>
                <a:latin typeface="HGP創英角ｺﾞｼｯｸUB" pitchFamily="50" charset="-128"/>
                <a:ea typeface="ＭＳ Ｐゴシック"/>
              </a:rPr>
              <a:t>Firewall</a:t>
            </a:r>
          </a:p>
        </p:txBody>
      </p:sp>
      <p:sp>
        <p:nvSpPr>
          <p:cNvPr id="20499" name="テキスト ボックス 23"/>
          <p:cNvSpPr txBox="1">
            <a:spLocks noChangeArrowheads="1"/>
          </p:cNvSpPr>
          <p:nvPr/>
        </p:nvSpPr>
        <p:spPr bwMode="auto">
          <a:xfrm>
            <a:off x="2627314" y="4391026"/>
            <a:ext cx="12618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>
                <a:solidFill>
                  <a:prstClr val="black"/>
                </a:solidFill>
                <a:latin typeface="HGP創英角ｺﾞｼｯｸUB" pitchFamily="50" charset="-128"/>
                <a:ea typeface="ＭＳ Ｐゴシック"/>
              </a:rPr>
              <a:t>Load Balancer</a:t>
            </a:r>
          </a:p>
        </p:txBody>
      </p:sp>
      <p:sp>
        <p:nvSpPr>
          <p:cNvPr id="598037" name="Line 21"/>
          <p:cNvSpPr>
            <a:spLocks noChangeShapeType="1"/>
          </p:cNvSpPr>
          <p:nvPr/>
        </p:nvSpPr>
        <p:spPr bwMode="auto">
          <a:xfrm flipH="1" flipV="1">
            <a:off x="917575" y="4254502"/>
            <a:ext cx="1588" cy="4238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8038" name="Line 22"/>
          <p:cNvSpPr>
            <a:spLocks noChangeShapeType="1"/>
          </p:cNvSpPr>
          <p:nvPr/>
        </p:nvSpPr>
        <p:spPr bwMode="auto">
          <a:xfrm flipH="1" flipV="1">
            <a:off x="1692275" y="3573464"/>
            <a:ext cx="1588" cy="68103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8039" name="Line 23"/>
          <p:cNvSpPr>
            <a:spLocks noChangeShapeType="1"/>
          </p:cNvSpPr>
          <p:nvPr/>
        </p:nvSpPr>
        <p:spPr bwMode="auto">
          <a:xfrm>
            <a:off x="922338" y="4243390"/>
            <a:ext cx="696912" cy="31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8040" name="Line 24"/>
          <p:cNvSpPr>
            <a:spLocks noChangeShapeType="1"/>
          </p:cNvSpPr>
          <p:nvPr/>
        </p:nvSpPr>
        <p:spPr bwMode="auto">
          <a:xfrm flipH="1">
            <a:off x="5648327" y="4760914"/>
            <a:ext cx="182563" cy="1952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8041" name="Line 25"/>
          <p:cNvSpPr>
            <a:spLocks noChangeShapeType="1"/>
          </p:cNvSpPr>
          <p:nvPr/>
        </p:nvSpPr>
        <p:spPr bwMode="auto">
          <a:xfrm>
            <a:off x="5399088" y="3976689"/>
            <a:ext cx="436562" cy="56673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8042" name="Line 26"/>
          <p:cNvSpPr>
            <a:spLocks noChangeShapeType="1"/>
          </p:cNvSpPr>
          <p:nvPr/>
        </p:nvSpPr>
        <p:spPr bwMode="auto">
          <a:xfrm>
            <a:off x="5310188" y="3392489"/>
            <a:ext cx="93662" cy="35718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45304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4" descr="pri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68538" y="-42863"/>
            <a:ext cx="11430001" cy="6858001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29026" name="Группа 43"/>
          <p:cNvGrpSpPr>
            <a:grpSpLocks/>
          </p:cNvGrpSpPr>
          <p:nvPr/>
        </p:nvGrpSpPr>
        <p:grpSpPr bwMode="auto">
          <a:xfrm flipH="1">
            <a:off x="4491038" y="2635250"/>
            <a:ext cx="4622800" cy="4157663"/>
            <a:chOff x="1871685" y="1941513"/>
            <a:chExt cx="5614096" cy="3864434"/>
          </a:xfrm>
        </p:grpSpPr>
        <p:sp>
          <p:nvSpPr>
            <p:cNvPr id="129056" name="Freeform 5"/>
            <p:cNvSpPr>
              <a:spLocks/>
            </p:cNvSpPr>
            <p:nvPr/>
          </p:nvSpPr>
          <p:spPr bwMode="gray">
            <a:xfrm>
              <a:off x="6838966" y="2727325"/>
              <a:ext cx="612775" cy="974725"/>
            </a:xfrm>
            <a:custGeom>
              <a:avLst/>
              <a:gdLst>
                <a:gd name="T0" fmla="*/ 2147483647 w 308"/>
                <a:gd name="T1" fmla="*/ 2147483647 h 442"/>
                <a:gd name="T2" fmla="*/ 0 w 308"/>
                <a:gd name="T3" fmla="*/ 2147483647 h 442"/>
                <a:gd name="T4" fmla="*/ 0 w 308"/>
                <a:gd name="T5" fmla="*/ 2147483647 h 442"/>
                <a:gd name="T6" fmla="*/ 2147483647 w 308"/>
                <a:gd name="T7" fmla="*/ 0 h 442"/>
                <a:gd name="T8" fmla="*/ 2147483647 w 308"/>
                <a:gd name="T9" fmla="*/ 2147483647 h 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442"/>
                <a:gd name="T17" fmla="*/ 308 w 308"/>
                <a:gd name="T18" fmla="*/ 442 h 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442">
                  <a:moveTo>
                    <a:pt x="308" y="120"/>
                  </a:moveTo>
                  <a:lnTo>
                    <a:pt x="0" y="442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0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Freeform 6"/>
            <p:cNvSpPr>
              <a:spLocks/>
            </p:cNvSpPr>
            <p:nvPr/>
          </p:nvSpPr>
          <p:spPr bwMode="gray">
            <a:xfrm>
              <a:off x="3658865" y="2727975"/>
              <a:ext cx="3826916" cy="624152"/>
            </a:xfrm>
            <a:custGeom>
              <a:avLst/>
              <a:gdLst>
                <a:gd name="T0" fmla="*/ 2147483647 w 1920"/>
                <a:gd name="T1" fmla="*/ 2147483647 h 284"/>
                <a:gd name="T2" fmla="*/ 0 w 1920"/>
                <a:gd name="T3" fmla="*/ 2147483647 h 284"/>
                <a:gd name="T4" fmla="*/ 2147483647 w 1920"/>
                <a:gd name="T5" fmla="*/ 0 h 284"/>
                <a:gd name="T6" fmla="*/ 2147483647 w 1920"/>
                <a:gd name="T7" fmla="*/ 0 h 284"/>
                <a:gd name="T8" fmla="*/ 2147483647 w 1920"/>
                <a:gd name="T9" fmla="*/ 2147483647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0"/>
                <a:gd name="T16" fmla="*/ 0 h 284"/>
                <a:gd name="T17" fmla="*/ 1920 w 1920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0" h="284">
                  <a:moveTo>
                    <a:pt x="161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1920" y="0"/>
                  </a:lnTo>
                  <a:lnTo>
                    <a:pt x="1612" y="28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99FF"/>
                </a:gs>
                <a:gs pos="6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4D4D4D"/>
                </a:solidFill>
              </a:endParaRPr>
            </a:p>
          </p:txBody>
        </p:sp>
        <p:sp>
          <p:nvSpPr>
            <p:cNvPr id="129058" name="Freeform 7"/>
            <p:cNvSpPr>
              <a:spLocks/>
            </p:cNvSpPr>
            <p:nvPr/>
          </p:nvSpPr>
          <p:spPr bwMode="gray">
            <a:xfrm>
              <a:off x="6219841" y="3690938"/>
              <a:ext cx="611188" cy="981075"/>
            </a:xfrm>
            <a:custGeom>
              <a:avLst/>
              <a:gdLst>
                <a:gd name="T0" fmla="*/ 2147483647 w 306"/>
                <a:gd name="T1" fmla="*/ 2147483647 h 444"/>
                <a:gd name="T2" fmla="*/ 0 w 306"/>
                <a:gd name="T3" fmla="*/ 2147483647 h 444"/>
                <a:gd name="T4" fmla="*/ 0 w 306"/>
                <a:gd name="T5" fmla="*/ 2147483647 h 444"/>
                <a:gd name="T6" fmla="*/ 2147483647 w 306"/>
                <a:gd name="T7" fmla="*/ 0 h 444"/>
                <a:gd name="T8" fmla="*/ 2147483647 w 306"/>
                <a:gd name="T9" fmla="*/ 2147483647 h 4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444"/>
                <a:gd name="T17" fmla="*/ 306 w 306"/>
                <a:gd name="T18" fmla="*/ 444 h 4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444">
                  <a:moveTo>
                    <a:pt x="306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6" y="0"/>
                  </a:lnTo>
                  <a:lnTo>
                    <a:pt x="306" y="122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9059" name="Freeform 8"/>
            <p:cNvSpPr>
              <a:spLocks/>
            </p:cNvSpPr>
            <p:nvPr/>
          </p:nvSpPr>
          <p:spPr bwMode="gray">
            <a:xfrm rot="-291146">
              <a:off x="5454060" y="4672145"/>
              <a:ext cx="850072" cy="1124610"/>
            </a:xfrm>
            <a:custGeom>
              <a:avLst/>
              <a:gdLst>
                <a:gd name="T0" fmla="*/ 2147483647 w 308"/>
                <a:gd name="T1" fmla="*/ 2147483647 h 444"/>
                <a:gd name="T2" fmla="*/ 0 w 308"/>
                <a:gd name="T3" fmla="*/ 2147483647 h 444"/>
                <a:gd name="T4" fmla="*/ 0 w 308"/>
                <a:gd name="T5" fmla="*/ 2147483647 h 444"/>
                <a:gd name="T6" fmla="*/ 2147483647 w 308"/>
                <a:gd name="T7" fmla="*/ 0 h 444"/>
                <a:gd name="T8" fmla="*/ 2147483647 w 308"/>
                <a:gd name="T9" fmla="*/ 2147483647 h 4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8"/>
                <a:gd name="T16" fmla="*/ 0 h 444"/>
                <a:gd name="T17" fmla="*/ 308 w 308"/>
                <a:gd name="T18" fmla="*/ 444 h 4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8" h="444">
                  <a:moveTo>
                    <a:pt x="308" y="122"/>
                  </a:moveTo>
                  <a:lnTo>
                    <a:pt x="0" y="444"/>
                  </a:lnTo>
                  <a:lnTo>
                    <a:pt x="0" y="286"/>
                  </a:lnTo>
                  <a:lnTo>
                    <a:pt x="308" y="0"/>
                  </a:lnTo>
                  <a:lnTo>
                    <a:pt x="308" y="122"/>
                  </a:lnTo>
                  <a:close/>
                </a:path>
              </a:pathLst>
            </a:custGeom>
            <a:gradFill rotWithShape="1">
              <a:gsLst>
                <a:gs pos="0">
                  <a:srgbClr val="433206"/>
                </a:gs>
                <a:gs pos="50000">
                  <a:srgbClr val="906B0E"/>
                </a:gs>
                <a:gs pos="100000">
                  <a:srgbClr val="433206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9060" name="Freeform 9"/>
            <p:cNvSpPr>
              <a:spLocks/>
            </p:cNvSpPr>
            <p:nvPr/>
          </p:nvSpPr>
          <p:spPr bwMode="gray">
            <a:xfrm>
              <a:off x="1873266" y="4662488"/>
              <a:ext cx="4346575" cy="627062"/>
            </a:xfrm>
            <a:custGeom>
              <a:avLst/>
              <a:gdLst>
                <a:gd name="T0" fmla="*/ 2147483647 w 2180"/>
                <a:gd name="T1" fmla="*/ 2147483647 h 284"/>
                <a:gd name="T2" fmla="*/ 0 w 2180"/>
                <a:gd name="T3" fmla="*/ 2147483647 h 284"/>
                <a:gd name="T4" fmla="*/ 2147483647 w 2180"/>
                <a:gd name="T5" fmla="*/ 0 h 284"/>
                <a:gd name="T6" fmla="*/ 2147483647 w 2180"/>
                <a:gd name="T7" fmla="*/ 0 h 284"/>
                <a:gd name="T8" fmla="*/ 2147483647 w 2180"/>
                <a:gd name="T9" fmla="*/ 2147483647 h 2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80"/>
                <a:gd name="T16" fmla="*/ 0 h 284"/>
                <a:gd name="T17" fmla="*/ 2180 w 2180"/>
                <a:gd name="T18" fmla="*/ 284 h 2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80" h="284">
                  <a:moveTo>
                    <a:pt x="1872" y="284"/>
                  </a:moveTo>
                  <a:lnTo>
                    <a:pt x="0" y="284"/>
                  </a:lnTo>
                  <a:lnTo>
                    <a:pt x="446" y="0"/>
                  </a:lnTo>
                  <a:lnTo>
                    <a:pt x="2180" y="0"/>
                  </a:lnTo>
                  <a:lnTo>
                    <a:pt x="1872" y="284"/>
                  </a:lnTo>
                  <a:close/>
                </a:path>
              </a:pathLst>
            </a:custGeom>
            <a:solidFill>
              <a:srgbClr val="F2E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9061" name="Freeform 19"/>
            <p:cNvSpPr>
              <a:spLocks/>
            </p:cNvSpPr>
            <p:nvPr/>
          </p:nvSpPr>
          <p:spPr bwMode="invGray">
            <a:xfrm>
              <a:off x="2503504" y="1941513"/>
              <a:ext cx="1957387" cy="3157537"/>
            </a:xfrm>
            <a:custGeom>
              <a:avLst/>
              <a:gdLst>
                <a:gd name="T0" fmla="*/ 2147483647 w 1824"/>
                <a:gd name="T1" fmla="*/ 2147483647 h 2648"/>
                <a:gd name="T2" fmla="*/ 2147483647 w 1824"/>
                <a:gd name="T3" fmla="*/ 2147483647 h 2648"/>
                <a:gd name="T4" fmla="*/ 2147483647 w 1824"/>
                <a:gd name="T5" fmla="*/ 2147483647 h 2648"/>
                <a:gd name="T6" fmla="*/ 2147483647 w 1824"/>
                <a:gd name="T7" fmla="*/ 2147483647 h 2648"/>
                <a:gd name="T8" fmla="*/ 2147483647 w 1824"/>
                <a:gd name="T9" fmla="*/ 2147483647 h 2648"/>
                <a:gd name="T10" fmla="*/ 2147483647 w 1824"/>
                <a:gd name="T11" fmla="*/ 2147483647 h 2648"/>
                <a:gd name="T12" fmla="*/ 2147483647 w 1824"/>
                <a:gd name="T13" fmla="*/ 2147483647 h 2648"/>
                <a:gd name="T14" fmla="*/ 2147483647 w 1824"/>
                <a:gd name="T15" fmla="*/ 2147483647 h 2648"/>
                <a:gd name="T16" fmla="*/ 2147483647 w 1824"/>
                <a:gd name="T17" fmla="*/ 2147483647 h 2648"/>
                <a:gd name="T18" fmla="*/ 2147483647 w 1824"/>
                <a:gd name="T19" fmla="*/ 2147483647 h 2648"/>
                <a:gd name="T20" fmla="*/ 2147483647 w 1824"/>
                <a:gd name="T21" fmla="*/ 2147483647 h 2648"/>
                <a:gd name="T22" fmla="*/ 2147483647 w 1824"/>
                <a:gd name="T23" fmla="*/ 2147483647 h 2648"/>
                <a:gd name="T24" fmla="*/ 2147483647 w 1824"/>
                <a:gd name="T25" fmla="*/ 2147483647 h 2648"/>
                <a:gd name="T26" fmla="*/ 2147483647 w 1824"/>
                <a:gd name="T27" fmla="*/ 2147483647 h 2648"/>
                <a:gd name="T28" fmla="*/ 2147483647 w 1824"/>
                <a:gd name="T29" fmla="*/ 2147483647 h 2648"/>
                <a:gd name="T30" fmla="*/ 2147483647 w 1824"/>
                <a:gd name="T31" fmla="*/ 2147483647 h 2648"/>
                <a:gd name="T32" fmla="*/ 2147483647 w 1824"/>
                <a:gd name="T33" fmla="*/ 2147483647 h 2648"/>
                <a:gd name="T34" fmla="*/ 2147483647 w 1824"/>
                <a:gd name="T35" fmla="*/ 2147483647 h 2648"/>
                <a:gd name="T36" fmla="*/ 2147483647 w 1824"/>
                <a:gd name="T37" fmla="*/ 2147483647 h 2648"/>
                <a:gd name="T38" fmla="*/ 2147483647 w 1824"/>
                <a:gd name="T39" fmla="*/ 2147483647 h 2648"/>
                <a:gd name="T40" fmla="*/ 2147483647 w 1824"/>
                <a:gd name="T41" fmla="*/ 2147483647 h 2648"/>
                <a:gd name="T42" fmla="*/ 2147483647 w 1824"/>
                <a:gd name="T43" fmla="*/ 2147483647 h 2648"/>
                <a:gd name="T44" fmla="*/ 2147483647 w 1824"/>
                <a:gd name="T45" fmla="*/ 2147483647 h 2648"/>
                <a:gd name="T46" fmla="*/ 2147483647 w 1824"/>
                <a:gd name="T47" fmla="*/ 2147483647 h 2648"/>
                <a:gd name="T48" fmla="*/ 2147483647 w 1824"/>
                <a:gd name="T49" fmla="*/ 2147483647 h 2648"/>
                <a:gd name="T50" fmla="*/ 2147483647 w 1824"/>
                <a:gd name="T51" fmla="*/ 2147483647 h 2648"/>
                <a:gd name="T52" fmla="*/ 2147483647 w 1824"/>
                <a:gd name="T53" fmla="*/ 2147483647 h 2648"/>
                <a:gd name="T54" fmla="*/ 2147483647 w 1824"/>
                <a:gd name="T55" fmla="*/ 2147483647 h 2648"/>
                <a:gd name="T56" fmla="*/ 2147483647 w 1824"/>
                <a:gd name="T57" fmla="*/ 2147483647 h 2648"/>
                <a:gd name="T58" fmla="*/ 2147483647 w 1824"/>
                <a:gd name="T59" fmla="*/ 2147483647 h 2648"/>
                <a:gd name="T60" fmla="*/ 2147483647 w 1824"/>
                <a:gd name="T61" fmla="*/ 2147483647 h 2648"/>
                <a:gd name="T62" fmla="*/ 2147483647 w 1824"/>
                <a:gd name="T63" fmla="*/ 2147483647 h 26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824"/>
                <a:gd name="T97" fmla="*/ 0 h 2648"/>
                <a:gd name="T98" fmla="*/ 1824 w 1824"/>
                <a:gd name="T99" fmla="*/ 2648 h 26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824" h="2648">
                  <a:moveTo>
                    <a:pt x="0" y="2648"/>
                  </a:moveTo>
                  <a:lnTo>
                    <a:pt x="12" y="2464"/>
                  </a:lnTo>
                  <a:lnTo>
                    <a:pt x="32" y="2288"/>
                  </a:lnTo>
                  <a:lnTo>
                    <a:pt x="56" y="2120"/>
                  </a:lnTo>
                  <a:lnTo>
                    <a:pt x="88" y="1960"/>
                  </a:lnTo>
                  <a:lnTo>
                    <a:pt x="124" y="1808"/>
                  </a:lnTo>
                  <a:lnTo>
                    <a:pt x="166" y="1662"/>
                  </a:lnTo>
                  <a:lnTo>
                    <a:pt x="212" y="1524"/>
                  </a:lnTo>
                  <a:lnTo>
                    <a:pt x="262" y="1394"/>
                  </a:lnTo>
                  <a:lnTo>
                    <a:pt x="316" y="1270"/>
                  </a:lnTo>
                  <a:lnTo>
                    <a:pt x="372" y="1154"/>
                  </a:lnTo>
                  <a:lnTo>
                    <a:pt x="430" y="1044"/>
                  </a:lnTo>
                  <a:lnTo>
                    <a:pt x="490" y="942"/>
                  </a:lnTo>
                  <a:lnTo>
                    <a:pt x="550" y="846"/>
                  </a:lnTo>
                  <a:lnTo>
                    <a:pt x="612" y="758"/>
                  </a:lnTo>
                  <a:lnTo>
                    <a:pt x="672" y="674"/>
                  </a:lnTo>
                  <a:lnTo>
                    <a:pt x="734" y="598"/>
                  </a:lnTo>
                  <a:lnTo>
                    <a:pt x="792" y="528"/>
                  </a:lnTo>
                  <a:lnTo>
                    <a:pt x="850" y="464"/>
                  </a:lnTo>
                  <a:lnTo>
                    <a:pt x="906" y="408"/>
                  </a:lnTo>
                  <a:lnTo>
                    <a:pt x="960" y="356"/>
                  </a:lnTo>
                  <a:lnTo>
                    <a:pt x="1010" y="310"/>
                  </a:lnTo>
                  <a:lnTo>
                    <a:pt x="1056" y="270"/>
                  </a:lnTo>
                  <a:lnTo>
                    <a:pt x="1096" y="236"/>
                  </a:lnTo>
                  <a:lnTo>
                    <a:pt x="1134" y="208"/>
                  </a:lnTo>
                  <a:lnTo>
                    <a:pt x="1164" y="184"/>
                  </a:lnTo>
                  <a:lnTo>
                    <a:pt x="1190" y="166"/>
                  </a:lnTo>
                  <a:lnTo>
                    <a:pt x="1208" y="154"/>
                  </a:lnTo>
                  <a:lnTo>
                    <a:pt x="1220" y="146"/>
                  </a:lnTo>
                  <a:lnTo>
                    <a:pt x="1224" y="144"/>
                  </a:lnTo>
                  <a:lnTo>
                    <a:pt x="848" y="0"/>
                  </a:lnTo>
                  <a:lnTo>
                    <a:pt x="1728" y="56"/>
                  </a:lnTo>
                  <a:lnTo>
                    <a:pt x="1824" y="480"/>
                  </a:lnTo>
                  <a:lnTo>
                    <a:pt x="1568" y="328"/>
                  </a:lnTo>
                  <a:lnTo>
                    <a:pt x="1564" y="328"/>
                  </a:lnTo>
                  <a:lnTo>
                    <a:pt x="1554" y="332"/>
                  </a:lnTo>
                  <a:lnTo>
                    <a:pt x="1538" y="338"/>
                  </a:lnTo>
                  <a:lnTo>
                    <a:pt x="1514" y="346"/>
                  </a:lnTo>
                  <a:lnTo>
                    <a:pt x="1486" y="356"/>
                  </a:lnTo>
                  <a:lnTo>
                    <a:pt x="1452" y="370"/>
                  </a:lnTo>
                  <a:lnTo>
                    <a:pt x="1412" y="388"/>
                  </a:lnTo>
                  <a:lnTo>
                    <a:pt x="1370" y="410"/>
                  </a:lnTo>
                  <a:lnTo>
                    <a:pt x="1322" y="436"/>
                  </a:lnTo>
                  <a:lnTo>
                    <a:pt x="1270" y="466"/>
                  </a:lnTo>
                  <a:lnTo>
                    <a:pt x="1216" y="500"/>
                  </a:lnTo>
                  <a:lnTo>
                    <a:pt x="1158" y="540"/>
                  </a:lnTo>
                  <a:lnTo>
                    <a:pt x="1098" y="584"/>
                  </a:lnTo>
                  <a:lnTo>
                    <a:pt x="1034" y="636"/>
                  </a:lnTo>
                  <a:lnTo>
                    <a:pt x="970" y="692"/>
                  </a:lnTo>
                  <a:lnTo>
                    <a:pt x="904" y="756"/>
                  </a:lnTo>
                  <a:lnTo>
                    <a:pt x="836" y="824"/>
                  </a:lnTo>
                  <a:lnTo>
                    <a:pt x="770" y="900"/>
                  </a:lnTo>
                  <a:lnTo>
                    <a:pt x="700" y="984"/>
                  </a:lnTo>
                  <a:lnTo>
                    <a:pt x="632" y="1076"/>
                  </a:lnTo>
                  <a:lnTo>
                    <a:pt x="566" y="1174"/>
                  </a:lnTo>
                  <a:lnTo>
                    <a:pt x="498" y="1280"/>
                  </a:lnTo>
                  <a:lnTo>
                    <a:pt x="434" y="1394"/>
                  </a:lnTo>
                  <a:lnTo>
                    <a:pt x="370" y="1518"/>
                  </a:lnTo>
                  <a:lnTo>
                    <a:pt x="308" y="1650"/>
                  </a:lnTo>
                  <a:lnTo>
                    <a:pt x="248" y="1792"/>
                  </a:lnTo>
                  <a:lnTo>
                    <a:pt x="192" y="1944"/>
                  </a:lnTo>
                  <a:lnTo>
                    <a:pt x="138" y="2104"/>
                  </a:lnTo>
                  <a:lnTo>
                    <a:pt x="88" y="2274"/>
                  </a:lnTo>
                  <a:lnTo>
                    <a:pt x="42" y="2456"/>
                  </a:lnTo>
                  <a:lnTo>
                    <a:pt x="0" y="2648"/>
                  </a:lnTo>
                  <a:close/>
                </a:path>
              </a:pathLst>
            </a:custGeom>
            <a:gradFill rotWithShape="1">
              <a:gsLst>
                <a:gs pos="0">
                  <a:srgbClr val="D11364"/>
                </a:gs>
                <a:gs pos="100000">
                  <a:srgbClr val="61092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Rectangle 21"/>
            <p:cNvSpPr>
              <a:spLocks noChangeArrowheads="1"/>
            </p:cNvSpPr>
            <p:nvPr/>
          </p:nvSpPr>
          <p:spPr bwMode="gray">
            <a:xfrm>
              <a:off x="3660793" y="3352127"/>
              <a:ext cx="3209983" cy="346752"/>
            </a:xfrm>
            <a:prstGeom prst="rect">
              <a:avLst/>
            </a:prstGeom>
            <a:gradFill flip="none" rotWithShape="1">
              <a:gsLst>
                <a:gs pos="0">
                  <a:srgbClr val="0099FF"/>
                </a:gs>
                <a:gs pos="6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v"/>
                <a:defRPr sz="2800"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8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endParaRPr lang="en-US" altLang="zh-CN" sz="1800" b="0" dirty="0">
                <a:solidFill>
                  <a:srgbClr val="4D4D4D"/>
                </a:solidFill>
                <a:ea typeface="宋体" charset="-122"/>
              </a:endParaRPr>
            </a:p>
          </p:txBody>
        </p:sp>
        <p:sp>
          <p:nvSpPr>
            <p:cNvPr id="52" name="Freeform 22"/>
            <p:cNvSpPr>
              <a:spLocks/>
            </p:cNvSpPr>
            <p:nvPr/>
          </p:nvSpPr>
          <p:spPr bwMode="gray">
            <a:xfrm>
              <a:off x="2779735" y="3691501"/>
              <a:ext cx="4083329" cy="631530"/>
            </a:xfrm>
            <a:custGeom>
              <a:avLst/>
              <a:gdLst>
                <a:gd name="T0" fmla="*/ 2147483647 w 2048"/>
                <a:gd name="T1" fmla="*/ 2147483647 h 286"/>
                <a:gd name="T2" fmla="*/ 0 w 2048"/>
                <a:gd name="T3" fmla="*/ 2147483647 h 286"/>
                <a:gd name="T4" fmla="*/ 2147483647 w 2048"/>
                <a:gd name="T5" fmla="*/ 0 h 286"/>
                <a:gd name="T6" fmla="*/ 2147483647 w 2048"/>
                <a:gd name="T7" fmla="*/ 0 h 286"/>
                <a:gd name="T8" fmla="*/ 2147483647 w 2048"/>
                <a:gd name="T9" fmla="*/ 2147483647 h 2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48"/>
                <a:gd name="T16" fmla="*/ 0 h 286"/>
                <a:gd name="T17" fmla="*/ 2048 w 2048"/>
                <a:gd name="T18" fmla="*/ 286 h 2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48" h="286">
                  <a:moveTo>
                    <a:pt x="1742" y="286"/>
                  </a:moveTo>
                  <a:lnTo>
                    <a:pt x="0" y="286"/>
                  </a:lnTo>
                  <a:lnTo>
                    <a:pt x="446" y="0"/>
                  </a:lnTo>
                  <a:lnTo>
                    <a:pt x="2048" y="0"/>
                  </a:lnTo>
                  <a:lnTo>
                    <a:pt x="1742" y="286"/>
                  </a:lnTo>
                  <a:close/>
                </a:path>
              </a:pathLst>
            </a:custGeom>
            <a:gradFill>
              <a:gsLst>
                <a:gs pos="96000">
                  <a:schemeClr val="bg1"/>
                </a:gs>
                <a:gs pos="0">
                  <a:srgbClr val="00B050"/>
                </a:gs>
                <a:gs pos="83000">
                  <a:schemeClr val="bg1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>
                <a:solidFill>
                  <a:srgbClr val="4D4D4D"/>
                </a:solidFill>
              </a:endParaRPr>
            </a:p>
          </p:txBody>
        </p:sp>
        <p:sp>
          <p:nvSpPr>
            <p:cNvPr id="53" name="Rectangle 23"/>
            <p:cNvSpPr>
              <a:spLocks noChangeArrowheads="1"/>
            </p:cNvSpPr>
            <p:nvPr/>
          </p:nvSpPr>
          <p:spPr bwMode="gray">
            <a:xfrm>
              <a:off x="2756600" y="4323031"/>
              <a:ext cx="3477963" cy="343801"/>
            </a:xfrm>
            <a:prstGeom prst="rect">
              <a:avLst/>
            </a:prstGeom>
            <a:gradFill rotWithShape="1">
              <a:gsLst>
                <a:gs pos="96000">
                  <a:schemeClr val="bg1"/>
                </a:gs>
                <a:gs pos="0">
                  <a:srgbClr val="00B050"/>
                </a:gs>
                <a:gs pos="83000">
                  <a:schemeClr val="bg1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v"/>
                <a:defRPr sz="2800" b="1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8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endParaRPr lang="en-US" altLang="zh-CN" sz="1800" b="0" dirty="0">
                <a:solidFill>
                  <a:srgbClr val="4D4D4D"/>
                </a:solidFill>
                <a:ea typeface="宋体" charset="-122"/>
              </a:endParaRPr>
            </a:p>
          </p:txBody>
        </p:sp>
        <p:sp>
          <p:nvSpPr>
            <p:cNvPr id="129065" name="Rectangle 24"/>
            <p:cNvSpPr>
              <a:spLocks noChangeArrowheads="1"/>
            </p:cNvSpPr>
            <p:nvPr/>
          </p:nvSpPr>
          <p:spPr bwMode="gray">
            <a:xfrm>
              <a:off x="1871685" y="5297944"/>
              <a:ext cx="3700367" cy="508003"/>
            </a:xfrm>
            <a:prstGeom prst="rect">
              <a:avLst/>
            </a:prstGeom>
            <a:gradFill rotWithShape="1">
              <a:gsLst>
                <a:gs pos="0">
                  <a:srgbClr val="977514"/>
                </a:gs>
                <a:gs pos="50000">
                  <a:srgbClr val="D0A11C"/>
                </a:gs>
                <a:gs pos="100000">
                  <a:srgbClr val="97751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0" hangingPunct="0">
                <a:lnSpc>
                  <a:spcPts val="1800"/>
                </a:lnSpc>
              </a:pPr>
              <a:r>
                <a:rPr lang="ru-RU" altLang="zh-CN">
                  <a:solidFill>
                    <a:srgbClr val="0000FF"/>
                  </a:solidFill>
                  <a:latin typeface="Verdana" charset="0"/>
                  <a:ea typeface="宋体" charset="0"/>
                  <a:cs typeface="宋体" charset="0"/>
                </a:rPr>
                <a:t>Информационные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ru-RU" altLang="zh-CN">
                  <a:solidFill>
                    <a:srgbClr val="0000FF"/>
                  </a:solidFill>
                  <a:latin typeface="Verdana" charset="0"/>
                  <a:ea typeface="宋体" charset="0"/>
                  <a:cs typeface="宋体" charset="0"/>
                </a:rPr>
                <a:t> технологии</a:t>
              </a:r>
              <a:endParaRPr lang="en-US" altLang="zh-CN">
                <a:solidFill>
                  <a:srgbClr val="0000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</p:grpSp>
      <p:pic>
        <p:nvPicPr>
          <p:cNvPr id="129027" name="Picture 2" descr="Temperature Stock Photos, Stock Images and Vectors Stockfres…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582613"/>
            <a:ext cx="9456738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18" descr="ООО &quot;САТСИТИ&quot; Иркутская спутниковая монтажная компания - HD ТЕЛЕВИДЕНИЕ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63" y="1216025"/>
            <a:ext cx="14938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16" descr="Nokia - Магазин \\\\\\\\\\\\\\\\\\\\\\\\\\\\\\\&quot;Жив@я Техника\\\\\\\\\\\\\\\\\\\\\\\\\\\\\\\&quot;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39720">
            <a:off x="4576763" y="1282700"/>
            <a:ext cx="70008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icture 2" descr="Планшет Sony Xperia Tablet SGPT131RU/S - специализированный магазин &quot;Лэндком&quot;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19700" y="1208088"/>
            <a:ext cx="1620838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1" name="Picture 10" descr="Как узнать свой IP-адрес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1228725"/>
            <a:ext cx="263525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2" name="TextBox 96"/>
          <p:cNvSpPr txBox="1">
            <a:spLocks noChangeArrowheads="1"/>
          </p:cNvSpPr>
          <p:nvPr/>
        </p:nvSpPr>
        <p:spPr bwMode="auto">
          <a:xfrm>
            <a:off x="4635500" y="871538"/>
            <a:ext cx="1530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en-US" sz="2000" b="1">
                <a:solidFill>
                  <a:srgbClr val="0070C0"/>
                </a:solidFill>
              </a:rPr>
              <a:t>Internet</a:t>
            </a:r>
            <a:endParaRPr kumimoji="0" lang="ru-RU" sz="2000" b="1">
              <a:solidFill>
                <a:srgbClr val="0070C0"/>
              </a:solidFill>
            </a:endParaRPr>
          </a:p>
        </p:txBody>
      </p:sp>
      <p:sp>
        <p:nvSpPr>
          <p:cNvPr id="129033" name="TextBox 97"/>
          <p:cNvSpPr txBox="1">
            <a:spLocks noChangeArrowheads="1"/>
          </p:cNvSpPr>
          <p:nvPr/>
        </p:nvSpPr>
        <p:spPr bwMode="auto">
          <a:xfrm>
            <a:off x="2286000" y="1989138"/>
            <a:ext cx="4949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ru-RU" sz="1800" b="1">
                <a:solidFill>
                  <a:srgbClr val="7030A0"/>
                </a:solidFill>
              </a:rPr>
              <a:t>Инфокоммуникационные технологии</a:t>
            </a:r>
          </a:p>
        </p:txBody>
      </p:sp>
      <p:grpSp>
        <p:nvGrpSpPr>
          <p:cNvPr id="129034" name="Группа 4"/>
          <p:cNvGrpSpPr>
            <a:grpSpLocks/>
          </p:cNvGrpSpPr>
          <p:nvPr/>
        </p:nvGrpSpPr>
        <p:grpSpPr bwMode="auto">
          <a:xfrm>
            <a:off x="735013" y="2635250"/>
            <a:ext cx="4622800" cy="3995738"/>
            <a:chOff x="1659924" y="2635171"/>
            <a:chExt cx="3697716" cy="3995735"/>
          </a:xfrm>
        </p:grpSpPr>
        <p:grpSp>
          <p:nvGrpSpPr>
            <p:cNvPr id="129039" name="Группа 3"/>
            <p:cNvGrpSpPr>
              <a:grpSpLocks/>
            </p:cNvGrpSpPr>
            <p:nvPr/>
          </p:nvGrpSpPr>
          <p:grpSpPr bwMode="auto">
            <a:xfrm>
              <a:off x="1659924" y="2635171"/>
              <a:ext cx="3697716" cy="3995735"/>
              <a:chOff x="1871679" y="1941513"/>
              <a:chExt cx="5614102" cy="3697287"/>
            </a:xfrm>
          </p:grpSpPr>
          <p:sp>
            <p:nvSpPr>
              <p:cNvPr id="129046" name="Freeform 5"/>
              <p:cNvSpPr>
                <a:spLocks/>
              </p:cNvSpPr>
              <p:nvPr/>
            </p:nvSpPr>
            <p:spPr bwMode="gray">
              <a:xfrm>
                <a:off x="6838966" y="2727325"/>
                <a:ext cx="612775" cy="974725"/>
              </a:xfrm>
              <a:custGeom>
                <a:avLst/>
                <a:gdLst>
                  <a:gd name="T0" fmla="*/ 2147483647 w 308"/>
                  <a:gd name="T1" fmla="*/ 2147483647 h 442"/>
                  <a:gd name="T2" fmla="*/ 0 w 308"/>
                  <a:gd name="T3" fmla="*/ 2147483647 h 442"/>
                  <a:gd name="T4" fmla="*/ 0 w 308"/>
                  <a:gd name="T5" fmla="*/ 2147483647 h 442"/>
                  <a:gd name="T6" fmla="*/ 2147483647 w 308"/>
                  <a:gd name="T7" fmla="*/ 0 h 442"/>
                  <a:gd name="T8" fmla="*/ 2147483647 w 308"/>
                  <a:gd name="T9" fmla="*/ 2147483647 h 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8"/>
                  <a:gd name="T16" fmla="*/ 0 h 442"/>
                  <a:gd name="T17" fmla="*/ 308 w 308"/>
                  <a:gd name="T18" fmla="*/ 442 h 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8" h="442">
                    <a:moveTo>
                      <a:pt x="308" y="120"/>
                    </a:moveTo>
                    <a:lnTo>
                      <a:pt x="0" y="442"/>
                    </a:lnTo>
                    <a:lnTo>
                      <a:pt x="0" y="286"/>
                    </a:lnTo>
                    <a:lnTo>
                      <a:pt x="308" y="0"/>
                    </a:lnTo>
                    <a:lnTo>
                      <a:pt x="308" y="12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230744"/>
                  </a:gs>
                  <a:gs pos="50000">
                    <a:srgbClr val="4B1092"/>
                  </a:gs>
                  <a:gs pos="100000">
                    <a:srgbClr val="23074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9047" name="Freeform 6"/>
              <p:cNvSpPr>
                <a:spLocks/>
              </p:cNvSpPr>
              <p:nvPr/>
            </p:nvSpPr>
            <p:spPr bwMode="gray">
              <a:xfrm>
                <a:off x="3658318" y="2727325"/>
                <a:ext cx="3827463" cy="625475"/>
              </a:xfrm>
              <a:custGeom>
                <a:avLst/>
                <a:gdLst>
                  <a:gd name="T0" fmla="*/ 2147483647 w 1920"/>
                  <a:gd name="T1" fmla="*/ 2147483647 h 284"/>
                  <a:gd name="T2" fmla="*/ 0 w 1920"/>
                  <a:gd name="T3" fmla="*/ 2147483647 h 284"/>
                  <a:gd name="T4" fmla="*/ 2147483647 w 1920"/>
                  <a:gd name="T5" fmla="*/ 0 h 284"/>
                  <a:gd name="T6" fmla="*/ 2147483647 w 1920"/>
                  <a:gd name="T7" fmla="*/ 0 h 284"/>
                  <a:gd name="T8" fmla="*/ 2147483647 w 1920"/>
                  <a:gd name="T9" fmla="*/ 2147483647 h 2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0"/>
                  <a:gd name="T16" fmla="*/ 0 h 284"/>
                  <a:gd name="T17" fmla="*/ 1920 w 1920"/>
                  <a:gd name="T18" fmla="*/ 284 h 2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0" h="284">
                    <a:moveTo>
                      <a:pt x="1612" y="284"/>
                    </a:moveTo>
                    <a:lnTo>
                      <a:pt x="0" y="284"/>
                    </a:lnTo>
                    <a:lnTo>
                      <a:pt x="446" y="0"/>
                    </a:lnTo>
                    <a:lnTo>
                      <a:pt x="1920" y="0"/>
                    </a:lnTo>
                    <a:lnTo>
                      <a:pt x="1612" y="284"/>
                    </a:lnTo>
                    <a:close/>
                  </a:path>
                </a:pathLst>
              </a:custGeom>
              <a:solidFill>
                <a:srgbClr val="A77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9048" name="Freeform 7"/>
              <p:cNvSpPr>
                <a:spLocks/>
              </p:cNvSpPr>
              <p:nvPr/>
            </p:nvSpPr>
            <p:spPr bwMode="gray">
              <a:xfrm>
                <a:off x="6219841" y="3690938"/>
                <a:ext cx="611188" cy="981075"/>
              </a:xfrm>
              <a:custGeom>
                <a:avLst/>
                <a:gdLst>
                  <a:gd name="T0" fmla="*/ 2147483647 w 306"/>
                  <a:gd name="T1" fmla="*/ 2147483647 h 444"/>
                  <a:gd name="T2" fmla="*/ 0 w 306"/>
                  <a:gd name="T3" fmla="*/ 2147483647 h 444"/>
                  <a:gd name="T4" fmla="*/ 0 w 306"/>
                  <a:gd name="T5" fmla="*/ 2147483647 h 444"/>
                  <a:gd name="T6" fmla="*/ 2147483647 w 306"/>
                  <a:gd name="T7" fmla="*/ 0 h 444"/>
                  <a:gd name="T8" fmla="*/ 2147483647 w 306"/>
                  <a:gd name="T9" fmla="*/ 2147483647 h 4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444"/>
                  <a:gd name="T17" fmla="*/ 306 w 306"/>
                  <a:gd name="T18" fmla="*/ 444 h 4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444">
                    <a:moveTo>
                      <a:pt x="306" y="122"/>
                    </a:moveTo>
                    <a:lnTo>
                      <a:pt x="0" y="444"/>
                    </a:lnTo>
                    <a:lnTo>
                      <a:pt x="0" y="286"/>
                    </a:lnTo>
                    <a:lnTo>
                      <a:pt x="306" y="0"/>
                    </a:lnTo>
                    <a:lnTo>
                      <a:pt x="306" y="12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31805"/>
                  </a:gs>
                  <a:gs pos="50000">
                    <a:srgbClr val="90330A"/>
                  </a:gs>
                  <a:gs pos="100000">
                    <a:srgbClr val="431805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9049" name="Freeform 8"/>
              <p:cNvSpPr>
                <a:spLocks/>
              </p:cNvSpPr>
              <p:nvPr/>
            </p:nvSpPr>
            <p:spPr bwMode="gray">
              <a:xfrm>
                <a:off x="5605479" y="4657725"/>
                <a:ext cx="614362" cy="981075"/>
              </a:xfrm>
              <a:custGeom>
                <a:avLst/>
                <a:gdLst>
                  <a:gd name="T0" fmla="*/ 2147483647 w 308"/>
                  <a:gd name="T1" fmla="*/ 2147483647 h 444"/>
                  <a:gd name="T2" fmla="*/ 0 w 308"/>
                  <a:gd name="T3" fmla="*/ 2147483647 h 444"/>
                  <a:gd name="T4" fmla="*/ 0 w 308"/>
                  <a:gd name="T5" fmla="*/ 2147483647 h 444"/>
                  <a:gd name="T6" fmla="*/ 2147483647 w 308"/>
                  <a:gd name="T7" fmla="*/ 0 h 444"/>
                  <a:gd name="T8" fmla="*/ 2147483647 w 308"/>
                  <a:gd name="T9" fmla="*/ 2147483647 h 4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8"/>
                  <a:gd name="T16" fmla="*/ 0 h 444"/>
                  <a:gd name="T17" fmla="*/ 308 w 308"/>
                  <a:gd name="T18" fmla="*/ 444 h 4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8" h="444">
                    <a:moveTo>
                      <a:pt x="308" y="122"/>
                    </a:moveTo>
                    <a:lnTo>
                      <a:pt x="0" y="444"/>
                    </a:lnTo>
                    <a:lnTo>
                      <a:pt x="0" y="286"/>
                    </a:lnTo>
                    <a:lnTo>
                      <a:pt x="308" y="0"/>
                    </a:lnTo>
                    <a:lnTo>
                      <a:pt x="308" y="12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33206"/>
                  </a:gs>
                  <a:gs pos="50000">
                    <a:srgbClr val="906B0E"/>
                  </a:gs>
                  <a:gs pos="100000">
                    <a:srgbClr val="433206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9050" name="Freeform 9"/>
              <p:cNvSpPr>
                <a:spLocks/>
              </p:cNvSpPr>
              <p:nvPr/>
            </p:nvSpPr>
            <p:spPr bwMode="gray">
              <a:xfrm>
                <a:off x="1873266" y="4662488"/>
                <a:ext cx="4346575" cy="627062"/>
              </a:xfrm>
              <a:custGeom>
                <a:avLst/>
                <a:gdLst>
                  <a:gd name="T0" fmla="*/ 2147483647 w 2180"/>
                  <a:gd name="T1" fmla="*/ 2147483647 h 284"/>
                  <a:gd name="T2" fmla="*/ 0 w 2180"/>
                  <a:gd name="T3" fmla="*/ 2147483647 h 284"/>
                  <a:gd name="T4" fmla="*/ 2147483647 w 2180"/>
                  <a:gd name="T5" fmla="*/ 0 h 284"/>
                  <a:gd name="T6" fmla="*/ 2147483647 w 2180"/>
                  <a:gd name="T7" fmla="*/ 0 h 284"/>
                  <a:gd name="T8" fmla="*/ 2147483647 w 2180"/>
                  <a:gd name="T9" fmla="*/ 2147483647 h 2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80"/>
                  <a:gd name="T16" fmla="*/ 0 h 284"/>
                  <a:gd name="T17" fmla="*/ 2180 w 2180"/>
                  <a:gd name="T18" fmla="*/ 284 h 2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80" h="284">
                    <a:moveTo>
                      <a:pt x="1872" y="284"/>
                    </a:moveTo>
                    <a:lnTo>
                      <a:pt x="0" y="284"/>
                    </a:lnTo>
                    <a:lnTo>
                      <a:pt x="446" y="0"/>
                    </a:lnTo>
                    <a:lnTo>
                      <a:pt x="2180" y="0"/>
                    </a:lnTo>
                    <a:lnTo>
                      <a:pt x="1872" y="284"/>
                    </a:lnTo>
                    <a:close/>
                  </a:path>
                </a:pathLst>
              </a:custGeom>
              <a:solidFill>
                <a:srgbClr val="F2E1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9051" name="Freeform 19"/>
              <p:cNvSpPr>
                <a:spLocks/>
              </p:cNvSpPr>
              <p:nvPr/>
            </p:nvSpPr>
            <p:spPr bwMode="invGray">
              <a:xfrm>
                <a:off x="2503504" y="1941513"/>
                <a:ext cx="1957387" cy="3157537"/>
              </a:xfrm>
              <a:custGeom>
                <a:avLst/>
                <a:gdLst>
                  <a:gd name="T0" fmla="*/ 2147483647 w 1824"/>
                  <a:gd name="T1" fmla="*/ 2147483647 h 2648"/>
                  <a:gd name="T2" fmla="*/ 2147483647 w 1824"/>
                  <a:gd name="T3" fmla="*/ 2147483647 h 2648"/>
                  <a:gd name="T4" fmla="*/ 2147483647 w 1824"/>
                  <a:gd name="T5" fmla="*/ 2147483647 h 2648"/>
                  <a:gd name="T6" fmla="*/ 2147483647 w 1824"/>
                  <a:gd name="T7" fmla="*/ 2147483647 h 2648"/>
                  <a:gd name="T8" fmla="*/ 2147483647 w 1824"/>
                  <a:gd name="T9" fmla="*/ 2147483647 h 2648"/>
                  <a:gd name="T10" fmla="*/ 2147483647 w 1824"/>
                  <a:gd name="T11" fmla="*/ 2147483647 h 2648"/>
                  <a:gd name="T12" fmla="*/ 2147483647 w 1824"/>
                  <a:gd name="T13" fmla="*/ 2147483647 h 2648"/>
                  <a:gd name="T14" fmla="*/ 2147483647 w 1824"/>
                  <a:gd name="T15" fmla="*/ 2147483647 h 2648"/>
                  <a:gd name="T16" fmla="*/ 2147483647 w 1824"/>
                  <a:gd name="T17" fmla="*/ 2147483647 h 2648"/>
                  <a:gd name="T18" fmla="*/ 2147483647 w 1824"/>
                  <a:gd name="T19" fmla="*/ 2147483647 h 2648"/>
                  <a:gd name="T20" fmla="*/ 2147483647 w 1824"/>
                  <a:gd name="T21" fmla="*/ 2147483647 h 2648"/>
                  <a:gd name="T22" fmla="*/ 2147483647 w 1824"/>
                  <a:gd name="T23" fmla="*/ 2147483647 h 2648"/>
                  <a:gd name="T24" fmla="*/ 2147483647 w 1824"/>
                  <a:gd name="T25" fmla="*/ 2147483647 h 2648"/>
                  <a:gd name="T26" fmla="*/ 2147483647 w 1824"/>
                  <a:gd name="T27" fmla="*/ 2147483647 h 2648"/>
                  <a:gd name="T28" fmla="*/ 2147483647 w 1824"/>
                  <a:gd name="T29" fmla="*/ 2147483647 h 2648"/>
                  <a:gd name="T30" fmla="*/ 2147483647 w 1824"/>
                  <a:gd name="T31" fmla="*/ 2147483647 h 2648"/>
                  <a:gd name="T32" fmla="*/ 2147483647 w 1824"/>
                  <a:gd name="T33" fmla="*/ 2147483647 h 2648"/>
                  <a:gd name="T34" fmla="*/ 2147483647 w 1824"/>
                  <a:gd name="T35" fmla="*/ 2147483647 h 2648"/>
                  <a:gd name="T36" fmla="*/ 2147483647 w 1824"/>
                  <a:gd name="T37" fmla="*/ 2147483647 h 2648"/>
                  <a:gd name="T38" fmla="*/ 2147483647 w 1824"/>
                  <a:gd name="T39" fmla="*/ 2147483647 h 2648"/>
                  <a:gd name="T40" fmla="*/ 2147483647 w 1824"/>
                  <a:gd name="T41" fmla="*/ 2147483647 h 2648"/>
                  <a:gd name="T42" fmla="*/ 2147483647 w 1824"/>
                  <a:gd name="T43" fmla="*/ 2147483647 h 2648"/>
                  <a:gd name="T44" fmla="*/ 2147483647 w 1824"/>
                  <a:gd name="T45" fmla="*/ 2147483647 h 2648"/>
                  <a:gd name="T46" fmla="*/ 2147483647 w 1824"/>
                  <a:gd name="T47" fmla="*/ 2147483647 h 2648"/>
                  <a:gd name="T48" fmla="*/ 2147483647 w 1824"/>
                  <a:gd name="T49" fmla="*/ 2147483647 h 2648"/>
                  <a:gd name="T50" fmla="*/ 2147483647 w 1824"/>
                  <a:gd name="T51" fmla="*/ 2147483647 h 2648"/>
                  <a:gd name="T52" fmla="*/ 2147483647 w 1824"/>
                  <a:gd name="T53" fmla="*/ 2147483647 h 2648"/>
                  <a:gd name="T54" fmla="*/ 2147483647 w 1824"/>
                  <a:gd name="T55" fmla="*/ 2147483647 h 2648"/>
                  <a:gd name="T56" fmla="*/ 2147483647 w 1824"/>
                  <a:gd name="T57" fmla="*/ 2147483647 h 2648"/>
                  <a:gd name="T58" fmla="*/ 2147483647 w 1824"/>
                  <a:gd name="T59" fmla="*/ 2147483647 h 2648"/>
                  <a:gd name="T60" fmla="*/ 2147483647 w 1824"/>
                  <a:gd name="T61" fmla="*/ 2147483647 h 2648"/>
                  <a:gd name="T62" fmla="*/ 2147483647 w 1824"/>
                  <a:gd name="T63" fmla="*/ 2147483647 h 26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24"/>
                  <a:gd name="T97" fmla="*/ 0 h 2648"/>
                  <a:gd name="T98" fmla="*/ 1824 w 1824"/>
                  <a:gd name="T99" fmla="*/ 2648 h 264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24" h="2648">
                    <a:moveTo>
                      <a:pt x="0" y="2648"/>
                    </a:moveTo>
                    <a:lnTo>
                      <a:pt x="12" y="2464"/>
                    </a:lnTo>
                    <a:lnTo>
                      <a:pt x="32" y="2288"/>
                    </a:lnTo>
                    <a:lnTo>
                      <a:pt x="56" y="2120"/>
                    </a:lnTo>
                    <a:lnTo>
                      <a:pt x="88" y="1960"/>
                    </a:lnTo>
                    <a:lnTo>
                      <a:pt x="124" y="1808"/>
                    </a:lnTo>
                    <a:lnTo>
                      <a:pt x="166" y="1662"/>
                    </a:lnTo>
                    <a:lnTo>
                      <a:pt x="212" y="1524"/>
                    </a:lnTo>
                    <a:lnTo>
                      <a:pt x="262" y="1394"/>
                    </a:lnTo>
                    <a:lnTo>
                      <a:pt x="316" y="1270"/>
                    </a:lnTo>
                    <a:lnTo>
                      <a:pt x="372" y="1154"/>
                    </a:lnTo>
                    <a:lnTo>
                      <a:pt x="430" y="1044"/>
                    </a:lnTo>
                    <a:lnTo>
                      <a:pt x="490" y="942"/>
                    </a:lnTo>
                    <a:lnTo>
                      <a:pt x="550" y="846"/>
                    </a:lnTo>
                    <a:lnTo>
                      <a:pt x="612" y="758"/>
                    </a:lnTo>
                    <a:lnTo>
                      <a:pt x="672" y="674"/>
                    </a:lnTo>
                    <a:lnTo>
                      <a:pt x="734" y="598"/>
                    </a:lnTo>
                    <a:lnTo>
                      <a:pt x="792" y="528"/>
                    </a:lnTo>
                    <a:lnTo>
                      <a:pt x="850" y="464"/>
                    </a:lnTo>
                    <a:lnTo>
                      <a:pt x="906" y="408"/>
                    </a:lnTo>
                    <a:lnTo>
                      <a:pt x="960" y="356"/>
                    </a:lnTo>
                    <a:lnTo>
                      <a:pt x="1010" y="310"/>
                    </a:lnTo>
                    <a:lnTo>
                      <a:pt x="1056" y="270"/>
                    </a:lnTo>
                    <a:lnTo>
                      <a:pt x="1096" y="236"/>
                    </a:lnTo>
                    <a:lnTo>
                      <a:pt x="1134" y="208"/>
                    </a:lnTo>
                    <a:lnTo>
                      <a:pt x="1164" y="184"/>
                    </a:lnTo>
                    <a:lnTo>
                      <a:pt x="1190" y="166"/>
                    </a:lnTo>
                    <a:lnTo>
                      <a:pt x="1208" y="154"/>
                    </a:lnTo>
                    <a:lnTo>
                      <a:pt x="1220" y="146"/>
                    </a:lnTo>
                    <a:lnTo>
                      <a:pt x="1224" y="144"/>
                    </a:lnTo>
                    <a:lnTo>
                      <a:pt x="848" y="0"/>
                    </a:lnTo>
                    <a:lnTo>
                      <a:pt x="1728" y="56"/>
                    </a:lnTo>
                    <a:lnTo>
                      <a:pt x="1824" y="480"/>
                    </a:lnTo>
                    <a:lnTo>
                      <a:pt x="1568" y="328"/>
                    </a:lnTo>
                    <a:lnTo>
                      <a:pt x="1564" y="328"/>
                    </a:lnTo>
                    <a:lnTo>
                      <a:pt x="1554" y="332"/>
                    </a:lnTo>
                    <a:lnTo>
                      <a:pt x="1538" y="338"/>
                    </a:lnTo>
                    <a:lnTo>
                      <a:pt x="1514" y="346"/>
                    </a:lnTo>
                    <a:lnTo>
                      <a:pt x="1486" y="356"/>
                    </a:lnTo>
                    <a:lnTo>
                      <a:pt x="1452" y="370"/>
                    </a:lnTo>
                    <a:lnTo>
                      <a:pt x="1412" y="388"/>
                    </a:lnTo>
                    <a:lnTo>
                      <a:pt x="1370" y="410"/>
                    </a:lnTo>
                    <a:lnTo>
                      <a:pt x="1322" y="436"/>
                    </a:lnTo>
                    <a:lnTo>
                      <a:pt x="1270" y="466"/>
                    </a:lnTo>
                    <a:lnTo>
                      <a:pt x="1216" y="500"/>
                    </a:lnTo>
                    <a:lnTo>
                      <a:pt x="1158" y="540"/>
                    </a:lnTo>
                    <a:lnTo>
                      <a:pt x="1098" y="584"/>
                    </a:lnTo>
                    <a:lnTo>
                      <a:pt x="1034" y="636"/>
                    </a:lnTo>
                    <a:lnTo>
                      <a:pt x="970" y="692"/>
                    </a:lnTo>
                    <a:lnTo>
                      <a:pt x="904" y="756"/>
                    </a:lnTo>
                    <a:lnTo>
                      <a:pt x="836" y="824"/>
                    </a:lnTo>
                    <a:lnTo>
                      <a:pt x="770" y="900"/>
                    </a:lnTo>
                    <a:lnTo>
                      <a:pt x="700" y="984"/>
                    </a:lnTo>
                    <a:lnTo>
                      <a:pt x="632" y="1076"/>
                    </a:lnTo>
                    <a:lnTo>
                      <a:pt x="566" y="1174"/>
                    </a:lnTo>
                    <a:lnTo>
                      <a:pt x="498" y="1280"/>
                    </a:lnTo>
                    <a:lnTo>
                      <a:pt x="434" y="1394"/>
                    </a:lnTo>
                    <a:lnTo>
                      <a:pt x="370" y="1518"/>
                    </a:lnTo>
                    <a:lnTo>
                      <a:pt x="308" y="1650"/>
                    </a:lnTo>
                    <a:lnTo>
                      <a:pt x="248" y="1792"/>
                    </a:lnTo>
                    <a:lnTo>
                      <a:pt x="192" y="1944"/>
                    </a:lnTo>
                    <a:lnTo>
                      <a:pt x="138" y="2104"/>
                    </a:lnTo>
                    <a:lnTo>
                      <a:pt x="88" y="2274"/>
                    </a:lnTo>
                    <a:lnTo>
                      <a:pt x="42" y="2456"/>
                    </a:lnTo>
                    <a:lnTo>
                      <a:pt x="0" y="264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11364"/>
                  </a:gs>
                  <a:gs pos="100000">
                    <a:srgbClr val="61092E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9052" name="Rectangle 21"/>
              <p:cNvSpPr>
                <a:spLocks noChangeArrowheads="1"/>
              </p:cNvSpPr>
              <p:nvPr/>
            </p:nvSpPr>
            <p:spPr bwMode="gray">
              <a:xfrm>
                <a:off x="3659906" y="3352800"/>
                <a:ext cx="3211512" cy="346075"/>
              </a:xfrm>
              <a:prstGeom prst="rect">
                <a:avLst/>
              </a:prstGeom>
              <a:gradFill rotWithShape="1">
                <a:gsLst>
                  <a:gs pos="0">
                    <a:srgbClr val="5D2FB9"/>
                  </a:gs>
                  <a:gs pos="50000">
                    <a:srgbClr val="8041FF"/>
                  </a:gs>
                  <a:gs pos="100000">
                    <a:srgbClr val="5D2FB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altLang="zh-CN">
                  <a:solidFill>
                    <a:srgbClr val="4D4D4D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29053" name="Freeform 22"/>
              <p:cNvSpPr>
                <a:spLocks/>
              </p:cNvSpPr>
              <p:nvPr/>
            </p:nvSpPr>
            <p:spPr bwMode="gray">
              <a:xfrm>
                <a:off x="2780431" y="3690938"/>
                <a:ext cx="4083050" cy="631825"/>
              </a:xfrm>
              <a:custGeom>
                <a:avLst/>
                <a:gdLst>
                  <a:gd name="T0" fmla="*/ 2147483647 w 2048"/>
                  <a:gd name="T1" fmla="*/ 2147483647 h 286"/>
                  <a:gd name="T2" fmla="*/ 0 w 2048"/>
                  <a:gd name="T3" fmla="*/ 2147483647 h 286"/>
                  <a:gd name="T4" fmla="*/ 2147483647 w 2048"/>
                  <a:gd name="T5" fmla="*/ 0 h 286"/>
                  <a:gd name="T6" fmla="*/ 2147483647 w 2048"/>
                  <a:gd name="T7" fmla="*/ 0 h 286"/>
                  <a:gd name="T8" fmla="*/ 2147483647 w 2048"/>
                  <a:gd name="T9" fmla="*/ 2147483647 h 2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48"/>
                  <a:gd name="T16" fmla="*/ 0 h 286"/>
                  <a:gd name="T17" fmla="*/ 2048 w 2048"/>
                  <a:gd name="T18" fmla="*/ 286 h 2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48" h="286">
                    <a:moveTo>
                      <a:pt x="1742" y="286"/>
                    </a:moveTo>
                    <a:lnTo>
                      <a:pt x="0" y="286"/>
                    </a:lnTo>
                    <a:lnTo>
                      <a:pt x="446" y="0"/>
                    </a:lnTo>
                    <a:lnTo>
                      <a:pt x="2048" y="0"/>
                    </a:lnTo>
                    <a:lnTo>
                      <a:pt x="1742" y="286"/>
                    </a:lnTo>
                    <a:close/>
                  </a:path>
                </a:pathLst>
              </a:custGeom>
              <a:solidFill>
                <a:srgbClr val="FF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9054" name="Rectangle 23"/>
              <p:cNvSpPr>
                <a:spLocks noChangeArrowheads="1"/>
              </p:cNvSpPr>
              <p:nvPr/>
            </p:nvSpPr>
            <p:spPr bwMode="gray">
              <a:xfrm>
                <a:off x="2755916" y="4322763"/>
                <a:ext cx="3478213" cy="344487"/>
              </a:xfrm>
              <a:prstGeom prst="rect">
                <a:avLst/>
              </a:prstGeom>
              <a:gradFill rotWithShape="1">
                <a:gsLst>
                  <a:gs pos="0">
                    <a:srgbClr val="A0523A"/>
                  </a:gs>
                  <a:gs pos="50000">
                    <a:srgbClr val="DC7150"/>
                  </a:gs>
                  <a:gs pos="100000">
                    <a:srgbClr val="A0523A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endParaRPr lang="en-US" altLang="zh-CN">
                  <a:solidFill>
                    <a:srgbClr val="4D4D4D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29055" name="Rectangle 24"/>
              <p:cNvSpPr>
                <a:spLocks noChangeArrowheads="1"/>
              </p:cNvSpPr>
              <p:nvPr/>
            </p:nvSpPr>
            <p:spPr bwMode="gray">
              <a:xfrm>
                <a:off x="1871679" y="5291138"/>
                <a:ext cx="3741737" cy="344487"/>
              </a:xfrm>
              <a:prstGeom prst="rect">
                <a:avLst/>
              </a:prstGeom>
              <a:gradFill rotWithShape="1">
                <a:gsLst>
                  <a:gs pos="0">
                    <a:srgbClr val="977514"/>
                  </a:gs>
                  <a:gs pos="50000">
                    <a:srgbClr val="D0A11C"/>
                  </a:gs>
                  <a:gs pos="100000">
                    <a:srgbClr val="977514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ru-RU" altLang="zh-CN">
                    <a:solidFill>
                      <a:srgbClr val="7030A0"/>
                    </a:solidFill>
                    <a:latin typeface="Verdana" charset="0"/>
                    <a:ea typeface="宋体" charset="0"/>
                    <a:cs typeface="宋体" charset="0"/>
                  </a:rPr>
                  <a:t>Телекоммуникации</a:t>
                </a:r>
                <a:endParaRPr lang="en-US" altLang="zh-CN">
                  <a:solidFill>
                    <a:srgbClr val="7030A0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</p:grpSp>
        <p:pic>
          <p:nvPicPr>
            <p:cNvPr id="129040" name="Picture 12" descr="Михайловская школа - Изобретение телеграфа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7831" y="5531388"/>
              <a:ext cx="1008112" cy="646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41" name="Picture 14" descr="Сообщите PokerStars свой номер телефона и получите билет на премиум-фрироллы 100K Privilege Freerolls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7783" y="5191643"/>
              <a:ext cx="965806" cy="1045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42" name="Picture 33" descr="Communication Concept Стоковая фотография 55519249 : Shutterstock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7736" y="4041463"/>
              <a:ext cx="885710" cy="1037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43" name="Picture 4" descr="Нажмите для загрузки На телефон движущие картинки - найдется все! : доступен на файловом сервере 5.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4571" y="4560434"/>
              <a:ext cx="713872" cy="495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44" name="Picture 8" descr="LCD Телевизоры оптом. - продам.купить LCD Телевизоры оптом. Закарпатская область, Украина. Фото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9935" y="3224349"/>
              <a:ext cx="955996" cy="718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45" name="Picture 20" descr="Мобильный телефон LG GD510 White + Sun Edition Интернет-магазин мобильных телефонов &quot;Сотовик&quot;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465" y="3085973"/>
              <a:ext cx="601060" cy="918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9035" name="Picture 6" descr="Может ли ПС увидеть неопубликованный контент. - Форум SAPE.RU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213" y="5394325"/>
            <a:ext cx="18351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6" name="Picture 27" descr="Мир &quot; Страница 862 &quot; Новости Запорожья и мира Индустриалка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4200525"/>
            <a:ext cx="161925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7" name="Picture 4" descr="Предложение: Локальные сети на дальние расстояния в Челябинске - Барахла.Нет в Челябинске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2914650"/>
            <a:ext cx="2820987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8" name="Text Box 6"/>
          <p:cNvSpPr txBox="1">
            <a:spLocks noChangeArrowheads="1"/>
          </p:cNvSpPr>
          <p:nvPr/>
        </p:nvSpPr>
        <p:spPr bwMode="auto">
          <a:xfrm>
            <a:off x="0" y="46038"/>
            <a:ext cx="9007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/>
            <a:r>
              <a:rPr kumimoji="0" lang="ru-RU" altLang="zh-CN" b="1">
                <a:solidFill>
                  <a:srgbClr val="0070C0"/>
                </a:solidFill>
              </a:rPr>
              <a:t>ИНФОКОММУНИКАЦИИ</a:t>
            </a:r>
            <a:endParaRPr kumimoji="0" lang="en-US" altLang="zh-CN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1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571500" y="1000125"/>
            <a:ext cx="8358188" cy="25860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ru-RU" sz="5400" dirty="0">
                <a:solidFill>
                  <a:prstClr val="black"/>
                </a:solidFill>
                <a:latin typeface="Calibri"/>
              </a:rPr>
              <a:t>ЭКСПЛУАТАЦИЯ И БЕЗОПАСНОСТЬ СЕТИ</a:t>
            </a:r>
          </a:p>
          <a:p>
            <a:pPr algn="ctr" eaLnBrk="0" hangingPunct="0">
              <a:defRPr/>
            </a:pPr>
            <a:endParaRPr lang="ru-RU" sz="5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4151991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09" name="Group 50"/>
          <p:cNvGrpSpPr>
            <a:grpSpLocks/>
          </p:cNvGrpSpPr>
          <p:nvPr/>
        </p:nvGrpSpPr>
        <p:grpSpPr bwMode="auto">
          <a:xfrm>
            <a:off x="930275" y="1125538"/>
            <a:ext cx="7242175" cy="4348162"/>
            <a:chOff x="404" y="829"/>
            <a:chExt cx="4562" cy="2739"/>
          </a:xfrm>
        </p:grpSpPr>
        <p:sp>
          <p:nvSpPr>
            <p:cNvPr id="612356" name="Freeform 4"/>
            <p:cNvSpPr>
              <a:spLocks/>
            </p:cNvSpPr>
            <p:nvPr/>
          </p:nvSpPr>
          <p:spPr bwMode="auto">
            <a:xfrm>
              <a:off x="404" y="829"/>
              <a:ext cx="617" cy="1368"/>
            </a:xfrm>
            <a:custGeom>
              <a:avLst/>
              <a:gdLst/>
              <a:ahLst/>
              <a:cxnLst>
                <a:cxn ang="0">
                  <a:pos x="321" y="0"/>
                </a:cxn>
                <a:cxn ang="0">
                  <a:pos x="301" y="1"/>
                </a:cxn>
                <a:cxn ang="0">
                  <a:pos x="280" y="5"/>
                </a:cxn>
                <a:cxn ang="0">
                  <a:pos x="261" y="11"/>
                </a:cxn>
                <a:cxn ang="0">
                  <a:pos x="241" y="21"/>
                </a:cxn>
                <a:cxn ang="0">
                  <a:pos x="222" y="33"/>
                </a:cxn>
                <a:cxn ang="0">
                  <a:pos x="203" y="46"/>
                </a:cxn>
                <a:cxn ang="0">
                  <a:pos x="185" y="63"/>
                </a:cxn>
                <a:cxn ang="0">
                  <a:pos x="167" y="83"/>
                </a:cxn>
                <a:cxn ang="0">
                  <a:pos x="150" y="105"/>
                </a:cxn>
                <a:cxn ang="0">
                  <a:pos x="133" y="128"/>
                </a:cxn>
                <a:cxn ang="0">
                  <a:pos x="116" y="154"/>
                </a:cxn>
                <a:cxn ang="0">
                  <a:pos x="101" y="182"/>
                </a:cxn>
                <a:cxn ang="0">
                  <a:pos x="87" y="212"/>
                </a:cxn>
                <a:cxn ang="0">
                  <a:pos x="73" y="244"/>
                </a:cxn>
                <a:cxn ang="0">
                  <a:pos x="62" y="277"/>
                </a:cxn>
                <a:cxn ang="0">
                  <a:pos x="50" y="312"/>
                </a:cxn>
                <a:cxn ang="0">
                  <a:pos x="39" y="349"/>
                </a:cxn>
                <a:cxn ang="0">
                  <a:pos x="30" y="386"/>
                </a:cxn>
                <a:cxn ang="0">
                  <a:pos x="23" y="425"/>
                </a:cxn>
                <a:cxn ang="0">
                  <a:pos x="15" y="465"/>
                </a:cxn>
                <a:cxn ang="0">
                  <a:pos x="10" y="505"/>
                </a:cxn>
                <a:cxn ang="0">
                  <a:pos x="6" y="547"/>
                </a:cxn>
                <a:cxn ang="0">
                  <a:pos x="2" y="588"/>
                </a:cxn>
                <a:cxn ang="0">
                  <a:pos x="1" y="631"/>
                </a:cxn>
                <a:cxn ang="0">
                  <a:pos x="0" y="673"/>
                </a:cxn>
              </a:cxnLst>
              <a:rect l="0" t="0" r="r" b="b"/>
              <a:pathLst>
                <a:path w="321" h="673">
                  <a:moveTo>
                    <a:pt x="321" y="0"/>
                  </a:moveTo>
                  <a:lnTo>
                    <a:pt x="301" y="1"/>
                  </a:lnTo>
                  <a:lnTo>
                    <a:pt x="280" y="5"/>
                  </a:lnTo>
                  <a:lnTo>
                    <a:pt x="261" y="11"/>
                  </a:lnTo>
                  <a:lnTo>
                    <a:pt x="241" y="21"/>
                  </a:lnTo>
                  <a:lnTo>
                    <a:pt x="222" y="33"/>
                  </a:lnTo>
                  <a:lnTo>
                    <a:pt x="203" y="46"/>
                  </a:lnTo>
                  <a:lnTo>
                    <a:pt x="185" y="63"/>
                  </a:lnTo>
                  <a:lnTo>
                    <a:pt x="167" y="83"/>
                  </a:lnTo>
                  <a:lnTo>
                    <a:pt x="150" y="105"/>
                  </a:lnTo>
                  <a:lnTo>
                    <a:pt x="133" y="128"/>
                  </a:lnTo>
                  <a:lnTo>
                    <a:pt x="116" y="154"/>
                  </a:lnTo>
                  <a:lnTo>
                    <a:pt x="101" y="182"/>
                  </a:lnTo>
                  <a:lnTo>
                    <a:pt x="87" y="212"/>
                  </a:lnTo>
                  <a:lnTo>
                    <a:pt x="73" y="244"/>
                  </a:lnTo>
                  <a:lnTo>
                    <a:pt x="62" y="277"/>
                  </a:lnTo>
                  <a:lnTo>
                    <a:pt x="50" y="312"/>
                  </a:lnTo>
                  <a:lnTo>
                    <a:pt x="39" y="349"/>
                  </a:lnTo>
                  <a:lnTo>
                    <a:pt x="30" y="386"/>
                  </a:lnTo>
                  <a:lnTo>
                    <a:pt x="23" y="425"/>
                  </a:lnTo>
                  <a:lnTo>
                    <a:pt x="15" y="465"/>
                  </a:lnTo>
                  <a:lnTo>
                    <a:pt x="10" y="505"/>
                  </a:lnTo>
                  <a:lnTo>
                    <a:pt x="6" y="547"/>
                  </a:lnTo>
                  <a:lnTo>
                    <a:pt x="2" y="588"/>
                  </a:lnTo>
                  <a:lnTo>
                    <a:pt x="1" y="631"/>
                  </a:lnTo>
                  <a:lnTo>
                    <a:pt x="0" y="67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57" name="Freeform 5"/>
            <p:cNvSpPr>
              <a:spLocks/>
            </p:cNvSpPr>
            <p:nvPr/>
          </p:nvSpPr>
          <p:spPr bwMode="auto">
            <a:xfrm>
              <a:off x="404" y="2197"/>
              <a:ext cx="617" cy="13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42"/>
                </a:cxn>
                <a:cxn ang="0">
                  <a:pos x="2" y="85"/>
                </a:cxn>
                <a:cxn ang="0">
                  <a:pos x="6" y="126"/>
                </a:cxn>
                <a:cxn ang="0">
                  <a:pos x="10" y="168"/>
                </a:cxn>
                <a:cxn ang="0">
                  <a:pos x="15" y="208"/>
                </a:cxn>
                <a:cxn ang="0">
                  <a:pos x="23" y="248"/>
                </a:cxn>
                <a:cxn ang="0">
                  <a:pos x="30" y="287"/>
                </a:cxn>
                <a:cxn ang="0">
                  <a:pos x="39" y="324"/>
                </a:cxn>
                <a:cxn ang="0">
                  <a:pos x="50" y="361"/>
                </a:cxn>
                <a:cxn ang="0">
                  <a:pos x="62" y="396"/>
                </a:cxn>
                <a:cxn ang="0">
                  <a:pos x="73" y="429"/>
                </a:cxn>
                <a:cxn ang="0">
                  <a:pos x="87" y="461"/>
                </a:cxn>
                <a:cxn ang="0">
                  <a:pos x="101" y="491"/>
                </a:cxn>
                <a:cxn ang="0">
                  <a:pos x="116" y="519"/>
                </a:cxn>
                <a:cxn ang="0">
                  <a:pos x="133" y="545"/>
                </a:cxn>
                <a:cxn ang="0">
                  <a:pos x="150" y="568"/>
                </a:cxn>
                <a:cxn ang="0">
                  <a:pos x="167" y="590"/>
                </a:cxn>
                <a:cxn ang="0">
                  <a:pos x="185" y="610"/>
                </a:cxn>
                <a:cxn ang="0">
                  <a:pos x="203" y="627"/>
                </a:cxn>
                <a:cxn ang="0">
                  <a:pos x="222" y="640"/>
                </a:cxn>
                <a:cxn ang="0">
                  <a:pos x="241" y="652"/>
                </a:cxn>
                <a:cxn ang="0">
                  <a:pos x="261" y="662"/>
                </a:cxn>
                <a:cxn ang="0">
                  <a:pos x="280" y="668"/>
                </a:cxn>
                <a:cxn ang="0">
                  <a:pos x="301" y="672"/>
                </a:cxn>
                <a:cxn ang="0">
                  <a:pos x="321" y="673"/>
                </a:cxn>
              </a:cxnLst>
              <a:rect l="0" t="0" r="r" b="b"/>
              <a:pathLst>
                <a:path w="321" h="673">
                  <a:moveTo>
                    <a:pt x="0" y="0"/>
                  </a:moveTo>
                  <a:lnTo>
                    <a:pt x="1" y="42"/>
                  </a:lnTo>
                  <a:lnTo>
                    <a:pt x="2" y="85"/>
                  </a:lnTo>
                  <a:lnTo>
                    <a:pt x="6" y="126"/>
                  </a:lnTo>
                  <a:lnTo>
                    <a:pt x="10" y="168"/>
                  </a:lnTo>
                  <a:lnTo>
                    <a:pt x="15" y="208"/>
                  </a:lnTo>
                  <a:lnTo>
                    <a:pt x="23" y="248"/>
                  </a:lnTo>
                  <a:lnTo>
                    <a:pt x="30" y="287"/>
                  </a:lnTo>
                  <a:lnTo>
                    <a:pt x="39" y="324"/>
                  </a:lnTo>
                  <a:lnTo>
                    <a:pt x="50" y="361"/>
                  </a:lnTo>
                  <a:lnTo>
                    <a:pt x="62" y="396"/>
                  </a:lnTo>
                  <a:lnTo>
                    <a:pt x="73" y="429"/>
                  </a:lnTo>
                  <a:lnTo>
                    <a:pt x="87" y="461"/>
                  </a:lnTo>
                  <a:lnTo>
                    <a:pt x="101" y="491"/>
                  </a:lnTo>
                  <a:lnTo>
                    <a:pt x="116" y="519"/>
                  </a:lnTo>
                  <a:lnTo>
                    <a:pt x="133" y="545"/>
                  </a:lnTo>
                  <a:lnTo>
                    <a:pt x="150" y="568"/>
                  </a:lnTo>
                  <a:lnTo>
                    <a:pt x="167" y="590"/>
                  </a:lnTo>
                  <a:lnTo>
                    <a:pt x="185" y="610"/>
                  </a:lnTo>
                  <a:lnTo>
                    <a:pt x="203" y="627"/>
                  </a:lnTo>
                  <a:lnTo>
                    <a:pt x="222" y="640"/>
                  </a:lnTo>
                  <a:lnTo>
                    <a:pt x="241" y="652"/>
                  </a:lnTo>
                  <a:lnTo>
                    <a:pt x="261" y="662"/>
                  </a:lnTo>
                  <a:lnTo>
                    <a:pt x="280" y="668"/>
                  </a:lnTo>
                  <a:lnTo>
                    <a:pt x="301" y="672"/>
                  </a:lnTo>
                  <a:lnTo>
                    <a:pt x="321" y="673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58" name="Line 6"/>
            <p:cNvSpPr>
              <a:spLocks noChangeShapeType="1"/>
            </p:cNvSpPr>
            <p:nvPr/>
          </p:nvSpPr>
          <p:spPr bwMode="auto">
            <a:xfrm>
              <a:off x="1021" y="829"/>
              <a:ext cx="3329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59" name="Freeform 7"/>
            <p:cNvSpPr>
              <a:spLocks/>
            </p:cNvSpPr>
            <p:nvPr/>
          </p:nvSpPr>
          <p:spPr bwMode="auto">
            <a:xfrm>
              <a:off x="4346" y="829"/>
              <a:ext cx="620" cy="1368"/>
            </a:xfrm>
            <a:custGeom>
              <a:avLst/>
              <a:gdLst/>
              <a:ahLst/>
              <a:cxnLst>
                <a:cxn ang="0">
                  <a:pos x="323" y="673"/>
                </a:cxn>
                <a:cxn ang="0">
                  <a:pos x="322" y="631"/>
                </a:cxn>
                <a:cxn ang="0">
                  <a:pos x="321" y="588"/>
                </a:cxn>
                <a:cxn ang="0">
                  <a:pos x="317" y="547"/>
                </a:cxn>
                <a:cxn ang="0">
                  <a:pos x="312" y="504"/>
                </a:cxn>
                <a:cxn ang="0">
                  <a:pos x="307" y="465"/>
                </a:cxn>
                <a:cxn ang="0">
                  <a:pos x="300" y="425"/>
                </a:cxn>
                <a:cxn ang="0">
                  <a:pos x="292" y="386"/>
                </a:cxn>
                <a:cxn ang="0">
                  <a:pos x="283" y="348"/>
                </a:cxn>
                <a:cxn ang="0">
                  <a:pos x="273" y="311"/>
                </a:cxn>
                <a:cxn ang="0">
                  <a:pos x="261" y="277"/>
                </a:cxn>
                <a:cxn ang="0">
                  <a:pos x="249" y="243"/>
                </a:cxn>
                <a:cxn ang="0">
                  <a:pos x="235" y="211"/>
                </a:cxn>
                <a:cxn ang="0">
                  <a:pos x="221" y="182"/>
                </a:cxn>
                <a:cxn ang="0">
                  <a:pos x="205" y="153"/>
                </a:cxn>
                <a:cxn ang="0">
                  <a:pos x="189" y="127"/>
                </a:cxn>
                <a:cxn ang="0">
                  <a:pos x="172" y="104"/>
                </a:cxn>
                <a:cxn ang="0">
                  <a:pos x="155" y="81"/>
                </a:cxn>
                <a:cxn ang="0">
                  <a:pos x="136" y="62"/>
                </a:cxn>
                <a:cxn ang="0">
                  <a:pos x="118" y="45"/>
                </a:cxn>
                <a:cxn ang="0">
                  <a:pos x="99" y="32"/>
                </a:cxn>
                <a:cxn ang="0">
                  <a:pos x="79" y="20"/>
                </a:cxn>
                <a:cxn ang="0">
                  <a:pos x="59" y="10"/>
                </a:cxn>
                <a:cxn ang="0">
                  <a:pos x="40" y="5"/>
                </a:cxn>
                <a:cxn ang="0">
                  <a:pos x="20" y="0"/>
                </a:cxn>
                <a:cxn ang="0">
                  <a:pos x="0" y="0"/>
                </a:cxn>
              </a:cxnLst>
              <a:rect l="0" t="0" r="r" b="b"/>
              <a:pathLst>
                <a:path w="323" h="673">
                  <a:moveTo>
                    <a:pt x="323" y="673"/>
                  </a:moveTo>
                  <a:lnTo>
                    <a:pt x="322" y="631"/>
                  </a:lnTo>
                  <a:lnTo>
                    <a:pt x="321" y="588"/>
                  </a:lnTo>
                  <a:lnTo>
                    <a:pt x="317" y="547"/>
                  </a:lnTo>
                  <a:lnTo>
                    <a:pt x="312" y="504"/>
                  </a:lnTo>
                  <a:lnTo>
                    <a:pt x="307" y="465"/>
                  </a:lnTo>
                  <a:lnTo>
                    <a:pt x="300" y="425"/>
                  </a:lnTo>
                  <a:lnTo>
                    <a:pt x="292" y="386"/>
                  </a:lnTo>
                  <a:lnTo>
                    <a:pt x="283" y="348"/>
                  </a:lnTo>
                  <a:lnTo>
                    <a:pt x="273" y="311"/>
                  </a:lnTo>
                  <a:lnTo>
                    <a:pt x="261" y="277"/>
                  </a:lnTo>
                  <a:lnTo>
                    <a:pt x="249" y="243"/>
                  </a:lnTo>
                  <a:lnTo>
                    <a:pt x="235" y="211"/>
                  </a:lnTo>
                  <a:lnTo>
                    <a:pt x="221" y="182"/>
                  </a:lnTo>
                  <a:lnTo>
                    <a:pt x="205" y="153"/>
                  </a:lnTo>
                  <a:lnTo>
                    <a:pt x="189" y="127"/>
                  </a:lnTo>
                  <a:lnTo>
                    <a:pt x="172" y="104"/>
                  </a:lnTo>
                  <a:lnTo>
                    <a:pt x="155" y="81"/>
                  </a:lnTo>
                  <a:lnTo>
                    <a:pt x="136" y="62"/>
                  </a:lnTo>
                  <a:lnTo>
                    <a:pt x="118" y="45"/>
                  </a:lnTo>
                  <a:lnTo>
                    <a:pt x="99" y="32"/>
                  </a:lnTo>
                  <a:lnTo>
                    <a:pt x="79" y="20"/>
                  </a:lnTo>
                  <a:lnTo>
                    <a:pt x="59" y="10"/>
                  </a:lnTo>
                  <a:lnTo>
                    <a:pt x="40" y="5"/>
                  </a:lnTo>
                  <a:lnTo>
                    <a:pt x="20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60" name="Freeform 8"/>
            <p:cNvSpPr>
              <a:spLocks/>
            </p:cNvSpPr>
            <p:nvPr/>
          </p:nvSpPr>
          <p:spPr bwMode="auto">
            <a:xfrm>
              <a:off x="4346" y="2197"/>
              <a:ext cx="620" cy="1369"/>
            </a:xfrm>
            <a:custGeom>
              <a:avLst/>
              <a:gdLst/>
              <a:ahLst/>
              <a:cxnLst>
                <a:cxn ang="0">
                  <a:pos x="0" y="673"/>
                </a:cxn>
                <a:cxn ang="0">
                  <a:pos x="20" y="673"/>
                </a:cxn>
                <a:cxn ang="0">
                  <a:pos x="40" y="668"/>
                </a:cxn>
                <a:cxn ang="0">
                  <a:pos x="59" y="663"/>
                </a:cxn>
                <a:cxn ang="0">
                  <a:pos x="79" y="653"/>
                </a:cxn>
                <a:cxn ang="0">
                  <a:pos x="99" y="641"/>
                </a:cxn>
                <a:cxn ang="0">
                  <a:pos x="118" y="627"/>
                </a:cxn>
                <a:cxn ang="0">
                  <a:pos x="136" y="611"/>
                </a:cxn>
                <a:cxn ang="0">
                  <a:pos x="155" y="591"/>
                </a:cxn>
                <a:cxn ang="0">
                  <a:pos x="172" y="569"/>
                </a:cxn>
                <a:cxn ang="0">
                  <a:pos x="189" y="546"/>
                </a:cxn>
                <a:cxn ang="0">
                  <a:pos x="205" y="520"/>
                </a:cxn>
                <a:cxn ang="0">
                  <a:pos x="221" y="491"/>
                </a:cxn>
                <a:cxn ang="0">
                  <a:pos x="235" y="462"/>
                </a:cxn>
                <a:cxn ang="0">
                  <a:pos x="249" y="430"/>
                </a:cxn>
                <a:cxn ang="0">
                  <a:pos x="261" y="396"/>
                </a:cxn>
                <a:cxn ang="0">
                  <a:pos x="273" y="362"/>
                </a:cxn>
                <a:cxn ang="0">
                  <a:pos x="283" y="325"/>
                </a:cxn>
                <a:cxn ang="0">
                  <a:pos x="292" y="287"/>
                </a:cxn>
                <a:cxn ang="0">
                  <a:pos x="300" y="248"/>
                </a:cxn>
                <a:cxn ang="0">
                  <a:pos x="307" y="208"/>
                </a:cxn>
                <a:cxn ang="0">
                  <a:pos x="312" y="169"/>
                </a:cxn>
                <a:cxn ang="0">
                  <a:pos x="317" y="126"/>
                </a:cxn>
                <a:cxn ang="0">
                  <a:pos x="321" y="85"/>
                </a:cxn>
                <a:cxn ang="0">
                  <a:pos x="322" y="42"/>
                </a:cxn>
                <a:cxn ang="0">
                  <a:pos x="323" y="0"/>
                </a:cxn>
              </a:cxnLst>
              <a:rect l="0" t="0" r="r" b="b"/>
              <a:pathLst>
                <a:path w="323" h="673">
                  <a:moveTo>
                    <a:pt x="0" y="673"/>
                  </a:moveTo>
                  <a:lnTo>
                    <a:pt x="20" y="673"/>
                  </a:lnTo>
                  <a:lnTo>
                    <a:pt x="40" y="668"/>
                  </a:lnTo>
                  <a:lnTo>
                    <a:pt x="59" y="663"/>
                  </a:lnTo>
                  <a:lnTo>
                    <a:pt x="79" y="653"/>
                  </a:lnTo>
                  <a:lnTo>
                    <a:pt x="99" y="641"/>
                  </a:lnTo>
                  <a:lnTo>
                    <a:pt x="118" y="627"/>
                  </a:lnTo>
                  <a:lnTo>
                    <a:pt x="136" y="611"/>
                  </a:lnTo>
                  <a:lnTo>
                    <a:pt x="155" y="591"/>
                  </a:lnTo>
                  <a:lnTo>
                    <a:pt x="172" y="569"/>
                  </a:lnTo>
                  <a:lnTo>
                    <a:pt x="189" y="546"/>
                  </a:lnTo>
                  <a:lnTo>
                    <a:pt x="205" y="520"/>
                  </a:lnTo>
                  <a:lnTo>
                    <a:pt x="221" y="491"/>
                  </a:lnTo>
                  <a:lnTo>
                    <a:pt x="235" y="462"/>
                  </a:lnTo>
                  <a:lnTo>
                    <a:pt x="249" y="430"/>
                  </a:lnTo>
                  <a:lnTo>
                    <a:pt x="261" y="396"/>
                  </a:lnTo>
                  <a:lnTo>
                    <a:pt x="273" y="362"/>
                  </a:lnTo>
                  <a:lnTo>
                    <a:pt x="283" y="325"/>
                  </a:lnTo>
                  <a:lnTo>
                    <a:pt x="292" y="287"/>
                  </a:lnTo>
                  <a:lnTo>
                    <a:pt x="300" y="248"/>
                  </a:lnTo>
                  <a:lnTo>
                    <a:pt x="307" y="208"/>
                  </a:lnTo>
                  <a:lnTo>
                    <a:pt x="312" y="169"/>
                  </a:lnTo>
                  <a:lnTo>
                    <a:pt x="317" y="126"/>
                  </a:lnTo>
                  <a:lnTo>
                    <a:pt x="321" y="85"/>
                  </a:lnTo>
                  <a:lnTo>
                    <a:pt x="322" y="42"/>
                  </a:lnTo>
                  <a:lnTo>
                    <a:pt x="323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61" name="Line 9"/>
            <p:cNvSpPr>
              <a:spLocks noChangeShapeType="1"/>
            </p:cNvSpPr>
            <p:nvPr/>
          </p:nvSpPr>
          <p:spPr bwMode="auto">
            <a:xfrm>
              <a:off x="1021" y="3566"/>
              <a:ext cx="3329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62" name="Line 10"/>
            <p:cNvSpPr>
              <a:spLocks noChangeShapeType="1"/>
            </p:cNvSpPr>
            <p:nvPr/>
          </p:nvSpPr>
          <p:spPr bwMode="auto">
            <a:xfrm>
              <a:off x="544" y="1335"/>
              <a:ext cx="4280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63" name="Line 11"/>
            <p:cNvSpPr>
              <a:spLocks noChangeShapeType="1"/>
            </p:cNvSpPr>
            <p:nvPr/>
          </p:nvSpPr>
          <p:spPr bwMode="auto">
            <a:xfrm flipV="1">
              <a:off x="1291" y="833"/>
              <a:ext cx="2" cy="50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64" name="Rectangle 12"/>
            <p:cNvSpPr>
              <a:spLocks noChangeArrowheads="1"/>
            </p:cNvSpPr>
            <p:nvPr/>
          </p:nvSpPr>
          <p:spPr bwMode="auto">
            <a:xfrm>
              <a:off x="853" y="1063"/>
              <a:ext cx="89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pitchFamily="34" charset="-52"/>
                </a:rPr>
                <a:t>S0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2365" name="Rectangle 13"/>
            <p:cNvSpPr>
              <a:spLocks noChangeArrowheads="1"/>
            </p:cNvSpPr>
            <p:nvPr/>
          </p:nvSpPr>
          <p:spPr bwMode="auto">
            <a:xfrm>
              <a:off x="2464" y="1063"/>
              <a:ext cx="413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ИСХОДНОЕ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2366" name="Rectangle 14"/>
            <p:cNvSpPr>
              <a:spLocks noChangeArrowheads="1"/>
            </p:cNvSpPr>
            <p:nvPr/>
          </p:nvSpPr>
          <p:spPr bwMode="auto">
            <a:xfrm>
              <a:off x="932" y="1421"/>
              <a:ext cx="382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Исходящая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2367" name="Rectangle 15"/>
            <p:cNvSpPr>
              <a:spLocks noChangeArrowheads="1"/>
            </p:cNvSpPr>
            <p:nvPr/>
          </p:nvSpPr>
          <p:spPr bwMode="auto">
            <a:xfrm>
              <a:off x="1155" y="1565"/>
              <a:ext cx="144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АТС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2368" name="Rectangle 16"/>
            <p:cNvSpPr>
              <a:spLocks noChangeArrowheads="1"/>
            </p:cNvSpPr>
            <p:nvPr/>
          </p:nvSpPr>
          <p:spPr bwMode="auto">
            <a:xfrm>
              <a:off x="3685" y="1421"/>
              <a:ext cx="342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Входящая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2369" name="Rectangle 17"/>
            <p:cNvSpPr>
              <a:spLocks noChangeArrowheads="1"/>
            </p:cNvSpPr>
            <p:nvPr/>
          </p:nvSpPr>
          <p:spPr bwMode="auto">
            <a:xfrm>
              <a:off x="3872" y="1565"/>
              <a:ext cx="144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АТС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2370" name="Line 18"/>
            <p:cNvSpPr>
              <a:spLocks noChangeShapeType="1"/>
            </p:cNvSpPr>
            <p:nvPr/>
          </p:nvSpPr>
          <p:spPr bwMode="auto">
            <a:xfrm>
              <a:off x="2649" y="1624"/>
              <a:ext cx="2" cy="6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71" name="Line 19"/>
            <p:cNvSpPr>
              <a:spLocks noChangeShapeType="1"/>
            </p:cNvSpPr>
            <p:nvPr/>
          </p:nvSpPr>
          <p:spPr bwMode="auto">
            <a:xfrm>
              <a:off x="2649" y="1736"/>
              <a:ext cx="2" cy="6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72" name="Line 20"/>
            <p:cNvSpPr>
              <a:spLocks noChangeShapeType="1"/>
            </p:cNvSpPr>
            <p:nvPr/>
          </p:nvSpPr>
          <p:spPr bwMode="auto">
            <a:xfrm>
              <a:off x="2649" y="1848"/>
              <a:ext cx="2" cy="6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73" name="Line 21"/>
            <p:cNvSpPr>
              <a:spLocks noChangeShapeType="1"/>
            </p:cNvSpPr>
            <p:nvPr/>
          </p:nvSpPr>
          <p:spPr bwMode="auto">
            <a:xfrm>
              <a:off x="2649" y="1960"/>
              <a:ext cx="2" cy="6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74" name="Line 22"/>
            <p:cNvSpPr>
              <a:spLocks noChangeShapeType="1"/>
            </p:cNvSpPr>
            <p:nvPr/>
          </p:nvSpPr>
          <p:spPr bwMode="auto">
            <a:xfrm>
              <a:off x="2649" y="2069"/>
              <a:ext cx="2" cy="7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75" name="Line 23"/>
            <p:cNvSpPr>
              <a:spLocks noChangeShapeType="1"/>
            </p:cNvSpPr>
            <p:nvPr/>
          </p:nvSpPr>
          <p:spPr bwMode="auto">
            <a:xfrm>
              <a:off x="2649" y="2183"/>
              <a:ext cx="2" cy="6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76" name="Line 24"/>
            <p:cNvSpPr>
              <a:spLocks noChangeShapeType="1"/>
            </p:cNvSpPr>
            <p:nvPr/>
          </p:nvSpPr>
          <p:spPr bwMode="auto">
            <a:xfrm>
              <a:off x="2649" y="2295"/>
              <a:ext cx="2" cy="6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77" name="Line 25"/>
            <p:cNvSpPr>
              <a:spLocks noChangeShapeType="1"/>
            </p:cNvSpPr>
            <p:nvPr/>
          </p:nvSpPr>
          <p:spPr bwMode="auto">
            <a:xfrm>
              <a:off x="2649" y="2407"/>
              <a:ext cx="2" cy="6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78" name="Line 26"/>
            <p:cNvSpPr>
              <a:spLocks noChangeShapeType="1"/>
            </p:cNvSpPr>
            <p:nvPr/>
          </p:nvSpPr>
          <p:spPr bwMode="auto">
            <a:xfrm>
              <a:off x="2649" y="2519"/>
              <a:ext cx="2" cy="6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79" name="Line 27"/>
            <p:cNvSpPr>
              <a:spLocks noChangeShapeType="1"/>
            </p:cNvSpPr>
            <p:nvPr/>
          </p:nvSpPr>
          <p:spPr bwMode="auto">
            <a:xfrm>
              <a:off x="2649" y="2631"/>
              <a:ext cx="2" cy="6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80" name="Line 28"/>
            <p:cNvSpPr>
              <a:spLocks noChangeShapeType="1"/>
            </p:cNvSpPr>
            <p:nvPr/>
          </p:nvSpPr>
          <p:spPr bwMode="auto">
            <a:xfrm>
              <a:off x="2649" y="2742"/>
              <a:ext cx="2" cy="6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81" name="Line 29"/>
            <p:cNvSpPr>
              <a:spLocks noChangeShapeType="1"/>
            </p:cNvSpPr>
            <p:nvPr/>
          </p:nvSpPr>
          <p:spPr bwMode="auto">
            <a:xfrm>
              <a:off x="2649" y="2854"/>
              <a:ext cx="2" cy="6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82" name="Line 30"/>
            <p:cNvSpPr>
              <a:spLocks noChangeShapeType="1"/>
            </p:cNvSpPr>
            <p:nvPr/>
          </p:nvSpPr>
          <p:spPr bwMode="auto">
            <a:xfrm>
              <a:off x="1021" y="1911"/>
              <a:ext cx="3125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83" name="Line 31"/>
            <p:cNvSpPr>
              <a:spLocks noChangeShapeType="1"/>
            </p:cNvSpPr>
            <p:nvPr/>
          </p:nvSpPr>
          <p:spPr bwMode="auto">
            <a:xfrm>
              <a:off x="1021" y="2197"/>
              <a:ext cx="3125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84" name="Line 32"/>
            <p:cNvSpPr>
              <a:spLocks noChangeShapeType="1"/>
            </p:cNvSpPr>
            <p:nvPr/>
          </p:nvSpPr>
          <p:spPr bwMode="auto">
            <a:xfrm>
              <a:off x="1021" y="2484"/>
              <a:ext cx="3022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85" name="Freeform 33"/>
            <p:cNvSpPr>
              <a:spLocks/>
            </p:cNvSpPr>
            <p:nvPr/>
          </p:nvSpPr>
          <p:spPr bwMode="auto">
            <a:xfrm>
              <a:off x="4035" y="2445"/>
              <a:ext cx="111" cy="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8" y="19"/>
                </a:cxn>
                <a:cxn ang="0">
                  <a:pos x="0" y="38"/>
                </a:cxn>
                <a:cxn ang="0">
                  <a:pos x="0" y="0"/>
                </a:cxn>
              </a:cxnLst>
              <a:rect l="0" t="0" r="r" b="b"/>
              <a:pathLst>
                <a:path w="58" h="38">
                  <a:moveTo>
                    <a:pt x="0" y="0"/>
                  </a:moveTo>
                  <a:lnTo>
                    <a:pt x="58" y="19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86" name="Rectangle 34"/>
            <p:cNvSpPr>
              <a:spLocks noChangeArrowheads="1"/>
            </p:cNvSpPr>
            <p:nvPr/>
          </p:nvSpPr>
          <p:spPr bwMode="auto">
            <a:xfrm>
              <a:off x="2470" y="1689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Arial Cyr" charset="0"/>
                </a:rPr>
                <a:t>а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2387" name="Rectangle 35"/>
            <p:cNvSpPr>
              <a:spLocks noChangeArrowheads="1"/>
            </p:cNvSpPr>
            <p:nvPr/>
          </p:nvSpPr>
          <p:spPr bwMode="auto">
            <a:xfrm>
              <a:off x="2470" y="1976"/>
              <a:ext cx="44" cy="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Arial Cyr" pitchFamily="34" charset="-52"/>
                </a:rPr>
                <a:t>b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2388" name="Rectangle 36"/>
            <p:cNvSpPr>
              <a:spLocks noChangeArrowheads="1"/>
            </p:cNvSpPr>
            <p:nvPr/>
          </p:nvSpPr>
          <p:spPr bwMode="auto">
            <a:xfrm>
              <a:off x="2474" y="2262"/>
              <a:ext cx="4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Arial Cyr" pitchFamily="34" charset="-52"/>
                </a:rPr>
                <a:t>c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2389" name="Rectangle 37"/>
            <p:cNvSpPr>
              <a:spLocks noChangeArrowheads="1"/>
            </p:cNvSpPr>
            <p:nvPr/>
          </p:nvSpPr>
          <p:spPr bwMode="auto">
            <a:xfrm>
              <a:off x="1625" y="2409"/>
              <a:ext cx="555" cy="22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90" name="Rectangle 38"/>
            <p:cNvSpPr>
              <a:spLocks noChangeArrowheads="1"/>
            </p:cNvSpPr>
            <p:nvPr/>
          </p:nvSpPr>
          <p:spPr bwMode="auto">
            <a:xfrm>
              <a:off x="1783" y="2425"/>
              <a:ext cx="128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pitchFamily="34" charset="-52"/>
                </a:rPr>
                <a:t>Roc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2391" name="Rectangle 39"/>
            <p:cNvSpPr>
              <a:spLocks noChangeArrowheads="1"/>
            </p:cNvSpPr>
            <p:nvPr/>
          </p:nvSpPr>
          <p:spPr bwMode="auto">
            <a:xfrm>
              <a:off x="3119" y="2409"/>
              <a:ext cx="555" cy="22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92" name="Rectangle 40"/>
            <p:cNvSpPr>
              <a:spLocks noChangeArrowheads="1"/>
            </p:cNvSpPr>
            <p:nvPr/>
          </p:nvSpPr>
          <p:spPr bwMode="auto">
            <a:xfrm>
              <a:off x="3301" y="2425"/>
              <a:ext cx="10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pitchFamily="34" charset="-52"/>
                </a:rPr>
                <a:t>Ric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2393" name="Line 41"/>
            <p:cNvSpPr>
              <a:spLocks noChangeShapeType="1"/>
            </p:cNvSpPr>
            <p:nvPr/>
          </p:nvSpPr>
          <p:spPr bwMode="auto">
            <a:xfrm flipV="1">
              <a:off x="1015" y="2364"/>
              <a:ext cx="2" cy="21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94" name="Line 42"/>
            <p:cNvSpPr>
              <a:spLocks noChangeShapeType="1"/>
            </p:cNvSpPr>
            <p:nvPr/>
          </p:nvSpPr>
          <p:spPr bwMode="auto">
            <a:xfrm flipH="1">
              <a:off x="948" y="2364"/>
              <a:ext cx="67" cy="7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95" name="Line 43"/>
            <p:cNvSpPr>
              <a:spLocks noChangeShapeType="1"/>
            </p:cNvSpPr>
            <p:nvPr/>
          </p:nvSpPr>
          <p:spPr bwMode="auto">
            <a:xfrm flipH="1">
              <a:off x="948" y="2435"/>
              <a:ext cx="67" cy="7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96" name="Line 44"/>
            <p:cNvSpPr>
              <a:spLocks noChangeShapeType="1"/>
            </p:cNvSpPr>
            <p:nvPr/>
          </p:nvSpPr>
          <p:spPr bwMode="auto">
            <a:xfrm flipH="1">
              <a:off x="948" y="2506"/>
              <a:ext cx="67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97" name="Line 45"/>
            <p:cNvSpPr>
              <a:spLocks noChangeShapeType="1"/>
            </p:cNvSpPr>
            <p:nvPr/>
          </p:nvSpPr>
          <p:spPr bwMode="auto">
            <a:xfrm flipH="1">
              <a:off x="948" y="2580"/>
              <a:ext cx="67" cy="7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2398" name="Rectangle 46"/>
            <p:cNvSpPr>
              <a:spLocks noChangeArrowheads="1"/>
            </p:cNvSpPr>
            <p:nvPr/>
          </p:nvSpPr>
          <p:spPr bwMode="auto">
            <a:xfrm>
              <a:off x="1224" y="2785"/>
              <a:ext cx="538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Roc (20-24) кОм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2399" name="Rectangle 47"/>
            <p:cNvSpPr>
              <a:spLocks noChangeArrowheads="1"/>
            </p:cNvSpPr>
            <p:nvPr/>
          </p:nvSpPr>
          <p:spPr bwMode="auto">
            <a:xfrm>
              <a:off x="2923" y="2785"/>
              <a:ext cx="624" cy="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Ric=(550-1300) Ом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2400" name="Rectangle 48"/>
            <p:cNvSpPr>
              <a:spLocks noChangeArrowheads="1"/>
            </p:cNvSpPr>
            <p:nvPr/>
          </p:nvSpPr>
          <p:spPr bwMode="auto">
            <a:xfrm>
              <a:off x="4281" y="2425"/>
              <a:ext cx="172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-60 В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0842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3" name="Group 76"/>
          <p:cNvGrpSpPr>
            <a:grpSpLocks/>
          </p:cNvGrpSpPr>
          <p:nvPr/>
        </p:nvGrpSpPr>
        <p:grpSpPr bwMode="auto">
          <a:xfrm>
            <a:off x="1204913" y="887413"/>
            <a:ext cx="7112000" cy="4557712"/>
            <a:chOff x="631" y="704"/>
            <a:chExt cx="4480" cy="2871"/>
          </a:xfrm>
        </p:grpSpPr>
        <p:sp>
          <p:nvSpPr>
            <p:cNvPr id="613380" name="Freeform 4"/>
            <p:cNvSpPr>
              <a:spLocks/>
            </p:cNvSpPr>
            <p:nvPr/>
          </p:nvSpPr>
          <p:spPr bwMode="auto">
            <a:xfrm>
              <a:off x="631" y="704"/>
              <a:ext cx="604" cy="1435"/>
            </a:xfrm>
            <a:custGeom>
              <a:avLst/>
              <a:gdLst/>
              <a:ahLst/>
              <a:cxnLst>
                <a:cxn ang="0">
                  <a:pos x="315" y="0"/>
                </a:cxn>
                <a:cxn ang="0">
                  <a:pos x="295" y="2"/>
                </a:cxn>
                <a:cxn ang="0">
                  <a:pos x="275" y="5"/>
                </a:cxn>
                <a:cxn ang="0">
                  <a:pos x="257" y="12"/>
                </a:cxn>
                <a:cxn ang="0">
                  <a:pos x="237" y="21"/>
                </a:cxn>
                <a:cxn ang="0">
                  <a:pos x="218" y="33"/>
                </a:cxn>
                <a:cxn ang="0">
                  <a:pos x="200" y="46"/>
                </a:cxn>
                <a:cxn ang="0">
                  <a:pos x="182" y="63"/>
                </a:cxn>
                <a:cxn ang="0">
                  <a:pos x="164" y="82"/>
                </a:cxn>
                <a:cxn ang="0">
                  <a:pos x="147" y="104"/>
                </a:cxn>
                <a:cxn ang="0">
                  <a:pos x="130" y="127"/>
                </a:cxn>
                <a:cxn ang="0">
                  <a:pos x="114" y="152"/>
                </a:cxn>
                <a:cxn ang="0">
                  <a:pos x="99" y="180"/>
                </a:cxn>
                <a:cxn ang="0">
                  <a:pos x="85" y="209"/>
                </a:cxn>
                <a:cxn ang="0">
                  <a:pos x="72" y="240"/>
                </a:cxn>
                <a:cxn ang="0">
                  <a:pos x="61" y="273"/>
                </a:cxn>
                <a:cxn ang="0">
                  <a:pos x="49" y="308"/>
                </a:cxn>
                <a:cxn ang="0">
                  <a:pos x="39" y="344"/>
                </a:cxn>
                <a:cxn ang="0">
                  <a:pos x="30" y="380"/>
                </a:cxn>
                <a:cxn ang="0">
                  <a:pos x="22" y="419"/>
                </a:cxn>
                <a:cxn ang="0">
                  <a:pos x="15" y="457"/>
                </a:cxn>
                <a:cxn ang="0">
                  <a:pos x="9" y="497"/>
                </a:cxn>
                <a:cxn ang="0">
                  <a:pos x="5" y="538"/>
                </a:cxn>
                <a:cxn ang="0">
                  <a:pos x="2" y="579"/>
                </a:cxn>
                <a:cxn ang="0">
                  <a:pos x="0" y="620"/>
                </a:cxn>
                <a:cxn ang="0">
                  <a:pos x="0" y="662"/>
                </a:cxn>
              </a:cxnLst>
              <a:rect l="0" t="0" r="r" b="b"/>
              <a:pathLst>
                <a:path w="315" h="662">
                  <a:moveTo>
                    <a:pt x="315" y="0"/>
                  </a:moveTo>
                  <a:lnTo>
                    <a:pt x="295" y="2"/>
                  </a:lnTo>
                  <a:lnTo>
                    <a:pt x="275" y="5"/>
                  </a:lnTo>
                  <a:lnTo>
                    <a:pt x="257" y="12"/>
                  </a:lnTo>
                  <a:lnTo>
                    <a:pt x="237" y="21"/>
                  </a:lnTo>
                  <a:lnTo>
                    <a:pt x="218" y="33"/>
                  </a:lnTo>
                  <a:lnTo>
                    <a:pt x="200" y="46"/>
                  </a:lnTo>
                  <a:lnTo>
                    <a:pt x="182" y="63"/>
                  </a:lnTo>
                  <a:lnTo>
                    <a:pt x="164" y="82"/>
                  </a:lnTo>
                  <a:lnTo>
                    <a:pt x="147" y="104"/>
                  </a:lnTo>
                  <a:lnTo>
                    <a:pt x="130" y="127"/>
                  </a:lnTo>
                  <a:lnTo>
                    <a:pt x="114" y="152"/>
                  </a:lnTo>
                  <a:lnTo>
                    <a:pt x="99" y="180"/>
                  </a:lnTo>
                  <a:lnTo>
                    <a:pt x="85" y="209"/>
                  </a:lnTo>
                  <a:lnTo>
                    <a:pt x="72" y="240"/>
                  </a:lnTo>
                  <a:lnTo>
                    <a:pt x="61" y="273"/>
                  </a:lnTo>
                  <a:lnTo>
                    <a:pt x="49" y="308"/>
                  </a:lnTo>
                  <a:lnTo>
                    <a:pt x="39" y="344"/>
                  </a:lnTo>
                  <a:lnTo>
                    <a:pt x="30" y="380"/>
                  </a:lnTo>
                  <a:lnTo>
                    <a:pt x="22" y="419"/>
                  </a:lnTo>
                  <a:lnTo>
                    <a:pt x="15" y="457"/>
                  </a:lnTo>
                  <a:lnTo>
                    <a:pt x="9" y="497"/>
                  </a:lnTo>
                  <a:lnTo>
                    <a:pt x="5" y="538"/>
                  </a:lnTo>
                  <a:lnTo>
                    <a:pt x="2" y="579"/>
                  </a:lnTo>
                  <a:lnTo>
                    <a:pt x="0" y="620"/>
                  </a:lnTo>
                  <a:lnTo>
                    <a:pt x="0" y="66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81" name="Freeform 5"/>
            <p:cNvSpPr>
              <a:spLocks/>
            </p:cNvSpPr>
            <p:nvPr/>
          </p:nvSpPr>
          <p:spPr bwMode="auto">
            <a:xfrm>
              <a:off x="631" y="2139"/>
              <a:ext cx="604" cy="14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"/>
                </a:cxn>
                <a:cxn ang="0">
                  <a:pos x="2" y="83"/>
                </a:cxn>
                <a:cxn ang="0">
                  <a:pos x="5" y="124"/>
                </a:cxn>
                <a:cxn ang="0">
                  <a:pos x="9" y="165"/>
                </a:cxn>
                <a:cxn ang="0">
                  <a:pos x="15" y="205"/>
                </a:cxn>
                <a:cxn ang="0">
                  <a:pos x="22" y="243"/>
                </a:cxn>
                <a:cxn ang="0">
                  <a:pos x="30" y="282"/>
                </a:cxn>
                <a:cxn ang="0">
                  <a:pos x="39" y="318"/>
                </a:cxn>
                <a:cxn ang="0">
                  <a:pos x="49" y="354"/>
                </a:cxn>
                <a:cxn ang="0">
                  <a:pos x="61" y="389"/>
                </a:cxn>
                <a:cxn ang="0">
                  <a:pos x="72" y="422"/>
                </a:cxn>
                <a:cxn ang="0">
                  <a:pos x="85" y="453"/>
                </a:cxn>
                <a:cxn ang="0">
                  <a:pos x="99" y="482"/>
                </a:cxn>
                <a:cxn ang="0">
                  <a:pos x="114" y="510"/>
                </a:cxn>
                <a:cxn ang="0">
                  <a:pos x="130" y="535"/>
                </a:cxn>
                <a:cxn ang="0">
                  <a:pos x="147" y="558"/>
                </a:cxn>
                <a:cxn ang="0">
                  <a:pos x="164" y="580"/>
                </a:cxn>
                <a:cxn ang="0">
                  <a:pos x="182" y="599"/>
                </a:cxn>
                <a:cxn ang="0">
                  <a:pos x="200" y="616"/>
                </a:cxn>
                <a:cxn ang="0">
                  <a:pos x="218" y="629"/>
                </a:cxn>
                <a:cxn ang="0">
                  <a:pos x="237" y="641"/>
                </a:cxn>
                <a:cxn ang="0">
                  <a:pos x="257" y="650"/>
                </a:cxn>
                <a:cxn ang="0">
                  <a:pos x="275" y="657"/>
                </a:cxn>
                <a:cxn ang="0">
                  <a:pos x="295" y="660"/>
                </a:cxn>
                <a:cxn ang="0">
                  <a:pos x="315" y="662"/>
                </a:cxn>
              </a:cxnLst>
              <a:rect l="0" t="0" r="r" b="b"/>
              <a:pathLst>
                <a:path w="315" h="662">
                  <a:moveTo>
                    <a:pt x="0" y="0"/>
                  </a:moveTo>
                  <a:lnTo>
                    <a:pt x="0" y="42"/>
                  </a:lnTo>
                  <a:lnTo>
                    <a:pt x="2" y="83"/>
                  </a:lnTo>
                  <a:lnTo>
                    <a:pt x="5" y="124"/>
                  </a:lnTo>
                  <a:lnTo>
                    <a:pt x="9" y="165"/>
                  </a:lnTo>
                  <a:lnTo>
                    <a:pt x="15" y="205"/>
                  </a:lnTo>
                  <a:lnTo>
                    <a:pt x="22" y="243"/>
                  </a:lnTo>
                  <a:lnTo>
                    <a:pt x="30" y="282"/>
                  </a:lnTo>
                  <a:lnTo>
                    <a:pt x="39" y="318"/>
                  </a:lnTo>
                  <a:lnTo>
                    <a:pt x="49" y="354"/>
                  </a:lnTo>
                  <a:lnTo>
                    <a:pt x="61" y="389"/>
                  </a:lnTo>
                  <a:lnTo>
                    <a:pt x="72" y="422"/>
                  </a:lnTo>
                  <a:lnTo>
                    <a:pt x="85" y="453"/>
                  </a:lnTo>
                  <a:lnTo>
                    <a:pt x="99" y="482"/>
                  </a:lnTo>
                  <a:lnTo>
                    <a:pt x="114" y="510"/>
                  </a:lnTo>
                  <a:lnTo>
                    <a:pt x="130" y="535"/>
                  </a:lnTo>
                  <a:lnTo>
                    <a:pt x="147" y="558"/>
                  </a:lnTo>
                  <a:lnTo>
                    <a:pt x="164" y="580"/>
                  </a:lnTo>
                  <a:lnTo>
                    <a:pt x="182" y="599"/>
                  </a:lnTo>
                  <a:lnTo>
                    <a:pt x="200" y="616"/>
                  </a:lnTo>
                  <a:lnTo>
                    <a:pt x="218" y="629"/>
                  </a:lnTo>
                  <a:lnTo>
                    <a:pt x="237" y="641"/>
                  </a:lnTo>
                  <a:lnTo>
                    <a:pt x="257" y="650"/>
                  </a:lnTo>
                  <a:lnTo>
                    <a:pt x="275" y="657"/>
                  </a:lnTo>
                  <a:lnTo>
                    <a:pt x="295" y="660"/>
                  </a:lnTo>
                  <a:lnTo>
                    <a:pt x="315" y="662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82" name="Line 6"/>
            <p:cNvSpPr>
              <a:spLocks noChangeShapeType="1"/>
            </p:cNvSpPr>
            <p:nvPr/>
          </p:nvSpPr>
          <p:spPr bwMode="auto">
            <a:xfrm>
              <a:off x="1235" y="704"/>
              <a:ext cx="3269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83" name="Freeform 7"/>
            <p:cNvSpPr>
              <a:spLocks/>
            </p:cNvSpPr>
            <p:nvPr/>
          </p:nvSpPr>
          <p:spPr bwMode="auto">
            <a:xfrm>
              <a:off x="4502" y="704"/>
              <a:ext cx="609" cy="1435"/>
            </a:xfrm>
            <a:custGeom>
              <a:avLst/>
              <a:gdLst/>
              <a:ahLst/>
              <a:cxnLst>
                <a:cxn ang="0">
                  <a:pos x="317" y="662"/>
                </a:cxn>
                <a:cxn ang="0">
                  <a:pos x="316" y="620"/>
                </a:cxn>
                <a:cxn ang="0">
                  <a:pos x="315" y="579"/>
                </a:cxn>
                <a:cxn ang="0">
                  <a:pos x="311" y="538"/>
                </a:cxn>
                <a:cxn ang="0">
                  <a:pos x="307" y="496"/>
                </a:cxn>
                <a:cxn ang="0">
                  <a:pos x="302" y="457"/>
                </a:cxn>
                <a:cxn ang="0">
                  <a:pos x="295" y="418"/>
                </a:cxn>
                <a:cxn ang="0">
                  <a:pos x="287" y="380"/>
                </a:cxn>
                <a:cxn ang="0">
                  <a:pos x="278" y="343"/>
                </a:cxn>
                <a:cxn ang="0">
                  <a:pos x="268" y="306"/>
                </a:cxn>
                <a:cxn ang="0">
                  <a:pos x="256" y="273"/>
                </a:cxn>
                <a:cxn ang="0">
                  <a:pos x="244" y="240"/>
                </a:cxn>
                <a:cxn ang="0">
                  <a:pos x="231" y="208"/>
                </a:cxn>
                <a:cxn ang="0">
                  <a:pos x="217" y="179"/>
                </a:cxn>
                <a:cxn ang="0">
                  <a:pos x="201" y="152"/>
                </a:cxn>
                <a:cxn ang="0">
                  <a:pos x="186" y="126"/>
                </a:cxn>
                <a:cxn ang="0">
                  <a:pos x="169" y="103"/>
                </a:cxn>
                <a:cxn ang="0">
                  <a:pos x="152" y="81"/>
                </a:cxn>
                <a:cxn ang="0">
                  <a:pos x="134" y="62"/>
                </a:cxn>
                <a:cxn ang="0">
                  <a:pos x="116" y="46"/>
                </a:cxn>
                <a:cxn ang="0">
                  <a:pos x="97" y="32"/>
                </a:cxn>
                <a:cxn ang="0">
                  <a:pos x="77" y="21"/>
                </a:cxn>
                <a:cxn ang="0">
                  <a:pos x="58" y="11"/>
                </a:cxn>
                <a:cxn ang="0">
                  <a:pos x="39" y="5"/>
                </a:cxn>
                <a:cxn ang="0">
                  <a:pos x="19" y="1"/>
                </a:cxn>
                <a:cxn ang="0">
                  <a:pos x="0" y="0"/>
                </a:cxn>
              </a:cxnLst>
              <a:rect l="0" t="0" r="r" b="b"/>
              <a:pathLst>
                <a:path w="317" h="662">
                  <a:moveTo>
                    <a:pt x="317" y="662"/>
                  </a:moveTo>
                  <a:lnTo>
                    <a:pt x="316" y="620"/>
                  </a:lnTo>
                  <a:lnTo>
                    <a:pt x="315" y="579"/>
                  </a:lnTo>
                  <a:lnTo>
                    <a:pt x="311" y="538"/>
                  </a:lnTo>
                  <a:lnTo>
                    <a:pt x="307" y="496"/>
                  </a:lnTo>
                  <a:lnTo>
                    <a:pt x="302" y="457"/>
                  </a:lnTo>
                  <a:lnTo>
                    <a:pt x="295" y="418"/>
                  </a:lnTo>
                  <a:lnTo>
                    <a:pt x="287" y="380"/>
                  </a:lnTo>
                  <a:lnTo>
                    <a:pt x="278" y="343"/>
                  </a:lnTo>
                  <a:lnTo>
                    <a:pt x="268" y="306"/>
                  </a:lnTo>
                  <a:lnTo>
                    <a:pt x="256" y="273"/>
                  </a:lnTo>
                  <a:lnTo>
                    <a:pt x="244" y="240"/>
                  </a:lnTo>
                  <a:lnTo>
                    <a:pt x="231" y="208"/>
                  </a:lnTo>
                  <a:lnTo>
                    <a:pt x="217" y="179"/>
                  </a:lnTo>
                  <a:lnTo>
                    <a:pt x="201" y="152"/>
                  </a:lnTo>
                  <a:lnTo>
                    <a:pt x="186" y="126"/>
                  </a:lnTo>
                  <a:lnTo>
                    <a:pt x="169" y="103"/>
                  </a:lnTo>
                  <a:lnTo>
                    <a:pt x="152" y="81"/>
                  </a:lnTo>
                  <a:lnTo>
                    <a:pt x="134" y="62"/>
                  </a:lnTo>
                  <a:lnTo>
                    <a:pt x="116" y="46"/>
                  </a:lnTo>
                  <a:lnTo>
                    <a:pt x="97" y="32"/>
                  </a:lnTo>
                  <a:lnTo>
                    <a:pt x="77" y="21"/>
                  </a:lnTo>
                  <a:lnTo>
                    <a:pt x="58" y="11"/>
                  </a:lnTo>
                  <a:lnTo>
                    <a:pt x="39" y="5"/>
                  </a:lnTo>
                  <a:lnTo>
                    <a:pt x="19" y="1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84" name="Freeform 8"/>
            <p:cNvSpPr>
              <a:spLocks/>
            </p:cNvSpPr>
            <p:nvPr/>
          </p:nvSpPr>
          <p:spPr bwMode="auto">
            <a:xfrm>
              <a:off x="4502" y="2139"/>
              <a:ext cx="609" cy="1434"/>
            </a:xfrm>
            <a:custGeom>
              <a:avLst/>
              <a:gdLst/>
              <a:ahLst/>
              <a:cxnLst>
                <a:cxn ang="0">
                  <a:pos x="0" y="662"/>
                </a:cxn>
                <a:cxn ang="0">
                  <a:pos x="19" y="661"/>
                </a:cxn>
                <a:cxn ang="0">
                  <a:pos x="39" y="657"/>
                </a:cxn>
                <a:cxn ang="0">
                  <a:pos x="58" y="651"/>
                </a:cxn>
                <a:cxn ang="0">
                  <a:pos x="77" y="641"/>
                </a:cxn>
                <a:cxn ang="0">
                  <a:pos x="97" y="630"/>
                </a:cxn>
                <a:cxn ang="0">
                  <a:pos x="116" y="616"/>
                </a:cxn>
                <a:cxn ang="0">
                  <a:pos x="134" y="600"/>
                </a:cxn>
                <a:cxn ang="0">
                  <a:pos x="152" y="581"/>
                </a:cxn>
                <a:cxn ang="0">
                  <a:pos x="169" y="559"/>
                </a:cxn>
                <a:cxn ang="0">
                  <a:pos x="186" y="536"/>
                </a:cxn>
                <a:cxn ang="0">
                  <a:pos x="201" y="510"/>
                </a:cxn>
                <a:cxn ang="0">
                  <a:pos x="217" y="483"/>
                </a:cxn>
                <a:cxn ang="0">
                  <a:pos x="231" y="454"/>
                </a:cxn>
                <a:cxn ang="0">
                  <a:pos x="244" y="422"/>
                </a:cxn>
                <a:cxn ang="0">
                  <a:pos x="256" y="389"/>
                </a:cxn>
                <a:cxn ang="0">
                  <a:pos x="268" y="356"/>
                </a:cxn>
                <a:cxn ang="0">
                  <a:pos x="278" y="319"/>
                </a:cxn>
                <a:cxn ang="0">
                  <a:pos x="287" y="282"/>
                </a:cxn>
                <a:cxn ang="0">
                  <a:pos x="295" y="244"/>
                </a:cxn>
                <a:cxn ang="0">
                  <a:pos x="302" y="205"/>
                </a:cxn>
                <a:cxn ang="0">
                  <a:pos x="307" y="166"/>
                </a:cxn>
                <a:cxn ang="0">
                  <a:pos x="311" y="124"/>
                </a:cxn>
                <a:cxn ang="0">
                  <a:pos x="315" y="83"/>
                </a:cxn>
                <a:cxn ang="0">
                  <a:pos x="316" y="42"/>
                </a:cxn>
                <a:cxn ang="0">
                  <a:pos x="317" y="0"/>
                </a:cxn>
              </a:cxnLst>
              <a:rect l="0" t="0" r="r" b="b"/>
              <a:pathLst>
                <a:path w="317" h="662">
                  <a:moveTo>
                    <a:pt x="0" y="662"/>
                  </a:moveTo>
                  <a:lnTo>
                    <a:pt x="19" y="661"/>
                  </a:lnTo>
                  <a:lnTo>
                    <a:pt x="39" y="657"/>
                  </a:lnTo>
                  <a:lnTo>
                    <a:pt x="58" y="651"/>
                  </a:lnTo>
                  <a:lnTo>
                    <a:pt x="77" y="641"/>
                  </a:lnTo>
                  <a:lnTo>
                    <a:pt x="97" y="630"/>
                  </a:lnTo>
                  <a:lnTo>
                    <a:pt x="116" y="616"/>
                  </a:lnTo>
                  <a:lnTo>
                    <a:pt x="134" y="600"/>
                  </a:lnTo>
                  <a:lnTo>
                    <a:pt x="152" y="581"/>
                  </a:lnTo>
                  <a:lnTo>
                    <a:pt x="169" y="559"/>
                  </a:lnTo>
                  <a:lnTo>
                    <a:pt x="186" y="536"/>
                  </a:lnTo>
                  <a:lnTo>
                    <a:pt x="201" y="510"/>
                  </a:lnTo>
                  <a:lnTo>
                    <a:pt x="217" y="483"/>
                  </a:lnTo>
                  <a:lnTo>
                    <a:pt x="231" y="454"/>
                  </a:lnTo>
                  <a:lnTo>
                    <a:pt x="244" y="422"/>
                  </a:lnTo>
                  <a:lnTo>
                    <a:pt x="256" y="389"/>
                  </a:lnTo>
                  <a:lnTo>
                    <a:pt x="268" y="356"/>
                  </a:lnTo>
                  <a:lnTo>
                    <a:pt x="278" y="319"/>
                  </a:lnTo>
                  <a:lnTo>
                    <a:pt x="287" y="282"/>
                  </a:lnTo>
                  <a:lnTo>
                    <a:pt x="295" y="244"/>
                  </a:lnTo>
                  <a:lnTo>
                    <a:pt x="302" y="205"/>
                  </a:lnTo>
                  <a:lnTo>
                    <a:pt x="307" y="166"/>
                  </a:lnTo>
                  <a:lnTo>
                    <a:pt x="311" y="124"/>
                  </a:lnTo>
                  <a:lnTo>
                    <a:pt x="315" y="83"/>
                  </a:lnTo>
                  <a:lnTo>
                    <a:pt x="316" y="42"/>
                  </a:lnTo>
                  <a:lnTo>
                    <a:pt x="317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85" name="Line 9"/>
            <p:cNvSpPr>
              <a:spLocks noChangeShapeType="1"/>
            </p:cNvSpPr>
            <p:nvPr/>
          </p:nvSpPr>
          <p:spPr bwMode="auto">
            <a:xfrm>
              <a:off x="1235" y="3573"/>
              <a:ext cx="3269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86" name="Line 10"/>
            <p:cNvSpPr>
              <a:spLocks noChangeShapeType="1"/>
            </p:cNvSpPr>
            <p:nvPr/>
          </p:nvSpPr>
          <p:spPr bwMode="auto">
            <a:xfrm>
              <a:off x="769" y="1237"/>
              <a:ext cx="4202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87" name="Line 11"/>
            <p:cNvSpPr>
              <a:spLocks noChangeShapeType="1"/>
            </p:cNvSpPr>
            <p:nvPr/>
          </p:nvSpPr>
          <p:spPr bwMode="auto">
            <a:xfrm flipV="1">
              <a:off x="1502" y="711"/>
              <a:ext cx="2" cy="52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88" name="Rectangle 12"/>
            <p:cNvSpPr>
              <a:spLocks noChangeArrowheads="1"/>
            </p:cNvSpPr>
            <p:nvPr/>
          </p:nvSpPr>
          <p:spPr bwMode="auto">
            <a:xfrm>
              <a:off x="1090" y="951"/>
              <a:ext cx="88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pitchFamily="34" charset="-52"/>
                </a:rPr>
                <a:t>S5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3389" name="Rectangle 13"/>
            <p:cNvSpPr>
              <a:spLocks noChangeArrowheads="1"/>
            </p:cNvSpPr>
            <p:nvPr/>
          </p:nvSpPr>
          <p:spPr bwMode="auto">
            <a:xfrm>
              <a:off x="2083" y="951"/>
              <a:ext cx="1027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РАЗГОВОРНОЕ СОСТОЯНИЕ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390" name="Rectangle 14"/>
            <p:cNvSpPr>
              <a:spLocks noChangeArrowheads="1"/>
            </p:cNvSpPr>
            <p:nvPr/>
          </p:nvSpPr>
          <p:spPr bwMode="auto">
            <a:xfrm>
              <a:off x="1149" y="1326"/>
              <a:ext cx="384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Исходящая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391" name="Rectangle 15"/>
            <p:cNvSpPr>
              <a:spLocks noChangeArrowheads="1"/>
            </p:cNvSpPr>
            <p:nvPr/>
          </p:nvSpPr>
          <p:spPr bwMode="auto">
            <a:xfrm>
              <a:off x="1368" y="1476"/>
              <a:ext cx="14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АТС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392" name="Rectangle 16"/>
            <p:cNvSpPr>
              <a:spLocks noChangeArrowheads="1"/>
            </p:cNvSpPr>
            <p:nvPr/>
          </p:nvSpPr>
          <p:spPr bwMode="auto">
            <a:xfrm>
              <a:off x="3854" y="1326"/>
              <a:ext cx="343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Входящая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393" name="Rectangle 17"/>
            <p:cNvSpPr>
              <a:spLocks noChangeArrowheads="1"/>
            </p:cNvSpPr>
            <p:nvPr/>
          </p:nvSpPr>
          <p:spPr bwMode="auto">
            <a:xfrm>
              <a:off x="4036" y="1476"/>
              <a:ext cx="14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АТС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394" name="Line 18"/>
            <p:cNvSpPr>
              <a:spLocks noChangeShapeType="1"/>
            </p:cNvSpPr>
            <p:nvPr/>
          </p:nvSpPr>
          <p:spPr bwMode="auto">
            <a:xfrm>
              <a:off x="2835" y="1538"/>
              <a:ext cx="2" cy="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95" name="Line 19"/>
            <p:cNvSpPr>
              <a:spLocks noChangeShapeType="1"/>
            </p:cNvSpPr>
            <p:nvPr/>
          </p:nvSpPr>
          <p:spPr bwMode="auto">
            <a:xfrm>
              <a:off x="2835" y="1655"/>
              <a:ext cx="2" cy="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96" name="Line 20"/>
            <p:cNvSpPr>
              <a:spLocks noChangeShapeType="1"/>
            </p:cNvSpPr>
            <p:nvPr/>
          </p:nvSpPr>
          <p:spPr bwMode="auto">
            <a:xfrm>
              <a:off x="2835" y="1772"/>
              <a:ext cx="2" cy="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97" name="Line 21"/>
            <p:cNvSpPr>
              <a:spLocks noChangeShapeType="1"/>
            </p:cNvSpPr>
            <p:nvPr/>
          </p:nvSpPr>
          <p:spPr bwMode="auto">
            <a:xfrm>
              <a:off x="2835" y="1889"/>
              <a:ext cx="2" cy="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98" name="Line 22"/>
            <p:cNvSpPr>
              <a:spLocks noChangeShapeType="1"/>
            </p:cNvSpPr>
            <p:nvPr/>
          </p:nvSpPr>
          <p:spPr bwMode="auto">
            <a:xfrm>
              <a:off x="2835" y="2004"/>
              <a:ext cx="2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399" name="Line 23"/>
            <p:cNvSpPr>
              <a:spLocks noChangeShapeType="1"/>
            </p:cNvSpPr>
            <p:nvPr/>
          </p:nvSpPr>
          <p:spPr bwMode="auto">
            <a:xfrm>
              <a:off x="2835" y="2123"/>
              <a:ext cx="2" cy="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00" name="Line 24"/>
            <p:cNvSpPr>
              <a:spLocks noChangeShapeType="1"/>
            </p:cNvSpPr>
            <p:nvPr/>
          </p:nvSpPr>
          <p:spPr bwMode="auto">
            <a:xfrm>
              <a:off x="2835" y="2240"/>
              <a:ext cx="2" cy="7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01" name="Line 25"/>
            <p:cNvSpPr>
              <a:spLocks noChangeShapeType="1"/>
            </p:cNvSpPr>
            <p:nvPr/>
          </p:nvSpPr>
          <p:spPr bwMode="auto">
            <a:xfrm>
              <a:off x="2835" y="2357"/>
              <a:ext cx="2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02" name="Line 26"/>
            <p:cNvSpPr>
              <a:spLocks noChangeShapeType="1"/>
            </p:cNvSpPr>
            <p:nvPr/>
          </p:nvSpPr>
          <p:spPr bwMode="auto">
            <a:xfrm>
              <a:off x="2835" y="2474"/>
              <a:ext cx="2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03" name="Line 27"/>
            <p:cNvSpPr>
              <a:spLocks noChangeShapeType="1"/>
            </p:cNvSpPr>
            <p:nvPr/>
          </p:nvSpPr>
          <p:spPr bwMode="auto">
            <a:xfrm>
              <a:off x="2835" y="2591"/>
              <a:ext cx="2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04" name="Line 28"/>
            <p:cNvSpPr>
              <a:spLocks noChangeShapeType="1"/>
            </p:cNvSpPr>
            <p:nvPr/>
          </p:nvSpPr>
          <p:spPr bwMode="auto">
            <a:xfrm>
              <a:off x="2835" y="2711"/>
              <a:ext cx="2" cy="7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05" name="Line 29"/>
            <p:cNvSpPr>
              <a:spLocks noChangeShapeType="1"/>
            </p:cNvSpPr>
            <p:nvPr/>
          </p:nvSpPr>
          <p:spPr bwMode="auto">
            <a:xfrm>
              <a:off x="2835" y="2828"/>
              <a:ext cx="2" cy="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06" name="Line 30"/>
            <p:cNvSpPr>
              <a:spLocks noChangeShapeType="1"/>
            </p:cNvSpPr>
            <p:nvPr/>
          </p:nvSpPr>
          <p:spPr bwMode="auto">
            <a:xfrm>
              <a:off x="1333" y="1837"/>
              <a:ext cx="2972" cy="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07" name="Freeform 31"/>
            <p:cNvSpPr>
              <a:spLocks/>
            </p:cNvSpPr>
            <p:nvPr/>
          </p:nvSpPr>
          <p:spPr bwMode="auto">
            <a:xfrm>
              <a:off x="1235" y="1798"/>
              <a:ext cx="110" cy="81"/>
            </a:xfrm>
            <a:custGeom>
              <a:avLst/>
              <a:gdLst/>
              <a:ahLst/>
              <a:cxnLst>
                <a:cxn ang="0">
                  <a:pos x="57" y="37"/>
                </a:cxn>
                <a:cxn ang="0">
                  <a:pos x="0" y="18"/>
                </a:cxn>
                <a:cxn ang="0">
                  <a:pos x="57" y="0"/>
                </a:cxn>
                <a:cxn ang="0">
                  <a:pos x="57" y="37"/>
                </a:cxn>
              </a:cxnLst>
              <a:rect l="0" t="0" r="r" b="b"/>
              <a:pathLst>
                <a:path w="57" h="37">
                  <a:moveTo>
                    <a:pt x="57" y="37"/>
                  </a:moveTo>
                  <a:lnTo>
                    <a:pt x="0" y="18"/>
                  </a:lnTo>
                  <a:lnTo>
                    <a:pt x="57" y="0"/>
                  </a:lnTo>
                  <a:lnTo>
                    <a:pt x="57" y="3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08" name="Line 32"/>
            <p:cNvSpPr>
              <a:spLocks noChangeShapeType="1"/>
            </p:cNvSpPr>
            <p:nvPr/>
          </p:nvSpPr>
          <p:spPr bwMode="auto">
            <a:xfrm>
              <a:off x="1235" y="2139"/>
              <a:ext cx="2968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09" name="Freeform 33"/>
            <p:cNvSpPr>
              <a:spLocks/>
            </p:cNvSpPr>
            <p:nvPr/>
          </p:nvSpPr>
          <p:spPr bwMode="auto">
            <a:xfrm>
              <a:off x="4196" y="2097"/>
              <a:ext cx="109" cy="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" y="19"/>
                </a:cxn>
                <a:cxn ang="0">
                  <a:pos x="0" y="38"/>
                </a:cxn>
                <a:cxn ang="0">
                  <a:pos x="0" y="0"/>
                </a:cxn>
              </a:cxnLst>
              <a:rect l="0" t="0" r="r" b="b"/>
              <a:pathLst>
                <a:path w="57" h="38">
                  <a:moveTo>
                    <a:pt x="0" y="0"/>
                  </a:moveTo>
                  <a:lnTo>
                    <a:pt x="57" y="19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10" name="Line 34"/>
            <p:cNvSpPr>
              <a:spLocks noChangeShapeType="1"/>
            </p:cNvSpPr>
            <p:nvPr/>
          </p:nvSpPr>
          <p:spPr bwMode="auto">
            <a:xfrm>
              <a:off x="1235" y="2440"/>
              <a:ext cx="2968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11" name="Freeform 35"/>
            <p:cNvSpPr>
              <a:spLocks/>
            </p:cNvSpPr>
            <p:nvPr/>
          </p:nvSpPr>
          <p:spPr bwMode="auto">
            <a:xfrm>
              <a:off x="4196" y="2399"/>
              <a:ext cx="109" cy="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" y="19"/>
                </a:cxn>
                <a:cxn ang="0">
                  <a:pos x="0" y="37"/>
                </a:cxn>
                <a:cxn ang="0">
                  <a:pos x="0" y="0"/>
                </a:cxn>
              </a:cxnLst>
              <a:rect l="0" t="0" r="r" b="b"/>
              <a:pathLst>
                <a:path w="57" h="37">
                  <a:moveTo>
                    <a:pt x="0" y="0"/>
                  </a:moveTo>
                  <a:lnTo>
                    <a:pt x="57" y="19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12" name="Rectangle 36"/>
            <p:cNvSpPr>
              <a:spLocks noChangeArrowheads="1"/>
            </p:cNvSpPr>
            <p:nvPr/>
          </p:nvSpPr>
          <p:spPr bwMode="auto">
            <a:xfrm>
              <a:off x="2661" y="1603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Arial Cyr" charset="0"/>
                </a:rPr>
                <a:t>а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413" name="Rectangle 37"/>
            <p:cNvSpPr>
              <a:spLocks noChangeArrowheads="1"/>
            </p:cNvSpPr>
            <p:nvPr/>
          </p:nvSpPr>
          <p:spPr bwMode="auto">
            <a:xfrm>
              <a:off x="2661" y="1902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Arial Cyr" pitchFamily="34" charset="-52"/>
                </a:rPr>
                <a:t>b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3414" name="Rectangle 38"/>
            <p:cNvSpPr>
              <a:spLocks noChangeArrowheads="1"/>
            </p:cNvSpPr>
            <p:nvPr/>
          </p:nvSpPr>
          <p:spPr bwMode="auto">
            <a:xfrm>
              <a:off x="2663" y="2204"/>
              <a:ext cx="40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Arial Cyr" pitchFamily="34" charset="-52"/>
                </a:rPr>
                <a:t>c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3415" name="Rectangle 39"/>
            <p:cNvSpPr>
              <a:spLocks noChangeArrowheads="1"/>
            </p:cNvSpPr>
            <p:nvPr/>
          </p:nvSpPr>
          <p:spPr bwMode="auto">
            <a:xfrm>
              <a:off x="1830" y="2360"/>
              <a:ext cx="549" cy="2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16" name="Rectangle 40"/>
            <p:cNvSpPr>
              <a:spLocks noChangeArrowheads="1"/>
            </p:cNvSpPr>
            <p:nvPr/>
          </p:nvSpPr>
          <p:spPr bwMode="auto">
            <a:xfrm>
              <a:off x="1984" y="2377"/>
              <a:ext cx="128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pitchFamily="34" charset="-52"/>
                </a:rPr>
                <a:t>Roc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3417" name="Rectangle 41"/>
            <p:cNvSpPr>
              <a:spLocks noChangeArrowheads="1"/>
            </p:cNvSpPr>
            <p:nvPr/>
          </p:nvSpPr>
          <p:spPr bwMode="auto">
            <a:xfrm>
              <a:off x="3298" y="2360"/>
              <a:ext cx="543" cy="23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18" name="Rectangle 42"/>
            <p:cNvSpPr>
              <a:spLocks noChangeArrowheads="1"/>
            </p:cNvSpPr>
            <p:nvPr/>
          </p:nvSpPr>
          <p:spPr bwMode="auto">
            <a:xfrm>
              <a:off x="3476" y="2377"/>
              <a:ext cx="104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pitchFamily="34" charset="-52"/>
                </a:rPr>
                <a:t>Ric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3419" name="Line 43"/>
            <p:cNvSpPr>
              <a:spLocks noChangeShapeType="1"/>
            </p:cNvSpPr>
            <p:nvPr/>
          </p:nvSpPr>
          <p:spPr bwMode="auto">
            <a:xfrm flipV="1">
              <a:off x="1232" y="2312"/>
              <a:ext cx="2" cy="2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20" name="Line 44"/>
            <p:cNvSpPr>
              <a:spLocks noChangeShapeType="1"/>
            </p:cNvSpPr>
            <p:nvPr/>
          </p:nvSpPr>
          <p:spPr bwMode="auto">
            <a:xfrm flipH="1">
              <a:off x="1164" y="2312"/>
              <a:ext cx="68" cy="7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21" name="Line 45"/>
            <p:cNvSpPr>
              <a:spLocks noChangeShapeType="1"/>
            </p:cNvSpPr>
            <p:nvPr/>
          </p:nvSpPr>
          <p:spPr bwMode="auto">
            <a:xfrm flipH="1">
              <a:off x="1164" y="2388"/>
              <a:ext cx="68" cy="7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22" name="Line 46"/>
            <p:cNvSpPr>
              <a:spLocks noChangeShapeType="1"/>
            </p:cNvSpPr>
            <p:nvPr/>
          </p:nvSpPr>
          <p:spPr bwMode="auto">
            <a:xfrm flipH="1">
              <a:off x="1164" y="2464"/>
              <a:ext cx="68" cy="7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23" name="Line 47"/>
            <p:cNvSpPr>
              <a:spLocks noChangeShapeType="1"/>
            </p:cNvSpPr>
            <p:nvPr/>
          </p:nvSpPr>
          <p:spPr bwMode="auto">
            <a:xfrm flipH="1">
              <a:off x="1164" y="2537"/>
              <a:ext cx="68" cy="7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24" name="Rectangle 48"/>
            <p:cNvSpPr>
              <a:spLocks noChangeArrowheads="1"/>
            </p:cNvSpPr>
            <p:nvPr/>
          </p:nvSpPr>
          <p:spPr bwMode="auto">
            <a:xfrm>
              <a:off x="1435" y="2754"/>
              <a:ext cx="416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Roa=42 kОм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425" name="Rectangle 49"/>
            <p:cNvSpPr>
              <a:spLocks noChangeArrowheads="1"/>
            </p:cNvSpPr>
            <p:nvPr/>
          </p:nvSpPr>
          <p:spPr bwMode="auto">
            <a:xfrm>
              <a:off x="3106" y="2754"/>
              <a:ext cx="435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Ria=1000 Ом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426" name="Rectangle 50"/>
            <p:cNvSpPr>
              <a:spLocks noChangeArrowheads="1"/>
            </p:cNvSpPr>
            <p:nvPr/>
          </p:nvSpPr>
          <p:spPr bwMode="auto">
            <a:xfrm>
              <a:off x="4437" y="2377"/>
              <a:ext cx="173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-60 В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427" name="Rectangle 51"/>
            <p:cNvSpPr>
              <a:spLocks noChangeArrowheads="1"/>
            </p:cNvSpPr>
            <p:nvPr/>
          </p:nvSpPr>
          <p:spPr bwMode="auto">
            <a:xfrm>
              <a:off x="1830" y="2058"/>
              <a:ext cx="549" cy="23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28" name="Rectangle 52"/>
            <p:cNvSpPr>
              <a:spLocks noChangeArrowheads="1"/>
            </p:cNvSpPr>
            <p:nvPr/>
          </p:nvSpPr>
          <p:spPr bwMode="auto">
            <a:xfrm>
              <a:off x="1980" y="2078"/>
              <a:ext cx="132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pitchFamily="34" charset="-52"/>
                </a:rPr>
                <a:t>Rob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3429" name="Rectangle 53"/>
            <p:cNvSpPr>
              <a:spLocks noChangeArrowheads="1"/>
            </p:cNvSpPr>
            <p:nvPr/>
          </p:nvSpPr>
          <p:spPr bwMode="auto">
            <a:xfrm>
              <a:off x="1830" y="1759"/>
              <a:ext cx="549" cy="23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30" name="Rectangle 54"/>
            <p:cNvSpPr>
              <a:spLocks noChangeArrowheads="1"/>
            </p:cNvSpPr>
            <p:nvPr/>
          </p:nvSpPr>
          <p:spPr bwMode="auto">
            <a:xfrm>
              <a:off x="1980" y="1777"/>
              <a:ext cx="132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pitchFamily="34" charset="-52"/>
                </a:rPr>
                <a:t>Roa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3431" name="Rectangle 55"/>
            <p:cNvSpPr>
              <a:spLocks noChangeArrowheads="1"/>
            </p:cNvSpPr>
            <p:nvPr/>
          </p:nvSpPr>
          <p:spPr bwMode="auto">
            <a:xfrm>
              <a:off x="3298" y="2058"/>
              <a:ext cx="546" cy="23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32" name="Rectangle 56"/>
            <p:cNvSpPr>
              <a:spLocks noChangeArrowheads="1"/>
            </p:cNvSpPr>
            <p:nvPr/>
          </p:nvSpPr>
          <p:spPr bwMode="auto">
            <a:xfrm>
              <a:off x="3470" y="2078"/>
              <a:ext cx="108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pitchFamily="34" charset="-52"/>
                </a:rPr>
                <a:t>Rib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3433" name="Rectangle 57"/>
            <p:cNvSpPr>
              <a:spLocks noChangeArrowheads="1"/>
            </p:cNvSpPr>
            <p:nvPr/>
          </p:nvSpPr>
          <p:spPr bwMode="auto">
            <a:xfrm>
              <a:off x="3298" y="1759"/>
              <a:ext cx="546" cy="23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34" name="Rectangle 58"/>
            <p:cNvSpPr>
              <a:spLocks noChangeArrowheads="1"/>
            </p:cNvSpPr>
            <p:nvPr/>
          </p:nvSpPr>
          <p:spPr bwMode="auto">
            <a:xfrm>
              <a:off x="3470" y="1777"/>
              <a:ext cx="108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pitchFamily="34" charset="-52"/>
                </a:rPr>
                <a:t>Ria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Cyr" pitchFamily="34" charset="-52"/>
              </a:endParaRPr>
            </a:p>
          </p:txBody>
        </p:sp>
        <p:sp>
          <p:nvSpPr>
            <p:cNvPr id="613435" name="Line 59"/>
            <p:cNvSpPr>
              <a:spLocks noChangeShapeType="1"/>
            </p:cNvSpPr>
            <p:nvPr/>
          </p:nvSpPr>
          <p:spPr bwMode="auto">
            <a:xfrm flipV="1">
              <a:off x="1232" y="2013"/>
              <a:ext cx="2" cy="2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36" name="Line 60"/>
            <p:cNvSpPr>
              <a:spLocks noChangeShapeType="1"/>
            </p:cNvSpPr>
            <p:nvPr/>
          </p:nvSpPr>
          <p:spPr bwMode="auto">
            <a:xfrm flipH="1">
              <a:off x="1164" y="2013"/>
              <a:ext cx="68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37" name="Line 61"/>
            <p:cNvSpPr>
              <a:spLocks noChangeShapeType="1"/>
            </p:cNvSpPr>
            <p:nvPr/>
          </p:nvSpPr>
          <p:spPr bwMode="auto">
            <a:xfrm flipH="1">
              <a:off x="1164" y="2087"/>
              <a:ext cx="68" cy="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38" name="Line 62"/>
            <p:cNvSpPr>
              <a:spLocks noChangeShapeType="1"/>
            </p:cNvSpPr>
            <p:nvPr/>
          </p:nvSpPr>
          <p:spPr bwMode="auto">
            <a:xfrm flipH="1">
              <a:off x="1164" y="2162"/>
              <a:ext cx="68" cy="7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39" name="Line 63"/>
            <p:cNvSpPr>
              <a:spLocks noChangeShapeType="1"/>
            </p:cNvSpPr>
            <p:nvPr/>
          </p:nvSpPr>
          <p:spPr bwMode="auto">
            <a:xfrm flipH="1">
              <a:off x="1164" y="2238"/>
              <a:ext cx="68" cy="7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40" name="Line 64"/>
            <p:cNvSpPr>
              <a:spLocks noChangeShapeType="1"/>
            </p:cNvSpPr>
            <p:nvPr/>
          </p:nvSpPr>
          <p:spPr bwMode="auto">
            <a:xfrm flipV="1">
              <a:off x="4301" y="1712"/>
              <a:ext cx="2" cy="22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41" name="Line 65"/>
            <p:cNvSpPr>
              <a:spLocks noChangeShapeType="1"/>
            </p:cNvSpPr>
            <p:nvPr/>
          </p:nvSpPr>
          <p:spPr bwMode="auto">
            <a:xfrm>
              <a:off x="4301" y="1712"/>
              <a:ext cx="67" cy="7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42" name="Line 66"/>
            <p:cNvSpPr>
              <a:spLocks noChangeShapeType="1"/>
            </p:cNvSpPr>
            <p:nvPr/>
          </p:nvSpPr>
          <p:spPr bwMode="auto">
            <a:xfrm>
              <a:off x="4301" y="1788"/>
              <a:ext cx="67" cy="7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43" name="Line 67"/>
            <p:cNvSpPr>
              <a:spLocks noChangeShapeType="1"/>
            </p:cNvSpPr>
            <p:nvPr/>
          </p:nvSpPr>
          <p:spPr bwMode="auto">
            <a:xfrm>
              <a:off x="4301" y="1861"/>
              <a:ext cx="67" cy="7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44" name="Line 68"/>
            <p:cNvSpPr>
              <a:spLocks noChangeShapeType="1"/>
            </p:cNvSpPr>
            <p:nvPr/>
          </p:nvSpPr>
          <p:spPr bwMode="auto">
            <a:xfrm>
              <a:off x="4301" y="1937"/>
              <a:ext cx="67" cy="7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13445" name="Rectangle 69"/>
            <p:cNvSpPr>
              <a:spLocks noChangeArrowheads="1"/>
            </p:cNvSpPr>
            <p:nvPr/>
          </p:nvSpPr>
          <p:spPr bwMode="auto">
            <a:xfrm>
              <a:off x="4437" y="2078"/>
              <a:ext cx="173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-60 В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446" name="Rectangle 70"/>
            <p:cNvSpPr>
              <a:spLocks noChangeArrowheads="1"/>
            </p:cNvSpPr>
            <p:nvPr/>
          </p:nvSpPr>
          <p:spPr bwMode="auto">
            <a:xfrm>
              <a:off x="769" y="1777"/>
              <a:ext cx="173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-60 В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447" name="Rectangle 71"/>
            <p:cNvSpPr>
              <a:spLocks noChangeArrowheads="1"/>
            </p:cNvSpPr>
            <p:nvPr/>
          </p:nvSpPr>
          <p:spPr bwMode="auto">
            <a:xfrm>
              <a:off x="1435" y="2979"/>
              <a:ext cx="460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Rob=1000 Ом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448" name="Rectangle 72"/>
            <p:cNvSpPr>
              <a:spLocks noChangeArrowheads="1"/>
            </p:cNvSpPr>
            <p:nvPr/>
          </p:nvSpPr>
          <p:spPr bwMode="auto">
            <a:xfrm>
              <a:off x="1435" y="3205"/>
              <a:ext cx="487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Roc=(0-65) Ом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449" name="Rectangle 73"/>
            <p:cNvSpPr>
              <a:spLocks noChangeArrowheads="1"/>
            </p:cNvSpPr>
            <p:nvPr/>
          </p:nvSpPr>
          <p:spPr bwMode="auto">
            <a:xfrm>
              <a:off x="3106" y="2979"/>
              <a:ext cx="623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Rib=(200-220) kОм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  <p:sp>
          <p:nvSpPr>
            <p:cNvPr id="613450" name="Rectangle 74"/>
            <p:cNvSpPr>
              <a:spLocks noChangeArrowheads="1"/>
            </p:cNvSpPr>
            <p:nvPr/>
          </p:nvSpPr>
          <p:spPr bwMode="auto">
            <a:xfrm>
              <a:off x="3106" y="3205"/>
              <a:ext cx="664" cy="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Arial Cyr" charset="0"/>
                </a:rPr>
                <a:t>Ric=(1150-1700) Ом</a:t>
              </a:r>
              <a:endParaRPr lang="en-US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Cyr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50865"/>
      </p:ext>
    </p:extLst>
  </p:cSld>
  <p:clrMapOvr>
    <a:masterClrMapping/>
  </p:clrMapOvr>
  <p:transition spd="slow" advClick="0" advTm="15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2"/>
          <p:cNvSpPr txBox="1">
            <a:spLocks noChangeArrowheads="1"/>
          </p:cNvSpPr>
          <p:nvPr/>
        </p:nvSpPr>
        <p:spPr bwMode="auto">
          <a:xfrm>
            <a:off x="3263900" y="738188"/>
            <a:ext cx="5254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CC3300"/>
              </a:buClr>
              <a:buSzPct val="90000"/>
              <a:buFont typeface="Wingdings" charset="0"/>
              <a:buNone/>
            </a:pPr>
            <a:r>
              <a:rPr kumimoji="0" lang="ru-RU" sz="200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70658" name="Rectangle 3"/>
          <p:cNvSpPr>
            <a:spLocks noChangeArrowheads="1"/>
          </p:cNvSpPr>
          <p:nvPr/>
        </p:nvSpPr>
        <p:spPr bwMode="auto">
          <a:xfrm>
            <a:off x="3200400" y="981075"/>
            <a:ext cx="3443288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266700">
              <a:lnSpc>
                <a:spcPct val="125000"/>
              </a:lnSpc>
              <a:buClr>
                <a:srgbClr val="CC3300"/>
              </a:buClr>
              <a:buSzPct val="90000"/>
              <a:buFont typeface="Wingdings" charset="0"/>
              <a:buNone/>
            </a:pPr>
            <a:endParaRPr lang="ru-RU">
              <a:solidFill>
                <a:prstClr val="black"/>
              </a:solidFill>
              <a:latin typeface="Calibri"/>
            </a:endParaRPr>
          </a:p>
          <a:p>
            <a:pPr indent="266700">
              <a:lnSpc>
                <a:spcPct val="125000"/>
              </a:lnSpc>
              <a:buClr>
                <a:srgbClr val="0969CD"/>
              </a:buClr>
              <a:buSzPct val="95000"/>
              <a:buFont typeface="Wingdings" charset="0"/>
              <a:buChar char="n"/>
            </a:pPr>
            <a:r>
              <a:rPr lang="ru-RU">
                <a:solidFill>
                  <a:prstClr val="black"/>
                </a:solidFill>
                <a:latin typeface="Calibri"/>
              </a:rPr>
              <a:t>Проверка правильности  и полноты данных, определяющих управление </a:t>
            </a:r>
            <a:r>
              <a:rPr lang="en-US">
                <a:solidFill>
                  <a:prstClr val="black"/>
                </a:solidFill>
                <a:latin typeface="Calibri"/>
              </a:rPr>
              <a:t>EC</a:t>
            </a:r>
            <a:r>
              <a:rPr lang="ru-RU">
                <a:solidFill>
                  <a:prstClr val="black"/>
                </a:solidFill>
                <a:latin typeface="Calibri"/>
              </a:rPr>
              <a:t>С</a:t>
            </a:r>
            <a:r>
              <a:rPr lang="en-US">
                <a:solidFill>
                  <a:prstClr val="black"/>
                </a:solidFill>
                <a:latin typeface="Calibri"/>
              </a:rPr>
              <a:t> </a:t>
            </a:r>
            <a:r>
              <a:rPr lang="ru-RU">
                <a:solidFill>
                  <a:prstClr val="black"/>
                </a:solidFill>
                <a:latin typeface="Calibri"/>
              </a:rPr>
              <a:t>РФ в ключевых точках инфраструктуры.</a:t>
            </a:r>
          </a:p>
          <a:p>
            <a:pPr indent="266700">
              <a:lnSpc>
                <a:spcPct val="125000"/>
              </a:lnSpc>
              <a:buClr>
                <a:srgbClr val="0969CD"/>
              </a:buClr>
              <a:buSzPct val="95000"/>
              <a:buFont typeface="Wingdings" charset="0"/>
              <a:buChar char="n"/>
            </a:pPr>
            <a:endParaRPr lang="ru-RU">
              <a:solidFill>
                <a:prstClr val="black"/>
              </a:solidFill>
              <a:latin typeface="Calibri"/>
            </a:endParaRPr>
          </a:p>
          <a:p>
            <a:pPr indent="266700">
              <a:lnSpc>
                <a:spcPct val="125000"/>
              </a:lnSpc>
              <a:buClr>
                <a:srgbClr val="0969CD"/>
              </a:buClr>
              <a:buSzPct val="95000"/>
              <a:buFont typeface="Wingdings" charset="0"/>
              <a:buChar char="n"/>
            </a:pPr>
            <a:r>
              <a:rPr lang="ru-RU">
                <a:solidFill>
                  <a:prstClr val="black"/>
                </a:solidFill>
                <a:latin typeface="Calibri"/>
              </a:rPr>
              <a:t>Интеллектуальная обработка данных для автоматизации бизнес-процессов и технологических процессов с целью решения общегосударственных задач</a:t>
            </a:r>
          </a:p>
        </p:txBody>
      </p:sp>
      <p:sp>
        <p:nvSpPr>
          <p:cNvPr id="70659" name="Text Box 4"/>
          <p:cNvSpPr txBox="1">
            <a:spLocks noChangeArrowheads="1"/>
          </p:cNvSpPr>
          <p:nvPr/>
        </p:nvSpPr>
        <p:spPr bwMode="auto">
          <a:xfrm>
            <a:off x="1909763" y="260350"/>
            <a:ext cx="52546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lnSpc>
                <a:spcPct val="125000"/>
              </a:lnSpc>
              <a:buClr>
                <a:srgbClr val="CC3300"/>
              </a:buClr>
              <a:buSzPct val="90000"/>
              <a:buFont typeface="Wingdings" charset="0"/>
              <a:buNone/>
            </a:pPr>
            <a:r>
              <a:rPr kumimoji="0" lang="ru-RU" sz="2000" b="1">
                <a:solidFill>
                  <a:prstClr val="black"/>
                </a:solidFill>
              </a:rPr>
              <a:t>Инженерные аспекты </a:t>
            </a:r>
          </a:p>
        </p:txBody>
      </p:sp>
      <p:sp>
        <p:nvSpPr>
          <p:cNvPr id="653318" name="Rectangle 6"/>
          <p:cNvSpPr>
            <a:spLocks noChangeArrowheads="1"/>
          </p:cNvSpPr>
          <p:nvPr/>
        </p:nvSpPr>
        <p:spPr bwMode="auto">
          <a:xfrm>
            <a:off x="0" y="1271588"/>
            <a:ext cx="9144000" cy="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graphicFrame>
        <p:nvGraphicFramePr>
          <p:cNvPr id="70661" name="Object 2"/>
          <p:cNvGraphicFramePr>
            <a:graphicFrameLocks noChangeAspect="1"/>
          </p:cNvGraphicFramePr>
          <p:nvPr/>
        </p:nvGraphicFramePr>
        <p:xfrm>
          <a:off x="255588" y="1393825"/>
          <a:ext cx="2755900" cy="427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346" r:id="rId3" imgW="4216400" imgH="4330700" progId="Visio.Drawing.11">
                  <p:embed/>
                </p:oleObj>
              </mc:Choice>
              <mc:Fallback>
                <p:oleObj r:id="rId3" imgW="4216400" imgH="4330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8" y="1393825"/>
                        <a:ext cx="2755900" cy="427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662" name="Picture 40" descr="Cover СОРМ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1449388"/>
            <a:ext cx="2446338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9814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2"/>
          <p:cNvSpPr txBox="1">
            <a:spLocks noChangeArrowheads="1"/>
          </p:cNvSpPr>
          <p:nvPr/>
        </p:nvSpPr>
        <p:spPr bwMode="auto">
          <a:xfrm>
            <a:off x="2339975" y="0"/>
            <a:ext cx="52546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lnSpc>
                <a:spcPct val="125000"/>
              </a:lnSpc>
              <a:buClr>
                <a:srgbClr val="CC3300"/>
              </a:buClr>
              <a:buSzPct val="90000"/>
              <a:buFont typeface="Wingdings" charset="0"/>
              <a:buNone/>
            </a:pPr>
            <a:r>
              <a:rPr kumimoji="0" lang="ru-RU" sz="2000">
                <a:solidFill>
                  <a:srgbClr val="C41317"/>
                </a:solidFill>
              </a:rPr>
              <a:t> </a:t>
            </a:r>
            <a:r>
              <a:rPr kumimoji="0" lang="ru-RU" sz="2800" b="1">
                <a:solidFill>
                  <a:prstClr val="black"/>
                </a:solidFill>
              </a:rPr>
              <a:t> Потери Оператора</a:t>
            </a:r>
            <a:endParaRPr kumimoji="0" lang="ru-RU" sz="2000" b="1">
              <a:solidFill>
                <a:prstClr val="black"/>
              </a:solidFill>
            </a:endParaRPr>
          </a:p>
        </p:txBody>
      </p:sp>
      <p:pic>
        <p:nvPicPr>
          <p:cNvPr id="71682" name="Picture 3" descr="Untitled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549275"/>
            <a:ext cx="9043987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5567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 Box 2"/>
          <p:cNvSpPr txBox="1">
            <a:spLocks noChangeArrowheads="1"/>
          </p:cNvSpPr>
          <p:nvPr/>
        </p:nvSpPr>
        <p:spPr bwMode="auto">
          <a:xfrm>
            <a:off x="2732088" y="728663"/>
            <a:ext cx="52546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lnSpc>
                <a:spcPct val="125000"/>
              </a:lnSpc>
              <a:buClr>
                <a:srgbClr val="CC3300"/>
              </a:buClr>
              <a:buSzPct val="90000"/>
              <a:buFont typeface="Wingdings" charset="0"/>
              <a:buNone/>
            </a:pPr>
            <a:r>
              <a:rPr kumimoji="0" lang="ru-RU" sz="2000" b="1">
                <a:solidFill>
                  <a:prstClr val="black"/>
                </a:solidFill>
              </a:rPr>
              <a:t>  </a:t>
            </a:r>
            <a:r>
              <a:rPr kumimoji="0" lang="en-US" sz="2000" b="1">
                <a:solidFill>
                  <a:prstClr val="black"/>
                </a:solidFill>
              </a:rPr>
              <a:t>Revenue Assurance</a:t>
            </a:r>
            <a:endParaRPr kumimoji="0" lang="ru-RU" sz="2000" b="1">
              <a:solidFill>
                <a:prstClr val="black"/>
              </a:solidFill>
            </a:endParaRPr>
          </a:p>
        </p:txBody>
      </p:sp>
      <p:sp>
        <p:nvSpPr>
          <p:cNvPr id="72706" name="Rectangle 3"/>
          <p:cNvSpPr>
            <a:spLocks noChangeArrowheads="1"/>
          </p:cNvSpPr>
          <p:nvPr/>
        </p:nvSpPr>
        <p:spPr bwMode="auto">
          <a:xfrm>
            <a:off x="357188" y="3763963"/>
            <a:ext cx="3062287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solidFill>
                  <a:prstClr val="black"/>
                </a:solidFill>
                <a:latin typeface="Calibri"/>
              </a:rPr>
              <a:t>Повышение эффективности </a:t>
            </a:r>
            <a:br>
              <a:rPr lang="ru-RU">
                <a:solidFill>
                  <a:prstClr val="black"/>
                </a:solidFill>
                <a:latin typeface="Calibri"/>
              </a:rPr>
            </a:br>
            <a:r>
              <a:rPr lang="ru-RU">
                <a:solidFill>
                  <a:prstClr val="black"/>
                </a:solidFill>
                <a:latin typeface="Calibri"/>
              </a:rPr>
              <a:t>использования ресурсов</a:t>
            </a:r>
          </a:p>
          <a:p>
            <a:r>
              <a:rPr lang="ru-RU">
                <a:solidFill>
                  <a:prstClr val="black"/>
                </a:solidFill>
                <a:latin typeface="Calibri"/>
              </a:rPr>
              <a:t>Оптимизация маршрутизации (</a:t>
            </a:r>
            <a:r>
              <a:rPr lang="en-US">
                <a:solidFill>
                  <a:prstClr val="black"/>
                </a:solidFill>
                <a:latin typeface="Calibri"/>
              </a:rPr>
              <a:t>LCR</a:t>
            </a:r>
            <a:r>
              <a:rPr lang="ru-RU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72707" name="Rectangle 4"/>
          <p:cNvSpPr>
            <a:spLocks noChangeArrowheads="1"/>
          </p:cNvSpPr>
          <p:nvPr/>
        </p:nvSpPr>
        <p:spPr bwMode="auto">
          <a:xfrm>
            <a:off x="6084888" y="1941513"/>
            <a:ext cx="2489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solidFill>
                  <a:prstClr val="black"/>
                </a:solidFill>
                <a:latin typeface="Calibri"/>
              </a:rPr>
              <a:t>Уменьшение потерь</a:t>
            </a:r>
          </a:p>
        </p:txBody>
      </p:sp>
      <p:sp>
        <p:nvSpPr>
          <p:cNvPr id="72708" name="Rectangle 5"/>
          <p:cNvSpPr>
            <a:spLocks noChangeArrowheads="1"/>
          </p:cNvSpPr>
          <p:nvPr/>
        </p:nvSpPr>
        <p:spPr bwMode="auto">
          <a:xfrm>
            <a:off x="479425" y="2781300"/>
            <a:ext cx="17097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prstClr val="black"/>
                </a:solidFill>
                <a:latin typeface="Calibri"/>
              </a:rPr>
              <a:t>Увеличение </a:t>
            </a:r>
            <a:br>
              <a:rPr lang="ru-RU">
                <a:solidFill>
                  <a:prstClr val="black"/>
                </a:solidFill>
                <a:latin typeface="Calibri"/>
              </a:rPr>
            </a:br>
            <a:r>
              <a:rPr lang="ru-RU">
                <a:solidFill>
                  <a:prstClr val="black"/>
                </a:solidFill>
                <a:latin typeface="Calibri"/>
              </a:rPr>
              <a:t>прибыльности</a:t>
            </a:r>
          </a:p>
        </p:txBody>
      </p:sp>
      <p:sp>
        <p:nvSpPr>
          <p:cNvPr id="647174" name="AutoShape 6"/>
          <p:cNvSpPr>
            <a:spLocks noChangeArrowheads="1"/>
          </p:cNvSpPr>
          <p:nvPr/>
        </p:nvSpPr>
        <p:spPr bwMode="auto">
          <a:xfrm rot="3490074">
            <a:off x="3112294" y="2139157"/>
            <a:ext cx="2927350" cy="2062162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2700 w 21600"/>
              <a:gd name="T7" fmla="*/ 10800 h 21600"/>
              <a:gd name="T8" fmla="*/ 10799 w 21600"/>
              <a:gd name="T9" fmla="*/ 5400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gradFill rotWithShape="1">
            <a:gsLst>
              <a:gs pos="0">
                <a:srgbClr val="C0C0C0"/>
              </a:gs>
              <a:gs pos="100000">
                <a:srgbClr val="EA262B"/>
              </a:gs>
            </a:gsLst>
            <a:lin ang="2700000" scaled="1"/>
          </a:gra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2710" name="Rectangle 7"/>
          <p:cNvSpPr>
            <a:spLocks noChangeArrowheads="1"/>
          </p:cNvSpPr>
          <p:nvPr/>
        </p:nvSpPr>
        <p:spPr bwMode="auto">
          <a:xfrm>
            <a:off x="6091238" y="2565400"/>
            <a:ext cx="2801937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10000"/>
              </a:spcBef>
              <a:buClr>
                <a:srgbClr val="0969CD"/>
              </a:buClr>
              <a:buSzPct val="85000"/>
              <a:buFont typeface="Wingdings" charset="0"/>
              <a:buChar char="n"/>
            </a:pPr>
            <a:r>
              <a:rPr lang="ru-RU">
                <a:solidFill>
                  <a:prstClr val="black"/>
                </a:solidFill>
                <a:latin typeface="Calibri"/>
              </a:rPr>
              <a:t> Выявление и предотвращение</a:t>
            </a:r>
          </a:p>
          <a:p>
            <a:pPr>
              <a:spcBef>
                <a:spcPct val="10000"/>
              </a:spcBef>
              <a:buClr>
                <a:srgbClr val="0969CD"/>
              </a:buClr>
              <a:buSzPct val="85000"/>
              <a:buFont typeface="Wingdings" charset="0"/>
              <a:buChar char="n"/>
            </a:pPr>
            <a:r>
              <a:rPr lang="ru-RU">
                <a:solidFill>
                  <a:prstClr val="black"/>
                </a:solidFill>
                <a:latin typeface="Calibri"/>
              </a:rPr>
              <a:t> мошенничества</a:t>
            </a:r>
          </a:p>
          <a:p>
            <a:pPr>
              <a:spcBef>
                <a:spcPct val="10000"/>
              </a:spcBef>
              <a:buClr>
                <a:srgbClr val="0969CD"/>
              </a:buClr>
              <a:buSzPct val="85000"/>
              <a:buFont typeface="Wingdings" charset="0"/>
              <a:buChar char="n"/>
            </a:pPr>
            <a:r>
              <a:rPr lang="ru-RU">
                <a:solidFill>
                  <a:prstClr val="black"/>
                </a:solidFill>
                <a:latin typeface="Calibri"/>
              </a:rPr>
              <a:t> увода трафика</a:t>
            </a:r>
          </a:p>
          <a:p>
            <a:pPr>
              <a:spcBef>
                <a:spcPct val="10000"/>
              </a:spcBef>
              <a:buClr>
                <a:srgbClr val="0969CD"/>
              </a:buClr>
              <a:buSzPct val="85000"/>
              <a:buFont typeface="Wingdings" charset="0"/>
              <a:buChar char="n"/>
            </a:pPr>
            <a:r>
              <a:rPr lang="ru-RU">
                <a:solidFill>
                  <a:prstClr val="black"/>
                </a:solidFill>
                <a:latin typeface="Calibri"/>
              </a:rPr>
              <a:t> ошибок тарификации</a:t>
            </a:r>
          </a:p>
          <a:p>
            <a:pPr>
              <a:spcBef>
                <a:spcPct val="10000"/>
              </a:spcBef>
              <a:buClr>
                <a:srgbClr val="0969CD"/>
              </a:buClr>
              <a:buSzPct val="85000"/>
              <a:buFont typeface="Wingdings" charset="0"/>
              <a:buChar char="n"/>
            </a:pPr>
            <a:r>
              <a:rPr lang="ru-RU">
                <a:solidFill>
                  <a:prstClr val="black"/>
                </a:solidFill>
                <a:latin typeface="Calibri"/>
              </a:rPr>
              <a:t> некорректных взаиморасчетов</a:t>
            </a:r>
          </a:p>
        </p:txBody>
      </p:sp>
      <p:sp>
        <p:nvSpPr>
          <p:cNvPr id="647176" name="AutoShape 8"/>
          <p:cNvSpPr>
            <a:spLocks noChangeArrowheads="1"/>
          </p:cNvSpPr>
          <p:nvPr/>
        </p:nvSpPr>
        <p:spPr bwMode="auto">
          <a:xfrm rot="-7302033">
            <a:off x="2480469" y="2604294"/>
            <a:ext cx="2930525" cy="2058987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2700 w 21600"/>
              <a:gd name="T7" fmla="*/ 10800 h 21600"/>
              <a:gd name="T8" fmla="*/ 10799 w 21600"/>
              <a:gd name="T9" fmla="*/ 5400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gradFill rotWithShape="1">
            <a:gsLst>
              <a:gs pos="0">
                <a:srgbClr val="C0C0C0"/>
              </a:gs>
              <a:gs pos="100000">
                <a:srgbClr val="EA262B"/>
              </a:gs>
            </a:gsLst>
            <a:lin ang="2700000" scaled="1"/>
          </a:gradFill>
          <a:ln w="1905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160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man\Desktop\avtomat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600075"/>
            <a:ext cx="4173537" cy="592296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oman\Desktop\avtomat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584200"/>
            <a:ext cx="4178300" cy="592772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08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>
              <a:latin typeface="Verdana" charset="0"/>
            </a:endParaRPr>
          </a:p>
        </p:txBody>
      </p:sp>
      <p:sp>
        <p:nvSpPr>
          <p:cNvPr id="74754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endParaRPr lang="ru-RU">
              <a:latin typeface="Verdana" charset="0"/>
            </a:endParaRPr>
          </a:p>
        </p:txBody>
      </p:sp>
      <p:sp>
        <p:nvSpPr>
          <p:cNvPr id="74755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9A4FBD4A-AB52-8743-9939-E522D43669C2}" type="slidenum">
              <a:rPr kumimoji="0" lang="ru-RU" sz="1800">
                <a:solidFill>
                  <a:prstClr val="black"/>
                </a:solidFill>
              </a:rPr>
              <a:pPr/>
              <a:t>27</a:t>
            </a:fld>
            <a:endParaRPr kumimoji="0" lang="ru-RU" sz="1800">
              <a:solidFill>
                <a:prstClr val="black"/>
              </a:solidFill>
            </a:endParaRPr>
          </a:p>
        </p:txBody>
      </p:sp>
      <p:pic>
        <p:nvPicPr>
          <p:cNvPr id="74756" name="Изображение 4" descr="Macintosh HD:Users:borisgoldstein:Library:Containers:com.apple.mail:Data:Library:Mail Downloads:47C85B19-777D-41BE-8ED2-E8BC4FCB359F:Диаграмм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726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826" y="332656"/>
            <a:ext cx="8856662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Наши аналоги учебных программ</a:t>
            </a:r>
          </a:p>
        </p:txBody>
      </p:sp>
      <p:graphicFrame>
        <p:nvGraphicFramePr>
          <p:cNvPr id="807939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616953546"/>
              </p:ext>
            </p:extLst>
          </p:nvPr>
        </p:nvGraphicFramePr>
        <p:xfrm>
          <a:off x="0" y="966069"/>
          <a:ext cx="9144000" cy="6007971"/>
        </p:xfrm>
        <a:graphic>
          <a:graphicData uri="http://schemas.openxmlformats.org/drawingml/2006/table">
            <a:tbl>
              <a:tblPr/>
              <a:tblGrid>
                <a:gridCol w="3563180"/>
                <a:gridCol w="5580820"/>
              </a:tblGrid>
              <a:tr h="6656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Университет</a:t>
                      </a: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     </a:t>
                      </a:r>
                      <a:r>
                        <a:rPr kumimoji="1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Учебные</a:t>
                      </a: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kumimoji="1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программы</a:t>
                      </a:r>
                      <a:r>
                        <a:rPr kumimoji="1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 инфокоммуникационных </a:t>
                      </a:r>
                      <a:r>
                        <a:rPr kumimoji="1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направлний</a:t>
                      </a: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91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Massachusetts Institute of Technology</a:t>
                      </a:r>
                      <a:endParaRPr kumimoji="1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Bachelor of Science in Electrical Engineering and Computer Science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Bachelor of Science in Computer Science and Engineering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Master of Engineering in Electrical Engineering and Computer Science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Master of Science in Electrical Engineering and Computer Science</a:t>
                      </a: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66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Stanford University (CA)</a:t>
                      </a:r>
                      <a:endParaRPr kumimoji="1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Bachelor of Science in Computer Science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Bachelor of Science in Computer Systems Engineering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Master of Science in Computer Systems Engineering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Master of Science in Computer Science</a:t>
                      </a: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64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University of California–Berkeley</a:t>
                      </a:r>
                      <a:endParaRPr kumimoji="1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Bachelor of Science in Computer Science</a:t>
                      </a:r>
                    </a:p>
                    <a:p>
                      <a:pPr marL="285750" marR="0" lvl="0" indent="-2857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>
                          <a:tab pos="228600" algn="l"/>
                        </a:tabLst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Times New Roman" pitchFamily="18" charset="0"/>
                        </a:rPr>
                        <a:t>Master of Science in Computer Science</a:t>
                      </a: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2619175"/>
      </p:ext>
    </p:extLst>
  </p:cSld>
  <p:clrMapOvr>
    <a:masterClrMapping/>
  </p:clrMapOvr>
  <p:transition spd="med" advClick="0" advTm="15000">
    <p:blinds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10.5.1.1\Exchange\EX\seti_preview_obrez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0676204">
            <a:off x="563076" y="1331903"/>
            <a:ext cx="3327159" cy="44534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7" name="Picture 3" descr="J:\!Работа\NGN\Cover\Cover_postNGN_v20_front_cropped_small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586992">
            <a:off x="5418622" y="1184520"/>
            <a:ext cx="3062176" cy="43026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9" name="Прямоугольник 8"/>
          <p:cNvSpPr/>
          <p:nvPr/>
        </p:nvSpPr>
        <p:spPr>
          <a:xfrm>
            <a:off x="857224" y="214290"/>
            <a:ext cx="565972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Литература к лекциям</a:t>
            </a:r>
          </a:p>
        </p:txBody>
      </p:sp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0" y="6508750"/>
            <a:ext cx="12763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7" name="TextBox 1"/>
          <p:cNvSpPr txBox="1">
            <a:spLocks noChangeArrowheads="1"/>
          </p:cNvSpPr>
          <p:nvPr/>
        </p:nvSpPr>
        <p:spPr bwMode="auto">
          <a:xfrm>
            <a:off x="1368425" y="-976313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endParaRPr kumimoji="0" lang="ru-RU" sz="1800"/>
          </a:p>
        </p:txBody>
      </p:sp>
    </p:spTree>
    <p:extLst>
      <p:ext uri="{BB962C8B-B14F-4D97-AF65-F5344CB8AC3E}">
        <p14:creationId xmlns:p14="http://schemas.microsoft.com/office/powerpoint/2010/main" val="28313414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393700"/>
            <a:ext cx="7991475" cy="80327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chemeClr val="tx1"/>
                </a:solidFill>
              </a:rPr>
              <a:t>Этапы развития общества</a:t>
            </a:r>
            <a:endParaRPr lang="ru-RU" smtClean="0"/>
          </a:p>
        </p:txBody>
      </p:sp>
      <p:graphicFrame>
        <p:nvGraphicFramePr>
          <p:cNvPr id="781351" name="Group 39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514148489"/>
              </p:ext>
            </p:extLst>
          </p:nvPr>
        </p:nvGraphicFramePr>
        <p:xfrm>
          <a:off x="0" y="1196751"/>
          <a:ext cx="9120956" cy="5772765"/>
        </p:xfrm>
        <a:graphic>
          <a:graphicData uri="http://schemas.openxmlformats.org/drawingml/2006/table">
            <a:tbl>
              <a:tblPr/>
              <a:tblGrid>
                <a:gridCol w="3364056"/>
                <a:gridCol w="2716581"/>
                <a:gridCol w="3040319"/>
              </a:tblGrid>
              <a:tr h="10813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Доля </a:t>
                      </a:r>
                      <a:r>
                        <a:rPr kumimoji="0" lang="ru-RU" sz="1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инфокоммуникаций</a:t>
                      </a: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 в ВВП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Цель и предмет преподавания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604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Индустриальное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~ 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1930÷19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0)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1-2%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ТфОП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, 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ТгОП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СДЭ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12318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Постиндустриальное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(~ 1980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÷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200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2-3%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ТфОП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, 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СПС, 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Интернет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1231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Электронное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(~ 200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5÷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201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10%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-общество,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+ е-торговля, 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/>
                      </a:r>
                      <a:b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е-обучение, </a:t>
                      </a:r>
                      <a:b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е-правительство</a:t>
                      </a: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12319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Информационное всепроникающее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~ 201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5÷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202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itchFamily="34" charset="0"/>
                        </a:rPr>
                        <a:t>&gt;20%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u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-общество,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+WAN-MAN-LAN-BAN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+M2M,</a:t>
                      </a:r>
                      <a:endParaRPr kumimoji="0" lang="ru-RU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en-US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IoT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0593" marR="90593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7903208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extLst/>
        </p:spPr>
        <p:txBody>
          <a:bodyPr anchor="t">
            <a:normAutofit fontScale="90000"/>
          </a:bodyPr>
          <a:lstStyle/>
          <a:p>
            <a:pPr eaLnBrk="1" hangingPunct="1">
              <a:defRPr/>
            </a:pPr>
            <a:r>
              <a:rPr lang="ru-RU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У</a:t>
            </a:r>
            <a:r>
              <a:rPr lang="ru-RU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чебные </a:t>
            </a:r>
            <a:r>
              <a:rPr lang="ru-RU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лаборатории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5539" name="Picture 4" descr="1-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713" y="1958975"/>
            <a:ext cx="6618287" cy="466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 descr="IMG_34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4013"/>
            <a:ext cx="3592513" cy="269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49822" y="5643578"/>
            <a:ext cx="5894178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Лаборатория </a:t>
            </a: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NGN/IMS</a:t>
            </a:r>
            <a:endParaRPr lang="ru-RU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354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i="1" dirty="0" smtClean="0">
                <a:latin typeface="+mn-lt"/>
              </a:rPr>
              <a:t>MPLS</a:t>
            </a:r>
            <a:endParaRPr lang="ru-RU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!\Абитуриентам\fmc_imgp0414_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68760"/>
            <a:ext cx="7200800" cy="54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6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extLst/>
        </p:spPr>
        <p:txBody>
          <a:bodyPr anchor="t">
            <a:normAutofit fontScale="90000"/>
          </a:bodyPr>
          <a:lstStyle/>
          <a:p>
            <a:pPr eaLnBrk="1" hangingPunct="1">
              <a:defRPr/>
            </a:pPr>
            <a:r>
              <a:rPr lang="ru-RU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Наши учебные лаборатории</a:t>
            </a: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7587" name="Рисунок 4" descr="IMG_51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142875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Рисунок 7" descr="IMG_517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3357563"/>
            <a:ext cx="2625725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4282" y="5857892"/>
            <a:ext cx="5857916" cy="70788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Лаборатория Мегафон</a:t>
            </a:r>
          </a:p>
        </p:txBody>
      </p:sp>
    </p:spTree>
    <p:extLst>
      <p:ext uri="{BB962C8B-B14F-4D97-AF65-F5344CB8AC3E}">
        <p14:creationId xmlns:p14="http://schemas.microsoft.com/office/powerpoint/2010/main" val="43668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333375"/>
            <a:ext cx="9144000" cy="1470025"/>
          </a:xfrm>
        </p:spPr>
        <p:txBody>
          <a:bodyPr/>
          <a:lstStyle/>
          <a:p>
            <a:pPr algn="ctr" eaLnBrk="1" hangingPunct="1"/>
            <a:r>
              <a:rPr lang="ru-RU" sz="2800" b="1">
                <a:solidFill>
                  <a:schemeClr val="accent2"/>
                </a:solidFill>
                <a:latin typeface="Times New Roman" charset="0"/>
              </a:rPr>
              <a:t>ИНТЕРАКТИВНАЯ ПРОГРАММА</a:t>
            </a:r>
            <a:br>
              <a:rPr lang="ru-RU" sz="2800" b="1">
                <a:solidFill>
                  <a:schemeClr val="accent2"/>
                </a:solidFill>
                <a:latin typeface="Times New Roman" charset="0"/>
              </a:rPr>
            </a:br>
            <a:r>
              <a:rPr lang="ru-RU" sz="2800" b="1">
                <a:solidFill>
                  <a:schemeClr val="accent2"/>
                </a:solidFill>
                <a:latin typeface="Times New Roman" charset="0"/>
              </a:rPr>
              <a:t>ИЗУЧЕНИЯ ТЕЛЕКОММУНИКАЦИОННЫХ ПРОТОКОЛОВ</a:t>
            </a:r>
          </a:p>
        </p:txBody>
      </p:sp>
      <p:pic>
        <p:nvPicPr>
          <p:cNvPr id="138242" name="Picture 3" descr="IMG_9629+1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49500"/>
            <a:ext cx="31940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4" descr="Безымянный-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02300"/>
            <a:ext cx="37766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7157" name="Line 5"/>
          <p:cNvSpPr>
            <a:spLocks noChangeShapeType="1"/>
          </p:cNvSpPr>
          <p:nvPr/>
        </p:nvSpPr>
        <p:spPr bwMode="auto">
          <a:xfrm>
            <a:off x="4716463" y="3500438"/>
            <a:ext cx="38877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817158" name="Line 6"/>
          <p:cNvSpPr>
            <a:spLocks noChangeShapeType="1"/>
          </p:cNvSpPr>
          <p:nvPr/>
        </p:nvSpPr>
        <p:spPr bwMode="auto">
          <a:xfrm>
            <a:off x="4716463" y="4027488"/>
            <a:ext cx="38877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817159" name="Line 7"/>
          <p:cNvSpPr>
            <a:spLocks noChangeShapeType="1"/>
          </p:cNvSpPr>
          <p:nvPr/>
        </p:nvSpPr>
        <p:spPr bwMode="auto">
          <a:xfrm>
            <a:off x="4716463" y="4556125"/>
            <a:ext cx="38877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817160" name="Line 8"/>
          <p:cNvSpPr>
            <a:spLocks noChangeShapeType="1"/>
          </p:cNvSpPr>
          <p:nvPr/>
        </p:nvSpPr>
        <p:spPr bwMode="auto">
          <a:xfrm>
            <a:off x="4716463" y="5084763"/>
            <a:ext cx="38877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38248" name="Text Box 9"/>
          <p:cNvSpPr txBox="1">
            <a:spLocks noChangeArrowheads="1"/>
          </p:cNvSpPr>
          <p:nvPr/>
        </p:nvSpPr>
        <p:spPr bwMode="auto">
          <a:xfrm>
            <a:off x="4716463" y="3176588"/>
            <a:ext cx="3543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US" sz="2000" b="1">
                <a:solidFill>
                  <a:schemeClr val="accent2"/>
                </a:solidFill>
              </a:rPr>
              <a:t>SIP, H.248, SIGNRAN, H.323</a:t>
            </a:r>
            <a:endParaRPr kumimoji="0" lang="ru-RU" sz="2000" b="1">
              <a:solidFill>
                <a:schemeClr val="accent2"/>
              </a:solidFill>
            </a:endParaRPr>
          </a:p>
        </p:txBody>
      </p:sp>
      <p:sp>
        <p:nvSpPr>
          <p:cNvPr id="138249" name="Text Box 10"/>
          <p:cNvSpPr txBox="1">
            <a:spLocks noChangeArrowheads="1"/>
          </p:cNvSpPr>
          <p:nvPr/>
        </p:nvSpPr>
        <p:spPr bwMode="auto">
          <a:xfrm>
            <a:off x="4716463" y="3716338"/>
            <a:ext cx="2219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2000" b="1">
                <a:solidFill>
                  <a:schemeClr val="accent2"/>
                </a:solidFill>
              </a:rPr>
              <a:t>ОКС№7, </a:t>
            </a:r>
            <a:r>
              <a:rPr kumimoji="0" lang="en-US" sz="2000" b="1">
                <a:solidFill>
                  <a:schemeClr val="accent2"/>
                </a:solidFill>
              </a:rPr>
              <a:t>EDSS-1</a:t>
            </a:r>
            <a:endParaRPr kumimoji="0" lang="ru-RU" sz="2000" b="1">
              <a:solidFill>
                <a:schemeClr val="accent2"/>
              </a:solidFill>
            </a:endParaRPr>
          </a:p>
        </p:txBody>
      </p:sp>
      <p:sp>
        <p:nvSpPr>
          <p:cNvPr id="138250" name="Text Box 11"/>
          <p:cNvSpPr txBox="1">
            <a:spLocks noChangeArrowheads="1"/>
          </p:cNvSpPr>
          <p:nvPr/>
        </p:nvSpPr>
        <p:spPr bwMode="auto">
          <a:xfrm>
            <a:off x="4716463" y="4227513"/>
            <a:ext cx="3375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US" sz="2000" b="1">
                <a:solidFill>
                  <a:schemeClr val="accent2"/>
                </a:solidFill>
              </a:rPr>
              <a:t>R1.5 (2</a:t>
            </a:r>
            <a:r>
              <a:rPr kumimoji="0" lang="ru-RU" sz="2000" b="1">
                <a:solidFill>
                  <a:schemeClr val="accent2"/>
                </a:solidFill>
              </a:rPr>
              <a:t>ВСК, челнок, АОН)</a:t>
            </a:r>
          </a:p>
        </p:txBody>
      </p:sp>
      <p:sp>
        <p:nvSpPr>
          <p:cNvPr id="138251" name="Text Box 12"/>
          <p:cNvSpPr txBox="1">
            <a:spLocks noChangeArrowheads="1"/>
          </p:cNvSpPr>
          <p:nvPr/>
        </p:nvSpPr>
        <p:spPr bwMode="auto">
          <a:xfrm>
            <a:off x="4284663" y="5157788"/>
            <a:ext cx="485933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6600" b="1"/>
              <a:t>СОТСБИ-У</a:t>
            </a:r>
          </a:p>
        </p:txBody>
      </p:sp>
    </p:spTree>
    <p:extLst>
      <p:ext uri="{BB962C8B-B14F-4D97-AF65-F5344CB8AC3E}">
        <p14:creationId xmlns:p14="http://schemas.microsoft.com/office/powerpoint/2010/main" val="1921195822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054100"/>
            <a:ext cx="191293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27" name="Line 3"/>
          <p:cNvSpPr>
            <a:spLocks noChangeShapeType="1"/>
          </p:cNvSpPr>
          <p:nvPr/>
        </p:nvSpPr>
        <p:spPr bwMode="auto">
          <a:xfrm flipV="1">
            <a:off x="2124075" y="1773238"/>
            <a:ext cx="1295400" cy="23050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820228" name="Line 4"/>
          <p:cNvSpPr>
            <a:spLocks noChangeShapeType="1"/>
          </p:cNvSpPr>
          <p:nvPr/>
        </p:nvSpPr>
        <p:spPr bwMode="auto">
          <a:xfrm flipV="1">
            <a:off x="2051050" y="1630363"/>
            <a:ext cx="1441450" cy="165576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820229" name="Line 5"/>
          <p:cNvSpPr>
            <a:spLocks noChangeShapeType="1"/>
          </p:cNvSpPr>
          <p:nvPr/>
        </p:nvSpPr>
        <p:spPr bwMode="auto">
          <a:xfrm flipV="1">
            <a:off x="1692275" y="1630363"/>
            <a:ext cx="1800225" cy="863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820230" name="Line 6"/>
          <p:cNvSpPr>
            <a:spLocks noChangeShapeType="1"/>
          </p:cNvSpPr>
          <p:nvPr/>
        </p:nvSpPr>
        <p:spPr bwMode="auto">
          <a:xfrm>
            <a:off x="2051050" y="838200"/>
            <a:ext cx="1512888" cy="5032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820231" name="Line 7"/>
          <p:cNvSpPr>
            <a:spLocks noChangeShapeType="1"/>
          </p:cNvSpPr>
          <p:nvPr/>
        </p:nvSpPr>
        <p:spPr bwMode="auto">
          <a:xfrm>
            <a:off x="5292725" y="1917700"/>
            <a:ext cx="2374900" cy="143986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139271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8012" cy="769938"/>
          </a:xfrm>
        </p:spPr>
        <p:txBody>
          <a:bodyPr lIns="0" tIns="0" rIns="0" bIns="0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>
                <a:latin typeface="Times New Roman" charset="0"/>
              </a:rPr>
              <a:t>Этапы обучения</a:t>
            </a:r>
          </a:p>
        </p:txBody>
      </p:sp>
      <p:pic>
        <p:nvPicPr>
          <p:cNvPr id="13927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04813"/>
            <a:ext cx="9620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765175"/>
            <a:ext cx="76993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46263"/>
            <a:ext cx="9620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781300"/>
            <a:ext cx="9620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6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717925"/>
            <a:ext cx="9620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7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565400"/>
            <a:ext cx="1368425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8" name="Text Box 15"/>
          <p:cNvSpPr txBox="1">
            <a:spLocks noChangeArrowheads="1"/>
          </p:cNvSpPr>
          <p:nvPr/>
        </p:nvSpPr>
        <p:spPr bwMode="auto">
          <a:xfrm>
            <a:off x="7380288" y="882650"/>
            <a:ext cx="89217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400">
                <a:solidFill>
                  <a:schemeClr val="accent2"/>
                </a:solidFill>
              </a:rPr>
              <a:t>Принтер</a:t>
            </a:r>
          </a:p>
        </p:txBody>
      </p:sp>
      <p:sp>
        <p:nvSpPr>
          <p:cNvPr id="139279" name="Text Box 16"/>
          <p:cNvSpPr txBox="1">
            <a:spLocks noChangeArrowheads="1"/>
          </p:cNvSpPr>
          <p:nvPr/>
        </p:nvSpPr>
        <p:spPr bwMode="auto">
          <a:xfrm>
            <a:off x="157163" y="593725"/>
            <a:ext cx="1476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400">
                <a:solidFill>
                  <a:schemeClr val="accent2"/>
                </a:solidFill>
              </a:rPr>
              <a:t>РМ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400">
                <a:solidFill>
                  <a:schemeClr val="accent2"/>
                </a:solidFill>
              </a:rPr>
              <a:t>Преподавателя</a:t>
            </a:r>
          </a:p>
        </p:txBody>
      </p:sp>
      <p:sp>
        <p:nvSpPr>
          <p:cNvPr id="139280" name="Text Box 17"/>
          <p:cNvSpPr txBox="1">
            <a:spLocks noChangeArrowheads="1"/>
          </p:cNvSpPr>
          <p:nvPr/>
        </p:nvSpPr>
        <p:spPr bwMode="auto">
          <a:xfrm>
            <a:off x="136525" y="2062163"/>
            <a:ext cx="108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400">
                <a:solidFill>
                  <a:schemeClr val="accent2"/>
                </a:solidFill>
              </a:rPr>
              <a:t>РМ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400">
                <a:solidFill>
                  <a:schemeClr val="accent2"/>
                </a:solidFill>
              </a:rPr>
              <a:t>Учащегося</a:t>
            </a:r>
          </a:p>
        </p:txBody>
      </p:sp>
      <p:sp>
        <p:nvSpPr>
          <p:cNvPr id="139281" name="Text Box 18"/>
          <p:cNvSpPr txBox="1">
            <a:spLocks noChangeArrowheads="1"/>
          </p:cNvSpPr>
          <p:nvPr/>
        </p:nvSpPr>
        <p:spPr bwMode="auto">
          <a:xfrm>
            <a:off x="133350" y="2997200"/>
            <a:ext cx="108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400">
                <a:solidFill>
                  <a:schemeClr val="accent2"/>
                </a:solidFill>
              </a:rPr>
              <a:t>РМ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400">
                <a:solidFill>
                  <a:schemeClr val="accent2"/>
                </a:solidFill>
              </a:rPr>
              <a:t>Учащегося</a:t>
            </a:r>
          </a:p>
        </p:txBody>
      </p:sp>
      <p:sp>
        <p:nvSpPr>
          <p:cNvPr id="139282" name="Text Box 19"/>
          <p:cNvSpPr txBox="1">
            <a:spLocks noChangeArrowheads="1"/>
          </p:cNvSpPr>
          <p:nvPr/>
        </p:nvSpPr>
        <p:spPr bwMode="auto">
          <a:xfrm>
            <a:off x="133350" y="3978275"/>
            <a:ext cx="108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400">
                <a:solidFill>
                  <a:schemeClr val="accent2"/>
                </a:solidFill>
              </a:rPr>
              <a:t>РМ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400">
                <a:solidFill>
                  <a:schemeClr val="accent2"/>
                </a:solidFill>
              </a:rPr>
              <a:t>Учащегося</a:t>
            </a:r>
          </a:p>
        </p:txBody>
      </p:sp>
      <p:sp>
        <p:nvSpPr>
          <p:cNvPr id="139283" name="Text Box 20"/>
          <p:cNvSpPr txBox="1">
            <a:spLocks noChangeArrowheads="1"/>
          </p:cNvSpPr>
          <p:nvPr/>
        </p:nvSpPr>
        <p:spPr bwMode="auto">
          <a:xfrm>
            <a:off x="7667625" y="4265613"/>
            <a:ext cx="806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400">
                <a:solidFill>
                  <a:schemeClr val="accent2"/>
                </a:solidFill>
              </a:rPr>
              <a:t>Сервер</a:t>
            </a:r>
          </a:p>
        </p:txBody>
      </p:sp>
      <p:sp>
        <p:nvSpPr>
          <p:cNvPr id="139284" name="Text Box 21"/>
          <p:cNvSpPr txBox="1">
            <a:spLocks noChangeArrowheads="1"/>
          </p:cNvSpPr>
          <p:nvPr/>
        </p:nvSpPr>
        <p:spPr bwMode="auto">
          <a:xfrm>
            <a:off x="3851275" y="1485900"/>
            <a:ext cx="1047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en-US" sz="1800" b="1">
                <a:solidFill>
                  <a:srgbClr val="FF3300"/>
                </a:solidFill>
              </a:rPr>
              <a:t>IP -</a:t>
            </a:r>
            <a:r>
              <a:rPr kumimoji="0" lang="ru-RU" sz="1800" b="1">
                <a:solidFill>
                  <a:srgbClr val="FF3300"/>
                </a:solidFill>
              </a:rPr>
              <a:t>сеть</a:t>
            </a:r>
          </a:p>
        </p:txBody>
      </p:sp>
      <p:pic>
        <p:nvPicPr>
          <p:cNvPr id="139285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717925"/>
            <a:ext cx="20637" cy="14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86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709863"/>
            <a:ext cx="20637" cy="14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2339975" y="622300"/>
            <a:ext cx="4103688" cy="323850"/>
            <a:chOff x="1474" y="392"/>
            <a:chExt cx="2585" cy="204"/>
          </a:xfrm>
        </p:grpSpPr>
        <p:sp>
          <p:nvSpPr>
            <p:cNvPr id="139324" name="Text Box 25"/>
            <p:cNvSpPr txBox="1">
              <a:spLocks noChangeArrowheads="1"/>
            </p:cNvSpPr>
            <p:nvPr/>
          </p:nvSpPr>
          <p:spPr bwMode="auto">
            <a:xfrm>
              <a:off x="1519" y="392"/>
              <a:ext cx="1675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kumimoji="0" lang="ru-RU" sz="1500">
                  <a:solidFill>
                    <a:srgbClr val="FF3300"/>
                  </a:solidFill>
                </a:rPr>
                <a:t>Этап 6. Анализ результатов</a:t>
              </a:r>
            </a:p>
          </p:txBody>
        </p:sp>
        <p:sp>
          <p:nvSpPr>
            <p:cNvPr id="820250" name="Line 26"/>
            <p:cNvSpPr>
              <a:spLocks noChangeShapeType="1"/>
            </p:cNvSpPr>
            <p:nvPr/>
          </p:nvSpPr>
          <p:spPr bwMode="auto">
            <a:xfrm flipH="1">
              <a:off x="1474" y="573"/>
              <a:ext cx="2585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endParaRP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7019925" y="1341438"/>
            <a:ext cx="1341438" cy="3744912"/>
            <a:chOff x="4422" y="845"/>
            <a:chExt cx="845" cy="2359"/>
          </a:xfrm>
        </p:grpSpPr>
        <p:sp>
          <p:nvSpPr>
            <p:cNvPr id="139322" name="Text Box 28"/>
            <p:cNvSpPr txBox="1">
              <a:spLocks noChangeArrowheads="1"/>
            </p:cNvSpPr>
            <p:nvPr/>
          </p:nvSpPr>
          <p:spPr bwMode="auto">
            <a:xfrm>
              <a:off x="4604" y="890"/>
              <a:ext cx="663" cy="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kumimoji="0" lang="ru-RU" sz="1500">
                  <a:solidFill>
                    <a:srgbClr val="FF3300"/>
                  </a:solidFill>
                </a:rPr>
                <a:t>Этап 5.</a:t>
              </a:r>
              <a:br>
                <a:rPr kumimoji="0" lang="ru-RU" sz="1500">
                  <a:solidFill>
                    <a:srgbClr val="FF3300"/>
                  </a:solidFill>
                </a:rPr>
              </a:br>
              <a:r>
                <a:rPr kumimoji="0" lang="ru-RU" sz="1500">
                  <a:solidFill>
                    <a:srgbClr val="FF3300"/>
                  </a:solidFill>
                </a:rPr>
                <a:t>Создание</a:t>
              </a:r>
              <a:br>
                <a:rPr kumimoji="0" lang="ru-RU" sz="1500">
                  <a:solidFill>
                    <a:srgbClr val="FF3300"/>
                  </a:solidFill>
                </a:rPr>
              </a:br>
              <a:r>
                <a:rPr kumimoji="0" lang="ru-RU" sz="1500">
                  <a:solidFill>
                    <a:srgbClr val="FF3300"/>
                  </a:solidFill>
                </a:rPr>
                <a:t>отчетов</a:t>
              </a:r>
            </a:p>
          </p:txBody>
        </p:sp>
        <p:sp>
          <p:nvSpPr>
            <p:cNvPr id="820253" name="Line 29"/>
            <p:cNvSpPr>
              <a:spLocks noChangeShapeType="1"/>
            </p:cNvSpPr>
            <p:nvPr/>
          </p:nvSpPr>
          <p:spPr bwMode="auto">
            <a:xfrm flipH="1" flipV="1">
              <a:off x="4422" y="845"/>
              <a:ext cx="0" cy="2359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endParaRPr>
            </a:p>
          </p:txBody>
        </p:sp>
      </p:grpSp>
      <p:sp>
        <p:nvSpPr>
          <p:cNvPr id="820254" name="Text Box 30"/>
          <p:cNvSpPr txBox="1">
            <a:spLocks noChangeArrowheads="1"/>
          </p:cNvSpPr>
          <p:nvPr/>
        </p:nvSpPr>
        <p:spPr bwMode="auto">
          <a:xfrm>
            <a:off x="690563" y="1341438"/>
            <a:ext cx="1020762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500">
                <a:solidFill>
                  <a:srgbClr val="FF3300"/>
                </a:solidFill>
              </a:rPr>
              <a:t>Этап1-4.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500">
                <a:solidFill>
                  <a:srgbClr val="FF3300"/>
                </a:solidFill>
              </a:rPr>
              <a:t>Контроль</a:t>
            </a:r>
          </a:p>
        </p:txBody>
      </p:sp>
      <p:sp>
        <p:nvSpPr>
          <p:cNvPr id="820255" name="Line 31"/>
          <p:cNvSpPr>
            <a:spLocks noChangeShapeType="1"/>
          </p:cNvSpPr>
          <p:nvPr/>
        </p:nvSpPr>
        <p:spPr bwMode="auto">
          <a:xfrm flipH="1">
            <a:off x="1835150" y="1196975"/>
            <a:ext cx="0" cy="792163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2771775" y="2854325"/>
            <a:ext cx="4103688" cy="323850"/>
            <a:chOff x="1746" y="1798"/>
            <a:chExt cx="2585" cy="204"/>
          </a:xfrm>
        </p:grpSpPr>
        <p:sp>
          <p:nvSpPr>
            <p:cNvPr id="139320" name="Text Box 33"/>
            <p:cNvSpPr txBox="1">
              <a:spLocks noChangeArrowheads="1"/>
            </p:cNvSpPr>
            <p:nvPr/>
          </p:nvSpPr>
          <p:spPr bwMode="auto">
            <a:xfrm>
              <a:off x="2727" y="1798"/>
              <a:ext cx="1519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kumimoji="0" lang="ru-RU" sz="1500">
                  <a:solidFill>
                    <a:srgbClr val="FF3300"/>
                  </a:solidFill>
                </a:rPr>
                <a:t>Этап 1. Изучение теории</a:t>
              </a:r>
            </a:p>
          </p:txBody>
        </p:sp>
        <p:sp>
          <p:nvSpPr>
            <p:cNvPr id="820258" name="Line 34"/>
            <p:cNvSpPr>
              <a:spLocks noChangeShapeType="1"/>
            </p:cNvSpPr>
            <p:nvPr/>
          </p:nvSpPr>
          <p:spPr bwMode="auto">
            <a:xfrm flipH="1">
              <a:off x="1746" y="1962"/>
              <a:ext cx="2585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endParaRPr>
            </a:p>
          </p:txBody>
        </p:sp>
      </p:grp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2771775" y="3357563"/>
            <a:ext cx="4103688" cy="323850"/>
            <a:chOff x="1746" y="2115"/>
            <a:chExt cx="2585" cy="204"/>
          </a:xfrm>
        </p:grpSpPr>
        <p:sp>
          <p:nvSpPr>
            <p:cNvPr id="139318" name="Text Box 36"/>
            <p:cNvSpPr txBox="1">
              <a:spLocks noChangeArrowheads="1"/>
            </p:cNvSpPr>
            <p:nvPr/>
          </p:nvSpPr>
          <p:spPr bwMode="auto">
            <a:xfrm>
              <a:off x="1927" y="2115"/>
              <a:ext cx="2253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kumimoji="0" lang="ru-RU" sz="1500">
                  <a:solidFill>
                    <a:srgbClr val="FF3300"/>
                  </a:solidFill>
                </a:rPr>
                <a:t>Этап 2. Оценка теоретических знаний</a:t>
              </a:r>
            </a:p>
          </p:txBody>
        </p:sp>
        <p:sp>
          <p:nvSpPr>
            <p:cNvPr id="820261" name="Line 37"/>
            <p:cNvSpPr>
              <a:spLocks noChangeShapeType="1"/>
            </p:cNvSpPr>
            <p:nvPr/>
          </p:nvSpPr>
          <p:spPr bwMode="auto">
            <a:xfrm flipH="1">
              <a:off x="1746" y="2280"/>
              <a:ext cx="2585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endParaRPr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2771775" y="3862388"/>
            <a:ext cx="4103688" cy="323850"/>
            <a:chOff x="1746" y="2433"/>
            <a:chExt cx="2585" cy="204"/>
          </a:xfrm>
        </p:grpSpPr>
        <p:sp>
          <p:nvSpPr>
            <p:cNvPr id="139316" name="Text Box 39"/>
            <p:cNvSpPr txBox="1">
              <a:spLocks noChangeArrowheads="1"/>
            </p:cNvSpPr>
            <p:nvPr/>
          </p:nvSpPr>
          <p:spPr bwMode="auto">
            <a:xfrm>
              <a:off x="2400" y="2433"/>
              <a:ext cx="1830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kumimoji="0" lang="ru-RU" sz="1500">
                  <a:solidFill>
                    <a:srgbClr val="FF3300"/>
                  </a:solidFill>
                </a:rPr>
                <a:t>Этап 3. Лабораторные работы</a:t>
              </a:r>
            </a:p>
          </p:txBody>
        </p:sp>
        <p:sp>
          <p:nvSpPr>
            <p:cNvPr id="820264" name="Line 40"/>
            <p:cNvSpPr>
              <a:spLocks noChangeShapeType="1"/>
            </p:cNvSpPr>
            <p:nvPr/>
          </p:nvSpPr>
          <p:spPr bwMode="auto">
            <a:xfrm flipH="1">
              <a:off x="1746" y="2597"/>
              <a:ext cx="2585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triangle" w="lg" len="lg"/>
              <a:tailEnd type="non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endParaRPr>
            </a:p>
          </p:txBody>
        </p:sp>
      </p:grp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2771775" y="4365625"/>
            <a:ext cx="4103688" cy="323850"/>
            <a:chOff x="1746" y="2750"/>
            <a:chExt cx="2585" cy="204"/>
          </a:xfrm>
        </p:grpSpPr>
        <p:sp>
          <p:nvSpPr>
            <p:cNvPr id="139314" name="Text Box 42"/>
            <p:cNvSpPr txBox="1">
              <a:spLocks noChangeArrowheads="1"/>
            </p:cNvSpPr>
            <p:nvPr/>
          </p:nvSpPr>
          <p:spPr bwMode="auto">
            <a:xfrm>
              <a:off x="2165" y="2750"/>
              <a:ext cx="2045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kumimoji="0" lang="ru-RU" sz="1500">
                  <a:solidFill>
                    <a:srgbClr val="FF3300"/>
                  </a:solidFill>
                </a:rPr>
                <a:t>Этап 4. Формирование статистики</a:t>
              </a:r>
            </a:p>
          </p:txBody>
        </p:sp>
        <p:sp>
          <p:nvSpPr>
            <p:cNvPr id="820267" name="Line 43"/>
            <p:cNvSpPr>
              <a:spLocks noChangeShapeType="1"/>
            </p:cNvSpPr>
            <p:nvPr/>
          </p:nvSpPr>
          <p:spPr bwMode="auto">
            <a:xfrm flipH="1">
              <a:off x="1746" y="2915"/>
              <a:ext cx="2585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endParaRPr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1331913" y="4581525"/>
            <a:ext cx="2971800" cy="508000"/>
            <a:chOff x="839" y="2886"/>
            <a:chExt cx="1872" cy="320"/>
          </a:xfrm>
        </p:grpSpPr>
        <p:sp>
          <p:nvSpPr>
            <p:cNvPr id="139309" name="Text Box 45"/>
            <p:cNvSpPr txBox="1">
              <a:spLocks noChangeArrowheads="1"/>
            </p:cNvSpPr>
            <p:nvPr/>
          </p:nvSpPr>
          <p:spPr bwMode="auto">
            <a:xfrm>
              <a:off x="1338" y="3002"/>
              <a:ext cx="1373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kumimoji="0" lang="ru-RU" sz="1500">
                  <a:solidFill>
                    <a:srgbClr val="FF3300"/>
                  </a:solidFill>
                </a:rPr>
                <a:t>Этап 7. Исследование</a:t>
              </a:r>
            </a:p>
          </p:txBody>
        </p:sp>
        <p:grpSp>
          <p:nvGrpSpPr>
            <p:cNvPr id="139310" name="Group 46"/>
            <p:cNvGrpSpPr>
              <a:grpSpLocks/>
            </p:cNvGrpSpPr>
            <p:nvPr/>
          </p:nvGrpSpPr>
          <p:grpSpPr bwMode="auto">
            <a:xfrm>
              <a:off x="839" y="2886"/>
              <a:ext cx="453" cy="272"/>
              <a:chOff x="839" y="3203"/>
              <a:chExt cx="453" cy="499"/>
            </a:xfrm>
          </p:grpSpPr>
          <p:sp>
            <p:nvSpPr>
              <p:cNvPr id="820271" name="Line 47"/>
              <p:cNvSpPr>
                <a:spLocks noChangeShapeType="1"/>
              </p:cNvSpPr>
              <p:nvPr/>
            </p:nvSpPr>
            <p:spPr bwMode="auto">
              <a:xfrm flipH="1">
                <a:off x="839" y="3203"/>
                <a:ext cx="0" cy="499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820272" name="Line 48"/>
              <p:cNvSpPr>
                <a:spLocks noChangeShapeType="1"/>
              </p:cNvSpPr>
              <p:nvPr/>
            </p:nvSpPr>
            <p:spPr bwMode="auto">
              <a:xfrm flipH="1">
                <a:off x="1066" y="3203"/>
                <a:ext cx="0" cy="499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  <p:sp>
            <p:nvSpPr>
              <p:cNvPr id="820273" name="Line 49"/>
              <p:cNvSpPr>
                <a:spLocks noChangeShapeType="1"/>
              </p:cNvSpPr>
              <p:nvPr/>
            </p:nvSpPr>
            <p:spPr bwMode="auto">
              <a:xfrm flipH="1">
                <a:off x="1292" y="3203"/>
                <a:ext cx="0" cy="499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 type="triangle" w="lg" len="lg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+mn-ea"/>
                </a:endParaRPr>
              </a:p>
            </p:txBody>
          </p:sp>
        </p:grpSp>
      </p:grpSp>
      <p:sp>
        <p:nvSpPr>
          <p:cNvPr id="139296" name="Text Box 50"/>
          <p:cNvSpPr txBox="1">
            <a:spLocks noChangeArrowheads="1"/>
          </p:cNvSpPr>
          <p:nvPr/>
        </p:nvSpPr>
        <p:spPr bwMode="auto">
          <a:xfrm>
            <a:off x="7743825" y="2393950"/>
            <a:ext cx="1254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400">
                <a:solidFill>
                  <a:schemeClr val="accent2"/>
                </a:solidFill>
              </a:rPr>
              <a:t>База данных</a:t>
            </a:r>
          </a:p>
        </p:txBody>
      </p:sp>
      <p:sp>
        <p:nvSpPr>
          <p:cNvPr id="820275" name="Line 51"/>
          <p:cNvSpPr>
            <a:spLocks noChangeShapeType="1"/>
          </p:cNvSpPr>
          <p:nvPr/>
        </p:nvSpPr>
        <p:spPr bwMode="auto">
          <a:xfrm flipV="1">
            <a:off x="5219700" y="1196975"/>
            <a:ext cx="1368425" cy="14446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</a:endParaRPr>
          </a:p>
        </p:txBody>
      </p:sp>
      <p:sp>
        <p:nvSpPr>
          <p:cNvPr id="820276" name="Text Box 52"/>
          <p:cNvSpPr txBox="1">
            <a:spLocks noChangeArrowheads="1"/>
          </p:cNvSpPr>
          <p:nvPr/>
        </p:nvSpPr>
        <p:spPr bwMode="auto">
          <a:xfrm>
            <a:off x="179388" y="5013325"/>
            <a:ext cx="8964612" cy="1138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700">
                <a:solidFill>
                  <a:srgbClr val="FF3300"/>
                </a:solidFill>
              </a:rPr>
              <a:t>Этап 1. Изучение теории.</a:t>
            </a:r>
            <a:r>
              <a:rPr kumimoji="0" lang="ru-RU" sz="1700">
                <a:solidFill>
                  <a:schemeClr val="accent2"/>
                </a:solidFill>
              </a:rPr>
              <a:t> Наглядное и быстрое изучение теоретического материала с одновременным использование различных форм представления информации (текст, изображение, анимация, аудиолизация). Требуемый материал может быть найден в с помощью глоссария и сохранен в электронный блокнот.</a:t>
            </a:r>
          </a:p>
        </p:txBody>
      </p:sp>
      <p:sp>
        <p:nvSpPr>
          <p:cNvPr id="820277" name="Text Box 53"/>
          <p:cNvSpPr txBox="1">
            <a:spLocks noChangeArrowheads="1"/>
          </p:cNvSpPr>
          <p:nvPr/>
        </p:nvSpPr>
        <p:spPr bwMode="auto">
          <a:xfrm>
            <a:off x="179388" y="5013325"/>
            <a:ext cx="8964612" cy="1138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700">
                <a:solidFill>
                  <a:srgbClr val="FF3300"/>
                </a:solidFill>
              </a:rPr>
              <a:t>Этап 2. Оценка теоретических знаний.</a:t>
            </a:r>
            <a:r>
              <a:rPr kumimoji="0" lang="ru-RU" sz="1700">
                <a:solidFill>
                  <a:schemeClr val="accent2"/>
                </a:solidFill>
              </a:rPr>
              <a:t> Проверка уровня знаний слушателей методом тестирования, выявление "узких" мест, рекомендации по дополнительному изучению разделов теории вызвавших затруднения. Успешное прохождение тестов является допуском к лабораторным работам.</a:t>
            </a:r>
          </a:p>
        </p:txBody>
      </p:sp>
      <p:sp>
        <p:nvSpPr>
          <p:cNvPr id="820278" name="Text Box 54"/>
          <p:cNvSpPr txBox="1">
            <a:spLocks noChangeArrowheads="1"/>
          </p:cNvSpPr>
          <p:nvPr/>
        </p:nvSpPr>
        <p:spPr bwMode="auto">
          <a:xfrm>
            <a:off x="179388" y="5013325"/>
            <a:ext cx="8964612" cy="1400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700">
                <a:solidFill>
                  <a:srgbClr val="FF3300"/>
                </a:solidFill>
              </a:rPr>
              <a:t>Этап 3. Лабораторные работы.</a:t>
            </a:r>
            <a:r>
              <a:rPr kumimoji="0" lang="ru-RU" sz="1700">
                <a:solidFill>
                  <a:schemeClr val="accent2"/>
                </a:solidFill>
              </a:rPr>
              <a:t> Лабораторные работы построены по принципу постепенно усложняющихся заданий. Часть заданий предназначена для закрепления знаний полученных при изучении теории - это задания на форматы сообщений. Задания по процессу установления соединения используются для подготовки слушателей к заключительному этапу обучения - работе в исследовательском центре.</a:t>
            </a:r>
          </a:p>
        </p:txBody>
      </p:sp>
      <p:sp>
        <p:nvSpPr>
          <p:cNvPr id="820279" name="Text Box 55"/>
          <p:cNvSpPr txBox="1">
            <a:spLocks noChangeArrowheads="1"/>
          </p:cNvSpPr>
          <p:nvPr/>
        </p:nvSpPr>
        <p:spPr bwMode="auto">
          <a:xfrm>
            <a:off x="179388" y="5013325"/>
            <a:ext cx="8964612" cy="1400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700">
                <a:solidFill>
                  <a:srgbClr val="FF3300"/>
                </a:solidFill>
              </a:rPr>
              <a:t>Этап 4. Формирование статистики.</a:t>
            </a:r>
            <a:r>
              <a:rPr kumimoji="0" lang="ru-RU" sz="1700">
                <a:solidFill>
                  <a:schemeClr val="accent2"/>
                </a:solidFill>
              </a:rPr>
              <a:t> Анализ уровня знаний подсистемой статистики, содержащей время выполнения лабораторной работы, количество попыток, перечень тем вызвавших затруднение. Блок статистики доступен как преподавателю, так и слушателям, что позволяет проанализировать работу как одного пользователя, так и всей группы в целом.</a:t>
            </a:r>
          </a:p>
        </p:txBody>
      </p:sp>
      <p:sp>
        <p:nvSpPr>
          <p:cNvPr id="820280" name="Text Box 56"/>
          <p:cNvSpPr txBox="1">
            <a:spLocks noChangeArrowheads="1"/>
          </p:cNvSpPr>
          <p:nvPr/>
        </p:nvSpPr>
        <p:spPr bwMode="auto">
          <a:xfrm>
            <a:off x="179388" y="5013325"/>
            <a:ext cx="8964612" cy="1400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700">
                <a:solidFill>
                  <a:srgbClr val="FF3300"/>
                </a:solidFill>
              </a:rPr>
              <a:t>Этап 5. Создание отчетов.</a:t>
            </a:r>
            <a:r>
              <a:rPr kumimoji="0" lang="ru-RU" sz="1700">
                <a:solidFill>
                  <a:schemeClr val="bg1"/>
                </a:solidFill>
              </a:rPr>
              <a:t> </a:t>
            </a:r>
            <a:r>
              <a:rPr kumimoji="0" lang="ru-RU" sz="1700">
                <a:solidFill>
                  <a:schemeClr val="accent2"/>
                </a:solidFill>
              </a:rPr>
              <a:t>По каждой из лабораторных работ формируются отчеты в электронном и в печатном виде, которые содержат общую информацию (фамилию, дату и т.д.), статистическую информацию о получении допуска (затраченное время, количество попыток) и информацию о выполнении лабораторной работы (время выполнения, данные об ошибках, функциональная схема).</a:t>
            </a:r>
          </a:p>
        </p:txBody>
      </p:sp>
      <p:sp>
        <p:nvSpPr>
          <p:cNvPr id="820281" name="Text Box 57"/>
          <p:cNvSpPr txBox="1">
            <a:spLocks noChangeArrowheads="1"/>
          </p:cNvSpPr>
          <p:nvPr/>
        </p:nvSpPr>
        <p:spPr bwMode="auto">
          <a:xfrm>
            <a:off x="179388" y="5013325"/>
            <a:ext cx="8964612" cy="1138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700">
                <a:solidFill>
                  <a:srgbClr val="FF3300"/>
                </a:solidFill>
              </a:rPr>
              <a:t>Этап 6. Анализ результатов.</a:t>
            </a:r>
            <a:r>
              <a:rPr kumimoji="0" lang="ru-RU" sz="1700">
                <a:solidFill>
                  <a:schemeClr val="accent2"/>
                </a:solidFill>
              </a:rPr>
              <a:t> Процесс обучения постоянно контролируется с преподавателя (наблюдение, статистика, отчеты), это позволяет увеличить эффективность взаимодействия с аудиторией в целом и индивидуально с каждым слушателем.</a:t>
            </a:r>
          </a:p>
        </p:txBody>
      </p:sp>
      <p:sp>
        <p:nvSpPr>
          <p:cNvPr id="820282" name="Text Box 58"/>
          <p:cNvSpPr txBox="1">
            <a:spLocks noChangeArrowheads="1"/>
          </p:cNvSpPr>
          <p:nvPr/>
        </p:nvSpPr>
        <p:spPr bwMode="auto">
          <a:xfrm>
            <a:off x="179388" y="5013325"/>
            <a:ext cx="8964612" cy="877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kumimoji="0" lang="ru-RU" sz="1700">
                <a:solidFill>
                  <a:srgbClr val="FF3300"/>
                </a:solidFill>
              </a:rPr>
              <a:t>Этап 7. Исследование.</a:t>
            </a:r>
            <a:r>
              <a:rPr kumimoji="0" lang="ru-RU" sz="1700">
                <a:solidFill>
                  <a:schemeClr val="accent2"/>
                </a:solidFill>
              </a:rPr>
              <a:t> Проведение испытаний реального оборудования. Анализ и тестирование протоколов телекоммуникационного оборудования, отработка полученных знаний и навыков.</a:t>
            </a:r>
          </a:p>
        </p:txBody>
      </p:sp>
      <p:sp>
        <p:nvSpPr>
          <p:cNvPr id="820283" name="Rectangle 59"/>
          <p:cNvSpPr>
            <a:spLocks noChangeArrowheads="1"/>
          </p:cNvSpPr>
          <p:nvPr/>
        </p:nvSpPr>
        <p:spPr bwMode="auto">
          <a:xfrm>
            <a:off x="539750" y="0"/>
            <a:ext cx="8229600" cy="674688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charset="0"/>
              </a:rPr>
              <a:t>Этап 7. Исследование</a:t>
            </a:r>
            <a:endParaRPr lang="en-GB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charset="0"/>
            </a:endParaRPr>
          </a:p>
        </p:txBody>
      </p: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179388" y="6958013"/>
            <a:ext cx="8785225" cy="5759450"/>
            <a:chOff x="226" y="436"/>
            <a:chExt cx="5534" cy="3628"/>
          </a:xfrm>
        </p:grpSpPr>
        <p:sp>
          <p:nvSpPr>
            <p:cNvPr id="820285" name="Rectangle 61"/>
            <p:cNvSpPr>
              <a:spLocks noChangeArrowheads="1"/>
            </p:cNvSpPr>
            <p:nvPr/>
          </p:nvSpPr>
          <p:spPr bwMode="auto">
            <a:xfrm>
              <a:off x="226" y="436"/>
              <a:ext cx="5534" cy="36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</a:endParaRPr>
            </a:p>
          </p:txBody>
        </p:sp>
        <p:pic>
          <p:nvPicPr>
            <p:cNvPr id="18477" name="Object 6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572"/>
              <a:ext cx="4763" cy="33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12409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20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20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202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20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2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82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20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20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8202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82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-0.9344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254" grpId="0"/>
      <p:bldP spid="820254" grpId="1"/>
      <p:bldP spid="820276" grpId="0" animBg="1"/>
      <p:bldP spid="820277" grpId="0" animBg="1"/>
      <p:bldP spid="820278" grpId="0" animBg="1"/>
      <p:bldP spid="820279" grpId="0" animBg="1"/>
      <p:bldP spid="820280" grpId="0" animBg="1"/>
      <p:bldP spid="820281" grpId="0" animBg="1"/>
      <p:bldP spid="820282" grpId="0" animBg="1"/>
      <p:bldP spid="82028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3200" dirty="0" smtClean="0">
                <a:latin typeface="+mn-lt"/>
              </a:rPr>
              <a:t>Литература  к лабораторным работам</a:t>
            </a:r>
            <a:endParaRPr lang="ru-RU" sz="3200" dirty="0">
              <a:latin typeface="+mn-lt"/>
            </a:endParaRPr>
          </a:p>
        </p:txBody>
      </p:sp>
      <p:grpSp>
        <p:nvGrpSpPr>
          <p:cNvPr id="142338" name="Группа 3"/>
          <p:cNvGrpSpPr>
            <a:grpSpLocks/>
          </p:cNvGrpSpPr>
          <p:nvPr/>
        </p:nvGrpSpPr>
        <p:grpSpPr bwMode="auto">
          <a:xfrm rot="-1137566">
            <a:off x="1449388" y="3605213"/>
            <a:ext cx="6604000" cy="3157537"/>
            <a:chOff x="2246176" y="3613704"/>
            <a:chExt cx="5579177" cy="2525626"/>
          </a:xfrm>
        </p:grpSpPr>
        <p:pic>
          <p:nvPicPr>
            <p:cNvPr id="142344" name="Picture 21" descr="Cover_AAA_front_s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1802">
              <a:off x="6223597" y="4812289"/>
              <a:ext cx="1601756" cy="1327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142345" name="Picture 22" descr="08-H24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62904">
              <a:off x="5158687" y="4271156"/>
              <a:ext cx="1664471" cy="1375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142346" name="Picture 23" descr="07-СОРМ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59355">
              <a:off x="4273143" y="3955579"/>
              <a:ext cx="1699591" cy="1375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142347" name="Picture 24" descr="06-SCC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4456">
              <a:off x="3283491" y="3737103"/>
              <a:ext cx="1718407" cy="1375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142348" name="Picture 25" descr="05-MTP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5101">
              <a:off x="2246176" y="3613704"/>
              <a:ext cx="1714643" cy="1375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</p:grpSp>
      <p:grpSp>
        <p:nvGrpSpPr>
          <p:cNvPr id="142339" name="Группа 4"/>
          <p:cNvGrpSpPr>
            <a:grpSpLocks/>
          </p:cNvGrpSpPr>
          <p:nvPr/>
        </p:nvGrpSpPr>
        <p:grpSpPr bwMode="auto">
          <a:xfrm rot="877167">
            <a:off x="1458913" y="1131888"/>
            <a:ext cx="6030912" cy="3051175"/>
            <a:chOff x="-756592" y="1266677"/>
            <a:chExt cx="5069926" cy="2430547"/>
          </a:xfrm>
        </p:grpSpPr>
        <p:pic>
          <p:nvPicPr>
            <p:cNvPr id="142340" name="Picture 26" descr="04-ISU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51690">
              <a:off x="2593673" y="1266677"/>
              <a:ext cx="1719661" cy="1375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142341" name="Picture 27" descr="03-V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77848">
              <a:off x="1467302" y="1425476"/>
              <a:ext cx="1725932" cy="1375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142342" name="Picture 28" descr="02-R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59707">
              <a:off x="465107" y="1715767"/>
              <a:ext cx="1665725" cy="1375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142343" name="Picture 29" descr="01-SIP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138004">
              <a:off x="-756592" y="2275106"/>
              <a:ext cx="1774850" cy="1422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1842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167629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61" name="Группа 9"/>
          <p:cNvGrpSpPr>
            <a:grpSpLocks/>
          </p:cNvGrpSpPr>
          <p:nvPr/>
        </p:nvGrpSpPr>
        <p:grpSpPr bwMode="auto">
          <a:xfrm>
            <a:off x="381000" y="765175"/>
            <a:ext cx="8763000" cy="4975225"/>
            <a:chOff x="380415" y="765172"/>
            <a:chExt cx="8621881" cy="4973979"/>
          </a:xfrm>
        </p:grpSpPr>
        <p:sp>
          <p:nvSpPr>
            <p:cNvPr id="649218" name="Freeform 2"/>
            <p:cNvSpPr>
              <a:spLocks/>
            </p:cNvSpPr>
            <p:nvPr/>
          </p:nvSpPr>
          <p:spPr bwMode="auto">
            <a:xfrm>
              <a:off x="4085325" y="3325169"/>
              <a:ext cx="2575631" cy="1618844"/>
            </a:xfrm>
            <a:custGeom>
              <a:avLst/>
              <a:gdLst/>
              <a:ahLst/>
              <a:cxnLst>
                <a:cxn ang="0">
                  <a:pos x="0" y="2014"/>
                </a:cxn>
                <a:cxn ang="0">
                  <a:pos x="242" y="1966"/>
                </a:cxn>
                <a:cxn ang="0">
                  <a:pos x="476" y="1903"/>
                </a:cxn>
                <a:cxn ang="0">
                  <a:pos x="704" y="1828"/>
                </a:cxn>
                <a:cxn ang="0">
                  <a:pos x="929" y="1742"/>
                </a:cxn>
                <a:cxn ang="0">
                  <a:pos x="1147" y="1644"/>
                </a:cxn>
                <a:cxn ang="0">
                  <a:pos x="1360" y="1537"/>
                </a:cxn>
                <a:cxn ang="0">
                  <a:pos x="1568" y="1421"/>
                </a:cxn>
                <a:cxn ang="0">
                  <a:pos x="1769" y="1297"/>
                </a:cxn>
                <a:cxn ang="0">
                  <a:pos x="1967" y="1166"/>
                </a:cxn>
                <a:cxn ang="0">
                  <a:pos x="2161" y="1030"/>
                </a:cxn>
                <a:cxn ang="0">
                  <a:pos x="2349" y="890"/>
                </a:cxn>
                <a:cxn ang="0">
                  <a:pos x="2531" y="744"/>
                </a:cxn>
                <a:cxn ang="0">
                  <a:pos x="2711" y="598"/>
                </a:cxn>
                <a:cxn ang="0">
                  <a:pos x="2886" y="449"/>
                </a:cxn>
                <a:cxn ang="0">
                  <a:pos x="3055" y="299"/>
                </a:cxn>
                <a:cxn ang="0">
                  <a:pos x="3222" y="149"/>
                </a:cxn>
                <a:cxn ang="0">
                  <a:pos x="3383" y="0"/>
                </a:cxn>
              </a:cxnLst>
              <a:rect l="0" t="0" r="r" b="b"/>
              <a:pathLst>
                <a:path w="3383" h="2014">
                  <a:moveTo>
                    <a:pt x="0" y="2014"/>
                  </a:moveTo>
                  <a:lnTo>
                    <a:pt x="242" y="1966"/>
                  </a:lnTo>
                  <a:lnTo>
                    <a:pt x="476" y="1903"/>
                  </a:lnTo>
                  <a:lnTo>
                    <a:pt x="704" y="1828"/>
                  </a:lnTo>
                  <a:lnTo>
                    <a:pt x="929" y="1742"/>
                  </a:lnTo>
                  <a:lnTo>
                    <a:pt x="1147" y="1644"/>
                  </a:lnTo>
                  <a:lnTo>
                    <a:pt x="1360" y="1537"/>
                  </a:lnTo>
                  <a:lnTo>
                    <a:pt x="1568" y="1421"/>
                  </a:lnTo>
                  <a:lnTo>
                    <a:pt x="1769" y="1297"/>
                  </a:lnTo>
                  <a:lnTo>
                    <a:pt x="1967" y="1166"/>
                  </a:lnTo>
                  <a:lnTo>
                    <a:pt x="2161" y="1030"/>
                  </a:lnTo>
                  <a:lnTo>
                    <a:pt x="2349" y="890"/>
                  </a:lnTo>
                  <a:lnTo>
                    <a:pt x="2531" y="744"/>
                  </a:lnTo>
                  <a:lnTo>
                    <a:pt x="2711" y="598"/>
                  </a:lnTo>
                  <a:lnTo>
                    <a:pt x="2886" y="449"/>
                  </a:lnTo>
                  <a:lnTo>
                    <a:pt x="3055" y="299"/>
                  </a:lnTo>
                  <a:lnTo>
                    <a:pt x="3222" y="149"/>
                  </a:lnTo>
                  <a:lnTo>
                    <a:pt x="3383" y="0"/>
                  </a:lnTo>
                </a:path>
              </a:pathLst>
            </a:custGeom>
            <a:noFill/>
            <a:ln w="101600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49219" name="Freeform 3"/>
            <p:cNvSpPr>
              <a:spLocks/>
            </p:cNvSpPr>
            <p:nvPr/>
          </p:nvSpPr>
          <p:spPr bwMode="auto">
            <a:xfrm>
              <a:off x="1042675" y="2368145"/>
              <a:ext cx="2664661" cy="26457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89"/>
                </a:cxn>
                <a:cxn ang="0">
                  <a:pos x="65" y="177"/>
                </a:cxn>
                <a:cxn ang="0">
                  <a:pos x="103" y="269"/>
                </a:cxn>
                <a:cxn ang="0">
                  <a:pos x="146" y="361"/>
                </a:cxn>
                <a:cxn ang="0">
                  <a:pos x="190" y="453"/>
                </a:cxn>
                <a:cxn ang="0">
                  <a:pos x="238" y="547"/>
                </a:cxn>
                <a:cxn ang="0">
                  <a:pos x="290" y="641"/>
                </a:cxn>
                <a:cxn ang="0">
                  <a:pos x="343" y="735"/>
                </a:cxn>
                <a:cxn ang="0">
                  <a:pos x="401" y="829"/>
                </a:cxn>
                <a:cxn ang="0">
                  <a:pos x="460" y="923"/>
                </a:cxn>
                <a:cxn ang="0">
                  <a:pos x="522" y="1017"/>
                </a:cxn>
                <a:cxn ang="0">
                  <a:pos x="585" y="1111"/>
                </a:cxn>
                <a:cxn ang="0">
                  <a:pos x="650" y="1205"/>
                </a:cxn>
                <a:cxn ang="0">
                  <a:pos x="719" y="1297"/>
                </a:cxn>
                <a:cxn ang="0">
                  <a:pos x="835" y="1447"/>
                </a:cxn>
                <a:cxn ang="0">
                  <a:pos x="881" y="1503"/>
                </a:cxn>
                <a:cxn ang="0">
                  <a:pos x="927" y="1560"/>
                </a:cxn>
                <a:cxn ang="0">
                  <a:pos x="975" y="1616"/>
                </a:cxn>
                <a:cxn ang="0">
                  <a:pos x="1023" y="1670"/>
                </a:cxn>
                <a:cxn ang="0">
                  <a:pos x="1071" y="1723"/>
                </a:cxn>
                <a:cxn ang="0">
                  <a:pos x="1121" y="1777"/>
                </a:cxn>
                <a:cxn ang="0">
                  <a:pos x="1172" y="1827"/>
                </a:cxn>
                <a:cxn ang="0">
                  <a:pos x="1224" y="1877"/>
                </a:cxn>
                <a:cxn ang="0">
                  <a:pos x="1276" y="1925"/>
                </a:cxn>
                <a:cxn ang="0">
                  <a:pos x="1330" y="1971"/>
                </a:cxn>
                <a:cxn ang="0">
                  <a:pos x="1385" y="2015"/>
                </a:cxn>
                <a:cxn ang="0">
                  <a:pos x="1441" y="2055"/>
                </a:cxn>
                <a:cxn ang="0">
                  <a:pos x="1499" y="2096"/>
                </a:cxn>
                <a:cxn ang="0">
                  <a:pos x="1556" y="2134"/>
                </a:cxn>
                <a:cxn ang="0">
                  <a:pos x="1614" y="2168"/>
                </a:cxn>
                <a:cxn ang="0">
                  <a:pos x="1675" y="2201"/>
                </a:cxn>
                <a:cxn ang="0">
                  <a:pos x="1737" y="2230"/>
                </a:cxn>
                <a:cxn ang="0">
                  <a:pos x="1859" y="2280"/>
                </a:cxn>
                <a:cxn ang="0">
                  <a:pos x="1921" y="2301"/>
                </a:cxn>
                <a:cxn ang="0">
                  <a:pos x="1982" y="2318"/>
                </a:cxn>
                <a:cxn ang="0">
                  <a:pos x="2045" y="2333"/>
                </a:cxn>
                <a:cxn ang="0">
                  <a:pos x="2109" y="2349"/>
                </a:cxn>
                <a:cxn ang="0">
                  <a:pos x="2174" y="2360"/>
                </a:cxn>
                <a:cxn ang="0">
                  <a:pos x="2239" y="2370"/>
                </a:cxn>
                <a:cxn ang="0">
                  <a:pos x="2305" y="2380"/>
                </a:cxn>
                <a:cxn ang="0">
                  <a:pos x="2370" y="2389"/>
                </a:cxn>
                <a:cxn ang="0">
                  <a:pos x="2435" y="2395"/>
                </a:cxn>
                <a:cxn ang="0">
                  <a:pos x="2502" y="2403"/>
                </a:cxn>
                <a:cxn ang="0">
                  <a:pos x="2567" y="2408"/>
                </a:cxn>
                <a:cxn ang="0">
                  <a:pos x="2635" y="2412"/>
                </a:cxn>
                <a:cxn ang="0">
                  <a:pos x="2700" y="2418"/>
                </a:cxn>
                <a:cxn ang="0">
                  <a:pos x="2765" y="2424"/>
                </a:cxn>
                <a:cxn ang="0">
                  <a:pos x="2830" y="2429"/>
                </a:cxn>
                <a:cxn ang="0">
                  <a:pos x="2896" y="2433"/>
                </a:cxn>
                <a:cxn ang="0">
                  <a:pos x="2959" y="2441"/>
                </a:cxn>
                <a:cxn ang="0">
                  <a:pos x="3022" y="2447"/>
                </a:cxn>
              </a:cxnLst>
              <a:rect l="0" t="0" r="r" b="b"/>
              <a:pathLst>
                <a:path w="3022" h="2447">
                  <a:moveTo>
                    <a:pt x="0" y="0"/>
                  </a:moveTo>
                  <a:lnTo>
                    <a:pt x="31" y="89"/>
                  </a:lnTo>
                  <a:lnTo>
                    <a:pt x="65" y="177"/>
                  </a:lnTo>
                  <a:lnTo>
                    <a:pt x="103" y="269"/>
                  </a:lnTo>
                  <a:lnTo>
                    <a:pt x="146" y="361"/>
                  </a:lnTo>
                  <a:lnTo>
                    <a:pt x="190" y="453"/>
                  </a:lnTo>
                  <a:lnTo>
                    <a:pt x="238" y="547"/>
                  </a:lnTo>
                  <a:lnTo>
                    <a:pt x="290" y="641"/>
                  </a:lnTo>
                  <a:lnTo>
                    <a:pt x="343" y="735"/>
                  </a:lnTo>
                  <a:lnTo>
                    <a:pt x="401" y="829"/>
                  </a:lnTo>
                  <a:lnTo>
                    <a:pt x="460" y="923"/>
                  </a:lnTo>
                  <a:lnTo>
                    <a:pt x="522" y="1017"/>
                  </a:lnTo>
                  <a:lnTo>
                    <a:pt x="585" y="1111"/>
                  </a:lnTo>
                  <a:lnTo>
                    <a:pt x="650" y="1205"/>
                  </a:lnTo>
                  <a:lnTo>
                    <a:pt x="719" y="1297"/>
                  </a:lnTo>
                  <a:lnTo>
                    <a:pt x="835" y="1447"/>
                  </a:lnTo>
                  <a:lnTo>
                    <a:pt x="881" y="1503"/>
                  </a:lnTo>
                  <a:lnTo>
                    <a:pt x="927" y="1560"/>
                  </a:lnTo>
                  <a:lnTo>
                    <a:pt x="975" y="1616"/>
                  </a:lnTo>
                  <a:lnTo>
                    <a:pt x="1023" y="1670"/>
                  </a:lnTo>
                  <a:lnTo>
                    <a:pt x="1071" y="1723"/>
                  </a:lnTo>
                  <a:lnTo>
                    <a:pt x="1121" y="1777"/>
                  </a:lnTo>
                  <a:lnTo>
                    <a:pt x="1172" y="1827"/>
                  </a:lnTo>
                  <a:lnTo>
                    <a:pt x="1224" y="1877"/>
                  </a:lnTo>
                  <a:lnTo>
                    <a:pt x="1276" y="1925"/>
                  </a:lnTo>
                  <a:lnTo>
                    <a:pt x="1330" y="1971"/>
                  </a:lnTo>
                  <a:lnTo>
                    <a:pt x="1385" y="2015"/>
                  </a:lnTo>
                  <a:lnTo>
                    <a:pt x="1441" y="2055"/>
                  </a:lnTo>
                  <a:lnTo>
                    <a:pt x="1499" y="2096"/>
                  </a:lnTo>
                  <a:lnTo>
                    <a:pt x="1556" y="2134"/>
                  </a:lnTo>
                  <a:lnTo>
                    <a:pt x="1614" y="2168"/>
                  </a:lnTo>
                  <a:lnTo>
                    <a:pt x="1675" y="2201"/>
                  </a:lnTo>
                  <a:lnTo>
                    <a:pt x="1737" y="2230"/>
                  </a:lnTo>
                  <a:lnTo>
                    <a:pt x="1859" y="2280"/>
                  </a:lnTo>
                  <a:lnTo>
                    <a:pt x="1921" y="2301"/>
                  </a:lnTo>
                  <a:lnTo>
                    <a:pt x="1982" y="2318"/>
                  </a:lnTo>
                  <a:lnTo>
                    <a:pt x="2045" y="2333"/>
                  </a:lnTo>
                  <a:lnTo>
                    <a:pt x="2109" y="2349"/>
                  </a:lnTo>
                  <a:lnTo>
                    <a:pt x="2174" y="2360"/>
                  </a:lnTo>
                  <a:lnTo>
                    <a:pt x="2239" y="2370"/>
                  </a:lnTo>
                  <a:lnTo>
                    <a:pt x="2305" y="2380"/>
                  </a:lnTo>
                  <a:lnTo>
                    <a:pt x="2370" y="2389"/>
                  </a:lnTo>
                  <a:lnTo>
                    <a:pt x="2435" y="2395"/>
                  </a:lnTo>
                  <a:lnTo>
                    <a:pt x="2502" y="2403"/>
                  </a:lnTo>
                  <a:lnTo>
                    <a:pt x="2567" y="2408"/>
                  </a:lnTo>
                  <a:lnTo>
                    <a:pt x="2635" y="2412"/>
                  </a:lnTo>
                  <a:lnTo>
                    <a:pt x="2700" y="2418"/>
                  </a:lnTo>
                  <a:lnTo>
                    <a:pt x="2765" y="2424"/>
                  </a:lnTo>
                  <a:lnTo>
                    <a:pt x="2830" y="2429"/>
                  </a:lnTo>
                  <a:lnTo>
                    <a:pt x="2896" y="2433"/>
                  </a:lnTo>
                  <a:lnTo>
                    <a:pt x="2959" y="2441"/>
                  </a:lnTo>
                  <a:lnTo>
                    <a:pt x="3022" y="2447"/>
                  </a:lnTo>
                </a:path>
              </a:pathLst>
            </a:custGeom>
            <a:noFill/>
            <a:ln w="101600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49220" name="Freeform 4"/>
            <p:cNvSpPr>
              <a:spLocks/>
            </p:cNvSpPr>
            <p:nvPr/>
          </p:nvSpPr>
          <p:spPr bwMode="auto">
            <a:xfrm>
              <a:off x="1186373" y="2564946"/>
              <a:ext cx="5163757" cy="2031491"/>
            </a:xfrm>
            <a:custGeom>
              <a:avLst/>
              <a:gdLst/>
              <a:ahLst/>
              <a:cxnLst>
                <a:cxn ang="0">
                  <a:pos x="148" y="1840"/>
                </a:cxn>
                <a:cxn ang="0">
                  <a:pos x="442" y="1665"/>
                </a:cxn>
                <a:cxn ang="0">
                  <a:pos x="737" y="1487"/>
                </a:cxn>
                <a:cxn ang="0">
                  <a:pos x="1033" y="1307"/>
                </a:cxn>
                <a:cxn ang="0">
                  <a:pos x="1330" y="1128"/>
                </a:cxn>
                <a:cxn ang="0">
                  <a:pos x="1630" y="954"/>
                </a:cxn>
                <a:cxn ang="0">
                  <a:pos x="1933" y="789"/>
                </a:cxn>
                <a:cxn ang="0">
                  <a:pos x="2324" y="595"/>
                </a:cxn>
                <a:cxn ang="0">
                  <a:pos x="2497" y="516"/>
                </a:cxn>
                <a:cxn ang="0">
                  <a:pos x="2672" y="443"/>
                </a:cxn>
                <a:cxn ang="0">
                  <a:pos x="2848" y="376"/>
                </a:cxn>
                <a:cxn ang="0">
                  <a:pos x="3027" y="313"/>
                </a:cxn>
                <a:cxn ang="0">
                  <a:pos x="3211" y="253"/>
                </a:cxn>
                <a:cxn ang="0">
                  <a:pos x="3397" y="200"/>
                </a:cxn>
                <a:cxn ang="0">
                  <a:pos x="3662" y="134"/>
                </a:cxn>
                <a:cxn ang="0">
                  <a:pos x="3806" y="102"/>
                </a:cxn>
                <a:cxn ang="0">
                  <a:pos x="3953" y="75"/>
                </a:cxn>
                <a:cxn ang="0">
                  <a:pos x="4101" y="50"/>
                </a:cxn>
                <a:cxn ang="0">
                  <a:pos x="4251" y="29"/>
                </a:cxn>
                <a:cxn ang="0">
                  <a:pos x="4401" y="13"/>
                </a:cxn>
                <a:cxn ang="0">
                  <a:pos x="4548" y="4"/>
                </a:cxn>
                <a:cxn ang="0">
                  <a:pos x="4698" y="0"/>
                </a:cxn>
                <a:cxn ang="0">
                  <a:pos x="4844" y="2"/>
                </a:cxn>
                <a:cxn ang="0">
                  <a:pos x="4988" y="10"/>
                </a:cxn>
                <a:cxn ang="0">
                  <a:pos x="5230" y="40"/>
                </a:cxn>
                <a:cxn ang="0">
                  <a:pos x="5419" y="83"/>
                </a:cxn>
                <a:cxn ang="0">
                  <a:pos x="5604" y="138"/>
                </a:cxn>
                <a:cxn ang="0">
                  <a:pos x="5780" y="207"/>
                </a:cxn>
                <a:cxn ang="0">
                  <a:pos x="5949" y="286"/>
                </a:cxn>
                <a:cxn ang="0">
                  <a:pos x="6108" y="374"/>
                </a:cxn>
                <a:cxn ang="0">
                  <a:pos x="6260" y="470"/>
                </a:cxn>
                <a:cxn ang="0">
                  <a:pos x="6402" y="574"/>
                </a:cxn>
                <a:cxn ang="0">
                  <a:pos x="6534" y="683"/>
                </a:cxn>
                <a:cxn ang="0">
                  <a:pos x="6655" y="798"/>
                </a:cxn>
                <a:cxn ang="0">
                  <a:pos x="6765" y="915"/>
                </a:cxn>
              </a:cxnLst>
              <a:rect l="0" t="0" r="r" b="b"/>
              <a:pathLst>
                <a:path w="6765" h="1923">
                  <a:moveTo>
                    <a:pt x="0" y="1923"/>
                  </a:moveTo>
                  <a:lnTo>
                    <a:pt x="148" y="1840"/>
                  </a:lnTo>
                  <a:lnTo>
                    <a:pt x="294" y="1754"/>
                  </a:lnTo>
                  <a:lnTo>
                    <a:pt x="442" y="1665"/>
                  </a:lnTo>
                  <a:lnTo>
                    <a:pt x="590" y="1577"/>
                  </a:lnTo>
                  <a:lnTo>
                    <a:pt x="737" y="1487"/>
                  </a:lnTo>
                  <a:lnTo>
                    <a:pt x="885" y="1397"/>
                  </a:lnTo>
                  <a:lnTo>
                    <a:pt x="1033" y="1307"/>
                  </a:lnTo>
                  <a:lnTo>
                    <a:pt x="1181" y="1216"/>
                  </a:lnTo>
                  <a:lnTo>
                    <a:pt x="1330" y="1128"/>
                  </a:lnTo>
                  <a:lnTo>
                    <a:pt x="1480" y="1040"/>
                  </a:lnTo>
                  <a:lnTo>
                    <a:pt x="1630" y="954"/>
                  </a:lnTo>
                  <a:lnTo>
                    <a:pt x="1781" y="869"/>
                  </a:lnTo>
                  <a:lnTo>
                    <a:pt x="1933" y="789"/>
                  </a:lnTo>
                  <a:lnTo>
                    <a:pt x="2084" y="710"/>
                  </a:lnTo>
                  <a:lnTo>
                    <a:pt x="2324" y="595"/>
                  </a:lnTo>
                  <a:lnTo>
                    <a:pt x="2411" y="555"/>
                  </a:lnTo>
                  <a:lnTo>
                    <a:pt x="2497" y="516"/>
                  </a:lnTo>
                  <a:lnTo>
                    <a:pt x="2583" y="480"/>
                  </a:lnTo>
                  <a:lnTo>
                    <a:pt x="2672" y="443"/>
                  </a:lnTo>
                  <a:lnTo>
                    <a:pt x="2758" y="409"/>
                  </a:lnTo>
                  <a:lnTo>
                    <a:pt x="2848" y="376"/>
                  </a:lnTo>
                  <a:lnTo>
                    <a:pt x="2936" y="343"/>
                  </a:lnTo>
                  <a:lnTo>
                    <a:pt x="3027" y="313"/>
                  </a:lnTo>
                  <a:lnTo>
                    <a:pt x="3119" y="282"/>
                  </a:lnTo>
                  <a:lnTo>
                    <a:pt x="3211" y="253"/>
                  </a:lnTo>
                  <a:lnTo>
                    <a:pt x="3303" y="226"/>
                  </a:lnTo>
                  <a:lnTo>
                    <a:pt x="3397" y="200"/>
                  </a:lnTo>
                  <a:lnTo>
                    <a:pt x="3493" y="175"/>
                  </a:lnTo>
                  <a:lnTo>
                    <a:pt x="3662" y="134"/>
                  </a:lnTo>
                  <a:lnTo>
                    <a:pt x="3733" y="117"/>
                  </a:lnTo>
                  <a:lnTo>
                    <a:pt x="3806" y="102"/>
                  </a:lnTo>
                  <a:lnTo>
                    <a:pt x="3880" y="88"/>
                  </a:lnTo>
                  <a:lnTo>
                    <a:pt x="3953" y="75"/>
                  </a:lnTo>
                  <a:lnTo>
                    <a:pt x="4028" y="61"/>
                  </a:lnTo>
                  <a:lnTo>
                    <a:pt x="4101" y="50"/>
                  </a:lnTo>
                  <a:lnTo>
                    <a:pt x="4176" y="38"/>
                  </a:lnTo>
                  <a:lnTo>
                    <a:pt x="4251" y="29"/>
                  </a:lnTo>
                  <a:lnTo>
                    <a:pt x="4326" y="21"/>
                  </a:lnTo>
                  <a:lnTo>
                    <a:pt x="4401" y="13"/>
                  </a:lnTo>
                  <a:lnTo>
                    <a:pt x="4475" y="8"/>
                  </a:lnTo>
                  <a:lnTo>
                    <a:pt x="4548" y="4"/>
                  </a:lnTo>
                  <a:lnTo>
                    <a:pt x="4623" y="0"/>
                  </a:lnTo>
                  <a:lnTo>
                    <a:pt x="4698" y="0"/>
                  </a:lnTo>
                  <a:lnTo>
                    <a:pt x="4771" y="0"/>
                  </a:lnTo>
                  <a:lnTo>
                    <a:pt x="4844" y="2"/>
                  </a:lnTo>
                  <a:lnTo>
                    <a:pt x="4917" y="4"/>
                  </a:lnTo>
                  <a:lnTo>
                    <a:pt x="4988" y="10"/>
                  </a:lnTo>
                  <a:lnTo>
                    <a:pt x="5061" y="17"/>
                  </a:lnTo>
                  <a:lnTo>
                    <a:pt x="5230" y="40"/>
                  </a:lnTo>
                  <a:lnTo>
                    <a:pt x="5325" y="61"/>
                  </a:lnTo>
                  <a:lnTo>
                    <a:pt x="5419" y="83"/>
                  </a:lnTo>
                  <a:lnTo>
                    <a:pt x="5512" y="109"/>
                  </a:lnTo>
                  <a:lnTo>
                    <a:pt x="5604" y="138"/>
                  </a:lnTo>
                  <a:lnTo>
                    <a:pt x="5692" y="171"/>
                  </a:lnTo>
                  <a:lnTo>
                    <a:pt x="5780" y="207"/>
                  </a:lnTo>
                  <a:lnTo>
                    <a:pt x="5865" y="246"/>
                  </a:lnTo>
                  <a:lnTo>
                    <a:pt x="5949" y="286"/>
                  </a:lnTo>
                  <a:lnTo>
                    <a:pt x="6030" y="328"/>
                  </a:lnTo>
                  <a:lnTo>
                    <a:pt x="6108" y="374"/>
                  </a:lnTo>
                  <a:lnTo>
                    <a:pt x="6185" y="420"/>
                  </a:lnTo>
                  <a:lnTo>
                    <a:pt x="6260" y="470"/>
                  </a:lnTo>
                  <a:lnTo>
                    <a:pt x="6333" y="522"/>
                  </a:lnTo>
                  <a:lnTo>
                    <a:pt x="6402" y="574"/>
                  </a:lnTo>
                  <a:lnTo>
                    <a:pt x="6469" y="627"/>
                  </a:lnTo>
                  <a:lnTo>
                    <a:pt x="6534" y="683"/>
                  </a:lnTo>
                  <a:lnTo>
                    <a:pt x="6596" y="741"/>
                  </a:lnTo>
                  <a:lnTo>
                    <a:pt x="6655" y="798"/>
                  </a:lnTo>
                  <a:lnTo>
                    <a:pt x="6711" y="856"/>
                  </a:lnTo>
                  <a:lnTo>
                    <a:pt x="6765" y="915"/>
                  </a:lnTo>
                </a:path>
              </a:pathLst>
            </a:custGeom>
            <a:noFill/>
            <a:ln w="10160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366" name="Text Box 5"/>
            <p:cNvSpPr txBox="1">
              <a:spLocks noChangeArrowheads="1"/>
            </p:cNvSpPr>
            <p:nvPr/>
          </p:nvSpPr>
          <p:spPr bwMode="auto">
            <a:xfrm>
              <a:off x="2051050" y="3916364"/>
              <a:ext cx="2520950" cy="523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sz="1400" b="1"/>
                <a:t>Смешанные аналогово-цифровые сети</a:t>
              </a:r>
            </a:p>
          </p:txBody>
        </p:sp>
        <p:sp>
          <p:nvSpPr>
            <p:cNvPr id="143367" name="Text Box 6"/>
            <p:cNvSpPr txBox="1">
              <a:spLocks noChangeArrowheads="1"/>
            </p:cNvSpPr>
            <p:nvPr/>
          </p:nvSpPr>
          <p:spPr bwMode="auto">
            <a:xfrm>
              <a:off x="3368007" y="2801853"/>
              <a:ext cx="2881313" cy="523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sz="1400" b="1"/>
                <a:t>Цифровые сети</a:t>
              </a:r>
              <a:br>
                <a:rPr lang="ru-RU" sz="1400" b="1"/>
              </a:br>
              <a:endParaRPr lang="ru-RU" sz="1400" b="1"/>
            </a:p>
          </p:txBody>
        </p:sp>
        <p:sp>
          <p:nvSpPr>
            <p:cNvPr id="143368" name="Text Box 7"/>
            <p:cNvSpPr txBox="1">
              <a:spLocks noChangeArrowheads="1"/>
            </p:cNvSpPr>
            <p:nvPr/>
          </p:nvSpPr>
          <p:spPr bwMode="auto">
            <a:xfrm>
              <a:off x="4543928" y="4448928"/>
              <a:ext cx="2340810" cy="523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sz="1400" b="1"/>
                <a:t>Пакетные сети </a:t>
              </a:r>
              <a:r>
                <a:rPr lang="en-US" sz="1400" b="1"/>
                <a:t/>
              </a:r>
              <a:br>
                <a:rPr lang="en-US" sz="1400" b="1"/>
              </a:br>
              <a:r>
                <a:rPr lang="en-US" sz="1400" b="1"/>
                <a:t>NGN/IMS</a:t>
              </a:r>
              <a:endParaRPr lang="ru-RU" sz="1400" b="1"/>
            </a:p>
          </p:txBody>
        </p:sp>
        <p:sp>
          <p:nvSpPr>
            <p:cNvPr id="143369" name="Text Box 8"/>
            <p:cNvSpPr txBox="1">
              <a:spLocks noChangeArrowheads="1"/>
            </p:cNvSpPr>
            <p:nvPr/>
          </p:nvSpPr>
          <p:spPr bwMode="auto">
            <a:xfrm rot="-5400000">
              <a:off x="-1701006" y="2846593"/>
              <a:ext cx="4465639" cy="302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ru-RU" sz="1400" b="1"/>
                <a:t>Число обслуживаемых пользователей</a:t>
              </a:r>
            </a:p>
          </p:txBody>
        </p:sp>
        <p:sp>
          <p:nvSpPr>
            <p:cNvPr id="649225" name="Line 9"/>
            <p:cNvSpPr>
              <a:spLocks noChangeShapeType="1"/>
            </p:cNvSpPr>
            <p:nvPr/>
          </p:nvSpPr>
          <p:spPr bwMode="auto">
            <a:xfrm flipV="1">
              <a:off x="827128" y="981018"/>
              <a:ext cx="0" cy="4320093"/>
            </a:xfrm>
            <a:prstGeom prst="line">
              <a:avLst/>
            </a:prstGeom>
            <a:noFill/>
            <a:ln w="15875" cap="sq">
              <a:solidFill>
                <a:schemeClr val="tx1"/>
              </a:solidFill>
              <a:round/>
              <a:headEnd type="none" w="sm" len="sm"/>
              <a:tailEnd type="triangl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49226" name="Line 10"/>
            <p:cNvSpPr>
              <a:spLocks noChangeShapeType="1"/>
            </p:cNvSpPr>
            <p:nvPr/>
          </p:nvSpPr>
          <p:spPr bwMode="auto">
            <a:xfrm>
              <a:off x="880234" y="5301111"/>
              <a:ext cx="7561328" cy="0"/>
            </a:xfrm>
            <a:prstGeom prst="line">
              <a:avLst/>
            </a:prstGeom>
            <a:noFill/>
            <a:ln w="15875" cap="sq">
              <a:solidFill>
                <a:schemeClr val="tx1"/>
              </a:solidFill>
              <a:round/>
              <a:headEnd type="none" w="sm" len="sm"/>
              <a:tailEnd type="triangl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3372" name="Text Box 12"/>
            <p:cNvSpPr txBox="1">
              <a:spLocks noChangeArrowheads="1"/>
            </p:cNvSpPr>
            <p:nvPr/>
          </p:nvSpPr>
          <p:spPr bwMode="auto">
            <a:xfrm>
              <a:off x="5354372" y="5431446"/>
              <a:ext cx="2667000" cy="307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400" b="1"/>
                <a:t>XXI</a:t>
              </a:r>
              <a:endParaRPr lang="ru-RU" sz="1400" b="1"/>
            </a:p>
          </p:txBody>
        </p:sp>
        <p:sp>
          <p:nvSpPr>
            <p:cNvPr id="143373" name="Text Box 11"/>
            <p:cNvSpPr txBox="1">
              <a:spLocks noChangeArrowheads="1"/>
            </p:cNvSpPr>
            <p:nvPr/>
          </p:nvSpPr>
          <p:spPr bwMode="auto">
            <a:xfrm>
              <a:off x="2449801" y="5431447"/>
              <a:ext cx="1692275" cy="307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400" b="1"/>
                <a:t>XX</a:t>
              </a:r>
              <a:endParaRPr lang="ru-RU" sz="1400" b="1"/>
            </a:p>
          </p:txBody>
        </p:sp>
        <p:sp>
          <p:nvSpPr>
            <p:cNvPr id="143374" name="Text Box 7"/>
            <p:cNvSpPr txBox="1">
              <a:spLocks noChangeArrowheads="1"/>
            </p:cNvSpPr>
            <p:nvPr/>
          </p:nvSpPr>
          <p:spPr bwMode="auto">
            <a:xfrm>
              <a:off x="6661486" y="4427539"/>
              <a:ext cx="2340810" cy="307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400" b="1"/>
                <a:t>SDN/NFV</a:t>
              </a:r>
              <a:endParaRPr lang="ru-RU" sz="1400" b="1"/>
            </a:p>
          </p:txBody>
        </p:sp>
        <p:sp>
          <p:nvSpPr>
            <p:cNvPr id="16" name="Freeform 2"/>
            <p:cNvSpPr>
              <a:spLocks/>
            </p:cNvSpPr>
            <p:nvPr/>
          </p:nvSpPr>
          <p:spPr bwMode="auto">
            <a:xfrm>
              <a:off x="7338836" y="3487053"/>
              <a:ext cx="1352636" cy="779267"/>
            </a:xfrm>
            <a:custGeom>
              <a:avLst/>
              <a:gdLst/>
              <a:ahLst/>
              <a:cxnLst>
                <a:cxn ang="0">
                  <a:pos x="0" y="2014"/>
                </a:cxn>
                <a:cxn ang="0">
                  <a:pos x="242" y="1966"/>
                </a:cxn>
                <a:cxn ang="0">
                  <a:pos x="476" y="1903"/>
                </a:cxn>
                <a:cxn ang="0">
                  <a:pos x="704" y="1828"/>
                </a:cxn>
                <a:cxn ang="0">
                  <a:pos x="929" y="1742"/>
                </a:cxn>
                <a:cxn ang="0">
                  <a:pos x="1147" y="1644"/>
                </a:cxn>
                <a:cxn ang="0">
                  <a:pos x="1360" y="1537"/>
                </a:cxn>
                <a:cxn ang="0">
                  <a:pos x="1568" y="1421"/>
                </a:cxn>
                <a:cxn ang="0">
                  <a:pos x="1769" y="1297"/>
                </a:cxn>
                <a:cxn ang="0">
                  <a:pos x="1967" y="1166"/>
                </a:cxn>
                <a:cxn ang="0">
                  <a:pos x="2161" y="1030"/>
                </a:cxn>
                <a:cxn ang="0">
                  <a:pos x="2349" y="890"/>
                </a:cxn>
                <a:cxn ang="0">
                  <a:pos x="2531" y="744"/>
                </a:cxn>
                <a:cxn ang="0">
                  <a:pos x="2711" y="598"/>
                </a:cxn>
                <a:cxn ang="0">
                  <a:pos x="2886" y="449"/>
                </a:cxn>
                <a:cxn ang="0">
                  <a:pos x="3055" y="299"/>
                </a:cxn>
                <a:cxn ang="0">
                  <a:pos x="3222" y="149"/>
                </a:cxn>
                <a:cxn ang="0">
                  <a:pos x="3383" y="0"/>
                </a:cxn>
              </a:cxnLst>
              <a:rect l="0" t="0" r="r" b="b"/>
              <a:pathLst>
                <a:path w="3383" h="2014">
                  <a:moveTo>
                    <a:pt x="0" y="2014"/>
                  </a:moveTo>
                  <a:lnTo>
                    <a:pt x="242" y="1966"/>
                  </a:lnTo>
                  <a:lnTo>
                    <a:pt x="476" y="1903"/>
                  </a:lnTo>
                  <a:lnTo>
                    <a:pt x="704" y="1828"/>
                  </a:lnTo>
                  <a:lnTo>
                    <a:pt x="929" y="1742"/>
                  </a:lnTo>
                  <a:lnTo>
                    <a:pt x="1147" y="1644"/>
                  </a:lnTo>
                  <a:lnTo>
                    <a:pt x="1360" y="1537"/>
                  </a:lnTo>
                  <a:lnTo>
                    <a:pt x="1568" y="1421"/>
                  </a:lnTo>
                  <a:lnTo>
                    <a:pt x="1769" y="1297"/>
                  </a:lnTo>
                  <a:lnTo>
                    <a:pt x="1967" y="1166"/>
                  </a:lnTo>
                  <a:lnTo>
                    <a:pt x="2161" y="1030"/>
                  </a:lnTo>
                  <a:lnTo>
                    <a:pt x="2349" y="890"/>
                  </a:lnTo>
                  <a:lnTo>
                    <a:pt x="2531" y="744"/>
                  </a:lnTo>
                  <a:lnTo>
                    <a:pt x="2711" y="598"/>
                  </a:lnTo>
                  <a:lnTo>
                    <a:pt x="2886" y="449"/>
                  </a:lnTo>
                  <a:lnTo>
                    <a:pt x="3055" y="299"/>
                  </a:lnTo>
                  <a:lnTo>
                    <a:pt x="3222" y="149"/>
                  </a:lnTo>
                  <a:lnTo>
                    <a:pt x="3383" y="0"/>
                  </a:lnTo>
                </a:path>
              </a:pathLst>
            </a:custGeom>
            <a:noFill/>
            <a:ln w="101600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6662517" y="2601450"/>
              <a:ext cx="1496334" cy="723719"/>
            </a:xfrm>
            <a:custGeom>
              <a:avLst/>
              <a:gdLst>
                <a:gd name="connsiteX0" fmla="*/ 0 w 1497205"/>
                <a:gd name="connsiteY0" fmla="*/ 724108 h 724108"/>
                <a:gd name="connsiteX1" fmla="*/ 411983 w 1497205"/>
                <a:gd name="connsiteY1" fmla="*/ 312126 h 724108"/>
                <a:gd name="connsiteX2" fmla="*/ 823965 w 1497205"/>
                <a:gd name="connsiteY2" fmla="*/ 627 h 724108"/>
                <a:gd name="connsiteX3" fmla="*/ 1497205 w 1497205"/>
                <a:gd name="connsiteY3" fmla="*/ 392512 h 724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7205" h="724108">
                  <a:moveTo>
                    <a:pt x="0" y="724108"/>
                  </a:moveTo>
                  <a:cubicBezTo>
                    <a:pt x="137328" y="578407"/>
                    <a:pt x="274656" y="432706"/>
                    <a:pt x="411983" y="312126"/>
                  </a:cubicBezTo>
                  <a:cubicBezTo>
                    <a:pt x="549310" y="191546"/>
                    <a:pt x="643095" y="-12771"/>
                    <a:pt x="823965" y="627"/>
                  </a:cubicBezTo>
                  <a:cubicBezTo>
                    <a:pt x="1004835" y="14025"/>
                    <a:pt x="1251020" y="203268"/>
                    <a:pt x="1497205" y="392512"/>
                  </a:cubicBezTo>
                </a:path>
              </a:pathLst>
            </a:custGeom>
            <a:noFill/>
            <a:ln w="101600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6340759" y="3517208"/>
              <a:ext cx="412351" cy="622144"/>
            </a:xfrm>
            <a:custGeom>
              <a:avLst/>
              <a:gdLst>
                <a:gd name="connsiteX0" fmla="*/ 0 w 411982"/>
                <a:gd name="connsiteY0" fmla="*/ 0 h 622998"/>
                <a:gd name="connsiteX1" fmla="*/ 411982 w 411982"/>
                <a:gd name="connsiteY1" fmla="*/ 622998 h 622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1982" h="622998">
                  <a:moveTo>
                    <a:pt x="0" y="0"/>
                  </a:moveTo>
                  <a:lnTo>
                    <a:pt x="411982" y="622998"/>
                  </a:lnTo>
                </a:path>
              </a:pathLst>
            </a:custGeom>
            <a:noFill/>
            <a:ln w="101600">
              <a:solidFill>
                <a:schemeClr val="folHlink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cxnSp>
          <p:nvCxnSpPr>
            <p:cNvPr id="143378" name="Прямая соединительная линия 23"/>
            <p:cNvCxnSpPr>
              <a:cxnSpLocks noChangeShapeType="1"/>
            </p:cNvCxnSpPr>
            <p:nvPr/>
          </p:nvCxnSpPr>
          <p:spPr bwMode="auto">
            <a:xfrm flipV="1">
              <a:off x="6667674" y="5200669"/>
              <a:ext cx="0" cy="194774"/>
            </a:xfrm>
            <a:prstGeom prst="line">
              <a:avLst/>
            </a:prstGeom>
            <a:noFill/>
            <a:ln w="15875" cap="sq">
              <a:solidFill>
                <a:schemeClr val="tx1"/>
              </a:solidFill>
              <a:round/>
              <a:headEnd type="none" w="sm" len="sm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43362" name="TextBox 1"/>
          <p:cNvSpPr txBox="1">
            <a:spLocks noChangeArrowheads="1"/>
          </p:cNvSpPr>
          <p:nvPr/>
        </p:nvSpPr>
        <p:spPr bwMode="auto">
          <a:xfrm>
            <a:off x="395288" y="260350"/>
            <a:ext cx="842486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ru-RU" sz="2000" b="1">
                <a:latin typeface="Verdana" charset="0"/>
                <a:cs typeface="Calibri" charset="0"/>
              </a:rPr>
              <a:t>Смена телекоммуникационной парадигмы. </a:t>
            </a:r>
          </a:p>
          <a:p>
            <a:pPr algn="ctr"/>
            <a:r>
              <a:rPr kumimoji="0" lang="en-US" sz="2000" b="1">
                <a:latin typeface="Verdana" charset="0"/>
              </a:rPr>
              <a:t>PSTN/ISDN/IN + VoIP/NGN/IMS +PLMN/4G/5G</a:t>
            </a:r>
            <a:endParaRPr kumimoji="0" lang="ru-RU" sz="2000" b="1">
              <a:latin typeface="Verdana" charset="0"/>
            </a:endParaRPr>
          </a:p>
          <a:p>
            <a:endParaRPr kumimoji="0" lang="ru-RU" sz="1800"/>
          </a:p>
        </p:txBody>
      </p:sp>
    </p:spTree>
    <p:extLst>
      <p:ext uri="{BB962C8B-B14F-4D97-AF65-F5344CB8AC3E}">
        <p14:creationId xmlns:p14="http://schemas.microsoft.com/office/powerpoint/2010/main" val="989604968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08720"/>
            <a:ext cx="9144000" cy="5949279"/>
          </a:xfrm>
          <a:noFill/>
        </p:spPr>
      </p:pic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734888" y="-18256"/>
            <a:ext cx="8229600" cy="9269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latin typeface="Verdana" charset="0"/>
              </a:rPr>
              <a:t>Глобальная информационная инфраструктура </a:t>
            </a:r>
            <a:r>
              <a:rPr lang="en-US" sz="2800" dirty="0">
                <a:latin typeface="Verdana" charset="0"/>
              </a:rPr>
              <a:t>GII</a:t>
            </a:r>
          </a:p>
        </p:txBody>
      </p:sp>
    </p:spTree>
    <p:extLst>
      <p:ext uri="{BB962C8B-B14F-4D97-AF65-F5344CB8AC3E}">
        <p14:creationId xmlns:p14="http://schemas.microsoft.com/office/powerpoint/2010/main" val="3659646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AutoShape 2"/>
          <p:cNvSpPr>
            <a:spLocks noChangeArrowheads="1"/>
          </p:cNvSpPr>
          <p:nvPr/>
        </p:nvSpPr>
        <p:spPr bwMode="auto">
          <a:xfrm>
            <a:off x="1835150" y="3789363"/>
            <a:ext cx="1441450" cy="57626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12700" cap="sq">
            <a:solidFill>
              <a:schemeClr val="fol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19" name="AutoShape 3"/>
          <p:cNvSpPr>
            <a:spLocks noChangeArrowheads="1"/>
          </p:cNvSpPr>
          <p:nvPr/>
        </p:nvSpPr>
        <p:spPr bwMode="auto">
          <a:xfrm rot="1780003">
            <a:off x="1685925" y="4740275"/>
            <a:ext cx="1652588" cy="576263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12700" cap="sq">
            <a:solidFill>
              <a:schemeClr val="fol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0" name="AutoShape 4"/>
          <p:cNvSpPr>
            <a:spLocks noChangeArrowheads="1"/>
          </p:cNvSpPr>
          <p:nvPr/>
        </p:nvSpPr>
        <p:spPr bwMode="auto">
          <a:xfrm>
            <a:off x="1835150" y="2852738"/>
            <a:ext cx="1441450" cy="57626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12700" cap="sq">
            <a:solidFill>
              <a:schemeClr val="fol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1" name="AutoShape 5"/>
          <p:cNvSpPr>
            <a:spLocks noChangeArrowheads="1"/>
          </p:cNvSpPr>
          <p:nvPr/>
        </p:nvSpPr>
        <p:spPr bwMode="auto">
          <a:xfrm rot="19819997" flipV="1">
            <a:off x="1685925" y="1773238"/>
            <a:ext cx="1652588" cy="576262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12700" cap="sq">
            <a:solidFill>
              <a:schemeClr val="fol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2" name="Freeform 6"/>
          <p:cNvSpPr>
            <a:spLocks/>
          </p:cNvSpPr>
          <p:nvPr/>
        </p:nvSpPr>
        <p:spPr bwMode="auto">
          <a:xfrm>
            <a:off x="3178175" y="4778375"/>
            <a:ext cx="3878263" cy="1846263"/>
          </a:xfrm>
          <a:custGeom>
            <a:avLst/>
            <a:gdLst/>
            <a:ahLst/>
            <a:cxnLst>
              <a:cxn ang="0">
                <a:pos x="1204" y="0"/>
              </a:cxn>
              <a:cxn ang="0">
                <a:pos x="9774" y="0"/>
              </a:cxn>
              <a:cxn ang="0">
                <a:pos x="8570" y="4653"/>
              </a:cxn>
              <a:cxn ang="0">
                <a:pos x="0" y="4653"/>
              </a:cxn>
              <a:cxn ang="0">
                <a:pos x="1204" y="0"/>
              </a:cxn>
            </a:cxnLst>
            <a:rect l="0" t="0" r="r" b="b"/>
            <a:pathLst>
              <a:path w="9774" h="4653">
                <a:moveTo>
                  <a:pt x="1204" y="0"/>
                </a:moveTo>
                <a:lnTo>
                  <a:pt x="9774" y="0"/>
                </a:lnTo>
                <a:lnTo>
                  <a:pt x="8570" y="4653"/>
                </a:lnTo>
                <a:lnTo>
                  <a:pt x="0" y="4653"/>
                </a:lnTo>
                <a:lnTo>
                  <a:pt x="120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3" name="Freeform 7"/>
          <p:cNvSpPr>
            <a:spLocks/>
          </p:cNvSpPr>
          <p:nvPr/>
        </p:nvSpPr>
        <p:spPr bwMode="auto">
          <a:xfrm>
            <a:off x="3654425" y="4773613"/>
            <a:ext cx="3406775" cy="9525"/>
          </a:xfrm>
          <a:custGeom>
            <a:avLst/>
            <a:gdLst/>
            <a:ahLst/>
            <a:cxnLst>
              <a:cxn ang="0">
                <a:pos x="8582" y="16"/>
              </a:cxn>
              <a:cxn ang="0">
                <a:pos x="8570" y="0"/>
              </a:cxn>
              <a:cxn ang="0">
                <a:pos x="0" y="0"/>
              </a:cxn>
              <a:cxn ang="0">
                <a:pos x="0" y="25"/>
              </a:cxn>
              <a:cxn ang="0">
                <a:pos x="8570" y="25"/>
              </a:cxn>
              <a:cxn ang="0">
                <a:pos x="8582" y="16"/>
              </a:cxn>
            </a:cxnLst>
            <a:rect l="0" t="0" r="r" b="b"/>
            <a:pathLst>
              <a:path w="8582" h="25">
                <a:moveTo>
                  <a:pt x="8582" y="16"/>
                </a:moveTo>
                <a:lnTo>
                  <a:pt x="8570" y="0"/>
                </a:lnTo>
                <a:lnTo>
                  <a:pt x="0" y="0"/>
                </a:lnTo>
                <a:lnTo>
                  <a:pt x="0" y="25"/>
                </a:lnTo>
                <a:lnTo>
                  <a:pt x="8570" y="25"/>
                </a:lnTo>
                <a:lnTo>
                  <a:pt x="8582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4" name="Freeform 8"/>
          <p:cNvSpPr>
            <a:spLocks/>
          </p:cNvSpPr>
          <p:nvPr/>
        </p:nvSpPr>
        <p:spPr bwMode="auto">
          <a:xfrm>
            <a:off x="6573838" y="4776788"/>
            <a:ext cx="487362" cy="1852612"/>
          </a:xfrm>
          <a:custGeom>
            <a:avLst/>
            <a:gdLst/>
            <a:ahLst/>
            <a:cxnLst>
              <a:cxn ang="0">
                <a:pos x="12" y="4669"/>
              </a:cxn>
              <a:cxn ang="0">
                <a:pos x="25" y="4660"/>
              </a:cxn>
              <a:cxn ang="0">
                <a:pos x="1228" y="7"/>
              </a:cxn>
              <a:cxn ang="0">
                <a:pos x="1205" y="0"/>
              </a:cxn>
              <a:cxn ang="0">
                <a:pos x="0" y="4654"/>
              </a:cxn>
              <a:cxn ang="0">
                <a:pos x="12" y="4669"/>
              </a:cxn>
            </a:cxnLst>
            <a:rect l="0" t="0" r="r" b="b"/>
            <a:pathLst>
              <a:path w="1228" h="4669">
                <a:moveTo>
                  <a:pt x="12" y="4669"/>
                </a:moveTo>
                <a:lnTo>
                  <a:pt x="25" y="4660"/>
                </a:lnTo>
                <a:lnTo>
                  <a:pt x="1228" y="7"/>
                </a:lnTo>
                <a:lnTo>
                  <a:pt x="1205" y="0"/>
                </a:lnTo>
                <a:lnTo>
                  <a:pt x="0" y="4654"/>
                </a:lnTo>
                <a:lnTo>
                  <a:pt x="12" y="466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5" name="Freeform 9"/>
          <p:cNvSpPr>
            <a:spLocks/>
          </p:cNvSpPr>
          <p:nvPr/>
        </p:nvSpPr>
        <p:spPr bwMode="auto">
          <a:xfrm>
            <a:off x="3171825" y="6619875"/>
            <a:ext cx="3406775" cy="9525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12" y="24"/>
              </a:cxn>
              <a:cxn ang="0">
                <a:pos x="8582" y="24"/>
              </a:cxn>
              <a:cxn ang="0">
                <a:pos x="8582" y="0"/>
              </a:cxn>
              <a:cxn ang="0">
                <a:pos x="12" y="0"/>
              </a:cxn>
              <a:cxn ang="0">
                <a:pos x="0" y="9"/>
              </a:cxn>
            </a:cxnLst>
            <a:rect l="0" t="0" r="r" b="b"/>
            <a:pathLst>
              <a:path w="8582" h="24">
                <a:moveTo>
                  <a:pt x="0" y="9"/>
                </a:moveTo>
                <a:lnTo>
                  <a:pt x="12" y="24"/>
                </a:lnTo>
                <a:lnTo>
                  <a:pt x="8582" y="24"/>
                </a:lnTo>
                <a:lnTo>
                  <a:pt x="8582" y="0"/>
                </a:lnTo>
                <a:lnTo>
                  <a:pt x="12" y="0"/>
                </a:lnTo>
                <a:lnTo>
                  <a:pt x="0" y="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6" name="Freeform 10"/>
          <p:cNvSpPr>
            <a:spLocks/>
          </p:cNvSpPr>
          <p:nvPr/>
        </p:nvSpPr>
        <p:spPr bwMode="auto">
          <a:xfrm>
            <a:off x="3171825" y="4773613"/>
            <a:ext cx="487363" cy="1852612"/>
          </a:xfrm>
          <a:custGeom>
            <a:avLst/>
            <a:gdLst/>
            <a:ahLst/>
            <a:cxnLst>
              <a:cxn ang="0">
                <a:pos x="1216" y="0"/>
              </a:cxn>
              <a:cxn ang="0">
                <a:pos x="1204" y="9"/>
              </a:cxn>
              <a:cxn ang="0">
                <a:pos x="0" y="4663"/>
              </a:cxn>
              <a:cxn ang="0">
                <a:pos x="24" y="4669"/>
              </a:cxn>
              <a:cxn ang="0">
                <a:pos x="1228" y="16"/>
              </a:cxn>
              <a:cxn ang="0">
                <a:pos x="1216" y="0"/>
              </a:cxn>
            </a:cxnLst>
            <a:rect l="0" t="0" r="r" b="b"/>
            <a:pathLst>
              <a:path w="1228" h="4669">
                <a:moveTo>
                  <a:pt x="1216" y="0"/>
                </a:moveTo>
                <a:lnTo>
                  <a:pt x="1204" y="9"/>
                </a:lnTo>
                <a:lnTo>
                  <a:pt x="0" y="4663"/>
                </a:lnTo>
                <a:lnTo>
                  <a:pt x="24" y="4669"/>
                </a:lnTo>
                <a:lnTo>
                  <a:pt x="1228" y="16"/>
                </a:lnTo>
                <a:lnTo>
                  <a:pt x="1216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7" name="Freeform 11"/>
          <p:cNvSpPr>
            <a:spLocks/>
          </p:cNvSpPr>
          <p:nvPr/>
        </p:nvSpPr>
        <p:spPr bwMode="auto">
          <a:xfrm>
            <a:off x="3178175" y="3205163"/>
            <a:ext cx="3878263" cy="1847850"/>
          </a:xfrm>
          <a:custGeom>
            <a:avLst/>
            <a:gdLst/>
            <a:ahLst/>
            <a:cxnLst>
              <a:cxn ang="0">
                <a:pos x="1204" y="0"/>
              </a:cxn>
              <a:cxn ang="0">
                <a:pos x="9774" y="0"/>
              </a:cxn>
              <a:cxn ang="0">
                <a:pos x="8570" y="4653"/>
              </a:cxn>
              <a:cxn ang="0">
                <a:pos x="0" y="4653"/>
              </a:cxn>
              <a:cxn ang="0">
                <a:pos x="1204" y="0"/>
              </a:cxn>
            </a:cxnLst>
            <a:rect l="0" t="0" r="r" b="b"/>
            <a:pathLst>
              <a:path w="9774" h="4653">
                <a:moveTo>
                  <a:pt x="1204" y="0"/>
                </a:moveTo>
                <a:lnTo>
                  <a:pt x="9774" y="0"/>
                </a:lnTo>
                <a:lnTo>
                  <a:pt x="8570" y="4653"/>
                </a:lnTo>
                <a:lnTo>
                  <a:pt x="0" y="4653"/>
                </a:lnTo>
                <a:lnTo>
                  <a:pt x="1204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8" name="Freeform 12"/>
          <p:cNvSpPr>
            <a:spLocks/>
          </p:cNvSpPr>
          <p:nvPr/>
        </p:nvSpPr>
        <p:spPr bwMode="auto">
          <a:xfrm>
            <a:off x="3654425" y="3200400"/>
            <a:ext cx="3406775" cy="9525"/>
          </a:xfrm>
          <a:custGeom>
            <a:avLst/>
            <a:gdLst/>
            <a:ahLst/>
            <a:cxnLst>
              <a:cxn ang="0">
                <a:pos x="8582" y="15"/>
              </a:cxn>
              <a:cxn ang="0">
                <a:pos x="8570" y="0"/>
              </a:cxn>
              <a:cxn ang="0">
                <a:pos x="0" y="0"/>
              </a:cxn>
              <a:cxn ang="0">
                <a:pos x="0" y="24"/>
              </a:cxn>
              <a:cxn ang="0">
                <a:pos x="8570" y="24"/>
              </a:cxn>
              <a:cxn ang="0">
                <a:pos x="8582" y="15"/>
              </a:cxn>
            </a:cxnLst>
            <a:rect l="0" t="0" r="r" b="b"/>
            <a:pathLst>
              <a:path w="8582" h="24">
                <a:moveTo>
                  <a:pt x="8582" y="15"/>
                </a:moveTo>
                <a:lnTo>
                  <a:pt x="8570" y="0"/>
                </a:lnTo>
                <a:lnTo>
                  <a:pt x="0" y="0"/>
                </a:lnTo>
                <a:lnTo>
                  <a:pt x="0" y="24"/>
                </a:lnTo>
                <a:lnTo>
                  <a:pt x="8570" y="24"/>
                </a:lnTo>
                <a:lnTo>
                  <a:pt x="8582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29" name="Freeform 13"/>
          <p:cNvSpPr>
            <a:spLocks/>
          </p:cNvSpPr>
          <p:nvPr/>
        </p:nvSpPr>
        <p:spPr bwMode="auto">
          <a:xfrm>
            <a:off x="6573838" y="3203575"/>
            <a:ext cx="487362" cy="1854200"/>
          </a:xfrm>
          <a:custGeom>
            <a:avLst/>
            <a:gdLst/>
            <a:ahLst/>
            <a:cxnLst>
              <a:cxn ang="0">
                <a:pos x="12" y="4668"/>
              </a:cxn>
              <a:cxn ang="0">
                <a:pos x="25" y="4659"/>
              </a:cxn>
              <a:cxn ang="0">
                <a:pos x="1228" y="6"/>
              </a:cxn>
              <a:cxn ang="0">
                <a:pos x="1205" y="0"/>
              </a:cxn>
              <a:cxn ang="0">
                <a:pos x="0" y="4652"/>
              </a:cxn>
              <a:cxn ang="0">
                <a:pos x="12" y="4668"/>
              </a:cxn>
            </a:cxnLst>
            <a:rect l="0" t="0" r="r" b="b"/>
            <a:pathLst>
              <a:path w="1228" h="4668">
                <a:moveTo>
                  <a:pt x="12" y="4668"/>
                </a:moveTo>
                <a:lnTo>
                  <a:pt x="25" y="4659"/>
                </a:lnTo>
                <a:lnTo>
                  <a:pt x="1228" y="6"/>
                </a:lnTo>
                <a:lnTo>
                  <a:pt x="1205" y="0"/>
                </a:lnTo>
                <a:lnTo>
                  <a:pt x="0" y="4652"/>
                </a:lnTo>
                <a:lnTo>
                  <a:pt x="12" y="466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0" name="Freeform 14"/>
          <p:cNvSpPr>
            <a:spLocks/>
          </p:cNvSpPr>
          <p:nvPr/>
        </p:nvSpPr>
        <p:spPr bwMode="auto">
          <a:xfrm>
            <a:off x="3171825" y="5046663"/>
            <a:ext cx="3406775" cy="11112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12" y="25"/>
              </a:cxn>
              <a:cxn ang="0">
                <a:pos x="8582" y="25"/>
              </a:cxn>
              <a:cxn ang="0">
                <a:pos x="8582" y="0"/>
              </a:cxn>
              <a:cxn ang="0">
                <a:pos x="12" y="0"/>
              </a:cxn>
              <a:cxn ang="0">
                <a:pos x="0" y="9"/>
              </a:cxn>
            </a:cxnLst>
            <a:rect l="0" t="0" r="r" b="b"/>
            <a:pathLst>
              <a:path w="8582" h="25">
                <a:moveTo>
                  <a:pt x="0" y="9"/>
                </a:moveTo>
                <a:lnTo>
                  <a:pt x="12" y="25"/>
                </a:lnTo>
                <a:lnTo>
                  <a:pt x="8582" y="25"/>
                </a:lnTo>
                <a:lnTo>
                  <a:pt x="8582" y="0"/>
                </a:lnTo>
                <a:lnTo>
                  <a:pt x="12" y="0"/>
                </a:lnTo>
                <a:lnTo>
                  <a:pt x="0" y="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1" name="Freeform 15"/>
          <p:cNvSpPr>
            <a:spLocks/>
          </p:cNvSpPr>
          <p:nvPr/>
        </p:nvSpPr>
        <p:spPr bwMode="auto">
          <a:xfrm>
            <a:off x="3171825" y="3200400"/>
            <a:ext cx="487363" cy="1852613"/>
          </a:xfrm>
          <a:custGeom>
            <a:avLst/>
            <a:gdLst/>
            <a:ahLst/>
            <a:cxnLst>
              <a:cxn ang="0">
                <a:pos x="1216" y="0"/>
              </a:cxn>
              <a:cxn ang="0">
                <a:pos x="1204" y="9"/>
              </a:cxn>
              <a:cxn ang="0">
                <a:pos x="0" y="4661"/>
              </a:cxn>
              <a:cxn ang="0">
                <a:pos x="24" y="4668"/>
              </a:cxn>
              <a:cxn ang="0">
                <a:pos x="1228" y="15"/>
              </a:cxn>
              <a:cxn ang="0">
                <a:pos x="1216" y="0"/>
              </a:cxn>
            </a:cxnLst>
            <a:rect l="0" t="0" r="r" b="b"/>
            <a:pathLst>
              <a:path w="1228" h="4668">
                <a:moveTo>
                  <a:pt x="1216" y="0"/>
                </a:moveTo>
                <a:lnTo>
                  <a:pt x="1204" y="9"/>
                </a:lnTo>
                <a:lnTo>
                  <a:pt x="0" y="4661"/>
                </a:lnTo>
                <a:lnTo>
                  <a:pt x="24" y="4668"/>
                </a:lnTo>
                <a:lnTo>
                  <a:pt x="1228" y="15"/>
                </a:lnTo>
                <a:lnTo>
                  <a:pt x="1216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2" name="Freeform 16"/>
          <p:cNvSpPr>
            <a:spLocks/>
          </p:cNvSpPr>
          <p:nvPr/>
        </p:nvSpPr>
        <p:spPr bwMode="auto">
          <a:xfrm>
            <a:off x="3211513" y="1776413"/>
            <a:ext cx="3879850" cy="1847850"/>
          </a:xfrm>
          <a:custGeom>
            <a:avLst/>
            <a:gdLst/>
            <a:ahLst/>
            <a:cxnLst>
              <a:cxn ang="0">
                <a:pos x="1203" y="0"/>
              </a:cxn>
              <a:cxn ang="0">
                <a:pos x="9774" y="0"/>
              </a:cxn>
              <a:cxn ang="0">
                <a:pos x="8570" y="4654"/>
              </a:cxn>
              <a:cxn ang="0">
                <a:pos x="0" y="4654"/>
              </a:cxn>
              <a:cxn ang="0">
                <a:pos x="1203" y="0"/>
              </a:cxn>
            </a:cxnLst>
            <a:rect l="0" t="0" r="r" b="b"/>
            <a:pathLst>
              <a:path w="9774" h="4654">
                <a:moveTo>
                  <a:pt x="1203" y="0"/>
                </a:moveTo>
                <a:lnTo>
                  <a:pt x="9774" y="0"/>
                </a:lnTo>
                <a:lnTo>
                  <a:pt x="8570" y="4654"/>
                </a:lnTo>
                <a:lnTo>
                  <a:pt x="0" y="4654"/>
                </a:lnTo>
                <a:lnTo>
                  <a:pt x="1203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3" name="Freeform 17"/>
          <p:cNvSpPr>
            <a:spLocks/>
          </p:cNvSpPr>
          <p:nvPr/>
        </p:nvSpPr>
        <p:spPr bwMode="auto">
          <a:xfrm>
            <a:off x="3689350" y="1771650"/>
            <a:ext cx="3406775" cy="11113"/>
          </a:xfrm>
          <a:custGeom>
            <a:avLst/>
            <a:gdLst/>
            <a:ahLst/>
            <a:cxnLst>
              <a:cxn ang="0">
                <a:pos x="8583" y="15"/>
              </a:cxn>
              <a:cxn ang="0">
                <a:pos x="8571" y="0"/>
              </a:cxn>
              <a:cxn ang="0">
                <a:pos x="0" y="0"/>
              </a:cxn>
              <a:cxn ang="0">
                <a:pos x="0" y="26"/>
              </a:cxn>
              <a:cxn ang="0">
                <a:pos x="8571" y="26"/>
              </a:cxn>
              <a:cxn ang="0">
                <a:pos x="8583" y="15"/>
              </a:cxn>
            </a:cxnLst>
            <a:rect l="0" t="0" r="r" b="b"/>
            <a:pathLst>
              <a:path w="8583" h="26">
                <a:moveTo>
                  <a:pt x="8583" y="15"/>
                </a:moveTo>
                <a:lnTo>
                  <a:pt x="8571" y="0"/>
                </a:lnTo>
                <a:lnTo>
                  <a:pt x="0" y="0"/>
                </a:lnTo>
                <a:lnTo>
                  <a:pt x="0" y="26"/>
                </a:lnTo>
                <a:lnTo>
                  <a:pt x="8571" y="26"/>
                </a:lnTo>
                <a:lnTo>
                  <a:pt x="8583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4" name="Freeform 18"/>
          <p:cNvSpPr>
            <a:spLocks/>
          </p:cNvSpPr>
          <p:nvPr/>
        </p:nvSpPr>
        <p:spPr bwMode="auto">
          <a:xfrm>
            <a:off x="6608763" y="1776413"/>
            <a:ext cx="487362" cy="1852612"/>
          </a:xfrm>
          <a:custGeom>
            <a:avLst/>
            <a:gdLst/>
            <a:ahLst/>
            <a:cxnLst>
              <a:cxn ang="0">
                <a:pos x="12" y="4669"/>
              </a:cxn>
              <a:cxn ang="0">
                <a:pos x="24" y="4660"/>
              </a:cxn>
              <a:cxn ang="0">
                <a:pos x="1228" y="6"/>
              </a:cxn>
              <a:cxn ang="0">
                <a:pos x="1204" y="0"/>
              </a:cxn>
              <a:cxn ang="0">
                <a:pos x="0" y="4653"/>
              </a:cxn>
              <a:cxn ang="0">
                <a:pos x="12" y="4669"/>
              </a:cxn>
            </a:cxnLst>
            <a:rect l="0" t="0" r="r" b="b"/>
            <a:pathLst>
              <a:path w="1228" h="4669">
                <a:moveTo>
                  <a:pt x="12" y="4669"/>
                </a:moveTo>
                <a:lnTo>
                  <a:pt x="24" y="4660"/>
                </a:lnTo>
                <a:lnTo>
                  <a:pt x="1228" y="6"/>
                </a:lnTo>
                <a:lnTo>
                  <a:pt x="1204" y="0"/>
                </a:lnTo>
                <a:lnTo>
                  <a:pt x="0" y="4653"/>
                </a:lnTo>
                <a:lnTo>
                  <a:pt x="12" y="466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5" name="Freeform 19"/>
          <p:cNvSpPr>
            <a:spLocks/>
          </p:cNvSpPr>
          <p:nvPr/>
        </p:nvSpPr>
        <p:spPr bwMode="auto">
          <a:xfrm>
            <a:off x="3206750" y="3619500"/>
            <a:ext cx="3406775" cy="9525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12" y="25"/>
              </a:cxn>
              <a:cxn ang="0">
                <a:pos x="8582" y="25"/>
              </a:cxn>
              <a:cxn ang="0">
                <a:pos x="8582" y="0"/>
              </a:cxn>
              <a:cxn ang="0">
                <a:pos x="12" y="0"/>
              </a:cxn>
              <a:cxn ang="0">
                <a:pos x="0" y="9"/>
              </a:cxn>
            </a:cxnLst>
            <a:rect l="0" t="0" r="r" b="b"/>
            <a:pathLst>
              <a:path w="8582" h="25">
                <a:moveTo>
                  <a:pt x="0" y="9"/>
                </a:moveTo>
                <a:lnTo>
                  <a:pt x="12" y="25"/>
                </a:lnTo>
                <a:lnTo>
                  <a:pt x="8582" y="25"/>
                </a:lnTo>
                <a:lnTo>
                  <a:pt x="8582" y="0"/>
                </a:lnTo>
                <a:lnTo>
                  <a:pt x="12" y="0"/>
                </a:lnTo>
                <a:lnTo>
                  <a:pt x="0" y="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6" name="Freeform 20"/>
          <p:cNvSpPr>
            <a:spLocks/>
          </p:cNvSpPr>
          <p:nvPr/>
        </p:nvSpPr>
        <p:spPr bwMode="auto">
          <a:xfrm>
            <a:off x="3206750" y="1771650"/>
            <a:ext cx="487363" cy="1852613"/>
          </a:xfrm>
          <a:custGeom>
            <a:avLst/>
            <a:gdLst/>
            <a:ahLst/>
            <a:cxnLst>
              <a:cxn ang="0">
                <a:pos x="1215" y="0"/>
              </a:cxn>
              <a:cxn ang="0">
                <a:pos x="1203" y="9"/>
              </a:cxn>
              <a:cxn ang="0">
                <a:pos x="0" y="4662"/>
              </a:cxn>
              <a:cxn ang="0">
                <a:pos x="24" y="4669"/>
              </a:cxn>
              <a:cxn ang="0">
                <a:pos x="1228" y="15"/>
              </a:cxn>
              <a:cxn ang="0">
                <a:pos x="1215" y="0"/>
              </a:cxn>
            </a:cxnLst>
            <a:rect l="0" t="0" r="r" b="b"/>
            <a:pathLst>
              <a:path w="1228" h="4669">
                <a:moveTo>
                  <a:pt x="1215" y="0"/>
                </a:moveTo>
                <a:lnTo>
                  <a:pt x="1203" y="9"/>
                </a:lnTo>
                <a:lnTo>
                  <a:pt x="0" y="4662"/>
                </a:lnTo>
                <a:lnTo>
                  <a:pt x="24" y="4669"/>
                </a:lnTo>
                <a:lnTo>
                  <a:pt x="1228" y="15"/>
                </a:lnTo>
                <a:lnTo>
                  <a:pt x="1215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7" name="Freeform 21"/>
          <p:cNvSpPr>
            <a:spLocks/>
          </p:cNvSpPr>
          <p:nvPr/>
        </p:nvSpPr>
        <p:spPr bwMode="auto">
          <a:xfrm>
            <a:off x="3211513" y="157163"/>
            <a:ext cx="3879850" cy="1846262"/>
          </a:xfrm>
          <a:custGeom>
            <a:avLst/>
            <a:gdLst/>
            <a:ahLst/>
            <a:cxnLst>
              <a:cxn ang="0">
                <a:pos x="1203" y="0"/>
              </a:cxn>
              <a:cxn ang="0">
                <a:pos x="9774" y="0"/>
              </a:cxn>
              <a:cxn ang="0">
                <a:pos x="8570" y="4653"/>
              </a:cxn>
              <a:cxn ang="0">
                <a:pos x="0" y="4653"/>
              </a:cxn>
              <a:cxn ang="0">
                <a:pos x="1203" y="0"/>
              </a:cxn>
            </a:cxnLst>
            <a:rect l="0" t="0" r="r" b="b"/>
            <a:pathLst>
              <a:path w="9774" h="4653">
                <a:moveTo>
                  <a:pt x="1203" y="0"/>
                </a:moveTo>
                <a:lnTo>
                  <a:pt x="9774" y="0"/>
                </a:lnTo>
                <a:lnTo>
                  <a:pt x="8570" y="4653"/>
                </a:lnTo>
                <a:lnTo>
                  <a:pt x="0" y="4653"/>
                </a:lnTo>
                <a:lnTo>
                  <a:pt x="1203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8" name="Freeform 22"/>
          <p:cNvSpPr>
            <a:spLocks/>
          </p:cNvSpPr>
          <p:nvPr/>
        </p:nvSpPr>
        <p:spPr bwMode="auto">
          <a:xfrm>
            <a:off x="3689350" y="152400"/>
            <a:ext cx="3406775" cy="9525"/>
          </a:xfrm>
          <a:custGeom>
            <a:avLst/>
            <a:gdLst/>
            <a:ahLst/>
            <a:cxnLst>
              <a:cxn ang="0">
                <a:pos x="8583" y="15"/>
              </a:cxn>
              <a:cxn ang="0">
                <a:pos x="8571" y="0"/>
              </a:cxn>
              <a:cxn ang="0">
                <a:pos x="0" y="0"/>
              </a:cxn>
              <a:cxn ang="0">
                <a:pos x="0" y="24"/>
              </a:cxn>
              <a:cxn ang="0">
                <a:pos x="8571" y="24"/>
              </a:cxn>
              <a:cxn ang="0">
                <a:pos x="8583" y="15"/>
              </a:cxn>
            </a:cxnLst>
            <a:rect l="0" t="0" r="r" b="b"/>
            <a:pathLst>
              <a:path w="8583" h="24">
                <a:moveTo>
                  <a:pt x="8583" y="15"/>
                </a:moveTo>
                <a:lnTo>
                  <a:pt x="8571" y="0"/>
                </a:lnTo>
                <a:lnTo>
                  <a:pt x="0" y="0"/>
                </a:lnTo>
                <a:lnTo>
                  <a:pt x="0" y="24"/>
                </a:lnTo>
                <a:lnTo>
                  <a:pt x="8571" y="24"/>
                </a:lnTo>
                <a:lnTo>
                  <a:pt x="8583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39" name="Freeform 23"/>
          <p:cNvSpPr>
            <a:spLocks/>
          </p:cNvSpPr>
          <p:nvPr/>
        </p:nvSpPr>
        <p:spPr bwMode="auto">
          <a:xfrm>
            <a:off x="6608763" y="155575"/>
            <a:ext cx="487362" cy="1852613"/>
          </a:xfrm>
          <a:custGeom>
            <a:avLst/>
            <a:gdLst/>
            <a:ahLst/>
            <a:cxnLst>
              <a:cxn ang="0">
                <a:pos x="12" y="4669"/>
              </a:cxn>
              <a:cxn ang="0">
                <a:pos x="24" y="4660"/>
              </a:cxn>
              <a:cxn ang="0">
                <a:pos x="1228" y="6"/>
              </a:cxn>
              <a:cxn ang="0">
                <a:pos x="1204" y="0"/>
              </a:cxn>
              <a:cxn ang="0">
                <a:pos x="0" y="4653"/>
              </a:cxn>
              <a:cxn ang="0">
                <a:pos x="12" y="4669"/>
              </a:cxn>
            </a:cxnLst>
            <a:rect l="0" t="0" r="r" b="b"/>
            <a:pathLst>
              <a:path w="1228" h="4669">
                <a:moveTo>
                  <a:pt x="12" y="4669"/>
                </a:moveTo>
                <a:lnTo>
                  <a:pt x="24" y="4660"/>
                </a:lnTo>
                <a:lnTo>
                  <a:pt x="1228" y="6"/>
                </a:lnTo>
                <a:lnTo>
                  <a:pt x="1204" y="0"/>
                </a:lnTo>
                <a:lnTo>
                  <a:pt x="0" y="4653"/>
                </a:lnTo>
                <a:lnTo>
                  <a:pt x="12" y="466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0" name="Freeform 24"/>
          <p:cNvSpPr>
            <a:spLocks/>
          </p:cNvSpPr>
          <p:nvPr/>
        </p:nvSpPr>
        <p:spPr bwMode="auto">
          <a:xfrm>
            <a:off x="3206750" y="1998663"/>
            <a:ext cx="3406775" cy="9525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12" y="25"/>
              </a:cxn>
              <a:cxn ang="0">
                <a:pos x="8582" y="25"/>
              </a:cxn>
              <a:cxn ang="0">
                <a:pos x="8582" y="0"/>
              </a:cxn>
              <a:cxn ang="0">
                <a:pos x="12" y="0"/>
              </a:cxn>
              <a:cxn ang="0">
                <a:pos x="0" y="9"/>
              </a:cxn>
            </a:cxnLst>
            <a:rect l="0" t="0" r="r" b="b"/>
            <a:pathLst>
              <a:path w="8582" h="25">
                <a:moveTo>
                  <a:pt x="0" y="9"/>
                </a:moveTo>
                <a:lnTo>
                  <a:pt x="12" y="25"/>
                </a:lnTo>
                <a:lnTo>
                  <a:pt x="8582" y="25"/>
                </a:lnTo>
                <a:lnTo>
                  <a:pt x="8582" y="0"/>
                </a:lnTo>
                <a:lnTo>
                  <a:pt x="12" y="0"/>
                </a:lnTo>
                <a:lnTo>
                  <a:pt x="0" y="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1" name="Freeform 25"/>
          <p:cNvSpPr>
            <a:spLocks/>
          </p:cNvSpPr>
          <p:nvPr/>
        </p:nvSpPr>
        <p:spPr bwMode="auto">
          <a:xfrm>
            <a:off x="3206750" y="152400"/>
            <a:ext cx="487363" cy="1852613"/>
          </a:xfrm>
          <a:custGeom>
            <a:avLst/>
            <a:gdLst/>
            <a:ahLst/>
            <a:cxnLst>
              <a:cxn ang="0">
                <a:pos x="1215" y="0"/>
              </a:cxn>
              <a:cxn ang="0">
                <a:pos x="1203" y="9"/>
              </a:cxn>
              <a:cxn ang="0">
                <a:pos x="0" y="4662"/>
              </a:cxn>
              <a:cxn ang="0">
                <a:pos x="24" y="4669"/>
              </a:cxn>
              <a:cxn ang="0">
                <a:pos x="1228" y="15"/>
              </a:cxn>
              <a:cxn ang="0">
                <a:pos x="1215" y="0"/>
              </a:cxn>
            </a:cxnLst>
            <a:rect l="0" t="0" r="r" b="b"/>
            <a:pathLst>
              <a:path w="1228" h="4669">
                <a:moveTo>
                  <a:pt x="1215" y="0"/>
                </a:moveTo>
                <a:lnTo>
                  <a:pt x="1203" y="9"/>
                </a:lnTo>
                <a:lnTo>
                  <a:pt x="0" y="4662"/>
                </a:lnTo>
                <a:lnTo>
                  <a:pt x="24" y="4669"/>
                </a:lnTo>
                <a:lnTo>
                  <a:pt x="1228" y="15"/>
                </a:lnTo>
                <a:lnTo>
                  <a:pt x="1215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2" name="Freeform 26"/>
          <p:cNvSpPr>
            <a:spLocks/>
          </p:cNvSpPr>
          <p:nvPr/>
        </p:nvSpPr>
        <p:spPr bwMode="auto">
          <a:xfrm>
            <a:off x="3355975" y="4826000"/>
            <a:ext cx="103188" cy="139700"/>
          </a:xfrm>
          <a:custGeom>
            <a:avLst/>
            <a:gdLst/>
            <a:ahLst/>
            <a:cxnLst>
              <a:cxn ang="0">
                <a:pos x="70" y="3"/>
              </a:cxn>
              <a:cxn ang="0">
                <a:pos x="81" y="150"/>
              </a:cxn>
              <a:cxn ang="0">
                <a:pos x="97" y="144"/>
              </a:cxn>
              <a:cxn ang="0">
                <a:pos x="107" y="132"/>
              </a:cxn>
              <a:cxn ang="0">
                <a:pos x="119" y="105"/>
              </a:cxn>
              <a:cxn ang="0">
                <a:pos x="134" y="71"/>
              </a:cxn>
              <a:cxn ang="0">
                <a:pos x="145" y="49"/>
              </a:cxn>
              <a:cxn ang="0">
                <a:pos x="155" y="30"/>
              </a:cxn>
              <a:cxn ang="0">
                <a:pos x="166" y="18"/>
              </a:cxn>
              <a:cxn ang="0">
                <a:pos x="177" y="11"/>
              </a:cxn>
              <a:cxn ang="0">
                <a:pos x="192" y="6"/>
              </a:cxn>
              <a:cxn ang="0">
                <a:pos x="220" y="2"/>
              </a:cxn>
              <a:cxn ang="0">
                <a:pos x="247" y="1"/>
              </a:cxn>
              <a:cxn ang="0">
                <a:pos x="253" y="53"/>
              </a:cxn>
              <a:cxn ang="0">
                <a:pos x="233" y="53"/>
              </a:cxn>
              <a:cxn ang="0">
                <a:pos x="217" y="55"/>
              </a:cxn>
              <a:cxn ang="0">
                <a:pos x="207" y="61"/>
              </a:cxn>
              <a:cxn ang="0">
                <a:pos x="199" y="69"/>
              </a:cxn>
              <a:cxn ang="0">
                <a:pos x="192" y="80"/>
              </a:cxn>
              <a:cxn ang="0">
                <a:pos x="183" y="103"/>
              </a:cxn>
              <a:cxn ang="0">
                <a:pos x="170" y="136"/>
              </a:cxn>
              <a:cxn ang="0">
                <a:pos x="158" y="155"/>
              </a:cxn>
              <a:cxn ang="0">
                <a:pos x="145" y="166"/>
              </a:cxn>
              <a:cxn ang="0">
                <a:pos x="148" y="176"/>
              </a:cxn>
              <a:cxn ang="0">
                <a:pos x="167" y="190"/>
              </a:cxn>
              <a:cxn ang="0">
                <a:pos x="184" y="210"/>
              </a:cxn>
              <a:cxn ang="0">
                <a:pos x="200" y="239"/>
              </a:cxn>
              <a:cxn ang="0">
                <a:pos x="257" y="352"/>
              </a:cxn>
              <a:cxn ang="0">
                <a:pos x="132" y="262"/>
              </a:cxn>
              <a:cxn ang="0">
                <a:pos x="127" y="254"/>
              </a:cxn>
              <a:cxn ang="0">
                <a:pos x="119" y="238"/>
              </a:cxn>
              <a:cxn ang="0">
                <a:pos x="107" y="217"/>
              </a:cxn>
              <a:cxn ang="0">
                <a:pos x="97" y="206"/>
              </a:cxn>
              <a:cxn ang="0">
                <a:pos x="86" y="201"/>
              </a:cxn>
              <a:cxn ang="0">
                <a:pos x="70" y="199"/>
              </a:cxn>
              <a:cxn ang="0">
                <a:pos x="0" y="352"/>
              </a:cxn>
            </a:cxnLst>
            <a:rect l="0" t="0" r="r" b="b"/>
            <a:pathLst>
              <a:path w="257" h="352">
                <a:moveTo>
                  <a:pt x="0" y="3"/>
                </a:moveTo>
                <a:lnTo>
                  <a:pt x="70" y="3"/>
                </a:lnTo>
                <a:lnTo>
                  <a:pt x="70" y="151"/>
                </a:lnTo>
                <a:lnTo>
                  <a:pt x="81" y="150"/>
                </a:lnTo>
                <a:lnTo>
                  <a:pt x="90" y="147"/>
                </a:lnTo>
                <a:lnTo>
                  <a:pt x="97" y="144"/>
                </a:lnTo>
                <a:lnTo>
                  <a:pt x="102" y="140"/>
                </a:lnTo>
                <a:lnTo>
                  <a:pt x="107" y="132"/>
                </a:lnTo>
                <a:lnTo>
                  <a:pt x="113" y="120"/>
                </a:lnTo>
                <a:lnTo>
                  <a:pt x="119" y="105"/>
                </a:lnTo>
                <a:lnTo>
                  <a:pt x="127" y="85"/>
                </a:lnTo>
                <a:lnTo>
                  <a:pt x="134" y="71"/>
                </a:lnTo>
                <a:lnTo>
                  <a:pt x="139" y="59"/>
                </a:lnTo>
                <a:lnTo>
                  <a:pt x="145" y="49"/>
                </a:lnTo>
                <a:lnTo>
                  <a:pt x="150" y="39"/>
                </a:lnTo>
                <a:lnTo>
                  <a:pt x="155" y="30"/>
                </a:lnTo>
                <a:lnTo>
                  <a:pt x="161" y="24"/>
                </a:lnTo>
                <a:lnTo>
                  <a:pt x="166" y="18"/>
                </a:lnTo>
                <a:lnTo>
                  <a:pt x="172" y="14"/>
                </a:lnTo>
                <a:lnTo>
                  <a:pt x="177" y="11"/>
                </a:lnTo>
                <a:lnTo>
                  <a:pt x="185" y="8"/>
                </a:lnTo>
                <a:lnTo>
                  <a:pt x="192" y="6"/>
                </a:lnTo>
                <a:lnTo>
                  <a:pt x="201" y="4"/>
                </a:lnTo>
                <a:lnTo>
                  <a:pt x="220" y="2"/>
                </a:lnTo>
                <a:lnTo>
                  <a:pt x="243" y="1"/>
                </a:lnTo>
                <a:lnTo>
                  <a:pt x="247" y="1"/>
                </a:lnTo>
                <a:lnTo>
                  <a:pt x="253" y="0"/>
                </a:lnTo>
                <a:lnTo>
                  <a:pt x="253" y="53"/>
                </a:lnTo>
                <a:lnTo>
                  <a:pt x="243" y="52"/>
                </a:lnTo>
                <a:lnTo>
                  <a:pt x="233" y="53"/>
                </a:lnTo>
                <a:lnTo>
                  <a:pt x="224" y="54"/>
                </a:lnTo>
                <a:lnTo>
                  <a:pt x="217" y="55"/>
                </a:lnTo>
                <a:lnTo>
                  <a:pt x="211" y="58"/>
                </a:lnTo>
                <a:lnTo>
                  <a:pt x="207" y="61"/>
                </a:lnTo>
                <a:lnTo>
                  <a:pt x="202" y="64"/>
                </a:lnTo>
                <a:lnTo>
                  <a:pt x="199" y="69"/>
                </a:lnTo>
                <a:lnTo>
                  <a:pt x="195" y="74"/>
                </a:lnTo>
                <a:lnTo>
                  <a:pt x="192" y="80"/>
                </a:lnTo>
                <a:lnTo>
                  <a:pt x="188" y="91"/>
                </a:lnTo>
                <a:lnTo>
                  <a:pt x="183" y="103"/>
                </a:lnTo>
                <a:lnTo>
                  <a:pt x="176" y="119"/>
                </a:lnTo>
                <a:lnTo>
                  <a:pt x="170" y="136"/>
                </a:lnTo>
                <a:lnTo>
                  <a:pt x="163" y="149"/>
                </a:lnTo>
                <a:lnTo>
                  <a:pt x="158" y="155"/>
                </a:lnTo>
                <a:lnTo>
                  <a:pt x="152" y="161"/>
                </a:lnTo>
                <a:lnTo>
                  <a:pt x="145" y="166"/>
                </a:lnTo>
                <a:lnTo>
                  <a:pt x="137" y="172"/>
                </a:lnTo>
                <a:lnTo>
                  <a:pt x="148" y="176"/>
                </a:lnTo>
                <a:lnTo>
                  <a:pt x="158" y="182"/>
                </a:lnTo>
                <a:lnTo>
                  <a:pt x="167" y="190"/>
                </a:lnTo>
                <a:lnTo>
                  <a:pt x="175" y="199"/>
                </a:lnTo>
                <a:lnTo>
                  <a:pt x="184" y="210"/>
                </a:lnTo>
                <a:lnTo>
                  <a:pt x="192" y="223"/>
                </a:lnTo>
                <a:lnTo>
                  <a:pt x="200" y="239"/>
                </a:lnTo>
                <a:lnTo>
                  <a:pt x="209" y="256"/>
                </a:lnTo>
                <a:lnTo>
                  <a:pt x="257" y="352"/>
                </a:lnTo>
                <a:lnTo>
                  <a:pt x="173" y="352"/>
                </a:lnTo>
                <a:lnTo>
                  <a:pt x="132" y="262"/>
                </a:lnTo>
                <a:lnTo>
                  <a:pt x="130" y="259"/>
                </a:lnTo>
                <a:lnTo>
                  <a:pt x="127" y="254"/>
                </a:lnTo>
                <a:lnTo>
                  <a:pt x="125" y="249"/>
                </a:lnTo>
                <a:lnTo>
                  <a:pt x="119" y="238"/>
                </a:lnTo>
                <a:lnTo>
                  <a:pt x="112" y="226"/>
                </a:lnTo>
                <a:lnTo>
                  <a:pt x="107" y="217"/>
                </a:lnTo>
                <a:lnTo>
                  <a:pt x="101" y="210"/>
                </a:lnTo>
                <a:lnTo>
                  <a:pt x="97" y="206"/>
                </a:lnTo>
                <a:lnTo>
                  <a:pt x="92" y="203"/>
                </a:lnTo>
                <a:lnTo>
                  <a:pt x="86" y="201"/>
                </a:lnTo>
                <a:lnTo>
                  <a:pt x="78" y="200"/>
                </a:lnTo>
                <a:lnTo>
                  <a:pt x="70" y="199"/>
                </a:lnTo>
                <a:lnTo>
                  <a:pt x="70" y="352"/>
                </a:lnTo>
                <a:lnTo>
                  <a:pt x="0" y="352"/>
                </a:lnTo>
                <a:lnTo>
                  <a:pt x="0" y="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3" name="Freeform 27"/>
          <p:cNvSpPr>
            <a:spLocks noEditPoints="1"/>
          </p:cNvSpPr>
          <p:nvPr/>
        </p:nvSpPr>
        <p:spPr bwMode="auto">
          <a:xfrm>
            <a:off x="3479800" y="4824413"/>
            <a:ext cx="134938" cy="142875"/>
          </a:xfrm>
          <a:custGeom>
            <a:avLst/>
            <a:gdLst/>
            <a:ahLst/>
            <a:cxnLst>
              <a:cxn ang="0">
                <a:pos x="1" y="157"/>
              </a:cxn>
              <a:cxn ang="0">
                <a:pos x="6" y="122"/>
              </a:cxn>
              <a:cxn ang="0">
                <a:pos x="16" y="93"/>
              </a:cxn>
              <a:cxn ang="0">
                <a:pos x="39" y="56"/>
              </a:cxn>
              <a:cxn ang="0">
                <a:pos x="70" y="26"/>
              </a:cxn>
              <a:cxn ang="0">
                <a:pos x="111" y="8"/>
              </a:cxn>
              <a:cxn ang="0">
                <a:pos x="169" y="0"/>
              </a:cxn>
              <a:cxn ang="0">
                <a:pos x="222" y="7"/>
              </a:cxn>
              <a:cxn ang="0">
                <a:pos x="267" y="26"/>
              </a:cxn>
              <a:cxn ang="0">
                <a:pos x="304" y="60"/>
              </a:cxn>
              <a:cxn ang="0">
                <a:pos x="327" y="105"/>
              </a:cxn>
              <a:cxn ang="0">
                <a:pos x="339" y="160"/>
              </a:cxn>
              <a:cxn ang="0">
                <a:pos x="337" y="220"/>
              </a:cxn>
              <a:cxn ang="0">
                <a:pos x="321" y="272"/>
              </a:cxn>
              <a:cxn ang="0">
                <a:pos x="293" y="313"/>
              </a:cxn>
              <a:cxn ang="0">
                <a:pos x="254" y="342"/>
              </a:cxn>
              <a:cxn ang="0">
                <a:pos x="207" y="358"/>
              </a:cxn>
              <a:cxn ang="0">
                <a:pos x="151" y="360"/>
              </a:cxn>
              <a:cxn ang="0">
                <a:pos x="100" y="349"/>
              </a:cxn>
              <a:cxn ang="0">
                <a:pos x="58" y="324"/>
              </a:cxn>
              <a:cxn ang="0">
                <a:pos x="27" y="287"/>
              </a:cxn>
              <a:cxn ang="0">
                <a:pos x="7" y="240"/>
              </a:cxn>
              <a:cxn ang="0">
                <a:pos x="0" y="182"/>
              </a:cxn>
              <a:cxn ang="0">
                <a:pos x="74" y="208"/>
              </a:cxn>
              <a:cxn ang="0">
                <a:pos x="84" y="243"/>
              </a:cxn>
              <a:cxn ang="0">
                <a:pos x="100" y="270"/>
              </a:cxn>
              <a:cxn ang="0">
                <a:pos x="123" y="288"/>
              </a:cxn>
              <a:cxn ang="0">
                <a:pos x="150" y="299"/>
              </a:cxn>
              <a:cxn ang="0">
                <a:pos x="181" y="300"/>
              </a:cxn>
              <a:cxn ang="0">
                <a:pos x="208" y="293"/>
              </a:cxn>
              <a:cxn ang="0">
                <a:pos x="233" y="277"/>
              </a:cxn>
              <a:cxn ang="0">
                <a:pos x="251" y="253"/>
              </a:cxn>
              <a:cxn ang="0">
                <a:pos x="262" y="220"/>
              </a:cxn>
              <a:cxn ang="0">
                <a:pos x="266" y="179"/>
              </a:cxn>
              <a:cxn ang="0">
                <a:pos x="262" y="139"/>
              </a:cxn>
              <a:cxn ang="0">
                <a:pos x="251" y="106"/>
              </a:cxn>
              <a:cxn ang="0">
                <a:pos x="233" y="82"/>
              </a:cxn>
              <a:cxn ang="0">
                <a:pos x="209" y="67"/>
              </a:cxn>
              <a:cxn ang="0">
                <a:pos x="181" y="60"/>
              </a:cxn>
              <a:cxn ang="0">
                <a:pos x="149" y="62"/>
              </a:cxn>
              <a:cxn ang="0">
                <a:pos x="122" y="71"/>
              </a:cxn>
              <a:cxn ang="0">
                <a:pos x="100" y="90"/>
              </a:cxn>
              <a:cxn ang="0">
                <a:pos x="84" y="116"/>
              </a:cxn>
              <a:cxn ang="0">
                <a:pos x="74" y="152"/>
              </a:cxn>
            </a:cxnLst>
            <a:rect l="0" t="0" r="r" b="b"/>
            <a:pathLst>
              <a:path w="340" h="361">
                <a:moveTo>
                  <a:pt x="0" y="182"/>
                </a:moveTo>
                <a:lnTo>
                  <a:pt x="0" y="169"/>
                </a:lnTo>
                <a:lnTo>
                  <a:pt x="1" y="157"/>
                </a:lnTo>
                <a:lnTo>
                  <a:pt x="2" y="145"/>
                </a:lnTo>
                <a:lnTo>
                  <a:pt x="4" y="133"/>
                </a:lnTo>
                <a:lnTo>
                  <a:pt x="6" y="122"/>
                </a:lnTo>
                <a:lnTo>
                  <a:pt x="9" y="112"/>
                </a:lnTo>
                <a:lnTo>
                  <a:pt x="12" y="102"/>
                </a:lnTo>
                <a:lnTo>
                  <a:pt x="16" y="93"/>
                </a:lnTo>
                <a:lnTo>
                  <a:pt x="22" y="79"/>
                </a:lnTo>
                <a:lnTo>
                  <a:pt x="31" y="67"/>
                </a:lnTo>
                <a:lnTo>
                  <a:pt x="39" y="56"/>
                </a:lnTo>
                <a:lnTo>
                  <a:pt x="49" y="45"/>
                </a:lnTo>
                <a:lnTo>
                  <a:pt x="59" y="36"/>
                </a:lnTo>
                <a:lnTo>
                  <a:pt x="70" y="26"/>
                </a:lnTo>
                <a:lnTo>
                  <a:pt x="82" y="19"/>
                </a:lnTo>
                <a:lnTo>
                  <a:pt x="94" y="13"/>
                </a:lnTo>
                <a:lnTo>
                  <a:pt x="111" y="8"/>
                </a:lnTo>
                <a:lnTo>
                  <a:pt x="129" y="3"/>
                </a:lnTo>
                <a:lnTo>
                  <a:pt x="149" y="1"/>
                </a:lnTo>
                <a:lnTo>
                  <a:pt x="169" y="0"/>
                </a:lnTo>
                <a:lnTo>
                  <a:pt x="188" y="1"/>
                </a:lnTo>
                <a:lnTo>
                  <a:pt x="206" y="3"/>
                </a:lnTo>
                <a:lnTo>
                  <a:pt x="222" y="7"/>
                </a:lnTo>
                <a:lnTo>
                  <a:pt x="239" y="12"/>
                </a:lnTo>
                <a:lnTo>
                  <a:pt x="254" y="18"/>
                </a:lnTo>
                <a:lnTo>
                  <a:pt x="267" y="26"/>
                </a:lnTo>
                <a:lnTo>
                  <a:pt x="281" y="37"/>
                </a:lnTo>
                <a:lnTo>
                  <a:pt x="293" y="48"/>
                </a:lnTo>
                <a:lnTo>
                  <a:pt x="304" y="60"/>
                </a:lnTo>
                <a:lnTo>
                  <a:pt x="313" y="74"/>
                </a:lnTo>
                <a:lnTo>
                  <a:pt x="321" y="89"/>
                </a:lnTo>
                <a:lnTo>
                  <a:pt x="327" y="105"/>
                </a:lnTo>
                <a:lnTo>
                  <a:pt x="333" y="122"/>
                </a:lnTo>
                <a:lnTo>
                  <a:pt x="337" y="141"/>
                </a:lnTo>
                <a:lnTo>
                  <a:pt x="339" y="160"/>
                </a:lnTo>
                <a:lnTo>
                  <a:pt x="340" y="180"/>
                </a:lnTo>
                <a:lnTo>
                  <a:pt x="339" y="201"/>
                </a:lnTo>
                <a:lnTo>
                  <a:pt x="337" y="220"/>
                </a:lnTo>
                <a:lnTo>
                  <a:pt x="333" y="239"/>
                </a:lnTo>
                <a:lnTo>
                  <a:pt x="327" y="256"/>
                </a:lnTo>
                <a:lnTo>
                  <a:pt x="321" y="272"/>
                </a:lnTo>
                <a:lnTo>
                  <a:pt x="313" y="286"/>
                </a:lnTo>
                <a:lnTo>
                  <a:pt x="304" y="301"/>
                </a:lnTo>
                <a:lnTo>
                  <a:pt x="293" y="313"/>
                </a:lnTo>
                <a:lnTo>
                  <a:pt x="282" y="324"/>
                </a:lnTo>
                <a:lnTo>
                  <a:pt x="268" y="333"/>
                </a:lnTo>
                <a:lnTo>
                  <a:pt x="254" y="342"/>
                </a:lnTo>
                <a:lnTo>
                  <a:pt x="240" y="349"/>
                </a:lnTo>
                <a:lnTo>
                  <a:pt x="223" y="354"/>
                </a:lnTo>
                <a:lnTo>
                  <a:pt x="207" y="358"/>
                </a:lnTo>
                <a:lnTo>
                  <a:pt x="189" y="360"/>
                </a:lnTo>
                <a:lnTo>
                  <a:pt x="170" y="361"/>
                </a:lnTo>
                <a:lnTo>
                  <a:pt x="151" y="360"/>
                </a:lnTo>
                <a:lnTo>
                  <a:pt x="134" y="358"/>
                </a:lnTo>
                <a:lnTo>
                  <a:pt x="116" y="354"/>
                </a:lnTo>
                <a:lnTo>
                  <a:pt x="100" y="349"/>
                </a:lnTo>
                <a:lnTo>
                  <a:pt x="86" y="343"/>
                </a:lnTo>
                <a:lnTo>
                  <a:pt x="71" y="334"/>
                </a:lnTo>
                <a:lnTo>
                  <a:pt x="58" y="324"/>
                </a:lnTo>
                <a:lnTo>
                  <a:pt x="46" y="313"/>
                </a:lnTo>
                <a:lnTo>
                  <a:pt x="36" y="301"/>
                </a:lnTo>
                <a:lnTo>
                  <a:pt x="27" y="287"/>
                </a:lnTo>
                <a:lnTo>
                  <a:pt x="18" y="272"/>
                </a:lnTo>
                <a:lnTo>
                  <a:pt x="11" y="257"/>
                </a:lnTo>
                <a:lnTo>
                  <a:pt x="7" y="240"/>
                </a:lnTo>
                <a:lnTo>
                  <a:pt x="3" y="222"/>
                </a:lnTo>
                <a:lnTo>
                  <a:pt x="1" y="203"/>
                </a:lnTo>
                <a:lnTo>
                  <a:pt x="0" y="182"/>
                </a:lnTo>
                <a:close/>
                <a:moveTo>
                  <a:pt x="72" y="180"/>
                </a:moveTo>
                <a:lnTo>
                  <a:pt x="73" y="195"/>
                </a:lnTo>
                <a:lnTo>
                  <a:pt x="74" y="208"/>
                </a:lnTo>
                <a:lnTo>
                  <a:pt x="77" y="220"/>
                </a:lnTo>
                <a:lnTo>
                  <a:pt x="80" y="232"/>
                </a:lnTo>
                <a:lnTo>
                  <a:pt x="84" y="243"/>
                </a:lnTo>
                <a:lnTo>
                  <a:pt x="89" y="253"/>
                </a:lnTo>
                <a:lnTo>
                  <a:pt x="94" y="262"/>
                </a:lnTo>
                <a:lnTo>
                  <a:pt x="100" y="270"/>
                </a:lnTo>
                <a:lnTo>
                  <a:pt x="107" y="277"/>
                </a:lnTo>
                <a:lnTo>
                  <a:pt x="115" y="283"/>
                </a:lnTo>
                <a:lnTo>
                  <a:pt x="123" y="288"/>
                </a:lnTo>
                <a:lnTo>
                  <a:pt x="132" y="293"/>
                </a:lnTo>
                <a:lnTo>
                  <a:pt x="141" y="297"/>
                </a:lnTo>
                <a:lnTo>
                  <a:pt x="150" y="299"/>
                </a:lnTo>
                <a:lnTo>
                  <a:pt x="159" y="300"/>
                </a:lnTo>
                <a:lnTo>
                  <a:pt x="170" y="301"/>
                </a:lnTo>
                <a:lnTo>
                  <a:pt x="181" y="300"/>
                </a:lnTo>
                <a:lnTo>
                  <a:pt x="190" y="299"/>
                </a:lnTo>
                <a:lnTo>
                  <a:pt x="199" y="297"/>
                </a:lnTo>
                <a:lnTo>
                  <a:pt x="208" y="293"/>
                </a:lnTo>
                <a:lnTo>
                  <a:pt x="216" y="288"/>
                </a:lnTo>
                <a:lnTo>
                  <a:pt x="224" y="283"/>
                </a:lnTo>
                <a:lnTo>
                  <a:pt x="233" y="277"/>
                </a:lnTo>
                <a:lnTo>
                  <a:pt x="239" y="270"/>
                </a:lnTo>
                <a:lnTo>
                  <a:pt x="246" y="262"/>
                </a:lnTo>
                <a:lnTo>
                  <a:pt x="251" y="253"/>
                </a:lnTo>
                <a:lnTo>
                  <a:pt x="256" y="243"/>
                </a:lnTo>
                <a:lnTo>
                  <a:pt x="259" y="232"/>
                </a:lnTo>
                <a:lnTo>
                  <a:pt x="262" y="220"/>
                </a:lnTo>
                <a:lnTo>
                  <a:pt x="264" y="208"/>
                </a:lnTo>
                <a:lnTo>
                  <a:pt x="266" y="194"/>
                </a:lnTo>
                <a:lnTo>
                  <a:pt x="266" y="179"/>
                </a:lnTo>
                <a:lnTo>
                  <a:pt x="266" y="164"/>
                </a:lnTo>
                <a:lnTo>
                  <a:pt x="264" y="151"/>
                </a:lnTo>
                <a:lnTo>
                  <a:pt x="262" y="139"/>
                </a:lnTo>
                <a:lnTo>
                  <a:pt x="260" y="126"/>
                </a:lnTo>
                <a:lnTo>
                  <a:pt x="256" y="116"/>
                </a:lnTo>
                <a:lnTo>
                  <a:pt x="251" y="106"/>
                </a:lnTo>
                <a:lnTo>
                  <a:pt x="246" y="98"/>
                </a:lnTo>
                <a:lnTo>
                  <a:pt x="240" y="90"/>
                </a:lnTo>
                <a:lnTo>
                  <a:pt x="233" y="82"/>
                </a:lnTo>
                <a:lnTo>
                  <a:pt x="225" y="76"/>
                </a:lnTo>
                <a:lnTo>
                  <a:pt x="217" y="71"/>
                </a:lnTo>
                <a:lnTo>
                  <a:pt x="209" y="67"/>
                </a:lnTo>
                <a:lnTo>
                  <a:pt x="200" y="64"/>
                </a:lnTo>
                <a:lnTo>
                  <a:pt x="191" y="62"/>
                </a:lnTo>
                <a:lnTo>
                  <a:pt x="181" y="60"/>
                </a:lnTo>
                <a:lnTo>
                  <a:pt x="170" y="60"/>
                </a:lnTo>
                <a:lnTo>
                  <a:pt x="159" y="60"/>
                </a:lnTo>
                <a:lnTo>
                  <a:pt x="149" y="62"/>
                </a:lnTo>
                <a:lnTo>
                  <a:pt x="140" y="64"/>
                </a:lnTo>
                <a:lnTo>
                  <a:pt x="131" y="67"/>
                </a:lnTo>
                <a:lnTo>
                  <a:pt x="122" y="71"/>
                </a:lnTo>
                <a:lnTo>
                  <a:pt x="114" y="76"/>
                </a:lnTo>
                <a:lnTo>
                  <a:pt x="106" y="82"/>
                </a:lnTo>
                <a:lnTo>
                  <a:pt x="100" y="90"/>
                </a:lnTo>
                <a:lnTo>
                  <a:pt x="93" y="98"/>
                </a:lnTo>
                <a:lnTo>
                  <a:pt x="88" y="107"/>
                </a:lnTo>
                <a:lnTo>
                  <a:pt x="84" y="116"/>
                </a:lnTo>
                <a:lnTo>
                  <a:pt x="80" y="127"/>
                </a:lnTo>
                <a:lnTo>
                  <a:pt x="77" y="140"/>
                </a:lnTo>
                <a:lnTo>
                  <a:pt x="74" y="152"/>
                </a:lnTo>
                <a:lnTo>
                  <a:pt x="73" y="165"/>
                </a:lnTo>
                <a:lnTo>
                  <a:pt x="72" y="18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4" name="Freeform 28"/>
          <p:cNvSpPr>
            <a:spLocks/>
          </p:cNvSpPr>
          <p:nvPr/>
        </p:nvSpPr>
        <p:spPr bwMode="auto">
          <a:xfrm>
            <a:off x="3646488" y="4826000"/>
            <a:ext cx="133350" cy="139700"/>
          </a:xfrm>
          <a:custGeom>
            <a:avLst/>
            <a:gdLst/>
            <a:ahLst/>
            <a:cxnLst>
              <a:cxn ang="0">
                <a:pos x="0" y="349"/>
              </a:cxn>
              <a:cxn ang="0">
                <a:pos x="0" y="0"/>
              </a:cxn>
              <a:cxn ang="0">
                <a:pos x="106" y="0"/>
              </a:cxn>
              <a:cxn ang="0">
                <a:pos x="170" y="238"/>
              </a:cxn>
              <a:cxn ang="0">
                <a:pos x="232" y="0"/>
              </a:cxn>
              <a:cxn ang="0">
                <a:pos x="338" y="0"/>
              </a:cxn>
              <a:cxn ang="0">
                <a:pos x="338" y="349"/>
              </a:cxn>
              <a:cxn ang="0">
                <a:pos x="273" y="349"/>
              </a:cxn>
              <a:cxn ang="0">
                <a:pos x="273" y="74"/>
              </a:cxn>
              <a:cxn ang="0">
                <a:pos x="203" y="349"/>
              </a:cxn>
              <a:cxn ang="0">
                <a:pos x="135" y="349"/>
              </a:cxn>
              <a:cxn ang="0">
                <a:pos x="66" y="74"/>
              </a:cxn>
              <a:cxn ang="0">
                <a:pos x="66" y="349"/>
              </a:cxn>
              <a:cxn ang="0">
                <a:pos x="0" y="349"/>
              </a:cxn>
            </a:cxnLst>
            <a:rect l="0" t="0" r="r" b="b"/>
            <a:pathLst>
              <a:path w="338" h="349">
                <a:moveTo>
                  <a:pt x="0" y="349"/>
                </a:moveTo>
                <a:lnTo>
                  <a:pt x="0" y="0"/>
                </a:lnTo>
                <a:lnTo>
                  <a:pt x="106" y="0"/>
                </a:lnTo>
                <a:lnTo>
                  <a:pt x="170" y="238"/>
                </a:lnTo>
                <a:lnTo>
                  <a:pt x="232" y="0"/>
                </a:lnTo>
                <a:lnTo>
                  <a:pt x="338" y="0"/>
                </a:lnTo>
                <a:lnTo>
                  <a:pt x="338" y="349"/>
                </a:lnTo>
                <a:lnTo>
                  <a:pt x="273" y="349"/>
                </a:lnTo>
                <a:lnTo>
                  <a:pt x="273" y="74"/>
                </a:lnTo>
                <a:lnTo>
                  <a:pt x="203" y="349"/>
                </a:lnTo>
                <a:lnTo>
                  <a:pt x="135" y="349"/>
                </a:lnTo>
                <a:lnTo>
                  <a:pt x="66" y="74"/>
                </a:lnTo>
                <a:lnTo>
                  <a:pt x="66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5" name="Freeform 29"/>
          <p:cNvSpPr>
            <a:spLocks/>
          </p:cNvSpPr>
          <p:nvPr/>
        </p:nvSpPr>
        <p:spPr bwMode="auto">
          <a:xfrm>
            <a:off x="3817938" y="4826000"/>
            <a:ext cx="134937" cy="139700"/>
          </a:xfrm>
          <a:custGeom>
            <a:avLst/>
            <a:gdLst/>
            <a:ahLst/>
            <a:cxnLst>
              <a:cxn ang="0">
                <a:pos x="0" y="349"/>
              </a:cxn>
              <a:cxn ang="0">
                <a:pos x="0" y="0"/>
              </a:cxn>
              <a:cxn ang="0">
                <a:pos x="106" y="0"/>
              </a:cxn>
              <a:cxn ang="0">
                <a:pos x="169" y="238"/>
              </a:cxn>
              <a:cxn ang="0">
                <a:pos x="231" y="0"/>
              </a:cxn>
              <a:cxn ang="0">
                <a:pos x="337" y="0"/>
              </a:cxn>
              <a:cxn ang="0">
                <a:pos x="337" y="349"/>
              </a:cxn>
              <a:cxn ang="0">
                <a:pos x="272" y="349"/>
              </a:cxn>
              <a:cxn ang="0">
                <a:pos x="272" y="74"/>
              </a:cxn>
              <a:cxn ang="0">
                <a:pos x="203" y="349"/>
              </a:cxn>
              <a:cxn ang="0">
                <a:pos x="134" y="349"/>
              </a:cxn>
              <a:cxn ang="0">
                <a:pos x="66" y="74"/>
              </a:cxn>
              <a:cxn ang="0">
                <a:pos x="66" y="349"/>
              </a:cxn>
              <a:cxn ang="0">
                <a:pos x="0" y="349"/>
              </a:cxn>
            </a:cxnLst>
            <a:rect l="0" t="0" r="r" b="b"/>
            <a:pathLst>
              <a:path w="337" h="349">
                <a:moveTo>
                  <a:pt x="0" y="349"/>
                </a:moveTo>
                <a:lnTo>
                  <a:pt x="0" y="0"/>
                </a:lnTo>
                <a:lnTo>
                  <a:pt x="106" y="0"/>
                </a:lnTo>
                <a:lnTo>
                  <a:pt x="169" y="238"/>
                </a:lnTo>
                <a:lnTo>
                  <a:pt x="231" y="0"/>
                </a:lnTo>
                <a:lnTo>
                  <a:pt x="337" y="0"/>
                </a:lnTo>
                <a:lnTo>
                  <a:pt x="337" y="349"/>
                </a:lnTo>
                <a:lnTo>
                  <a:pt x="272" y="349"/>
                </a:lnTo>
                <a:lnTo>
                  <a:pt x="272" y="74"/>
                </a:lnTo>
                <a:lnTo>
                  <a:pt x="203" y="349"/>
                </a:lnTo>
                <a:lnTo>
                  <a:pt x="134" y="349"/>
                </a:lnTo>
                <a:lnTo>
                  <a:pt x="66" y="74"/>
                </a:lnTo>
                <a:lnTo>
                  <a:pt x="66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6" name="Freeform 30"/>
          <p:cNvSpPr>
            <a:spLocks/>
          </p:cNvSpPr>
          <p:nvPr/>
        </p:nvSpPr>
        <p:spPr bwMode="auto">
          <a:xfrm>
            <a:off x="3976688" y="4826000"/>
            <a:ext cx="120650" cy="1412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8" y="0"/>
              </a:cxn>
              <a:cxn ang="0">
                <a:pos x="160" y="180"/>
              </a:cxn>
              <a:cxn ang="0">
                <a:pos x="229" y="0"/>
              </a:cxn>
              <a:cxn ang="0">
                <a:pos x="303" y="0"/>
              </a:cxn>
              <a:cxn ang="0">
                <a:pos x="185" y="265"/>
              </a:cxn>
              <a:cxn ang="0">
                <a:pos x="175" y="286"/>
              </a:cxn>
              <a:cxn ang="0">
                <a:pos x="166" y="303"/>
              </a:cxn>
              <a:cxn ang="0">
                <a:pos x="156" y="318"/>
              </a:cxn>
              <a:cxn ang="0">
                <a:pos x="145" y="330"/>
              </a:cxn>
              <a:cxn ang="0">
                <a:pos x="140" y="336"/>
              </a:cxn>
              <a:cxn ang="0">
                <a:pos x="135" y="341"/>
              </a:cxn>
              <a:cxn ang="0">
                <a:pos x="129" y="345"/>
              </a:cxn>
              <a:cxn ang="0">
                <a:pos x="123" y="348"/>
              </a:cxn>
              <a:cxn ang="0">
                <a:pos x="116" y="350"/>
              </a:cxn>
              <a:cxn ang="0">
                <a:pos x="109" y="352"/>
              </a:cxn>
              <a:cxn ang="0">
                <a:pos x="102" y="353"/>
              </a:cxn>
              <a:cxn ang="0">
                <a:pos x="94" y="353"/>
              </a:cxn>
              <a:cxn ang="0">
                <a:pos x="79" y="353"/>
              </a:cxn>
              <a:cxn ang="0">
                <a:pos x="66" y="352"/>
              </a:cxn>
              <a:cxn ang="0">
                <a:pos x="55" y="351"/>
              </a:cxn>
              <a:cxn ang="0">
                <a:pos x="46" y="349"/>
              </a:cxn>
              <a:cxn ang="0">
                <a:pos x="46" y="297"/>
              </a:cxn>
              <a:cxn ang="0">
                <a:pos x="60" y="298"/>
              </a:cxn>
              <a:cxn ang="0">
                <a:pos x="72" y="298"/>
              </a:cxn>
              <a:cxn ang="0">
                <a:pos x="83" y="297"/>
              </a:cxn>
              <a:cxn ang="0">
                <a:pos x="93" y="296"/>
              </a:cxn>
              <a:cxn ang="0">
                <a:pos x="102" y="293"/>
              </a:cxn>
              <a:cxn ang="0">
                <a:pos x="108" y="289"/>
              </a:cxn>
              <a:cxn ang="0">
                <a:pos x="113" y="282"/>
              </a:cxn>
              <a:cxn ang="0">
                <a:pos x="118" y="274"/>
              </a:cxn>
              <a:cxn ang="0">
                <a:pos x="123" y="264"/>
              </a:cxn>
              <a:cxn ang="0">
                <a:pos x="128" y="250"/>
              </a:cxn>
              <a:cxn ang="0">
                <a:pos x="0" y="0"/>
              </a:cxn>
            </a:cxnLst>
            <a:rect l="0" t="0" r="r" b="b"/>
            <a:pathLst>
              <a:path w="303" h="353">
                <a:moveTo>
                  <a:pt x="0" y="0"/>
                </a:moveTo>
                <a:lnTo>
                  <a:pt x="78" y="0"/>
                </a:lnTo>
                <a:lnTo>
                  <a:pt x="160" y="180"/>
                </a:lnTo>
                <a:lnTo>
                  <a:pt x="229" y="0"/>
                </a:lnTo>
                <a:lnTo>
                  <a:pt x="303" y="0"/>
                </a:lnTo>
                <a:lnTo>
                  <a:pt x="185" y="265"/>
                </a:lnTo>
                <a:lnTo>
                  <a:pt x="175" y="286"/>
                </a:lnTo>
                <a:lnTo>
                  <a:pt x="166" y="303"/>
                </a:lnTo>
                <a:lnTo>
                  <a:pt x="156" y="318"/>
                </a:lnTo>
                <a:lnTo>
                  <a:pt x="145" y="330"/>
                </a:lnTo>
                <a:lnTo>
                  <a:pt x="140" y="336"/>
                </a:lnTo>
                <a:lnTo>
                  <a:pt x="135" y="341"/>
                </a:lnTo>
                <a:lnTo>
                  <a:pt x="129" y="345"/>
                </a:lnTo>
                <a:lnTo>
                  <a:pt x="123" y="348"/>
                </a:lnTo>
                <a:lnTo>
                  <a:pt x="116" y="350"/>
                </a:lnTo>
                <a:lnTo>
                  <a:pt x="109" y="352"/>
                </a:lnTo>
                <a:lnTo>
                  <a:pt x="102" y="353"/>
                </a:lnTo>
                <a:lnTo>
                  <a:pt x="94" y="353"/>
                </a:lnTo>
                <a:lnTo>
                  <a:pt x="79" y="353"/>
                </a:lnTo>
                <a:lnTo>
                  <a:pt x="66" y="352"/>
                </a:lnTo>
                <a:lnTo>
                  <a:pt x="55" y="351"/>
                </a:lnTo>
                <a:lnTo>
                  <a:pt x="46" y="349"/>
                </a:lnTo>
                <a:lnTo>
                  <a:pt x="46" y="297"/>
                </a:lnTo>
                <a:lnTo>
                  <a:pt x="60" y="298"/>
                </a:lnTo>
                <a:lnTo>
                  <a:pt x="72" y="298"/>
                </a:lnTo>
                <a:lnTo>
                  <a:pt x="83" y="297"/>
                </a:lnTo>
                <a:lnTo>
                  <a:pt x="93" y="296"/>
                </a:lnTo>
                <a:lnTo>
                  <a:pt x="102" y="293"/>
                </a:lnTo>
                <a:lnTo>
                  <a:pt x="108" y="289"/>
                </a:lnTo>
                <a:lnTo>
                  <a:pt x="113" y="282"/>
                </a:lnTo>
                <a:lnTo>
                  <a:pt x="118" y="274"/>
                </a:lnTo>
                <a:lnTo>
                  <a:pt x="123" y="264"/>
                </a:lnTo>
                <a:lnTo>
                  <a:pt x="128" y="25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7" name="Freeform 31"/>
          <p:cNvSpPr>
            <a:spLocks/>
          </p:cNvSpPr>
          <p:nvPr/>
        </p:nvSpPr>
        <p:spPr bwMode="auto">
          <a:xfrm>
            <a:off x="4111625" y="4826000"/>
            <a:ext cx="111125" cy="139700"/>
          </a:xfrm>
          <a:custGeom>
            <a:avLst/>
            <a:gdLst/>
            <a:ahLst/>
            <a:cxnLst>
              <a:cxn ang="0">
                <a:pos x="104" y="349"/>
              </a:cxn>
              <a:cxn ang="0">
                <a:pos x="104" y="59"/>
              </a:cxn>
              <a:cxn ang="0">
                <a:pos x="0" y="59"/>
              </a:cxn>
              <a:cxn ang="0">
                <a:pos x="0" y="0"/>
              </a:cxn>
              <a:cxn ang="0">
                <a:pos x="279" y="0"/>
              </a:cxn>
              <a:cxn ang="0">
                <a:pos x="279" y="59"/>
              </a:cxn>
              <a:cxn ang="0">
                <a:pos x="175" y="59"/>
              </a:cxn>
              <a:cxn ang="0">
                <a:pos x="175" y="349"/>
              </a:cxn>
              <a:cxn ang="0">
                <a:pos x="104" y="349"/>
              </a:cxn>
            </a:cxnLst>
            <a:rect l="0" t="0" r="r" b="b"/>
            <a:pathLst>
              <a:path w="279" h="349">
                <a:moveTo>
                  <a:pt x="104" y="349"/>
                </a:moveTo>
                <a:lnTo>
                  <a:pt x="104" y="59"/>
                </a:lnTo>
                <a:lnTo>
                  <a:pt x="0" y="59"/>
                </a:lnTo>
                <a:lnTo>
                  <a:pt x="0" y="0"/>
                </a:lnTo>
                <a:lnTo>
                  <a:pt x="279" y="0"/>
                </a:lnTo>
                <a:lnTo>
                  <a:pt x="279" y="59"/>
                </a:lnTo>
                <a:lnTo>
                  <a:pt x="175" y="59"/>
                </a:lnTo>
                <a:lnTo>
                  <a:pt x="175" y="349"/>
                </a:lnTo>
                <a:lnTo>
                  <a:pt x="104" y="3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8" name="Freeform 32"/>
          <p:cNvSpPr>
            <a:spLocks noEditPoints="1"/>
          </p:cNvSpPr>
          <p:nvPr/>
        </p:nvSpPr>
        <p:spPr bwMode="auto">
          <a:xfrm>
            <a:off x="4224338" y="4826000"/>
            <a:ext cx="139700" cy="139700"/>
          </a:xfrm>
          <a:custGeom>
            <a:avLst/>
            <a:gdLst/>
            <a:ahLst/>
            <a:cxnLst>
              <a:cxn ang="0">
                <a:pos x="351" y="349"/>
              </a:cxn>
              <a:cxn ang="0">
                <a:pos x="273" y="349"/>
              </a:cxn>
              <a:cxn ang="0">
                <a:pos x="243" y="269"/>
              </a:cxn>
              <a:cxn ang="0">
                <a:pos x="103" y="269"/>
              </a:cxn>
              <a:cxn ang="0">
                <a:pos x="74" y="349"/>
              </a:cxn>
              <a:cxn ang="0">
                <a:pos x="0" y="349"/>
              </a:cxn>
              <a:cxn ang="0">
                <a:pos x="136" y="0"/>
              </a:cxn>
              <a:cxn ang="0">
                <a:pos x="210" y="0"/>
              </a:cxn>
              <a:cxn ang="0">
                <a:pos x="351" y="349"/>
              </a:cxn>
              <a:cxn ang="0">
                <a:pos x="220" y="211"/>
              </a:cxn>
              <a:cxn ang="0">
                <a:pos x="172" y="82"/>
              </a:cxn>
              <a:cxn ang="0">
                <a:pos x="125" y="211"/>
              </a:cxn>
              <a:cxn ang="0">
                <a:pos x="220" y="211"/>
              </a:cxn>
            </a:cxnLst>
            <a:rect l="0" t="0" r="r" b="b"/>
            <a:pathLst>
              <a:path w="351" h="349">
                <a:moveTo>
                  <a:pt x="351" y="349"/>
                </a:moveTo>
                <a:lnTo>
                  <a:pt x="273" y="349"/>
                </a:lnTo>
                <a:lnTo>
                  <a:pt x="243" y="269"/>
                </a:lnTo>
                <a:lnTo>
                  <a:pt x="103" y="269"/>
                </a:lnTo>
                <a:lnTo>
                  <a:pt x="74" y="349"/>
                </a:lnTo>
                <a:lnTo>
                  <a:pt x="0" y="349"/>
                </a:lnTo>
                <a:lnTo>
                  <a:pt x="136" y="0"/>
                </a:lnTo>
                <a:lnTo>
                  <a:pt x="210" y="0"/>
                </a:lnTo>
                <a:lnTo>
                  <a:pt x="351" y="349"/>
                </a:lnTo>
                <a:close/>
                <a:moveTo>
                  <a:pt x="220" y="211"/>
                </a:moveTo>
                <a:lnTo>
                  <a:pt x="172" y="82"/>
                </a:lnTo>
                <a:lnTo>
                  <a:pt x="125" y="211"/>
                </a:lnTo>
                <a:lnTo>
                  <a:pt x="220" y="2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49" name="Freeform 33"/>
          <p:cNvSpPr>
            <a:spLocks/>
          </p:cNvSpPr>
          <p:nvPr/>
        </p:nvSpPr>
        <p:spPr bwMode="auto">
          <a:xfrm>
            <a:off x="4391025" y="4826000"/>
            <a:ext cx="120650" cy="1698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" y="0"/>
              </a:cxn>
              <a:cxn ang="0">
                <a:pos x="70" y="290"/>
              </a:cxn>
              <a:cxn ang="0">
                <a:pos x="207" y="290"/>
              </a:cxn>
              <a:cxn ang="0">
                <a:pos x="207" y="0"/>
              </a:cxn>
              <a:cxn ang="0">
                <a:pos x="278" y="0"/>
              </a:cxn>
              <a:cxn ang="0">
                <a:pos x="278" y="290"/>
              </a:cxn>
              <a:cxn ang="0">
                <a:pos x="307" y="290"/>
              </a:cxn>
              <a:cxn ang="0">
                <a:pos x="307" y="425"/>
              </a:cxn>
              <a:cxn ang="0">
                <a:pos x="249" y="425"/>
              </a:cxn>
              <a:cxn ang="0">
                <a:pos x="249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307" h="425">
                <a:moveTo>
                  <a:pt x="0" y="0"/>
                </a:moveTo>
                <a:lnTo>
                  <a:pt x="70" y="0"/>
                </a:lnTo>
                <a:lnTo>
                  <a:pt x="70" y="290"/>
                </a:lnTo>
                <a:lnTo>
                  <a:pt x="207" y="290"/>
                </a:lnTo>
                <a:lnTo>
                  <a:pt x="207" y="0"/>
                </a:lnTo>
                <a:lnTo>
                  <a:pt x="278" y="0"/>
                </a:lnTo>
                <a:lnTo>
                  <a:pt x="278" y="290"/>
                </a:lnTo>
                <a:lnTo>
                  <a:pt x="307" y="290"/>
                </a:lnTo>
                <a:lnTo>
                  <a:pt x="307" y="425"/>
                </a:lnTo>
                <a:lnTo>
                  <a:pt x="249" y="425"/>
                </a:lnTo>
                <a:lnTo>
                  <a:pt x="249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0" name="Freeform 34"/>
          <p:cNvSpPr>
            <a:spLocks/>
          </p:cNvSpPr>
          <p:nvPr/>
        </p:nvSpPr>
        <p:spPr bwMode="auto">
          <a:xfrm>
            <a:off x="4541838" y="4826000"/>
            <a:ext cx="111125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6" y="0"/>
              </a:cxn>
              <a:cxn ang="0">
                <a:pos x="66" y="233"/>
              </a:cxn>
              <a:cxn ang="0">
                <a:pos x="208" y="0"/>
              </a:cxn>
              <a:cxn ang="0">
                <a:pos x="277" y="0"/>
              </a:cxn>
              <a:cxn ang="0">
                <a:pos x="277" y="349"/>
              </a:cxn>
              <a:cxn ang="0">
                <a:pos x="212" y="349"/>
              </a:cxn>
              <a:cxn ang="0">
                <a:pos x="212" y="121"/>
              </a:cxn>
              <a:cxn ang="0">
                <a:pos x="70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277" h="349">
                <a:moveTo>
                  <a:pt x="0" y="0"/>
                </a:moveTo>
                <a:lnTo>
                  <a:pt x="66" y="0"/>
                </a:lnTo>
                <a:lnTo>
                  <a:pt x="66" y="233"/>
                </a:lnTo>
                <a:lnTo>
                  <a:pt x="208" y="0"/>
                </a:lnTo>
                <a:lnTo>
                  <a:pt x="277" y="0"/>
                </a:lnTo>
                <a:lnTo>
                  <a:pt x="277" y="349"/>
                </a:lnTo>
                <a:lnTo>
                  <a:pt x="212" y="349"/>
                </a:lnTo>
                <a:lnTo>
                  <a:pt x="212" y="121"/>
                </a:lnTo>
                <a:lnTo>
                  <a:pt x="70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1" name="Freeform 35"/>
          <p:cNvSpPr>
            <a:spLocks noEditPoints="1"/>
          </p:cNvSpPr>
          <p:nvPr/>
        </p:nvSpPr>
        <p:spPr bwMode="auto">
          <a:xfrm>
            <a:off x="4678363" y="4826000"/>
            <a:ext cx="125412" cy="139700"/>
          </a:xfrm>
          <a:custGeom>
            <a:avLst/>
            <a:gdLst/>
            <a:ahLst/>
            <a:cxnLst>
              <a:cxn ang="0">
                <a:pos x="244" y="203"/>
              </a:cxn>
              <a:cxn ang="0">
                <a:pos x="214" y="204"/>
              </a:cxn>
              <a:cxn ang="0">
                <a:pos x="195" y="207"/>
              </a:cxn>
              <a:cxn ang="0">
                <a:pos x="186" y="211"/>
              </a:cxn>
              <a:cxn ang="0">
                <a:pos x="174" y="220"/>
              </a:cxn>
              <a:cxn ang="0">
                <a:pos x="151" y="251"/>
              </a:cxn>
              <a:cxn ang="0">
                <a:pos x="85" y="349"/>
              </a:cxn>
              <a:cxn ang="0">
                <a:pos x="43" y="280"/>
              </a:cxn>
              <a:cxn ang="0">
                <a:pos x="66" y="246"/>
              </a:cxn>
              <a:cxn ang="0">
                <a:pos x="83" y="223"/>
              </a:cxn>
              <a:cxn ang="0">
                <a:pos x="100" y="208"/>
              </a:cxn>
              <a:cxn ang="0">
                <a:pos x="121" y="195"/>
              </a:cxn>
              <a:cxn ang="0">
                <a:pos x="98" y="190"/>
              </a:cxn>
              <a:cxn ang="0">
                <a:pos x="79" y="183"/>
              </a:cxn>
              <a:cxn ang="0">
                <a:pos x="63" y="172"/>
              </a:cxn>
              <a:cxn ang="0">
                <a:pos x="50" y="161"/>
              </a:cxn>
              <a:cxn ang="0">
                <a:pos x="41" y="147"/>
              </a:cxn>
              <a:cxn ang="0">
                <a:pos x="34" y="132"/>
              </a:cxn>
              <a:cxn ang="0">
                <a:pos x="30" y="115"/>
              </a:cxn>
              <a:cxn ang="0">
                <a:pos x="29" y="98"/>
              </a:cxn>
              <a:cxn ang="0">
                <a:pos x="30" y="83"/>
              </a:cxn>
              <a:cxn ang="0">
                <a:pos x="32" y="67"/>
              </a:cxn>
              <a:cxn ang="0">
                <a:pos x="37" y="54"/>
              </a:cxn>
              <a:cxn ang="0">
                <a:pos x="44" y="41"/>
              </a:cxn>
              <a:cxn ang="0">
                <a:pos x="53" y="30"/>
              </a:cxn>
              <a:cxn ang="0">
                <a:pos x="64" y="20"/>
              </a:cxn>
              <a:cxn ang="0">
                <a:pos x="75" y="13"/>
              </a:cxn>
              <a:cxn ang="0">
                <a:pos x="87" y="8"/>
              </a:cxn>
              <a:cxn ang="0">
                <a:pos x="120" y="2"/>
              </a:cxn>
              <a:cxn ang="0">
                <a:pos x="166" y="0"/>
              </a:cxn>
              <a:cxn ang="0">
                <a:pos x="315" y="349"/>
              </a:cxn>
              <a:cxn ang="0">
                <a:pos x="244" y="59"/>
              </a:cxn>
              <a:cxn ang="0">
                <a:pos x="170" y="59"/>
              </a:cxn>
              <a:cxn ang="0">
                <a:pos x="142" y="60"/>
              </a:cxn>
              <a:cxn ang="0">
                <a:pos x="127" y="62"/>
              </a:cxn>
              <a:cxn ang="0">
                <a:pos x="116" y="68"/>
              </a:cxn>
              <a:cxn ang="0">
                <a:pos x="106" y="80"/>
              </a:cxn>
              <a:cxn ang="0">
                <a:pos x="101" y="94"/>
              </a:cxn>
              <a:cxn ang="0">
                <a:pos x="101" y="111"/>
              </a:cxn>
              <a:cxn ang="0">
                <a:pos x="106" y="125"/>
              </a:cxn>
              <a:cxn ang="0">
                <a:pos x="116" y="137"/>
              </a:cxn>
              <a:cxn ang="0">
                <a:pos x="127" y="143"/>
              </a:cxn>
              <a:cxn ang="0">
                <a:pos x="143" y="146"/>
              </a:cxn>
              <a:cxn ang="0">
                <a:pos x="172" y="147"/>
              </a:cxn>
              <a:cxn ang="0">
                <a:pos x="244" y="147"/>
              </a:cxn>
            </a:cxnLst>
            <a:rect l="0" t="0" r="r" b="b"/>
            <a:pathLst>
              <a:path w="315" h="349">
                <a:moveTo>
                  <a:pt x="244" y="349"/>
                </a:moveTo>
                <a:lnTo>
                  <a:pt x="244" y="203"/>
                </a:lnTo>
                <a:lnTo>
                  <a:pt x="230" y="203"/>
                </a:lnTo>
                <a:lnTo>
                  <a:pt x="214" y="204"/>
                </a:lnTo>
                <a:lnTo>
                  <a:pt x="201" y="206"/>
                </a:lnTo>
                <a:lnTo>
                  <a:pt x="195" y="207"/>
                </a:lnTo>
                <a:lnTo>
                  <a:pt x="190" y="209"/>
                </a:lnTo>
                <a:lnTo>
                  <a:pt x="186" y="211"/>
                </a:lnTo>
                <a:lnTo>
                  <a:pt x="182" y="213"/>
                </a:lnTo>
                <a:lnTo>
                  <a:pt x="174" y="220"/>
                </a:lnTo>
                <a:lnTo>
                  <a:pt x="164" y="233"/>
                </a:lnTo>
                <a:lnTo>
                  <a:pt x="151" y="251"/>
                </a:lnTo>
                <a:lnTo>
                  <a:pt x="136" y="272"/>
                </a:lnTo>
                <a:lnTo>
                  <a:pt x="85" y="349"/>
                </a:lnTo>
                <a:lnTo>
                  <a:pt x="0" y="349"/>
                </a:lnTo>
                <a:lnTo>
                  <a:pt x="43" y="280"/>
                </a:lnTo>
                <a:lnTo>
                  <a:pt x="54" y="262"/>
                </a:lnTo>
                <a:lnTo>
                  <a:pt x="66" y="246"/>
                </a:lnTo>
                <a:lnTo>
                  <a:pt x="75" y="234"/>
                </a:lnTo>
                <a:lnTo>
                  <a:pt x="83" y="223"/>
                </a:lnTo>
                <a:lnTo>
                  <a:pt x="91" y="216"/>
                </a:lnTo>
                <a:lnTo>
                  <a:pt x="100" y="208"/>
                </a:lnTo>
                <a:lnTo>
                  <a:pt x="109" y="201"/>
                </a:lnTo>
                <a:lnTo>
                  <a:pt x="121" y="195"/>
                </a:lnTo>
                <a:lnTo>
                  <a:pt x="108" y="193"/>
                </a:lnTo>
                <a:lnTo>
                  <a:pt x="98" y="190"/>
                </a:lnTo>
                <a:lnTo>
                  <a:pt x="88" y="187"/>
                </a:lnTo>
                <a:lnTo>
                  <a:pt x="79" y="183"/>
                </a:lnTo>
                <a:lnTo>
                  <a:pt x="71" y="177"/>
                </a:lnTo>
                <a:lnTo>
                  <a:pt x="63" y="172"/>
                </a:lnTo>
                <a:lnTo>
                  <a:pt x="56" y="167"/>
                </a:lnTo>
                <a:lnTo>
                  <a:pt x="50" y="161"/>
                </a:lnTo>
                <a:lnTo>
                  <a:pt x="45" y="154"/>
                </a:lnTo>
                <a:lnTo>
                  <a:pt x="41" y="147"/>
                </a:lnTo>
                <a:lnTo>
                  <a:pt x="37" y="140"/>
                </a:lnTo>
                <a:lnTo>
                  <a:pt x="34" y="132"/>
                </a:lnTo>
                <a:lnTo>
                  <a:pt x="32" y="123"/>
                </a:lnTo>
                <a:lnTo>
                  <a:pt x="30" y="115"/>
                </a:lnTo>
                <a:lnTo>
                  <a:pt x="29" y="107"/>
                </a:lnTo>
                <a:lnTo>
                  <a:pt x="29" y="98"/>
                </a:lnTo>
                <a:lnTo>
                  <a:pt x="29" y="90"/>
                </a:lnTo>
                <a:lnTo>
                  <a:pt x="30" y="83"/>
                </a:lnTo>
                <a:lnTo>
                  <a:pt x="31" y="74"/>
                </a:lnTo>
                <a:lnTo>
                  <a:pt x="32" y="67"/>
                </a:lnTo>
                <a:lnTo>
                  <a:pt x="35" y="61"/>
                </a:lnTo>
                <a:lnTo>
                  <a:pt x="37" y="54"/>
                </a:lnTo>
                <a:lnTo>
                  <a:pt x="41" y="48"/>
                </a:lnTo>
                <a:lnTo>
                  <a:pt x="44" y="41"/>
                </a:lnTo>
                <a:lnTo>
                  <a:pt x="48" y="36"/>
                </a:lnTo>
                <a:lnTo>
                  <a:pt x="53" y="30"/>
                </a:lnTo>
                <a:lnTo>
                  <a:pt x="58" y="25"/>
                </a:lnTo>
                <a:lnTo>
                  <a:pt x="64" y="20"/>
                </a:lnTo>
                <a:lnTo>
                  <a:pt x="69" y="16"/>
                </a:lnTo>
                <a:lnTo>
                  <a:pt x="75" y="13"/>
                </a:lnTo>
                <a:lnTo>
                  <a:pt x="81" y="10"/>
                </a:lnTo>
                <a:lnTo>
                  <a:pt x="87" y="8"/>
                </a:lnTo>
                <a:lnTo>
                  <a:pt x="101" y="4"/>
                </a:lnTo>
                <a:lnTo>
                  <a:pt x="120" y="2"/>
                </a:lnTo>
                <a:lnTo>
                  <a:pt x="141" y="0"/>
                </a:lnTo>
                <a:lnTo>
                  <a:pt x="166" y="0"/>
                </a:lnTo>
                <a:lnTo>
                  <a:pt x="315" y="0"/>
                </a:lnTo>
                <a:lnTo>
                  <a:pt x="315" y="349"/>
                </a:lnTo>
                <a:lnTo>
                  <a:pt x="244" y="349"/>
                </a:lnTo>
                <a:close/>
                <a:moveTo>
                  <a:pt x="244" y="59"/>
                </a:moveTo>
                <a:lnTo>
                  <a:pt x="189" y="59"/>
                </a:lnTo>
                <a:lnTo>
                  <a:pt x="170" y="59"/>
                </a:lnTo>
                <a:lnTo>
                  <a:pt x="153" y="59"/>
                </a:lnTo>
                <a:lnTo>
                  <a:pt x="142" y="60"/>
                </a:lnTo>
                <a:lnTo>
                  <a:pt x="134" y="61"/>
                </a:lnTo>
                <a:lnTo>
                  <a:pt x="127" y="62"/>
                </a:lnTo>
                <a:lnTo>
                  <a:pt x="121" y="65"/>
                </a:lnTo>
                <a:lnTo>
                  <a:pt x="116" y="68"/>
                </a:lnTo>
                <a:lnTo>
                  <a:pt x="111" y="73"/>
                </a:lnTo>
                <a:lnTo>
                  <a:pt x="106" y="80"/>
                </a:lnTo>
                <a:lnTo>
                  <a:pt x="103" y="86"/>
                </a:lnTo>
                <a:lnTo>
                  <a:pt x="101" y="94"/>
                </a:lnTo>
                <a:lnTo>
                  <a:pt x="101" y="102"/>
                </a:lnTo>
                <a:lnTo>
                  <a:pt x="101" y="111"/>
                </a:lnTo>
                <a:lnTo>
                  <a:pt x="103" y="118"/>
                </a:lnTo>
                <a:lnTo>
                  <a:pt x="106" y="125"/>
                </a:lnTo>
                <a:lnTo>
                  <a:pt x="111" y="132"/>
                </a:lnTo>
                <a:lnTo>
                  <a:pt x="116" y="137"/>
                </a:lnTo>
                <a:lnTo>
                  <a:pt x="121" y="140"/>
                </a:lnTo>
                <a:lnTo>
                  <a:pt x="127" y="143"/>
                </a:lnTo>
                <a:lnTo>
                  <a:pt x="134" y="145"/>
                </a:lnTo>
                <a:lnTo>
                  <a:pt x="143" y="146"/>
                </a:lnTo>
                <a:lnTo>
                  <a:pt x="155" y="147"/>
                </a:lnTo>
                <a:lnTo>
                  <a:pt x="172" y="147"/>
                </a:lnTo>
                <a:lnTo>
                  <a:pt x="191" y="147"/>
                </a:lnTo>
                <a:lnTo>
                  <a:pt x="244" y="147"/>
                </a:lnTo>
                <a:lnTo>
                  <a:pt x="244" y="5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2" name="Freeform 36"/>
          <p:cNvSpPr>
            <a:spLocks noEditPoints="1"/>
          </p:cNvSpPr>
          <p:nvPr/>
        </p:nvSpPr>
        <p:spPr bwMode="auto">
          <a:xfrm>
            <a:off x="3308350" y="6402388"/>
            <a:ext cx="133350" cy="168275"/>
          </a:xfrm>
          <a:custGeom>
            <a:avLst/>
            <a:gdLst/>
            <a:ahLst/>
            <a:cxnLst>
              <a:cxn ang="0">
                <a:pos x="65" y="0"/>
              </a:cxn>
              <a:cxn ang="0">
                <a:pos x="307" y="0"/>
              </a:cxn>
              <a:cxn ang="0">
                <a:pos x="307" y="289"/>
              </a:cxn>
              <a:cxn ang="0">
                <a:pos x="337" y="289"/>
              </a:cxn>
              <a:cxn ang="0">
                <a:pos x="337" y="424"/>
              </a:cxn>
              <a:cxn ang="0">
                <a:pos x="279" y="424"/>
              </a:cxn>
              <a:cxn ang="0">
                <a:pos x="279" y="349"/>
              </a:cxn>
              <a:cxn ang="0">
                <a:pos x="59" y="349"/>
              </a:cxn>
              <a:cxn ang="0">
                <a:pos x="59" y="424"/>
              </a:cxn>
              <a:cxn ang="0">
                <a:pos x="0" y="424"/>
              </a:cxn>
              <a:cxn ang="0">
                <a:pos x="0" y="289"/>
              </a:cxn>
              <a:cxn ang="0">
                <a:pos x="29" y="289"/>
              </a:cxn>
              <a:cxn ang="0">
                <a:pos x="34" y="278"/>
              </a:cxn>
              <a:cxn ang="0">
                <a:pos x="39" y="267"/>
              </a:cxn>
              <a:cxn ang="0">
                <a:pos x="43" y="254"/>
              </a:cxn>
              <a:cxn ang="0">
                <a:pos x="47" y="242"/>
              </a:cxn>
              <a:cxn ang="0">
                <a:pos x="51" y="228"/>
              </a:cxn>
              <a:cxn ang="0">
                <a:pos x="54" y="215"/>
              </a:cxn>
              <a:cxn ang="0">
                <a:pos x="56" y="201"/>
              </a:cxn>
              <a:cxn ang="0">
                <a:pos x="58" y="185"/>
              </a:cxn>
              <a:cxn ang="0">
                <a:pos x="61" y="155"/>
              </a:cxn>
              <a:cxn ang="0">
                <a:pos x="63" y="119"/>
              </a:cxn>
              <a:cxn ang="0">
                <a:pos x="65" y="79"/>
              </a:cxn>
              <a:cxn ang="0">
                <a:pos x="65" y="37"/>
              </a:cxn>
              <a:cxn ang="0">
                <a:pos x="65" y="0"/>
              </a:cxn>
              <a:cxn ang="0">
                <a:pos x="132" y="58"/>
              </a:cxn>
              <a:cxn ang="0">
                <a:pos x="132" y="97"/>
              </a:cxn>
              <a:cxn ang="0">
                <a:pos x="130" y="132"/>
              </a:cxn>
              <a:cxn ang="0">
                <a:pos x="128" y="165"/>
              </a:cxn>
              <a:cxn ang="0">
                <a:pos x="125" y="196"/>
              </a:cxn>
              <a:cxn ang="0">
                <a:pos x="121" y="223"/>
              </a:cxn>
              <a:cxn ang="0">
                <a:pos x="116" y="248"/>
              </a:cxn>
              <a:cxn ang="0">
                <a:pos x="110" y="270"/>
              </a:cxn>
              <a:cxn ang="0">
                <a:pos x="104" y="289"/>
              </a:cxn>
              <a:cxn ang="0">
                <a:pos x="236" y="289"/>
              </a:cxn>
              <a:cxn ang="0">
                <a:pos x="236" y="58"/>
              </a:cxn>
              <a:cxn ang="0">
                <a:pos x="132" y="58"/>
              </a:cxn>
            </a:cxnLst>
            <a:rect l="0" t="0" r="r" b="b"/>
            <a:pathLst>
              <a:path w="337" h="424">
                <a:moveTo>
                  <a:pt x="65" y="0"/>
                </a:moveTo>
                <a:lnTo>
                  <a:pt x="307" y="0"/>
                </a:lnTo>
                <a:lnTo>
                  <a:pt x="307" y="289"/>
                </a:lnTo>
                <a:lnTo>
                  <a:pt x="337" y="289"/>
                </a:lnTo>
                <a:lnTo>
                  <a:pt x="337" y="424"/>
                </a:lnTo>
                <a:lnTo>
                  <a:pt x="279" y="424"/>
                </a:lnTo>
                <a:lnTo>
                  <a:pt x="279" y="349"/>
                </a:lnTo>
                <a:lnTo>
                  <a:pt x="59" y="349"/>
                </a:lnTo>
                <a:lnTo>
                  <a:pt x="59" y="424"/>
                </a:lnTo>
                <a:lnTo>
                  <a:pt x="0" y="424"/>
                </a:lnTo>
                <a:lnTo>
                  <a:pt x="0" y="289"/>
                </a:lnTo>
                <a:lnTo>
                  <a:pt x="29" y="289"/>
                </a:lnTo>
                <a:lnTo>
                  <a:pt x="34" y="278"/>
                </a:lnTo>
                <a:lnTo>
                  <a:pt x="39" y="267"/>
                </a:lnTo>
                <a:lnTo>
                  <a:pt x="43" y="254"/>
                </a:lnTo>
                <a:lnTo>
                  <a:pt x="47" y="242"/>
                </a:lnTo>
                <a:lnTo>
                  <a:pt x="51" y="228"/>
                </a:lnTo>
                <a:lnTo>
                  <a:pt x="54" y="215"/>
                </a:lnTo>
                <a:lnTo>
                  <a:pt x="56" y="201"/>
                </a:lnTo>
                <a:lnTo>
                  <a:pt x="58" y="185"/>
                </a:lnTo>
                <a:lnTo>
                  <a:pt x="61" y="155"/>
                </a:lnTo>
                <a:lnTo>
                  <a:pt x="63" y="119"/>
                </a:lnTo>
                <a:lnTo>
                  <a:pt x="65" y="79"/>
                </a:lnTo>
                <a:lnTo>
                  <a:pt x="65" y="37"/>
                </a:lnTo>
                <a:lnTo>
                  <a:pt x="65" y="0"/>
                </a:lnTo>
                <a:close/>
                <a:moveTo>
                  <a:pt x="132" y="58"/>
                </a:moveTo>
                <a:lnTo>
                  <a:pt x="132" y="97"/>
                </a:lnTo>
                <a:lnTo>
                  <a:pt x="130" y="132"/>
                </a:lnTo>
                <a:lnTo>
                  <a:pt x="128" y="165"/>
                </a:lnTo>
                <a:lnTo>
                  <a:pt x="125" y="196"/>
                </a:lnTo>
                <a:lnTo>
                  <a:pt x="121" y="223"/>
                </a:lnTo>
                <a:lnTo>
                  <a:pt x="116" y="248"/>
                </a:lnTo>
                <a:lnTo>
                  <a:pt x="110" y="270"/>
                </a:lnTo>
                <a:lnTo>
                  <a:pt x="104" y="289"/>
                </a:lnTo>
                <a:lnTo>
                  <a:pt x="236" y="289"/>
                </a:lnTo>
                <a:lnTo>
                  <a:pt x="236" y="58"/>
                </a:lnTo>
                <a:lnTo>
                  <a:pt x="132" y="5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3" name="Freeform 37"/>
          <p:cNvSpPr>
            <a:spLocks noEditPoints="1"/>
          </p:cNvSpPr>
          <p:nvPr/>
        </p:nvSpPr>
        <p:spPr bwMode="auto">
          <a:xfrm>
            <a:off x="3465513" y="6399213"/>
            <a:ext cx="134937" cy="144462"/>
          </a:xfrm>
          <a:custGeom>
            <a:avLst/>
            <a:gdLst/>
            <a:ahLst/>
            <a:cxnLst>
              <a:cxn ang="0">
                <a:pos x="1" y="157"/>
              </a:cxn>
              <a:cxn ang="0">
                <a:pos x="6" y="122"/>
              </a:cxn>
              <a:cxn ang="0">
                <a:pos x="17" y="92"/>
              </a:cxn>
              <a:cxn ang="0">
                <a:pos x="39" y="56"/>
              </a:cxn>
              <a:cxn ang="0">
                <a:pos x="71" y="26"/>
              </a:cxn>
              <a:cxn ang="0">
                <a:pos x="112" y="7"/>
              </a:cxn>
              <a:cxn ang="0">
                <a:pos x="170" y="0"/>
              </a:cxn>
              <a:cxn ang="0">
                <a:pos x="223" y="6"/>
              </a:cxn>
              <a:cxn ang="0">
                <a:pos x="268" y="26"/>
              </a:cxn>
              <a:cxn ang="0">
                <a:pos x="304" y="60"/>
              </a:cxn>
              <a:cxn ang="0">
                <a:pos x="328" y="105"/>
              </a:cxn>
              <a:cxn ang="0">
                <a:pos x="339" y="160"/>
              </a:cxn>
              <a:cxn ang="0">
                <a:pos x="337" y="220"/>
              </a:cxn>
              <a:cxn ang="0">
                <a:pos x="322" y="272"/>
              </a:cxn>
              <a:cxn ang="0">
                <a:pos x="293" y="313"/>
              </a:cxn>
              <a:cxn ang="0">
                <a:pos x="254" y="341"/>
              </a:cxn>
              <a:cxn ang="0">
                <a:pos x="206" y="358"/>
              </a:cxn>
              <a:cxn ang="0">
                <a:pos x="151" y="360"/>
              </a:cxn>
              <a:cxn ang="0">
                <a:pos x="100" y="349"/>
              </a:cxn>
              <a:cxn ang="0">
                <a:pos x="58" y="324"/>
              </a:cxn>
              <a:cxn ang="0">
                <a:pos x="26" y="287"/>
              </a:cxn>
              <a:cxn ang="0">
                <a:pos x="6" y="239"/>
              </a:cxn>
              <a:cxn ang="0">
                <a:pos x="0" y="182"/>
              </a:cxn>
              <a:cxn ang="0">
                <a:pos x="75" y="208"/>
              </a:cxn>
              <a:cxn ang="0">
                <a:pos x="84" y="242"/>
              </a:cxn>
              <a:cxn ang="0">
                <a:pos x="100" y="270"/>
              </a:cxn>
              <a:cxn ang="0">
                <a:pos x="123" y="288"/>
              </a:cxn>
              <a:cxn ang="0">
                <a:pos x="150" y="299"/>
              </a:cxn>
              <a:cxn ang="0">
                <a:pos x="181" y="300"/>
              </a:cxn>
              <a:cxn ang="0">
                <a:pos x="208" y="292"/>
              </a:cxn>
              <a:cxn ang="0">
                <a:pos x="232" y="277"/>
              </a:cxn>
              <a:cxn ang="0">
                <a:pos x="251" y="253"/>
              </a:cxn>
              <a:cxn ang="0">
                <a:pos x="262" y="220"/>
              </a:cxn>
              <a:cxn ang="0">
                <a:pos x="267" y="179"/>
              </a:cxn>
              <a:cxn ang="0">
                <a:pos x="262" y="138"/>
              </a:cxn>
              <a:cxn ang="0">
                <a:pos x="251" y="106"/>
              </a:cxn>
              <a:cxn ang="0">
                <a:pos x="233" y="82"/>
              </a:cxn>
              <a:cxn ang="0">
                <a:pos x="209" y="67"/>
              </a:cxn>
              <a:cxn ang="0">
                <a:pos x="181" y="60"/>
              </a:cxn>
              <a:cxn ang="0">
                <a:pos x="149" y="62"/>
              </a:cxn>
              <a:cxn ang="0">
                <a:pos x="122" y="71"/>
              </a:cxn>
              <a:cxn ang="0">
                <a:pos x="99" y="89"/>
              </a:cxn>
              <a:cxn ang="0">
                <a:pos x="84" y="116"/>
              </a:cxn>
              <a:cxn ang="0">
                <a:pos x="75" y="152"/>
              </a:cxn>
            </a:cxnLst>
            <a:rect l="0" t="0" r="r" b="b"/>
            <a:pathLst>
              <a:path w="339" h="361">
                <a:moveTo>
                  <a:pt x="0" y="182"/>
                </a:moveTo>
                <a:lnTo>
                  <a:pt x="0" y="169"/>
                </a:lnTo>
                <a:lnTo>
                  <a:pt x="1" y="157"/>
                </a:lnTo>
                <a:lnTo>
                  <a:pt x="2" y="145"/>
                </a:lnTo>
                <a:lnTo>
                  <a:pt x="4" y="133"/>
                </a:lnTo>
                <a:lnTo>
                  <a:pt x="6" y="122"/>
                </a:lnTo>
                <a:lnTo>
                  <a:pt x="10" y="112"/>
                </a:lnTo>
                <a:lnTo>
                  <a:pt x="13" y="102"/>
                </a:lnTo>
                <a:lnTo>
                  <a:pt x="17" y="92"/>
                </a:lnTo>
                <a:lnTo>
                  <a:pt x="23" y="79"/>
                </a:lnTo>
                <a:lnTo>
                  <a:pt x="31" y="67"/>
                </a:lnTo>
                <a:lnTo>
                  <a:pt x="39" y="56"/>
                </a:lnTo>
                <a:lnTo>
                  <a:pt x="49" y="45"/>
                </a:lnTo>
                <a:lnTo>
                  <a:pt x="59" y="34"/>
                </a:lnTo>
                <a:lnTo>
                  <a:pt x="71" y="26"/>
                </a:lnTo>
                <a:lnTo>
                  <a:pt x="82" y="19"/>
                </a:lnTo>
                <a:lnTo>
                  <a:pt x="94" y="13"/>
                </a:lnTo>
                <a:lnTo>
                  <a:pt x="112" y="7"/>
                </a:lnTo>
                <a:lnTo>
                  <a:pt x="129" y="3"/>
                </a:lnTo>
                <a:lnTo>
                  <a:pt x="148" y="1"/>
                </a:lnTo>
                <a:lnTo>
                  <a:pt x="170" y="0"/>
                </a:lnTo>
                <a:lnTo>
                  <a:pt x="188" y="1"/>
                </a:lnTo>
                <a:lnTo>
                  <a:pt x="206" y="3"/>
                </a:lnTo>
                <a:lnTo>
                  <a:pt x="223" y="6"/>
                </a:lnTo>
                <a:lnTo>
                  <a:pt x="239" y="12"/>
                </a:lnTo>
                <a:lnTo>
                  <a:pt x="254" y="18"/>
                </a:lnTo>
                <a:lnTo>
                  <a:pt x="268" y="26"/>
                </a:lnTo>
                <a:lnTo>
                  <a:pt x="281" y="36"/>
                </a:lnTo>
                <a:lnTo>
                  <a:pt x="293" y="48"/>
                </a:lnTo>
                <a:lnTo>
                  <a:pt x="304" y="60"/>
                </a:lnTo>
                <a:lnTo>
                  <a:pt x="313" y="73"/>
                </a:lnTo>
                <a:lnTo>
                  <a:pt x="322" y="88"/>
                </a:lnTo>
                <a:lnTo>
                  <a:pt x="328" y="105"/>
                </a:lnTo>
                <a:lnTo>
                  <a:pt x="333" y="122"/>
                </a:lnTo>
                <a:lnTo>
                  <a:pt x="337" y="140"/>
                </a:lnTo>
                <a:lnTo>
                  <a:pt x="339" y="160"/>
                </a:lnTo>
                <a:lnTo>
                  <a:pt x="339" y="180"/>
                </a:lnTo>
                <a:lnTo>
                  <a:pt x="339" y="201"/>
                </a:lnTo>
                <a:lnTo>
                  <a:pt x="337" y="220"/>
                </a:lnTo>
                <a:lnTo>
                  <a:pt x="333" y="238"/>
                </a:lnTo>
                <a:lnTo>
                  <a:pt x="328" y="256"/>
                </a:lnTo>
                <a:lnTo>
                  <a:pt x="322" y="272"/>
                </a:lnTo>
                <a:lnTo>
                  <a:pt x="313" y="286"/>
                </a:lnTo>
                <a:lnTo>
                  <a:pt x="304" y="301"/>
                </a:lnTo>
                <a:lnTo>
                  <a:pt x="293" y="313"/>
                </a:lnTo>
                <a:lnTo>
                  <a:pt x="281" y="324"/>
                </a:lnTo>
                <a:lnTo>
                  <a:pt x="269" y="333"/>
                </a:lnTo>
                <a:lnTo>
                  <a:pt x="254" y="341"/>
                </a:lnTo>
                <a:lnTo>
                  <a:pt x="240" y="349"/>
                </a:lnTo>
                <a:lnTo>
                  <a:pt x="224" y="354"/>
                </a:lnTo>
                <a:lnTo>
                  <a:pt x="206" y="358"/>
                </a:lnTo>
                <a:lnTo>
                  <a:pt x="189" y="360"/>
                </a:lnTo>
                <a:lnTo>
                  <a:pt x="171" y="361"/>
                </a:lnTo>
                <a:lnTo>
                  <a:pt x="151" y="360"/>
                </a:lnTo>
                <a:lnTo>
                  <a:pt x="133" y="358"/>
                </a:lnTo>
                <a:lnTo>
                  <a:pt x="117" y="354"/>
                </a:lnTo>
                <a:lnTo>
                  <a:pt x="100" y="349"/>
                </a:lnTo>
                <a:lnTo>
                  <a:pt x="85" y="341"/>
                </a:lnTo>
                <a:lnTo>
                  <a:pt x="72" y="333"/>
                </a:lnTo>
                <a:lnTo>
                  <a:pt x="58" y="324"/>
                </a:lnTo>
                <a:lnTo>
                  <a:pt x="46" y="313"/>
                </a:lnTo>
                <a:lnTo>
                  <a:pt x="36" y="301"/>
                </a:lnTo>
                <a:lnTo>
                  <a:pt x="26" y="287"/>
                </a:lnTo>
                <a:lnTo>
                  <a:pt x="19" y="272"/>
                </a:lnTo>
                <a:lnTo>
                  <a:pt x="12" y="257"/>
                </a:lnTo>
                <a:lnTo>
                  <a:pt x="6" y="239"/>
                </a:lnTo>
                <a:lnTo>
                  <a:pt x="3" y="221"/>
                </a:lnTo>
                <a:lnTo>
                  <a:pt x="1" y="203"/>
                </a:lnTo>
                <a:lnTo>
                  <a:pt x="0" y="182"/>
                </a:lnTo>
                <a:close/>
                <a:moveTo>
                  <a:pt x="73" y="180"/>
                </a:moveTo>
                <a:lnTo>
                  <a:pt x="74" y="194"/>
                </a:lnTo>
                <a:lnTo>
                  <a:pt x="75" y="208"/>
                </a:lnTo>
                <a:lnTo>
                  <a:pt x="77" y="220"/>
                </a:lnTo>
                <a:lnTo>
                  <a:pt x="80" y="232"/>
                </a:lnTo>
                <a:lnTo>
                  <a:pt x="84" y="242"/>
                </a:lnTo>
                <a:lnTo>
                  <a:pt x="88" y="253"/>
                </a:lnTo>
                <a:lnTo>
                  <a:pt x="94" y="262"/>
                </a:lnTo>
                <a:lnTo>
                  <a:pt x="100" y="270"/>
                </a:lnTo>
                <a:lnTo>
                  <a:pt x="107" y="277"/>
                </a:lnTo>
                <a:lnTo>
                  <a:pt x="116" y="283"/>
                </a:lnTo>
                <a:lnTo>
                  <a:pt x="123" y="288"/>
                </a:lnTo>
                <a:lnTo>
                  <a:pt x="132" y="292"/>
                </a:lnTo>
                <a:lnTo>
                  <a:pt x="140" y="295"/>
                </a:lnTo>
                <a:lnTo>
                  <a:pt x="150" y="299"/>
                </a:lnTo>
                <a:lnTo>
                  <a:pt x="159" y="300"/>
                </a:lnTo>
                <a:lnTo>
                  <a:pt x="170" y="301"/>
                </a:lnTo>
                <a:lnTo>
                  <a:pt x="181" y="300"/>
                </a:lnTo>
                <a:lnTo>
                  <a:pt x="190" y="299"/>
                </a:lnTo>
                <a:lnTo>
                  <a:pt x="199" y="295"/>
                </a:lnTo>
                <a:lnTo>
                  <a:pt x="208" y="292"/>
                </a:lnTo>
                <a:lnTo>
                  <a:pt x="217" y="288"/>
                </a:lnTo>
                <a:lnTo>
                  <a:pt x="225" y="283"/>
                </a:lnTo>
                <a:lnTo>
                  <a:pt x="232" y="277"/>
                </a:lnTo>
                <a:lnTo>
                  <a:pt x="239" y="270"/>
                </a:lnTo>
                <a:lnTo>
                  <a:pt x="246" y="262"/>
                </a:lnTo>
                <a:lnTo>
                  <a:pt x="251" y="253"/>
                </a:lnTo>
                <a:lnTo>
                  <a:pt x="255" y="242"/>
                </a:lnTo>
                <a:lnTo>
                  <a:pt x="259" y="232"/>
                </a:lnTo>
                <a:lnTo>
                  <a:pt x="262" y="220"/>
                </a:lnTo>
                <a:lnTo>
                  <a:pt x="265" y="207"/>
                </a:lnTo>
                <a:lnTo>
                  <a:pt x="266" y="193"/>
                </a:lnTo>
                <a:lnTo>
                  <a:pt x="267" y="179"/>
                </a:lnTo>
                <a:lnTo>
                  <a:pt x="266" y="164"/>
                </a:lnTo>
                <a:lnTo>
                  <a:pt x="265" y="151"/>
                </a:lnTo>
                <a:lnTo>
                  <a:pt x="262" y="138"/>
                </a:lnTo>
                <a:lnTo>
                  <a:pt x="259" y="126"/>
                </a:lnTo>
                <a:lnTo>
                  <a:pt x="256" y="116"/>
                </a:lnTo>
                <a:lnTo>
                  <a:pt x="251" y="106"/>
                </a:lnTo>
                <a:lnTo>
                  <a:pt x="246" y="97"/>
                </a:lnTo>
                <a:lnTo>
                  <a:pt x="240" y="89"/>
                </a:lnTo>
                <a:lnTo>
                  <a:pt x="233" y="82"/>
                </a:lnTo>
                <a:lnTo>
                  <a:pt x="226" y="76"/>
                </a:lnTo>
                <a:lnTo>
                  <a:pt x="218" y="71"/>
                </a:lnTo>
                <a:lnTo>
                  <a:pt x="209" y="67"/>
                </a:lnTo>
                <a:lnTo>
                  <a:pt x="200" y="64"/>
                </a:lnTo>
                <a:lnTo>
                  <a:pt x="191" y="62"/>
                </a:lnTo>
                <a:lnTo>
                  <a:pt x="181" y="60"/>
                </a:lnTo>
                <a:lnTo>
                  <a:pt x="170" y="60"/>
                </a:lnTo>
                <a:lnTo>
                  <a:pt x="159" y="60"/>
                </a:lnTo>
                <a:lnTo>
                  <a:pt x="149" y="62"/>
                </a:lnTo>
                <a:lnTo>
                  <a:pt x="140" y="64"/>
                </a:lnTo>
                <a:lnTo>
                  <a:pt x="131" y="67"/>
                </a:lnTo>
                <a:lnTo>
                  <a:pt x="122" y="71"/>
                </a:lnTo>
                <a:lnTo>
                  <a:pt x="115" y="76"/>
                </a:lnTo>
                <a:lnTo>
                  <a:pt x="106" y="82"/>
                </a:lnTo>
                <a:lnTo>
                  <a:pt x="99" y="89"/>
                </a:lnTo>
                <a:lnTo>
                  <a:pt x="93" y="98"/>
                </a:lnTo>
                <a:lnTo>
                  <a:pt x="88" y="107"/>
                </a:lnTo>
                <a:lnTo>
                  <a:pt x="84" y="116"/>
                </a:lnTo>
                <a:lnTo>
                  <a:pt x="80" y="127"/>
                </a:lnTo>
                <a:lnTo>
                  <a:pt x="77" y="138"/>
                </a:lnTo>
                <a:lnTo>
                  <a:pt x="75" y="152"/>
                </a:lnTo>
                <a:lnTo>
                  <a:pt x="74" y="165"/>
                </a:lnTo>
                <a:lnTo>
                  <a:pt x="73" y="18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4" name="Freeform 38"/>
          <p:cNvSpPr>
            <a:spLocks/>
          </p:cNvSpPr>
          <p:nvPr/>
        </p:nvSpPr>
        <p:spPr bwMode="auto">
          <a:xfrm>
            <a:off x="3627438" y="6399213"/>
            <a:ext cx="120650" cy="144462"/>
          </a:xfrm>
          <a:custGeom>
            <a:avLst/>
            <a:gdLst/>
            <a:ahLst/>
            <a:cxnLst>
              <a:cxn ang="0">
                <a:pos x="300" y="262"/>
              </a:cxn>
              <a:cxn ang="0">
                <a:pos x="284" y="298"/>
              </a:cxn>
              <a:cxn ang="0">
                <a:pos x="261" y="325"/>
              </a:cxn>
              <a:cxn ang="0">
                <a:pos x="233" y="344"/>
              </a:cxn>
              <a:cxn ang="0">
                <a:pos x="199" y="357"/>
              </a:cxn>
              <a:cxn ang="0">
                <a:pos x="159" y="361"/>
              </a:cxn>
              <a:cxn ang="0">
                <a:pos x="111" y="354"/>
              </a:cxn>
              <a:cxn ang="0">
                <a:pos x="69" y="333"/>
              </a:cxn>
              <a:cxn ang="0">
                <a:pos x="34" y="301"/>
              </a:cxn>
              <a:cxn ang="0">
                <a:pos x="12" y="257"/>
              </a:cxn>
              <a:cxn ang="0">
                <a:pos x="0" y="203"/>
              </a:cxn>
              <a:cxn ang="0">
                <a:pos x="3" y="141"/>
              </a:cxn>
              <a:cxn ang="0">
                <a:pos x="18" y="89"/>
              </a:cxn>
              <a:cxn ang="0">
                <a:pos x="45" y="48"/>
              </a:cxn>
              <a:cxn ang="0">
                <a:pos x="83" y="18"/>
              </a:cxn>
              <a:cxn ang="0">
                <a:pos x="129" y="3"/>
              </a:cxn>
              <a:cxn ang="0">
                <a:pos x="179" y="0"/>
              </a:cxn>
              <a:cxn ang="0">
                <a:pos x="222" y="9"/>
              </a:cxn>
              <a:cxn ang="0">
                <a:pos x="257" y="28"/>
              </a:cxn>
              <a:cxn ang="0">
                <a:pos x="279" y="50"/>
              </a:cxn>
              <a:cxn ang="0">
                <a:pos x="293" y="73"/>
              </a:cxn>
              <a:cxn ang="0">
                <a:pos x="303" y="102"/>
              </a:cxn>
              <a:cxn ang="0">
                <a:pos x="230" y="106"/>
              </a:cxn>
              <a:cxn ang="0">
                <a:pos x="221" y="88"/>
              </a:cxn>
              <a:cxn ang="0">
                <a:pos x="207" y="75"/>
              </a:cxn>
              <a:cxn ang="0">
                <a:pos x="192" y="66"/>
              </a:cxn>
              <a:cxn ang="0">
                <a:pos x="174" y="61"/>
              </a:cxn>
              <a:cxn ang="0">
                <a:pos x="150" y="60"/>
              </a:cxn>
              <a:cxn ang="0">
                <a:pos x="125" y="67"/>
              </a:cxn>
              <a:cxn ang="0">
                <a:pos x="103" y="81"/>
              </a:cxn>
              <a:cxn ang="0">
                <a:pos x="86" y="104"/>
              </a:cxn>
              <a:cxn ang="0">
                <a:pos x="76" y="135"/>
              </a:cxn>
              <a:cxn ang="0">
                <a:pos x="73" y="178"/>
              </a:cxn>
              <a:cxn ang="0">
                <a:pos x="76" y="222"/>
              </a:cxn>
              <a:cxn ang="0">
                <a:pos x="86" y="256"/>
              </a:cxn>
              <a:cxn ang="0">
                <a:pos x="102" y="278"/>
              </a:cxn>
              <a:cxn ang="0">
                <a:pos x="124" y="293"/>
              </a:cxn>
              <a:cxn ang="0">
                <a:pos x="149" y="300"/>
              </a:cxn>
              <a:cxn ang="0">
                <a:pos x="172" y="300"/>
              </a:cxn>
              <a:cxn ang="0">
                <a:pos x="191" y="293"/>
              </a:cxn>
              <a:cxn ang="0">
                <a:pos x="207" y="282"/>
              </a:cxn>
              <a:cxn ang="0">
                <a:pos x="221" y="266"/>
              </a:cxn>
              <a:cxn ang="0">
                <a:pos x="231" y="244"/>
              </a:cxn>
            </a:cxnLst>
            <a:rect l="0" t="0" r="r" b="b"/>
            <a:pathLst>
              <a:path w="304" h="361">
                <a:moveTo>
                  <a:pt x="236" y="226"/>
                </a:moveTo>
                <a:lnTo>
                  <a:pt x="304" y="248"/>
                </a:lnTo>
                <a:lnTo>
                  <a:pt x="300" y="262"/>
                </a:lnTo>
                <a:lnTo>
                  <a:pt x="295" y="274"/>
                </a:lnTo>
                <a:lnTo>
                  <a:pt x="290" y="286"/>
                </a:lnTo>
                <a:lnTo>
                  <a:pt x="284" y="298"/>
                </a:lnTo>
                <a:lnTo>
                  <a:pt x="277" y="308"/>
                </a:lnTo>
                <a:lnTo>
                  <a:pt x="270" y="317"/>
                </a:lnTo>
                <a:lnTo>
                  <a:pt x="261" y="325"/>
                </a:lnTo>
                <a:lnTo>
                  <a:pt x="252" y="332"/>
                </a:lnTo>
                <a:lnTo>
                  <a:pt x="243" y="339"/>
                </a:lnTo>
                <a:lnTo>
                  <a:pt x="233" y="344"/>
                </a:lnTo>
                <a:lnTo>
                  <a:pt x="222" y="350"/>
                </a:lnTo>
                <a:lnTo>
                  <a:pt x="210" y="354"/>
                </a:lnTo>
                <a:lnTo>
                  <a:pt x="199" y="357"/>
                </a:lnTo>
                <a:lnTo>
                  <a:pt x="186" y="359"/>
                </a:lnTo>
                <a:lnTo>
                  <a:pt x="173" y="360"/>
                </a:lnTo>
                <a:lnTo>
                  <a:pt x="159" y="361"/>
                </a:lnTo>
                <a:lnTo>
                  <a:pt x="142" y="360"/>
                </a:lnTo>
                <a:lnTo>
                  <a:pt x="126" y="358"/>
                </a:lnTo>
                <a:lnTo>
                  <a:pt x="111" y="354"/>
                </a:lnTo>
                <a:lnTo>
                  <a:pt x="96" y="349"/>
                </a:lnTo>
                <a:lnTo>
                  <a:pt x="82" y="341"/>
                </a:lnTo>
                <a:lnTo>
                  <a:pt x="69" y="333"/>
                </a:lnTo>
                <a:lnTo>
                  <a:pt x="56" y="324"/>
                </a:lnTo>
                <a:lnTo>
                  <a:pt x="45" y="313"/>
                </a:lnTo>
                <a:lnTo>
                  <a:pt x="34" y="301"/>
                </a:lnTo>
                <a:lnTo>
                  <a:pt x="25" y="287"/>
                </a:lnTo>
                <a:lnTo>
                  <a:pt x="18" y="272"/>
                </a:lnTo>
                <a:lnTo>
                  <a:pt x="12" y="257"/>
                </a:lnTo>
                <a:lnTo>
                  <a:pt x="6" y="240"/>
                </a:lnTo>
                <a:lnTo>
                  <a:pt x="3" y="222"/>
                </a:lnTo>
                <a:lnTo>
                  <a:pt x="0" y="203"/>
                </a:lnTo>
                <a:lnTo>
                  <a:pt x="0" y="183"/>
                </a:lnTo>
                <a:lnTo>
                  <a:pt x="0" y="162"/>
                </a:lnTo>
                <a:lnTo>
                  <a:pt x="3" y="141"/>
                </a:lnTo>
                <a:lnTo>
                  <a:pt x="6" y="123"/>
                </a:lnTo>
                <a:lnTo>
                  <a:pt x="12" y="106"/>
                </a:lnTo>
                <a:lnTo>
                  <a:pt x="18" y="89"/>
                </a:lnTo>
                <a:lnTo>
                  <a:pt x="26" y="74"/>
                </a:lnTo>
                <a:lnTo>
                  <a:pt x="35" y="60"/>
                </a:lnTo>
                <a:lnTo>
                  <a:pt x="45" y="48"/>
                </a:lnTo>
                <a:lnTo>
                  <a:pt x="56" y="36"/>
                </a:lnTo>
                <a:lnTo>
                  <a:pt x="70" y="26"/>
                </a:lnTo>
                <a:lnTo>
                  <a:pt x="83" y="18"/>
                </a:lnTo>
                <a:lnTo>
                  <a:pt x="97" y="12"/>
                </a:lnTo>
                <a:lnTo>
                  <a:pt x="113" y="6"/>
                </a:lnTo>
                <a:lnTo>
                  <a:pt x="129" y="3"/>
                </a:lnTo>
                <a:lnTo>
                  <a:pt x="145" y="1"/>
                </a:lnTo>
                <a:lnTo>
                  <a:pt x="164" y="0"/>
                </a:lnTo>
                <a:lnTo>
                  <a:pt x="179" y="0"/>
                </a:lnTo>
                <a:lnTo>
                  <a:pt x="194" y="2"/>
                </a:lnTo>
                <a:lnTo>
                  <a:pt x="208" y="5"/>
                </a:lnTo>
                <a:lnTo>
                  <a:pt x="222" y="9"/>
                </a:lnTo>
                <a:lnTo>
                  <a:pt x="234" y="14"/>
                </a:lnTo>
                <a:lnTo>
                  <a:pt x="246" y="21"/>
                </a:lnTo>
                <a:lnTo>
                  <a:pt x="257" y="28"/>
                </a:lnTo>
                <a:lnTo>
                  <a:pt x="268" y="37"/>
                </a:lnTo>
                <a:lnTo>
                  <a:pt x="274" y="44"/>
                </a:lnTo>
                <a:lnTo>
                  <a:pt x="279" y="50"/>
                </a:lnTo>
                <a:lnTo>
                  <a:pt x="284" y="57"/>
                </a:lnTo>
                <a:lnTo>
                  <a:pt x="289" y="65"/>
                </a:lnTo>
                <a:lnTo>
                  <a:pt x="293" y="73"/>
                </a:lnTo>
                <a:lnTo>
                  <a:pt x="297" y="82"/>
                </a:lnTo>
                <a:lnTo>
                  <a:pt x="300" y="91"/>
                </a:lnTo>
                <a:lnTo>
                  <a:pt x="303" y="102"/>
                </a:lnTo>
                <a:lnTo>
                  <a:pt x="234" y="118"/>
                </a:lnTo>
                <a:lnTo>
                  <a:pt x="232" y="112"/>
                </a:lnTo>
                <a:lnTo>
                  <a:pt x="230" y="106"/>
                </a:lnTo>
                <a:lnTo>
                  <a:pt x="227" y="100"/>
                </a:lnTo>
                <a:lnTo>
                  <a:pt x="224" y="94"/>
                </a:lnTo>
                <a:lnTo>
                  <a:pt x="221" y="88"/>
                </a:lnTo>
                <a:lnTo>
                  <a:pt x="217" y="84"/>
                </a:lnTo>
                <a:lnTo>
                  <a:pt x="213" y="79"/>
                </a:lnTo>
                <a:lnTo>
                  <a:pt x="207" y="75"/>
                </a:lnTo>
                <a:lnTo>
                  <a:pt x="202" y="72"/>
                </a:lnTo>
                <a:lnTo>
                  <a:pt x="197" y="68"/>
                </a:lnTo>
                <a:lnTo>
                  <a:pt x="192" y="66"/>
                </a:lnTo>
                <a:lnTo>
                  <a:pt x="186" y="64"/>
                </a:lnTo>
                <a:lnTo>
                  <a:pt x="180" y="62"/>
                </a:lnTo>
                <a:lnTo>
                  <a:pt x="174" y="61"/>
                </a:lnTo>
                <a:lnTo>
                  <a:pt x="167" y="60"/>
                </a:lnTo>
                <a:lnTo>
                  <a:pt x="161" y="60"/>
                </a:lnTo>
                <a:lnTo>
                  <a:pt x="150" y="60"/>
                </a:lnTo>
                <a:lnTo>
                  <a:pt x="141" y="62"/>
                </a:lnTo>
                <a:lnTo>
                  <a:pt x="133" y="64"/>
                </a:lnTo>
                <a:lnTo>
                  <a:pt x="125" y="67"/>
                </a:lnTo>
                <a:lnTo>
                  <a:pt x="118" y="71"/>
                </a:lnTo>
                <a:lnTo>
                  <a:pt x="110" y="75"/>
                </a:lnTo>
                <a:lnTo>
                  <a:pt x="103" y="81"/>
                </a:lnTo>
                <a:lnTo>
                  <a:pt x="97" y="87"/>
                </a:lnTo>
                <a:lnTo>
                  <a:pt x="91" y="96"/>
                </a:lnTo>
                <a:lnTo>
                  <a:pt x="86" y="104"/>
                </a:lnTo>
                <a:lnTo>
                  <a:pt x="82" y="113"/>
                </a:lnTo>
                <a:lnTo>
                  <a:pt x="79" y="124"/>
                </a:lnTo>
                <a:lnTo>
                  <a:pt x="76" y="135"/>
                </a:lnTo>
                <a:lnTo>
                  <a:pt x="75" y="149"/>
                </a:lnTo>
                <a:lnTo>
                  <a:pt x="73" y="163"/>
                </a:lnTo>
                <a:lnTo>
                  <a:pt x="73" y="178"/>
                </a:lnTo>
                <a:lnTo>
                  <a:pt x="73" y="193"/>
                </a:lnTo>
                <a:lnTo>
                  <a:pt x="75" y="209"/>
                </a:lnTo>
                <a:lnTo>
                  <a:pt x="76" y="222"/>
                </a:lnTo>
                <a:lnTo>
                  <a:pt x="79" y="234"/>
                </a:lnTo>
                <a:lnTo>
                  <a:pt x="82" y="245"/>
                </a:lnTo>
                <a:lnTo>
                  <a:pt x="86" y="256"/>
                </a:lnTo>
                <a:lnTo>
                  <a:pt x="91" y="265"/>
                </a:lnTo>
                <a:lnTo>
                  <a:pt x="96" y="272"/>
                </a:lnTo>
                <a:lnTo>
                  <a:pt x="102" y="278"/>
                </a:lnTo>
                <a:lnTo>
                  <a:pt x="110" y="284"/>
                </a:lnTo>
                <a:lnTo>
                  <a:pt x="117" y="289"/>
                </a:lnTo>
                <a:lnTo>
                  <a:pt x="124" y="293"/>
                </a:lnTo>
                <a:lnTo>
                  <a:pt x="132" y="296"/>
                </a:lnTo>
                <a:lnTo>
                  <a:pt x="140" y="299"/>
                </a:lnTo>
                <a:lnTo>
                  <a:pt x="149" y="300"/>
                </a:lnTo>
                <a:lnTo>
                  <a:pt x="158" y="301"/>
                </a:lnTo>
                <a:lnTo>
                  <a:pt x="166" y="300"/>
                </a:lnTo>
                <a:lnTo>
                  <a:pt x="172" y="300"/>
                </a:lnTo>
                <a:lnTo>
                  <a:pt x="179" y="298"/>
                </a:lnTo>
                <a:lnTo>
                  <a:pt x="185" y="295"/>
                </a:lnTo>
                <a:lnTo>
                  <a:pt x="191" y="293"/>
                </a:lnTo>
                <a:lnTo>
                  <a:pt x="196" y="290"/>
                </a:lnTo>
                <a:lnTo>
                  <a:pt x="202" y="286"/>
                </a:lnTo>
                <a:lnTo>
                  <a:pt x="207" y="282"/>
                </a:lnTo>
                <a:lnTo>
                  <a:pt x="212" y="277"/>
                </a:lnTo>
                <a:lnTo>
                  <a:pt x="217" y="272"/>
                </a:lnTo>
                <a:lnTo>
                  <a:pt x="221" y="266"/>
                </a:lnTo>
                <a:lnTo>
                  <a:pt x="225" y="260"/>
                </a:lnTo>
                <a:lnTo>
                  <a:pt x="228" y="252"/>
                </a:lnTo>
                <a:lnTo>
                  <a:pt x="231" y="244"/>
                </a:lnTo>
                <a:lnTo>
                  <a:pt x="234" y="235"/>
                </a:lnTo>
                <a:lnTo>
                  <a:pt x="236" y="22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5" name="Freeform 39"/>
          <p:cNvSpPr>
            <a:spLocks/>
          </p:cNvSpPr>
          <p:nvPr/>
        </p:nvSpPr>
        <p:spPr bwMode="auto">
          <a:xfrm>
            <a:off x="3768725" y="6402388"/>
            <a:ext cx="109538" cy="138112"/>
          </a:xfrm>
          <a:custGeom>
            <a:avLst/>
            <a:gdLst/>
            <a:ahLst/>
            <a:cxnLst>
              <a:cxn ang="0">
                <a:pos x="103" y="349"/>
              </a:cxn>
              <a:cxn ang="0">
                <a:pos x="103" y="59"/>
              </a:cxn>
              <a:cxn ang="0">
                <a:pos x="0" y="59"/>
              </a:cxn>
              <a:cxn ang="0">
                <a:pos x="0" y="0"/>
              </a:cxn>
              <a:cxn ang="0">
                <a:pos x="278" y="0"/>
              </a:cxn>
              <a:cxn ang="0">
                <a:pos x="278" y="59"/>
              </a:cxn>
              <a:cxn ang="0">
                <a:pos x="175" y="59"/>
              </a:cxn>
              <a:cxn ang="0">
                <a:pos x="175" y="349"/>
              </a:cxn>
              <a:cxn ang="0">
                <a:pos x="103" y="349"/>
              </a:cxn>
            </a:cxnLst>
            <a:rect l="0" t="0" r="r" b="b"/>
            <a:pathLst>
              <a:path w="278" h="349">
                <a:moveTo>
                  <a:pt x="103" y="349"/>
                </a:moveTo>
                <a:lnTo>
                  <a:pt x="103" y="59"/>
                </a:lnTo>
                <a:lnTo>
                  <a:pt x="0" y="59"/>
                </a:lnTo>
                <a:lnTo>
                  <a:pt x="0" y="0"/>
                </a:lnTo>
                <a:lnTo>
                  <a:pt x="278" y="0"/>
                </a:lnTo>
                <a:lnTo>
                  <a:pt x="278" y="59"/>
                </a:lnTo>
                <a:lnTo>
                  <a:pt x="175" y="59"/>
                </a:lnTo>
                <a:lnTo>
                  <a:pt x="175" y="349"/>
                </a:lnTo>
                <a:lnTo>
                  <a:pt x="103" y="3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6" name="Freeform 40"/>
          <p:cNvSpPr>
            <a:spLocks/>
          </p:cNvSpPr>
          <p:nvPr/>
        </p:nvSpPr>
        <p:spPr bwMode="auto">
          <a:xfrm>
            <a:off x="3894138" y="6402388"/>
            <a:ext cx="120650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9" y="0"/>
              </a:cxn>
              <a:cxn ang="0">
                <a:pos x="161" y="180"/>
              </a:cxn>
              <a:cxn ang="0">
                <a:pos x="230" y="0"/>
              </a:cxn>
              <a:cxn ang="0">
                <a:pos x="303" y="0"/>
              </a:cxn>
              <a:cxn ang="0">
                <a:pos x="185" y="265"/>
              </a:cxn>
              <a:cxn ang="0">
                <a:pos x="176" y="285"/>
              </a:cxn>
              <a:cxn ang="0">
                <a:pos x="166" y="303"/>
              </a:cxn>
              <a:cxn ang="0">
                <a:pos x="157" y="318"/>
              </a:cxn>
              <a:cxn ang="0">
                <a:pos x="146" y="330"/>
              </a:cxn>
              <a:cxn ang="0">
                <a:pos x="141" y="335"/>
              </a:cxn>
              <a:cxn ang="0">
                <a:pos x="135" y="340"/>
              </a:cxn>
              <a:cxn ang="0">
                <a:pos x="130" y="344"/>
              </a:cxn>
              <a:cxn ang="0">
                <a:pos x="123" y="347"/>
              </a:cxn>
              <a:cxn ang="0">
                <a:pos x="117" y="350"/>
              </a:cxn>
              <a:cxn ang="0">
                <a:pos x="110" y="352"/>
              </a:cxn>
              <a:cxn ang="0">
                <a:pos x="103" y="353"/>
              </a:cxn>
              <a:cxn ang="0">
                <a:pos x="94" y="353"/>
              </a:cxn>
              <a:cxn ang="0">
                <a:pos x="80" y="353"/>
              </a:cxn>
              <a:cxn ang="0">
                <a:pos x="67" y="352"/>
              </a:cxn>
              <a:cxn ang="0">
                <a:pos x="56" y="351"/>
              </a:cxn>
              <a:cxn ang="0">
                <a:pos x="45" y="349"/>
              </a:cxn>
              <a:cxn ang="0">
                <a:pos x="45" y="297"/>
              </a:cxn>
              <a:cxn ang="0">
                <a:pos x="60" y="297"/>
              </a:cxn>
              <a:cxn ang="0">
                <a:pos x="73" y="298"/>
              </a:cxn>
              <a:cxn ang="0">
                <a:pos x="84" y="297"/>
              </a:cxn>
              <a:cxn ang="0">
                <a:pos x="94" y="295"/>
              </a:cxn>
              <a:cxn ang="0">
                <a:pos x="102" y="293"/>
              </a:cxn>
              <a:cxn ang="0">
                <a:pos x="108" y="288"/>
              </a:cxn>
              <a:cxn ang="0">
                <a:pos x="114" y="282"/>
              </a:cxn>
              <a:cxn ang="0">
                <a:pos x="119" y="274"/>
              </a:cxn>
              <a:cxn ang="0">
                <a:pos x="123" y="263"/>
              </a:cxn>
              <a:cxn ang="0">
                <a:pos x="128" y="250"/>
              </a:cxn>
              <a:cxn ang="0">
                <a:pos x="0" y="0"/>
              </a:cxn>
            </a:cxnLst>
            <a:rect l="0" t="0" r="r" b="b"/>
            <a:pathLst>
              <a:path w="303" h="353">
                <a:moveTo>
                  <a:pt x="0" y="0"/>
                </a:moveTo>
                <a:lnTo>
                  <a:pt x="79" y="0"/>
                </a:lnTo>
                <a:lnTo>
                  <a:pt x="161" y="180"/>
                </a:lnTo>
                <a:lnTo>
                  <a:pt x="230" y="0"/>
                </a:lnTo>
                <a:lnTo>
                  <a:pt x="303" y="0"/>
                </a:lnTo>
                <a:lnTo>
                  <a:pt x="185" y="265"/>
                </a:lnTo>
                <a:lnTo>
                  <a:pt x="176" y="285"/>
                </a:lnTo>
                <a:lnTo>
                  <a:pt x="166" y="303"/>
                </a:lnTo>
                <a:lnTo>
                  <a:pt x="157" y="318"/>
                </a:lnTo>
                <a:lnTo>
                  <a:pt x="146" y="330"/>
                </a:lnTo>
                <a:lnTo>
                  <a:pt x="141" y="335"/>
                </a:lnTo>
                <a:lnTo>
                  <a:pt x="135" y="340"/>
                </a:lnTo>
                <a:lnTo>
                  <a:pt x="130" y="344"/>
                </a:lnTo>
                <a:lnTo>
                  <a:pt x="123" y="347"/>
                </a:lnTo>
                <a:lnTo>
                  <a:pt x="117" y="350"/>
                </a:lnTo>
                <a:lnTo>
                  <a:pt x="110" y="352"/>
                </a:lnTo>
                <a:lnTo>
                  <a:pt x="103" y="353"/>
                </a:lnTo>
                <a:lnTo>
                  <a:pt x="94" y="353"/>
                </a:lnTo>
                <a:lnTo>
                  <a:pt x="80" y="353"/>
                </a:lnTo>
                <a:lnTo>
                  <a:pt x="67" y="352"/>
                </a:lnTo>
                <a:lnTo>
                  <a:pt x="56" y="351"/>
                </a:lnTo>
                <a:lnTo>
                  <a:pt x="45" y="349"/>
                </a:lnTo>
                <a:lnTo>
                  <a:pt x="45" y="297"/>
                </a:lnTo>
                <a:lnTo>
                  <a:pt x="60" y="297"/>
                </a:lnTo>
                <a:lnTo>
                  <a:pt x="73" y="298"/>
                </a:lnTo>
                <a:lnTo>
                  <a:pt x="84" y="297"/>
                </a:lnTo>
                <a:lnTo>
                  <a:pt x="94" y="295"/>
                </a:lnTo>
                <a:lnTo>
                  <a:pt x="102" y="293"/>
                </a:lnTo>
                <a:lnTo>
                  <a:pt x="108" y="288"/>
                </a:lnTo>
                <a:lnTo>
                  <a:pt x="114" y="282"/>
                </a:lnTo>
                <a:lnTo>
                  <a:pt x="119" y="274"/>
                </a:lnTo>
                <a:lnTo>
                  <a:pt x="123" y="263"/>
                </a:lnTo>
                <a:lnTo>
                  <a:pt x="128" y="25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7" name="Freeform 41"/>
          <p:cNvSpPr>
            <a:spLocks/>
          </p:cNvSpPr>
          <p:nvPr/>
        </p:nvSpPr>
        <p:spPr bwMode="auto">
          <a:xfrm>
            <a:off x="4038600" y="6402388"/>
            <a:ext cx="111125" cy="1381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8" y="0"/>
              </a:cxn>
              <a:cxn ang="0">
                <a:pos x="278" y="349"/>
              </a:cxn>
              <a:cxn ang="0">
                <a:pos x="208" y="349"/>
              </a:cxn>
              <a:cxn ang="0">
                <a:pos x="208" y="58"/>
              </a:cxn>
              <a:cxn ang="0">
                <a:pos x="71" y="58"/>
              </a:cxn>
              <a:cxn ang="0">
                <a:pos x="71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278" h="349">
                <a:moveTo>
                  <a:pt x="0" y="0"/>
                </a:moveTo>
                <a:lnTo>
                  <a:pt x="278" y="0"/>
                </a:lnTo>
                <a:lnTo>
                  <a:pt x="278" y="349"/>
                </a:lnTo>
                <a:lnTo>
                  <a:pt x="208" y="349"/>
                </a:lnTo>
                <a:lnTo>
                  <a:pt x="208" y="58"/>
                </a:lnTo>
                <a:lnTo>
                  <a:pt x="71" y="58"/>
                </a:lnTo>
                <a:lnTo>
                  <a:pt x="71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8" name="Freeform 42"/>
          <p:cNvSpPr>
            <a:spLocks/>
          </p:cNvSpPr>
          <p:nvPr/>
        </p:nvSpPr>
        <p:spPr bwMode="auto">
          <a:xfrm>
            <a:off x="5418138" y="2057400"/>
            <a:ext cx="747712" cy="655638"/>
          </a:xfrm>
          <a:custGeom>
            <a:avLst/>
            <a:gdLst/>
            <a:ahLst/>
            <a:cxnLst>
              <a:cxn ang="0">
                <a:pos x="94" y="1649"/>
              </a:cxn>
              <a:cxn ang="0">
                <a:pos x="1791" y="1649"/>
              </a:cxn>
              <a:cxn ang="0">
                <a:pos x="1805" y="1648"/>
              </a:cxn>
              <a:cxn ang="0">
                <a:pos x="1818" y="1645"/>
              </a:cxn>
              <a:cxn ang="0">
                <a:pos x="1831" y="1641"/>
              </a:cxn>
              <a:cxn ang="0">
                <a:pos x="1842" y="1635"/>
              </a:cxn>
              <a:cxn ang="0">
                <a:pos x="1853" y="1627"/>
              </a:cxn>
              <a:cxn ang="0">
                <a:pos x="1863" y="1617"/>
              </a:cxn>
              <a:cxn ang="0">
                <a:pos x="1871" y="1607"/>
              </a:cxn>
              <a:cxn ang="0">
                <a:pos x="1878" y="1594"/>
              </a:cxn>
              <a:cxn ang="0">
                <a:pos x="1882" y="1582"/>
              </a:cxn>
              <a:cxn ang="0">
                <a:pos x="1885" y="1569"/>
              </a:cxn>
              <a:cxn ang="0">
                <a:pos x="1886" y="1556"/>
              </a:cxn>
              <a:cxn ang="0">
                <a:pos x="1886" y="94"/>
              </a:cxn>
              <a:cxn ang="0">
                <a:pos x="1885" y="81"/>
              </a:cxn>
              <a:cxn ang="0">
                <a:pos x="1882" y="67"/>
              </a:cxn>
              <a:cxn ang="0">
                <a:pos x="1878" y="55"/>
              </a:cxn>
              <a:cxn ang="0">
                <a:pos x="1871" y="43"/>
              </a:cxn>
              <a:cxn ang="0">
                <a:pos x="1863" y="33"/>
              </a:cxn>
              <a:cxn ang="0">
                <a:pos x="1853" y="23"/>
              </a:cxn>
              <a:cxn ang="0">
                <a:pos x="1842" y="14"/>
              </a:cxn>
              <a:cxn ang="0">
                <a:pos x="1831" y="8"/>
              </a:cxn>
              <a:cxn ang="0">
                <a:pos x="1818" y="3"/>
              </a:cxn>
              <a:cxn ang="0">
                <a:pos x="1805" y="1"/>
              </a:cxn>
              <a:cxn ang="0">
                <a:pos x="1791" y="0"/>
              </a:cxn>
              <a:cxn ang="0">
                <a:pos x="94" y="0"/>
              </a:cxn>
              <a:cxn ang="0">
                <a:pos x="81" y="1"/>
              </a:cxn>
              <a:cxn ang="0">
                <a:pos x="68" y="3"/>
              </a:cxn>
              <a:cxn ang="0">
                <a:pos x="55" y="8"/>
              </a:cxn>
              <a:cxn ang="0">
                <a:pos x="44" y="14"/>
              </a:cxn>
              <a:cxn ang="0">
                <a:pos x="33" y="23"/>
              </a:cxn>
              <a:cxn ang="0">
                <a:pos x="23" y="33"/>
              </a:cxn>
              <a:cxn ang="0">
                <a:pos x="15" y="43"/>
              </a:cxn>
              <a:cxn ang="0">
                <a:pos x="8" y="55"/>
              </a:cxn>
              <a:cxn ang="0">
                <a:pos x="4" y="67"/>
              </a:cxn>
              <a:cxn ang="0">
                <a:pos x="1" y="81"/>
              </a:cxn>
              <a:cxn ang="0">
                <a:pos x="0" y="94"/>
              </a:cxn>
              <a:cxn ang="0">
                <a:pos x="0" y="1556"/>
              </a:cxn>
              <a:cxn ang="0">
                <a:pos x="1" y="1569"/>
              </a:cxn>
              <a:cxn ang="0">
                <a:pos x="4" y="1582"/>
              </a:cxn>
              <a:cxn ang="0">
                <a:pos x="8" y="1594"/>
              </a:cxn>
              <a:cxn ang="0">
                <a:pos x="15" y="1607"/>
              </a:cxn>
              <a:cxn ang="0">
                <a:pos x="23" y="1617"/>
              </a:cxn>
              <a:cxn ang="0">
                <a:pos x="33" y="1627"/>
              </a:cxn>
              <a:cxn ang="0">
                <a:pos x="44" y="1635"/>
              </a:cxn>
              <a:cxn ang="0">
                <a:pos x="55" y="1641"/>
              </a:cxn>
              <a:cxn ang="0">
                <a:pos x="68" y="1645"/>
              </a:cxn>
              <a:cxn ang="0">
                <a:pos x="81" y="1648"/>
              </a:cxn>
              <a:cxn ang="0">
                <a:pos x="94" y="1649"/>
              </a:cxn>
            </a:cxnLst>
            <a:rect l="0" t="0" r="r" b="b"/>
            <a:pathLst>
              <a:path w="1886" h="1649">
                <a:moveTo>
                  <a:pt x="94" y="1649"/>
                </a:moveTo>
                <a:lnTo>
                  <a:pt x="1791" y="1649"/>
                </a:lnTo>
                <a:lnTo>
                  <a:pt x="1805" y="1648"/>
                </a:lnTo>
                <a:lnTo>
                  <a:pt x="1818" y="1645"/>
                </a:lnTo>
                <a:lnTo>
                  <a:pt x="1831" y="1641"/>
                </a:lnTo>
                <a:lnTo>
                  <a:pt x="1842" y="1635"/>
                </a:lnTo>
                <a:lnTo>
                  <a:pt x="1853" y="1627"/>
                </a:lnTo>
                <a:lnTo>
                  <a:pt x="1863" y="1617"/>
                </a:lnTo>
                <a:lnTo>
                  <a:pt x="1871" y="1607"/>
                </a:lnTo>
                <a:lnTo>
                  <a:pt x="1878" y="1594"/>
                </a:lnTo>
                <a:lnTo>
                  <a:pt x="1882" y="1582"/>
                </a:lnTo>
                <a:lnTo>
                  <a:pt x="1885" y="1569"/>
                </a:lnTo>
                <a:lnTo>
                  <a:pt x="1886" y="1556"/>
                </a:lnTo>
                <a:lnTo>
                  <a:pt x="1886" y="94"/>
                </a:lnTo>
                <a:lnTo>
                  <a:pt x="1885" y="81"/>
                </a:lnTo>
                <a:lnTo>
                  <a:pt x="1882" y="67"/>
                </a:lnTo>
                <a:lnTo>
                  <a:pt x="1878" y="55"/>
                </a:lnTo>
                <a:lnTo>
                  <a:pt x="1871" y="43"/>
                </a:lnTo>
                <a:lnTo>
                  <a:pt x="1863" y="33"/>
                </a:lnTo>
                <a:lnTo>
                  <a:pt x="1853" y="23"/>
                </a:lnTo>
                <a:lnTo>
                  <a:pt x="1842" y="14"/>
                </a:lnTo>
                <a:lnTo>
                  <a:pt x="1831" y="8"/>
                </a:lnTo>
                <a:lnTo>
                  <a:pt x="1818" y="3"/>
                </a:lnTo>
                <a:lnTo>
                  <a:pt x="1805" y="1"/>
                </a:lnTo>
                <a:lnTo>
                  <a:pt x="1791" y="0"/>
                </a:lnTo>
                <a:lnTo>
                  <a:pt x="94" y="0"/>
                </a:lnTo>
                <a:lnTo>
                  <a:pt x="81" y="1"/>
                </a:lnTo>
                <a:lnTo>
                  <a:pt x="68" y="3"/>
                </a:lnTo>
                <a:lnTo>
                  <a:pt x="55" y="8"/>
                </a:lnTo>
                <a:lnTo>
                  <a:pt x="44" y="14"/>
                </a:lnTo>
                <a:lnTo>
                  <a:pt x="33" y="23"/>
                </a:lnTo>
                <a:lnTo>
                  <a:pt x="23" y="33"/>
                </a:lnTo>
                <a:lnTo>
                  <a:pt x="15" y="43"/>
                </a:lnTo>
                <a:lnTo>
                  <a:pt x="8" y="55"/>
                </a:lnTo>
                <a:lnTo>
                  <a:pt x="4" y="67"/>
                </a:lnTo>
                <a:lnTo>
                  <a:pt x="1" y="81"/>
                </a:lnTo>
                <a:lnTo>
                  <a:pt x="0" y="94"/>
                </a:lnTo>
                <a:lnTo>
                  <a:pt x="0" y="1556"/>
                </a:lnTo>
                <a:lnTo>
                  <a:pt x="1" y="1569"/>
                </a:lnTo>
                <a:lnTo>
                  <a:pt x="4" y="1582"/>
                </a:lnTo>
                <a:lnTo>
                  <a:pt x="8" y="1594"/>
                </a:lnTo>
                <a:lnTo>
                  <a:pt x="15" y="1607"/>
                </a:lnTo>
                <a:lnTo>
                  <a:pt x="23" y="1617"/>
                </a:lnTo>
                <a:lnTo>
                  <a:pt x="33" y="1627"/>
                </a:lnTo>
                <a:lnTo>
                  <a:pt x="44" y="1635"/>
                </a:lnTo>
                <a:lnTo>
                  <a:pt x="55" y="1641"/>
                </a:lnTo>
                <a:lnTo>
                  <a:pt x="68" y="1645"/>
                </a:lnTo>
                <a:lnTo>
                  <a:pt x="81" y="1648"/>
                </a:lnTo>
                <a:lnTo>
                  <a:pt x="94" y="164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59" name="Freeform 43"/>
          <p:cNvSpPr>
            <a:spLocks/>
          </p:cNvSpPr>
          <p:nvPr/>
        </p:nvSpPr>
        <p:spPr bwMode="auto">
          <a:xfrm>
            <a:off x="5454650" y="2709863"/>
            <a:ext cx="674688" cy="4762"/>
          </a:xfrm>
          <a:custGeom>
            <a:avLst/>
            <a:gdLst/>
            <a:ahLst/>
            <a:cxnLst>
              <a:cxn ang="0">
                <a:pos x="1698" y="15"/>
              </a:cxn>
              <a:cxn ang="0">
                <a:pos x="1697" y="0"/>
              </a:cxn>
              <a:cxn ang="0">
                <a:pos x="0" y="0"/>
              </a:cxn>
              <a:cxn ang="0">
                <a:pos x="0" y="15"/>
              </a:cxn>
              <a:cxn ang="0">
                <a:pos x="1697" y="15"/>
              </a:cxn>
              <a:cxn ang="0">
                <a:pos x="1698" y="15"/>
              </a:cxn>
              <a:cxn ang="0">
                <a:pos x="1697" y="15"/>
              </a:cxn>
              <a:cxn ang="0">
                <a:pos x="1698" y="15"/>
              </a:cxn>
              <a:cxn ang="0">
                <a:pos x="1698" y="15"/>
              </a:cxn>
            </a:cxnLst>
            <a:rect l="0" t="0" r="r" b="b"/>
            <a:pathLst>
              <a:path w="1698" h="15">
                <a:moveTo>
                  <a:pt x="1698" y="15"/>
                </a:moveTo>
                <a:lnTo>
                  <a:pt x="1697" y="0"/>
                </a:lnTo>
                <a:lnTo>
                  <a:pt x="0" y="0"/>
                </a:lnTo>
                <a:lnTo>
                  <a:pt x="0" y="15"/>
                </a:lnTo>
                <a:lnTo>
                  <a:pt x="1697" y="15"/>
                </a:lnTo>
                <a:lnTo>
                  <a:pt x="1698" y="15"/>
                </a:lnTo>
                <a:lnTo>
                  <a:pt x="1697" y="15"/>
                </a:lnTo>
                <a:lnTo>
                  <a:pt x="1698" y="15"/>
                </a:lnTo>
                <a:lnTo>
                  <a:pt x="1698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0" name="Freeform 44"/>
          <p:cNvSpPr>
            <a:spLocks/>
          </p:cNvSpPr>
          <p:nvPr/>
        </p:nvSpPr>
        <p:spPr bwMode="auto">
          <a:xfrm>
            <a:off x="6129338" y="2709863"/>
            <a:ext cx="6350" cy="4762"/>
          </a:xfrm>
          <a:custGeom>
            <a:avLst/>
            <a:gdLst/>
            <a:ahLst/>
            <a:cxnLst>
              <a:cxn ang="0">
                <a:pos x="15" y="15"/>
              </a:cxn>
              <a:cxn ang="0">
                <a:pos x="13" y="0"/>
              </a:cxn>
              <a:cxn ang="0">
                <a:pos x="0" y="1"/>
              </a:cxn>
              <a:cxn ang="0">
                <a:pos x="1" y="16"/>
              </a:cxn>
              <a:cxn ang="0">
                <a:pos x="14" y="15"/>
              </a:cxn>
              <a:cxn ang="0">
                <a:pos x="15" y="15"/>
              </a:cxn>
              <a:cxn ang="0">
                <a:pos x="14" y="15"/>
              </a:cxn>
              <a:cxn ang="0">
                <a:pos x="15" y="15"/>
              </a:cxn>
              <a:cxn ang="0">
                <a:pos x="15" y="15"/>
              </a:cxn>
            </a:cxnLst>
            <a:rect l="0" t="0" r="r" b="b"/>
            <a:pathLst>
              <a:path w="15" h="16">
                <a:moveTo>
                  <a:pt x="15" y="15"/>
                </a:moveTo>
                <a:lnTo>
                  <a:pt x="13" y="0"/>
                </a:lnTo>
                <a:lnTo>
                  <a:pt x="0" y="1"/>
                </a:lnTo>
                <a:lnTo>
                  <a:pt x="1" y="16"/>
                </a:lnTo>
                <a:lnTo>
                  <a:pt x="14" y="15"/>
                </a:lnTo>
                <a:lnTo>
                  <a:pt x="15" y="15"/>
                </a:lnTo>
                <a:lnTo>
                  <a:pt x="14" y="15"/>
                </a:lnTo>
                <a:lnTo>
                  <a:pt x="15" y="15"/>
                </a:lnTo>
                <a:lnTo>
                  <a:pt x="15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1" name="Freeform 45"/>
          <p:cNvSpPr>
            <a:spLocks/>
          </p:cNvSpPr>
          <p:nvPr/>
        </p:nvSpPr>
        <p:spPr bwMode="auto">
          <a:xfrm>
            <a:off x="6134100" y="2708275"/>
            <a:ext cx="6350" cy="6350"/>
          </a:xfrm>
          <a:custGeom>
            <a:avLst/>
            <a:gdLst/>
            <a:ahLst/>
            <a:cxnLst>
              <a:cxn ang="0">
                <a:pos x="18" y="15"/>
              </a:cxn>
              <a:cxn ang="0">
                <a:pos x="14" y="0"/>
              </a:cxn>
              <a:cxn ang="0">
                <a:pos x="0" y="3"/>
              </a:cxn>
              <a:cxn ang="0">
                <a:pos x="3" y="18"/>
              </a:cxn>
              <a:cxn ang="0">
                <a:pos x="17" y="15"/>
              </a:cxn>
              <a:cxn ang="0">
                <a:pos x="18" y="15"/>
              </a:cxn>
              <a:cxn ang="0">
                <a:pos x="17" y="15"/>
              </a:cxn>
              <a:cxn ang="0">
                <a:pos x="17" y="15"/>
              </a:cxn>
              <a:cxn ang="0">
                <a:pos x="18" y="15"/>
              </a:cxn>
            </a:cxnLst>
            <a:rect l="0" t="0" r="r" b="b"/>
            <a:pathLst>
              <a:path w="18" h="18">
                <a:moveTo>
                  <a:pt x="18" y="15"/>
                </a:moveTo>
                <a:lnTo>
                  <a:pt x="14" y="0"/>
                </a:lnTo>
                <a:lnTo>
                  <a:pt x="0" y="3"/>
                </a:lnTo>
                <a:lnTo>
                  <a:pt x="3" y="18"/>
                </a:lnTo>
                <a:lnTo>
                  <a:pt x="17" y="15"/>
                </a:lnTo>
                <a:lnTo>
                  <a:pt x="18" y="15"/>
                </a:lnTo>
                <a:lnTo>
                  <a:pt x="17" y="15"/>
                </a:lnTo>
                <a:lnTo>
                  <a:pt x="17" y="15"/>
                </a:lnTo>
                <a:lnTo>
                  <a:pt x="18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2" name="Freeform 46"/>
          <p:cNvSpPr>
            <a:spLocks/>
          </p:cNvSpPr>
          <p:nvPr/>
        </p:nvSpPr>
        <p:spPr bwMode="auto">
          <a:xfrm>
            <a:off x="6138863" y="2706688"/>
            <a:ext cx="7937" cy="6350"/>
          </a:xfrm>
          <a:custGeom>
            <a:avLst/>
            <a:gdLst/>
            <a:ahLst/>
            <a:cxnLst>
              <a:cxn ang="0">
                <a:pos x="19" y="13"/>
              </a:cxn>
              <a:cxn ang="0">
                <a:pos x="13" y="0"/>
              </a:cxn>
              <a:cxn ang="0">
                <a:pos x="0" y="5"/>
              </a:cxn>
              <a:cxn ang="0">
                <a:pos x="5" y="19"/>
              </a:cxn>
              <a:cxn ang="0">
                <a:pos x="17" y="14"/>
              </a:cxn>
              <a:cxn ang="0">
                <a:pos x="19" y="13"/>
              </a:cxn>
              <a:cxn ang="0">
                <a:pos x="17" y="14"/>
              </a:cxn>
              <a:cxn ang="0">
                <a:pos x="18" y="13"/>
              </a:cxn>
              <a:cxn ang="0">
                <a:pos x="19" y="13"/>
              </a:cxn>
            </a:cxnLst>
            <a:rect l="0" t="0" r="r" b="b"/>
            <a:pathLst>
              <a:path w="19" h="19">
                <a:moveTo>
                  <a:pt x="19" y="13"/>
                </a:moveTo>
                <a:lnTo>
                  <a:pt x="13" y="0"/>
                </a:lnTo>
                <a:lnTo>
                  <a:pt x="0" y="5"/>
                </a:lnTo>
                <a:lnTo>
                  <a:pt x="5" y="19"/>
                </a:lnTo>
                <a:lnTo>
                  <a:pt x="17" y="14"/>
                </a:lnTo>
                <a:lnTo>
                  <a:pt x="19" y="13"/>
                </a:lnTo>
                <a:lnTo>
                  <a:pt x="17" y="14"/>
                </a:lnTo>
                <a:lnTo>
                  <a:pt x="18" y="13"/>
                </a:lnTo>
                <a:lnTo>
                  <a:pt x="19" y="1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3" name="Freeform 47"/>
          <p:cNvSpPr>
            <a:spLocks/>
          </p:cNvSpPr>
          <p:nvPr/>
        </p:nvSpPr>
        <p:spPr bwMode="auto">
          <a:xfrm>
            <a:off x="6143625" y="2703513"/>
            <a:ext cx="7938" cy="7937"/>
          </a:xfrm>
          <a:custGeom>
            <a:avLst/>
            <a:gdLst/>
            <a:ahLst/>
            <a:cxnLst>
              <a:cxn ang="0">
                <a:pos x="18" y="12"/>
              </a:cxn>
              <a:cxn ang="0">
                <a:pos x="11" y="0"/>
              </a:cxn>
              <a:cxn ang="0">
                <a:pos x="0" y="7"/>
              </a:cxn>
              <a:cxn ang="0">
                <a:pos x="7" y="19"/>
              </a:cxn>
              <a:cxn ang="0">
                <a:pos x="18" y="13"/>
              </a:cxn>
              <a:cxn ang="0">
                <a:pos x="18" y="12"/>
              </a:cxn>
              <a:cxn ang="0">
                <a:pos x="18" y="13"/>
              </a:cxn>
              <a:cxn ang="0">
                <a:pos x="18" y="13"/>
              </a:cxn>
              <a:cxn ang="0">
                <a:pos x="18" y="12"/>
              </a:cxn>
            </a:cxnLst>
            <a:rect l="0" t="0" r="r" b="b"/>
            <a:pathLst>
              <a:path w="18" h="19">
                <a:moveTo>
                  <a:pt x="18" y="12"/>
                </a:moveTo>
                <a:lnTo>
                  <a:pt x="11" y="0"/>
                </a:lnTo>
                <a:lnTo>
                  <a:pt x="0" y="7"/>
                </a:lnTo>
                <a:lnTo>
                  <a:pt x="7" y="19"/>
                </a:lnTo>
                <a:lnTo>
                  <a:pt x="18" y="13"/>
                </a:lnTo>
                <a:lnTo>
                  <a:pt x="18" y="12"/>
                </a:lnTo>
                <a:lnTo>
                  <a:pt x="18" y="13"/>
                </a:lnTo>
                <a:lnTo>
                  <a:pt x="18" y="13"/>
                </a:lnTo>
                <a:lnTo>
                  <a:pt x="18" y="1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4" name="Freeform 48"/>
          <p:cNvSpPr>
            <a:spLocks/>
          </p:cNvSpPr>
          <p:nvPr/>
        </p:nvSpPr>
        <p:spPr bwMode="auto">
          <a:xfrm>
            <a:off x="6148388" y="2700338"/>
            <a:ext cx="7937" cy="7937"/>
          </a:xfrm>
          <a:custGeom>
            <a:avLst/>
            <a:gdLst/>
            <a:ahLst/>
            <a:cxnLst>
              <a:cxn ang="0">
                <a:pos x="20" y="11"/>
              </a:cxn>
              <a:cxn ang="0">
                <a:pos x="11" y="0"/>
              </a:cxn>
              <a:cxn ang="0">
                <a:pos x="0" y="8"/>
              </a:cxn>
              <a:cxn ang="0">
                <a:pos x="8" y="19"/>
              </a:cxn>
              <a:cxn ang="0">
                <a:pos x="19" y="12"/>
              </a:cxn>
              <a:cxn ang="0">
                <a:pos x="20" y="11"/>
              </a:cxn>
              <a:cxn ang="0">
                <a:pos x="19" y="12"/>
              </a:cxn>
              <a:cxn ang="0">
                <a:pos x="20" y="11"/>
              </a:cxn>
              <a:cxn ang="0">
                <a:pos x="20" y="11"/>
              </a:cxn>
            </a:cxnLst>
            <a:rect l="0" t="0" r="r" b="b"/>
            <a:pathLst>
              <a:path w="20" h="19">
                <a:moveTo>
                  <a:pt x="20" y="11"/>
                </a:moveTo>
                <a:lnTo>
                  <a:pt x="11" y="0"/>
                </a:lnTo>
                <a:lnTo>
                  <a:pt x="0" y="8"/>
                </a:lnTo>
                <a:lnTo>
                  <a:pt x="8" y="19"/>
                </a:lnTo>
                <a:lnTo>
                  <a:pt x="19" y="12"/>
                </a:lnTo>
                <a:lnTo>
                  <a:pt x="20" y="11"/>
                </a:lnTo>
                <a:lnTo>
                  <a:pt x="19" y="12"/>
                </a:lnTo>
                <a:lnTo>
                  <a:pt x="20" y="11"/>
                </a:lnTo>
                <a:lnTo>
                  <a:pt x="20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5" name="Freeform 49"/>
          <p:cNvSpPr>
            <a:spLocks/>
          </p:cNvSpPr>
          <p:nvPr/>
        </p:nvSpPr>
        <p:spPr bwMode="auto">
          <a:xfrm>
            <a:off x="6151563" y="2697163"/>
            <a:ext cx="7937" cy="7937"/>
          </a:xfrm>
          <a:custGeom>
            <a:avLst/>
            <a:gdLst/>
            <a:ahLst/>
            <a:cxnLst>
              <a:cxn ang="0">
                <a:pos x="21" y="10"/>
              </a:cxn>
              <a:cxn ang="0">
                <a:pos x="9" y="0"/>
              </a:cxn>
              <a:cxn ang="0">
                <a:pos x="0" y="10"/>
              </a:cxn>
              <a:cxn ang="0">
                <a:pos x="10" y="20"/>
              </a:cxn>
              <a:cxn ang="0">
                <a:pos x="20" y="10"/>
              </a:cxn>
              <a:cxn ang="0">
                <a:pos x="21" y="10"/>
              </a:cxn>
              <a:cxn ang="0">
                <a:pos x="20" y="10"/>
              </a:cxn>
              <a:cxn ang="0">
                <a:pos x="21" y="10"/>
              </a:cxn>
              <a:cxn ang="0">
                <a:pos x="21" y="10"/>
              </a:cxn>
            </a:cxnLst>
            <a:rect l="0" t="0" r="r" b="b"/>
            <a:pathLst>
              <a:path w="21" h="20">
                <a:moveTo>
                  <a:pt x="21" y="10"/>
                </a:moveTo>
                <a:lnTo>
                  <a:pt x="9" y="0"/>
                </a:lnTo>
                <a:lnTo>
                  <a:pt x="0" y="10"/>
                </a:lnTo>
                <a:lnTo>
                  <a:pt x="10" y="20"/>
                </a:lnTo>
                <a:lnTo>
                  <a:pt x="20" y="10"/>
                </a:lnTo>
                <a:lnTo>
                  <a:pt x="21" y="10"/>
                </a:lnTo>
                <a:lnTo>
                  <a:pt x="20" y="10"/>
                </a:lnTo>
                <a:lnTo>
                  <a:pt x="21" y="10"/>
                </a:lnTo>
                <a:lnTo>
                  <a:pt x="21" y="1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6" name="Freeform 50"/>
          <p:cNvSpPr>
            <a:spLocks/>
          </p:cNvSpPr>
          <p:nvPr/>
        </p:nvSpPr>
        <p:spPr bwMode="auto">
          <a:xfrm>
            <a:off x="6154738" y="2693988"/>
            <a:ext cx="7937" cy="7937"/>
          </a:xfrm>
          <a:custGeom>
            <a:avLst/>
            <a:gdLst/>
            <a:ahLst/>
            <a:cxnLst>
              <a:cxn ang="0">
                <a:pos x="20" y="8"/>
              </a:cxn>
              <a:cxn ang="0">
                <a:pos x="8" y="0"/>
              </a:cxn>
              <a:cxn ang="0">
                <a:pos x="0" y="11"/>
              </a:cxn>
              <a:cxn ang="0">
                <a:pos x="12" y="20"/>
              </a:cxn>
              <a:cxn ang="0">
                <a:pos x="20" y="9"/>
              </a:cxn>
              <a:cxn ang="0">
                <a:pos x="20" y="8"/>
              </a:cxn>
              <a:cxn ang="0">
                <a:pos x="20" y="9"/>
              </a:cxn>
              <a:cxn ang="0">
                <a:pos x="20" y="9"/>
              </a:cxn>
              <a:cxn ang="0">
                <a:pos x="20" y="8"/>
              </a:cxn>
            </a:cxnLst>
            <a:rect l="0" t="0" r="r" b="b"/>
            <a:pathLst>
              <a:path w="20" h="20">
                <a:moveTo>
                  <a:pt x="20" y="8"/>
                </a:moveTo>
                <a:lnTo>
                  <a:pt x="8" y="0"/>
                </a:lnTo>
                <a:lnTo>
                  <a:pt x="0" y="11"/>
                </a:lnTo>
                <a:lnTo>
                  <a:pt x="12" y="20"/>
                </a:lnTo>
                <a:lnTo>
                  <a:pt x="20" y="9"/>
                </a:lnTo>
                <a:lnTo>
                  <a:pt x="20" y="8"/>
                </a:lnTo>
                <a:lnTo>
                  <a:pt x="20" y="9"/>
                </a:lnTo>
                <a:lnTo>
                  <a:pt x="20" y="9"/>
                </a:lnTo>
                <a:lnTo>
                  <a:pt x="20" y="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7" name="Freeform 51"/>
          <p:cNvSpPr>
            <a:spLocks/>
          </p:cNvSpPr>
          <p:nvPr/>
        </p:nvSpPr>
        <p:spPr bwMode="auto">
          <a:xfrm>
            <a:off x="6157913" y="2689225"/>
            <a:ext cx="7937" cy="7938"/>
          </a:xfrm>
          <a:custGeom>
            <a:avLst/>
            <a:gdLst/>
            <a:ahLst/>
            <a:cxnLst>
              <a:cxn ang="0">
                <a:pos x="19" y="6"/>
              </a:cxn>
              <a:cxn ang="0">
                <a:pos x="6" y="0"/>
              </a:cxn>
              <a:cxn ang="0">
                <a:pos x="0" y="12"/>
              </a:cxn>
              <a:cxn ang="0">
                <a:pos x="12" y="19"/>
              </a:cxn>
              <a:cxn ang="0">
                <a:pos x="19" y="7"/>
              </a:cxn>
              <a:cxn ang="0">
                <a:pos x="19" y="6"/>
              </a:cxn>
              <a:cxn ang="0">
                <a:pos x="19" y="7"/>
              </a:cxn>
              <a:cxn ang="0">
                <a:pos x="19" y="6"/>
              </a:cxn>
              <a:cxn ang="0">
                <a:pos x="19" y="6"/>
              </a:cxn>
            </a:cxnLst>
            <a:rect l="0" t="0" r="r" b="b"/>
            <a:pathLst>
              <a:path w="19" h="19">
                <a:moveTo>
                  <a:pt x="19" y="6"/>
                </a:moveTo>
                <a:lnTo>
                  <a:pt x="6" y="0"/>
                </a:lnTo>
                <a:lnTo>
                  <a:pt x="0" y="12"/>
                </a:lnTo>
                <a:lnTo>
                  <a:pt x="12" y="19"/>
                </a:lnTo>
                <a:lnTo>
                  <a:pt x="19" y="7"/>
                </a:lnTo>
                <a:lnTo>
                  <a:pt x="19" y="6"/>
                </a:lnTo>
                <a:lnTo>
                  <a:pt x="19" y="7"/>
                </a:lnTo>
                <a:lnTo>
                  <a:pt x="19" y="6"/>
                </a:lnTo>
                <a:lnTo>
                  <a:pt x="19" y="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8" name="Freeform 52"/>
          <p:cNvSpPr>
            <a:spLocks/>
          </p:cNvSpPr>
          <p:nvPr/>
        </p:nvSpPr>
        <p:spPr bwMode="auto">
          <a:xfrm>
            <a:off x="6161088" y="2684463"/>
            <a:ext cx="6350" cy="7937"/>
          </a:xfrm>
          <a:custGeom>
            <a:avLst/>
            <a:gdLst/>
            <a:ahLst/>
            <a:cxnLst>
              <a:cxn ang="0">
                <a:pos x="18" y="4"/>
              </a:cxn>
              <a:cxn ang="0">
                <a:pos x="4" y="0"/>
              </a:cxn>
              <a:cxn ang="0">
                <a:pos x="0" y="13"/>
              </a:cxn>
              <a:cxn ang="0">
                <a:pos x="13" y="18"/>
              </a:cxn>
              <a:cxn ang="0">
                <a:pos x="18" y="5"/>
              </a:cxn>
              <a:cxn ang="0">
                <a:pos x="18" y="4"/>
              </a:cxn>
              <a:cxn ang="0">
                <a:pos x="18" y="5"/>
              </a:cxn>
              <a:cxn ang="0">
                <a:pos x="18" y="5"/>
              </a:cxn>
              <a:cxn ang="0">
                <a:pos x="18" y="4"/>
              </a:cxn>
            </a:cxnLst>
            <a:rect l="0" t="0" r="r" b="b"/>
            <a:pathLst>
              <a:path w="18" h="18">
                <a:moveTo>
                  <a:pt x="18" y="4"/>
                </a:moveTo>
                <a:lnTo>
                  <a:pt x="4" y="0"/>
                </a:lnTo>
                <a:lnTo>
                  <a:pt x="0" y="13"/>
                </a:lnTo>
                <a:lnTo>
                  <a:pt x="13" y="18"/>
                </a:lnTo>
                <a:lnTo>
                  <a:pt x="18" y="5"/>
                </a:lnTo>
                <a:lnTo>
                  <a:pt x="18" y="4"/>
                </a:lnTo>
                <a:lnTo>
                  <a:pt x="18" y="5"/>
                </a:lnTo>
                <a:lnTo>
                  <a:pt x="18" y="5"/>
                </a:lnTo>
                <a:lnTo>
                  <a:pt x="18" y="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69" name="Freeform 53"/>
          <p:cNvSpPr>
            <a:spLocks/>
          </p:cNvSpPr>
          <p:nvPr/>
        </p:nvSpPr>
        <p:spPr bwMode="auto">
          <a:xfrm>
            <a:off x="6162675" y="2679700"/>
            <a:ext cx="6350" cy="6350"/>
          </a:xfrm>
          <a:custGeom>
            <a:avLst/>
            <a:gdLst/>
            <a:ahLst/>
            <a:cxnLst>
              <a:cxn ang="0">
                <a:pos x="17" y="2"/>
              </a:cxn>
              <a:cxn ang="0">
                <a:pos x="3" y="0"/>
              </a:cxn>
              <a:cxn ang="0">
                <a:pos x="0" y="13"/>
              </a:cxn>
              <a:cxn ang="0">
                <a:pos x="14" y="16"/>
              </a:cxn>
              <a:cxn ang="0">
                <a:pos x="17" y="4"/>
              </a:cxn>
              <a:cxn ang="0">
                <a:pos x="17" y="2"/>
              </a:cxn>
              <a:cxn ang="0">
                <a:pos x="17" y="4"/>
              </a:cxn>
              <a:cxn ang="0">
                <a:pos x="17" y="3"/>
              </a:cxn>
              <a:cxn ang="0">
                <a:pos x="17" y="2"/>
              </a:cxn>
            </a:cxnLst>
            <a:rect l="0" t="0" r="r" b="b"/>
            <a:pathLst>
              <a:path w="17" h="16">
                <a:moveTo>
                  <a:pt x="17" y="2"/>
                </a:moveTo>
                <a:lnTo>
                  <a:pt x="3" y="0"/>
                </a:lnTo>
                <a:lnTo>
                  <a:pt x="0" y="13"/>
                </a:lnTo>
                <a:lnTo>
                  <a:pt x="14" y="16"/>
                </a:lnTo>
                <a:lnTo>
                  <a:pt x="17" y="4"/>
                </a:lnTo>
                <a:lnTo>
                  <a:pt x="17" y="2"/>
                </a:lnTo>
                <a:lnTo>
                  <a:pt x="17" y="4"/>
                </a:lnTo>
                <a:lnTo>
                  <a:pt x="17" y="3"/>
                </a:lnTo>
                <a:lnTo>
                  <a:pt x="17" y="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0" name="Freeform 54"/>
          <p:cNvSpPr>
            <a:spLocks/>
          </p:cNvSpPr>
          <p:nvPr/>
        </p:nvSpPr>
        <p:spPr bwMode="auto">
          <a:xfrm>
            <a:off x="6162675" y="2674938"/>
            <a:ext cx="6350" cy="4762"/>
          </a:xfrm>
          <a:custGeom>
            <a:avLst/>
            <a:gdLst/>
            <a:ahLst/>
            <a:cxnLst>
              <a:cxn ang="0">
                <a:pos x="15" y="1"/>
              </a:cxn>
              <a:cxn ang="0">
                <a:pos x="1" y="0"/>
              </a:cxn>
              <a:cxn ang="0">
                <a:pos x="0" y="13"/>
              </a:cxn>
              <a:cxn ang="0">
                <a:pos x="14" y="14"/>
              </a:cxn>
              <a:cxn ang="0">
                <a:pos x="15" y="1"/>
              </a:cxn>
              <a:cxn ang="0">
                <a:pos x="15" y="1"/>
              </a:cxn>
              <a:cxn ang="0">
                <a:pos x="15" y="1"/>
              </a:cxn>
              <a:cxn ang="0">
                <a:pos x="15" y="1"/>
              </a:cxn>
              <a:cxn ang="0">
                <a:pos x="15" y="1"/>
              </a:cxn>
            </a:cxnLst>
            <a:rect l="0" t="0" r="r" b="b"/>
            <a:pathLst>
              <a:path w="15" h="14">
                <a:moveTo>
                  <a:pt x="15" y="1"/>
                </a:moveTo>
                <a:lnTo>
                  <a:pt x="1" y="0"/>
                </a:lnTo>
                <a:lnTo>
                  <a:pt x="0" y="13"/>
                </a:lnTo>
                <a:lnTo>
                  <a:pt x="14" y="14"/>
                </a:lnTo>
                <a:lnTo>
                  <a:pt x="15" y="1"/>
                </a:lnTo>
                <a:lnTo>
                  <a:pt x="15" y="1"/>
                </a:lnTo>
                <a:lnTo>
                  <a:pt x="15" y="1"/>
                </a:lnTo>
                <a:lnTo>
                  <a:pt x="15" y="1"/>
                </a:lnTo>
                <a:lnTo>
                  <a:pt x="15" y="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1" name="Freeform 55"/>
          <p:cNvSpPr>
            <a:spLocks/>
          </p:cNvSpPr>
          <p:nvPr/>
        </p:nvSpPr>
        <p:spPr bwMode="auto">
          <a:xfrm>
            <a:off x="6164263" y="2095500"/>
            <a:ext cx="4762" cy="579438"/>
          </a:xfrm>
          <a:custGeom>
            <a:avLst/>
            <a:gdLst/>
            <a:ahLst/>
            <a:cxnLst>
              <a:cxn ang="0">
                <a:pos x="14" y="0"/>
              </a:cxn>
              <a:cxn ang="0">
                <a:pos x="0" y="0"/>
              </a:cxn>
              <a:cxn ang="0">
                <a:pos x="0" y="1462"/>
              </a:cxn>
              <a:cxn ang="0">
                <a:pos x="14" y="1462"/>
              </a:cxn>
              <a:cxn ang="0">
                <a:pos x="14" y="0"/>
              </a:cxn>
              <a:cxn ang="0">
                <a:pos x="14" y="0"/>
              </a:cxn>
              <a:cxn ang="0">
                <a:pos x="14" y="0"/>
              </a:cxn>
              <a:cxn ang="0">
                <a:pos x="14" y="0"/>
              </a:cxn>
              <a:cxn ang="0">
                <a:pos x="14" y="0"/>
              </a:cxn>
            </a:cxnLst>
            <a:rect l="0" t="0" r="r" b="b"/>
            <a:pathLst>
              <a:path w="14" h="1462">
                <a:moveTo>
                  <a:pt x="14" y="0"/>
                </a:moveTo>
                <a:lnTo>
                  <a:pt x="0" y="0"/>
                </a:lnTo>
                <a:lnTo>
                  <a:pt x="0" y="1462"/>
                </a:lnTo>
                <a:lnTo>
                  <a:pt x="14" y="1462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lnTo>
                  <a:pt x="14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2" name="Freeform 56"/>
          <p:cNvSpPr>
            <a:spLocks/>
          </p:cNvSpPr>
          <p:nvPr/>
        </p:nvSpPr>
        <p:spPr bwMode="auto">
          <a:xfrm>
            <a:off x="6162675" y="2089150"/>
            <a:ext cx="6350" cy="6350"/>
          </a:xfrm>
          <a:custGeom>
            <a:avLst/>
            <a:gdLst/>
            <a:ahLst/>
            <a:cxnLst>
              <a:cxn ang="0">
                <a:pos x="14" y="0"/>
              </a:cxn>
              <a:cxn ang="0">
                <a:pos x="0" y="2"/>
              </a:cxn>
              <a:cxn ang="0">
                <a:pos x="1" y="16"/>
              </a:cxn>
              <a:cxn ang="0">
                <a:pos x="15" y="15"/>
              </a:cxn>
              <a:cxn ang="0">
                <a:pos x="14" y="1"/>
              </a:cxn>
              <a:cxn ang="0">
                <a:pos x="14" y="0"/>
              </a:cxn>
              <a:cxn ang="0">
                <a:pos x="14" y="1"/>
              </a:cxn>
              <a:cxn ang="0">
                <a:pos x="14" y="1"/>
              </a:cxn>
              <a:cxn ang="0">
                <a:pos x="14" y="0"/>
              </a:cxn>
            </a:cxnLst>
            <a:rect l="0" t="0" r="r" b="b"/>
            <a:pathLst>
              <a:path w="15" h="16">
                <a:moveTo>
                  <a:pt x="14" y="0"/>
                </a:moveTo>
                <a:lnTo>
                  <a:pt x="0" y="2"/>
                </a:lnTo>
                <a:lnTo>
                  <a:pt x="1" y="16"/>
                </a:lnTo>
                <a:lnTo>
                  <a:pt x="15" y="15"/>
                </a:lnTo>
                <a:lnTo>
                  <a:pt x="14" y="1"/>
                </a:lnTo>
                <a:lnTo>
                  <a:pt x="14" y="0"/>
                </a:lnTo>
                <a:lnTo>
                  <a:pt x="14" y="1"/>
                </a:lnTo>
                <a:lnTo>
                  <a:pt x="14" y="1"/>
                </a:lnTo>
                <a:lnTo>
                  <a:pt x="14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3" name="Freeform 57"/>
          <p:cNvSpPr>
            <a:spLocks/>
          </p:cNvSpPr>
          <p:nvPr/>
        </p:nvSpPr>
        <p:spPr bwMode="auto">
          <a:xfrm>
            <a:off x="6162675" y="2082800"/>
            <a:ext cx="6350" cy="7938"/>
          </a:xfrm>
          <a:custGeom>
            <a:avLst/>
            <a:gdLst/>
            <a:ahLst/>
            <a:cxnLst>
              <a:cxn ang="0">
                <a:pos x="14" y="0"/>
              </a:cxn>
              <a:cxn ang="0">
                <a:pos x="0" y="4"/>
              </a:cxn>
              <a:cxn ang="0">
                <a:pos x="3" y="18"/>
              </a:cxn>
              <a:cxn ang="0">
                <a:pos x="17" y="15"/>
              </a:cxn>
              <a:cxn ang="0">
                <a:pos x="14" y="1"/>
              </a:cxn>
              <a:cxn ang="0">
                <a:pos x="14" y="0"/>
              </a:cxn>
              <a:cxn ang="0">
                <a:pos x="14" y="1"/>
              </a:cxn>
              <a:cxn ang="0">
                <a:pos x="14" y="1"/>
              </a:cxn>
              <a:cxn ang="0">
                <a:pos x="14" y="0"/>
              </a:cxn>
            </a:cxnLst>
            <a:rect l="0" t="0" r="r" b="b"/>
            <a:pathLst>
              <a:path w="17" h="18">
                <a:moveTo>
                  <a:pt x="14" y="0"/>
                </a:moveTo>
                <a:lnTo>
                  <a:pt x="0" y="4"/>
                </a:lnTo>
                <a:lnTo>
                  <a:pt x="3" y="18"/>
                </a:lnTo>
                <a:lnTo>
                  <a:pt x="17" y="15"/>
                </a:lnTo>
                <a:lnTo>
                  <a:pt x="14" y="1"/>
                </a:lnTo>
                <a:lnTo>
                  <a:pt x="14" y="0"/>
                </a:lnTo>
                <a:lnTo>
                  <a:pt x="14" y="1"/>
                </a:lnTo>
                <a:lnTo>
                  <a:pt x="14" y="1"/>
                </a:lnTo>
                <a:lnTo>
                  <a:pt x="14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4" name="Freeform 58"/>
          <p:cNvSpPr>
            <a:spLocks/>
          </p:cNvSpPr>
          <p:nvPr/>
        </p:nvSpPr>
        <p:spPr bwMode="auto">
          <a:xfrm>
            <a:off x="6161088" y="2078038"/>
            <a:ext cx="6350" cy="7937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0" y="6"/>
              </a:cxn>
              <a:cxn ang="0">
                <a:pos x="4" y="19"/>
              </a:cxn>
              <a:cxn ang="0">
                <a:pos x="18" y="13"/>
              </a:cxn>
              <a:cxn ang="0">
                <a:pos x="13" y="1"/>
              </a:cxn>
              <a:cxn ang="0">
                <a:pos x="13" y="0"/>
              </a:cxn>
              <a:cxn ang="0">
                <a:pos x="13" y="1"/>
              </a:cxn>
              <a:cxn ang="0">
                <a:pos x="13" y="1"/>
              </a:cxn>
              <a:cxn ang="0">
                <a:pos x="13" y="0"/>
              </a:cxn>
            </a:cxnLst>
            <a:rect l="0" t="0" r="r" b="b"/>
            <a:pathLst>
              <a:path w="18" h="19">
                <a:moveTo>
                  <a:pt x="13" y="0"/>
                </a:moveTo>
                <a:lnTo>
                  <a:pt x="0" y="6"/>
                </a:lnTo>
                <a:lnTo>
                  <a:pt x="4" y="19"/>
                </a:lnTo>
                <a:lnTo>
                  <a:pt x="18" y="13"/>
                </a:lnTo>
                <a:lnTo>
                  <a:pt x="13" y="1"/>
                </a:lnTo>
                <a:lnTo>
                  <a:pt x="13" y="0"/>
                </a:lnTo>
                <a:lnTo>
                  <a:pt x="13" y="1"/>
                </a:lnTo>
                <a:lnTo>
                  <a:pt x="13" y="1"/>
                </a:lnTo>
                <a:lnTo>
                  <a:pt x="1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5" name="Freeform 59"/>
          <p:cNvSpPr>
            <a:spLocks/>
          </p:cNvSpPr>
          <p:nvPr/>
        </p:nvSpPr>
        <p:spPr bwMode="auto">
          <a:xfrm>
            <a:off x="6157913" y="2073275"/>
            <a:ext cx="7937" cy="7938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0" y="8"/>
              </a:cxn>
              <a:cxn ang="0">
                <a:pos x="6" y="19"/>
              </a:cxn>
              <a:cxn ang="0">
                <a:pos x="19" y="12"/>
              </a:cxn>
              <a:cxn ang="0">
                <a:pos x="12" y="1"/>
              </a:cxn>
              <a:cxn ang="0">
                <a:pos x="12" y="0"/>
              </a:cxn>
              <a:cxn ang="0">
                <a:pos x="12" y="1"/>
              </a:cxn>
              <a:cxn ang="0">
                <a:pos x="12" y="0"/>
              </a:cxn>
              <a:cxn ang="0">
                <a:pos x="12" y="0"/>
              </a:cxn>
            </a:cxnLst>
            <a:rect l="0" t="0" r="r" b="b"/>
            <a:pathLst>
              <a:path w="19" h="19">
                <a:moveTo>
                  <a:pt x="12" y="0"/>
                </a:moveTo>
                <a:lnTo>
                  <a:pt x="0" y="8"/>
                </a:lnTo>
                <a:lnTo>
                  <a:pt x="6" y="19"/>
                </a:lnTo>
                <a:lnTo>
                  <a:pt x="19" y="12"/>
                </a:lnTo>
                <a:lnTo>
                  <a:pt x="12" y="1"/>
                </a:lnTo>
                <a:lnTo>
                  <a:pt x="12" y="0"/>
                </a:lnTo>
                <a:lnTo>
                  <a:pt x="12" y="1"/>
                </a:lnTo>
                <a:lnTo>
                  <a:pt x="12" y="0"/>
                </a:lnTo>
                <a:lnTo>
                  <a:pt x="12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6" name="Freeform 60"/>
          <p:cNvSpPr>
            <a:spLocks/>
          </p:cNvSpPr>
          <p:nvPr/>
        </p:nvSpPr>
        <p:spPr bwMode="auto">
          <a:xfrm>
            <a:off x="6154738" y="2068513"/>
            <a:ext cx="7937" cy="7937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0" y="10"/>
              </a:cxn>
              <a:cxn ang="0">
                <a:pos x="8" y="20"/>
              </a:cxn>
              <a:cxn ang="0">
                <a:pos x="20" y="12"/>
              </a:cxn>
              <a:cxn ang="0">
                <a:pos x="12" y="1"/>
              </a:cxn>
              <a:cxn ang="0">
                <a:pos x="11" y="0"/>
              </a:cxn>
              <a:cxn ang="0">
                <a:pos x="12" y="1"/>
              </a:cxn>
              <a:cxn ang="0">
                <a:pos x="12" y="1"/>
              </a:cxn>
              <a:cxn ang="0">
                <a:pos x="11" y="0"/>
              </a:cxn>
            </a:cxnLst>
            <a:rect l="0" t="0" r="r" b="b"/>
            <a:pathLst>
              <a:path w="20" h="20">
                <a:moveTo>
                  <a:pt x="11" y="0"/>
                </a:moveTo>
                <a:lnTo>
                  <a:pt x="0" y="10"/>
                </a:lnTo>
                <a:lnTo>
                  <a:pt x="8" y="20"/>
                </a:lnTo>
                <a:lnTo>
                  <a:pt x="20" y="12"/>
                </a:lnTo>
                <a:lnTo>
                  <a:pt x="12" y="1"/>
                </a:lnTo>
                <a:lnTo>
                  <a:pt x="11" y="0"/>
                </a:lnTo>
                <a:lnTo>
                  <a:pt x="12" y="1"/>
                </a:lnTo>
                <a:lnTo>
                  <a:pt x="12" y="1"/>
                </a:lnTo>
                <a:lnTo>
                  <a:pt x="11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7" name="Freeform 61"/>
          <p:cNvSpPr>
            <a:spLocks/>
          </p:cNvSpPr>
          <p:nvPr/>
        </p:nvSpPr>
        <p:spPr bwMode="auto">
          <a:xfrm>
            <a:off x="6151563" y="2063750"/>
            <a:ext cx="7937" cy="9525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0" y="12"/>
              </a:cxn>
              <a:cxn ang="0">
                <a:pos x="9" y="22"/>
              </a:cxn>
              <a:cxn ang="0">
                <a:pos x="20" y="11"/>
              </a:cxn>
              <a:cxn ang="0">
                <a:pos x="10" y="1"/>
              </a:cxn>
              <a:cxn ang="0">
                <a:pos x="9" y="0"/>
              </a:cxn>
              <a:cxn ang="0">
                <a:pos x="10" y="1"/>
              </a:cxn>
              <a:cxn ang="0">
                <a:pos x="10" y="1"/>
              </a:cxn>
              <a:cxn ang="0">
                <a:pos x="9" y="0"/>
              </a:cxn>
            </a:cxnLst>
            <a:rect l="0" t="0" r="r" b="b"/>
            <a:pathLst>
              <a:path w="20" h="22">
                <a:moveTo>
                  <a:pt x="9" y="0"/>
                </a:moveTo>
                <a:lnTo>
                  <a:pt x="0" y="12"/>
                </a:lnTo>
                <a:lnTo>
                  <a:pt x="9" y="22"/>
                </a:lnTo>
                <a:lnTo>
                  <a:pt x="20" y="11"/>
                </a:lnTo>
                <a:lnTo>
                  <a:pt x="10" y="1"/>
                </a:lnTo>
                <a:lnTo>
                  <a:pt x="9" y="0"/>
                </a:lnTo>
                <a:lnTo>
                  <a:pt x="10" y="1"/>
                </a:lnTo>
                <a:lnTo>
                  <a:pt x="10" y="1"/>
                </a:lnTo>
                <a:lnTo>
                  <a:pt x="9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8" name="Freeform 62"/>
          <p:cNvSpPr>
            <a:spLocks/>
          </p:cNvSpPr>
          <p:nvPr/>
        </p:nvSpPr>
        <p:spPr bwMode="auto">
          <a:xfrm>
            <a:off x="6148388" y="2060575"/>
            <a:ext cx="6350" cy="7938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0" y="13"/>
              </a:cxn>
              <a:cxn ang="0">
                <a:pos x="11" y="21"/>
              </a:cxn>
              <a:cxn ang="0">
                <a:pos x="19" y="8"/>
              </a:cxn>
              <a:cxn ang="0">
                <a:pos x="8" y="1"/>
              </a:cxn>
              <a:cxn ang="0">
                <a:pos x="8" y="0"/>
              </a:cxn>
              <a:cxn ang="0">
                <a:pos x="8" y="1"/>
              </a:cxn>
              <a:cxn ang="0">
                <a:pos x="8" y="0"/>
              </a:cxn>
              <a:cxn ang="0">
                <a:pos x="8" y="0"/>
              </a:cxn>
            </a:cxnLst>
            <a:rect l="0" t="0" r="r" b="b"/>
            <a:pathLst>
              <a:path w="19" h="21">
                <a:moveTo>
                  <a:pt x="8" y="0"/>
                </a:moveTo>
                <a:lnTo>
                  <a:pt x="0" y="13"/>
                </a:lnTo>
                <a:lnTo>
                  <a:pt x="11" y="21"/>
                </a:lnTo>
                <a:lnTo>
                  <a:pt x="19" y="8"/>
                </a:lnTo>
                <a:lnTo>
                  <a:pt x="8" y="1"/>
                </a:lnTo>
                <a:lnTo>
                  <a:pt x="8" y="0"/>
                </a:lnTo>
                <a:lnTo>
                  <a:pt x="8" y="1"/>
                </a:lnTo>
                <a:lnTo>
                  <a:pt x="8" y="0"/>
                </a:lnTo>
                <a:lnTo>
                  <a:pt x="8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79" name="Freeform 63"/>
          <p:cNvSpPr>
            <a:spLocks/>
          </p:cNvSpPr>
          <p:nvPr/>
        </p:nvSpPr>
        <p:spPr bwMode="auto">
          <a:xfrm>
            <a:off x="6143625" y="2058988"/>
            <a:ext cx="7938" cy="7937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13"/>
              </a:cxn>
              <a:cxn ang="0">
                <a:pos x="11" y="21"/>
              </a:cxn>
              <a:cxn ang="0">
                <a:pos x="18" y="7"/>
              </a:cxn>
              <a:cxn ang="0">
                <a:pos x="7" y="1"/>
              </a:cxn>
              <a:cxn ang="0">
                <a:pos x="6" y="0"/>
              </a:cxn>
              <a:cxn ang="0">
                <a:pos x="7" y="1"/>
              </a:cxn>
              <a:cxn ang="0">
                <a:pos x="6" y="1"/>
              </a:cxn>
              <a:cxn ang="0">
                <a:pos x="6" y="0"/>
              </a:cxn>
            </a:cxnLst>
            <a:rect l="0" t="0" r="r" b="b"/>
            <a:pathLst>
              <a:path w="18" h="21">
                <a:moveTo>
                  <a:pt x="6" y="0"/>
                </a:moveTo>
                <a:lnTo>
                  <a:pt x="0" y="13"/>
                </a:lnTo>
                <a:lnTo>
                  <a:pt x="11" y="21"/>
                </a:lnTo>
                <a:lnTo>
                  <a:pt x="18" y="7"/>
                </a:lnTo>
                <a:lnTo>
                  <a:pt x="7" y="1"/>
                </a:lnTo>
                <a:lnTo>
                  <a:pt x="6" y="0"/>
                </a:lnTo>
                <a:lnTo>
                  <a:pt x="7" y="1"/>
                </a:lnTo>
                <a:lnTo>
                  <a:pt x="6" y="1"/>
                </a:lnTo>
                <a:lnTo>
                  <a:pt x="6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0" name="Freeform 64"/>
          <p:cNvSpPr>
            <a:spLocks/>
          </p:cNvSpPr>
          <p:nvPr/>
        </p:nvSpPr>
        <p:spPr bwMode="auto">
          <a:xfrm>
            <a:off x="6138863" y="2055813"/>
            <a:ext cx="6350" cy="7937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0" y="14"/>
              </a:cxn>
              <a:cxn ang="0">
                <a:pos x="12" y="19"/>
              </a:cxn>
              <a:cxn ang="0">
                <a:pos x="18" y="5"/>
              </a:cxn>
              <a:cxn ang="0">
                <a:pos x="5" y="0"/>
              </a:cxn>
              <a:cxn ang="0">
                <a:pos x="4" y="0"/>
              </a:cxn>
              <a:cxn ang="0">
                <a:pos x="5" y="0"/>
              </a:cxn>
              <a:cxn ang="0">
                <a:pos x="4" y="0"/>
              </a:cxn>
              <a:cxn ang="0">
                <a:pos x="4" y="0"/>
              </a:cxn>
            </a:cxnLst>
            <a:rect l="0" t="0" r="r" b="b"/>
            <a:pathLst>
              <a:path w="18" h="19">
                <a:moveTo>
                  <a:pt x="4" y="0"/>
                </a:moveTo>
                <a:lnTo>
                  <a:pt x="0" y="14"/>
                </a:lnTo>
                <a:lnTo>
                  <a:pt x="12" y="19"/>
                </a:lnTo>
                <a:lnTo>
                  <a:pt x="18" y="5"/>
                </a:lnTo>
                <a:lnTo>
                  <a:pt x="5" y="0"/>
                </a:lnTo>
                <a:lnTo>
                  <a:pt x="4" y="0"/>
                </a:lnTo>
                <a:lnTo>
                  <a:pt x="5" y="0"/>
                </a:lnTo>
                <a:lnTo>
                  <a:pt x="4" y="0"/>
                </a:lnTo>
                <a:lnTo>
                  <a:pt x="4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1" name="Freeform 65"/>
          <p:cNvSpPr>
            <a:spLocks/>
          </p:cNvSpPr>
          <p:nvPr/>
        </p:nvSpPr>
        <p:spPr bwMode="auto">
          <a:xfrm>
            <a:off x="6134100" y="2055813"/>
            <a:ext cx="6350" cy="6350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14"/>
              </a:cxn>
              <a:cxn ang="0">
                <a:pos x="14" y="16"/>
              </a:cxn>
              <a:cxn ang="0">
                <a:pos x="17" y="2"/>
              </a:cxn>
              <a:cxn ang="0">
                <a:pos x="3" y="0"/>
              </a:cxn>
              <a:cxn ang="0">
                <a:pos x="2" y="0"/>
              </a:cxn>
              <a:cxn ang="0">
                <a:pos x="3" y="0"/>
              </a:cxn>
              <a:cxn ang="0">
                <a:pos x="3" y="0"/>
              </a:cxn>
              <a:cxn ang="0">
                <a:pos x="2" y="0"/>
              </a:cxn>
            </a:cxnLst>
            <a:rect l="0" t="0" r="r" b="b"/>
            <a:pathLst>
              <a:path w="17" h="16">
                <a:moveTo>
                  <a:pt x="2" y="0"/>
                </a:moveTo>
                <a:lnTo>
                  <a:pt x="0" y="14"/>
                </a:lnTo>
                <a:lnTo>
                  <a:pt x="14" y="16"/>
                </a:lnTo>
                <a:lnTo>
                  <a:pt x="17" y="2"/>
                </a:lnTo>
                <a:lnTo>
                  <a:pt x="3" y="0"/>
                </a:lnTo>
                <a:lnTo>
                  <a:pt x="2" y="0"/>
                </a:lnTo>
                <a:lnTo>
                  <a:pt x="3" y="0"/>
                </a:lnTo>
                <a:lnTo>
                  <a:pt x="3" y="0"/>
                </a:lnTo>
                <a:lnTo>
                  <a:pt x="2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2" name="Freeform 66"/>
          <p:cNvSpPr>
            <a:spLocks/>
          </p:cNvSpPr>
          <p:nvPr/>
        </p:nvSpPr>
        <p:spPr bwMode="auto">
          <a:xfrm>
            <a:off x="6129338" y="2055813"/>
            <a:ext cx="4762" cy="47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4"/>
              </a:cxn>
              <a:cxn ang="0">
                <a:pos x="13" y="15"/>
              </a:cxn>
              <a:cxn ang="0">
                <a:pos x="14" y="1"/>
              </a:cxn>
              <a:cxn ang="0">
                <a:pos x="1" y="0"/>
              </a:cxn>
              <a:cxn ang="0">
                <a:pos x="0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14" h="15">
                <a:moveTo>
                  <a:pt x="0" y="0"/>
                </a:moveTo>
                <a:lnTo>
                  <a:pt x="0" y="14"/>
                </a:lnTo>
                <a:lnTo>
                  <a:pt x="13" y="15"/>
                </a:lnTo>
                <a:lnTo>
                  <a:pt x="14" y="1"/>
                </a:ln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3" name="Freeform 67"/>
          <p:cNvSpPr>
            <a:spLocks/>
          </p:cNvSpPr>
          <p:nvPr/>
        </p:nvSpPr>
        <p:spPr bwMode="auto">
          <a:xfrm>
            <a:off x="5454650" y="2055813"/>
            <a:ext cx="674688" cy="47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4"/>
              </a:cxn>
              <a:cxn ang="0">
                <a:pos x="1697" y="14"/>
              </a:cxn>
              <a:cxn ang="0">
                <a:pos x="1697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697" h="14">
                <a:moveTo>
                  <a:pt x="0" y="0"/>
                </a:moveTo>
                <a:lnTo>
                  <a:pt x="0" y="14"/>
                </a:lnTo>
                <a:lnTo>
                  <a:pt x="1697" y="14"/>
                </a:lnTo>
                <a:lnTo>
                  <a:pt x="1697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4" name="Freeform 68"/>
          <p:cNvSpPr>
            <a:spLocks/>
          </p:cNvSpPr>
          <p:nvPr/>
        </p:nvSpPr>
        <p:spPr bwMode="auto">
          <a:xfrm>
            <a:off x="5449888" y="2055813"/>
            <a:ext cx="6350" cy="4762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2" y="15"/>
              </a:cxn>
              <a:cxn ang="0">
                <a:pos x="15" y="14"/>
              </a:cxn>
              <a:cxn ang="0">
                <a:pos x="14" y="0"/>
              </a:cxn>
              <a:cxn ang="0">
                <a:pos x="1" y="1"/>
              </a:cxn>
              <a:cxn ang="0">
                <a:pos x="0" y="1"/>
              </a:cxn>
              <a:cxn ang="0">
                <a:pos x="1" y="1"/>
              </a:cxn>
              <a:cxn ang="0">
                <a:pos x="0" y="1"/>
              </a:cxn>
              <a:cxn ang="0">
                <a:pos x="0" y="1"/>
              </a:cxn>
            </a:cxnLst>
            <a:rect l="0" t="0" r="r" b="b"/>
            <a:pathLst>
              <a:path w="15" h="15">
                <a:moveTo>
                  <a:pt x="0" y="1"/>
                </a:moveTo>
                <a:lnTo>
                  <a:pt x="2" y="15"/>
                </a:lnTo>
                <a:lnTo>
                  <a:pt x="15" y="14"/>
                </a:lnTo>
                <a:lnTo>
                  <a:pt x="14" y="0"/>
                </a:lnTo>
                <a:lnTo>
                  <a:pt x="1" y="1"/>
                </a:lnTo>
                <a:lnTo>
                  <a:pt x="0" y="1"/>
                </a:lnTo>
                <a:lnTo>
                  <a:pt x="1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5" name="Freeform 69"/>
          <p:cNvSpPr>
            <a:spLocks/>
          </p:cNvSpPr>
          <p:nvPr/>
        </p:nvSpPr>
        <p:spPr bwMode="auto">
          <a:xfrm>
            <a:off x="5443538" y="2055813"/>
            <a:ext cx="7937" cy="635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4" y="16"/>
              </a:cxn>
              <a:cxn ang="0">
                <a:pos x="18" y="14"/>
              </a:cxn>
              <a:cxn ang="0">
                <a:pos x="15" y="0"/>
              </a:cxn>
              <a:cxn ang="0">
                <a:pos x="1" y="2"/>
              </a:cxn>
              <a:cxn ang="0">
                <a:pos x="0" y="2"/>
              </a:cxn>
              <a:cxn ang="0">
                <a:pos x="1" y="2"/>
              </a:cxn>
              <a:cxn ang="0">
                <a:pos x="1" y="2"/>
              </a:cxn>
              <a:cxn ang="0">
                <a:pos x="0" y="2"/>
              </a:cxn>
            </a:cxnLst>
            <a:rect l="0" t="0" r="r" b="b"/>
            <a:pathLst>
              <a:path w="18" h="16">
                <a:moveTo>
                  <a:pt x="0" y="2"/>
                </a:moveTo>
                <a:lnTo>
                  <a:pt x="4" y="16"/>
                </a:lnTo>
                <a:lnTo>
                  <a:pt x="18" y="14"/>
                </a:lnTo>
                <a:lnTo>
                  <a:pt x="15" y="0"/>
                </a:lnTo>
                <a:lnTo>
                  <a:pt x="1" y="2"/>
                </a:lnTo>
                <a:lnTo>
                  <a:pt x="0" y="2"/>
                </a:lnTo>
                <a:lnTo>
                  <a:pt x="1" y="2"/>
                </a:lnTo>
                <a:lnTo>
                  <a:pt x="1" y="2"/>
                </a:lnTo>
                <a:lnTo>
                  <a:pt x="0" y="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6" name="Freeform 70"/>
          <p:cNvSpPr>
            <a:spLocks/>
          </p:cNvSpPr>
          <p:nvPr/>
        </p:nvSpPr>
        <p:spPr bwMode="auto">
          <a:xfrm>
            <a:off x="5438775" y="2055813"/>
            <a:ext cx="7938" cy="7937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6" y="19"/>
              </a:cxn>
              <a:cxn ang="0">
                <a:pos x="18" y="14"/>
              </a:cxn>
              <a:cxn ang="0">
                <a:pos x="13" y="0"/>
              </a:cxn>
              <a:cxn ang="0">
                <a:pos x="1" y="5"/>
              </a:cxn>
              <a:cxn ang="0">
                <a:pos x="0" y="6"/>
              </a:cxn>
              <a:cxn ang="0">
                <a:pos x="1" y="5"/>
              </a:cxn>
              <a:cxn ang="0">
                <a:pos x="0" y="6"/>
              </a:cxn>
              <a:cxn ang="0">
                <a:pos x="0" y="6"/>
              </a:cxn>
            </a:cxnLst>
            <a:rect l="0" t="0" r="r" b="b"/>
            <a:pathLst>
              <a:path w="18" h="19">
                <a:moveTo>
                  <a:pt x="0" y="6"/>
                </a:moveTo>
                <a:lnTo>
                  <a:pt x="6" y="19"/>
                </a:lnTo>
                <a:lnTo>
                  <a:pt x="18" y="14"/>
                </a:lnTo>
                <a:lnTo>
                  <a:pt x="13" y="0"/>
                </a:lnTo>
                <a:lnTo>
                  <a:pt x="1" y="5"/>
                </a:lnTo>
                <a:lnTo>
                  <a:pt x="0" y="6"/>
                </a:lnTo>
                <a:lnTo>
                  <a:pt x="1" y="5"/>
                </a:lnTo>
                <a:lnTo>
                  <a:pt x="0" y="6"/>
                </a:lnTo>
                <a:lnTo>
                  <a:pt x="0" y="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7" name="Freeform 71"/>
          <p:cNvSpPr>
            <a:spLocks/>
          </p:cNvSpPr>
          <p:nvPr/>
        </p:nvSpPr>
        <p:spPr bwMode="auto">
          <a:xfrm>
            <a:off x="5434013" y="2058988"/>
            <a:ext cx="7937" cy="7937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8" y="20"/>
              </a:cxn>
              <a:cxn ang="0">
                <a:pos x="20" y="12"/>
              </a:cxn>
              <a:cxn ang="0">
                <a:pos x="13" y="0"/>
              </a:cxn>
              <a:cxn ang="0">
                <a:pos x="1" y="6"/>
              </a:cxn>
              <a:cxn ang="0">
                <a:pos x="0" y="7"/>
              </a:cxn>
              <a:cxn ang="0">
                <a:pos x="1" y="6"/>
              </a:cxn>
              <a:cxn ang="0">
                <a:pos x="1" y="6"/>
              </a:cxn>
              <a:cxn ang="0">
                <a:pos x="0" y="7"/>
              </a:cxn>
            </a:cxnLst>
            <a:rect l="0" t="0" r="r" b="b"/>
            <a:pathLst>
              <a:path w="20" h="20">
                <a:moveTo>
                  <a:pt x="0" y="7"/>
                </a:moveTo>
                <a:lnTo>
                  <a:pt x="8" y="20"/>
                </a:lnTo>
                <a:lnTo>
                  <a:pt x="20" y="12"/>
                </a:lnTo>
                <a:lnTo>
                  <a:pt x="13" y="0"/>
                </a:lnTo>
                <a:lnTo>
                  <a:pt x="1" y="6"/>
                </a:lnTo>
                <a:lnTo>
                  <a:pt x="0" y="7"/>
                </a:lnTo>
                <a:lnTo>
                  <a:pt x="1" y="6"/>
                </a:lnTo>
                <a:lnTo>
                  <a:pt x="1" y="6"/>
                </a:lnTo>
                <a:lnTo>
                  <a:pt x="0" y="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8" name="Freeform 72"/>
          <p:cNvSpPr>
            <a:spLocks/>
          </p:cNvSpPr>
          <p:nvPr/>
        </p:nvSpPr>
        <p:spPr bwMode="auto">
          <a:xfrm>
            <a:off x="5429250" y="2062163"/>
            <a:ext cx="7938" cy="635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11" y="20"/>
              </a:cxn>
              <a:cxn ang="0">
                <a:pos x="21" y="12"/>
              </a:cxn>
              <a:cxn ang="0">
                <a:pos x="12" y="0"/>
              </a:cxn>
              <a:cxn ang="0">
                <a:pos x="2" y="8"/>
              </a:cxn>
              <a:cxn ang="0">
                <a:pos x="0" y="8"/>
              </a:cxn>
              <a:cxn ang="0">
                <a:pos x="2" y="8"/>
              </a:cxn>
              <a:cxn ang="0">
                <a:pos x="2" y="8"/>
              </a:cxn>
              <a:cxn ang="0">
                <a:pos x="0" y="8"/>
              </a:cxn>
            </a:cxnLst>
            <a:rect l="0" t="0" r="r" b="b"/>
            <a:pathLst>
              <a:path w="21" h="20">
                <a:moveTo>
                  <a:pt x="0" y="8"/>
                </a:moveTo>
                <a:lnTo>
                  <a:pt x="11" y="20"/>
                </a:lnTo>
                <a:lnTo>
                  <a:pt x="21" y="12"/>
                </a:lnTo>
                <a:lnTo>
                  <a:pt x="12" y="0"/>
                </a:lnTo>
                <a:lnTo>
                  <a:pt x="2" y="8"/>
                </a:lnTo>
                <a:lnTo>
                  <a:pt x="0" y="8"/>
                </a:lnTo>
                <a:lnTo>
                  <a:pt x="2" y="8"/>
                </a:lnTo>
                <a:lnTo>
                  <a:pt x="2" y="8"/>
                </a:lnTo>
                <a:lnTo>
                  <a:pt x="0" y="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89" name="Freeform 73"/>
          <p:cNvSpPr>
            <a:spLocks/>
          </p:cNvSpPr>
          <p:nvPr/>
        </p:nvSpPr>
        <p:spPr bwMode="auto">
          <a:xfrm>
            <a:off x="5424488" y="2065338"/>
            <a:ext cx="7937" cy="7937"/>
          </a:xfrm>
          <a:custGeom>
            <a:avLst/>
            <a:gdLst/>
            <a:ahLst/>
            <a:cxnLst>
              <a:cxn ang="0">
                <a:pos x="0" y="11"/>
              </a:cxn>
              <a:cxn ang="0">
                <a:pos x="12" y="21"/>
              </a:cxn>
              <a:cxn ang="0">
                <a:pos x="21" y="11"/>
              </a:cxn>
              <a:cxn ang="0">
                <a:pos x="10" y="0"/>
              </a:cxn>
              <a:cxn ang="0">
                <a:pos x="1" y="10"/>
              </a:cxn>
              <a:cxn ang="0">
                <a:pos x="0" y="11"/>
              </a:cxn>
              <a:cxn ang="0">
                <a:pos x="1" y="10"/>
              </a:cxn>
              <a:cxn ang="0">
                <a:pos x="1" y="11"/>
              </a:cxn>
              <a:cxn ang="0">
                <a:pos x="0" y="11"/>
              </a:cxn>
            </a:cxnLst>
            <a:rect l="0" t="0" r="r" b="b"/>
            <a:pathLst>
              <a:path w="21" h="21">
                <a:moveTo>
                  <a:pt x="0" y="11"/>
                </a:moveTo>
                <a:lnTo>
                  <a:pt x="12" y="21"/>
                </a:lnTo>
                <a:lnTo>
                  <a:pt x="21" y="11"/>
                </a:lnTo>
                <a:lnTo>
                  <a:pt x="10" y="0"/>
                </a:lnTo>
                <a:lnTo>
                  <a:pt x="1" y="10"/>
                </a:lnTo>
                <a:lnTo>
                  <a:pt x="0" y="11"/>
                </a:lnTo>
                <a:lnTo>
                  <a:pt x="1" y="10"/>
                </a:lnTo>
                <a:lnTo>
                  <a:pt x="1" y="11"/>
                </a:lnTo>
                <a:lnTo>
                  <a:pt x="0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0" name="Freeform 74"/>
          <p:cNvSpPr>
            <a:spLocks/>
          </p:cNvSpPr>
          <p:nvPr/>
        </p:nvSpPr>
        <p:spPr bwMode="auto">
          <a:xfrm>
            <a:off x="5421313" y="2068513"/>
            <a:ext cx="7937" cy="7937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12" y="20"/>
              </a:cxn>
              <a:cxn ang="0">
                <a:pos x="22" y="9"/>
              </a:cxn>
              <a:cxn ang="0">
                <a:pos x="9" y="0"/>
              </a:cxn>
              <a:cxn ang="0">
                <a:pos x="1" y="11"/>
              </a:cxn>
              <a:cxn ang="0">
                <a:pos x="0" y="12"/>
              </a:cxn>
              <a:cxn ang="0">
                <a:pos x="1" y="11"/>
              </a:cxn>
              <a:cxn ang="0">
                <a:pos x="1" y="11"/>
              </a:cxn>
              <a:cxn ang="0">
                <a:pos x="0" y="12"/>
              </a:cxn>
            </a:cxnLst>
            <a:rect l="0" t="0" r="r" b="b"/>
            <a:pathLst>
              <a:path w="22" h="20">
                <a:moveTo>
                  <a:pt x="0" y="12"/>
                </a:moveTo>
                <a:lnTo>
                  <a:pt x="12" y="20"/>
                </a:lnTo>
                <a:lnTo>
                  <a:pt x="22" y="9"/>
                </a:lnTo>
                <a:lnTo>
                  <a:pt x="9" y="0"/>
                </a:lnTo>
                <a:lnTo>
                  <a:pt x="1" y="11"/>
                </a:lnTo>
                <a:lnTo>
                  <a:pt x="0" y="12"/>
                </a:lnTo>
                <a:lnTo>
                  <a:pt x="1" y="11"/>
                </a:lnTo>
                <a:lnTo>
                  <a:pt x="1" y="11"/>
                </a:lnTo>
                <a:lnTo>
                  <a:pt x="0" y="1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1" name="Freeform 75"/>
          <p:cNvSpPr>
            <a:spLocks/>
          </p:cNvSpPr>
          <p:nvPr/>
        </p:nvSpPr>
        <p:spPr bwMode="auto">
          <a:xfrm>
            <a:off x="5418138" y="2073275"/>
            <a:ext cx="7937" cy="7938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13" y="18"/>
              </a:cxn>
              <a:cxn ang="0">
                <a:pos x="19" y="7"/>
              </a:cxn>
              <a:cxn ang="0">
                <a:pos x="6" y="0"/>
              </a:cxn>
              <a:cxn ang="0">
                <a:pos x="0" y="11"/>
              </a:cxn>
              <a:cxn ang="0">
                <a:pos x="0" y="12"/>
              </a:cxn>
              <a:cxn ang="0">
                <a:pos x="0" y="11"/>
              </a:cxn>
              <a:cxn ang="0">
                <a:pos x="0" y="12"/>
              </a:cxn>
              <a:cxn ang="0">
                <a:pos x="0" y="12"/>
              </a:cxn>
            </a:cxnLst>
            <a:rect l="0" t="0" r="r" b="b"/>
            <a:pathLst>
              <a:path w="19" h="18">
                <a:moveTo>
                  <a:pt x="0" y="12"/>
                </a:moveTo>
                <a:lnTo>
                  <a:pt x="13" y="18"/>
                </a:lnTo>
                <a:lnTo>
                  <a:pt x="19" y="7"/>
                </a:lnTo>
                <a:lnTo>
                  <a:pt x="6" y="0"/>
                </a:lnTo>
                <a:lnTo>
                  <a:pt x="0" y="11"/>
                </a:lnTo>
                <a:lnTo>
                  <a:pt x="0" y="12"/>
                </a:lnTo>
                <a:lnTo>
                  <a:pt x="0" y="11"/>
                </a:lnTo>
                <a:lnTo>
                  <a:pt x="0" y="12"/>
                </a:lnTo>
                <a:lnTo>
                  <a:pt x="0" y="1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2" name="Freeform 76"/>
          <p:cNvSpPr>
            <a:spLocks/>
          </p:cNvSpPr>
          <p:nvPr/>
        </p:nvSpPr>
        <p:spPr bwMode="auto">
          <a:xfrm>
            <a:off x="5416550" y="2078038"/>
            <a:ext cx="7938" cy="7937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14" y="18"/>
              </a:cxn>
              <a:cxn ang="0">
                <a:pos x="18" y="5"/>
              </a:cxn>
              <a:cxn ang="0">
                <a:pos x="5" y="0"/>
              </a:cxn>
              <a:cxn ang="0">
                <a:pos x="0" y="12"/>
              </a:cxn>
              <a:cxn ang="0">
                <a:pos x="0" y="13"/>
              </a:cxn>
              <a:cxn ang="0">
                <a:pos x="0" y="12"/>
              </a:cxn>
              <a:cxn ang="0">
                <a:pos x="0" y="13"/>
              </a:cxn>
              <a:cxn ang="0">
                <a:pos x="0" y="13"/>
              </a:cxn>
            </a:cxnLst>
            <a:rect l="0" t="0" r="r" b="b"/>
            <a:pathLst>
              <a:path w="18" h="18">
                <a:moveTo>
                  <a:pt x="0" y="13"/>
                </a:moveTo>
                <a:lnTo>
                  <a:pt x="14" y="18"/>
                </a:lnTo>
                <a:lnTo>
                  <a:pt x="18" y="5"/>
                </a:lnTo>
                <a:lnTo>
                  <a:pt x="5" y="0"/>
                </a:lnTo>
                <a:lnTo>
                  <a:pt x="0" y="12"/>
                </a:lnTo>
                <a:lnTo>
                  <a:pt x="0" y="13"/>
                </a:lnTo>
                <a:lnTo>
                  <a:pt x="0" y="12"/>
                </a:lnTo>
                <a:lnTo>
                  <a:pt x="0" y="13"/>
                </a:lnTo>
                <a:lnTo>
                  <a:pt x="0" y="1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3" name="Freeform 77"/>
          <p:cNvSpPr>
            <a:spLocks/>
          </p:cNvSpPr>
          <p:nvPr/>
        </p:nvSpPr>
        <p:spPr bwMode="auto">
          <a:xfrm>
            <a:off x="5414963" y="2084388"/>
            <a:ext cx="7937" cy="6350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14" y="17"/>
              </a:cxn>
              <a:cxn ang="0">
                <a:pos x="17" y="3"/>
              </a:cxn>
              <a:cxn ang="0">
                <a:pos x="3" y="0"/>
              </a:cxn>
              <a:cxn ang="0">
                <a:pos x="0" y="14"/>
              </a:cxn>
              <a:cxn ang="0">
                <a:pos x="0" y="15"/>
              </a:cxn>
              <a:cxn ang="0">
                <a:pos x="0" y="14"/>
              </a:cxn>
              <a:cxn ang="0">
                <a:pos x="0" y="15"/>
              </a:cxn>
              <a:cxn ang="0">
                <a:pos x="0" y="15"/>
              </a:cxn>
            </a:cxnLst>
            <a:rect l="0" t="0" r="r" b="b"/>
            <a:pathLst>
              <a:path w="17" h="17">
                <a:moveTo>
                  <a:pt x="0" y="15"/>
                </a:moveTo>
                <a:lnTo>
                  <a:pt x="14" y="17"/>
                </a:lnTo>
                <a:lnTo>
                  <a:pt x="17" y="3"/>
                </a:lnTo>
                <a:lnTo>
                  <a:pt x="3" y="0"/>
                </a:lnTo>
                <a:lnTo>
                  <a:pt x="0" y="14"/>
                </a:lnTo>
                <a:lnTo>
                  <a:pt x="0" y="15"/>
                </a:lnTo>
                <a:lnTo>
                  <a:pt x="0" y="14"/>
                </a:lnTo>
                <a:lnTo>
                  <a:pt x="0" y="15"/>
                </a:lnTo>
                <a:lnTo>
                  <a:pt x="0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4" name="Freeform 78"/>
          <p:cNvSpPr>
            <a:spLocks/>
          </p:cNvSpPr>
          <p:nvPr/>
        </p:nvSpPr>
        <p:spPr bwMode="auto">
          <a:xfrm>
            <a:off x="5414963" y="2089150"/>
            <a:ext cx="6350" cy="63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14" y="15"/>
              </a:cxn>
              <a:cxn ang="0">
                <a:pos x="15" y="1"/>
              </a:cxn>
              <a:cxn ang="0">
                <a:pos x="1" y="0"/>
              </a:cxn>
              <a:cxn ang="0">
                <a:pos x="0" y="14"/>
              </a:cxn>
              <a:cxn ang="0">
                <a:pos x="0" y="14"/>
              </a:cxn>
              <a:cxn ang="0">
                <a:pos x="0" y="14"/>
              </a:cxn>
              <a:cxn ang="0">
                <a:pos x="0" y="14"/>
              </a:cxn>
              <a:cxn ang="0">
                <a:pos x="0" y="14"/>
              </a:cxn>
            </a:cxnLst>
            <a:rect l="0" t="0" r="r" b="b"/>
            <a:pathLst>
              <a:path w="15" h="15">
                <a:moveTo>
                  <a:pt x="0" y="14"/>
                </a:moveTo>
                <a:lnTo>
                  <a:pt x="14" y="15"/>
                </a:lnTo>
                <a:lnTo>
                  <a:pt x="15" y="1"/>
                </a:lnTo>
                <a:lnTo>
                  <a:pt x="1" y="0"/>
                </a:lnTo>
                <a:lnTo>
                  <a:pt x="0" y="14"/>
                </a:lnTo>
                <a:lnTo>
                  <a:pt x="0" y="14"/>
                </a:lnTo>
                <a:lnTo>
                  <a:pt x="0" y="14"/>
                </a:lnTo>
                <a:lnTo>
                  <a:pt x="0" y="14"/>
                </a:lnTo>
                <a:lnTo>
                  <a:pt x="0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5" name="Freeform 79"/>
          <p:cNvSpPr>
            <a:spLocks/>
          </p:cNvSpPr>
          <p:nvPr/>
        </p:nvSpPr>
        <p:spPr bwMode="auto">
          <a:xfrm>
            <a:off x="5414963" y="2095500"/>
            <a:ext cx="6350" cy="579438"/>
          </a:xfrm>
          <a:custGeom>
            <a:avLst/>
            <a:gdLst/>
            <a:ahLst/>
            <a:cxnLst>
              <a:cxn ang="0">
                <a:pos x="0" y="1462"/>
              </a:cxn>
              <a:cxn ang="0">
                <a:pos x="14" y="1462"/>
              </a:cxn>
              <a:cxn ang="0">
                <a:pos x="14" y="0"/>
              </a:cxn>
              <a:cxn ang="0">
                <a:pos x="0" y="0"/>
              </a:cxn>
              <a:cxn ang="0">
                <a:pos x="0" y="1462"/>
              </a:cxn>
              <a:cxn ang="0">
                <a:pos x="0" y="1462"/>
              </a:cxn>
              <a:cxn ang="0">
                <a:pos x="0" y="1462"/>
              </a:cxn>
              <a:cxn ang="0">
                <a:pos x="0" y="1462"/>
              </a:cxn>
              <a:cxn ang="0">
                <a:pos x="0" y="1462"/>
              </a:cxn>
            </a:cxnLst>
            <a:rect l="0" t="0" r="r" b="b"/>
            <a:pathLst>
              <a:path w="14" h="1462">
                <a:moveTo>
                  <a:pt x="0" y="1462"/>
                </a:moveTo>
                <a:lnTo>
                  <a:pt x="14" y="1462"/>
                </a:lnTo>
                <a:lnTo>
                  <a:pt x="14" y="0"/>
                </a:lnTo>
                <a:lnTo>
                  <a:pt x="0" y="0"/>
                </a:lnTo>
                <a:lnTo>
                  <a:pt x="0" y="1462"/>
                </a:lnTo>
                <a:lnTo>
                  <a:pt x="0" y="1462"/>
                </a:lnTo>
                <a:lnTo>
                  <a:pt x="0" y="1462"/>
                </a:lnTo>
                <a:lnTo>
                  <a:pt x="0" y="1462"/>
                </a:lnTo>
                <a:lnTo>
                  <a:pt x="0" y="146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6" name="Freeform 80"/>
          <p:cNvSpPr>
            <a:spLocks/>
          </p:cNvSpPr>
          <p:nvPr/>
        </p:nvSpPr>
        <p:spPr bwMode="auto">
          <a:xfrm>
            <a:off x="5414963" y="2674938"/>
            <a:ext cx="6350" cy="6350"/>
          </a:xfrm>
          <a:custGeom>
            <a:avLst/>
            <a:gdLst/>
            <a:ahLst/>
            <a:cxnLst>
              <a:cxn ang="0">
                <a:pos x="1" y="16"/>
              </a:cxn>
              <a:cxn ang="0">
                <a:pos x="15" y="13"/>
              </a:cxn>
              <a:cxn ang="0">
                <a:pos x="14" y="0"/>
              </a:cxn>
              <a:cxn ang="0">
                <a:pos x="0" y="1"/>
              </a:cxn>
              <a:cxn ang="0">
                <a:pos x="1" y="14"/>
              </a:cxn>
              <a:cxn ang="0">
                <a:pos x="1" y="16"/>
              </a:cxn>
              <a:cxn ang="0">
                <a:pos x="1" y="14"/>
              </a:cxn>
              <a:cxn ang="0">
                <a:pos x="1" y="15"/>
              </a:cxn>
              <a:cxn ang="0">
                <a:pos x="1" y="16"/>
              </a:cxn>
            </a:cxnLst>
            <a:rect l="0" t="0" r="r" b="b"/>
            <a:pathLst>
              <a:path w="15" h="16">
                <a:moveTo>
                  <a:pt x="1" y="16"/>
                </a:moveTo>
                <a:lnTo>
                  <a:pt x="15" y="13"/>
                </a:lnTo>
                <a:lnTo>
                  <a:pt x="14" y="0"/>
                </a:lnTo>
                <a:lnTo>
                  <a:pt x="0" y="1"/>
                </a:lnTo>
                <a:lnTo>
                  <a:pt x="1" y="14"/>
                </a:lnTo>
                <a:lnTo>
                  <a:pt x="1" y="16"/>
                </a:lnTo>
                <a:lnTo>
                  <a:pt x="1" y="14"/>
                </a:lnTo>
                <a:lnTo>
                  <a:pt x="1" y="15"/>
                </a:lnTo>
                <a:lnTo>
                  <a:pt x="1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7" name="Freeform 81"/>
          <p:cNvSpPr>
            <a:spLocks/>
          </p:cNvSpPr>
          <p:nvPr/>
        </p:nvSpPr>
        <p:spPr bwMode="auto">
          <a:xfrm>
            <a:off x="5414963" y="2679700"/>
            <a:ext cx="7937" cy="6350"/>
          </a:xfrm>
          <a:custGeom>
            <a:avLst/>
            <a:gdLst/>
            <a:ahLst/>
            <a:cxnLst>
              <a:cxn ang="0">
                <a:pos x="3" y="17"/>
              </a:cxn>
              <a:cxn ang="0">
                <a:pos x="17" y="13"/>
              </a:cxn>
              <a:cxn ang="0">
                <a:pos x="14" y="0"/>
              </a:cxn>
              <a:cxn ang="0">
                <a:pos x="0" y="4"/>
              </a:cxn>
              <a:cxn ang="0">
                <a:pos x="3" y="16"/>
              </a:cxn>
              <a:cxn ang="0">
                <a:pos x="3" y="17"/>
              </a:cxn>
              <a:cxn ang="0">
                <a:pos x="3" y="16"/>
              </a:cxn>
              <a:cxn ang="0">
                <a:pos x="3" y="17"/>
              </a:cxn>
              <a:cxn ang="0">
                <a:pos x="3" y="17"/>
              </a:cxn>
            </a:cxnLst>
            <a:rect l="0" t="0" r="r" b="b"/>
            <a:pathLst>
              <a:path w="17" h="17">
                <a:moveTo>
                  <a:pt x="3" y="17"/>
                </a:moveTo>
                <a:lnTo>
                  <a:pt x="17" y="13"/>
                </a:lnTo>
                <a:lnTo>
                  <a:pt x="14" y="0"/>
                </a:lnTo>
                <a:lnTo>
                  <a:pt x="0" y="4"/>
                </a:lnTo>
                <a:lnTo>
                  <a:pt x="3" y="16"/>
                </a:lnTo>
                <a:lnTo>
                  <a:pt x="3" y="17"/>
                </a:lnTo>
                <a:lnTo>
                  <a:pt x="3" y="16"/>
                </a:lnTo>
                <a:lnTo>
                  <a:pt x="3" y="17"/>
                </a:lnTo>
                <a:lnTo>
                  <a:pt x="3" y="1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8" name="Freeform 82"/>
          <p:cNvSpPr>
            <a:spLocks/>
          </p:cNvSpPr>
          <p:nvPr/>
        </p:nvSpPr>
        <p:spPr bwMode="auto">
          <a:xfrm>
            <a:off x="5416550" y="2684463"/>
            <a:ext cx="7938" cy="7937"/>
          </a:xfrm>
          <a:custGeom>
            <a:avLst/>
            <a:gdLst/>
            <a:ahLst/>
            <a:cxnLst>
              <a:cxn ang="0">
                <a:pos x="5" y="19"/>
              </a:cxn>
              <a:cxn ang="0">
                <a:pos x="18" y="13"/>
              </a:cxn>
              <a:cxn ang="0">
                <a:pos x="14" y="0"/>
              </a:cxn>
              <a:cxn ang="0">
                <a:pos x="0" y="5"/>
              </a:cxn>
              <a:cxn ang="0">
                <a:pos x="5" y="18"/>
              </a:cxn>
              <a:cxn ang="0">
                <a:pos x="5" y="19"/>
              </a:cxn>
              <a:cxn ang="0">
                <a:pos x="5" y="18"/>
              </a:cxn>
              <a:cxn ang="0">
                <a:pos x="5" y="18"/>
              </a:cxn>
              <a:cxn ang="0">
                <a:pos x="5" y="19"/>
              </a:cxn>
            </a:cxnLst>
            <a:rect l="0" t="0" r="r" b="b"/>
            <a:pathLst>
              <a:path w="18" h="19">
                <a:moveTo>
                  <a:pt x="5" y="19"/>
                </a:moveTo>
                <a:lnTo>
                  <a:pt x="18" y="13"/>
                </a:lnTo>
                <a:lnTo>
                  <a:pt x="14" y="0"/>
                </a:lnTo>
                <a:lnTo>
                  <a:pt x="0" y="5"/>
                </a:lnTo>
                <a:lnTo>
                  <a:pt x="5" y="18"/>
                </a:lnTo>
                <a:lnTo>
                  <a:pt x="5" y="19"/>
                </a:lnTo>
                <a:lnTo>
                  <a:pt x="5" y="18"/>
                </a:lnTo>
                <a:lnTo>
                  <a:pt x="5" y="18"/>
                </a:lnTo>
                <a:lnTo>
                  <a:pt x="5" y="1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699" name="Freeform 83"/>
          <p:cNvSpPr>
            <a:spLocks/>
          </p:cNvSpPr>
          <p:nvPr/>
        </p:nvSpPr>
        <p:spPr bwMode="auto">
          <a:xfrm>
            <a:off x="5418138" y="2689225"/>
            <a:ext cx="7937" cy="7938"/>
          </a:xfrm>
          <a:custGeom>
            <a:avLst/>
            <a:gdLst/>
            <a:ahLst/>
            <a:cxnLst>
              <a:cxn ang="0">
                <a:pos x="7" y="20"/>
              </a:cxn>
              <a:cxn ang="0">
                <a:pos x="19" y="12"/>
              </a:cxn>
              <a:cxn ang="0">
                <a:pos x="13" y="0"/>
              </a:cxn>
              <a:cxn ang="0">
                <a:pos x="0" y="7"/>
              </a:cxn>
              <a:cxn ang="0">
                <a:pos x="6" y="19"/>
              </a:cxn>
              <a:cxn ang="0">
                <a:pos x="7" y="20"/>
              </a:cxn>
              <a:cxn ang="0">
                <a:pos x="6" y="19"/>
              </a:cxn>
              <a:cxn ang="0">
                <a:pos x="7" y="20"/>
              </a:cxn>
              <a:cxn ang="0">
                <a:pos x="7" y="20"/>
              </a:cxn>
            </a:cxnLst>
            <a:rect l="0" t="0" r="r" b="b"/>
            <a:pathLst>
              <a:path w="19" h="20">
                <a:moveTo>
                  <a:pt x="7" y="20"/>
                </a:moveTo>
                <a:lnTo>
                  <a:pt x="19" y="12"/>
                </a:lnTo>
                <a:lnTo>
                  <a:pt x="13" y="0"/>
                </a:lnTo>
                <a:lnTo>
                  <a:pt x="0" y="7"/>
                </a:lnTo>
                <a:lnTo>
                  <a:pt x="6" y="19"/>
                </a:lnTo>
                <a:lnTo>
                  <a:pt x="7" y="20"/>
                </a:lnTo>
                <a:lnTo>
                  <a:pt x="6" y="19"/>
                </a:lnTo>
                <a:lnTo>
                  <a:pt x="7" y="20"/>
                </a:lnTo>
                <a:lnTo>
                  <a:pt x="7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0" name="Freeform 84"/>
          <p:cNvSpPr>
            <a:spLocks/>
          </p:cNvSpPr>
          <p:nvPr/>
        </p:nvSpPr>
        <p:spPr bwMode="auto">
          <a:xfrm>
            <a:off x="5421313" y="2693988"/>
            <a:ext cx="7937" cy="7937"/>
          </a:xfrm>
          <a:custGeom>
            <a:avLst/>
            <a:gdLst/>
            <a:ahLst/>
            <a:cxnLst>
              <a:cxn ang="0">
                <a:pos x="9" y="20"/>
              </a:cxn>
              <a:cxn ang="0">
                <a:pos x="21" y="11"/>
              </a:cxn>
              <a:cxn ang="0">
                <a:pos x="11" y="0"/>
              </a:cxn>
              <a:cxn ang="0">
                <a:pos x="0" y="9"/>
              </a:cxn>
              <a:cxn ang="0">
                <a:pos x="8" y="20"/>
              </a:cxn>
              <a:cxn ang="0">
                <a:pos x="9" y="20"/>
              </a:cxn>
              <a:cxn ang="0">
                <a:pos x="8" y="20"/>
              </a:cxn>
              <a:cxn ang="0">
                <a:pos x="9" y="20"/>
              </a:cxn>
              <a:cxn ang="0">
                <a:pos x="9" y="20"/>
              </a:cxn>
            </a:cxnLst>
            <a:rect l="0" t="0" r="r" b="b"/>
            <a:pathLst>
              <a:path w="21" h="20">
                <a:moveTo>
                  <a:pt x="9" y="20"/>
                </a:moveTo>
                <a:lnTo>
                  <a:pt x="21" y="11"/>
                </a:lnTo>
                <a:lnTo>
                  <a:pt x="11" y="0"/>
                </a:lnTo>
                <a:lnTo>
                  <a:pt x="0" y="9"/>
                </a:lnTo>
                <a:lnTo>
                  <a:pt x="8" y="20"/>
                </a:lnTo>
                <a:lnTo>
                  <a:pt x="9" y="20"/>
                </a:lnTo>
                <a:lnTo>
                  <a:pt x="8" y="20"/>
                </a:lnTo>
                <a:lnTo>
                  <a:pt x="9" y="20"/>
                </a:lnTo>
                <a:lnTo>
                  <a:pt x="9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1" name="Freeform 85"/>
          <p:cNvSpPr>
            <a:spLocks/>
          </p:cNvSpPr>
          <p:nvPr/>
        </p:nvSpPr>
        <p:spPr bwMode="auto">
          <a:xfrm>
            <a:off x="5426075" y="2697163"/>
            <a:ext cx="6350" cy="7937"/>
          </a:xfrm>
          <a:custGeom>
            <a:avLst/>
            <a:gdLst/>
            <a:ahLst/>
            <a:cxnLst>
              <a:cxn ang="0">
                <a:pos x="11" y="20"/>
              </a:cxn>
              <a:cxn ang="0">
                <a:pos x="20" y="10"/>
              </a:cxn>
              <a:cxn ang="0">
                <a:pos x="11" y="0"/>
              </a:cxn>
              <a:cxn ang="0">
                <a:pos x="0" y="10"/>
              </a:cxn>
              <a:cxn ang="0">
                <a:pos x="9" y="20"/>
              </a:cxn>
              <a:cxn ang="0">
                <a:pos x="11" y="20"/>
              </a:cxn>
              <a:cxn ang="0">
                <a:pos x="9" y="20"/>
              </a:cxn>
              <a:cxn ang="0">
                <a:pos x="11" y="20"/>
              </a:cxn>
              <a:cxn ang="0">
                <a:pos x="11" y="20"/>
              </a:cxn>
            </a:cxnLst>
            <a:rect l="0" t="0" r="r" b="b"/>
            <a:pathLst>
              <a:path w="20" h="20">
                <a:moveTo>
                  <a:pt x="11" y="20"/>
                </a:moveTo>
                <a:lnTo>
                  <a:pt x="20" y="10"/>
                </a:lnTo>
                <a:lnTo>
                  <a:pt x="11" y="0"/>
                </a:lnTo>
                <a:lnTo>
                  <a:pt x="0" y="10"/>
                </a:lnTo>
                <a:lnTo>
                  <a:pt x="9" y="20"/>
                </a:lnTo>
                <a:lnTo>
                  <a:pt x="11" y="20"/>
                </a:lnTo>
                <a:lnTo>
                  <a:pt x="9" y="20"/>
                </a:lnTo>
                <a:lnTo>
                  <a:pt x="11" y="20"/>
                </a:lnTo>
                <a:lnTo>
                  <a:pt x="11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2" name="Freeform 86"/>
          <p:cNvSpPr>
            <a:spLocks/>
          </p:cNvSpPr>
          <p:nvPr/>
        </p:nvSpPr>
        <p:spPr bwMode="auto">
          <a:xfrm>
            <a:off x="5429250" y="2700338"/>
            <a:ext cx="7938" cy="9525"/>
          </a:xfrm>
          <a:custGeom>
            <a:avLst/>
            <a:gdLst/>
            <a:ahLst/>
            <a:cxnLst>
              <a:cxn ang="0">
                <a:pos x="11" y="20"/>
              </a:cxn>
              <a:cxn ang="0">
                <a:pos x="19" y="8"/>
              </a:cxn>
              <a:cxn ang="0">
                <a:pos x="9" y="0"/>
              </a:cxn>
              <a:cxn ang="0">
                <a:pos x="0" y="11"/>
              </a:cxn>
              <a:cxn ang="0">
                <a:pos x="10" y="19"/>
              </a:cxn>
              <a:cxn ang="0">
                <a:pos x="11" y="20"/>
              </a:cxn>
              <a:cxn ang="0">
                <a:pos x="10" y="19"/>
              </a:cxn>
              <a:cxn ang="0">
                <a:pos x="11" y="20"/>
              </a:cxn>
              <a:cxn ang="0">
                <a:pos x="11" y="20"/>
              </a:cxn>
            </a:cxnLst>
            <a:rect l="0" t="0" r="r" b="b"/>
            <a:pathLst>
              <a:path w="19" h="20">
                <a:moveTo>
                  <a:pt x="11" y="20"/>
                </a:moveTo>
                <a:lnTo>
                  <a:pt x="19" y="8"/>
                </a:lnTo>
                <a:lnTo>
                  <a:pt x="9" y="0"/>
                </a:lnTo>
                <a:lnTo>
                  <a:pt x="0" y="11"/>
                </a:lnTo>
                <a:lnTo>
                  <a:pt x="10" y="19"/>
                </a:lnTo>
                <a:lnTo>
                  <a:pt x="11" y="20"/>
                </a:lnTo>
                <a:lnTo>
                  <a:pt x="10" y="19"/>
                </a:lnTo>
                <a:lnTo>
                  <a:pt x="11" y="20"/>
                </a:lnTo>
                <a:lnTo>
                  <a:pt x="11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3" name="Freeform 87"/>
          <p:cNvSpPr>
            <a:spLocks/>
          </p:cNvSpPr>
          <p:nvPr/>
        </p:nvSpPr>
        <p:spPr bwMode="auto">
          <a:xfrm>
            <a:off x="5434013" y="2703513"/>
            <a:ext cx="7937" cy="7937"/>
          </a:xfrm>
          <a:custGeom>
            <a:avLst/>
            <a:gdLst/>
            <a:ahLst/>
            <a:cxnLst>
              <a:cxn ang="0">
                <a:pos x="13" y="20"/>
              </a:cxn>
              <a:cxn ang="0">
                <a:pos x="19" y="7"/>
              </a:cxn>
              <a:cxn ang="0">
                <a:pos x="7" y="0"/>
              </a:cxn>
              <a:cxn ang="0">
                <a:pos x="0" y="13"/>
              </a:cxn>
              <a:cxn ang="0">
                <a:pos x="12" y="19"/>
              </a:cxn>
              <a:cxn ang="0">
                <a:pos x="13" y="20"/>
              </a:cxn>
              <a:cxn ang="0">
                <a:pos x="12" y="19"/>
              </a:cxn>
              <a:cxn ang="0">
                <a:pos x="12" y="19"/>
              </a:cxn>
              <a:cxn ang="0">
                <a:pos x="13" y="20"/>
              </a:cxn>
            </a:cxnLst>
            <a:rect l="0" t="0" r="r" b="b"/>
            <a:pathLst>
              <a:path w="19" h="20">
                <a:moveTo>
                  <a:pt x="13" y="20"/>
                </a:moveTo>
                <a:lnTo>
                  <a:pt x="19" y="7"/>
                </a:lnTo>
                <a:lnTo>
                  <a:pt x="7" y="0"/>
                </a:lnTo>
                <a:lnTo>
                  <a:pt x="0" y="13"/>
                </a:lnTo>
                <a:lnTo>
                  <a:pt x="12" y="19"/>
                </a:lnTo>
                <a:lnTo>
                  <a:pt x="13" y="20"/>
                </a:lnTo>
                <a:lnTo>
                  <a:pt x="12" y="19"/>
                </a:lnTo>
                <a:lnTo>
                  <a:pt x="12" y="19"/>
                </a:lnTo>
                <a:lnTo>
                  <a:pt x="13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4" name="Freeform 88"/>
          <p:cNvSpPr>
            <a:spLocks/>
          </p:cNvSpPr>
          <p:nvPr/>
        </p:nvSpPr>
        <p:spPr bwMode="auto">
          <a:xfrm>
            <a:off x="5438775" y="2706688"/>
            <a:ext cx="7938" cy="6350"/>
          </a:xfrm>
          <a:custGeom>
            <a:avLst/>
            <a:gdLst/>
            <a:ahLst/>
            <a:cxnLst>
              <a:cxn ang="0">
                <a:pos x="13" y="19"/>
              </a:cxn>
              <a:cxn ang="0">
                <a:pos x="17" y="5"/>
              </a:cxn>
              <a:cxn ang="0">
                <a:pos x="5" y="0"/>
              </a:cxn>
              <a:cxn ang="0">
                <a:pos x="0" y="14"/>
              </a:cxn>
              <a:cxn ang="0">
                <a:pos x="12" y="19"/>
              </a:cxn>
              <a:cxn ang="0">
                <a:pos x="13" y="19"/>
              </a:cxn>
              <a:cxn ang="0">
                <a:pos x="12" y="19"/>
              </a:cxn>
              <a:cxn ang="0">
                <a:pos x="13" y="19"/>
              </a:cxn>
              <a:cxn ang="0">
                <a:pos x="13" y="19"/>
              </a:cxn>
            </a:cxnLst>
            <a:rect l="0" t="0" r="r" b="b"/>
            <a:pathLst>
              <a:path w="17" h="19">
                <a:moveTo>
                  <a:pt x="13" y="19"/>
                </a:moveTo>
                <a:lnTo>
                  <a:pt x="17" y="5"/>
                </a:lnTo>
                <a:lnTo>
                  <a:pt x="5" y="0"/>
                </a:lnTo>
                <a:lnTo>
                  <a:pt x="0" y="14"/>
                </a:lnTo>
                <a:lnTo>
                  <a:pt x="12" y="19"/>
                </a:lnTo>
                <a:lnTo>
                  <a:pt x="13" y="19"/>
                </a:lnTo>
                <a:lnTo>
                  <a:pt x="12" y="19"/>
                </a:lnTo>
                <a:lnTo>
                  <a:pt x="13" y="19"/>
                </a:lnTo>
                <a:lnTo>
                  <a:pt x="13" y="1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5" name="Freeform 89"/>
          <p:cNvSpPr>
            <a:spLocks/>
          </p:cNvSpPr>
          <p:nvPr/>
        </p:nvSpPr>
        <p:spPr bwMode="auto">
          <a:xfrm>
            <a:off x="5445125" y="2708275"/>
            <a:ext cx="6350" cy="6350"/>
          </a:xfrm>
          <a:custGeom>
            <a:avLst/>
            <a:gdLst/>
            <a:ahLst/>
            <a:cxnLst>
              <a:cxn ang="0">
                <a:pos x="15" y="18"/>
              </a:cxn>
              <a:cxn ang="0">
                <a:pos x="17" y="3"/>
              </a:cxn>
              <a:cxn ang="0">
                <a:pos x="3" y="0"/>
              </a:cxn>
              <a:cxn ang="0">
                <a:pos x="0" y="15"/>
              </a:cxn>
              <a:cxn ang="0">
                <a:pos x="14" y="18"/>
              </a:cxn>
              <a:cxn ang="0">
                <a:pos x="15" y="18"/>
              </a:cxn>
              <a:cxn ang="0">
                <a:pos x="14" y="18"/>
              </a:cxn>
              <a:cxn ang="0">
                <a:pos x="14" y="18"/>
              </a:cxn>
              <a:cxn ang="0">
                <a:pos x="15" y="18"/>
              </a:cxn>
            </a:cxnLst>
            <a:rect l="0" t="0" r="r" b="b"/>
            <a:pathLst>
              <a:path w="17" h="18">
                <a:moveTo>
                  <a:pt x="15" y="18"/>
                </a:moveTo>
                <a:lnTo>
                  <a:pt x="17" y="3"/>
                </a:lnTo>
                <a:lnTo>
                  <a:pt x="3" y="0"/>
                </a:lnTo>
                <a:lnTo>
                  <a:pt x="0" y="15"/>
                </a:lnTo>
                <a:lnTo>
                  <a:pt x="14" y="18"/>
                </a:lnTo>
                <a:lnTo>
                  <a:pt x="15" y="18"/>
                </a:lnTo>
                <a:lnTo>
                  <a:pt x="14" y="18"/>
                </a:lnTo>
                <a:lnTo>
                  <a:pt x="14" y="18"/>
                </a:lnTo>
                <a:lnTo>
                  <a:pt x="15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6" name="Freeform 90"/>
          <p:cNvSpPr>
            <a:spLocks/>
          </p:cNvSpPr>
          <p:nvPr/>
        </p:nvSpPr>
        <p:spPr bwMode="auto">
          <a:xfrm>
            <a:off x="5449888" y="2709863"/>
            <a:ext cx="6350" cy="4762"/>
          </a:xfrm>
          <a:custGeom>
            <a:avLst/>
            <a:gdLst/>
            <a:ahLst/>
            <a:cxnLst>
              <a:cxn ang="0">
                <a:pos x="13" y="16"/>
              </a:cxn>
              <a:cxn ang="0">
                <a:pos x="14" y="1"/>
              </a:cxn>
              <a:cxn ang="0">
                <a:pos x="1" y="0"/>
              </a:cxn>
              <a:cxn ang="0">
                <a:pos x="0" y="15"/>
              </a:cxn>
              <a:cxn ang="0">
                <a:pos x="13" y="16"/>
              </a:cxn>
              <a:cxn ang="0">
                <a:pos x="13" y="16"/>
              </a:cxn>
              <a:cxn ang="0">
                <a:pos x="13" y="16"/>
              </a:cxn>
              <a:cxn ang="0">
                <a:pos x="13" y="16"/>
              </a:cxn>
              <a:cxn ang="0">
                <a:pos x="13" y="16"/>
              </a:cxn>
            </a:cxnLst>
            <a:rect l="0" t="0" r="r" b="b"/>
            <a:pathLst>
              <a:path w="14" h="16">
                <a:moveTo>
                  <a:pt x="13" y="16"/>
                </a:moveTo>
                <a:lnTo>
                  <a:pt x="14" y="1"/>
                </a:lnTo>
                <a:lnTo>
                  <a:pt x="1" y="0"/>
                </a:lnTo>
                <a:lnTo>
                  <a:pt x="0" y="15"/>
                </a:lnTo>
                <a:lnTo>
                  <a:pt x="13" y="16"/>
                </a:lnTo>
                <a:lnTo>
                  <a:pt x="13" y="16"/>
                </a:lnTo>
                <a:lnTo>
                  <a:pt x="13" y="16"/>
                </a:lnTo>
                <a:lnTo>
                  <a:pt x="13" y="16"/>
                </a:lnTo>
                <a:lnTo>
                  <a:pt x="13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7" name="Freeform 91"/>
          <p:cNvSpPr>
            <a:spLocks/>
          </p:cNvSpPr>
          <p:nvPr/>
        </p:nvSpPr>
        <p:spPr bwMode="auto">
          <a:xfrm>
            <a:off x="5634038" y="2081213"/>
            <a:ext cx="31750" cy="36512"/>
          </a:xfrm>
          <a:custGeom>
            <a:avLst/>
            <a:gdLst/>
            <a:ahLst/>
            <a:cxnLst>
              <a:cxn ang="0">
                <a:pos x="21" y="18"/>
              </a:cxn>
              <a:cxn ang="0">
                <a:pos x="56" y="18"/>
              </a:cxn>
              <a:cxn ang="0">
                <a:pos x="56" y="92"/>
              </a:cxn>
              <a:cxn ang="0">
                <a:pos x="77" y="92"/>
              </a:cxn>
              <a:cxn ang="0">
                <a:pos x="77" y="0"/>
              </a:cxn>
              <a:cxn ang="0">
                <a:pos x="0" y="0"/>
              </a:cxn>
              <a:cxn ang="0">
                <a:pos x="0" y="92"/>
              </a:cxn>
              <a:cxn ang="0">
                <a:pos x="21" y="92"/>
              </a:cxn>
              <a:cxn ang="0">
                <a:pos x="21" y="18"/>
              </a:cxn>
            </a:cxnLst>
            <a:rect l="0" t="0" r="r" b="b"/>
            <a:pathLst>
              <a:path w="77" h="92">
                <a:moveTo>
                  <a:pt x="21" y="18"/>
                </a:moveTo>
                <a:lnTo>
                  <a:pt x="56" y="18"/>
                </a:lnTo>
                <a:lnTo>
                  <a:pt x="56" y="92"/>
                </a:lnTo>
                <a:lnTo>
                  <a:pt x="77" y="92"/>
                </a:lnTo>
                <a:lnTo>
                  <a:pt x="77" y="0"/>
                </a:lnTo>
                <a:lnTo>
                  <a:pt x="0" y="0"/>
                </a:lnTo>
                <a:lnTo>
                  <a:pt x="0" y="92"/>
                </a:lnTo>
                <a:lnTo>
                  <a:pt x="21" y="92"/>
                </a:lnTo>
                <a:lnTo>
                  <a:pt x="21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8" name="Freeform 92"/>
          <p:cNvSpPr>
            <a:spLocks noEditPoints="1"/>
          </p:cNvSpPr>
          <p:nvPr/>
        </p:nvSpPr>
        <p:spPr bwMode="auto">
          <a:xfrm>
            <a:off x="5673725" y="2081213"/>
            <a:ext cx="30163" cy="365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92"/>
              </a:cxn>
              <a:cxn ang="0">
                <a:pos x="21" y="92"/>
              </a:cxn>
              <a:cxn ang="0">
                <a:pos x="21" y="60"/>
              </a:cxn>
              <a:cxn ang="0">
                <a:pos x="42" y="60"/>
              </a:cxn>
              <a:cxn ang="0">
                <a:pos x="47" y="60"/>
              </a:cxn>
              <a:cxn ang="0">
                <a:pos x="53" y="59"/>
              </a:cxn>
              <a:cxn ang="0">
                <a:pos x="58" y="58"/>
              </a:cxn>
              <a:cxn ang="0">
                <a:pos x="64" y="56"/>
              </a:cxn>
              <a:cxn ang="0">
                <a:pos x="69" y="52"/>
              </a:cxn>
              <a:cxn ang="0">
                <a:pos x="73" y="47"/>
              </a:cxn>
              <a:cxn ang="0">
                <a:pos x="75" y="43"/>
              </a:cxn>
              <a:cxn ang="0">
                <a:pos x="76" y="39"/>
              </a:cxn>
              <a:cxn ang="0">
                <a:pos x="77" y="35"/>
              </a:cxn>
              <a:cxn ang="0">
                <a:pos x="77" y="30"/>
              </a:cxn>
              <a:cxn ang="0">
                <a:pos x="77" y="22"/>
              </a:cxn>
              <a:cxn ang="0">
                <a:pos x="75" y="16"/>
              </a:cxn>
              <a:cxn ang="0">
                <a:pos x="71" y="11"/>
              </a:cxn>
              <a:cxn ang="0">
                <a:pos x="67" y="6"/>
              </a:cxn>
              <a:cxn ang="0">
                <a:pos x="62" y="3"/>
              </a:cxn>
              <a:cxn ang="0">
                <a:pos x="56" y="1"/>
              </a:cxn>
              <a:cxn ang="0">
                <a:pos x="50" y="0"/>
              </a:cxn>
              <a:cxn ang="0">
                <a:pos x="42" y="0"/>
              </a:cxn>
              <a:cxn ang="0">
                <a:pos x="0" y="0"/>
              </a:cxn>
              <a:cxn ang="0">
                <a:pos x="21" y="18"/>
              </a:cxn>
              <a:cxn ang="0">
                <a:pos x="38" y="18"/>
              </a:cxn>
              <a:cxn ang="0">
                <a:pos x="42" y="18"/>
              </a:cxn>
              <a:cxn ang="0">
                <a:pos x="48" y="20"/>
              </a:cxn>
              <a:cxn ang="0">
                <a:pos x="51" y="21"/>
              </a:cxn>
              <a:cxn ang="0">
                <a:pos x="53" y="23"/>
              </a:cxn>
              <a:cxn ang="0">
                <a:pos x="54" y="26"/>
              </a:cxn>
              <a:cxn ang="0">
                <a:pos x="54" y="30"/>
              </a:cxn>
              <a:cxn ang="0">
                <a:pos x="54" y="33"/>
              </a:cxn>
              <a:cxn ang="0">
                <a:pos x="53" y="36"/>
              </a:cxn>
              <a:cxn ang="0">
                <a:pos x="52" y="38"/>
              </a:cxn>
              <a:cxn ang="0">
                <a:pos x="50" y="40"/>
              </a:cxn>
              <a:cxn ang="0">
                <a:pos x="45" y="42"/>
              </a:cxn>
              <a:cxn ang="0">
                <a:pos x="38" y="42"/>
              </a:cxn>
              <a:cxn ang="0">
                <a:pos x="21" y="42"/>
              </a:cxn>
              <a:cxn ang="0">
                <a:pos x="21" y="18"/>
              </a:cxn>
            </a:cxnLst>
            <a:rect l="0" t="0" r="r" b="b"/>
            <a:pathLst>
              <a:path w="77" h="92">
                <a:moveTo>
                  <a:pt x="0" y="0"/>
                </a:moveTo>
                <a:lnTo>
                  <a:pt x="0" y="92"/>
                </a:lnTo>
                <a:lnTo>
                  <a:pt x="21" y="92"/>
                </a:lnTo>
                <a:lnTo>
                  <a:pt x="21" y="60"/>
                </a:lnTo>
                <a:lnTo>
                  <a:pt x="42" y="60"/>
                </a:lnTo>
                <a:lnTo>
                  <a:pt x="47" y="60"/>
                </a:lnTo>
                <a:lnTo>
                  <a:pt x="53" y="59"/>
                </a:lnTo>
                <a:lnTo>
                  <a:pt x="58" y="58"/>
                </a:lnTo>
                <a:lnTo>
                  <a:pt x="64" y="56"/>
                </a:lnTo>
                <a:lnTo>
                  <a:pt x="69" y="52"/>
                </a:lnTo>
                <a:lnTo>
                  <a:pt x="73" y="47"/>
                </a:lnTo>
                <a:lnTo>
                  <a:pt x="75" y="43"/>
                </a:lnTo>
                <a:lnTo>
                  <a:pt x="76" y="39"/>
                </a:lnTo>
                <a:lnTo>
                  <a:pt x="77" y="35"/>
                </a:lnTo>
                <a:lnTo>
                  <a:pt x="77" y="30"/>
                </a:lnTo>
                <a:lnTo>
                  <a:pt x="77" y="22"/>
                </a:lnTo>
                <a:lnTo>
                  <a:pt x="75" y="16"/>
                </a:lnTo>
                <a:lnTo>
                  <a:pt x="71" y="11"/>
                </a:lnTo>
                <a:lnTo>
                  <a:pt x="67" y="6"/>
                </a:lnTo>
                <a:lnTo>
                  <a:pt x="62" y="3"/>
                </a:lnTo>
                <a:lnTo>
                  <a:pt x="56" y="1"/>
                </a:lnTo>
                <a:lnTo>
                  <a:pt x="50" y="0"/>
                </a:lnTo>
                <a:lnTo>
                  <a:pt x="42" y="0"/>
                </a:lnTo>
                <a:lnTo>
                  <a:pt x="0" y="0"/>
                </a:lnTo>
                <a:close/>
                <a:moveTo>
                  <a:pt x="21" y="18"/>
                </a:moveTo>
                <a:lnTo>
                  <a:pt x="38" y="18"/>
                </a:lnTo>
                <a:lnTo>
                  <a:pt x="42" y="18"/>
                </a:lnTo>
                <a:lnTo>
                  <a:pt x="48" y="20"/>
                </a:lnTo>
                <a:lnTo>
                  <a:pt x="51" y="21"/>
                </a:lnTo>
                <a:lnTo>
                  <a:pt x="53" y="23"/>
                </a:lnTo>
                <a:lnTo>
                  <a:pt x="54" y="26"/>
                </a:lnTo>
                <a:lnTo>
                  <a:pt x="54" y="30"/>
                </a:lnTo>
                <a:lnTo>
                  <a:pt x="54" y="33"/>
                </a:lnTo>
                <a:lnTo>
                  <a:pt x="53" y="36"/>
                </a:lnTo>
                <a:lnTo>
                  <a:pt x="52" y="38"/>
                </a:lnTo>
                <a:lnTo>
                  <a:pt x="50" y="40"/>
                </a:lnTo>
                <a:lnTo>
                  <a:pt x="45" y="42"/>
                </a:lnTo>
                <a:lnTo>
                  <a:pt x="38" y="42"/>
                </a:lnTo>
                <a:lnTo>
                  <a:pt x="21" y="42"/>
                </a:lnTo>
                <a:lnTo>
                  <a:pt x="21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09" name="Freeform 93"/>
          <p:cNvSpPr>
            <a:spLocks noEditPoints="1"/>
          </p:cNvSpPr>
          <p:nvPr/>
        </p:nvSpPr>
        <p:spPr bwMode="auto">
          <a:xfrm>
            <a:off x="5708650" y="2079625"/>
            <a:ext cx="36513" cy="39688"/>
          </a:xfrm>
          <a:custGeom>
            <a:avLst/>
            <a:gdLst/>
            <a:ahLst/>
            <a:cxnLst>
              <a:cxn ang="0">
                <a:pos x="53" y="97"/>
              </a:cxn>
              <a:cxn ang="0">
                <a:pos x="64" y="96"/>
              </a:cxn>
              <a:cxn ang="0">
                <a:pos x="72" y="92"/>
              </a:cxn>
              <a:cxn ang="0">
                <a:pos x="79" y="87"/>
              </a:cxn>
              <a:cxn ang="0">
                <a:pos x="87" y="77"/>
              </a:cxn>
              <a:cxn ang="0">
                <a:pos x="93" y="59"/>
              </a:cxn>
              <a:cxn ang="0">
                <a:pos x="93" y="39"/>
              </a:cxn>
              <a:cxn ang="0">
                <a:pos x="87" y="22"/>
              </a:cxn>
              <a:cxn ang="0">
                <a:pos x="79" y="11"/>
              </a:cxn>
              <a:cxn ang="0">
                <a:pos x="72" y="6"/>
              </a:cxn>
              <a:cxn ang="0">
                <a:pos x="58" y="1"/>
              </a:cxn>
              <a:cxn ang="0">
                <a:pos x="41" y="1"/>
              </a:cxn>
              <a:cxn ang="0">
                <a:pos x="30" y="3"/>
              </a:cxn>
              <a:cxn ang="0">
                <a:pos x="21" y="7"/>
              </a:cxn>
              <a:cxn ang="0">
                <a:pos x="14" y="14"/>
              </a:cxn>
              <a:cxn ang="0">
                <a:pos x="5" y="25"/>
              </a:cxn>
              <a:cxn ang="0">
                <a:pos x="1" y="41"/>
              </a:cxn>
              <a:cxn ang="0">
                <a:pos x="1" y="57"/>
              </a:cxn>
              <a:cxn ang="0">
                <a:pos x="5" y="74"/>
              </a:cxn>
              <a:cxn ang="0">
                <a:pos x="14" y="85"/>
              </a:cxn>
              <a:cxn ang="0">
                <a:pos x="21" y="91"/>
              </a:cxn>
              <a:cxn ang="0">
                <a:pos x="30" y="95"/>
              </a:cxn>
              <a:cxn ang="0">
                <a:pos x="41" y="97"/>
              </a:cxn>
              <a:cxn ang="0">
                <a:pos x="47" y="80"/>
              </a:cxn>
              <a:cxn ang="0">
                <a:pos x="38" y="79"/>
              </a:cxn>
              <a:cxn ang="0">
                <a:pos x="31" y="74"/>
              </a:cxn>
              <a:cxn ang="0">
                <a:pos x="26" y="65"/>
              </a:cxn>
              <a:cxn ang="0">
                <a:pos x="24" y="49"/>
              </a:cxn>
              <a:cxn ang="0">
                <a:pos x="26" y="36"/>
              </a:cxn>
              <a:cxn ang="0">
                <a:pos x="30" y="26"/>
              </a:cxn>
              <a:cxn ang="0">
                <a:pos x="37" y="21"/>
              </a:cxn>
              <a:cxn ang="0">
                <a:pos x="47" y="19"/>
              </a:cxn>
              <a:cxn ang="0">
                <a:pos x="54" y="20"/>
              </a:cxn>
              <a:cxn ang="0">
                <a:pos x="60" y="22"/>
              </a:cxn>
              <a:cxn ang="0">
                <a:pos x="67" y="31"/>
              </a:cxn>
              <a:cxn ang="0">
                <a:pos x="71" y="49"/>
              </a:cxn>
              <a:cxn ang="0">
                <a:pos x="67" y="68"/>
              </a:cxn>
              <a:cxn ang="0">
                <a:pos x="60" y="77"/>
              </a:cxn>
              <a:cxn ang="0">
                <a:pos x="54" y="79"/>
              </a:cxn>
              <a:cxn ang="0">
                <a:pos x="47" y="80"/>
              </a:cxn>
            </a:cxnLst>
            <a:rect l="0" t="0" r="r" b="b"/>
            <a:pathLst>
              <a:path w="94" h="98">
                <a:moveTo>
                  <a:pt x="47" y="98"/>
                </a:moveTo>
                <a:lnTo>
                  <a:pt x="53" y="97"/>
                </a:lnTo>
                <a:lnTo>
                  <a:pt x="58" y="97"/>
                </a:lnTo>
                <a:lnTo>
                  <a:pt x="64" y="96"/>
                </a:lnTo>
                <a:lnTo>
                  <a:pt x="68" y="94"/>
                </a:lnTo>
                <a:lnTo>
                  <a:pt x="72" y="92"/>
                </a:lnTo>
                <a:lnTo>
                  <a:pt x="76" y="90"/>
                </a:lnTo>
                <a:lnTo>
                  <a:pt x="79" y="87"/>
                </a:lnTo>
                <a:lnTo>
                  <a:pt x="82" y="84"/>
                </a:lnTo>
                <a:lnTo>
                  <a:pt x="87" y="77"/>
                </a:lnTo>
                <a:lnTo>
                  <a:pt x="91" y="69"/>
                </a:lnTo>
                <a:lnTo>
                  <a:pt x="93" y="59"/>
                </a:lnTo>
                <a:lnTo>
                  <a:pt x="94" y="49"/>
                </a:lnTo>
                <a:lnTo>
                  <a:pt x="93" y="39"/>
                </a:lnTo>
                <a:lnTo>
                  <a:pt x="91" y="30"/>
                </a:lnTo>
                <a:lnTo>
                  <a:pt x="87" y="22"/>
                </a:lnTo>
                <a:lnTo>
                  <a:pt x="82" y="15"/>
                </a:lnTo>
                <a:lnTo>
                  <a:pt x="79" y="11"/>
                </a:lnTo>
                <a:lnTo>
                  <a:pt x="76" y="8"/>
                </a:lnTo>
                <a:lnTo>
                  <a:pt x="72" y="6"/>
                </a:lnTo>
                <a:lnTo>
                  <a:pt x="68" y="4"/>
                </a:lnTo>
                <a:lnTo>
                  <a:pt x="58" y="1"/>
                </a:lnTo>
                <a:lnTo>
                  <a:pt x="47" y="0"/>
                </a:lnTo>
                <a:lnTo>
                  <a:pt x="41" y="1"/>
                </a:lnTo>
                <a:lnTo>
                  <a:pt x="35" y="1"/>
                </a:lnTo>
                <a:lnTo>
                  <a:pt x="30" y="3"/>
                </a:lnTo>
                <a:lnTo>
                  <a:pt x="25" y="5"/>
                </a:lnTo>
                <a:lnTo>
                  <a:pt x="21" y="7"/>
                </a:lnTo>
                <a:lnTo>
                  <a:pt x="17" y="10"/>
                </a:lnTo>
                <a:lnTo>
                  <a:pt x="14" y="14"/>
                </a:lnTo>
                <a:lnTo>
                  <a:pt x="10" y="17"/>
                </a:lnTo>
                <a:lnTo>
                  <a:pt x="5" y="25"/>
                </a:lnTo>
                <a:lnTo>
                  <a:pt x="2" y="33"/>
                </a:lnTo>
                <a:lnTo>
                  <a:pt x="1" y="41"/>
                </a:lnTo>
                <a:lnTo>
                  <a:pt x="0" y="49"/>
                </a:lnTo>
                <a:lnTo>
                  <a:pt x="1" y="57"/>
                </a:lnTo>
                <a:lnTo>
                  <a:pt x="2" y="66"/>
                </a:lnTo>
                <a:lnTo>
                  <a:pt x="5" y="74"/>
                </a:lnTo>
                <a:lnTo>
                  <a:pt x="10" y="82"/>
                </a:lnTo>
                <a:lnTo>
                  <a:pt x="14" y="85"/>
                </a:lnTo>
                <a:lnTo>
                  <a:pt x="17" y="88"/>
                </a:lnTo>
                <a:lnTo>
                  <a:pt x="21" y="91"/>
                </a:lnTo>
                <a:lnTo>
                  <a:pt x="25" y="93"/>
                </a:lnTo>
                <a:lnTo>
                  <a:pt x="30" y="95"/>
                </a:lnTo>
                <a:lnTo>
                  <a:pt x="35" y="97"/>
                </a:lnTo>
                <a:lnTo>
                  <a:pt x="41" y="97"/>
                </a:lnTo>
                <a:lnTo>
                  <a:pt x="47" y="98"/>
                </a:lnTo>
                <a:close/>
                <a:moveTo>
                  <a:pt x="47" y="80"/>
                </a:moveTo>
                <a:lnTo>
                  <a:pt x="43" y="80"/>
                </a:lnTo>
                <a:lnTo>
                  <a:pt x="38" y="79"/>
                </a:lnTo>
                <a:lnTo>
                  <a:pt x="35" y="77"/>
                </a:lnTo>
                <a:lnTo>
                  <a:pt x="31" y="74"/>
                </a:lnTo>
                <a:lnTo>
                  <a:pt x="28" y="70"/>
                </a:lnTo>
                <a:lnTo>
                  <a:pt x="26" y="65"/>
                </a:lnTo>
                <a:lnTo>
                  <a:pt x="25" y="57"/>
                </a:lnTo>
                <a:lnTo>
                  <a:pt x="24" y="49"/>
                </a:lnTo>
                <a:lnTo>
                  <a:pt x="25" y="42"/>
                </a:lnTo>
                <a:lnTo>
                  <a:pt x="26" y="36"/>
                </a:lnTo>
                <a:lnTo>
                  <a:pt x="28" y="30"/>
                </a:lnTo>
                <a:lnTo>
                  <a:pt x="30" y="26"/>
                </a:lnTo>
                <a:lnTo>
                  <a:pt x="33" y="23"/>
                </a:lnTo>
                <a:lnTo>
                  <a:pt x="37" y="21"/>
                </a:lnTo>
                <a:lnTo>
                  <a:pt x="42" y="19"/>
                </a:lnTo>
                <a:lnTo>
                  <a:pt x="47" y="19"/>
                </a:lnTo>
                <a:lnTo>
                  <a:pt x="51" y="19"/>
                </a:lnTo>
                <a:lnTo>
                  <a:pt x="54" y="20"/>
                </a:lnTo>
                <a:lnTo>
                  <a:pt x="57" y="21"/>
                </a:lnTo>
                <a:lnTo>
                  <a:pt x="60" y="22"/>
                </a:lnTo>
                <a:lnTo>
                  <a:pt x="65" y="26"/>
                </a:lnTo>
                <a:lnTo>
                  <a:pt x="67" y="31"/>
                </a:lnTo>
                <a:lnTo>
                  <a:pt x="70" y="41"/>
                </a:lnTo>
                <a:lnTo>
                  <a:pt x="71" y="49"/>
                </a:lnTo>
                <a:lnTo>
                  <a:pt x="70" y="57"/>
                </a:lnTo>
                <a:lnTo>
                  <a:pt x="67" y="68"/>
                </a:lnTo>
                <a:lnTo>
                  <a:pt x="65" y="73"/>
                </a:lnTo>
                <a:lnTo>
                  <a:pt x="60" y="77"/>
                </a:lnTo>
                <a:lnTo>
                  <a:pt x="57" y="78"/>
                </a:lnTo>
                <a:lnTo>
                  <a:pt x="54" y="79"/>
                </a:lnTo>
                <a:lnTo>
                  <a:pt x="51" y="80"/>
                </a:lnTo>
                <a:lnTo>
                  <a:pt x="47" y="8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0" name="Freeform 94"/>
          <p:cNvSpPr>
            <a:spLocks/>
          </p:cNvSpPr>
          <p:nvPr/>
        </p:nvSpPr>
        <p:spPr bwMode="auto">
          <a:xfrm>
            <a:off x="5748338" y="2081213"/>
            <a:ext cx="30162" cy="36512"/>
          </a:xfrm>
          <a:custGeom>
            <a:avLst/>
            <a:gdLst/>
            <a:ahLst/>
            <a:cxnLst>
              <a:cxn ang="0">
                <a:pos x="28" y="18"/>
              </a:cxn>
              <a:cxn ang="0">
                <a:pos x="28" y="92"/>
              </a:cxn>
              <a:cxn ang="0">
                <a:pos x="50" y="92"/>
              </a:cxn>
              <a:cxn ang="0">
                <a:pos x="50" y="18"/>
              </a:cxn>
              <a:cxn ang="0">
                <a:pos x="78" y="18"/>
              </a:cxn>
              <a:cxn ang="0">
                <a:pos x="78" y="0"/>
              </a:cxn>
              <a:cxn ang="0">
                <a:pos x="0" y="0"/>
              </a:cxn>
              <a:cxn ang="0">
                <a:pos x="0" y="18"/>
              </a:cxn>
              <a:cxn ang="0">
                <a:pos x="28" y="18"/>
              </a:cxn>
            </a:cxnLst>
            <a:rect l="0" t="0" r="r" b="b"/>
            <a:pathLst>
              <a:path w="78" h="92">
                <a:moveTo>
                  <a:pt x="28" y="18"/>
                </a:moveTo>
                <a:lnTo>
                  <a:pt x="28" y="92"/>
                </a:lnTo>
                <a:lnTo>
                  <a:pt x="50" y="92"/>
                </a:lnTo>
                <a:lnTo>
                  <a:pt x="50" y="18"/>
                </a:lnTo>
                <a:lnTo>
                  <a:pt x="78" y="18"/>
                </a:lnTo>
                <a:lnTo>
                  <a:pt x="78" y="0"/>
                </a:lnTo>
                <a:lnTo>
                  <a:pt x="0" y="0"/>
                </a:lnTo>
                <a:lnTo>
                  <a:pt x="0" y="18"/>
                </a:lnTo>
                <a:lnTo>
                  <a:pt x="28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1" name="Freeform 95"/>
          <p:cNvSpPr>
            <a:spLocks/>
          </p:cNvSpPr>
          <p:nvPr/>
        </p:nvSpPr>
        <p:spPr bwMode="auto">
          <a:xfrm>
            <a:off x="5783263" y="2081213"/>
            <a:ext cx="30162" cy="36512"/>
          </a:xfrm>
          <a:custGeom>
            <a:avLst/>
            <a:gdLst/>
            <a:ahLst/>
            <a:cxnLst>
              <a:cxn ang="0">
                <a:pos x="22" y="37"/>
              </a:cxn>
              <a:cxn ang="0">
                <a:pos x="22" y="18"/>
              </a:cxn>
              <a:cxn ang="0">
                <a:pos x="73" y="18"/>
              </a:cxn>
              <a:cxn ang="0">
                <a:pos x="73" y="0"/>
              </a:cxn>
              <a:cxn ang="0">
                <a:pos x="0" y="0"/>
              </a:cxn>
              <a:cxn ang="0">
                <a:pos x="0" y="92"/>
              </a:cxn>
              <a:cxn ang="0">
                <a:pos x="74" y="92"/>
              </a:cxn>
              <a:cxn ang="0">
                <a:pos x="74" y="75"/>
              </a:cxn>
              <a:cxn ang="0">
                <a:pos x="22" y="75"/>
              </a:cxn>
              <a:cxn ang="0">
                <a:pos x="22" y="53"/>
              </a:cxn>
              <a:cxn ang="0">
                <a:pos x="67" y="53"/>
              </a:cxn>
              <a:cxn ang="0">
                <a:pos x="67" y="37"/>
              </a:cxn>
              <a:cxn ang="0">
                <a:pos x="22" y="37"/>
              </a:cxn>
            </a:cxnLst>
            <a:rect l="0" t="0" r="r" b="b"/>
            <a:pathLst>
              <a:path w="74" h="92">
                <a:moveTo>
                  <a:pt x="22" y="37"/>
                </a:moveTo>
                <a:lnTo>
                  <a:pt x="22" y="18"/>
                </a:lnTo>
                <a:lnTo>
                  <a:pt x="73" y="18"/>
                </a:lnTo>
                <a:lnTo>
                  <a:pt x="73" y="0"/>
                </a:lnTo>
                <a:lnTo>
                  <a:pt x="0" y="0"/>
                </a:lnTo>
                <a:lnTo>
                  <a:pt x="0" y="92"/>
                </a:lnTo>
                <a:lnTo>
                  <a:pt x="74" y="92"/>
                </a:lnTo>
                <a:lnTo>
                  <a:pt x="74" y="75"/>
                </a:lnTo>
                <a:lnTo>
                  <a:pt x="22" y="75"/>
                </a:lnTo>
                <a:lnTo>
                  <a:pt x="22" y="53"/>
                </a:lnTo>
                <a:lnTo>
                  <a:pt x="67" y="53"/>
                </a:lnTo>
                <a:lnTo>
                  <a:pt x="67" y="37"/>
                </a:lnTo>
                <a:lnTo>
                  <a:pt x="22" y="3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2" name="Freeform 96"/>
          <p:cNvSpPr>
            <a:spLocks noEditPoints="1"/>
          </p:cNvSpPr>
          <p:nvPr/>
        </p:nvSpPr>
        <p:spPr bwMode="auto">
          <a:xfrm>
            <a:off x="5818188" y="2071688"/>
            <a:ext cx="31750" cy="46037"/>
          </a:xfrm>
          <a:custGeom>
            <a:avLst/>
            <a:gdLst/>
            <a:ahLst/>
            <a:cxnLst>
              <a:cxn ang="0">
                <a:pos x="21" y="81"/>
              </a:cxn>
              <a:cxn ang="0">
                <a:pos x="21" y="22"/>
              </a:cxn>
              <a:cxn ang="0">
                <a:pos x="0" y="22"/>
              </a:cxn>
              <a:cxn ang="0">
                <a:pos x="0" y="114"/>
              </a:cxn>
              <a:cxn ang="0">
                <a:pos x="21" y="114"/>
              </a:cxn>
              <a:cxn ang="0">
                <a:pos x="58" y="54"/>
              </a:cxn>
              <a:cxn ang="0">
                <a:pos x="58" y="114"/>
              </a:cxn>
              <a:cxn ang="0">
                <a:pos x="79" y="114"/>
              </a:cxn>
              <a:cxn ang="0">
                <a:pos x="79" y="22"/>
              </a:cxn>
              <a:cxn ang="0">
                <a:pos x="58" y="22"/>
              </a:cxn>
              <a:cxn ang="0">
                <a:pos x="21" y="81"/>
              </a:cxn>
              <a:cxn ang="0">
                <a:pos x="14" y="0"/>
              </a:cxn>
              <a:cxn ang="0">
                <a:pos x="15" y="5"/>
              </a:cxn>
              <a:cxn ang="0">
                <a:pos x="17" y="9"/>
              </a:cxn>
              <a:cxn ang="0">
                <a:pos x="20" y="12"/>
              </a:cxn>
              <a:cxn ang="0">
                <a:pos x="24" y="15"/>
              </a:cxn>
              <a:cxn ang="0">
                <a:pos x="32" y="17"/>
              </a:cxn>
              <a:cxn ang="0">
                <a:pos x="40" y="17"/>
              </a:cxn>
              <a:cxn ang="0">
                <a:pos x="46" y="17"/>
              </a:cxn>
              <a:cxn ang="0">
                <a:pos x="54" y="15"/>
              </a:cxn>
              <a:cxn ang="0">
                <a:pos x="58" y="13"/>
              </a:cxn>
              <a:cxn ang="0">
                <a:pos x="62" y="10"/>
              </a:cxn>
              <a:cxn ang="0">
                <a:pos x="64" y="5"/>
              </a:cxn>
              <a:cxn ang="0">
                <a:pos x="66" y="0"/>
              </a:cxn>
              <a:cxn ang="0">
                <a:pos x="51" y="0"/>
              </a:cxn>
              <a:cxn ang="0">
                <a:pos x="51" y="3"/>
              </a:cxn>
              <a:cxn ang="0">
                <a:pos x="49" y="6"/>
              </a:cxn>
              <a:cxn ang="0">
                <a:pos x="45" y="8"/>
              </a:cxn>
              <a:cxn ang="0">
                <a:pos x="40" y="8"/>
              </a:cxn>
              <a:cxn ang="0">
                <a:pos x="34" y="8"/>
              </a:cxn>
              <a:cxn ang="0">
                <a:pos x="30" y="6"/>
              </a:cxn>
              <a:cxn ang="0">
                <a:pos x="28" y="3"/>
              </a:cxn>
              <a:cxn ang="0">
                <a:pos x="28" y="0"/>
              </a:cxn>
              <a:cxn ang="0">
                <a:pos x="14" y="0"/>
              </a:cxn>
            </a:cxnLst>
            <a:rect l="0" t="0" r="r" b="b"/>
            <a:pathLst>
              <a:path w="79" h="114">
                <a:moveTo>
                  <a:pt x="21" y="81"/>
                </a:moveTo>
                <a:lnTo>
                  <a:pt x="21" y="22"/>
                </a:lnTo>
                <a:lnTo>
                  <a:pt x="0" y="22"/>
                </a:lnTo>
                <a:lnTo>
                  <a:pt x="0" y="114"/>
                </a:lnTo>
                <a:lnTo>
                  <a:pt x="21" y="114"/>
                </a:lnTo>
                <a:lnTo>
                  <a:pt x="58" y="54"/>
                </a:lnTo>
                <a:lnTo>
                  <a:pt x="58" y="114"/>
                </a:lnTo>
                <a:lnTo>
                  <a:pt x="79" y="114"/>
                </a:lnTo>
                <a:lnTo>
                  <a:pt x="79" y="22"/>
                </a:lnTo>
                <a:lnTo>
                  <a:pt x="58" y="22"/>
                </a:lnTo>
                <a:lnTo>
                  <a:pt x="21" y="81"/>
                </a:lnTo>
                <a:close/>
                <a:moveTo>
                  <a:pt x="14" y="0"/>
                </a:moveTo>
                <a:lnTo>
                  <a:pt x="15" y="5"/>
                </a:lnTo>
                <a:lnTo>
                  <a:pt x="17" y="9"/>
                </a:lnTo>
                <a:lnTo>
                  <a:pt x="20" y="12"/>
                </a:lnTo>
                <a:lnTo>
                  <a:pt x="24" y="15"/>
                </a:lnTo>
                <a:lnTo>
                  <a:pt x="32" y="17"/>
                </a:lnTo>
                <a:lnTo>
                  <a:pt x="40" y="17"/>
                </a:lnTo>
                <a:lnTo>
                  <a:pt x="46" y="17"/>
                </a:lnTo>
                <a:lnTo>
                  <a:pt x="54" y="15"/>
                </a:lnTo>
                <a:lnTo>
                  <a:pt x="58" y="13"/>
                </a:lnTo>
                <a:lnTo>
                  <a:pt x="62" y="10"/>
                </a:lnTo>
                <a:lnTo>
                  <a:pt x="64" y="5"/>
                </a:lnTo>
                <a:lnTo>
                  <a:pt x="66" y="0"/>
                </a:lnTo>
                <a:lnTo>
                  <a:pt x="51" y="0"/>
                </a:lnTo>
                <a:lnTo>
                  <a:pt x="51" y="3"/>
                </a:lnTo>
                <a:lnTo>
                  <a:pt x="49" y="6"/>
                </a:lnTo>
                <a:lnTo>
                  <a:pt x="45" y="8"/>
                </a:lnTo>
                <a:lnTo>
                  <a:pt x="40" y="8"/>
                </a:lnTo>
                <a:lnTo>
                  <a:pt x="34" y="8"/>
                </a:lnTo>
                <a:lnTo>
                  <a:pt x="30" y="6"/>
                </a:lnTo>
                <a:lnTo>
                  <a:pt x="28" y="3"/>
                </a:lnTo>
                <a:lnTo>
                  <a:pt x="28" y="0"/>
                </a:lnTo>
                <a:lnTo>
                  <a:pt x="14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3" name="Rectangle 97"/>
          <p:cNvSpPr>
            <a:spLocks noChangeArrowheads="1"/>
          </p:cNvSpPr>
          <p:nvPr/>
        </p:nvSpPr>
        <p:spPr bwMode="auto">
          <a:xfrm>
            <a:off x="5857875" y="2100263"/>
            <a:ext cx="15875" cy="6350"/>
          </a:xfrm>
          <a:prstGeom prst="rect">
            <a:avLst/>
          </a:prstGeom>
          <a:solidFill>
            <a:srgbClr val="16141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4" name="Rectangle 98"/>
          <p:cNvSpPr>
            <a:spLocks noChangeArrowheads="1"/>
          </p:cNvSpPr>
          <p:nvPr/>
        </p:nvSpPr>
        <p:spPr bwMode="auto">
          <a:xfrm>
            <a:off x="5881688" y="2081213"/>
            <a:ext cx="7937" cy="36512"/>
          </a:xfrm>
          <a:prstGeom prst="rect">
            <a:avLst/>
          </a:prstGeom>
          <a:solidFill>
            <a:srgbClr val="16141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5" name="Freeform 99"/>
          <p:cNvSpPr>
            <a:spLocks noEditPoints="1"/>
          </p:cNvSpPr>
          <p:nvPr/>
        </p:nvSpPr>
        <p:spPr bwMode="auto">
          <a:xfrm>
            <a:off x="5897563" y="2081213"/>
            <a:ext cx="31750" cy="365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92"/>
              </a:cxn>
              <a:cxn ang="0">
                <a:pos x="21" y="92"/>
              </a:cxn>
              <a:cxn ang="0">
                <a:pos x="21" y="60"/>
              </a:cxn>
              <a:cxn ang="0">
                <a:pos x="42" y="60"/>
              </a:cxn>
              <a:cxn ang="0">
                <a:pos x="47" y="60"/>
              </a:cxn>
              <a:cxn ang="0">
                <a:pos x="52" y="59"/>
              </a:cxn>
              <a:cxn ang="0">
                <a:pos x="58" y="58"/>
              </a:cxn>
              <a:cxn ang="0">
                <a:pos x="64" y="56"/>
              </a:cxn>
              <a:cxn ang="0">
                <a:pos x="69" y="52"/>
              </a:cxn>
              <a:cxn ang="0">
                <a:pos x="73" y="47"/>
              </a:cxn>
              <a:cxn ang="0">
                <a:pos x="75" y="43"/>
              </a:cxn>
              <a:cxn ang="0">
                <a:pos x="76" y="39"/>
              </a:cxn>
              <a:cxn ang="0">
                <a:pos x="77" y="35"/>
              </a:cxn>
              <a:cxn ang="0">
                <a:pos x="77" y="30"/>
              </a:cxn>
              <a:cxn ang="0">
                <a:pos x="76" y="22"/>
              </a:cxn>
              <a:cxn ang="0">
                <a:pos x="74" y="16"/>
              </a:cxn>
              <a:cxn ang="0">
                <a:pos x="71" y="11"/>
              </a:cxn>
              <a:cxn ang="0">
                <a:pos x="67" y="6"/>
              </a:cxn>
              <a:cxn ang="0">
                <a:pos x="62" y="3"/>
              </a:cxn>
              <a:cxn ang="0">
                <a:pos x="56" y="1"/>
              </a:cxn>
              <a:cxn ang="0">
                <a:pos x="49" y="0"/>
              </a:cxn>
              <a:cxn ang="0">
                <a:pos x="43" y="0"/>
              </a:cxn>
              <a:cxn ang="0">
                <a:pos x="0" y="0"/>
              </a:cxn>
              <a:cxn ang="0">
                <a:pos x="21" y="18"/>
              </a:cxn>
              <a:cxn ang="0">
                <a:pos x="38" y="18"/>
              </a:cxn>
              <a:cxn ang="0">
                <a:pos x="43" y="18"/>
              </a:cxn>
              <a:cxn ang="0">
                <a:pos x="48" y="20"/>
              </a:cxn>
              <a:cxn ang="0">
                <a:pos x="50" y="21"/>
              </a:cxn>
              <a:cxn ang="0">
                <a:pos x="52" y="23"/>
              </a:cxn>
              <a:cxn ang="0">
                <a:pos x="53" y="26"/>
              </a:cxn>
              <a:cxn ang="0">
                <a:pos x="54" y="30"/>
              </a:cxn>
              <a:cxn ang="0">
                <a:pos x="54" y="33"/>
              </a:cxn>
              <a:cxn ang="0">
                <a:pos x="53" y="36"/>
              </a:cxn>
              <a:cxn ang="0">
                <a:pos x="52" y="38"/>
              </a:cxn>
              <a:cxn ang="0">
                <a:pos x="50" y="40"/>
              </a:cxn>
              <a:cxn ang="0">
                <a:pos x="45" y="42"/>
              </a:cxn>
              <a:cxn ang="0">
                <a:pos x="38" y="42"/>
              </a:cxn>
              <a:cxn ang="0">
                <a:pos x="21" y="42"/>
              </a:cxn>
              <a:cxn ang="0">
                <a:pos x="21" y="18"/>
              </a:cxn>
            </a:cxnLst>
            <a:rect l="0" t="0" r="r" b="b"/>
            <a:pathLst>
              <a:path w="77" h="92">
                <a:moveTo>
                  <a:pt x="0" y="0"/>
                </a:moveTo>
                <a:lnTo>
                  <a:pt x="0" y="92"/>
                </a:lnTo>
                <a:lnTo>
                  <a:pt x="21" y="92"/>
                </a:lnTo>
                <a:lnTo>
                  <a:pt x="21" y="60"/>
                </a:lnTo>
                <a:lnTo>
                  <a:pt x="42" y="60"/>
                </a:lnTo>
                <a:lnTo>
                  <a:pt x="47" y="60"/>
                </a:lnTo>
                <a:lnTo>
                  <a:pt x="52" y="59"/>
                </a:lnTo>
                <a:lnTo>
                  <a:pt x="58" y="58"/>
                </a:lnTo>
                <a:lnTo>
                  <a:pt x="64" y="56"/>
                </a:lnTo>
                <a:lnTo>
                  <a:pt x="69" y="52"/>
                </a:lnTo>
                <a:lnTo>
                  <a:pt x="73" y="47"/>
                </a:lnTo>
                <a:lnTo>
                  <a:pt x="75" y="43"/>
                </a:lnTo>
                <a:lnTo>
                  <a:pt x="76" y="39"/>
                </a:lnTo>
                <a:lnTo>
                  <a:pt x="77" y="35"/>
                </a:lnTo>
                <a:lnTo>
                  <a:pt x="77" y="30"/>
                </a:lnTo>
                <a:lnTo>
                  <a:pt x="76" y="22"/>
                </a:lnTo>
                <a:lnTo>
                  <a:pt x="74" y="16"/>
                </a:lnTo>
                <a:lnTo>
                  <a:pt x="71" y="11"/>
                </a:lnTo>
                <a:lnTo>
                  <a:pt x="67" y="6"/>
                </a:lnTo>
                <a:lnTo>
                  <a:pt x="62" y="3"/>
                </a:lnTo>
                <a:lnTo>
                  <a:pt x="56" y="1"/>
                </a:lnTo>
                <a:lnTo>
                  <a:pt x="49" y="0"/>
                </a:lnTo>
                <a:lnTo>
                  <a:pt x="43" y="0"/>
                </a:lnTo>
                <a:lnTo>
                  <a:pt x="0" y="0"/>
                </a:lnTo>
                <a:close/>
                <a:moveTo>
                  <a:pt x="21" y="18"/>
                </a:moveTo>
                <a:lnTo>
                  <a:pt x="38" y="18"/>
                </a:lnTo>
                <a:lnTo>
                  <a:pt x="43" y="18"/>
                </a:lnTo>
                <a:lnTo>
                  <a:pt x="48" y="20"/>
                </a:lnTo>
                <a:lnTo>
                  <a:pt x="50" y="21"/>
                </a:lnTo>
                <a:lnTo>
                  <a:pt x="52" y="23"/>
                </a:lnTo>
                <a:lnTo>
                  <a:pt x="53" y="26"/>
                </a:lnTo>
                <a:lnTo>
                  <a:pt x="54" y="30"/>
                </a:lnTo>
                <a:lnTo>
                  <a:pt x="54" y="33"/>
                </a:lnTo>
                <a:lnTo>
                  <a:pt x="53" y="36"/>
                </a:lnTo>
                <a:lnTo>
                  <a:pt x="52" y="38"/>
                </a:lnTo>
                <a:lnTo>
                  <a:pt x="50" y="40"/>
                </a:lnTo>
                <a:lnTo>
                  <a:pt x="45" y="42"/>
                </a:lnTo>
                <a:lnTo>
                  <a:pt x="38" y="42"/>
                </a:lnTo>
                <a:lnTo>
                  <a:pt x="21" y="42"/>
                </a:lnTo>
                <a:lnTo>
                  <a:pt x="21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6" name="Freeform 100"/>
          <p:cNvSpPr>
            <a:spLocks/>
          </p:cNvSpPr>
          <p:nvPr/>
        </p:nvSpPr>
        <p:spPr bwMode="auto">
          <a:xfrm>
            <a:off x="5537200" y="2132013"/>
            <a:ext cx="28575" cy="31750"/>
          </a:xfrm>
          <a:custGeom>
            <a:avLst/>
            <a:gdLst/>
            <a:ahLst/>
            <a:cxnLst>
              <a:cxn ang="0">
                <a:pos x="51" y="54"/>
              </a:cxn>
              <a:cxn ang="0">
                <a:pos x="47" y="61"/>
              </a:cxn>
              <a:cxn ang="0">
                <a:pos x="41" y="63"/>
              </a:cxn>
              <a:cxn ang="0">
                <a:pos x="33" y="63"/>
              </a:cxn>
              <a:cxn ang="0">
                <a:pos x="25" y="60"/>
              </a:cxn>
              <a:cxn ang="0">
                <a:pos x="21" y="54"/>
              </a:cxn>
              <a:cxn ang="0">
                <a:pos x="19" y="45"/>
              </a:cxn>
              <a:cxn ang="0">
                <a:pos x="19" y="31"/>
              </a:cxn>
              <a:cxn ang="0">
                <a:pos x="23" y="21"/>
              </a:cxn>
              <a:cxn ang="0">
                <a:pos x="32" y="15"/>
              </a:cxn>
              <a:cxn ang="0">
                <a:pos x="40" y="15"/>
              </a:cxn>
              <a:cxn ang="0">
                <a:pos x="47" y="18"/>
              </a:cxn>
              <a:cxn ang="0">
                <a:pos x="51" y="23"/>
              </a:cxn>
              <a:cxn ang="0">
                <a:pos x="68" y="27"/>
              </a:cxn>
              <a:cxn ang="0">
                <a:pos x="67" y="18"/>
              </a:cxn>
              <a:cxn ang="0">
                <a:pos x="62" y="10"/>
              </a:cxn>
              <a:cxn ang="0">
                <a:pos x="52" y="3"/>
              </a:cxn>
              <a:cxn ang="0">
                <a:pos x="36" y="0"/>
              </a:cxn>
              <a:cxn ang="0">
                <a:pos x="26" y="1"/>
              </a:cxn>
              <a:cxn ang="0">
                <a:pos x="15" y="6"/>
              </a:cxn>
              <a:cxn ang="0">
                <a:pos x="9" y="11"/>
              </a:cxn>
              <a:cxn ang="0">
                <a:pos x="5" y="18"/>
              </a:cxn>
              <a:cxn ang="0">
                <a:pos x="1" y="27"/>
              </a:cxn>
              <a:cxn ang="0">
                <a:pos x="0" y="41"/>
              </a:cxn>
              <a:cxn ang="0">
                <a:pos x="3" y="58"/>
              </a:cxn>
              <a:cxn ang="0">
                <a:pos x="11" y="70"/>
              </a:cxn>
              <a:cxn ang="0">
                <a:pos x="22" y="76"/>
              </a:cxn>
              <a:cxn ang="0">
                <a:pos x="36" y="78"/>
              </a:cxn>
              <a:cxn ang="0">
                <a:pos x="52" y="75"/>
              </a:cxn>
              <a:cxn ang="0">
                <a:pos x="62" y="68"/>
              </a:cxn>
              <a:cxn ang="0">
                <a:pos x="67" y="59"/>
              </a:cxn>
              <a:cxn ang="0">
                <a:pos x="69" y="50"/>
              </a:cxn>
            </a:cxnLst>
            <a:rect l="0" t="0" r="r" b="b"/>
            <a:pathLst>
              <a:path w="69" h="78">
                <a:moveTo>
                  <a:pt x="52" y="50"/>
                </a:moveTo>
                <a:lnTo>
                  <a:pt x="51" y="54"/>
                </a:lnTo>
                <a:lnTo>
                  <a:pt x="49" y="59"/>
                </a:lnTo>
                <a:lnTo>
                  <a:pt x="47" y="61"/>
                </a:lnTo>
                <a:lnTo>
                  <a:pt x="44" y="62"/>
                </a:lnTo>
                <a:lnTo>
                  <a:pt x="41" y="63"/>
                </a:lnTo>
                <a:lnTo>
                  <a:pt x="37" y="64"/>
                </a:lnTo>
                <a:lnTo>
                  <a:pt x="33" y="63"/>
                </a:lnTo>
                <a:lnTo>
                  <a:pt x="29" y="62"/>
                </a:lnTo>
                <a:lnTo>
                  <a:pt x="25" y="60"/>
                </a:lnTo>
                <a:lnTo>
                  <a:pt x="23" y="57"/>
                </a:lnTo>
                <a:lnTo>
                  <a:pt x="21" y="54"/>
                </a:lnTo>
                <a:lnTo>
                  <a:pt x="20" y="50"/>
                </a:lnTo>
                <a:lnTo>
                  <a:pt x="19" y="45"/>
                </a:lnTo>
                <a:lnTo>
                  <a:pt x="18" y="40"/>
                </a:lnTo>
                <a:lnTo>
                  <a:pt x="19" y="31"/>
                </a:lnTo>
                <a:lnTo>
                  <a:pt x="21" y="25"/>
                </a:lnTo>
                <a:lnTo>
                  <a:pt x="23" y="21"/>
                </a:lnTo>
                <a:lnTo>
                  <a:pt x="26" y="18"/>
                </a:lnTo>
                <a:lnTo>
                  <a:pt x="32" y="15"/>
                </a:lnTo>
                <a:lnTo>
                  <a:pt x="37" y="14"/>
                </a:lnTo>
                <a:lnTo>
                  <a:pt x="40" y="15"/>
                </a:lnTo>
                <a:lnTo>
                  <a:pt x="45" y="16"/>
                </a:lnTo>
                <a:lnTo>
                  <a:pt x="47" y="18"/>
                </a:lnTo>
                <a:lnTo>
                  <a:pt x="49" y="20"/>
                </a:lnTo>
                <a:lnTo>
                  <a:pt x="51" y="23"/>
                </a:lnTo>
                <a:lnTo>
                  <a:pt x="52" y="27"/>
                </a:lnTo>
                <a:lnTo>
                  <a:pt x="68" y="27"/>
                </a:lnTo>
                <a:lnTo>
                  <a:pt x="68" y="23"/>
                </a:lnTo>
                <a:lnTo>
                  <a:pt x="67" y="18"/>
                </a:lnTo>
                <a:lnTo>
                  <a:pt x="65" y="14"/>
                </a:lnTo>
                <a:lnTo>
                  <a:pt x="62" y="10"/>
                </a:lnTo>
                <a:lnTo>
                  <a:pt x="57" y="6"/>
                </a:lnTo>
                <a:lnTo>
                  <a:pt x="52" y="3"/>
                </a:lnTo>
                <a:lnTo>
                  <a:pt x="45" y="1"/>
                </a:lnTo>
                <a:lnTo>
                  <a:pt x="36" y="0"/>
                </a:lnTo>
                <a:lnTo>
                  <a:pt x="32" y="0"/>
                </a:lnTo>
                <a:lnTo>
                  <a:pt x="26" y="1"/>
                </a:lnTo>
                <a:lnTo>
                  <a:pt x="21" y="3"/>
                </a:lnTo>
                <a:lnTo>
                  <a:pt x="15" y="6"/>
                </a:lnTo>
                <a:lnTo>
                  <a:pt x="12" y="8"/>
                </a:lnTo>
                <a:lnTo>
                  <a:pt x="9" y="11"/>
                </a:lnTo>
                <a:lnTo>
                  <a:pt x="7" y="14"/>
                </a:lnTo>
                <a:lnTo>
                  <a:pt x="5" y="18"/>
                </a:lnTo>
                <a:lnTo>
                  <a:pt x="3" y="22"/>
                </a:lnTo>
                <a:lnTo>
                  <a:pt x="1" y="27"/>
                </a:lnTo>
                <a:lnTo>
                  <a:pt x="0" y="33"/>
                </a:lnTo>
                <a:lnTo>
                  <a:pt x="0" y="41"/>
                </a:lnTo>
                <a:lnTo>
                  <a:pt x="1" y="50"/>
                </a:lnTo>
                <a:lnTo>
                  <a:pt x="3" y="58"/>
                </a:lnTo>
                <a:lnTo>
                  <a:pt x="6" y="65"/>
                </a:lnTo>
                <a:lnTo>
                  <a:pt x="11" y="70"/>
                </a:lnTo>
                <a:lnTo>
                  <a:pt x="16" y="73"/>
                </a:lnTo>
                <a:lnTo>
                  <a:pt x="22" y="76"/>
                </a:lnTo>
                <a:lnTo>
                  <a:pt x="29" y="77"/>
                </a:lnTo>
                <a:lnTo>
                  <a:pt x="36" y="78"/>
                </a:lnTo>
                <a:lnTo>
                  <a:pt x="45" y="77"/>
                </a:lnTo>
                <a:lnTo>
                  <a:pt x="52" y="75"/>
                </a:lnTo>
                <a:lnTo>
                  <a:pt x="58" y="72"/>
                </a:lnTo>
                <a:lnTo>
                  <a:pt x="62" y="68"/>
                </a:lnTo>
                <a:lnTo>
                  <a:pt x="65" y="64"/>
                </a:lnTo>
                <a:lnTo>
                  <a:pt x="67" y="59"/>
                </a:lnTo>
                <a:lnTo>
                  <a:pt x="69" y="54"/>
                </a:lnTo>
                <a:lnTo>
                  <a:pt x="69" y="50"/>
                </a:lnTo>
                <a:lnTo>
                  <a:pt x="52" y="5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7" name="Freeform 101"/>
          <p:cNvSpPr>
            <a:spLocks/>
          </p:cNvSpPr>
          <p:nvPr/>
        </p:nvSpPr>
        <p:spPr bwMode="auto">
          <a:xfrm>
            <a:off x="5568950" y="2141538"/>
            <a:ext cx="22225" cy="20637"/>
          </a:xfrm>
          <a:custGeom>
            <a:avLst/>
            <a:gdLst/>
            <a:ahLst/>
            <a:cxnLst>
              <a:cxn ang="0">
                <a:pos x="17" y="35"/>
              </a:cxn>
              <a:cxn ang="0">
                <a:pos x="17" y="0"/>
              </a:cxn>
              <a:cxn ang="0">
                <a:pos x="0" y="0"/>
              </a:cxn>
              <a:cxn ang="0">
                <a:pos x="0" y="54"/>
              </a:cxn>
              <a:cxn ang="0">
                <a:pos x="18" y="54"/>
              </a:cxn>
              <a:cxn ang="0">
                <a:pos x="40" y="19"/>
              </a:cxn>
              <a:cxn ang="0">
                <a:pos x="40" y="54"/>
              </a:cxn>
              <a:cxn ang="0">
                <a:pos x="56" y="54"/>
              </a:cxn>
              <a:cxn ang="0">
                <a:pos x="56" y="0"/>
              </a:cxn>
              <a:cxn ang="0">
                <a:pos x="39" y="0"/>
              </a:cxn>
              <a:cxn ang="0">
                <a:pos x="17" y="35"/>
              </a:cxn>
            </a:cxnLst>
            <a:rect l="0" t="0" r="r" b="b"/>
            <a:pathLst>
              <a:path w="56" h="54">
                <a:moveTo>
                  <a:pt x="17" y="35"/>
                </a:moveTo>
                <a:lnTo>
                  <a:pt x="17" y="0"/>
                </a:lnTo>
                <a:lnTo>
                  <a:pt x="0" y="0"/>
                </a:lnTo>
                <a:lnTo>
                  <a:pt x="0" y="54"/>
                </a:lnTo>
                <a:lnTo>
                  <a:pt x="18" y="54"/>
                </a:lnTo>
                <a:lnTo>
                  <a:pt x="40" y="19"/>
                </a:lnTo>
                <a:lnTo>
                  <a:pt x="40" y="54"/>
                </a:lnTo>
                <a:lnTo>
                  <a:pt x="56" y="54"/>
                </a:lnTo>
                <a:lnTo>
                  <a:pt x="56" y="0"/>
                </a:lnTo>
                <a:lnTo>
                  <a:pt x="39" y="0"/>
                </a:lnTo>
                <a:lnTo>
                  <a:pt x="17" y="3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8" name="Freeform 102"/>
          <p:cNvSpPr>
            <a:spLocks/>
          </p:cNvSpPr>
          <p:nvPr/>
        </p:nvSpPr>
        <p:spPr bwMode="auto">
          <a:xfrm>
            <a:off x="5595938" y="2139950"/>
            <a:ext cx="20637" cy="22225"/>
          </a:xfrm>
          <a:custGeom>
            <a:avLst/>
            <a:gdLst/>
            <a:ahLst/>
            <a:cxnLst>
              <a:cxn ang="0">
                <a:pos x="38" y="36"/>
              </a:cxn>
              <a:cxn ang="0">
                <a:pos x="38" y="39"/>
              </a:cxn>
              <a:cxn ang="0">
                <a:pos x="36" y="43"/>
              </a:cxn>
              <a:cxn ang="0">
                <a:pos x="35" y="44"/>
              </a:cxn>
              <a:cxn ang="0">
                <a:pos x="33" y="46"/>
              </a:cxn>
              <a:cxn ang="0">
                <a:pos x="31" y="47"/>
              </a:cxn>
              <a:cxn ang="0">
                <a:pos x="28" y="47"/>
              </a:cxn>
              <a:cxn ang="0">
                <a:pos x="25" y="46"/>
              </a:cxn>
              <a:cxn ang="0">
                <a:pos x="21" y="44"/>
              </a:cxn>
              <a:cxn ang="0">
                <a:pos x="19" y="42"/>
              </a:cxn>
              <a:cxn ang="0">
                <a:pos x="17" y="39"/>
              </a:cxn>
              <a:cxn ang="0">
                <a:pos x="16" y="34"/>
              </a:cxn>
              <a:cxn ang="0">
                <a:pos x="16" y="28"/>
              </a:cxn>
              <a:cxn ang="0">
                <a:pos x="16" y="23"/>
              </a:cxn>
              <a:cxn ang="0">
                <a:pos x="17" y="19"/>
              </a:cxn>
              <a:cxn ang="0">
                <a:pos x="19" y="16"/>
              </a:cxn>
              <a:cxn ang="0">
                <a:pos x="21" y="13"/>
              </a:cxn>
              <a:cxn ang="0">
                <a:pos x="25" y="11"/>
              </a:cxn>
              <a:cxn ang="0">
                <a:pos x="28" y="11"/>
              </a:cxn>
              <a:cxn ang="0">
                <a:pos x="31" y="11"/>
              </a:cxn>
              <a:cxn ang="0">
                <a:pos x="34" y="13"/>
              </a:cxn>
              <a:cxn ang="0">
                <a:pos x="37" y="17"/>
              </a:cxn>
              <a:cxn ang="0">
                <a:pos x="38" y="22"/>
              </a:cxn>
              <a:cxn ang="0">
                <a:pos x="54" y="22"/>
              </a:cxn>
              <a:cxn ang="0">
                <a:pos x="54" y="18"/>
              </a:cxn>
              <a:cxn ang="0">
                <a:pos x="52" y="14"/>
              </a:cxn>
              <a:cxn ang="0">
                <a:pos x="51" y="10"/>
              </a:cxn>
              <a:cxn ang="0">
                <a:pos x="48" y="7"/>
              </a:cxn>
              <a:cxn ang="0">
                <a:pos x="45" y="4"/>
              </a:cxn>
              <a:cxn ang="0">
                <a:pos x="41" y="2"/>
              </a:cxn>
              <a:cxn ang="0">
                <a:pos x="35" y="1"/>
              </a:cxn>
              <a:cxn ang="0">
                <a:pos x="29" y="0"/>
              </a:cxn>
              <a:cxn ang="0">
                <a:pos x="21" y="1"/>
              </a:cxn>
              <a:cxn ang="0">
                <a:pos x="14" y="3"/>
              </a:cxn>
              <a:cxn ang="0">
                <a:pos x="9" y="6"/>
              </a:cxn>
              <a:cxn ang="0">
                <a:pos x="5" y="10"/>
              </a:cxn>
              <a:cxn ang="0">
                <a:pos x="3" y="14"/>
              </a:cxn>
              <a:cxn ang="0">
                <a:pos x="1" y="20"/>
              </a:cxn>
              <a:cxn ang="0">
                <a:pos x="0" y="25"/>
              </a:cxn>
              <a:cxn ang="0">
                <a:pos x="0" y="29"/>
              </a:cxn>
              <a:cxn ang="0">
                <a:pos x="0" y="36"/>
              </a:cxn>
              <a:cxn ang="0">
                <a:pos x="2" y="41"/>
              </a:cxn>
              <a:cxn ang="0">
                <a:pos x="4" y="46"/>
              </a:cxn>
              <a:cxn ang="0">
                <a:pos x="7" y="50"/>
              </a:cxn>
              <a:cxn ang="0">
                <a:pos x="11" y="53"/>
              </a:cxn>
              <a:cxn ang="0">
                <a:pos x="16" y="56"/>
              </a:cxn>
              <a:cxn ang="0">
                <a:pos x="22" y="57"/>
              </a:cxn>
              <a:cxn ang="0">
                <a:pos x="28" y="57"/>
              </a:cxn>
              <a:cxn ang="0">
                <a:pos x="35" y="57"/>
              </a:cxn>
              <a:cxn ang="0">
                <a:pos x="41" y="55"/>
              </a:cxn>
              <a:cxn ang="0">
                <a:pos x="46" y="53"/>
              </a:cxn>
              <a:cxn ang="0">
                <a:pos x="49" y="50"/>
              </a:cxn>
              <a:cxn ang="0">
                <a:pos x="51" y="46"/>
              </a:cxn>
              <a:cxn ang="0">
                <a:pos x="53" y="43"/>
              </a:cxn>
              <a:cxn ang="0">
                <a:pos x="54" y="39"/>
              </a:cxn>
              <a:cxn ang="0">
                <a:pos x="55" y="36"/>
              </a:cxn>
              <a:cxn ang="0">
                <a:pos x="38" y="36"/>
              </a:cxn>
            </a:cxnLst>
            <a:rect l="0" t="0" r="r" b="b"/>
            <a:pathLst>
              <a:path w="55" h="57">
                <a:moveTo>
                  <a:pt x="38" y="36"/>
                </a:moveTo>
                <a:lnTo>
                  <a:pt x="38" y="39"/>
                </a:lnTo>
                <a:lnTo>
                  <a:pt x="36" y="43"/>
                </a:lnTo>
                <a:lnTo>
                  <a:pt x="35" y="44"/>
                </a:lnTo>
                <a:lnTo>
                  <a:pt x="33" y="46"/>
                </a:lnTo>
                <a:lnTo>
                  <a:pt x="31" y="47"/>
                </a:lnTo>
                <a:lnTo>
                  <a:pt x="28" y="47"/>
                </a:lnTo>
                <a:lnTo>
                  <a:pt x="25" y="46"/>
                </a:lnTo>
                <a:lnTo>
                  <a:pt x="21" y="44"/>
                </a:lnTo>
                <a:lnTo>
                  <a:pt x="19" y="42"/>
                </a:lnTo>
                <a:lnTo>
                  <a:pt x="17" y="39"/>
                </a:lnTo>
                <a:lnTo>
                  <a:pt x="16" y="34"/>
                </a:lnTo>
                <a:lnTo>
                  <a:pt x="16" y="28"/>
                </a:lnTo>
                <a:lnTo>
                  <a:pt x="16" y="23"/>
                </a:lnTo>
                <a:lnTo>
                  <a:pt x="17" y="19"/>
                </a:lnTo>
                <a:lnTo>
                  <a:pt x="19" y="16"/>
                </a:lnTo>
                <a:lnTo>
                  <a:pt x="21" y="13"/>
                </a:lnTo>
                <a:lnTo>
                  <a:pt x="25" y="11"/>
                </a:lnTo>
                <a:lnTo>
                  <a:pt x="28" y="11"/>
                </a:lnTo>
                <a:lnTo>
                  <a:pt x="31" y="11"/>
                </a:lnTo>
                <a:lnTo>
                  <a:pt x="34" y="13"/>
                </a:lnTo>
                <a:lnTo>
                  <a:pt x="37" y="17"/>
                </a:lnTo>
                <a:lnTo>
                  <a:pt x="38" y="22"/>
                </a:lnTo>
                <a:lnTo>
                  <a:pt x="54" y="22"/>
                </a:lnTo>
                <a:lnTo>
                  <a:pt x="54" y="18"/>
                </a:lnTo>
                <a:lnTo>
                  <a:pt x="52" y="14"/>
                </a:lnTo>
                <a:lnTo>
                  <a:pt x="51" y="10"/>
                </a:lnTo>
                <a:lnTo>
                  <a:pt x="48" y="7"/>
                </a:lnTo>
                <a:lnTo>
                  <a:pt x="45" y="4"/>
                </a:lnTo>
                <a:lnTo>
                  <a:pt x="41" y="2"/>
                </a:lnTo>
                <a:lnTo>
                  <a:pt x="35" y="1"/>
                </a:lnTo>
                <a:lnTo>
                  <a:pt x="29" y="0"/>
                </a:lnTo>
                <a:lnTo>
                  <a:pt x="21" y="1"/>
                </a:lnTo>
                <a:lnTo>
                  <a:pt x="14" y="3"/>
                </a:lnTo>
                <a:lnTo>
                  <a:pt x="9" y="6"/>
                </a:lnTo>
                <a:lnTo>
                  <a:pt x="5" y="10"/>
                </a:lnTo>
                <a:lnTo>
                  <a:pt x="3" y="14"/>
                </a:lnTo>
                <a:lnTo>
                  <a:pt x="1" y="20"/>
                </a:lnTo>
                <a:lnTo>
                  <a:pt x="0" y="25"/>
                </a:lnTo>
                <a:lnTo>
                  <a:pt x="0" y="29"/>
                </a:lnTo>
                <a:lnTo>
                  <a:pt x="0" y="36"/>
                </a:lnTo>
                <a:lnTo>
                  <a:pt x="2" y="41"/>
                </a:lnTo>
                <a:lnTo>
                  <a:pt x="4" y="46"/>
                </a:lnTo>
                <a:lnTo>
                  <a:pt x="7" y="50"/>
                </a:lnTo>
                <a:lnTo>
                  <a:pt x="11" y="53"/>
                </a:lnTo>
                <a:lnTo>
                  <a:pt x="16" y="56"/>
                </a:lnTo>
                <a:lnTo>
                  <a:pt x="22" y="57"/>
                </a:lnTo>
                <a:lnTo>
                  <a:pt x="28" y="57"/>
                </a:lnTo>
                <a:lnTo>
                  <a:pt x="35" y="57"/>
                </a:lnTo>
                <a:lnTo>
                  <a:pt x="41" y="55"/>
                </a:lnTo>
                <a:lnTo>
                  <a:pt x="46" y="53"/>
                </a:lnTo>
                <a:lnTo>
                  <a:pt x="49" y="50"/>
                </a:lnTo>
                <a:lnTo>
                  <a:pt x="51" y="46"/>
                </a:lnTo>
                <a:lnTo>
                  <a:pt x="53" y="43"/>
                </a:lnTo>
                <a:lnTo>
                  <a:pt x="54" y="39"/>
                </a:lnTo>
                <a:lnTo>
                  <a:pt x="55" y="36"/>
                </a:lnTo>
                <a:lnTo>
                  <a:pt x="38" y="3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19" name="Freeform 103"/>
          <p:cNvSpPr>
            <a:spLocks/>
          </p:cNvSpPr>
          <p:nvPr/>
        </p:nvSpPr>
        <p:spPr bwMode="auto">
          <a:xfrm>
            <a:off x="5619750" y="2141538"/>
            <a:ext cx="19050" cy="20637"/>
          </a:xfrm>
          <a:custGeom>
            <a:avLst/>
            <a:gdLst/>
            <a:ahLst/>
            <a:cxnLst>
              <a:cxn ang="0">
                <a:pos x="17" y="11"/>
              </a:cxn>
              <a:cxn ang="0">
                <a:pos x="17" y="54"/>
              </a:cxn>
              <a:cxn ang="0">
                <a:pos x="34" y="54"/>
              </a:cxn>
              <a:cxn ang="0">
                <a:pos x="34" y="11"/>
              </a:cxn>
              <a:cxn ang="0">
                <a:pos x="51" y="11"/>
              </a:cxn>
              <a:cxn ang="0">
                <a:pos x="51" y="0"/>
              </a:cxn>
              <a:cxn ang="0">
                <a:pos x="0" y="0"/>
              </a:cxn>
              <a:cxn ang="0">
                <a:pos x="0" y="11"/>
              </a:cxn>
              <a:cxn ang="0">
                <a:pos x="17" y="11"/>
              </a:cxn>
            </a:cxnLst>
            <a:rect l="0" t="0" r="r" b="b"/>
            <a:pathLst>
              <a:path w="51" h="54">
                <a:moveTo>
                  <a:pt x="17" y="11"/>
                </a:moveTo>
                <a:lnTo>
                  <a:pt x="17" y="54"/>
                </a:lnTo>
                <a:lnTo>
                  <a:pt x="34" y="54"/>
                </a:lnTo>
                <a:lnTo>
                  <a:pt x="34" y="11"/>
                </a:lnTo>
                <a:lnTo>
                  <a:pt x="51" y="11"/>
                </a:lnTo>
                <a:lnTo>
                  <a:pt x="51" y="0"/>
                </a:lnTo>
                <a:lnTo>
                  <a:pt x="0" y="0"/>
                </a:lnTo>
                <a:lnTo>
                  <a:pt x="0" y="11"/>
                </a:lnTo>
                <a:lnTo>
                  <a:pt x="17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0" name="Freeform 104"/>
          <p:cNvSpPr>
            <a:spLocks noEditPoints="1"/>
          </p:cNvSpPr>
          <p:nvPr/>
        </p:nvSpPr>
        <p:spPr bwMode="auto">
          <a:xfrm>
            <a:off x="5641975" y="2139950"/>
            <a:ext cx="22225" cy="22225"/>
          </a:xfrm>
          <a:custGeom>
            <a:avLst/>
            <a:gdLst/>
            <a:ahLst/>
            <a:cxnLst>
              <a:cxn ang="0">
                <a:pos x="41" y="40"/>
              </a:cxn>
              <a:cxn ang="0">
                <a:pos x="39" y="43"/>
              </a:cxn>
              <a:cxn ang="0">
                <a:pos x="37" y="45"/>
              </a:cxn>
              <a:cxn ang="0">
                <a:pos x="34" y="47"/>
              </a:cxn>
              <a:cxn ang="0">
                <a:pos x="30" y="47"/>
              </a:cxn>
              <a:cxn ang="0">
                <a:pos x="27" y="47"/>
              </a:cxn>
              <a:cxn ang="0">
                <a:pos x="23" y="46"/>
              </a:cxn>
              <a:cxn ang="0">
                <a:pos x="21" y="44"/>
              </a:cxn>
              <a:cxn ang="0">
                <a:pos x="19" y="42"/>
              </a:cxn>
              <a:cxn ang="0">
                <a:pos x="17" y="37"/>
              </a:cxn>
              <a:cxn ang="0">
                <a:pos x="17" y="33"/>
              </a:cxn>
              <a:cxn ang="0">
                <a:pos x="58" y="33"/>
              </a:cxn>
              <a:cxn ang="0">
                <a:pos x="58" y="30"/>
              </a:cxn>
              <a:cxn ang="0">
                <a:pos x="57" y="23"/>
              </a:cxn>
              <a:cxn ang="0">
                <a:pos x="54" y="12"/>
              </a:cxn>
              <a:cxn ang="0">
                <a:pos x="50" y="8"/>
              </a:cxn>
              <a:cxn ang="0">
                <a:pos x="46" y="4"/>
              </a:cxn>
              <a:cxn ang="0">
                <a:pos x="43" y="2"/>
              </a:cxn>
              <a:cxn ang="0">
                <a:pos x="39" y="1"/>
              </a:cxn>
              <a:cxn ang="0">
                <a:pos x="35" y="0"/>
              </a:cxn>
              <a:cxn ang="0">
                <a:pos x="31" y="0"/>
              </a:cxn>
              <a:cxn ang="0">
                <a:pos x="24" y="1"/>
              </a:cxn>
              <a:cxn ang="0">
                <a:pos x="18" y="2"/>
              </a:cxn>
              <a:cxn ang="0">
                <a:pos x="13" y="4"/>
              </a:cxn>
              <a:cxn ang="0">
                <a:pos x="9" y="7"/>
              </a:cxn>
              <a:cxn ang="0">
                <a:pos x="5" y="11"/>
              </a:cxn>
              <a:cxn ang="0">
                <a:pos x="3" y="17"/>
              </a:cxn>
              <a:cxn ang="0">
                <a:pos x="1" y="23"/>
              </a:cxn>
              <a:cxn ang="0">
                <a:pos x="0" y="29"/>
              </a:cxn>
              <a:cxn ang="0">
                <a:pos x="1" y="38"/>
              </a:cxn>
              <a:cxn ang="0">
                <a:pos x="4" y="45"/>
              </a:cxn>
              <a:cxn ang="0">
                <a:pos x="7" y="50"/>
              </a:cxn>
              <a:cxn ang="0">
                <a:pos x="12" y="53"/>
              </a:cxn>
              <a:cxn ang="0">
                <a:pos x="17" y="56"/>
              </a:cxn>
              <a:cxn ang="0">
                <a:pos x="21" y="57"/>
              </a:cxn>
              <a:cxn ang="0">
                <a:pos x="26" y="57"/>
              </a:cxn>
              <a:cxn ang="0">
                <a:pos x="29" y="57"/>
              </a:cxn>
              <a:cxn ang="0">
                <a:pos x="37" y="57"/>
              </a:cxn>
              <a:cxn ang="0">
                <a:pos x="45" y="54"/>
              </a:cxn>
              <a:cxn ang="0">
                <a:pos x="49" y="52"/>
              </a:cxn>
              <a:cxn ang="0">
                <a:pos x="52" y="49"/>
              </a:cxn>
              <a:cxn ang="0">
                <a:pos x="55" y="45"/>
              </a:cxn>
              <a:cxn ang="0">
                <a:pos x="57" y="40"/>
              </a:cxn>
              <a:cxn ang="0">
                <a:pos x="41" y="40"/>
              </a:cxn>
              <a:cxn ang="0">
                <a:pos x="17" y="24"/>
              </a:cxn>
              <a:cxn ang="0">
                <a:pos x="18" y="20"/>
              </a:cxn>
              <a:cxn ang="0">
                <a:pos x="19" y="17"/>
              </a:cxn>
              <a:cxn ang="0">
                <a:pos x="21" y="14"/>
              </a:cxn>
              <a:cxn ang="0">
                <a:pos x="23" y="12"/>
              </a:cxn>
              <a:cxn ang="0">
                <a:pos x="28" y="11"/>
              </a:cxn>
              <a:cxn ang="0">
                <a:pos x="31" y="11"/>
              </a:cxn>
              <a:cxn ang="0">
                <a:pos x="34" y="11"/>
              </a:cxn>
              <a:cxn ang="0">
                <a:pos x="37" y="13"/>
              </a:cxn>
              <a:cxn ang="0">
                <a:pos x="39" y="14"/>
              </a:cxn>
              <a:cxn ang="0">
                <a:pos x="40" y="18"/>
              </a:cxn>
              <a:cxn ang="0">
                <a:pos x="41" y="21"/>
              </a:cxn>
              <a:cxn ang="0">
                <a:pos x="42" y="24"/>
              </a:cxn>
              <a:cxn ang="0">
                <a:pos x="17" y="24"/>
              </a:cxn>
            </a:cxnLst>
            <a:rect l="0" t="0" r="r" b="b"/>
            <a:pathLst>
              <a:path w="58" h="57">
                <a:moveTo>
                  <a:pt x="41" y="40"/>
                </a:moveTo>
                <a:lnTo>
                  <a:pt x="39" y="43"/>
                </a:lnTo>
                <a:lnTo>
                  <a:pt x="37" y="45"/>
                </a:lnTo>
                <a:lnTo>
                  <a:pt x="34" y="47"/>
                </a:lnTo>
                <a:lnTo>
                  <a:pt x="30" y="47"/>
                </a:lnTo>
                <a:lnTo>
                  <a:pt x="27" y="47"/>
                </a:lnTo>
                <a:lnTo>
                  <a:pt x="23" y="46"/>
                </a:lnTo>
                <a:lnTo>
                  <a:pt x="21" y="44"/>
                </a:lnTo>
                <a:lnTo>
                  <a:pt x="19" y="42"/>
                </a:lnTo>
                <a:lnTo>
                  <a:pt x="17" y="37"/>
                </a:lnTo>
                <a:lnTo>
                  <a:pt x="17" y="33"/>
                </a:lnTo>
                <a:lnTo>
                  <a:pt x="58" y="33"/>
                </a:lnTo>
                <a:lnTo>
                  <a:pt x="58" y="30"/>
                </a:lnTo>
                <a:lnTo>
                  <a:pt x="57" y="23"/>
                </a:lnTo>
                <a:lnTo>
                  <a:pt x="54" y="12"/>
                </a:lnTo>
                <a:lnTo>
                  <a:pt x="50" y="8"/>
                </a:lnTo>
                <a:lnTo>
                  <a:pt x="46" y="4"/>
                </a:lnTo>
                <a:lnTo>
                  <a:pt x="43" y="2"/>
                </a:lnTo>
                <a:lnTo>
                  <a:pt x="39" y="1"/>
                </a:lnTo>
                <a:lnTo>
                  <a:pt x="35" y="0"/>
                </a:lnTo>
                <a:lnTo>
                  <a:pt x="31" y="0"/>
                </a:lnTo>
                <a:lnTo>
                  <a:pt x="24" y="1"/>
                </a:lnTo>
                <a:lnTo>
                  <a:pt x="18" y="2"/>
                </a:lnTo>
                <a:lnTo>
                  <a:pt x="13" y="4"/>
                </a:lnTo>
                <a:lnTo>
                  <a:pt x="9" y="7"/>
                </a:lnTo>
                <a:lnTo>
                  <a:pt x="5" y="11"/>
                </a:lnTo>
                <a:lnTo>
                  <a:pt x="3" y="17"/>
                </a:lnTo>
                <a:lnTo>
                  <a:pt x="1" y="23"/>
                </a:lnTo>
                <a:lnTo>
                  <a:pt x="0" y="29"/>
                </a:lnTo>
                <a:lnTo>
                  <a:pt x="1" y="38"/>
                </a:lnTo>
                <a:lnTo>
                  <a:pt x="4" y="45"/>
                </a:lnTo>
                <a:lnTo>
                  <a:pt x="7" y="50"/>
                </a:lnTo>
                <a:lnTo>
                  <a:pt x="12" y="53"/>
                </a:lnTo>
                <a:lnTo>
                  <a:pt x="17" y="56"/>
                </a:lnTo>
                <a:lnTo>
                  <a:pt x="21" y="57"/>
                </a:lnTo>
                <a:lnTo>
                  <a:pt x="26" y="57"/>
                </a:lnTo>
                <a:lnTo>
                  <a:pt x="29" y="57"/>
                </a:lnTo>
                <a:lnTo>
                  <a:pt x="37" y="57"/>
                </a:lnTo>
                <a:lnTo>
                  <a:pt x="45" y="54"/>
                </a:lnTo>
                <a:lnTo>
                  <a:pt x="49" y="52"/>
                </a:lnTo>
                <a:lnTo>
                  <a:pt x="52" y="49"/>
                </a:lnTo>
                <a:lnTo>
                  <a:pt x="55" y="45"/>
                </a:lnTo>
                <a:lnTo>
                  <a:pt x="57" y="40"/>
                </a:lnTo>
                <a:lnTo>
                  <a:pt x="41" y="40"/>
                </a:lnTo>
                <a:close/>
                <a:moveTo>
                  <a:pt x="17" y="24"/>
                </a:moveTo>
                <a:lnTo>
                  <a:pt x="18" y="20"/>
                </a:lnTo>
                <a:lnTo>
                  <a:pt x="19" y="17"/>
                </a:lnTo>
                <a:lnTo>
                  <a:pt x="21" y="14"/>
                </a:lnTo>
                <a:lnTo>
                  <a:pt x="23" y="12"/>
                </a:lnTo>
                <a:lnTo>
                  <a:pt x="28" y="11"/>
                </a:lnTo>
                <a:lnTo>
                  <a:pt x="31" y="11"/>
                </a:lnTo>
                <a:lnTo>
                  <a:pt x="34" y="11"/>
                </a:lnTo>
                <a:lnTo>
                  <a:pt x="37" y="13"/>
                </a:lnTo>
                <a:lnTo>
                  <a:pt x="39" y="14"/>
                </a:lnTo>
                <a:lnTo>
                  <a:pt x="40" y="18"/>
                </a:lnTo>
                <a:lnTo>
                  <a:pt x="41" y="21"/>
                </a:lnTo>
                <a:lnTo>
                  <a:pt x="42" y="24"/>
                </a:lnTo>
                <a:lnTo>
                  <a:pt x="17" y="2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1" name="Freeform 105"/>
          <p:cNvSpPr>
            <a:spLocks/>
          </p:cNvSpPr>
          <p:nvPr/>
        </p:nvSpPr>
        <p:spPr bwMode="auto">
          <a:xfrm>
            <a:off x="5668963" y="2141538"/>
            <a:ext cx="28575" cy="20637"/>
          </a:xfrm>
          <a:custGeom>
            <a:avLst/>
            <a:gdLst/>
            <a:ahLst/>
            <a:cxnLst>
              <a:cxn ang="0">
                <a:pos x="31" y="54"/>
              </a:cxn>
              <a:cxn ang="0">
                <a:pos x="42" y="54"/>
              </a:cxn>
              <a:cxn ang="0">
                <a:pos x="56" y="17"/>
              </a:cxn>
              <a:cxn ang="0">
                <a:pos x="56" y="17"/>
              </a:cxn>
              <a:cxn ang="0">
                <a:pos x="56" y="20"/>
              </a:cxn>
              <a:cxn ang="0">
                <a:pos x="56" y="54"/>
              </a:cxn>
              <a:cxn ang="0">
                <a:pos x="72" y="54"/>
              </a:cxn>
              <a:cxn ang="0">
                <a:pos x="72" y="0"/>
              </a:cxn>
              <a:cxn ang="0">
                <a:pos x="51" y="0"/>
              </a:cxn>
              <a:cxn ang="0">
                <a:pos x="36" y="38"/>
              </a:cxn>
              <a:cxn ang="0">
                <a:pos x="36" y="38"/>
              </a:cxn>
              <a:cxn ang="0">
                <a:pos x="22" y="0"/>
              </a:cxn>
              <a:cxn ang="0">
                <a:pos x="0" y="0"/>
              </a:cxn>
              <a:cxn ang="0">
                <a:pos x="0" y="54"/>
              </a:cxn>
              <a:cxn ang="0">
                <a:pos x="17" y="54"/>
              </a:cxn>
              <a:cxn ang="0">
                <a:pos x="17" y="20"/>
              </a:cxn>
              <a:cxn ang="0">
                <a:pos x="17" y="17"/>
              </a:cxn>
              <a:cxn ang="0">
                <a:pos x="17" y="17"/>
              </a:cxn>
              <a:cxn ang="0">
                <a:pos x="31" y="54"/>
              </a:cxn>
            </a:cxnLst>
            <a:rect l="0" t="0" r="r" b="b"/>
            <a:pathLst>
              <a:path w="72" h="54">
                <a:moveTo>
                  <a:pt x="31" y="54"/>
                </a:moveTo>
                <a:lnTo>
                  <a:pt x="42" y="54"/>
                </a:lnTo>
                <a:lnTo>
                  <a:pt x="56" y="17"/>
                </a:lnTo>
                <a:lnTo>
                  <a:pt x="56" y="17"/>
                </a:lnTo>
                <a:lnTo>
                  <a:pt x="56" y="20"/>
                </a:lnTo>
                <a:lnTo>
                  <a:pt x="56" y="54"/>
                </a:lnTo>
                <a:lnTo>
                  <a:pt x="72" y="54"/>
                </a:lnTo>
                <a:lnTo>
                  <a:pt x="72" y="0"/>
                </a:lnTo>
                <a:lnTo>
                  <a:pt x="51" y="0"/>
                </a:lnTo>
                <a:lnTo>
                  <a:pt x="36" y="38"/>
                </a:lnTo>
                <a:lnTo>
                  <a:pt x="36" y="38"/>
                </a:lnTo>
                <a:lnTo>
                  <a:pt x="22" y="0"/>
                </a:lnTo>
                <a:lnTo>
                  <a:pt x="0" y="0"/>
                </a:lnTo>
                <a:lnTo>
                  <a:pt x="0" y="54"/>
                </a:lnTo>
                <a:lnTo>
                  <a:pt x="17" y="54"/>
                </a:lnTo>
                <a:lnTo>
                  <a:pt x="17" y="20"/>
                </a:lnTo>
                <a:lnTo>
                  <a:pt x="17" y="17"/>
                </a:lnTo>
                <a:lnTo>
                  <a:pt x="17" y="17"/>
                </a:lnTo>
                <a:lnTo>
                  <a:pt x="31" y="5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2" name="Freeform 106"/>
          <p:cNvSpPr>
            <a:spLocks noEditPoints="1"/>
          </p:cNvSpPr>
          <p:nvPr/>
        </p:nvSpPr>
        <p:spPr bwMode="auto">
          <a:xfrm>
            <a:off x="5702300" y="2139950"/>
            <a:ext cx="22225" cy="22225"/>
          </a:xfrm>
          <a:custGeom>
            <a:avLst/>
            <a:gdLst/>
            <a:ahLst/>
            <a:cxnLst>
              <a:cxn ang="0">
                <a:pos x="18" y="17"/>
              </a:cxn>
              <a:cxn ang="0">
                <a:pos x="20" y="13"/>
              </a:cxn>
              <a:cxn ang="0">
                <a:pos x="24" y="11"/>
              </a:cxn>
              <a:cxn ang="0">
                <a:pos x="30" y="11"/>
              </a:cxn>
              <a:cxn ang="0">
                <a:pos x="34" y="12"/>
              </a:cxn>
              <a:cxn ang="0">
                <a:pos x="36" y="16"/>
              </a:cxn>
              <a:cxn ang="0">
                <a:pos x="37" y="19"/>
              </a:cxn>
              <a:cxn ang="0">
                <a:pos x="36" y="22"/>
              </a:cxn>
              <a:cxn ang="0">
                <a:pos x="34" y="24"/>
              </a:cxn>
              <a:cxn ang="0">
                <a:pos x="28" y="25"/>
              </a:cxn>
              <a:cxn ang="0">
                <a:pos x="12" y="27"/>
              </a:cxn>
              <a:cxn ang="0">
                <a:pos x="4" y="32"/>
              </a:cxn>
              <a:cxn ang="0">
                <a:pos x="0" y="38"/>
              </a:cxn>
              <a:cxn ang="0">
                <a:pos x="1" y="47"/>
              </a:cxn>
              <a:cxn ang="0">
                <a:pos x="5" y="54"/>
              </a:cxn>
              <a:cxn ang="0">
                <a:pos x="13" y="57"/>
              </a:cxn>
              <a:cxn ang="0">
                <a:pos x="23" y="57"/>
              </a:cxn>
              <a:cxn ang="0">
                <a:pos x="33" y="54"/>
              </a:cxn>
              <a:cxn ang="0">
                <a:pos x="37" y="50"/>
              </a:cxn>
              <a:cxn ang="0">
                <a:pos x="55" y="56"/>
              </a:cxn>
              <a:cxn ang="0">
                <a:pos x="53" y="54"/>
              </a:cxn>
              <a:cxn ang="0">
                <a:pos x="52" y="49"/>
              </a:cxn>
              <a:cxn ang="0">
                <a:pos x="52" y="21"/>
              </a:cxn>
              <a:cxn ang="0">
                <a:pos x="52" y="14"/>
              </a:cxn>
              <a:cxn ang="0">
                <a:pos x="49" y="8"/>
              </a:cxn>
              <a:cxn ang="0">
                <a:pos x="42" y="2"/>
              </a:cxn>
              <a:cxn ang="0">
                <a:pos x="28" y="0"/>
              </a:cxn>
              <a:cxn ang="0">
                <a:pos x="13" y="3"/>
              </a:cxn>
              <a:cxn ang="0">
                <a:pos x="6" y="8"/>
              </a:cxn>
              <a:cxn ang="0">
                <a:pos x="3" y="20"/>
              </a:cxn>
              <a:cxn ang="0">
                <a:pos x="37" y="34"/>
              </a:cxn>
              <a:cxn ang="0">
                <a:pos x="35" y="40"/>
              </a:cxn>
              <a:cxn ang="0">
                <a:pos x="32" y="44"/>
              </a:cxn>
              <a:cxn ang="0">
                <a:pos x="24" y="47"/>
              </a:cxn>
              <a:cxn ang="0">
                <a:pos x="19" y="46"/>
              </a:cxn>
              <a:cxn ang="0">
                <a:pos x="16" y="41"/>
              </a:cxn>
              <a:cxn ang="0">
                <a:pos x="19" y="35"/>
              </a:cxn>
              <a:cxn ang="0">
                <a:pos x="25" y="33"/>
              </a:cxn>
              <a:cxn ang="0">
                <a:pos x="37" y="31"/>
              </a:cxn>
            </a:cxnLst>
            <a:rect l="0" t="0" r="r" b="b"/>
            <a:pathLst>
              <a:path w="55" h="57">
                <a:moveTo>
                  <a:pt x="17" y="20"/>
                </a:moveTo>
                <a:lnTo>
                  <a:pt x="18" y="17"/>
                </a:lnTo>
                <a:lnTo>
                  <a:pt x="19" y="14"/>
                </a:lnTo>
                <a:lnTo>
                  <a:pt x="20" y="13"/>
                </a:lnTo>
                <a:lnTo>
                  <a:pt x="21" y="12"/>
                </a:lnTo>
                <a:lnTo>
                  <a:pt x="24" y="11"/>
                </a:lnTo>
                <a:lnTo>
                  <a:pt x="28" y="11"/>
                </a:lnTo>
                <a:lnTo>
                  <a:pt x="30" y="11"/>
                </a:lnTo>
                <a:lnTo>
                  <a:pt x="33" y="12"/>
                </a:lnTo>
                <a:lnTo>
                  <a:pt x="34" y="12"/>
                </a:lnTo>
                <a:lnTo>
                  <a:pt x="35" y="14"/>
                </a:lnTo>
                <a:lnTo>
                  <a:pt x="36" y="16"/>
                </a:lnTo>
                <a:lnTo>
                  <a:pt x="37" y="19"/>
                </a:lnTo>
                <a:lnTo>
                  <a:pt x="37" y="19"/>
                </a:lnTo>
                <a:lnTo>
                  <a:pt x="37" y="20"/>
                </a:lnTo>
                <a:lnTo>
                  <a:pt x="36" y="22"/>
                </a:lnTo>
                <a:lnTo>
                  <a:pt x="36" y="23"/>
                </a:lnTo>
                <a:lnTo>
                  <a:pt x="34" y="24"/>
                </a:lnTo>
                <a:lnTo>
                  <a:pt x="33" y="24"/>
                </a:lnTo>
                <a:lnTo>
                  <a:pt x="28" y="25"/>
                </a:lnTo>
                <a:lnTo>
                  <a:pt x="20" y="26"/>
                </a:lnTo>
                <a:lnTo>
                  <a:pt x="12" y="27"/>
                </a:lnTo>
                <a:lnTo>
                  <a:pt x="6" y="30"/>
                </a:lnTo>
                <a:lnTo>
                  <a:pt x="4" y="32"/>
                </a:lnTo>
                <a:lnTo>
                  <a:pt x="2" y="35"/>
                </a:lnTo>
                <a:lnTo>
                  <a:pt x="0" y="38"/>
                </a:lnTo>
                <a:lnTo>
                  <a:pt x="0" y="42"/>
                </a:lnTo>
                <a:lnTo>
                  <a:pt x="1" y="47"/>
                </a:lnTo>
                <a:lnTo>
                  <a:pt x="3" y="52"/>
                </a:lnTo>
                <a:lnTo>
                  <a:pt x="5" y="54"/>
                </a:lnTo>
                <a:lnTo>
                  <a:pt x="8" y="56"/>
                </a:lnTo>
                <a:lnTo>
                  <a:pt x="13" y="57"/>
                </a:lnTo>
                <a:lnTo>
                  <a:pt x="18" y="57"/>
                </a:lnTo>
                <a:lnTo>
                  <a:pt x="23" y="57"/>
                </a:lnTo>
                <a:lnTo>
                  <a:pt x="29" y="56"/>
                </a:lnTo>
                <a:lnTo>
                  <a:pt x="33" y="54"/>
                </a:lnTo>
                <a:lnTo>
                  <a:pt x="37" y="50"/>
                </a:lnTo>
                <a:lnTo>
                  <a:pt x="37" y="50"/>
                </a:lnTo>
                <a:lnTo>
                  <a:pt x="38" y="56"/>
                </a:lnTo>
                <a:lnTo>
                  <a:pt x="55" y="56"/>
                </a:lnTo>
                <a:lnTo>
                  <a:pt x="55" y="55"/>
                </a:lnTo>
                <a:lnTo>
                  <a:pt x="53" y="54"/>
                </a:lnTo>
                <a:lnTo>
                  <a:pt x="52" y="51"/>
                </a:lnTo>
                <a:lnTo>
                  <a:pt x="52" y="49"/>
                </a:lnTo>
                <a:lnTo>
                  <a:pt x="52" y="45"/>
                </a:lnTo>
                <a:lnTo>
                  <a:pt x="52" y="21"/>
                </a:lnTo>
                <a:lnTo>
                  <a:pt x="52" y="18"/>
                </a:lnTo>
                <a:lnTo>
                  <a:pt x="52" y="14"/>
                </a:lnTo>
                <a:lnTo>
                  <a:pt x="51" y="11"/>
                </a:lnTo>
                <a:lnTo>
                  <a:pt x="49" y="8"/>
                </a:lnTo>
                <a:lnTo>
                  <a:pt x="46" y="5"/>
                </a:lnTo>
                <a:lnTo>
                  <a:pt x="42" y="2"/>
                </a:lnTo>
                <a:lnTo>
                  <a:pt x="36" y="1"/>
                </a:lnTo>
                <a:lnTo>
                  <a:pt x="28" y="0"/>
                </a:lnTo>
                <a:lnTo>
                  <a:pt x="21" y="1"/>
                </a:lnTo>
                <a:lnTo>
                  <a:pt x="13" y="3"/>
                </a:lnTo>
                <a:lnTo>
                  <a:pt x="9" y="5"/>
                </a:lnTo>
                <a:lnTo>
                  <a:pt x="6" y="8"/>
                </a:lnTo>
                <a:lnTo>
                  <a:pt x="4" y="13"/>
                </a:lnTo>
                <a:lnTo>
                  <a:pt x="3" y="20"/>
                </a:lnTo>
                <a:lnTo>
                  <a:pt x="17" y="20"/>
                </a:lnTo>
                <a:close/>
                <a:moveTo>
                  <a:pt x="37" y="34"/>
                </a:moveTo>
                <a:lnTo>
                  <a:pt x="36" y="37"/>
                </a:lnTo>
                <a:lnTo>
                  <a:pt x="35" y="40"/>
                </a:lnTo>
                <a:lnTo>
                  <a:pt x="34" y="43"/>
                </a:lnTo>
                <a:lnTo>
                  <a:pt x="32" y="44"/>
                </a:lnTo>
                <a:lnTo>
                  <a:pt x="29" y="46"/>
                </a:lnTo>
                <a:lnTo>
                  <a:pt x="24" y="47"/>
                </a:lnTo>
                <a:lnTo>
                  <a:pt x="22" y="47"/>
                </a:lnTo>
                <a:lnTo>
                  <a:pt x="19" y="46"/>
                </a:lnTo>
                <a:lnTo>
                  <a:pt x="17" y="44"/>
                </a:lnTo>
                <a:lnTo>
                  <a:pt x="16" y="41"/>
                </a:lnTo>
                <a:lnTo>
                  <a:pt x="17" y="37"/>
                </a:lnTo>
                <a:lnTo>
                  <a:pt x="19" y="35"/>
                </a:lnTo>
                <a:lnTo>
                  <a:pt x="22" y="34"/>
                </a:lnTo>
                <a:lnTo>
                  <a:pt x="25" y="33"/>
                </a:lnTo>
                <a:lnTo>
                  <a:pt x="32" y="32"/>
                </a:lnTo>
                <a:lnTo>
                  <a:pt x="37" y="31"/>
                </a:lnTo>
                <a:lnTo>
                  <a:pt x="37" y="3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3" name="Rectangle 107"/>
          <p:cNvSpPr>
            <a:spLocks noChangeArrowheads="1"/>
          </p:cNvSpPr>
          <p:nvPr/>
        </p:nvSpPr>
        <p:spPr bwMode="auto">
          <a:xfrm>
            <a:off x="5738813" y="2132013"/>
            <a:ext cx="6350" cy="30162"/>
          </a:xfrm>
          <a:prstGeom prst="rect">
            <a:avLst/>
          </a:prstGeom>
          <a:solidFill>
            <a:srgbClr val="16141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4" name="Freeform 108"/>
          <p:cNvSpPr>
            <a:spLocks noEditPoints="1"/>
          </p:cNvSpPr>
          <p:nvPr/>
        </p:nvSpPr>
        <p:spPr bwMode="auto">
          <a:xfrm>
            <a:off x="5751513" y="2132013"/>
            <a:ext cx="23812" cy="301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4"/>
              </a:cxn>
              <a:cxn ang="0">
                <a:pos x="18" y="74"/>
              </a:cxn>
              <a:cxn ang="0">
                <a:pos x="18" y="49"/>
              </a:cxn>
              <a:cxn ang="0">
                <a:pos x="34" y="49"/>
              </a:cxn>
              <a:cxn ang="0">
                <a:pos x="37" y="49"/>
              </a:cxn>
              <a:cxn ang="0">
                <a:pos x="42" y="48"/>
              </a:cxn>
              <a:cxn ang="0">
                <a:pos x="46" y="47"/>
              </a:cxn>
              <a:cxn ang="0">
                <a:pos x="51" y="45"/>
              </a:cxn>
              <a:cxn ang="0">
                <a:pos x="56" y="42"/>
              </a:cxn>
              <a:cxn ang="0">
                <a:pos x="59" y="38"/>
              </a:cxn>
              <a:cxn ang="0">
                <a:pos x="62" y="31"/>
              </a:cxn>
              <a:cxn ang="0">
                <a:pos x="62" y="24"/>
              </a:cxn>
              <a:cxn ang="0">
                <a:pos x="62" y="17"/>
              </a:cxn>
              <a:cxn ang="0">
                <a:pos x="60" y="12"/>
              </a:cxn>
              <a:cxn ang="0">
                <a:pos x="58" y="8"/>
              </a:cxn>
              <a:cxn ang="0">
                <a:pos x="54" y="5"/>
              </a:cxn>
              <a:cxn ang="0">
                <a:pos x="49" y="3"/>
              </a:cxn>
              <a:cxn ang="0">
                <a:pos x="45" y="1"/>
              </a:cxn>
              <a:cxn ang="0">
                <a:pos x="40" y="1"/>
              </a:cxn>
              <a:cxn ang="0">
                <a:pos x="34" y="0"/>
              </a:cxn>
              <a:cxn ang="0">
                <a:pos x="0" y="0"/>
              </a:cxn>
              <a:cxn ang="0">
                <a:pos x="18" y="14"/>
              </a:cxn>
              <a:cxn ang="0">
                <a:pos x="31" y="14"/>
              </a:cxn>
              <a:cxn ang="0">
                <a:pos x="34" y="14"/>
              </a:cxn>
              <a:cxn ang="0">
                <a:pos x="38" y="15"/>
              </a:cxn>
              <a:cxn ang="0">
                <a:pos x="40" y="16"/>
              </a:cxn>
              <a:cxn ang="0">
                <a:pos x="42" y="18"/>
              </a:cxn>
              <a:cxn ang="0">
                <a:pos x="43" y="20"/>
              </a:cxn>
              <a:cxn ang="0">
                <a:pos x="43" y="24"/>
              </a:cxn>
              <a:cxn ang="0">
                <a:pos x="42" y="28"/>
              </a:cxn>
              <a:cxn ang="0">
                <a:pos x="40" y="31"/>
              </a:cxn>
              <a:cxn ang="0">
                <a:pos x="36" y="34"/>
              </a:cxn>
              <a:cxn ang="0">
                <a:pos x="31" y="35"/>
              </a:cxn>
              <a:cxn ang="0">
                <a:pos x="18" y="35"/>
              </a:cxn>
              <a:cxn ang="0">
                <a:pos x="18" y="14"/>
              </a:cxn>
            </a:cxnLst>
            <a:rect l="0" t="0" r="r" b="b"/>
            <a:pathLst>
              <a:path w="62" h="74">
                <a:moveTo>
                  <a:pt x="0" y="0"/>
                </a:moveTo>
                <a:lnTo>
                  <a:pt x="0" y="74"/>
                </a:lnTo>
                <a:lnTo>
                  <a:pt x="18" y="74"/>
                </a:lnTo>
                <a:lnTo>
                  <a:pt x="18" y="49"/>
                </a:lnTo>
                <a:lnTo>
                  <a:pt x="34" y="49"/>
                </a:lnTo>
                <a:lnTo>
                  <a:pt x="37" y="49"/>
                </a:lnTo>
                <a:lnTo>
                  <a:pt x="42" y="48"/>
                </a:lnTo>
                <a:lnTo>
                  <a:pt x="46" y="47"/>
                </a:lnTo>
                <a:lnTo>
                  <a:pt x="51" y="45"/>
                </a:lnTo>
                <a:lnTo>
                  <a:pt x="56" y="42"/>
                </a:lnTo>
                <a:lnTo>
                  <a:pt x="59" y="38"/>
                </a:lnTo>
                <a:lnTo>
                  <a:pt x="62" y="31"/>
                </a:lnTo>
                <a:lnTo>
                  <a:pt x="62" y="24"/>
                </a:lnTo>
                <a:lnTo>
                  <a:pt x="62" y="17"/>
                </a:lnTo>
                <a:lnTo>
                  <a:pt x="60" y="12"/>
                </a:lnTo>
                <a:lnTo>
                  <a:pt x="58" y="8"/>
                </a:lnTo>
                <a:lnTo>
                  <a:pt x="54" y="5"/>
                </a:lnTo>
                <a:lnTo>
                  <a:pt x="49" y="3"/>
                </a:lnTo>
                <a:lnTo>
                  <a:pt x="45" y="1"/>
                </a:lnTo>
                <a:lnTo>
                  <a:pt x="40" y="1"/>
                </a:lnTo>
                <a:lnTo>
                  <a:pt x="34" y="0"/>
                </a:lnTo>
                <a:lnTo>
                  <a:pt x="0" y="0"/>
                </a:lnTo>
                <a:close/>
                <a:moveTo>
                  <a:pt x="18" y="14"/>
                </a:moveTo>
                <a:lnTo>
                  <a:pt x="31" y="14"/>
                </a:lnTo>
                <a:lnTo>
                  <a:pt x="34" y="14"/>
                </a:lnTo>
                <a:lnTo>
                  <a:pt x="38" y="15"/>
                </a:lnTo>
                <a:lnTo>
                  <a:pt x="40" y="16"/>
                </a:lnTo>
                <a:lnTo>
                  <a:pt x="42" y="18"/>
                </a:lnTo>
                <a:lnTo>
                  <a:pt x="43" y="20"/>
                </a:lnTo>
                <a:lnTo>
                  <a:pt x="43" y="24"/>
                </a:lnTo>
                <a:lnTo>
                  <a:pt x="42" y="28"/>
                </a:lnTo>
                <a:lnTo>
                  <a:pt x="40" y="31"/>
                </a:lnTo>
                <a:lnTo>
                  <a:pt x="36" y="34"/>
                </a:lnTo>
                <a:lnTo>
                  <a:pt x="31" y="35"/>
                </a:lnTo>
                <a:lnTo>
                  <a:pt x="18" y="35"/>
                </a:lnTo>
                <a:lnTo>
                  <a:pt x="18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5" name="Rectangle 109"/>
          <p:cNvSpPr>
            <a:spLocks noChangeArrowheads="1"/>
          </p:cNvSpPr>
          <p:nvPr/>
        </p:nvSpPr>
        <p:spPr bwMode="auto">
          <a:xfrm>
            <a:off x="5780088" y="2147888"/>
            <a:ext cx="12700" cy="4762"/>
          </a:xfrm>
          <a:prstGeom prst="rect">
            <a:avLst/>
          </a:prstGeom>
          <a:solidFill>
            <a:srgbClr val="16141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6" name="Freeform 110"/>
          <p:cNvSpPr>
            <a:spLocks/>
          </p:cNvSpPr>
          <p:nvPr/>
        </p:nvSpPr>
        <p:spPr bwMode="auto">
          <a:xfrm>
            <a:off x="5795963" y="2141538"/>
            <a:ext cx="20637" cy="20637"/>
          </a:xfrm>
          <a:custGeom>
            <a:avLst/>
            <a:gdLst/>
            <a:ahLst/>
            <a:cxnLst>
              <a:cxn ang="0">
                <a:pos x="18" y="11"/>
              </a:cxn>
              <a:cxn ang="0">
                <a:pos x="18" y="54"/>
              </a:cxn>
              <a:cxn ang="0">
                <a:pos x="33" y="54"/>
              </a:cxn>
              <a:cxn ang="0">
                <a:pos x="33" y="11"/>
              </a:cxn>
              <a:cxn ang="0">
                <a:pos x="52" y="11"/>
              </a:cxn>
              <a:cxn ang="0">
                <a:pos x="52" y="0"/>
              </a:cxn>
              <a:cxn ang="0">
                <a:pos x="0" y="0"/>
              </a:cxn>
              <a:cxn ang="0">
                <a:pos x="0" y="11"/>
              </a:cxn>
              <a:cxn ang="0">
                <a:pos x="18" y="11"/>
              </a:cxn>
            </a:cxnLst>
            <a:rect l="0" t="0" r="r" b="b"/>
            <a:pathLst>
              <a:path w="52" h="54">
                <a:moveTo>
                  <a:pt x="18" y="11"/>
                </a:moveTo>
                <a:lnTo>
                  <a:pt x="18" y="54"/>
                </a:lnTo>
                <a:lnTo>
                  <a:pt x="33" y="54"/>
                </a:lnTo>
                <a:lnTo>
                  <a:pt x="33" y="11"/>
                </a:lnTo>
                <a:lnTo>
                  <a:pt x="52" y="11"/>
                </a:lnTo>
                <a:lnTo>
                  <a:pt x="52" y="0"/>
                </a:lnTo>
                <a:lnTo>
                  <a:pt x="0" y="0"/>
                </a:lnTo>
                <a:lnTo>
                  <a:pt x="0" y="11"/>
                </a:lnTo>
                <a:lnTo>
                  <a:pt x="18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7" name="Freeform 111"/>
          <p:cNvSpPr>
            <a:spLocks noEditPoints="1"/>
          </p:cNvSpPr>
          <p:nvPr/>
        </p:nvSpPr>
        <p:spPr bwMode="auto">
          <a:xfrm>
            <a:off x="5819775" y="2139950"/>
            <a:ext cx="22225" cy="22225"/>
          </a:xfrm>
          <a:custGeom>
            <a:avLst/>
            <a:gdLst/>
            <a:ahLst/>
            <a:cxnLst>
              <a:cxn ang="0">
                <a:pos x="40" y="40"/>
              </a:cxn>
              <a:cxn ang="0">
                <a:pos x="39" y="43"/>
              </a:cxn>
              <a:cxn ang="0">
                <a:pos x="36" y="45"/>
              </a:cxn>
              <a:cxn ang="0">
                <a:pos x="32" y="47"/>
              </a:cxn>
              <a:cxn ang="0">
                <a:pos x="29" y="47"/>
              </a:cxn>
              <a:cxn ang="0">
                <a:pos x="25" y="47"/>
              </a:cxn>
              <a:cxn ang="0">
                <a:pos x="23" y="46"/>
              </a:cxn>
              <a:cxn ang="0">
                <a:pos x="20" y="44"/>
              </a:cxn>
              <a:cxn ang="0">
                <a:pos x="19" y="42"/>
              </a:cxn>
              <a:cxn ang="0">
                <a:pos x="17" y="37"/>
              </a:cxn>
              <a:cxn ang="0">
                <a:pos x="16" y="33"/>
              </a:cxn>
              <a:cxn ang="0">
                <a:pos x="57" y="33"/>
              </a:cxn>
              <a:cxn ang="0">
                <a:pos x="57" y="30"/>
              </a:cxn>
              <a:cxn ang="0">
                <a:pos x="57" y="23"/>
              </a:cxn>
              <a:cxn ang="0">
                <a:pos x="53" y="12"/>
              </a:cxn>
              <a:cxn ang="0">
                <a:pos x="50" y="8"/>
              </a:cxn>
              <a:cxn ang="0">
                <a:pos x="45" y="4"/>
              </a:cxn>
              <a:cxn ang="0">
                <a:pos x="42" y="2"/>
              </a:cxn>
              <a:cxn ang="0">
                <a:pos x="39" y="1"/>
              </a:cxn>
              <a:cxn ang="0">
                <a:pos x="34" y="0"/>
              </a:cxn>
              <a:cxn ang="0">
                <a:pos x="29" y="0"/>
              </a:cxn>
              <a:cxn ang="0">
                <a:pos x="23" y="1"/>
              </a:cxn>
              <a:cxn ang="0">
                <a:pos x="18" y="2"/>
              </a:cxn>
              <a:cxn ang="0">
                <a:pos x="12" y="4"/>
              </a:cxn>
              <a:cxn ang="0">
                <a:pos x="8" y="7"/>
              </a:cxn>
              <a:cxn ang="0">
                <a:pos x="5" y="11"/>
              </a:cxn>
              <a:cxn ang="0">
                <a:pos x="2" y="17"/>
              </a:cxn>
              <a:cxn ang="0">
                <a:pos x="0" y="23"/>
              </a:cxn>
              <a:cxn ang="0">
                <a:pos x="0" y="29"/>
              </a:cxn>
              <a:cxn ang="0">
                <a:pos x="1" y="38"/>
              </a:cxn>
              <a:cxn ang="0">
                <a:pos x="3" y="45"/>
              </a:cxn>
              <a:cxn ang="0">
                <a:pos x="7" y="50"/>
              </a:cxn>
              <a:cxn ang="0">
                <a:pos x="11" y="53"/>
              </a:cxn>
              <a:cxn ang="0">
                <a:pos x="16" y="56"/>
              </a:cxn>
              <a:cxn ang="0">
                <a:pos x="21" y="57"/>
              </a:cxn>
              <a:cxn ang="0">
                <a:pos x="25" y="57"/>
              </a:cxn>
              <a:cxn ang="0">
                <a:pos x="28" y="57"/>
              </a:cxn>
              <a:cxn ang="0">
                <a:pos x="37" y="57"/>
              </a:cxn>
              <a:cxn ang="0">
                <a:pos x="45" y="54"/>
              </a:cxn>
              <a:cxn ang="0">
                <a:pos x="48" y="52"/>
              </a:cxn>
              <a:cxn ang="0">
                <a:pos x="52" y="49"/>
              </a:cxn>
              <a:cxn ang="0">
                <a:pos x="54" y="45"/>
              </a:cxn>
              <a:cxn ang="0">
                <a:pos x="56" y="40"/>
              </a:cxn>
              <a:cxn ang="0">
                <a:pos x="40" y="40"/>
              </a:cxn>
              <a:cxn ang="0">
                <a:pos x="16" y="24"/>
              </a:cxn>
              <a:cxn ang="0">
                <a:pos x="17" y="20"/>
              </a:cxn>
              <a:cxn ang="0">
                <a:pos x="19" y="17"/>
              </a:cxn>
              <a:cxn ang="0">
                <a:pos x="20" y="14"/>
              </a:cxn>
              <a:cxn ang="0">
                <a:pos x="22" y="12"/>
              </a:cxn>
              <a:cxn ang="0">
                <a:pos x="26" y="11"/>
              </a:cxn>
              <a:cxn ang="0">
                <a:pos x="29" y="11"/>
              </a:cxn>
              <a:cxn ang="0">
                <a:pos x="32" y="11"/>
              </a:cxn>
              <a:cxn ang="0">
                <a:pos x="37" y="13"/>
              </a:cxn>
              <a:cxn ang="0">
                <a:pos x="39" y="14"/>
              </a:cxn>
              <a:cxn ang="0">
                <a:pos x="40" y="18"/>
              </a:cxn>
              <a:cxn ang="0">
                <a:pos x="41" y="21"/>
              </a:cxn>
              <a:cxn ang="0">
                <a:pos x="41" y="24"/>
              </a:cxn>
              <a:cxn ang="0">
                <a:pos x="16" y="24"/>
              </a:cxn>
            </a:cxnLst>
            <a:rect l="0" t="0" r="r" b="b"/>
            <a:pathLst>
              <a:path w="57" h="57">
                <a:moveTo>
                  <a:pt x="40" y="40"/>
                </a:moveTo>
                <a:lnTo>
                  <a:pt x="39" y="43"/>
                </a:lnTo>
                <a:lnTo>
                  <a:pt x="36" y="45"/>
                </a:lnTo>
                <a:lnTo>
                  <a:pt x="32" y="47"/>
                </a:lnTo>
                <a:lnTo>
                  <a:pt x="29" y="47"/>
                </a:lnTo>
                <a:lnTo>
                  <a:pt x="25" y="47"/>
                </a:lnTo>
                <a:lnTo>
                  <a:pt x="23" y="46"/>
                </a:lnTo>
                <a:lnTo>
                  <a:pt x="20" y="44"/>
                </a:lnTo>
                <a:lnTo>
                  <a:pt x="19" y="42"/>
                </a:lnTo>
                <a:lnTo>
                  <a:pt x="17" y="37"/>
                </a:lnTo>
                <a:lnTo>
                  <a:pt x="16" y="33"/>
                </a:lnTo>
                <a:lnTo>
                  <a:pt x="57" y="33"/>
                </a:lnTo>
                <a:lnTo>
                  <a:pt x="57" y="30"/>
                </a:lnTo>
                <a:lnTo>
                  <a:pt x="57" y="23"/>
                </a:lnTo>
                <a:lnTo>
                  <a:pt x="53" y="12"/>
                </a:lnTo>
                <a:lnTo>
                  <a:pt x="50" y="8"/>
                </a:lnTo>
                <a:lnTo>
                  <a:pt x="45" y="4"/>
                </a:lnTo>
                <a:lnTo>
                  <a:pt x="42" y="2"/>
                </a:lnTo>
                <a:lnTo>
                  <a:pt x="39" y="1"/>
                </a:lnTo>
                <a:lnTo>
                  <a:pt x="34" y="0"/>
                </a:lnTo>
                <a:lnTo>
                  <a:pt x="29" y="0"/>
                </a:lnTo>
                <a:lnTo>
                  <a:pt x="23" y="1"/>
                </a:lnTo>
                <a:lnTo>
                  <a:pt x="18" y="2"/>
                </a:lnTo>
                <a:lnTo>
                  <a:pt x="12" y="4"/>
                </a:lnTo>
                <a:lnTo>
                  <a:pt x="8" y="7"/>
                </a:lnTo>
                <a:lnTo>
                  <a:pt x="5" y="11"/>
                </a:lnTo>
                <a:lnTo>
                  <a:pt x="2" y="17"/>
                </a:lnTo>
                <a:lnTo>
                  <a:pt x="0" y="23"/>
                </a:lnTo>
                <a:lnTo>
                  <a:pt x="0" y="29"/>
                </a:lnTo>
                <a:lnTo>
                  <a:pt x="1" y="38"/>
                </a:lnTo>
                <a:lnTo>
                  <a:pt x="3" y="45"/>
                </a:lnTo>
                <a:lnTo>
                  <a:pt x="7" y="50"/>
                </a:lnTo>
                <a:lnTo>
                  <a:pt x="11" y="53"/>
                </a:lnTo>
                <a:lnTo>
                  <a:pt x="16" y="56"/>
                </a:lnTo>
                <a:lnTo>
                  <a:pt x="21" y="57"/>
                </a:lnTo>
                <a:lnTo>
                  <a:pt x="25" y="57"/>
                </a:lnTo>
                <a:lnTo>
                  <a:pt x="28" y="57"/>
                </a:lnTo>
                <a:lnTo>
                  <a:pt x="37" y="57"/>
                </a:lnTo>
                <a:lnTo>
                  <a:pt x="45" y="54"/>
                </a:lnTo>
                <a:lnTo>
                  <a:pt x="48" y="52"/>
                </a:lnTo>
                <a:lnTo>
                  <a:pt x="52" y="49"/>
                </a:lnTo>
                <a:lnTo>
                  <a:pt x="54" y="45"/>
                </a:lnTo>
                <a:lnTo>
                  <a:pt x="56" y="40"/>
                </a:lnTo>
                <a:lnTo>
                  <a:pt x="40" y="40"/>
                </a:lnTo>
                <a:close/>
                <a:moveTo>
                  <a:pt x="16" y="24"/>
                </a:moveTo>
                <a:lnTo>
                  <a:pt x="17" y="20"/>
                </a:lnTo>
                <a:lnTo>
                  <a:pt x="19" y="17"/>
                </a:lnTo>
                <a:lnTo>
                  <a:pt x="20" y="14"/>
                </a:lnTo>
                <a:lnTo>
                  <a:pt x="22" y="12"/>
                </a:lnTo>
                <a:lnTo>
                  <a:pt x="26" y="11"/>
                </a:lnTo>
                <a:lnTo>
                  <a:pt x="29" y="11"/>
                </a:lnTo>
                <a:lnTo>
                  <a:pt x="32" y="11"/>
                </a:lnTo>
                <a:lnTo>
                  <a:pt x="37" y="13"/>
                </a:lnTo>
                <a:lnTo>
                  <a:pt x="39" y="14"/>
                </a:lnTo>
                <a:lnTo>
                  <a:pt x="40" y="18"/>
                </a:lnTo>
                <a:lnTo>
                  <a:pt x="41" y="21"/>
                </a:lnTo>
                <a:lnTo>
                  <a:pt x="41" y="24"/>
                </a:lnTo>
                <a:lnTo>
                  <a:pt x="16" y="2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8" name="Freeform 112"/>
          <p:cNvSpPr>
            <a:spLocks/>
          </p:cNvSpPr>
          <p:nvPr/>
        </p:nvSpPr>
        <p:spPr bwMode="auto">
          <a:xfrm>
            <a:off x="5845175" y="2141538"/>
            <a:ext cx="22225" cy="20637"/>
          </a:xfrm>
          <a:custGeom>
            <a:avLst/>
            <a:gdLst/>
            <a:ahLst/>
            <a:cxnLst>
              <a:cxn ang="0">
                <a:pos x="0" y="54"/>
              </a:cxn>
              <a:cxn ang="0">
                <a:pos x="3" y="54"/>
              </a:cxn>
              <a:cxn ang="0">
                <a:pos x="6" y="54"/>
              </a:cxn>
              <a:cxn ang="0">
                <a:pos x="10" y="54"/>
              </a:cxn>
              <a:cxn ang="0">
                <a:pos x="14" y="53"/>
              </a:cxn>
              <a:cxn ang="0">
                <a:pos x="18" y="52"/>
              </a:cxn>
              <a:cxn ang="0">
                <a:pos x="21" y="49"/>
              </a:cxn>
              <a:cxn ang="0">
                <a:pos x="24" y="45"/>
              </a:cxn>
              <a:cxn ang="0">
                <a:pos x="26" y="40"/>
              </a:cxn>
              <a:cxn ang="0">
                <a:pos x="28" y="33"/>
              </a:cxn>
              <a:cxn ang="0">
                <a:pos x="28" y="23"/>
              </a:cxn>
              <a:cxn ang="0">
                <a:pos x="28" y="11"/>
              </a:cxn>
              <a:cxn ang="0">
                <a:pos x="42" y="11"/>
              </a:cxn>
              <a:cxn ang="0">
                <a:pos x="42" y="54"/>
              </a:cxn>
              <a:cxn ang="0">
                <a:pos x="58" y="54"/>
              </a:cxn>
              <a:cxn ang="0">
                <a:pos x="58" y="0"/>
              </a:cxn>
              <a:cxn ang="0">
                <a:pos x="12" y="0"/>
              </a:cxn>
              <a:cxn ang="0">
                <a:pos x="12" y="23"/>
              </a:cxn>
              <a:cxn ang="0">
                <a:pos x="11" y="33"/>
              </a:cxn>
              <a:cxn ang="0">
                <a:pos x="9" y="39"/>
              </a:cxn>
              <a:cxn ang="0">
                <a:pos x="8" y="41"/>
              </a:cxn>
              <a:cxn ang="0">
                <a:pos x="7" y="42"/>
              </a:cxn>
              <a:cxn ang="0">
                <a:pos x="5" y="43"/>
              </a:cxn>
              <a:cxn ang="0">
                <a:pos x="2" y="43"/>
              </a:cxn>
              <a:cxn ang="0">
                <a:pos x="1" y="43"/>
              </a:cxn>
              <a:cxn ang="0">
                <a:pos x="0" y="43"/>
              </a:cxn>
              <a:cxn ang="0">
                <a:pos x="0" y="54"/>
              </a:cxn>
            </a:cxnLst>
            <a:rect l="0" t="0" r="r" b="b"/>
            <a:pathLst>
              <a:path w="58" h="54">
                <a:moveTo>
                  <a:pt x="0" y="54"/>
                </a:moveTo>
                <a:lnTo>
                  <a:pt x="3" y="54"/>
                </a:lnTo>
                <a:lnTo>
                  <a:pt x="6" y="54"/>
                </a:lnTo>
                <a:lnTo>
                  <a:pt x="10" y="54"/>
                </a:lnTo>
                <a:lnTo>
                  <a:pt x="14" y="53"/>
                </a:lnTo>
                <a:lnTo>
                  <a:pt x="18" y="52"/>
                </a:lnTo>
                <a:lnTo>
                  <a:pt x="21" y="49"/>
                </a:lnTo>
                <a:lnTo>
                  <a:pt x="24" y="45"/>
                </a:lnTo>
                <a:lnTo>
                  <a:pt x="26" y="40"/>
                </a:lnTo>
                <a:lnTo>
                  <a:pt x="28" y="33"/>
                </a:lnTo>
                <a:lnTo>
                  <a:pt x="28" y="23"/>
                </a:lnTo>
                <a:lnTo>
                  <a:pt x="28" y="11"/>
                </a:lnTo>
                <a:lnTo>
                  <a:pt x="42" y="11"/>
                </a:lnTo>
                <a:lnTo>
                  <a:pt x="42" y="54"/>
                </a:lnTo>
                <a:lnTo>
                  <a:pt x="58" y="54"/>
                </a:lnTo>
                <a:lnTo>
                  <a:pt x="58" y="0"/>
                </a:lnTo>
                <a:lnTo>
                  <a:pt x="12" y="0"/>
                </a:lnTo>
                <a:lnTo>
                  <a:pt x="12" y="23"/>
                </a:lnTo>
                <a:lnTo>
                  <a:pt x="11" y="33"/>
                </a:lnTo>
                <a:lnTo>
                  <a:pt x="9" y="39"/>
                </a:lnTo>
                <a:lnTo>
                  <a:pt x="8" y="41"/>
                </a:lnTo>
                <a:lnTo>
                  <a:pt x="7" y="42"/>
                </a:lnTo>
                <a:lnTo>
                  <a:pt x="5" y="43"/>
                </a:lnTo>
                <a:lnTo>
                  <a:pt x="2" y="43"/>
                </a:lnTo>
                <a:lnTo>
                  <a:pt x="1" y="43"/>
                </a:lnTo>
                <a:lnTo>
                  <a:pt x="0" y="43"/>
                </a:lnTo>
                <a:lnTo>
                  <a:pt x="0" y="5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29" name="Freeform 113"/>
          <p:cNvSpPr>
            <a:spLocks noEditPoints="1"/>
          </p:cNvSpPr>
          <p:nvPr/>
        </p:nvSpPr>
        <p:spPr bwMode="auto">
          <a:xfrm>
            <a:off x="5872163" y="2139950"/>
            <a:ext cx="22225" cy="22225"/>
          </a:xfrm>
          <a:custGeom>
            <a:avLst/>
            <a:gdLst/>
            <a:ahLst/>
            <a:cxnLst>
              <a:cxn ang="0">
                <a:pos x="40" y="40"/>
              </a:cxn>
              <a:cxn ang="0">
                <a:pos x="38" y="43"/>
              </a:cxn>
              <a:cxn ang="0">
                <a:pos x="36" y="45"/>
              </a:cxn>
              <a:cxn ang="0">
                <a:pos x="33" y="47"/>
              </a:cxn>
              <a:cxn ang="0">
                <a:pos x="29" y="47"/>
              </a:cxn>
              <a:cxn ang="0">
                <a:pos x="26" y="47"/>
              </a:cxn>
              <a:cxn ang="0">
                <a:pos x="23" y="46"/>
              </a:cxn>
              <a:cxn ang="0">
                <a:pos x="21" y="44"/>
              </a:cxn>
              <a:cxn ang="0">
                <a:pos x="19" y="42"/>
              </a:cxn>
              <a:cxn ang="0">
                <a:pos x="17" y="37"/>
              </a:cxn>
              <a:cxn ang="0">
                <a:pos x="17" y="33"/>
              </a:cxn>
              <a:cxn ang="0">
                <a:pos x="58" y="33"/>
              </a:cxn>
              <a:cxn ang="0">
                <a:pos x="58" y="30"/>
              </a:cxn>
              <a:cxn ang="0">
                <a:pos x="57" y="23"/>
              </a:cxn>
              <a:cxn ang="0">
                <a:pos x="53" y="12"/>
              </a:cxn>
              <a:cxn ang="0">
                <a:pos x="50" y="8"/>
              </a:cxn>
              <a:cxn ang="0">
                <a:pos x="45" y="4"/>
              </a:cxn>
              <a:cxn ang="0">
                <a:pos x="42" y="2"/>
              </a:cxn>
              <a:cxn ang="0">
                <a:pos x="38" y="1"/>
              </a:cxn>
              <a:cxn ang="0">
                <a:pos x="34" y="0"/>
              </a:cxn>
              <a:cxn ang="0">
                <a:pos x="30" y="0"/>
              </a:cxn>
              <a:cxn ang="0">
                <a:pos x="24" y="1"/>
              </a:cxn>
              <a:cxn ang="0">
                <a:pos x="18" y="2"/>
              </a:cxn>
              <a:cxn ang="0">
                <a:pos x="13" y="4"/>
              </a:cxn>
              <a:cxn ang="0">
                <a:pos x="9" y="7"/>
              </a:cxn>
              <a:cxn ang="0">
                <a:pos x="4" y="11"/>
              </a:cxn>
              <a:cxn ang="0">
                <a:pos x="2" y="17"/>
              </a:cxn>
              <a:cxn ang="0">
                <a:pos x="0" y="23"/>
              </a:cxn>
              <a:cxn ang="0">
                <a:pos x="0" y="29"/>
              </a:cxn>
              <a:cxn ang="0">
                <a:pos x="0" y="38"/>
              </a:cxn>
              <a:cxn ang="0">
                <a:pos x="3" y="45"/>
              </a:cxn>
              <a:cxn ang="0">
                <a:pos x="8" y="50"/>
              </a:cxn>
              <a:cxn ang="0">
                <a:pos x="12" y="53"/>
              </a:cxn>
              <a:cxn ang="0">
                <a:pos x="17" y="56"/>
              </a:cxn>
              <a:cxn ang="0">
                <a:pos x="21" y="57"/>
              </a:cxn>
              <a:cxn ang="0">
                <a:pos x="26" y="57"/>
              </a:cxn>
              <a:cxn ang="0">
                <a:pos x="29" y="57"/>
              </a:cxn>
              <a:cxn ang="0">
                <a:pos x="36" y="57"/>
              </a:cxn>
              <a:cxn ang="0">
                <a:pos x="44" y="54"/>
              </a:cxn>
              <a:cxn ang="0">
                <a:pos x="48" y="52"/>
              </a:cxn>
              <a:cxn ang="0">
                <a:pos x="51" y="49"/>
              </a:cxn>
              <a:cxn ang="0">
                <a:pos x="54" y="45"/>
              </a:cxn>
              <a:cxn ang="0">
                <a:pos x="57" y="40"/>
              </a:cxn>
              <a:cxn ang="0">
                <a:pos x="40" y="40"/>
              </a:cxn>
              <a:cxn ang="0">
                <a:pos x="17" y="24"/>
              </a:cxn>
              <a:cxn ang="0">
                <a:pos x="18" y="20"/>
              </a:cxn>
              <a:cxn ang="0">
                <a:pos x="19" y="17"/>
              </a:cxn>
              <a:cxn ang="0">
                <a:pos x="21" y="14"/>
              </a:cxn>
              <a:cxn ang="0">
                <a:pos x="23" y="12"/>
              </a:cxn>
              <a:cxn ang="0">
                <a:pos x="27" y="11"/>
              </a:cxn>
              <a:cxn ang="0">
                <a:pos x="30" y="11"/>
              </a:cxn>
              <a:cxn ang="0">
                <a:pos x="33" y="11"/>
              </a:cxn>
              <a:cxn ang="0">
                <a:pos x="37" y="13"/>
              </a:cxn>
              <a:cxn ang="0">
                <a:pos x="38" y="14"/>
              </a:cxn>
              <a:cxn ang="0">
                <a:pos x="40" y="18"/>
              </a:cxn>
              <a:cxn ang="0">
                <a:pos x="40" y="21"/>
              </a:cxn>
              <a:cxn ang="0">
                <a:pos x="41" y="24"/>
              </a:cxn>
              <a:cxn ang="0">
                <a:pos x="17" y="24"/>
              </a:cxn>
            </a:cxnLst>
            <a:rect l="0" t="0" r="r" b="b"/>
            <a:pathLst>
              <a:path w="58" h="57">
                <a:moveTo>
                  <a:pt x="40" y="40"/>
                </a:moveTo>
                <a:lnTo>
                  <a:pt x="38" y="43"/>
                </a:lnTo>
                <a:lnTo>
                  <a:pt x="36" y="45"/>
                </a:lnTo>
                <a:lnTo>
                  <a:pt x="33" y="47"/>
                </a:lnTo>
                <a:lnTo>
                  <a:pt x="29" y="47"/>
                </a:lnTo>
                <a:lnTo>
                  <a:pt x="26" y="47"/>
                </a:lnTo>
                <a:lnTo>
                  <a:pt x="23" y="46"/>
                </a:lnTo>
                <a:lnTo>
                  <a:pt x="21" y="44"/>
                </a:lnTo>
                <a:lnTo>
                  <a:pt x="19" y="42"/>
                </a:lnTo>
                <a:lnTo>
                  <a:pt x="17" y="37"/>
                </a:lnTo>
                <a:lnTo>
                  <a:pt x="17" y="33"/>
                </a:lnTo>
                <a:lnTo>
                  <a:pt x="58" y="33"/>
                </a:lnTo>
                <a:lnTo>
                  <a:pt x="58" y="30"/>
                </a:lnTo>
                <a:lnTo>
                  <a:pt x="57" y="23"/>
                </a:lnTo>
                <a:lnTo>
                  <a:pt x="53" y="12"/>
                </a:lnTo>
                <a:lnTo>
                  <a:pt x="50" y="8"/>
                </a:lnTo>
                <a:lnTo>
                  <a:pt x="45" y="4"/>
                </a:lnTo>
                <a:lnTo>
                  <a:pt x="42" y="2"/>
                </a:lnTo>
                <a:lnTo>
                  <a:pt x="38" y="1"/>
                </a:lnTo>
                <a:lnTo>
                  <a:pt x="34" y="0"/>
                </a:lnTo>
                <a:lnTo>
                  <a:pt x="30" y="0"/>
                </a:lnTo>
                <a:lnTo>
                  <a:pt x="24" y="1"/>
                </a:lnTo>
                <a:lnTo>
                  <a:pt x="18" y="2"/>
                </a:lnTo>
                <a:lnTo>
                  <a:pt x="13" y="4"/>
                </a:lnTo>
                <a:lnTo>
                  <a:pt x="9" y="7"/>
                </a:lnTo>
                <a:lnTo>
                  <a:pt x="4" y="11"/>
                </a:lnTo>
                <a:lnTo>
                  <a:pt x="2" y="17"/>
                </a:lnTo>
                <a:lnTo>
                  <a:pt x="0" y="23"/>
                </a:lnTo>
                <a:lnTo>
                  <a:pt x="0" y="29"/>
                </a:lnTo>
                <a:lnTo>
                  <a:pt x="0" y="38"/>
                </a:lnTo>
                <a:lnTo>
                  <a:pt x="3" y="45"/>
                </a:lnTo>
                <a:lnTo>
                  <a:pt x="8" y="50"/>
                </a:lnTo>
                <a:lnTo>
                  <a:pt x="12" y="53"/>
                </a:lnTo>
                <a:lnTo>
                  <a:pt x="17" y="56"/>
                </a:lnTo>
                <a:lnTo>
                  <a:pt x="21" y="57"/>
                </a:lnTo>
                <a:lnTo>
                  <a:pt x="26" y="57"/>
                </a:lnTo>
                <a:lnTo>
                  <a:pt x="29" y="57"/>
                </a:lnTo>
                <a:lnTo>
                  <a:pt x="36" y="57"/>
                </a:lnTo>
                <a:lnTo>
                  <a:pt x="44" y="54"/>
                </a:lnTo>
                <a:lnTo>
                  <a:pt x="48" y="52"/>
                </a:lnTo>
                <a:lnTo>
                  <a:pt x="51" y="49"/>
                </a:lnTo>
                <a:lnTo>
                  <a:pt x="54" y="45"/>
                </a:lnTo>
                <a:lnTo>
                  <a:pt x="57" y="40"/>
                </a:lnTo>
                <a:lnTo>
                  <a:pt x="40" y="40"/>
                </a:lnTo>
                <a:close/>
                <a:moveTo>
                  <a:pt x="17" y="24"/>
                </a:moveTo>
                <a:lnTo>
                  <a:pt x="18" y="20"/>
                </a:lnTo>
                <a:lnTo>
                  <a:pt x="19" y="17"/>
                </a:lnTo>
                <a:lnTo>
                  <a:pt x="21" y="14"/>
                </a:lnTo>
                <a:lnTo>
                  <a:pt x="23" y="12"/>
                </a:lnTo>
                <a:lnTo>
                  <a:pt x="27" y="11"/>
                </a:lnTo>
                <a:lnTo>
                  <a:pt x="30" y="11"/>
                </a:lnTo>
                <a:lnTo>
                  <a:pt x="33" y="11"/>
                </a:lnTo>
                <a:lnTo>
                  <a:pt x="37" y="13"/>
                </a:lnTo>
                <a:lnTo>
                  <a:pt x="38" y="14"/>
                </a:lnTo>
                <a:lnTo>
                  <a:pt x="40" y="18"/>
                </a:lnTo>
                <a:lnTo>
                  <a:pt x="40" y="21"/>
                </a:lnTo>
                <a:lnTo>
                  <a:pt x="41" y="24"/>
                </a:lnTo>
                <a:lnTo>
                  <a:pt x="17" y="2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30" name="Freeform 114"/>
          <p:cNvSpPr>
            <a:spLocks noEditPoints="1"/>
          </p:cNvSpPr>
          <p:nvPr/>
        </p:nvSpPr>
        <p:spPr bwMode="auto">
          <a:xfrm>
            <a:off x="5897563" y="2132013"/>
            <a:ext cx="33337" cy="38100"/>
          </a:xfrm>
          <a:custGeom>
            <a:avLst/>
            <a:gdLst/>
            <a:ahLst/>
            <a:cxnLst>
              <a:cxn ang="0">
                <a:pos x="49" y="94"/>
              </a:cxn>
              <a:cxn ang="0">
                <a:pos x="59" y="74"/>
              </a:cxn>
              <a:cxn ang="0">
                <a:pos x="72" y="69"/>
              </a:cxn>
              <a:cxn ang="0">
                <a:pos x="79" y="61"/>
              </a:cxn>
              <a:cxn ang="0">
                <a:pos x="82" y="52"/>
              </a:cxn>
              <a:cxn ang="0">
                <a:pos x="82" y="43"/>
              </a:cxn>
              <a:cxn ang="0">
                <a:pos x="79" y="34"/>
              </a:cxn>
              <a:cxn ang="0">
                <a:pos x="72" y="25"/>
              </a:cxn>
              <a:cxn ang="0">
                <a:pos x="59" y="20"/>
              </a:cxn>
              <a:cxn ang="0">
                <a:pos x="49" y="0"/>
              </a:cxn>
              <a:cxn ang="0">
                <a:pos x="33" y="19"/>
              </a:cxn>
              <a:cxn ang="0">
                <a:pos x="23" y="20"/>
              </a:cxn>
              <a:cxn ang="0">
                <a:pos x="12" y="23"/>
              </a:cxn>
              <a:cxn ang="0">
                <a:pos x="4" y="31"/>
              </a:cxn>
              <a:cxn ang="0">
                <a:pos x="1" y="39"/>
              </a:cxn>
              <a:cxn ang="0">
                <a:pos x="0" y="47"/>
              </a:cxn>
              <a:cxn ang="0">
                <a:pos x="1" y="55"/>
              </a:cxn>
              <a:cxn ang="0">
                <a:pos x="5" y="64"/>
              </a:cxn>
              <a:cxn ang="0">
                <a:pos x="15" y="71"/>
              </a:cxn>
              <a:cxn ang="0">
                <a:pos x="33" y="75"/>
              </a:cxn>
              <a:cxn ang="0">
                <a:pos x="33" y="64"/>
              </a:cxn>
              <a:cxn ang="0">
                <a:pos x="23" y="61"/>
              </a:cxn>
              <a:cxn ang="0">
                <a:pos x="18" y="56"/>
              </a:cxn>
              <a:cxn ang="0">
                <a:pos x="16" y="46"/>
              </a:cxn>
              <a:cxn ang="0">
                <a:pos x="17" y="40"/>
              </a:cxn>
              <a:cxn ang="0">
                <a:pos x="21" y="34"/>
              </a:cxn>
              <a:cxn ang="0">
                <a:pos x="25" y="30"/>
              </a:cxn>
              <a:cxn ang="0">
                <a:pos x="31" y="29"/>
              </a:cxn>
              <a:cxn ang="0">
                <a:pos x="33" y="64"/>
              </a:cxn>
              <a:cxn ang="0">
                <a:pos x="53" y="30"/>
              </a:cxn>
              <a:cxn ang="0">
                <a:pos x="59" y="32"/>
              </a:cxn>
              <a:cxn ang="0">
                <a:pos x="63" y="37"/>
              </a:cxn>
              <a:cxn ang="0">
                <a:pos x="66" y="43"/>
              </a:cxn>
              <a:cxn ang="0">
                <a:pos x="66" y="51"/>
              </a:cxn>
              <a:cxn ang="0">
                <a:pos x="63" y="58"/>
              </a:cxn>
              <a:cxn ang="0">
                <a:pos x="58" y="62"/>
              </a:cxn>
              <a:cxn ang="0">
                <a:pos x="52" y="64"/>
              </a:cxn>
              <a:cxn ang="0">
                <a:pos x="49" y="29"/>
              </a:cxn>
            </a:cxnLst>
            <a:rect l="0" t="0" r="r" b="b"/>
            <a:pathLst>
              <a:path w="82" h="94">
                <a:moveTo>
                  <a:pt x="33" y="94"/>
                </a:moveTo>
                <a:lnTo>
                  <a:pt x="49" y="94"/>
                </a:lnTo>
                <a:lnTo>
                  <a:pt x="49" y="75"/>
                </a:lnTo>
                <a:lnTo>
                  <a:pt x="59" y="74"/>
                </a:lnTo>
                <a:lnTo>
                  <a:pt x="66" y="72"/>
                </a:lnTo>
                <a:lnTo>
                  <a:pt x="72" y="69"/>
                </a:lnTo>
                <a:lnTo>
                  <a:pt x="76" y="66"/>
                </a:lnTo>
                <a:lnTo>
                  <a:pt x="79" y="61"/>
                </a:lnTo>
                <a:lnTo>
                  <a:pt x="81" y="57"/>
                </a:lnTo>
                <a:lnTo>
                  <a:pt x="82" y="52"/>
                </a:lnTo>
                <a:lnTo>
                  <a:pt x="82" y="47"/>
                </a:lnTo>
                <a:lnTo>
                  <a:pt x="82" y="43"/>
                </a:lnTo>
                <a:lnTo>
                  <a:pt x="81" y="39"/>
                </a:lnTo>
                <a:lnTo>
                  <a:pt x="79" y="34"/>
                </a:lnTo>
                <a:lnTo>
                  <a:pt x="77" y="29"/>
                </a:lnTo>
                <a:lnTo>
                  <a:pt x="72" y="25"/>
                </a:lnTo>
                <a:lnTo>
                  <a:pt x="67" y="22"/>
                </a:lnTo>
                <a:lnTo>
                  <a:pt x="59" y="20"/>
                </a:lnTo>
                <a:lnTo>
                  <a:pt x="49" y="19"/>
                </a:lnTo>
                <a:lnTo>
                  <a:pt x="49" y="0"/>
                </a:lnTo>
                <a:lnTo>
                  <a:pt x="33" y="0"/>
                </a:lnTo>
                <a:lnTo>
                  <a:pt x="33" y="19"/>
                </a:lnTo>
                <a:lnTo>
                  <a:pt x="28" y="19"/>
                </a:lnTo>
                <a:lnTo>
                  <a:pt x="23" y="20"/>
                </a:lnTo>
                <a:lnTo>
                  <a:pt x="18" y="21"/>
                </a:lnTo>
                <a:lnTo>
                  <a:pt x="12" y="23"/>
                </a:lnTo>
                <a:lnTo>
                  <a:pt x="7" y="27"/>
                </a:lnTo>
                <a:lnTo>
                  <a:pt x="4" y="31"/>
                </a:lnTo>
                <a:lnTo>
                  <a:pt x="2" y="35"/>
                </a:lnTo>
                <a:lnTo>
                  <a:pt x="1" y="39"/>
                </a:lnTo>
                <a:lnTo>
                  <a:pt x="0" y="43"/>
                </a:lnTo>
                <a:lnTo>
                  <a:pt x="0" y="47"/>
                </a:lnTo>
                <a:lnTo>
                  <a:pt x="0" y="51"/>
                </a:lnTo>
                <a:lnTo>
                  <a:pt x="1" y="55"/>
                </a:lnTo>
                <a:lnTo>
                  <a:pt x="2" y="59"/>
                </a:lnTo>
                <a:lnTo>
                  <a:pt x="5" y="64"/>
                </a:lnTo>
                <a:lnTo>
                  <a:pt x="9" y="68"/>
                </a:lnTo>
                <a:lnTo>
                  <a:pt x="15" y="71"/>
                </a:lnTo>
                <a:lnTo>
                  <a:pt x="23" y="74"/>
                </a:lnTo>
                <a:lnTo>
                  <a:pt x="33" y="75"/>
                </a:lnTo>
                <a:lnTo>
                  <a:pt x="33" y="94"/>
                </a:lnTo>
                <a:close/>
                <a:moveTo>
                  <a:pt x="33" y="64"/>
                </a:moveTo>
                <a:lnTo>
                  <a:pt x="28" y="64"/>
                </a:lnTo>
                <a:lnTo>
                  <a:pt x="23" y="61"/>
                </a:lnTo>
                <a:lnTo>
                  <a:pt x="20" y="59"/>
                </a:lnTo>
                <a:lnTo>
                  <a:pt x="18" y="56"/>
                </a:lnTo>
                <a:lnTo>
                  <a:pt x="17" y="52"/>
                </a:lnTo>
                <a:lnTo>
                  <a:pt x="16" y="46"/>
                </a:lnTo>
                <a:lnTo>
                  <a:pt x="17" y="43"/>
                </a:lnTo>
                <a:lnTo>
                  <a:pt x="17" y="40"/>
                </a:lnTo>
                <a:lnTo>
                  <a:pt x="19" y="37"/>
                </a:lnTo>
                <a:lnTo>
                  <a:pt x="21" y="34"/>
                </a:lnTo>
                <a:lnTo>
                  <a:pt x="23" y="32"/>
                </a:lnTo>
                <a:lnTo>
                  <a:pt x="25" y="30"/>
                </a:lnTo>
                <a:lnTo>
                  <a:pt x="28" y="30"/>
                </a:lnTo>
                <a:lnTo>
                  <a:pt x="31" y="29"/>
                </a:lnTo>
                <a:lnTo>
                  <a:pt x="33" y="29"/>
                </a:lnTo>
                <a:lnTo>
                  <a:pt x="33" y="64"/>
                </a:lnTo>
                <a:close/>
                <a:moveTo>
                  <a:pt x="49" y="29"/>
                </a:moveTo>
                <a:lnTo>
                  <a:pt x="53" y="30"/>
                </a:lnTo>
                <a:lnTo>
                  <a:pt x="56" y="30"/>
                </a:lnTo>
                <a:lnTo>
                  <a:pt x="59" y="32"/>
                </a:lnTo>
                <a:lnTo>
                  <a:pt x="62" y="34"/>
                </a:lnTo>
                <a:lnTo>
                  <a:pt x="63" y="37"/>
                </a:lnTo>
                <a:lnTo>
                  <a:pt x="65" y="39"/>
                </a:lnTo>
                <a:lnTo>
                  <a:pt x="66" y="43"/>
                </a:lnTo>
                <a:lnTo>
                  <a:pt x="66" y="47"/>
                </a:lnTo>
                <a:lnTo>
                  <a:pt x="66" y="51"/>
                </a:lnTo>
                <a:lnTo>
                  <a:pt x="64" y="55"/>
                </a:lnTo>
                <a:lnTo>
                  <a:pt x="63" y="58"/>
                </a:lnTo>
                <a:lnTo>
                  <a:pt x="61" y="61"/>
                </a:lnTo>
                <a:lnTo>
                  <a:pt x="58" y="62"/>
                </a:lnTo>
                <a:lnTo>
                  <a:pt x="55" y="64"/>
                </a:lnTo>
                <a:lnTo>
                  <a:pt x="52" y="64"/>
                </a:lnTo>
                <a:lnTo>
                  <a:pt x="49" y="64"/>
                </a:lnTo>
                <a:lnTo>
                  <a:pt x="49" y="2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31" name="Freeform 115"/>
          <p:cNvSpPr>
            <a:spLocks noEditPoints="1"/>
          </p:cNvSpPr>
          <p:nvPr/>
        </p:nvSpPr>
        <p:spPr bwMode="auto">
          <a:xfrm>
            <a:off x="5934075" y="2139950"/>
            <a:ext cx="22225" cy="22225"/>
          </a:xfrm>
          <a:custGeom>
            <a:avLst/>
            <a:gdLst/>
            <a:ahLst/>
            <a:cxnLst>
              <a:cxn ang="0">
                <a:pos x="30" y="57"/>
              </a:cxn>
              <a:cxn ang="0">
                <a:pos x="36" y="57"/>
              </a:cxn>
              <a:cxn ang="0">
                <a:pos x="41" y="56"/>
              </a:cxn>
              <a:cxn ang="0">
                <a:pos x="46" y="54"/>
              </a:cxn>
              <a:cxn ang="0">
                <a:pos x="50" y="51"/>
              </a:cxn>
              <a:cxn ang="0">
                <a:pos x="55" y="47"/>
              </a:cxn>
              <a:cxn ang="0">
                <a:pos x="57" y="42"/>
              </a:cxn>
              <a:cxn ang="0">
                <a:pos x="59" y="36"/>
              </a:cxn>
              <a:cxn ang="0">
                <a:pos x="59" y="29"/>
              </a:cxn>
              <a:cxn ang="0">
                <a:pos x="59" y="23"/>
              </a:cxn>
              <a:cxn ang="0">
                <a:pos x="57" y="17"/>
              </a:cxn>
              <a:cxn ang="0">
                <a:pos x="55" y="11"/>
              </a:cxn>
              <a:cxn ang="0">
                <a:pos x="50" y="7"/>
              </a:cxn>
              <a:cxn ang="0">
                <a:pos x="46" y="4"/>
              </a:cxn>
              <a:cxn ang="0">
                <a:pos x="41" y="2"/>
              </a:cxn>
              <a:cxn ang="0">
                <a:pos x="36" y="1"/>
              </a:cxn>
              <a:cxn ang="0">
                <a:pos x="30" y="0"/>
              </a:cxn>
              <a:cxn ang="0">
                <a:pos x="24" y="0"/>
              </a:cxn>
              <a:cxn ang="0">
                <a:pos x="19" y="2"/>
              </a:cxn>
              <a:cxn ang="0">
                <a:pos x="14" y="4"/>
              </a:cxn>
              <a:cxn ang="0">
                <a:pos x="10" y="6"/>
              </a:cxn>
              <a:cxn ang="0">
                <a:pos x="6" y="10"/>
              </a:cxn>
              <a:cxn ang="0">
                <a:pos x="4" y="16"/>
              </a:cxn>
              <a:cxn ang="0">
                <a:pos x="1" y="22"/>
              </a:cxn>
              <a:cxn ang="0">
                <a:pos x="0" y="29"/>
              </a:cxn>
              <a:cxn ang="0">
                <a:pos x="1" y="36"/>
              </a:cxn>
              <a:cxn ang="0">
                <a:pos x="3" y="42"/>
              </a:cxn>
              <a:cxn ang="0">
                <a:pos x="6" y="47"/>
              </a:cxn>
              <a:cxn ang="0">
                <a:pos x="9" y="51"/>
              </a:cxn>
              <a:cxn ang="0">
                <a:pos x="14" y="54"/>
              </a:cxn>
              <a:cxn ang="0">
                <a:pos x="18" y="56"/>
              </a:cxn>
              <a:cxn ang="0">
                <a:pos x="24" y="57"/>
              </a:cxn>
              <a:cxn ang="0">
                <a:pos x="30" y="57"/>
              </a:cxn>
              <a:cxn ang="0">
                <a:pos x="30" y="47"/>
              </a:cxn>
              <a:cxn ang="0">
                <a:pos x="26" y="46"/>
              </a:cxn>
              <a:cxn ang="0">
                <a:pos x="23" y="45"/>
              </a:cxn>
              <a:cxn ang="0">
                <a:pos x="21" y="43"/>
              </a:cxn>
              <a:cxn ang="0">
                <a:pos x="19" y="41"/>
              </a:cxn>
              <a:cxn ang="0">
                <a:pos x="18" y="35"/>
              </a:cxn>
              <a:cxn ang="0">
                <a:pos x="17" y="29"/>
              </a:cxn>
              <a:cxn ang="0">
                <a:pos x="18" y="24"/>
              </a:cxn>
              <a:cxn ang="0">
                <a:pos x="19" y="19"/>
              </a:cxn>
              <a:cxn ang="0">
                <a:pos x="20" y="16"/>
              </a:cxn>
              <a:cxn ang="0">
                <a:pos x="22" y="13"/>
              </a:cxn>
              <a:cxn ang="0">
                <a:pos x="26" y="11"/>
              </a:cxn>
              <a:cxn ang="0">
                <a:pos x="30" y="11"/>
              </a:cxn>
              <a:cxn ang="0">
                <a:pos x="33" y="11"/>
              </a:cxn>
              <a:cxn ang="0">
                <a:pos x="37" y="13"/>
              </a:cxn>
              <a:cxn ang="0">
                <a:pos x="39" y="16"/>
              </a:cxn>
              <a:cxn ang="0">
                <a:pos x="41" y="19"/>
              </a:cxn>
              <a:cxn ang="0">
                <a:pos x="42" y="24"/>
              </a:cxn>
              <a:cxn ang="0">
                <a:pos x="42" y="29"/>
              </a:cxn>
              <a:cxn ang="0">
                <a:pos x="42" y="35"/>
              </a:cxn>
              <a:cxn ang="0">
                <a:pos x="40" y="41"/>
              </a:cxn>
              <a:cxn ang="0">
                <a:pos x="39" y="43"/>
              </a:cxn>
              <a:cxn ang="0">
                <a:pos x="37" y="45"/>
              </a:cxn>
              <a:cxn ang="0">
                <a:pos x="34" y="46"/>
              </a:cxn>
              <a:cxn ang="0">
                <a:pos x="30" y="47"/>
              </a:cxn>
            </a:cxnLst>
            <a:rect l="0" t="0" r="r" b="b"/>
            <a:pathLst>
              <a:path w="59" h="57">
                <a:moveTo>
                  <a:pt x="30" y="57"/>
                </a:moveTo>
                <a:lnTo>
                  <a:pt x="36" y="57"/>
                </a:lnTo>
                <a:lnTo>
                  <a:pt x="41" y="56"/>
                </a:lnTo>
                <a:lnTo>
                  <a:pt x="46" y="54"/>
                </a:lnTo>
                <a:lnTo>
                  <a:pt x="50" y="51"/>
                </a:lnTo>
                <a:lnTo>
                  <a:pt x="55" y="47"/>
                </a:lnTo>
                <a:lnTo>
                  <a:pt x="57" y="42"/>
                </a:lnTo>
                <a:lnTo>
                  <a:pt x="59" y="36"/>
                </a:lnTo>
                <a:lnTo>
                  <a:pt x="59" y="29"/>
                </a:lnTo>
                <a:lnTo>
                  <a:pt x="59" y="23"/>
                </a:lnTo>
                <a:lnTo>
                  <a:pt x="57" y="17"/>
                </a:lnTo>
                <a:lnTo>
                  <a:pt x="55" y="11"/>
                </a:lnTo>
                <a:lnTo>
                  <a:pt x="50" y="7"/>
                </a:lnTo>
                <a:lnTo>
                  <a:pt x="46" y="4"/>
                </a:lnTo>
                <a:lnTo>
                  <a:pt x="41" y="2"/>
                </a:lnTo>
                <a:lnTo>
                  <a:pt x="36" y="1"/>
                </a:ln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4"/>
                </a:lnTo>
                <a:lnTo>
                  <a:pt x="10" y="6"/>
                </a:lnTo>
                <a:lnTo>
                  <a:pt x="6" y="10"/>
                </a:lnTo>
                <a:lnTo>
                  <a:pt x="4" y="16"/>
                </a:lnTo>
                <a:lnTo>
                  <a:pt x="1" y="22"/>
                </a:lnTo>
                <a:lnTo>
                  <a:pt x="0" y="29"/>
                </a:lnTo>
                <a:lnTo>
                  <a:pt x="1" y="36"/>
                </a:lnTo>
                <a:lnTo>
                  <a:pt x="3" y="42"/>
                </a:lnTo>
                <a:lnTo>
                  <a:pt x="6" y="47"/>
                </a:lnTo>
                <a:lnTo>
                  <a:pt x="9" y="51"/>
                </a:lnTo>
                <a:lnTo>
                  <a:pt x="14" y="54"/>
                </a:lnTo>
                <a:lnTo>
                  <a:pt x="18" y="56"/>
                </a:lnTo>
                <a:lnTo>
                  <a:pt x="24" y="57"/>
                </a:lnTo>
                <a:lnTo>
                  <a:pt x="30" y="57"/>
                </a:lnTo>
                <a:close/>
                <a:moveTo>
                  <a:pt x="30" y="47"/>
                </a:moveTo>
                <a:lnTo>
                  <a:pt x="26" y="46"/>
                </a:lnTo>
                <a:lnTo>
                  <a:pt x="23" y="45"/>
                </a:lnTo>
                <a:lnTo>
                  <a:pt x="21" y="43"/>
                </a:lnTo>
                <a:lnTo>
                  <a:pt x="19" y="41"/>
                </a:lnTo>
                <a:lnTo>
                  <a:pt x="18" y="35"/>
                </a:lnTo>
                <a:lnTo>
                  <a:pt x="17" y="29"/>
                </a:lnTo>
                <a:lnTo>
                  <a:pt x="18" y="24"/>
                </a:lnTo>
                <a:lnTo>
                  <a:pt x="19" y="19"/>
                </a:lnTo>
                <a:lnTo>
                  <a:pt x="20" y="16"/>
                </a:lnTo>
                <a:lnTo>
                  <a:pt x="22" y="13"/>
                </a:lnTo>
                <a:lnTo>
                  <a:pt x="26" y="11"/>
                </a:lnTo>
                <a:lnTo>
                  <a:pt x="30" y="11"/>
                </a:lnTo>
                <a:lnTo>
                  <a:pt x="33" y="11"/>
                </a:lnTo>
                <a:lnTo>
                  <a:pt x="37" y="13"/>
                </a:lnTo>
                <a:lnTo>
                  <a:pt x="39" y="16"/>
                </a:lnTo>
                <a:lnTo>
                  <a:pt x="41" y="19"/>
                </a:lnTo>
                <a:lnTo>
                  <a:pt x="42" y="24"/>
                </a:lnTo>
                <a:lnTo>
                  <a:pt x="42" y="29"/>
                </a:lnTo>
                <a:lnTo>
                  <a:pt x="42" y="35"/>
                </a:lnTo>
                <a:lnTo>
                  <a:pt x="40" y="41"/>
                </a:lnTo>
                <a:lnTo>
                  <a:pt x="39" y="43"/>
                </a:lnTo>
                <a:lnTo>
                  <a:pt x="37" y="45"/>
                </a:lnTo>
                <a:lnTo>
                  <a:pt x="34" y="46"/>
                </a:lnTo>
                <a:lnTo>
                  <a:pt x="30" y="4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32" name="Freeform 116"/>
          <p:cNvSpPr>
            <a:spLocks/>
          </p:cNvSpPr>
          <p:nvPr/>
        </p:nvSpPr>
        <p:spPr bwMode="auto">
          <a:xfrm>
            <a:off x="5961063" y="2141538"/>
            <a:ext cx="20637" cy="20637"/>
          </a:xfrm>
          <a:custGeom>
            <a:avLst/>
            <a:gdLst/>
            <a:ahLst/>
            <a:cxnLst>
              <a:cxn ang="0">
                <a:pos x="15" y="31"/>
              </a:cxn>
              <a:cxn ang="0">
                <a:pos x="35" y="31"/>
              </a:cxn>
              <a:cxn ang="0">
                <a:pos x="35" y="54"/>
              </a:cxn>
              <a:cxn ang="0">
                <a:pos x="51" y="54"/>
              </a:cxn>
              <a:cxn ang="0">
                <a:pos x="51" y="0"/>
              </a:cxn>
              <a:cxn ang="0">
                <a:pos x="35" y="0"/>
              </a:cxn>
              <a:cxn ang="0">
                <a:pos x="35" y="21"/>
              </a:cxn>
              <a:cxn ang="0">
                <a:pos x="15" y="21"/>
              </a:cxn>
              <a:cxn ang="0">
                <a:pos x="15" y="0"/>
              </a:cxn>
              <a:cxn ang="0">
                <a:pos x="0" y="0"/>
              </a:cxn>
              <a:cxn ang="0">
                <a:pos x="0" y="54"/>
              </a:cxn>
              <a:cxn ang="0">
                <a:pos x="15" y="54"/>
              </a:cxn>
              <a:cxn ang="0">
                <a:pos x="15" y="31"/>
              </a:cxn>
            </a:cxnLst>
            <a:rect l="0" t="0" r="r" b="b"/>
            <a:pathLst>
              <a:path w="51" h="54">
                <a:moveTo>
                  <a:pt x="15" y="31"/>
                </a:moveTo>
                <a:lnTo>
                  <a:pt x="35" y="31"/>
                </a:lnTo>
                <a:lnTo>
                  <a:pt x="35" y="54"/>
                </a:lnTo>
                <a:lnTo>
                  <a:pt x="51" y="54"/>
                </a:lnTo>
                <a:lnTo>
                  <a:pt x="51" y="0"/>
                </a:lnTo>
                <a:lnTo>
                  <a:pt x="35" y="0"/>
                </a:lnTo>
                <a:lnTo>
                  <a:pt x="35" y="21"/>
                </a:lnTo>
                <a:lnTo>
                  <a:pt x="15" y="21"/>
                </a:lnTo>
                <a:lnTo>
                  <a:pt x="15" y="0"/>
                </a:lnTo>
                <a:lnTo>
                  <a:pt x="0" y="0"/>
                </a:lnTo>
                <a:lnTo>
                  <a:pt x="0" y="54"/>
                </a:lnTo>
                <a:lnTo>
                  <a:pt x="15" y="54"/>
                </a:lnTo>
                <a:lnTo>
                  <a:pt x="15" y="3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33" name="Freeform 117"/>
          <p:cNvSpPr>
            <a:spLocks/>
          </p:cNvSpPr>
          <p:nvPr/>
        </p:nvSpPr>
        <p:spPr bwMode="auto">
          <a:xfrm>
            <a:off x="5986463" y="2141538"/>
            <a:ext cx="22225" cy="20637"/>
          </a:xfrm>
          <a:custGeom>
            <a:avLst/>
            <a:gdLst/>
            <a:ahLst/>
            <a:cxnLst>
              <a:cxn ang="0">
                <a:pos x="16" y="35"/>
              </a:cxn>
              <a:cxn ang="0">
                <a:pos x="16" y="0"/>
              </a:cxn>
              <a:cxn ang="0">
                <a:pos x="0" y="0"/>
              </a:cxn>
              <a:cxn ang="0">
                <a:pos x="0" y="54"/>
              </a:cxn>
              <a:cxn ang="0">
                <a:pos x="17" y="54"/>
              </a:cxn>
              <a:cxn ang="0">
                <a:pos x="39" y="19"/>
              </a:cxn>
              <a:cxn ang="0">
                <a:pos x="39" y="54"/>
              </a:cxn>
              <a:cxn ang="0">
                <a:pos x="55" y="54"/>
              </a:cxn>
              <a:cxn ang="0">
                <a:pos x="55" y="0"/>
              </a:cxn>
              <a:cxn ang="0">
                <a:pos x="38" y="0"/>
              </a:cxn>
              <a:cxn ang="0">
                <a:pos x="16" y="35"/>
              </a:cxn>
            </a:cxnLst>
            <a:rect l="0" t="0" r="r" b="b"/>
            <a:pathLst>
              <a:path w="55" h="54">
                <a:moveTo>
                  <a:pt x="16" y="35"/>
                </a:moveTo>
                <a:lnTo>
                  <a:pt x="16" y="0"/>
                </a:lnTo>
                <a:lnTo>
                  <a:pt x="0" y="0"/>
                </a:lnTo>
                <a:lnTo>
                  <a:pt x="0" y="54"/>
                </a:lnTo>
                <a:lnTo>
                  <a:pt x="17" y="54"/>
                </a:lnTo>
                <a:lnTo>
                  <a:pt x="39" y="19"/>
                </a:lnTo>
                <a:lnTo>
                  <a:pt x="39" y="54"/>
                </a:lnTo>
                <a:lnTo>
                  <a:pt x="55" y="54"/>
                </a:lnTo>
                <a:lnTo>
                  <a:pt x="55" y="0"/>
                </a:lnTo>
                <a:lnTo>
                  <a:pt x="38" y="0"/>
                </a:lnTo>
                <a:lnTo>
                  <a:pt x="16" y="3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34" name="Freeform 118"/>
          <p:cNvSpPr>
            <a:spLocks/>
          </p:cNvSpPr>
          <p:nvPr/>
        </p:nvSpPr>
        <p:spPr bwMode="auto">
          <a:xfrm>
            <a:off x="6013450" y="2141538"/>
            <a:ext cx="22225" cy="20637"/>
          </a:xfrm>
          <a:custGeom>
            <a:avLst/>
            <a:gdLst/>
            <a:ahLst/>
            <a:cxnLst>
              <a:cxn ang="0">
                <a:pos x="17" y="35"/>
              </a:cxn>
              <a:cxn ang="0">
                <a:pos x="17" y="0"/>
              </a:cxn>
              <a:cxn ang="0">
                <a:pos x="0" y="0"/>
              </a:cxn>
              <a:cxn ang="0">
                <a:pos x="0" y="54"/>
              </a:cxn>
              <a:cxn ang="0">
                <a:pos x="18" y="54"/>
              </a:cxn>
              <a:cxn ang="0">
                <a:pos x="39" y="19"/>
              </a:cxn>
              <a:cxn ang="0">
                <a:pos x="39" y="54"/>
              </a:cxn>
              <a:cxn ang="0">
                <a:pos x="56" y="54"/>
              </a:cxn>
              <a:cxn ang="0">
                <a:pos x="56" y="0"/>
              </a:cxn>
              <a:cxn ang="0">
                <a:pos x="38" y="0"/>
              </a:cxn>
              <a:cxn ang="0">
                <a:pos x="17" y="35"/>
              </a:cxn>
            </a:cxnLst>
            <a:rect l="0" t="0" r="r" b="b"/>
            <a:pathLst>
              <a:path w="56" h="54">
                <a:moveTo>
                  <a:pt x="17" y="35"/>
                </a:moveTo>
                <a:lnTo>
                  <a:pt x="17" y="0"/>
                </a:lnTo>
                <a:lnTo>
                  <a:pt x="0" y="0"/>
                </a:lnTo>
                <a:lnTo>
                  <a:pt x="0" y="54"/>
                </a:lnTo>
                <a:lnTo>
                  <a:pt x="18" y="54"/>
                </a:lnTo>
                <a:lnTo>
                  <a:pt x="39" y="19"/>
                </a:lnTo>
                <a:lnTo>
                  <a:pt x="39" y="54"/>
                </a:lnTo>
                <a:lnTo>
                  <a:pt x="56" y="54"/>
                </a:lnTo>
                <a:lnTo>
                  <a:pt x="56" y="0"/>
                </a:lnTo>
                <a:lnTo>
                  <a:pt x="38" y="0"/>
                </a:lnTo>
                <a:lnTo>
                  <a:pt x="17" y="3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35" name="Rectangle 119"/>
          <p:cNvSpPr>
            <a:spLocks noChangeArrowheads="1"/>
          </p:cNvSpPr>
          <p:nvPr/>
        </p:nvSpPr>
        <p:spPr bwMode="auto">
          <a:xfrm>
            <a:off x="6026150" y="2362200"/>
            <a:ext cx="93663" cy="93663"/>
          </a:xfrm>
          <a:prstGeom prst="rect">
            <a:avLst/>
          </a:prstGeom>
          <a:solidFill>
            <a:srgbClr val="16141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736" name="Rectangle 120"/>
          <p:cNvSpPr>
            <a:spLocks noChangeArrowheads="1"/>
          </p:cNvSpPr>
          <p:nvPr/>
        </p:nvSpPr>
        <p:spPr bwMode="auto">
          <a:xfrm>
            <a:off x="6026150" y="2362200"/>
            <a:ext cx="93663" cy="93663"/>
          </a:xfrm>
          <a:prstGeom prst="rect">
            <a:avLst/>
          </a:prstGeom>
          <a:noFill/>
          <a:ln w="0">
            <a:solidFill>
              <a:srgbClr val="31538E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433" name="Group 121"/>
          <p:cNvGrpSpPr>
            <a:grpSpLocks/>
          </p:cNvGrpSpPr>
          <p:nvPr/>
        </p:nvGrpSpPr>
        <p:grpSpPr bwMode="auto">
          <a:xfrm>
            <a:off x="5207000" y="2173288"/>
            <a:ext cx="912813" cy="661987"/>
            <a:chOff x="3280" y="1369"/>
            <a:chExt cx="575" cy="417"/>
          </a:xfrm>
        </p:grpSpPr>
        <p:sp>
          <p:nvSpPr>
            <p:cNvPr id="623738" name="Rectangle 122"/>
            <p:cNvSpPr>
              <a:spLocks noChangeArrowheads="1"/>
            </p:cNvSpPr>
            <p:nvPr/>
          </p:nvSpPr>
          <p:spPr bwMode="auto">
            <a:xfrm>
              <a:off x="3808" y="1497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39" name="Freeform 123"/>
            <p:cNvSpPr>
              <a:spLocks/>
            </p:cNvSpPr>
            <p:nvPr/>
          </p:nvSpPr>
          <p:spPr bwMode="auto">
            <a:xfrm>
              <a:off x="3811" y="1499"/>
              <a:ext cx="10" cy="36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4" y="0"/>
                </a:cxn>
                <a:cxn ang="0">
                  <a:pos x="40" y="5"/>
                </a:cxn>
                <a:cxn ang="0">
                  <a:pos x="40" y="31"/>
                </a:cxn>
                <a:cxn ang="0">
                  <a:pos x="34" y="41"/>
                </a:cxn>
                <a:cxn ang="0">
                  <a:pos x="34" y="102"/>
                </a:cxn>
                <a:cxn ang="0">
                  <a:pos x="40" y="112"/>
                </a:cxn>
                <a:cxn ang="0">
                  <a:pos x="40" y="137"/>
                </a:cxn>
                <a:cxn ang="0">
                  <a:pos x="34" y="142"/>
                </a:cxn>
                <a:cxn ang="0">
                  <a:pos x="5" y="142"/>
                </a:cxn>
                <a:cxn ang="0">
                  <a:pos x="0" y="137"/>
                </a:cxn>
                <a:cxn ang="0">
                  <a:pos x="0" y="112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1"/>
                </a:cxn>
              </a:cxnLst>
              <a:rect l="0" t="0" r="r" b="b"/>
              <a:pathLst>
                <a:path w="40" h="142">
                  <a:moveTo>
                    <a:pt x="0" y="31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4" y="0"/>
                  </a:lnTo>
                  <a:lnTo>
                    <a:pt x="40" y="5"/>
                  </a:lnTo>
                  <a:lnTo>
                    <a:pt x="40" y="31"/>
                  </a:lnTo>
                  <a:lnTo>
                    <a:pt x="34" y="41"/>
                  </a:lnTo>
                  <a:lnTo>
                    <a:pt x="34" y="102"/>
                  </a:lnTo>
                  <a:lnTo>
                    <a:pt x="40" y="112"/>
                  </a:lnTo>
                  <a:lnTo>
                    <a:pt x="40" y="137"/>
                  </a:lnTo>
                  <a:lnTo>
                    <a:pt x="34" y="142"/>
                  </a:lnTo>
                  <a:lnTo>
                    <a:pt x="5" y="142"/>
                  </a:lnTo>
                  <a:lnTo>
                    <a:pt x="0" y="137"/>
                  </a:lnTo>
                  <a:lnTo>
                    <a:pt x="0" y="112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1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0" name="Rectangle 124"/>
            <p:cNvSpPr>
              <a:spLocks noChangeArrowheads="1"/>
            </p:cNvSpPr>
            <p:nvPr/>
          </p:nvSpPr>
          <p:spPr bwMode="auto">
            <a:xfrm>
              <a:off x="3824" y="1499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1" name="Rectangle 125"/>
            <p:cNvSpPr>
              <a:spLocks noChangeArrowheads="1"/>
            </p:cNvSpPr>
            <p:nvPr/>
          </p:nvSpPr>
          <p:spPr bwMode="auto">
            <a:xfrm>
              <a:off x="3832" y="1499"/>
              <a:ext cx="8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2" name="Rectangle 126"/>
            <p:cNvSpPr>
              <a:spLocks noChangeArrowheads="1"/>
            </p:cNvSpPr>
            <p:nvPr/>
          </p:nvSpPr>
          <p:spPr bwMode="auto">
            <a:xfrm>
              <a:off x="3824" y="1522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3" name="Line 127"/>
            <p:cNvSpPr>
              <a:spLocks noChangeShapeType="1"/>
            </p:cNvSpPr>
            <p:nvPr/>
          </p:nvSpPr>
          <p:spPr bwMode="auto">
            <a:xfrm>
              <a:off x="3824" y="1520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4" name="Line 128"/>
            <p:cNvSpPr>
              <a:spLocks noChangeShapeType="1"/>
            </p:cNvSpPr>
            <p:nvPr/>
          </p:nvSpPr>
          <p:spPr bwMode="auto">
            <a:xfrm>
              <a:off x="3824" y="151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5" name="Line 129"/>
            <p:cNvSpPr>
              <a:spLocks noChangeShapeType="1"/>
            </p:cNvSpPr>
            <p:nvPr/>
          </p:nvSpPr>
          <p:spPr bwMode="auto">
            <a:xfrm>
              <a:off x="3824" y="1517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6" name="Line 130"/>
            <p:cNvSpPr>
              <a:spLocks noChangeShapeType="1"/>
            </p:cNvSpPr>
            <p:nvPr/>
          </p:nvSpPr>
          <p:spPr bwMode="auto">
            <a:xfrm>
              <a:off x="3824" y="151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7" name="Line 131"/>
            <p:cNvSpPr>
              <a:spLocks noChangeShapeType="1"/>
            </p:cNvSpPr>
            <p:nvPr/>
          </p:nvSpPr>
          <p:spPr bwMode="auto">
            <a:xfrm>
              <a:off x="3824" y="151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8" name="Line 132"/>
            <p:cNvSpPr>
              <a:spLocks noChangeShapeType="1"/>
            </p:cNvSpPr>
            <p:nvPr/>
          </p:nvSpPr>
          <p:spPr bwMode="auto">
            <a:xfrm>
              <a:off x="3832" y="1502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49" name="Line 133"/>
            <p:cNvSpPr>
              <a:spLocks noChangeShapeType="1"/>
            </p:cNvSpPr>
            <p:nvPr/>
          </p:nvSpPr>
          <p:spPr bwMode="auto">
            <a:xfrm>
              <a:off x="3832" y="1509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0" name="Line 134"/>
            <p:cNvSpPr>
              <a:spLocks noChangeShapeType="1"/>
            </p:cNvSpPr>
            <p:nvPr/>
          </p:nvSpPr>
          <p:spPr bwMode="auto">
            <a:xfrm>
              <a:off x="3832" y="1506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1" name="Line 135"/>
            <p:cNvSpPr>
              <a:spLocks noChangeShapeType="1"/>
            </p:cNvSpPr>
            <p:nvPr/>
          </p:nvSpPr>
          <p:spPr bwMode="auto">
            <a:xfrm>
              <a:off x="3824" y="150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2" name="Line 136"/>
            <p:cNvSpPr>
              <a:spLocks noChangeShapeType="1"/>
            </p:cNvSpPr>
            <p:nvPr/>
          </p:nvSpPr>
          <p:spPr bwMode="auto">
            <a:xfrm>
              <a:off x="3824" y="1509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3" name="Line 137"/>
            <p:cNvSpPr>
              <a:spLocks noChangeShapeType="1"/>
            </p:cNvSpPr>
            <p:nvPr/>
          </p:nvSpPr>
          <p:spPr bwMode="auto">
            <a:xfrm>
              <a:off x="3824" y="1506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4" name="Line 138"/>
            <p:cNvSpPr>
              <a:spLocks noChangeShapeType="1"/>
            </p:cNvSpPr>
            <p:nvPr/>
          </p:nvSpPr>
          <p:spPr bwMode="auto">
            <a:xfrm>
              <a:off x="3824" y="1531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5" name="Line 139"/>
            <p:cNvSpPr>
              <a:spLocks noChangeShapeType="1"/>
            </p:cNvSpPr>
            <p:nvPr/>
          </p:nvSpPr>
          <p:spPr bwMode="auto">
            <a:xfrm>
              <a:off x="3824" y="152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6" name="Line 140"/>
            <p:cNvSpPr>
              <a:spLocks noChangeShapeType="1"/>
            </p:cNvSpPr>
            <p:nvPr/>
          </p:nvSpPr>
          <p:spPr bwMode="auto">
            <a:xfrm>
              <a:off x="3824" y="152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7" name="Line 141"/>
            <p:cNvSpPr>
              <a:spLocks noChangeShapeType="1"/>
            </p:cNvSpPr>
            <p:nvPr/>
          </p:nvSpPr>
          <p:spPr bwMode="auto">
            <a:xfrm>
              <a:off x="3835" y="1522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8" name="Line 142"/>
            <p:cNvSpPr>
              <a:spLocks noChangeShapeType="1"/>
            </p:cNvSpPr>
            <p:nvPr/>
          </p:nvSpPr>
          <p:spPr bwMode="auto">
            <a:xfrm>
              <a:off x="3829" y="1522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59" name="Rectangle 143"/>
            <p:cNvSpPr>
              <a:spLocks noChangeArrowheads="1"/>
            </p:cNvSpPr>
            <p:nvPr/>
          </p:nvSpPr>
          <p:spPr bwMode="auto">
            <a:xfrm>
              <a:off x="3796" y="1635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0" name="Rectangle 144"/>
            <p:cNvSpPr>
              <a:spLocks noChangeArrowheads="1"/>
            </p:cNvSpPr>
            <p:nvPr/>
          </p:nvSpPr>
          <p:spPr bwMode="auto">
            <a:xfrm>
              <a:off x="3796" y="1635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1" name="Rectangle 145"/>
            <p:cNvSpPr>
              <a:spLocks noChangeArrowheads="1"/>
            </p:cNvSpPr>
            <p:nvPr/>
          </p:nvSpPr>
          <p:spPr bwMode="auto">
            <a:xfrm>
              <a:off x="3808" y="1644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2" name="Freeform 146"/>
            <p:cNvSpPr>
              <a:spLocks/>
            </p:cNvSpPr>
            <p:nvPr/>
          </p:nvSpPr>
          <p:spPr bwMode="auto">
            <a:xfrm>
              <a:off x="3811" y="1647"/>
              <a:ext cx="10" cy="3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4" y="0"/>
                </a:cxn>
                <a:cxn ang="0">
                  <a:pos x="40" y="5"/>
                </a:cxn>
                <a:cxn ang="0">
                  <a:pos x="40" y="30"/>
                </a:cxn>
                <a:cxn ang="0">
                  <a:pos x="34" y="39"/>
                </a:cxn>
                <a:cxn ang="0">
                  <a:pos x="34" y="101"/>
                </a:cxn>
                <a:cxn ang="0">
                  <a:pos x="40" y="112"/>
                </a:cxn>
                <a:cxn ang="0">
                  <a:pos x="40" y="136"/>
                </a:cxn>
                <a:cxn ang="0">
                  <a:pos x="34" y="142"/>
                </a:cxn>
                <a:cxn ang="0">
                  <a:pos x="5" y="142"/>
                </a:cxn>
                <a:cxn ang="0">
                  <a:pos x="0" y="136"/>
                </a:cxn>
                <a:cxn ang="0">
                  <a:pos x="0" y="112"/>
                </a:cxn>
                <a:cxn ang="0">
                  <a:pos x="5" y="101"/>
                </a:cxn>
                <a:cxn ang="0">
                  <a:pos x="5" y="39"/>
                </a:cxn>
                <a:cxn ang="0">
                  <a:pos x="0" y="30"/>
                </a:cxn>
              </a:cxnLst>
              <a:rect l="0" t="0" r="r" b="b"/>
              <a:pathLst>
                <a:path w="40" h="142">
                  <a:moveTo>
                    <a:pt x="0" y="30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4" y="0"/>
                  </a:lnTo>
                  <a:lnTo>
                    <a:pt x="40" y="5"/>
                  </a:lnTo>
                  <a:lnTo>
                    <a:pt x="40" y="30"/>
                  </a:lnTo>
                  <a:lnTo>
                    <a:pt x="34" y="39"/>
                  </a:lnTo>
                  <a:lnTo>
                    <a:pt x="34" y="101"/>
                  </a:lnTo>
                  <a:lnTo>
                    <a:pt x="40" y="112"/>
                  </a:lnTo>
                  <a:lnTo>
                    <a:pt x="40" y="136"/>
                  </a:lnTo>
                  <a:lnTo>
                    <a:pt x="34" y="142"/>
                  </a:lnTo>
                  <a:lnTo>
                    <a:pt x="5" y="142"/>
                  </a:lnTo>
                  <a:lnTo>
                    <a:pt x="0" y="136"/>
                  </a:lnTo>
                  <a:lnTo>
                    <a:pt x="0" y="112"/>
                  </a:lnTo>
                  <a:lnTo>
                    <a:pt x="5" y="101"/>
                  </a:lnTo>
                  <a:lnTo>
                    <a:pt x="5" y="39"/>
                  </a:lnTo>
                  <a:lnTo>
                    <a:pt x="0" y="30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3" name="Rectangle 147"/>
            <p:cNvSpPr>
              <a:spLocks noChangeArrowheads="1"/>
            </p:cNvSpPr>
            <p:nvPr/>
          </p:nvSpPr>
          <p:spPr bwMode="auto">
            <a:xfrm>
              <a:off x="3824" y="1647"/>
              <a:ext cx="7" cy="1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4" name="Rectangle 148"/>
            <p:cNvSpPr>
              <a:spLocks noChangeArrowheads="1"/>
            </p:cNvSpPr>
            <p:nvPr/>
          </p:nvSpPr>
          <p:spPr bwMode="auto">
            <a:xfrm>
              <a:off x="3832" y="1647"/>
              <a:ext cx="8" cy="1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5" name="Rectangle 149"/>
            <p:cNvSpPr>
              <a:spLocks noChangeArrowheads="1"/>
            </p:cNvSpPr>
            <p:nvPr/>
          </p:nvSpPr>
          <p:spPr bwMode="auto">
            <a:xfrm>
              <a:off x="3824" y="1669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6" name="Line 150"/>
            <p:cNvSpPr>
              <a:spLocks noChangeShapeType="1"/>
            </p:cNvSpPr>
            <p:nvPr/>
          </p:nvSpPr>
          <p:spPr bwMode="auto">
            <a:xfrm>
              <a:off x="3824" y="1667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7" name="Line 151"/>
            <p:cNvSpPr>
              <a:spLocks noChangeShapeType="1"/>
            </p:cNvSpPr>
            <p:nvPr/>
          </p:nvSpPr>
          <p:spPr bwMode="auto">
            <a:xfrm>
              <a:off x="3824" y="166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8" name="Line 152"/>
            <p:cNvSpPr>
              <a:spLocks noChangeShapeType="1"/>
            </p:cNvSpPr>
            <p:nvPr/>
          </p:nvSpPr>
          <p:spPr bwMode="auto">
            <a:xfrm>
              <a:off x="3824" y="166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69" name="Line 153"/>
            <p:cNvSpPr>
              <a:spLocks noChangeShapeType="1"/>
            </p:cNvSpPr>
            <p:nvPr/>
          </p:nvSpPr>
          <p:spPr bwMode="auto">
            <a:xfrm>
              <a:off x="3824" y="1663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0" name="Line 154"/>
            <p:cNvSpPr>
              <a:spLocks noChangeShapeType="1"/>
            </p:cNvSpPr>
            <p:nvPr/>
          </p:nvSpPr>
          <p:spPr bwMode="auto">
            <a:xfrm>
              <a:off x="3824" y="166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1" name="Line 155"/>
            <p:cNvSpPr>
              <a:spLocks noChangeShapeType="1"/>
            </p:cNvSpPr>
            <p:nvPr/>
          </p:nvSpPr>
          <p:spPr bwMode="auto">
            <a:xfrm>
              <a:off x="3832" y="1650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2" name="Line 156"/>
            <p:cNvSpPr>
              <a:spLocks noChangeShapeType="1"/>
            </p:cNvSpPr>
            <p:nvPr/>
          </p:nvSpPr>
          <p:spPr bwMode="auto">
            <a:xfrm>
              <a:off x="3832" y="1656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3" name="Line 157"/>
            <p:cNvSpPr>
              <a:spLocks noChangeShapeType="1"/>
            </p:cNvSpPr>
            <p:nvPr/>
          </p:nvSpPr>
          <p:spPr bwMode="auto">
            <a:xfrm>
              <a:off x="3832" y="1653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4" name="Line 158"/>
            <p:cNvSpPr>
              <a:spLocks noChangeShapeType="1"/>
            </p:cNvSpPr>
            <p:nvPr/>
          </p:nvSpPr>
          <p:spPr bwMode="auto">
            <a:xfrm>
              <a:off x="3824" y="1650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5" name="Line 159"/>
            <p:cNvSpPr>
              <a:spLocks noChangeShapeType="1"/>
            </p:cNvSpPr>
            <p:nvPr/>
          </p:nvSpPr>
          <p:spPr bwMode="auto">
            <a:xfrm>
              <a:off x="3824" y="1656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6" name="Line 160"/>
            <p:cNvSpPr>
              <a:spLocks noChangeShapeType="1"/>
            </p:cNvSpPr>
            <p:nvPr/>
          </p:nvSpPr>
          <p:spPr bwMode="auto">
            <a:xfrm>
              <a:off x="3824" y="1653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7" name="Line 161"/>
            <p:cNvSpPr>
              <a:spLocks noChangeShapeType="1"/>
            </p:cNvSpPr>
            <p:nvPr/>
          </p:nvSpPr>
          <p:spPr bwMode="auto">
            <a:xfrm>
              <a:off x="3824" y="167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8" name="Line 162"/>
            <p:cNvSpPr>
              <a:spLocks noChangeShapeType="1"/>
            </p:cNvSpPr>
            <p:nvPr/>
          </p:nvSpPr>
          <p:spPr bwMode="auto">
            <a:xfrm>
              <a:off x="3824" y="167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79" name="Line 163"/>
            <p:cNvSpPr>
              <a:spLocks noChangeShapeType="1"/>
            </p:cNvSpPr>
            <p:nvPr/>
          </p:nvSpPr>
          <p:spPr bwMode="auto">
            <a:xfrm>
              <a:off x="3824" y="167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0" name="Line 164"/>
            <p:cNvSpPr>
              <a:spLocks noChangeShapeType="1"/>
            </p:cNvSpPr>
            <p:nvPr/>
          </p:nvSpPr>
          <p:spPr bwMode="auto">
            <a:xfrm>
              <a:off x="3835" y="1669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1" name="Line 165"/>
            <p:cNvSpPr>
              <a:spLocks noChangeShapeType="1"/>
            </p:cNvSpPr>
            <p:nvPr/>
          </p:nvSpPr>
          <p:spPr bwMode="auto">
            <a:xfrm>
              <a:off x="3829" y="1669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2" name="Rectangle 166"/>
            <p:cNvSpPr>
              <a:spLocks noChangeArrowheads="1"/>
            </p:cNvSpPr>
            <p:nvPr/>
          </p:nvSpPr>
          <p:spPr bwMode="auto">
            <a:xfrm>
              <a:off x="3443" y="1635"/>
              <a:ext cx="58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3" name="Rectangle 167"/>
            <p:cNvSpPr>
              <a:spLocks noChangeArrowheads="1"/>
            </p:cNvSpPr>
            <p:nvPr/>
          </p:nvSpPr>
          <p:spPr bwMode="auto">
            <a:xfrm>
              <a:off x="3443" y="1635"/>
              <a:ext cx="58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4" name="Freeform 168"/>
            <p:cNvSpPr>
              <a:spLocks noEditPoints="1"/>
            </p:cNvSpPr>
            <p:nvPr/>
          </p:nvSpPr>
          <p:spPr bwMode="auto">
            <a:xfrm>
              <a:off x="3454" y="1644"/>
              <a:ext cx="36" cy="34"/>
            </a:xfrm>
            <a:custGeom>
              <a:avLst/>
              <a:gdLst/>
              <a:ahLst/>
              <a:cxnLst>
                <a:cxn ang="0">
                  <a:pos x="11" y="88"/>
                </a:cxn>
                <a:cxn ang="0">
                  <a:pos x="133" y="92"/>
                </a:cxn>
                <a:cxn ang="0">
                  <a:pos x="143" y="116"/>
                </a:cxn>
                <a:cxn ang="0">
                  <a:pos x="144" y="135"/>
                </a:cxn>
                <a:cxn ang="0">
                  <a:pos x="0" y="121"/>
                </a:cxn>
                <a:cxn ang="0">
                  <a:pos x="4" y="107"/>
                </a:cxn>
                <a:cxn ang="0">
                  <a:pos x="129" y="5"/>
                </a:cxn>
                <a:cxn ang="0">
                  <a:pos x="129" y="84"/>
                </a:cxn>
                <a:cxn ang="0">
                  <a:pos x="13" y="97"/>
                </a:cxn>
                <a:cxn ang="0">
                  <a:pos x="4" y="122"/>
                </a:cxn>
                <a:cxn ang="0">
                  <a:pos x="140" y="128"/>
                </a:cxn>
                <a:cxn ang="0">
                  <a:pos x="130" y="97"/>
                </a:cxn>
                <a:cxn ang="0">
                  <a:pos x="25" y="71"/>
                </a:cxn>
                <a:cxn ang="0">
                  <a:pos x="34" y="75"/>
                </a:cxn>
                <a:cxn ang="0">
                  <a:pos x="117" y="73"/>
                </a:cxn>
                <a:cxn ang="0">
                  <a:pos x="120" y="23"/>
                </a:cxn>
                <a:cxn ang="0">
                  <a:pos x="114" y="14"/>
                </a:cxn>
                <a:cxn ang="0">
                  <a:pos x="29" y="14"/>
                </a:cxn>
                <a:cxn ang="0">
                  <a:pos x="25" y="23"/>
                </a:cxn>
                <a:cxn ang="0">
                  <a:pos x="32" y="108"/>
                </a:cxn>
                <a:cxn ang="0">
                  <a:pos x="54" y="102"/>
                </a:cxn>
                <a:cxn ang="0">
                  <a:pos x="66" y="102"/>
                </a:cxn>
                <a:cxn ang="0">
                  <a:pos x="89" y="108"/>
                </a:cxn>
                <a:cxn ang="0">
                  <a:pos x="99" y="108"/>
                </a:cxn>
                <a:cxn ang="0">
                  <a:pos x="123" y="102"/>
                </a:cxn>
                <a:cxn ang="0">
                  <a:pos x="111" y="112"/>
                </a:cxn>
                <a:cxn ang="0">
                  <a:pos x="111" y="117"/>
                </a:cxn>
                <a:cxn ang="0">
                  <a:pos x="99" y="117"/>
                </a:cxn>
                <a:cxn ang="0">
                  <a:pos x="77" y="112"/>
                </a:cxn>
                <a:cxn ang="0">
                  <a:pos x="66" y="112"/>
                </a:cxn>
                <a:cxn ang="0">
                  <a:pos x="43" y="117"/>
                </a:cxn>
                <a:cxn ang="0">
                  <a:pos x="32" y="117"/>
                </a:cxn>
                <a:cxn ang="0">
                  <a:pos x="32" y="112"/>
                </a:cxn>
                <a:cxn ang="0">
                  <a:pos x="21" y="102"/>
                </a:cxn>
                <a:cxn ang="0">
                  <a:pos x="54" y="108"/>
                </a:cxn>
                <a:cxn ang="0">
                  <a:pos x="66" y="112"/>
                </a:cxn>
                <a:cxn ang="0">
                  <a:pos x="66" y="108"/>
                </a:cxn>
                <a:cxn ang="0">
                  <a:pos x="100" y="112"/>
                </a:cxn>
                <a:cxn ang="0">
                  <a:pos x="89" y="112"/>
                </a:cxn>
                <a:cxn ang="0">
                  <a:pos x="21" y="16"/>
                </a:cxn>
                <a:cxn ang="0">
                  <a:pos x="34" y="10"/>
                </a:cxn>
                <a:cxn ang="0">
                  <a:pos x="122" y="12"/>
                </a:cxn>
                <a:cxn ang="0">
                  <a:pos x="124" y="66"/>
                </a:cxn>
                <a:cxn ang="0">
                  <a:pos x="117" y="79"/>
                </a:cxn>
                <a:cxn ang="0">
                  <a:pos x="27" y="79"/>
                </a:cxn>
                <a:cxn ang="0">
                  <a:pos x="21" y="66"/>
                </a:cxn>
              </a:cxnLst>
              <a:rect l="0" t="0" r="r" b="b"/>
              <a:pathLst>
                <a:path w="144" h="135">
                  <a:moveTo>
                    <a:pt x="133" y="0"/>
                  </a:moveTo>
                  <a:lnTo>
                    <a:pt x="133" y="88"/>
                  </a:lnTo>
                  <a:lnTo>
                    <a:pt x="11" y="88"/>
                  </a:lnTo>
                  <a:lnTo>
                    <a:pt x="11" y="0"/>
                  </a:lnTo>
                  <a:lnTo>
                    <a:pt x="133" y="0"/>
                  </a:lnTo>
                  <a:close/>
                  <a:moveTo>
                    <a:pt x="133" y="92"/>
                  </a:moveTo>
                  <a:lnTo>
                    <a:pt x="140" y="107"/>
                  </a:lnTo>
                  <a:lnTo>
                    <a:pt x="142" y="111"/>
                  </a:lnTo>
                  <a:lnTo>
                    <a:pt x="143" y="116"/>
                  </a:lnTo>
                  <a:lnTo>
                    <a:pt x="144" y="121"/>
                  </a:lnTo>
                  <a:lnTo>
                    <a:pt x="144" y="125"/>
                  </a:lnTo>
                  <a:lnTo>
                    <a:pt x="144" y="135"/>
                  </a:lnTo>
                  <a:lnTo>
                    <a:pt x="0" y="135"/>
                  </a:lnTo>
                  <a:lnTo>
                    <a:pt x="0" y="125"/>
                  </a:lnTo>
                  <a:lnTo>
                    <a:pt x="0" y="121"/>
                  </a:lnTo>
                  <a:lnTo>
                    <a:pt x="1" y="116"/>
                  </a:lnTo>
                  <a:lnTo>
                    <a:pt x="2" y="111"/>
                  </a:lnTo>
                  <a:lnTo>
                    <a:pt x="4" y="107"/>
                  </a:lnTo>
                  <a:lnTo>
                    <a:pt x="11" y="92"/>
                  </a:lnTo>
                  <a:lnTo>
                    <a:pt x="133" y="92"/>
                  </a:lnTo>
                  <a:close/>
                  <a:moveTo>
                    <a:pt x="129" y="5"/>
                  </a:moveTo>
                  <a:lnTo>
                    <a:pt x="15" y="5"/>
                  </a:lnTo>
                  <a:lnTo>
                    <a:pt x="15" y="84"/>
                  </a:lnTo>
                  <a:lnTo>
                    <a:pt x="129" y="84"/>
                  </a:lnTo>
                  <a:lnTo>
                    <a:pt x="129" y="5"/>
                  </a:lnTo>
                  <a:close/>
                  <a:moveTo>
                    <a:pt x="130" y="97"/>
                  </a:moveTo>
                  <a:lnTo>
                    <a:pt x="13" y="97"/>
                  </a:lnTo>
                  <a:lnTo>
                    <a:pt x="8" y="110"/>
                  </a:lnTo>
                  <a:lnTo>
                    <a:pt x="5" y="117"/>
                  </a:lnTo>
                  <a:lnTo>
                    <a:pt x="4" y="122"/>
                  </a:lnTo>
                  <a:lnTo>
                    <a:pt x="4" y="131"/>
                  </a:lnTo>
                  <a:lnTo>
                    <a:pt x="140" y="131"/>
                  </a:lnTo>
                  <a:lnTo>
                    <a:pt x="140" y="128"/>
                  </a:lnTo>
                  <a:lnTo>
                    <a:pt x="139" y="119"/>
                  </a:lnTo>
                  <a:lnTo>
                    <a:pt x="136" y="110"/>
                  </a:lnTo>
                  <a:lnTo>
                    <a:pt x="130" y="97"/>
                  </a:lnTo>
                  <a:close/>
                  <a:moveTo>
                    <a:pt x="25" y="23"/>
                  </a:moveTo>
                  <a:lnTo>
                    <a:pt x="25" y="65"/>
                  </a:lnTo>
                  <a:lnTo>
                    <a:pt x="25" y="71"/>
                  </a:lnTo>
                  <a:lnTo>
                    <a:pt x="27" y="73"/>
                  </a:lnTo>
                  <a:lnTo>
                    <a:pt x="29" y="74"/>
                  </a:lnTo>
                  <a:lnTo>
                    <a:pt x="34" y="75"/>
                  </a:lnTo>
                  <a:lnTo>
                    <a:pt x="109" y="75"/>
                  </a:lnTo>
                  <a:lnTo>
                    <a:pt x="114" y="74"/>
                  </a:lnTo>
                  <a:lnTo>
                    <a:pt x="117" y="73"/>
                  </a:lnTo>
                  <a:lnTo>
                    <a:pt x="120" y="71"/>
                  </a:lnTo>
                  <a:lnTo>
                    <a:pt x="120" y="66"/>
                  </a:lnTo>
                  <a:lnTo>
                    <a:pt x="120" y="23"/>
                  </a:lnTo>
                  <a:lnTo>
                    <a:pt x="119" y="18"/>
                  </a:lnTo>
                  <a:lnTo>
                    <a:pt x="117" y="16"/>
                  </a:lnTo>
                  <a:lnTo>
                    <a:pt x="114" y="14"/>
                  </a:lnTo>
                  <a:lnTo>
                    <a:pt x="109" y="14"/>
                  </a:lnTo>
                  <a:lnTo>
                    <a:pt x="34" y="14"/>
                  </a:lnTo>
                  <a:lnTo>
                    <a:pt x="29" y="14"/>
                  </a:lnTo>
                  <a:lnTo>
                    <a:pt x="27" y="16"/>
                  </a:lnTo>
                  <a:lnTo>
                    <a:pt x="25" y="18"/>
                  </a:lnTo>
                  <a:lnTo>
                    <a:pt x="25" y="23"/>
                  </a:lnTo>
                  <a:close/>
                  <a:moveTo>
                    <a:pt x="21" y="102"/>
                  </a:moveTo>
                  <a:lnTo>
                    <a:pt x="32" y="102"/>
                  </a:lnTo>
                  <a:lnTo>
                    <a:pt x="32" y="108"/>
                  </a:lnTo>
                  <a:lnTo>
                    <a:pt x="43" y="108"/>
                  </a:lnTo>
                  <a:lnTo>
                    <a:pt x="43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6" y="108"/>
                  </a:lnTo>
                  <a:lnTo>
                    <a:pt x="66" y="102"/>
                  </a:lnTo>
                  <a:lnTo>
                    <a:pt x="77" y="102"/>
                  </a:lnTo>
                  <a:lnTo>
                    <a:pt x="77" y="108"/>
                  </a:lnTo>
                  <a:lnTo>
                    <a:pt x="89" y="108"/>
                  </a:lnTo>
                  <a:lnTo>
                    <a:pt x="89" y="102"/>
                  </a:lnTo>
                  <a:lnTo>
                    <a:pt x="99" y="102"/>
                  </a:lnTo>
                  <a:lnTo>
                    <a:pt x="99" y="108"/>
                  </a:lnTo>
                  <a:lnTo>
                    <a:pt x="111" y="108"/>
                  </a:lnTo>
                  <a:lnTo>
                    <a:pt x="111" y="102"/>
                  </a:lnTo>
                  <a:lnTo>
                    <a:pt x="123" y="102"/>
                  </a:lnTo>
                  <a:lnTo>
                    <a:pt x="123" y="108"/>
                  </a:lnTo>
                  <a:lnTo>
                    <a:pt x="111" y="108"/>
                  </a:lnTo>
                  <a:lnTo>
                    <a:pt x="111" y="112"/>
                  </a:lnTo>
                  <a:lnTo>
                    <a:pt x="123" y="112"/>
                  </a:lnTo>
                  <a:lnTo>
                    <a:pt x="123" y="117"/>
                  </a:lnTo>
                  <a:lnTo>
                    <a:pt x="111" y="117"/>
                  </a:lnTo>
                  <a:lnTo>
                    <a:pt x="111" y="112"/>
                  </a:lnTo>
                  <a:lnTo>
                    <a:pt x="99" y="112"/>
                  </a:lnTo>
                  <a:lnTo>
                    <a:pt x="99" y="117"/>
                  </a:lnTo>
                  <a:lnTo>
                    <a:pt x="89" y="117"/>
                  </a:lnTo>
                  <a:lnTo>
                    <a:pt x="89" y="112"/>
                  </a:lnTo>
                  <a:lnTo>
                    <a:pt x="77" y="112"/>
                  </a:lnTo>
                  <a:lnTo>
                    <a:pt x="77" y="117"/>
                  </a:lnTo>
                  <a:lnTo>
                    <a:pt x="66" y="117"/>
                  </a:lnTo>
                  <a:lnTo>
                    <a:pt x="66" y="112"/>
                  </a:lnTo>
                  <a:lnTo>
                    <a:pt x="54" y="112"/>
                  </a:lnTo>
                  <a:lnTo>
                    <a:pt x="54" y="117"/>
                  </a:lnTo>
                  <a:lnTo>
                    <a:pt x="43" y="117"/>
                  </a:lnTo>
                  <a:lnTo>
                    <a:pt x="43" y="112"/>
                  </a:lnTo>
                  <a:lnTo>
                    <a:pt x="32" y="112"/>
                  </a:lnTo>
                  <a:lnTo>
                    <a:pt x="32" y="117"/>
                  </a:lnTo>
                  <a:lnTo>
                    <a:pt x="21" y="117"/>
                  </a:lnTo>
                  <a:lnTo>
                    <a:pt x="21" y="112"/>
                  </a:lnTo>
                  <a:lnTo>
                    <a:pt x="32" y="112"/>
                  </a:lnTo>
                  <a:lnTo>
                    <a:pt x="32" y="108"/>
                  </a:lnTo>
                  <a:lnTo>
                    <a:pt x="21" y="108"/>
                  </a:lnTo>
                  <a:lnTo>
                    <a:pt x="21" y="102"/>
                  </a:lnTo>
                  <a:close/>
                  <a:moveTo>
                    <a:pt x="43" y="112"/>
                  </a:moveTo>
                  <a:lnTo>
                    <a:pt x="54" y="112"/>
                  </a:lnTo>
                  <a:lnTo>
                    <a:pt x="54" y="108"/>
                  </a:lnTo>
                  <a:lnTo>
                    <a:pt x="43" y="108"/>
                  </a:lnTo>
                  <a:lnTo>
                    <a:pt x="43" y="112"/>
                  </a:lnTo>
                  <a:close/>
                  <a:moveTo>
                    <a:pt x="66" y="112"/>
                  </a:moveTo>
                  <a:lnTo>
                    <a:pt x="77" y="112"/>
                  </a:lnTo>
                  <a:lnTo>
                    <a:pt x="77" y="108"/>
                  </a:lnTo>
                  <a:lnTo>
                    <a:pt x="66" y="108"/>
                  </a:lnTo>
                  <a:lnTo>
                    <a:pt x="66" y="112"/>
                  </a:lnTo>
                  <a:close/>
                  <a:moveTo>
                    <a:pt x="89" y="112"/>
                  </a:moveTo>
                  <a:lnTo>
                    <a:pt x="100" y="112"/>
                  </a:lnTo>
                  <a:lnTo>
                    <a:pt x="100" y="108"/>
                  </a:lnTo>
                  <a:lnTo>
                    <a:pt x="89" y="108"/>
                  </a:lnTo>
                  <a:lnTo>
                    <a:pt x="89" y="112"/>
                  </a:lnTo>
                  <a:close/>
                  <a:moveTo>
                    <a:pt x="21" y="66"/>
                  </a:moveTo>
                  <a:lnTo>
                    <a:pt x="21" y="23"/>
                  </a:lnTo>
                  <a:lnTo>
                    <a:pt x="21" y="16"/>
                  </a:lnTo>
                  <a:lnTo>
                    <a:pt x="23" y="12"/>
                  </a:lnTo>
                  <a:lnTo>
                    <a:pt x="27" y="10"/>
                  </a:lnTo>
                  <a:lnTo>
                    <a:pt x="34" y="10"/>
                  </a:lnTo>
                  <a:lnTo>
                    <a:pt x="110" y="10"/>
                  </a:lnTo>
                  <a:lnTo>
                    <a:pt x="117" y="10"/>
                  </a:lnTo>
                  <a:lnTo>
                    <a:pt x="122" y="12"/>
                  </a:lnTo>
                  <a:lnTo>
                    <a:pt x="124" y="16"/>
                  </a:lnTo>
                  <a:lnTo>
                    <a:pt x="124" y="23"/>
                  </a:lnTo>
                  <a:lnTo>
                    <a:pt x="124" y="66"/>
                  </a:lnTo>
                  <a:lnTo>
                    <a:pt x="124" y="73"/>
                  </a:lnTo>
                  <a:lnTo>
                    <a:pt x="122" y="77"/>
                  </a:lnTo>
                  <a:lnTo>
                    <a:pt x="117" y="79"/>
                  </a:lnTo>
                  <a:lnTo>
                    <a:pt x="110" y="79"/>
                  </a:lnTo>
                  <a:lnTo>
                    <a:pt x="34" y="79"/>
                  </a:lnTo>
                  <a:lnTo>
                    <a:pt x="27" y="79"/>
                  </a:lnTo>
                  <a:lnTo>
                    <a:pt x="23" y="77"/>
                  </a:lnTo>
                  <a:lnTo>
                    <a:pt x="21" y="73"/>
                  </a:lnTo>
                  <a:lnTo>
                    <a:pt x="21" y="6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5" name="Freeform 169"/>
            <p:cNvSpPr>
              <a:spLocks/>
            </p:cNvSpPr>
            <p:nvPr/>
          </p:nvSpPr>
          <p:spPr bwMode="auto">
            <a:xfrm>
              <a:off x="3767" y="1517"/>
              <a:ext cx="29" cy="30"/>
            </a:xfrm>
            <a:custGeom>
              <a:avLst/>
              <a:gdLst/>
              <a:ahLst/>
              <a:cxnLst>
                <a:cxn ang="0">
                  <a:pos x="117" y="0"/>
                </a:cxn>
                <a:cxn ang="0">
                  <a:pos x="58" y="0"/>
                </a:cxn>
                <a:cxn ang="0">
                  <a:pos x="58" y="119"/>
                </a:cxn>
                <a:cxn ang="0">
                  <a:pos x="0" y="119"/>
                </a:cxn>
              </a:cxnLst>
              <a:rect l="0" t="0" r="r" b="b"/>
              <a:pathLst>
                <a:path w="117" h="119">
                  <a:moveTo>
                    <a:pt x="117" y="0"/>
                  </a:moveTo>
                  <a:lnTo>
                    <a:pt x="58" y="0"/>
                  </a:lnTo>
                  <a:lnTo>
                    <a:pt x="58" y="119"/>
                  </a:lnTo>
                  <a:lnTo>
                    <a:pt x="0" y="119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6" name="Freeform 170"/>
            <p:cNvSpPr>
              <a:spLocks/>
            </p:cNvSpPr>
            <p:nvPr/>
          </p:nvSpPr>
          <p:spPr bwMode="auto">
            <a:xfrm>
              <a:off x="3767" y="1635"/>
              <a:ext cx="29" cy="30"/>
            </a:xfrm>
            <a:custGeom>
              <a:avLst/>
              <a:gdLst/>
              <a:ahLst/>
              <a:cxnLst>
                <a:cxn ang="0">
                  <a:pos x="117" y="118"/>
                </a:cxn>
                <a:cxn ang="0">
                  <a:pos x="58" y="118"/>
                </a:cxn>
                <a:cxn ang="0">
                  <a:pos x="58" y="0"/>
                </a:cxn>
                <a:cxn ang="0">
                  <a:pos x="0" y="0"/>
                </a:cxn>
              </a:cxnLst>
              <a:rect l="0" t="0" r="r" b="b"/>
              <a:pathLst>
                <a:path w="117" h="118">
                  <a:moveTo>
                    <a:pt x="117" y="118"/>
                  </a:moveTo>
                  <a:lnTo>
                    <a:pt x="58" y="118"/>
                  </a:lnTo>
                  <a:lnTo>
                    <a:pt x="58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7" name="Freeform 171"/>
            <p:cNvSpPr>
              <a:spLocks/>
            </p:cNvSpPr>
            <p:nvPr/>
          </p:nvSpPr>
          <p:spPr bwMode="auto">
            <a:xfrm>
              <a:off x="3501" y="1517"/>
              <a:ext cx="30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9" y="0"/>
                </a:cxn>
                <a:cxn ang="0">
                  <a:pos x="59" y="119"/>
                </a:cxn>
                <a:cxn ang="0">
                  <a:pos x="117" y="119"/>
                </a:cxn>
              </a:cxnLst>
              <a:rect l="0" t="0" r="r" b="b"/>
              <a:pathLst>
                <a:path w="117" h="119">
                  <a:moveTo>
                    <a:pt x="0" y="0"/>
                  </a:moveTo>
                  <a:lnTo>
                    <a:pt x="59" y="0"/>
                  </a:lnTo>
                  <a:lnTo>
                    <a:pt x="59" y="119"/>
                  </a:lnTo>
                  <a:lnTo>
                    <a:pt x="117" y="119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8" name="Freeform 172"/>
            <p:cNvSpPr>
              <a:spLocks/>
            </p:cNvSpPr>
            <p:nvPr/>
          </p:nvSpPr>
          <p:spPr bwMode="auto">
            <a:xfrm>
              <a:off x="3501" y="1635"/>
              <a:ext cx="30" cy="30"/>
            </a:xfrm>
            <a:custGeom>
              <a:avLst/>
              <a:gdLst/>
              <a:ahLst/>
              <a:cxnLst>
                <a:cxn ang="0">
                  <a:pos x="0" y="118"/>
                </a:cxn>
                <a:cxn ang="0">
                  <a:pos x="59" y="118"/>
                </a:cxn>
                <a:cxn ang="0">
                  <a:pos x="59" y="0"/>
                </a:cxn>
                <a:cxn ang="0">
                  <a:pos x="117" y="0"/>
                </a:cxn>
              </a:cxnLst>
              <a:rect l="0" t="0" r="r" b="b"/>
              <a:pathLst>
                <a:path w="117" h="118">
                  <a:moveTo>
                    <a:pt x="0" y="118"/>
                  </a:moveTo>
                  <a:lnTo>
                    <a:pt x="59" y="118"/>
                  </a:lnTo>
                  <a:lnTo>
                    <a:pt x="59" y="0"/>
                  </a:lnTo>
                  <a:lnTo>
                    <a:pt x="117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89" name="Rectangle 173"/>
            <p:cNvSpPr>
              <a:spLocks noChangeArrowheads="1"/>
            </p:cNvSpPr>
            <p:nvPr/>
          </p:nvSpPr>
          <p:spPr bwMode="auto">
            <a:xfrm>
              <a:off x="3501" y="1385"/>
              <a:ext cx="295" cy="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0" name="Rectangle 174"/>
            <p:cNvSpPr>
              <a:spLocks noChangeArrowheads="1"/>
            </p:cNvSpPr>
            <p:nvPr/>
          </p:nvSpPr>
          <p:spPr bwMode="auto">
            <a:xfrm>
              <a:off x="3501" y="1385"/>
              <a:ext cx="295" cy="88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1" name="Freeform 175"/>
            <p:cNvSpPr>
              <a:spLocks/>
            </p:cNvSpPr>
            <p:nvPr/>
          </p:nvSpPr>
          <p:spPr bwMode="auto">
            <a:xfrm>
              <a:off x="3590" y="1399"/>
              <a:ext cx="191" cy="59"/>
            </a:xfrm>
            <a:custGeom>
              <a:avLst/>
              <a:gdLst/>
              <a:ahLst/>
              <a:cxnLst>
                <a:cxn ang="0">
                  <a:pos x="58" y="236"/>
                </a:cxn>
                <a:cxn ang="0">
                  <a:pos x="707" y="236"/>
                </a:cxn>
                <a:cxn ang="0">
                  <a:pos x="717" y="235"/>
                </a:cxn>
                <a:cxn ang="0">
                  <a:pos x="727" y="233"/>
                </a:cxn>
                <a:cxn ang="0">
                  <a:pos x="735" y="228"/>
                </a:cxn>
                <a:cxn ang="0">
                  <a:pos x="744" y="222"/>
                </a:cxn>
                <a:cxn ang="0">
                  <a:pos x="752" y="215"/>
                </a:cxn>
                <a:cxn ang="0">
                  <a:pos x="758" y="206"/>
                </a:cxn>
                <a:cxn ang="0">
                  <a:pos x="762" y="197"/>
                </a:cxn>
                <a:cxn ang="0">
                  <a:pos x="765" y="187"/>
                </a:cxn>
                <a:cxn ang="0">
                  <a:pos x="765" y="177"/>
                </a:cxn>
                <a:cxn ang="0">
                  <a:pos x="765" y="59"/>
                </a:cxn>
                <a:cxn ang="0">
                  <a:pos x="765" y="49"/>
                </a:cxn>
                <a:cxn ang="0">
                  <a:pos x="762" y="39"/>
                </a:cxn>
                <a:cxn ang="0">
                  <a:pos x="758" y="30"/>
                </a:cxn>
                <a:cxn ang="0">
                  <a:pos x="752" y="22"/>
                </a:cxn>
                <a:cxn ang="0">
                  <a:pos x="744" y="13"/>
                </a:cxn>
                <a:cxn ang="0">
                  <a:pos x="735" y="8"/>
                </a:cxn>
                <a:cxn ang="0">
                  <a:pos x="727" y="4"/>
                </a:cxn>
                <a:cxn ang="0">
                  <a:pos x="717" y="1"/>
                </a:cxn>
                <a:cxn ang="0">
                  <a:pos x="707" y="0"/>
                </a:cxn>
                <a:cxn ang="0">
                  <a:pos x="58" y="0"/>
                </a:cxn>
                <a:cxn ang="0">
                  <a:pos x="48" y="1"/>
                </a:cxn>
                <a:cxn ang="0">
                  <a:pos x="39" y="4"/>
                </a:cxn>
                <a:cxn ang="0">
                  <a:pos x="28" y="8"/>
                </a:cxn>
                <a:cxn ang="0">
                  <a:pos x="20" y="13"/>
                </a:cxn>
                <a:cxn ang="0">
                  <a:pos x="13" y="22"/>
                </a:cxn>
                <a:cxn ang="0">
                  <a:pos x="7" y="30"/>
                </a:cxn>
                <a:cxn ang="0">
                  <a:pos x="3" y="39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177"/>
                </a:cxn>
                <a:cxn ang="0">
                  <a:pos x="1" y="187"/>
                </a:cxn>
                <a:cxn ang="0">
                  <a:pos x="3" y="197"/>
                </a:cxn>
                <a:cxn ang="0">
                  <a:pos x="7" y="206"/>
                </a:cxn>
                <a:cxn ang="0">
                  <a:pos x="13" y="215"/>
                </a:cxn>
                <a:cxn ang="0">
                  <a:pos x="20" y="222"/>
                </a:cxn>
                <a:cxn ang="0">
                  <a:pos x="28" y="228"/>
                </a:cxn>
                <a:cxn ang="0">
                  <a:pos x="39" y="233"/>
                </a:cxn>
                <a:cxn ang="0">
                  <a:pos x="48" y="235"/>
                </a:cxn>
                <a:cxn ang="0">
                  <a:pos x="58" y="236"/>
                </a:cxn>
              </a:cxnLst>
              <a:rect l="0" t="0" r="r" b="b"/>
              <a:pathLst>
                <a:path w="765" h="236">
                  <a:moveTo>
                    <a:pt x="58" y="236"/>
                  </a:moveTo>
                  <a:lnTo>
                    <a:pt x="707" y="236"/>
                  </a:lnTo>
                  <a:lnTo>
                    <a:pt x="717" y="235"/>
                  </a:lnTo>
                  <a:lnTo>
                    <a:pt x="727" y="233"/>
                  </a:lnTo>
                  <a:lnTo>
                    <a:pt x="735" y="228"/>
                  </a:lnTo>
                  <a:lnTo>
                    <a:pt x="744" y="222"/>
                  </a:lnTo>
                  <a:lnTo>
                    <a:pt x="752" y="215"/>
                  </a:lnTo>
                  <a:lnTo>
                    <a:pt x="758" y="206"/>
                  </a:lnTo>
                  <a:lnTo>
                    <a:pt x="762" y="197"/>
                  </a:lnTo>
                  <a:lnTo>
                    <a:pt x="765" y="187"/>
                  </a:lnTo>
                  <a:lnTo>
                    <a:pt x="765" y="177"/>
                  </a:lnTo>
                  <a:lnTo>
                    <a:pt x="765" y="59"/>
                  </a:lnTo>
                  <a:lnTo>
                    <a:pt x="765" y="49"/>
                  </a:lnTo>
                  <a:lnTo>
                    <a:pt x="762" y="39"/>
                  </a:lnTo>
                  <a:lnTo>
                    <a:pt x="758" y="30"/>
                  </a:lnTo>
                  <a:lnTo>
                    <a:pt x="752" y="22"/>
                  </a:lnTo>
                  <a:lnTo>
                    <a:pt x="744" y="13"/>
                  </a:lnTo>
                  <a:lnTo>
                    <a:pt x="735" y="8"/>
                  </a:lnTo>
                  <a:lnTo>
                    <a:pt x="727" y="4"/>
                  </a:lnTo>
                  <a:lnTo>
                    <a:pt x="717" y="1"/>
                  </a:lnTo>
                  <a:lnTo>
                    <a:pt x="707" y="0"/>
                  </a:lnTo>
                  <a:lnTo>
                    <a:pt x="58" y="0"/>
                  </a:lnTo>
                  <a:lnTo>
                    <a:pt x="48" y="1"/>
                  </a:lnTo>
                  <a:lnTo>
                    <a:pt x="39" y="4"/>
                  </a:lnTo>
                  <a:lnTo>
                    <a:pt x="28" y="8"/>
                  </a:lnTo>
                  <a:lnTo>
                    <a:pt x="20" y="13"/>
                  </a:lnTo>
                  <a:lnTo>
                    <a:pt x="13" y="22"/>
                  </a:lnTo>
                  <a:lnTo>
                    <a:pt x="7" y="30"/>
                  </a:lnTo>
                  <a:lnTo>
                    <a:pt x="3" y="39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177"/>
                  </a:lnTo>
                  <a:lnTo>
                    <a:pt x="1" y="187"/>
                  </a:lnTo>
                  <a:lnTo>
                    <a:pt x="3" y="197"/>
                  </a:lnTo>
                  <a:lnTo>
                    <a:pt x="7" y="206"/>
                  </a:lnTo>
                  <a:lnTo>
                    <a:pt x="13" y="215"/>
                  </a:lnTo>
                  <a:lnTo>
                    <a:pt x="20" y="222"/>
                  </a:lnTo>
                  <a:lnTo>
                    <a:pt x="28" y="228"/>
                  </a:lnTo>
                  <a:lnTo>
                    <a:pt x="39" y="233"/>
                  </a:lnTo>
                  <a:lnTo>
                    <a:pt x="48" y="235"/>
                  </a:lnTo>
                  <a:lnTo>
                    <a:pt x="58" y="236"/>
                  </a:lnTo>
                  <a:close/>
                </a:path>
              </a:pathLst>
            </a:custGeom>
            <a:solidFill>
              <a:srgbClr val="D5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2" name="Freeform 176"/>
            <p:cNvSpPr>
              <a:spLocks/>
            </p:cNvSpPr>
            <p:nvPr/>
          </p:nvSpPr>
          <p:spPr bwMode="auto">
            <a:xfrm>
              <a:off x="3590" y="1399"/>
              <a:ext cx="191" cy="59"/>
            </a:xfrm>
            <a:custGeom>
              <a:avLst/>
              <a:gdLst/>
              <a:ahLst/>
              <a:cxnLst>
                <a:cxn ang="0">
                  <a:pos x="58" y="236"/>
                </a:cxn>
                <a:cxn ang="0">
                  <a:pos x="707" y="236"/>
                </a:cxn>
                <a:cxn ang="0">
                  <a:pos x="717" y="235"/>
                </a:cxn>
                <a:cxn ang="0">
                  <a:pos x="727" y="233"/>
                </a:cxn>
                <a:cxn ang="0">
                  <a:pos x="735" y="228"/>
                </a:cxn>
                <a:cxn ang="0">
                  <a:pos x="744" y="222"/>
                </a:cxn>
                <a:cxn ang="0">
                  <a:pos x="752" y="215"/>
                </a:cxn>
                <a:cxn ang="0">
                  <a:pos x="758" y="206"/>
                </a:cxn>
                <a:cxn ang="0">
                  <a:pos x="762" y="197"/>
                </a:cxn>
                <a:cxn ang="0">
                  <a:pos x="765" y="187"/>
                </a:cxn>
                <a:cxn ang="0">
                  <a:pos x="765" y="177"/>
                </a:cxn>
                <a:cxn ang="0">
                  <a:pos x="765" y="59"/>
                </a:cxn>
                <a:cxn ang="0">
                  <a:pos x="765" y="49"/>
                </a:cxn>
                <a:cxn ang="0">
                  <a:pos x="762" y="39"/>
                </a:cxn>
                <a:cxn ang="0">
                  <a:pos x="758" y="30"/>
                </a:cxn>
                <a:cxn ang="0">
                  <a:pos x="752" y="22"/>
                </a:cxn>
                <a:cxn ang="0">
                  <a:pos x="744" y="13"/>
                </a:cxn>
                <a:cxn ang="0">
                  <a:pos x="735" y="8"/>
                </a:cxn>
                <a:cxn ang="0">
                  <a:pos x="727" y="4"/>
                </a:cxn>
                <a:cxn ang="0">
                  <a:pos x="717" y="1"/>
                </a:cxn>
                <a:cxn ang="0">
                  <a:pos x="707" y="0"/>
                </a:cxn>
                <a:cxn ang="0">
                  <a:pos x="58" y="0"/>
                </a:cxn>
                <a:cxn ang="0">
                  <a:pos x="48" y="1"/>
                </a:cxn>
                <a:cxn ang="0">
                  <a:pos x="39" y="4"/>
                </a:cxn>
                <a:cxn ang="0">
                  <a:pos x="28" y="8"/>
                </a:cxn>
                <a:cxn ang="0">
                  <a:pos x="20" y="13"/>
                </a:cxn>
                <a:cxn ang="0">
                  <a:pos x="13" y="22"/>
                </a:cxn>
                <a:cxn ang="0">
                  <a:pos x="7" y="30"/>
                </a:cxn>
                <a:cxn ang="0">
                  <a:pos x="3" y="39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177"/>
                </a:cxn>
                <a:cxn ang="0">
                  <a:pos x="1" y="187"/>
                </a:cxn>
                <a:cxn ang="0">
                  <a:pos x="3" y="197"/>
                </a:cxn>
                <a:cxn ang="0">
                  <a:pos x="7" y="206"/>
                </a:cxn>
                <a:cxn ang="0">
                  <a:pos x="13" y="215"/>
                </a:cxn>
                <a:cxn ang="0">
                  <a:pos x="20" y="222"/>
                </a:cxn>
                <a:cxn ang="0">
                  <a:pos x="28" y="228"/>
                </a:cxn>
                <a:cxn ang="0">
                  <a:pos x="39" y="233"/>
                </a:cxn>
                <a:cxn ang="0">
                  <a:pos x="48" y="235"/>
                </a:cxn>
                <a:cxn ang="0">
                  <a:pos x="58" y="236"/>
                </a:cxn>
              </a:cxnLst>
              <a:rect l="0" t="0" r="r" b="b"/>
              <a:pathLst>
                <a:path w="765" h="236">
                  <a:moveTo>
                    <a:pt x="58" y="236"/>
                  </a:moveTo>
                  <a:lnTo>
                    <a:pt x="707" y="236"/>
                  </a:lnTo>
                  <a:lnTo>
                    <a:pt x="717" y="235"/>
                  </a:lnTo>
                  <a:lnTo>
                    <a:pt x="727" y="233"/>
                  </a:lnTo>
                  <a:lnTo>
                    <a:pt x="735" y="228"/>
                  </a:lnTo>
                  <a:lnTo>
                    <a:pt x="744" y="222"/>
                  </a:lnTo>
                  <a:lnTo>
                    <a:pt x="752" y="215"/>
                  </a:lnTo>
                  <a:lnTo>
                    <a:pt x="758" y="206"/>
                  </a:lnTo>
                  <a:lnTo>
                    <a:pt x="762" y="197"/>
                  </a:lnTo>
                  <a:lnTo>
                    <a:pt x="765" y="187"/>
                  </a:lnTo>
                  <a:lnTo>
                    <a:pt x="765" y="177"/>
                  </a:lnTo>
                  <a:lnTo>
                    <a:pt x="765" y="59"/>
                  </a:lnTo>
                  <a:lnTo>
                    <a:pt x="765" y="49"/>
                  </a:lnTo>
                  <a:lnTo>
                    <a:pt x="762" y="39"/>
                  </a:lnTo>
                  <a:lnTo>
                    <a:pt x="758" y="30"/>
                  </a:lnTo>
                  <a:lnTo>
                    <a:pt x="752" y="22"/>
                  </a:lnTo>
                  <a:lnTo>
                    <a:pt x="744" y="13"/>
                  </a:lnTo>
                  <a:lnTo>
                    <a:pt x="735" y="8"/>
                  </a:lnTo>
                  <a:lnTo>
                    <a:pt x="727" y="4"/>
                  </a:lnTo>
                  <a:lnTo>
                    <a:pt x="717" y="1"/>
                  </a:lnTo>
                  <a:lnTo>
                    <a:pt x="707" y="0"/>
                  </a:lnTo>
                  <a:lnTo>
                    <a:pt x="58" y="0"/>
                  </a:lnTo>
                  <a:lnTo>
                    <a:pt x="48" y="1"/>
                  </a:lnTo>
                  <a:lnTo>
                    <a:pt x="39" y="4"/>
                  </a:lnTo>
                  <a:lnTo>
                    <a:pt x="28" y="8"/>
                  </a:lnTo>
                  <a:lnTo>
                    <a:pt x="20" y="13"/>
                  </a:lnTo>
                  <a:lnTo>
                    <a:pt x="13" y="22"/>
                  </a:lnTo>
                  <a:lnTo>
                    <a:pt x="7" y="30"/>
                  </a:lnTo>
                  <a:lnTo>
                    <a:pt x="3" y="39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177"/>
                  </a:lnTo>
                  <a:lnTo>
                    <a:pt x="1" y="187"/>
                  </a:lnTo>
                  <a:lnTo>
                    <a:pt x="3" y="197"/>
                  </a:lnTo>
                  <a:lnTo>
                    <a:pt x="7" y="206"/>
                  </a:lnTo>
                  <a:lnTo>
                    <a:pt x="13" y="215"/>
                  </a:lnTo>
                  <a:lnTo>
                    <a:pt x="20" y="222"/>
                  </a:lnTo>
                  <a:lnTo>
                    <a:pt x="28" y="228"/>
                  </a:lnTo>
                  <a:lnTo>
                    <a:pt x="39" y="233"/>
                  </a:lnTo>
                  <a:lnTo>
                    <a:pt x="48" y="235"/>
                  </a:lnTo>
                  <a:lnTo>
                    <a:pt x="58" y="236"/>
                  </a:lnTo>
                </a:path>
              </a:pathLst>
            </a:custGeom>
            <a:noFill/>
            <a:ln w="0">
              <a:solidFill>
                <a:srgbClr val="1614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3" name="Freeform 177"/>
            <p:cNvSpPr>
              <a:spLocks/>
            </p:cNvSpPr>
            <p:nvPr/>
          </p:nvSpPr>
          <p:spPr bwMode="auto">
            <a:xfrm>
              <a:off x="3613" y="1412"/>
              <a:ext cx="21" cy="26"/>
            </a:xfrm>
            <a:custGeom>
              <a:avLst/>
              <a:gdLst/>
              <a:ahLst/>
              <a:cxnLst>
                <a:cxn ang="0">
                  <a:pos x="23" y="21"/>
                </a:cxn>
                <a:cxn ang="0">
                  <a:pos x="62" y="21"/>
                </a:cxn>
                <a:cxn ang="0">
                  <a:pos x="62" y="102"/>
                </a:cxn>
                <a:cxn ang="0">
                  <a:pos x="85" y="102"/>
                </a:cxn>
                <a:cxn ang="0">
                  <a:pos x="85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23" y="102"/>
                </a:cxn>
                <a:cxn ang="0">
                  <a:pos x="23" y="21"/>
                </a:cxn>
              </a:cxnLst>
              <a:rect l="0" t="0" r="r" b="b"/>
              <a:pathLst>
                <a:path w="85" h="102">
                  <a:moveTo>
                    <a:pt x="23" y="21"/>
                  </a:moveTo>
                  <a:lnTo>
                    <a:pt x="62" y="21"/>
                  </a:lnTo>
                  <a:lnTo>
                    <a:pt x="62" y="102"/>
                  </a:lnTo>
                  <a:lnTo>
                    <a:pt x="85" y="102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23" y="102"/>
                  </a:lnTo>
                  <a:lnTo>
                    <a:pt x="23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4" name="Freeform 178"/>
            <p:cNvSpPr>
              <a:spLocks noEditPoints="1"/>
            </p:cNvSpPr>
            <p:nvPr/>
          </p:nvSpPr>
          <p:spPr bwMode="auto">
            <a:xfrm>
              <a:off x="3640" y="1412"/>
              <a:ext cx="2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2"/>
                </a:cxn>
                <a:cxn ang="0">
                  <a:pos x="24" y="102"/>
                </a:cxn>
                <a:cxn ang="0">
                  <a:pos x="24" y="68"/>
                </a:cxn>
                <a:cxn ang="0">
                  <a:pos x="47" y="68"/>
                </a:cxn>
                <a:cxn ang="0">
                  <a:pos x="52" y="68"/>
                </a:cxn>
                <a:cxn ang="0">
                  <a:pos x="58" y="67"/>
                </a:cxn>
                <a:cxn ang="0">
                  <a:pos x="65" y="66"/>
                </a:cxn>
                <a:cxn ang="0">
                  <a:pos x="71" y="62"/>
                </a:cxn>
                <a:cxn ang="0">
                  <a:pos x="74" y="60"/>
                </a:cxn>
                <a:cxn ang="0">
                  <a:pos x="77" y="58"/>
                </a:cxn>
                <a:cxn ang="0">
                  <a:pos x="79" y="55"/>
                </a:cxn>
                <a:cxn ang="0">
                  <a:pos x="81" y="52"/>
                </a:cxn>
                <a:cxn ang="0">
                  <a:pos x="83" y="48"/>
                </a:cxn>
                <a:cxn ang="0">
                  <a:pos x="84" y="44"/>
                </a:cxn>
                <a:cxn ang="0">
                  <a:pos x="85" y="39"/>
                </a:cxn>
                <a:cxn ang="0">
                  <a:pos x="86" y="34"/>
                </a:cxn>
                <a:cxn ang="0">
                  <a:pos x="85" y="25"/>
                </a:cxn>
                <a:cxn ang="0">
                  <a:pos x="83" y="18"/>
                </a:cxn>
                <a:cxn ang="0">
                  <a:pos x="79" y="12"/>
                </a:cxn>
                <a:cxn ang="0">
                  <a:pos x="74" y="7"/>
                </a:cxn>
                <a:cxn ang="0">
                  <a:pos x="69" y="4"/>
                </a:cxn>
                <a:cxn ang="0">
                  <a:pos x="62" y="2"/>
                </a:cxn>
                <a:cxn ang="0">
                  <a:pos x="55" y="1"/>
                </a:cxn>
                <a:cxn ang="0">
                  <a:pos x="48" y="0"/>
                </a:cxn>
                <a:cxn ang="0">
                  <a:pos x="0" y="0"/>
                </a:cxn>
                <a:cxn ang="0">
                  <a:pos x="24" y="21"/>
                </a:cxn>
                <a:cxn ang="0">
                  <a:pos x="43" y="21"/>
                </a:cxn>
                <a:cxn ang="0">
                  <a:pos x="48" y="21"/>
                </a:cxn>
                <a:cxn ang="0">
                  <a:pos x="54" y="22"/>
                </a:cxn>
                <a:cxn ang="0">
                  <a:pos x="56" y="24"/>
                </a:cxn>
                <a:cxn ang="0">
                  <a:pos x="58" y="26"/>
                </a:cxn>
                <a:cxn ang="0">
                  <a:pos x="60" y="29"/>
                </a:cxn>
                <a:cxn ang="0">
                  <a:pos x="60" y="34"/>
                </a:cxn>
                <a:cxn ang="0">
                  <a:pos x="60" y="37"/>
                </a:cxn>
                <a:cxn ang="0">
                  <a:pos x="59" y="40"/>
                </a:cxn>
                <a:cxn ang="0">
                  <a:pos x="58" y="42"/>
                </a:cxn>
                <a:cxn ang="0">
                  <a:pos x="56" y="44"/>
                </a:cxn>
                <a:cxn ang="0">
                  <a:pos x="54" y="46"/>
                </a:cxn>
                <a:cxn ang="0">
                  <a:pos x="51" y="47"/>
                </a:cxn>
                <a:cxn ang="0">
                  <a:pos x="47" y="47"/>
                </a:cxn>
                <a:cxn ang="0">
                  <a:pos x="43" y="47"/>
                </a:cxn>
                <a:cxn ang="0">
                  <a:pos x="24" y="47"/>
                </a:cxn>
                <a:cxn ang="0">
                  <a:pos x="24" y="21"/>
                </a:cxn>
              </a:cxnLst>
              <a:rect l="0" t="0" r="r" b="b"/>
              <a:pathLst>
                <a:path w="86" h="102">
                  <a:moveTo>
                    <a:pt x="0" y="0"/>
                  </a:moveTo>
                  <a:lnTo>
                    <a:pt x="0" y="102"/>
                  </a:lnTo>
                  <a:lnTo>
                    <a:pt x="24" y="102"/>
                  </a:lnTo>
                  <a:lnTo>
                    <a:pt x="24" y="68"/>
                  </a:lnTo>
                  <a:lnTo>
                    <a:pt x="47" y="68"/>
                  </a:lnTo>
                  <a:lnTo>
                    <a:pt x="52" y="68"/>
                  </a:lnTo>
                  <a:lnTo>
                    <a:pt x="58" y="67"/>
                  </a:lnTo>
                  <a:lnTo>
                    <a:pt x="65" y="66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7" y="58"/>
                  </a:lnTo>
                  <a:lnTo>
                    <a:pt x="79" y="55"/>
                  </a:lnTo>
                  <a:lnTo>
                    <a:pt x="81" y="52"/>
                  </a:lnTo>
                  <a:lnTo>
                    <a:pt x="83" y="48"/>
                  </a:lnTo>
                  <a:lnTo>
                    <a:pt x="84" y="44"/>
                  </a:lnTo>
                  <a:lnTo>
                    <a:pt x="85" y="39"/>
                  </a:lnTo>
                  <a:lnTo>
                    <a:pt x="86" y="34"/>
                  </a:lnTo>
                  <a:lnTo>
                    <a:pt x="85" y="25"/>
                  </a:lnTo>
                  <a:lnTo>
                    <a:pt x="83" y="18"/>
                  </a:lnTo>
                  <a:lnTo>
                    <a:pt x="79" y="12"/>
                  </a:lnTo>
                  <a:lnTo>
                    <a:pt x="74" y="7"/>
                  </a:lnTo>
                  <a:lnTo>
                    <a:pt x="69" y="4"/>
                  </a:lnTo>
                  <a:lnTo>
                    <a:pt x="62" y="2"/>
                  </a:lnTo>
                  <a:lnTo>
                    <a:pt x="55" y="1"/>
                  </a:lnTo>
                  <a:lnTo>
                    <a:pt x="48" y="0"/>
                  </a:lnTo>
                  <a:lnTo>
                    <a:pt x="0" y="0"/>
                  </a:lnTo>
                  <a:close/>
                  <a:moveTo>
                    <a:pt x="24" y="21"/>
                  </a:moveTo>
                  <a:lnTo>
                    <a:pt x="43" y="21"/>
                  </a:lnTo>
                  <a:lnTo>
                    <a:pt x="48" y="21"/>
                  </a:lnTo>
                  <a:lnTo>
                    <a:pt x="54" y="22"/>
                  </a:lnTo>
                  <a:lnTo>
                    <a:pt x="56" y="24"/>
                  </a:lnTo>
                  <a:lnTo>
                    <a:pt x="58" y="26"/>
                  </a:lnTo>
                  <a:lnTo>
                    <a:pt x="60" y="29"/>
                  </a:lnTo>
                  <a:lnTo>
                    <a:pt x="60" y="34"/>
                  </a:lnTo>
                  <a:lnTo>
                    <a:pt x="60" y="37"/>
                  </a:lnTo>
                  <a:lnTo>
                    <a:pt x="59" y="40"/>
                  </a:lnTo>
                  <a:lnTo>
                    <a:pt x="58" y="42"/>
                  </a:lnTo>
                  <a:lnTo>
                    <a:pt x="56" y="44"/>
                  </a:lnTo>
                  <a:lnTo>
                    <a:pt x="54" y="46"/>
                  </a:lnTo>
                  <a:lnTo>
                    <a:pt x="51" y="47"/>
                  </a:lnTo>
                  <a:lnTo>
                    <a:pt x="47" y="47"/>
                  </a:lnTo>
                  <a:lnTo>
                    <a:pt x="43" y="47"/>
                  </a:lnTo>
                  <a:lnTo>
                    <a:pt x="24" y="47"/>
                  </a:lnTo>
                  <a:lnTo>
                    <a:pt x="24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5" name="Freeform 179"/>
            <p:cNvSpPr>
              <a:spLocks noEditPoints="1"/>
            </p:cNvSpPr>
            <p:nvPr/>
          </p:nvSpPr>
          <p:spPr bwMode="auto">
            <a:xfrm>
              <a:off x="3664" y="1412"/>
              <a:ext cx="26" cy="27"/>
            </a:xfrm>
            <a:custGeom>
              <a:avLst/>
              <a:gdLst/>
              <a:ahLst/>
              <a:cxnLst>
                <a:cxn ang="0">
                  <a:pos x="57" y="108"/>
                </a:cxn>
                <a:cxn ang="0">
                  <a:pos x="69" y="106"/>
                </a:cxn>
                <a:cxn ang="0">
                  <a:pos x="78" y="102"/>
                </a:cxn>
                <a:cxn ang="0">
                  <a:pos x="86" y="96"/>
                </a:cxn>
                <a:cxn ang="0">
                  <a:pos x="96" y="85"/>
                </a:cxn>
                <a:cxn ang="0">
                  <a:pos x="102" y="65"/>
                </a:cxn>
                <a:cxn ang="0">
                  <a:pos x="102" y="43"/>
                </a:cxn>
                <a:cxn ang="0">
                  <a:pos x="96" y="24"/>
                </a:cxn>
                <a:cxn ang="0">
                  <a:pos x="86" y="12"/>
                </a:cxn>
                <a:cxn ang="0">
                  <a:pos x="78" y="7"/>
                </a:cxn>
                <a:cxn ang="0">
                  <a:pos x="69" y="3"/>
                </a:cxn>
                <a:cxn ang="0">
                  <a:pos x="57" y="1"/>
                </a:cxn>
                <a:cxn ang="0">
                  <a:pos x="44" y="1"/>
                </a:cxn>
                <a:cxn ang="0">
                  <a:pos x="31" y="3"/>
                </a:cxn>
                <a:cxn ang="0">
                  <a:pos x="21" y="8"/>
                </a:cxn>
                <a:cxn ang="0">
                  <a:pos x="13" y="14"/>
                </a:cxn>
                <a:cxn ang="0">
                  <a:pos x="5" y="27"/>
                </a:cxn>
                <a:cxn ang="0">
                  <a:pos x="0" y="45"/>
                </a:cxn>
                <a:cxn ang="0">
                  <a:pos x="0" y="63"/>
                </a:cxn>
                <a:cxn ang="0">
                  <a:pos x="5" y="82"/>
                </a:cxn>
                <a:cxn ang="0">
                  <a:pos x="13" y="94"/>
                </a:cxn>
                <a:cxn ang="0">
                  <a:pos x="21" y="101"/>
                </a:cxn>
                <a:cxn ang="0">
                  <a:pos x="31" y="105"/>
                </a:cxn>
                <a:cxn ang="0">
                  <a:pos x="44" y="108"/>
                </a:cxn>
                <a:cxn ang="0">
                  <a:pos x="51" y="89"/>
                </a:cxn>
                <a:cxn ang="0">
                  <a:pos x="41" y="87"/>
                </a:cxn>
                <a:cxn ang="0">
                  <a:pos x="33" y="82"/>
                </a:cxn>
                <a:cxn ang="0">
                  <a:pos x="27" y="72"/>
                </a:cxn>
                <a:cxn ang="0">
                  <a:pos x="25" y="54"/>
                </a:cxn>
                <a:cxn ang="0">
                  <a:pos x="27" y="39"/>
                </a:cxn>
                <a:cxn ang="0">
                  <a:pos x="32" y="29"/>
                </a:cxn>
                <a:cxn ang="0">
                  <a:pos x="39" y="23"/>
                </a:cxn>
                <a:cxn ang="0">
                  <a:pos x="51" y="21"/>
                </a:cxn>
                <a:cxn ang="0">
                  <a:pos x="59" y="22"/>
                </a:cxn>
                <a:cxn ang="0">
                  <a:pos x="65" y="25"/>
                </a:cxn>
                <a:cxn ang="0">
                  <a:pos x="73" y="34"/>
                </a:cxn>
                <a:cxn ang="0">
                  <a:pos x="76" y="45"/>
                </a:cxn>
                <a:cxn ang="0">
                  <a:pos x="76" y="54"/>
                </a:cxn>
                <a:cxn ang="0">
                  <a:pos x="76" y="63"/>
                </a:cxn>
                <a:cxn ang="0">
                  <a:pos x="73" y="75"/>
                </a:cxn>
                <a:cxn ang="0">
                  <a:pos x="65" y="85"/>
                </a:cxn>
                <a:cxn ang="0">
                  <a:pos x="59" y="88"/>
                </a:cxn>
                <a:cxn ang="0">
                  <a:pos x="51" y="89"/>
                </a:cxn>
              </a:cxnLst>
              <a:rect l="0" t="0" r="r" b="b"/>
              <a:pathLst>
                <a:path w="103" h="108">
                  <a:moveTo>
                    <a:pt x="51" y="108"/>
                  </a:moveTo>
                  <a:lnTo>
                    <a:pt x="57" y="108"/>
                  </a:lnTo>
                  <a:lnTo>
                    <a:pt x="63" y="107"/>
                  </a:lnTo>
                  <a:lnTo>
                    <a:pt x="69" y="106"/>
                  </a:lnTo>
                  <a:lnTo>
                    <a:pt x="74" y="104"/>
                  </a:lnTo>
                  <a:lnTo>
                    <a:pt x="78" y="102"/>
                  </a:lnTo>
                  <a:lnTo>
                    <a:pt x="82" y="99"/>
                  </a:lnTo>
                  <a:lnTo>
                    <a:pt x="86" y="96"/>
                  </a:lnTo>
                  <a:lnTo>
                    <a:pt x="89" y="93"/>
                  </a:lnTo>
                  <a:lnTo>
                    <a:pt x="96" y="85"/>
                  </a:lnTo>
                  <a:lnTo>
                    <a:pt x="100" y="76"/>
                  </a:lnTo>
                  <a:lnTo>
                    <a:pt x="102" y="65"/>
                  </a:lnTo>
                  <a:lnTo>
                    <a:pt x="103" y="54"/>
                  </a:lnTo>
                  <a:lnTo>
                    <a:pt x="102" y="43"/>
                  </a:lnTo>
                  <a:lnTo>
                    <a:pt x="100" y="33"/>
                  </a:lnTo>
                  <a:lnTo>
                    <a:pt x="96" y="24"/>
                  </a:lnTo>
                  <a:lnTo>
                    <a:pt x="89" y="17"/>
                  </a:lnTo>
                  <a:lnTo>
                    <a:pt x="86" y="12"/>
                  </a:lnTo>
                  <a:lnTo>
                    <a:pt x="82" y="9"/>
                  </a:lnTo>
                  <a:lnTo>
                    <a:pt x="78" y="7"/>
                  </a:lnTo>
                  <a:lnTo>
                    <a:pt x="74" y="4"/>
                  </a:lnTo>
                  <a:lnTo>
                    <a:pt x="69" y="3"/>
                  </a:lnTo>
                  <a:lnTo>
                    <a:pt x="63" y="2"/>
                  </a:lnTo>
                  <a:lnTo>
                    <a:pt x="57" y="1"/>
                  </a:lnTo>
                  <a:lnTo>
                    <a:pt x="51" y="0"/>
                  </a:lnTo>
                  <a:lnTo>
                    <a:pt x="44" y="1"/>
                  </a:lnTo>
                  <a:lnTo>
                    <a:pt x="37" y="2"/>
                  </a:lnTo>
                  <a:lnTo>
                    <a:pt x="31" y="3"/>
                  </a:lnTo>
                  <a:lnTo>
                    <a:pt x="26" y="5"/>
                  </a:lnTo>
                  <a:lnTo>
                    <a:pt x="21" y="8"/>
                  </a:lnTo>
                  <a:lnTo>
                    <a:pt x="17" y="11"/>
                  </a:lnTo>
                  <a:lnTo>
                    <a:pt x="13" y="14"/>
                  </a:lnTo>
                  <a:lnTo>
                    <a:pt x="10" y="19"/>
                  </a:lnTo>
                  <a:lnTo>
                    <a:pt x="5" y="27"/>
                  </a:lnTo>
                  <a:lnTo>
                    <a:pt x="2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0" y="63"/>
                  </a:lnTo>
                  <a:lnTo>
                    <a:pt x="2" y="73"/>
                  </a:lnTo>
                  <a:lnTo>
                    <a:pt x="5" y="82"/>
                  </a:lnTo>
                  <a:lnTo>
                    <a:pt x="10" y="91"/>
                  </a:lnTo>
                  <a:lnTo>
                    <a:pt x="13" y="94"/>
                  </a:lnTo>
                  <a:lnTo>
                    <a:pt x="17" y="98"/>
                  </a:lnTo>
                  <a:lnTo>
                    <a:pt x="21" y="101"/>
                  </a:lnTo>
                  <a:lnTo>
                    <a:pt x="26" y="103"/>
                  </a:lnTo>
                  <a:lnTo>
                    <a:pt x="31" y="105"/>
                  </a:lnTo>
                  <a:lnTo>
                    <a:pt x="37" y="107"/>
                  </a:lnTo>
                  <a:lnTo>
                    <a:pt x="44" y="108"/>
                  </a:lnTo>
                  <a:lnTo>
                    <a:pt x="51" y="108"/>
                  </a:lnTo>
                  <a:close/>
                  <a:moveTo>
                    <a:pt x="51" y="89"/>
                  </a:moveTo>
                  <a:lnTo>
                    <a:pt x="46" y="88"/>
                  </a:lnTo>
                  <a:lnTo>
                    <a:pt x="41" y="87"/>
                  </a:lnTo>
                  <a:lnTo>
                    <a:pt x="36" y="85"/>
                  </a:lnTo>
                  <a:lnTo>
                    <a:pt x="33" y="82"/>
                  </a:lnTo>
                  <a:lnTo>
                    <a:pt x="30" y="77"/>
                  </a:lnTo>
                  <a:lnTo>
                    <a:pt x="27" y="72"/>
                  </a:lnTo>
                  <a:lnTo>
                    <a:pt x="26" y="63"/>
                  </a:lnTo>
                  <a:lnTo>
                    <a:pt x="25" y="54"/>
                  </a:lnTo>
                  <a:lnTo>
                    <a:pt x="25" y="46"/>
                  </a:lnTo>
                  <a:lnTo>
                    <a:pt x="27" y="39"/>
                  </a:lnTo>
                  <a:lnTo>
                    <a:pt x="29" y="34"/>
                  </a:lnTo>
                  <a:lnTo>
                    <a:pt x="32" y="29"/>
                  </a:lnTo>
                  <a:lnTo>
                    <a:pt x="35" y="25"/>
                  </a:lnTo>
                  <a:lnTo>
                    <a:pt x="39" y="23"/>
                  </a:lnTo>
                  <a:lnTo>
                    <a:pt x="45" y="21"/>
                  </a:lnTo>
                  <a:lnTo>
                    <a:pt x="51" y="21"/>
                  </a:lnTo>
                  <a:lnTo>
                    <a:pt x="55" y="21"/>
                  </a:lnTo>
                  <a:lnTo>
                    <a:pt x="59" y="22"/>
                  </a:lnTo>
                  <a:lnTo>
                    <a:pt x="62" y="23"/>
                  </a:lnTo>
                  <a:lnTo>
                    <a:pt x="65" y="25"/>
                  </a:lnTo>
                  <a:lnTo>
                    <a:pt x="70" y="29"/>
                  </a:lnTo>
                  <a:lnTo>
                    <a:pt x="73" y="34"/>
                  </a:lnTo>
                  <a:lnTo>
                    <a:pt x="75" y="40"/>
                  </a:lnTo>
                  <a:lnTo>
                    <a:pt x="76" y="45"/>
                  </a:lnTo>
                  <a:lnTo>
                    <a:pt x="76" y="50"/>
                  </a:lnTo>
                  <a:lnTo>
                    <a:pt x="76" y="54"/>
                  </a:lnTo>
                  <a:lnTo>
                    <a:pt x="76" y="58"/>
                  </a:lnTo>
                  <a:lnTo>
                    <a:pt x="76" y="63"/>
                  </a:lnTo>
                  <a:lnTo>
                    <a:pt x="75" y="70"/>
                  </a:lnTo>
                  <a:lnTo>
                    <a:pt x="73" y="75"/>
                  </a:lnTo>
                  <a:lnTo>
                    <a:pt x="70" y="80"/>
                  </a:lnTo>
                  <a:lnTo>
                    <a:pt x="65" y="85"/>
                  </a:lnTo>
                  <a:lnTo>
                    <a:pt x="62" y="86"/>
                  </a:lnTo>
                  <a:lnTo>
                    <a:pt x="59" y="88"/>
                  </a:lnTo>
                  <a:lnTo>
                    <a:pt x="55" y="88"/>
                  </a:lnTo>
                  <a:lnTo>
                    <a:pt x="51" y="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6" name="Freeform 180"/>
            <p:cNvSpPr>
              <a:spLocks/>
            </p:cNvSpPr>
            <p:nvPr/>
          </p:nvSpPr>
          <p:spPr bwMode="auto">
            <a:xfrm>
              <a:off x="3692" y="1412"/>
              <a:ext cx="21" cy="26"/>
            </a:xfrm>
            <a:custGeom>
              <a:avLst/>
              <a:gdLst/>
              <a:ahLst/>
              <a:cxnLst>
                <a:cxn ang="0">
                  <a:pos x="30" y="21"/>
                </a:cxn>
                <a:cxn ang="0">
                  <a:pos x="30" y="102"/>
                </a:cxn>
                <a:cxn ang="0">
                  <a:pos x="55" y="102"/>
                </a:cxn>
                <a:cxn ang="0">
                  <a:pos x="55" y="21"/>
                </a:cxn>
                <a:cxn ang="0">
                  <a:pos x="86" y="21"/>
                </a:cxn>
                <a:cxn ang="0">
                  <a:pos x="86" y="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30" y="21"/>
                </a:cxn>
              </a:cxnLst>
              <a:rect l="0" t="0" r="r" b="b"/>
              <a:pathLst>
                <a:path w="86" h="102">
                  <a:moveTo>
                    <a:pt x="30" y="21"/>
                  </a:moveTo>
                  <a:lnTo>
                    <a:pt x="30" y="102"/>
                  </a:lnTo>
                  <a:lnTo>
                    <a:pt x="55" y="102"/>
                  </a:lnTo>
                  <a:lnTo>
                    <a:pt x="55" y="21"/>
                  </a:lnTo>
                  <a:lnTo>
                    <a:pt x="86" y="21"/>
                  </a:lnTo>
                  <a:lnTo>
                    <a:pt x="86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30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7" name="Freeform 181"/>
            <p:cNvSpPr>
              <a:spLocks/>
            </p:cNvSpPr>
            <p:nvPr/>
          </p:nvSpPr>
          <p:spPr bwMode="auto">
            <a:xfrm>
              <a:off x="3716" y="1412"/>
              <a:ext cx="21" cy="26"/>
            </a:xfrm>
            <a:custGeom>
              <a:avLst/>
              <a:gdLst/>
              <a:ahLst/>
              <a:cxnLst>
                <a:cxn ang="0">
                  <a:pos x="23" y="41"/>
                </a:cxn>
                <a:cxn ang="0">
                  <a:pos x="23" y="21"/>
                </a:cxn>
                <a:cxn ang="0">
                  <a:pos x="80" y="21"/>
                </a:cxn>
                <a:cxn ang="0">
                  <a:pos x="80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81" y="102"/>
                </a:cxn>
                <a:cxn ang="0">
                  <a:pos x="81" y="83"/>
                </a:cxn>
                <a:cxn ang="0">
                  <a:pos x="23" y="83"/>
                </a:cxn>
                <a:cxn ang="0">
                  <a:pos x="23" y="59"/>
                </a:cxn>
                <a:cxn ang="0">
                  <a:pos x="73" y="59"/>
                </a:cxn>
                <a:cxn ang="0">
                  <a:pos x="73" y="41"/>
                </a:cxn>
                <a:cxn ang="0">
                  <a:pos x="23" y="41"/>
                </a:cxn>
              </a:cxnLst>
              <a:rect l="0" t="0" r="r" b="b"/>
              <a:pathLst>
                <a:path w="81" h="102">
                  <a:moveTo>
                    <a:pt x="23" y="41"/>
                  </a:moveTo>
                  <a:lnTo>
                    <a:pt x="23" y="21"/>
                  </a:lnTo>
                  <a:lnTo>
                    <a:pt x="80" y="21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81" y="102"/>
                  </a:lnTo>
                  <a:lnTo>
                    <a:pt x="81" y="83"/>
                  </a:lnTo>
                  <a:lnTo>
                    <a:pt x="23" y="83"/>
                  </a:lnTo>
                  <a:lnTo>
                    <a:pt x="23" y="59"/>
                  </a:lnTo>
                  <a:lnTo>
                    <a:pt x="73" y="59"/>
                  </a:lnTo>
                  <a:lnTo>
                    <a:pt x="73" y="41"/>
                  </a:lnTo>
                  <a:lnTo>
                    <a:pt x="23" y="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8" name="Freeform 182"/>
            <p:cNvSpPr>
              <a:spLocks noEditPoints="1"/>
            </p:cNvSpPr>
            <p:nvPr/>
          </p:nvSpPr>
          <p:spPr bwMode="auto">
            <a:xfrm>
              <a:off x="3740" y="1406"/>
              <a:ext cx="23" cy="32"/>
            </a:xfrm>
            <a:custGeom>
              <a:avLst/>
              <a:gdLst/>
              <a:ahLst/>
              <a:cxnLst>
                <a:cxn ang="0">
                  <a:pos x="24" y="91"/>
                </a:cxn>
                <a:cxn ang="0">
                  <a:pos x="24" y="24"/>
                </a:cxn>
                <a:cxn ang="0">
                  <a:pos x="0" y="24"/>
                </a:cxn>
                <a:cxn ang="0">
                  <a:pos x="0" y="126"/>
                </a:cxn>
                <a:cxn ang="0">
                  <a:pos x="24" y="126"/>
                </a:cxn>
                <a:cxn ang="0">
                  <a:pos x="65" y="60"/>
                </a:cxn>
                <a:cxn ang="0">
                  <a:pos x="65" y="126"/>
                </a:cxn>
                <a:cxn ang="0">
                  <a:pos x="88" y="126"/>
                </a:cxn>
                <a:cxn ang="0">
                  <a:pos x="88" y="24"/>
                </a:cxn>
                <a:cxn ang="0">
                  <a:pos x="65" y="24"/>
                </a:cxn>
                <a:cxn ang="0">
                  <a:pos x="24" y="91"/>
                </a:cxn>
                <a:cxn ang="0">
                  <a:pos x="15" y="0"/>
                </a:cxn>
                <a:cxn ang="0">
                  <a:pos x="17" y="6"/>
                </a:cxn>
                <a:cxn ang="0">
                  <a:pos x="19" y="10"/>
                </a:cxn>
                <a:cxn ang="0">
                  <a:pos x="23" y="14"/>
                </a:cxn>
                <a:cxn ang="0">
                  <a:pos x="27" y="16"/>
                </a:cxn>
                <a:cxn ang="0">
                  <a:pos x="36" y="19"/>
                </a:cxn>
                <a:cxn ang="0">
                  <a:pos x="45" y="19"/>
                </a:cxn>
                <a:cxn ang="0">
                  <a:pos x="51" y="19"/>
                </a:cxn>
                <a:cxn ang="0">
                  <a:pos x="60" y="17"/>
                </a:cxn>
                <a:cxn ang="0">
                  <a:pos x="65" y="14"/>
                </a:cxn>
                <a:cxn ang="0">
                  <a:pos x="69" y="11"/>
                </a:cxn>
                <a:cxn ang="0">
                  <a:pos x="72" y="6"/>
                </a:cxn>
                <a:cxn ang="0">
                  <a:pos x="73" y="0"/>
                </a:cxn>
                <a:cxn ang="0">
                  <a:pos x="57" y="0"/>
                </a:cxn>
                <a:cxn ang="0">
                  <a:pos x="56" y="3"/>
                </a:cxn>
                <a:cxn ang="0">
                  <a:pos x="54" y="6"/>
                </a:cxn>
                <a:cxn ang="0">
                  <a:pos x="50" y="9"/>
                </a:cxn>
                <a:cxn ang="0">
                  <a:pos x="45" y="9"/>
                </a:cxn>
                <a:cxn ang="0">
                  <a:pos x="38" y="9"/>
                </a:cxn>
                <a:cxn ang="0">
                  <a:pos x="34" y="6"/>
                </a:cxn>
                <a:cxn ang="0">
                  <a:pos x="32" y="3"/>
                </a:cxn>
                <a:cxn ang="0">
                  <a:pos x="31" y="0"/>
                </a:cxn>
                <a:cxn ang="0">
                  <a:pos x="15" y="0"/>
                </a:cxn>
              </a:cxnLst>
              <a:rect l="0" t="0" r="r" b="b"/>
              <a:pathLst>
                <a:path w="88" h="126">
                  <a:moveTo>
                    <a:pt x="24" y="91"/>
                  </a:moveTo>
                  <a:lnTo>
                    <a:pt x="24" y="24"/>
                  </a:lnTo>
                  <a:lnTo>
                    <a:pt x="0" y="24"/>
                  </a:lnTo>
                  <a:lnTo>
                    <a:pt x="0" y="126"/>
                  </a:lnTo>
                  <a:lnTo>
                    <a:pt x="24" y="126"/>
                  </a:lnTo>
                  <a:lnTo>
                    <a:pt x="65" y="60"/>
                  </a:lnTo>
                  <a:lnTo>
                    <a:pt x="65" y="126"/>
                  </a:lnTo>
                  <a:lnTo>
                    <a:pt x="88" y="126"/>
                  </a:lnTo>
                  <a:lnTo>
                    <a:pt x="88" y="24"/>
                  </a:lnTo>
                  <a:lnTo>
                    <a:pt x="65" y="24"/>
                  </a:lnTo>
                  <a:lnTo>
                    <a:pt x="24" y="91"/>
                  </a:lnTo>
                  <a:close/>
                  <a:moveTo>
                    <a:pt x="15" y="0"/>
                  </a:moveTo>
                  <a:lnTo>
                    <a:pt x="17" y="6"/>
                  </a:lnTo>
                  <a:lnTo>
                    <a:pt x="19" y="10"/>
                  </a:lnTo>
                  <a:lnTo>
                    <a:pt x="23" y="14"/>
                  </a:lnTo>
                  <a:lnTo>
                    <a:pt x="27" y="16"/>
                  </a:lnTo>
                  <a:lnTo>
                    <a:pt x="36" y="19"/>
                  </a:lnTo>
                  <a:lnTo>
                    <a:pt x="45" y="19"/>
                  </a:lnTo>
                  <a:lnTo>
                    <a:pt x="51" y="19"/>
                  </a:lnTo>
                  <a:lnTo>
                    <a:pt x="60" y="17"/>
                  </a:lnTo>
                  <a:lnTo>
                    <a:pt x="65" y="14"/>
                  </a:lnTo>
                  <a:lnTo>
                    <a:pt x="69" y="11"/>
                  </a:lnTo>
                  <a:lnTo>
                    <a:pt x="72" y="6"/>
                  </a:lnTo>
                  <a:lnTo>
                    <a:pt x="73" y="0"/>
                  </a:lnTo>
                  <a:lnTo>
                    <a:pt x="57" y="0"/>
                  </a:lnTo>
                  <a:lnTo>
                    <a:pt x="56" y="3"/>
                  </a:lnTo>
                  <a:lnTo>
                    <a:pt x="54" y="6"/>
                  </a:lnTo>
                  <a:lnTo>
                    <a:pt x="50" y="9"/>
                  </a:lnTo>
                  <a:lnTo>
                    <a:pt x="45" y="9"/>
                  </a:lnTo>
                  <a:lnTo>
                    <a:pt x="38" y="9"/>
                  </a:lnTo>
                  <a:lnTo>
                    <a:pt x="34" y="6"/>
                  </a:lnTo>
                  <a:lnTo>
                    <a:pt x="32" y="3"/>
                  </a:lnTo>
                  <a:lnTo>
                    <a:pt x="31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799" name="Line 183"/>
            <p:cNvSpPr>
              <a:spLocks noChangeShapeType="1"/>
            </p:cNvSpPr>
            <p:nvPr/>
          </p:nvSpPr>
          <p:spPr bwMode="auto">
            <a:xfrm>
              <a:off x="3546" y="1458"/>
              <a:ext cx="1" cy="83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0" name="Line 184"/>
            <p:cNvSpPr>
              <a:spLocks noChangeShapeType="1"/>
            </p:cNvSpPr>
            <p:nvPr/>
          </p:nvSpPr>
          <p:spPr bwMode="auto">
            <a:xfrm flipH="1">
              <a:off x="3590" y="1458"/>
              <a:ext cx="73" cy="83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1" name="Line 185"/>
            <p:cNvSpPr>
              <a:spLocks noChangeShapeType="1"/>
            </p:cNvSpPr>
            <p:nvPr/>
          </p:nvSpPr>
          <p:spPr bwMode="auto">
            <a:xfrm>
              <a:off x="3693" y="1458"/>
              <a:ext cx="38" cy="89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2" name="Freeform 186"/>
            <p:cNvSpPr>
              <a:spLocks/>
            </p:cNvSpPr>
            <p:nvPr/>
          </p:nvSpPr>
          <p:spPr bwMode="auto">
            <a:xfrm>
              <a:off x="3501" y="1539"/>
              <a:ext cx="134" cy="103"/>
            </a:xfrm>
            <a:custGeom>
              <a:avLst/>
              <a:gdLst/>
              <a:ahLst/>
              <a:cxnLst>
                <a:cxn ang="0">
                  <a:pos x="1" y="220"/>
                </a:cxn>
                <a:cxn ang="0">
                  <a:pos x="7" y="246"/>
                </a:cxn>
                <a:cxn ang="0">
                  <a:pos x="19" y="269"/>
                </a:cxn>
                <a:cxn ang="0">
                  <a:pos x="38" y="290"/>
                </a:cxn>
                <a:cxn ang="0">
                  <a:pos x="60" y="305"/>
                </a:cxn>
                <a:cxn ang="0">
                  <a:pos x="76" y="326"/>
                </a:cxn>
                <a:cxn ang="0">
                  <a:pos x="87" y="352"/>
                </a:cxn>
                <a:cxn ang="0">
                  <a:pos x="104" y="375"/>
                </a:cxn>
                <a:cxn ang="0">
                  <a:pos x="126" y="393"/>
                </a:cxn>
                <a:cxn ang="0">
                  <a:pos x="153" y="406"/>
                </a:cxn>
                <a:cxn ang="0">
                  <a:pos x="181" y="412"/>
                </a:cxn>
                <a:cxn ang="0">
                  <a:pos x="212" y="411"/>
                </a:cxn>
                <a:cxn ang="0">
                  <a:pos x="241" y="404"/>
                </a:cxn>
                <a:cxn ang="0">
                  <a:pos x="266" y="390"/>
                </a:cxn>
                <a:cxn ang="0">
                  <a:pos x="292" y="404"/>
                </a:cxn>
                <a:cxn ang="0">
                  <a:pos x="320" y="411"/>
                </a:cxn>
                <a:cxn ang="0">
                  <a:pos x="351" y="412"/>
                </a:cxn>
                <a:cxn ang="0">
                  <a:pos x="379" y="406"/>
                </a:cxn>
                <a:cxn ang="0">
                  <a:pos x="406" y="393"/>
                </a:cxn>
                <a:cxn ang="0">
                  <a:pos x="428" y="375"/>
                </a:cxn>
                <a:cxn ang="0">
                  <a:pos x="446" y="352"/>
                </a:cxn>
                <a:cxn ang="0">
                  <a:pos x="457" y="326"/>
                </a:cxn>
                <a:cxn ang="0">
                  <a:pos x="471" y="305"/>
                </a:cxn>
                <a:cxn ang="0">
                  <a:pos x="495" y="290"/>
                </a:cxn>
                <a:cxn ang="0">
                  <a:pos x="513" y="269"/>
                </a:cxn>
                <a:cxn ang="0">
                  <a:pos x="525" y="246"/>
                </a:cxn>
                <a:cxn ang="0">
                  <a:pos x="532" y="220"/>
                </a:cxn>
                <a:cxn ang="0">
                  <a:pos x="532" y="192"/>
                </a:cxn>
                <a:cxn ang="0">
                  <a:pos x="524" y="164"/>
                </a:cxn>
                <a:cxn ang="0">
                  <a:pos x="511" y="140"/>
                </a:cxn>
                <a:cxn ang="0">
                  <a:pos x="491" y="120"/>
                </a:cxn>
                <a:cxn ang="0">
                  <a:pos x="466" y="104"/>
                </a:cxn>
                <a:cxn ang="0">
                  <a:pos x="457" y="87"/>
                </a:cxn>
                <a:cxn ang="0">
                  <a:pos x="446" y="60"/>
                </a:cxn>
                <a:cxn ang="0">
                  <a:pos x="428" y="38"/>
                </a:cxn>
                <a:cxn ang="0">
                  <a:pos x="406" y="20"/>
                </a:cxn>
                <a:cxn ang="0">
                  <a:pos x="379" y="6"/>
                </a:cxn>
                <a:cxn ang="0">
                  <a:pos x="351" y="0"/>
                </a:cxn>
                <a:cxn ang="0">
                  <a:pos x="320" y="1"/>
                </a:cxn>
                <a:cxn ang="0">
                  <a:pos x="292" y="9"/>
                </a:cxn>
                <a:cxn ang="0">
                  <a:pos x="266" y="23"/>
                </a:cxn>
                <a:cxn ang="0">
                  <a:pos x="241" y="9"/>
                </a:cxn>
                <a:cxn ang="0">
                  <a:pos x="212" y="1"/>
                </a:cxn>
                <a:cxn ang="0">
                  <a:pos x="181" y="0"/>
                </a:cxn>
                <a:cxn ang="0">
                  <a:pos x="153" y="6"/>
                </a:cxn>
                <a:cxn ang="0">
                  <a:pos x="126" y="20"/>
                </a:cxn>
                <a:cxn ang="0">
                  <a:pos x="104" y="38"/>
                </a:cxn>
                <a:cxn ang="0">
                  <a:pos x="87" y="60"/>
                </a:cxn>
                <a:cxn ang="0">
                  <a:pos x="76" y="87"/>
                </a:cxn>
                <a:cxn ang="0">
                  <a:pos x="60" y="107"/>
                </a:cxn>
                <a:cxn ang="0">
                  <a:pos x="38" y="123"/>
                </a:cxn>
                <a:cxn ang="0">
                  <a:pos x="19" y="143"/>
                </a:cxn>
                <a:cxn ang="0">
                  <a:pos x="7" y="166"/>
                </a:cxn>
                <a:cxn ang="0">
                  <a:pos x="1" y="193"/>
                </a:cxn>
              </a:cxnLst>
              <a:rect l="0" t="0" r="r" b="b"/>
              <a:pathLst>
                <a:path w="532" h="412">
                  <a:moveTo>
                    <a:pt x="0" y="206"/>
                  </a:moveTo>
                  <a:lnTo>
                    <a:pt x="1" y="220"/>
                  </a:lnTo>
                  <a:lnTo>
                    <a:pt x="3" y="233"/>
                  </a:lnTo>
                  <a:lnTo>
                    <a:pt x="7" y="246"/>
                  </a:lnTo>
                  <a:lnTo>
                    <a:pt x="13" y="257"/>
                  </a:lnTo>
                  <a:lnTo>
                    <a:pt x="19" y="269"/>
                  </a:lnTo>
                  <a:lnTo>
                    <a:pt x="28" y="280"/>
                  </a:lnTo>
                  <a:lnTo>
                    <a:pt x="38" y="290"/>
                  </a:lnTo>
                  <a:lnTo>
                    <a:pt x="49" y="298"/>
                  </a:lnTo>
                  <a:lnTo>
                    <a:pt x="60" y="305"/>
                  </a:lnTo>
                  <a:lnTo>
                    <a:pt x="73" y="311"/>
                  </a:lnTo>
                  <a:lnTo>
                    <a:pt x="76" y="326"/>
                  </a:lnTo>
                  <a:lnTo>
                    <a:pt x="80" y="339"/>
                  </a:lnTo>
                  <a:lnTo>
                    <a:pt x="87" y="352"/>
                  </a:lnTo>
                  <a:lnTo>
                    <a:pt x="95" y="364"/>
                  </a:lnTo>
                  <a:lnTo>
                    <a:pt x="104" y="375"/>
                  </a:lnTo>
                  <a:lnTo>
                    <a:pt x="114" y="385"/>
                  </a:lnTo>
                  <a:lnTo>
                    <a:pt x="126" y="393"/>
                  </a:lnTo>
                  <a:lnTo>
                    <a:pt x="140" y="400"/>
                  </a:lnTo>
                  <a:lnTo>
                    <a:pt x="153" y="406"/>
                  </a:lnTo>
                  <a:lnTo>
                    <a:pt x="167" y="410"/>
                  </a:lnTo>
                  <a:lnTo>
                    <a:pt x="181" y="412"/>
                  </a:lnTo>
                  <a:lnTo>
                    <a:pt x="197" y="412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1" y="404"/>
                  </a:lnTo>
                  <a:lnTo>
                    <a:pt x="254" y="397"/>
                  </a:lnTo>
                  <a:lnTo>
                    <a:pt x="266" y="390"/>
                  </a:lnTo>
                  <a:lnTo>
                    <a:pt x="278" y="397"/>
                  </a:lnTo>
                  <a:lnTo>
                    <a:pt x="292" y="404"/>
                  </a:lnTo>
                  <a:lnTo>
                    <a:pt x="306" y="408"/>
                  </a:lnTo>
                  <a:lnTo>
                    <a:pt x="320" y="411"/>
                  </a:lnTo>
                  <a:lnTo>
                    <a:pt x="335" y="412"/>
                  </a:lnTo>
                  <a:lnTo>
                    <a:pt x="351" y="412"/>
                  </a:lnTo>
                  <a:lnTo>
                    <a:pt x="365" y="410"/>
                  </a:lnTo>
                  <a:lnTo>
                    <a:pt x="379" y="406"/>
                  </a:lnTo>
                  <a:lnTo>
                    <a:pt x="394" y="400"/>
                  </a:lnTo>
                  <a:lnTo>
                    <a:pt x="406" y="393"/>
                  </a:lnTo>
                  <a:lnTo>
                    <a:pt x="418" y="385"/>
                  </a:lnTo>
                  <a:lnTo>
                    <a:pt x="428" y="375"/>
                  </a:lnTo>
                  <a:lnTo>
                    <a:pt x="439" y="364"/>
                  </a:lnTo>
                  <a:lnTo>
                    <a:pt x="446" y="352"/>
                  </a:lnTo>
                  <a:lnTo>
                    <a:pt x="452" y="339"/>
                  </a:lnTo>
                  <a:lnTo>
                    <a:pt x="457" y="326"/>
                  </a:lnTo>
                  <a:lnTo>
                    <a:pt x="459" y="311"/>
                  </a:lnTo>
                  <a:lnTo>
                    <a:pt x="471" y="305"/>
                  </a:lnTo>
                  <a:lnTo>
                    <a:pt x="483" y="298"/>
                  </a:lnTo>
                  <a:lnTo>
                    <a:pt x="495" y="290"/>
                  </a:lnTo>
                  <a:lnTo>
                    <a:pt x="504" y="280"/>
                  </a:lnTo>
                  <a:lnTo>
                    <a:pt x="513" y="269"/>
                  </a:lnTo>
                  <a:lnTo>
                    <a:pt x="519" y="257"/>
                  </a:lnTo>
                  <a:lnTo>
                    <a:pt x="525" y="246"/>
                  </a:lnTo>
                  <a:lnTo>
                    <a:pt x="529" y="233"/>
                  </a:lnTo>
                  <a:lnTo>
                    <a:pt x="532" y="220"/>
                  </a:lnTo>
                  <a:lnTo>
                    <a:pt x="532" y="206"/>
                  </a:lnTo>
                  <a:lnTo>
                    <a:pt x="532" y="192"/>
                  </a:lnTo>
                  <a:lnTo>
                    <a:pt x="529" y="179"/>
                  </a:lnTo>
                  <a:lnTo>
                    <a:pt x="524" y="164"/>
                  </a:lnTo>
                  <a:lnTo>
                    <a:pt x="518" y="152"/>
                  </a:lnTo>
                  <a:lnTo>
                    <a:pt x="511" y="140"/>
                  </a:lnTo>
                  <a:lnTo>
                    <a:pt x="501" y="130"/>
                  </a:lnTo>
                  <a:lnTo>
                    <a:pt x="491" y="120"/>
                  </a:lnTo>
                  <a:lnTo>
                    <a:pt x="478" y="111"/>
                  </a:lnTo>
                  <a:lnTo>
                    <a:pt x="466" y="104"/>
                  </a:lnTo>
                  <a:lnTo>
                    <a:pt x="459" y="101"/>
                  </a:lnTo>
                  <a:lnTo>
                    <a:pt x="457" y="87"/>
                  </a:lnTo>
                  <a:lnTo>
                    <a:pt x="452" y="74"/>
                  </a:lnTo>
                  <a:lnTo>
                    <a:pt x="446" y="60"/>
                  </a:lnTo>
                  <a:lnTo>
                    <a:pt x="439" y="48"/>
                  </a:lnTo>
                  <a:lnTo>
                    <a:pt x="428" y="38"/>
                  </a:lnTo>
                  <a:lnTo>
                    <a:pt x="418" y="28"/>
                  </a:lnTo>
                  <a:lnTo>
                    <a:pt x="406" y="20"/>
                  </a:lnTo>
                  <a:lnTo>
                    <a:pt x="394" y="12"/>
                  </a:lnTo>
                  <a:lnTo>
                    <a:pt x="379" y="6"/>
                  </a:lnTo>
                  <a:lnTo>
                    <a:pt x="365" y="2"/>
                  </a:lnTo>
                  <a:lnTo>
                    <a:pt x="351" y="0"/>
                  </a:lnTo>
                  <a:lnTo>
                    <a:pt x="335" y="0"/>
                  </a:lnTo>
                  <a:lnTo>
                    <a:pt x="320" y="1"/>
                  </a:lnTo>
                  <a:lnTo>
                    <a:pt x="306" y="4"/>
                  </a:lnTo>
                  <a:lnTo>
                    <a:pt x="292" y="9"/>
                  </a:lnTo>
                  <a:lnTo>
                    <a:pt x="278" y="16"/>
                  </a:lnTo>
                  <a:lnTo>
                    <a:pt x="266" y="23"/>
                  </a:lnTo>
                  <a:lnTo>
                    <a:pt x="254" y="16"/>
                  </a:lnTo>
                  <a:lnTo>
                    <a:pt x="241" y="9"/>
                  </a:lnTo>
                  <a:lnTo>
                    <a:pt x="226" y="4"/>
                  </a:lnTo>
                  <a:lnTo>
                    <a:pt x="212" y="1"/>
                  </a:lnTo>
                  <a:lnTo>
                    <a:pt x="197" y="0"/>
                  </a:lnTo>
                  <a:lnTo>
                    <a:pt x="181" y="0"/>
                  </a:lnTo>
                  <a:lnTo>
                    <a:pt x="167" y="2"/>
                  </a:lnTo>
                  <a:lnTo>
                    <a:pt x="153" y="6"/>
                  </a:lnTo>
                  <a:lnTo>
                    <a:pt x="140" y="12"/>
                  </a:lnTo>
                  <a:lnTo>
                    <a:pt x="126" y="20"/>
                  </a:lnTo>
                  <a:lnTo>
                    <a:pt x="114" y="28"/>
                  </a:lnTo>
                  <a:lnTo>
                    <a:pt x="104" y="38"/>
                  </a:lnTo>
                  <a:lnTo>
                    <a:pt x="95" y="48"/>
                  </a:lnTo>
                  <a:lnTo>
                    <a:pt x="87" y="60"/>
                  </a:lnTo>
                  <a:lnTo>
                    <a:pt x="80" y="74"/>
                  </a:lnTo>
                  <a:lnTo>
                    <a:pt x="76" y="87"/>
                  </a:lnTo>
                  <a:lnTo>
                    <a:pt x="73" y="101"/>
                  </a:lnTo>
                  <a:lnTo>
                    <a:pt x="60" y="107"/>
                  </a:lnTo>
                  <a:lnTo>
                    <a:pt x="49" y="114"/>
                  </a:lnTo>
                  <a:lnTo>
                    <a:pt x="38" y="123"/>
                  </a:lnTo>
                  <a:lnTo>
                    <a:pt x="28" y="133"/>
                  </a:lnTo>
                  <a:lnTo>
                    <a:pt x="19" y="143"/>
                  </a:lnTo>
                  <a:lnTo>
                    <a:pt x="13" y="155"/>
                  </a:lnTo>
                  <a:lnTo>
                    <a:pt x="7" y="166"/>
                  </a:lnTo>
                  <a:lnTo>
                    <a:pt x="3" y="180"/>
                  </a:lnTo>
                  <a:lnTo>
                    <a:pt x="1" y="193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3" name="Freeform 187"/>
            <p:cNvSpPr>
              <a:spLocks/>
            </p:cNvSpPr>
            <p:nvPr/>
          </p:nvSpPr>
          <p:spPr bwMode="auto">
            <a:xfrm>
              <a:off x="3501" y="1539"/>
              <a:ext cx="134" cy="103"/>
            </a:xfrm>
            <a:custGeom>
              <a:avLst/>
              <a:gdLst/>
              <a:ahLst/>
              <a:cxnLst>
                <a:cxn ang="0">
                  <a:pos x="1" y="220"/>
                </a:cxn>
                <a:cxn ang="0">
                  <a:pos x="7" y="246"/>
                </a:cxn>
                <a:cxn ang="0">
                  <a:pos x="19" y="269"/>
                </a:cxn>
                <a:cxn ang="0">
                  <a:pos x="38" y="290"/>
                </a:cxn>
                <a:cxn ang="0">
                  <a:pos x="60" y="305"/>
                </a:cxn>
                <a:cxn ang="0">
                  <a:pos x="76" y="326"/>
                </a:cxn>
                <a:cxn ang="0">
                  <a:pos x="87" y="352"/>
                </a:cxn>
                <a:cxn ang="0">
                  <a:pos x="104" y="375"/>
                </a:cxn>
                <a:cxn ang="0">
                  <a:pos x="126" y="393"/>
                </a:cxn>
                <a:cxn ang="0">
                  <a:pos x="153" y="406"/>
                </a:cxn>
                <a:cxn ang="0">
                  <a:pos x="181" y="412"/>
                </a:cxn>
                <a:cxn ang="0">
                  <a:pos x="212" y="411"/>
                </a:cxn>
                <a:cxn ang="0">
                  <a:pos x="241" y="404"/>
                </a:cxn>
                <a:cxn ang="0">
                  <a:pos x="266" y="390"/>
                </a:cxn>
                <a:cxn ang="0">
                  <a:pos x="292" y="404"/>
                </a:cxn>
                <a:cxn ang="0">
                  <a:pos x="320" y="411"/>
                </a:cxn>
                <a:cxn ang="0">
                  <a:pos x="351" y="412"/>
                </a:cxn>
                <a:cxn ang="0">
                  <a:pos x="379" y="406"/>
                </a:cxn>
                <a:cxn ang="0">
                  <a:pos x="406" y="393"/>
                </a:cxn>
                <a:cxn ang="0">
                  <a:pos x="428" y="375"/>
                </a:cxn>
                <a:cxn ang="0">
                  <a:pos x="446" y="352"/>
                </a:cxn>
                <a:cxn ang="0">
                  <a:pos x="457" y="326"/>
                </a:cxn>
                <a:cxn ang="0">
                  <a:pos x="471" y="305"/>
                </a:cxn>
                <a:cxn ang="0">
                  <a:pos x="495" y="290"/>
                </a:cxn>
                <a:cxn ang="0">
                  <a:pos x="513" y="269"/>
                </a:cxn>
                <a:cxn ang="0">
                  <a:pos x="525" y="246"/>
                </a:cxn>
                <a:cxn ang="0">
                  <a:pos x="532" y="220"/>
                </a:cxn>
                <a:cxn ang="0">
                  <a:pos x="532" y="192"/>
                </a:cxn>
                <a:cxn ang="0">
                  <a:pos x="524" y="164"/>
                </a:cxn>
                <a:cxn ang="0">
                  <a:pos x="511" y="140"/>
                </a:cxn>
                <a:cxn ang="0">
                  <a:pos x="491" y="120"/>
                </a:cxn>
                <a:cxn ang="0">
                  <a:pos x="466" y="104"/>
                </a:cxn>
                <a:cxn ang="0">
                  <a:pos x="457" y="87"/>
                </a:cxn>
                <a:cxn ang="0">
                  <a:pos x="446" y="60"/>
                </a:cxn>
                <a:cxn ang="0">
                  <a:pos x="428" y="38"/>
                </a:cxn>
                <a:cxn ang="0">
                  <a:pos x="406" y="20"/>
                </a:cxn>
                <a:cxn ang="0">
                  <a:pos x="379" y="6"/>
                </a:cxn>
                <a:cxn ang="0">
                  <a:pos x="351" y="0"/>
                </a:cxn>
                <a:cxn ang="0">
                  <a:pos x="320" y="1"/>
                </a:cxn>
                <a:cxn ang="0">
                  <a:pos x="292" y="9"/>
                </a:cxn>
                <a:cxn ang="0">
                  <a:pos x="266" y="23"/>
                </a:cxn>
                <a:cxn ang="0">
                  <a:pos x="241" y="9"/>
                </a:cxn>
                <a:cxn ang="0">
                  <a:pos x="212" y="1"/>
                </a:cxn>
                <a:cxn ang="0">
                  <a:pos x="181" y="0"/>
                </a:cxn>
                <a:cxn ang="0">
                  <a:pos x="153" y="6"/>
                </a:cxn>
                <a:cxn ang="0">
                  <a:pos x="126" y="20"/>
                </a:cxn>
                <a:cxn ang="0">
                  <a:pos x="104" y="38"/>
                </a:cxn>
                <a:cxn ang="0">
                  <a:pos x="87" y="60"/>
                </a:cxn>
                <a:cxn ang="0">
                  <a:pos x="76" y="87"/>
                </a:cxn>
                <a:cxn ang="0">
                  <a:pos x="60" y="107"/>
                </a:cxn>
                <a:cxn ang="0">
                  <a:pos x="38" y="123"/>
                </a:cxn>
                <a:cxn ang="0">
                  <a:pos x="19" y="143"/>
                </a:cxn>
                <a:cxn ang="0">
                  <a:pos x="7" y="166"/>
                </a:cxn>
                <a:cxn ang="0">
                  <a:pos x="1" y="193"/>
                </a:cxn>
              </a:cxnLst>
              <a:rect l="0" t="0" r="r" b="b"/>
              <a:pathLst>
                <a:path w="532" h="412">
                  <a:moveTo>
                    <a:pt x="0" y="206"/>
                  </a:moveTo>
                  <a:lnTo>
                    <a:pt x="1" y="220"/>
                  </a:lnTo>
                  <a:lnTo>
                    <a:pt x="3" y="233"/>
                  </a:lnTo>
                  <a:lnTo>
                    <a:pt x="7" y="246"/>
                  </a:lnTo>
                  <a:lnTo>
                    <a:pt x="13" y="257"/>
                  </a:lnTo>
                  <a:lnTo>
                    <a:pt x="19" y="269"/>
                  </a:lnTo>
                  <a:lnTo>
                    <a:pt x="28" y="280"/>
                  </a:lnTo>
                  <a:lnTo>
                    <a:pt x="38" y="290"/>
                  </a:lnTo>
                  <a:lnTo>
                    <a:pt x="49" y="298"/>
                  </a:lnTo>
                  <a:lnTo>
                    <a:pt x="60" y="305"/>
                  </a:lnTo>
                  <a:lnTo>
                    <a:pt x="73" y="311"/>
                  </a:lnTo>
                  <a:lnTo>
                    <a:pt x="76" y="326"/>
                  </a:lnTo>
                  <a:lnTo>
                    <a:pt x="80" y="339"/>
                  </a:lnTo>
                  <a:lnTo>
                    <a:pt x="87" y="352"/>
                  </a:lnTo>
                  <a:lnTo>
                    <a:pt x="95" y="364"/>
                  </a:lnTo>
                  <a:lnTo>
                    <a:pt x="104" y="375"/>
                  </a:lnTo>
                  <a:lnTo>
                    <a:pt x="114" y="385"/>
                  </a:lnTo>
                  <a:lnTo>
                    <a:pt x="126" y="393"/>
                  </a:lnTo>
                  <a:lnTo>
                    <a:pt x="140" y="400"/>
                  </a:lnTo>
                  <a:lnTo>
                    <a:pt x="153" y="406"/>
                  </a:lnTo>
                  <a:lnTo>
                    <a:pt x="167" y="410"/>
                  </a:lnTo>
                  <a:lnTo>
                    <a:pt x="181" y="412"/>
                  </a:lnTo>
                  <a:lnTo>
                    <a:pt x="197" y="412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1" y="404"/>
                  </a:lnTo>
                  <a:lnTo>
                    <a:pt x="254" y="397"/>
                  </a:lnTo>
                  <a:lnTo>
                    <a:pt x="266" y="390"/>
                  </a:lnTo>
                  <a:lnTo>
                    <a:pt x="278" y="397"/>
                  </a:lnTo>
                  <a:lnTo>
                    <a:pt x="292" y="404"/>
                  </a:lnTo>
                  <a:lnTo>
                    <a:pt x="306" y="408"/>
                  </a:lnTo>
                  <a:lnTo>
                    <a:pt x="320" y="411"/>
                  </a:lnTo>
                  <a:lnTo>
                    <a:pt x="335" y="412"/>
                  </a:lnTo>
                  <a:lnTo>
                    <a:pt x="351" y="412"/>
                  </a:lnTo>
                  <a:lnTo>
                    <a:pt x="365" y="410"/>
                  </a:lnTo>
                  <a:lnTo>
                    <a:pt x="379" y="406"/>
                  </a:lnTo>
                  <a:lnTo>
                    <a:pt x="394" y="400"/>
                  </a:lnTo>
                  <a:lnTo>
                    <a:pt x="406" y="393"/>
                  </a:lnTo>
                  <a:lnTo>
                    <a:pt x="418" y="385"/>
                  </a:lnTo>
                  <a:lnTo>
                    <a:pt x="428" y="375"/>
                  </a:lnTo>
                  <a:lnTo>
                    <a:pt x="439" y="364"/>
                  </a:lnTo>
                  <a:lnTo>
                    <a:pt x="446" y="352"/>
                  </a:lnTo>
                  <a:lnTo>
                    <a:pt x="452" y="339"/>
                  </a:lnTo>
                  <a:lnTo>
                    <a:pt x="457" y="326"/>
                  </a:lnTo>
                  <a:lnTo>
                    <a:pt x="459" y="311"/>
                  </a:lnTo>
                  <a:lnTo>
                    <a:pt x="471" y="305"/>
                  </a:lnTo>
                  <a:lnTo>
                    <a:pt x="483" y="298"/>
                  </a:lnTo>
                  <a:lnTo>
                    <a:pt x="495" y="290"/>
                  </a:lnTo>
                  <a:lnTo>
                    <a:pt x="504" y="280"/>
                  </a:lnTo>
                  <a:lnTo>
                    <a:pt x="513" y="269"/>
                  </a:lnTo>
                  <a:lnTo>
                    <a:pt x="519" y="257"/>
                  </a:lnTo>
                  <a:lnTo>
                    <a:pt x="525" y="246"/>
                  </a:lnTo>
                  <a:lnTo>
                    <a:pt x="529" y="233"/>
                  </a:lnTo>
                  <a:lnTo>
                    <a:pt x="532" y="220"/>
                  </a:lnTo>
                  <a:lnTo>
                    <a:pt x="532" y="206"/>
                  </a:lnTo>
                  <a:lnTo>
                    <a:pt x="532" y="192"/>
                  </a:lnTo>
                  <a:lnTo>
                    <a:pt x="529" y="179"/>
                  </a:lnTo>
                  <a:lnTo>
                    <a:pt x="524" y="164"/>
                  </a:lnTo>
                  <a:lnTo>
                    <a:pt x="518" y="152"/>
                  </a:lnTo>
                  <a:lnTo>
                    <a:pt x="511" y="140"/>
                  </a:lnTo>
                  <a:lnTo>
                    <a:pt x="501" y="130"/>
                  </a:lnTo>
                  <a:lnTo>
                    <a:pt x="491" y="120"/>
                  </a:lnTo>
                  <a:lnTo>
                    <a:pt x="478" y="111"/>
                  </a:lnTo>
                  <a:lnTo>
                    <a:pt x="466" y="104"/>
                  </a:lnTo>
                  <a:lnTo>
                    <a:pt x="459" y="101"/>
                  </a:lnTo>
                  <a:lnTo>
                    <a:pt x="457" y="87"/>
                  </a:lnTo>
                  <a:lnTo>
                    <a:pt x="452" y="74"/>
                  </a:lnTo>
                  <a:lnTo>
                    <a:pt x="446" y="60"/>
                  </a:lnTo>
                  <a:lnTo>
                    <a:pt x="439" y="48"/>
                  </a:lnTo>
                  <a:lnTo>
                    <a:pt x="428" y="38"/>
                  </a:lnTo>
                  <a:lnTo>
                    <a:pt x="418" y="28"/>
                  </a:lnTo>
                  <a:lnTo>
                    <a:pt x="406" y="20"/>
                  </a:lnTo>
                  <a:lnTo>
                    <a:pt x="394" y="12"/>
                  </a:lnTo>
                  <a:lnTo>
                    <a:pt x="379" y="6"/>
                  </a:lnTo>
                  <a:lnTo>
                    <a:pt x="365" y="2"/>
                  </a:lnTo>
                  <a:lnTo>
                    <a:pt x="351" y="0"/>
                  </a:lnTo>
                  <a:lnTo>
                    <a:pt x="335" y="0"/>
                  </a:lnTo>
                  <a:lnTo>
                    <a:pt x="320" y="1"/>
                  </a:lnTo>
                  <a:lnTo>
                    <a:pt x="306" y="4"/>
                  </a:lnTo>
                  <a:lnTo>
                    <a:pt x="292" y="9"/>
                  </a:lnTo>
                  <a:lnTo>
                    <a:pt x="278" y="16"/>
                  </a:lnTo>
                  <a:lnTo>
                    <a:pt x="266" y="23"/>
                  </a:lnTo>
                  <a:lnTo>
                    <a:pt x="254" y="16"/>
                  </a:lnTo>
                  <a:lnTo>
                    <a:pt x="241" y="9"/>
                  </a:lnTo>
                  <a:lnTo>
                    <a:pt x="226" y="4"/>
                  </a:lnTo>
                  <a:lnTo>
                    <a:pt x="212" y="1"/>
                  </a:lnTo>
                  <a:lnTo>
                    <a:pt x="197" y="0"/>
                  </a:lnTo>
                  <a:lnTo>
                    <a:pt x="181" y="0"/>
                  </a:lnTo>
                  <a:lnTo>
                    <a:pt x="167" y="2"/>
                  </a:lnTo>
                  <a:lnTo>
                    <a:pt x="153" y="6"/>
                  </a:lnTo>
                  <a:lnTo>
                    <a:pt x="140" y="12"/>
                  </a:lnTo>
                  <a:lnTo>
                    <a:pt x="126" y="20"/>
                  </a:lnTo>
                  <a:lnTo>
                    <a:pt x="114" y="28"/>
                  </a:lnTo>
                  <a:lnTo>
                    <a:pt x="104" y="38"/>
                  </a:lnTo>
                  <a:lnTo>
                    <a:pt x="95" y="48"/>
                  </a:lnTo>
                  <a:lnTo>
                    <a:pt x="87" y="60"/>
                  </a:lnTo>
                  <a:lnTo>
                    <a:pt x="80" y="74"/>
                  </a:lnTo>
                  <a:lnTo>
                    <a:pt x="76" y="87"/>
                  </a:lnTo>
                  <a:lnTo>
                    <a:pt x="73" y="101"/>
                  </a:lnTo>
                  <a:lnTo>
                    <a:pt x="60" y="107"/>
                  </a:lnTo>
                  <a:lnTo>
                    <a:pt x="49" y="114"/>
                  </a:lnTo>
                  <a:lnTo>
                    <a:pt x="38" y="123"/>
                  </a:lnTo>
                  <a:lnTo>
                    <a:pt x="28" y="133"/>
                  </a:lnTo>
                  <a:lnTo>
                    <a:pt x="19" y="143"/>
                  </a:lnTo>
                  <a:lnTo>
                    <a:pt x="13" y="155"/>
                  </a:lnTo>
                  <a:lnTo>
                    <a:pt x="7" y="166"/>
                  </a:lnTo>
                  <a:lnTo>
                    <a:pt x="3" y="180"/>
                  </a:lnTo>
                  <a:lnTo>
                    <a:pt x="1" y="193"/>
                  </a:lnTo>
                  <a:lnTo>
                    <a:pt x="0" y="206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4" name="Rectangle 188"/>
            <p:cNvSpPr>
              <a:spLocks noChangeArrowheads="1"/>
            </p:cNvSpPr>
            <p:nvPr/>
          </p:nvSpPr>
          <p:spPr bwMode="auto">
            <a:xfrm>
              <a:off x="3537" y="1582"/>
              <a:ext cx="3" cy="14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5" name="Freeform 189"/>
            <p:cNvSpPr>
              <a:spLocks noEditPoints="1"/>
            </p:cNvSpPr>
            <p:nvPr/>
          </p:nvSpPr>
          <p:spPr bwMode="auto">
            <a:xfrm>
              <a:off x="3543" y="1582"/>
              <a:ext cx="11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3"/>
                </a:cxn>
                <a:cxn ang="0">
                  <a:pos x="12" y="53"/>
                </a:cxn>
                <a:cxn ang="0">
                  <a:pos x="12" y="34"/>
                </a:cxn>
                <a:cxn ang="0">
                  <a:pos x="24" y="34"/>
                </a:cxn>
                <a:cxn ang="0">
                  <a:pos x="30" y="33"/>
                </a:cxn>
                <a:cxn ang="0">
                  <a:pos x="37" y="31"/>
                </a:cxn>
                <a:cxn ang="0">
                  <a:pos x="39" y="29"/>
                </a:cxn>
                <a:cxn ang="0">
                  <a:pos x="42" y="26"/>
                </a:cxn>
                <a:cxn ang="0">
                  <a:pos x="43" y="22"/>
                </a:cxn>
                <a:cxn ang="0">
                  <a:pos x="44" y="17"/>
                </a:cxn>
                <a:cxn ang="0">
                  <a:pos x="44" y="12"/>
                </a:cxn>
                <a:cxn ang="0">
                  <a:pos x="42" y="9"/>
                </a:cxn>
                <a:cxn ang="0">
                  <a:pos x="41" y="6"/>
                </a:cxn>
                <a:cxn ang="0">
                  <a:pos x="38" y="4"/>
                </a:cxn>
                <a:cxn ang="0">
                  <a:pos x="35" y="2"/>
                </a:cxn>
                <a:cxn ang="0">
                  <a:pos x="32" y="1"/>
                </a:cxn>
                <a:cxn ang="0">
                  <a:pos x="28" y="0"/>
                </a:cxn>
                <a:cxn ang="0">
                  <a:pos x="25" y="0"/>
                </a:cxn>
                <a:cxn ang="0">
                  <a:pos x="0" y="0"/>
                </a:cxn>
                <a:cxn ang="0">
                  <a:pos x="12" y="10"/>
                </a:cxn>
                <a:cxn ang="0">
                  <a:pos x="22" y="10"/>
                </a:cxn>
                <a:cxn ang="0">
                  <a:pos x="25" y="10"/>
                </a:cxn>
                <a:cxn ang="0">
                  <a:pos x="28" y="11"/>
                </a:cxn>
                <a:cxn ang="0">
                  <a:pos x="29" y="12"/>
                </a:cxn>
                <a:cxn ang="0">
                  <a:pos x="30" y="13"/>
                </a:cxn>
                <a:cxn ang="0">
                  <a:pos x="31" y="15"/>
                </a:cxn>
                <a:cxn ang="0">
                  <a:pos x="31" y="17"/>
                </a:cxn>
                <a:cxn ang="0">
                  <a:pos x="30" y="20"/>
                </a:cxn>
                <a:cxn ang="0">
                  <a:pos x="29" y="22"/>
                </a:cxn>
                <a:cxn ang="0">
                  <a:pos x="26" y="24"/>
                </a:cxn>
                <a:cxn ang="0">
                  <a:pos x="22" y="24"/>
                </a:cxn>
                <a:cxn ang="0">
                  <a:pos x="12" y="24"/>
                </a:cxn>
                <a:cxn ang="0">
                  <a:pos x="12" y="10"/>
                </a:cxn>
              </a:cxnLst>
              <a:rect l="0" t="0" r="r" b="b"/>
              <a:pathLst>
                <a:path w="44" h="53">
                  <a:moveTo>
                    <a:pt x="0" y="0"/>
                  </a:moveTo>
                  <a:lnTo>
                    <a:pt x="0" y="53"/>
                  </a:lnTo>
                  <a:lnTo>
                    <a:pt x="12" y="53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0" y="33"/>
                  </a:lnTo>
                  <a:lnTo>
                    <a:pt x="37" y="31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2"/>
                  </a:lnTo>
                  <a:lnTo>
                    <a:pt x="44" y="17"/>
                  </a:lnTo>
                  <a:lnTo>
                    <a:pt x="44" y="12"/>
                  </a:lnTo>
                  <a:lnTo>
                    <a:pt x="42" y="9"/>
                  </a:lnTo>
                  <a:lnTo>
                    <a:pt x="41" y="6"/>
                  </a:lnTo>
                  <a:lnTo>
                    <a:pt x="38" y="4"/>
                  </a:lnTo>
                  <a:lnTo>
                    <a:pt x="35" y="2"/>
                  </a:lnTo>
                  <a:lnTo>
                    <a:pt x="32" y="1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0" y="0"/>
                  </a:lnTo>
                  <a:close/>
                  <a:moveTo>
                    <a:pt x="12" y="10"/>
                  </a:moveTo>
                  <a:lnTo>
                    <a:pt x="22" y="10"/>
                  </a:lnTo>
                  <a:lnTo>
                    <a:pt x="25" y="10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1" y="15"/>
                  </a:lnTo>
                  <a:lnTo>
                    <a:pt x="31" y="17"/>
                  </a:lnTo>
                  <a:lnTo>
                    <a:pt x="30" y="20"/>
                  </a:lnTo>
                  <a:lnTo>
                    <a:pt x="29" y="22"/>
                  </a:lnTo>
                  <a:lnTo>
                    <a:pt x="26" y="24"/>
                  </a:lnTo>
                  <a:lnTo>
                    <a:pt x="22" y="24"/>
                  </a:lnTo>
                  <a:lnTo>
                    <a:pt x="12" y="24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6" name="Rectangle 190"/>
            <p:cNvSpPr>
              <a:spLocks noChangeArrowheads="1"/>
            </p:cNvSpPr>
            <p:nvPr/>
          </p:nvSpPr>
          <p:spPr bwMode="auto">
            <a:xfrm>
              <a:off x="3556" y="1589"/>
              <a:ext cx="5" cy="3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7" name="Freeform 191"/>
            <p:cNvSpPr>
              <a:spLocks/>
            </p:cNvSpPr>
            <p:nvPr/>
          </p:nvSpPr>
          <p:spPr bwMode="auto">
            <a:xfrm>
              <a:off x="3564" y="1586"/>
              <a:ext cx="9" cy="10"/>
            </a:xfrm>
            <a:custGeom>
              <a:avLst/>
              <a:gdLst/>
              <a:ahLst/>
              <a:cxnLst>
                <a:cxn ang="0">
                  <a:pos x="27" y="24"/>
                </a:cxn>
                <a:cxn ang="0">
                  <a:pos x="27" y="27"/>
                </a:cxn>
                <a:cxn ang="0">
                  <a:pos x="26" y="29"/>
                </a:cxn>
                <a:cxn ang="0">
                  <a:pos x="24" y="32"/>
                </a:cxn>
                <a:cxn ang="0">
                  <a:pos x="20" y="32"/>
                </a:cxn>
                <a:cxn ang="0">
                  <a:pos x="18" y="32"/>
                </a:cxn>
                <a:cxn ang="0">
                  <a:pos x="15" y="30"/>
                </a:cxn>
                <a:cxn ang="0">
                  <a:pos x="14" y="29"/>
                </a:cxn>
                <a:cxn ang="0">
                  <a:pos x="12" y="27"/>
                </a:cxn>
                <a:cxn ang="0">
                  <a:pos x="12" y="23"/>
                </a:cxn>
                <a:cxn ang="0">
                  <a:pos x="12" y="19"/>
                </a:cxn>
                <a:cxn ang="0">
                  <a:pos x="12" y="15"/>
                </a:cxn>
                <a:cxn ang="0">
                  <a:pos x="12" y="13"/>
                </a:cxn>
                <a:cxn ang="0">
                  <a:pos x="14" y="11"/>
                </a:cxn>
                <a:cxn ang="0">
                  <a:pos x="15" y="9"/>
                </a:cxn>
                <a:cxn ang="0">
                  <a:pos x="18" y="8"/>
                </a:cxn>
                <a:cxn ang="0">
                  <a:pos x="20" y="7"/>
                </a:cxn>
                <a:cxn ang="0">
                  <a:pos x="22" y="8"/>
                </a:cxn>
                <a:cxn ang="0">
                  <a:pos x="25" y="9"/>
                </a:cxn>
                <a:cxn ang="0">
                  <a:pos x="26" y="11"/>
                </a:cxn>
                <a:cxn ang="0">
                  <a:pos x="27" y="15"/>
                </a:cxn>
                <a:cxn ang="0">
                  <a:pos x="39" y="15"/>
                </a:cxn>
                <a:cxn ang="0">
                  <a:pos x="38" y="9"/>
                </a:cxn>
                <a:cxn ang="0">
                  <a:pos x="34" y="5"/>
                </a:cxn>
                <a:cxn ang="0">
                  <a:pos x="31" y="3"/>
                </a:cxn>
                <a:cxn ang="0">
                  <a:pos x="28" y="1"/>
                </a:cxn>
                <a:cxn ang="0">
                  <a:pos x="25" y="0"/>
                </a:cxn>
                <a:cxn ang="0">
                  <a:pos x="20" y="0"/>
                </a:cxn>
                <a:cxn ang="0">
                  <a:pos x="15" y="0"/>
                </a:cxn>
                <a:cxn ang="0">
                  <a:pos x="10" y="2"/>
                </a:cxn>
                <a:cxn ang="0">
                  <a:pos x="7" y="4"/>
                </a:cxn>
                <a:cxn ang="0">
                  <a:pos x="4" y="7"/>
                </a:cxn>
                <a:cxn ang="0">
                  <a:pos x="2" y="10"/>
                </a:cxn>
                <a:cxn ang="0">
                  <a:pos x="1" y="13"/>
                </a:cxn>
                <a:cxn ang="0">
                  <a:pos x="0" y="17"/>
                </a:cxn>
                <a:cxn ang="0">
                  <a:pos x="0" y="20"/>
                </a:cxn>
                <a:cxn ang="0">
                  <a:pos x="0" y="25"/>
                </a:cxn>
                <a:cxn ang="0">
                  <a:pos x="1" y="29"/>
                </a:cxn>
                <a:cxn ang="0">
                  <a:pos x="3" y="32"/>
                </a:cxn>
                <a:cxn ang="0">
                  <a:pos x="5" y="36"/>
                </a:cxn>
                <a:cxn ang="0">
                  <a:pos x="8" y="38"/>
                </a:cxn>
                <a:cxn ang="0">
                  <a:pos x="12" y="40"/>
                </a:cxn>
                <a:cxn ang="0">
                  <a:pos x="15" y="41"/>
                </a:cxn>
                <a:cxn ang="0">
                  <a:pos x="20" y="41"/>
                </a:cxn>
                <a:cxn ang="0">
                  <a:pos x="25" y="41"/>
                </a:cxn>
                <a:cxn ang="0">
                  <a:pos x="29" y="39"/>
                </a:cxn>
                <a:cxn ang="0">
                  <a:pos x="32" y="38"/>
                </a:cxn>
                <a:cxn ang="0">
                  <a:pos x="34" y="35"/>
                </a:cxn>
                <a:cxn ang="0">
                  <a:pos x="38" y="29"/>
                </a:cxn>
                <a:cxn ang="0">
                  <a:pos x="39" y="24"/>
                </a:cxn>
                <a:cxn ang="0">
                  <a:pos x="27" y="24"/>
                </a:cxn>
              </a:cxnLst>
              <a:rect l="0" t="0" r="r" b="b"/>
              <a:pathLst>
                <a:path w="39" h="41">
                  <a:moveTo>
                    <a:pt x="27" y="24"/>
                  </a:moveTo>
                  <a:lnTo>
                    <a:pt x="27" y="27"/>
                  </a:lnTo>
                  <a:lnTo>
                    <a:pt x="26" y="29"/>
                  </a:lnTo>
                  <a:lnTo>
                    <a:pt x="24" y="32"/>
                  </a:lnTo>
                  <a:lnTo>
                    <a:pt x="20" y="32"/>
                  </a:lnTo>
                  <a:lnTo>
                    <a:pt x="18" y="32"/>
                  </a:lnTo>
                  <a:lnTo>
                    <a:pt x="15" y="30"/>
                  </a:lnTo>
                  <a:lnTo>
                    <a:pt x="14" y="29"/>
                  </a:lnTo>
                  <a:lnTo>
                    <a:pt x="12" y="27"/>
                  </a:lnTo>
                  <a:lnTo>
                    <a:pt x="12" y="23"/>
                  </a:lnTo>
                  <a:lnTo>
                    <a:pt x="12" y="19"/>
                  </a:lnTo>
                  <a:lnTo>
                    <a:pt x="12" y="15"/>
                  </a:lnTo>
                  <a:lnTo>
                    <a:pt x="12" y="13"/>
                  </a:lnTo>
                  <a:lnTo>
                    <a:pt x="14" y="11"/>
                  </a:lnTo>
                  <a:lnTo>
                    <a:pt x="15" y="9"/>
                  </a:lnTo>
                  <a:lnTo>
                    <a:pt x="18" y="8"/>
                  </a:lnTo>
                  <a:lnTo>
                    <a:pt x="20" y="7"/>
                  </a:lnTo>
                  <a:lnTo>
                    <a:pt x="22" y="8"/>
                  </a:lnTo>
                  <a:lnTo>
                    <a:pt x="25" y="9"/>
                  </a:lnTo>
                  <a:lnTo>
                    <a:pt x="26" y="11"/>
                  </a:lnTo>
                  <a:lnTo>
                    <a:pt x="27" y="15"/>
                  </a:lnTo>
                  <a:lnTo>
                    <a:pt x="39" y="15"/>
                  </a:lnTo>
                  <a:lnTo>
                    <a:pt x="38" y="9"/>
                  </a:lnTo>
                  <a:lnTo>
                    <a:pt x="34" y="5"/>
                  </a:lnTo>
                  <a:lnTo>
                    <a:pt x="31" y="3"/>
                  </a:lnTo>
                  <a:lnTo>
                    <a:pt x="28" y="1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0" y="2"/>
                  </a:lnTo>
                  <a:lnTo>
                    <a:pt x="7" y="4"/>
                  </a:lnTo>
                  <a:lnTo>
                    <a:pt x="4" y="7"/>
                  </a:lnTo>
                  <a:lnTo>
                    <a:pt x="2" y="10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2"/>
                  </a:lnTo>
                  <a:lnTo>
                    <a:pt x="5" y="36"/>
                  </a:lnTo>
                  <a:lnTo>
                    <a:pt x="8" y="38"/>
                  </a:lnTo>
                  <a:lnTo>
                    <a:pt x="12" y="40"/>
                  </a:lnTo>
                  <a:lnTo>
                    <a:pt x="15" y="41"/>
                  </a:lnTo>
                  <a:lnTo>
                    <a:pt x="20" y="41"/>
                  </a:lnTo>
                  <a:lnTo>
                    <a:pt x="25" y="41"/>
                  </a:lnTo>
                  <a:lnTo>
                    <a:pt x="29" y="39"/>
                  </a:lnTo>
                  <a:lnTo>
                    <a:pt x="32" y="38"/>
                  </a:lnTo>
                  <a:lnTo>
                    <a:pt x="34" y="35"/>
                  </a:lnTo>
                  <a:lnTo>
                    <a:pt x="38" y="29"/>
                  </a:lnTo>
                  <a:lnTo>
                    <a:pt x="39" y="24"/>
                  </a:lnTo>
                  <a:lnTo>
                    <a:pt x="27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8" name="Freeform 192"/>
            <p:cNvSpPr>
              <a:spLocks noEditPoints="1"/>
            </p:cNvSpPr>
            <p:nvPr/>
          </p:nvSpPr>
          <p:spPr bwMode="auto">
            <a:xfrm>
              <a:off x="3575" y="1586"/>
              <a:ext cx="10" cy="10"/>
            </a:xfrm>
            <a:custGeom>
              <a:avLst/>
              <a:gdLst/>
              <a:ahLst/>
              <a:cxnLst>
                <a:cxn ang="0">
                  <a:pos x="28" y="28"/>
                </a:cxn>
                <a:cxn ang="0">
                  <a:pos x="27" y="30"/>
                </a:cxn>
                <a:cxn ang="0">
                  <a:pos x="25" y="31"/>
                </a:cxn>
                <a:cxn ang="0">
                  <a:pos x="23" y="32"/>
                </a:cxn>
                <a:cxn ang="0">
                  <a:pos x="20" y="32"/>
                </a:cxn>
                <a:cxn ang="0">
                  <a:pos x="18" y="32"/>
                </a:cxn>
                <a:cxn ang="0">
                  <a:pos x="16" y="31"/>
                </a:cxn>
                <a:cxn ang="0">
                  <a:pos x="14" y="30"/>
                </a:cxn>
                <a:cxn ang="0">
                  <a:pos x="13" y="29"/>
                </a:cxn>
                <a:cxn ang="0">
                  <a:pos x="12" y="26"/>
                </a:cxn>
                <a:cxn ang="0">
                  <a:pos x="11" y="23"/>
                </a:cxn>
                <a:cxn ang="0">
                  <a:pos x="40" y="23"/>
                </a:cxn>
                <a:cxn ang="0">
                  <a:pos x="40" y="21"/>
                </a:cxn>
                <a:cxn ang="0">
                  <a:pos x="39" y="15"/>
                </a:cxn>
                <a:cxn ang="0">
                  <a:pos x="37" y="9"/>
                </a:cxn>
                <a:cxn ang="0">
                  <a:pos x="34" y="5"/>
                </a:cxn>
                <a:cxn ang="0">
                  <a:pos x="31" y="3"/>
                </a:cxn>
                <a:cxn ang="0">
                  <a:pos x="26" y="1"/>
                </a:cxn>
                <a:cxn ang="0">
                  <a:pos x="20" y="0"/>
                </a:cxn>
                <a:cxn ang="0">
                  <a:pos x="16" y="0"/>
                </a:cxn>
                <a:cxn ang="0">
                  <a:pos x="12" y="1"/>
                </a:cxn>
                <a:cxn ang="0">
                  <a:pos x="9" y="3"/>
                </a:cxn>
                <a:cxn ang="0">
                  <a:pos x="5" y="5"/>
                </a:cxn>
                <a:cxn ang="0">
                  <a:pos x="3" y="8"/>
                </a:cxn>
                <a:cxn ang="0">
                  <a:pos x="1" y="11"/>
                </a:cxn>
                <a:cxn ang="0">
                  <a:pos x="0" y="15"/>
                </a:cxn>
                <a:cxn ang="0">
                  <a:pos x="0" y="20"/>
                </a:cxn>
                <a:cxn ang="0">
                  <a:pos x="0" y="26"/>
                </a:cxn>
                <a:cxn ang="0">
                  <a:pos x="2" y="31"/>
                </a:cxn>
                <a:cxn ang="0">
                  <a:pos x="5" y="36"/>
                </a:cxn>
                <a:cxn ang="0">
                  <a:pos x="8" y="38"/>
                </a:cxn>
                <a:cxn ang="0">
                  <a:pos x="14" y="41"/>
                </a:cxn>
                <a:cxn ang="0">
                  <a:pos x="20" y="41"/>
                </a:cxn>
                <a:cxn ang="0">
                  <a:pos x="25" y="41"/>
                </a:cxn>
                <a:cxn ang="0">
                  <a:pos x="31" y="39"/>
                </a:cxn>
                <a:cxn ang="0">
                  <a:pos x="33" y="37"/>
                </a:cxn>
                <a:cxn ang="0">
                  <a:pos x="36" y="35"/>
                </a:cxn>
                <a:cxn ang="0">
                  <a:pos x="38" y="31"/>
                </a:cxn>
                <a:cxn ang="0">
                  <a:pos x="39" y="28"/>
                </a:cxn>
                <a:cxn ang="0">
                  <a:pos x="28" y="28"/>
                </a:cxn>
                <a:cxn ang="0">
                  <a:pos x="11" y="16"/>
                </a:cxn>
                <a:cxn ang="0">
                  <a:pos x="12" y="13"/>
                </a:cxn>
                <a:cxn ang="0">
                  <a:pos x="13" y="11"/>
                </a:cxn>
                <a:cxn ang="0">
                  <a:pos x="14" y="10"/>
                </a:cxn>
                <a:cxn ang="0">
                  <a:pos x="16" y="8"/>
                </a:cxn>
                <a:cxn ang="0">
                  <a:pos x="18" y="8"/>
                </a:cxn>
                <a:cxn ang="0">
                  <a:pos x="20" y="7"/>
                </a:cxn>
                <a:cxn ang="0">
                  <a:pos x="23" y="8"/>
                </a:cxn>
                <a:cxn ang="0">
                  <a:pos x="25" y="9"/>
                </a:cxn>
                <a:cxn ang="0">
                  <a:pos x="27" y="12"/>
                </a:cxn>
                <a:cxn ang="0">
                  <a:pos x="28" y="16"/>
                </a:cxn>
                <a:cxn ang="0">
                  <a:pos x="11" y="16"/>
                </a:cxn>
              </a:cxnLst>
              <a:rect l="0" t="0" r="r" b="b"/>
              <a:pathLst>
                <a:path w="40" h="41">
                  <a:moveTo>
                    <a:pt x="28" y="28"/>
                  </a:moveTo>
                  <a:lnTo>
                    <a:pt x="27" y="30"/>
                  </a:lnTo>
                  <a:lnTo>
                    <a:pt x="25" y="31"/>
                  </a:lnTo>
                  <a:lnTo>
                    <a:pt x="23" y="32"/>
                  </a:lnTo>
                  <a:lnTo>
                    <a:pt x="20" y="32"/>
                  </a:lnTo>
                  <a:lnTo>
                    <a:pt x="18" y="32"/>
                  </a:lnTo>
                  <a:lnTo>
                    <a:pt x="16" y="31"/>
                  </a:lnTo>
                  <a:lnTo>
                    <a:pt x="14" y="30"/>
                  </a:lnTo>
                  <a:lnTo>
                    <a:pt x="13" y="29"/>
                  </a:lnTo>
                  <a:lnTo>
                    <a:pt x="12" y="26"/>
                  </a:lnTo>
                  <a:lnTo>
                    <a:pt x="11" y="23"/>
                  </a:lnTo>
                  <a:lnTo>
                    <a:pt x="40" y="23"/>
                  </a:lnTo>
                  <a:lnTo>
                    <a:pt x="40" y="21"/>
                  </a:lnTo>
                  <a:lnTo>
                    <a:pt x="39" y="15"/>
                  </a:lnTo>
                  <a:lnTo>
                    <a:pt x="37" y="9"/>
                  </a:lnTo>
                  <a:lnTo>
                    <a:pt x="34" y="5"/>
                  </a:lnTo>
                  <a:lnTo>
                    <a:pt x="31" y="3"/>
                  </a:lnTo>
                  <a:lnTo>
                    <a:pt x="26" y="1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9" y="3"/>
                  </a:lnTo>
                  <a:lnTo>
                    <a:pt x="5" y="5"/>
                  </a:lnTo>
                  <a:lnTo>
                    <a:pt x="3" y="8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2" y="31"/>
                  </a:lnTo>
                  <a:lnTo>
                    <a:pt x="5" y="36"/>
                  </a:lnTo>
                  <a:lnTo>
                    <a:pt x="8" y="38"/>
                  </a:lnTo>
                  <a:lnTo>
                    <a:pt x="14" y="41"/>
                  </a:lnTo>
                  <a:lnTo>
                    <a:pt x="20" y="41"/>
                  </a:lnTo>
                  <a:lnTo>
                    <a:pt x="25" y="41"/>
                  </a:lnTo>
                  <a:lnTo>
                    <a:pt x="31" y="39"/>
                  </a:lnTo>
                  <a:lnTo>
                    <a:pt x="33" y="37"/>
                  </a:lnTo>
                  <a:lnTo>
                    <a:pt x="36" y="35"/>
                  </a:lnTo>
                  <a:lnTo>
                    <a:pt x="38" y="31"/>
                  </a:lnTo>
                  <a:lnTo>
                    <a:pt x="39" y="28"/>
                  </a:lnTo>
                  <a:lnTo>
                    <a:pt x="28" y="28"/>
                  </a:lnTo>
                  <a:close/>
                  <a:moveTo>
                    <a:pt x="11" y="16"/>
                  </a:moveTo>
                  <a:lnTo>
                    <a:pt x="12" y="13"/>
                  </a:lnTo>
                  <a:lnTo>
                    <a:pt x="13" y="11"/>
                  </a:lnTo>
                  <a:lnTo>
                    <a:pt x="14" y="10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20" y="7"/>
                  </a:lnTo>
                  <a:lnTo>
                    <a:pt x="23" y="8"/>
                  </a:lnTo>
                  <a:lnTo>
                    <a:pt x="25" y="9"/>
                  </a:lnTo>
                  <a:lnTo>
                    <a:pt x="27" y="12"/>
                  </a:lnTo>
                  <a:lnTo>
                    <a:pt x="28" y="16"/>
                  </a:lnTo>
                  <a:lnTo>
                    <a:pt x="11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09" name="Freeform 193"/>
            <p:cNvSpPr>
              <a:spLocks/>
            </p:cNvSpPr>
            <p:nvPr/>
          </p:nvSpPr>
          <p:spPr bwMode="auto">
            <a:xfrm>
              <a:off x="3586" y="1586"/>
              <a:ext cx="9" cy="10"/>
            </a:xfrm>
            <a:custGeom>
              <a:avLst/>
              <a:gdLst/>
              <a:ahLst/>
              <a:cxnLst>
                <a:cxn ang="0">
                  <a:pos x="12" y="8"/>
                </a:cxn>
                <a:cxn ang="0">
                  <a:pos x="12" y="39"/>
                </a:cxn>
                <a:cxn ang="0">
                  <a:pos x="23" y="39"/>
                </a:cxn>
                <a:cxn ang="0">
                  <a:pos x="23" y="8"/>
                </a:cxn>
                <a:cxn ang="0">
                  <a:pos x="35" y="8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12" y="8"/>
                </a:cxn>
              </a:cxnLst>
              <a:rect l="0" t="0" r="r" b="b"/>
              <a:pathLst>
                <a:path w="35" h="39">
                  <a:moveTo>
                    <a:pt x="12" y="8"/>
                  </a:moveTo>
                  <a:lnTo>
                    <a:pt x="12" y="39"/>
                  </a:lnTo>
                  <a:lnTo>
                    <a:pt x="23" y="39"/>
                  </a:lnTo>
                  <a:lnTo>
                    <a:pt x="23" y="8"/>
                  </a:lnTo>
                  <a:lnTo>
                    <a:pt x="35" y="8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12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0" name="Freeform 194"/>
            <p:cNvSpPr>
              <a:spLocks noEditPoints="1"/>
            </p:cNvSpPr>
            <p:nvPr/>
          </p:nvSpPr>
          <p:spPr bwMode="auto">
            <a:xfrm>
              <a:off x="3597" y="1586"/>
              <a:ext cx="8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9"/>
                </a:cxn>
                <a:cxn ang="0">
                  <a:pos x="22" y="39"/>
                </a:cxn>
                <a:cxn ang="0">
                  <a:pos x="27" y="38"/>
                </a:cxn>
                <a:cxn ang="0">
                  <a:pos x="31" y="36"/>
                </a:cxn>
                <a:cxn ang="0">
                  <a:pos x="33" y="35"/>
                </a:cxn>
                <a:cxn ang="0">
                  <a:pos x="34" y="33"/>
                </a:cxn>
                <a:cxn ang="0">
                  <a:pos x="35" y="29"/>
                </a:cxn>
                <a:cxn ang="0">
                  <a:pos x="35" y="26"/>
                </a:cxn>
                <a:cxn ang="0">
                  <a:pos x="35" y="22"/>
                </a:cxn>
                <a:cxn ang="0">
                  <a:pos x="33" y="19"/>
                </a:cxn>
                <a:cxn ang="0">
                  <a:pos x="31" y="16"/>
                </a:cxn>
                <a:cxn ang="0">
                  <a:pos x="29" y="15"/>
                </a:cxn>
                <a:cxn ang="0">
                  <a:pos x="23" y="14"/>
                </a:cxn>
                <a:cxn ang="0">
                  <a:pos x="19" y="14"/>
                </a:cxn>
                <a:cxn ang="0">
                  <a:pos x="12" y="14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2" y="21"/>
                </a:cxn>
                <a:cxn ang="0">
                  <a:pos x="17" y="21"/>
                </a:cxn>
                <a:cxn ang="0">
                  <a:pos x="19" y="21"/>
                </a:cxn>
                <a:cxn ang="0">
                  <a:pos x="21" y="22"/>
                </a:cxn>
                <a:cxn ang="0">
                  <a:pos x="23" y="23"/>
                </a:cxn>
                <a:cxn ang="0">
                  <a:pos x="24" y="26"/>
                </a:cxn>
                <a:cxn ang="0">
                  <a:pos x="23" y="28"/>
                </a:cxn>
                <a:cxn ang="0">
                  <a:pos x="22" y="29"/>
                </a:cxn>
                <a:cxn ang="0">
                  <a:pos x="20" y="30"/>
                </a:cxn>
                <a:cxn ang="0">
                  <a:pos x="17" y="30"/>
                </a:cxn>
                <a:cxn ang="0">
                  <a:pos x="12" y="30"/>
                </a:cxn>
                <a:cxn ang="0">
                  <a:pos x="12" y="21"/>
                </a:cxn>
              </a:cxnLst>
              <a:rect l="0" t="0" r="r" b="b"/>
              <a:pathLst>
                <a:path w="35" h="39">
                  <a:moveTo>
                    <a:pt x="0" y="0"/>
                  </a:moveTo>
                  <a:lnTo>
                    <a:pt x="0" y="39"/>
                  </a:lnTo>
                  <a:lnTo>
                    <a:pt x="22" y="39"/>
                  </a:lnTo>
                  <a:lnTo>
                    <a:pt x="27" y="38"/>
                  </a:lnTo>
                  <a:lnTo>
                    <a:pt x="31" y="36"/>
                  </a:lnTo>
                  <a:lnTo>
                    <a:pt x="33" y="35"/>
                  </a:lnTo>
                  <a:lnTo>
                    <a:pt x="34" y="33"/>
                  </a:lnTo>
                  <a:lnTo>
                    <a:pt x="35" y="29"/>
                  </a:lnTo>
                  <a:lnTo>
                    <a:pt x="35" y="26"/>
                  </a:lnTo>
                  <a:lnTo>
                    <a:pt x="35" y="22"/>
                  </a:lnTo>
                  <a:lnTo>
                    <a:pt x="33" y="19"/>
                  </a:lnTo>
                  <a:lnTo>
                    <a:pt x="31" y="16"/>
                  </a:lnTo>
                  <a:lnTo>
                    <a:pt x="29" y="15"/>
                  </a:lnTo>
                  <a:lnTo>
                    <a:pt x="23" y="14"/>
                  </a:lnTo>
                  <a:lnTo>
                    <a:pt x="19" y="14"/>
                  </a:lnTo>
                  <a:lnTo>
                    <a:pt x="12" y="14"/>
                  </a:lnTo>
                  <a:lnTo>
                    <a:pt x="12" y="0"/>
                  </a:lnTo>
                  <a:lnTo>
                    <a:pt x="0" y="0"/>
                  </a:lnTo>
                  <a:close/>
                  <a:moveTo>
                    <a:pt x="12" y="21"/>
                  </a:moveTo>
                  <a:lnTo>
                    <a:pt x="17" y="21"/>
                  </a:lnTo>
                  <a:lnTo>
                    <a:pt x="19" y="21"/>
                  </a:lnTo>
                  <a:lnTo>
                    <a:pt x="21" y="22"/>
                  </a:lnTo>
                  <a:lnTo>
                    <a:pt x="23" y="23"/>
                  </a:lnTo>
                  <a:lnTo>
                    <a:pt x="24" y="26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0" y="30"/>
                  </a:lnTo>
                  <a:lnTo>
                    <a:pt x="17" y="30"/>
                  </a:lnTo>
                  <a:lnTo>
                    <a:pt x="12" y="30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1" name="Freeform 195"/>
            <p:cNvSpPr>
              <a:spLocks/>
            </p:cNvSpPr>
            <p:nvPr/>
          </p:nvSpPr>
          <p:spPr bwMode="auto">
            <a:xfrm>
              <a:off x="3663" y="1539"/>
              <a:ext cx="133" cy="103"/>
            </a:xfrm>
            <a:custGeom>
              <a:avLst/>
              <a:gdLst/>
              <a:ahLst/>
              <a:cxnLst>
                <a:cxn ang="0">
                  <a:pos x="1" y="220"/>
                </a:cxn>
                <a:cxn ang="0">
                  <a:pos x="7" y="246"/>
                </a:cxn>
                <a:cxn ang="0">
                  <a:pos x="19" y="269"/>
                </a:cxn>
                <a:cxn ang="0">
                  <a:pos x="37" y="290"/>
                </a:cxn>
                <a:cxn ang="0">
                  <a:pos x="60" y="305"/>
                </a:cxn>
                <a:cxn ang="0">
                  <a:pos x="76" y="326"/>
                </a:cxn>
                <a:cxn ang="0">
                  <a:pos x="86" y="352"/>
                </a:cxn>
                <a:cxn ang="0">
                  <a:pos x="104" y="375"/>
                </a:cxn>
                <a:cxn ang="0">
                  <a:pos x="126" y="393"/>
                </a:cxn>
                <a:cxn ang="0">
                  <a:pos x="153" y="406"/>
                </a:cxn>
                <a:cxn ang="0">
                  <a:pos x="181" y="412"/>
                </a:cxn>
                <a:cxn ang="0">
                  <a:pos x="212" y="411"/>
                </a:cxn>
                <a:cxn ang="0">
                  <a:pos x="240" y="404"/>
                </a:cxn>
                <a:cxn ang="0">
                  <a:pos x="266" y="390"/>
                </a:cxn>
                <a:cxn ang="0">
                  <a:pos x="291" y="404"/>
                </a:cxn>
                <a:cxn ang="0">
                  <a:pos x="321" y="411"/>
                </a:cxn>
                <a:cxn ang="0">
                  <a:pos x="350" y="412"/>
                </a:cxn>
                <a:cxn ang="0">
                  <a:pos x="379" y="406"/>
                </a:cxn>
                <a:cxn ang="0">
                  <a:pos x="406" y="393"/>
                </a:cxn>
                <a:cxn ang="0">
                  <a:pos x="428" y="375"/>
                </a:cxn>
                <a:cxn ang="0">
                  <a:pos x="445" y="352"/>
                </a:cxn>
                <a:cxn ang="0">
                  <a:pos x="457" y="326"/>
                </a:cxn>
                <a:cxn ang="0">
                  <a:pos x="471" y="305"/>
                </a:cxn>
                <a:cxn ang="0">
                  <a:pos x="494" y="290"/>
                </a:cxn>
                <a:cxn ang="0">
                  <a:pos x="512" y="269"/>
                </a:cxn>
                <a:cxn ang="0">
                  <a:pos x="525" y="246"/>
                </a:cxn>
                <a:cxn ang="0">
                  <a:pos x="532" y="220"/>
                </a:cxn>
                <a:cxn ang="0">
                  <a:pos x="532" y="192"/>
                </a:cxn>
                <a:cxn ang="0">
                  <a:pos x="524" y="164"/>
                </a:cxn>
                <a:cxn ang="0">
                  <a:pos x="511" y="140"/>
                </a:cxn>
                <a:cxn ang="0">
                  <a:pos x="490" y="120"/>
                </a:cxn>
                <a:cxn ang="0">
                  <a:pos x="466" y="104"/>
                </a:cxn>
                <a:cxn ang="0">
                  <a:pos x="457" y="87"/>
                </a:cxn>
                <a:cxn ang="0">
                  <a:pos x="445" y="60"/>
                </a:cxn>
                <a:cxn ang="0">
                  <a:pos x="428" y="38"/>
                </a:cxn>
                <a:cxn ang="0">
                  <a:pos x="406" y="20"/>
                </a:cxn>
                <a:cxn ang="0">
                  <a:pos x="379" y="6"/>
                </a:cxn>
                <a:cxn ang="0">
                  <a:pos x="350" y="0"/>
                </a:cxn>
                <a:cxn ang="0">
                  <a:pos x="321" y="1"/>
                </a:cxn>
                <a:cxn ang="0">
                  <a:pos x="291" y="9"/>
                </a:cxn>
                <a:cxn ang="0">
                  <a:pos x="266" y="23"/>
                </a:cxn>
                <a:cxn ang="0">
                  <a:pos x="240" y="9"/>
                </a:cxn>
                <a:cxn ang="0">
                  <a:pos x="212" y="1"/>
                </a:cxn>
                <a:cxn ang="0">
                  <a:pos x="181" y="0"/>
                </a:cxn>
                <a:cxn ang="0">
                  <a:pos x="153" y="6"/>
                </a:cxn>
                <a:cxn ang="0">
                  <a:pos x="126" y="20"/>
                </a:cxn>
                <a:cxn ang="0">
                  <a:pos x="104" y="38"/>
                </a:cxn>
                <a:cxn ang="0">
                  <a:pos x="86" y="60"/>
                </a:cxn>
                <a:cxn ang="0">
                  <a:pos x="76" y="87"/>
                </a:cxn>
                <a:cxn ang="0">
                  <a:pos x="60" y="107"/>
                </a:cxn>
                <a:cxn ang="0">
                  <a:pos x="37" y="123"/>
                </a:cxn>
                <a:cxn ang="0">
                  <a:pos x="19" y="143"/>
                </a:cxn>
                <a:cxn ang="0">
                  <a:pos x="7" y="166"/>
                </a:cxn>
                <a:cxn ang="0">
                  <a:pos x="1" y="193"/>
                </a:cxn>
              </a:cxnLst>
              <a:rect l="0" t="0" r="r" b="b"/>
              <a:pathLst>
                <a:path w="532" h="412">
                  <a:moveTo>
                    <a:pt x="0" y="206"/>
                  </a:moveTo>
                  <a:lnTo>
                    <a:pt x="1" y="220"/>
                  </a:lnTo>
                  <a:lnTo>
                    <a:pt x="3" y="233"/>
                  </a:lnTo>
                  <a:lnTo>
                    <a:pt x="7" y="246"/>
                  </a:lnTo>
                  <a:lnTo>
                    <a:pt x="12" y="257"/>
                  </a:lnTo>
                  <a:lnTo>
                    <a:pt x="19" y="269"/>
                  </a:lnTo>
                  <a:lnTo>
                    <a:pt x="28" y="280"/>
                  </a:lnTo>
                  <a:lnTo>
                    <a:pt x="37" y="290"/>
                  </a:lnTo>
                  <a:lnTo>
                    <a:pt x="49" y="298"/>
                  </a:lnTo>
                  <a:lnTo>
                    <a:pt x="60" y="305"/>
                  </a:lnTo>
                  <a:lnTo>
                    <a:pt x="73" y="311"/>
                  </a:lnTo>
                  <a:lnTo>
                    <a:pt x="76" y="326"/>
                  </a:lnTo>
                  <a:lnTo>
                    <a:pt x="80" y="339"/>
                  </a:lnTo>
                  <a:lnTo>
                    <a:pt x="86" y="352"/>
                  </a:lnTo>
                  <a:lnTo>
                    <a:pt x="94" y="364"/>
                  </a:lnTo>
                  <a:lnTo>
                    <a:pt x="104" y="375"/>
                  </a:lnTo>
                  <a:lnTo>
                    <a:pt x="114" y="385"/>
                  </a:lnTo>
                  <a:lnTo>
                    <a:pt x="126" y="393"/>
                  </a:lnTo>
                  <a:lnTo>
                    <a:pt x="139" y="400"/>
                  </a:lnTo>
                  <a:lnTo>
                    <a:pt x="153" y="406"/>
                  </a:lnTo>
                  <a:lnTo>
                    <a:pt x="167" y="410"/>
                  </a:lnTo>
                  <a:lnTo>
                    <a:pt x="181" y="412"/>
                  </a:lnTo>
                  <a:lnTo>
                    <a:pt x="196" y="412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0" y="404"/>
                  </a:lnTo>
                  <a:lnTo>
                    <a:pt x="254" y="397"/>
                  </a:lnTo>
                  <a:lnTo>
                    <a:pt x="266" y="390"/>
                  </a:lnTo>
                  <a:lnTo>
                    <a:pt x="278" y="397"/>
                  </a:lnTo>
                  <a:lnTo>
                    <a:pt x="291" y="404"/>
                  </a:lnTo>
                  <a:lnTo>
                    <a:pt x="306" y="408"/>
                  </a:lnTo>
                  <a:lnTo>
                    <a:pt x="321" y="411"/>
                  </a:lnTo>
                  <a:lnTo>
                    <a:pt x="335" y="412"/>
                  </a:lnTo>
                  <a:lnTo>
                    <a:pt x="350" y="412"/>
                  </a:lnTo>
                  <a:lnTo>
                    <a:pt x="365" y="410"/>
                  </a:lnTo>
                  <a:lnTo>
                    <a:pt x="379" y="406"/>
                  </a:lnTo>
                  <a:lnTo>
                    <a:pt x="393" y="400"/>
                  </a:lnTo>
                  <a:lnTo>
                    <a:pt x="406" y="393"/>
                  </a:lnTo>
                  <a:lnTo>
                    <a:pt x="418" y="385"/>
                  </a:lnTo>
                  <a:lnTo>
                    <a:pt x="428" y="375"/>
                  </a:lnTo>
                  <a:lnTo>
                    <a:pt x="438" y="364"/>
                  </a:lnTo>
                  <a:lnTo>
                    <a:pt x="445" y="352"/>
                  </a:lnTo>
                  <a:lnTo>
                    <a:pt x="451" y="339"/>
                  </a:lnTo>
                  <a:lnTo>
                    <a:pt x="457" y="326"/>
                  </a:lnTo>
                  <a:lnTo>
                    <a:pt x="459" y="311"/>
                  </a:lnTo>
                  <a:lnTo>
                    <a:pt x="471" y="305"/>
                  </a:lnTo>
                  <a:lnTo>
                    <a:pt x="483" y="298"/>
                  </a:lnTo>
                  <a:lnTo>
                    <a:pt x="494" y="290"/>
                  </a:lnTo>
                  <a:lnTo>
                    <a:pt x="503" y="280"/>
                  </a:lnTo>
                  <a:lnTo>
                    <a:pt x="512" y="269"/>
                  </a:lnTo>
                  <a:lnTo>
                    <a:pt x="519" y="257"/>
                  </a:lnTo>
                  <a:lnTo>
                    <a:pt x="525" y="246"/>
                  </a:lnTo>
                  <a:lnTo>
                    <a:pt x="529" y="233"/>
                  </a:lnTo>
                  <a:lnTo>
                    <a:pt x="532" y="220"/>
                  </a:lnTo>
                  <a:lnTo>
                    <a:pt x="532" y="206"/>
                  </a:lnTo>
                  <a:lnTo>
                    <a:pt x="532" y="192"/>
                  </a:lnTo>
                  <a:lnTo>
                    <a:pt x="529" y="179"/>
                  </a:lnTo>
                  <a:lnTo>
                    <a:pt x="524" y="164"/>
                  </a:lnTo>
                  <a:lnTo>
                    <a:pt x="518" y="152"/>
                  </a:lnTo>
                  <a:lnTo>
                    <a:pt x="511" y="140"/>
                  </a:lnTo>
                  <a:lnTo>
                    <a:pt x="500" y="130"/>
                  </a:lnTo>
                  <a:lnTo>
                    <a:pt x="490" y="120"/>
                  </a:lnTo>
                  <a:lnTo>
                    <a:pt x="478" y="111"/>
                  </a:lnTo>
                  <a:lnTo>
                    <a:pt x="466" y="104"/>
                  </a:lnTo>
                  <a:lnTo>
                    <a:pt x="459" y="101"/>
                  </a:lnTo>
                  <a:lnTo>
                    <a:pt x="457" y="87"/>
                  </a:lnTo>
                  <a:lnTo>
                    <a:pt x="451" y="74"/>
                  </a:lnTo>
                  <a:lnTo>
                    <a:pt x="445" y="60"/>
                  </a:lnTo>
                  <a:lnTo>
                    <a:pt x="438" y="48"/>
                  </a:lnTo>
                  <a:lnTo>
                    <a:pt x="428" y="38"/>
                  </a:lnTo>
                  <a:lnTo>
                    <a:pt x="418" y="28"/>
                  </a:lnTo>
                  <a:lnTo>
                    <a:pt x="406" y="20"/>
                  </a:lnTo>
                  <a:lnTo>
                    <a:pt x="393" y="12"/>
                  </a:lnTo>
                  <a:lnTo>
                    <a:pt x="379" y="6"/>
                  </a:lnTo>
                  <a:lnTo>
                    <a:pt x="365" y="2"/>
                  </a:lnTo>
                  <a:lnTo>
                    <a:pt x="350" y="0"/>
                  </a:lnTo>
                  <a:lnTo>
                    <a:pt x="335" y="0"/>
                  </a:lnTo>
                  <a:lnTo>
                    <a:pt x="321" y="1"/>
                  </a:lnTo>
                  <a:lnTo>
                    <a:pt x="306" y="4"/>
                  </a:lnTo>
                  <a:lnTo>
                    <a:pt x="291" y="9"/>
                  </a:lnTo>
                  <a:lnTo>
                    <a:pt x="278" y="16"/>
                  </a:lnTo>
                  <a:lnTo>
                    <a:pt x="266" y="23"/>
                  </a:lnTo>
                  <a:lnTo>
                    <a:pt x="254" y="16"/>
                  </a:lnTo>
                  <a:lnTo>
                    <a:pt x="240" y="9"/>
                  </a:lnTo>
                  <a:lnTo>
                    <a:pt x="226" y="4"/>
                  </a:lnTo>
                  <a:lnTo>
                    <a:pt x="212" y="1"/>
                  </a:lnTo>
                  <a:lnTo>
                    <a:pt x="196" y="0"/>
                  </a:lnTo>
                  <a:lnTo>
                    <a:pt x="181" y="0"/>
                  </a:lnTo>
                  <a:lnTo>
                    <a:pt x="167" y="2"/>
                  </a:lnTo>
                  <a:lnTo>
                    <a:pt x="153" y="6"/>
                  </a:lnTo>
                  <a:lnTo>
                    <a:pt x="139" y="12"/>
                  </a:lnTo>
                  <a:lnTo>
                    <a:pt x="126" y="20"/>
                  </a:lnTo>
                  <a:lnTo>
                    <a:pt x="114" y="28"/>
                  </a:lnTo>
                  <a:lnTo>
                    <a:pt x="104" y="38"/>
                  </a:lnTo>
                  <a:lnTo>
                    <a:pt x="94" y="48"/>
                  </a:lnTo>
                  <a:lnTo>
                    <a:pt x="86" y="60"/>
                  </a:lnTo>
                  <a:lnTo>
                    <a:pt x="80" y="74"/>
                  </a:lnTo>
                  <a:lnTo>
                    <a:pt x="76" y="87"/>
                  </a:lnTo>
                  <a:lnTo>
                    <a:pt x="73" y="101"/>
                  </a:lnTo>
                  <a:lnTo>
                    <a:pt x="60" y="107"/>
                  </a:lnTo>
                  <a:lnTo>
                    <a:pt x="49" y="114"/>
                  </a:lnTo>
                  <a:lnTo>
                    <a:pt x="37" y="123"/>
                  </a:lnTo>
                  <a:lnTo>
                    <a:pt x="28" y="133"/>
                  </a:lnTo>
                  <a:lnTo>
                    <a:pt x="19" y="143"/>
                  </a:lnTo>
                  <a:lnTo>
                    <a:pt x="12" y="155"/>
                  </a:lnTo>
                  <a:lnTo>
                    <a:pt x="7" y="166"/>
                  </a:lnTo>
                  <a:lnTo>
                    <a:pt x="3" y="180"/>
                  </a:lnTo>
                  <a:lnTo>
                    <a:pt x="1" y="193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2" name="Freeform 196"/>
            <p:cNvSpPr>
              <a:spLocks/>
            </p:cNvSpPr>
            <p:nvPr/>
          </p:nvSpPr>
          <p:spPr bwMode="auto">
            <a:xfrm>
              <a:off x="3663" y="1539"/>
              <a:ext cx="133" cy="103"/>
            </a:xfrm>
            <a:custGeom>
              <a:avLst/>
              <a:gdLst/>
              <a:ahLst/>
              <a:cxnLst>
                <a:cxn ang="0">
                  <a:pos x="1" y="220"/>
                </a:cxn>
                <a:cxn ang="0">
                  <a:pos x="7" y="246"/>
                </a:cxn>
                <a:cxn ang="0">
                  <a:pos x="19" y="269"/>
                </a:cxn>
                <a:cxn ang="0">
                  <a:pos x="37" y="290"/>
                </a:cxn>
                <a:cxn ang="0">
                  <a:pos x="60" y="305"/>
                </a:cxn>
                <a:cxn ang="0">
                  <a:pos x="76" y="326"/>
                </a:cxn>
                <a:cxn ang="0">
                  <a:pos x="86" y="352"/>
                </a:cxn>
                <a:cxn ang="0">
                  <a:pos x="104" y="375"/>
                </a:cxn>
                <a:cxn ang="0">
                  <a:pos x="126" y="393"/>
                </a:cxn>
                <a:cxn ang="0">
                  <a:pos x="153" y="406"/>
                </a:cxn>
                <a:cxn ang="0">
                  <a:pos x="181" y="412"/>
                </a:cxn>
                <a:cxn ang="0">
                  <a:pos x="212" y="411"/>
                </a:cxn>
                <a:cxn ang="0">
                  <a:pos x="240" y="404"/>
                </a:cxn>
                <a:cxn ang="0">
                  <a:pos x="266" y="390"/>
                </a:cxn>
                <a:cxn ang="0">
                  <a:pos x="291" y="404"/>
                </a:cxn>
                <a:cxn ang="0">
                  <a:pos x="321" y="411"/>
                </a:cxn>
                <a:cxn ang="0">
                  <a:pos x="350" y="412"/>
                </a:cxn>
                <a:cxn ang="0">
                  <a:pos x="379" y="406"/>
                </a:cxn>
                <a:cxn ang="0">
                  <a:pos x="406" y="393"/>
                </a:cxn>
                <a:cxn ang="0">
                  <a:pos x="428" y="375"/>
                </a:cxn>
                <a:cxn ang="0">
                  <a:pos x="445" y="352"/>
                </a:cxn>
                <a:cxn ang="0">
                  <a:pos x="457" y="326"/>
                </a:cxn>
                <a:cxn ang="0">
                  <a:pos x="471" y="305"/>
                </a:cxn>
                <a:cxn ang="0">
                  <a:pos x="494" y="290"/>
                </a:cxn>
                <a:cxn ang="0">
                  <a:pos x="512" y="269"/>
                </a:cxn>
                <a:cxn ang="0">
                  <a:pos x="525" y="246"/>
                </a:cxn>
                <a:cxn ang="0">
                  <a:pos x="532" y="220"/>
                </a:cxn>
                <a:cxn ang="0">
                  <a:pos x="532" y="192"/>
                </a:cxn>
                <a:cxn ang="0">
                  <a:pos x="524" y="164"/>
                </a:cxn>
                <a:cxn ang="0">
                  <a:pos x="511" y="140"/>
                </a:cxn>
                <a:cxn ang="0">
                  <a:pos x="490" y="120"/>
                </a:cxn>
                <a:cxn ang="0">
                  <a:pos x="466" y="104"/>
                </a:cxn>
                <a:cxn ang="0">
                  <a:pos x="457" y="87"/>
                </a:cxn>
                <a:cxn ang="0">
                  <a:pos x="445" y="60"/>
                </a:cxn>
                <a:cxn ang="0">
                  <a:pos x="428" y="38"/>
                </a:cxn>
                <a:cxn ang="0">
                  <a:pos x="406" y="20"/>
                </a:cxn>
                <a:cxn ang="0">
                  <a:pos x="379" y="6"/>
                </a:cxn>
                <a:cxn ang="0">
                  <a:pos x="350" y="0"/>
                </a:cxn>
                <a:cxn ang="0">
                  <a:pos x="321" y="1"/>
                </a:cxn>
                <a:cxn ang="0">
                  <a:pos x="291" y="9"/>
                </a:cxn>
                <a:cxn ang="0">
                  <a:pos x="266" y="23"/>
                </a:cxn>
                <a:cxn ang="0">
                  <a:pos x="240" y="9"/>
                </a:cxn>
                <a:cxn ang="0">
                  <a:pos x="212" y="1"/>
                </a:cxn>
                <a:cxn ang="0">
                  <a:pos x="181" y="0"/>
                </a:cxn>
                <a:cxn ang="0">
                  <a:pos x="153" y="6"/>
                </a:cxn>
                <a:cxn ang="0">
                  <a:pos x="126" y="20"/>
                </a:cxn>
                <a:cxn ang="0">
                  <a:pos x="104" y="38"/>
                </a:cxn>
                <a:cxn ang="0">
                  <a:pos x="86" y="60"/>
                </a:cxn>
                <a:cxn ang="0">
                  <a:pos x="76" y="87"/>
                </a:cxn>
                <a:cxn ang="0">
                  <a:pos x="60" y="107"/>
                </a:cxn>
                <a:cxn ang="0">
                  <a:pos x="37" y="123"/>
                </a:cxn>
                <a:cxn ang="0">
                  <a:pos x="19" y="143"/>
                </a:cxn>
                <a:cxn ang="0">
                  <a:pos x="7" y="166"/>
                </a:cxn>
                <a:cxn ang="0">
                  <a:pos x="1" y="193"/>
                </a:cxn>
              </a:cxnLst>
              <a:rect l="0" t="0" r="r" b="b"/>
              <a:pathLst>
                <a:path w="532" h="412">
                  <a:moveTo>
                    <a:pt x="0" y="206"/>
                  </a:moveTo>
                  <a:lnTo>
                    <a:pt x="1" y="220"/>
                  </a:lnTo>
                  <a:lnTo>
                    <a:pt x="3" y="233"/>
                  </a:lnTo>
                  <a:lnTo>
                    <a:pt x="7" y="246"/>
                  </a:lnTo>
                  <a:lnTo>
                    <a:pt x="12" y="257"/>
                  </a:lnTo>
                  <a:lnTo>
                    <a:pt x="19" y="269"/>
                  </a:lnTo>
                  <a:lnTo>
                    <a:pt x="28" y="280"/>
                  </a:lnTo>
                  <a:lnTo>
                    <a:pt x="37" y="290"/>
                  </a:lnTo>
                  <a:lnTo>
                    <a:pt x="49" y="298"/>
                  </a:lnTo>
                  <a:lnTo>
                    <a:pt x="60" y="305"/>
                  </a:lnTo>
                  <a:lnTo>
                    <a:pt x="73" y="311"/>
                  </a:lnTo>
                  <a:lnTo>
                    <a:pt x="76" y="326"/>
                  </a:lnTo>
                  <a:lnTo>
                    <a:pt x="80" y="339"/>
                  </a:lnTo>
                  <a:lnTo>
                    <a:pt x="86" y="352"/>
                  </a:lnTo>
                  <a:lnTo>
                    <a:pt x="94" y="364"/>
                  </a:lnTo>
                  <a:lnTo>
                    <a:pt x="104" y="375"/>
                  </a:lnTo>
                  <a:lnTo>
                    <a:pt x="114" y="385"/>
                  </a:lnTo>
                  <a:lnTo>
                    <a:pt x="126" y="393"/>
                  </a:lnTo>
                  <a:lnTo>
                    <a:pt x="139" y="400"/>
                  </a:lnTo>
                  <a:lnTo>
                    <a:pt x="153" y="406"/>
                  </a:lnTo>
                  <a:lnTo>
                    <a:pt x="167" y="410"/>
                  </a:lnTo>
                  <a:lnTo>
                    <a:pt x="181" y="412"/>
                  </a:lnTo>
                  <a:lnTo>
                    <a:pt x="196" y="412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0" y="404"/>
                  </a:lnTo>
                  <a:lnTo>
                    <a:pt x="254" y="397"/>
                  </a:lnTo>
                  <a:lnTo>
                    <a:pt x="266" y="390"/>
                  </a:lnTo>
                  <a:lnTo>
                    <a:pt x="278" y="397"/>
                  </a:lnTo>
                  <a:lnTo>
                    <a:pt x="291" y="404"/>
                  </a:lnTo>
                  <a:lnTo>
                    <a:pt x="306" y="408"/>
                  </a:lnTo>
                  <a:lnTo>
                    <a:pt x="321" y="411"/>
                  </a:lnTo>
                  <a:lnTo>
                    <a:pt x="335" y="412"/>
                  </a:lnTo>
                  <a:lnTo>
                    <a:pt x="350" y="412"/>
                  </a:lnTo>
                  <a:lnTo>
                    <a:pt x="365" y="410"/>
                  </a:lnTo>
                  <a:lnTo>
                    <a:pt x="379" y="406"/>
                  </a:lnTo>
                  <a:lnTo>
                    <a:pt x="393" y="400"/>
                  </a:lnTo>
                  <a:lnTo>
                    <a:pt x="406" y="393"/>
                  </a:lnTo>
                  <a:lnTo>
                    <a:pt x="418" y="385"/>
                  </a:lnTo>
                  <a:lnTo>
                    <a:pt x="428" y="375"/>
                  </a:lnTo>
                  <a:lnTo>
                    <a:pt x="438" y="364"/>
                  </a:lnTo>
                  <a:lnTo>
                    <a:pt x="445" y="352"/>
                  </a:lnTo>
                  <a:lnTo>
                    <a:pt x="451" y="339"/>
                  </a:lnTo>
                  <a:lnTo>
                    <a:pt x="457" y="326"/>
                  </a:lnTo>
                  <a:lnTo>
                    <a:pt x="459" y="311"/>
                  </a:lnTo>
                  <a:lnTo>
                    <a:pt x="471" y="305"/>
                  </a:lnTo>
                  <a:lnTo>
                    <a:pt x="483" y="298"/>
                  </a:lnTo>
                  <a:lnTo>
                    <a:pt x="494" y="290"/>
                  </a:lnTo>
                  <a:lnTo>
                    <a:pt x="503" y="280"/>
                  </a:lnTo>
                  <a:lnTo>
                    <a:pt x="512" y="269"/>
                  </a:lnTo>
                  <a:lnTo>
                    <a:pt x="519" y="257"/>
                  </a:lnTo>
                  <a:lnTo>
                    <a:pt x="525" y="246"/>
                  </a:lnTo>
                  <a:lnTo>
                    <a:pt x="529" y="233"/>
                  </a:lnTo>
                  <a:lnTo>
                    <a:pt x="532" y="220"/>
                  </a:lnTo>
                  <a:lnTo>
                    <a:pt x="532" y="206"/>
                  </a:lnTo>
                  <a:lnTo>
                    <a:pt x="532" y="192"/>
                  </a:lnTo>
                  <a:lnTo>
                    <a:pt x="529" y="179"/>
                  </a:lnTo>
                  <a:lnTo>
                    <a:pt x="524" y="164"/>
                  </a:lnTo>
                  <a:lnTo>
                    <a:pt x="518" y="152"/>
                  </a:lnTo>
                  <a:lnTo>
                    <a:pt x="511" y="140"/>
                  </a:lnTo>
                  <a:lnTo>
                    <a:pt x="500" y="130"/>
                  </a:lnTo>
                  <a:lnTo>
                    <a:pt x="490" y="120"/>
                  </a:lnTo>
                  <a:lnTo>
                    <a:pt x="478" y="111"/>
                  </a:lnTo>
                  <a:lnTo>
                    <a:pt x="466" y="104"/>
                  </a:lnTo>
                  <a:lnTo>
                    <a:pt x="459" y="101"/>
                  </a:lnTo>
                  <a:lnTo>
                    <a:pt x="457" y="87"/>
                  </a:lnTo>
                  <a:lnTo>
                    <a:pt x="451" y="74"/>
                  </a:lnTo>
                  <a:lnTo>
                    <a:pt x="445" y="60"/>
                  </a:lnTo>
                  <a:lnTo>
                    <a:pt x="438" y="48"/>
                  </a:lnTo>
                  <a:lnTo>
                    <a:pt x="428" y="38"/>
                  </a:lnTo>
                  <a:lnTo>
                    <a:pt x="418" y="28"/>
                  </a:lnTo>
                  <a:lnTo>
                    <a:pt x="406" y="20"/>
                  </a:lnTo>
                  <a:lnTo>
                    <a:pt x="393" y="12"/>
                  </a:lnTo>
                  <a:lnTo>
                    <a:pt x="379" y="6"/>
                  </a:lnTo>
                  <a:lnTo>
                    <a:pt x="365" y="2"/>
                  </a:lnTo>
                  <a:lnTo>
                    <a:pt x="350" y="0"/>
                  </a:lnTo>
                  <a:lnTo>
                    <a:pt x="335" y="0"/>
                  </a:lnTo>
                  <a:lnTo>
                    <a:pt x="321" y="1"/>
                  </a:lnTo>
                  <a:lnTo>
                    <a:pt x="306" y="4"/>
                  </a:lnTo>
                  <a:lnTo>
                    <a:pt x="291" y="9"/>
                  </a:lnTo>
                  <a:lnTo>
                    <a:pt x="278" y="16"/>
                  </a:lnTo>
                  <a:lnTo>
                    <a:pt x="266" y="23"/>
                  </a:lnTo>
                  <a:lnTo>
                    <a:pt x="254" y="16"/>
                  </a:lnTo>
                  <a:lnTo>
                    <a:pt x="240" y="9"/>
                  </a:lnTo>
                  <a:lnTo>
                    <a:pt x="226" y="4"/>
                  </a:lnTo>
                  <a:lnTo>
                    <a:pt x="212" y="1"/>
                  </a:lnTo>
                  <a:lnTo>
                    <a:pt x="196" y="0"/>
                  </a:lnTo>
                  <a:lnTo>
                    <a:pt x="181" y="0"/>
                  </a:lnTo>
                  <a:lnTo>
                    <a:pt x="167" y="2"/>
                  </a:lnTo>
                  <a:lnTo>
                    <a:pt x="153" y="6"/>
                  </a:lnTo>
                  <a:lnTo>
                    <a:pt x="139" y="12"/>
                  </a:lnTo>
                  <a:lnTo>
                    <a:pt x="126" y="20"/>
                  </a:lnTo>
                  <a:lnTo>
                    <a:pt x="114" y="28"/>
                  </a:lnTo>
                  <a:lnTo>
                    <a:pt x="104" y="38"/>
                  </a:lnTo>
                  <a:lnTo>
                    <a:pt x="94" y="48"/>
                  </a:lnTo>
                  <a:lnTo>
                    <a:pt x="86" y="60"/>
                  </a:lnTo>
                  <a:lnTo>
                    <a:pt x="80" y="74"/>
                  </a:lnTo>
                  <a:lnTo>
                    <a:pt x="76" y="87"/>
                  </a:lnTo>
                  <a:lnTo>
                    <a:pt x="73" y="101"/>
                  </a:lnTo>
                  <a:lnTo>
                    <a:pt x="60" y="107"/>
                  </a:lnTo>
                  <a:lnTo>
                    <a:pt x="49" y="114"/>
                  </a:lnTo>
                  <a:lnTo>
                    <a:pt x="37" y="123"/>
                  </a:lnTo>
                  <a:lnTo>
                    <a:pt x="28" y="133"/>
                  </a:lnTo>
                  <a:lnTo>
                    <a:pt x="19" y="143"/>
                  </a:lnTo>
                  <a:lnTo>
                    <a:pt x="12" y="155"/>
                  </a:lnTo>
                  <a:lnTo>
                    <a:pt x="7" y="166"/>
                  </a:lnTo>
                  <a:lnTo>
                    <a:pt x="3" y="180"/>
                  </a:lnTo>
                  <a:lnTo>
                    <a:pt x="1" y="193"/>
                  </a:lnTo>
                  <a:lnTo>
                    <a:pt x="0" y="206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3" name="Freeform 197"/>
            <p:cNvSpPr>
              <a:spLocks/>
            </p:cNvSpPr>
            <p:nvPr/>
          </p:nvSpPr>
          <p:spPr bwMode="auto">
            <a:xfrm>
              <a:off x="3702" y="1582"/>
              <a:ext cx="11" cy="14"/>
            </a:xfrm>
            <a:custGeom>
              <a:avLst/>
              <a:gdLst/>
              <a:ahLst/>
              <a:cxnLst>
                <a:cxn ang="0">
                  <a:pos x="16" y="10"/>
                </a:cxn>
                <a:cxn ang="0">
                  <a:pos x="16" y="53"/>
                </a:cxn>
                <a:cxn ang="0">
                  <a:pos x="28" y="53"/>
                </a:cxn>
                <a:cxn ang="0">
                  <a:pos x="28" y="10"/>
                </a:cxn>
                <a:cxn ang="0">
                  <a:pos x="44" y="10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6" y="10"/>
                </a:cxn>
              </a:cxnLst>
              <a:rect l="0" t="0" r="r" b="b"/>
              <a:pathLst>
                <a:path w="44" h="53">
                  <a:moveTo>
                    <a:pt x="16" y="10"/>
                  </a:moveTo>
                  <a:lnTo>
                    <a:pt x="16" y="53"/>
                  </a:lnTo>
                  <a:lnTo>
                    <a:pt x="28" y="53"/>
                  </a:lnTo>
                  <a:lnTo>
                    <a:pt x="28" y="10"/>
                  </a:lnTo>
                  <a:lnTo>
                    <a:pt x="44" y="10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4" name="Freeform 198"/>
            <p:cNvSpPr>
              <a:spLocks noEditPoints="1"/>
            </p:cNvSpPr>
            <p:nvPr/>
          </p:nvSpPr>
          <p:spPr bwMode="auto">
            <a:xfrm>
              <a:off x="3712" y="1582"/>
              <a:ext cx="15" cy="17"/>
            </a:xfrm>
            <a:custGeom>
              <a:avLst/>
              <a:gdLst/>
              <a:ahLst/>
              <a:cxnLst>
                <a:cxn ang="0">
                  <a:pos x="24" y="66"/>
                </a:cxn>
                <a:cxn ang="0">
                  <a:pos x="35" y="66"/>
                </a:cxn>
                <a:cxn ang="0">
                  <a:pos x="35" y="54"/>
                </a:cxn>
                <a:cxn ang="0">
                  <a:pos x="42" y="53"/>
                </a:cxn>
                <a:cxn ang="0">
                  <a:pos x="47" y="52"/>
                </a:cxn>
                <a:cxn ang="0">
                  <a:pos x="51" y="50"/>
                </a:cxn>
                <a:cxn ang="0">
                  <a:pos x="54" y="47"/>
                </a:cxn>
                <a:cxn ang="0">
                  <a:pos x="57" y="43"/>
                </a:cxn>
                <a:cxn ang="0">
                  <a:pos x="59" y="40"/>
                </a:cxn>
                <a:cxn ang="0">
                  <a:pos x="59" y="36"/>
                </a:cxn>
                <a:cxn ang="0">
                  <a:pos x="60" y="33"/>
                </a:cxn>
                <a:cxn ang="0">
                  <a:pos x="60" y="30"/>
                </a:cxn>
                <a:cxn ang="0">
                  <a:pos x="59" y="27"/>
                </a:cxn>
                <a:cxn ang="0">
                  <a:pos x="58" y="24"/>
                </a:cxn>
                <a:cxn ang="0">
                  <a:pos x="56" y="20"/>
                </a:cxn>
                <a:cxn ang="0">
                  <a:pos x="52" y="18"/>
                </a:cxn>
                <a:cxn ang="0">
                  <a:pos x="48" y="15"/>
                </a:cxn>
                <a:cxn ang="0">
                  <a:pos x="42" y="14"/>
                </a:cxn>
                <a:cxn ang="0">
                  <a:pos x="35" y="13"/>
                </a:cxn>
                <a:cxn ang="0">
                  <a:pos x="35" y="0"/>
                </a:cxn>
                <a:cxn ang="0">
                  <a:pos x="24" y="0"/>
                </a:cxn>
                <a:cxn ang="0">
                  <a:pos x="24" y="13"/>
                </a:cxn>
                <a:cxn ang="0">
                  <a:pos x="17" y="14"/>
                </a:cxn>
                <a:cxn ang="0">
                  <a:pos x="10" y="16"/>
                </a:cxn>
                <a:cxn ang="0">
                  <a:pos x="6" y="19"/>
                </a:cxn>
                <a:cxn ang="0">
                  <a:pos x="2" y="22"/>
                </a:cxn>
                <a:cxn ang="0">
                  <a:pos x="1" y="27"/>
                </a:cxn>
                <a:cxn ang="0">
                  <a:pos x="0" y="33"/>
                </a:cxn>
                <a:cxn ang="0">
                  <a:pos x="0" y="35"/>
                </a:cxn>
                <a:cxn ang="0">
                  <a:pos x="1" y="38"/>
                </a:cxn>
                <a:cxn ang="0">
                  <a:pos x="2" y="42"/>
                </a:cxn>
                <a:cxn ang="0">
                  <a:pos x="3" y="45"/>
                </a:cxn>
                <a:cxn ang="0">
                  <a:pos x="7" y="49"/>
                </a:cxn>
                <a:cxn ang="0">
                  <a:pos x="11" y="51"/>
                </a:cxn>
                <a:cxn ang="0">
                  <a:pos x="17" y="53"/>
                </a:cxn>
                <a:cxn ang="0">
                  <a:pos x="24" y="54"/>
                </a:cxn>
                <a:cxn ang="0">
                  <a:pos x="24" y="66"/>
                </a:cxn>
                <a:cxn ang="0">
                  <a:pos x="25" y="45"/>
                </a:cxn>
                <a:cxn ang="0">
                  <a:pos x="21" y="45"/>
                </a:cxn>
                <a:cxn ang="0">
                  <a:pos x="17" y="43"/>
                </a:cxn>
                <a:cxn ang="0">
                  <a:pos x="15" y="41"/>
                </a:cxn>
                <a:cxn ang="0">
                  <a:pos x="14" y="39"/>
                </a:cxn>
                <a:cxn ang="0">
                  <a:pos x="13" y="36"/>
                </a:cxn>
                <a:cxn ang="0">
                  <a:pos x="13" y="32"/>
                </a:cxn>
                <a:cxn ang="0">
                  <a:pos x="13" y="27"/>
                </a:cxn>
                <a:cxn ang="0">
                  <a:pos x="16" y="24"/>
                </a:cxn>
                <a:cxn ang="0">
                  <a:pos x="19" y="22"/>
                </a:cxn>
                <a:cxn ang="0">
                  <a:pos x="23" y="21"/>
                </a:cxn>
                <a:cxn ang="0">
                  <a:pos x="25" y="21"/>
                </a:cxn>
                <a:cxn ang="0">
                  <a:pos x="25" y="45"/>
                </a:cxn>
                <a:cxn ang="0">
                  <a:pos x="35" y="21"/>
                </a:cxn>
                <a:cxn ang="0">
                  <a:pos x="40" y="22"/>
                </a:cxn>
                <a:cxn ang="0">
                  <a:pos x="44" y="24"/>
                </a:cxn>
                <a:cxn ang="0">
                  <a:pos x="46" y="27"/>
                </a:cxn>
                <a:cxn ang="0">
                  <a:pos x="47" y="32"/>
                </a:cxn>
                <a:cxn ang="0">
                  <a:pos x="47" y="36"/>
                </a:cxn>
                <a:cxn ang="0">
                  <a:pos x="46" y="38"/>
                </a:cxn>
                <a:cxn ang="0">
                  <a:pos x="45" y="41"/>
                </a:cxn>
                <a:cxn ang="0">
                  <a:pos x="43" y="42"/>
                </a:cxn>
                <a:cxn ang="0">
                  <a:pos x="39" y="45"/>
                </a:cxn>
                <a:cxn ang="0">
                  <a:pos x="35" y="45"/>
                </a:cxn>
                <a:cxn ang="0">
                  <a:pos x="35" y="21"/>
                </a:cxn>
              </a:cxnLst>
              <a:rect l="0" t="0" r="r" b="b"/>
              <a:pathLst>
                <a:path w="60" h="66">
                  <a:moveTo>
                    <a:pt x="24" y="66"/>
                  </a:moveTo>
                  <a:lnTo>
                    <a:pt x="35" y="66"/>
                  </a:lnTo>
                  <a:lnTo>
                    <a:pt x="35" y="54"/>
                  </a:lnTo>
                  <a:lnTo>
                    <a:pt x="42" y="53"/>
                  </a:lnTo>
                  <a:lnTo>
                    <a:pt x="47" y="52"/>
                  </a:lnTo>
                  <a:lnTo>
                    <a:pt x="51" y="50"/>
                  </a:lnTo>
                  <a:lnTo>
                    <a:pt x="54" y="47"/>
                  </a:lnTo>
                  <a:lnTo>
                    <a:pt x="57" y="43"/>
                  </a:lnTo>
                  <a:lnTo>
                    <a:pt x="59" y="40"/>
                  </a:lnTo>
                  <a:lnTo>
                    <a:pt x="59" y="36"/>
                  </a:lnTo>
                  <a:lnTo>
                    <a:pt x="60" y="33"/>
                  </a:lnTo>
                  <a:lnTo>
                    <a:pt x="60" y="30"/>
                  </a:lnTo>
                  <a:lnTo>
                    <a:pt x="59" y="27"/>
                  </a:lnTo>
                  <a:lnTo>
                    <a:pt x="58" y="24"/>
                  </a:lnTo>
                  <a:lnTo>
                    <a:pt x="56" y="20"/>
                  </a:lnTo>
                  <a:lnTo>
                    <a:pt x="52" y="18"/>
                  </a:lnTo>
                  <a:lnTo>
                    <a:pt x="48" y="15"/>
                  </a:lnTo>
                  <a:lnTo>
                    <a:pt x="42" y="14"/>
                  </a:lnTo>
                  <a:lnTo>
                    <a:pt x="35" y="13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3"/>
                  </a:lnTo>
                  <a:lnTo>
                    <a:pt x="17" y="14"/>
                  </a:lnTo>
                  <a:lnTo>
                    <a:pt x="10" y="16"/>
                  </a:lnTo>
                  <a:lnTo>
                    <a:pt x="6" y="19"/>
                  </a:lnTo>
                  <a:lnTo>
                    <a:pt x="2" y="22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1" y="38"/>
                  </a:lnTo>
                  <a:lnTo>
                    <a:pt x="2" y="42"/>
                  </a:lnTo>
                  <a:lnTo>
                    <a:pt x="3" y="45"/>
                  </a:lnTo>
                  <a:lnTo>
                    <a:pt x="7" y="49"/>
                  </a:lnTo>
                  <a:lnTo>
                    <a:pt x="11" y="51"/>
                  </a:lnTo>
                  <a:lnTo>
                    <a:pt x="17" y="53"/>
                  </a:lnTo>
                  <a:lnTo>
                    <a:pt x="24" y="54"/>
                  </a:lnTo>
                  <a:lnTo>
                    <a:pt x="24" y="66"/>
                  </a:lnTo>
                  <a:close/>
                  <a:moveTo>
                    <a:pt x="25" y="45"/>
                  </a:moveTo>
                  <a:lnTo>
                    <a:pt x="21" y="45"/>
                  </a:lnTo>
                  <a:lnTo>
                    <a:pt x="17" y="43"/>
                  </a:lnTo>
                  <a:lnTo>
                    <a:pt x="15" y="41"/>
                  </a:lnTo>
                  <a:lnTo>
                    <a:pt x="14" y="39"/>
                  </a:lnTo>
                  <a:lnTo>
                    <a:pt x="13" y="36"/>
                  </a:lnTo>
                  <a:lnTo>
                    <a:pt x="13" y="32"/>
                  </a:lnTo>
                  <a:lnTo>
                    <a:pt x="13" y="27"/>
                  </a:lnTo>
                  <a:lnTo>
                    <a:pt x="16" y="24"/>
                  </a:lnTo>
                  <a:lnTo>
                    <a:pt x="19" y="22"/>
                  </a:lnTo>
                  <a:lnTo>
                    <a:pt x="23" y="21"/>
                  </a:lnTo>
                  <a:lnTo>
                    <a:pt x="25" y="21"/>
                  </a:lnTo>
                  <a:lnTo>
                    <a:pt x="25" y="45"/>
                  </a:lnTo>
                  <a:close/>
                  <a:moveTo>
                    <a:pt x="35" y="21"/>
                  </a:moveTo>
                  <a:lnTo>
                    <a:pt x="40" y="22"/>
                  </a:lnTo>
                  <a:lnTo>
                    <a:pt x="44" y="24"/>
                  </a:lnTo>
                  <a:lnTo>
                    <a:pt x="46" y="27"/>
                  </a:lnTo>
                  <a:lnTo>
                    <a:pt x="47" y="32"/>
                  </a:lnTo>
                  <a:lnTo>
                    <a:pt x="47" y="36"/>
                  </a:lnTo>
                  <a:lnTo>
                    <a:pt x="46" y="38"/>
                  </a:lnTo>
                  <a:lnTo>
                    <a:pt x="45" y="41"/>
                  </a:lnTo>
                  <a:lnTo>
                    <a:pt x="43" y="42"/>
                  </a:lnTo>
                  <a:lnTo>
                    <a:pt x="39" y="45"/>
                  </a:lnTo>
                  <a:lnTo>
                    <a:pt x="35" y="45"/>
                  </a:lnTo>
                  <a:lnTo>
                    <a:pt x="35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5" name="Freeform 199"/>
            <p:cNvSpPr>
              <a:spLocks noEditPoints="1"/>
            </p:cNvSpPr>
            <p:nvPr/>
          </p:nvSpPr>
          <p:spPr bwMode="auto">
            <a:xfrm>
              <a:off x="3728" y="1582"/>
              <a:ext cx="13" cy="14"/>
            </a:xfrm>
            <a:custGeom>
              <a:avLst/>
              <a:gdLst/>
              <a:ahLst/>
              <a:cxnLst>
                <a:cxn ang="0">
                  <a:pos x="26" y="55"/>
                </a:cxn>
                <a:cxn ang="0">
                  <a:pos x="32" y="55"/>
                </a:cxn>
                <a:cxn ang="0">
                  <a:pos x="37" y="53"/>
                </a:cxn>
                <a:cxn ang="0">
                  <a:pos x="43" y="51"/>
                </a:cxn>
                <a:cxn ang="0">
                  <a:pos x="46" y="46"/>
                </a:cxn>
                <a:cxn ang="0">
                  <a:pos x="49" y="42"/>
                </a:cxn>
                <a:cxn ang="0">
                  <a:pos x="51" y="38"/>
                </a:cxn>
                <a:cxn ang="0">
                  <a:pos x="52" y="33"/>
                </a:cxn>
                <a:cxn ang="0">
                  <a:pos x="53" y="27"/>
                </a:cxn>
                <a:cxn ang="0">
                  <a:pos x="52" y="21"/>
                </a:cxn>
                <a:cxn ang="0">
                  <a:pos x="51" y="16"/>
                </a:cxn>
                <a:cxn ang="0">
                  <a:pos x="49" y="11"/>
                </a:cxn>
                <a:cxn ang="0">
                  <a:pos x="46" y="7"/>
                </a:cxn>
                <a:cxn ang="0">
                  <a:pos x="43" y="4"/>
                </a:cxn>
                <a:cxn ang="0">
                  <a:pos x="37" y="2"/>
                </a:cxn>
                <a:cxn ang="0">
                  <a:pos x="32" y="0"/>
                </a:cxn>
                <a:cxn ang="0">
                  <a:pos x="26" y="0"/>
                </a:cxn>
                <a:cxn ang="0">
                  <a:pos x="19" y="0"/>
                </a:cxn>
                <a:cxn ang="0">
                  <a:pos x="13" y="2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3" y="13"/>
                </a:cxn>
                <a:cxn ang="0">
                  <a:pos x="1" y="18"/>
                </a:cxn>
                <a:cxn ang="0">
                  <a:pos x="0" y="22"/>
                </a:cxn>
                <a:cxn ang="0">
                  <a:pos x="0" y="27"/>
                </a:cxn>
                <a:cxn ang="0">
                  <a:pos x="0" y="32"/>
                </a:cxn>
                <a:cxn ang="0">
                  <a:pos x="1" y="36"/>
                </a:cxn>
                <a:cxn ang="0">
                  <a:pos x="3" y="41"/>
                </a:cxn>
                <a:cxn ang="0">
                  <a:pos x="5" y="45"/>
                </a:cxn>
                <a:cxn ang="0">
                  <a:pos x="9" y="50"/>
                </a:cxn>
                <a:cxn ang="0">
                  <a:pos x="13" y="52"/>
                </a:cxn>
                <a:cxn ang="0">
                  <a:pos x="19" y="54"/>
                </a:cxn>
                <a:cxn ang="0">
                  <a:pos x="26" y="55"/>
                </a:cxn>
                <a:cxn ang="0">
                  <a:pos x="26" y="44"/>
                </a:cxn>
                <a:cxn ang="0">
                  <a:pos x="23" y="44"/>
                </a:cxn>
                <a:cxn ang="0">
                  <a:pos x="21" y="43"/>
                </a:cxn>
                <a:cxn ang="0">
                  <a:pos x="19" y="42"/>
                </a:cxn>
                <a:cxn ang="0">
                  <a:pos x="17" y="41"/>
                </a:cxn>
                <a:cxn ang="0">
                  <a:pos x="15" y="38"/>
                </a:cxn>
                <a:cxn ang="0">
                  <a:pos x="14" y="35"/>
                </a:cxn>
                <a:cxn ang="0">
                  <a:pos x="13" y="31"/>
                </a:cxn>
                <a:cxn ang="0">
                  <a:pos x="13" y="27"/>
                </a:cxn>
                <a:cxn ang="0">
                  <a:pos x="13" y="23"/>
                </a:cxn>
                <a:cxn ang="0">
                  <a:pos x="14" y="19"/>
                </a:cxn>
                <a:cxn ang="0">
                  <a:pos x="15" y="16"/>
                </a:cxn>
                <a:cxn ang="0">
                  <a:pos x="16" y="14"/>
                </a:cxn>
                <a:cxn ang="0">
                  <a:pos x="18" y="12"/>
                </a:cxn>
                <a:cxn ang="0">
                  <a:pos x="20" y="11"/>
                </a:cxn>
                <a:cxn ang="0">
                  <a:pos x="23" y="10"/>
                </a:cxn>
                <a:cxn ang="0">
                  <a:pos x="26" y="10"/>
                </a:cxn>
                <a:cxn ang="0">
                  <a:pos x="30" y="10"/>
                </a:cxn>
                <a:cxn ang="0">
                  <a:pos x="33" y="12"/>
                </a:cxn>
                <a:cxn ang="0">
                  <a:pos x="35" y="14"/>
                </a:cxn>
                <a:cxn ang="0">
                  <a:pos x="37" y="17"/>
                </a:cxn>
                <a:cxn ang="0">
                  <a:pos x="38" y="22"/>
                </a:cxn>
                <a:cxn ang="0">
                  <a:pos x="39" y="27"/>
                </a:cxn>
                <a:cxn ang="0">
                  <a:pos x="38" y="31"/>
                </a:cxn>
                <a:cxn ang="0">
                  <a:pos x="37" y="37"/>
                </a:cxn>
                <a:cxn ang="0">
                  <a:pos x="35" y="40"/>
                </a:cxn>
                <a:cxn ang="0">
                  <a:pos x="33" y="42"/>
                </a:cxn>
                <a:cxn ang="0">
                  <a:pos x="30" y="44"/>
                </a:cxn>
                <a:cxn ang="0">
                  <a:pos x="26" y="44"/>
                </a:cxn>
              </a:cxnLst>
              <a:rect l="0" t="0" r="r" b="b"/>
              <a:pathLst>
                <a:path w="53" h="55">
                  <a:moveTo>
                    <a:pt x="26" y="55"/>
                  </a:moveTo>
                  <a:lnTo>
                    <a:pt x="32" y="55"/>
                  </a:lnTo>
                  <a:lnTo>
                    <a:pt x="37" y="53"/>
                  </a:lnTo>
                  <a:lnTo>
                    <a:pt x="43" y="51"/>
                  </a:lnTo>
                  <a:lnTo>
                    <a:pt x="46" y="46"/>
                  </a:lnTo>
                  <a:lnTo>
                    <a:pt x="49" y="42"/>
                  </a:lnTo>
                  <a:lnTo>
                    <a:pt x="51" y="38"/>
                  </a:lnTo>
                  <a:lnTo>
                    <a:pt x="52" y="33"/>
                  </a:lnTo>
                  <a:lnTo>
                    <a:pt x="53" y="27"/>
                  </a:lnTo>
                  <a:lnTo>
                    <a:pt x="52" y="21"/>
                  </a:lnTo>
                  <a:lnTo>
                    <a:pt x="51" y="16"/>
                  </a:lnTo>
                  <a:lnTo>
                    <a:pt x="49" y="11"/>
                  </a:lnTo>
                  <a:lnTo>
                    <a:pt x="46" y="7"/>
                  </a:lnTo>
                  <a:lnTo>
                    <a:pt x="43" y="4"/>
                  </a:lnTo>
                  <a:lnTo>
                    <a:pt x="37" y="2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3" y="2"/>
                  </a:lnTo>
                  <a:lnTo>
                    <a:pt x="9" y="5"/>
                  </a:lnTo>
                  <a:lnTo>
                    <a:pt x="5" y="9"/>
                  </a:lnTo>
                  <a:lnTo>
                    <a:pt x="3" y="13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0" y="32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5" y="45"/>
                  </a:lnTo>
                  <a:lnTo>
                    <a:pt x="9" y="50"/>
                  </a:lnTo>
                  <a:lnTo>
                    <a:pt x="13" y="52"/>
                  </a:lnTo>
                  <a:lnTo>
                    <a:pt x="19" y="54"/>
                  </a:lnTo>
                  <a:lnTo>
                    <a:pt x="26" y="55"/>
                  </a:lnTo>
                  <a:close/>
                  <a:moveTo>
                    <a:pt x="26" y="44"/>
                  </a:moveTo>
                  <a:lnTo>
                    <a:pt x="23" y="44"/>
                  </a:lnTo>
                  <a:lnTo>
                    <a:pt x="21" y="43"/>
                  </a:lnTo>
                  <a:lnTo>
                    <a:pt x="19" y="42"/>
                  </a:lnTo>
                  <a:lnTo>
                    <a:pt x="17" y="41"/>
                  </a:lnTo>
                  <a:lnTo>
                    <a:pt x="15" y="38"/>
                  </a:lnTo>
                  <a:lnTo>
                    <a:pt x="14" y="35"/>
                  </a:lnTo>
                  <a:lnTo>
                    <a:pt x="13" y="31"/>
                  </a:lnTo>
                  <a:lnTo>
                    <a:pt x="13" y="27"/>
                  </a:lnTo>
                  <a:lnTo>
                    <a:pt x="13" y="23"/>
                  </a:lnTo>
                  <a:lnTo>
                    <a:pt x="14" y="19"/>
                  </a:lnTo>
                  <a:lnTo>
                    <a:pt x="15" y="16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0" y="11"/>
                  </a:lnTo>
                  <a:lnTo>
                    <a:pt x="23" y="10"/>
                  </a:lnTo>
                  <a:lnTo>
                    <a:pt x="26" y="10"/>
                  </a:lnTo>
                  <a:lnTo>
                    <a:pt x="30" y="10"/>
                  </a:lnTo>
                  <a:lnTo>
                    <a:pt x="33" y="12"/>
                  </a:lnTo>
                  <a:lnTo>
                    <a:pt x="35" y="14"/>
                  </a:lnTo>
                  <a:lnTo>
                    <a:pt x="37" y="17"/>
                  </a:lnTo>
                  <a:lnTo>
                    <a:pt x="38" y="22"/>
                  </a:lnTo>
                  <a:lnTo>
                    <a:pt x="39" y="27"/>
                  </a:lnTo>
                  <a:lnTo>
                    <a:pt x="38" y="31"/>
                  </a:lnTo>
                  <a:lnTo>
                    <a:pt x="37" y="37"/>
                  </a:lnTo>
                  <a:lnTo>
                    <a:pt x="35" y="40"/>
                  </a:lnTo>
                  <a:lnTo>
                    <a:pt x="33" y="42"/>
                  </a:lnTo>
                  <a:lnTo>
                    <a:pt x="30" y="44"/>
                  </a:lnTo>
                  <a:lnTo>
                    <a:pt x="26" y="4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6" name="Freeform 200"/>
            <p:cNvSpPr>
              <a:spLocks/>
            </p:cNvSpPr>
            <p:nvPr/>
          </p:nvSpPr>
          <p:spPr bwMode="auto">
            <a:xfrm>
              <a:off x="3743" y="1582"/>
              <a:ext cx="12" cy="14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33" y="10"/>
                </a:cxn>
                <a:cxn ang="0">
                  <a:pos x="33" y="53"/>
                </a:cxn>
                <a:cxn ang="0">
                  <a:pos x="45" y="53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3" y="53"/>
                </a:cxn>
                <a:cxn ang="0">
                  <a:pos x="13" y="10"/>
                </a:cxn>
              </a:cxnLst>
              <a:rect l="0" t="0" r="r" b="b"/>
              <a:pathLst>
                <a:path w="45" h="53">
                  <a:moveTo>
                    <a:pt x="13" y="10"/>
                  </a:moveTo>
                  <a:lnTo>
                    <a:pt x="33" y="10"/>
                  </a:lnTo>
                  <a:lnTo>
                    <a:pt x="33" y="53"/>
                  </a:lnTo>
                  <a:lnTo>
                    <a:pt x="45" y="5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3" y="53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7" name="Rectangle 201"/>
            <p:cNvSpPr>
              <a:spLocks noChangeArrowheads="1"/>
            </p:cNvSpPr>
            <p:nvPr/>
          </p:nvSpPr>
          <p:spPr bwMode="auto">
            <a:xfrm>
              <a:off x="3443" y="1488"/>
              <a:ext cx="58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8" name="Rectangle 202"/>
            <p:cNvSpPr>
              <a:spLocks noChangeArrowheads="1"/>
            </p:cNvSpPr>
            <p:nvPr/>
          </p:nvSpPr>
          <p:spPr bwMode="auto">
            <a:xfrm>
              <a:off x="3443" y="1488"/>
              <a:ext cx="58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19" name="Freeform 203"/>
            <p:cNvSpPr>
              <a:spLocks noEditPoints="1"/>
            </p:cNvSpPr>
            <p:nvPr/>
          </p:nvSpPr>
          <p:spPr bwMode="auto">
            <a:xfrm>
              <a:off x="3454" y="1497"/>
              <a:ext cx="36" cy="34"/>
            </a:xfrm>
            <a:custGeom>
              <a:avLst/>
              <a:gdLst/>
              <a:ahLst/>
              <a:cxnLst>
                <a:cxn ang="0">
                  <a:pos x="11" y="88"/>
                </a:cxn>
                <a:cxn ang="0">
                  <a:pos x="133" y="93"/>
                </a:cxn>
                <a:cxn ang="0">
                  <a:pos x="143" y="115"/>
                </a:cxn>
                <a:cxn ang="0">
                  <a:pos x="144" y="136"/>
                </a:cxn>
                <a:cxn ang="0">
                  <a:pos x="0" y="120"/>
                </a:cxn>
                <a:cxn ang="0">
                  <a:pos x="4" y="106"/>
                </a:cxn>
                <a:cxn ang="0">
                  <a:pos x="129" y="5"/>
                </a:cxn>
                <a:cxn ang="0">
                  <a:pos x="129" y="84"/>
                </a:cxn>
                <a:cxn ang="0">
                  <a:pos x="13" y="97"/>
                </a:cxn>
                <a:cxn ang="0">
                  <a:pos x="4" y="122"/>
                </a:cxn>
                <a:cxn ang="0">
                  <a:pos x="140" y="127"/>
                </a:cxn>
                <a:cxn ang="0">
                  <a:pos x="130" y="97"/>
                </a:cxn>
                <a:cxn ang="0">
                  <a:pos x="25" y="70"/>
                </a:cxn>
                <a:cxn ang="0">
                  <a:pos x="34" y="74"/>
                </a:cxn>
                <a:cxn ang="0">
                  <a:pos x="117" y="73"/>
                </a:cxn>
                <a:cxn ang="0">
                  <a:pos x="120" y="22"/>
                </a:cxn>
                <a:cxn ang="0">
                  <a:pos x="114" y="14"/>
                </a:cxn>
                <a:cxn ang="0">
                  <a:pos x="29" y="14"/>
                </a:cxn>
                <a:cxn ang="0">
                  <a:pos x="25" y="23"/>
                </a:cxn>
                <a:cxn ang="0">
                  <a:pos x="32" y="107"/>
                </a:cxn>
                <a:cxn ang="0">
                  <a:pos x="54" y="103"/>
                </a:cxn>
                <a:cxn ang="0">
                  <a:pos x="66" y="103"/>
                </a:cxn>
                <a:cxn ang="0">
                  <a:pos x="89" y="107"/>
                </a:cxn>
                <a:cxn ang="0">
                  <a:pos x="99" y="107"/>
                </a:cxn>
                <a:cxn ang="0">
                  <a:pos x="123" y="103"/>
                </a:cxn>
                <a:cxn ang="0">
                  <a:pos x="111" y="112"/>
                </a:cxn>
                <a:cxn ang="0">
                  <a:pos x="111" y="116"/>
                </a:cxn>
                <a:cxn ang="0">
                  <a:pos x="99" y="116"/>
                </a:cxn>
                <a:cxn ang="0">
                  <a:pos x="77" y="112"/>
                </a:cxn>
                <a:cxn ang="0">
                  <a:pos x="66" y="112"/>
                </a:cxn>
                <a:cxn ang="0">
                  <a:pos x="43" y="116"/>
                </a:cxn>
                <a:cxn ang="0">
                  <a:pos x="32" y="116"/>
                </a:cxn>
                <a:cxn ang="0">
                  <a:pos x="32" y="112"/>
                </a:cxn>
                <a:cxn ang="0">
                  <a:pos x="21" y="103"/>
                </a:cxn>
                <a:cxn ang="0">
                  <a:pos x="54" y="107"/>
                </a:cxn>
                <a:cxn ang="0">
                  <a:pos x="66" y="111"/>
                </a:cxn>
                <a:cxn ang="0">
                  <a:pos x="66" y="107"/>
                </a:cxn>
                <a:cxn ang="0">
                  <a:pos x="100" y="111"/>
                </a:cxn>
                <a:cxn ang="0">
                  <a:pos x="89" y="111"/>
                </a:cxn>
                <a:cxn ang="0">
                  <a:pos x="21" y="15"/>
                </a:cxn>
                <a:cxn ang="0">
                  <a:pos x="34" y="9"/>
                </a:cxn>
                <a:cxn ang="0">
                  <a:pos x="122" y="11"/>
                </a:cxn>
                <a:cxn ang="0">
                  <a:pos x="124" y="65"/>
                </a:cxn>
                <a:cxn ang="0">
                  <a:pos x="117" y="78"/>
                </a:cxn>
                <a:cxn ang="0">
                  <a:pos x="27" y="78"/>
                </a:cxn>
                <a:cxn ang="0">
                  <a:pos x="21" y="65"/>
                </a:cxn>
              </a:cxnLst>
              <a:rect l="0" t="0" r="r" b="b"/>
              <a:pathLst>
                <a:path w="144" h="136">
                  <a:moveTo>
                    <a:pt x="133" y="0"/>
                  </a:moveTo>
                  <a:lnTo>
                    <a:pt x="133" y="88"/>
                  </a:lnTo>
                  <a:lnTo>
                    <a:pt x="11" y="88"/>
                  </a:lnTo>
                  <a:lnTo>
                    <a:pt x="11" y="0"/>
                  </a:lnTo>
                  <a:lnTo>
                    <a:pt x="133" y="0"/>
                  </a:lnTo>
                  <a:close/>
                  <a:moveTo>
                    <a:pt x="133" y="93"/>
                  </a:moveTo>
                  <a:lnTo>
                    <a:pt x="140" y="106"/>
                  </a:lnTo>
                  <a:lnTo>
                    <a:pt x="142" y="111"/>
                  </a:lnTo>
                  <a:lnTo>
                    <a:pt x="143" y="115"/>
                  </a:lnTo>
                  <a:lnTo>
                    <a:pt x="144" y="120"/>
                  </a:lnTo>
                  <a:lnTo>
                    <a:pt x="144" y="125"/>
                  </a:lnTo>
                  <a:lnTo>
                    <a:pt x="144" y="136"/>
                  </a:lnTo>
                  <a:lnTo>
                    <a:pt x="0" y="136"/>
                  </a:lnTo>
                  <a:lnTo>
                    <a:pt x="0" y="125"/>
                  </a:lnTo>
                  <a:lnTo>
                    <a:pt x="0" y="120"/>
                  </a:lnTo>
                  <a:lnTo>
                    <a:pt x="1" y="115"/>
                  </a:lnTo>
                  <a:lnTo>
                    <a:pt x="2" y="111"/>
                  </a:lnTo>
                  <a:lnTo>
                    <a:pt x="4" y="106"/>
                  </a:lnTo>
                  <a:lnTo>
                    <a:pt x="11" y="93"/>
                  </a:lnTo>
                  <a:lnTo>
                    <a:pt x="133" y="93"/>
                  </a:lnTo>
                  <a:close/>
                  <a:moveTo>
                    <a:pt x="129" y="5"/>
                  </a:moveTo>
                  <a:lnTo>
                    <a:pt x="15" y="5"/>
                  </a:lnTo>
                  <a:lnTo>
                    <a:pt x="15" y="84"/>
                  </a:lnTo>
                  <a:lnTo>
                    <a:pt x="129" y="84"/>
                  </a:lnTo>
                  <a:lnTo>
                    <a:pt x="129" y="5"/>
                  </a:lnTo>
                  <a:close/>
                  <a:moveTo>
                    <a:pt x="130" y="97"/>
                  </a:moveTo>
                  <a:lnTo>
                    <a:pt x="13" y="97"/>
                  </a:lnTo>
                  <a:lnTo>
                    <a:pt x="8" y="109"/>
                  </a:lnTo>
                  <a:lnTo>
                    <a:pt x="5" y="116"/>
                  </a:lnTo>
                  <a:lnTo>
                    <a:pt x="4" y="122"/>
                  </a:lnTo>
                  <a:lnTo>
                    <a:pt x="4" y="130"/>
                  </a:lnTo>
                  <a:lnTo>
                    <a:pt x="140" y="130"/>
                  </a:lnTo>
                  <a:lnTo>
                    <a:pt x="140" y="127"/>
                  </a:lnTo>
                  <a:lnTo>
                    <a:pt x="139" y="118"/>
                  </a:lnTo>
                  <a:lnTo>
                    <a:pt x="136" y="109"/>
                  </a:lnTo>
                  <a:lnTo>
                    <a:pt x="130" y="97"/>
                  </a:lnTo>
                  <a:close/>
                  <a:moveTo>
                    <a:pt x="25" y="23"/>
                  </a:moveTo>
                  <a:lnTo>
                    <a:pt x="25" y="65"/>
                  </a:lnTo>
                  <a:lnTo>
                    <a:pt x="25" y="70"/>
                  </a:lnTo>
                  <a:lnTo>
                    <a:pt x="27" y="73"/>
                  </a:lnTo>
                  <a:lnTo>
                    <a:pt x="29" y="74"/>
                  </a:lnTo>
                  <a:lnTo>
                    <a:pt x="34" y="74"/>
                  </a:lnTo>
                  <a:lnTo>
                    <a:pt x="109" y="74"/>
                  </a:lnTo>
                  <a:lnTo>
                    <a:pt x="114" y="74"/>
                  </a:lnTo>
                  <a:lnTo>
                    <a:pt x="117" y="73"/>
                  </a:lnTo>
                  <a:lnTo>
                    <a:pt x="120" y="70"/>
                  </a:lnTo>
                  <a:lnTo>
                    <a:pt x="120" y="65"/>
                  </a:lnTo>
                  <a:lnTo>
                    <a:pt x="120" y="22"/>
                  </a:lnTo>
                  <a:lnTo>
                    <a:pt x="119" y="18"/>
                  </a:lnTo>
                  <a:lnTo>
                    <a:pt x="117" y="15"/>
                  </a:lnTo>
                  <a:lnTo>
                    <a:pt x="114" y="14"/>
                  </a:lnTo>
                  <a:lnTo>
                    <a:pt x="109" y="13"/>
                  </a:lnTo>
                  <a:lnTo>
                    <a:pt x="34" y="13"/>
                  </a:lnTo>
                  <a:lnTo>
                    <a:pt x="29" y="14"/>
                  </a:lnTo>
                  <a:lnTo>
                    <a:pt x="27" y="15"/>
                  </a:lnTo>
                  <a:lnTo>
                    <a:pt x="25" y="18"/>
                  </a:lnTo>
                  <a:lnTo>
                    <a:pt x="25" y="23"/>
                  </a:lnTo>
                  <a:close/>
                  <a:moveTo>
                    <a:pt x="21" y="103"/>
                  </a:moveTo>
                  <a:lnTo>
                    <a:pt x="32" y="103"/>
                  </a:lnTo>
                  <a:lnTo>
                    <a:pt x="32" y="107"/>
                  </a:lnTo>
                  <a:lnTo>
                    <a:pt x="43" y="107"/>
                  </a:lnTo>
                  <a:lnTo>
                    <a:pt x="43" y="103"/>
                  </a:lnTo>
                  <a:lnTo>
                    <a:pt x="54" y="103"/>
                  </a:lnTo>
                  <a:lnTo>
                    <a:pt x="54" y="107"/>
                  </a:lnTo>
                  <a:lnTo>
                    <a:pt x="66" y="107"/>
                  </a:lnTo>
                  <a:lnTo>
                    <a:pt x="66" y="103"/>
                  </a:lnTo>
                  <a:lnTo>
                    <a:pt x="77" y="103"/>
                  </a:lnTo>
                  <a:lnTo>
                    <a:pt x="77" y="107"/>
                  </a:lnTo>
                  <a:lnTo>
                    <a:pt x="89" y="107"/>
                  </a:lnTo>
                  <a:lnTo>
                    <a:pt x="89" y="103"/>
                  </a:lnTo>
                  <a:lnTo>
                    <a:pt x="99" y="103"/>
                  </a:lnTo>
                  <a:lnTo>
                    <a:pt x="99" y="107"/>
                  </a:lnTo>
                  <a:lnTo>
                    <a:pt x="111" y="107"/>
                  </a:lnTo>
                  <a:lnTo>
                    <a:pt x="111" y="103"/>
                  </a:lnTo>
                  <a:lnTo>
                    <a:pt x="123" y="103"/>
                  </a:lnTo>
                  <a:lnTo>
                    <a:pt x="123" y="107"/>
                  </a:lnTo>
                  <a:lnTo>
                    <a:pt x="111" y="107"/>
                  </a:lnTo>
                  <a:lnTo>
                    <a:pt x="111" y="112"/>
                  </a:lnTo>
                  <a:lnTo>
                    <a:pt x="123" y="112"/>
                  </a:lnTo>
                  <a:lnTo>
                    <a:pt x="123" y="116"/>
                  </a:lnTo>
                  <a:lnTo>
                    <a:pt x="111" y="116"/>
                  </a:lnTo>
                  <a:lnTo>
                    <a:pt x="111" y="112"/>
                  </a:lnTo>
                  <a:lnTo>
                    <a:pt x="99" y="112"/>
                  </a:lnTo>
                  <a:lnTo>
                    <a:pt x="99" y="116"/>
                  </a:lnTo>
                  <a:lnTo>
                    <a:pt x="89" y="116"/>
                  </a:lnTo>
                  <a:lnTo>
                    <a:pt x="89" y="112"/>
                  </a:lnTo>
                  <a:lnTo>
                    <a:pt x="77" y="112"/>
                  </a:lnTo>
                  <a:lnTo>
                    <a:pt x="77" y="116"/>
                  </a:lnTo>
                  <a:lnTo>
                    <a:pt x="66" y="116"/>
                  </a:lnTo>
                  <a:lnTo>
                    <a:pt x="66" y="112"/>
                  </a:lnTo>
                  <a:lnTo>
                    <a:pt x="54" y="112"/>
                  </a:lnTo>
                  <a:lnTo>
                    <a:pt x="54" y="116"/>
                  </a:lnTo>
                  <a:lnTo>
                    <a:pt x="43" y="116"/>
                  </a:lnTo>
                  <a:lnTo>
                    <a:pt x="43" y="112"/>
                  </a:lnTo>
                  <a:lnTo>
                    <a:pt x="32" y="112"/>
                  </a:lnTo>
                  <a:lnTo>
                    <a:pt x="32" y="116"/>
                  </a:lnTo>
                  <a:lnTo>
                    <a:pt x="21" y="116"/>
                  </a:lnTo>
                  <a:lnTo>
                    <a:pt x="21" y="112"/>
                  </a:lnTo>
                  <a:lnTo>
                    <a:pt x="32" y="112"/>
                  </a:lnTo>
                  <a:lnTo>
                    <a:pt x="32" y="107"/>
                  </a:lnTo>
                  <a:lnTo>
                    <a:pt x="21" y="107"/>
                  </a:lnTo>
                  <a:lnTo>
                    <a:pt x="21" y="103"/>
                  </a:lnTo>
                  <a:close/>
                  <a:moveTo>
                    <a:pt x="43" y="111"/>
                  </a:moveTo>
                  <a:lnTo>
                    <a:pt x="54" y="111"/>
                  </a:lnTo>
                  <a:lnTo>
                    <a:pt x="54" y="107"/>
                  </a:lnTo>
                  <a:lnTo>
                    <a:pt x="43" y="107"/>
                  </a:lnTo>
                  <a:lnTo>
                    <a:pt x="43" y="111"/>
                  </a:lnTo>
                  <a:close/>
                  <a:moveTo>
                    <a:pt x="66" y="111"/>
                  </a:moveTo>
                  <a:lnTo>
                    <a:pt x="77" y="111"/>
                  </a:lnTo>
                  <a:lnTo>
                    <a:pt x="77" y="107"/>
                  </a:lnTo>
                  <a:lnTo>
                    <a:pt x="66" y="107"/>
                  </a:lnTo>
                  <a:lnTo>
                    <a:pt x="66" y="111"/>
                  </a:lnTo>
                  <a:close/>
                  <a:moveTo>
                    <a:pt x="89" y="111"/>
                  </a:moveTo>
                  <a:lnTo>
                    <a:pt x="100" y="111"/>
                  </a:lnTo>
                  <a:lnTo>
                    <a:pt x="100" y="107"/>
                  </a:lnTo>
                  <a:lnTo>
                    <a:pt x="89" y="107"/>
                  </a:lnTo>
                  <a:lnTo>
                    <a:pt x="89" y="111"/>
                  </a:lnTo>
                  <a:close/>
                  <a:moveTo>
                    <a:pt x="21" y="65"/>
                  </a:moveTo>
                  <a:lnTo>
                    <a:pt x="21" y="23"/>
                  </a:lnTo>
                  <a:lnTo>
                    <a:pt x="21" y="15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34" y="9"/>
                  </a:lnTo>
                  <a:lnTo>
                    <a:pt x="110" y="9"/>
                  </a:lnTo>
                  <a:lnTo>
                    <a:pt x="117" y="10"/>
                  </a:lnTo>
                  <a:lnTo>
                    <a:pt x="122" y="11"/>
                  </a:lnTo>
                  <a:lnTo>
                    <a:pt x="124" y="15"/>
                  </a:lnTo>
                  <a:lnTo>
                    <a:pt x="124" y="23"/>
                  </a:lnTo>
                  <a:lnTo>
                    <a:pt x="124" y="65"/>
                  </a:lnTo>
                  <a:lnTo>
                    <a:pt x="124" y="72"/>
                  </a:lnTo>
                  <a:lnTo>
                    <a:pt x="122" y="76"/>
                  </a:lnTo>
                  <a:lnTo>
                    <a:pt x="117" y="78"/>
                  </a:lnTo>
                  <a:lnTo>
                    <a:pt x="110" y="78"/>
                  </a:lnTo>
                  <a:lnTo>
                    <a:pt x="34" y="78"/>
                  </a:lnTo>
                  <a:lnTo>
                    <a:pt x="27" y="78"/>
                  </a:lnTo>
                  <a:lnTo>
                    <a:pt x="23" y="76"/>
                  </a:lnTo>
                  <a:lnTo>
                    <a:pt x="21" y="72"/>
                  </a:lnTo>
                  <a:lnTo>
                    <a:pt x="21" y="6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0" name="Rectangle 204"/>
            <p:cNvSpPr>
              <a:spLocks noChangeArrowheads="1"/>
            </p:cNvSpPr>
            <p:nvPr/>
          </p:nvSpPr>
          <p:spPr bwMode="auto">
            <a:xfrm>
              <a:off x="3516" y="1399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1" name="Rectangle 205"/>
            <p:cNvSpPr>
              <a:spLocks noChangeArrowheads="1"/>
            </p:cNvSpPr>
            <p:nvPr/>
          </p:nvSpPr>
          <p:spPr bwMode="auto">
            <a:xfrm>
              <a:off x="3516" y="1399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2" name="Freeform 206"/>
            <p:cNvSpPr>
              <a:spLocks noEditPoints="1"/>
            </p:cNvSpPr>
            <p:nvPr/>
          </p:nvSpPr>
          <p:spPr bwMode="auto">
            <a:xfrm>
              <a:off x="3527" y="1408"/>
              <a:ext cx="37" cy="34"/>
            </a:xfrm>
            <a:custGeom>
              <a:avLst/>
              <a:gdLst/>
              <a:ahLst/>
              <a:cxnLst>
                <a:cxn ang="0">
                  <a:pos x="11" y="89"/>
                </a:cxn>
                <a:cxn ang="0">
                  <a:pos x="134" y="93"/>
                </a:cxn>
                <a:cxn ang="0">
                  <a:pos x="144" y="116"/>
                </a:cxn>
                <a:cxn ang="0">
                  <a:pos x="145" y="136"/>
                </a:cxn>
                <a:cxn ang="0">
                  <a:pos x="1" y="120"/>
                </a:cxn>
                <a:cxn ang="0">
                  <a:pos x="5" y="106"/>
                </a:cxn>
                <a:cxn ang="0">
                  <a:pos x="128" y="5"/>
                </a:cxn>
                <a:cxn ang="0">
                  <a:pos x="128" y="84"/>
                </a:cxn>
                <a:cxn ang="0">
                  <a:pos x="14" y="97"/>
                </a:cxn>
                <a:cxn ang="0">
                  <a:pos x="5" y="122"/>
                </a:cxn>
                <a:cxn ang="0">
                  <a:pos x="140" y="127"/>
                </a:cxn>
                <a:cxn ang="0">
                  <a:pos x="131" y="97"/>
                </a:cxn>
                <a:cxn ang="0">
                  <a:pos x="25" y="70"/>
                </a:cxn>
                <a:cxn ang="0">
                  <a:pos x="35" y="74"/>
                </a:cxn>
                <a:cxn ang="0">
                  <a:pos x="118" y="73"/>
                </a:cxn>
                <a:cxn ang="0">
                  <a:pos x="119" y="23"/>
                </a:cxn>
                <a:cxn ang="0">
                  <a:pos x="115" y="14"/>
                </a:cxn>
                <a:cxn ang="0">
                  <a:pos x="30" y="14"/>
                </a:cxn>
                <a:cxn ang="0">
                  <a:pos x="25" y="23"/>
                </a:cxn>
                <a:cxn ang="0">
                  <a:pos x="33" y="107"/>
                </a:cxn>
                <a:cxn ang="0">
                  <a:pos x="55" y="103"/>
                </a:cxn>
                <a:cxn ang="0">
                  <a:pos x="66" y="103"/>
                </a:cxn>
                <a:cxn ang="0">
                  <a:pos x="89" y="107"/>
                </a:cxn>
                <a:cxn ang="0">
                  <a:pos x="100" y="107"/>
                </a:cxn>
                <a:cxn ang="0">
                  <a:pos x="122" y="103"/>
                </a:cxn>
                <a:cxn ang="0">
                  <a:pos x="111" y="112"/>
                </a:cxn>
                <a:cxn ang="0">
                  <a:pos x="111" y="116"/>
                </a:cxn>
                <a:cxn ang="0">
                  <a:pos x="100" y="116"/>
                </a:cxn>
                <a:cxn ang="0">
                  <a:pos x="77" y="112"/>
                </a:cxn>
                <a:cxn ang="0">
                  <a:pos x="66" y="112"/>
                </a:cxn>
                <a:cxn ang="0">
                  <a:pos x="44" y="116"/>
                </a:cxn>
                <a:cxn ang="0">
                  <a:pos x="33" y="116"/>
                </a:cxn>
                <a:cxn ang="0">
                  <a:pos x="33" y="112"/>
                </a:cxn>
                <a:cxn ang="0">
                  <a:pos x="21" y="103"/>
                </a:cxn>
                <a:cxn ang="0">
                  <a:pos x="55" y="107"/>
                </a:cxn>
                <a:cxn ang="0">
                  <a:pos x="66" y="112"/>
                </a:cxn>
                <a:cxn ang="0">
                  <a:pos x="66" y="107"/>
                </a:cxn>
                <a:cxn ang="0">
                  <a:pos x="100" y="112"/>
                </a:cxn>
                <a:cxn ang="0">
                  <a:pos x="89" y="112"/>
                </a:cxn>
                <a:cxn ang="0">
                  <a:pos x="21" y="15"/>
                </a:cxn>
                <a:cxn ang="0">
                  <a:pos x="35" y="9"/>
                </a:cxn>
                <a:cxn ang="0">
                  <a:pos x="122" y="11"/>
                </a:cxn>
                <a:cxn ang="0">
                  <a:pos x="124" y="65"/>
                </a:cxn>
                <a:cxn ang="0">
                  <a:pos x="118" y="78"/>
                </a:cxn>
                <a:cxn ang="0">
                  <a:pos x="27" y="78"/>
                </a:cxn>
                <a:cxn ang="0">
                  <a:pos x="20" y="65"/>
                </a:cxn>
              </a:cxnLst>
              <a:rect l="0" t="0" r="r" b="b"/>
              <a:pathLst>
                <a:path w="145" h="136">
                  <a:moveTo>
                    <a:pt x="134" y="0"/>
                  </a:moveTo>
                  <a:lnTo>
                    <a:pt x="134" y="89"/>
                  </a:lnTo>
                  <a:lnTo>
                    <a:pt x="11" y="89"/>
                  </a:lnTo>
                  <a:lnTo>
                    <a:pt x="11" y="0"/>
                  </a:lnTo>
                  <a:lnTo>
                    <a:pt x="134" y="0"/>
                  </a:lnTo>
                  <a:close/>
                  <a:moveTo>
                    <a:pt x="134" y="93"/>
                  </a:moveTo>
                  <a:lnTo>
                    <a:pt x="140" y="106"/>
                  </a:lnTo>
                  <a:lnTo>
                    <a:pt x="142" y="111"/>
                  </a:lnTo>
                  <a:lnTo>
                    <a:pt x="144" y="116"/>
                  </a:lnTo>
                  <a:lnTo>
                    <a:pt x="144" y="120"/>
                  </a:lnTo>
                  <a:lnTo>
                    <a:pt x="145" y="125"/>
                  </a:lnTo>
                  <a:lnTo>
                    <a:pt x="145" y="136"/>
                  </a:lnTo>
                  <a:lnTo>
                    <a:pt x="0" y="136"/>
                  </a:lnTo>
                  <a:lnTo>
                    <a:pt x="0" y="125"/>
                  </a:lnTo>
                  <a:lnTo>
                    <a:pt x="1" y="120"/>
                  </a:lnTo>
                  <a:lnTo>
                    <a:pt x="2" y="116"/>
                  </a:lnTo>
                  <a:lnTo>
                    <a:pt x="3" y="111"/>
                  </a:lnTo>
                  <a:lnTo>
                    <a:pt x="5" y="106"/>
                  </a:lnTo>
                  <a:lnTo>
                    <a:pt x="11" y="93"/>
                  </a:lnTo>
                  <a:lnTo>
                    <a:pt x="134" y="93"/>
                  </a:lnTo>
                  <a:close/>
                  <a:moveTo>
                    <a:pt x="128" y="5"/>
                  </a:moveTo>
                  <a:lnTo>
                    <a:pt x="16" y="5"/>
                  </a:lnTo>
                  <a:lnTo>
                    <a:pt x="16" y="84"/>
                  </a:lnTo>
                  <a:lnTo>
                    <a:pt x="128" y="84"/>
                  </a:lnTo>
                  <a:lnTo>
                    <a:pt x="128" y="5"/>
                  </a:lnTo>
                  <a:close/>
                  <a:moveTo>
                    <a:pt x="131" y="97"/>
                  </a:moveTo>
                  <a:lnTo>
                    <a:pt x="14" y="97"/>
                  </a:lnTo>
                  <a:lnTo>
                    <a:pt x="8" y="110"/>
                  </a:lnTo>
                  <a:lnTo>
                    <a:pt x="6" y="116"/>
                  </a:lnTo>
                  <a:lnTo>
                    <a:pt x="5" y="122"/>
                  </a:lnTo>
                  <a:lnTo>
                    <a:pt x="5" y="132"/>
                  </a:lnTo>
                  <a:lnTo>
                    <a:pt x="140" y="132"/>
                  </a:lnTo>
                  <a:lnTo>
                    <a:pt x="140" y="127"/>
                  </a:lnTo>
                  <a:lnTo>
                    <a:pt x="139" y="118"/>
                  </a:lnTo>
                  <a:lnTo>
                    <a:pt x="136" y="109"/>
                  </a:lnTo>
                  <a:lnTo>
                    <a:pt x="131" y="97"/>
                  </a:lnTo>
                  <a:close/>
                  <a:moveTo>
                    <a:pt x="25" y="23"/>
                  </a:moveTo>
                  <a:lnTo>
                    <a:pt x="25" y="65"/>
                  </a:lnTo>
                  <a:lnTo>
                    <a:pt x="25" y="70"/>
                  </a:lnTo>
                  <a:lnTo>
                    <a:pt x="26" y="73"/>
                  </a:lnTo>
                  <a:lnTo>
                    <a:pt x="30" y="74"/>
                  </a:lnTo>
                  <a:lnTo>
                    <a:pt x="35" y="74"/>
                  </a:lnTo>
                  <a:lnTo>
                    <a:pt x="110" y="74"/>
                  </a:lnTo>
                  <a:lnTo>
                    <a:pt x="115" y="74"/>
                  </a:lnTo>
                  <a:lnTo>
                    <a:pt x="118" y="73"/>
                  </a:lnTo>
                  <a:lnTo>
                    <a:pt x="119" y="70"/>
                  </a:lnTo>
                  <a:lnTo>
                    <a:pt x="119" y="65"/>
                  </a:lnTo>
                  <a:lnTo>
                    <a:pt x="119" y="23"/>
                  </a:lnTo>
                  <a:lnTo>
                    <a:pt x="119" y="18"/>
                  </a:lnTo>
                  <a:lnTo>
                    <a:pt x="118" y="15"/>
                  </a:lnTo>
                  <a:lnTo>
                    <a:pt x="115" y="14"/>
                  </a:lnTo>
                  <a:lnTo>
                    <a:pt x="110" y="14"/>
                  </a:lnTo>
                  <a:lnTo>
                    <a:pt x="35" y="14"/>
                  </a:lnTo>
                  <a:lnTo>
                    <a:pt x="30" y="14"/>
                  </a:lnTo>
                  <a:lnTo>
                    <a:pt x="26" y="15"/>
                  </a:lnTo>
                  <a:lnTo>
                    <a:pt x="25" y="18"/>
                  </a:lnTo>
                  <a:lnTo>
                    <a:pt x="25" y="23"/>
                  </a:lnTo>
                  <a:close/>
                  <a:moveTo>
                    <a:pt x="21" y="103"/>
                  </a:moveTo>
                  <a:lnTo>
                    <a:pt x="33" y="103"/>
                  </a:lnTo>
                  <a:lnTo>
                    <a:pt x="33" y="107"/>
                  </a:lnTo>
                  <a:lnTo>
                    <a:pt x="44" y="107"/>
                  </a:lnTo>
                  <a:lnTo>
                    <a:pt x="44" y="103"/>
                  </a:lnTo>
                  <a:lnTo>
                    <a:pt x="55" y="103"/>
                  </a:lnTo>
                  <a:lnTo>
                    <a:pt x="55" y="107"/>
                  </a:lnTo>
                  <a:lnTo>
                    <a:pt x="66" y="107"/>
                  </a:lnTo>
                  <a:lnTo>
                    <a:pt x="66" y="103"/>
                  </a:lnTo>
                  <a:lnTo>
                    <a:pt x="77" y="103"/>
                  </a:lnTo>
                  <a:lnTo>
                    <a:pt x="77" y="107"/>
                  </a:lnTo>
                  <a:lnTo>
                    <a:pt x="89" y="107"/>
                  </a:lnTo>
                  <a:lnTo>
                    <a:pt x="89" y="103"/>
                  </a:lnTo>
                  <a:lnTo>
                    <a:pt x="100" y="103"/>
                  </a:lnTo>
                  <a:lnTo>
                    <a:pt x="100" y="107"/>
                  </a:lnTo>
                  <a:lnTo>
                    <a:pt x="111" y="107"/>
                  </a:lnTo>
                  <a:lnTo>
                    <a:pt x="111" y="103"/>
                  </a:lnTo>
                  <a:lnTo>
                    <a:pt x="122" y="103"/>
                  </a:lnTo>
                  <a:lnTo>
                    <a:pt x="122" y="107"/>
                  </a:lnTo>
                  <a:lnTo>
                    <a:pt x="111" y="107"/>
                  </a:lnTo>
                  <a:lnTo>
                    <a:pt x="111" y="112"/>
                  </a:lnTo>
                  <a:lnTo>
                    <a:pt x="122" y="112"/>
                  </a:lnTo>
                  <a:lnTo>
                    <a:pt x="122" y="116"/>
                  </a:lnTo>
                  <a:lnTo>
                    <a:pt x="111" y="116"/>
                  </a:lnTo>
                  <a:lnTo>
                    <a:pt x="111" y="112"/>
                  </a:lnTo>
                  <a:lnTo>
                    <a:pt x="100" y="112"/>
                  </a:lnTo>
                  <a:lnTo>
                    <a:pt x="100" y="116"/>
                  </a:lnTo>
                  <a:lnTo>
                    <a:pt x="89" y="116"/>
                  </a:lnTo>
                  <a:lnTo>
                    <a:pt x="89" y="112"/>
                  </a:lnTo>
                  <a:lnTo>
                    <a:pt x="77" y="112"/>
                  </a:lnTo>
                  <a:lnTo>
                    <a:pt x="77" y="116"/>
                  </a:lnTo>
                  <a:lnTo>
                    <a:pt x="66" y="116"/>
                  </a:lnTo>
                  <a:lnTo>
                    <a:pt x="66" y="112"/>
                  </a:lnTo>
                  <a:lnTo>
                    <a:pt x="55" y="112"/>
                  </a:lnTo>
                  <a:lnTo>
                    <a:pt x="55" y="116"/>
                  </a:lnTo>
                  <a:lnTo>
                    <a:pt x="44" y="116"/>
                  </a:lnTo>
                  <a:lnTo>
                    <a:pt x="44" y="112"/>
                  </a:lnTo>
                  <a:lnTo>
                    <a:pt x="33" y="112"/>
                  </a:lnTo>
                  <a:lnTo>
                    <a:pt x="33" y="116"/>
                  </a:lnTo>
                  <a:lnTo>
                    <a:pt x="21" y="116"/>
                  </a:lnTo>
                  <a:lnTo>
                    <a:pt x="21" y="112"/>
                  </a:lnTo>
                  <a:lnTo>
                    <a:pt x="33" y="112"/>
                  </a:lnTo>
                  <a:lnTo>
                    <a:pt x="33" y="107"/>
                  </a:lnTo>
                  <a:lnTo>
                    <a:pt x="21" y="107"/>
                  </a:lnTo>
                  <a:lnTo>
                    <a:pt x="21" y="103"/>
                  </a:lnTo>
                  <a:close/>
                  <a:moveTo>
                    <a:pt x="44" y="112"/>
                  </a:moveTo>
                  <a:lnTo>
                    <a:pt x="55" y="112"/>
                  </a:lnTo>
                  <a:lnTo>
                    <a:pt x="55" y="107"/>
                  </a:lnTo>
                  <a:lnTo>
                    <a:pt x="44" y="107"/>
                  </a:lnTo>
                  <a:lnTo>
                    <a:pt x="44" y="112"/>
                  </a:lnTo>
                  <a:close/>
                  <a:moveTo>
                    <a:pt x="66" y="112"/>
                  </a:moveTo>
                  <a:lnTo>
                    <a:pt x="77" y="112"/>
                  </a:lnTo>
                  <a:lnTo>
                    <a:pt x="77" y="107"/>
                  </a:lnTo>
                  <a:lnTo>
                    <a:pt x="66" y="107"/>
                  </a:lnTo>
                  <a:lnTo>
                    <a:pt x="66" y="112"/>
                  </a:lnTo>
                  <a:close/>
                  <a:moveTo>
                    <a:pt x="89" y="112"/>
                  </a:moveTo>
                  <a:lnTo>
                    <a:pt x="100" y="112"/>
                  </a:lnTo>
                  <a:lnTo>
                    <a:pt x="100" y="107"/>
                  </a:lnTo>
                  <a:lnTo>
                    <a:pt x="89" y="107"/>
                  </a:lnTo>
                  <a:lnTo>
                    <a:pt x="89" y="112"/>
                  </a:lnTo>
                  <a:close/>
                  <a:moveTo>
                    <a:pt x="20" y="65"/>
                  </a:moveTo>
                  <a:lnTo>
                    <a:pt x="20" y="23"/>
                  </a:lnTo>
                  <a:lnTo>
                    <a:pt x="21" y="15"/>
                  </a:lnTo>
                  <a:lnTo>
                    <a:pt x="22" y="11"/>
                  </a:lnTo>
                  <a:lnTo>
                    <a:pt x="26" y="10"/>
                  </a:lnTo>
                  <a:lnTo>
                    <a:pt x="35" y="9"/>
                  </a:lnTo>
                  <a:lnTo>
                    <a:pt x="110" y="9"/>
                  </a:lnTo>
                  <a:lnTo>
                    <a:pt x="118" y="10"/>
                  </a:lnTo>
                  <a:lnTo>
                    <a:pt x="122" y="11"/>
                  </a:lnTo>
                  <a:lnTo>
                    <a:pt x="123" y="15"/>
                  </a:lnTo>
                  <a:lnTo>
                    <a:pt x="124" y="23"/>
                  </a:lnTo>
                  <a:lnTo>
                    <a:pt x="124" y="65"/>
                  </a:lnTo>
                  <a:lnTo>
                    <a:pt x="123" y="73"/>
                  </a:lnTo>
                  <a:lnTo>
                    <a:pt x="122" y="76"/>
                  </a:lnTo>
                  <a:lnTo>
                    <a:pt x="118" y="78"/>
                  </a:lnTo>
                  <a:lnTo>
                    <a:pt x="110" y="80"/>
                  </a:lnTo>
                  <a:lnTo>
                    <a:pt x="35" y="80"/>
                  </a:lnTo>
                  <a:lnTo>
                    <a:pt x="27" y="78"/>
                  </a:lnTo>
                  <a:lnTo>
                    <a:pt x="23" y="76"/>
                  </a:lnTo>
                  <a:lnTo>
                    <a:pt x="21" y="73"/>
                  </a:lnTo>
                  <a:lnTo>
                    <a:pt x="20" y="6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3" name="Freeform 207"/>
            <p:cNvSpPr>
              <a:spLocks/>
            </p:cNvSpPr>
            <p:nvPr/>
          </p:nvSpPr>
          <p:spPr bwMode="auto">
            <a:xfrm>
              <a:off x="3282" y="1371"/>
              <a:ext cx="471" cy="413"/>
            </a:xfrm>
            <a:custGeom>
              <a:avLst/>
              <a:gdLst/>
              <a:ahLst/>
              <a:cxnLst>
                <a:cxn ang="0">
                  <a:pos x="93" y="1650"/>
                </a:cxn>
                <a:cxn ang="0">
                  <a:pos x="1791" y="1650"/>
                </a:cxn>
                <a:cxn ang="0">
                  <a:pos x="1804" y="1649"/>
                </a:cxn>
                <a:cxn ang="0">
                  <a:pos x="1817" y="1646"/>
                </a:cxn>
                <a:cxn ang="0">
                  <a:pos x="1830" y="1641"/>
                </a:cxn>
                <a:cxn ang="0">
                  <a:pos x="1842" y="1635"/>
                </a:cxn>
                <a:cxn ang="0">
                  <a:pos x="1853" y="1627"/>
                </a:cxn>
                <a:cxn ang="0">
                  <a:pos x="1862" y="1618"/>
                </a:cxn>
                <a:cxn ang="0">
                  <a:pos x="1870" y="1607"/>
                </a:cxn>
                <a:cxn ang="0">
                  <a:pos x="1877" y="1595"/>
                </a:cxn>
                <a:cxn ang="0">
                  <a:pos x="1882" y="1583"/>
                </a:cxn>
                <a:cxn ang="0">
                  <a:pos x="1885" y="1569"/>
                </a:cxn>
                <a:cxn ang="0">
                  <a:pos x="1886" y="1556"/>
                </a:cxn>
                <a:cxn ang="0">
                  <a:pos x="1886" y="95"/>
                </a:cxn>
                <a:cxn ang="0">
                  <a:pos x="1885" y="81"/>
                </a:cxn>
                <a:cxn ang="0">
                  <a:pos x="1882" y="68"/>
                </a:cxn>
                <a:cxn ang="0">
                  <a:pos x="1877" y="55"/>
                </a:cxn>
                <a:cxn ang="0">
                  <a:pos x="1870" y="44"/>
                </a:cxn>
                <a:cxn ang="0">
                  <a:pos x="1862" y="33"/>
                </a:cxn>
                <a:cxn ang="0">
                  <a:pos x="1853" y="23"/>
                </a:cxn>
                <a:cxn ang="0">
                  <a:pos x="1842" y="15"/>
                </a:cxn>
                <a:cxn ang="0">
                  <a:pos x="1830" y="9"/>
                </a:cxn>
                <a:cxn ang="0">
                  <a:pos x="1817" y="4"/>
                </a:cxn>
                <a:cxn ang="0">
                  <a:pos x="1804" y="1"/>
                </a:cxn>
                <a:cxn ang="0">
                  <a:pos x="1791" y="0"/>
                </a:cxn>
                <a:cxn ang="0">
                  <a:pos x="93" y="0"/>
                </a:cxn>
                <a:cxn ang="0">
                  <a:pos x="80" y="1"/>
                </a:cxn>
                <a:cxn ang="0">
                  <a:pos x="67" y="4"/>
                </a:cxn>
                <a:cxn ang="0">
                  <a:pos x="55" y="9"/>
                </a:cxn>
                <a:cxn ang="0">
                  <a:pos x="42" y="15"/>
                </a:cxn>
                <a:cxn ang="0">
                  <a:pos x="32" y="23"/>
                </a:cxn>
                <a:cxn ang="0">
                  <a:pos x="22" y="33"/>
                </a:cxn>
                <a:cxn ang="0">
                  <a:pos x="15" y="44"/>
                </a:cxn>
                <a:cxn ang="0">
                  <a:pos x="8" y="55"/>
                </a:cxn>
                <a:cxn ang="0">
                  <a:pos x="4" y="68"/>
                </a:cxn>
                <a:cxn ang="0">
                  <a:pos x="1" y="81"/>
                </a:cxn>
                <a:cxn ang="0">
                  <a:pos x="0" y="95"/>
                </a:cxn>
                <a:cxn ang="0">
                  <a:pos x="0" y="1556"/>
                </a:cxn>
                <a:cxn ang="0">
                  <a:pos x="1" y="1569"/>
                </a:cxn>
                <a:cxn ang="0">
                  <a:pos x="4" y="1583"/>
                </a:cxn>
                <a:cxn ang="0">
                  <a:pos x="8" y="1595"/>
                </a:cxn>
                <a:cxn ang="0">
                  <a:pos x="15" y="1607"/>
                </a:cxn>
                <a:cxn ang="0">
                  <a:pos x="22" y="1618"/>
                </a:cxn>
                <a:cxn ang="0">
                  <a:pos x="32" y="1627"/>
                </a:cxn>
                <a:cxn ang="0">
                  <a:pos x="42" y="1635"/>
                </a:cxn>
                <a:cxn ang="0">
                  <a:pos x="55" y="1641"/>
                </a:cxn>
                <a:cxn ang="0">
                  <a:pos x="67" y="1646"/>
                </a:cxn>
                <a:cxn ang="0">
                  <a:pos x="80" y="1649"/>
                </a:cxn>
                <a:cxn ang="0">
                  <a:pos x="93" y="1650"/>
                </a:cxn>
              </a:cxnLst>
              <a:rect l="0" t="0" r="r" b="b"/>
              <a:pathLst>
                <a:path w="1886" h="1650">
                  <a:moveTo>
                    <a:pt x="93" y="1650"/>
                  </a:moveTo>
                  <a:lnTo>
                    <a:pt x="1791" y="1650"/>
                  </a:lnTo>
                  <a:lnTo>
                    <a:pt x="1804" y="1649"/>
                  </a:lnTo>
                  <a:lnTo>
                    <a:pt x="1817" y="1646"/>
                  </a:lnTo>
                  <a:lnTo>
                    <a:pt x="1830" y="1641"/>
                  </a:lnTo>
                  <a:lnTo>
                    <a:pt x="1842" y="1635"/>
                  </a:lnTo>
                  <a:lnTo>
                    <a:pt x="1853" y="1627"/>
                  </a:lnTo>
                  <a:lnTo>
                    <a:pt x="1862" y="1618"/>
                  </a:lnTo>
                  <a:lnTo>
                    <a:pt x="1870" y="1607"/>
                  </a:lnTo>
                  <a:lnTo>
                    <a:pt x="1877" y="1595"/>
                  </a:lnTo>
                  <a:lnTo>
                    <a:pt x="1882" y="1583"/>
                  </a:lnTo>
                  <a:lnTo>
                    <a:pt x="1885" y="1569"/>
                  </a:lnTo>
                  <a:lnTo>
                    <a:pt x="1886" y="1556"/>
                  </a:lnTo>
                  <a:lnTo>
                    <a:pt x="1886" y="95"/>
                  </a:lnTo>
                  <a:lnTo>
                    <a:pt x="1885" y="81"/>
                  </a:lnTo>
                  <a:lnTo>
                    <a:pt x="1882" y="68"/>
                  </a:lnTo>
                  <a:lnTo>
                    <a:pt x="1877" y="55"/>
                  </a:lnTo>
                  <a:lnTo>
                    <a:pt x="1870" y="44"/>
                  </a:lnTo>
                  <a:lnTo>
                    <a:pt x="1862" y="33"/>
                  </a:lnTo>
                  <a:lnTo>
                    <a:pt x="1853" y="23"/>
                  </a:lnTo>
                  <a:lnTo>
                    <a:pt x="1842" y="15"/>
                  </a:lnTo>
                  <a:lnTo>
                    <a:pt x="1830" y="9"/>
                  </a:lnTo>
                  <a:lnTo>
                    <a:pt x="1817" y="4"/>
                  </a:lnTo>
                  <a:lnTo>
                    <a:pt x="1804" y="1"/>
                  </a:lnTo>
                  <a:lnTo>
                    <a:pt x="1791" y="0"/>
                  </a:lnTo>
                  <a:lnTo>
                    <a:pt x="93" y="0"/>
                  </a:lnTo>
                  <a:lnTo>
                    <a:pt x="80" y="1"/>
                  </a:lnTo>
                  <a:lnTo>
                    <a:pt x="67" y="4"/>
                  </a:lnTo>
                  <a:lnTo>
                    <a:pt x="55" y="9"/>
                  </a:lnTo>
                  <a:lnTo>
                    <a:pt x="42" y="15"/>
                  </a:lnTo>
                  <a:lnTo>
                    <a:pt x="32" y="23"/>
                  </a:lnTo>
                  <a:lnTo>
                    <a:pt x="22" y="33"/>
                  </a:lnTo>
                  <a:lnTo>
                    <a:pt x="15" y="44"/>
                  </a:lnTo>
                  <a:lnTo>
                    <a:pt x="8" y="55"/>
                  </a:lnTo>
                  <a:lnTo>
                    <a:pt x="4" y="68"/>
                  </a:lnTo>
                  <a:lnTo>
                    <a:pt x="1" y="81"/>
                  </a:lnTo>
                  <a:lnTo>
                    <a:pt x="0" y="95"/>
                  </a:lnTo>
                  <a:lnTo>
                    <a:pt x="0" y="1556"/>
                  </a:lnTo>
                  <a:lnTo>
                    <a:pt x="1" y="1569"/>
                  </a:lnTo>
                  <a:lnTo>
                    <a:pt x="4" y="1583"/>
                  </a:lnTo>
                  <a:lnTo>
                    <a:pt x="8" y="1595"/>
                  </a:lnTo>
                  <a:lnTo>
                    <a:pt x="15" y="1607"/>
                  </a:lnTo>
                  <a:lnTo>
                    <a:pt x="22" y="1618"/>
                  </a:lnTo>
                  <a:lnTo>
                    <a:pt x="32" y="1627"/>
                  </a:lnTo>
                  <a:lnTo>
                    <a:pt x="42" y="1635"/>
                  </a:lnTo>
                  <a:lnTo>
                    <a:pt x="55" y="1641"/>
                  </a:lnTo>
                  <a:lnTo>
                    <a:pt x="67" y="1646"/>
                  </a:lnTo>
                  <a:lnTo>
                    <a:pt x="80" y="1649"/>
                  </a:lnTo>
                  <a:lnTo>
                    <a:pt x="93" y="16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4" name="Freeform 208"/>
            <p:cNvSpPr>
              <a:spLocks/>
            </p:cNvSpPr>
            <p:nvPr/>
          </p:nvSpPr>
          <p:spPr bwMode="auto">
            <a:xfrm>
              <a:off x="3305" y="1782"/>
              <a:ext cx="425" cy="4"/>
            </a:xfrm>
            <a:custGeom>
              <a:avLst/>
              <a:gdLst/>
              <a:ahLst/>
              <a:cxnLst>
                <a:cxn ang="0">
                  <a:pos x="1699" y="15"/>
                </a:cxn>
                <a:cxn ang="0">
                  <a:pos x="1698" y="0"/>
                </a:cxn>
                <a:cxn ang="0">
                  <a:pos x="0" y="0"/>
                </a:cxn>
                <a:cxn ang="0">
                  <a:pos x="0" y="15"/>
                </a:cxn>
                <a:cxn ang="0">
                  <a:pos x="1698" y="15"/>
                </a:cxn>
                <a:cxn ang="0">
                  <a:pos x="1699" y="15"/>
                </a:cxn>
                <a:cxn ang="0">
                  <a:pos x="1698" y="15"/>
                </a:cxn>
                <a:cxn ang="0">
                  <a:pos x="1698" y="15"/>
                </a:cxn>
                <a:cxn ang="0">
                  <a:pos x="1699" y="15"/>
                </a:cxn>
              </a:cxnLst>
              <a:rect l="0" t="0" r="r" b="b"/>
              <a:pathLst>
                <a:path w="1699" h="15">
                  <a:moveTo>
                    <a:pt x="1699" y="15"/>
                  </a:moveTo>
                  <a:lnTo>
                    <a:pt x="169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1698" y="15"/>
                  </a:lnTo>
                  <a:lnTo>
                    <a:pt x="1699" y="15"/>
                  </a:lnTo>
                  <a:lnTo>
                    <a:pt x="1698" y="15"/>
                  </a:lnTo>
                  <a:lnTo>
                    <a:pt x="1698" y="15"/>
                  </a:lnTo>
                  <a:lnTo>
                    <a:pt x="1699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5" name="Freeform 209"/>
            <p:cNvSpPr>
              <a:spLocks/>
            </p:cNvSpPr>
            <p:nvPr/>
          </p:nvSpPr>
          <p:spPr bwMode="auto">
            <a:xfrm>
              <a:off x="3730" y="1782"/>
              <a:ext cx="4" cy="4"/>
            </a:xfrm>
            <a:custGeom>
              <a:avLst/>
              <a:gdLst/>
              <a:ahLst/>
              <a:cxnLst>
                <a:cxn ang="0">
                  <a:pos x="15" y="15"/>
                </a:cxn>
                <a:cxn ang="0">
                  <a:pos x="13" y="0"/>
                </a:cxn>
                <a:cxn ang="0">
                  <a:pos x="0" y="1"/>
                </a:cxn>
                <a:cxn ang="0">
                  <a:pos x="1" y="16"/>
                </a:cxn>
                <a:cxn ang="0">
                  <a:pos x="14" y="15"/>
                </a:cxn>
                <a:cxn ang="0">
                  <a:pos x="15" y="15"/>
                </a:cxn>
                <a:cxn ang="0">
                  <a:pos x="14" y="15"/>
                </a:cxn>
                <a:cxn ang="0">
                  <a:pos x="14" y="15"/>
                </a:cxn>
                <a:cxn ang="0">
                  <a:pos x="15" y="15"/>
                </a:cxn>
              </a:cxnLst>
              <a:rect l="0" t="0" r="r" b="b"/>
              <a:pathLst>
                <a:path w="15" h="16">
                  <a:moveTo>
                    <a:pt x="15" y="15"/>
                  </a:moveTo>
                  <a:lnTo>
                    <a:pt x="13" y="0"/>
                  </a:lnTo>
                  <a:lnTo>
                    <a:pt x="0" y="1"/>
                  </a:lnTo>
                  <a:lnTo>
                    <a:pt x="1" y="16"/>
                  </a:lnTo>
                  <a:lnTo>
                    <a:pt x="14" y="15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5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6" name="Freeform 210"/>
            <p:cNvSpPr>
              <a:spLocks/>
            </p:cNvSpPr>
            <p:nvPr/>
          </p:nvSpPr>
          <p:spPr bwMode="auto">
            <a:xfrm>
              <a:off x="3733" y="1781"/>
              <a:ext cx="4" cy="4"/>
            </a:xfrm>
            <a:custGeom>
              <a:avLst/>
              <a:gdLst/>
              <a:ahLst/>
              <a:cxnLst>
                <a:cxn ang="0">
                  <a:pos x="17" y="14"/>
                </a:cxn>
                <a:cxn ang="0">
                  <a:pos x="13" y="0"/>
                </a:cxn>
                <a:cxn ang="0">
                  <a:pos x="0" y="3"/>
                </a:cxn>
                <a:cxn ang="0">
                  <a:pos x="3" y="18"/>
                </a:cxn>
                <a:cxn ang="0">
                  <a:pos x="15" y="14"/>
                </a:cxn>
                <a:cxn ang="0">
                  <a:pos x="17" y="14"/>
                </a:cxn>
                <a:cxn ang="0">
                  <a:pos x="15" y="14"/>
                </a:cxn>
                <a:cxn ang="0">
                  <a:pos x="16" y="14"/>
                </a:cxn>
                <a:cxn ang="0">
                  <a:pos x="17" y="14"/>
                </a:cxn>
              </a:cxnLst>
              <a:rect l="0" t="0" r="r" b="b"/>
              <a:pathLst>
                <a:path w="17" h="18">
                  <a:moveTo>
                    <a:pt x="17" y="14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3" y="18"/>
                  </a:lnTo>
                  <a:lnTo>
                    <a:pt x="15" y="14"/>
                  </a:lnTo>
                  <a:lnTo>
                    <a:pt x="17" y="14"/>
                  </a:lnTo>
                  <a:lnTo>
                    <a:pt x="15" y="14"/>
                  </a:lnTo>
                  <a:lnTo>
                    <a:pt x="16" y="14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7" name="Freeform 211"/>
            <p:cNvSpPr>
              <a:spLocks/>
            </p:cNvSpPr>
            <p:nvPr/>
          </p:nvSpPr>
          <p:spPr bwMode="auto">
            <a:xfrm>
              <a:off x="3736" y="1780"/>
              <a:ext cx="4" cy="5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14" y="0"/>
                </a:cxn>
                <a:cxn ang="0">
                  <a:pos x="0" y="5"/>
                </a:cxn>
                <a:cxn ang="0">
                  <a:pos x="6" y="18"/>
                </a:cxn>
                <a:cxn ang="0">
                  <a:pos x="19" y="13"/>
                </a:cxn>
                <a:cxn ang="0">
                  <a:pos x="20" y="13"/>
                </a:cxn>
                <a:cxn ang="0">
                  <a:pos x="19" y="13"/>
                </a:cxn>
                <a:cxn ang="0">
                  <a:pos x="19" y="13"/>
                </a:cxn>
                <a:cxn ang="0">
                  <a:pos x="20" y="13"/>
                </a:cxn>
              </a:cxnLst>
              <a:rect l="0" t="0" r="r" b="b"/>
              <a:pathLst>
                <a:path w="20" h="18">
                  <a:moveTo>
                    <a:pt x="20" y="13"/>
                  </a:moveTo>
                  <a:lnTo>
                    <a:pt x="14" y="0"/>
                  </a:lnTo>
                  <a:lnTo>
                    <a:pt x="0" y="5"/>
                  </a:lnTo>
                  <a:lnTo>
                    <a:pt x="6" y="18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3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8" name="Freeform 212"/>
            <p:cNvSpPr>
              <a:spLocks/>
            </p:cNvSpPr>
            <p:nvPr/>
          </p:nvSpPr>
          <p:spPr bwMode="auto">
            <a:xfrm>
              <a:off x="3739" y="1778"/>
              <a:ext cx="4" cy="5"/>
            </a:xfrm>
            <a:custGeom>
              <a:avLst/>
              <a:gdLst/>
              <a:ahLst/>
              <a:cxnLst>
                <a:cxn ang="0">
                  <a:pos x="19" y="12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7" y="19"/>
                </a:cxn>
                <a:cxn ang="0">
                  <a:pos x="18" y="12"/>
                </a:cxn>
                <a:cxn ang="0">
                  <a:pos x="19" y="12"/>
                </a:cxn>
                <a:cxn ang="0">
                  <a:pos x="18" y="12"/>
                </a:cxn>
                <a:cxn ang="0">
                  <a:pos x="19" y="12"/>
                </a:cxn>
                <a:cxn ang="0">
                  <a:pos x="19" y="12"/>
                </a:cxn>
              </a:cxnLst>
              <a:rect l="0" t="0" r="r" b="b"/>
              <a:pathLst>
                <a:path w="19" h="19">
                  <a:moveTo>
                    <a:pt x="19" y="12"/>
                  </a:moveTo>
                  <a:lnTo>
                    <a:pt x="12" y="0"/>
                  </a:lnTo>
                  <a:lnTo>
                    <a:pt x="0" y="6"/>
                  </a:lnTo>
                  <a:lnTo>
                    <a:pt x="7" y="19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8" y="12"/>
                  </a:lnTo>
                  <a:lnTo>
                    <a:pt x="19" y="12"/>
                  </a:lnTo>
                  <a:lnTo>
                    <a:pt x="19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29" name="Freeform 213"/>
            <p:cNvSpPr>
              <a:spLocks/>
            </p:cNvSpPr>
            <p:nvPr/>
          </p:nvSpPr>
          <p:spPr bwMode="auto">
            <a:xfrm>
              <a:off x="3741" y="1776"/>
              <a:ext cx="6" cy="6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11" y="0"/>
                </a:cxn>
                <a:cxn ang="0">
                  <a:pos x="0" y="8"/>
                </a:cxn>
                <a:cxn ang="0">
                  <a:pos x="8" y="20"/>
                </a:cxn>
                <a:cxn ang="0">
                  <a:pos x="19" y="12"/>
                </a:cxn>
                <a:cxn ang="0">
                  <a:pos x="20" y="11"/>
                </a:cxn>
                <a:cxn ang="0">
                  <a:pos x="19" y="12"/>
                </a:cxn>
                <a:cxn ang="0">
                  <a:pos x="20" y="12"/>
                </a:cxn>
                <a:cxn ang="0">
                  <a:pos x="20" y="11"/>
                </a:cxn>
              </a:cxnLst>
              <a:rect l="0" t="0" r="r" b="b"/>
              <a:pathLst>
                <a:path w="20" h="20">
                  <a:moveTo>
                    <a:pt x="20" y="11"/>
                  </a:moveTo>
                  <a:lnTo>
                    <a:pt x="11" y="0"/>
                  </a:lnTo>
                  <a:lnTo>
                    <a:pt x="0" y="8"/>
                  </a:lnTo>
                  <a:lnTo>
                    <a:pt x="8" y="20"/>
                  </a:lnTo>
                  <a:lnTo>
                    <a:pt x="19" y="12"/>
                  </a:lnTo>
                  <a:lnTo>
                    <a:pt x="20" y="11"/>
                  </a:lnTo>
                  <a:lnTo>
                    <a:pt x="19" y="12"/>
                  </a:lnTo>
                  <a:lnTo>
                    <a:pt x="20" y="12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0" name="Freeform 214"/>
            <p:cNvSpPr>
              <a:spLocks/>
            </p:cNvSpPr>
            <p:nvPr/>
          </p:nvSpPr>
          <p:spPr bwMode="auto">
            <a:xfrm>
              <a:off x="3744" y="1774"/>
              <a:ext cx="5" cy="5"/>
            </a:xfrm>
            <a:custGeom>
              <a:avLst/>
              <a:gdLst/>
              <a:ahLst/>
              <a:cxnLst>
                <a:cxn ang="0">
                  <a:pos x="20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0" y="19"/>
                </a:cxn>
                <a:cxn ang="0">
                  <a:pos x="19" y="10"/>
                </a:cxn>
                <a:cxn ang="0">
                  <a:pos x="20" y="9"/>
                </a:cxn>
                <a:cxn ang="0">
                  <a:pos x="19" y="10"/>
                </a:cxn>
                <a:cxn ang="0">
                  <a:pos x="20" y="10"/>
                </a:cxn>
                <a:cxn ang="0">
                  <a:pos x="20" y="9"/>
                </a:cxn>
              </a:cxnLst>
              <a:rect l="0" t="0" r="r" b="b"/>
              <a:pathLst>
                <a:path w="20" h="19">
                  <a:moveTo>
                    <a:pt x="20" y="9"/>
                  </a:moveTo>
                  <a:lnTo>
                    <a:pt x="9" y="0"/>
                  </a:lnTo>
                  <a:lnTo>
                    <a:pt x="0" y="9"/>
                  </a:lnTo>
                  <a:lnTo>
                    <a:pt x="10" y="19"/>
                  </a:lnTo>
                  <a:lnTo>
                    <a:pt x="19" y="10"/>
                  </a:lnTo>
                  <a:lnTo>
                    <a:pt x="20" y="9"/>
                  </a:lnTo>
                  <a:lnTo>
                    <a:pt x="19" y="10"/>
                  </a:lnTo>
                  <a:lnTo>
                    <a:pt x="20" y="10"/>
                  </a:lnTo>
                  <a:lnTo>
                    <a:pt x="20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1" name="Freeform 215"/>
            <p:cNvSpPr>
              <a:spLocks/>
            </p:cNvSpPr>
            <p:nvPr/>
          </p:nvSpPr>
          <p:spPr bwMode="auto">
            <a:xfrm>
              <a:off x="3746" y="1772"/>
              <a:ext cx="5" cy="5"/>
            </a:xfrm>
            <a:custGeom>
              <a:avLst/>
              <a:gdLst/>
              <a:ahLst/>
              <a:cxnLst>
                <a:cxn ang="0">
                  <a:pos x="21" y="9"/>
                </a:cxn>
                <a:cxn ang="0">
                  <a:pos x="8" y="0"/>
                </a:cxn>
                <a:cxn ang="0">
                  <a:pos x="0" y="12"/>
                </a:cxn>
                <a:cxn ang="0">
                  <a:pos x="12" y="20"/>
                </a:cxn>
                <a:cxn ang="0">
                  <a:pos x="21" y="9"/>
                </a:cxn>
                <a:cxn ang="0">
                  <a:pos x="21" y="9"/>
                </a:cxn>
                <a:cxn ang="0">
                  <a:pos x="21" y="9"/>
                </a:cxn>
                <a:cxn ang="0">
                  <a:pos x="21" y="9"/>
                </a:cxn>
                <a:cxn ang="0">
                  <a:pos x="21" y="9"/>
                </a:cxn>
              </a:cxnLst>
              <a:rect l="0" t="0" r="r" b="b"/>
              <a:pathLst>
                <a:path w="21" h="20">
                  <a:moveTo>
                    <a:pt x="21" y="9"/>
                  </a:moveTo>
                  <a:lnTo>
                    <a:pt x="8" y="0"/>
                  </a:lnTo>
                  <a:lnTo>
                    <a:pt x="0" y="12"/>
                  </a:lnTo>
                  <a:lnTo>
                    <a:pt x="12" y="20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lnTo>
                    <a:pt x="21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2" name="Freeform 216"/>
            <p:cNvSpPr>
              <a:spLocks/>
            </p:cNvSpPr>
            <p:nvPr/>
          </p:nvSpPr>
          <p:spPr bwMode="auto">
            <a:xfrm>
              <a:off x="3748" y="1769"/>
              <a:ext cx="5" cy="5"/>
            </a:xfrm>
            <a:custGeom>
              <a:avLst/>
              <a:gdLst/>
              <a:ahLst/>
              <a:cxnLst>
                <a:cxn ang="0">
                  <a:pos x="20" y="6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13" y="20"/>
                </a:cxn>
                <a:cxn ang="0">
                  <a:pos x="20" y="7"/>
                </a:cxn>
                <a:cxn ang="0">
                  <a:pos x="20" y="6"/>
                </a:cxn>
                <a:cxn ang="0">
                  <a:pos x="20" y="7"/>
                </a:cxn>
                <a:cxn ang="0">
                  <a:pos x="20" y="7"/>
                </a:cxn>
                <a:cxn ang="0">
                  <a:pos x="20" y="6"/>
                </a:cxn>
              </a:cxnLst>
              <a:rect l="0" t="0" r="r" b="b"/>
              <a:pathLst>
                <a:path w="20" h="20">
                  <a:moveTo>
                    <a:pt x="20" y="6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13" y="20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3" name="Freeform 217"/>
            <p:cNvSpPr>
              <a:spLocks/>
            </p:cNvSpPr>
            <p:nvPr/>
          </p:nvSpPr>
          <p:spPr bwMode="auto">
            <a:xfrm>
              <a:off x="3750" y="1766"/>
              <a:ext cx="4" cy="5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4" y="0"/>
                </a:cxn>
                <a:cxn ang="0">
                  <a:pos x="0" y="13"/>
                </a:cxn>
                <a:cxn ang="0">
                  <a:pos x="14" y="17"/>
                </a:cxn>
                <a:cxn ang="0">
                  <a:pos x="18" y="5"/>
                </a:cxn>
                <a:cxn ang="0">
                  <a:pos x="19" y="4"/>
                </a:cxn>
                <a:cxn ang="0">
                  <a:pos x="18" y="5"/>
                </a:cxn>
                <a:cxn ang="0">
                  <a:pos x="19" y="5"/>
                </a:cxn>
                <a:cxn ang="0">
                  <a:pos x="19" y="4"/>
                </a:cxn>
              </a:cxnLst>
              <a:rect l="0" t="0" r="r" b="b"/>
              <a:pathLst>
                <a:path w="19" h="17">
                  <a:moveTo>
                    <a:pt x="19" y="4"/>
                  </a:moveTo>
                  <a:lnTo>
                    <a:pt x="4" y="0"/>
                  </a:lnTo>
                  <a:lnTo>
                    <a:pt x="0" y="13"/>
                  </a:lnTo>
                  <a:lnTo>
                    <a:pt x="14" y="17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4" name="Freeform 218"/>
            <p:cNvSpPr>
              <a:spLocks/>
            </p:cNvSpPr>
            <p:nvPr/>
          </p:nvSpPr>
          <p:spPr bwMode="auto">
            <a:xfrm>
              <a:off x="3751" y="1763"/>
              <a:ext cx="4" cy="4"/>
            </a:xfrm>
            <a:custGeom>
              <a:avLst/>
              <a:gdLst/>
              <a:ahLst/>
              <a:cxnLst>
                <a:cxn ang="0">
                  <a:pos x="18" y="2"/>
                </a:cxn>
                <a:cxn ang="0">
                  <a:pos x="4" y="0"/>
                </a:cxn>
                <a:cxn ang="0">
                  <a:pos x="0" y="13"/>
                </a:cxn>
                <a:cxn ang="0">
                  <a:pos x="15" y="16"/>
                </a:cxn>
                <a:cxn ang="0">
                  <a:pos x="18" y="3"/>
                </a:cxn>
                <a:cxn ang="0">
                  <a:pos x="18" y="2"/>
                </a:cxn>
                <a:cxn ang="0">
                  <a:pos x="18" y="3"/>
                </a:cxn>
                <a:cxn ang="0">
                  <a:pos x="18" y="2"/>
                </a:cxn>
                <a:cxn ang="0">
                  <a:pos x="18" y="2"/>
                </a:cxn>
              </a:cxnLst>
              <a:rect l="0" t="0" r="r" b="b"/>
              <a:pathLst>
                <a:path w="18" h="16">
                  <a:moveTo>
                    <a:pt x="18" y="2"/>
                  </a:moveTo>
                  <a:lnTo>
                    <a:pt x="4" y="0"/>
                  </a:lnTo>
                  <a:lnTo>
                    <a:pt x="0" y="13"/>
                  </a:lnTo>
                  <a:lnTo>
                    <a:pt x="15" y="16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5" name="Freeform 219"/>
            <p:cNvSpPr>
              <a:spLocks/>
            </p:cNvSpPr>
            <p:nvPr/>
          </p:nvSpPr>
          <p:spPr bwMode="auto">
            <a:xfrm>
              <a:off x="3751" y="1760"/>
              <a:ext cx="4" cy="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14" y="14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15" h="14">
                  <a:moveTo>
                    <a:pt x="15" y="0"/>
                  </a:moveTo>
                  <a:lnTo>
                    <a:pt x="1" y="0"/>
                  </a:lnTo>
                  <a:lnTo>
                    <a:pt x="0" y="13"/>
                  </a:lnTo>
                  <a:lnTo>
                    <a:pt x="14" y="14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6" name="Freeform 220"/>
            <p:cNvSpPr>
              <a:spLocks/>
            </p:cNvSpPr>
            <p:nvPr/>
          </p:nvSpPr>
          <p:spPr bwMode="auto">
            <a:xfrm>
              <a:off x="3751" y="1395"/>
              <a:ext cx="4" cy="36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1"/>
                </a:cxn>
                <a:cxn ang="0">
                  <a:pos x="0" y="1462"/>
                </a:cxn>
                <a:cxn ang="0">
                  <a:pos x="15" y="1462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15" h="1462">
                  <a:moveTo>
                    <a:pt x="15" y="0"/>
                  </a:moveTo>
                  <a:lnTo>
                    <a:pt x="0" y="1"/>
                  </a:lnTo>
                  <a:lnTo>
                    <a:pt x="0" y="1462"/>
                  </a:lnTo>
                  <a:lnTo>
                    <a:pt x="15" y="1462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7" name="Freeform 221"/>
            <p:cNvSpPr>
              <a:spLocks/>
            </p:cNvSpPr>
            <p:nvPr/>
          </p:nvSpPr>
          <p:spPr bwMode="auto">
            <a:xfrm>
              <a:off x="3751" y="1391"/>
              <a:ext cx="4" cy="4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2"/>
                </a:cxn>
                <a:cxn ang="0">
                  <a:pos x="1" y="15"/>
                </a:cxn>
                <a:cxn ang="0">
                  <a:pos x="15" y="14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5" h="15">
                  <a:moveTo>
                    <a:pt x="14" y="0"/>
                  </a:moveTo>
                  <a:lnTo>
                    <a:pt x="0" y="2"/>
                  </a:lnTo>
                  <a:lnTo>
                    <a:pt x="1" y="15"/>
                  </a:lnTo>
                  <a:lnTo>
                    <a:pt x="15" y="14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8" name="Freeform 222"/>
            <p:cNvSpPr>
              <a:spLocks/>
            </p:cNvSpPr>
            <p:nvPr/>
          </p:nvSpPr>
          <p:spPr bwMode="auto">
            <a:xfrm>
              <a:off x="3751" y="1388"/>
              <a:ext cx="4" cy="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4"/>
                </a:cxn>
                <a:cxn ang="0">
                  <a:pos x="4" y="18"/>
                </a:cxn>
                <a:cxn ang="0">
                  <a:pos x="18" y="15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18" h="18">
                  <a:moveTo>
                    <a:pt x="15" y="0"/>
                  </a:moveTo>
                  <a:lnTo>
                    <a:pt x="0" y="4"/>
                  </a:lnTo>
                  <a:lnTo>
                    <a:pt x="4" y="18"/>
                  </a:lnTo>
                  <a:lnTo>
                    <a:pt x="18" y="15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39" name="Freeform 223"/>
            <p:cNvSpPr>
              <a:spLocks/>
            </p:cNvSpPr>
            <p:nvPr/>
          </p:nvSpPr>
          <p:spPr bwMode="auto">
            <a:xfrm>
              <a:off x="3750" y="1384"/>
              <a:ext cx="4" cy="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5"/>
                </a:cxn>
                <a:cxn ang="0">
                  <a:pos x="4" y="18"/>
                </a:cxn>
                <a:cxn ang="0">
                  <a:pos x="19" y="13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9" h="18">
                  <a:moveTo>
                    <a:pt x="14" y="0"/>
                  </a:moveTo>
                  <a:lnTo>
                    <a:pt x="0" y="5"/>
                  </a:lnTo>
                  <a:lnTo>
                    <a:pt x="4" y="18"/>
                  </a:lnTo>
                  <a:lnTo>
                    <a:pt x="19" y="13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0" name="Freeform 224"/>
            <p:cNvSpPr>
              <a:spLocks/>
            </p:cNvSpPr>
            <p:nvPr/>
          </p:nvSpPr>
          <p:spPr bwMode="auto">
            <a:xfrm>
              <a:off x="3748" y="1381"/>
              <a:ext cx="5" cy="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7"/>
                </a:cxn>
                <a:cxn ang="0">
                  <a:pos x="6" y="19"/>
                </a:cxn>
                <a:cxn ang="0">
                  <a:pos x="20" y="12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20" h="19">
                  <a:moveTo>
                    <a:pt x="13" y="0"/>
                  </a:moveTo>
                  <a:lnTo>
                    <a:pt x="0" y="7"/>
                  </a:lnTo>
                  <a:lnTo>
                    <a:pt x="6" y="19"/>
                  </a:lnTo>
                  <a:lnTo>
                    <a:pt x="20" y="12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1" name="Freeform 225"/>
            <p:cNvSpPr>
              <a:spLocks/>
            </p:cNvSpPr>
            <p:nvPr/>
          </p:nvSpPr>
          <p:spPr bwMode="auto">
            <a:xfrm>
              <a:off x="3746" y="1378"/>
              <a:ext cx="5" cy="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9"/>
                </a:cxn>
                <a:cxn ang="0">
                  <a:pos x="8" y="20"/>
                </a:cxn>
                <a:cxn ang="0">
                  <a:pos x="21" y="12"/>
                </a:cxn>
                <a:cxn ang="0">
                  <a:pos x="12" y="1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2" y="0"/>
                </a:cxn>
                <a:cxn ang="0">
                  <a:pos x="11" y="0"/>
                </a:cxn>
              </a:cxnLst>
              <a:rect l="0" t="0" r="r" b="b"/>
              <a:pathLst>
                <a:path w="21" h="20">
                  <a:moveTo>
                    <a:pt x="11" y="0"/>
                  </a:moveTo>
                  <a:lnTo>
                    <a:pt x="0" y="9"/>
                  </a:lnTo>
                  <a:lnTo>
                    <a:pt x="8" y="20"/>
                  </a:lnTo>
                  <a:lnTo>
                    <a:pt x="21" y="12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2" name="Freeform 226"/>
            <p:cNvSpPr>
              <a:spLocks/>
            </p:cNvSpPr>
            <p:nvPr/>
          </p:nvSpPr>
          <p:spPr bwMode="auto">
            <a:xfrm>
              <a:off x="3744" y="1376"/>
              <a:ext cx="5" cy="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2"/>
                </a:cxn>
                <a:cxn ang="0">
                  <a:pos x="9" y="21"/>
                </a:cxn>
                <a:cxn ang="0">
                  <a:pos x="19" y="11"/>
                </a:cxn>
                <a:cxn ang="0">
                  <a:pos x="10" y="1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10" y="0"/>
                </a:cxn>
                <a:cxn ang="0">
                  <a:pos x="9" y="0"/>
                </a:cxn>
              </a:cxnLst>
              <a:rect l="0" t="0" r="r" b="b"/>
              <a:pathLst>
                <a:path w="19" h="21">
                  <a:moveTo>
                    <a:pt x="9" y="0"/>
                  </a:moveTo>
                  <a:lnTo>
                    <a:pt x="0" y="12"/>
                  </a:lnTo>
                  <a:lnTo>
                    <a:pt x="9" y="21"/>
                  </a:lnTo>
                  <a:lnTo>
                    <a:pt x="19" y="11"/>
                  </a:lnTo>
                  <a:lnTo>
                    <a:pt x="10" y="1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3" name="Freeform 227"/>
            <p:cNvSpPr>
              <a:spLocks/>
            </p:cNvSpPr>
            <p:nvPr/>
          </p:nvSpPr>
          <p:spPr bwMode="auto">
            <a:xfrm>
              <a:off x="3741" y="1374"/>
              <a:ext cx="5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2"/>
                </a:cxn>
                <a:cxn ang="0">
                  <a:pos x="11" y="21"/>
                </a:cxn>
                <a:cxn ang="0">
                  <a:pos x="19" y="8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7" y="0"/>
                </a:cxn>
              </a:cxnLst>
              <a:rect l="0" t="0" r="r" b="b"/>
              <a:pathLst>
                <a:path w="19" h="21">
                  <a:moveTo>
                    <a:pt x="7" y="0"/>
                  </a:moveTo>
                  <a:lnTo>
                    <a:pt x="0" y="12"/>
                  </a:lnTo>
                  <a:lnTo>
                    <a:pt x="11" y="21"/>
                  </a:lnTo>
                  <a:lnTo>
                    <a:pt x="19" y="8"/>
                  </a:lnTo>
                  <a:lnTo>
                    <a:pt x="8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4" name="Freeform 228"/>
            <p:cNvSpPr>
              <a:spLocks/>
            </p:cNvSpPr>
            <p:nvPr/>
          </p:nvSpPr>
          <p:spPr bwMode="auto">
            <a:xfrm>
              <a:off x="3739" y="1372"/>
              <a:ext cx="4" cy="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19"/>
                </a:cxn>
                <a:cxn ang="0">
                  <a:pos x="18" y="7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8" h="19">
                  <a:moveTo>
                    <a:pt x="6" y="0"/>
                  </a:moveTo>
                  <a:lnTo>
                    <a:pt x="0" y="13"/>
                  </a:lnTo>
                  <a:lnTo>
                    <a:pt x="12" y="19"/>
                  </a:lnTo>
                  <a:lnTo>
                    <a:pt x="18" y="7"/>
                  </a:lnTo>
                  <a:lnTo>
                    <a:pt x="7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5" name="Freeform 229"/>
            <p:cNvSpPr>
              <a:spLocks/>
            </p:cNvSpPr>
            <p:nvPr/>
          </p:nvSpPr>
          <p:spPr bwMode="auto">
            <a:xfrm>
              <a:off x="3736" y="1370"/>
              <a:ext cx="4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4"/>
                </a:cxn>
                <a:cxn ang="0">
                  <a:pos x="13" y="18"/>
                </a:cxn>
                <a:cxn ang="0">
                  <a:pos x="18" y="5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8" h="18">
                  <a:moveTo>
                    <a:pt x="4" y="0"/>
                  </a:moveTo>
                  <a:lnTo>
                    <a:pt x="0" y="14"/>
                  </a:lnTo>
                  <a:lnTo>
                    <a:pt x="13" y="18"/>
                  </a:lnTo>
                  <a:lnTo>
                    <a:pt x="18" y="5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6" name="Freeform 230"/>
            <p:cNvSpPr>
              <a:spLocks/>
            </p:cNvSpPr>
            <p:nvPr/>
          </p:nvSpPr>
          <p:spPr bwMode="auto">
            <a:xfrm>
              <a:off x="3733" y="1370"/>
              <a:ext cx="4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4"/>
                </a:cxn>
                <a:cxn ang="0">
                  <a:pos x="13" y="17"/>
                </a:cxn>
                <a:cxn ang="0">
                  <a:pos x="16" y="3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6" h="17">
                  <a:moveTo>
                    <a:pt x="2" y="0"/>
                  </a:moveTo>
                  <a:lnTo>
                    <a:pt x="0" y="14"/>
                  </a:lnTo>
                  <a:lnTo>
                    <a:pt x="13" y="17"/>
                  </a:lnTo>
                  <a:lnTo>
                    <a:pt x="16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7" name="Freeform 231"/>
            <p:cNvSpPr>
              <a:spLocks/>
            </p:cNvSpPr>
            <p:nvPr/>
          </p:nvSpPr>
          <p:spPr bwMode="auto">
            <a:xfrm>
              <a:off x="3730" y="1369"/>
              <a:ext cx="3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"/>
                </a:cxn>
                <a:cxn ang="0">
                  <a:pos x="13" y="15"/>
                </a:cxn>
                <a:cxn ang="0">
                  <a:pos x="14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15">
                  <a:moveTo>
                    <a:pt x="0" y="0"/>
                  </a:moveTo>
                  <a:lnTo>
                    <a:pt x="0" y="14"/>
                  </a:lnTo>
                  <a:lnTo>
                    <a:pt x="13" y="15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8" name="Freeform 232"/>
            <p:cNvSpPr>
              <a:spLocks/>
            </p:cNvSpPr>
            <p:nvPr/>
          </p:nvSpPr>
          <p:spPr bwMode="auto">
            <a:xfrm>
              <a:off x="3305" y="1369"/>
              <a:ext cx="425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"/>
                </a:cxn>
                <a:cxn ang="0">
                  <a:pos x="1698" y="14"/>
                </a:cxn>
                <a:cxn ang="0">
                  <a:pos x="169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98" h="14">
                  <a:moveTo>
                    <a:pt x="0" y="0"/>
                  </a:moveTo>
                  <a:lnTo>
                    <a:pt x="0" y="14"/>
                  </a:lnTo>
                  <a:lnTo>
                    <a:pt x="1698" y="14"/>
                  </a:lnTo>
                  <a:lnTo>
                    <a:pt x="169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49" name="Freeform 233"/>
            <p:cNvSpPr>
              <a:spLocks/>
            </p:cNvSpPr>
            <p:nvPr/>
          </p:nvSpPr>
          <p:spPr bwMode="auto">
            <a:xfrm>
              <a:off x="3302" y="1369"/>
              <a:ext cx="4" cy="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" y="15"/>
                </a:cxn>
                <a:cxn ang="0">
                  <a:pos x="17" y="14"/>
                </a:cxn>
                <a:cxn ang="0">
                  <a:pos x="15" y="0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17" h="15">
                  <a:moveTo>
                    <a:pt x="0" y="1"/>
                  </a:moveTo>
                  <a:lnTo>
                    <a:pt x="3" y="15"/>
                  </a:lnTo>
                  <a:lnTo>
                    <a:pt x="17" y="14"/>
                  </a:lnTo>
                  <a:lnTo>
                    <a:pt x="15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0" name="Freeform 234"/>
            <p:cNvSpPr>
              <a:spLocks/>
            </p:cNvSpPr>
            <p:nvPr/>
          </p:nvSpPr>
          <p:spPr bwMode="auto">
            <a:xfrm>
              <a:off x="3298" y="1370"/>
              <a:ext cx="5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4" y="17"/>
                </a:cxn>
                <a:cxn ang="0">
                  <a:pos x="17" y="14"/>
                </a:cxn>
                <a:cxn ang="0">
                  <a:pos x="13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7" h="17">
                  <a:moveTo>
                    <a:pt x="0" y="3"/>
                  </a:moveTo>
                  <a:lnTo>
                    <a:pt x="4" y="17"/>
                  </a:lnTo>
                  <a:lnTo>
                    <a:pt x="17" y="14"/>
                  </a:lnTo>
                  <a:lnTo>
                    <a:pt x="13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1" name="Freeform 235"/>
            <p:cNvSpPr>
              <a:spLocks/>
            </p:cNvSpPr>
            <p:nvPr/>
          </p:nvSpPr>
          <p:spPr bwMode="auto">
            <a:xfrm>
              <a:off x="3295" y="1370"/>
              <a:ext cx="5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18"/>
                </a:cxn>
                <a:cxn ang="0">
                  <a:pos x="18" y="14"/>
                </a:cxn>
                <a:cxn ang="0">
                  <a:pos x="13" y="0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18" h="18">
                  <a:moveTo>
                    <a:pt x="0" y="5"/>
                  </a:moveTo>
                  <a:lnTo>
                    <a:pt x="6" y="18"/>
                  </a:lnTo>
                  <a:lnTo>
                    <a:pt x="18" y="14"/>
                  </a:lnTo>
                  <a:lnTo>
                    <a:pt x="13" y="0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2" name="Freeform 236"/>
            <p:cNvSpPr>
              <a:spLocks/>
            </p:cNvSpPr>
            <p:nvPr/>
          </p:nvSpPr>
          <p:spPr bwMode="auto">
            <a:xfrm>
              <a:off x="3292" y="1372"/>
              <a:ext cx="5" cy="5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9" y="19"/>
                </a:cxn>
                <a:cxn ang="0">
                  <a:pos x="21" y="13"/>
                </a:cxn>
                <a:cxn ang="0">
                  <a:pos x="14" y="0"/>
                </a:cxn>
                <a:cxn ang="0">
                  <a:pos x="1" y="7"/>
                </a:cxn>
                <a:cxn ang="0">
                  <a:pos x="0" y="7"/>
                </a:cxn>
                <a:cxn ang="0">
                  <a:pos x="1" y="7"/>
                </a:cxn>
                <a:cxn ang="0">
                  <a:pos x="1" y="7"/>
                </a:cxn>
                <a:cxn ang="0">
                  <a:pos x="0" y="7"/>
                </a:cxn>
              </a:cxnLst>
              <a:rect l="0" t="0" r="r" b="b"/>
              <a:pathLst>
                <a:path w="21" h="19">
                  <a:moveTo>
                    <a:pt x="0" y="7"/>
                  </a:moveTo>
                  <a:lnTo>
                    <a:pt x="9" y="19"/>
                  </a:lnTo>
                  <a:lnTo>
                    <a:pt x="21" y="13"/>
                  </a:lnTo>
                  <a:lnTo>
                    <a:pt x="14" y="0"/>
                  </a:lnTo>
                  <a:lnTo>
                    <a:pt x="1" y="7"/>
                  </a:lnTo>
                  <a:lnTo>
                    <a:pt x="0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3" name="Freeform 237"/>
            <p:cNvSpPr>
              <a:spLocks/>
            </p:cNvSpPr>
            <p:nvPr/>
          </p:nvSpPr>
          <p:spPr bwMode="auto">
            <a:xfrm>
              <a:off x="3289" y="1374"/>
              <a:ext cx="5" cy="5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9" y="21"/>
                </a:cxn>
                <a:cxn ang="0">
                  <a:pos x="21" y="12"/>
                </a:cxn>
                <a:cxn ang="0">
                  <a:pos x="11" y="0"/>
                </a:cxn>
                <a:cxn ang="0">
                  <a:pos x="0" y="8"/>
                </a:cxn>
                <a:cxn ang="0">
                  <a:pos x="0" y="9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9"/>
                </a:cxn>
              </a:cxnLst>
              <a:rect l="0" t="0" r="r" b="b"/>
              <a:pathLst>
                <a:path w="21" h="21">
                  <a:moveTo>
                    <a:pt x="0" y="9"/>
                  </a:moveTo>
                  <a:lnTo>
                    <a:pt x="9" y="21"/>
                  </a:lnTo>
                  <a:lnTo>
                    <a:pt x="21" y="12"/>
                  </a:lnTo>
                  <a:lnTo>
                    <a:pt x="11" y="0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4" name="Freeform 238"/>
            <p:cNvSpPr>
              <a:spLocks/>
            </p:cNvSpPr>
            <p:nvPr/>
          </p:nvSpPr>
          <p:spPr bwMode="auto">
            <a:xfrm>
              <a:off x="3286" y="1376"/>
              <a:ext cx="5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0" y="20"/>
                </a:cxn>
                <a:cxn ang="0">
                  <a:pos x="20" y="11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11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1"/>
                </a:cxn>
              </a:cxnLst>
              <a:rect l="0" t="0" r="r" b="b"/>
              <a:pathLst>
                <a:path w="20" h="20">
                  <a:moveTo>
                    <a:pt x="0" y="11"/>
                  </a:moveTo>
                  <a:lnTo>
                    <a:pt x="10" y="20"/>
                  </a:lnTo>
                  <a:lnTo>
                    <a:pt x="20" y="11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5" name="Freeform 239"/>
            <p:cNvSpPr>
              <a:spLocks/>
            </p:cNvSpPr>
            <p:nvPr/>
          </p:nvSpPr>
          <p:spPr bwMode="auto">
            <a:xfrm>
              <a:off x="3284" y="1378"/>
              <a:ext cx="5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2" y="19"/>
                </a:cxn>
                <a:cxn ang="0">
                  <a:pos x="20" y="8"/>
                </a:cxn>
                <a:cxn ang="0">
                  <a:pos x="9" y="0"/>
                </a:cxn>
                <a:cxn ang="0">
                  <a:pos x="1" y="11"/>
                </a:cxn>
                <a:cxn ang="0">
                  <a:pos x="0" y="11"/>
                </a:cxn>
                <a:cxn ang="0">
                  <a:pos x="1" y="11"/>
                </a:cxn>
                <a:cxn ang="0">
                  <a:pos x="0" y="11"/>
                </a:cxn>
                <a:cxn ang="0">
                  <a:pos x="0" y="11"/>
                </a:cxn>
              </a:cxnLst>
              <a:rect l="0" t="0" r="r" b="b"/>
              <a:pathLst>
                <a:path w="20" h="19">
                  <a:moveTo>
                    <a:pt x="0" y="11"/>
                  </a:moveTo>
                  <a:lnTo>
                    <a:pt x="12" y="19"/>
                  </a:lnTo>
                  <a:lnTo>
                    <a:pt x="20" y="8"/>
                  </a:lnTo>
                  <a:lnTo>
                    <a:pt x="9" y="0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6" name="Freeform 240"/>
            <p:cNvSpPr>
              <a:spLocks/>
            </p:cNvSpPr>
            <p:nvPr/>
          </p:nvSpPr>
          <p:spPr bwMode="auto">
            <a:xfrm>
              <a:off x="3282" y="1381"/>
              <a:ext cx="5" cy="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19"/>
                </a:cxn>
                <a:cxn ang="0">
                  <a:pos x="20" y="7"/>
                </a:cxn>
                <a:cxn ang="0">
                  <a:pos x="7" y="0"/>
                </a:cxn>
                <a:cxn ang="0">
                  <a:pos x="1" y="12"/>
                </a:cxn>
                <a:cxn ang="0">
                  <a:pos x="0" y="13"/>
                </a:cxn>
                <a:cxn ang="0">
                  <a:pos x="1" y="12"/>
                </a:cxn>
                <a:cxn ang="0">
                  <a:pos x="1" y="12"/>
                </a:cxn>
                <a:cxn ang="0">
                  <a:pos x="0" y="13"/>
                </a:cxn>
              </a:cxnLst>
              <a:rect l="0" t="0" r="r" b="b"/>
              <a:pathLst>
                <a:path w="20" h="19">
                  <a:moveTo>
                    <a:pt x="0" y="13"/>
                  </a:moveTo>
                  <a:lnTo>
                    <a:pt x="13" y="19"/>
                  </a:lnTo>
                  <a:lnTo>
                    <a:pt x="20" y="7"/>
                  </a:lnTo>
                  <a:lnTo>
                    <a:pt x="7" y="0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7" name="Freeform 241"/>
            <p:cNvSpPr>
              <a:spLocks/>
            </p:cNvSpPr>
            <p:nvPr/>
          </p:nvSpPr>
          <p:spPr bwMode="auto">
            <a:xfrm>
              <a:off x="3281" y="1385"/>
              <a:ext cx="5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4" y="17"/>
                </a:cxn>
                <a:cxn ang="0">
                  <a:pos x="18" y="4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8" h="17">
                  <a:moveTo>
                    <a:pt x="0" y="13"/>
                  </a:moveTo>
                  <a:lnTo>
                    <a:pt x="14" y="17"/>
                  </a:lnTo>
                  <a:lnTo>
                    <a:pt x="18" y="4"/>
                  </a:lnTo>
                  <a:lnTo>
                    <a:pt x="4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8" name="Freeform 242"/>
            <p:cNvSpPr>
              <a:spLocks/>
            </p:cNvSpPr>
            <p:nvPr/>
          </p:nvSpPr>
          <p:spPr bwMode="auto">
            <a:xfrm>
              <a:off x="3280" y="1388"/>
              <a:ext cx="5" cy="4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4" y="17"/>
                </a:cxn>
                <a:cxn ang="0">
                  <a:pos x="17" y="3"/>
                </a:cxn>
                <a:cxn ang="0">
                  <a:pos x="3" y="0"/>
                </a:cxn>
                <a:cxn ang="0">
                  <a:pos x="0" y="14"/>
                </a:cxn>
                <a:cxn ang="0">
                  <a:pos x="0" y="15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5"/>
                </a:cxn>
              </a:cxnLst>
              <a:rect l="0" t="0" r="r" b="b"/>
              <a:pathLst>
                <a:path w="17" h="17">
                  <a:moveTo>
                    <a:pt x="0" y="15"/>
                  </a:moveTo>
                  <a:lnTo>
                    <a:pt x="14" y="17"/>
                  </a:lnTo>
                  <a:lnTo>
                    <a:pt x="17" y="3"/>
                  </a:lnTo>
                  <a:lnTo>
                    <a:pt x="3" y="0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59" name="Freeform 243"/>
            <p:cNvSpPr>
              <a:spLocks/>
            </p:cNvSpPr>
            <p:nvPr/>
          </p:nvSpPr>
          <p:spPr bwMode="auto">
            <a:xfrm>
              <a:off x="3280" y="1391"/>
              <a:ext cx="4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4" y="14"/>
                </a:cxn>
                <a:cxn ang="0">
                  <a:pos x="15" y="1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4"/>
                </a:cxn>
              </a:cxnLst>
              <a:rect l="0" t="0" r="r" b="b"/>
              <a:pathLst>
                <a:path w="15" h="14">
                  <a:moveTo>
                    <a:pt x="0" y="14"/>
                  </a:moveTo>
                  <a:lnTo>
                    <a:pt x="14" y="14"/>
                  </a:lnTo>
                  <a:lnTo>
                    <a:pt x="15" y="1"/>
                  </a:lnTo>
                  <a:lnTo>
                    <a:pt x="1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0" name="Freeform 244"/>
            <p:cNvSpPr>
              <a:spLocks/>
            </p:cNvSpPr>
            <p:nvPr/>
          </p:nvSpPr>
          <p:spPr bwMode="auto">
            <a:xfrm>
              <a:off x="3280" y="1395"/>
              <a:ext cx="4" cy="365"/>
            </a:xfrm>
            <a:custGeom>
              <a:avLst/>
              <a:gdLst/>
              <a:ahLst/>
              <a:cxnLst>
                <a:cxn ang="0">
                  <a:pos x="0" y="1462"/>
                </a:cxn>
                <a:cxn ang="0">
                  <a:pos x="14" y="1461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1461"/>
                </a:cxn>
                <a:cxn ang="0">
                  <a:pos x="0" y="1462"/>
                </a:cxn>
                <a:cxn ang="0">
                  <a:pos x="0" y="1461"/>
                </a:cxn>
                <a:cxn ang="0">
                  <a:pos x="0" y="1462"/>
                </a:cxn>
                <a:cxn ang="0">
                  <a:pos x="0" y="1462"/>
                </a:cxn>
              </a:cxnLst>
              <a:rect l="0" t="0" r="r" b="b"/>
              <a:pathLst>
                <a:path w="14" h="1462">
                  <a:moveTo>
                    <a:pt x="0" y="1462"/>
                  </a:moveTo>
                  <a:lnTo>
                    <a:pt x="14" y="1461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461"/>
                  </a:lnTo>
                  <a:lnTo>
                    <a:pt x="0" y="1462"/>
                  </a:lnTo>
                  <a:lnTo>
                    <a:pt x="0" y="1461"/>
                  </a:lnTo>
                  <a:lnTo>
                    <a:pt x="0" y="1462"/>
                  </a:lnTo>
                  <a:lnTo>
                    <a:pt x="0" y="146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1" name="Freeform 245"/>
            <p:cNvSpPr>
              <a:spLocks/>
            </p:cNvSpPr>
            <p:nvPr/>
          </p:nvSpPr>
          <p:spPr bwMode="auto">
            <a:xfrm>
              <a:off x="3280" y="1760"/>
              <a:ext cx="4" cy="4"/>
            </a:xfrm>
            <a:custGeom>
              <a:avLst/>
              <a:gdLst/>
              <a:ahLst/>
              <a:cxnLst>
                <a:cxn ang="0">
                  <a:pos x="1" y="15"/>
                </a:cxn>
                <a:cxn ang="0">
                  <a:pos x="15" y="13"/>
                </a:cxn>
                <a:cxn ang="0">
                  <a:pos x="14" y="0"/>
                </a:cxn>
                <a:cxn ang="0">
                  <a:pos x="0" y="1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5"/>
                </a:cxn>
              </a:cxnLst>
              <a:rect l="0" t="0" r="r" b="b"/>
              <a:pathLst>
                <a:path w="15" h="15">
                  <a:moveTo>
                    <a:pt x="1" y="15"/>
                  </a:moveTo>
                  <a:lnTo>
                    <a:pt x="15" y="13"/>
                  </a:lnTo>
                  <a:lnTo>
                    <a:pt x="14" y="0"/>
                  </a:lnTo>
                  <a:lnTo>
                    <a:pt x="0" y="1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2" name="Freeform 246"/>
            <p:cNvSpPr>
              <a:spLocks/>
            </p:cNvSpPr>
            <p:nvPr/>
          </p:nvSpPr>
          <p:spPr bwMode="auto">
            <a:xfrm>
              <a:off x="3280" y="1763"/>
              <a:ext cx="5" cy="5"/>
            </a:xfrm>
            <a:custGeom>
              <a:avLst/>
              <a:gdLst/>
              <a:ahLst/>
              <a:cxnLst>
                <a:cxn ang="0">
                  <a:pos x="3" y="17"/>
                </a:cxn>
                <a:cxn ang="0">
                  <a:pos x="17" y="13"/>
                </a:cxn>
                <a:cxn ang="0">
                  <a:pos x="14" y="0"/>
                </a:cxn>
                <a:cxn ang="0">
                  <a:pos x="0" y="3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7"/>
                </a:cxn>
              </a:cxnLst>
              <a:rect l="0" t="0" r="r" b="b"/>
              <a:pathLst>
                <a:path w="17" h="17">
                  <a:moveTo>
                    <a:pt x="3" y="17"/>
                  </a:moveTo>
                  <a:lnTo>
                    <a:pt x="17" y="13"/>
                  </a:lnTo>
                  <a:lnTo>
                    <a:pt x="14" y="0"/>
                  </a:lnTo>
                  <a:lnTo>
                    <a:pt x="0" y="3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3" name="Freeform 247"/>
            <p:cNvSpPr>
              <a:spLocks/>
            </p:cNvSpPr>
            <p:nvPr/>
          </p:nvSpPr>
          <p:spPr bwMode="auto">
            <a:xfrm>
              <a:off x="3281" y="1766"/>
              <a:ext cx="5" cy="5"/>
            </a:xfrm>
            <a:custGeom>
              <a:avLst/>
              <a:gdLst/>
              <a:ahLst/>
              <a:cxnLst>
                <a:cxn ang="0">
                  <a:pos x="5" y="18"/>
                </a:cxn>
                <a:cxn ang="0">
                  <a:pos x="18" y="13"/>
                </a:cxn>
                <a:cxn ang="0">
                  <a:pos x="13" y="0"/>
                </a:cxn>
                <a:cxn ang="0">
                  <a:pos x="0" y="5"/>
                </a:cxn>
                <a:cxn ang="0">
                  <a:pos x="4" y="17"/>
                </a:cxn>
                <a:cxn ang="0">
                  <a:pos x="5" y="18"/>
                </a:cxn>
                <a:cxn ang="0">
                  <a:pos x="4" y="17"/>
                </a:cxn>
                <a:cxn ang="0">
                  <a:pos x="5" y="18"/>
                </a:cxn>
                <a:cxn ang="0">
                  <a:pos x="5" y="18"/>
                </a:cxn>
              </a:cxnLst>
              <a:rect l="0" t="0" r="r" b="b"/>
              <a:pathLst>
                <a:path w="18" h="18">
                  <a:moveTo>
                    <a:pt x="5" y="18"/>
                  </a:moveTo>
                  <a:lnTo>
                    <a:pt x="18" y="13"/>
                  </a:lnTo>
                  <a:lnTo>
                    <a:pt x="13" y="0"/>
                  </a:lnTo>
                  <a:lnTo>
                    <a:pt x="0" y="5"/>
                  </a:lnTo>
                  <a:lnTo>
                    <a:pt x="4" y="17"/>
                  </a:lnTo>
                  <a:lnTo>
                    <a:pt x="5" y="18"/>
                  </a:lnTo>
                  <a:lnTo>
                    <a:pt x="4" y="17"/>
                  </a:lnTo>
                  <a:lnTo>
                    <a:pt x="5" y="18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4" name="Freeform 248"/>
            <p:cNvSpPr>
              <a:spLocks/>
            </p:cNvSpPr>
            <p:nvPr/>
          </p:nvSpPr>
          <p:spPr bwMode="auto">
            <a:xfrm>
              <a:off x="3282" y="1769"/>
              <a:ext cx="5" cy="5"/>
            </a:xfrm>
            <a:custGeom>
              <a:avLst/>
              <a:gdLst/>
              <a:ahLst/>
              <a:cxnLst>
                <a:cxn ang="0">
                  <a:pos x="7" y="20"/>
                </a:cxn>
                <a:cxn ang="0">
                  <a:pos x="19" y="12"/>
                </a:cxn>
                <a:cxn ang="0">
                  <a:pos x="12" y="0"/>
                </a:cxn>
                <a:cxn ang="0">
                  <a:pos x="0" y="7"/>
                </a:cxn>
                <a:cxn ang="0">
                  <a:pos x="6" y="20"/>
                </a:cxn>
                <a:cxn ang="0">
                  <a:pos x="7" y="20"/>
                </a:cxn>
                <a:cxn ang="0">
                  <a:pos x="6" y="20"/>
                </a:cxn>
                <a:cxn ang="0">
                  <a:pos x="6" y="20"/>
                </a:cxn>
                <a:cxn ang="0">
                  <a:pos x="7" y="20"/>
                </a:cxn>
              </a:cxnLst>
              <a:rect l="0" t="0" r="r" b="b"/>
              <a:pathLst>
                <a:path w="19" h="20">
                  <a:moveTo>
                    <a:pt x="7" y="20"/>
                  </a:moveTo>
                  <a:lnTo>
                    <a:pt x="19" y="12"/>
                  </a:lnTo>
                  <a:lnTo>
                    <a:pt x="12" y="0"/>
                  </a:lnTo>
                  <a:lnTo>
                    <a:pt x="0" y="7"/>
                  </a:lnTo>
                  <a:lnTo>
                    <a:pt x="6" y="20"/>
                  </a:lnTo>
                  <a:lnTo>
                    <a:pt x="7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7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5" name="Freeform 249"/>
            <p:cNvSpPr>
              <a:spLocks/>
            </p:cNvSpPr>
            <p:nvPr/>
          </p:nvSpPr>
          <p:spPr bwMode="auto">
            <a:xfrm>
              <a:off x="3284" y="1772"/>
              <a:ext cx="5" cy="5"/>
            </a:xfrm>
            <a:custGeom>
              <a:avLst/>
              <a:gdLst/>
              <a:ahLst/>
              <a:cxnLst>
                <a:cxn ang="0">
                  <a:pos x="8" y="21"/>
                </a:cxn>
                <a:cxn ang="0">
                  <a:pos x="19" y="12"/>
                </a:cxn>
                <a:cxn ang="0">
                  <a:pos x="11" y="0"/>
                </a:cxn>
                <a:cxn ang="0">
                  <a:pos x="0" y="9"/>
                </a:cxn>
                <a:cxn ang="0">
                  <a:pos x="8" y="20"/>
                </a:cxn>
                <a:cxn ang="0">
                  <a:pos x="8" y="21"/>
                </a:cxn>
                <a:cxn ang="0">
                  <a:pos x="8" y="20"/>
                </a:cxn>
                <a:cxn ang="0">
                  <a:pos x="8" y="21"/>
                </a:cxn>
                <a:cxn ang="0">
                  <a:pos x="8" y="21"/>
                </a:cxn>
              </a:cxnLst>
              <a:rect l="0" t="0" r="r" b="b"/>
              <a:pathLst>
                <a:path w="19" h="21">
                  <a:moveTo>
                    <a:pt x="8" y="21"/>
                  </a:moveTo>
                  <a:lnTo>
                    <a:pt x="19" y="12"/>
                  </a:lnTo>
                  <a:lnTo>
                    <a:pt x="11" y="0"/>
                  </a:lnTo>
                  <a:lnTo>
                    <a:pt x="0" y="9"/>
                  </a:lnTo>
                  <a:lnTo>
                    <a:pt x="8" y="20"/>
                  </a:lnTo>
                  <a:lnTo>
                    <a:pt x="8" y="21"/>
                  </a:lnTo>
                  <a:lnTo>
                    <a:pt x="8" y="20"/>
                  </a:lnTo>
                  <a:lnTo>
                    <a:pt x="8" y="21"/>
                  </a:lnTo>
                  <a:lnTo>
                    <a:pt x="8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6" name="Freeform 250"/>
            <p:cNvSpPr>
              <a:spLocks/>
            </p:cNvSpPr>
            <p:nvPr/>
          </p:nvSpPr>
          <p:spPr bwMode="auto">
            <a:xfrm>
              <a:off x="3286" y="1774"/>
              <a:ext cx="5" cy="6"/>
            </a:xfrm>
            <a:custGeom>
              <a:avLst/>
              <a:gdLst/>
              <a:ahLst/>
              <a:cxnLst>
                <a:cxn ang="0">
                  <a:pos x="10" y="20"/>
                </a:cxn>
                <a:cxn ang="0">
                  <a:pos x="20" y="9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10" y="19"/>
                </a:cxn>
                <a:cxn ang="0">
                  <a:pos x="10" y="20"/>
                </a:cxn>
                <a:cxn ang="0">
                  <a:pos x="10" y="19"/>
                </a:cxn>
                <a:cxn ang="0">
                  <a:pos x="10" y="20"/>
                </a:cxn>
                <a:cxn ang="0">
                  <a:pos x="10" y="20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lnTo>
                    <a:pt x="20" y="9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7" name="Freeform 251"/>
            <p:cNvSpPr>
              <a:spLocks/>
            </p:cNvSpPr>
            <p:nvPr/>
          </p:nvSpPr>
          <p:spPr bwMode="auto">
            <a:xfrm>
              <a:off x="3289" y="1776"/>
              <a:ext cx="5" cy="6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21" y="8"/>
                </a:cxn>
                <a:cxn ang="0">
                  <a:pos x="9" y="0"/>
                </a:cxn>
                <a:cxn ang="0">
                  <a:pos x="0" y="12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2" y="20"/>
                </a:cxn>
              </a:cxnLst>
              <a:rect l="0" t="0" r="r" b="b"/>
              <a:pathLst>
                <a:path w="21" h="20">
                  <a:moveTo>
                    <a:pt x="12" y="20"/>
                  </a:moveTo>
                  <a:lnTo>
                    <a:pt x="21" y="8"/>
                  </a:lnTo>
                  <a:lnTo>
                    <a:pt x="9" y="0"/>
                  </a:lnTo>
                  <a:lnTo>
                    <a:pt x="0" y="12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8" name="Freeform 252"/>
            <p:cNvSpPr>
              <a:spLocks/>
            </p:cNvSpPr>
            <p:nvPr/>
          </p:nvSpPr>
          <p:spPr bwMode="auto">
            <a:xfrm>
              <a:off x="3292" y="1778"/>
              <a:ext cx="5" cy="5"/>
            </a:xfrm>
            <a:custGeom>
              <a:avLst/>
              <a:gdLst/>
              <a:ahLst/>
              <a:cxnLst>
                <a:cxn ang="0">
                  <a:pos x="13" y="19"/>
                </a:cxn>
                <a:cxn ang="0">
                  <a:pos x="20" y="6"/>
                </a:cxn>
                <a:cxn ang="0">
                  <a:pos x="8" y="0"/>
                </a:cxn>
                <a:cxn ang="0">
                  <a:pos x="0" y="12"/>
                </a:cxn>
                <a:cxn ang="0">
                  <a:pos x="13" y="19"/>
                </a:cxn>
                <a:cxn ang="0">
                  <a:pos x="13" y="19"/>
                </a:cxn>
                <a:cxn ang="0">
                  <a:pos x="13" y="19"/>
                </a:cxn>
                <a:cxn ang="0">
                  <a:pos x="13" y="19"/>
                </a:cxn>
                <a:cxn ang="0">
                  <a:pos x="13" y="19"/>
                </a:cxn>
              </a:cxnLst>
              <a:rect l="0" t="0" r="r" b="b"/>
              <a:pathLst>
                <a:path w="20" h="19">
                  <a:moveTo>
                    <a:pt x="13" y="19"/>
                  </a:moveTo>
                  <a:lnTo>
                    <a:pt x="20" y="6"/>
                  </a:lnTo>
                  <a:lnTo>
                    <a:pt x="8" y="0"/>
                  </a:lnTo>
                  <a:lnTo>
                    <a:pt x="0" y="12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69" name="Freeform 253"/>
            <p:cNvSpPr>
              <a:spLocks/>
            </p:cNvSpPr>
            <p:nvPr/>
          </p:nvSpPr>
          <p:spPr bwMode="auto">
            <a:xfrm>
              <a:off x="3295" y="1780"/>
              <a:ext cx="5" cy="5"/>
            </a:xfrm>
            <a:custGeom>
              <a:avLst/>
              <a:gdLst/>
              <a:ahLst/>
              <a:cxnLst>
                <a:cxn ang="0">
                  <a:pos x="14" y="18"/>
                </a:cxn>
                <a:cxn ang="0">
                  <a:pos x="18" y="5"/>
                </a:cxn>
                <a:cxn ang="0">
                  <a:pos x="6" y="0"/>
                </a:cxn>
                <a:cxn ang="0">
                  <a:pos x="0" y="13"/>
                </a:cxn>
                <a:cxn ang="0">
                  <a:pos x="13" y="18"/>
                </a:cxn>
                <a:cxn ang="0">
                  <a:pos x="14" y="18"/>
                </a:cxn>
                <a:cxn ang="0">
                  <a:pos x="13" y="18"/>
                </a:cxn>
                <a:cxn ang="0">
                  <a:pos x="13" y="18"/>
                </a:cxn>
                <a:cxn ang="0">
                  <a:pos x="14" y="18"/>
                </a:cxn>
              </a:cxnLst>
              <a:rect l="0" t="0" r="r" b="b"/>
              <a:pathLst>
                <a:path w="18" h="18">
                  <a:moveTo>
                    <a:pt x="14" y="18"/>
                  </a:moveTo>
                  <a:lnTo>
                    <a:pt x="18" y="5"/>
                  </a:lnTo>
                  <a:lnTo>
                    <a:pt x="6" y="0"/>
                  </a:lnTo>
                  <a:lnTo>
                    <a:pt x="0" y="13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0" name="Freeform 254"/>
            <p:cNvSpPr>
              <a:spLocks/>
            </p:cNvSpPr>
            <p:nvPr/>
          </p:nvSpPr>
          <p:spPr bwMode="auto">
            <a:xfrm>
              <a:off x="3298" y="1781"/>
              <a:ext cx="4" cy="4"/>
            </a:xfrm>
            <a:custGeom>
              <a:avLst/>
              <a:gdLst/>
              <a:ahLst/>
              <a:cxnLst>
                <a:cxn ang="0">
                  <a:pos x="14" y="18"/>
                </a:cxn>
                <a:cxn ang="0">
                  <a:pos x="15" y="3"/>
                </a:cxn>
                <a:cxn ang="0">
                  <a:pos x="3" y="0"/>
                </a:cxn>
                <a:cxn ang="0">
                  <a:pos x="0" y="14"/>
                </a:cxn>
                <a:cxn ang="0">
                  <a:pos x="13" y="18"/>
                </a:cxn>
                <a:cxn ang="0">
                  <a:pos x="14" y="18"/>
                </a:cxn>
                <a:cxn ang="0">
                  <a:pos x="13" y="18"/>
                </a:cxn>
                <a:cxn ang="0">
                  <a:pos x="13" y="18"/>
                </a:cxn>
                <a:cxn ang="0">
                  <a:pos x="14" y="18"/>
                </a:cxn>
              </a:cxnLst>
              <a:rect l="0" t="0" r="r" b="b"/>
              <a:pathLst>
                <a:path w="15" h="18">
                  <a:moveTo>
                    <a:pt x="14" y="18"/>
                  </a:moveTo>
                  <a:lnTo>
                    <a:pt x="15" y="3"/>
                  </a:lnTo>
                  <a:lnTo>
                    <a:pt x="3" y="0"/>
                  </a:lnTo>
                  <a:lnTo>
                    <a:pt x="0" y="14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1" name="Freeform 255"/>
            <p:cNvSpPr>
              <a:spLocks/>
            </p:cNvSpPr>
            <p:nvPr/>
          </p:nvSpPr>
          <p:spPr bwMode="auto">
            <a:xfrm>
              <a:off x="3302" y="1782"/>
              <a:ext cx="4" cy="4"/>
            </a:xfrm>
            <a:custGeom>
              <a:avLst/>
              <a:gdLst/>
              <a:ahLst/>
              <a:cxnLst>
                <a:cxn ang="0">
                  <a:pos x="13" y="16"/>
                </a:cxn>
                <a:cxn ang="0">
                  <a:pos x="15" y="1"/>
                </a:cxn>
                <a:cxn ang="0">
                  <a:pos x="1" y="0"/>
                </a:cxn>
                <a:cxn ang="0">
                  <a:pos x="0" y="15"/>
                </a:cxn>
                <a:cxn ang="0">
                  <a:pos x="13" y="16"/>
                </a:cxn>
                <a:cxn ang="0">
                  <a:pos x="13" y="16"/>
                </a:cxn>
                <a:cxn ang="0">
                  <a:pos x="13" y="16"/>
                </a:cxn>
                <a:cxn ang="0">
                  <a:pos x="13" y="16"/>
                </a:cxn>
                <a:cxn ang="0">
                  <a:pos x="13" y="16"/>
                </a:cxn>
              </a:cxnLst>
              <a:rect l="0" t="0" r="r" b="b"/>
              <a:pathLst>
                <a:path w="15" h="16">
                  <a:moveTo>
                    <a:pt x="13" y="16"/>
                  </a:moveTo>
                  <a:lnTo>
                    <a:pt x="15" y="1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13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2" name="Freeform 256"/>
            <p:cNvSpPr>
              <a:spLocks/>
            </p:cNvSpPr>
            <p:nvPr/>
          </p:nvSpPr>
          <p:spPr bwMode="auto">
            <a:xfrm>
              <a:off x="3428" y="1392"/>
              <a:ext cx="20" cy="23"/>
            </a:xfrm>
            <a:custGeom>
              <a:avLst/>
              <a:gdLst/>
              <a:ahLst/>
              <a:cxnLst>
                <a:cxn ang="0">
                  <a:pos x="23" y="18"/>
                </a:cxn>
                <a:cxn ang="0">
                  <a:pos x="57" y="18"/>
                </a:cxn>
                <a:cxn ang="0">
                  <a:pos x="57" y="93"/>
                </a:cxn>
                <a:cxn ang="0">
                  <a:pos x="80" y="93"/>
                </a:cxn>
                <a:cxn ang="0">
                  <a:pos x="80" y="0"/>
                </a:cxn>
                <a:cxn ang="0">
                  <a:pos x="0" y="0"/>
                </a:cxn>
                <a:cxn ang="0">
                  <a:pos x="0" y="93"/>
                </a:cxn>
                <a:cxn ang="0">
                  <a:pos x="23" y="93"/>
                </a:cxn>
                <a:cxn ang="0">
                  <a:pos x="23" y="18"/>
                </a:cxn>
              </a:cxnLst>
              <a:rect l="0" t="0" r="r" b="b"/>
              <a:pathLst>
                <a:path w="80" h="93">
                  <a:moveTo>
                    <a:pt x="23" y="18"/>
                  </a:moveTo>
                  <a:lnTo>
                    <a:pt x="57" y="18"/>
                  </a:lnTo>
                  <a:lnTo>
                    <a:pt x="57" y="93"/>
                  </a:lnTo>
                  <a:lnTo>
                    <a:pt x="80" y="93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23" y="93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3" name="Freeform 257"/>
            <p:cNvSpPr>
              <a:spLocks noEditPoints="1"/>
            </p:cNvSpPr>
            <p:nvPr/>
          </p:nvSpPr>
          <p:spPr bwMode="auto">
            <a:xfrm>
              <a:off x="3453" y="1392"/>
              <a:ext cx="20" cy="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3"/>
                </a:cxn>
                <a:cxn ang="0">
                  <a:pos x="23" y="93"/>
                </a:cxn>
                <a:cxn ang="0">
                  <a:pos x="23" y="62"/>
                </a:cxn>
                <a:cxn ang="0">
                  <a:pos x="43" y="62"/>
                </a:cxn>
                <a:cxn ang="0">
                  <a:pos x="48" y="61"/>
                </a:cxn>
                <a:cxn ang="0">
                  <a:pos x="53" y="61"/>
                </a:cxn>
                <a:cxn ang="0">
                  <a:pos x="59" y="59"/>
                </a:cxn>
                <a:cxn ang="0">
                  <a:pos x="65" y="57"/>
                </a:cxn>
                <a:cxn ang="0">
                  <a:pos x="71" y="53"/>
                </a:cxn>
                <a:cxn ang="0">
                  <a:pos x="75" y="48"/>
                </a:cxn>
                <a:cxn ang="0">
                  <a:pos x="77" y="45"/>
                </a:cxn>
                <a:cxn ang="0">
                  <a:pos x="78" y="40"/>
                </a:cxn>
                <a:cxn ang="0">
                  <a:pos x="79" y="35"/>
                </a:cxn>
                <a:cxn ang="0">
                  <a:pos x="79" y="30"/>
                </a:cxn>
                <a:cxn ang="0">
                  <a:pos x="78" y="22"/>
                </a:cxn>
                <a:cxn ang="0">
                  <a:pos x="76" y="16"/>
                </a:cxn>
                <a:cxn ang="0">
                  <a:pos x="73" y="11"/>
                </a:cxn>
                <a:cxn ang="0">
                  <a:pos x="68" y="7"/>
                </a:cxn>
                <a:cxn ang="0">
                  <a:pos x="63" y="4"/>
                </a:cxn>
                <a:cxn ang="0">
                  <a:pos x="57" y="2"/>
                </a:cxn>
                <a:cxn ang="0">
                  <a:pos x="50" y="1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23" y="18"/>
                </a:cxn>
                <a:cxn ang="0">
                  <a:pos x="39" y="18"/>
                </a:cxn>
                <a:cxn ang="0">
                  <a:pos x="44" y="18"/>
                </a:cxn>
                <a:cxn ang="0">
                  <a:pos x="49" y="20"/>
                </a:cxn>
                <a:cxn ang="0">
                  <a:pos x="51" y="21"/>
                </a:cxn>
                <a:cxn ang="0">
                  <a:pos x="53" y="23"/>
                </a:cxn>
                <a:cxn ang="0">
                  <a:pos x="54" y="26"/>
                </a:cxn>
                <a:cxn ang="0">
                  <a:pos x="55" y="30"/>
                </a:cxn>
                <a:cxn ang="0">
                  <a:pos x="55" y="33"/>
                </a:cxn>
                <a:cxn ang="0">
                  <a:pos x="54" y="36"/>
                </a:cxn>
                <a:cxn ang="0">
                  <a:pos x="53" y="38"/>
                </a:cxn>
                <a:cxn ang="0">
                  <a:pos x="51" y="40"/>
                </a:cxn>
                <a:cxn ang="0">
                  <a:pos x="46" y="42"/>
                </a:cxn>
                <a:cxn ang="0">
                  <a:pos x="39" y="44"/>
                </a:cxn>
                <a:cxn ang="0">
                  <a:pos x="23" y="44"/>
                </a:cxn>
                <a:cxn ang="0">
                  <a:pos x="23" y="18"/>
                </a:cxn>
              </a:cxnLst>
              <a:rect l="0" t="0" r="r" b="b"/>
              <a:pathLst>
                <a:path w="79" h="93">
                  <a:moveTo>
                    <a:pt x="0" y="0"/>
                  </a:moveTo>
                  <a:lnTo>
                    <a:pt x="0" y="93"/>
                  </a:lnTo>
                  <a:lnTo>
                    <a:pt x="23" y="93"/>
                  </a:lnTo>
                  <a:lnTo>
                    <a:pt x="23" y="62"/>
                  </a:lnTo>
                  <a:lnTo>
                    <a:pt x="43" y="62"/>
                  </a:lnTo>
                  <a:lnTo>
                    <a:pt x="48" y="61"/>
                  </a:lnTo>
                  <a:lnTo>
                    <a:pt x="53" y="61"/>
                  </a:lnTo>
                  <a:lnTo>
                    <a:pt x="59" y="59"/>
                  </a:lnTo>
                  <a:lnTo>
                    <a:pt x="65" y="57"/>
                  </a:lnTo>
                  <a:lnTo>
                    <a:pt x="71" y="53"/>
                  </a:lnTo>
                  <a:lnTo>
                    <a:pt x="75" y="48"/>
                  </a:lnTo>
                  <a:lnTo>
                    <a:pt x="77" y="45"/>
                  </a:lnTo>
                  <a:lnTo>
                    <a:pt x="78" y="40"/>
                  </a:lnTo>
                  <a:lnTo>
                    <a:pt x="79" y="35"/>
                  </a:lnTo>
                  <a:lnTo>
                    <a:pt x="79" y="30"/>
                  </a:lnTo>
                  <a:lnTo>
                    <a:pt x="78" y="22"/>
                  </a:lnTo>
                  <a:lnTo>
                    <a:pt x="76" y="16"/>
                  </a:lnTo>
                  <a:lnTo>
                    <a:pt x="73" y="11"/>
                  </a:lnTo>
                  <a:lnTo>
                    <a:pt x="68" y="7"/>
                  </a:lnTo>
                  <a:lnTo>
                    <a:pt x="63" y="4"/>
                  </a:lnTo>
                  <a:lnTo>
                    <a:pt x="57" y="2"/>
                  </a:lnTo>
                  <a:lnTo>
                    <a:pt x="50" y="1"/>
                  </a:lnTo>
                  <a:lnTo>
                    <a:pt x="44" y="0"/>
                  </a:lnTo>
                  <a:lnTo>
                    <a:pt x="0" y="0"/>
                  </a:lnTo>
                  <a:close/>
                  <a:moveTo>
                    <a:pt x="23" y="18"/>
                  </a:moveTo>
                  <a:lnTo>
                    <a:pt x="39" y="18"/>
                  </a:lnTo>
                  <a:lnTo>
                    <a:pt x="44" y="18"/>
                  </a:lnTo>
                  <a:lnTo>
                    <a:pt x="49" y="20"/>
                  </a:lnTo>
                  <a:lnTo>
                    <a:pt x="51" y="21"/>
                  </a:lnTo>
                  <a:lnTo>
                    <a:pt x="53" y="23"/>
                  </a:lnTo>
                  <a:lnTo>
                    <a:pt x="54" y="26"/>
                  </a:lnTo>
                  <a:lnTo>
                    <a:pt x="55" y="30"/>
                  </a:lnTo>
                  <a:lnTo>
                    <a:pt x="55" y="33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1" y="40"/>
                  </a:lnTo>
                  <a:lnTo>
                    <a:pt x="46" y="42"/>
                  </a:lnTo>
                  <a:lnTo>
                    <a:pt x="39" y="44"/>
                  </a:lnTo>
                  <a:lnTo>
                    <a:pt x="23" y="44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4" name="Freeform 258"/>
            <p:cNvSpPr>
              <a:spLocks noEditPoints="1"/>
            </p:cNvSpPr>
            <p:nvPr/>
          </p:nvSpPr>
          <p:spPr bwMode="auto">
            <a:xfrm>
              <a:off x="3475" y="1391"/>
              <a:ext cx="24" cy="25"/>
            </a:xfrm>
            <a:custGeom>
              <a:avLst/>
              <a:gdLst/>
              <a:ahLst/>
              <a:cxnLst>
                <a:cxn ang="0">
                  <a:pos x="53" y="99"/>
                </a:cxn>
                <a:cxn ang="0">
                  <a:pos x="64" y="97"/>
                </a:cxn>
                <a:cxn ang="0">
                  <a:pos x="72" y="92"/>
                </a:cxn>
                <a:cxn ang="0">
                  <a:pos x="80" y="87"/>
                </a:cxn>
                <a:cxn ang="0">
                  <a:pos x="89" y="77"/>
                </a:cxn>
                <a:cxn ang="0">
                  <a:pos x="94" y="59"/>
                </a:cxn>
                <a:cxn ang="0">
                  <a:pos x="94" y="38"/>
                </a:cxn>
                <a:cxn ang="0">
                  <a:pos x="89" y="21"/>
                </a:cxn>
                <a:cxn ang="0">
                  <a:pos x="80" y="11"/>
                </a:cxn>
                <a:cxn ang="0">
                  <a:pos x="72" y="6"/>
                </a:cxn>
                <a:cxn ang="0">
                  <a:pos x="64" y="2"/>
                </a:cxn>
                <a:cxn ang="0">
                  <a:pos x="53" y="0"/>
                </a:cxn>
                <a:cxn ang="0">
                  <a:pos x="41" y="0"/>
                </a:cxn>
                <a:cxn ang="0">
                  <a:pos x="29" y="3"/>
                </a:cxn>
                <a:cxn ang="0">
                  <a:pos x="20" y="7"/>
                </a:cxn>
                <a:cxn ang="0">
                  <a:pos x="13" y="13"/>
                </a:cxn>
                <a:cxn ang="0">
                  <a:pos x="5" y="24"/>
                </a:cxn>
                <a:cxn ang="0">
                  <a:pos x="1" y="40"/>
                </a:cxn>
                <a:cxn ang="0">
                  <a:pos x="1" y="58"/>
                </a:cxn>
                <a:cxn ang="0">
                  <a:pos x="5" y="74"/>
                </a:cxn>
                <a:cxn ang="0">
                  <a:pos x="13" y="85"/>
                </a:cxn>
                <a:cxn ang="0">
                  <a:pos x="20" y="91"/>
                </a:cxn>
                <a:cxn ang="0">
                  <a:pos x="29" y="95"/>
                </a:cxn>
                <a:cxn ang="0">
                  <a:pos x="41" y="98"/>
                </a:cxn>
                <a:cxn ang="0">
                  <a:pos x="48" y="80"/>
                </a:cxn>
                <a:cxn ang="0">
                  <a:pos x="39" y="79"/>
                </a:cxn>
                <a:cxn ang="0">
                  <a:pos x="31" y="74"/>
                </a:cxn>
                <a:cxn ang="0">
                  <a:pos x="26" y="64"/>
                </a:cxn>
                <a:cxn ang="0">
                  <a:pos x="24" y="49"/>
                </a:cxn>
                <a:cxn ang="0">
                  <a:pos x="25" y="35"/>
                </a:cxn>
                <a:cxn ang="0">
                  <a:pos x="30" y="25"/>
                </a:cxn>
                <a:cxn ang="0">
                  <a:pos x="38" y="20"/>
                </a:cxn>
                <a:cxn ang="0">
                  <a:pos x="48" y="18"/>
                </a:cxn>
                <a:cxn ang="0">
                  <a:pos x="55" y="19"/>
                </a:cxn>
                <a:cxn ang="0">
                  <a:pos x="61" y="21"/>
                </a:cxn>
                <a:cxn ang="0">
                  <a:pos x="67" y="30"/>
                </a:cxn>
                <a:cxn ang="0">
                  <a:pos x="71" y="49"/>
                </a:cxn>
                <a:cxn ang="0">
                  <a:pos x="67" y="68"/>
                </a:cxn>
                <a:cxn ang="0">
                  <a:pos x="61" y="76"/>
                </a:cxn>
                <a:cxn ang="0">
                  <a:pos x="55" y="79"/>
                </a:cxn>
                <a:cxn ang="0">
                  <a:pos x="48" y="80"/>
                </a:cxn>
              </a:cxnLst>
              <a:rect l="0" t="0" r="r" b="b"/>
              <a:pathLst>
                <a:path w="95" h="99">
                  <a:moveTo>
                    <a:pt x="48" y="99"/>
                  </a:moveTo>
                  <a:lnTo>
                    <a:pt x="53" y="99"/>
                  </a:lnTo>
                  <a:lnTo>
                    <a:pt x="59" y="98"/>
                  </a:lnTo>
                  <a:lnTo>
                    <a:pt x="64" y="97"/>
                  </a:lnTo>
                  <a:lnTo>
                    <a:pt x="68" y="94"/>
                  </a:lnTo>
                  <a:lnTo>
                    <a:pt x="72" y="92"/>
                  </a:lnTo>
                  <a:lnTo>
                    <a:pt x="76" y="90"/>
                  </a:lnTo>
                  <a:lnTo>
                    <a:pt x="80" y="87"/>
                  </a:lnTo>
                  <a:lnTo>
                    <a:pt x="83" y="84"/>
                  </a:lnTo>
                  <a:lnTo>
                    <a:pt x="89" y="77"/>
                  </a:lnTo>
                  <a:lnTo>
                    <a:pt x="92" y="69"/>
                  </a:lnTo>
                  <a:lnTo>
                    <a:pt x="94" y="59"/>
                  </a:lnTo>
                  <a:lnTo>
                    <a:pt x="95" y="49"/>
                  </a:lnTo>
                  <a:lnTo>
                    <a:pt x="94" y="38"/>
                  </a:lnTo>
                  <a:lnTo>
                    <a:pt x="92" y="29"/>
                  </a:lnTo>
                  <a:lnTo>
                    <a:pt x="89" y="21"/>
                  </a:lnTo>
                  <a:lnTo>
                    <a:pt x="83" y="14"/>
                  </a:lnTo>
                  <a:lnTo>
                    <a:pt x="80" y="11"/>
                  </a:lnTo>
                  <a:lnTo>
                    <a:pt x="76" y="8"/>
                  </a:lnTo>
                  <a:lnTo>
                    <a:pt x="72" y="6"/>
                  </a:lnTo>
                  <a:lnTo>
                    <a:pt x="68" y="4"/>
                  </a:lnTo>
                  <a:lnTo>
                    <a:pt x="64" y="2"/>
                  </a:lnTo>
                  <a:lnTo>
                    <a:pt x="59" y="1"/>
                  </a:lnTo>
                  <a:lnTo>
                    <a:pt x="53" y="0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35" y="1"/>
                  </a:lnTo>
                  <a:lnTo>
                    <a:pt x="29" y="3"/>
                  </a:lnTo>
                  <a:lnTo>
                    <a:pt x="24" y="4"/>
                  </a:lnTo>
                  <a:lnTo>
                    <a:pt x="20" y="7"/>
                  </a:lnTo>
                  <a:lnTo>
                    <a:pt x="16" y="10"/>
                  </a:lnTo>
                  <a:lnTo>
                    <a:pt x="13" y="13"/>
                  </a:lnTo>
                  <a:lnTo>
                    <a:pt x="10" y="16"/>
                  </a:lnTo>
                  <a:lnTo>
                    <a:pt x="5" y="24"/>
                  </a:lnTo>
                  <a:lnTo>
                    <a:pt x="3" y="32"/>
                  </a:lnTo>
                  <a:lnTo>
                    <a:pt x="1" y="40"/>
                  </a:lnTo>
                  <a:lnTo>
                    <a:pt x="0" y="49"/>
                  </a:lnTo>
                  <a:lnTo>
                    <a:pt x="1" y="58"/>
                  </a:lnTo>
                  <a:lnTo>
                    <a:pt x="3" y="66"/>
                  </a:lnTo>
                  <a:lnTo>
                    <a:pt x="5" y="74"/>
                  </a:lnTo>
                  <a:lnTo>
                    <a:pt x="10" y="82"/>
                  </a:lnTo>
                  <a:lnTo>
                    <a:pt x="13" y="85"/>
                  </a:lnTo>
                  <a:lnTo>
                    <a:pt x="16" y="88"/>
                  </a:lnTo>
                  <a:lnTo>
                    <a:pt x="20" y="91"/>
                  </a:lnTo>
                  <a:lnTo>
                    <a:pt x="24" y="93"/>
                  </a:lnTo>
                  <a:lnTo>
                    <a:pt x="29" y="95"/>
                  </a:lnTo>
                  <a:lnTo>
                    <a:pt x="35" y="98"/>
                  </a:lnTo>
                  <a:lnTo>
                    <a:pt x="41" y="98"/>
                  </a:lnTo>
                  <a:lnTo>
                    <a:pt x="48" y="99"/>
                  </a:lnTo>
                  <a:close/>
                  <a:moveTo>
                    <a:pt x="48" y="80"/>
                  </a:moveTo>
                  <a:lnTo>
                    <a:pt x="43" y="80"/>
                  </a:lnTo>
                  <a:lnTo>
                    <a:pt x="39" y="79"/>
                  </a:lnTo>
                  <a:lnTo>
                    <a:pt x="35" y="77"/>
                  </a:lnTo>
                  <a:lnTo>
                    <a:pt x="31" y="74"/>
                  </a:lnTo>
                  <a:lnTo>
                    <a:pt x="28" y="70"/>
                  </a:lnTo>
                  <a:lnTo>
                    <a:pt x="26" y="64"/>
                  </a:lnTo>
                  <a:lnTo>
                    <a:pt x="24" y="57"/>
                  </a:lnTo>
                  <a:lnTo>
                    <a:pt x="24" y="49"/>
                  </a:lnTo>
                  <a:lnTo>
                    <a:pt x="24" y="41"/>
                  </a:lnTo>
                  <a:lnTo>
                    <a:pt x="25" y="35"/>
                  </a:lnTo>
                  <a:lnTo>
                    <a:pt x="27" y="29"/>
                  </a:lnTo>
                  <a:lnTo>
                    <a:pt x="30" y="25"/>
                  </a:lnTo>
                  <a:lnTo>
                    <a:pt x="34" y="22"/>
                  </a:lnTo>
                  <a:lnTo>
                    <a:pt x="38" y="20"/>
                  </a:lnTo>
                  <a:lnTo>
                    <a:pt x="42" y="18"/>
                  </a:lnTo>
                  <a:lnTo>
                    <a:pt x="48" y="18"/>
                  </a:lnTo>
                  <a:lnTo>
                    <a:pt x="52" y="18"/>
                  </a:lnTo>
                  <a:lnTo>
                    <a:pt x="55" y="19"/>
                  </a:lnTo>
                  <a:lnTo>
                    <a:pt x="58" y="20"/>
                  </a:lnTo>
                  <a:lnTo>
                    <a:pt x="61" y="21"/>
                  </a:lnTo>
                  <a:lnTo>
                    <a:pt x="65" y="25"/>
                  </a:lnTo>
                  <a:lnTo>
                    <a:pt x="67" y="30"/>
                  </a:lnTo>
                  <a:lnTo>
                    <a:pt x="70" y="40"/>
                  </a:lnTo>
                  <a:lnTo>
                    <a:pt x="71" y="49"/>
                  </a:lnTo>
                  <a:lnTo>
                    <a:pt x="70" y="57"/>
                  </a:lnTo>
                  <a:lnTo>
                    <a:pt x="67" y="68"/>
                  </a:lnTo>
                  <a:lnTo>
                    <a:pt x="65" y="72"/>
                  </a:lnTo>
                  <a:lnTo>
                    <a:pt x="61" y="76"/>
                  </a:lnTo>
                  <a:lnTo>
                    <a:pt x="58" y="78"/>
                  </a:lnTo>
                  <a:lnTo>
                    <a:pt x="55" y="79"/>
                  </a:lnTo>
                  <a:lnTo>
                    <a:pt x="52" y="80"/>
                  </a:lnTo>
                  <a:lnTo>
                    <a:pt x="48" y="8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5" name="Freeform 259"/>
            <p:cNvSpPr>
              <a:spLocks/>
            </p:cNvSpPr>
            <p:nvPr/>
          </p:nvSpPr>
          <p:spPr bwMode="auto">
            <a:xfrm>
              <a:off x="3501" y="1392"/>
              <a:ext cx="20" cy="23"/>
            </a:xfrm>
            <a:custGeom>
              <a:avLst/>
              <a:gdLst/>
              <a:ahLst/>
              <a:cxnLst>
                <a:cxn ang="0">
                  <a:pos x="27" y="18"/>
                </a:cxn>
                <a:cxn ang="0">
                  <a:pos x="27" y="93"/>
                </a:cxn>
                <a:cxn ang="0">
                  <a:pos x="50" y="93"/>
                </a:cxn>
                <a:cxn ang="0">
                  <a:pos x="50" y="18"/>
                </a:cxn>
                <a:cxn ang="0">
                  <a:pos x="78" y="18"/>
                </a:cxn>
                <a:cxn ang="0">
                  <a:pos x="78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27" y="18"/>
                </a:cxn>
              </a:cxnLst>
              <a:rect l="0" t="0" r="r" b="b"/>
              <a:pathLst>
                <a:path w="78" h="93">
                  <a:moveTo>
                    <a:pt x="27" y="18"/>
                  </a:moveTo>
                  <a:lnTo>
                    <a:pt x="27" y="93"/>
                  </a:lnTo>
                  <a:lnTo>
                    <a:pt x="50" y="93"/>
                  </a:lnTo>
                  <a:lnTo>
                    <a:pt x="50" y="18"/>
                  </a:lnTo>
                  <a:lnTo>
                    <a:pt x="78" y="18"/>
                  </a:lnTo>
                  <a:lnTo>
                    <a:pt x="78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6" name="Freeform 260"/>
            <p:cNvSpPr>
              <a:spLocks/>
            </p:cNvSpPr>
            <p:nvPr/>
          </p:nvSpPr>
          <p:spPr bwMode="auto">
            <a:xfrm>
              <a:off x="3523" y="1392"/>
              <a:ext cx="19" cy="23"/>
            </a:xfrm>
            <a:custGeom>
              <a:avLst/>
              <a:gdLst/>
              <a:ahLst/>
              <a:cxnLst>
                <a:cxn ang="0">
                  <a:pos x="22" y="37"/>
                </a:cxn>
                <a:cxn ang="0">
                  <a:pos x="22" y="18"/>
                </a:cxn>
                <a:cxn ang="0">
                  <a:pos x="74" y="18"/>
                </a:cxn>
                <a:cxn ang="0">
                  <a:pos x="74" y="0"/>
                </a:cxn>
                <a:cxn ang="0">
                  <a:pos x="0" y="0"/>
                </a:cxn>
                <a:cxn ang="0">
                  <a:pos x="0" y="93"/>
                </a:cxn>
                <a:cxn ang="0">
                  <a:pos x="75" y="93"/>
                </a:cxn>
                <a:cxn ang="0">
                  <a:pos x="75" y="75"/>
                </a:cxn>
                <a:cxn ang="0">
                  <a:pos x="22" y="75"/>
                </a:cxn>
                <a:cxn ang="0">
                  <a:pos x="22" y="55"/>
                </a:cxn>
                <a:cxn ang="0">
                  <a:pos x="68" y="55"/>
                </a:cxn>
                <a:cxn ang="0">
                  <a:pos x="68" y="37"/>
                </a:cxn>
                <a:cxn ang="0">
                  <a:pos x="22" y="37"/>
                </a:cxn>
              </a:cxnLst>
              <a:rect l="0" t="0" r="r" b="b"/>
              <a:pathLst>
                <a:path w="75" h="93">
                  <a:moveTo>
                    <a:pt x="22" y="37"/>
                  </a:moveTo>
                  <a:lnTo>
                    <a:pt x="22" y="18"/>
                  </a:lnTo>
                  <a:lnTo>
                    <a:pt x="74" y="18"/>
                  </a:lnTo>
                  <a:lnTo>
                    <a:pt x="74" y="0"/>
                  </a:lnTo>
                  <a:lnTo>
                    <a:pt x="0" y="0"/>
                  </a:lnTo>
                  <a:lnTo>
                    <a:pt x="0" y="93"/>
                  </a:lnTo>
                  <a:lnTo>
                    <a:pt x="75" y="93"/>
                  </a:lnTo>
                  <a:lnTo>
                    <a:pt x="75" y="75"/>
                  </a:lnTo>
                  <a:lnTo>
                    <a:pt x="22" y="75"/>
                  </a:lnTo>
                  <a:lnTo>
                    <a:pt x="22" y="55"/>
                  </a:lnTo>
                  <a:lnTo>
                    <a:pt x="68" y="55"/>
                  </a:lnTo>
                  <a:lnTo>
                    <a:pt x="68" y="37"/>
                  </a:lnTo>
                  <a:lnTo>
                    <a:pt x="22" y="3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7" name="Freeform 261"/>
            <p:cNvSpPr>
              <a:spLocks noEditPoints="1"/>
            </p:cNvSpPr>
            <p:nvPr/>
          </p:nvSpPr>
          <p:spPr bwMode="auto">
            <a:xfrm>
              <a:off x="3546" y="1386"/>
              <a:ext cx="20" cy="29"/>
            </a:xfrm>
            <a:custGeom>
              <a:avLst/>
              <a:gdLst/>
              <a:ahLst/>
              <a:cxnLst>
                <a:cxn ang="0">
                  <a:pos x="22" y="84"/>
                </a:cxn>
                <a:cxn ang="0">
                  <a:pos x="22" y="23"/>
                </a:cxn>
                <a:cxn ang="0">
                  <a:pos x="0" y="23"/>
                </a:cxn>
                <a:cxn ang="0">
                  <a:pos x="0" y="116"/>
                </a:cxn>
                <a:cxn ang="0">
                  <a:pos x="22" y="116"/>
                </a:cxn>
                <a:cxn ang="0">
                  <a:pos x="60" y="55"/>
                </a:cxn>
                <a:cxn ang="0">
                  <a:pos x="60" y="116"/>
                </a:cxn>
                <a:cxn ang="0">
                  <a:pos x="82" y="116"/>
                </a:cxn>
                <a:cxn ang="0">
                  <a:pos x="82" y="23"/>
                </a:cxn>
                <a:cxn ang="0">
                  <a:pos x="60" y="23"/>
                </a:cxn>
                <a:cxn ang="0">
                  <a:pos x="22" y="84"/>
                </a:cxn>
                <a:cxn ang="0">
                  <a:pos x="15" y="0"/>
                </a:cxn>
                <a:cxn ang="0">
                  <a:pos x="16" y="5"/>
                </a:cxn>
                <a:cxn ang="0">
                  <a:pos x="18" y="10"/>
                </a:cxn>
                <a:cxn ang="0">
                  <a:pos x="22" y="13"/>
                </a:cxn>
                <a:cxn ang="0">
                  <a:pos x="25" y="16"/>
                </a:cxn>
                <a:cxn ang="0">
                  <a:pos x="34" y="19"/>
                </a:cxn>
                <a:cxn ang="0">
                  <a:pos x="41" y="19"/>
                </a:cxn>
                <a:cxn ang="0">
                  <a:pos x="46" y="19"/>
                </a:cxn>
                <a:cxn ang="0">
                  <a:pos x="55" y="16"/>
                </a:cxn>
                <a:cxn ang="0">
                  <a:pos x="60" y="13"/>
                </a:cxn>
                <a:cxn ang="0">
                  <a:pos x="64" y="10"/>
                </a:cxn>
                <a:cxn ang="0">
                  <a:pos x="66" y="6"/>
                </a:cxn>
                <a:cxn ang="0">
                  <a:pos x="68" y="0"/>
                </a:cxn>
                <a:cxn ang="0">
                  <a:pos x="52" y="0"/>
                </a:cxn>
                <a:cxn ang="0">
                  <a:pos x="51" y="3"/>
                </a:cxn>
                <a:cxn ang="0">
                  <a:pos x="49" y="6"/>
                </a:cxn>
                <a:cxn ang="0">
                  <a:pos x="46" y="8"/>
                </a:cxn>
                <a:cxn ang="0">
                  <a:pos x="41" y="9"/>
                </a:cxn>
                <a:cxn ang="0">
                  <a:pos x="35" y="8"/>
                </a:cxn>
                <a:cxn ang="0">
                  <a:pos x="32" y="6"/>
                </a:cxn>
                <a:cxn ang="0">
                  <a:pos x="30" y="3"/>
                </a:cxn>
                <a:cxn ang="0">
                  <a:pos x="29" y="0"/>
                </a:cxn>
                <a:cxn ang="0">
                  <a:pos x="15" y="0"/>
                </a:cxn>
              </a:cxnLst>
              <a:rect l="0" t="0" r="r" b="b"/>
              <a:pathLst>
                <a:path w="82" h="116">
                  <a:moveTo>
                    <a:pt x="22" y="84"/>
                  </a:moveTo>
                  <a:lnTo>
                    <a:pt x="22" y="23"/>
                  </a:lnTo>
                  <a:lnTo>
                    <a:pt x="0" y="23"/>
                  </a:lnTo>
                  <a:lnTo>
                    <a:pt x="0" y="116"/>
                  </a:lnTo>
                  <a:lnTo>
                    <a:pt x="22" y="116"/>
                  </a:lnTo>
                  <a:lnTo>
                    <a:pt x="60" y="55"/>
                  </a:lnTo>
                  <a:lnTo>
                    <a:pt x="60" y="116"/>
                  </a:lnTo>
                  <a:lnTo>
                    <a:pt x="82" y="116"/>
                  </a:lnTo>
                  <a:lnTo>
                    <a:pt x="82" y="23"/>
                  </a:lnTo>
                  <a:lnTo>
                    <a:pt x="60" y="23"/>
                  </a:lnTo>
                  <a:lnTo>
                    <a:pt x="22" y="84"/>
                  </a:lnTo>
                  <a:close/>
                  <a:moveTo>
                    <a:pt x="15" y="0"/>
                  </a:moveTo>
                  <a:lnTo>
                    <a:pt x="16" y="5"/>
                  </a:lnTo>
                  <a:lnTo>
                    <a:pt x="18" y="10"/>
                  </a:lnTo>
                  <a:lnTo>
                    <a:pt x="22" y="13"/>
                  </a:lnTo>
                  <a:lnTo>
                    <a:pt x="25" y="16"/>
                  </a:lnTo>
                  <a:lnTo>
                    <a:pt x="34" y="19"/>
                  </a:lnTo>
                  <a:lnTo>
                    <a:pt x="41" y="19"/>
                  </a:lnTo>
                  <a:lnTo>
                    <a:pt x="46" y="19"/>
                  </a:lnTo>
                  <a:lnTo>
                    <a:pt x="55" y="16"/>
                  </a:lnTo>
                  <a:lnTo>
                    <a:pt x="60" y="13"/>
                  </a:lnTo>
                  <a:lnTo>
                    <a:pt x="64" y="10"/>
                  </a:lnTo>
                  <a:lnTo>
                    <a:pt x="66" y="6"/>
                  </a:lnTo>
                  <a:lnTo>
                    <a:pt x="68" y="0"/>
                  </a:lnTo>
                  <a:lnTo>
                    <a:pt x="52" y="0"/>
                  </a:lnTo>
                  <a:lnTo>
                    <a:pt x="51" y="3"/>
                  </a:lnTo>
                  <a:lnTo>
                    <a:pt x="49" y="6"/>
                  </a:lnTo>
                  <a:lnTo>
                    <a:pt x="46" y="8"/>
                  </a:lnTo>
                  <a:lnTo>
                    <a:pt x="41" y="9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30" y="3"/>
                  </a:lnTo>
                  <a:lnTo>
                    <a:pt x="29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8" name="Rectangle 262"/>
            <p:cNvSpPr>
              <a:spLocks noChangeArrowheads="1"/>
            </p:cNvSpPr>
            <p:nvPr/>
          </p:nvSpPr>
          <p:spPr bwMode="auto">
            <a:xfrm>
              <a:off x="3571" y="1404"/>
              <a:ext cx="10" cy="4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79" name="Freeform 263"/>
            <p:cNvSpPr>
              <a:spLocks noEditPoints="1"/>
            </p:cNvSpPr>
            <p:nvPr/>
          </p:nvSpPr>
          <p:spPr bwMode="auto">
            <a:xfrm>
              <a:off x="3586" y="1392"/>
              <a:ext cx="20" cy="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3"/>
                </a:cxn>
                <a:cxn ang="0">
                  <a:pos x="21" y="93"/>
                </a:cxn>
                <a:cxn ang="0">
                  <a:pos x="21" y="62"/>
                </a:cxn>
                <a:cxn ang="0">
                  <a:pos x="42" y="62"/>
                </a:cxn>
                <a:cxn ang="0">
                  <a:pos x="47" y="61"/>
                </a:cxn>
                <a:cxn ang="0">
                  <a:pos x="53" y="61"/>
                </a:cxn>
                <a:cxn ang="0">
                  <a:pos x="59" y="59"/>
                </a:cxn>
                <a:cxn ang="0">
                  <a:pos x="65" y="57"/>
                </a:cxn>
                <a:cxn ang="0">
                  <a:pos x="70" y="53"/>
                </a:cxn>
                <a:cxn ang="0">
                  <a:pos x="74" y="48"/>
                </a:cxn>
                <a:cxn ang="0">
                  <a:pos x="76" y="45"/>
                </a:cxn>
                <a:cxn ang="0">
                  <a:pos x="77" y="40"/>
                </a:cxn>
                <a:cxn ang="0">
                  <a:pos x="78" y="35"/>
                </a:cxn>
                <a:cxn ang="0">
                  <a:pos x="78" y="30"/>
                </a:cxn>
                <a:cxn ang="0">
                  <a:pos x="77" y="22"/>
                </a:cxn>
                <a:cxn ang="0">
                  <a:pos x="75" y="16"/>
                </a:cxn>
                <a:cxn ang="0">
                  <a:pos x="72" y="11"/>
                </a:cxn>
                <a:cxn ang="0">
                  <a:pos x="68" y="7"/>
                </a:cxn>
                <a:cxn ang="0">
                  <a:pos x="63" y="4"/>
                </a:cxn>
                <a:cxn ang="0">
                  <a:pos x="57" y="2"/>
                </a:cxn>
                <a:cxn ang="0">
                  <a:pos x="50" y="1"/>
                </a:cxn>
                <a:cxn ang="0">
                  <a:pos x="43" y="0"/>
                </a:cxn>
                <a:cxn ang="0">
                  <a:pos x="0" y="0"/>
                </a:cxn>
                <a:cxn ang="0">
                  <a:pos x="21" y="18"/>
                </a:cxn>
                <a:cxn ang="0">
                  <a:pos x="38" y="18"/>
                </a:cxn>
                <a:cxn ang="0">
                  <a:pos x="43" y="18"/>
                </a:cxn>
                <a:cxn ang="0">
                  <a:pos x="49" y="20"/>
                </a:cxn>
                <a:cxn ang="0">
                  <a:pos x="51" y="21"/>
                </a:cxn>
                <a:cxn ang="0">
                  <a:pos x="53" y="23"/>
                </a:cxn>
                <a:cxn ang="0">
                  <a:pos x="54" y="26"/>
                </a:cxn>
                <a:cxn ang="0">
                  <a:pos x="55" y="30"/>
                </a:cxn>
                <a:cxn ang="0">
                  <a:pos x="55" y="33"/>
                </a:cxn>
                <a:cxn ang="0">
                  <a:pos x="54" y="36"/>
                </a:cxn>
                <a:cxn ang="0">
                  <a:pos x="53" y="38"/>
                </a:cxn>
                <a:cxn ang="0">
                  <a:pos x="51" y="40"/>
                </a:cxn>
                <a:cxn ang="0">
                  <a:pos x="45" y="42"/>
                </a:cxn>
                <a:cxn ang="0">
                  <a:pos x="38" y="44"/>
                </a:cxn>
                <a:cxn ang="0">
                  <a:pos x="21" y="44"/>
                </a:cxn>
                <a:cxn ang="0">
                  <a:pos x="21" y="18"/>
                </a:cxn>
              </a:cxnLst>
              <a:rect l="0" t="0" r="r" b="b"/>
              <a:pathLst>
                <a:path w="78" h="93">
                  <a:moveTo>
                    <a:pt x="0" y="0"/>
                  </a:moveTo>
                  <a:lnTo>
                    <a:pt x="0" y="93"/>
                  </a:lnTo>
                  <a:lnTo>
                    <a:pt x="21" y="93"/>
                  </a:lnTo>
                  <a:lnTo>
                    <a:pt x="21" y="62"/>
                  </a:lnTo>
                  <a:lnTo>
                    <a:pt x="42" y="62"/>
                  </a:lnTo>
                  <a:lnTo>
                    <a:pt x="47" y="61"/>
                  </a:lnTo>
                  <a:lnTo>
                    <a:pt x="53" y="61"/>
                  </a:lnTo>
                  <a:lnTo>
                    <a:pt x="59" y="59"/>
                  </a:lnTo>
                  <a:lnTo>
                    <a:pt x="65" y="57"/>
                  </a:lnTo>
                  <a:lnTo>
                    <a:pt x="70" y="53"/>
                  </a:lnTo>
                  <a:lnTo>
                    <a:pt x="74" y="48"/>
                  </a:lnTo>
                  <a:lnTo>
                    <a:pt x="76" y="45"/>
                  </a:lnTo>
                  <a:lnTo>
                    <a:pt x="77" y="40"/>
                  </a:lnTo>
                  <a:lnTo>
                    <a:pt x="78" y="35"/>
                  </a:lnTo>
                  <a:lnTo>
                    <a:pt x="78" y="30"/>
                  </a:lnTo>
                  <a:lnTo>
                    <a:pt x="77" y="22"/>
                  </a:lnTo>
                  <a:lnTo>
                    <a:pt x="75" y="16"/>
                  </a:lnTo>
                  <a:lnTo>
                    <a:pt x="72" y="11"/>
                  </a:lnTo>
                  <a:lnTo>
                    <a:pt x="68" y="7"/>
                  </a:lnTo>
                  <a:lnTo>
                    <a:pt x="63" y="4"/>
                  </a:lnTo>
                  <a:lnTo>
                    <a:pt x="57" y="2"/>
                  </a:lnTo>
                  <a:lnTo>
                    <a:pt x="50" y="1"/>
                  </a:lnTo>
                  <a:lnTo>
                    <a:pt x="43" y="0"/>
                  </a:lnTo>
                  <a:lnTo>
                    <a:pt x="0" y="0"/>
                  </a:lnTo>
                  <a:close/>
                  <a:moveTo>
                    <a:pt x="21" y="18"/>
                  </a:moveTo>
                  <a:lnTo>
                    <a:pt x="38" y="18"/>
                  </a:lnTo>
                  <a:lnTo>
                    <a:pt x="43" y="18"/>
                  </a:lnTo>
                  <a:lnTo>
                    <a:pt x="49" y="20"/>
                  </a:lnTo>
                  <a:lnTo>
                    <a:pt x="51" y="21"/>
                  </a:lnTo>
                  <a:lnTo>
                    <a:pt x="53" y="23"/>
                  </a:lnTo>
                  <a:lnTo>
                    <a:pt x="54" y="26"/>
                  </a:lnTo>
                  <a:lnTo>
                    <a:pt x="55" y="30"/>
                  </a:lnTo>
                  <a:lnTo>
                    <a:pt x="55" y="33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1" y="40"/>
                  </a:lnTo>
                  <a:lnTo>
                    <a:pt x="45" y="42"/>
                  </a:lnTo>
                  <a:lnTo>
                    <a:pt x="38" y="44"/>
                  </a:lnTo>
                  <a:lnTo>
                    <a:pt x="21" y="44"/>
                  </a:lnTo>
                  <a:lnTo>
                    <a:pt x="21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0" name="Freeform 264"/>
            <p:cNvSpPr>
              <a:spLocks noEditPoints="1"/>
            </p:cNvSpPr>
            <p:nvPr/>
          </p:nvSpPr>
          <p:spPr bwMode="auto">
            <a:xfrm>
              <a:off x="3609" y="1392"/>
              <a:ext cx="20" cy="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3"/>
                </a:cxn>
                <a:cxn ang="0">
                  <a:pos x="44" y="93"/>
                </a:cxn>
                <a:cxn ang="0">
                  <a:pos x="50" y="93"/>
                </a:cxn>
                <a:cxn ang="0">
                  <a:pos x="58" y="92"/>
                </a:cxn>
                <a:cxn ang="0">
                  <a:pos x="63" y="91"/>
                </a:cxn>
                <a:cxn ang="0">
                  <a:pos x="69" y="89"/>
                </a:cxn>
                <a:cxn ang="0">
                  <a:pos x="73" y="85"/>
                </a:cxn>
                <a:cxn ang="0">
                  <a:pos x="77" y="81"/>
                </a:cxn>
                <a:cxn ang="0">
                  <a:pos x="79" y="75"/>
                </a:cxn>
                <a:cxn ang="0">
                  <a:pos x="80" y="67"/>
                </a:cxn>
                <a:cxn ang="0">
                  <a:pos x="80" y="62"/>
                </a:cxn>
                <a:cxn ang="0">
                  <a:pos x="78" y="57"/>
                </a:cxn>
                <a:cxn ang="0">
                  <a:pos x="76" y="53"/>
                </a:cxn>
                <a:cxn ang="0">
                  <a:pos x="73" y="50"/>
                </a:cxn>
                <a:cxn ang="0">
                  <a:pos x="67" y="46"/>
                </a:cxn>
                <a:cxn ang="0">
                  <a:pos x="61" y="44"/>
                </a:cxn>
                <a:cxn ang="0">
                  <a:pos x="61" y="44"/>
                </a:cxn>
                <a:cxn ang="0">
                  <a:pos x="67" y="40"/>
                </a:cxn>
                <a:cxn ang="0">
                  <a:pos x="72" y="36"/>
                </a:cxn>
                <a:cxn ang="0">
                  <a:pos x="73" y="34"/>
                </a:cxn>
                <a:cxn ang="0">
                  <a:pos x="75" y="31"/>
                </a:cxn>
                <a:cxn ang="0">
                  <a:pos x="75" y="28"/>
                </a:cxn>
                <a:cxn ang="0">
                  <a:pos x="76" y="24"/>
                </a:cxn>
                <a:cxn ang="0">
                  <a:pos x="76" y="20"/>
                </a:cxn>
                <a:cxn ang="0">
                  <a:pos x="75" y="16"/>
                </a:cxn>
                <a:cxn ang="0">
                  <a:pos x="73" y="12"/>
                </a:cxn>
                <a:cxn ang="0">
                  <a:pos x="71" y="8"/>
                </a:cxn>
                <a:cxn ang="0">
                  <a:pos x="67" y="5"/>
                </a:cxn>
                <a:cxn ang="0">
                  <a:pos x="62" y="3"/>
                </a:cxn>
                <a:cxn ang="0">
                  <a:pos x="55" y="1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22" y="18"/>
                </a:cxn>
                <a:cxn ang="0">
                  <a:pos x="41" y="18"/>
                </a:cxn>
                <a:cxn ang="0">
                  <a:pos x="47" y="19"/>
                </a:cxn>
                <a:cxn ang="0">
                  <a:pos x="51" y="21"/>
                </a:cxn>
                <a:cxn ang="0">
                  <a:pos x="52" y="24"/>
                </a:cxn>
                <a:cxn ang="0">
                  <a:pos x="53" y="27"/>
                </a:cxn>
                <a:cxn ang="0">
                  <a:pos x="52" y="30"/>
                </a:cxn>
                <a:cxn ang="0">
                  <a:pos x="51" y="33"/>
                </a:cxn>
                <a:cxn ang="0">
                  <a:pos x="49" y="35"/>
                </a:cxn>
                <a:cxn ang="0">
                  <a:pos x="47" y="36"/>
                </a:cxn>
                <a:cxn ang="0">
                  <a:pos x="45" y="36"/>
                </a:cxn>
                <a:cxn ang="0">
                  <a:pos x="42" y="37"/>
                </a:cxn>
                <a:cxn ang="0">
                  <a:pos x="22" y="37"/>
                </a:cxn>
                <a:cxn ang="0">
                  <a:pos x="22" y="18"/>
                </a:cxn>
                <a:cxn ang="0">
                  <a:pos x="22" y="54"/>
                </a:cxn>
                <a:cxn ang="0">
                  <a:pos x="42" y="54"/>
                </a:cxn>
                <a:cxn ang="0">
                  <a:pos x="47" y="55"/>
                </a:cxn>
                <a:cxn ang="0">
                  <a:pos x="52" y="56"/>
                </a:cxn>
                <a:cxn ang="0">
                  <a:pos x="54" y="58"/>
                </a:cxn>
                <a:cxn ang="0">
                  <a:pos x="55" y="60"/>
                </a:cxn>
                <a:cxn ang="0">
                  <a:pos x="56" y="62"/>
                </a:cxn>
                <a:cxn ang="0">
                  <a:pos x="56" y="65"/>
                </a:cxn>
                <a:cxn ang="0">
                  <a:pos x="56" y="68"/>
                </a:cxn>
                <a:cxn ang="0">
                  <a:pos x="55" y="70"/>
                </a:cxn>
                <a:cxn ang="0">
                  <a:pos x="54" y="72"/>
                </a:cxn>
                <a:cxn ang="0">
                  <a:pos x="52" y="73"/>
                </a:cxn>
                <a:cxn ang="0">
                  <a:pos x="48" y="75"/>
                </a:cxn>
                <a:cxn ang="0">
                  <a:pos x="45" y="75"/>
                </a:cxn>
                <a:cxn ang="0">
                  <a:pos x="22" y="75"/>
                </a:cxn>
                <a:cxn ang="0">
                  <a:pos x="22" y="54"/>
                </a:cxn>
              </a:cxnLst>
              <a:rect l="0" t="0" r="r" b="b"/>
              <a:pathLst>
                <a:path w="80" h="93">
                  <a:moveTo>
                    <a:pt x="0" y="0"/>
                  </a:moveTo>
                  <a:lnTo>
                    <a:pt x="0" y="93"/>
                  </a:lnTo>
                  <a:lnTo>
                    <a:pt x="44" y="93"/>
                  </a:lnTo>
                  <a:lnTo>
                    <a:pt x="50" y="93"/>
                  </a:lnTo>
                  <a:lnTo>
                    <a:pt x="58" y="92"/>
                  </a:lnTo>
                  <a:lnTo>
                    <a:pt x="63" y="91"/>
                  </a:lnTo>
                  <a:lnTo>
                    <a:pt x="69" y="89"/>
                  </a:lnTo>
                  <a:lnTo>
                    <a:pt x="73" y="85"/>
                  </a:lnTo>
                  <a:lnTo>
                    <a:pt x="77" y="81"/>
                  </a:lnTo>
                  <a:lnTo>
                    <a:pt x="79" y="75"/>
                  </a:lnTo>
                  <a:lnTo>
                    <a:pt x="80" y="67"/>
                  </a:lnTo>
                  <a:lnTo>
                    <a:pt x="80" y="62"/>
                  </a:lnTo>
                  <a:lnTo>
                    <a:pt x="78" y="57"/>
                  </a:lnTo>
                  <a:lnTo>
                    <a:pt x="76" y="53"/>
                  </a:lnTo>
                  <a:lnTo>
                    <a:pt x="73" y="50"/>
                  </a:lnTo>
                  <a:lnTo>
                    <a:pt x="67" y="46"/>
                  </a:lnTo>
                  <a:lnTo>
                    <a:pt x="61" y="44"/>
                  </a:lnTo>
                  <a:lnTo>
                    <a:pt x="61" y="44"/>
                  </a:lnTo>
                  <a:lnTo>
                    <a:pt x="67" y="40"/>
                  </a:lnTo>
                  <a:lnTo>
                    <a:pt x="72" y="36"/>
                  </a:lnTo>
                  <a:lnTo>
                    <a:pt x="73" y="34"/>
                  </a:lnTo>
                  <a:lnTo>
                    <a:pt x="75" y="31"/>
                  </a:lnTo>
                  <a:lnTo>
                    <a:pt x="75" y="28"/>
                  </a:lnTo>
                  <a:lnTo>
                    <a:pt x="76" y="24"/>
                  </a:lnTo>
                  <a:lnTo>
                    <a:pt x="76" y="20"/>
                  </a:lnTo>
                  <a:lnTo>
                    <a:pt x="75" y="16"/>
                  </a:lnTo>
                  <a:lnTo>
                    <a:pt x="73" y="12"/>
                  </a:lnTo>
                  <a:lnTo>
                    <a:pt x="71" y="8"/>
                  </a:lnTo>
                  <a:lnTo>
                    <a:pt x="67" y="5"/>
                  </a:lnTo>
                  <a:lnTo>
                    <a:pt x="62" y="3"/>
                  </a:lnTo>
                  <a:lnTo>
                    <a:pt x="55" y="1"/>
                  </a:lnTo>
                  <a:lnTo>
                    <a:pt x="46" y="0"/>
                  </a:lnTo>
                  <a:lnTo>
                    <a:pt x="0" y="0"/>
                  </a:lnTo>
                  <a:close/>
                  <a:moveTo>
                    <a:pt x="22" y="18"/>
                  </a:moveTo>
                  <a:lnTo>
                    <a:pt x="41" y="18"/>
                  </a:lnTo>
                  <a:lnTo>
                    <a:pt x="47" y="19"/>
                  </a:lnTo>
                  <a:lnTo>
                    <a:pt x="51" y="21"/>
                  </a:lnTo>
                  <a:lnTo>
                    <a:pt x="52" y="24"/>
                  </a:lnTo>
                  <a:lnTo>
                    <a:pt x="53" y="27"/>
                  </a:lnTo>
                  <a:lnTo>
                    <a:pt x="52" y="30"/>
                  </a:lnTo>
                  <a:lnTo>
                    <a:pt x="51" y="33"/>
                  </a:lnTo>
                  <a:lnTo>
                    <a:pt x="49" y="35"/>
                  </a:lnTo>
                  <a:lnTo>
                    <a:pt x="47" y="36"/>
                  </a:lnTo>
                  <a:lnTo>
                    <a:pt x="45" y="36"/>
                  </a:lnTo>
                  <a:lnTo>
                    <a:pt x="42" y="37"/>
                  </a:lnTo>
                  <a:lnTo>
                    <a:pt x="22" y="37"/>
                  </a:lnTo>
                  <a:lnTo>
                    <a:pt x="22" y="18"/>
                  </a:lnTo>
                  <a:close/>
                  <a:moveTo>
                    <a:pt x="22" y="54"/>
                  </a:moveTo>
                  <a:lnTo>
                    <a:pt x="42" y="54"/>
                  </a:lnTo>
                  <a:lnTo>
                    <a:pt x="47" y="55"/>
                  </a:lnTo>
                  <a:lnTo>
                    <a:pt x="52" y="56"/>
                  </a:lnTo>
                  <a:lnTo>
                    <a:pt x="54" y="58"/>
                  </a:lnTo>
                  <a:lnTo>
                    <a:pt x="55" y="60"/>
                  </a:lnTo>
                  <a:lnTo>
                    <a:pt x="56" y="62"/>
                  </a:lnTo>
                  <a:lnTo>
                    <a:pt x="56" y="65"/>
                  </a:lnTo>
                  <a:lnTo>
                    <a:pt x="56" y="68"/>
                  </a:lnTo>
                  <a:lnTo>
                    <a:pt x="55" y="70"/>
                  </a:lnTo>
                  <a:lnTo>
                    <a:pt x="54" y="72"/>
                  </a:lnTo>
                  <a:lnTo>
                    <a:pt x="52" y="73"/>
                  </a:lnTo>
                  <a:lnTo>
                    <a:pt x="48" y="75"/>
                  </a:lnTo>
                  <a:lnTo>
                    <a:pt x="45" y="75"/>
                  </a:lnTo>
                  <a:lnTo>
                    <a:pt x="22" y="75"/>
                  </a:lnTo>
                  <a:lnTo>
                    <a:pt x="22" y="5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1" name="Freeform 265"/>
            <p:cNvSpPr>
              <a:spLocks/>
            </p:cNvSpPr>
            <p:nvPr/>
          </p:nvSpPr>
          <p:spPr bwMode="auto">
            <a:xfrm>
              <a:off x="3448" y="1425"/>
              <a:ext cx="18" cy="19"/>
            </a:xfrm>
            <a:custGeom>
              <a:avLst/>
              <a:gdLst/>
              <a:ahLst/>
              <a:cxnLst>
                <a:cxn ang="0">
                  <a:pos x="52" y="55"/>
                </a:cxn>
                <a:cxn ang="0">
                  <a:pos x="48" y="61"/>
                </a:cxn>
                <a:cxn ang="0">
                  <a:pos x="42" y="64"/>
                </a:cxn>
                <a:cxn ang="0">
                  <a:pos x="33" y="63"/>
                </a:cxn>
                <a:cxn ang="0">
                  <a:pos x="26" y="60"/>
                </a:cxn>
                <a:cxn ang="0">
                  <a:pos x="22" y="54"/>
                </a:cxn>
                <a:cxn ang="0">
                  <a:pos x="19" y="45"/>
                </a:cxn>
                <a:cxn ang="0">
                  <a:pos x="20" y="32"/>
                </a:cxn>
                <a:cxn ang="0">
                  <a:pos x="24" y="21"/>
                </a:cxn>
                <a:cxn ang="0">
                  <a:pos x="32" y="14"/>
                </a:cxn>
                <a:cxn ang="0">
                  <a:pos x="41" y="14"/>
                </a:cxn>
                <a:cxn ang="0">
                  <a:pos x="48" y="18"/>
                </a:cxn>
                <a:cxn ang="0">
                  <a:pos x="52" y="24"/>
                </a:cxn>
                <a:cxn ang="0">
                  <a:pos x="70" y="28"/>
                </a:cxn>
                <a:cxn ang="0">
                  <a:pos x="68" y="19"/>
                </a:cxn>
                <a:cxn ang="0">
                  <a:pos x="63" y="9"/>
                </a:cxn>
                <a:cxn ang="0">
                  <a:pos x="53" y="2"/>
                </a:cxn>
                <a:cxn ang="0">
                  <a:pos x="36" y="0"/>
                </a:cxn>
                <a:cxn ang="0">
                  <a:pos x="27" y="1"/>
                </a:cxn>
                <a:cxn ang="0">
                  <a:pos x="15" y="5"/>
                </a:cxn>
                <a:cxn ang="0">
                  <a:pos x="10" y="10"/>
                </a:cxn>
                <a:cxn ang="0">
                  <a:pos x="5" y="18"/>
                </a:cxn>
                <a:cxn ang="0">
                  <a:pos x="2" y="28"/>
                </a:cxn>
                <a:cxn ang="0">
                  <a:pos x="0" y="41"/>
                </a:cxn>
                <a:cxn ang="0">
                  <a:pos x="3" y="59"/>
                </a:cxn>
                <a:cxn ang="0">
                  <a:pos x="11" y="71"/>
                </a:cxn>
                <a:cxn ang="0">
                  <a:pos x="23" y="77"/>
                </a:cxn>
                <a:cxn ang="0">
                  <a:pos x="36" y="79"/>
                </a:cxn>
                <a:cxn ang="0">
                  <a:pos x="53" y="76"/>
                </a:cxn>
                <a:cxn ang="0">
                  <a:pos x="63" y="69"/>
                </a:cxn>
                <a:cxn ang="0">
                  <a:pos x="69" y="59"/>
                </a:cxn>
                <a:cxn ang="0">
                  <a:pos x="71" y="50"/>
                </a:cxn>
              </a:cxnLst>
              <a:rect l="0" t="0" r="r" b="b"/>
              <a:pathLst>
                <a:path w="71" h="79">
                  <a:moveTo>
                    <a:pt x="53" y="50"/>
                  </a:moveTo>
                  <a:lnTo>
                    <a:pt x="52" y="55"/>
                  </a:lnTo>
                  <a:lnTo>
                    <a:pt x="50" y="59"/>
                  </a:lnTo>
                  <a:lnTo>
                    <a:pt x="48" y="61"/>
                  </a:lnTo>
                  <a:lnTo>
                    <a:pt x="45" y="63"/>
                  </a:lnTo>
                  <a:lnTo>
                    <a:pt x="42" y="64"/>
                  </a:lnTo>
                  <a:lnTo>
                    <a:pt x="37" y="64"/>
                  </a:lnTo>
                  <a:lnTo>
                    <a:pt x="33" y="63"/>
                  </a:lnTo>
                  <a:lnTo>
                    <a:pt x="29" y="62"/>
                  </a:lnTo>
                  <a:lnTo>
                    <a:pt x="26" y="60"/>
                  </a:lnTo>
                  <a:lnTo>
                    <a:pt x="24" y="57"/>
                  </a:lnTo>
                  <a:lnTo>
                    <a:pt x="22" y="54"/>
                  </a:lnTo>
                  <a:lnTo>
                    <a:pt x="20" y="50"/>
                  </a:lnTo>
                  <a:lnTo>
                    <a:pt x="19" y="45"/>
                  </a:lnTo>
                  <a:lnTo>
                    <a:pt x="19" y="40"/>
                  </a:lnTo>
                  <a:lnTo>
                    <a:pt x="20" y="32"/>
                  </a:lnTo>
                  <a:lnTo>
                    <a:pt x="21" y="26"/>
                  </a:lnTo>
                  <a:lnTo>
                    <a:pt x="24" y="21"/>
                  </a:lnTo>
                  <a:lnTo>
                    <a:pt x="26" y="18"/>
                  </a:lnTo>
                  <a:lnTo>
                    <a:pt x="32" y="14"/>
                  </a:lnTo>
                  <a:lnTo>
                    <a:pt x="37" y="14"/>
                  </a:lnTo>
                  <a:lnTo>
                    <a:pt x="41" y="14"/>
                  </a:lnTo>
                  <a:lnTo>
                    <a:pt x="46" y="17"/>
                  </a:lnTo>
                  <a:lnTo>
                    <a:pt x="48" y="18"/>
                  </a:lnTo>
                  <a:lnTo>
                    <a:pt x="50" y="21"/>
                  </a:lnTo>
                  <a:lnTo>
                    <a:pt x="52" y="24"/>
                  </a:lnTo>
                  <a:lnTo>
                    <a:pt x="53" y="28"/>
                  </a:lnTo>
                  <a:lnTo>
                    <a:pt x="70" y="28"/>
                  </a:lnTo>
                  <a:lnTo>
                    <a:pt x="69" y="23"/>
                  </a:lnTo>
                  <a:lnTo>
                    <a:pt x="68" y="19"/>
                  </a:lnTo>
                  <a:lnTo>
                    <a:pt x="66" y="13"/>
                  </a:lnTo>
                  <a:lnTo>
                    <a:pt x="63" y="9"/>
                  </a:lnTo>
                  <a:lnTo>
                    <a:pt x="58" y="5"/>
                  </a:lnTo>
                  <a:lnTo>
                    <a:pt x="53" y="2"/>
                  </a:lnTo>
                  <a:lnTo>
                    <a:pt x="46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1" y="2"/>
                  </a:lnTo>
                  <a:lnTo>
                    <a:pt x="15" y="5"/>
                  </a:lnTo>
                  <a:lnTo>
                    <a:pt x="12" y="7"/>
                  </a:lnTo>
                  <a:lnTo>
                    <a:pt x="10" y="10"/>
                  </a:lnTo>
                  <a:lnTo>
                    <a:pt x="7" y="13"/>
                  </a:lnTo>
                  <a:lnTo>
                    <a:pt x="5" y="18"/>
                  </a:lnTo>
                  <a:lnTo>
                    <a:pt x="3" y="23"/>
                  </a:lnTo>
                  <a:lnTo>
                    <a:pt x="2" y="28"/>
                  </a:lnTo>
                  <a:lnTo>
                    <a:pt x="1" y="34"/>
                  </a:lnTo>
                  <a:lnTo>
                    <a:pt x="0" y="41"/>
                  </a:lnTo>
                  <a:lnTo>
                    <a:pt x="1" y="51"/>
                  </a:lnTo>
                  <a:lnTo>
                    <a:pt x="3" y="59"/>
                  </a:lnTo>
                  <a:lnTo>
                    <a:pt x="7" y="65"/>
                  </a:lnTo>
                  <a:lnTo>
                    <a:pt x="11" y="71"/>
                  </a:lnTo>
                  <a:lnTo>
                    <a:pt x="17" y="75"/>
                  </a:lnTo>
                  <a:lnTo>
                    <a:pt x="23" y="77"/>
                  </a:lnTo>
                  <a:lnTo>
                    <a:pt x="29" y="79"/>
                  </a:lnTo>
                  <a:lnTo>
                    <a:pt x="36" y="79"/>
                  </a:lnTo>
                  <a:lnTo>
                    <a:pt x="46" y="78"/>
                  </a:lnTo>
                  <a:lnTo>
                    <a:pt x="53" y="76"/>
                  </a:lnTo>
                  <a:lnTo>
                    <a:pt x="59" y="73"/>
                  </a:lnTo>
                  <a:lnTo>
                    <a:pt x="63" y="69"/>
                  </a:lnTo>
                  <a:lnTo>
                    <a:pt x="66" y="64"/>
                  </a:lnTo>
                  <a:lnTo>
                    <a:pt x="69" y="59"/>
                  </a:lnTo>
                  <a:lnTo>
                    <a:pt x="70" y="55"/>
                  </a:lnTo>
                  <a:lnTo>
                    <a:pt x="71" y="50"/>
                  </a:lnTo>
                  <a:lnTo>
                    <a:pt x="53" y="5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2" name="Freeform 266"/>
            <p:cNvSpPr>
              <a:spLocks noEditPoints="1"/>
            </p:cNvSpPr>
            <p:nvPr/>
          </p:nvSpPr>
          <p:spPr bwMode="auto">
            <a:xfrm>
              <a:off x="3468" y="1430"/>
              <a:ext cx="14" cy="14"/>
            </a:xfrm>
            <a:custGeom>
              <a:avLst/>
              <a:gdLst/>
              <a:ahLst/>
              <a:cxnLst>
                <a:cxn ang="0">
                  <a:pos x="19" y="16"/>
                </a:cxn>
                <a:cxn ang="0">
                  <a:pos x="21" y="13"/>
                </a:cxn>
                <a:cxn ang="0">
                  <a:pos x="26" y="11"/>
                </a:cxn>
                <a:cxn ang="0">
                  <a:pos x="31" y="11"/>
                </a:cxn>
                <a:cxn ang="0">
                  <a:pos x="35" y="12"/>
                </a:cxn>
                <a:cxn ang="0">
                  <a:pos x="37" y="15"/>
                </a:cxn>
                <a:cxn ang="0">
                  <a:pos x="37" y="18"/>
                </a:cxn>
                <a:cxn ang="0">
                  <a:pos x="37" y="21"/>
                </a:cxn>
                <a:cxn ang="0">
                  <a:pos x="35" y="23"/>
                </a:cxn>
                <a:cxn ang="0">
                  <a:pos x="29" y="24"/>
                </a:cxn>
                <a:cxn ang="0">
                  <a:pos x="14" y="27"/>
                </a:cxn>
                <a:cxn ang="0">
                  <a:pos x="4" y="32"/>
                </a:cxn>
                <a:cxn ang="0">
                  <a:pos x="1" y="38"/>
                </a:cxn>
                <a:cxn ang="0">
                  <a:pos x="1" y="47"/>
                </a:cxn>
                <a:cxn ang="0">
                  <a:pos x="6" y="54"/>
                </a:cxn>
                <a:cxn ang="0">
                  <a:pos x="14" y="58"/>
                </a:cxn>
                <a:cxn ang="0">
                  <a:pos x="25" y="58"/>
                </a:cxn>
                <a:cxn ang="0">
                  <a:pos x="34" y="54"/>
                </a:cxn>
                <a:cxn ang="0">
                  <a:pos x="38" y="51"/>
                </a:cxn>
                <a:cxn ang="0">
                  <a:pos x="56" y="56"/>
                </a:cxn>
                <a:cxn ang="0">
                  <a:pos x="54" y="54"/>
                </a:cxn>
                <a:cxn ang="0">
                  <a:pos x="53" y="49"/>
                </a:cxn>
                <a:cxn ang="0">
                  <a:pos x="53" y="20"/>
                </a:cxn>
                <a:cxn ang="0">
                  <a:pos x="53" y="14"/>
                </a:cxn>
                <a:cxn ang="0">
                  <a:pos x="50" y="8"/>
                </a:cxn>
                <a:cxn ang="0">
                  <a:pos x="43" y="2"/>
                </a:cxn>
                <a:cxn ang="0">
                  <a:pos x="29" y="0"/>
                </a:cxn>
                <a:cxn ang="0">
                  <a:pos x="15" y="3"/>
                </a:cxn>
                <a:cxn ang="0">
                  <a:pos x="6" y="8"/>
                </a:cxn>
                <a:cxn ang="0">
                  <a:pos x="3" y="19"/>
                </a:cxn>
                <a:cxn ang="0">
                  <a:pos x="38" y="33"/>
                </a:cxn>
                <a:cxn ang="0">
                  <a:pos x="36" y="40"/>
                </a:cxn>
                <a:cxn ang="0">
                  <a:pos x="33" y="44"/>
                </a:cxn>
                <a:cxn ang="0">
                  <a:pos x="26" y="47"/>
                </a:cxn>
                <a:cxn ang="0">
                  <a:pos x="21" y="46"/>
                </a:cxn>
                <a:cxn ang="0">
                  <a:pos x="18" y="40"/>
                </a:cxn>
                <a:cxn ang="0">
                  <a:pos x="21" y="34"/>
                </a:cxn>
                <a:cxn ang="0">
                  <a:pos x="27" y="33"/>
                </a:cxn>
                <a:cxn ang="0">
                  <a:pos x="38" y="30"/>
                </a:cxn>
              </a:cxnLst>
              <a:rect l="0" t="0" r="r" b="b"/>
              <a:pathLst>
                <a:path w="56" h="58">
                  <a:moveTo>
                    <a:pt x="19" y="19"/>
                  </a:moveTo>
                  <a:lnTo>
                    <a:pt x="19" y="16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3" y="12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5" y="12"/>
                  </a:lnTo>
                  <a:lnTo>
                    <a:pt x="36" y="14"/>
                  </a:lnTo>
                  <a:lnTo>
                    <a:pt x="37" y="15"/>
                  </a:lnTo>
                  <a:lnTo>
                    <a:pt x="37" y="18"/>
                  </a:lnTo>
                  <a:lnTo>
                    <a:pt x="37" y="18"/>
                  </a:lnTo>
                  <a:lnTo>
                    <a:pt x="37" y="19"/>
                  </a:lnTo>
                  <a:lnTo>
                    <a:pt x="37" y="21"/>
                  </a:lnTo>
                  <a:lnTo>
                    <a:pt x="36" y="22"/>
                  </a:lnTo>
                  <a:lnTo>
                    <a:pt x="35" y="23"/>
                  </a:lnTo>
                  <a:lnTo>
                    <a:pt x="34" y="23"/>
                  </a:lnTo>
                  <a:lnTo>
                    <a:pt x="29" y="24"/>
                  </a:lnTo>
                  <a:lnTo>
                    <a:pt x="21" y="25"/>
                  </a:lnTo>
                  <a:lnTo>
                    <a:pt x="14" y="27"/>
                  </a:lnTo>
                  <a:lnTo>
                    <a:pt x="7" y="29"/>
                  </a:lnTo>
                  <a:lnTo>
                    <a:pt x="4" y="32"/>
                  </a:lnTo>
                  <a:lnTo>
                    <a:pt x="2" y="34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1" y="47"/>
                  </a:lnTo>
                  <a:lnTo>
                    <a:pt x="3" y="52"/>
                  </a:lnTo>
                  <a:lnTo>
                    <a:pt x="6" y="54"/>
                  </a:lnTo>
                  <a:lnTo>
                    <a:pt x="9" y="56"/>
                  </a:lnTo>
                  <a:lnTo>
                    <a:pt x="14" y="58"/>
                  </a:lnTo>
                  <a:lnTo>
                    <a:pt x="20" y="58"/>
                  </a:lnTo>
                  <a:lnTo>
                    <a:pt x="25" y="58"/>
                  </a:lnTo>
                  <a:lnTo>
                    <a:pt x="30" y="56"/>
                  </a:lnTo>
                  <a:lnTo>
                    <a:pt x="34" y="54"/>
                  </a:lnTo>
                  <a:lnTo>
                    <a:pt x="38" y="51"/>
                  </a:lnTo>
                  <a:lnTo>
                    <a:pt x="38" y="51"/>
                  </a:lnTo>
                  <a:lnTo>
                    <a:pt x="39" y="5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4" y="54"/>
                  </a:lnTo>
                  <a:lnTo>
                    <a:pt x="53" y="52"/>
                  </a:lnTo>
                  <a:lnTo>
                    <a:pt x="53" y="49"/>
                  </a:lnTo>
                  <a:lnTo>
                    <a:pt x="53" y="44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3" y="14"/>
                  </a:lnTo>
                  <a:lnTo>
                    <a:pt x="52" y="11"/>
                  </a:lnTo>
                  <a:lnTo>
                    <a:pt x="50" y="8"/>
                  </a:lnTo>
                  <a:lnTo>
                    <a:pt x="47" y="5"/>
                  </a:lnTo>
                  <a:lnTo>
                    <a:pt x="43" y="2"/>
                  </a:lnTo>
                  <a:lnTo>
                    <a:pt x="37" y="1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5" y="3"/>
                  </a:lnTo>
                  <a:lnTo>
                    <a:pt x="10" y="5"/>
                  </a:lnTo>
                  <a:lnTo>
                    <a:pt x="6" y="8"/>
                  </a:lnTo>
                  <a:lnTo>
                    <a:pt x="4" y="13"/>
                  </a:lnTo>
                  <a:lnTo>
                    <a:pt x="3" y="19"/>
                  </a:lnTo>
                  <a:lnTo>
                    <a:pt x="19" y="19"/>
                  </a:lnTo>
                  <a:close/>
                  <a:moveTo>
                    <a:pt x="38" y="33"/>
                  </a:moveTo>
                  <a:lnTo>
                    <a:pt x="37" y="37"/>
                  </a:lnTo>
                  <a:lnTo>
                    <a:pt x="36" y="40"/>
                  </a:lnTo>
                  <a:lnTo>
                    <a:pt x="35" y="42"/>
                  </a:lnTo>
                  <a:lnTo>
                    <a:pt x="33" y="44"/>
                  </a:lnTo>
                  <a:lnTo>
                    <a:pt x="29" y="47"/>
                  </a:lnTo>
                  <a:lnTo>
                    <a:pt x="26" y="47"/>
                  </a:lnTo>
                  <a:lnTo>
                    <a:pt x="23" y="47"/>
                  </a:lnTo>
                  <a:lnTo>
                    <a:pt x="21" y="46"/>
                  </a:lnTo>
                  <a:lnTo>
                    <a:pt x="19" y="43"/>
                  </a:lnTo>
                  <a:lnTo>
                    <a:pt x="18" y="40"/>
                  </a:lnTo>
                  <a:lnTo>
                    <a:pt x="19" y="37"/>
                  </a:lnTo>
                  <a:lnTo>
                    <a:pt x="21" y="34"/>
                  </a:lnTo>
                  <a:lnTo>
                    <a:pt x="24" y="33"/>
                  </a:lnTo>
                  <a:lnTo>
                    <a:pt x="27" y="33"/>
                  </a:lnTo>
                  <a:lnTo>
                    <a:pt x="33" y="32"/>
                  </a:lnTo>
                  <a:lnTo>
                    <a:pt x="38" y="30"/>
                  </a:lnTo>
                  <a:lnTo>
                    <a:pt x="38" y="3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3" name="Rectangle 267"/>
            <p:cNvSpPr>
              <a:spLocks noChangeArrowheads="1"/>
            </p:cNvSpPr>
            <p:nvPr/>
          </p:nvSpPr>
          <p:spPr bwMode="auto">
            <a:xfrm>
              <a:off x="3485" y="1425"/>
              <a:ext cx="4" cy="1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4" name="Rectangle 268"/>
            <p:cNvSpPr>
              <a:spLocks noChangeArrowheads="1"/>
            </p:cNvSpPr>
            <p:nvPr/>
          </p:nvSpPr>
          <p:spPr bwMode="auto">
            <a:xfrm>
              <a:off x="3492" y="1425"/>
              <a:ext cx="4" cy="1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5" name="Rectangle 269"/>
            <p:cNvSpPr>
              <a:spLocks noChangeArrowheads="1"/>
            </p:cNvSpPr>
            <p:nvPr/>
          </p:nvSpPr>
          <p:spPr bwMode="auto">
            <a:xfrm>
              <a:off x="3506" y="1435"/>
              <a:ext cx="8" cy="3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6" name="Freeform 270"/>
            <p:cNvSpPr>
              <a:spLocks/>
            </p:cNvSpPr>
            <p:nvPr/>
          </p:nvSpPr>
          <p:spPr bwMode="auto">
            <a:xfrm>
              <a:off x="3524" y="1430"/>
              <a:ext cx="15" cy="17"/>
            </a:xfrm>
            <a:custGeom>
              <a:avLst/>
              <a:gdLst/>
              <a:ahLst/>
              <a:cxnLst>
                <a:cxn ang="0">
                  <a:pos x="16" y="42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47" y="54"/>
                </a:cxn>
                <a:cxn ang="0">
                  <a:pos x="47" y="68"/>
                </a:cxn>
                <a:cxn ang="0">
                  <a:pos x="60" y="68"/>
                </a:cxn>
                <a:cxn ang="0">
                  <a:pos x="61" y="42"/>
                </a:cxn>
                <a:cxn ang="0">
                  <a:pos x="53" y="42"/>
                </a:cxn>
                <a:cxn ang="0">
                  <a:pos x="53" y="0"/>
                </a:cxn>
                <a:cxn ang="0">
                  <a:pos x="36" y="0"/>
                </a:cxn>
                <a:cxn ang="0">
                  <a:pos x="36" y="42"/>
                </a:cxn>
                <a:cxn ang="0">
                  <a:pos x="16" y="42"/>
                </a:cxn>
              </a:cxnLst>
              <a:rect l="0" t="0" r="r" b="b"/>
              <a:pathLst>
                <a:path w="61" h="68">
                  <a:moveTo>
                    <a:pt x="16" y="42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47" y="54"/>
                  </a:lnTo>
                  <a:lnTo>
                    <a:pt x="47" y="68"/>
                  </a:lnTo>
                  <a:lnTo>
                    <a:pt x="60" y="68"/>
                  </a:lnTo>
                  <a:lnTo>
                    <a:pt x="61" y="42"/>
                  </a:lnTo>
                  <a:lnTo>
                    <a:pt x="53" y="42"/>
                  </a:lnTo>
                  <a:lnTo>
                    <a:pt x="53" y="0"/>
                  </a:lnTo>
                  <a:lnTo>
                    <a:pt x="36" y="0"/>
                  </a:lnTo>
                  <a:lnTo>
                    <a:pt x="36" y="42"/>
                  </a:lnTo>
                  <a:lnTo>
                    <a:pt x="16" y="4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7" name="Freeform 271"/>
            <p:cNvSpPr>
              <a:spLocks noEditPoints="1"/>
            </p:cNvSpPr>
            <p:nvPr/>
          </p:nvSpPr>
          <p:spPr bwMode="auto">
            <a:xfrm>
              <a:off x="3541" y="1430"/>
              <a:ext cx="15" cy="14"/>
            </a:xfrm>
            <a:custGeom>
              <a:avLst/>
              <a:gdLst/>
              <a:ahLst/>
              <a:cxnLst>
                <a:cxn ang="0">
                  <a:pos x="41" y="40"/>
                </a:cxn>
                <a:cxn ang="0">
                  <a:pos x="40" y="43"/>
                </a:cxn>
                <a:cxn ang="0">
                  <a:pos x="37" y="46"/>
                </a:cxn>
                <a:cxn ang="0">
                  <a:pos x="34" y="47"/>
                </a:cxn>
                <a:cxn ang="0">
                  <a:pos x="30" y="47"/>
                </a:cxn>
                <a:cxn ang="0">
                  <a:pos x="27" y="47"/>
                </a:cxn>
                <a:cxn ang="0">
                  <a:pos x="23" y="46"/>
                </a:cxn>
                <a:cxn ang="0">
                  <a:pos x="21" y="43"/>
                </a:cxn>
                <a:cxn ang="0">
                  <a:pos x="19" y="41"/>
                </a:cxn>
                <a:cxn ang="0">
                  <a:pos x="17" y="37"/>
                </a:cxn>
                <a:cxn ang="0">
                  <a:pos x="17" y="32"/>
                </a:cxn>
                <a:cxn ang="0">
                  <a:pos x="59" y="32"/>
                </a:cxn>
                <a:cxn ang="0">
                  <a:pos x="58" y="29"/>
                </a:cxn>
                <a:cxn ang="0">
                  <a:pos x="58" y="22"/>
                </a:cxn>
                <a:cxn ang="0">
                  <a:pos x="54" y="12"/>
                </a:cxn>
                <a:cxn ang="0">
                  <a:pos x="51" y="8"/>
                </a:cxn>
                <a:cxn ang="0">
                  <a:pos x="46" y="4"/>
                </a:cxn>
                <a:cxn ang="0">
                  <a:pos x="43" y="2"/>
                </a:cxn>
                <a:cxn ang="0">
                  <a:pos x="40" y="1"/>
                </a:cxn>
                <a:cxn ang="0">
                  <a:pos x="36" y="0"/>
                </a:cxn>
                <a:cxn ang="0">
                  <a:pos x="31" y="0"/>
                </a:cxn>
                <a:cxn ang="0">
                  <a:pos x="24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9" y="7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1" y="22"/>
                </a:cxn>
                <a:cxn ang="0">
                  <a:pos x="0" y="28"/>
                </a:cxn>
                <a:cxn ang="0">
                  <a:pos x="0" y="33"/>
                </a:cxn>
                <a:cxn ang="0">
                  <a:pos x="1" y="37"/>
                </a:cxn>
                <a:cxn ang="0">
                  <a:pos x="2" y="41"/>
                </a:cxn>
                <a:cxn ang="0">
                  <a:pos x="4" y="44"/>
                </a:cxn>
                <a:cxn ang="0">
                  <a:pos x="7" y="50"/>
                </a:cxn>
                <a:cxn ang="0">
                  <a:pos x="12" y="54"/>
                </a:cxn>
                <a:cxn ang="0">
                  <a:pos x="17" y="56"/>
                </a:cxn>
                <a:cxn ang="0">
                  <a:pos x="21" y="57"/>
                </a:cxn>
                <a:cxn ang="0">
                  <a:pos x="25" y="58"/>
                </a:cxn>
                <a:cxn ang="0">
                  <a:pos x="30" y="58"/>
                </a:cxn>
                <a:cxn ang="0">
                  <a:pos x="38" y="58"/>
                </a:cxn>
                <a:cxn ang="0">
                  <a:pos x="46" y="55"/>
                </a:cxn>
                <a:cxn ang="0">
                  <a:pos x="49" y="53"/>
                </a:cxn>
                <a:cxn ang="0">
                  <a:pos x="53" y="50"/>
                </a:cxn>
                <a:cxn ang="0">
                  <a:pos x="55" y="46"/>
                </a:cxn>
                <a:cxn ang="0">
                  <a:pos x="57" y="40"/>
                </a:cxn>
                <a:cxn ang="0">
                  <a:pos x="41" y="40"/>
                </a:cxn>
                <a:cxn ang="0">
                  <a:pos x="17" y="23"/>
                </a:cxn>
                <a:cxn ang="0">
                  <a:pos x="18" y="19"/>
                </a:cxn>
                <a:cxn ang="0">
                  <a:pos x="19" y="16"/>
                </a:cxn>
                <a:cxn ang="0">
                  <a:pos x="21" y="14"/>
                </a:cxn>
                <a:cxn ang="0">
                  <a:pos x="23" y="12"/>
                </a:cxn>
                <a:cxn ang="0">
                  <a:pos x="28" y="11"/>
                </a:cxn>
                <a:cxn ang="0">
                  <a:pos x="31" y="11"/>
                </a:cxn>
                <a:cxn ang="0">
                  <a:pos x="34" y="11"/>
                </a:cxn>
                <a:cxn ang="0">
                  <a:pos x="38" y="13"/>
                </a:cxn>
                <a:cxn ang="0">
                  <a:pos x="39" y="14"/>
                </a:cxn>
                <a:cxn ang="0">
                  <a:pos x="41" y="17"/>
                </a:cxn>
                <a:cxn ang="0">
                  <a:pos x="42" y="20"/>
                </a:cxn>
                <a:cxn ang="0">
                  <a:pos x="42" y="23"/>
                </a:cxn>
                <a:cxn ang="0">
                  <a:pos x="17" y="23"/>
                </a:cxn>
              </a:cxnLst>
              <a:rect l="0" t="0" r="r" b="b"/>
              <a:pathLst>
                <a:path w="59" h="58">
                  <a:moveTo>
                    <a:pt x="41" y="40"/>
                  </a:moveTo>
                  <a:lnTo>
                    <a:pt x="40" y="43"/>
                  </a:lnTo>
                  <a:lnTo>
                    <a:pt x="37" y="46"/>
                  </a:lnTo>
                  <a:lnTo>
                    <a:pt x="34" y="47"/>
                  </a:lnTo>
                  <a:lnTo>
                    <a:pt x="30" y="47"/>
                  </a:lnTo>
                  <a:lnTo>
                    <a:pt x="27" y="47"/>
                  </a:lnTo>
                  <a:lnTo>
                    <a:pt x="23" y="46"/>
                  </a:lnTo>
                  <a:lnTo>
                    <a:pt x="21" y="43"/>
                  </a:lnTo>
                  <a:lnTo>
                    <a:pt x="19" y="41"/>
                  </a:lnTo>
                  <a:lnTo>
                    <a:pt x="17" y="37"/>
                  </a:lnTo>
                  <a:lnTo>
                    <a:pt x="17" y="32"/>
                  </a:lnTo>
                  <a:lnTo>
                    <a:pt x="59" y="32"/>
                  </a:lnTo>
                  <a:lnTo>
                    <a:pt x="58" y="29"/>
                  </a:lnTo>
                  <a:lnTo>
                    <a:pt x="58" y="22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3" y="2"/>
                  </a:lnTo>
                  <a:lnTo>
                    <a:pt x="40" y="1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1" y="22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1" y="37"/>
                  </a:lnTo>
                  <a:lnTo>
                    <a:pt x="2" y="41"/>
                  </a:lnTo>
                  <a:lnTo>
                    <a:pt x="4" y="44"/>
                  </a:lnTo>
                  <a:lnTo>
                    <a:pt x="7" y="50"/>
                  </a:lnTo>
                  <a:lnTo>
                    <a:pt x="12" y="54"/>
                  </a:lnTo>
                  <a:lnTo>
                    <a:pt x="17" y="56"/>
                  </a:lnTo>
                  <a:lnTo>
                    <a:pt x="21" y="57"/>
                  </a:lnTo>
                  <a:lnTo>
                    <a:pt x="25" y="58"/>
                  </a:lnTo>
                  <a:lnTo>
                    <a:pt x="30" y="58"/>
                  </a:lnTo>
                  <a:lnTo>
                    <a:pt x="38" y="58"/>
                  </a:lnTo>
                  <a:lnTo>
                    <a:pt x="46" y="55"/>
                  </a:lnTo>
                  <a:lnTo>
                    <a:pt x="49" y="53"/>
                  </a:lnTo>
                  <a:lnTo>
                    <a:pt x="53" y="50"/>
                  </a:lnTo>
                  <a:lnTo>
                    <a:pt x="55" y="46"/>
                  </a:lnTo>
                  <a:lnTo>
                    <a:pt x="57" y="40"/>
                  </a:lnTo>
                  <a:lnTo>
                    <a:pt x="41" y="40"/>
                  </a:lnTo>
                  <a:close/>
                  <a:moveTo>
                    <a:pt x="17" y="23"/>
                  </a:moveTo>
                  <a:lnTo>
                    <a:pt x="18" y="19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3" y="12"/>
                  </a:lnTo>
                  <a:lnTo>
                    <a:pt x="28" y="11"/>
                  </a:lnTo>
                  <a:lnTo>
                    <a:pt x="31" y="11"/>
                  </a:lnTo>
                  <a:lnTo>
                    <a:pt x="34" y="11"/>
                  </a:lnTo>
                  <a:lnTo>
                    <a:pt x="38" y="13"/>
                  </a:lnTo>
                  <a:lnTo>
                    <a:pt x="39" y="14"/>
                  </a:lnTo>
                  <a:lnTo>
                    <a:pt x="41" y="17"/>
                  </a:lnTo>
                  <a:lnTo>
                    <a:pt x="42" y="20"/>
                  </a:lnTo>
                  <a:lnTo>
                    <a:pt x="42" y="23"/>
                  </a:lnTo>
                  <a:lnTo>
                    <a:pt x="17" y="2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8" name="Freeform 272"/>
            <p:cNvSpPr>
              <a:spLocks/>
            </p:cNvSpPr>
            <p:nvPr/>
          </p:nvSpPr>
          <p:spPr bwMode="auto">
            <a:xfrm>
              <a:off x="3558" y="1430"/>
              <a:ext cx="13" cy="14"/>
            </a:xfrm>
            <a:custGeom>
              <a:avLst/>
              <a:gdLst/>
              <a:ahLst/>
              <a:cxnLst>
                <a:cxn ang="0">
                  <a:pos x="17" y="31"/>
                </a:cxn>
                <a:cxn ang="0">
                  <a:pos x="36" y="31"/>
                </a:cxn>
                <a:cxn ang="0">
                  <a:pos x="36" y="54"/>
                </a:cxn>
                <a:cxn ang="0">
                  <a:pos x="52" y="54"/>
                </a:cxn>
                <a:cxn ang="0">
                  <a:pos x="52" y="0"/>
                </a:cxn>
                <a:cxn ang="0">
                  <a:pos x="36" y="0"/>
                </a:cxn>
                <a:cxn ang="0">
                  <a:pos x="36" y="20"/>
                </a:cxn>
                <a:cxn ang="0">
                  <a:pos x="17" y="20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17" y="54"/>
                </a:cxn>
                <a:cxn ang="0">
                  <a:pos x="17" y="31"/>
                </a:cxn>
              </a:cxnLst>
              <a:rect l="0" t="0" r="r" b="b"/>
              <a:pathLst>
                <a:path w="52" h="54">
                  <a:moveTo>
                    <a:pt x="17" y="31"/>
                  </a:moveTo>
                  <a:lnTo>
                    <a:pt x="36" y="31"/>
                  </a:lnTo>
                  <a:lnTo>
                    <a:pt x="36" y="54"/>
                  </a:lnTo>
                  <a:lnTo>
                    <a:pt x="52" y="54"/>
                  </a:lnTo>
                  <a:lnTo>
                    <a:pt x="52" y="0"/>
                  </a:lnTo>
                  <a:lnTo>
                    <a:pt x="36" y="0"/>
                  </a:lnTo>
                  <a:lnTo>
                    <a:pt x="36" y="20"/>
                  </a:lnTo>
                  <a:lnTo>
                    <a:pt x="17" y="2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17" y="54"/>
                  </a:lnTo>
                  <a:lnTo>
                    <a:pt x="17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89" name="Freeform 273"/>
            <p:cNvSpPr>
              <a:spLocks/>
            </p:cNvSpPr>
            <p:nvPr/>
          </p:nvSpPr>
          <p:spPr bwMode="auto">
            <a:xfrm>
              <a:off x="3573" y="1430"/>
              <a:ext cx="13" cy="14"/>
            </a:xfrm>
            <a:custGeom>
              <a:avLst/>
              <a:gdLst/>
              <a:ahLst/>
              <a:cxnLst>
                <a:cxn ang="0">
                  <a:pos x="18" y="11"/>
                </a:cxn>
                <a:cxn ang="0">
                  <a:pos x="18" y="54"/>
                </a:cxn>
                <a:cxn ang="0">
                  <a:pos x="34" y="54"/>
                </a:cxn>
                <a:cxn ang="0">
                  <a:pos x="34" y="11"/>
                </a:cxn>
                <a:cxn ang="0">
                  <a:pos x="52" y="11"/>
                </a:cxn>
                <a:cxn ang="0">
                  <a:pos x="52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18" y="11"/>
                </a:cxn>
              </a:cxnLst>
              <a:rect l="0" t="0" r="r" b="b"/>
              <a:pathLst>
                <a:path w="52" h="54">
                  <a:moveTo>
                    <a:pt x="18" y="11"/>
                  </a:moveTo>
                  <a:lnTo>
                    <a:pt x="18" y="54"/>
                  </a:lnTo>
                  <a:lnTo>
                    <a:pt x="34" y="54"/>
                  </a:lnTo>
                  <a:lnTo>
                    <a:pt x="34" y="11"/>
                  </a:lnTo>
                  <a:lnTo>
                    <a:pt x="52" y="11"/>
                  </a:lnTo>
                  <a:lnTo>
                    <a:pt x="5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0" name="Freeform 274"/>
            <p:cNvSpPr>
              <a:spLocks noEditPoints="1"/>
            </p:cNvSpPr>
            <p:nvPr/>
          </p:nvSpPr>
          <p:spPr bwMode="auto">
            <a:xfrm>
              <a:off x="3588" y="1430"/>
              <a:ext cx="15" cy="1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5"/>
                </a:cxn>
                <a:cxn ang="0">
                  <a:pos x="16" y="75"/>
                </a:cxn>
                <a:cxn ang="0">
                  <a:pos x="16" y="51"/>
                </a:cxn>
                <a:cxn ang="0">
                  <a:pos x="20" y="55"/>
                </a:cxn>
                <a:cxn ang="0">
                  <a:pos x="25" y="57"/>
                </a:cxn>
                <a:cxn ang="0">
                  <a:pos x="29" y="58"/>
                </a:cxn>
                <a:cxn ang="0">
                  <a:pos x="32" y="58"/>
                </a:cxn>
                <a:cxn ang="0">
                  <a:pos x="38" y="58"/>
                </a:cxn>
                <a:cxn ang="0">
                  <a:pos x="43" y="56"/>
                </a:cxn>
                <a:cxn ang="0">
                  <a:pos x="48" y="54"/>
                </a:cxn>
                <a:cxn ang="0">
                  <a:pos x="51" y="50"/>
                </a:cxn>
                <a:cxn ang="0">
                  <a:pos x="54" y="46"/>
                </a:cxn>
                <a:cxn ang="0">
                  <a:pos x="56" y="40"/>
                </a:cxn>
                <a:cxn ang="0">
                  <a:pos x="57" y="35"/>
                </a:cxn>
                <a:cxn ang="0">
                  <a:pos x="58" y="29"/>
                </a:cxn>
                <a:cxn ang="0">
                  <a:pos x="57" y="22"/>
                </a:cxn>
                <a:cxn ang="0">
                  <a:pos x="56" y="17"/>
                </a:cxn>
                <a:cxn ang="0">
                  <a:pos x="54" y="12"/>
                </a:cxn>
                <a:cxn ang="0">
                  <a:pos x="51" y="8"/>
                </a:cxn>
                <a:cxn ang="0">
                  <a:pos x="48" y="4"/>
                </a:cxn>
                <a:cxn ang="0">
                  <a:pos x="44" y="2"/>
                </a:cxn>
                <a:cxn ang="0">
                  <a:pos x="38" y="0"/>
                </a:cxn>
                <a:cxn ang="0">
                  <a:pos x="32" y="0"/>
                </a:cxn>
                <a:cxn ang="0">
                  <a:pos x="29" y="0"/>
                </a:cxn>
                <a:cxn ang="0">
                  <a:pos x="25" y="1"/>
                </a:cxn>
                <a:cxn ang="0">
                  <a:pos x="20" y="4"/>
                </a:cxn>
                <a:cxn ang="0">
                  <a:pos x="15" y="8"/>
                </a:cxn>
                <a:cxn ang="0">
                  <a:pos x="15" y="8"/>
                </a:cxn>
                <a:cxn ang="0">
                  <a:pos x="15" y="2"/>
                </a:cxn>
                <a:cxn ang="0">
                  <a:pos x="0" y="2"/>
                </a:cxn>
                <a:cxn ang="0">
                  <a:pos x="15" y="28"/>
                </a:cxn>
                <a:cxn ang="0">
                  <a:pos x="16" y="23"/>
                </a:cxn>
                <a:cxn ang="0">
                  <a:pos x="17" y="19"/>
                </a:cxn>
                <a:cxn ang="0">
                  <a:pos x="18" y="16"/>
                </a:cxn>
                <a:cxn ang="0">
                  <a:pos x="20" y="14"/>
                </a:cxn>
                <a:cxn ang="0">
                  <a:pos x="24" y="11"/>
                </a:cxn>
                <a:cxn ang="0">
                  <a:pos x="28" y="11"/>
                </a:cxn>
                <a:cxn ang="0">
                  <a:pos x="32" y="11"/>
                </a:cxn>
                <a:cxn ang="0">
                  <a:pos x="36" y="14"/>
                </a:cxn>
                <a:cxn ang="0">
                  <a:pos x="37" y="16"/>
                </a:cxn>
                <a:cxn ang="0">
                  <a:pos x="39" y="19"/>
                </a:cxn>
                <a:cxn ang="0">
                  <a:pos x="41" y="23"/>
                </a:cxn>
                <a:cxn ang="0">
                  <a:pos x="41" y="28"/>
                </a:cxn>
                <a:cxn ang="0">
                  <a:pos x="39" y="35"/>
                </a:cxn>
                <a:cxn ang="0">
                  <a:pos x="37" y="41"/>
                </a:cxn>
                <a:cxn ang="0">
                  <a:pos x="36" y="43"/>
                </a:cxn>
                <a:cxn ang="0">
                  <a:pos x="33" y="46"/>
                </a:cxn>
                <a:cxn ang="0">
                  <a:pos x="31" y="47"/>
                </a:cxn>
                <a:cxn ang="0">
                  <a:pos x="28" y="47"/>
                </a:cxn>
                <a:cxn ang="0">
                  <a:pos x="24" y="47"/>
                </a:cxn>
                <a:cxn ang="0">
                  <a:pos x="22" y="46"/>
                </a:cxn>
                <a:cxn ang="0">
                  <a:pos x="20" y="43"/>
                </a:cxn>
                <a:cxn ang="0">
                  <a:pos x="18" y="41"/>
                </a:cxn>
                <a:cxn ang="0">
                  <a:pos x="16" y="35"/>
                </a:cxn>
                <a:cxn ang="0">
                  <a:pos x="15" y="28"/>
                </a:cxn>
              </a:cxnLst>
              <a:rect l="0" t="0" r="r" b="b"/>
              <a:pathLst>
                <a:path w="58" h="75">
                  <a:moveTo>
                    <a:pt x="0" y="2"/>
                  </a:moveTo>
                  <a:lnTo>
                    <a:pt x="0" y="75"/>
                  </a:lnTo>
                  <a:lnTo>
                    <a:pt x="16" y="75"/>
                  </a:lnTo>
                  <a:lnTo>
                    <a:pt x="16" y="51"/>
                  </a:lnTo>
                  <a:lnTo>
                    <a:pt x="20" y="55"/>
                  </a:lnTo>
                  <a:lnTo>
                    <a:pt x="25" y="57"/>
                  </a:lnTo>
                  <a:lnTo>
                    <a:pt x="29" y="58"/>
                  </a:lnTo>
                  <a:lnTo>
                    <a:pt x="32" y="58"/>
                  </a:lnTo>
                  <a:lnTo>
                    <a:pt x="38" y="58"/>
                  </a:lnTo>
                  <a:lnTo>
                    <a:pt x="43" y="56"/>
                  </a:lnTo>
                  <a:lnTo>
                    <a:pt x="48" y="54"/>
                  </a:lnTo>
                  <a:lnTo>
                    <a:pt x="51" y="50"/>
                  </a:lnTo>
                  <a:lnTo>
                    <a:pt x="54" y="46"/>
                  </a:lnTo>
                  <a:lnTo>
                    <a:pt x="56" y="40"/>
                  </a:lnTo>
                  <a:lnTo>
                    <a:pt x="57" y="35"/>
                  </a:lnTo>
                  <a:lnTo>
                    <a:pt x="58" y="29"/>
                  </a:lnTo>
                  <a:lnTo>
                    <a:pt x="57" y="22"/>
                  </a:lnTo>
                  <a:lnTo>
                    <a:pt x="56" y="17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8" y="4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5" y="1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0" y="2"/>
                  </a:lnTo>
                  <a:close/>
                  <a:moveTo>
                    <a:pt x="15" y="28"/>
                  </a:moveTo>
                  <a:lnTo>
                    <a:pt x="16" y="23"/>
                  </a:lnTo>
                  <a:lnTo>
                    <a:pt x="17" y="19"/>
                  </a:lnTo>
                  <a:lnTo>
                    <a:pt x="18" y="16"/>
                  </a:lnTo>
                  <a:lnTo>
                    <a:pt x="20" y="14"/>
                  </a:lnTo>
                  <a:lnTo>
                    <a:pt x="24" y="11"/>
                  </a:lnTo>
                  <a:lnTo>
                    <a:pt x="28" y="11"/>
                  </a:lnTo>
                  <a:lnTo>
                    <a:pt x="32" y="11"/>
                  </a:lnTo>
                  <a:lnTo>
                    <a:pt x="36" y="14"/>
                  </a:lnTo>
                  <a:lnTo>
                    <a:pt x="37" y="16"/>
                  </a:lnTo>
                  <a:lnTo>
                    <a:pt x="39" y="19"/>
                  </a:lnTo>
                  <a:lnTo>
                    <a:pt x="41" y="23"/>
                  </a:lnTo>
                  <a:lnTo>
                    <a:pt x="41" y="28"/>
                  </a:lnTo>
                  <a:lnTo>
                    <a:pt x="39" y="35"/>
                  </a:lnTo>
                  <a:lnTo>
                    <a:pt x="37" y="41"/>
                  </a:lnTo>
                  <a:lnTo>
                    <a:pt x="36" y="43"/>
                  </a:lnTo>
                  <a:lnTo>
                    <a:pt x="33" y="46"/>
                  </a:lnTo>
                  <a:lnTo>
                    <a:pt x="31" y="47"/>
                  </a:lnTo>
                  <a:lnTo>
                    <a:pt x="28" y="47"/>
                  </a:lnTo>
                  <a:lnTo>
                    <a:pt x="24" y="47"/>
                  </a:lnTo>
                  <a:lnTo>
                    <a:pt x="22" y="46"/>
                  </a:lnTo>
                  <a:lnTo>
                    <a:pt x="20" y="43"/>
                  </a:lnTo>
                  <a:lnTo>
                    <a:pt x="18" y="41"/>
                  </a:lnTo>
                  <a:lnTo>
                    <a:pt x="16" y="35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1" name="Rectangle 275"/>
            <p:cNvSpPr>
              <a:spLocks noChangeArrowheads="1"/>
            </p:cNvSpPr>
            <p:nvPr/>
          </p:nvSpPr>
          <p:spPr bwMode="auto">
            <a:xfrm>
              <a:off x="3356" y="1471"/>
              <a:ext cx="147" cy="45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2" name="Rectangle 276"/>
            <p:cNvSpPr>
              <a:spLocks noChangeArrowheads="1"/>
            </p:cNvSpPr>
            <p:nvPr/>
          </p:nvSpPr>
          <p:spPr bwMode="auto">
            <a:xfrm>
              <a:off x="3356" y="1471"/>
              <a:ext cx="147" cy="45"/>
            </a:xfrm>
            <a:prstGeom prst="rect">
              <a:avLst/>
            </a:prstGeom>
            <a:noFill/>
            <a:ln w="0">
              <a:solidFill>
                <a:srgbClr val="161417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3" name="Freeform 277"/>
            <p:cNvSpPr>
              <a:spLocks/>
            </p:cNvSpPr>
            <p:nvPr/>
          </p:nvSpPr>
          <p:spPr bwMode="auto">
            <a:xfrm>
              <a:off x="3376" y="1484"/>
              <a:ext cx="14" cy="15"/>
            </a:xfrm>
            <a:custGeom>
              <a:avLst/>
              <a:gdLst/>
              <a:ahLst/>
              <a:cxnLst>
                <a:cxn ang="0">
                  <a:pos x="41" y="40"/>
                </a:cxn>
                <a:cxn ang="0">
                  <a:pos x="40" y="43"/>
                </a:cxn>
                <a:cxn ang="0">
                  <a:pos x="38" y="47"/>
                </a:cxn>
                <a:cxn ang="0">
                  <a:pos x="37" y="48"/>
                </a:cxn>
                <a:cxn ang="0">
                  <a:pos x="35" y="50"/>
                </a:cxn>
                <a:cxn ang="0">
                  <a:pos x="32" y="50"/>
                </a:cxn>
                <a:cxn ang="0">
                  <a:pos x="29" y="51"/>
                </a:cxn>
                <a:cxn ang="0">
                  <a:pos x="26" y="50"/>
                </a:cxn>
                <a:cxn ang="0">
                  <a:pos x="23" y="49"/>
                </a:cxn>
                <a:cxn ang="0">
                  <a:pos x="20" y="48"/>
                </a:cxn>
                <a:cxn ang="0">
                  <a:pos x="18" y="45"/>
                </a:cxn>
                <a:cxn ang="0">
                  <a:pos x="16" y="43"/>
                </a:cxn>
                <a:cxn ang="0">
                  <a:pos x="15" y="40"/>
                </a:cxn>
                <a:cxn ang="0">
                  <a:pos x="14" y="36"/>
                </a:cxn>
                <a:cxn ang="0">
                  <a:pos x="14" y="31"/>
                </a:cxn>
                <a:cxn ang="0">
                  <a:pos x="15" y="25"/>
                </a:cxn>
                <a:cxn ang="0">
                  <a:pos x="16" y="20"/>
                </a:cxn>
                <a:cxn ang="0">
                  <a:pos x="18" y="16"/>
                </a:cxn>
                <a:cxn ang="0">
                  <a:pos x="20" y="14"/>
                </a:cxn>
                <a:cxn ang="0">
                  <a:pos x="25" y="12"/>
                </a:cxn>
                <a:cxn ang="0">
                  <a:pos x="29" y="11"/>
                </a:cxn>
                <a:cxn ang="0">
                  <a:pos x="32" y="12"/>
                </a:cxn>
                <a:cxn ang="0">
                  <a:pos x="35" y="13"/>
                </a:cxn>
                <a:cxn ang="0">
                  <a:pos x="37" y="14"/>
                </a:cxn>
                <a:cxn ang="0">
                  <a:pos x="39" y="16"/>
                </a:cxn>
                <a:cxn ang="0">
                  <a:pos x="40" y="18"/>
                </a:cxn>
                <a:cxn ang="0">
                  <a:pos x="41" y="21"/>
                </a:cxn>
                <a:cxn ang="0">
                  <a:pos x="54" y="21"/>
                </a:cxn>
                <a:cxn ang="0">
                  <a:pos x="54" y="18"/>
                </a:cxn>
                <a:cxn ang="0">
                  <a:pos x="53" y="15"/>
                </a:cxn>
                <a:cxn ang="0">
                  <a:pos x="51" y="11"/>
                </a:cxn>
                <a:cxn ang="0">
                  <a:pos x="48" y="8"/>
                </a:cxn>
                <a:cxn ang="0">
                  <a:pos x="45" y="5"/>
                </a:cxn>
                <a:cxn ang="0">
                  <a:pos x="41" y="2"/>
                </a:cxn>
                <a:cxn ang="0">
                  <a:pos x="35" y="1"/>
                </a:cxn>
                <a:cxn ang="0">
                  <a:pos x="28" y="0"/>
                </a:cxn>
                <a:cxn ang="0">
                  <a:pos x="25" y="0"/>
                </a:cxn>
                <a:cxn ang="0">
                  <a:pos x="21" y="1"/>
                </a:cxn>
                <a:cxn ang="0">
                  <a:pos x="16" y="2"/>
                </a:cxn>
                <a:cxn ang="0">
                  <a:pos x="11" y="5"/>
                </a:cxn>
                <a:cxn ang="0">
                  <a:pos x="7" y="8"/>
                </a:cxn>
                <a:cxn ang="0">
                  <a:pos x="3" y="14"/>
                </a:cxn>
                <a:cxn ang="0">
                  <a:pos x="2" y="17"/>
                </a:cxn>
                <a:cxn ang="0">
                  <a:pos x="1" y="22"/>
                </a:cxn>
                <a:cxn ang="0">
                  <a:pos x="0" y="26"/>
                </a:cxn>
                <a:cxn ang="0">
                  <a:pos x="0" y="32"/>
                </a:cxn>
                <a:cxn ang="0">
                  <a:pos x="0" y="40"/>
                </a:cxn>
                <a:cxn ang="0">
                  <a:pos x="2" y="47"/>
                </a:cxn>
                <a:cxn ang="0">
                  <a:pos x="5" y="52"/>
                </a:cxn>
                <a:cxn ang="0">
                  <a:pos x="8" y="56"/>
                </a:cxn>
                <a:cxn ang="0">
                  <a:pos x="12" y="58"/>
                </a:cxn>
                <a:cxn ang="0">
                  <a:pos x="17" y="60"/>
                </a:cxn>
                <a:cxn ang="0">
                  <a:pos x="23" y="61"/>
                </a:cxn>
                <a:cxn ang="0">
                  <a:pos x="29" y="62"/>
                </a:cxn>
                <a:cxn ang="0">
                  <a:pos x="36" y="61"/>
                </a:cxn>
                <a:cxn ang="0">
                  <a:pos x="41" y="60"/>
                </a:cxn>
                <a:cxn ang="0">
                  <a:pos x="45" y="57"/>
                </a:cxn>
                <a:cxn ang="0">
                  <a:pos x="49" y="54"/>
                </a:cxn>
                <a:cxn ang="0">
                  <a:pos x="51" y="51"/>
                </a:cxn>
                <a:cxn ang="0">
                  <a:pos x="53" y="47"/>
                </a:cxn>
                <a:cxn ang="0">
                  <a:pos x="54" y="43"/>
                </a:cxn>
                <a:cxn ang="0">
                  <a:pos x="55" y="40"/>
                </a:cxn>
                <a:cxn ang="0">
                  <a:pos x="41" y="40"/>
                </a:cxn>
              </a:cxnLst>
              <a:rect l="0" t="0" r="r" b="b"/>
              <a:pathLst>
                <a:path w="55" h="62">
                  <a:moveTo>
                    <a:pt x="41" y="40"/>
                  </a:moveTo>
                  <a:lnTo>
                    <a:pt x="40" y="43"/>
                  </a:lnTo>
                  <a:lnTo>
                    <a:pt x="38" y="47"/>
                  </a:lnTo>
                  <a:lnTo>
                    <a:pt x="37" y="48"/>
                  </a:lnTo>
                  <a:lnTo>
                    <a:pt x="35" y="50"/>
                  </a:lnTo>
                  <a:lnTo>
                    <a:pt x="32" y="50"/>
                  </a:lnTo>
                  <a:lnTo>
                    <a:pt x="29" y="51"/>
                  </a:lnTo>
                  <a:lnTo>
                    <a:pt x="26" y="50"/>
                  </a:lnTo>
                  <a:lnTo>
                    <a:pt x="23" y="49"/>
                  </a:lnTo>
                  <a:lnTo>
                    <a:pt x="20" y="48"/>
                  </a:lnTo>
                  <a:lnTo>
                    <a:pt x="18" y="45"/>
                  </a:lnTo>
                  <a:lnTo>
                    <a:pt x="16" y="43"/>
                  </a:lnTo>
                  <a:lnTo>
                    <a:pt x="15" y="40"/>
                  </a:lnTo>
                  <a:lnTo>
                    <a:pt x="14" y="36"/>
                  </a:lnTo>
                  <a:lnTo>
                    <a:pt x="14" y="31"/>
                  </a:lnTo>
                  <a:lnTo>
                    <a:pt x="15" y="25"/>
                  </a:lnTo>
                  <a:lnTo>
                    <a:pt x="16" y="20"/>
                  </a:lnTo>
                  <a:lnTo>
                    <a:pt x="18" y="16"/>
                  </a:lnTo>
                  <a:lnTo>
                    <a:pt x="20" y="14"/>
                  </a:lnTo>
                  <a:lnTo>
                    <a:pt x="25" y="12"/>
                  </a:lnTo>
                  <a:lnTo>
                    <a:pt x="29" y="11"/>
                  </a:lnTo>
                  <a:lnTo>
                    <a:pt x="32" y="12"/>
                  </a:lnTo>
                  <a:lnTo>
                    <a:pt x="35" y="13"/>
                  </a:lnTo>
                  <a:lnTo>
                    <a:pt x="37" y="14"/>
                  </a:lnTo>
                  <a:lnTo>
                    <a:pt x="39" y="16"/>
                  </a:lnTo>
                  <a:lnTo>
                    <a:pt x="40" y="18"/>
                  </a:lnTo>
                  <a:lnTo>
                    <a:pt x="41" y="21"/>
                  </a:lnTo>
                  <a:lnTo>
                    <a:pt x="54" y="21"/>
                  </a:lnTo>
                  <a:lnTo>
                    <a:pt x="54" y="18"/>
                  </a:lnTo>
                  <a:lnTo>
                    <a:pt x="53" y="15"/>
                  </a:lnTo>
                  <a:lnTo>
                    <a:pt x="51" y="11"/>
                  </a:lnTo>
                  <a:lnTo>
                    <a:pt x="48" y="8"/>
                  </a:lnTo>
                  <a:lnTo>
                    <a:pt x="45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1" y="1"/>
                  </a:lnTo>
                  <a:lnTo>
                    <a:pt x="16" y="2"/>
                  </a:lnTo>
                  <a:lnTo>
                    <a:pt x="11" y="5"/>
                  </a:lnTo>
                  <a:lnTo>
                    <a:pt x="7" y="8"/>
                  </a:lnTo>
                  <a:lnTo>
                    <a:pt x="3" y="14"/>
                  </a:lnTo>
                  <a:lnTo>
                    <a:pt x="2" y="17"/>
                  </a:lnTo>
                  <a:lnTo>
                    <a:pt x="1" y="22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2" y="47"/>
                  </a:lnTo>
                  <a:lnTo>
                    <a:pt x="5" y="52"/>
                  </a:lnTo>
                  <a:lnTo>
                    <a:pt x="8" y="56"/>
                  </a:lnTo>
                  <a:lnTo>
                    <a:pt x="12" y="58"/>
                  </a:lnTo>
                  <a:lnTo>
                    <a:pt x="17" y="60"/>
                  </a:lnTo>
                  <a:lnTo>
                    <a:pt x="23" y="61"/>
                  </a:lnTo>
                  <a:lnTo>
                    <a:pt x="29" y="62"/>
                  </a:lnTo>
                  <a:lnTo>
                    <a:pt x="36" y="61"/>
                  </a:lnTo>
                  <a:lnTo>
                    <a:pt x="41" y="60"/>
                  </a:lnTo>
                  <a:lnTo>
                    <a:pt x="45" y="57"/>
                  </a:lnTo>
                  <a:lnTo>
                    <a:pt x="49" y="54"/>
                  </a:lnTo>
                  <a:lnTo>
                    <a:pt x="51" y="51"/>
                  </a:lnTo>
                  <a:lnTo>
                    <a:pt x="53" y="47"/>
                  </a:lnTo>
                  <a:lnTo>
                    <a:pt x="54" y="43"/>
                  </a:lnTo>
                  <a:lnTo>
                    <a:pt x="55" y="40"/>
                  </a:lnTo>
                  <a:lnTo>
                    <a:pt x="41" y="4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4" name="Freeform 278"/>
            <p:cNvSpPr>
              <a:spLocks noEditPoints="1"/>
            </p:cNvSpPr>
            <p:nvPr/>
          </p:nvSpPr>
          <p:spPr bwMode="auto">
            <a:xfrm>
              <a:off x="3392" y="1488"/>
              <a:ext cx="10" cy="11"/>
            </a:xfrm>
            <a:custGeom>
              <a:avLst/>
              <a:gdLst/>
              <a:ahLst/>
              <a:cxnLst>
                <a:cxn ang="0">
                  <a:pos x="15" y="11"/>
                </a:cxn>
                <a:cxn ang="0">
                  <a:pos x="20" y="9"/>
                </a:cxn>
                <a:cxn ang="0">
                  <a:pos x="24" y="8"/>
                </a:cxn>
                <a:cxn ang="0">
                  <a:pos x="28" y="11"/>
                </a:cxn>
                <a:cxn ang="0">
                  <a:pos x="29" y="14"/>
                </a:cxn>
                <a:cxn ang="0">
                  <a:pos x="28" y="18"/>
                </a:cxn>
                <a:cxn ang="0">
                  <a:pos x="22" y="20"/>
                </a:cxn>
                <a:cxn ang="0">
                  <a:pos x="10" y="22"/>
                </a:cxn>
                <a:cxn ang="0">
                  <a:pos x="3" y="26"/>
                </a:cxn>
                <a:cxn ang="0">
                  <a:pos x="0" y="30"/>
                </a:cxn>
                <a:cxn ang="0">
                  <a:pos x="0" y="37"/>
                </a:cxn>
                <a:cxn ang="0">
                  <a:pos x="4" y="43"/>
                </a:cxn>
                <a:cxn ang="0">
                  <a:pos x="10" y="45"/>
                </a:cxn>
                <a:cxn ang="0">
                  <a:pos x="19" y="45"/>
                </a:cxn>
                <a:cxn ang="0">
                  <a:pos x="26" y="43"/>
                </a:cxn>
                <a:cxn ang="0">
                  <a:pos x="29" y="40"/>
                </a:cxn>
                <a:cxn ang="0">
                  <a:pos x="43" y="44"/>
                </a:cxn>
                <a:cxn ang="0">
                  <a:pos x="42" y="43"/>
                </a:cxn>
                <a:cxn ang="0">
                  <a:pos x="41" y="39"/>
                </a:cxn>
                <a:cxn ang="0">
                  <a:pos x="41" y="16"/>
                </a:cxn>
                <a:cxn ang="0">
                  <a:pos x="39" y="6"/>
                </a:cxn>
                <a:cxn ang="0">
                  <a:pos x="33" y="2"/>
                </a:cxn>
                <a:cxn ang="0">
                  <a:pos x="22" y="0"/>
                </a:cxn>
                <a:cxn ang="0">
                  <a:pos x="10" y="2"/>
                </a:cxn>
                <a:cxn ang="0">
                  <a:pos x="4" y="7"/>
                </a:cxn>
                <a:cxn ang="0">
                  <a:pos x="2" y="15"/>
                </a:cxn>
                <a:cxn ang="0">
                  <a:pos x="29" y="27"/>
                </a:cxn>
                <a:cxn ang="0">
                  <a:pos x="28" y="32"/>
                </a:cxn>
                <a:cxn ang="0">
                  <a:pos x="26" y="35"/>
                </a:cxn>
                <a:cxn ang="0">
                  <a:pos x="20" y="37"/>
                </a:cxn>
                <a:cxn ang="0">
                  <a:pos x="16" y="36"/>
                </a:cxn>
                <a:cxn ang="0">
                  <a:pos x="13" y="32"/>
                </a:cxn>
                <a:cxn ang="0">
                  <a:pos x="16" y="28"/>
                </a:cxn>
                <a:cxn ang="0">
                  <a:pos x="21" y="27"/>
                </a:cxn>
                <a:cxn ang="0">
                  <a:pos x="29" y="24"/>
                </a:cxn>
              </a:cxnLst>
              <a:rect l="0" t="0" r="r" b="b"/>
              <a:pathLst>
                <a:path w="43" h="46">
                  <a:moveTo>
                    <a:pt x="15" y="15"/>
                  </a:moveTo>
                  <a:lnTo>
                    <a:pt x="15" y="11"/>
                  </a:lnTo>
                  <a:lnTo>
                    <a:pt x="17" y="9"/>
                  </a:lnTo>
                  <a:lnTo>
                    <a:pt x="20" y="9"/>
                  </a:lnTo>
                  <a:lnTo>
                    <a:pt x="22" y="8"/>
                  </a:lnTo>
                  <a:lnTo>
                    <a:pt x="24" y="8"/>
                  </a:lnTo>
                  <a:lnTo>
                    <a:pt x="26" y="9"/>
                  </a:lnTo>
                  <a:lnTo>
                    <a:pt x="28" y="11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8" y="18"/>
                  </a:lnTo>
                  <a:lnTo>
                    <a:pt x="26" y="19"/>
                  </a:lnTo>
                  <a:lnTo>
                    <a:pt x="22" y="20"/>
                  </a:lnTo>
                  <a:lnTo>
                    <a:pt x="16" y="21"/>
                  </a:lnTo>
                  <a:lnTo>
                    <a:pt x="10" y="22"/>
                  </a:lnTo>
                  <a:lnTo>
                    <a:pt x="5" y="24"/>
                  </a:lnTo>
                  <a:lnTo>
                    <a:pt x="3" y="26"/>
                  </a:lnTo>
                  <a:lnTo>
                    <a:pt x="1" y="28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2" y="41"/>
                  </a:lnTo>
                  <a:lnTo>
                    <a:pt x="4" y="43"/>
                  </a:lnTo>
                  <a:lnTo>
                    <a:pt x="6" y="44"/>
                  </a:lnTo>
                  <a:lnTo>
                    <a:pt x="10" y="45"/>
                  </a:lnTo>
                  <a:lnTo>
                    <a:pt x="15" y="46"/>
                  </a:lnTo>
                  <a:lnTo>
                    <a:pt x="19" y="45"/>
                  </a:lnTo>
                  <a:lnTo>
                    <a:pt x="23" y="44"/>
                  </a:lnTo>
                  <a:lnTo>
                    <a:pt x="26" y="43"/>
                  </a:lnTo>
                  <a:lnTo>
                    <a:pt x="29" y="40"/>
                  </a:lnTo>
                  <a:lnTo>
                    <a:pt x="29" y="40"/>
                  </a:lnTo>
                  <a:lnTo>
                    <a:pt x="30" y="44"/>
                  </a:lnTo>
                  <a:lnTo>
                    <a:pt x="43" y="44"/>
                  </a:lnTo>
                  <a:lnTo>
                    <a:pt x="43" y="43"/>
                  </a:lnTo>
                  <a:lnTo>
                    <a:pt x="42" y="43"/>
                  </a:lnTo>
                  <a:lnTo>
                    <a:pt x="41" y="41"/>
                  </a:lnTo>
                  <a:lnTo>
                    <a:pt x="41" y="39"/>
                  </a:lnTo>
                  <a:lnTo>
                    <a:pt x="41" y="36"/>
                  </a:lnTo>
                  <a:lnTo>
                    <a:pt x="41" y="16"/>
                  </a:lnTo>
                  <a:lnTo>
                    <a:pt x="41" y="11"/>
                  </a:lnTo>
                  <a:lnTo>
                    <a:pt x="39" y="6"/>
                  </a:lnTo>
                  <a:lnTo>
                    <a:pt x="36" y="4"/>
                  </a:lnTo>
                  <a:lnTo>
                    <a:pt x="33" y="2"/>
                  </a:lnTo>
                  <a:lnTo>
                    <a:pt x="28" y="1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0" y="2"/>
                  </a:lnTo>
                  <a:lnTo>
                    <a:pt x="7" y="4"/>
                  </a:lnTo>
                  <a:lnTo>
                    <a:pt x="4" y="7"/>
                  </a:lnTo>
                  <a:lnTo>
                    <a:pt x="3" y="10"/>
                  </a:lnTo>
                  <a:lnTo>
                    <a:pt x="2" y="15"/>
                  </a:lnTo>
                  <a:lnTo>
                    <a:pt x="15" y="15"/>
                  </a:lnTo>
                  <a:close/>
                  <a:moveTo>
                    <a:pt x="29" y="27"/>
                  </a:moveTo>
                  <a:lnTo>
                    <a:pt x="29" y="30"/>
                  </a:lnTo>
                  <a:lnTo>
                    <a:pt x="28" y="32"/>
                  </a:lnTo>
                  <a:lnTo>
                    <a:pt x="27" y="34"/>
                  </a:lnTo>
                  <a:lnTo>
                    <a:pt x="26" y="35"/>
                  </a:lnTo>
                  <a:lnTo>
                    <a:pt x="23" y="37"/>
                  </a:lnTo>
                  <a:lnTo>
                    <a:pt x="20" y="37"/>
                  </a:lnTo>
                  <a:lnTo>
                    <a:pt x="18" y="37"/>
                  </a:lnTo>
                  <a:lnTo>
                    <a:pt x="16" y="36"/>
                  </a:lnTo>
                  <a:lnTo>
                    <a:pt x="14" y="35"/>
                  </a:lnTo>
                  <a:lnTo>
                    <a:pt x="13" y="32"/>
                  </a:lnTo>
                  <a:lnTo>
                    <a:pt x="14" y="30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21" y="27"/>
                  </a:lnTo>
                  <a:lnTo>
                    <a:pt x="25" y="26"/>
                  </a:lnTo>
                  <a:lnTo>
                    <a:pt x="29" y="24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5" name="Rectangle 279"/>
            <p:cNvSpPr>
              <a:spLocks noChangeArrowheads="1"/>
            </p:cNvSpPr>
            <p:nvPr/>
          </p:nvSpPr>
          <p:spPr bwMode="auto">
            <a:xfrm>
              <a:off x="3404" y="1484"/>
              <a:ext cx="4" cy="1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6" name="Rectangle 280"/>
            <p:cNvSpPr>
              <a:spLocks noChangeArrowheads="1"/>
            </p:cNvSpPr>
            <p:nvPr/>
          </p:nvSpPr>
          <p:spPr bwMode="auto">
            <a:xfrm>
              <a:off x="3410" y="1484"/>
              <a:ext cx="3" cy="1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7" name="Rectangle 281"/>
            <p:cNvSpPr>
              <a:spLocks noChangeArrowheads="1"/>
            </p:cNvSpPr>
            <p:nvPr/>
          </p:nvSpPr>
          <p:spPr bwMode="auto">
            <a:xfrm>
              <a:off x="3416" y="1492"/>
              <a:ext cx="6" cy="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8" name="Freeform 282"/>
            <p:cNvSpPr>
              <a:spLocks/>
            </p:cNvSpPr>
            <p:nvPr/>
          </p:nvSpPr>
          <p:spPr bwMode="auto">
            <a:xfrm>
              <a:off x="3425" y="1488"/>
              <a:ext cx="11" cy="11"/>
            </a:xfrm>
            <a:custGeom>
              <a:avLst/>
              <a:gdLst/>
              <a:ahLst/>
              <a:cxnLst>
                <a:cxn ang="0">
                  <a:pos x="30" y="28"/>
                </a:cxn>
                <a:cxn ang="0">
                  <a:pos x="30" y="31"/>
                </a:cxn>
                <a:cxn ang="0">
                  <a:pos x="29" y="34"/>
                </a:cxn>
                <a:cxn ang="0">
                  <a:pos x="26" y="36"/>
                </a:cxn>
                <a:cxn ang="0">
                  <a:pos x="22" y="37"/>
                </a:cxn>
                <a:cxn ang="0">
                  <a:pos x="20" y="37"/>
                </a:cxn>
                <a:cxn ang="0">
                  <a:pos x="16" y="35"/>
                </a:cxn>
                <a:cxn ang="0">
                  <a:pos x="15" y="33"/>
                </a:cxn>
                <a:cxn ang="0">
                  <a:pos x="14" y="31"/>
                </a:cxn>
                <a:cxn ang="0">
                  <a:pos x="13" y="27"/>
                </a:cxn>
                <a:cxn ang="0">
                  <a:pos x="13" y="23"/>
                </a:cxn>
                <a:cxn ang="0">
                  <a:pos x="13" y="18"/>
                </a:cxn>
                <a:cxn ang="0">
                  <a:pos x="14" y="14"/>
                </a:cxn>
                <a:cxn ang="0">
                  <a:pos x="15" y="12"/>
                </a:cxn>
                <a:cxn ang="0">
                  <a:pos x="16" y="10"/>
                </a:cxn>
                <a:cxn ang="0">
                  <a:pos x="20" y="9"/>
                </a:cxn>
                <a:cxn ang="0">
                  <a:pos x="22" y="8"/>
                </a:cxn>
                <a:cxn ang="0">
                  <a:pos x="25" y="9"/>
                </a:cxn>
                <a:cxn ang="0">
                  <a:pos x="27" y="10"/>
                </a:cxn>
                <a:cxn ang="0">
                  <a:pos x="29" y="12"/>
                </a:cxn>
                <a:cxn ang="0">
                  <a:pos x="30" y="16"/>
                </a:cxn>
                <a:cxn ang="0">
                  <a:pos x="43" y="16"/>
                </a:cxn>
                <a:cxn ang="0">
                  <a:pos x="42" y="11"/>
                </a:cxn>
                <a:cxn ang="0">
                  <a:pos x="38" y="5"/>
                </a:cxn>
                <a:cxn ang="0">
                  <a:pos x="36" y="3"/>
                </a:cxn>
                <a:cxn ang="0">
                  <a:pos x="33" y="2"/>
                </a:cxn>
                <a:cxn ang="0">
                  <a:pos x="28" y="0"/>
                </a:cxn>
                <a:cxn ang="0">
                  <a:pos x="23" y="0"/>
                </a:cxn>
                <a:cxn ang="0">
                  <a:pos x="16" y="1"/>
                </a:cxn>
                <a:cxn ang="0">
                  <a:pos x="11" y="2"/>
                </a:cxn>
                <a:cxn ang="0">
                  <a:pos x="7" y="5"/>
                </a:cxn>
                <a:cxn ang="0">
                  <a:pos x="4" y="8"/>
                </a:cxn>
                <a:cxn ang="0">
                  <a:pos x="2" y="11"/>
                </a:cxn>
                <a:cxn ang="0">
                  <a:pos x="1" y="15"/>
                </a:cxn>
                <a:cxn ang="0">
                  <a:pos x="0" y="20"/>
                </a:cxn>
                <a:cxn ang="0">
                  <a:pos x="0" y="23"/>
                </a:cxn>
                <a:cxn ang="0">
                  <a:pos x="0" y="29"/>
                </a:cxn>
                <a:cxn ang="0">
                  <a:pos x="1" y="33"/>
                </a:cxn>
                <a:cxn ang="0">
                  <a:pos x="3" y="37"/>
                </a:cxn>
                <a:cxn ang="0">
                  <a:pos x="6" y="40"/>
                </a:cxn>
                <a:cxn ang="0">
                  <a:pos x="9" y="42"/>
                </a:cxn>
                <a:cxn ang="0">
                  <a:pos x="13" y="44"/>
                </a:cxn>
                <a:cxn ang="0">
                  <a:pos x="17" y="45"/>
                </a:cxn>
                <a:cxn ang="0">
                  <a:pos x="22" y="46"/>
                </a:cxn>
                <a:cxn ang="0">
                  <a:pos x="27" y="45"/>
                </a:cxn>
                <a:cxn ang="0">
                  <a:pos x="33" y="44"/>
                </a:cxn>
                <a:cxn ang="0">
                  <a:pos x="36" y="42"/>
                </a:cxn>
                <a:cxn ang="0">
                  <a:pos x="39" y="39"/>
                </a:cxn>
                <a:cxn ang="0">
                  <a:pos x="42" y="34"/>
                </a:cxn>
                <a:cxn ang="0">
                  <a:pos x="43" y="28"/>
                </a:cxn>
                <a:cxn ang="0">
                  <a:pos x="30" y="28"/>
                </a:cxn>
              </a:cxnLst>
              <a:rect l="0" t="0" r="r" b="b"/>
              <a:pathLst>
                <a:path w="43" h="46">
                  <a:moveTo>
                    <a:pt x="30" y="28"/>
                  </a:moveTo>
                  <a:lnTo>
                    <a:pt x="30" y="31"/>
                  </a:lnTo>
                  <a:lnTo>
                    <a:pt x="29" y="34"/>
                  </a:lnTo>
                  <a:lnTo>
                    <a:pt x="26" y="36"/>
                  </a:lnTo>
                  <a:lnTo>
                    <a:pt x="22" y="37"/>
                  </a:lnTo>
                  <a:lnTo>
                    <a:pt x="20" y="37"/>
                  </a:lnTo>
                  <a:lnTo>
                    <a:pt x="16" y="35"/>
                  </a:lnTo>
                  <a:lnTo>
                    <a:pt x="15" y="33"/>
                  </a:lnTo>
                  <a:lnTo>
                    <a:pt x="14" y="31"/>
                  </a:lnTo>
                  <a:lnTo>
                    <a:pt x="13" y="27"/>
                  </a:lnTo>
                  <a:lnTo>
                    <a:pt x="13" y="23"/>
                  </a:lnTo>
                  <a:lnTo>
                    <a:pt x="13" y="18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10"/>
                  </a:lnTo>
                  <a:lnTo>
                    <a:pt x="20" y="9"/>
                  </a:lnTo>
                  <a:lnTo>
                    <a:pt x="22" y="8"/>
                  </a:lnTo>
                  <a:lnTo>
                    <a:pt x="25" y="9"/>
                  </a:lnTo>
                  <a:lnTo>
                    <a:pt x="27" y="10"/>
                  </a:lnTo>
                  <a:lnTo>
                    <a:pt x="29" y="12"/>
                  </a:lnTo>
                  <a:lnTo>
                    <a:pt x="30" y="16"/>
                  </a:lnTo>
                  <a:lnTo>
                    <a:pt x="43" y="16"/>
                  </a:lnTo>
                  <a:lnTo>
                    <a:pt x="42" y="11"/>
                  </a:lnTo>
                  <a:lnTo>
                    <a:pt x="38" y="5"/>
                  </a:lnTo>
                  <a:lnTo>
                    <a:pt x="36" y="3"/>
                  </a:lnTo>
                  <a:lnTo>
                    <a:pt x="33" y="2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16" y="1"/>
                  </a:lnTo>
                  <a:lnTo>
                    <a:pt x="11" y="2"/>
                  </a:lnTo>
                  <a:lnTo>
                    <a:pt x="7" y="5"/>
                  </a:lnTo>
                  <a:lnTo>
                    <a:pt x="4" y="8"/>
                  </a:lnTo>
                  <a:lnTo>
                    <a:pt x="2" y="11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1" y="33"/>
                  </a:lnTo>
                  <a:lnTo>
                    <a:pt x="3" y="37"/>
                  </a:lnTo>
                  <a:lnTo>
                    <a:pt x="6" y="40"/>
                  </a:lnTo>
                  <a:lnTo>
                    <a:pt x="9" y="42"/>
                  </a:lnTo>
                  <a:lnTo>
                    <a:pt x="13" y="44"/>
                  </a:lnTo>
                  <a:lnTo>
                    <a:pt x="17" y="45"/>
                  </a:lnTo>
                  <a:lnTo>
                    <a:pt x="22" y="46"/>
                  </a:lnTo>
                  <a:lnTo>
                    <a:pt x="27" y="45"/>
                  </a:lnTo>
                  <a:lnTo>
                    <a:pt x="33" y="44"/>
                  </a:lnTo>
                  <a:lnTo>
                    <a:pt x="36" y="42"/>
                  </a:lnTo>
                  <a:lnTo>
                    <a:pt x="39" y="39"/>
                  </a:lnTo>
                  <a:lnTo>
                    <a:pt x="42" y="34"/>
                  </a:lnTo>
                  <a:lnTo>
                    <a:pt x="43" y="28"/>
                  </a:lnTo>
                  <a:lnTo>
                    <a:pt x="30" y="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899" name="Freeform 283"/>
            <p:cNvSpPr>
              <a:spLocks noEditPoints="1"/>
            </p:cNvSpPr>
            <p:nvPr/>
          </p:nvSpPr>
          <p:spPr bwMode="auto">
            <a:xfrm>
              <a:off x="3437" y="1488"/>
              <a:ext cx="12" cy="11"/>
            </a:xfrm>
            <a:custGeom>
              <a:avLst/>
              <a:gdLst/>
              <a:ahLst/>
              <a:cxnLst>
                <a:cxn ang="0">
                  <a:pos x="32" y="32"/>
                </a:cxn>
                <a:cxn ang="0">
                  <a:pos x="30" y="34"/>
                </a:cxn>
                <a:cxn ang="0">
                  <a:pos x="28" y="36"/>
                </a:cxn>
                <a:cxn ang="0">
                  <a:pos x="26" y="37"/>
                </a:cxn>
                <a:cxn ang="0">
                  <a:pos x="23" y="37"/>
                </a:cxn>
                <a:cxn ang="0">
                  <a:pos x="21" y="37"/>
                </a:cxn>
                <a:cxn ang="0">
                  <a:pos x="18" y="36"/>
                </a:cxn>
                <a:cxn ang="0">
                  <a:pos x="17" y="35"/>
                </a:cxn>
                <a:cxn ang="0">
                  <a:pos x="15" y="33"/>
                </a:cxn>
                <a:cxn ang="0">
                  <a:pos x="14" y="30"/>
                </a:cxn>
                <a:cxn ang="0">
                  <a:pos x="13" y="26"/>
                </a:cxn>
                <a:cxn ang="0">
                  <a:pos x="46" y="26"/>
                </a:cxn>
                <a:cxn ang="0">
                  <a:pos x="46" y="24"/>
                </a:cxn>
                <a:cxn ang="0">
                  <a:pos x="46" y="18"/>
                </a:cxn>
                <a:cxn ang="0">
                  <a:pos x="43" y="10"/>
                </a:cxn>
                <a:cxn ang="0">
                  <a:pos x="40" y="6"/>
                </a:cxn>
                <a:cxn ang="0">
                  <a:pos x="37" y="3"/>
                </a:cxn>
                <a:cxn ang="0">
                  <a:pos x="30" y="1"/>
                </a:cxn>
                <a:cxn ang="0">
                  <a:pos x="24" y="0"/>
                </a:cxn>
                <a:cxn ang="0">
                  <a:pos x="19" y="0"/>
                </a:cxn>
                <a:cxn ang="0">
                  <a:pos x="14" y="2"/>
                </a:cxn>
                <a:cxn ang="0">
                  <a:pos x="10" y="3"/>
                </a:cxn>
                <a:cxn ang="0">
                  <a:pos x="7" y="6"/>
                </a:cxn>
                <a:cxn ang="0">
                  <a:pos x="4" y="9"/>
                </a:cxn>
                <a:cxn ang="0">
                  <a:pos x="2" y="13"/>
                </a:cxn>
                <a:cxn ang="0">
                  <a:pos x="1" y="18"/>
                </a:cxn>
                <a:cxn ang="0">
                  <a:pos x="0" y="23"/>
                </a:cxn>
                <a:cxn ang="0">
                  <a:pos x="1" y="30"/>
                </a:cxn>
                <a:cxn ang="0">
                  <a:pos x="3" y="36"/>
                </a:cxn>
                <a:cxn ang="0">
                  <a:pos x="6" y="40"/>
                </a:cxn>
                <a:cxn ang="0">
                  <a:pos x="10" y="42"/>
                </a:cxn>
                <a:cxn ang="0">
                  <a:pos x="17" y="45"/>
                </a:cxn>
                <a:cxn ang="0">
                  <a:pos x="23" y="46"/>
                </a:cxn>
                <a:cxn ang="0">
                  <a:pos x="29" y="45"/>
                </a:cxn>
                <a:cxn ang="0">
                  <a:pos x="36" y="43"/>
                </a:cxn>
                <a:cxn ang="0">
                  <a:pos x="39" y="42"/>
                </a:cxn>
                <a:cxn ang="0">
                  <a:pos x="42" y="39"/>
                </a:cxn>
                <a:cxn ang="0">
                  <a:pos x="44" y="36"/>
                </a:cxn>
                <a:cxn ang="0">
                  <a:pos x="45" y="32"/>
                </a:cxn>
                <a:cxn ang="0">
                  <a:pos x="32" y="32"/>
                </a:cxn>
                <a:cxn ang="0">
                  <a:pos x="13" y="19"/>
                </a:cxn>
                <a:cxn ang="0">
                  <a:pos x="14" y="15"/>
                </a:cxn>
                <a:cxn ang="0">
                  <a:pos x="16" y="12"/>
                </a:cxn>
                <a:cxn ang="0">
                  <a:pos x="19" y="9"/>
                </a:cxn>
                <a:cxn ang="0">
                  <a:pos x="24" y="8"/>
                </a:cxn>
                <a:cxn ang="0">
                  <a:pos x="26" y="9"/>
                </a:cxn>
                <a:cxn ang="0">
                  <a:pos x="29" y="10"/>
                </a:cxn>
                <a:cxn ang="0">
                  <a:pos x="30" y="11"/>
                </a:cxn>
                <a:cxn ang="0">
                  <a:pos x="31" y="13"/>
                </a:cxn>
                <a:cxn ang="0">
                  <a:pos x="32" y="15"/>
                </a:cxn>
                <a:cxn ang="0">
                  <a:pos x="32" y="19"/>
                </a:cxn>
                <a:cxn ang="0">
                  <a:pos x="13" y="19"/>
                </a:cxn>
              </a:cxnLst>
              <a:rect l="0" t="0" r="r" b="b"/>
              <a:pathLst>
                <a:path w="46" h="46">
                  <a:moveTo>
                    <a:pt x="32" y="32"/>
                  </a:moveTo>
                  <a:lnTo>
                    <a:pt x="30" y="34"/>
                  </a:lnTo>
                  <a:lnTo>
                    <a:pt x="28" y="36"/>
                  </a:lnTo>
                  <a:lnTo>
                    <a:pt x="26" y="37"/>
                  </a:lnTo>
                  <a:lnTo>
                    <a:pt x="23" y="37"/>
                  </a:lnTo>
                  <a:lnTo>
                    <a:pt x="21" y="37"/>
                  </a:lnTo>
                  <a:lnTo>
                    <a:pt x="18" y="36"/>
                  </a:lnTo>
                  <a:lnTo>
                    <a:pt x="17" y="35"/>
                  </a:lnTo>
                  <a:lnTo>
                    <a:pt x="15" y="33"/>
                  </a:lnTo>
                  <a:lnTo>
                    <a:pt x="14" y="30"/>
                  </a:lnTo>
                  <a:lnTo>
                    <a:pt x="13" y="26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6" y="18"/>
                  </a:lnTo>
                  <a:lnTo>
                    <a:pt x="43" y="10"/>
                  </a:lnTo>
                  <a:lnTo>
                    <a:pt x="40" y="6"/>
                  </a:lnTo>
                  <a:lnTo>
                    <a:pt x="37" y="3"/>
                  </a:lnTo>
                  <a:lnTo>
                    <a:pt x="30" y="1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10" y="3"/>
                  </a:lnTo>
                  <a:lnTo>
                    <a:pt x="7" y="6"/>
                  </a:lnTo>
                  <a:lnTo>
                    <a:pt x="4" y="9"/>
                  </a:lnTo>
                  <a:lnTo>
                    <a:pt x="2" y="13"/>
                  </a:lnTo>
                  <a:lnTo>
                    <a:pt x="1" y="18"/>
                  </a:lnTo>
                  <a:lnTo>
                    <a:pt x="0" y="23"/>
                  </a:lnTo>
                  <a:lnTo>
                    <a:pt x="1" y="30"/>
                  </a:lnTo>
                  <a:lnTo>
                    <a:pt x="3" y="36"/>
                  </a:lnTo>
                  <a:lnTo>
                    <a:pt x="6" y="40"/>
                  </a:lnTo>
                  <a:lnTo>
                    <a:pt x="10" y="42"/>
                  </a:lnTo>
                  <a:lnTo>
                    <a:pt x="17" y="45"/>
                  </a:lnTo>
                  <a:lnTo>
                    <a:pt x="23" y="46"/>
                  </a:lnTo>
                  <a:lnTo>
                    <a:pt x="29" y="45"/>
                  </a:lnTo>
                  <a:lnTo>
                    <a:pt x="36" y="43"/>
                  </a:lnTo>
                  <a:lnTo>
                    <a:pt x="39" y="42"/>
                  </a:lnTo>
                  <a:lnTo>
                    <a:pt x="42" y="39"/>
                  </a:lnTo>
                  <a:lnTo>
                    <a:pt x="44" y="36"/>
                  </a:lnTo>
                  <a:lnTo>
                    <a:pt x="45" y="32"/>
                  </a:lnTo>
                  <a:lnTo>
                    <a:pt x="32" y="32"/>
                  </a:lnTo>
                  <a:close/>
                  <a:moveTo>
                    <a:pt x="13" y="19"/>
                  </a:moveTo>
                  <a:lnTo>
                    <a:pt x="14" y="15"/>
                  </a:lnTo>
                  <a:lnTo>
                    <a:pt x="16" y="12"/>
                  </a:lnTo>
                  <a:lnTo>
                    <a:pt x="19" y="9"/>
                  </a:lnTo>
                  <a:lnTo>
                    <a:pt x="24" y="8"/>
                  </a:lnTo>
                  <a:lnTo>
                    <a:pt x="26" y="9"/>
                  </a:lnTo>
                  <a:lnTo>
                    <a:pt x="29" y="10"/>
                  </a:lnTo>
                  <a:lnTo>
                    <a:pt x="30" y="11"/>
                  </a:lnTo>
                  <a:lnTo>
                    <a:pt x="31" y="13"/>
                  </a:lnTo>
                  <a:lnTo>
                    <a:pt x="32" y="15"/>
                  </a:lnTo>
                  <a:lnTo>
                    <a:pt x="32" y="19"/>
                  </a:lnTo>
                  <a:lnTo>
                    <a:pt x="13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0" name="Freeform 284"/>
            <p:cNvSpPr>
              <a:spLocks/>
            </p:cNvSpPr>
            <p:nvPr/>
          </p:nvSpPr>
          <p:spPr bwMode="auto">
            <a:xfrm>
              <a:off x="3451" y="1488"/>
              <a:ext cx="10" cy="11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0" y="2"/>
                </a:cxn>
                <a:cxn ang="0">
                  <a:pos x="0" y="44"/>
                </a:cxn>
                <a:cxn ang="0">
                  <a:pos x="13" y="44"/>
                </a:cxn>
                <a:cxn ang="0">
                  <a:pos x="13" y="21"/>
                </a:cxn>
                <a:cxn ang="0">
                  <a:pos x="13" y="18"/>
                </a:cxn>
                <a:cxn ang="0">
                  <a:pos x="14" y="13"/>
                </a:cxn>
                <a:cxn ang="0">
                  <a:pos x="15" y="12"/>
                </a:cxn>
                <a:cxn ang="0">
                  <a:pos x="16" y="10"/>
                </a:cxn>
                <a:cxn ang="0">
                  <a:pos x="18" y="9"/>
                </a:cxn>
                <a:cxn ang="0">
                  <a:pos x="21" y="8"/>
                </a:cxn>
                <a:cxn ang="0">
                  <a:pos x="23" y="9"/>
                </a:cxn>
                <a:cxn ang="0">
                  <a:pos x="25" y="9"/>
                </a:cxn>
                <a:cxn ang="0">
                  <a:pos x="26" y="11"/>
                </a:cxn>
                <a:cxn ang="0">
                  <a:pos x="27" y="12"/>
                </a:cxn>
                <a:cxn ang="0">
                  <a:pos x="28" y="16"/>
                </a:cxn>
                <a:cxn ang="0">
                  <a:pos x="28" y="20"/>
                </a:cxn>
                <a:cxn ang="0">
                  <a:pos x="28" y="44"/>
                </a:cxn>
                <a:cxn ang="0">
                  <a:pos x="42" y="44"/>
                </a:cxn>
                <a:cxn ang="0">
                  <a:pos x="42" y="18"/>
                </a:cxn>
                <a:cxn ang="0">
                  <a:pos x="41" y="12"/>
                </a:cxn>
                <a:cxn ang="0">
                  <a:pos x="40" y="8"/>
                </a:cxn>
                <a:cxn ang="0">
                  <a:pos x="39" y="5"/>
                </a:cxn>
                <a:cxn ang="0">
                  <a:pos x="37" y="3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23" y="0"/>
                </a:cxn>
                <a:cxn ang="0">
                  <a:pos x="19" y="2"/>
                </a:cxn>
                <a:cxn ang="0">
                  <a:pos x="15" y="4"/>
                </a:cxn>
                <a:cxn ang="0">
                  <a:pos x="12" y="7"/>
                </a:cxn>
                <a:cxn ang="0">
                  <a:pos x="12" y="2"/>
                </a:cxn>
              </a:cxnLst>
              <a:rect l="0" t="0" r="r" b="b"/>
              <a:pathLst>
                <a:path w="42" h="44">
                  <a:moveTo>
                    <a:pt x="12" y="2"/>
                  </a:moveTo>
                  <a:lnTo>
                    <a:pt x="0" y="2"/>
                  </a:lnTo>
                  <a:lnTo>
                    <a:pt x="0" y="44"/>
                  </a:lnTo>
                  <a:lnTo>
                    <a:pt x="13" y="44"/>
                  </a:lnTo>
                  <a:lnTo>
                    <a:pt x="13" y="21"/>
                  </a:lnTo>
                  <a:lnTo>
                    <a:pt x="13" y="18"/>
                  </a:lnTo>
                  <a:lnTo>
                    <a:pt x="14" y="13"/>
                  </a:lnTo>
                  <a:lnTo>
                    <a:pt x="15" y="12"/>
                  </a:lnTo>
                  <a:lnTo>
                    <a:pt x="16" y="10"/>
                  </a:lnTo>
                  <a:lnTo>
                    <a:pt x="18" y="9"/>
                  </a:lnTo>
                  <a:lnTo>
                    <a:pt x="21" y="8"/>
                  </a:lnTo>
                  <a:lnTo>
                    <a:pt x="23" y="9"/>
                  </a:lnTo>
                  <a:lnTo>
                    <a:pt x="25" y="9"/>
                  </a:lnTo>
                  <a:lnTo>
                    <a:pt x="26" y="11"/>
                  </a:lnTo>
                  <a:lnTo>
                    <a:pt x="27" y="12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8" y="44"/>
                  </a:lnTo>
                  <a:lnTo>
                    <a:pt x="42" y="44"/>
                  </a:lnTo>
                  <a:lnTo>
                    <a:pt x="42" y="18"/>
                  </a:lnTo>
                  <a:lnTo>
                    <a:pt x="41" y="12"/>
                  </a:lnTo>
                  <a:lnTo>
                    <a:pt x="40" y="8"/>
                  </a:lnTo>
                  <a:lnTo>
                    <a:pt x="39" y="5"/>
                  </a:lnTo>
                  <a:lnTo>
                    <a:pt x="37" y="3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9" y="2"/>
                  </a:lnTo>
                  <a:lnTo>
                    <a:pt x="15" y="4"/>
                  </a:lnTo>
                  <a:lnTo>
                    <a:pt x="12" y="7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1" name="Freeform 285"/>
            <p:cNvSpPr>
              <a:spLocks/>
            </p:cNvSpPr>
            <p:nvPr/>
          </p:nvSpPr>
          <p:spPr bwMode="auto">
            <a:xfrm>
              <a:off x="3463" y="1485"/>
              <a:ext cx="7" cy="14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7" y="21"/>
                </a:cxn>
                <a:cxn ang="0">
                  <a:pos x="7" y="44"/>
                </a:cxn>
                <a:cxn ang="0">
                  <a:pos x="8" y="50"/>
                </a:cxn>
                <a:cxn ang="0">
                  <a:pos x="10" y="53"/>
                </a:cxn>
                <a:cxn ang="0">
                  <a:pos x="13" y="56"/>
                </a:cxn>
                <a:cxn ang="0">
                  <a:pos x="18" y="56"/>
                </a:cxn>
                <a:cxn ang="0">
                  <a:pos x="23" y="56"/>
                </a:cxn>
                <a:cxn ang="0">
                  <a:pos x="28" y="55"/>
                </a:cxn>
                <a:cxn ang="0">
                  <a:pos x="28" y="47"/>
                </a:cxn>
                <a:cxn ang="0">
                  <a:pos x="27" y="47"/>
                </a:cxn>
                <a:cxn ang="0">
                  <a:pos x="24" y="47"/>
                </a:cxn>
                <a:cxn ang="0">
                  <a:pos x="21" y="47"/>
                </a:cxn>
                <a:cxn ang="0">
                  <a:pos x="20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0" y="21"/>
                </a:cxn>
                <a:cxn ang="0">
                  <a:pos x="28" y="21"/>
                </a:cxn>
                <a:cxn ang="0">
                  <a:pos x="28" y="13"/>
                </a:cxn>
                <a:cxn ang="0">
                  <a:pos x="20" y="13"/>
                </a:cxn>
                <a:cxn ang="0">
                  <a:pos x="20" y="0"/>
                </a:cxn>
                <a:cxn ang="0">
                  <a:pos x="7" y="0"/>
                </a:cxn>
                <a:cxn ang="0">
                  <a:pos x="7" y="13"/>
                </a:cxn>
                <a:cxn ang="0">
                  <a:pos x="0" y="13"/>
                </a:cxn>
                <a:cxn ang="0">
                  <a:pos x="0" y="21"/>
                </a:cxn>
              </a:cxnLst>
              <a:rect l="0" t="0" r="r" b="b"/>
              <a:pathLst>
                <a:path w="28" h="56">
                  <a:moveTo>
                    <a:pt x="0" y="21"/>
                  </a:moveTo>
                  <a:lnTo>
                    <a:pt x="7" y="21"/>
                  </a:lnTo>
                  <a:lnTo>
                    <a:pt x="7" y="44"/>
                  </a:lnTo>
                  <a:lnTo>
                    <a:pt x="8" y="50"/>
                  </a:lnTo>
                  <a:lnTo>
                    <a:pt x="10" y="53"/>
                  </a:lnTo>
                  <a:lnTo>
                    <a:pt x="13" y="56"/>
                  </a:lnTo>
                  <a:lnTo>
                    <a:pt x="18" y="56"/>
                  </a:lnTo>
                  <a:lnTo>
                    <a:pt x="23" y="56"/>
                  </a:lnTo>
                  <a:lnTo>
                    <a:pt x="28" y="55"/>
                  </a:lnTo>
                  <a:lnTo>
                    <a:pt x="28" y="47"/>
                  </a:lnTo>
                  <a:lnTo>
                    <a:pt x="27" y="47"/>
                  </a:lnTo>
                  <a:lnTo>
                    <a:pt x="24" y="47"/>
                  </a:lnTo>
                  <a:lnTo>
                    <a:pt x="21" y="47"/>
                  </a:lnTo>
                  <a:lnTo>
                    <a:pt x="20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0" y="21"/>
                  </a:lnTo>
                  <a:lnTo>
                    <a:pt x="28" y="21"/>
                  </a:lnTo>
                  <a:lnTo>
                    <a:pt x="28" y="13"/>
                  </a:lnTo>
                  <a:lnTo>
                    <a:pt x="20" y="13"/>
                  </a:lnTo>
                  <a:lnTo>
                    <a:pt x="20" y="0"/>
                  </a:lnTo>
                  <a:lnTo>
                    <a:pt x="7" y="0"/>
                  </a:lnTo>
                  <a:lnTo>
                    <a:pt x="7" y="13"/>
                  </a:lnTo>
                  <a:lnTo>
                    <a:pt x="0" y="1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2" name="Freeform 286"/>
            <p:cNvSpPr>
              <a:spLocks noEditPoints="1"/>
            </p:cNvSpPr>
            <p:nvPr/>
          </p:nvSpPr>
          <p:spPr bwMode="auto">
            <a:xfrm>
              <a:off x="3471" y="1488"/>
              <a:ext cx="12" cy="11"/>
            </a:xfrm>
            <a:custGeom>
              <a:avLst/>
              <a:gdLst/>
              <a:ahLst/>
              <a:cxnLst>
                <a:cxn ang="0">
                  <a:pos x="31" y="32"/>
                </a:cxn>
                <a:cxn ang="0">
                  <a:pos x="30" y="34"/>
                </a:cxn>
                <a:cxn ang="0">
                  <a:pos x="28" y="36"/>
                </a:cxn>
                <a:cxn ang="0">
                  <a:pos x="26" y="37"/>
                </a:cxn>
                <a:cxn ang="0">
                  <a:pos x="23" y="37"/>
                </a:cxn>
                <a:cxn ang="0">
                  <a:pos x="20" y="37"/>
                </a:cxn>
                <a:cxn ang="0">
                  <a:pos x="18" y="36"/>
                </a:cxn>
                <a:cxn ang="0">
                  <a:pos x="16" y="35"/>
                </a:cxn>
                <a:cxn ang="0">
                  <a:pos x="15" y="33"/>
                </a:cxn>
                <a:cxn ang="0">
                  <a:pos x="14" y="30"/>
                </a:cxn>
                <a:cxn ang="0">
                  <a:pos x="13" y="26"/>
                </a:cxn>
                <a:cxn ang="0">
                  <a:pos x="45" y="26"/>
                </a:cxn>
                <a:cxn ang="0">
                  <a:pos x="45" y="24"/>
                </a:cxn>
                <a:cxn ang="0">
                  <a:pos x="44" y="18"/>
                </a:cxn>
                <a:cxn ang="0">
                  <a:pos x="42" y="10"/>
                </a:cxn>
                <a:cxn ang="0">
                  <a:pos x="39" y="6"/>
                </a:cxn>
                <a:cxn ang="0">
                  <a:pos x="35" y="3"/>
                </a:cxn>
                <a:cxn ang="0">
                  <a:pos x="30" y="1"/>
                </a:cxn>
                <a:cxn ang="0">
                  <a:pos x="23" y="0"/>
                </a:cxn>
                <a:cxn ang="0">
                  <a:pos x="19" y="0"/>
                </a:cxn>
                <a:cxn ang="0">
                  <a:pos x="14" y="2"/>
                </a:cxn>
                <a:cxn ang="0">
                  <a:pos x="10" y="3"/>
                </a:cxn>
                <a:cxn ang="0">
                  <a:pos x="7" y="6"/>
                </a:cxn>
                <a:cxn ang="0">
                  <a:pos x="4" y="9"/>
                </a:cxn>
                <a:cxn ang="0">
                  <a:pos x="2" y="13"/>
                </a:cxn>
                <a:cxn ang="0">
                  <a:pos x="1" y="18"/>
                </a:cxn>
                <a:cxn ang="0">
                  <a:pos x="0" y="23"/>
                </a:cxn>
                <a:cxn ang="0">
                  <a:pos x="1" y="30"/>
                </a:cxn>
                <a:cxn ang="0">
                  <a:pos x="3" y="36"/>
                </a:cxn>
                <a:cxn ang="0">
                  <a:pos x="6" y="40"/>
                </a:cxn>
                <a:cxn ang="0">
                  <a:pos x="9" y="42"/>
                </a:cxn>
                <a:cxn ang="0">
                  <a:pos x="17" y="45"/>
                </a:cxn>
                <a:cxn ang="0">
                  <a:pos x="22" y="46"/>
                </a:cxn>
                <a:cxn ang="0">
                  <a:pos x="29" y="45"/>
                </a:cxn>
                <a:cxn ang="0">
                  <a:pos x="35" y="43"/>
                </a:cxn>
                <a:cxn ang="0">
                  <a:pos x="38" y="42"/>
                </a:cxn>
                <a:cxn ang="0">
                  <a:pos x="40" y="39"/>
                </a:cxn>
                <a:cxn ang="0">
                  <a:pos x="42" y="36"/>
                </a:cxn>
                <a:cxn ang="0">
                  <a:pos x="44" y="32"/>
                </a:cxn>
                <a:cxn ang="0">
                  <a:pos x="31" y="32"/>
                </a:cxn>
                <a:cxn ang="0">
                  <a:pos x="13" y="19"/>
                </a:cxn>
                <a:cxn ang="0">
                  <a:pos x="14" y="15"/>
                </a:cxn>
                <a:cxn ang="0">
                  <a:pos x="15" y="12"/>
                </a:cxn>
                <a:cxn ang="0">
                  <a:pos x="19" y="9"/>
                </a:cxn>
                <a:cxn ang="0">
                  <a:pos x="23" y="8"/>
                </a:cxn>
                <a:cxn ang="0">
                  <a:pos x="26" y="9"/>
                </a:cxn>
                <a:cxn ang="0">
                  <a:pos x="29" y="10"/>
                </a:cxn>
                <a:cxn ang="0">
                  <a:pos x="30" y="11"/>
                </a:cxn>
                <a:cxn ang="0">
                  <a:pos x="31" y="13"/>
                </a:cxn>
                <a:cxn ang="0">
                  <a:pos x="32" y="15"/>
                </a:cxn>
                <a:cxn ang="0">
                  <a:pos x="32" y="19"/>
                </a:cxn>
                <a:cxn ang="0">
                  <a:pos x="13" y="19"/>
                </a:cxn>
              </a:cxnLst>
              <a:rect l="0" t="0" r="r" b="b"/>
              <a:pathLst>
                <a:path w="45" h="46">
                  <a:moveTo>
                    <a:pt x="31" y="32"/>
                  </a:moveTo>
                  <a:lnTo>
                    <a:pt x="30" y="34"/>
                  </a:lnTo>
                  <a:lnTo>
                    <a:pt x="28" y="36"/>
                  </a:lnTo>
                  <a:lnTo>
                    <a:pt x="26" y="37"/>
                  </a:lnTo>
                  <a:lnTo>
                    <a:pt x="23" y="37"/>
                  </a:lnTo>
                  <a:lnTo>
                    <a:pt x="20" y="37"/>
                  </a:lnTo>
                  <a:lnTo>
                    <a:pt x="18" y="36"/>
                  </a:lnTo>
                  <a:lnTo>
                    <a:pt x="16" y="35"/>
                  </a:lnTo>
                  <a:lnTo>
                    <a:pt x="15" y="33"/>
                  </a:lnTo>
                  <a:lnTo>
                    <a:pt x="14" y="30"/>
                  </a:lnTo>
                  <a:lnTo>
                    <a:pt x="13" y="26"/>
                  </a:lnTo>
                  <a:lnTo>
                    <a:pt x="45" y="26"/>
                  </a:lnTo>
                  <a:lnTo>
                    <a:pt x="45" y="24"/>
                  </a:lnTo>
                  <a:lnTo>
                    <a:pt x="44" y="18"/>
                  </a:lnTo>
                  <a:lnTo>
                    <a:pt x="42" y="10"/>
                  </a:lnTo>
                  <a:lnTo>
                    <a:pt x="39" y="6"/>
                  </a:lnTo>
                  <a:lnTo>
                    <a:pt x="35" y="3"/>
                  </a:lnTo>
                  <a:lnTo>
                    <a:pt x="30" y="1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10" y="3"/>
                  </a:lnTo>
                  <a:lnTo>
                    <a:pt x="7" y="6"/>
                  </a:lnTo>
                  <a:lnTo>
                    <a:pt x="4" y="9"/>
                  </a:lnTo>
                  <a:lnTo>
                    <a:pt x="2" y="13"/>
                  </a:lnTo>
                  <a:lnTo>
                    <a:pt x="1" y="18"/>
                  </a:lnTo>
                  <a:lnTo>
                    <a:pt x="0" y="23"/>
                  </a:lnTo>
                  <a:lnTo>
                    <a:pt x="1" y="30"/>
                  </a:lnTo>
                  <a:lnTo>
                    <a:pt x="3" y="36"/>
                  </a:lnTo>
                  <a:lnTo>
                    <a:pt x="6" y="40"/>
                  </a:lnTo>
                  <a:lnTo>
                    <a:pt x="9" y="42"/>
                  </a:lnTo>
                  <a:lnTo>
                    <a:pt x="17" y="45"/>
                  </a:lnTo>
                  <a:lnTo>
                    <a:pt x="22" y="46"/>
                  </a:lnTo>
                  <a:lnTo>
                    <a:pt x="29" y="45"/>
                  </a:lnTo>
                  <a:lnTo>
                    <a:pt x="35" y="43"/>
                  </a:lnTo>
                  <a:lnTo>
                    <a:pt x="38" y="42"/>
                  </a:lnTo>
                  <a:lnTo>
                    <a:pt x="40" y="39"/>
                  </a:lnTo>
                  <a:lnTo>
                    <a:pt x="42" y="36"/>
                  </a:lnTo>
                  <a:lnTo>
                    <a:pt x="44" y="32"/>
                  </a:lnTo>
                  <a:lnTo>
                    <a:pt x="31" y="32"/>
                  </a:lnTo>
                  <a:close/>
                  <a:moveTo>
                    <a:pt x="13" y="19"/>
                  </a:moveTo>
                  <a:lnTo>
                    <a:pt x="14" y="15"/>
                  </a:lnTo>
                  <a:lnTo>
                    <a:pt x="15" y="12"/>
                  </a:lnTo>
                  <a:lnTo>
                    <a:pt x="19" y="9"/>
                  </a:lnTo>
                  <a:lnTo>
                    <a:pt x="23" y="8"/>
                  </a:lnTo>
                  <a:lnTo>
                    <a:pt x="26" y="9"/>
                  </a:lnTo>
                  <a:lnTo>
                    <a:pt x="29" y="10"/>
                  </a:lnTo>
                  <a:lnTo>
                    <a:pt x="30" y="11"/>
                  </a:lnTo>
                  <a:lnTo>
                    <a:pt x="31" y="13"/>
                  </a:lnTo>
                  <a:lnTo>
                    <a:pt x="32" y="15"/>
                  </a:lnTo>
                  <a:lnTo>
                    <a:pt x="32" y="19"/>
                  </a:lnTo>
                  <a:lnTo>
                    <a:pt x="13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3" name="Freeform 287"/>
            <p:cNvSpPr>
              <a:spLocks/>
            </p:cNvSpPr>
            <p:nvPr/>
          </p:nvSpPr>
          <p:spPr bwMode="auto">
            <a:xfrm>
              <a:off x="3485" y="1488"/>
              <a:ext cx="7" cy="11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7" y="0"/>
                </a:cxn>
                <a:cxn ang="0">
                  <a:pos x="23" y="0"/>
                </a:cxn>
                <a:cxn ang="0">
                  <a:pos x="19" y="2"/>
                </a:cxn>
                <a:cxn ang="0">
                  <a:pos x="15" y="4"/>
                </a:cxn>
                <a:cxn ang="0">
                  <a:pos x="12" y="8"/>
                </a:cxn>
                <a:cxn ang="0">
                  <a:pos x="12" y="2"/>
                </a:cxn>
                <a:cxn ang="0">
                  <a:pos x="0" y="2"/>
                </a:cxn>
                <a:cxn ang="0">
                  <a:pos x="0" y="44"/>
                </a:cxn>
                <a:cxn ang="0">
                  <a:pos x="12" y="44"/>
                </a:cxn>
                <a:cxn ang="0">
                  <a:pos x="12" y="27"/>
                </a:cxn>
                <a:cxn ang="0">
                  <a:pos x="13" y="22"/>
                </a:cxn>
                <a:cxn ang="0">
                  <a:pos x="13" y="18"/>
                </a:cxn>
                <a:cxn ang="0">
                  <a:pos x="15" y="14"/>
                </a:cxn>
                <a:cxn ang="0">
                  <a:pos x="16" y="12"/>
                </a:cxn>
                <a:cxn ang="0">
                  <a:pos x="18" y="10"/>
                </a:cxn>
                <a:cxn ang="0">
                  <a:pos x="20" y="9"/>
                </a:cxn>
                <a:cxn ang="0">
                  <a:pos x="23" y="8"/>
                </a:cxn>
                <a:cxn ang="0">
                  <a:pos x="25" y="8"/>
                </a:cxn>
                <a:cxn ang="0">
                  <a:pos x="27" y="8"/>
                </a:cxn>
                <a:cxn ang="0">
                  <a:pos x="29" y="8"/>
                </a:cxn>
                <a:cxn ang="0">
                  <a:pos x="29" y="0"/>
                </a:cxn>
              </a:cxnLst>
              <a:rect l="0" t="0" r="r" b="b"/>
              <a:pathLst>
                <a:path w="29" h="44">
                  <a:moveTo>
                    <a:pt x="29" y="0"/>
                  </a:moveTo>
                  <a:lnTo>
                    <a:pt x="27" y="0"/>
                  </a:lnTo>
                  <a:lnTo>
                    <a:pt x="23" y="0"/>
                  </a:lnTo>
                  <a:lnTo>
                    <a:pt x="19" y="2"/>
                  </a:lnTo>
                  <a:lnTo>
                    <a:pt x="15" y="4"/>
                  </a:lnTo>
                  <a:lnTo>
                    <a:pt x="12" y="8"/>
                  </a:lnTo>
                  <a:lnTo>
                    <a:pt x="12" y="2"/>
                  </a:lnTo>
                  <a:lnTo>
                    <a:pt x="0" y="2"/>
                  </a:lnTo>
                  <a:lnTo>
                    <a:pt x="0" y="44"/>
                  </a:lnTo>
                  <a:lnTo>
                    <a:pt x="12" y="44"/>
                  </a:lnTo>
                  <a:lnTo>
                    <a:pt x="12" y="27"/>
                  </a:lnTo>
                  <a:lnTo>
                    <a:pt x="13" y="22"/>
                  </a:lnTo>
                  <a:lnTo>
                    <a:pt x="13" y="18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8" y="10"/>
                  </a:lnTo>
                  <a:lnTo>
                    <a:pt x="20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4" name="Freeform 288"/>
            <p:cNvSpPr>
              <a:spLocks/>
            </p:cNvSpPr>
            <p:nvPr/>
          </p:nvSpPr>
          <p:spPr bwMode="auto">
            <a:xfrm>
              <a:off x="3341" y="1651"/>
              <a:ext cx="191" cy="74"/>
            </a:xfrm>
            <a:custGeom>
              <a:avLst/>
              <a:gdLst/>
              <a:ahLst/>
              <a:cxnLst>
                <a:cxn ang="0">
                  <a:pos x="59" y="295"/>
                </a:cxn>
                <a:cxn ang="0">
                  <a:pos x="707" y="295"/>
                </a:cxn>
                <a:cxn ang="0">
                  <a:pos x="718" y="294"/>
                </a:cxn>
                <a:cxn ang="0">
                  <a:pos x="728" y="291"/>
                </a:cxn>
                <a:cxn ang="0">
                  <a:pos x="737" y="287"/>
                </a:cxn>
                <a:cxn ang="0">
                  <a:pos x="745" y="280"/>
                </a:cxn>
                <a:cxn ang="0">
                  <a:pos x="752" y="273"/>
                </a:cxn>
                <a:cxn ang="0">
                  <a:pos x="758" y="265"/>
                </a:cxn>
                <a:cxn ang="0">
                  <a:pos x="763" y="256"/>
                </a:cxn>
                <a:cxn ang="0">
                  <a:pos x="765" y="246"/>
                </a:cxn>
                <a:cxn ang="0">
                  <a:pos x="766" y="236"/>
                </a:cxn>
                <a:cxn ang="0">
                  <a:pos x="766" y="59"/>
                </a:cxn>
                <a:cxn ang="0">
                  <a:pos x="765" y="49"/>
                </a:cxn>
                <a:cxn ang="0">
                  <a:pos x="763" y="39"/>
                </a:cxn>
                <a:cxn ang="0">
                  <a:pos x="758" y="30"/>
                </a:cxn>
                <a:cxn ang="0">
                  <a:pos x="752" y="20"/>
                </a:cxn>
                <a:cxn ang="0">
                  <a:pos x="745" y="13"/>
                </a:cxn>
                <a:cxn ang="0">
                  <a:pos x="737" y="8"/>
                </a:cxn>
                <a:cxn ang="0">
                  <a:pos x="728" y="3"/>
                </a:cxn>
                <a:cxn ang="0">
                  <a:pos x="718" y="1"/>
                </a:cxn>
                <a:cxn ang="0">
                  <a:pos x="707" y="0"/>
                </a:cxn>
                <a:cxn ang="0">
                  <a:pos x="59" y="0"/>
                </a:cxn>
                <a:cxn ang="0">
                  <a:pos x="49" y="1"/>
                </a:cxn>
                <a:cxn ang="0">
                  <a:pos x="39" y="3"/>
                </a:cxn>
                <a:cxn ang="0">
                  <a:pos x="30" y="8"/>
                </a:cxn>
                <a:cxn ang="0">
                  <a:pos x="22" y="13"/>
                </a:cxn>
                <a:cxn ang="0">
                  <a:pos x="14" y="20"/>
                </a:cxn>
                <a:cxn ang="0">
                  <a:pos x="8" y="30"/>
                </a:cxn>
                <a:cxn ang="0">
                  <a:pos x="4" y="39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236"/>
                </a:cxn>
                <a:cxn ang="0">
                  <a:pos x="1" y="246"/>
                </a:cxn>
                <a:cxn ang="0">
                  <a:pos x="4" y="256"/>
                </a:cxn>
                <a:cxn ang="0">
                  <a:pos x="8" y="265"/>
                </a:cxn>
                <a:cxn ang="0">
                  <a:pos x="14" y="273"/>
                </a:cxn>
                <a:cxn ang="0">
                  <a:pos x="22" y="280"/>
                </a:cxn>
                <a:cxn ang="0">
                  <a:pos x="30" y="287"/>
                </a:cxn>
                <a:cxn ang="0">
                  <a:pos x="39" y="291"/>
                </a:cxn>
                <a:cxn ang="0">
                  <a:pos x="49" y="294"/>
                </a:cxn>
                <a:cxn ang="0">
                  <a:pos x="59" y="295"/>
                </a:cxn>
              </a:cxnLst>
              <a:rect l="0" t="0" r="r" b="b"/>
              <a:pathLst>
                <a:path w="766" h="295">
                  <a:moveTo>
                    <a:pt x="59" y="295"/>
                  </a:moveTo>
                  <a:lnTo>
                    <a:pt x="707" y="295"/>
                  </a:lnTo>
                  <a:lnTo>
                    <a:pt x="718" y="294"/>
                  </a:lnTo>
                  <a:lnTo>
                    <a:pt x="728" y="291"/>
                  </a:lnTo>
                  <a:lnTo>
                    <a:pt x="737" y="287"/>
                  </a:lnTo>
                  <a:lnTo>
                    <a:pt x="745" y="280"/>
                  </a:lnTo>
                  <a:lnTo>
                    <a:pt x="752" y="273"/>
                  </a:lnTo>
                  <a:lnTo>
                    <a:pt x="758" y="265"/>
                  </a:lnTo>
                  <a:lnTo>
                    <a:pt x="763" y="256"/>
                  </a:lnTo>
                  <a:lnTo>
                    <a:pt x="765" y="246"/>
                  </a:lnTo>
                  <a:lnTo>
                    <a:pt x="766" y="236"/>
                  </a:lnTo>
                  <a:lnTo>
                    <a:pt x="766" y="59"/>
                  </a:lnTo>
                  <a:lnTo>
                    <a:pt x="765" y="49"/>
                  </a:lnTo>
                  <a:lnTo>
                    <a:pt x="763" y="39"/>
                  </a:lnTo>
                  <a:lnTo>
                    <a:pt x="758" y="30"/>
                  </a:lnTo>
                  <a:lnTo>
                    <a:pt x="752" y="20"/>
                  </a:lnTo>
                  <a:lnTo>
                    <a:pt x="745" y="13"/>
                  </a:lnTo>
                  <a:lnTo>
                    <a:pt x="737" y="8"/>
                  </a:lnTo>
                  <a:lnTo>
                    <a:pt x="728" y="3"/>
                  </a:lnTo>
                  <a:lnTo>
                    <a:pt x="718" y="1"/>
                  </a:lnTo>
                  <a:lnTo>
                    <a:pt x="707" y="0"/>
                  </a:lnTo>
                  <a:lnTo>
                    <a:pt x="59" y="0"/>
                  </a:lnTo>
                  <a:lnTo>
                    <a:pt x="49" y="1"/>
                  </a:lnTo>
                  <a:lnTo>
                    <a:pt x="39" y="3"/>
                  </a:lnTo>
                  <a:lnTo>
                    <a:pt x="30" y="8"/>
                  </a:lnTo>
                  <a:lnTo>
                    <a:pt x="22" y="13"/>
                  </a:lnTo>
                  <a:lnTo>
                    <a:pt x="14" y="20"/>
                  </a:lnTo>
                  <a:lnTo>
                    <a:pt x="8" y="30"/>
                  </a:lnTo>
                  <a:lnTo>
                    <a:pt x="4" y="39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236"/>
                  </a:lnTo>
                  <a:lnTo>
                    <a:pt x="1" y="246"/>
                  </a:lnTo>
                  <a:lnTo>
                    <a:pt x="4" y="256"/>
                  </a:lnTo>
                  <a:lnTo>
                    <a:pt x="8" y="265"/>
                  </a:lnTo>
                  <a:lnTo>
                    <a:pt x="14" y="273"/>
                  </a:lnTo>
                  <a:lnTo>
                    <a:pt x="22" y="280"/>
                  </a:lnTo>
                  <a:lnTo>
                    <a:pt x="30" y="287"/>
                  </a:lnTo>
                  <a:lnTo>
                    <a:pt x="39" y="291"/>
                  </a:lnTo>
                  <a:lnTo>
                    <a:pt x="49" y="294"/>
                  </a:lnTo>
                  <a:lnTo>
                    <a:pt x="59" y="295"/>
                  </a:lnTo>
                  <a:close/>
                </a:path>
              </a:pathLst>
            </a:custGeom>
            <a:solidFill>
              <a:srgbClr val="D5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5" name="Freeform 289"/>
            <p:cNvSpPr>
              <a:spLocks/>
            </p:cNvSpPr>
            <p:nvPr/>
          </p:nvSpPr>
          <p:spPr bwMode="auto">
            <a:xfrm>
              <a:off x="3341" y="1651"/>
              <a:ext cx="191" cy="74"/>
            </a:xfrm>
            <a:custGeom>
              <a:avLst/>
              <a:gdLst/>
              <a:ahLst/>
              <a:cxnLst>
                <a:cxn ang="0">
                  <a:pos x="59" y="295"/>
                </a:cxn>
                <a:cxn ang="0">
                  <a:pos x="707" y="295"/>
                </a:cxn>
                <a:cxn ang="0">
                  <a:pos x="718" y="294"/>
                </a:cxn>
                <a:cxn ang="0">
                  <a:pos x="728" y="291"/>
                </a:cxn>
                <a:cxn ang="0">
                  <a:pos x="737" y="287"/>
                </a:cxn>
                <a:cxn ang="0">
                  <a:pos x="745" y="280"/>
                </a:cxn>
                <a:cxn ang="0">
                  <a:pos x="752" y="273"/>
                </a:cxn>
                <a:cxn ang="0">
                  <a:pos x="758" y="265"/>
                </a:cxn>
                <a:cxn ang="0">
                  <a:pos x="763" y="256"/>
                </a:cxn>
                <a:cxn ang="0">
                  <a:pos x="765" y="246"/>
                </a:cxn>
                <a:cxn ang="0">
                  <a:pos x="766" y="236"/>
                </a:cxn>
                <a:cxn ang="0">
                  <a:pos x="766" y="59"/>
                </a:cxn>
                <a:cxn ang="0">
                  <a:pos x="765" y="49"/>
                </a:cxn>
                <a:cxn ang="0">
                  <a:pos x="763" y="39"/>
                </a:cxn>
                <a:cxn ang="0">
                  <a:pos x="758" y="30"/>
                </a:cxn>
                <a:cxn ang="0">
                  <a:pos x="752" y="20"/>
                </a:cxn>
                <a:cxn ang="0">
                  <a:pos x="745" y="13"/>
                </a:cxn>
                <a:cxn ang="0">
                  <a:pos x="737" y="8"/>
                </a:cxn>
                <a:cxn ang="0">
                  <a:pos x="728" y="3"/>
                </a:cxn>
                <a:cxn ang="0">
                  <a:pos x="718" y="1"/>
                </a:cxn>
                <a:cxn ang="0">
                  <a:pos x="707" y="0"/>
                </a:cxn>
                <a:cxn ang="0">
                  <a:pos x="59" y="0"/>
                </a:cxn>
                <a:cxn ang="0">
                  <a:pos x="49" y="1"/>
                </a:cxn>
                <a:cxn ang="0">
                  <a:pos x="39" y="3"/>
                </a:cxn>
                <a:cxn ang="0">
                  <a:pos x="30" y="8"/>
                </a:cxn>
                <a:cxn ang="0">
                  <a:pos x="22" y="13"/>
                </a:cxn>
                <a:cxn ang="0">
                  <a:pos x="14" y="20"/>
                </a:cxn>
                <a:cxn ang="0">
                  <a:pos x="8" y="30"/>
                </a:cxn>
                <a:cxn ang="0">
                  <a:pos x="4" y="39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236"/>
                </a:cxn>
                <a:cxn ang="0">
                  <a:pos x="1" y="246"/>
                </a:cxn>
                <a:cxn ang="0">
                  <a:pos x="4" y="256"/>
                </a:cxn>
                <a:cxn ang="0">
                  <a:pos x="8" y="265"/>
                </a:cxn>
                <a:cxn ang="0">
                  <a:pos x="14" y="273"/>
                </a:cxn>
                <a:cxn ang="0">
                  <a:pos x="22" y="280"/>
                </a:cxn>
                <a:cxn ang="0">
                  <a:pos x="30" y="287"/>
                </a:cxn>
                <a:cxn ang="0">
                  <a:pos x="39" y="291"/>
                </a:cxn>
                <a:cxn ang="0">
                  <a:pos x="49" y="294"/>
                </a:cxn>
                <a:cxn ang="0">
                  <a:pos x="59" y="295"/>
                </a:cxn>
              </a:cxnLst>
              <a:rect l="0" t="0" r="r" b="b"/>
              <a:pathLst>
                <a:path w="766" h="295">
                  <a:moveTo>
                    <a:pt x="59" y="295"/>
                  </a:moveTo>
                  <a:lnTo>
                    <a:pt x="707" y="295"/>
                  </a:lnTo>
                  <a:lnTo>
                    <a:pt x="718" y="294"/>
                  </a:lnTo>
                  <a:lnTo>
                    <a:pt x="728" y="291"/>
                  </a:lnTo>
                  <a:lnTo>
                    <a:pt x="737" y="287"/>
                  </a:lnTo>
                  <a:lnTo>
                    <a:pt x="745" y="280"/>
                  </a:lnTo>
                  <a:lnTo>
                    <a:pt x="752" y="273"/>
                  </a:lnTo>
                  <a:lnTo>
                    <a:pt x="758" y="265"/>
                  </a:lnTo>
                  <a:lnTo>
                    <a:pt x="763" y="256"/>
                  </a:lnTo>
                  <a:lnTo>
                    <a:pt x="765" y="246"/>
                  </a:lnTo>
                  <a:lnTo>
                    <a:pt x="766" y="236"/>
                  </a:lnTo>
                  <a:lnTo>
                    <a:pt x="766" y="59"/>
                  </a:lnTo>
                  <a:lnTo>
                    <a:pt x="765" y="49"/>
                  </a:lnTo>
                  <a:lnTo>
                    <a:pt x="763" y="39"/>
                  </a:lnTo>
                  <a:lnTo>
                    <a:pt x="758" y="30"/>
                  </a:lnTo>
                  <a:lnTo>
                    <a:pt x="752" y="20"/>
                  </a:lnTo>
                  <a:lnTo>
                    <a:pt x="745" y="13"/>
                  </a:lnTo>
                  <a:lnTo>
                    <a:pt x="737" y="8"/>
                  </a:lnTo>
                  <a:lnTo>
                    <a:pt x="728" y="3"/>
                  </a:lnTo>
                  <a:lnTo>
                    <a:pt x="718" y="1"/>
                  </a:lnTo>
                  <a:lnTo>
                    <a:pt x="707" y="0"/>
                  </a:lnTo>
                  <a:lnTo>
                    <a:pt x="59" y="0"/>
                  </a:lnTo>
                  <a:lnTo>
                    <a:pt x="49" y="1"/>
                  </a:lnTo>
                  <a:lnTo>
                    <a:pt x="39" y="3"/>
                  </a:lnTo>
                  <a:lnTo>
                    <a:pt x="30" y="8"/>
                  </a:lnTo>
                  <a:lnTo>
                    <a:pt x="22" y="13"/>
                  </a:lnTo>
                  <a:lnTo>
                    <a:pt x="14" y="20"/>
                  </a:lnTo>
                  <a:lnTo>
                    <a:pt x="8" y="30"/>
                  </a:lnTo>
                  <a:lnTo>
                    <a:pt x="4" y="39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236"/>
                  </a:lnTo>
                  <a:lnTo>
                    <a:pt x="1" y="246"/>
                  </a:lnTo>
                  <a:lnTo>
                    <a:pt x="4" y="256"/>
                  </a:lnTo>
                  <a:lnTo>
                    <a:pt x="8" y="265"/>
                  </a:lnTo>
                  <a:lnTo>
                    <a:pt x="14" y="273"/>
                  </a:lnTo>
                  <a:lnTo>
                    <a:pt x="22" y="280"/>
                  </a:lnTo>
                  <a:lnTo>
                    <a:pt x="30" y="287"/>
                  </a:lnTo>
                  <a:lnTo>
                    <a:pt x="39" y="291"/>
                  </a:lnTo>
                  <a:lnTo>
                    <a:pt x="49" y="294"/>
                  </a:lnTo>
                  <a:lnTo>
                    <a:pt x="59" y="295"/>
                  </a:lnTo>
                </a:path>
              </a:pathLst>
            </a:custGeom>
            <a:noFill/>
            <a:ln w="0">
              <a:solidFill>
                <a:srgbClr val="1614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6" name="Freeform 290"/>
            <p:cNvSpPr>
              <a:spLocks/>
            </p:cNvSpPr>
            <p:nvPr/>
          </p:nvSpPr>
          <p:spPr bwMode="auto">
            <a:xfrm>
              <a:off x="3364" y="1672"/>
              <a:ext cx="21" cy="25"/>
            </a:xfrm>
            <a:custGeom>
              <a:avLst/>
              <a:gdLst/>
              <a:ahLst/>
              <a:cxnLst>
                <a:cxn ang="0">
                  <a:pos x="25" y="19"/>
                </a:cxn>
                <a:cxn ang="0">
                  <a:pos x="62" y="19"/>
                </a:cxn>
                <a:cxn ang="0">
                  <a:pos x="62" y="102"/>
                </a:cxn>
                <a:cxn ang="0">
                  <a:pos x="87" y="102"/>
                </a:cxn>
                <a:cxn ang="0">
                  <a:pos x="87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25" y="102"/>
                </a:cxn>
                <a:cxn ang="0">
                  <a:pos x="25" y="19"/>
                </a:cxn>
              </a:cxnLst>
              <a:rect l="0" t="0" r="r" b="b"/>
              <a:pathLst>
                <a:path w="87" h="102">
                  <a:moveTo>
                    <a:pt x="25" y="19"/>
                  </a:moveTo>
                  <a:lnTo>
                    <a:pt x="62" y="19"/>
                  </a:lnTo>
                  <a:lnTo>
                    <a:pt x="62" y="102"/>
                  </a:lnTo>
                  <a:lnTo>
                    <a:pt x="87" y="102"/>
                  </a:lnTo>
                  <a:lnTo>
                    <a:pt x="8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25" y="102"/>
                  </a:lnTo>
                  <a:lnTo>
                    <a:pt x="25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7" name="Freeform 291"/>
            <p:cNvSpPr>
              <a:spLocks noEditPoints="1"/>
            </p:cNvSpPr>
            <p:nvPr/>
          </p:nvSpPr>
          <p:spPr bwMode="auto">
            <a:xfrm>
              <a:off x="3391" y="1672"/>
              <a:ext cx="21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2"/>
                </a:cxn>
                <a:cxn ang="0">
                  <a:pos x="25" y="102"/>
                </a:cxn>
                <a:cxn ang="0">
                  <a:pos x="25" y="66"/>
                </a:cxn>
                <a:cxn ang="0">
                  <a:pos x="47" y="66"/>
                </a:cxn>
                <a:cxn ang="0">
                  <a:pos x="52" y="66"/>
                </a:cxn>
                <a:cxn ang="0">
                  <a:pos x="58" y="66"/>
                </a:cxn>
                <a:cxn ang="0">
                  <a:pos x="64" y="64"/>
                </a:cxn>
                <a:cxn ang="0">
                  <a:pos x="72" y="61"/>
                </a:cxn>
                <a:cxn ang="0">
                  <a:pos x="75" y="60"/>
                </a:cxn>
                <a:cxn ang="0">
                  <a:pos x="77" y="57"/>
                </a:cxn>
                <a:cxn ang="0">
                  <a:pos x="80" y="55"/>
                </a:cxn>
                <a:cxn ang="0">
                  <a:pos x="82" y="51"/>
                </a:cxn>
                <a:cxn ang="0">
                  <a:pos x="84" y="48"/>
                </a:cxn>
                <a:cxn ang="0">
                  <a:pos x="85" y="42"/>
                </a:cxn>
                <a:cxn ang="0">
                  <a:pos x="86" y="38"/>
                </a:cxn>
                <a:cxn ang="0">
                  <a:pos x="86" y="32"/>
                </a:cxn>
                <a:cxn ang="0">
                  <a:pos x="85" y="24"/>
                </a:cxn>
                <a:cxn ang="0">
                  <a:pos x="83" y="17"/>
                </a:cxn>
                <a:cxn ang="0">
                  <a:pos x="80" y="11"/>
                </a:cxn>
                <a:cxn ang="0">
                  <a:pos x="75" y="7"/>
                </a:cxn>
                <a:cxn ang="0">
                  <a:pos x="69" y="4"/>
                </a:cxn>
                <a:cxn ang="0">
                  <a:pos x="62" y="1"/>
                </a:cxn>
                <a:cxn ang="0">
                  <a:pos x="55" y="0"/>
                </a:cxn>
                <a:cxn ang="0">
                  <a:pos x="48" y="0"/>
                </a:cxn>
                <a:cxn ang="0">
                  <a:pos x="0" y="0"/>
                </a:cxn>
                <a:cxn ang="0">
                  <a:pos x="25" y="19"/>
                </a:cxn>
                <a:cxn ang="0">
                  <a:pos x="43" y="19"/>
                </a:cxn>
                <a:cxn ang="0">
                  <a:pos x="48" y="19"/>
                </a:cxn>
                <a:cxn ang="0">
                  <a:pos x="53" y="21"/>
                </a:cxn>
                <a:cxn ang="0">
                  <a:pos x="56" y="22"/>
                </a:cxn>
                <a:cxn ang="0">
                  <a:pos x="58" y="24"/>
                </a:cxn>
                <a:cxn ang="0">
                  <a:pos x="59" y="28"/>
                </a:cxn>
                <a:cxn ang="0">
                  <a:pos x="60" y="32"/>
                </a:cxn>
                <a:cxn ang="0">
                  <a:pos x="60" y="36"/>
                </a:cxn>
                <a:cxn ang="0">
                  <a:pos x="59" y="38"/>
                </a:cxn>
                <a:cxn ang="0">
                  <a:pos x="57" y="41"/>
                </a:cxn>
                <a:cxn ang="0">
                  <a:pos x="56" y="43"/>
                </a:cxn>
                <a:cxn ang="0">
                  <a:pos x="53" y="44"/>
                </a:cxn>
                <a:cxn ang="0">
                  <a:pos x="50" y="45"/>
                </a:cxn>
                <a:cxn ang="0">
                  <a:pos x="47" y="47"/>
                </a:cxn>
                <a:cxn ang="0">
                  <a:pos x="43" y="47"/>
                </a:cxn>
                <a:cxn ang="0">
                  <a:pos x="25" y="47"/>
                </a:cxn>
                <a:cxn ang="0">
                  <a:pos x="25" y="19"/>
                </a:cxn>
              </a:cxnLst>
              <a:rect l="0" t="0" r="r" b="b"/>
              <a:pathLst>
                <a:path w="86" h="102">
                  <a:moveTo>
                    <a:pt x="0" y="0"/>
                  </a:moveTo>
                  <a:lnTo>
                    <a:pt x="0" y="102"/>
                  </a:lnTo>
                  <a:lnTo>
                    <a:pt x="25" y="102"/>
                  </a:lnTo>
                  <a:lnTo>
                    <a:pt x="25" y="66"/>
                  </a:lnTo>
                  <a:lnTo>
                    <a:pt x="47" y="66"/>
                  </a:lnTo>
                  <a:lnTo>
                    <a:pt x="52" y="66"/>
                  </a:lnTo>
                  <a:lnTo>
                    <a:pt x="58" y="66"/>
                  </a:lnTo>
                  <a:lnTo>
                    <a:pt x="64" y="64"/>
                  </a:lnTo>
                  <a:lnTo>
                    <a:pt x="72" y="61"/>
                  </a:lnTo>
                  <a:lnTo>
                    <a:pt x="75" y="60"/>
                  </a:lnTo>
                  <a:lnTo>
                    <a:pt x="77" y="57"/>
                  </a:lnTo>
                  <a:lnTo>
                    <a:pt x="80" y="55"/>
                  </a:lnTo>
                  <a:lnTo>
                    <a:pt x="82" y="51"/>
                  </a:lnTo>
                  <a:lnTo>
                    <a:pt x="84" y="48"/>
                  </a:lnTo>
                  <a:lnTo>
                    <a:pt x="85" y="42"/>
                  </a:lnTo>
                  <a:lnTo>
                    <a:pt x="86" y="38"/>
                  </a:lnTo>
                  <a:lnTo>
                    <a:pt x="86" y="32"/>
                  </a:lnTo>
                  <a:lnTo>
                    <a:pt x="85" y="24"/>
                  </a:lnTo>
                  <a:lnTo>
                    <a:pt x="83" y="17"/>
                  </a:lnTo>
                  <a:lnTo>
                    <a:pt x="80" y="11"/>
                  </a:lnTo>
                  <a:lnTo>
                    <a:pt x="75" y="7"/>
                  </a:lnTo>
                  <a:lnTo>
                    <a:pt x="69" y="4"/>
                  </a:lnTo>
                  <a:lnTo>
                    <a:pt x="62" y="1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0" y="0"/>
                  </a:lnTo>
                  <a:close/>
                  <a:moveTo>
                    <a:pt x="25" y="19"/>
                  </a:moveTo>
                  <a:lnTo>
                    <a:pt x="43" y="19"/>
                  </a:lnTo>
                  <a:lnTo>
                    <a:pt x="48" y="19"/>
                  </a:lnTo>
                  <a:lnTo>
                    <a:pt x="53" y="21"/>
                  </a:lnTo>
                  <a:lnTo>
                    <a:pt x="56" y="22"/>
                  </a:lnTo>
                  <a:lnTo>
                    <a:pt x="58" y="24"/>
                  </a:lnTo>
                  <a:lnTo>
                    <a:pt x="59" y="28"/>
                  </a:lnTo>
                  <a:lnTo>
                    <a:pt x="60" y="32"/>
                  </a:lnTo>
                  <a:lnTo>
                    <a:pt x="60" y="36"/>
                  </a:lnTo>
                  <a:lnTo>
                    <a:pt x="59" y="38"/>
                  </a:lnTo>
                  <a:lnTo>
                    <a:pt x="57" y="41"/>
                  </a:lnTo>
                  <a:lnTo>
                    <a:pt x="56" y="43"/>
                  </a:lnTo>
                  <a:lnTo>
                    <a:pt x="53" y="44"/>
                  </a:lnTo>
                  <a:lnTo>
                    <a:pt x="50" y="45"/>
                  </a:lnTo>
                  <a:lnTo>
                    <a:pt x="47" y="47"/>
                  </a:lnTo>
                  <a:lnTo>
                    <a:pt x="43" y="47"/>
                  </a:lnTo>
                  <a:lnTo>
                    <a:pt x="25" y="47"/>
                  </a:lnTo>
                  <a:lnTo>
                    <a:pt x="25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8" name="Freeform 292"/>
            <p:cNvSpPr>
              <a:spLocks noEditPoints="1"/>
            </p:cNvSpPr>
            <p:nvPr/>
          </p:nvSpPr>
          <p:spPr bwMode="auto">
            <a:xfrm>
              <a:off x="3415" y="1671"/>
              <a:ext cx="26" cy="27"/>
            </a:xfrm>
            <a:custGeom>
              <a:avLst/>
              <a:gdLst/>
              <a:ahLst/>
              <a:cxnLst>
                <a:cxn ang="0">
                  <a:pos x="58" y="107"/>
                </a:cxn>
                <a:cxn ang="0">
                  <a:pos x="69" y="105"/>
                </a:cxn>
                <a:cxn ang="0">
                  <a:pos x="80" y="101"/>
                </a:cxn>
                <a:cxn ang="0">
                  <a:pos x="88" y="95"/>
                </a:cxn>
                <a:cxn ang="0">
                  <a:pos x="96" y="84"/>
                </a:cxn>
                <a:cxn ang="0">
                  <a:pos x="103" y="65"/>
                </a:cxn>
                <a:cxn ang="0">
                  <a:pos x="103" y="42"/>
                </a:cxn>
                <a:cxn ang="0">
                  <a:pos x="96" y="23"/>
                </a:cxn>
                <a:cxn ang="0">
                  <a:pos x="88" y="12"/>
                </a:cxn>
                <a:cxn ang="0">
                  <a:pos x="80" y="6"/>
                </a:cxn>
                <a:cxn ang="0">
                  <a:pos x="69" y="2"/>
                </a:cxn>
                <a:cxn ang="0">
                  <a:pos x="58" y="0"/>
                </a:cxn>
                <a:cxn ang="0">
                  <a:pos x="45" y="0"/>
                </a:cxn>
                <a:cxn ang="0">
                  <a:pos x="32" y="3"/>
                </a:cxn>
                <a:cxn ang="0">
                  <a:pos x="23" y="8"/>
                </a:cxn>
                <a:cxn ang="0">
                  <a:pos x="14" y="14"/>
                </a:cxn>
                <a:cxn ang="0">
                  <a:pos x="6" y="26"/>
                </a:cxn>
                <a:cxn ang="0">
                  <a:pos x="1" y="44"/>
                </a:cxn>
                <a:cxn ang="0">
                  <a:pos x="1" y="63"/>
                </a:cxn>
                <a:cxn ang="0">
                  <a:pos x="6" y="81"/>
                </a:cxn>
                <a:cxn ang="0">
                  <a:pos x="14" y="93"/>
                </a:cxn>
                <a:cxn ang="0">
                  <a:pos x="23" y="99"/>
                </a:cxn>
                <a:cxn ang="0">
                  <a:pos x="32" y="105"/>
                </a:cxn>
                <a:cxn ang="0">
                  <a:pos x="45" y="107"/>
                </a:cxn>
                <a:cxn ang="0">
                  <a:pos x="52" y="87"/>
                </a:cxn>
                <a:cxn ang="0">
                  <a:pos x="42" y="86"/>
                </a:cxn>
                <a:cxn ang="0">
                  <a:pos x="34" y="80"/>
                </a:cxn>
                <a:cxn ang="0">
                  <a:pos x="29" y="70"/>
                </a:cxn>
                <a:cxn ang="0">
                  <a:pos x="27" y="54"/>
                </a:cxn>
                <a:cxn ang="0">
                  <a:pos x="28" y="38"/>
                </a:cxn>
                <a:cxn ang="0">
                  <a:pos x="33" y="28"/>
                </a:cxn>
                <a:cxn ang="0">
                  <a:pos x="41" y="21"/>
                </a:cxn>
                <a:cxn ang="0">
                  <a:pos x="52" y="19"/>
                </a:cxn>
                <a:cxn ang="0">
                  <a:pos x="60" y="20"/>
                </a:cxn>
                <a:cxn ang="0">
                  <a:pos x="66" y="23"/>
                </a:cxn>
                <a:cxn ang="0">
                  <a:pos x="74" y="33"/>
                </a:cxn>
                <a:cxn ang="0">
                  <a:pos x="77" y="44"/>
                </a:cxn>
                <a:cxn ang="0">
                  <a:pos x="78" y="54"/>
                </a:cxn>
                <a:cxn ang="0">
                  <a:pos x="77" y="63"/>
                </a:cxn>
                <a:cxn ang="0">
                  <a:pos x="74" y="74"/>
                </a:cxn>
                <a:cxn ang="0">
                  <a:pos x="66" y="83"/>
                </a:cxn>
                <a:cxn ang="0">
                  <a:pos x="60" y="86"/>
                </a:cxn>
                <a:cxn ang="0">
                  <a:pos x="52" y="87"/>
                </a:cxn>
              </a:cxnLst>
              <a:rect l="0" t="0" r="r" b="b"/>
              <a:pathLst>
                <a:path w="103" h="108">
                  <a:moveTo>
                    <a:pt x="52" y="108"/>
                  </a:moveTo>
                  <a:lnTo>
                    <a:pt x="58" y="107"/>
                  </a:lnTo>
                  <a:lnTo>
                    <a:pt x="64" y="107"/>
                  </a:lnTo>
                  <a:lnTo>
                    <a:pt x="69" y="105"/>
                  </a:lnTo>
                  <a:lnTo>
                    <a:pt x="75" y="104"/>
                  </a:lnTo>
                  <a:lnTo>
                    <a:pt x="80" y="101"/>
                  </a:lnTo>
                  <a:lnTo>
                    <a:pt x="84" y="98"/>
                  </a:lnTo>
                  <a:lnTo>
                    <a:pt x="88" y="95"/>
                  </a:lnTo>
                  <a:lnTo>
                    <a:pt x="91" y="92"/>
                  </a:lnTo>
                  <a:lnTo>
                    <a:pt x="96" y="84"/>
                  </a:lnTo>
                  <a:lnTo>
                    <a:pt x="100" y="75"/>
                  </a:lnTo>
                  <a:lnTo>
                    <a:pt x="103" y="65"/>
                  </a:lnTo>
                  <a:lnTo>
                    <a:pt x="103" y="54"/>
                  </a:lnTo>
                  <a:lnTo>
                    <a:pt x="103" y="42"/>
                  </a:lnTo>
                  <a:lnTo>
                    <a:pt x="100" y="32"/>
                  </a:lnTo>
                  <a:lnTo>
                    <a:pt x="96" y="23"/>
                  </a:lnTo>
                  <a:lnTo>
                    <a:pt x="91" y="15"/>
                  </a:lnTo>
                  <a:lnTo>
                    <a:pt x="88" y="12"/>
                  </a:lnTo>
                  <a:lnTo>
                    <a:pt x="84" y="9"/>
                  </a:lnTo>
                  <a:lnTo>
                    <a:pt x="80" y="6"/>
                  </a:lnTo>
                  <a:lnTo>
                    <a:pt x="75" y="4"/>
                  </a:lnTo>
                  <a:lnTo>
                    <a:pt x="69" y="2"/>
                  </a:lnTo>
                  <a:lnTo>
                    <a:pt x="64" y="1"/>
                  </a:lnTo>
                  <a:lnTo>
                    <a:pt x="58" y="0"/>
                  </a:lnTo>
                  <a:lnTo>
                    <a:pt x="52" y="0"/>
                  </a:lnTo>
                  <a:lnTo>
                    <a:pt x="45" y="0"/>
                  </a:lnTo>
                  <a:lnTo>
                    <a:pt x="38" y="1"/>
                  </a:lnTo>
                  <a:lnTo>
                    <a:pt x="32" y="3"/>
                  </a:lnTo>
                  <a:lnTo>
                    <a:pt x="27" y="5"/>
                  </a:lnTo>
                  <a:lnTo>
                    <a:pt x="23" y="8"/>
                  </a:lnTo>
                  <a:lnTo>
                    <a:pt x="17" y="11"/>
                  </a:lnTo>
                  <a:lnTo>
                    <a:pt x="14" y="14"/>
                  </a:lnTo>
                  <a:lnTo>
                    <a:pt x="11" y="18"/>
                  </a:lnTo>
                  <a:lnTo>
                    <a:pt x="6" y="26"/>
                  </a:lnTo>
                  <a:lnTo>
                    <a:pt x="3" y="35"/>
                  </a:lnTo>
                  <a:lnTo>
                    <a:pt x="1" y="44"/>
                  </a:lnTo>
                  <a:lnTo>
                    <a:pt x="0" y="54"/>
                  </a:lnTo>
                  <a:lnTo>
                    <a:pt x="1" y="63"/>
                  </a:lnTo>
                  <a:lnTo>
                    <a:pt x="3" y="72"/>
                  </a:lnTo>
                  <a:lnTo>
                    <a:pt x="6" y="81"/>
                  </a:lnTo>
                  <a:lnTo>
                    <a:pt x="11" y="89"/>
                  </a:lnTo>
                  <a:lnTo>
                    <a:pt x="14" y="93"/>
                  </a:lnTo>
                  <a:lnTo>
                    <a:pt x="17" y="96"/>
                  </a:lnTo>
                  <a:lnTo>
                    <a:pt x="23" y="99"/>
                  </a:lnTo>
                  <a:lnTo>
                    <a:pt x="27" y="103"/>
                  </a:lnTo>
                  <a:lnTo>
                    <a:pt x="32" y="105"/>
                  </a:lnTo>
                  <a:lnTo>
                    <a:pt x="38" y="106"/>
                  </a:lnTo>
                  <a:lnTo>
                    <a:pt x="45" y="107"/>
                  </a:lnTo>
                  <a:lnTo>
                    <a:pt x="52" y="108"/>
                  </a:lnTo>
                  <a:close/>
                  <a:moveTo>
                    <a:pt x="52" y="87"/>
                  </a:moveTo>
                  <a:lnTo>
                    <a:pt x="47" y="87"/>
                  </a:lnTo>
                  <a:lnTo>
                    <a:pt x="42" y="86"/>
                  </a:lnTo>
                  <a:lnTo>
                    <a:pt x="38" y="84"/>
                  </a:lnTo>
                  <a:lnTo>
                    <a:pt x="34" y="80"/>
                  </a:lnTo>
                  <a:lnTo>
                    <a:pt x="31" y="76"/>
                  </a:lnTo>
                  <a:lnTo>
                    <a:pt x="29" y="70"/>
                  </a:lnTo>
                  <a:lnTo>
                    <a:pt x="27" y="63"/>
                  </a:lnTo>
                  <a:lnTo>
                    <a:pt x="27" y="54"/>
                  </a:lnTo>
                  <a:lnTo>
                    <a:pt x="27" y="45"/>
                  </a:lnTo>
                  <a:lnTo>
                    <a:pt x="28" y="38"/>
                  </a:lnTo>
                  <a:lnTo>
                    <a:pt x="30" y="32"/>
                  </a:lnTo>
                  <a:lnTo>
                    <a:pt x="33" y="28"/>
                  </a:lnTo>
                  <a:lnTo>
                    <a:pt x="37" y="24"/>
                  </a:lnTo>
                  <a:lnTo>
                    <a:pt x="41" y="21"/>
                  </a:lnTo>
                  <a:lnTo>
                    <a:pt x="46" y="20"/>
                  </a:lnTo>
                  <a:lnTo>
                    <a:pt x="52" y="19"/>
                  </a:lnTo>
                  <a:lnTo>
                    <a:pt x="56" y="20"/>
                  </a:lnTo>
                  <a:lnTo>
                    <a:pt x="60" y="20"/>
                  </a:lnTo>
                  <a:lnTo>
                    <a:pt x="63" y="22"/>
                  </a:lnTo>
                  <a:lnTo>
                    <a:pt x="66" y="23"/>
                  </a:lnTo>
                  <a:lnTo>
                    <a:pt x="70" y="28"/>
                  </a:lnTo>
                  <a:lnTo>
                    <a:pt x="74" y="33"/>
                  </a:lnTo>
                  <a:lnTo>
                    <a:pt x="76" y="38"/>
                  </a:lnTo>
                  <a:lnTo>
                    <a:pt x="77" y="44"/>
                  </a:lnTo>
                  <a:lnTo>
                    <a:pt x="78" y="50"/>
                  </a:lnTo>
                  <a:lnTo>
                    <a:pt x="78" y="54"/>
                  </a:lnTo>
                  <a:lnTo>
                    <a:pt x="78" y="58"/>
                  </a:lnTo>
                  <a:lnTo>
                    <a:pt x="77" y="63"/>
                  </a:lnTo>
                  <a:lnTo>
                    <a:pt x="76" y="68"/>
                  </a:lnTo>
                  <a:lnTo>
                    <a:pt x="74" y="74"/>
                  </a:lnTo>
                  <a:lnTo>
                    <a:pt x="70" y="79"/>
                  </a:lnTo>
                  <a:lnTo>
                    <a:pt x="66" y="83"/>
                  </a:lnTo>
                  <a:lnTo>
                    <a:pt x="63" y="85"/>
                  </a:lnTo>
                  <a:lnTo>
                    <a:pt x="60" y="86"/>
                  </a:lnTo>
                  <a:lnTo>
                    <a:pt x="56" y="87"/>
                  </a:lnTo>
                  <a:lnTo>
                    <a:pt x="52" y="8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09" name="Freeform 293"/>
            <p:cNvSpPr>
              <a:spLocks/>
            </p:cNvSpPr>
            <p:nvPr/>
          </p:nvSpPr>
          <p:spPr bwMode="auto">
            <a:xfrm>
              <a:off x="3443" y="1672"/>
              <a:ext cx="21" cy="25"/>
            </a:xfrm>
            <a:custGeom>
              <a:avLst/>
              <a:gdLst/>
              <a:ahLst/>
              <a:cxnLst>
                <a:cxn ang="0">
                  <a:pos x="31" y="19"/>
                </a:cxn>
                <a:cxn ang="0">
                  <a:pos x="31" y="102"/>
                </a:cxn>
                <a:cxn ang="0">
                  <a:pos x="54" y="102"/>
                </a:cxn>
                <a:cxn ang="0">
                  <a:pos x="54" y="19"/>
                </a:cxn>
                <a:cxn ang="0">
                  <a:pos x="86" y="19"/>
                </a:cxn>
                <a:cxn ang="0">
                  <a:pos x="86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31" y="19"/>
                </a:cxn>
              </a:cxnLst>
              <a:rect l="0" t="0" r="r" b="b"/>
              <a:pathLst>
                <a:path w="86" h="102">
                  <a:moveTo>
                    <a:pt x="31" y="19"/>
                  </a:moveTo>
                  <a:lnTo>
                    <a:pt x="31" y="102"/>
                  </a:lnTo>
                  <a:lnTo>
                    <a:pt x="54" y="102"/>
                  </a:lnTo>
                  <a:lnTo>
                    <a:pt x="54" y="19"/>
                  </a:lnTo>
                  <a:lnTo>
                    <a:pt x="86" y="19"/>
                  </a:lnTo>
                  <a:lnTo>
                    <a:pt x="86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31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0" name="Freeform 294"/>
            <p:cNvSpPr>
              <a:spLocks/>
            </p:cNvSpPr>
            <p:nvPr/>
          </p:nvSpPr>
          <p:spPr bwMode="auto">
            <a:xfrm>
              <a:off x="3467" y="1672"/>
              <a:ext cx="21" cy="25"/>
            </a:xfrm>
            <a:custGeom>
              <a:avLst/>
              <a:gdLst/>
              <a:ahLst/>
              <a:cxnLst>
                <a:cxn ang="0">
                  <a:pos x="25" y="39"/>
                </a:cxn>
                <a:cxn ang="0">
                  <a:pos x="25" y="19"/>
                </a:cxn>
                <a:cxn ang="0">
                  <a:pos x="81" y="19"/>
                </a:cxn>
                <a:cxn ang="0">
                  <a:pos x="81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83" y="102"/>
                </a:cxn>
                <a:cxn ang="0">
                  <a:pos x="83" y="81"/>
                </a:cxn>
                <a:cxn ang="0">
                  <a:pos x="25" y="81"/>
                </a:cxn>
                <a:cxn ang="0">
                  <a:pos x="25" y="59"/>
                </a:cxn>
                <a:cxn ang="0">
                  <a:pos x="75" y="59"/>
                </a:cxn>
                <a:cxn ang="0">
                  <a:pos x="75" y="39"/>
                </a:cxn>
                <a:cxn ang="0">
                  <a:pos x="25" y="39"/>
                </a:cxn>
              </a:cxnLst>
              <a:rect l="0" t="0" r="r" b="b"/>
              <a:pathLst>
                <a:path w="83" h="102">
                  <a:moveTo>
                    <a:pt x="25" y="39"/>
                  </a:moveTo>
                  <a:lnTo>
                    <a:pt x="25" y="19"/>
                  </a:lnTo>
                  <a:lnTo>
                    <a:pt x="81" y="19"/>
                  </a:lnTo>
                  <a:lnTo>
                    <a:pt x="81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83" y="102"/>
                  </a:lnTo>
                  <a:lnTo>
                    <a:pt x="83" y="81"/>
                  </a:lnTo>
                  <a:lnTo>
                    <a:pt x="25" y="81"/>
                  </a:lnTo>
                  <a:lnTo>
                    <a:pt x="25" y="59"/>
                  </a:lnTo>
                  <a:lnTo>
                    <a:pt x="75" y="59"/>
                  </a:lnTo>
                  <a:lnTo>
                    <a:pt x="75" y="39"/>
                  </a:lnTo>
                  <a:lnTo>
                    <a:pt x="25" y="3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1" name="Freeform 295"/>
            <p:cNvSpPr>
              <a:spLocks noEditPoints="1"/>
            </p:cNvSpPr>
            <p:nvPr/>
          </p:nvSpPr>
          <p:spPr bwMode="auto">
            <a:xfrm>
              <a:off x="3492" y="1665"/>
              <a:ext cx="22" cy="32"/>
            </a:xfrm>
            <a:custGeom>
              <a:avLst/>
              <a:gdLst/>
              <a:ahLst/>
              <a:cxnLst>
                <a:cxn ang="0">
                  <a:pos x="24" y="91"/>
                </a:cxn>
                <a:cxn ang="0">
                  <a:pos x="24" y="26"/>
                </a:cxn>
                <a:cxn ang="0">
                  <a:pos x="0" y="26"/>
                </a:cxn>
                <a:cxn ang="0">
                  <a:pos x="0" y="128"/>
                </a:cxn>
                <a:cxn ang="0">
                  <a:pos x="24" y="128"/>
                </a:cxn>
                <a:cxn ang="0">
                  <a:pos x="64" y="61"/>
                </a:cxn>
                <a:cxn ang="0">
                  <a:pos x="64" y="128"/>
                </a:cxn>
                <a:cxn ang="0">
                  <a:pos x="89" y="128"/>
                </a:cxn>
                <a:cxn ang="0">
                  <a:pos x="89" y="26"/>
                </a:cxn>
                <a:cxn ang="0">
                  <a:pos x="64" y="26"/>
                </a:cxn>
                <a:cxn ang="0">
                  <a:pos x="24" y="91"/>
                </a:cxn>
                <a:cxn ang="0">
                  <a:pos x="15" y="0"/>
                </a:cxn>
                <a:cxn ang="0">
                  <a:pos x="16" y="6"/>
                </a:cxn>
                <a:cxn ang="0">
                  <a:pos x="20" y="11"/>
                </a:cxn>
                <a:cxn ang="0">
                  <a:pos x="23" y="14"/>
                </a:cxn>
                <a:cxn ang="0">
                  <a:pos x="28" y="17"/>
                </a:cxn>
                <a:cxn ang="0">
                  <a:pos x="37" y="19"/>
                </a:cxn>
                <a:cxn ang="0">
                  <a:pos x="44" y="20"/>
                </a:cxn>
                <a:cxn ang="0">
                  <a:pos x="51" y="19"/>
                </a:cxn>
                <a:cxn ang="0">
                  <a:pos x="60" y="17"/>
                </a:cxn>
                <a:cxn ang="0">
                  <a:pos x="64" y="15"/>
                </a:cxn>
                <a:cxn ang="0">
                  <a:pos x="68" y="11"/>
                </a:cxn>
                <a:cxn ang="0">
                  <a:pos x="72" y="6"/>
                </a:cxn>
                <a:cxn ang="0">
                  <a:pos x="74" y="0"/>
                </a:cxn>
                <a:cxn ang="0">
                  <a:pos x="57" y="0"/>
                </a:cxn>
                <a:cxn ang="0">
                  <a:pos x="56" y="4"/>
                </a:cxn>
                <a:cxn ang="0">
                  <a:pos x="54" y="7"/>
                </a:cxn>
                <a:cxn ang="0">
                  <a:pos x="50" y="9"/>
                </a:cxn>
                <a:cxn ang="0">
                  <a:pos x="44" y="10"/>
                </a:cxn>
                <a:cxn ang="0">
                  <a:pos x="39" y="9"/>
                </a:cxn>
                <a:cxn ang="0">
                  <a:pos x="35" y="7"/>
                </a:cxn>
                <a:cxn ang="0">
                  <a:pos x="33" y="4"/>
                </a:cxn>
                <a:cxn ang="0">
                  <a:pos x="32" y="0"/>
                </a:cxn>
                <a:cxn ang="0">
                  <a:pos x="15" y="0"/>
                </a:cxn>
              </a:cxnLst>
              <a:rect l="0" t="0" r="r" b="b"/>
              <a:pathLst>
                <a:path w="89" h="128">
                  <a:moveTo>
                    <a:pt x="24" y="91"/>
                  </a:moveTo>
                  <a:lnTo>
                    <a:pt x="24" y="26"/>
                  </a:lnTo>
                  <a:lnTo>
                    <a:pt x="0" y="26"/>
                  </a:lnTo>
                  <a:lnTo>
                    <a:pt x="0" y="128"/>
                  </a:lnTo>
                  <a:lnTo>
                    <a:pt x="24" y="128"/>
                  </a:lnTo>
                  <a:lnTo>
                    <a:pt x="64" y="61"/>
                  </a:lnTo>
                  <a:lnTo>
                    <a:pt x="64" y="128"/>
                  </a:lnTo>
                  <a:lnTo>
                    <a:pt x="89" y="128"/>
                  </a:lnTo>
                  <a:lnTo>
                    <a:pt x="89" y="26"/>
                  </a:lnTo>
                  <a:lnTo>
                    <a:pt x="64" y="26"/>
                  </a:lnTo>
                  <a:lnTo>
                    <a:pt x="24" y="91"/>
                  </a:lnTo>
                  <a:close/>
                  <a:moveTo>
                    <a:pt x="15" y="0"/>
                  </a:moveTo>
                  <a:lnTo>
                    <a:pt x="16" y="6"/>
                  </a:lnTo>
                  <a:lnTo>
                    <a:pt x="20" y="11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7" y="19"/>
                  </a:lnTo>
                  <a:lnTo>
                    <a:pt x="44" y="20"/>
                  </a:lnTo>
                  <a:lnTo>
                    <a:pt x="51" y="19"/>
                  </a:lnTo>
                  <a:lnTo>
                    <a:pt x="60" y="17"/>
                  </a:lnTo>
                  <a:lnTo>
                    <a:pt x="64" y="15"/>
                  </a:lnTo>
                  <a:lnTo>
                    <a:pt x="68" y="11"/>
                  </a:lnTo>
                  <a:lnTo>
                    <a:pt x="72" y="6"/>
                  </a:lnTo>
                  <a:lnTo>
                    <a:pt x="74" y="0"/>
                  </a:lnTo>
                  <a:lnTo>
                    <a:pt x="57" y="0"/>
                  </a:lnTo>
                  <a:lnTo>
                    <a:pt x="56" y="4"/>
                  </a:lnTo>
                  <a:lnTo>
                    <a:pt x="54" y="7"/>
                  </a:lnTo>
                  <a:lnTo>
                    <a:pt x="50" y="9"/>
                  </a:lnTo>
                  <a:lnTo>
                    <a:pt x="44" y="10"/>
                  </a:lnTo>
                  <a:lnTo>
                    <a:pt x="39" y="9"/>
                  </a:lnTo>
                  <a:lnTo>
                    <a:pt x="35" y="7"/>
                  </a:lnTo>
                  <a:lnTo>
                    <a:pt x="33" y="4"/>
                  </a:lnTo>
                  <a:lnTo>
                    <a:pt x="32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2" name="Rectangle 296"/>
            <p:cNvSpPr>
              <a:spLocks noChangeArrowheads="1"/>
            </p:cNvSpPr>
            <p:nvPr/>
          </p:nvSpPr>
          <p:spPr bwMode="auto">
            <a:xfrm>
              <a:off x="3591" y="1471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3" name="Rectangle 297"/>
            <p:cNvSpPr>
              <a:spLocks noChangeArrowheads="1"/>
            </p:cNvSpPr>
            <p:nvPr/>
          </p:nvSpPr>
          <p:spPr bwMode="auto">
            <a:xfrm>
              <a:off x="3591" y="1471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4" name="Rectangle 298"/>
            <p:cNvSpPr>
              <a:spLocks noChangeArrowheads="1"/>
            </p:cNvSpPr>
            <p:nvPr/>
          </p:nvSpPr>
          <p:spPr bwMode="auto">
            <a:xfrm>
              <a:off x="3603" y="1481"/>
              <a:ext cx="35" cy="40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5" name="Freeform 299"/>
            <p:cNvSpPr>
              <a:spLocks/>
            </p:cNvSpPr>
            <p:nvPr/>
          </p:nvSpPr>
          <p:spPr bwMode="auto">
            <a:xfrm>
              <a:off x="3606" y="1483"/>
              <a:ext cx="10" cy="36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5" y="0"/>
                </a:cxn>
                <a:cxn ang="0">
                  <a:pos x="40" y="5"/>
                </a:cxn>
                <a:cxn ang="0">
                  <a:pos x="40" y="31"/>
                </a:cxn>
                <a:cxn ang="0">
                  <a:pos x="35" y="41"/>
                </a:cxn>
                <a:cxn ang="0">
                  <a:pos x="35" y="102"/>
                </a:cxn>
                <a:cxn ang="0">
                  <a:pos x="40" y="113"/>
                </a:cxn>
                <a:cxn ang="0">
                  <a:pos x="40" y="137"/>
                </a:cxn>
                <a:cxn ang="0">
                  <a:pos x="35" y="143"/>
                </a:cxn>
                <a:cxn ang="0">
                  <a:pos x="5" y="143"/>
                </a:cxn>
                <a:cxn ang="0">
                  <a:pos x="0" y="137"/>
                </a:cxn>
                <a:cxn ang="0">
                  <a:pos x="0" y="113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1"/>
                </a:cxn>
              </a:cxnLst>
              <a:rect l="0" t="0" r="r" b="b"/>
              <a:pathLst>
                <a:path w="40" h="143">
                  <a:moveTo>
                    <a:pt x="0" y="31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5" y="0"/>
                  </a:lnTo>
                  <a:lnTo>
                    <a:pt x="40" y="5"/>
                  </a:lnTo>
                  <a:lnTo>
                    <a:pt x="40" y="31"/>
                  </a:lnTo>
                  <a:lnTo>
                    <a:pt x="35" y="41"/>
                  </a:lnTo>
                  <a:lnTo>
                    <a:pt x="35" y="102"/>
                  </a:lnTo>
                  <a:lnTo>
                    <a:pt x="40" y="113"/>
                  </a:lnTo>
                  <a:lnTo>
                    <a:pt x="40" y="137"/>
                  </a:lnTo>
                  <a:lnTo>
                    <a:pt x="35" y="143"/>
                  </a:lnTo>
                  <a:lnTo>
                    <a:pt x="5" y="143"/>
                  </a:lnTo>
                  <a:lnTo>
                    <a:pt x="0" y="137"/>
                  </a:lnTo>
                  <a:lnTo>
                    <a:pt x="0" y="113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1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6" name="Rectangle 300"/>
            <p:cNvSpPr>
              <a:spLocks noChangeArrowheads="1"/>
            </p:cNvSpPr>
            <p:nvPr/>
          </p:nvSpPr>
          <p:spPr bwMode="auto">
            <a:xfrm>
              <a:off x="3619" y="1483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7" name="Rectangle 301"/>
            <p:cNvSpPr>
              <a:spLocks noChangeArrowheads="1"/>
            </p:cNvSpPr>
            <p:nvPr/>
          </p:nvSpPr>
          <p:spPr bwMode="auto">
            <a:xfrm>
              <a:off x="3628" y="1483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8" name="Rectangle 302"/>
            <p:cNvSpPr>
              <a:spLocks noChangeArrowheads="1"/>
            </p:cNvSpPr>
            <p:nvPr/>
          </p:nvSpPr>
          <p:spPr bwMode="auto">
            <a:xfrm>
              <a:off x="3619" y="1506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19" name="Line 303"/>
            <p:cNvSpPr>
              <a:spLocks noChangeShapeType="1"/>
            </p:cNvSpPr>
            <p:nvPr/>
          </p:nvSpPr>
          <p:spPr bwMode="auto">
            <a:xfrm>
              <a:off x="3619" y="1503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0" name="Line 304"/>
            <p:cNvSpPr>
              <a:spLocks noChangeShapeType="1"/>
            </p:cNvSpPr>
            <p:nvPr/>
          </p:nvSpPr>
          <p:spPr bwMode="auto">
            <a:xfrm>
              <a:off x="3619" y="150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1" name="Line 305"/>
            <p:cNvSpPr>
              <a:spLocks noChangeShapeType="1"/>
            </p:cNvSpPr>
            <p:nvPr/>
          </p:nvSpPr>
          <p:spPr bwMode="auto">
            <a:xfrm>
              <a:off x="3619" y="1501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2" name="Line 306"/>
            <p:cNvSpPr>
              <a:spLocks noChangeShapeType="1"/>
            </p:cNvSpPr>
            <p:nvPr/>
          </p:nvSpPr>
          <p:spPr bwMode="auto">
            <a:xfrm>
              <a:off x="3619" y="1500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3" name="Line 307"/>
            <p:cNvSpPr>
              <a:spLocks noChangeShapeType="1"/>
            </p:cNvSpPr>
            <p:nvPr/>
          </p:nvSpPr>
          <p:spPr bwMode="auto">
            <a:xfrm>
              <a:off x="3619" y="149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4" name="Line 308"/>
            <p:cNvSpPr>
              <a:spLocks noChangeShapeType="1"/>
            </p:cNvSpPr>
            <p:nvPr/>
          </p:nvSpPr>
          <p:spPr bwMode="auto">
            <a:xfrm>
              <a:off x="3628" y="1486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5" name="Line 309"/>
            <p:cNvSpPr>
              <a:spLocks noChangeShapeType="1"/>
            </p:cNvSpPr>
            <p:nvPr/>
          </p:nvSpPr>
          <p:spPr bwMode="auto">
            <a:xfrm>
              <a:off x="3628" y="149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6" name="Line 310"/>
            <p:cNvSpPr>
              <a:spLocks noChangeShapeType="1"/>
            </p:cNvSpPr>
            <p:nvPr/>
          </p:nvSpPr>
          <p:spPr bwMode="auto">
            <a:xfrm>
              <a:off x="3628" y="1489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7" name="Line 311"/>
            <p:cNvSpPr>
              <a:spLocks noChangeShapeType="1"/>
            </p:cNvSpPr>
            <p:nvPr/>
          </p:nvSpPr>
          <p:spPr bwMode="auto">
            <a:xfrm>
              <a:off x="3619" y="1486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8" name="Line 312"/>
            <p:cNvSpPr>
              <a:spLocks noChangeShapeType="1"/>
            </p:cNvSpPr>
            <p:nvPr/>
          </p:nvSpPr>
          <p:spPr bwMode="auto">
            <a:xfrm>
              <a:off x="3619" y="149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29" name="Line 313"/>
            <p:cNvSpPr>
              <a:spLocks noChangeShapeType="1"/>
            </p:cNvSpPr>
            <p:nvPr/>
          </p:nvSpPr>
          <p:spPr bwMode="auto">
            <a:xfrm>
              <a:off x="3619" y="1489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30" name="Line 314"/>
            <p:cNvSpPr>
              <a:spLocks noChangeShapeType="1"/>
            </p:cNvSpPr>
            <p:nvPr/>
          </p:nvSpPr>
          <p:spPr bwMode="auto">
            <a:xfrm>
              <a:off x="3619" y="151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31" name="Line 315"/>
            <p:cNvSpPr>
              <a:spLocks noChangeShapeType="1"/>
            </p:cNvSpPr>
            <p:nvPr/>
          </p:nvSpPr>
          <p:spPr bwMode="auto">
            <a:xfrm>
              <a:off x="3619" y="151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32" name="Line 316"/>
            <p:cNvSpPr>
              <a:spLocks noChangeShapeType="1"/>
            </p:cNvSpPr>
            <p:nvPr/>
          </p:nvSpPr>
          <p:spPr bwMode="auto">
            <a:xfrm>
              <a:off x="3619" y="150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33" name="Line 317"/>
            <p:cNvSpPr>
              <a:spLocks noChangeShapeType="1"/>
            </p:cNvSpPr>
            <p:nvPr/>
          </p:nvSpPr>
          <p:spPr bwMode="auto">
            <a:xfrm>
              <a:off x="3629" y="1506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34" name="Line 318"/>
            <p:cNvSpPr>
              <a:spLocks noChangeShapeType="1"/>
            </p:cNvSpPr>
            <p:nvPr/>
          </p:nvSpPr>
          <p:spPr bwMode="auto">
            <a:xfrm>
              <a:off x="3624" y="1506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35" name="Rectangle 319"/>
            <p:cNvSpPr>
              <a:spLocks noChangeArrowheads="1"/>
            </p:cNvSpPr>
            <p:nvPr/>
          </p:nvSpPr>
          <p:spPr bwMode="auto">
            <a:xfrm>
              <a:off x="3665" y="1471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36" name="Rectangle 320"/>
            <p:cNvSpPr>
              <a:spLocks noChangeArrowheads="1"/>
            </p:cNvSpPr>
            <p:nvPr/>
          </p:nvSpPr>
          <p:spPr bwMode="auto">
            <a:xfrm>
              <a:off x="3665" y="1471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37" name="Freeform 321"/>
            <p:cNvSpPr>
              <a:spLocks noEditPoints="1"/>
            </p:cNvSpPr>
            <p:nvPr/>
          </p:nvSpPr>
          <p:spPr bwMode="auto">
            <a:xfrm>
              <a:off x="3680" y="1480"/>
              <a:ext cx="32" cy="37"/>
            </a:xfrm>
            <a:custGeom>
              <a:avLst/>
              <a:gdLst/>
              <a:ahLst/>
              <a:cxnLst>
                <a:cxn ang="0">
                  <a:pos x="123" y="91"/>
                </a:cxn>
                <a:cxn ang="0">
                  <a:pos x="118" y="107"/>
                </a:cxn>
                <a:cxn ang="0">
                  <a:pos x="111" y="121"/>
                </a:cxn>
                <a:cxn ang="0">
                  <a:pos x="98" y="131"/>
                </a:cxn>
                <a:cxn ang="0">
                  <a:pos x="80" y="120"/>
                </a:cxn>
                <a:cxn ang="0">
                  <a:pos x="74" y="92"/>
                </a:cxn>
                <a:cxn ang="0">
                  <a:pos x="78" y="68"/>
                </a:cxn>
                <a:cxn ang="0">
                  <a:pos x="92" y="58"/>
                </a:cxn>
                <a:cxn ang="0">
                  <a:pos x="98" y="55"/>
                </a:cxn>
                <a:cxn ang="0">
                  <a:pos x="103" y="42"/>
                </a:cxn>
                <a:cxn ang="0">
                  <a:pos x="89" y="19"/>
                </a:cxn>
                <a:cxn ang="0">
                  <a:pos x="72" y="8"/>
                </a:cxn>
                <a:cxn ang="0">
                  <a:pos x="54" y="11"/>
                </a:cxn>
                <a:cxn ang="0">
                  <a:pos x="26" y="38"/>
                </a:cxn>
                <a:cxn ang="0">
                  <a:pos x="23" y="58"/>
                </a:cxn>
                <a:cxn ang="0">
                  <a:pos x="35" y="73"/>
                </a:cxn>
                <a:cxn ang="0">
                  <a:pos x="57" y="82"/>
                </a:cxn>
                <a:cxn ang="0">
                  <a:pos x="66" y="112"/>
                </a:cxn>
                <a:cxn ang="0">
                  <a:pos x="57" y="140"/>
                </a:cxn>
                <a:cxn ang="0">
                  <a:pos x="60" y="121"/>
                </a:cxn>
                <a:cxn ang="0">
                  <a:pos x="52" y="88"/>
                </a:cxn>
                <a:cxn ang="0">
                  <a:pos x="36" y="75"/>
                </a:cxn>
                <a:cxn ang="0">
                  <a:pos x="53" y="94"/>
                </a:cxn>
                <a:cxn ang="0">
                  <a:pos x="58" y="123"/>
                </a:cxn>
                <a:cxn ang="0">
                  <a:pos x="51" y="143"/>
                </a:cxn>
                <a:cxn ang="0">
                  <a:pos x="32" y="142"/>
                </a:cxn>
                <a:cxn ang="0">
                  <a:pos x="19" y="132"/>
                </a:cxn>
                <a:cxn ang="0">
                  <a:pos x="13" y="116"/>
                </a:cxn>
                <a:cxn ang="0">
                  <a:pos x="6" y="90"/>
                </a:cxn>
                <a:cxn ang="0">
                  <a:pos x="3" y="68"/>
                </a:cxn>
                <a:cxn ang="0">
                  <a:pos x="10" y="63"/>
                </a:cxn>
                <a:cxn ang="0">
                  <a:pos x="7" y="60"/>
                </a:cxn>
                <a:cxn ang="0">
                  <a:pos x="0" y="49"/>
                </a:cxn>
                <a:cxn ang="0">
                  <a:pos x="4" y="33"/>
                </a:cxn>
                <a:cxn ang="0">
                  <a:pos x="33" y="5"/>
                </a:cxn>
                <a:cxn ang="0">
                  <a:pos x="62" y="0"/>
                </a:cxn>
                <a:cxn ang="0">
                  <a:pos x="89" y="5"/>
                </a:cxn>
                <a:cxn ang="0">
                  <a:pos x="111" y="20"/>
                </a:cxn>
                <a:cxn ang="0">
                  <a:pos x="115" y="50"/>
                </a:cxn>
                <a:cxn ang="0">
                  <a:pos x="125" y="54"/>
                </a:cxn>
                <a:cxn ang="0">
                  <a:pos x="124" y="73"/>
                </a:cxn>
                <a:cxn ang="0">
                  <a:pos x="118" y="56"/>
                </a:cxn>
                <a:cxn ang="0">
                  <a:pos x="106" y="56"/>
                </a:cxn>
                <a:cxn ang="0">
                  <a:pos x="107" y="62"/>
                </a:cxn>
                <a:cxn ang="0">
                  <a:pos x="119" y="73"/>
                </a:cxn>
                <a:cxn ang="0">
                  <a:pos x="91" y="73"/>
                </a:cxn>
                <a:cxn ang="0">
                  <a:pos x="86" y="90"/>
                </a:cxn>
                <a:cxn ang="0">
                  <a:pos x="88" y="107"/>
                </a:cxn>
                <a:cxn ang="0">
                  <a:pos x="96" y="119"/>
                </a:cxn>
                <a:cxn ang="0">
                  <a:pos x="101" y="107"/>
                </a:cxn>
                <a:cxn ang="0">
                  <a:pos x="97" y="77"/>
                </a:cxn>
                <a:cxn ang="0">
                  <a:pos x="20" y="70"/>
                </a:cxn>
                <a:cxn ang="0">
                  <a:pos x="10" y="67"/>
                </a:cxn>
                <a:cxn ang="0">
                  <a:pos x="10" y="78"/>
                </a:cxn>
                <a:cxn ang="0">
                  <a:pos x="18" y="85"/>
                </a:cxn>
                <a:cxn ang="0">
                  <a:pos x="98" y="100"/>
                </a:cxn>
                <a:cxn ang="0">
                  <a:pos x="95" y="116"/>
                </a:cxn>
                <a:cxn ang="0">
                  <a:pos x="90" y="106"/>
                </a:cxn>
                <a:cxn ang="0">
                  <a:pos x="89" y="84"/>
                </a:cxn>
                <a:cxn ang="0">
                  <a:pos x="93" y="76"/>
                </a:cxn>
              </a:cxnLst>
              <a:rect l="0" t="0" r="r" b="b"/>
              <a:pathLst>
                <a:path w="130" h="146">
                  <a:moveTo>
                    <a:pt x="130" y="71"/>
                  </a:moveTo>
                  <a:lnTo>
                    <a:pt x="130" y="73"/>
                  </a:lnTo>
                  <a:lnTo>
                    <a:pt x="129" y="76"/>
                  </a:lnTo>
                  <a:lnTo>
                    <a:pt x="129" y="78"/>
                  </a:lnTo>
                  <a:lnTo>
                    <a:pt x="128" y="81"/>
                  </a:lnTo>
                  <a:lnTo>
                    <a:pt x="127" y="83"/>
                  </a:lnTo>
                  <a:lnTo>
                    <a:pt x="125" y="88"/>
                  </a:lnTo>
                  <a:lnTo>
                    <a:pt x="123" y="91"/>
                  </a:lnTo>
                  <a:lnTo>
                    <a:pt x="123" y="92"/>
                  </a:lnTo>
                  <a:lnTo>
                    <a:pt x="123" y="93"/>
                  </a:lnTo>
                  <a:lnTo>
                    <a:pt x="122" y="94"/>
                  </a:lnTo>
                  <a:lnTo>
                    <a:pt x="121" y="98"/>
                  </a:lnTo>
                  <a:lnTo>
                    <a:pt x="121" y="100"/>
                  </a:lnTo>
                  <a:lnTo>
                    <a:pt x="120" y="101"/>
                  </a:lnTo>
                  <a:lnTo>
                    <a:pt x="119" y="103"/>
                  </a:lnTo>
                  <a:lnTo>
                    <a:pt x="118" y="107"/>
                  </a:lnTo>
                  <a:lnTo>
                    <a:pt x="116" y="110"/>
                  </a:lnTo>
                  <a:lnTo>
                    <a:pt x="115" y="111"/>
                  </a:lnTo>
                  <a:lnTo>
                    <a:pt x="114" y="112"/>
                  </a:lnTo>
                  <a:lnTo>
                    <a:pt x="114" y="114"/>
                  </a:lnTo>
                  <a:lnTo>
                    <a:pt x="113" y="116"/>
                  </a:lnTo>
                  <a:lnTo>
                    <a:pt x="113" y="118"/>
                  </a:lnTo>
                  <a:lnTo>
                    <a:pt x="112" y="119"/>
                  </a:lnTo>
                  <a:lnTo>
                    <a:pt x="111" y="121"/>
                  </a:lnTo>
                  <a:lnTo>
                    <a:pt x="110" y="123"/>
                  </a:lnTo>
                  <a:lnTo>
                    <a:pt x="109" y="124"/>
                  </a:lnTo>
                  <a:lnTo>
                    <a:pt x="108" y="125"/>
                  </a:lnTo>
                  <a:lnTo>
                    <a:pt x="105" y="128"/>
                  </a:lnTo>
                  <a:lnTo>
                    <a:pt x="104" y="129"/>
                  </a:lnTo>
                  <a:lnTo>
                    <a:pt x="101" y="130"/>
                  </a:lnTo>
                  <a:lnTo>
                    <a:pt x="99" y="131"/>
                  </a:lnTo>
                  <a:lnTo>
                    <a:pt x="98" y="131"/>
                  </a:lnTo>
                  <a:lnTo>
                    <a:pt x="96" y="131"/>
                  </a:lnTo>
                  <a:lnTo>
                    <a:pt x="94" y="131"/>
                  </a:lnTo>
                  <a:lnTo>
                    <a:pt x="92" y="130"/>
                  </a:lnTo>
                  <a:lnTo>
                    <a:pt x="89" y="129"/>
                  </a:lnTo>
                  <a:lnTo>
                    <a:pt x="87" y="127"/>
                  </a:lnTo>
                  <a:lnTo>
                    <a:pt x="85" y="125"/>
                  </a:lnTo>
                  <a:lnTo>
                    <a:pt x="83" y="123"/>
                  </a:lnTo>
                  <a:lnTo>
                    <a:pt x="80" y="120"/>
                  </a:lnTo>
                  <a:lnTo>
                    <a:pt x="79" y="117"/>
                  </a:lnTo>
                  <a:lnTo>
                    <a:pt x="77" y="114"/>
                  </a:lnTo>
                  <a:lnTo>
                    <a:pt x="76" y="111"/>
                  </a:lnTo>
                  <a:lnTo>
                    <a:pt x="75" y="105"/>
                  </a:lnTo>
                  <a:lnTo>
                    <a:pt x="74" y="102"/>
                  </a:lnTo>
                  <a:lnTo>
                    <a:pt x="74" y="99"/>
                  </a:lnTo>
                  <a:lnTo>
                    <a:pt x="74" y="95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4" y="81"/>
                  </a:lnTo>
                  <a:lnTo>
                    <a:pt x="75" y="78"/>
                  </a:lnTo>
                  <a:lnTo>
                    <a:pt x="75" y="76"/>
                  </a:lnTo>
                  <a:lnTo>
                    <a:pt x="76" y="73"/>
                  </a:lnTo>
                  <a:lnTo>
                    <a:pt x="77" y="70"/>
                  </a:lnTo>
                  <a:lnTo>
                    <a:pt x="78" y="68"/>
                  </a:lnTo>
                  <a:lnTo>
                    <a:pt x="79" y="65"/>
                  </a:lnTo>
                  <a:lnTo>
                    <a:pt x="82" y="63"/>
                  </a:lnTo>
                  <a:lnTo>
                    <a:pt x="83" y="62"/>
                  </a:lnTo>
                  <a:lnTo>
                    <a:pt x="85" y="60"/>
                  </a:lnTo>
                  <a:lnTo>
                    <a:pt x="86" y="59"/>
                  </a:lnTo>
                  <a:lnTo>
                    <a:pt x="88" y="58"/>
                  </a:lnTo>
                  <a:lnTo>
                    <a:pt x="90" y="58"/>
                  </a:lnTo>
                  <a:lnTo>
                    <a:pt x="92" y="58"/>
                  </a:lnTo>
                  <a:lnTo>
                    <a:pt x="93" y="58"/>
                  </a:lnTo>
                  <a:lnTo>
                    <a:pt x="93" y="58"/>
                  </a:lnTo>
                  <a:lnTo>
                    <a:pt x="94" y="58"/>
                  </a:lnTo>
                  <a:lnTo>
                    <a:pt x="95" y="58"/>
                  </a:lnTo>
                  <a:lnTo>
                    <a:pt x="95" y="58"/>
                  </a:lnTo>
                  <a:lnTo>
                    <a:pt x="96" y="58"/>
                  </a:lnTo>
                  <a:lnTo>
                    <a:pt x="96" y="58"/>
                  </a:lnTo>
                  <a:lnTo>
                    <a:pt x="98" y="55"/>
                  </a:lnTo>
                  <a:lnTo>
                    <a:pt x="100" y="53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5" y="50"/>
                  </a:lnTo>
                  <a:lnTo>
                    <a:pt x="105" y="49"/>
                  </a:lnTo>
                  <a:lnTo>
                    <a:pt x="104" y="45"/>
                  </a:lnTo>
                  <a:lnTo>
                    <a:pt x="104" y="44"/>
                  </a:lnTo>
                  <a:lnTo>
                    <a:pt x="103" y="42"/>
                  </a:lnTo>
                  <a:lnTo>
                    <a:pt x="102" y="41"/>
                  </a:lnTo>
                  <a:lnTo>
                    <a:pt x="101" y="38"/>
                  </a:lnTo>
                  <a:lnTo>
                    <a:pt x="100" y="36"/>
                  </a:lnTo>
                  <a:lnTo>
                    <a:pt x="98" y="33"/>
                  </a:lnTo>
                  <a:lnTo>
                    <a:pt x="95" y="27"/>
                  </a:lnTo>
                  <a:lnTo>
                    <a:pt x="93" y="24"/>
                  </a:lnTo>
                  <a:lnTo>
                    <a:pt x="91" y="21"/>
                  </a:lnTo>
                  <a:lnTo>
                    <a:pt x="89" y="19"/>
                  </a:lnTo>
                  <a:lnTo>
                    <a:pt x="87" y="17"/>
                  </a:lnTo>
                  <a:lnTo>
                    <a:pt x="85" y="15"/>
                  </a:lnTo>
                  <a:lnTo>
                    <a:pt x="83" y="13"/>
                  </a:lnTo>
                  <a:lnTo>
                    <a:pt x="80" y="11"/>
                  </a:lnTo>
                  <a:lnTo>
                    <a:pt x="78" y="10"/>
                  </a:lnTo>
                  <a:lnTo>
                    <a:pt x="76" y="9"/>
                  </a:lnTo>
                  <a:lnTo>
                    <a:pt x="74" y="9"/>
                  </a:lnTo>
                  <a:lnTo>
                    <a:pt x="72" y="8"/>
                  </a:lnTo>
                  <a:lnTo>
                    <a:pt x="70" y="8"/>
                  </a:lnTo>
                  <a:lnTo>
                    <a:pt x="68" y="8"/>
                  </a:lnTo>
                  <a:lnTo>
                    <a:pt x="66" y="8"/>
                  </a:lnTo>
                  <a:lnTo>
                    <a:pt x="64" y="8"/>
                  </a:lnTo>
                  <a:lnTo>
                    <a:pt x="63" y="9"/>
                  </a:lnTo>
                  <a:lnTo>
                    <a:pt x="61" y="9"/>
                  </a:lnTo>
                  <a:lnTo>
                    <a:pt x="57" y="10"/>
                  </a:lnTo>
                  <a:lnTo>
                    <a:pt x="54" y="11"/>
                  </a:lnTo>
                  <a:lnTo>
                    <a:pt x="50" y="14"/>
                  </a:lnTo>
                  <a:lnTo>
                    <a:pt x="46" y="17"/>
                  </a:lnTo>
                  <a:lnTo>
                    <a:pt x="42" y="20"/>
                  </a:lnTo>
                  <a:lnTo>
                    <a:pt x="38" y="24"/>
                  </a:lnTo>
                  <a:lnTo>
                    <a:pt x="35" y="27"/>
                  </a:lnTo>
                  <a:lnTo>
                    <a:pt x="31" y="31"/>
                  </a:lnTo>
                  <a:lnTo>
                    <a:pt x="27" y="35"/>
                  </a:lnTo>
                  <a:lnTo>
                    <a:pt x="26" y="38"/>
                  </a:lnTo>
                  <a:lnTo>
                    <a:pt x="24" y="42"/>
                  </a:lnTo>
                  <a:lnTo>
                    <a:pt x="22" y="45"/>
                  </a:lnTo>
                  <a:lnTo>
                    <a:pt x="22" y="48"/>
                  </a:lnTo>
                  <a:lnTo>
                    <a:pt x="22" y="52"/>
                  </a:lnTo>
                  <a:lnTo>
                    <a:pt x="22" y="54"/>
                  </a:lnTo>
                  <a:lnTo>
                    <a:pt x="22" y="55"/>
                  </a:lnTo>
                  <a:lnTo>
                    <a:pt x="22" y="57"/>
                  </a:lnTo>
                  <a:lnTo>
                    <a:pt x="23" y="58"/>
                  </a:lnTo>
                  <a:lnTo>
                    <a:pt x="23" y="60"/>
                  </a:lnTo>
                  <a:lnTo>
                    <a:pt x="25" y="62"/>
                  </a:lnTo>
                  <a:lnTo>
                    <a:pt x="27" y="64"/>
                  </a:lnTo>
                  <a:lnTo>
                    <a:pt x="31" y="68"/>
                  </a:lnTo>
                  <a:lnTo>
                    <a:pt x="33" y="71"/>
                  </a:lnTo>
                  <a:lnTo>
                    <a:pt x="34" y="72"/>
                  </a:lnTo>
                  <a:lnTo>
                    <a:pt x="35" y="73"/>
                  </a:lnTo>
                  <a:lnTo>
                    <a:pt x="35" y="73"/>
                  </a:lnTo>
                  <a:lnTo>
                    <a:pt x="35" y="74"/>
                  </a:lnTo>
                  <a:lnTo>
                    <a:pt x="39" y="74"/>
                  </a:lnTo>
                  <a:lnTo>
                    <a:pt x="43" y="75"/>
                  </a:lnTo>
                  <a:lnTo>
                    <a:pt x="46" y="76"/>
                  </a:lnTo>
                  <a:lnTo>
                    <a:pt x="49" y="77"/>
                  </a:lnTo>
                  <a:lnTo>
                    <a:pt x="52" y="78"/>
                  </a:lnTo>
                  <a:lnTo>
                    <a:pt x="54" y="80"/>
                  </a:lnTo>
                  <a:lnTo>
                    <a:pt x="57" y="82"/>
                  </a:lnTo>
                  <a:lnTo>
                    <a:pt x="58" y="85"/>
                  </a:lnTo>
                  <a:lnTo>
                    <a:pt x="60" y="87"/>
                  </a:lnTo>
                  <a:lnTo>
                    <a:pt x="62" y="91"/>
                  </a:lnTo>
                  <a:lnTo>
                    <a:pt x="63" y="94"/>
                  </a:lnTo>
                  <a:lnTo>
                    <a:pt x="65" y="99"/>
                  </a:lnTo>
                  <a:lnTo>
                    <a:pt x="65" y="103"/>
                  </a:lnTo>
                  <a:lnTo>
                    <a:pt x="66" y="107"/>
                  </a:lnTo>
                  <a:lnTo>
                    <a:pt x="66" y="112"/>
                  </a:lnTo>
                  <a:lnTo>
                    <a:pt x="66" y="118"/>
                  </a:lnTo>
                  <a:lnTo>
                    <a:pt x="66" y="121"/>
                  </a:lnTo>
                  <a:lnTo>
                    <a:pt x="66" y="124"/>
                  </a:lnTo>
                  <a:lnTo>
                    <a:pt x="65" y="128"/>
                  </a:lnTo>
                  <a:lnTo>
                    <a:pt x="63" y="131"/>
                  </a:lnTo>
                  <a:lnTo>
                    <a:pt x="62" y="134"/>
                  </a:lnTo>
                  <a:lnTo>
                    <a:pt x="59" y="137"/>
                  </a:lnTo>
                  <a:lnTo>
                    <a:pt x="57" y="140"/>
                  </a:lnTo>
                  <a:lnTo>
                    <a:pt x="54" y="143"/>
                  </a:lnTo>
                  <a:lnTo>
                    <a:pt x="56" y="139"/>
                  </a:lnTo>
                  <a:lnTo>
                    <a:pt x="57" y="136"/>
                  </a:lnTo>
                  <a:lnTo>
                    <a:pt x="58" y="133"/>
                  </a:lnTo>
                  <a:lnTo>
                    <a:pt x="59" y="130"/>
                  </a:lnTo>
                  <a:lnTo>
                    <a:pt x="60" y="127"/>
                  </a:lnTo>
                  <a:lnTo>
                    <a:pt x="60" y="124"/>
                  </a:lnTo>
                  <a:lnTo>
                    <a:pt x="60" y="121"/>
                  </a:lnTo>
                  <a:lnTo>
                    <a:pt x="60" y="115"/>
                  </a:lnTo>
                  <a:lnTo>
                    <a:pt x="60" y="112"/>
                  </a:lnTo>
                  <a:lnTo>
                    <a:pt x="60" y="109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6" y="95"/>
                  </a:lnTo>
                  <a:lnTo>
                    <a:pt x="54" y="91"/>
                  </a:lnTo>
                  <a:lnTo>
                    <a:pt x="52" y="88"/>
                  </a:lnTo>
                  <a:lnTo>
                    <a:pt x="50" y="84"/>
                  </a:lnTo>
                  <a:lnTo>
                    <a:pt x="48" y="81"/>
                  </a:lnTo>
                  <a:lnTo>
                    <a:pt x="46" y="79"/>
                  </a:lnTo>
                  <a:lnTo>
                    <a:pt x="43" y="77"/>
                  </a:lnTo>
                  <a:lnTo>
                    <a:pt x="41" y="76"/>
                  </a:lnTo>
                  <a:lnTo>
                    <a:pt x="38" y="75"/>
                  </a:lnTo>
                  <a:lnTo>
                    <a:pt x="36" y="74"/>
                  </a:lnTo>
                  <a:lnTo>
                    <a:pt x="36" y="75"/>
                  </a:lnTo>
                  <a:lnTo>
                    <a:pt x="39" y="76"/>
                  </a:lnTo>
                  <a:lnTo>
                    <a:pt x="41" y="78"/>
                  </a:lnTo>
                  <a:lnTo>
                    <a:pt x="43" y="79"/>
                  </a:lnTo>
                  <a:lnTo>
                    <a:pt x="45" y="81"/>
                  </a:lnTo>
                  <a:lnTo>
                    <a:pt x="48" y="84"/>
                  </a:lnTo>
                  <a:lnTo>
                    <a:pt x="49" y="87"/>
                  </a:lnTo>
                  <a:lnTo>
                    <a:pt x="51" y="90"/>
                  </a:lnTo>
                  <a:lnTo>
                    <a:pt x="53" y="94"/>
                  </a:lnTo>
                  <a:lnTo>
                    <a:pt x="54" y="98"/>
                  </a:lnTo>
                  <a:lnTo>
                    <a:pt x="55" y="101"/>
                  </a:lnTo>
                  <a:lnTo>
                    <a:pt x="56" y="104"/>
                  </a:lnTo>
                  <a:lnTo>
                    <a:pt x="57" y="108"/>
                  </a:lnTo>
                  <a:lnTo>
                    <a:pt x="58" y="111"/>
                  </a:lnTo>
                  <a:lnTo>
                    <a:pt x="58" y="114"/>
                  </a:lnTo>
                  <a:lnTo>
                    <a:pt x="58" y="117"/>
                  </a:lnTo>
                  <a:lnTo>
                    <a:pt x="58" y="123"/>
                  </a:lnTo>
                  <a:lnTo>
                    <a:pt x="58" y="129"/>
                  </a:lnTo>
                  <a:lnTo>
                    <a:pt x="57" y="131"/>
                  </a:lnTo>
                  <a:lnTo>
                    <a:pt x="57" y="133"/>
                  </a:lnTo>
                  <a:lnTo>
                    <a:pt x="56" y="135"/>
                  </a:lnTo>
                  <a:lnTo>
                    <a:pt x="55" y="137"/>
                  </a:lnTo>
                  <a:lnTo>
                    <a:pt x="54" y="139"/>
                  </a:lnTo>
                  <a:lnTo>
                    <a:pt x="53" y="141"/>
                  </a:lnTo>
                  <a:lnTo>
                    <a:pt x="51" y="143"/>
                  </a:lnTo>
                  <a:lnTo>
                    <a:pt x="50" y="144"/>
                  </a:lnTo>
                  <a:lnTo>
                    <a:pt x="47" y="146"/>
                  </a:lnTo>
                  <a:lnTo>
                    <a:pt x="43" y="146"/>
                  </a:lnTo>
                  <a:lnTo>
                    <a:pt x="39" y="146"/>
                  </a:lnTo>
                  <a:lnTo>
                    <a:pt x="38" y="145"/>
                  </a:lnTo>
                  <a:lnTo>
                    <a:pt x="36" y="144"/>
                  </a:lnTo>
                  <a:lnTo>
                    <a:pt x="34" y="143"/>
                  </a:lnTo>
                  <a:lnTo>
                    <a:pt x="32" y="142"/>
                  </a:lnTo>
                  <a:lnTo>
                    <a:pt x="29" y="140"/>
                  </a:lnTo>
                  <a:lnTo>
                    <a:pt x="27" y="138"/>
                  </a:lnTo>
                  <a:lnTo>
                    <a:pt x="26" y="137"/>
                  </a:lnTo>
                  <a:lnTo>
                    <a:pt x="25" y="137"/>
                  </a:lnTo>
                  <a:lnTo>
                    <a:pt x="23" y="136"/>
                  </a:lnTo>
                  <a:lnTo>
                    <a:pt x="22" y="135"/>
                  </a:lnTo>
                  <a:lnTo>
                    <a:pt x="20" y="134"/>
                  </a:lnTo>
                  <a:lnTo>
                    <a:pt x="19" y="132"/>
                  </a:lnTo>
                  <a:lnTo>
                    <a:pt x="18" y="130"/>
                  </a:lnTo>
                  <a:lnTo>
                    <a:pt x="17" y="128"/>
                  </a:lnTo>
                  <a:lnTo>
                    <a:pt x="16" y="126"/>
                  </a:lnTo>
                  <a:lnTo>
                    <a:pt x="15" y="124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4" y="118"/>
                  </a:lnTo>
                  <a:lnTo>
                    <a:pt x="13" y="116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4" y="106"/>
                  </a:lnTo>
                  <a:lnTo>
                    <a:pt x="14" y="105"/>
                  </a:lnTo>
                  <a:lnTo>
                    <a:pt x="11" y="100"/>
                  </a:lnTo>
                  <a:lnTo>
                    <a:pt x="8" y="95"/>
                  </a:lnTo>
                  <a:lnTo>
                    <a:pt x="6" y="90"/>
                  </a:lnTo>
                  <a:lnTo>
                    <a:pt x="5" y="86"/>
                  </a:lnTo>
                  <a:lnTo>
                    <a:pt x="4" y="83"/>
                  </a:lnTo>
                  <a:lnTo>
                    <a:pt x="3" y="79"/>
                  </a:lnTo>
                  <a:lnTo>
                    <a:pt x="2" y="76"/>
                  </a:lnTo>
                  <a:lnTo>
                    <a:pt x="2" y="74"/>
                  </a:lnTo>
                  <a:lnTo>
                    <a:pt x="2" y="71"/>
                  </a:lnTo>
                  <a:lnTo>
                    <a:pt x="2" y="69"/>
                  </a:lnTo>
                  <a:lnTo>
                    <a:pt x="3" y="68"/>
                  </a:lnTo>
                  <a:lnTo>
                    <a:pt x="3" y="67"/>
                  </a:lnTo>
                  <a:lnTo>
                    <a:pt x="4" y="65"/>
                  </a:lnTo>
                  <a:lnTo>
                    <a:pt x="5" y="64"/>
                  </a:lnTo>
                  <a:lnTo>
                    <a:pt x="6" y="64"/>
                  </a:lnTo>
                  <a:lnTo>
                    <a:pt x="7" y="63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3" y="63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2" y="61"/>
                  </a:lnTo>
                  <a:lnTo>
                    <a:pt x="11" y="61"/>
                  </a:lnTo>
                  <a:lnTo>
                    <a:pt x="10" y="61"/>
                  </a:lnTo>
                  <a:lnTo>
                    <a:pt x="9" y="60"/>
                  </a:lnTo>
                  <a:lnTo>
                    <a:pt x="7" y="60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2" y="58"/>
                  </a:lnTo>
                  <a:lnTo>
                    <a:pt x="1" y="56"/>
                  </a:lnTo>
                  <a:lnTo>
                    <a:pt x="1" y="54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0" y="43"/>
                  </a:lnTo>
                  <a:lnTo>
                    <a:pt x="1" y="41"/>
                  </a:lnTo>
                  <a:lnTo>
                    <a:pt x="2" y="39"/>
                  </a:lnTo>
                  <a:lnTo>
                    <a:pt x="2" y="37"/>
                  </a:lnTo>
                  <a:lnTo>
                    <a:pt x="3" y="35"/>
                  </a:lnTo>
                  <a:lnTo>
                    <a:pt x="4" y="33"/>
                  </a:lnTo>
                  <a:lnTo>
                    <a:pt x="5" y="30"/>
                  </a:lnTo>
                  <a:lnTo>
                    <a:pt x="7" y="26"/>
                  </a:lnTo>
                  <a:lnTo>
                    <a:pt x="10" y="23"/>
                  </a:lnTo>
                  <a:lnTo>
                    <a:pt x="15" y="17"/>
                  </a:lnTo>
                  <a:lnTo>
                    <a:pt x="18" y="14"/>
                  </a:lnTo>
                  <a:lnTo>
                    <a:pt x="22" y="12"/>
                  </a:lnTo>
                  <a:lnTo>
                    <a:pt x="29" y="7"/>
                  </a:lnTo>
                  <a:lnTo>
                    <a:pt x="33" y="5"/>
                  </a:lnTo>
                  <a:lnTo>
                    <a:pt x="37" y="4"/>
                  </a:lnTo>
                  <a:lnTo>
                    <a:pt x="41" y="2"/>
                  </a:lnTo>
                  <a:lnTo>
                    <a:pt x="45" y="1"/>
                  </a:lnTo>
                  <a:lnTo>
                    <a:pt x="49" y="1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59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7" y="1"/>
                  </a:lnTo>
                  <a:lnTo>
                    <a:pt x="70" y="1"/>
                  </a:lnTo>
                  <a:lnTo>
                    <a:pt x="75" y="2"/>
                  </a:lnTo>
                  <a:lnTo>
                    <a:pt x="78" y="2"/>
                  </a:lnTo>
                  <a:lnTo>
                    <a:pt x="84" y="4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2" y="6"/>
                  </a:lnTo>
                  <a:lnTo>
                    <a:pt x="94" y="8"/>
                  </a:lnTo>
                  <a:lnTo>
                    <a:pt x="99" y="10"/>
                  </a:lnTo>
                  <a:lnTo>
                    <a:pt x="102" y="12"/>
                  </a:lnTo>
                  <a:lnTo>
                    <a:pt x="105" y="14"/>
                  </a:lnTo>
                  <a:lnTo>
                    <a:pt x="108" y="16"/>
                  </a:lnTo>
                  <a:lnTo>
                    <a:pt x="109" y="18"/>
                  </a:lnTo>
                  <a:lnTo>
                    <a:pt x="111" y="20"/>
                  </a:lnTo>
                  <a:lnTo>
                    <a:pt x="112" y="22"/>
                  </a:lnTo>
                  <a:lnTo>
                    <a:pt x="113" y="24"/>
                  </a:lnTo>
                  <a:lnTo>
                    <a:pt x="113" y="26"/>
                  </a:lnTo>
                  <a:lnTo>
                    <a:pt x="113" y="27"/>
                  </a:lnTo>
                  <a:lnTo>
                    <a:pt x="113" y="28"/>
                  </a:lnTo>
                  <a:lnTo>
                    <a:pt x="113" y="30"/>
                  </a:lnTo>
                  <a:lnTo>
                    <a:pt x="112" y="35"/>
                  </a:lnTo>
                  <a:lnTo>
                    <a:pt x="115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8" y="50"/>
                  </a:lnTo>
                  <a:lnTo>
                    <a:pt x="120" y="51"/>
                  </a:lnTo>
                  <a:lnTo>
                    <a:pt x="121" y="51"/>
                  </a:lnTo>
                  <a:lnTo>
                    <a:pt x="123" y="52"/>
                  </a:lnTo>
                  <a:lnTo>
                    <a:pt x="124" y="53"/>
                  </a:lnTo>
                  <a:lnTo>
                    <a:pt x="125" y="54"/>
                  </a:lnTo>
                  <a:lnTo>
                    <a:pt x="127" y="57"/>
                  </a:lnTo>
                  <a:lnTo>
                    <a:pt x="128" y="60"/>
                  </a:lnTo>
                  <a:lnTo>
                    <a:pt x="129" y="64"/>
                  </a:lnTo>
                  <a:lnTo>
                    <a:pt x="130" y="68"/>
                  </a:lnTo>
                  <a:lnTo>
                    <a:pt x="130" y="71"/>
                  </a:lnTo>
                  <a:close/>
                  <a:moveTo>
                    <a:pt x="121" y="79"/>
                  </a:moveTo>
                  <a:lnTo>
                    <a:pt x="123" y="77"/>
                  </a:lnTo>
                  <a:lnTo>
                    <a:pt x="124" y="73"/>
                  </a:lnTo>
                  <a:lnTo>
                    <a:pt x="124" y="72"/>
                  </a:lnTo>
                  <a:lnTo>
                    <a:pt x="124" y="69"/>
                  </a:lnTo>
                  <a:lnTo>
                    <a:pt x="123" y="64"/>
                  </a:lnTo>
                  <a:lnTo>
                    <a:pt x="123" y="63"/>
                  </a:lnTo>
                  <a:lnTo>
                    <a:pt x="122" y="62"/>
                  </a:lnTo>
                  <a:lnTo>
                    <a:pt x="121" y="60"/>
                  </a:lnTo>
                  <a:lnTo>
                    <a:pt x="118" y="57"/>
                  </a:lnTo>
                  <a:lnTo>
                    <a:pt x="118" y="56"/>
                  </a:lnTo>
                  <a:lnTo>
                    <a:pt x="116" y="55"/>
                  </a:lnTo>
                  <a:lnTo>
                    <a:pt x="113" y="55"/>
                  </a:lnTo>
                  <a:lnTo>
                    <a:pt x="112" y="54"/>
                  </a:lnTo>
                  <a:lnTo>
                    <a:pt x="109" y="54"/>
                  </a:lnTo>
                  <a:lnTo>
                    <a:pt x="109" y="55"/>
                  </a:lnTo>
                  <a:lnTo>
                    <a:pt x="108" y="55"/>
                  </a:lnTo>
                  <a:lnTo>
                    <a:pt x="107" y="56"/>
                  </a:lnTo>
                  <a:lnTo>
                    <a:pt x="106" y="56"/>
                  </a:lnTo>
                  <a:lnTo>
                    <a:pt x="105" y="58"/>
                  </a:lnTo>
                  <a:lnTo>
                    <a:pt x="104" y="59"/>
                  </a:lnTo>
                  <a:lnTo>
                    <a:pt x="103" y="60"/>
                  </a:lnTo>
                  <a:lnTo>
                    <a:pt x="103" y="60"/>
                  </a:lnTo>
                  <a:lnTo>
                    <a:pt x="104" y="61"/>
                  </a:lnTo>
                  <a:lnTo>
                    <a:pt x="105" y="61"/>
                  </a:lnTo>
                  <a:lnTo>
                    <a:pt x="106" y="62"/>
                  </a:lnTo>
                  <a:lnTo>
                    <a:pt x="107" y="62"/>
                  </a:lnTo>
                  <a:lnTo>
                    <a:pt x="109" y="64"/>
                  </a:lnTo>
                  <a:lnTo>
                    <a:pt x="110" y="64"/>
                  </a:lnTo>
                  <a:lnTo>
                    <a:pt x="114" y="65"/>
                  </a:lnTo>
                  <a:lnTo>
                    <a:pt x="115" y="66"/>
                  </a:lnTo>
                  <a:lnTo>
                    <a:pt x="116" y="68"/>
                  </a:lnTo>
                  <a:lnTo>
                    <a:pt x="117" y="69"/>
                  </a:lnTo>
                  <a:lnTo>
                    <a:pt x="118" y="70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20" y="75"/>
                  </a:lnTo>
                  <a:lnTo>
                    <a:pt x="120" y="76"/>
                  </a:lnTo>
                  <a:lnTo>
                    <a:pt x="121" y="77"/>
                  </a:lnTo>
                  <a:lnTo>
                    <a:pt x="121" y="79"/>
                  </a:lnTo>
                  <a:close/>
                  <a:moveTo>
                    <a:pt x="92" y="73"/>
                  </a:moveTo>
                  <a:lnTo>
                    <a:pt x="91" y="73"/>
                  </a:lnTo>
                  <a:lnTo>
                    <a:pt x="91" y="73"/>
                  </a:lnTo>
                  <a:lnTo>
                    <a:pt x="90" y="74"/>
                  </a:lnTo>
                  <a:lnTo>
                    <a:pt x="89" y="74"/>
                  </a:lnTo>
                  <a:lnTo>
                    <a:pt x="88" y="76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6" y="83"/>
                  </a:lnTo>
                  <a:lnTo>
                    <a:pt x="86" y="86"/>
                  </a:lnTo>
                  <a:lnTo>
                    <a:pt x="86" y="90"/>
                  </a:lnTo>
                  <a:lnTo>
                    <a:pt x="86" y="92"/>
                  </a:lnTo>
                  <a:lnTo>
                    <a:pt x="86" y="94"/>
                  </a:lnTo>
                  <a:lnTo>
                    <a:pt x="86" y="96"/>
                  </a:lnTo>
                  <a:lnTo>
                    <a:pt x="86" y="99"/>
                  </a:lnTo>
                  <a:lnTo>
                    <a:pt x="87" y="101"/>
                  </a:lnTo>
                  <a:lnTo>
                    <a:pt x="87" y="103"/>
                  </a:lnTo>
                  <a:lnTo>
                    <a:pt x="87" y="105"/>
                  </a:lnTo>
                  <a:lnTo>
                    <a:pt x="88" y="107"/>
                  </a:lnTo>
                  <a:lnTo>
                    <a:pt x="89" y="110"/>
                  </a:lnTo>
                  <a:lnTo>
                    <a:pt x="90" y="112"/>
                  </a:lnTo>
                  <a:lnTo>
                    <a:pt x="91" y="114"/>
                  </a:lnTo>
                  <a:lnTo>
                    <a:pt x="92" y="116"/>
                  </a:lnTo>
                  <a:lnTo>
                    <a:pt x="92" y="117"/>
                  </a:lnTo>
                  <a:lnTo>
                    <a:pt x="94" y="118"/>
                  </a:lnTo>
                  <a:lnTo>
                    <a:pt x="95" y="119"/>
                  </a:lnTo>
                  <a:lnTo>
                    <a:pt x="96" y="119"/>
                  </a:lnTo>
                  <a:lnTo>
                    <a:pt x="97" y="118"/>
                  </a:lnTo>
                  <a:lnTo>
                    <a:pt x="97" y="118"/>
                  </a:lnTo>
                  <a:lnTo>
                    <a:pt x="98" y="117"/>
                  </a:lnTo>
                  <a:lnTo>
                    <a:pt x="99" y="116"/>
                  </a:lnTo>
                  <a:lnTo>
                    <a:pt x="100" y="114"/>
                  </a:lnTo>
                  <a:lnTo>
                    <a:pt x="100" y="112"/>
                  </a:lnTo>
                  <a:lnTo>
                    <a:pt x="101" y="110"/>
                  </a:lnTo>
                  <a:lnTo>
                    <a:pt x="101" y="107"/>
                  </a:lnTo>
                  <a:lnTo>
                    <a:pt x="101" y="99"/>
                  </a:lnTo>
                  <a:lnTo>
                    <a:pt x="100" y="91"/>
                  </a:lnTo>
                  <a:lnTo>
                    <a:pt x="100" y="89"/>
                  </a:lnTo>
                  <a:lnTo>
                    <a:pt x="100" y="87"/>
                  </a:lnTo>
                  <a:lnTo>
                    <a:pt x="99" y="85"/>
                  </a:lnTo>
                  <a:lnTo>
                    <a:pt x="99" y="82"/>
                  </a:lnTo>
                  <a:lnTo>
                    <a:pt x="98" y="79"/>
                  </a:lnTo>
                  <a:lnTo>
                    <a:pt x="97" y="77"/>
                  </a:lnTo>
                  <a:lnTo>
                    <a:pt x="96" y="76"/>
                  </a:lnTo>
                  <a:lnTo>
                    <a:pt x="94" y="74"/>
                  </a:lnTo>
                  <a:lnTo>
                    <a:pt x="93" y="73"/>
                  </a:lnTo>
                  <a:lnTo>
                    <a:pt x="92" y="73"/>
                  </a:lnTo>
                  <a:close/>
                  <a:moveTo>
                    <a:pt x="25" y="77"/>
                  </a:moveTo>
                  <a:lnTo>
                    <a:pt x="23" y="74"/>
                  </a:lnTo>
                  <a:lnTo>
                    <a:pt x="22" y="72"/>
                  </a:lnTo>
                  <a:lnTo>
                    <a:pt x="20" y="70"/>
                  </a:lnTo>
                  <a:lnTo>
                    <a:pt x="19" y="69"/>
                  </a:lnTo>
                  <a:lnTo>
                    <a:pt x="17" y="67"/>
                  </a:lnTo>
                  <a:lnTo>
                    <a:pt x="16" y="67"/>
                  </a:lnTo>
                  <a:lnTo>
                    <a:pt x="14" y="66"/>
                  </a:lnTo>
                  <a:lnTo>
                    <a:pt x="13" y="66"/>
                  </a:lnTo>
                  <a:lnTo>
                    <a:pt x="12" y="66"/>
                  </a:lnTo>
                  <a:lnTo>
                    <a:pt x="11" y="66"/>
                  </a:lnTo>
                  <a:lnTo>
                    <a:pt x="10" y="67"/>
                  </a:lnTo>
                  <a:lnTo>
                    <a:pt x="10" y="67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9" y="71"/>
                  </a:lnTo>
                  <a:lnTo>
                    <a:pt x="9" y="73"/>
                  </a:lnTo>
                  <a:lnTo>
                    <a:pt x="9" y="76"/>
                  </a:lnTo>
                  <a:lnTo>
                    <a:pt x="10" y="78"/>
                  </a:lnTo>
                  <a:lnTo>
                    <a:pt x="11" y="81"/>
                  </a:lnTo>
                  <a:lnTo>
                    <a:pt x="12" y="84"/>
                  </a:lnTo>
                  <a:lnTo>
                    <a:pt x="13" y="87"/>
                  </a:lnTo>
                  <a:lnTo>
                    <a:pt x="14" y="91"/>
                  </a:lnTo>
                  <a:lnTo>
                    <a:pt x="16" y="95"/>
                  </a:lnTo>
                  <a:lnTo>
                    <a:pt x="17" y="92"/>
                  </a:lnTo>
                  <a:lnTo>
                    <a:pt x="17" y="88"/>
                  </a:lnTo>
                  <a:lnTo>
                    <a:pt x="18" y="85"/>
                  </a:lnTo>
                  <a:lnTo>
                    <a:pt x="19" y="83"/>
                  </a:lnTo>
                  <a:lnTo>
                    <a:pt x="21" y="81"/>
                  </a:lnTo>
                  <a:lnTo>
                    <a:pt x="22" y="79"/>
                  </a:lnTo>
                  <a:lnTo>
                    <a:pt x="23" y="78"/>
                  </a:lnTo>
                  <a:lnTo>
                    <a:pt x="25" y="77"/>
                  </a:lnTo>
                  <a:close/>
                  <a:moveTo>
                    <a:pt x="98" y="95"/>
                  </a:moveTo>
                  <a:lnTo>
                    <a:pt x="98" y="98"/>
                  </a:lnTo>
                  <a:lnTo>
                    <a:pt x="98" y="100"/>
                  </a:lnTo>
                  <a:lnTo>
                    <a:pt x="98" y="107"/>
                  </a:lnTo>
                  <a:lnTo>
                    <a:pt x="98" y="109"/>
                  </a:lnTo>
                  <a:lnTo>
                    <a:pt x="98" y="110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7" y="115"/>
                  </a:lnTo>
                  <a:lnTo>
                    <a:pt x="96" y="116"/>
                  </a:lnTo>
                  <a:lnTo>
                    <a:pt x="95" y="116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3" y="114"/>
                  </a:lnTo>
                  <a:lnTo>
                    <a:pt x="92" y="112"/>
                  </a:lnTo>
                  <a:lnTo>
                    <a:pt x="92" y="111"/>
                  </a:lnTo>
                  <a:lnTo>
                    <a:pt x="91" y="109"/>
                  </a:lnTo>
                  <a:lnTo>
                    <a:pt x="91" y="108"/>
                  </a:lnTo>
                  <a:lnTo>
                    <a:pt x="90" y="106"/>
                  </a:lnTo>
                  <a:lnTo>
                    <a:pt x="89" y="102"/>
                  </a:lnTo>
                  <a:lnTo>
                    <a:pt x="89" y="99"/>
                  </a:lnTo>
                  <a:lnTo>
                    <a:pt x="89" y="96"/>
                  </a:lnTo>
                  <a:lnTo>
                    <a:pt x="89" y="93"/>
                  </a:lnTo>
                  <a:lnTo>
                    <a:pt x="88" y="93"/>
                  </a:lnTo>
                  <a:lnTo>
                    <a:pt x="88" y="90"/>
                  </a:lnTo>
                  <a:lnTo>
                    <a:pt x="89" y="86"/>
                  </a:lnTo>
                  <a:lnTo>
                    <a:pt x="89" y="84"/>
                  </a:lnTo>
                  <a:lnTo>
                    <a:pt x="89" y="81"/>
                  </a:lnTo>
                  <a:lnTo>
                    <a:pt x="89" y="79"/>
                  </a:lnTo>
                  <a:lnTo>
                    <a:pt x="90" y="78"/>
                  </a:lnTo>
                  <a:lnTo>
                    <a:pt x="91" y="77"/>
                  </a:lnTo>
                  <a:lnTo>
                    <a:pt x="91" y="76"/>
                  </a:lnTo>
                  <a:lnTo>
                    <a:pt x="92" y="76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4" y="77"/>
                  </a:lnTo>
                  <a:lnTo>
                    <a:pt x="95" y="78"/>
                  </a:lnTo>
                  <a:lnTo>
                    <a:pt x="96" y="80"/>
                  </a:lnTo>
                  <a:lnTo>
                    <a:pt x="96" y="83"/>
                  </a:lnTo>
                  <a:lnTo>
                    <a:pt x="97" y="86"/>
                  </a:lnTo>
                  <a:lnTo>
                    <a:pt x="98" y="90"/>
                  </a:lnTo>
                  <a:lnTo>
                    <a:pt x="98" y="9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434" name="Group 322"/>
          <p:cNvGrpSpPr>
            <a:grpSpLocks/>
          </p:cNvGrpSpPr>
          <p:nvPr/>
        </p:nvGrpSpPr>
        <p:grpSpPr bwMode="auto">
          <a:xfrm>
            <a:off x="5014913" y="2306638"/>
            <a:ext cx="896937" cy="660400"/>
            <a:chOff x="3159" y="1453"/>
            <a:chExt cx="565" cy="416"/>
          </a:xfrm>
        </p:grpSpPr>
        <p:sp>
          <p:nvSpPr>
            <p:cNvPr id="623939" name="Line 323"/>
            <p:cNvSpPr>
              <a:spLocks noChangeShapeType="1"/>
            </p:cNvSpPr>
            <p:nvPr/>
          </p:nvSpPr>
          <p:spPr bwMode="auto">
            <a:xfrm>
              <a:off x="3650" y="1501"/>
              <a:ext cx="15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0" name="Rectangle 324"/>
            <p:cNvSpPr>
              <a:spLocks noChangeArrowheads="1"/>
            </p:cNvSpPr>
            <p:nvPr/>
          </p:nvSpPr>
          <p:spPr bwMode="auto">
            <a:xfrm>
              <a:off x="3591" y="1569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1" name="Rectangle 325"/>
            <p:cNvSpPr>
              <a:spLocks noChangeArrowheads="1"/>
            </p:cNvSpPr>
            <p:nvPr/>
          </p:nvSpPr>
          <p:spPr bwMode="auto">
            <a:xfrm>
              <a:off x="3591" y="1569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2" name="Rectangle 326"/>
            <p:cNvSpPr>
              <a:spLocks noChangeArrowheads="1"/>
            </p:cNvSpPr>
            <p:nvPr/>
          </p:nvSpPr>
          <p:spPr bwMode="auto">
            <a:xfrm>
              <a:off x="3603" y="1578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3" name="Freeform 327"/>
            <p:cNvSpPr>
              <a:spLocks/>
            </p:cNvSpPr>
            <p:nvPr/>
          </p:nvSpPr>
          <p:spPr bwMode="auto">
            <a:xfrm>
              <a:off x="3606" y="1580"/>
              <a:ext cx="10" cy="36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7"/>
                </a:cxn>
                <a:cxn ang="0">
                  <a:pos x="5" y="0"/>
                </a:cxn>
                <a:cxn ang="0">
                  <a:pos x="35" y="0"/>
                </a:cxn>
                <a:cxn ang="0">
                  <a:pos x="40" y="7"/>
                </a:cxn>
                <a:cxn ang="0">
                  <a:pos x="40" y="32"/>
                </a:cxn>
                <a:cxn ang="0">
                  <a:pos x="35" y="42"/>
                </a:cxn>
                <a:cxn ang="0">
                  <a:pos x="35" y="102"/>
                </a:cxn>
                <a:cxn ang="0">
                  <a:pos x="40" y="114"/>
                </a:cxn>
                <a:cxn ang="0">
                  <a:pos x="40" y="138"/>
                </a:cxn>
                <a:cxn ang="0">
                  <a:pos x="35" y="143"/>
                </a:cxn>
                <a:cxn ang="0">
                  <a:pos x="5" y="143"/>
                </a:cxn>
                <a:cxn ang="0">
                  <a:pos x="0" y="138"/>
                </a:cxn>
                <a:cxn ang="0">
                  <a:pos x="0" y="114"/>
                </a:cxn>
                <a:cxn ang="0">
                  <a:pos x="5" y="102"/>
                </a:cxn>
                <a:cxn ang="0">
                  <a:pos x="5" y="42"/>
                </a:cxn>
                <a:cxn ang="0">
                  <a:pos x="0" y="32"/>
                </a:cxn>
              </a:cxnLst>
              <a:rect l="0" t="0" r="r" b="b"/>
              <a:pathLst>
                <a:path w="40" h="143">
                  <a:moveTo>
                    <a:pt x="0" y="32"/>
                  </a:moveTo>
                  <a:lnTo>
                    <a:pt x="0" y="7"/>
                  </a:lnTo>
                  <a:lnTo>
                    <a:pt x="5" y="0"/>
                  </a:lnTo>
                  <a:lnTo>
                    <a:pt x="35" y="0"/>
                  </a:lnTo>
                  <a:lnTo>
                    <a:pt x="40" y="7"/>
                  </a:lnTo>
                  <a:lnTo>
                    <a:pt x="40" y="32"/>
                  </a:lnTo>
                  <a:lnTo>
                    <a:pt x="35" y="42"/>
                  </a:lnTo>
                  <a:lnTo>
                    <a:pt x="35" y="102"/>
                  </a:lnTo>
                  <a:lnTo>
                    <a:pt x="40" y="114"/>
                  </a:lnTo>
                  <a:lnTo>
                    <a:pt x="40" y="138"/>
                  </a:lnTo>
                  <a:lnTo>
                    <a:pt x="35" y="143"/>
                  </a:lnTo>
                  <a:lnTo>
                    <a:pt x="5" y="143"/>
                  </a:lnTo>
                  <a:lnTo>
                    <a:pt x="0" y="138"/>
                  </a:lnTo>
                  <a:lnTo>
                    <a:pt x="0" y="114"/>
                  </a:lnTo>
                  <a:lnTo>
                    <a:pt x="5" y="102"/>
                  </a:lnTo>
                  <a:lnTo>
                    <a:pt x="5" y="42"/>
                  </a:lnTo>
                  <a:lnTo>
                    <a:pt x="0" y="32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4" name="Rectangle 328"/>
            <p:cNvSpPr>
              <a:spLocks noChangeArrowheads="1"/>
            </p:cNvSpPr>
            <p:nvPr/>
          </p:nvSpPr>
          <p:spPr bwMode="auto">
            <a:xfrm>
              <a:off x="3619" y="1580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5" name="Rectangle 329"/>
            <p:cNvSpPr>
              <a:spLocks noChangeArrowheads="1"/>
            </p:cNvSpPr>
            <p:nvPr/>
          </p:nvSpPr>
          <p:spPr bwMode="auto">
            <a:xfrm>
              <a:off x="3628" y="1580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6" name="Rectangle 330"/>
            <p:cNvSpPr>
              <a:spLocks noChangeArrowheads="1"/>
            </p:cNvSpPr>
            <p:nvPr/>
          </p:nvSpPr>
          <p:spPr bwMode="auto">
            <a:xfrm>
              <a:off x="3619" y="1603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7" name="Line 331"/>
            <p:cNvSpPr>
              <a:spLocks noChangeShapeType="1"/>
            </p:cNvSpPr>
            <p:nvPr/>
          </p:nvSpPr>
          <p:spPr bwMode="auto">
            <a:xfrm>
              <a:off x="3619" y="1601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8" name="Line 332"/>
            <p:cNvSpPr>
              <a:spLocks noChangeShapeType="1"/>
            </p:cNvSpPr>
            <p:nvPr/>
          </p:nvSpPr>
          <p:spPr bwMode="auto">
            <a:xfrm>
              <a:off x="3619" y="159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49" name="Line 333"/>
            <p:cNvSpPr>
              <a:spLocks noChangeShapeType="1"/>
            </p:cNvSpPr>
            <p:nvPr/>
          </p:nvSpPr>
          <p:spPr bwMode="auto">
            <a:xfrm>
              <a:off x="3619" y="159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0" name="Line 334"/>
            <p:cNvSpPr>
              <a:spLocks noChangeShapeType="1"/>
            </p:cNvSpPr>
            <p:nvPr/>
          </p:nvSpPr>
          <p:spPr bwMode="auto">
            <a:xfrm>
              <a:off x="3619" y="1597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1" name="Line 335"/>
            <p:cNvSpPr>
              <a:spLocks noChangeShapeType="1"/>
            </p:cNvSpPr>
            <p:nvPr/>
          </p:nvSpPr>
          <p:spPr bwMode="auto">
            <a:xfrm>
              <a:off x="3619" y="159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2" name="Line 336"/>
            <p:cNvSpPr>
              <a:spLocks noChangeShapeType="1"/>
            </p:cNvSpPr>
            <p:nvPr/>
          </p:nvSpPr>
          <p:spPr bwMode="auto">
            <a:xfrm>
              <a:off x="3628" y="1583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3" name="Line 337"/>
            <p:cNvSpPr>
              <a:spLocks noChangeShapeType="1"/>
            </p:cNvSpPr>
            <p:nvPr/>
          </p:nvSpPr>
          <p:spPr bwMode="auto">
            <a:xfrm>
              <a:off x="3628" y="1590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4" name="Line 338"/>
            <p:cNvSpPr>
              <a:spLocks noChangeShapeType="1"/>
            </p:cNvSpPr>
            <p:nvPr/>
          </p:nvSpPr>
          <p:spPr bwMode="auto">
            <a:xfrm>
              <a:off x="3628" y="1587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5" name="Line 339"/>
            <p:cNvSpPr>
              <a:spLocks noChangeShapeType="1"/>
            </p:cNvSpPr>
            <p:nvPr/>
          </p:nvSpPr>
          <p:spPr bwMode="auto">
            <a:xfrm>
              <a:off x="3619" y="1583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6" name="Line 340"/>
            <p:cNvSpPr>
              <a:spLocks noChangeShapeType="1"/>
            </p:cNvSpPr>
            <p:nvPr/>
          </p:nvSpPr>
          <p:spPr bwMode="auto">
            <a:xfrm>
              <a:off x="3619" y="1590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7" name="Line 341"/>
            <p:cNvSpPr>
              <a:spLocks noChangeShapeType="1"/>
            </p:cNvSpPr>
            <p:nvPr/>
          </p:nvSpPr>
          <p:spPr bwMode="auto">
            <a:xfrm>
              <a:off x="3619" y="1587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8" name="Line 342"/>
            <p:cNvSpPr>
              <a:spLocks noChangeShapeType="1"/>
            </p:cNvSpPr>
            <p:nvPr/>
          </p:nvSpPr>
          <p:spPr bwMode="auto">
            <a:xfrm>
              <a:off x="3619" y="161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59" name="Line 343"/>
            <p:cNvSpPr>
              <a:spLocks noChangeShapeType="1"/>
            </p:cNvSpPr>
            <p:nvPr/>
          </p:nvSpPr>
          <p:spPr bwMode="auto">
            <a:xfrm>
              <a:off x="3619" y="160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0" name="Line 344"/>
            <p:cNvSpPr>
              <a:spLocks noChangeShapeType="1"/>
            </p:cNvSpPr>
            <p:nvPr/>
          </p:nvSpPr>
          <p:spPr bwMode="auto">
            <a:xfrm>
              <a:off x="3619" y="160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1" name="Line 345"/>
            <p:cNvSpPr>
              <a:spLocks noChangeShapeType="1"/>
            </p:cNvSpPr>
            <p:nvPr/>
          </p:nvSpPr>
          <p:spPr bwMode="auto">
            <a:xfrm>
              <a:off x="3629" y="1603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2" name="Line 346"/>
            <p:cNvSpPr>
              <a:spLocks noChangeShapeType="1"/>
            </p:cNvSpPr>
            <p:nvPr/>
          </p:nvSpPr>
          <p:spPr bwMode="auto">
            <a:xfrm>
              <a:off x="3624" y="1603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3" name="Rectangle 347"/>
            <p:cNvSpPr>
              <a:spLocks noChangeArrowheads="1"/>
            </p:cNvSpPr>
            <p:nvPr/>
          </p:nvSpPr>
          <p:spPr bwMode="auto">
            <a:xfrm>
              <a:off x="3665" y="1569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4" name="Rectangle 348"/>
            <p:cNvSpPr>
              <a:spLocks noChangeArrowheads="1"/>
            </p:cNvSpPr>
            <p:nvPr/>
          </p:nvSpPr>
          <p:spPr bwMode="auto">
            <a:xfrm>
              <a:off x="3665" y="1569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5" name="Freeform 349"/>
            <p:cNvSpPr>
              <a:spLocks noEditPoints="1"/>
            </p:cNvSpPr>
            <p:nvPr/>
          </p:nvSpPr>
          <p:spPr bwMode="auto">
            <a:xfrm>
              <a:off x="3680" y="1578"/>
              <a:ext cx="32" cy="37"/>
            </a:xfrm>
            <a:custGeom>
              <a:avLst/>
              <a:gdLst/>
              <a:ahLst/>
              <a:cxnLst>
                <a:cxn ang="0">
                  <a:pos x="123" y="92"/>
                </a:cxn>
                <a:cxn ang="0">
                  <a:pos x="118" y="107"/>
                </a:cxn>
                <a:cxn ang="0">
                  <a:pos x="111" y="122"/>
                </a:cxn>
                <a:cxn ang="0">
                  <a:pos x="98" y="132"/>
                </a:cxn>
                <a:cxn ang="0">
                  <a:pos x="80" y="121"/>
                </a:cxn>
                <a:cxn ang="0">
                  <a:pos x="74" y="94"/>
                </a:cxn>
                <a:cxn ang="0">
                  <a:pos x="78" y="69"/>
                </a:cxn>
                <a:cxn ang="0">
                  <a:pos x="92" y="58"/>
                </a:cxn>
                <a:cxn ang="0">
                  <a:pos x="98" y="56"/>
                </a:cxn>
                <a:cxn ang="0">
                  <a:pos x="103" y="44"/>
                </a:cxn>
                <a:cxn ang="0">
                  <a:pos x="89" y="20"/>
                </a:cxn>
                <a:cxn ang="0">
                  <a:pos x="72" y="9"/>
                </a:cxn>
                <a:cxn ang="0">
                  <a:pos x="54" y="12"/>
                </a:cxn>
                <a:cxn ang="0">
                  <a:pos x="26" y="40"/>
                </a:cxn>
                <a:cxn ang="0">
                  <a:pos x="23" y="58"/>
                </a:cxn>
                <a:cxn ang="0">
                  <a:pos x="35" y="75"/>
                </a:cxn>
                <a:cxn ang="0">
                  <a:pos x="57" y="83"/>
                </a:cxn>
                <a:cxn ang="0">
                  <a:pos x="66" y="113"/>
                </a:cxn>
                <a:cxn ang="0">
                  <a:pos x="57" y="141"/>
                </a:cxn>
                <a:cxn ang="0">
                  <a:pos x="60" y="123"/>
                </a:cxn>
                <a:cxn ang="0">
                  <a:pos x="52" y="89"/>
                </a:cxn>
                <a:cxn ang="0">
                  <a:pos x="36" y="77"/>
                </a:cxn>
                <a:cxn ang="0">
                  <a:pos x="53" y="95"/>
                </a:cxn>
                <a:cxn ang="0">
                  <a:pos x="58" y="124"/>
                </a:cxn>
                <a:cxn ang="0">
                  <a:pos x="51" y="144"/>
                </a:cxn>
                <a:cxn ang="0">
                  <a:pos x="32" y="143"/>
                </a:cxn>
                <a:cxn ang="0">
                  <a:pos x="19" y="133"/>
                </a:cxn>
                <a:cxn ang="0">
                  <a:pos x="13" y="118"/>
                </a:cxn>
                <a:cxn ang="0">
                  <a:pos x="6" y="92"/>
                </a:cxn>
                <a:cxn ang="0">
                  <a:pos x="3" y="69"/>
                </a:cxn>
                <a:cxn ang="0">
                  <a:pos x="10" y="63"/>
                </a:cxn>
                <a:cxn ang="0">
                  <a:pos x="7" y="61"/>
                </a:cxn>
                <a:cxn ang="0">
                  <a:pos x="0" y="49"/>
                </a:cxn>
                <a:cxn ang="0">
                  <a:pos x="4" y="34"/>
                </a:cxn>
                <a:cxn ang="0">
                  <a:pos x="33" y="6"/>
                </a:cxn>
                <a:cxn ang="0">
                  <a:pos x="62" y="0"/>
                </a:cxn>
                <a:cxn ang="0">
                  <a:pos x="89" y="6"/>
                </a:cxn>
                <a:cxn ang="0">
                  <a:pos x="111" y="21"/>
                </a:cxn>
                <a:cxn ang="0">
                  <a:pos x="115" y="50"/>
                </a:cxn>
                <a:cxn ang="0">
                  <a:pos x="124" y="53"/>
                </a:cxn>
                <a:cxn ang="0">
                  <a:pos x="123" y="78"/>
                </a:cxn>
                <a:cxn ang="0">
                  <a:pos x="118" y="57"/>
                </a:cxn>
                <a:cxn ang="0">
                  <a:pos x="107" y="56"/>
                </a:cxn>
                <a:cxn ang="0">
                  <a:pos x="106" y="62"/>
                </a:cxn>
                <a:cxn ang="0">
                  <a:pos x="118" y="71"/>
                </a:cxn>
                <a:cxn ang="0">
                  <a:pos x="91" y="74"/>
                </a:cxn>
                <a:cxn ang="0">
                  <a:pos x="86" y="87"/>
                </a:cxn>
                <a:cxn ang="0">
                  <a:pos x="87" y="105"/>
                </a:cxn>
                <a:cxn ang="0">
                  <a:pos x="95" y="120"/>
                </a:cxn>
                <a:cxn ang="0">
                  <a:pos x="101" y="110"/>
                </a:cxn>
                <a:cxn ang="0">
                  <a:pos x="98" y="80"/>
                </a:cxn>
                <a:cxn ang="0">
                  <a:pos x="22" y="73"/>
                </a:cxn>
                <a:cxn ang="0">
                  <a:pos x="11" y="67"/>
                </a:cxn>
                <a:cxn ang="0">
                  <a:pos x="9" y="77"/>
                </a:cxn>
                <a:cxn ang="0">
                  <a:pos x="17" y="90"/>
                </a:cxn>
                <a:cxn ang="0">
                  <a:pos x="98" y="98"/>
                </a:cxn>
                <a:cxn ang="0">
                  <a:pos x="96" y="116"/>
                </a:cxn>
                <a:cxn ang="0">
                  <a:pos x="91" y="108"/>
                </a:cxn>
                <a:cxn ang="0">
                  <a:pos x="89" y="88"/>
                </a:cxn>
                <a:cxn ang="0">
                  <a:pos x="93" y="77"/>
                </a:cxn>
                <a:cxn ang="0">
                  <a:pos x="98" y="96"/>
                </a:cxn>
              </a:cxnLst>
              <a:rect l="0" t="0" r="r" b="b"/>
              <a:pathLst>
                <a:path w="130" h="148">
                  <a:moveTo>
                    <a:pt x="130" y="72"/>
                  </a:moveTo>
                  <a:lnTo>
                    <a:pt x="130" y="75"/>
                  </a:lnTo>
                  <a:lnTo>
                    <a:pt x="129" y="78"/>
                  </a:lnTo>
                  <a:lnTo>
                    <a:pt x="129" y="80"/>
                  </a:lnTo>
                  <a:lnTo>
                    <a:pt x="128" y="82"/>
                  </a:lnTo>
                  <a:lnTo>
                    <a:pt x="127" y="85"/>
                  </a:lnTo>
                  <a:lnTo>
                    <a:pt x="125" y="89"/>
                  </a:lnTo>
                  <a:lnTo>
                    <a:pt x="123" y="92"/>
                  </a:lnTo>
                  <a:lnTo>
                    <a:pt x="123" y="93"/>
                  </a:lnTo>
                  <a:lnTo>
                    <a:pt x="123" y="94"/>
                  </a:lnTo>
                  <a:lnTo>
                    <a:pt x="122" y="96"/>
                  </a:lnTo>
                  <a:lnTo>
                    <a:pt x="121" y="98"/>
                  </a:lnTo>
                  <a:lnTo>
                    <a:pt x="121" y="100"/>
                  </a:lnTo>
                  <a:lnTo>
                    <a:pt x="120" y="102"/>
                  </a:lnTo>
                  <a:lnTo>
                    <a:pt x="119" y="103"/>
                  </a:lnTo>
                  <a:lnTo>
                    <a:pt x="118" y="107"/>
                  </a:lnTo>
                  <a:lnTo>
                    <a:pt x="116" y="110"/>
                  </a:lnTo>
                  <a:lnTo>
                    <a:pt x="115" y="112"/>
                  </a:lnTo>
                  <a:lnTo>
                    <a:pt x="114" y="113"/>
                  </a:lnTo>
                  <a:lnTo>
                    <a:pt x="114" y="114"/>
                  </a:lnTo>
                  <a:lnTo>
                    <a:pt x="113" y="116"/>
                  </a:lnTo>
                  <a:lnTo>
                    <a:pt x="113" y="119"/>
                  </a:lnTo>
                  <a:lnTo>
                    <a:pt x="112" y="121"/>
                  </a:lnTo>
                  <a:lnTo>
                    <a:pt x="111" y="122"/>
                  </a:lnTo>
                  <a:lnTo>
                    <a:pt x="110" y="124"/>
                  </a:lnTo>
                  <a:lnTo>
                    <a:pt x="109" y="125"/>
                  </a:lnTo>
                  <a:lnTo>
                    <a:pt x="108" y="126"/>
                  </a:lnTo>
                  <a:lnTo>
                    <a:pt x="105" y="129"/>
                  </a:lnTo>
                  <a:lnTo>
                    <a:pt x="104" y="130"/>
                  </a:lnTo>
                  <a:lnTo>
                    <a:pt x="101" y="131"/>
                  </a:lnTo>
                  <a:lnTo>
                    <a:pt x="99" y="132"/>
                  </a:lnTo>
                  <a:lnTo>
                    <a:pt x="98" y="132"/>
                  </a:lnTo>
                  <a:lnTo>
                    <a:pt x="96" y="132"/>
                  </a:lnTo>
                  <a:lnTo>
                    <a:pt x="94" y="132"/>
                  </a:lnTo>
                  <a:lnTo>
                    <a:pt x="92" y="131"/>
                  </a:lnTo>
                  <a:lnTo>
                    <a:pt x="89" y="130"/>
                  </a:lnTo>
                  <a:lnTo>
                    <a:pt x="87" y="129"/>
                  </a:lnTo>
                  <a:lnTo>
                    <a:pt x="85" y="126"/>
                  </a:lnTo>
                  <a:lnTo>
                    <a:pt x="83" y="124"/>
                  </a:lnTo>
                  <a:lnTo>
                    <a:pt x="80" y="121"/>
                  </a:lnTo>
                  <a:lnTo>
                    <a:pt x="79" y="118"/>
                  </a:lnTo>
                  <a:lnTo>
                    <a:pt x="77" y="114"/>
                  </a:lnTo>
                  <a:lnTo>
                    <a:pt x="76" y="111"/>
                  </a:lnTo>
                  <a:lnTo>
                    <a:pt x="75" y="105"/>
                  </a:lnTo>
                  <a:lnTo>
                    <a:pt x="74" y="102"/>
                  </a:lnTo>
                  <a:lnTo>
                    <a:pt x="74" y="100"/>
                  </a:lnTo>
                  <a:lnTo>
                    <a:pt x="74" y="97"/>
                  </a:lnTo>
                  <a:lnTo>
                    <a:pt x="74" y="94"/>
                  </a:lnTo>
                  <a:lnTo>
                    <a:pt x="74" y="90"/>
                  </a:lnTo>
                  <a:lnTo>
                    <a:pt x="74" y="86"/>
                  </a:lnTo>
                  <a:lnTo>
                    <a:pt x="74" y="83"/>
                  </a:lnTo>
                  <a:lnTo>
                    <a:pt x="75" y="80"/>
                  </a:lnTo>
                  <a:lnTo>
                    <a:pt x="75" y="77"/>
                  </a:lnTo>
                  <a:lnTo>
                    <a:pt x="76" y="74"/>
                  </a:lnTo>
                  <a:lnTo>
                    <a:pt x="77" y="71"/>
                  </a:lnTo>
                  <a:lnTo>
                    <a:pt x="78" y="69"/>
                  </a:lnTo>
                  <a:lnTo>
                    <a:pt x="79" y="67"/>
                  </a:lnTo>
                  <a:lnTo>
                    <a:pt x="82" y="64"/>
                  </a:lnTo>
                  <a:lnTo>
                    <a:pt x="83" y="62"/>
                  </a:lnTo>
                  <a:lnTo>
                    <a:pt x="85" y="61"/>
                  </a:lnTo>
                  <a:lnTo>
                    <a:pt x="86" y="59"/>
                  </a:lnTo>
                  <a:lnTo>
                    <a:pt x="88" y="59"/>
                  </a:lnTo>
                  <a:lnTo>
                    <a:pt x="90" y="58"/>
                  </a:lnTo>
                  <a:lnTo>
                    <a:pt x="92" y="58"/>
                  </a:lnTo>
                  <a:lnTo>
                    <a:pt x="93" y="58"/>
                  </a:lnTo>
                  <a:lnTo>
                    <a:pt x="93" y="58"/>
                  </a:lnTo>
                  <a:lnTo>
                    <a:pt x="94" y="58"/>
                  </a:lnTo>
                  <a:lnTo>
                    <a:pt x="95" y="58"/>
                  </a:lnTo>
                  <a:lnTo>
                    <a:pt x="95" y="58"/>
                  </a:lnTo>
                  <a:lnTo>
                    <a:pt x="96" y="59"/>
                  </a:lnTo>
                  <a:lnTo>
                    <a:pt x="96" y="59"/>
                  </a:lnTo>
                  <a:lnTo>
                    <a:pt x="98" y="56"/>
                  </a:lnTo>
                  <a:lnTo>
                    <a:pt x="100" y="54"/>
                  </a:lnTo>
                  <a:lnTo>
                    <a:pt x="101" y="53"/>
                  </a:lnTo>
                  <a:lnTo>
                    <a:pt x="102" y="52"/>
                  </a:lnTo>
                  <a:lnTo>
                    <a:pt x="105" y="51"/>
                  </a:lnTo>
                  <a:lnTo>
                    <a:pt x="105" y="49"/>
                  </a:lnTo>
                  <a:lnTo>
                    <a:pt x="104" y="47"/>
                  </a:lnTo>
                  <a:lnTo>
                    <a:pt x="104" y="45"/>
                  </a:lnTo>
                  <a:lnTo>
                    <a:pt x="103" y="44"/>
                  </a:lnTo>
                  <a:lnTo>
                    <a:pt x="102" y="42"/>
                  </a:lnTo>
                  <a:lnTo>
                    <a:pt x="101" y="40"/>
                  </a:lnTo>
                  <a:lnTo>
                    <a:pt x="100" y="37"/>
                  </a:lnTo>
                  <a:lnTo>
                    <a:pt x="98" y="34"/>
                  </a:lnTo>
                  <a:lnTo>
                    <a:pt x="95" y="28"/>
                  </a:lnTo>
                  <a:lnTo>
                    <a:pt x="93" y="25"/>
                  </a:lnTo>
                  <a:lnTo>
                    <a:pt x="91" y="22"/>
                  </a:lnTo>
                  <a:lnTo>
                    <a:pt x="89" y="20"/>
                  </a:lnTo>
                  <a:lnTo>
                    <a:pt x="87" y="18"/>
                  </a:lnTo>
                  <a:lnTo>
                    <a:pt x="85" y="16"/>
                  </a:lnTo>
                  <a:lnTo>
                    <a:pt x="83" y="13"/>
                  </a:lnTo>
                  <a:lnTo>
                    <a:pt x="80" y="12"/>
                  </a:lnTo>
                  <a:lnTo>
                    <a:pt x="78" y="11"/>
                  </a:lnTo>
                  <a:lnTo>
                    <a:pt x="76" y="10"/>
                  </a:lnTo>
                  <a:lnTo>
                    <a:pt x="74" y="9"/>
                  </a:lnTo>
                  <a:lnTo>
                    <a:pt x="72" y="9"/>
                  </a:lnTo>
                  <a:lnTo>
                    <a:pt x="70" y="8"/>
                  </a:lnTo>
                  <a:lnTo>
                    <a:pt x="68" y="8"/>
                  </a:lnTo>
                  <a:lnTo>
                    <a:pt x="66" y="8"/>
                  </a:lnTo>
                  <a:lnTo>
                    <a:pt x="64" y="8"/>
                  </a:lnTo>
                  <a:lnTo>
                    <a:pt x="63" y="9"/>
                  </a:lnTo>
                  <a:lnTo>
                    <a:pt x="61" y="9"/>
                  </a:lnTo>
                  <a:lnTo>
                    <a:pt x="57" y="10"/>
                  </a:lnTo>
                  <a:lnTo>
                    <a:pt x="54" y="12"/>
                  </a:lnTo>
                  <a:lnTo>
                    <a:pt x="50" y="14"/>
                  </a:lnTo>
                  <a:lnTo>
                    <a:pt x="46" y="18"/>
                  </a:lnTo>
                  <a:lnTo>
                    <a:pt x="42" y="21"/>
                  </a:lnTo>
                  <a:lnTo>
                    <a:pt x="38" y="25"/>
                  </a:lnTo>
                  <a:lnTo>
                    <a:pt x="35" y="29"/>
                  </a:lnTo>
                  <a:lnTo>
                    <a:pt x="31" y="33"/>
                  </a:lnTo>
                  <a:lnTo>
                    <a:pt x="27" y="36"/>
                  </a:lnTo>
                  <a:lnTo>
                    <a:pt x="26" y="40"/>
                  </a:lnTo>
                  <a:lnTo>
                    <a:pt x="24" y="43"/>
                  </a:lnTo>
                  <a:lnTo>
                    <a:pt x="22" y="47"/>
                  </a:lnTo>
                  <a:lnTo>
                    <a:pt x="22" y="48"/>
                  </a:lnTo>
                  <a:lnTo>
                    <a:pt x="22" y="52"/>
                  </a:lnTo>
                  <a:lnTo>
                    <a:pt x="22" y="55"/>
                  </a:lnTo>
                  <a:lnTo>
                    <a:pt x="22" y="56"/>
                  </a:lnTo>
                  <a:lnTo>
                    <a:pt x="22" y="57"/>
                  </a:lnTo>
                  <a:lnTo>
                    <a:pt x="23" y="58"/>
                  </a:lnTo>
                  <a:lnTo>
                    <a:pt x="23" y="60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31" y="69"/>
                  </a:lnTo>
                  <a:lnTo>
                    <a:pt x="33" y="72"/>
                  </a:lnTo>
                  <a:lnTo>
                    <a:pt x="34" y="73"/>
                  </a:lnTo>
                  <a:lnTo>
                    <a:pt x="35" y="74"/>
                  </a:lnTo>
                  <a:lnTo>
                    <a:pt x="35" y="75"/>
                  </a:lnTo>
                  <a:lnTo>
                    <a:pt x="35" y="75"/>
                  </a:lnTo>
                  <a:lnTo>
                    <a:pt x="39" y="76"/>
                  </a:lnTo>
                  <a:lnTo>
                    <a:pt x="43" y="76"/>
                  </a:lnTo>
                  <a:lnTo>
                    <a:pt x="46" y="77"/>
                  </a:lnTo>
                  <a:lnTo>
                    <a:pt x="49" y="78"/>
                  </a:lnTo>
                  <a:lnTo>
                    <a:pt x="52" y="80"/>
                  </a:lnTo>
                  <a:lnTo>
                    <a:pt x="54" y="81"/>
                  </a:lnTo>
                  <a:lnTo>
                    <a:pt x="57" y="83"/>
                  </a:lnTo>
                  <a:lnTo>
                    <a:pt x="58" y="86"/>
                  </a:lnTo>
                  <a:lnTo>
                    <a:pt x="60" y="89"/>
                  </a:lnTo>
                  <a:lnTo>
                    <a:pt x="62" y="92"/>
                  </a:lnTo>
                  <a:lnTo>
                    <a:pt x="63" y="96"/>
                  </a:lnTo>
                  <a:lnTo>
                    <a:pt x="65" y="99"/>
                  </a:lnTo>
                  <a:lnTo>
                    <a:pt x="65" y="103"/>
                  </a:lnTo>
                  <a:lnTo>
                    <a:pt x="66" y="108"/>
                  </a:lnTo>
                  <a:lnTo>
                    <a:pt x="66" y="113"/>
                  </a:lnTo>
                  <a:lnTo>
                    <a:pt x="66" y="119"/>
                  </a:lnTo>
                  <a:lnTo>
                    <a:pt x="66" y="122"/>
                  </a:lnTo>
                  <a:lnTo>
                    <a:pt x="66" y="126"/>
                  </a:lnTo>
                  <a:lnTo>
                    <a:pt x="65" y="129"/>
                  </a:lnTo>
                  <a:lnTo>
                    <a:pt x="63" y="132"/>
                  </a:lnTo>
                  <a:lnTo>
                    <a:pt x="62" y="135"/>
                  </a:lnTo>
                  <a:lnTo>
                    <a:pt x="59" y="138"/>
                  </a:lnTo>
                  <a:lnTo>
                    <a:pt x="57" y="141"/>
                  </a:lnTo>
                  <a:lnTo>
                    <a:pt x="54" y="144"/>
                  </a:lnTo>
                  <a:lnTo>
                    <a:pt x="56" y="141"/>
                  </a:lnTo>
                  <a:lnTo>
                    <a:pt x="57" y="138"/>
                  </a:lnTo>
                  <a:lnTo>
                    <a:pt x="58" y="135"/>
                  </a:lnTo>
                  <a:lnTo>
                    <a:pt x="59" y="131"/>
                  </a:lnTo>
                  <a:lnTo>
                    <a:pt x="60" y="128"/>
                  </a:lnTo>
                  <a:lnTo>
                    <a:pt x="60" y="125"/>
                  </a:lnTo>
                  <a:lnTo>
                    <a:pt x="60" y="123"/>
                  </a:lnTo>
                  <a:lnTo>
                    <a:pt x="60" y="115"/>
                  </a:lnTo>
                  <a:lnTo>
                    <a:pt x="60" y="112"/>
                  </a:lnTo>
                  <a:lnTo>
                    <a:pt x="60" y="109"/>
                  </a:lnTo>
                  <a:lnTo>
                    <a:pt x="59" y="105"/>
                  </a:lnTo>
                  <a:lnTo>
                    <a:pt x="58" y="102"/>
                  </a:lnTo>
                  <a:lnTo>
                    <a:pt x="56" y="96"/>
                  </a:lnTo>
                  <a:lnTo>
                    <a:pt x="54" y="93"/>
                  </a:lnTo>
                  <a:lnTo>
                    <a:pt x="52" y="89"/>
                  </a:lnTo>
                  <a:lnTo>
                    <a:pt x="50" y="86"/>
                  </a:lnTo>
                  <a:lnTo>
                    <a:pt x="48" y="83"/>
                  </a:lnTo>
                  <a:lnTo>
                    <a:pt x="46" y="80"/>
                  </a:lnTo>
                  <a:lnTo>
                    <a:pt x="43" y="79"/>
                  </a:lnTo>
                  <a:lnTo>
                    <a:pt x="41" y="77"/>
                  </a:lnTo>
                  <a:lnTo>
                    <a:pt x="38" y="76"/>
                  </a:lnTo>
                  <a:lnTo>
                    <a:pt x="36" y="76"/>
                  </a:lnTo>
                  <a:lnTo>
                    <a:pt x="36" y="77"/>
                  </a:lnTo>
                  <a:lnTo>
                    <a:pt x="39" y="78"/>
                  </a:lnTo>
                  <a:lnTo>
                    <a:pt x="41" y="79"/>
                  </a:lnTo>
                  <a:lnTo>
                    <a:pt x="43" y="80"/>
                  </a:lnTo>
                  <a:lnTo>
                    <a:pt x="45" y="82"/>
                  </a:lnTo>
                  <a:lnTo>
                    <a:pt x="48" y="85"/>
                  </a:lnTo>
                  <a:lnTo>
                    <a:pt x="49" y="88"/>
                  </a:lnTo>
                  <a:lnTo>
                    <a:pt x="51" y="91"/>
                  </a:lnTo>
                  <a:lnTo>
                    <a:pt x="53" y="95"/>
                  </a:lnTo>
                  <a:lnTo>
                    <a:pt x="54" y="98"/>
                  </a:lnTo>
                  <a:lnTo>
                    <a:pt x="55" y="102"/>
                  </a:lnTo>
                  <a:lnTo>
                    <a:pt x="56" y="105"/>
                  </a:lnTo>
                  <a:lnTo>
                    <a:pt x="57" y="108"/>
                  </a:lnTo>
                  <a:lnTo>
                    <a:pt x="58" y="111"/>
                  </a:lnTo>
                  <a:lnTo>
                    <a:pt x="58" y="114"/>
                  </a:lnTo>
                  <a:lnTo>
                    <a:pt x="58" y="119"/>
                  </a:lnTo>
                  <a:lnTo>
                    <a:pt x="58" y="124"/>
                  </a:lnTo>
                  <a:lnTo>
                    <a:pt x="58" y="130"/>
                  </a:lnTo>
                  <a:lnTo>
                    <a:pt x="57" y="132"/>
                  </a:lnTo>
                  <a:lnTo>
                    <a:pt x="57" y="134"/>
                  </a:lnTo>
                  <a:lnTo>
                    <a:pt x="56" y="136"/>
                  </a:lnTo>
                  <a:lnTo>
                    <a:pt x="55" y="138"/>
                  </a:lnTo>
                  <a:lnTo>
                    <a:pt x="54" y="140"/>
                  </a:lnTo>
                  <a:lnTo>
                    <a:pt x="53" y="142"/>
                  </a:lnTo>
                  <a:lnTo>
                    <a:pt x="51" y="144"/>
                  </a:lnTo>
                  <a:lnTo>
                    <a:pt x="50" y="145"/>
                  </a:lnTo>
                  <a:lnTo>
                    <a:pt x="47" y="147"/>
                  </a:lnTo>
                  <a:lnTo>
                    <a:pt x="43" y="148"/>
                  </a:lnTo>
                  <a:lnTo>
                    <a:pt x="39" y="147"/>
                  </a:lnTo>
                  <a:lnTo>
                    <a:pt x="38" y="147"/>
                  </a:lnTo>
                  <a:lnTo>
                    <a:pt x="36" y="146"/>
                  </a:lnTo>
                  <a:lnTo>
                    <a:pt x="34" y="144"/>
                  </a:lnTo>
                  <a:lnTo>
                    <a:pt x="32" y="143"/>
                  </a:lnTo>
                  <a:lnTo>
                    <a:pt x="29" y="141"/>
                  </a:lnTo>
                  <a:lnTo>
                    <a:pt x="27" y="139"/>
                  </a:lnTo>
                  <a:lnTo>
                    <a:pt x="26" y="139"/>
                  </a:lnTo>
                  <a:lnTo>
                    <a:pt x="25" y="138"/>
                  </a:lnTo>
                  <a:lnTo>
                    <a:pt x="23" y="138"/>
                  </a:lnTo>
                  <a:lnTo>
                    <a:pt x="22" y="136"/>
                  </a:lnTo>
                  <a:lnTo>
                    <a:pt x="20" y="135"/>
                  </a:lnTo>
                  <a:lnTo>
                    <a:pt x="19" y="133"/>
                  </a:lnTo>
                  <a:lnTo>
                    <a:pt x="18" y="131"/>
                  </a:lnTo>
                  <a:lnTo>
                    <a:pt x="17" y="129"/>
                  </a:lnTo>
                  <a:lnTo>
                    <a:pt x="16" y="127"/>
                  </a:lnTo>
                  <a:lnTo>
                    <a:pt x="15" y="125"/>
                  </a:lnTo>
                  <a:lnTo>
                    <a:pt x="14" y="123"/>
                  </a:lnTo>
                  <a:lnTo>
                    <a:pt x="14" y="122"/>
                  </a:lnTo>
                  <a:lnTo>
                    <a:pt x="14" y="120"/>
                  </a:lnTo>
                  <a:lnTo>
                    <a:pt x="13" y="118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4" y="106"/>
                  </a:lnTo>
                  <a:lnTo>
                    <a:pt x="14" y="105"/>
                  </a:lnTo>
                  <a:lnTo>
                    <a:pt x="11" y="101"/>
                  </a:lnTo>
                  <a:lnTo>
                    <a:pt x="8" y="96"/>
                  </a:lnTo>
                  <a:lnTo>
                    <a:pt x="6" y="92"/>
                  </a:lnTo>
                  <a:lnTo>
                    <a:pt x="5" y="88"/>
                  </a:lnTo>
                  <a:lnTo>
                    <a:pt x="4" y="84"/>
                  </a:lnTo>
                  <a:lnTo>
                    <a:pt x="3" y="80"/>
                  </a:lnTo>
                  <a:lnTo>
                    <a:pt x="2" y="78"/>
                  </a:lnTo>
                  <a:lnTo>
                    <a:pt x="2" y="75"/>
                  </a:lnTo>
                  <a:lnTo>
                    <a:pt x="2" y="72"/>
                  </a:lnTo>
                  <a:lnTo>
                    <a:pt x="2" y="71"/>
                  </a:lnTo>
                  <a:lnTo>
                    <a:pt x="3" y="69"/>
                  </a:lnTo>
                  <a:lnTo>
                    <a:pt x="3" y="68"/>
                  </a:lnTo>
                  <a:lnTo>
                    <a:pt x="4" y="65"/>
                  </a:lnTo>
                  <a:lnTo>
                    <a:pt x="5" y="64"/>
                  </a:lnTo>
                  <a:lnTo>
                    <a:pt x="6" y="64"/>
                  </a:lnTo>
                  <a:lnTo>
                    <a:pt x="7" y="64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3" y="63"/>
                  </a:lnTo>
                  <a:lnTo>
                    <a:pt x="13" y="63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0" y="61"/>
                  </a:lnTo>
                  <a:lnTo>
                    <a:pt x="9" y="61"/>
                  </a:lnTo>
                  <a:lnTo>
                    <a:pt x="7" y="61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2" y="58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42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3" y="36"/>
                  </a:lnTo>
                  <a:lnTo>
                    <a:pt x="4" y="34"/>
                  </a:lnTo>
                  <a:lnTo>
                    <a:pt x="5" y="31"/>
                  </a:lnTo>
                  <a:lnTo>
                    <a:pt x="7" y="28"/>
                  </a:lnTo>
                  <a:lnTo>
                    <a:pt x="10" y="24"/>
                  </a:lnTo>
                  <a:lnTo>
                    <a:pt x="15" y="19"/>
                  </a:lnTo>
                  <a:lnTo>
                    <a:pt x="18" y="16"/>
                  </a:lnTo>
                  <a:lnTo>
                    <a:pt x="22" y="12"/>
                  </a:lnTo>
                  <a:lnTo>
                    <a:pt x="29" y="8"/>
                  </a:lnTo>
                  <a:lnTo>
                    <a:pt x="33" y="6"/>
                  </a:lnTo>
                  <a:lnTo>
                    <a:pt x="37" y="4"/>
                  </a:lnTo>
                  <a:lnTo>
                    <a:pt x="41" y="3"/>
                  </a:lnTo>
                  <a:lnTo>
                    <a:pt x="45" y="2"/>
                  </a:lnTo>
                  <a:lnTo>
                    <a:pt x="49" y="1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59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7" y="1"/>
                  </a:lnTo>
                  <a:lnTo>
                    <a:pt x="70" y="1"/>
                  </a:lnTo>
                  <a:lnTo>
                    <a:pt x="75" y="2"/>
                  </a:lnTo>
                  <a:lnTo>
                    <a:pt x="78" y="3"/>
                  </a:lnTo>
                  <a:lnTo>
                    <a:pt x="84" y="4"/>
                  </a:lnTo>
                  <a:lnTo>
                    <a:pt x="87" y="5"/>
                  </a:lnTo>
                  <a:lnTo>
                    <a:pt x="89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9" y="10"/>
                  </a:lnTo>
                  <a:lnTo>
                    <a:pt x="102" y="12"/>
                  </a:lnTo>
                  <a:lnTo>
                    <a:pt x="105" y="14"/>
                  </a:lnTo>
                  <a:lnTo>
                    <a:pt x="108" y="17"/>
                  </a:lnTo>
                  <a:lnTo>
                    <a:pt x="109" y="19"/>
                  </a:lnTo>
                  <a:lnTo>
                    <a:pt x="111" y="21"/>
                  </a:lnTo>
                  <a:lnTo>
                    <a:pt x="112" y="23"/>
                  </a:lnTo>
                  <a:lnTo>
                    <a:pt x="113" y="25"/>
                  </a:lnTo>
                  <a:lnTo>
                    <a:pt x="113" y="27"/>
                  </a:lnTo>
                  <a:lnTo>
                    <a:pt x="113" y="28"/>
                  </a:lnTo>
                  <a:lnTo>
                    <a:pt x="113" y="29"/>
                  </a:lnTo>
                  <a:lnTo>
                    <a:pt x="113" y="32"/>
                  </a:lnTo>
                  <a:lnTo>
                    <a:pt x="112" y="36"/>
                  </a:lnTo>
                  <a:lnTo>
                    <a:pt x="115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8" y="50"/>
                  </a:lnTo>
                  <a:lnTo>
                    <a:pt x="120" y="51"/>
                  </a:lnTo>
                  <a:lnTo>
                    <a:pt x="121" y="52"/>
                  </a:lnTo>
                  <a:lnTo>
                    <a:pt x="123" y="52"/>
                  </a:lnTo>
                  <a:lnTo>
                    <a:pt x="124" y="53"/>
                  </a:lnTo>
                  <a:lnTo>
                    <a:pt x="125" y="54"/>
                  </a:lnTo>
                  <a:lnTo>
                    <a:pt x="127" y="57"/>
                  </a:lnTo>
                  <a:lnTo>
                    <a:pt x="128" y="60"/>
                  </a:lnTo>
                  <a:lnTo>
                    <a:pt x="129" y="64"/>
                  </a:lnTo>
                  <a:lnTo>
                    <a:pt x="130" y="70"/>
                  </a:lnTo>
                  <a:lnTo>
                    <a:pt x="130" y="72"/>
                  </a:lnTo>
                  <a:close/>
                  <a:moveTo>
                    <a:pt x="121" y="81"/>
                  </a:moveTo>
                  <a:lnTo>
                    <a:pt x="123" y="78"/>
                  </a:lnTo>
                  <a:lnTo>
                    <a:pt x="124" y="75"/>
                  </a:lnTo>
                  <a:lnTo>
                    <a:pt x="124" y="73"/>
                  </a:lnTo>
                  <a:lnTo>
                    <a:pt x="124" y="70"/>
                  </a:lnTo>
                  <a:lnTo>
                    <a:pt x="123" y="65"/>
                  </a:lnTo>
                  <a:lnTo>
                    <a:pt x="123" y="63"/>
                  </a:lnTo>
                  <a:lnTo>
                    <a:pt x="122" y="62"/>
                  </a:lnTo>
                  <a:lnTo>
                    <a:pt x="121" y="61"/>
                  </a:lnTo>
                  <a:lnTo>
                    <a:pt x="118" y="57"/>
                  </a:lnTo>
                  <a:lnTo>
                    <a:pt x="118" y="56"/>
                  </a:lnTo>
                  <a:lnTo>
                    <a:pt x="116" y="56"/>
                  </a:lnTo>
                  <a:lnTo>
                    <a:pt x="113" y="55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109" y="55"/>
                  </a:lnTo>
                  <a:lnTo>
                    <a:pt x="108" y="56"/>
                  </a:lnTo>
                  <a:lnTo>
                    <a:pt x="107" y="56"/>
                  </a:lnTo>
                  <a:lnTo>
                    <a:pt x="106" y="57"/>
                  </a:lnTo>
                  <a:lnTo>
                    <a:pt x="105" y="58"/>
                  </a:lnTo>
                  <a:lnTo>
                    <a:pt x="104" y="59"/>
                  </a:lnTo>
                  <a:lnTo>
                    <a:pt x="103" y="61"/>
                  </a:lnTo>
                  <a:lnTo>
                    <a:pt x="103" y="61"/>
                  </a:lnTo>
                  <a:lnTo>
                    <a:pt x="104" y="61"/>
                  </a:lnTo>
                  <a:lnTo>
                    <a:pt x="105" y="62"/>
                  </a:lnTo>
                  <a:lnTo>
                    <a:pt x="106" y="62"/>
                  </a:lnTo>
                  <a:lnTo>
                    <a:pt x="107" y="63"/>
                  </a:lnTo>
                  <a:lnTo>
                    <a:pt x="109" y="64"/>
                  </a:lnTo>
                  <a:lnTo>
                    <a:pt x="110" y="64"/>
                  </a:lnTo>
                  <a:lnTo>
                    <a:pt x="114" y="67"/>
                  </a:lnTo>
                  <a:lnTo>
                    <a:pt x="115" y="68"/>
                  </a:lnTo>
                  <a:lnTo>
                    <a:pt x="116" y="69"/>
                  </a:lnTo>
                  <a:lnTo>
                    <a:pt x="117" y="70"/>
                  </a:lnTo>
                  <a:lnTo>
                    <a:pt x="118" y="71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20" y="76"/>
                  </a:lnTo>
                  <a:lnTo>
                    <a:pt x="120" y="78"/>
                  </a:lnTo>
                  <a:lnTo>
                    <a:pt x="121" y="79"/>
                  </a:lnTo>
                  <a:lnTo>
                    <a:pt x="121" y="81"/>
                  </a:lnTo>
                  <a:close/>
                  <a:moveTo>
                    <a:pt x="92" y="74"/>
                  </a:moveTo>
                  <a:lnTo>
                    <a:pt x="91" y="74"/>
                  </a:lnTo>
                  <a:lnTo>
                    <a:pt x="91" y="75"/>
                  </a:lnTo>
                  <a:lnTo>
                    <a:pt x="90" y="75"/>
                  </a:lnTo>
                  <a:lnTo>
                    <a:pt x="89" y="76"/>
                  </a:lnTo>
                  <a:lnTo>
                    <a:pt x="88" y="77"/>
                  </a:lnTo>
                  <a:lnTo>
                    <a:pt x="87" y="79"/>
                  </a:lnTo>
                  <a:lnTo>
                    <a:pt x="87" y="81"/>
                  </a:lnTo>
                  <a:lnTo>
                    <a:pt x="86" y="84"/>
                  </a:lnTo>
                  <a:lnTo>
                    <a:pt x="86" y="87"/>
                  </a:lnTo>
                  <a:lnTo>
                    <a:pt x="86" y="91"/>
                  </a:lnTo>
                  <a:lnTo>
                    <a:pt x="86" y="93"/>
                  </a:lnTo>
                  <a:lnTo>
                    <a:pt x="86" y="96"/>
                  </a:lnTo>
                  <a:lnTo>
                    <a:pt x="86" y="97"/>
                  </a:lnTo>
                  <a:lnTo>
                    <a:pt x="86" y="100"/>
                  </a:lnTo>
                  <a:lnTo>
                    <a:pt x="87" y="102"/>
                  </a:lnTo>
                  <a:lnTo>
                    <a:pt x="87" y="103"/>
                  </a:lnTo>
                  <a:lnTo>
                    <a:pt x="87" y="105"/>
                  </a:lnTo>
                  <a:lnTo>
                    <a:pt x="88" y="108"/>
                  </a:lnTo>
                  <a:lnTo>
                    <a:pt x="89" y="110"/>
                  </a:lnTo>
                  <a:lnTo>
                    <a:pt x="90" y="113"/>
                  </a:lnTo>
                  <a:lnTo>
                    <a:pt x="91" y="115"/>
                  </a:lnTo>
                  <a:lnTo>
                    <a:pt x="92" y="116"/>
                  </a:lnTo>
                  <a:lnTo>
                    <a:pt x="92" y="118"/>
                  </a:lnTo>
                  <a:lnTo>
                    <a:pt x="94" y="119"/>
                  </a:lnTo>
                  <a:lnTo>
                    <a:pt x="95" y="120"/>
                  </a:lnTo>
                  <a:lnTo>
                    <a:pt x="96" y="120"/>
                  </a:lnTo>
                  <a:lnTo>
                    <a:pt x="97" y="120"/>
                  </a:lnTo>
                  <a:lnTo>
                    <a:pt x="97" y="119"/>
                  </a:lnTo>
                  <a:lnTo>
                    <a:pt x="98" y="119"/>
                  </a:lnTo>
                  <a:lnTo>
                    <a:pt x="99" y="116"/>
                  </a:lnTo>
                  <a:lnTo>
                    <a:pt x="100" y="115"/>
                  </a:lnTo>
                  <a:lnTo>
                    <a:pt x="100" y="113"/>
                  </a:lnTo>
                  <a:lnTo>
                    <a:pt x="101" y="110"/>
                  </a:lnTo>
                  <a:lnTo>
                    <a:pt x="101" y="107"/>
                  </a:lnTo>
                  <a:lnTo>
                    <a:pt x="101" y="99"/>
                  </a:lnTo>
                  <a:lnTo>
                    <a:pt x="100" y="93"/>
                  </a:lnTo>
                  <a:lnTo>
                    <a:pt x="100" y="90"/>
                  </a:lnTo>
                  <a:lnTo>
                    <a:pt x="100" y="88"/>
                  </a:lnTo>
                  <a:lnTo>
                    <a:pt x="99" y="86"/>
                  </a:lnTo>
                  <a:lnTo>
                    <a:pt x="99" y="83"/>
                  </a:lnTo>
                  <a:lnTo>
                    <a:pt x="98" y="80"/>
                  </a:lnTo>
                  <a:lnTo>
                    <a:pt x="97" y="79"/>
                  </a:lnTo>
                  <a:lnTo>
                    <a:pt x="96" y="77"/>
                  </a:lnTo>
                  <a:lnTo>
                    <a:pt x="94" y="75"/>
                  </a:lnTo>
                  <a:lnTo>
                    <a:pt x="93" y="74"/>
                  </a:lnTo>
                  <a:lnTo>
                    <a:pt x="92" y="74"/>
                  </a:lnTo>
                  <a:close/>
                  <a:moveTo>
                    <a:pt x="25" y="78"/>
                  </a:moveTo>
                  <a:lnTo>
                    <a:pt x="23" y="75"/>
                  </a:lnTo>
                  <a:lnTo>
                    <a:pt x="22" y="73"/>
                  </a:lnTo>
                  <a:lnTo>
                    <a:pt x="20" y="71"/>
                  </a:lnTo>
                  <a:lnTo>
                    <a:pt x="19" y="70"/>
                  </a:lnTo>
                  <a:lnTo>
                    <a:pt x="17" y="69"/>
                  </a:lnTo>
                  <a:lnTo>
                    <a:pt x="16" y="68"/>
                  </a:lnTo>
                  <a:lnTo>
                    <a:pt x="14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1" y="67"/>
                  </a:lnTo>
                  <a:lnTo>
                    <a:pt x="10" y="68"/>
                  </a:lnTo>
                  <a:lnTo>
                    <a:pt x="10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9" y="71"/>
                  </a:lnTo>
                  <a:lnTo>
                    <a:pt x="9" y="72"/>
                  </a:lnTo>
                  <a:lnTo>
                    <a:pt x="9" y="74"/>
                  </a:lnTo>
                  <a:lnTo>
                    <a:pt x="9" y="77"/>
                  </a:lnTo>
                  <a:lnTo>
                    <a:pt x="10" y="80"/>
                  </a:lnTo>
                  <a:lnTo>
                    <a:pt x="11" y="82"/>
                  </a:lnTo>
                  <a:lnTo>
                    <a:pt x="12" y="85"/>
                  </a:lnTo>
                  <a:lnTo>
                    <a:pt x="13" y="89"/>
                  </a:lnTo>
                  <a:lnTo>
                    <a:pt x="14" y="92"/>
                  </a:lnTo>
                  <a:lnTo>
                    <a:pt x="16" y="96"/>
                  </a:lnTo>
                  <a:lnTo>
                    <a:pt x="17" y="93"/>
                  </a:lnTo>
                  <a:lnTo>
                    <a:pt x="17" y="90"/>
                  </a:lnTo>
                  <a:lnTo>
                    <a:pt x="18" y="87"/>
                  </a:lnTo>
                  <a:lnTo>
                    <a:pt x="19" y="84"/>
                  </a:lnTo>
                  <a:lnTo>
                    <a:pt x="21" y="82"/>
                  </a:lnTo>
                  <a:lnTo>
                    <a:pt x="22" y="80"/>
                  </a:lnTo>
                  <a:lnTo>
                    <a:pt x="23" y="79"/>
                  </a:lnTo>
                  <a:lnTo>
                    <a:pt x="25" y="78"/>
                  </a:lnTo>
                  <a:close/>
                  <a:moveTo>
                    <a:pt x="98" y="96"/>
                  </a:moveTo>
                  <a:lnTo>
                    <a:pt x="98" y="98"/>
                  </a:lnTo>
                  <a:lnTo>
                    <a:pt x="98" y="100"/>
                  </a:lnTo>
                  <a:lnTo>
                    <a:pt x="98" y="107"/>
                  </a:lnTo>
                  <a:lnTo>
                    <a:pt x="98" y="109"/>
                  </a:lnTo>
                  <a:lnTo>
                    <a:pt x="98" y="111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7" y="115"/>
                  </a:lnTo>
                  <a:lnTo>
                    <a:pt x="96" y="116"/>
                  </a:lnTo>
                  <a:lnTo>
                    <a:pt x="95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3" y="114"/>
                  </a:lnTo>
                  <a:lnTo>
                    <a:pt x="92" y="113"/>
                  </a:lnTo>
                  <a:lnTo>
                    <a:pt x="92" y="111"/>
                  </a:lnTo>
                  <a:lnTo>
                    <a:pt x="91" y="110"/>
                  </a:lnTo>
                  <a:lnTo>
                    <a:pt x="91" y="108"/>
                  </a:lnTo>
                  <a:lnTo>
                    <a:pt x="90" y="106"/>
                  </a:lnTo>
                  <a:lnTo>
                    <a:pt x="89" y="103"/>
                  </a:lnTo>
                  <a:lnTo>
                    <a:pt x="89" y="99"/>
                  </a:lnTo>
                  <a:lnTo>
                    <a:pt x="89" y="97"/>
                  </a:lnTo>
                  <a:lnTo>
                    <a:pt x="89" y="95"/>
                  </a:lnTo>
                  <a:lnTo>
                    <a:pt x="88" y="94"/>
                  </a:lnTo>
                  <a:lnTo>
                    <a:pt x="88" y="91"/>
                  </a:lnTo>
                  <a:lnTo>
                    <a:pt x="89" y="88"/>
                  </a:lnTo>
                  <a:lnTo>
                    <a:pt x="89" y="85"/>
                  </a:lnTo>
                  <a:lnTo>
                    <a:pt x="89" y="82"/>
                  </a:lnTo>
                  <a:lnTo>
                    <a:pt x="89" y="80"/>
                  </a:lnTo>
                  <a:lnTo>
                    <a:pt x="90" y="79"/>
                  </a:lnTo>
                  <a:lnTo>
                    <a:pt x="91" y="78"/>
                  </a:lnTo>
                  <a:lnTo>
                    <a:pt x="91" y="77"/>
                  </a:lnTo>
                  <a:lnTo>
                    <a:pt x="92" y="77"/>
                  </a:lnTo>
                  <a:lnTo>
                    <a:pt x="93" y="77"/>
                  </a:lnTo>
                  <a:lnTo>
                    <a:pt x="93" y="77"/>
                  </a:lnTo>
                  <a:lnTo>
                    <a:pt x="94" y="78"/>
                  </a:lnTo>
                  <a:lnTo>
                    <a:pt x="95" y="80"/>
                  </a:lnTo>
                  <a:lnTo>
                    <a:pt x="96" y="81"/>
                  </a:lnTo>
                  <a:lnTo>
                    <a:pt x="96" y="84"/>
                  </a:lnTo>
                  <a:lnTo>
                    <a:pt x="97" y="87"/>
                  </a:lnTo>
                  <a:lnTo>
                    <a:pt x="98" y="91"/>
                  </a:lnTo>
                  <a:lnTo>
                    <a:pt x="98" y="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6" name="Line 350"/>
            <p:cNvSpPr>
              <a:spLocks noChangeShapeType="1"/>
            </p:cNvSpPr>
            <p:nvPr/>
          </p:nvSpPr>
          <p:spPr bwMode="auto">
            <a:xfrm>
              <a:off x="3650" y="1598"/>
              <a:ext cx="15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7" name="Rectangle 351"/>
            <p:cNvSpPr>
              <a:spLocks noChangeArrowheads="1"/>
            </p:cNvSpPr>
            <p:nvPr/>
          </p:nvSpPr>
          <p:spPr bwMode="auto">
            <a:xfrm>
              <a:off x="3591" y="1666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8" name="Rectangle 352"/>
            <p:cNvSpPr>
              <a:spLocks noChangeArrowheads="1"/>
            </p:cNvSpPr>
            <p:nvPr/>
          </p:nvSpPr>
          <p:spPr bwMode="auto">
            <a:xfrm>
              <a:off x="3591" y="1666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69" name="Rectangle 353"/>
            <p:cNvSpPr>
              <a:spLocks noChangeArrowheads="1"/>
            </p:cNvSpPr>
            <p:nvPr/>
          </p:nvSpPr>
          <p:spPr bwMode="auto">
            <a:xfrm>
              <a:off x="3603" y="1675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0" name="Freeform 354"/>
            <p:cNvSpPr>
              <a:spLocks/>
            </p:cNvSpPr>
            <p:nvPr/>
          </p:nvSpPr>
          <p:spPr bwMode="auto">
            <a:xfrm>
              <a:off x="3606" y="1678"/>
              <a:ext cx="10" cy="35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5" y="0"/>
                </a:cxn>
                <a:cxn ang="0">
                  <a:pos x="40" y="5"/>
                </a:cxn>
                <a:cxn ang="0">
                  <a:pos x="40" y="31"/>
                </a:cxn>
                <a:cxn ang="0">
                  <a:pos x="35" y="41"/>
                </a:cxn>
                <a:cxn ang="0">
                  <a:pos x="35" y="102"/>
                </a:cxn>
                <a:cxn ang="0">
                  <a:pos x="40" y="112"/>
                </a:cxn>
                <a:cxn ang="0">
                  <a:pos x="40" y="138"/>
                </a:cxn>
                <a:cxn ang="0">
                  <a:pos x="35" y="142"/>
                </a:cxn>
                <a:cxn ang="0">
                  <a:pos x="5" y="142"/>
                </a:cxn>
                <a:cxn ang="0">
                  <a:pos x="0" y="138"/>
                </a:cxn>
                <a:cxn ang="0">
                  <a:pos x="0" y="112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1"/>
                </a:cxn>
              </a:cxnLst>
              <a:rect l="0" t="0" r="r" b="b"/>
              <a:pathLst>
                <a:path w="40" h="142">
                  <a:moveTo>
                    <a:pt x="0" y="31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5" y="0"/>
                  </a:lnTo>
                  <a:lnTo>
                    <a:pt x="40" y="5"/>
                  </a:lnTo>
                  <a:lnTo>
                    <a:pt x="40" y="31"/>
                  </a:lnTo>
                  <a:lnTo>
                    <a:pt x="35" y="41"/>
                  </a:lnTo>
                  <a:lnTo>
                    <a:pt x="35" y="102"/>
                  </a:lnTo>
                  <a:lnTo>
                    <a:pt x="40" y="112"/>
                  </a:lnTo>
                  <a:lnTo>
                    <a:pt x="40" y="138"/>
                  </a:lnTo>
                  <a:lnTo>
                    <a:pt x="35" y="142"/>
                  </a:lnTo>
                  <a:lnTo>
                    <a:pt x="5" y="142"/>
                  </a:lnTo>
                  <a:lnTo>
                    <a:pt x="0" y="138"/>
                  </a:lnTo>
                  <a:lnTo>
                    <a:pt x="0" y="112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1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1" name="Rectangle 355"/>
            <p:cNvSpPr>
              <a:spLocks noChangeArrowheads="1"/>
            </p:cNvSpPr>
            <p:nvPr/>
          </p:nvSpPr>
          <p:spPr bwMode="auto">
            <a:xfrm>
              <a:off x="3619" y="1678"/>
              <a:ext cx="7" cy="1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2" name="Rectangle 356"/>
            <p:cNvSpPr>
              <a:spLocks noChangeArrowheads="1"/>
            </p:cNvSpPr>
            <p:nvPr/>
          </p:nvSpPr>
          <p:spPr bwMode="auto">
            <a:xfrm>
              <a:off x="3628" y="1678"/>
              <a:ext cx="7" cy="1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3" name="Rectangle 357"/>
            <p:cNvSpPr>
              <a:spLocks noChangeArrowheads="1"/>
            </p:cNvSpPr>
            <p:nvPr/>
          </p:nvSpPr>
          <p:spPr bwMode="auto">
            <a:xfrm>
              <a:off x="3619" y="1700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4" name="Line 358"/>
            <p:cNvSpPr>
              <a:spLocks noChangeShapeType="1"/>
            </p:cNvSpPr>
            <p:nvPr/>
          </p:nvSpPr>
          <p:spPr bwMode="auto">
            <a:xfrm>
              <a:off x="3619" y="169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5" name="Line 359"/>
            <p:cNvSpPr>
              <a:spLocks noChangeShapeType="1"/>
            </p:cNvSpPr>
            <p:nvPr/>
          </p:nvSpPr>
          <p:spPr bwMode="auto">
            <a:xfrm>
              <a:off x="3619" y="169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6" name="Line 360"/>
            <p:cNvSpPr>
              <a:spLocks noChangeShapeType="1"/>
            </p:cNvSpPr>
            <p:nvPr/>
          </p:nvSpPr>
          <p:spPr bwMode="auto">
            <a:xfrm>
              <a:off x="3619" y="169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7" name="Line 361"/>
            <p:cNvSpPr>
              <a:spLocks noChangeShapeType="1"/>
            </p:cNvSpPr>
            <p:nvPr/>
          </p:nvSpPr>
          <p:spPr bwMode="auto">
            <a:xfrm>
              <a:off x="3619" y="1694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8" name="Line 362"/>
            <p:cNvSpPr>
              <a:spLocks noChangeShapeType="1"/>
            </p:cNvSpPr>
            <p:nvPr/>
          </p:nvSpPr>
          <p:spPr bwMode="auto">
            <a:xfrm>
              <a:off x="3619" y="1693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79" name="Line 363"/>
            <p:cNvSpPr>
              <a:spLocks noChangeShapeType="1"/>
            </p:cNvSpPr>
            <p:nvPr/>
          </p:nvSpPr>
          <p:spPr bwMode="auto">
            <a:xfrm>
              <a:off x="3628" y="1681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0" name="Line 364"/>
            <p:cNvSpPr>
              <a:spLocks noChangeShapeType="1"/>
            </p:cNvSpPr>
            <p:nvPr/>
          </p:nvSpPr>
          <p:spPr bwMode="auto">
            <a:xfrm>
              <a:off x="3628" y="1687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1" name="Line 365"/>
            <p:cNvSpPr>
              <a:spLocks noChangeShapeType="1"/>
            </p:cNvSpPr>
            <p:nvPr/>
          </p:nvSpPr>
          <p:spPr bwMode="auto">
            <a:xfrm>
              <a:off x="3628" y="1684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2" name="Line 366"/>
            <p:cNvSpPr>
              <a:spLocks noChangeShapeType="1"/>
            </p:cNvSpPr>
            <p:nvPr/>
          </p:nvSpPr>
          <p:spPr bwMode="auto">
            <a:xfrm>
              <a:off x="3619" y="1681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3" name="Line 367"/>
            <p:cNvSpPr>
              <a:spLocks noChangeShapeType="1"/>
            </p:cNvSpPr>
            <p:nvPr/>
          </p:nvSpPr>
          <p:spPr bwMode="auto">
            <a:xfrm>
              <a:off x="3619" y="1687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4" name="Line 368"/>
            <p:cNvSpPr>
              <a:spLocks noChangeShapeType="1"/>
            </p:cNvSpPr>
            <p:nvPr/>
          </p:nvSpPr>
          <p:spPr bwMode="auto">
            <a:xfrm>
              <a:off x="3619" y="1684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5" name="Line 369"/>
            <p:cNvSpPr>
              <a:spLocks noChangeShapeType="1"/>
            </p:cNvSpPr>
            <p:nvPr/>
          </p:nvSpPr>
          <p:spPr bwMode="auto">
            <a:xfrm>
              <a:off x="3619" y="1710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6" name="Line 370"/>
            <p:cNvSpPr>
              <a:spLocks noChangeShapeType="1"/>
            </p:cNvSpPr>
            <p:nvPr/>
          </p:nvSpPr>
          <p:spPr bwMode="auto">
            <a:xfrm>
              <a:off x="3619" y="170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7" name="Line 371"/>
            <p:cNvSpPr>
              <a:spLocks noChangeShapeType="1"/>
            </p:cNvSpPr>
            <p:nvPr/>
          </p:nvSpPr>
          <p:spPr bwMode="auto">
            <a:xfrm>
              <a:off x="3619" y="1704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8" name="Line 372"/>
            <p:cNvSpPr>
              <a:spLocks noChangeShapeType="1"/>
            </p:cNvSpPr>
            <p:nvPr/>
          </p:nvSpPr>
          <p:spPr bwMode="auto">
            <a:xfrm>
              <a:off x="3629" y="1700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89" name="Line 373"/>
            <p:cNvSpPr>
              <a:spLocks noChangeShapeType="1"/>
            </p:cNvSpPr>
            <p:nvPr/>
          </p:nvSpPr>
          <p:spPr bwMode="auto">
            <a:xfrm>
              <a:off x="3624" y="1700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0" name="Rectangle 374"/>
            <p:cNvSpPr>
              <a:spLocks noChangeArrowheads="1"/>
            </p:cNvSpPr>
            <p:nvPr/>
          </p:nvSpPr>
          <p:spPr bwMode="auto">
            <a:xfrm>
              <a:off x="3665" y="1666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1" name="Rectangle 375"/>
            <p:cNvSpPr>
              <a:spLocks noChangeArrowheads="1"/>
            </p:cNvSpPr>
            <p:nvPr/>
          </p:nvSpPr>
          <p:spPr bwMode="auto">
            <a:xfrm>
              <a:off x="3665" y="1666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2" name="Freeform 376"/>
            <p:cNvSpPr>
              <a:spLocks noEditPoints="1"/>
            </p:cNvSpPr>
            <p:nvPr/>
          </p:nvSpPr>
          <p:spPr bwMode="auto">
            <a:xfrm>
              <a:off x="3680" y="1675"/>
              <a:ext cx="32" cy="37"/>
            </a:xfrm>
            <a:custGeom>
              <a:avLst/>
              <a:gdLst/>
              <a:ahLst/>
              <a:cxnLst>
                <a:cxn ang="0">
                  <a:pos x="123" y="92"/>
                </a:cxn>
                <a:cxn ang="0">
                  <a:pos x="118" y="108"/>
                </a:cxn>
                <a:cxn ang="0">
                  <a:pos x="111" y="122"/>
                </a:cxn>
                <a:cxn ang="0">
                  <a:pos x="98" y="131"/>
                </a:cxn>
                <a:cxn ang="0">
                  <a:pos x="80" y="121"/>
                </a:cxn>
                <a:cxn ang="0">
                  <a:pos x="74" y="94"/>
                </a:cxn>
                <a:cxn ang="0">
                  <a:pos x="78" y="68"/>
                </a:cxn>
                <a:cxn ang="0">
                  <a:pos x="92" y="58"/>
                </a:cxn>
                <a:cxn ang="0">
                  <a:pos x="98" y="56"/>
                </a:cxn>
                <a:cxn ang="0">
                  <a:pos x="103" y="44"/>
                </a:cxn>
                <a:cxn ang="0">
                  <a:pos x="89" y="19"/>
                </a:cxn>
                <a:cxn ang="0">
                  <a:pos x="72" y="9"/>
                </a:cxn>
                <a:cxn ang="0">
                  <a:pos x="54" y="12"/>
                </a:cxn>
                <a:cxn ang="0">
                  <a:pos x="26" y="40"/>
                </a:cxn>
                <a:cxn ang="0">
                  <a:pos x="23" y="59"/>
                </a:cxn>
                <a:cxn ang="0">
                  <a:pos x="35" y="74"/>
                </a:cxn>
                <a:cxn ang="0">
                  <a:pos x="57" y="82"/>
                </a:cxn>
                <a:cxn ang="0">
                  <a:pos x="66" y="113"/>
                </a:cxn>
                <a:cxn ang="0">
                  <a:pos x="57" y="141"/>
                </a:cxn>
                <a:cxn ang="0">
                  <a:pos x="60" y="122"/>
                </a:cxn>
                <a:cxn ang="0">
                  <a:pos x="52" y="89"/>
                </a:cxn>
                <a:cxn ang="0">
                  <a:pos x="36" y="76"/>
                </a:cxn>
                <a:cxn ang="0">
                  <a:pos x="53" y="95"/>
                </a:cxn>
                <a:cxn ang="0">
                  <a:pos x="58" y="123"/>
                </a:cxn>
                <a:cxn ang="0">
                  <a:pos x="51" y="144"/>
                </a:cxn>
                <a:cxn ang="0">
                  <a:pos x="32" y="143"/>
                </a:cxn>
                <a:cxn ang="0">
                  <a:pos x="19" y="132"/>
                </a:cxn>
                <a:cxn ang="0">
                  <a:pos x="13" y="117"/>
                </a:cxn>
                <a:cxn ang="0">
                  <a:pos x="6" y="92"/>
                </a:cxn>
                <a:cxn ang="0">
                  <a:pos x="3" y="68"/>
                </a:cxn>
                <a:cxn ang="0">
                  <a:pos x="10" y="63"/>
                </a:cxn>
                <a:cxn ang="0">
                  <a:pos x="5" y="61"/>
                </a:cxn>
                <a:cxn ang="0">
                  <a:pos x="0" y="48"/>
                </a:cxn>
                <a:cxn ang="0">
                  <a:pos x="5" y="30"/>
                </a:cxn>
                <a:cxn ang="0">
                  <a:pos x="37" y="4"/>
                </a:cxn>
                <a:cxn ang="0">
                  <a:pos x="64" y="1"/>
                </a:cxn>
                <a:cxn ang="0">
                  <a:pos x="92" y="7"/>
                </a:cxn>
                <a:cxn ang="0">
                  <a:pos x="112" y="22"/>
                </a:cxn>
                <a:cxn ang="0">
                  <a:pos x="116" y="50"/>
                </a:cxn>
                <a:cxn ang="0">
                  <a:pos x="127" y="57"/>
                </a:cxn>
                <a:cxn ang="0">
                  <a:pos x="124" y="72"/>
                </a:cxn>
                <a:cxn ang="0">
                  <a:pos x="116" y="56"/>
                </a:cxn>
                <a:cxn ang="0">
                  <a:pos x="105" y="58"/>
                </a:cxn>
                <a:cxn ang="0">
                  <a:pos x="109" y="64"/>
                </a:cxn>
                <a:cxn ang="0">
                  <a:pos x="119" y="74"/>
                </a:cxn>
                <a:cxn ang="0">
                  <a:pos x="90" y="74"/>
                </a:cxn>
                <a:cxn ang="0">
                  <a:pos x="86" y="94"/>
                </a:cxn>
                <a:cxn ang="0">
                  <a:pos x="89" y="111"/>
                </a:cxn>
                <a:cxn ang="0">
                  <a:pos x="97" y="119"/>
                </a:cxn>
                <a:cxn ang="0">
                  <a:pos x="101" y="99"/>
                </a:cxn>
                <a:cxn ang="0">
                  <a:pos x="96" y="76"/>
                </a:cxn>
                <a:cxn ang="0">
                  <a:pos x="19" y="69"/>
                </a:cxn>
                <a:cxn ang="0">
                  <a:pos x="10" y="68"/>
                </a:cxn>
                <a:cxn ang="0">
                  <a:pos x="11" y="81"/>
                </a:cxn>
                <a:cxn ang="0">
                  <a:pos x="19" y="84"/>
                </a:cxn>
                <a:cxn ang="0">
                  <a:pos x="98" y="108"/>
                </a:cxn>
                <a:cxn ang="0">
                  <a:pos x="94" y="116"/>
                </a:cxn>
                <a:cxn ang="0">
                  <a:pos x="89" y="103"/>
                </a:cxn>
                <a:cxn ang="0">
                  <a:pos x="89" y="82"/>
                </a:cxn>
                <a:cxn ang="0">
                  <a:pos x="94" y="77"/>
                </a:cxn>
              </a:cxnLst>
              <a:rect l="0" t="0" r="r" b="b"/>
              <a:pathLst>
                <a:path w="130" h="148">
                  <a:moveTo>
                    <a:pt x="130" y="71"/>
                  </a:moveTo>
                  <a:lnTo>
                    <a:pt x="130" y="74"/>
                  </a:lnTo>
                  <a:lnTo>
                    <a:pt x="129" y="77"/>
                  </a:lnTo>
                  <a:lnTo>
                    <a:pt x="129" y="80"/>
                  </a:lnTo>
                  <a:lnTo>
                    <a:pt x="128" y="81"/>
                  </a:lnTo>
                  <a:lnTo>
                    <a:pt x="127" y="84"/>
                  </a:lnTo>
                  <a:lnTo>
                    <a:pt x="125" y="90"/>
                  </a:lnTo>
                  <a:lnTo>
                    <a:pt x="123" y="92"/>
                  </a:lnTo>
                  <a:lnTo>
                    <a:pt x="123" y="93"/>
                  </a:lnTo>
                  <a:lnTo>
                    <a:pt x="123" y="95"/>
                  </a:lnTo>
                  <a:lnTo>
                    <a:pt x="122" y="96"/>
                  </a:lnTo>
                  <a:lnTo>
                    <a:pt x="121" y="99"/>
                  </a:lnTo>
                  <a:lnTo>
                    <a:pt x="121" y="100"/>
                  </a:lnTo>
                  <a:lnTo>
                    <a:pt x="120" y="102"/>
                  </a:lnTo>
                  <a:lnTo>
                    <a:pt x="119" y="103"/>
                  </a:lnTo>
                  <a:lnTo>
                    <a:pt x="118" y="108"/>
                  </a:lnTo>
                  <a:lnTo>
                    <a:pt x="116" y="110"/>
                  </a:lnTo>
                  <a:lnTo>
                    <a:pt x="115" y="112"/>
                  </a:lnTo>
                  <a:lnTo>
                    <a:pt x="114" y="113"/>
                  </a:lnTo>
                  <a:lnTo>
                    <a:pt x="114" y="115"/>
                  </a:lnTo>
                  <a:lnTo>
                    <a:pt x="113" y="116"/>
                  </a:lnTo>
                  <a:lnTo>
                    <a:pt x="113" y="118"/>
                  </a:lnTo>
                  <a:lnTo>
                    <a:pt x="112" y="120"/>
                  </a:lnTo>
                  <a:lnTo>
                    <a:pt x="111" y="122"/>
                  </a:lnTo>
                  <a:lnTo>
                    <a:pt x="110" y="123"/>
                  </a:lnTo>
                  <a:lnTo>
                    <a:pt x="109" y="125"/>
                  </a:lnTo>
                  <a:lnTo>
                    <a:pt x="108" y="126"/>
                  </a:lnTo>
                  <a:lnTo>
                    <a:pt x="105" y="128"/>
                  </a:lnTo>
                  <a:lnTo>
                    <a:pt x="104" y="129"/>
                  </a:lnTo>
                  <a:lnTo>
                    <a:pt x="101" y="131"/>
                  </a:lnTo>
                  <a:lnTo>
                    <a:pt x="99" y="131"/>
                  </a:lnTo>
                  <a:lnTo>
                    <a:pt x="98" y="131"/>
                  </a:lnTo>
                  <a:lnTo>
                    <a:pt x="96" y="131"/>
                  </a:lnTo>
                  <a:lnTo>
                    <a:pt x="94" y="131"/>
                  </a:lnTo>
                  <a:lnTo>
                    <a:pt x="92" y="131"/>
                  </a:lnTo>
                  <a:lnTo>
                    <a:pt x="89" y="130"/>
                  </a:lnTo>
                  <a:lnTo>
                    <a:pt x="87" y="128"/>
                  </a:lnTo>
                  <a:lnTo>
                    <a:pt x="85" y="126"/>
                  </a:lnTo>
                  <a:lnTo>
                    <a:pt x="83" y="124"/>
                  </a:lnTo>
                  <a:lnTo>
                    <a:pt x="80" y="121"/>
                  </a:lnTo>
                  <a:lnTo>
                    <a:pt x="79" y="117"/>
                  </a:lnTo>
                  <a:lnTo>
                    <a:pt x="77" y="114"/>
                  </a:lnTo>
                  <a:lnTo>
                    <a:pt x="76" y="111"/>
                  </a:lnTo>
                  <a:lnTo>
                    <a:pt x="75" y="106"/>
                  </a:lnTo>
                  <a:lnTo>
                    <a:pt x="74" y="103"/>
                  </a:lnTo>
                  <a:lnTo>
                    <a:pt x="74" y="100"/>
                  </a:lnTo>
                  <a:lnTo>
                    <a:pt x="74" y="97"/>
                  </a:lnTo>
                  <a:lnTo>
                    <a:pt x="74" y="94"/>
                  </a:lnTo>
                  <a:lnTo>
                    <a:pt x="74" y="90"/>
                  </a:lnTo>
                  <a:lnTo>
                    <a:pt x="74" y="86"/>
                  </a:lnTo>
                  <a:lnTo>
                    <a:pt x="74" y="82"/>
                  </a:lnTo>
                  <a:lnTo>
                    <a:pt x="75" y="79"/>
                  </a:lnTo>
                  <a:lnTo>
                    <a:pt x="75" y="76"/>
                  </a:lnTo>
                  <a:lnTo>
                    <a:pt x="76" y="73"/>
                  </a:lnTo>
                  <a:lnTo>
                    <a:pt x="77" y="71"/>
                  </a:lnTo>
                  <a:lnTo>
                    <a:pt x="78" y="68"/>
                  </a:lnTo>
                  <a:lnTo>
                    <a:pt x="79" y="66"/>
                  </a:lnTo>
                  <a:lnTo>
                    <a:pt x="82" y="64"/>
                  </a:lnTo>
                  <a:lnTo>
                    <a:pt x="83" y="62"/>
                  </a:lnTo>
                  <a:lnTo>
                    <a:pt x="85" y="61"/>
                  </a:lnTo>
                  <a:lnTo>
                    <a:pt x="86" y="60"/>
                  </a:lnTo>
                  <a:lnTo>
                    <a:pt x="88" y="59"/>
                  </a:lnTo>
                  <a:lnTo>
                    <a:pt x="90" y="58"/>
                  </a:lnTo>
                  <a:lnTo>
                    <a:pt x="92" y="58"/>
                  </a:lnTo>
                  <a:lnTo>
                    <a:pt x="93" y="58"/>
                  </a:lnTo>
                  <a:lnTo>
                    <a:pt x="93" y="58"/>
                  </a:lnTo>
                  <a:lnTo>
                    <a:pt x="94" y="58"/>
                  </a:lnTo>
                  <a:lnTo>
                    <a:pt x="95" y="59"/>
                  </a:lnTo>
                  <a:lnTo>
                    <a:pt x="95" y="59"/>
                  </a:lnTo>
                  <a:lnTo>
                    <a:pt x="96" y="59"/>
                  </a:lnTo>
                  <a:lnTo>
                    <a:pt x="96" y="59"/>
                  </a:lnTo>
                  <a:lnTo>
                    <a:pt x="98" y="56"/>
                  </a:lnTo>
                  <a:lnTo>
                    <a:pt x="100" y="54"/>
                  </a:lnTo>
                  <a:lnTo>
                    <a:pt x="101" y="53"/>
                  </a:lnTo>
                  <a:lnTo>
                    <a:pt x="102" y="52"/>
                  </a:lnTo>
                  <a:lnTo>
                    <a:pt x="105" y="51"/>
                  </a:lnTo>
                  <a:lnTo>
                    <a:pt x="105" y="49"/>
                  </a:lnTo>
                  <a:lnTo>
                    <a:pt x="104" y="47"/>
                  </a:lnTo>
                  <a:lnTo>
                    <a:pt x="104" y="46"/>
                  </a:lnTo>
                  <a:lnTo>
                    <a:pt x="103" y="44"/>
                  </a:lnTo>
                  <a:lnTo>
                    <a:pt x="102" y="42"/>
                  </a:lnTo>
                  <a:lnTo>
                    <a:pt x="101" y="40"/>
                  </a:lnTo>
                  <a:lnTo>
                    <a:pt x="100" y="38"/>
                  </a:lnTo>
                  <a:lnTo>
                    <a:pt x="98" y="33"/>
                  </a:lnTo>
                  <a:lnTo>
                    <a:pt x="95" y="27"/>
                  </a:lnTo>
                  <a:lnTo>
                    <a:pt x="93" y="24"/>
                  </a:lnTo>
                  <a:lnTo>
                    <a:pt x="91" y="22"/>
                  </a:lnTo>
                  <a:lnTo>
                    <a:pt x="89" y="19"/>
                  </a:lnTo>
                  <a:lnTo>
                    <a:pt x="87" y="17"/>
                  </a:lnTo>
                  <a:lnTo>
                    <a:pt x="85" y="15"/>
                  </a:lnTo>
                  <a:lnTo>
                    <a:pt x="83" y="13"/>
                  </a:lnTo>
                  <a:lnTo>
                    <a:pt x="80" y="12"/>
                  </a:lnTo>
                  <a:lnTo>
                    <a:pt x="78" y="11"/>
                  </a:lnTo>
                  <a:lnTo>
                    <a:pt x="76" y="10"/>
                  </a:lnTo>
                  <a:lnTo>
                    <a:pt x="74" y="10"/>
                  </a:lnTo>
                  <a:lnTo>
                    <a:pt x="72" y="9"/>
                  </a:lnTo>
                  <a:lnTo>
                    <a:pt x="70" y="9"/>
                  </a:lnTo>
                  <a:lnTo>
                    <a:pt x="68" y="8"/>
                  </a:lnTo>
                  <a:lnTo>
                    <a:pt x="66" y="9"/>
                  </a:lnTo>
                  <a:lnTo>
                    <a:pt x="64" y="9"/>
                  </a:lnTo>
                  <a:lnTo>
                    <a:pt x="63" y="9"/>
                  </a:lnTo>
                  <a:lnTo>
                    <a:pt x="61" y="9"/>
                  </a:lnTo>
                  <a:lnTo>
                    <a:pt x="57" y="11"/>
                  </a:lnTo>
                  <a:lnTo>
                    <a:pt x="54" y="12"/>
                  </a:lnTo>
                  <a:lnTo>
                    <a:pt x="50" y="14"/>
                  </a:lnTo>
                  <a:lnTo>
                    <a:pt x="46" y="17"/>
                  </a:lnTo>
                  <a:lnTo>
                    <a:pt x="42" y="20"/>
                  </a:lnTo>
                  <a:lnTo>
                    <a:pt x="38" y="24"/>
                  </a:lnTo>
                  <a:lnTo>
                    <a:pt x="35" y="28"/>
                  </a:lnTo>
                  <a:lnTo>
                    <a:pt x="31" y="32"/>
                  </a:lnTo>
                  <a:lnTo>
                    <a:pt x="27" y="36"/>
                  </a:lnTo>
                  <a:lnTo>
                    <a:pt x="26" y="40"/>
                  </a:lnTo>
                  <a:lnTo>
                    <a:pt x="24" y="44"/>
                  </a:lnTo>
                  <a:lnTo>
                    <a:pt x="22" y="47"/>
                  </a:lnTo>
                  <a:lnTo>
                    <a:pt x="22" y="49"/>
                  </a:lnTo>
                  <a:lnTo>
                    <a:pt x="22" y="52"/>
                  </a:lnTo>
                  <a:lnTo>
                    <a:pt x="22" y="55"/>
                  </a:lnTo>
                  <a:lnTo>
                    <a:pt x="22" y="56"/>
                  </a:lnTo>
                  <a:lnTo>
                    <a:pt x="22" y="57"/>
                  </a:lnTo>
                  <a:lnTo>
                    <a:pt x="23" y="59"/>
                  </a:lnTo>
                  <a:lnTo>
                    <a:pt x="23" y="60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31" y="68"/>
                  </a:lnTo>
                  <a:lnTo>
                    <a:pt x="33" y="71"/>
                  </a:lnTo>
                  <a:lnTo>
                    <a:pt x="34" y="72"/>
                  </a:lnTo>
                  <a:lnTo>
                    <a:pt x="35" y="73"/>
                  </a:lnTo>
                  <a:lnTo>
                    <a:pt x="35" y="74"/>
                  </a:lnTo>
                  <a:lnTo>
                    <a:pt x="35" y="75"/>
                  </a:lnTo>
                  <a:lnTo>
                    <a:pt x="39" y="75"/>
                  </a:lnTo>
                  <a:lnTo>
                    <a:pt x="43" y="75"/>
                  </a:lnTo>
                  <a:lnTo>
                    <a:pt x="46" y="76"/>
                  </a:lnTo>
                  <a:lnTo>
                    <a:pt x="49" y="77"/>
                  </a:lnTo>
                  <a:lnTo>
                    <a:pt x="52" y="79"/>
                  </a:lnTo>
                  <a:lnTo>
                    <a:pt x="54" y="80"/>
                  </a:lnTo>
                  <a:lnTo>
                    <a:pt x="57" y="82"/>
                  </a:lnTo>
                  <a:lnTo>
                    <a:pt x="58" y="86"/>
                  </a:lnTo>
                  <a:lnTo>
                    <a:pt x="60" y="89"/>
                  </a:lnTo>
                  <a:lnTo>
                    <a:pt x="62" y="92"/>
                  </a:lnTo>
                  <a:lnTo>
                    <a:pt x="63" y="96"/>
                  </a:lnTo>
                  <a:lnTo>
                    <a:pt x="65" y="100"/>
                  </a:lnTo>
                  <a:lnTo>
                    <a:pt x="65" y="103"/>
                  </a:lnTo>
                  <a:lnTo>
                    <a:pt x="66" y="108"/>
                  </a:lnTo>
                  <a:lnTo>
                    <a:pt x="66" y="113"/>
                  </a:lnTo>
                  <a:lnTo>
                    <a:pt x="66" y="118"/>
                  </a:lnTo>
                  <a:lnTo>
                    <a:pt x="66" y="122"/>
                  </a:lnTo>
                  <a:lnTo>
                    <a:pt x="66" y="125"/>
                  </a:lnTo>
                  <a:lnTo>
                    <a:pt x="65" y="128"/>
                  </a:lnTo>
                  <a:lnTo>
                    <a:pt x="63" y="131"/>
                  </a:lnTo>
                  <a:lnTo>
                    <a:pt x="62" y="135"/>
                  </a:lnTo>
                  <a:lnTo>
                    <a:pt x="59" y="139"/>
                  </a:lnTo>
                  <a:lnTo>
                    <a:pt x="57" y="141"/>
                  </a:lnTo>
                  <a:lnTo>
                    <a:pt x="54" y="144"/>
                  </a:lnTo>
                  <a:lnTo>
                    <a:pt x="56" y="141"/>
                  </a:lnTo>
                  <a:lnTo>
                    <a:pt x="57" y="138"/>
                  </a:lnTo>
                  <a:lnTo>
                    <a:pt x="58" y="134"/>
                  </a:lnTo>
                  <a:lnTo>
                    <a:pt x="59" y="131"/>
                  </a:lnTo>
                  <a:lnTo>
                    <a:pt x="60" y="128"/>
                  </a:lnTo>
                  <a:lnTo>
                    <a:pt x="60" y="125"/>
                  </a:lnTo>
                  <a:lnTo>
                    <a:pt x="60" y="122"/>
                  </a:lnTo>
                  <a:lnTo>
                    <a:pt x="60" y="116"/>
                  </a:lnTo>
                  <a:lnTo>
                    <a:pt x="60" y="113"/>
                  </a:lnTo>
                  <a:lnTo>
                    <a:pt x="60" y="109"/>
                  </a:lnTo>
                  <a:lnTo>
                    <a:pt x="59" y="106"/>
                  </a:lnTo>
                  <a:lnTo>
                    <a:pt x="58" y="103"/>
                  </a:lnTo>
                  <a:lnTo>
                    <a:pt x="56" y="96"/>
                  </a:lnTo>
                  <a:lnTo>
                    <a:pt x="54" y="93"/>
                  </a:lnTo>
                  <a:lnTo>
                    <a:pt x="52" y="89"/>
                  </a:lnTo>
                  <a:lnTo>
                    <a:pt x="50" y="86"/>
                  </a:lnTo>
                  <a:lnTo>
                    <a:pt x="48" y="82"/>
                  </a:lnTo>
                  <a:lnTo>
                    <a:pt x="46" y="80"/>
                  </a:lnTo>
                  <a:lnTo>
                    <a:pt x="43" y="78"/>
                  </a:lnTo>
                  <a:lnTo>
                    <a:pt x="41" y="77"/>
                  </a:lnTo>
                  <a:lnTo>
                    <a:pt x="38" y="75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9" y="77"/>
                  </a:lnTo>
                  <a:lnTo>
                    <a:pt x="41" y="78"/>
                  </a:lnTo>
                  <a:lnTo>
                    <a:pt x="43" y="80"/>
                  </a:lnTo>
                  <a:lnTo>
                    <a:pt x="45" y="82"/>
                  </a:lnTo>
                  <a:lnTo>
                    <a:pt x="48" y="84"/>
                  </a:lnTo>
                  <a:lnTo>
                    <a:pt x="49" y="88"/>
                  </a:lnTo>
                  <a:lnTo>
                    <a:pt x="51" y="92"/>
                  </a:lnTo>
                  <a:lnTo>
                    <a:pt x="53" y="95"/>
                  </a:lnTo>
                  <a:lnTo>
                    <a:pt x="54" y="99"/>
                  </a:lnTo>
                  <a:lnTo>
                    <a:pt x="55" y="102"/>
                  </a:lnTo>
                  <a:lnTo>
                    <a:pt x="56" y="105"/>
                  </a:lnTo>
                  <a:lnTo>
                    <a:pt x="57" y="108"/>
                  </a:lnTo>
                  <a:lnTo>
                    <a:pt x="58" y="112"/>
                  </a:lnTo>
                  <a:lnTo>
                    <a:pt x="58" y="115"/>
                  </a:lnTo>
                  <a:lnTo>
                    <a:pt x="58" y="118"/>
                  </a:lnTo>
                  <a:lnTo>
                    <a:pt x="58" y="123"/>
                  </a:lnTo>
                  <a:lnTo>
                    <a:pt x="58" y="130"/>
                  </a:lnTo>
                  <a:lnTo>
                    <a:pt x="57" y="131"/>
                  </a:lnTo>
                  <a:lnTo>
                    <a:pt x="57" y="134"/>
                  </a:lnTo>
                  <a:lnTo>
                    <a:pt x="56" y="137"/>
                  </a:lnTo>
                  <a:lnTo>
                    <a:pt x="55" y="138"/>
                  </a:lnTo>
                  <a:lnTo>
                    <a:pt x="54" y="141"/>
                  </a:lnTo>
                  <a:lnTo>
                    <a:pt x="53" y="143"/>
                  </a:lnTo>
                  <a:lnTo>
                    <a:pt x="51" y="144"/>
                  </a:lnTo>
                  <a:lnTo>
                    <a:pt x="50" y="146"/>
                  </a:lnTo>
                  <a:lnTo>
                    <a:pt x="47" y="148"/>
                  </a:lnTo>
                  <a:lnTo>
                    <a:pt x="43" y="148"/>
                  </a:lnTo>
                  <a:lnTo>
                    <a:pt x="39" y="148"/>
                  </a:lnTo>
                  <a:lnTo>
                    <a:pt x="38" y="147"/>
                  </a:lnTo>
                  <a:lnTo>
                    <a:pt x="36" y="146"/>
                  </a:lnTo>
                  <a:lnTo>
                    <a:pt x="34" y="145"/>
                  </a:lnTo>
                  <a:lnTo>
                    <a:pt x="32" y="143"/>
                  </a:lnTo>
                  <a:lnTo>
                    <a:pt x="29" y="141"/>
                  </a:lnTo>
                  <a:lnTo>
                    <a:pt x="27" y="139"/>
                  </a:lnTo>
                  <a:lnTo>
                    <a:pt x="26" y="139"/>
                  </a:lnTo>
                  <a:lnTo>
                    <a:pt x="25" y="139"/>
                  </a:lnTo>
                  <a:lnTo>
                    <a:pt x="23" y="138"/>
                  </a:lnTo>
                  <a:lnTo>
                    <a:pt x="22" y="137"/>
                  </a:lnTo>
                  <a:lnTo>
                    <a:pt x="20" y="134"/>
                  </a:lnTo>
                  <a:lnTo>
                    <a:pt x="19" y="132"/>
                  </a:lnTo>
                  <a:lnTo>
                    <a:pt x="18" y="131"/>
                  </a:lnTo>
                  <a:lnTo>
                    <a:pt x="17" y="128"/>
                  </a:lnTo>
                  <a:lnTo>
                    <a:pt x="16" y="126"/>
                  </a:lnTo>
                  <a:lnTo>
                    <a:pt x="15" y="125"/>
                  </a:lnTo>
                  <a:lnTo>
                    <a:pt x="14" y="123"/>
                  </a:lnTo>
                  <a:lnTo>
                    <a:pt x="14" y="121"/>
                  </a:lnTo>
                  <a:lnTo>
                    <a:pt x="14" y="119"/>
                  </a:lnTo>
                  <a:lnTo>
                    <a:pt x="13" y="117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1" y="101"/>
                  </a:lnTo>
                  <a:lnTo>
                    <a:pt x="8" y="96"/>
                  </a:lnTo>
                  <a:lnTo>
                    <a:pt x="6" y="92"/>
                  </a:lnTo>
                  <a:lnTo>
                    <a:pt x="5" y="88"/>
                  </a:lnTo>
                  <a:lnTo>
                    <a:pt x="4" y="83"/>
                  </a:lnTo>
                  <a:lnTo>
                    <a:pt x="3" y="80"/>
                  </a:lnTo>
                  <a:lnTo>
                    <a:pt x="2" y="77"/>
                  </a:lnTo>
                  <a:lnTo>
                    <a:pt x="2" y="74"/>
                  </a:lnTo>
                  <a:lnTo>
                    <a:pt x="2" y="71"/>
                  </a:lnTo>
                  <a:lnTo>
                    <a:pt x="2" y="70"/>
                  </a:lnTo>
                  <a:lnTo>
                    <a:pt x="3" y="68"/>
                  </a:lnTo>
                  <a:lnTo>
                    <a:pt x="3" y="67"/>
                  </a:lnTo>
                  <a:lnTo>
                    <a:pt x="4" y="66"/>
                  </a:lnTo>
                  <a:lnTo>
                    <a:pt x="5" y="65"/>
                  </a:lnTo>
                  <a:lnTo>
                    <a:pt x="6" y="64"/>
                  </a:lnTo>
                  <a:lnTo>
                    <a:pt x="7" y="64"/>
                  </a:lnTo>
                  <a:lnTo>
                    <a:pt x="8" y="64"/>
                  </a:lnTo>
                  <a:lnTo>
                    <a:pt x="9" y="64"/>
                  </a:lnTo>
                  <a:lnTo>
                    <a:pt x="10" y="63"/>
                  </a:lnTo>
                  <a:lnTo>
                    <a:pt x="13" y="63"/>
                  </a:lnTo>
                  <a:lnTo>
                    <a:pt x="12" y="62"/>
                  </a:lnTo>
                  <a:lnTo>
                    <a:pt x="12" y="62"/>
                  </a:lnTo>
                  <a:lnTo>
                    <a:pt x="11" y="62"/>
                  </a:lnTo>
                  <a:lnTo>
                    <a:pt x="10" y="61"/>
                  </a:lnTo>
                  <a:lnTo>
                    <a:pt x="9" y="61"/>
                  </a:lnTo>
                  <a:lnTo>
                    <a:pt x="7" y="61"/>
                  </a:lnTo>
                  <a:lnTo>
                    <a:pt x="5" y="61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2" y="58"/>
                  </a:lnTo>
                  <a:lnTo>
                    <a:pt x="1" y="57"/>
                  </a:lnTo>
                  <a:lnTo>
                    <a:pt x="1" y="55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1" y="43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3" y="36"/>
                  </a:lnTo>
                  <a:lnTo>
                    <a:pt x="4" y="33"/>
                  </a:lnTo>
                  <a:lnTo>
                    <a:pt x="5" y="30"/>
                  </a:lnTo>
                  <a:lnTo>
                    <a:pt x="7" y="27"/>
                  </a:lnTo>
                  <a:lnTo>
                    <a:pt x="10" y="24"/>
                  </a:lnTo>
                  <a:lnTo>
                    <a:pt x="15" y="18"/>
                  </a:lnTo>
                  <a:lnTo>
                    <a:pt x="18" y="15"/>
                  </a:lnTo>
                  <a:lnTo>
                    <a:pt x="22" y="12"/>
                  </a:lnTo>
                  <a:lnTo>
                    <a:pt x="29" y="8"/>
                  </a:lnTo>
                  <a:lnTo>
                    <a:pt x="33" y="6"/>
                  </a:lnTo>
                  <a:lnTo>
                    <a:pt x="37" y="4"/>
                  </a:lnTo>
                  <a:lnTo>
                    <a:pt x="41" y="3"/>
                  </a:lnTo>
                  <a:lnTo>
                    <a:pt x="45" y="2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6" y="0"/>
                  </a:lnTo>
                  <a:lnTo>
                    <a:pt x="59" y="0"/>
                  </a:lnTo>
                  <a:lnTo>
                    <a:pt x="62" y="1"/>
                  </a:lnTo>
                  <a:lnTo>
                    <a:pt x="64" y="1"/>
                  </a:lnTo>
                  <a:lnTo>
                    <a:pt x="67" y="1"/>
                  </a:lnTo>
                  <a:lnTo>
                    <a:pt x="70" y="1"/>
                  </a:lnTo>
                  <a:lnTo>
                    <a:pt x="75" y="2"/>
                  </a:lnTo>
                  <a:lnTo>
                    <a:pt x="78" y="3"/>
                  </a:lnTo>
                  <a:lnTo>
                    <a:pt x="84" y="4"/>
                  </a:lnTo>
                  <a:lnTo>
                    <a:pt x="87" y="5"/>
                  </a:lnTo>
                  <a:lnTo>
                    <a:pt x="89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9" y="11"/>
                  </a:lnTo>
                  <a:lnTo>
                    <a:pt x="102" y="12"/>
                  </a:lnTo>
                  <a:lnTo>
                    <a:pt x="105" y="14"/>
                  </a:lnTo>
                  <a:lnTo>
                    <a:pt x="108" y="16"/>
                  </a:lnTo>
                  <a:lnTo>
                    <a:pt x="109" y="18"/>
                  </a:lnTo>
                  <a:lnTo>
                    <a:pt x="111" y="20"/>
                  </a:lnTo>
                  <a:lnTo>
                    <a:pt x="112" y="22"/>
                  </a:lnTo>
                  <a:lnTo>
                    <a:pt x="113" y="24"/>
                  </a:lnTo>
                  <a:lnTo>
                    <a:pt x="113" y="26"/>
                  </a:lnTo>
                  <a:lnTo>
                    <a:pt x="113" y="27"/>
                  </a:lnTo>
                  <a:lnTo>
                    <a:pt x="113" y="29"/>
                  </a:lnTo>
                  <a:lnTo>
                    <a:pt x="113" y="31"/>
                  </a:lnTo>
                  <a:lnTo>
                    <a:pt x="112" y="36"/>
                  </a:lnTo>
                  <a:lnTo>
                    <a:pt x="115" y="50"/>
                  </a:lnTo>
                  <a:lnTo>
                    <a:pt x="116" y="50"/>
                  </a:lnTo>
                  <a:lnTo>
                    <a:pt x="116" y="50"/>
                  </a:lnTo>
                  <a:lnTo>
                    <a:pt x="118" y="51"/>
                  </a:lnTo>
                  <a:lnTo>
                    <a:pt x="120" y="51"/>
                  </a:lnTo>
                  <a:lnTo>
                    <a:pt x="121" y="52"/>
                  </a:lnTo>
                  <a:lnTo>
                    <a:pt x="123" y="53"/>
                  </a:lnTo>
                  <a:lnTo>
                    <a:pt x="124" y="54"/>
                  </a:lnTo>
                  <a:lnTo>
                    <a:pt x="125" y="55"/>
                  </a:lnTo>
                  <a:lnTo>
                    <a:pt x="127" y="57"/>
                  </a:lnTo>
                  <a:lnTo>
                    <a:pt x="128" y="61"/>
                  </a:lnTo>
                  <a:lnTo>
                    <a:pt x="129" y="64"/>
                  </a:lnTo>
                  <a:lnTo>
                    <a:pt x="130" y="69"/>
                  </a:lnTo>
                  <a:lnTo>
                    <a:pt x="130" y="71"/>
                  </a:lnTo>
                  <a:close/>
                  <a:moveTo>
                    <a:pt x="121" y="80"/>
                  </a:moveTo>
                  <a:lnTo>
                    <a:pt x="123" y="78"/>
                  </a:lnTo>
                  <a:lnTo>
                    <a:pt x="124" y="74"/>
                  </a:lnTo>
                  <a:lnTo>
                    <a:pt x="124" y="72"/>
                  </a:lnTo>
                  <a:lnTo>
                    <a:pt x="124" y="69"/>
                  </a:lnTo>
                  <a:lnTo>
                    <a:pt x="123" y="65"/>
                  </a:lnTo>
                  <a:lnTo>
                    <a:pt x="123" y="63"/>
                  </a:lnTo>
                  <a:lnTo>
                    <a:pt x="122" y="62"/>
                  </a:lnTo>
                  <a:lnTo>
                    <a:pt x="121" y="61"/>
                  </a:lnTo>
                  <a:lnTo>
                    <a:pt x="118" y="57"/>
                  </a:lnTo>
                  <a:lnTo>
                    <a:pt x="118" y="57"/>
                  </a:lnTo>
                  <a:lnTo>
                    <a:pt x="116" y="56"/>
                  </a:lnTo>
                  <a:lnTo>
                    <a:pt x="113" y="55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109" y="55"/>
                  </a:lnTo>
                  <a:lnTo>
                    <a:pt x="108" y="56"/>
                  </a:lnTo>
                  <a:lnTo>
                    <a:pt x="107" y="57"/>
                  </a:lnTo>
                  <a:lnTo>
                    <a:pt x="106" y="57"/>
                  </a:lnTo>
                  <a:lnTo>
                    <a:pt x="105" y="58"/>
                  </a:lnTo>
                  <a:lnTo>
                    <a:pt x="104" y="59"/>
                  </a:lnTo>
                  <a:lnTo>
                    <a:pt x="103" y="61"/>
                  </a:lnTo>
                  <a:lnTo>
                    <a:pt x="103" y="61"/>
                  </a:lnTo>
                  <a:lnTo>
                    <a:pt x="104" y="62"/>
                  </a:lnTo>
                  <a:lnTo>
                    <a:pt x="105" y="62"/>
                  </a:lnTo>
                  <a:lnTo>
                    <a:pt x="106" y="63"/>
                  </a:lnTo>
                  <a:lnTo>
                    <a:pt x="107" y="63"/>
                  </a:lnTo>
                  <a:lnTo>
                    <a:pt x="109" y="64"/>
                  </a:lnTo>
                  <a:lnTo>
                    <a:pt x="110" y="64"/>
                  </a:lnTo>
                  <a:lnTo>
                    <a:pt x="114" y="66"/>
                  </a:lnTo>
                  <a:lnTo>
                    <a:pt x="115" y="67"/>
                  </a:lnTo>
                  <a:lnTo>
                    <a:pt x="116" y="68"/>
                  </a:lnTo>
                  <a:lnTo>
                    <a:pt x="117" y="69"/>
                  </a:lnTo>
                  <a:lnTo>
                    <a:pt x="118" y="71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20" y="76"/>
                  </a:lnTo>
                  <a:lnTo>
                    <a:pt x="120" y="77"/>
                  </a:lnTo>
                  <a:lnTo>
                    <a:pt x="121" y="78"/>
                  </a:lnTo>
                  <a:lnTo>
                    <a:pt x="121" y="80"/>
                  </a:lnTo>
                  <a:close/>
                  <a:moveTo>
                    <a:pt x="92" y="74"/>
                  </a:moveTo>
                  <a:lnTo>
                    <a:pt x="91" y="74"/>
                  </a:lnTo>
                  <a:lnTo>
                    <a:pt x="91" y="74"/>
                  </a:lnTo>
                  <a:lnTo>
                    <a:pt x="90" y="74"/>
                  </a:lnTo>
                  <a:lnTo>
                    <a:pt x="89" y="75"/>
                  </a:lnTo>
                  <a:lnTo>
                    <a:pt x="88" y="76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6" y="83"/>
                  </a:lnTo>
                  <a:lnTo>
                    <a:pt x="86" y="88"/>
                  </a:lnTo>
                  <a:lnTo>
                    <a:pt x="86" y="92"/>
                  </a:lnTo>
                  <a:lnTo>
                    <a:pt x="86" y="94"/>
                  </a:lnTo>
                  <a:lnTo>
                    <a:pt x="86" y="96"/>
                  </a:lnTo>
                  <a:lnTo>
                    <a:pt x="86" y="98"/>
                  </a:lnTo>
                  <a:lnTo>
                    <a:pt x="86" y="100"/>
                  </a:lnTo>
                  <a:lnTo>
                    <a:pt x="87" y="102"/>
                  </a:lnTo>
                  <a:lnTo>
                    <a:pt x="87" y="104"/>
                  </a:lnTo>
                  <a:lnTo>
                    <a:pt x="87" y="106"/>
                  </a:lnTo>
                  <a:lnTo>
                    <a:pt x="88" y="108"/>
                  </a:lnTo>
                  <a:lnTo>
                    <a:pt x="89" y="111"/>
                  </a:lnTo>
                  <a:lnTo>
                    <a:pt x="90" y="113"/>
                  </a:lnTo>
                  <a:lnTo>
                    <a:pt x="91" y="115"/>
                  </a:lnTo>
                  <a:lnTo>
                    <a:pt x="92" y="116"/>
                  </a:lnTo>
                  <a:lnTo>
                    <a:pt x="92" y="118"/>
                  </a:lnTo>
                  <a:lnTo>
                    <a:pt x="94" y="119"/>
                  </a:lnTo>
                  <a:lnTo>
                    <a:pt x="95" y="119"/>
                  </a:lnTo>
                  <a:lnTo>
                    <a:pt x="96" y="119"/>
                  </a:lnTo>
                  <a:lnTo>
                    <a:pt x="97" y="119"/>
                  </a:lnTo>
                  <a:lnTo>
                    <a:pt x="97" y="118"/>
                  </a:lnTo>
                  <a:lnTo>
                    <a:pt x="98" y="118"/>
                  </a:lnTo>
                  <a:lnTo>
                    <a:pt x="99" y="117"/>
                  </a:lnTo>
                  <a:lnTo>
                    <a:pt x="100" y="115"/>
                  </a:lnTo>
                  <a:lnTo>
                    <a:pt x="100" y="113"/>
                  </a:lnTo>
                  <a:lnTo>
                    <a:pt x="101" y="110"/>
                  </a:lnTo>
                  <a:lnTo>
                    <a:pt x="101" y="107"/>
                  </a:lnTo>
                  <a:lnTo>
                    <a:pt x="101" y="99"/>
                  </a:lnTo>
                  <a:lnTo>
                    <a:pt x="100" y="93"/>
                  </a:lnTo>
                  <a:lnTo>
                    <a:pt x="100" y="90"/>
                  </a:lnTo>
                  <a:lnTo>
                    <a:pt x="100" y="88"/>
                  </a:lnTo>
                  <a:lnTo>
                    <a:pt x="99" y="86"/>
                  </a:lnTo>
                  <a:lnTo>
                    <a:pt x="99" y="82"/>
                  </a:lnTo>
                  <a:lnTo>
                    <a:pt x="98" y="80"/>
                  </a:lnTo>
                  <a:lnTo>
                    <a:pt x="97" y="78"/>
                  </a:lnTo>
                  <a:lnTo>
                    <a:pt x="96" y="76"/>
                  </a:lnTo>
                  <a:lnTo>
                    <a:pt x="94" y="74"/>
                  </a:lnTo>
                  <a:lnTo>
                    <a:pt x="93" y="74"/>
                  </a:lnTo>
                  <a:lnTo>
                    <a:pt x="92" y="74"/>
                  </a:lnTo>
                  <a:close/>
                  <a:moveTo>
                    <a:pt x="25" y="77"/>
                  </a:moveTo>
                  <a:lnTo>
                    <a:pt x="23" y="75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9" y="69"/>
                  </a:lnTo>
                  <a:lnTo>
                    <a:pt x="17" y="68"/>
                  </a:lnTo>
                  <a:lnTo>
                    <a:pt x="16" y="67"/>
                  </a:lnTo>
                  <a:lnTo>
                    <a:pt x="14" y="67"/>
                  </a:lnTo>
                  <a:lnTo>
                    <a:pt x="13" y="66"/>
                  </a:lnTo>
                  <a:lnTo>
                    <a:pt x="12" y="66"/>
                  </a:lnTo>
                  <a:lnTo>
                    <a:pt x="11" y="67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1"/>
                  </a:lnTo>
                  <a:lnTo>
                    <a:pt x="9" y="72"/>
                  </a:lnTo>
                  <a:lnTo>
                    <a:pt x="9" y="74"/>
                  </a:lnTo>
                  <a:lnTo>
                    <a:pt x="9" y="76"/>
                  </a:lnTo>
                  <a:lnTo>
                    <a:pt x="10" y="79"/>
                  </a:lnTo>
                  <a:lnTo>
                    <a:pt x="11" y="81"/>
                  </a:lnTo>
                  <a:lnTo>
                    <a:pt x="12" y="84"/>
                  </a:lnTo>
                  <a:lnTo>
                    <a:pt x="13" y="89"/>
                  </a:lnTo>
                  <a:lnTo>
                    <a:pt x="14" y="93"/>
                  </a:lnTo>
                  <a:lnTo>
                    <a:pt x="16" y="97"/>
                  </a:lnTo>
                  <a:lnTo>
                    <a:pt x="17" y="93"/>
                  </a:lnTo>
                  <a:lnTo>
                    <a:pt x="17" y="90"/>
                  </a:lnTo>
                  <a:lnTo>
                    <a:pt x="18" y="87"/>
                  </a:lnTo>
                  <a:lnTo>
                    <a:pt x="19" y="84"/>
                  </a:lnTo>
                  <a:lnTo>
                    <a:pt x="21" y="81"/>
                  </a:lnTo>
                  <a:lnTo>
                    <a:pt x="22" y="80"/>
                  </a:lnTo>
                  <a:lnTo>
                    <a:pt x="23" y="78"/>
                  </a:lnTo>
                  <a:lnTo>
                    <a:pt x="25" y="77"/>
                  </a:lnTo>
                  <a:close/>
                  <a:moveTo>
                    <a:pt x="98" y="96"/>
                  </a:moveTo>
                  <a:lnTo>
                    <a:pt x="98" y="98"/>
                  </a:lnTo>
                  <a:lnTo>
                    <a:pt x="98" y="101"/>
                  </a:lnTo>
                  <a:lnTo>
                    <a:pt x="98" y="108"/>
                  </a:lnTo>
                  <a:lnTo>
                    <a:pt x="98" y="109"/>
                  </a:lnTo>
                  <a:lnTo>
                    <a:pt x="98" y="111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7" y="116"/>
                  </a:lnTo>
                  <a:lnTo>
                    <a:pt x="96" y="116"/>
                  </a:lnTo>
                  <a:lnTo>
                    <a:pt x="95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3" y="115"/>
                  </a:lnTo>
                  <a:lnTo>
                    <a:pt x="92" y="113"/>
                  </a:lnTo>
                  <a:lnTo>
                    <a:pt x="92" y="112"/>
                  </a:lnTo>
                  <a:lnTo>
                    <a:pt x="91" y="110"/>
                  </a:lnTo>
                  <a:lnTo>
                    <a:pt x="91" y="108"/>
                  </a:lnTo>
                  <a:lnTo>
                    <a:pt x="90" y="107"/>
                  </a:lnTo>
                  <a:lnTo>
                    <a:pt x="89" y="103"/>
                  </a:lnTo>
                  <a:lnTo>
                    <a:pt x="89" y="99"/>
                  </a:lnTo>
                  <a:lnTo>
                    <a:pt x="89" y="97"/>
                  </a:lnTo>
                  <a:lnTo>
                    <a:pt x="89" y="95"/>
                  </a:lnTo>
                  <a:lnTo>
                    <a:pt x="88" y="94"/>
                  </a:lnTo>
                  <a:lnTo>
                    <a:pt x="88" y="91"/>
                  </a:lnTo>
                  <a:lnTo>
                    <a:pt x="89" y="88"/>
                  </a:lnTo>
                  <a:lnTo>
                    <a:pt x="89" y="84"/>
                  </a:lnTo>
                  <a:lnTo>
                    <a:pt x="89" y="82"/>
                  </a:lnTo>
                  <a:lnTo>
                    <a:pt x="89" y="80"/>
                  </a:lnTo>
                  <a:lnTo>
                    <a:pt x="90" y="79"/>
                  </a:lnTo>
                  <a:lnTo>
                    <a:pt x="91" y="77"/>
                  </a:lnTo>
                  <a:lnTo>
                    <a:pt x="91" y="77"/>
                  </a:lnTo>
                  <a:lnTo>
                    <a:pt x="92" y="76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4" y="77"/>
                  </a:lnTo>
                  <a:lnTo>
                    <a:pt x="95" y="79"/>
                  </a:lnTo>
                  <a:lnTo>
                    <a:pt x="96" y="80"/>
                  </a:lnTo>
                  <a:lnTo>
                    <a:pt x="96" y="83"/>
                  </a:lnTo>
                  <a:lnTo>
                    <a:pt x="97" y="88"/>
                  </a:lnTo>
                  <a:lnTo>
                    <a:pt x="98" y="92"/>
                  </a:lnTo>
                  <a:lnTo>
                    <a:pt x="98" y="9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3" name="Line 377"/>
            <p:cNvSpPr>
              <a:spLocks noChangeShapeType="1"/>
            </p:cNvSpPr>
            <p:nvPr/>
          </p:nvSpPr>
          <p:spPr bwMode="auto">
            <a:xfrm>
              <a:off x="3650" y="1695"/>
              <a:ext cx="15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4" name="Line 378"/>
            <p:cNvSpPr>
              <a:spLocks noChangeShapeType="1"/>
            </p:cNvSpPr>
            <p:nvPr/>
          </p:nvSpPr>
          <p:spPr bwMode="auto">
            <a:xfrm flipV="1">
              <a:off x="3400" y="1605"/>
              <a:ext cx="1" cy="46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5" name="Line 379"/>
            <p:cNvSpPr>
              <a:spLocks noChangeShapeType="1"/>
            </p:cNvSpPr>
            <p:nvPr/>
          </p:nvSpPr>
          <p:spPr bwMode="auto">
            <a:xfrm flipV="1">
              <a:off x="3459" y="1604"/>
              <a:ext cx="1" cy="47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6" name="Freeform 380"/>
            <p:cNvSpPr>
              <a:spLocks/>
            </p:cNvSpPr>
            <p:nvPr/>
          </p:nvSpPr>
          <p:spPr bwMode="auto">
            <a:xfrm>
              <a:off x="3388" y="1617"/>
              <a:ext cx="82" cy="30"/>
            </a:xfrm>
            <a:custGeom>
              <a:avLst/>
              <a:gdLst/>
              <a:ahLst/>
              <a:cxnLst>
                <a:cxn ang="0">
                  <a:pos x="329" y="59"/>
                </a:cxn>
                <a:cxn ang="0">
                  <a:pos x="328" y="53"/>
                </a:cxn>
                <a:cxn ang="0">
                  <a:pos x="325" y="46"/>
                </a:cxn>
                <a:cxn ang="0">
                  <a:pos x="321" y="40"/>
                </a:cxn>
                <a:cxn ang="0">
                  <a:pos x="314" y="35"/>
                </a:cxn>
                <a:cxn ang="0">
                  <a:pos x="306" y="29"/>
                </a:cxn>
                <a:cxn ang="0">
                  <a:pos x="297" y="24"/>
                </a:cxn>
                <a:cxn ang="0">
                  <a:pos x="285" y="19"/>
                </a:cxn>
                <a:cxn ang="0">
                  <a:pos x="271" y="15"/>
                </a:cxn>
                <a:cxn ang="0">
                  <a:pos x="257" y="11"/>
                </a:cxn>
                <a:cxn ang="0">
                  <a:pos x="242" y="7"/>
                </a:cxn>
                <a:cxn ang="0">
                  <a:pos x="226" y="4"/>
                </a:cxn>
                <a:cxn ang="0">
                  <a:pos x="209" y="2"/>
                </a:cxn>
                <a:cxn ang="0">
                  <a:pos x="192" y="1"/>
                </a:cxn>
                <a:cxn ang="0">
                  <a:pos x="173" y="0"/>
                </a:cxn>
                <a:cxn ang="0">
                  <a:pos x="156" y="0"/>
                </a:cxn>
                <a:cxn ang="0">
                  <a:pos x="139" y="1"/>
                </a:cxn>
                <a:cxn ang="0">
                  <a:pos x="120" y="2"/>
                </a:cxn>
                <a:cxn ang="0">
                  <a:pos x="104" y="4"/>
                </a:cxn>
                <a:cxn ang="0">
                  <a:pos x="88" y="7"/>
                </a:cxn>
                <a:cxn ang="0">
                  <a:pos x="72" y="11"/>
                </a:cxn>
                <a:cxn ang="0">
                  <a:pos x="58" y="15"/>
                </a:cxn>
                <a:cxn ang="0">
                  <a:pos x="45" y="19"/>
                </a:cxn>
                <a:cxn ang="0">
                  <a:pos x="34" y="24"/>
                </a:cxn>
                <a:cxn ang="0">
                  <a:pos x="23" y="29"/>
                </a:cxn>
                <a:cxn ang="0">
                  <a:pos x="15" y="35"/>
                </a:cxn>
                <a:cxn ang="0">
                  <a:pos x="8" y="40"/>
                </a:cxn>
                <a:cxn ang="0">
                  <a:pos x="3" y="46"/>
                </a:cxn>
                <a:cxn ang="0">
                  <a:pos x="1" y="53"/>
                </a:cxn>
                <a:cxn ang="0">
                  <a:pos x="0" y="59"/>
                </a:cxn>
                <a:cxn ang="0">
                  <a:pos x="1" y="66"/>
                </a:cxn>
                <a:cxn ang="0">
                  <a:pos x="3" y="72"/>
                </a:cxn>
                <a:cxn ang="0">
                  <a:pos x="8" y="78"/>
                </a:cxn>
                <a:cxn ang="0">
                  <a:pos x="15" y="84"/>
                </a:cxn>
                <a:cxn ang="0">
                  <a:pos x="23" y="90"/>
                </a:cxn>
                <a:cxn ang="0">
                  <a:pos x="34" y="95"/>
                </a:cxn>
                <a:cxn ang="0">
                  <a:pos x="45" y="100"/>
                </a:cxn>
                <a:cxn ang="0">
                  <a:pos x="58" y="104"/>
                </a:cxn>
                <a:cxn ang="0">
                  <a:pos x="72" y="107"/>
                </a:cxn>
                <a:cxn ang="0">
                  <a:pos x="88" y="112"/>
                </a:cxn>
                <a:cxn ang="0">
                  <a:pos x="104" y="114"/>
                </a:cxn>
                <a:cxn ang="0">
                  <a:pos x="120" y="117"/>
                </a:cxn>
                <a:cxn ang="0">
                  <a:pos x="139" y="118"/>
                </a:cxn>
                <a:cxn ang="0">
                  <a:pos x="156" y="119"/>
                </a:cxn>
                <a:cxn ang="0">
                  <a:pos x="173" y="119"/>
                </a:cxn>
                <a:cxn ang="0">
                  <a:pos x="192" y="118"/>
                </a:cxn>
                <a:cxn ang="0">
                  <a:pos x="209" y="117"/>
                </a:cxn>
                <a:cxn ang="0">
                  <a:pos x="226" y="114"/>
                </a:cxn>
                <a:cxn ang="0">
                  <a:pos x="242" y="112"/>
                </a:cxn>
                <a:cxn ang="0">
                  <a:pos x="257" y="107"/>
                </a:cxn>
                <a:cxn ang="0">
                  <a:pos x="271" y="104"/>
                </a:cxn>
                <a:cxn ang="0">
                  <a:pos x="285" y="100"/>
                </a:cxn>
                <a:cxn ang="0">
                  <a:pos x="297" y="95"/>
                </a:cxn>
                <a:cxn ang="0">
                  <a:pos x="306" y="90"/>
                </a:cxn>
                <a:cxn ang="0">
                  <a:pos x="314" y="84"/>
                </a:cxn>
                <a:cxn ang="0">
                  <a:pos x="321" y="78"/>
                </a:cxn>
                <a:cxn ang="0">
                  <a:pos x="325" y="72"/>
                </a:cxn>
                <a:cxn ang="0">
                  <a:pos x="328" y="66"/>
                </a:cxn>
                <a:cxn ang="0">
                  <a:pos x="329" y="59"/>
                </a:cxn>
              </a:cxnLst>
              <a:rect l="0" t="0" r="r" b="b"/>
              <a:pathLst>
                <a:path w="329" h="119">
                  <a:moveTo>
                    <a:pt x="329" y="59"/>
                  </a:moveTo>
                  <a:lnTo>
                    <a:pt x="328" y="53"/>
                  </a:lnTo>
                  <a:lnTo>
                    <a:pt x="325" y="46"/>
                  </a:lnTo>
                  <a:lnTo>
                    <a:pt x="321" y="40"/>
                  </a:lnTo>
                  <a:lnTo>
                    <a:pt x="314" y="35"/>
                  </a:lnTo>
                  <a:lnTo>
                    <a:pt x="306" y="29"/>
                  </a:lnTo>
                  <a:lnTo>
                    <a:pt x="297" y="24"/>
                  </a:lnTo>
                  <a:lnTo>
                    <a:pt x="285" y="19"/>
                  </a:lnTo>
                  <a:lnTo>
                    <a:pt x="271" y="15"/>
                  </a:lnTo>
                  <a:lnTo>
                    <a:pt x="257" y="11"/>
                  </a:lnTo>
                  <a:lnTo>
                    <a:pt x="242" y="7"/>
                  </a:lnTo>
                  <a:lnTo>
                    <a:pt x="226" y="4"/>
                  </a:lnTo>
                  <a:lnTo>
                    <a:pt x="209" y="2"/>
                  </a:lnTo>
                  <a:lnTo>
                    <a:pt x="192" y="1"/>
                  </a:lnTo>
                  <a:lnTo>
                    <a:pt x="173" y="0"/>
                  </a:lnTo>
                  <a:lnTo>
                    <a:pt x="156" y="0"/>
                  </a:lnTo>
                  <a:lnTo>
                    <a:pt x="139" y="1"/>
                  </a:lnTo>
                  <a:lnTo>
                    <a:pt x="120" y="2"/>
                  </a:lnTo>
                  <a:lnTo>
                    <a:pt x="104" y="4"/>
                  </a:lnTo>
                  <a:lnTo>
                    <a:pt x="88" y="7"/>
                  </a:lnTo>
                  <a:lnTo>
                    <a:pt x="72" y="11"/>
                  </a:lnTo>
                  <a:lnTo>
                    <a:pt x="58" y="15"/>
                  </a:lnTo>
                  <a:lnTo>
                    <a:pt x="45" y="19"/>
                  </a:lnTo>
                  <a:lnTo>
                    <a:pt x="34" y="24"/>
                  </a:lnTo>
                  <a:lnTo>
                    <a:pt x="23" y="29"/>
                  </a:lnTo>
                  <a:lnTo>
                    <a:pt x="15" y="35"/>
                  </a:lnTo>
                  <a:lnTo>
                    <a:pt x="8" y="40"/>
                  </a:lnTo>
                  <a:lnTo>
                    <a:pt x="3" y="46"/>
                  </a:lnTo>
                  <a:lnTo>
                    <a:pt x="1" y="53"/>
                  </a:lnTo>
                  <a:lnTo>
                    <a:pt x="0" y="59"/>
                  </a:lnTo>
                  <a:lnTo>
                    <a:pt x="1" y="66"/>
                  </a:lnTo>
                  <a:lnTo>
                    <a:pt x="3" y="72"/>
                  </a:lnTo>
                  <a:lnTo>
                    <a:pt x="8" y="78"/>
                  </a:lnTo>
                  <a:lnTo>
                    <a:pt x="15" y="84"/>
                  </a:lnTo>
                  <a:lnTo>
                    <a:pt x="23" y="90"/>
                  </a:lnTo>
                  <a:lnTo>
                    <a:pt x="34" y="95"/>
                  </a:lnTo>
                  <a:lnTo>
                    <a:pt x="45" y="100"/>
                  </a:lnTo>
                  <a:lnTo>
                    <a:pt x="58" y="104"/>
                  </a:lnTo>
                  <a:lnTo>
                    <a:pt x="72" y="107"/>
                  </a:lnTo>
                  <a:lnTo>
                    <a:pt x="88" y="112"/>
                  </a:lnTo>
                  <a:lnTo>
                    <a:pt x="104" y="114"/>
                  </a:lnTo>
                  <a:lnTo>
                    <a:pt x="120" y="117"/>
                  </a:lnTo>
                  <a:lnTo>
                    <a:pt x="139" y="118"/>
                  </a:lnTo>
                  <a:lnTo>
                    <a:pt x="156" y="119"/>
                  </a:lnTo>
                  <a:lnTo>
                    <a:pt x="173" y="119"/>
                  </a:lnTo>
                  <a:lnTo>
                    <a:pt x="192" y="118"/>
                  </a:lnTo>
                  <a:lnTo>
                    <a:pt x="209" y="117"/>
                  </a:lnTo>
                  <a:lnTo>
                    <a:pt x="226" y="114"/>
                  </a:lnTo>
                  <a:lnTo>
                    <a:pt x="242" y="112"/>
                  </a:lnTo>
                  <a:lnTo>
                    <a:pt x="257" y="107"/>
                  </a:lnTo>
                  <a:lnTo>
                    <a:pt x="271" y="104"/>
                  </a:lnTo>
                  <a:lnTo>
                    <a:pt x="285" y="100"/>
                  </a:lnTo>
                  <a:lnTo>
                    <a:pt x="297" y="95"/>
                  </a:lnTo>
                  <a:lnTo>
                    <a:pt x="306" y="90"/>
                  </a:lnTo>
                  <a:lnTo>
                    <a:pt x="314" y="84"/>
                  </a:lnTo>
                  <a:lnTo>
                    <a:pt x="321" y="78"/>
                  </a:lnTo>
                  <a:lnTo>
                    <a:pt x="325" y="72"/>
                  </a:lnTo>
                  <a:lnTo>
                    <a:pt x="328" y="66"/>
                  </a:lnTo>
                  <a:lnTo>
                    <a:pt x="329" y="59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7" name="Freeform 381"/>
            <p:cNvSpPr>
              <a:spLocks/>
            </p:cNvSpPr>
            <p:nvPr/>
          </p:nvSpPr>
          <p:spPr bwMode="auto">
            <a:xfrm>
              <a:off x="3532" y="1500"/>
              <a:ext cx="50" cy="166"/>
            </a:xfrm>
            <a:custGeom>
              <a:avLst/>
              <a:gdLst/>
              <a:ahLst/>
              <a:cxnLst>
                <a:cxn ang="0">
                  <a:pos x="0" y="666"/>
                </a:cxn>
                <a:cxn ang="0">
                  <a:pos x="118" y="666"/>
                </a:cxn>
                <a:cxn ang="0">
                  <a:pos x="118" y="0"/>
                </a:cxn>
                <a:cxn ang="0">
                  <a:pos x="199" y="0"/>
                </a:cxn>
              </a:cxnLst>
              <a:rect l="0" t="0" r="r" b="b"/>
              <a:pathLst>
                <a:path w="199" h="666">
                  <a:moveTo>
                    <a:pt x="0" y="666"/>
                  </a:moveTo>
                  <a:lnTo>
                    <a:pt x="118" y="666"/>
                  </a:lnTo>
                  <a:lnTo>
                    <a:pt x="118" y="0"/>
                  </a:lnTo>
                  <a:lnTo>
                    <a:pt x="199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8" name="Freeform 382"/>
            <p:cNvSpPr>
              <a:spLocks/>
            </p:cNvSpPr>
            <p:nvPr/>
          </p:nvSpPr>
          <p:spPr bwMode="auto">
            <a:xfrm>
              <a:off x="3581" y="1496"/>
              <a:ext cx="10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13"/>
                </a:cxn>
                <a:cxn ang="0">
                  <a:pos x="0" y="26"/>
                </a:cxn>
                <a:cxn ang="0">
                  <a:pos x="0" y="0"/>
                </a:cxn>
              </a:cxnLst>
              <a:rect l="0" t="0" r="r" b="b"/>
              <a:pathLst>
                <a:path w="40" h="26">
                  <a:moveTo>
                    <a:pt x="0" y="0"/>
                  </a:moveTo>
                  <a:lnTo>
                    <a:pt x="40" y="13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3999" name="Freeform 383"/>
            <p:cNvSpPr>
              <a:spLocks/>
            </p:cNvSpPr>
            <p:nvPr/>
          </p:nvSpPr>
          <p:spPr bwMode="auto">
            <a:xfrm>
              <a:off x="3532" y="1598"/>
              <a:ext cx="50" cy="86"/>
            </a:xfrm>
            <a:custGeom>
              <a:avLst/>
              <a:gdLst/>
              <a:ahLst/>
              <a:cxnLst>
                <a:cxn ang="0">
                  <a:pos x="199" y="0"/>
                </a:cxn>
                <a:cxn ang="0">
                  <a:pos x="177" y="0"/>
                </a:cxn>
                <a:cxn ang="0">
                  <a:pos x="177" y="342"/>
                </a:cxn>
                <a:cxn ang="0">
                  <a:pos x="0" y="342"/>
                </a:cxn>
              </a:cxnLst>
              <a:rect l="0" t="0" r="r" b="b"/>
              <a:pathLst>
                <a:path w="199" h="342">
                  <a:moveTo>
                    <a:pt x="199" y="0"/>
                  </a:moveTo>
                  <a:lnTo>
                    <a:pt x="177" y="0"/>
                  </a:lnTo>
                  <a:lnTo>
                    <a:pt x="177" y="342"/>
                  </a:lnTo>
                  <a:lnTo>
                    <a:pt x="0" y="342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0" name="Freeform 384"/>
            <p:cNvSpPr>
              <a:spLocks/>
            </p:cNvSpPr>
            <p:nvPr/>
          </p:nvSpPr>
          <p:spPr bwMode="auto">
            <a:xfrm>
              <a:off x="3581" y="1595"/>
              <a:ext cx="10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13"/>
                </a:cxn>
                <a:cxn ang="0">
                  <a:pos x="0" y="26"/>
                </a:cxn>
                <a:cxn ang="0">
                  <a:pos x="0" y="0"/>
                </a:cxn>
              </a:cxnLst>
              <a:rect l="0" t="0" r="r" b="b"/>
              <a:pathLst>
                <a:path w="40" h="26">
                  <a:moveTo>
                    <a:pt x="0" y="0"/>
                  </a:moveTo>
                  <a:lnTo>
                    <a:pt x="40" y="13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1" name="Line 385"/>
            <p:cNvSpPr>
              <a:spLocks noChangeShapeType="1"/>
            </p:cNvSpPr>
            <p:nvPr/>
          </p:nvSpPr>
          <p:spPr bwMode="auto">
            <a:xfrm>
              <a:off x="3532" y="1701"/>
              <a:ext cx="50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2" name="Freeform 386"/>
            <p:cNvSpPr>
              <a:spLocks/>
            </p:cNvSpPr>
            <p:nvPr/>
          </p:nvSpPr>
          <p:spPr bwMode="auto">
            <a:xfrm>
              <a:off x="3581" y="1698"/>
              <a:ext cx="10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13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40" h="27">
                  <a:moveTo>
                    <a:pt x="0" y="0"/>
                  </a:moveTo>
                  <a:lnTo>
                    <a:pt x="40" y="13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3" name="Freeform 387"/>
            <p:cNvSpPr>
              <a:spLocks/>
            </p:cNvSpPr>
            <p:nvPr/>
          </p:nvSpPr>
          <p:spPr bwMode="auto">
            <a:xfrm>
              <a:off x="3362" y="1508"/>
              <a:ext cx="134" cy="103"/>
            </a:xfrm>
            <a:custGeom>
              <a:avLst/>
              <a:gdLst/>
              <a:ahLst/>
              <a:cxnLst>
                <a:cxn ang="0">
                  <a:pos x="1" y="219"/>
                </a:cxn>
                <a:cxn ang="0">
                  <a:pos x="8" y="245"/>
                </a:cxn>
                <a:cxn ang="0">
                  <a:pos x="20" y="268"/>
                </a:cxn>
                <a:cxn ang="0">
                  <a:pos x="39" y="288"/>
                </a:cxn>
                <a:cxn ang="0">
                  <a:pos x="61" y="305"/>
                </a:cxn>
                <a:cxn ang="0">
                  <a:pos x="76" y="325"/>
                </a:cxn>
                <a:cxn ang="0">
                  <a:pos x="87" y="352"/>
                </a:cxn>
                <a:cxn ang="0">
                  <a:pos x="105" y="374"/>
                </a:cxn>
                <a:cxn ang="0">
                  <a:pos x="127" y="392"/>
                </a:cxn>
                <a:cxn ang="0">
                  <a:pos x="153" y="405"/>
                </a:cxn>
                <a:cxn ang="0">
                  <a:pos x="183" y="411"/>
                </a:cxn>
                <a:cxn ang="0">
                  <a:pos x="212" y="411"/>
                </a:cxn>
                <a:cxn ang="0">
                  <a:pos x="242" y="403"/>
                </a:cxn>
                <a:cxn ang="0">
                  <a:pos x="266" y="388"/>
                </a:cxn>
                <a:cxn ang="0">
                  <a:pos x="293" y="403"/>
                </a:cxn>
                <a:cxn ang="0">
                  <a:pos x="321" y="411"/>
                </a:cxn>
                <a:cxn ang="0">
                  <a:pos x="351" y="411"/>
                </a:cxn>
                <a:cxn ang="0">
                  <a:pos x="379" y="405"/>
                </a:cxn>
                <a:cxn ang="0">
                  <a:pos x="407" y="392"/>
                </a:cxn>
                <a:cxn ang="0">
                  <a:pos x="429" y="374"/>
                </a:cxn>
                <a:cxn ang="0">
                  <a:pos x="447" y="352"/>
                </a:cxn>
                <a:cxn ang="0">
                  <a:pos x="457" y="325"/>
                </a:cxn>
                <a:cxn ang="0">
                  <a:pos x="472" y="305"/>
                </a:cxn>
                <a:cxn ang="0">
                  <a:pos x="495" y="288"/>
                </a:cxn>
                <a:cxn ang="0">
                  <a:pos x="513" y="268"/>
                </a:cxn>
                <a:cxn ang="0">
                  <a:pos x="526" y="245"/>
                </a:cxn>
                <a:cxn ang="0">
                  <a:pos x="532" y="219"/>
                </a:cxn>
                <a:cxn ang="0">
                  <a:pos x="532" y="192"/>
                </a:cxn>
                <a:cxn ang="0">
                  <a:pos x="525" y="164"/>
                </a:cxn>
                <a:cxn ang="0">
                  <a:pos x="511" y="140"/>
                </a:cxn>
                <a:cxn ang="0">
                  <a:pos x="492" y="119"/>
                </a:cxn>
                <a:cxn ang="0">
                  <a:pos x="466" y="103"/>
                </a:cxn>
                <a:cxn ang="0">
                  <a:pos x="457" y="86"/>
                </a:cxn>
                <a:cxn ang="0">
                  <a:pos x="447" y="60"/>
                </a:cxn>
                <a:cxn ang="0">
                  <a:pos x="429" y="37"/>
                </a:cxn>
                <a:cxn ang="0">
                  <a:pos x="407" y="18"/>
                </a:cxn>
                <a:cxn ang="0">
                  <a:pos x="379" y="6"/>
                </a:cxn>
                <a:cxn ang="0">
                  <a:pos x="351" y="0"/>
                </a:cxn>
                <a:cxn ang="0">
                  <a:pos x="321" y="1"/>
                </a:cxn>
                <a:cxn ang="0">
                  <a:pos x="293" y="8"/>
                </a:cxn>
                <a:cxn ang="0">
                  <a:pos x="266" y="22"/>
                </a:cxn>
                <a:cxn ang="0">
                  <a:pos x="242" y="8"/>
                </a:cxn>
                <a:cxn ang="0">
                  <a:pos x="212" y="1"/>
                </a:cxn>
                <a:cxn ang="0">
                  <a:pos x="183" y="0"/>
                </a:cxn>
                <a:cxn ang="0">
                  <a:pos x="153" y="6"/>
                </a:cxn>
                <a:cxn ang="0">
                  <a:pos x="127" y="18"/>
                </a:cxn>
                <a:cxn ang="0">
                  <a:pos x="105" y="37"/>
                </a:cxn>
                <a:cxn ang="0">
                  <a:pos x="87" y="60"/>
                </a:cxn>
                <a:cxn ang="0">
                  <a:pos x="76" y="86"/>
                </a:cxn>
                <a:cxn ang="0">
                  <a:pos x="61" y="106"/>
                </a:cxn>
                <a:cxn ang="0">
                  <a:pos x="39" y="122"/>
                </a:cxn>
                <a:cxn ang="0">
                  <a:pos x="20" y="143"/>
                </a:cxn>
                <a:cxn ang="0">
                  <a:pos x="8" y="166"/>
                </a:cxn>
                <a:cxn ang="0">
                  <a:pos x="1" y="193"/>
                </a:cxn>
              </a:cxnLst>
              <a:rect l="0" t="0" r="r" b="b"/>
              <a:pathLst>
                <a:path w="533" h="412">
                  <a:moveTo>
                    <a:pt x="0" y="206"/>
                  </a:moveTo>
                  <a:lnTo>
                    <a:pt x="1" y="219"/>
                  </a:lnTo>
                  <a:lnTo>
                    <a:pt x="4" y="232"/>
                  </a:lnTo>
                  <a:lnTo>
                    <a:pt x="8" y="245"/>
                  </a:lnTo>
                  <a:lnTo>
                    <a:pt x="13" y="257"/>
                  </a:lnTo>
                  <a:lnTo>
                    <a:pt x="20" y="268"/>
                  </a:lnTo>
                  <a:lnTo>
                    <a:pt x="29" y="279"/>
                  </a:lnTo>
                  <a:lnTo>
                    <a:pt x="39" y="288"/>
                  </a:lnTo>
                  <a:lnTo>
                    <a:pt x="49" y="298"/>
                  </a:lnTo>
                  <a:lnTo>
                    <a:pt x="61" y="305"/>
                  </a:lnTo>
                  <a:lnTo>
                    <a:pt x="74" y="311"/>
                  </a:lnTo>
                  <a:lnTo>
                    <a:pt x="76" y="325"/>
                  </a:lnTo>
                  <a:lnTo>
                    <a:pt x="82" y="338"/>
                  </a:lnTo>
                  <a:lnTo>
                    <a:pt x="87" y="352"/>
                  </a:lnTo>
                  <a:lnTo>
                    <a:pt x="95" y="363"/>
                  </a:lnTo>
                  <a:lnTo>
                    <a:pt x="105" y="374"/>
                  </a:lnTo>
                  <a:lnTo>
                    <a:pt x="115" y="384"/>
                  </a:lnTo>
                  <a:lnTo>
                    <a:pt x="127" y="392"/>
                  </a:lnTo>
                  <a:lnTo>
                    <a:pt x="140" y="400"/>
                  </a:lnTo>
                  <a:lnTo>
                    <a:pt x="153" y="405"/>
                  </a:lnTo>
                  <a:lnTo>
                    <a:pt x="168" y="409"/>
                  </a:lnTo>
                  <a:lnTo>
                    <a:pt x="183" y="411"/>
                  </a:lnTo>
                  <a:lnTo>
                    <a:pt x="197" y="412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2" y="403"/>
                  </a:lnTo>
                  <a:lnTo>
                    <a:pt x="254" y="397"/>
                  </a:lnTo>
                  <a:lnTo>
                    <a:pt x="266" y="388"/>
                  </a:lnTo>
                  <a:lnTo>
                    <a:pt x="279" y="397"/>
                  </a:lnTo>
                  <a:lnTo>
                    <a:pt x="293" y="403"/>
                  </a:lnTo>
                  <a:lnTo>
                    <a:pt x="307" y="408"/>
                  </a:lnTo>
                  <a:lnTo>
                    <a:pt x="321" y="411"/>
                  </a:lnTo>
                  <a:lnTo>
                    <a:pt x="336" y="412"/>
                  </a:lnTo>
                  <a:lnTo>
                    <a:pt x="351" y="411"/>
                  </a:lnTo>
                  <a:lnTo>
                    <a:pt x="366" y="409"/>
                  </a:lnTo>
                  <a:lnTo>
                    <a:pt x="379" y="405"/>
                  </a:lnTo>
                  <a:lnTo>
                    <a:pt x="394" y="400"/>
                  </a:lnTo>
                  <a:lnTo>
                    <a:pt x="407" y="392"/>
                  </a:lnTo>
                  <a:lnTo>
                    <a:pt x="419" y="384"/>
                  </a:lnTo>
                  <a:lnTo>
                    <a:pt x="429" y="374"/>
                  </a:lnTo>
                  <a:lnTo>
                    <a:pt x="439" y="363"/>
                  </a:lnTo>
                  <a:lnTo>
                    <a:pt x="447" y="352"/>
                  </a:lnTo>
                  <a:lnTo>
                    <a:pt x="453" y="338"/>
                  </a:lnTo>
                  <a:lnTo>
                    <a:pt x="457" y="325"/>
                  </a:lnTo>
                  <a:lnTo>
                    <a:pt x="460" y="311"/>
                  </a:lnTo>
                  <a:lnTo>
                    <a:pt x="472" y="305"/>
                  </a:lnTo>
                  <a:lnTo>
                    <a:pt x="485" y="298"/>
                  </a:lnTo>
                  <a:lnTo>
                    <a:pt x="495" y="288"/>
                  </a:lnTo>
                  <a:lnTo>
                    <a:pt x="505" y="279"/>
                  </a:lnTo>
                  <a:lnTo>
                    <a:pt x="513" y="268"/>
                  </a:lnTo>
                  <a:lnTo>
                    <a:pt x="520" y="257"/>
                  </a:lnTo>
                  <a:lnTo>
                    <a:pt x="526" y="245"/>
                  </a:lnTo>
                  <a:lnTo>
                    <a:pt x="530" y="232"/>
                  </a:lnTo>
                  <a:lnTo>
                    <a:pt x="532" y="219"/>
                  </a:lnTo>
                  <a:lnTo>
                    <a:pt x="533" y="206"/>
                  </a:lnTo>
                  <a:lnTo>
                    <a:pt x="532" y="192"/>
                  </a:lnTo>
                  <a:lnTo>
                    <a:pt x="529" y="177"/>
                  </a:lnTo>
                  <a:lnTo>
                    <a:pt x="525" y="164"/>
                  </a:lnTo>
                  <a:lnTo>
                    <a:pt x="519" y="151"/>
                  </a:lnTo>
                  <a:lnTo>
                    <a:pt x="511" y="140"/>
                  </a:lnTo>
                  <a:lnTo>
                    <a:pt x="502" y="128"/>
                  </a:lnTo>
                  <a:lnTo>
                    <a:pt x="492" y="119"/>
                  </a:lnTo>
                  <a:lnTo>
                    <a:pt x="479" y="110"/>
                  </a:lnTo>
                  <a:lnTo>
                    <a:pt x="466" y="103"/>
                  </a:lnTo>
                  <a:lnTo>
                    <a:pt x="460" y="101"/>
                  </a:lnTo>
                  <a:lnTo>
                    <a:pt x="457" y="86"/>
                  </a:lnTo>
                  <a:lnTo>
                    <a:pt x="453" y="73"/>
                  </a:lnTo>
                  <a:lnTo>
                    <a:pt x="447" y="60"/>
                  </a:lnTo>
                  <a:lnTo>
                    <a:pt x="439" y="48"/>
                  </a:lnTo>
                  <a:lnTo>
                    <a:pt x="429" y="37"/>
                  </a:lnTo>
                  <a:lnTo>
                    <a:pt x="419" y="27"/>
                  </a:lnTo>
                  <a:lnTo>
                    <a:pt x="407" y="18"/>
                  </a:lnTo>
                  <a:lnTo>
                    <a:pt x="394" y="12"/>
                  </a:lnTo>
                  <a:lnTo>
                    <a:pt x="379" y="6"/>
                  </a:lnTo>
                  <a:lnTo>
                    <a:pt x="366" y="2"/>
                  </a:lnTo>
                  <a:lnTo>
                    <a:pt x="351" y="0"/>
                  </a:lnTo>
                  <a:lnTo>
                    <a:pt x="336" y="0"/>
                  </a:lnTo>
                  <a:lnTo>
                    <a:pt x="321" y="1"/>
                  </a:lnTo>
                  <a:lnTo>
                    <a:pt x="307" y="4"/>
                  </a:lnTo>
                  <a:lnTo>
                    <a:pt x="293" y="8"/>
                  </a:lnTo>
                  <a:lnTo>
                    <a:pt x="279" y="14"/>
                  </a:lnTo>
                  <a:lnTo>
                    <a:pt x="266" y="22"/>
                  </a:lnTo>
                  <a:lnTo>
                    <a:pt x="254" y="14"/>
                  </a:lnTo>
                  <a:lnTo>
                    <a:pt x="242" y="8"/>
                  </a:lnTo>
                  <a:lnTo>
                    <a:pt x="226" y="4"/>
                  </a:lnTo>
                  <a:lnTo>
                    <a:pt x="212" y="1"/>
                  </a:lnTo>
                  <a:lnTo>
                    <a:pt x="197" y="0"/>
                  </a:lnTo>
                  <a:lnTo>
                    <a:pt x="183" y="0"/>
                  </a:lnTo>
                  <a:lnTo>
                    <a:pt x="168" y="2"/>
                  </a:lnTo>
                  <a:lnTo>
                    <a:pt x="153" y="6"/>
                  </a:lnTo>
                  <a:lnTo>
                    <a:pt x="140" y="12"/>
                  </a:lnTo>
                  <a:lnTo>
                    <a:pt x="127" y="18"/>
                  </a:lnTo>
                  <a:lnTo>
                    <a:pt x="115" y="27"/>
                  </a:lnTo>
                  <a:lnTo>
                    <a:pt x="105" y="37"/>
                  </a:lnTo>
                  <a:lnTo>
                    <a:pt x="95" y="48"/>
                  </a:lnTo>
                  <a:lnTo>
                    <a:pt x="87" y="60"/>
                  </a:lnTo>
                  <a:lnTo>
                    <a:pt x="82" y="73"/>
                  </a:lnTo>
                  <a:lnTo>
                    <a:pt x="76" y="86"/>
                  </a:lnTo>
                  <a:lnTo>
                    <a:pt x="74" y="101"/>
                  </a:lnTo>
                  <a:lnTo>
                    <a:pt x="61" y="106"/>
                  </a:lnTo>
                  <a:lnTo>
                    <a:pt x="49" y="113"/>
                  </a:lnTo>
                  <a:lnTo>
                    <a:pt x="39" y="122"/>
                  </a:lnTo>
                  <a:lnTo>
                    <a:pt x="29" y="131"/>
                  </a:lnTo>
                  <a:lnTo>
                    <a:pt x="20" y="143"/>
                  </a:lnTo>
                  <a:lnTo>
                    <a:pt x="13" y="154"/>
                  </a:lnTo>
                  <a:lnTo>
                    <a:pt x="8" y="166"/>
                  </a:lnTo>
                  <a:lnTo>
                    <a:pt x="4" y="179"/>
                  </a:lnTo>
                  <a:lnTo>
                    <a:pt x="1" y="193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4" name="Freeform 388"/>
            <p:cNvSpPr>
              <a:spLocks/>
            </p:cNvSpPr>
            <p:nvPr/>
          </p:nvSpPr>
          <p:spPr bwMode="auto">
            <a:xfrm>
              <a:off x="3362" y="1508"/>
              <a:ext cx="134" cy="103"/>
            </a:xfrm>
            <a:custGeom>
              <a:avLst/>
              <a:gdLst/>
              <a:ahLst/>
              <a:cxnLst>
                <a:cxn ang="0">
                  <a:pos x="1" y="219"/>
                </a:cxn>
                <a:cxn ang="0">
                  <a:pos x="8" y="245"/>
                </a:cxn>
                <a:cxn ang="0">
                  <a:pos x="20" y="268"/>
                </a:cxn>
                <a:cxn ang="0">
                  <a:pos x="39" y="288"/>
                </a:cxn>
                <a:cxn ang="0">
                  <a:pos x="61" y="305"/>
                </a:cxn>
                <a:cxn ang="0">
                  <a:pos x="76" y="325"/>
                </a:cxn>
                <a:cxn ang="0">
                  <a:pos x="87" y="352"/>
                </a:cxn>
                <a:cxn ang="0">
                  <a:pos x="105" y="374"/>
                </a:cxn>
                <a:cxn ang="0">
                  <a:pos x="127" y="392"/>
                </a:cxn>
                <a:cxn ang="0">
                  <a:pos x="153" y="405"/>
                </a:cxn>
                <a:cxn ang="0">
                  <a:pos x="183" y="411"/>
                </a:cxn>
                <a:cxn ang="0">
                  <a:pos x="212" y="411"/>
                </a:cxn>
                <a:cxn ang="0">
                  <a:pos x="242" y="403"/>
                </a:cxn>
                <a:cxn ang="0">
                  <a:pos x="266" y="388"/>
                </a:cxn>
                <a:cxn ang="0">
                  <a:pos x="293" y="403"/>
                </a:cxn>
                <a:cxn ang="0">
                  <a:pos x="321" y="411"/>
                </a:cxn>
                <a:cxn ang="0">
                  <a:pos x="351" y="411"/>
                </a:cxn>
                <a:cxn ang="0">
                  <a:pos x="379" y="405"/>
                </a:cxn>
                <a:cxn ang="0">
                  <a:pos x="407" y="392"/>
                </a:cxn>
                <a:cxn ang="0">
                  <a:pos x="429" y="374"/>
                </a:cxn>
                <a:cxn ang="0">
                  <a:pos x="447" y="352"/>
                </a:cxn>
                <a:cxn ang="0">
                  <a:pos x="457" y="325"/>
                </a:cxn>
                <a:cxn ang="0">
                  <a:pos x="472" y="305"/>
                </a:cxn>
                <a:cxn ang="0">
                  <a:pos x="495" y="288"/>
                </a:cxn>
                <a:cxn ang="0">
                  <a:pos x="513" y="268"/>
                </a:cxn>
                <a:cxn ang="0">
                  <a:pos x="526" y="245"/>
                </a:cxn>
                <a:cxn ang="0">
                  <a:pos x="532" y="219"/>
                </a:cxn>
                <a:cxn ang="0">
                  <a:pos x="532" y="192"/>
                </a:cxn>
                <a:cxn ang="0">
                  <a:pos x="525" y="164"/>
                </a:cxn>
                <a:cxn ang="0">
                  <a:pos x="511" y="140"/>
                </a:cxn>
                <a:cxn ang="0">
                  <a:pos x="492" y="119"/>
                </a:cxn>
                <a:cxn ang="0">
                  <a:pos x="466" y="103"/>
                </a:cxn>
                <a:cxn ang="0">
                  <a:pos x="457" y="86"/>
                </a:cxn>
                <a:cxn ang="0">
                  <a:pos x="447" y="60"/>
                </a:cxn>
                <a:cxn ang="0">
                  <a:pos x="429" y="37"/>
                </a:cxn>
                <a:cxn ang="0">
                  <a:pos x="407" y="18"/>
                </a:cxn>
                <a:cxn ang="0">
                  <a:pos x="379" y="6"/>
                </a:cxn>
                <a:cxn ang="0">
                  <a:pos x="351" y="0"/>
                </a:cxn>
                <a:cxn ang="0">
                  <a:pos x="321" y="1"/>
                </a:cxn>
                <a:cxn ang="0">
                  <a:pos x="293" y="8"/>
                </a:cxn>
                <a:cxn ang="0">
                  <a:pos x="266" y="22"/>
                </a:cxn>
                <a:cxn ang="0">
                  <a:pos x="242" y="8"/>
                </a:cxn>
                <a:cxn ang="0">
                  <a:pos x="212" y="1"/>
                </a:cxn>
                <a:cxn ang="0">
                  <a:pos x="183" y="0"/>
                </a:cxn>
                <a:cxn ang="0">
                  <a:pos x="153" y="6"/>
                </a:cxn>
                <a:cxn ang="0">
                  <a:pos x="127" y="18"/>
                </a:cxn>
                <a:cxn ang="0">
                  <a:pos x="105" y="37"/>
                </a:cxn>
                <a:cxn ang="0">
                  <a:pos x="87" y="60"/>
                </a:cxn>
                <a:cxn ang="0">
                  <a:pos x="76" y="86"/>
                </a:cxn>
                <a:cxn ang="0">
                  <a:pos x="61" y="106"/>
                </a:cxn>
                <a:cxn ang="0">
                  <a:pos x="39" y="122"/>
                </a:cxn>
                <a:cxn ang="0">
                  <a:pos x="20" y="143"/>
                </a:cxn>
                <a:cxn ang="0">
                  <a:pos x="8" y="166"/>
                </a:cxn>
                <a:cxn ang="0">
                  <a:pos x="1" y="193"/>
                </a:cxn>
              </a:cxnLst>
              <a:rect l="0" t="0" r="r" b="b"/>
              <a:pathLst>
                <a:path w="533" h="412">
                  <a:moveTo>
                    <a:pt x="0" y="206"/>
                  </a:moveTo>
                  <a:lnTo>
                    <a:pt x="1" y="219"/>
                  </a:lnTo>
                  <a:lnTo>
                    <a:pt x="4" y="232"/>
                  </a:lnTo>
                  <a:lnTo>
                    <a:pt x="8" y="245"/>
                  </a:lnTo>
                  <a:lnTo>
                    <a:pt x="13" y="257"/>
                  </a:lnTo>
                  <a:lnTo>
                    <a:pt x="20" y="268"/>
                  </a:lnTo>
                  <a:lnTo>
                    <a:pt x="29" y="279"/>
                  </a:lnTo>
                  <a:lnTo>
                    <a:pt x="39" y="288"/>
                  </a:lnTo>
                  <a:lnTo>
                    <a:pt x="49" y="298"/>
                  </a:lnTo>
                  <a:lnTo>
                    <a:pt x="61" y="305"/>
                  </a:lnTo>
                  <a:lnTo>
                    <a:pt x="74" y="311"/>
                  </a:lnTo>
                  <a:lnTo>
                    <a:pt x="76" y="325"/>
                  </a:lnTo>
                  <a:lnTo>
                    <a:pt x="82" y="338"/>
                  </a:lnTo>
                  <a:lnTo>
                    <a:pt x="87" y="352"/>
                  </a:lnTo>
                  <a:lnTo>
                    <a:pt x="95" y="363"/>
                  </a:lnTo>
                  <a:lnTo>
                    <a:pt x="105" y="374"/>
                  </a:lnTo>
                  <a:lnTo>
                    <a:pt x="115" y="384"/>
                  </a:lnTo>
                  <a:lnTo>
                    <a:pt x="127" y="392"/>
                  </a:lnTo>
                  <a:lnTo>
                    <a:pt x="140" y="400"/>
                  </a:lnTo>
                  <a:lnTo>
                    <a:pt x="153" y="405"/>
                  </a:lnTo>
                  <a:lnTo>
                    <a:pt x="168" y="409"/>
                  </a:lnTo>
                  <a:lnTo>
                    <a:pt x="183" y="411"/>
                  </a:lnTo>
                  <a:lnTo>
                    <a:pt x="197" y="412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2" y="403"/>
                  </a:lnTo>
                  <a:lnTo>
                    <a:pt x="254" y="397"/>
                  </a:lnTo>
                  <a:lnTo>
                    <a:pt x="266" y="388"/>
                  </a:lnTo>
                  <a:lnTo>
                    <a:pt x="279" y="397"/>
                  </a:lnTo>
                  <a:lnTo>
                    <a:pt x="293" y="403"/>
                  </a:lnTo>
                  <a:lnTo>
                    <a:pt x="307" y="408"/>
                  </a:lnTo>
                  <a:lnTo>
                    <a:pt x="321" y="411"/>
                  </a:lnTo>
                  <a:lnTo>
                    <a:pt x="336" y="412"/>
                  </a:lnTo>
                  <a:lnTo>
                    <a:pt x="351" y="411"/>
                  </a:lnTo>
                  <a:lnTo>
                    <a:pt x="366" y="409"/>
                  </a:lnTo>
                  <a:lnTo>
                    <a:pt x="379" y="405"/>
                  </a:lnTo>
                  <a:lnTo>
                    <a:pt x="394" y="400"/>
                  </a:lnTo>
                  <a:lnTo>
                    <a:pt x="407" y="392"/>
                  </a:lnTo>
                  <a:lnTo>
                    <a:pt x="419" y="384"/>
                  </a:lnTo>
                  <a:lnTo>
                    <a:pt x="429" y="374"/>
                  </a:lnTo>
                  <a:lnTo>
                    <a:pt x="439" y="363"/>
                  </a:lnTo>
                  <a:lnTo>
                    <a:pt x="447" y="352"/>
                  </a:lnTo>
                  <a:lnTo>
                    <a:pt x="453" y="338"/>
                  </a:lnTo>
                  <a:lnTo>
                    <a:pt x="457" y="325"/>
                  </a:lnTo>
                  <a:lnTo>
                    <a:pt x="460" y="311"/>
                  </a:lnTo>
                  <a:lnTo>
                    <a:pt x="472" y="305"/>
                  </a:lnTo>
                  <a:lnTo>
                    <a:pt x="485" y="298"/>
                  </a:lnTo>
                  <a:lnTo>
                    <a:pt x="495" y="288"/>
                  </a:lnTo>
                  <a:lnTo>
                    <a:pt x="505" y="279"/>
                  </a:lnTo>
                  <a:lnTo>
                    <a:pt x="513" y="268"/>
                  </a:lnTo>
                  <a:lnTo>
                    <a:pt x="520" y="257"/>
                  </a:lnTo>
                  <a:lnTo>
                    <a:pt x="526" y="245"/>
                  </a:lnTo>
                  <a:lnTo>
                    <a:pt x="530" y="232"/>
                  </a:lnTo>
                  <a:lnTo>
                    <a:pt x="532" y="219"/>
                  </a:lnTo>
                  <a:lnTo>
                    <a:pt x="533" y="206"/>
                  </a:lnTo>
                  <a:lnTo>
                    <a:pt x="532" y="192"/>
                  </a:lnTo>
                  <a:lnTo>
                    <a:pt x="529" y="177"/>
                  </a:lnTo>
                  <a:lnTo>
                    <a:pt x="525" y="164"/>
                  </a:lnTo>
                  <a:lnTo>
                    <a:pt x="519" y="151"/>
                  </a:lnTo>
                  <a:lnTo>
                    <a:pt x="511" y="140"/>
                  </a:lnTo>
                  <a:lnTo>
                    <a:pt x="502" y="128"/>
                  </a:lnTo>
                  <a:lnTo>
                    <a:pt x="492" y="119"/>
                  </a:lnTo>
                  <a:lnTo>
                    <a:pt x="479" y="110"/>
                  </a:lnTo>
                  <a:lnTo>
                    <a:pt x="466" y="103"/>
                  </a:lnTo>
                  <a:lnTo>
                    <a:pt x="460" y="101"/>
                  </a:lnTo>
                  <a:lnTo>
                    <a:pt x="457" y="86"/>
                  </a:lnTo>
                  <a:lnTo>
                    <a:pt x="453" y="73"/>
                  </a:lnTo>
                  <a:lnTo>
                    <a:pt x="447" y="60"/>
                  </a:lnTo>
                  <a:lnTo>
                    <a:pt x="439" y="48"/>
                  </a:lnTo>
                  <a:lnTo>
                    <a:pt x="429" y="37"/>
                  </a:lnTo>
                  <a:lnTo>
                    <a:pt x="419" y="27"/>
                  </a:lnTo>
                  <a:lnTo>
                    <a:pt x="407" y="18"/>
                  </a:lnTo>
                  <a:lnTo>
                    <a:pt x="394" y="12"/>
                  </a:lnTo>
                  <a:lnTo>
                    <a:pt x="379" y="6"/>
                  </a:lnTo>
                  <a:lnTo>
                    <a:pt x="366" y="2"/>
                  </a:lnTo>
                  <a:lnTo>
                    <a:pt x="351" y="0"/>
                  </a:lnTo>
                  <a:lnTo>
                    <a:pt x="336" y="0"/>
                  </a:lnTo>
                  <a:lnTo>
                    <a:pt x="321" y="1"/>
                  </a:lnTo>
                  <a:lnTo>
                    <a:pt x="307" y="4"/>
                  </a:lnTo>
                  <a:lnTo>
                    <a:pt x="293" y="8"/>
                  </a:lnTo>
                  <a:lnTo>
                    <a:pt x="279" y="14"/>
                  </a:lnTo>
                  <a:lnTo>
                    <a:pt x="266" y="22"/>
                  </a:lnTo>
                  <a:lnTo>
                    <a:pt x="254" y="14"/>
                  </a:lnTo>
                  <a:lnTo>
                    <a:pt x="242" y="8"/>
                  </a:lnTo>
                  <a:lnTo>
                    <a:pt x="226" y="4"/>
                  </a:lnTo>
                  <a:lnTo>
                    <a:pt x="212" y="1"/>
                  </a:lnTo>
                  <a:lnTo>
                    <a:pt x="197" y="0"/>
                  </a:lnTo>
                  <a:lnTo>
                    <a:pt x="183" y="0"/>
                  </a:lnTo>
                  <a:lnTo>
                    <a:pt x="168" y="2"/>
                  </a:lnTo>
                  <a:lnTo>
                    <a:pt x="153" y="6"/>
                  </a:lnTo>
                  <a:lnTo>
                    <a:pt x="140" y="12"/>
                  </a:lnTo>
                  <a:lnTo>
                    <a:pt x="127" y="18"/>
                  </a:lnTo>
                  <a:lnTo>
                    <a:pt x="115" y="27"/>
                  </a:lnTo>
                  <a:lnTo>
                    <a:pt x="105" y="37"/>
                  </a:lnTo>
                  <a:lnTo>
                    <a:pt x="95" y="48"/>
                  </a:lnTo>
                  <a:lnTo>
                    <a:pt x="87" y="60"/>
                  </a:lnTo>
                  <a:lnTo>
                    <a:pt x="82" y="73"/>
                  </a:lnTo>
                  <a:lnTo>
                    <a:pt x="76" y="86"/>
                  </a:lnTo>
                  <a:lnTo>
                    <a:pt x="74" y="101"/>
                  </a:lnTo>
                  <a:lnTo>
                    <a:pt x="61" y="106"/>
                  </a:lnTo>
                  <a:lnTo>
                    <a:pt x="49" y="113"/>
                  </a:lnTo>
                  <a:lnTo>
                    <a:pt x="39" y="122"/>
                  </a:lnTo>
                  <a:lnTo>
                    <a:pt x="29" y="131"/>
                  </a:lnTo>
                  <a:lnTo>
                    <a:pt x="20" y="143"/>
                  </a:lnTo>
                  <a:lnTo>
                    <a:pt x="13" y="154"/>
                  </a:lnTo>
                  <a:lnTo>
                    <a:pt x="8" y="166"/>
                  </a:lnTo>
                  <a:lnTo>
                    <a:pt x="4" y="179"/>
                  </a:lnTo>
                  <a:lnTo>
                    <a:pt x="1" y="193"/>
                  </a:lnTo>
                  <a:lnTo>
                    <a:pt x="0" y="206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5" name="Freeform 389"/>
            <p:cNvSpPr>
              <a:spLocks/>
            </p:cNvSpPr>
            <p:nvPr/>
          </p:nvSpPr>
          <p:spPr bwMode="auto">
            <a:xfrm>
              <a:off x="3402" y="1551"/>
              <a:ext cx="11" cy="14"/>
            </a:xfrm>
            <a:custGeom>
              <a:avLst/>
              <a:gdLst/>
              <a:ahLst/>
              <a:cxnLst>
                <a:cxn ang="0">
                  <a:pos x="15" y="10"/>
                </a:cxn>
                <a:cxn ang="0">
                  <a:pos x="15" y="53"/>
                </a:cxn>
                <a:cxn ang="0">
                  <a:pos x="29" y="53"/>
                </a:cxn>
                <a:cxn ang="0">
                  <a:pos x="29" y="10"/>
                </a:cxn>
                <a:cxn ang="0">
                  <a:pos x="44" y="10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5" y="10"/>
                </a:cxn>
              </a:cxnLst>
              <a:rect l="0" t="0" r="r" b="b"/>
              <a:pathLst>
                <a:path w="44" h="53">
                  <a:moveTo>
                    <a:pt x="15" y="10"/>
                  </a:moveTo>
                  <a:lnTo>
                    <a:pt x="15" y="53"/>
                  </a:lnTo>
                  <a:lnTo>
                    <a:pt x="29" y="53"/>
                  </a:lnTo>
                  <a:lnTo>
                    <a:pt x="29" y="10"/>
                  </a:lnTo>
                  <a:lnTo>
                    <a:pt x="44" y="10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5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6" name="Freeform 390"/>
            <p:cNvSpPr>
              <a:spLocks noEditPoints="1"/>
            </p:cNvSpPr>
            <p:nvPr/>
          </p:nvSpPr>
          <p:spPr bwMode="auto">
            <a:xfrm>
              <a:off x="3412" y="1551"/>
              <a:ext cx="14" cy="17"/>
            </a:xfrm>
            <a:custGeom>
              <a:avLst/>
              <a:gdLst/>
              <a:ahLst/>
              <a:cxnLst>
                <a:cxn ang="0">
                  <a:pos x="23" y="66"/>
                </a:cxn>
                <a:cxn ang="0">
                  <a:pos x="35" y="66"/>
                </a:cxn>
                <a:cxn ang="0">
                  <a:pos x="35" y="54"/>
                </a:cxn>
                <a:cxn ang="0">
                  <a:pos x="41" y="53"/>
                </a:cxn>
                <a:cxn ang="0">
                  <a:pos x="47" y="52"/>
                </a:cxn>
                <a:cxn ang="0">
                  <a:pos x="51" y="50"/>
                </a:cxn>
                <a:cxn ang="0">
                  <a:pos x="54" y="47"/>
                </a:cxn>
                <a:cxn ang="0">
                  <a:pos x="56" y="44"/>
                </a:cxn>
                <a:cxn ang="0">
                  <a:pos x="57" y="41"/>
                </a:cxn>
                <a:cxn ang="0">
                  <a:pos x="58" y="37"/>
                </a:cxn>
                <a:cxn ang="0">
                  <a:pos x="58" y="34"/>
                </a:cxn>
                <a:cxn ang="0">
                  <a:pos x="58" y="31"/>
                </a:cxn>
                <a:cxn ang="0">
                  <a:pos x="58" y="28"/>
                </a:cxn>
                <a:cxn ang="0">
                  <a:pos x="56" y="25"/>
                </a:cxn>
                <a:cxn ang="0">
                  <a:pos x="54" y="22"/>
                </a:cxn>
                <a:cxn ang="0">
                  <a:pos x="51" y="19"/>
                </a:cxn>
                <a:cxn ang="0">
                  <a:pos x="47" y="16"/>
                </a:cxn>
                <a:cxn ang="0">
                  <a:pos x="42" y="14"/>
                </a:cxn>
                <a:cxn ang="0">
                  <a:pos x="35" y="14"/>
                </a:cxn>
                <a:cxn ang="0">
                  <a:pos x="35" y="0"/>
                </a:cxn>
                <a:cxn ang="0">
                  <a:pos x="23" y="0"/>
                </a:cxn>
                <a:cxn ang="0">
                  <a:pos x="23" y="14"/>
                </a:cxn>
                <a:cxn ang="0">
                  <a:pos x="16" y="14"/>
                </a:cxn>
                <a:cxn ang="0">
                  <a:pos x="8" y="17"/>
                </a:cxn>
                <a:cxn ang="0">
                  <a:pos x="5" y="20"/>
                </a:cxn>
                <a:cxn ang="0">
                  <a:pos x="2" y="24"/>
                </a:cxn>
                <a:cxn ang="0">
                  <a:pos x="0" y="28"/>
                </a:cxn>
                <a:cxn ang="0">
                  <a:pos x="0" y="34"/>
                </a:cxn>
                <a:cxn ang="0">
                  <a:pos x="0" y="37"/>
                </a:cxn>
                <a:cxn ang="0">
                  <a:pos x="0" y="40"/>
                </a:cxn>
                <a:cxn ang="0">
                  <a:pos x="1" y="43"/>
                </a:cxn>
                <a:cxn ang="0">
                  <a:pos x="3" y="46"/>
                </a:cxn>
                <a:cxn ang="0">
                  <a:pos x="6" y="49"/>
                </a:cxn>
                <a:cxn ang="0">
                  <a:pos x="10" y="51"/>
                </a:cxn>
                <a:cxn ang="0">
                  <a:pos x="16" y="53"/>
                </a:cxn>
                <a:cxn ang="0">
                  <a:pos x="23" y="54"/>
                </a:cxn>
                <a:cxn ang="0">
                  <a:pos x="23" y="66"/>
                </a:cxn>
                <a:cxn ang="0">
                  <a:pos x="23" y="46"/>
                </a:cxn>
                <a:cxn ang="0">
                  <a:pos x="20" y="46"/>
                </a:cxn>
                <a:cxn ang="0">
                  <a:pos x="16" y="44"/>
                </a:cxn>
                <a:cxn ang="0">
                  <a:pos x="14" y="43"/>
                </a:cxn>
                <a:cxn ang="0">
                  <a:pos x="12" y="40"/>
                </a:cxn>
                <a:cxn ang="0">
                  <a:pos x="11" y="37"/>
                </a:cxn>
                <a:cxn ang="0">
                  <a:pos x="11" y="34"/>
                </a:cxn>
                <a:cxn ang="0">
                  <a:pos x="12" y="29"/>
                </a:cxn>
                <a:cxn ang="0">
                  <a:pos x="14" y="25"/>
                </a:cxn>
                <a:cxn ang="0">
                  <a:pos x="18" y="23"/>
                </a:cxn>
                <a:cxn ang="0">
                  <a:pos x="22" y="22"/>
                </a:cxn>
                <a:cxn ang="0">
                  <a:pos x="23" y="22"/>
                </a:cxn>
                <a:cxn ang="0">
                  <a:pos x="23" y="46"/>
                </a:cxn>
                <a:cxn ang="0">
                  <a:pos x="35" y="22"/>
                </a:cxn>
                <a:cxn ang="0">
                  <a:pos x="40" y="23"/>
                </a:cxn>
                <a:cxn ang="0">
                  <a:pos x="44" y="25"/>
                </a:cxn>
                <a:cxn ang="0">
                  <a:pos x="46" y="29"/>
                </a:cxn>
                <a:cxn ang="0">
                  <a:pos x="47" y="34"/>
                </a:cxn>
                <a:cxn ang="0">
                  <a:pos x="46" y="37"/>
                </a:cxn>
                <a:cxn ang="0">
                  <a:pos x="46" y="40"/>
                </a:cxn>
                <a:cxn ang="0">
                  <a:pos x="44" y="42"/>
                </a:cxn>
                <a:cxn ang="0">
                  <a:pos x="43" y="44"/>
                </a:cxn>
                <a:cxn ang="0">
                  <a:pos x="39" y="46"/>
                </a:cxn>
                <a:cxn ang="0">
                  <a:pos x="35" y="46"/>
                </a:cxn>
                <a:cxn ang="0">
                  <a:pos x="35" y="22"/>
                </a:cxn>
              </a:cxnLst>
              <a:rect l="0" t="0" r="r" b="b"/>
              <a:pathLst>
                <a:path w="58" h="66">
                  <a:moveTo>
                    <a:pt x="23" y="66"/>
                  </a:moveTo>
                  <a:lnTo>
                    <a:pt x="35" y="66"/>
                  </a:lnTo>
                  <a:lnTo>
                    <a:pt x="35" y="54"/>
                  </a:lnTo>
                  <a:lnTo>
                    <a:pt x="41" y="53"/>
                  </a:lnTo>
                  <a:lnTo>
                    <a:pt x="47" y="52"/>
                  </a:lnTo>
                  <a:lnTo>
                    <a:pt x="51" y="50"/>
                  </a:lnTo>
                  <a:lnTo>
                    <a:pt x="54" y="47"/>
                  </a:lnTo>
                  <a:lnTo>
                    <a:pt x="56" y="44"/>
                  </a:lnTo>
                  <a:lnTo>
                    <a:pt x="57" y="41"/>
                  </a:lnTo>
                  <a:lnTo>
                    <a:pt x="58" y="37"/>
                  </a:lnTo>
                  <a:lnTo>
                    <a:pt x="58" y="34"/>
                  </a:lnTo>
                  <a:lnTo>
                    <a:pt x="58" y="31"/>
                  </a:lnTo>
                  <a:lnTo>
                    <a:pt x="58" y="28"/>
                  </a:lnTo>
                  <a:lnTo>
                    <a:pt x="56" y="25"/>
                  </a:lnTo>
                  <a:lnTo>
                    <a:pt x="54" y="22"/>
                  </a:lnTo>
                  <a:lnTo>
                    <a:pt x="51" y="19"/>
                  </a:lnTo>
                  <a:lnTo>
                    <a:pt x="47" y="16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23" y="14"/>
                  </a:lnTo>
                  <a:lnTo>
                    <a:pt x="16" y="14"/>
                  </a:lnTo>
                  <a:lnTo>
                    <a:pt x="8" y="17"/>
                  </a:lnTo>
                  <a:lnTo>
                    <a:pt x="5" y="20"/>
                  </a:lnTo>
                  <a:lnTo>
                    <a:pt x="2" y="24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1" y="43"/>
                  </a:lnTo>
                  <a:lnTo>
                    <a:pt x="3" y="46"/>
                  </a:lnTo>
                  <a:lnTo>
                    <a:pt x="6" y="49"/>
                  </a:lnTo>
                  <a:lnTo>
                    <a:pt x="10" y="51"/>
                  </a:lnTo>
                  <a:lnTo>
                    <a:pt x="16" y="53"/>
                  </a:lnTo>
                  <a:lnTo>
                    <a:pt x="23" y="54"/>
                  </a:lnTo>
                  <a:lnTo>
                    <a:pt x="23" y="66"/>
                  </a:lnTo>
                  <a:close/>
                  <a:moveTo>
                    <a:pt x="23" y="46"/>
                  </a:moveTo>
                  <a:lnTo>
                    <a:pt x="20" y="46"/>
                  </a:lnTo>
                  <a:lnTo>
                    <a:pt x="16" y="44"/>
                  </a:lnTo>
                  <a:lnTo>
                    <a:pt x="14" y="43"/>
                  </a:lnTo>
                  <a:lnTo>
                    <a:pt x="12" y="40"/>
                  </a:lnTo>
                  <a:lnTo>
                    <a:pt x="11" y="37"/>
                  </a:lnTo>
                  <a:lnTo>
                    <a:pt x="11" y="34"/>
                  </a:lnTo>
                  <a:lnTo>
                    <a:pt x="12" y="29"/>
                  </a:lnTo>
                  <a:lnTo>
                    <a:pt x="14" y="25"/>
                  </a:lnTo>
                  <a:lnTo>
                    <a:pt x="18" y="23"/>
                  </a:lnTo>
                  <a:lnTo>
                    <a:pt x="22" y="22"/>
                  </a:lnTo>
                  <a:lnTo>
                    <a:pt x="23" y="22"/>
                  </a:lnTo>
                  <a:lnTo>
                    <a:pt x="23" y="46"/>
                  </a:lnTo>
                  <a:close/>
                  <a:moveTo>
                    <a:pt x="35" y="22"/>
                  </a:moveTo>
                  <a:lnTo>
                    <a:pt x="40" y="23"/>
                  </a:lnTo>
                  <a:lnTo>
                    <a:pt x="44" y="25"/>
                  </a:lnTo>
                  <a:lnTo>
                    <a:pt x="46" y="29"/>
                  </a:lnTo>
                  <a:lnTo>
                    <a:pt x="47" y="34"/>
                  </a:lnTo>
                  <a:lnTo>
                    <a:pt x="46" y="37"/>
                  </a:lnTo>
                  <a:lnTo>
                    <a:pt x="46" y="40"/>
                  </a:lnTo>
                  <a:lnTo>
                    <a:pt x="44" y="42"/>
                  </a:lnTo>
                  <a:lnTo>
                    <a:pt x="43" y="44"/>
                  </a:lnTo>
                  <a:lnTo>
                    <a:pt x="39" y="46"/>
                  </a:lnTo>
                  <a:lnTo>
                    <a:pt x="35" y="46"/>
                  </a:lnTo>
                  <a:lnTo>
                    <a:pt x="3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7" name="Freeform 391"/>
            <p:cNvSpPr>
              <a:spLocks noEditPoints="1"/>
            </p:cNvSpPr>
            <p:nvPr/>
          </p:nvSpPr>
          <p:spPr bwMode="auto">
            <a:xfrm>
              <a:off x="3428" y="1551"/>
              <a:ext cx="13" cy="14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3" y="55"/>
                </a:cxn>
                <a:cxn ang="0">
                  <a:pos x="39" y="53"/>
                </a:cxn>
                <a:cxn ang="0">
                  <a:pos x="43" y="51"/>
                </a:cxn>
                <a:cxn ang="0">
                  <a:pos x="47" y="48"/>
                </a:cxn>
                <a:cxn ang="0">
                  <a:pos x="50" y="44"/>
                </a:cxn>
                <a:cxn ang="0">
                  <a:pos x="52" y="39"/>
                </a:cxn>
                <a:cxn ang="0">
                  <a:pos x="53" y="34"/>
                </a:cxn>
                <a:cxn ang="0">
                  <a:pos x="53" y="28"/>
                </a:cxn>
                <a:cxn ang="0">
                  <a:pos x="53" y="23"/>
                </a:cxn>
                <a:cxn ang="0">
                  <a:pos x="52" y="16"/>
                </a:cxn>
                <a:cxn ang="0">
                  <a:pos x="50" y="12"/>
                </a:cxn>
                <a:cxn ang="0">
                  <a:pos x="47" y="8"/>
                </a:cxn>
                <a:cxn ang="0">
                  <a:pos x="43" y="5"/>
                </a:cxn>
                <a:cxn ang="0">
                  <a:pos x="39" y="2"/>
                </a:cxn>
                <a:cxn ang="0">
                  <a:pos x="33" y="1"/>
                </a:cxn>
                <a:cxn ang="0">
                  <a:pos x="27" y="0"/>
                </a:cxn>
                <a:cxn ang="0">
                  <a:pos x="19" y="1"/>
                </a:cxn>
                <a:cxn ang="0">
                  <a:pos x="14" y="3"/>
                </a:cxn>
                <a:cxn ang="0">
                  <a:pos x="9" y="5"/>
                </a:cxn>
                <a:cxn ang="0">
                  <a:pos x="6" y="9"/>
                </a:cxn>
                <a:cxn ang="0">
                  <a:pos x="3" y="13"/>
                </a:cxn>
                <a:cxn ang="0">
                  <a:pos x="1" y="18"/>
                </a:cxn>
                <a:cxn ang="0">
                  <a:pos x="1" y="24"/>
                </a:cxn>
                <a:cxn ang="0">
                  <a:pos x="0" y="28"/>
                </a:cxn>
                <a:cxn ang="0">
                  <a:pos x="1" y="33"/>
                </a:cxn>
                <a:cxn ang="0">
                  <a:pos x="1" y="37"/>
                </a:cxn>
                <a:cxn ang="0">
                  <a:pos x="3" y="42"/>
                </a:cxn>
                <a:cxn ang="0">
                  <a:pos x="6" y="46"/>
                </a:cxn>
                <a:cxn ang="0">
                  <a:pos x="9" y="50"/>
                </a:cxn>
                <a:cxn ang="0">
                  <a:pos x="14" y="53"/>
                </a:cxn>
                <a:cxn ang="0">
                  <a:pos x="19" y="55"/>
                </a:cxn>
                <a:cxn ang="0">
                  <a:pos x="27" y="55"/>
                </a:cxn>
                <a:cxn ang="0">
                  <a:pos x="27" y="45"/>
                </a:cxn>
                <a:cxn ang="0">
                  <a:pos x="25" y="45"/>
                </a:cxn>
                <a:cxn ang="0">
                  <a:pos x="22" y="45"/>
                </a:cxn>
                <a:cxn ang="0">
                  <a:pos x="19" y="43"/>
                </a:cxn>
                <a:cxn ang="0">
                  <a:pos x="17" y="42"/>
                </a:cxn>
                <a:cxn ang="0">
                  <a:pos x="16" y="40"/>
                </a:cxn>
                <a:cxn ang="0">
                  <a:pos x="14" y="37"/>
                </a:cxn>
                <a:cxn ang="0">
                  <a:pos x="14" y="33"/>
                </a:cxn>
                <a:cxn ang="0">
                  <a:pos x="13" y="28"/>
                </a:cxn>
                <a:cxn ang="0">
                  <a:pos x="14" y="24"/>
                </a:cxn>
                <a:cxn ang="0">
                  <a:pos x="14" y="21"/>
                </a:cxn>
                <a:cxn ang="0">
                  <a:pos x="15" y="17"/>
                </a:cxn>
                <a:cxn ang="0">
                  <a:pos x="17" y="14"/>
                </a:cxn>
                <a:cxn ang="0">
                  <a:pos x="18" y="12"/>
                </a:cxn>
                <a:cxn ang="0">
                  <a:pos x="22" y="11"/>
                </a:cxn>
                <a:cxn ang="0">
                  <a:pos x="24" y="10"/>
                </a:cxn>
                <a:cxn ang="0">
                  <a:pos x="27" y="10"/>
                </a:cxn>
                <a:cxn ang="0">
                  <a:pos x="31" y="11"/>
                </a:cxn>
                <a:cxn ang="0">
                  <a:pos x="34" y="12"/>
                </a:cxn>
                <a:cxn ang="0">
                  <a:pos x="37" y="14"/>
                </a:cxn>
                <a:cxn ang="0">
                  <a:pos x="38" y="17"/>
                </a:cxn>
                <a:cxn ang="0">
                  <a:pos x="40" y="24"/>
                </a:cxn>
                <a:cxn ang="0">
                  <a:pos x="40" y="28"/>
                </a:cxn>
                <a:cxn ang="0">
                  <a:pos x="40" y="33"/>
                </a:cxn>
                <a:cxn ang="0">
                  <a:pos x="38" y="38"/>
                </a:cxn>
                <a:cxn ang="0">
                  <a:pos x="37" y="41"/>
                </a:cxn>
                <a:cxn ang="0">
                  <a:pos x="34" y="43"/>
                </a:cxn>
                <a:cxn ang="0">
                  <a:pos x="31" y="45"/>
                </a:cxn>
                <a:cxn ang="0">
                  <a:pos x="27" y="45"/>
                </a:cxn>
              </a:cxnLst>
              <a:rect l="0" t="0" r="r" b="b"/>
              <a:pathLst>
                <a:path w="53" h="55">
                  <a:moveTo>
                    <a:pt x="27" y="55"/>
                  </a:moveTo>
                  <a:lnTo>
                    <a:pt x="33" y="55"/>
                  </a:lnTo>
                  <a:lnTo>
                    <a:pt x="39" y="53"/>
                  </a:lnTo>
                  <a:lnTo>
                    <a:pt x="43" y="51"/>
                  </a:lnTo>
                  <a:lnTo>
                    <a:pt x="47" y="48"/>
                  </a:lnTo>
                  <a:lnTo>
                    <a:pt x="50" y="44"/>
                  </a:lnTo>
                  <a:lnTo>
                    <a:pt x="52" y="39"/>
                  </a:lnTo>
                  <a:lnTo>
                    <a:pt x="53" y="34"/>
                  </a:lnTo>
                  <a:lnTo>
                    <a:pt x="53" y="28"/>
                  </a:lnTo>
                  <a:lnTo>
                    <a:pt x="53" y="23"/>
                  </a:lnTo>
                  <a:lnTo>
                    <a:pt x="52" y="16"/>
                  </a:lnTo>
                  <a:lnTo>
                    <a:pt x="50" y="12"/>
                  </a:lnTo>
                  <a:lnTo>
                    <a:pt x="47" y="8"/>
                  </a:lnTo>
                  <a:lnTo>
                    <a:pt x="43" y="5"/>
                  </a:lnTo>
                  <a:lnTo>
                    <a:pt x="39" y="2"/>
                  </a:lnTo>
                  <a:lnTo>
                    <a:pt x="33" y="1"/>
                  </a:lnTo>
                  <a:lnTo>
                    <a:pt x="27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9" y="5"/>
                  </a:lnTo>
                  <a:lnTo>
                    <a:pt x="6" y="9"/>
                  </a:lnTo>
                  <a:lnTo>
                    <a:pt x="3" y="13"/>
                  </a:lnTo>
                  <a:lnTo>
                    <a:pt x="1" y="18"/>
                  </a:lnTo>
                  <a:lnTo>
                    <a:pt x="1" y="24"/>
                  </a:lnTo>
                  <a:lnTo>
                    <a:pt x="0" y="28"/>
                  </a:lnTo>
                  <a:lnTo>
                    <a:pt x="1" y="33"/>
                  </a:lnTo>
                  <a:lnTo>
                    <a:pt x="1" y="37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3"/>
                  </a:lnTo>
                  <a:lnTo>
                    <a:pt x="19" y="55"/>
                  </a:lnTo>
                  <a:lnTo>
                    <a:pt x="27" y="55"/>
                  </a:lnTo>
                  <a:close/>
                  <a:moveTo>
                    <a:pt x="27" y="45"/>
                  </a:moveTo>
                  <a:lnTo>
                    <a:pt x="25" y="45"/>
                  </a:lnTo>
                  <a:lnTo>
                    <a:pt x="22" y="45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6" y="40"/>
                  </a:lnTo>
                  <a:lnTo>
                    <a:pt x="14" y="37"/>
                  </a:lnTo>
                  <a:lnTo>
                    <a:pt x="14" y="33"/>
                  </a:lnTo>
                  <a:lnTo>
                    <a:pt x="13" y="28"/>
                  </a:lnTo>
                  <a:lnTo>
                    <a:pt x="14" y="24"/>
                  </a:lnTo>
                  <a:lnTo>
                    <a:pt x="14" y="21"/>
                  </a:lnTo>
                  <a:lnTo>
                    <a:pt x="15" y="17"/>
                  </a:lnTo>
                  <a:lnTo>
                    <a:pt x="17" y="14"/>
                  </a:lnTo>
                  <a:lnTo>
                    <a:pt x="18" y="12"/>
                  </a:lnTo>
                  <a:lnTo>
                    <a:pt x="22" y="11"/>
                  </a:lnTo>
                  <a:lnTo>
                    <a:pt x="24" y="10"/>
                  </a:lnTo>
                  <a:lnTo>
                    <a:pt x="27" y="10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7" y="14"/>
                  </a:lnTo>
                  <a:lnTo>
                    <a:pt x="38" y="17"/>
                  </a:lnTo>
                  <a:lnTo>
                    <a:pt x="40" y="24"/>
                  </a:lnTo>
                  <a:lnTo>
                    <a:pt x="40" y="28"/>
                  </a:lnTo>
                  <a:lnTo>
                    <a:pt x="40" y="33"/>
                  </a:lnTo>
                  <a:lnTo>
                    <a:pt x="38" y="38"/>
                  </a:lnTo>
                  <a:lnTo>
                    <a:pt x="37" y="41"/>
                  </a:lnTo>
                  <a:lnTo>
                    <a:pt x="34" y="43"/>
                  </a:lnTo>
                  <a:lnTo>
                    <a:pt x="31" y="45"/>
                  </a:lnTo>
                  <a:lnTo>
                    <a:pt x="27" y="4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8" name="Freeform 392"/>
            <p:cNvSpPr>
              <a:spLocks/>
            </p:cNvSpPr>
            <p:nvPr/>
          </p:nvSpPr>
          <p:spPr bwMode="auto">
            <a:xfrm>
              <a:off x="3443" y="1551"/>
              <a:ext cx="12" cy="14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32" y="10"/>
                </a:cxn>
                <a:cxn ang="0">
                  <a:pos x="32" y="53"/>
                </a:cxn>
                <a:cxn ang="0">
                  <a:pos x="45" y="53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3" y="53"/>
                </a:cxn>
                <a:cxn ang="0">
                  <a:pos x="13" y="10"/>
                </a:cxn>
              </a:cxnLst>
              <a:rect l="0" t="0" r="r" b="b"/>
              <a:pathLst>
                <a:path w="45" h="53">
                  <a:moveTo>
                    <a:pt x="13" y="10"/>
                  </a:moveTo>
                  <a:lnTo>
                    <a:pt x="32" y="10"/>
                  </a:lnTo>
                  <a:lnTo>
                    <a:pt x="32" y="53"/>
                  </a:lnTo>
                  <a:lnTo>
                    <a:pt x="45" y="5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3" y="53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09" name="Freeform 393"/>
            <p:cNvSpPr>
              <a:spLocks/>
            </p:cNvSpPr>
            <p:nvPr/>
          </p:nvSpPr>
          <p:spPr bwMode="auto">
            <a:xfrm>
              <a:off x="3161" y="1455"/>
              <a:ext cx="472" cy="412"/>
            </a:xfrm>
            <a:custGeom>
              <a:avLst/>
              <a:gdLst/>
              <a:ahLst/>
              <a:cxnLst>
                <a:cxn ang="0">
                  <a:pos x="94" y="1649"/>
                </a:cxn>
                <a:cxn ang="0">
                  <a:pos x="1791" y="1649"/>
                </a:cxn>
                <a:cxn ang="0">
                  <a:pos x="1805" y="1648"/>
                </a:cxn>
                <a:cxn ang="0">
                  <a:pos x="1818" y="1645"/>
                </a:cxn>
                <a:cxn ang="0">
                  <a:pos x="1830" y="1641"/>
                </a:cxn>
                <a:cxn ang="0">
                  <a:pos x="1842" y="1634"/>
                </a:cxn>
                <a:cxn ang="0">
                  <a:pos x="1853" y="1626"/>
                </a:cxn>
                <a:cxn ang="0">
                  <a:pos x="1863" y="1616"/>
                </a:cxn>
                <a:cxn ang="0">
                  <a:pos x="1871" y="1606"/>
                </a:cxn>
                <a:cxn ang="0">
                  <a:pos x="1877" y="1594"/>
                </a:cxn>
                <a:cxn ang="0">
                  <a:pos x="1882" y="1582"/>
                </a:cxn>
                <a:cxn ang="0">
                  <a:pos x="1885" y="1568"/>
                </a:cxn>
                <a:cxn ang="0">
                  <a:pos x="1886" y="1555"/>
                </a:cxn>
                <a:cxn ang="0">
                  <a:pos x="1886" y="93"/>
                </a:cxn>
                <a:cxn ang="0">
                  <a:pos x="1885" y="80"/>
                </a:cxn>
                <a:cxn ang="0">
                  <a:pos x="1882" y="67"/>
                </a:cxn>
                <a:cxn ang="0">
                  <a:pos x="1877" y="54"/>
                </a:cxn>
                <a:cxn ang="0">
                  <a:pos x="1871" y="42"/>
                </a:cxn>
                <a:cxn ang="0">
                  <a:pos x="1863" y="31"/>
                </a:cxn>
                <a:cxn ang="0">
                  <a:pos x="1853" y="22"/>
                </a:cxn>
                <a:cxn ang="0">
                  <a:pos x="1842" y="14"/>
                </a:cxn>
                <a:cxn ang="0">
                  <a:pos x="1830" y="8"/>
                </a:cxn>
                <a:cxn ang="0">
                  <a:pos x="1818" y="3"/>
                </a:cxn>
                <a:cxn ang="0">
                  <a:pos x="1805" y="1"/>
                </a:cxn>
                <a:cxn ang="0">
                  <a:pos x="1791" y="0"/>
                </a:cxn>
                <a:cxn ang="0">
                  <a:pos x="94" y="0"/>
                </a:cxn>
                <a:cxn ang="0">
                  <a:pos x="81" y="1"/>
                </a:cxn>
                <a:cxn ang="0">
                  <a:pos x="67" y="3"/>
                </a:cxn>
                <a:cxn ang="0">
                  <a:pos x="55" y="8"/>
                </a:cxn>
                <a:cxn ang="0">
                  <a:pos x="43" y="14"/>
                </a:cxn>
                <a:cxn ang="0">
                  <a:pos x="33" y="22"/>
                </a:cxn>
                <a:cxn ang="0">
                  <a:pos x="23" y="31"/>
                </a:cxn>
                <a:cxn ang="0">
                  <a:pos x="14" y="42"/>
                </a:cxn>
                <a:cxn ang="0">
                  <a:pos x="8" y="54"/>
                </a:cxn>
                <a:cxn ang="0">
                  <a:pos x="4" y="67"/>
                </a:cxn>
                <a:cxn ang="0">
                  <a:pos x="1" y="80"/>
                </a:cxn>
                <a:cxn ang="0">
                  <a:pos x="0" y="93"/>
                </a:cxn>
                <a:cxn ang="0">
                  <a:pos x="0" y="1555"/>
                </a:cxn>
                <a:cxn ang="0">
                  <a:pos x="1" y="1568"/>
                </a:cxn>
                <a:cxn ang="0">
                  <a:pos x="4" y="1582"/>
                </a:cxn>
                <a:cxn ang="0">
                  <a:pos x="8" y="1594"/>
                </a:cxn>
                <a:cxn ang="0">
                  <a:pos x="14" y="1606"/>
                </a:cxn>
                <a:cxn ang="0">
                  <a:pos x="23" y="1616"/>
                </a:cxn>
                <a:cxn ang="0">
                  <a:pos x="33" y="1626"/>
                </a:cxn>
                <a:cxn ang="0">
                  <a:pos x="43" y="1634"/>
                </a:cxn>
                <a:cxn ang="0">
                  <a:pos x="55" y="1641"/>
                </a:cxn>
                <a:cxn ang="0">
                  <a:pos x="67" y="1645"/>
                </a:cxn>
                <a:cxn ang="0">
                  <a:pos x="81" y="1648"/>
                </a:cxn>
                <a:cxn ang="0">
                  <a:pos x="94" y="1649"/>
                </a:cxn>
              </a:cxnLst>
              <a:rect l="0" t="0" r="r" b="b"/>
              <a:pathLst>
                <a:path w="1886" h="1649">
                  <a:moveTo>
                    <a:pt x="94" y="1649"/>
                  </a:moveTo>
                  <a:lnTo>
                    <a:pt x="1791" y="1649"/>
                  </a:lnTo>
                  <a:lnTo>
                    <a:pt x="1805" y="1648"/>
                  </a:lnTo>
                  <a:lnTo>
                    <a:pt x="1818" y="1645"/>
                  </a:lnTo>
                  <a:lnTo>
                    <a:pt x="1830" y="1641"/>
                  </a:lnTo>
                  <a:lnTo>
                    <a:pt x="1842" y="1634"/>
                  </a:lnTo>
                  <a:lnTo>
                    <a:pt x="1853" y="1626"/>
                  </a:lnTo>
                  <a:lnTo>
                    <a:pt x="1863" y="1616"/>
                  </a:lnTo>
                  <a:lnTo>
                    <a:pt x="1871" y="1606"/>
                  </a:lnTo>
                  <a:lnTo>
                    <a:pt x="1877" y="1594"/>
                  </a:lnTo>
                  <a:lnTo>
                    <a:pt x="1882" y="1582"/>
                  </a:lnTo>
                  <a:lnTo>
                    <a:pt x="1885" y="1568"/>
                  </a:lnTo>
                  <a:lnTo>
                    <a:pt x="1886" y="1555"/>
                  </a:lnTo>
                  <a:lnTo>
                    <a:pt x="1886" y="93"/>
                  </a:lnTo>
                  <a:lnTo>
                    <a:pt x="1885" y="80"/>
                  </a:lnTo>
                  <a:lnTo>
                    <a:pt x="1882" y="67"/>
                  </a:lnTo>
                  <a:lnTo>
                    <a:pt x="1877" y="54"/>
                  </a:lnTo>
                  <a:lnTo>
                    <a:pt x="1871" y="42"/>
                  </a:lnTo>
                  <a:lnTo>
                    <a:pt x="1863" y="31"/>
                  </a:lnTo>
                  <a:lnTo>
                    <a:pt x="1853" y="22"/>
                  </a:lnTo>
                  <a:lnTo>
                    <a:pt x="1842" y="14"/>
                  </a:lnTo>
                  <a:lnTo>
                    <a:pt x="1830" y="8"/>
                  </a:lnTo>
                  <a:lnTo>
                    <a:pt x="1818" y="3"/>
                  </a:lnTo>
                  <a:lnTo>
                    <a:pt x="1805" y="1"/>
                  </a:lnTo>
                  <a:lnTo>
                    <a:pt x="1791" y="0"/>
                  </a:lnTo>
                  <a:lnTo>
                    <a:pt x="94" y="0"/>
                  </a:lnTo>
                  <a:lnTo>
                    <a:pt x="81" y="1"/>
                  </a:lnTo>
                  <a:lnTo>
                    <a:pt x="67" y="3"/>
                  </a:lnTo>
                  <a:lnTo>
                    <a:pt x="55" y="8"/>
                  </a:lnTo>
                  <a:lnTo>
                    <a:pt x="43" y="14"/>
                  </a:lnTo>
                  <a:lnTo>
                    <a:pt x="33" y="22"/>
                  </a:lnTo>
                  <a:lnTo>
                    <a:pt x="23" y="31"/>
                  </a:lnTo>
                  <a:lnTo>
                    <a:pt x="14" y="42"/>
                  </a:lnTo>
                  <a:lnTo>
                    <a:pt x="8" y="54"/>
                  </a:lnTo>
                  <a:lnTo>
                    <a:pt x="4" y="67"/>
                  </a:lnTo>
                  <a:lnTo>
                    <a:pt x="1" y="80"/>
                  </a:lnTo>
                  <a:lnTo>
                    <a:pt x="0" y="93"/>
                  </a:lnTo>
                  <a:lnTo>
                    <a:pt x="0" y="1555"/>
                  </a:lnTo>
                  <a:lnTo>
                    <a:pt x="1" y="1568"/>
                  </a:lnTo>
                  <a:lnTo>
                    <a:pt x="4" y="1582"/>
                  </a:lnTo>
                  <a:lnTo>
                    <a:pt x="8" y="1594"/>
                  </a:lnTo>
                  <a:lnTo>
                    <a:pt x="14" y="1606"/>
                  </a:lnTo>
                  <a:lnTo>
                    <a:pt x="23" y="1616"/>
                  </a:lnTo>
                  <a:lnTo>
                    <a:pt x="33" y="1626"/>
                  </a:lnTo>
                  <a:lnTo>
                    <a:pt x="43" y="1634"/>
                  </a:lnTo>
                  <a:lnTo>
                    <a:pt x="55" y="1641"/>
                  </a:lnTo>
                  <a:lnTo>
                    <a:pt x="67" y="1645"/>
                  </a:lnTo>
                  <a:lnTo>
                    <a:pt x="81" y="1648"/>
                  </a:lnTo>
                  <a:lnTo>
                    <a:pt x="94" y="164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0" name="Freeform 394"/>
            <p:cNvSpPr>
              <a:spLocks/>
            </p:cNvSpPr>
            <p:nvPr/>
          </p:nvSpPr>
          <p:spPr bwMode="auto">
            <a:xfrm>
              <a:off x="3185" y="1865"/>
              <a:ext cx="424" cy="4"/>
            </a:xfrm>
            <a:custGeom>
              <a:avLst/>
              <a:gdLst/>
              <a:ahLst/>
              <a:cxnLst>
                <a:cxn ang="0">
                  <a:pos x="1698" y="14"/>
                </a:cxn>
                <a:cxn ang="0">
                  <a:pos x="1697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1697" y="14"/>
                </a:cxn>
                <a:cxn ang="0">
                  <a:pos x="1698" y="14"/>
                </a:cxn>
                <a:cxn ang="0">
                  <a:pos x="1697" y="14"/>
                </a:cxn>
                <a:cxn ang="0">
                  <a:pos x="1697" y="14"/>
                </a:cxn>
                <a:cxn ang="0">
                  <a:pos x="1698" y="14"/>
                </a:cxn>
              </a:cxnLst>
              <a:rect l="0" t="0" r="r" b="b"/>
              <a:pathLst>
                <a:path w="1698" h="14">
                  <a:moveTo>
                    <a:pt x="1698" y="14"/>
                  </a:moveTo>
                  <a:lnTo>
                    <a:pt x="1697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697" y="14"/>
                  </a:lnTo>
                  <a:lnTo>
                    <a:pt x="1698" y="14"/>
                  </a:lnTo>
                  <a:lnTo>
                    <a:pt x="1697" y="14"/>
                  </a:lnTo>
                  <a:lnTo>
                    <a:pt x="1697" y="14"/>
                  </a:lnTo>
                  <a:lnTo>
                    <a:pt x="1698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1" name="Freeform 395"/>
            <p:cNvSpPr>
              <a:spLocks/>
            </p:cNvSpPr>
            <p:nvPr/>
          </p:nvSpPr>
          <p:spPr bwMode="auto">
            <a:xfrm>
              <a:off x="3609" y="1865"/>
              <a:ext cx="4" cy="4"/>
            </a:xfrm>
            <a:custGeom>
              <a:avLst/>
              <a:gdLst/>
              <a:ahLst/>
              <a:cxnLst>
                <a:cxn ang="0">
                  <a:pos x="16" y="14"/>
                </a:cxn>
                <a:cxn ang="0">
                  <a:pos x="14" y="0"/>
                </a:cxn>
                <a:cxn ang="0">
                  <a:pos x="0" y="1"/>
                </a:cxn>
                <a:cxn ang="0">
                  <a:pos x="1" y="15"/>
                </a:cxn>
                <a:cxn ang="0">
                  <a:pos x="15" y="14"/>
                </a:cxn>
                <a:cxn ang="0">
                  <a:pos x="16" y="14"/>
                </a:cxn>
                <a:cxn ang="0">
                  <a:pos x="15" y="14"/>
                </a:cxn>
                <a:cxn ang="0">
                  <a:pos x="15" y="14"/>
                </a:cxn>
                <a:cxn ang="0">
                  <a:pos x="16" y="14"/>
                </a:cxn>
              </a:cxnLst>
              <a:rect l="0" t="0" r="r" b="b"/>
              <a:pathLst>
                <a:path w="16" h="15">
                  <a:moveTo>
                    <a:pt x="16" y="14"/>
                  </a:moveTo>
                  <a:lnTo>
                    <a:pt x="14" y="0"/>
                  </a:lnTo>
                  <a:lnTo>
                    <a:pt x="0" y="1"/>
                  </a:lnTo>
                  <a:lnTo>
                    <a:pt x="1" y="15"/>
                  </a:lnTo>
                  <a:lnTo>
                    <a:pt x="15" y="14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6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2" name="Freeform 396"/>
            <p:cNvSpPr>
              <a:spLocks/>
            </p:cNvSpPr>
            <p:nvPr/>
          </p:nvSpPr>
          <p:spPr bwMode="auto">
            <a:xfrm>
              <a:off x="3612" y="1864"/>
              <a:ext cx="4" cy="5"/>
            </a:xfrm>
            <a:custGeom>
              <a:avLst/>
              <a:gdLst/>
              <a:ahLst/>
              <a:cxnLst>
                <a:cxn ang="0">
                  <a:pos x="16" y="14"/>
                </a:cxn>
                <a:cxn ang="0">
                  <a:pos x="12" y="0"/>
                </a:cxn>
                <a:cxn ang="0">
                  <a:pos x="0" y="3"/>
                </a:cxn>
                <a:cxn ang="0">
                  <a:pos x="3" y="17"/>
                </a:cxn>
                <a:cxn ang="0">
                  <a:pos x="16" y="14"/>
                </a:cxn>
                <a:cxn ang="0">
                  <a:pos x="16" y="14"/>
                </a:cxn>
                <a:cxn ang="0">
                  <a:pos x="16" y="14"/>
                </a:cxn>
                <a:cxn ang="0">
                  <a:pos x="16" y="14"/>
                </a:cxn>
                <a:cxn ang="0">
                  <a:pos x="16" y="14"/>
                </a:cxn>
              </a:cxnLst>
              <a:rect l="0" t="0" r="r" b="b"/>
              <a:pathLst>
                <a:path w="16" h="17">
                  <a:moveTo>
                    <a:pt x="16" y="14"/>
                  </a:moveTo>
                  <a:lnTo>
                    <a:pt x="12" y="0"/>
                  </a:lnTo>
                  <a:lnTo>
                    <a:pt x="0" y="3"/>
                  </a:lnTo>
                  <a:lnTo>
                    <a:pt x="3" y="17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3" name="Freeform 397"/>
            <p:cNvSpPr>
              <a:spLocks/>
            </p:cNvSpPr>
            <p:nvPr/>
          </p:nvSpPr>
          <p:spPr bwMode="auto">
            <a:xfrm>
              <a:off x="3615" y="1863"/>
              <a:ext cx="5" cy="5"/>
            </a:xfrm>
            <a:custGeom>
              <a:avLst/>
              <a:gdLst/>
              <a:ahLst/>
              <a:cxnLst>
                <a:cxn ang="0">
                  <a:pos x="18" y="13"/>
                </a:cxn>
                <a:cxn ang="0">
                  <a:pos x="12" y="0"/>
                </a:cxn>
                <a:cxn ang="0">
                  <a:pos x="0" y="4"/>
                </a:cxn>
                <a:cxn ang="0">
                  <a:pos x="4" y="18"/>
                </a:cxn>
                <a:cxn ang="0">
                  <a:pos x="17" y="14"/>
                </a:cxn>
                <a:cxn ang="0">
                  <a:pos x="18" y="13"/>
                </a:cxn>
                <a:cxn ang="0">
                  <a:pos x="17" y="14"/>
                </a:cxn>
                <a:cxn ang="0">
                  <a:pos x="17" y="13"/>
                </a:cxn>
                <a:cxn ang="0">
                  <a:pos x="18" y="13"/>
                </a:cxn>
              </a:cxnLst>
              <a:rect l="0" t="0" r="r" b="b"/>
              <a:pathLst>
                <a:path w="18" h="18">
                  <a:moveTo>
                    <a:pt x="18" y="13"/>
                  </a:moveTo>
                  <a:lnTo>
                    <a:pt x="12" y="0"/>
                  </a:lnTo>
                  <a:lnTo>
                    <a:pt x="0" y="4"/>
                  </a:lnTo>
                  <a:lnTo>
                    <a:pt x="4" y="18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8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4" name="Freeform 398"/>
            <p:cNvSpPr>
              <a:spLocks/>
            </p:cNvSpPr>
            <p:nvPr/>
          </p:nvSpPr>
          <p:spPr bwMode="auto">
            <a:xfrm>
              <a:off x="3618" y="1862"/>
              <a:ext cx="5" cy="4"/>
            </a:xfrm>
            <a:custGeom>
              <a:avLst/>
              <a:gdLst/>
              <a:ahLst/>
              <a:cxnLst>
                <a:cxn ang="0">
                  <a:pos x="19" y="13"/>
                </a:cxn>
                <a:cxn ang="0">
                  <a:pos x="12" y="0"/>
                </a:cxn>
                <a:cxn ang="0">
                  <a:pos x="0" y="8"/>
                </a:cxn>
                <a:cxn ang="0">
                  <a:pos x="7" y="20"/>
                </a:cxn>
                <a:cxn ang="0">
                  <a:pos x="18" y="14"/>
                </a:cxn>
                <a:cxn ang="0">
                  <a:pos x="19" y="13"/>
                </a:cxn>
                <a:cxn ang="0">
                  <a:pos x="18" y="14"/>
                </a:cxn>
                <a:cxn ang="0">
                  <a:pos x="19" y="13"/>
                </a:cxn>
                <a:cxn ang="0">
                  <a:pos x="19" y="13"/>
                </a:cxn>
              </a:cxnLst>
              <a:rect l="0" t="0" r="r" b="b"/>
              <a:pathLst>
                <a:path w="19" h="20">
                  <a:moveTo>
                    <a:pt x="19" y="13"/>
                  </a:moveTo>
                  <a:lnTo>
                    <a:pt x="12" y="0"/>
                  </a:lnTo>
                  <a:lnTo>
                    <a:pt x="0" y="8"/>
                  </a:lnTo>
                  <a:lnTo>
                    <a:pt x="7" y="20"/>
                  </a:lnTo>
                  <a:lnTo>
                    <a:pt x="18" y="14"/>
                  </a:lnTo>
                  <a:lnTo>
                    <a:pt x="19" y="13"/>
                  </a:lnTo>
                  <a:lnTo>
                    <a:pt x="18" y="14"/>
                  </a:lnTo>
                  <a:lnTo>
                    <a:pt x="19" y="13"/>
                  </a:lnTo>
                  <a:lnTo>
                    <a:pt x="19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5" name="Freeform 399"/>
            <p:cNvSpPr>
              <a:spLocks/>
            </p:cNvSpPr>
            <p:nvPr/>
          </p:nvSpPr>
          <p:spPr bwMode="auto">
            <a:xfrm>
              <a:off x="3621" y="1860"/>
              <a:ext cx="4" cy="5"/>
            </a:xfrm>
            <a:custGeom>
              <a:avLst/>
              <a:gdLst/>
              <a:ahLst/>
              <a:cxnLst>
                <a:cxn ang="0">
                  <a:pos x="20" y="12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8" y="20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</a:cxnLst>
              <a:rect l="0" t="0" r="r" b="b"/>
              <a:pathLst>
                <a:path w="20" h="20">
                  <a:moveTo>
                    <a:pt x="20" y="12"/>
                  </a:moveTo>
                  <a:lnTo>
                    <a:pt x="10" y="0"/>
                  </a:lnTo>
                  <a:lnTo>
                    <a:pt x="0" y="9"/>
                  </a:lnTo>
                  <a:lnTo>
                    <a:pt x="8" y="20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6" name="Freeform 400"/>
            <p:cNvSpPr>
              <a:spLocks/>
            </p:cNvSpPr>
            <p:nvPr/>
          </p:nvSpPr>
          <p:spPr bwMode="auto">
            <a:xfrm>
              <a:off x="3623" y="1858"/>
              <a:ext cx="5" cy="5"/>
            </a:xfrm>
            <a:custGeom>
              <a:avLst/>
              <a:gdLst/>
              <a:ahLst/>
              <a:cxnLst>
                <a:cxn ang="0">
                  <a:pos x="21" y="10"/>
                </a:cxn>
                <a:cxn ang="0">
                  <a:pos x="11" y="0"/>
                </a:cxn>
                <a:cxn ang="0">
                  <a:pos x="0" y="10"/>
                </a:cxn>
                <a:cxn ang="0">
                  <a:pos x="11" y="21"/>
                </a:cxn>
                <a:cxn ang="0">
                  <a:pos x="21" y="10"/>
                </a:cxn>
                <a:cxn ang="0">
                  <a:pos x="21" y="10"/>
                </a:cxn>
                <a:cxn ang="0">
                  <a:pos x="21" y="10"/>
                </a:cxn>
                <a:cxn ang="0">
                  <a:pos x="21" y="10"/>
                </a:cxn>
                <a:cxn ang="0">
                  <a:pos x="21" y="10"/>
                </a:cxn>
              </a:cxnLst>
              <a:rect l="0" t="0" r="r" b="b"/>
              <a:pathLst>
                <a:path w="21" h="21">
                  <a:moveTo>
                    <a:pt x="21" y="10"/>
                  </a:moveTo>
                  <a:lnTo>
                    <a:pt x="11" y="0"/>
                  </a:lnTo>
                  <a:lnTo>
                    <a:pt x="0" y="10"/>
                  </a:lnTo>
                  <a:lnTo>
                    <a:pt x="11" y="21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7" name="Freeform 401"/>
            <p:cNvSpPr>
              <a:spLocks/>
            </p:cNvSpPr>
            <p:nvPr/>
          </p:nvSpPr>
          <p:spPr bwMode="auto">
            <a:xfrm>
              <a:off x="3625" y="1855"/>
              <a:ext cx="5" cy="5"/>
            </a:xfrm>
            <a:custGeom>
              <a:avLst/>
              <a:gdLst/>
              <a:ahLst/>
              <a:cxnLst>
                <a:cxn ang="0">
                  <a:pos x="20" y="8"/>
                </a:cxn>
                <a:cxn ang="0">
                  <a:pos x="8" y="0"/>
                </a:cxn>
                <a:cxn ang="0">
                  <a:pos x="0" y="11"/>
                </a:cxn>
                <a:cxn ang="0">
                  <a:pos x="11" y="20"/>
                </a:cxn>
                <a:cxn ang="0">
                  <a:pos x="20" y="9"/>
                </a:cxn>
                <a:cxn ang="0">
                  <a:pos x="20" y="8"/>
                </a:cxn>
                <a:cxn ang="0">
                  <a:pos x="20" y="9"/>
                </a:cxn>
                <a:cxn ang="0">
                  <a:pos x="20" y="9"/>
                </a:cxn>
                <a:cxn ang="0">
                  <a:pos x="20" y="8"/>
                </a:cxn>
              </a:cxnLst>
              <a:rect l="0" t="0" r="r" b="b"/>
              <a:pathLst>
                <a:path w="20" h="20">
                  <a:moveTo>
                    <a:pt x="20" y="8"/>
                  </a:moveTo>
                  <a:lnTo>
                    <a:pt x="8" y="0"/>
                  </a:lnTo>
                  <a:lnTo>
                    <a:pt x="0" y="11"/>
                  </a:lnTo>
                  <a:lnTo>
                    <a:pt x="11" y="2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8" name="Freeform 402"/>
            <p:cNvSpPr>
              <a:spLocks/>
            </p:cNvSpPr>
            <p:nvPr/>
          </p:nvSpPr>
          <p:spPr bwMode="auto">
            <a:xfrm>
              <a:off x="3627" y="1852"/>
              <a:ext cx="5" cy="5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0"/>
                </a:cxn>
                <a:cxn ang="0">
                  <a:pos x="0" y="11"/>
                </a:cxn>
                <a:cxn ang="0">
                  <a:pos x="12" y="18"/>
                </a:cxn>
                <a:cxn ang="0">
                  <a:pos x="18" y="7"/>
                </a:cxn>
                <a:cxn ang="0">
                  <a:pos x="19" y="6"/>
                </a:cxn>
                <a:cxn ang="0">
                  <a:pos x="18" y="7"/>
                </a:cxn>
                <a:cxn ang="0">
                  <a:pos x="19" y="6"/>
                </a:cxn>
                <a:cxn ang="0">
                  <a:pos x="19" y="6"/>
                </a:cxn>
              </a:cxnLst>
              <a:rect l="0" t="0" r="r" b="b"/>
              <a:pathLst>
                <a:path w="19" h="18">
                  <a:moveTo>
                    <a:pt x="19" y="6"/>
                  </a:moveTo>
                  <a:lnTo>
                    <a:pt x="6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8" y="7"/>
                  </a:lnTo>
                  <a:lnTo>
                    <a:pt x="19" y="6"/>
                  </a:lnTo>
                  <a:lnTo>
                    <a:pt x="18" y="7"/>
                  </a:lnTo>
                  <a:lnTo>
                    <a:pt x="19" y="6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19" name="Freeform 403"/>
            <p:cNvSpPr>
              <a:spLocks/>
            </p:cNvSpPr>
            <p:nvPr/>
          </p:nvSpPr>
          <p:spPr bwMode="auto">
            <a:xfrm>
              <a:off x="3628" y="1849"/>
              <a:ext cx="5" cy="5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5" y="0"/>
                </a:cxn>
                <a:cxn ang="0">
                  <a:pos x="0" y="13"/>
                </a:cxn>
                <a:cxn ang="0">
                  <a:pos x="14" y="18"/>
                </a:cxn>
                <a:cxn ang="0">
                  <a:pos x="18" y="5"/>
                </a:cxn>
                <a:cxn ang="0">
                  <a:pos x="19" y="4"/>
                </a:cxn>
                <a:cxn ang="0">
                  <a:pos x="18" y="5"/>
                </a:cxn>
                <a:cxn ang="0">
                  <a:pos x="19" y="5"/>
                </a:cxn>
                <a:cxn ang="0">
                  <a:pos x="19" y="4"/>
                </a:cxn>
              </a:cxnLst>
              <a:rect l="0" t="0" r="r" b="b"/>
              <a:pathLst>
                <a:path w="19" h="18">
                  <a:moveTo>
                    <a:pt x="19" y="4"/>
                  </a:moveTo>
                  <a:lnTo>
                    <a:pt x="5" y="0"/>
                  </a:lnTo>
                  <a:lnTo>
                    <a:pt x="0" y="13"/>
                  </a:lnTo>
                  <a:lnTo>
                    <a:pt x="14" y="18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0" name="Freeform 404"/>
            <p:cNvSpPr>
              <a:spLocks/>
            </p:cNvSpPr>
            <p:nvPr/>
          </p:nvSpPr>
          <p:spPr bwMode="auto">
            <a:xfrm>
              <a:off x="3630" y="1846"/>
              <a:ext cx="4" cy="4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3" y="0"/>
                </a:cxn>
                <a:cxn ang="0">
                  <a:pos x="0" y="14"/>
                </a:cxn>
                <a:cxn ang="0">
                  <a:pos x="14" y="17"/>
                </a:cxn>
                <a:cxn ang="0">
                  <a:pos x="17" y="3"/>
                </a:cxn>
                <a:cxn ang="0">
                  <a:pos x="17" y="2"/>
                </a:cxn>
                <a:cxn ang="0">
                  <a:pos x="17" y="3"/>
                </a:cxn>
                <a:cxn ang="0">
                  <a:pos x="17" y="3"/>
                </a:cxn>
                <a:cxn ang="0">
                  <a:pos x="17" y="2"/>
                </a:cxn>
              </a:cxnLst>
              <a:rect l="0" t="0" r="r" b="b"/>
              <a:pathLst>
                <a:path w="17" h="17">
                  <a:moveTo>
                    <a:pt x="17" y="2"/>
                  </a:moveTo>
                  <a:lnTo>
                    <a:pt x="3" y="0"/>
                  </a:lnTo>
                  <a:lnTo>
                    <a:pt x="0" y="14"/>
                  </a:lnTo>
                  <a:lnTo>
                    <a:pt x="14" y="17"/>
                  </a:lnTo>
                  <a:lnTo>
                    <a:pt x="17" y="3"/>
                  </a:lnTo>
                  <a:lnTo>
                    <a:pt x="17" y="2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1" name="Freeform 405"/>
            <p:cNvSpPr>
              <a:spLocks/>
            </p:cNvSpPr>
            <p:nvPr/>
          </p:nvSpPr>
          <p:spPr bwMode="auto">
            <a:xfrm>
              <a:off x="3630" y="1843"/>
              <a:ext cx="4" cy="4"/>
            </a:xfrm>
            <a:custGeom>
              <a:avLst/>
              <a:gdLst/>
              <a:ahLst/>
              <a:cxnLst>
                <a:cxn ang="0">
                  <a:pos x="16" y="1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15" y="14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1"/>
                </a:cxn>
              </a:cxnLst>
              <a:rect l="0" t="0" r="r" b="b"/>
              <a:pathLst>
                <a:path w="16" h="14">
                  <a:moveTo>
                    <a:pt x="16" y="1"/>
                  </a:moveTo>
                  <a:lnTo>
                    <a:pt x="1" y="0"/>
                  </a:lnTo>
                  <a:lnTo>
                    <a:pt x="0" y="13"/>
                  </a:lnTo>
                  <a:lnTo>
                    <a:pt x="15" y="14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2" name="Freeform 406"/>
            <p:cNvSpPr>
              <a:spLocks/>
            </p:cNvSpPr>
            <p:nvPr/>
          </p:nvSpPr>
          <p:spPr bwMode="auto">
            <a:xfrm>
              <a:off x="3631" y="1478"/>
              <a:ext cx="3" cy="366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0"/>
                </a:cxn>
                <a:cxn ang="0">
                  <a:pos x="0" y="1462"/>
                </a:cxn>
                <a:cxn ang="0">
                  <a:pos x="15" y="1462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15" h="1462">
                  <a:moveTo>
                    <a:pt x="15" y="0"/>
                  </a:moveTo>
                  <a:lnTo>
                    <a:pt x="0" y="0"/>
                  </a:lnTo>
                  <a:lnTo>
                    <a:pt x="0" y="1462"/>
                  </a:lnTo>
                  <a:lnTo>
                    <a:pt x="15" y="1462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3" name="Freeform 407"/>
            <p:cNvSpPr>
              <a:spLocks/>
            </p:cNvSpPr>
            <p:nvPr/>
          </p:nvSpPr>
          <p:spPr bwMode="auto">
            <a:xfrm>
              <a:off x="3630" y="1474"/>
              <a:ext cx="4" cy="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2"/>
                </a:cxn>
                <a:cxn ang="0">
                  <a:pos x="1" y="16"/>
                </a:cxn>
                <a:cxn ang="0">
                  <a:pos x="16" y="15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16" h="16">
                  <a:moveTo>
                    <a:pt x="15" y="0"/>
                  </a:moveTo>
                  <a:lnTo>
                    <a:pt x="0" y="2"/>
                  </a:lnTo>
                  <a:lnTo>
                    <a:pt x="1" y="16"/>
                  </a:lnTo>
                  <a:lnTo>
                    <a:pt x="16" y="15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4" name="Freeform 408"/>
            <p:cNvSpPr>
              <a:spLocks/>
            </p:cNvSpPr>
            <p:nvPr/>
          </p:nvSpPr>
          <p:spPr bwMode="auto">
            <a:xfrm>
              <a:off x="3630" y="1471"/>
              <a:ext cx="4" cy="4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4"/>
                </a:cxn>
                <a:cxn ang="0">
                  <a:pos x="3" y="17"/>
                </a:cxn>
                <a:cxn ang="0">
                  <a:pos x="17" y="14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3" y="0"/>
                </a:cxn>
              </a:cxnLst>
              <a:rect l="0" t="0" r="r" b="b"/>
              <a:pathLst>
                <a:path w="17" h="17">
                  <a:moveTo>
                    <a:pt x="13" y="0"/>
                  </a:moveTo>
                  <a:lnTo>
                    <a:pt x="0" y="4"/>
                  </a:lnTo>
                  <a:lnTo>
                    <a:pt x="3" y="17"/>
                  </a:lnTo>
                  <a:lnTo>
                    <a:pt x="17" y="14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5" name="Freeform 409"/>
            <p:cNvSpPr>
              <a:spLocks/>
            </p:cNvSpPr>
            <p:nvPr/>
          </p:nvSpPr>
          <p:spPr bwMode="auto">
            <a:xfrm>
              <a:off x="3629" y="1467"/>
              <a:ext cx="4" cy="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6"/>
                </a:cxn>
                <a:cxn ang="0">
                  <a:pos x="4" y="18"/>
                </a:cxn>
                <a:cxn ang="0">
                  <a:pos x="17" y="13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2" y="0"/>
                </a:cxn>
              </a:cxnLst>
              <a:rect l="0" t="0" r="r" b="b"/>
              <a:pathLst>
                <a:path w="17" h="18">
                  <a:moveTo>
                    <a:pt x="12" y="0"/>
                  </a:moveTo>
                  <a:lnTo>
                    <a:pt x="0" y="6"/>
                  </a:lnTo>
                  <a:lnTo>
                    <a:pt x="4" y="18"/>
                  </a:lnTo>
                  <a:lnTo>
                    <a:pt x="17" y="13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6" name="Freeform 410"/>
            <p:cNvSpPr>
              <a:spLocks/>
            </p:cNvSpPr>
            <p:nvPr/>
          </p:nvSpPr>
          <p:spPr bwMode="auto">
            <a:xfrm>
              <a:off x="3627" y="1464"/>
              <a:ext cx="5" cy="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8"/>
                </a:cxn>
                <a:cxn ang="0">
                  <a:pos x="6" y="20"/>
                </a:cxn>
                <a:cxn ang="0">
                  <a:pos x="18" y="13"/>
                </a:cxn>
                <a:cxn ang="0">
                  <a:pos x="12" y="1"/>
                </a:cxn>
                <a:cxn ang="0">
                  <a:pos x="12" y="0"/>
                </a:cxn>
                <a:cxn ang="0">
                  <a:pos x="12" y="1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8" h="20">
                  <a:moveTo>
                    <a:pt x="12" y="0"/>
                  </a:moveTo>
                  <a:lnTo>
                    <a:pt x="0" y="8"/>
                  </a:lnTo>
                  <a:lnTo>
                    <a:pt x="6" y="20"/>
                  </a:lnTo>
                  <a:lnTo>
                    <a:pt x="18" y="13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7" name="Freeform 411"/>
            <p:cNvSpPr>
              <a:spLocks/>
            </p:cNvSpPr>
            <p:nvPr/>
          </p:nvSpPr>
          <p:spPr bwMode="auto">
            <a:xfrm>
              <a:off x="3625" y="1461"/>
              <a:ext cx="5" cy="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0"/>
                </a:cxn>
                <a:cxn ang="0">
                  <a:pos x="8" y="22"/>
                </a:cxn>
                <a:cxn ang="0">
                  <a:pos x="20" y="12"/>
                </a:cxn>
                <a:cxn ang="0">
                  <a:pos x="11" y="1"/>
                </a:cxn>
                <a:cxn ang="0">
                  <a:pos x="11" y="0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0"/>
                </a:cxn>
              </a:cxnLst>
              <a:rect l="0" t="0" r="r" b="b"/>
              <a:pathLst>
                <a:path w="20" h="22">
                  <a:moveTo>
                    <a:pt x="11" y="0"/>
                  </a:moveTo>
                  <a:lnTo>
                    <a:pt x="0" y="10"/>
                  </a:lnTo>
                  <a:lnTo>
                    <a:pt x="8" y="22"/>
                  </a:lnTo>
                  <a:lnTo>
                    <a:pt x="20" y="12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8" name="Freeform 412"/>
            <p:cNvSpPr>
              <a:spLocks/>
            </p:cNvSpPr>
            <p:nvPr/>
          </p:nvSpPr>
          <p:spPr bwMode="auto">
            <a:xfrm>
              <a:off x="3623" y="1459"/>
              <a:ext cx="5" cy="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1"/>
                </a:cxn>
                <a:cxn ang="0">
                  <a:pos x="11" y="21"/>
                </a:cxn>
                <a:cxn ang="0">
                  <a:pos x="21" y="10"/>
                </a:cxn>
                <a:cxn ang="0">
                  <a:pos x="11" y="1"/>
                </a:cxn>
                <a:cxn ang="0">
                  <a:pos x="11" y="0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0"/>
                </a:cxn>
              </a:cxnLst>
              <a:rect l="0" t="0" r="r" b="b"/>
              <a:pathLst>
                <a:path w="21" h="21">
                  <a:moveTo>
                    <a:pt x="11" y="0"/>
                  </a:moveTo>
                  <a:lnTo>
                    <a:pt x="0" y="11"/>
                  </a:lnTo>
                  <a:lnTo>
                    <a:pt x="11" y="21"/>
                  </a:lnTo>
                  <a:lnTo>
                    <a:pt x="21" y="10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29" name="Freeform 413"/>
            <p:cNvSpPr>
              <a:spLocks/>
            </p:cNvSpPr>
            <p:nvPr/>
          </p:nvSpPr>
          <p:spPr bwMode="auto">
            <a:xfrm>
              <a:off x="3621" y="1457"/>
              <a:ext cx="4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2"/>
                </a:cxn>
                <a:cxn ang="0">
                  <a:pos x="10" y="20"/>
                </a:cxn>
                <a:cxn ang="0">
                  <a:pos x="20" y="8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7" y="0"/>
                </a:cxn>
              </a:cxnLst>
              <a:rect l="0" t="0" r="r" b="b"/>
              <a:pathLst>
                <a:path w="20" h="20">
                  <a:moveTo>
                    <a:pt x="7" y="0"/>
                  </a:moveTo>
                  <a:lnTo>
                    <a:pt x="0" y="12"/>
                  </a:lnTo>
                  <a:lnTo>
                    <a:pt x="10" y="20"/>
                  </a:lnTo>
                  <a:lnTo>
                    <a:pt x="20" y="8"/>
                  </a:lnTo>
                  <a:lnTo>
                    <a:pt x="8" y="1"/>
                  </a:lnTo>
                  <a:lnTo>
                    <a:pt x="7" y="0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0" name="Freeform 414"/>
            <p:cNvSpPr>
              <a:spLocks/>
            </p:cNvSpPr>
            <p:nvPr/>
          </p:nvSpPr>
          <p:spPr bwMode="auto">
            <a:xfrm>
              <a:off x="3618" y="1455"/>
              <a:ext cx="4" cy="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2" y="20"/>
                </a:cxn>
                <a:cxn ang="0">
                  <a:pos x="18" y="7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7" y="1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8" h="20">
                  <a:moveTo>
                    <a:pt x="6" y="0"/>
                  </a:moveTo>
                  <a:lnTo>
                    <a:pt x="0" y="13"/>
                  </a:lnTo>
                  <a:lnTo>
                    <a:pt x="12" y="20"/>
                  </a:lnTo>
                  <a:lnTo>
                    <a:pt x="18" y="7"/>
                  </a:lnTo>
                  <a:lnTo>
                    <a:pt x="7" y="1"/>
                  </a:lnTo>
                  <a:lnTo>
                    <a:pt x="6" y="0"/>
                  </a:lnTo>
                  <a:lnTo>
                    <a:pt x="7" y="1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1" name="Freeform 415"/>
            <p:cNvSpPr>
              <a:spLocks/>
            </p:cNvSpPr>
            <p:nvPr/>
          </p:nvSpPr>
          <p:spPr bwMode="auto">
            <a:xfrm>
              <a:off x="3615" y="1454"/>
              <a:ext cx="4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5"/>
                </a:cxn>
                <a:cxn ang="0">
                  <a:pos x="13" y="20"/>
                </a:cxn>
                <a:cxn ang="0">
                  <a:pos x="18" y="6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4" y="0"/>
                </a:cxn>
              </a:cxnLst>
              <a:rect l="0" t="0" r="r" b="b"/>
              <a:pathLst>
                <a:path w="18" h="20">
                  <a:moveTo>
                    <a:pt x="4" y="0"/>
                  </a:moveTo>
                  <a:lnTo>
                    <a:pt x="0" y="15"/>
                  </a:lnTo>
                  <a:lnTo>
                    <a:pt x="13" y="20"/>
                  </a:lnTo>
                  <a:lnTo>
                    <a:pt x="18" y="6"/>
                  </a:lnTo>
                  <a:lnTo>
                    <a:pt x="6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2" name="Freeform 416"/>
            <p:cNvSpPr>
              <a:spLocks/>
            </p:cNvSpPr>
            <p:nvPr/>
          </p:nvSpPr>
          <p:spPr bwMode="auto">
            <a:xfrm>
              <a:off x="3612" y="1453"/>
              <a:ext cx="4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6"/>
                </a:cxn>
                <a:cxn ang="0">
                  <a:pos x="13" y="18"/>
                </a:cxn>
                <a:cxn ang="0">
                  <a:pos x="15" y="3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5" h="18">
                  <a:moveTo>
                    <a:pt x="2" y="0"/>
                  </a:moveTo>
                  <a:lnTo>
                    <a:pt x="0" y="16"/>
                  </a:lnTo>
                  <a:lnTo>
                    <a:pt x="13" y="18"/>
                  </a:lnTo>
                  <a:lnTo>
                    <a:pt x="15" y="3"/>
                  </a:lnTo>
                  <a:lnTo>
                    <a:pt x="3" y="1"/>
                  </a:lnTo>
                  <a:lnTo>
                    <a:pt x="2" y="0"/>
                  </a:lnTo>
                  <a:lnTo>
                    <a:pt x="3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3" name="Freeform 417"/>
            <p:cNvSpPr>
              <a:spLocks/>
            </p:cNvSpPr>
            <p:nvPr/>
          </p:nvSpPr>
          <p:spPr bwMode="auto">
            <a:xfrm>
              <a:off x="3609" y="1453"/>
              <a:ext cx="3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14" y="17"/>
                </a:cxn>
                <a:cxn ang="0">
                  <a:pos x="15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" h="17">
                  <a:moveTo>
                    <a:pt x="0" y="0"/>
                  </a:moveTo>
                  <a:lnTo>
                    <a:pt x="0" y="16"/>
                  </a:lnTo>
                  <a:lnTo>
                    <a:pt x="14" y="17"/>
                  </a:lnTo>
                  <a:lnTo>
                    <a:pt x="15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4" name="Freeform 418"/>
            <p:cNvSpPr>
              <a:spLocks/>
            </p:cNvSpPr>
            <p:nvPr/>
          </p:nvSpPr>
          <p:spPr bwMode="auto">
            <a:xfrm>
              <a:off x="3185" y="1453"/>
              <a:ext cx="424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1697" y="16"/>
                </a:cxn>
                <a:cxn ang="0">
                  <a:pos x="1697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97" h="16">
                  <a:moveTo>
                    <a:pt x="0" y="0"/>
                  </a:moveTo>
                  <a:lnTo>
                    <a:pt x="0" y="16"/>
                  </a:lnTo>
                  <a:lnTo>
                    <a:pt x="1697" y="16"/>
                  </a:lnTo>
                  <a:lnTo>
                    <a:pt x="169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5" name="Freeform 419"/>
            <p:cNvSpPr>
              <a:spLocks/>
            </p:cNvSpPr>
            <p:nvPr/>
          </p:nvSpPr>
          <p:spPr bwMode="auto">
            <a:xfrm>
              <a:off x="3181" y="1453"/>
              <a:ext cx="4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" y="17"/>
                </a:cxn>
                <a:cxn ang="0">
                  <a:pos x="15" y="16"/>
                </a:cxn>
                <a:cxn ang="0">
                  <a:pos x="14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2"/>
                </a:cxn>
              </a:cxnLst>
              <a:rect l="0" t="0" r="r" b="b"/>
              <a:pathLst>
                <a:path w="15" h="17">
                  <a:moveTo>
                    <a:pt x="0" y="2"/>
                  </a:moveTo>
                  <a:lnTo>
                    <a:pt x="1" y="17"/>
                  </a:lnTo>
                  <a:lnTo>
                    <a:pt x="15" y="16"/>
                  </a:lnTo>
                  <a:lnTo>
                    <a:pt x="14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6" name="Freeform 420"/>
            <p:cNvSpPr>
              <a:spLocks/>
            </p:cNvSpPr>
            <p:nvPr/>
          </p:nvSpPr>
          <p:spPr bwMode="auto">
            <a:xfrm>
              <a:off x="3177" y="1453"/>
              <a:ext cx="4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5" y="17"/>
                </a:cxn>
                <a:cxn ang="0">
                  <a:pos x="17" y="15"/>
                </a:cxn>
                <a:cxn ang="0">
                  <a:pos x="15" y="0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7" h="17">
                  <a:moveTo>
                    <a:pt x="0" y="2"/>
                  </a:moveTo>
                  <a:lnTo>
                    <a:pt x="5" y="17"/>
                  </a:lnTo>
                  <a:lnTo>
                    <a:pt x="17" y="15"/>
                  </a:lnTo>
                  <a:lnTo>
                    <a:pt x="15" y="0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7" name="Freeform 421"/>
            <p:cNvSpPr>
              <a:spLocks/>
            </p:cNvSpPr>
            <p:nvPr/>
          </p:nvSpPr>
          <p:spPr bwMode="auto">
            <a:xfrm>
              <a:off x="3174" y="1454"/>
              <a:ext cx="5" cy="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6" y="20"/>
                </a:cxn>
                <a:cxn ang="0">
                  <a:pos x="20" y="15"/>
                </a:cxn>
                <a:cxn ang="0">
                  <a:pos x="14" y="0"/>
                </a:cxn>
                <a:cxn ang="0">
                  <a:pos x="1" y="6"/>
                </a:cxn>
                <a:cxn ang="0">
                  <a:pos x="0" y="7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7"/>
                </a:cxn>
              </a:cxnLst>
              <a:rect l="0" t="0" r="r" b="b"/>
              <a:pathLst>
                <a:path w="20" h="20">
                  <a:moveTo>
                    <a:pt x="0" y="7"/>
                  </a:moveTo>
                  <a:lnTo>
                    <a:pt x="6" y="20"/>
                  </a:lnTo>
                  <a:lnTo>
                    <a:pt x="20" y="15"/>
                  </a:lnTo>
                  <a:lnTo>
                    <a:pt x="14" y="0"/>
                  </a:lnTo>
                  <a:lnTo>
                    <a:pt x="1" y="6"/>
                  </a:lnTo>
                  <a:lnTo>
                    <a:pt x="0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8" name="Freeform 422"/>
            <p:cNvSpPr>
              <a:spLocks/>
            </p:cNvSpPr>
            <p:nvPr/>
          </p:nvSpPr>
          <p:spPr bwMode="auto">
            <a:xfrm>
              <a:off x="3171" y="1455"/>
              <a:ext cx="5" cy="5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8" y="19"/>
                </a:cxn>
                <a:cxn ang="0">
                  <a:pos x="19" y="12"/>
                </a:cxn>
                <a:cxn ang="0">
                  <a:pos x="12" y="0"/>
                </a:cxn>
                <a:cxn ang="0">
                  <a:pos x="1" y="6"/>
                </a:cxn>
                <a:cxn ang="0">
                  <a:pos x="0" y="7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7"/>
                </a:cxn>
              </a:cxnLst>
              <a:rect l="0" t="0" r="r" b="b"/>
              <a:pathLst>
                <a:path w="19" h="19">
                  <a:moveTo>
                    <a:pt x="0" y="7"/>
                  </a:moveTo>
                  <a:lnTo>
                    <a:pt x="8" y="19"/>
                  </a:lnTo>
                  <a:lnTo>
                    <a:pt x="19" y="12"/>
                  </a:lnTo>
                  <a:lnTo>
                    <a:pt x="12" y="0"/>
                  </a:lnTo>
                  <a:lnTo>
                    <a:pt x="1" y="6"/>
                  </a:lnTo>
                  <a:lnTo>
                    <a:pt x="0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39" name="Freeform 423"/>
            <p:cNvSpPr>
              <a:spLocks/>
            </p:cNvSpPr>
            <p:nvPr/>
          </p:nvSpPr>
          <p:spPr bwMode="auto">
            <a:xfrm>
              <a:off x="3168" y="1457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0" y="19"/>
                </a:cxn>
                <a:cxn ang="0">
                  <a:pos x="21" y="11"/>
                </a:cxn>
                <a:cxn ang="0">
                  <a:pos x="12" y="0"/>
                </a:cxn>
                <a:cxn ang="0">
                  <a:pos x="1" y="7"/>
                </a:cxn>
                <a:cxn ang="0">
                  <a:pos x="0" y="8"/>
                </a:cxn>
                <a:cxn ang="0">
                  <a:pos x="1" y="7"/>
                </a:cxn>
                <a:cxn ang="0">
                  <a:pos x="1" y="8"/>
                </a:cxn>
                <a:cxn ang="0">
                  <a:pos x="0" y="8"/>
                </a:cxn>
              </a:cxnLst>
              <a:rect l="0" t="0" r="r" b="b"/>
              <a:pathLst>
                <a:path w="21" h="19">
                  <a:moveTo>
                    <a:pt x="0" y="8"/>
                  </a:moveTo>
                  <a:lnTo>
                    <a:pt x="10" y="19"/>
                  </a:lnTo>
                  <a:lnTo>
                    <a:pt x="21" y="11"/>
                  </a:lnTo>
                  <a:lnTo>
                    <a:pt x="12" y="0"/>
                  </a:lnTo>
                  <a:lnTo>
                    <a:pt x="1" y="7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0" name="Freeform 424"/>
            <p:cNvSpPr>
              <a:spLocks/>
            </p:cNvSpPr>
            <p:nvPr/>
          </p:nvSpPr>
          <p:spPr bwMode="auto">
            <a:xfrm>
              <a:off x="3165" y="1459"/>
              <a:ext cx="5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2" y="20"/>
                </a:cxn>
                <a:cxn ang="0">
                  <a:pos x="22" y="10"/>
                </a:cxn>
                <a:cxn ang="0">
                  <a:pos x="11" y="0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1" y="10"/>
                </a:cxn>
                <a:cxn ang="0">
                  <a:pos x="0" y="10"/>
                </a:cxn>
              </a:cxnLst>
              <a:rect l="0" t="0" r="r" b="b"/>
              <a:pathLst>
                <a:path w="22" h="20">
                  <a:moveTo>
                    <a:pt x="0" y="10"/>
                  </a:moveTo>
                  <a:lnTo>
                    <a:pt x="12" y="20"/>
                  </a:lnTo>
                  <a:lnTo>
                    <a:pt x="22" y="10"/>
                  </a:lnTo>
                  <a:lnTo>
                    <a:pt x="11" y="0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1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1" name="Freeform 425"/>
            <p:cNvSpPr>
              <a:spLocks/>
            </p:cNvSpPr>
            <p:nvPr/>
          </p:nvSpPr>
          <p:spPr bwMode="auto">
            <a:xfrm>
              <a:off x="3163" y="1462"/>
              <a:ext cx="5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3" y="19"/>
                </a:cxn>
                <a:cxn ang="0">
                  <a:pos x="21" y="9"/>
                </a:cxn>
                <a:cxn ang="0">
                  <a:pos x="8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0" y="11"/>
                </a:cxn>
                <a:cxn ang="0">
                  <a:pos x="0" y="12"/>
                </a:cxn>
              </a:cxnLst>
              <a:rect l="0" t="0" r="r" b="b"/>
              <a:pathLst>
                <a:path w="21" h="19">
                  <a:moveTo>
                    <a:pt x="0" y="12"/>
                  </a:moveTo>
                  <a:lnTo>
                    <a:pt x="13" y="19"/>
                  </a:lnTo>
                  <a:lnTo>
                    <a:pt x="21" y="9"/>
                  </a:lnTo>
                  <a:lnTo>
                    <a:pt x="8" y="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2" name="Freeform 426"/>
            <p:cNvSpPr>
              <a:spLocks/>
            </p:cNvSpPr>
            <p:nvPr/>
          </p:nvSpPr>
          <p:spPr bwMode="auto">
            <a:xfrm>
              <a:off x="3161" y="1465"/>
              <a:ext cx="5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19"/>
                </a:cxn>
                <a:cxn ang="0">
                  <a:pos x="21" y="7"/>
                </a:cxn>
                <a:cxn ang="0">
                  <a:pos x="7" y="0"/>
                </a:cxn>
                <a:cxn ang="0">
                  <a:pos x="1" y="12"/>
                </a:cxn>
                <a:cxn ang="0">
                  <a:pos x="0" y="13"/>
                </a:cxn>
                <a:cxn ang="0">
                  <a:pos x="1" y="12"/>
                </a:cxn>
                <a:cxn ang="0">
                  <a:pos x="1" y="12"/>
                </a:cxn>
                <a:cxn ang="0">
                  <a:pos x="0" y="13"/>
                </a:cxn>
              </a:cxnLst>
              <a:rect l="0" t="0" r="r" b="b"/>
              <a:pathLst>
                <a:path w="21" h="19">
                  <a:moveTo>
                    <a:pt x="0" y="13"/>
                  </a:moveTo>
                  <a:lnTo>
                    <a:pt x="13" y="19"/>
                  </a:lnTo>
                  <a:lnTo>
                    <a:pt x="21" y="7"/>
                  </a:lnTo>
                  <a:lnTo>
                    <a:pt x="7" y="0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1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3" name="Freeform 427"/>
            <p:cNvSpPr>
              <a:spLocks/>
            </p:cNvSpPr>
            <p:nvPr/>
          </p:nvSpPr>
          <p:spPr bwMode="auto">
            <a:xfrm>
              <a:off x="3160" y="1468"/>
              <a:ext cx="5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17"/>
                </a:cxn>
                <a:cxn ang="0">
                  <a:pos x="18" y="5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8" h="17">
                  <a:moveTo>
                    <a:pt x="0" y="13"/>
                  </a:moveTo>
                  <a:lnTo>
                    <a:pt x="13" y="17"/>
                  </a:lnTo>
                  <a:lnTo>
                    <a:pt x="18" y="5"/>
                  </a:lnTo>
                  <a:lnTo>
                    <a:pt x="4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4" name="Freeform 428"/>
            <p:cNvSpPr>
              <a:spLocks/>
            </p:cNvSpPr>
            <p:nvPr/>
          </p:nvSpPr>
          <p:spPr bwMode="auto">
            <a:xfrm>
              <a:off x="3160" y="1471"/>
              <a:ext cx="4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4" y="16"/>
                </a:cxn>
                <a:cxn ang="0">
                  <a:pos x="17" y="3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17" h="16">
                  <a:moveTo>
                    <a:pt x="0" y="14"/>
                  </a:moveTo>
                  <a:lnTo>
                    <a:pt x="14" y="16"/>
                  </a:lnTo>
                  <a:lnTo>
                    <a:pt x="17" y="3"/>
                  </a:lnTo>
                  <a:lnTo>
                    <a:pt x="3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5" name="Freeform 429"/>
            <p:cNvSpPr>
              <a:spLocks/>
            </p:cNvSpPr>
            <p:nvPr/>
          </p:nvSpPr>
          <p:spPr bwMode="auto">
            <a:xfrm>
              <a:off x="3159" y="1475"/>
              <a:ext cx="4" cy="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4" y="15"/>
                </a:cxn>
                <a:cxn ang="0">
                  <a:pos x="15" y="1"/>
                </a:cxn>
                <a:cxn ang="0">
                  <a:pos x="1" y="0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15" h="15">
                  <a:moveTo>
                    <a:pt x="0" y="14"/>
                  </a:moveTo>
                  <a:lnTo>
                    <a:pt x="14" y="15"/>
                  </a:lnTo>
                  <a:lnTo>
                    <a:pt x="15" y="1"/>
                  </a:lnTo>
                  <a:lnTo>
                    <a:pt x="1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6" name="Freeform 430"/>
            <p:cNvSpPr>
              <a:spLocks/>
            </p:cNvSpPr>
            <p:nvPr/>
          </p:nvSpPr>
          <p:spPr bwMode="auto">
            <a:xfrm>
              <a:off x="3159" y="1478"/>
              <a:ext cx="4" cy="366"/>
            </a:xfrm>
            <a:custGeom>
              <a:avLst/>
              <a:gdLst/>
              <a:ahLst/>
              <a:cxnLst>
                <a:cxn ang="0">
                  <a:pos x="0" y="1462"/>
                </a:cxn>
                <a:cxn ang="0">
                  <a:pos x="14" y="1462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1462"/>
                </a:cxn>
                <a:cxn ang="0">
                  <a:pos x="0" y="1462"/>
                </a:cxn>
                <a:cxn ang="0">
                  <a:pos x="0" y="1462"/>
                </a:cxn>
                <a:cxn ang="0">
                  <a:pos x="0" y="1462"/>
                </a:cxn>
                <a:cxn ang="0">
                  <a:pos x="0" y="1462"/>
                </a:cxn>
              </a:cxnLst>
              <a:rect l="0" t="0" r="r" b="b"/>
              <a:pathLst>
                <a:path w="14" h="1462">
                  <a:moveTo>
                    <a:pt x="0" y="1462"/>
                  </a:moveTo>
                  <a:lnTo>
                    <a:pt x="14" y="1462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462"/>
                  </a:lnTo>
                  <a:lnTo>
                    <a:pt x="0" y="1462"/>
                  </a:lnTo>
                  <a:lnTo>
                    <a:pt x="0" y="1462"/>
                  </a:lnTo>
                  <a:lnTo>
                    <a:pt x="0" y="1462"/>
                  </a:lnTo>
                  <a:lnTo>
                    <a:pt x="0" y="146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7" name="Freeform 431"/>
            <p:cNvSpPr>
              <a:spLocks/>
            </p:cNvSpPr>
            <p:nvPr/>
          </p:nvSpPr>
          <p:spPr bwMode="auto">
            <a:xfrm>
              <a:off x="3159" y="1843"/>
              <a:ext cx="4" cy="4"/>
            </a:xfrm>
            <a:custGeom>
              <a:avLst/>
              <a:gdLst/>
              <a:ahLst/>
              <a:cxnLst>
                <a:cxn ang="0">
                  <a:pos x="1" y="15"/>
                </a:cxn>
                <a:cxn ang="0">
                  <a:pos x="15" y="13"/>
                </a:cxn>
                <a:cxn ang="0">
                  <a:pos x="14" y="0"/>
                </a:cxn>
                <a:cxn ang="0">
                  <a:pos x="0" y="1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5"/>
                </a:cxn>
              </a:cxnLst>
              <a:rect l="0" t="0" r="r" b="b"/>
              <a:pathLst>
                <a:path w="15" h="15">
                  <a:moveTo>
                    <a:pt x="1" y="15"/>
                  </a:moveTo>
                  <a:lnTo>
                    <a:pt x="15" y="13"/>
                  </a:lnTo>
                  <a:lnTo>
                    <a:pt x="14" y="0"/>
                  </a:lnTo>
                  <a:lnTo>
                    <a:pt x="0" y="1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8" name="Freeform 432"/>
            <p:cNvSpPr>
              <a:spLocks/>
            </p:cNvSpPr>
            <p:nvPr/>
          </p:nvSpPr>
          <p:spPr bwMode="auto">
            <a:xfrm>
              <a:off x="3160" y="1846"/>
              <a:ext cx="4" cy="5"/>
            </a:xfrm>
            <a:custGeom>
              <a:avLst/>
              <a:gdLst/>
              <a:ahLst/>
              <a:cxnLst>
                <a:cxn ang="0">
                  <a:pos x="3" y="18"/>
                </a:cxn>
                <a:cxn ang="0">
                  <a:pos x="17" y="14"/>
                </a:cxn>
                <a:cxn ang="0">
                  <a:pos x="14" y="0"/>
                </a:cxn>
                <a:cxn ang="0">
                  <a:pos x="0" y="3"/>
                </a:cxn>
                <a:cxn ang="0">
                  <a:pos x="3" y="17"/>
                </a:cxn>
                <a:cxn ang="0">
                  <a:pos x="3" y="18"/>
                </a:cxn>
                <a:cxn ang="0">
                  <a:pos x="3" y="17"/>
                </a:cxn>
                <a:cxn ang="0">
                  <a:pos x="3" y="18"/>
                </a:cxn>
                <a:cxn ang="0">
                  <a:pos x="3" y="18"/>
                </a:cxn>
              </a:cxnLst>
              <a:rect l="0" t="0" r="r" b="b"/>
              <a:pathLst>
                <a:path w="17" h="18">
                  <a:moveTo>
                    <a:pt x="3" y="18"/>
                  </a:moveTo>
                  <a:lnTo>
                    <a:pt x="17" y="14"/>
                  </a:lnTo>
                  <a:lnTo>
                    <a:pt x="14" y="0"/>
                  </a:lnTo>
                  <a:lnTo>
                    <a:pt x="0" y="3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49" name="Freeform 433"/>
            <p:cNvSpPr>
              <a:spLocks/>
            </p:cNvSpPr>
            <p:nvPr/>
          </p:nvSpPr>
          <p:spPr bwMode="auto">
            <a:xfrm>
              <a:off x="3160" y="1849"/>
              <a:ext cx="5" cy="5"/>
            </a:xfrm>
            <a:custGeom>
              <a:avLst/>
              <a:gdLst/>
              <a:ahLst/>
              <a:cxnLst>
                <a:cxn ang="0">
                  <a:pos x="5" y="19"/>
                </a:cxn>
                <a:cxn ang="0">
                  <a:pos x="18" y="13"/>
                </a:cxn>
                <a:cxn ang="0">
                  <a:pos x="13" y="0"/>
                </a:cxn>
                <a:cxn ang="0">
                  <a:pos x="0" y="5"/>
                </a:cxn>
                <a:cxn ang="0">
                  <a:pos x="4" y="18"/>
                </a:cxn>
                <a:cxn ang="0">
                  <a:pos x="5" y="19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5" y="19"/>
                </a:cxn>
              </a:cxnLst>
              <a:rect l="0" t="0" r="r" b="b"/>
              <a:pathLst>
                <a:path w="18" h="19">
                  <a:moveTo>
                    <a:pt x="5" y="19"/>
                  </a:moveTo>
                  <a:lnTo>
                    <a:pt x="18" y="13"/>
                  </a:lnTo>
                  <a:lnTo>
                    <a:pt x="13" y="0"/>
                  </a:lnTo>
                  <a:lnTo>
                    <a:pt x="0" y="5"/>
                  </a:lnTo>
                  <a:lnTo>
                    <a:pt x="4" y="18"/>
                  </a:lnTo>
                  <a:lnTo>
                    <a:pt x="5" y="19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0" name="Freeform 434"/>
            <p:cNvSpPr>
              <a:spLocks/>
            </p:cNvSpPr>
            <p:nvPr/>
          </p:nvSpPr>
          <p:spPr bwMode="auto">
            <a:xfrm>
              <a:off x="3162" y="1852"/>
              <a:ext cx="4" cy="5"/>
            </a:xfrm>
            <a:custGeom>
              <a:avLst/>
              <a:gdLst/>
              <a:ahLst/>
              <a:cxnLst>
                <a:cxn ang="0">
                  <a:pos x="7" y="19"/>
                </a:cxn>
                <a:cxn ang="0">
                  <a:pos x="20" y="11"/>
                </a:cxn>
                <a:cxn ang="0">
                  <a:pos x="12" y="0"/>
                </a:cxn>
                <a:cxn ang="0">
                  <a:pos x="0" y="7"/>
                </a:cxn>
                <a:cxn ang="0">
                  <a:pos x="6" y="18"/>
                </a:cxn>
                <a:cxn ang="0">
                  <a:pos x="7" y="19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7" y="19"/>
                </a:cxn>
              </a:cxnLst>
              <a:rect l="0" t="0" r="r" b="b"/>
              <a:pathLst>
                <a:path w="20" h="19">
                  <a:moveTo>
                    <a:pt x="7" y="19"/>
                  </a:moveTo>
                  <a:lnTo>
                    <a:pt x="20" y="11"/>
                  </a:lnTo>
                  <a:lnTo>
                    <a:pt x="12" y="0"/>
                  </a:lnTo>
                  <a:lnTo>
                    <a:pt x="0" y="7"/>
                  </a:lnTo>
                  <a:lnTo>
                    <a:pt x="6" y="18"/>
                  </a:lnTo>
                  <a:lnTo>
                    <a:pt x="7" y="19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7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1" name="Freeform 435"/>
            <p:cNvSpPr>
              <a:spLocks/>
            </p:cNvSpPr>
            <p:nvPr/>
          </p:nvSpPr>
          <p:spPr bwMode="auto">
            <a:xfrm>
              <a:off x="3163" y="1855"/>
              <a:ext cx="5" cy="5"/>
            </a:xfrm>
            <a:custGeom>
              <a:avLst/>
              <a:gdLst/>
              <a:ahLst/>
              <a:cxnLst>
                <a:cxn ang="0">
                  <a:pos x="8" y="20"/>
                </a:cxn>
                <a:cxn ang="0">
                  <a:pos x="20" y="11"/>
                </a:cxn>
                <a:cxn ang="0">
                  <a:pos x="12" y="0"/>
                </a:cxn>
                <a:cxn ang="0">
                  <a:pos x="0" y="9"/>
                </a:cxn>
                <a:cxn ang="0">
                  <a:pos x="7" y="20"/>
                </a:cxn>
                <a:cxn ang="0">
                  <a:pos x="8" y="20"/>
                </a:cxn>
                <a:cxn ang="0">
                  <a:pos x="7" y="20"/>
                </a:cxn>
                <a:cxn ang="0">
                  <a:pos x="8" y="20"/>
                </a:cxn>
                <a:cxn ang="0">
                  <a:pos x="8" y="20"/>
                </a:cxn>
              </a:cxnLst>
              <a:rect l="0" t="0" r="r" b="b"/>
              <a:pathLst>
                <a:path w="20" h="20">
                  <a:moveTo>
                    <a:pt x="8" y="20"/>
                  </a:moveTo>
                  <a:lnTo>
                    <a:pt x="20" y="11"/>
                  </a:lnTo>
                  <a:lnTo>
                    <a:pt x="12" y="0"/>
                  </a:lnTo>
                  <a:lnTo>
                    <a:pt x="0" y="9"/>
                  </a:lnTo>
                  <a:lnTo>
                    <a:pt x="7" y="20"/>
                  </a:lnTo>
                  <a:lnTo>
                    <a:pt x="8" y="20"/>
                  </a:lnTo>
                  <a:lnTo>
                    <a:pt x="7" y="20"/>
                  </a:lnTo>
                  <a:lnTo>
                    <a:pt x="8" y="20"/>
                  </a:lnTo>
                  <a:lnTo>
                    <a:pt x="8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2" name="Freeform 436"/>
            <p:cNvSpPr>
              <a:spLocks/>
            </p:cNvSpPr>
            <p:nvPr/>
          </p:nvSpPr>
          <p:spPr bwMode="auto">
            <a:xfrm>
              <a:off x="3165" y="1858"/>
              <a:ext cx="5" cy="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21" y="10"/>
                </a:cxn>
                <a:cxn ang="0">
                  <a:pos x="11" y="0"/>
                </a:cxn>
                <a:cxn ang="0">
                  <a:pos x="0" y="10"/>
                </a:cxn>
                <a:cxn ang="0">
                  <a:pos x="10" y="21"/>
                </a:cxn>
                <a:cxn ang="0">
                  <a:pos x="11" y="21"/>
                </a:cxn>
                <a:cxn ang="0">
                  <a:pos x="10" y="21"/>
                </a:cxn>
                <a:cxn ang="0">
                  <a:pos x="11" y="21"/>
                </a:cxn>
                <a:cxn ang="0">
                  <a:pos x="11" y="21"/>
                </a:cxn>
              </a:cxnLst>
              <a:rect l="0" t="0" r="r" b="b"/>
              <a:pathLst>
                <a:path w="21" h="21">
                  <a:moveTo>
                    <a:pt x="11" y="21"/>
                  </a:moveTo>
                  <a:lnTo>
                    <a:pt x="21" y="10"/>
                  </a:lnTo>
                  <a:lnTo>
                    <a:pt x="11" y="0"/>
                  </a:lnTo>
                  <a:lnTo>
                    <a:pt x="0" y="10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3" name="Freeform 437"/>
            <p:cNvSpPr>
              <a:spLocks/>
            </p:cNvSpPr>
            <p:nvPr/>
          </p:nvSpPr>
          <p:spPr bwMode="auto">
            <a:xfrm>
              <a:off x="3168" y="1860"/>
              <a:ext cx="5" cy="5"/>
            </a:xfrm>
            <a:custGeom>
              <a:avLst/>
              <a:gdLst/>
              <a:ahLst/>
              <a:cxnLst>
                <a:cxn ang="0">
                  <a:pos x="12" y="21"/>
                </a:cxn>
                <a:cxn ang="0">
                  <a:pos x="20" y="9"/>
                </a:cxn>
                <a:cxn ang="0">
                  <a:pos x="9" y="0"/>
                </a:cxn>
                <a:cxn ang="0">
                  <a:pos x="0" y="12"/>
                </a:cxn>
                <a:cxn ang="0">
                  <a:pos x="11" y="20"/>
                </a:cxn>
                <a:cxn ang="0">
                  <a:pos x="12" y="21"/>
                </a:cxn>
                <a:cxn ang="0">
                  <a:pos x="11" y="20"/>
                </a:cxn>
                <a:cxn ang="0">
                  <a:pos x="11" y="20"/>
                </a:cxn>
                <a:cxn ang="0">
                  <a:pos x="12" y="21"/>
                </a:cxn>
              </a:cxnLst>
              <a:rect l="0" t="0" r="r" b="b"/>
              <a:pathLst>
                <a:path w="20" h="21">
                  <a:moveTo>
                    <a:pt x="12" y="21"/>
                  </a:moveTo>
                  <a:lnTo>
                    <a:pt x="20" y="9"/>
                  </a:lnTo>
                  <a:lnTo>
                    <a:pt x="9" y="0"/>
                  </a:lnTo>
                  <a:lnTo>
                    <a:pt x="0" y="12"/>
                  </a:lnTo>
                  <a:lnTo>
                    <a:pt x="11" y="20"/>
                  </a:lnTo>
                  <a:lnTo>
                    <a:pt x="12" y="21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4" name="Freeform 438"/>
            <p:cNvSpPr>
              <a:spLocks/>
            </p:cNvSpPr>
            <p:nvPr/>
          </p:nvSpPr>
          <p:spPr bwMode="auto">
            <a:xfrm>
              <a:off x="3171" y="1862"/>
              <a:ext cx="5" cy="5"/>
            </a:xfrm>
            <a:custGeom>
              <a:avLst/>
              <a:gdLst/>
              <a:ahLst/>
              <a:cxnLst>
                <a:cxn ang="0">
                  <a:pos x="12" y="21"/>
                </a:cxn>
                <a:cxn ang="0">
                  <a:pos x="18" y="8"/>
                </a:cxn>
                <a:cxn ang="0">
                  <a:pos x="7" y="0"/>
                </a:cxn>
                <a:cxn ang="0">
                  <a:pos x="0" y="14"/>
                </a:cxn>
                <a:cxn ang="0">
                  <a:pos x="11" y="20"/>
                </a:cxn>
                <a:cxn ang="0">
                  <a:pos x="12" y="21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2" y="21"/>
                </a:cxn>
              </a:cxnLst>
              <a:rect l="0" t="0" r="r" b="b"/>
              <a:pathLst>
                <a:path w="18" h="21">
                  <a:moveTo>
                    <a:pt x="12" y="21"/>
                  </a:moveTo>
                  <a:lnTo>
                    <a:pt x="18" y="8"/>
                  </a:lnTo>
                  <a:lnTo>
                    <a:pt x="7" y="0"/>
                  </a:lnTo>
                  <a:lnTo>
                    <a:pt x="0" y="14"/>
                  </a:lnTo>
                  <a:lnTo>
                    <a:pt x="11" y="20"/>
                  </a:lnTo>
                  <a:lnTo>
                    <a:pt x="12" y="21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5" name="Freeform 439"/>
            <p:cNvSpPr>
              <a:spLocks/>
            </p:cNvSpPr>
            <p:nvPr/>
          </p:nvSpPr>
          <p:spPr bwMode="auto">
            <a:xfrm>
              <a:off x="3174" y="1863"/>
              <a:ext cx="5" cy="5"/>
            </a:xfrm>
            <a:custGeom>
              <a:avLst/>
              <a:gdLst/>
              <a:ahLst/>
              <a:cxnLst>
                <a:cxn ang="0">
                  <a:pos x="14" y="18"/>
                </a:cxn>
                <a:cxn ang="0">
                  <a:pos x="19" y="4"/>
                </a:cxn>
                <a:cxn ang="0">
                  <a:pos x="5" y="0"/>
                </a:cxn>
                <a:cxn ang="0">
                  <a:pos x="0" y="14"/>
                </a:cxn>
                <a:cxn ang="0">
                  <a:pos x="13" y="18"/>
                </a:cxn>
                <a:cxn ang="0">
                  <a:pos x="14" y="18"/>
                </a:cxn>
                <a:cxn ang="0">
                  <a:pos x="13" y="18"/>
                </a:cxn>
                <a:cxn ang="0">
                  <a:pos x="13" y="18"/>
                </a:cxn>
                <a:cxn ang="0">
                  <a:pos x="14" y="18"/>
                </a:cxn>
              </a:cxnLst>
              <a:rect l="0" t="0" r="r" b="b"/>
              <a:pathLst>
                <a:path w="19" h="18">
                  <a:moveTo>
                    <a:pt x="14" y="18"/>
                  </a:moveTo>
                  <a:lnTo>
                    <a:pt x="19" y="4"/>
                  </a:lnTo>
                  <a:lnTo>
                    <a:pt x="5" y="0"/>
                  </a:lnTo>
                  <a:lnTo>
                    <a:pt x="0" y="14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6" name="Freeform 440"/>
            <p:cNvSpPr>
              <a:spLocks/>
            </p:cNvSpPr>
            <p:nvPr/>
          </p:nvSpPr>
          <p:spPr bwMode="auto">
            <a:xfrm>
              <a:off x="3178" y="1864"/>
              <a:ext cx="4" cy="5"/>
            </a:xfrm>
            <a:custGeom>
              <a:avLst/>
              <a:gdLst/>
              <a:ahLst/>
              <a:cxnLst>
                <a:cxn ang="0">
                  <a:pos x="14" y="17"/>
                </a:cxn>
                <a:cxn ang="0">
                  <a:pos x="17" y="3"/>
                </a:cxn>
                <a:cxn ang="0">
                  <a:pos x="4" y="0"/>
                </a:cxn>
                <a:cxn ang="0">
                  <a:pos x="0" y="14"/>
                </a:cxn>
                <a:cxn ang="0">
                  <a:pos x="13" y="17"/>
                </a:cxn>
                <a:cxn ang="0">
                  <a:pos x="14" y="17"/>
                </a:cxn>
                <a:cxn ang="0">
                  <a:pos x="13" y="17"/>
                </a:cxn>
                <a:cxn ang="0">
                  <a:pos x="14" y="17"/>
                </a:cxn>
                <a:cxn ang="0">
                  <a:pos x="14" y="17"/>
                </a:cxn>
              </a:cxnLst>
              <a:rect l="0" t="0" r="r" b="b"/>
              <a:pathLst>
                <a:path w="17" h="17">
                  <a:moveTo>
                    <a:pt x="14" y="17"/>
                  </a:moveTo>
                  <a:lnTo>
                    <a:pt x="17" y="3"/>
                  </a:lnTo>
                  <a:lnTo>
                    <a:pt x="4" y="0"/>
                  </a:lnTo>
                  <a:lnTo>
                    <a:pt x="0" y="14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4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7" name="Freeform 441"/>
            <p:cNvSpPr>
              <a:spLocks/>
            </p:cNvSpPr>
            <p:nvPr/>
          </p:nvSpPr>
          <p:spPr bwMode="auto">
            <a:xfrm>
              <a:off x="3181" y="1865"/>
              <a:ext cx="4" cy="4"/>
            </a:xfrm>
            <a:custGeom>
              <a:avLst/>
              <a:gdLst/>
              <a:ahLst/>
              <a:cxnLst>
                <a:cxn ang="0">
                  <a:pos x="14" y="15"/>
                </a:cxn>
                <a:cxn ang="0">
                  <a:pos x="15" y="1"/>
                </a:cxn>
                <a:cxn ang="0">
                  <a:pos x="1" y="0"/>
                </a:cxn>
                <a:cxn ang="0">
                  <a:pos x="0" y="14"/>
                </a:cxn>
                <a:cxn ang="0">
                  <a:pos x="14" y="15"/>
                </a:cxn>
                <a:cxn ang="0">
                  <a:pos x="14" y="15"/>
                </a:cxn>
                <a:cxn ang="0">
                  <a:pos x="14" y="15"/>
                </a:cxn>
                <a:cxn ang="0">
                  <a:pos x="14" y="15"/>
                </a:cxn>
                <a:cxn ang="0">
                  <a:pos x="14" y="15"/>
                </a:cxn>
              </a:cxnLst>
              <a:rect l="0" t="0" r="r" b="b"/>
              <a:pathLst>
                <a:path w="15" h="15">
                  <a:moveTo>
                    <a:pt x="14" y="15"/>
                  </a:moveTo>
                  <a:lnTo>
                    <a:pt x="15" y="1"/>
                  </a:lnTo>
                  <a:lnTo>
                    <a:pt x="1" y="0"/>
                  </a:lnTo>
                  <a:lnTo>
                    <a:pt x="0" y="14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8" name="Freeform 442"/>
            <p:cNvSpPr>
              <a:spLocks/>
            </p:cNvSpPr>
            <p:nvPr/>
          </p:nvSpPr>
          <p:spPr bwMode="auto">
            <a:xfrm>
              <a:off x="3304" y="1479"/>
              <a:ext cx="20" cy="24"/>
            </a:xfrm>
            <a:custGeom>
              <a:avLst/>
              <a:gdLst/>
              <a:ahLst/>
              <a:cxnLst>
                <a:cxn ang="0">
                  <a:pos x="23" y="18"/>
                </a:cxn>
                <a:cxn ang="0">
                  <a:pos x="59" y="18"/>
                </a:cxn>
                <a:cxn ang="0">
                  <a:pos x="59" y="94"/>
                </a:cxn>
                <a:cxn ang="0">
                  <a:pos x="81" y="94"/>
                </a:cxn>
                <a:cxn ang="0">
                  <a:pos x="81" y="0"/>
                </a:cxn>
                <a:cxn ang="0">
                  <a:pos x="0" y="0"/>
                </a:cxn>
                <a:cxn ang="0">
                  <a:pos x="0" y="94"/>
                </a:cxn>
                <a:cxn ang="0">
                  <a:pos x="23" y="94"/>
                </a:cxn>
                <a:cxn ang="0">
                  <a:pos x="23" y="18"/>
                </a:cxn>
              </a:cxnLst>
              <a:rect l="0" t="0" r="r" b="b"/>
              <a:pathLst>
                <a:path w="81" h="94">
                  <a:moveTo>
                    <a:pt x="23" y="18"/>
                  </a:moveTo>
                  <a:lnTo>
                    <a:pt x="59" y="18"/>
                  </a:lnTo>
                  <a:lnTo>
                    <a:pt x="59" y="94"/>
                  </a:lnTo>
                  <a:lnTo>
                    <a:pt x="81" y="94"/>
                  </a:lnTo>
                  <a:lnTo>
                    <a:pt x="81" y="0"/>
                  </a:lnTo>
                  <a:lnTo>
                    <a:pt x="0" y="0"/>
                  </a:lnTo>
                  <a:lnTo>
                    <a:pt x="0" y="94"/>
                  </a:lnTo>
                  <a:lnTo>
                    <a:pt x="23" y="94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59" name="Freeform 443"/>
            <p:cNvSpPr>
              <a:spLocks noEditPoints="1"/>
            </p:cNvSpPr>
            <p:nvPr/>
          </p:nvSpPr>
          <p:spPr bwMode="auto">
            <a:xfrm>
              <a:off x="3329" y="1479"/>
              <a:ext cx="20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4"/>
                </a:cxn>
                <a:cxn ang="0">
                  <a:pos x="23" y="94"/>
                </a:cxn>
                <a:cxn ang="0">
                  <a:pos x="23" y="62"/>
                </a:cxn>
                <a:cxn ang="0">
                  <a:pos x="44" y="62"/>
                </a:cxn>
                <a:cxn ang="0">
                  <a:pos x="49" y="62"/>
                </a:cxn>
                <a:cxn ang="0">
                  <a:pos x="54" y="61"/>
                </a:cxn>
                <a:cxn ang="0">
                  <a:pos x="61" y="60"/>
                </a:cxn>
                <a:cxn ang="0">
                  <a:pos x="67" y="58"/>
                </a:cxn>
                <a:cxn ang="0">
                  <a:pos x="72" y="54"/>
                </a:cxn>
                <a:cxn ang="0">
                  <a:pos x="76" y="47"/>
                </a:cxn>
                <a:cxn ang="0">
                  <a:pos x="78" y="44"/>
                </a:cxn>
                <a:cxn ang="0">
                  <a:pos x="79" y="40"/>
                </a:cxn>
                <a:cxn ang="0">
                  <a:pos x="80" y="35"/>
                </a:cxn>
                <a:cxn ang="0">
                  <a:pos x="80" y="30"/>
                </a:cxn>
                <a:cxn ang="0">
                  <a:pos x="80" y="22"/>
                </a:cxn>
                <a:cxn ang="0">
                  <a:pos x="78" y="16"/>
                </a:cxn>
                <a:cxn ang="0">
                  <a:pos x="74" y="11"/>
                </a:cxn>
                <a:cxn ang="0">
                  <a:pos x="70" y="7"/>
                </a:cxn>
                <a:cxn ang="0">
                  <a:pos x="65" y="4"/>
                </a:cxn>
                <a:cxn ang="0">
                  <a:pos x="58" y="2"/>
                </a:cxn>
                <a:cxn ang="0">
                  <a:pos x="51" y="1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23" y="18"/>
                </a:cxn>
                <a:cxn ang="0">
                  <a:pos x="40" y="18"/>
                </a:cxn>
                <a:cxn ang="0">
                  <a:pos x="45" y="18"/>
                </a:cxn>
                <a:cxn ang="0">
                  <a:pos x="50" y="20"/>
                </a:cxn>
                <a:cxn ang="0">
                  <a:pos x="52" y="21"/>
                </a:cxn>
                <a:cxn ang="0">
                  <a:pos x="54" y="23"/>
                </a:cxn>
                <a:cxn ang="0">
                  <a:pos x="55" y="26"/>
                </a:cxn>
                <a:cxn ang="0">
                  <a:pos x="56" y="30"/>
                </a:cxn>
                <a:cxn ang="0">
                  <a:pos x="56" y="34"/>
                </a:cxn>
                <a:cxn ang="0">
                  <a:pos x="55" y="36"/>
                </a:cxn>
                <a:cxn ang="0">
                  <a:pos x="54" y="38"/>
                </a:cxn>
                <a:cxn ang="0">
                  <a:pos x="52" y="40"/>
                </a:cxn>
                <a:cxn ang="0">
                  <a:pos x="47" y="42"/>
                </a:cxn>
                <a:cxn ang="0">
                  <a:pos x="40" y="43"/>
                </a:cxn>
                <a:cxn ang="0">
                  <a:pos x="23" y="43"/>
                </a:cxn>
                <a:cxn ang="0">
                  <a:pos x="23" y="18"/>
                </a:cxn>
              </a:cxnLst>
              <a:rect l="0" t="0" r="r" b="b"/>
              <a:pathLst>
                <a:path w="80" h="94">
                  <a:moveTo>
                    <a:pt x="0" y="0"/>
                  </a:moveTo>
                  <a:lnTo>
                    <a:pt x="0" y="94"/>
                  </a:lnTo>
                  <a:lnTo>
                    <a:pt x="23" y="94"/>
                  </a:lnTo>
                  <a:lnTo>
                    <a:pt x="23" y="62"/>
                  </a:lnTo>
                  <a:lnTo>
                    <a:pt x="44" y="62"/>
                  </a:lnTo>
                  <a:lnTo>
                    <a:pt x="49" y="62"/>
                  </a:lnTo>
                  <a:lnTo>
                    <a:pt x="54" y="61"/>
                  </a:lnTo>
                  <a:lnTo>
                    <a:pt x="61" y="60"/>
                  </a:lnTo>
                  <a:lnTo>
                    <a:pt x="67" y="58"/>
                  </a:lnTo>
                  <a:lnTo>
                    <a:pt x="72" y="54"/>
                  </a:lnTo>
                  <a:lnTo>
                    <a:pt x="76" y="47"/>
                  </a:lnTo>
                  <a:lnTo>
                    <a:pt x="78" y="44"/>
                  </a:lnTo>
                  <a:lnTo>
                    <a:pt x="79" y="40"/>
                  </a:lnTo>
                  <a:lnTo>
                    <a:pt x="80" y="35"/>
                  </a:lnTo>
                  <a:lnTo>
                    <a:pt x="80" y="30"/>
                  </a:lnTo>
                  <a:lnTo>
                    <a:pt x="80" y="22"/>
                  </a:lnTo>
                  <a:lnTo>
                    <a:pt x="78" y="16"/>
                  </a:lnTo>
                  <a:lnTo>
                    <a:pt x="74" y="11"/>
                  </a:lnTo>
                  <a:lnTo>
                    <a:pt x="70" y="7"/>
                  </a:lnTo>
                  <a:lnTo>
                    <a:pt x="65" y="4"/>
                  </a:lnTo>
                  <a:lnTo>
                    <a:pt x="58" y="2"/>
                  </a:lnTo>
                  <a:lnTo>
                    <a:pt x="51" y="1"/>
                  </a:lnTo>
                  <a:lnTo>
                    <a:pt x="44" y="0"/>
                  </a:lnTo>
                  <a:lnTo>
                    <a:pt x="0" y="0"/>
                  </a:lnTo>
                  <a:close/>
                  <a:moveTo>
                    <a:pt x="23" y="18"/>
                  </a:moveTo>
                  <a:lnTo>
                    <a:pt x="40" y="18"/>
                  </a:lnTo>
                  <a:lnTo>
                    <a:pt x="45" y="18"/>
                  </a:lnTo>
                  <a:lnTo>
                    <a:pt x="50" y="20"/>
                  </a:lnTo>
                  <a:lnTo>
                    <a:pt x="52" y="21"/>
                  </a:lnTo>
                  <a:lnTo>
                    <a:pt x="54" y="23"/>
                  </a:lnTo>
                  <a:lnTo>
                    <a:pt x="55" y="26"/>
                  </a:lnTo>
                  <a:lnTo>
                    <a:pt x="56" y="30"/>
                  </a:lnTo>
                  <a:lnTo>
                    <a:pt x="56" y="34"/>
                  </a:lnTo>
                  <a:lnTo>
                    <a:pt x="55" y="36"/>
                  </a:lnTo>
                  <a:lnTo>
                    <a:pt x="54" y="38"/>
                  </a:lnTo>
                  <a:lnTo>
                    <a:pt x="52" y="40"/>
                  </a:lnTo>
                  <a:lnTo>
                    <a:pt x="47" y="42"/>
                  </a:lnTo>
                  <a:lnTo>
                    <a:pt x="40" y="43"/>
                  </a:lnTo>
                  <a:lnTo>
                    <a:pt x="23" y="43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0" name="Freeform 444"/>
            <p:cNvSpPr>
              <a:spLocks noEditPoints="1"/>
            </p:cNvSpPr>
            <p:nvPr/>
          </p:nvSpPr>
          <p:spPr bwMode="auto">
            <a:xfrm>
              <a:off x="3351" y="1479"/>
              <a:ext cx="24" cy="25"/>
            </a:xfrm>
            <a:custGeom>
              <a:avLst/>
              <a:gdLst/>
              <a:ahLst/>
              <a:cxnLst>
                <a:cxn ang="0">
                  <a:pos x="53" y="100"/>
                </a:cxn>
                <a:cxn ang="0">
                  <a:pos x="64" y="98"/>
                </a:cxn>
                <a:cxn ang="0">
                  <a:pos x="74" y="94"/>
                </a:cxn>
                <a:cxn ang="0">
                  <a:pos x="81" y="89"/>
                </a:cxn>
                <a:cxn ang="0">
                  <a:pos x="89" y="79"/>
                </a:cxn>
                <a:cxn ang="0">
                  <a:pos x="95" y="61"/>
                </a:cxn>
                <a:cxn ang="0">
                  <a:pos x="95" y="40"/>
                </a:cxn>
                <a:cxn ang="0">
                  <a:pos x="89" y="22"/>
                </a:cxn>
                <a:cxn ang="0">
                  <a:pos x="81" y="12"/>
                </a:cxn>
                <a:cxn ang="0">
                  <a:pos x="74" y="6"/>
                </a:cxn>
                <a:cxn ang="0">
                  <a:pos x="64" y="3"/>
                </a:cxn>
                <a:cxn ang="0">
                  <a:pos x="53" y="0"/>
                </a:cxn>
                <a:cxn ang="0">
                  <a:pos x="41" y="0"/>
                </a:cxn>
                <a:cxn ang="0">
                  <a:pos x="30" y="3"/>
                </a:cxn>
                <a:cxn ang="0">
                  <a:pos x="21" y="8"/>
                </a:cxn>
                <a:cxn ang="0">
                  <a:pos x="12" y="14"/>
                </a:cxn>
                <a:cxn ang="0">
                  <a:pos x="5" y="25"/>
                </a:cxn>
                <a:cxn ang="0">
                  <a:pos x="0" y="41"/>
                </a:cxn>
                <a:cxn ang="0">
                  <a:pos x="0" y="59"/>
                </a:cxn>
                <a:cxn ang="0">
                  <a:pos x="5" y="76"/>
                </a:cxn>
                <a:cxn ang="0">
                  <a:pos x="12" y="87"/>
                </a:cxn>
                <a:cxn ang="0">
                  <a:pos x="21" y="93"/>
                </a:cxn>
                <a:cxn ang="0">
                  <a:pos x="30" y="97"/>
                </a:cxn>
                <a:cxn ang="0">
                  <a:pos x="41" y="100"/>
                </a:cxn>
                <a:cxn ang="0">
                  <a:pos x="48" y="82"/>
                </a:cxn>
                <a:cxn ang="0">
                  <a:pos x="39" y="80"/>
                </a:cxn>
                <a:cxn ang="0">
                  <a:pos x="31" y="75"/>
                </a:cxn>
                <a:cxn ang="0">
                  <a:pos x="26" y="66"/>
                </a:cxn>
                <a:cxn ang="0">
                  <a:pos x="24" y="50"/>
                </a:cxn>
                <a:cxn ang="0">
                  <a:pos x="26" y="36"/>
                </a:cxn>
                <a:cxn ang="0">
                  <a:pos x="30" y="26"/>
                </a:cxn>
                <a:cxn ang="0">
                  <a:pos x="38" y="21"/>
                </a:cxn>
                <a:cxn ang="0">
                  <a:pos x="48" y="19"/>
                </a:cxn>
                <a:cxn ang="0">
                  <a:pos x="55" y="20"/>
                </a:cxn>
                <a:cxn ang="0">
                  <a:pos x="61" y="22"/>
                </a:cxn>
                <a:cxn ang="0">
                  <a:pos x="68" y="31"/>
                </a:cxn>
                <a:cxn ang="0">
                  <a:pos x="72" y="50"/>
                </a:cxn>
                <a:cxn ang="0">
                  <a:pos x="68" y="69"/>
                </a:cxn>
                <a:cxn ang="0">
                  <a:pos x="61" y="78"/>
                </a:cxn>
                <a:cxn ang="0">
                  <a:pos x="55" y="81"/>
                </a:cxn>
                <a:cxn ang="0">
                  <a:pos x="48" y="82"/>
                </a:cxn>
              </a:cxnLst>
              <a:rect l="0" t="0" r="r" b="b"/>
              <a:pathLst>
                <a:path w="96" h="100">
                  <a:moveTo>
                    <a:pt x="48" y="100"/>
                  </a:moveTo>
                  <a:lnTo>
                    <a:pt x="53" y="100"/>
                  </a:lnTo>
                  <a:lnTo>
                    <a:pt x="59" y="99"/>
                  </a:lnTo>
                  <a:lnTo>
                    <a:pt x="64" y="98"/>
                  </a:lnTo>
                  <a:lnTo>
                    <a:pt x="69" y="96"/>
                  </a:lnTo>
                  <a:lnTo>
                    <a:pt x="74" y="94"/>
                  </a:lnTo>
                  <a:lnTo>
                    <a:pt x="78" y="92"/>
                  </a:lnTo>
                  <a:lnTo>
                    <a:pt x="81" y="89"/>
                  </a:lnTo>
                  <a:lnTo>
                    <a:pt x="84" y="86"/>
                  </a:lnTo>
                  <a:lnTo>
                    <a:pt x="89" y="79"/>
                  </a:lnTo>
                  <a:lnTo>
                    <a:pt x="93" y="70"/>
                  </a:lnTo>
                  <a:lnTo>
                    <a:pt x="95" y="61"/>
                  </a:lnTo>
                  <a:lnTo>
                    <a:pt x="96" y="50"/>
                  </a:lnTo>
                  <a:lnTo>
                    <a:pt x="95" y="40"/>
                  </a:lnTo>
                  <a:lnTo>
                    <a:pt x="93" y="30"/>
                  </a:lnTo>
                  <a:lnTo>
                    <a:pt x="89" y="22"/>
                  </a:lnTo>
                  <a:lnTo>
                    <a:pt x="84" y="15"/>
                  </a:lnTo>
                  <a:lnTo>
                    <a:pt x="81" y="12"/>
                  </a:lnTo>
                  <a:lnTo>
                    <a:pt x="78" y="9"/>
                  </a:lnTo>
                  <a:lnTo>
                    <a:pt x="74" y="6"/>
                  </a:lnTo>
                  <a:lnTo>
                    <a:pt x="69" y="4"/>
                  </a:lnTo>
                  <a:lnTo>
                    <a:pt x="64" y="3"/>
                  </a:lnTo>
                  <a:lnTo>
                    <a:pt x="59" y="1"/>
                  </a:lnTo>
                  <a:lnTo>
                    <a:pt x="53" y="0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35" y="1"/>
                  </a:lnTo>
                  <a:lnTo>
                    <a:pt x="30" y="3"/>
                  </a:lnTo>
                  <a:lnTo>
                    <a:pt x="25" y="5"/>
                  </a:lnTo>
                  <a:lnTo>
                    <a:pt x="21" y="8"/>
                  </a:lnTo>
                  <a:lnTo>
                    <a:pt x="16" y="10"/>
                  </a:lnTo>
                  <a:lnTo>
                    <a:pt x="12" y="14"/>
                  </a:lnTo>
                  <a:lnTo>
                    <a:pt x="9" y="17"/>
                  </a:lnTo>
                  <a:lnTo>
                    <a:pt x="5" y="25"/>
                  </a:lnTo>
                  <a:lnTo>
                    <a:pt x="2" y="33"/>
                  </a:lnTo>
                  <a:lnTo>
                    <a:pt x="0" y="41"/>
                  </a:lnTo>
                  <a:lnTo>
                    <a:pt x="0" y="50"/>
                  </a:lnTo>
                  <a:lnTo>
                    <a:pt x="0" y="59"/>
                  </a:lnTo>
                  <a:lnTo>
                    <a:pt x="2" y="68"/>
                  </a:lnTo>
                  <a:lnTo>
                    <a:pt x="5" y="76"/>
                  </a:lnTo>
                  <a:lnTo>
                    <a:pt x="9" y="83"/>
                  </a:lnTo>
                  <a:lnTo>
                    <a:pt x="12" y="87"/>
                  </a:lnTo>
                  <a:lnTo>
                    <a:pt x="16" y="90"/>
                  </a:lnTo>
                  <a:lnTo>
                    <a:pt x="21" y="93"/>
                  </a:lnTo>
                  <a:lnTo>
                    <a:pt x="25" y="95"/>
                  </a:lnTo>
                  <a:lnTo>
                    <a:pt x="30" y="97"/>
                  </a:lnTo>
                  <a:lnTo>
                    <a:pt x="35" y="99"/>
                  </a:lnTo>
                  <a:lnTo>
                    <a:pt x="41" y="100"/>
                  </a:lnTo>
                  <a:lnTo>
                    <a:pt x="48" y="100"/>
                  </a:lnTo>
                  <a:close/>
                  <a:moveTo>
                    <a:pt x="48" y="82"/>
                  </a:moveTo>
                  <a:lnTo>
                    <a:pt x="43" y="81"/>
                  </a:lnTo>
                  <a:lnTo>
                    <a:pt x="39" y="80"/>
                  </a:lnTo>
                  <a:lnTo>
                    <a:pt x="35" y="78"/>
                  </a:lnTo>
                  <a:lnTo>
                    <a:pt x="31" y="75"/>
                  </a:lnTo>
                  <a:lnTo>
                    <a:pt x="28" y="71"/>
                  </a:lnTo>
                  <a:lnTo>
                    <a:pt x="26" y="66"/>
                  </a:lnTo>
                  <a:lnTo>
                    <a:pt x="25" y="59"/>
                  </a:lnTo>
                  <a:lnTo>
                    <a:pt x="24" y="50"/>
                  </a:lnTo>
                  <a:lnTo>
                    <a:pt x="25" y="42"/>
                  </a:lnTo>
                  <a:lnTo>
                    <a:pt x="26" y="36"/>
                  </a:lnTo>
                  <a:lnTo>
                    <a:pt x="28" y="31"/>
                  </a:lnTo>
                  <a:lnTo>
                    <a:pt x="30" y="26"/>
                  </a:lnTo>
                  <a:lnTo>
                    <a:pt x="34" y="23"/>
                  </a:lnTo>
                  <a:lnTo>
                    <a:pt x="38" y="21"/>
                  </a:lnTo>
                  <a:lnTo>
                    <a:pt x="42" y="19"/>
                  </a:lnTo>
                  <a:lnTo>
                    <a:pt x="48" y="19"/>
                  </a:lnTo>
                  <a:lnTo>
                    <a:pt x="52" y="19"/>
                  </a:lnTo>
                  <a:lnTo>
                    <a:pt x="55" y="20"/>
                  </a:lnTo>
                  <a:lnTo>
                    <a:pt x="58" y="21"/>
                  </a:lnTo>
                  <a:lnTo>
                    <a:pt x="61" y="22"/>
                  </a:lnTo>
                  <a:lnTo>
                    <a:pt x="65" y="26"/>
                  </a:lnTo>
                  <a:lnTo>
                    <a:pt x="68" y="31"/>
                  </a:lnTo>
                  <a:lnTo>
                    <a:pt x="72" y="41"/>
                  </a:lnTo>
                  <a:lnTo>
                    <a:pt x="72" y="50"/>
                  </a:lnTo>
                  <a:lnTo>
                    <a:pt x="72" y="59"/>
                  </a:lnTo>
                  <a:lnTo>
                    <a:pt x="68" y="69"/>
                  </a:lnTo>
                  <a:lnTo>
                    <a:pt x="65" y="74"/>
                  </a:lnTo>
                  <a:lnTo>
                    <a:pt x="61" y="78"/>
                  </a:lnTo>
                  <a:lnTo>
                    <a:pt x="58" y="80"/>
                  </a:lnTo>
                  <a:lnTo>
                    <a:pt x="55" y="81"/>
                  </a:lnTo>
                  <a:lnTo>
                    <a:pt x="52" y="81"/>
                  </a:lnTo>
                  <a:lnTo>
                    <a:pt x="48" y="8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1" name="Freeform 445"/>
            <p:cNvSpPr>
              <a:spLocks/>
            </p:cNvSpPr>
            <p:nvPr/>
          </p:nvSpPr>
          <p:spPr bwMode="auto">
            <a:xfrm>
              <a:off x="3377" y="1479"/>
              <a:ext cx="20" cy="24"/>
            </a:xfrm>
            <a:custGeom>
              <a:avLst/>
              <a:gdLst/>
              <a:ahLst/>
              <a:cxnLst>
                <a:cxn ang="0">
                  <a:pos x="29" y="18"/>
                </a:cxn>
                <a:cxn ang="0">
                  <a:pos x="29" y="94"/>
                </a:cxn>
                <a:cxn ang="0">
                  <a:pos x="51" y="94"/>
                </a:cxn>
                <a:cxn ang="0">
                  <a:pos x="51" y="18"/>
                </a:cxn>
                <a:cxn ang="0">
                  <a:pos x="80" y="18"/>
                </a:cxn>
                <a:cxn ang="0">
                  <a:pos x="80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29" y="18"/>
                </a:cxn>
              </a:cxnLst>
              <a:rect l="0" t="0" r="r" b="b"/>
              <a:pathLst>
                <a:path w="80" h="94">
                  <a:moveTo>
                    <a:pt x="29" y="18"/>
                  </a:moveTo>
                  <a:lnTo>
                    <a:pt x="29" y="94"/>
                  </a:lnTo>
                  <a:lnTo>
                    <a:pt x="51" y="94"/>
                  </a:lnTo>
                  <a:lnTo>
                    <a:pt x="51" y="18"/>
                  </a:lnTo>
                  <a:lnTo>
                    <a:pt x="80" y="18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29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2" name="Freeform 446"/>
            <p:cNvSpPr>
              <a:spLocks/>
            </p:cNvSpPr>
            <p:nvPr/>
          </p:nvSpPr>
          <p:spPr bwMode="auto">
            <a:xfrm>
              <a:off x="3400" y="1479"/>
              <a:ext cx="19" cy="24"/>
            </a:xfrm>
            <a:custGeom>
              <a:avLst/>
              <a:gdLst/>
              <a:ahLst/>
              <a:cxnLst>
                <a:cxn ang="0">
                  <a:pos x="22" y="37"/>
                </a:cxn>
                <a:cxn ang="0">
                  <a:pos x="22" y="18"/>
                </a:cxn>
                <a:cxn ang="0">
                  <a:pos x="75" y="18"/>
                </a:cxn>
                <a:cxn ang="0">
                  <a:pos x="75" y="0"/>
                </a:cxn>
                <a:cxn ang="0">
                  <a:pos x="0" y="0"/>
                </a:cxn>
                <a:cxn ang="0">
                  <a:pos x="0" y="94"/>
                </a:cxn>
                <a:cxn ang="0">
                  <a:pos x="76" y="94"/>
                </a:cxn>
                <a:cxn ang="0">
                  <a:pos x="76" y="76"/>
                </a:cxn>
                <a:cxn ang="0">
                  <a:pos x="22" y="76"/>
                </a:cxn>
                <a:cxn ang="0">
                  <a:pos x="22" y="55"/>
                </a:cxn>
                <a:cxn ang="0">
                  <a:pos x="68" y="55"/>
                </a:cxn>
                <a:cxn ang="0">
                  <a:pos x="68" y="37"/>
                </a:cxn>
                <a:cxn ang="0">
                  <a:pos x="22" y="37"/>
                </a:cxn>
              </a:cxnLst>
              <a:rect l="0" t="0" r="r" b="b"/>
              <a:pathLst>
                <a:path w="76" h="94">
                  <a:moveTo>
                    <a:pt x="22" y="37"/>
                  </a:moveTo>
                  <a:lnTo>
                    <a:pt x="22" y="18"/>
                  </a:lnTo>
                  <a:lnTo>
                    <a:pt x="75" y="18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94"/>
                  </a:lnTo>
                  <a:lnTo>
                    <a:pt x="76" y="94"/>
                  </a:lnTo>
                  <a:lnTo>
                    <a:pt x="76" y="76"/>
                  </a:lnTo>
                  <a:lnTo>
                    <a:pt x="22" y="76"/>
                  </a:lnTo>
                  <a:lnTo>
                    <a:pt x="22" y="55"/>
                  </a:lnTo>
                  <a:lnTo>
                    <a:pt x="68" y="55"/>
                  </a:lnTo>
                  <a:lnTo>
                    <a:pt x="68" y="37"/>
                  </a:lnTo>
                  <a:lnTo>
                    <a:pt x="22" y="3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3" name="Freeform 447"/>
            <p:cNvSpPr>
              <a:spLocks noEditPoints="1"/>
            </p:cNvSpPr>
            <p:nvPr/>
          </p:nvSpPr>
          <p:spPr bwMode="auto">
            <a:xfrm>
              <a:off x="3422" y="1474"/>
              <a:ext cx="21" cy="29"/>
            </a:xfrm>
            <a:custGeom>
              <a:avLst/>
              <a:gdLst/>
              <a:ahLst/>
              <a:cxnLst>
                <a:cxn ang="0">
                  <a:pos x="22" y="85"/>
                </a:cxn>
                <a:cxn ang="0">
                  <a:pos x="22" y="24"/>
                </a:cxn>
                <a:cxn ang="0">
                  <a:pos x="0" y="24"/>
                </a:cxn>
                <a:cxn ang="0">
                  <a:pos x="0" y="118"/>
                </a:cxn>
                <a:cxn ang="0">
                  <a:pos x="22" y="118"/>
                </a:cxn>
                <a:cxn ang="0">
                  <a:pos x="60" y="57"/>
                </a:cxn>
                <a:cxn ang="0">
                  <a:pos x="60" y="118"/>
                </a:cxn>
                <a:cxn ang="0">
                  <a:pos x="82" y="118"/>
                </a:cxn>
                <a:cxn ang="0">
                  <a:pos x="82" y="24"/>
                </a:cxn>
                <a:cxn ang="0">
                  <a:pos x="60" y="24"/>
                </a:cxn>
                <a:cxn ang="0">
                  <a:pos x="22" y="85"/>
                </a:cxn>
                <a:cxn ang="0">
                  <a:pos x="14" y="0"/>
                </a:cxn>
                <a:cxn ang="0">
                  <a:pos x="15" y="6"/>
                </a:cxn>
                <a:cxn ang="0">
                  <a:pos x="18" y="10"/>
                </a:cxn>
                <a:cxn ang="0">
                  <a:pos x="21" y="13"/>
                </a:cxn>
                <a:cxn ang="0">
                  <a:pos x="25" y="16"/>
                </a:cxn>
                <a:cxn ang="0">
                  <a:pos x="33" y="18"/>
                </a:cxn>
                <a:cxn ang="0">
                  <a:pos x="40" y="19"/>
                </a:cxn>
                <a:cxn ang="0">
                  <a:pos x="47" y="18"/>
                </a:cxn>
                <a:cxn ang="0">
                  <a:pos x="56" y="16"/>
                </a:cxn>
                <a:cxn ang="0">
                  <a:pos x="60" y="14"/>
                </a:cxn>
                <a:cxn ang="0">
                  <a:pos x="64" y="11"/>
                </a:cxn>
                <a:cxn ang="0">
                  <a:pos x="66" y="6"/>
                </a:cxn>
                <a:cxn ang="0">
                  <a:pos x="68" y="0"/>
                </a:cxn>
                <a:cxn ang="0">
                  <a:pos x="53" y="0"/>
                </a:cxn>
                <a:cxn ang="0">
                  <a:pos x="52" y="4"/>
                </a:cxn>
                <a:cxn ang="0">
                  <a:pos x="50" y="7"/>
                </a:cxn>
                <a:cxn ang="0">
                  <a:pos x="47" y="9"/>
                </a:cxn>
                <a:cxn ang="0">
                  <a:pos x="40" y="9"/>
                </a:cxn>
                <a:cxn ang="0">
                  <a:pos x="35" y="9"/>
                </a:cxn>
                <a:cxn ang="0">
                  <a:pos x="31" y="7"/>
                </a:cxn>
                <a:cxn ang="0">
                  <a:pos x="29" y="4"/>
                </a:cxn>
                <a:cxn ang="0">
                  <a:pos x="29" y="0"/>
                </a:cxn>
                <a:cxn ang="0">
                  <a:pos x="14" y="0"/>
                </a:cxn>
              </a:cxnLst>
              <a:rect l="0" t="0" r="r" b="b"/>
              <a:pathLst>
                <a:path w="82" h="118">
                  <a:moveTo>
                    <a:pt x="22" y="85"/>
                  </a:moveTo>
                  <a:lnTo>
                    <a:pt x="22" y="24"/>
                  </a:lnTo>
                  <a:lnTo>
                    <a:pt x="0" y="24"/>
                  </a:lnTo>
                  <a:lnTo>
                    <a:pt x="0" y="118"/>
                  </a:lnTo>
                  <a:lnTo>
                    <a:pt x="22" y="118"/>
                  </a:lnTo>
                  <a:lnTo>
                    <a:pt x="60" y="57"/>
                  </a:lnTo>
                  <a:lnTo>
                    <a:pt x="60" y="118"/>
                  </a:lnTo>
                  <a:lnTo>
                    <a:pt x="82" y="118"/>
                  </a:lnTo>
                  <a:lnTo>
                    <a:pt x="82" y="24"/>
                  </a:lnTo>
                  <a:lnTo>
                    <a:pt x="60" y="24"/>
                  </a:lnTo>
                  <a:lnTo>
                    <a:pt x="22" y="85"/>
                  </a:lnTo>
                  <a:close/>
                  <a:moveTo>
                    <a:pt x="14" y="0"/>
                  </a:moveTo>
                  <a:lnTo>
                    <a:pt x="15" y="6"/>
                  </a:lnTo>
                  <a:lnTo>
                    <a:pt x="18" y="10"/>
                  </a:lnTo>
                  <a:lnTo>
                    <a:pt x="21" y="13"/>
                  </a:lnTo>
                  <a:lnTo>
                    <a:pt x="25" y="16"/>
                  </a:lnTo>
                  <a:lnTo>
                    <a:pt x="33" y="18"/>
                  </a:lnTo>
                  <a:lnTo>
                    <a:pt x="40" y="19"/>
                  </a:lnTo>
                  <a:lnTo>
                    <a:pt x="47" y="18"/>
                  </a:lnTo>
                  <a:lnTo>
                    <a:pt x="56" y="16"/>
                  </a:lnTo>
                  <a:lnTo>
                    <a:pt x="60" y="14"/>
                  </a:lnTo>
                  <a:lnTo>
                    <a:pt x="64" y="11"/>
                  </a:lnTo>
                  <a:lnTo>
                    <a:pt x="66" y="6"/>
                  </a:lnTo>
                  <a:lnTo>
                    <a:pt x="68" y="0"/>
                  </a:lnTo>
                  <a:lnTo>
                    <a:pt x="53" y="0"/>
                  </a:lnTo>
                  <a:lnTo>
                    <a:pt x="52" y="4"/>
                  </a:lnTo>
                  <a:lnTo>
                    <a:pt x="50" y="7"/>
                  </a:lnTo>
                  <a:lnTo>
                    <a:pt x="47" y="9"/>
                  </a:lnTo>
                  <a:lnTo>
                    <a:pt x="40" y="9"/>
                  </a:lnTo>
                  <a:lnTo>
                    <a:pt x="35" y="9"/>
                  </a:lnTo>
                  <a:lnTo>
                    <a:pt x="31" y="7"/>
                  </a:lnTo>
                  <a:lnTo>
                    <a:pt x="29" y="4"/>
                  </a:lnTo>
                  <a:lnTo>
                    <a:pt x="29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4" name="Rectangle 448"/>
            <p:cNvSpPr>
              <a:spLocks noChangeArrowheads="1"/>
            </p:cNvSpPr>
            <p:nvPr/>
          </p:nvSpPr>
          <p:spPr bwMode="auto">
            <a:xfrm>
              <a:off x="3448" y="1492"/>
              <a:ext cx="10" cy="4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5" name="Freeform 449"/>
            <p:cNvSpPr>
              <a:spLocks/>
            </p:cNvSpPr>
            <p:nvPr/>
          </p:nvSpPr>
          <p:spPr bwMode="auto">
            <a:xfrm>
              <a:off x="3461" y="1479"/>
              <a:ext cx="20" cy="24"/>
            </a:xfrm>
            <a:custGeom>
              <a:avLst/>
              <a:gdLst/>
              <a:ahLst/>
              <a:cxnLst>
                <a:cxn ang="0">
                  <a:pos x="28" y="18"/>
                </a:cxn>
                <a:cxn ang="0">
                  <a:pos x="28" y="94"/>
                </a:cxn>
                <a:cxn ang="0">
                  <a:pos x="51" y="94"/>
                </a:cxn>
                <a:cxn ang="0">
                  <a:pos x="51" y="18"/>
                </a:cxn>
                <a:cxn ang="0">
                  <a:pos x="79" y="18"/>
                </a:cxn>
                <a:cxn ang="0">
                  <a:pos x="79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28" y="18"/>
                </a:cxn>
              </a:cxnLst>
              <a:rect l="0" t="0" r="r" b="b"/>
              <a:pathLst>
                <a:path w="79" h="94">
                  <a:moveTo>
                    <a:pt x="28" y="18"/>
                  </a:moveTo>
                  <a:lnTo>
                    <a:pt x="28" y="94"/>
                  </a:lnTo>
                  <a:lnTo>
                    <a:pt x="51" y="94"/>
                  </a:lnTo>
                  <a:lnTo>
                    <a:pt x="51" y="18"/>
                  </a:lnTo>
                  <a:lnTo>
                    <a:pt x="79" y="18"/>
                  </a:lnTo>
                  <a:lnTo>
                    <a:pt x="79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28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6" name="Freeform 450"/>
            <p:cNvSpPr>
              <a:spLocks/>
            </p:cNvSpPr>
            <p:nvPr/>
          </p:nvSpPr>
          <p:spPr bwMode="auto">
            <a:xfrm>
              <a:off x="3484" y="1479"/>
              <a:ext cx="21" cy="24"/>
            </a:xfrm>
            <a:custGeom>
              <a:avLst/>
              <a:gdLst/>
              <a:ahLst/>
              <a:cxnLst>
                <a:cxn ang="0">
                  <a:pos x="22" y="39"/>
                </a:cxn>
                <a:cxn ang="0">
                  <a:pos x="22" y="39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94"/>
                </a:cxn>
                <a:cxn ang="0">
                  <a:pos x="22" y="94"/>
                </a:cxn>
                <a:cxn ang="0">
                  <a:pos x="22" y="48"/>
                </a:cxn>
                <a:cxn ang="0">
                  <a:pos x="22" y="48"/>
                </a:cxn>
                <a:cxn ang="0">
                  <a:pos x="56" y="94"/>
                </a:cxn>
                <a:cxn ang="0">
                  <a:pos x="83" y="94"/>
                </a:cxn>
                <a:cxn ang="0">
                  <a:pos x="42" y="43"/>
                </a:cxn>
                <a:cxn ang="0">
                  <a:pos x="81" y="0"/>
                </a:cxn>
                <a:cxn ang="0">
                  <a:pos x="55" y="0"/>
                </a:cxn>
                <a:cxn ang="0">
                  <a:pos x="22" y="39"/>
                </a:cxn>
              </a:cxnLst>
              <a:rect l="0" t="0" r="r" b="b"/>
              <a:pathLst>
                <a:path w="83" h="94">
                  <a:moveTo>
                    <a:pt x="22" y="39"/>
                  </a:moveTo>
                  <a:lnTo>
                    <a:pt x="22" y="39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94"/>
                  </a:lnTo>
                  <a:lnTo>
                    <a:pt x="22" y="94"/>
                  </a:lnTo>
                  <a:lnTo>
                    <a:pt x="22" y="48"/>
                  </a:lnTo>
                  <a:lnTo>
                    <a:pt x="22" y="48"/>
                  </a:lnTo>
                  <a:lnTo>
                    <a:pt x="56" y="94"/>
                  </a:lnTo>
                  <a:lnTo>
                    <a:pt x="83" y="94"/>
                  </a:lnTo>
                  <a:lnTo>
                    <a:pt x="42" y="43"/>
                  </a:lnTo>
                  <a:lnTo>
                    <a:pt x="81" y="0"/>
                  </a:lnTo>
                  <a:lnTo>
                    <a:pt x="55" y="0"/>
                  </a:lnTo>
                  <a:lnTo>
                    <a:pt x="22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7" name="Freeform 451"/>
            <p:cNvSpPr>
              <a:spLocks/>
            </p:cNvSpPr>
            <p:nvPr/>
          </p:nvSpPr>
          <p:spPr bwMode="auto">
            <a:xfrm>
              <a:off x="3270" y="1513"/>
              <a:ext cx="16" cy="19"/>
            </a:xfrm>
            <a:custGeom>
              <a:avLst/>
              <a:gdLst/>
              <a:ahLst/>
              <a:cxnLst>
                <a:cxn ang="0">
                  <a:pos x="23" y="14"/>
                </a:cxn>
                <a:cxn ang="0">
                  <a:pos x="23" y="76"/>
                </a:cxn>
                <a:cxn ang="0">
                  <a:pos x="41" y="76"/>
                </a:cxn>
                <a:cxn ang="0">
                  <a:pos x="41" y="14"/>
                </a:cxn>
                <a:cxn ang="0">
                  <a:pos x="64" y="14"/>
                </a:cxn>
                <a:cxn ang="0">
                  <a:pos x="64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23" y="14"/>
                </a:cxn>
              </a:cxnLst>
              <a:rect l="0" t="0" r="r" b="b"/>
              <a:pathLst>
                <a:path w="64" h="76">
                  <a:moveTo>
                    <a:pt x="23" y="14"/>
                  </a:moveTo>
                  <a:lnTo>
                    <a:pt x="23" y="76"/>
                  </a:lnTo>
                  <a:lnTo>
                    <a:pt x="41" y="76"/>
                  </a:lnTo>
                  <a:lnTo>
                    <a:pt x="41" y="14"/>
                  </a:lnTo>
                  <a:lnTo>
                    <a:pt x="64" y="14"/>
                  </a:lnTo>
                  <a:lnTo>
                    <a:pt x="64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23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8" name="Freeform 452"/>
            <p:cNvSpPr>
              <a:spLocks noEditPoints="1"/>
            </p:cNvSpPr>
            <p:nvPr/>
          </p:nvSpPr>
          <p:spPr bwMode="auto">
            <a:xfrm>
              <a:off x="3284" y="1518"/>
              <a:ext cx="15" cy="15"/>
            </a:xfrm>
            <a:custGeom>
              <a:avLst/>
              <a:gdLst/>
              <a:ahLst/>
              <a:cxnLst>
                <a:cxn ang="0">
                  <a:pos x="42" y="40"/>
                </a:cxn>
                <a:cxn ang="0">
                  <a:pos x="40" y="43"/>
                </a:cxn>
                <a:cxn ang="0">
                  <a:pos x="38" y="46"/>
                </a:cxn>
                <a:cxn ang="0">
                  <a:pos x="33" y="47"/>
                </a:cxn>
                <a:cxn ang="0">
                  <a:pos x="30" y="47"/>
                </a:cxn>
                <a:cxn ang="0">
                  <a:pos x="26" y="47"/>
                </a:cxn>
                <a:cxn ang="0">
                  <a:pos x="24" y="46"/>
                </a:cxn>
                <a:cxn ang="0">
                  <a:pos x="21" y="44"/>
                </a:cxn>
                <a:cxn ang="0">
                  <a:pos x="20" y="42"/>
                </a:cxn>
                <a:cxn ang="0">
                  <a:pos x="18" y="37"/>
                </a:cxn>
                <a:cxn ang="0">
                  <a:pos x="17" y="33"/>
                </a:cxn>
                <a:cxn ang="0">
                  <a:pos x="59" y="33"/>
                </a:cxn>
                <a:cxn ang="0">
                  <a:pos x="59" y="30"/>
                </a:cxn>
                <a:cxn ang="0">
                  <a:pos x="59" y="23"/>
                </a:cxn>
                <a:cxn ang="0">
                  <a:pos x="55" y="13"/>
                </a:cxn>
                <a:cxn ang="0">
                  <a:pos x="52" y="8"/>
                </a:cxn>
                <a:cxn ang="0">
                  <a:pos x="47" y="4"/>
                </a:cxn>
                <a:cxn ang="0">
                  <a:pos x="44" y="2"/>
                </a:cxn>
                <a:cxn ang="0">
                  <a:pos x="40" y="1"/>
                </a:cxn>
                <a:cxn ang="0">
                  <a:pos x="36" y="0"/>
                </a:cxn>
                <a:cxn ang="0">
                  <a:pos x="31" y="0"/>
                </a:cxn>
                <a:cxn ang="0">
                  <a:pos x="24" y="1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9" y="8"/>
                </a:cxn>
                <a:cxn ang="0">
                  <a:pos x="5" y="12"/>
                </a:cxn>
                <a:cxn ang="0">
                  <a:pos x="3" y="17"/>
                </a:cxn>
                <a:cxn ang="0">
                  <a:pos x="1" y="22"/>
                </a:cxn>
                <a:cxn ang="0">
                  <a:pos x="0" y="29"/>
                </a:cxn>
                <a:cxn ang="0">
                  <a:pos x="1" y="34"/>
                </a:cxn>
                <a:cxn ang="0">
                  <a:pos x="1" y="38"/>
                </a:cxn>
                <a:cxn ang="0">
                  <a:pos x="2" y="42"/>
                </a:cxn>
                <a:cxn ang="0">
                  <a:pos x="4" y="45"/>
                </a:cxn>
                <a:cxn ang="0">
                  <a:pos x="8" y="51"/>
                </a:cxn>
                <a:cxn ang="0">
                  <a:pos x="12" y="55"/>
                </a:cxn>
                <a:cxn ang="0">
                  <a:pos x="17" y="57"/>
                </a:cxn>
                <a:cxn ang="0">
                  <a:pos x="22" y="58"/>
                </a:cxn>
                <a:cxn ang="0">
                  <a:pos x="26" y="59"/>
                </a:cxn>
                <a:cxn ang="0">
                  <a:pos x="29" y="59"/>
                </a:cxn>
                <a:cxn ang="0">
                  <a:pos x="38" y="58"/>
                </a:cxn>
                <a:cxn ang="0">
                  <a:pos x="46" y="56"/>
                </a:cxn>
                <a:cxn ang="0">
                  <a:pos x="50" y="54"/>
                </a:cxn>
                <a:cxn ang="0">
                  <a:pos x="53" y="51"/>
                </a:cxn>
                <a:cxn ang="0">
                  <a:pos x="56" y="46"/>
                </a:cxn>
                <a:cxn ang="0">
                  <a:pos x="58" y="40"/>
                </a:cxn>
                <a:cxn ang="0">
                  <a:pos x="42" y="40"/>
                </a:cxn>
                <a:cxn ang="0">
                  <a:pos x="17" y="24"/>
                </a:cxn>
                <a:cxn ang="0">
                  <a:pos x="18" y="20"/>
                </a:cxn>
                <a:cxn ang="0">
                  <a:pos x="19" y="16"/>
                </a:cxn>
                <a:cxn ang="0">
                  <a:pos x="21" y="14"/>
                </a:cxn>
                <a:cxn ang="0">
                  <a:pos x="23" y="12"/>
                </a:cxn>
                <a:cxn ang="0">
                  <a:pos x="28" y="11"/>
                </a:cxn>
                <a:cxn ang="0">
                  <a:pos x="30" y="11"/>
                </a:cxn>
                <a:cxn ang="0">
                  <a:pos x="35" y="11"/>
                </a:cxn>
                <a:cxn ang="0">
                  <a:pos x="38" y="13"/>
                </a:cxn>
                <a:cxn ang="0">
                  <a:pos x="40" y="15"/>
                </a:cxn>
                <a:cxn ang="0">
                  <a:pos x="41" y="17"/>
                </a:cxn>
                <a:cxn ang="0">
                  <a:pos x="42" y="20"/>
                </a:cxn>
                <a:cxn ang="0">
                  <a:pos x="43" y="24"/>
                </a:cxn>
                <a:cxn ang="0">
                  <a:pos x="17" y="24"/>
                </a:cxn>
              </a:cxnLst>
              <a:rect l="0" t="0" r="r" b="b"/>
              <a:pathLst>
                <a:path w="59" h="59">
                  <a:moveTo>
                    <a:pt x="42" y="40"/>
                  </a:moveTo>
                  <a:lnTo>
                    <a:pt x="40" y="43"/>
                  </a:lnTo>
                  <a:lnTo>
                    <a:pt x="38" y="46"/>
                  </a:lnTo>
                  <a:lnTo>
                    <a:pt x="33" y="47"/>
                  </a:lnTo>
                  <a:lnTo>
                    <a:pt x="30" y="47"/>
                  </a:lnTo>
                  <a:lnTo>
                    <a:pt x="26" y="47"/>
                  </a:lnTo>
                  <a:lnTo>
                    <a:pt x="24" y="46"/>
                  </a:lnTo>
                  <a:lnTo>
                    <a:pt x="21" y="44"/>
                  </a:lnTo>
                  <a:lnTo>
                    <a:pt x="20" y="42"/>
                  </a:lnTo>
                  <a:lnTo>
                    <a:pt x="18" y="37"/>
                  </a:lnTo>
                  <a:lnTo>
                    <a:pt x="17" y="33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3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4"/>
                  </a:lnTo>
                  <a:lnTo>
                    <a:pt x="44" y="2"/>
                  </a:lnTo>
                  <a:lnTo>
                    <a:pt x="40" y="1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4" y="1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9" y="8"/>
                  </a:lnTo>
                  <a:lnTo>
                    <a:pt x="5" y="12"/>
                  </a:lnTo>
                  <a:lnTo>
                    <a:pt x="3" y="17"/>
                  </a:lnTo>
                  <a:lnTo>
                    <a:pt x="1" y="22"/>
                  </a:lnTo>
                  <a:lnTo>
                    <a:pt x="0" y="29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2" y="42"/>
                  </a:lnTo>
                  <a:lnTo>
                    <a:pt x="4" y="45"/>
                  </a:lnTo>
                  <a:lnTo>
                    <a:pt x="8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2" y="58"/>
                  </a:lnTo>
                  <a:lnTo>
                    <a:pt x="26" y="59"/>
                  </a:lnTo>
                  <a:lnTo>
                    <a:pt x="29" y="59"/>
                  </a:lnTo>
                  <a:lnTo>
                    <a:pt x="38" y="58"/>
                  </a:lnTo>
                  <a:lnTo>
                    <a:pt x="46" y="56"/>
                  </a:lnTo>
                  <a:lnTo>
                    <a:pt x="50" y="54"/>
                  </a:lnTo>
                  <a:lnTo>
                    <a:pt x="53" y="51"/>
                  </a:lnTo>
                  <a:lnTo>
                    <a:pt x="56" y="46"/>
                  </a:lnTo>
                  <a:lnTo>
                    <a:pt x="58" y="40"/>
                  </a:lnTo>
                  <a:lnTo>
                    <a:pt x="42" y="40"/>
                  </a:lnTo>
                  <a:close/>
                  <a:moveTo>
                    <a:pt x="17" y="24"/>
                  </a:moveTo>
                  <a:lnTo>
                    <a:pt x="18" y="20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3" y="12"/>
                  </a:lnTo>
                  <a:lnTo>
                    <a:pt x="28" y="11"/>
                  </a:lnTo>
                  <a:lnTo>
                    <a:pt x="30" y="11"/>
                  </a:lnTo>
                  <a:lnTo>
                    <a:pt x="35" y="11"/>
                  </a:lnTo>
                  <a:lnTo>
                    <a:pt x="38" y="13"/>
                  </a:lnTo>
                  <a:lnTo>
                    <a:pt x="40" y="15"/>
                  </a:lnTo>
                  <a:lnTo>
                    <a:pt x="41" y="17"/>
                  </a:lnTo>
                  <a:lnTo>
                    <a:pt x="42" y="20"/>
                  </a:lnTo>
                  <a:lnTo>
                    <a:pt x="43" y="24"/>
                  </a:lnTo>
                  <a:lnTo>
                    <a:pt x="17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69" name="Freeform 453"/>
            <p:cNvSpPr>
              <a:spLocks/>
            </p:cNvSpPr>
            <p:nvPr/>
          </p:nvSpPr>
          <p:spPr bwMode="auto">
            <a:xfrm>
              <a:off x="3301" y="1518"/>
              <a:ext cx="15" cy="14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3" y="56"/>
                </a:cxn>
                <a:cxn ang="0">
                  <a:pos x="6" y="56"/>
                </a:cxn>
                <a:cxn ang="0">
                  <a:pos x="11" y="56"/>
                </a:cxn>
                <a:cxn ang="0">
                  <a:pos x="15" y="55"/>
                </a:cxn>
                <a:cxn ang="0">
                  <a:pos x="19" y="53"/>
                </a:cxn>
                <a:cxn ang="0">
                  <a:pos x="23" y="51"/>
                </a:cxn>
                <a:cxn ang="0">
                  <a:pos x="25" y="46"/>
                </a:cxn>
                <a:cxn ang="0">
                  <a:pos x="27" y="40"/>
                </a:cxn>
                <a:cxn ang="0">
                  <a:pos x="28" y="33"/>
                </a:cxn>
                <a:cxn ang="0">
                  <a:pos x="29" y="23"/>
                </a:cxn>
                <a:cxn ang="0">
                  <a:pos x="29" y="11"/>
                </a:cxn>
                <a:cxn ang="0">
                  <a:pos x="44" y="11"/>
                </a:cxn>
                <a:cxn ang="0">
                  <a:pos x="44" y="55"/>
                </a:cxn>
                <a:cxn ang="0">
                  <a:pos x="60" y="55"/>
                </a:cxn>
                <a:cxn ang="0">
                  <a:pos x="60" y="0"/>
                </a:cxn>
                <a:cxn ang="0">
                  <a:pos x="13" y="0"/>
                </a:cxn>
                <a:cxn ang="0">
                  <a:pos x="12" y="23"/>
                </a:cxn>
                <a:cxn ang="0">
                  <a:pos x="12" y="33"/>
                </a:cxn>
                <a:cxn ang="0">
                  <a:pos x="10" y="40"/>
                </a:cxn>
                <a:cxn ang="0">
                  <a:pos x="9" y="41"/>
                </a:cxn>
                <a:cxn ang="0">
                  <a:pos x="7" y="43"/>
                </a:cxn>
                <a:cxn ang="0">
                  <a:pos x="5" y="43"/>
                </a:cxn>
                <a:cxn ang="0">
                  <a:pos x="3" y="43"/>
                </a:cxn>
                <a:cxn ang="0">
                  <a:pos x="1" y="43"/>
                </a:cxn>
                <a:cxn ang="0">
                  <a:pos x="0" y="43"/>
                </a:cxn>
                <a:cxn ang="0">
                  <a:pos x="0" y="55"/>
                </a:cxn>
              </a:cxnLst>
              <a:rect l="0" t="0" r="r" b="b"/>
              <a:pathLst>
                <a:path w="60" h="56">
                  <a:moveTo>
                    <a:pt x="0" y="55"/>
                  </a:moveTo>
                  <a:lnTo>
                    <a:pt x="3" y="56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5" y="55"/>
                  </a:lnTo>
                  <a:lnTo>
                    <a:pt x="19" y="53"/>
                  </a:lnTo>
                  <a:lnTo>
                    <a:pt x="23" y="51"/>
                  </a:lnTo>
                  <a:lnTo>
                    <a:pt x="25" y="46"/>
                  </a:lnTo>
                  <a:lnTo>
                    <a:pt x="27" y="40"/>
                  </a:lnTo>
                  <a:lnTo>
                    <a:pt x="28" y="33"/>
                  </a:lnTo>
                  <a:lnTo>
                    <a:pt x="29" y="23"/>
                  </a:lnTo>
                  <a:lnTo>
                    <a:pt x="29" y="11"/>
                  </a:lnTo>
                  <a:lnTo>
                    <a:pt x="44" y="11"/>
                  </a:lnTo>
                  <a:lnTo>
                    <a:pt x="44" y="55"/>
                  </a:lnTo>
                  <a:lnTo>
                    <a:pt x="60" y="55"/>
                  </a:lnTo>
                  <a:lnTo>
                    <a:pt x="60" y="0"/>
                  </a:lnTo>
                  <a:lnTo>
                    <a:pt x="13" y="0"/>
                  </a:lnTo>
                  <a:lnTo>
                    <a:pt x="12" y="23"/>
                  </a:lnTo>
                  <a:lnTo>
                    <a:pt x="12" y="33"/>
                  </a:lnTo>
                  <a:lnTo>
                    <a:pt x="10" y="40"/>
                  </a:lnTo>
                  <a:lnTo>
                    <a:pt x="9" y="41"/>
                  </a:lnTo>
                  <a:lnTo>
                    <a:pt x="7" y="43"/>
                  </a:lnTo>
                  <a:lnTo>
                    <a:pt x="5" y="43"/>
                  </a:lnTo>
                  <a:lnTo>
                    <a:pt x="3" y="43"/>
                  </a:lnTo>
                  <a:lnTo>
                    <a:pt x="1" y="43"/>
                  </a:lnTo>
                  <a:lnTo>
                    <a:pt x="0" y="43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0" name="Freeform 454"/>
            <p:cNvSpPr>
              <a:spLocks noEditPoints="1"/>
            </p:cNvSpPr>
            <p:nvPr/>
          </p:nvSpPr>
          <p:spPr bwMode="auto">
            <a:xfrm>
              <a:off x="3318" y="1518"/>
              <a:ext cx="15" cy="15"/>
            </a:xfrm>
            <a:custGeom>
              <a:avLst/>
              <a:gdLst/>
              <a:ahLst/>
              <a:cxnLst>
                <a:cxn ang="0">
                  <a:pos x="40" y="40"/>
                </a:cxn>
                <a:cxn ang="0">
                  <a:pos x="39" y="43"/>
                </a:cxn>
                <a:cxn ang="0">
                  <a:pos x="36" y="46"/>
                </a:cxn>
                <a:cxn ang="0">
                  <a:pos x="33" y="47"/>
                </a:cxn>
                <a:cxn ang="0">
                  <a:pos x="29" y="47"/>
                </a:cxn>
                <a:cxn ang="0">
                  <a:pos x="26" y="47"/>
                </a:cxn>
                <a:cxn ang="0">
                  <a:pos x="23" y="46"/>
                </a:cxn>
                <a:cxn ang="0">
                  <a:pos x="21" y="44"/>
                </a:cxn>
                <a:cxn ang="0">
                  <a:pos x="19" y="42"/>
                </a:cxn>
                <a:cxn ang="0">
                  <a:pos x="17" y="37"/>
                </a:cxn>
                <a:cxn ang="0">
                  <a:pos x="16" y="33"/>
                </a:cxn>
                <a:cxn ang="0">
                  <a:pos x="59" y="33"/>
                </a:cxn>
                <a:cxn ang="0">
                  <a:pos x="59" y="30"/>
                </a:cxn>
                <a:cxn ang="0">
                  <a:pos x="58" y="23"/>
                </a:cxn>
                <a:cxn ang="0">
                  <a:pos x="54" y="13"/>
                </a:cxn>
                <a:cxn ang="0">
                  <a:pos x="51" y="8"/>
                </a:cxn>
                <a:cxn ang="0">
                  <a:pos x="45" y="4"/>
                </a:cxn>
                <a:cxn ang="0">
                  <a:pos x="42" y="2"/>
                </a:cxn>
                <a:cxn ang="0">
                  <a:pos x="39" y="1"/>
                </a:cxn>
                <a:cxn ang="0">
                  <a:pos x="34" y="0"/>
                </a:cxn>
                <a:cxn ang="0">
                  <a:pos x="30" y="0"/>
                </a:cxn>
                <a:cxn ang="0">
                  <a:pos x="23" y="1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8" y="8"/>
                </a:cxn>
                <a:cxn ang="0">
                  <a:pos x="4" y="12"/>
                </a:cxn>
                <a:cxn ang="0">
                  <a:pos x="2" y="17"/>
                </a:cxn>
                <a:cxn ang="0">
                  <a:pos x="0" y="22"/>
                </a:cxn>
                <a:cxn ang="0">
                  <a:pos x="0" y="29"/>
                </a:cxn>
                <a:cxn ang="0">
                  <a:pos x="0" y="34"/>
                </a:cxn>
                <a:cxn ang="0">
                  <a:pos x="1" y="38"/>
                </a:cxn>
                <a:cxn ang="0">
                  <a:pos x="2" y="42"/>
                </a:cxn>
                <a:cxn ang="0">
                  <a:pos x="3" y="45"/>
                </a:cxn>
                <a:cxn ang="0">
                  <a:pos x="7" y="51"/>
                </a:cxn>
                <a:cxn ang="0">
                  <a:pos x="11" y="55"/>
                </a:cxn>
                <a:cxn ang="0">
                  <a:pos x="16" y="57"/>
                </a:cxn>
                <a:cxn ang="0">
                  <a:pos x="21" y="58"/>
                </a:cxn>
                <a:cxn ang="0">
                  <a:pos x="25" y="59"/>
                </a:cxn>
                <a:cxn ang="0">
                  <a:pos x="29" y="59"/>
                </a:cxn>
                <a:cxn ang="0">
                  <a:pos x="37" y="58"/>
                </a:cxn>
                <a:cxn ang="0">
                  <a:pos x="45" y="56"/>
                </a:cxn>
                <a:cxn ang="0">
                  <a:pos x="48" y="54"/>
                </a:cxn>
                <a:cxn ang="0">
                  <a:pos x="53" y="51"/>
                </a:cxn>
                <a:cxn ang="0">
                  <a:pos x="56" y="46"/>
                </a:cxn>
                <a:cxn ang="0">
                  <a:pos x="58" y="40"/>
                </a:cxn>
                <a:cxn ang="0">
                  <a:pos x="40" y="40"/>
                </a:cxn>
                <a:cxn ang="0">
                  <a:pos x="16" y="24"/>
                </a:cxn>
                <a:cxn ang="0">
                  <a:pos x="17" y="20"/>
                </a:cxn>
                <a:cxn ang="0">
                  <a:pos x="19" y="16"/>
                </a:cxn>
                <a:cxn ang="0">
                  <a:pos x="21" y="14"/>
                </a:cxn>
                <a:cxn ang="0">
                  <a:pos x="23" y="12"/>
                </a:cxn>
                <a:cxn ang="0">
                  <a:pos x="27" y="11"/>
                </a:cxn>
                <a:cxn ang="0">
                  <a:pos x="30" y="11"/>
                </a:cxn>
                <a:cxn ang="0">
                  <a:pos x="33" y="11"/>
                </a:cxn>
                <a:cxn ang="0">
                  <a:pos x="37" y="13"/>
                </a:cxn>
                <a:cxn ang="0">
                  <a:pos x="38" y="15"/>
                </a:cxn>
                <a:cxn ang="0">
                  <a:pos x="40" y="17"/>
                </a:cxn>
                <a:cxn ang="0">
                  <a:pos x="41" y="20"/>
                </a:cxn>
                <a:cxn ang="0">
                  <a:pos x="41" y="24"/>
                </a:cxn>
                <a:cxn ang="0">
                  <a:pos x="16" y="24"/>
                </a:cxn>
              </a:cxnLst>
              <a:rect l="0" t="0" r="r" b="b"/>
              <a:pathLst>
                <a:path w="59" h="59">
                  <a:moveTo>
                    <a:pt x="40" y="40"/>
                  </a:moveTo>
                  <a:lnTo>
                    <a:pt x="39" y="43"/>
                  </a:lnTo>
                  <a:lnTo>
                    <a:pt x="36" y="46"/>
                  </a:lnTo>
                  <a:lnTo>
                    <a:pt x="33" y="47"/>
                  </a:lnTo>
                  <a:lnTo>
                    <a:pt x="29" y="47"/>
                  </a:lnTo>
                  <a:lnTo>
                    <a:pt x="26" y="47"/>
                  </a:lnTo>
                  <a:lnTo>
                    <a:pt x="23" y="46"/>
                  </a:lnTo>
                  <a:lnTo>
                    <a:pt x="21" y="44"/>
                  </a:lnTo>
                  <a:lnTo>
                    <a:pt x="19" y="42"/>
                  </a:lnTo>
                  <a:lnTo>
                    <a:pt x="17" y="37"/>
                  </a:lnTo>
                  <a:lnTo>
                    <a:pt x="16" y="33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8" y="23"/>
                  </a:lnTo>
                  <a:lnTo>
                    <a:pt x="54" y="13"/>
                  </a:lnTo>
                  <a:lnTo>
                    <a:pt x="51" y="8"/>
                  </a:lnTo>
                  <a:lnTo>
                    <a:pt x="45" y="4"/>
                  </a:lnTo>
                  <a:lnTo>
                    <a:pt x="42" y="2"/>
                  </a:lnTo>
                  <a:lnTo>
                    <a:pt x="39" y="1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3" y="1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8" y="8"/>
                  </a:lnTo>
                  <a:lnTo>
                    <a:pt x="4" y="12"/>
                  </a:lnTo>
                  <a:lnTo>
                    <a:pt x="2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38"/>
                  </a:lnTo>
                  <a:lnTo>
                    <a:pt x="2" y="42"/>
                  </a:lnTo>
                  <a:lnTo>
                    <a:pt x="3" y="45"/>
                  </a:lnTo>
                  <a:lnTo>
                    <a:pt x="7" y="51"/>
                  </a:lnTo>
                  <a:lnTo>
                    <a:pt x="11" y="55"/>
                  </a:lnTo>
                  <a:lnTo>
                    <a:pt x="16" y="57"/>
                  </a:lnTo>
                  <a:lnTo>
                    <a:pt x="21" y="58"/>
                  </a:lnTo>
                  <a:lnTo>
                    <a:pt x="25" y="59"/>
                  </a:lnTo>
                  <a:lnTo>
                    <a:pt x="29" y="59"/>
                  </a:lnTo>
                  <a:lnTo>
                    <a:pt x="37" y="58"/>
                  </a:lnTo>
                  <a:lnTo>
                    <a:pt x="45" y="56"/>
                  </a:lnTo>
                  <a:lnTo>
                    <a:pt x="48" y="54"/>
                  </a:lnTo>
                  <a:lnTo>
                    <a:pt x="53" y="51"/>
                  </a:lnTo>
                  <a:lnTo>
                    <a:pt x="56" y="46"/>
                  </a:lnTo>
                  <a:lnTo>
                    <a:pt x="58" y="40"/>
                  </a:lnTo>
                  <a:lnTo>
                    <a:pt x="40" y="40"/>
                  </a:lnTo>
                  <a:close/>
                  <a:moveTo>
                    <a:pt x="16" y="24"/>
                  </a:moveTo>
                  <a:lnTo>
                    <a:pt x="17" y="20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3" y="12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3" y="11"/>
                  </a:lnTo>
                  <a:lnTo>
                    <a:pt x="37" y="13"/>
                  </a:lnTo>
                  <a:lnTo>
                    <a:pt x="38" y="15"/>
                  </a:lnTo>
                  <a:lnTo>
                    <a:pt x="40" y="17"/>
                  </a:lnTo>
                  <a:lnTo>
                    <a:pt x="41" y="20"/>
                  </a:lnTo>
                  <a:lnTo>
                    <a:pt x="41" y="24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1" name="Freeform 455"/>
            <p:cNvSpPr>
              <a:spLocks noEditPoints="1"/>
            </p:cNvSpPr>
            <p:nvPr/>
          </p:nvSpPr>
          <p:spPr bwMode="auto">
            <a:xfrm>
              <a:off x="3335" y="1513"/>
              <a:ext cx="21" cy="24"/>
            </a:xfrm>
            <a:custGeom>
              <a:avLst/>
              <a:gdLst/>
              <a:ahLst/>
              <a:cxnLst>
                <a:cxn ang="0">
                  <a:pos x="51" y="96"/>
                </a:cxn>
                <a:cxn ang="0">
                  <a:pos x="60" y="77"/>
                </a:cxn>
                <a:cxn ang="0">
                  <a:pos x="73" y="72"/>
                </a:cxn>
                <a:cxn ang="0">
                  <a:pos x="81" y="62"/>
                </a:cxn>
                <a:cxn ang="0">
                  <a:pos x="85" y="53"/>
                </a:cxn>
                <a:cxn ang="0">
                  <a:pos x="85" y="44"/>
                </a:cxn>
                <a:cxn ang="0">
                  <a:pos x="82" y="34"/>
                </a:cxn>
                <a:cxn ang="0">
                  <a:pos x="74" y="26"/>
                </a:cxn>
                <a:cxn ang="0">
                  <a:pos x="61" y="21"/>
                </a:cxn>
                <a:cxn ang="0">
                  <a:pos x="51" y="0"/>
                </a:cxn>
                <a:cxn ang="0">
                  <a:pos x="35" y="20"/>
                </a:cxn>
                <a:cxn ang="0">
                  <a:pos x="23" y="21"/>
                </a:cxn>
                <a:cxn ang="0">
                  <a:pos x="12" y="24"/>
                </a:cxn>
                <a:cxn ang="0">
                  <a:pos x="3" y="33"/>
                </a:cxn>
                <a:cxn ang="0">
                  <a:pos x="1" y="39"/>
                </a:cxn>
                <a:cxn ang="0">
                  <a:pos x="0" y="48"/>
                </a:cxn>
                <a:cxn ang="0">
                  <a:pos x="1" y="56"/>
                </a:cxn>
                <a:cxn ang="0">
                  <a:pos x="5" y="65"/>
                </a:cxn>
                <a:cxn ang="0">
                  <a:pos x="15" y="74"/>
                </a:cxn>
                <a:cxn ang="0">
                  <a:pos x="35" y="78"/>
                </a:cxn>
                <a:cxn ang="0">
                  <a:pos x="35" y="66"/>
                </a:cxn>
                <a:cxn ang="0">
                  <a:pos x="23" y="62"/>
                </a:cxn>
                <a:cxn ang="0">
                  <a:pos x="18" y="57"/>
                </a:cxn>
                <a:cxn ang="0">
                  <a:pos x="17" y="47"/>
                </a:cxn>
                <a:cxn ang="0">
                  <a:pos x="18" y="40"/>
                </a:cxn>
                <a:cxn ang="0">
                  <a:pos x="21" y="35"/>
                </a:cxn>
                <a:cxn ang="0">
                  <a:pos x="26" y="32"/>
                </a:cxn>
                <a:cxn ang="0">
                  <a:pos x="32" y="31"/>
                </a:cxn>
                <a:cxn ang="0">
                  <a:pos x="35" y="66"/>
                </a:cxn>
                <a:cxn ang="0">
                  <a:pos x="54" y="31"/>
                </a:cxn>
                <a:cxn ang="0">
                  <a:pos x="61" y="33"/>
                </a:cxn>
                <a:cxn ang="0">
                  <a:pos x="65" y="37"/>
                </a:cxn>
                <a:cxn ang="0">
                  <a:pos x="67" y="43"/>
                </a:cxn>
                <a:cxn ang="0">
                  <a:pos x="67" y="52"/>
                </a:cxn>
                <a:cxn ang="0">
                  <a:pos x="64" y="59"/>
                </a:cxn>
                <a:cxn ang="0">
                  <a:pos x="59" y="64"/>
                </a:cxn>
                <a:cxn ang="0">
                  <a:pos x="53" y="66"/>
                </a:cxn>
                <a:cxn ang="0">
                  <a:pos x="50" y="31"/>
                </a:cxn>
              </a:cxnLst>
              <a:rect l="0" t="0" r="r" b="b"/>
              <a:pathLst>
                <a:path w="85" h="96">
                  <a:moveTo>
                    <a:pt x="35" y="96"/>
                  </a:moveTo>
                  <a:lnTo>
                    <a:pt x="51" y="96"/>
                  </a:lnTo>
                  <a:lnTo>
                    <a:pt x="51" y="78"/>
                  </a:lnTo>
                  <a:lnTo>
                    <a:pt x="60" y="77"/>
                  </a:lnTo>
                  <a:lnTo>
                    <a:pt x="68" y="75"/>
                  </a:lnTo>
                  <a:lnTo>
                    <a:pt x="73" y="72"/>
                  </a:lnTo>
                  <a:lnTo>
                    <a:pt x="78" y="67"/>
                  </a:lnTo>
                  <a:lnTo>
                    <a:pt x="81" y="62"/>
                  </a:lnTo>
                  <a:lnTo>
                    <a:pt x="83" y="58"/>
                  </a:lnTo>
                  <a:lnTo>
                    <a:pt x="85" y="53"/>
                  </a:lnTo>
                  <a:lnTo>
                    <a:pt x="85" y="48"/>
                  </a:lnTo>
                  <a:lnTo>
                    <a:pt x="85" y="44"/>
                  </a:lnTo>
                  <a:lnTo>
                    <a:pt x="83" y="39"/>
                  </a:lnTo>
                  <a:lnTo>
                    <a:pt x="82" y="34"/>
                  </a:lnTo>
                  <a:lnTo>
                    <a:pt x="79" y="30"/>
                  </a:lnTo>
                  <a:lnTo>
                    <a:pt x="74" y="26"/>
                  </a:lnTo>
                  <a:lnTo>
                    <a:pt x="68" y="23"/>
                  </a:lnTo>
                  <a:lnTo>
                    <a:pt x="61" y="21"/>
                  </a:lnTo>
                  <a:lnTo>
                    <a:pt x="51" y="20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29" y="20"/>
                  </a:lnTo>
                  <a:lnTo>
                    <a:pt x="23" y="21"/>
                  </a:lnTo>
                  <a:lnTo>
                    <a:pt x="18" y="22"/>
                  </a:lnTo>
                  <a:lnTo>
                    <a:pt x="12" y="24"/>
                  </a:lnTo>
                  <a:lnTo>
                    <a:pt x="7" y="28"/>
                  </a:lnTo>
                  <a:lnTo>
                    <a:pt x="3" y="33"/>
                  </a:lnTo>
                  <a:lnTo>
                    <a:pt x="2" y="36"/>
                  </a:lnTo>
                  <a:lnTo>
                    <a:pt x="1" y="39"/>
                  </a:lnTo>
                  <a:lnTo>
                    <a:pt x="0" y="43"/>
                  </a:lnTo>
                  <a:lnTo>
                    <a:pt x="0" y="48"/>
                  </a:lnTo>
                  <a:lnTo>
                    <a:pt x="0" y="51"/>
                  </a:lnTo>
                  <a:lnTo>
                    <a:pt x="1" y="56"/>
                  </a:lnTo>
                  <a:lnTo>
                    <a:pt x="2" y="60"/>
                  </a:lnTo>
                  <a:lnTo>
                    <a:pt x="5" y="65"/>
                  </a:lnTo>
                  <a:lnTo>
                    <a:pt x="9" y="70"/>
                  </a:lnTo>
                  <a:lnTo>
                    <a:pt x="15" y="74"/>
                  </a:lnTo>
                  <a:lnTo>
                    <a:pt x="23" y="76"/>
                  </a:lnTo>
                  <a:lnTo>
                    <a:pt x="35" y="78"/>
                  </a:lnTo>
                  <a:lnTo>
                    <a:pt x="35" y="96"/>
                  </a:lnTo>
                  <a:close/>
                  <a:moveTo>
                    <a:pt x="35" y="66"/>
                  </a:moveTo>
                  <a:lnTo>
                    <a:pt x="29" y="65"/>
                  </a:lnTo>
                  <a:lnTo>
                    <a:pt x="23" y="62"/>
                  </a:lnTo>
                  <a:lnTo>
                    <a:pt x="20" y="60"/>
                  </a:lnTo>
                  <a:lnTo>
                    <a:pt x="18" y="57"/>
                  </a:lnTo>
                  <a:lnTo>
                    <a:pt x="17" y="53"/>
                  </a:lnTo>
                  <a:lnTo>
                    <a:pt x="17" y="47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9" y="37"/>
                  </a:lnTo>
                  <a:lnTo>
                    <a:pt x="21" y="35"/>
                  </a:lnTo>
                  <a:lnTo>
                    <a:pt x="23" y="33"/>
                  </a:lnTo>
                  <a:lnTo>
                    <a:pt x="26" y="32"/>
                  </a:lnTo>
                  <a:lnTo>
                    <a:pt x="29" y="31"/>
                  </a:lnTo>
                  <a:lnTo>
                    <a:pt x="32" y="31"/>
                  </a:lnTo>
                  <a:lnTo>
                    <a:pt x="35" y="31"/>
                  </a:lnTo>
                  <a:lnTo>
                    <a:pt x="35" y="66"/>
                  </a:lnTo>
                  <a:close/>
                  <a:moveTo>
                    <a:pt x="50" y="31"/>
                  </a:moveTo>
                  <a:lnTo>
                    <a:pt x="54" y="31"/>
                  </a:lnTo>
                  <a:lnTo>
                    <a:pt x="58" y="32"/>
                  </a:lnTo>
                  <a:lnTo>
                    <a:pt x="61" y="33"/>
                  </a:lnTo>
                  <a:lnTo>
                    <a:pt x="63" y="35"/>
                  </a:lnTo>
                  <a:lnTo>
                    <a:pt x="65" y="37"/>
                  </a:lnTo>
                  <a:lnTo>
                    <a:pt x="66" y="40"/>
                  </a:lnTo>
                  <a:lnTo>
                    <a:pt x="67" y="43"/>
                  </a:lnTo>
                  <a:lnTo>
                    <a:pt x="68" y="47"/>
                  </a:lnTo>
                  <a:lnTo>
                    <a:pt x="67" y="52"/>
                  </a:lnTo>
                  <a:lnTo>
                    <a:pt x="66" y="56"/>
                  </a:lnTo>
                  <a:lnTo>
                    <a:pt x="64" y="59"/>
                  </a:lnTo>
                  <a:lnTo>
                    <a:pt x="62" y="62"/>
                  </a:lnTo>
                  <a:lnTo>
                    <a:pt x="59" y="64"/>
                  </a:lnTo>
                  <a:lnTo>
                    <a:pt x="56" y="65"/>
                  </a:lnTo>
                  <a:lnTo>
                    <a:pt x="53" y="66"/>
                  </a:lnTo>
                  <a:lnTo>
                    <a:pt x="50" y="66"/>
                  </a:lnTo>
                  <a:lnTo>
                    <a:pt x="50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2" name="Freeform 456"/>
            <p:cNvSpPr>
              <a:spLocks noEditPoints="1"/>
            </p:cNvSpPr>
            <p:nvPr/>
          </p:nvSpPr>
          <p:spPr bwMode="auto">
            <a:xfrm>
              <a:off x="3359" y="1518"/>
              <a:ext cx="15" cy="15"/>
            </a:xfrm>
            <a:custGeom>
              <a:avLst/>
              <a:gdLst/>
              <a:ahLst/>
              <a:cxnLst>
                <a:cxn ang="0">
                  <a:pos x="29" y="59"/>
                </a:cxn>
                <a:cxn ang="0">
                  <a:pos x="35" y="59"/>
                </a:cxn>
                <a:cxn ang="0">
                  <a:pos x="42" y="57"/>
                </a:cxn>
                <a:cxn ang="0">
                  <a:pos x="47" y="55"/>
                </a:cxn>
                <a:cxn ang="0">
                  <a:pos x="51" y="52"/>
                </a:cxn>
                <a:cxn ang="0">
                  <a:pos x="55" y="47"/>
                </a:cxn>
                <a:cxn ang="0">
                  <a:pos x="57" y="42"/>
                </a:cxn>
                <a:cxn ang="0">
                  <a:pos x="59" y="36"/>
                </a:cxn>
                <a:cxn ang="0">
                  <a:pos x="60" y="29"/>
                </a:cxn>
                <a:cxn ang="0">
                  <a:pos x="59" y="22"/>
                </a:cxn>
                <a:cxn ang="0">
                  <a:pos x="57" y="16"/>
                </a:cxn>
                <a:cxn ang="0">
                  <a:pos x="55" y="11"/>
                </a:cxn>
                <a:cxn ang="0">
                  <a:pos x="51" y="7"/>
                </a:cxn>
                <a:cxn ang="0">
                  <a:pos x="47" y="4"/>
                </a:cxn>
                <a:cxn ang="0">
                  <a:pos x="42" y="2"/>
                </a:cxn>
                <a:cxn ang="0">
                  <a:pos x="35" y="1"/>
                </a:cxn>
                <a:cxn ang="0">
                  <a:pos x="29" y="0"/>
                </a:cxn>
                <a:cxn ang="0">
                  <a:pos x="23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9" y="7"/>
                </a:cxn>
                <a:cxn ang="0">
                  <a:pos x="5" y="10"/>
                </a:cxn>
                <a:cxn ang="0">
                  <a:pos x="2" y="15"/>
                </a:cxn>
                <a:cxn ang="0">
                  <a:pos x="0" y="22"/>
                </a:cxn>
                <a:cxn ang="0">
                  <a:pos x="0" y="29"/>
                </a:cxn>
                <a:cxn ang="0">
                  <a:pos x="0" y="36"/>
                </a:cxn>
                <a:cxn ang="0">
                  <a:pos x="2" y="42"/>
                </a:cxn>
                <a:cxn ang="0">
                  <a:pos x="4" y="47"/>
                </a:cxn>
                <a:cxn ang="0">
                  <a:pos x="8" y="52"/>
                </a:cxn>
                <a:cxn ang="0">
                  <a:pos x="12" y="55"/>
                </a:cxn>
                <a:cxn ang="0">
                  <a:pos x="17" y="57"/>
                </a:cxn>
                <a:cxn ang="0">
                  <a:pos x="23" y="59"/>
                </a:cxn>
                <a:cxn ang="0">
                  <a:pos x="29" y="59"/>
                </a:cxn>
                <a:cxn ang="0">
                  <a:pos x="29" y="47"/>
                </a:cxn>
                <a:cxn ang="0">
                  <a:pos x="25" y="47"/>
                </a:cxn>
                <a:cxn ang="0">
                  <a:pos x="22" y="45"/>
                </a:cxn>
                <a:cxn ang="0">
                  <a:pos x="20" y="43"/>
                </a:cxn>
                <a:cxn ang="0">
                  <a:pos x="18" y="41"/>
                </a:cxn>
                <a:cxn ang="0">
                  <a:pos x="17" y="35"/>
                </a:cxn>
                <a:cxn ang="0">
                  <a:pos x="16" y="29"/>
                </a:cxn>
                <a:cxn ang="0">
                  <a:pos x="17" y="23"/>
                </a:cxn>
                <a:cxn ang="0">
                  <a:pos x="18" y="19"/>
                </a:cxn>
                <a:cxn ang="0">
                  <a:pos x="19" y="16"/>
                </a:cxn>
                <a:cxn ang="0">
                  <a:pos x="21" y="13"/>
                </a:cxn>
                <a:cxn ang="0">
                  <a:pos x="25" y="11"/>
                </a:cxn>
                <a:cxn ang="0">
                  <a:pos x="29" y="11"/>
                </a:cxn>
                <a:cxn ang="0">
                  <a:pos x="33" y="11"/>
                </a:cxn>
                <a:cxn ang="0">
                  <a:pos x="37" y="13"/>
                </a:cxn>
                <a:cxn ang="0">
                  <a:pos x="39" y="16"/>
                </a:cxn>
                <a:cxn ang="0">
                  <a:pos x="40" y="19"/>
                </a:cxn>
                <a:cxn ang="0">
                  <a:pos x="42" y="23"/>
                </a:cxn>
                <a:cxn ang="0">
                  <a:pos x="43" y="29"/>
                </a:cxn>
                <a:cxn ang="0">
                  <a:pos x="42" y="35"/>
                </a:cxn>
                <a:cxn ang="0">
                  <a:pos x="40" y="41"/>
                </a:cxn>
                <a:cxn ang="0">
                  <a:pos x="38" y="43"/>
                </a:cxn>
                <a:cxn ang="0">
                  <a:pos x="36" y="45"/>
                </a:cxn>
                <a:cxn ang="0">
                  <a:pos x="33" y="47"/>
                </a:cxn>
                <a:cxn ang="0">
                  <a:pos x="29" y="47"/>
                </a:cxn>
              </a:cxnLst>
              <a:rect l="0" t="0" r="r" b="b"/>
              <a:pathLst>
                <a:path w="60" h="59">
                  <a:moveTo>
                    <a:pt x="29" y="59"/>
                  </a:moveTo>
                  <a:lnTo>
                    <a:pt x="35" y="59"/>
                  </a:lnTo>
                  <a:lnTo>
                    <a:pt x="42" y="57"/>
                  </a:lnTo>
                  <a:lnTo>
                    <a:pt x="47" y="55"/>
                  </a:lnTo>
                  <a:lnTo>
                    <a:pt x="51" y="52"/>
                  </a:lnTo>
                  <a:lnTo>
                    <a:pt x="55" y="47"/>
                  </a:lnTo>
                  <a:lnTo>
                    <a:pt x="57" y="42"/>
                  </a:lnTo>
                  <a:lnTo>
                    <a:pt x="59" y="36"/>
                  </a:lnTo>
                  <a:lnTo>
                    <a:pt x="60" y="29"/>
                  </a:lnTo>
                  <a:lnTo>
                    <a:pt x="59" y="22"/>
                  </a:lnTo>
                  <a:lnTo>
                    <a:pt x="57" y="16"/>
                  </a:lnTo>
                  <a:lnTo>
                    <a:pt x="55" y="11"/>
                  </a:lnTo>
                  <a:lnTo>
                    <a:pt x="51" y="7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0"/>
                  </a:lnTo>
                  <a:lnTo>
                    <a:pt x="2" y="15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2" y="42"/>
                  </a:lnTo>
                  <a:lnTo>
                    <a:pt x="4" y="47"/>
                  </a:lnTo>
                  <a:lnTo>
                    <a:pt x="8" y="52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9" y="59"/>
                  </a:lnTo>
                  <a:close/>
                  <a:moveTo>
                    <a:pt x="29" y="47"/>
                  </a:moveTo>
                  <a:lnTo>
                    <a:pt x="25" y="47"/>
                  </a:lnTo>
                  <a:lnTo>
                    <a:pt x="22" y="45"/>
                  </a:lnTo>
                  <a:lnTo>
                    <a:pt x="20" y="43"/>
                  </a:lnTo>
                  <a:lnTo>
                    <a:pt x="18" y="41"/>
                  </a:lnTo>
                  <a:lnTo>
                    <a:pt x="17" y="35"/>
                  </a:lnTo>
                  <a:lnTo>
                    <a:pt x="16" y="29"/>
                  </a:lnTo>
                  <a:lnTo>
                    <a:pt x="17" y="23"/>
                  </a:lnTo>
                  <a:lnTo>
                    <a:pt x="18" y="19"/>
                  </a:lnTo>
                  <a:lnTo>
                    <a:pt x="19" y="16"/>
                  </a:lnTo>
                  <a:lnTo>
                    <a:pt x="21" y="13"/>
                  </a:lnTo>
                  <a:lnTo>
                    <a:pt x="25" y="11"/>
                  </a:lnTo>
                  <a:lnTo>
                    <a:pt x="29" y="11"/>
                  </a:lnTo>
                  <a:lnTo>
                    <a:pt x="33" y="11"/>
                  </a:lnTo>
                  <a:lnTo>
                    <a:pt x="37" y="13"/>
                  </a:lnTo>
                  <a:lnTo>
                    <a:pt x="39" y="16"/>
                  </a:lnTo>
                  <a:lnTo>
                    <a:pt x="40" y="19"/>
                  </a:lnTo>
                  <a:lnTo>
                    <a:pt x="42" y="23"/>
                  </a:lnTo>
                  <a:lnTo>
                    <a:pt x="43" y="29"/>
                  </a:lnTo>
                  <a:lnTo>
                    <a:pt x="42" y="35"/>
                  </a:lnTo>
                  <a:lnTo>
                    <a:pt x="40" y="41"/>
                  </a:lnTo>
                  <a:lnTo>
                    <a:pt x="38" y="43"/>
                  </a:lnTo>
                  <a:lnTo>
                    <a:pt x="36" y="45"/>
                  </a:lnTo>
                  <a:lnTo>
                    <a:pt x="33" y="47"/>
                  </a:lnTo>
                  <a:lnTo>
                    <a:pt x="29" y="4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3" name="Freeform 457"/>
            <p:cNvSpPr>
              <a:spLocks/>
            </p:cNvSpPr>
            <p:nvPr/>
          </p:nvSpPr>
          <p:spPr bwMode="auto">
            <a:xfrm>
              <a:off x="3376" y="1518"/>
              <a:ext cx="14" cy="14"/>
            </a:xfrm>
            <a:custGeom>
              <a:avLst/>
              <a:gdLst/>
              <a:ahLst/>
              <a:cxnLst>
                <a:cxn ang="0">
                  <a:pos x="16" y="31"/>
                </a:cxn>
                <a:cxn ang="0">
                  <a:pos x="37" y="31"/>
                </a:cxn>
                <a:cxn ang="0">
                  <a:pos x="37" y="55"/>
                </a:cxn>
                <a:cxn ang="0">
                  <a:pos x="53" y="55"/>
                </a:cxn>
                <a:cxn ang="0">
                  <a:pos x="53" y="0"/>
                </a:cxn>
                <a:cxn ang="0">
                  <a:pos x="37" y="0"/>
                </a:cxn>
                <a:cxn ang="0">
                  <a:pos x="37" y="20"/>
                </a:cxn>
                <a:cxn ang="0">
                  <a:pos x="16" y="20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6" y="55"/>
                </a:cxn>
                <a:cxn ang="0">
                  <a:pos x="16" y="31"/>
                </a:cxn>
              </a:cxnLst>
              <a:rect l="0" t="0" r="r" b="b"/>
              <a:pathLst>
                <a:path w="53" h="55">
                  <a:moveTo>
                    <a:pt x="16" y="31"/>
                  </a:moveTo>
                  <a:lnTo>
                    <a:pt x="37" y="31"/>
                  </a:lnTo>
                  <a:lnTo>
                    <a:pt x="37" y="55"/>
                  </a:lnTo>
                  <a:lnTo>
                    <a:pt x="53" y="55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37" y="20"/>
                  </a:lnTo>
                  <a:lnTo>
                    <a:pt x="16" y="2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6" y="55"/>
                  </a:lnTo>
                  <a:lnTo>
                    <a:pt x="16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4" name="Freeform 458"/>
            <p:cNvSpPr>
              <a:spLocks/>
            </p:cNvSpPr>
            <p:nvPr/>
          </p:nvSpPr>
          <p:spPr bwMode="auto">
            <a:xfrm>
              <a:off x="3393" y="1518"/>
              <a:ext cx="13" cy="14"/>
            </a:xfrm>
            <a:custGeom>
              <a:avLst/>
              <a:gdLst/>
              <a:ahLst/>
              <a:cxnLst>
                <a:cxn ang="0">
                  <a:pos x="17" y="31"/>
                </a:cxn>
                <a:cxn ang="0">
                  <a:pos x="37" y="31"/>
                </a:cxn>
                <a:cxn ang="0">
                  <a:pos x="37" y="55"/>
                </a:cxn>
                <a:cxn ang="0">
                  <a:pos x="53" y="55"/>
                </a:cxn>
                <a:cxn ang="0">
                  <a:pos x="53" y="0"/>
                </a:cxn>
                <a:cxn ang="0">
                  <a:pos x="37" y="0"/>
                </a:cxn>
                <a:cxn ang="0">
                  <a:pos x="37" y="20"/>
                </a:cxn>
                <a:cxn ang="0">
                  <a:pos x="17" y="20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7" y="55"/>
                </a:cxn>
                <a:cxn ang="0">
                  <a:pos x="17" y="31"/>
                </a:cxn>
              </a:cxnLst>
              <a:rect l="0" t="0" r="r" b="b"/>
              <a:pathLst>
                <a:path w="53" h="55">
                  <a:moveTo>
                    <a:pt x="17" y="31"/>
                  </a:moveTo>
                  <a:lnTo>
                    <a:pt x="37" y="31"/>
                  </a:lnTo>
                  <a:lnTo>
                    <a:pt x="37" y="55"/>
                  </a:lnTo>
                  <a:lnTo>
                    <a:pt x="53" y="55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37" y="20"/>
                  </a:lnTo>
                  <a:lnTo>
                    <a:pt x="17" y="2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7" y="55"/>
                  </a:lnTo>
                  <a:lnTo>
                    <a:pt x="17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5" name="Freeform 459"/>
            <p:cNvSpPr>
              <a:spLocks noEditPoints="1"/>
            </p:cNvSpPr>
            <p:nvPr/>
          </p:nvSpPr>
          <p:spPr bwMode="auto">
            <a:xfrm>
              <a:off x="3409" y="1518"/>
              <a:ext cx="19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5"/>
                </a:cxn>
                <a:cxn ang="0">
                  <a:pos x="30" y="55"/>
                </a:cxn>
                <a:cxn ang="0">
                  <a:pos x="37" y="55"/>
                </a:cxn>
                <a:cxn ang="0">
                  <a:pos x="44" y="52"/>
                </a:cxn>
                <a:cxn ang="0">
                  <a:pos x="47" y="50"/>
                </a:cxn>
                <a:cxn ang="0">
                  <a:pos x="49" y="46"/>
                </a:cxn>
                <a:cxn ang="0">
                  <a:pos x="50" y="42"/>
                </a:cxn>
                <a:cxn ang="0">
                  <a:pos x="51" y="37"/>
                </a:cxn>
                <a:cxn ang="0">
                  <a:pos x="50" y="31"/>
                </a:cxn>
                <a:cxn ang="0">
                  <a:pos x="48" y="27"/>
                </a:cxn>
                <a:cxn ang="0">
                  <a:pos x="45" y="23"/>
                </a:cxn>
                <a:cxn ang="0">
                  <a:pos x="40" y="21"/>
                </a:cxn>
                <a:cxn ang="0">
                  <a:pos x="32" y="19"/>
                </a:cxn>
                <a:cxn ang="0">
                  <a:pos x="27" y="19"/>
                </a:cxn>
                <a:cxn ang="0">
                  <a:pos x="16" y="19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16" y="30"/>
                </a:cxn>
                <a:cxn ang="0">
                  <a:pos x="23" y="30"/>
                </a:cxn>
                <a:cxn ang="0">
                  <a:pos x="26" y="30"/>
                </a:cxn>
                <a:cxn ang="0">
                  <a:pos x="29" y="31"/>
                </a:cxn>
                <a:cxn ang="0">
                  <a:pos x="31" y="32"/>
                </a:cxn>
                <a:cxn ang="0">
                  <a:pos x="32" y="33"/>
                </a:cxn>
                <a:cxn ang="0">
                  <a:pos x="33" y="35"/>
                </a:cxn>
                <a:cxn ang="0">
                  <a:pos x="33" y="37"/>
                </a:cxn>
                <a:cxn ang="0">
                  <a:pos x="32" y="40"/>
                </a:cxn>
                <a:cxn ang="0">
                  <a:pos x="30" y="42"/>
                </a:cxn>
                <a:cxn ang="0">
                  <a:pos x="27" y="43"/>
                </a:cxn>
                <a:cxn ang="0">
                  <a:pos x="24" y="43"/>
                </a:cxn>
                <a:cxn ang="0">
                  <a:pos x="16" y="43"/>
                </a:cxn>
                <a:cxn ang="0">
                  <a:pos x="16" y="30"/>
                </a:cxn>
                <a:cxn ang="0">
                  <a:pos x="57" y="0"/>
                </a:cxn>
                <a:cxn ang="0">
                  <a:pos x="57" y="55"/>
                </a:cxn>
                <a:cxn ang="0">
                  <a:pos x="73" y="55"/>
                </a:cxn>
                <a:cxn ang="0">
                  <a:pos x="73" y="0"/>
                </a:cxn>
                <a:cxn ang="0">
                  <a:pos x="57" y="0"/>
                </a:cxn>
              </a:cxnLst>
              <a:rect l="0" t="0" r="r" b="b"/>
              <a:pathLst>
                <a:path w="73" h="55">
                  <a:moveTo>
                    <a:pt x="0" y="0"/>
                  </a:moveTo>
                  <a:lnTo>
                    <a:pt x="0" y="55"/>
                  </a:lnTo>
                  <a:lnTo>
                    <a:pt x="30" y="55"/>
                  </a:lnTo>
                  <a:lnTo>
                    <a:pt x="37" y="55"/>
                  </a:lnTo>
                  <a:lnTo>
                    <a:pt x="44" y="52"/>
                  </a:lnTo>
                  <a:lnTo>
                    <a:pt x="47" y="50"/>
                  </a:lnTo>
                  <a:lnTo>
                    <a:pt x="49" y="46"/>
                  </a:lnTo>
                  <a:lnTo>
                    <a:pt x="50" y="42"/>
                  </a:lnTo>
                  <a:lnTo>
                    <a:pt x="51" y="37"/>
                  </a:lnTo>
                  <a:lnTo>
                    <a:pt x="50" y="31"/>
                  </a:lnTo>
                  <a:lnTo>
                    <a:pt x="48" y="27"/>
                  </a:lnTo>
                  <a:lnTo>
                    <a:pt x="45" y="23"/>
                  </a:lnTo>
                  <a:lnTo>
                    <a:pt x="40" y="21"/>
                  </a:lnTo>
                  <a:lnTo>
                    <a:pt x="32" y="19"/>
                  </a:lnTo>
                  <a:lnTo>
                    <a:pt x="27" y="19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0" y="0"/>
                  </a:lnTo>
                  <a:close/>
                  <a:moveTo>
                    <a:pt x="16" y="30"/>
                  </a:moveTo>
                  <a:lnTo>
                    <a:pt x="23" y="30"/>
                  </a:lnTo>
                  <a:lnTo>
                    <a:pt x="26" y="30"/>
                  </a:lnTo>
                  <a:lnTo>
                    <a:pt x="29" y="31"/>
                  </a:lnTo>
                  <a:lnTo>
                    <a:pt x="31" y="32"/>
                  </a:lnTo>
                  <a:lnTo>
                    <a:pt x="32" y="33"/>
                  </a:lnTo>
                  <a:lnTo>
                    <a:pt x="33" y="35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0" y="42"/>
                  </a:lnTo>
                  <a:lnTo>
                    <a:pt x="27" y="43"/>
                  </a:lnTo>
                  <a:lnTo>
                    <a:pt x="24" y="43"/>
                  </a:lnTo>
                  <a:lnTo>
                    <a:pt x="16" y="43"/>
                  </a:lnTo>
                  <a:lnTo>
                    <a:pt x="16" y="30"/>
                  </a:lnTo>
                  <a:close/>
                  <a:moveTo>
                    <a:pt x="57" y="0"/>
                  </a:moveTo>
                  <a:lnTo>
                    <a:pt x="57" y="55"/>
                  </a:lnTo>
                  <a:lnTo>
                    <a:pt x="73" y="55"/>
                  </a:lnTo>
                  <a:lnTo>
                    <a:pt x="73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6" name="Freeform 460"/>
            <p:cNvSpPr>
              <a:spLocks noEditPoints="1"/>
            </p:cNvSpPr>
            <p:nvPr/>
          </p:nvSpPr>
          <p:spPr bwMode="auto">
            <a:xfrm>
              <a:off x="3431" y="1518"/>
              <a:ext cx="14" cy="15"/>
            </a:xfrm>
            <a:custGeom>
              <a:avLst/>
              <a:gdLst/>
              <a:ahLst/>
              <a:cxnLst>
                <a:cxn ang="0">
                  <a:pos x="41" y="40"/>
                </a:cxn>
                <a:cxn ang="0">
                  <a:pos x="40" y="43"/>
                </a:cxn>
                <a:cxn ang="0">
                  <a:pos x="37" y="46"/>
                </a:cxn>
                <a:cxn ang="0">
                  <a:pos x="34" y="47"/>
                </a:cxn>
                <a:cxn ang="0">
                  <a:pos x="30" y="47"/>
                </a:cxn>
                <a:cxn ang="0">
                  <a:pos x="27" y="47"/>
                </a:cxn>
                <a:cxn ang="0">
                  <a:pos x="24" y="46"/>
                </a:cxn>
                <a:cxn ang="0">
                  <a:pos x="22" y="44"/>
                </a:cxn>
                <a:cxn ang="0">
                  <a:pos x="20" y="42"/>
                </a:cxn>
                <a:cxn ang="0">
                  <a:pos x="18" y="37"/>
                </a:cxn>
                <a:cxn ang="0">
                  <a:pos x="17" y="33"/>
                </a:cxn>
                <a:cxn ang="0">
                  <a:pos x="59" y="33"/>
                </a:cxn>
                <a:cxn ang="0">
                  <a:pos x="59" y="30"/>
                </a:cxn>
                <a:cxn ang="0">
                  <a:pos x="58" y="23"/>
                </a:cxn>
                <a:cxn ang="0">
                  <a:pos x="55" y="13"/>
                </a:cxn>
                <a:cxn ang="0">
                  <a:pos x="51" y="8"/>
                </a:cxn>
                <a:cxn ang="0">
                  <a:pos x="46" y="4"/>
                </a:cxn>
                <a:cxn ang="0">
                  <a:pos x="43" y="2"/>
                </a:cxn>
                <a:cxn ang="0">
                  <a:pos x="40" y="1"/>
                </a:cxn>
                <a:cxn ang="0">
                  <a:pos x="35" y="0"/>
                </a:cxn>
                <a:cxn ang="0">
                  <a:pos x="31" y="0"/>
                </a:cxn>
                <a:cxn ang="0">
                  <a:pos x="25" y="1"/>
                </a:cxn>
                <a:cxn ang="0">
                  <a:pos x="19" y="2"/>
                </a:cxn>
                <a:cxn ang="0">
                  <a:pos x="14" y="4"/>
                </a:cxn>
                <a:cxn ang="0">
                  <a:pos x="8" y="8"/>
                </a:cxn>
                <a:cxn ang="0">
                  <a:pos x="5" y="12"/>
                </a:cxn>
                <a:cxn ang="0">
                  <a:pos x="2" y="17"/>
                </a:cxn>
                <a:cxn ang="0">
                  <a:pos x="0" y="22"/>
                </a:cxn>
                <a:cxn ang="0">
                  <a:pos x="0" y="29"/>
                </a:cxn>
                <a:cxn ang="0">
                  <a:pos x="0" y="34"/>
                </a:cxn>
                <a:cxn ang="0">
                  <a:pos x="1" y="38"/>
                </a:cxn>
                <a:cxn ang="0">
                  <a:pos x="2" y="42"/>
                </a:cxn>
                <a:cxn ang="0">
                  <a:pos x="3" y="45"/>
                </a:cxn>
                <a:cxn ang="0">
                  <a:pos x="7" y="51"/>
                </a:cxn>
                <a:cxn ang="0">
                  <a:pos x="12" y="55"/>
                </a:cxn>
                <a:cxn ang="0">
                  <a:pos x="17" y="57"/>
                </a:cxn>
                <a:cxn ang="0">
                  <a:pos x="22" y="58"/>
                </a:cxn>
                <a:cxn ang="0">
                  <a:pos x="26" y="59"/>
                </a:cxn>
                <a:cxn ang="0">
                  <a:pos x="30" y="59"/>
                </a:cxn>
                <a:cxn ang="0">
                  <a:pos x="38" y="58"/>
                </a:cxn>
                <a:cxn ang="0">
                  <a:pos x="46" y="56"/>
                </a:cxn>
                <a:cxn ang="0">
                  <a:pos x="49" y="54"/>
                </a:cxn>
                <a:cxn ang="0">
                  <a:pos x="53" y="51"/>
                </a:cxn>
                <a:cxn ang="0">
                  <a:pos x="56" y="46"/>
                </a:cxn>
                <a:cxn ang="0">
                  <a:pos x="58" y="40"/>
                </a:cxn>
                <a:cxn ang="0">
                  <a:pos x="41" y="40"/>
                </a:cxn>
                <a:cxn ang="0">
                  <a:pos x="17" y="24"/>
                </a:cxn>
                <a:cxn ang="0">
                  <a:pos x="18" y="20"/>
                </a:cxn>
                <a:cxn ang="0">
                  <a:pos x="20" y="16"/>
                </a:cxn>
                <a:cxn ang="0">
                  <a:pos x="22" y="14"/>
                </a:cxn>
                <a:cxn ang="0">
                  <a:pos x="24" y="12"/>
                </a:cxn>
                <a:cxn ang="0">
                  <a:pos x="28" y="11"/>
                </a:cxn>
                <a:cxn ang="0">
                  <a:pos x="31" y="11"/>
                </a:cxn>
                <a:cxn ang="0">
                  <a:pos x="34" y="11"/>
                </a:cxn>
                <a:cxn ang="0">
                  <a:pos x="38" y="13"/>
                </a:cxn>
                <a:cxn ang="0">
                  <a:pos x="39" y="15"/>
                </a:cxn>
                <a:cxn ang="0">
                  <a:pos x="41" y="17"/>
                </a:cxn>
                <a:cxn ang="0">
                  <a:pos x="42" y="20"/>
                </a:cxn>
                <a:cxn ang="0">
                  <a:pos x="42" y="24"/>
                </a:cxn>
                <a:cxn ang="0">
                  <a:pos x="17" y="24"/>
                </a:cxn>
              </a:cxnLst>
              <a:rect l="0" t="0" r="r" b="b"/>
              <a:pathLst>
                <a:path w="59" h="59">
                  <a:moveTo>
                    <a:pt x="41" y="40"/>
                  </a:moveTo>
                  <a:lnTo>
                    <a:pt x="40" y="43"/>
                  </a:lnTo>
                  <a:lnTo>
                    <a:pt x="37" y="46"/>
                  </a:lnTo>
                  <a:lnTo>
                    <a:pt x="34" y="47"/>
                  </a:lnTo>
                  <a:lnTo>
                    <a:pt x="30" y="47"/>
                  </a:lnTo>
                  <a:lnTo>
                    <a:pt x="27" y="47"/>
                  </a:lnTo>
                  <a:lnTo>
                    <a:pt x="24" y="46"/>
                  </a:lnTo>
                  <a:lnTo>
                    <a:pt x="22" y="44"/>
                  </a:lnTo>
                  <a:lnTo>
                    <a:pt x="20" y="42"/>
                  </a:lnTo>
                  <a:lnTo>
                    <a:pt x="18" y="37"/>
                  </a:lnTo>
                  <a:lnTo>
                    <a:pt x="17" y="33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8" y="23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3" y="2"/>
                  </a:lnTo>
                  <a:lnTo>
                    <a:pt x="40" y="1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5" y="1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38"/>
                  </a:lnTo>
                  <a:lnTo>
                    <a:pt x="2" y="42"/>
                  </a:lnTo>
                  <a:lnTo>
                    <a:pt x="3" y="45"/>
                  </a:lnTo>
                  <a:lnTo>
                    <a:pt x="7" y="51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2" y="58"/>
                  </a:lnTo>
                  <a:lnTo>
                    <a:pt x="26" y="59"/>
                  </a:lnTo>
                  <a:lnTo>
                    <a:pt x="30" y="59"/>
                  </a:lnTo>
                  <a:lnTo>
                    <a:pt x="38" y="58"/>
                  </a:lnTo>
                  <a:lnTo>
                    <a:pt x="46" y="56"/>
                  </a:lnTo>
                  <a:lnTo>
                    <a:pt x="49" y="54"/>
                  </a:lnTo>
                  <a:lnTo>
                    <a:pt x="53" y="51"/>
                  </a:lnTo>
                  <a:lnTo>
                    <a:pt x="56" y="46"/>
                  </a:lnTo>
                  <a:lnTo>
                    <a:pt x="58" y="40"/>
                  </a:lnTo>
                  <a:lnTo>
                    <a:pt x="41" y="40"/>
                  </a:lnTo>
                  <a:close/>
                  <a:moveTo>
                    <a:pt x="17" y="24"/>
                  </a:moveTo>
                  <a:lnTo>
                    <a:pt x="18" y="20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4" y="12"/>
                  </a:lnTo>
                  <a:lnTo>
                    <a:pt x="28" y="11"/>
                  </a:lnTo>
                  <a:lnTo>
                    <a:pt x="31" y="11"/>
                  </a:lnTo>
                  <a:lnTo>
                    <a:pt x="34" y="11"/>
                  </a:lnTo>
                  <a:lnTo>
                    <a:pt x="38" y="13"/>
                  </a:lnTo>
                  <a:lnTo>
                    <a:pt x="39" y="15"/>
                  </a:lnTo>
                  <a:lnTo>
                    <a:pt x="41" y="17"/>
                  </a:lnTo>
                  <a:lnTo>
                    <a:pt x="42" y="20"/>
                  </a:lnTo>
                  <a:lnTo>
                    <a:pt x="42" y="24"/>
                  </a:lnTo>
                  <a:lnTo>
                    <a:pt x="17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7" name="Freeform 461"/>
            <p:cNvSpPr>
              <a:spLocks/>
            </p:cNvSpPr>
            <p:nvPr/>
          </p:nvSpPr>
          <p:spPr bwMode="auto">
            <a:xfrm>
              <a:off x="3454" y="1518"/>
              <a:ext cx="14" cy="14"/>
            </a:xfrm>
            <a:custGeom>
              <a:avLst/>
              <a:gdLst/>
              <a:ahLst/>
              <a:cxnLst>
                <a:cxn ang="0">
                  <a:pos x="18" y="22"/>
                </a:cxn>
                <a:cxn ang="0">
                  <a:pos x="17" y="2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7" y="55"/>
                </a:cxn>
                <a:cxn ang="0">
                  <a:pos x="17" y="30"/>
                </a:cxn>
                <a:cxn ang="0">
                  <a:pos x="18" y="30"/>
                </a:cxn>
                <a:cxn ang="0">
                  <a:pos x="35" y="55"/>
                </a:cxn>
                <a:cxn ang="0">
                  <a:pos x="54" y="55"/>
                </a:cxn>
                <a:cxn ang="0">
                  <a:pos x="31" y="25"/>
                </a:cxn>
                <a:cxn ang="0">
                  <a:pos x="53" y="0"/>
                </a:cxn>
                <a:cxn ang="0">
                  <a:pos x="35" y="0"/>
                </a:cxn>
                <a:cxn ang="0">
                  <a:pos x="18" y="22"/>
                </a:cxn>
              </a:cxnLst>
              <a:rect l="0" t="0" r="r" b="b"/>
              <a:pathLst>
                <a:path w="54" h="55">
                  <a:moveTo>
                    <a:pt x="18" y="22"/>
                  </a:moveTo>
                  <a:lnTo>
                    <a:pt x="17" y="2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7" y="55"/>
                  </a:lnTo>
                  <a:lnTo>
                    <a:pt x="17" y="30"/>
                  </a:lnTo>
                  <a:lnTo>
                    <a:pt x="18" y="30"/>
                  </a:lnTo>
                  <a:lnTo>
                    <a:pt x="35" y="55"/>
                  </a:lnTo>
                  <a:lnTo>
                    <a:pt x="54" y="55"/>
                  </a:lnTo>
                  <a:lnTo>
                    <a:pt x="31" y="25"/>
                  </a:lnTo>
                  <a:lnTo>
                    <a:pt x="53" y="0"/>
                  </a:lnTo>
                  <a:lnTo>
                    <a:pt x="35" y="0"/>
                  </a:lnTo>
                  <a:lnTo>
                    <a:pt x="18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8" name="Freeform 462"/>
            <p:cNvSpPr>
              <a:spLocks noEditPoints="1"/>
            </p:cNvSpPr>
            <p:nvPr/>
          </p:nvSpPr>
          <p:spPr bwMode="auto">
            <a:xfrm>
              <a:off x="3469" y="1518"/>
              <a:ext cx="14" cy="15"/>
            </a:xfrm>
            <a:custGeom>
              <a:avLst/>
              <a:gdLst/>
              <a:ahLst/>
              <a:cxnLst>
                <a:cxn ang="0">
                  <a:pos x="19" y="17"/>
                </a:cxn>
                <a:cxn ang="0">
                  <a:pos x="21" y="13"/>
                </a:cxn>
                <a:cxn ang="0">
                  <a:pos x="26" y="11"/>
                </a:cxn>
                <a:cxn ang="0">
                  <a:pos x="31" y="11"/>
                </a:cxn>
                <a:cxn ang="0">
                  <a:pos x="35" y="13"/>
                </a:cxn>
                <a:cxn ang="0">
                  <a:pos x="37" y="16"/>
                </a:cxn>
                <a:cxn ang="0">
                  <a:pos x="37" y="19"/>
                </a:cxn>
                <a:cxn ang="0">
                  <a:pos x="37" y="21"/>
                </a:cxn>
                <a:cxn ang="0">
                  <a:pos x="35" y="23"/>
                </a:cxn>
                <a:cxn ang="0">
                  <a:pos x="28" y="25"/>
                </a:cxn>
                <a:cxn ang="0">
                  <a:pos x="14" y="27"/>
                </a:cxn>
                <a:cxn ang="0">
                  <a:pos x="4" y="32"/>
                </a:cxn>
                <a:cxn ang="0">
                  <a:pos x="0" y="38"/>
                </a:cxn>
                <a:cxn ang="0">
                  <a:pos x="0" y="47"/>
                </a:cxn>
                <a:cxn ang="0">
                  <a:pos x="5" y="55"/>
                </a:cxn>
                <a:cxn ang="0">
                  <a:pos x="14" y="59"/>
                </a:cxn>
                <a:cxn ang="0">
                  <a:pos x="25" y="59"/>
                </a:cxn>
                <a:cxn ang="0">
                  <a:pos x="34" y="55"/>
                </a:cxn>
                <a:cxn ang="0">
                  <a:pos x="38" y="52"/>
                </a:cxn>
                <a:cxn ang="0">
                  <a:pos x="56" y="57"/>
                </a:cxn>
                <a:cxn ang="0">
                  <a:pos x="55" y="55"/>
                </a:cxn>
                <a:cxn ang="0">
                  <a:pos x="53" y="50"/>
                </a:cxn>
                <a:cxn ang="0">
                  <a:pos x="53" y="20"/>
                </a:cxn>
                <a:cxn ang="0">
                  <a:pos x="53" y="14"/>
                </a:cxn>
                <a:cxn ang="0">
                  <a:pos x="50" y="8"/>
                </a:cxn>
                <a:cxn ang="0">
                  <a:pos x="43" y="2"/>
                </a:cxn>
                <a:cxn ang="0">
                  <a:pos x="29" y="0"/>
                </a:cxn>
                <a:cxn ang="0">
                  <a:pos x="14" y="3"/>
                </a:cxn>
                <a:cxn ang="0">
                  <a:pos x="6" y="9"/>
                </a:cxn>
                <a:cxn ang="0">
                  <a:pos x="2" y="20"/>
                </a:cxn>
                <a:cxn ang="0">
                  <a:pos x="37" y="34"/>
                </a:cxn>
                <a:cxn ang="0">
                  <a:pos x="36" y="40"/>
                </a:cxn>
                <a:cxn ang="0">
                  <a:pos x="33" y="45"/>
                </a:cxn>
                <a:cxn ang="0">
                  <a:pos x="26" y="47"/>
                </a:cxn>
                <a:cxn ang="0">
                  <a:pos x="20" y="46"/>
                </a:cxn>
                <a:cxn ang="0">
                  <a:pos x="17" y="41"/>
                </a:cxn>
                <a:cxn ang="0">
                  <a:pos x="21" y="35"/>
                </a:cxn>
                <a:cxn ang="0">
                  <a:pos x="27" y="33"/>
                </a:cxn>
                <a:cxn ang="0">
                  <a:pos x="37" y="30"/>
                </a:cxn>
              </a:cxnLst>
              <a:rect l="0" t="0" r="r" b="b"/>
              <a:pathLst>
                <a:path w="56" h="59">
                  <a:moveTo>
                    <a:pt x="19" y="20"/>
                  </a:moveTo>
                  <a:lnTo>
                    <a:pt x="19" y="17"/>
                  </a:lnTo>
                  <a:lnTo>
                    <a:pt x="20" y="15"/>
                  </a:lnTo>
                  <a:lnTo>
                    <a:pt x="21" y="13"/>
                  </a:lnTo>
                  <a:lnTo>
                    <a:pt x="23" y="12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5" y="13"/>
                  </a:lnTo>
                  <a:lnTo>
                    <a:pt x="36" y="14"/>
                  </a:lnTo>
                  <a:lnTo>
                    <a:pt x="37" y="16"/>
                  </a:lnTo>
                  <a:lnTo>
                    <a:pt x="37" y="18"/>
                  </a:lnTo>
                  <a:lnTo>
                    <a:pt x="37" y="19"/>
                  </a:lnTo>
                  <a:lnTo>
                    <a:pt x="37" y="20"/>
                  </a:lnTo>
                  <a:lnTo>
                    <a:pt x="37" y="21"/>
                  </a:lnTo>
                  <a:lnTo>
                    <a:pt x="36" y="22"/>
                  </a:lnTo>
                  <a:lnTo>
                    <a:pt x="35" y="23"/>
                  </a:lnTo>
                  <a:lnTo>
                    <a:pt x="33" y="24"/>
                  </a:lnTo>
                  <a:lnTo>
                    <a:pt x="28" y="25"/>
                  </a:lnTo>
                  <a:lnTo>
                    <a:pt x="21" y="26"/>
                  </a:lnTo>
                  <a:lnTo>
                    <a:pt x="14" y="27"/>
                  </a:lnTo>
                  <a:lnTo>
                    <a:pt x="6" y="30"/>
                  </a:lnTo>
                  <a:lnTo>
                    <a:pt x="4" y="32"/>
                  </a:lnTo>
                  <a:lnTo>
                    <a:pt x="2" y="35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3" y="53"/>
                  </a:lnTo>
                  <a:lnTo>
                    <a:pt x="5" y="55"/>
                  </a:lnTo>
                  <a:lnTo>
                    <a:pt x="9" y="57"/>
                  </a:lnTo>
                  <a:lnTo>
                    <a:pt x="14" y="59"/>
                  </a:lnTo>
                  <a:lnTo>
                    <a:pt x="20" y="59"/>
                  </a:lnTo>
                  <a:lnTo>
                    <a:pt x="25" y="59"/>
                  </a:lnTo>
                  <a:lnTo>
                    <a:pt x="29" y="57"/>
                  </a:lnTo>
                  <a:lnTo>
                    <a:pt x="34" y="55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9" y="57"/>
                  </a:lnTo>
                  <a:lnTo>
                    <a:pt x="56" y="57"/>
                  </a:lnTo>
                  <a:lnTo>
                    <a:pt x="56" y="56"/>
                  </a:lnTo>
                  <a:lnTo>
                    <a:pt x="55" y="55"/>
                  </a:lnTo>
                  <a:lnTo>
                    <a:pt x="54" y="53"/>
                  </a:lnTo>
                  <a:lnTo>
                    <a:pt x="53" y="50"/>
                  </a:lnTo>
                  <a:lnTo>
                    <a:pt x="53" y="45"/>
                  </a:lnTo>
                  <a:lnTo>
                    <a:pt x="53" y="20"/>
                  </a:lnTo>
                  <a:lnTo>
                    <a:pt x="53" y="18"/>
                  </a:lnTo>
                  <a:lnTo>
                    <a:pt x="53" y="14"/>
                  </a:lnTo>
                  <a:lnTo>
                    <a:pt x="52" y="11"/>
                  </a:lnTo>
                  <a:lnTo>
                    <a:pt x="50" y="8"/>
                  </a:lnTo>
                  <a:lnTo>
                    <a:pt x="47" y="5"/>
                  </a:lnTo>
                  <a:lnTo>
                    <a:pt x="43" y="2"/>
                  </a:lnTo>
                  <a:lnTo>
                    <a:pt x="37" y="1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4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3" y="13"/>
                  </a:lnTo>
                  <a:lnTo>
                    <a:pt x="2" y="20"/>
                  </a:lnTo>
                  <a:lnTo>
                    <a:pt x="19" y="20"/>
                  </a:lnTo>
                  <a:close/>
                  <a:moveTo>
                    <a:pt x="37" y="34"/>
                  </a:moveTo>
                  <a:lnTo>
                    <a:pt x="37" y="37"/>
                  </a:lnTo>
                  <a:lnTo>
                    <a:pt x="36" y="40"/>
                  </a:lnTo>
                  <a:lnTo>
                    <a:pt x="35" y="43"/>
                  </a:lnTo>
                  <a:lnTo>
                    <a:pt x="33" y="45"/>
                  </a:lnTo>
                  <a:lnTo>
                    <a:pt x="29" y="47"/>
                  </a:lnTo>
                  <a:lnTo>
                    <a:pt x="26" y="47"/>
                  </a:lnTo>
                  <a:lnTo>
                    <a:pt x="23" y="47"/>
                  </a:lnTo>
                  <a:lnTo>
                    <a:pt x="20" y="46"/>
                  </a:lnTo>
                  <a:lnTo>
                    <a:pt x="18" y="44"/>
                  </a:lnTo>
                  <a:lnTo>
                    <a:pt x="17" y="41"/>
                  </a:lnTo>
                  <a:lnTo>
                    <a:pt x="18" y="37"/>
                  </a:lnTo>
                  <a:lnTo>
                    <a:pt x="21" y="35"/>
                  </a:lnTo>
                  <a:lnTo>
                    <a:pt x="24" y="34"/>
                  </a:lnTo>
                  <a:lnTo>
                    <a:pt x="27" y="33"/>
                  </a:lnTo>
                  <a:lnTo>
                    <a:pt x="33" y="32"/>
                  </a:lnTo>
                  <a:lnTo>
                    <a:pt x="37" y="30"/>
                  </a:lnTo>
                  <a:lnTo>
                    <a:pt x="37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79" name="Freeform 463"/>
            <p:cNvSpPr>
              <a:spLocks noEditPoints="1"/>
            </p:cNvSpPr>
            <p:nvPr/>
          </p:nvSpPr>
          <p:spPr bwMode="auto">
            <a:xfrm>
              <a:off x="3486" y="1518"/>
              <a:ext cx="14" cy="1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7"/>
                </a:cxn>
                <a:cxn ang="0">
                  <a:pos x="16" y="77"/>
                </a:cxn>
                <a:cxn ang="0">
                  <a:pos x="16" y="51"/>
                </a:cxn>
                <a:cxn ang="0">
                  <a:pos x="20" y="56"/>
                </a:cxn>
                <a:cxn ang="0">
                  <a:pos x="25" y="58"/>
                </a:cxn>
                <a:cxn ang="0">
                  <a:pos x="29" y="59"/>
                </a:cxn>
                <a:cxn ang="0">
                  <a:pos x="32" y="59"/>
                </a:cxn>
                <a:cxn ang="0">
                  <a:pos x="38" y="59"/>
                </a:cxn>
                <a:cxn ang="0">
                  <a:pos x="44" y="57"/>
                </a:cxn>
                <a:cxn ang="0">
                  <a:pos x="48" y="54"/>
                </a:cxn>
                <a:cxn ang="0">
                  <a:pos x="51" y="51"/>
                </a:cxn>
                <a:cxn ang="0">
                  <a:pos x="54" y="46"/>
                </a:cxn>
                <a:cxn ang="0">
                  <a:pos x="56" y="41"/>
                </a:cxn>
                <a:cxn ang="0">
                  <a:pos x="58" y="35"/>
                </a:cxn>
                <a:cxn ang="0">
                  <a:pos x="58" y="29"/>
                </a:cxn>
                <a:cxn ang="0">
                  <a:pos x="58" y="23"/>
                </a:cxn>
                <a:cxn ang="0">
                  <a:pos x="56" y="17"/>
                </a:cxn>
                <a:cxn ang="0">
                  <a:pos x="54" y="12"/>
                </a:cxn>
                <a:cxn ang="0">
                  <a:pos x="51" y="8"/>
                </a:cxn>
                <a:cxn ang="0">
                  <a:pos x="48" y="5"/>
                </a:cxn>
                <a:cxn ang="0">
                  <a:pos x="44" y="2"/>
                </a:cxn>
                <a:cxn ang="0">
                  <a:pos x="38" y="1"/>
                </a:cxn>
                <a:cxn ang="0">
                  <a:pos x="33" y="0"/>
                </a:cxn>
                <a:cxn ang="0">
                  <a:pos x="29" y="0"/>
                </a:cxn>
                <a:cxn ang="0">
                  <a:pos x="25" y="1"/>
                </a:cxn>
                <a:cxn ang="0">
                  <a:pos x="20" y="4"/>
                </a:cxn>
                <a:cxn ang="0">
                  <a:pos x="15" y="9"/>
                </a:cxn>
                <a:cxn ang="0">
                  <a:pos x="15" y="9"/>
                </a:cxn>
                <a:cxn ang="0">
                  <a:pos x="15" y="2"/>
                </a:cxn>
                <a:cxn ang="0">
                  <a:pos x="0" y="2"/>
                </a:cxn>
                <a:cxn ang="0">
                  <a:pos x="15" y="29"/>
                </a:cxn>
                <a:cxn ang="0">
                  <a:pos x="15" y="24"/>
                </a:cxn>
                <a:cxn ang="0">
                  <a:pos x="16" y="20"/>
                </a:cxn>
                <a:cxn ang="0">
                  <a:pos x="18" y="17"/>
                </a:cxn>
                <a:cxn ang="0">
                  <a:pos x="20" y="14"/>
                </a:cxn>
                <a:cxn ang="0">
                  <a:pos x="24" y="12"/>
                </a:cxn>
                <a:cxn ang="0">
                  <a:pos x="28" y="11"/>
                </a:cxn>
                <a:cxn ang="0">
                  <a:pos x="32" y="12"/>
                </a:cxn>
                <a:cxn ang="0">
                  <a:pos x="36" y="14"/>
                </a:cxn>
                <a:cxn ang="0">
                  <a:pos x="38" y="17"/>
                </a:cxn>
                <a:cxn ang="0">
                  <a:pos x="39" y="20"/>
                </a:cxn>
                <a:cxn ang="0">
                  <a:pos x="40" y="24"/>
                </a:cxn>
                <a:cxn ang="0">
                  <a:pos x="40" y="29"/>
                </a:cxn>
                <a:cxn ang="0">
                  <a:pos x="40" y="36"/>
                </a:cxn>
                <a:cxn ang="0">
                  <a:pos x="37" y="42"/>
                </a:cxn>
                <a:cxn ang="0">
                  <a:pos x="36" y="44"/>
                </a:cxn>
                <a:cxn ang="0">
                  <a:pos x="34" y="46"/>
                </a:cxn>
                <a:cxn ang="0">
                  <a:pos x="31" y="47"/>
                </a:cxn>
                <a:cxn ang="0">
                  <a:pos x="28" y="47"/>
                </a:cxn>
                <a:cxn ang="0">
                  <a:pos x="24" y="47"/>
                </a:cxn>
                <a:cxn ang="0">
                  <a:pos x="22" y="46"/>
                </a:cxn>
                <a:cxn ang="0">
                  <a:pos x="20" y="44"/>
                </a:cxn>
                <a:cxn ang="0">
                  <a:pos x="18" y="42"/>
                </a:cxn>
                <a:cxn ang="0">
                  <a:pos x="16" y="36"/>
                </a:cxn>
                <a:cxn ang="0">
                  <a:pos x="15" y="29"/>
                </a:cxn>
              </a:cxnLst>
              <a:rect l="0" t="0" r="r" b="b"/>
              <a:pathLst>
                <a:path w="58" h="77">
                  <a:moveTo>
                    <a:pt x="0" y="2"/>
                  </a:moveTo>
                  <a:lnTo>
                    <a:pt x="0" y="77"/>
                  </a:lnTo>
                  <a:lnTo>
                    <a:pt x="16" y="77"/>
                  </a:lnTo>
                  <a:lnTo>
                    <a:pt x="16" y="51"/>
                  </a:lnTo>
                  <a:lnTo>
                    <a:pt x="20" y="56"/>
                  </a:lnTo>
                  <a:lnTo>
                    <a:pt x="25" y="58"/>
                  </a:lnTo>
                  <a:lnTo>
                    <a:pt x="29" y="59"/>
                  </a:lnTo>
                  <a:lnTo>
                    <a:pt x="32" y="59"/>
                  </a:lnTo>
                  <a:lnTo>
                    <a:pt x="38" y="59"/>
                  </a:lnTo>
                  <a:lnTo>
                    <a:pt x="44" y="57"/>
                  </a:lnTo>
                  <a:lnTo>
                    <a:pt x="48" y="54"/>
                  </a:lnTo>
                  <a:lnTo>
                    <a:pt x="51" y="51"/>
                  </a:lnTo>
                  <a:lnTo>
                    <a:pt x="54" y="46"/>
                  </a:lnTo>
                  <a:lnTo>
                    <a:pt x="56" y="41"/>
                  </a:lnTo>
                  <a:lnTo>
                    <a:pt x="58" y="35"/>
                  </a:lnTo>
                  <a:lnTo>
                    <a:pt x="58" y="29"/>
                  </a:lnTo>
                  <a:lnTo>
                    <a:pt x="58" y="23"/>
                  </a:lnTo>
                  <a:lnTo>
                    <a:pt x="56" y="17"/>
                  </a:lnTo>
                  <a:lnTo>
                    <a:pt x="54" y="12"/>
                  </a:lnTo>
                  <a:lnTo>
                    <a:pt x="51" y="8"/>
                  </a:lnTo>
                  <a:lnTo>
                    <a:pt x="48" y="5"/>
                  </a:lnTo>
                  <a:lnTo>
                    <a:pt x="44" y="2"/>
                  </a:lnTo>
                  <a:lnTo>
                    <a:pt x="38" y="1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5" y="1"/>
                  </a:lnTo>
                  <a:lnTo>
                    <a:pt x="20" y="4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2"/>
                  </a:lnTo>
                  <a:lnTo>
                    <a:pt x="0" y="2"/>
                  </a:lnTo>
                  <a:close/>
                  <a:moveTo>
                    <a:pt x="15" y="29"/>
                  </a:moveTo>
                  <a:lnTo>
                    <a:pt x="15" y="24"/>
                  </a:lnTo>
                  <a:lnTo>
                    <a:pt x="16" y="20"/>
                  </a:lnTo>
                  <a:lnTo>
                    <a:pt x="18" y="17"/>
                  </a:lnTo>
                  <a:lnTo>
                    <a:pt x="20" y="14"/>
                  </a:lnTo>
                  <a:lnTo>
                    <a:pt x="24" y="12"/>
                  </a:lnTo>
                  <a:lnTo>
                    <a:pt x="28" y="11"/>
                  </a:lnTo>
                  <a:lnTo>
                    <a:pt x="32" y="12"/>
                  </a:lnTo>
                  <a:lnTo>
                    <a:pt x="36" y="14"/>
                  </a:lnTo>
                  <a:lnTo>
                    <a:pt x="38" y="17"/>
                  </a:lnTo>
                  <a:lnTo>
                    <a:pt x="39" y="20"/>
                  </a:lnTo>
                  <a:lnTo>
                    <a:pt x="40" y="24"/>
                  </a:lnTo>
                  <a:lnTo>
                    <a:pt x="40" y="29"/>
                  </a:lnTo>
                  <a:lnTo>
                    <a:pt x="40" y="36"/>
                  </a:lnTo>
                  <a:lnTo>
                    <a:pt x="37" y="42"/>
                  </a:lnTo>
                  <a:lnTo>
                    <a:pt x="36" y="44"/>
                  </a:lnTo>
                  <a:lnTo>
                    <a:pt x="34" y="46"/>
                  </a:lnTo>
                  <a:lnTo>
                    <a:pt x="31" y="47"/>
                  </a:lnTo>
                  <a:lnTo>
                    <a:pt x="28" y="47"/>
                  </a:lnTo>
                  <a:lnTo>
                    <a:pt x="24" y="47"/>
                  </a:lnTo>
                  <a:lnTo>
                    <a:pt x="22" y="46"/>
                  </a:lnTo>
                  <a:lnTo>
                    <a:pt x="20" y="44"/>
                  </a:lnTo>
                  <a:lnTo>
                    <a:pt x="18" y="42"/>
                  </a:lnTo>
                  <a:lnTo>
                    <a:pt x="16" y="36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0" name="Freeform 464"/>
            <p:cNvSpPr>
              <a:spLocks/>
            </p:cNvSpPr>
            <p:nvPr/>
          </p:nvSpPr>
          <p:spPr bwMode="auto">
            <a:xfrm>
              <a:off x="3502" y="1518"/>
              <a:ext cx="13" cy="14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7" y="55"/>
                </a:cxn>
                <a:cxn ang="0">
                  <a:pos x="35" y="55"/>
                </a:cxn>
                <a:cxn ang="0">
                  <a:pos x="35" y="11"/>
                </a:cxn>
                <a:cxn ang="0">
                  <a:pos x="52" y="11"/>
                </a:cxn>
                <a:cxn ang="0">
                  <a:pos x="52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17" y="11"/>
                </a:cxn>
              </a:cxnLst>
              <a:rect l="0" t="0" r="r" b="b"/>
              <a:pathLst>
                <a:path w="52" h="55">
                  <a:moveTo>
                    <a:pt x="17" y="11"/>
                  </a:moveTo>
                  <a:lnTo>
                    <a:pt x="17" y="55"/>
                  </a:lnTo>
                  <a:lnTo>
                    <a:pt x="35" y="55"/>
                  </a:lnTo>
                  <a:lnTo>
                    <a:pt x="35" y="11"/>
                  </a:lnTo>
                  <a:lnTo>
                    <a:pt x="52" y="11"/>
                  </a:lnTo>
                  <a:lnTo>
                    <a:pt x="5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7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1" name="Freeform 465"/>
            <p:cNvSpPr>
              <a:spLocks noEditPoints="1"/>
            </p:cNvSpPr>
            <p:nvPr/>
          </p:nvSpPr>
          <p:spPr bwMode="auto">
            <a:xfrm>
              <a:off x="3517" y="1518"/>
              <a:ext cx="18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5"/>
                </a:cxn>
                <a:cxn ang="0">
                  <a:pos x="31" y="55"/>
                </a:cxn>
                <a:cxn ang="0">
                  <a:pos x="38" y="55"/>
                </a:cxn>
                <a:cxn ang="0">
                  <a:pos x="44" y="52"/>
                </a:cxn>
                <a:cxn ang="0">
                  <a:pos x="47" y="50"/>
                </a:cxn>
                <a:cxn ang="0">
                  <a:pos x="49" y="46"/>
                </a:cxn>
                <a:cxn ang="0">
                  <a:pos x="50" y="42"/>
                </a:cxn>
                <a:cxn ang="0">
                  <a:pos x="51" y="37"/>
                </a:cxn>
                <a:cxn ang="0">
                  <a:pos x="50" y="31"/>
                </a:cxn>
                <a:cxn ang="0">
                  <a:pos x="48" y="27"/>
                </a:cxn>
                <a:cxn ang="0">
                  <a:pos x="45" y="23"/>
                </a:cxn>
                <a:cxn ang="0">
                  <a:pos x="41" y="21"/>
                </a:cxn>
                <a:cxn ang="0">
                  <a:pos x="33" y="19"/>
                </a:cxn>
                <a:cxn ang="0">
                  <a:pos x="28" y="19"/>
                </a:cxn>
                <a:cxn ang="0">
                  <a:pos x="16" y="19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16" y="30"/>
                </a:cxn>
                <a:cxn ang="0">
                  <a:pos x="24" y="30"/>
                </a:cxn>
                <a:cxn ang="0">
                  <a:pos x="27" y="30"/>
                </a:cxn>
                <a:cxn ang="0">
                  <a:pos x="30" y="31"/>
                </a:cxn>
                <a:cxn ang="0">
                  <a:pos x="32" y="32"/>
                </a:cxn>
                <a:cxn ang="0">
                  <a:pos x="33" y="33"/>
                </a:cxn>
                <a:cxn ang="0">
                  <a:pos x="34" y="35"/>
                </a:cxn>
                <a:cxn ang="0">
                  <a:pos x="34" y="37"/>
                </a:cxn>
                <a:cxn ang="0">
                  <a:pos x="33" y="40"/>
                </a:cxn>
                <a:cxn ang="0">
                  <a:pos x="31" y="42"/>
                </a:cxn>
                <a:cxn ang="0">
                  <a:pos x="28" y="43"/>
                </a:cxn>
                <a:cxn ang="0">
                  <a:pos x="25" y="43"/>
                </a:cxn>
                <a:cxn ang="0">
                  <a:pos x="16" y="43"/>
                </a:cxn>
                <a:cxn ang="0">
                  <a:pos x="16" y="30"/>
                </a:cxn>
                <a:cxn ang="0">
                  <a:pos x="57" y="0"/>
                </a:cxn>
                <a:cxn ang="0">
                  <a:pos x="57" y="55"/>
                </a:cxn>
                <a:cxn ang="0">
                  <a:pos x="74" y="55"/>
                </a:cxn>
                <a:cxn ang="0">
                  <a:pos x="74" y="0"/>
                </a:cxn>
                <a:cxn ang="0">
                  <a:pos x="57" y="0"/>
                </a:cxn>
              </a:cxnLst>
              <a:rect l="0" t="0" r="r" b="b"/>
              <a:pathLst>
                <a:path w="74" h="55">
                  <a:moveTo>
                    <a:pt x="0" y="0"/>
                  </a:moveTo>
                  <a:lnTo>
                    <a:pt x="0" y="55"/>
                  </a:lnTo>
                  <a:lnTo>
                    <a:pt x="31" y="55"/>
                  </a:lnTo>
                  <a:lnTo>
                    <a:pt x="38" y="55"/>
                  </a:lnTo>
                  <a:lnTo>
                    <a:pt x="44" y="52"/>
                  </a:lnTo>
                  <a:lnTo>
                    <a:pt x="47" y="50"/>
                  </a:lnTo>
                  <a:lnTo>
                    <a:pt x="49" y="46"/>
                  </a:lnTo>
                  <a:lnTo>
                    <a:pt x="50" y="42"/>
                  </a:lnTo>
                  <a:lnTo>
                    <a:pt x="51" y="37"/>
                  </a:lnTo>
                  <a:lnTo>
                    <a:pt x="50" y="31"/>
                  </a:lnTo>
                  <a:lnTo>
                    <a:pt x="48" y="27"/>
                  </a:lnTo>
                  <a:lnTo>
                    <a:pt x="45" y="23"/>
                  </a:lnTo>
                  <a:lnTo>
                    <a:pt x="41" y="21"/>
                  </a:lnTo>
                  <a:lnTo>
                    <a:pt x="33" y="19"/>
                  </a:lnTo>
                  <a:lnTo>
                    <a:pt x="28" y="19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0" y="0"/>
                  </a:lnTo>
                  <a:close/>
                  <a:moveTo>
                    <a:pt x="16" y="30"/>
                  </a:moveTo>
                  <a:lnTo>
                    <a:pt x="24" y="30"/>
                  </a:lnTo>
                  <a:lnTo>
                    <a:pt x="27" y="30"/>
                  </a:lnTo>
                  <a:lnTo>
                    <a:pt x="30" y="31"/>
                  </a:lnTo>
                  <a:lnTo>
                    <a:pt x="32" y="32"/>
                  </a:lnTo>
                  <a:lnTo>
                    <a:pt x="33" y="33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3" y="40"/>
                  </a:lnTo>
                  <a:lnTo>
                    <a:pt x="31" y="42"/>
                  </a:lnTo>
                  <a:lnTo>
                    <a:pt x="28" y="43"/>
                  </a:lnTo>
                  <a:lnTo>
                    <a:pt x="25" y="43"/>
                  </a:lnTo>
                  <a:lnTo>
                    <a:pt x="16" y="43"/>
                  </a:lnTo>
                  <a:lnTo>
                    <a:pt x="16" y="30"/>
                  </a:lnTo>
                  <a:close/>
                  <a:moveTo>
                    <a:pt x="57" y="0"/>
                  </a:moveTo>
                  <a:lnTo>
                    <a:pt x="57" y="55"/>
                  </a:lnTo>
                  <a:lnTo>
                    <a:pt x="74" y="55"/>
                  </a:lnTo>
                  <a:lnTo>
                    <a:pt x="74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2" name="Freeform 466"/>
            <p:cNvSpPr>
              <a:spLocks/>
            </p:cNvSpPr>
            <p:nvPr/>
          </p:nvSpPr>
          <p:spPr bwMode="auto">
            <a:xfrm>
              <a:off x="3507" y="1705"/>
              <a:ext cx="84" cy="47"/>
            </a:xfrm>
            <a:custGeom>
              <a:avLst/>
              <a:gdLst/>
              <a:ahLst/>
              <a:cxnLst>
                <a:cxn ang="0">
                  <a:pos x="19" y="187"/>
                </a:cxn>
                <a:cxn ang="0">
                  <a:pos x="318" y="187"/>
                </a:cxn>
                <a:cxn ang="0">
                  <a:pos x="324" y="186"/>
                </a:cxn>
                <a:cxn ang="0">
                  <a:pos x="329" y="184"/>
                </a:cxn>
                <a:cxn ang="0">
                  <a:pos x="333" y="179"/>
                </a:cxn>
                <a:cxn ang="0">
                  <a:pos x="336" y="174"/>
                </a:cxn>
                <a:cxn ang="0">
                  <a:pos x="337" y="169"/>
                </a:cxn>
                <a:cxn ang="0">
                  <a:pos x="337" y="19"/>
                </a:cxn>
                <a:cxn ang="0">
                  <a:pos x="336" y="12"/>
                </a:cxn>
                <a:cxn ang="0">
                  <a:pos x="333" y="7"/>
                </a:cxn>
                <a:cxn ang="0">
                  <a:pos x="329" y="3"/>
                </a:cxn>
                <a:cxn ang="0">
                  <a:pos x="324" y="1"/>
                </a:cxn>
                <a:cxn ang="0">
                  <a:pos x="318" y="0"/>
                </a:cxn>
                <a:cxn ang="0">
                  <a:pos x="19" y="0"/>
                </a:cxn>
                <a:cxn ang="0">
                  <a:pos x="13" y="1"/>
                </a:cxn>
                <a:cxn ang="0">
                  <a:pos x="8" y="3"/>
                </a:cxn>
                <a:cxn ang="0">
                  <a:pos x="3" y="7"/>
                </a:cxn>
                <a:cxn ang="0">
                  <a:pos x="0" y="12"/>
                </a:cxn>
                <a:cxn ang="0">
                  <a:pos x="0" y="19"/>
                </a:cxn>
                <a:cxn ang="0">
                  <a:pos x="0" y="169"/>
                </a:cxn>
                <a:cxn ang="0">
                  <a:pos x="0" y="174"/>
                </a:cxn>
                <a:cxn ang="0">
                  <a:pos x="3" y="179"/>
                </a:cxn>
                <a:cxn ang="0">
                  <a:pos x="8" y="184"/>
                </a:cxn>
                <a:cxn ang="0">
                  <a:pos x="13" y="186"/>
                </a:cxn>
                <a:cxn ang="0">
                  <a:pos x="19" y="187"/>
                </a:cxn>
              </a:cxnLst>
              <a:rect l="0" t="0" r="r" b="b"/>
              <a:pathLst>
                <a:path w="337" h="187">
                  <a:moveTo>
                    <a:pt x="19" y="187"/>
                  </a:moveTo>
                  <a:lnTo>
                    <a:pt x="318" y="187"/>
                  </a:lnTo>
                  <a:lnTo>
                    <a:pt x="324" y="186"/>
                  </a:lnTo>
                  <a:lnTo>
                    <a:pt x="329" y="184"/>
                  </a:lnTo>
                  <a:lnTo>
                    <a:pt x="333" y="179"/>
                  </a:lnTo>
                  <a:lnTo>
                    <a:pt x="336" y="174"/>
                  </a:lnTo>
                  <a:lnTo>
                    <a:pt x="337" y="169"/>
                  </a:lnTo>
                  <a:lnTo>
                    <a:pt x="337" y="19"/>
                  </a:lnTo>
                  <a:lnTo>
                    <a:pt x="336" y="12"/>
                  </a:lnTo>
                  <a:lnTo>
                    <a:pt x="333" y="7"/>
                  </a:lnTo>
                  <a:lnTo>
                    <a:pt x="329" y="3"/>
                  </a:lnTo>
                  <a:lnTo>
                    <a:pt x="324" y="1"/>
                  </a:lnTo>
                  <a:lnTo>
                    <a:pt x="318" y="0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8" y="3"/>
                  </a:lnTo>
                  <a:lnTo>
                    <a:pt x="3" y="7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0" y="169"/>
                  </a:lnTo>
                  <a:lnTo>
                    <a:pt x="0" y="174"/>
                  </a:lnTo>
                  <a:lnTo>
                    <a:pt x="3" y="179"/>
                  </a:lnTo>
                  <a:lnTo>
                    <a:pt x="8" y="184"/>
                  </a:lnTo>
                  <a:lnTo>
                    <a:pt x="13" y="186"/>
                  </a:lnTo>
                  <a:lnTo>
                    <a:pt x="19" y="18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3" name="Freeform 467"/>
            <p:cNvSpPr>
              <a:spLocks/>
            </p:cNvSpPr>
            <p:nvPr/>
          </p:nvSpPr>
          <p:spPr bwMode="auto">
            <a:xfrm>
              <a:off x="3507" y="1705"/>
              <a:ext cx="84" cy="47"/>
            </a:xfrm>
            <a:custGeom>
              <a:avLst/>
              <a:gdLst/>
              <a:ahLst/>
              <a:cxnLst>
                <a:cxn ang="0">
                  <a:pos x="19" y="187"/>
                </a:cxn>
                <a:cxn ang="0">
                  <a:pos x="318" y="187"/>
                </a:cxn>
                <a:cxn ang="0">
                  <a:pos x="324" y="186"/>
                </a:cxn>
                <a:cxn ang="0">
                  <a:pos x="329" y="184"/>
                </a:cxn>
                <a:cxn ang="0">
                  <a:pos x="333" y="179"/>
                </a:cxn>
                <a:cxn ang="0">
                  <a:pos x="336" y="174"/>
                </a:cxn>
                <a:cxn ang="0">
                  <a:pos x="337" y="169"/>
                </a:cxn>
                <a:cxn ang="0">
                  <a:pos x="337" y="19"/>
                </a:cxn>
                <a:cxn ang="0">
                  <a:pos x="336" y="12"/>
                </a:cxn>
                <a:cxn ang="0">
                  <a:pos x="333" y="7"/>
                </a:cxn>
                <a:cxn ang="0">
                  <a:pos x="329" y="3"/>
                </a:cxn>
                <a:cxn ang="0">
                  <a:pos x="324" y="1"/>
                </a:cxn>
                <a:cxn ang="0">
                  <a:pos x="318" y="0"/>
                </a:cxn>
                <a:cxn ang="0">
                  <a:pos x="19" y="0"/>
                </a:cxn>
                <a:cxn ang="0">
                  <a:pos x="13" y="1"/>
                </a:cxn>
                <a:cxn ang="0">
                  <a:pos x="8" y="3"/>
                </a:cxn>
                <a:cxn ang="0">
                  <a:pos x="3" y="7"/>
                </a:cxn>
                <a:cxn ang="0">
                  <a:pos x="0" y="12"/>
                </a:cxn>
                <a:cxn ang="0">
                  <a:pos x="0" y="19"/>
                </a:cxn>
                <a:cxn ang="0">
                  <a:pos x="0" y="169"/>
                </a:cxn>
                <a:cxn ang="0">
                  <a:pos x="0" y="174"/>
                </a:cxn>
                <a:cxn ang="0">
                  <a:pos x="3" y="179"/>
                </a:cxn>
                <a:cxn ang="0">
                  <a:pos x="8" y="184"/>
                </a:cxn>
                <a:cxn ang="0">
                  <a:pos x="13" y="186"/>
                </a:cxn>
                <a:cxn ang="0">
                  <a:pos x="19" y="187"/>
                </a:cxn>
              </a:cxnLst>
              <a:rect l="0" t="0" r="r" b="b"/>
              <a:pathLst>
                <a:path w="337" h="187">
                  <a:moveTo>
                    <a:pt x="19" y="187"/>
                  </a:moveTo>
                  <a:lnTo>
                    <a:pt x="318" y="187"/>
                  </a:lnTo>
                  <a:lnTo>
                    <a:pt x="324" y="186"/>
                  </a:lnTo>
                  <a:lnTo>
                    <a:pt x="329" y="184"/>
                  </a:lnTo>
                  <a:lnTo>
                    <a:pt x="333" y="179"/>
                  </a:lnTo>
                  <a:lnTo>
                    <a:pt x="336" y="174"/>
                  </a:lnTo>
                  <a:lnTo>
                    <a:pt x="337" y="169"/>
                  </a:lnTo>
                  <a:lnTo>
                    <a:pt x="337" y="19"/>
                  </a:lnTo>
                  <a:lnTo>
                    <a:pt x="336" y="12"/>
                  </a:lnTo>
                  <a:lnTo>
                    <a:pt x="333" y="7"/>
                  </a:lnTo>
                  <a:lnTo>
                    <a:pt x="329" y="3"/>
                  </a:lnTo>
                  <a:lnTo>
                    <a:pt x="324" y="1"/>
                  </a:lnTo>
                  <a:lnTo>
                    <a:pt x="318" y="0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8" y="3"/>
                  </a:lnTo>
                  <a:lnTo>
                    <a:pt x="3" y="7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0" y="169"/>
                  </a:lnTo>
                  <a:lnTo>
                    <a:pt x="0" y="174"/>
                  </a:lnTo>
                  <a:lnTo>
                    <a:pt x="3" y="179"/>
                  </a:lnTo>
                  <a:lnTo>
                    <a:pt x="8" y="184"/>
                  </a:lnTo>
                  <a:lnTo>
                    <a:pt x="13" y="186"/>
                  </a:lnTo>
                  <a:lnTo>
                    <a:pt x="19" y="187"/>
                  </a:lnTo>
                </a:path>
              </a:pathLst>
            </a:custGeom>
            <a:noFill/>
            <a:ln w="0">
              <a:solidFill>
                <a:srgbClr val="1614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4" name="Freeform 468"/>
            <p:cNvSpPr>
              <a:spLocks/>
            </p:cNvSpPr>
            <p:nvPr/>
          </p:nvSpPr>
          <p:spPr bwMode="auto">
            <a:xfrm>
              <a:off x="3513" y="1710"/>
              <a:ext cx="2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6" y="7"/>
                </a:cxn>
                <a:cxn ang="0">
                  <a:pos x="6" y="29"/>
                </a:cxn>
                <a:cxn ang="0">
                  <a:pos x="10" y="29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7" y="2"/>
                </a:cxn>
                <a:cxn ang="0">
                  <a:pos x="5" y="4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7"/>
                </a:cxn>
              </a:cxnLst>
              <a:rect l="0" t="0" r="r" b="b"/>
              <a:pathLst>
                <a:path w="10" h="29">
                  <a:moveTo>
                    <a:pt x="0" y="7"/>
                  </a:moveTo>
                  <a:lnTo>
                    <a:pt x="6" y="7"/>
                  </a:lnTo>
                  <a:lnTo>
                    <a:pt x="6" y="29"/>
                  </a:lnTo>
                  <a:lnTo>
                    <a:pt x="10" y="29"/>
                  </a:lnTo>
                  <a:lnTo>
                    <a:pt x="10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5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5" name="Freeform 469"/>
            <p:cNvSpPr>
              <a:spLocks/>
            </p:cNvSpPr>
            <p:nvPr/>
          </p:nvSpPr>
          <p:spPr bwMode="auto">
            <a:xfrm>
              <a:off x="3518" y="1709"/>
              <a:ext cx="5" cy="8"/>
            </a:xfrm>
            <a:custGeom>
              <a:avLst/>
              <a:gdLst/>
              <a:ahLst/>
              <a:cxnLst>
                <a:cxn ang="0">
                  <a:pos x="20" y="27"/>
                </a:cxn>
                <a:cxn ang="0">
                  <a:pos x="4" y="27"/>
                </a:cxn>
                <a:cxn ang="0">
                  <a:pos x="5" y="24"/>
                </a:cxn>
                <a:cxn ang="0">
                  <a:pos x="10" y="20"/>
                </a:cxn>
                <a:cxn ang="0">
                  <a:pos x="14" y="18"/>
                </a:cxn>
                <a:cxn ang="0">
                  <a:pos x="18" y="15"/>
                </a:cxn>
                <a:cxn ang="0">
                  <a:pos x="19" y="12"/>
                </a:cxn>
                <a:cxn ang="0">
                  <a:pos x="20" y="9"/>
                </a:cxn>
                <a:cxn ang="0">
                  <a:pos x="19" y="5"/>
                </a:cxn>
                <a:cxn ang="0">
                  <a:pos x="17" y="3"/>
                </a:cxn>
                <a:cxn ang="0">
                  <a:pos x="13" y="1"/>
                </a:cxn>
                <a:cxn ang="0">
                  <a:pos x="9" y="0"/>
                </a:cxn>
                <a:cxn ang="0">
                  <a:pos x="6" y="1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3" y="10"/>
                </a:cxn>
                <a:cxn ang="0">
                  <a:pos x="3" y="9"/>
                </a:cxn>
                <a:cxn ang="0">
                  <a:pos x="4" y="7"/>
                </a:cxn>
                <a:cxn ang="0">
                  <a:pos x="5" y="5"/>
                </a:cxn>
                <a:cxn ang="0">
                  <a:pos x="7" y="4"/>
                </a:cxn>
                <a:cxn ang="0">
                  <a:pos x="9" y="4"/>
                </a:cxn>
                <a:cxn ang="0">
                  <a:pos x="12" y="4"/>
                </a:cxn>
                <a:cxn ang="0">
                  <a:pos x="13" y="5"/>
                </a:cxn>
                <a:cxn ang="0">
                  <a:pos x="16" y="7"/>
                </a:cxn>
                <a:cxn ang="0">
                  <a:pos x="16" y="9"/>
                </a:cxn>
                <a:cxn ang="0">
                  <a:pos x="14" y="12"/>
                </a:cxn>
                <a:cxn ang="0">
                  <a:pos x="13" y="14"/>
                </a:cxn>
                <a:cxn ang="0">
                  <a:pos x="11" y="16"/>
                </a:cxn>
                <a:cxn ang="0">
                  <a:pos x="9" y="17"/>
                </a:cxn>
                <a:cxn ang="0">
                  <a:pos x="5" y="19"/>
                </a:cxn>
                <a:cxn ang="0">
                  <a:pos x="2" y="22"/>
                </a:cxn>
                <a:cxn ang="0">
                  <a:pos x="0" y="25"/>
                </a:cxn>
                <a:cxn ang="0">
                  <a:pos x="0" y="30"/>
                </a:cxn>
                <a:cxn ang="0">
                  <a:pos x="20" y="30"/>
                </a:cxn>
                <a:cxn ang="0">
                  <a:pos x="20" y="27"/>
                </a:cxn>
              </a:cxnLst>
              <a:rect l="0" t="0" r="r" b="b"/>
              <a:pathLst>
                <a:path w="20" h="30">
                  <a:moveTo>
                    <a:pt x="20" y="27"/>
                  </a:moveTo>
                  <a:lnTo>
                    <a:pt x="4" y="27"/>
                  </a:lnTo>
                  <a:lnTo>
                    <a:pt x="5" y="24"/>
                  </a:lnTo>
                  <a:lnTo>
                    <a:pt x="10" y="20"/>
                  </a:lnTo>
                  <a:lnTo>
                    <a:pt x="14" y="18"/>
                  </a:lnTo>
                  <a:lnTo>
                    <a:pt x="18" y="15"/>
                  </a:lnTo>
                  <a:lnTo>
                    <a:pt x="19" y="12"/>
                  </a:lnTo>
                  <a:lnTo>
                    <a:pt x="20" y="9"/>
                  </a:lnTo>
                  <a:lnTo>
                    <a:pt x="19" y="5"/>
                  </a:lnTo>
                  <a:lnTo>
                    <a:pt x="17" y="3"/>
                  </a:lnTo>
                  <a:lnTo>
                    <a:pt x="13" y="1"/>
                  </a:lnTo>
                  <a:lnTo>
                    <a:pt x="9" y="0"/>
                  </a:lnTo>
                  <a:lnTo>
                    <a:pt x="6" y="1"/>
                  </a:lnTo>
                  <a:lnTo>
                    <a:pt x="4" y="2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3" y="9"/>
                  </a:lnTo>
                  <a:lnTo>
                    <a:pt x="4" y="7"/>
                  </a:lnTo>
                  <a:lnTo>
                    <a:pt x="5" y="5"/>
                  </a:lnTo>
                  <a:lnTo>
                    <a:pt x="7" y="4"/>
                  </a:lnTo>
                  <a:lnTo>
                    <a:pt x="9" y="4"/>
                  </a:lnTo>
                  <a:lnTo>
                    <a:pt x="12" y="4"/>
                  </a:lnTo>
                  <a:lnTo>
                    <a:pt x="13" y="5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4" y="12"/>
                  </a:lnTo>
                  <a:lnTo>
                    <a:pt x="13" y="14"/>
                  </a:lnTo>
                  <a:lnTo>
                    <a:pt x="11" y="16"/>
                  </a:lnTo>
                  <a:lnTo>
                    <a:pt x="9" y="17"/>
                  </a:lnTo>
                  <a:lnTo>
                    <a:pt x="5" y="19"/>
                  </a:lnTo>
                  <a:lnTo>
                    <a:pt x="2" y="22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0" y="30"/>
                  </a:lnTo>
                  <a:lnTo>
                    <a:pt x="20" y="2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6" name="Freeform 470"/>
            <p:cNvSpPr>
              <a:spLocks noEditPoints="1"/>
            </p:cNvSpPr>
            <p:nvPr/>
          </p:nvSpPr>
          <p:spPr bwMode="auto">
            <a:xfrm>
              <a:off x="3524" y="1710"/>
              <a:ext cx="5" cy="7"/>
            </a:xfrm>
            <a:custGeom>
              <a:avLst/>
              <a:gdLst/>
              <a:ahLst/>
              <a:cxnLst>
                <a:cxn ang="0">
                  <a:pos x="13" y="22"/>
                </a:cxn>
                <a:cxn ang="0">
                  <a:pos x="13" y="29"/>
                </a:cxn>
                <a:cxn ang="0">
                  <a:pos x="17" y="29"/>
                </a:cxn>
                <a:cxn ang="0">
                  <a:pos x="17" y="22"/>
                </a:cxn>
                <a:cxn ang="0">
                  <a:pos x="21" y="22"/>
                </a:cxn>
                <a:cxn ang="0">
                  <a:pos x="21" y="19"/>
                </a:cxn>
                <a:cxn ang="0">
                  <a:pos x="17" y="19"/>
                </a:cxn>
                <a:cxn ang="0">
                  <a:pos x="17" y="0"/>
                </a:cxn>
                <a:cxn ang="0">
                  <a:pos x="13" y="0"/>
                </a:cxn>
                <a:cxn ang="0">
                  <a:pos x="0" y="19"/>
                </a:cxn>
                <a:cxn ang="0">
                  <a:pos x="0" y="22"/>
                </a:cxn>
                <a:cxn ang="0">
                  <a:pos x="13" y="22"/>
                </a:cxn>
                <a:cxn ang="0">
                  <a:pos x="3" y="19"/>
                </a:cxn>
                <a:cxn ang="0">
                  <a:pos x="13" y="5"/>
                </a:cxn>
                <a:cxn ang="0">
                  <a:pos x="13" y="19"/>
                </a:cxn>
                <a:cxn ang="0">
                  <a:pos x="3" y="19"/>
                </a:cxn>
              </a:cxnLst>
              <a:rect l="0" t="0" r="r" b="b"/>
              <a:pathLst>
                <a:path w="21" h="29">
                  <a:moveTo>
                    <a:pt x="13" y="22"/>
                  </a:moveTo>
                  <a:lnTo>
                    <a:pt x="13" y="29"/>
                  </a:lnTo>
                  <a:lnTo>
                    <a:pt x="17" y="29"/>
                  </a:lnTo>
                  <a:lnTo>
                    <a:pt x="17" y="22"/>
                  </a:lnTo>
                  <a:lnTo>
                    <a:pt x="21" y="22"/>
                  </a:lnTo>
                  <a:lnTo>
                    <a:pt x="21" y="19"/>
                  </a:lnTo>
                  <a:lnTo>
                    <a:pt x="17" y="19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3" y="22"/>
                  </a:lnTo>
                  <a:close/>
                  <a:moveTo>
                    <a:pt x="3" y="19"/>
                  </a:moveTo>
                  <a:lnTo>
                    <a:pt x="13" y="5"/>
                  </a:lnTo>
                  <a:lnTo>
                    <a:pt x="13" y="19"/>
                  </a:lnTo>
                  <a:lnTo>
                    <a:pt x="3" y="19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7" name="Freeform 471"/>
            <p:cNvSpPr>
              <a:spLocks/>
            </p:cNvSpPr>
            <p:nvPr/>
          </p:nvSpPr>
          <p:spPr bwMode="auto">
            <a:xfrm>
              <a:off x="3530" y="1710"/>
              <a:ext cx="5" cy="7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" y="24"/>
                </a:cxn>
                <a:cxn ang="0">
                  <a:pos x="2" y="27"/>
                </a:cxn>
                <a:cxn ang="0">
                  <a:pos x="5" y="29"/>
                </a:cxn>
                <a:cxn ang="0">
                  <a:pos x="10" y="30"/>
                </a:cxn>
                <a:cxn ang="0">
                  <a:pos x="14" y="29"/>
                </a:cxn>
                <a:cxn ang="0">
                  <a:pos x="17" y="27"/>
                </a:cxn>
                <a:cxn ang="0">
                  <a:pos x="20" y="23"/>
                </a:cxn>
                <a:cxn ang="0">
                  <a:pos x="21" y="19"/>
                </a:cxn>
                <a:cxn ang="0">
                  <a:pos x="20" y="15"/>
                </a:cxn>
                <a:cxn ang="0">
                  <a:pos x="17" y="12"/>
                </a:cxn>
                <a:cxn ang="0">
                  <a:pos x="15" y="10"/>
                </a:cxn>
                <a:cxn ang="0">
                  <a:pos x="11" y="10"/>
                </a:cxn>
                <a:cxn ang="0">
                  <a:pos x="8" y="10"/>
                </a:cxn>
                <a:cxn ang="0">
                  <a:pos x="5" y="12"/>
                </a:cxn>
                <a:cxn ang="0">
                  <a:pos x="6" y="4"/>
                </a:cxn>
                <a:cxn ang="0">
                  <a:pos x="18" y="4"/>
                </a:cxn>
                <a:cxn ang="0">
                  <a:pos x="18" y="0"/>
                </a:cxn>
                <a:cxn ang="0">
                  <a:pos x="3" y="0"/>
                </a:cxn>
                <a:cxn ang="0">
                  <a:pos x="1" y="15"/>
                </a:cxn>
                <a:cxn ang="0">
                  <a:pos x="5" y="15"/>
                </a:cxn>
                <a:cxn ang="0">
                  <a:pos x="7" y="13"/>
                </a:cxn>
                <a:cxn ang="0">
                  <a:pos x="10" y="13"/>
                </a:cxn>
                <a:cxn ang="0">
                  <a:pos x="12" y="13"/>
                </a:cxn>
                <a:cxn ang="0">
                  <a:pos x="14" y="14"/>
                </a:cxn>
                <a:cxn ang="0">
                  <a:pos x="16" y="16"/>
                </a:cxn>
                <a:cxn ang="0">
                  <a:pos x="16" y="20"/>
                </a:cxn>
                <a:cxn ang="0">
                  <a:pos x="16" y="23"/>
                </a:cxn>
                <a:cxn ang="0">
                  <a:pos x="14" y="26"/>
                </a:cxn>
                <a:cxn ang="0">
                  <a:pos x="12" y="26"/>
                </a:cxn>
                <a:cxn ang="0">
                  <a:pos x="10" y="27"/>
                </a:cxn>
                <a:cxn ang="0">
                  <a:pos x="7" y="26"/>
                </a:cxn>
                <a:cxn ang="0">
                  <a:pos x="5" y="25"/>
                </a:cxn>
                <a:cxn ang="0">
                  <a:pos x="4" y="23"/>
                </a:cxn>
                <a:cxn ang="0">
                  <a:pos x="4" y="21"/>
                </a:cxn>
                <a:cxn ang="0">
                  <a:pos x="0" y="21"/>
                </a:cxn>
              </a:cxnLst>
              <a:rect l="0" t="0" r="r" b="b"/>
              <a:pathLst>
                <a:path w="21" h="30">
                  <a:moveTo>
                    <a:pt x="0" y="21"/>
                  </a:moveTo>
                  <a:lnTo>
                    <a:pt x="1" y="24"/>
                  </a:lnTo>
                  <a:lnTo>
                    <a:pt x="2" y="27"/>
                  </a:lnTo>
                  <a:lnTo>
                    <a:pt x="5" y="29"/>
                  </a:lnTo>
                  <a:lnTo>
                    <a:pt x="10" y="30"/>
                  </a:lnTo>
                  <a:lnTo>
                    <a:pt x="14" y="29"/>
                  </a:lnTo>
                  <a:lnTo>
                    <a:pt x="17" y="27"/>
                  </a:lnTo>
                  <a:lnTo>
                    <a:pt x="20" y="23"/>
                  </a:lnTo>
                  <a:lnTo>
                    <a:pt x="21" y="19"/>
                  </a:lnTo>
                  <a:lnTo>
                    <a:pt x="20" y="15"/>
                  </a:lnTo>
                  <a:lnTo>
                    <a:pt x="17" y="12"/>
                  </a:lnTo>
                  <a:lnTo>
                    <a:pt x="15" y="10"/>
                  </a:lnTo>
                  <a:lnTo>
                    <a:pt x="11" y="10"/>
                  </a:lnTo>
                  <a:lnTo>
                    <a:pt x="8" y="10"/>
                  </a:lnTo>
                  <a:lnTo>
                    <a:pt x="5" y="12"/>
                  </a:lnTo>
                  <a:lnTo>
                    <a:pt x="6" y="4"/>
                  </a:lnTo>
                  <a:lnTo>
                    <a:pt x="18" y="4"/>
                  </a:lnTo>
                  <a:lnTo>
                    <a:pt x="18" y="0"/>
                  </a:lnTo>
                  <a:lnTo>
                    <a:pt x="3" y="0"/>
                  </a:lnTo>
                  <a:lnTo>
                    <a:pt x="1" y="15"/>
                  </a:lnTo>
                  <a:lnTo>
                    <a:pt x="5" y="15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16" y="20"/>
                  </a:lnTo>
                  <a:lnTo>
                    <a:pt x="16" y="23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0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8" name="Freeform 472"/>
            <p:cNvSpPr>
              <a:spLocks/>
            </p:cNvSpPr>
            <p:nvPr/>
          </p:nvSpPr>
          <p:spPr bwMode="auto">
            <a:xfrm>
              <a:off x="3536" y="1709"/>
              <a:ext cx="5" cy="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" y="24"/>
                </a:cxn>
                <a:cxn ang="0">
                  <a:pos x="2" y="27"/>
                </a:cxn>
                <a:cxn ang="0">
                  <a:pos x="4" y="29"/>
                </a:cxn>
                <a:cxn ang="0">
                  <a:pos x="5" y="30"/>
                </a:cxn>
                <a:cxn ang="0">
                  <a:pos x="8" y="30"/>
                </a:cxn>
                <a:cxn ang="0">
                  <a:pos x="10" y="31"/>
                </a:cxn>
                <a:cxn ang="0">
                  <a:pos x="14" y="30"/>
                </a:cxn>
                <a:cxn ang="0">
                  <a:pos x="17" y="28"/>
                </a:cxn>
                <a:cxn ang="0">
                  <a:pos x="19" y="26"/>
                </a:cxn>
                <a:cxn ang="0">
                  <a:pos x="20" y="22"/>
                </a:cxn>
                <a:cxn ang="0">
                  <a:pos x="20" y="19"/>
                </a:cxn>
                <a:cxn ang="0">
                  <a:pos x="19" y="17"/>
                </a:cxn>
                <a:cxn ang="0">
                  <a:pos x="17" y="15"/>
                </a:cxn>
                <a:cxn ang="0">
                  <a:pos x="15" y="15"/>
                </a:cxn>
                <a:cxn ang="0">
                  <a:pos x="15" y="15"/>
                </a:cxn>
                <a:cxn ang="0">
                  <a:pos x="17" y="14"/>
                </a:cxn>
                <a:cxn ang="0">
                  <a:pos x="18" y="12"/>
                </a:cxn>
                <a:cxn ang="0">
                  <a:pos x="19" y="10"/>
                </a:cxn>
                <a:cxn ang="0">
                  <a:pos x="19" y="8"/>
                </a:cxn>
                <a:cxn ang="0">
                  <a:pos x="19" y="6"/>
                </a:cxn>
                <a:cxn ang="0">
                  <a:pos x="18" y="4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5" y="2"/>
                </a:cxn>
                <a:cxn ang="0">
                  <a:pos x="4" y="3"/>
                </a:cxn>
                <a:cxn ang="0">
                  <a:pos x="2" y="4"/>
                </a:cxn>
                <a:cxn ang="0">
                  <a:pos x="1" y="7"/>
                </a:cxn>
                <a:cxn ang="0">
                  <a:pos x="1" y="10"/>
                </a:cxn>
                <a:cxn ang="0">
                  <a:pos x="5" y="10"/>
                </a:cxn>
                <a:cxn ang="0">
                  <a:pos x="5" y="6"/>
                </a:cxn>
                <a:cxn ang="0">
                  <a:pos x="7" y="4"/>
                </a:cxn>
                <a:cxn ang="0">
                  <a:pos x="9" y="4"/>
                </a:cxn>
                <a:cxn ang="0">
                  <a:pos x="10" y="3"/>
                </a:cxn>
                <a:cxn ang="0">
                  <a:pos x="13" y="4"/>
                </a:cxn>
                <a:cxn ang="0">
                  <a:pos x="15" y="5"/>
                </a:cxn>
                <a:cxn ang="0">
                  <a:pos x="16" y="7"/>
                </a:cxn>
                <a:cxn ang="0">
                  <a:pos x="16" y="8"/>
                </a:cxn>
                <a:cxn ang="0">
                  <a:pos x="15" y="11"/>
                </a:cxn>
                <a:cxn ang="0">
                  <a:pos x="13" y="13"/>
                </a:cxn>
                <a:cxn ang="0">
                  <a:pos x="11" y="13"/>
                </a:cxn>
                <a:cxn ang="0">
                  <a:pos x="10" y="13"/>
                </a:cxn>
                <a:cxn ang="0">
                  <a:pos x="8" y="13"/>
                </a:cxn>
                <a:cxn ang="0">
                  <a:pos x="8" y="16"/>
                </a:cxn>
                <a:cxn ang="0">
                  <a:pos x="11" y="16"/>
                </a:cxn>
                <a:cxn ang="0">
                  <a:pos x="14" y="17"/>
                </a:cxn>
                <a:cxn ang="0">
                  <a:pos x="15" y="18"/>
                </a:cxn>
                <a:cxn ang="0">
                  <a:pos x="16" y="19"/>
                </a:cxn>
                <a:cxn ang="0">
                  <a:pos x="17" y="22"/>
                </a:cxn>
                <a:cxn ang="0">
                  <a:pos x="16" y="23"/>
                </a:cxn>
                <a:cxn ang="0">
                  <a:pos x="16" y="25"/>
                </a:cxn>
                <a:cxn ang="0">
                  <a:pos x="14" y="27"/>
                </a:cxn>
                <a:cxn ang="0">
                  <a:pos x="10" y="28"/>
                </a:cxn>
                <a:cxn ang="0">
                  <a:pos x="7" y="27"/>
                </a:cxn>
                <a:cxn ang="0">
                  <a:pos x="5" y="25"/>
                </a:cxn>
                <a:cxn ang="0">
                  <a:pos x="5" y="23"/>
                </a:cxn>
                <a:cxn ang="0">
                  <a:pos x="4" y="22"/>
                </a:cxn>
                <a:cxn ang="0">
                  <a:pos x="4" y="22"/>
                </a:cxn>
                <a:cxn ang="0">
                  <a:pos x="4" y="21"/>
                </a:cxn>
                <a:cxn ang="0">
                  <a:pos x="0" y="21"/>
                </a:cxn>
              </a:cxnLst>
              <a:rect l="0" t="0" r="r" b="b"/>
              <a:pathLst>
                <a:path w="20" h="31">
                  <a:moveTo>
                    <a:pt x="0" y="21"/>
                  </a:moveTo>
                  <a:lnTo>
                    <a:pt x="1" y="24"/>
                  </a:lnTo>
                  <a:lnTo>
                    <a:pt x="2" y="27"/>
                  </a:lnTo>
                  <a:lnTo>
                    <a:pt x="4" y="29"/>
                  </a:lnTo>
                  <a:lnTo>
                    <a:pt x="5" y="30"/>
                  </a:lnTo>
                  <a:lnTo>
                    <a:pt x="8" y="30"/>
                  </a:lnTo>
                  <a:lnTo>
                    <a:pt x="10" y="31"/>
                  </a:lnTo>
                  <a:lnTo>
                    <a:pt x="14" y="30"/>
                  </a:lnTo>
                  <a:lnTo>
                    <a:pt x="17" y="28"/>
                  </a:lnTo>
                  <a:lnTo>
                    <a:pt x="19" y="26"/>
                  </a:lnTo>
                  <a:lnTo>
                    <a:pt x="20" y="22"/>
                  </a:lnTo>
                  <a:lnTo>
                    <a:pt x="20" y="19"/>
                  </a:lnTo>
                  <a:lnTo>
                    <a:pt x="19" y="17"/>
                  </a:lnTo>
                  <a:lnTo>
                    <a:pt x="17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7" y="14"/>
                  </a:lnTo>
                  <a:lnTo>
                    <a:pt x="18" y="12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6"/>
                  </a:lnTo>
                  <a:lnTo>
                    <a:pt x="18" y="4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7" y="1"/>
                  </a:lnTo>
                  <a:lnTo>
                    <a:pt x="5" y="2"/>
                  </a:lnTo>
                  <a:lnTo>
                    <a:pt x="4" y="3"/>
                  </a:lnTo>
                  <a:lnTo>
                    <a:pt x="2" y="4"/>
                  </a:lnTo>
                  <a:lnTo>
                    <a:pt x="1" y="7"/>
                  </a:lnTo>
                  <a:lnTo>
                    <a:pt x="1" y="10"/>
                  </a:lnTo>
                  <a:lnTo>
                    <a:pt x="5" y="10"/>
                  </a:lnTo>
                  <a:lnTo>
                    <a:pt x="5" y="6"/>
                  </a:lnTo>
                  <a:lnTo>
                    <a:pt x="7" y="4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5" y="11"/>
                  </a:lnTo>
                  <a:lnTo>
                    <a:pt x="13" y="13"/>
                  </a:lnTo>
                  <a:lnTo>
                    <a:pt x="11" y="13"/>
                  </a:lnTo>
                  <a:lnTo>
                    <a:pt x="10" y="13"/>
                  </a:lnTo>
                  <a:lnTo>
                    <a:pt x="8" y="13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4" y="17"/>
                  </a:lnTo>
                  <a:lnTo>
                    <a:pt x="15" y="18"/>
                  </a:lnTo>
                  <a:lnTo>
                    <a:pt x="16" y="19"/>
                  </a:lnTo>
                  <a:lnTo>
                    <a:pt x="17" y="22"/>
                  </a:lnTo>
                  <a:lnTo>
                    <a:pt x="16" y="23"/>
                  </a:lnTo>
                  <a:lnTo>
                    <a:pt x="16" y="25"/>
                  </a:lnTo>
                  <a:lnTo>
                    <a:pt x="14" y="27"/>
                  </a:lnTo>
                  <a:lnTo>
                    <a:pt x="10" y="28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5" y="23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89" name="Freeform 473"/>
            <p:cNvSpPr>
              <a:spLocks noEditPoints="1"/>
            </p:cNvSpPr>
            <p:nvPr/>
          </p:nvSpPr>
          <p:spPr bwMode="auto">
            <a:xfrm>
              <a:off x="3542" y="1710"/>
              <a:ext cx="5" cy="7"/>
            </a:xfrm>
            <a:custGeom>
              <a:avLst/>
              <a:gdLst/>
              <a:ahLst/>
              <a:cxnLst>
                <a:cxn ang="0">
                  <a:pos x="14" y="22"/>
                </a:cxn>
                <a:cxn ang="0">
                  <a:pos x="14" y="29"/>
                </a:cxn>
                <a:cxn ang="0">
                  <a:pos x="18" y="29"/>
                </a:cxn>
                <a:cxn ang="0">
                  <a:pos x="18" y="22"/>
                </a:cxn>
                <a:cxn ang="0">
                  <a:pos x="22" y="22"/>
                </a:cxn>
                <a:cxn ang="0">
                  <a:pos x="22" y="19"/>
                </a:cxn>
                <a:cxn ang="0">
                  <a:pos x="18" y="19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0" y="19"/>
                </a:cxn>
                <a:cxn ang="0">
                  <a:pos x="0" y="22"/>
                </a:cxn>
                <a:cxn ang="0">
                  <a:pos x="14" y="22"/>
                </a:cxn>
                <a:cxn ang="0">
                  <a:pos x="4" y="19"/>
                </a:cxn>
                <a:cxn ang="0">
                  <a:pos x="14" y="5"/>
                </a:cxn>
                <a:cxn ang="0">
                  <a:pos x="14" y="19"/>
                </a:cxn>
                <a:cxn ang="0">
                  <a:pos x="4" y="19"/>
                </a:cxn>
              </a:cxnLst>
              <a:rect l="0" t="0" r="r" b="b"/>
              <a:pathLst>
                <a:path w="22" h="29">
                  <a:moveTo>
                    <a:pt x="14" y="22"/>
                  </a:moveTo>
                  <a:lnTo>
                    <a:pt x="14" y="29"/>
                  </a:lnTo>
                  <a:lnTo>
                    <a:pt x="18" y="29"/>
                  </a:lnTo>
                  <a:lnTo>
                    <a:pt x="18" y="22"/>
                  </a:lnTo>
                  <a:lnTo>
                    <a:pt x="22" y="22"/>
                  </a:lnTo>
                  <a:lnTo>
                    <a:pt x="22" y="19"/>
                  </a:lnTo>
                  <a:lnTo>
                    <a:pt x="18" y="19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4" y="22"/>
                  </a:lnTo>
                  <a:close/>
                  <a:moveTo>
                    <a:pt x="4" y="19"/>
                  </a:moveTo>
                  <a:lnTo>
                    <a:pt x="14" y="5"/>
                  </a:lnTo>
                  <a:lnTo>
                    <a:pt x="14" y="19"/>
                  </a:lnTo>
                  <a:lnTo>
                    <a:pt x="4" y="19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0" name="Freeform 474"/>
            <p:cNvSpPr>
              <a:spLocks/>
            </p:cNvSpPr>
            <p:nvPr/>
          </p:nvSpPr>
          <p:spPr bwMode="auto">
            <a:xfrm>
              <a:off x="3548" y="1710"/>
              <a:ext cx="5" cy="7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0" y="24"/>
                </a:cxn>
                <a:cxn ang="0">
                  <a:pos x="2" y="27"/>
                </a:cxn>
                <a:cxn ang="0">
                  <a:pos x="5" y="29"/>
                </a:cxn>
                <a:cxn ang="0">
                  <a:pos x="9" y="30"/>
                </a:cxn>
                <a:cxn ang="0">
                  <a:pos x="14" y="29"/>
                </a:cxn>
                <a:cxn ang="0">
                  <a:pos x="17" y="27"/>
                </a:cxn>
                <a:cxn ang="0">
                  <a:pos x="19" y="23"/>
                </a:cxn>
                <a:cxn ang="0">
                  <a:pos x="20" y="19"/>
                </a:cxn>
                <a:cxn ang="0">
                  <a:pos x="19" y="15"/>
                </a:cxn>
                <a:cxn ang="0">
                  <a:pos x="17" y="12"/>
                </a:cxn>
                <a:cxn ang="0">
                  <a:pos x="14" y="10"/>
                </a:cxn>
                <a:cxn ang="0">
                  <a:pos x="11" y="10"/>
                </a:cxn>
                <a:cxn ang="0">
                  <a:pos x="7" y="10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18" y="4"/>
                </a:cxn>
                <a:cxn ang="0">
                  <a:pos x="18" y="0"/>
                </a:cxn>
                <a:cxn ang="0">
                  <a:pos x="3" y="0"/>
                </a:cxn>
                <a:cxn ang="0">
                  <a:pos x="1" y="15"/>
                </a:cxn>
                <a:cxn ang="0">
                  <a:pos x="4" y="15"/>
                </a:cxn>
                <a:cxn ang="0">
                  <a:pos x="7" y="13"/>
                </a:cxn>
                <a:cxn ang="0">
                  <a:pos x="10" y="13"/>
                </a:cxn>
                <a:cxn ang="0">
                  <a:pos x="12" y="13"/>
                </a:cxn>
                <a:cxn ang="0">
                  <a:pos x="14" y="14"/>
                </a:cxn>
                <a:cxn ang="0">
                  <a:pos x="15" y="16"/>
                </a:cxn>
                <a:cxn ang="0">
                  <a:pos x="16" y="20"/>
                </a:cxn>
                <a:cxn ang="0">
                  <a:pos x="15" y="23"/>
                </a:cxn>
                <a:cxn ang="0">
                  <a:pos x="13" y="26"/>
                </a:cxn>
                <a:cxn ang="0">
                  <a:pos x="11" y="26"/>
                </a:cxn>
                <a:cxn ang="0">
                  <a:pos x="9" y="27"/>
                </a:cxn>
                <a:cxn ang="0">
                  <a:pos x="7" y="26"/>
                </a:cxn>
                <a:cxn ang="0">
                  <a:pos x="5" y="25"/>
                </a:cxn>
                <a:cxn ang="0">
                  <a:pos x="4" y="23"/>
                </a:cxn>
                <a:cxn ang="0">
                  <a:pos x="4" y="21"/>
                </a:cxn>
                <a:cxn ang="0">
                  <a:pos x="0" y="21"/>
                </a:cxn>
              </a:cxnLst>
              <a:rect l="0" t="0" r="r" b="b"/>
              <a:pathLst>
                <a:path w="20" h="30">
                  <a:moveTo>
                    <a:pt x="0" y="21"/>
                  </a:moveTo>
                  <a:lnTo>
                    <a:pt x="0" y="24"/>
                  </a:lnTo>
                  <a:lnTo>
                    <a:pt x="2" y="27"/>
                  </a:lnTo>
                  <a:lnTo>
                    <a:pt x="5" y="29"/>
                  </a:lnTo>
                  <a:lnTo>
                    <a:pt x="9" y="30"/>
                  </a:lnTo>
                  <a:lnTo>
                    <a:pt x="14" y="29"/>
                  </a:lnTo>
                  <a:lnTo>
                    <a:pt x="17" y="27"/>
                  </a:lnTo>
                  <a:lnTo>
                    <a:pt x="19" y="23"/>
                  </a:lnTo>
                  <a:lnTo>
                    <a:pt x="20" y="19"/>
                  </a:lnTo>
                  <a:lnTo>
                    <a:pt x="19" y="15"/>
                  </a:lnTo>
                  <a:lnTo>
                    <a:pt x="17" y="12"/>
                  </a:lnTo>
                  <a:lnTo>
                    <a:pt x="14" y="10"/>
                  </a:lnTo>
                  <a:lnTo>
                    <a:pt x="11" y="10"/>
                  </a:lnTo>
                  <a:lnTo>
                    <a:pt x="7" y="10"/>
                  </a:lnTo>
                  <a:lnTo>
                    <a:pt x="4" y="12"/>
                  </a:lnTo>
                  <a:lnTo>
                    <a:pt x="5" y="4"/>
                  </a:lnTo>
                  <a:lnTo>
                    <a:pt x="18" y="4"/>
                  </a:lnTo>
                  <a:lnTo>
                    <a:pt x="18" y="0"/>
                  </a:lnTo>
                  <a:lnTo>
                    <a:pt x="3" y="0"/>
                  </a:lnTo>
                  <a:lnTo>
                    <a:pt x="1" y="15"/>
                  </a:lnTo>
                  <a:lnTo>
                    <a:pt x="4" y="15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5" y="16"/>
                  </a:lnTo>
                  <a:lnTo>
                    <a:pt x="16" y="20"/>
                  </a:lnTo>
                  <a:lnTo>
                    <a:pt x="15" y="23"/>
                  </a:lnTo>
                  <a:lnTo>
                    <a:pt x="13" y="26"/>
                  </a:lnTo>
                  <a:lnTo>
                    <a:pt x="11" y="26"/>
                  </a:lnTo>
                  <a:lnTo>
                    <a:pt x="9" y="27"/>
                  </a:lnTo>
                  <a:lnTo>
                    <a:pt x="7" y="26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1" name="Freeform 475"/>
            <p:cNvSpPr>
              <a:spLocks/>
            </p:cNvSpPr>
            <p:nvPr/>
          </p:nvSpPr>
          <p:spPr bwMode="auto">
            <a:xfrm>
              <a:off x="3554" y="1710"/>
              <a:ext cx="5" cy="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7" y="4"/>
                </a:cxn>
                <a:cxn ang="0">
                  <a:pos x="12" y="10"/>
                </a:cxn>
                <a:cxn ang="0">
                  <a:pos x="9" y="16"/>
                </a:cxn>
                <a:cxn ang="0">
                  <a:pos x="7" y="23"/>
                </a:cxn>
                <a:cxn ang="0">
                  <a:pos x="6" y="29"/>
                </a:cxn>
                <a:cxn ang="0">
                  <a:pos x="10" y="29"/>
                </a:cxn>
                <a:cxn ang="0">
                  <a:pos x="11" y="22"/>
                </a:cxn>
                <a:cxn ang="0">
                  <a:pos x="13" y="16"/>
                </a:cxn>
                <a:cxn ang="0">
                  <a:pos x="16" y="9"/>
                </a:cxn>
                <a:cxn ang="0">
                  <a:pos x="21" y="3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21" h="29">
                  <a:moveTo>
                    <a:pt x="0" y="4"/>
                  </a:moveTo>
                  <a:lnTo>
                    <a:pt x="17" y="4"/>
                  </a:lnTo>
                  <a:lnTo>
                    <a:pt x="12" y="10"/>
                  </a:lnTo>
                  <a:lnTo>
                    <a:pt x="9" y="16"/>
                  </a:lnTo>
                  <a:lnTo>
                    <a:pt x="7" y="23"/>
                  </a:lnTo>
                  <a:lnTo>
                    <a:pt x="6" y="29"/>
                  </a:lnTo>
                  <a:lnTo>
                    <a:pt x="10" y="29"/>
                  </a:lnTo>
                  <a:lnTo>
                    <a:pt x="11" y="22"/>
                  </a:lnTo>
                  <a:lnTo>
                    <a:pt x="13" y="16"/>
                  </a:lnTo>
                  <a:lnTo>
                    <a:pt x="16" y="9"/>
                  </a:lnTo>
                  <a:lnTo>
                    <a:pt x="21" y="3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2" name="Freeform 476"/>
            <p:cNvSpPr>
              <a:spLocks/>
            </p:cNvSpPr>
            <p:nvPr/>
          </p:nvSpPr>
          <p:spPr bwMode="auto">
            <a:xfrm>
              <a:off x="3560" y="1710"/>
              <a:ext cx="5" cy="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8" y="4"/>
                </a:cxn>
                <a:cxn ang="0">
                  <a:pos x="14" y="10"/>
                </a:cxn>
                <a:cxn ang="0">
                  <a:pos x="10" y="16"/>
                </a:cxn>
                <a:cxn ang="0">
                  <a:pos x="8" y="23"/>
                </a:cxn>
                <a:cxn ang="0">
                  <a:pos x="7" y="29"/>
                </a:cxn>
                <a:cxn ang="0">
                  <a:pos x="11" y="29"/>
                </a:cxn>
                <a:cxn ang="0">
                  <a:pos x="12" y="22"/>
                </a:cxn>
                <a:cxn ang="0">
                  <a:pos x="14" y="16"/>
                </a:cxn>
                <a:cxn ang="0">
                  <a:pos x="18" y="9"/>
                </a:cxn>
                <a:cxn ang="0">
                  <a:pos x="22" y="3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22" h="29">
                  <a:moveTo>
                    <a:pt x="0" y="4"/>
                  </a:moveTo>
                  <a:lnTo>
                    <a:pt x="18" y="4"/>
                  </a:lnTo>
                  <a:lnTo>
                    <a:pt x="14" y="10"/>
                  </a:lnTo>
                  <a:lnTo>
                    <a:pt x="10" y="16"/>
                  </a:lnTo>
                  <a:lnTo>
                    <a:pt x="8" y="23"/>
                  </a:lnTo>
                  <a:lnTo>
                    <a:pt x="7" y="29"/>
                  </a:lnTo>
                  <a:lnTo>
                    <a:pt x="11" y="29"/>
                  </a:lnTo>
                  <a:lnTo>
                    <a:pt x="12" y="22"/>
                  </a:lnTo>
                  <a:lnTo>
                    <a:pt x="14" y="16"/>
                  </a:lnTo>
                  <a:lnTo>
                    <a:pt x="18" y="9"/>
                  </a:lnTo>
                  <a:lnTo>
                    <a:pt x="22" y="3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3" name="Freeform 477"/>
            <p:cNvSpPr>
              <a:spLocks/>
            </p:cNvSpPr>
            <p:nvPr/>
          </p:nvSpPr>
          <p:spPr bwMode="auto">
            <a:xfrm>
              <a:off x="3286" y="1616"/>
              <a:ext cx="133" cy="103"/>
            </a:xfrm>
            <a:custGeom>
              <a:avLst/>
              <a:gdLst/>
              <a:ahLst/>
              <a:cxnLst>
                <a:cxn ang="0">
                  <a:pos x="1" y="220"/>
                </a:cxn>
                <a:cxn ang="0">
                  <a:pos x="7" y="246"/>
                </a:cxn>
                <a:cxn ang="0">
                  <a:pos x="19" y="269"/>
                </a:cxn>
                <a:cxn ang="0">
                  <a:pos x="38" y="290"/>
                </a:cxn>
                <a:cxn ang="0">
                  <a:pos x="60" y="306"/>
                </a:cxn>
                <a:cxn ang="0">
                  <a:pos x="76" y="326"/>
                </a:cxn>
                <a:cxn ang="0">
                  <a:pos x="87" y="352"/>
                </a:cxn>
                <a:cxn ang="0">
                  <a:pos x="104" y="375"/>
                </a:cxn>
                <a:cxn ang="0">
                  <a:pos x="126" y="393"/>
                </a:cxn>
                <a:cxn ang="0">
                  <a:pos x="153" y="406"/>
                </a:cxn>
                <a:cxn ang="0">
                  <a:pos x="182" y="412"/>
                </a:cxn>
                <a:cxn ang="0">
                  <a:pos x="212" y="411"/>
                </a:cxn>
                <a:cxn ang="0">
                  <a:pos x="241" y="404"/>
                </a:cxn>
                <a:cxn ang="0">
                  <a:pos x="266" y="390"/>
                </a:cxn>
                <a:cxn ang="0">
                  <a:pos x="292" y="404"/>
                </a:cxn>
                <a:cxn ang="0">
                  <a:pos x="320" y="411"/>
                </a:cxn>
                <a:cxn ang="0">
                  <a:pos x="351" y="412"/>
                </a:cxn>
                <a:cxn ang="0">
                  <a:pos x="379" y="406"/>
                </a:cxn>
                <a:cxn ang="0">
                  <a:pos x="406" y="393"/>
                </a:cxn>
                <a:cxn ang="0">
                  <a:pos x="428" y="375"/>
                </a:cxn>
                <a:cxn ang="0">
                  <a:pos x="446" y="352"/>
                </a:cxn>
                <a:cxn ang="0">
                  <a:pos x="456" y="326"/>
                </a:cxn>
                <a:cxn ang="0">
                  <a:pos x="472" y="306"/>
                </a:cxn>
                <a:cxn ang="0">
                  <a:pos x="495" y="290"/>
                </a:cxn>
                <a:cxn ang="0">
                  <a:pos x="513" y="269"/>
                </a:cxn>
                <a:cxn ang="0">
                  <a:pos x="525" y="246"/>
                </a:cxn>
                <a:cxn ang="0">
                  <a:pos x="532" y="220"/>
                </a:cxn>
                <a:cxn ang="0">
                  <a:pos x="531" y="192"/>
                </a:cxn>
                <a:cxn ang="0">
                  <a:pos x="524" y="165"/>
                </a:cxn>
                <a:cxn ang="0">
                  <a:pos x="511" y="141"/>
                </a:cxn>
                <a:cxn ang="0">
                  <a:pos x="491" y="120"/>
                </a:cxn>
                <a:cxn ang="0">
                  <a:pos x="466" y="104"/>
                </a:cxn>
                <a:cxn ang="0">
                  <a:pos x="456" y="87"/>
                </a:cxn>
                <a:cxn ang="0">
                  <a:pos x="446" y="61"/>
                </a:cxn>
                <a:cxn ang="0">
                  <a:pos x="428" y="38"/>
                </a:cxn>
                <a:cxn ang="0">
                  <a:pos x="406" y="20"/>
                </a:cxn>
                <a:cxn ang="0">
                  <a:pos x="379" y="6"/>
                </a:cxn>
                <a:cxn ang="0">
                  <a:pos x="351" y="1"/>
                </a:cxn>
                <a:cxn ang="0">
                  <a:pos x="320" y="2"/>
                </a:cxn>
                <a:cxn ang="0">
                  <a:pos x="292" y="9"/>
                </a:cxn>
                <a:cxn ang="0">
                  <a:pos x="266" y="24"/>
                </a:cxn>
                <a:cxn ang="0">
                  <a:pos x="241" y="9"/>
                </a:cxn>
                <a:cxn ang="0">
                  <a:pos x="212" y="2"/>
                </a:cxn>
                <a:cxn ang="0">
                  <a:pos x="182" y="1"/>
                </a:cxn>
                <a:cxn ang="0">
                  <a:pos x="153" y="6"/>
                </a:cxn>
                <a:cxn ang="0">
                  <a:pos x="126" y="20"/>
                </a:cxn>
                <a:cxn ang="0">
                  <a:pos x="104" y="38"/>
                </a:cxn>
                <a:cxn ang="0">
                  <a:pos x="87" y="61"/>
                </a:cxn>
                <a:cxn ang="0">
                  <a:pos x="76" y="87"/>
                </a:cxn>
                <a:cxn ang="0">
                  <a:pos x="60" y="107"/>
                </a:cxn>
                <a:cxn ang="0">
                  <a:pos x="38" y="123"/>
                </a:cxn>
                <a:cxn ang="0">
                  <a:pos x="19" y="143"/>
                </a:cxn>
                <a:cxn ang="0">
                  <a:pos x="7" y="167"/>
                </a:cxn>
                <a:cxn ang="0">
                  <a:pos x="1" y="193"/>
                </a:cxn>
              </a:cxnLst>
              <a:rect l="0" t="0" r="r" b="b"/>
              <a:pathLst>
                <a:path w="532" h="413">
                  <a:moveTo>
                    <a:pt x="0" y="207"/>
                  </a:moveTo>
                  <a:lnTo>
                    <a:pt x="1" y="220"/>
                  </a:lnTo>
                  <a:lnTo>
                    <a:pt x="3" y="233"/>
                  </a:lnTo>
                  <a:lnTo>
                    <a:pt x="7" y="246"/>
                  </a:lnTo>
                  <a:lnTo>
                    <a:pt x="13" y="258"/>
                  </a:lnTo>
                  <a:lnTo>
                    <a:pt x="19" y="269"/>
                  </a:lnTo>
                  <a:lnTo>
                    <a:pt x="29" y="281"/>
                  </a:lnTo>
                  <a:lnTo>
                    <a:pt x="38" y="290"/>
                  </a:lnTo>
                  <a:lnTo>
                    <a:pt x="49" y="299"/>
                  </a:lnTo>
                  <a:lnTo>
                    <a:pt x="60" y="306"/>
                  </a:lnTo>
                  <a:lnTo>
                    <a:pt x="73" y="312"/>
                  </a:lnTo>
                  <a:lnTo>
                    <a:pt x="76" y="326"/>
                  </a:lnTo>
                  <a:lnTo>
                    <a:pt x="81" y="340"/>
                  </a:lnTo>
                  <a:lnTo>
                    <a:pt x="87" y="352"/>
                  </a:lnTo>
                  <a:lnTo>
                    <a:pt x="95" y="364"/>
                  </a:lnTo>
                  <a:lnTo>
                    <a:pt x="104" y="375"/>
                  </a:lnTo>
                  <a:lnTo>
                    <a:pt x="114" y="385"/>
                  </a:lnTo>
                  <a:lnTo>
                    <a:pt x="126" y="393"/>
                  </a:lnTo>
                  <a:lnTo>
                    <a:pt x="139" y="401"/>
                  </a:lnTo>
                  <a:lnTo>
                    <a:pt x="153" y="406"/>
                  </a:lnTo>
                  <a:lnTo>
                    <a:pt x="167" y="410"/>
                  </a:lnTo>
                  <a:lnTo>
                    <a:pt x="182" y="412"/>
                  </a:lnTo>
                  <a:lnTo>
                    <a:pt x="197" y="413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1" y="404"/>
                  </a:lnTo>
                  <a:lnTo>
                    <a:pt x="254" y="398"/>
                  </a:lnTo>
                  <a:lnTo>
                    <a:pt x="266" y="390"/>
                  </a:lnTo>
                  <a:lnTo>
                    <a:pt x="278" y="398"/>
                  </a:lnTo>
                  <a:lnTo>
                    <a:pt x="292" y="404"/>
                  </a:lnTo>
                  <a:lnTo>
                    <a:pt x="306" y="408"/>
                  </a:lnTo>
                  <a:lnTo>
                    <a:pt x="320" y="411"/>
                  </a:lnTo>
                  <a:lnTo>
                    <a:pt x="336" y="413"/>
                  </a:lnTo>
                  <a:lnTo>
                    <a:pt x="351" y="412"/>
                  </a:lnTo>
                  <a:lnTo>
                    <a:pt x="365" y="410"/>
                  </a:lnTo>
                  <a:lnTo>
                    <a:pt x="379" y="406"/>
                  </a:lnTo>
                  <a:lnTo>
                    <a:pt x="394" y="401"/>
                  </a:lnTo>
                  <a:lnTo>
                    <a:pt x="406" y="393"/>
                  </a:lnTo>
                  <a:lnTo>
                    <a:pt x="418" y="385"/>
                  </a:lnTo>
                  <a:lnTo>
                    <a:pt x="428" y="375"/>
                  </a:lnTo>
                  <a:lnTo>
                    <a:pt x="438" y="364"/>
                  </a:lnTo>
                  <a:lnTo>
                    <a:pt x="446" y="352"/>
                  </a:lnTo>
                  <a:lnTo>
                    <a:pt x="452" y="340"/>
                  </a:lnTo>
                  <a:lnTo>
                    <a:pt x="456" y="326"/>
                  </a:lnTo>
                  <a:lnTo>
                    <a:pt x="459" y="312"/>
                  </a:lnTo>
                  <a:lnTo>
                    <a:pt x="472" y="306"/>
                  </a:lnTo>
                  <a:lnTo>
                    <a:pt x="483" y="299"/>
                  </a:lnTo>
                  <a:lnTo>
                    <a:pt x="495" y="290"/>
                  </a:lnTo>
                  <a:lnTo>
                    <a:pt x="504" y="281"/>
                  </a:lnTo>
                  <a:lnTo>
                    <a:pt x="513" y="269"/>
                  </a:lnTo>
                  <a:lnTo>
                    <a:pt x="519" y="258"/>
                  </a:lnTo>
                  <a:lnTo>
                    <a:pt x="525" y="246"/>
                  </a:lnTo>
                  <a:lnTo>
                    <a:pt x="529" y="233"/>
                  </a:lnTo>
                  <a:lnTo>
                    <a:pt x="532" y="220"/>
                  </a:lnTo>
                  <a:lnTo>
                    <a:pt x="532" y="207"/>
                  </a:lnTo>
                  <a:lnTo>
                    <a:pt x="531" y="192"/>
                  </a:lnTo>
                  <a:lnTo>
                    <a:pt x="529" y="179"/>
                  </a:lnTo>
                  <a:lnTo>
                    <a:pt x="524" y="165"/>
                  </a:lnTo>
                  <a:lnTo>
                    <a:pt x="518" y="152"/>
                  </a:lnTo>
                  <a:lnTo>
                    <a:pt x="511" y="141"/>
                  </a:lnTo>
                  <a:lnTo>
                    <a:pt x="501" y="130"/>
                  </a:lnTo>
                  <a:lnTo>
                    <a:pt x="491" y="120"/>
                  </a:lnTo>
                  <a:lnTo>
                    <a:pt x="478" y="111"/>
                  </a:lnTo>
                  <a:lnTo>
                    <a:pt x="466" y="104"/>
                  </a:lnTo>
                  <a:lnTo>
                    <a:pt x="459" y="101"/>
                  </a:lnTo>
                  <a:lnTo>
                    <a:pt x="456" y="87"/>
                  </a:lnTo>
                  <a:lnTo>
                    <a:pt x="452" y="74"/>
                  </a:lnTo>
                  <a:lnTo>
                    <a:pt x="446" y="61"/>
                  </a:lnTo>
                  <a:lnTo>
                    <a:pt x="438" y="49"/>
                  </a:lnTo>
                  <a:lnTo>
                    <a:pt x="428" y="38"/>
                  </a:lnTo>
                  <a:lnTo>
                    <a:pt x="418" y="28"/>
                  </a:lnTo>
                  <a:lnTo>
                    <a:pt x="406" y="20"/>
                  </a:lnTo>
                  <a:lnTo>
                    <a:pt x="394" y="12"/>
                  </a:lnTo>
                  <a:lnTo>
                    <a:pt x="379" y="6"/>
                  </a:lnTo>
                  <a:lnTo>
                    <a:pt x="365" y="3"/>
                  </a:lnTo>
                  <a:lnTo>
                    <a:pt x="351" y="1"/>
                  </a:lnTo>
                  <a:lnTo>
                    <a:pt x="336" y="0"/>
                  </a:lnTo>
                  <a:lnTo>
                    <a:pt x="320" y="2"/>
                  </a:lnTo>
                  <a:lnTo>
                    <a:pt x="306" y="4"/>
                  </a:lnTo>
                  <a:lnTo>
                    <a:pt x="292" y="9"/>
                  </a:lnTo>
                  <a:lnTo>
                    <a:pt x="278" y="16"/>
                  </a:lnTo>
                  <a:lnTo>
                    <a:pt x="266" y="24"/>
                  </a:lnTo>
                  <a:lnTo>
                    <a:pt x="254" y="16"/>
                  </a:lnTo>
                  <a:lnTo>
                    <a:pt x="241" y="9"/>
                  </a:lnTo>
                  <a:lnTo>
                    <a:pt x="226" y="4"/>
                  </a:lnTo>
                  <a:lnTo>
                    <a:pt x="212" y="2"/>
                  </a:lnTo>
                  <a:lnTo>
                    <a:pt x="197" y="0"/>
                  </a:lnTo>
                  <a:lnTo>
                    <a:pt x="182" y="1"/>
                  </a:lnTo>
                  <a:lnTo>
                    <a:pt x="167" y="3"/>
                  </a:lnTo>
                  <a:lnTo>
                    <a:pt x="153" y="6"/>
                  </a:lnTo>
                  <a:lnTo>
                    <a:pt x="139" y="12"/>
                  </a:lnTo>
                  <a:lnTo>
                    <a:pt x="126" y="20"/>
                  </a:lnTo>
                  <a:lnTo>
                    <a:pt x="114" y="28"/>
                  </a:lnTo>
                  <a:lnTo>
                    <a:pt x="104" y="38"/>
                  </a:lnTo>
                  <a:lnTo>
                    <a:pt x="95" y="49"/>
                  </a:lnTo>
                  <a:lnTo>
                    <a:pt x="87" y="61"/>
                  </a:lnTo>
                  <a:lnTo>
                    <a:pt x="81" y="74"/>
                  </a:lnTo>
                  <a:lnTo>
                    <a:pt x="76" y="87"/>
                  </a:lnTo>
                  <a:lnTo>
                    <a:pt x="73" y="101"/>
                  </a:lnTo>
                  <a:lnTo>
                    <a:pt x="60" y="107"/>
                  </a:lnTo>
                  <a:lnTo>
                    <a:pt x="49" y="114"/>
                  </a:lnTo>
                  <a:lnTo>
                    <a:pt x="38" y="123"/>
                  </a:lnTo>
                  <a:lnTo>
                    <a:pt x="29" y="133"/>
                  </a:lnTo>
                  <a:lnTo>
                    <a:pt x="19" y="143"/>
                  </a:lnTo>
                  <a:lnTo>
                    <a:pt x="13" y="155"/>
                  </a:lnTo>
                  <a:lnTo>
                    <a:pt x="7" y="167"/>
                  </a:lnTo>
                  <a:lnTo>
                    <a:pt x="3" y="180"/>
                  </a:lnTo>
                  <a:lnTo>
                    <a:pt x="1" y="193"/>
                  </a:lnTo>
                  <a:lnTo>
                    <a:pt x="0" y="20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4" name="Freeform 478"/>
            <p:cNvSpPr>
              <a:spLocks/>
            </p:cNvSpPr>
            <p:nvPr/>
          </p:nvSpPr>
          <p:spPr bwMode="auto">
            <a:xfrm>
              <a:off x="3286" y="1616"/>
              <a:ext cx="133" cy="103"/>
            </a:xfrm>
            <a:custGeom>
              <a:avLst/>
              <a:gdLst/>
              <a:ahLst/>
              <a:cxnLst>
                <a:cxn ang="0">
                  <a:pos x="1" y="220"/>
                </a:cxn>
                <a:cxn ang="0">
                  <a:pos x="7" y="246"/>
                </a:cxn>
                <a:cxn ang="0">
                  <a:pos x="19" y="269"/>
                </a:cxn>
                <a:cxn ang="0">
                  <a:pos x="38" y="290"/>
                </a:cxn>
                <a:cxn ang="0">
                  <a:pos x="60" y="306"/>
                </a:cxn>
                <a:cxn ang="0">
                  <a:pos x="76" y="326"/>
                </a:cxn>
                <a:cxn ang="0">
                  <a:pos x="87" y="352"/>
                </a:cxn>
                <a:cxn ang="0">
                  <a:pos x="104" y="375"/>
                </a:cxn>
                <a:cxn ang="0">
                  <a:pos x="126" y="393"/>
                </a:cxn>
                <a:cxn ang="0">
                  <a:pos x="153" y="406"/>
                </a:cxn>
                <a:cxn ang="0">
                  <a:pos x="182" y="412"/>
                </a:cxn>
                <a:cxn ang="0">
                  <a:pos x="212" y="411"/>
                </a:cxn>
                <a:cxn ang="0">
                  <a:pos x="241" y="404"/>
                </a:cxn>
                <a:cxn ang="0">
                  <a:pos x="266" y="390"/>
                </a:cxn>
                <a:cxn ang="0">
                  <a:pos x="292" y="404"/>
                </a:cxn>
                <a:cxn ang="0">
                  <a:pos x="320" y="411"/>
                </a:cxn>
                <a:cxn ang="0">
                  <a:pos x="351" y="412"/>
                </a:cxn>
                <a:cxn ang="0">
                  <a:pos x="379" y="406"/>
                </a:cxn>
                <a:cxn ang="0">
                  <a:pos x="406" y="393"/>
                </a:cxn>
                <a:cxn ang="0">
                  <a:pos x="428" y="375"/>
                </a:cxn>
                <a:cxn ang="0">
                  <a:pos x="446" y="352"/>
                </a:cxn>
                <a:cxn ang="0">
                  <a:pos x="456" y="326"/>
                </a:cxn>
                <a:cxn ang="0">
                  <a:pos x="472" y="306"/>
                </a:cxn>
                <a:cxn ang="0">
                  <a:pos x="495" y="290"/>
                </a:cxn>
                <a:cxn ang="0">
                  <a:pos x="513" y="269"/>
                </a:cxn>
                <a:cxn ang="0">
                  <a:pos x="525" y="246"/>
                </a:cxn>
                <a:cxn ang="0">
                  <a:pos x="532" y="220"/>
                </a:cxn>
                <a:cxn ang="0">
                  <a:pos x="531" y="192"/>
                </a:cxn>
                <a:cxn ang="0">
                  <a:pos x="524" y="165"/>
                </a:cxn>
                <a:cxn ang="0">
                  <a:pos x="511" y="141"/>
                </a:cxn>
                <a:cxn ang="0">
                  <a:pos x="491" y="120"/>
                </a:cxn>
                <a:cxn ang="0">
                  <a:pos x="466" y="104"/>
                </a:cxn>
                <a:cxn ang="0">
                  <a:pos x="456" y="87"/>
                </a:cxn>
                <a:cxn ang="0">
                  <a:pos x="446" y="61"/>
                </a:cxn>
                <a:cxn ang="0">
                  <a:pos x="428" y="38"/>
                </a:cxn>
                <a:cxn ang="0">
                  <a:pos x="406" y="20"/>
                </a:cxn>
                <a:cxn ang="0">
                  <a:pos x="379" y="6"/>
                </a:cxn>
                <a:cxn ang="0">
                  <a:pos x="351" y="1"/>
                </a:cxn>
                <a:cxn ang="0">
                  <a:pos x="320" y="2"/>
                </a:cxn>
                <a:cxn ang="0">
                  <a:pos x="292" y="9"/>
                </a:cxn>
                <a:cxn ang="0">
                  <a:pos x="266" y="24"/>
                </a:cxn>
                <a:cxn ang="0">
                  <a:pos x="241" y="9"/>
                </a:cxn>
                <a:cxn ang="0">
                  <a:pos x="212" y="2"/>
                </a:cxn>
                <a:cxn ang="0">
                  <a:pos x="182" y="1"/>
                </a:cxn>
                <a:cxn ang="0">
                  <a:pos x="153" y="6"/>
                </a:cxn>
                <a:cxn ang="0">
                  <a:pos x="126" y="20"/>
                </a:cxn>
                <a:cxn ang="0">
                  <a:pos x="104" y="38"/>
                </a:cxn>
                <a:cxn ang="0">
                  <a:pos x="87" y="61"/>
                </a:cxn>
                <a:cxn ang="0">
                  <a:pos x="76" y="87"/>
                </a:cxn>
                <a:cxn ang="0">
                  <a:pos x="60" y="107"/>
                </a:cxn>
                <a:cxn ang="0">
                  <a:pos x="38" y="123"/>
                </a:cxn>
                <a:cxn ang="0">
                  <a:pos x="19" y="143"/>
                </a:cxn>
                <a:cxn ang="0">
                  <a:pos x="7" y="167"/>
                </a:cxn>
                <a:cxn ang="0">
                  <a:pos x="1" y="193"/>
                </a:cxn>
              </a:cxnLst>
              <a:rect l="0" t="0" r="r" b="b"/>
              <a:pathLst>
                <a:path w="532" h="413">
                  <a:moveTo>
                    <a:pt x="0" y="207"/>
                  </a:moveTo>
                  <a:lnTo>
                    <a:pt x="1" y="220"/>
                  </a:lnTo>
                  <a:lnTo>
                    <a:pt x="3" y="233"/>
                  </a:lnTo>
                  <a:lnTo>
                    <a:pt x="7" y="246"/>
                  </a:lnTo>
                  <a:lnTo>
                    <a:pt x="13" y="258"/>
                  </a:lnTo>
                  <a:lnTo>
                    <a:pt x="19" y="269"/>
                  </a:lnTo>
                  <a:lnTo>
                    <a:pt x="29" y="281"/>
                  </a:lnTo>
                  <a:lnTo>
                    <a:pt x="38" y="290"/>
                  </a:lnTo>
                  <a:lnTo>
                    <a:pt x="49" y="299"/>
                  </a:lnTo>
                  <a:lnTo>
                    <a:pt x="60" y="306"/>
                  </a:lnTo>
                  <a:lnTo>
                    <a:pt x="73" y="312"/>
                  </a:lnTo>
                  <a:lnTo>
                    <a:pt x="76" y="326"/>
                  </a:lnTo>
                  <a:lnTo>
                    <a:pt x="81" y="340"/>
                  </a:lnTo>
                  <a:lnTo>
                    <a:pt x="87" y="352"/>
                  </a:lnTo>
                  <a:lnTo>
                    <a:pt x="95" y="364"/>
                  </a:lnTo>
                  <a:lnTo>
                    <a:pt x="104" y="375"/>
                  </a:lnTo>
                  <a:lnTo>
                    <a:pt x="114" y="385"/>
                  </a:lnTo>
                  <a:lnTo>
                    <a:pt x="126" y="393"/>
                  </a:lnTo>
                  <a:lnTo>
                    <a:pt x="139" y="401"/>
                  </a:lnTo>
                  <a:lnTo>
                    <a:pt x="153" y="406"/>
                  </a:lnTo>
                  <a:lnTo>
                    <a:pt x="167" y="410"/>
                  </a:lnTo>
                  <a:lnTo>
                    <a:pt x="182" y="412"/>
                  </a:lnTo>
                  <a:lnTo>
                    <a:pt x="197" y="413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1" y="404"/>
                  </a:lnTo>
                  <a:lnTo>
                    <a:pt x="254" y="398"/>
                  </a:lnTo>
                  <a:lnTo>
                    <a:pt x="266" y="390"/>
                  </a:lnTo>
                  <a:lnTo>
                    <a:pt x="278" y="398"/>
                  </a:lnTo>
                  <a:lnTo>
                    <a:pt x="292" y="404"/>
                  </a:lnTo>
                  <a:lnTo>
                    <a:pt x="306" y="408"/>
                  </a:lnTo>
                  <a:lnTo>
                    <a:pt x="320" y="411"/>
                  </a:lnTo>
                  <a:lnTo>
                    <a:pt x="336" y="413"/>
                  </a:lnTo>
                  <a:lnTo>
                    <a:pt x="351" y="412"/>
                  </a:lnTo>
                  <a:lnTo>
                    <a:pt x="365" y="410"/>
                  </a:lnTo>
                  <a:lnTo>
                    <a:pt x="379" y="406"/>
                  </a:lnTo>
                  <a:lnTo>
                    <a:pt x="394" y="401"/>
                  </a:lnTo>
                  <a:lnTo>
                    <a:pt x="406" y="393"/>
                  </a:lnTo>
                  <a:lnTo>
                    <a:pt x="418" y="385"/>
                  </a:lnTo>
                  <a:lnTo>
                    <a:pt x="428" y="375"/>
                  </a:lnTo>
                  <a:lnTo>
                    <a:pt x="438" y="364"/>
                  </a:lnTo>
                  <a:lnTo>
                    <a:pt x="446" y="352"/>
                  </a:lnTo>
                  <a:lnTo>
                    <a:pt x="452" y="340"/>
                  </a:lnTo>
                  <a:lnTo>
                    <a:pt x="456" y="326"/>
                  </a:lnTo>
                  <a:lnTo>
                    <a:pt x="459" y="312"/>
                  </a:lnTo>
                  <a:lnTo>
                    <a:pt x="472" y="306"/>
                  </a:lnTo>
                  <a:lnTo>
                    <a:pt x="483" y="299"/>
                  </a:lnTo>
                  <a:lnTo>
                    <a:pt x="495" y="290"/>
                  </a:lnTo>
                  <a:lnTo>
                    <a:pt x="504" y="281"/>
                  </a:lnTo>
                  <a:lnTo>
                    <a:pt x="513" y="269"/>
                  </a:lnTo>
                  <a:lnTo>
                    <a:pt x="519" y="258"/>
                  </a:lnTo>
                  <a:lnTo>
                    <a:pt x="525" y="246"/>
                  </a:lnTo>
                  <a:lnTo>
                    <a:pt x="529" y="233"/>
                  </a:lnTo>
                  <a:lnTo>
                    <a:pt x="532" y="220"/>
                  </a:lnTo>
                  <a:lnTo>
                    <a:pt x="532" y="207"/>
                  </a:lnTo>
                  <a:lnTo>
                    <a:pt x="531" y="192"/>
                  </a:lnTo>
                  <a:lnTo>
                    <a:pt x="529" y="179"/>
                  </a:lnTo>
                  <a:lnTo>
                    <a:pt x="524" y="165"/>
                  </a:lnTo>
                  <a:lnTo>
                    <a:pt x="518" y="152"/>
                  </a:lnTo>
                  <a:lnTo>
                    <a:pt x="511" y="141"/>
                  </a:lnTo>
                  <a:lnTo>
                    <a:pt x="501" y="130"/>
                  </a:lnTo>
                  <a:lnTo>
                    <a:pt x="491" y="120"/>
                  </a:lnTo>
                  <a:lnTo>
                    <a:pt x="478" y="111"/>
                  </a:lnTo>
                  <a:lnTo>
                    <a:pt x="466" y="104"/>
                  </a:lnTo>
                  <a:lnTo>
                    <a:pt x="459" y="101"/>
                  </a:lnTo>
                  <a:lnTo>
                    <a:pt x="456" y="87"/>
                  </a:lnTo>
                  <a:lnTo>
                    <a:pt x="452" y="74"/>
                  </a:lnTo>
                  <a:lnTo>
                    <a:pt x="446" y="61"/>
                  </a:lnTo>
                  <a:lnTo>
                    <a:pt x="438" y="49"/>
                  </a:lnTo>
                  <a:lnTo>
                    <a:pt x="428" y="38"/>
                  </a:lnTo>
                  <a:lnTo>
                    <a:pt x="418" y="28"/>
                  </a:lnTo>
                  <a:lnTo>
                    <a:pt x="406" y="20"/>
                  </a:lnTo>
                  <a:lnTo>
                    <a:pt x="394" y="12"/>
                  </a:lnTo>
                  <a:lnTo>
                    <a:pt x="379" y="6"/>
                  </a:lnTo>
                  <a:lnTo>
                    <a:pt x="365" y="3"/>
                  </a:lnTo>
                  <a:lnTo>
                    <a:pt x="351" y="1"/>
                  </a:lnTo>
                  <a:lnTo>
                    <a:pt x="336" y="0"/>
                  </a:lnTo>
                  <a:lnTo>
                    <a:pt x="320" y="2"/>
                  </a:lnTo>
                  <a:lnTo>
                    <a:pt x="306" y="4"/>
                  </a:lnTo>
                  <a:lnTo>
                    <a:pt x="292" y="9"/>
                  </a:lnTo>
                  <a:lnTo>
                    <a:pt x="278" y="16"/>
                  </a:lnTo>
                  <a:lnTo>
                    <a:pt x="266" y="24"/>
                  </a:lnTo>
                  <a:lnTo>
                    <a:pt x="254" y="16"/>
                  </a:lnTo>
                  <a:lnTo>
                    <a:pt x="241" y="9"/>
                  </a:lnTo>
                  <a:lnTo>
                    <a:pt x="226" y="4"/>
                  </a:lnTo>
                  <a:lnTo>
                    <a:pt x="212" y="2"/>
                  </a:lnTo>
                  <a:lnTo>
                    <a:pt x="197" y="0"/>
                  </a:lnTo>
                  <a:lnTo>
                    <a:pt x="182" y="1"/>
                  </a:lnTo>
                  <a:lnTo>
                    <a:pt x="167" y="3"/>
                  </a:lnTo>
                  <a:lnTo>
                    <a:pt x="153" y="6"/>
                  </a:lnTo>
                  <a:lnTo>
                    <a:pt x="139" y="12"/>
                  </a:lnTo>
                  <a:lnTo>
                    <a:pt x="126" y="20"/>
                  </a:lnTo>
                  <a:lnTo>
                    <a:pt x="114" y="28"/>
                  </a:lnTo>
                  <a:lnTo>
                    <a:pt x="104" y="38"/>
                  </a:lnTo>
                  <a:lnTo>
                    <a:pt x="95" y="49"/>
                  </a:lnTo>
                  <a:lnTo>
                    <a:pt x="87" y="61"/>
                  </a:lnTo>
                  <a:lnTo>
                    <a:pt x="81" y="74"/>
                  </a:lnTo>
                  <a:lnTo>
                    <a:pt x="76" y="87"/>
                  </a:lnTo>
                  <a:lnTo>
                    <a:pt x="73" y="101"/>
                  </a:lnTo>
                  <a:lnTo>
                    <a:pt x="60" y="107"/>
                  </a:lnTo>
                  <a:lnTo>
                    <a:pt x="49" y="114"/>
                  </a:lnTo>
                  <a:lnTo>
                    <a:pt x="38" y="123"/>
                  </a:lnTo>
                  <a:lnTo>
                    <a:pt x="29" y="133"/>
                  </a:lnTo>
                  <a:lnTo>
                    <a:pt x="19" y="143"/>
                  </a:lnTo>
                  <a:lnTo>
                    <a:pt x="13" y="155"/>
                  </a:lnTo>
                  <a:lnTo>
                    <a:pt x="7" y="167"/>
                  </a:lnTo>
                  <a:lnTo>
                    <a:pt x="3" y="180"/>
                  </a:lnTo>
                  <a:lnTo>
                    <a:pt x="1" y="193"/>
                  </a:lnTo>
                  <a:lnTo>
                    <a:pt x="0" y="207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5" name="Freeform 479"/>
            <p:cNvSpPr>
              <a:spLocks/>
            </p:cNvSpPr>
            <p:nvPr/>
          </p:nvSpPr>
          <p:spPr bwMode="auto">
            <a:xfrm>
              <a:off x="3325" y="1659"/>
              <a:ext cx="11" cy="13"/>
            </a:xfrm>
            <a:custGeom>
              <a:avLst/>
              <a:gdLst/>
              <a:ahLst/>
              <a:cxnLst>
                <a:cxn ang="0">
                  <a:pos x="15" y="10"/>
                </a:cxn>
                <a:cxn ang="0">
                  <a:pos x="15" y="53"/>
                </a:cxn>
                <a:cxn ang="0">
                  <a:pos x="29" y="53"/>
                </a:cxn>
                <a:cxn ang="0">
                  <a:pos x="29" y="10"/>
                </a:cxn>
                <a:cxn ang="0">
                  <a:pos x="44" y="10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5" y="10"/>
                </a:cxn>
              </a:cxnLst>
              <a:rect l="0" t="0" r="r" b="b"/>
              <a:pathLst>
                <a:path w="44" h="53">
                  <a:moveTo>
                    <a:pt x="15" y="10"/>
                  </a:moveTo>
                  <a:lnTo>
                    <a:pt x="15" y="53"/>
                  </a:lnTo>
                  <a:lnTo>
                    <a:pt x="29" y="53"/>
                  </a:lnTo>
                  <a:lnTo>
                    <a:pt x="29" y="10"/>
                  </a:lnTo>
                  <a:lnTo>
                    <a:pt x="44" y="10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5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6" name="Freeform 480"/>
            <p:cNvSpPr>
              <a:spLocks noEditPoints="1"/>
            </p:cNvSpPr>
            <p:nvPr/>
          </p:nvSpPr>
          <p:spPr bwMode="auto">
            <a:xfrm>
              <a:off x="3335" y="1659"/>
              <a:ext cx="15" cy="16"/>
            </a:xfrm>
            <a:custGeom>
              <a:avLst/>
              <a:gdLst/>
              <a:ahLst/>
              <a:cxnLst>
                <a:cxn ang="0">
                  <a:pos x="23" y="66"/>
                </a:cxn>
                <a:cxn ang="0">
                  <a:pos x="35" y="66"/>
                </a:cxn>
                <a:cxn ang="0">
                  <a:pos x="35" y="54"/>
                </a:cxn>
                <a:cxn ang="0">
                  <a:pos x="41" y="53"/>
                </a:cxn>
                <a:cxn ang="0">
                  <a:pos x="47" y="52"/>
                </a:cxn>
                <a:cxn ang="0">
                  <a:pos x="51" y="50"/>
                </a:cxn>
                <a:cxn ang="0">
                  <a:pos x="54" y="47"/>
                </a:cxn>
                <a:cxn ang="0">
                  <a:pos x="56" y="43"/>
                </a:cxn>
                <a:cxn ang="0">
                  <a:pos x="57" y="40"/>
                </a:cxn>
                <a:cxn ang="0">
                  <a:pos x="58" y="36"/>
                </a:cxn>
                <a:cxn ang="0">
                  <a:pos x="58" y="33"/>
                </a:cxn>
                <a:cxn ang="0">
                  <a:pos x="58" y="30"/>
                </a:cxn>
                <a:cxn ang="0">
                  <a:pos x="58" y="27"/>
                </a:cxn>
                <a:cxn ang="0">
                  <a:pos x="56" y="24"/>
                </a:cxn>
                <a:cxn ang="0">
                  <a:pos x="54" y="20"/>
                </a:cxn>
                <a:cxn ang="0">
                  <a:pos x="51" y="18"/>
                </a:cxn>
                <a:cxn ang="0">
                  <a:pos x="47" y="15"/>
                </a:cxn>
                <a:cxn ang="0">
                  <a:pos x="42" y="14"/>
                </a:cxn>
                <a:cxn ang="0">
                  <a:pos x="35" y="13"/>
                </a:cxn>
                <a:cxn ang="0">
                  <a:pos x="35" y="0"/>
                </a:cxn>
                <a:cxn ang="0">
                  <a:pos x="23" y="0"/>
                </a:cxn>
                <a:cxn ang="0">
                  <a:pos x="23" y="13"/>
                </a:cxn>
                <a:cxn ang="0">
                  <a:pos x="16" y="14"/>
                </a:cxn>
                <a:cxn ang="0">
                  <a:pos x="8" y="17"/>
                </a:cxn>
                <a:cxn ang="0">
                  <a:pos x="5" y="19"/>
                </a:cxn>
                <a:cxn ang="0">
                  <a:pos x="2" y="22"/>
                </a:cxn>
                <a:cxn ang="0">
                  <a:pos x="0" y="27"/>
                </a:cxn>
                <a:cxn ang="0">
                  <a:pos x="0" y="33"/>
                </a:cxn>
                <a:cxn ang="0">
                  <a:pos x="0" y="35"/>
                </a:cxn>
                <a:cxn ang="0">
                  <a:pos x="0" y="38"/>
                </a:cxn>
                <a:cxn ang="0">
                  <a:pos x="1" y="42"/>
                </a:cxn>
                <a:cxn ang="0">
                  <a:pos x="3" y="45"/>
                </a:cxn>
                <a:cxn ang="0">
                  <a:pos x="6" y="49"/>
                </a:cxn>
                <a:cxn ang="0">
                  <a:pos x="10" y="51"/>
                </a:cxn>
                <a:cxn ang="0">
                  <a:pos x="16" y="53"/>
                </a:cxn>
                <a:cxn ang="0">
                  <a:pos x="23" y="54"/>
                </a:cxn>
                <a:cxn ang="0">
                  <a:pos x="23" y="66"/>
                </a:cxn>
                <a:cxn ang="0">
                  <a:pos x="23" y="45"/>
                </a:cxn>
                <a:cxn ang="0">
                  <a:pos x="20" y="45"/>
                </a:cxn>
                <a:cxn ang="0">
                  <a:pos x="16" y="43"/>
                </a:cxn>
                <a:cxn ang="0">
                  <a:pos x="14" y="41"/>
                </a:cxn>
                <a:cxn ang="0">
                  <a:pos x="12" y="39"/>
                </a:cxn>
                <a:cxn ang="0">
                  <a:pos x="11" y="36"/>
                </a:cxn>
                <a:cxn ang="0">
                  <a:pos x="11" y="32"/>
                </a:cxn>
                <a:cxn ang="0">
                  <a:pos x="12" y="27"/>
                </a:cxn>
                <a:cxn ang="0">
                  <a:pos x="14" y="24"/>
                </a:cxn>
                <a:cxn ang="0">
                  <a:pos x="18" y="22"/>
                </a:cxn>
                <a:cxn ang="0">
                  <a:pos x="22" y="21"/>
                </a:cxn>
                <a:cxn ang="0">
                  <a:pos x="23" y="21"/>
                </a:cxn>
                <a:cxn ang="0">
                  <a:pos x="23" y="45"/>
                </a:cxn>
                <a:cxn ang="0">
                  <a:pos x="35" y="21"/>
                </a:cxn>
                <a:cxn ang="0">
                  <a:pos x="40" y="22"/>
                </a:cxn>
                <a:cxn ang="0">
                  <a:pos x="44" y="24"/>
                </a:cxn>
                <a:cxn ang="0">
                  <a:pos x="46" y="27"/>
                </a:cxn>
                <a:cxn ang="0">
                  <a:pos x="47" y="32"/>
                </a:cxn>
                <a:cxn ang="0">
                  <a:pos x="46" y="36"/>
                </a:cxn>
                <a:cxn ang="0">
                  <a:pos x="46" y="39"/>
                </a:cxn>
                <a:cxn ang="0">
                  <a:pos x="44" y="41"/>
                </a:cxn>
                <a:cxn ang="0">
                  <a:pos x="43" y="42"/>
                </a:cxn>
                <a:cxn ang="0">
                  <a:pos x="39" y="45"/>
                </a:cxn>
                <a:cxn ang="0">
                  <a:pos x="35" y="45"/>
                </a:cxn>
                <a:cxn ang="0">
                  <a:pos x="35" y="21"/>
                </a:cxn>
              </a:cxnLst>
              <a:rect l="0" t="0" r="r" b="b"/>
              <a:pathLst>
                <a:path w="58" h="66">
                  <a:moveTo>
                    <a:pt x="23" y="66"/>
                  </a:moveTo>
                  <a:lnTo>
                    <a:pt x="35" y="66"/>
                  </a:lnTo>
                  <a:lnTo>
                    <a:pt x="35" y="54"/>
                  </a:lnTo>
                  <a:lnTo>
                    <a:pt x="41" y="53"/>
                  </a:lnTo>
                  <a:lnTo>
                    <a:pt x="47" y="52"/>
                  </a:lnTo>
                  <a:lnTo>
                    <a:pt x="51" y="50"/>
                  </a:lnTo>
                  <a:lnTo>
                    <a:pt x="54" y="47"/>
                  </a:lnTo>
                  <a:lnTo>
                    <a:pt x="56" y="43"/>
                  </a:lnTo>
                  <a:lnTo>
                    <a:pt x="57" y="40"/>
                  </a:lnTo>
                  <a:lnTo>
                    <a:pt x="58" y="36"/>
                  </a:lnTo>
                  <a:lnTo>
                    <a:pt x="58" y="33"/>
                  </a:lnTo>
                  <a:lnTo>
                    <a:pt x="58" y="30"/>
                  </a:lnTo>
                  <a:lnTo>
                    <a:pt x="58" y="27"/>
                  </a:lnTo>
                  <a:lnTo>
                    <a:pt x="56" y="24"/>
                  </a:lnTo>
                  <a:lnTo>
                    <a:pt x="54" y="20"/>
                  </a:lnTo>
                  <a:lnTo>
                    <a:pt x="51" y="18"/>
                  </a:lnTo>
                  <a:lnTo>
                    <a:pt x="47" y="15"/>
                  </a:lnTo>
                  <a:lnTo>
                    <a:pt x="42" y="14"/>
                  </a:lnTo>
                  <a:lnTo>
                    <a:pt x="35" y="13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23" y="13"/>
                  </a:lnTo>
                  <a:lnTo>
                    <a:pt x="16" y="14"/>
                  </a:lnTo>
                  <a:lnTo>
                    <a:pt x="8" y="17"/>
                  </a:lnTo>
                  <a:lnTo>
                    <a:pt x="5" y="19"/>
                  </a:lnTo>
                  <a:lnTo>
                    <a:pt x="2" y="22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1" y="42"/>
                  </a:lnTo>
                  <a:lnTo>
                    <a:pt x="3" y="45"/>
                  </a:lnTo>
                  <a:lnTo>
                    <a:pt x="6" y="49"/>
                  </a:lnTo>
                  <a:lnTo>
                    <a:pt x="10" y="51"/>
                  </a:lnTo>
                  <a:lnTo>
                    <a:pt x="16" y="53"/>
                  </a:lnTo>
                  <a:lnTo>
                    <a:pt x="23" y="54"/>
                  </a:lnTo>
                  <a:lnTo>
                    <a:pt x="23" y="66"/>
                  </a:lnTo>
                  <a:close/>
                  <a:moveTo>
                    <a:pt x="23" y="45"/>
                  </a:moveTo>
                  <a:lnTo>
                    <a:pt x="20" y="45"/>
                  </a:lnTo>
                  <a:lnTo>
                    <a:pt x="16" y="43"/>
                  </a:lnTo>
                  <a:lnTo>
                    <a:pt x="14" y="41"/>
                  </a:lnTo>
                  <a:lnTo>
                    <a:pt x="12" y="39"/>
                  </a:lnTo>
                  <a:lnTo>
                    <a:pt x="11" y="36"/>
                  </a:lnTo>
                  <a:lnTo>
                    <a:pt x="11" y="32"/>
                  </a:lnTo>
                  <a:lnTo>
                    <a:pt x="12" y="27"/>
                  </a:lnTo>
                  <a:lnTo>
                    <a:pt x="14" y="24"/>
                  </a:lnTo>
                  <a:lnTo>
                    <a:pt x="18" y="22"/>
                  </a:lnTo>
                  <a:lnTo>
                    <a:pt x="22" y="21"/>
                  </a:lnTo>
                  <a:lnTo>
                    <a:pt x="23" y="21"/>
                  </a:lnTo>
                  <a:lnTo>
                    <a:pt x="23" y="45"/>
                  </a:lnTo>
                  <a:close/>
                  <a:moveTo>
                    <a:pt x="35" y="21"/>
                  </a:moveTo>
                  <a:lnTo>
                    <a:pt x="40" y="22"/>
                  </a:lnTo>
                  <a:lnTo>
                    <a:pt x="44" y="24"/>
                  </a:lnTo>
                  <a:lnTo>
                    <a:pt x="46" y="27"/>
                  </a:lnTo>
                  <a:lnTo>
                    <a:pt x="47" y="32"/>
                  </a:lnTo>
                  <a:lnTo>
                    <a:pt x="46" y="36"/>
                  </a:lnTo>
                  <a:lnTo>
                    <a:pt x="46" y="39"/>
                  </a:lnTo>
                  <a:lnTo>
                    <a:pt x="44" y="41"/>
                  </a:lnTo>
                  <a:lnTo>
                    <a:pt x="43" y="42"/>
                  </a:lnTo>
                  <a:lnTo>
                    <a:pt x="39" y="45"/>
                  </a:lnTo>
                  <a:lnTo>
                    <a:pt x="35" y="45"/>
                  </a:lnTo>
                  <a:lnTo>
                    <a:pt x="35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7" name="Freeform 481"/>
            <p:cNvSpPr>
              <a:spLocks noEditPoints="1"/>
            </p:cNvSpPr>
            <p:nvPr/>
          </p:nvSpPr>
          <p:spPr bwMode="auto">
            <a:xfrm>
              <a:off x="3351" y="1659"/>
              <a:ext cx="14" cy="13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33" y="55"/>
                </a:cxn>
                <a:cxn ang="0">
                  <a:pos x="39" y="53"/>
                </a:cxn>
                <a:cxn ang="0">
                  <a:pos x="43" y="51"/>
                </a:cxn>
                <a:cxn ang="0">
                  <a:pos x="47" y="46"/>
                </a:cxn>
                <a:cxn ang="0">
                  <a:pos x="50" y="42"/>
                </a:cxn>
                <a:cxn ang="0">
                  <a:pos x="52" y="38"/>
                </a:cxn>
                <a:cxn ang="0">
                  <a:pos x="53" y="33"/>
                </a:cxn>
                <a:cxn ang="0">
                  <a:pos x="53" y="27"/>
                </a:cxn>
                <a:cxn ang="0">
                  <a:pos x="53" y="21"/>
                </a:cxn>
                <a:cxn ang="0">
                  <a:pos x="52" y="16"/>
                </a:cxn>
                <a:cxn ang="0">
                  <a:pos x="50" y="12"/>
                </a:cxn>
                <a:cxn ang="0">
                  <a:pos x="47" y="8"/>
                </a:cxn>
                <a:cxn ang="0">
                  <a:pos x="43" y="4"/>
                </a:cxn>
                <a:cxn ang="0">
                  <a:pos x="39" y="2"/>
                </a:cxn>
                <a:cxn ang="0">
                  <a:pos x="33" y="0"/>
                </a:cxn>
                <a:cxn ang="0">
                  <a:pos x="27" y="0"/>
                </a:cxn>
                <a:cxn ang="0">
                  <a:pos x="19" y="0"/>
                </a:cxn>
                <a:cxn ang="0">
                  <a:pos x="14" y="2"/>
                </a:cxn>
                <a:cxn ang="0">
                  <a:pos x="9" y="5"/>
                </a:cxn>
                <a:cxn ang="0">
                  <a:pos x="6" y="9"/>
                </a:cxn>
                <a:cxn ang="0">
                  <a:pos x="3" y="13"/>
                </a:cxn>
                <a:cxn ang="0">
                  <a:pos x="1" y="18"/>
                </a:cxn>
                <a:cxn ang="0">
                  <a:pos x="1" y="22"/>
                </a:cxn>
                <a:cxn ang="0">
                  <a:pos x="0" y="27"/>
                </a:cxn>
                <a:cxn ang="0">
                  <a:pos x="1" y="32"/>
                </a:cxn>
                <a:cxn ang="0">
                  <a:pos x="1" y="36"/>
                </a:cxn>
                <a:cxn ang="0">
                  <a:pos x="3" y="41"/>
                </a:cxn>
                <a:cxn ang="0">
                  <a:pos x="6" y="45"/>
                </a:cxn>
                <a:cxn ang="0">
                  <a:pos x="9" y="50"/>
                </a:cxn>
                <a:cxn ang="0">
                  <a:pos x="14" y="53"/>
                </a:cxn>
                <a:cxn ang="0">
                  <a:pos x="19" y="54"/>
                </a:cxn>
                <a:cxn ang="0">
                  <a:pos x="27" y="55"/>
                </a:cxn>
                <a:cxn ang="0">
                  <a:pos x="27" y="44"/>
                </a:cxn>
                <a:cxn ang="0">
                  <a:pos x="25" y="44"/>
                </a:cxn>
                <a:cxn ang="0">
                  <a:pos x="22" y="43"/>
                </a:cxn>
                <a:cxn ang="0">
                  <a:pos x="19" y="42"/>
                </a:cxn>
                <a:cxn ang="0">
                  <a:pos x="17" y="41"/>
                </a:cxn>
                <a:cxn ang="0">
                  <a:pos x="16" y="38"/>
                </a:cxn>
                <a:cxn ang="0">
                  <a:pos x="14" y="35"/>
                </a:cxn>
                <a:cxn ang="0">
                  <a:pos x="14" y="32"/>
                </a:cxn>
                <a:cxn ang="0">
                  <a:pos x="13" y="27"/>
                </a:cxn>
                <a:cxn ang="0">
                  <a:pos x="14" y="23"/>
                </a:cxn>
                <a:cxn ang="0">
                  <a:pos x="14" y="19"/>
                </a:cxn>
                <a:cxn ang="0">
                  <a:pos x="15" y="16"/>
                </a:cxn>
                <a:cxn ang="0">
                  <a:pos x="17" y="14"/>
                </a:cxn>
                <a:cxn ang="0">
                  <a:pos x="19" y="12"/>
                </a:cxn>
                <a:cxn ang="0">
                  <a:pos x="22" y="11"/>
                </a:cxn>
                <a:cxn ang="0">
                  <a:pos x="24" y="10"/>
                </a:cxn>
                <a:cxn ang="0">
                  <a:pos x="27" y="10"/>
                </a:cxn>
                <a:cxn ang="0">
                  <a:pos x="31" y="10"/>
                </a:cxn>
                <a:cxn ang="0">
                  <a:pos x="35" y="12"/>
                </a:cxn>
                <a:cxn ang="0">
                  <a:pos x="37" y="14"/>
                </a:cxn>
                <a:cxn ang="0">
                  <a:pos x="38" y="17"/>
                </a:cxn>
                <a:cxn ang="0">
                  <a:pos x="40" y="22"/>
                </a:cxn>
                <a:cxn ang="0">
                  <a:pos x="40" y="27"/>
                </a:cxn>
                <a:cxn ang="0">
                  <a:pos x="40" y="31"/>
                </a:cxn>
                <a:cxn ang="0">
                  <a:pos x="38" y="37"/>
                </a:cxn>
                <a:cxn ang="0">
                  <a:pos x="37" y="40"/>
                </a:cxn>
                <a:cxn ang="0">
                  <a:pos x="34" y="42"/>
                </a:cxn>
                <a:cxn ang="0">
                  <a:pos x="31" y="44"/>
                </a:cxn>
                <a:cxn ang="0">
                  <a:pos x="27" y="44"/>
                </a:cxn>
              </a:cxnLst>
              <a:rect l="0" t="0" r="r" b="b"/>
              <a:pathLst>
                <a:path w="53" h="55">
                  <a:moveTo>
                    <a:pt x="27" y="55"/>
                  </a:moveTo>
                  <a:lnTo>
                    <a:pt x="33" y="55"/>
                  </a:lnTo>
                  <a:lnTo>
                    <a:pt x="39" y="53"/>
                  </a:lnTo>
                  <a:lnTo>
                    <a:pt x="43" y="51"/>
                  </a:lnTo>
                  <a:lnTo>
                    <a:pt x="47" y="46"/>
                  </a:lnTo>
                  <a:lnTo>
                    <a:pt x="50" y="42"/>
                  </a:lnTo>
                  <a:lnTo>
                    <a:pt x="52" y="38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52" y="16"/>
                  </a:lnTo>
                  <a:lnTo>
                    <a:pt x="50" y="12"/>
                  </a:lnTo>
                  <a:lnTo>
                    <a:pt x="47" y="8"/>
                  </a:lnTo>
                  <a:lnTo>
                    <a:pt x="43" y="4"/>
                  </a:lnTo>
                  <a:lnTo>
                    <a:pt x="39" y="2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9" y="5"/>
                  </a:lnTo>
                  <a:lnTo>
                    <a:pt x="6" y="9"/>
                  </a:lnTo>
                  <a:lnTo>
                    <a:pt x="3" y="13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0" y="27"/>
                  </a:lnTo>
                  <a:lnTo>
                    <a:pt x="1" y="32"/>
                  </a:lnTo>
                  <a:lnTo>
                    <a:pt x="1" y="36"/>
                  </a:lnTo>
                  <a:lnTo>
                    <a:pt x="3" y="41"/>
                  </a:lnTo>
                  <a:lnTo>
                    <a:pt x="6" y="45"/>
                  </a:lnTo>
                  <a:lnTo>
                    <a:pt x="9" y="50"/>
                  </a:lnTo>
                  <a:lnTo>
                    <a:pt x="14" y="53"/>
                  </a:lnTo>
                  <a:lnTo>
                    <a:pt x="19" y="54"/>
                  </a:lnTo>
                  <a:lnTo>
                    <a:pt x="27" y="55"/>
                  </a:lnTo>
                  <a:close/>
                  <a:moveTo>
                    <a:pt x="27" y="44"/>
                  </a:moveTo>
                  <a:lnTo>
                    <a:pt x="25" y="44"/>
                  </a:lnTo>
                  <a:lnTo>
                    <a:pt x="22" y="43"/>
                  </a:lnTo>
                  <a:lnTo>
                    <a:pt x="19" y="42"/>
                  </a:lnTo>
                  <a:lnTo>
                    <a:pt x="17" y="41"/>
                  </a:lnTo>
                  <a:lnTo>
                    <a:pt x="16" y="38"/>
                  </a:lnTo>
                  <a:lnTo>
                    <a:pt x="14" y="35"/>
                  </a:lnTo>
                  <a:lnTo>
                    <a:pt x="14" y="32"/>
                  </a:lnTo>
                  <a:lnTo>
                    <a:pt x="13" y="27"/>
                  </a:lnTo>
                  <a:lnTo>
                    <a:pt x="14" y="23"/>
                  </a:lnTo>
                  <a:lnTo>
                    <a:pt x="14" y="19"/>
                  </a:lnTo>
                  <a:lnTo>
                    <a:pt x="15" y="16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4" y="10"/>
                  </a:lnTo>
                  <a:lnTo>
                    <a:pt x="27" y="10"/>
                  </a:lnTo>
                  <a:lnTo>
                    <a:pt x="31" y="10"/>
                  </a:lnTo>
                  <a:lnTo>
                    <a:pt x="35" y="12"/>
                  </a:lnTo>
                  <a:lnTo>
                    <a:pt x="37" y="14"/>
                  </a:lnTo>
                  <a:lnTo>
                    <a:pt x="38" y="17"/>
                  </a:lnTo>
                  <a:lnTo>
                    <a:pt x="40" y="22"/>
                  </a:lnTo>
                  <a:lnTo>
                    <a:pt x="40" y="27"/>
                  </a:lnTo>
                  <a:lnTo>
                    <a:pt x="40" y="31"/>
                  </a:lnTo>
                  <a:lnTo>
                    <a:pt x="38" y="37"/>
                  </a:lnTo>
                  <a:lnTo>
                    <a:pt x="37" y="40"/>
                  </a:lnTo>
                  <a:lnTo>
                    <a:pt x="34" y="42"/>
                  </a:lnTo>
                  <a:lnTo>
                    <a:pt x="31" y="44"/>
                  </a:lnTo>
                  <a:lnTo>
                    <a:pt x="27" y="4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8" name="Freeform 482"/>
            <p:cNvSpPr>
              <a:spLocks/>
            </p:cNvSpPr>
            <p:nvPr/>
          </p:nvSpPr>
          <p:spPr bwMode="auto">
            <a:xfrm>
              <a:off x="3367" y="1659"/>
              <a:ext cx="11" cy="13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33" y="10"/>
                </a:cxn>
                <a:cxn ang="0">
                  <a:pos x="33" y="53"/>
                </a:cxn>
                <a:cxn ang="0">
                  <a:pos x="45" y="53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3" y="53"/>
                </a:cxn>
                <a:cxn ang="0">
                  <a:pos x="13" y="10"/>
                </a:cxn>
              </a:cxnLst>
              <a:rect l="0" t="0" r="r" b="b"/>
              <a:pathLst>
                <a:path w="45" h="53">
                  <a:moveTo>
                    <a:pt x="13" y="10"/>
                  </a:moveTo>
                  <a:lnTo>
                    <a:pt x="33" y="10"/>
                  </a:lnTo>
                  <a:lnTo>
                    <a:pt x="33" y="53"/>
                  </a:lnTo>
                  <a:lnTo>
                    <a:pt x="45" y="5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3" y="53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099" name="Line 483"/>
            <p:cNvSpPr>
              <a:spLocks noChangeShapeType="1"/>
            </p:cNvSpPr>
            <p:nvPr/>
          </p:nvSpPr>
          <p:spPr bwMode="auto">
            <a:xfrm>
              <a:off x="3250" y="1675"/>
              <a:ext cx="38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0" name="Line 484"/>
            <p:cNvSpPr>
              <a:spLocks noChangeShapeType="1"/>
            </p:cNvSpPr>
            <p:nvPr/>
          </p:nvSpPr>
          <p:spPr bwMode="auto">
            <a:xfrm flipH="1">
              <a:off x="3428" y="1661"/>
              <a:ext cx="118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1" name="Freeform 485"/>
            <p:cNvSpPr>
              <a:spLocks/>
            </p:cNvSpPr>
            <p:nvPr/>
          </p:nvSpPr>
          <p:spPr bwMode="auto">
            <a:xfrm>
              <a:off x="3419" y="1657"/>
              <a:ext cx="10" cy="7"/>
            </a:xfrm>
            <a:custGeom>
              <a:avLst/>
              <a:gdLst/>
              <a:ahLst/>
              <a:cxnLst>
                <a:cxn ang="0">
                  <a:pos x="40" y="27"/>
                </a:cxn>
                <a:cxn ang="0">
                  <a:pos x="0" y="14"/>
                </a:cxn>
                <a:cxn ang="0">
                  <a:pos x="40" y="0"/>
                </a:cxn>
                <a:cxn ang="0">
                  <a:pos x="40" y="27"/>
                </a:cxn>
              </a:cxnLst>
              <a:rect l="0" t="0" r="r" b="b"/>
              <a:pathLst>
                <a:path w="40" h="27">
                  <a:moveTo>
                    <a:pt x="40" y="27"/>
                  </a:moveTo>
                  <a:lnTo>
                    <a:pt x="0" y="14"/>
                  </a:lnTo>
                  <a:lnTo>
                    <a:pt x="40" y="0"/>
                  </a:lnTo>
                  <a:lnTo>
                    <a:pt x="40" y="2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2" name="Line 486"/>
            <p:cNvSpPr>
              <a:spLocks noChangeShapeType="1"/>
            </p:cNvSpPr>
            <p:nvPr/>
          </p:nvSpPr>
          <p:spPr bwMode="auto">
            <a:xfrm flipV="1">
              <a:off x="3330" y="1730"/>
              <a:ext cx="1" cy="18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3" name="Freeform 487"/>
            <p:cNvSpPr>
              <a:spLocks/>
            </p:cNvSpPr>
            <p:nvPr/>
          </p:nvSpPr>
          <p:spPr bwMode="auto">
            <a:xfrm>
              <a:off x="3327" y="1720"/>
              <a:ext cx="7" cy="11"/>
            </a:xfrm>
            <a:custGeom>
              <a:avLst/>
              <a:gdLst/>
              <a:ahLst/>
              <a:cxnLst>
                <a:cxn ang="0">
                  <a:pos x="0" y="47"/>
                </a:cxn>
                <a:cxn ang="0">
                  <a:pos x="15" y="0"/>
                </a:cxn>
                <a:cxn ang="0">
                  <a:pos x="31" y="47"/>
                </a:cxn>
                <a:cxn ang="0">
                  <a:pos x="0" y="47"/>
                </a:cxn>
              </a:cxnLst>
              <a:rect l="0" t="0" r="r" b="b"/>
              <a:pathLst>
                <a:path w="31" h="47">
                  <a:moveTo>
                    <a:pt x="0" y="47"/>
                  </a:moveTo>
                  <a:lnTo>
                    <a:pt x="15" y="0"/>
                  </a:lnTo>
                  <a:lnTo>
                    <a:pt x="31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4" name="Line 488"/>
            <p:cNvSpPr>
              <a:spLocks noChangeShapeType="1"/>
            </p:cNvSpPr>
            <p:nvPr/>
          </p:nvSpPr>
          <p:spPr bwMode="auto">
            <a:xfrm>
              <a:off x="3375" y="1720"/>
              <a:ext cx="1" cy="18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5" name="Freeform 489"/>
            <p:cNvSpPr>
              <a:spLocks/>
            </p:cNvSpPr>
            <p:nvPr/>
          </p:nvSpPr>
          <p:spPr bwMode="auto">
            <a:xfrm>
              <a:off x="3371" y="1737"/>
              <a:ext cx="8" cy="12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16" y="47"/>
                </a:cxn>
                <a:cxn ang="0">
                  <a:pos x="0" y="0"/>
                </a:cxn>
                <a:cxn ang="0">
                  <a:pos x="31" y="0"/>
                </a:cxn>
              </a:cxnLst>
              <a:rect l="0" t="0" r="r" b="b"/>
              <a:pathLst>
                <a:path w="31" h="47">
                  <a:moveTo>
                    <a:pt x="31" y="0"/>
                  </a:moveTo>
                  <a:lnTo>
                    <a:pt x="16" y="47"/>
                  </a:ln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6" name="Freeform 490"/>
            <p:cNvSpPr>
              <a:spLocks/>
            </p:cNvSpPr>
            <p:nvPr/>
          </p:nvSpPr>
          <p:spPr bwMode="auto">
            <a:xfrm>
              <a:off x="3522" y="1720"/>
              <a:ext cx="84" cy="47"/>
            </a:xfrm>
            <a:custGeom>
              <a:avLst/>
              <a:gdLst/>
              <a:ahLst/>
              <a:cxnLst>
                <a:cxn ang="0">
                  <a:pos x="18" y="188"/>
                </a:cxn>
                <a:cxn ang="0">
                  <a:pos x="318" y="188"/>
                </a:cxn>
                <a:cxn ang="0">
                  <a:pos x="324" y="187"/>
                </a:cxn>
                <a:cxn ang="0">
                  <a:pos x="329" y="184"/>
                </a:cxn>
                <a:cxn ang="0">
                  <a:pos x="333" y="180"/>
                </a:cxn>
                <a:cxn ang="0">
                  <a:pos x="335" y="175"/>
                </a:cxn>
                <a:cxn ang="0">
                  <a:pos x="336" y="169"/>
                </a:cxn>
                <a:cxn ang="0">
                  <a:pos x="336" y="20"/>
                </a:cxn>
                <a:cxn ang="0">
                  <a:pos x="335" y="14"/>
                </a:cxn>
                <a:cxn ang="0">
                  <a:pos x="333" y="9"/>
                </a:cxn>
                <a:cxn ang="0">
                  <a:pos x="329" y="4"/>
                </a:cxn>
                <a:cxn ang="0">
                  <a:pos x="324" y="1"/>
                </a:cxn>
                <a:cxn ang="0">
                  <a:pos x="318" y="0"/>
                </a:cxn>
                <a:cxn ang="0">
                  <a:pos x="18" y="0"/>
                </a:cxn>
                <a:cxn ang="0">
                  <a:pos x="13" y="1"/>
                </a:cxn>
                <a:cxn ang="0">
                  <a:pos x="8" y="4"/>
                </a:cxn>
                <a:cxn ang="0">
                  <a:pos x="4" y="9"/>
                </a:cxn>
                <a:cxn ang="0">
                  <a:pos x="1" y="14"/>
                </a:cxn>
                <a:cxn ang="0">
                  <a:pos x="0" y="20"/>
                </a:cxn>
                <a:cxn ang="0">
                  <a:pos x="0" y="169"/>
                </a:cxn>
                <a:cxn ang="0">
                  <a:pos x="1" y="175"/>
                </a:cxn>
                <a:cxn ang="0">
                  <a:pos x="4" y="180"/>
                </a:cxn>
                <a:cxn ang="0">
                  <a:pos x="8" y="184"/>
                </a:cxn>
                <a:cxn ang="0">
                  <a:pos x="13" y="187"/>
                </a:cxn>
                <a:cxn ang="0">
                  <a:pos x="18" y="188"/>
                </a:cxn>
              </a:cxnLst>
              <a:rect l="0" t="0" r="r" b="b"/>
              <a:pathLst>
                <a:path w="336" h="188">
                  <a:moveTo>
                    <a:pt x="18" y="188"/>
                  </a:moveTo>
                  <a:lnTo>
                    <a:pt x="318" y="188"/>
                  </a:lnTo>
                  <a:lnTo>
                    <a:pt x="324" y="187"/>
                  </a:lnTo>
                  <a:lnTo>
                    <a:pt x="329" y="184"/>
                  </a:lnTo>
                  <a:lnTo>
                    <a:pt x="333" y="180"/>
                  </a:lnTo>
                  <a:lnTo>
                    <a:pt x="335" y="175"/>
                  </a:lnTo>
                  <a:lnTo>
                    <a:pt x="336" y="169"/>
                  </a:lnTo>
                  <a:lnTo>
                    <a:pt x="336" y="20"/>
                  </a:lnTo>
                  <a:lnTo>
                    <a:pt x="335" y="14"/>
                  </a:lnTo>
                  <a:lnTo>
                    <a:pt x="333" y="9"/>
                  </a:lnTo>
                  <a:lnTo>
                    <a:pt x="329" y="4"/>
                  </a:lnTo>
                  <a:lnTo>
                    <a:pt x="324" y="1"/>
                  </a:lnTo>
                  <a:lnTo>
                    <a:pt x="318" y="0"/>
                  </a:lnTo>
                  <a:lnTo>
                    <a:pt x="18" y="0"/>
                  </a:lnTo>
                  <a:lnTo>
                    <a:pt x="13" y="1"/>
                  </a:lnTo>
                  <a:lnTo>
                    <a:pt x="8" y="4"/>
                  </a:lnTo>
                  <a:lnTo>
                    <a:pt x="4" y="9"/>
                  </a:lnTo>
                  <a:lnTo>
                    <a:pt x="1" y="14"/>
                  </a:lnTo>
                  <a:lnTo>
                    <a:pt x="0" y="20"/>
                  </a:lnTo>
                  <a:lnTo>
                    <a:pt x="0" y="169"/>
                  </a:lnTo>
                  <a:lnTo>
                    <a:pt x="1" y="175"/>
                  </a:lnTo>
                  <a:lnTo>
                    <a:pt x="4" y="180"/>
                  </a:lnTo>
                  <a:lnTo>
                    <a:pt x="8" y="184"/>
                  </a:lnTo>
                  <a:lnTo>
                    <a:pt x="13" y="187"/>
                  </a:lnTo>
                  <a:lnTo>
                    <a:pt x="18" y="18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7" name="Freeform 491"/>
            <p:cNvSpPr>
              <a:spLocks/>
            </p:cNvSpPr>
            <p:nvPr/>
          </p:nvSpPr>
          <p:spPr bwMode="auto">
            <a:xfrm>
              <a:off x="3522" y="1720"/>
              <a:ext cx="84" cy="47"/>
            </a:xfrm>
            <a:custGeom>
              <a:avLst/>
              <a:gdLst/>
              <a:ahLst/>
              <a:cxnLst>
                <a:cxn ang="0">
                  <a:pos x="18" y="188"/>
                </a:cxn>
                <a:cxn ang="0">
                  <a:pos x="318" y="188"/>
                </a:cxn>
                <a:cxn ang="0">
                  <a:pos x="324" y="187"/>
                </a:cxn>
                <a:cxn ang="0">
                  <a:pos x="329" y="184"/>
                </a:cxn>
                <a:cxn ang="0">
                  <a:pos x="333" y="180"/>
                </a:cxn>
                <a:cxn ang="0">
                  <a:pos x="335" y="175"/>
                </a:cxn>
                <a:cxn ang="0">
                  <a:pos x="336" y="169"/>
                </a:cxn>
                <a:cxn ang="0">
                  <a:pos x="336" y="20"/>
                </a:cxn>
                <a:cxn ang="0">
                  <a:pos x="335" y="14"/>
                </a:cxn>
                <a:cxn ang="0">
                  <a:pos x="333" y="9"/>
                </a:cxn>
                <a:cxn ang="0">
                  <a:pos x="329" y="4"/>
                </a:cxn>
                <a:cxn ang="0">
                  <a:pos x="324" y="1"/>
                </a:cxn>
                <a:cxn ang="0">
                  <a:pos x="318" y="0"/>
                </a:cxn>
                <a:cxn ang="0">
                  <a:pos x="18" y="0"/>
                </a:cxn>
                <a:cxn ang="0">
                  <a:pos x="13" y="1"/>
                </a:cxn>
                <a:cxn ang="0">
                  <a:pos x="8" y="4"/>
                </a:cxn>
                <a:cxn ang="0">
                  <a:pos x="4" y="9"/>
                </a:cxn>
                <a:cxn ang="0">
                  <a:pos x="1" y="14"/>
                </a:cxn>
                <a:cxn ang="0">
                  <a:pos x="0" y="20"/>
                </a:cxn>
                <a:cxn ang="0">
                  <a:pos x="0" y="169"/>
                </a:cxn>
                <a:cxn ang="0">
                  <a:pos x="1" y="175"/>
                </a:cxn>
                <a:cxn ang="0">
                  <a:pos x="4" y="180"/>
                </a:cxn>
                <a:cxn ang="0">
                  <a:pos x="8" y="184"/>
                </a:cxn>
                <a:cxn ang="0">
                  <a:pos x="13" y="187"/>
                </a:cxn>
                <a:cxn ang="0">
                  <a:pos x="18" y="188"/>
                </a:cxn>
              </a:cxnLst>
              <a:rect l="0" t="0" r="r" b="b"/>
              <a:pathLst>
                <a:path w="336" h="188">
                  <a:moveTo>
                    <a:pt x="18" y="188"/>
                  </a:moveTo>
                  <a:lnTo>
                    <a:pt x="318" y="188"/>
                  </a:lnTo>
                  <a:lnTo>
                    <a:pt x="324" y="187"/>
                  </a:lnTo>
                  <a:lnTo>
                    <a:pt x="329" y="184"/>
                  </a:lnTo>
                  <a:lnTo>
                    <a:pt x="333" y="180"/>
                  </a:lnTo>
                  <a:lnTo>
                    <a:pt x="335" y="175"/>
                  </a:lnTo>
                  <a:lnTo>
                    <a:pt x="336" y="169"/>
                  </a:lnTo>
                  <a:lnTo>
                    <a:pt x="336" y="20"/>
                  </a:lnTo>
                  <a:lnTo>
                    <a:pt x="335" y="14"/>
                  </a:lnTo>
                  <a:lnTo>
                    <a:pt x="333" y="9"/>
                  </a:lnTo>
                  <a:lnTo>
                    <a:pt x="329" y="4"/>
                  </a:lnTo>
                  <a:lnTo>
                    <a:pt x="324" y="1"/>
                  </a:lnTo>
                  <a:lnTo>
                    <a:pt x="318" y="0"/>
                  </a:lnTo>
                  <a:lnTo>
                    <a:pt x="18" y="0"/>
                  </a:lnTo>
                  <a:lnTo>
                    <a:pt x="13" y="1"/>
                  </a:lnTo>
                  <a:lnTo>
                    <a:pt x="8" y="4"/>
                  </a:lnTo>
                  <a:lnTo>
                    <a:pt x="4" y="9"/>
                  </a:lnTo>
                  <a:lnTo>
                    <a:pt x="1" y="14"/>
                  </a:lnTo>
                  <a:lnTo>
                    <a:pt x="0" y="20"/>
                  </a:lnTo>
                  <a:lnTo>
                    <a:pt x="0" y="169"/>
                  </a:lnTo>
                  <a:lnTo>
                    <a:pt x="1" y="175"/>
                  </a:lnTo>
                  <a:lnTo>
                    <a:pt x="4" y="180"/>
                  </a:lnTo>
                  <a:lnTo>
                    <a:pt x="8" y="184"/>
                  </a:lnTo>
                  <a:lnTo>
                    <a:pt x="13" y="187"/>
                  </a:lnTo>
                  <a:lnTo>
                    <a:pt x="18" y="188"/>
                  </a:lnTo>
                </a:path>
              </a:pathLst>
            </a:custGeom>
            <a:noFill/>
            <a:ln w="0">
              <a:solidFill>
                <a:srgbClr val="1614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8" name="Freeform 492"/>
            <p:cNvSpPr>
              <a:spLocks/>
            </p:cNvSpPr>
            <p:nvPr/>
          </p:nvSpPr>
          <p:spPr bwMode="auto">
            <a:xfrm>
              <a:off x="3527" y="1724"/>
              <a:ext cx="3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6" y="7"/>
                </a:cxn>
                <a:cxn ang="0">
                  <a:pos x="6" y="28"/>
                </a:cxn>
                <a:cxn ang="0">
                  <a:pos x="10" y="28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7" y="2"/>
                </a:cxn>
                <a:cxn ang="0">
                  <a:pos x="5" y="4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7"/>
                </a:cxn>
              </a:cxnLst>
              <a:rect l="0" t="0" r="r" b="b"/>
              <a:pathLst>
                <a:path w="10" h="28">
                  <a:moveTo>
                    <a:pt x="0" y="7"/>
                  </a:moveTo>
                  <a:lnTo>
                    <a:pt x="6" y="7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09" name="Freeform 493"/>
            <p:cNvSpPr>
              <a:spLocks/>
            </p:cNvSpPr>
            <p:nvPr/>
          </p:nvSpPr>
          <p:spPr bwMode="auto">
            <a:xfrm>
              <a:off x="3533" y="1724"/>
              <a:ext cx="5" cy="8"/>
            </a:xfrm>
            <a:custGeom>
              <a:avLst/>
              <a:gdLst/>
              <a:ahLst/>
              <a:cxnLst>
                <a:cxn ang="0">
                  <a:pos x="20" y="26"/>
                </a:cxn>
                <a:cxn ang="0">
                  <a:pos x="4" y="26"/>
                </a:cxn>
                <a:cxn ang="0">
                  <a:pos x="6" y="23"/>
                </a:cxn>
                <a:cxn ang="0">
                  <a:pos x="11" y="20"/>
                </a:cxn>
                <a:cxn ang="0">
                  <a:pos x="16" y="17"/>
                </a:cxn>
                <a:cxn ang="0">
                  <a:pos x="18" y="15"/>
                </a:cxn>
                <a:cxn ang="0">
                  <a:pos x="20" y="12"/>
                </a:cxn>
                <a:cxn ang="0">
                  <a:pos x="21" y="9"/>
                </a:cxn>
                <a:cxn ang="0">
                  <a:pos x="20" y="5"/>
                </a:cxn>
                <a:cxn ang="0">
                  <a:pos x="18" y="2"/>
                </a:cxn>
                <a:cxn ang="0">
                  <a:pos x="15" y="1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5" y="1"/>
                </a:cxn>
                <a:cxn ang="0">
                  <a:pos x="3" y="2"/>
                </a:cxn>
                <a:cxn ang="0">
                  <a:pos x="2" y="4"/>
                </a:cxn>
                <a:cxn ang="0">
                  <a:pos x="1" y="7"/>
                </a:cxn>
                <a:cxn ang="0">
                  <a:pos x="0" y="9"/>
                </a:cxn>
                <a:cxn ang="0">
                  <a:pos x="0" y="10"/>
                </a:cxn>
                <a:cxn ang="0">
                  <a:pos x="4" y="10"/>
                </a:cxn>
                <a:cxn ang="0">
                  <a:pos x="4" y="9"/>
                </a:cxn>
                <a:cxn ang="0">
                  <a:pos x="4" y="7"/>
                </a:cxn>
                <a:cxn ang="0">
                  <a:pos x="6" y="5"/>
                </a:cxn>
                <a:cxn ang="0">
                  <a:pos x="7" y="4"/>
                </a:cxn>
                <a:cxn ang="0">
                  <a:pos x="11" y="3"/>
                </a:cxn>
                <a:cxn ang="0">
                  <a:pos x="13" y="4"/>
                </a:cxn>
                <a:cxn ang="0">
                  <a:pos x="15" y="5"/>
                </a:cxn>
                <a:cxn ang="0">
                  <a:pos x="16" y="6"/>
                </a:cxn>
                <a:cxn ang="0">
                  <a:pos x="17" y="9"/>
                </a:cxn>
                <a:cxn ang="0">
                  <a:pos x="16" y="12"/>
                </a:cxn>
                <a:cxn ang="0">
                  <a:pos x="15" y="14"/>
                </a:cxn>
                <a:cxn ang="0">
                  <a:pos x="13" y="15"/>
                </a:cxn>
                <a:cxn ang="0">
                  <a:pos x="11" y="16"/>
                </a:cxn>
                <a:cxn ang="0">
                  <a:pos x="6" y="19"/>
                </a:cxn>
                <a:cxn ang="0">
                  <a:pos x="3" y="22"/>
                </a:cxn>
                <a:cxn ang="0">
                  <a:pos x="1" y="25"/>
                </a:cxn>
                <a:cxn ang="0">
                  <a:pos x="0" y="29"/>
                </a:cxn>
                <a:cxn ang="0">
                  <a:pos x="20" y="29"/>
                </a:cxn>
                <a:cxn ang="0">
                  <a:pos x="20" y="26"/>
                </a:cxn>
              </a:cxnLst>
              <a:rect l="0" t="0" r="r" b="b"/>
              <a:pathLst>
                <a:path w="21" h="29">
                  <a:moveTo>
                    <a:pt x="20" y="26"/>
                  </a:moveTo>
                  <a:lnTo>
                    <a:pt x="4" y="26"/>
                  </a:lnTo>
                  <a:lnTo>
                    <a:pt x="6" y="23"/>
                  </a:lnTo>
                  <a:lnTo>
                    <a:pt x="11" y="20"/>
                  </a:lnTo>
                  <a:lnTo>
                    <a:pt x="16" y="17"/>
                  </a:lnTo>
                  <a:lnTo>
                    <a:pt x="18" y="15"/>
                  </a:lnTo>
                  <a:lnTo>
                    <a:pt x="20" y="12"/>
                  </a:lnTo>
                  <a:lnTo>
                    <a:pt x="21" y="9"/>
                  </a:lnTo>
                  <a:lnTo>
                    <a:pt x="20" y="5"/>
                  </a:lnTo>
                  <a:lnTo>
                    <a:pt x="18" y="2"/>
                  </a:lnTo>
                  <a:lnTo>
                    <a:pt x="15" y="1"/>
                  </a:lnTo>
                  <a:lnTo>
                    <a:pt x="11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2" y="4"/>
                  </a:lnTo>
                  <a:lnTo>
                    <a:pt x="1" y="7"/>
                  </a:lnTo>
                  <a:lnTo>
                    <a:pt x="0" y="9"/>
                  </a:lnTo>
                  <a:lnTo>
                    <a:pt x="0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6" y="5"/>
                  </a:lnTo>
                  <a:lnTo>
                    <a:pt x="7" y="4"/>
                  </a:lnTo>
                  <a:lnTo>
                    <a:pt x="11" y="3"/>
                  </a:lnTo>
                  <a:lnTo>
                    <a:pt x="13" y="4"/>
                  </a:lnTo>
                  <a:lnTo>
                    <a:pt x="15" y="5"/>
                  </a:lnTo>
                  <a:lnTo>
                    <a:pt x="16" y="6"/>
                  </a:lnTo>
                  <a:lnTo>
                    <a:pt x="17" y="9"/>
                  </a:lnTo>
                  <a:lnTo>
                    <a:pt x="16" y="12"/>
                  </a:lnTo>
                  <a:lnTo>
                    <a:pt x="15" y="14"/>
                  </a:lnTo>
                  <a:lnTo>
                    <a:pt x="13" y="15"/>
                  </a:lnTo>
                  <a:lnTo>
                    <a:pt x="11" y="16"/>
                  </a:lnTo>
                  <a:lnTo>
                    <a:pt x="6" y="19"/>
                  </a:lnTo>
                  <a:lnTo>
                    <a:pt x="3" y="22"/>
                  </a:lnTo>
                  <a:lnTo>
                    <a:pt x="1" y="25"/>
                  </a:lnTo>
                  <a:lnTo>
                    <a:pt x="0" y="29"/>
                  </a:lnTo>
                  <a:lnTo>
                    <a:pt x="20" y="29"/>
                  </a:lnTo>
                  <a:lnTo>
                    <a:pt x="20" y="26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0" name="Freeform 494"/>
            <p:cNvSpPr>
              <a:spLocks noEditPoints="1"/>
            </p:cNvSpPr>
            <p:nvPr/>
          </p:nvSpPr>
          <p:spPr bwMode="auto">
            <a:xfrm>
              <a:off x="3538" y="1724"/>
              <a:ext cx="6" cy="8"/>
            </a:xfrm>
            <a:custGeom>
              <a:avLst/>
              <a:gdLst/>
              <a:ahLst/>
              <a:cxnLst>
                <a:cxn ang="0">
                  <a:pos x="14" y="22"/>
                </a:cxn>
                <a:cxn ang="0">
                  <a:pos x="14" y="28"/>
                </a:cxn>
                <a:cxn ang="0">
                  <a:pos x="18" y="28"/>
                </a:cxn>
                <a:cxn ang="0">
                  <a:pos x="18" y="22"/>
                </a:cxn>
                <a:cxn ang="0">
                  <a:pos x="22" y="22"/>
                </a:cxn>
                <a:cxn ang="0">
                  <a:pos x="22" y="19"/>
                </a:cxn>
                <a:cxn ang="0">
                  <a:pos x="18" y="19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0" y="19"/>
                </a:cxn>
                <a:cxn ang="0">
                  <a:pos x="0" y="22"/>
                </a:cxn>
                <a:cxn ang="0">
                  <a:pos x="14" y="22"/>
                </a:cxn>
                <a:cxn ang="0">
                  <a:pos x="4" y="19"/>
                </a:cxn>
                <a:cxn ang="0">
                  <a:pos x="14" y="5"/>
                </a:cxn>
                <a:cxn ang="0">
                  <a:pos x="14" y="19"/>
                </a:cxn>
                <a:cxn ang="0">
                  <a:pos x="4" y="19"/>
                </a:cxn>
              </a:cxnLst>
              <a:rect l="0" t="0" r="r" b="b"/>
              <a:pathLst>
                <a:path w="22" h="28">
                  <a:moveTo>
                    <a:pt x="14" y="22"/>
                  </a:moveTo>
                  <a:lnTo>
                    <a:pt x="14" y="28"/>
                  </a:lnTo>
                  <a:lnTo>
                    <a:pt x="18" y="28"/>
                  </a:lnTo>
                  <a:lnTo>
                    <a:pt x="18" y="22"/>
                  </a:lnTo>
                  <a:lnTo>
                    <a:pt x="22" y="22"/>
                  </a:lnTo>
                  <a:lnTo>
                    <a:pt x="22" y="19"/>
                  </a:lnTo>
                  <a:lnTo>
                    <a:pt x="18" y="19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4" y="22"/>
                  </a:lnTo>
                  <a:close/>
                  <a:moveTo>
                    <a:pt x="4" y="19"/>
                  </a:moveTo>
                  <a:lnTo>
                    <a:pt x="14" y="5"/>
                  </a:lnTo>
                  <a:lnTo>
                    <a:pt x="14" y="19"/>
                  </a:lnTo>
                  <a:lnTo>
                    <a:pt x="4" y="19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1" name="Freeform 495"/>
            <p:cNvSpPr>
              <a:spLocks/>
            </p:cNvSpPr>
            <p:nvPr/>
          </p:nvSpPr>
          <p:spPr bwMode="auto">
            <a:xfrm>
              <a:off x="3545" y="1724"/>
              <a:ext cx="5" cy="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0" y="24"/>
                </a:cxn>
                <a:cxn ang="0">
                  <a:pos x="2" y="26"/>
                </a:cxn>
                <a:cxn ang="0">
                  <a:pos x="5" y="28"/>
                </a:cxn>
                <a:cxn ang="0">
                  <a:pos x="9" y="29"/>
                </a:cxn>
                <a:cxn ang="0">
                  <a:pos x="15" y="29"/>
                </a:cxn>
                <a:cxn ang="0">
                  <a:pos x="18" y="26"/>
                </a:cxn>
                <a:cxn ang="0">
                  <a:pos x="20" y="23"/>
                </a:cxn>
                <a:cxn ang="0">
                  <a:pos x="21" y="19"/>
                </a:cxn>
                <a:cxn ang="0">
                  <a:pos x="20" y="15"/>
                </a:cxn>
                <a:cxn ang="0">
                  <a:pos x="18" y="12"/>
                </a:cxn>
                <a:cxn ang="0">
                  <a:pos x="15" y="10"/>
                </a:cxn>
                <a:cxn ang="0">
                  <a:pos x="12" y="9"/>
                </a:cxn>
                <a:cxn ang="0">
                  <a:pos x="7" y="10"/>
                </a:cxn>
                <a:cxn ang="0">
                  <a:pos x="4" y="12"/>
                </a:cxn>
                <a:cxn ang="0">
                  <a:pos x="5" y="3"/>
                </a:cxn>
                <a:cxn ang="0">
                  <a:pos x="19" y="3"/>
                </a:cxn>
                <a:cxn ang="0">
                  <a:pos x="19" y="0"/>
                </a:cxn>
                <a:cxn ang="0">
                  <a:pos x="3" y="0"/>
                </a:cxn>
                <a:cxn ang="0">
                  <a:pos x="1" y="15"/>
                </a:cxn>
                <a:cxn ang="0">
                  <a:pos x="4" y="15"/>
                </a:cxn>
                <a:cxn ang="0">
                  <a:pos x="7" y="13"/>
                </a:cxn>
                <a:cxn ang="0">
                  <a:pos x="10" y="13"/>
                </a:cxn>
                <a:cxn ang="0">
                  <a:pos x="13" y="13"/>
                </a:cxn>
                <a:cxn ang="0">
                  <a:pos x="15" y="14"/>
                </a:cxn>
                <a:cxn ang="0">
                  <a:pos x="17" y="16"/>
                </a:cxn>
                <a:cxn ang="0">
                  <a:pos x="17" y="19"/>
                </a:cxn>
                <a:cxn ang="0">
                  <a:pos x="16" y="23"/>
                </a:cxn>
                <a:cxn ang="0">
                  <a:pos x="14" y="25"/>
                </a:cxn>
                <a:cxn ang="0">
                  <a:pos x="12" y="26"/>
                </a:cxn>
                <a:cxn ang="0">
                  <a:pos x="9" y="26"/>
                </a:cxn>
                <a:cxn ang="0">
                  <a:pos x="7" y="26"/>
                </a:cxn>
                <a:cxn ang="0">
                  <a:pos x="5" y="24"/>
                </a:cxn>
                <a:cxn ang="0">
                  <a:pos x="4" y="23"/>
                </a:cxn>
                <a:cxn ang="0">
                  <a:pos x="4" y="21"/>
                </a:cxn>
                <a:cxn ang="0">
                  <a:pos x="0" y="21"/>
                </a:cxn>
              </a:cxnLst>
              <a:rect l="0" t="0" r="r" b="b"/>
              <a:pathLst>
                <a:path w="21" h="29">
                  <a:moveTo>
                    <a:pt x="0" y="21"/>
                  </a:moveTo>
                  <a:lnTo>
                    <a:pt x="0" y="24"/>
                  </a:lnTo>
                  <a:lnTo>
                    <a:pt x="2" y="26"/>
                  </a:lnTo>
                  <a:lnTo>
                    <a:pt x="5" y="28"/>
                  </a:lnTo>
                  <a:lnTo>
                    <a:pt x="9" y="29"/>
                  </a:lnTo>
                  <a:lnTo>
                    <a:pt x="15" y="29"/>
                  </a:lnTo>
                  <a:lnTo>
                    <a:pt x="18" y="26"/>
                  </a:lnTo>
                  <a:lnTo>
                    <a:pt x="20" y="23"/>
                  </a:lnTo>
                  <a:lnTo>
                    <a:pt x="21" y="19"/>
                  </a:lnTo>
                  <a:lnTo>
                    <a:pt x="20" y="15"/>
                  </a:lnTo>
                  <a:lnTo>
                    <a:pt x="18" y="12"/>
                  </a:lnTo>
                  <a:lnTo>
                    <a:pt x="15" y="10"/>
                  </a:lnTo>
                  <a:lnTo>
                    <a:pt x="12" y="9"/>
                  </a:lnTo>
                  <a:lnTo>
                    <a:pt x="7" y="10"/>
                  </a:lnTo>
                  <a:lnTo>
                    <a:pt x="4" y="12"/>
                  </a:lnTo>
                  <a:lnTo>
                    <a:pt x="5" y="3"/>
                  </a:lnTo>
                  <a:lnTo>
                    <a:pt x="19" y="3"/>
                  </a:lnTo>
                  <a:lnTo>
                    <a:pt x="19" y="0"/>
                  </a:lnTo>
                  <a:lnTo>
                    <a:pt x="3" y="0"/>
                  </a:lnTo>
                  <a:lnTo>
                    <a:pt x="1" y="15"/>
                  </a:lnTo>
                  <a:lnTo>
                    <a:pt x="4" y="15"/>
                  </a:lnTo>
                  <a:lnTo>
                    <a:pt x="7" y="13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5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6" y="23"/>
                  </a:lnTo>
                  <a:lnTo>
                    <a:pt x="14" y="25"/>
                  </a:lnTo>
                  <a:lnTo>
                    <a:pt x="12" y="26"/>
                  </a:lnTo>
                  <a:lnTo>
                    <a:pt x="9" y="26"/>
                  </a:lnTo>
                  <a:lnTo>
                    <a:pt x="7" y="26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2" name="Freeform 496"/>
            <p:cNvSpPr>
              <a:spLocks/>
            </p:cNvSpPr>
            <p:nvPr/>
          </p:nvSpPr>
          <p:spPr bwMode="auto">
            <a:xfrm>
              <a:off x="3550" y="1724"/>
              <a:ext cx="6" cy="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" y="24"/>
                </a:cxn>
                <a:cxn ang="0">
                  <a:pos x="2" y="27"/>
                </a:cxn>
                <a:cxn ang="0">
                  <a:pos x="3" y="28"/>
                </a:cxn>
                <a:cxn ang="0">
                  <a:pos x="5" y="29"/>
                </a:cxn>
                <a:cxn ang="0">
                  <a:pos x="7" y="30"/>
                </a:cxn>
                <a:cxn ang="0">
                  <a:pos x="10" y="30"/>
                </a:cxn>
                <a:cxn ang="0">
                  <a:pos x="14" y="30"/>
                </a:cxn>
                <a:cxn ang="0">
                  <a:pos x="17" y="28"/>
                </a:cxn>
                <a:cxn ang="0">
                  <a:pos x="19" y="25"/>
                </a:cxn>
                <a:cxn ang="0">
                  <a:pos x="20" y="22"/>
                </a:cxn>
                <a:cxn ang="0">
                  <a:pos x="19" y="19"/>
                </a:cxn>
                <a:cxn ang="0">
                  <a:pos x="18" y="16"/>
                </a:cxn>
                <a:cxn ang="0">
                  <a:pos x="16" y="15"/>
                </a:cxn>
                <a:cxn ang="0">
                  <a:pos x="14" y="14"/>
                </a:cxn>
                <a:cxn ang="0">
                  <a:pos x="14" y="14"/>
                </a:cxn>
                <a:cxn ang="0">
                  <a:pos x="16" y="13"/>
                </a:cxn>
                <a:cxn ang="0">
                  <a:pos x="18" y="12"/>
                </a:cxn>
                <a:cxn ang="0">
                  <a:pos x="19" y="10"/>
                </a:cxn>
                <a:cxn ang="0">
                  <a:pos x="19" y="8"/>
                </a:cxn>
                <a:cxn ang="0">
                  <a:pos x="19" y="6"/>
                </a:cxn>
                <a:cxn ang="0">
                  <a:pos x="18" y="3"/>
                </a:cxn>
                <a:cxn ang="0">
                  <a:pos x="15" y="1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5" y="1"/>
                </a:cxn>
                <a:cxn ang="0">
                  <a:pos x="3" y="3"/>
                </a:cxn>
                <a:cxn ang="0">
                  <a:pos x="2" y="4"/>
                </a:cxn>
                <a:cxn ang="0">
                  <a:pos x="1" y="7"/>
                </a:cxn>
                <a:cxn ang="0">
                  <a:pos x="1" y="10"/>
                </a:cxn>
                <a:cxn ang="0">
                  <a:pos x="4" y="10"/>
                </a:cxn>
                <a:cxn ang="0">
                  <a:pos x="5" y="6"/>
                </a:cxn>
                <a:cxn ang="0">
                  <a:pos x="7" y="4"/>
                </a:cxn>
                <a:cxn ang="0">
                  <a:pos x="9" y="3"/>
                </a:cxn>
                <a:cxn ang="0">
                  <a:pos x="10" y="3"/>
                </a:cxn>
                <a:cxn ang="0">
                  <a:pos x="13" y="4"/>
                </a:cxn>
                <a:cxn ang="0">
                  <a:pos x="14" y="5"/>
                </a:cxn>
                <a:cxn ang="0">
                  <a:pos x="15" y="6"/>
                </a:cxn>
                <a:cxn ang="0">
                  <a:pos x="16" y="8"/>
                </a:cxn>
                <a:cxn ang="0">
                  <a:pos x="15" y="11"/>
                </a:cxn>
                <a:cxn ang="0">
                  <a:pos x="13" y="12"/>
                </a:cxn>
                <a:cxn ang="0">
                  <a:pos x="11" y="13"/>
                </a:cxn>
                <a:cxn ang="0">
                  <a:pos x="9" y="13"/>
                </a:cxn>
                <a:cxn ang="0">
                  <a:pos x="8" y="13"/>
                </a:cxn>
                <a:cxn ang="0">
                  <a:pos x="8" y="16"/>
                </a:cxn>
                <a:cxn ang="0">
                  <a:pos x="11" y="16"/>
                </a:cxn>
                <a:cxn ang="0">
                  <a:pos x="13" y="16"/>
                </a:cxn>
                <a:cxn ang="0">
                  <a:pos x="15" y="18"/>
                </a:cxn>
                <a:cxn ang="0">
                  <a:pos x="16" y="19"/>
                </a:cxn>
                <a:cxn ang="0">
                  <a:pos x="16" y="21"/>
                </a:cxn>
                <a:cxn ang="0">
                  <a:pos x="16" y="23"/>
                </a:cxn>
                <a:cxn ang="0">
                  <a:pos x="15" y="25"/>
                </a:cxn>
                <a:cxn ang="0">
                  <a:pos x="13" y="27"/>
                </a:cxn>
                <a:cxn ang="0">
                  <a:pos x="10" y="27"/>
                </a:cxn>
                <a:cxn ang="0">
                  <a:pos x="7" y="27"/>
                </a:cxn>
                <a:cxn ang="0">
                  <a:pos x="5" y="25"/>
                </a:cxn>
                <a:cxn ang="0">
                  <a:pos x="4" y="23"/>
                </a:cxn>
                <a:cxn ang="0">
                  <a:pos x="4" y="22"/>
                </a:cxn>
                <a:cxn ang="0">
                  <a:pos x="4" y="21"/>
                </a:cxn>
                <a:cxn ang="0">
                  <a:pos x="4" y="21"/>
                </a:cxn>
                <a:cxn ang="0">
                  <a:pos x="0" y="21"/>
                </a:cxn>
              </a:cxnLst>
              <a:rect l="0" t="0" r="r" b="b"/>
              <a:pathLst>
                <a:path w="20" h="30">
                  <a:moveTo>
                    <a:pt x="0" y="21"/>
                  </a:moveTo>
                  <a:lnTo>
                    <a:pt x="1" y="24"/>
                  </a:lnTo>
                  <a:lnTo>
                    <a:pt x="2" y="27"/>
                  </a:lnTo>
                  <a:lnTo>
                    <a:pt x="3" y="28"/>
                  </a:lnTo>
                  <a:lnTo>
                    <a:pt x="5" y="29"/>
                  </a:lnTo>
                  <a:lnTo>
                    <a:pt x="7" y="30"/>
                  </a:lnTo>
                  <a:lnTo>
                    <a:pt x="10" y="30"/>
                  </a:lnTo>
                  <a:lnTo>
                    <a:pt x="14" y="30"/>
                  </a:lnTo>
                  <a:lnTo>
                    <a:pt x="17" y="28"/>
                  </a:lnTo>
                  <a:lnTo>
                    <a:pt x="19" y="25"/>
                  </a:lnTo>
                  <a:lnTo>
                    <a:pt x="20" y="22"/>
                  </a:lnTo>
                  <a:lnTo>
                    <a:pt x="19" y="19"/>
                  </a:lnTo>
                  <a:lnTo>
                    <a:pt x="18" y="16"/>
                  </a:lnTo>
                  <a:lnTo>
                    <a:pt x="16" y="15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6" y="13"/>
                  </a:lnTo>
                  <a:lnTo>
                    <a:pt x="18" y="12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6"/>
                  </a:lnTo>
                  <a:lnTo>
                    <a:pt x="18" y="3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2" y="4"/>
                  </a:lnTo>
                  <a:lnTo>
                    <a:pt x="1" y="7"/>
                  </a:lnTo>
                  <a:lnTo>
                    <a:pt x="1" y="10"/>
                  </a:lnTo>
                  <a:lnTo>
                    <a:pt x="4" y="10"/>
                  </a:lnTo>
                  <a:lnTo>
                    <a:pt x="5" y="6"/>
                  </a:lnTo>
                  <a:lnTo>
                    <a:pt x="7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3" y="4"/>
                  </a:lnTo>
                  <a:lnTo>
                    <a:pt x="14" y="5"/>
                  </a:lnTo>
                  <a:lnTo>
                    <a:pt x="15" y="6"/>
                  </a:lnTo>
                  <a:lnTo>
                    <a:pt x="16" y="8"/>
                  </a:lnTo>
                  <a:lnTo>
                    <a:pt x="15" y="11"/>
                  </a:lnTo>
                  <a:lnTo>
                    <a:pt x="13" y="12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3" y="16"/>
                  </a:lnTo>
                  <a:lnTo>
                    <a:pt x="15" y="18"/>
                  </a:lnTo>
                  <a:lnTo>
                    <a:pt x="16" y="19"/>
                  </a:lnTo>
                  <a:lnTo>
                    <a:pt x="16" y="21"/>
                  </a:lnTo>
                  <a:lnTo>
                    <a:pt x="16" y="23"/>
                  </a:lnTo>
                  <a:lnTo>
                    <a:pt x="15" y="25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7" y="27"/>
                  </a:lnTo>
                  <a:lnTo>
                    <a:pt x="5" y="25"/>
                  </a:lnTo>
                  <a:lnTo>
                    <a:pt x="4" y="23"/>
                  </a:lnTo>
                  <a:lnTo>
                    <a:pt x="4" y="22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3" name="Freeform 497"/>
            <p:cNvSpPr>
              <a:spLocks noEditPoints="1"/>
            </p:cNvSpPr>
            <p:nvPr/>
          </p:nvSpPr>
          <p:spPr bwMode="auto">
            <a:xfrm>
              <a:off x="3556" y="1724"/>
              <a:ext cx="6" cy="8"/>
            </a:xfrm>
            <a:custGeom>
              <a:avLst/>
              <a:gdLst/>
              <a:ahLst/>
              <a:cxnLst>
                <a:cxn ang="0">
                  <a:pos x="13" y="22"/>
                </a:cxn>
                <a:cxn ang="0">
                  <a:pos x="13" y="28"/>
                </a:cxn>
                <a:cxn ang="0">
                  <a:pos x="18" y="28"/>
                </a:cxn>
                <a:cxn ang="0">
                  <a:pos x="18" y="22"/>
                </a:cxn>
                <a:cxn ang="0">
                  <a:pos x="23" y="22"/>
                </a:cxn>
                <a:cxn ang="0">
                  <a:pos x="23" y="19"/>
                </a:cxn>
                <a:cxn ang="0">
                  <a:pos x="18" y="19"/>
                </a:cxn>
                <a:cxn ang="0">
                  <a:pos x="18" y="0"/>
                </a:cxn>
                <a:cxn ang="0">
                  <a:pos x="13" y="0"/>
                </a:cxn>
                <a:cxn ang="0">
                  <a:pos x="0" y="19"/>
                </a:cxn>
                <a:cxn ang="0">
                  <a:pos x="0" y="22"/>
                </a:cxn>
                <a:cxn ang="0">
                  <a:pos x="13" y="22"/>
                </a:cxn>
                <a:cxn ang="0">
                  <a:pos x="4" y="19"/>
                </a:cxn>
                <a:cxn ang="0">
                  <a:pos x="13" y="5"/>
                </a:cxn>
                <a:cxn ang="0">
                  <a:pos x="13" y="19"/>
                </a:cxn>
                <a:cxn ang="0">
                  <a:pos x="4" y="19"/>
                </a:cxn>
              </a:cxnLst>
              <a:rect l="0" t="0" r="r" b="b"/>
              <a:pathLst>
                <a:path w="23" h="28">
                  <a:moveTo>
                    <a:pt x="13" y="22"/>
                  </a:moveTo>
                  <a:lnTo>
                    <a:pt x="13" y="28"/>
                  </a:lnTo>
                  <a:lnTo>
                    <a:pt x="18" y="28"/>
                  </a:lnTo>
                  <a:lnTo>
                    <a:pt x="18" y="22"/>
                  </a:lnTo>
                  <a:lnTo>
                    <a:pt x="23" y="22"/>
                  </a:lnTo>
                  <a:lnTo>
                    <a:pt x="23" y="19"/>
                  </a:lnTo>
                  <a:lnTo>
                    <a:pt x="18" y="19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3" y="22"/>
                  </a:lnTo>
                  <a:close/>
                  <a:moveTo>
                    <a:pt x="4" y="19"/>
                  </a:moveTo>
                  <a:lnTo>
                    <a:pt x="13" y="5"/>
                  </a:lnTo>
                  <a:lnTo>
                    <a:pt x="13" y="19"/>
                  </a:lnTo>
                  <a:lnTo>
                    <a:pt x="4" y="19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4" name="Freeform 498"/>
            <p:cNvSpPr>
              <a:spLocks/>
            </p:cNvSpPr>
            <p:nvPr/>
          </p:nvSpPr>
          <p:spPr bwMode="auto">
            <a:xfrm>
              <a:off x="3563" y="1724"/>
              <a:ext cx="5" cy="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0" y="24"/>
                </a:cxn>
                <a:cxn ang="0">
                  <a:pos x="2" y="26"/>
                </a:cxn>
                <a:cxn ang="0">
                  <a:pos x="5" y="28"/>
                </a:cxn>
                <a:cxn ang="0">
                  <a:pos x="9" y="29"/>
                </a:cxn>
                <a:cxn ang="0">
                  <a:pos x="14" y="29"/>
                </a:cxn>
                <a:cxn ang="0">
                  <a:pos x="17" y="26"/>
                </a:cxn>
                <a:cxn ang="0">
                  <a:pos x="19" y="23"/>
                </a:cxn>
                <a:cxn ang="0">
                  <a:pos x="19" y="19"/>
                </a:cxn>
                <a:cxn ang="0">
                  <a:pos x="19" y="15"/>
                </a:cxn>
                <a:cxn ang="0">
                  <a:pos x="17" y="12"/>
                </a:cxn>
                <a:cxn ang="0">
                  <a:pos x="14" y="10"/>
                </a:cxn>
                <a:cxn ang="0">
                  <a:pos x="10" y="9"/>
                </a:cxn>
                <a:cxn ang="0">
                  <a:pos x="7" y="10"/>
                </a:cxn>
                <a:cxn ang="0">
                  <a:pos x="4" y="12"/>
                </a:cxn>
                <a:cxn ang="0">
                  <a:pos x="5" y="3"/>
                </a:cxn>
                <a:cxn ang="0">
                  <a:pos x="18" y="3"/>
                </a:cxn>
                <a:cxn ang="0">
                  <a:pos x="18" y="0"/>
                </a:cxn>
                <a:cxn ang="0">
                  <a:pos x="2" y="0"/>
                </a:cxn>
                <a:cxn ang="0">
                  <a:pos x="0" y="15"/>
                </a:cxn>
                <a:cxn ang="0">
                  <a:pos x="4" y="15"/>
                </a:cxn>
                <a:cxn ang="0">
                  <a:pos x="6" y="13"/>
                </a:cxn>
                <a:cxn ang="0">
                  <a:pos x="9" y="13"/>
                </a:cxn>
                <a:cxn ang="0">
                  <a:pos x="12" y="13"/>
                </a:cxn>
                <a:cxn ang="0">
                  <a:pos x="14" y="14"/>
                </a:cxn>
                <a:cxn ang="0">
                  <a:pos x="15" y="16"/>
                </a:cxn>
                <a:cxn ang="0">
                  <a:pos x="16" y="19"/>
                </a:cxn>
                <a:cxn ang="0">
                  <a:pos x="15" y="23"/>
                </a:cxn>
                <a:cxn ang="0">
                  <a:pos x="13" y="25"/>
                </a:cxn>
                <a:cxn ang="0">
                  <a:pos x="11" y="26"/>
                </a:cxn>
                <a:cxn ang="0">
                  <a:pos x="9" y="26"/>
                </a:cxn>
                <a:cxn ang="0">
                  <a:pos x="6" y="26"/>
                </a:cxn>
                <a:cxn ang="0">
                  <a:pos x="5" y="24"/>
                </a:cxn>
                <a:cxn ang="0">
                  <a:pos x="4" y="23"/>
                </a:cxn>
                <a:cxn ang="0">
                  <a:pos x="3" y="21"/>
                </a:cxn>
                <a:cxn ang="0">
                  <a:pos x="0" y="21"/>
                </a:cxn>
              </a:cxnLst>
              <a:rect l="0" t="0" r="r" b="b"/>
              <a:pathLst>
                <a:path w="19" h="29">
                  <a:moveTo>
                    <a:pt x="0" y="21"/>
                  </a:moveTo>
                  <a:lnTo>
                    <a:pt x="0" y="24"/>
                  </a:lnTo>
                  <a:lnTo>
                    <a:pt x="2" y="26"/>
                  </a:lnTo>
                  <a:lnTo>
                    <a:pt x="5" y="28"/>
                  </a:lnTo>
                  <a:lnTo>
                    <a:pt x="9" y="29"/>
                  </a:lnTo>
                  <a:lnTo>
                    <a:pt x="14" y="29"/>
                  </a:lnTo>
                  <a:lnTo>
                    <a:pt x="17" y="26"/>
                  </a:lnTo>
                  <a:lnTo>
                    <a:pt x="19" y="23"/>
                  </a:lnTo>
                  <a:lnTo>
                    <a:pt x="19" y="19"/>
                  </a:lnTo>
                  <a:lnTo>
                    <a:pt x="19" y="15"/>
                  </a:lnTo>
                  <a:lnTo>
                    <a:pt x="17" y="12"/>
                  </a:lnTo>
                  <a:lnTo>
                    <a:pt x="14" y="10"/>
                  </a:lnTo>
                  <a:lnTo>
                    <a:pt x="10" y="9"/>
                  </a:lnTo>
                  <a:lnTo>
                    <a:pt x="7" y="10"/>
                  </a:lnTo>
                  <a:lnTo>
                    <a:pt x="4" y="12"/>
                  </a:lnTo>
                  <a:lnTo>
                    <a:pt x="5" y="3"/>
                  </a:lnTo>
                  <a:lnTo>
                    <a:pt x="18" y="3"/>
                  </a:lnTo>
                  <a:lnTo>
                    <a:pt x="18" y="0"/>
                  </a:lnTo>
                  <a:lnTo>
                    <a:pt x="2" y="0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6" y="13"/>
                  </a:lnTo>
                  <a:lnTo>
                    <a:pt x="9" y="13"/>
                  </a:lnTo>
                  <a:lnTo>
                    <a:pt x="12" y="13"/>
                  </a:lnTo>
                  <a:lnTo>
                    <a:pt x="14" y="14"/>
                  </a:lnTo>
                  <a:lnTo>
                    <a:pt x="15" y="16"/>
                  </a:lnTo>
                  <a:lnTo>
                    <a:pt x="16" y="19"/>
                  </a:lnTo>
                  <a:lnTo>
                    <a:pt x="15" y="23"/>
                  </a:lnTo>
                  <a:lnTo>
                    <a:pt x="13" y="25"/>
                  </a:lnTo>
                  <a:lnTo>
                    <a:pt x="11" y="26"/>
                  </a:lnTo>
                  <a:lnTo>
                    <a:pt x="9" y="26"/>
                  </a:lnTo>
                  <a:lnTo>
                    <a:pt x="6" y="26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3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5" name="Freeform 499"/>
            <p:cNvSpPr>
              <a:spLocks/>
            </p:cNvSpPr>
            <p:nvPr/>
          </p:nvSpPr>
          <p:spPr bwMode="auto">
            <a:xfrm>
              <a:off x="3569" y="1724"/>
              <a:ext cx="5" cy="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8" y="3"/>
                </a:cxn>
                <a:cxn ang="0">
                  <a:pos x="12" y="9"/>
                </a:cxn>
                <a:cxn ang="0">
                  <a:pos x="9" y="16"/>
                </a:cxn>
                <a:cxn ang="0">
                  <a:pos x="6" y="22"/>
                </a:cxn>
                <a:cxn ang="0">
                  <a:pos x="5" y="28"/>
                </a:cxn>
                <a:cxn ang="0">
                  <a:pos x="9" y="28"/>
                </a:cxn>
                <a:cxn ang="0">
                  <a:pos x="10" y="22"/>
                </a:cxn>
                <a:cxn ang="0">
                  <a:pos x="12" y="15"/>
                </a:cxn>
                <a:cxn ang="0">
                  <a:pos x="16" y="9"/>
                </a:cxn>
                <a:cxn ang="0">
                  <a:pos x="21" y="3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0" y="3"/>
                </a:cxn>
              </a:cxnLst>
              <a:rect l="0" t="0" r="r" b="b"/>
              <a:pathLst>
                <a:path w="21" h="28">
                  <a:moveTo>
                    <a:pt x="0" y="3"/>
                  </a:moveTo>
                  <a:lnTo>
                    <a:pt x="18" y="3"/>
                  </a:lnTo>
                  <a:lnTo>
                    <a:pt x="12" y="9"/>
                  </a:lnTo>
                  <a:lnTo>
                    <a:pt x="9" y="16"/>
                  </a:lnTo>
                  <a:lnTo>
                    <a:pt x="6" y="22"/>
                  </a:lnTo>
                  <a:lnTo>
                    <a:pt x="5" y="28"/>
                  </a:lnTo>
                  <a:lnTo>
                    <a:pt x="9" y="28"/>
                  </a:lnTo>
                  <a:lnTo>
                    <a:pt x="10" y="22"/>
                  </a:lnTo>
                  <a:lnTo>
                    <a:pt x="12" y="15"/>
                  </a:lnTo>
                  <a:lnTo>
                    <a:pt x="16" y="9"/>
                  </a:lnTo>
                  <a:lnTo>
                    <a:pt x="21" y="3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6" name="Freeform 500"/>
            <p:cNvSpPr>
              <a:spLocks/>
            </p:cNvSpPr>
            <p:nvPr/>
          </p:nvSpPr>
          <p:spPr bwMode="auto">
            <a:xfrm>
              <a:off x="3574" y="1724"/>
              <a:ext cx="6" cy="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7" y="3"/>
                </a:cxn>
                <a:cxn ang="0">
                  <a:pos x="13" y="9"/>
                </a:cxn>
                <a:cxn ang="0">
                  <a:pos x="9" y="16"/>
                </a:cxn>
                <a:cxn ang="0">
                  <a:pos x="7" y="22"/>
                </a:cxn>
                <a:cxn ang="0">
                  <a:pos x="6" y="28"/>
                </a:cxn>
                <a:cxn ang="0">
                  <a:pos x="10" y="28"/>
                </a:cxn>
                <a:cxn ang="0">
                  <a:pos x="11" y="22"/>
                </a:cxn>
                <a:cxn ang="0">
                  <a:pos x="13" y="15"/>
                </a:cxn>
                <a:cxn ang="0">
                  <a:pos x="16" y="9"/>
                </a:cxn>
                <a:cxn ang="0">
                  <a:pos x="21" y="3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0" y="3"/>
                </a:cxn>
              </a:cxnLst>
              <a:rect l="0" t="0" r="r" b="b"/>
              <a:pathLst>
                <a:path w="21" h="28">
                  <a:moveTo>
                    <a:pt x="0" y="3"/>
                  </a:moveTo>
                  <a:lnTo>
                    <a:pt x="17" y="3"/>
                  </a:lnTo>
                  <a:lnTo>
                    <a:pt x="13" y="9"/>
                  </a:lnTo>
                  <a:lnTo>
                    <a:pt x="9" y="16"/>
                  </a:lnTo>
                  <a:lnTo>
                    <a:pt x="7" y="22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11" y="22"/>
                  </a:lnTo>
                  <a:lnTo>
                    <a:pt x="13" y="15"/>
                  </a:lnTo>
                  <a:lnTo>
                    <a:pt x="16" y="9"/>
                  </a:lnTo>
                  <a:lnTo>
                    <a:pt x="21" y="3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7" name="Rectangle 501"/>
            <p:cNvSpPr>
              <a:spLocks noChangeArrowheads="1"/>
            </p:cNvSpPr>
            <p:nvPr/>
          </p:nvSpPr>
          <p:spPr bwMode="auto">
            <a:xfrm>
              <a:off x="3190" y="1572"/>
              <a:ext cx="60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8" name="Rectangle 502"/>
            <p:cNvSpPr>
              <a:spLocks noChangeArrowheads="1"/>
            </p:cNvSpPr>
            <p:nvPr/>
          </p:nvSpPr>
          <p:spPr bwMode="auto">
            <a:xfrm>
              <a:off x="3190" y="1572"/>
              <a:ext cx="60" cy="59"/>
            </a:xfrm>
            <a:prstGeom prst="rect">
              <a:avLst/>
            </a:prstGeom>
            <a:noFill/>
            <a:ln w="0">
              <a:solidFill>
                <a:srgbClr val="161417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19" name="Rectangle 503"/>
            <p:cNvSpPr>
              <a:spLocks noChangeArrowheads="1"/>
            </p:cNvSpPr>
            <p:nvPr/>
          </p:nvSpPr>
          <p:spPr bwMode="auto">
            <a:xfrm>
              <a:off x="3203" y="1582"/>
              <a:ext cx="34" cy="40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0" name="Freeform 504"/>
            <p:cNvSpPr>
              <a:spLocks/>
            </p:cNvSpPr>
            <p:nvPr/>
          </p:nvSpPr>
          <p:spPr bwMode="auto">
            <a:xfrm>
              <a:off x="3205" y="1584"/>
              <a:ext cx="10" cy="3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4" y="0"/>
                </a:cxn>
                <a:cxn ang="0">
                  <a:pos x="39" y="5"/>
                </a:cxn>
                <a:cxn ang="0">
                  <a:pos x="39" y="30"/>
                </a:cxn>
                <a:cxn ang="0">
                  <a:pos x="34" y="41"/>
                </a:cxn>
                <a:cxn ang="0">
                  <a:pos x="34" y="102"/>
                </a:cxn>
                <a:cxn ang="0">
                  <a:pos x="39" y="112"/>
                </a:cxn>
                <a:cxn ang="0">
                  <a:pos x="39" y="136"/>
                </a:cxn>
                <a:cxn ang="0">
                  <a:pos x="34" y="143"/>
                </a:cxn>
                <a:cxn ang="0">
                  <a:pos x="5" y="143"/>
                </a:cxn>
                <a:cxn ang="0">
                  <a:pos x="0" y="136"/>
                </a:cxn>
                <a:cxn ang="0">
                  <a:pos x="0" y="112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0"/>
                </a:cxn>
              </a:cxnLst>
              <a:rect l="0" t="0" r="r" b="b"/>
              <a:pathLst>
                <a:path w="39" h="143">
                  <a:moveTo>
                    <a:pt x="0" y="30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4" y="0"/>
                  </a:lnTo>
                  <a:lnTo>
                    <a:pt x="39" y="5"/>
                  </a:lnTo>
                  <a:lnTo>
                    <a:pt x="39" y="30"/>
                  </a:lnTo>
                  <a:lnTo>
                    <a:pt x="34" y="41"/>
                  </a:lnTo>
                  <a:lnTo>
                    <a:pt x="34" y="102"/>
                  </a:lnTo>
                  <a:lnTo>
                    <a:pt x="39" y="112"/>
                  </a:lnTo>
                  <a:lnTo>
                    <a:pt x="39" y="136"/>
                  </a:lnTo>
                  <a:lnTo>
                    <a:pt x="34" y="143"/>
                  </a:lnTo>
                  <a:lnTo>
                    <a:pt x="5" y="143"/>
                  </a:lnTo>
                  <a:lnTo>
                    <a:pt x="0" y="136"/>
                  </a:lnTo>
                  <a:lnTo>
                    <a:pt x="0" y="112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0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1" name="Rectangle 505"/>
            <p:cNvSpPr>
              <a:spLocks noChangeArrowheads="1"/>
            </p:cNvSpPr>
            <p:nvPr/>
          </p:nvSpPr>
          <p:spPr bwMode="auto">
            <a:xfrm>
              <a:off x="3218" y="1584"/>
              <a:ext cx="8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2" name="Rectangle 506"/>
            <p:cNvSpPr>
              <a:spLocks noChangeArrowheads="1"/>
            </p:cNvSpPr>
            <p:nvPr/>
          </p:nvSpPr>
          <p:spPr bwMode="auto">
            <a:xfrm>
              <a:off x="3227" y="1584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3" name="Rectangle 507"/>
            <p:cNvSpPr>
              <a:spLocks noChangeArrowheads="1"/>
            </p:cNvSpPr>
            <p:nvPr/>
          </p:nvSpPr>
          <p:spPr bwMode="auto">
            <a:xfrm>
              <a:off x="3218" y="1607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4" name="Line 508"/>
            <p:cNvSpPr>
              <a:spLocks noChangeShapeType="1"/>
            </p:cNvSpPr>
            <p:nvPr/>
          </p:nvSpPr>
          <p:spPr bwMode="auto">
            <a:xfrm>
              <a:off x="3218" y="1604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5" name="Line 509"/>
            <p:cNvSpPr>
              <a:spLocks noChangeShapeType="1"/>
            </p:cNvSpPr>
            <p:nvPr/>
          </p:nvSpPr>
          <p:spPr bwMode="auto">
            <a:xfrm>
              <a:off x="3218" y="1603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6" name="Line 510"/>
            <p:cNvSpPr>
              <a:spLocks noChangeShapeType="1"/>
            </p:cNvSpPr>
            <p:nvPr/>
          </p:nvSpPr>
          <p:spPr bwMode="auto">
            <a:xfrm>
              <a:off x="3218" y="160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7" name="Line 511"/>
            <p:cNvSpPr>
              <a:spLocks noChangeShapeType="1"/>
            </p:cNvSpPr>
            <p:nvPr/>
          </p:nvSpPr>
          <p:spPr bwMode="auto">
            <a:xfrm>
              <a:off x="3218" y="1601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8" name="Line 512"/>
            <p:cNvSpPr>
              <a:spLocks noChangeShapeType="1"/>
            </p:cNvSpPr>
            <p:nvPr/>
          </p:nvSpPr>
          <p:spPr bwMode="auto">
            <a:xfrm>
              <a:off x="3218" y="159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29" name="Line 513"/>
            <p:cNvSpPr>
              <a:spLocks noChangeShapeType="1"/>
            </p:cNvSpPr>
            <p:nvPr/>
          </p:nvSpPr>
          <p:spPr bwMode="auto">
            <a:xfrm>
              <a:off x="3227" y="1587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0" name="Line 514"/>
            <p:cNvSpPr>
              <a:spLocks noChangeShapeType="1"/>
            </p:cNvSpPr>
            <p:nvPr/>
          </p:nvSpPr>
          <p:spPr bwMode="auto">
            <a:xfrm>
              <a:off x="3227" y="1593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1" name="Line 515"/>
            <p:cNvSpPr>
              <a:spLocks noChangeShapeType="1"/>
            </p:cNvSpPr>
            <p:nvPr/>
          </p:nvSpPr>
          <p:spPr bwMode="auto">
            <a:xfrm>
              <a:off x="3227" y="1590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2" name="Line 516"/>
            <p:cNvSpPr>
              <a:spLocks noChangeShapeType="1"/>
            </p:cNvSpPr>
            <p:nvPr/>
          </p:nvSpPr>
          <p:spPr bwMode="auto">
            <a:xfrm>
              <a:off x="3218" y="1587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3" name="Line 517"/>
            <p:cNvSpPr>
              <a:spLocks noChangeShapeType="1"/>
            </p:cNvSpPr>
            <p:nvPr/>
          </p:nvSpPr>
          <p:spPr bwMode="auto">
            <a:xfrm>
              <a:off x="3218" y="1593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4" name="Line 518"/>
            <p:cNvSpPr>
              <a:spLocks noChangeShapeType="1"/>
            </p:cNvSpPr>
            <p:nvPr/>
          </p:nvSpPr>
          <p:spPr bwMode="auto">
            <a:xfrm>
              <a:off x="3218" y="1590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5" name="Line 519"/>
            <p:cNvSpPr>
              <a:spLocks noChangeShapeType="1"/>
            </p:cNvSpPr>
            <p:nvPr/>
          </p:nvSpPr>
          <p:spPr bwMode="auto">
            <a:xfrm>
              <a:off x="3218" y="161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6" name="Line 520"/>
            <p:cNvSpPr>
              <a:spLocks noChangeShapeType="1"/>
            </p:cNvSpPr>
            <p:nvPr/>
          </p:nvSpPr>
          <p:spPr bwMode="auto">
            <a:xfrm>
              <a:off x="3218" y="1613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7" name="Line 521"/>
            <p:cNvSpPr>
              <a:spLocks noChangeShapeType="1"/>
            </p:cNvSpPr>
            <p:nvPr/>
          </p:nvSpPr>
          <p:spPr bwMode="auto">
            <a:xfrm>
              <a:off x="3218" y="1610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38" name="Line 522"/>
            <p:cNvSpPr>
              <a:spLocks noChangeShapeType="1"/>
            </p:cNvSpPr>
            <p:nvPr/>
          </p:nvSpPr>
          <p:spPr bwMode="auto">
            <a:xfrm>
              <a:off x="3229" y="1607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435" name="Group 523"/>
          <p:cNvGrpSpPr>
            <a:grpSpLocks/>
          </p:cNvGrpSpPr>
          <p:nvPr/>
        </p:nvGrpSpPr>
        <p:grpSpPr bwMode="auto">
          <a:xfrm>
            <a:off x="4800600" y="2463800"/>
            <a:ext cx="919163" cy="660400"/>
            <a:chOff x="3024" y="1552"/>
            <a:chExt cx="579" cy="416"/>
          </a:xfrm>
        </p:grpSpPr>
        <p:sp>
          <p:nvSpPr>
            <p:cNvPr id="624140" name="Line 524"/>
            <p:cNvSpPr>
              <a:spLocks noChangeShapeType="1"/>
            </p:cNvSpPr>
            <p:nvPr/>
          </p:nvSpPr>
          <p:spPr bwMode="auto">
            <a:xfrm>
              <a:off x="3224" y="1607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1" name="Rectangle 525"/>
            <p:cNvSpPr>
              <a:spLocks noChangeArrowheads="1"/>
            </p:cNvSpPr>
            <p:nvPr/>
          </p:nvSpPr>
          <p:spPr bwMode="auto">
            <a:xfrm>
              <a:off x="3190" y="1646"/>
              <a:ext cx="60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2" name="Rectangle 526"/>
            <p:cNvSpPr>
              <a:spLocks noChangeArrowheads="1"/>
            </p:cNvSpPr>
            <p:nvPr/>
          </p:nvSpPr>
          <p:spPr bwMode="auto">
            <a:xfrm>
              <a:off x="3190" y="1646"/>
              <a:ext cx="60" cy="59"/>
            </a:xfrm>
            <a:prstGeom prst="rect">
              <a:avLst/>
            </a:prstGeom>
            <a:noFill/>
            <a:ln w="0">
              <a:solidFill>
                <a:srgbClr val="161417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3" name="Rectangle 527"/>
            <p:cNvSpPr>
              <a:spLocks noChangeArrowheads="1"/>
            </p:cNvSpPr>
            <p:nvPr/>
          </p:nvSpPr>
          <p:spPr bwMode="auto">
            <a:xfrm>
              <a:off x="3203" y="1655"/>
              <a:ext cx="34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4" name="Freeform 528"/>
            <p:cNvSpPr>
              <a:spLocks/>
            </p:cNvSpPr>
            <p:nvPr/>
          </p:nvSpPr>
          <p:spPr bwMode="auto">
            <a:xfrm>
              <a:off x="3205" y="1657"/>
              <a:ext cx="10" cy="36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7"/>
                </a:cxn>
                <a:cxn ang="0">
                  <a:pos x="5" y="0"/>
                </a:cxn>
                <a:cxn ang="0">
                  <a:pos x="34" y="0"/>
                </a:cxn>
                <a:cxn ang="0">
                  <a:pos x="39" y="7"/>
                </a:cxn>
                <a:cxn ang="0">
                  <a:pos x="39" y="32"/>
                </a:cxn>
                <a:cxn ang="0">
                  <a:pos x="34" y="42"/>
                </a:cxn>
                <a:cxn ang="0">
                  <a:pos x="34" y="103"/>
                </a:cxn>
                <a:cxn ang="0">
                  <a:pos x="39" y="114"/>
                </a:cxn>
                <a:cxn ang="0">
                  <a:pos x="39" y="138"/>
                </a:cxn>
                <a:cxn ang="0">
                  <a:pos x="34" y="143"/>
                </a:cxn>
                <a:cxn ang="0">
                  <a:pos x="5" y="143"/>
                </a:cxn>
                <a:cxn ang="0">
                  <a:pos x="0" y="138"/>
                </a:cxn>
                <a:cxn ang="0">
                  <a:pos x="0" y="114"/>
                </a:cxn>
                <a:cxn ang="0">
                  <a:pos x="5" y="103"/>
                </a:cxn>
                <a:cxn ang="0">
                  <a:pos x="5" y="42"/>
                </a:cxn>
                <a:cxn ang="0">
                  <a:pos x="0" y="32"/>
                </a:cxn>
              </a:cxnLst>
              <a:rect l="0" t="0" r="r" b="b"/>
              <a:pathLst>
                <a:path w="39" h="143">
                  <a:moveTo>
                    <a:pt x="0" y="32"/>
                  </a:moveTo>
                  <a:lnTo>
                    <a:pt x="0" y="7"/>
                  </a:lnTo>
                  <a:lnTo>
                    <a:pt x="5" y="0"/>
                  </a:lnTo>
                  <a:lnTo>
                    <a:pt x="34" y="0"/>
                  </a:lnTo>
                  <a:lnTo>
                    <a:pt x="39" y="7"/>
                  </a:lnTo>
                  <a:lnTo>
                    <a:pt x="39" y="32"/>
                  </a:lnTo>
                  <a:lnTo>
                    <a:pt x="34" y="42"/>
                  </a:lnTo>
                  <a:lnTo>
                    <a:pt x="34" y="103"/>
                  </a:lnTo>
                  <a:lnTo>
                    <a:pt x="39" y="114"/>
                  </a:lnTo>
                  <a:lnTo>
                    <a:pt x="39" y="138"/>
                  </a:lnTo>
                  <a:lnTo>
                    <a:pt x="34" y="143"/>
                  </a:lnTo>
                  <a:lnTo>
                    <a:pt x="5" y="143"/>
                  </a:lnTo>
                  <a:lnTo>
                    <a:pt x="0" y="138"/>
                  </a:lnTo>
                  <a:lnTo>
                    <a:pt x="0" y="114"/>
                  </a:lnTo>
                  <a:lnTo>
                    <a:pt x="5" y="103"/>
                  </a:lnTo>
                  <a:lnTo>
                    <a:pt x="5" y="42"/>
                  </a:lnTo>
                  <a:lnTo>
                    <a:pt x="0" y="32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5" name="Rectangle 529"/>
            <p:cNvSpPr>
              <a:spLocks noChangeArrowheads="1"/>
            </p:cNvSpPr>
            <p:nvPr/>
          </p:nvSpPr>
          <p:spPr bwMode="auto">
            <a:xfrm>
              <a:off x="3218" y="1657"/>
              <a:ext cx="8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6" name="Rectangle 530"/>
            <p:cNvSpPr>
              <a:spLocks noChangeArrowheads="1"/>
            </p:cNvSpPr>
            <p:nvPr/>
          </p:nvSpPr>
          <p:spPr bwMode="auto">
            <a:xfrm>
              <a:off x="3227" y="1657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7" name="Rectangle 531"/>
            <p:cNvSpPr>
              <a:spLocks noChangeArrowheads="1"/>
            </p:cNvSpPr>
            <p:nvPr/>
          </p:nvSpPr>
          <p:spPr bwMode="auto">
            <a:xfrm>
              <a:off x="3218" y="1680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8" name="Line 532"/>
            <p:cNvSpPr>
              <a:spLocks noChangeShapeType="1"/>
            </p:cNvSpPr>
            <p:nvPr/>
          </p:nvSpPr>
          <p:spPr bwMode="auto">
            <a:xfrm>
              <a:off x="3218" y="167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49" name="Line 533"/>
            <p:cNvSpPr>
              <a:spLocks noChangeShapeType="1"/>
            </p:cNvSpPr>
            <p:nvPr/>
          </p:nvSpPr>
          <p:spPr bwMode="auto">
            <a:xfrm>
              <a:off x="3218" y="167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0" name="Line 534"/>
            <p:cNvSpPr>
              <a:spLocks noChangeShapeType="1"/>
            </p:cNvSpPr>
            <p:nvPr/>
          </p:nvSpPr>
          <p:spPr bwMode="auto">
            <a:xfrm>
              <a:off x="3218" y="167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1" name="Line 535"/>
            <p:cNvSpPr>
              <a:spLocks noChangeShapeType="1"/>
            </p:cNvSpPr>
            <p:nvPr/>
          </p:nvSpPr>
          <p:spPr bwMode="auto">
            <a:xfrm>
              <a:off x="3218" y="1674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2" name="Line 536"/>
            <p:cNvSpPr>
              <a:spLocks noChangeShapeType="1"/>
            </p:cNvSpPr>
            <p:nvPr/>
          </p:nvSpPr>
          <p:spPr bwMode="auto">
            <a:xfrm>
              <a:off x="3218" y="1673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3" name="Line 537"/>
            <p:cNvSpPr>
              <a:spLocks noChangeShapeType="1"/>
            </p:cNvSpPr>
            <p:nvPr/>
          </p:nvSpPr>
          <p:spPr bwMode="auto">
            <a:xfrm>
              <a:off x="3227" y="1661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4" name="Line 538"/>
            <p:cNvSpPr>
              <a:spLocks noChangeShapeType="1"/>
            </p:cNvSpPr>
            <p:nvPr/>
          </p:nvSpPr>
          <p:spPr bwMode="auto">
            <a:xfrm>
              <a:off x="3227" y="1667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5" name="Line 539"/>
            <p:cNvSpPr>
              <a:spLocks noChangeShapeType="1"/>
            </p:cNvSpPr>
            <p:nvPr/>
          </p:nvSpPr>
          <p:spPr bwMode="auto">
            <a:xfrm>
              <a:off x="3227" y="1664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6" name="Line 540"/>
            <p:cNvSpPr>
              <a:spLocks noChangeShapeType="1"/>
            </p:cNvSpPr>
            <p:nvPr/>
          </p:nvSpPr>
          <p:spPr bwMode="auto">
            <a:xfrm>
              <a:off x="3218" y="1661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7" name="Line 541"/>
            <p:cNvSpPr>
              <a:spLocks noChangeShapeType="1"/>
            </p:cNvSpPr>
            <p:nvPr/>
          </p:nvSpPr>
          <p:spPr bwMode="auto">
            <a:xfrm>
              <a:off x="3218" y="1667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8" name="Line 542"/>
            <p:cNvSpPr>
              <a:spLocks noChangeShapeType="1"/>
            </p:cNvSpPr>
            <p:nvPr/>
          </p:nvSpPr>
          <p:spPr bwMode="auto">
            <a:xfrm>
              <a:off x="3218" y="1664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59" name="Line 543"/>
            <p:cNvSpPr>
              <a:spLocks noChangeShapeType="1"/>
            </p:cNvSpPr>
            <p:nvPr/>
          </p:nvSpPr>
          <p:spPr bwMode="auto">
            <a:xfrm>
              <a:off x="3218" y="1690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0" name="Line 544"/>
            <p:cNvSpPr>
              <a:spLocks noChangeShapeType="1"/>
            </p:cNvSpPr>
            <p:nvPr/>
          </p:nvSpPr>
          <p:spPr bwMode="auto">
            <a:xfrm>
              <a:off x="3218" y="168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1" name="Line 545"/>
            <p:cNvSpPr>
              <a:spLocks noChangeShapeType="1"/>
            </p:cNvSpPr>
            <p:nvPr/>
          </p:nvSpPr>
          <p:spPr bwMode="auto">
            <a:xfrm>
              <a:off x="3218" y="1684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2" name="Line 546"/>
            <p:cNvSpPr>
              <a:spLocks noChangeShapeType="1"/>
            </p:cNvSpPr>
            <p:nvPr/>
          </p:nvSpPr>
          <p:spPr bwMode="auto">
            <a:xfrm>
              <a:off x="3229" y="1680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3" name="Line 547"/>
            <p:cNvSpPr>
              <a:spLocks noChangeShapeType="1"/>
            </p:cNvSpPr>
            <p:nvPr/>
          </p:nvSpPr>
          <p:spPr bwMode="auto">
            <a:xfrm>
              <a:off x="3224" y="1680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4" name="Rectangle 548"/>
            <p:cNvSpPr>
              <a:spLocks noChangeArrowheads="1"/>
            </p:cNvSpPr>
            <p:nvPr/>
          </p:nvSpPr>
          <p:spPr bwMode="auto">
            <a:xfrm>
              <a:off x="3544" y="1631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5" name="Rectangle 549"/>
            <p:cNvSpPr>
              <a:spLocks noChangeArrowheads="1"/>
            </p:cNvSpPr>
            <p:nvPr/>
          </p:nvSpPr>
          <p:spPr bwMode="auto">
            <a:xfrm>
              <a:off x="3544" y="1631"/>
              <a:ext cx="59" cy="59"/>
            </a:xfrm>
            <a:prstGeom prst="rect">
              <a:avLst/>
            </a:prstGeom>
            <a:noFill/>
            <a:ln w="0">
              <a:solidFill>
                <a:srgbClr val="161417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6" name="Rectangle 550"/>
            <p:cNvSpPr>
              <a:spLocks noChangeArrowheads="1"/>
            </p:cNvSpPr>
            <p:nvPr/>
          </p:nvSpPr>
          <p:spPr bwMode="auto">
            <a:xfrm>
              <a:off x="3556" y="1640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7" name="Freeform 551"/>
            <p:cNvSpPr>
              <a:spLocks/>
            </p:cNvSpPr>
            <p:nvPr/>
          </p:nvSpPr>
          <p:spPr bwMode="auto">
            <a:xfrm>
              <a:off x="3559" y="1643"/>
              <a:ext cx="10" cy="36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5"/>
                </a:cxn>
                <a:cxn ang="0">
                  <a:pos x="7" y="0"/>
                </a:cxn>
                <a:cxn ang="0">
                  <a:pos x="35" y="0"/>
                </a:cxn>
                <a:cxn ang="0">
                  <a:pos x="41" y="5"/>
                </a:cxn>
                <a:cxn ang="0">
                  <a:pos x="41" y="32"/>
                </a:cxn>
                <a:cxn ang="0">
                  <a:pos x="35" y="41"/>
                </a:cxn>
                <a:cxn ang="0">
                  <a:pos x="35" y="102"/>
                </a:cxn>
                <a:cxn ang="0">
                  <a:pos x="41" y="113"/>
                </a:cxn>
                <a:cxn ang="0">
                  <a:pos x="41" y="137"/>
                </a:cxn>
                <a:cxn ang="0">
                  <a:pos x="35" y="143"/>
                </a:cxn>
                <a:cxn ang="0">
                  <a:pos x="7" y="143"/>
                </a:cxn>
                <a:cxn ang="0">
                  <a:pos x="0" y="137"/>
                </a:cxn>
                <a:cxn ang="0">
                  <a:pos x="0" y="113"/>
                </a:cxn>
                <a:cxn ang="0">
                  <a:pos x="7" y="102"/>
                </a:cxn>
                <a:cxn ang="0">
                  <a:pos x="7" y="41"/>
                </a:cxn>
                <a:cxn ang="0">
                  <a:pos x="0" y="32"/>
                </a:cxn>
              </a:cxnLst>
              <a:rect l="0" t="0" r="r" b="b"/>
              <a:pathLst>
                <a:path w="41" h="143">
                  <a:moveTo>
                    <a:pt x="0" y="32"/>
                  </a:moveTo>
                  <a:lnTo>
                    <a:pt x="0" y="5"/>
                  </a:lnTo>
                  <a:lnTo>
                    <a:pt x="7" y="0"/>
                  </a:lnTo>
                  <a:lnTo>
                    <a:pt x="35" y="0"/>
                  </a:lnTo>
                  <a:lnTo>
                    <a:pt x="41" y="5"/>
                  </a:lnTo>
                  <a:lnTo>
                    <a:pt x="41" y="32"/>
                  </a:lnTo>
                  <a:lnTo>
                    <a:pt x="35" y="41"/>
                  </a:lnTo>
                  <a:lnTo>
                    <a:pt x="35" y="102"/>
                  </a:lnTo>
                  <a:lnTo>
                    <a:pt x="41" y="113"/>
                  </a:lnTo>
                  <a:lnTo>
                    <a:pt x="41" y="137"/>
                  </a:lnTo>
                  <a:lnTo>
                    <a:pt x="35" y="143"/>
                  </a:lnTo>
                  <a:lnTo>
                    <a:pt x="7" y="143"/>
                  </a:lnTo>
                  <a:lnTo>
                    <a:pt x="0" y="137"/>
                  </a:lnTo>
                  <a:lnTo>
                    <a:pt x="0" y="113"/>
                  </a:lnTo>
                  <a:lnTo>
                    <a:pt x="7" y="102"/>
                  </a:lnTo>
                  <a:lnTo>
                    <a:pt x="7" y="41"/>
                  </a:lnTo>
                  <a:lnTo>
                    <a:pt x="0" y="32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8" name="Rectangle 552"/>
            <p:cNvSpPr>
              <a:spLocks noChangeArrowheads="1"/>
            </p:cNvSpPr>
            <p:nvPr/>
          </p:nvSpPr>
          <p:spPr bwMode="auto">
            <a:xfrm>
              <a:off x="3572" y="1643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69" name="Rectangle 553"/>
            <p:cNvSpPr>
              <a:spLocks noChangeArrowheads="1"/>
            </p:cNvSpPr>
            <p:nvPr/>
          </p:nvSpPr>
          <p:spPr bwMode="auto">
            <a:xfrm>
              <a:off x="3581" y="1643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0" name="Rectangle 554"/>
            <p:cNvSpPr>
              <a:spLocks noChangeArrowheads="1"/>
            </p:cNvSpPr>
            <p:nvPr/>
          </p:nvSpPr>
          <p:spPr bwMode="auto">
            <a:xfrm>
              <a:off x="3572" y="1666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1" name="Line 555"/>
            <p:cNvSpPr>
              <a:spLocks noChangeShapeType="1"/>
            </p:cNvSpPr>
            <p:nvPr/>
          </p:nvSpPr>
          <p:spPr bwMode="auto">
            <a:xfrm>
              <a:off x="3572" y="1663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2" name="Line 556"/>
            <p:cNvSpPr>
              <a:spLocks noChangeShapeType="1"/>
            </p:cNvSpPr>
            <p:nvPr/>
          </p:nvSpPr>
          <p:spPr bwMode="auto">
            <a:xfrm>
              <a:off x="3572" y="166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3" name="Line 557"/>
            <p:cNvSpPr>
              <a:spLocks noChangeShapeType="1"/>
            </p:cNvSpPr>
            <p:nvPr/>
          </p:nvSpPr>
          <p:spPr bwMode="auto">
            <a:xfrm>
              <a:off x="3572" y="1661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4" name="Line 558"/>
            <p:cNvSpPr>
              <a:spLocks noChangeShapeType="1"/>
            </p:cNvSpPr>
            <p:nvPr/>
          </p:nvSpPr>
          <p:spPr bwMode="auto">
            <a:xfrm>
              <a:off x="3572" y="165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5" name="Line 559"/>
            <p:cNvSpPr>
              <a:spLocks noChangeShapeType="1"/>
            </p:cNvSpPr>
            <p:nvPr/>
          </p:nvSpPr>
          <p:spPr bwMode="auto">
            <a:xfrm>
              <a:off x="3572" y="165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6" name="Line 560"/>
            <p:cNvSpPr>
              <a:spLocks noChangeShapeType="1"/>
            </p:cNvSpPr>
            <p:nvPr/>
          </p:nvSpPr>
          <p:spPr bwMode="auto">
            <a:xfrm>
              <a:off x="3581" y="1646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7" name="Line 561"/>
            <p:cNvSpPr>
              <a:spLocks noChangeShapeType="1"/>
            </p:cNvSpPr>
            <p:nvPr/>
          </p:nvSpPr>
          <p:spPr bwMode="auto">
            <a:xfrm>
              <a:off x="3581" y="165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8" name="Line 562"/>
            <p:cNvSpPr>
              <a:spLocks noChangeShapeType="1"/>
            </p:cNvSpPr>
            <p:nvPr/>
          </p:nvSpPr>
          <p:spPr bwMode="auto">
            <a:xfrm>
              <a:off x="3581" y="1649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79" name="Line 563"/>
            <p:cNvSpPr>
              <a:spLocks noChangeShapeType="1"/>
            </p:cNvSpPr>
            <p:nvPr/>
          </p:nvSpPr>
          <p:spPr bwMode="auto">
            <a:xfrm>
              <a:off x="3572" y="1646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0" name="Line 564"/>
            <p:cNvSpPr>
              <a:spLocks noChangeShapeType="1"/>
            </p:cNvSpPr>
            <p:nvPr/>
          </p:nvSpPr>
          <p:spPr bwMode="auto">
            <a:xfrm>
              <a:off x="3572" y="165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1" name="Line 565"/>
            <p:cNvSpPr>
              <a:spLocks noChangeShapeType="1"/>
            </p:cNvSpPr>
            <p:nvPr/>
          </p:nvSpPr>
          <p:spPr bwMode="auto">
            <a:xfrm>
              <a:off x="3572" y="1649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2" name="Line 566"/>
            <p:cNvSpPr>
              <a:spLocks noChangeShapeType="1"/>
            </p:cNvSpPr>
            <p:nvPr/>
          </p:nvSpPr>
          <p:spPr bwMode="auto">
            <a:xfrm>
              <a:off x="3572" y="167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3" name="Line 567"/>
            <p:cNvSpPr>
              <a:spLocks noChangeShapeType="1"/>
            </p:cNvSpPr>
            <p:nvPr/>
          </p:nvSpPr>
          <p:spPr bwMode="auto">
            <a:xfrm>
              <a:off x="3572" y="167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4" name="Line 568"/>
            <p:cNvSpPr>
              <a:spLocks noChangeShapeType="1"/>
            </p:cNvSpPr>
            <p:nvPr/>
          </p:nvSpPr>
          <p:spPr bwMode="auto">
            <a:xfrm>
              <a:off x="3572" y="166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5" name="Line 569"/>
            <p:cNvSpPr>
              <a:spLocks noChangeShapeType="1"/>
            </p:cNvSpPr>
            <p:nvPr/>
          </p:nvSpPr>
          <p:spPr bwMode="auto">
            <a:xfrm>
              <a:off x="3582" y="1666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6" name="Line 570"/>
            <p:cNvSpPr>
              <a:spLocks noChangeShapeType="1"/>
            </p:cNvSpPr>
            <p:nvPr/>
          </p:nvSpPr>
          <p:spPr bwMode="auto">
            <a:xfrm>
              <a:off x="3577" y="1666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7" name="Freeform 571"/>
            <p:cNvSpPr>
              <a:spLocks/>
            </p:cNvSpPr>
            <p:nvPr/>
          </p:nvSpPr>
          <p:spPr bwMode="auto">
            <a:xfrm>
              <a:off x="3250" y="1602"/>
              <a:ext cx="58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8" y="0"/>
                </a:cxn>
                <a:cxn ang="0">
                  <a:pos x="58" y="118"/>
                </a:cxn>
                <a:cxn ang="0">
                  <a:pos x="235" y="118"/>
                </a:cxn>
              </a:cxnLst>
              <a:rect l="0" t="0" r="r" b="b"/>
              <a:pathLst>
                <a:path w="235" h="118">
                  <a:moveTo>
                    <a:pt x="0" y="0"/>
                  </a:moveTo>
                  <a:lnTo>
                    <a:pt x="58" y="0"/>
                  </a:lnTo>
                  <a:lnTo>
                    <a:pt x="58" y="118"/>
                  </a:lnTo>
                  <a:lnTo>
                    <a:pt x="235" y="118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8" name="Freeform 572"/>
            <p:cNvSpPr>
              <a:spLocks/>
            </p:cNvSpPr>
            <p:nvPr/>
          </p:nvSpPr>
          <p:spPr bwMode="auto">
            <a:xfrm>
              <a:off x="3257" y="1749"/>
              <a:ext cx="191" cy="74"/>
            </a:xfrm>
            <a:custGeom>
              <a:avLst/>
              <a:gdLst/>
              <a:ahLst/>
              <a:cxnLst>
                <a:cxn ang="0">
                  <a:pos x="59" y="294"/>
                </a:cxn>
                <a:cxn ang="0">
                  <a:pos x="707" y="294"/>
                </a:cxn>
                <a:cxn ang="0">
                  <a:pos x="718" y="293"/>
                </a:cxn>
                <a:cxn ang="0">
                  <a:pos x="727" y="291"/>
                </a:cxn>
                <a:cxn ang="0">
                  <a:pos x="736" y="286"/>
                </a:cxn>
                <a:cxn ang="0">
                  <a:pos x="745" y="280"/>
                </a:cxn>
                <a:cxn ang="0">
                  <a:pos x="752" y="273"/>
                </a:cxn>
                <a:cxn ang="0">
                  <a:pos x="758" y="265"/>
                </a:cxn>
                <a:cxn ang="0">
                  <a:pos x="763" y="256"/>
                </a:cxn>
                <a:cxn ang="0">
                  <a:pos x="765" y="245"/>
                </a:cxn>
                <a:cxn ang="0">
                  <a:pos x="766" y="235"/>
                </a:cxn>
                <a:cxn ang="0">
                  <a:pos x="766" y="59"/>
                </a:cxn>
                <a:cxn ang="0">
                  <a:pos x="765" y="49"/>
                </a:cxn>
                <a:cxn ang="0">
                  <a:pos x="763" y="38"/>
                </a:cxn>
                <a:cxn ang="0">
                  <a:pos x="758" y="29"/>
                </a:cxn>
                <a:cxn ang="0">
                  <a:pos x="752" y="20"/>
                </a:cxn>
                <a:cxn ang="0">
                  <a:pos x="745" y="14"/>
                </a:cxn>
                <a:cxn ang="0">
                  <a:pos x="736" y="8"/>
                </a:cxn>
                <a:cxn ang="0">
                  <a:pos x="727" y="3"/>
                </a:cxn>
                <a:cxn ang="0">
                  <a:pos x="718" y="1"/>
                </a:cxn>
                <a:cxn ang="0">
                  <a:pos x="707" y="0"/>
                </a:cxn>
                <a:cxn ang="0">
                  <a:pos x="59" y="0"/>
                </a:cxn>
                <a:cxn ang="0">
                  <a:pos x="49" y="1"/>
                </a:cxn>
                <a:cxn ang="0">
                  <a:pos x="38" y="3"/>
                </a:cxn>
                <a:cxn ang="0">
                  <a:pos x="29" y="8"/>
                </a:cxn>
                <a:cxn ang="0">
                  <a:pos x="21" y="14"/>
                </a:cxn>
                <a:cxn ang="0">
                  <a:pos x="14" y="20"/>
                </a:cxn>
                <a:cxn ang="0">
                  <a:pos x="8" y="29"/>
                </a:cxn>
                <a:cxn ang="0">
                  <a:pos x="4" y="38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235"/>
                </a:cxn>
                <a:cxn ang="0">
                  <a:pos x="1" y="245"/>
                </a:cxn>
                <a:cxn ang="0">
                  <a:pos x="4" y="256"/>
                </a:cxn>
                <a:cxn ang="0">
                  <a:pos x="8" y="265"/>
                </a:cxn>
                <a:cxn ang="0">
                  <a:pos x="14" y="273"/>
                </a:cxn>
                <a:cxn ang="0">
                  <a:pos x="21" y="280"/>
                </a:cxn>
                <a:cxn ang="0">
                  <a:pos x="29" y="286"/>
                </a:cxn>
                <a:cxn ang="0">
                  <a:pos x="38" y="291"/>
                </a:cxn>
                <a:cxn ang="0">
                  <a:pos x="49" y="293"/>
                </a:cxn>
                <a:cxn ang="0">
                  <a:pos x="59" y="294"/>
                </a:cxn>
              </a:cxnLst>
              <a:rect l="0" t="0" r="r" b="b"/>
              <a:pathLst>
                <a:path w="766" h="294">
                  <a:moveTo>
                    <a:pt x="59" y="294"/>
                  </a:moveTo>
                  <a:lnTo>
                    <a:pt x="707" y="294"/>
                  </a:lnTo>
                  <a:lnTo>
                    <a:pt x="718" y="293"/>
                  </a:lnTo>
                  <a:lnTo>
                    <a:pt x="727" y="291"/>
                  </a:lnTo>
                  <a:lnTo>
                    <a:pt x="736" y="286"/>
                  </a:lnTo>
                  <a:lnTo>
                    <a:pt x="745" y="280"/>
                  </a:lnTo>
                  <a:lnTo>
                    <a:pt x="752" y="273"/>
                  </a:lnTo>
                  <a:lnTo>
                    <a:pt x="758" y="265"/>
                  </a:lnTo>
                  <a:lnTo>
                    <a:pt x="763" y="256"/>
                  </a:lnTo>
                  <a:lnTo>
                    <a:pt x="765" y="245"/>
                  </a:lnTo>
                  <a:lnTo>
                    <a:pt x="766" y="235"/>
                  </a:lnTo>
                  <a:lnTo>
                    <a:pt x="766" y="59"/>
                  </a:lnTo>
                  <a:lnTo>
                    <a:pt x="765" y="49"/>
                  </a:lnTo>
                  <a:lnTo>
                    <a:pt x="763" y="38"/>
                  </a:lnTo>
                  <a:lnTo>
                    <a:pt x="758" y="29"/>
                  </a:lnTo>
                  <a:lnTo>
                    <a:pt x="752" y="20"/>
                  </a:lnTo>
                  <a:lnTo>
                    <a:pt x="745" y="14"/>
                  </a:lnTo>
                  <a:lnTo>
                    <a:pt x="736" y="8"/>
                  </a:lnTo>
                  <a:lnTo>
                    <a:pt x="727" y="3"/>
                  </a:lnTo>
                  <a:lnTo>
                    <a:pt x="718" y="1"/>
                  </a:lnTo>
                  <a:lnTo>
                    <a:pt x="707" y="0"/>
                  </a:lnTo>
                  <a:lnTo>
                    <a:pt x="59" y="0"/>
                  </a:lnTo>
                  <a:lnTo>
                    <a:pt x="49" y="1"/>
                  </a:lnTo>
                  <a:lnTo>
                    <a:pt x="38" y="3"/>
                  </a:lnTo>
                  <a:lnTo>
                    <a:pt x="29" y="8"/>
                  </a:lnTo>
                  <a:lnTo>
                    <a:pt x="21" y="14"/>
                  </a:lnTo>
                  <a:lnTo>
                    <a:pt x="14" y="20"/>
                  </a:lnTo>
                  <a:lnTo>
                    <a:pt x="8" y="29"/>
                  </a:lnTo>
                  <a:lnTo>
                    <a:pt x="4" y="38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235"/>
                  </a:lnTo>
                  <a:lnTo>
                    <a:pt x="1" y="245"/>
                  </a:lnTo>
                  <a:lnTo>
                    <a:pt x="4" y="256"/>
                  </a:lnTo>
                  <a:lnTo>
                    <a:pt x="8" y="265"/>
                  </a:lnTo>
                  <a:lnTo>
                    <a:pt x="14" y="273"/>
                  </a:lnTo>
                  <a:lnTo>
                    <a:pt x="21" y="280"/>
                  </a:lnTo>
                  <a:lnTo>
                    <a:pt x="29" y="286"/>
                  </a:lnTo>
                  <a:lnTo>
                    <a:pt x="38" y="291"/>
                  </a:lnTo>
                  <a:lnTo>
                    <a:pt x="49" y="293"/>
                  </a:lnTo>
                  <a:lnTo>
                    <a:pt x="59" y="294"/>
                  </a:lnTo>
                  <a:close/>
                </a:path>
              </a:pathLst>
            </a:custGeom>
            <a:solidFill>
              <a:srgbClr val="D5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89" name="Freeform 573"/>
            <p:cNvSpPr>
              <a:spLocks/>
            </p:cNvSpPr>
            <p:nvPr/>
          </p:nvSpPr>
          <p:spPr bwMode="auto">
            <a:xfrm>
              <a:off x="3257" y="1749"/>
              <a:ext cx="191" cy="74"/>
            </a:xfrm>
            <a:custGeom>
              <a:avLst/>
              <a:gdLst/>
              <a:ahLst/>
              <a:cxnLst>
                <a:cxn ang="0">
                  <a:pos x="59" y="294"/>
                </a:cxn>
                <a:cxn ang="0">
                  <a:pos x="707" y="294"/>
                </a:cxn>
                <a:cxn ang="0">
                  <a:pos x="718" y="293"/>
                </a:cxn>
                <a:cxn ang="0">
                  <a:pos x="727" y="291"/>
                </a:cxn>
                <a:cxn ang="0">
                  <a:pos x="736" y="286"/>
                </a:cxn>
                <a:cxn ang="0">
                  <a:pos x="745" y="280"/>
                </a:cxn>
                <a:cxn ang="0">
                  <a:pos x="752" y="273"/>
                </a:cxn>
                <a:cxn ang="0">
                  <a:pos x="758" y="265"/>
                </a:cxn>
                <a:cxn ang="0">
                  <a:pos x="763" y="256"/>
                </a:cxn>
                <a:cxn ang="0">
                  <a:pos x="765" y="245"/>
                </a:cxn>
                <a:cxn ang="0">
                  <a:pos x="766" y="235"/>
                </a:cxn>
                <a:cxn ang="0">
                  <a:pos x="766" y="59"/>
                </a:cxn>
                <a:cxn ang="0">
                  <a:pos x="765" y="49"/>
                </a:cxn>
                <a:cxn ang="0">
                  <a:pos x="763" y="38"/>
                </a:cxn>
                <a:cxn ang="0">
                  <a:pos x="758" y="29"/>
                </a:cxn>
                <a:cxn ang="0">
                  <a:pos x="752" y="20"/>
                </a:cxn>
                <a:cxn ang="0">
                  <a:pos x="745" y="14"/>
                </a:cxn>
                <a:cxn ang="0">
                  <a:pos x="736" y="8"/>
                </a:cxn>
                <a:cxn ang="0">
                  <a:pos x="727" y="3"/>
                </a:cxn>
                <a:cxn ang="0">
                  <a:pos x="718" y="1"/>
                </a:cxn>
                <a:cxn ang="0">
                  <a:pos x="707" y="0"/>
                </a:cxn>
                <a:cxn ang="0">
                  <a:pos x="59" y="0"/>
                </a:cxn>
                <a:cxn ang="0">
                  <a:pos x="49" y="1"/>
                </a:cxn>
                <a:cxn ang="0">
                  <a:pos x="38" y="3"/>
                </a:cxn>
                <a:cxn ang="0">
                  <a:pos x="29" y="8"/>
                </a:cxn>
                <a:cxn ang="0">
                  <a:pos x="21" y="14"/>
                </a:cxn>
                <a:cxn ang="0">
                  <a:pos x="14" y="20"/>
                </a:cxn>
                <a:cxn ang="0">
                  <a:pos x="8" y="29"/>
                </a:cxn>
                <a:cxn ang="0">
                  <a:pos x="4" y="38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235"/>
                </a:cxn>
                <a:cxn ang="0">
                  <a:pos x="1" y="245"/>
                </a:cxn>
                <a:cxn ang="0">
                  <a:pos x="4" y="256"/>
                </a:cxn>
                <a:cxn ang="0">
                  <a:pos x="8" y="265"/>
                </a:cxn>
                <a:cxn ang="0">
                  <a:pos x="14" y="273"/>
                </a:cxn>
                <a:cxn ang="0">
                  <a:pos x="21" y="280"/>
                </a:cxn>
                <a:cxn ang="0">
                  <a:pos x="29" y="286"/>
                </a:cxn>
                <a:cxn ang="0">
                  <a:pos x="38" y="291"/>
                </a:cxn>
                <a:cxn ang="0">
                  <a:pos x="49" y="293"/>
                </a:cxn>
                <a:cxn ang="0">
                  <a:pos x="59" y="294"/>
                </a:cxn>
              </a:cxnLst>
              <a:rect l="0" t="0" r="r" b="b"/>
              <a:pathLst>
                <a:path w="766" h="294">
                  <a:moveTo>
                    <a:pt x="59" y="294"/>
                  </a:moveTo>
                  <a:lnTo>
                    <a:pt x="707" y="294"/>
                  </a:lnTo>
                  <a:lnTo>
                    <a:pt x="718" y="293"/>
                  </a:lnTo>
                  <a:lnTo>
                    <a:pt x="727" y="291"/>
                  </a:lnTo>
                  <a:lnTo>
                    <a:pt x="736" y="286"/>
                  </a:lnTo>
                  <a:lnTo>
                    <a:pt x="745" y="280"/>
                  </a:lnTo>
                  <a:lnTo>
                    <a:pt x="752" y="273"/>
                  </a:lnTo>
                  <a:lnTo>
                    <a:pt x="758" y="265"/>
                  </a:lnTo>
                  <a:lnTo>
                    <a:pt x="763" y="256"/>
                  </a:lnTo>
                  <a:lnTo>
                    <a:pt x="765" y="245"/>
                  </a:lnTo>
                  <a:lnTo>
                    <a:pt x="766" y="235"/>
                  </a:lnTo>
                  <a:lnTo>
                    <a:pt x="766" y="59"/>
                  </a:lnTo>
                  <a:lnTo>
                    <a:pt x="765" y="49"/>
                  </a:lnTo>
                  <a:lnTo>
                    <a:pt x="763" y="38"/>
                  </a:lnTo>
                  <a:lnTo>
                    <a:pt x="758" y="29"/>
                  </a:lnTo>
                  <a:lnTo>
                    <a:pt x="752" y="20"/>
                  </a:lnTo>
                  <a:lnTo>
                    <a:pt x="745" y="14"/>
                  </a:lnTo>
                  <a:lnTo>
                    <a:pt x="736" y="8"/>
                  </a:lnTo>
                  <a:lnTo>
                    <a:pt x="727" y="3"/>
                  </a:lnTo>
                  <a:lnTo>
                    <a:pt x="718" y="1"/>
                  </a:lnTo>
                  <a:lnTo>
                    <a:pt x="707" y="0"/>
                  </a:lnTo>
                  <a:lnTo>
                    <a:pt x="59" y="0"/>
                  </a:lnTo>
                  <a:lnTo>
                    <a:pt x="49" y="1"/>
                  </a:lnTo>
                  <a:lnTo>
                    <a:pt x="38" y="3"/>
                  </a:lnTo>
                  <a:lnTo>
                    <a:pt x="29" y="8"/>
                  </a:lnTo>
                  <a:lnTo>
                    <a:pt x="21" y="14"/>
                  </a:lnTo>
                  <a:lnTo>
                    <a:pt x="14" y="20"/>
                  </a:lnTo>
                  <a:lnTo>
                    <a:pt x="8" y="29"/>
                  </a:lnTo>
                  <a:lnTo>
                    <a:pt x="4" y="38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235"/>
                  </a:lnTo>
                  <a:lnTo>
                    <a:pt x="1" y="245"/>
                  </a:lnTo>
                  <a:lnTo>
                    <a:pt x="4" y="256"/>
                  </a:lnTo>
                  <a:lnTo>
                    <a:pt x="8" y="265"/>
                  </a:lnTo>
                  <a:lnTo>
                    <a:pt x="14" y="273"/>
                  </a:lnTo>
                  <a:lnTo>
                    <a:pt x="21" y="280"/>
                  </a:lnTo>
                  <a:lnTo>
                    <a:pt x="29" y="286"/>
                  </a:lnTo>
                  <a:lnTo>
                    <a:pt x="38" y="291"/>
                  </a:lnTo>
                  <a:lnTo>
                    <a:pt x="49" y="293"/>
                  </a:lnTo>
                  <a:lnTo>
                    <a:pt x="59" y="294"/>
                  </a:lnTo>
                </a:path>
              </a:pathLst>
            </a:custGeom>
            <a:noFill/>
            <a:ln w="0">
              <a:solidFill>
                <a:srgbClr val="1614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0" name="Freeform 574"/>
            <p:cNvSpPr>
              <a:spLocks/>
            </p:cNvSpPr>
            <p:nvPr/>
          </p:nvSpPr>
          <p:spPr bwMode="auto">
            <a:xfrm>
              <a:off x="3279" y="1770"/>
              <a:ext cx="22" cy="25"/>
            </a:xfrm>
            <a:custGeom>
              <a:avLst/>
              <a:gdLst/>
              <a:ahLst/>
              <a:cxnLst>
                <a:cxn ang="0">
                  <a:pos x="25" y="20"/>
                </a:cxn>
                <a:cxn ang="0">
                  <a:pos x="64" y="20"/>
                </a:cxn>
                <a:cxn ang="0">
                  <a:pos x="64" y="102"/>
                </a:cxn>
                <a:cxn ang="0">
                  <a:pos x="87" y="102"/>
                </a:cxn>
                <a:cxn ang="0">
                  <a:pos x="87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25" y="102"/>
                </a:cxn>
                <a:cxn ang="0">
                  <a:pos x="25" y="20"/>
                </a:cxn>
              </a:cxnLst>
              <a:rect l="0" t="0" r="r" b="b"/>
              <a:pathLst>
                <a:path w="87" h="102">
                  <a:moveTo>
                    <a:pt x="25" y="20"/>
                  </a:moveTo>
                  <a:lnTo>
                    <a:pt x="64" y="20"/>
                  </a:lnTo>
                  <a:lnTo>
                    <a:pt x="64" y="102"/>
                  </a:lnTo>
                  <a:lnTo>
                    <a:pt x="87" y="102"/>
                  </a:lnTo>
                  <a:lnTo>
                    <a:pt x="8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25" y="102"/>
                  </a:lnTo>
                  <a:lnTo>
                    <a:pt x="25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1" name="Freeform 575"/>
            <p:cNvSpPr>
              <a:spLocks noEditPoints="1"/>
            </p:cNvSpPr>
            <p:nvPr/>
          </p:nvSpPr>
          <p:spPr bwMode="auto">
            <a:xfrm>
              <a:off x="3307" y="1770"/>
              <a:ext cx="21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2"/>
                </a:cxn>
                <a:cxn ang="0">
                  <a:pos x="24" y="102"/>
                </a:cxn>
                <a:cxn ang="0">
                  <a:pos x="24" y="67"/>
                </a:cxn>
                <a:cxn ang="0">
                  <a:pos x="47" y="67"/>
                </a:cxn>
                <a:cxn ang="0">
                  <a:pos x="52" y="67"/>
                </a:cxn>
                <a:cxn ang="0">
                  <a:pos x="58" y="67"/>
                </a:cxn>
                <a:cxn ang="0">
                  <a:pos x="65" y="65"/>
                </a:cxn>
                <a:cxn ang="0">
                  <a:pos x="71" y="62"/>
                </a:cxn>
                <a:cxn ang="0">
                  <a:pos x="74" y="60"/>
                </a:cxn>
                <a:cxn ang="0">
                  <a:pos x="77" y="57"/>
                </a:cxn>
                <a:cxn ang="0">
                  <a:pos x="79" y="55"/>
                </a:cxn>
                <a:cxn ang="0">
                  <a:pos x="81" y="52"/>
                </a:cxn>
                <a:cxn ang="0">
                  <a:pos x="83" y="48"/>
                </a:cxn>
                <a:cxn ang="0">
                  <a:pos x="84" y="44"/>
                </a:cxn>
                <a:cxn ang="0">
                  <a:pos x="85" y="39"/>
                </a:cxn>
                <a:cxn ang="0">
                  <a:pos x="85" y="33"/>
                </a:cxn>
                <a:cxn ang="0">
                  <a:pos x="85" y="25"/>
                </a:cxn>
                <a:cxn ang="0">
                  <a:pos x="82" y="18"/>
                </a:cxn>
                <a:cxn ang="0">
                  <a:pos x="79" y="11"/>
                </a:cxn>
                <a:cxn ang="0">
                  <a:pos x="74" y="7"/>
                </a:cxn>
                <a:cxn ang="0">
                  <a:pos x="69" y="4"/>
                </a:cxn>
                <a:cxn ang="0">
                  <a:pos x="62" y="1"/>
                </a:cxn>
                <a:cxn ang="0">
                  <a:pos x="55" y="0"/>
                </a:cxn>
                <a:cxn ang="0">
                  <a:pos x="48" y="0"/>
                </a:cxn>
                <a:cxn ang="0">
                  <a:pos x="0" y="0"/>
                </a:cxn>
                <a:cxn ang="0">
                  <a:pos x="24" y="20"/>
                </a:cxn>
                <a:cxn ang="0">
                  <a:pos x="42" y="20"/>
                </a:cxn>
                <a:cxn ang="0">
                  <a:pos x="48" y="20"/>
                </a:cxn>
                <a:cxn ang="0">
                  <a:pos x="54" y="22"/>
                </a:cxn>
                <a:cxn ang="0">
                  <a:pos x="56" y="23"/>
                </a:cxn>
                <a:cxn ang="0">
                  <a:pos x="58" y="26"/>
                </a:cxn>
                <a:cxn ang="0">
                  <a:pos x="60" y="29"/>
                </a:cxn>
                <a:cxn ang="0">
                  <a:pos x="60" y="33"/>
                </a:cxn>
                <a:cxn ang="0">
                  <a:pos x="60" y="37"/>
                </a:cxn>
                <a:cxn ang="0">
                  <a:pos x="59" y="40"/>
                </a:cxn>
                <a:cxn ang="0">
                  <a:pos x="58" y="42"/>
                </a:cxn>
                <a:cxn ang="0">
                  <a:pos x="56" y="44"/>
                </a:cxn>
                <a:cxn ang="0">
                  <a:pos x="53" y="45"/>
                </a:cxn>
                <a:cxn ang="0">
                  <a:pos x="50" y="46"/>
                </a:cxn>
                <a:cxn ang="0">
                  <a:pos x="47" y="47"/>
                </a:cxn>
                <a:cxn ang="0">
                  <a:pos x="42" y="47"/>
                </a:cxn>
                <a:cxn ang="0">
                  <a:pos x="24" y="47"/>
                </a:cxn>
                <a:cxn ang="0">
                  <a:pos x="24" y="20"/>
                </a:cxn>
              </a:cxnLst>
              <a:rect l="0" t="0" r="r" b="b"/>
              <a:pathLst>
                <a:path w="85" h="102">
                  <a:moveTo>
                    <a:pt x="0" y="0"/>
                  </a:moveTo>
                  <a:lnTo>
                    <a:pt x="0" y="102"/>
                  </a:lnTo>
                  <a:lnTo>
                    <a:pt x="24" y="102"/>
                  </a:lnTo>
                  <a:lnTo>
                    <a:pt x="24" y="67"/>
                  </a:lnTo>
                  <a:lnTo>
                    <a:pt x="47" y="67"/>
                  </a:lnTo>
                  <a:lnTo>
                    <a:pt x="52" y="67"/>
                  </a:lnTo>
                  <a:lnTo>
                    <a:pt x="58" y="67"/>
                  </a:lnTo>
                  <a:lnTo>
                    <a:pt x="65" y="65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7" y="57"/>
                  </a:lnTo>
                  <a:lnTo>
                    <a:pt x="79" y="55"/>
                  </a:lnTo>
                  <a:lnTo>
                    <a:pt x="81" y="52"/>
                  </a:lnTo>
                  <a:lnTo>
                    <a:pt x="83" y="48"/>
                  </a:lnTo>
                  <a:lnTo>
                    <a:pt x="84" y="44"/>
                  </a:lnTo>
                  <a:lnTo>
                    <a:pt x="85" y="39"/>
                  </a:lnTo>
                  <a:lnTo>
                    <a:pt x="85" y="33"/>
                  </a:lnTo>
                  <a:lnTo>
                    <a:pt x="85" y="25"/>
                  </a:lnTo>
                  <a:lnTo>
                    <a:pt x="82" y="18"/>
                  </a:lnTo>
                  <a:lnTo>
                    <a:pt x="79" y="11"/>
                  </a:lnTo>
                  <a:lnTo>
                    <a:pt x="74" y="7"/>
                  </a:lnTo>
                  <a:lnTo>
                    <a:pt x="69" y="4"/>
                  </a:lnTo>
                  <a:lnTo>
                    <a:pt x="62" y="1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0" y="0"/>
                  </a:lnTo>
                  <a:close/>
                  <a:moveTo>
                    <a:pt x="24" y="20"/>
                  </a:moveTo>
                  <a:lnTo>
                    <a:pt x="42" y="20"/>
                  </a:lnTo>
                  <a:lnTo>
                    <a:pt x="48" y="20"/>
                  </a:lnTo>
                  <a:lnTo>
                    <a:pt x="54" y="22"/>
                  </a:lnTo>
                  <a:lnTo>
                    <a:pt x="56" y="23"/>
                  </a:lnTo>
                  <a:lnTo>
                    <a:pt x="58" y="26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37"/>
                  </a:lnTo>
                  <a:lnTo>
                    <a:pt x="59" y="40"/>
                  </a:lnTo>
                  <a:lnTo>
                    <a:pt x="58" y="42"/>
                  </a:lnTo>
                  <a:lnTo>
                    <a:pt x="56" y="44"/>
                  </a:lnTo>
                  <a:lnTo>
                    <a:pt x="53" y="45"/>
                  </a:lnTo>
                  <a:lnTo>
                    <a:pt x="50" y="46"/>
                  </a:lnTo>
                  <a:lnTo>
                    <a:pt x="47" y="47"/>
                  </a:lnTo>
                  <a:lnTo>
                    <a:pt x="42" y="47"/>
                  </a:lnTo>
                  <a:lnTo>
                    <a:pt x="24" y="47"/>
                  </a:lnTo>
                  <a:lnTo>
                    <a:pt x="24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2" name="Freeform 576"/>
            <p:cNvSpPr>
              <a:spLocks noEditPoints="1"/>
            </p:cNvSpPr>
            <p:nvPr/>
          </p:nvSpPr>
          <p:spPr bwMode="auto">
            <a:xfrm>
              <a:off x="3331" y="1769"/>
              <a:ext cx="26" cy="27"/>
            </a:xfrm>
            <a:custGeom>
              <a:avLst/>
              <a:gdLst/>
              <a:ahLst/>
              <a:cxnLst>
                <a:cxn ang="0">
                  <a:pos x="59" y="108"/>
                </a:cxn>
                <a:cxn ang="0">
                  <a:pos x="70" y="105"/>
                </a:cxn>
                <a:cxn ang="0">
                  <a:pos x="80" y="102"/>
                </a:cxn>
                <a:cxn ang="0">
                  <a:pos x="88" y="96"/>
                </a:cxn>
                <a:cxn ang="0">
                  <a:pos x="97" y="85"/>
                </a:cxn>
                <a:cxn ang="0">
                  <a:pos x="104" y="65"/>
                </a:cxn>
                <a:cxn ang="0">
                  <a:pos x="104" y="43"/>
                </a:cxn>
                <a:cxn ang="0">
                  <a:pos x="97" y="24"/>
                </a:cxn>
                <a:cxn ang="0">
                  <a:pos x="88" y="12"/>
                </a:cxn>
                <a:cxn ang="0">
                  <a:pos x="80" y="6"/>
                </a:cxn>
                <a:cxn ang="0">
                  <a:pos x="70" y="2"/>
                </a:cxn>
                <a:cxn ang="0">
                  <a:pos x="59" y="0"/>
                </a:cxn>
                <a:cxn ang="0">
                  <a:pos x="45" y="0"/>
                </a:cxn>
                <a:cxn ang="0">
                  <a:pos x="33" y="3"/>
                </a:cxn>
                <a:cxn ang="0">
                  <a:pos x="23" y="8"/>
                </a:cxn>
                <a:cxn ang="0">
                  <a:pos x="15" y="14"/>
                </a:cxn>
                <a:cxn ang="0">
                  <a:pos x="7" y="27"/>
                </a:cxn>
                <a:cxn ang="0">
                  <a:pos x="2" y="45"/>
                </a:cxn>
                <a:cxn ang="0">
                  <a:pos x="2" y="63"/>
                </a:cxn>
                <a:cxn ang="0">
                  <a:pos x="7" y="82"/>
                </a:cxn>
                <a:cxn ang="0">
                  <a:pos x="15" y="94"/>
                </a:cxn>
                <a:cxn ang="0">
                  <a:pos x="23" y="100"/>
                </a:cxn>
                <a:cxn ang="0">
                  <a:pos x="33" y="105"/>
                </a:cxn>
                <a:cxn ang="0">
                  <a:pos x="45" y="107"/>
                </a:cxn>
                <a:cxn ang="0">
                  <a:pos x="53" y="88"/>
                </a:cxn>
                <a:cxn ang="0">
                  <a:pos x="43" y="87"/>
                </a:cxn>
                <a:cxn ang="0">
                  <a:pos x="34" y="81"/>
                </a:cxn>
                <a:cxn ang="0">
                  <a:pos x="29" y="71"/>
                </a:cxn>
                <a:cxn ang="0">
                  <a:pos x="27" y="54"/>
                </a:cxn>
                <a:cxn ang="0">
                  <a:pos x="29" y="39"/>
                </a:cxn>
                <a:cxn ang="0">
                  <a:pos x="33" y="29"/>
                </a:cxn>
                <a:cxn ang="0">
                  <a:pos x="41" y="22"/>
                </a:cxn>
                <a:cxn ang="0">
                  <a:pos x="53" y="20"/>
                </a:cxn>
                <a:cxn ang="0">
                  <a:pos x="61" y="22"/>
                </a:cxn>
                <a:cxn ang="0">
                  <a:pos x="67" y="24"/>
                </a:cxn>
                <a:cxn ang="0">
                  <a:pos x="75" y="34"/>
                </a:cxn>
                <a:cxn ang="0">
                  <a:pos x="78" y="45"/>
                </a:cxn>
                <a:cxn ang="0">
                  <a:pos x="78" y="54"/>
                </a:cxn>
                <a:cxn ang="0">
                  <a:pos x="78" y="63"/>
                </a:cxn>
                <a:cxn ang="0">
                  <a:pos x="75" y="75"/>
                </a:cxn>
                <a:cxn ang="0">
                  <a:pos x="67" y="84"/>
                </a:cxn>
                <a:cxn ang="0">
                  <a:pos x="61" y="87"/>
                </a:cxn>
                <a:cxn ang="0">
                  <a:pos x="53" y="88"/>
                </a:cxn>
              </a:cxnLst>
              <a:rect l="0" t="0" r="r" b="b"/>
              <a:pathLst>
                <a:path w="105" h="108">
                  <a:moveTo>
                    <a:pt x="53" y="108"/>
                  </a:moveTo>
                  <a:lnTo>
                    <a:pt x="59" y="108"/>
                  </a:lnTo>
                  <a:lnTo>
                    <a:pt x="65" y="107"/>
                  </a:lnTo>
                  <a:lnTo>
                    <a:pt x="70" y="105"/>
                  </a:lnTo>
                  <a:lnTo>
                    <a:pt x="75" y="104"/>
                  </a:lnTo>
                  <a:lnTo>
                    <a:pt x="80" y="102"/>
                  </a:lnTo>
                  <a:lnTo>
                    <a:pt x="84" y="99"/>
                  </a:lnTo>
                  <a:lnTo>
                    <a:pt x="88" y="96"/>
                  </a:lnTo>
                  <a:lnTo>
                    <a:pt x="91" y="93"/>
                  </a:lnTo>
                  <a:lnTo>
                    <a:pt x="97" y="85"/>
                  </a:lnTo>
                  <a:lnTo>
                    <a:pt x="100" y="76"/>
                  </a:lnTo>
                  <a:lnTo>
                    <a:pt x="104" y="65"/>
                  </a:lnTo>
                  <a:lnTo>
                    <a:pt x="105" y="54"/>
                  </a:lnTo>
                  <a:lnTo>
                    <a:pt x="104" y="43"/>
                  </a:lnTo>
                  <a:lnTo>
                    <a:pt x="100" y="33"/>
                  </a:lnTo>
                  <a:lnTo>
                    <a:pt x="97" y="24"/>
                  </a:lnTo>
                  <a:lnTo>
                    <a:pt x="91" y="16"/>
                  </a:lnTo>
                  <a:lnTo>
                    <a:pt x="88" y="12"/>
                  </a:lnTo>
                  <a:lnTo>
                    <a:pt x="84" y="9"/>
                  </a:lnTo>
                  <a:lnTo>
                    <a:pt x="80" y="6"/>
                  </a:lnTo>
                  <a:lnTo>
                    <a:pt x="75" y="4"/>
                  </a:lnTo>
                  <a:lnTo>
                    <a:pt x="70" y="2"/>
                  </a:lnTo>
                  <a:lnTo>
                    <a:pt x="65" y="1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5" y="0"/>
                  </a:lnTo>
                  <a:lnTo>
                    <a:pt x="38" y="1"/>
                  </a:lnTo>
                  <a:lnTo>
                    <a:pt x="33" y="3"/>
                  </a:lnTo>
                  <a:lnTo>
                    <a:pt x="27" y="5"/>
                  </a:lnTo>
                  <a:lnTo>
                    <a:pt x="23" y="8"/>
                  </a:lnTo>
                  <a:lnTo>
                    <a:pt x="19" y="11"/>
                  </a:lnTo>
                  <a:lnTo>
                    <a:pt x="15" y="14"/>
                  </a:lnTo>
                  <a:lnTo>
                    <a:pt x="12" y="19"/>
                  </a:lnTo>
                  <a:lnTo>
                    <a:pt x="7" y="27"/>
                  </a:lnTo>
                  <a:lnTo>
                    <a:pt x="4" y="36"/>
                  </a:lnTo>
                  <a:lnTo>
                    <a:pt x="2" y="45"/>
                  </a:lnTo>
                  <a:lnTo>
                    <a:pt x="0" y="54"/>
                  </a:lnTo>
                  <a:lnTo>
                    <a:pt x="2" y="63"/>
                  </a:lnTo>
                  <a:lnTo>
                    <a:pt x="4" y="73"/>
                  </a:lnTo>
                  <a:lnTo>
                    <a:pt x="7" y="82"/>
                  </a:lnTo>
                  <a:lnTo>
                    <a:pt x="12" y="90"/>
                  </a:lnTo>
                  <a:lnTo>
                    <a:pt x="15" y="94"/>
                  </a:lnTo>
                  <a:lnTo>
                    <a:pt x="19" y="97"/>
                  </a:lnTo>
                  <a:lnTo>
                    <a:pt x="23" y="100"/>
                  </a:lnTo>
                  <a:lnTo>
                    <a:pt x="27" y="103"/>
                  </a:lnTo>
                  <a:lnTo>
                    <a:pt x="33" y="105"/>
                  </a:lnTo>
                  <a:lnTo>
                    <a:pt x="38" y="106"/>
                  </a:lnTo>
                  <a:lnTo>
                    <a:pt x="45" y="107"/>
                  </a:lnTo>
                  <a:lnTo>
                    <a:pt x="53" y="108"/>
                  </a:lnTo>
                  <a:close/>
                  <a:moveTo>
                    <a:pt x="53" y="88"/>
                  </a:moveTo>
                  <a:lnTo>
                    <a:pt x="47" y="88"/>
                  </a:lnTo>
                  <a:lnTo>
                    <a:pt x="43" y="87"/>
                  </a:lnTo>
                  <a:lnTo>
                    <a:pt x="38" y="85"/>
                  </a:lnTo>
                  <a:lnTo>
                    <a:pt x="34" y="81"/>
                  </a:lnTo>
                  <a:lnTo>
                    <a:pt x="31" y="77"/>
                  </a:lnTo>
                  <a:lnTo>
                    <a:pt x="29" y="71"/>
                  </a:lnTo>
                  <a:lnTo>
                    <a:pt x="27" y="63"/>
                  </a:lnTo>
                  <a:lnTo>
                    <a:pt x="27" y="54"/>
                  </a:lnTo>
                  <a:lnTo>
                    <a:pt x="27" y="46"/>
                  </a:lnTo>
                  <a:lnTo>
                    <a:pt x="29" y="39"/>
                  </a:lnTo>
                  <a:lnTo>
                    <a:pt x="31" y="33"/>
                  </a:lnTo>
                  <a:lnTo>
                    <a:pt x="33" y="29"/>
                  </a:lnTo>
                  <a:lnTo>
                    <a:pt x="37" y="25"/>
                  </a:lnTo>
                  <a:lnTo>
                    <a:pt x="41" y="22"/>
                  </a:lnTo>
                  <a:lnTo>
                    <a:pt x="46" y="21"/>
                  </a:lnTo>
                  <a:lnTo>
                    <a:pt x="53" y="20"/>
                  </a:lnTo>
                  <a:lnTo>
                    <a:pt x="57" y="21"/>
                  </a:lnTo>
                  <a:lnTo>
                    <a:pt x="61" y="22"/>
                  </a:lnTo>
                  <a:lnTo>
                    <a:pt x="64" y="23"/>
                  </a:lnTo>
                  <a:lnTo>
                    <a:pt x="67" y="24"/>
                  </a:lnTo>
                  <a:lnTo>
                    <a:pt x="72" y="29"/>
                  </a:lnTo>
                  <a:lnTo>
                    <a:pt x="75" y="34"/>
                  </a:lnTo>
                  <a:lnTo>
                    <a:pt x="77" y="39"/>
                  </a:lnTo>
                  <a:lnTo>
                    <a:pt x="78" y="45"/>
                  </a:lnTo>
                  <a:lnTo>
                    <a:pt x="78" y="50"/>
                  </a:lnTo>
                  <a:lnTo>
                    <a:pt x="78" y="54"/>
                  </a:lnTo>
                  <a:lnTo>
                    <a:pt x="78" y="58"/>
                  </a:lnTo>
                  <a:lnTo>
                    <a:pt x="78" y="63"/>
                  </a:lnTo>
                  <a:lnTo>
                    <a:pt x="76" y="69"/>
                  </a:lnTo>
                  <a:lnTo>
                    <a:pt x="75" y="75"/>
                  </a:lnTo>
                  <a:lnTo>
                    <a:pt x="71" y="80"/>
                  </a:lnTo>
                  <a:lnTo>
                    <a:pt x="67" y="84"/>
                  </a:lnTo>
                  <a:lnTo>
                    <a:pt x="64" y="86"/>
                  </a:lnTo>
                  <a:lnTo>
                    <a:pt x="61" y="87"/>
                  </a:lnTo>
                  <a:lnTo>
                    <a:pt x="57" y="88"/>
                  </a:lnTo>
                  <a:lnTo>
                    <a:pt x="53" y="8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3" name="Freeform 577"/>
            <p:cNvSpPr>
              <a:spLocks/>
            </p:cNvSpPr>
            <p:nvPr/>
          </p:nvSpPr>
          <p:spPr bwMode="auto">
            <a:xfrm>
              <a:off x="3359" y="1770"/>
              <a:ext cx="21" cy="25"/>
            </a:xfrm>
            <a:custGeom>
              <a:avLst/>
              <a:gdLst/>
              <a:ahLst/>
              <a:cxnLst>
                <a:cxn ang="0">
                  <a:pos x="30" y="20"/>
                </a:cxn>
                <a:cxn ang="0">
                  <a:pos x="30" y="102"/>
                </a:cxn>
                <a:cxn ang="0">
                  <a:pos x="55" y="102"/>
                </a:cxn>
                <a:cxn ang="0">
                  <a:pos x="55" y="20"/>
                </a:cxn>
                <a:cxn ang="0">
                  <a:pos x="85" y="20"/>
                </a:cxn>
                <a:cxn ang="0">
                  <a:pos x="85" y="0"/>
                </a:cxn>
                <a:cxn ang="0">
                  <a:pos x="0" y="0"/>
                </a:cxn>
                <a:cxn ang="0">
                  <a:pos x="0" y="20"/>
                </a:cxn>
                <a:cxn ang="0">
                  <a:pos x="30" y="20"/>
                </a:cxn>
              </a:cxnLst>
              <a:rect l="0" t="0" r="r" b="b"/>
              <a:pathLst>
                <a:path w="85" h="102">
                  <a:moveTo>
                    <a:pt x="30" y="20"/>
                  </a:moveTo>
                  <a:lnTo>
                    <a:pt x="30" y="102"/>
                  </a:lnTo>
                  <a:lnTo>
                    <a:pt x="55" y="102"/>
                  </a:lnTo>
                  <a:lnTo>
                    <a:pt x="55" y="20"/>
                  </a:lnTo>
                  <a:lnTo>
                    <a:pt x="85" y="20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30" y="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4" name="Freeform 578"/>
            <p:cNvSpPr>
              <a:spLocks/>
            </p:cNvSpPr>
            <p:nvPr/>
          </p:nvSpPr>
          <p:spPr bwMode="auto">
            <a:xfrm>
              <a:off x="3383" y="1770"/>
              <a:ext cx="21" cy="25"/>
            </a:xfrm>
            <a:custGeom>
              <a:avLst/>
              <a:gdLst/>
              <a:ahLst/>
              <a:cxnLst>
                <a:cxn ang="0">
                  <a:pos x="23" y="41"/>
                </a:cxn>
                <a:cxn ang="0">
                  <a:pos x="23" y="20"/>
                </a:cxn>
                <a:cxn ang="0">
                  <a:pos x="79" y="20"/>
                </a:cxn>
                <a:cxn ang="0">
                  <a:pos x="79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81" y="102"/>
                </a:cxn>
                <a:cxn ang="0">
                  <a:pos x="81" y="82"/>
                </a:cxn>
                <a:cxn ang="0">
                  <a:pos x="23" y="82"/>
                </a:cxn>
                <a:cxn ang="0">
                  <a:pos x="23" y="59"/>
                </a:cxn>
                <a:cxn ang="0">
                  <a:pos x="73" y="59"/>
                </a:cxn>
                <a:cxn ang="0">
                  <a:pos x="73" y="41"/>
                </a:cxn>
                <a:cxn ang="0">
                  <a:pos x="23" y="41"/>
                </a:cxn>
              </a:cxnLst>
              <a:rect l="0" t="0" r="r" b="b"/>
              <a:pathLst>
                <a:path w="81" h="102">
                  <a:moveTo>
                    <a:pt x="23" y="41"/>
                  </a:moveTo>
                  <a:lnTo>
                    <a:pt x="23" y="20"/>
                  </a:lnTo>
                  <a:lnTo>
                    <a:pt x="79" y="20"/>
                  </a:lnTo>
                  <a:lnTo>
                    <a:pt x="79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81" y="102"/>
                  </a:lnTo>
                  <a:lnTo>
                    <a:pt x="81" y="82"/>
                  </a:lnTo>
                  <a:lnTo>
                    <a:pt x="23" y="82"/>
                  </a:lnTo>
                  <a:lnTo>
                    <a:pt x="23" y="59"/>
                  </a:lnTo>
                  <a:lnTo>
                    <a:pt x="73" y="59"/>
                  </a:lnTo>
                  <a:lnTo>
                    <a:pt x="73" y="41"/>
                  </a:lnTo>
                  <a:lnTo>
                    <a:pt x="23" y="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5" name="Freeform 579"/>
            <p:cNvSpPr>
              <a:spLocks noEditPoints="1"/>
            </p:cNvSpPr>
            <p:nvPr/>
          </p:nvSpPr>
          <p:spPr bwMode="auto">
            <a:xfrm>
              <a:off x="3407" y="1763"/>
              <a:ext cx="23" cy="32"/>
            </a:xfrm>
            <a:custGeom>
              <a:avLst/>
              <a:gdLst/>
              <a:ahLst/>
              <a:cxnLst>
                <a:cxn ang="0">
                  <a:pos x="24" y="91"/>
                </a:cxn>
                <a:cxn ang="0">
                  <a:pos x="24" y="25"/>
                </a:cxn>
                <a:cxn ang="0">
                  <a:pos x="0" y="25"/>
                </a:cxn>
                <a:cxn ang="0">
                  <a:pos x="0" y="127"/>
                </a:cxn>
                <a:cxn ang="0">
                  <a:pos x="24" y="127"/>
                </a:cxn>
                <a:cxn ang="0">
                  <a:pos x="64" y="61"/>
                </a:cxn>
                <a:cxn ang="0">
                  <a:pos x="64" y="127"/>
                </a:cxn>
                <a:cxn ang="0">
                  <a:pos x="88" y="127"/>
                </a:cxn>
                <a:cxn ang="0">
                  <a:pos x="88" y="25"/>
                </a:cxn>
                <a:cxn ang="0">
                  <a:pos x="64" y="25"/>
                </a:cxn>
                <a:cxn ang="0">
                  <a:pos x="24" y="91"/>
                </a:cxn>
                <a:cxn ang="0">
                  <a:pos x="15" y="0"/>
                </a:cxn>
                <a:cxn ang="0">
                  <a:pos x="16" y="6"/>
                </a:cxn>
                <a:cxn ang="0">
                  <a:pos x="19" y="11"/>
                </a:cxn>
                <a:cxn ang="0">
                  <a:pos x="23" y="14"/>
                </a:cxn>
                <a:cxn ang="0">
                  <a:pos x="27" y="17"/>
                </a:cxn>
                <a:cxn ang="0">
                  <a:pos x="36" y="19"/>
                </a:cxn>
                <a:cxn ang="0">
                  <a:pos x="43" y="20"/>
                </a:cxn>
                <a:cxn ang="0">
                  <a:pos x="51" y="20"/>
                </a:cxn>
                <a:cxn ang="0">
                  <a:pos x="60" y="17"/>
                </a:cxn>
                <a:cxn ang="0">
                  <a:pos x="65" y="15"/>
                </a:cxn>
                <a:cxn ang="0">
                  <a:pos x="68" y="11"/>
                </a:cxn>
                <a:cxn ang="0">
                  <a:pos x="71" y="7"/>
                </a:cxn>
                <a:cxn ang="0">
                  <a:pos x="73" y="0"/>
                </a:cxn>
                <a:cxn ang="0">
                  <a:pos x="57" y="0"/>
                </a:cxn>
                <a:cxn ang="0">
                  <a:pos x="56" y="4"/>
                </a:cxn>
                <a:cxn ang="0">
                  <a:pos x="54" y="7"/>
                </a:cxn>
                <a:cxn ang="0">
                  <a:pos x="49" y="9"/>
                </a:cxn>
                <a:cxn ang="0">
                  <a:pos x="43" y="10"/>
                </a:cxn>
                <a:cxn ang="0">
                  <a:pos x="38" y="9"/>
                </a:cxn>
                <a:cxn ang="0">
                  <a:pos x="34" y="7"/>
                </a:cxn>
                <a:cxn ang="0">
                  <a:pos x="32" y="4"/>
                </a:cxn>
                <a:cxn ang="0">
                  <a:pos x="31" y="0"/>
                </a:cxn>
                <a:cxn ang="0">
                  <a:pos x="15" y="0"/>
                </a:cxn>
              </a:cxnLst>
              <a:rect l="0" t="0" r="r" b="b"/>
              <a:pathLst>
                <a:path w="88" h="127">
                  <a:moveTo>
                    <a:pt x="24" y="91"/>
                  </a:moveTo>
                  <a:lnTo>
                    <a:pt x="24" y="25"/>
                  </a:lnTo>
                  <a:lnTo>
                    <a:pt x="0" y="25"/>
                  </a:lnTo>
                  <a:lnTo>
                    <a:pt x="0" y="127"/>
                  </a:lnTo>
                  <a:lnTo>
                    <a:pt x="24" y="127"/>
                  </a:lnTo>
                  <a:lnTo>
                    <a:pt x="64" y="61"/>
                  </a:lnTo>
                  <a:lnTo>
                    <a:pt x="64" y="127"/>
                  </a:lnTo>
                  <a:lnTo>
                    <a:pt x="88" y="127"/>
                  </a:lnTo>
                  <a:lnTo>
                    <a:pt x="88" y="25"/>
                  </a:lnTo>
                  <a:lnTo>
                    <a:pt x="64" y="25"/>
                  </a:lnTo>
                  <a:lnTo>
                    <a:pt x="24" y="91"/>
                  </a:lnTo>
                  <a:close/>
                  <a:moveTo>
                    <a:pt x="15" y="0"/>
                  </a:moveTo>
                  <a:lnTo>
                    <a:pt x="16" y="6"/>
                  </a:lnTo>
                  <a:lnTo>
                    <a:pt x="19" y="11"/>
                  </a:lnTo>
                  <a:lnTo>
                    <a:pt x="23" y="14"/>
                  </a:lnTo>
                  <a:lnTo>
                    <a:pt x="27" y="17"/>
                  </a:lnTo>
                  <a:lnTo>
                    <a:pt x="36" y="19"/>
                  </a:lnTo>
                  <a:lnTo>
                    <a:pt x="43" y="20"/>
                  </a:lnTo>
                  <a:lnTo>
                    <a:pt x="51" y="20"/>
                  </a:lnTo>
                  <a:lnTo>
                    <a:pt x="60" y="17"/>
                  </a:lnTo>
                  <a:lnTo>
                    <a:pt x="65" y="15"/>
                  </a:lnTo>
                  <a:lnTo>
                    <a:pt x="68" y="11"/>
                  </a:lnTo>
                  <a:lnTo>
                    <a:pt x="71" y="7"/>
                  </a:lnTo>
                  <a:lnTo>
                    <a:pt x="73" y="0"/>
                  </a:lnTo>
                  <a:lnTo>
                    <a:pt x="57" y="0"/>
                  </a:lnTo>
                  <a:lnTo>
                    <a:pt x="56" y="4"/>
                  </a:lnTo>
                  <a:lnTo>
                    <a:pt x="54" y="7"/>
                  </a:lnTo>
                  <a:lnTo>
                    <a:pt x="49" y="9"/>
                  </a:lnTo>
                  <a:lnTo>
                    <a:pt x="43" y="10"/>
                  </a:lnTo>
                  <a:lnTo>
                    <a:pt x="38" y="9"/>
                  </a:lnTo>
                  <a:lnTo>
                    <a:pt x="34" y="7"/>
                  </a:lnTo>
                  <a:lnTo>
                    <a:pt x="32" y="4"/>
                  </a:lnTo>
                  <a:lnTo>
                    <a:pt x="31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6" name="Freeform 580"/>
            <p:cNvSpPr>
              <a:spLocks/>
            </p:cNvSpPr>
            <p:nvPr/>
          </p:nvSpPr>
          <p:spPr bwMode="auto">
            <a:xfrm>
              <a:off x="3026" y="1554"/>
              <a:ext cx="471" cy="412"/>
            </a:xfrm>
            <a:custGeom>
              <a:avLst/>
              <a:gdLst/>
              <a:ahLst/>
              <a:cxnLst>
                <a:cxn ang="0">
                  <a:pos x="93" y="1650"/>
                </a:cxn>
                <a:cxn ang="0">
                  <a:pos x="1791" y="1650"/>
                </a:cxn>
                <a:cxn ang="0">
                  <a:pos x="1805" y="1649"/>
                </a:cxn>
                <a:cxn ang="0">
                  <a:pos x="1817" y="1647"/>
                </a:cxn>
                <a:cxn ang="0">
                  <a:pos x="1829" y="1642"/>
                </a:cxn>
                <a:cxn ang="0">
                  <a:pos x="1842" y="1635"/>
                </a:cxn>
                <a:cxn ang="0">
                  <a:pos x="1852" y="1627"/>
                </a:cxn>
                <a:cxn ang="0">
                  <a:pos x="1862" y="1618"/>
                </a:cxn>
                <a:cxn ang="0">
                  <a:pos x="1870" y="1607"/>
                </a:cxn>
                <a:cxn ang="0">
                  <a:pos x="1876" y="1595"/>
                </a:cxn>
                <a:cxn ang="0">
                  <a:pos x="1881" y="1582"/>
                </a:cxn>
                <a:cxn ang="0">
                  <a:pos x="1885" y="1569"/>
                </a:cxn>
                <a:cxn ang="0">
                  <a:pos x="1886" y="1556"/>
                </a:cxn>
                <a:cxn ang="0">
                  <a:pos x="1886" y="94"/>
                </a:cxn>
                <a:cxn ang="0">
                  <a:pos x="1885" y="81"/>
                </a:cxn>
                <a:cxn ang="0">
                  <a:pos x="1881" y="68"/>
                </a:cxn>
                <a:cxn ang="0">
                  <a:pos x="1876" y="55"/>
                </a:cxn>
                <a:cxn ang="0">
                  <a:pos x="1870" y="43"/>
                </a:cxn>
                <a:cxn ang="0">
                  <a:pos x="1862" y="33"/>
                </a:cxn>
                <a:cxn ang="0">
                  <a:pos x="1852" y="23"/>
                </a:cxn>
                <a:cxn ang="0">
                  <a:pos x="1842" y="15"/>
                </a:cxn>
                <a:cxn ang="0">
                  <a:pos x="1829" y="9"/>
                </a:cxn>
                <a:cxn ang="0">
                  <a:pos x="1817" y="4"/>
                </a:cxn>
                <a:cxn ang="0">
                  <a:pos x="1805" y="1"/>
                </a:cxn>
                <a:cxn ang="0">
                  <a:pos x="1791" y="0"/>
                </a:cxn>
                <a:cxn ang="0">
                  <a:pos x="93" y="0"/>
                </a:cxn>
                <a:cxn ang="0">
                  <a:pos x="80" y="1"/>
                </a:cxn>
                <a:cxn ang="0">
                  <a:pos x="67" y="4"/>
                </a:cxn>
                <a:cxn ang="0">
                  <a:pos x="55" y="9"/>
                </a:cxn>
                <a:cxn ang="0">
                  <a:pos x="42" y="15"/>
                </a:cxn>
                <a:cxn ang="0">
                  <a:pos x="32" y="23"/>
                </a:cxn>
                <a:cxn ang="0">
                  <a:pos x="22" y="33"/>
                </a:cxn>
                <a:cxn ang="0">
                  <a:pos x="15" y="43"/>
                </a:cxn>
                <a:cxn ang="0">
                  <a:pos x="8" y="55"/>
                </a:cxn>
                <a:cxn ang="0">
                  <a:pos x="4" y="68"/>
                </a:cxn>
                <a:cxn ang="0">
                  <a:pos x="1" y="81"/>
                </a:cxn>
                <a:cxn ang="0">
                  <a:pos x="0" y="94"/>
                </a:cxn>
                <a:cxn ang="0">
                  <a:pos x="0" y="1556"/>
                </a:cxn>
                <a:cxn ang="0">
                  <a:pos x="1" y="1569"/>
                </a:cxn>
                <a:cxn ang="0">
                  <a:pos x="4" y="1582"/>
                </a:cxn>
                <a:cxn ang="0">
                  <a:pos x="8" y="1595"/>
                </a:cxn>
                <a:cxn ang="0">
                  <a:pos x="15" y="1607"/>
                </a:cxn>
                <a:cxn ang="0">
                  <a:pos x="22" y="1618"/>
                </a:cxn>
                <a:cxn ang="0">
                  <a:pos x="32" y="1627"/>
                </a:cxn>
                <a:cxn ang="0">
                  <a:pos x="42" y="1635"/>
                </a:cxn>
                <a:cxn ang="0">
                  <a:pos x="55" y="1642"/>
                </a:cxn>
                <a:cxn ang="0">
                  <a:pos x="67" y="1647"/>
                </a:cxn>
                <a:cxn ang="0">
                  <a:pos x="80" y="1649"/>
                </a:cxn>
                <a:cxn ang="0">
                  <a:pos x="93" y="1650"/>
                </a:cxn>
              </a:cxnLst>
              <a:rect l="0" t="0" r="r" b="b"/>
              <a:pathLst>
                <a:path w="1886" h="1650">
                  <a:moveTo>
                    <a:pt x="93" y="1650"/>
                  </a:moveTo>
                  <a:lnTo>
                    <a:pt x="1791" y="1650"/>
                  </a:lnTo>
                  <a:lnTo>
                    <a:pt x="1805" y="1649"/>
                  </a:lnTo>
                  <a:lnTo>
                    <a:pt x="1817" y="1647"/>
                  </a:lnTo>
                  <a:lnTo>
                    <a:pt x="1829" y="1642"/>
                  </a:lnTo>
                  <a:lnTo>
                    <a:pt x="1842" y="1635"/>
                  </a:lnTo>
                  <a:lnTo>
                    <a:pt x="1852" y="1627"/>
                  </a:lnTo>
                  <a:lnTo>
                    <a:pt x="1862" y="1618"/>
                  </a:lnTo>
                  <a:lnTo>
                    <a:pt x="1870" y="1607"/>
                  </a:lnTo>
                  <a:lnTo>
                    <a:pt x="1876" y="1595"/>
                  </a:lnTo>
                  <a:lnTo>
                    <a:pt x="1881" y="1582"/>
                  </a:lnTo>
                  <a:lnTo>
                    <a:pt x="1885" y="1569"/>
                  </a:lnTo>
                  <a:lnTo>
                    <a:pt x="1886" y="1556"/>
                  </a:lnTo>
                  <a:lnTo>
                    <a:pt x="1886" y="94"/>
                  </a:lnTo>
                  <a:lnTo>
                    <a:pt x="1885" y="81"/>
                  </a:lnTo>
                  <a:lnTo>
                    <a:pt x="1881" y="68"/>
                  </a:lnTo>
                  <a:lnTo>
                    <a:pt x="1876" y="55"/>
                  </a:lnTo>
                  <a:lnTo>
                    <a:pt x="1870" y="43"/>
                  </a:lnTo>
                  <a:lnTo>
                    <a:pt x="1862" y="33"/>
                  </a:lnTo>
                  <a:lnTo>
                    <a:pt x="1852" y="23"/>
                  </a:lnTo>
                  <a:lnTo>
                    <a:pt x="1842" y="15"/>
                  </a:lnTo>
                  <a:lnTo>
                    <a:pt x="1829" y="9"/>
                  </a:lnTo>
                  <a:lnTo>
                    <a:pt x="1817" y="4"/>
                  </a:lnTo>
                  <a:lnTo>
                    <a:pt x="1805" y="1"/>
                  </a:lnTo>
                  <a:lnTo>
                    <a:pt x="1791" y="0"/>
                  </a:lnTo>
                  <a:lnTo>
                    <a:pt x="93" y="0"/>
                  </a:lnTo>
                  <a:lnTo>
                    <a:pt x="80" y="1"/>
                  </a:lnTo>
                  <a:lnTo>
                    <a:pt x="67" y="4"/>
                  </a:lnTo>
                  <a:lnTo>
                    <a:pt x="55" y="9"/>
                  </a:lnTo>
                  <a:lnTo>
                    <a:pt x="42" y="15"/>
                  </a:lnTo>
                  <a:lnTo>
                    <a:pt x="32" y="23"/>
                  </a:lnTo>
                  <a:lnTo>
                    <a:pt x="22" y="33"/>
                  </a:lnTo>
                  <a:lnTo>
                    <a:pt x="15" y="43"/>
                  </a:lnTo>
                  <a:lnTo>
                    <a:pt x="8" y="55"/>
                  </a:lnTo>
                  <a:lnTo>
                    <a:pt x="4" y="68"/>
                  </a:lnTo>
                  <a:lnTo>
                    <a:pt x="1" y="81"/>
                  </a:lnTo>
                  <a:lnTo>
                    <a:pt x="0" y="94"/>
                  </a:lnTo>
                  <a:lnTo>
                    <a:pt x="0" y="1556"/>
                  </a:lnTo>
                  <a:lnTo>
                    <a:pt x="1" y="1569"/>
                  </a:lnTo>
                  <a:lnTo>
                    <a:pt x="4" y="1582"/>
                  </a:lnTo>
                  <a:lnTo>
                    <a:pt x="8" y="1595"/>
                  </a:lnTo>
                  <a:lnTo>
                    <a:pt x="15" y="1607"/>
                  </a:lnTo>
                  <a:lnTo>
                    <a:pt x="22" y="1618"/>
                  </a:lnTo>
                  <a:lnTo>
                    <a:pt x="32" y="1627"/>
                  </a:lnTo>
                  <a:lnTo>
                    <a:pt x="42" y="1635"/>
                  </a:lnTo>
                  <a:lnTo>
                    <a:pt x="55" y="1642"/>
                  </a:lnTo>
                  <a:lnTo>
                    <a:pt x="67" y="1647"/>
                  </a:lnTo>
                  <a:lnTo>
                    <a:pt x="80" y="1649"/>
                  </a:lnTo>
                  <a:lnTo>
                    <a:pt x="93" y="16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7" name="Freeform 581"/>
            <p:cNvSpPr>
              <a:spLocks/>
            </p:cNvSpPr>
            <p:nvPr/>
          </p:nvSpPr>
          <p:spPr bwMode="auto">
            <a:xfrm>
              <a:off x="3049" y="1964"/>
              <a:ext cx="425" cy="4"/>
            </a:xfrm>
            <a:custGeom>
              <a:avLst/>
              <a:gdLst/>
              <a:ahLst/>
              <a:cxnLst>
                <a:cxn ang="0">
                  <a:pos x="1699" y="14"/>
                </a:cxn>
                <a:cxn ang="0">
                  <a:pos x="1698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1698" y="14"/>
                </a:cxn>
                <a:cxn ang="0">
                  <a:pos x="1699" y="14"/>
                </a:cxn>
                <a:cxn ang="0">
                  <a:pos x="1698" y="14"/>
                </a:cxn>
                <a:cxn ang="0">
                  <a:pos x="1699" y="14"/>
                </a:cxn>
                <a:cxn ang="0">
                  <a:pos x="1699" y="14"/>
                </a:cxn>
              </a:cxnLst>
              <a:rect l="0" t="0" r="r" b="b"/>
              <a:pathLst>
                <a:path w="1699" h="14">
                  <a:moveTo>
                    <a:pt x="1699" y="14"/>
                  </a:moveTo>
                  <a:lnTo>
                    <a:pt x="1698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698" y="14"/>
                  </a:lnTo>
                  <a:lnTo>
                    <a:pt x="1699" y="14"/>
                  </a:lnTo>
                  <a:lnTo>
                    <a:pt x="1698" y="14"/>
                  </a:lnTo>
                  <a:lnTo>
                    <a:pt x="1699" y="14"/>
                  </a:lnTo>
                  <a:lnTo>
                    <a:pt x="1699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8" name="Freeform 582"/>
            <p:cNvSpPr>
              <a:spLocks/>
            </p:cNvSpPr>
            <p:nvPr/>
          </p:nvSpPr>
          <p:spPr bwMode="auto">
            <a:xfrm>
              <a:off x="3473" y="1964"/>
              <a:ext cx="4" cy="4"/>
            </a:xfrm>
            <a:custGeom>
              <a:avLst/>
              <a:gdLst/>
              <a:ahLst/>
              <a:cxnLst>
                <a:cxn ang="0">
                  <a:pos x="15" y="14"/>
                </a:cxn>
                <a:cxn ang="0">
                  <a:pos x="13" y="0"/>
                </a:cxn>
                <a:cxn ang="0">
                  <a:pos x="0" y="1"/>
                </a:cxn>
                <a:cxn ang="0">
                  <a:pos x="1" y="15"/>
                </a:cxn>
                <a:cxn ang="0">
                  <a:pos x="14" y="14"/>
                </a:cxn>
                <a:cxn ang="0">
                  <a:pos x="15" y="14"/>
                </a:cxn>
                <a:cxn ang="0">
                  <a:pos x="14" y="14"/>
                </a:cxn>
                <a:cxn ang="0">
                  <a:pos x="14" y="14"/>
                </a:cxn>
                <a:cxn ang="0">
                  <a:pos x="15" y="14"/>
                </a:cxn>
              </a:cxnLst>
              <a:rect l="0" t="0" r="r" b="b"/>
              <a:pathLst>
                <a:path w="15" h="15">
                  <a:moveTo>
                    <a:pt x="15" y="14"/>
                  </a:moveTo>
                  <a:lnTo>
                    <a:pt x="13" y="0"/>
                  </a:lnTo>
                  <a:lnTo>
                    <a:pt x="0" y="1"/>
                  </a:lnTo>
                  <a:lnTo>
                    <a:pt x="1" y="15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199" name="Freeform 583"/>
            <p:cNvSpPr>
              <a:spLocks/>
            </p:cNvSpPr>
            <p:nvPr/>
          </p:nvSpPr>
          <p:spPr bwMode="auto">
            <a:xfrm>
              <a:off x="3476" y="1964"/>
              <a:ext cx="5" cy="4"/>
            </a:xfrm>
            <a:custGeom>
              <a:avLst/>
              <a:gdLst/>
              <a:ahLst/>
              <a:cxnLst>
                <a:cxn ang="0">
                  <a:pos x="17" y="15"/>
                </a:cxn>
                <a:cxn ang="0">
                  <a:pos x="13" y="0"/>
                </a:cxn>
                <a:cxn ang="0">
                  <a:pos x="0" y="3"/>
                </a:cxn>
                <a:cxn ang="0">
                  <a:pos x="3" y="17"/>
                </a:cxn>
                <a:cxn ang="0">
                  <a:pos x="16" y="15"/>
                </a:cxn>
                <a:cxn ang="0">
                  <a:pos x="17" y="15"/>
                </a:cxn>
                <a:cxn ang="0">
                  <a:pos x="16" y="15"/>
                </a:cxn>
                <a:cxn ang="0">
                  <a:pos x="16" y="15"/>
                </a:cxn>
                <a:cxn ang="0">
                  <a:pos x="17" y="15"/>
                </a:cxn>
              </a:cxnLst>
              <a:rect l="0" t="0" r="r" b="b"/>
              <a:pathLst>
                <a:path w="17" h="17">
                  <a:moveTo>
                    <a:pt x="17" y="15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3" y="17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6" y="15"/>
                  </a:lnTo>
                  <a:lnTo>
                    <a:pt x="16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0" name="Freeform 584"/>
            <p:cNvSpPr>
              <a:spLocks/>
            </p:cNvSpPr>
            <p:nvPr/>
          </p:nvSpPr>
          <p:spPr bwMode="auto">
            <a:xfrm>
              <a:off x="3480" y="1962"/>
              <a:ext cx="4" cy="5"/>
            </a:xfrm>
            <a:custGeom>
              <a:avLst/>
              <a:gdLst/>
              <a:ahLst/>
              <a:cxnLst>
                <a:cxn ang="0">
                  <a:pos x="19" y="14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5" y="20"/>
                </a:cxn>
                <a:cxn ang="0">
                  <a:pos x="18" y="15"/>
                </a:cxn>
                <a:cxn ang="0">
                  <a:pos x="19" y="14"/>
                </a:cxn>
                <a:cxn ang="0">
                  <a:pos x="18" y="15"/>
                </a:cxn>
                <a:cxn ang="0">
                  <a:pos x="18" y="14"/>
                </a:cxn>
                <a:cxn ang="0">
                  <a:pos x="19" y="14"/>
                </a:cxn>
              </a:cxnLst>
              <a:rect l="0" t="0" r="r" b="b"/>
              <a:pathLst>
                <a:path w="19" h="20">
                  <a:moveTo>
                    <a:pt x="19" y="14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5" y="20"/>
                  </a:lnTo>
                  <a:lnTo>
                    <a:pt x="18" y="15"/>
                  </a:lnTo>
                  <a:lnTo>
                    <a:pt x="19" y="14"/>
                  </a:lnTo>
                  <a:lnTo>
                    <a:pt x="18" y="15"/>
                  </a:lnTo>
                  <a:lnTo>
                    <a:pt x="18" y="14"/>
                  </a:lnTo>
                  <a:lnTo>
                    <a:pt x="19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1" name="Freeform 585"/>
            <p:cNvSpPr>
              <a:spLocks/>
            </p:cNvSpPr>
            <p:nvPr/>
          </p:nvSpPr>
          <p:spPr bwMode="auto">
            <a:xfrm>
              <a:off x="3482" y="1961"/>
              <a:ext cx="5" cy="5"/>
            </a:xfrm>
            <a:custGeom>
              <a:avLst/>
              <a:gdLst/>
              <a:ahLst/>
              <a:cxnLst>
                <a:cxn ang="0">
                  <a:pos x="21" y="13"/>
                </a:cxn>
                <a:cxn ang="0">
                  <a:pos x="13" y="0"/>
                </a:cxn>
                <a:cxn ang="0">
                  <a:pos x="0" y="7"/>
                </a:cxn>
                <a:cxn ang="0">
                  <a:pos x="8" y="20"/>
                </a:cxn>
                <a:cxn ang="0">
                  <a:pos x="20" y="14"/>
                </a:cxn>
                <a:cxn ang="0">
                  <a:pos x="21" y="13"/>
                </a:cxn>
                <a:cxn ang="0">
                  <a:pos x="20" y="14"/>
                </a:cxn>
                <a:cxn ang="0">
                  <a:pos x="20" y="14"/>
                </a:cxn>
                <a:cxn ang="0">
                  <a:pos x="21" y="13"/>
                </a:cxn>
              </a:cxnLst>
              <a:rect l="0" t="0" r="r" b="b"/>
              <a:pathLst>
                <a:path w="21" h="20">
                  <a:moveTo>
                    <a:pt x="21" y="13"/>
                  </a:moveTo>
                  <a:lnTo>
                    <a:pt x="13" y="0"/>
                  </a:lnTo>
                  <a:lnTo>
                    <a:pt x="0" y="7"/>
                  </a:lnTo>
                  <a:lnTo>
                    <a:pt x="8" y="20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2" name="Freeform 586"/>
            <p:cNvSpPr>
              <a:spLocks/>
            </p:cNvSpPr>
            <p:nvPr/>
          </p:nvSpPr>
          <p:spPr bwMode="auto">
            <a:xfrm>
              <a:off x="3485" y="1959"/>
              <a:ext cx="5" cy="5"/>
            </a:xfrm>
            <a:custGeom>
              <a:avLst/>
              <a:gdLst/>
              <a:ahLst/>
              <a:cxnLst>
                <a:cxn ang="0">
                  <a:pos x="20" y="11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9" y="20"/>
                </a:cxn>
                <a:cxn ang="0">
                  <a:pos x="19" y="11"/>
                </a:cxn>
                <a:cxn ang="0">
                  <a:pos x="20" y="11"/>
                </a:cxn>
                <a:cxn ang="0">
                  <a:pos x="19" y="11"/>
                </a:cxn>
                <a:cxn ang="0">
                  <a:pos x="19" y="11"/>
                </a:cxn>
                <a:cxn ang="0">
                  <a:pos x="20" y="11"/>
                </a:cxn>
              </a:cxnLst>
              <a:rect l="0" t="0" r="r" b="b"/>
              <a:pathLst>
                <a:path w="20" h="20">
                  <a:moveTo>
                    <a:pt x="20" y="11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9" y="20"/>
                  </a:lnTo>
                  <a:lnTo>
                    <a:pt x="19" y="11"/>
                  </a:lnTo>
                  <a:lnTo>
                    <a:pt x="20" y="11"/>
                  </a:lnTo>
                  <a:lnTo>
                    <a:pt x="19" y="11"/>
                  </a:lnTo>
                  <a:lnTo>
                    <a:pt x="19" y="11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3" name="Freeform 587"/>
            <p:cNvSpPr>
              <a:spLocks/>
            </p:cNvSpPr>
            <p:nvPr/>
          </p:nvSpPr>
          <p:spPr bwMode="auto">
            <a:xfrm>
              <a:off x="3487" y="1957"/>
              <a:ext cx="6" cy="5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11" y="20"/>
                </a:cxn>
                <a:cxn ang="0">
                  <a:pos x="20" y="11"/>
                </a:cxn>
                <a:cxn ang="0">
                  <a:pos x="20" y="10"/>
                </a:cxn>
                <a:cxn ang="0">
                  <a:pos x="20" y="11"/>
                </a:cxn>
                <a:cxn ang="0">
                  <a:pos x="20" y="10"/>
                </a:cxn>
                <a:cxn ang="0">
                  <a:pos x="20" y="10"/>
                </a:cxn>
              </a:cxnLst>
              <a:rect l="0" t="0" r="r" b="b"/>
              <a:pathLst>
                <a:path w="20" h="20">
                  <a:moveTo>
                    <a:pt x="20" y="10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11" y="20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4" name="Freeform 588"/>
            <p:cNvSpPr>
              <a:spLocks/>
            </p:cNvSpPr>
            <p:nvPr/>
          </p:nvSpPr>
          <p:spPr bwMode="auto">
            <a:xfrm>
              <a:off x="3490" y="1954"/>
              <a:ext cx="5" cy="5"/>
            </a:xfrm>
            <a:custGeom>
              <a:avLst/>
              <a:gdLst/>
              <a:ahLst/>
              <a:cxnLst>
                <a:cxn ang="0">
                  <a:pos x="20" y="8"/>
                </a:cxn>
                <a:cxn ang="0">
                  <a:pos x="8" y="0"/>
                </a:cxn>
                <a:cxn ang="0">
                  <a:pos x="0" y="11"/>
                </a:cxn>
                <a:cxn ang="0">
                  <a:pos x="11" y="20"/>
                </a:cxn>
                <a:cxn ang="0">
                  <a:pos x="20" y="9"/>
                </a:cxn>
                <a:cxn ang="0">
                  <a:pos x="20" y="8"/>
                </a:cxn>
                <a:cxn ang="0">
                  <a:pos x="20" y="9"/>
                </a:cxn>
                <a:cxn ang="0">
                  <a:pos x="20" y="9"/>
                </a:cxn>
                <a:cxn ang="0">
                  <a:pos x="20" y="8"/>
                </a:cxn>
              </a:cxnLst>
              <a:rect l="0" t="0" r="r" b="b"/>
              <a:pathLst>
                <a:path w="20" h="20">
                  <a:moveTo>
                    <a:pt x="20" y="8"/>
                  </a:moveTo>
                  <a:lnTo>
                    <a:pt x="8" y="0"/>
                  </a:lnTo>
                  <a:lnTo>
                    <a:pt x="0" y="11"/>
                  </a:lnTo>
                  <a:lnTo>
                    <a:pt x="11" y="2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5" name="Freeform 589"/>
            <p:cNvSpPr>
              <a:spLocks/>
            </p:cNvSpPr>
            <p:nvPr/>
          </p:nvSpPr>
          <p:spPr bwMode="auto">
            <a:xfrm>
              <a:off x="3492" y="1952"/>
              <a:ext cx="5" cy="4"/>
            </a:xfrm>
            <a:custGeom>
              <a:avLst/>
              <a:gdLst/>
              <a:ahLst/>
              <a:cxnLst>
                <a:cxn ang="0">
                  <a:pos x="20" y="6"/>
                </a:cxn>
                <a:cxn ang="0">
                  <a:pos x="6" y="0"/>
                </a:cxn>
                <a:cxn ang="0">
                  <a:pos x="0" y="11"/>
                </a:cxn>
                <a:cxn ang="0">
                  <a:pos x="12" y="18"/>
                </a:cxn>
                <a:cxn ang="0">
                  <a:pos x="20" y="7"/>
                </a:cxn>
                <a:cxn ang="0">
                  <a:pos x="20" y="6"/>
                </a:cxn>
                <a:cxn ang="0">
                  <a:pos x="20" y="7"/>
                </a:cxn>
                <a:cxn ang="0">
                  <a:pos x="20" y="6"/>
                </a:cxn>
                <a:cxn ang="0">
                  <a:pos x="20" y="6"/>
                </a:cxn>
              </a:cxnLst>
              <a:rect l="0" t="0" r="r" b="b"/>
              <a:pathLst>
                <a:path w="20" h="18">
                  <a:moveTo>
                    <a:pt x="20" y="6"/>
                  </a:moveTo>
                  <a:lnTo>
                    <a:pt x="6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0" y="7"/>
                  </a:lnTo>
                  <a:lnTo>
                    <a:pt x="20" y="6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6" name="Freeform 590"/>
            <p:cNvSpPr>
              <a:spLocks/>
            </p:cNvSpPr>
            <p:nvPr/>
          </p:nvSpPr>
          <p:spPr bwMode="auto">
            <a:xfrm>
              <a:off x="3493" y="1949"/>
              <a:ext cx="5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4" y="0"/>
                </a:cxn>
                <a:cxn ang="0">
                  <a:pos x="0" y="13"/>
                </a:cxn>
                <a:cxn ang="0">
                  <a:pos x="14" y="18"/>
                </a:cxn>
                <a:cxn ang="0">
                  <a:pos x="19" y="5"/>
                </a:cxn>
                <a:cxn ang="0">
                  <a:pos x="19" y="4"/>
                </a:cxn>
                <a:cxn ang="0">
                  <a:pos x="19" y="5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19" h="18">
                  <a:moveTo>
                    <a:pt x="19" y="4"/>
                  </a:moveTo>
                  <a:lnTo>
                    <a:pt x="4" y="0"/>
                  </a:lnTo>
                  <a:lnTo>
                    <a:pt x="0" y="13"/>
                  </a:lnTo>
                  <a:lnTo>
                    <a:pt x="14" y="18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7" name="Freeform 591"/>
            <p:cNvSpPr>
              <a:spLocks/>
            </p:cNvSpPr>
            <p:nvPr/>
          </p:nvSpPr>
          <p:spPr bwMode="auto">
            <a:xfrm>
              <a:off x="3494" y="1946"/>
              <a:ext cx="5" cy="4"/>
            </a:xfrm>
            <a:custGeom>
              <a:avLst/>
              <a:gdLst/>
              <a:ahLst/>
              <a:cxnLst>
                <a:cxn ang="0">
                  <a:pos x="18" y="2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15" y="16"/>
                </a:cxn>
                <a:cxn ang="0">
                  <a:pos x="18" y="3"/>
                </a:cxn>
                <a:cxn ang="0">
                  <a:pos x="18" y="2"/>
                </a:cxn>
                <a:cxn ang="0">
                  <a:pos x="18" y="3"/>
                </a:cxn>
                <a:cxn ang="0">
                  <a:pos x="18" y="2"/>
                </a:cxn>
                <a:cxn ang="0">
                  <a:pos x="18" y="2"/>
                </a:cxn>
              </a:cxnLst>
              <a:rect l="0" t="0" r="r" b="b"/>
              <a:pathLst>
                <a:path w="18" h="16">
                  <a:moveTo>
                    <a:pt x="18" y="2"/>
                  </a:moveTo>
                  <a:lnTo>
                    <a:pt x="3" y="0"/>
                  </a:lnTo>
                  <a:lnTo>
                    <a:pt x="0" y="13"/>
                  </a:lnTo>
                  <a:lnTo>
                    <a:pt x="15" y="16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8" name="Freeform 592"/>
            <p:cNvSpPr>
              <a:spLocks/>
            </p:cNvSpPr>
            <p:nvPr/>
          </p:nvSpPr>
          <p:spPr bwMode="auto">
            <a:xfrm>
              <a:off x="3495" y="1942"/>
              <a:ext cx="4" cy="4"/>
            </a:xfrm>
            <a:custGeom>
              <a:avLst/>
              <a:gdLst/>
              <a:ahLst/>
              <a:cxnLst>
                <a:cxn ang="0">
                  <a:pos x="16" y="1"/>
                </a:cxn>
                <a:cxn ang="0">
                  <a:pos x="1" y="0"/>
                </a:cxn>
                <a:cxn ang="0">
                  <a:pos x="0" y="14"/>
                </a:cxn>
                <a:cxn ang="0">
                  <a:pos x="15" y="15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1"/>
                </a:cxn>
              </a:cxnLst>
              <a:rect l="0" t="0" r="r" b="b"/>
              <a:pathLst>
                <a:path w="16" h="15">
                  <a:moveTo>
                    <a:pt x="16" y="1"/>
                  </a:moveTo>
                  <a:lnTo>
                    <a:pt x="1" y="0"/>
                  </a:lnTo>
                  <a:lnTo>
                    <a:pt x="0" y="14"/>
                  </a:lnTo>
                  <a:lnTo>
                    <a:pt x="15" y="15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09" name="Freeform 593"/>
            <p:cNvSpPr>
              <a:spLocks/>
            </p:cNvSpPr>
            <p:nvPr/>
          </p:nvSpPr>
          <p:spPr bwMode="auto">
            <a:xfrm>
              <a:off x="3495" y="1577"/>
              <a:ext cx="4" cy="366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0"/>
                </a:cxn>
                <a:cxn ang="0">
                  <a:pos x="0" y="1462"/>
                </a:cxn>
                <a:cxn ang="0">
                  <a:pos x="15" y="1462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15" h="1462">
                  <a:moveTo>
                    <a:pt x="15" y="0"/>
                  </a:moveTo>
                  <a:lnTo>
                    <a:pt x="0" y="0"/>
                  </a:lnTo>
                  <a:lnTo>
                    <a:pt x="0" y="1462"/>
                  </a:lnTo>
                  <a:lnTo>
                    <a:pt x="15" y="1462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0" name="Freeform 594"/>
            <p:cNvSpPr>
              <a:spLocks/>
            </p:cNvSpPr>
            <p:nvPr/>
          </p:nvSpPr>
          <p:spPr bwMode="auto">
            <a:xfrm>
              <a:off x="3495" y="1573"/>
              <a:ext cx="4" cy="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3"/>
                </a:cxn>
                <a:cxn ang="0">
                  <a:pos x="1" y="16"/>
                </a:cxn>
                <a:cxn ang="0">
                  <a:pos x="16" y="15"/>
                </a:cxn>
                <a:cxn ang="0">
                  <a:pos x="15" y="2"/>
                </a:cxn>
                <a:cxn ang="0">
                  <a:pos x="15" y="0"/>
                </a:cxn>
                <a:cxn ang="0">
                  <a:pos x="15" y="2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16" h="16">
                  <a:moveTo>
                    <a:pt x="15" y="0"/>
                  </a:moveTo>
                  <a:lnTo>
                    <a:pt x="0" y="3"/>
                  </a:lnTo>
                  <a:lnTo>
                    <a:pt x="1" y="16"/>
                  </a:lnTo>
                  <a:lnTo>
                    <a:pt x="16" y="15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1" name="Freeform 595"/>
            <p:cNvSpPr>
              <a:spLocks/>
            </p:cNvSpPr>
            <p:nvPr/>
          </p:nvSpPr>
          <p:spPr bwMode="auto">
            <a:xfrm>
              <a:off x="3494" y="1570"/>
              <a:ext cx="5" cy="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4"/>
                </a:cxn>
                <a:cxn ang="0">
                  <a:pos x="3" y="17"/>
                </a:cxn>
                <a:cxn ang="0">
                  <a:pos x="18" y="13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18" h="17">
                  <a:moveTo>
                    <a:pt x="15" y="0"/>
                  </a:moveTo>
                  <a:lnTo>
                    <a:pt x="0" y="4"/>
                  </a:lnTo>
                  <a:lnTo>
                    <a:pt x="3" y="17"/>
                  </a:lnTo>
                  <a:lnTo>
                    <a:pt x="18" y="13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2" name="Freeform 596"/>
            <p:cNvSpPr>
              <a:spLocks/>
            </p:cNvSpPr>
            <p:nvPr/>
          </p:nvSpPr>
          <p:spPr bwMode="auto">
            <a:xfrm>
              <a:off x="3493" y="1567"/>
              <a:ext cx="5" cy="4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6"/>
                </a:cxn>
                <a:cxn ang="0">
                  <a:pos x="4" y="20"/>
                </a:cxn>
                <a:cxn ang="0">
                  <a:pos x="19" y="15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0"/>
                </a:cxn>
              </a:cxnLst>
              <a:rect l="0" t="0" r="r" b="b"/>
              <a:pathLst>
                <a:path w="19" h="20">
                  <a:moveTo>
                    <a:pt x="14" y="0"/>
                  </a:moveTo>
                  <a:lnTo>
                    <a:pt x="0" y="6"/>
                  </a:lnTo>
                  <a:lnTo>
                    <a:pt x="4" y="20"/>
                  </a:lnTo>
                  <a:lnTo>
                    <a:pt x="19" y="15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3" name="Freeform 597"/>
            <p:cNvSpPr>
              <a:spLocks/>
            </p:cNvSpPr>
            <p:nvPr/>
          </p:nvSpPr>
          <p:spPr bwMode="auto">
            <a:xfrm>
              <a:off x="3492" y="1564"/>
              <a:ext cx="5" cy="4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8"/>
                </a:cxn>
                <a:cxn ang="0">
                  <a:pos x="6" y="19"/>
                </a:cxn>
                <a:cxn ang="0">
                  <a:pos x="20" y="12"/>
                </a:cxn>
                <a:cxn ang="0">
                  <a:pos x="12" y="1"/>
                </a:cxn>
                <a:cxn ang="0">
                  <a:pos x="12" y="0"/>
                </a:cxn>
                <a:cxn ang="0">
                  <a:pos x="12" y="1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20" h="19">
                  <a:moveTo>
                    <a:pt x="12" y="0"/>
                  </a:moveTo>
                  <a:lnTo>
                    <a:pt x="0" y="8"/>
                  </a:lnTo>
                  <a:lnTo>
                    <a:pt x="6" y="19"/>
                  </a:lnTo>
                  <a:lnTo>
                    <a:pt x="20" y="1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4" name="Freeform 598"/>
            <p:cNvSpPr>
              <a:spLocks/>
            </p:cNvSpPr>
            <p:nvPr/>
          </p:nvSpPr>
          <p:spPr bwMode="auto">
            <a:xfrm>
              <a:off x="3490" y="1561"/>
              <a:ext cx="5" cy="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9"/>
                </a:cxn>
                <a:cxn ang="0">
                  <a:pos x="8" y="20"/>
                </a:cxn>
                <a:cxn ang="0">
                  <a:pos x="20" y="11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20" h="20">
                  <a:moveTo>
                    <a:pt x="11" y="0"/>
                  </a:moveTo>
                  <a:lnTo>
                    <a:pt x="0" y="9"/>
                  </a:lnTo>
                  <a:lnTo>
                    <a:pt x="8" y="20"/>
                  </a:lnTo>
                  <a:lnTo>
                    <a:pt x="20" y="1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5" name="Freeform 599"/>
            <p:cNvSpPr>
              <a:spLocks/>
            </p:cNvSpPr>
            <p:nvPr/>
          </p:nvSpPr>
          <p:spPr bwMode="auto">
            <a:xfrm>
              <a:off x="3487" y="1558"/>
              <a:ext cx="6" cy="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0"/>
                </a:cxn>
                <a:cxn ang="0">
                  <a:pos x="10" y="20"/>
                </a:cxn>
                <a:cxn ang="0">
                  <a:pos x="20" y="1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0" y="10"/>
                  </a:lnTo>
                  <a:lnTo>
                    <a:pt x="10" y="20"/>
                  </a:lnTo>
                  <a:lnTo>
                    <a:pt x="20" y="1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6" name="Freeform 600"/>
            <p:cNvSpPr>
              <a:spLocks/>
            </p:cNvSpPr>
            <p:nvPr/>
          </p:nvSpPr>
          <p:spPr bwMode="auto">
            <a:xfrm>
              <a:off x="3485" y="1556"/>
              <a:ext cx="5" cy="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12"/>
                </a:cxn>
                <a:cxn ang="0">
                  <a:pos x="10" y="20"/>
                </a:cxn>
                <a:cxn ang="0">
                  <a:pos x="19" y="9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9" h="20">
                  <a:moveTo>
                    <a:pt x="8" y="0"/>
                  </a:moveTo>
                  <a:lnTo>
                    <a:pt x="0" y="12"/>
                  </a:lnTo>
                  <a:lnTo>
                    <a:pt x="10" y="20"/>
                  </a:lnTo>
                  <a:lnTo>
                    <a:pt x="19" y="9"/>
                  </a:lnTo>
                  <a:lnTo>
                    <a:pt x="9" y="1"/>
                  </a:lnTo>
                  <a:lnTo>
                    <a:pt x="8" y="0"/>
                  </a:lnTo>
                  <a:lnTo>
                    <a:pt x="9" y="1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7" name="Freeform 601"/>
            <p:cNvSpPr>
              <a:spLocks/>
            </p:cNvSpPr>
            <p:nvPr/>
          </p:nvSpPr>
          <p:spPr bwMode="auto">
            <a:xfrm>
              <a:off x="3482" y="1554"/>
              <a:ext cx="5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4"/>
                </a:cxn>
                <a:cxn ang="0">
                  <a:pos x="13" y="21"/>
                </a:cxn>
                <a:cxn ang="0">
                  <a:pos x="20" y="8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8" y="1"/>
                </a:cxn>
                <a:cxn ang="0">
                  <a:pos x="7" y="1"/>
                </a:cxn>
                <a:cxn ang="0">
                  <a:pos x="7" y="0"/>
                </a:cxn>
              </a:cxnLst>
              <a:rect l="0" t="0" r="r" b="b"/>
              <a:pathLst>
                <a:path w="20" h="21">
                  <a:moveTo>
                    <a:pt x="7" y="0"/>
                  </a:moveTo>
                  <a:lnTo>
                    <a:pt x="0" y="14"/>
                  </a:lnTo>
                  <a:lnTo>
                    <a:pt x="13" y="21"/>
                  </a:lnTo>
                  <a:lnTo>
                    <a:pt x="20" y="8"/>
                  </a:lnTo>
                  <a:lnTo>
                    <a:pt x="8" y="1"/>
                  </a:lnTo>
                  <a:lnTo>
                    <a:pt x="7" y="0"/>
                  </a:lnTo>
                  <a:lnTo>
                    <a:pt x="8" y="1"/>
                  </a:lnTo>
                  <a:lnTo>
                    <a:pt x="7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8" name="Freeform 602"/>
            <p:cNvSpPr>
              <a:spLocks/>
            </p:cNvSpPr>
            <p:nvPr/>
          </p:nvSpPr>
          <p:spPr bwMode="auto">
            <a:xfrm>
              <a:off x="3480" y="1553"/>
              <a:ext cx="4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4"/>
                </a:cxn>
                <a:cxn ang="0">
                  <a:pos x="12" y="19"/>
                </a:cxn>
                <a:cxn ang="0">
                  <a:pos x="18" y="4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8" h="19">
                  <a:moveTo>
                    <a:pt x="4" y="0"/>
                  </a:moveTo>
                  <a:lnTo>
                    <a:pt x="0" y="14"/>
                  </a:lnTo>
                  <a:lnTo>
                    <a:pt x="12" y="19"/>
                  </a:lnTo>
                  <a:lnTo>
                    <a:pt x="18" y="4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19" name="Freeform 603"/>
            <p:cNvSpPr>
              <a:spLocks/>
            </p:cNvSpPr>
            <p:nvPr/>
          </p:nvSpPr>
          <p:spPr bwMode="auto">
            <a:xfrm>
              <a:off x="3476" y="1552"/>
              <a:ext cx="5" cy="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5"/>
                </a:cxn>
                <a:cxn ang="0">
                  <a:pos x="13" y="18"/>
                </a:cxn>
                <a:cxn ang="0">
                  <a:pos x="16" y="3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16" h="18">
                  <a:moveTo>
                    <a:pt x="2" y="0"/>
                  </a:moveTo>
                  <a:lnTo>
                    <a:pt x="0" y="15"/>
                  </a:lnTo>
                  <a:lnTo>
                    <a:pt x="13" y="18"/>
                  </a:lnTo>
                  <a:lnTo>
                    <a:pt x="16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0" name="Freeform 604"/>
            <p:cNvSpPr>
              <a:spLocks/>
            </p:cNvSpPr>
            <p:nvPr/>
          </p:nvSpPr>
          <p:spPr bwMode="auto">
            <a:xfrm>
              <a:off x="3473" y="1552"/>
              <a:ext cx="4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"/>
                </a:cxn>
                <a:cxn ang="0">
                  <a:pos x="13" y="16"/>
                </a:cxn>
                <a:cxn ang="0">
                  <a:pos x="14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4" h="16">
                  <a:moveTo>
                    <a:pt x="0" y="0"/>
                  </a:moveTo>
                  <a:lnTo>
                    <a:pt x="0" y="14"/>
                  </a:lnTo>
                  <a:lnTo>
                    <a:pt x="13" y="16"/>
                  </a:lnTo>
                  <a:lnTo>
                    <a:pt x="14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1" name="Freeform 605"/>
            <p:cNvSpPr>
              <a:spLocks/>
            </p:cNvSpPr>
            <p:nvPr/>
          </p:nvSpPr>
          <p:spPr bwMode="auto">
            <a:xfrm>
              <a:off x="3049" y="1552"/>
              <a:ext cx="424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"/>
                </a:cxn>
                <a:cxn ang="0">
                  <a:pos x="1698" y="14"/>
                </a:cxn>
                <a:cxn ang="0">
                  <a:pos x="1698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98" h="14">
                  <a:moveTo>
                    <a:pt x="0" y="0"/>
                  </a:moveTo>
                  <a:lnTo>
                    <a:pt x="0" y="14"/>
                  </a:lnTo>
                  <a:lnTo>
                    <a:pt x="1698" y="14"/>
                  </a:lnTo>
                  <a:lnTo>
                    <a:pt x="169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2" name="Freeform 606"/>
            <p:cNvSpPr>
              <a:spLocks/>
            </p:cNvSpPr>
            <p:nvPr/>
          </p:nvSpPr>
          <p:spPr bwMode="auto">
            <a:xfrm>
              <a:off x="3046" y="1552"/>
              <a:ext cx="3" cy="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6"/>
                </a:cxn>
                <a:cxn ang="0">
                  <a:pos x="15" y="14"/>
                </a:cxn>
                <a:cxn ang="0">
                  <a:pos x="14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5" h="16">
                  <a:moveTo>
                    <a:pt x="0" y="1"/>
                  </a:moveTo>
                  <a:lnTo>
                    <a:pt x="2" y="16"/>
                  </a:lnTo>
                  <a:lnTo>
                    <a:pt x="15" y="14"/>
                  </a:lnTo>
                  <a:lnTo>
                    <a:pt x="14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3" name="Freeform 607"/>
            <p:cNvSpPr>
              <a:spLocks/>
            </p:cNvSpPr>
            <p:nvPr/>
          </p:nvSpPr>
          <p:spPr bwMode="auto">
            <a:xfrm>
              <a:off x="3042" y="1552"/>
              <a:ext cx="4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4" y="18"/>
                </a:cxn>
                <a:cxn ang="0">
                  <a:pos x="17" y="15"/>
                </a:cxn>
                <a:cxn ang="0">
                  <a:pos x="14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7" h="18">
                  <a:moveTo>
                    <a:pt x="0" y="3"/>
                  </a:moveTo>
                  <a:lnTo>
                    <a:pt x="4" y="18"/>
                  </a:lnTo>
                  <a:lnTo>
                    <a:pt x="17" y="15"/>
                  </a:lnTo>
                  <a:lnTo>
                    <a:pt x="14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4" name="Freeform 608"/>
            <p:cNvSpPr>
              <a:spLocks/>
            </p:cNvSpPr>
            <p:nvPr/>
          </p:nvSpPr>
          <p:spPr bwMode="auto">
            <a:xfrm>
              <a:off x="3038" y="1553"/>
              <a:ext cx="5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19"/>
                </a:cxn>
                <a:cxn ang="0">
                  <a:pos x="19" y="14"/>
                </a:cxn>
                <a:cxn ang="0">
                  <a:pos x="14" y="0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0" y="5"/>
                </a:cxn>
              </a:cxnLst>
              <a:rect l="0" t="0" r="r" b="b"/>
              <a:pathLst>
                <a:path w="19" h="19">
                  <a:moveTo>
                    <a:pt x="0" y="5"/>
                  </a:moveTo>
                  <a:lnTo>
                    <a:pt x="6" y="19"/>
                  </a:lnTo>
                  <a:lnTo>
                    <a:pt x="19" y="14"/>
                  </a:lnTo>
                  <a:lnTo>
                    <a:pt x="14" y="0"/>
                  </a:lnTo>
                  <a:lnTo>
                    <a:pt x="1" y="4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5" name="Freeform 609"/>
            <p:cNvSpPr>
              <a:spLocks/>
            </p:cNvSpPr>
            <p:nvPr/>
          </p:nvSpPr>
          <p:spPr bwMode="auto">
            <a:xfrm>
              <a:off x="3035" y="1554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20"/>
                </a:cxn>
                <a:cxn ang="0">
                  <a:pos x="20" y="13"/>
                </a:cxn>
                <a:cxn ang="0">
                  <a:pos x="13" y="0"/>
                </a:cxn>
                <a:cxn ang="0">
                  <a:pos x="1" y="7"/>
                </a:cxn>
                <a:cxn ang="0">
                  <a:pos x="0" y="8"/>
                </a:cxn>
                <a:cxn ang="0">
                  <a:pos x="1" y="7"/>
                </a:cxn>
                <a:cxn ang="0">
                  <a:pos x="1" y="7"/>
                </a:cxn>
                <a:cxn ang="0">
                  <a:pos x="0" y="8"/>
                </a:cxn>
              </a:cxnLst>
              <a:rect l="0" t="0" r="r" b="b"/>
              <a:pathLst>
                <a:path w="20" h="20">
                  <a:moveTo>
                    <a:pt x="0" y="8"/>
                  </a:moveTo>
                  <a:lnTo>
                    <a:pt x="8" y="20"/>
                  </a:lnTo>
                  <a:lnTo>
                    <a:pt x="20" y="13"/>
                  </a:lnTo>
                  <a:lnTo>
                    <a:pt x="13" y="0"/>
                  </a:lnTo>
                  <a:lnTo>
                    <a:pt x="1" y="7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7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6" name="Freeform 610"/>
            <p:cNvSpPr>
              <a:spLocks/>
            </p:cNvSpPr>
            <p:nvPr/>
          </p:nvSpPr>
          <p:spPr bwMode="auto">
            <a:xfrm>
              <a:off x="3033" y="1556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9" y="19"/>
                </a:cxn>
                <a:cxn ang="0">
                  <a:pos x="20" y="11"/>
                </a:cxn>
                <a:cxn ang="0">
                  <a:pos x="11" y="0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20" h="19">
                  <a:moveTo>
                    <a:pt x="0" y="8"/>
                  </a:moveTo>
                  <a:lnTo>
                    <a:pt x="9" y="19"/>
                  </a:lnTo>
                  <a:lnTo>
                    <a:pt x="20" y="11"/>
                  </a:lnTo>
                  <a:lnTo>
                    <a:pt x="11" y="0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7" name="Freeform 611"/>
            <p:cNvSpPr>
              <a:spLocks/>
            </p:cNvSpPr>
            <p:nvPr/>
          </p:nvSpPr>
          <p:spPr bwMode="auto">
            <a:xfrm>
              <a:off x="3030" y="1558"/>
              <a:ext cx="5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0" y="20"/>
                </a:cxn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20" h="20">
                  <a:moveTo>
                    <a:pt x="0" y="10"/>
                  </a:moveTo>
                  <a:lnTo>
                    <a:pt x="10" y="20"/>
                  </a:lnTo>
                  <a:lnTo>
                    <a:pt x="20" y="10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8" name="Freeform 612"/>
            <p:cNvSpPr>
              <a:spLocks/>
            </p:cNvSpPr>
            <p:nvPr/>
          </p:nvSpPr>
          <p:spPr bwMode="auto">
            <a:xfrm>
              <a:off x="3028" y="1561"/>
              <a:ext cx="5" cy="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2" y="20"/>
                </a:cxn>
                <a:cxn ang="0">
                  <a:pos x="20" y="9"/>
                </a:cxn>
                <a:cxn ang="0">
                  <a:pos x="9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1" y="11"/>
                </a:cxn>
                <a:cxn ang="0">
                  <a:pos x="0" y="12"/>
                </a:cxn>
              </a:cxnLst>
              <a:rect l="0" t="0" r="r" b="b"/>
              <a:pathLst>
                <a:path w="20" h="20">
                  <a:moveTo>
                    <a:pt x="0" y="12"/>
                  </a:moveTo>
                  <a:lnTo>
                    <a:pt x="12" y="20"/>
                  </a:lnTo>
                  <a:lnTo>
                    <a:pt x="20" y="9"/>
                  </a:lnTo>
                  <a:lnTo>
                    <a:pt x="9" y="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29" name="Freeform 613"/>
            <p:cNvSpPr>
              <a:spLocks/>
            </p:cNvSpPr>
            <p:nvPr/>
          </p:nvSpPr>
          <p:spPr bwMode="auto">
            <a:xfrm>
              <a:off x="3026" y="1564"/>
              <a:ext cx="5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3" y="18"/>
                </a:cxn>
                <a:cxn ang="0">
                  <a:pos x="20" y="7"/>
                </a:cxn>
                <a:cxn ang="0">
                  <a:pos x="7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1" y="12"/>
                </a:cxn>
                <a:cxn ang="0">
                  <a:pos x="0" y="12"/>
                </a:cxn>
              </a:cxnLst>
              <a:rect l="0" t="0" r="r" b="b"/>
              <a:pathLst>
                <a:path w="20" h="18">
                  <a:moveTo>
                    <a:pt x="0" y="12"/>
                  </a:moveTo>
                  <a:lnTo>
                    <a:pt x="13" y="18"/>
                  </a:lnTo>
                  <a:lnTo>
                    <a:pt x="20" y="7"/>
                  </a:lnTo>
                  <a:lnTo>
                    <a:pt x="7" y="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0" name="Freeform 614"/>
            <p:cNvSpPr>
              <a:spLocks/>
            </p:cNvSpPr>
            <p:nvPr/>
          </p:nvSpPr>
          <p:spPr bwMode="auto">
            <a:xfrm>
              <a:off x="3025" y="1567"/>
              <a:ext cx="4" cy="4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5" y="19"/>
                </a:cxn>
                <a:cxn ang="0">
                  <a:pos x="19" y="5"/>
                </a:cxn>
                <a:cxn ang="0">
                  <a:pos x="5" y="0"/>
                </a:cxn>
                <a:cxn ang="0">
                  <a:pos x="0" y="14"/>
                </a:cxn>
                <a:cxn ang="0">
                  <a:pos x="0" y="15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5"/>
                </a:cxn>
              </a:cxnLst>
              <a:rect l="0" t="0" r="r" b="b"/>
              <a:pathLst>
                <a:path w="19" h="19">
                  <a:moveTo>
                    <a:pt x="0" y="15"/>
                  </a:moveTo>
                  <a:lnTo>
                    <a:pt x="15" y="19"/>
                  </a:lnTo>
                  <a:lnTo>
                    <a:pt x="19" y="5"/>
                  </a:lnTo>
                  <a:lnTo>
                    <a:pt x="5" y="0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1" name="Freeform 615"/>
            <p:cNvSpPr>
              <a:spLocks/>
            </p:cNvSpPr>
            <p:nvPr/>
          </p:nvSpPr>
          <p:spPr bwMode="auto">
            <a:xfrm>
              <a:off x="3024" y="1570"/>
              <a:ext cx="4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5" y="16"/>
                </a:cxn>
                <a:cxn ang="0">
                  <a:pos x="18" y="3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4"/>
                </a:cxn>
              </a:cxnLst>
              <a:rect l="0" t="0" r="r" b="b"/>
              <a:pathLst>
                <a:path w="18" h="16">
                  <a:moveTo>
                    <a:pt x="0" y="14"/>
                  </a:moveTo>
                  <a:lnTo>
                    <a:pt x="15" y="16"/>
                  </a:lnTo>
                  <a:lnTo>
                    <a:pt x="18" y="3"/>
                  </a:lnTo>
                  <a:lnTo>
                    <a:pt x="3" y="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2" name="Freeform 616"/>
            <p:cNvSpPr>
              <a:spLocks/>
            </p:cNvSpPr>
            <p:nvPr/>
          </p:nvSpPr>
          <p:spPr bwMode="auto">
            <a:xfrm>
              <a:off x="3024" y="1574"/>
              <a:ext cx="4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5" y="14"/>
                </a:cxn>
                <a:cxn ang="0">
                  <a:pos x="16" y="1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6" h="14">
                  <a:moveTo>
                    <a:pt x="0" y="13"/>
                  </a:moveTo>
                  <a:lnTo>
                    <a:pt x="15" y="14"/>
                  </a:lnTo>
                  <a:lnTo>
                    <a:pt x="16" y="1"/>
                  </a:lnTo>
                  <a:lnTo>
                    <a:pt x="1" y="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3" name="Freeform 617"/>
            <p:cNvSpPr>
              <a:spLocks/>
            </p:cNvSpPr>
            <p:nvPr/>
          </p:nvSpPr>
          <p:spPr bwMode="auto">
            <a:xfrm>
              <a:off x="3024" y="1577"/>
              <a:ext cx="3" cy="366"/>
            </a:xfrm>
            <a:custGeom>
              <a:avLst/>
              <a:gdLst/>
              <a:ahLst/>
              <a:cxnLst>
                <a:cxn ang="0">
                  <a:pos x="0" y="1462"/>
                </a:cxn>
                <a:cxn ang="0">
                  <a:pos x="15" y="1462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1462"/>
                </a:cxn>
                <a:cxn ang="0">
                  <a:pos x="0" y="1462"/>
                </a:cxn>
                <a:cxn ang="0">
                  <a:pos x="0" y="1462"/>
                </a:cxn>
                <a:cxn ang="0">
                  <a:pos x="0" y="1462"/>
                </a:cxn>
                <a:cxn ang="0">
                  <a:pos x="0" y="1462"/>
                </a:cxn>
              </a:cxnLst>
              <a:rect l="0" t="0" r="r" b="b"/>
              <a:pathLst>
                <a:path w="15" h="1462">
                  <a:moveTo>
                    <a:pt x="0" y="1462"/>
                  </a:moveTo>
                  <a:lnTo>
                    <a:pt x="15" y="1462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462"/>
                  </a:lnTo>
                  <a:lnTo>
                    <a:pt x="0" y="1462"/>
                  </a:lnTo>
                  <a:lnTo>
                    <a:pt x="0" y="1462"/>
                  </a:lnTo>
                  <a:lnTo>
                    <a:pt x="0" y="1462"/>
                  </a:lnTo>
                  <a:lnTo>
                    <a:pt x="0" y="146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4" name="Freeform 618"/>
            <p:cNvSpPr>
              <a:spLocks/>
            </p:cNvSpPr>
            <p:nvPr/>
          </p:nvSpPr>
          <p:spPr bwMode="auto">
            <a:xfrm>
              <a:off x="3024" y="1942"/>
              <a:ext cx="4" cy="5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6" y="14"/>
                </a:cxn>
                <a:cxn ang="0">
                  <a:pos x="15" y="0"/>
                </a:cxn>
                <a:cxn ang="0">
                  <a:pos x="0" y="1"/>
                </a:cxn>
                <a:cxn ang="0">
                  <a:pos x="1" y="15"/>
                </a:cxn>
                <a:cxn ang="0">
                  <a:pos x="1" y="16"/>
                </a:cxn>
                <a:cxn ang="0">
                  <a:pos x="1" y="15"/>
                </a:cxn>
                <a:cxn ang="0">
                  <a:pos x="1" y="15"/>
                </a:cxn>
                <a:cxn ang="0">
                  <a:pos x="1" y="16"/>
                </a:cxn>
              </a:cxnLst>
              <a:rect l="0" t="0" r="r" b="b"/>
              <a:pathLst>
                <a:path w="16" h="16">
                  <a:moveTo>
                    <a:pt x="1" y="16"/>
                  </a:moveTo>
                  <a:lnTo>
                    <a:pt x="16" y="14"/>
                  </a:lnTo>
                  <a:lnTo>
                    <a:pt x="15" y="0"/>
                  </a:lnTo>
                  <a:lnTo>
                    <a:pt x="0" y="1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5" name="Freeform 619"/>
            <p:cNvSpPr>
              <a:spLocks/>
            </p:cNvSpPr>
            <p:nvPr/>
          </p:nvSpPr>
          <p:spPr bwMode="auto">
            <a:xfrm>
              <a:off x="3024" y="1946"/>
              <a:ext cx="4" cy="4"/>
            </a:xfrm>
            <a:custGeom>
              <a:avLst/>
              <a:gdLst/>
              <a:ahLst/>
              <a:cxnLst>
                <a:cxn ang="0">
                  <a:pos x="3" y="17"/>
                </a:cxn>
                <a:cxn ang="0">
                  <a:pos x="18" y="13"/>
                </a:cxn>
                <a:cxn ang="0">
                  <a:pos x="15" y="0"/>
                </a:cxn>
                <a:cxn ang="0">
                  <a:pos x="0" y="3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3" y="16"/>
                </a:cxn>
                <a:cxn ang="0">
                  <a:pos x="3" y="17"/>
                </a:cxn>
              </a:cxnLst>
              <a:rect l="0" t="0" r="r" b="b"/>
              <a:pathLst>
                <a:path w="18" h="17">
                  <a:moveTo>
                    <a:pt x="3" y="17"/>
                  </a:moveTo>
                  <a:lnTo>
                    <a:pt x="18" y="13"/>
                  </a:lnTo>
                  <a:lnTo>
                    <a:pt x="15" y="0"/>
                  </a:lnTo>
                  <a:lnTo>
                    <a:pt x="0" y="3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6" name="Freeform 620"/>
            <p:cNvSpPr>
              <a:spLocks/>
            </p:cNvSpPr>
            <p:nvPr/>
          </p:nvSpPr>
          <p:spPr bwMode="auto">
            <a:xfrm>
              <a:off x="3025" y="1949"/>
              <a:ext cx="4" cy="4"/>
            </a:xfrm>
            <a:custGeom>
              <a:avLst/>
              <a:gdLst/>
              <a:ahLst/>
              <a:cxnLst>
                <a:cxn ang="0">
                  <a:pos x="6" y="19"/>
                </a:cxn>
                <a:cxn ang="0">
                  <a:pos x="19" y="13"/>
                </a:cxn>
                <a:cxn ang="0">
                  <a:pos x="15" y="0"/>
                </a:cxn>
                <a:cxn ang="0">
                  <a:pos x="0" y="5"/>
                </a:cxn>
                <a:cxn ang="0">
                  <a:pos x="6" y="18"/>
                </a:cxn>
                <a:cxn ang="0">
                  <a:pos x="6" y="19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6" y="19"/>
                </a:cxn>
              </a:cxnLst>
              <a:rect l="0" t="0" r="r" b="b"/>
              <a:pathLst>
                <a:path w="19" h="19">
                  <a:moveTo>
                    <a:pt x="6" y="19"/>
                  </a:moveTo>
                  <a:lnTo>
                    <a:pt x="19" y="13"/>
                  </a:lnTo>
                  <a:lnTo>
                    <a:pt x="15" y="0"/>
                  </a:lnTo>
                  <a:lnTo>
                    <a:pt x="0" y="5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7" name="Freeform 621"/>
            <p:cNvSpPr>
              <a:spLocks/>
            </p:cNvSpPr>
            <p:nvPr/>
          </p:nvSpPr>
          <p:spPr bwMode="auto">
            <a:xfrm>
              <a:off x="3026" y="1952"/>
              <a:ext cx="5" cy="4"/>
            </a:xfrm>
            <a:custGeom>
              <a:avLst/>
              <a:gdLst/>
              <a:ahLst/>
              <a:cxnLst>
                <a:cxn ang="0">
                  <a:pos x="7" y="19"/>
                </a:cxn>
                <a:cxn ang="0">
                  <a:pos x="19" y="11"/>
                </a:cxn>
                <a:cxn ang="0">
                  <a:pos x="12" y="0"/>
                </a:cxn>
                <a:cxn ang="0">
                  <a:pos x="0" y="7"/>
                </a:cxn>
                <a:cxn ang="0">
                  <a:pos x="6" y="18"/>
                </a:cxn>
                <a:cxn ang="0">
                  <a:pos x="7" y="19"/>
                </a:cxn>
                <a:cxn ang="0">
                  <a:pos x="6" y="18"/>
                </a:cxn>
                <a:cxn ang="0">
                  <a:pos x="7" y="19"/>
                </a:cxn>
                <a:cxn ang="0">
                  <a:pos x="7" y="19"/>
                </a:cxn>
              </a:cxnLst>
              <a:rect l="0" t="0" r="r" b="b"/>
              <a:pathLst>
                <a:path w="19" h="19">
                  <a:moveTo>
                    <a:pt x="7" y="19"/>
                  </a:moveTo>
                  <a:lnTo>
                    <a:pt x="19" y="11"/>
                  </a:lnTo>
                  <a:lnTo>
                    <a:pt x="12" y="0"/>
                  </a:lnTo>
                  <a:lnTo>
                    <a:pt x="0" y="7"/>
                  </a:lnTo>
                  <a:lnTo>
                    <a:pt x="6" y="18"/>
                  </a:lnTo>
                  <a:lnTo>
                    <a:pt x="7" y="19"/>
                  </a:lnTo>
                  <a:lnTo>
                    <a:pt x="6" y="18"/>
                  </a:lnTo>
                  <a:lnTo>
                    <a:pt x="7" y="19"/>
                  </a:lnTo>
                  <a:lnTo>
                    <a:pt x="7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8" name="Freeform 622"/>
            <p:cNvSpPr>
              <a:spLocks/>
            </p:cNvSpPr>
            <p:nvPr/>
          </p:nvSpPr>
          <p:spPr bwMode="auto">
            <a:xfrm>
              <a:off x="3028" y="1954"/>
              <a:ext cx="5" cy="6"/>
            </a:xfrm>
            <a:custGeom>
              <a:avLst/>
              <a:gdLst/>
              <a:ahLst/>
              <a:cxnLst>
                <a:cxn ang="0">
                  <a:pos x="8" y="20"/>
                </a:cxn>
                <a:cxn ang="0">
                  <a:pos x="19" y="10"/>
                </a:cxn>
                <a:cxn ang="0">
                  <a:pos x="11" y="0"/>
                </a:cxn>
                <a:cxn ang="0">
                  <a:pos x="0" y="8"/>
                </a:cxn>
                <a:cxn ang="0">
                  <a:pos x="8" y="19"/>
                </a:cxn>
                <a:cxn ang="0">
                  <a:pos x="8" y="20"/>
                </a:cxn>
                <a:cxn ang="0">
                  <a:pos x="8" y="19"/>
                </a:cxn>
                <a:cxn ang="0">
                  <a:pos x="8" y="19"/>
                </a:cxn>
                <a:cxn ang="0">
                  <a:pos x="8" y="20"/>
                </a:cxn>
              </a:cxnLst>
              <a:rect l="0" t="0" r="r" b="b"/>
              <a:pathLst>
                <a:path w="19" h="20">
                  <a:moveTo>
                    <a:pt x="8" y="20"/>
                  </a:moveTo>
                  <a:lnTo>
                    <a:pt x="19" y="10"/>
                  </a:lnTo>
                  <a:lnTo>
                    <a:pt x="11" y="0"/>
                  </a:lnTo>
                  <a:lnTo>
                    <a:pt x="0" y="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39" name="Freeform 623"/>
            <p:cNvSpPr>
              <a:spLocks/>
            </p:cNvSpPr>
            <p:nvPr/>
          </p:nvSpPr>
          <p:spPr bwMode="auto">
            <a:xfrm>
              <a:off x="3030" y="1957"/>
              <a:ext cx="5" cy="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20" y="10"/>
                </a:cxn>
                <a:cxn ang="0">
                  <a:pos x="10" y="0"/>
                </a:cxn>
                <a:cxn ang="0">
                  <a:pos x="0" y="11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11" y="21"/>
                </a:cxn>
              </a:cxnLst>
              <a:rect l="0" t="0" r="r" b="b"/>
              <a:pathLst>
                <a:path w="20" h="21">
                  <a:moveTo>
                    <a:pt x="11" y="21"/>
                  </a:moveTo>
                  <a:lnTo>
                    <a:pt x="20" y="10"/>
                  </a:lnTo>
                  <a:lnTo>
                    <a:pt x="10" y="0"/>
                  </a:lnTo>
                  <a:lnTo>
                    <a:pt x="0" y="11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0" name="Freeform 624"/>
            <p:cNvSpPr>
              <a:spLocks/>
            </p:cNvSpPr>
            <p:nvPr/>
          </p:nvSpPr>
          <p:spPr bwMode="auto">
            <a:xfrm>
              <a:off x="3033" y="1959"/>
              <a:ext cx="5" cy="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19" y="8"/>
                </a:cxn>
                <a:cxn ang="0">
                  <a:pos x="8" y="0"/>
                </a:cxn>
                <a:cxn ang="0">
                  <a:pos x="0" y="12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1" y="21"/>
                </a:cxn>
              </a:cxnLst>
              <a:rect l="0" t="0" r="r" b="b"/>
              <a:pathLst>
                <a:path w="19" h="21">
                  <a:moveTo>
                    <a:pt x="11" y="21"/>
                  </a:moveTo>
                  <a:lnTo>
                    <a:pt x="19" y="8"/>
                  </a:lnTo>
                  <a:lnTo>
                    <a:pt x="8" y="0"/>
                  </a:lnTo>
                  <a:lnTo>
                    <a:pt x="0" y="12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1" name="Freeform 625"/>
            <p:cNvSpPr>
              <a:spLocks/>
            </p:cNvSpPr>
            <p:nvPr/>
          </p:nvSpPr>
          <p:spPr bwMode="auto">
            <a:xfrm>
              <a:off x="3036" y="1961"/>
              <a:ext cx="4" cy="5"/>
            </a:xfrm>
            <a:custGeom>
              <a:avLst/>
              <a:gdLst/>
              <a:ahLst/>
              <a:cxnLst>
                <a:cxn ang="0">
                  <a:pos x="13" y="21"/>
                </a:cxn>
                <a:cxn ang="0">
                  <a:pos x="19" y="7"/>
                </a:cxn>
                <a:cxn ang="0">
                  <a:pos x="7" y="0"/>
                </a:cxn>
                <a:cxn ang="0">
                  <a:pos x="0" y="14"/>
                </a:cxn>
                <a:cxn ang="0">
                  <a:pos x="12" y="20"/>
                </a:cxn>
                <a:cxn ang="0">
                  <a:pos x="13" y="21"/>
                </a:cxn>
                <a:cxn ang="0">
                  <a:pos x="12" y="20"/>
                </a:cxn>
                <a:cxn ang="0">
                  <a:pos x="13" y="20"/>
                </a:cxn>
                <a:cxn ang="0">
                  <a:pos x="13" y="21"/>
                </a:cxn>
              </a:cxnLst>
              <a:rect l="0" t="0" r="r" b="b"/>
              <a:pathLst>
                <a:path w="19" h="21">
                  <a:moveTo>
                    <a:pt x="13" y="21"/>
                  </a:moveTo>
                  <a:lnTo>
                    <a:pt x="19" y="7"/>
                  </a:lnTo>
                  <a:lnTo>
                    <a:pt x="7" y="0"/>
                  </a:lnTo>
                  <a:lnTo>
                    <a:pt x="0" y="14"/>
                  </a:lnTo>
                  <a:lnTo>
                    <a:pt x="12" y="20"/>
                  </a:lnTo>
                  <a:lnTo>
                    <a:pt x="13" y="21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2" name="Freeform 626"/>
            <p:cNvSpPr>
              <a:spLocks/>
            </p:cNvSpPr>
            <p:nvPr/>
          </p:nvSpPr>
          <p:spPr bwMode="auto">
            <a:xfrm>
              <a:off x="3039" y="1962"/>
              <a:ext cx="4" cy="5"/>
            </a:xfrm>
            <a:custGeom>
              <a:avLst/>
              <a:gdLst/>
              <a:ahLst/>
              <a:cxnLst>
                <a:cxn ang="0">
                  <a:pos x="14" y="20"/>
                </a:cxn>
                <a:cxn ang="0">
                  <a:pos x="18" y="5"/>
                </a:cxn>
                <a:cxn ang="0">
                  <a:pos x="5" y="0"/>
                </a:cxn>
                <a:cxn ang="0">
                  <a:pos x="0" y="15"/>
                </a:cxn>
                <a:cxn ang="0">
                  <a:pos x="13" y="20"/>
                </a:cxn>
                <a:cxn ang="0">
                  <a:pos x="14" y="20"/>
                </a:cxn>
                <a:cxn ang="0">
                  <a:pos x="13" y="20"/>
                </a:cxn>
                <a:cxn ang="0">
                  <a:pos x="13" y="20"/>
                </a:cxn>
                <a:cxn ang="0">
                  <a:pos x="14" y="20"/>
                </a:cxn>
              </a:cxnLst>
              <a:rect l="0" t="0" r="r" b="b"/>
              <a:pathLst>
                <a:path w="18" h="20">
                  <a:moveTo>
                    <a:pt x="14" y="20"/>
                  </a:moveTo>
                  <a:lnTo>
                    <a:pt x="18" y="5"/>
                  </a:lnTo>
                  <a:lnTo>
                    <a:pt x="5" y="0"/>
                  </a:lnTo>
                  <a:lnTo>
                    <a:pt x="0" y="15"/>
                  </a:lnTo>
                  <a:lnTo>
                    <a:pt x="13" y="20"/>
                  </a:lnTo>
                  <a:lnTo>
                    <a:pt x="14" y="20"/>
                  </a:lnTo>
                  <a:lnTo>
                    <a:pt x="13" y="20"/>
                  </a:lnTo>
                  <a:lnTo>
                    <a:pt x="13" y="2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3" name="Freeform 627"/>
            <p:cNvSpPr>
              <a:spLocks/>
            </p:cNvSpPr>
            <p:nvPr/>
          </p:nvSpPr>
          <p:spPr bwMode="auto">
            <a:xfrm>
              <a:off x="3042" y="1964"/>
              <a:ext cx="4" cy="4"/>
            </a:xfrm>
            <a:custGeom>
              <a:avLst/>
              <a:gdLst/>
              <a:ahLst/>
              <a:cxnLst>
                <a:cxn ang="0">
                  <a:pos x="14" y="17"/>
                </a:cxn>
                <a:cxn ang="0">
                  <a:pos x="16" y="3"/>
                </a:cxn>
                <a:cxn ang="0">
                  <a:pos x="3" y="0"/>
                </a:cxn>
                <a:cxn ang="0">
                  <a:pos x="0" y="15"/>
                </a:cxn>
                <a:cxn ang="0">
                  <a:pos x="13" y="17"/>
                </a:cxn>
                <a:cxn ang="0">
                  <a:pos x="14" y="17"/>
                </a:cxn>
                <a:cxn ang="0">
                  <a:pos x="13" y="17"/>
                </a:cxn>
                <a:cxn ang="0">
                  <a:pos x="13" y="17"/>
                </a:cxn>
                <a:cxn ang="0">
                  <a:pos x="14" y="17"/>
                </a:cxn>
              </a:cxnLst>
              <a:rect l="0" t="0" r="r" b="b"/>
              <a:pathLst>
                <a:path w="16" h="17">
                  <a:moveTo>
                    <a:pt x="14" y="17"/>
                  </a:moveTo>
                  <a:lnTo>
                    <a:pt x="16" y="3"/>
                  </a:lnTo>
                  <a:lnTo>
                    <a:pt x="3" y="0"/>
                  </a:lnTo>
                  <a:lnTo>
                    <a:pt x="0" y="15"/>
                  </a:lnTo>
                  <a:lnTo>
                    <a:pt x="13" y="17"/>
                  </a:lnTo>
                  <a:lnTo>
                    <a:pt x="14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4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4" name="Freeform 628"/>
            <p:cNvSpPr>
              <a:spLocks/>
            </p:cNvSpPr>
            <p:nvPr/>
          </p:nvSpPr>
          <p:spPr bwMode="auto">
            <a:xfrm>
              <a:off x="3046" y="1964"/>
              <a:ext cx="3" cy="4"/>
            </a:xfrm>
            <a:custGeom>
              <a:avLst/>
              <a:gdLst/>
              <a:ahLst/>
              <a:cxnLst>
                <a:cxn ang="0">
                  <a:pos x="13" y="15"/>
                </a:cxn>
                <a:cxn ang="0">
                  <a:pos x="14" y="1"/>
                </a:cxn>
                <a:cxn ang="0">
                  <a:pos x="1" y="0"/>
                </a:cxn>
                <a:cxn ang="0">
                  <a:pos x="0" y="14"/>
                </a:cxn>
                <a:cxn ang="0">
                  <a:pos x="13" y="15"/>
                </a:cxn>
                <a:cxn ang="0">
                  <a:pos x="13" y="15"/>
                </a:cxn>
                <a:cxn ang="0">
                  <a:pos x="13" y="15"/>
                </a:cxn>
                <a:cxn ang="0">
                  <a:pos x="13" y="15"/>
                </a:cxn>
                <a:cxn ang="0">
                  <a:pos x="13" y="15"/>
                </a:cxn>
              </a:cxnLst>
              <a:rect l="0" t="0" r="r" b="b"/>
              <a:pathLst>
                <a:path w="14" h="15">
                  <a:moveTo>
                    <a:pt x="13" y="15"/>
                  </a:moveTo>
                  <a:lnTo>
                    <a:pt x="14" y="1"/>
                  </a:lnTo>
                  <a:lnTo>
                    <a:pt x="1" y="0"/>
                  </a:lnTo>
                  <a:lnTo>
                    <a:pt x="0" y="14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5" name="Freeform 629"/>
            <p:cNvSpPr>
              <a:spLocks/>
            </p:cNvSpPr>
            <p:nvPr/>
          </p:nvSpPr>
          <p:spPr bwMode="auto">
            <a:xfrm>
              <a:off x="3168" y="1577"/>
              <a:ext cx="21" cy="23"/>
            </a:xfrm>
            <a:custGeom>
              <a:avLst/>
              <a:gdLst/>
              <a:ahLst/>
              <a:cxnLst>
                <a:cxn ang="0">
                  <a:pos x="22" y="18"/>
                </a:cxn>
                <a:cxn ang="0">
                  <a:pos x="58" y="18"/>
                </a:cxn>
                <a:cxn ang="0">
                  <a:pos x="58" y="95"/>
                </a:cxn>
                <a:cxn ang="0">
                  <a:pos x="80" y="95"/>
                </a:cxn>
                <a:cxn ang="0">
                  <a:pos x="80" y="0"/>
                </a:cxn>
                <a:cxn ang="0">
                  <a:pos x="0" y="0"/>
                </a:cxn>
                <a:cxn ang="0">
                  <a:pos x="0" y="95"/>
                </a:cxn>
                <a:cxn ang="0">
                  <a:pos x="22" y="95"/>
                </a:cxn>
                <a:cxn ang="0">
                  <a:pos x="22" y="18"/>
                </a:cxn>
              </a:cxnLst>
              <a:rect l="0" t="0" r="r" b="b"/>
              <a:pathLst>
                <a:path w="80" h="95">
                  <a:moveTo>
                    <a:pt x="22" y="18"/>
                  </a:moveTo>
                  <a:lnTo>
                    <a:pt x="58" y="18"/>
                  </a:lnTo>
                  <a:lnTo>
                    <a:pt x="58" y="95"/>
                  </a:lnTo>
                  <a:lnTo>
                    <a:pt x="80" y="95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22" y="95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6" name="Freeform 630"/>
            <p:cNvSpPr>
              <a:spLocks noEditPoints="1"/>
            </p:cNvSpPr>
            <p:nvPr/>
          </p:nvSpPr>
          <p:spPr bwMode="auto">
            <a:xfrm>
              <a:off x="3194" y="1577"/>
              <a:ext cx="20" cy="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5"/>
                </a:cxn>
                <a:cxn ang="0">
                  <a:pos x="22" y="95"/>
                </a:cxn>
                <a:cxn ang="0">
                  <a:pos x="22" y="62"/>
                </a:cxn>
                <a:cxn ang="0">
                  <a:pos x="44" y="62"/>
                </a:cxn>
                <a:cxn ang="0">
                  <a:pos x="48" y="62"/>
                </a:cxn>
                <a:cxn ang="0">
                  <a:pos x="54" y="61"/>
                </a:cxn>
                <a:cxn ang="0">
                  <a:pos x="60" y="60"/>
                </a:cxn>
                <a:cxn ang="0">
                  <a:pos x="66" y="57"/>
                </a:cxn>
                <a:cxn ang="0">
                  <a:pos x="71" y="53"/>
                </a:cxn>
                <a:cxn ang="0">
                  <a:pos x="75" y="48"/>
                </a:cxn>
                <a:cxn ang="0">
                  <a:pos x="77" y="44"/>
                </a:cxn>
                <a:cxn ang="0">
                  <a:pos x="78" y="40"/>
                </a:cxn>
                <a:cxn ang="0">
                  <a:pos x="79" y="36"/>
                </a:cxn>
                <a:cxn ang="0">
                  <a:pos x="79" y="31"/>
                </a:cxn>
                <a:cxn ang="0">
                  <a:pos x="78" y="23"/>
                </a:cxn>
                <a:cxn ang="0">
                  <a:pos x="76" y="15"/>
                </a:cxn>
                <a:cxn ang="0">
                  <a:pos x="73" y="10"/>
                </a:cxn>
                <a:cxn ang="0">
                  <a:pos x="69" y="6"/>
                </a:cxn>
                <a:cxn ang="0">
                  <a:pos x="63" y="3"/>
                </a:cxn>
                <a:cxn ang="0">
                  <a:pos x="58" y="1"/>
                </a:cxn>
                <a:cxn ang="0">
                  <a:pos x="51" y="0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22" y="18"/>
                </a:cxn>
                <a:cxn ang="0">
                  <a:pos x="40" y="18"/>
                </a:cxn>
                <a:cxn ang="0">
                  <a:pos x="44" y="18"/>
                </a:cxn>
                <a:cxn ang="0">
                  <a:pos x="49" y="20"/>
                </a:cxn>
                <a:cxn ang="0">
                  <a:pos x="52" y="21"/>
                </a:cxn>
                <a:cxn ang="0">
                  <a:pos x="54" y="24"/>
                </a:cxn>
                <a:cxn ang="0">
                  <a:pos x="55" y="27"/>
                </a:cxn>
                <a:cxn ang="0">
                  <a:pos x="55" y="31"/>
                </a:cxn>
                <a:cxn ang="0">
                  <a:pos x="55" y="34"/>
                </a:cxn>
                <a:cxn ang="0">
                  <a:pos x="54" y="37"/>
                </a:cxn>
                <a:cxn ang="0">
                  <a:pos x="53" y="39"/>
                </a:cxn>
                <a:cxn ang="0">
                  <a:pos x="52" y="41"/>
                </a:cxn>
                <a:cxn ang="0">
                  <a:pos x="47" y="43"/>
                </a:cxn>
                <a:cxn ang="0">
                  <a:pos x="40" y="44"/>
                </a:cxn>
                <a:cxn ang="0">
                  <a:pos x="22" y="44"/>
                </a:cxn>
                <a:cxn ang="0">
                  <a:pos x="22" y="18"/>
                </a:cxn>
              </a:cxnLst>
              <a:rect l="0" t="0" r="r" b="b"/>
              <a:pathLst>
                <a:path w="79" h="95">
                  <a:moveTo>
                    <a:pt x="0" y="0"/>
                  </a:moveTo>
                  <a:lnTo>
                    <a:pt x="0" y="95"/>
                  </a:lnTo>
                  <a:lnTo>
                    <a:pt x="22" y="95"/>
                  </a:lnTo>
                  <a:lnTo>
                    <a:pt x="22" y="62"/>
                  </a:lnTo>
                  <a:lnTo>
                    <a:pt x="44" y="62"/>
                  </a:lnTo>
                  <a:lnTo>
                    <a:pt x="48" y="62"/>
                  </a:lnTo>
                  <a:lnTo>
                    <a:pt x="54" y="61"/>
                  </a:lnTo>
                  <a:lnTo>
                    <a:pt x="60" y="60"/>
                  </a:lnTo>
                  <a:lnTo>
                    <a:pt x="66" y="57"/>
                  </a:lnTo>
                  <a:lnTo>
                    <a:pt x="71" y="53"/>
                  </a:lnTo>
                  <a:lnTo>
                    <a:pt x="75" y="48"/>
                  </a:lnTo>
                  <a:lnTo>
                    <a:pt x="77" y="44"/>
                  </a:lnTo>
                  <a:lnTo>
                    <a:pt x="78" y="40"/>
                  </a:lnTo>
                  <a:lnTo>
                    <a:pt x="79" y="36"/>
                  </a:lnTo>
                  <a:lnTo>
                    <a:pt x="79" y="31"/>
                  </a:lnTo>
                  <a:lnTo>
                    <a:pt x="78" y="23"/>
                  </a:lnTo>
                  <a:lnTo>
                    <a:pt x="76" y="15"/>
                  </a:lnTo>
                  <a:lnTo>
                    <a:pt x="73" y="10"/>
                  </a:lnTo>
                  <a:lnTo>
                    <a:pt x="69" y="6"/>
                  </a:lnTo>
                  <a:lnTo>
                    <a:pt x="63" y="3"/>
                  </a:lnTo>
                  <a:lnTo>
                    <a:pt x="58" y="1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0" y="0"/>
                  </a:lnTo>
                  <a:close/>
                  <a:moveTo>
                    <a:pt x="22" y="18"/>
                  </a:moveTo>
                  <a:lnTo>
                    <a:pt x="40" y="18"/>
                  </a:lnTo>
                  <a:lnTo>
                    <a:pt x="44" y="18"/>
                  </a:lnTo>
                  <a:lnTo>
                    <a:pt x="49" y="20"/>
                  </a:lnTo>
                  <a:lnTo>
                    <a:pt x="52" y="21"/>
                  </a:lnTo>
                  <a:lnTo>
                    <a:pt x="54" y="24"/>
                  </a:lnTo>
                  <a:lnTo>
                    <a:pt x="55" y="27"/>
                  </a:lnTo>
                  <a:lnTo>
                    <a:pt x="55" y="31"/>
                  </a:lnTo>
                  <a:lnTo>
                    <a:pt x="55" y="34"/>
                  </a:lnTo>
                  <a:lnTo>
                    <a:pt x="54" y="37"/>
                  </a:lnTo>
                  <a:lnTo>
                    <a:pt x="53" y="39"/>
                  </a:lnTo>
                  <a:lnTo>
                    <a:pt x="52" y="41"/>
                  </a:lnTo>
                  <a:lnTo>
                    <a:pt x="47" y="43"/>
                  </a:lnTo>
                  <a:lnTo>
                    <a:pt x="40" y="44"/>
                  </a:lnTo>
                  <a:lnTo>
                    <a:pt x="22" y="44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7" name="Freeform 631"/>
            <p:cNvSpPr>
              <a:spLocks noEditPoints="1"/>
            </p:cNvSpPr>
            <p:nvPr/>
          </p:nvSpPr>
          <p:spPr bwMode="auto">
            <a:xfrm>
              <a:off x="3216" y="1576"/>
              <a:ext cx="24" cy="25"/>
            </a:xfrm>
            <a:custGeom>
              <a:avLst/>
              <a:gdLst/>
              <a:ahLst/>
              <a:cxnLst>
                <a:cxn ang="0">
                  <a:pos x="55" y="100"/>
                </a:cxn>
                <a:cxn ang="0">
                  <a:pos x="66" y="98"/>
                </a:cxn>
                <a:cxn ang="0">
                  <a:pos x="75" y="95"/>
                </a:cxn>
                <a:cxn ang="0">
                  <a:pos x="82" y="89"/>
                </a:cxn>
                <a:cxn ang="0">
                  <a:pos x="90" y="79"/>
                </a:cxn>
                <a:cxn ang="0">
                  <a:pos x="96" y="60"/>
                </a:cxn>
                <a:cxn ang="0">
                  <a:pos x="96" y="40"/>
                </a:cxn>
                <a:cxn ang="0">
                  <a:pos x="90" y="21"/>
                </a:cxn>
                <a:cxn ang="0">
                  <a:pos x="82" y="11"/>
                </a:cxn>
                <a:cxn ang="0">
                  <a:pos x="75" y="6"/>
                </a:cxn>
                <a:cxn ang="0">
                  <a:pos x="66" y="2"/>
                </a:cxn>
                <a:cxn ang="0">
                  <a:pos x="55" y="0"/>
                </a:cxn>
                <a:cxn ang="0">
                  <a:pos x="42" y="0"/>
                </a:cxn>
                <a:cxn ang="0">
                  <a:pos x="30" y="3"/>
                </a:cxn>
                <a:cxn ang="0">
                  <a:pos x="21" y="7"/>
                </a:cxn>
                <a:cxn ang="0">
                  <a:pos x="14" y="13"/>
                </a:cxn>
                <a:cxn ang="0">
                  <a:pos x="7" y="25"/>
                </a:cxn>
                <a:cxn ang="0">
                  <a:pos x="2" y="42"/>
                </a:cxn>
                <a:cxn ang="0">
                  <a:pos x="2" y="59"/>
                </a:cxn>
                <a:cxn ang="0">
                  <a:pos x="7" y="76"/>
                </a:cxn>
                <a:cxn ang="0">
                  <a:pos x="14" y="87"/>
                </a:cxn>
                <a:cxn ang="0">
                  <a:pos x="21" y="93"/>
                </a:cxn>
                <a:cxn ang="0">
                  <a:pos x="30" y="98"/>
                </a:cxn>
                <a:cxn ang="0">
                  <a:pos x="42" y="100"/>
                </a:cxn>
                <a:cxn ang="0">
                  <a:pos x="48" y="82"/>
                </a:cxn>
                <a:cxn ang="0">
                  <a:pos x="40" y="81"/>
                </a:cxn>
                <a:cxn ang="0">
                  <a:pos x="32" y="76"/>
                </a:cxn>
                <a:cxn ang="0">
                  <a:pos x="27" y="65"/>
                </a:cxn>
                <a:cxn ang="0">
                  <a:pos x="25" y="50"/>
                </a:cxn>
                <a:cxn ang="0">
                  <a:pos x="27" y="36"/>
                </a:cxn>
                <a:cxn ang="0">
                  <a:pos x="31" y="27"/>
                </a:cxn>
                <a:cxn ang="0">
                  <a:pos x="38" y="20"/>
                </a:cxn>
                <a:cxn ang="0">
                  <a:pos x="48" y="18"/>
                </a:cxn>
                <a:cxn ang="0">
                  <a:pos x="57" y="19"/>
                </a:cxn>
                <a:cxn ang="0">
                  <a:pos x="63" y="23"/>
                </a:cxn>
                <a:cxn ang="0">
                  <a:pos x="70" y="32"/>
                </a:cxn>
                <a:cxn ang="0">
                  <a:pos x="73" y="50"/>
                </a:cxn>
                <a:cxn ang="0">
                  <a:pos x="70" y="69"/>
                </a:cxn>
                <a:cxn ang="0">
                  <a:pos x="63" y="79"/>
                </a:cxn>
                <a:cxn ang="0">
                  <a:pos x="57" y="81"/>
                </a:cxn>
                <a:cxn ang="0">
                  <a:pos x="48" y="82"/>
                </a:cxn>
              </a:cxnLst>
              <a:rect l="0" t="0" r="r" b="b"/>
              <a:pathLst>
                <a:path w="96" h="100">
                  <a:moveTo>
                    <a:pt x="48" y="100"/>
                  </a:moveTo>
                  <a:lnTo>
                    <a:pt x="55" y="100"/>
                  </a:lnTo>
                  <a:lnTo>
                    <a:pt x="61" y="99"/>
                  </a:lnTo>
                  <a:lnTo>
                    <a:pt x="66" y="98"/>
                  </a:lnTo>
                  <a:lnTo>
                    <a:pt x="70" y="97"/>
                  </a:lnTo>
                  <a:lnTo>
                    <a:pt x="75" y="95"/>
                  </a:lnTo>
                  <a:lnTo>
                    <a:pt x="78" y="92"/>
                  </a:lnTo>
                  <a:lnTo>
                    <a:pt x="82" y="89"/>
                  </a:lnTo>
                  <a:lnTo>
                    <a:pt x="85" y="86"/>
                  </a:lnTo>
                  <a:lnTo>
                    <a:pt x="90" y="79"/>
                  </a:lnTo>
                  <a:lnTo>
                    <a:pt x="94" y="70"/>
                  </a:lnTo>
                  <a:lnTo>
                    <a:pt x="96" y="60"/>
                  </a:lnTo>
                  <a:lnTo>
                    <a:pt x="96" y="50"/>
                  </a:lnTo>
                  <a:lnTo>
                    <a:pt x="96" y="40"/>
                  </a:lnTo>
                  <a:lnTo>
                    <a:pt x="94" y="31"/>
                  </a:lnTo>
                  <a:lnTo>
                    <a:pt x="90" y="21"/>
                  </a:lnTo>
                  <a:lnTo>
                    <a:pt x="85" y="14"/>
                  </a:lnTo>
                  <a:lnTo>
                    <a:pt x="82" y="11"/>
                  </a:lnTo>
                  <a:lnTo>
                    <a:pt x="78" y="8"/>
                  </a:lnTo>
                  <a:lnTo>
                    <a:pt x="75" y="6"/>
                  </a:lnTo>
                  <a:lnTo>
                    <a:pt x="70" y="4"/>
                  </a:lnTo>
                  <a:lnTo>
                    <a:pt x="66" y="2"/>
                  </a:lnTo>
                  <a:lnTo>
                    <a:pt x="61" y="1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6" y="1"/>
                  </a:lnTo>
                  <a:lnTo>
                    <a:pt x="30" y="3"/>
                  </a:lnTo>
                  <a:lnTo>
                    <a:pt x="26" y="5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4" y="13"/>
                  </a:lnTo>
                  <a:lnTo>
                    <a:pt x="11" y="16"/>
                  </a:lnTo>
                  <a:lnTo>
                    <a:pt x="7" y="25"/>
                  </a:lnTo>
                  <a:lnTo>
                    <a:pt x="4" y="33"/>
                  </a:lnTo>
                  <a:lnTo>
                    <a:pt x="2" y="42"/>
                  </a:lnTo>
                  <a:lnTo>
                    <a:pt x="0" y="50"/>
                  </a:lnTo>
                  <a:lnTo>
                    <a:pt x="2" y="59"/>
                  </a:lnTo>
                  <a:lnTo>
                    <a:pt x="4" y="67"/>
                  </a:lnTo>
                  <a:lnTo>
                    <a:pt x="7" y="76"/>
                  </a:lnTo>
                  <a:lnTo>
                    <a:pt x="11" y="84"/>
                  </a:lnTo>
                  <a:lnTo>
                    <a:pt x="14" y="87"/>
                  </a:lnTo>
                  <a:lnTo>
                    <a:pt x="17" y="91"/>
                  </a:lnTo>
                  <a:lnTo>
                    <a:pt x="21" y="93"/>
                  </a:lnTo>
                  <a:lnTo>
                    <a:pt x="26" y="96"/>
                  </a:lnTo>
                  <a:lnTo>
                    <a:pt x="30" y="98"/>
                  </a:lnTo>
                  <a:lnTo>
                    <a:pt x="36" y="99"/>
                  </a:lnTo>
                  <a:lnTo>
                    <a:pt x="42" y="100"/>
                  </a:lnTo>
                  <a:lnTo>
                    <a:pt x="48" y="100"/>
                  </a:lnTo>
                  <a:close/>
                  <a:moveTo>
                    <a:pt x="48" y="82"/>
                  </a:moveTo>
                  <a:lnTo>
                    <a:pt x="44" y="82"/>
                  </a:lnTo>
                  <a:lnTo>
                    <a:pt x="40" y="81"/>
                  </a:lnTo>
                  <a:lnTo>
                    <a:pt x="36" y="79"/>
                  </a:lnTo>
                  <a:lnTo>
                    <a:pt x="32" y="76"/>
                  </a:lnTo>
                  <a:lnTo>
                    <a:pt x="29" y="71"/>
                  </a:lnTo>
                  <a:lnTo>
                    <a:pt x="27" y="65"/>
                  </a:lnTo>
                  <a:lnTo>
                    <a:pt x="26" y="59"/>
                  </a:lnTo>
                  <a:lnTo>
                    <a:pt x="25" y="50"/>
                  </a:lnTo>
                  <a:lnTo>
                    <a:pt x="25" y="43"/>
                  </a:lnTo>
                  <a:lnTo>
                    <a:pt x="27" y="36"/>
                  </a:lnTo>
                  <a:lnTo>
                    <a:pt x="29" y="31"/>
                  </a:lnTo>
                  <a:lnTo>
                    <a:pt x="31" y="27"/>
                  </a:lnTo>
                  <a:lnTo>
                    <a:pt x="34" y="23"/>
                  </a:lnTo>
                  <a:lnTo>
                    <a:pt x="38" y="20"/>
                  </a:lnTo>
                  <a:lnTo>
                    <a:pt x="43" y="19"/>
                  </a:lnTo>
                  <a:lnTo>
                    <a:pt x="48" y="18"/>
                  </a:lnTo>
                  <a:lnTo>
                    <a:pt x="53" y="18"/>
                  </a:lnTo>
                  <a:lnTo>
                    <a:pt x="57" y="19"/>
                  </a:lnTo>
                  <a:lnTo>
                    <a:pt x="60" y="20"/>
                  </a:lnTo>
                  <a:lnTo>
                    <a:pt x="63" y="23"/>
                  </a:lnTo>
                  <a:lnTo>
                    <a:pt x="67" y="27"/>
                  </a:lnTo>
                  <a:lnTo>
                    <a:pt x="70" y="32"/>
                  </a:lnTo>
                  <a:lnTo>
                    <a:pt x="72" y="42"/>
                  </a:lnTo>
                  <a:lnTo>
                    <a:pt x="73" y="50"/>
                  </a:lnTo>
                  <a:lnTo>
                    <a:pt x="72" y="58"/>
                  </a:lnTo>
                  <a:lnTo>
                    <a:pt x="70" y="69"/>
                  </a:lnTo>
                  <a:lnTo>
                    <a:pt x="67" y="75"/>
                  </a:lnTo>
                  <a:lnTo>
                    <a:pt x="63" y="79"/>
                  </a:lnTo>
                  <a:lnTo>
                    <a:pt x="60" y="80"/>
                  </a:lnTo>
                  <a:lnTo>
                    <a:pt x="57" y="81"/>
                  </a:lnTo>
                  <a:lnTo>
                    <a:pt x="53" y="82"/>
                  </a:lnTo>
                  <a:lnTo>
                    <a:pt x="48" y="8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8" name="Freeform 632"/>
            <p:cNvSpPr>
              <a:spLocks/>
            </p:cNvSpPr>
            <p:nvPr/>
          </p:nvSpPr>
          <p:spPr bwMode="auto">
            <a:xfrm>
              <a:off x="3242" y="1577"/>
              <a:ext cx="20" cy="23"/>
            </a:xfrm>
            <a:custGeom>
              <a:avLst/>
              <a:gdLst/>
              <a:ahLst/>
              <a:cxnLst>
                <a:cxn ang="0">
                  <a:pos x="28" y="18"/>
                </a:cxn>
                <a:cxn ang="0">
                  <a:pos x="28" y="95"/>
                </a:cxn>
                <a:cxn ang="0">
                  <a:pos x="51" y="95"/>
                </a:cxn>
                <a:cxn ang="0">
                  <a:pos x="51" y="18"/>
                </a:cxn>
                <a:cxn ang="0">
                  <a:pos x="79" y="18"/>
                </a:cxn>
                <a:cxn ang="0">
                  <a:pos x="79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28" y="18"/>
                </a:cxn>
              </a:cxnLst>
              <a:rect l="0" t="0" r="r" b="b"/>
              <a:pathLst>
                <a:path w="79" h="95">
                  <a:moveTo>
                    <a:pt x="28" y="18"/>
                  </a:moveTo>
                  <a:lnTo>
                    <a:pt x="28" y="95"/>
                  </a:lnTo>
                  <a:lnTo>
                    <a:pt x="51" y="95"/>
                  </a:lnTo>
                  <a:lnTo>
                    <a:pt x="51" y="18"/>
                  </a:lnTo>
                  <a:lnTo>
                    <a:pt x="79" y="18"/>
                  </a:lnTo>
                  <a:lnTo>
                    <a:pt x="79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28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49" name="Freeform 633"/>
            <p:cNvSpPr>
              <a:spLocks/>
            </p:cNvSpPr>
            <p:nvPr/>
          </p:nvSpPr>
          <p:spPr bwMode="auto">
            <a:xfrm>
              <a:off x="3265" y="1577"/>
              <a:ext cx="19" cy="23"/>
            </a:xfrm>
            <a:custGeom>
              <a:avLst/>
              <a:gdLst/>
              <a:ahLst/>
              <a:cxnLst>
                <a:cxn ang="0">
                  <a:pos x="23" y="38"/>
                </a:cxn>
                <a:cxn ang="0">
                  <a:pos x="23" y="18"/>
                </a:cxn>
                <a:cxn ang="0">
                  <a:pos x="76" y="18"/>
                </a:cxn>
                <a:cxn ang="0">
                  <a:pos x="76" y="0"/>
                </a:cxn>
                <a:cxn ang="0">
                  <a:pos x="0" y="0"/>
                </a:cxn>
                <a:cxn ang="0">
                  <a:pos x="0" y="95"/>
                </a:cxn>
                <a:cxn ang="0">
                  <a:pos x="77" y="95"/>
                </a:cxn>
                <a:cxn ang="0">
                  <a:pos x="77" y="77"/>
                </a:cxn>
                <a:cxn ang="0">
                  <a:pos x="23" y="77"/>
                </a:cxn>
                <a:cxn ang="0">
                  <a:pos x="23" y="55"/>
                </a:cxn>
                <a:cxn ang="0">
                  <a:pos x="69" y="55"/>
                </a:cxn>
                <a:cxn ang="0">
                  <a:pos x="69" y="38"/>
                </a:cxn>
                <a:cxn ang="0">
                  <a:pos x="23" y="38"/>
                </a:cxn>
              </a:cxnLst>
              <a:rect l="0" t="0" r="r" b="b"/>
              <a:pathLst>
                <a:path w="77" h="95">
                  <a:moveTo>
                    <a:pt x="23" y="38"/>
                  </a:moveTo>
                  <a:lnTo>
                    <a:pt x="23" y="18"/>
                  </a:lnTo>
                  <a:lnTo>
                    <a:pt x="76" y="18"/>
                  </a:lnTo>
                  <a:lnTo>
                    <a:pt x="76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77" y="95"/>
                  </a:lnTo>
                  <a:lnTo>
                    <a:pt x="77" y="77"/>
                  </a:lnTo>
                  <a:lnTo>
                    <a:pt x="23" y="77"/>
                  </a:lnTo>
                  <a:lnTo>
                    <a:pt x="23" y="55"/>
                  </a:lnTo>
                  <a:lnTo>
                    <a:pt x="69" y="55"/>
                  </a:lnTo>
                  <a:lnTo>
                    <a:pt x="69" y="38"/>
                  </a:lnTo>
                  <a:lnTo>
                    <a:pt x="23" y="3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0" name="Freeform 634"/>
            <p:cNvSpPr>
              <a:spLocks noEditPoints="1"/>
            </p:cNvSpPr>
            <p:nvPr/>
          </p:nvSpPr>
          <p:spPr bwMode="auto">
            <a:xfrm>
              <a:off x="3288" y="1571"/>
              <a:ext cx="20" cy="29"/>
            </a:xfrm>
            <a:custGeom>
              <a:avLst/>
              <a:gdLst/>
              <a:ahLst/>
              <a:cxnLst>
                <a:cxn ang="0">
                  <a:pos x="23" y="84"/>
                </a:cxn>
                <a:cxn ang="0">
                  <a:pos x="23" y="23"/>
                </a:cxn>
                <a:cxn ang="0">
                  <a:pos x="0" y="23"/>
                </a:cxn>
                <a:cxn ang="0">
                  <a:pos x="0" y="118"/>
                </a:cxn>
                <a:cxn ang="0">
                  <a:pos x="23" y="118"/>
                </a:cxn>
                <a:cxn ang="0">
                  <a:pos x="60" y="56"/>
                </a:cxn>
                <a:cxn ang="0">
                  <a:pos x="60" y="118"/>
                </a:cxn>
                <a:cxn ang="0">
                  <a:pos x="83" y="118"/>
                </a:cxn>
                <a:cxn ang="0">
                  <a:pos x="83" y="23"/>
                </a:cxn>
                <a:cxn ang="0">
                  <a:pos x="60" y="23"/>
                </a:cxn>
                <a:cxn ang="0">
                  <a:pos x="23" y="84"/>
                </a:cxn>
                <a:cxn ang="0">
                  <a:pos x="14" y="0"/>
                </a:cxn>
                <a:cxn ang="0">
                  <a:pos x="15" y="5"/>
                </a:cxn>
                <a:cxn ang="0">
                  <a:pos x="18" y="10"/>
                </a:cxn>
                <a:cxn ang="0">
                  <a:pos x="22" y="13"/>
                </a:cxn>
                <a:cxn ang="0">
                  <a:pos x="26" y="15"/>
                </a:cxn>
                <a:cxn ang="0">
                  <a:pos x="35" y="18"/>
                </a:cxn>
                <a:cxn ang="0">
                  <a:pos x="41" y="18"/>
                </a:cxn>
                <a:cxn ang="0">
                  <a:pos x="47" y="18"/>
                </a:cxn>
                <a:cxn ang="0">
                  <a:pos x="56" y="16"/>
                </a:cxn>
                <a:cxn ang="0">
                  <a:pos x="60" y="13"/>
                </a:cxn>
                <a:cxn ang="0">
                  <a:pos x="64" y="10"/>
                </a:cxn>
                <a:cxn ang="0">
                  <a:pos x="66" y="6"/>
                </a:cxn>
                <a:cxn ang="0">
                  <a:pos x="68" y="0"/>
                </a:cxn>
                <a:cxn ang="0">
                  <a:pos x="53" y="0"/>
                </a:cxn>
                <a:cxn ang="0">
                  <a:pos x="52" y="3"/>
                </a:cxn>
                <a:cxn ang="0">
                  <a:pos x="50" y="6"/>
                </a:cxn>
                <a:cxn ang="0">
                  <a:pos x="47" y="8"/>
                </a:cxn>
                <a:cxn ang="0">
                  <a:pos x="41" y="9"/>
                </a:cxn>
                <a:cxn ang="0">
                  <a:pos x="36" y="8"/>
                </a:cxn>
                <a:cxn ang="0">
                  <a:pos x="33" y="6"/>
                </a:cxn>
                <a:cxn ang="0">
                  <a:pos x="31" y="3"/>
                </a:cxn>
                <a:cxn ang="0">
                  <a:pos x="30" y="0"/>
                </a:cxn>
                <a:cxn ang="0">
                  <a:pos x="14" y="0"/>
                </a:cxn>
              </a:cxnLst>
              <a:rect l="0" t="0" r="r" b="b"/>
              <a:pathLst>
                <a:path w="83" h="118">
                  <a:moveTo>
                    <a:pt x="23" y="84"/>
                  </a:moveTo>
                  <a:lnTo>
                    <a:pt x="23" y="23"/>
                  </a:lnTo>
                  <a:lnTo>
                    <a:pt x="0" y="23"/>
                  </a:lnTo>
                  <a:lnTo>
                    <a:pt x="0" y="118"/>
                  </a:lnTo>
                  <a:lnTo>
                    <a:pt x="23" y="118"/>
                  </a:lnTo>
                  <a:lnTo>
                    <a:pt x="60" y="56"/>
                  </a:lnTo>
                  <a:lnTo>
                    <a:pt x="60" y="118"/>
                  </a:lnTo>
                  <a:lnTo>
                    <a:pt x="83" y="118"/>
                  </a:lnTo>
                  <a:lnTo>
                    <a:pt x="83" y="23"/>
                  </a:lnTo>
                  <a:lnTo>
                    <a:pt x="60" y="23"/>
                  </a:lnTo>
                  <a:lnTo>
                    <a:pt x="23" y="84"/>
                  </a:lnTo>
                  <a:close/>
                  <a:moveTo>
                    <a:pt x="14" y="0"/>
                  </a:moveTo>
                  <a:lnTo>
                    <a:pt x="15" y="5"/>
                  </a:lnTo>
                  <a:lnTo>
                    <a:pt x="18" y="10"/>
                  </a:lnTo>
                  <a:lnTo>
                    <a:pt x="22" y="13"/>
                  </a:lnTo>
                  <a:lnTo>
                    <a:pt x="26" y="15"/>
                  </a:lnTo>
                  <a:lnTo>
                    <a:pt x="35" y="18"/>
                  </a:lnTo>
                  <a:lnTo>
                    <a:pt x="41" y="18"/>
                  </a:lnTo>
                  <a:lnTo>
                    <a:pt x="47" y="18"/>
                  </a:lnTo>
                  <a:lnTo>
                    <a:pt x="56" y="16"/>
                  </a:lnTo>
                  <a:lnTo>
                    <a:pt x="60" y="13"/>
                  </a:lnTo>
                  <a:lnTo>
                    <a:pt x="64" y="10"/>
                  </a:lnTo>
                  <a:lnTo>
                    <a:pt x="66" y="6"/>
                  </a:lnTo>
                  <a:lnTo>
                    <a:pt x="68" y="0"/>
                  </a:lnTo>
                  <a:lnTo>
                    <a:pt x="53" y="0"/>
                  </a:lnTo>
                  <a:lnTo>
                    <a:pt x="52" y="3"/>
                  </a:lnTo>
                  <a:lnTo>
                    <a:pt x="50" y="6"/>
                  </a:lnTo>
                  <a:lnTo>
                    <a:pt x="47" y="8"/>
                  </a:lnTo>
                  <a:lnTo>
                    <a:pt x="41" y="9"/>
                  </a:lnTo>
                  <a:lnTo>
                    <a:pt x="36" y="8"/>
                  </a:lnTo>
                  <a:lnTo>
                    <a:pt x="33" y="6"/>
                  </a:lnTo>
                  <a:lnTo>
                    <a:pt x="31" y="3"/>
                  </a:lnTo>
                  <a:lnTo>
                    <a:pt x="3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1" name="Rectangle 635"/>
            <p:cNvSpPr>
              <a:spLocks noChangeArrowheads="1"/>
            </p:cNvSpPr>
            <p:nvPr/>
          </p:nvSpPr>
          <p:spPr bwMode="auto">
            <a:xfrm>
              <a:off x="3314" y="1589"/>
              <a:ext cx="9" cy="4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2" name="Freeform 636"/>
            <p:cNvSpPr>
              <a:spLocks/>
            </p:cNvSpPr>
            <p:nvPr/>
          </p:nvSpPr>
          <p:spPr bwMode="auto">
            <a:xfrm>
              <a:off x="3327" y="1577"/>
              <a:ext cx="19" cy="23"/>
            </a:xfrm>
            <a:custGeom>
              <a:avLst/>
              <a:gdLst/>
              <a:ahLst/>
              <a:cxnLst>
                <a:cxn ang="0">
                  <a:pos x="29" y="18"/>
                </a:cxn>
                <a:cxn ang="0">
                  <a:pos x="29" y="95"/>
                </a:cxn>
                <a:cxn ang="0">
                  <a:pos x="51" y="95"/>
                </a:cxn>
                <a:cxn ang="0">
                  <a:pos x="51" y="18"/>
                </a:cxn>
                <a:cxn ang="0">
                  <a:pos x="80" y="18"/>
                </a:cxn>
                <a:cxn ang="0">
                  <a:pos x="80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29" y="18"/>
                </a:cxn>
              </a:cxnLst>
              <a:rect l="0" t="0" r="r" b="b"/>
              <a:pathLst>
                <a:path w="80" h="95">
                  <a:moveTo>
                    <a:pt x="29" y="18"/>
                  </a:moveTo>
                  <a:lnTo>
                    <a:pt x="29" y="95"/>
                  </a:lnTo>
                  <a:lnTo>
                    <a:pt x="51" y="95"/>
                  </a:lnTo>
                  <a:lnTo>
                    <a:pt x="51" y="18"/>
                  </a:lnTo>
                  <a:lnTo>
                    <a:pt x="80" y="18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29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3" name="Freeform 637"/>
            <p:cNvSpPr>
              <a:spLocks/>
            </p:cNvSpPr>
            <p:nvPr/>
          </p:nvSpPr>
          <p:spPr bwMode="auto">
            <a:xfrm>
              <a:off x="3349" y="1577"/>
              <a:ext cx="16" cy="23"/>
            </a:xfrm>
            <a:custGeom>
              <a:avLst/>
              <a:gdLst/>
              <a:ahLst/>
              <a:cxnLst>
                <a:cxn ang="0">
                  <a:pos x="22" y="18"/>
                </a:cxn>
                <a:cxn ang="0">
                  <a:pos x="63" y="18"/>
                </a:cxn>
                <a:cxn ang="0">
                  <a:pos x="63" y="0"/>
                </a:cxn>
                <a:cxn ang="0">
                  <a:pos x="0" y="0"/>
                </a:cxn>
                <a:cxn ang="0">
                  <a:pos x="0" y="95"/>
                </a:cxn>
                <a:cxn ang="0">
                  <a:pos x="22" y="95"/>
                </a:cxn>
                <a:cxn ang="0">
                  <a:pos x="22" y="18"/>
                </a:cxn>
              </a:cxnLst>
              <a:rect l="0" t="0" r="r" b="b"/>
              <a:pathLst>
                <a:path w="63" h="95">
                  <a:moveTo>
                    <a:pt x="22" y="18"/>
                  </a:moveTo>
                  <a:lnTo>
                    <a:pt x="63" y="18"/>
                  </a:lnTo>
                  <a:lnTo>
                    <a:pt x="63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22" y="95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4" name="Freeform 638"/>
            <p:cNvSpPr>
              <a:spLocks/>
            </p:cNvSpPr>
            <p:nvPr/>
          </p:nvSpPr>
          <p:spPr bwMode="auto">
            <a:xfrm>
              <a:off x="3139" y="1610"/>
              <a:ext cx="16" cy="19"/>
            </a:xfrm>
            <a:custGeom>
              <a:avLst/>
              <a:gdLst/>
              <a:ahLst/>
              <a:cxnLst>
                <a:cxn ang="0">
                  <a:pos x="23" y="14"/>
                </a:cxn>
                <a:cxn ang="0">
                  <a:pos x="23" y="75"/>
                </a:cxn>
                <a:cxn ang="0">
                  <a:pos x="41" y="75"/>
                </a:cxn>
                <a:cxn ang="0">
                  <a:pos x="41" y="14"/>
                </a:cxn>
                <a:cxn ang="0">
                  <a:pos x="64" y="14"/>
                </a:cxn>
                <a:cxn ang="0">
                  <a:pos x="64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23" y="14"/>
                </a:cxn>
              </a:cxnLst>
              <a:rect l="0" t="0" r="r" b="b"/>
              <a:pathLst>
                <a:path w="64" h="75">
                  <a:moveTo>
                    <a:pt x="23" y="14"/>
                  </a:moveTo>
                  <a:lnTo>
                    <a:pt x="23" y="75"/>
                  </a:lnTo>
                  <a:lnTo>
                    <a:pt x="41" y="75"/>
                  </a:lnTo>
                  <a:lnTo>
                    <a:pt x="41" y="14"/>
                  </a:lnTo>
                  <a:lnTo>
                    <a:pt x="64" y="14"/>
                  </a:lnTo>
                  <a:lnTo>
                    <a:pt x="64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23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5" name="Freeform 639"/>
            <p:cNvSpPr>
              <a:spLocks noEditPoints="1"/>
            </p:cNvSpPr>
            <p:nvPr/>
          </p:nvSpPr>
          <p:spPr bwMode="auto">
            <a:xfrm>
              <a:off x="3153" y="1615"/>
              <a:ext cx="15" cy="14"/>
            </a:xfrm>
            <a:custGeom>
              <a:avLst/>
              <a:gdLst/>
              <a:ahLst/>
              <a:cxnLst>
                <a:cxn ang="0">
                  <a:pos x="41" y="42"/>
                </a:cxn>
                <a:cxn ang="0">
                  <a:pos x="39" y="45"/>
                </a:cxn>
                <a:cxn ang="0">
                  <a:pos x="36" y="47"/>
                </a:cxn>
                <a:cxn ang="0">
                  <a:pos x="33" y="48"/>
                </a:cxn>
                <a:cxn ang="0">
                  <a:pos x="30" y="48"/>
                </a:cxn>
                <a:cxn ang="0">
                  <a:pos x="26" y="48"/>
                </a:cxn>
                <a:cxn ang="0">
                  <a:pos x="23" y="47"/>
                </a:cxn>
                <a:cxn ang="0">
                  <a:pos x="21" y="45"/>
                </a:cxn>
                <a:cxn ang="0">
                  <a:pos x="19" y="43"/>
                </a:cxn>
                <a:cxn ang="0">
                  <a:pos x="17" y="39"/>
                </a:cxn>
                <a:cxn ang="0">
                  <a:pos x="17" y="34"/>
                </a:cxn>
                <a:cxn ang="0">
                  <a:pos x="59" y="34"/>
                </a:cxn>
                <a:cxn ang="0">
                  <a:pos x="59" y="31"/>
                </a:cxn>
                <a:cxn ang="0">
                  <a:pos x="58" y="24"/>
                </a:cxn>
                <a:cxn ang="0">
                  <a:pos x="55" y="13"/>
                </a:cxn>
                <a:cxn ang="0">
                  <a:pos x="51" y="8"/>
                </a:cxn>
                <a:cxn ang="0">
                  <a:pos x="46" y="4"/>
                </a:cxn>
                <a:cxn ang="0">
                  <a:pos x="42" y="3"/>
                </a:cxn>
                <a:cxn ang="0">
                  <a:pos x="39" y="1"/>
                </a:cxn>
                <a:cxn ang="0">
                  <a:pos x="35" y="1"/>
                </a:cxn>
                <a:cxn ang="0">
                  <a:pos x="30" y="0"/>
                </a:cxn>
                <a:cxn ang="0">
                  <a:pos x="24" y="1"/>
                </a:cxn>
                <a:cxn ang="0">
                  <a:pos x="18" y="2"/>
                </a:cxn>
                <a:cxn ang="0">
                  <a:pos x="13" y="5"/>
                </a:cxn>
                <a:cxn ang="0">
                  <a:pos x="8" y="8"/>
                </a:cxn>
                <a:cxn ang="0">
                  <a:pos x="5" y="12"/>
                </a:cxn>
                <a:cxn ang="0">
                  <a:pos x="2" y="17"/>
                </a:cxn>
                <a:cxn ang="0">
                  <a:pos x="0" y="24"/>
                </a:cxn>
                <a:cxn ang="0">
                  <a:pos x="0" y="30"/>
                </a:cxn>
                <a:cxn ang="0">
                  <a:pos x="0" y="35"/>
                </a:cxn>
                <a:cxn ang="0">
                  <a:pos x="1" y="39"/>
                </a:cxn>
                <a:cxn ang="0">
                  <a:pos x="2" y="43"/>
                </a:cxn>
                <a:cxn ang="0">
                  <a:pos x="3" y="46"/>
                </a:cxn>
                <a:cxn ang="0">
                  <a:pos x="7" y="52"/>
                </a:cxn>
                <a:cxn ang="0">
                  <a:pos x="12" y="55"/>
                </a:cxn>
                <a:cxn ang="0">
                  <a:pos x="17" y="57"/>
                </a:cxn>
                <a:cxn ang="0">
                  <a:pos x="21" y="59"/>
                </a:cxn>
                <a:cxn ang="0">
                  <a:pos x="26" y="59"/>
                </a:cxn>
                <a:cxn ang="0">
                  <a:pos x="29" y="59"/>
                </a:cxn>
                <a:cxn ang="0">
                  <a:pos x="37" y="59"/>
                </a:cxn>
                <a:cxn ang="0">
                  <a:pos x="45" y="56"/>
                </a:cxn>
                <a:cxn ang="0">
                  <a:pos x="50" y="54"/>
                </a:cxn>
                <a:cxn ang="0">
                  <a:pos x="53" y="51"/>
                </a:cxn>
                <a:cxn ang="0">
                  <a:pos x="56" y="47"/>
                </a:cxn>
                <a:cxn ang="0">
                  <a:pos x="58" y="42"/>
                </a:cxn>
                <a:cxn ang="0">
                  <a:pos x="41" y="42"/>
                </a:cxn>
                <a:cxn ang="0">
                  <a:pos x="17" y="25"/>
                </a:cxn>
                <a:cxn ang="0">
                  <a:pos x="18" y="21"/>
                </a:cxn>
                <a:cxn ang="0">
                  <a:pos x="19" y="17"/>
                </a:cxn>
                <a:cxn ang="0">
                  <a:pos x="21" y="14"/>
                </a:cxn>
                <a:cxn ang="0">
                  <a:pos x="23" y="13"/>
                </a:cxn>
                <a:cxn ang="0">
                  <a:pos x="27" y="11"/>
                </a:cxn>
                <a:cxn ang="0">
                  <a:pos x="30" y="11"/>
                </a:cxn>
                <a:cxn ang="0">
                  <a:pos x="33" y="12"/>
                </a:cxn>
                <a:cxn ang="0">
                  <a:pos x="37" y="13"/>
                </a:cxn>
                <a:cxn ang="0">
                  <a:pos x="39" y="15"/>
                </a:cxn>
                <a:cxn ang="0">
                  <a:pos x="40" y="17"/>
                </a:cxn>
                <a:cxn ang="0">
                  <a:pos x="41" y="21"/>
                </a:cxn>
                <a:cxn ang="0">
                  <a:pos x="41" y="25"/>
                </a:cxn>
                <a:cxn ang="0">
                  <a:pos x="17" y="25"/>
                </a:cxn>
              </a:cxnLst>
              <a:rect l="0" t="0" r="r" b="b"/>
              <a:pathLst>
                <a:path w="59" h="59">
                  <a:moveTo>
                    <a:pt x="41" y="42"/>
                  </a:moveTo>
                  <a:lnTo>
                    <a:pt x="39" y="45"/>
                  </a:lnTo>
                  <a:lnTo>
                    <a:pt x="36" y="47"/>
                  </a:lnTo>
                  <a:lnTo>
                    <a:pt x="33" y="48"/>
                  </a:lnTo>
                  <a:lnTo>
                    <a:pt x="30" y="48"/>
                  </a:lnTo>
                  <a:lnTo>
                    <a:pt x="26" y="48"/>
                  </a:lnTo>
                  <a:lnTo>
                    <a:pt x="23" y="47"/>
                  </a:lnTo>
                  <a:lnTo>
                    <a:pt x="21" y="45"/>
                  </a:lnTo>
                  <a:lnTo>
                    <a:pt x="19" y="43"/>
                  </a:lnTo>
                  <a:lnTo>
                    <a:pt x="17" y="39"/>
                  </a:lnTo>
                  <a:lnTo>
                    <a:pt x="17" y="34"/>
                  </a:lnTo>
                  <a:lnTo>
                    <a:pt x="59" y="34"/>
                  </a:lnTo>
                  <a:lnTo>
                    <a:pt x="59" y="31"/>
                  </a:lnTo>
                  <a:lnTo>
                    <a:pt x="58" y="24"/>
                  </a:lnTo>
                  <a:lnTo>
                    <a:pt x="55" y="13"/>
                  </a:lnTo>
                  <a:lnTo>
                    <a:pt x="51" y="8"/>
                  </a:lnTo>
                  <a:lnTo>
                    <a:pt x="46" y="4"/>
                  </a:lnTo>
                  <a:lnTo>
                    <a:pt x="42" y="3"/>
                  </a:lnTo>
                  <a:lnTo>
                    <a:pt x="39" y="1"/>
                  </a:lnTo>
                  <a:lnTo>
                    <a:pt x="35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8" y="2"/>
                  </a:lnTo>
                  <a:lnTo>
                    <a:pt x="13" y="5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1" y="39"/>
                  </a:lnTo>
                  <a:lnTo>
                    <a:pt x="2" y="43"/>
                  </a:lnTo>
                  <a:lnTo>
                    <a:pt x="3" y="46"/>
                  </a:lnTo>
                  <a:lnTo>
                    <a:pt x="7" y="52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1" y="59"/>
                  </a:lnTo>
                  <a:lnTo>
                    <a:pt x="26" y="59"/>
                  </a:lnTo>
                  <a:lnTo>
                    <a:pt x="29" y="59"/>
                  </a:lnTo>
                  <a:lnTo>
                    <a:pt x="37" y="59"/>
                  </a:lnTo>
                  <a:lnTo>
                    <a:pt x="45" y="56"/>
                  </a:lnTo>
                  <a:lnTo>
                    <a:pt x="50" y="54"/>
                  </a:lnTo>
                  <a:lnTo>
                    <a:pt x="53" y="51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41" y="42"/>
                  </a:lnTo>
                  <a:close/>
                  <a:moveTo>
                    <a:pt x="17" y="25"/>
                  </a:moveTo>
                  <a:lnTo>
                    <a:pt x="18" y="21"/>
                  </a:lnTo>
                  <a:lnTo>
                    <a:pt x="19" y="17"/>
                  </a:lnTo>
                  <a:lnTo>
                    <a:pt x="21" y="14"/>
                  </a:lnTo>
                  <a:lnTo>
                    <a:pt x="23" y="13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3" y="12"/>
                  </a:lnTo>
                  <a:lnTo>
                    <a:pt x="37" y="13"/>
                  </a:lnTo>
                  <a:lnTo>
                    <a:pt x="39" y="15"/>
                  </a:lnTo>
                  <a:lnTo>
                    <a:pt x="40" y="17"/>
                  </a:lnTo>
                  <a:lnTo>
                    <a:pt x="41" y="21"/>
                  </a:lnTo>
                  <a:lnTo>
                    <a:pt x="41" y="25"/>
                  </a:lnTo>
                  <a:lnTo>
                    <a:pt x="17" y="2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6" name="Freeform 640"/>
            <p:cNvSpPr>
              <a:spLocks/>
            </p:cNvSpPr>
            <p:nvPr/>
          </p:nvSpPr>
          <p:spPr bwMode="auto">
            <a:xfrm>
              <a:off x="3170" y="1615"/>
              <a:ext cx="15" cy="14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3" y="56"/>
                </a:cxn>
                <a:cxn ang="0">
                  <a:pos x="6" y="56"/>
                </a:cxn>
                <a:cxn ang="0">
                  <a:pos x="11" y="56"/>
                </a:cxn>
                <a:cxn ang="0">
                  <a:pos x="15" y="55"/>
                </a:cxn>
                <a:cxn ang="0">
                  <a:pos x="18" y="54"/>
                </a:cxn>
                <a:cxn ang="0">
                  <a:pos x="21" y="51"/>
                </a:cxn>
                <a:cxn ang="0">
                  <a:pos x="24" y="47"/>
                </a:cxn>
                <a:cxn ang="0">
                  <a:pos x="26" y="41"/>
                </a:cxn>
                <a:cxn ang="0">
                  <a:pos x="27" y="34"/>
                </a:cxn>
                <a:cxn ang="0">
                  <a:pos x="28" y="24"/>
                </a:cxn>
                <a:cxn ang="0">
                  <a:pos x="28" y="11"/>
                </a:cxn>
                <a:cxn ang="0">
                  <a:pos x="43" y="11"/>
                </a:cxn>
                <a:cxn ang="0">
                  <a:pos x="43" y="55"/>
                </a:cxn>
                <a:cxn ang="0">
                  <a:pos x="60" y="55"/>
                </a:cxn>
                <a:cxn ang="0">
                  <a:pos x="60" y="0"/>
                </a:cxn>
                <a:cxn ang="0">
                  <a:pos x="13" y="0"/>
                </a:cxn>
                <a:cxn ang="0">
                  <a:pos x="12" y="24"/>
                </a:cxn>
                <a:cxn ang="0">
                  <a:pos x="11" y="35"/>
                </a:cxn>
                <a:cxn ang="0">
                  <a:pos x="10" y="41"/>
                </a:cxn>
                <a:cxn ang="0">
                  <a:pos x="8" y="43"/>
                </a:cxn>
                <a:cxn ang="0">
                  <a:pos x="7" y="44"/>
                </a:cxn>
                <a:cxn ang="0">
                  <a:pos x="5" y="44"/>
                </a:cxn>
                <a:cxn ang="0">
                  <a:pos x="2" y="45"/>
                </a:cxn>
                <a:cxn ang="0">
                  <a:pos x="1" y="45"/>
                </a:cxn>
                <a:cxn ang="0">
                  <a:pos x="0" y="44"/>
                </a:cxn>
                <a:cxn ang="0">
                  <a:pos x="0" y="56"/>
                </a:cxn>
              </a:cxnLst>
              <a:rect l="0" t="0" r="r" b="b"/>
              <a:pathLst>
                <a:path w="60" h="56">
                  <a:moveTo>
                    <a:pt x="0" y="56"/>
                  </a:moveTo>
                  <a:lnTo>
                    <a:pt x="3" y="56"/>
                  </a:lnTo>
                  <a:lnTo>
                    <a:pt x="6" y="56"/>
                  </a:lnTo>
                  <a:lnTo>
                    <a:pt x="11" y="56"/>
                  </a:lnTo>
                  <a:lnTo>
                    <a:pt x="15" y="55"/>
                  </a:lnTo>
                  <a:lnTo>
                    <a:pt x="18" y="54"/>
                  </a:lnTo>
                  <a:lnTo>
                    <a:pt x="21" y="51"/>
                  </a:lnTo>
                  <a:lnTo>
                    <a:pt x="24" y="47"/>
                  </a:lnTo>
                  <a:lnTo>
                    <a:pt x="26" y="41"/>
                  </a:lnTo>
                  <a:lnTo>
                    <a:pt x="27" y="34"/>
                  </a:lnTo>
                  <a:lnTo>
                    <a:pt x="28" y="24"/>
                  </a:lnTo>
                  <a:lnTo>
                    <a:pt x="28" y="11"/>
                  </a:lnTo>
                  <a:lnTo>
                    <a:pt x="43" y="11"/>
                  </a:lnTo>
                  <a:lnTo>
                    <a:pt x="43" y="55"/>
                  </a:lnTo>
                  <a:lnTo>
                    <a:pt x="60" y="55"/>
                  </a:lnTo>
                  <a:lnTo>
                    <a:pt x="60" y="0"/>
                  </a:lnTo>
                  <a:lnTo>
                    <a:pt x="13" y="0"/>
                  </a:lnTo>
                  <a:lnTo>
                    <a:pt x="12" y="24"/>
                  </a:lnTo>
                  <a:lnTo>
                    <a:pt x="11" y="35"/>
                  </a:lnTo>
                  <a:lnTo>
                    <a:pt x="10" y="41"/>
                  </a:lnTo>
                  <a:lnTo>
                    <a:pt x="8" y="43"/>
                  </a:lnTo>
                  <a:lnTo>
                    <a:pt x="7" y="44"/>
                  </a:lnTo>
                  <a:lnTo>
                    <a:pt x="5" y="44"/>
                  </a:lnTo>
                  <a:lnTo>
                    <a:pt x="2" y="45"/>
                  </a:lnTo>
                  <a:lnTo>
                    <a:pt x="1" y="45"/>
                  </a:lnTo>
                  <a:lnTo>
                    <a:pt x="0" y="44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7" name="Freeform 641"/>
            <p:cNvSpPr>
              <a:spLocks noEditPoints="1"/>
            </p:cNvSpPr>
            <p:nvPr/>
          </p:nvSpPr>
          <p:spPr bwMode="auto">
            <a:xfrm>
              <a:off x="3187" y="1615"/>
              <a:ext cx="15" cy="14"/>
            </a:xfrm>
            <a:custGeom>
              <a:avLst/>
              <a:gdLst/>
              <a:ahLst/>
              <a:cxnLst>
                <a:cxn ang="0">
                  <a:pos x="42" y="42"/>
                </a:cxn>
                <a:cxn ang="0">
                  <a:pos x="40" y="45"/>
                </a:cxn>
                <a:cxn ang="0">
                  <a:pos x="38" y="47"/>
                </a:cxn>
                <a:cxn ang="0">
                  <a:pos x="35" y="48"/>
                </a:cxn>
                <a:cxn ang="0">
                  <a:pos x="31" y="48"/>
                </a:cxn>
                <a:cxn ang="0">
                  <a:pos x="28" y="48"/>
                </a:cxn>
                <a:cxn ang="0">
                  <a:pos x="25" y="47"/>
                </a:cxn>
                <a:cxn ang="0">
                  <a:pos x="22" y="45"/>
                </a:cxn>
                <a:cxn ang="0">
                  <a:pos x="21" y="43"/>
                </a:cxn>
                <a:cxn ang="0">
                  <a:pos x="19" y="39"/>
                </a:cxn>
                <a:cxn ang="0">
                  <a:pos x="18" y="34"/>
                </a:cxn>
                <a:cxn ang="0">
                  <a:pos x="60" y="34"/>
                </a:cxn>
                <a:cxn ang="0">
                  <a:pos x="60" y="31"/>
                </a:cxn>
                <a:cxn ang="0">
                  <a:pos x="59" y="24"/>
                </a:cxn>
                <a:cxn ang="0">
                  <a:pos x="55" y="13"/>
                </a:cxn>
                <a:cxn ang="0">
                  <a:pos x="52" y="8"/>
                </a:cxn>
                <a:cxn ang="0">
                  <a:pos x="47" y="4"/>
                </a:cxn>
                <a:cxn ang="0">
                  <a:pos x="44" y="3"/>
                </a:cxn>
                <a:cxn ang="0">
                  <a:pos x="40" y="1"/>
                </a:cxn>
                <a:cxn ang="0">
                  <a:pos x="36" y="1"/>
                </a:cxn>
                <a:cxn ang="0">
                  <a:pos x="32" y="0"/>
                </a:cxn>
                <a:cxn ang="0">
                  <a:pos x="25" y="1"/>
                </a:cxn>
                <a:cxn ang="0">
                  <a:pos x="19" y="2"/>
                </a:cxn>
                <a:cxn ang="0">
                  <a:pos x="13" y="5"/>
                </a:cxn>
                <a:cxn ang="0">
                  <a:pos x="9" y="8"/>
                </a:cxn>
                <a:cxn ang="0">
                  <a:pos x="5" y="12"/>
                </a:cxn>
                <a:cxn ang="0">
                  <a:pos x="3" y="17"/>
                </a:cxn>
                <a:cxn ang="0">
                  <a:pos x="1" y="24"/>
                </a:cxn>
                <a:cxn ang="0">
                  <a:pos x="0" y="30"/>
                </a:cxn>
                <a:cxn ang="0">
                  <a:pos x="1" y="35"/>
                </a:cxn>
                <a:cxn ang="0">
                  <a:pos x="1" y="39"/>
                </a:cxn>
                <a:cxn ang="0">
                  <a:pos x="2" y="43"/>
                </a:cxn>
                <a:cxn ang="0">
                  <a:pos x="4" y="46"/>
                </a:cxn>
                <a:cxn ang="0">
                  <a:pos x="8" y="52"/>
                </a:cxn>
                <a:cxn ang="0">
                  <a:pos x="12" y="55"/>
                </a:cxn>
                <a:cxn ang="0">
                  <a:pos x="18" y="57"/>
                </a:cxn>
                <a:cxn ang="0">
                  <a:pos x="23" y="59"/>
                </a:cxn>
                <a:cxn ang="0">
                  <a:pos x="27" y="59"/>
                </a:cxn>
                <a:cxn ang="0">
                  <a:pos x="30" y="59"/>
                </a:cxn>
                <a:cxn ang="0">
                  <a:pos x="38" y="59"/>
                </a:cxn>
                <a:cxn ang="0">
                  <a:pos x="47" y="56"/>
                </a:cxn>
                <a:cxn ang="0">
                  <a:pos x="50" y="54"/>
                </a:cxn>
                <a:cxn ang="0">
                  <a:pos x="54" y="51"/>
                </a:cxn>
                <a:cxn ang="0">
                  <a:pos x="56" y="47"/>
                </a:cxn>
                <a:cxn ang="0">
                  <a:pos x="58" y="42"/>
                </a:cxn>
                <a:cxn ang="0">
                  <a:pos x="42" y="42"/>
                </a:cxn>
                <a:cxn ang="0">
                  <a:pos x="18" y="25"/>
                </a:cxn>
                <a:cxn ang="0">
                  <a:pos x="19" y="21"/>
                </a:cxn>
                <a:cxn ang="0">
                  <a:pos x="21" y="17"/>
                </a:cxn>
                <a:cxn ang="0">
                  <a:pos x="23" y="14"/>
                </a:cxn>
                <a:cxn ang="0">
                  <a:pos x="25" y="13"/>
                </a:cxn>
                <a:cxn ang="0">
                  <a:pos x="29" y="11"/>
                </a:cxn>
                <a:cxn ang="0">
                  <a:pos x="31" y="11"/>
                </a:cxn>
                <a:cxn ang="0">
                  <a:pos x="35" y="12"/>
                </a:cxn>
                <a:cxn ang="0">
                  <a:pos x="39" y="13"/>
                </a:cxn>
                <a:cxn ang="0">
                  <a:pos x="40" y="15"/>
                </a:cxn>
                <a:cxn ang="0">
                  <a:pos x="42" y="17"/>
                </a:cxn>
                <a:cxn ang="0">
                  <a:pos x="42" y="21"/>
                </a:cxn>
                <a:cxn ang="0">
                  <a:pos x="43" y="25"/>
                </a:cxn>
                <a:cxn ang="0">
                  <a:pos x="18" y="25"/>
                </a:cxn>
              </a:cxnLst>
              <a:rect l="0" t="0" r="r" b="b"/>
              <a:pathLst>
                <a:path w="60" h="59">
                  <a:moveTo>
                    <a:pt x="42" y="42"/>
                  </a:moveTo>
                  <a:lnTo>
                    <a:pt x="40" y="45"/>
                  </a:lnTo>
                  <a:lnTo>
                    <a:pt x="38" y="47"/>
                  </a:lnTo>
                  <a:lnTo>
                    <a:pt x="35" y="48"/>
                  </a:lnTo>
                  <a:lnTo>
                    <a:pt x="31" y="48"/>
                  </a:lnTo>
                  <a:lnTo>
                    <a:pt x="28" y="48"/>
                  </a:lnTo>
                  <a:lnTo>
                    <a:pt x="25" y="47"/>
                  </a:lnTo>
                  <a:lnTo>
                    <a:pt x="22" y="45"/>
                  </a:lnTo>
                  <a:lnTo>
                    <a:pt x="21" y="43"/>
                  </a:lnTo>
                  <a:lnTo>
                    <a:pt x="19" y="39"/>
                  </a:lnTo>
                  <a:lnTo>
                    <a:pt x="18" y="34"/>
                  </a:lnTo>
                  <a:lnTo>
                    <a:pt x="60" y="34"/>
                  </a:lnTo>
                  <a:lnTo>
                    <a:pt x="60" y="31"/>
                  </a:lnTo>
                  <a:lnTo>
                    <a:pt x="59" y="24"/>
                  </a:lnTo>
                  <a:lnTo>
                    <a:pt x="55" y="13"/>
                  </a:lnTo>
                  <a:lnTo>
                    <a:pt x="52" y="8"/>
                  </a:lnTo>
                  <a:lnTo>
                    <a:pt x="47" y="4"/>
                  </a:lnTo>
                  <a:lnTo>
                    <a:pt x="44" y="3"/>
                  </a:lnTo>
                  <a:lnTo>
                    <a:pt x="40" y="1"/>
                  </a:lnTo>
                  <a:lnTo>
                    <a:pt x="36" y="1"/>
                  </a:lnTo>
                  <a:lnTo>
                    <a:pt x="32" y="0"/>
                  </a:lnTo>
                  <a:lnTo>
                    <a:pt x="25" y="1"/>
                  </a:lnTo>
                  <a:lnTo>
                    <a:pt x="19" y="2"/>
                  </a:lnTo>
                  <a:lnTo>
                    <a:pt x="13" y="5"/>
                  </a:lnTo>
                  <a:lnTo>
                    <a:pt x="9" y="8"/>
                  </a:lnTo>
                  <a:lnTo>
                    <a:pt x="5" y="12"/>
                  </a:lnTo>
                  <a:lnTo>
                    <a:pt x="3" y="17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1" y="35"/>
                  </a:lnTo>
                  <a:lnTo>
                    <a:pt x="1" y="39"/>
                  </a:lnTo>
                  <a:lnTo>
                    <a:pt x="2" y="43"/>
                  </a:lnTo>
                  <a:lnTo>
                    <a:pt x="4" y="46"/>
                  </a:lnTo>
                  <a:lnTo>
                    <a:pt x="8" y="52"/>
                  </a:lnTo>
                  <a:lnTo>
                    <a:pt x="12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27" y="59"/>
                  </a:lnTo>
                  <a:lnTo>
                    <a:pt x="30" y="59"/>
                  </a:lnTo>
                  <a:lnTo>
                    <a:pt x="38" y="59"/>
                  </a:lnTo>
                  <a:lnTo>
                    <a:pt x="47" y="56"/>
                  </a:lnTo>
                  <a:lnTo>
                    <a:pt x="50" y="54"/>
                  </a:lnTo>
                  <a:lnTo>
                    <a:pt x="54" y="51"/>
                  </a:lnTo>
                  <a:lnTo>
                    <a:pt x="56" y="47"/>
                  </a:lnTo>
                  <a:lnTo>
                    <a:pt x="58" y="42"/>
                  </a:lnTo>
                  <a:lnTo>
                    <a:pt x="42" y="42"/>
                  </a:lnTo>
                  <a:close/>
                  <a:moveTo>
                    <a:pt x="18" y="25"/>
                  </a:moveTo>
                  <a:lnTo>
                    <a:pt x="19" y="21"/>
                  </a:lnTo>
                  <a:lnTo>
                    <a:pt x="21" y="17"/>
                  </a:lnTo>
                  <a:lnTo>
                    <a:pt x="23" y="14"/>
                  </a:lnTo>
                  <a:lnTo>
                    <a:pt x="25" y="13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5" y="12"/>
                  </a:lnTo>
                  <a:lnTo>
                    <a:pt x="39" y="13"/>
                  </a:lnTo>
                  <a:lnTo>
                    <a:pt x="40" y="15"/>
                  </a:lnTo>
                  <a:lnTo>
                    <a:pt x="42" y="17"/>
                  </a:lnTo>
                  <a:lnTo>
                    <a:pt x="42" y="21"/>
                  </a:lnTo>
                  <a:lnTo>
                    <a:pt x="43" y="25"/>
                  </a:lnTo>
                  <a:lnTo>
                    <a:pt x="18" y="2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8" name="Freeform 642"/>
            <p:cNvSpPr>
              <a:spLocks/>
            </p:cNvSpPr>
            <p:nvPr/>
          </p:nvSpPr>
          <p:spPr bwMode="auto">
            <a:xfrm>
              <a:off x="3205" y="1615"/>
              <a:ext cx="10" cy="14"/>
            </a:xfrm>
            <a:custGeom>
              <a:avLst/>
              <a:gdLst/>
              <a:ahLst/>
              <a:cxnLst>
                <a:cxn ang="0">
                  <a:pos x="16" y="11"/>
                </a:cxn>
                <a:cxn ang="0">
                  <a:pos x="41" y="11"/>
                </a:cxn>
                <a:cxn ang="0">
                  <a:pos x="41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6" y="55"/>
                </a:cxn>
                <a:cxn ang="0">
                  <a:pos x="16" y="11"/>
                </a:cxn>
              </a:cxnLst>
              <a:rect l="0" t="0" r="r" b="b"/>
              <a:pathLst>
                <a:path w="41" h="55">
                  <a:moveTo>
                    <a:pt x="16" y="11"/>
                  </a:moveTo>
                  <a:lnTo>
                    <a:pt x="41" y="11"/>
                  </a:lnTo>
                  <a:lnTo>
                    <a:pt x="41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6" y="55"/>
                  </a:lnTo>
                  <a:lnTo>
                    <a:pt x="16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59" name="Freeform 643"/>
            <p:cNvSpPr>
              <a:spLocks noEditPoints="1"/>
            </p:cNvSpPr>
            <p:nvPr/>
          </p:nvSpPr>
          <p:spPr bwMode="auto">
            <a:xfrm>
              <a:off x="3217" y="1615"/>
              <a:ext cx="15" cy="14"/>
            </a:xfrm>
            <a:custGeom>
              <a:avLst/>
              <a:gdLst/>
              <a:ahLst/>
              <a:cxnLst>
                <a:cxn ang="0">
                  <a:pos x="29" y="59"/>
                </a:cxn>
                <a:cxn ang="0">
                  <a:pos x="35" y="59"/>
                </a:cxn>
                <a:cxn ang="0">
                  <a:pos x="41" y="58"/>
                </a:cxn>
                <a:cxn ang="0">
                  <a:pos x="46" y="55"/>
                </a:cxn>
                <a:cxn ang="0">
                  <a:pos x="51" y="52"/>
                </a:cxn>
                <a:cxn ang="0">
                  <a:pos x="55" y="48"/>
                </a:cxn>
                <a:cxn ang="0">
                  <a:pos x="58" y="43"/>
                </a:cxn>
                <a:cxn ang="0">
                  <a:pos x="59" y="37"/>
                </a:cxn>
                <a:cxn ang="0">
                  <a:pos x="60" y="30"/>
                </a:cxn>
                <a:cxn ang="0">
                  <a:pos x="59" y="23"/>
                </a:cxn>
                <a:cxn ang="0">
                  <a:pos x="58" y="16"/>
                </a:cxn>
                <a:cxn ang="0">
                  <a:pos x="55" y="11"/>
                </a:cxn>
                <a:cxn ang="0">
                  <a:pos x="51" y="7"/>
                </a:cxn>
                <a:cxn ang="0">
                  <a:pos x="46" y="4"/>
                </a:cxn>
                <a:cxn ang="0">
                  <a:pos x="41" y="2"/>
                </a:cxn>
                <a:cxn ang="0">
                  <a:pos x="35" y="1"/>
                </a:cxn>
                <a:cxn ang="0">
                  <a:pos x="29" y="0"/>
                </a:cxn>
                <a:cxn ang="0">
                  <a:pos x="24" y="1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9" y="7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0" y="37"/>
                </a:cxn>
                <a:cxn ang="0">
                  <a:pos x="2" y="43"/>
                </a:cxn>
                <a:cxn ang="0">
                  <a:pos x="5" y="48"/>
                </a:cxn>
                <a:cxn ang="0">
                  <a:pos x="8" y="52"/>
                </a:cxn>
                <a:cxn ang="0">
                  <a:pos x="13" y="55"/>
                </a:cxn>
                <a:cxn ang="0">
                  <a:pos x="18" y="58"/>
                </a:cxn>
                <a:cxn ang="0">
                  <a:pos x="23" y="59"/>
                </a:cxn>
                <a:cxn ang="0">
                  <a:pos x="29" y="59"/>
                </a:cxn>
                <a:cxn ang="0">
                  <a:pos x="29" y="48"/>
                </a:cxn>
                <a:cxn ang="0">
                  <a:pos x="25" y="48"/>
                </a:cxn>
                <a:cxn ang="0">
                  <a:pos x="22" y="47"/>
                </a:cxn>
                <a:cxn ang="0">
                  <a:pos x="20" y="45"/>
                </a:cxn>
                <a:cxn ang="0">
                  <a:pos x="19" y="42"/>
                </a:cxn>
                <a:cxn ang="0">
                  <a:pos x="17" y="36"/>
                </a:cxn>
                <a:cxn ang="0">
                  <a:pos x="17" y="30"/>
                </a:cxn>
                <a:cxn ang="0">
                  <a:pos x="17" y="25"/>
                </a:cxn>
                <a:cxn ang="0">
                  <a:pos x="18" y="19"/>
                </a:cxn>
                <a:cxn ang="0">
                  <a:pos x="20" y="16"/>
                </a:cxn>
                <a:cxn ang="0">
                  <a:pos x="22" y="14"/>
                </a:cxn>
                <a:cxn ang="0">
                  <a:pos x="26" y="12"/>
                </a:cxn>
                <a:cxn ang="0">
                  <a:pos x="29" y="11"/>
                </a:cxn>
                <a:cxn ang="0">
                  <a:pos x="33" y="12"/>
                </a:cxn>
                <a:cxn ang="0">
                  <a:pos x="37" y="14"/>
                </a:cxn>
                <a:cxn ang="0">
                  <a:pos x="39" y="16"/>
                </a:cxn>
                <a:cxn ang="0">
                  <a:pos x="41" y="19"/>
                </a:cxn>
                <a:cxn ang="0">
                  <a:pos x="42" y="25"/>
                </a:cxn>
                <a:cxn ang="0">
                  <a:pos x="42" y="30"/>
                </a:cxn>
                <a:cxn ang="0">
                  <a:pos x="42" y="36"/>
                </a:cxn>
                <a:cxn ang="0">
                  <a:pos x="40" y="42"/>
                </a:cxn>
                <a:cxn ang="0">
                  <a:pos x="38" y="45"/>
                </a:cxn>
                <a:cxn ang="0">
                  <a:pos x="36" y="47"/>
                </a:cxn>
                <a:cxn ang="0">
                  <a:pos x="33" y="48"/>
                </a:cxn>
                <a:cxn ang="0">
                  <a:pos x="29" y="48"/>
                </a:cxn>
              </a:cxnLst>
              <a:rect l="0" t="0" r="r" b="b"/>
              <a:pathLst>
                <a:path w="60" h="59">
                  <a:moveTo>
                    <a:pt x="29" y="59"/>
                  </a:moveTo>
                  <a:lnTo>
                    <a:pt x="35" y="59"/>
                  </a:lnTo>
                  <a:lnTo>
                    <a:pt x="41" y="58"/>
                  </a:lnTo>
                  <a:lnTo>
                    <a:pt x="46" y="55"/>
                  </a:lnTo>
                  <a:lnTo>
                    <a:pt x="51" y="52"/>
                  </a:lnTo>
                  <a:lnTo>
                    <a:pt x="55" y="48"/>
                  </a:lnTo>
                  <a:lnTo>
                    <a:pt x="58" y="43"/>
                  </a:lnTo>
                  <a:lnTo>
                    <a:pt x="59" y="37"/>
                  </a:lnTo>
                  <a:lnTo>
                    <a:pt x="60" y="30"/>
                  </a:lnTo>
                  <a:lnTo>
                    <a:pt x="59" y="23"/>
                  </a:lnTo>
                  <a:lnTo>
                    <a:pt x="58" y="16"/>
                  </a:lnTo>
                  <a:lnTo>
                    <a:pt x="55" y="11"/>
                  </a:lnTo>
                  <a:lnTo>
                    <a:pt x="51" y="7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4" y="1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2" y="43"/>
                  </a:lnTo>
                  <a:lnTo>
                    <a:pt x="5" y="48"/>
                  </a:lnTo>
                  <a:lnTo>
                    <a:pt x="8" y="52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3" y="59"/>
                  </a:lnTo>
                  <a:lnTo>
                    <a:pt x="29" y="59"/>
                  </a:lnTo>
                  <a:close/>
                  <a:moveTo>
                    <a:pt x="29" y="48"/>
                  </a:moveTo>
                  <a:lnTo>
                    <a:pt x="25" y="48"/>
                  </a:lnTo>
                  <a:lnTo>
                    <a:pt x="22" y="47"/>
                  </a:lnTo>
                  <a:lnTo>
                    <a:pt x="20" y="45"/>
                  </a:lnTo>
                  <a:lnTo>
                    <a:pt x="19" y="42"/>
                  </a:lnTo>
                  <a:lnTo>
                    <a:pt x="17" y="36"/>
                  </a:lnTo>
                  <a:lnTo>
                    <a:pt x="17" y="30"/>
                  </a:lnTo>
                  <a:lnTo>
                    <a:pt x="17" y="25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6" y="12"/>
                  </a:lnTo>
                  <a:lnTo>
                    <a:pt x="29" y="11"/>
                  </a:lnTo>
                  <a:lnTo>
                    <a:pt x="33" y="12"/>
                  </a:lnTo>
                  <a:lnTo>
                    <a:pt x="37" y="14"/>
                  </a:lnTo>
                  <a:lnTo>
                    <a:pt x="39" y="16"/>
                  </a:lnTo>
                  <a:lnTo>
                    <a:pt x="41" y="19"/>
                  </a:lnTo>
                  <a:lnTo>
                    <a:pt x="42" y="25"/>
                  </a:lnTo>
                  <a:lnTo>
                    <a:pt x="42" y="30"/>
                  </a:lnTo>
                  <a:lnTo>
                    <a:pt x="42" y="36"/>
                  </a:lnTo>
                  <a:lnTo>
                    <a:pt x="40" y="42"/>
                  </a:lnTo>
                  <a:lnTo>
                    <a:pt x="38" y="45"/>
                  </a:lnTo>
                  <a:lnTo>
                    <a:pt x="36" y="47"/>
                  </a:lnTo>
                  <a:lnTo>
                    <a:pt x="33" y="48"/>
                  </a:lnTo>
                  <a:lnTo>
                    <a:pt x="29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0" name="Freeform 644"/>
            <p:cNvSpPr>
              <a:spLocks/>
            </p:cNvSpPr>
            <p:nvPr/>
          </p:nvSpPr>
          <p:spPr bwMode="auto">
            <a:xfrm>
              <a:off x="3233" y="1615"/>
              <a:ext cx="15" cy="14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4" y="56"/>
                </a:cxn>
                <a:cxn ang="0">
                  <a:pos x="7" y="56"/>
                </a:cxn>
                <a:cxn ang="0">
                  <a:pos x="11" y="56"/>
                </a:cxn>
                <a:cxn ang="0">
                  <a:pos x="15" y="55"/>
                </a:cxn>
                <a:cxn ang="0">
                  <a:pos x="19" y="54"/>
                </a:cxn>
                <a:cxn ang="0">
                  <a:pos x="22" y="51"/>
                </a:cxn>
                <a:cxn ang="0">
                  <a:pos x="25" y="47"/>
                </a:cxn>
                <a:cxn ang="0">
                  <a:pos x="27" y="41"/>
                </a:cxn>
                <a:cxn ang="0">
                  <a:pos x="28" y="34"/>
                </a:cxn>
                <a:cxn ang="0">
                  <a:pos x="28" y="24"/>
                </a:cxn>
                <a:cxn ang="0">
                  <a:pos x="29" y="11"/>
                </a:cxn>
                <a:cxn ang="0">
                  <a:pos x="44" y="11"/>
                </a:cxn>
                <a:cxn ang="0">
                  <a:pos x="44" y="55"/>
                </a:cxn>
                <a:cxn ang="0">
                  <a:pos x="60" y="55"/>
                </a:cxn>
                <a:cxn ang="0">
                  <a:pos x="60" y="0"/>
                </a:cxn>
                <a:cxn ang="0">
                  <a:pos x="13" y="0"/>
                </a:cxn>
                <a:cxn ang="0">
                  <a:pos x="13" y="24"/>
                </a:cxn>
                <a:cxn ang="0">
                  <a:pos x="12" y="35"/>
                </a:cxn>
                <a:cxn ang="0">
                  <a:pos x="10" y="41"/>
                </a:cxn>
                <a:cxn ang="0">
                  <a:pos x="9" y="43"/>
                </a:cxn>
                <a:cxn ang="0">
                  <a:pos x="7" y="44"/>
                </a:cxn>
                <a:cxn ang="0">
                  <a:pos x="5" y="44"/>
                </a:cxn>
                <a:cxn ang="0">
                  <a:pos x="3" y="45"/>
                </a:cxn>
                <a:cxn ang="0">
                  <a:pos x="2" y="45"/>
                </a:cxn>
                <a:cxn ang="0">
                  <a:pos x="0" y="44"/>
                </a:cxn>
                <a:cxn ang="0">
                  <a:pos x="0" y="56"/>
                </a:cxn>
              </a:cxnLst>
              <a:rect l="0" t="0" r="r" b="b"/>
              <a:pathLst>
                <a:path w="60" h="56">
                  <a:moveTo>
                    <a:pt x="0" y="56"/>
                  </a:moveTo>
                  <a:lnTo>
                    <a:pt x="4" y="56"/>
                  </a:lnTo>
                  <a:lnTo>
                    <a:pt x="7" y="56"/>
                  </a:lnTo>
                  <a:lnTo>
                    <a:pt x="11" y="56"/>
                  </a:lnTo>
                  <a:lnTo>
                    <a:pt x="15" y="55"/>
                  </a:lnTo>
                  <a:lnTo>
                    <a:pt x="19" y="54"/>
                  </a:lnTo>
                  <a:lnTo>
                    <a:pt x="22" y="51"/>
                  </a:lnTo>
                  <a:lnTo>
                    <a:pt x="25" y="47"/>
                  </a:lnTo>
                  <a:lnTo>
                    <a:pt x="27" y="41"/>
                  </a:lnTo>
                  <a:lnTo>
                    <a:pt x="28" y="34"/>
                  </a:lnTo>
                  <a:lnTo>
                    <a:pt x="28" y="24"/>
                  </a:lnTo>
                  <a:lnTo>
                    <a:pt x="29" y="11"/>
                  </a:lnTo>
                  <a:lnTo>
                    <a:pt x="44" y="11"/>
                  </a:lnTo>
                  <a:lnTo>
                    <a:pt x="44" y="55"/>
                  </a:lnTo>
                  <a:lnTo>
                    <a:pt x="60" y="55"/>
                  </a:lnTo>
                  <a:lnTo>
                    <a:pt x="60" y="0"/>
                  </a:lnTo>
                  <a:lnTo>
                    <a:pt x="13" y="0"/>
                  </a:lnTo>
                  <a:lnTo>
                    <a:pt x="13" y="24"/>
                  </a:lnTo>
                  <a:lnTo>
                    <a:pt x="12" y="35"/>
                  </a:lnTo>
                  <a:lnTo>
                    <a:pt x="10" y="41"/>
                  </a:lnTo>
                  <a:lnTo>
                    <a:pt x="9" y="43"/>
                  </a:lnTo>
                  <a:lnTo>
                    <a:pt x="7" y="44"/>
                  </a:lnTo>
                  <a:lnTo>
                    <a:pt x="5" y="44"/>
                  </a:lnTo>
                  <a:lnTo>
                    <a:pt x="3" y="45"/>
                  </a:lnTo>
                  <a:lnTo>
                    <a:pt x="2" y="45"/>
                  </a:lnTo>
                  <a:lnTo>
                    <a:pt x="0" y="44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1" name="Freeform 645"/>
            <p:cNvSpPr>
              <a:spLocks noEditPoints="1"/>
            </p:cNvSpPr>
            <p:nvPr/>
          </p:nvSpPr>
          <p:spPr bwMode="auto">
            <a:xfrm>
              <a:off x="3251" y="1615"/>
              <a:ext cx="15" cy="14"/>
            </a:xfrm>
            <a:custGeom>
              <a:avLst/>
              <a:gdLst/>
              <a:ahLst/>
              <a:cxnLst>
                <a:cxn ang="0">
                  <a:pos x="31" y="59"/>
                </a:cxn>
                <a:cxn ang="0">
                  <a:pos x="37" y="59"/>
                </a:cxn>
                <a:cxn ang="0">
                  <a:pos x="42" y="58"/>
                </a:cxn>
                <a:cxn ang="0">
                  <a:pos x="47" y="55"/>
                </a:cxn>
                <a:cxn ang="0">
                  <a:pos x="52" y="52"/>
                </a:cxn>
                <a:cxn ang="0">
                  <a:pos x="55" y="48"/>
                </a:cxn>
                <a:cxn ang="0">
                  <a:pos x="58" y="43"/>
                </a:cxn>
                <a:cxn ang="0">
                  <a:pos x="60" y="37"/>
                </a:cxn>
                <a:cxn ang="0">
                  <a:pos x="60" y="30"/>
                </a:cxn>
                <a:cxn ang="0">
                  <a:pos x="60" y="23"/>
                </a:cxn>
                <a:cxn ang="0">
                  <a:pos x="58" y="16"/>
                </a:cxn>
                <a:cxn ang="0">
                  <a:pos x="55" y="11"/>
                </a:cxn>
                <a:cxn ang="0">
                  <a:pos x="52" y="7"/>
                </a:cxn>
                <a:cxn ang="0">
                  <a:pos x="47" y="4"/>
                </a:cxn>
                <a:cxn ang="0">
                  <a:pos x="42" y="2"/>
                </a:cxn>
                <a:cxn ang="0">
                  <a:pos x="37" y="1"/>
                </a:cxn>
                <a:cxn ang="0">
                  <a:pos x="31" y="0"/>
                </a:cxn>
                <a:cxn ang="0">
                  <a:pos x="25" y="1"/>
                </a:cxn>
                <a:cxn ang="0">
                  <a:pos x="20" y="2"/>
                </a:cxn>
                <a:cxn ang="0">
                  <a:pos x="15" y="4"/>
                </a:cxn>
                <a:cxn ang="0">
                  <a:pos x="9" y="7"/>
                </a:cxn>
                <a:cxn ang="0">
                  <a:pos x="5" y="11"/>
                </a:cxn>
                <a:cxn ang="0">
                  <a:pos x="3" y="16"/>
                </a:cxn>
                <a:cxn ang="0">
                  <a:pos x="1" y="23"/>
                </a:cxn>
                <a:cxn ang="0">
                  <a:pos x="0" y="30"/>
                </a:cxn>
                <a:cxn ang="0">
                  <a:pos x="1" y="37"/>
                </a:cxn>
                <a:cxn ang="0">
                  <a:pos x="2" y="43"/>
                </a:cxn>
                <a:cxn ang="0">
                  <a:pos x="5" y="48"/>
                </a:cxn>
                <a:cxn ang="0">
                  <a:pos x="9" y="52"/>
                </a:cxn>
                <a:cxn ang="0">
                  <a:pos x="13" y="55"/>
                </a:cxn>
                <a:cxn ang="0">
                  <a:pos x="19" y="58"/>
                </a:cxn>
                <a:cxn ang="0">
                  <a:pos x="25" y="59"/>
                </a:cxn>
                <a:cxn ang="0">
                  <a:pos x="31" y="59"/>
                </a:cxn>
                <a:cxn ang="0">
                  <a:pos x="31" y="48"/>
                </a:cxn>
                <a:cxn ang="0">
                  <a:pos x="27" y="48"/>
                </a:cxn>
                <a:cxn ang="0">
                  <a:pos x="24" y="47"/>
                </a:cxn>
                <a:cxn ang="0">
                  <a:pos x="22" y="45"/>
                </a:cxn>
                <a:cxn ang="0">
                  <a:pos x="20" y="42"/>
                </a:cxn>
                <a:cxn ang="0">
                  <a:pos x="18" y="36"/>
                </a:cxn>
                <a:cxn ang="0">
                  <a:pos x="18" y="30"/>
                </a:cxn>
                <a:cxn ang="0">
                  <a:pos x="18" y="25"/>
                </a:cxn>
                <a:cxn ang="0">
                  <a:pos x="19" y="19"/>
                </a:cxn>
                <a:cxn ang="0">
                  <a:pos x="21" y="16"/>
                </a:cxn>
                <a:cxn ang="0">
                  <a:pos x="23" y="14"/>
                </a:cxn>
                <a:cxn ang="0">
                  <a:pos x="27" y="12"/>
                </a:cxn>
                <a:cxn ang="0">
                  <a:pos x="31" y="11"/>
                </a:cxn>
                <a:cxn ang="0">
                  <a:pos x="34" y="12"/>
                </a:cxn>
                <a:cxn ang="0">
                  <a:pos x="39" y="14"/>
                </a:cxn>
                <a:cxn ang="0">
                  <a:pos x="40" y="16"/>
                </a:cxn>
                <a:cxn ang="0">
                  <a:pos x="42" y="19"/>
                </a:cxn>
                <a:cxn ang="0">
                  <a:pos x="43" y="25"/>
                </a:cxn>
                <a:cxn ang="0">
                  <a:pos x="43" y="30"/>
                </a:cxn>
                <a:cxn ang="0">
                  <a:pos x="43" y="36"/>
                </a:cxn>
                <a:cxn ang="0">
                  <a:pos x="41" y="42"/>
                </a:cxn>
                <a:cxn ang="0">
                  <a:pos x="40" y="45"/>
                </a:cxn>
                <a:cxn ang="0">
                  <a:pos x="38" y="47"/>
                </a:cxn>
                <a:cxn ang="0">
                  <a:pos x="35" y="48"/>
                </a:cxn>
                <a:cxn ang="0">
                  <a:pos x="31" y="48"/>
                </a:cxn>
              </a:cxnLst>
              <a:rect l="0" t="0" r="r" b="b"/>
              <a:pathLst>
                <a:path w="60" h="59">
                  <a:moveTo>
                    <a:pt x="31" y="59"/>
                  </a:moveTo>
                  <a:lnTo>
                    <a:pt x="37" y="59"/>
                  </a:lnTo>
                  <a:lnTo>
                    <a:pt x="42" y="58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8"/>
                  </a:lnTo>
                  <a:lnTo>
                    <a:pt x="58" y="43"/>
                  </a:lnTo>
                  <a:lnTo>
                    <a:pt x="60" y="37"/>
                  </a:lnTo>
                  <a:lnTo>
                    <a:pt x="60" y="30"/>
                  </a:lnTo>
                  <a:lnTo>
                    <a:pt x="60" y="23"/>
                  </a:lnTo>
                  <a:lnTo>
                    <a:pt x="58" y="16"/>
                  </a:lnTo>
                  <a:lnTo>
                    <a:pt x="55" y="11"/>
                  </a:lnTo>
                  <a:lnTo>
                    <a:pt x="52" y="7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1" y="0"/>
                  </a:lnTo>
                  <a:lnTo>
                    <a:pt x="25" y="1"/>
                  </a:lnTo>
                  <a:lnTo>
                    <a:pt x="20" y="2"/>
                  </a:lnTo>
                  <a:lnTo>
                    <a:pt x="15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3" y="16"/>
                  </a:lnTo>
                  <a:lnTo>
                    <a:pt x="1" y="23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2" y="43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9" y="58"/>
                  </a:lnTo>
                  <a:lnTo>
                    <a:pt x="25" y="59"/>
                  </a:lnTo>
                  <a:lnTo>
                    <a:pt x="31" y="59"/>
                  </a:lnTo>
                  <a:close/>
                  <a:moveTo>
                    <a:pt x="31" y="48"/>
                  </a:moveTo>
                  <a:lnTo>
                    <a:pt x="27" y="48"/>
                  </a:lnTo>
                  <a:lnTo>
                    <a:pt x="24" y="47"/>
                  </a:lnTo>
                  <a:lnTo>
                    <a:pt x="22" y="45"/>
                  </a:lnTo>
                  <a:lnTo>
                    <a:pt x="20" y="42"/>
                  </a:lnTo>
                  <a:lnTo>
                    <a:pt x="18" y="36"/>
                  </a:lnTo>
                  <a:lnTo>
                    <a:pt x="18" y="30"/>
                  </a:lnTo>
                  <a:lnTo>
                    <a:pt x="18" y="25"/>
                  </a:lnTo>
                  <a:lnTo>
                    <a:pt x="19" y="19"/>
                  </a:lnTo>
                  <a:lnTo>
                    <a:pt x="21" y="16"/>
                  </a:lnTo>
                  <a:lnTo>
                    <a:pt x="23" y="14"/>
                  </a:lnTo>
                  <a:lnTo>
                    <a:pt x="27" y="12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9" y="14"/>
                  </a:lnTo>
                  <a:lnTo>
                    <a:pt x="40" y="16"/>
                  </a:lnTo>
                  <a:lnTo>
                    <a:pt x="42" y="19"/>
                  </a:lnTo>
                  <a:lnTo>
                    <a:pt x="43" y="25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1" y="42"/>
                  </a:lnTo>
                  <a:lnTo>
                    <a:pt x="40" y="45"/>
                  </a:lnTo>
                  <a:lnTo>
                    <a:pt x="38" y="47"/>
                  </a:lnTo>
                  <a:lnTo>
                    <a:pt x="35" y="48"/>
                  </a:lnTo>
                  <a:lnTo>
                    <a:pt x="31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2" name="Freeform 646"/>
            <p:cNvSpPr>
              <a:spLocks/>
            </p:cNvSpPr>
            <p:nvPr/>
          </p:nvSpPr>
          <p:spPr bwMode="auto">
            <a:xfrm>
              <a:off x="3268" y="1615"/>
              <a:ext cx="14" cy="14"/>
            </a:xfrm>
            <a:custGeom>
              <a:avLst/>
              <a:gdLst/>
              <a:ahLst/>
              <a:cxnLst>
                <a:cxn ang="0">
                  <a:pos x="40" y="37"/>
                </a:cxn>
                <a:cxn ang="0">
                  <a:pos x="39" y="40"/>
                </a:cxn>
                <a:cxn ang="0">
                  <a:pos x="38" y="44"/>
                </a:cxn>
                <a:cxn ang="0">
                  <a:pos x="36" y="46"/>
                </a:cxn>
                <a:cxn ang="0">
                  <a:pos x="34" y="47"/>
                </a:cxn>
                <a:cxn ang="0">
                  <a:pos x="32" y="48"/>
                </a:cxn>
                <a:cxn ang="0">
                  <a:pos x="29" y="48"/>
                </a:cxn>
                <a:cxn ang="0">
                  <a:pos x="26" y="48"/>
                </a:cxn>
                <a:cxn ang="0">
                  <a:pos x="22" y="46"/>
                </a:cxn>
                <a:cxn ang="0">
                  <a:pos x="20" y="43"/>
                </a:cxn>
                <a:cxn ang="0">
                  <a:pos x="18" y="40"/>
                </a:cxn>
                <a:cxn ang="0">
                  <a:pos x="17" y="35"/>
                </a:cxn>
                <a:cxn ang="0">
                  <a:pos x="17" y="29"/>
                </a:cxn>
                <a:cxn ang="0">
                  <a:pos x="17" y="24"/>
                </a:cxn>
                <a:cxn ang="0">
                  <a:pos x="18" y="19"/>
                </a:cxn>
                <a:cxn ang="0">
                  <a:pos x="20" y="16"/>
                </a:cxn>
                <a:cxn ang="0">
                  <a:pos x="22" y="14"/>
                </a:cxn>
                <a:cxn ang="0">
                  <a:pos x="26" y="12"/>
                </a:cxn>
                <a:cxn ang="0">
                  <a:pos x="29" y="11"/>
                </a:cxn>
                <a:cxn ang="0">
                  <a:pos x="33" y="12"/>
                </a:cxn>
                <a:cxn ang="0">
                  <a:pos x="36" y="13"/>
                </a:cxn>
                <a:cxn ang="0">
                  <a:pos x="38" y="16"/>
                </a:cxn>
                <a:cxn ang="0">
                  <a:pos x="40" y="23"/>
                </a:cxn>
                <a:cxn ang="0">
                  <a:pos x="56" y="23"/>
                </a:cxn>
                <a:cxn ang="0">
                  <a:pos x="56" y="18"/>
                </a:cxn>
                <a:cxn ang="0">
                  <a:pos x="54" y="14"/>
                </a:cxn>
                <a:cxn ang="0">
                  <a:pos x="53" y="11"/>
                </a:cxn>
                <a:cxn ang="0">
                  <a:pos x="50" y="7"/>
                </a:cxn>
                <a:cxn ang="0">
                  <a:pos x="46" y="4"/>
                </a:cxn>
                <a:cxn ang="0">
                  <a:pos x="42" y="2"/>
                </a:cxn>
                <a:cxn ang="0">
                  <a:pos x="36" y="1"/>
                </a:cxn>
                <a:cxn ang="0">
                  <a:pos x="30" y="0"/>
                </a:cxn>
                <a:cxn ang="0">
                  <a:pos x="22" y="1"/>
                </a:cxn>
                <a:cxn ang="0">
                  <a:pos x="15" y="3"/>
                </a:cxn>
                <a:cxn ang="0">
                  <a:pos x="10" y="6"/>
                </a:cxn>
                <a:cxn ang="0">
                  <a:pos x="6" y="10"/>
                </a:cxn>
                <a:cxn ang="0">
                  <a:pos x="3" y="15"/>
                </a:cxn>
                <a:cxn ang="0">
                  <a:pos x="2" y="19"/>
                </a:cxn>
                <a:cxn ang="0">
                  <a:pos x="1" y="25"/>
                </a:cxn>
                <a:cxn ang="0">
                  <a:pos x="0" y="30"/>
                </a:cxn>
                <a:cxn ang="0">
                  <a:pos x="1" y="37"/>
                </a:cxn>
                <a:cxn ang="0">
                  <a:pos x="2" y="43"/>
                </a:cxn>
                <a:cxn ang="0">
                  <a:pos x="5" y="48"/>
                </a:cxn>
                <a:cxn ang="0">
                  <a:pos x="8" y="52"/>
                </a:cxn>
                <a:cxn ang="0">
                  <a:pos x="12" y="55"/>
                </a:cxn>
                <a:cxn ang="0">
                  <a:pos x="17" y="57"/>
                </a:cxn>
                <a:cxn ang="0">
                  <a:pos x="23" y="59"/>
                </a:cxn>
                <a:cxn ang="0">
                  <a:pos x="29" y="59"/>
                </a:cxn>
                <a:cxn ang="0">
                  <a:pos x="36" y="59"/>
                </a:cxn>
                <a:cxn ang="0">
                  <a:pos x="42" y="57"/>
                </a:cxn>
                <a:cxn ang="0">
                  <a:pos x="46" y="54"/>
                </a:cxn>
                <a:cxn ang="0">
                  <a:pos x="51" y="51"/>
                </a:cxn>
                <a:cxn ang="0">
                  <a:pos x="53" y="48"/>
                </a:cxn>
                <a:cxn ang="0">
                  <a:pos x="55" y="44"/>
                </a:cxn>
                <a:cxn ang="0">
                  <a:pos x="56" y="40"/>
                </a:cxn>
                <a:cxn ang="0">
                  <a:pos x="57" y="37"/>
                </a:cxn>
                <a:cxn ang="0">
                  <a:pos x="40" y="37"/>
                </a:cxn>
              </a:cxnLst>
              <a:rect l="0" t="0" r="r" b="b"/>
              <a:pathLst>
                <a:path w="57" h="59">
                  <a:moveTo>
                    <a:pt x="40" y="37"/>
                  </a:moveTo>
                  <a:lnTo>
                    <a:pt x="39" y="40"/>
                  </a:lnTo>
                  <a:lnTo>
                    <a:pt x="38" y="44"/>
                  </a:lnTo>
                  <a:lnTo>
                    <a:pt x="36" y="46"/>
                  </a:lnTo>
                  <a:lnTo>
                    <a:pt x="34" y="47"/>
                  </a:lnTo>
                  <a:lnTo>
                    <a:pt x="32" y="48"/>
                  </a:lnTo>
                  <a:lnTo>
                    <a:pt x="29" y="48"/>
                  </a:lnTo>
                  <a:lnTo>
                    <a:pt x="26" y="48"/>
                  </a:lnTo>
                  <a:lnTo>
                    <a:pt x="22" y="46"/>
                  </a:lnTo>
                  <a:lnTo>
                    <a:pt x="20" y="43"/>
                  </a:lnTo>
                  <a:lnTo>
                    <a:pt x="18" y="40"/>
                  </a:lnTo>
                  <a:lnTo>
                    <a:pt x="17" y="35"/>
                  </a:lnTo>
                  <a:lnTo>
                    <a:pt x="17" y="29"/>
                  </a:lnTo>
                  <a:lnTo>
                    <a:pt x="17" y="24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6" y="12"/>
                  </a:lnTo>
                  <a:lnTo>
                    <a:pt x="29" y="11"/>
                  </a:lnTo>
                  <a:lnTo>
                    <a:pt x="33" y="12"/>
                  </a:lnTo>
                  <a:lnTo>
                    <a:pt x="36" y="13"/>
                  </a:lnTo>
                  <a:lnTo>
                    <a:pt x="38" y="16"/>
                  </a:lnTo>
                  <a:lnTo>
                    <a:pt x="40" y="23"/>
                  </a:lnTo>
                  <a:lnTo>
                    <a:pt x="56" y="23"/>
                  </a:lnTo>
                  <a:lnTo>
                    <a:pt x="56" y="18"/>
                  </a:lnTo>
                  <a:lnTo>
                    <a:pt x="54" y="14"/>
                  </a:lnTo>
                  <a:lnTo>
                    <a:pt x="53" y="11"/>
                  </a:lnTo>
                  <a:lnTo>
                    <a:pt x="50" y="7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2" y="1"/>
                  </a:lnTo>
                  <a:lnTo>
                    <a:pt x="15" y="3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3" y="15"/>
                  </a:lnTo>
                  <a:lnTo>
                    <a:pt x="2" y="19"/>
                  </a:lnTo>
                  <a:lnTo>
                    <a:pt x="1" y="25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2" y="43"/>
                  </a:lnTo>
                  <a:lnTo>
                    <a:pt x="5" y="48"/>
                  </a:lnTo>
                  <a:lnTo>
                    <a:pt x="8" y="52"/>
                  </a:lnTo>
                  <a:lnTo>
                    <a:pt x="12" y="55"/>
                  </a:lnTo>
                  <a:lnTo>
                    <a:pt x="17" y="57"/>
                  </a:lnTo>
                  <a:lnTo>
                    <a:pt x="23" y="59"/>
                  </a:lnTo>
                  <a:lnTo>
                    <a:pt x="29" y="59"/>
                  </a:lnTo>
                  <a:lnTo>
                    <a:pt x="36" y="59"/>
                  </a:lnTo>
                  <a:lnTo>
                    <a:pt x="42" y="57"/>
                  </a:lnTo>
                  <a:lnTo>
                    <a:pt x="46" y="54"/>
                  </a:lnTo>
                  <a:lnTo>
                    <a:pt x="51" y="51"/>
                  </a:lnTo>
                  <a:lnTo>
                    <a:pt x="53" y="48"/>
                  </a:lnTo>
                  <a:lnTo>
                    <a:pt x="55" y="44"/>
                  </a:lnTo>
                  <a:lnTo>
                    <a:pt x="56" y="40"/>
                  </a:lnTo>
                  <a:lnTo>
                    <a:pt x="57" y="37"/>
                  </a:lnTo>
                  <a:lnTo>
                    <a:pt x="40" y="3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3" name="Freeform 647"/>
            <p:cNvSpPr>
              <a:spLocks noEditPoints="1"/>
            </p:cNvSpPr>
            <p:nvPr/>
          </p:nvSpPr>
          <p:spPr bwMode="auto">
            <a:xfrm>
              <a:off x="3284" y="1615"/>
              <a:ext cx="16" cy="14"/>
            </a:xfrm>
            <a:custGeom>
              <a:avLst/>
              <a:gdLst/>
              <a:ahLst/>
              <a:cxnLst>
                <a:cxn ang="0">
                  <a:pos x="30" y="59"/>
                </a:cxn>
                <a:cxn ang="0">
                  <a:pos x="37" y="59"/>
                </a:cxn>
                <a:cxn ang="0">
                  <a:pos x="43" y="58"/>
                </a:cxn>
                <a:cxn ang="0">
                  <a:pos x="48" y="55"/>
                </a:cxn>
                <a:cxn ang="0">
                  <a:pos x="52" y="52"/>
                </a:cxn>
                <a:cxn ang="0">
                  <a:pos x="56" y="48"/>
                </a:cxn>
                <a:cxn ang="0">
                  <a:pos x="58" y="43"/>
                </a:cxn>
                <a:cxn ang="0">
                  <a:pos x="60" y="37"/>
                </a:cxn>
                <a:cxn ang="0">
                  <a:pos x="61" y="30"/>
                </a:cxn>
                <a:cxn ang="0">
                  <a:pos x="60" y="23"/>
                </a:cxn>
                <a:cxn ang="0">
                  <a:pos x="58" y="16"/>
                </a:cxn>
                <a:cxn ang="0">
                  <a:pos x="56" y="11"/>
                </a:cxn>
                <a:cxn ang="0">
                  <a:pos x="52" y="7"/>
                </a:cxn>
                <a:cxn ang="0">
                  <a:pos x="48" y="4"/>
                </a:cxn>
                <a:cxn ang="0">
                  <a:pos x="43" y="2"/>
                </a:cxn>
                <a:cxn ang="0">
                  <a:pos x="37" y="1"/>
                </a:cxn>
                <a:cxn ang="0">
                  <a:pos x="30" y="0"/>
                </a:cxn>
                <a:cxn ang="0">
                  <a:pos x="24" y="1"/>
                </a:cxn>
                <a:cxn ang="0">
                  <a:pos x="19" y="2"/>
                </a:cxn>
                <a:cxn ang="0">
                  <a:pos x="14" y="4"/>
                </a:cxn>
                <a:cxn ang="0">
                  <a:pos x="10" y="7"/>
                </a:cxn>
                <a:cxn ang="0">
                  <a:pos x="6" y="11"/>
                </a:cxn>
                <a:cxn ang="0">
                  <a:pos x="3" y="16"/>
                </a:cxn>
                <a:cxn ang="0">
                  <a:pos x="1" y="23"/>
                </a:cxn>
                <a:cxn ang="0">
                  <a:pos x="0" y="30"/>
                </a:cxn>
                <a:cxn ang="0">
                  <a:pos x="1" y="37"/>
                </a:cxn>
                <a:cxn ang="0">
                  <a:pos x="3" y="43"/>
                </a:cxn>
                <a:cxn ang="0">
                  <a:pos x="5" y="48"/>
                </a:cxn>
                <a:cxn ang="0">
                  <a:pos x="9" y="52"/>
                </a:cxn>
                <a:cxn ang="0">
                  <a:pos x="13" y="55"/>
                </a:cxn>
                <a:cxn ang="0">
                  <a:pos x="18" y="58"/>
                </a:cxn>
                <a:cxn ang="0">
                  <a:pos x="24" y="59"/>
                </a:cxn>
                <a:cxn ang="0">
                  <a:pos x="30" y="59"/>
                </a:cxn>
                <a:cxn ang="0">
                  <a:pos x="30" y="48"/>
                </a:cxn>
                <a:cxn ang="0">
                  <a:pos x="26" y="48"/>
                </a:cxn>
                <a:cxn ang="0">
                  <a:pos x="23" y="47"/>
                </a:cxn>
                <a:cxn ang="0">
                  <a:pos x="21" y="45"/>
                </a:cxn>
                <a:cxn ang="0">
                  <a:pos x="19" y="42"/>
                </a:cxn>
                <a:cxn ang="0">
                  <a:pos x="18" y="36"/>
                </a:cxn>
                <a:cxn ang="0">
                  <a:pos x="17" y="30"/>
                </a:cxn>
                <a:cxn ang="0">
                  <a:pos x="18" y="25"/>
                </a:cxn>
                <a:cxn ang="0">
                  <a:pos x="19" y="19"/>
                </a:cxn>
                <a:cxn ang="0">
                  <a:pos x="20" y="16"/>
                </a:cxn>
                <a:cxn ang="0">
                  <a:pos x="22" y="14"/>
                </a:cxn>
                <a:cxn ang="0">
                  <a:pos x="27" y="12"/>
                </a:cxn>
                <a:cxn ang="0">
                  <a:pos x="30" y="11"/>
                </a:cxn>
                <a:cxn ang="0">
                  <a:pos x="35" y="12"/>
                </a:cxn>
                <a:cxn ang="0">
                  <a:pos x="39" y="14"/>
                </a:cxn>
                <a:cxn ang="0">
                  <a:pos x="41" y="16"/>
                </a:cxn>
                <a:cxn ang="0">
                  <a:pos x="42" y="19"/>
                </a:cxn>
                <a:cxn ang="0">
                  <a:pos x="43" y="25"/>
                </a:cxn>
                <a:cxn ang="0">
                  <a:pos x="44" y="30"/>
                </a:cxn>
                <a:cxn ang="0">
                  <a:pos x="43" y="36"/>
                </a:cxn>
                <a:cxn ang="0">
                  <a:pos x="42" y="42"/>
                </a:cxn>
                <a:cxn ang="0">
                  <a:pos x="40" y="45"/>
                </a:cxn>
                <a:cxn ang="0">
                  <a:pos x="38" y="47"/>
                </a:cxn>
                <a:cxn ang="0">
                  <a:pos x="35" y="48"/>
                </a:cxn>
                <a:cxn ang="0">
                  <a:pos x="30" y="48"/>
                </a:cxn>
              </a:cxnLst>
              <a:rect l="0" t="0" r="r" b="b"/>
              <a:pathLst>
                <a:path w="61" h="59">
                  <a:moveTo>
                    <a:pt x="30" y="59"/>
                  </a:moveTo>
                  <a:lnTo>
                    <a:pt x="37" y="59"/>
                  </a:lnTo>
                  <a:lnTo>
                    <a:pt x="43" y="58"/>
                  </a:lnTo>
                  <a:lnTo>
                    <a:pt x="48" y="55"/>
                  </a:lnTo>
                  <a:lnTo>
                    <a:pt x="52" y="52"/>
                  </a:lnTo>
                  <a:lnTo>
                    <a:pt x="56" y="48"/>
                  </a:lnTo>
                  <a:lnTo>
                    <a:pt x="58" y="43"/>
                  </a:lnTo>
                  <a:lnTo>
                    <a:pt x="60" y="37"/>
                  </a:lnTo>
                  <a:lnTo>
                    <a:pt x="61" y="30"/>
                  </a:lnTo>
                  <a:lnTo>
                    <a:pt x="60" y="23"/>
                  </a:lnTo>
                  <a:lnTo>
                    <a:pt x="58" y="16"/>
                  </a:lnTo>
                  <a:lnTo>
                    <a:pt x="56" y="11"/>
                  </a:lnTo>
                  <a:lnTo>
                    <a:pt x="52" y="7"/>
                  </a:lnTo>
                  <a:lnTo>
                    <a:pt x="48" y="4"/>
                  </a:lnTo>
                  <a:lnTo>
                    <a:pt x="43" y="2"/>
                  </a:lnTo>
                  <a:lnTo>
                    <a:pt x="37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7"/>
                  </a:lnTo>
                  <a:lnTo>
                    <a:pt x="6" y="11"/>
                  </a:lnTo>
                  <a:lnTo>
                    <a:pt x="3" y="16"/>
                  </a:lnTo>
                  <a:lnTo>
                    <a:pt x="1" y="23"/>
                  </a:lnTo>
                  <a:lnTo>
                    <a:pt x="0" y="30"/>
                  </a:lnTo>
                  <a:lnTo>
                    <a:pt x="1" y="37"/>
                  </a:lnTo>
                  <a:lnTo>
                    <a:pt x="3" y="43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8" y="58"/>
                  </a:lnTo>
                  <a:lnTo>
                    <a:pt x="24" y="59"/>
                  </a:lnTo>
                  <a:lnTo>
                    <a:pt x="30" y="59"/>
                  </a:lnTo>
                  <a:close/>
                  <a:moveTo>
                    <a:pt x="30" y="48"/>
                  </a:moveTo>
                  <a:lnTo>
                    <a:pt x="26" y="48"/>
                  </a:lnTo>
                  <a:lnTo>
                    <a:pt x="23" y="47"/>
                  </a:lnTo>
                  <a:lnTo>
                    <a:pt x="21" y="45"/>
                  </a:lnTo>
                  <a:lnTo>
                    <a:pt x="19" y="42"/>
                  </a:lnTo>
                  <a:lnTo>
                    <a:pt x="18" y="36"/>
                  </a:lnTo>
                  <a:lnTo>
                    <a:pt x="17" y="30"/>
                  </a:lnTo>
                  <a:lnTo>
                    <a:pt x="18" y="25"/>
                  </a:lnTo>
                  <a:lnTo>
                    <a:pt x="19" y="19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7" y="12"/>
                  </a:lnTo>
                  <a:lnTo>
                    <a:pt x="30" y="11"/>
                  </a:lnTo>
                  <a:lnTo>
                    <a:pt x="35" y="12"/>
                  </a:lnTo>
                  <a:lnTo>
                    <a:pt x="39" y="14"/>
                  </a:lnTo>
                  <a:lnTo>
                    <a:pt x="41" y="16"/>
                  </a:lnTo>
                  <a:lnTo>
                    <a:pt x="42" y="19"/>
                  </a:lnTo>
                  <a:lnTo>
                    <a:pt x="43" y="25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2" y="42"/>
                  </a:lnTo>
                  <a:lnTo>
                    <a:pt x="40" y="45"/>
                  </a:lnTo>
                  <a:lnTo>
                    <a:pt x="38" y="47"/>
                  </a:lnTo>
                  <a:lnTo>
                    <a:pt x="35" y="48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4" name="Freeform 648"/>
            <p:cNvSpPr>
              <a:spLocks noEditPoints="1"/>
            </p:cNvSpPr>
            <p:nvPr/>
          </p:nvSpPr>
          <p:spPr bwMode="auto">
            <a:xfrm>
              <a:off x="3302" y="1615"/>
              <a:ext cx="13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5"/>
                </a:cxn>
                <a:cxn ang="0">
                  <a:pos x="33" y="55"/>
                </a:cxn>
                <a:cxn ang="0">
                  <a:pos x="41" y="55"/>
                </a:cxn>
                <a:cxn ang="0">
                  <a:pos x="48" y="53"/>
                </a:cxn>
                <a:cxn ang="0">
                  <a:pos x="50" y="51"/>
                </a:cxn>
                <a:cxn ang="0">
                  <a:pos x="52" y="48"/>
                </a:cxn>
                <a:cxn ang="0">
                  <a:pos x="53" y="45"/>
                </a:cxn>
                <a:cxn ang="0">
                  <a:pos x="53" y="41"/>
                </a:cxn>
                <a:cxn ang="0">
                  <a:pos x="52" y="36"/>
                </a:cxn>
                <a:cxn ang="0">
                  <a:pos x="50" y="32"/>
                </a:cxn>
                <a:cxn ang="0">
                  <a:pos x="46" y="29"/>
                </a:cxn>
                <a:cxn ang="0">
                  <a:pos x="40" y="27"/>
                </a:cxn>
                <a:cxn ang="0">
                  <a:pos x="40" y="27"/>
                </a:cxn>
                <a:cxn ang="0">
                  <a:pos x="44" y="26"/>
                </a:cxn>
                <a:cxn ang="0">
                  <a:pos x="48" y="23"/>
                </a:cxn>
                <a:cxn ang="0">
                  <a:pos x="50" y="19"/>
                </a:cxn>
                <a:cxn ang="0">
                  <a:pos x="51" y="13"/>
                </a:cxn>
                <a:cxn ang="0">
                  <a:pos x="51" y="9"/>
                </a:cxn>
                <a:cxn ang="0">
                  <a:pos x="49" y="6"/>
                </a:cxn>
                <a:cxn ang="0">
                  <a:pos x="47" y="4"/>
                </a:cxn>
                <a:cxn ang="0">
                  <a:pos x="44" y="2"/>
                </a:cxn>
                <a:cxn ang="0">
                  <a:pos x="38" y="1"/>
                </a:cxn>
                <a:cxn ang="0">
                  <a:pos x="33" y="0"/>
                </a:cxn>
                <a:cxn ang="0">
                  <a:pos x="0" y="0"/>
                </a:cxn>
                <a:cxn ang="0">
                  <a:pos x="17" y="11"/>
                </a:cxn>
                <a:cxn ang="0">
                  <a:pos x="26" y="11"/>
                </a:cxn>
                <a:cxn ang="0">
                  <a:pos x="29" y="11"/>
                </a:cxn>
                <a:cxn ang="0">
                  <a:pos x="32" y="12"/>
                </a:cxn>
                <a:cxn ang="0">
                  <a:pos x="34" y="14"/>
                </a:cxn>
                <a:cxn ang="0">
                  <a:pos x="35" y="16"/>
                </a:cxn>
                <a:cxn ang="0">
                  <a:pos x="34" y="20"/>
                </a:cxn>
                <a:cxn ang="0">
                  <a:pos x="31" y="22"/>
                </a:cxn>
                <a:cxn ang="0">
                  <a:pos x="28" y="22"/>
                </a:cxn>
                <a:cxn ang="0">
                  <a:pos x="26" y="22"/>
                </a:cxn>
                <a:cxn ang="0">
                  <a:pos x="17" y="22"/>
                </a:cxn>
                <a:cxn ang="0">
                  <a:pos x="17" y="11"/>
                </a:cxn>
                <a:cxn ang="0">
                  <a:pos x="17" y="33"/>
                </a:cxn>
                <a:cxn ang="0">
                  <a:pos x="27" y="33"/>
                </a:cxn>
                <a:cxn ang="0">
                  <a:pos x="32" y="33"/>
                </a:cxn>
                <a:cxn ang="0">
                  <a:pos x="35" y="34"/>
                </a:cxn>
                <a:cxn ang="0">
                  <a:pos x="36" y="36"/>
                </a:cxn>
                <a:cxn ang="0">
                  <a:pos x="36" y="39"/>
                </a:cxn>
                <a:cxn ang="0">
                  <a:pos x="36" y="41"/>
                </a:cxn>
                <a:cxn ang="0">
                  <a:pos x="35" y="43"/>
                </a:cxn>
                <a:cxn ang="0">
                  <a:pos x="32" y="44"/>
                </a:cxn>
                <a:cxn ang="0">
                  <a:pos x="27" y="44"/>
                </a:cxn>
                <a:cxn ang="0">
                  <a:pos x="17" y="44"/>
                </a:cxn>
                <a:cxn ang="0">
                  <a:pos x="17" y="33"/>
                </a:cxn>
              </a:cxnLst>
              <a:rect l="0" t="0" r="r" b="b"/>
              <a:pathLst>
                <a:path w="53" h="55">
                  <a:moveTo>
                    <a:pt x="0" y="0"/>
                  </a:moveTo>
                  <a:lnTo>
                    <a:pt x="0" y="55"/>
                  </a:lnTo>
                  <a:lnTo>
                    <a:pt x="33" y="55"/>
                  </a:lnTo>
                  <a:lnTo>
                    <a:pt x="41" y="55"/>
                  </a:lnTo>
                  <a:lnTo>
                    <a:pt x="48" y="53"/>
                  </a:lnTo>
                  <a:lnTo>
                    <a:pt x="50" y="51"/>
                  </a:lnTo>
                  <a:lnTo>
                    <a:pt x="52" y="48"/>
                  </a:lnTo>
                  <a:lnTo>
                    <a:pt x="53" y="45"/>
                  </a:lnTo>
                  <a:lnTo>
                    <a:pt x="53" y="41"/>
                  </a:lnTo>
                  <a:lnTo>
                    <a:pt x="52" y="36"/>
                  </a:lnTo>
                  <a:lnTo>
                    <a:pt x="50" y="32"/>
                  </a:lnTo>
                  <a:lnTo>
                    <a:pt x="46" y="29"/>
                  </a:lnTo>
                  <a:lnTo>
                    <a:pt x="40" y="27"/>
                  </a:lnTo>
                  <a:lnTo>
                    <a:pt x="40" y="27"/>
                  </a:lnTo>
                  <a:lnTo>
                    <a:pt x="44" y="26"/>
                  </a:lnTo>
                  <a:lnTo>
                    <a:pt x="48" y="23"/>
                  </a:lnTo>
                  <a:lnTo>
                    <a:pt x="50" y="19"/>
                  </a:lnTo>
                  <a:lnTo>
                    <a:pt x="51" y="13"/>
                  </a:lnTo>
                  <a:lnTo>
                    <a:pt x="51" y="9"/>
                  </a:lnTo>
                  <a:lnTo>
                    <a:pt x="49" y="6"/>
                  </a:lnTo>
                  <a:lnTo>
                    <a:pt x="47" y="4"/>
                  </a:lnTo>
                  <a:lnTo>
                    <a:pt x="44" y="2"/>
                  </a:lnTo>
                  <a:lnTo>
                    <a:pt x="38" y="1"/>
                  </a:lnTo>
                  <a:lnTo>
                    <a:pt x="33" y="0"/>
                  </a:lnTo>
                  <a:lnTo>
                    <a:pt x="0" y="0"/>
                  </a:lnTo>
                  <a:close/>
                  <a:moveTo>
                    <a:pt x="17" y="11"/>
                  </a:moveTo>
                  <a:lnTo>
                    <a:pt x="26" y="11"/>
                  </a:lnTo>
                  <a:lnTo>
                    <a:pt x="29" y="11"/>
                  </a:lnTo>
                  <a:lnTo>
                    <a:pt x="32" y="12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4" y="20"/>
                  </a:lnTo>
                  <a:lnTo>
                    <a:pt x="31" y="22"/>
                  </a:lnTo>
                  <a:lnTo>
                    <a:pt x="28" y="22"/>
                  </a:lnTo>
                  <a:lnTo>
                    <a:pt x="26" y="22"/>
                  </a:lnTo>
                  <a:lnTo>
                    <a:pt x="17" y="22"/>
                  </a:lnTo>
                  <a:lnTo>
                    <a:pt x="17" y="11"/>
                  </a:lnTo>
                  <a:close/>
                  <a:moveTo>
                    <a:pt x="17" y="33"/>
                  </a:moveTo>
                  <a:lnTo>
                    <a:pt x="27" y="33"/>
                  </a:lnTo>
                  <a:lnTo>
                    <a:pt x="32" y="33"/>
                  </a:lnTo>
                  <a:lnTo>
                    <a:pt x="35" y="34"/>
                  </a:lnTo>
                  <a:lnTo>
                    <a:pt x="36" y="36"/>
                  </a:lnTo>
                  <a:lnTo>
                    <a:pt x="36" y="39"/>
                  </a:lnTo>
                  <a:lnTo>
                    <a:pt x="36" y="41"/>
                  </a:lnTo>
                  <a:lnTo>
                    <a:pt x="35" y="43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17" y="44"/>
                  </a:lnTo>
                  <a:lnTo>
                    <a:pt x="17" y="3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5" name="Freeform 649"/>
            <p:cNvSpPr>
              <a:spLocks noEditPoints="1"/>
            </p:cNvSpPr>
            <p:nvPr/>
          </p:nvSpPr>
          <p:spPr bwMode="auto">
            <a:xfrm>
              <a:off x="3318" y="1615"/>
              <a:ext cx="14" cy="14"/>
            </a:xfrm>
            <a:custGeom>
              <a:avLst/>
              <a:gdLst/>
              <a:ahLst/>
              <a:cxnLst>
                <a:cxn ang="0">
                  <a:pos x="19" y="17"/>
                </a:cxn>
                <a:cxn ang="0">
                  <a:pos x="21" y="14"/>
                </a:cxn>
                <a:cxn ang="0">
                  <a:pos x="26" y="11"/>
                </a:cxn>
                <a:cxn ang="0">
                  <a:pos x="31" y="11"/>
                </a:cxn>
                <a:cxn ang="0">
                  <a:pos x="35" y="13"/>
                </a:cxn>
                <a:cxn ang="0">
                  <a:pos x="37" y="16"/>
                </a:cxn>
                <a:cxn ang="0">
                  <a:pos x="37" y="19"/>
                </a:cxn>
                <a:cxn ang="0">
                  <a:pos x="37" y="22"/>
                </a:cxn>
                <a:cxn ang="0">
                  <a:pos x="35" y="25"/>
                </a:cxn>
                <a:cxn ang="0">
                  <a:pos x="29" y="26"/>
                </a:cxn>
                <a:cxn ang="0">
                  <a:pos x="14" y="28"/>
                </a:cxn>
                <a:cxn ang="0">
                  <a:pos x="5" y="33"/>
                </a:cxn>
                <a:cxn ang="0">
                  <a:pos x="0" y="40"/>
                </a:cxn>
                <a:cxn ang="0">
                  <a:pos x="0" y="48"/>
                </a:cxn>
                <a:cxn ang="0">
                  <a:pos x="6" y="56"/>
                </a:cxn>
                <a:cxn ang="0">
                  <a:pos x="14" y="59"/>
                </a:cxn>
                <a:cxn ang="0">
                  <a:pos x="25" y="59"/>
                </a:cxn>
                <a:cxn ang="0">
                  <a:pos x="34" y="55"/>
                </a:cxn>
                <a:cxn ang="0">
                  <a:pos x="38" y="52"/>
                </a:cxn>
                <a:cxn ang="0">
                  <a:pos x="57" y="57"/>
                </a:cxn>
                <a:cxn ang="0">
                  <a:pos x="56" y="55"/>
                </a:cxn>
                <a:cxn ang="0">
                  <a:pos x="54" y="50"/>
                </a:cxn>
                <a:cxn ang="0">
                  <a:pos x="55" y="22"/>
                </a:cxn>
                <a:cxn ang="0">
                  <a:pos x="54" y="15"/>
                </a:cxn>
                <a:cxn ang="0">
                  <a:pos x="50" y="8"/>
                </a:cxn>
                <a:cxn ang="0">
                  <a:pos x="43" y="3"/>
                </a:cxn>
                <a:cxn ang="0">
                  <a:pos x="29" y="0"/>
                </a:cxn>
                <a:cxn ang="0">
                  <a:pos x="14" y="3"/>
                </a:cxn>
                <a:cxn ang="0">
                  <a:pos x="7" y="9"/>
                </a:cxn>
                <a:cxn ang="0">
                  <a:pos x="3" y="21"/>
                </a:cxn>
                <a:cxn ang="0">
                  <a:pos x="38" y="35"/>
                </a:cxn>
                <a:cxn ang="0">
                  <a:pos x="36" y="42"/>
                </a:cxn>
                <a:cxn ang="0">
                  <a:pos x="33" y="46"/>
                </a:cxn>
                <a:cxn ang="0">
                  <a:pos x="26" y="48"/>
                </a:cxn>
                <a:cxn ang="0">
                  <a:pos x="20" y="47"/>
                </a:cxn>
                <a:cxn ang="0">
                  <a:pos x="17" y="42"/>
                </a:cxn>
                <a:cxn ang="0">
                  <a:pos x="21" y="36"/>
                </a:cxn>
                <a:cxn ang="0">
                  <a:pos x="27" y="34"/>
                </a:cxn>
                <a:cxn ang="0">
                  <a:pos x="38" y="32"/>
                </a:cxn>
              </a:cxnLst>
              <a:rect l="0" t="0" r="r" b="b"/>
              <a:pathLst>
                <a:path w="57" h="59">
                  <a:moveTo>
                    <a:pt x="19" y="21"/>
                  </a:moveTo>
                  <a:lnTo>
                    <a:pt x="19" y="17"/>
                  </a:lnTo>
                  <a:lnTo>
                    <a:pt x="20" y="15"/>
                  </a:lnTo>
                  <a:lnTo>
                    <a:pt x="21" y="14"/>
                  </a:lnTo>
                  <a:lnTo>
                    <a:pt x="23" y="12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5" y="13"/>
                  </a:lnTo>
                  <a:lnTo>
                    <a:pt x="36" y="14"/>
                  </a:lnTo>
                  <a:lnTo>
                    <a:pt x="37" y="16"/>
                  </a:lnTo>
                  <a:lnTo>
                    <a:pt x="37" y="18"/>
                  </a:lnTo>
                  <a:lnTo>
                    <a:pt x="37" y="19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6" y="24"/>
                  </a:lnTo>
                  <a:lnTo>
                    <a:pt x="35" y="25"/>
                  </a:lnTo>
                  <a:lnTo>
                    <a:pt x="34" y="25"/>
                  </a:lnTo>
                  <a:lnTo>
                    <a:pt x="29" y="26"/>
                  </a:lnTo>
                  <a:lnTo>
                    <a:pt x="21" y="27"/>
                  </a:lnTo>
                  <a:lnTo>
                    <a:pt x="14" y="28"/>
                  </a:lnTo>
                  <a:lnTo>
                    <a:pt x="7" y="31"/>
                  </a:lnTo>
                  <a:lnTo>
                    <a:pt x="5" y="33"/>
                  </a:lnTo>
                  <a:lnTo>
                    <a:pt x="3" y="36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4" y="53"/>
                  </a:lnTo>
                  <a:lnTo>
                    <a:pt x="6" y="56"/>
                  </a:lnTo>
                  <a:lnTo>
                    <a:pt x="9" y="58"/>
                  </a:lnTo>
                  <a:lnTo>
                    <a:pt x="14" y="59"/>
                  </a:lnTo>
                  <a:lnTo>
                    <a:pt x="20" y="59"/>
                  </a:lnTo>
                  <a:lnTo>
                    <a:pt x="25" y="59"/>
                  </a:lnTo>
                  <a:lnTo>
                    <a:pt x="30" y="58"/>
                  </a:lnTo>
                  <a:lnTo>
                    <a:pt x="34" y="55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9" y="57"/>
                  </a:lnTo>
                  <a:lnTo>
                    <a:pt x="57" y="57"/>
                  </a:lnTo>
                  <a:lnTo>
                    <a:pt x="57" y="56"/>
                  </a:lnTo>
                  <a:lnTo>
                    <a:pt x="56" y="55"/>
                  </a:lnTo>
                  <a:lnTo>
                    <a:pt x="55" y="53"/>
                  </a:lnTo>
                  <a:lnTo>
                    <a:pt x="54" y="50"/>
                  </a:lnTo>
                  <a:lnTo>
                    <a:pt x="54" y="46"/>
                  </a:lnTo>
                  <a:lnTo>
                    <a:pt x="55" y="22"/>
                  </a:lnTo>
                  <a:lnTo>
                    <a:pt x="55" y="18"/>
                  </a:lnTo>
                  <a:lnTo>
                    <a:pt x="54" y="15"/>
                  </a:lnTo>
                  <a:lnTo>
                    <a:pt x="52" y="11"/>
                  </a:lnTo>
                  <a:lnTo>
                    <a:pt x="50" y="8"/>
                  </a:lnTo>
                  <a:lnTo>
                    <a:pt x="47" y="5"/>
                  </a:lnTo>
                  <a:lnTo>
                    <a:pt x="43" y="3"/>
                  </a:lnTo>
                  <a:lnTo>
                    <a:pt x="37" y="1"/>
                  </a:lnTo>
                  <a:lnTo>
                    <a:pt x="29" y="0"/>
                  </a:lnTo>
                  <a:lnTo>
                    <a:pt x="22" y="1"/>
                  </a:lnTo>
                  <a:lnTo>
                    <a:pt x="14" y="3"/>
                  </a:lnTo>
                  <a:lnTo>
                    <a:pt x="10" y="5"/>
                  </a:lnTo>
                  <a:lnTo>
                    <a:pt x="7" y="9"/>
                  </a:lnTo>
                  <a:lnTo>
                    <a:pt x="4" y="14"/>
                  </a:lnTo>
                  <a:lnTo>
                    <a:pt x="3" y="21"/>
                  </a:lnTo>
                  <a:lnTo>
                    <a:pt x="19" y="21"/>
                  </a:lnTo>
                  <a:close/>
                  <a:moveTo>
                    <a:pt x="38" y="35"/>
                  </a:moveTo>
                  <a:lnTo>
                    <a:pt x="37" y="39"/>
                  </a:lnTo>
                  <a:lnTo>
                    <a:pt x="36" y="42"/>
                  </a:lnTo>
                  <a:lnTo>
                    <a:pt x="35" y="44"/>
                  </a:lnTo>
                  <a:lnTo>
                    <a:pt x="33" y="46"/>
                  </a:lnTo>
                  <a:lnTo>
                    <a:pt x="29" y="48"/>
                  </a:lnTo>
                  <a:lnTo>
                    <a:pt x="26" y="48"/>
                  </a:lnTo>
                  <a:lnTo>
                    <a:pt x="23" y="48"/>
                  </a:lnTo>
                  <a:lnTo>
                    <a:pt x="20" y="47"/>
                  </a:lnTo>
                  <a:lnTo>
                    <a:pt x="18" y="45"/>
                  </a:lnTo>
                  <a:lnTo>
                    <a:pt x="17" y="42"/>
                  </a:lnTo>
                  <a:lnTo>
                    <a:pt x="18" y="39"/>
                  </a:lnTo>
                  <a:lnTo>
                    <a:pt x="21" y="36"/>
                  </a:lnTo>
                  <a:lnTo>
                    <a:pt x="24" y="35"/>
                  </a:lnTo>
                  <a:lnTo>
                    <a:pt x="27" y="34"/>
                  </a:lnTo>
                  <a:lnTo>
                    <a:pt x="33" y="33"/>
                  </a:lnTo>
                  <a:lnTo>
                    <a:pt x="38" y="32"/>
                  </a:lnTo>
                  <a:lnTo>
                    <a:pt x="38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6" name="Freeform 650"/>
            <p:cNvSpPr>
              <a:spLocks/>
            </p:cNvSpPr>
            <p:nvPr/>
          </p:nvSpPr>
          <p:spPr bwMode="auto">
            <a:xfrm>
              <a:off x="3334" y="1615"/>
              <a:ext cx="14" cy="14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35" y="32"/>
                </a:cxn>
                <a:cxn ang="0">
                  <a:pos x="35" y="55"/>
                </a:cxn>
                <a:cxn ang="0">
                  <a:pos x="53" y="55"/>
                </a:cxn>
                <a:cxn ang="0">
                  <a:pos x="53" y="0"/>
                </a:cxn>
                <a:cxn ang="0">
                  <a:pos x="35" y="0"/>
                </a:cxn>
                <a:cxn ang="0">
                  <a:pos x="35" y="22"/>
                </a:cxn>
                <a:cxn ang="0">
                  <a:pos x="16" y="22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6" y="55"/>
                </a:cxn>
                <a:cxn ang="0">
                  <a:pos x="16" y="32"/>
                </a:cxn>
              </a:cxnLst>
              <a:rect l="0" t="0" r="r" b="b"/>
              <a:pathLst>
                <a:path w="53" h="55">
                  <a:moveTo>
                    <a:pt x="16" y="32"/>
                  </a:moveTo>
                  <a:lnTo>
                    <a:pt x="35" y="32"/>
                  </a:lnTo>
                  <a:lnTo>
                    <a:pt x="35" y="55"/>
                  </a:lnTo>
                  <a:lnTo>
                    <a:pt x="53" y="55"/>
                  </a:lnTo>
                  <a:lnTo>
                    <a:pt x="53" y="0"/>
                  </a:lnTo>
                  <a:lnTo>
                    <a:pt x="35" y="0"/>
                  </a:lnTo>
                  <a:lnTo>
                    <a:pt x="35" y="22"/>
                  </a:lnTo>
                  <a:lnTo>
                    <a:pt x="16" y="22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6" y="55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7" name="Freeform 651"/>
            <p:cNvSpPr>
              <a:spLocks/>
            </p:cNvSpPr>
            <p:nvPr/>
          </p:nvSpPr>
          <p:spPr bwMode="auto">
            <a:xfrm>
              <a:off x="3351" y="1615"/>
              <a:ext cx="14" cy="14"/>
            </a:xfrm>
            <a:custGeom>
              <a:avLst/>
              <a:gdLst/>
              <a:ahLst/>
              <a:cxnLst>
                <a:cxn ang="0">
                  <a:pos x="16" y="36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7" y="55"/>
                </a:cxn>
                <a:cxn ang="0">
                  <a:pos x="40" y="20"/>
                </a:cxn>
                <a:cxn ang="0">
                  <a:pos x="40" y="55"/>
                </a:cxn>
                <a:cxn ang="0">
                  <a:pos x="56" y="55"/>
                </a:cxn>
                <a:cxn ang="0">
                  <a:pos x="56" y="0"/>
                </a:cxn>
                <a:cxn ang="0">
                  <a:pos x="39" y="0"/>
                </a:cxn>
                <a:cxn ang="0">
                  <a:pos x="16" y="36"/>
                </a:cxn>
              </a:cxnLst>
              <a:rect l="0" t="0" r="r" b="b"/>
              <a:pathLst>
                <a:path w="56" h="55">
                  <a:moveTo>
                    <a:pt x="16" y="36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7" y="55"/>
                  </a:lnTo>
                  <a:lnTo>
                    <a:pt x="40" y="20"/>
                  </a:lnTo>
                  <a:lnTo>
                    <a:pt x="40" y="55"/>
                  </a:lnTo>
                  <a:lnTo>
                    <a:pt x="56" y="55"/>
                  </a:lnTo>
                  <a:lnTo>
                    <a:pt x="56" y="0"/>
                  </a:lnTo>
                  <a:lnTo>
                    <a:pt x="39" y="0"/>
                  </a:lnTo>
                  <a:lnTo>
                    <a:pt x="16" y="3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8" name="Freeform 652"/>
            <p:cNvSpPr>
              <a:spLocks noEditPoints="1"/>
            </p:cNvSpPr>
            <p:nvPr/>
          </p:nvSpPr>
          <p:spPr bwMode="auto">
            <a:xfrm>
              <a:off x="3368" y="1615"/>
              <a:ext cx="13" cy="14"/>
            </a:xfrm>
            <a:custGeom>
              <a:avLst/>
              <a:gdLst/>
              <a:ahLst/>
              <a:cxnLst>
                <a:cxn ang="0">
                  <a:pos x="31" y="37"/>
                </a:cxn>
                <a:cxn ang="0">
                  <a:pos x="37" y="37"/>
                </a:cxn>
                <a:cxn ang="0">
                  <a:pos x="37" y="55"/>
                </a:cxn>
                <a:cxn ang="0">
                  <a:pos x="53" y="55"/>
                </a:cxn>
                <a:cxn ang="0">
                  <a:pos x="53" y="0"/>
                </a:cxn>
                <a:cxn ang="0">
                  <a:pos x="21" y="0"/>
                </a:cxn>
                <a:cxn ang="0">
                  <a:pos x="17" y="1"/>
                </a:cxn>
                <a:cxn ang="0">
                  <a:pos x="10" y="3"/>
                </a:cxn>
                <a:cxn ang="0">
                  <a:pos x="7" y="5"/>
                </a:cxn>
                <a:cxn ang="0">
                  <a:pos x="3" y="8"/>
                </a:cxn>
                <a:cxn ang="0">
                  <a:pos x="1" y="12"/>
                </a:cxn>
                <a:cxn ang="0">
                  <a:pos x="0" y="19"/>
                </a:cxn>
                <a:cxn ang="0">
                  <a:pos x="1" y="24"/>
                </a:cxn>
                <a:cxn ang="0">
                  <a:pos x="3" y="29"/>
                </a:cxn>
                <a:cxn ang="0">
                  <a:pos x="6" y="31"/>
                </a:cxn>
                <a:cxn ang="0">
                  <a:pos x="8" y="33"/>
                </a:cxn>
                <a:cxn ang="0">
                  <a:pos x="12" y="35"/>
                </a:cxn>
                <a:cxn ang="0">
                  <a:pos x="16" y="36"/>
                </a:cxn>
                <a:cxn ang="0">
                  <a:pos x="1" y="55"/>
                </a:cxn>
                <a:cxn ang="0">
                  <a:pos x="20" y="55"/>
                </a:cxn>
                <a:cxn ang="0">
                  <a:pos x="31" y="37"/>
                </a:cxn>
                <a:cxn ang="0">
                  <a:pos x="37" y="11"/>
                </a:cxn>
                <a:cxn ang="0">
                  <a:pos x="37" y="26"/>
                </a:cxn>
                <a:cxn ang="0">
                  <a:pos x="28" y="26"/>
                </a:cxn>
                <a:cxn ang="0">
                  <a:pos x="24" y="25"/>
                </a:cxn>
                <a:cxn ang="0">
                  <a:pos x="21" y="24"/>
                </a:cxn>
                <a:cxn ang="0">
                  <a:pos x="19" y="22"/>
                </a:cxn>
                <a:cxn ang="0">
                  <a:pos x="18" y="19"/>
                </a:cxn>
                <a:cxn ang="0">
                  <a:pos x="18" y="16"/>
                </a:cxn>
                <a:cxn ang="0">
                  <a:pos x="19" y="14"/>
                </a:cxn>
                <a:cxn ang="0">
                  <a:pos x="20" y="13"/>
                </a:cxn>
                <a:cxn ang="0">
                  <a:pos x="22" y="12"/>
                </a:cxn>
                <a:cxn ang="0">
                  <a:pos x="25" y="11"/>
                </a:cxn>
                <a:cxn ang="0">
                  <a:pos x="28" y="11"/>
                </a:cxn>
                <a:cxn ang="0">
                  <a:pos x="37" y="11"/>
                </a:cxn>
              </a:cxnLst>
              <a:rect l="0" t="0" r="r" b="b"/>
              <a:pathLst>
                <a:path w="53" h="55">
                  <a:moveTo>
                    <a:pt x="31" y="37"/>
                  </a:moveTo>
                  <a:lnTo>
                    <a:pt x="37" y="37"/>
                  </a:lnTo>
                  <a:lnTo>
                    <a:pt x="37" y="55"/>
                  </a:lnTo>
                  <a:lnTo>
                    <a:pt x="53" y="55"/>
                  </a:lnTo>
                  <a:lnTo>
                    <a:pt x="5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0" y="3"/>
                  </a:lnTo>
                  <a:lnTo>
                    <a:pt x="7" y="5"/>
                  </a:lnTo>
                  <a:lnTo>
                    <a:pt x="3" y="8"/>
                  </a:lnTo>
                  <a:lnTo>
                    <a:pt x="1" y="12"/>
                  </a:lnTo>
                  <a:lnTo>
                    <a:pt x="0" y="19"/>
                  </a:lnTo>
                  <a:lnTo>
                    <a:pt x="1" y="24"/>
                  </a:lnTo>
                  <a:lnTo>
                    <a:pt x="3" y="29"/>
                  </a:lnTo>
                  <a:lnTo>
                    <a:pt x="6" y="31"/>
                  </a:lnTo>
                  <a:lnTo>
                    <a:pt x="8" y="33"/>
                  </a:lnTo>
                  <a:lnTo>
                    <a:pt x="12" y="35"/>
                  </a:lnTo>
                  <a:lnTo>
                    <a:pt x="16" y="36"/>
                  </a:lnTo>
                  <a:lnTo>
                    <a:pt x="1" y="55"/>
                  </a:lnTo>
                  <a:lnTo>
                    <a:pt x="20" y="55"/>
                  </a:lnTo>
                  <a:lnTo>
                    <a:pt x="31" y="37"/>
                  </a:lnTo>
                  <a:close/>
                  <a:moveTo>
                    <a:pt x="37" y="11"/>
                  </a:moveTo>
                  <a:lnTo>
                    <a:pt x="37" y="26"/>
                  </a:lnTo>
                  <a:lnTo>
                    <a:pt x="28" y="26"/>
                  </a:lnTo>
                  <a:lnTo>
                    <a:pt x="24" y="25"/>
                  </a:lnTo>
                  <a:lnTo>
                    <a:pt x="21" y="24"/>
                  </a:lnTo>
                  <a:lnTo>
                    <a:pt x="19" y="22"/>
                  </a:lnTo>
                  <a:lnTo>
                    <a:pt x="18" y="19"/>
                  </a:lnTo>
                  <a:lnTo>
                    <a:pt x="18" y="16"/>
                  </a:lnTo>
                  <a:lnTo>
                    <a:pt x="19" y="14"/>
                  </a:lnTo>
                  <a:lnTo>
                    <a:pt x="20" y="13"/>
                  </a:lnTo>
                  <a:lnTo>
                    <a:pt x="22" y="12"/>
                  </a:lnTo>
                  <a:lnTo>
                    <a:pt x="25" y="11"/>
                  </a:lnTo>
                  <a:lnTo>
                    <a:pt x="28" y="11"/>
                  </a:lnTo>
                  <a:lnTo>
                    <a:pt x="37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69" name="Rectangle 653"/>
            <p:cNvSpPr>
              <a:spLocks noChangeArrowheads="1"/>
            </p:cNvSpPr>
            <p:nvPr/>
          </p:nvSpPr>
          <p:spPr bwMode="auto">
            <a:xfrm>
              <a:off x="3326" y="1737"/>
              <a:ext cx="158" cy="10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0" name="Rectangle 654"/>
            <p:cNvSpPr>
              <a:spLocks noChangeArrowheads="1"/>
            </p:cNvSpPr>
            <p:nvPr/>
          </p:nvSpPr>
          <p:spPr bwMode="auto">
            <a:xfrm>
              <a:off x="3326" y="1737"/>
              <a:ext cx="158" cy="101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1" name="Line 655"/>
            <p:cNvSpPr>
              <a:spLocks noChangeShapeType="1"/>
            </p:cNvSpPr>
            <p:nvPr/>
          </p:nvSpPr>
          <p:spPr bwMode="auto">
            <a:xfrm flipH="1">
              <a:off x="3323" y="1838"/>
              <a:ext cx="3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2" name="Line 656"/>
            <p:cNvSpPr>
              <a:spLocks noChangeShapeType="1"/>
            </p:cNvSpPr>
            <p:nvPr/>
          </p:nvSpPr>
          <p:spPr bwMode="auto">
            <a:xfrm flipH="1">
              <a:off x="3323" y="1818"/>
              <a:ext cx="16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3" name="Line 657"/>
            <p:cNvSpPr>
              <a:spLocks noChangeShapeType="1"/>
            </p:cNvSpPr>
            <p:nvPr/>
          </p:nvSpPr>
          <p:spPr bwMode="auto">
            <a:xfrm flipH="1">
              <a:off x="3323" y="1798"/>
              <a:ext cx="16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4" name="Line 658"/>
            <p:cNvSpPr>
              <a:spLocks noChangeShapeType="1"/>
            </p:cNvSpPr>
            <p:nvPr/>
          </p:nvSpPr>
          <p:spPr bwMode="auto">
            <a:xfrm flipH="1">
              <a:off x="3323" y="1777"/>
              <a:ext cx="16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5" name="Line 659"/>
            <p:cNvSpPr>
              <a:spLocks noChangeShapeType="1"/>
            </p:cNvSpPr>
            <p:nvPr/>
          </p:nvSpPr>
          <p:spPr bwMode="auto">
            <a:xfrm flipH="1">
              <a:off x="3323" y="1757"/>
              <a:ext cx="16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6" name="Freeform 660"/>
            <p:cNvSpPr>
              <a:spLocks noEditPoints="1"/>
            </p:cNvSpPr>
            <p:nvPr/>
          </p:nvSpPr>
          <p:spPr bwMode="auto">
            <a:xfrm>
              <a:off x="3317" y="1833"/>
              <a:ext cx="5" cy="6"/>
            </a:xfrm>
            <a:custGeom>
              <a:avLst/>
              <a:gdLst/>
              <a:ahLst/>
              <a:cxnLst>
                <a:cxn ang="0">
                  <a:pos x="10" y="26"/>
                </a:cxn>
                <a:cxn ang="0">
                  <a:pos x="13" y="26"/>
                </a:cxn>
                <a:cxn ang="0">
                  <a:pos x="16" y="24"/>
                </a:cxn>
                <a:cxn ang="0">
                  <a:pos x="17" y="23"/>
                </a:cxn>
                <a:cxn ang="0">
                  <a:pos x="19" y="21"/>
                </a:cxn>
                <a:cxn ang="0">
                  <a:pos x="20" y="18"/>
                </a:cxn>
                <a:cxn ang="0">
                  <a:pos x="20" y="13"/>
                </a:cxn>
                <a:cxn ang="0">
                  <a:pos x="20" y="9"/>
                </a:cxn>
                <a:cxn ang="0">
                  <a:pos x="19" y="5"/>
                </a:cxn>
                <a:cxn ang="0">
                  <a:pos x="17" y="3"/>
                </a:cxn>
                <a:cxn ang="0">
                  <a:pos x="16" y="2"/>
                </a:cxn>
                <a:cxn ang="0">
                  <a:pos x="13" y="0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5" y="2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" y="21"/>
                </a:cxn>
                <a:cxn ang="0">
                  <a:pos x="2" y="23"/>
                </a:cxn>
                <a:cxn ang="0">
                  <a:pos x="5" y="24"/>
                </a:cxn>
                <a:cxn ang="0">
                  <a:pos x="8" y="26"/>
                </a:cxn>
                <a:cxn ang="0">
                  <a:pos x="10" y="26"/>
                </a:cxn>
                <a:cxn ang="0">
                  <a:pos x="10" y="22"/>
                </a:cxn>
                <a:cxn ang="0">
                  <a:pos x="8" y="21"/>
                </a:cxn>
                <a:cxn ang="0">
                  <a:pos x="7" y="19"/>
                </a:cxn>
                <a:cxn ang="0">
                  <a:pos x="6" y="16"/>
                </a:cxn>
                <a:cxn ang="0">
                  <a:pos x="6" y="13"/>
                </a:cxn>
                <a:cxn ang="0">
                  <a:pos x="6" y="10"/>
                </a:cxn>
                <a:cxn ang="0">
                  <a:pos x="7" y="7"/>
                </a:cxn>
                <a:cxn ang="0">
                  <a:pos x="8" y="5"/>
                </a:cxn>
                <a:cxn ang="0">
                  <a:pos x="10" y="4"/>
                </a:cxn>
                <a:cxn ang="0">
                  <a:pos x="13" y="5"/>
                </a:cxn>
                <a:cxn ang="0">
                  <a:pos x="14" y="7"/>
                </a:cxn>
                <a:cxn ang="0">
                  <a:pos x="15" y="10"/>
                </a:cxn>
                <a:cxn ang="0">
                  <a:pos x="15" y="13"/>
                </a:cxn>
                <a:cxn ang="0">
                  <a:pos x="15" y="16"/>
                </a:cxn>
                <a:cxn ang="0">
                  <a:pos x="14" y="19"/>
                </a:cxn>
                <a:cxn ang="0">
                  <a:pos x="13" y="21"/>
                </a:cxn>
                <a:cxn ang="0">
                  <a:pos x="10" y="22"/>
                </a:cxn>
              </a:cxnLst>
              <a:rect l="0" t="0" r="r" b="b"/>
              <a:pathLst>
                <a:path w="20" h="26">
                  <a:moveTo>
                    <a:pt x="10" y="26"/>
                  </a:moveTo>
                  <a:lnTo>
                    <a:pt x="13" y="26"/>
                  </a:lnTo>
                  <a:lnTo>
                    <a:pt x="16" y="24"/>
                  </a:lnTo>
                  <a:lnTo>
                    <a:pt x="17" y="23"/>
                  </a:lnTo>
                  <a:lnTo>
                    <a:pt x="19" y="21"/>
                  </a:lnTo>
                  <a:lnTo>
                    <a:pt x="20" y="18"/>
                  </a:lnTo>
                  <a:lnTo>
                    <a:pt x="20" y="13"/>
                  </a:lnTo>
                  <a:lnTo>
                    <a:pt x="20" y="9"/>
                  </a:lnTo>
                  <a:lnTo>
                    <a:pt x="19" y="5"/>
                  </a:lnTo>
                  <a:lnTo>
                    <a:pt x="17" y="3"/>
                  </a:lnTo>
                  <a:lnTo>
                    <a:pt x="16" y="2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2" y="23"/>
                  </a:lnTo>
                  <a:lnTo>
                    <a:pt x="5" y="24"/>
                  </a:lnTo>
                  <a:lnTo>
                    <a:pt x="8" y="26"/>
                  </a:lnTo>
                  <a:lnTo>
                    <a:pt x="10" y="26"/>
                  </a:lnTo>
                  <a:close/>
                  <a:moveTo>
                    <a:pt x="10" y="22"/>
                  </a:moveTo>
                  <a:lnTo>
                    <a:pt x="8" y="21"/>
                  </a:lnTo>
                  <a:lnTo>
                    <a:pt x="7" y="19"/>
                  </a:lnTo>
                  <a:lnTo>
                    <a:pt x="6" y="16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7" y="7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3" y="5"/>
                  </a:lnTo>
                  <a:lnTo>
                    <a:pt x="14" y="7"/>
                  </a:lnTo>
                  <a:lnTo>
                    <a:pt x="15" y="10"/>
                  </a:lnTo>
                  <a:lnTo>
                    <a:pt x="15" y="13"/>
                  </a:lnTo>
                  <a:lnTo>
                    <a:pt x="15" y="16"/>
                  </a:lnTo>
                  <a:lnTo>
                    <a:pt x="14" y="19"/>
                  </a:lnTo>
                  <a:lnTo>
                    <a:pt x="13" y="21"/>
                  </a:lnTo>
                  <a:lnTo>
                    <a:pt x="10" y="22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7" name="Freeform 661"/>
            <p:cNvSpPr>
              <a:spLocks/>
            </p:cNvSpPr>
            <p:nvPr/>
          </p:nvSpPr>
          <p:spPr bwMode="auto">
            <a:xfrm>
              <a:off x="3313" y="1812"/>
              <a:ext cx="4" cy="7"/>
            </a:xfrm>
            <a:custGeom>
              <a:avLst/>
              <a:gdLst/>
              <a:ahLst/>
              <a:cxnLst>
                <a:cxn ang="0">
                  <a:pos x="18" y="20"/>
                </a:cxn>
                <a:cxn ang="0">
                  <a:pos x="7" y="20"/>
                </a:cxn>
                <a:cxn ang="0">
                  <a:pos x="9" y="18"/>
                </a:cxn>
                <a:cxn ang="0">
                  <a:pos x="12" y="16"/>
                </a:cxn>
                <a:cxn ang="0">
                  <a:pos x="15" y="14"/>
                </a:cxn>
                <a:cxn ang="0">
                  <a:pos x="17" y="12"/>
                </a:cxn>
                <a:cxn ang="0">
                  <a:pos x="18" y="10"/>
                </a:cxn>
                <a:cxn ang="0">
                  <a:pos x="18" y="7"/>
                </a:cxn>
                <a:cxn ang="0">
                  <a:pos x="18" y="5"/>
                </a:cxn>
                <a:cxn ang="0">
                  <a:pos x="17" y="3"/>
                </a:cxn>
                <a:cxn ang="0">
                  <a:pos x="16" y="2"/>
                </a:cxn>
                <a:cxn ang="0">
                  <a:pos x="14" y="1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5" y="1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0" y="8"/>
                </a:cxn>
                <a:cxn ang="0">
                  <a:pos x="0" y="9"/>
                </a:cxn>
                <a:cxn ang="0">
                  <a:pos x="5" y="9"/>
                </a:cxn>
                <a:cxn ang="0">
                  <a:pos x="5" y="8"/>
                </a:cxn>
                <a:cxn ang="0">
                  <a:pos x="6" y="6"/>
                </a:cxn>
                <a:cxn ang="0">
                  <a:pos x="6" y="5"/>
                </a:cxn>
                <a:cxn ang="0">
                  <a:pos x="8" y="4"/>
                </a:cxn>
                <a:cxn ang="0">
                  <a:pos x="9" y="4"/>
                </a:cxn>
                <a:cxn ang="0">
                  <a:pos x="11" y="4"/>
                </a:cxn>
                <a:cxn ang="0">
                  <a:pos x="12" y="5"/>
                </a:cxn>
                <a:cxn ang="0">
                  <a:pos x="13" y="6"/>
                </a:cxn>
                <a:cxn ang="0">
                  <a:pos x="13" y="8"/>
                </a:cxn>
                <a:cxn ang="0">
                  <a:pos x="13" y="10"/>
                </a:cxn>
                <a:cxn ang="0">
                  <a:pos x="11" y="11"/>
                </a:cxn>
                <a:cxn ang="0">
                  <a:pos x="9" y="13"/>
                </a:cxn>
                <a:cxn ang="0">
                  <a:pos x="6" y="15"/>
                </a:cxn>
                <a:cxn ang="0">
                  <a:pos x="3" y="17"/>
                </a:cxn>
                <a:cxn ang="0">
                  <a:pos x="1" y="19"/>
                </a:cxn>
                <a:cxn ang="0">
                  <a:pos x="1" y="21"/>
                </a:cxn>
                <a:cxn ang="0">
                  <a:pos x="0" y="23"/>
                </a:cxn>
                <a:cxn ang="0">
                  <a:pos x="0" y="24"/>
                </a:cxn>
                <a:cxn ang="0">
                  <a:pos x="18" y="24"/>
                </a:cxn>
                <a:cxn ang="0">
                  <a:pos x="18" y="20"/>
                </a:cxn>
              </a:cxnLst>
              <a:rect l="0" t="0" r="r" b="b"/>
              <a:pathLst>
                <a:path w="18" h="24">
                  <a:moveTo>
                    <a:pt x="18" y="20"/>
                  </a:moveTo>
                  <a:lnTo>
                    <a:pt x="7" y="20"/>
                  </a:lnTo>
                  <a:lnTo>
                    <a:pt x="9" y="18"/>
                  </a:lnTo>
                  <a:lnTo>
                    <a:pt x="12" y="16"/>
                  </a:lnTo>
                  <a:lnTo>
                    <a:pt x="15" y="14"/>
                  </a:lnTo>
                  <a:lnTo>
                    <a:pt x="17" y="12"/>
                  </a:lnTo>
                  <a:lnTo>
                    <a:pt x="18" y="10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7" y="3"/>
                  </a:lnTo>
                  <a:lnTo>
                    <a:pt x="16" y="2"/>
                  </a:lnTo>
                  <a:lnTo>
                    <a:pt x="14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5" y="1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6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3" y="6"/>
                  </a:lnTo>
                  <a:lnTo>
                    <a:pt x="13" y="8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6" y="15"/>
                  </a:lnTo>
                  <a:lnTo>
                    <a:pt x="3" y="17"/>
                  </a:lnTo>
                  <a:lnTo>
                    <a:pt x="1" y="19"/>
                  </a:lnTo>
                  <a:lnTo>
                    <a:pt x="1" y="21"/>
                  </a:lnTo>
                  <a:lnTo>
                    <a:pt x="0" y="23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2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8" name="Freeform 662"/>
            <p:cNvSpPr>
              <a:spLocks noEditPoints="1"/>
            </p:cNvSpPr>
            <p:nvPr/>
          </p:nvSpPr>
          <p:spPr bwMode="auto">
            <a:xfrm>
              <a:off x="3318" y="1812"/>
              <a:ext cx="5" cy="7"/>
            </a:xfrm>
            <a:custGeom>
              <a:avLst/>
              <a:gdLst/>
              <a:ahLst/>
              <a:cxnLst>
                <a:cxn ang="0">
                  <a:pos x="9" y="25"/>
                </a:cxn>
                <a:cxn ang="0">
                  <a:pos x="11" y="25"/>
                </a:cxn>
                <a:cxn ang="0">
                  <a:pos x="15" y="23"/>
                </a:cxn>
                <a:cxn ang="0">
                  <a:pos x="16" y="22"/>
                </a:cxn>
                <a:cxn ang="0">
                  <a:pos x="18" y="20"/>
                </a:cxn>
                <a:cxn ang="0">
                  <a:pos x="19" y="16"/>
                </a:cxn>
                <a:cxn ang="0">
                  <a:pos x="19" y="12"/>
                </a:cxn>
                <a:cxn ang="0">
                  <a:pos x="19" y="8"/>
                </a:cxn>
                <a:cxn ang="0">
                  <a:pos x="18" y="5"/>
                </a:cxn>
                <a:cxn ang="0">
                  <a:pos x="16" y="3"/>
                </a:cxn>
                <a:cxn ang="0">
                  <a:pos x="15" y="2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1" y="20"/>
                </a:cxn>
                <a:cxn ang="0">
                  <a:pos x="2" y="22"/>
                </a:cxn>
                <a:cxn ang="0">
                  <a:pos x="4" y="23"/>
                </a:cxn>
                <a:cxn ang="0">
                  <a:pos x="7" y="25"/>
                </a:cxn>
                <a:cxn ang="0">
                  <a:pos x="9" y="25"/>
                </a:cxn>
                <a:cxn ang="0">
                  <a:pos x="9" y="21"/>
                </a:cxn>
                <a:cxn ang="0">
                  <a:pos x="7" y="20"/>
                </a:cxn>
                <a:cxn ang="0">
                  <a:pos x="6" y="18"/>
                </a:cxn>
                <a:cxn ang="0">
                  <a:pos x="5" y="15"/>
                </a:cxn>
                <a:cxn ang="0">
                  <a:pos x="5" y="12"/>
                </a:cxn>
                <a:cxn ang="0">
                  <a:pos x="5" y="10"/>
                </a:cxn>
                <a:cxn ang="0">
                  <a:pos x="6" y="7"/>
                </a:cxn>
                <a:cxn ang="0">
                  <a:pos x="7" y="5"/>
                </a:cxn>
                <a:cxn ang="0">
                  <a:pos x="9" y="4"/>
                </a:cxn>
                <a:cxn ang="0">
                  <a:pos x="12" y="5"/>
                </a:cxn>
                <a:cxn ang="0">
                  <a:pos x="13" y="7"/>
                </a:cxn>
                <a:cxn ang="0">
                  <a:pos x="13" y="10"/>
                </a:cxn>
                <a:cxn ang="0">
                  <a:pos x="14" y="12"/>
                </a:cxn>
                <a:cxn ang="0">
                  <a:pos x="13" y="15"/>
                </a:cxn>
                <a:cxn ang="0">
                  <a:pos x="13" y="18"/>
                </a:cxn>
                <a:cxn ang="0">
                  <a:pos x="12" y="20"/>
                </a:cxn>
                <a:cxn ang="0">
                  <a:pos x="9" y="21"/>
                </a:cxn>
              </a:cxnLst>
              <a:rect l="0" t="0" r="r" b="b"/>
              <a:pathLst>
                <a:path w="19" h="25">
                  <a:moveTo>
                    <a:pt x="9" y="25"/>
                  </a:moveTo>
                  <a:lnTo>
                    <a:pt x="11" y="25"/>
                  </a:lnTo>
                  <a:lnTo>
                    <a:pt x="15" y="23"/>
                  </a:lnTo>
                  <a:lnTo>
                    <a:pt x="16" y="22"/>
                  </a:lnTo>
                  <a:lnTo>
                    <a:pt x="18" y="20"/>
                  </a:lnTo>
                  <a:lnTo>
                    <a:pt x="19" y="16"/>
                  </a:lnTo>
                  <a:lnTo>
                    <a:pt x="19" y="12"/>
                  </a:lnTo>
                  <a:lnTo>
                    <a:pt x="19" y="8"/>
                  </a:lnTo>
                  <a:lnTo>
                    <a:pt x="18" y="5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2" y="22"/>
                  </a:lnTo>
                  <a:lnTo>
                    <a:pt x="4" y="23"/>
                  </a:lnTo>
                  <a:lnTo>
                    <a:pt x="7" y="25"/>
                  </a:lnTo>
                  <a:lnTo>
                    <a:pt x="9" y="25"/>
                  </a:lnTo>
                  <a:close/>
                  <a:moveTo>
                    <a:pt x="9" y="21"/>
                  </a:moveTo>
                  <a:lnTo>
                    <a:pt x="7" y="20"/>
                  </a:lnTo>
                  <a:lnTo>
                    <a:pt x="6" y="18"/>
                  </a:lnTo>
                  <a:lnTo>
                    <a:pt x="5" y="15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6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2" y="5"/>
                  </a:lnTo>
                  <a:lnTo>
                    <a:pt x="13" y="7"/>
                  </a:lnTo>
                  <a:lnTo>
                    <a:pt x="13" y="10"/>
                  </a:lnTo>
                  <a:lnTo>
                    <a:pt x="14" y="12"/>
                  </a:lnTo>
                  <a:lnTo>
                    <a:pt x="13" y="15"/>
                  </a:lnTo>
                  <a:lnTo>
                    <a:pt x="13" y="18"/>
                  </a:lnTo>
                  <a:lnTo>
                    <a:pt x="12" y="20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79" name="Freeform 663"/>
            <p:cNvSpPr>
              <a:spLocks noEditPoints="1"/>
            </p:cNvSpPr>
            <p:nvPr/>
          </p:nvSpPr>
          <p:spPr bwMode="auto">
            <a:xfrm>
              <a:off x="3313" y="1793"/>
              <a:ext cx="4" cy="5"/>
            </a:xfrm>
            <a:custGeom>
              <a:avLst/>
              <a:gdLst/>
              <a:ahLst/>
              <a:cxnLst>
                <a:cxn ang="0">
                  <a:pos x="11" y="18"/>
                </a:cxn>
                <a:cxn ang="0">
                  <a:pos x="11" y="24"/>
                </a:cxn>
                <a:cxn ang="0">
                  <a:pos x="16" y="24"/>
                </a:cxn>
                <a:cxn ang="0">
                  <a:pos x="16" y="18"/>
                </a:cxn>
                <a:cxn ang="0">
                  <a:pos x="19" y="18"/>
                </a:cxn>
                <a:cxn ang="0">
                  <a:pos x="19" y="14"/>
                </a:cxn>
                <a:cxn ang="0">
                  <a:pos x="16" y="14"/>
                </a:cxn>
                <a:cxn ang="0">
                  <a:pos x="16" y="0"/>
                </a:cxn>
                <a:cxn ang="0">
                  <a:pos x="11" y="0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11" y="18"/>
                </a:cxn>
                <a:cxn ang="0">
                  <a:pos x="4" y="14"/>
                </a:cxn>
                <a:cxn ang="0">
                  <a:pos x="11" y="5"/>
                </a:cxn>
                <a:cxn ang="0">
                  <a:pos x="11" y="14"/>
                </a:cxn>
                <a:cxn ang="0">
                  <a:pos x="4" y="14"/>
                </a:cxn>
              </a:cxnLst>
              <a:rect l="0" t="0" r="r" b="b"/>
              <a:pathLst>
                <a:path w="19" h="24">
                  <a:moveTo>
                    <a:pt x="11" y="18"/>
                  </a:moveTo>
                  <a:lnTo>
                    <a:pt x="11" y="24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9" y="18"/>
                  </a:lnTo>
                  <a:lnTo>
                    <a:pt x="19" y="14"/>
                  </a:lnTo>
                  <a:lnTo>
                    <a:pt x="16" y="14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1" y="18"/>
                  </a:lnTo>
                  <a:close/>
                  <a:moveTo>
                    <a:pt x="4" y="14"/>
                  </a:moveTo>
                  <a:lnTo>
                    <a:pt x="11" y="5"/>
                  </a:lnTo>
                  <a:lnTo>
                    <a:pt x="11" y="14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0" name="Freeform 664"/>
            <p:cNvSpPr>
              <a:spLocks noEditPoints="1"/>
            </p:cNvSpPr>
            <p:nvPr/>
          </p:nvSpPr>
          <p:spPr bwMode="auto">
            <a:xfrm>
              <a:off x="3318" y="1792"/>
              <a:ext cx="5" cy="7"/>
            </a:xfrm>
            <a:custGeom>
              <a:avLst/>
              <a:gdLst/>
              <a:ahLst/>
              <a:cxnLst>
                <a:cxn ang="0">
                  <a:pos x="9" y="26"/>
                </a:cxn>
                <a:cxn ang="0">
                  <a:pos x="11" y="26"/>
                </a:cxn>
                <a:cxn ang="0">
                  <a:pos x="15" y="24"/>
                </a:cxn>
                <a:cxn ang="0">
                  <a:pos x="16" y="22"/>
                </a:cxn>
                <a:cxn ang="0">
                  <a:pos x="18" y="20"/>
                </a:cxn>
                <a:cxn ang="0">
                  <a:pos x="19" y="17"/>
                </a:cxn>
                <a:cxn ang="0">
                  <a:pos x="19" y="13"/>
                </a:cxn>
                <a:cxn ang="0">
                  <a:pos x="19" y="9"/>
                </a:cxn>
                <a:cxn ang="0">
                  <a:pos x="18" y="6"/>
                </a:cxn>
                <a:cxn ang="0">
                  <a:pos x="16" y="3"/>
                </a:cxn>
                <a:cxn ang="0">
                  <a:pos x="15" y="2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1" y="6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17"/>
                </a:cxn>
                <a:cxn ang="0">
                  <a:pos x="1" y="20"/>
                </a:cxn>
                <a:cxn ang="0">
                  <a:pos x="2" y="22"/>
                </a:cxn>
                <a:cxn ang="0">
                  <a:pos x="4" y="24"/>
                </a:cxn>
                <a:cxn ang="0">
                  <a:pos x="7" y="26"/>
                </a:cxn>
                <a:cxn ang="0">
                  <a:pos x="9" y="26"/>
                </a:cxn>
                <a:cxn ang="0">
                  <a:pos x="9" y="21"/>
                </a:cxn>
                <a:cxn ang="0">
                  <a:pos x="7" y="20"/>
                </a:cxn>
                <a:cxn ang="0">
                  <a:pos x="6" y="18"/>
                </a:cxn>
                <a:cxn ang="0">
                  <a:pos x="5" y="15"/>
                </a:cxn>
                <a:cxn ang="0">
                  <a:pos x="5" y="13"/>
                </a:cxn>
                <a:cxn ang="0">
                  <a:pos x="5" y="10"/>
                </a:cxn>
                <a:cxn ang="0">
                  <a:pos x="6" y="7"/>
                </a:cxn>
                <a:cxn ang="0">
                  <a:pos x="7" y="5"/>
                </a:cxn>
                <a:cxn ang="0">
                  <a:pos x="9" y="4"/>
                </a:cxn>
                <a:cxn ang="0">
                  <a:pos x="12" y="5"/>
                </a:cxn>
                <a:cxn ang="0">
                  <a:pos x="13" y="7"/>
                </a:cxn>
                <a:cxn ang="0">
                  <a:pos x="13" y="10"/>
                </a:cxn>
                <a:cxn ang="0">
                  <a:pos x="14" y="13"/>
                </a:cxn>
                <a:cxn ang="0">
                  <a:pos x="13" y="15"/>
                </a:cxn>
                <a:cxn ang="0">
                  <a:pos x="13" y="18"/>
                </a:cxn>
                <a:cxn ang="0">
                  <a:pos x="12" y="20"/>
                </a:cxn>
                <a:cxn ang="0">
                  <a:pos x="9" y="21"/>
                </a:cxn>
              </a:cxnLst>
              <a:rect l="0" t="0" r="r" b="b"/>
              <a:pathLst>
                <a:path w="19" h="26">
                  <a:moveTo>
                    <a:pt x="9" y="26"/>
                  </a:moveTo>
                  <a:lnTo>
                    <a:pt x="11" y="26"/>
                  </a:lnTo>
                  <a:lnTo>
                    <a:pt x="15" y="24"/>
                  </a:lnTo>
                  <a:lnTo>
                    <a:pt x="16" y="22"/>
                  </a:lnTo>
                  <a:lnTo>
                    <a:pt x="18" y="20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19" y="9"/>
                  </a:lnTo>
                  <a:lnTo>
                    <a:pt x="18" y="6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1" y="20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9" y="26"/>
                  </a:lnTo>
                  <a:close/>
                  <a:moveTo>
                    <a:pt x="9" y="21"/>
                  </a:moveTo>
                  <a:lnTo>
                    <a:pt x="7" y="20"/>
                  </a:lnTo>
                  <a:lnTo>
                    <a:pt x="6" y="18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5" y="10"/>
                  </a:lnTo>
                  <a:lnTo>
                    <a:pt x="6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2" y="5"/>
                  </a:lnTo>
                  <a:lnTo>
                    <a:pt x="13" y="7"/>
                  </a:lnTo>
                  <a:lnTo>
                    <a:pt x="13" y="10"/>
                  </a:lnTo>
                  <a:lnTo>
                    <a:pt x="14" y="13"/>
                  </a:lnTo>
                  <a:lnTo>
                    <a:pt x="13" y="15"/>
                  </a:lnTo>
                  <a:lnTo>
                    <a:pt x="13" y="18"/>
                  </a:lnTo>
                  <a:lnTo>
                    <a:pt x="12" y="20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1" name="Freeform 665"/>
            <p:cNvSpPr>
              <a:spLocks noEditPoints="1"/>
            </p:cNvSpPr>
            <p:nvPr/>
          </p:nvSpPr>
          <p:spPr bwMode="auto">
            <a:xfrm>
              <a:off x="3313" y="1772"/>
              <a:ext cx="4" cy="6"/>
            </a:xfrm>
            <a:custGeom>
              <a:avLst/>
              <a:gdLst/>
              <a:ahLst/>
              <a:cxnLst>
                <a:cxn ang="0">
                  <a:pos x="18" y="7"/>
                </a:cxn>
                <a:cxn ang="0">
                  <a:pos x="18" y="5"/>
                </a:cxn>
                <a:cxn ang="0">
                  <a:pos x="16" y="3"/>
                </a:cxn>
                <a:cxn ang="0">
                  <a:pos x="14" y="1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4" y="3"/>
                </a:cxn>
                <a:cxn ang="0">
                  <a:pos x="3" y="4"/>
                </a:cxn>
                <a:cxn ang="0">
                  <a:pos x="1" y="6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1" y="21"/>
                </a:cxn>
                <a:cxn ang="0">
                  <a:pos x="2" y="23"/>
                </a:cxn>
                <a:cxn ang="0">
                  <a:pos x="4" y="24"/>
                </a:cxn>
                <a:cxn ang="0">
                  <a:pos x="7" y="26"/>
                </a:cxn>
                <a:cxn ang="0">
                  <a:pos x="10" y="26"/>
                </a:cxn>
                <a:cxn ang="0">
                  <a:pos x="14" y="25"/>
                </a:cxn>
                <a:cxn ang="0">
                  <a:pos x="17" y="23"/>
                </a:cxn>
                <a:cxn ang="0">
                  <a:pos x="18" y="20"/>
                </a:cxn>
                <a:cxn ang="0">
                  <a:pos x="19" y="17"/>
                </a:cxn>
                <a:cxn ang="0">
                  <a:pos x="18" y="13"/>
                </a:cxn>
                <a:cxn ang="0">
                  <a:pos x="16" y="11"/>
                </a:cxn>
                <a:cxn ang="0">
                  <a:pos x="13" y="9"/>
                </a:cxn>
                <a:cxn ang="0">
                  <a:pos x="10" y="9"/>
                </a:cxn>
                <a:cxn ang="0">
                  <a:pos x="7" y="10"/>
                </a:cxn>
                <a:cxn ang="0">
                  <a:pos x="5" y="11"/>
                </a:cxn>
                <a:cxn ang="0">
                  <a:pos x="5" y="9"/>
                </a:cxn>
                <a:cxn ang="0">
                  <a:pos x="6" y="7"/>
                </a:cxn>
                <a:cxn ang="0">
                  <a:pos x="8" y="6"/>
                </a:cxn>
                <a:cxn ang="0">
                  <a:pos x="10" y="5"/>
                </a:cxn>
                <a:cxn ang="0">
                  <a:pos x="12" y="5"/>
                </a:cxn>
                <a:cxn ang="0">
                  <a:pos x="14" y="7"/>
                </a:cxn>
                <a:cxn ang="0">
                  <a:pos x="18" y="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6" y="14"/>
                </a:cxn>
                <a:cxn ang="0">
                  <a:pos x="8" y="13"/>
                </a:cxn>
                <a:cxn ang="0">
                  <a:pos x="9" y="13"/>
                </a:cxn>
                <a:cxn ang="0">
                  <a:pos x="11" y="13"/>
                </a:cxn>
                <a:cxn ang="0">
                  <a:pos x="13" y="14"/>
                </a:cxn>
                <a:cxn ang="0">
                  <a:pos x="13" y="15"/>
                </a:cxn>
                <a:cxn ang="0">
                  <a:pos x="14" y="17"/>
                </a:cxn>
                <a:cxn ang="0">
                  <a:pos x="14" y="19"/>
                </a:cxn>
                <a:cxn ang="0">
                  <a:pos x="13" y="20"/>
                </a:cxn>
                <a:cxn ang="0">
                  <a:pos x="11" y="21"/>
                </a:cxn>
                <a:cxn ang="0">
                  <a:pos x="10" y="22"/>
                </a:cxn>
                <a:cxn ang="0">
                  <a:pos x="8" y="21"/>
                </a:cxn>
                <a:cxn ang="0">
                  <a:pos x="6" y="20"/>
                </a:cxn>
                <a:cxn ang="0">
                  <a:pos x="5" y="19"/>
                </a:cxn>
                <a:cxn ang="0">
                  <a:pos x="5" y="17"/>
                </a:cxn>
              </a:cxnLst>
              <a:rect l="0" t="0" r="r" b="b"/>
              <a:pathLst>
                <a:path w="19" h="26">
                  <a:moveTo>
                    <a:pt x="18" y="7"/>
                  </a:moveTo>
                  <a:lnTo>
                    <a:pt x="18" y="5"/>
                  </a:lnTo>
                  <a:lnTo>
                    <a:pt x="16" y="3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3" y="4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10" y="26"/>
                  </a:lnTo>
                  <a:lnTo>
                    <a:pt x="14" y="25"/>
                  </a:lnTo>
                  <a:lnTo>
                    <a:pt x="17" y="23"/>
                  </a:lnTo>
                  <a:lnTo>
                    <a:pt x="18" y="20"/>
                  </a:lnTo>
                  <a:lnTo>
                    <a:pt x="19" y="17"/>
                  </a:lnTo>
                  <a:lnTo>
                    <a:pt x="18" y="13"/>
                  </a:lnTo>
                  <a:lnTo>
                    <a:pt x="16" y="11"/>
                  </a:lnTo>
                  <a:lnTo>
                    <a:pt x="13" y="9"/>
                  </a:lnTo>
                  <a:lnTo>
                    <a:pt x="10" y="9"/>
                  </a:lnTo>
                  <a:lnTo>
                    <a:pt x="7" y="10"/>
                  </a:lnTo>
                  <a:lnTo>
                    <a:pt x="5" y="11"/>
                  </a:lnTo>
                  <a:lnTo>
                    <a:pt x="5" y="9"/>
                  </a:lnTo>
                  <a:lnTo>
                    <a:pt x="6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4" y="7"/>
                  </a:lnTo>
                  <a:lnTo>
                    <a:pt x="18" y="7"/>
                  </a:lnTo>
                  <a:close/>
                  <a:moveTo>
                    <a:pt x="5" y="17"/>
                  </a:moveTo>
                  <a:lnTo>
                    <a:pt x="5" y="15"/>
                  </a:lnTo>
                  <a:lnTo>
                    <a:pt x="6" y="14"/>
                  </a:lnTo>
                  <a:lnTo>
                    <a:pt x="8" y="13"/>
                  </a:lnTo>
                  <a:lnTo>
                    <a:pt x="9" y="13"/>
                  </a:lnTo>
                  <a:lnTo>
                    <a:pt x="11" y="13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4" y="17"/>
                  </a:lnTo>
                  <a:lnTo>
                    <a:pt x="14" y="19"/>
                  </a:lnTo>
                  <a:lnTo>
                    <a:pt x="13" y="20"/>
                  </a:lnTo>
                  <a:lnTo>
                    <a:pt x="11" y="21"/>
                  </a:lnTo>
                  <a:lnTo>
                    <a:pt x="10" y="22"/>
                  </a:lnTo>
                  <a:lnTo>
                    <a:pt x="8" y="21"/>
                  </a:lnTo>
                  <a:lnTo>
                    <a:pt x="6" y="20"/>
                  </a:lnTo>
                  <a:lnTo>
                    <a:pt x="5" y="19"/>
                  </a:lnTo>
                  <a:lnTo>
                    <a:pt x="5" y="1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2" name="Freeform 666"/>
            <p:cNvSpPr>
              <a:spLocks noEditPoints="1"/>
            </p:cNvSpPr>
            <p:nvPr/>
          </p:nvSpPr>
          <p:spPr bwMode="auto">
            <a:xfrm>
              <a:off x="3318" y="1772"/>
              <a:ext cx="5" cy="6"/>
            </a:xfrm>
            <a:custGeom>
              <a:avLst/>
              <a:gdLst/>
              <a:ahLst/>
              <a:cxnLst>
                <a:cxn ang="0">
                  <a:pos x="9" y="26"/>
                </a:cxn>
                <a:cxn ang="0">
                  <a:pos x="12" y="26"/>
                </a:cxn>
                <a:cxn ang="0">
                  <a:pos x="15" y="24"/>
                </a:cxn>
                <a:cxn ang="0">
                  <a:pos x="16" y="23"/>
                </a:cxn>
                <a:cxn ang="0">
                  <a:pos x="18" y="21"/>
                </a:cxn>
                <a:cxn ang="0">
                  <a:pos x="19" y="17"/>
                </a:cxn>
                <a:cxn ang="0">
                  <a:pos x="19" y="13"/>
                </a:cxn>
                <a:cxn ang="0">
                  <a:pos x="19" y="9"/>
                </a:cxn>
                <a:cxn ang="0">
                  <a:pos x="18" y="6"/>
                </a:cxn>
                <a:cxn ang="0">
                  <a:pos x="16" y="4"/>
                </a:cxn>
                <a:cxn ang="0">
                  <a:pos x="15" y="3"/>
                </a:cxn>
                <a:cxn ang="0">
                  <a:pos x="12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3"/>
                </a:cxn>
                <a:cxn ang="0">
                  <a:pos x="2" y="4"/>
                </a:cxn>
                <a:cxn ang="0">
                  <a:pos x="1" y="6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17"/>
                </a:cxn>
                <a:cxn ang="0">
                  <a:pos x="1" y="21"/>
                </a:cxn>
                <a:cxn ang="0">
                  <a:pos x="2" y="23"/>
                </a:cxn>
                <a:cxn ang="0">
                  <a:pos x="4" y="24"/>
                </a:cxn>
                <a:cxn ang="0">
                  <a:pos x="7" y="26"/>
                </a:cxn>
                <a:cxn ang="0">
                  <a:pos x="9" y="26"/>
                </a:cxn>
                <a:cxn ang="0">
                  <a:pos x="9" y="22"/>
                </a:cxn>
                <a:cxn ang="0">
                  <a:pos x="7" y="21"/>
                </a:cxn>
                <a:cxn ang="0">
                  <a:pos x="6" y="19"/>
                </a:cxn>
                <a:cxn ang="0">
                  <a:pos x="5" y="16"/>
                </a:cxn>
                <a:cxn ang="0">
                  <a:pos x="5" y="13"/>
                </a:cxn>
                <a:cxn ang="0">
                  <a:pos x="5" y="11"/>
                </a:cxn>
                <a:cxn ang="0">
                  <a:pos x="6" y="8"/>
                </a:cxn>
                <a:cxn ang="0">
                  <a:pos x="7" y="6"/>
                </a:cxn>
                <a:cxn ang="0">
                  <a:pos x="9" y="5"/>
                </a:cxn>
                <a:cxn ang="0">
                  <a:pos x="12" y="6"/>
                </a:cxn>
                <a:cxn ang="0">
                  <a:pos x="13" y="8"/>
                </a:cxn>
                <a:cxn ang="0">
                  <a:pos x="13" y="11"/>
                </a:cxn>
                <a:cxn ang="0">
                  <a:pos x="14" y="13"/>
                </a:cxn>
                <a:cxn ang="0">
                  <a:pos x="13" y="16"/>
                </a:cxn>
                <a:cxn ang="0">
                  <a:pos x="13" y="19"/>
                </a:cxn>
                <a:cxn ang="0">
                  <a:pos x="12" y="21"/>
                </a:cxn>
                <a:cxn ang="0">
                  <a:pos x="9" y="22"/>
                </a:cxn>
              </a:cxnLst>
              <a:rect l="0" t="0" r="r" b="b"/>
              <a:pathLst>
                <a:path w="19" h="26">
                  <a:moveTo>
                    <a:pt x="9" y="26"/>
                  </a:moveTo>
                  <a:lnTo>
                    <a:pt x="12" y="26"/>
                  </a:lnTo>
                  <a:lnTo>
                    <a:pt x="15" y="24"/>
                  </a:lnTo>
                  <a:lnTo>
                    <a:pt x="16" y="23"/>
                  </a:lnTo>
                  <a:lnTo>
                    <a:pt x="18" y="21"/>
                  </a:lnTo>
                  <a:lnTo>
                    <a:pt x="19" y="17"/>
                  </a:lnTo>
                  <a:lnTo>
                    <a:pt x="19" y="13"/>
                  </a:lnTo>
                  <a:lnTo>
                    <a:pt x="19" y="9"/>
                  </a:lnTo>
                  <a:lnTo>
                    <a:pt x="18" y="6"/>
                  </a:lnTo>
                  <a:lnTo>
                    <a:pt x="16" y="4"/>
                  </a:lnTo>
                  <a:lnTo>
                    <a:pt x="15" y="3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3"/>
                  </a:lnTo>
                  <a:lnTo>
                    <a:pt x="2" y="4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1" y="21"/>
                  </a:lnTo>
                  <a:lnTo>
                    <a:pt x="2" y="23"/>
                  </a:lnTo>
                  <a:lnTo>
                    <a:pt x="4" y="24"/>
                  </a:lnTo>
                  <a:lnTo>
                    <a:pt x="7" y="26"/>
                  </a:lnTo>
                  <a:lnTo>
                    <a:pt x="9" y="26"/>
                  </a:lnTo>
                  <a:close/>
                  <a:moveTo>
                    <a:pt x="9" y="22"/>
                  </a:moveTo>
                  <a:lnTo>
                    <a:pt x="7" y="21"/>
                  </a:lnTo>
                  <a:lnTo>
                    <a:pt x="6" y="19"/>
                  </a:lnTo>
                  <a:lnTo>
                    <a:pt x="5" y="16"/>
                  </a:lnTo>
                  <a:lnTo>
                    <a:pt x="5" y="13"/>
                  </a:lnTo>
                  <a:lnTo>
                    <a:pt x="5" y="11"/>
                  </a:lnTo>
                  <a:lnTo>
                    <a:pt x="6" y="8"/>
                  </a:lnTo>
                  <a:lnTo>
                    <a:pt x="7" y="6"/>
                  </a:lnTo>
                  <a:lnTo>
                    <a:pt x="9" y="5"/>
                  </a:lnTo>
                  <a:lnTo>
                    <a:pt x="12" y="6"/>
                  </a:lnTo>
                  <a:lnTo>
                    <a:pt x="13" y="8"/>
                  </a:lnTo>
                  <a:lnTo>
                    <a:pt x="13" y="11"/>
                  </a:lnTo>
                  <a:lnTo>
                    <a:pt x="14" y="13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2" y="21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3" name="Freeform 667"/>
            <p:cNvSpPr>
              <a:spLocks noEditPoints="1"/>
            </p:cNvSpPr>
            <p:nvPr/>
          </p:nvSpPr>
          <p:spPr bwMode="auto">
            <a:xfrm>
              <a:off x="3313" y="1752"/>
              <a:ext cx="4" cy="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0" y="15"/>
                </a:cxn>
                <a:cxn ang="0">
                  <a:pos x="0" y="19"/>
                </a:cxn>
                <a:cxn ang="0">
                  <a:pos x="4" y="24"/>
                </a:cxn>
                <a:cxn ang="0">
                  <a:pos x="15" y="24"/>
                </a:cxn>
                <a:cxn ang="0">
                  <a:pos x="19" y="19"/>
                </a:cxn>
                <a:cxn ang="0">
                  <a:pos x="19" y="15"/>
                </a:cxn>
                <a:cxn ang="0">
                  <a:pos x="16" y="12"/>
                </a:cxn>
                <a:cxn ang="0">
                  <a:pos x="16" y="11"/>
                </a:cxn>
                <a:cxn ang="0">
                  <a:pos x="18" y="8"/>
                </a:cxn>
                <a:cxn ang="0">
                  <a:pos x="18" y="4"/>
                </a:cxn>
                <a:cxn ang="0">
                  <a:pos x="13" y="0"/>
                </a:cxn>
                <a:cxn ang="0">
                  <a:pos x="5" y="0"/>
                </a:cxn>
                <a:cxn ang="0">
                  <a:pos x="1" y="4"/>
                </a:cxn>
                <a:cxn ang="0">
                  <a:pos x="1" y="8"/>
                </a:cxn>
                <a:cxn ang="0">
                  <a:pos x="3" y="11"/>
                </a:cxn>
                <a:cxn ang="0">
                  <a:pos x="9" y="21"/>
                </a:cxn>
                <a:cxn ang="0">
                  <a:pos x="6" y="19"/>
                </a:cxn>
                <a:cxn ang="0">
                  <a:pos x="5" y="17"/>
                </a:cxn>
                <a:cxn ang="0">
                  <a:pos x="6" y="14"/>
                </a:cxn>
                <a:cxn ang="0">
                  <a:pos x="9" y="13"/>
                </a:cxn>
                <a:cxn ang="0">
                  <a:pos x="13" y="14"/>
                </a:cxn>
                <a:cxn ang="0">
                  <a:pos x="14" y="17"/>
                </a:cxn>
                <a:cxn ang="0">
                  <a:pos x="13" y="19"/>
                </a:cxn>
                <a:cxn ang="0">
                  <a:pos x="9" y="21"/>
                </a:cxn>
                <a:cxn ang="0">
                  <a:pos x="8" y="10"/>
                </a:cxn>
                <a:cxn ang="0">
                  <a:pos x="6" y="8"/>
                </a:cxn>
                <a:cxn ang="0">
                  <a:pos x="6" y="5"/>
                </a:cxn>
                <a:cxn ang="0">
                  <a:pos x="8" y="4"/>
                </a:cxn>
                <a:cxn ang="0">
                  <a:pos x="11" y="4"/>
                </a:cxn>
                <a:cxn ang="0">
                  <a:pos x="13" y="5"/>
                </a:cxn>
                <a:cxn ang="0">
                  <a:pos x="13" y="8"/>
                </a:cxn>
                <a:cxn ang="0">
                  <a:pos x="11" y="10"/>
                </a:cxn>
              </a:cxnLst>
              <a:rect l="0" t="0" r="r" b="b"/>
              <a:pathLst>
                <a:path w="19" h="25">
                  <a:moveTo>
                    <a:pt x="4" y="11"/>
                  </a:moveTo>
                  <a:lnTo>
                    <a:pt x="2" y="12"/>
                  </a:lnTo>
                  <a:lnTo>
                    <a:pt x="1" y="14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4" y="24"/>
                  </a:lnTo>
                  <a:lnTo>
                    <a:pt x="9" y="25"/>
                  </a:lnTo>
                  <a:lnTo>
                    <a:pt x="15" y="24"/>
                  </a:lnTo>
                  <a:lnTo>
                    <a:pt x="17" y="22"/>
                  </a:lnTo>
                  <a:lnTo>
                    <a:pt x="19" y="19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18" y="14"/>
                  </a:lnTo>
                  <a:lnTo>
                    <a:pt x="16" y="12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9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6" y="2"/>
                  </a:lnTo>
                  <a:lnTo>
                    <a:pt x="13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1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4" y="11"/>
                  </a:lnTo>
                  <a:close/>
                  <a:moveTo>
                    <a:pt x="9" y="21"/>
                  </a:moveTo>
                  <a:lnTo>
                    <a:pt x="7" y="20"/>
                  </a:lnTo>
                  <a:lnTo>
                    <a:pt x="6" y="19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6"/>
                  </a:lnTo>
                  <a:lnTo>
                    <a:pt x="14" y="17"/>
                  </a:lnTo>
                  <a:lnTo>
                    <a:pt x="14" y="18"/>
                  </a:lnTo>
                  <a:lnTo>
                    <a:pt x="13" y="19"/>
                  </a:lnTo>
                  <a:lnTo>
                    <a:pt x="12" y="20"/>
                  </a:lnTo>
                  <a:lnTo>
                    <a:pt x="9" y="21"/>
                  </a:lnTo>
                  <a:close/>
                  <a:moveTo>
                    <a:pt x="9" y="10"/>
                  </a:moveTo>
                  <a:lnTo>
                    <a:pt x="8" y="10"/>
                  </a:lnTo>
                  <a:lnTo>
                    <a:pt x="7" y="9"/>
                  </a:lnTo>
                  <a:lnTo>
                    <a:pt x="6" y="8"/>
                  </a:lnTo>
                  <a:lnTo>
                    <a:pt x="5" y="7"/>
                  </a:lnTo>
                  <a:lnTo>
                    <a:pt x="6" y="5"/>
                  </a:lnTo>
                  <a:lnTo>
                    <a:pt x="7" y="4"/>
                  </a:lnTo>
                  <a:lnTo>
                    <a:pt x="8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3" y="5"/>
                  </a:lnTo>
                  <a:lnTo>
                    <a:pt x="13" y="7"/>
                  </a:lnTo>
                  <a:lnTo>
                    <a:pt x="13" y="8"/>
                  </a:lnTo>
                  <a:lnTo>
                    <a:pt x="12" y="9"/>
                  </a:lnTo>
                  <a:lnTo>
                    <a:pt x="11" y="10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4" name="Freeform 668"/>
            <p:cNvSpPr>
              <a:spLocks noEditPoints="1"/>
            </p:cNvSpPr>
            <p:nvPr/>
          </p:nvSpPr>
          <p:spPr bwMode="auto">
            <a:xfrm>
              <a:off x="3318" y="1752"/>
              <a:ext cx="5" cy="6"/>
            </a:xfrm>
            <a:custGeom>
              <a:avLst/>
              <a:gdLst/>
              <a:ahLst/>
              <a:cxnLst>
                <a:cxn ang="0">
                  <a:pos x="9" y="25"/>
                </a:cxn>
                <a:cxn ang="0">
                  <a:pos x="12" y="24"/>
                </a:cxn>
                <a:cxn ang="0">
                  <a:pos x="15" y="23"/>
                </a:cxn>
                <a:cxn ang="0">
                  <a:pos x="16" y="22"/>
                </a:cxn>
                <a:cxn ang="0">
                  <a:pos x="18" y="19"/>
                </a:cxn>
                <a:cxn ang="0">
                  <a:pos x="19" y="16"/>
                </a:cxn>
                <a:cxn ang="0">
                  <a:pos x="19" y="12"/>
                </a:cxn>
                <a:cxn ang="0">
                  <a:pos x="19" y="8"/>
                </a:cxn>
                <a:cxn ang="0">
                  <a:pos x="18" y="5"/>
                </a:cxn>
                <a:cxn ang="0">
                  <a:pos x="16" y="3"/>
                </a:cxn>
                <a:cxn ang="0">
                  <a:pos x="15" y="1"/>
                </a:cxn>
                <a:cxn ang="0">
                  <a:pos x="12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6"/>
                </a:cxn>
                <a:cxn ang="0">
                  <a:pos x="1" y="19"/>
                </a:cxn>
                <a:cxn ang="0">
                  <a:pos x="2" y="22"/>
                </a:cxn>
                <a:cxn ang="0">
                  <a:pos x="4" y="23"/>
                </a:cxn>
                <a:cxn ang="0">
                  <a:pos x="7" y="24"/>
                </a:cxn>
                <a:cxn ang="0">
                  <a:pos x="9" y="25"/>
                </a:cxn>
                <a:cxn ang="0">
                  <a:pos x="9" y="21"/>
                </a:cxn>
                <a:cxn ang="0">
                  <a:pos x="7" y="20"/>
                </a:cxn>
                <a:cxn ang="0">
                  <a:pos x="6" y="18"/>
                </a:cxn>
                <a:cxn ang="0">
                  <a:pos x="5" y="15"/>
                </a:cxn>
                <a:cxn ang="0">
                  <a:pos x="5" y="12"/>
                </a:cxn>
                <a:cxn ang="0">
                  <a:pos x="5" y="9"/>
                </a:cxn>
                <a:cxn ang="0">
                  <a:pos x="6" y="7"/>
                </a:cxn>
                <a:cxn ang="0">
                  <a:pos x="7" y="5"/>
                </a:cxn>
                <a:cxn ang="0">
                  <a:pos x="9" y="4"/>
                </a:cxn>
                <a:cxn ang="0">
                  <a:pos x="12" y="5"/>
                </a:cxn>
                <a:cxn ang="0">
                  <a:pos x="13" y="7"/>
                </a:cxn>
                <a:cxn ang="0">
                  <a:pos x="13" y="9"/>
                </a:cxn>
                <a:cxn ang="0">
                  <a:pos x="14" y="12"/>
                </a:cxn>
                <a:cxn ang="0">
                  <a:pos x="13" y="15"/>
                </a:cxn>
                <a:cxn ang="0">
                  <a:pos x="13" y="18"/>
                </a:cxn>
                <a:cxn ang="0">
                  <a:pos x="12" y="20"/>
                </a:cxn>
                <a:cxn ang="0">
                  <a:pos x="9" y="21"/>
                </a:cxn>
              </a:cxnLst>
              <a:rect l="0" t="0" r="r" b="b"/>
              <a:pathLst>
                <a:path w="19" h="25">
                  <a:moveTo>
                    <a:pt x="9" y="25"/>
                  </a:moveTo>
                  <a:lnTo>
                    <a:pt x="12" y="24"/>
                  </a:lnTo>
                  <a:lnTo>
                    <a:pt x="15" y="23"/>
                  </a:lnTo>
                  <a:lnTo>
                    <a:pt x="16" y="22"/>
                  </a:lnTo>
                  <a:lnTo>
                    <a:pt x="18" y="19"/>
                  </a:lnTo>
                  <a:lnTo>
                    <a:pt x="19" y="16"/>
                  </a:lnTo>
                  <a:lnTo>
                    <a:pt x="19" y="12"/>
                  </a:lnTo>
                  <a:lnTo>
                    <a:pt x="19" y="8"/>
                  </a:lnTo>
                  <a:lnTo>
                    <a:pt x="18" y="5"/>
                  </a:lnTo>
                  <a:lnTo>
                    <a:pt x="16" y="3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1" y="19"/>
                  </a:lnTo>
                  <a:lnTo>
                    <a:pt x="2" y="22"/>
                  </a:lnTo>
                  <a:lnTo>
                    <a:pt x="4" y="23"/>
                  </a:lnTo>
                  <a:lnTo>
                    <a:pt x="7" y="24"/>
                  </a:lnTo>
                  <a:lnTo>
                    <a:pt x="9" y="25"/>
                  </a:lnTo>
                  <a:close/>
                  <a:moveTo>
                    <a:pt x="9" y="21"/>
                  </a:moveTo>
                  <a:lnTo>
                    <a:pt x="7" y="20"/>
                  </a:lnTo>
                  <a:lnTo>
                    <a:pt x="6" y="18"/>
                  </a:lnTo>
                  <a:lnTo>
                    <a:pt x="5" y="15"/>
                  </a:lnTo>
                  <a:lnTo>
                    <a:pt x="5" y="12"/>
                  </a:lnTo>
                  <a:lnTo>
                    <a:pt x="5" y="9"/>
                  </a:lnTo>
                  <a:lnTo>
                    <a:pt x="6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2" y="5"/>
                  </a:lnTo>
                  <a:lnTo>
                    <a:pt x="13" y="7"/>
                  </a:lnTo>
                  <a:lnTo>
                    <a:pt x="13" y="9"/>
                  </a:lnTo>
                  <a:lnTo>
                    <a:pt x="14" y="12"/>
                  </a:lnTo>
                  <a:lnTo>
                    <a:pt x="13" y="15"/>
                  </a:lnTo>
                  <a:lnTo>
                    <a:pt x="13" y="18"/>
                  </a:lnTo>
                  <a:lnTo>
                    <a:pt x="12" y="20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5" name="Freeform 669"/>
            <p:cNvSpPr>
              <a:spLocks/>
            </p:cNvSpPr>
            <p:nvPr/>
          </p:nvSpPr>
          <p:spPr bwMode="auto">
            <a:xfrm>
              <a:off x="3308" y="1731"/>
              <a:ext cx="3" cy="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6" y="7"/>
                </a:cxn>
                <a:cxn ang="0">
                  <a:pos x="6" y="25"/>
                </a:cxn>
                <a:cxn ang="0">
                  <a:pos x="12" y="25"/>
                </a:cxn>
                <a:cxn ang="0">
                  <a:pos x="12" y="0"/>
                </a:cxn>
                <a:cxn ang="0">
                  <a:pos x="7" y="0"/>
                </a:cxn>
                <a:cxn ang="0">
                  <a:pos x="7" y="2"/>
                </a:cxn>
                <a:cxn ang="0">
                  <a:pos x="5" y="3"/>
                </a:cxn>
                <a:cxn ang="0">
                  <a:pos x="3" y="4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7"/>
                </a:cxn>
              </a:cxnLst>
              <a:rect l="0" t="0" r="r" b="b"/>
              <a:pathLst>
                <a:path w="12" h="25">
                  <a:moveTo>
                    <a:pt x="0" y="7"/>
                  </a:moveTo>
                  <a:lnTo>
                    <a:pt x="6" y="7"/>
                  </a:lnTo>
                  <a:lnTo>
                    <a:pt x="6" y="25"/>
                  </a:lnTo>
                  <a:lnTo>
                    <a:pt x="12" y="25"/>
                  </a:lnTo>
                  <a:lnTo>
                    <a:pt x="12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5" y="3"/>
                  </a:lnTo>
                  <a:lnTo>
                    <a:pt x="3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6" name="Freeform 670"/>
            <p:cNvSpPr>
              <a:spLocks noEditPoints="1"/>
            </p:cNvSpPr>
            <p:nvPr/>
          </p:nvSpPr>
          <p:spPr bwMode="auto">
            <a:xfrm>
              <a:off x="3313" y="1731"/>
              <a:ext cx="5" cy="6"/>
            </a:xfrm>
            <a:custGeom>
              <a:avLst/>
              <a:gdLst/>
              <a:ahLst/>
              <a:cxnLst>
                <a:cxn ang="0">
                  <a:pos x="10" y="26"/>
                </a:cxn>
                <a:cxn ang="0">
                  <a:pos x="12" y="26"/>
                </a:cxn>
                <a:cxn ang="0">
                  <a:pos x="15" y="25"/>
                </a:cxn>
                <a:cxn ang="0">
                  <a:pos x="17" y="23"/>
                </a:cxn>
                <a:cxn ang="0">
                  <a:pos x="18" y="21"/>
                </a:cxn>
                <a:cxn ang="0">
                  <a:pos x="20" y="18"/>
                </a:cxn>
                <a:cxn ang="0">
                  <a:pos x="20" y="13"/>
                </a:cxn>
                <a:cxn ang="0">
                  <a:pos x="20" y="9"/>
                </a:cxn>
                <a:cxn ang="0">
                  <a:pos x="18" y="6"/>
                </a:cxn>
                <a:cxn ang="0">
                  <a:pos x="17" y="4"/>
                </a:cxn>
                <a:cxn ang="0">
                  <a:pos x="15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4" y="2"/>
                </a:cxn>
                <a:cxn ang="0">
                  <a:pos x="3" y="4"/>
                </a:cxn>
                <a:cxn ang="0">
                  <a:pos x="1" y="6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" y="21"/>
                </a:cxn>
                <a:cxn ang="0">
                  <a:pos x="3" y="23"/>
                </a:cxn>
                <a:cxn ang="0">
                  <a:pos x="4" y="25"/>
                </a:cxn>
                <a:cxn ang="0">
                  <a:pos x="7" y="26"/>
                </a:cxn>
                <a:cxn ang="0">
                  <a:pos x="10" y="26"/>
                </a:cxn>
                <a:cxn ang="0">
                  <a:pos x="10" y="22"/>
                </a:cxn>
                <a:cxn ang="0">
                  <a:pos x="7" y="22"/>
                </a:cxn>
                <a:cxn ang="0">
                  <a:pos x="6" y="19"/>
                </a:cxn>
                <a:cxn ang="0">
                  <a:pos x="5" y="17"/>
                </a:cxn>
                <a:cxn ang="0">
                  <a:pos x="5" y="13"/>
                </a:cxn>
                <a:cxn ang="0">
                  <a:pos x="5" y="10"/>
                </a:cxn>
                <a:cxn ang="0">
                  <a:pos x="6" y="8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2" y="5"/>
                </a:cxn>
                <a:cxn ang="0">
                  <a:pos x="13" y="7"/>
                </a:cxn>
                <a:cxn ang="0">
                  <a:pos x="14" y="10"/>
                </a:cxn>
                <a:cxn ang="0">
                  <a:pos x="14" y="13"/>
                </a:cxn>
                <a:cxn ang="0">
                  <a:pos x="14" y="17"/>
                </a:cxn>
                <a:cxn ang="0">
                  <a:pos x="13" y="19"/>
                </a:cxn>
                <a:cxn ang="0">
                  <a:pos x="12" y="22"/>
                </a:cxn>
                <a:cxn ang="0">
                  <a:pos x="10" y="22"/>
                </a:cxn>
              </a:cxnLst>
              <a:rect l="0" t="0" r="r" b="b"/>
              <a:pathLst>
                <a:path w="20" h="26">
                  <a:moveTo>
                    <a:pt x="10" y="26"/>
                  </a:moveTo>
                  <a:lnTo>
                    <a:pt x="12" y="26"/>
                  </a:lnTo>
                  <a:lnTo>
                    <a:pt x="15" y="25"/>
                  </a:lnTo>
                  <a:lnTo>
                    <a:pt x="17" y="23"/>
                  </a:lnTo>
                  <a:lnTo>
                    <a:pt x="18" y="21"/>
                  </a:lnTo>
                  <a:lnTo>
                    <a:pt x="20" y="18"/>
                  </a:lnTo>
                  <a:lnTo>
                    <a:pt x="20" y="13"/>
                  </a:lnTo>
                  <a:lnTo>
                    <a:pt x="20" y="9"/>
                  </a:lnTo>
                  <a:lnTo>
                    <a:pt x="18" y="6"/>
                  </a:lnTo>
                  <a:lnTo>
                    <a:pt x="17" y="4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7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3" y="23"/>
                  </a:lnTo>
                  <a:lnTo>
                    <a:pt x="4" y="25"/>
                  </a:lnTo>
                  <a:lnTo>
                    <a:pt x="7" y="26"/>
                  </a:lnTo>
                  <a:lnTo>
                    <a:pt x="10" y="26"/>
                  </a:lnTo>
                  <a:close/>
                  <a:moveTo>
                    <a:pt x="10" y="22"/>
                  </a:moveTo>
                  <a:lnTo>
                    <a:pt x="7" y="22"/>
                  </a:lnTo>
                  <a:lnTo>
                    <a:pt x="6" y="19"/>
                  </a:lnTo>
                  <a:lnTo>
                    <a:pt x="5" y="17"/>
                  </a:lnTo>
                  <a:lnTo>
                    <a:pt x="5" y="13"/>
                  </a:lnTo>
                  <a:lnTo>
                    <a:pt x="5" y="10"/>
                  </a:lnTo>
                  <a:lnTo>
                    <a:pt x="6" y="8"/>
                  </a:lnTo>
                  <a:lnTo>
                    <a:pt x="7" y="5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3" y="7"/>
                  </a:lnTo>
                  <a:lnTo>
                    <a:pt x="14" y="10"/>
                  </a:lnTo>
                  <a:lnTo>
                    <a:pt x="14" y="13"/>
                  </a:lnTo>
                  <a:lnTo>
                    <a:pt x="14" y="17"/>
                  </a:lnTo>
                  <a:lnTo>
                    <a:pt x="13" y="19"/>
                  </a:lnTo>
                  <a:lnTo>
                    <a:pt x="12" y="22"/>
                  </a:lnTo>
                  <a:lnTo>
                    <a:pt x="10" y="22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7" name="Freeform 671"/>
            <p:cNvSpPr>
              <a:spLocks noEditPoints="1"/>
            </p:cNvSpPr>
            <p:nvPr/>
          </p:nvSpPr>
          <p:spPr bwMode="auto">
            <a:xfrm>
              <a:off x="3319" y="1731"/>
              <a:ext cx="5" cy="6"/>
            </a:xfrm>
            <a:custGeom>
              <a:avLst/>
              <a:gdLst/>
              <a:ahLst/>
              <a:cxnLst>
                <a:cxn ang="0">
                  <a:pos x="10" y="26"/>
                </a:cxn>
                <a:cxn ang="0">
                  <a:pos x="12" y="26"/>
                </a:cxn>
                <a:cxn ang="0">
                  <a:pos x="15" y="25"/>
                </a:cxn>
                <a:cxn ang="0">
                  <a:pos x="17" y="23"/>
                </a:cxn>
                <a:cxn ang="0">
                  <a:pos x="18" y="21"/>
                </a:cxn>
                <a:cxn ang="0">
                  <a:pos x="19" y="18"/>
                </a:cxn>
                <a:cxn ang="0">
                  <a:pos x="19" y="13"/>
                </a:cxn>
                <a:cxn ang="0">
                  <a:pos x="19" y="9"/>
                </a:cxn>
                <a:cxn ang="0">
                  <a:pos x="18" y="6"/>
                </a:cxn>
                <a:cxn ang="0">
                  <a:pos x="17" y="4"/>
                </a:cxn>
                <a:cxn ang="0">
                  <a:pos x="15" y="2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7" y="1"/>
                </a:cxn>
                <a:cxn ang="0">
                  <a:pos x="4" y="2"/>
                </a:cxn>
                <a:cxn ang="0">
                  <a:pos x="3" y="4"/>
                </a:cxn>
                <a:cxn ang="0">
                  <a:pos x="1" y="6"/>
                </a:cxn>
                <a:cxn ang="0">
                  <a:pos x="0" y="9"/>
                </a:cxn>
                <a:cxn ang="0">
                  <a:pos x="0" y="13"/>
                </a:cxn>
                <a:cxn ang="0">
                  <a:pos x="0" y="18"/>
                </a:cxn>
                <a:cxn ang="0">
                  <a:pos x="1" y="21"/>
                </a:cxn>
                <a:cxn ang="0">
                  <a:pos x="3" y="23"/>
                </a:cxn>
                <a:cxn ang="0">
                  <a:pos x="4" y="25"/>
                </a:cxn>
                <a:cxn ang="0">
                  <a:pos x="7" y="26"/>
                </a:cxn>
                <a:cxn ang="0">
                  <a:pos x="10" y="26"/>
                </a:cxn>
                <a:cxn ang="0">
                  <a:pos x="10" y="22"/>
                </a:cxn>
                <a:cxn ang="0">
                  <a:pos x="7" y="22"/>
                </a:cxn>
                <a:cxn ang="0">
                  <a:pos x="6" y="19"/>
                </a:cxn>
                <a:cxn ang="0">
                  <a:pos x="5" y="17"/>
                </a:cxn>
                <a:cxn ang="0">
                  <a:pos x="5" y="13"/>
                </a:cxn>
                <a:cxn ang="0">
                  <a:pos x="5" y="10"/>
                </a:cxn>
                <a:cxn ang="0">
                  <a:pos x="6" y="8"/>
                </a:cxn>
                <a:cxn ang="0">
                  <a:pos x="7" y="5"/>
                </a:cxn>
                <a:cxn ang="0">
                  <a:pos x="10" y="5"/>
                </a:cxn>
                <a:cxn ang="0">
                  <a:pos x="12" y="5"/>
                </a:cxn>
                <a:cxn ang="0">
                  <a:pos x="13" y="7"/>
                </a:cxn>
                <a:cxn ang="0">
                  <a:pos x="14" y="10"/>
                </a:cxn>
                <a:cxn ang="0">
                  <a:pos x="14" y="13"/>
                </a:cxn>
                <a:cxn ang="0">
                  <a:pos x="14" y="17"/>
                </a:cxn>
                <a:cxn ang="0">
                  <a:pos x="13" y="19"/>
                </a:cxn>
                <a:cxn ang="0">
                  <a:pos x="12" y="22"/>
                </a:cxn>
                <a:cxn ang="0">
                  <a:pos x="10" y="22"/>
                </a:cxn>
              </a:cxnLst>
              <a:rect l="0" t="0" r="r" b="b"/>
              <a:pathLst>
                <a:path w="19" h="26">
                  <a:moveTo>
                    <a:pt x="10" y="26"/>
                  </a:moveTo>
                  <a:lnTo>
                    <a:pt x="12" y="26"/>
                  </a:lnTo>
                  <a:lnTo>
                    <a:pt x="15" y="25"/>
                  </a:lnTo>
                  <a:lnTo>
                    <a:pt x="17" y="23"/>
                  </a:lnTo>
                  <a:lnTo>
                    <a:pt x="18" y="21"/>
                  </a:lnTo>
                  <a:lnTo>
                    <a:pt x="19" y="18"/>
                  </a:lnTo>
                  <a:lnTo>
                    <a:pt x="19" y="13"/>
                  </a:lnTo>
                  <a:lnTo>
                    <a:pt x="19" y="9"/>
                  </a:lnTo>
                  <a:lnTo>
                    <a:pt x="18" y="6"/>
                  </a:lnTo>
                  <a:lnTo>
                    <a:pt x="17" y="4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7" y="1"/>
                  </a:lnTo>
                  <a:lnTo>
                    <a:pt x="4" y="2"/>
                  </a:lnTo>
                  <a:lnTo>
                    <a:pt x="3" y="4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" y="21"/>
                  </a:lnTo>
                  <a:lnTo>
                    <a:pt x="3" y="23"/>
                  </a:lnTo>
                  <a:lnTo>
                    <a:pt x="4" y="25"/>
                  </a:lnTo>
                  <a:lnTo>
                    <a:pt x="7" y="26"/>
                  </a:lnTo>
                  <a:lnTo>
                    <a:pt x="10" y="26"/>
                  </a:lnTo>
                  <a:close/>
                  <a:moveTo>
                    <a:pt x="10" y="22"/>
                  </a:moveTo>
                  <a:lnTo>
                    <a:pt x="7" y="22"/>
                  </a:lnTo>
                  <a:lnTo>
                    <a:pt x="6" y="19"/>
                  </a:lnTo>
                  <a:lnTo>
                    <a:pt x="5" y="17"/>
                  </a:lnTo>
                  <a:lnTo>
                    <a:pt x="5" y="13"/>
                  </a:lnTo>
                  <a:lnTo>
                    <a:pt x="5" y="10"/>
                  </a:lnTo>
                  <a:lnTo>
                    <a:pt x="6" y="8"/>
                  </a:lnTo>
                  <a:lnTo>
                    <a:pt x="7" y="5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3" y="7"/>
                  </a:lnTo>
                  <a:lnTo>
                    <a:pt x="14" y="10"/>
                  </a:lnTo>
                  <a:lnTo>
                    <a:pt x="14" y="13"/>
                  </a:lnTo>
                  <a:lnTo>
                    <a:pt x="14" y="17"/>
                  </a:lnTo>
                  <a:lnTo>
                    <a:pt x="13" y="19"/>
                  </a:lnTo>
                  <a:lnTo>
                    <a:pt x="12" y="22"/>
                  </a:lnTo>
                  <a:lnTo>
                    <a:pt x="10" y="22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8" name="Line 672"/>
            <p:cNvSpPr>
              <a:spLocks noChangeShapeType="1"/>
            </p:cNvSpPr>
            <p:nvPr/>
          </p:nvSpPr>
          <p:spPr bwMode="auto">
            <a:xfrm flipH="1">
              <a:off x="3323" y="1737"/>
              <a:ext cx="3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89" name="Line 673"/>
            <p:cNvSpPr>
              <a:spLocks noChangeShapeType="1"/>
            </p:cNvSpPr>
            <p:nvPr/>
          </p:nvSpPr>
          <p:spPr bwMode="auto">
            <a:xfrm>
              <a:off x="3326" y="1838"/>
              <a:ext cx="1" cy="2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0" name="Line 674"/>
            <p:cNvSpPr>
              <a:spLocks noChangeShapeType="1"/>
            </p:cNvSpPr>
            <p:nvPr/>
          </p:nvSpPr>
          <p:spPr bwMode="auto">
            <a:xfrm>
              <a:off x="3360" y="1838"/>
              <a:ext cx="1" cy="2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1" name="Line 675"/>
            <p:cNvSpPr>
              <a:spLocks noChangeShapeType="1"/>
            </p:cNvSpPr>
            <p:nvPr/>
          </p:nvSpPr>
          <p:spPr bwMode="auto">
            <a:xfrm>
              <a:off x="3401" y="1838"/>
              <a:ext cx="1" cy="2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2" name="Line 676"/>
            <p:cNvSpPr>
              <a:spLocks noChangeShapeType="1"/>
            </p:cNvSpPr>
            <p:nvPr/>
          </p:nvSpPr>
          <p:spPr bwMode="auto">
            <a:xfrm>
              <a:off x="3441" y="1838"/>
              <a:ext cx="1" cy="2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3" name="Freeform 677"/>
            <p:cNvSpPr>
              <a:spLocks/>
            </p:cNvSpPr>
            <p:nvPr/>
          </p:nvSpPr>
          <p:spPr bwMode="auto">
            <a:xfrm>
              <a:off x="3339" y="1843"/>
              <a:ext cx="3" cy="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5" y="7"/>
                </a:cxn>
                <a:cxn ang="0">
                  <a:pos x="5" y="25"/>
                </a:cxn>
                <a:cxn ang="0">
                  <a:pos x="11" y="25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6" y="2"/>
                </a:cxn>
                <a:cxn ang="0">
                  <a:pos x="4" y="3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7"/>
                </a:cxn>
              </a:cxnLst>
              <a:rect l="0" t="0" r="r" b="b"/>
              <a:pathLst>
                <a:path w="11" h="25">
                  <a:moveTo>
                    <a:pt x="0" y="7"/>
                  </a:moveTo>
                  <a:lnTo>
                    <a:pt x="5" y="7"/>
                  </a:lnTo>
                  <a:lnTo>
                    <a:pt x="5" y="25"/>
                  </a:lnTo>
                  <a:lnTo>
                    <a:pt x="11" y="25"/>
                  </a:lnTo>
                  <a:lnTo>
                    <a:pt x="11" y="0"/>
                  </a:lnTo>
                  <a:lnTo>
                    <a:pt x="7" y="0"/>
                  </a:lnTo>
                  <a:lnTo>
                    <a:pt x="6" y="2"/>
                  </a:lnTo>
                  <a:lnTo>
                    <a:pt x="4" y="3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4" name="Freeform 678"/>
            <p:cNvSpPr>
              <a:spLocks/>
            </p:cNvSpPr>
            <p:nvPr/>
          </p:nvSpPr>
          <p:spPr bwMode="auto">
            <a:xfrm>
              <a:off x="3379" y="1843"/>
              <a:ext cx="4" cy="6"/>
            </a:xfrm>
            <a:custGeom>
              <a:avLst/>
              <a:gdLst/>
              <a:ahLst/>
              <a:cxnLst>
                <a:cxn ang="0">
                  <a:pos x="19" y="20"/>
                </a:cxn>
                <a:cxn ang="0">
                  <a:pos x="7" y="20"/>
                </a:cxn>
                <a:cxn ang="0">
                  <a:pos x="9" y="18"/>
                </a:cxn>
                <a:cxn ang="0">
                  <a:pos x="12" y="16"/>
                </a:cxn>
                <a:cxn ang="0">
                  <a:pos x="16" y="14"/>
                </a:cxn>
                <a:cxn ang="0">
                  <a:pos x="18" y="12"/>
                </a:cxn>
                <a:cxn ang="0">
                  <a:pos x="19" y="10"/>
                </a:cxn>
                <a:cxn ang="0">
                  <a:pos x="19" y="8"/>
                </a:cxn>
                <a:cxn ang="0">
                  <a:pos x="19" y="5"/>
                </a:cxn>
                <a:cxn ang="0">
                  <a:pos x="18" y="3"/>
                </a:cxn>
                <a:cxn ang="0">
                  <a:pos x="17" y="2"/>
                </a:cxn>
                <a:cxn ang="0">
                  <a:pos x="15" y="1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5" y="1"/>
                </a:cxn>
                <a:cxn ang="0">
                  <a:pos x="2" y="3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9"/>
                </a:cxn>
                <a:cxn ang="0">
                  <a:pos x="5" y="9"/>
                </a:cxn>
                <a:cxn ang="0">
                  <a:pos x="5" y="8"/>
                </a:cxn>
                <a:cxn ang="0">
                  <a:pos x="5" y="7"/>
                </a:cxn>
                <a:cxn ang="0">
                  <a:pos x="6" y="5"/>
                </a:cxn>
                <a:cxn ang="0">
                  <a:pos x="7" y="5"/>
                </a:cxn>
                <a:cxn ang="0">
                  <a:pos x="9" y="4"/>
                </a:cxn>
                <a:cxn ang="0">
                  <a:pos x="11" y="5"/>
                </a:cxn>
                <a:cxn ang="0">
                  <a:pos x="12" y="5"/>
                </a:cxn>
                <a:cxn ang="0">
                  <a:pos x="14" y="6"/>
                </a:cxn>
                <a:cxn ang="0">
                  <a:pos x="14" y="8"/>
                </a:cxn>
                <a:cxn ang="0">
                  <a:pos x="12" y="10"/>
                </a:cxn>
                <a:cxn ang="0">
                  <a:pos x="11" y="11"/>
                </a:cxn>
                <a:cxn ang="0">
                  <a:pos x="9" y="13"/>
                </a:cxn>
                <a:cxn ang="0">
                  <a:pos x="6" y="15"/>
                </a:cxn>
                <a:cxn ang="0">
                  <a:pos x="3" y="17"/>
                </a:cxn>
                <a:cxn ang="0">
                  <a:pos x="1" y="19"/>
                </a:cxn>
                <a:cxn ang="0">
                  <a:pos x="0" y="21"/>
                </a:cxn>
                <a:cxn ang="0">
                  <a:pos x="0" y="24"/>
                </a:cxn>
                <a:cxn ang="0">
                  <a:pos x="0" y="26"/>
                </a:cxn>
                <a:cxn ang="0">
                  <a:pos x="19" y="26"/>
                </a:cxn>
                <a:cxn ang="0">
                  <a:pos x="19" y="20"/>
                </a:cxn>
              </a:cxnLst>
              <a:rect l="0" t="0" r="r" b="b"/>
              <a:pathLst>
                <a:path w="19" h="26">
                  <a:moveTo>
                    <a:pt x="19" y="20"/>
                  </a:moveTo>
                  <a:lnTo>
                    <a:pt x="7" y="20"/>
                  </a:lnTo>
                  <a:lnTo>
                    <a:pt x="9" y="18"/>
                  </a:lnTo>
                  <a:lnTo>
                    <a:pt x="12" y="16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5"/>
                  </a:lnTo>
                  <a:lnTo>
                    <a:pt x="18" y="3"/>
                  </a:lnTo>
                  <a:lnTo>
                    <a:pt x="17" y="2"/>
                  </a:lnTo>
                  <a:lnTo>
                    <a:pt x="15" y="1"/>
                  </a:lnTo>
                  <a:lnTo>
                    <a:pt x="11" y="0"/>
                  </a:lnTo>
                  <a:lnTo>
                    <a:pt x="9" y="0"/>
                  </a:lnTo>
                  <a:lnTo>
                    <a:pt x="5" y="1"/>
                  </a:lnTo>
                  <a:lnTo>
                    <a:pt x="2" y="3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6" y="5"/>
                  </a:lnTo>
                  <a:lnTo>
                    <a:pt x="7" y="5"/>
                  </a:lnTo>
                  <a:lnTo>
                    <a:pt x="9" y="4"/>
                  </a:lnTo>
                  <a:lnTo>
                    <a:pt x="11" y="5"/>
                  </a:lnTo>
                  <a:lnTo>
                    <a:pt x="12" y="5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2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6" y="15"/>
                  </a:lnTo>
                  <a:lnTo>
                    <a:pt x="3" y="17"/>
                  </a:lnTo>
                  <a:lnTo>
                    <a:pt x="1" y="19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19" y="26"/>
                  </a:lnTo>
                  <a:lnTo>
                    <a:pt x="19" y="2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5" name="Freeform 679"/>
            <p:cNvSpPr>
              <a:spLocks/>
            </p:cNvSpPr>
            <p:nvPr/>
          </p:nvSpPr>
          <p:spPr bwMode="auto">
            <a:xfrm>
              <a:off x="3419" y="1843"/>
              <a:ext cx="4" cy="6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" y="19"/>
                </a:cxn>
                <a:cxn ang="0">
                  <a:pos x="2" y="22"/>
                </a:cxn>
                <a:cxn ang="0">
                  <a:pos x="3" y="23"/>
                </a:cxn>
                <a:cxn ang="0">
                  <a:pos x="5" y="24"/>
                </a:cxn>
                <a:cxn ang="0">
                  <a:pos x="9" y="26"/>
                </a:cxn>
                <a:cxn ang="0">
                  <a:pos x="11" y="26"/>
                </a:cxn>
                <a:cxn ang="0">
                  <a:pos x="13" y="26"/>
                </a:cxn>
                <a:cxn ang="0">
                  <a:pos x="16" y="24"/>
                </a:cxn>
                <a:cxn ang="0">
                  <a:pos x="18" y="23"/>
                </a:cxn>
                <a:cxn ang="0">
                  <a:pos x="19" y="22"/>
                </a:cxn>
                <a:cxn ang="0">
                  <a:pos x="20" y="20"/>
                </a:cxn>
                <a:cxn ang="0">
                  <a:pos x="20" y="18"/>
                </a:cxn>
                <a:cxn ang="0">
                  <a:pos x="20" y="15"/>
                </a:cxn>
                <a:cxn ang="0">
                  <a:pos x="19" y="14"/>
                </a:cxn>
                <a:cxn ang="0">
                  <a:pos x="17" y="13"/>
                </a:cxn>
                <a:cxn ang="0">
                  <a:pos x="15" y="12"/>
                </a:cxn>
                <a:cxn ang="0">
                  <a:pos x="15" y="12"/>
                </a:cxn>
                <a:cxn ang="0">
                  <a:pos x="17" y="12"/>
                </a:cxn>
                <a:cxn ang="0">
                  <a:pos x="18" y="11"/>
                </a:cxn>
                <a:cxn ang="0">
                  <a:pos x="19" y="9"/>
                </a:cxn>
                <a:cxn ang="0">
                  <a:pos x="20" y="7"/>
                </a:cxn>
                <a:cxn ang="0">
                  <a:pos x="19" y="5"/>
                </a:cxn>
                <a:cxn ang="0">
                  <a:pos x="18" y="3"/>
                </a:cxn>
                <a:cxn ang="0">
                  <a:pos x="15" y="1"/>
                </a:cxn>
                <a:cxn ang="0">
                  <a:pos x="11" y="0"/>
                </a:cxn>
                <a:cxn ang="0">
                  <a:pos x="5" y="1"/>
                </a:cxn>
                <a:cxn ang="0">
                  <a:pos x="3" y="3"/>
                </a:cxn>
                <a:cxn ang="0">
                  <a:pos x="1" y="6"/>
                </a:cxn>
                <a:cxn ang="0">
                  <a:pos x="1" y="9"/>
                </a:cxn>
                <a:cxn ang="0">
                  <a:pos x="7" y="9"/>
                </a:cxn>
                <a:cxn ang="0">
                  <a:pos x="7" y="6"/>
                </a:cxn>
                <a:cxn ang="0">
                  <a:pos x="8" y="5"/>
                </a:cxn>
                <a:cxn ang="0">
                  <a:pos x="9" y="5"/>
                </a:cxn>
                <a:cxn ang="0">
                  <a:pos x="11" y="4"/>
                </a:cxn>
                <a:cxn ang="0">
                  <a:pos x="13" y="5"/>
                </a:cxn>
                <a:cxn ang="0">
                  <a:pos x="14" y="5"/>
                </a:cxn>
                <a:cxn ang="0">
                  <a:pos x="14" y="6"/>
                </a:cxn>
                <a:cxn ang="0">
                  <a:pos x="15" y="7"/>
                </a:cxn>
                <a:cxn ang="0">
                  <a:pos x="14" y="9"/>
                </a:cxn>
                <a:cxn ang="0">
                  <a:pos x="13" y="10"/>
                </a:cxn>
                <a:cxn ang="0">
                  <a:pos x="12" y="10"/>
                </a:cxn>
                <a:cxn ang="0">
                  <a:pos x="11" y="10"/>
                </a:cxn>
                <a:cxn ang="0">
                  <a:pos x="9" y="10"/>
                </a:cxn>
                <a:cxn ang="0">
                  <a:pos x="9" y="14"/>
                </a:cxn>
                <a:cxn ang="0">
                  <a:pos x="11" y="14"/>
                </a:cxn>
                <a:cxn ang="0">
                  <a:pos x="13" y="15"/>
                </a:cxn>
                <a:cxn ang="0">
                  <a:pos x="14" y="15"/>
                </a:cxn>
                <a:cxn ang="0">
                  <a:pos x="15" y="16"/>
                </a:cxn>
                <a:cxn ang="0">
                  <a:pos x="15" y="17"/>
                </a:cxn>
                <a:cxn ang="0">
                  <a:pos x="15" y="18"/>
                </a:cxn>
                <a:cxn ang="0">
                  <a:pos x="14" y="20"/>
                </a:cxn>
                <a:cxn ang="0">
                  <a:pos x="13" y="21"/>
                </a:cxn>
                <a:cxn ang="0">
                  <a:pos x="11" y="21"/>
                </a:cxn>
                <a:cxn ang="0">
                  <a:pos x="9" y="21"/>
                </a:cxn>
                <a:cxn ang="0">
                  <a:pos x="8" y="20"/>
                </a:cxn>
                <a:cxn ang="0">
                  <a:pos x="7" y="18"/>
                </a:cxn>
                <a:cxn ang="0">
                  <a:pos x="7" y="16"/>
                </a:cxn>
                <a:cxn ang="0">
                  <a:pos x="0" y="16"/>
                </a:cxn>
              </a:cxnLst>
              <a:rect l="0" t="0" r="r" b="b"/>
              <a:pathLst>
                <a:path w="20" h="26">
                  <a:moveTo>
                    <a:pt x="0" y="16"/>
                  </a:moveTo>
                  <a:lnTo>
                    <a:pt x="1" y="19"/>
                  </a:lnTo>
                  <a:lnTo>
                    <a:pt x="2" y="22"/>
                  </a:lnTo>
                  <a:lnTo>
                    <a:pt x="3" y="23"/>
                  </a:lnTo>
                  <a:lnTo>
                    <a:pt x="5" y="24"/>
                  </a:lnTo>
                  <a:lnTo>
                    <a:pt x="9" y="26"/>
                  </a:lnTo>
                  <a:lnTo>
                    <a:pt x="11" y="26"/>
                  </a:lnTo>
                  <a:lnTo>
                    <a:pt x="13" y="26"/>
                  </a:lnTo>
                  <a:lnTo>
                    <a:pt x="16" y="24"/>
                  </a:lnTo>
                  <a:lnTo>
                    <a:pt x="18" y="23"/>
                  </a:lnTo>
                  <a:lnTo>
                    <a:pt x="19" y="22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5"/>
                  </a:lnTo>
                  <a:lnTo>
                    <a:pt x="19" y="14"/>
                  </a:lnTo>
                  <a:lnTo>
                    <a:pt x="17" y="13"/>
                  </a:lnTo>
                  <a:lnTo>
                    <a:pt x="15" y="12"/>
                  </a:lnTo>
                  <a:lnTo>
                    <a:pt x="15" y="12"/>
                  </a:lnTo>
                  <a:lnTo>
                    <a:pt x="17" y="12"/>
                  </a:lnTo>
                  <a:lnTo>
                    <a:pt x="18" y="11"/>
                  </a:lnTo>
                  <a:lnTo>
                    <a:pt x="19" y="9"/>
                  </a:lnTo>
                  <a:lnTo>
                    <a:pt x="20" y="7"/>
                  </a:lnTo>
                  <a:lnTo>
                    <a:pt x="19" y="5"/>
                  </a:lnTo>
                  <a:lnTo>
                    <a:pt x="18" y="3"/>
                  </a:lnTo>
                  <a:lnTo>
                    <a:pt x="15" y="1"/>
                  </a:lnTo>
                  <a:lnTo>
                    <a:pt x="11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1" y="6"/>
                  </a:lnTo>
                  <a:lnTo>
                    <a:pt x="1" y="9"/>
                  </a:lnTo>
                  <a:lnTo>
                    <a:pt x="7" y="9"/>
                  </a:lnTo>
                  <a:lnTo>
                    <a:pt x="7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11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6"/>
                  </a:lnTo>
                  <a:lnTo>
                    <a:pt x="15" y="7"/>
                  </a:lnTo>
                  <a:lnTo>
                    <a:pt x="14" y="9"/>
                  </a:lnTo>
                  <a:lnTo>
                    <a:pt x="13" y="10"/>
                  </a:lnTo>
                  <a:lnTo>
                    <a:pt x="12" y="10"/>
                  </a:lnTo>
                  <a:lnTo>
                    <a:pt x="11" y="10"/>
                  </a:lnTo>
                  <a:lnTo>
                    <a:pt x="9" y="10"/>
                  </a:lnTo>
                  <a:lnTo>
                    <a:pt x="9" y="14"/>
                  </a:lnTo>
                  <a:lnTo>
                    <a:pt x="11" y="14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5" y="16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4" y="20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8" y="20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6" name="Freeform 680"/>
            <p:cNvSpPr>
              <a:spLocks noEditPoints="1"/>
            </p:cNvSpPr>
            <p:nvPr/>
          </p:nvSpPr>
          <p:spPr bwMode="auto">
            <a:xfrm>
              <a:off x="3459" y="1843"/>
              <a:ext cx="5" cy="6"/>
            </a:xfrm>
            <a:custGeom>
              <a:avLst/>
              <a:gdLst/>
              <a:ahLst/>
              <a:cxnLst>
                <a:cxn ang="0">
                  <a:pos x="11" y="18"/>
                </a:cxn>
                <a:cxn ang="0">
                  <a:pos x="11" y="25"/>
                </a:cxn>
                <a:cxn ang="0">
                  <a:pos x="17" y="25"/>
                </a:cxn>
                <a:cxn ang="0">
                  <a:pos x="17" y="18"/>
                </a:cxn>
                <a:cxn ang="0">
                  <a:pos x="20" y="18"/>
                </a:cxn>
                <a:cxn ang="0">
                  <a:pos x="20" y="14"/>
                </a:cxn>
                <a:cxn ang="0">
                  <a:pos x="17" y="14"/>
                </a:cxn>
                <a:cxn ang="0">
                  <a:pos x="17" y="0"/>
                </a:cxn>
                <a:cxn ang="0">
                  <a:pos x="11" y="0"/>
                </a:cxn>
                <a:cxn ang="0">
                  <a:pos x="0" y="14"/>
                </a:cxn>
                <a:cxn ang="0">
                  <a:pos x="0" y="18"/>
                </a:cxn>
                <a:cxn ang="0">
                  <a:pos x="11" y="18"/>
                </a:cxn>
                <a:cxn ang="0">
                  <a:pos x="4" y="14"/>
                </a:cxn>
                <a:cxn ang="0">
                  <a:pos x="11" y="5"/>
                </a:cxn>
                <a:cxn ang="0">
                  <a:pos x="11" y="14"/>
                </a:cxn>
                <a:cxn ang="0">
                  <a:pos x="4" y="14"/>
                </a:cxn>
              </a:cxnLst>
              <a:rect l="0" t="0" r="r" b="b"/>
              <a:pathLst>
                <a:path w="20" h="25">
                  <a:moveTo>
                    <a:pt x="11" y="18"/>
                  </a:moveTo>
                  <a:lnTo>
                    <a:pt x="11" y="25"/>
                  </a:lnTo>
                  <a:lnTo>
                    <a:pt x="17" y="25"/>
                  </a:lnTo>
                  <a:lnTo>
                    <a:pt x="17" y="18"/>
                  </a:lnTo>
                  <a:lnTo>
                    <a:pt x="20" y="18"/>
                  </a:lnTo>
                  <a:lnTo>
                    <a:pt x="20" y="14"/>
                  </a:lnTo>
                  <a:lnTo>
                    <a:pt x="17" y="14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11" y="18"/>
                  </a:lnTo>
                  <a:close/>
                  <a:moveTo>
                    <a:pt x="4" y="14"/>
                  </a:moveTo>
                  <a:lnTo>
                    <a:pt x="11" y="5"/>
                  </a:lnTo>
                  <a:lnTo>
                    <a:pt x="11" y="14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7" name="Line 681"/>
            <p:cNvSpPr>
              <a:spLocks noChangeShapeType="1"/>
            </p:cNvSpPr>
            <p:nvPr/>
          </p:nvSpPr>
          <p:spPr bwMode="auto">
            <a:xfrm>
              <a:off x="3481" y="1838"/>
              <a:ext cx="1" cy="2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8" name="Rectangle 682"/>
            <p:cNvSpPr>
              <a:spLocks noChangeArrowheads="1"/>
            </p:cNvSpPr>
            <p:nvPr/>
          </p:nvSpPr>
          <p:spPr bwMode="auto">
            <a:xfrm>
              <a:off x="3330" y="1814"/>
              <a:ext cx="9" cy="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299" name="Rectangle 683"/>
            <p:cNvSpPr>
              <a:spLocks noChangeArrowheads="1"/>
            </p:cNvSpPr>
            <p:nvPr/>
          </p:nvSpPr>
          <p:spPr bwMode="auto">
            <a:xfrm>
              <a:off x="3330" y="1814"/>
              <a:ext cx="9" cy="24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0" name="Rectangle 684"/>
            <p:cNvSpPr>
              <a:spLocks noChangeArrowheads="1"/>
            </p:cNvSpPr>
            <p:nvPr/>
          </p:nvSpPr>
          <p:spPr bwMode="auto">
            <a:xfrm>
              <a:off x="3339" y="1807"/>
              <a:ext cx="9" cy="31"/>
            </a:xfrm>
            <a:prstGeom prst="rect">
              <a:avLst/>
            </a:prstGeom>
            <a:solidFill>
              <a:srgbClr val="1F5C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1" name="Rectangle 685"/>
            <p:cNvSpPr>
              <a:spLocks noChangeArrowheads="1"/>
            </p:cNvSpPr>
            <p:nvPr/>
          </p:nvSpPr>
          <p:spPr bwMode="auto">
            <a:xfrm>
              <a:off x="3339" y="1807"/>
              <a:ext cx="9" cy="31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2" name="Rectangle 686"/>
            <p:cNvSpPr>
              <a:spLocks noChangeArrowheads="1"/>
            </p:cNvSpPr>
            <p:nvPr/>
          </p:nvSpPr>
          <p:spPr bwMode="auto">
            <a:xfrm>
              <a:off x="3348" y="1792"/>
              <a:ext cx="9" cy="4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3" name="Rectangle 687"/>
            <p:cNvSpPr>
              <a:spLocks noChangeArrowheads="1"/>
            </p:cNvSpPr>
            <p:nvPr/>
          </p:nvSpPr>
          <p:spPr bwMode="auto">
            <a:xfrm>
              <a:off x="3348" y="1792"/>
              <a:ext cx="9" cy="46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4" name="Rectangle 688"/>
            <p:cNvSpPr>
              <a:spLocks noChangeArrowheads="1"/>
            </p:cNvSpPr>
            <p:nvPr/>
          </p:nvSpPr>
          <p:spPr bwMode="auto">
            <a:xfrm>
              <a:off x="3370" y="1810"/>
              <a:ext cx="10" cy="2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5" name="Rectangle 689"/>
            <p:cNvSpPr>
              <a:spLocks noChangeArrowheads="1"/>
            </p:cNvSpPr>
            <p:nvPr/>
          </p:nvSpPr>
          <p:spPr bwMode="auto">
            <a:xfrm>
              <a:off x="3370" y="1810"/>
              <a:ext cx="10" cy="28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6" name="Rectangle 690"/>
            <p:cNvSpPr>
              <a:spLocks noChangeArrowheads="1"/>
            </p:cNvSpPr>
            <p:nvPr/>
          </p:nvSpPr>
          <p:spPr bwMode="auto">
            <a:xfrm>
              <a:off x="3380" y="1775"/>
              <a:ext cx="9" cy="63"/>
            </a:xfrm>
            <a:prstGeom prst="rect">
              <a:avLst/>
            </a:prstGeom>
            <a:solidFill>
              <a:srgbClr val="1F5C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7" name="Rectangle 691"/>
            <p:cNvSpPr>
              <a:spLocks noChangeArrowheads="1"/>
            </p:cNvSpPr>
            <p:nvPr/>
          </p:nvSpPr>
          <p:spPr bwMode="auto">
            <a:xfrm>
              <a:off x="3380" y="1775"/>
              <a:ext cx="9" cy="63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8" name="Rectangle 692"/>
            <p:cNvSpPr>
              <a:spLocks noChangeArrowheads="1"/>
            </p:cNvSpPr>
            <p:nvPr/>
          </p:nvSpPr>
          <p:spPr bwMode="auto">
            <a:xfrm>
              <a:off x="3389" y="1790"/>
              <a:ext cx="8" cy="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09" name="Rectangle 693"/>
            <p:cNvSpPr>
              <a:spLocks noChangeArrowheads="1"/>
            </p:cNvSpPr>
            <p:nvPr/>
          </p:nvSpPr>
          <p:spPr bwMode="auto">
            <a:xfrm>
              <a:off x="3389" y="1790"/>
              <a:ext cx="8" cy="48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0" name="Rectangle 694"/>
            <p:cNvSpPr>
              <a:spLocks noChangeArrowheads="1"/>
            </p:cNvSpPr>
            <p:nvPr/>
          </p:nvSpPr>
          <p:spPr bwMode="auto">
            <a:xfrm>
              <a:off x="3410" y="1746"/>
              <a:ext cx="10" cy="9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1" name="Rectangle 695"/>
            <p:cNvSpPr>
              <a:spLocks noChangeArrowheads="1"/>
            </p:cNvSpPr>
            <p:nvPr/>
          </p:nvSpPr>
          <p:spPr bwMode="auto">
            <a:xfrm>
              <a:off x="3410" y="1746"/>
              <a:ext cx="10" cy="92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2" name="Rectangle 696"/>
            <p:cNvSpPr>
              <a:spLocks noChangeArrowheads="1"/>
            </p:cNvSpPr>
            <p:nvPr/>
          </p:nvSpPr>
          <p:spPr bwMode="auto">
            <a:xfrm>
              <a:off x="3420" y="1803"/>
              <a:ext cx="9" cy="35"/>
            </a:xfrm>
            <a:prstGeom prst="rect">
              <a:avLst/>
            </a:prstGeom>
            <a:solidFill>
              <a:srgbClr val="1F5C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3" name="Rectangle 697"/>
            <p:cNvSpPr>
              <a:spLocks noChangeArrowheads="1"/>
            </p:cNvSpPr>
            <p:nvPr/>
          </p:nvSpPr>
          <p:spPr bwMode="auto">
            <a:xfrm>
              <a:off x="3420" y="1803"/>
              <a:ext cx="9" cy="35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4" name="Rectangle 698"/>
            <p:cNvSpPr>
              <a:spLocks noChangeArrowheads="1"/>
            </p:cNvSpPr>
            <p:nvPr/>
          </p:nvSpPr>
          <p:spPr bwMode="auto">
            <a:xfrm>
              <a:off x="3429" y="1793"/>
              <a:ext cx="9" cy="4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5" name="Rectangle 699"/>
            <p:cNvSpPr>
              <a:spLocks noChangeArrowheads="1"/>
            </p:cNvSpPr>
            <p:nvPr/>
          </p:nvSpPr>
          <p:spPr bwMode="auto">
            <a:xfrm>
              <a:off x="3429" y="1793"/>
              <a:ext cx="9" cy="45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6" name="Rectangle 700"/>
            <p:cNvSpPr>
              <a:spLocks noChangeArrowheads="1"/>
            </p:cNvSpPr>
            <p:nvPr/>
          </p:nvSpPr>
          <p:spPr bwMode="auto">
            <a:xfrm>
              <a:off x="3451" y="1820"/>
              <a:ext cx="9" cy="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7" name="Rectangle 701"/>
            <p:cNvSpPr>
              <a:spLocks noChangeArrowheads="1"/>
            </p:cNvSpPr>
            <p:nvPr/>
          </p:nvSpPr>
          <p:spPr bwMode="auto">
            <a:xfrm>
              <a:off x="3451" y="1820"/>
              <a:ext cx="9" cy="18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8" name="Rectangle 702"/>
            <p:cNvSpPr>
              <a:spLocks noChangeArrowheads="1"/>
            </p:cNvSpPr>
            <p:nvPr/>
          </p:nvSpPr>
          <p:spPr bwMode="auto">
            <a:xfrm>
              <a:off x="3460" y="1806"/>
              <a:ext cx="9" cy="32"/>
            </a:xfrm>
            <a:prstGeom prst="rect">
              <a:avLst/>
            </a:prstGeom>
            <a:solidFill>
              <a:srgbClr val="1F5C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19" name="Rectangle 703"/>
            <p:cNvSpPr>
              <a:spLocks noChangeArrowheads="1"/>
            </p:cNvSpPr>
            <p:nvPr/>
          </p:nvSpPr>
          <p:spPr bwMode="auto">
            <a:xfrm>
              <a:off x="3460" y="1806"/>
              <a:ext cx="9" cy="32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0" name="Rectangle 704"/>
            <p:cNvSpPr>
              <a:spLocks noChangeArrowheads="1"/>
            </p:cNvSpPr>
            <p:nvPr/>
          </p:nvSpPr>
          <p:spPr bwMode="auto">
            <a:xfrm>
              <a:off x="3469" y="1793"/>
              <a:ext cx="9" cy="4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1" name="Rectangle 705"/>
            <p:cNvSpPr>
              <a:spLocks noChangeArrowheads="1"/>
            </p:cNvSpPr>
            <p:nvPr/>
          </p:nvSpPr>
          <p:spPr bwMode="auto">
            <a:xfrm>
              <a:off x="3469" y="1793"/>
              <a:ext cx="9" cy="45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2" name="Freeform 706"/>
            <p:cNvSpPr>
              <a:spLocks/>
            </p:cNvSpPr>
            <p:nvPr/>
          </p:nvSpPr>
          <p:spPr bwMode="auto">
            <a:xfrm>
              <a:off x="3169" y="1833"/>
              <a:ext cx="192" cy="74"/>
            </a:xfrm>
            <a:custGeom>
              <a:avLst/>
              <a:gdLst/>
              <a:ahLst/>
              <a:cxnLst>
                <a:cxn ang="0">
                  <a:pos x="59" y="296"/>
                </a:cxn>
                <a:cxn ang="0">
                  <a:pos x="707" y="296"/>
                </a:cxn>
                <a:cxn ang="0">
                  <a:pos x="717" y="295"/>
                </a:cxn>
                <a:cxn ang="0">
                  <a:pos x="727" y="292"/>
                </a:cxn>
                <a:cxn ang="0">
                  <a:pos x="736" y="288"/>
                </a:cxn>
                <a:cxn ang="0">
                  <a:pos x="745" y="282"/>
                </a:cxn>
                <a:cxn ang="0">
                  <a:pos x="752" y="275"/>
                </a:cxn>
                <a:cxn ang="0">
                  <a:pos x="758" y="266"/>
                </a:cxn>
                <a:cxn ang="0">
                  <a:pos x="763" y="256"/>
                </a:cxn>
                <a:cxn ang="0">
                  <a:pos x="765" y="247"/>
                </a:cxn>
                <a:cxn ang="0">
                  <a:pos x="766" y="237"/>
                </a:cxn>
                <a:cxn ang="0">
                  <a:pos x="766" y="59"/>
                </a:cxn>
                <a:cxn ang="0">
                  <a:pos x="765" y="49"/>
                </a:cxn>
                <a:cxn ang="0">
                  <a:pos x="763" y="40"/>
                </a:cxn>
                <a:cxn ang="0">
                  <a:pos x="758" y="30"/>
                </a:cxn>
                <a:cxn ang="0">
                  <a:pos x="752" y="22"/>
                </a:cxn>
                <a:cxn ang="0">
                  <a:pos x="745" y="15"/>
                </a:cxn>
                <a:cxn ang="0">
                  <a:pos x="736" y="8"/>
                </a:cxn>
                <a:cxn ang="0">
                  <a:pos x="727" y="4"/>
                </a:cxn>
                <a:cxn ang="0">
                  <a:pos x="717" y="1"/>
                </a:cxn>
                <a:cxn ang="0">
                  <a:pos x="707" y="0"/>
                </a:cxn>
                <a:cxn ang="0">
                  <a:pos x="59" y="0"/>
                </a:cxn>
                <a:cxn ang="0">
                  <a:pos x="49" y="1"/>
                </a:cxn>
                <a:cxn ang="0">
                  <a:pos x="39" y="4"/>
                </a:cxn>
                <a:cxn ang="0">
                  <a:pos x="29" y="8"/>
                </a:cxn>
                <a:cxn ang="0">
                  <a:pos x="21" y="15"/>
                </a:cxn>
                <a:cxn ang="0">
                  <a:pos x="14" y="22"/>
                </a:cxn>
                <a:cxn ang="0">
                  <a:pos x="8" y="30"/>
                </a:cxn>
                <a:cxn ang="0">
                  <a:pos x="4" y="40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237"/>
                </a:cxn>
                <a:cxn ang="0">
                  <a:pos x="1" y="247"/>
                </a:cxn>
                <a:cxn ang="0">
                  <a:pos x="4" y="256"/>
                </a:cxn>
                <a:cxn ang="0">
                  <a:pos x="8" y="266"/>
                </a:cxn>
                <a:cxn ang="0">
                  <a:pos x="14" y="275"/>
                </a:cxn>
                <a:cxn ang="0">
                  <a:pos x="21" y="282"/>
                </a:cxn>
                <a:cxn ang="0">
                  <a:pos x="29" y="288"/>
                </a:cxn>
                <a:cxn ang="0">
                  <a:pos x="39" y="292"/>
                </a:cxn>
                <a:cxn ang="0">
                  <a:pos x="49" y="295"/>
                </a:cxn>
                <a:cxn ang="0">
                  <a:pos x="59" y="296"/>
                </a:cxn>
              </a:cxnLst>
              <a:rect l="0" t="0" r="r" b="b"/>
              <a:pathLst>
                <a:path w="766" h="296">
                  <a:moveTo>
                    <a:pt x="59" y="296"/>
                  </a:moveTo>
                  <a:lnTo>
                    <a:pt x="707" y="296"/>
                  </a:lnTo>
                  <a:lnTo>
                    <a:pt x="717" y="295"/>
                  </a:lnTo>
                  <a:lnTo>
                    <a:pt x="727" y="292"/>
                  </a:lnTo>
                  <a:lnTo>
                    <a:pt x="736" y="288"/>
                  </a:lnTo>
                  <a:lnTo>
                    <a:pt x="745" y="282"/>
                  </a:lnTo>
                  <a:lnTo>
                    <a:pt x="752" y="275"/>
                  </a:lnTo>
                  <a:lnTo>
                    <a:pt x="758" y="266"/>
                  </a:lnTo>
                  <a:lnTo>
                    <a:pt x="763" y="256"/>
                  </a:lnTo>
                  <a:lnTo>
                    <a:pt x="765" y="247"/>
                  </a:lnTo>
                  <a:lnTo>
                    <a:pt x="766" y="237"/>
                  </a:lnTo>
                  <a:lnTo>
                    <a:pt x="766" y="59"/>
                  </a:lnTo>
                  <a:lnTo>
                    <a:pt x="765" y="49"/>
                  </a:lnTo>
                  <a:lnTo>
                    <a:pt x="763" y="40"/>
                  </a:lnTo>
                  <a:lnTo>
                    <a:pt x="758" y="30"/>
                  </a:lnTo>
                  <a:lnTo>
                    <a:pt x="752" y="22"/>
                  </a:lnTo>
                  <a:lnTo>
                    <a:pt x="745" y="15"/>
                  </a:lnTo>
                  <a:lnTo>
                    <a:pt x="736" y="8"/>
                  </a:lnTo>
                  <a:lnTo>
                    <a:pt x="727" y="4"/>
                  </a:lnTo>
                  <a:lnTo>
                    <a:pt x="717" y="1"/>
                  </a:lnTo>
                  <a:lnTo>
                    <a:pt x="707" y="0"/>
                  </a:lnTo>
                  <a:lnTo>
                    <a:pt x="59" y="0"/>
                  </a:lnTo>
                  <a:lnTo>
                    <a:pt x="49" y="1"/>
                  </a:lnTo>
                  <a:lnTo>
                    <a:pt x="39" y="4"/>
                  </a:lnTo>
                  <a:lnTo>
                    <a:pt x="29" y="8"/>
                  </a:lnTo>
                  <a:lnTo>
                    <a:pt x="21" y="15"/>
                  </a:lnTo>
                  <a:lnTo>
                    <a:pt x="14" y="22"/>
                  </a:lnTo>
                  <a:lnTo>
                    <a:pt x="8" y="30"/>
                  </a:lnTo>
                  <a:lnTo>
                    <a:pt x="4" y="40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237"/>
                  </a:lnTo>
                  <a:lnTo>
                    <a:pt x="1" y="247"/>
                  </a:lnTo>
                  <a:lnTo>
                    <a:pt x="4" y="256"/>
                  </a:lnTo>
                  <a:lnTo>
                    <a:pt x="8" y="266"/>
                  </a:lnTo>
                  <a:lnTo>
                    <a:pt x="14" y="275"/>
                  </a:lnTo>
                  <a:lnTo>
                    <a:pt x="21" y="282"/>
                  </a:lnTo>
                  <a:lnTo>
                    <a:pt x="29" y="288"/>
                  </a:lnTo>
                  <a:lnTo>
                    <a:pt x="39" y="292"/>
                  </a:lnTo>
                  <a:lnTo>
                    <a:pt x="49" y="295"/>
                  </a:lnTo>
                  <a:lnTo>
                    <a:pt x="59" y="296"/>
                  </a:lnTo>
                  <a:close/>
                </a:path>
              </a:pathLst>
            </a:custGeom>
            <a:solidFill>
              <a:srgbClr val="D5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3" name="Freeform 707"/>
            <p:cNvSpPr>
              <a:spLocks/>
            </p:cNvSpPr>
            <p:nvPr/>
          </p:nvSpPr>
          <p:spPr bwMode="auto">
            <a:xfrm>
              <a:off x="3169" y="1833"/>
              <a:ext cx="192" cy="74"/>
            </a:xfrm>
            <a:custGeom>
              <a:avLst/>
              <a:gdLst/>
              <a:ahLst/>
              <a:cxnLst>
                <a:cxn ang="0">
                  <a:pos x="59" y="296"/>
                </a:cxn>
                <a:cxn ang="0">
                  <a:pos x="707" y="296"/>
                </a:cxn>
                <a:cxn ang="0">
                  <a:pos x="717" y="295"/>
                </a:cxn>
                <a:cxn ang="0">
                  <a:pos x="727" y="292"/>
                </a:cxn>
                <a:cxn ang="0">
                  <a:pos x="736" y="288"/>
                </a:cxn>
                <a:cxn ang="0">
                  <a:pos x="745" y="282"/>
                </a:cxn>
                <a:cxn ang="0">
                  <a:pos x="752" y="275"/>
                </a:cxn>
                <a:cxn ang="0">
                  <a:pos x="758" y="266"/>
                </a:cxn>
                <a:cxn ang="0">
                  <a:pos x="763" y="256"/>
                </a:cxn>
                <a:cxn ang="0">
                  <a:pos x="765" y="247"/>
                </a:cxn>
                <a:cxn ang="0">
                  <a:pos x="766" y="237"/>
                </a:cxn>
                <a:cxn ang="0">
                  <a:pos x="766" y="59"/>
                </a:cxn>
                <a:cxn ang="0">
                  <a:pos x="765" y="49"/>
                </a:cxn>
                <a:cxn ang="0">
                  <a:pos x="763" y="40"/>
                </a:cxn>
                <a:cxn ang="0">
                  <a:pos x="758" y="30"/>
                </a:cxn>
                <a:cxn ang="0">
                  <a:pos x="752" y="22"/>
                </a:cxn>
                <a:cxn ang="0">
                  <a:pos x="745" y="15"/>
                </a:cxn>
                <a:cxn ang="0">
                  <a:pos x="736" y="8"/>
                </a:cxn>
                <a:cxn ang="0">
                  <a:pos x="727" y="4"/>
                </a:cxn>
                <a:cxn ang="0">
                  <a:pos x="717" y="1"/>
                </a:cxn>
                <a:cxn ang="0">
                  <a:pos x="707" y="0"/>
                </a:cxn>
                <a:cxn ang="0">
                  <a:pos x="59" y="0"/>
                </a:cxn>
                <a:cxn ang="0">
                  <a:pos x="49" y="1"/>
                </a:cxn>
                <a:cxn ang="0">
                  <a:pos x="39" y="4"/>
                </a:cxn>
                <a:cxn ang="0">
                  <a:pos x="29" y="8"/>
                </a:cxn>
                <a:cxn ang="0">
                  <a:pos x="21" y="15"/>
                </a:cxn>
                <a:cxn ang="0">
                  <a:pos x="14" y="22"/>
                </a:cxn>
                <a:cxn ang="0">
                  <a:pos x="8" y="30"/>
                </a:cxn>
                <a:cxn ang="0">
                  <a:pos x="4" y="40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237"/>
                </a:cxn>
                <a:cxn ang="0">
                  <a:pos x="1" y="247"/>
                </a:cxn>
                <a:cxn ang="0">
                  <a:pos x="4" y="256"/>
                </a:cxn>
                <a:cxn ang="0">
                  <a:pos x="8" y="266"/>
                </a:cxn>
                <a:cxn ang="0">
                  <a:pos x="14" y="275"/>
                </a:cxn>
                <a:cxn ang="0">
                  <a:pos x="21" y="282"/>
                </a:cxn>
                <a:cxn ang="0">
                  <a:pos x="29" y="288"/>
                </a:cxn>
                <a:cxn ang="0">
                  <a:pos x="39" y="292"/>
                </a:cxn>
                <a:cxn ang="0">
                  <a:pos x="49" y="295"/>
                </a:cxn>
                <a:cxn ang="0">
                  <a:pos x="59" y="296"/>
                </a:cxn>
              </a:cxnLst>
              <a:rect l="0" t="0" r="r" b="b"/>
              <a:pathLst>
                <a:path w="766" h="296">
                  <a:moveTo>
                    <a:pt x="59" y="296"/>
                  </a:moveTo>
                  <a:lnTo>
                    <a:pt x="707" y="296"/>
                  </a:lnTo>
                  <a:lnTo>
                    <a:pt x="717" y="295"/>
                  </a:lnTo>
                  <a:lnTo>
                    <a:pt x="727" y="292"/>
                  </a:lnTo>
                  <a:lnTo>
                    <a:pt x="736" y="288"/>
                  </a:lnTo>
                  <a:lnTo>
                    <a:pt x="745" y="282"/>
                  </a:lnTo>
                  <a:lnTo>
                    <a:pt x="752" y="275"/>
                  </a:lnTo>
                  <a:lnTo>
                    <a:pt x="758" y="266"/>
                  </a:lnTo>
                  <a:lnTo>
                    <a:pt x="763" y="256"/>
                  </a:lnTo>
                  <a:lnTo>
                    <a:pt x="765" y="247"/>
                  </a:lnTo>
                  <a:lnTo>
                    <a:pt x="766" y="237"/>
                  </a:lnTo>
                  <a:lnTo>
                    <a:pt x="766" y="59"/>
                  </a:lnTo>
                  <a:lnTo>
                    <a:pt x="765" y="49"/>
                  </a:lnTo>
                  <a:lnTo>
                    <a:pt x="763" y="40"/>
                  </a:lnTo>
                  <a:lnTo>
                    <a:pt x="758" y="30"/>
                  </a:lnTo>
                  <a:lnTo>
                    <a:pt x="752" y="22"/>
                  </a:lnTo>
                  <a:lnTo>
                    <a:pt x="745" y="15"/>
                  </a:lnTo>
                  <a:lnTo>
                    <a:pt x="736" y="8"/>
                  </a:lnTo>
                  <a:lnTo>
                    <a:pt x="727" y="4"/>
                  </a:lnTo>
                  <a:lnTo>
                    <a:pt x="717" y="1"/>
                  </a:lnTo>
                  <a:lnTo>
                    <a:pt x="707" y="0"/>
                  </a:lnTo>
                  <a:lnTo>
                    <a:pt x="59" y="0"/>
                  </a:lnTo>
                  <a:lnTo>
                    <a:pt x="49" y="1"/>
                  </a:lnTo>
                  <a:lnTo>
                    <a:pt x="39" y="4"/>
                  </a:lnTo>
                  <a:lnTo>
                    <a:pt x="29" y="8"/>
                  </a:lnTo>
                  <a:lnTo>
                    <a:pt x="21" y="15"/>
                  </a:lnTo>
                  <a:lnTo>
                    <a:pt x="14" y="22"/>
                  </a:lnTo>
                  <a:lnTo>
                    <a:pt x="8" y="30"/>
                  </a:lnTo>
                  <a:lnTo>
                    <a:pt x="4" y="40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237"/>
                  </a:lnTo>
                  <a:lnTo>
                    <a:pt x="1" y="247"/>
                  </a:lnTo>
                  <a:lnTo>
                    <a:pt x="4" y="256"/>
                  </a:lnTo>
                  <a:lnTo>
                    <a:pt x="8" y="266"/>
                  </a:lnTo>
                  <a:lnTo>
                    <a:pt x="14" y="275"/>
                  </a:lnTo>
                  <a:lnTo>
                    <a:pt x="21" y="282"/>
                  </a:lnTo>
                  <a:lnTo>
                    <a:pt x="29" y="288"/>
                  </a:lnTo>
                  <a:lnTo>
                    <a:pt x="39" y="292"/>
                  </a:lnTo>
                  <a:lnTo>
                    <a:pt x="49" y="295"/>
                  </a:lnTo>
                  <a:lnTo>
                    <a:pt x="59" y="296"/>
                  </a:lnTo>
                </a:path>
              </a:pathLst>
            </a:custGeom>
            <a:noFill/>
            <a:ln w="0">
              <a:solidFill>
                <a:srgbClr val="1614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4" name="Freeform 708"/>
            <p:cNvSpPr>
              <a:spLocks/>
            </p:cNvSpPr>
            <p:nvPr/>
          </p:nvSpPr>
          <p:spPr bwMode="auto">
            <a:xfrm>
              <a:off x="3192" y="1853"/>
              <a:ext cx="22" cy="26"/>
            </a:xfrm>
            <a:custGeom>
              <a:avLst/>
              <a:gdLst/>
              <a:ahLst/>
              <a:cxnLst>
                <a:cxn ang="0">
                  <a:pos x="24" y="19"/>
                </a:cxn>
                <a:cxn ang="0">
                  <a:pos x="63" y="19"/>
                </a:cxn>
                <a:cxn ang="0">
                  <a:pos x="63" y="102"/>
                </a:cxn>
                <a:cxn ang="0">
                  <a:pos x="86" y="102"/>
                </a:cxn>
                <a:cxn ang="0">
                  <a:pos x="86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24" y="102"/>
                </a:cxn>
                <a:cxn ang="0">
                  <a:pos x="24" y="19"/>
                </a:cxn>
              </a:cxnLst>
              <a:rect l="0" t="0" r="r" b="b"/>
              <a:pathLst>
                <a:path w="86" h="102">
                  <a:moveTo>
                    <a:pt x="24" y="19"/>
                  </a:moveTo>
                  <a:lnTo>
                    <a:pt x="63" y="19"/>
                  </a:lnTo>
                  <a:lnTo>
                    <a:pt x="63" y="102"/>
                  </a:lnTo>
                  <a:lnTo>
                    <a:pt x="86" y="102"/>
                  </a:lnTo>
                  <a:lnTo>
                    <a:pt x="86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24" y="102"/>
                  </a:lnTo>
                  <a:lnTo>
                    <a:pt x="24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5" name="Freeform 709"/>
            <p:cNvSpPr>
              <a:spLocks noEditPoints="1"/>
            </p:cNvSpPr>
            <p:nvPr/>
          </p:nvSpPr>
          <p:spPr bwMode="auto">
            <a:xfrm>
              <a:off x="3219" y="1853"/>
              <a:ext cx="22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2"/>
                </a:cxn>
                <a:cxn ang="0">
                  <a:pos x="24" y="102"/>
                </a:cxn>
                <a:cxn ang="0">
                  <a:pos x="24" y="66"/>
                </a:cxn>
                <a:cxn ang="0">
                  <a:pos x="47" y="66"/>
                </a:cxn>
                <a:cxn ang="0">
                  <a:pos x="52" y="66"/>
                </a:cxn>
                <a:cxn ang="0">
                  <a:pos x="58" y="66"/>
                </a:cxn>
                <a:cxn ang="0">
                  <a:pos x="65" y="64"/>
                </a:cxn>
                <a:cxn ang="0">
                  <a:pos x="71" y="62"/>
                </a:cxn>
                <a:cxn ang="0">
                  <a:pos x="74" y="60"/>
                </a:cxn>
                <a:cxn ang="0">
                  <a:pos x="77" y="57"/>
                </a:cxn>
                <a:cxn ang="0">
                  <a:pos x="79" y="55"/>
                </a:cxn>
                <a:cxn ang="0">
                  <a:pos x="81" y="52"/>
                </a:cxn>
                <a:cxn ang="0">
                  <a:pos x="83" y="48"/>
                </a:cxn>
                <a:cxn ang="0">
                  <a:pos x="84" y="44"/>
                </a:cxn>
                <a:cxn ang="0">
                  <a:pos x="85" y="39"/>
                </a:cxn>
                <a:cxn ang="0">
                  <a:pos x="85" y="32"/>
                </a:cxn>
                <a:cxn ang="0">
                  <a:pos x="85" y="24"/>
                </a:cxn>
                <a:cxn ang="0">
                  <a:pos x="82" y="17"/>
                </a:cxn>
                <a:cxn ang="0">
                  <a:pos x="79" y="11"/>
                </a:cxn>
                <a:cxn ang="0">
                  <a:pos x="74" y="7"/>
                </a:cxn>
                <a:cxn ang="0">
                  <a:pos x="69" y="4"/>
                </a:cxn>
                <a:cxn ang="0">
                  <a:pos x="62" y="2"/>
                </a:cxn>
                <a:cxn ang="0">
                  <a:pos x="55" y="0"/>
                </a:cxn>
                <a:cxn ang="0">
                  <a:pos x="48" y="0"/>
                </a:cxn>
                <a:cxn ang="0">
                  <a:pos x="0" y="0"/>
                </a:cxn>
                <a:cxn ang="0">
                  <a:pos x="24" y="19"/>
                </a:cxn>
                <a:cxn ang="0">
                  <a:pos x="43" y="19"/>
                </a:cxn>
                <a:cxn ang="0">
                  <a:pos x="48" y="19"/>
                </a:cxn>
                <a:cxn ang="0">
                  <a:pos x="54" y="21"/>
                </a:cxn>
                <a:cxn ang="0">
                  <a:pos x="56" y="22"/>
                </a:cxn>
                <a:cxn ang="0">
                  <a:pos x="58" y="25"/>
                </a:cxn>
                <a:cxn ang="0">
                  <a:pos x="60" y="28"/>
                </a:cxn>
                <a:cxn ang="0">
                  <a:pos x="60" y="32"/>
                </a:cxn>
                <a:cxn ang="0">
                  <a:pos x="60" y="37"/>
                </a:cxn>
                <a:cxn ang="0">
                  <a:pos x="59" y="40"/>
                </a:cxn>
                <a:cxn ang="0">
                  <a:pos x="58" y="42"/>
                </a:cxn>
                <a:cxn ang="0">
                  <a:pos x="56" y="44"/>
                </a:cxn>
                <a:cxn ang="0">
                  <a:pos x="53" y="45"/>
                </a:cxn>
                <a:cxn ang="0">
                  <a:pos x="50" y="46"/>
                </a:cxn>
                <a:cxn ang="0">
                  <a:pos x="47" y="47"/>
                </a:cxn>
                <a:cxn ang="0">
                  <a:pos x="43" y="47"/>
                </a:cxn>
                <a:cxn ang="0">
                  <a:pos x="24" y="47"/>
                </a:cxn>
                <a:cxn ang="0">
                  <a:pos x="24" y="19"/>
                </a:cxn>
              </a:cxnLst>
              <a:rect l="0" t="0" r="r" b="b"/>
              <a:pathLst>
                <a:path w="85" h="102">
                  <a:moveTo>
                    <a:pt x="0" y="0"/>
                  </a:moveTo>
                  <a:lnTo>
                    <a:pt x="0" y="102"/>
                  </a:lnTo>
                  <a:lnTo>
                    <a:pt x="24" y="102"/>
                  </a:lnTo>
                  <a:lnTo>
                    <a:pt x="24" y="66"/>
                  </a:lnTo>
                  <a:lnTo>
                    <a:pt x="47" y="66"/>
                  </a:lnTo>
                  <a:lnTo>
                    <a:pt x="52" y="66"/>
                  </a:lnTo>
                  <a:lnTo>
                    <a:pt x="58" y="66"/>
                  </a:lnTo>
                  <a:lnTo>
                    <a:pt x="65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7" y="57"/>
                  </a:lnTo>
                  <a:lnTo>
                    <a:pt x="79" y="55"/>
                  </a:lnTo>
                  <a:lnTo>
                    <a:pt x="81" y="52"/>
                  </a:lnTo>
                  <a:lnTo>
                    <a:pt x="83" y="48"/>
                  </a:lnTo>
                  <a:lnTo>
                    <a:pt x="84" y="44"/>
                  </a:lnTo>
                  <a:lnTo>
                    <a:pt x="85" y="39"/>
                  </a:lnTo>
                  <a:lnTo>
                    <a:pt x="85" y="32"/>
                  </a:lnTo>
                  <a:lnTo>
                    <a:pt x="85" y="24"/>
                  </a:lnTo>
                  <a:lnTo>
                    <a:pt x="82" y="17"/>
                  </a:lnTo>
                  <a:lnTo>
                    <a:pt x="79" y="11"/>
                  </a:lnTo>
                  <a:lnTo>
                    <a:pt x="74" y="7"/>
                  </a:lnTo>
                  <a:lnTo>
                    <a:pt x="69" y="4"/>
                  </a:lnTo>
                  <a:lnTo>
                    <a:pt x="62" y="2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0" y="0"/>
                  </a:lnTo>
                  <a:close/>
                  <a:moveTo>
                    <a:pt x="24" y="19"/>
                  </a:moveTo>
                  <a:lnTo>
                    <a:pt x="43" y="19"/>
                  </a:lnTo>
                  <a:lnTo>
                    <a:pt x="48" y="19"/>
                  </a:lnTo>
                  <a:lnTo>
                    <a:pt x="54" y="21"/>
                  </a:lnTo>
                  <a:lnTo>
                    <a:pt x="56" y="22"/>
                  </a:lnTo>
                  <a:lnTo>
                    <a:pt x="58" y="25"/>
                  </a:lnTo>
                  <a:lnTo>
                    <a:pt x="60" y="28"/>
                  </a:lnTo>
                  <a:lnTo>
                    <a:pt x="60" y="32"/>
                  </a:lnTo>
                  <a:lnTo>
                    <a:pt x="60" y="37"/>
                  </a:lnTo>
                  <a:lnTo>
                    <a:pt x="59" y="40"/>
                  </a:lnTo>
                  <a:lnTo>
                    <a:pt x="58" y="42"/>
                  </a:lnTo>
                  <a:lnTo>
                    <a:pt x="56" y="44"/>
                  </a:lnTo>
                  <a:lnTo>
                    <a:pt x="53" y="45"/>
                  </a:lnTo>
                  <a:lnTo>
                    <a:pt x="50" y="46"/>
                  </a:lnTo>
                  <a:lnTo>
                    <a:pt x="47" y="47"/>
                  </a:lnTo>
                  <a:lnTo>
                    <a:pt x="43" y="47"/>
                  </a:lnTo>
                  <a:lnTo>
                    <a:pt x="24" y="47"/>
                  </a:lnTo>
                  <a:lnTo>
                    <a:pt x="24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6" name="Freeform 710"/>
            <p:cNvSpPr>
              <a:spLocks noEditPoints="1"/>
            </p:cNvSpPr>
            <p:nvPr/>
          </p:nvSpPr>
          <p:spPr bwMode="auto">
            <a:xfrm>
              <a:off x="3243" y="1853"/>
              <a:ext cx="26" cy="27"/>
            </a:xfrm>
            <a:custGeom>
              <a:avLst/>
              <a:gdLst/>
              <a:ahLst/>
              <a:cxnLst>
                <a:cxn ang="0">
                  <a:pos x="58" y="108"/>
                </a:cxn>
                <a:cxn ang="0">
                  <a:pos x="69" y="106"/>
                </a:cxn>
                <a:cxn ang="0">
                  <a:pos x="79" y="102"/>
                </a:cxn>
                <a:cxn ang="0">
                  <a:pos x="87" y="96"/>
                </a:cxn>
                <a:cxn ang="0">
                  <a:pos x="93" y="89"/>
                </a:cxn>
                <a:cxn ang="0">
                  <a:pos x="99" y="80"/>
                </a:cxn>
                <a:cxn ang="0">
                  <a:pos x="103" y="65"/>
                </a:cxn>
                <a:cxn ang="0">
                  <a:pos x="103" y="43"/>
                </a:cxn>
                <a:cxn ang="0">
                  <a:pos x="97" y="23"/>
                </a:cxn>
                <a:cxn ang="0">
                  <a:pos x="87" y="12"/>
                </a:cxn>
                <a:cxn ang="0">
                  <a:pos x="79" y="6"/>
                </a:cxn>
                <a:cxn ang="0">
                  <a:pos x="69" y="2"/>
                </a:cxn>
                <a:cxn ang="0">
                  <a:pos x="58" y="0"/>
                </a:cxn>
                <a:cxn ang="0">
                  <a:pos x="44" y="0"/>
                </a:cxn>
                <a:cxn ang="0">
                  <a:pos x="32" y="3"/>
                </a:cxn>
                <a:cxn ang="0">
                  <a:pos x="22" y="8"/>
                </a:cxn>
                <a:cxn ang="0">
                  <a:pos x="14" y="14"/>
                </a:cxn>
                <a:cxn ang="0">
                  <a:pos x="6" y="26"/>
                </a:cxn>
                <a:cxn ang="0">
                  <a:pos x="1" y="45"/>
                </a:cxn>
                <a:cxn ang="0">
                  <a:pos x="1" y="63"/>
                </a:cxn>
                <a:cxn ang="0">
                  <a:pos x="6" y="81"/>
                </a:cxn>
                <a:cxn ang="0">
                  <a:pos x="14" y="94"/>
                </a:cxn>
                <a:cxn ang="0">
                  <a:pos x="22" y="100"/>
                </a:cxn>
                <a:cxn ang="0">
                  <a:pos x="32" y="105"/>
                </a:cxn>
                <a:cxn ang="0">
                  <a:pos x="44" y="107"/>
                </a:cxn>
                <a:cxn ang="0">
                  <a:pos x="52" y="88"/>
                </a:cxn>
                <a:cxn ang="0">
                  <a:pos x="42" y="86"/>
                </a:cxn>
                <a:cxn ang="0">
                  <a:pos x="33" y="80"/>
                </a:cxn>
                <a:cxn ang="0">
                  <a:pos x="28" y="70"/>
                </a:cxn>
                <a:cxn ang="0">
                  <a:pos x="26" y="54"/>
                </a:cxn>
                <a:cxn ang="0">
                  <a:pos x="28" y="39"/>
                </a:cxn>
                <a:cxn ang="0">
                  <a:pos x="32" y="28"/>
                </a:cxn>
                <a:cxn ang="0">
                  <a:pos x="40" y="22"/>
                </a:cxn>
                <a:cxn ang="0">
                  <a:pos x="52" y="19"/>
                </a:cxn>
                <a:cxn ang="0">
                  <a:pos x="60" y="21"/>
                </a:cxn>
                <a:cxn ang="0">
                  <a:pos x="66" y="23"/>
                </a:cxn>
                <a:cxn ang="0">
                  <a:pos x="74" y="33"/>
                </a:cxn>
                <a:cxn ang="0">
                  <a:pos x="77" y="45"/>
                </a:cxn>
                <a:cxn ang="0">
                  <a:pos x="77" y="54"/>
                </a:cxn>
                <a:cxn ang="0">
                  <a:pos x="77" y="63"/>
                </a:cxn>
                <a:cxn ang="0">
                  <a:pos x="74" y="74"/>
                </a:cxn>
                <a:cxn ang="0">
                  <a:pos x="66" y="83"/>
                </a:cxn>
                <a:cxn ang="0">
                  <a:pos x="60" y="86"/>
                </a:cxn>
                <a:cxn ang="0">
                  <a:pos x="52" y="88"/>
                </a:cxn>
              </a:cxnLst>
              <a:rect l="0" t="0" r="r" b="b"/>
              <a:pathLst>
                <a:path w="104" h="108">
                  <a:moveTo>
                    <a:pt x="52" y="108"/>
                  </a:moveTo>
                  <a:lnTo>
                    <a:pt x="58" y="108"/>
                  </a:lnTo>
                  <a:lnTo>
                    <a:pt x="64" y="107"/>
                  </a:lnTo>
                  <a:lnTo>
                    <a:pt x="69" y="106"/>
                  </a:lnTo>
                  <a:lnTo>
                    <a:pt x="74" y="104"/>
                  </a:lnTo>
                  <a:lnTo>
                    <a:pt x="79" y="102"/>
                  </a:lnTo>
                  <a:lnTo>
                    <a:pt x="83" y="99"/>
                  </a:lnTo>
                  <a:lnTo>
                    <a:pt x="87" y="96"/>
                  </a:lnTo>
                  <a:lnTo>
                    <a:pt x="90" y="93"/>
                  </a:lnTo>
                  <a:lnTo>
                    <a:pt x="93" y="89"/>
                  </a:lnTo>
                  <a:lnTo>
                    <a:pt x="97" y="84"/>
                  </a:lnTo>
                  <a:lnTo>
                    <a:pt x="99" y="80"/>
                  </a:lnTo>
                  <a:lnTo>
                    <a:pt x="100" y="75"/>
                  </a:lnTo>
                  <a:lnTo>
                    <a:pt x="103" y="65"/>
                  </a:lnTo>
                  <a:lnTo>
                    <a:pt x="104" y="54"/>
                  </a:lnTo>
                  <a:lnTo>
                    <a:pt x="103" y="43"/>
                  </a:lnTo>
                  <a:lnTo>
                    <a:pt x="100" y="32"/>
                  </a:lnTo>
                  <a:lnTo>
                    <a:pt x="97" y="23"/>
                  </a:lnTo>
                  <a:lnTo>
                    <a:pt x="90" y="15"/>
                  </a:lnTo>
                  <a:lnTo>
                    <a:pt x="87" y="12"/>
                  </a:lnTo>
                  <a:lnTo>
                    <a:pt x="83" y="9"/>
                  </a:lnTo>
                  <a:lnTo>
                    <a:pt x="79" y="6"/>
                  </a:lnTo>
                  <a:lnTo>
                    <a:pt x="74" y="4"/>
                  </a:lnTo>
                  <a:lnTo>
                    <a:pt x="69" y="2"/>
                  </a:lnTo>
                  <a:lnTo>
                    <a:pt x="64" y="1"/>
                  </a:lnTo>
                  <a:lnTo>
                    <a:pt x="58" y="0"/>
                  </a:lnTo>
                  <a:lnTo>
                    <a:pt x="52" y="0"/>
                  </a:lnTo>
                  <a:lnTo>
                    <a:pt x="44" y="0"/>
                  </a:lnTo>
                  <a:lnTo>
                    <a:pt x="37" y="1"/>
                  </a:lnTo>
                  <a:lnTo>
                    <a:pt x="32" y="3"/>
                  </a:lnTo>
                  <a:lnTo>
                    <a:pt x="26" y="5"/>
                  </a:lnTo>
                  <a:lnTo>
                    <a:pt x="22" y="8"/>
                  </a:lnTo>
                  <a:lnTo>
                    <a:pt x="18" y="11"/>
                  </a:lnTo>
                  <a:lnTo>
                    <a:pt x="14" y="14"/>
                  </a:lnTo>
                  <a:lnTo>
                    <a:pt x="11" y="18"/>
                  </a:lnTo>
                  <a:lnTo>
                    <a:pt x="6" y="26"/>
                  </a:lnTo>
                  <a:lnTo>
                    <a:pt x="3" y="35"/>
                  </a:lnTo>
                  <a:lnTo>
                    <a:pt x="1" y="45"/>
                  </a:lnTo>
                  <a:lnTo>
                    <a:pt x="0" y="54"/>
                  </a:lnTo>
                  <a:lnTo>
                    <a:pt x="1" y="63"/>
                  </a:lnTo>
                  <a:lnTo>
                    <a:pt x="3" y="72"/>
                  </a:lnTo>
                  <a:lnTo>
                    <a:pt x="6" y="81"/>
                  </a:lnTo>
                  <a:lnTo>
                    <a:pt x="11" y="90"/>
                  </a:lnTo>
                  <a:lnTo>
                    <a:pt x="14" y="94"/>
                  </a:lnTo>
                  <a:lnTo>
                    <a:pt x="18" y="97"/>
                  </a:lnTo>
                  <a:lnTo>
                    <a:pt x="22" y="100"/>
                  </a:lnTo>
                  <a:lnTo>
                    <a:pt x="26" y="103"/>
                  </a:lnTo>
                  <a:lnTo>
                    <a:pt x="32" y="105"/>
                  </a:lnTo>
                  <a:lnTo>
                    <a:pt x="37" y="106"/>
                  </a:lnTo>
                  <a:lnTo>
                    <a:pt x="44" y="107"/>
                  </a:lnTo>
                  <a:lnTo>
                    <a:pt x="52" y="108"/>
                  </a:lnTo>
                  <a:close/>
                  <a:moveTo>
                    <a:pt x="52" y="88"/>
                  </a:moveTo>
                  <a:lnTo>
                    <a:pt x="47" y="88"/>
                  </a:lnTo>
                  <a:lnTo>
                    <a:pt x="42" y="86"/>
                  </a:lnTo>
                  <a:lnTo>
                    <a:pt x="37" y="84"/>
                  </a:lnTo>
                  <a:lnTo>
                    <a:pt x="33" y="80"/>
                  </a:lnTo>
                  <a:lnTo>
                    <a:pt x="30" y="76"/>
                  </a:lnTo>
                  <a:lnTo>
                    <a:pt x="28" y="70"/>
                  </a:lnTo>
                  <a:lnTo>
                    <a:pt x="26" y="63"/>
                  </a:lnTo>
                  <a:lnTo>
                    <a:pt x="26" y="54"/>
                  </a:lnTo>
                  <a:lnTo>
                    <a:pt x="26" y="46"/>
                  </a:lnTo>
                  <a:lnTo>
                    <a:pt x="28" y="39"/>
                  </a:lnTo>
                  <a:lnTo>
                    <a:pt x="30" y="32"/>
                  </a:lnTo>
                  <a:lnTo>
                    <a:pt x="32" y="28"/>
                  </a:lnTo>
                  <a:lnTo>
                    <a:pt x="36" y="24"/>
                  </a:lnTo>
                  <a:lnTo>
                    <a:pt x="40" y="22"/>
                  </a:lnTo>
                  <a:lnTo>
                    <a:pt x="46" y="20"/>
                  </a:lnTo>
                  <a:lnTo>
                    <a:pt x="52" y="19"/>
                  </a:lnTo>
                  <a:lnTo>
                    <a:pt x="56" y="20"/>
                  </a:lnTo>
                  <a:lnTo>
                    <a:pt x="60" y="21"/>
                  </a:lnTo>
                  <a:lnTo>
                    <a:pt x="63" y="22"/>
                  </a:lnTo>
                  <a:lnTo>
                    <a:pt x="66" y="23"/>
                  </a:lnTo>
                  <a:lnTo>
                    <a:pt x="71" y="28"/>
                  </a:lnTo>
                  <a:lnTo>
                    <a:pt x="74" y="33"/>
                  </a:lnTo>
                  <a:lnTo>
                    <a:pt x="76" y="39"/>
                  </a:lnTo>
                  <a:lnTo>
                    <a:pt x="77" y="45"/>
                  </a:lnTo>
                  <a:lnTo>
                    <a:pt x="77" y="50"/>
                  </a:lnTo>
                  <a:lnTo>
                    <a:pt x="77" y="54"/>
                  </a:lnTo>
                  <a:lnTo>
                    <a:pt x="77" y="58"/>
                  </a:lnTo>
                  <a:lnTo>
                    <a:pt x="77" y="63"/>
                  </a:lnTo>
                  <a:lnTo>
                    <a:pt x="75" y="68"/>
                  </a:lnTo>
                  <a:lnTo>
                    <a:pt x="74" y="74"/>
                  </a:lnTo>
                  <a:lnTo>
                    <a:pt x="70" y="79"/>
                  </a:lnTo>
                  <a:lnTo>
                    <a:pt x="66" y="83"/>
                  </a:lnTo>
                  <a:lnTo>
                    <a:pt x="63" y="85"/>
                  </a:lnTo>
                  <a:lnTo>
                    <a:pt x="60" y="86"/>
                  </a:lnTo>
                  <a:lnTo>
                    <a:pt x="56" y="88"/>
                  </a:lnTo>
                  <a:lnTo>
                    <a:pt x="52" y="8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7" name="Freeform 711"/>
            <p:cNvSpPr>
              <a:spLocks/>
            </p:cNvSpPr>
            <p:nvPr/>
          </p:nvSpPr>
          <p:spPr bwMode="auto">
            <a:xfrm>
              <a:off x="3271" y="1853"/>
              <a:ext cx="22" cy="26"/>
            </a:xfrm>
            <a:custGeom>
              <a:avLst/>
              <a:gdLst/>
              <a:ahLst/>
              <a:cxnLst>
                <a:cxn ang="0">
                  <a:pos x="30" y="19"/>
                </a:cxn>
                <a:cxn ang="0">
                  <a:pos x="30" y="102"/>
                </a:cxn>
                <a:cxn ang="0">
                  <a:pos x="55" y="102"/>
                </a:cxn>
                <a:cxn ang="0">
                  <a:pos x="55" y="19"/>
                </a:cxn>
                <a:cxn ang="0">
                  <a:pos x="85" y="19"/>
                </a:cxn>
                <a:cxn ang="0">
                  <a:pos x="85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30" y="19"/>
                </a:cxn>
              </a:cxnLst>
              <a:rect l="0" t="0" r="r" b="b"/>
              <a:pathLst>
                <a:path w="85" h="102">
                  <a:moveTo>
                    <a:pt x="30" y="19"/>
                  </a:moveTo>
                  <a:lnTo>
                    <a:pt x="30" y="102"/>
                  </a:lnTo>
                  <a:lnTo>
                    <a:pt x="55" y="102"/>
                  </a:lnTo>
                  <a:lnTo>
                    <a:pt x="55" y="19"/>
                  </a:lnTo>
                  <a:lnTo>
                    <a:pt x="85" y="19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30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8" name="Freeform 712"/>
            <p:cNvSpPr>
              <a:spLocks/>
            </p:cNvSpPr>
            <p:nvPr/>
          </p:nvSpPr>
          <p:spPr bwMode="auto">
            <a:xfrm>
              <a:off x="3296" y="1853"/>
              <a:ext cx="20" cy="26"/>
            </a:xfrm>
            <a:custGeom>
              <a:avLst/>
              <a:gdLst/>
              <a:ahLst/>
              <a:cxnLst>
                <a:cxn ang="0">
                  <a:pos x="23" y="41"/>
                </a:cxn>
                <a:cxn ang="0">
                  <a:pos x="23" y="19"/>
                </a:cxn>
                <a:cxn ang="0">
                  <a:pos x="79" y="19"/>
                </a:cxn>
                <a:cxn ang="0">
                  <a:pos x="79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81" y="102"/>
                </a:cxn>
                <a:cxn ang="0">
                  <a:pos x="81" y="81"/>
                </a:cxn>
                <a:cxn ang="0">
                  <a:pos x="23" y="81"/>
                </a:cxn>
                <a:cxn ang="0">
                  <a:pos x="23" y="59"/>
                </a:cxn>
                <a:cxn ang="0">
                  <a:pos x="73" y="59"/>
                </a:cxn>
                <a:cxn ang="0">
                  <a:pos x="73" y="41"/>
                </a:cxn>
                <a:cxn ang="0">
                  <a:pos x="23" y="41"/>
                </a:cxn>
              </a:cxnLst>
              <a:rect l="0" t="0" r="r" b="b"/>
              <a:pathLst>
                <a:path w="81" h="102">
                  <a:moveTo>
                    <a:pt x="23" y="41"/>
                  </a:moveTo>
                  <a:lnTo>
                    <a:pt x="23" y="19"/>
                  </a:lnTo>
                  <a:lnTo>
                    <a:pt x="79" y="19"/>
                  </a:lnTo>
                  <a:lnTo>
                    <a:pt x="79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81" y="102"/>
                  </a:lnTo>
                  <a:lnTo>
                    <a:pt x="81" y="81"/>
                  </a:lnTo>
                  <a:lnTo>
                    <a:pt x="23" y="81"/>
                  </a:lnTo>
                  <a:lnTo>
                    <a:pt x="23" y="59"/>
                  </a:lnTo>
                  <a:lnTo>
                    <a:pt x="73" y="59"/>
                  </a:lnTo>
                  <a:lnTo>
                    <a:pt x="73" y="41"/>
                  </a:lnTo>
                  <a:lnTo>
                    <a:pt x="23" y="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29" name="Freeform 713"/>
            <p:cNvSpPr>
              <a:spLocks noEditPoints="1"/>
            </p:cNvSpPr>
            <p:nvPr/>
          </p:nvSpPr>
          <p:spPr bwMode="auto">
            <a:xfrm>
              <a:off x="3320" y="1847"/>
              <a:ext cx="22" cy="32"/>
            </a:xfrm>
            <a:custGeom>
              <a:avLst/>
              <a:gdLst/>
              <a:ahLst/>
              <a:cxnLst>
                <a:cxn ang="0">
                  <a:pos x="24" y="91"/>
                </a:cxn>
                <a:cxn ang="0">
                  <a:pos x="24" y="26"/>
                </a:cxn>
                <a:cxn ang="0">
                  <a:pos x="0" y="26"/>
                </a:cxn>
                <a:cxn ang="0">
                  <a:pos x="0" y="128"/>
                </a:cxn>
                <a:cxn ang="0">
                  <a:pos x="24" y="128"/>
                </a:cxn>
                <a:cxn ang="0">
                  <a:pos x="64" y="62"/>
                </a:cxn>
                <a:cxn ang="0">
                  <a:pos x="64" y="128"/>
                </a:cxn>
                <a:cxn ang="0">
                  <a:pos x="88" y="128"/>
                </a:cxn>
                <a:cxn ang="0">
                  <a:pos x="88" y="26"/>
                </a:cxn>
                <a:cxn ang="0">
                  <a:pos x="64" y="26"/>
                </a:cxn>
                <a:cxn ang="0">
                  <a:pos x="24" y="91"/>
                </a:cxn>
                <a:cxn ang="0">
                  <a:pos x="15" y="0"/>
                </a:cxn>
                <a:cxn ang="0">
                  <a:pos x="16" y="6"/>
                </a:cxn>
                <a:cxn ang="0">
                  <a:pos x="19" y="12"/>
                </a:cxn>
                <a:cxn ang="0">
                  <a:pos x="23" y="15"/>
                </a:cxn>
                <a:cxn ang="0">
                  <a:pos x="27" y="18"/>
                </a:cxn>
                <a:cxn ang="0">
                  <a:pos x="36" y="20"/>
                </a:cxn>
                <a:cxn ang="0">
                  <a:pos x="44" y="21"/>
                </a:cxn>
                <a:cxn ang="0">
                  <a:pos x="51" y="21"/>
                </a:cxn>
                <a:cxn ang="0">
                  <a:pos x="60" y="18"/>
                </a:cxn>
                <a:cxn ang="0">
                  <a:pos x="65" y="16"/>
                </a:cxn>
                <a:cxn ang="0">
                  <a:pos x="68" y="12"/>
                </a:cxn>
                <a:cxn ang="0">
                  <a:pos x="71" y="7"/>
                </a:cxn>
                <a:cxn ang="0">
                  <a:pos x="73" y="0"/>
                </a:cxn>
                <a:cxn ang="0">
                  <a:pos x="57" y="0"/>
                </a:cxn>
                <a:cxn ang="0">
                  <a:pos x="56" y="4"/>
                </a:cxn>
                <a:cxn ang="0">
                  <a:pos x="54" y="7"/>
                </a:cxn>
                <a:cxn ang="0">
                  <a:pos x="50" y="10"/>
                </a:cxn>
                <a:cxn ang="0">
                  <a:pos x="44" y="11"/>
                </a:cxn>
                <a:cxn ang="0">
                  <a:pos x="38" y="10"/>
                </a:cxn>
                <a:cxn ang="0">
                  <a:pos x="34" y="7"/>
                </a:cxn>
                <a:cxn ang="0">
                  <a:pos x="32" y="4"/>
                </a:cxn>
                <a:cxn ang="0">
                  <a:pos x="31" y="0"/>
                </a:cxn>
                <a:cxn ang="0">
                  <a:pos x="15" y="0"/>
                </a:cxn>
              </a:cxnLst>
              <a:rect l="0" t="0" r="r" b="b"/>
              <a:pathLst>
                <a:path w="88" h="128">
                  <a:moveTo>
                    <a:pt x="24" y="91"/>
                  </a:moveTo>
                  <a:lnTo>
                    <a:pt x="24" y="26"/>
                  </a:lnTo>
                  <a:lnTo>
                    <a:pt x="0" y="26"/>
                  </a:lnTo>
                  <a:lnTo>
                    <a:pt x="0" y="128"/>
                  </a:lnTo>
                  <a:lnTo>
                    <a:pt x="24" y="128"/>
                  </a:lnTo>
                  <a:lnTo>
                    <a:pt x="64" y="62"/>
                  </a:lnTo>
                  <a:lnTo>
                    <a:pt x="64" y="128"/>
                  </a:lnTo>
                  <a:lnTo>
                    <a:pt x="88" y="128"/>
                  </a:lnTo>
                  <a:lnTo>
                    <a:pt x="88" y="26"/>
                  </a:lnTo>
                  <a:lnTo>
                    <a:pt x="64" y="26"/>
                  </a:lnTo>
                  <a:lnTo>
                    <a:pt x="24" y="91"/>
                  </a:lnTo>
                  <a:close/>
                  <a:moveTo>
                    <a:pt x="15" y="0"/>
                  </a:moveTo>
                  <a:lnTo>
                    <a:pt x="16" y="6"/>
                  </a:lnTo>
                  <a:lnTo>
                    <a:pt x="19" y="12"/>
                  </a:lnTo>
                  <a:lnTo>
                    <a:pt x="23" y="15"/>
                  </a:lnTo>
                  <a:lnTo>
                    <a:pt x="27" y="18"/>
                  </a:lnTo>
                  <a:lnTo>
                    <a:pt x="36" y="20"/>
                  </a:lnTo>
                  <a:lnTo>
                    <a:pt x="44" y="21"/>
                  </a:lnTo>
                  <a:lnTo>
                    <a:pt x="51" y="21"/>
                  </a:lnTo>
                  <a:lnTo>
                    <a:pt x="60" y="18"/>
                  </a:lnTo>
                  <a:lnTo>
                    <a:pt x="65" y="16"/>
                  </a:lnTo>
                  <a:lnTo>
                    <a:pt x="68" y="12"/>
                  </a:lnTo>
                  <a:lnTo>
                    <a:pt x="71" y="7"/>
                  </a:lnTo>
                  <a:lnTo>
                    <a:pt x="73" y="0"/>
                  </a:lnTo>
                  <a:lnTo>
                    <a:pt x="57" y="0"/>
                  </a:lnTo>
                  <a:lnTo>
                    <a:pt x="56" y="4"/>
                  </a:lnTo>
                  <a:lnTo>
                    <a:pt x="54" y="7"/>
                  </a:lnTo>
                  <a:lnTo>
                    <a:pt x="50" y="10"/>
                  </a:lnTo>
                  <a:lnTo>
                    <a:pt x="44" y="11"/>
                  </a:lnTo>
                  <a:lnTo>
                    <a:pt x="38" y="10"/>
                  </a:lnTo>
                  <a:lnTo>
                    <a:pt x="34" y="7"/>
                  </a:lnTo>
                  <a:lnTo>
                    <a:pt x="32" y="4"/>
                  </a:lnTo>
                  <a:lnTo>
                    <a:pt x="31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0" name="Line 714"/>
            <p:cNvSpPr>
              <a:spLocks noChangeShapeType="1"/>
            </p:cNvSpPr>
            <p:nvPr/>
          </p:nvSpPr>
          <p:spPr bwMode="auto">
            <a:xfrm>
              <a:off x="3237" y="1798"/>
              <a:ext cx="1" cy="24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1" name="Freeform 715"/>
            <p:cNvSpPr>
              <a:spLocks/>
            </p:cNvSpPr>
            <p:nvPr/>
          </p:nvSpPr>
          <p:spPr bwMode="auto">
            <a:xfrm>
              <a:off x="3233" y="1821"/>
              <a:ext cx="8" cy="12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15" y="46"/>
                </a:cxn>
                <a:cxn ang="0">
                  <a:pos x="0" y="0"/>
                </a:cxn>
                <a:cxn ang="0">
                  <a:pos x="30" y="0"/>
                </a:cxn>
              </a:cxnLst>
              <a:rect l="0" t="0" r="r" b="b"/>
              <a:pathLst>
                <a:path w="30" h="46">
                  <a:moveTo>
                    <a:pt x="30" y="0"/>
                  </a:moveTo>
                  <a:lnTo>
                    <a:pt x="15" y="46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2" name="Freeform 716"/>
            <p:cNvSpPr>
              <a:spLocks/>
            </p:cNvSpPr>
            <p:nvPr/>
          </p:nvSpPr>
          <p:spPr bwMode="auto">
            <a:xfrm>
              <a:off x="3169" y="1700"/>
              <a:ext cx="134" cy="103"/>
            </a:xfrm>
            <a:custGeom>
              <a:avLst/>
              <a:gdLst/>
              <a:ahLst/>
              <a:cxnLst>
                <a:cxn ang="0">
                  <a:pos x="1" y="219"/>
                </a:cxn>
                <a:cxn ang="0">
                  <a:pos x="7" y="245"/>
                </a:cxn>
                <a:cxn ang="0">
                  <a:pos x="20" y="269"/>
                </a:cxn>
                <a:cxn ang="0">
                  <a:pos x="39" y="290"/>
                </a:cxn>
                <a:cxn ang="0">
                  <a:pos x="61" y="305"/>
                </a:cxn>
                <a:cxn ang="0">
                  <a:pos x="76" y="325"/>
                </a:cxn>
                <a:cxn ang="0">
                  <a:pos x="87" y="351"/>
                </a:cxn>
                <a:cxn ang="0">
                  <a:pos x="104" y="374"/>
                </a:cxn>
                <a:cxn ang="0">
                  <a:pos x="126" y="393"/>
                </a:cxn>
                <a:cxn ang="0">
                  <a:pos x="154" y="406"/>
                </a:cxn>
                <a:cxn ang="0">
                  <a:pos x="182" y="412"/>
                </a:cxn>
                <a:cxn ang="0">
                  <a:pos x="212" y="411"/>
                </a:cxn>
                <a:cxn ang="0">
                  <a:pos x="241" y="403"/>
                </a:cxn>
                <a:cxn ang="0">
                  <a:pos x="267" y="389"/>
                </a:cxn>
                <a:cxn ang="0">
                  <a:pos x="293" y="403"/>
                </a:cxn>
                <a:cxn ang="0">
                  <a:pos x="321" y="411"/>
                </a:cxn>
                <a:cxn ang="0">
                  <a:pos x="351" y="412"/>
                </a:cxn>
                <a:cxn ang="0">
                  <a:pos x="380" y="406"/>
                </a:cxn>
                <a:cxn ang="0">
                  <a:pos x="407" y="393"/>
                </a:cxn>
                <a:cxn ang="0">
                  <a:pos x="429" y="374"/>
                </a:cxn>
                <a:cxn ang="0">
                  <a:pos x="447" y="351"/>
                </a:cxn>
                <a:cxn ang="0">
                  <a:pos x="457" y="325"/>
                </a:cxn>
                <a:cxn ang="0">
                  <a:pos x="472" y="305"/>
                </a:cxn>
                <a:cxn ang="0">
                  <a:pos x="495" y="290"/>
                </a:cxn>
                <a:cxn ang="0">
                  <a:pos x="513" y="269"/>
                </a:cxn>
                <a:cxn ang="0">
                  <a:pos x="525" y="245"/>
                </a:cxn>
                <a:cxn ang="0">
                  <a:pos x="532" y="219"/>
                </a:cxn>
                <a:cxn ang="0">
                  <a:pos x="532" y="192"/>
                </a:cxn>
                <a:cxn ang="0">
                  <a:pos x="524" y="164"/>
                </a:cxn>
                <a:cxn ang="0">
                  <a:pos x="511" y="140"/>
                </a:cxn>
                <a:cxn ang="0">
                  <a:pos x="490" y="118"/>
                </a:cxn>
                <a:cxn ang="0">
                  <a:pos x="466" y="103"/>
                </a:cxn>
                <a:cxn ang="0">
                  <a:pos x="457" y="87"/>
                </a:cxn>
                <a:cxn ang="0">
                  <a:pos x="447" y="60"/>
                </a:cxn>
                <a:cxn ang="0">
                  <a:pos x="429" y="38"/>
                </a:cxn>
                <a:cxn ang="0">
                  <a:pos x="407" y="19"/>
                </a:cxn>
                <a:cxn ang="0">
                  <a:pos x="380" y="6"/>
                </a:cxn>
                <a:cxn ang="0">
                  <a:pos x="351" y="0"/>
                </a:cxn>
                <a:cxn ang="0">
                  <a:pos x="321" y="1"/>
                </a:cxn>
                <a:cxn ang="0">
                  <a:pos x="293" y="8"/>
                </a:cxn>
                <a:cxn ang="0">
                  <a:pos x="267" y="22"/>
                </a:cxn>
                <a:cxn ang="0">
                  <a:pos x="241" y="8"/>
                </a:cxn>
                <a:cxn ang="0">
                  <a:pos x="212" y="1"/>
                </a:cxn>
                <a:cxn ang="0">
                  <a:pos x="182" y="0"/>
                </a:cxn>
                <a:cxn ang="0">
                  <a:pos x="154" y="6"/>
                </a:cxn>
                <a:cxn ang="0">
                  <a:pos x="126" y="19"/>
                </a:cxn>
                <a:cxn ang="0">
                  <a:pos x="104" y="38"/>
                </a:cxn>
                <a:cxn ang="0">
                  <a:pos x="87" y="60"/>
                </a:cxn>
                <a:cxn ang="0">
                  <a:pos x="76" y="87"/>
                </a:cxn>
                <a:cxn ang="0">
                  <a:pos x="61" y="106"/>
                </a:cxn>
                <a:cxn ang="0">
                  <a:pos x="39" y="122"/>
                </a:cxn>
                <a:cxn ang="0">
                  <a:pos x="20" y="143"/>
                </a:cxn>
                <a:cxn ang="0">
                  <a:pos x="7" y="166"/>
                </a:cxn>
                <a:cxn ang="0">
                  <a:pos x="1" y="193"/>
                </a:cxn>
              </a:cxnLst>
              <a:rect l="0" t="0" r="r" b="b"/>
              <a:pathLst>
                <a:path w="533" h="412">
                  <a:moveTo>
                    <a:pt x="0" y="206"/>
                  </a:moveTo>
                  <a:lnTo>
                    <a:pt x="1" y="219"/>
                  </a:lnTo>
                  <a:lnTo>
                    <a:pt x="3" y="232"/>
                  </a:lnTo>
                  <a:lnTo>
                    <a:pt x="7" y="245"/>
                  </a:lnTo>
                  <a:lnTo>
                    <a:pt x="13" y="257"/>
                  </a:lnTo>
                  <a:lnTo>
                    <a:pt x="20" y="269"/>
                  </a:lnTo>
                  <a:lnTo>
                    <a:pt x="28" y="279"/>
                  </a:lnTo>
                  <a:lnTo>
                    <a:pt x="39" y="290"/>
                  </a:lnTo>
                  <a:lnTo>
                    <a:pt x="49" y="298"/>
                  </a:lnTo>
                  <a:lnTo>
                    <a:pt x="61" y="305"/>
                  </a:lnTo>
                  <a:lnTo>
                    <a:pt x="73" y="311"/>
                  </a:lnTo>
                  <a:lnTo>
                    <a:pt x="76" y="325"/>
                  </a:lnTo>
                  <a:lnTo>
                    <a:pt x="80" y="338"/>
                  </a:lnTo>
                  <a:lnTo>
                    <a:pt x="87" y="351"/>
                  </a:lnTo>
                  <a:lnTo>
                    <a:pt x="95" y="363"/>
                  </a:lnTo>
                  <a:lnTo>
                    <a:pt x="104" y="374"/>
                  </a:lnTo>
                  <a:lnTo>
                    <a:pt x="114" y="384"/>
                  </a:lnTo>
                  <a:lnTo>
                    <a:pt x="126" y="393"/>
                  </a:lnTo>
                  <a:lnTo>
                    <a:pt x="140" y="400"/>
                  </a:lnTo>
                  <a:lnTo>
                    <a:pt x="154" y="406"/>
                  </a:lnTo>
                  <a:lnTo>
                    <a:pt x="167" y="410"/>
                  </a:lnTo>
                  <a:lnTo>
                    <a:pt x="182" y="412"/>
                  </a:lnTo>
                  <a:lnTo>
                    <a:pt x="198" y="412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1" y="403"/>
                  </a:lnTo>
                  <a:lnTo>
                    <a:pt x="254" y="397"/>
                  </a:lnTo>
                  <a:lnTo>
                    <a:pt x="267" y="389"/>
                  </a:lnTo>
                  <a:lnTo>
                    <a:pt x="279" y="397"/>
                  </a:lnTo>
                  <a:lnTo>
                    <a:pt x="293" y="403"/>
                  </a:lnTo>
                  <a:lnTo>
                    <a:pt x="307" y="408"/>
                  </a:lnTo>
                  <a:lnTo>
                    <a:pt x="321" y="411"/>
                  </a:lnTo>
                  <a:lnTo>
                    <a:pt x="336" y="412"/>
                  </a:lnTo>
                  <a:lnTo>
                    <a:pt x="351" y="412"/>
                  </a:lnTo>
                  <a:lnTo>
                    <a:pt x="365" y="410"/>
                  </a:lnTo>
                  <a:lnTo>
                    <a:pt x="380" y="406"/>
                  </a:lnTo>
                  <a:lnTo>
                    <a:pt x="394" y="400"/>
                  </a:lnTo>
                  <a:lnTo>
                    <a:pt x="407" y="393"/>
                  </a:lnTo>
                  <a:lnTo>
                    <a:pt x="418" y="384"/>
                  </a:lnTo>
                  <a:lnTo>
                    <a:pt x="429" y="374"/>
                  </a:lnTo>
                  <a:lnTo>
                    <a:pt x="438" y="363"/>
                  </a:lnTo>
                  <a:lnTo>
                    <a:pt x="447" y="351"/>
                  </a:lnTo>
                  <a:lnTo>
                    <a:pt x="453" y="338"/>
                  </a:lnTo>
                  <a:lnTo>
                    <a:pt x="457" y="325"/>
                  </a:lnTo>
                  <a:lnTo>
                    <a:pt x="459" y="311"/>
                  </a:lnTo>
                  <a:lnTo>
                    <a:pt x="472" y="305"/>
                  </a:lnTo>
                  <a:lnTo>
                    <a:pt x="483" y="298"/>
                  </a:lnTo>
                  <a:lnTo>
                    <a:pt x="495" y="290"/>
                  </a:lnTo>
                  <a:lnTo>
                    <a:pt x="505" y="279"/>
                  </a:lnTo>
                  <a:lnTo>
                    <a:pt x="513" y="269"/>
                  </a:lnTo>
                  <a:lnTo>
                    <a:pt x="520" y="257"/>
                  </a:lnTo>
                  <a:lnTo>
                    <a:pt x="525" y="245"/>
                  </a:lnTo>
                  <a:lnTo>
                    <a:pt x="529" y="232"/>
                  </a:lnTo>
                  <a:lnTo>
                    <a:pt x="532" y="219"/>
                  </a:lnTo>
                  <a:lnTo>
                    <a:pt x="533" y="206"/>
                  </a:lnTo>
                  <a:lnTo>
                    <a:pt x="532" y="192"/>
                  </a:lnTo>
                  <a:lnTo>
                    <a:pt x="529" y="178"/>
                  </a:lnTo>
                  <a:lnTo>
                    <a:pt x="524" y="164"/>
                  </a:lnTo>
                  <a:lnTo>
                    <a:pt x="519" y="152"/>
                  </a:lnTo>
                  <a:lnTo>
                    <a:pt x="511" y="140"/>
                  </a:lnTo>
                  <a:lnTo>
                    <a:pt x="502" y="128"/>
                  </a:lnTo>
                  <a:lnTo>
                    <a:pt x="490" y="118"/>
                  </a:lnTo>
                  <a:lnTo>
                    <a:pt x="478" y="110"/>
                  </a:lnTo>
                  <a:lnTo>
                    <a:pt x="466" y="103"/>
                  </a:lnTo>
                  <a:lnTo>
                    <a:pt x="459" y="100"/>
                  </a:lnTo>
                  <a:lnTo>
                    <a:pt x="457" y="87"/>
                  </a:lnTo>
                  <a:lnTo>
                    <a:pt x="453" y="73"/>
                  </a:lnTo>
                  <a:lnTo>
                    <a:pt x="447" y="60"/>
                  </a:lnTo>
                  <a:lnTo>
                    <a:pt x="438" y="48"/>
                  </a:lnTo>
                  <a:lnTo>
                    <a:pt x="429" y="38"/>
                  </a:lnTo>
                  <a:lnTo>
                    <a:pt x="418" y="27"/>
                  </a:lnTo>
                  <a:lnTo>
                    <a:pt x="407" y="19"/>
                  </a:lnTo>
                  <a:lnTo>
                    <a:pt x="394" y="12"/>
                  </a:lnTo>
                  <a:lnTo>
                    <a:pt x="380" y="6"/>
                  </a:lnTo>
                  <a:lnTo>
                    <a:pt x="365" y="2"/>
                  </a:lnTo>
                  <a:lnTo>
                    <a:pt x="351" y="0"/>
                  </a:lnTo>
                  <a:lnTo>
                    <a:pt x="336" y="0"/>
                  </a:lnTo>
                  <a:lnTo>
                    <a:pt x="321" y="1"/>
                  </a:lnTo>
                  <a:lnTo>
                    <a:pt x="307" y="4"/>
                  </a:lnTo>
                  <a:lnTo>
                    <a:pt x="293" y="8"/>
                  </a:lnTo>
                  <a:lnTo>
                    <a:pt x="279" y="15"/>
                  </a:lnTo>
                  <a:lnTo>
                    <a:pt x="267" y="22"/>
                  </a:lnTo>
                  <a:lnTo>
                    <a:pt x="254" y="15"/>
                  </a:lnTo>
                  <a:lnTo>
                    <a:pt x="241" y="8"/>
                  </a:lnTo>
                  <a:lnTo>
                    <a:pt x="226" y="4"/>
                  </a:lnTo>
                  <a:lnTo>
                    <a:pt x="212" y="1"/>
                  </a:lnTo>
                  <a:lnTo>
                    <a:pt x="198" y="0"/>
                  </a:lnTo>
                  <a:lnTo>
                    <a:pt x="182" y="0"/>
                  </a:lnTo>
                  <a:lnTo>
                    <a:pt x="167" y="2"/>
                  </a:lnTo>
                  <a:lnTo>
                    <a:pt x="154" y="6"/>
                  </a:lnTo>
                  <a:lnTo>
                    <a:pt x="140" y="12"/>
                  </a:lnTo>
                  <a:lnTo>
                    <a:pt x="126" y="19"/>
                  </a:lnTo>
                  <a:lnTo>
                    <a:pt x="114" y="27"/>
                  </a:lnTo>
                  <a:lnTo>
                    <a:pt x="104" y="38"/>
                  </a:lnTo>
                  <a:lnTo>
                    <a:pt x="95" y="48"/>
                  </a:lnTo>
                  <a:lnTo>
                    <a:pt x="87" y="60"/>
                  </a:lnTo>
                  <a:lnTo>
                    <a:pt x="80" y="73"/>
                  </a:lnTo>
                  <a:lnTo>
                    <a:pt x="76" y="87"/>
                  </a:lnTo>
                  <a:lnTo>
                    <a:pt x="73" y="100"/>
                  </a:lnTo>
                  <a:lnTo>
                    <a:pt x="61" y="106"/>
                  </a:lnTo>
                  <a:lnTo>
                    <a:pt x="49" y="114"/>
                  </a:lnTo>
                  <a:lnTo>
                    <a:pt x="39" y="122"/>
                  </a:lnTo>
                  <a:lnTo>
                    <a:pt x="28" y="132"/>
                  </a:lnTo>
                  <a:lnTo>
                    <a:pt x="20" y="143"/>
                  </a:lnTo>
                  <a:lnTo>
                    <a:pt x="13" y="154"/>
                  </a:lnTo>
                  <a:lnTo>
                    <a:pt x="7" y="166"/>
                  </a:lnTo>
                  <a:lnTo>
                    <a:pt x="3" y="179"/>
                  </a:lnTo>
                  <a:lnTo>
                    <a:pt x="1" y="193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3" name="Freeform 717"/>
            <p:cNvSpPr>
              <a:spLocks/>
            </p:cNvSpPr>
            <p:nvPr/>
          </p:nvSpPr>
          <p:spPr bwMode="auto">
            <a:xfrm>
              <a:off x="3169" y="1700"/>
              <a:ext cx="134" cy="103"/>
            </a:xfrm>
            <a:custGeom>
              <a:avLst/>
              <a:gdLst/>
              <a:ahLst/>
              <a:cxnLst>
                <a:cxn ang="0">
                  <a:pos x="1" y="219"/>
                </a:cxn>
                <a:cxn ang="0">
                  <a:pos x="7" y="245"/>
                </a:cxn>
                <a:cxn ang="0">
                  <a:pos x="20" y="269"/>
                </a:cxn>
                <a:cxn ang="0">
                  <a:pos x="39" y="290"/>
                </a:cxn>
                <a:cxn ang="0">
                  <a:pos x="61" y="305"/>
                </a:cxn>
                <a:cxn ang="0">
                  <a:pos x="76" y="325"/>
                </a:cxn>
                <a:cxn ang="0">
                  <a:pos x="87" y="351"/>
                </a:cxn>
                <a:cxn ang="0">
                  <a:pos x="104" y="374"/>
                </a:cxn>
                <a:cxn ang="0">
                  <a:pos x="126" y="393"/>
                </a:cxn>
                <a:cxn ang="0">
                  <a:pos x="154" y="406"/>
                </a:cxn>
                <a:cxn ang="0">
                  <a:pos x="182" y="412"/>
                </a:cxn>
                <a:cxn ang="0">
                  <a:pos x="212" y="411"/>
                </a:cxn>
                <a:cxn ang="0">
                  <a:pos x="241" y="403"/>
                </a:cxn>
                <a:cxn ang="0">
                  <a:pos x="267" y="389"/>
                </a:cxn>
                <a:cxn ang="0">
                  <a:pos x="293" y="403"/>
                </a:cxn>
                <a:cxn ang="0">
                  <a:pos x="321" y="411"/>
                </a:cxn>
                <a:cxn ang="0">
                  <a:pos x="351" y="412"/>
                </a:cxn>
                <a:cxn ang="0">
                  <a:pos x="380" y="406"/>
                </a:cxn>
                <a:cxn ang="0">
                  <a:pos x="407" y="393"/>
                </a:cxn>
                <a:cxn ang="0">
                  <a:pos x="429" y="374"/>
                </a:cxn>
                <a:cxn ang="0">
                  <a:pos x="447" y="351"/>
                </a:cxn>
                <a:cxn ang="0">
                  <a:pos x="457" y="325"/>
                </a:cxn>
                <a:cxn ang="0">
                  <a:pos x="472" y="305"/>
                </a:cxn>
                <a:cxn ang="0">
                  <a:pos x="495" y="290"/>
                </a:cxn>
                <a:cxn ang="0">
                  <a:pos x="513" y="269"/>
                </a:cxn>
                <a:cxn ang="0">
                  <a:pos x="525" y="245"/>
                </a:cxn>
                <a:cxn ang="0">
                  <a:pos x="532" y="219"/>
                </a:cxn>
                <a:cxn ang="0">
                  <a:pos x="532" y="192"/>
                </a:cxn>
                <a:cxn ang="0">
                  <a:pos x="524" y="164"/>
                </a:cxn>
                <a:cxn ang="0">
                  <a:pos x="511" y="140"/>
                </a:cxn>
                <a:cxn ang="0">
                  <a:pos x="490" y="118"/>
                </a:cxn>
                <a:cxn ang="0">
                  <a:pos x="466" y="103"/>
                </a:cxn>
                <a:cxn ang="0">
                  <a:pos x="457" y="87"/>
                </a:cxn>
                <a:cxn ang="0">
                  <a:pos x="447" y="60"/>
                </a:cxn>
                <a:cxn ang="0">
                  <a:pos x="429" y="38"/>
                </a:cxn>
                <a:cxn ang="0">
                  <a:pos x="407" y="19"/>
                </a:cxn>
                <a:cxn ang="0">
                  <a:pos x="380" y="6"/>
                </a:cxn>
                <a:cxn ang="0">
                  <a:pos x="351" y="0"/>
                </a:cxn>
                <a:cxn ang="0">
                  <a:pos x="321" y="1"/>
                </a:cxn>
                <a:cxn ang="0">
                  <a:pos x="293" y="8"/>
                </a:cxn>
                <a:cxn ang="0">
                  <a:pos x="267" y="22"/>
                </a:cxn>
                <a:cxn ang="0">
                  <a:pos x="241" y="8"/>
                </a:cxn>
                <a:cxn ang="0">
                  <a:pos x="212" y="1"/>
                </a:cxn>
                <a:cxn ang="0">
                  <a:pos x="182" y="0"/>
                </a:cxn>
                <a:cxn ang="0">
                  <a:pos x="154" y="6"/>
                </a:cxn>
                <a:cxn ang="0">
                  <a:pos x="126" y="19"/>
                </a:cxn>
                <a:cxn ang="0">
                  <a:pos x="104" y="38"/>
                </a:cxn>
                <a:cxn ang="0">
                  <a:pos x="87" y="60"/>
                </a:cxn>
                <a:cxn ang="0">
                  <a:pos x="76" y="87"/>
                </a:cxn>
                <a:cxn ang="0">
                  <a:pos x="61" y="106"/>
                </a:cxn>
                <a:cxn ang="0">
                  <a:pos x="39" y="122"/>
                </a:cxn>
                <a:cxn ang="0">
                  <a:pos x="20" y="143"/>
                </a:cxn>
                <a:cxn ang="0">
                  <a:pos x="7" y="166"/>
                </a:cxn>
                <a:cxn ang="0">
                  <a:pos x="1" y="193"/>
                </a:cxn>
              </a:cxnLst>
              <a:rect l="0" t="0" r="r" b="b"/>
              <a:pathLst>
                <a:path w="533" h="412">
                  <a:moveTo>
                    <a:pt x="0" y="206"/>
                  </a:moveTo>
                  <a:lnTo>
                    <a:pt x="1" y="219"/>
                  </a:lnTo>
                  <a:lnTo>
                    <a:pt x="3" y="232"/>
                  </a:lnTo>
                  <a:lnTo>
                    <a:pt x="7" y="245"/>
                  </a:lnTo>
                  <a:lnTo>
                    <a:pt x="13" y="257"/>
                  </a:lnTo>
                  <a:lnTo>
                    <a:pt x="20" y="269"/>
                  </a:lnTo>
                  <a:lnTo>
                    <a:pt x="28" y="279"/>
                  </a:lnTo>
                  <a:lnTo>
                    <a:pt x="39" y="290"/>
                  </a:lnTo>
                  <a:lnTo>
                    <a:pt x="49" y="298"/>
                  </a:lnTo>
                  <a:lnTo>
                    <a:pt x="61" y="305"/>
                  </a:lnTo>
                  <a:lnTo>
                    <a:pt x="73" y="311"/>
                  </a:lnTo>
                  <a:lnTo>
                    <a:pt x="76" y="325"/>
                  </a:lnTo>
                  <a:lnTo>
                    <a:pt x="80" y="338"/>
                  </a:lnTo>
                  <a:lnTo>
                    <a:pt x="87" y="351"/>
                  </a:lnTo>
                  <a:lnTo>
                    <a:pt x="95" y="363"/>
                  </a:lnTo>
                  <a:lnTo>
                    <a:pt x="104" y="374"/>
                  </a:lnTo>
                  <a:lnTo>
                    <a:pt x="114" y="384"/>
                  </a:lnTo>
                  <a:lnTo>
                    <a:pt x="126" y="393"/>
                  </a:lnTo>
                  <a:lnTo>
                    <a:pt x="140" y="400"/>
                  </a:lnTo>
                  <a:lnTo>
                    <a:pt x="154" y="406"/>
                  </a:lnTo>
                  <a:lnTo>
                    <a:pt x="167" y="410"/>
                  </a:lnTo>
                  <a:lnTo>
                    <a:pt x="182" y="412"/>
                  </a:lnTo>
                  <a:lnTo>
                    <a:pt x="198" y="412"/>
                  </a:lnTo>
                  <a:lnTo>
                    <a:pt x="212" y="411"/>
                  </a:lnTo>
                  <a:lnTo>
                    <a:pt x="226" y="408"/>
                  </a:lnTo>
                  <a:lnTo>
                    <a:pt x="241" y="403"/>
                  </a:lnTo>
                  <a:lnTo>
                    <a:pt x="254" y="397"/>
                  </a:lnTo>
                  <a:lnTo>
                    <a:pt x="267" y="389"/>
                  </a:lnTo>
                  <a:lnTo>
                    <a:pt x="279" y="397"/>
                  </a:lnTo>
                  <a:lnTo>
                    <a:pt x="293" y="403"/>
                  </a:lnTo>
                  <a:lnTo>
                    <a:pt x="307" y="408"/>
                  </a:lnTo>
                  <a:lnTo>
                    <a:pt x="321" y="411"/>
                  </a:lnTo>
                  <a:lnTo>
                    <a:pt x="336" y="412"/>
                  </a:lnTo>
                  <a:lnTo>
                    <a:pt x="351" y="412"/>
                  </a:lnTo>
                  <a:lnTo>
                    <a:pt x="365" y="410"/>
                  </a:lnTo>
                  <a:lnTo>
                    <a:pt x="380" y="406"/>
                  </a:lnTo>
                  <a:lnTo>
                    <a:pt x="394" y="400"/>
                  </a:lnTo>
                  <a:lnTo>
                    <a:pt x="407" y="393"/>
                  </a:lnTo>
                  <a:lnTo>
                    <a:pt x="418" y="384"/>
                  </a:lnTo>
                  <a:lnTo>
                    <a:pt x="429" y="374"/>
                  </a:lnTo>
                  <a:lnTo>
                    <a:pt x="438" y="363"/>
                  </a:lnTo>
                  <a:lnTo>
                    <a:pt x="447" y="351"/>
                  </a:lnTo>
                  <a:lnTo>
                    <a:pt x="453" y="338"/>
                  </a:lnTo>
                  <a:lnTo>
                    <a:pt x="457" y="325"/>
                  </a:lnTo>
                  <a:lnTo>
                    <a:pt x="459" y="311"/>
                  </a:lnTo>
                  <a:lnTo>
                    <a:pt x="472" y="305"/>
                  </a:lnTo>
                  <a:lnTo>
                    <a:pt x="483" y="298"/>
                  </a:lnTo>
                  <a:lnTo>
                    <a:pt x="495" y="290"/>
                  </a:lnTo>
                  <a:lnTo>
                    <a:pt x="505" y="279"/>
                  </a:lnTo>
                  <a:lnTo>
                    <a:pt x="513" y="269"/>
                  </a:lnTo>
                  <a:lnTo>
                    <a:pt x="520" y="257"/>
                  </a:lnTo>
                  <a:lnTo>
                    <a:pt x="525" y="245"/>
                  </a:lnTo>
                  <a:lnTo>
                    <a:pt x="529" y="232"/>
                  </a:lnTo>
                  <a:lnTo>
                    <a:pt x="532" y="219"/>
                  </a:lnTo>
                  <a:lnTo>
                    <a:pt x="533" y="206"/>
                  </a:lnTo>
                  <a:lnTo>
                    <a:pt x="532" y="192"/>
                  </a:lnTo>
                  <a:lnTo>
                    <a:pt x="529" y="178"/>
                  </a:lnTo>
                  <a:lnTo>
                    <a:pt x="524" y="164"/>
                  </a:lnTo>
                  <a:lnTo>
                    <a:pt x="519" y="152"/>
                  </a:lnTo>
                  <a:lnTo>
                    <a:pt x="511" y="140"/>
                  </a:lnTo>
                  <a:lnTo>
                    <a:pt x="502" y="128"/>
                  </a:lnTo>
                  <a:lnTo>
                    <a:pt x="490" y="118"/>
                  </a:lnTo>
                  <a:lnTo>
                    <a:pt x="478" y="110"/>
                  </a:lnTo>
                  <a:lnTo>
                    <a:pt x="466" y="103"/>
                  </a:lnTo>
                  <a:lnTo>
                    <a:pt x="459" y="100"/>
                  </a:lnTo>
                  <a:lnTo>
                    <a:pt x="457" y="87"/>
                  </a:lnTo>
                  <a:lnTo>
                    <a:pt x="453" y="73"/>
                  </a:lnTo>
                  <a:lnTo>
                    <a:pt x="447" y="60"/>
                  </a:lnTo>
                  <a:lnTo>
                    <a:pt x="438" y="48"/>
                  </a:lnTo>
                  <a:lnTo>
                    <a:pt x="429" y="38"/>
                  </a:lnTo>
                  <a:lnTo>
                    <a:pt x="418" y="27"/>
                  </a:lnTo>
                  <a:lnTo>
                    <a:pt x="407" y="19"/>
                  </a:lnTo>
                  <a:lnTo>
                    <a:pt x="394" y="12"/>
                  </a:lnTo>
                  <a:lnTo>
                    <a:pt x="380" y="6"/>
                  </a:lnTo>
                  <a:lnTo>
                    <a:pt x="365" y="2"/>
                  </a:lnTo>
                  <a:lnTo>
                    <a:pt x="351" y="0"/>
                  </a:lnTo>
                  <a:lnTo>
                    <a:pt x="336" y="0"/>
                  </a:lnTo>
                  <a:lnTo>
                    <a:pt x="321" y="1"/>
                  </a:lnTo>
                  <a:lnTo>
                    <a:pt x="307" y="4"/>
                  </a:lnTo>
                  <a:lnTo>
                    <a:pt x="293" y="8"/>
                  </a:lnTo>
                  <a:lnTo>
                    <a:pt x="279" y="15"/>
                  </a:lnTo>
                  <a:lnTo>
                    <a:pt x="267" y="22"/>
                  </a:lnTo>
                  <a:lnTo>
                    <a:pt x="254" y="15"/>
                  </a:lnTo>
                  <a:lnTo>
                    <a:pt x="241" y="8"/>
                  </a:lnTo>
                  <a:lnTo>
                    <a:pt x="226" y="4"/>
                  </a:lnTo>
                  <a:lnTo>
                    <a:pt x="212" y="1"/>
                  </a:lnTo>
                  <a:lnTo>
                    <a:pt x="198" y="0"/>
                  </a:lnTo>
                  <a:lnTo>
                    <a:pt x="182" y="0"/>
                  </a:lnTo>
                  <a:lnTo>
                    <a:pt x="167" y="2"/>
                  </a:lnTo>
                  <a:lnTo>
                    <a:pt x="154" y="6"/>
                  </a:lnTo>
                  <a:lnTo>
                    <a:pt x="140" y="12"/>
                  </a:lnTo>
                  <a:lnTo>
                    <a:pt x="126" y="19"/>
                  </a:lnTo>
                  <a:lnTo>
                    <a:pt x="114" y="27"/>
                  </a:lnTo>
                  <a:lnTo>
                    <a:pt x="104" y="38"/>
                  </a:lnTo>
                  <a:lnTo>
                    <a:pt x="95" y="48"/>
                  </a:lnTo>
                  <a:lnTo>
                    <a:pt x="87" y="60"/>
                  </a:lnTo>
                  <a:lnTo>
                    <a:pt x="80" y="73"/>
                  </a:lnTo>
                  <a:lnTo>
                    <a:pt x="76" y="87"/>
                  </a:lnTo>
                  <a:lnTo>
                    <a:pt x="73" y="100"/>
                  </a:lnTo>
                  <a:lnTo>
                    <a:pt x="61" y="106"/>
                  </a:lnTo>
                  <a:lnTo>
                    <a:pt x="49" y="114"/>
                  </a:lnTo>
                  <a:lnTo>
                    <a:pt x="39" y="122"/>
                  </a:lnTo>
                  <a:lnTo>
                    <a:pt x="28" y="132"/>
                  </a:lnTo>
                  <a:lnTo>
                    <a:pt x="20" y="143"/>
                  </a:lnTo>
                  <a:lnTo>
                    <a:pt x="13" y="154"/>
                  </a:lnTo>
                  <a:lnTo>
                    <a:pt x="7" y="166"/>
                  </a:lnTo>
                  <a:lnTo>
                    <a:pt x="3" y="179"/>
                  </a:lnTo>
                  <a:lnTo>
                    <a:pt x="1" y="193"/>
                  </a:lnTo>
                  <a:lnTo>
                    <a:pt x="0" y="206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4" name="Freeform 718"/>
            <p:cNvSpPr>
              <a:spLocks/>
            </p:cNvSpPr>
            <p:nvPr/>
          </p:nvSpPr>
          <p:spPr bwMode="auto">
            <a:xfrm>
              <a:off x="3208" y="1744"/>
              <a:ext cx="11" cy="13"/>
            </a:xfrm>
            <a:custGeom>
              <a:avLst/>
              <a:gdLst/>
              <a:ahLst/>
              <a:cxnLst>
                <a:cxn ang="0">
                  <a:pos x="16" y="10"/>
                </a:cxn>
                <a:cxn ang="0">
                  <a:pos x="16" y="52"/>
                </a:cxn>
                <a:cxn ang="0">
                  <a:pos x="28" y="52"/>
                </a:cxn>
                <a:cxn ang="0">
                  <a:pos x="28" y="10"/>
                </a:cxn>
                <a:cxn ang="0">
                  <a:pos x="45" y="10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6" y="10"/>
                </a:cxn>
              </a:cxnLst>
              <a:rect l="0" t="0" r="r" b="b"/>
              <a:pathLst>
                <a:path w="45" h="52">
                  <a:moveTo>
                    <a:pt x="16" y="10"/>
                  </a:moveTo>
                  <a:lnTo>
                    <a:pt x="16" y="52"/>
                  </a:lnTo>
                  <a:lnTo>
                    <a:pt x="28" y="52"/>
                  </a:lnTo>
                  <a:lnTo>
                    <a:pt x="28" y="10"/>
                  </a:lnTo>
                  <a:lnTo>
                    <a:pt x="45" y="10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5" name="Freeform 719"/>
            <p:cNvSpPr>
              <a:spLocks noEditPoints="1"/>
            </p:cNvSpPr>
            <p:nvPr/>
          </p:nvSpPr>
          <p:spPr bwMode="auto">
            <a:xfrm>
              <a:off x="3218" y="1744"/>
              <a:ext cx="15" cy="16"/>
            </a:xfrm>
            <a:custGeom>
              <a:avLst/>
              <a:gdLst/>
              <a:ahLst/>
              <a:cxnLst>
                <a:cxn ang="0">
                  <a:pos x="23" y="67"/>
                </a:cxn>
                <a:cxn ang="0">
                  <a:pos x="35" y="67"/>
                </a:cxn>
                <a:cxn ang="0">
                  <a:pos x="35" y="53"/>
                </a:cxn>
                <a:cxn ang="0">
                  <a:pos x="41" y="53"/>
                </a:cxn>
                <a:cxn ang="0">
                  <a:pos x="47" y="51"/>
                </a:cxn>
                <a:cxn ang="0">
                  <a:pos x="51" y="49"/>
                </a:cxn>
                <a:cxn ang="0">
                  <a:pos x="54" y="46"/>
                </a:cxn>
                <a:cxn ang="0">
                  <a:pos x="57" y="43"/>
                </a:cxn>
                <a:cxn ang="0">
                  <a:pos x="58" y="40"/>
                </a:cxn>
                <a:cxn ang="0">
                  <a:pos x="59" y="37"/>
                </a:cxn>
                <a:cxn ang="0">
                  <a:pos x="59" y="33"/>
                </a:cxn>
                <a:cxn ang="0">
                  <a:pos x="59" y="30"/>
                </a:cxn>
                <a:cxn ang="0">
                  <a:pos x="58" y="27"/>
                </a:cxn>
                <a:cxn ang="0">
                  <a:pos x="57" y="24"/>
                </a:cxn>
                <a:cxn ang="0">
                  <a:pos x="55" y="21"/>
                </a:cxn>
                <a:cxn ang="0">
                  <a:pos x="52" y="18"/>
                </a:cxn>
                <a:cxn ang="0">
                  <a:pos x="48" y="16"/>
                </a:cxn>
                <a:cxn ang="0">
                  <a:pos x="41" y="13"/>
                </a:cxn>
                <a:cxn ang="0">
                  <a:pos x="35" y="13"/>
                </a:cxn>
                <a:cxn ang="0">
                  <a:pos x="35" y="0"/>
                </a:cxn>
                <a:cxn ang="0">
                  <a:pos x="23" y="0"/>
                </a:cxn>
                <a:cxn ang="0">
                  <a:pos x="23" y="13"/>
                </a:cxn>
                <a:cxn ang="0">
                  <a:pos x="16" y="13"/>
                </a:cxn>
                <a:cxn ang="0">
                  <a:pos x="9" y="17"/>
                </a:cxn>
                <a:cxn ang="0">
                  <a:pos x="5" y="19"/>
                </a:cxn>
                <a:cxn ang="0">
                  <a:pos x="3" y="23"/>
                </a:cxn>
                <a:cxn ang="0">
                  <a:pos x="1" y="27"/>
                </a:cxn>
                <a:cxn ang="0">
                  <a:pos x="0" y="33"/>
                </a:cxn>
                <a:cxn ang="0">
                  <a:pos x="0" y="36"/>
                </a:cxn>
                <a:cxn ang="0">
                  <a:pos x="1" y="39"/>
                </a:cxn>
                <a:cxn ang="0">
                  <a:pos x="2" y="42"/>
                </a:cxn>
                <a:cxn ang="0">
                  <a:pos x="4" y="45"/>
                </a:cxn>
                <a:cxn ang="0">
                  <a:pos x="7" y="48"/>
                </a:cxn>
                <a:cxn ang="0">
                  <a:pos x="11" y="51"/>
                </a:cxn>
                <a:cxn ang="0">
                  <a:pos x="16" y="52"/>
                </a:cxn>
                <a:cxn ang="0">
                  <a:pos x="23" y="53"/>
                </a:cxn>
                <a:cxn ang="0">
                  <a:pos x="23" y="67"/>
                </a:cxn>
                <a:cxn ang="0">
                  <a:pos x="24" y="46"/>
                </a:cxn>
                <a:cxn ang="0">
                  <a:pos x="20" y="45"/>
                </a:cxn>
                <a:cxn ang="0">
                  <a:pos x="16" y="43"/>
                </a:cxn>
                <a:cxn ang="0">
                  <a:pos x="14" y="42"/>
                </a:cxn>
                <a:cxn ang="0">
                  <a:pos x="13" y="40"/>
                </a:cxn>
                <a:cxn ang="0">
                  <a:pos x="12" y="37"/>
                </a:cxn>
                <a:cxn ang="0">
                  <a:pos x="12" y="33"/>
                </a:cxn>
                <a:cxn ang="0">
                  <a:pos x="13" y="28"/>
                </a:cxn>
                <a:cxn ang="0">
                  <a:pos x="15" y="24"/>
                </a:cxn>
                <a:cxn ang="0">
                  <a:pos x="18" y="22"/>
                </a:cxn>
                <a:cxn ang="0">
                  <a:pos x="22" y="21"/>
                </a:cxn>
                <a:cxn ang="0">
                  <a:pos x="24" y="21"/>
                </a:cxn>
                <a:cxn ang="0">
                  <a:pos x="24" y="46"/>
                </a:cxn>
                <a:cxn ang="0">
                  <a:pos x="34" y="21"/>
                </a:cxn>
                <a:cxn ang="0">
                  <a:pos x="39" y="22"/>
                </a:cxn>
                <a:cxn ang="0">
                  <a:pos x="44" y="24"/>
                </a:cxn>
                <a:cxn ang="0">
                  <a:pos x="47" y="28"/>
                </a:cxn>
                <a:cxn ang="0">
                  <a:pos x="47" y="33"/>
                </a:cxn>
                <a:cxn ang="0">
                  <a:pos x="47" y="36"/>
                </a:cxn>
                <a:cxn ang="0">
                  <a:pos x="46" y="39"/>
                </a:cxn>
                <a:cxn ang="0">
                  <a:pos x="45" y="41"/>
                </a:cxn>
                <a:cxn ang="0">
                  <a:pos x="42" y="43"/>
                </a:cxn>
                <a:cxn ang="0">
                  <a:pos x="39" y="45"/>
                </a:cxn>
                <a:cxn ang="0">
                  <a:pos x="34" y="46"/>
                </a:cxn>
                <a:cxn ang="0">
                  <a:pos x="34" y="21"/>
                </a:cxn>
              </a:cxnLst>
              <a:rect l="0" t="0" r="r" b="b"/>
              <a:pathLst>
                <a:path w="59" h="67">
                  <a:moveTo>
                    <a:pt x="23" y="67"/>
                  </a:moveTo>
                  <a:lnTo>
                    <a:pt x="35" y="67"/>
                  </a:lnTo>
                  <a:lnTo>
                    <a:pt x="35" y="53"/>
                  </a:lnTo>
                  <a:lnTo>
                    <a:pt x="41" y="53"/>
                  </a:lnTo>
                  <a:lnTo>
                    <a:pt x="47" y="51"/>
                  </a:lnTo>
                  <a:lnTo>
                    <a:pt x="51" y="49"/>
                  </a:lnTo>
                  <a:lnTo>
                    <a:pt x="54" y="46"/>
                  </a:lnTo>
                  <a:lnTo>
                    <a:pt x="57" y="43"/>
                  </a:lnTo>
                  <a:lnTo>
                    <a:pt x="58" y="40"/>
                  </a:lnTo>
                  <a:lnTo>
                    <a:pt x="59" y="37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8" y="27"/>
                  </a:lnTo>
                  <a:lnTo>
                    <a:pt x="57" y="24"/>
                  </a:lnTo>
                  <a:lnTo>
                    <a:pt x="55" y="21"/>
                  </a:lnTo>
                  <a:lnTo>
                    <a:pt x="52" y="18"/>
                  </a:lnTo>
                  <a:lnTo>
                    <a:pt x="48" y="16"/>
                  </a:lnTo>
                  <a:lnTo>
                    <a:pt x="41" y="13"/>
                  </a:lnTo>
                  <a:lnTo>
                    <a:pt x="35" y="13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23" y="13"/>
                  </a:lnTo>
                  <a:lnTo>
                    <a:pt x="16" y="13"/>
                  </a:lnTo>
                  <a:lnTo>
                    <a:pt x="9" y="17"/>
                  </a:lnTo>
                  <a:lnTo>
                    <a:pt x="5" y="19"/>
                  </a:lnTo>
                  <a:lnTo>
                    <a:pt x="3" y="23"/>
                  </a:lnTo>
                  <a:lnTo>
                    <a:pt x="1" y="27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1" y="39"/>
                  </a:lnTo>
                  <a:lnTo>
                    <a:pt x="2" y="42"/>
                  </a:lnTo>
                  <a:lnTo>
                    <a:pt x="4" y="45"/>
                  </a:lnTo>
                  <a:lnTo>
                    <a:pt x="7" y="48"/>
                  </a:lnTo>
                  <a:lnTo>
                    <a:pt x="11" y="51"/>
                  </a:lnTo>
                  <a:lnTo>
                    <a:pt x="16" y="52"/>
                  </a:lnTo>
                  <a:lnTo>
                    <a:pt x="23" y="53"/>
                  </a:lnTo>
                  <a:lnTo>
                    <a:pt x="23" y="67"/>
                  </a:lnTo>
                  <a:close/>
                  <a:moveTo>
                    <a:pt x="24" y="46"/>
                  </a:moveTo>
                  <a:lnTo>
                    <a:pt x="20" y="45"/>
                  </a:lnTo>
                  <a:lnTo>
                    <a:pt x="16" y="43"/>
                  </a:lnTo>
                  <a:lnTo>
                    <a:pt x="14" y="42"/>
                  </a:lnTo>
                  <a:lnTo>
                    <a:pt x="13" y="40"/>
                  </a:lnTo>
                  <a:lnTo>
                    <a:pt x="12" y="37"/>
                  </a:lnTo>
                  <a:lnTo>
                    <a:pt x="12" y="33"/>
                  </a:lnTo>
                  <a:lnTo>
                    <a:pt x="13" y="28"/>
                  </a:lnTo>
                  <a:lnTo>
                    <a:pt x="15" y="24"/>
                  </a:lnTo>
                  <a:lnTo>
                    <a:pt x="18" y="22"/>
                  </a:lnTo>
                  <a:lnTo>
                    <a:pt x="22" y="21"/>
                  </a:lnTo>
                  <a:lnTo>
                    <a:pt x="24" y="21"/>
                  </a:lnTo>
                  <a:lnTo>
                    <a:pt x="24" y="46"/>
                  </a:lnTo>
                  <a:close/>
                  <a:moveTo>
                    <a:pt x="34" y="21"/>
                  </a:moveTo>
                  <a:lnTo>
                    <a:pt x="39" y="22"/>
                  </a:lnTo>
                  <a:lnTo>
                    <a:pt x="44" y="24"/>
                  </a:lnTo>
                  <a:lnTo>
                    <a:pt x="47" y="28"/>
                  </a:lnTo>
                  <a:lnTo>
                    <a:pt x="47" y="33"/>
                  </a:lnTo>
                  <a:lnTo>
                    <a:pt x="47" y="36"/>
                  </a:lnTo>
                  <a:lnTo>
                    <a:pt x="46" y="39"/>
                  </a:lnTo>
                  <a:lnTo>
                    <a:pt x="45" y="41"/>
                  </a:lnTo>
                  <a:lnTo>
                    <a:pt x="42" y="43"/>
                  </a:lnTo>
                  <a:lnTo>
                    <a:pt x="39" y="45"/>
                  </a:lnTo>
                  <a:lnTo>
                    <a:pt x="34" y="46"/>
                  </a:lnTo>
                  <a:lnTo>
                    <a:pt x="34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6" name="Freeform 720"/>
            <p:cNvSpPr>
              <a:spLocks noEditPoints="1"/>
            </p:cNvSpPr>
            <p:nvPr/>
          </p:nvSpPr>
          <p:spPr bwMode="auto">
            <a:xfrm>
              <a:off x="3234" y="1743"/>
              <a:ext cx="14" cy="14"/>
            </a:xfrm>
            <a:custGeom>
              <a:avLst/>
              <a:gdLst/>
              <a:ahLst/>
              <a:cxnLst>
                <a:cxn ang="0">
                  <a:pos x="26" y="56"/>
                </a:cxn>
                <a:cxn ang="0">
                  <a:pos x="33" y="55"/>
                </a:cxn>
                <a:cxn ang="0">
                  <a:pos x="38" y="54"/>
                </a:cxn>
                <a:cxn ang="0">
                  <a:pos x="43" y="51"/>
                </a:cxn>
                <a:cxn ang="0">
                  <a:pos x="46" y="48"/>
                </a:cxn>
                <a:cxn ang="0">
                  <a:pos x="49" y="44"/>
                </a:cxn>
                <a:cxn ang="0">
                  <a:pos x="51" y="39"/>
                </a:cxn>
                <a:cxn ang="0">
                  <a:pos x="52" y="34"/>
                </a:cxn>
                <a:cxn ang="0">
                  <a:pos x="53" y="28"/>
                </a:cxn>
                <a:cxn ang="0">
                  <a:pos x="52" y="23"/>
                </a:cxn>
                <a:cxn ang="0">
                  <a:pos x="51" y="18"/>
                </a:cxn>
                <a:cxn ang="0">
                  <a:pos x="49" y="12"/>
                </a:cxn>
                <a:cxn ang="0">
                  <a:pos x="46" y="8"/>
                </a:cxn>
                <a:cxn ang="0">
                  <a:pos x="43" y="5"/>
                </a:cxn>
                <a:cxn ang="0">
                  <a:pos x="38" y="2"/>
                </a:cxn>
                <a:cxn ang="0">
                  <a:pos x="33" y="1"/>
                </a:cxn>
                <a:cxn ang="0">
                  <a:pos x="26" y="0"/>
                </a:cxn>
                <a:cxn ang="0">
                  <a:pos x="19" y="1"/>
                </a:cxn>
                <a:cxn ang="0">
                  <a:pos x="13" y="3"/>
                </a:cxn>
                <a:cxn ang="0">
                  <a:pos x="9" y="6"/>
                </a:cxn>
                <a:cxn ang="0">
                  <a:pos x="5" y="9"/>
                </a:cxn>
                <a:cxn ang="0">
                  <a:pos x="3" y="14"/>
                </a:cxn>
                <a:cxn ang="0">
                  <a:pos x="1" y="19"/>
                </a:cxn>
                <a:cxn ang="0">
                  <a:pos x="0" y="24"/>
                </a:cxn>
                <a:cxn ang="0">
                  <a:pos x="0" y="28"/>
                </a:cxn>
                <a:cxn ang="0">
                  <a:pos x="0" y="33"/>
                </a:cxn>
                <a:cxn ang="0">
                  <a:pos x="1" y="38"/>
                </a:cxn>
                <a:cxn ang="0">
                  <a:pos x="3" y="42"/>
                </a:cxn>
                <a:cxn ang="0">
                  <a:pos x="5" y="46"/>
                </a:cxn>
                <a:cxn ang="0">
                  <a:pos x="9" y="50"/>
                </a:cxn>
                <a:cxn ang="0">
                  <a:pos x="13" y="53"/>
                </a:cxn>
                <a:cxn ang="0">
                  <a:pos x="19" y="55"/>
                </a:cxn>
                <a:cxn ang="0">
                  <a:pos x="26" y="56"/>
                </a:cxn>
                <a:cxn ang="0">
                  <a:pos x="26" y="46"/>
                </a:cxn>
                <a:cxn ang="0">
                  <a:pos x="23" y="45"/>
                </a:cxn>
                <a:cxn ang="0">
                  <a:pos x="21" y="45"/>
                </a:cxn>
                <a:cxn ang="0">
                  <a:pos x="19" y="44"/>
                </a:cxn>
                <a:cxn ang="0">
                  <a:pos x="17" y="42"/>
                </a:cxn>
                <a:cxn ang="0">
                  <a:pos x="15" y="40"/>
                </a:cxn>
                <a:cxn ang="0">
                  <a:pos x="14" y="37"/>
                </a:cxn>
                <a:cxn ang="0">
                  <a:pos x="13" y="33"/>
                </a:cxn>
                <a:cxn ang="0">
                  <a:pos x="13" y="28"/>
                </a:cxn>
                <a:cxn ang="0">
                  <a:pos x="13" y="24"/>
                </a:cxn>
                <a:cxn ang="0">
                  <a:pos x="14" y="21"/>
                </a:cxn>
                <a:cxn ang="0">
                  <a:pos x="15" y="18"/>
                </a:cxn>
                <a:cxn ang="0">
                  <a:pos x="16" y="14"/>
                </a:cxn>
                <a:cxn ang="0">
                  <a:pos x="18" y="13"/>
                </a:cxn>
                <a:cxn ang="0">
                  <a:pos x="20" y="11"/>
                </a:cxn>
                <a:cxn ang="0">
                  <a:pos x="23" y="11"/>
                </a:cxn>
                <a:cxn ang="0">
                  <a:pos x="26" y="10"/>
                </a:cxn>
                <a:cxn ang="0">
                  <a:pos x="31" y="11"/>
                </a:cxn>
                <a:cxn ang="0">
                  <a:pos x="34" y="12"/>
                </a:cxn>
                <a:cxn ang="0">
                  <a:pos x="36" y="14"/>
                </a:cxn>
                <a:cxn ang="0">
                  <a:pos x="38" y="18"/>
                </a:cxn>
                <a:cxn ang="0">
                  <a:pos x="39" y="24"/>
                </a:cxn>
                <a:cxn ang="0">
                  <a:pos x="40" y="28"/>
                </a:cxn>
                <a:cxn ang="0">
                  <a:pos x="39" y="33"/>
                </a:cxn>
                <a:cxn ang="0">
                  <a:pos x="38" y="39"/>
                </a:cxn>
                <a:cxn ang="0">
                  <a:pos x="36" y="41"/>
                </a:cxn>
                <a:cxn ang="0">
                  <a:pos x="34" y="44"/>
                </a:cxn>
                <a:cxn ang="0">
                  <a:pos x="31" y="45"/>
                </a:cxn>
                <a:cxn ang="0">
                  <a:pos x="26" y="46"/>
                </a:cxn>
              </a:cxnLst>
              <a:rect l="0" t="0" r="r" b="b"/>
              <a:pathLst>
                <a:path w="53" h="56">
                  <a:moveTo>
                    <a:pt x="26" y="56"/>
                  </a:moveTo>
                  <a:lnTo>
                    <a:pt x="33" y="55"/>
                  </a:lnTo>
                  <a:lnTo>
                    <a:pt x="38" y="54"/>
                  </a:lnTo>
                  <a:lnTo>
                    <a:pt x="43" y="51"/>
                  </a:lnTo>
                  <a:lnTo>
                    <a:pt x="46" y="48"/>
                  </a:lnTo>
                  <a:lnTo>
                    <a:pt x="49" y="44"/>
                  </a:lnTo>
                  <a:lnTo>
                    <a:pt x="51" y="39"/>
                  </a:lnTo>
                  <a:lnTo>
                    <a:pt x="52" y="34"/>
                  </a:lnTo>
                  <a:lnTo>
                    <a:pt x="53" y="28"/>
                  </a:lnTo>
                  <a:lnTo>
                    <a:pt x="52" y="23"/>
                  </a:lnTo>
                  <a:lnTo>
                    <a:pt x="51" y="18"/>
                  </a:lnTo>
                  <a:lnTo>
                    <a:pt x="49" y="12"/>
                  </a:lnTo>
                  <a:lnTo>
                    <a:pt x="46" y="8"/>
                  </a:lnTo>
                  <a:lnTo>
                    <a:pt x="43" y="5"/>
                  </a:lnTo>
                  <a:lnTo>
                    <a:pt x="38" y="2"/>
                  </a:lnTo>
                  <a:lnTo>
                    <a:pt x="33" y="1"/>
                  </a:lnTo>
                  <a:lnTo>
                    <a:pt x="26" y="0"/>
                  </a:lnTo>
                  <a:lnTo>
                    <a:pt x="19" y="1"/>
                  </a:lnTo>
                  <a:lnTo>
                    <a:pt x="13" y="3"/>
                  </a:lnTo>
                  <a:lnTo>
                    <a:pt x="9" y="6"/>
                  </a:lnTo>
                  <a:lnTo>
                    <a:pt x="5" y="9"/>
                  </a:lnTo>
                  <a:lnTo>
                    <a:pt x="3" y="14"/>
                  </a:lnTo>
                  <a:lnTo>
                    <a:pt x="1" y="19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1" y="38"/>
                  </a:lnTo>
                  <a:lnTo>
                    <a:pt x="3" y="42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3" y="53"/>
                  </a:lnTo>
                  <a:lnTo>
                    <a:pt x="19" y="55"/>
                  </a:lnTo>
                  <a:lnTo>
                    <a:pt x="26" y="56"/>
                  </a:lnTo>
                  <a:close/>
                  <a:moveTo>
                    <a:pt x="26" y="46"/>
                  </a:moveTo>
                  <a:lnTo>
                    <a:pt x="23" y="45"/>
                  </a:lnTo>
                  <a:lnTo>
                    <a:pt x="21" y="45"/>
                  </a:lnTo>
                  <a:lnTo>
                    <a:pt x="19" y="44"/>
                  </a:lnTo>
                  <a:lnTo>
                    <a:pt x="17" y="42"/>
                  </a:lnTo>
                  <a:lnTo>
                    <a:pt x="15" y="40"/>
                  </a:lnTo>
                  <a:lnTo>
                    <a:pt x="14" y="37"/>
                  </a:lnTo>
                  <a:lnTo>
                    <a:pt x="13" y="33"/>
                  </a:lnTo>
                  <a:lnTo>
                    <a:pt x="13" y="28"/>
                  </a:lnTo>
                  <a:lnTo>
                    <a:pt x="13" y="24"/>
                  </a:lnTo>
                  <a:lnTo>
                    <a:pt x="14" y="21"/>
                  </a:lnTo>
                  <a:lnTo>
                    <a:pt x="15" y="18"/>
                  </a:lnTo>
                  <a:lnTo>
                    <a:pt x="16" y="14"/>
                  </a:lnTo>
                  <a:lnTo>
                    <a:pt x="18" y="13"/>
                  </a:lnTo>
                  <a:lnTo>
                    <a:pt x="20" y="11"/>
                  </a:lnTo>
                  <a:lnTo>
                    <a:pt x="23" y="11"/>
                  </a:lnTo>
                  <a:lnTo>
                    <a:pt x="26" y="10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6" y="14"/>
                  </a:lnTo>
                  <a:lnTo>
                    <a:pt x="38" y="18"/>
                  </a:lnTo>
                  <a:lnTo>
                    <a:pt x="39" y="24"/>
                  </a:lnTo>
                  <a:lnTo>
                    <a:pt x="40" y="28"/>
                  </a:lnTo>
                  <a:lnTo>
                    <a:pt x="39" y="33"/>
                  </a:lnTo>
                  <a:lnTo>
                    <a:pt x="38" y="39"/>
                  </a:lnTo>
                  <a:lnTo>
                    <a:pt x="36" y="41"/>
                  </a:lnTo>
                  <a:lnTo>
                    <a:pt x="34" y="44"/>
                  </a:lnTo>
                  <a:lnTo>
                    <a:pt x="31" y="45"/>
                  </a:lnTo>
                  <a:lnTo>
                    <a:pt x="26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7" name="Freeform 721"/>
            <p:cNvSpPr>
              <a:spLocks/>
            </p:cNvSpPr>
            <p:nvPr/>
          </p:nvSpPr>
          <p:spPr bwMode="auto">
            <a:xfrm>
              <a:off x="3250" y="1744"/>
              <a:ext cx="11" cy="13"/>
            </a:xfrm>
            <a:custGeom>
              <a:avLst/>
              <a:gdLst/>
              <a:ahLst/>
              <a:cxnLst>
                <a:cxn ang="0">
                  <a:pos x="12" y="10"/>
                </a:cxn>
                <a:cxn ang="0">
                  <a:pos x="32" y="10"/>
                </a:cxn>
                <a:cxn ang="0">
                  <a:pos x="32" y="52"/>
                </a:cxn>
                <a:cxn ang="0">
                  <a:pos x="44" y="52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0" y="52"/>
                </a:cxn>
                <a:cxn ang="0">
                  <a:pos x="12" y="52"/>
                </a:cxn>
                <a:cxn ang="0">
                  <a:pos x="12" y="10"/>
                </a:cxn>
              </a:cxnLst>
              <a:rect l="0" t="0" r="r" b="b"/>
              <a:pathLst>
                <a:path w="44" h="52">
                  <a:moveTo>
                    <a:pt x="12" y="10"/>
                  </a:moveTo>
                  <a:lnTo>
                    <a:pt x="32" y="10"/>
                  </a:lnTo>
                  <a:lnTo>
                    <a:pt x="32" y="52"/>
                  </a:lnTo>
                  <a:lnTo>
                    <a:pt x="44" y="52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12" y="52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8" name="Freeform 722"/>
            <p:cNvSpPr>
              <a:spLocks/>
            </p:cNvSpPr>
            <p:nvPr/>
          </p:nvSpPr>
          <p:spPr bwMode="auto">
            <a:xfrm>
              <a:off x="3114" y="1686"/>
              <a:ext cx="45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8" y="0"/>
                </a:cxn>
                <a:cxn ang="0">
                  <a:pos x="118" y="235"/>
                </a:cxn>
                <a:cxn ang="0">
                  <a:pos x="181" y="235"/>
                </a:cxn>
              </a:cxnLst>
              <a:rect l="0" t="0" r="r" b="b"/>
              <a:pathLst>
                <a:path w="181" h="235">
                  <a:moveTo>
                    <a:pt x="0" y="0"/>
                  </a:moveTo>
                  <a:lnTo>
                    <a:pt x="118" y="0"/>
                  </a:lnTo>
                  <a:lnTo>
                    <a:pt x="118" y="235"/>
                  </a:lnTo>
                  <a:lnTo>
                    <a:pt x="181" y="235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39" name="Freeform 723"/>
            <p:cNvSpPr>
              <a:spLocks/>
            </p:cNvSpPr>
            <p:nvPr/>
          </p:nvSpPr>
          <p:spPr bwMode="auto">
            <a:xfrm>
              <a:off x="3158" y="1742"/>
              <a:ext cx="10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13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40" h="27">
                  <a:moveTo>
                    <a:pt x="0" y="0"/>
                  </a:moveTo>
                  <a:lnTo>
                    <a:pt x="40" y="13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436" name="Group 724"/>
          <p:cNvGrpSpPr>
            <a:grpSpLocks/>
          </p:cNvGrpSpPr>
          <p:nvPr/>
        </p:nvGrpSpPr>
        <p:grpSpPr bwMode="auto">
          <a:xfrm>
            <a:off x="4611688" y="2614613"/>
            <a:ext cx="754062" cy="660400"/>
            <a:chOff x="2905" y="1647"/>
            <a:chExt cx="475" cy="416"/>
          </a:xfrm>
        </p:grpSpPr>
        <p:sp>
          <p:nvSpPr>
            <p:cNvPr id="624341" name="Line 725"/>
            <p:cNvSpPr>
              <a:spLocks noChangeShapeType="1"/>
            </p:cNvSpPr>
            <p:nvPr/>
          </p:nvSpPr>
          <p:spPr bwMode="auto">
            <a:xfrm>
              <a:off x="3114" y="1760"/>
              <a:ext cx="50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42" name="Freeform 726"/>
            <p:cNvSpPr>
              <a:spLocks/>
            </p:cNvSpPr>
            <p:nvPr/>
          </p:nvSpPr>
          <p:spPr bwMode="auto">
            <a:xfrm>
              <a:off x="3163" y="1757"/>
              <a:ext cx="10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" y="14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41" h="27">
                  <a:moveTo>
                    <a:pt x="0" y="0"/>
                  </a:moveTo>
                  <a:lnTo>
                    <a:pt x="41" y="14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43" name="Freeform 727"/>
            <p:cNvSpPr>
              <a:spLocks/>
            </p:cNvSpPr>
            <p:nvPr/>
          </p:nvSpPr>
          <p:spPr bwMode="auto">
            <a:xfrm>
              <a:off x="3114" y="1775"/>
              <a:ext cx="55" cy="59"/>
            </a:xfrm>
            <a:custGeom>
              <a:avLst/>
              <a:gdLst/>
              <a:ahLst/>
              <a:cxnLst>
                <a:cxn ang="0">
                  <a:pos x="0" y="234"/>
                </a:cxn>
                <a:cxn ang="0">
                  <a:pos x="59" y="234"/>
                </a:cxn>
                <a:cxn ang="0">
                  <a:pos x="59" y="0"/>
                </a:cxn>
                <a:cxn ang="0">
                  <a:pos x="222" y="0"/>
                </a:cxn>
              </a:cxnLst>
              <a:rect l="0" t="0" r="r" b="b"/>
              <a:pathLst>
                <a:path w="222" h="234">
                  <a:moveTo>
                    <a:pt x="0" y="234"/>
                  </a:moveTo>
                  <a:lnTo>
                    <a:pt x="59" y="234"/>
                  </a:lnTo>
                  <a:lnTo>
                    <a:pt x="59" y="0"/>
                  </a:lnTo>
                  <a:lnTo>
                    <a:pt x="222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44" name="Freeform 728"/>
            <p:cNvSpPr>
              <a:spLocks/>
            </p:cNvSpPr>
            <p:nvPr/>
          </p:nvSpPr>
          <p:spPr bwMode="auto">
            <a:xfrm>
              <a:off x="3169" y="1771"/>
              <a:ext cx="10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" y="15"/>
                </a:cxn>
                <a:cxn ang="0">
                  <a:pos x="0" y="28"/>
                </a:cxn>
                <a:cxn ang="0">
                  <a:pos x="0" y="0"/>
                </a:cxn>
              </a:cxnLst>
              <a:rect l="0" t="0" r="r" b="b"/>
              <a:pathLst>
                <a:path w="41" h="28">
                  <a:moveTo>
                    <a:pt x="0" y="0"/>
                  </a:moveTo>
                  <a:lnTo>
                    <a:pt x="41" y="15"/>
                  </a:lnTo>
                  <a:lnTo>
                    <a:pt x="0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45" name="Freeform 729"/>
            <p:cNvSpPr>
              <a:spLocks/>
            </p:cNvSpPr>
            <p:nvPr/>
          </p:nvSpPr>
          <p:spPr bwMode="auto">
            <a:xfrm>
              <a:off x="3114" y="1789"/>
              <a:ext cx="67" cy="118"/>
            </a:xfrm>
            <a:custGeom>
              <a:avLst/>
              <a:gdLst/>
              <a:ahLst/>
              <a:cxnLst>
                <a:cxn ang="0">
                  <a:pos x="0" y="471"/>
                </a:cxn>
                <a:cxn ang="0">
                  <a:pos x="118" y="471"/>
                </a:cxn>
                <a:cxn ang="0">
                  <a:pos x="118" y="0"/>
                </a:cxn>
                <a:cxn ang="0">
                  <a:pos x="270" y="0"/>
                </a:cxn>
              </a:cxnLst>
              <a:rect l="0" t="0" r="r" b="b"/>
              <a:pathLst>
                <a:path w="270" h="471">
                  <a:moveTo>
                    <a:pt x="0" y="471"/>
                  </a:moveTo>
                  <a:lnTo>
                    <a:pt x="118" y="471"/>
                  </a:lnTo>
                  <a:lnTo>
                    <a:pt x="118" y="0"/>
                  </a:lnTo>
                  <a:lnTo>
                    <a:pt x="270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46" name="Freeform 730"/>
            <p:cNvSpPr>
              <a:spLocks/>
            </p:cNvSpPr>
            <p:nvPr/>
          </p:nvSpPr>
          <p:spPr bwMode="auto">
            <a:xfrm>
              <a:off x="3180" y="1786"/>
              <a:ext cx="11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13"/>
                </a:cxn>
                <a:cxn ang="0">
                  <a:pos x="0" y="26"/>
                </a:cxn>
                <a:cxn ang="0">
                  <a:pos x="0" y="0"/>
                </a:cxn>
              </a:cxnLst>
              <a:rect l="0" t="0" r="r" b="b"/>
              <a:pathLst>
                <a:path w="40" h="26">
                  <a:moveTo>
                    <a:pt x="0" y="0"/>
                  </a:moveTo>
                  <a:lnTo>
                    <a:pt x="40" y="13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47" name="Rectangle 731"/>
            <p:cNvSpPr>
              <a:spLocks noChangeArrowheads="1"/>
            </p:cNvSpPr>
            <p:nvPr/>
          </p:nvSpPr>
          <p:spPr bwMode="auto">
            <a:xfrm>
              <a:off x="3055" y="1657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48" name="Rectangle 732"/>
            <p:cNvSpPr>
              <a:spLocks noChangeArrowheads="1"/>
            </p:cNvSpPr>
            <p:nvPr/>
          </p:nvSpPr>
          <p:spPr bwMode="auto">
            <a:xfrm>
              <a:off x="3055" y="1657"/>
              <a:ext cx="59" cy="59"/>
            </a:xfrm>
            <a:prstGeom prst="rect">
              <a:avLst/>
            </a:prstGeom>
            <a:noFill/>
            <a:ln w="0">
              <a:solidFill>
                <a:srgbClr val="161417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49" name="Rectangle 733"/>
            <p:cNvSpPr>
              <a:spLocks noChangeArrowheads="1"/>
            </p:cNvSpPr>
            <p:nvPr/>
          </p:nvSpPr>
          <p:spPr bwMode="auto">
            <a:xfrm>
              <a:off x="3067" y="1666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0" name="Freeform 734"/>
            <p:cNvSpPr>
              <a:spLocks/>
            </p:cNvSpPr>
            <p:nvPr/>
          </p:nvSpPr>
          <p:spPr bwMode="auto">
            <a:xfrm>
              <a:off x="3070" y="1668"/>
              <a:ext cx="10" cy="36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6"/>
                </a:cxn>
                <a:cxn ang="0">
                  <a:pos x="5" y="0"/>
                </a:cxn>
                <a:cxn ang="0">
                  <a:pos x="35" y="0"/>
                </a:cxn>
                <a:cxn ang="0">
                  <a:pos x="40" y="6"/>
                </a:cxn>
                <a:cxn ang="0">
                  <a:pos x="40" y="32"/>
                </a:cxn>
                <a:cxn ang="0">
                  <a:pos x="35" y="41"/>
                </a:cxn>
                <a:cxn ang="0">
                  <a:pos x="35" y="102"/>
                </a:cxn>
                <a:cxn ang="0">
                  <a:pos x="40" y="114"/>
                </a:cxn>
                <a:cxn ang="0">
                  <a:pos x="40" y="138"/>
                </a:cxn>
                <a:cxn ang="0">
                  <a:pos x="35" y="143"/>
                </a:cxn>
                <a:cxn ang="0">
                  <a:pos x="5" y="143"/>
                </a:cxn>
                <a:cxn ang="0">
                  <a:pos x="0" y="138"/>
                </a:cxn>
                <a:cxn ang="0">
                  <a:pos x="0" y="114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2"/>
                </a:cxn>
              </a:cxnLst>
              <a:rect l="0" t="0" r="r" b="b"/>
              <a:pathLst>
                <a:path w="40" h="143">
                  <a:moveTo>
                    <a:pt x="0" y="32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35" y="0"/>
                  </a:lnTo>
                  <a:lnTo>
                    <a:pt x="40" y="6"/>
                  </a:lnTo>
                  <a:lnTo>
                    <a:pt x="40" y="32"/>
                  </a:lnTo>
                  <a:lnTo>
                    <a:pt x="35" y="41"/>
                  </a:lnTo>
                  <a:lnTo>
                    <a:pt x="35" y="102"/>
                  </a:lnTo>
                  <a:lnTo>
                    <a:pt x="40" y="114"/>
                  </a:lnTo>
                  <a:lnTo>
                    <a:pt x="40" y="138"/>
                  </a:lnTo>
                  <a:lnTo>
                    <a:pt x="35" y="143"/>
                  </a:lnTo>
                  <a:lnTo>
                    <a:pt x="5" y="143"/>
                  </a:lnTo>
                  <a:lnTo>
                    <a:pt x="0" y="138"/>
                  </a:lnTo>
                  <a:lnTo>
                    <a:pt x="0" y="114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2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1" name="Rectangle 735"/>
            <p:cNvSpPr>
              <a:spLocks noChangeArrowheads="1"/>
            </p:cNvSpPr>
            <p:nvPr/>
          </p:nvSpPr>
          <p:spPr bwMode="auto">
            <a:xfrm>
              <a:off x="3083" y="1668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2" name="Rectangle 736"/>
            <p:cNvSpPr>
              <a:spLocks noChangeArrowheads="1"/>
            </p:cNvSpPr>
            <p:nvPr/>
          </p:nvSpPr>
          <p:spPr bwMode="auto">
            <a:xfrm>
              <a:off x="3091" y="1668"/>
              <a:ext cx="8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3" name="Rectangle 737"/>
            <p:cNvSpPr>
              <a:spLocks noChangeArrowheads="1"/>
            </p:cNvSpPr>
            <p:nvPr/>
          </p:nvSpPr>
          <p:spPr bwMode="auto">
            <a:xfrm>
              <a:off x="3083" y="1691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4" name="Line 738"/>
            <p:cNvSpPr>
              <a:spLocks noChangeShapeType="1"/>
            </p:cNvSpPr>
            <p:nvPr/>
          </p:nvSpPr>
          <p:spPr bwMode="auto">
            <a:xfrm>
              <a:off x="3083" y="168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5" name="Line 739"/>
            <p:cNvSpPr>
              <a:spLocks noChangeShapeType="1"/>
            </p:cNvSpPr>
            <p:nvPr/>
          </p:nvSpPr>
          <p:spPr bwMode="auto">
            <a:xfrm>
              <a:off x="3083" y="1687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6" name="Line 740"/>
            <p:cNvSpPr>
              <a:spLocks noChangeShapeType="1"/>
            </p:cNvSpPr>
            <p:nvPr/>
          </p:nvSpPr>
          <p:spPr bwMode="auto">
            <a:xfrm>
              <a:off x="3083" y="168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7" name="Line 741"/>
            <p:cNvSpPr>
              <a:spLocks noChangeShapeType="1"/>
            </p:cNvSpPr>
            <p:nvPr/>
          </p:nvSpPr>
          <p:spPr bwMode="auto">
            <a:xfrm>
              <a:off x="3083" y="168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8" name="Line 742"/>
            <p:cNvSpPr>
              <a:spLocks noChangeShapeType="1"/>
            </p:cNvSpPr>
            <p:nvPr/>
          </p:nvSpPr>
          <p:spPr bwMode="auto">
            <a:xfrm>
              <a:off x="3083" y="1684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59" name="Line 743"/>
            <p:cNvSpPr>
              <a:spLocks noChangeShapeType="1"/>
            </p:cNvSpPr>
            <p:nvPr/>
          </p:nvSpPr>
          <p:spPr bwMode="auto">
            <a:xfrm>
              <a:off x="3091" y="1672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0" name="Line 744"/>
            <p:cNvSpPr>
              <a:spLocks noChangeShapeType="1"/>
            </p:cNvSpPr>
            <p:nvPr/>
          </p:nvSpPr>
          <p:spPr bwMode="auto">
            <a:xfrm>
              <a:off x="3091" y="1678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1" name="Line 745"/>
            <p:cNvSpPr>
              <a:spLocks noChangeShapeType="1"/>
            </p:cNvSpPr>
            <p:nvPr/>
          </p:nvSpPr>
          <p:spPr bwMode="auto">
            <a:xfrm>
              <a:off x="3091" y="1675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2" name="Line 746"/>
            <p:cNvSpPr>
              <a:spLocks noChangeShapeType="1"/>
            </p:cNvSpPr>
            <p:nvPr/>
          </p:nvSpPr>
          <p:spPr bwMode="auto">
            <a:xfrm>
              <a:off x="3083" y="167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3" name="Line 747"/>
            <p:cNvSpPr>
              <a:spLocks noChangeShapeType="1"/>
            </p:cNvSpPr>
            <p:nvPr/>
          </p:nvSpPr>
          <p:spPr bwMode="auto">
            <a:xfrm>
              <a:off x="3083" y="1678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4" name="Line 748"/>
            <p:cNvSpPr>
              <a:spLocks noChangeShapeType="1"/>
            </p:cNvSpPr>
            <p:nvPr/>
          </p:nvSpPr>
          <p:spPr bwMode="auto">
            <a:xfrm>
              <a:off x="3083" y="167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5" name="Line 749"/>
            <p:cNvSpPr>
              <a:spLocks noChangeShapeType="1"/>
            </p:cNvSpPr>
            <p:nvPr/>
          </p:nvSpPr>
          <p:spPr bwMode="auto">
            <a:xfrm>
              <a:off x="3083" y="1700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6" name="Line 750"/>
            <p:cNvSpPr>
              <a:spLocks noChangeShapeType="1"/>
            </p:cNvSpPr>
            <p:nvPr/>
          </p:nvSpPr>
          <p:spPr bwMode="auto">
            <a:xfrm>
              <a:off x="3083" y="1697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7" name="Line 751"/>
            <p:cNvSpPr>
              <a:spLocks noChangeShapeType="1"/>
            </p:cNvSpPr>
            <p:nvPr/>
          </p:nvSpPr>
          <p:spPr bwMode="auto">
            <a:xfrm>
              <a:off x="3083" y="169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8" name="Line 752"/>
            <p:cNvSpPr>
              <a:spLocks noChangeShapeType="1"/>
            </p:cNvSpPr>
            <p:nvPr/>
          </p:nvSpPr>
          <p:spPr bwMode="auto">
            <a:xfrm>
              <a:off x="3093" y="1691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69" name="Line 753"/>
            <p:cNvSpPr>
              <a:spLocks noChangeShapeType="1"/>
            </p:cNvSpPr>
            <p:nvPr/>
          </p:nvSpPr>
          <p:spPr bwMode="auto">
            <a:xfrm>
              <a:off x="3088" y="1691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0" name="Rectangle 754"/>
            <p:cNvSpPr>
              <a:spLocks noChangeArrowheads="1"/>
            </p:cNvSpPr>
            <p:nvPr/>
          </p:nvSpPr>
          <p:spPr bwMode="auto">
            <a:xfrm>
              <a:off x="3055" y="1731"/>
              <a:ext cx="59" cy="58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1" name="Rectangle 755"/>
            <p:cNvSpPr>
              <a:spLocks noChangeArrowheads="1"/>
            </p:cNvSpPr>
            <p:nvPr/>
          </p:nvSpPr>
          <p:spPr bwMode="auto">
            <a:xfrm>
              <a:off x="3055" y="1731"/>
              <a:ext cx="59" cy="58"/>
            </a:xfrm>
            <a:prstGeom prst="rect">
              <a:avLst/>
            </a:prstGeom>
            <a:noFill/>
            <a:ln w="0">
              <a:solidFill>
                <a:srgbClr val="161417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2" name="Rectangle 756"/>
            <p:cNvSpPr>
              <a:spLocks noChangeArrowheads="1"/>
            </p:cNvSpPr>
            <p:nvPr/>
          </p:nvSpPr>
          <p:spPr bwMode="auto">
            <a:xfrm>
              <a:off x="3067" y="1740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3" name="Freeform 757"/>
            <p:cNvSpPr>
              <a:spLocks/>
            </p:cNvSpPr>
            <p:nvPr/>
          </p:nvSpPr>
          <p:spPr bwMode="auto">
            <a:xfrm>
              <a:off x="3070" y="1742"/>
              <a:ext cx="10" cy="36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5" y="0"/>
                </a:cxn>
                <a:cxn ang="0">
                  <a:pos x="40" y="5"/>
                </a:cxn>
                <a:cxn ang="0">
                  <a:pos x="40" y="32"/>
                </a:cxn>
                <a:cxn ang="0">
                  <a:pos x="35" y="41"/>
                </a:cxn>
                <a:cxn ang="0">
                  <a:pos x="35" y="102"/>
                </a:cxn>
                <a:cxn ang="0">
                  <a:pos x="40" y="112"/>
                </a:cxn>
                <a:cxn ang="0">
                  <a:pos x="40" y="138"/>
                </a:cxn>
                <a:cxn ang="0">
                  <a:pos x="35" y="143"/>
                </a:cxn>
                <a:cxn ang="0">
                  <a:pos x="5" y="143"/>
                </a:cxn>
                <a:cxn ang="0">
                  <a:pos x="0" y="138"/>
                </a:cxn>
                <a:cxn ang="0">
                  <a:pos x="0" y="112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2"/>
                </a:cxn>
              </a:cxnLst>
              <a:rect l="0" t="0" r="r" b="b"/>
              <a:pathLst>
                <a:path w="40" h="143">
                  <a:moveTo>
                    <a:pt x="0" y="32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5" y="0"/>
                  </a:lnTo>
                  <a:lnTo>
                    <a:pt x="40" y="5"/>
                  </a:lnTo>
                  <a:lnTo>
                    <a:pt x="40" y="32"/>
                  </a:lnTo>
                  <a:lnTo>
                    <a:pt x="35" y="41"/>
                  </a:lnTo>
                  <a:lnTo>
                    <a:pt x="35" y="102"/>
                  </a:lnTo>
                  <a:lnTo>
                    <a:pt x="40" y="112"/>
                  </a:lnTo>
                  <a:lnTo>
                    <a:pt x="40" y="138"/>
                  </a:lnTo>
                  <a:lnTo>
                    <a:pt x="35" y="143"/>
                  </a:lnTo>
                  <a:lnTo>
                    <a:pt x="5" y="143"/>
                  </a:lnTo>
                  <a:lnTo>
                    <a:pt x="0" y="138"/>
                  </a:lnTo>
                  <a:lnTo>
                    <a:pt x="0" y="112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2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4" name="Rectangle 758"/>
            <p:cNvSpPr>
              <a:spLocks noChangeArrowheads="1"/>
            </p:cNvSpPr>
            <p:nvPr/>
          </p:nvSpPr>
          <p:spPr bwMode="auto">
            <a:xfrm>
              <a:off x="3083" y="1742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5" name="Rectangle 759"/>
            <p:cNvSpPr>
              <a:spLocks noChangeArrowheads="1"/>
            </p:cNvSpPr>
            <p:nvPr/>
          </p:nvSpPr>
          <p:spPr bwMode="auto">
            <a:xfrm>
              <a:off x="3091" y="1742"/>
              <a:ext cx="8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6" name="Rectangle 760"/>
            <p:cNvSpPr>
              <a:spLocks noChangeArrowheads="1"/>
            </p:cNvSpPr>
            <p:nvPr/>
          </p:nvSpPr>
          <p:spPr bwMode="auto">
            <a:xfrm>
              <a:off x="3083" y="1765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7" name="Line 761"/>
            <p:cNvSpPr>
              <a:spLocks noChangeShapeType="1"/>
            </p:cNvSpPr>
            <p:nvPr/>
          </p:nvSpPr>
          <p:spPr bwMode="auto">
            <a:xfrm>
              <a:off x="3083" y="176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8" name="Line 762"/>
            <p:cNvSpPr>
              <a:spLocks noChangeShapeType="1"/>
            </p:cNvSpPr>
            <p:nvPr/>
          </p:nvSpPr>
          <p:spPr bwMode="auto">
            <a:xfrm>
              <a:off x="3083" y="1761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79" name="Line 763"/>
            <p:cNvSpPr>
              <a:spLocks noChangeShapeType="1"/>
            </p:cNvSpPr>
            <p:nvPr/>
          </p:nvSpPr>
          <p:spPr bwMode="auto">
            <a:xfrm>
              <a:off x="3083" y="1760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0" name="Line 764"/>
            <p:cNvSpPr>
              <a:spLocks noChangeShapeType="1"/>
            </p:cNvSpPr>
            <p:nvPr/>
          </p:nvSpPr>
          <p:spPr bwMode="auto">
            <a:xfrm>
              <a:off x="3083" y="1759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1" name="Line 765"/>
            <p:cNvSpPr>
              <a:spLocks noChangeShapeType="1"/>
            </p:cNvSpPr>
            <p:nvPr/>
          </p:nvSpPr>
          <p:spPr bwMode="auto">
            <a:xfrm>
              <a:off x="3083" y="1757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2" name="Line 766"/>
            <p:cNvSpPr>
              <a:spLocks noChangeShapeType="1"/>
            </p:cNvSpPr>
            <p:nvPr/>
          </p:nvSpPr>
          <p:spPr bwMode="auto">
            <a:xfrm>
              <a:off x="3091" y="1745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3" name="Line 767"/>
            <p:cNvSpPr>
              <a:spLocks noChangeShapeType="1"/>
            </p:cNvSpPr>
            <p:nvPr/>
          </p:nvSpPr>
          <p:spPr bwMode="auto">
            <a:xfrm>
              <a:off x="3091" y="1751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4" name="Line 768"/>
            <p:cNvSpPr>
              <a:spLocks noChangeShapeType="1"/>
            </p:cNvSpPr>
            <p:nvPr/>
          </p:nvSpPr>
          <p:spPr bwMode="auto">
            <a:xfrm>
              <a:off x="3091" y="1748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5" name="Line 769"/>
            <p:cNvSpPr>
              <a:spLocks noChangeShapeType="1"/>
            </p:cNvSpPr>
            <p:nvPr/>
          </p:nvSpPr>
          <p:spPr bwMode="auto">
            <a:xfrm>
              <a:off x="3083" y="174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6" name="Line 770"/>
            <p:cNvSpPr>
              <a:spLocks noChangeShapeType="1"/>
            </p:cNvSpPr>
            <p:nvPr/>
          </p:nvSpPr>
          <p:spPr bwMode="auto">
            <a:xfrm>
              <a:off x="3083" y="1751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7" name="Line 771"/>
            <p:cNvSpPr>
              <a:spLocks noChangeShapeType="1"/>
            </p:cNvSpPr>
            <p:nvPr/>
          </p:nvSpPr>
          <p:spPr bwMode="auto">
            <a:xfrm>
              <a:off x="3083" y="1748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8" name="Line 772"/>
            <p:cNvSpPr>
              <a:spLocks noChangeShapeType="1"/>
            </p:cNvSpPr>
            <p:nvPr/>
          </p:nvSpPr>
          <p:spPr bwMode="auto">
            <a:xfrm>
              <a:off x="3083" y="1774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89" name="Line 773"/>
            <p:cNvSpPr>
              <a:spLocks noChangeShapeType="1"/>
            </p:cNvSpPr>
            <p:nvPr/>
          </p:nvSpPr>
          <p:spPr bwMode="auto">
            <a:xfrm>
              <a:off x="3083" y="1771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0" name="Line 774"/>
            <p:cNvSpPr>
              <a:spLocks noChangeShapeType="1"/>
            </p:cNvSpPr>
            <p:nvPr/>
          </p:nvSpPr>
          <p:spPr bwMode="auto">
            <a:xfrm>
              <a:off x="3083" y="176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1" name="Line 775"/>
            <p:cNvSpPr>
              <a:spLocks noChangeShapeType="1"/>
            </p:cNvSpPr>
            <p:nvPr/>
          </p:nvSpPr>
          <p:spPr bwMode="auto">
            <a:xfrm>
              <a:off x="3093" y="1765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2" name="Line 776"/>
            <p:cNvSpPr>
              <a:spLocks noChangeShapeType="1"/>
            </p:cNvSpPr>
            <p:nvPr/>
          </p:nvSpPr>
          <p:spPr bwMode="auto">
            <a:xfrm>
              <a:off x="3088" y="1765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3" name="Rectangle 777"/>
            <p:cNvSpPr>
              <a:spLocks noChangeArrowheads="1"/>
            </p:cNvSpPr>
            <p:nvPr/>
          </p:nvSpPr>
          <p:spPr bwMode="auto">
            <a:xfrm>
              <a:off x="3055" y="1804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4" name="Rectangle 778"/>
            <p:cNvSpPr>
              <a:spLocks noChangeArrowheads="1"/>
            </p:cNvSpPr>
            <p:nvPr/>
          </p:nvSpPr>
          <p:spPr bwMode="auto">
            <a:xfrm>
              <a:off x="3055" y="1804"/>
              <a:ext cx="59" cy="59"/>
            </a:xfrm>
            <a:prstGeom prst="rect">
              <a:avLst/>
            </a:prstGeom>
            <a:noFill/>
            <a:ln w="0">
              <a:solidFill>
                <a:srgbClr val="161417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5" name="Rectangle 779"/>
            <p:cNvSpPr>
              <a:spLocks noChangeArrowheads="1"/>
            </p:cNvSpPr>
            <p:nvPr/>
          </p:nvSpPr>
          <p:spPr bwMode="auto">
            <a:xfrm>
              <a:off x="3067" y="1813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6" name="Freeform 780"/>
            <p:cNvSpPr>
              <a:spLocks/>
            </p:cNvSpPr>
            <p:nvPr/>
          </p:nvSpPr>
          <p:spPr bwMode="auto">
            <a:xfrm>
              <a:off x="3070" y="1816"/>
              <a:ext cx="10" cy="35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5" y="0"/>
                </a:cxn>
                <a:cxn ang="0">
                  <a:pos x="40" y="5"/>
                </a:cxn>
                <a:cxn ang="0">
                  <a:pos x="40" y="32"/>
                </a:cxn>
                <a:cxn ang="0">
                  <a:pos x="35" y="41"/>
                </a:cxn>
                <a:cxn ang="0">
                  <a:pos x="35" y="102"/>
                </a:cxn>
                <a:cxn ang="0">
                  <a:pos x="40" y="112"/>
                </a:cxn>
                <a:cxn ang="0">
                  <a:pos x="40" y="137"/>
                </a:cxn>
                <a:cxn ang="0">
                  <a:pos x="35" y="143"/>
                </a:cxn>
                <a:cxn ang="0">
                  <a:pos x="5" y="143"/>
                </a:cxn>
                <a:cxn ang="0">
                  <a:pos x="0" y="137"/>
                </a:cxn>
                <a:cxn ang="0">
                  <a:pos x="0" y="112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2"/>
                </a:cxn>
              </a:cxnLst>
              <a:rect l="0" t="0" r="r" b="b"/>
              <a:pathLst>
                <a:path w="40" h="143">
                  <a:moveTo>
                    <a:pt x="0" y="32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5" y="0"/>
                  </a:lnTo>
                  <a:lnTo>
                    <a:pt x="40" y="5"/>
                  </a:lnTo>
                  <a:lnTo>
                    <a:pt x="40" y="32"/>
                  </a:lnTo>
                  <a:lnTo>
                    <a:pt x="35" y="41"/>
                  </a:lnTo>
                  <a:lnTo>
                    <a:pt x="35" y="102"/>
                  </a:lnTo>
                  <a:lnTo>
                    <a:pt x="40" y="112"/>
                  </a:lnTo>
                  <a:lnTo>
                    <a:pt x="40" y="137"/>
                  </a:lnTo>
                  <a:lnTo>
                    <a:pt x="35" y="143"/>
                  </a:lnTo>
                  <a:lnTo>
                    <a:pt x="5" y="143"/>
                  </a:lnTo>
                  <a:lnTo>
                    <a:pt x="0" y="137"/>
                  </a:lnTo>
                  <a:lnTo>
                    <a:pt x="0" y="112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2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7" name="Rectangle 781"/>
            <p:cNvSpPr>
              <a:spLocks noChangeArrowheads="1"/>
            </p:cNvSpPr>
            <p:nvPr/>
          </p:nvSpPr>
          <p:spPr bwMode="auto">
            <a:xfrm>
              <a:off x="3083" y="1816"/>
              <a:ext cx="7" cy="1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8" name="Rectangle 782"/>
            <p:cNvSpPr>
              <a:spLocks noChangeArrowheads="1"/>
            </p:cNvSpPr>
            <p:nvPr/>
          </p:nvSpPr>
          <p:spPr bwMode="auto">
            <a:xfrm>
              <a:off x="3091" y="1816"/>
              <a:ext cx="8" cy="1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399" name="Rectangle 783"/>
            <p:cNvSpPr>
              <a:spLocks noChangeArrowheads="1"/>
            </p:cNvSpPr>
            <p:nvPr/>
          </p:nvSpPr>
          <p:spPr bwMode="auto">
            <a:xfrm>
              <a:off x="3083" y="1838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0" name="Line 784"/>
            <p:cNvSpPr>
              <a:spLocks noChangeShapeType="1"/>
            </p:cNvSpPr>
            <p:nvPr/>
          </p:nvSpPr>
          <p:spPr bwMode="auto">
            <a:xfrm>
              <a:off x="3083" y="183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1" name="Line 785"/>
            <p:cNvSpPr>
              <a:spLocks noChangeShapeType="1"/>
            </p:cNvSpPr>
            <p:nvPr/>
          </p:nvSpPr>
          <p:spPr bwMode="auto">
            <a:xfrm>
              <a:off x="3083" y="183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2" name="Line 786"/>
            <p:cNvSpPr>
              <a:spLocks noChangeShapeType="1"/>
            </p:cNvSpPr>
            <p:nvPr/>
          </p:nvSpPr>
          <p:spPr bwMode="auto">
            <a:xfrm>
              <a:off x="3083" y="1834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3" name="Line 787"/>
            <p:cNvSpPr>
              <a:spLocks noChangeShapeType="1"/>
            </p:cNvSpPr>
            <p:nvPr/>
          </p:nvSpPr>
          <p:spPr bwMode="auto">
            <a:xfrm>
              <a:off x="3083" y="183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4" name="Line 788"/>
            <p:cNvSpPr>
              <a:spLocks noChangeShapeType="1"/>
            </p:cNvSpPr>
            <p:nvPr/>
          </p:nvSpPr>
          <p:spPr bwMode="auto">
            <a:xfrm>
              <a:off x="3083" y="1831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5" name="Line 789"/>
            <p:cNvSpPr>
              <a:spLocks noChangeShapeType="1"/>
            </p:cNvSpPr>
            <p:nvPr/>
          </p:nvSpPr>
          <p:spPr bwMode="auto">
            <a:xfrm>
              <a:off x="3091" y="1819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6" name="Line 790"/>
            <p:cNvSpPr>
              <a:spLocks noChangeShapeType="1"/>
            </p:cNvSpPr>
            <p:nvPr/>
          </p:nvSpPr>
          <p:spPr bwMode="auto">
            <a:xfrm>
              <a:off x="3091" y="1825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7" name="Line 791"/>
            <p:cNvSpPr>
              <a:spLocks noChangeShapeType="1"/>
            </p:cNvSpPr>
            <p:nvPr/>
          </p:nvSpPr>
          <p:spPr bwMode="auto">
            <a:xfrm>
              <a:off x="3091" y="1822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8" name="Line 792"/>
            <p:cNvSpPr>
              <a:spLocks noChangeShapeType="1"/>
            </p:cNvSpPr>
            <p:nvPr/>
          </p:nvSpPr>
          <p:spPr bwMode="auto">
            <a:xfrm>
              <a:off x="3083" y="1819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09" name="Line 793"/>
            <p:cNvSpPr>
              <a:spLocks noChangeShapeType="1"/>
            </p:cNvSpPr>
            <p:nvPr/>
          </p:nvSpPr>
          <p:spPr bwMode="auto">
            <a:xfrm>
              <a:off x="3083" y="182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0" name="Line 794"/>
            <p:cNvSpPr>
              <a:spLocks noChangeShapeType="1"/>
            </p:cNvSpPr>
            <p:nvPr/>
          </p:nvSpPr>
          <p:spPr bwMode="auto">
            <a:xfrm>
              <a:off x="3083" y="182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1" name="Line 795"/>
            <p:cNvSpPr>
              <a:spLocks noChangeShapeType="1"/>
            </p:cNvSpPr>
            <p:nvPr/>
          </p:nvSpPr>
          <p:spPr bwMode="auto">
            <a:xfrm>
              <a:off x="3083" y="184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2" name="Line 796"/>
            <p:cNvSpPr>
              <a:spLocks noChangeShapeType="1"/>
            </p:cNvSpPr>
            <p:nvPr/>
          </p:nvSpPr>
          <p:spPr bwMode="auto">
            <a:xfrm>
              <a:off x="3083" y="184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3" name="Line 797"/>
            <p:cNvSpPr>
              <a:spLocks noChangeShapeType="1"/>
            </p:cNvSpPr>
            <p:nvPr/>
          </p:nvSpPr>
          <p:spPr bwMode="auto">
            <a:xfrm>
              <a:off x="3083" y="184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4" name="Line 798"/>
            <p:cNvSpPr>
              <a:spLocks noChangeShapeType="1"/>
            </p:cNvSpPr>
            <p:nvPr/>
          </p:nvSpPr>
          <p:spPr bwMode="auto">
            <a:xfrm>
              <a:off x="3093" y="1838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5" name="Line 799"/>
            <p:cNvSpPr>
              <a:spLocks noChangeShapeType="1"/>
            </p:cNvSpPr>
            <p:nvPr/>
          </p:nvSpPr>
          <p:spPr bwMode="auto">
            <a:xfrm>
              <a:off x="3088" y="1838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6" name="Rectangle 800"/>
            <p:cNvSpPr>
              <a:spLocks noChangeArrowheads="1"/>
            </p:cNvSpPr>
            <p:nvPr/>
          </p:nvSpPr>
          <p:spPr bwMode="auto">
            <a:xfrm>
              <a:off x="3055" y="1878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7" name="Rectangle 801"/>
            <p:cNvSpPr>
              <a:spLocks noChangeArrowheads="1"/>
            </p:cNvSpPr>
            <p:nvPr/>
          </p:nvSpPr>
          <p:spPr bwMode="auto">
            <a:xfrm>
              <a:off x="3055" y="1878"/>
              <a:ext cx="59" cy="59"/>
            </a:xfrm>
            <a:prstGeom prst="rect">
              <a:avLst/>
            </a:prstGeom>
            <a:noFill/>
            <a:ln w="0">
              <a:solidFill>
                <a:srgbClr val="161417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8" name="Rectangle 802"/>
            <p:cNvSpPr>
              <a:spLocks noChangeArrowheads="1"/>
            </p:cNvSpPr>
            <p:nvPr/>
          </p:nvSpPr>
          <p:spPr bwMode="auto">
            <a:xfrm>
              <a:off x="3067" y="1887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19" name="Freeform 803"/>
            <p:cNvSpPr>
              <a:spLocks/>
            </p:cNvSpPr>
            <p:nvPr/>
          </p:nvSpPr>
          <p:spPr bwMode="auto">
            <a:xfrm>
              <a:off x="3070" y="1889"/>
              <a:ext cx="10" cy="3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5" y="0"/>
                </a:cxn>
                <a:cxn ang="0">
                  <a:pos x="40" y="5"/>
                </a:cxn>
                <a:cxn ang="0">
                  <a:pos x="40" y="30"/>
                </a:cxn>
                <a:cxn ang="0">
                  <a:pos x="35" y="40"/>
                </a:cxn>
                <a:cxn ang="0">
                  <a:pos x="35" y="102"/>
                </a:cxn>
                <a:cxn ang="0">
                  <a:pos x="40" y="112"/>
                </a:cxn>
                <a:cxn ang="0">
                  <a:pos x="40" y="137"/>
                </a:cxn>
                <a:cxn ang="0">
                  <a:pos x="35" y="142"/>
                </a:cxn>
                <a:cxn ang="0">
                  <a:pos x="5" y="142"/>
                </a:cxn>
                <a:cxn ang="0">
                  <a:pos x="0" y="137"/>
                </a:cxn>
                <a:cxn ang="0">
                  <a:pos x="0" y="112"/>
                </a:cxn>
                <a:cxn ang="0">
                  <a:pos x="5" y="102"/>
                </a:cxn>
                <a:cxn ang="0">
                  <a:pos x="5" y="40"/>
                </a:cxn>
                <a:cxn ang="0">
                  <a:pos x="0" y="30"/>
                </a:cxn>
              </a:cxnLst>
              <a:rect l="0" t="0" r="r" b="b"/>
              <a:pathLst>
                <a:path w="40" h="142">
                  <a:moveTo>
                    <a:pt x="0" y="30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5" y="0"/>
                  </a:lnTo>
                  <a:lnTo>
                    <a:pt x="40" y="5"/>
                  </a:lnTo>
                  <a:lnTo>
                    <a:pt x="40" y="30"/>
                  </a:lnTo>
                  <a:lnTo>
                    <a:pt x="35" y="40"/>
                  </a:lnTo>
                  <a:lnTo>
                    <a:pt x="35" y="102"/>
                  </a:lnTo>
                  <a:lnTo>
                    <a:pt x="40" y="112"/>
                  </a:lnTo>
                  <a:lnTo>
                    <a:pt x="40" y="137"/>
                  </a:lnTo>
                  <a:lnTo>
                    <a:pt x="35" y="142"/>
                  </a:lnTo>
                  <a:lnTo>
                    <a:pt x="5" y="142"/>
                  </a:lnTo>
                  <a:lnTo>
                    <a:pt x="0" y="137"/>
                  </a:lnTo>
                  <a:lnTo>
                    <a:pt x="0" y="112"/>
                  </a:lnTo>
                  <a:lnTo>
                    <a:pt x="5" y="102"/>
                  </a:lnTo>
                  <a:lnTo>
                    <a:pt x="5" y="40"/>
                  </a:lnTo>
                  <a:lnTo>
                    <a:pt x="0" y="30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0" name="Rectangle 804"/>
            <p:cNvSpPr>
              <a:spLocks noChangeArrowheads="1"/>
            </p:cNvSpPr>
            <p:nvPr/>
          </p:nvSpPr>
          <p:spPr bwMode="auto">
            <a:xfrm>
              <a:off x="3083" y="1889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1" name="Rectangle 805"/>
            <p:cNvSpPr>
              <a:spLocks noChangeArrowheads="1"/>
            </p:cNvSpPr>
            <p:nvPr/>
          </p:nvSpPr>
          <p:spPr bwMode="auto">
            <a:xfrm>
              <a:off x="3091" y="1889"/>
              <a:ext cx="8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2" name="Rectangle 806"/>
            <p:cNvSpPr>
              <a:spLocks noChangeArrowheads="1"/>
            </p:cNvSpPr>
            <p:nvPr/>
          </p:nvSpPr>
          <p:spPr bwMode="auto">
            <a:xfrm>
              <a:off x="3083" y="1912"/>
              <a:ext cx="16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3" name="Line 807"/>
            <p:cNvSpPr>
              <a:spLocks noChangeShapeType="1"/>
            </p:cNvSpPr>
            <p:nvPr/>
          </p:nvSpPr>
          <p:spPr bwMode="auto">
            <a:xfrm>
              <a:off x="3083" y="1910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4" name="Line 808"/>
            <p:cNvSpPr>
              <a:spLocks noChangeShapeType="1"/>
            </p:cNvSpPr>
            <p:nvPr/>
          </p:nvSpPr>
          <p:spPr bwMode="auto">
            <a:xfrm>
              <a:off x="3083" y="190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5" name="Line 809"/>
            <p:cNvSpPr>
              <a:spLocks noChangeShapeType="1"/>
            </p:cNvSpPr>
            <p:nvPr/>
          </p:nvSpPr>
          <p:spPr bwMode="auto">
            <a:xfrm>
              <a:off x="3083" y="1907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6" name="Line 810"/>
            <p:cNvSpPr>
              <a:spLocks noChangeShapeType="1"/>
            </p:cNvSpPr>
            <p:nvPr/>
          </p:nvSpPr>
          <p:spPr bwMode="auto">
            <a:xfrm>
              <a:off x="3083" y="1906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7" name="Line 811"/>
            <p:cNvSpPr>
              <a:spLocks noChangeShapeType="1"/>
            </p:cNvSpPr>
            <p:nvPr/>
          </p:nvSpPr>
          <p:spPr bwMode="auto">
            <a:xfrm>
              <a:off x="3083" y="190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8" name="Line 812"/>
            <p:cNvSpPr>
              <a:spLocks noChangeShapeType="1"/>
            </p:cNvSpPr>
            <p:nvPr/>
          </p:nvSpPr>
          <p:spPr bwMode="auto">
            <a:xfrm>
              <a:off x="3091" y="1893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29" name="Line 813"/>
            <p:cNvSpPr>
              <a:spLocks noChangeShapeType="1"/>
            </p:cNvSpPr>
            <p:nvPr/>
          </p:nvSpPr>
          <p:spPr bwMode="auto">
            <a:xfrm>
              <a:off x="3091" y="1899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0" name="Line 814"/>
            <p:cNvSpPr>
              <a:spLocks noChangeShapeType="1"/>
            </p:cNvSpPr>
            <p:nvPr/>
          </p:nvSpPr>
          <p:spPr bwMode="auto">
            <a:xfrm>
              <a:off x="3091" y="1896"/>
              <a:ext cx="8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1" name="Line 815"/>
            <p:cNvSpPr>
              <a:spLocks noChangeShapeType="1"/>
            </p:cNvSpPr>
            <p:nvPr/>
          </p:nvSpPr>
          <p:spPr bwMode="auto">
            <a:xfrm>
              <a:off x="3083" y="1893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2" name="Line 816"/>
            <p:cNvSpPr>
              <a:spLocks noChangeShapeType="1"/>
            </p:cNvSpPr>
            <p:nvPr/>
          </p:nvSpPr>
          <p:spPr bwMode="auto">
            <a:xfrm>
              <a:off x="3083" y="1899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3" name="Line 817"/>
            <p:cNvSpPr>
              <a:spLocks noChangeShapeType="1"/>
            </p:cNvSpPr>
            <p:nvPr/>
          </p:nvSpPr>
          <p:spPr bwMode="auto">
            <a:xfrm>
              <a:off x="3083" y="1896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4" name="Line 818"/>
            <p:cNvSpPr>
              <a:spLocks noChangeShapeType="1"/>
            </p:cNvSpPr>
            <p:nvPr/>
          </p:nvSpPr>
          <p:spPr bwMode="auto">
            <a:xfrm>
              <a:off x="3083" y="1922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5" name="Line 819"/>
            <p:cNvSpPr>
              <a:spLocks noChangeShapeType="1"/>
            </p:cNvSpPr>
            <p:nvPr/>
          </p:nvSpPr>
          <p:spPr bwMode="auto">
            <a:xfrm>
              <a:off x="3083" y="1918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6" name="Line 820"/>
            <p:cNvSpPr>
              <a:spLocks noChangeShapeType="1"/>
            </p:cNvSpPr>
            <p:nvPr/>
          </p:nvSpPr>
          <p:spPr bwMode="auto">
            <a:xfrm>
              <a:off x="3083" y="1915"/>
              <a:ext cx="16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7" name="Line 821"/>
            <p:cNvSpPr>
              <a:spLocks noChangeShapeType="1"/>
            </p:cNvSpPr>
            <p:nvPr/>
          </p:nvSpPr>
          <p:spPr bwMode="auto">
            <a:xfrm>
              <a:off x="3093" y="1912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8" name="Line 822"/>
            <p:cNvSpPr>
              <a:spLocks noChangeShapeType="1"/>
            </p:cNvSpPr>
            <p:nvPr/>
          </p:nvSpPr>
          <p:spPr bwMode="auto">
            <a:xfrm>
              <a:off x="3088" y="1912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39" name="Freeform 823"/>
            <p:cNvSpPr>
              <a:spLocks/>
            </p:cNvSpPr>
            <p:nvPr/>
          </p:nvSpPr>
          <p:spPr bwMode="auto">
            <a:xfrm>
              <a:off x="2906" y="1649"/>
              <a:ext cx="472" cy="412"/>
            </a:xfrm>
            <a:custGeom>
              <a:avLst/>
              <a:gdLst/>
              <a:ahLst/>
              <a:cxnLst>
                <a:cxn ang="0">
                  <a:pos x="95" y="1649"/>
                </a:cxn>
                <a:cxn ang="0">
                  <a:pos x="1792" y="1649"/>
                </a:cxn>
                <a:cxn ang="0">
                  <a:pos x="1806" y="1648"/>
                </a:cxn>
                <a:cxn ang="0">
                  <a:pos x="1819" y="1645"/>
                </a:cxn>
                <a:cxn ang="0">
                  <a:pos x="1831" y="1641"/>
                </a:cxn>
                <a:cxn ang="0">
                  <a:pos x="1843" y="1635"/>
                </a:cxn>
                <a:cxn ang="0">
                  <a:pos x="1854" y="1627"/>
                </a:cxn>
                <a:cxn ang="0">
                  <a:pos x="1864" y="1616"/>
                </a:cxn>
                <a:cxn ang="0">
                  <a:pos x="1872" y="1606"/>
                </a:cxn>
                <a:cxn ang="0">
                  <a:pos x="1878" y="1594"/>
                </a:cxn>
                <a:cxn ang="0">
                  <a:pos x="1882" y="1582"/>
                </a:cxn>
                <a:cxn ang="0">
                  <a:pos x="1885" y="1569"/>
                </a:cxn>
                <a:cxn ang="0">
                  <a:pos x="1886" y="1555"/>
                </a:cxn>
                <a:cxn ang="0">
                  <a:pos x="1886" y="94"/>
                </a:cxn>
                <a:cxn ang="0">
                  <a:pos x="1885" y="80"/>
                </a:cxn>
                <a:cxn ang="0">
                  <a:pos x="1882" y="67"/>
                </a:cxn>
                <a:cxn ang="0">
                  <a:pos x="1878" y="55"/>
                </a:cxn>
                <a:cxn ang="0">
                  <a:pos x="1872" y="43"/>
                </a:cxn>
                <a:cxn ang="0">
                  <a:pos x="1864" y="32"/>
                </a:cxn>
                <a:cxn ang="0">
                  <a:pos x="1854" y="22"/>
                </a:cxn>
                <a:cxn ang="0">
                  <a:pos x="1843" y="14"/>
                </a:cxn>
                <a:cxn ang="0">
                  <a:pos x="1831" y="8"/>
                </a:cxn>
                <a:cxn ang="0">
                  <a:pos x="1819" y="3"/>
                </a:cxn>
                <a:cxn ang="0">
                  <a:pos x="1806" y="1"/>
                </a:cxn>
                <a:cxn ang="0">
                  <a:pos x="1792" y="0"/>
                </a:cxn>
                <a:cxn ang="0">
                  <a:pos x="95" y="0"/>
                </a:cxn>
                <a:cxn ang="0">
                  <a:pos x="82" y="1"/>
                </a:cxn>
                <a:cxn ang="0">
                  <a:pos x="68" y="3"/>
                </a:cxn>
                <a:cxn ang="0">
                  <a:pos x="56" y="8"/>
                </a:cxn>
                <a:cxn ang="0">
                  <a:pos x="44" y="14"/>
                </a:cxn>
                <a:cxn ang="0">
                  <a:pos x="33" y="22"/>
                </a:cxn>
                <a:cxn ang="0">
                  <a:pos x="24" y="32"/>
                </a:cxn>
                <a:cxn ang="0">
                  <a:pos x="15" y="43"/>
                </a:cxn>
                <a:cxn ang="0">
                  <a:pos x="9" y="55"/>
                </a:cxn>
                <a:cxn ang="0">
                  <a:pos x="4" y="67"/>
                </a:cxn>
                <a:cxn ang="0">
                  <a:pos x="1" y="80"/>
                </a:cxn>
                <a:cxn ang="0">
                  <a:pos x="0" y="94"/>
                </a:cxn>
                <a:cxn ang="0">
                  <a:pos x="0" y="1555"/>
                </a:cxn>
                <a:cxn ang="0">
                  <a:pos x="1" y="1569"/>
                </a:cxn>
                <a:cxn ang="0">
                  <a:pos x="4" y="1582"/>
                </a:cxn>
                <a:cxn ang="0">
                  <a:pos x="9" y="1594"/>
                </a:cxn>
                <a:cxn ang="0">
                  <a:pos x="15" y="1606"/>
                </a:cxn>
                <a:cxn ang="0">
                  <a:pos x="24" y="1616"/>
                </a:cxn>
                <a:cxn ang="0">
                  <a:pos x="33" y="1627"/>
                </a:cxn>
                <a:cxn ang="0">
                  <a:pos x="44" y="1635"/>
                </a:cxn>
                <a:cxn ang="0">
                  <a:pos x="56" y="1641"/>
                </a:cxn>
                <a:cxn ang="0">
                  <a:pos x="68" y="1645"/>
                </a:cxn>
                <a:cxn ang="0">
                  <a:pos x="82" y="1648"/>
                </a:cxn>
                <a:cxn ang="0">
                  <a:pos x="95" y="1649"/>
                </a:cxn>
              </a:cxnLst>
              <a:rect l="0" t="0" r="r" b="b"/>
              <a:pathLst>
                <a:path w="1886" h="1649">
                  <a:moveTo>
                    <a:pt x="95" y="1649"/>
                  </a:moveTo>
                  <a:lnTo>
                    <a:pt x="1792" y="1649"/>
                  </a:lnTo>
                  <a:lnTo>
                    <a:pt x="1806" y="1648"/>
                  </a:lnTo>
                  <a:lnTo>
                    <a:pt x="1819" y="1645"/>
                  </a:lnTo>
                  <a:lnTo>
                    <a:pt x="1831" y="1641"/>
                  </a:lnTo>
                  <a:lnTo>
                    <a:pt x="1843" y="1635"/>
                  </a:lnTo>
                  <a:lnTo>
                    <a:pt x="1854" y="1627"/>
                  </a:lnTo>
                  <a:lnTo>
                    <a:pt x="1864" y="1616"/>
                  </a:lnTo>
                  <a:lnTo>
                    <a:pt x="1872" y="1606"/>
                  </a:lnTo>
                  <a:lnTo>
                    <a:pt x="1878" y="1594"/>
                  </a:lnTo>
                  <a:lnTo>
                    <a:pt x="1882" y="1582"/>
                  </a:lnTo>
                  <a:lnTo>
                    <a:pt x="1885" y="1569"/>
                  </a:lnTo>
                  <a:lnTo>
                    <a:pt x="1886" y="1555"/>
                  </a:lnTo>
                  <a:lnTo>
                    <a:pt x="1886" y="94"/>
                  </a:lnTo>
                  <a:lnTo>
                    <a:pt x="1885" y="80"/>
                  </a:lnTo>
                  <a:lnTo>
                    <a:pt x="1882" y="67"/>
                  </a:lnTo>
                  <a:lnTo>
                    <a:pt x="1878" y="55"/>
                  </a:lnTo>
                  <a:lnTo>
                    <a:pt x="1872" y="43"/>
                  </a:lnTo>
                  <a:lnTo>
                    <a:pt x="1864" y="32"/>
                  </a:lnTo>
                  <a:lnTo>
                    <a:pt x="1854" y="22"/>
                  </a:lnTo>
                  <a:lnTo>
                    <a:pt x="1843" y="14"/>
                  </a:lnTo>
                  <a:lnTo>
                    <a:pt x="1831" y="8"/>
                  </a:lnTo>
                  <a:lnTo>
                    <a:pt x="1819" y="3"/>
                  </a:lnTo>
                  <a:lnTo>
                    <a:pt x="1806" y="1"/>
                  </a:lnTo>
                  <a:lnTo>
                    <a:pt x="1792" y="0"/>
                  </a:lnTo>
                  <a:lnTo>
                    <a:pt x="95" y="0"/>
                  </a:lnTo>
                  <a:lnTo>
                    <a:pt x="82" y="1"/>
                  </a:lnTo>
                  <a:lnTo>
                    <a:pt x="68" y="3"/>
                  </a:lnTo>
                  <a:lnTo>
                    <a:pt x="56" y="8"/>
                  </a:lnTo>
                  <a:lnTo>
                    <a:pt x="44" y="14"/>
                  </a:lnTo>
                  <a:lnTo>
                    <a:pt x="33" y="22"/>
                  </a:lnTo>
                  <a:lnTo>
                    <a:pt x="24" y="32"/>
                  </a:lnTo>
                  <a:lnTo>
                    <a:pt x="15" y="43"/>
                  </a:lnTo>
                  <a:lnTo>
                    <a:pt x="9" y="55"/>
                  </a:lnTo>
                  <a:lnTo>
                    <a:pt x="4" y="67"/>
                  </a:lnTo>
                  <a:lnTo>
                    <a:pt x="1" y="80"/>
                  </a:lnTo>
                  <a:lnTo>
                    <a:pt x="0" y="94"/>
                  </a:lnTo>
                  <a:lnTo>
                    <a:pt x="0" y="1555"/>
                  </a:lnTo>
                  <a:lnTo>
                    <a:pt x="1" y="1569"/>
                  </a:lnTo>
                  <a:lnTo>
                    <a:pt x="4" y="1582"/>
                  </a:lnTo>
                  <a:lnTo>
                    <a:pt x="9" y="1594"/>
                  </a:lnTo>
                  <a:lnTo>
                    <a:pt x="15" y="1606"/>
                  </a:lnTo>
                  <a:lnTo>
                    <a:pt x="24" y="1616"/>
                  </a:lnTo>
                  <a:lnTo>
                    <a:pt x="33" y="1627"/>
                  </a:lnTo>
                  <a:lnTo>
                    <a:pt x="44" y="1635"/>
                  </a:lnTo>
                  <a:lnTo>
                    <a:pt x="56" y="1641"/>
                  </a:lnTo>
                  <a:lnTo>
                    <a:pt x="68" y="1645"/>
                  </a:lnTo>
                  <a:lnTo>
                    <a:pt x="82" y="1648"/>
                  </a:lnTo>
                  <a:lnTo>
                    <a:pt x="95" y="164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0" name="Freeform 824"/>
            <p:cNvSpPr>
              <a:spLocks/>
            </p:cNvSpPr>
            <p:nvPr/>
          </p:nvSpPr>
          <p:spPr bwMode="auto">
            <a:xfrm>
              <a:off x="2930" y="2059"/>
              <a:ext cx="424" cy="4"/>
            </a:xfrm>
            <a:custGeom>
              <a:avLst/>
              <a:gdLst/>
              <a:ahLst/>
              <a:cxnLst>
                <a:cxn ang="0">
                  <a:pos x="1697" y="14"/>
                </a:cxn>
                <a:cxn ang="0">
                  <a:pos x="1697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1697" y="14"/>
                </a:cxn>
                <a:cxn ang="0">
                  <a:pos x="1697" y="14"/>
                </a:cxn>
                <a:cxn ang="0">
                  <a:pos x="1697" y="14"/>
                </a:cxn>
                <a:cxn ang="0">
                  <a:pos x="1697" y="14"/>
                </a:cxn>
                <a:cxn ang="0">
                  <a:pos x="1697" y="14"/>
                </a:cxn>
              </a:cxnLst>
              <a:rect l="0" t="0" r="r" b="b"/>
              <a:pathLst>
                <a:path w="1697" h="14">
                  <a:moveTo>
                    <a:pt x="1697" y="14"/>
                  </a:moveTo>
                  <a:lnTo>
                    <a:pt x="1697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697" y="14"/>
                  </a:lnTo>
                  <a:lnTo>
                    <a:pt x="1697" y="14"/>
                  </a:lnTo>
                  <a:lnTo>
                    <a:pt x="1697" y="14"/>
                  </a:lnTo>
                  <a:lnTo>
                    <a:pt x="1697" y="14"/>
                  </a:lnTo>
                  <a:lnTo>
                    <a:pt x="1697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1" name="Freeform 825"/>
            <p:cNvSpPr>
              <a:spLocks/>
            </p:cNvSpPr>
            <p:nvPr/>
          </p:nvSpPr>
          <p:spPr bwMode="auto">
            <a:xfrm>
              <a:off x="3354" y="2059"/>
              <a:ext cx="4" cy="4"/>
            </a:xfrm>
            <a:custGeom>
              <a:avLst/>
              <a:gdLst/>
              <a:ahLst/>
              <a:cxnLst>
                <a:cxn ang="0">
                  <a:pos x="17" y="14"/>
                </a:cxn>
                <a:cxn ang="0">
                  <a:pos x="15" y="0"/>
                </a:cxn>
                <a:cxn ang="0">
                  <a:pos x="0" y="1"/>
                </a:cxn>
                <a:cxn ang="0">
                  <a:pos x="1" y="15"/>
                </a:cxn>
                <a:cxn ang="0">
                  <a:pos x="16" y="14"/>
                </a:cxn>
                <a:cxn ang="0">
                  <a:pos x="17" y="14"/>
                </a:cxn>
                <a:cxn ang="0">
                  <a:pos x="16" y="14"/>
                </a:cxn>
                <a:cxn ang="0">
                  <a:pos x="16" y="14"/>
                </a:cxn>
                <a:cxn ang="0">
                  <a:pos x="17" y="14"/>
                </a:cxn>
              </a:cxnLst>
              <a:rect l="0" t="0" r="r" b="b"/>
              <a:pathLst>
                <a:path w="17" h="15">
                  <a:moveTo>
                    <a:pt x="17" y="14"/>
                  </a:moveTo>
                  <a:lnTo>
                    <a:pt x="15" y="0"/>
                  </a:lnTo>
                  <a:lnTo>
                    <a:pt x="0" y="1"/>
                  </a:lnTo>
                  <a:lnTo>
                    <a:pt x="1" y="15"/>
                  </a:lnTo>
                  <a:lnTo>
                    <a:pt x="16" y="14"/>
                  </a:lnTo>
                  <a:lnTo>
                    <a:pt x="17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2" name="Freeform 826"/>
            <p:cNvSpPr>
              <a:spLocks/>
            </p:cNvSpPr>
            <p:nvPr/>
          </p:nvSpPr>
          <p:spPr bwMode="auto">
            <a:xfrm>
              <a:off x="3357" y="2058"/>
              <a:ext cx="4" cy="5"/>
            </a:xfrm>
            <a:custGeom>
              <a:avLst/>
              <a:gdLst/>
              <a:ahLst/>
              <a:cxnLst>
                <a:cxn ang="0">
                  <a:pos x="17" y="14"/>
                </a:cxn>
                <a:cxn ang="0">
                  <a:pos x="13" y="0"/>
                </a:cxn>
                <a:cxn ang="0">
                  <a:pos x="0" y="3"/>
                </a:cxn>
                <a:cxn ang="0">
                  <a:pos x="4" y="17"/>
                </a:cxn>
                <a:cxn ang="0">
                  <a:pos x="16" y="14"/>
                </a:cxn>
                <a:cxn ang="0">
                  <a:pos x="17" y="14"/>
                </a:cxn>
                <a:cxn ang="0">
                  <a:pos x="16" y="14"/>
                </a:cxn>
                <a:cxn ang="0">
                  <a:pos x="17" y="14"/>
                </a:cxn>
                <a:cxn ang="0">
                  <a:pos x="17" y="14"/>
                </a:cxn>
              </a:cxnLst>
              <a:rect l="0" t="0" r="r" b="b"/>
              <a:pathLst>
                <a:path w="17" h="17">
                  <a:moveTo>
                    <a:pt x="17" y="14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4" y="17"/>
                  </a:lnTo>
                  <a:lnTo>
                    <a:pt x="16" y="14"/>
                  </a:lnTo>
                  <a:lnTo>
                    <a:pt x="17" y="14"/>
                  </a:lnTo>
                  <a:lnTo>
                    <a:pt x="16" y="14"/>
                  </a:lnTo>
                  <a:lnTo>
                    <a:pt x="17" y="14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3" name="Freeform 827"/>
            <p:cNvSpPr>
              <a:spLocks/>
            </p:cNvSpPr>
            <p:nvPr/>
          </p:nvSpPr>
          <p:spPr bwMode="auto">
            <a:xfrm>
              <a:off x="3360" y="2057"/>
              <a:ext cx="5" cy="5"/>
            </a:xfrm>
            <a:custGeom>
              <a:avLst/>
              <a:gdLst/>
              <a:ahLst/>
              <a:cxnLst>
                <a:cxn ang="0">
                  <a:pos x="18" y="13"/>
                </a:cxn>
                <a:cxn ang="0">
                  <a:pos x="13" y="0"/>
                </a:cxn>
                <a:cxn ang="0">
                  <a:pos x="0" y="5"/>
                </a:cxn>
                <a:cxn ang="0">
                  <a:pos x="5" y="18"/>
                </a:cxn>
                <a:cxn ang="0">
                  <a:pos x="17" y="14"/>
                </a:cxn>
                <a:cxn ang="0">
                  <a:pos x="18" y="13"/>
                </a:cxn>
                <a:cxn ang="0">
                  <a:pos x="17" y="14"/>
                </a:cxn>
                <a:cxn ang="0">
                  <a:pos x="18" y="13"/>
                </a:cxn>
                <a:cxn ang="0">
                  <a:pos x="18" y="13"/>
                </a:cxn>
              </a:cxnLst>
              <a:rect l="0" t="0" r="r" b="b"/>
              <a:pathLst>
                <a:path w="18" h="18">
                  <a:moveTo>
                    <a:pt x="18" y="13"/>
                  </a:moveTo>
                  <a:lnTo>
                    <a:pt x="13" y="0"/>
                  </a:lnTo>
                  <a:lnTo>
                    <a:pt x="0" y="5"/>
                  </a:lnTo>
                  <a:lnTo>
                    <a:pt x="5" y="18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8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4" name="Freeform 828"/>
            <p:cNvSpPr>
              <a:spLocks/>
            </p:cNvSpPr>
            <p:nvPr/>
          </p:nvSpPr>
          <p:spPr bwMode="auto">
            <a:xfrm>
              <a:off x="3363" y="2056"/>
              <a:ext cx="5" cy="5"/>
            </a:xfrm>
            <a:custGeom>
              <a:avLst/>
              <a:gdLst/>
              <a:ahLst/>
              <a:cxnLst>
                <a:cxn ang="0">
                  <a:pos x="19" y="12"/>
                </a:cxn>
                <a:cxn ang="0">
                  <a:pos x="11" y="0"/>
                </a:cxn>
                <a:cxn ang="0">
                  <a:pos x="0" y="7"/>
                </a:cxn>
                <a:cxn ang="0">
                  <a:pos x="6" y="19"/>
                </a:cxn>
                <a:cxn ang="0">
                  <a:pos x="18" y="13"/>
                </a:cxn>
                <a:cxn ang="0">
                  <a:pos x="19" y="12"/>
                </a:cxn>
                <a:cxn ang="0">
                  <a:pos x="18" y="13"/>
                </a:cxn>
                <a:cxn ang="0">
                  <a:pos x="19" y="13"/>
                </a:cxn>
                <a:cxn ang="0">
                  <a:pos x="19" y="12"/>
                </a:cxn>
              </a:cxnLst>
              <a:rect l="0" t="0" r="r" b="b"/>
              <a:pathLst>
                <a:path w="19" h="19">
                  <a:moveTo>
                    <a:pt x="19" y="12"/>
                  </a:moveTo>
                  <a:lnTo>
                    <a:pt x="11" y="0"/>
                  </a:lnTo>
                  <a:lnTo>
                    <a:pt x="0" y="7"/>
                  </a:lnTo>
                  <a:lnTo>
                    <a:pt x="6" y="19"/>
                  </a:lnTo>
                  <a:lnTo>
                    <a:pt x="18" y="13"/>
                  </a:lnTo>
                  <a:lnTo>
                    <a:pt x="19" y="12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19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5" name="Freeform 829"/>
            <p:cNvSpPr>
              <a:spLocks/>
            </p:cNvSpPr>
            <p:nvPr/>
          </p:nvSpPr>
          <p:spPr bwMode="auto">
            <a:xfrm>
              <a:off x="3366" y="2054"/>
              <a:ext cx="5" cy="5"/>
            </a:xfrm>
            <a:custGeom>
              <a:avLst/>
              <a:gdLst/>
              <a:ahLst/>
              <a:cxnLst>
                <a:cxn ang="0">
                  <a:pos x="22" y="11"/>
                </a:cxn>
                <a:cxn ang="0">
                  <a:pos x="11" y="0"/>
                </a:cxn>
                <a:cxn ang="0">
                  <a:pos x="0" y="8"/>
                </a:cxn>
                <a:cxn ang="0">
                  <a:pos x="9" y="19"/>
                </a:cxn>
                <a:cxn ang="0">
                  <a:pos x="21" y="12"/>
                </a:cxn>
                <a:cxn ang="0">
                  <a:pos x="22" y="11"/>
                </a:cxn>
                <a:cxn ang="0">
                  <a:pos x="21" y="12"/>
                </a:cxn>
                <a:cxn ang="0">
                  <a:pos x="21" y="11"/>
                </a:cxn>
                <a:cxn ang="0">
                  <a:pos x="22" y="11"/>
                </a:cxn>
              </a:cxnLst>
              <a:rect l="0" t="0" r="r" b="b"/>
              <a:pathLst>
                <a:path w="22" h="19">
                  <a:moveTo>
                    <a:pt x="22" y="11"/>
                  </a:moveTo>
                  <a:lnTo>
                    <a:pt x="11" y="0"/>
                  </a:lnTo>
                  <a:lnTo>
                    <a:pt x="0" y="8"/>
                  </a:lnTo>
                  <a:lnTo>
                    <a:pt x="9" y="19"/>
                  </a:lnTo>
                  <a:lnTo>
                    <a:pt x="21" y="12"/>
                  </a:lnTo>
                  <a:lnTo>
                    <a:pt x="22" y="11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6" name="Freeform 830"/>
            <p:cNvSpPr>
              <a:spLocks/>
            </p:cNvSpPr>
            <p:nvPr/>
          </p:nvSpPr>
          <p:spPr bwMode="auto">
            <a:xfrm>
              <a:off x="3368" y="2052"/>
              <a:ext cx="6" cy="5"/>
            </a:xfrm>
            <a:custGeom>
              <a:avLst/>
              <a:gdLst/>
              <a:ahLst/>
              <a:cxnLst>
                <a:cxn ang="0">
                  <a:pos x="22" y="11"/>
                </a:cxn>
                <a:cxn ang="0">
                  <a:pos x="11" y="0"/>
                </a:cxn>
                <a:cxn ang="0">
                  <a:pos x="0" y="11"/>
                </a:cxn>
                <a:cxn ang="0">
                  <a:pos x="12" y="21"/>
                </a:cxn>
                <a:cxn ang="0">
                  <a:pos x="21" y="11"/>
                </a:cxn>
                <a:cxn ang="0">
                  <a:pos x="22" y="11"/>
                </a:cxn>
                <a:cxn ang="0">
                  <a:pos x="21" y="11"/>
                </a:cxn>
                <a:cxn ang="0">
                  <a:pos x="21" y="11"/>
                </a:cxn>
                <a:cxn ang="0">
                  <a:pos x="22" y="11"/>
                </a:cxn>
              </a:cxnLst>
              <a:rect l="0" t="0" r="r" b="b"/>
              <a:pathLst>
                <a:path w="22" h="21">
                  <a:moveTo>
                    <a:pt x="22" y="11"/>
                  </a:moveTo>
                  <a:lnTo>
                    <a:pt x="11" y="0"/>
                  </a:lnTo>
                  <a:lnTo>
                    <a:pt x="0" y="11"/>
                  </a:lnTo>
                  <a:lnTo>
                    <a:pt x="12" y="2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1" y="11"/>
                  </a:lnTo>
                  <a:lnTo>
                    <a:pt x="21" y="11"/>
                  </a:lnTo>
                  <a:lnTo>
                    <a:pt x="22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7" name="Freeform 831"/>
            <p:cNvSpPr>
              <a:spLocks/>
            </p:cNvSpPr>
            <p:nvPr/>
          </p:nvSpPr>
          <p:spPr bwMode="auto">
            <a:xfrm>
              <a:off x="3371" y="2049"/>
              <a:ext cx="5" cy="5"/>
            </a:xfrm>
            <a:custGeom>
              <a:avLst/>
              <a:gdLst/>
              <a:ahLst/>
              <a:cxnLst>
                <a:cxn ang="0">
                  <a:pos x="20" y="8"/>
                </a:cxn>
                <a:cxn ang="0">
                  <a:pos x="8" y="0"/>
                </a:cxn>
                <a:cxn ang="0">
                  <a:pos x="0" y="11"/>
                </a:cxn>
                <a:cxn ang="0">
                  <a:pos x="12" y="21"/>
                </a:cxn>
                <a:cxn ang="0">
                  <a:pos x="19" y="9"/>
                </a:cxn>
                <a:cxn ang="0">
                  <a:pos x="20" y="8"/>
                </a:cxn>
                <a:cxn ang="0">
                  <a:pos x="19" y="9"/>
                </a:cxn>
                <a:cxn ang="0">
                  <a:pos x="20" y="9"/>
                </a:cxn>
                <a:cxn ang="0">
                  <a:pos x="20" y="8"/>
                </a:cxn>
              </a:cxnLst>
              <a:rect l="0" t="0" r="r" b="b"/>
              <a:pathLst>
                <a:path w="20" h="21">
                  <a:moveTo>
                    <a:pt x="20" y="8"/>
                  </a:moveTo>
                  <a:lnTo>
                    <a:pt x="8" y="0"/>
                  </a:lnTo>
                  <a:lnTo>
                    <a:pt x="0" y="11"/>
                  </a:lnTo>
                  <a:lnTo>
                    <a:pt x="12" y="21"/>
                  </a:lnTo>
                  <a:lnTo>
                    <a:pt x="19" y="9"/>
                  </a:lnTo>
                  <a:lnTo>
                    <a:pt x="20" y="8"/>
                  </a:lnTo>
                  <a:lnTo>
                    <a:pt x="19" y="9"/>
                  </a:lnTo>
                  <a:lnTo>
                    <a:pt x="20" y="9"/>
                  </a:lnTo>
                  <a:lnTo>
                    <a:pt x="2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8" name="Freeform 832"/>
            <p:cNvSpPr>
              <a:spLocks/>
            </p:cNvSpPr>
            <p:nvPr/>
          </p:nvSpPr>
          <p:spPr bwMode="auto">
            <a:xfrm>
              <a:off x="3372" y="2046"/>
              <a:ext cx="6" cy="5"/>
            </a:xfrm>
            <a:custGeom>
              <a:avLst/>
              <a:gdLst/>
              <a:ahLst/>
              <a:cxnLst>
                <a:cxn ang="0">
                  <a:pos x="20" y="6"/>
                </a:cxn>
                <a:cxn ang="0">
                  <a:pos x="7" y="0"/>
                </a:cxn>
                <a:cxn ang="0">
                  <a:pos x="0" y="11"/>
                </a:cxn>
                <a:cxn ang="0">
                  <a:pos x="13" y="18"/>
                </a:cxn>
                <a:cxn ang="0">
                  <a:pos x="19" y="7"/>
                </a:cxn>
                <a:cxn ang="0">
                  <a:pos x="20" y="6"/>
                </a:cxn>
                <a:cxn ang="0">
                  <a:pos x="19" y="7"/>
                </a:cxn>
                <a:cxn ang="0">
                  <a:pos x="19" y="6"/>
                </a:cxn>
                <a:cxn ang="0">
                  <a:pos x="20" y="6"/>
                </a:cxn>
              </a:cxnLst>
              <a:rect l="0" t="0" r="r" b="b"/>
              <a:pathLst>
                <a:path w="20" h="18">
                  <a:moveTo>
                    <a:pt x="20" y="6"/>
                  </a:moveTo>
                  <a:lnTo>
                    <a:pt x="7" y="0"/>
                  </a:lnTo>
                  <a:lnTo>
                    <a:pt x="0" y="11"/>
                  </a:lnTo>
                  <a:lnTo>
                    <a:pt x="13" y="18"/>
                  </a:lnTo>
                  <a:lnTo>
                    <a:pt x="19" y="7"/>
                  </a:lnTo>
                  <a:lnTo>
                    <a:pt x="20" y="6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49" name="Freeform 833"/>
            <p:cNvSpPr>
              <a:spLocks/>
            </p:cNvSpPr>
            <p:nvPr/>
          </p:nvSpPr>
          <p:spPr bwMode="auto">
            <a:xfrm>
              <a:off x="3374" y="2043"/>
              <a:ext cx="5" cy="5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5" y="0"/>
                </a:cxn>
                <a:cxn ang="0">
                  <a:pos x="0" y="13"/>
                </a:cxn>
                <a:cxn ang="0">
                  <a:pos x="14" y="18"/>
                </a:cxn>
                <a:cxn ang="0">
                  <a:pos x="18" y="5"/>
                </a:cxn>
                <a:cxn ang="0">
                  <a:pos x="18" y="4"/>
                </a:cxn>
                <a:cxn ang="0">
                  <a:pos x="18" y="5"/>
                </a:cxn>
                <a:cxn ang="0">
                  <a:pos x="18" y="5"/>
                </a:cxn>
                <a:cxn ang="0">
                  <a:pos x="18" y="4"/>
                </a:cxn>
              </a:cxnLst>
              <a:rect l="0" t="0" r="r" b="b"/>
              <a:pathLst>
                <a:path w="18" h="18">
                  <a:moveTo>
                    <a:pt x="18" y="4"/>
                  </a:moveTo>
                  <a:lnTo>
                    <a:pt x="5" y="0"/>
                  </a:lnTo>
                  <a:lnTo>
                    <a:pt x="0" y="13"/>
                  </a:lnTo>
                  <a:lnTo>
                    <a:pt x="14" y="18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0" name="Freeform 834"/>
            <p:cNvSpPr>
              <a:spLocks/>
            </p:cNvSpPr>
            <p:nvPr/>
          </p:nvSpPr>
          <p:spPr bwMode="auto">
            <a:xfrm>
              <a:off x="3375" y="2040"/>
              <a:ext cx="4" cy="4"/>
            </a:xfrm>
            <a:custGeom>
              <a:avLst/>
              <a:gdLst/>
              <a:ahLst/>
              <a:cxnLst>
                <a:cxn ang="0">
                  <a:pos x="17" y="3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14" y="16"/>
                </a:cxn>
                <a:cxn ang="0">
                  <a:pos x="17" y="4"/>
                </a:cxn>
                <a:cxn ang="0">
                  <a:pos x="17" y="3"/>
                </a:cxn>
                <a:cxn ang="0">
                  <a:pos x="17" y="4"/>
                </a:cxn>
                <a:cxn ang="0">
                  <a:pos x="17" y="3"/>
                </a:cxn>
                <a:cxn ang="0">
                  <a:pos x="17" y="3"/>
                </a:cxn>
              </a:cxnLst>
              <a:rect l="0" t="0" r="r" b="b"/>
              <a:pathLst>
                <a:path w="17" h="16">
                  <a:moveTo>
                    <a:pt x="17" y="3"/>
                  </a:moveTo>
                  <a:lnTo>
                    <a:pt x="3" y="0"/>
                  </a:lnTo>
                  <a:lnTo>
                    <a:pt x="0" y="13"/>
                  </a:lnTo>
                  <a:lnTo>
                    <a:pt x="14" y="16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1" name="Freeform 835"/>
            <p:cNvSpPr>
              <a:spLocks/>
            </p:cNvSpPr>
            <p:nvPr/>
          </p:nvSpPr>
          <p:spPr bwMode="auto">
            <a:xfrm>
              <a:off x="3376" y="2037"/>
              <a:ext cx="4" cy="4"/>
            </a:xfrm>
            <a:custGeom>
              <a:avLst/>
              <a:gdLst/>
              <a:ahLst/>
              <a:cxnLst>
                <a:cxn ang="0">
                  <a:pos x="15" y="1"/>
                </a:cxn>
                <a:cxn ang="0">
                  <a:pos x="1" y="0"/>
                </a:cxn>
                <a:cxn ang="0">
                  <a:pos x="0" y="15"/>
                </a:cxn>
                <a:cxn ang="0">
                  <a:pos x="14" y="16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1"/>
                </a:cxn>
              </a:cxnLst>
              <a:rect l="0" t="0" r="r" b="b"/>
              <a:pathLst>
                <a:path w="15" h="16">
                  <a:moveTo>
                    <a:pt x="15" y="1"/>
                  </a:moveTo>
                  <a:lnTo>
                    <a:pt x="1" y="0"/>
                  </a:lnTo>
                  <a:lnTo>
                    <a:pt x="0" y="15"/>
                  </a:lnTo>
                  <a:lnTo>
                    <a:pt x="14" y="16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2" name="Freeform 836"/>
            <p:cNvSpPr>
              <a:spLocks/>
            </p:cNvSpPr>
            <p:nvPr/>
          </p:nvSpPr>
          <p:spPr bwMode="auto">
            <a:xfrm>
              <a:off x="3376" y="1672"/>
              <a:ext cx="4" cy="366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0"/>
                </a:cxn>
                <a:cxn ang="0">
                  <a:pos x="0" y="1461"/>
                </a:cxn>
                <a:cxn ang="0">
                  <a:pos x="14" y="1461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4" h="1461">
                  <a:moveTo>
                    <a:pt x="14" y="0"/>
                  </a:moveTo>
                  <a:lnTo>
                    <a:pt x="0" y="0"/>
                  </a:lnTo>
                  <a:lnTo>
                    <a:pt x="0" y="1461"/>
                  </a:lnTo>
                  <a:lnTo>
                    <a:pt x="14" y="146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3" name="Freeform 837"/>
            <p:cNvSpPr>
              <a:spLocks/>
            </p:cNvSpPr>
            <p:nvPr/>
          </p:nvSpPr>
          <p:spPr bwMode="auto">
            <a:xfrm>
              <a:off x="3376" y="1668"/>
              <a:ext cx="4" cy="4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2"/>
                </a:cxn>
                <a:cxn ang="0">
                  <a:pos x="1" y="17"/>
                </a:cxn>
                <a:cxn ang="0">
                  <a:pos x="15" y="16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0"/>
                </a:cxn>
              </a:cxnLst>
              <a:rect l="0" t="0" r="r" b="b"/>
              <a:pathLst>
                <a:path w="15" h="17">
                  <a:moveTo>
                    <a:pt x="14" y="0"/>
                  </a:moveTo>
                  <a:lnTo>
                    <a:pt x="0" y="2"/>
                  </a:lnTo>
                  <a:lnTo>
                    <a:pt x="1" y="17"/>
                  </a:lnTo>
                  <a:lnTo>
                    <a:pt x="15" y="16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4" name="Freeform 838"/>
            <p:cNvSpPr>
              <a:spLocks/>
            </p:cNvSpPr>
            <p:nvPr/>
          </p:nvSpPr>
          <p:spPr bwMode="auto">
            <a:xfrm>
              <a:off x="3375" y="1665"/>
              <a:ext cx="4" cy="4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4"/>
                </a:cxn>
                <a:cxn ang="0">
                  <a:pos x="3" y="18"/>
                </a:cxn>
                <a:cxn ang="0">
                  <a:pos x="17" y="14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0"/>
                </a:cxn>
              </a:cxnLst>
              <a:rect l="0" t="0" r="r" b="b"/>
              <a:pathLst>
                <a:path w="17" h="18">
                  <a:moveTo>
                    <a:pt x="14" y="0"/>
                  </a:moveTo>
                  <a:lnTo>
                    <a:pt x="0" y="4"/>
                  </a:lnTo>
                  <a:lnTo>
                    <a:pt x="3" y="18"/>
                  </a:lnTo>
                  <a:lnTo>
                    <a:pt x="17" y="14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5" name="Freeform 839"/>
            <p:cNvSpPr>
              <a:spLocks/>
            </p:cNvSpPr>
            <p:nvPr/>
          </p:nvSpPr>
          <p:spPr bwMode="auto">
            <a:xfrm>
              <a:off x="3374" y="1661"/>
              <a:ext cx="5" cy="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6"/>
                </a:cxn>
                <a:cxn ang="0">
                  <a:pos x="5" y="18"/>
                </a:cxn>
                <a:cxn ang="0">
                  <a:pos x="18" y="13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4" y="1"/>
                </a:cxn>
                <a:cxn ang="0">
                  <a:pos x="13" y="1"/>
                </a:cxn>
                <a:cxn ang="0">
                  <a:pos x="13" y="0"/>
                </a:cxn>
              </a:cxnLst>
              <a:rect l="0" t="0" r="r" b="b"/>
              <a:pathLst>
                <a:path w="18" h="18">
                  <a:moveTo>
                    <a:pt x="13" y="0"/>
                  </a:moveTo>
                  <a:lnTo>
                    <a:pt x="0" y="6"/>
                  </a:lnTo>
                  <a:lnTo>
                    <a:pt x="5" y="18"/>
                  </a:lnTo>
                  <a:lnTo>
                    <a:pt x="18" y="13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6" name="Freeform 840"/>
            <p:cNvSpPr>
              <a:spLocks/>
            </p:cNvSpPr>
            <p:nvPr/>
          </p:nvSpPr>
          <p:spPr bwMode="auto">
            <a:xfrm>
              <a:off x="3372" y="1658"/>
              <a:ext cx="5" cy="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8"/>
                </a:cxn>
                <a:cxn ang="0">
                  <a:pos x="7" y="19"/>
                </a:cxn>
                <a:cxn ang="0">
                  <a:pos x="19" y="12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2" y="0"/>
                </a:cxn>
              </a:cxnLst>
              <a:rect l="0" t="0" r="r" b="b"/>
              <a:pathLst>
                <a:path w="19" h="19">
                  <a:moveTo>
                    <a:pt x="12" y="0"/>
                  </a:moveTo>
                  <a:lnTo>
                    <a:pt x="0" y="8"/>
                  </a:lnTo>
                  <a:lnTo>
                    <a:pt x="7" y="19"/>
                  </a:lnTo>
                  <a:lnTo>
                    <a:pt x="19" y="12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7" name="Freeform 841"/>
            <p:cNvSpPr>
              <a:spLocks/>
            </p:cNvSpPr>
            <p:nvPr/>
          </p:nvSpPr>
          <p:spPr bwMode="auto">
            <a:xfrm>
              <a:off x="3371" y="1655"/>
              <a:ext cx="5" cy="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1"/>
                </a:cxn>
                <a:cxn ang="0">
                  <a:pos x="8" y="22"/>
                </a:cxn>
                <a:cxn ang="0">
                  <a:pos x="19" y="13"/>
                </a:cxn>
                <a:cxn ang="0">
                  <a:pos x="12" y="1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1" y="1"/>
                </a:cxn>
                <a:cxn ang="0">
                  <a:pos x="11" y="0"/>
                </a:cxn>
              </a:cxnLst>
              <a:rect l="0" t="0" r="r" b="b"/>
              <a:pathLst>
                <a:path w="19" h="22">
                  <a:moveTo>
                    <a:pt x="11" y="0"/>
                  </a:moveTo>
                  <a:lnTo>
                    <a:pt x="0" y="11"/>
                  </a:lnTo>
                  <a:lnTo>
                    <a:pt x="8" y="22"/>
                  </a:lnTo>
                  <a:lnTo>
                    <a:pt x="19" y="13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8" name="Freeform 842"/>
            <p:cNvSpPr>
              <a:spLocks/>
            </p:cNvSpPr>
            <p:nvPr/>
          </p:nvSpPr>
          <p:spPr bwMode="auto">
            <a:xfrm>
              <a:off x="3368" y="1653"/>
              <a:ext cx="5" cy="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1"/>
                </a:cxn>
                <a:cxn ang="0">
                  <a:pos x="11" y="22"/>
                </a:cxn>
                <a:cxn ang="0">
                  <a:pos x="21" y="10"/>
                </a:cxn>
                <a:cxn ang="0">
                  <a:pos x="12" y="1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1" y="1"/>
                </a:cxn>
                <a:cxn ang="0">
                  <a:pos x="11" y="0"/>
                </a:cxn>
              </a:cxnLst>
              <a:rect l="0" t="0" r="r" b="b"/>
              <a:pathLst>
                <a:path w="21" h="22">
                  <a:moveTo>
                    <a:pt x="11" y="0"/>
                  </a:moveTo>
                  <a:lnTo>
                    <a:pt x="0" y="11"/>
                  </a:lnTo>
                  <a:lnTo>
                    <a:pt x="11" y="22"/>
                  </a:lnTo>
                  <a:lnTo>
                    <a:pt x="21" y="10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59" name="Freeform 843"/>
            <p:cNvSpPr>
              <a:spLocks/>
            </p:cNvSpPr>
            <p:nvPr/>
          </p:nvSpPr>
          <p:spPr bwMode="auto">
            <a:xfrm>
              <a:off x="3366" y="1651"/>
              <a:ext cx="5" cy="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12"/>
                </a:cxn>
                <a:cxn ang="0">
                  <a:pos x="11" y="20"/>
                </a:cxn>
                <a:cxn ang="0">
                  <a:pos x="21" y="8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8" y="0"/>
                </a:cxn>
              </a:cxnLst>
              <a:rect l="0" t="0" r="r" b="b"/>
              <a:pathLst>
                <a:path w="21" h="20">
                  <a:moveTo>
                    <a:pt x="8" y="0"/>
                  </a:moveTo>
                  <a:lnTo>
                    <a:pt x="0" y="12"/>
                  </a:lnTo>
                  <a:lnTo>
                    <a:pt x="11" y="20"/>
                  </a:lnTo>
                  <a:lnTo>
                    <a:pt x="21" y="8"/>
                  </a:lnTo>
                  <a:lnTo>
                    <a:pt x="9" y="1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0" name="Freeform 844"/>
            <p:cNvSpPr>
              <a:spLocks/>
            </p:cNvSpPr>
            <p:nvPr/>
          </p:nvSpPr>
          <p:spPr bwMode="auto">
            <a:xfrm>
              <a:off x="3363" y="1649"/>
              <a:ext cx="5" cy="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3"/>
                </a:cxn>
                <a:cxn ang="0">
                  <a:pos x="11" y="20"/>
                </a:cxn>
                <a:cxn ang="0">
                  <a:pos x="18" y="7"/>
                </a:cxn>
                <a:cxn ang="0">
                  <a:pos x="6" y="1"/>
                </a:cxn>
                <a:cxn ang="0">
                  <a:pos x="6" y="0"/>
                </a:cxn>
                <a:cxn ang="0">
                  <a:pos x="6" y="1"/>
                </a:cxn>
                <a:cxn ang="0">
                  <a:pos x="6" y="1"/>
                </a:cxn>
                <a:cxn ang="0">
                  <a:pos x="6" y="0"/>
                </a:cxn>
              </a:cxnLst>
              <a:rect l="0" t="0" r="r" b="b"/>
              <a:pathLst>
                <a:path w="18" h="20">
                  <a:moveTo>
                    <a:pt x="6" y="0"/>
                  </a:moveTo>
                  <a:lnTo>
                    <a:pt x="0" y="13"/>
                  </a:lnTo>
                  <a:lnTo>
                    <a:pt x="11" y="20"/>
                  </a:lnTo>
                  <a:lnTo>
                    <a:pt x="18" y="7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1" name="Freeform 845"/>
            <p:cNvSpPr>
              <a:spLocks/>
            </p:cNvSpPr>
            <p:nvPr/>
          </p:nvSpPr>
          <p:spPr bwMode="auto">
            <a:xfrm>
              <a:off x="3360" y="1648"/>
              <a:ext cx="5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4"/>
                </a:cxn>
                <a:cxn ang="0">
                  <a:pos x="12" y="19"/>
                </a:cxn>
                <a:cxn ang="0">
                  <a:pos x="18" y="5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4" y="0"/>
                </a:cxn>
              </a:cxnLst>
              <a:rect l="0" t="0" r="r" b="b"/>
              <a:pathLst>
                <a:path w="18" h="19">
                  <a:moveTo>
                    <a:pt x="4" y="0"/>
                  </a:moveTo>
                  <a:lnTo>
                    <a:pt x="0" y="14"/>
                  </a:lnTo>
                  <a:lnTo>
                    <a:pt x="12" y="19"/>
                  </a:lnTo>
                  <a:lnTo>
                    <a:pt x="18" y="5"/>
                  </a:lnTo>
                  <a:lnTo>
                    <a:pt x="5" y="1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2" name="Freeform 846"/>
            <p:cNvSpPr>
              <a:spLocks/>
            </p:cNvSpPr>
            <p:nvPr/>
          </p:nvSpPr>
          <p:spPr bwMode="auto">
            <a:xfrm>
              <a:off x="3357" y="1647"/>
              <a:ext cx="4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4"/>
                </a:cxn>
                <a:cxn ang="0">
                  <a:pos x="12" y="16"/>
                </a:cxn>
                <a:cxn ang="0">
                  <a:pos x="15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5" h="16">
                  <a:moveTo>
                    <a:pt x="2" y="0"/>
                  </a:moveTo>
                  <a:lnTo>
                    <a:pt x="0" y="14"/>
                  </a:lnTo>
                  <a:lnTo>
                    <a:pt x="12" y="16"/>
                  </a:lnTo>
                  <a:lnTo>
                    <a:pt x="15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3" name="Freeform 847"/>
            <p:cNvSpPr>
              <a:spLocks/>
            </p:cNvSpPr>
            <p:nvPr/>
          </p:nvSpPr>
          <p:spPr bwMode="auto">
            <a:xfrm>
              <a:off x="3354" y="1647"/>
              <a:ext cx="4" cy="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4"/>
                </a:cxn>
                <a:cxn ang="0">
                  <a:pos x="15" y="15"/>
                </a:cxn>
                <a:cxn ang="0">
                  <a:pos x="16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6" h="15">
                  <a:moveTo>
                    <a:pt x="1" y="0"/>
                  </a:moveTo>
                  <a:lnTo>
                    <a:pt x="0" y="14"/>
                  </a:lnTo>
                  <a:lnTo>
                    <a:pt x="15" y="15"/>
                  </a:lnTo>
                  <a:lnTo>
                    <a:pt x="16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4" name="Freeform 848"/>
            <p:cNvSpPr>
              <a:spLocks/>
            </p:cNvSpPr>
            <p:nvPr/>
          </p:nvSpPr>
          <p:spPr bwMode="auto">
            <a:xfrm>
              <a:off x="2930" y="1647"/>
              <a:ext cx="424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4"/>
                </a:cxn>
                <a:cxn ang="0">
                  <a:pos x="1698" y="14"/>
                </a:cxn>
                <a:cxn ang="0">
                  <a:pos x="1698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698" h="14">
                  <a:moveTo>
                    <a:pt x="0" y="0"/>
                  </a:moveTo>
                  <a:lnTo>
                    <a:pt x="1" y="14"/>
                  </a:lnTo>
                  <a:lnTo>
                    <a:pt x="1698" y="14"/>
                  </a:lnTo>
                  <a:lnTo>
                    <a:pt x="1698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5" name="Freeform 849"/>
            <p:cNvSpPr>
              <a:spLocks/>
            </p:cNvSpPr>
            <p:nvPr/>
          </p:nvSpPr>
          <p:spPr bwMode="auto">
            <a:xfrm>
              <a:off x="2926" y="1647"/>
              <a:ext cx="4" cy="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5"/>
                </a:cxn>
                <a:cxn ang="0">
                  <a:pos x="15" y="14"/>
                </a:cxn>
                <a:cxn ang="0">
                  <a:pos x="14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15" h="15">
                  <a:moveTo>
                    <a:pt x="0" y="1"/>
                  </a:moveTo>
                  <a:lnTo>
                    <a:pt x="2" y="15"/>
                  </a:lnTo>
                  <a:lnTo>
                    <a:pt x="15" y="14"/>
                  </a:lnTo>
                  <a:lnTo>
                    <a:pt x="14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6" name="Freeform 850"/>
            <p:cNvSpPr>
              <a:spLocks/>
            </p:cNvSpPr>
            <p:nvPr/>
          </p:nvSpPr>
          <p:spPr bwMode="auto">
            <a:xfrm>
              <a:off x="2923" y="1647"/>
              <a:ext cx="4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5" y="16"/>
                </a:cxn>
                <a:cxn ang="0">
                  <a:pos x="18" y="14"/>
                </a:cxn>
                <a:cxn ang="0">
                  <a:pos x="15" y="0"/>
                </a:cxn>
                <a:cxn ang="0">
                  <a:pos x="2" y="2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0" y="3"/>
                </a:cxn>
              </a:cxnLst>
              <a:rect l="0" t="0" r="r" b="b"/>
              <a:pathLst>
                <a:path w="18" h="16">
                  <a:moveTo>
                    <a:pt x="0" y="3"/>
                  </a:moveTo>
                  <a:lnTo>
                    <a:pt x="5" y="16"/>
                  </a:lnTo>
                  <a:lnTo>
                    <a:pt x="18" y="14"/>
                  </a:lnTo>
                  <a:lnTo>
                    <a:pt x="15" y="0"/>
                  </a:lnTo>
                  <a:lnTo>
                    <a:pt x="2" y="2"/>
                  </a:lnTo>
                  <a:lnTo>
                    <a:pt x="0" y="3"/>
                  </a:lnTo>
                  <a:lnTo>
                    <a:pt x="2" y="2"/>
                  </a:lnTo>
                  <a:lnTo>
                    <a:pt x="1" y="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7" name="Freeform 851"/>
            <p:cNvSpPr>
              <a:spLocks/>
            </p:cNvSpPr>
            <p:nvPr/>
          </p:nvSpPr>
          <p:spPr bwMode="auto">
            <a:xfrm>
              <a:off x="2919" y="1648"/>
              <a:ext cx="5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18"/>
                </a:cxn>
                <a:cxn ang="0">
                  <a:pos x="20" y="13"/>
                </a:cxn>
                <a:cxn ang="0">
                  <a:pos x="13" y="0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0" y="5"/>
                </a:cxn>
              </a:cxnLst>
              <a:rect l="0" t="0" r="r" b="b"/>
              <a:pathLst>
                <a:path w="20" h="18">
                  <a:moveTo>
                    <a:pt x="0" y="5"/>
                  </a:moveTo>
                  <a:lnTo>
                    <a:pt x="6" y="18"/>
                  </a:lnTo>
                  <a:lnTo>
                    <a:pt x="20" y="13"/>
                  </a:lnTo>
                  <a:lnTo>
                    <a:pt x="13" y="0"/>
                  </a:lnTo>
                  <a:lnTo>
                    <a:pt x="1" y="4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8" name="Freeform 852"/>
            <p:cNvSpPr>
              <a:spLocks/>
            </p:cNvSpPr>
            <p:nvPr/>
          </p:nvSpPr>
          <p:spPr bwMode="auto">
            <a:xfrm>
              <a:off x="2916" y="1649"/>
              <a:ext cx="5" cy="5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7" y="19"/>
                </a:cxn>
                <a:cxn ang="0">
                  <a:pos x="19" y="12"/>
                </a:cxn>
                <a:cxn ang="0">
                  <a:pos x="12" y="0"/>
                </a:cxn>
                <a:cxn ang="0">
                  <a:pos x="1" y="6"/>
                </a:cxn>
                <a:cxn ang="0">
                  <a:pos x="0" y="7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7"/>
                </a:cxn>
              </a:cxnLst>
              <a:rect l="0" t="0" r="r" b="b"/>
              <a:pathLst>
                <a:path w="19" h="19">
                  <a:moveTo>
                    <a:pt x="0" y="7"/>
                  </a:moveTo>
                  <a:lnTo>
                    <a:pt x="7" y="19"/>
                  </a:lnTo>
                  <a:lnTo>
                    <a:pt x="19" y="12"/>
                  </a:lnTo>
                  <a:lnTo>
                    <a:pt x="12" y="0"/>
                  </a:lnTo>
                  <a:lnTo>
                    <a:pt x="1" y="6"/>
                  </a:lnTo>
                  <a:lnTo>
                    <a:pt x="0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69" name="Freeform 853"/>
            <p:cNvSpPr>
              <a:spLocks/>
            </p:cNvSpPr>
            <p:nvPr/>
          </p:nvSpPr>
          <p:spPr bwMode="auto">
            <a:xfrm>
              <a:off x="2913" y="1651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9" y="19"/>
                </a:cxn>
                <a:cxn ang="0">
                  <a:pos x="20" y="11"/>
                </a:cxn>
                <a:cxn ang="0">
                  <a:pos x="12" y="0"/>
                </a:cxn>
                <a:cxn ang="0">
                  <a:pos x="1" y="7"/>
                </a:cxn>
                <a:cxn ang="0">
                  <a:pos x="0" y="8"/>
                </a:cxn>
                <a:cxn ang="0">
                  <a:pos x="1" y="7"/>
                </a:cxn>
                <a:cxn ang="0">
                  <a:pos x="1" y="8"/>
                </a:cxn>
                <a:cxn ang="0">
                  <a:pos x="0" y="8"/>
                </a:cxn>
              </a:cxnLst>
              <a:rect l="0" t="0" r="r" b="b"/>
              <a:pathLst>
                <a:path w="20" h="19">
                  <a:moveTo>
                    <a:pt x="0" y="8"/>
                  </a:moveTo>
                  <a:lnTo>
                    <a:pt x="9" y="19"/>
                  </a:lnTo>
                  <a:lnTo>
                    <a:pt x="20" y="11"/>
                  </a:lnTo>
                  <a:lnTo>
                    <a:pt x="12" y="0"/>
                  </a:lnTo>
                  <a:lnTo>
                    <a:pt x="1" y="7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0" name="Freeform 854"/>
            <p:cNvSpPr>
              <a:spLocks/>
            </p:cNvSpPr>
            <p:nvPr/>
          </p:nvSpPr>
          <p:spPr bwMode="auto">
            <a:xfrm>
              <a:off x="2911" y="1653"/>
              <a:ext cx="5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2" y="21"/>
                </a:cxn>
                <a:cxn ang="0">
                  <a:pos x="21" y="10"/>
                </a:cxn>
                <a:cxn ang="0">
                  <a:pos x="11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21" h="21">
                  <a:moveTo>
                    <a:pt x="0" y="10"/>
                  </a:moveTo>
                  <a:lnTo>
                    <a:pt x="12" y="21"/>
                  </a:lnTo>
                  <a:lnTo>
                    <a:pt x="21" y="10"/>
                  </a:lnTo>
                  <a:lnTo>
                    <a:pt x="11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1" name="Freeform 855"/>
            <p:cNvSpPr>
              <a:spLocks/>
            </p:cNvSpPr>
            <p:nvPr/>
          </p:nvSpPr>
          <p:spPr bwMode="auto">
            <a:xfrm>
              <a:off x="2909" y="1656"/>
              <a:ext cx="5" cy="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21"/>
                </a:cxn>
                <a:cxn ang="0">
                  <a:pos x="21" y="10"/>
                </a:cxn>
                <a:cxn ang="0">
                  <a:pos x="8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21" h="21">
                  <a:moveTo>
                    <a:pt x="0" y="13"/>
                  </a:moveTo>
                  <a:lnTo>
                    <a:pt x="13" y="21"/>
                  </a:lnTo>
                  <a:lnTo>
                    <a:pt x="21" y="10"/>
                  </a:lnTo>
                  <a:lnTo>
                    <a:pt x="8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2" name="Freeform 856"/>
            <p:cNvSpPr>
              <a:spLocks/>
            </p:cNvSpPr>
            <p:nvPr/>
          </p:nvSpPr>
          <p:spPr bwMode="auto">
            <a:xfrm>
              <a:off x="2907" y="1659"/>
              <a:ext cx="5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3" y="18"/>
                </a:cxn>
                <a:cxn ang="0">
                  <a:pos x="20" y="7"/>
                </a:cxn>
                <a:cxn ang="0">
                  <a:pos x="7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0" h="18">
                  <a:moveTo>
                    <a:pt x="0" y="12"/>
                  </a:moveTo>
                  <a:lnTo>
                    <a:pt x="13" y="18"/>
                  </a:lnTo>
                  <a:lnTo>
                    <a:pt x="20" y="7"/>
                  </a:lnTo>
                  <a:lnTo>
                    <a:pt x="7" y="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3" name="Freeform 857"/>
            <p:cNvSpPr>
              <a:spLocks/>
            </p:cNvSpPr>
            <p:nvPr/>
          </p:nvSpPr>
          <p:spPr bwMode="auto">
            <a:xfrm>
              <a:off x="2906" y="1662"/>
              <a:ext cx="4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4" y="17"/>
                </a:cxn>
                <a:cxn ang="0">
                  <a:pos x="18" y="5"/>
                </a:cxn>
                <a:cxn ang="0">
                  <a:pos x="5" y="0"/>
                </a:cxn>
                <a:cxn ang="0">
                  <a:pos x="1" y="12"/>
                </a:cxn>
                <a:cxn ang="0">
                  <a:pos x="0" y="13"/>
                </a:cxn>
                <a:cxn ang="0">
                  <a:pos x="1" y="12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8" h="17">
                  <a:moveTo>
                    <a:pt x="0" y="13"/>
                  </a:moveTo>
                  <a:lnTo>
                    <a:pt x="14" y="17"/>
                  </a:lnTo>
                  <a:lnTo>
                    <a:pt x="18" y="5"/>
                  </a:lnTo>
                  <a:lnTo>
                    <a:pt x="5" y="0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4" name="Freeform 858"/>
            <p:cNvSpPr>
              <a:spLocks/>
            </p:cNvSpPr>
            <p:nvPr/>
          </p:nvSpPr>
          <p:spPr bwMode="auto">
            <a:xfrm>
              <a:off x="2905" y="1665"/>
              <a:ext cx="4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4" y="17"/>
                </a:cxn>
                <a:cxn ang="0">
                  <a:pos x="17" y="3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17" h="17">
                  <a:moveTo>
                    <a:pt x="0" y="14"/>
                  </a:moveTo>
                  <a:lnTo>
                    <a:pt x="14" y="17"/>
                  </a:lnTo>
                  <a:lnTo>
                    <a:pt x="17" y="3"/>
                  </a:lnTo>
                  <a:lnTo>
                    <a:pt x="3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5" name="Freeform 859"/>
            <p:cNvSpPr>
              <a:spLocks/>
            </p:cNvSpPr>
            <p:nvPr/>
          </p:nvSpPr>
          <p:spPr bwMode="auto">
            <a:xfrm>
              <a:off x="2905" y="1669"/>
              <a:ext cx="4" cy="3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5" y="16"/>
                </a:cxn>
                <a:cxn ang="0">
                  <a:pos x="16" y="1"/>
                </a:cxn>
                <a:cxn ang="0">
                  <a:pos x="1" y="0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</a:cxnLst>
              <a:rect l="0" t="0" r="r" b="b"/>
              <a:pathLst>
                <a:path w="16" h="16">
                  <a:moveTo>
                    <a:pt x="0" y="15"/>
                  </a:moveTo>
                  <a:lnTo>
                    <a:pt x="15" y="16"/>
                  </a:lnTo>
                  <a:lnTo>
                    <a:pt x="16" y="1"/>
                  </a:lnTo>
                  <a:lnTo>
                    <a:pt x="1" y="0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6" name="Freeform 860"/>
            <p:cNvSpPr>
              <a:spLocks/>
            </p:cNvSpPr>
            <p:nvPr/>
          </p:nvSpPr>
          <p:spPr bwMode="auto">
            <a:xfrm>
              <a:off x="2905" y="1672"/>
              <a:ext cx="3" cy="366"/>
            </a:xfrm>
            <a:custGeom>
              <a:avLst/>
              <a:gdLst/>
              <a:ahLst/>
              <a:cxnLst>
                <a:cxn ang="0">
                  <a:pos x="0" y="1461"/>
                </a:cxn>
                <a:cxn ang="0">
                  <a:pos x="15" y="1461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1461"/>
                </a:cxn>
                <a:cxn ang="0">
                  <a:pos x="0" y="1461"/>
                </a:cxn>
                <a:cxn ang="0">
                  <a:pos x="0" y="1461"/>
                </a:cxn>
                <a:cxn ang="0">
                  <a:pos x="0" y="1461"/>
                </a:cxn>
                <a:cxn ang="0">
                  <a:pos x="0" y="1461"/>
                </a:cxn>
              </a:cxnLst>
              <a:rect l="0" t="0" r="r" b="b"/>
              <a:pathLst>
                <a:path w="15" h="1461">
                  <a:moveTo>
                    <a:pt x="0" y="1461"/>
                  </a:moveTo>
                  <a:lnTo>
                    <a:pt x="15" y="1461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461"/>
                  </a:lnTo>
                  <a:lnTo>
                    <a:pt x="0" y="1461"/>
                  </a:lnTo>
                  <a:lnTo>
                    <a:pt x="0" y="1461"/>
                  </a:lnTo>
                  <a:lnTo>
                    <a:pt x="0" y="1461"/>
                  </a:lnTo>
                  <a:lnTo>
                    <a:pt x="0" y="146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7" name="Freeform 861"/>
            <p:cNvSpPr>
              <a:spLocks/>
            </p:cNvSpPr>
            <p:nvPr/>
          </p:nvSpPr>
          <p:spPr bwMode="auto">
            <a:xfrm>
              <a:off x="2905" y="2037"/>
              <a:ext cx="4" cy="4"/>
            </a:xfrm>
            <a:custGeom>
              <a:avLst/>
              <a:gdLst/>
              <a:ahLst/>
              <a:cxnLst>
                <a:cxn ang="0">
                  <a:pos x="1" y="17"/>
                </a:cxn>
                <a:cxn ang="0">
                  <a:pos x="16" y="15"/>
                </a:cxn>
                <a:cxn ang="0">
                  <a:pos x="15" y="0"/>
                </a:cxn>
                <a:cxn ang="0">
                  <a:pos x="0" y="1"/>
                </a:cxn>
                <a:cxn ang="0">
                  <a:pos x="1" y="16"/>
                </a:cxn>
                <a:cxn ang="0">
                  <a:pos x="1" y="17"/>
                </a:cxn>
                <a:cxn ang="0">
                  <a:pos x="1" y="16"/>
                </a:cxn>
                <a:cxn ang="0">
                  <a:pos x="1" y="16"/>
                </a:cxn>
                <a:cxn ang="0">
                  <a:pos x="1" y="17"/>
                </a:cxn>
              </a:cxnLst>
              <a:rect l="0" t="0" r="r" b="b"/>
              <a:pathLst>
                <a:path w="16" h="17">
                  <a:moveTo>
                    <a:pt x="1" y="17"/>
                  </a:moveTo>
                  <a:lnTo>
                    <a:pt x="16" y="15"/>
                  </a:lnTo>
                  <a:lnTo>
                    <a:pt x="15" y="0"/>
                  </a:lnTo>
                  <a:lnTo>
                    <a:pt x="0" y="1"/>
                  </a:lnTo>
                  <a:lnTo>
                    <a:pt x="1" y="16"/>
                  </a:lnTo>
                  <a:lnTo>
                    <a:pt x="1" y="17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8" name="Freeform 862"/>
            <p:cNvSpPr>
              <a:spLocks/>
            </p:cNvSpPr>
            <p:nvPr/>
          </p:nvSpPr>
          <p:spPr bwMode="auto">
            <a:xfrm>
              <a:off x="2905" y="2040"/>
              <a:ext cx="4" cy="5"/>
            </a:xfrm>
            <a:custGeom>
              <a:avLst/>
              <a:gdLst/>
              <a:ahLst/>
              <a:cxnLst>
                <a:cxn ang="0">
                  <a:pos x="4" y="17"/>
                </a:cxn>
                <a:cxn ang="0">
                  <a:pos x="17" y="13"/>
                </a:cxn>
                <a:cxn ang="0">
                  <a:pos x="14" y="0"/>
                </a:cxn>
                <a:cxn ang="0">
                  <a:pos x="0" y="4"/>
                </a:cxn>
                <a:cxn ang="0">
                  <a:pos x="3" y="16"/>
                </a:cxn>
                <a:cxn ang="0">
                  <a:pos x="4" y="17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4" y="17"/>
                </a:cxn>
              </a:cxnLst>
              <a:rect l="0" t="0" r="r" b="b"/>
              <a:pathLst>
                <a:path w="17" h="17">
                  <a:moveTo>
                    <a:pt x="4" y="17"/>
                  </a:moveTo>
                  <a:lnTo>
                    <a:pt x="17" y="13"/>
                  </a:lnTo>
                  <a:lnTo>
                    <a:pt x="14" y="0"/>
                  </a:lnTo>
                  <a:lnTo>
                    <a:pt x="0" y="4"/>
                  </a:lnTo>
                  <a:lnTo>
                    <a:pt x="3" y="16"/>
                  </a:lnTo>
                  <a:lnTo>
                    <a:pt x="4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79" name="Freeform 863"/>
            <p:cNvSpPr>
              <a:spLocks/>
            </p:cNvSpPr>
            <p:nvPr/>
          </p:nvSpPr>
          <p:spPr bwMode="auto">
            <a:xfrm>
              <a:off x="2906" y="2043"/>
              <a:ext cx="4" cy="5"/>
            </a:xfrm>
            <a:custGeom>
              <a:avLst/>
              <a:gdLst/>
              <a:ahLst/>
              <a:cxnLst>
                <a:cxn ang="0">
                  <a:pos x="5" y="19"/>
                </a:cxn>
                <a:cxn ang="0">
                  <a:pos x="17" y="13"/>
                </a:cxn>
                <a:cxn ang="0">
                  <a:pos x="13" y="0"/>
                </a:cxn>
                <a:cxn ang="0">
                  <a:pos x="0" y="5"/>
                </a:cxn>
                <a:cxn ang="0">
                  <a:pos x="4" y="18"/>
                </a:cxn>
                <a:cxn ang="0">
                  <a:pos x="5" y="19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5" y="19"/>
                </a:cxn>
              </a:cxnLst>
              <a:rect l="0" t="0" r="r" b="b"/>
              <a:pathLst>
                <a:path w="17" h="19">
                  <a:moveTo>
                    <a:pt x="5" y="19"/>
                  </a:moveTo>
                  <a:lnTo>
                    <a:pt x="17" y="13"/>
                  </a:lnTo>
                  <a:lnTo>
                    <a:pt x="13" y="0"/>
                  </a:lnTo>
                  <a:lnTo>
                    <a:pt x="0" y="5"/>
                  </a:lnTo>
                  <a:lnTo>
                    <a:pt x="4" y="18"/>
                  </a:lnTo>
                  <a:lnTo>
                    <a:pt x="5" y="19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0" name="Freeform 864"/>
            <p:cNvSpPr>
              <a:spLocks/>
            </p:cNvSpPr>
            <p:nvPr/>
          </p:nvSpPr>
          <p:spPr bwMode="auto">
            <a:xfrm>
              <a:off x="2907" y="2046"/>
              <a:ext cx="5" cy="5"/>
            </a:xfrm>
            <a:custGeom>
              <a:avLst/>
              <a:gdLst/>
              <a:ahLst/>
              <a:cxnLst>
                <a:cxn ang="0">
                  <a:pos x="6" y="19"/>
                </a:cxn>
                <a:cxn ang="0">
                  <a:pos x="19" y="11"/>
                </a:cxn>
                <a:cxn ang="0">
                  <a:pos x="12" y="0"/>
                </a:cxn>
                <a:cxn ang="0">
                  <a:pos x="0" y="7"/>
                </a:cxn>
                <a:cxn ang="0">
                  <a:pos x="6" y="18"/>
                </a:cxn>
                <a:cxn ang="0">
                  <a:pos x="6" y="19"/>
                </a:cxn>
                <a:cxn ang="0">
                  <a:pos x="6" y="18"/>
                </a:cxn>
                <a:cxn ang="0">
                  <a:pos x="6" y="19"/>
                </a:cxn>
                <a:cxn ang="0">
                  <a:pos x="6" y="19"/>
                </a:cxn>
              </a:cxnLst>
              <a:rect l="0" t="0" r="r" b="b"/>
              <a:pathLst>
                <a:path w="19" h="19">
                  <a:moveTo>
                    <a:pt x="6" y="19"/>
                  </a:moveTo>
                  <a:lnTo>
                    <a:pt x="19" y="11"/>
                  </a:lnTo>
                  <a:lnTo>
                    <a:pt x="12" y="0"/>
                  </a:lnTo>
                  <a:lnTo>
                    <a:pt x="0" y="7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8"/>
                  </a:lnTo>
                  <a:lnTo>
                    <a:pt x="6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1" name="Freeform 865"/>
            <p:cNvSpPr>
              <a:spLocks/>
            </p:cNvSpPr>
            <p:nvPr/>
          </p:nvSpPr>
          <p:spPr bwMode="auto">
            <a:xfrm>
              <a:off x="2909" y="2049"/>
              <a:ext cx="5" cy="5"/>
            </a:xfrm>
            <a:custGeom>
              <a:avLst/>
              <a:gdLst/>
              <a:ahLst/>
              <a:cxnLst>
                <a:cxn ang="0">
                  <a:pos x="10" y="22"/>
                </a:cxn>
                <a:cxn ang="0">
                  <a:pos x="21" y="11"/>
                </a:cxn>
                <a:cxn ang="0">
                  <a:pos x="13" y="0"/>
                </a:cxn>
                <a:cxn ang="0">
                  <a:pos x="0" y="9"/>
                </a:cxn>
                <a:cxn ang="0">
                  <a:pos x="8" y="21"/>
                </a:cxn>
                <a:cxn ang="0">
                  <a:pos x="10" y="22"/>
                </a:cxn>
                <a:cxn ang="0">
                  <a:pos x="8" y="21"/>
                </a:cxn>
                <a:cxn ang="0">
                  <a:pos x="8" y="21"/>
                </a:cxn>
                <a:cxn ang="0">
                  <a:pos x="10" y="22"/>
                </a:cxn>
              </a:cxnLst>
              <a:rect l="0" t="0" r="r" b="b"/>
              <a:pathLst>
                <a:path w="21" h="22">
                  <a:moveTo>
                    <a:pt x="10" y="22"/>
                  </a:moveTo>
                  <a:lnTo>
                    <a:pt x="21" y="11"/>
                  </a:lnTo>
                  <a:lnTo>
                    <a:pt x="13" y="0"/>
                  </a:lnTo>
                  <a:lnTo>
                    <a:pt x="0" y="9"/>
                  </a:lnTo>
                  <a:lnTo>
                    <a:pt x="8" y="21"/>
                  </a:lnTo>
                  <a:lnTo>
                    <a:pt x="10" y="22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10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2" name="Freeform 866"/>
            <p:cNvSpPr>
              <a:spLocks/>
            </p:cNvSpPr>
            <p:nvPr/>
          </p:nvSpPr>
          <p:spPr bwMode="auto">
            <a:xfrm>
              <a:off x="2911" y="2052"/>
              <a:ext cx="5" cy="5"/>
            </a:xfrm>
            <a:custGeom>
              <a:avLst/>
              <a:gdLst/>
              <a:ahLst/>
              <a:cxnLst>
                <a:cxn ang="0">
                  <a:pos x="10" y="22"/>
                </a:cxn>
                <a:cxn ang="0">
                  <a:pos x="19" y="11"/>
                </a:cxn>
                <a:cxn ang="0">
                  <a:pos x="10" y="0"/>
                </a:cxn>
                <a:cxn ang="0">
                  <a:pos x="0" y="12"/>
                </a:cxn>
                <a:cxn ang="0">
                  <a:pos x="9" y="21"/>
                </a:cxn>
                <a:cxn ang="0">
                  <a:pos x="10" y="22"/>
                </a:cxn>
                <a:cxn ang="0">
                  <a:pos x="9" y="21"/>
                </a:cxn>
                <a:cxn ang="0">
                  <a:pos x="10" y="21"/>
                </a:cxn>
                <a:cxn ang="0">
                  <a:pos x="10" y="22"/>
                </a:cxn>
              </a:cxnLst>
              <a:rect l="0" t="0" r="r" b="b"/>
              <a:pathLst>
                <a:path w="19" h="22">
                  <a:moveTo>
                    <a:pt x="10" y="22"/>
                  </a:moveTo>
                  <a:lnTo>
                    <a:pt x="19" y="11"/>
                  </a:lnTo>
                  <a:lnTo>
                    <a:pt x="10" y="0"/>
                  </a:lnTo>
                  <a:lnTo>
                    <a:pt x="0" y="12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3" name="Freeform 867"/>
            <p:cNvSpPr>
              <a:spLocks/>
            </p:cNvSpPr>
            <p:nvPr/>
          </p:nvSpPr>
          <p:spPr bwMode="auto">
            <a:xfrm>
              <a:off x="2913" y="2054"/>
              <a:ext cx="5" cy="5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19" y="8"/>
                </a:cxn>
                <a:cxn ang="0">
                  <a:pos x="8" y="0"/>
                </a:cxn>
                <a:cxn ang="0">
                  <a:pos x="0" y="12"/>
                </a:cxn>
                <a:cxn ang="0">
                  <a:pos x="11" y="19"/>
                </a:cxn>
                <a:cxn ang="0">
                  <a:pos x="12" y="20"/>
                </a:cxn>
                <a:cxn ang="0">
                  <a:pos x="11" y="19"/>
                </a:cxn>
                <a:cxn ang="0">
                  <a:pos x="11" y="20"/>
                </a:cxn>
                <a:cxn ang="0">
                  <a:pos x="12" y="20"/>
                </a:cxn>
              </a:cxnLst>
              <a:rect l="0" t="0" r="r" b="b"/>
              <a:pathLst>
                <a:path w="19" h="20">
                  <a:moveTo>
                    <a:pt x="12" y="20"/>
                  </a:moveTo>
                  <a:lnTo>
                    <a:pt x="19" y="8"/>
                  </a:lnTo>
                  <a:lnTo>
                    <a:pt x="8" y="0"/>
                  </a:lnTo>
                  <a:lnTo>
                    <a:pt x="0" y="12"/>
                  </a:lnTo>
                  <a:lnTo>
                    <a:pt x="11" y="19"/>
                  </a:lnTo>
                  <a:lnTo>
                    <a:pt x="12" y="20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4" name="Freeform 868"/>
            <p:cNvSpPr>
              <a:spLocks/>
            </p:cNvSpPr>
            <p:nvPr/>
          </p:nvSpPr>
          <p:spPr bwMode="auto">
            <a:xfrm>
              <a:off x="2916" y="2056"/>
              <a:ext cx="5" cy="5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18" y="7"/>
                </a:cxn>
                <a:cxn ang="0">
                  <a:pos x="6" y="0"/>
                </a:cxn>
                <a:cxn ang="0">
                  <a:pos x="0" y="13"/>
                </a:cxn>
                <a:cxn ang="0">
                  <a:pos x="11" y="19"/>
                </a:cxn>
                <a:cxn ang="0">
                  <a:pos x="12" y="20"/>
                </a:cxn>
                <a:cxn ang="0">
                  <a:pos x="11" y="19"/>
                </a:cxn>
                <a:cxn ang="0">
                  <a:pos x="12" y="19"/>
                </a:cxn>
                <a:cxn ang="0">
                  <a:pos x="12" y="20"/>
                </a:cxn>
              </a:cxnLst>
              <a:rect l="0" t="0" r="r" b="b"/>
              <a:pathLst>
                <a:path w="18" h="20">
                  <a:moveTo>
                    <a:pt x="12" y="20"/>
                  </a:moveTo>
                  <a:lnTo>
                    <a:pt x="18" y="7"/>
                  </a:lnTo>
                  <a:lnTo>
                    <a:pt x="6" y="0"/>
                  </a:lnTo>
                  <a:lnTo>
                    <a:pt x="0" y="13"/>
                  </a:lnTo>
                  <a:lnTo>
                    <a:pt x="11" y="19"/>
                  </a:lnTo>
                  <a:lnTo>
                    <a:pt x="12" y="20"/>
                  </a:lnTo>
                  <a:lnTo>
                    <a:pt x="11" y="19"/>
                  </a:lnTo>
                  <a:lnTo>
                    <a:pt x="12" y="19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5" name="Freeform 869"/>
            <p:cNvSpPr>
              <a:spLocks/>
            </p:cNvSpPr>
            <p:nvPr/>
          </p:nvSpPr>
          <p:spPr bwMode="auto">
            <a:xfrm>
              <a:off x="2920" y="2057"/>
              <a:ext cx="4" cy="5"/>
            </a:xfrm>
            <a:custGeom>
              <a:avLst/>
              <a:gdLst/>
              <a:ahLst/>
              <a:cxnLst>
                <a:cxn ang="0">
                  <a:pos x="13" y="18"/>
                </a:cxn>
                <a:cxn ang="0">
                  <a:pos x="18" y="5"/>
                </a:cxn>
                <a:cxn ang="0">
                  <a:pos x="5" y="0"/>
                </a:cxn>
                <a:cxn ang="0">
                  <a:pos x="0" y="14"/>
                </a:cxn>
                <a:cxn ang="0">
                  <a:pos x="13" y="18"/>
                </a:cxn>
                <a:cxn ang="0">
                  <a:pos x="13" y="18"/>
                </a:cxn>
                <a:cxn ang="0">
                  <a:pos x="13" y="18"/>
                </a:cxn>
                <a:cxn ang="0">
                  <a:pos x="13" y="18"/>
                </a:cxn>
                <a:cxn ang="0">
                  <a:pos x="13" y="18"/>
                </a:cxn>
              </a:cxnLst>
              <a:rect l="0" t="0" r="r" b="b"/>
              <a:pathLst>
                <a:path w="18" h="18">
                  <a:moveTo>
                    <a:pt x="13" y="18"/>
                  </a:moveTo>
                  <a:lnTo>
                    <a:pt x="18" y="5"/>
                  </a:lnTo>
                  <a:lnTo>
                    <a:pt x="5" y="0"/>
                  </a:lnTo>
                  <a:lnTo>
                    <a:pt x="0" y="14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3" y="18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6" name="Freeform 870"/>
            <p:cNvSpPr>
              <a:spLocks/>
            </p:cNvSpPr>
            <p:nvPr/>
          </p:nvSpPr>
          <p:spPr bwMode="auto">
            <a:xfrm>
              <a:off x="2923" y="2058"/>
              <a:ext cx="4" cy="5"/>
            </a:xfrm>
            <a:custGeom>
              <a:avLst/>
              <a:gdLst/>
              <a:ahLst/>
              <a:cxnLst>
                <a:cxn ang="0">
                  <a:pos x="15" y="17"/>
                </a:cxn>
                <a:cxn ang="0">
                  <a:pos x="17" y="3"/>
                </a:cxn>
                <a:cxn ang="0">
                  <a:pos x="5" y="0"/>
                </a:cxn>
                <a:cxn ang="0">
                  <a:pos x="0" y="14"/>
                </a:cxn>
                <a:cxn ang="0">
                  <a:pos x="14" y="17"/>
                </a:cxn>
                <a:cxn ang="0">
                  <a:pos x="15" y="17"/>
                </a:cxn>
                <a:cxn ang="0">
                  <a:pos x="14" y="17"/>
                </a:cxn>
                <a:cxn ang="0">
                  <a:pos x="15" y="17"/>
                </a:cxn>
                <a:cxn ang="0">
                  <a:pos x="15" y="17"/>
                </a:cxn>
              </a:cxnLst>
              <a:rect l="0" t="0" r="r" b="b"/>
              <a:pathLst>
                <a:path w="17" h="17">
                  <a:moveTo>
                    <a:pt x="15" y="17"/>
                  </a:moveTo>
                  <a:lnTo>
                    <a:pt x="17" y="3"/>
                  </a:lnTo>
                  <a:lnTo>
                    <a:pt x="5" y="0"/>
                  </a:lnTo>
                  <a:lnTo>
                    <a:pt x="0" y="14"/>
                  </a:lnTo>
                  <a:lnTo>
                    <a:pt x="14" y="17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5" y="17"/>
                  </a:lnTo>
                  <a:lnTo>
                    <a:pt x="15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7" name="Freeform 871"/>
            <p:cNvSpPr>
              <a:spLocks/>
            </p:cNvSpPr>
            <p:nvPr/>
          </p:nvSpPr>
          <p:spPr bwMode="auto">
            <a:xfrm>
              <a:off x="2926" y="2059"/>
              <a:ext cx="4" cy="4"/>
            </a:xfrm>
            <a:custGeom>
              <a:avLst/>
              <a:gdLst/>
              <a:ahLst/>
              <a:cxnLst>
                <a:cxn ang="0">
                  <a:pos x="14" y="15"/>
                </a:cxn>
                <a:cxn ang="0">
                  <a:pos x="14" y="1"/>
                </a:cxn>
                <a:cxn ang="0">
                  <a:pos x="1" y="0"/>
                </a:cxn>
                <a:cxn ang="0">
                  <a:pos x="0" y="14"/>
                </a:cxn>
                <a:cxn ang="0">
                  <a:pos x="13" y="15"/>
                </a:cxn>
                <a:cxn ang="0">
                  <a:pos x="14" y="15"/>
                </a:cxn>
                <a:cxn ang="0">
                  <a:pos x="13" y="15"/>
                </a:cxn>
                <a:cxn ang="0">
                  <a:pos x="14" y="15"/>
                </a:cxn>
                <a:cxn ang="0">
                  <a:pos x="14" y="15"/>
                </a:cxn>
              </a:cxnLst>
              <a:rect l="0" t="0" r="r" b="b"/>
              <a:pathLst>
                <a:path w="14" h="15">
                  <a:moveTo>
                    <a:pt x="14" y="15"/>
                  </a:moveTo>
                  <a:lnTo>
                    <a:pt x="14" y="1"/>
                  </a:lnTo>
                  <a:lnTo>
                    <a:pt x="1" y="0"/>
                  </a:lnTo>
                  <a:lnTo>
                    <a:pt x="0" y="14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4" y="15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8" name="Freeform 872"/>
            <p:cNvSpPr>
              <a:spLocks/>
            </p:cNvSpPr>
            <p:nvPr/>
          </p:nvSpPr>
          <p:spPr bwMode="auto">
            <a:xfrm>
              <a:off x="3053" y="1674"/>
              <a:ext cx="21" cy="23"/>
            </a:xfrm>
            <a:custGeom>
              <a:avLst/>
              <a:gdLst/>
              <a:ahLst/>
              <a:cxnLst>
                <a:cxn ang="0">
                  <a:pos x="22" y="18"/>
                </a:cxn>
                <a:cxn ang="0">
                  <a:pos x="58" y="18"/>
                </a:cxn>
                <a:cxn ang="0">
                  <a:pos x="58" y="95"/>
                </a:cxn>
                <a:cxn ang="0">
                  <a:pos x="80" y="95"/>
                </a:cxn>
                <a:cxn ang="0">
                  <a:pos x="80" y="0"/>
                </a:cxn>
                <a:cxn ang="0">
                  <a:pos x="0" y="0"/>
                </a:cxn>
                <a:cxn ang="0">
                  <a:pos x="0" y="95"/>
                </a:cxn>
                <a:cxn ang="0">
                  <a:pos x="22" y="95"/>
                </a:cxn>
                <a:cxn ang="0">
                  <a:pos x="22" y="18"/>
                </a:cxn>
              </a:cxnLst>
              <a:rect l="0" t="0" r="r" b="b"/>
              <a:pathLst>
                <a:path w="80" h="95">
                  <a:moveTo>
                    <a:pt x="22" y="18"/>
                  </a:moveTo>
                  <a:lnTo>
                    <a:pt x="58" y="18"/>
                  </a:lnTo>
                  <a:lnTo>
                    <a:pt x="58" y="95"/>
                  </a:lnTo>
                  <a:lnTo>
                    <a:pt x="80" y="95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22" y="95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89" name="Freeform 873"/>
            <p:cNvSpPr>
              <a:spLocks noEditPoints="1"/>
            </p:cNvSpPr>
            <p:nvPr/>
          </p:nvSpPr>
          <p:spPr bwMode="auto">
            <a:xfrm>
              <a:off x="3079" y="1674"/>
              <a:ext cx="20" cy="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5"/>
                </a:cxn>
                <a:cxn ang="0">
                  <a:pos x="22" y="95"/>
                </a:cxn>
                <a:cxn ang="0">
                  <a:pos x="22" y="62"/>
                </a:cxn>
                <a:cxn ang="0">
                  <a:pos x="44" y="62"/>
                </a:cxn>
                <a:cxn ang="0">
                  <a:pos x="49" y="62"/>
                </a:cxn>
                <a:cxn ang="0">
                  <a:pos x="54" y="61"/>
                </a:cxn>
                <a:cxn ang="0">
                  <a:pos x="60" y="60"/>
                </a:cxn>
                <a:cxn ang="0">
                  <a:pos x="66" y="57"/>
                </a:cxn>
                <a:cxn ang="0">
                  <a:pos x="71" y="53"/>
                </a:cxn>
                <a:cxn ang="0">
                  <a:pos x="76" y="48"/>
                </a:cxn>
                <a:cxn ang="0">
                  <a:pos x="77" y="44"/>
                </a:cxn>
                <a:cxn ang="0">
                  <a:pos x="79" y="40"/>
                </a:cxn>
                <a:cxn ang="0">
                  <a:pos x="79" y="35"/>
                </a:cxn>
                <a:cxn ang="0">
                  <a:pos x="80" y="30"/>
                </a:cxn>
                <a:cxn ang="0">
                  <a:pos x="79" y="22"/>
                </a:cxn>
                <a:cxn ang="0">
                  <a:pos x="77" y="15"/>
                </a:cxn>
                <a:cxn ang="0">
                  <a:pos x="74" y="10"/>
                </a:cxn>
                <a:cxn ang="0">
                  <a:pos x="69" y="6"/>
                </a:cxn>
                <a:cxn ang="0">
                  <a:pos x="64" y="3"/>
                </a:cxn>
                <a:cxn ang="0">
                  <a:pos x="58" y="1"/>
                </a:cxn>
                <a:cxn ang="0">
                  <a:pos x="51" y="0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22" y="18"/>
                </a:cxn>
                <a:cxn ang="0">
                  <a:pos x="39" y="18"/>
                </a:cxn>
                <a:cxn ang="0">
                  <a:pos x="45" y="18"/>
                </a:cxn>
                <a:cxn ang="0">
                  <a:pos x="50" y="19"/>
                </a:cxn>
                <a:cxn ang="0">
                  <a:pos x="52" y="20"/>
                </a:cxn>
                <a:cxn ang="0">
                  <a:pos x="54" y="23"/>
                </a:cxn>
                <a:cxn ang="0">
                  <a:pos x="55" y="26"/>
                </a:cxn>
                <a:cxn ang="0">
                  <a:pos x="56" y="30"/>
                </a:cxn>
                <a:cxn ang="0">
                  <a:pos x="56" y="33"/>
                </a:cxn>
                <a:cxn ang="0">
                  <a:pos x="55" y="36"/>
                </a:cxn>
                <a:cxn ang="0">
                  <a:pos x="54" y="39"/>
                </a:cxn>
                <a:cxn ang="0">
                  <a:pos x="52" y="41"/>
                </a:cxn>
                <a:cxn ang="0">
                  <a:pos x="47" y="43"/>
                </a:cxn>
                <a:cxn ang="0">
                  <a:pos x="39" y="44"/>
                </a:cxn>
                <a:cxn ang="0">
                  <a:pos x="22" y="44"/>
                </a:cxn>
                <a:cxn ang="0">
                  <a:pos x="22" y="18"/>
                </a:cxn>
              </a:cxnLst>
              <a:rect l="0" t="0" r="r" b="b"/>
              <a:pathLst>
                <a:path w="80" h="95">
                  <a:moveTo>
                    <a:pt x="0" y="0"/>
                  </a:moveTo>
                  <a:lnTo>
                    <a:pt x="0" y="95"/>
                  </a:lnTo>
                  <a:lnTo>
                    <a:pt x="22" y="95"/>
                  </a:lnTo>
                  <a:lnTo>
                    <a:pt x="22" y="62"/>
                  </a:lnTo>
                  <a:lnTo>
                    <a:pt x="44" y="62"/>
                  </a:lnTo>
                  <a:lnTo>
                    <a:pt x="49" y="62"/>
                  </a:lnTo>
                  <a:lnTo>
                    <a:pt x="54" y="61"/>
                  </a:lnTo>
                  <a:lnTo>
                    <a:pt x="60" y="60"/>
                  </a:lnTo>
                  <a:lnTo>
                    <a:pt x="66" y="57"/>
                  </a:lnTo>
                  <a:lnTo>
                    <a:pt x="71" y="53"/>
                  </a:lnTo>
                  <a:lnTo>
                    <a:pt x="76" y="48"/>
                  </a:lnTo>
                  <a:lnTo>
                    <a:pt x="77" y="44"/>
                  </a:lnTo>
                  <a:lnTo>
                    <a:pt x="79" y="40"/>
                  </a:lnTo>
                  <a:lnTo>
                    <a:pt x="79" y="35"/>
                  </a:lnTo>
                  <a:lnTo>
                    <a:pt x="80" y="30"/>
                  </a:lnTo>
                  <a:lnTo>
                    <a:pt x="79" y="22"/>
                  </a:lnTo>
                  <a:lnTo>
                    <a:pt x="77" y="15"/>
                  </a:lnTo>
                  <a:lnTo>
                    <a:pt x="74" y="10"/>
                  </a:lnTo>
                  <a:lnTo>
                    <a:pt x="69" y="6"/>
                  </a:lnTo>
                  <a:lnTo>
                    <a:pt x="64" y="3"/>
                  </a:lnTo>
                  <a:lnTo>
                    <a:pt x="58" y="1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0" y="0"/>
                  </a:lnTo>
                  <a:close/>
                  <a:moveTo>
                    <a:pt x="22" y="18"/>
                  </a:moveTo>
                  <a:lnTo>
                    <a:pt x="39" y="18"/>
                  </a:lnTo>
                  <a:lnTo>
                    <a:pt x="45" y="18"/>
                  </a:lnTo>
                  <a:lnTo>
                    <a:pt x="50" y="19"/>
                  </a:lnTo>
                  <a:lnTo>
                    <a:pt x="52" y="20"/>
                  </a:lnTo>
                  <a:lnTo>
                    <a:pt x="54" y="23"/>
                  </a:lnTo>
                  <a:lnTo>
                    <a:pt x="55" y="26"/>
                  </a:lnTo>
                  <a:lnTo>
                    <a:pt x="56" y="30"/>
                  </a:lnTo>
                  <a:lnTo>
                    <a:pt x="56" y="33"/>
                  </a:lnTo>
                  <a:lnTo>
                    <a:pt x="55" y="36"/>
                  </a:lnTo>
                  <a:lnTo>
                    <a:pt x="54" y="39"/>
                  </a:lnTo>
                  <a:lnTo>
                    <a:pt x="52" y="41"/>
                  </a:lnTo>
                  <a:lnTo>
                    <a:pt x="47" y="43"/>
                  </a:lnTo>
                  <a:lnTo>
                    <a:pt x="39" y="44"/>
                  </a:lnTo>
                  <a:lnTo>
                    <a:pt x="22" y="44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0" name="Freeform 874"/>
            <p:cNvSpPr>
              <a:spLocks noEditPoints="1"/>
            </p:cNvSpPr>
            <p:nvPr/>
          </p:nvSpPr>
          <p:spPr bwMode="auto">
            <a:xfrm>
              <a:off x="3101" y="1673"/>
              <a:ext cx="25" cy="25"/>
            </a:xfrm>
            <a:custGeom>
              <a:avLst/>
              <a:gdLst/>
              <a:ahLst/>
              <a:cxnLst>
                <a:cxn ang="0">
                  <a:pos x="55" y="100"/>
                </a:cxn>
                <a:cxn ang="0">
                  <a:pos x="66" y="98"/>
                </a:cxn>
                <a:cxn ang="0">
                  <a:pos x="74" y="95"/>
                </a:cxn>
                <a:cxn ang="0">
                  <a:pos x="82" y="89"/>
                </a:cxn>
                <a:cxn ang="0">
                  <a:pos x="90" y="78"/>
                </a:cxn>
                <a:cxn ang="0">
                  <a:pos x="96" y="60"/>
                </a:cxn>
                <a:cxn ang="0">
                  <a:pos x="96" y="39"/>
                </a:cxn>
                <a:cxn ang="0">
                  <a:pos x="90" y="21"/>
                </a:cxn>
                <a:cxn ang="0">
                  <a:pos x="82" y="11"/>
                </a:cxn>
                <a:cxn ang="0">
                  <a:pos x="74" y="6"/>
                </a:cxn>
                <a:cxn ang="0">
                  <a:pos x="66" y="2"/>
                </a:cxn>
                <a:cxn ang="0">
                  <a:pos x="55" y="0"/>
                </a:cxn>
                <a:cxn ang="0">
                  <a:pos x="42" y="0"/>
                </a:cxn>
                <a:cxn ang="0">
                  <a:pos x="30" y="3"/>
                </a:cxn>
                <a:cxn ang="0">
                  <a:pos x="21" y="7"/>
                </a:cxn>
                <a:cxn ang="0">
                  <a:pos x="14" y="13"/>
                </a:cxn>
                <a:cxn ang="0">
                  <a:pos x="6" y="24"/>
                </a:cxn>
                <a:cxn ang="0">
                  <a:pos x="1" y="42"/>
                </a:cxn>
                <a:cxn ang="0">
                  <a:pos x="1" y="59"/>
                </a:cxn>
                <a:cxn ang="0">
                  <a:pos x="6" y="75"/>
                </a:cxn>
                <a:cxn ang="0">
                  <a:pos x="14" y="87"/>
                </a:cxn>
                <a:cxn ang="0">
                  <a:pos x="21" y="94"/>
                </a:cxn>
                <a:cxn ang="0">
                  <a:pos x="30" y="98"/>
                </a:cxn>
                <a:cxn ang="0">
                  <a:pos x="42" y="100"/>
                </a:cxn>
                <a:cxn ang="0">
                  <a:pos x="48" y="81"/>
                </a:cxn>
                <a:cxn ang="0">
                  <a:pos x="39" y="80"/>
                </a:cxn>
                <a:cxn ang="0">
                  <a:pos x="32" y="75"/>
                </a:cxn>
                <a:cxn ang="0">
                  <a:pos x="27" y="65"/>
                </a:cxn>
                <a:cxn ang="0">
                  <a:pos x="25" y="50"/>
                </a:cxn>
                <a:cxn ang="0">
                  <a:pos x="26" y="35"/>
                </a:cxn>
                <a:cxn ang="0">
                  <a:pos x="31" y="26"/>
                </a:cxn>
                <a:cxn ang="0">
                  <a:pos x="38" y="20"/>
                </a:cxn>
                <a:cxn ang="0">
                  <a:pos x="48" y="18"/>
                </a:cxn>
                <a:cxn ang="0">
                  <a:pos x="57" y="19"/>
                </a:cxn>
                <a:cxn ang="0">
                  <a:pos x="62" y="22"/>
                </a:cxn>
                <a:cxn ang="0">
                  <a:pos x="69" y="31"/>
                </a:cxn>
                <a:cxn ang="0">
                  <a:pos x="73" y="50"/>
                </a:cxn>
                <a:cxn ang="0">
                  <a:pos x="69" y="69"/>
                </a:cxn>
                <a:cxn ang="0">
                  <a:pos x="62" y="78"/>
                </a:cxn>
                <a:cxn ang="0">
                  <a:pos x="57" y="80"/>
                </a:cxn>
                <a:cxn ang="0">
                  <a:pos x="48" y="81"/>
                </a:cxn>
              </a:cxnLst>
              <a:rect l="0" t="0" r="r" b="b"/>
              <a:pathLst>
                <a:path w="97" h="101">
                  <a:moveTo>
                    <a:pt x="48" y="101"/>
                  </a:moveTo>
                  <a:lnTo>
                    <a:pt x="55" y="100"/>
                  </a:lnTo>
                  <a:lnTo>
                    <a:pt x="61" y="100"/>
                  </a:lnTo>
                  <a:lnTo>
                    <a:pt x="66" y="98"/>
                  </a:lnTo>
                  <a:lnTo>
                    <a:pt x="70" y="97"/>
                  </a:lnTo>
                  <a:lnTo>
                    <a:pt x="74" y="95"/>
                  </a:lnTo>
                  <a:lnTo>
                    <a:pt x="78" y="91"/>
                  </a:lnTo>
                  <a:lnTo>
                    <a:pt x="82" y="89"/>
                  </a:lnTo>
                  <a:lnTo>
                    <a:pt x="85" y="86"/>
                  </a:lnTo>
                  <a:lnTo>
                    <a:pt x="90" y="78"/>
                  </a:lnTo>
                  <a:lnTo>
                    <a:pt x="94" y="70"/>
                  </a:lnTo>
                  <a:lnTo>
                    <a:pt x="96" y="60"/>
                  </a:lnTo>
                  <a:lnTo>
                    <a:pt x="97" y="50"/>
                  </a:lnTo>
                  <a:lnTo>
                    <a:pt x="96" y="39"/>
                  </a:lnTo>
                  <a:lnTo>
                    <a:pt x="94" y="30"/>
                  </a:lnTo>
                  <a:lnTo>
                    <a:pt x="90" y="21"/>
                  </a:lnTo>
                  <a:lnTo>
                    <a:pt x="85" y="14"/>
                  </a:lnTo>
                  <a:lnTo>
                    <a:pt x="82" y="11"/>
                  </a:lnTo>
                  <a:lnTo>
                    <a:pt x="78" y="8"/>
                  </a:lnTo>
                  <a:lnTo>
                    <a:pt x="74" y="6"/>
                  </a:lnTo>
                  <a:lnTo>
                    <a:pt x="70" y="4"/>
                  </a:lnTo>
                  <a:lnTo>
                    <a:pt x="66" y="2"/>
                  </a:lnTo>
                  <a:lnTo>
                    <a:pt x="61" y="1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6" y="1"/>
                  </a:lnTo>
                  <a:lnTo>
                    <a:pt x="30" y="3"/>
                  </a:lnTo>
                  <a:lnTo>
                    <a:pt x="25" y="5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4" y="13"/>
                  </a:lnTo>
                  <a:lnTo>
                    <a:pt x="11" y="16"/>
                  </a:lnTo>
                  <a:lnTo>
                    <a:pt x="6" y="24"/>
                  </a:lnTo>
                  <a:lnTo>
                    <a:pt x="3" y="32"/>
                  </a:lnTo>
                  <a:lnTo>
                    <a:pt x="1" y="42"/>
                  </a:lnTo>
                  <a:lnTo>
                    <a:pt x="0" y="50"/>
                  </a:lnTo>
                  <a:lnTo>
                    <a:pt x="1" y="59"/>
                  </a:lnTo>
                  <a:lnTo>
                    <a:pt x="3" y="67"/>
                  </a:lnTo>
                  <a:lnTo>
                    <a:pt x="6" y="75"/>
                  </a:lnTo>
                  <a:lnTo>
                    <a:pt x="11" y="83"/>
                  </a:lnTo>
                  <a:lnTo>
                    <a:pt x="14" y="87"/>
                  </a:lnTo>
                  <a:lnTo>
                    <a:pt x="17" y="90"/>
                  </a:lnTo>
                  <a:lnTo>
                    <a:pt x="21" y="94"/>
                  </a:lnTo>
                  <a:lnTo>
                    <a:pt x="25" y="96"/>
                  </a:lnTo>
                  <a:lnTo>
                    <a:pt x="30" y="98"/>
                  </a:lnTo>
                  <a:lnTo>
                    <a:pt x="36" y="99"/>
                  </a:lnTo>
                  <a:lnTo>
                    <a:pt x="42" y="100"/>
                  </a:lnTo>
                  <a:lnTo>
                    <a:pt x="48" y="101"/>
                  </a:lnTo>
                  <a:close/>
                  <a:moveTo>
                    <a:pt x="48" y="81"/>
                  </a:moveTo>
                  <a:lnTo>
                    <a:pt x="44" y="81"/>
                  </a:lnTo>
                  <a:lnTo>
                    <a:pt x="39" y="80"/>
                  </a:lnTo>
                  <a:lnTo>
                    <a:pt x="35" y="78"/>
                  </a:lnTo>
                  <a:lnTo>
                    <a:pt x="32" y="75"/>
                  </a:lnTo>
                  <a:lnTo>
                    <a:pt x="29" y="71"/>
                  </a:lnTo>
                  <a:lnTo>
                    <a:pt x="27" y="65"/>
                  </a:lnTo>
                  <a:lnTo>
                    <a:pt x="25" y="59"/>
                  </a:lnTo>
                  <a:lnTo>
                    <a:pt x="25" y="50"/>
                  </a:lnTo>
                  <a:lnTo>
                    <a:pt x="25" y="43"/>
                  </a:lnTo>
                  <a:lnTo>
                    <a:pt x="26" y="35"/>
                  </a:lnTo>
                  <a:lnTo>
                    <a:pt x="28" y="30"/>
                  </a:lnTo>
                  <a:lnTo>
                    <a:pt x="31" y="26"/>
                  </a:lnTo>
                  <a:lnTo>
                    <a:pt x="34" y="22"/>
                  </a:lnTo>
                  <a:lnTo>
                    <a:pt x="38" y="20"/>
                  </a:lnTo>
                  <a:lnTo>
                    <a:pt x="43" y="18"/>
                  </a:lnTo>
                  <a:lnTo>
                    <a:pt x="48" y="18"/>
                  </a:lnTo>
                  <a:lnTo>
                    <a:pt x="52" y="18"/>
                  </a:lnTo>
                  <a:lnTo>
                    <a:pt x="57" y="19"/>
                  </a:lnTo>
                  <a:lnTo>
                    <a:pt x="60" y="20"/>
                  </a:lnTo>
                  <a:lnTo>
                    <a:pt x="62" y="22"/>
                  </a:lnTo>
                  <a:lnTo>
                    <a:pt x="67" y="26"/>
                  </a:lnTo>
                  <a:lnTo>
                    <a:pt x="69" y="31"/>
                  </a:lnTo>
                  <a:lnTo>
                    <a:pt x="72" y="42"/>
                  </a:lnTo>
                  <a:lnTo>
                    <a:pt x="73" y="50"/>
                  </a:lnTo>
                  <a:lnTo>
                    <a:pt x="72" y="58"/>
                  </a:lnTo>
                  <a:lnTo>
                    <a:pt x="69" y="69"/>
                  </a:lnTo>
                  <a:lnTo>
                    <a:pt x="67" y="74"/>
                  </a:lnTo>
                  <a:lnTo>
                    <a:pt x="62" y="78"/>
                  </a:lnTo>
                  <a:lnTo>
                    <a:pt x="60" y="79"/>
                  </a:lnTo>
                  <a:lnTo>
                    <a:pt x="57" y="80"/>
                  </a:lnTo>
                  <a:lnTo>
                    <a:pt x="52" y="81"/>
                  </a:lnTo>
                  <a:lnTo>
                    <a:pt x="48" y="8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1" name="Freeform 875"/>
            <p:cNvSpPr>
              <a:spLocks/>
            </p:cNvSpPr>
            <p:nvPr/>
          </p:nvSpPr>
          <p:spPr bwMode="auto">
            <a:xfrm>
              <a:off x="3127" y="1674"/>
              <a:ext cx="21" cy="23"/>
            </a:xfrm>
            <a:custGeom>
              <a:avLst/>
              <a:gdLst/>
              <a:ahLst/>
              <a:cxnLst>
                <a:cxn ang="0">
                  <a:pos x="29" y="18"/>
                </a:cxn>
                <a:cxn ang="0">
                  <a:pos x="29" y="95"/>
                </a:cxn>
                <a:cxn ang="0">
                  <a:pos x="52" y="95"/>
                </a:cxn>
                <a:cxn ang="0">
                  <a:pos x="52" y="18"/>
                </a:cxn>
                <a:cxn ang="0">
                  <a:pos x="80" y="18"/>
                </a:cxn>
                <a:cxn ang="0">
                  <a:pos x="80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29" y="18"/>
                </a:cxn>
              </a:cxnLst>
              <a:rect l="0" t="0" r="r" b="b"/>
              <a:pathLst>
                <a:path w="80" h="95">
                  <a:moveTo>
                    <a:pt x="29" y="18"/>
                  </a:moveTo>
                  <a:lnTo>
                    <a:pt x="29" y="95"/>
                  </a:lnTo>
                  <a:lnTo>
                    <a:pt x="52" y="95"/>
                  </a:lnTo>
                  <a:lnTo>
                    <a:pt x="52" y="18"/>
                  </a:lnTo>
                  <a:lnTo>
                    <a:pt x="80" y="18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29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2" name="Freeform 876"/>
            <p:cNvSpPr>
              <a:spLocks/>
            </p:cNvSpPr>
            <p:nvPr/>
          </p:nvSpPr>
          <p:spPr bwMode="auto">
            <a:xfrm>
              <a:off x="3151" y="1674"/>
              <a:ext cx="19" cy="23"/>
            </a:xfrm>
            <a:custGeom>
              <a:avLst/>
              <a:gdLst/>
              <a:ahLst/>
              <a:cxnLst>
                <a:cxn ang="0">
                  <a:pos x="23" y="37"/>
                </a:cxn>
                <a:cxn ang="0">
                  <a:pos x="23" y="18"/>
                </a:cxn>
                <a:cxn ang="0">
                  <a:pos x="75" y="18"/>
                </a:cxn>
                <a:cxn ang="0">
                  <a:pos x="75" y="0"/>
                </a:cxn>
                <a:cxn ang="0">
                  <a:pos x="0" y="0"/>
                </a:cxn>
                <a:cxn ang="0">
                  <a:pos x="0" y="95"/>
                </a:cxn>
                <a:cxn ang="0">
                  <a:pos x="77" y="95"/>
                </a:cxn>
                <a:cxn ang="0">
                  <a:pos x="77" y="76"/>
                </a:cxn>
                <a:cxn ang="0">
                  <a:pos x="23" y="76"/>
                </a:cxn>
                <a:cxn ang="0">
                  <a:pos x="23" y="55"/>
                </a:cxn>
                <a:cxn ang="0">
                  <a:pos x="69" y="55"/>
                </a:cxn>
                <a:cxn ang="0">
                  <a:pos x="69" y="37"/>
                </a:cxn>
                <a:cxn ang="0">
                  <a:pos x="23" y="37"/>
                </a:cxn>
              </a:cxnLst>
              <a:rect l="0" t="0" r="r" b="b"/>
              <a:pathLst>
                <a:path w="77" h="95">
                  <a:moveTo>
                    <a:pt x="23" y="37"/>
                  </a:moveTo>
                  <a:lnTo>
                    <a:pt x="23" y="18"/>
                  </a:lnTo>
                  <a:lnTo>
                    <a:pt x="75" y="18"/>
                  </a:lnTo>
                  <a:lnTo>
                    <a:pt x="75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77" y="95"/>
                  </a:lnTo>
                  <a:lnTo>
                    <a:pt x="77" y="76"/>
                  </a:lnTo>
                  <a:lnTo>
                    <a:pt x="23" y="76"/>
                  </a:lnTo>
                  <a:lnTo>
                    <a:pt x="23" y="55"/>
                  </a:lnTo>
                  <a:lnTo>
                    <a:pt x="69" y="55"/>
                  </a:lnTo>
                  <a:lnTo>
                    <a:pt x="69" y="37"/>
                  </a:lnTo>
                  <a:lnTo>
                    <a:pt x="23" y="3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3" name="Freeform 877"/>
            <p:cNvSpPr>
              <a:spLocks noEditPoints="1"/>
            </p:cNvSpPr>
            <p:nvPr/>
          </p:nvSpPr>
          <p:spPr bwMode="auto">
            <a:xfrm>
              <a:off x="3173" y="1668"/>
              <a:ext cx="21" cy="29"/>
            </a:xfrm>
            <a:custGeom>
              <a:avLst/>
              <a:gdLst/>
              <a:ahLst/>
              <a:cxnLst>
                <a:cxn ang="0">
                  <a:pos x="23" y="85"/>
                </a:cxn>
                <a:cxn ang="0">
                  <a:pos x="23" y="24"/>
                </a:cxn>
                <a:cxn ang="0">
                  <a:pos x="0" y="24"/>
                </a:cxn>
                <a:cxn ang="0">
                  <a:pos x="0" y="119"/>
                </a:cxn>
                <a:cxn ang="0">
                  <a:pos x="23" y="119"/>
                </a:cxn>
                <a:cxn ang="0">
                  <a:pos x="60" y="56"/>
                </a:cxn>
                <a:cxn ang="0">
                  <a:pos x="60" y="119"/>
                </a:cxn>
                <a:cxn ang="0">
                  <a:pos x="83" y="119"/>
                </a:cxn>
                <a:cxn ang="0">
                  <a:pos x="83" y="24"/>
                </a:cxn>
                <a:cxn ang="0">
                  <a:pos x="60" y="24"/>
                </a:cxn>
                <a:cxn ang="0">
                  <a:pos x="23" y="85"/>
                </a:cxn>
                <a:cxn ang="0">
                  <a:pos x="14" y="0"/>
                </a:cxn>
                <a:cxn ang="0">
                  <a:pos x="15" y="5"/>
                </a:cxn>
                <a:cxn ang="0">
                  <a:pos x="18" y="9"/>
                </a:cxn>
                <a:cxn ang="0">
                  <a:pos x="22" y="14"/>
                </a:cxn>
                <a:cxn ang="0">
                  <a:pos x="26" y="16"/>
                </a:cxn>
                <a:cxn ang="0">
                  <a:pos x="35" y="18"/>
                </a:cxn>
                <a:cxn ang="0">
                  <a:pos x="41" y="19"/>
                </a:cxn>
                <a:cxn ang="0">
                  <a:pos x="47" y="19"/>
                </a:cxn>
                <a:cxn ang="0">
                  <a:pos x="56" y="16"/>
                </a:cxn>
                <a:cxn ang="0">
                  <a:pos x="60" y="14"/>
                </a:cxn>
                <a:cxn ang="0">
                  <a:pos x="64" y="10"/>
                </a:cxn>
                <a:cxn ang="0">
                  <a:pos x="67" y="5"/>
                </a:cxn>
                <a:cxn ang="0">
                  <a:pos x="68" y="0"/>
                </a:cxn>
                <a:cxn ang="0">
                  <a:pos x="53" y="0"/>
                </a:cxn>
                <a:cxn ang="0">
                  <a:pos x="52" y="3"/>
                </a:cxn>
                <a:cxn ang="0">
                  <a:pos x="50" y="6"/>
                </a:cxn>
                <a:cxn ang="0">
                  <a:pos x="47" y="8"/>
                </a:cxn>
                <a:cxn ang="0">
                  <a:pos x="41" y="9"/>
                </a:cxn>
                <a:cxn ang="0">
                  <a:pos x="36" y="8"/>
                </a:cxn>
                <a:cxn ang="0">
                  <a:pos x="33" y="6"/>
                </a:cxn>
                <a:cxn ang="0">
                  <a:pos x="31" y="3"/>
                </a:cxn>
                <a:cxn ang="0">
                  <a:pos x="30" y="0"/>
                </a:cxn>
                <a:cxn ang="0">
                  <a:pos x="14" y="0"/>
                </a:cxn>
              </a:cxnLst>
              <a:rect l="0" t="0" r="r" b="b"/>
              <a:pathLst>
                <a:path w="83" h="119">
                  <a:moveTo>
                    <a:pt x="23" y="85"/>
                  </a:moveTo>
                  <a:lnTo>
                    <a:pt x="23" y="24"/>
                  </a:lnTo>
                  <a:lnTo>
                    <a:pt x="0" y="24"/>
                  </a:lnTo>
                  <a:lnTo>
                    <a:pt x="0" y="119"/>
                  </a:lnTo>
                  <a:lnTo>
                    <a:pt x="23" y="119"/>
                  </a:lnTo>
                  <a:lnTo>
                    <a:pt x="60" y="56"/>
                  </a:lnTo>
                  <a:lnTo>
                    <a:pt x="60" y="119"/>
                  </a:lnTo>
                  <a:lnTo>
                    <a:pt x="83" y="119"/>
                  </a:lnTo>
                  <a:lnTo>
                    <a:pt x="83" y="24"/>
                  </a:lnTo>
                  <a:lnTo>
                    <a:pt x="60" y="24"/>
                  </a:lnTo>
                  <a:lnTo>
                    <a:pt x="23" y="85"/>
                  </a:lnTo>
                  <a:close/>
                  <a:moveTo>
                    <a:pt x="14" y="0"/>
                  </a:moveTo>
                  <a:lnTo>
                    <a:pt x="15" y="5"/>
                  </a:lnTo>
                  <a:lnTo>
                    <a:pt x="18" y="9"/>
                  </a:lnTo>
                  <a:lnTo>
                    <a:pt x="22" y="14"/>
                  </a:lnTo>
                  <a:lnTo>
                    <a:pt x="26" y="16"/>
                  </a:lnTo>
                  <a:lnTo>
                    <a:pt x="35" y="18"/>
                  </a:lnTo>
                  <a:lnTo>
                    <a:pt x="41" y="19"/>
                  </a:lnTo>
                  <a:lnTo>
                    <a:pt x="47" y="19"/>
                  </a:lnTo>
                  <a:lnTo>
                    <a:pt x="56" y="16"/>
                  </a:lnTo>
                  <a:lnTo>
                    <a:pt x="60" y="14"/>
                  </a:lnTo>
                  <a:lnTo>
                    <a:pt x="64" y="10"/>
                  </a:lnTo>
                  <a:lnTo>
                    <a:pt x="67" y="5"/>
                  </a:lnTo>
                  <a:lnTo>
                    <a:pt x="68" y="0"/>
                  </a:lnTo>
                  <a:lnTo>
                    <a:pt x="53" y="0"/>
                  </a:lnTo>
                  <a:lnTo>
                    <a:pt x="52" y="3"/>
                  </a:lnTo>
                  <a:lnTo>
                    <a:pt x="50" y="6"/>
                  </a:lnTo>
                  <a:lnTo>
                    <a:pt x="47" y="8"/>
                  </a:lnTo>
                  <a:lnTo>
                    <a:pt x="41" y="9"/>
                  </a:lnTo>
                  <a:lnTo>
                    <a:pt x="36" y="8"/>
                  </a:lnTo>
                  <a:lnTo>
                    <a:pt x="33" y="6"/>
                  </a:lnTo>
                  <a:lnTo>
                    <a:pt x="31" y="3"/>
                  </a:lnTo>
                  <a:lnTo>
                    <a:pt x="3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4" name="Rectangle 878"/>
            <p:cNvSpPr>
              <a:spLocks noChangeArrowheads="1"/>
            </p:cNvSpPr>
            <p:nvPr/>
          </p:nvSpPr>
          <p:spPr bwMode="auto">
            <a:xfrm>
              <a:off x="3195" y="1686"/>
              <a:ext cx="10" cy="5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5" name="Freeform 879"/>
            <p:cNvSpPr>
              <a:spLocks noEditPoints="1"/>
            </p:cNvSpPr>
            <p:nvPr/>
          </p:nvSpPr>
          <p:spPr bwMode="auto">
            <a:xfrm>
              <a:off x="3208" y="1674"/>
              <a:ext cx="23" cy="23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0" y="95"/>
                </a:cxn>
                <a:cxn ang="0">
                  <a:pos x="23" y="95"/>
                </a:cxn>
                <a:cxn ang="0">
                  <a:pos x="29" y="76"/>
                </a:cxn>
                <a:cxn ang="0">
                  <a:pos x="64" y="76"/>
                </a:cxn>
                <a:cxn ang="0">
                  <a:pos x="70" y="95"/>
                </a:cxn>
                <a:cxn ang="0">
                  <a:pos x="94" y="95"/>
                </a:cxn>
                <a:cxn ang="0">
                  <a:pos x="58" y="0"/>
                </a:cxn>
                <a:cxn ang="0">
                  <a:pos x="36" y="0"/>
                </a:cxn>
                <a:cxn ang="0">
                  <a:pos x="35" y="61"/>
                </a:cxn>
                <a:cxn ang="0">
                  <a:pos x="47" y="24"/>
                </a:cxn>
                <a:cxn ang="0">
                  <a:pos x="59" y="61"/>
                </a:cxn>
                <a:cxn ang="0">
                  <a:pos x="35" y="61"/>
                </a:cxn>
              </a:cxnLst>
              <a:rect l="0" t="0" r="r" b="b"/>
              <a:pathLst>
                <a:path w="94" h="95">
                  <a:moveTo>
                    <a:pt x="36" y="0"/>
                  </a:moveTo>
                  <a:lnTo>
                    <a:pt x="0" y="95"/>
                  </a:lnTo>
                  <a:lnTo>
                    <a:pt x="23" y="95"/>
                  </a:lnTo>
                  <a:lnTo>
                    <a:pt x="29" y="76"/>
                  </a:lnTo>
                  <a:lnTo>
                    <a:pt x="64" y="76"/>
                  </a:lnTo>
                  <a:lnTo>
                    <a:pt x="70" y="95"/>
                  </a:lnTo>
                  <a:lnTo>
                    <a:pt x="94" y="95"/>
                  </a:lnTo>
                  <a:lnTo>
                    <a:pt x="58" y="0"/>
                  </a:lnTo>
                  <a:lnTo>
                    <a:pt x="36" y="0"/>
                  </a:lnTo>
                  <a:close/>
                  <a:moveTo>
                    <a:pt x="35" y="61"/>
                  </a:moveTo>
                  <a:lnTo>
                    <a:pt x="47" y="24"/>
                  </a:lnTo>
                  <a:lnTo>
                    <a:pt x="59" y="61"/>
                  </a:lnTo>
                  <a:lnTo>
                    <a:pt x="35" y="6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6" name="Freeform 880"/>
            <p:cNvSpPr>
              <a:spLocks/>
            </p:cNvSpPr>
            <p:nvPr/>
          </p:nvSpPr>
          <p:spPr bwMode="auto">
            <a:xfrm>
              <a:off x="3233" y="1674"/>
              <a:ext cx="21" cy="23"/>
            </a:xfrm>
            <a:custGeom>
              <a:avLst/>
              <a:gdLst/>
              <a:ahLst/>
              <a:cxnLst>
                <a:cxn ang="0">
                  <a:pos x="22" y="61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0" y="95"/>
                </a:cxn>
                <a:cxn ang="0">
                  <a:pos x="22" y="95"/>
                </a:cxn>
                <a:cxn ang="0">
                  <a:pos x="60" y="32"/>
                </a:cxn>
                <a:cxn ang="0">
                  <a:pos x="60" y="95"/>
                </a:cxn>
                <a:cxn ang="0">
                  <a:pos x="82" y="95"/>
                </a:cxn>
                <a:cxn ang="0">
                  <a:pos x="82" y="0"/>
                </a:cxn>
                <a:cxn ang="0">
                  <a:pos x="60" y="0"/>
                </a:cxn>
                <a:cxn ang="0">
                  <a:pos x="22" y="61"/>
                </a:cxn>
              </a:cxnLst>
              <a:rect l="0" t="0" r="r" b="b"/>
              <a:pathLst>
                <a:path w="82" h="95">
                  <a:moveTo>
                    <a:pt x="22" y="61"/>
                  </a:moveTo>
                  <a:lnTo>
                    <a:pt x="22" y="0"/>
                  </a:lnTo>
                  <a:lnTo>
                    <a:pt x="0" y="0"/>
                  </a:lnTo>
                  <a:lnTo>
                    <a:pt x="0" y="95"/>
                  </a:lnTo>
                  <a:lnTo>
                    <a:pt x="22" y="95"/>
                  </a:lnTo>
                  <a:lnTo>
                    <a:pt x="60" y="32"/>
                  </a:lnTo>
                  <a:lnTo>
                    <a:pt x="60" y="95"/>
                  </a:lnTo>
                  <a:lnTo>
                    <a:pt x="82" y="95"/>
                  </a:lnTo>
                  <a:lnTo>
                    <a:pt x="82" y="0"/>
                  </a:lnTo>
                  <a:lnTo>
                    <a:pt x="60" y="0"/>
                  </a:lnTo>
                  <a:lnTo>
                    <a:pt x="22" y="6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7" name="Freeform 881"/>
            <p:cNvSpPr>
              <a:spLocks noEditPoints="1"/>
            </p:cNvSpPr>
            <p:nvPr/>
          </p:nvSpPr>
          <p:spPr bwMode="auto">
            <a:xfrm>
              <a:off x="3034" y="1707"/>
              <a:ext cx="18" cy="19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77"/>
                </a:cxn>
                <a:cxn ang="0">
                  <a:pos x="19" y="77"/>
                </a:cxn>
                <a:cxn ang="0">
                  <a:pos x="24" y="63"/>
                </a:cxn>
                <a:cxn ang="0">
                  <a:pos x="51" y="63"/>
                </a:cxn>
                <a:cxn ang="0">
                  <a:pos x="56" y="77"/>
                </a:cxn>
                <a:cxn ang="0">
                  <a:pos x="76" y="77"/>
                </a:cxn>
                <a:cxn ang="0">
                  <a:pos x="47" y="0"/>
                </a:cxn>
                <a:cxn ang="0">
                  <a:pos x="29" y="0"/>
                </a:cxn>
                <a:cxn ang="0">
                  <a:pos x="28" y="49"/>
                </a:cxn>
                <a:cxn ang="0">
                  <a:pos x="38" y="21"/>
                </a:cxn>
                <a:cxn ang="0">
                  <a:pos x="47" y="49"/>
                </a:cxn>
                <a:cxn ang="0">
                  <a:pos x="28" y="49"/>
                </a:cxn>
              </a:cxnLst>
              <a:rect l="0" t="0" r="r" b="b"/>
              <a:pathLst>
                <a:path w="76" h="77">
                  <a:moveTo>
                    <a:pt x="29" y="0"/>
                  </a:moveTo>
                  <a:lnTo>
                    <a:pt x="0" y="77"/>
                  </a:lnTo>
                  <a:lnTo>
                    <a:pt x="19" y="77"/>
                  </a:lnTo>
                  <a:lnTo>
                    <a:pt x="24" y="63"/>
                  </a:lnTo>
                  <a:lnTo>
                    <a:pt x="51" y="63"/>
                  </a:lnTo>
                  <a:lnTo>
                    <a:pt x="56" y="77"/>
                  </a:lnTo>
                  <a:lnTo>
                    <a:pt x="76" y="77"/>
                  </a:lnTo>
                  <a:lnTo>
                    <a:pt x="47" y="0"/>
                  </a:lnTo>
                  <a:lnTo>
                    <a:pt x="29" y="0"/>
                  </a:lnTo>
                  <a:close/>
                  <a:moveTo>
                    <a:pt x="28" y="49"/>
                  </a:moveTo>
                  <a:lnTo>
                    <a:pt x="38" y="21"/>
                  </a:lnTo>
                  <a:lnTo>
                    <a:pt x="47" y="49"/>
                  </a:lnTo>
                  <a:lnTo>
                    <a:pt x="28" y="4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8" name="Freeform 882"/>
            <p:cNvSpPr>
              <a:spLocks noEditPoints="1"/>
            </p:cNvSpPr>
            <p:nvPr/>
          </p:nvSpPr>
          <p:spPr bwMode="auto">
            <a:xfrm>
              <a:off x="3054" y="1712"/>
              <a:ext cx="13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5"/>
                </a:cxn>
                <a:cxn ang="0">
                  <a:pos x="32" y="55"/>
                </a:cxn>
                <a:cxn ang="0">
                  <a:pos x="41" y="54"/>
                </a:cxn>
                <a:cxn ang="0">
                  <a:pos x="48" y="52"/>
                </a:cxn>
                <a:cxn ang="0">
                  <a:pos x="50" y="50"/>
                </a:cxn>
                <a:cxn ang="0">
                  <a:pos x="52" y="48"/>
                </a:cxn>
                <a:cxn ang="0">
                  <a:pos x="53" y="45"/>
                </a:cxn>
                <a:cxn ang="0">
                  <a:pos x="53" y="41"/>
                </a:cxn>
                <a:cxn ang="0">
                  <a:pos x="52" y="35"/>
                </a:cxn>
                <a:cxn ang="0">
                  <a:pos x="50" y="31"/>
                </a:cxn>
                <a:cxn ang="0">
                  <a:pos x="46" y="28"/>
                </a:cxn>
                <a:cxn ang="0">
                  <a:pos x="40" y="26"/>
                </a:cxn>
                <a:cxn ang="0">
                  <a:pos x="40" y="26"/>
                </a:cxn>
                <a:cxn ang="0">
                  <a:pos x="44" y="24"/>
                </a:cxn>
                <a:cxn ang="0">
                  <a:pos x="48" y="22"/>
                </a:cxn>
                <a:cxn ang="0">
                  <a:pos x="50" y="18"/>
                </a:cxn>
                <a:cxn ang="0">
                  <a:pos x="51" y="13"/>
                </a:cxn>
                <a:cxn ang="0">
                  <a:pos x="51" y="9"/>
                </a:cxn>
                <a:cxn ang="0">
                  <a:pos x="49" y="5"/>
                </a:cxn>
                <a:cxn ang="0">
                  <a:pos x="47" y="3"/>
                </a:cxn>
                <a:cxn ang="0">
                  <a:pos x="44" y="2"/>
                </a:cxn>
                <a:cxn ang="0">
                  <a:pos x="37" y="0"/>
                </a:cxn>
                <a:cxn ang="0">
                  <a:pos x="32" y="0"/>
                </a:cxn>
                <a:cxn ang="0">
                  <a:pos x="0" y="0"/>
                </a:cxn>
                <a:cxn ang="0">
                  <a:pos x="16" y="11"/>
                </a:cxn>
                <a:cxn ang="0">
                  <a:pos x="25" y="11"/>
                </a:cxn>
                <a:cxn ang="0">
                  <a:pos x="28" y="11"/>
                </a:cxn>
                <a:cxn ang="0">
                  <a:pos x="31" y="12"/>
                </a:cxn>
                <a:cxn ang="0">
                  <a:pos x="33" y="13"/>
                </a:cxn>
                <a:cxn ang="0">
                  <a:pos x="34" y="16"/>
                </a:cxn>
                <a:cxn ang="0">
                  <a:pos x="33" y="19"/>
                </a:cxn>
                <a:cxn ang="0">
                  <a:pos x="30" y="20"/>
                </a:cxn>
                <a:cxn ang="0">
                  <a:pos x="27" y="21"/>
                </a:cxn>
                <a:cxn ang="0">
                  <a:pos x="25" y="21"/>
                </a:cxn>
                <a:cxn ang="0">
                  <a:pos x="16" y="21"/>
                </a:cxn>
                <a:cxn ang="0">
                  <a:pos x="16" y="11"/>
                </a:cxn>
                <a:cxn ang="0">
                  <a:pos x="16" y="31"/>
                </a:cxn>
                <a:cxn ang="0">
                  <a:pos x="26" y="31"/>
                </a:cxn>
                <a:cxn ang="0">
                  <a:pos x="31" y="32"/>
                </a:cxn>
                <a:cxn ang="0">
                  <a:pos x="34" y="33"/>
                </a:cxn>
                <a:cxn ang="0">
                  <a:pos x="35" y="35"/>
                </a:cxn>
                <a:cxn ang="0">
                  <a:pos x="36" y="39"/>
                </a:cxn>
                <a:cxn ang="0">
                  <a:pos x="35" y="41"/>
                </a:cxn>
                <a:cxn ang="0">
                  <a:pos x="34" y="42"/>
                </a:cxn>
                <a:cxn ang="0">
                  <a:pos x="31" y="44"/>
                </a:cxn>
                <a:cxn ang="0">
                  <a:pos x="26" y="44"/>
                </a:cxn>
                <a:cxn ang="0">
                  <a:pos x="16" y="44"/>
                </a:cxn>
                <a:cxn ang="0">
                  <a:pos x="16" y="31"/>
                </a:cxn>
              </a:cxnLst>
              <a:rect l="0" t="0" r="r" b="b"/>
              <a:pathLst>
                <a:path w="53" h="55">
                  <a:moveTo>
                    <a:pt x="0" y="0"/>
                  </a:moveTo>
                  <a:lnTo>
                    <a:pt x="0" y="55"/>
                  </a:lnTo>
                  <a:lnTo>
                    <a:pt x="32" y="55"/>
                  </a:lnTo>
                  <a:lnTo>
                    <a:pt x="41" y="54"/>
                  </a:lnTo>
                  <a:lnTo>
                    <a:pt x="48" y="52"/>
                  </a:lnTo>
                  <a:lnTo>
                    <a:pt x="50" y="50"/>
                  </a:lnTo>
                  <a:lnTo>
                    <a:pt x="52" y="48"/>
                  </a:lnTo>
                  <a:lnTo>
                    <a:pt x="53" y="45"/>
                  </a:lnTo>
                  <a:lnTo>
                    <a:pt x="53" y="41"/>
                  </a:lnTo>
                  <a:lnTo>
                    <a:pt x="52" y="35"/>
                  </a:lnTo>
                  <a:lnTo>
                    <a:pt x="50" y="31"/>
                  </a:lnTo>
                  <a:lnTo>
                    <a:pt x="46" y="28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4" y="24"/>
                  </a:lnTo>
                  <a:lnTo>
                    <a:pt x="48" y="22"/>
                  </a:lnTo>
                  <a:lnTo>
                    <a:pt x="50" y="18"/>
                  </a:lnTo>
                  <a:lnTo>
                    <a:pt x="51" y="13"/>
                  </a:lnTo>
                  <a:lnTo>
                    <a:pt x="51" y="9"/>
                  </a:lnTo>
                  <a:lnTo>
                    <a:pt x="49" y="5"/>
                  </a:lnTo>
                  <a:lnTo>
                    <a:pt x="47" y="3"/>
                  </a:lnTo>
                  <a:lnTo>
                    <a:pt x="44" y="2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0" y="0"/>
                  </a:lnTo>
                  <a:close/>
                  <a:moveTo>
                    <a:pt x="16" y="11"/>
                  </a:moveTo>
                  <a:lnTo>
                    <a:pt x="25" y="11"/>
                  </a:lnTo>
                  <a:lnTo>
                    <a:pt x="28" y="11"/>
                  </a:lnTo>
                  <a:lnTo>
                    <a:pt x="31" y="12"/>
                  </a:lnTo>
                  <a:lnTo>
                    <a:pt x="33" y="13"/>
                  </a:lnTo>
                  <a:lnTo>
                    <a:pt x="34" y="16"/>
                  </a:lnTo>
                  <a:lnTo>
                    <a:pt x="33" y="19"/>
                  </a:lnTo>
                  <a:lnTo>
                    <a:pt x="30" y="20"/>
                  </a:lnTo>
                  <a:lnTo>
                    <a:pt x="27" y="21"/>
                  </a:lnTo>
                  <a:lnTo>
                    <a:pt x="25" y="21"/>
                  </a:lnTo>
                  <a:lnTo>
                    <a:pt x="16" y="21"/>
                  </a:lnTo>
                  <a:lnTo>
                    <a:pt x="16" y="11"/>
                  </a:lnTo>
                  <a:close/>
                  <a:moveTo>
                    <a:pt x="16" y="31"/>
                  </a:moveTo>
                  <a:lnTo>
                    <a:pt x="26" y="31"/>
                  </a:lnTo>
                  <a:lnTo>
                    <a:pt x="31" y="32"/>
                  </a:lnTo>
                  <a:lnTo>
                    <a:pt x="34" y="33"/>
                  </a:lnTo>
                  <a:lnTo>
                    <a:pt x="35" y="35"/>
                  </a:lnTo>
                  <a:lnTo>
                    <a:pt x="36" y="39"/>
                  </a:lnTo>
                  <a:lnTo>
                    <a:pt x="35" y="41"/>
                  </a:lnTo>
                  <a:lnTo>
                    <a:pt x="34" y="42"/>
                  </a:lnTo>
                  <a:lnTo>
                    <a:pt x="31" y="44"/>
                  </a:lnTo>
                  <a:lnTo>
                    <a:pt x="26" y="44"/>
                  </a:lnTo>
                  <a:lnTo>
                    <a:pt x="16" y="44"/>
                  </a:lnTo>
                  <a:lnTo>
                    <a:pt x="16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499" name="Freeform 883"/>
            <p:cNvSpPr>
              <a:spLocks/>
            </p:cNvSpPr>
            <p:nvPr/>
          </p:nvSpPr>
          <p:spPr bwMode="auto">
            <a:xfrm>
              <a:off x="3068" y="1712"/>
              <a:ext cx="14" cy="14"/>
            </a:xfrm>
            <a:custGeom>
              <a:avLst/>
              <a:gdLst/>
              <a:ahLst/>
              <a:cxnLst>
                <a:cxn ang="0">
                  <a:pos x="18" y="11"/>
                </a:cxn>
                <a:cxn ang="0">
                  <a:pos x="18" y="55"/>
                </a:cxn>
                <a:cxn ang="0">
                  <a:pos x="36" y="55"/>
                </a:cxn>
                <a:cxn ang="0">
                  <a:pos x="36" y="11"/>
                </a:cxn>
                <a:cxn ang="0">
                  <a:pos x="54" y="11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18" y="11"/>
                </a:cxn>
              </a:cxnLst>
              <a:rect l="0" t="0" r="r" b="b"/>
              <a:pathLst>
                <a:path w="54" h="55">
                  <a:moveTo>
                    <a:pt x="18" y="11"/>
                  </a:moveTo>
                  <a:lnTo>
                    <a:pt x="18" y="55"/>
                  </a:lnTo>
                  <a:lnTo>
                    <a:pt x="36" y="55"/>
                  </a:lnTo>
                  <a:lnTo>
                    <a:pt x="36" y="11"/>
                  </a:lnTo>
                  <a:lnTo>
                    <a:pt x="54" y="11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0" name="Freeform 884"/>
            <p:cNvSpPr>
              <a:spLocks noEditPoints="1"/>
            </p:cNvSpPr>
            <p:nvPr/>
          </p:nvSpPr>
          <p:spPr bwMode="auto">
            <a:xfrm>
              <a:off x="3083" y="1712"/>
              <a:ext cx="15" cy="15"/>
            </a:xfrm>
            <a:custGeom>
              <a:avLst/>
              <a:gdLst/>
              <a:ahLst/>
              <a:cxnLst>
                <a:cxn ang="0">
                  <a:pos x="31" y="59"/>
                </a:cxn>
                <a:cxn ang="0">
                  <a:pos x="37" y="59"/>
                </a:cxn>
                <a:cxn ang="0">
                  <a:pos x="42" y="57"/>
                </a:cxn>
                <a:cxn ang="0">
                  <a:pos x="47" y="55"/>
                </a:cxn>
                <a:cxn ang="0">
                  <a:pos x="52" y="52"/>
                </a:cxn>
                <a:cxn ang="0">
                  <a:pos x="55" y="48"/>
                </a:cxn>
                <a:cxn ang="0">
                  <a:pos x="58" y="43"/>
                </a:cxn>
                <a:cxn ang="0">
                  <a:pos x="60" y="36"/>
                </a:cxn>
                <a:cxn ang="0">
                  <a:pos x="60" y="29"/>
                </a:cxn>
                <a:cxn ang="0">
                  <a:pos x="60" y="22"/>
                </a:cxn>
                <a:cxn ang="0">
                  <a:pos x="58" y="16"/>
                </a:cxn>
                <a:cxn ang="0">
                  <a:pos x="55" y="11"/>
                </a:cxn>
                <a:cxn ang="0">
                  <a:pos x="52" y="7"/>
                </a:cxn>
                <a:cxn ang="0">
                  <a:pos x="47" y="4"/>
                </a:cxn>
                <a:cxn ang="0">
                  <a:pos x="42" y="2"/>
                </a:cxn>
                <a:cxn ang="0">
                  <a:pos x="37" y="0"/>
                </a:cxn>
                <a:cxn ang="0">
                  <a:pos x="31" y="0"/>
                </a:cxn>
                <a:cxn ang="0">
                  <a:pos x="25" y="0"/>
                </a:cxn>
                <a:cxn ang="0">
                  <a:pos x="19" y="1"/>
                </a:cxn>
                <a:cxn ang="0">
                  <a:pos x="14" y="3"/>
                </a:cxn>
                <a:cxn ang="0">
                  <a:pos x="9" y="6"/>
                </a:cxn>
                <a:cxn ang="0">
                  <a:pos x="5" y="10"/>
                </a:cxn>
                <a:cxn ang="0">
                  <a:pos x="2" y="15"/>
                </a:cxn>
                <a:cxn ang="0">
                  <a:pos x="1" y="21"/>
                </a:cxn>
                <a:cxn ang="0">
                  <a:pos x="0" y="29"/>
                </a:cxn>
                <a:cxn ang="0">
                  <a:pos x="1" y="36"/>
                </a:cxn>
                <a:cxn ang="0">
                  <a:pos x="2" y="43"/>
                </a:cxn>
                <a:cxn ang="0">
                  <a:pos x="5" y="48"/>
                </a:cxn>
                <a:cxn ang="0">
                  <a:pos x="8" y="52"/>
                </a:cxn>
                <a:cxn ang="0">
                  <a:pos x="13" y="55"/>
                </a:cxn>
                <a:cxn ang="0">
                  <a:pos x="18" y="57"/>
                </a:cxn>
                <a:cxn ang="0">
                  <a:pos x="25" y="59"/>
                </a:cxn>
                <a:cxn ang="0">
                  <a:pos x="31" y="59"/>
                </a:cxn>
                <a:cxn ang="0">
                  <a:pos x="31" y="48"/>
                </a:cxn>
                <a:cxn ang="0">
                  <a:pos x="27" y="48"/>
                </a:cxn>
                <a:cxn ang="0">
                  <a:pos x="23" y="46"/>
                </a:cxn>
                <a:cxn ang="0">
                  <a:pos x="21" y="44"/>
                </a:cxn>
                <a:cxn ang="0">
                  <a:pos x="19" y="42"/>
                </a:cxn>
                <a:cxn ang="0">
                  <a:pos x="17" y="35"/>
                </a:cxn>
                <a:cxn ang="0">
                  <a:pos x="17" y="29"/>
                </a:cxn>
                <a:cxn ang="0">
                  <a:pos x="17" y="23"/>
                </a:cxn>
                <a:cxn ang="0">
                  <a:pos x="18" y="19"/>
                </a:cxn>
                <a:cxn ang="0">
                  <a:pos x="20" y="16"/>
                </a:cxn>
                <a:cxn ang="0">
                  <a:pos x="22" y="13"/>
                </a:cxn>
                <a:cxn ang="0">
                  <a:pos x="27" y="11"/>
                </a:cxn>
                <a:cxn ang="0">
                  <a:pos x="31" y="11"/>
                </a:cxn>
                <a:cxn ang="0">
                  <a:pos x="34" y="11"/>
                </a:cxn>
                <a:cxn ang="0">
                  <a:pos x="39" y="13"/>
                </a:cxn>
                <a:cxn ang="0">
                  <a:pos x="40" y="16"/>
                </a:cxn>
                <a:cxn ang="0">
                  <a:pos x="42" y="19"/>
                </a:cxn>
                <a:cxn ang="0">
                  <a:pos x="43" y="23"/>
                </a:cxn>
                <a:cxn ang="0">
                  <a:pos x="43" y="29"/>
                </a:cxn>
                <a:cxn ang="0">
                  <a:pos x="43" y="35"/>
                </a:cxn>
                <a:cxn ang="0">
                  <a:pos x="41" y="42"/>
                </a:cxn>
                <a:cxn ang="0">
                  <a:pos x="40" y="44"/>
                </a:cxn>
                <a:cxn ang="0">
                  <a:pos x="38" y="46"/>
                </a:cxn>
                <a:cxn ang="0">
                  <a:pos x="35" y="48"/>
                </a:cxn>
                <a:cxn ang="0">
                  <a:pos x="31" y="48"/>
                </a:cxn>
              </a:cxnLst>
              <a:rect l="0" t="0" r="r" b="b"/>
              <a:pathLst>
                <a:path w="60" h="59">
                  <a:moveTo>
                    <a:pt x="31" y="59"/>
                  </a:moveTo>
                  <a:lnTo>
                    <a:pt x="37" y="59"/>
                  </a:lnTo>
                  <a:lnTo>
                    <a:pt x="42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8"/>
                  </a:lnTo>
                  <a:lnTo>
                    <a:pt x="58" y="43"/>
                  </a:lnTo>
                  <a:lnTo>
                    <a:pt x="60" y="36"/>
                  </a:lnTo>
                  <a:lnTo>
                    <a:pt x="60" y="29"/>
                  </a:lnTo>
                  <a:lnTo>
                    <a:pt x="60" y="22"/>
                  </a:lnTo>
                  <a:lnTo>
                    <a:pt x="58" y="16"/>
                  </a:lnTo>
                  <a:lnTo>
                    <a:pt x="55" y="11"/>
                  </a:lnTo>
                  <a:lnTo>
                    <a:pt x="52" y="7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9" y="6"/>
                  </a:lnTo>
                  <a:lnTo>
                    <a:pt x="5" y="10"/>
                  </a:lnTo>
                  <a:lnTo>
                    <a:pt x="2" y="15"/>
                  </a:lnTo>
                  <a:lnTo>
                    <a:pt x="1" y="21"/>
                  </a:lnTo>
                  <a:lnTo>
                    <a:pt x="0" y="29"/>
                  </a:lnTo>
                  <a:lnTo>
                    <a:pt x="1" y="36"/>
                  </a:lnTo>
                  <a:lnTo>
                    <a:pt x="2" y="43"/>
                  </a:lnTo>
                  <a:lnTo>
                    <a:pt x="5" y="48"/>
                  </a:lnTo>
                  <a:lnTo>
                    <a:pt x="8" y="52"/>
                  </a:lnTo>
                  <a:lnTo>
                    <a:pt x="13" y="55"/>
                  </a:lnTo>
                  <a:lnTo>
                    <a:pt x="18" y="57"/>
                  </a:lnTo>
                  <a:lnTo>
                    <a:pt x="25" y="59"/>
                  </a:lnTo>
                  <a:lnTo>
                    <a:pt x="31" y="59"/>
                  </a:lnTo>
                  <a:close/>
                  <a:moveTo>
                    <a:pt x="31" y="48"/>
                  </a:moveTo>
                  <a:lnTo>
                    <a:pt x="27" y="48"/>
                  </a:lnTo>
                  <a:lnTo>
                    <a:pt x="23" y="46"/>
                  </a:lnTo>
                  <a:lnTo>
                    <a:pt x="21" y="44"/>
                  </a:lnTo>
                  <a:lnTo>
                    <a:pt x="19" y="42"/>
                  </a:lnTo>
                  <a:lnTo>
                    <a:pt x="17" y="35"/>
                  </a:lnTo>
                  <a:lnTo>
                    <a:pt x="17" y="29"/>
                  </a:lnTo>
                  <a:lnTo>
                    <a:pt x="17" y="23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2" y="13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4" y="11"/>
                  </a:lnTo>
                  <a:lnTo>
                    <a:pt x="39" y="13"/>
                  </a:lnTo>
                  <a:lnTo>
                    <a:pt x="40" y="16"/>
                  </a:lnTo>
                  <a:lnTo>
                    <a:pt x="42" y="19"/>
                  </a:lnTo>
                  <a:lnTo>
                    <a:pt x="43" y="23"/>
                  </a:lnTo>
                  <a:lnTo>
                    <a:pt x="43" y="29"/>
                  </a:lnTo>
                  <a:lnTo>
                    <a:pt x="43" y="35"/>
                  </a:lnTo>
                  <a:lnTo>
                    <a:pt x="41" y="42"/>
                  </a:lnTo>
                  <a:lnTo>
                    <a:pt x="40" y="44"/>
                  </a:lnTo>
                  <a:lnTo>
                    <a:pt x="38" y="46"/>
                  </a:lnTo>
                  <a:lnTo>
                    <a:pt x="35" y="48"/>
                  </a:lnTo>
                  <a:lnTo>
                    <a:pt x="31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1" name="Freeform 885"/>
            <p:cNvSpPr>
              <a:spLocks/>
            </p:cNvSpPr>
            <p:nvPr/>
          </p:nvSpPr>
          <p:spPr bwMode="auto">
            <a:xfrm>
              <a:off x="3101" y="1712"/>
              <a:ext cx="14" cy="14"/>
            </a:xfrm>
            <a:custGeom>
              <a:avLst/>
              <a:gdLst/>
              <a:ahLst/>
              <a:cxnLst>
                <a:cxn ang="0">
                  <a:pos x="17" y="35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8" y="55"/>
                </a:cxn>
                <a:cxn ang="0">
                  <a:pos x="40" y="19"/>
                </a:cxn>
                <a:cxn ang="0">
                  <a:pos x="40" y="55"/>
                </a:cxn>
                <a:cxn ang="0">
                  <a:pos x="58" y="55"/>
                </a:cxn>
                <a:cxn ang="0">
                  <a:pos x="58" y="0"/>
                </a:cxn>
                <a:cxn ang="0">
                  <a:pos x="39" y="0"/>
                </a:cxn>
                <a:cxn ang="0">
                  <a:pos x="17" y="35"/>
                </a:cxn>
              </a:cxnLst>
              <a:rect l="0" t="0" r="r" b="b"/>
              <a:pathLst>
                <a:path w="58" h="55">
                  <a:moveTo>
                    <a:pt x="17" y="35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8" y="55"/>
                  </a:lnTo>
                  <a:lnTo>
                    <a:pt x="40" y="19"/>
                  </a:lnTo>
                  <a:lnTo>
                    <a:pt x="40" y="55"/>
                  </a:lnTo>
                  <a:lnTo>
                    <a:pt x="58" y="55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17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2" name="Freeform 886"/>
            <p:cNvSpPr>
              <a:spLocks/>
            </p:cNvSpPr>
            <p:nvPr/>
          </p:nvSpPr>
          <p:spPr bwMode="auto">
            <a:xfrm>
              <a:off x="3118" y="1712"/>
              <a:ext cx="14" cy="14"/>
            </a:xfrm>
            <a:custGeom>
              <a:avLst/>
              <a:gdLst/>
              <a:ahLst/>
              <a:cxnLst>
                <a:cxn ang="0">
                  <a:pos x="16" y="31"/>
                </a:cxn>
                <a:cxn ang="0">
                  <a:pos x="37" y="31"/>
                </a:cxn>
                <a:cxn ang="0">
                  <a:pos x="37" y="55"/>
                </a:cxn>
                <a:cxn ang="0">
                  <a:pos x="53" y="55"/>
                </a:cxn>
                <a:cxn ang="0">
                  <a:pos x="53" y="0"/>
                </a:cxn>
                <a:cxn ang="0">
                  <a:pos x="37" y="0"/>
                </a:cxn>
                <a:cxn ang="0">
                  <a:pos x="37" y="20"/>
                </a:cxn>
                <a:cxn ang="0">
                  <a:pos x="16" y="20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6" y="55"/>
                </a:cxn>
                <a:cxn ang="0">
                  <a:pos x="16" y="31"/>
                </a:cxn>
              </a:cxnLst>
              <a:rect l="0" t="0" r="r" b="b"/>
              <a:pathLst>
                <a:path w="53" h="55">
                  <a:moveTo>
                    <a:pt x="16" y="31"/>
                  </a:moveTo>
                  <a:lnTo>
                    <a:pt x="37" y="31"/>
                  </a:lnTo>
                  <a:lnTo>
                    <a:pt x="37" y="55"/>
                  </a:lnTo>
                  <a:lnTo>
                    <a:pt x="53" y="55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37" y="20"/>
                  </a:lnTo>
                  <a:lnTo>
                    <a:pt x="16" y="2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6" y="55"/>
                  </a:lnTo>
                  <a:lnTo>
                    <a:pt x="16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3" name="Freeform 887"/>
            <p:cNvSpPr>
              <a:spLocks noEditPoints="1"/>
            </p:cNvSpPr>
            <p:nvPr/>
          </p:nvSpPr>
          <p:spPr bwMode="auto">
            <a:xfrm>
              <a:off x="3135" y="1707"/>
              <a:ext cx="21" cy="24"/>
            </a:xfrm>
            <a:custGeom>
              <a:avLst/>
              <a:gdLst/>
              <a:ahLst/>
              <a:cxnLst>
                <a:cxn ang="0">
                  <a:pos x="51" y="97"/>
                </a:cxn>
                <a:cxn ang="0">
                  <a:pos x="61" y="78"/>
                </a:cxn>
                <a:cxn ang="0">
                  <a:pos x="75" y="73"/>
                </a:cxn>
                <a:cxn ang="0">
                  <a:pos x="83" y="64"/>
                </a:cxn>
                <a:cxn ang="0">
                  <a:pos x="86" y="54"/>
                </a:cxn>
                <a:cxn ang="0">
                  <a:pos x="86" y="45"/>
                </a:cxn>
                <a:cxn ang="0">
                  <a:pos x="83" y="35"/>
                </a:cxn>
                <a:cxn ang="0">
                  <a:pos x="76" y="27"/>
                </a:cxn>
                <a:cxn ang="0">
                  <a:pos x="61" y="21"/>
                </a:cxn>
                <a:cxn ang="0">
                  <a:pos x="51" y="0"/>
                </a:cxn>
                <a:cxn ang="0">
                  <a:pos x="35" y="21"/>
                </a:cxn>
                <a:cxn ang="0">
                  <a:pos x="25" y="21"/>
                </a:cxn>
                <a:cxn ang="0">
                  <a:pos x="13" y="25"/>
                </a:cxn>
                <a:cxn ang="0">
                  <a:pos x="4" y="34"/>
                </a:cxn>
                <a:cxn ang="0">
                  <a:pos x="1" y="40"/>
                </a:cxn>
                <a:cxn ang="0">
                  <a:pos x="0" y="49"/>
                </a:cxn>
                <a:cxn ang="0">
                  <a:pos x="1" y="57"/>
                </a:cxn>
                <a:cxn ang="0">
                  <a:pos x="5" y="67"/>
                </a:cxn>
                <a:cxn ang="0">
                  <a:pos x="15" y="75"/>
                </a:cxn>
                <a:cxn ang="0">
                  <a:pos x="35" y="79"/>
                </a:cxn>
                <a:cxn ang="0">
                  <a:pos x="35" y="68"/>
                </a:cxn>
                <a:cxn ang="0">
                  <a:pos x="24" y="64"/>
                </a:cxn>
                <a:cxn ang="0">
                  <a:pos x="19" y="59"/>
                </a:cxn>
                <a:cxn ang="0">
                  <a:pos x="17" y="48"/>
                </a:cxn>
                <a:cxn ang="0">
                  <a:pos x="18" y="41"/>
                </a:cxn>
                <a:cxn ang="0">
                  <a:pos x="21" y="36"/>
                </a:cxn>
                <a:cxn ang="0">
                  <a:pos x="27" y="33"/>
                </a:cxn>
                <a:cxn ang="0">
                  <a:pos x="33" y="31"/>
                </a:cxn>
                <a:cxn ang="0">
                  <a:pos x="35" y="68"/>
                </a:cxn>
                <a:cxn ang="0">
                  <a:pos x="55" y="32"/>
                </a:cxn>
                <a:cxn ang="0">
                  <a:pos x="61" y="34"/>
                </a:cxn>
                <a:cxn ang="0">
                  <a:pos x="66" y="38"/>
                </a:cxn>
                <a:cxn ang="0">
                  <a:pos x="68" y="44"/>
                </a:cxn>
                <a:cxn ang="0">
                  <a:pos x="68" y="53"/>
                </a:cxn>
                <a:cxn ang="0">
                  <a:pos x="65" y="61"/>
                </a:cxn>
                <a:cxn ang="0">
                  <a:pos x="60" y="66"/>
                </a:cxn>
                <a:cxn ang="0">
                  <a:pos x="54" y="68"/>
                </a:cxn>
                <a:cxn ang="0">
                  <a:pos x="51" y="31"/>
                </a:cxn>
              </a:cxnLst>
              <a:rect l="0" t="0" r="r" b="b"/>
              <a:pathLst>
                <a:path w="86" h="97">
                  <a:moveTo>
                    <a:pt x="35" y="97"/>
                  </a:moveTo>
                  <a:lnTo>
                    <a:pt x="51" y="97"/>
                  </a:lnTo>
                  <a:lnTo>
                    <a:pt x="51" y="79"/>
                  </a:lnTo>
                  <a:lnTo>
                    <a:pt x="61" y="78"/>
                  </a:lnTo>
                  <a:lnTo>
                    <a:pt x="68" y="76"/>
                  </a:lnTo>
                  <a:lnTo>
                    <a:pt x="75" y="73"/>
                  </a:lnTo>
                  <a:lnTo>
                    <a:pt x="80" y="69"/>
                  </a:lnTo>
                  <a:lnTo>
                    <a:pt x="83" y="64"/>
                  </a:lnTo>
                  <a:lnTo>
                    <a:pt x="85" y="60"/>
                  </a:lnTo>
                  <a:lnTo>
                    <a:pt x="86" y="54"/>
                  </a:lnTo>
                  <a:lnTo>
                    <a:pt x="86" y="49"/>
                  </a:lnTo>
                  <a:lnTo>
                    <a:pt x="86" y="45"/>
                  </a:lnTo>
                  <a:lnTo>
                    <a:pt x="85" y="40"/>
                  </a:lnTo>
                  <a:lnTo>
                    <a:pt x="83" y="35"/>
                  </a:lnTo>
                  <a:lnTo>
                    <a:pt x="80" y="31"/>
                  </a:lnTo>
                  <a:lnTo>
                    <a:pt x="76" y="27"/>
                  </a:lnTo>
                  <a:lnTo>
                    <a:pt x="69" y="23"/>
                  </a:lnTo>
                  <a:lnTo>
                    <a:pt x="61" y="21"/>
                  </a:lnTo>
                  <a:lnTo>
                    <a:pt x="51" y="21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35" y="21"/>
                  </a:lnTo>
                  <a:lnTo>
                    <a:pt x="30" y="21"/>
                  </a:lnTo>
                  <a:lnTo>
                    <a:pt x="25" y="21"/>
                  </a:lnTo>
                  <a:lnTo>
                    <a:pt x="18" y="23"/>
                  </a:lnTo>
                  <a:lnTo>
                    <a:pt x="13" y="25"/>
                  </a:lnTo>
                  <a:lnTo>
                    <a:pt x="8" y="29"/>
                  </a:lnTo>
                  <a:lnTo>
                    <a:pt x="4" y="34"/>
                  </a:lnTo>
                  <a:lnTo>
                    <a:pt x="2" y="37"/>
                  </a:lnTo>
                  <a:lnTo>
                    <a:pt x="1" y="40"/>
                  </a:lnTo>
                  <a:lnTo>
                    <a:pt x="0" y="44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1" y="57"/>
                  </a:lnTo>
                  <a:lnTo>
                    <a:pt x="2" y="62"/>
                  </a:lnTo>
                  <a:lnTo>
                    <a:pt x="5" y="67"/>
                  </a:lnTo>
                  <a:lnTo>
                    <a:pt x="9" y="71"/>
                  </a:lnTo>
                  <a:lnTo>
                    <a:pt x="15" y="75"/>
                  </a:lnTo>
                  <a:lnTo>
                    <a:pt x="24" y="78"/>
                  </a:lnTo>
                  <a:lnTo>
                    <a:pt x="35" y="79"/>
                  </a:lnTo>
                  <a:lnTo>
                    <a:pt x="35" y="97"/>
                  </a:lnTo>
                  <a:close/>
                  <a:moveTo>
                    <a:pt x="35" y="68"/>
                  </a:moveTo>
                  <a:lnTo>
                    <a:pt x="30" y="67"/>
                  </a:lnTo>
                  <a:lnTo>
                    <a:pt x="24" y="64"/>
                  </a:lnTo>
                  <a:lnTo>
                    <a:pt x="21" y="62"/>
                  </a:lnTo>
                  <a:lnTo>
                    <a:pt x="19" y="59"/>
                  </a:lnTo>
                  <a:lnTo>
                    <a:pt x="17" y="54"/>
                  </a:lnTo>
                  <a:lnTo>
                    <a:pt x="17" y="48"/>
                  </a:lnTo>
                  <a:lnTo>
                    <a:pt x="17" y="44"/>
                  </a:lnTo>
                  <a:lnTo>
                    <a:pt x="18" y="41"/>
                  </a:lnTo>
                  <a:lnTo>
                    <a:pt x="19" y="38"/>
                  </a:lnTo>
                  <a:lnTo>
                    <a:pt x="21" y="36"/>
                  </a:lnTo>
                  <a:lnTo>
                    <a:pt x="25" y="34"/>
                  </a:lnTo>
                  <a:lnTo>
                    <a:pt x="27" y="33"/>
                  </a:lnTo>
                  <a:lnTo>
                    <a:pt x="30" y="32"/>
                  </a:lnTo>
                  <a:lnTo>
                    <a:pt x="33" y="31"/>
                  </a:lnTo>
                  <a:lnTo>
                    <a:pt x="35" y="31"/>
                  </a:lnTo>
                  <a:lnTo>
                    <a:pt x="35" y="68"/>
                  </a:lnTo>
                  <a:close/>
                  <a:moveTo>
                    <a:pt x="51" y="31"/>
                  </a:moveTo>
                  <a:lnTo>
                    <a:pt x="55" y="32"/>
                  </a:lnTo>
                  <a:lnTo>
                    <a:pt x="58" y="32"/>
                  </a:lnTo>
                  <a:lnTo>
                    <a:pt x="61" y="34"/>
                  </a:lnTo>
                  <a:lnTo>
                    <a:pt x="64" y="35"/>
                  </a:lnTo>
                  <a:lnTo>
                    <a:pt x="66" y="38"/>
                  </a:lnTo>
                  <a:lnTo>
                    <a:pt x="67" y="41"/>
                  </a:lnTo>
                  <a:lnTo>
                    <a:pt x="68" y="44"/>
                  </a:lnTo>
                  <a:lnTo>
                    <a:pt x="68" y="48"/>
                  </a:lnTo>
                  <a:lnTo>
                    <a:pt x="68" y="53"/>
                  </a:lnTo>
                  <a:lnTo>
                    <a:pt x="67" y="57"/>
                  </a:lnTo>
                  <a:lnTo>
                    <a:pt x="65" y="61"/>
                  </a:lnTo>
                  <a:lnTo>
                    <a:pt x="63" y="64"/>
                  </a:lnTo>
                  <a:lnTo>
                    <a:pt x="60" y="66"/>
                  </a:lnTo>
                  <a:lnTo>
                    <a:pt x="57" y="67"/>
                  </a:lnTo>
                  <a:lnTo>
                    <a:pt x="54" y="68"/>
                  </a:lnTo>
                  <a:lnTo>
                    <a:pt x="51" y="68"/>
                  </a:lnTo>
                  <a:lnTo>
                    <a:pt x="51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4" name="Freeform 888"/>
            <p:cNvSpPr>
              <a:spLocks noEditPoints="1"/>
            </p:cNvSpPr>
            <p:nvPr/>
          </p:nvSpPr>
          <p:spPr bwMode="auto">
            <a:xfrm>
              <a:off x="3158" y="1712"/>
              <a:ext cx="15" cy="15"/>
            </a:xfrm>
            <a:custGeom>
              <a:avLst/>
              <a:gdLst/>
              <a:ahLst/>
              <a:cxnLst>
                <a:cxn ang="0">
                  <a:pos x="31" y="59"/>
                </a:cxn>
                <a:cxn ang="0">
                  <a:pos x="37" y="59"/>
                </a:cxn>
                <a:cxn ang="0">
                  <a:pos x="43" y="57"/>
                </a:cxn>
                <a:cxn ang="0">
                  <a:pos x="48" y="55"/>
                </a:cxn>
                <a:cxn ang="0">
                  <a:pos x="52" y="52"/>
                </a:cxn>
                <a:cxn ang="0">
                  <a:pos x="56" y="48"/>
                </a:cxn>
                <a:cxn ang="0">
                  <a:pos x="58" y="43"/>
                </a:cxn>
                <a:cxn ang="0">
                  <a:pos x="60" y="36"/>
                </a:cxn>
                <a:cxn ang="0">
                  <a:pos x="61" y="29"/>
                </a:cxn>
                <a:cxn ang="0">
                  <a:pos x="60" y="22"/>
                </a:cxn>
                <a:cxn ang="0">
                  <a:pos x="58" y="16"/>
                </a:cxn>
                <a:cxn ang="0">
                  <a:pos x="56" y="11"/>
                </a:cxn>
                <a:cxn ang="0">
                  <a:pos x="52" y="7"/>
                </a:cxn>
                <a:cxn ang="0">
                  <a:pos x="48" y="4"/>
                </a:cxn>
                <a:cxn ang="0">
                  <a:pos x="43" y="2"/>
                </a:cxn>
                <a:cxn ang="0">
                  <a:pos x="37" y="0"/>
                </a:cxn>
                <a:cxn ang="0">
                  <a:pos x="31" y="0"/>
                </a:cxn>
                <a:cxn ang="0">
                  <a:pos x="24" y="0"/>
                </a:cxn>
                <a:cxn ang="0">
                  <a:pos x="19" y="1"/>
                </a:cxn>
                <a:cxn ang="0">
                  <a:pos x="14" y="3"/>
                </a:cxn>
                <a:cxn ang="0">
                  <a:pos x="9" y="6"/>
                </a:cxn>
                <a:cxn ang="0">
                  <a:pos x="6" y="10"/>
                </a:cxn>
                <a:cxn ang="0">
                  <a:pos x="3" y="15"/>
                </a:cxn>
                <a:cxn ang="0">
                  <a:pos x="1" y="21"/>
                </a:cxn>
                <a:cxn ang="0">
                  <a:pos x="0" y="29"/>
                </a:cxn>
                <a:cxn ang="0">
                  <a:pos x="1" y="36"/>
                </a:cxn>
                <a:cxn ang="0">
                  <a:pos x="2" y="43"/>
                </a:cxn>
                <a:cxn ang="0">
                  <a:pos x="5" y="48"/>
                </a:cxn>
                <a:cxn ang="0">
                  <a:pos x="9" y="52"/>
                </a:cxn>
                <a:cxn ang="0">
                  <a:pos x="13" y="55"/>
                </a:cxn>
                <a:cxn ang="0">
                  <a:pos x="18" y="57"/>
                </a:cxn>
                <a:cxn ang="0">
                  <a:pos x="24" y="59"/>
                </a:cxn>
                <a:cxn ang="0">
                  <a:pos x="31" y="59"/>
                </a:cxn>
                <a:cxn ang="0">
                  <a:pos x="31" y="48"/>
                </a:cxn>
                <a:cxn ang="0">
                  <a:pos x="26" y="48"/>
                </a:cxn>
                <a:cxn ang="0">
                  <a:pos x="23" y="46"/>
                </a:cxn>
                <a:cxn ang="0">
                  <a:pos x="21" y="44"/>
                </a:cxn>
                <a:cxn ang="0">
                  <a:pos x="19" y="42"/>
                </a:cxn>
                <a:cxn ang="0">
                  <a:pos x="17" y="35"/>
                </a:cxn>
                <a:cxn ang="0">
                  <a:pos x="17" y="29"/>
                </a:cxn>
                <a:cxn ang="0">
                  <a:pos x="17" y="23"/>
                </a:cxn>
                <a:cxn ang="0">
                  <a:pos x="19" y="19"/>
                </a:cxn>
                <a:cxn ang="0">
                  <a:pos x="20" y="16"/>
                </a:cxn>
                <a:cxn ang="0">
                  <a:pos x="22" y="13"/>
                </a:cxn>
                <a:cxn ang="0">
                  <a:pos x="26" y="11"/>
                </a:cxn>
                <a:cxn ang="0">
                  <a:pos x="31" y="11"/>
                </a:cxn>
                <a:cxn ang="0">
                  <a:pos x="35" y="11"/>
                </a:cxn>
                <a:cxn ang="0">
                  <a:pos x="39" y="13"/>
                </a:cxn>
                <a:cxn ang="0">
                  <a:pos x="41" y="16"/>
                </a:cxn>
                <a:cxn ang="0">
                  <a:pos x="42" y="19"/>
                </a:cxn>
                <a:cxn ang="0">
                  <a:pos x="43" y="23"/>
                </a:cxn>
                <a:cxn ang="0">
                  <a:pos x="44" y="29"/>
                </a:cxn>
                <a:cxn ang="0">
                  <a:pos x="43" y="35"/>
                </a:cxn>
                <a:cxn ang="0">
                  <a:pos x="42" y="42"/>
                </a:cxn>
                <a:cxn ang="0">
                  <a:pos x="40" y="44"/>
                </a:cxn>
                <a:cxn ang="0">
                  <a:pos x="38" y="46"/>
                </a:cxn>
                <a:cxn ang="0">
                  <a:pos x="35" y="48"/>
                </a:cxn>
                <a:cxn ang="0">
                  <a:pos x="31" y="48"/>
                </a:cxn>
              </a:cxnLst>
              <a:rect l="0" t="0" r="r" b="b"/>
              <a:pathLst>
                <a:path w="61" h="59">
                  <a:moveTo>
                    <a:pt x="31" y="59"/>
                  </a:moveTo>
                  <a:lnTo>
                    <a:pt x="37" y="59"/>
                  </a:lnTo>
                  <a:lnTo>
                    <a:pt x="43" y="57"/>
                  </a:lnTo>
                  <a:lnTo>
                    <a:pt x="48" y="55"/>
                  </a:lnTo>
                  <a:lnTo>
                    <a:pt x="52" y="52"/>
                  </a:lnTo>
                  <a:lnTo>
                    <a:pt x="56" y="48"/>
                  </a:lnTo>
                  <a:lnTo>
                    <a:pt x="58" y="43"/>
                  </a:lnTo>
                  <a:lnTo>
                    <a:pt x="60" y="36"/>
                  </a:lnTo>
                  <a:lnTo>
                    <a:pt x="61" y="29"/>
                  </a:lnTo>
                  <a:lnTo>
                    <a:pt x="60" y="22"/>
                  </a:lnTo>
                  <a:lnTo>
                    <a:pt x="58" y="16"/>
                  </a:lnTo>
                  <a:lnTo>
                    <a:pt x="56" y="11"/>
                  </a:lnTo>
                  <a:lnTo>
                    <a:pt x="52" y="7"/>
                  </a:lnTo>
                  <a:lnTo>
                    <a:pt x="48" y="4"/>
                  </a:lnTo>
                  <a:lnTo>
                    <a:pt x="43" y="2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9" y="6"/>
                  </a:lnTo>
                  <a:lnTo>
                    <a:pt x="6" y="10"/>
                  </a:lnTo>
                  <a:lnTo>
                    <a:pt x="3" y="15"/>
                  </a:lnTo>
                  <a:lnTo>
                    <a:pt x="1" y="21"/>
                  </a:lnTo>
                  <a:lnTo>
                    <a:pt x="0" y="29"/>
                  </a:lnTo>
                  <a:lnTo>
                    <a:pt x="1" y="36"/>
                  </a:lnTo>
                  <a:lnTo>
                    <a:pt x="2" y="43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5"/>
                  </a:lnTo>
                  <a:lnTo>
                    <a:pt x="18" y="57"/>
                  </a:lnTo>
                  <a:lnTo>
                    <a:pt x="24" y="59"/>
                  </a:lnTo>
                  <a:lnTo>
                    <a:pt x="31" y="59"/>
                  </a:lnTo>
                  <a:close/>
                  <a:moveTo>
                    <a:pt x="31" y="48"/>
                  </a:moveTo>
                  <a:lnTo>
                    <a:pt x="26" y="48"/>
                  </a:lnTo>
                  <a:lnTo>
                    <a:pt x="23" y="46"/>
                  </a:lnTo>
                  <a:lnTo>
                    <a:pt x="21" y="44"/>
                  </a:lnTo>
                  <a:lnTo>
                    <a:pt x="19" y="42"/>
                  </a:lnTo>
                  <a:lnTo>
                    <a:pt x="17" y="35"/>
                  </a:lnTo>
                  <a:lnTo>
                    <a:pt x="17" y="29"/>
                  </a:lnTo>
                  <a:lnTo>
                    <a:pt x="17" y="23"/>
                  </a:lnTo>
                  <a:lnTo>
                    <a:pt x="19" y="19"/>
                  </a:lnTo>
                  <a:lnTo>
                    <a:pt x="20" y="16"/>
                  </a:lnTo>
                  <a:lnTo>
                    <a:pt x="22" y="13"/>
                  </a:lnTo>
                  <a:lnTo>
                    <a:pt x="26" y="11"/>
                  </a:lnTo>
                  <a:lnTo>
                    <a:pt x="31" y="11"/>
                  </a:lnTo>
                  <a:lnTo>
                    <a:pt x="35" y="11"/>
                  </a:lnTo>
                  <a:lnTo>
                    <a:pt x="39" y="13"/>
                  </a:lnTo>
                  <a:lnTo>
                    <a:pt x="41" y="16"/>
                  </a:lnTo>
                  <a:lnTo>
                    <a:pt x="42" y="19"/>
                  </a:lnTo>
                  <a:lnTo>
                    <a:pt x="43" y="23"/>
                  </a:lnTo>
                  <a:lnTo>
                    <a:pt x="44" y="29"/>
                  </a:lnTo>
                  <a:lnTo>
                    <a:pt x="43" y="35"/>
                  </a:lnTo>
                  <a:lnTo>
                    <a:pt x="42" y="42"/>
                  </a:lnTo>
                  <a:lnTo>
                    <a:pt x="40" y="44"/>
                  </a:lnTo>
                  <a:lnTo>
                    <a:pt x="38" y="46"/>
                  </a:lnTo>
                  <a:lnTo>
                    <a:pt x="35" y="48"/>
                  </a:lnTo>
                  <a:lnTo>
                    <a:pt x="31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5" name="Freeform 889"/>
            <p:cNvSpPr>
              <a:spLocks noEditPoints="1"/>
            </p:cNvSpPr>
            <p:nvPr/>
          </p:nvSpPr>
          <p:spPr bwMode="auto">
            <a:xfrm>
              <a:off x="3176" y="1712"/>
              <a:ext cx="15" cy="1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7"/>
                </a:cxn>
                <a:cxn ang="0">
                  <a:pos x="17" y="77"/>
                </a:cxn>
                <a:cxn ang="0">
                  <a:pos x="17" y="52"/>
                </a:cxn>
                <a:cxn ang="0">
                  <a:pos x="22" y="56"/>
                </a:cxn>
                <a:cxn ang="0">
                  <a:pos x="27" y="58"/>
                </a:cxn>
                <a:cxn ang="0">
                  <a:pos x="31" y="59"/>
                </a:cxn>
                <a:cxn ang="0">
                  <a:pos x="34" y="59"/>
                </a:cxn>
                <a:cxn ang="0">
                  <a:pos x="39" y="59"/>
                </a:cxn>
                <a:cxn ang="0">
                  <a:pos x="44" y="57"/>
                </a:cxn>
                <a:cxn ang="0">
                  <a:pos x="49" y="54"/>
                </a:cxn>
                <a:cxn ang="0">
                  <a:pos x="52" y="51"/>
                </a:cxn>
                <a:cxn ang="0">
                  <a:pos x="55" y="47"/>
                </a:cxn>
                <a:cxn ang="0">
                  <a:pos x="57" y="42"/>
                </a:cxn>
                <a:cxn ang="0">
                  <a:pos x="58" y="35"/>
                </a:cxn>
                <a:cxn ang="0">
                  <a:pos x="59" y="29"/>
                </a:cxn>
                <a:cxn ang="0">
                  <a:pos x="58" y="23"/>
                </a:cxn>
                <a:cxn ang="0">
                  <a:pos x="57" y="17"/>
                </a:cxn>
                <a:cxn ang="0">
                  <a:pos x="55" y="12"/>
                </a:cxn>
                <a:cxn ang="0">
                  <a:pos x="52" y="8"/>
                </a:cxn>
                <a:cxn ang="0">
                  <a:pos x="49" y="4"/>
                </a:cxn>
                <a:cxn ang="0">
                  <a:pos x="44" y="2"/>
                </a:cxn>
                <a:cxn ang="0">
                  <a:pos x="40" y="0"/>
                </a:cxn>
                <a:cxn ang="0">
                  <a:pos x="34" y="0"/>
                </a:cxn>
                <a:cxn ang="0">
                  <a:pos x="31" y="0"/>
                </a:cxn>
                <a:cxn ang="0">
                  <a:pos x="26" y="1"/>
                </a:cxn>
                <a:cxn ang="0">
                  <a:pos x="22" y="4"/>
                </a:cxn>
                <a:cxn ang="0">
                  <a:pos x="17" y="8"/>
                </a:cxn>
                <a:cxn ang="0">
                  <a:pos x="16" y="8"/>
                </a:cxn>
                <a:cxn ang="0">
                  <a:pos x="16" y="2"/>
                </a:cxn>
                <a:cxn ang="0">
                  <a:pos x="0" y="2"/>
                </a:cxn>
                <a:cxn ang="0">
                  <a:pos x="17" y="29"/>
                </a:cxn>
                <a:cxn ang="0">
                  <a:pos x="17" y="24"/>
                </a:cxn>
                <a:cxn ang="0">
                  <a:pos x="18" y="20"/>
                </a:cxn>
                <a:cxn ang="0">
                  <a:pos x="19" y="16"/>
                </a:cxn>
                <a:cxn ang="0">
                  <a:pos x="21" y="14"/>
                </a:cxn>
                <a:cxn ang="0">
                  <a:pos x="25" y="11"/>
                </a:cxn>
                <a:cxn ang="0">
                  <a:pos x="29" y="11"/>
                </a:cxn>
                <a:cxn ang="0">
                  <a:pos x="33" y="11"/>
                </a:cxn>
                <a:cxn ang="0">
                  <a:pos x="37" y="14"/>
                </a:cxn>
                <a:cxn ang="0">
                  <a:pos x="39" y="16"/>
                </a:cxn>
                <a:cxn ang="0">
                  <a:pos x="41" y="20"/>
                </a:cxn>
                <a:cxn ang="0">
                  <a:pos x="42" y="24"/>
                </a:cxn>
                <a:cxn ang="0">
                  <a:pos x="42" y="29"/>
                </a:cxn>
                <a:cxn ang="0">
                  <a:pos x="41" y="36"/>
                </a:cxn>
                <a:cxn ang="0">
                  <a:pos x="39" y="43"/>
                </a:cxn>
                <a:cxn ang="0">
                  <a:pos x="37" y="45"/>
                </a:cxn>
                <a:cxn ang="0">
                  <a:pos x="35" y="47"/>
                </a:cxn>
                <a:cxn ang="0">
                  <a:pos x="33" y="48"/>
                </a:cxn>
                <a:cxn ang="0">
                  <a:pos x="29" y="48"/>
                </a:cxn>
                <a:cxn ang="0">
                  <a:pos x="26" y="48"/>
                </a:cxn>
                <a:cxn ang="0">
                  <a:pos x="23" y="47"/>
                </a:cxn>
                <a:cxn ang="0">
                  <a:pos x="21" y="45"/>
                </a:cxn>
                <a:cxn ang="0">
                  <a:pos x="19" y="43"/>
                </a:cxn>
                <a:cxn ang="0">
                  <a:pos x="17" y="36"/>
                </a:cxn>
                <a:cxn ang="0">
                  <a:pos x="17" y="29"/>
                </a:cxn>
              </a:cxnLst>
              <a:rect l="0" t="0" r="r" b="b"/>
              <a:pathLst>
                <a:path w="59" h="77">
                  <a:moveTo>
                    <a:pt x="0" y="2"/>
                  </a:moveTo>
                  <a:lnTo>
                    <a:pt x="0" y="77"/>
                  </a:lnTo>
                  <a:lnTo>
                    <a:pt x="17" y="77"/>
                  </a:lnTo>
                  <a:lnTo>
                    <a:pt x="17" y="52"/>
                  </a:lnTo>
                  <a:lnTo>
                    <a:pt x="22" y="56"/>
                  </a:lnTo>
                  <a:lnTo>
                    <a:pt x="27" y="58"/>
                  </a:lnTo>
                  <a:lnTo>
                    <a:pt x="31" y="59"/>
                  </a:lnTo>
                  <a:lnTo>
                    <a:pt x="34" y="59"/>
                  </a:lnTo>
                  <a:lnTo>
                    <a:pt x="39" y="59"/>
                  </a:lnTo>
                  <a:lnTo>
                    <a:pt x="44" y="57"/>
                  </a:lnTo>
                  <a:lnTo>
                    <a:pt x="49" y="54"/>
                  </a:lnTo>
                  <a:lnTo>
                    <a:pt x="52" y="51"/>
                  </a:lnTo>
                  <a:lnTo>
                    <a:pt x="55" y="47"/>
                  </a:lnTo>
                  <a:lnTo>
                    <a:pt x="57" y="42"/>
                  </a:lnTo>
                  <a:lnTo>
                    <a:pt x="58" y="35"/>
                  </a:lnTo>
                  <a:lnTo>
                    <a:pt x="59" y="29"/>
                  </a:lnTo>
                  <a:lnTo>
                    <a:pt x="58" y="23"/>
                  </a:lnTo>
                  <a:lnTo>
                    <a:pt x="57" y="17"/>
                  </a:lnTo>
                  <a:lnTo>
                    <a:pt x="55" y="12"/>
                  </a:lnTo>
                  <a:lnTo>
                    <a:pt x="52" y="8"/>
                  </a:lnTo>
                  <a:lnTo>
                    <a:pt x="49" y="4"/>
                  </a:lnTo>
                  <a:lnTo>
                    <a:pt x="44" y="2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1"/>
                  </a:lnTo>
                  <a:lnTo>
                    <a:pt x="22" y="4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0" y="2"/>
                  </a:lnTo>
                  <a:close/>
                  <a:moveTo>
                    <a:pt x="17" y="29"/>
                  </a:moveTo>
                  <a:lnTo>
                    <a:pt x="17" y="24"/>
                  </a:lnTo>
                  <a:lnTo>
                    <a:pt x="18" y="20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5" y="11"/>
                  </a:lnTo>
                  <a:lnTo>
                    <a:pt x="29" y="11"/>
                  </a:lnTo>
                  <a:lnTo>
                    <a:pt x="33" y="11"/>
                  </a:lnTo>
                  <a:lnTo>
                    <a:pt x="37" y="14"/>
                  </a:lnTo>
                  <a:lnTo>
                    <a:pt x="39" y="16"/>
                  </a:lnTo>
                  <a:lnTo>
                    <a:pt x="41" y="20"/>
                  </a:lnTo>
                  <a:lnTo>
                    <a:pt x="42" y="24"/>
                  </a:lnTo>
                  <a:lnTo>
                    <a:pt x="42" y="29"/>
                  </a:lnTo>
                  <a:lnTo>
                    <a:pt x="41" y="36"/>
                  </a:lnTo>
                  <a:lnTo>
                    <a:pt x="39" y="43"/>
                  </a:lnTo>
                  <a:lnTo>
                    <a:pt x="37" y="45"/>
                  </a:lnTo>
                  <a:lnTo>
                    <a:pt x="35" y="47"/>
                  </a:lnTo>
                  <a:lnTo>
                    <a:pt x="33" y="48"/>
                  </a:lnTo>
                  <a:lnTo>
                    <a:pt x="29" y="48"/>
                  </a:lnTo>
                  <a:lnTo>
                    <a:pt x="26" y="48"/>
                  </a:lnTo>
                  <a:lnTo>
                    <a:pt x="23" y="47"/>
                  </a:lnTo>
                  <a:lnTo>
                    <a:pt x="21" y="45"/>
                  </a:lnTo>
                  <a:lnTo>
                    <a:pt x="19" y="43"/>
                  </a:lnTo>
                  <a:lnTo>
                    <a:pt x="17" y="36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6" name="Freeform 890"/>
            <p:cNvSpPr>
              <a:spLocks/>
            </p:cNvSpPr>
            <p:nvPr/>
          </p:nvSpPr>
          <p:spPr bwMode="auto">
            <a:xfrm>
              <a:off x="3193" y="1712"/>
              <a:ext cx="19" cy="14"/>
            </a:xfrm>
            <a:custGeom>
              <a:avLst/>
              <a:gdLst/>
              <a:ahLst/>
              <a:cxnLst>
                <a:cxn ang="0">
                  <a:pos x="31" y="55"/>
                </a:cxn>
                <a:cxn ang="0">
                  <a:pos x="42" y="55"/>
                </a:cxn>
                <a:cxn ang="0">
                  <a:pos x="57" y="17"/>
                </a:cxn>
                <a:cxn ang="0">
                  <a:pos x="57" y="17"/>
                </a:cxn>
                <a:cxn ang="0">
                  <a:pos x="57" y="20"/>
                </a:cxn>
                <a:cxn ang="0">
                  <a:pos x="57" y="55"/>
                </a:cxn>
                <a:cxn ang="0">
                  <a:pos x="73" y="55"/>
                </a:cxn>
                <a:cxn ang="0">
                  <a:pos x="73" y="0"/>
                </a:cxn>
                <a:cxn ang="0">
                  <a:pos x="52" y="0"/>
                </a:cxn>
                <a:cxn ang="0">
                  <a:pos x="36" y="39"/>
                </a:cxn>
                <a:cxn ang="0">
                  <a:pos x="36" y="39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0" y="55"/>
                </a:cxn>
                <a:cxn ang="0">
                  <a:pos x="16" y="55"/>
                </a:cxn>
                <a:cxn ang="0">
                  <a:pos x="16" y="20"/>
                </a:cxn>
                <a:cxn ang="0">
                  <a:pos x="15" y="17"/>
                </a:cxn>
                <a:cxn ang="0">
                  <a:pos x="16" y="17"/>
                </a:cxn>
                <a:cxn ang="0">
                  <a:pos x="31" y="55"/>
                </a:cxn>
              </a:cxnLst>
              <a:rect l="0" t="0" r="r" b="b"/>
              <a:pathLst>
                <a:path w="73" h="55">
                  <a:moveTo>
                    <a:pt x="31" y="55"/>
                  </a:moveTo>
                  <a:lnTo>
                    <a:pt x="42" y="55"/>
                  </a:lnTo>
                  <a:lnTo>
                    <a:pt x="57" y="17"/>
                  </a:lnTo>
                  <a:lnTo>
                    <a:pt x="57" y="17"/>
                  </a:lnTo>
                  <a:lnTo>
                    <a:pt x="57" y="20"/>
                  </a:lnTo>
                  <a:lnTo>
                    <a:pt x="57" y="55"/>
                  </a:lnTo>
                  <a:lnTo>
                    <a:pt x="73" y="55"/>
                  </a:lnTo>
                  <a:lnTo>
                    <a:pt x="73" y="0"/>
                  </a:lnTo>
                  <a:lnTo>
                    <a:pt x="52" y="0"/>
                  </a:lnTo>
                  <a:lnTo>
                    <a:pt x="36" y="39"/>
                  </a:lnTo>
                  <a:lnTo>
                    <a:pt x="36" y="39"/>
                  </a:lnTo>
                  <a:lnTo>
                    <a:pt x="21" y="0"/>
                  </a:lnTo>
                  <a:lnTo>
                    <a:pt x="0" y="0"/>
                  </a:lnTo>
                  <a:lnTo>
                    <a:pt x="0" y="55"/>
                  </a:lnTo>
                  <a:lnTo>
                    <a:pt x="16" y="55"/>
                  </a:lnTo>
                  <a:lnTo>
                    <a:pt x="16" y="20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31" y="5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7" name="Freeform 891"/>
            <p:cNvSpPr>
              <a:spLocks noEditPoints="1"/>
            </p:cNvSpPr>
            <p:nvPr/>
          </p:nvSpPr>
          <p:spPr bwMode="auto">
            <a:xfrm>
              <a:off x="3215" y="1712"/>
              <a:ext cx="14" cy="15"/>
            </a:xfrm>
            <a:custGeom>
              <a:avLst/>
              <a:gdLst/>
              <a:ahLst/>
              <a:cxnLst>
                <a:cxn ang="0">
                  <a:pos x="20" y="17"/>
                </a:cxn>
                <a:cxn ang="0">
                  <a:pos x="22" y="13"/>
                </a:cxn>
                <a:cxn ang="0">
                  <a:pos x="26" y="11"/>
                </a:cxn>
                <a:cxn ang="0">
                  <a:pos x="31" y="11"/>
                </a:cxn>
                <a:cxn ang="0">
                  <a:pos x="36" y="13"/>
                </a:cxn>
                <a:cxn ang="0">
                  <a:pos x="38" y="16"/>
                </a:cxn>
                <a:cxn ang="0">
                  <a:pos x="38" y="19"/>
                </a:cxn>
                <a:cxn ang="0">
                  <a:pos x="38" y="21"/>
                </a:cxn>
                <a:cxn ang="0">
                  <a:pos x="36" y="23"/>
                </a:cxn>
                <a:cxn ang="0">
                  <a:pos x="29" y="24"/>
                </a:cxn>
                <a:cxn ang="0">
                  <a:pos x="14" y="27"/>
                </a:cxn>
                <a:cxn ang="0">
                  <a:pos x="4" y="32"/>
                </a:cxn>
                <a:cxn ang="0">
                  <a:pos x="1" y="39"/>
                </a:cxn>
                <a:cxn ang="0">
                  <a:pos x="1" y="48"/>
                </a:cxn>
                <a:cxn ang="0">
                  <a:pos x="5" y="55"/>
                </a:cxn>
                <a:cxn ang="0">
                  <a:pos x="14" y="59"/>
                </a:cxn>
                <a:cxn ang="0">
                  <a:pos x="25" y="59"/>
                </a:cxn>
                <a:cxn ang="0">
                  <a:pos x="35" y="55"/>
                </a:cxn>
                <a:cxn ang="0">
                  <a:pos x="39" y="52"/>
                </a:cxn>
                <a:cxn ang="0">
                  <a:pos x="58" y="57"/>
                </a:cxn>
                <a:cxn ang="0">
                  <a:pos x="55" y="55"/>
                </a:cxn>
                <a:cxn ang="0">
                  <a:pos x="54" y="50"/>
                </a:cxn>
                <a:cxn ang="0">
                  <a:pos x="54" y="20"/>
                </a:cxn>
                <a:cxn ang="0">
                  <a:pos x="54" y="14"/>
                </a:cxn>
                <a:cxn ang="0">
                  <a:pos x="51" y="8"/>
                </a:cxn>
                <a:cxn ang="0">
                  <a:pos x="43" y="2"/>
                </a:cxn>
                <a:cxn ang="0">
                  <a:pos x="29" y="0"/>
                </a:cxn>
                <a:cxn ang="0">
                  <a:pos x="15" y="3"/>
                </a:cxn>
                <a:cxn ang="0">
                  <a:pos x="7" y="8"/>
                </a:cxn>
                <a:cxn ang="0">
                  <a:pos x="3" y="19"/>
                </a:cxn>
                <a:cxn ang="0">
                  <a:pos x="38" y="34"/>
                </a:cxn>
                <a:cxn ang="0">
                  <a:pos x="37" y="41"/>
                </a:cxn>
                <a:cxn ang="0">
                  <a:pos x="34" y="46"/>
                </a:cxn>
                <a:cxn ang="0">
                  <a:pos x="26" y="48"/>
                </a:cxn>
                <a:cxn ang="0">
                  <a:pos x="21" y="47"/>
                </a:cxn>
                <a:cxn ang="0">
                  <a:pos x="18" y="42"/>
                </a:cxn>
                <a:cxn ang="0">
                  <a:pos x="21" y="35"/>
                </a:cxn>
                <a:cxn ang="0">
                  <a:pos x="27" y="33"/>
                </a:cxn>
                <a:cxn ang="0">
                  <a:pos x="38" y="30"/>
                </a:cxn>
              </a:cxnLst>
              <a:rect l="0" t="0" r="r" b="b"/>
              <a:pathLst>
                <a:path w="58" h="59">
                  <a:moveTo>
                    <a:pt x="19" y="19"/>
                  </a:moveTo>
                  <a:lnTo>
                    <a:pt x="20" y="17"/>
                  </a:lnTo>
                  <a:lnTo>
                    <a:pt x="20" y="15"/>
                  </a:lnTo>
                  <a:lnTo>
                    <a:pt x="22" y="13"/>
                  </a:lnTo>
                  <a:lnTo>
                    <a:pt x="23" y="12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4" y="12"/>
                  </a:lnTo>
                  <a:lnTo>
                    <a:pt x="36" y="13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8" y="21"/>
                  </a:lnTo>
                  <a:lnTo>
                    <a:pt x="37" y="22"/>
                  </a:lnTo>
                  <a:lnTo>
                    <a:pt x="36" y="23"/>
                  </a:lnTo>
                  <a:lnTo>
                    <a:pt x="34" y="24"/>
                  </a:lnTo>
                  <a:lnTo>
                    <a:pt x="29" y="24"/>
                  </a:lnTo>
                  <a:lnTo>
                    <a:pt x="21" y="25"/>
                  </a:lnTo>
                  <a:lnTo>
                    <a:pt x="14" y="27"/>
                  </a:lnTo>
                  <a:lnTo>
                    <a:pt x="8" y="30"/>
                  </a:lnTo>
                  <a:lnTo>
                    <a:pt x="4" y="32"/>
                  </a:lnTo>
                  <a:lnTo>
                    <a:pt x="2" y="35"/>
                  </a:lnTo>
                  <a:lnTo>
                    <a:pt x="1" y="39"/>
                  </a:lnTo>
                  <a:lnTo>
                    <a:pt x="0" y="43"/>
                  </a:lnTo>
                  <a:lnTo>
                    <a:pt x="1" y="48"/>
                  </a:lnTo>
                  <a:lnTo>
                    <a:pt x="3" y="53"/>
                  </a:lnTo>
                  <a:lnTo>
                    <a:pt x="5" y="55"/>
                  </a:lnTo>
                  <a:lnTo>
                    <a:pt x="10" y="57"/>
                  </a:lnTo>
                  <a:lnTo>
                    <a:pt x="14" y="59"/>
                  </a:lnTo>
                  <a:lnTo>
                    <a:pt x="20" y="59"/>
                  </a:lnTo>
                  <a:lnTo>
                    <a:pt x="25" y="59"/>
                  </a:lnTo>
                  <a:lnTo>
                    <a:pt x="30" y="57"/>
                  </a:lnTo>
                  <a:lnTo>
                    <a:pt x="35" y="55"/>
                  </a:lnTo>
                  <a:lnTo>
                    <a:pt x="38" y="52"/>
                  </a:lnTo>
                  <a:lnTo>
                    <a:pt x="39" y="52"/>
                  </a:lnTo>
                  <a:lnTo>
                    <a:pt x="40" y="57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5" y="55"/>
                  </a:lnTo>
                  <a:lnTo>
                    <a:pt x="54" y="53"/>
                  </a:lnTo>
                  <a:lnTo>
                    <a:pt x="54" y="50"/>
                  </a:lnTo>
                  <a:lnTo>
                    <a:pt x="54" y="46"/>
                  </a:lnTo>
                  <a:lnTo>
                    <a:pt x="54" y="20"/>
                  </a:lnTo>
                  <a:lnTo>
                    <a:pt x="54" y="17"/>
                  </a:lnTo>
                  <a:lnTo>
                    <a:pt x="54" y="14"/>
                  </a:lnTo>
                  <a:lnTo>
                    <a:pt x="53" y="11"/>
                  </a:lnTo>
                  <a:lnTo>
                    <a:pt x="51" y="8"/>
                  </a:lnTo>
                  <a:lnTo>
                    <a:pt x="48" y="5"/>
                  </a:lnTo>
                  <a:lnTo>
                    <a:pt x="43" y="2"/>
                  </a:lnTo>
                  <a:lnTo>
                    <a:pt x="37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5" y="3"/>
                  </a:lnTo>
                  <a:lnTo>
                    <a:pt x="11" y="5"/>
                  </a:lnTo>
                  <a:lnTo>
                    <a:pt x="7" y="8"/>
                  </a:lnTo>
                  <a:lnTo>
                    <a:pt x="4" y="13"/>
                  </a:lnTo>
                  <a:lnTo>
                    <a:pt x="3" y="19"/>
                  </a:lnTo>
                  <a:lnTo>
                    <a:pt x="19" y="19"/>
                  </a:lnTo>
                  <a:close/>
                  <a:moveTo>
                    <a:pt x="38" y="34"/>
                  </a:moveTo>
                  <a:lnTo>
                    <a:pt x="38" y="37"/>
                  </a:lnTo>
                  <a:lnTo>
                    <a:pt x="37" y="41"/>
                  </a:lnTo>
                  <a:lnTo>
                    <a:pt x="35" y="44"/>
                  </a:lnTo>
                  <a:lnTo>
                    <a:pt x="34" y="46"/>
                  </a:lnTo>
                  <a:lnTo>
                    <a:pt x="30" y="48"/>
                  </a:lnTo>
                  <a:lnTo>
                    <a:pt x="26" y="48"/>
                  </a:lnTo>
                  <a:lnTo>
                    <a:pt x="24" y="48"/>
                  </a:lnTo>
                  <a:lnTo>
                    <a:pt x="21" y="47"/>
                  </a:lnTo>
                  <a:lnTo>
                    <a:pt x="19" y="45"/>
                  </a:lnTo>
                  <a:lnTo>
                    <a:pt x="18" y="42"/>
                  </a:lnTo>
                  <a:lnTo>
                    <a:pt x="19" y="37"/>
                  </a:lnTo>
                  <a:lnTo>
                    <a:pt x="21" y="35"/>
                  </a:lnTo>
                  <a:lnTo>
                    <a:pt x="24" y="34"/>
                  </a:lnTo>
                  <a:lnTo>
                    <a:pt x="27" y="33"/>
                  </a:lnTo>
                  <a:lnTo>
                    <a:pt x="33" y="32"/>
                  </a:lnTo>
                  <a:lnTo>
                    <a:pt x="38" y="30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8" name="Freeform 892"/>
            <p:cNvSpPr>
              <a:spLocks/>
            </p:cNvSpPr>
            <p:nvPr/>
          </p:nvSpPr>
          <p:spPr bwMode="auto">
            <a:xfrm>
              <a:off x="3230" y="1712"/>
              <a:ext cx="14" cy="14"/>
            </a:xfrm>
            <a:custGeom>
              <a:avLst/>
              <a:gdLst/>
              <a:ahLst/>
              <a:cxnLst>
                <a:cxn ang="0">
                  <a:pos x="18" y="11"/>
                </a:cxn>
                <a:cxn ang="0">
                  <a:pos x="18" y="55"/>
                </a:cxn>
                <a:cxn ang="0">
                  <a:pos x="35" y="55"/>
                </a:cxn>
                <a:cxn ang="0">
                  <a:pos x="35" y="11"/>
                </a:cxn>
                <a:cxn ang="0">
                  <a:pos x="53" y="11"/>
                </a:cxn>
                <a:cxn ang="0">
                  <a:pos x="53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18" y="11"/>
                </a:cxn>
              </a:cxnLst>
              <a:rect l="0" t="0" r="r" b="b"/>
              <a:pathLst>
                <a:path w="53" h="55">
                  <a:moveTo>
                    <a:pt x="18" y="11"/>
                  </a:moveTo>
                  <a:lnTo>
                    <a:pt x="18" y="55"/>
                  </a:lnTo>
                  <a:lnTo>
                    <a:pt x="35" y="55"/>
                  </a:lnTo>
                  <a:lnTo>
                    <a:pt x="35" y="11"/>
                  </a:lnTo>
                  <a:lnTo>
                    <a:pt x="53" y="11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09" name="Freeform 893"/>
            <p:cNvSpPr>
              <a:spLocks noEditPoints="1"/>
            </p:cNvSpPr>
            <p:nvPr/>
          </p:nvSpPr>
          <p:spPr bwMode="auto">
            <a:xfrm>
              <a:off x="3245" y="1712"/>
              <a:ext cx="15" cy="15"/>
            </a:xfrm>
            <a:custGeom>
              <a:avLst/>
              <a:gdLst/>
              <a:ahLst/>
              <a:cxnLst>
                <a:cxn ang="0">
                  <a:pos x="30" y="59"/>
                </a:cxn>
                <a:cxn ang="0">
                  <a:pos x="36" y="59"/>
                </a:cxn>
                <a:cxn ang="0">
                  <a:pos x="42" y="57"/>
                </a:cxn>
                <a:cxn ang="0">
                  <a:pos x="47" y="55"/>
                </a:cxn>
                <a:cxn ang="0">
                  <a:pos x="52" y="52"/>
                </a:cxn>
                <a:cxn ang="0">
                  <a:pos x="55" y="48"/>
                </a:cxn>
                <a:cxn ang="0">
                  <a:pos x="58" y="43"/>
                </a:cxn>
                <a:cxn ang="0">
                  <a:pos x="60" y="36"/>
                </a:cxn>
                <a:cxn ang="0">
                  <a:pos x="60" y="29"/>
                </a:cxn>
                <a:cxn ang="0">
                  <a:pos x="60" y="22"/>
                </a:cxn>
                <a:cxn ang="0">
                  <a:pos x="58" y="16"/>
                </a:cxn>
                <a:cxn ang="0">
                  <a:pos x="55" y="11"/>
                </a:cxn>
                <a:cxn ang="0">
                  <a:pos x="52" y="7"/>
                </a:cxn>
                <a:cxn ang="0">
                  <a:pos x="47" y="4"/>
                </a:cxn>
                <a:cxn ang="0">
                  <a:pos x="42" y="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9" y="1"/>
                </a:cxn>
                <a:cxn ang="0">
                  <a:pos x="14" y="3"/>
                </a:cxn>
                <a:cxn ang="0">
                  <a:pos x="9" y="6"/>
                </a:cxn>
                <a:cxn ang="0">
                  <a:pos x="5" y="10"/>
                </a:cxn>
                <a:cxn ang="0">
                  <a:pos x="2" y="15"/>
                </a:cxn>
                <a:cxn ang="0">
                  <a:pos x="1" y="21"/>
                </a:cxn>
                <a:cxn ang="0">
                  <a:pos x="0" y="29"/>
                </a:cxn>
                <a:cxn ang="0">
                  <a:pos x="0" y="36"/>
                </a:cxn>
                <a:cxn ang="0">
                  <a:pos x="2" y="43"/>
                </a:cxn>
                <a:cxn ang="0">
                  <a:pos x="5" y="48"/>
                </a:cxn>
                <a:cxn ang="0">
                  <a:pos x="8" y="52"/>
                </a:cxn>
                <a:cxn ang="0">
                  <a:pos x="13" y="55"/>
                </a:cxn>
                <a:cxn ang="0">
                  <a:pos x="18" y="57"/>
                </a:cxn>
                <a:cxn ang="0">
                  <a:pos x="23" y="59"/>
                </a:cxn>
                <a:cxn ang="0">
                  <a:pos x="30" y="59"/>
                </a:cxn>
                <a:cxn ang="0">
                  <a:pos x="30" y="48"/>
                </a:cxn>
                <a:cxn ang="0">
                  <a:pos x="26" y="48"/>
                </a:cxn>
                <a:cxn ang="0">
                  <a:pos x="23" y="46"/>
                </a:cxn>
                <a:cxn ang="0">
                  <a:pos x="20" y="44"/>
                </a:cxn>
                <a:cxn ang="0">
                  <a:pos x="19" y="42"/>
                </a:cxn>
                <a:cxn ang="0">
                  <a:pos x="17" y="35"/>
                </a:cxn>
                <a:cxn ang="0">
                  <a:pos x="17" y="29"/>
                </a:cxn>
                <a:cxn ang="0">
                  <a:pos x="17" y="23"/>
                </a:cxn>
                <a:cxn ang="0">
                  <a:pos x="18" y="19"/>
                </a:cxn>
                <a:cxn ang="0">
                  <a:pos x="20" y="16"/>
                </a:cxn>
                <a:cxn ang="0">
                  <a:pos x="22" y="13"/>
                </a:cxn>
                <a:cxn ang="0">
                  <a:pos x="26" y="11"/>
                </a:cxn>
                <a:cxn ang="0">
                  <a:pos x="30" y="11"/>
                </a:cxn>
                <a:cxn ang="0">
                  <a:pos x="33" y="11"/>
                </a:cxn>
                <a:cxn ang="0">
                  <a:pos x="38" y="13"/>
                </a:cxn>
                <a:cxn ang="0">
                  <a:pos x="40" y="16"/>
                </a:cxn>
                <a:cxn ang="0">
                  <a:pos x="42" y="19"/>
                </a:cxn>
                <a:cxn ang="0">
                  <a:pos x="43" y="23"/>
                </a:cxn>
                <a:cxn ang="0">
                  <a:pos x="43" y="29"/>
                </a:cxn>
                <a:cxn ang="0">
                  <a:pos x="43" y="35"/>
                </a:cxn>
                <a:cxn ang="0">
                  <a:pos x="41" y="42"/>
                </a:cxn>
                <a:cxn ang="0">
                  <a:pos x="40" y="44"/>
                </a:cxn>
                <a:cxn ang="0">
                  <a:pos x="38" y="46"/>
                </a:cxn>
                <a:cxn ang="0">
                  <a:pos x="33" y="48"/>
                </a:cxn>
                <a:cxn ang="0">
                  <a:pos x="30" y="48"/>
                </a:cxn>
              </a:cxnLst>
              <a:rect l="0" t="0" r="r" b="b"/>
              <a:pathLst>
                <a:path w="60" h="59">
                  <a:moveTo>
                    <a:pt x="30" y="59"/>
                  </a:moveTo>
                  <a:lnTo>
                    <a:pt x="36" y="59"/>
                  </a:lnTo>
                  <a:lnTo>
                    <a:pt x="42" y="57"/>
                  </a:lnTo>
                  <a:lnTo>
                    <a:pt x="47" y="55"/>
                  </a:lnTo>
                  <a:lnTo>
                    <a:pt x="52" y="52"/>
                  </a:lnTo>
                  <a:lnTo>
                    <a:pt x="55" y="48"/>
                  </a:lnTo>
                  <a:lnTo>
                    <a:pt x="58" y="43"/>
                  </a:lnTo>
                  <a:lnTo>
                    <a:pt x="60" y="36"/>
                  </a:lnTo>
                  <a:lnTo>
                    <a:pt x="60" y="29"/>
                  </a:lnTo>
                  <a:lnTo>
                    <a:pt x="60" y="22"/>
                  </a:lnTo>
                  <a:lnTo>
                    <a:pt x="58" y="16"/>
                  </a:lnTo>
                  <a:lnTo>
                    <a:pt x="55" y="11"/>
                  </a:lnTo>
                  <a:lnTo>
                    <a:pt x="52" y="7"/>
                  </a:lnTo>
                  <a:lnTo>
                    <a:pt x="47" y="4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9" y="6"/>
                  </a:lnTo>
                  <a:lnTo>
                    <a:pt x="5" y="10"/>
                  </a:lnTo>
                  <a:lnTo>
                    <a:pt x="2" y="15"/>
                  </a:lnTo>
                  <a:lnTo>
                    <a:pt x="1" y="21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2" y="43"/>
                  </a:lnTo>
                  <a:lnTo>
                    <a:pt x="5" y="48"/>
                  </a:lnTo>
                  <a:lnTo>
                    <a:pt x="8" y="52"/>
                  </a:lnTo>
                  <a:lnTo>
                    <a:pt x="13" y="55"/>
                  </a:lnTo>
                  <a:lnTo>
                    <a:pt x="18" y="57"/>
                  </a:lnTo>
                  <a:lnTo>
                    <a:pt x="23" y="59"/>
                  </a:lnTo>
                  <a:lnTo>
                    <a:pt x="30" y="59"/>
                  </a:lnTo>
                  <a:close/>
                  <a:moveTo>
                    <a:pt x="30" y="48"/>
                  </a:moveTo>
                  <a:lnTo>
                    <a:pt x="26" y="48"/>
                  </a:lnTo>
                  <a:lnTo>
                    <a:pt x="23" y="46"/>
                  </a:lnTo>
                  <a:lnTo>
                    <a:pt x="20" y="44"/>
                  </a:lnTo>
                  <a:lnTo>
                    <a:pt x="19" y="42"/>
                  </a:lnTo>
                  <a:lnTo>
                    <a:pt x="17" y="35"/>
                  </a:lnTo>
                  <a:lnTo>
                    <a:pt x="17" y="29"/>
                  </a:lnTo>
                  <a:lnTo>
                    <a:pt x="17" y="23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2" y="13"/>
                  </a:lnTo>
                  <a:lnTo>
                    <a:pt x="26" y="11"/>
                  </a:lnTo>
                  <a:lnTo>
                    <a:pt x="30" y="11"/>
                  </a:lnTo>
                  <a:lnTo>
                    <a:pt x="33" y="11"/>
                  </a:lnTo>
                  <a:lnTo>
                    <a:pt x="38" y="13"/>
                  </a:lnTo>
                  <a:lnTo>
                    <a:pt x="40" y="16"/>
                  </a:lnTo>
                  <a:lnTo>
                    <a:pt x="42" y="19"/>
                  </a:lnTo>
                  <a:lnTo>
                    <a:pt x="43" y="23"/>
                  </a:lnTo>
                  <a:lnTo>
                    <a:pt x="43" y="29"/>
                  </a:lnTo>
                  <a:lnTo>
                    <a:pt x="43" y="35"/>
                  </a:lnTo>
                  <a:lnTo>
                    <a:pt x="41" y="42"/>
                  </a:lnTo>
                  <a:lnTo>
                    <a:pt x="40" y="44"/>
                  </a:lnTo>
                  <a:lnTo>
                    <a:pt x="38" y="46"/>
                  </a:lnTo>
                  <a:lnTo>
                    <a:pt x="33" y="48"/>
                  </a:lnTo>
                  <a:lnTo>
                    <a:pt x="30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0" name="Freeform 894"/>
            <p:cNvSpPr>
              <a:spLocks noEditPoints="1"/>
            </p:cNvSpPr>
            <p:nvPr/>
          </p:nvSpPr>
          <p:spPr bwMode="auto">
            <a:xfrm>
              <a:off x="3263" y="1712"/>
              <a:ext cx="15" cy="1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7"/>
                </a:cxn>
                <a:cxn ang="0">
                  <a:pos x="16" y="77"/>
                </a:cxn>
                <a:cxn ang="0">
                  <a:pos x="16" y="52"/>
                </a:cxn>
                <a:cxn ang="0">
                  <a:pos x="22" y="56"/>
                </a:cxn>
                <a:cxn ang="0">
                  <a:pos x="27" y="58"/>
                </a:cxn>
                <a:cxn ang="0">
                  <a:pos x="31" y="59"/>
                </a:cxn>
                <a:cxn ang="0">
                  <a:pos x="34" y="59"/>
                </a:cxn>
                <a:cxn ang="0">
                  <a:pos x="39" y="59"/>
                </a:cxn>
                <a:cxn ang="0">
                  <a:pos x="44" y="57"/>
                </a:cxn>
                <a:cxn ang="0">
                  <a:pos x="48" y="54"/>
                </a:cxn>
                <a:cxn ang="0">
                  <a:pos x="52" y="51"/>
                </a:cxn>
                <a:cxn ang="0">
                  <a:pos x="55" y="47"/>
                </a:cxn>
                <a:cxn ang="0">
                  <a:pos x="57" y="42"/>
                </a:cxn>
                <a:cxn ang="0">
                  <a:pos x="58" y="35"/>
                </a:cxn>
                <a:cxn ang="0">
                  <a:pos x="59" y="29"/>
                </a:cxn>
                <a:cxn ang="0">
                  <a:pos x="58" y="23"/>
                </a:cxn>
                <a:cxn ang="0">
                  <a:pos x="57" y="17"/>
                </a:cxn>
                <a:cxn ang="0">
                  <a:pos x="55" y="12"/>
                </a:cxn>
                <a:cxn ang="0">
                  <a:pos x="52" y="8"/>
                </a:cxn>
                <a:cxn ang="0">
                  <a:pos x="48" y="4"/>
                </a:cxn>
                <a:cxn ang="0">
                  <a:pos x="44" y="2"/>
                </a:cxn>
                <a:cxn ang="0">
                  <a:pos x="39" y="0"/>
                </a:cxn>
                <a:cxn ang="0">
                  <a:pos x="34" y="0"/>
                </a:cxn>
                <a:cxn ang="0">
                  <a:pos x="30" y="0"/>
                </a:cxn>
                <a:cxn ang="0">
                  <a:pos x="26" y="1"/>
                </a:cxn>
                <a:cxn ang="0">
                  <a:pos x="21" y="4"/>
                </a:cxn>
                <a:cxn ang="0">
                  <a:pos x="15" y="8"/>
                </a:cxn>
                <a:cxn ang="0">
                  <a:pos x="15" y="8"/>
                </a:cxn>
                <a:cxn ang="0">
                  <a:pos x="15" y="2"/>
                </a:cxn>
                <a:cxn ang="0">
                  <a:pos x="0" y="2"/>
                </a:cxn>
                <a:cxn ang="0">
                  <a:pos x="15" y="29"/>
                </a:cxn>
                <a:cxn ang="0">
                  <a:pos x="16" y="24"/>
                </a:cxn>
                <a:cxn ang="0">
                  <a:pos x="18" y="20"/>
                </a:cxn>
                <a:cxn ang="0">
                  <a:pos x="19" y="16"/>
                </a:cxn>
                <a:cxn ang="0">
                  <a:pos x="21" y="14"/>
                </a:cxn>
                <a:cxn ang="0">
                  <a:pos x="25" y="11"/>
                </a:cxn>
                <a:cxn ang="0">
                  <a:pos x="29" y="11"/>
                </a:cxn>
                <a:cxn ang="0">
                  <a:pos x="33" y="11"/>
                </a:cxn>
                <a:cxn ang="0">
                  <a:pos x="37" y="14"/>
                </a:cxn>
                <a:cxn ang="0">
                  <a:pos x="39" y="16"/>
                </a:cxn>
                <a:cxn ang="0">
                  <a:pos x="40" y="20"/>
                </a:cxn>
                <a:cxn ang="0">
                  <a:pos x="41" y="24"/>
                </a:cxn>
                <a:cxn ang="0">
                  <a:pos x="42" y="29"/>
                </a:cxn>
                <a:cxn ang="0">
                  <a:pos x="41" y="36"/>
                </a:cxn>
                <a:cxn ang="0">
                  <a:pos x="39" y="43"/>
                </a:cxn>
                <a:cxn ang="0">
                  <a:pos x="37" y="45"/>
                </a:cxn>
                <a:cxn ang="0">
                  <a:pos x="35" y="47"/>
                </a:cxn>
                <a:cxn ang="0">
                  <a:pos x="32" y="48"/>
                </a:cxn>
                <a:cxn ang="0">
                  <a:pos x="29" y="48"/>
                </a:cxn>
                <a:cxn ang="0">
                  <a:pos x="26" y="48"/>
                </a:cxn>
                <a:cxn ang="0">
                  <a:pos x="23" y="47"/>
                </a:cxn>
                <a:cxn ang="0">
                  <a:pos x="21" y="45"/>
                </a:cxn>
                <a:cxn ang="0">
                  <a:pos x="19" y="43"/>
                </a:cxn>
                <a:cxn ang="0">
                  <a:pos x="16" y="36"/>
                </a:cxn>
                <a:cxn ang="0">
                  <a:pos x="15" y="29"/>
                </a:cxn>
              </a:cxnLst>
              <a:rect l="0" t="0" r="r" b="b"/>
              <a:pathLst>
                <a:path w="59" h="77">
                  <a:moveTo>
                    <a:pt x="0" y="2"/>
                  </a:moveTo>
                  <a:lnTo>
                    <a:pt x="0" y="77"/>
                  </a:lnTo>
                  <a:lnTo>
                    <a:pt x="16" y="77"/>
                  </a:lnTo>
                  <a:lnTo>
                    <a:pt x="16" y="52"/>
                  </a:lnTo>
                  <a:lnTo>
                    <a:pt x="22" y="56"/>
                  </a:lnTo>
                  <a:lnTo>
                    <a:pt x="27" y="58"/>
                  </a:lnTo>
                  <a:lnTo>
                    <a:pt x="31" y="59"/>
                  </a:lnTo>
                  <a:lnTo>
                    <a:pt x="34" y="59"/>
                  </a:lnTo>
                  <a:lnTo>
                    <a:pt x="39" y="59"/>
                  </a:lnTo>
                  <a:lnTo>
                    <a:pt x="44" y="57"/>
                  </a:lnTo>
                  <a:lnTo>
                    <a:pt x="48" y="54"/>
                  </a:lnTo>
                  <a:lnTo>
                    <a:pt x="52" y="51"/>
                  </a:lnTo>
                  <a:lnTo>
                    <a:pt x="55" y="47"/>
                  </a:lnTo>
                  <a:lnTo>
                    <a:pt x="57" y="42"/>
                  </a:lnTo>
                  <a:lnTo>
                    <a:pt x="58" y="35"/>
                  </a:lnTo>
                  <a:lnTo>
                    <a:pt x="59" y="29"/>
                  </a:lnTo>
                  <a:lnTo>
                    <a:pt x="58" y="23"/>
                  </a:lnTo>
                  <a:lnTo>
                    <a:pt x="57" y="17"/>
                  </a:lnTo>
                  <a:lnTo>
                    <a:pt x="55" y="12"/>
                  </a:lnTo>
                  <a:lnTo>
                    <a:pt x="52" y="8"/>
                  </a:lnTo>
                  <a:lnTo>
                    <a:pt x="48" y="4"/>
                  </a:lnTo>
                  <a:lnTo>
                    <a:pt x="44" y="2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6" y="1"/>
                  </a:lnTo>
                  <a:lnTo>
                    <a:pt x="21" y="4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0" y="2"/>
                  </a:lnTo>
                  <a:close/>
                  <a:moveTo>
                    <a:pt x="15" y="29"/>
                  </a:moveTo>
                  <a:lnTo>
                    <a:pt x="16" y="24"/>
                  </a:lnTo>
                  <a:lnTo>
                    <a:pt x="18" y="20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5" y="11"/>
                  </a:lnTo>
                  <a:lnTo>
                    <a:pt x="29" y="11"/>
                  </a:lnTo>
                  <a:lnTo>
                    <a:pt x="33" y="11"/>
                  </a:lnTo>
                  <a:lnTo>
                    <a:pt x="37" y="14"/>
                  </a:lnTo>
                  <a:lnTo>
                    <a:pt x="39" y="16"/>
                  </a:lnTo>
                  <a:lnTo>
                    <a:pt x="40" y="20"/>
                  </a:lnTo>
                  <a:lnTo>
                    <a:pt x="41" y="24"/>
                  </a:lnTo>
                  <a:lnTo>
                    <a:pt x="42" y="29"/>
                  </a:lnTo>
                  <a:lnTo>
                    <a:pt x="41" y="36"/>
                  </a:lnTo>
                  <a:lnTo>
                    <a:pt x="39" y="43"/>
                  </a:lnTo>
                  <a:lnTo>
                    <a:pt x="37" y="45"/>
                  </a:lnTo>
                  <a:lnTo>
                    <a:pt x="35" y="47"/>
                  </a:lnTo>
                  <a:lnTo>
                    <a:pt x="32" y="48"/>
                  </a:lnTo>
                  <a:lnTo>
                    <a:pt x="29" y="48"/>
                  </a:lnTo>
                  <a:lnTo>
                    <a:pt x="26" y="48"/>
                  </a:lnTo>
                  <a:lnTo>
                    <a:pt x="23" y="47"/>
                  </a:lnTo>
                  <a:lnTo>
                    <a:pt x="21" y="45"/>
                  </a:lnTo>
                  <a:lnTo>
                    <a:pt x="19" y="43"/>
                  </a:lnTo>
                  <a:lnTo>
                    <a:pt x="16" y="36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1" name="Freeform 895"/>
            <p:cNvSpPr>
              <a:spLocks noEditPoints="1"/>
            </p:cNvSpPr>
            <p:nvPr/>
          </p:nvSpPr>
          <p:spPr bwMode="auto">
            <a:xfrm>
              <a:off x="3203" y="1853"/>
              <a:ext cx="105" cy="105"/>
            </a:xfrm>
            <a:custGeom>
              <a:avLst/>
              <a:gdLst/>
              <a:ahLst/>
              <a:cxnLst>
                <a:cxn ang="0">
                  <a:pos x="264" y="414"/>
                </a:cxn>
                <a:cxn ang="0">
                  <a:pos x="301" y="401"/>
                </a:cxn>
                <a:cxn ang="0">
                  <a:pos x="344" y="373"/>
                </a:cxn>
                <a:cxn ang="0">
                  <a:pos x="392" y="318"/>
                </a:cxn>
                <a:cxn ang="0">
                  <a:pos x="409" y="281"/>
                </a:cxn>
                <a:cxn ang="0">
                  <a:pos x="421" y="231"/>
                </a:cxn>
                <a:cxn ang="0">
                  <a:pos x="416" y="158"/>
                </a:cxn>
                <a:cxn ang="0">
                  <a:pos x="402" y="120"/>
                </a:cxn>
                <a:cxn ang="0">
                  <a:pos x="375" y="77"/>
                </a:cxn>
                <a:cxn ang="0">
                  <a:pos x="319" y="28"/>
                </a:cxn>
                <a:cxn ang="0">
                  <a:pos x="283" y="11"/>
                </a:cxn>
                <a:cxn ang="0">
                  <a:pos x="233" y="1"/>
                </a:cxn>
                <a:cxn ang="0">
                  <a:pos x="160" y="6"/>
                </a:cxn>
                <a:cxn ang="0">
                  <a:pos x="121" y="19"/>
                </a:cxn>
                <a:cxn ang="0">
                  <a:pos x="78" y="47"/>
                </a:cxn>
                <a:cxn ang="0">
                  <a:pos x="30" y="102"/>
                </a:cxn>
                <a:cxn ang="0">
                  <a:pos x="13" y="139"/>
                </a:cxn>
                <a:cxn ang="0">
                  <a:pos x="1" y="189"/>
                </a:cxn>
                <a:cxn ang="0">
                  <a:pos x="7" y="262"/>
                </a:cxn>
                <a:cxn ang="0">
                  <a:pos x="21" y="300"/>
                </a:cxn>
                <a:cxn ang="0">
                  <a:pos x="48" y="343"/>
                </a:cxn>
                <a:cxn ang="0">
                  <a:pos x="103" y="392"/>
                </a:cxn>
                <a:cxn ang="0">
                  <a:pos x="140" y="409"/>
                </a:cxn>
                <a:cxn ang="0">
                  <a:pos x="190" y="419"/>
                </a:cxn>
                <a:cxn ang="0">
                  <a:pos x="172" y="403"/>
                </a:cxn>
                <a:cxn ang="0">
                  <a:pos x="102" y="374"/>
                </a:cxn>
                <a:cxn ang="0">
                  <a:pos x="47" y="318"/>
                </a:cxn>
                <a:cxn ang="0">
                  <a:pos x="19" y="249"/>
                </a:cxn>
                <a:cxn ang="0">
                  <a:pos x="19" y="171"/>
                </a:cxn>
                <a:cxn ang="0">
                  <a:pos x="47" y="102"/>
                </a:cxn>
                <a:cxn ang="0">
                  <a:pos x="102" y="46"/>
                </a:cxn>
                <a:cxn ang="0">
                  <a:pos x="172" y="17"/>
                </a:cxn>
                <a:cxn ang="0">
                  <a:pos x="250" y="17"/>
                </a:cxn>
                <a:cxn ang="0">
                  <a:pos x="320" y="46"/>
                </a:cxn>
                <a:cxn ang="0">
                  <a:pos x="375" y="102"/>
                </a:cxn>
                <a:cxn ang="0">
                  <a:pos x="404" y="171"/>
                </a:cxn>
                <a:cxn ang="0">
                  <a:pos x="404" y="249"/>
                </a:cxn>
                <a:cxn ang="0">
                  <a:pos x="375" y="318"/>
                </a:cxn>
                <a:cxn ang="0">
                  <a:pos x="320" y="374"/>
                </a:cxn>
                <a:cxn ang="0">
                  <a:pos x="250" y="403"/>
                </a:cxn>
                <a:cxn ang="0">
                  <a:pos x="186" y="76"/>
                </a:cxn>
                <a:cxn ang="0">
                  <a:pos x="156" y="151"/>
                </a:cxn>
                <a:cxn ang="0">
                  <a:pos x="200" y="216"/>
                </a:cxn>
                <a:cxn ang="0">
                  <a:pos x="233" y="234"/>
                </a:cxn>
                <a:cxn ang="0">
                  <a:pos x="236" y="76"/>
                </a:cxn>
                <a:cxn ang="0">
                  <a:pos x="390" y="201"/>
                </a:cxn>
                <a:cxn ang="0">
                  <a:pos x="51" y="201"/>
                </a:cxn>
                <a:cxn ang="0">
                  <a:pos x="221" y="369"/>
                </a:cxn>
                <a:cxn ang="0">
                  <a:pos x="221" y="369"/>
                </a:cxn>
                <a:cxn ang="0">
                  <a:pos x="345" y="121"/>
                </a:cxn>
                <a:cxn ang="0">
                  <a:pos x="51" y="292"/>
                </a:cxn>
                <a:cxn ang="0">
                  <a:pos x="130" y="50"/>
                </a:cxn>
                <a:cxn ang="0">
                  <a:pos x="299" y="344"/>
                </a:cxn>
                <a:cxn ang="0">
                  <a:pos x="299" y="344"/>
                </a:cxn>
                <a:cxn ang="0">
                  <a:pos x="283" y="66"/>
                </a:cxn>
                <a:cxn ang="0">
                  <a:pos x="114" y="360"/>
                </a:cxn>
                <a:cxn ang="0">
                  <a:pos x="61" y="112"/>
                </a:cxn>
                <a:cxn ang="0">
                  <a:pos x="354" y="281"/>
                </a:cxn>
                <a:cxn ang="0">
                  <a:pos x="354" y="281"/>
                </a:cxn>
              </a:cxnLst>
              <a:rect l="0" t="0" r="r" b="b"/>
              <a:pathLst>
                <a:path w="422" h="420">
                  <a:moveTo>
                    <a:pt x="212" y="420"/>
                  </a:moveTo>
                  <a:lnTo>
                    <a:pt x="233" y="419"/>
                  </a:lnTo>
                  <a:lnTo>
                    <a:pt x="253" y="416"/>
                  </a:lnTo>
                  <a:lnTo>
                    <a:pt x="264" y="414"/>
                  </a:lnTo>
                  <a:lnTo>
                    <a:pt x="273" y="412"/>
                  </a:lnTo>
                  <a:lnTo>
                    <a:pt x="283" y="409"/>
                  </a:lnTo>
                  <a:lnTo>
                    <a:pt x="292" y="405"/>
                  </a:lnTo>
                  <a:lnTo>
                    <a:pt x="301" y="401"/>
                  </a:lnTo>
                  <a:lnTo>
                    <a:pt x="311" y="397"/>
                  </a:lnTo>
                  <a:lnTo>
                    <a:pt x="319" y="392"/>
                  </a:lnTo>
                  <a:lnTo>
                    <a:pt x="328" y="385"/>
                  </a:lnTo>
                  <a:lnTo>
                    <a:pt x="344" y="373"/>
                  </a:lnTo>
                  <a:lnTo>
                    <a:pt x="360" y="359"/>
                  </a:lnTo>
                  <a:lnTo>
                    <a:pt x="375" y="343"/>
                  </a:lnTo>
                  <a:lnTo>
                    <a:pt x="387" y="326"/>
                  </a:lnTo>
                  <a:lnTo>
                    <a:pt x="392" y="318"/>
                  </a:lnTo>
                  <a:lnTo>
                    <a:pt x="397" y="309"/>
                  </a:lnTo>
                  <a:lnTo>
                    <a:pt x="402" y="300"/>
                  </a:lnTo>
                  <a:lnTo>
                    <a:pt x="406" y="291"/>
                  </a:lnTo>
                  <a:lnTo>
                    <a:pt x="409" y="281"/>
                  </a:lnTo>
                  <a:lnTo>
                    <a:pt x="413" y="272"/>
                  </a:lnTo>
                  <a:lnTo>
                    <a:pt x="416" y="262"/>
                  </a:lnTo>
                  <a:lnTo>
                    <a:pt x="418" y="252"/>
                  </a:lnTo>
                  <a:lnTo>
                    <a:pt x="421" y="231"/>
                  </a:lnTo>
                  <a:lnTo>
                    <a:pt x="422" y="210"/>
                  </a:lnTo>
                  <a:lnTo>
                    <a:pt x="421" y="189"/>
                  </a:lnTo>
                  <a:lnTo>
                    <a:pt x="418" y="168"/>
                  </a:lnTo>
                  <a:lnTo>
                    <a:pt x="416" y="158"/>
                  </a:lnTo>
                  <a:lnTo>
                    <a:pt x="413" y="148"/>
                  </a:lnTo>
                  <a:lnTo>
                    <a:pt x="409" y="139"/>
                  </a:lnTo>
                  <a:lnTo>
                    <a:pt x="406" y="129"/>
                  </a:lnTo>
                  <a:lnTo>
                    <a:pt x="402" y="120"/>
                  </a:lnTo>
                  <a:lnTo>
                    <a:pt x="397" y="111"/>
                  </a:lnTo>
                  <a:lnTo>
                    <a:pt x="392" y="102"/>
                  </a:lnTo>
                  <a:lnTo>
                    <a:pt x="387" y="94"/>
                  </a:lnTo>
                  <a:lnTo>
                    <a:pt x="375" y="77"/>
                  </a:lnTo>
                  <a:lnTo>
                    <a:pt x="360" y="61"/>
                  </a:lnTo>
                  <a:lnTo>
                    <a:pt x="344" y="47"/>
                  </a:lnTo>
                  <a:lnTo>
                    <a:pt x="328" y="35"/>
                  </a:lnTo>
                  <a:lnTo>
                    <a:pt x="319" y="28"/>
                  </a:lnTo>
                  <a:lnTo>
                    <a:pt x="311" y="23"/>
                  </a:lnTo>
                  <a:lnTo>
                    <a:pt x="301" y="19"/>
                  </a:lnTo>
                  <a:lnTo>
                    <a:pt x="292" y="15"/>
                  </a:lnTo>
                  <a:lnTo>
                    <a:pt x="283" y="11"/>
                  </a:lnTo>
                  <a:lnTo>
                    <a:pt x="273" y="8"/>
                  </a:lnTo>
                  <a:lnTo>
                    <a:pt x="264" y="6"/>
                  </a:lnTo>
                  <a:lnTo>
                    <a:pt x="253" y="4"/>
                  </a:lnTo>
                  <a:lnTo>
                    <a:pt x="233" y="1"/>
                  </a:lnTo>
                  <a:lnTo>
                    <a:pt x="212" y="0"/>
                  </a:lnTo>
                  <a:lnTo>
                    <a:pt x="190" y="1"/>
                  </a:lnTo>
                  <a:lnTo>
                    <a:pt x="169" y="4"/>
                  </a:lnTo>
                  <a:lnTo>
                    <a:pt x="160" y="6"/>
                  </a:lnTo>
                  <a:lnTo>
                    <a:pt x="149" y="8"/>
                  </a:lnTo>
                  <a:lnTo>
                    <a:pt x="140" y="11"/>
                  </a:lnTo>
                  <a:lnTo>
                    <a:pt x="130" y="15"/>
                  </a:lnTo>
                  <a:lnTo>
                    <a:pt x="121" y="19"/>
                  </a:lnTo>
                  <a:lnTo>
                    <a:pt x="113" y="23"/>
                  </a:lnTo>
                  <a:lnTo>
                    <a:pt x="103" y="28"/>
                  </a:lnTo>
                  <a:lnTo>
                    <a:pt x="95" y="35"/>
                  </a:lnTo>
                  <a:lnTo>
                    <a:pt x="78" y="47"/>
                  </a:lnTo>
                  <a:lnTo>
                    <a:pt x="63" y="61"/>
                  </a:lnTo>
                  <a:lnTo>
                    <a:pt x="48" y="77"/>
                  </a:lnTo>
                  <a:lnTo>
                    <a:pt x="35" y="94"/>
                  </a:lnTo>
                  <a:lnTo>
                    <a:pt x="30" y="102"/>
                  </a:lnTo>
                  <a:lnTo>
                    <a:pt x="25" y="111"/>
                  </a:lnTo>
                  <a:lnTo>
                    <a:pt x="21" y="120"/>
                  </a:lnTo>
                  <a:lnTo>
                    <a:pt x="17" y="129"/>
                  </a:lnTo>
                  <a:lnTo>
                    <a:pt x="13" y="139"/>
                  </a:lnTo>
                  <a:lnTo>
                    <a:pt x="10" y="148"/>
                  </a:lnTo>
                  <a:lnTo>
                    <a:pt x="7" y="158"/>
                  </a:lnTo>
                  <a:lnTo>
                    <a:pt x="5" y="168"/>
                  </a:lnTo>
                  <a:lnTo>
                    <a:pt x="1" y="189"/>
                  </a:lnTo>
                  <a:lnTo>
                    <a:pt x="0" y="210"/>
                  </a:lnTo>
                  <a:lnTo>
                    <a:pt x="1" y="231"/>
                  </a:lnTo>
                  <a:lnTo>
                    <a:pt x="5" y="252"/>
                  </a:lnTo>
                  <a:lnTo>
                    <a:pt x="7" y="262"/>
                  </a:lnTo>
                  <a:lnTo>
                    <a:pt x="10" y="271"/>
                  </a:lnTo>
                  <a:lnTo>
                    <a:pt x="13" y="281"/>
                  </a:lnTo>
                  <a:lnTo>
                    <a:pt x="17" y="291"/>
                  </a:lnTo>
                  <a:lnTo>
                    <a:pt x="21" y="300"/>
                  </a:lnTo>
                  <a:lnTo>
                    <a:pt x="25" y="309"/>
                  </a:lnTo>
                  <a:lnTo>
                    <a:pt x="30" y="318"/>
                  </a:lnTo>
                  <a:lnTo>
                    <a:pt x="35" y="326"/>
                  </a:lnTo>
                  <a:lnTo>
                    <a:pt x="48" y="343"/>
                  </a:lnTo>
                  <a:lnTo>
                    <a:pt x="63" y="359"/>
                  </a:lnTo>
                  <a:lnTo>
                    <a:pt x="78" y="373"/>
                  </a:lnTo>
                  <a:lnTo>
                    <a:pt x="95" y="385"/>
                  </a:lnTo>
                  <a:lnTo>
                    <a:pt x="103" y="392"/>
                  </a:lnTo>
                  <a:lnTo>
                    <a:pt x="113" y="397"/>
                  </a:lnTo>
                  <a:lnTo>
                    <a:pt x="121" y="401"/>
                  </a:lnTo>
                  <a:lnTo>
                    <a:pt x="130" y="405"/>
                  </a:lnTo>
                  <a:lnTo>
                    <a:pt x="140" y="409"/>
                  </a:lnTo>
                  <a:lnTo>
                    <a:pt x="149" y="412"/>
                  </a:lnTo>
                  <a:lnTo>
                    <a:pt x="160" y="414"/>
                  </a:lnTo>
                  <a:lnTo>
                    <a:pt x="169" y="416"/>
                  </a:lnTo>
                  <a:lnTo>
                    <a:pt x="190" y="419"/>
                  </a:lnTo>
                  <a:lnTo>
                    <a:pt x="212" y="420"/>
                  </a:lnTo>
                  <a:close/>
                  <a:moveTo>
                    <a:pt x="212" y="407"/>
                  </a:moveTo>
                  <a:lnTo>
                    <a:pt x="191" y="406"/>
                  </a:lnTo>
                  <a:lnTo>
                    <a:pt x="172" y="403"/>
                  </a:lnTo>
                  <a:lnTo>
                    <a:pt x="153" y="399"/>
                  </a:lnTo>
                  <a:lnTo>
                    <a:pt x="136" y="392"/>
                  </a:lnTo>
                  <a:lnTo>
                    <a:pt x="119" y="383"/>
                  </a:lnTo>
                  <a:lnTo>
                    <a:pt x="102" y="374"/>
                  </a:lnTo>
                  <a:lnTo>
                    <a:pt x="87" y="362"/>
                  </a:lnTo>
                  <a:lnTo>
                    <a:pt x="73" y="349"/>
                  </a:lnTo>
                  <a:lnTo>
                    <a:pt x="59" y="334"/>
                  </a:lnTo>
                  <a:lnTo>
                    <a:pt x="47" y="318"/>
                  </a:lnTo>
                  <a:lnTo>
                    <a:pt x="37" y="303"/>
                  </a:lnTo>
                  <a:lnTo>
                    <a:pt x="29" y="285"/>
                  </a:lnTo>
                  <a:lnTo>
                    <a:pt x="23" y="268"/>
                  </a:lnTo>
                  <a:lnTo>
                    <a:pt x="19" y="249"/>
                  </a:lnTo>
                  <a:lnTo>
                    <a:pt x="16" y="230"/>
                  </a:lnTo>
                  <a:lnTo>
                    <a:pt x="15" y="210"/>
                  </a:lnTo>
                  <a:lnTo>
                    <a:pt x="16" y="190"/>
                  </a:lnTo>
                  <a:lnTo>
                    <a:pt x="19" y="171"/>
                  </a:lnTo>
                  <a:lnTo>
                    <a:pt x="23" y="153"/>
                  </a:lnTo>
                  <a:lnTo>
                    <a:pt x="29" y="134"/>
                  </a:lnTo>
                  <a:lnTo>
                    <a:pt x="37" y="118"/>
                  </a:lnTo>
                  <a:lnTo>
                    <a:pt x="47" y="102"/>
                  </a:lnTo>
                  <a:lnTo>
                    <a:pt x="59" y="86"/>
                  </a:lnTo>
                  <a:lnTo>
                    <a:pt x="73" y="71"/>
                  </a:lnTo>
                  <a:lnTo>
                    <a:pt x="87" y="58"/>
                  </a:lnTo>
                  <a:lnTo>
                    <a:pt x="102" y="46"/>
                  </a:lnTo>
                  <a:lnTo>
                    <a:pt x="119" y="37"/>
                  </a:lnTo>
                  <a:lnTo>
                    <a:pt x="136" y="28"/>
                  </a:lnTo>
                  <a:lnTo>
                    <a:pt x="153" y="21"/>
                  </a:lnTo>
                  <a:lnTo>
                    <a:pt x="172" y="17"/>
                  </a:lnTo>
                  <a:lnTo>
                    <a:pt x="191" y="14"/>
                  </a:lnTo>
                  <a:lnTo>
                    <a:pt x="212" y="14"/>
                  </a:lnTo>
                  <a:lnTo>
                    <a:pt x="231" y="14"/>
                  </a:lnTo>
                  <a:lnTo>
                    <a:pt x="250" y="17"/>
                  </a:lnTo>
                  <a:lnTo>
                    <a:pt x="269" y="21"/>
                  </a:lnTo>
                  <a:lnTo>
                    <a:pt x="287" y="28"/>
                  </a:lnTo>
                  <a:lnTo>
                    <a:pt x="303" y="37"/>
                  </a:lnTo>
                  <a:lnTo>
                    <a:pt x="320" y="46"/>
                  </a:lnTo>
                  <a:lnTo>
                    <a:pt x="335" y="58"/>
                  </a:lnTo>
                  <a:lnTo>
                    <a:pt x="350" y="71"/>
                  </a:lnTo>
                  <a:lnTo>
                    <a:pt x="364" y="86"/>
                  </a:lnTo>
                  <a:lnTo>
                    <a:pt x="375" y="102"/>
                  </a:lnTo>
                  <a:lnTo>
                    <a:pt x="385" y="118"/>
                  </a:lnTo>
                  <a:lnTo>
                    <a:pt x="393" y="134"/>
                  </a:lnTo>
                  <a:lnTo>
                    <a:pt x="399" y="153"/>
                  </a:lnTo>
                  <a:lnTo>
                    <a:pt x="404" y="171"/>
                  </a:lnTo>
                  <a:lnTo>
                    <a:pt x="406" y="190"/>
                  </a:lnTo>
                  <a:lnTo>
                    <a:pt x="407" y="210"/>
                  </a:lnTo>
                  <a:lnTo>
                    <a:pt x="406" y="230"/>
                  </a:lnTo>
                  <a:lnTo>
                    <a:pt x="404" y="249"/>
                  </a:lnTo>
                  <a:lnTo>
                    <a:pt x="399" y="268"/>
                  </a:lnTo>
                  <a:lnTo>
                    <a:pt x="393" y="285"/>
                  </a:lnTo>
                  <a:lnTo>
                    <a:pt x="385" y="303"/>
                  </a:lnTo>
                  <a:lnTo>
                    <a:pt x="375" y="318"/>
                  </a:lnTo>
                  <a:lnTo>
                    <a:pt x="364" y="334"/>
                  </a:lnTo>
                  <a:lnTo>
                    <a:pt x="350" y="349"/>
                  </a:lnTo>
                  <a:lnTo>
                    <a:pt x="335" y="362"/>
                  </a:lnTo>
                  <a:lnTo>
                    <a:pt x="320" y="374"/>
                  </a:lnTo>
                  <a:lnTo>
                    <a:pt x="303" y="383"/>
                  </a:lnTo>
                  <a:lnTo>
                    <a:pt x="287" y="392"/>
                  </a:lnTo>
                  <a:lnTo>
                    <a:pt x="269" y="399"/>
                  </a:lnTo>
                  <a:lnTo>
                    <a:pt x="250" y="403"/>
                  </a:lnTo>
                  <a:lnTo>
                    <a:pt x="231" y="406"/>
                  </a:lnTo>
                  <a:lnTo>
                    <a:pt x="212" y="407"/>
                  </a:lnTo>
                  <a:close/>
                  <a:moveTo>
                    <a:pt x="212" y="27"/>
                  </a:moveTo>
                  <a:lnTo>
                    <a:pt x="186" y="76"/>
                  </a:lnTo>
                  <a:lnTo>
                    <a:pt x="200" y="76"/>
                  </a:lnTo>
                  <a:lnTo>
                    <a:pt x="200" y="192"/>
                  </a:lnTo>
                  <a:lnTo>
                    <a:pt x="150" y="163"/>
                  </a:lnTo>
                  <a:lnTo>
                    <a:pt x="156" y="151"/>
                  </a:lnTo>
                  <a:lnTo>
                    <a:pt x="102" y="147"/>
                  </a:lnTo>
                  <a:lnTo>
                    <a:pt x="132" y="193"/>
                  </a:lnTo>
                  <a:lnTo>
                    <a:pt x="139" y="180"/>
                  </a:lnTo>
                  <a:lnTo>
                    <a:pt x="200" y="216"/>
                  </a:lnTo>
                  <a:lnTo>
                    <a:pt x="200" y="242"/>
                  </a:lnTo>
                  <a:lnTo>
                    <a:pt x="222" y="242"/>
                  </a:lnTo>
                  <a:lnTo>
                    <a:pt x="222" y="228"/>
                  </a:lnTo>
                  <a:lnTo>
                    <a:pt x="233" y="234"/>
                  </a:lnTo>
                  <a:lnTo>
                    <a:pt x="243" y="216"/>
                  </a:lnTo>
                  <a:lnTo>
                    <a:pt x="222" y="204"/>
                  </a:lnTo>
                  <a:lnTo>
                    <a:pt x="222" y="76"/>
                  </a:lnTo>
                  <a:lnTo>
                    <a:pt x="236" y="76"/>
                  </a:lnTo>
                  <a:lnTo>
                    <a:pt x="212" y="27"/>
                  </a:lnTo>
                  <a:close/>
                  <a:moveTo>
                    <a:pt x="372" y="219"/>
                  </a:moveTo>
                  <a:lnTo>
                    <a:pt x="390" y="219"/>
                  </a:lnTo>
                  <a:lnTo>
                    <a:pt x="390" y="201"/>
                  </a:lnTo>
                  <a:lnTo>
                    <a:pt x="372" y="201"/>
                  </a:lnTo>
                  <a:lnTo>
                    <a:pt x="372" y="219"/>
                  </a:lnTo>
                  <a:close/>
                  <a:moveTo>
                    <a:pt x="51" y="219"/>
                  </a:moveTo>
                  <a:lnTo>
                    <a:pt x="51" y="201"/>
                  </a:lnTo>
                  <a:lnTo>
                    <a:pt x="32" y="201"/>
                  </a:lnTo>
                  <a:lnTo>
                    <a:pt x="32" y="219"/>
                  </a:lnTo>
                  <a:lnTo>
                    <a:pt x="51" y="219"/>
                  </a:lnTo>
                  <a:close/>
                  <a:moveTo>
                    <a:pt x="221" y="369"/>
                  </a:moveTo>
                  <a:lnTo>
                    <a:pt x="201" y="369"/>
                  </a:lnTo>
                  <a:lnTo>
                    <a:pt x="201" y="388"/>
                  </a:lnTo>
                  <a:lnTo>
                    <a:pt x="221" y="388"/>
                  </a:lnTo>
                  <a:lnTo>
                    <a:pt x="221" y="369"/>
                  </a:lnTo>
                  <a:close/>
                  <a:moveTo>
                    <a:pt x="354" y="139"/>
                  </a:moveTo>
                  <a:lnTo>
                    <a:pt x="372" y="128"/>
                  </a:lnTo>
                  <a:lnTo>
                    <a:pt x="362" y="112"/>
                  </a:lnTo>
                  <a:lnTo>
                    <a:pt x="345" y="121"/>
                  </a:lnTo>
                  <a:lnTo>
                    <a:pt x="354" y="139"/>
                  </a:lnTo>
                  <a:close/>
                  <a:moveTo>
                    <a:pt x="78" y="298"/>
                  </a:moveTo>
                  <a:lnTo>
                    <a:pt x="68" y="281"/>
                  </a:lnTo>
                  <a:lnTo>
                    <a:pt x="51" y="292"/>
                  </a:lnTo>
                  <a:lnTo>
                    <a:pt x="62" y="308"/>
                  </a:lnTo>
                  <a:lnTo>
                    <a:pt x="78" y="298"/>
                  </a:lnTo>
                  <a:close/>
                  <a:moveTo>
                    <a:pt x="139" y="66"/>
                  </a:moveTo>
                  <a:lnTo>
                    <a:pt x="130" y="50"/>
                  </a:lnTo>
                  <a:lnTo>
                    <a:pt x="114" y="60"/>
                  </a:lnTo>
                  <a:lnTo>
                    <a:pt x="123" y="76"/>
                  </a:lnTo>
                  <a:lnTo>
                    <a:pt x="139" y="66"/>
                  </a:lnTo>
                  <a:close/>
                  <a:moveTo>
                    <a:pt x="299" y="344"/>
                  </a:moveTo>
                  <a:lnTo>
                    <a:pt x="283" y="353"/>
                  </a:lnTo>
                  <a:lnTo>
                    <a:pt x="292" y="370"/>
                  </a:lnTo>
                  <a:lnTo>
                    <a:pt x="308" y="360"/>
                  </a:lnTo>
                  <a:lnTo>
                    <a:pt x="299" y="344"/>
                  </a:lnTo>
                  <a:close/>
                  <a:moveTo>
                    <a:pt x="299" y="76"/>
                  </a:moveTo>
                  <a:lnTo>
                    <a:pt x="309" y="60"/>
                  </a:lnTo>
                  <a:lnTo>
                    <a:pt x="292" y="50"/>
                  </a:lnTo>
                  <a:lnTo>
                    <a:pt x="283" y="66"/>
                  </a:lnTo>
                  <a:lnTo>
                    <a:pt x="299" y="76"/>
                  </a:lnTo>
                  <a:close/>
                  <a:moveTo>
                    <a:pt x="139" y="353"/>
                  </a:moveTo>
                  <a:lnTo>
                    <a:pt x="123" y="344"/>
                  </a:lnTo>
                  <a:lnTo>
                    <a:pt x="114" y="360"/>
                  </a:lnTo>
                  <a:lnTo>
                    <a:pt x="130" y="370"/>
                  </a:lnTo>
                  <a:lnTo>
                    <a:pt x="139" y="353"/>
                  </a:lnTo>
                  <a:close/>
                  <a:moveTo>
                    <a:pt x="77" y="121"/>
                  </a:moveTo>
                  <a:lnTo>
                    <a:pt x="61" y="112"/>
                  </a:lnTo>
                  <a:lnTo>
                    <a:pt x="51" y="128"/>
                  </a:lnTo>
                  <a:lnTo>
                    <a:pt x="68" y="139"/>
                  </a:lnTo>
                  <a:lnTo>
                    <a:pt x="77" y="121"/>
                  </a:lnTo>
                  <a:close/>
                  <a:moveTo>
                    <a:pt x="354" y="281"/>
                  </a:moveTo>
                  <a:lnTo>
                    <a:pt x="344" y="298"/>
                  </a:lnTo>
                  <a:lnTo>
                    <a:pt x="362" y="308"/>
                  </a:lnTo>
                  <a:lnTo>
                    <a:pt x="371" y="292"/>
                  </a:lnTo>
                  <a:lnTo>
                    <a:pt x="354" y="28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2" name="Freeform 896"/>
            <p:cNvSpPr>
              <a:spLocks/>
            </p:cNvSpPr>
            <p:nvPr/>
          </p:nvSpPr>
          <p:spPr bwMode="auto">
            <a:xfrm>
              <a:off x="3050" y="1942"/>
              <a:ext cx="192" cy="74"/>
            </a:xfrm>
            <a:custGeom>
              <a:avLst/>
              <a:gdLst/>
              <a:ahLst/>
              <a:cxnLst>
                <a:cxn ang="0">
                  <a:pos x="60" y="295"/>
                </a:cxn>
                <a:cxn ang="0">
                  <a:pos x="707" y="295"/>
                </a:cxn>
                <a:cxn ang="0">
                  <a:pos x="718" y="294"/>
                </a:cxn>
                <a:cxn ang="0">
                  <a:pos x="728" y="292"/>
                </a:cxn>
                <a:cxn ang="0">
                  <a:pos x="737" y="286"/>
                </a:cxn>
                <a:cxn ang="0">
                  <a:pos x="745" y="280"/>
                </a:cxn>
                <a:cxn ang="0">
                  <a:pos x="752" y="274"/>
                </a:cxn>
                <a:cxn ang="0">
                  <a:pos x="758" y="265"/>
                </a:cxn>
                <a:cxn ang="0">
                  <a:pos x="762" y="256"/>
                </a:cxn>
                <a:cxn ang="0">
                  <a:pos x="765" y="246"/>
                </a:cxn>
                <a:cxn ang="0">
                  <a:pos x="766" y="235"/>
                </a:cxn>
                <a:cxn ang="0">
                  <a:pos x="766" y="59"/>
                </a:cxn>
                <a:cxn ang="0">
                  <a:pos x="765" y="49"/>
                </a:cxn>
                <a:cxn ang="0">
                  <a:pos x="762" y="39"/>
                </a:cxn>
                <a:cxn ang="0">
                  <a:pos x="758" y="29"/>
                </a:cxn>
                <a:cxn ang="0">
                  <a:pos x="752" y="21"/>
                </a:cxn>
                <a:cxn ang="0">
                  <a:pos x="745" y="14"/>
                </a:cxn>
                <a:cxn ang="0">
                  <a:pos x="737" y="8"/>
                </a:cxn>
                <a:cxn ang="0">
                  <a:pos x="728" y="4"/>
                </a:cxn>
                <a:cxn ang="0">
                  <a:pos x="718" y="1"/>
                </a:cxn>
                <a:cxn ang="0">
                  <a:pos x="707" y="0"/>
                </a:cxn>
                <a:cxn ang="0">
                  <a:pos x="60" y="0"/>
                </a:cxn>
                <a:cxn ang="0">
                  <a:pos x="48" y="1"/>
                </a:cxn>
                <a:cxn ang="0">
                  <a:pos x="39" y="4"/>
                </a:cxn>
                <a:cxn ang="0">
                  <a:pos x="30" y="8"/>
                </a:cxn>
                <a:cxn ang="0">
                  <a:pos x="21" y="14"/>
                </a:cxn>
                <a:cxn ang="0">
                  <a:pos x="14" y="21"/>
                </a:cxn>
                <a:cxn ang="0">
                  <a:pos x="9" y="29"/>
                </a:cxn>
                <a:cxn ang="0">
                  <a:pos x="4" y="39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235"/>
                </a:cxn>
                <a:cxn ang="0">
                  <a:pos x="1" y="246"/>
                </a:cxn>
                <a:cxn ang="0">
                  <a:pos x="4" y="256"/>
                </a:cxn>
                <a:cxn ang="0">
                  <a:pos x="9" y="265"/>
                </a:cxn>
                <a:cxn ang="0">
                  <a:pos x="14" y="274"/>
                </a:cxn>
                <a:cxn ang="0">
                  <a:pos x="21" y="280"/>
                </a:cxn>
                <a:cxn ang="0">
                  <a:pos x="30" y="286"/>
                </a:cxn>
                <a:cxn ang="0">
                  <a:pos x="39" y="292"/>
                </a:cxn>
                <a:cxn ang="0">
                  <a:pos x="48" y="294"/>
                </a:cxn>
                <a:cxn ang="0">
                  <a:pos x="60" y="295"/>
                </a:cxn>
              </a:cxnLst>
              <a:rect l="0" t="0" r="r" b="b"/>
              <a:pathLst>
                <a:path w="766" h="295">
                  <a:moveTo>
                    <a:pt x="60" y="295"/>
                  </a:moveTo>
                  <a:lnTo>
                    <a:pt x="707" y="295"/>
                  </a:lnTo>
                  <a:lnTo>
                    <a:pt x="718" y="294"/>
                  </a:lnTo>
                  <a:lnTo>
                    <a:pt x="728" y="292"/>
                  </a:lnTo>
                  <a:lnTo>
                    <a:pt x="737" y="286"/>
                  </a:lnTo>
                  <a:lnTo>
                    <a:pt x="745" y="280"/>
                  </a:lnTo>
                  <a:lnTo>
                    <a:pt x="752" y="274"/>
                  </a:lnTo>
                  <a:lnTo>
                    <a:pt x="758" y="265"/>
                  </a:lnTo>
                  <a:lnTo>
                    <a:pt x="762" y="256"/>
                  </a:lnTo>
                  <a:lnTo>
                    <a:pt x="765" y="246"/>
                  </a:lnTo>
                  <a:lnTo>
                    <a:pt x="766" y="235"/>
                  </a:lnTo>
                  <a:lnTo>
                    <a:pt x="766" y="59"/>
                  </a:lnTo>
                  <a:lnTo>
                    <a:pt x="765" y="49"/>
                  </a:lnTo>
                  <a:lnTo>
                    <a:pt x="762" y="39"/>
                  </a:lnTo>
                  <a:lnTo>
                    <a:pt x="758" y="29"/>
                  </a:lnTo>
                  <a:lnTo>
                    <a:pt x="752" y="21"/>
                  </a:lnTo>
                  <a:lnTo>
                    <a:pt x="745" y="14"/>
                  </a:lnTo>
                  <a:lnTo>
                    <a:pt x="737" y="8"/>
                  </a:lnTo>
                  <a:lnTo>
                    <a:pt x="728" y="4"/>
                  </a:lnTo>
                  <a:lnTo>
                    <a:pt x="718" y="1"/>
                  </a:lnTo>
                  <a:lnTo>
                    <a:pt x="707" y="0"/>
                  </a:lnTo>
                  <a:lnTo>
                    <a:pt x="60" y="0"/>
                  </a:lnTo>
                  <a:lnTo>
                    <a:pt x="48" y="1"/>
                  </a:lnTo>
                  <a:lnTo>
                    <a:pt x="39" y="4"/>
                  </a:lnTo>
                  <a:lnTo>
                    <a:pt x="30" y="8"/>
                  </a:lnTo>
                  <a:lnTo>
                    <a:pt x="21" y="14"/>
                  </a:lnTo>
                  <a:lnTo>
                    <a:pt x="14" y="21"/>
                  </a:lnTo>
                  <a:lnTo>
                    <a:pt x="9" y="29"/>
                  </a:lnTo>
                  <a:lnTo>
                    <a:pt x="4" y="39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235"/>
                  </a:lnTo>
                  <a:lnTo>
                    <a:pt x="1" y="246"/>
                  </a:lnTo>
                  <a:lnTo>
                    <a:pt x="4" y="256"/>
                  </a:lnTo>
                  <a:lnTo>
                    <a:pt x="9" y="265"/>
                  </a:lnTo>
                  <a:lnTo>
                    <a:pt x="14" y="274"/>
                  </a:lnTo>
                  <a:lnTo>
                    <a:pt x="21" y="280"/>
                  </a:lnTo>
                  <a:lnTo>
                    <a:pt x="30" y="286"/>
                  </a:lnTo>
                  <a:lnTo>
                    <a:pt x="39" y="292"/>
                  </a:lnTo>
                  <a:lnTo>
                    <a:pt x="48" y="294"/>
                  </a:lnTo>
                  <a:lnTo>
                    <a:pt x="60" y="295"/>
                  </a:lnTo>
                  <a:close/>
                </a:path>
              </a:pathLst>
            </a:custGeom>
            <a:solidFill>
              <a:srgbClr val="D5D4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3" name="Freeform 897"/>
            <p:cNvSpPr>
              <a:spLocks/>
            </p:cNvSpPr>
            <p:nvPr/>
          </p:nvSpPr>
          <p:spPr bwMode="auto">
            <a:xfrm>
              <a:off x="3050" y="1942"/>
              <a:ext cx="192" cy="74"/>
            </a:xfrm>
            <a:custGeom>
              <a:avLst/>
              <a:gdLst/>
              <a:ahLst/>
              <a:cxnLst>
                <a:cxn ang="0">
                  <a:pos x="60" y="295"/>
                </a:cxn>
                <a:cxn ang="0">
                  <a:pos x="707" y="295"/>
                </a:cxn>
                <a:cxn ang="0">
                  <a:pos x="718" y="294"/>
                </a:cxn>
                <a:cxn ang="0">
                  <a:pos x="728" y="292"/>
                </a:cxn>
                <a:cxn ang="0">
                  <a:pos x="737" y="286"/>
                </a:cxn>
                <a:cxn ang="0">
                  <a:pos x="745" y="280"/>
                </a:cxn>
                <a:cxn ang="0">
                  <a:pos x="752" y="274"/>
                </a:cxn>
                <a:cxn ang="0">
                  <a:pos x="758" y="265"/>
                </a:cxn>
                <a:cxn ang="0">
                  <a:pos x="762" y="256"/>
                </a:cxn>
                <a:cxn ang="0">
                  <a:pos x="765" y="246"/>
                </a:cxn>
                <a:cxn ang="0">
                  <a:pos x="766" y="235"/>
                </a:cxn>
                <a:cxn ang="0">
                  <a:pos x="766" y="59"/>
                </a:cxn>
                <a:cxn ang="0">
                  <a:pos x="765" y="49"/>
                </a:cxn>
                <a:cxn ang="0">
                  <a:pos x="762" y="39"/>
                </a:cxn>
                <a:cxn ang="0">
                  <a:pos x="758" y="29"/>
                </a:cxn>
                <a:cxn ang="0">
                  <a:pos x="752" y="21"/>
                </a:cxn>
                <a:cxn ang="0">
                  <a:pos x="745" y="14"/>
                </a:cxn>
                <a:cxn ang="0">
                  <a:pos x="737" y="8"/>
                </a:cxn>
                <a:cxn ang="0">
                  <a:pos x="728" y="4"/>
                </a:cxn>
                <a:cxn ang="0">
                  <a:pos x="718" y="1"/>
                </a:cxn>
                <a:cxn ang="0">
                  <a:pos x="707" y="0"/>
                </a:cxn>
                <a:cxn ang="0">
                  <a:pos x="60" y="0"/>
                </a:cxn>
                <a:cxn ang="0">
                  <a:pos x="48" y="1"/>
                </a:cxn>
                <a:cxn ang="0">
                  <a:pos x="39" y="4"/>
                </a:cxn>
                <a:cxn ang="0">
                  <a:pos x="30" y="8"/>
                </a:cxn>
                <a:cxn ang="0">
                  <a:pos x="21" y="14"/>
                </a:cxn>
                <a:cxn ang="0">
                  <a:pos x="14" y="21"/>
                </a:cxn>
                <a:cxn ang="0">
                  <a:pos x="9" y="29"/>
                </a:cxn>
                <a:cxn ang="0">
                  <a:pos x="4" y="39"/>
                </a:cxn>
                <a:cxn ang="0">
                  <a:pos x="1" y="49"/>
                </a:cxn>
                <a:cxn ang="0">
                  <a:pos x="0" y="59"/>
                </a:cxn>
                <a:cxn ang="0">
                  <a:pos x="0" y="235"/>
                </a:cxn>
                <a:cxn ang="0">
                  <a:pos x="1" y="246"/>
                </a:cxn>
                <a:cxn ang="0">
                  <a:pos x="4" y="256"/>
                </a:cxn>
                <a:cxn ang="0">
                  <a:pos x="9" y="265"/>
                </a:cxn>
                <a:cxn ang="0">
                  <a:pos x="14" y="274"/>
                </a:cxn>
                <a:cxn ang="0">
                  <a:pos x="21" y="280"/>
                </a:cxn>
                <a:cxn ang="0">
                  <a:pos x="30" y="286"/>
                </a:cxn>
                <a:cxn ang="0">
                  <a:pos x="39" y="292"/>
                </a:cxn>
                <a:cxn ang="0">
                  <a:pos x="48" y="294"/>
                </a:cxn>
                <a:cxn ang="0">
                  <a:pos x="60" y="295"/>
                </a:cxn>
              </a:cxnLst>
              <a:rect l="0" t="0" r="r" b="b"/>
              <a:pathLst>
                <a:path w="766" h="295">
                  <a:moveTo>
                    <a:pt x="60" y="295"/>
                  </a:moveTo>
                  <a:lnTo>
                    <a:pt x="707" y="295"/>
                  </a:lnTo>
                  <a:lnTo>
                    <a:pt x="718" y="294"/>
                  </a:lnTo>
                  <a:lnTo>
                    <a:pt x="728" y="292"/>
                  </a:lnTo>
                  <a:lnTo>
                    <a:pt x="737" y="286"/>
                  </a:lnTo>
                  <a:lnTo>
                    <a:pt x="745" y="280"/>
                  </a:lnTo>
                  <a:lnTo>
                    <a:pt x="752" y="274"/>
                  </a:lnTo>
                  <a:lnTo>
                    <a:pt x="758" y="265"/>
                  </a:lnTo>
                  <a:lnTo>
                    <a:pt x="762" y="256"/>
                  </a:lnTo>
                  <a:lnTo>
                    <a:pt x="765" y="246"/>
                  </a:lnTo>
                  <a:lnTo>
                    <a:pt x="766" y="235"/>
                  </a:lnTo>
                  <a:lnTo>
                    <a:pt x="766" y="59"/>
                  </a:lnTo>
                  <a:lnTo>
                    <a:pt x="765" y="49"/>
                  </a:lnTo>
                  <a:lnTo>
                    <a:pt x="762" y="39"/>
                  </a:lnTo>
                  <a:lnTo>
                    <a:pt x="758" y="29"/>
                  </a:lnTo>
                  <a:lnTo>
                    <a:pt x="752" y="21"/>
                  </a:lnTo>
                  <a:lnTo>
                    <a:pt x="745" y="14"/>
                  </a:lnTo>
                  <a:lnTo>
                    <a:pt x="737" y="8"/>
                  </a:lnTo>
                  <a:lnTo>
                    <a:pt x="728" y="4"/>
                  </a:lnTo>
                  <a:lnTo>
                    <a:pt x="718" y="1"/>
                  </a:lnTo>
                  <a:lnTo>
                    <a:pt x="707" y="0"/>
                  </a:lnTo>
                  <a:lnTo>
                    <a:pt x="60" y="0"/>
                  </a:lnTo>
                  <a:lnTo>
                    <a:pt x="48" y="1"/>
                  </a:lnTo>
                  <a:lnTo>
                    <a:pt x="39" y="4"/>
                  </a:lnTo>
                  <a:lnTo>
                    <a:pt x="30" y="8"/>
                  </a:lnTo>
                  <a:lnTo>
                    <a:pt x="21" y="14"/>
                  </a:lnTo>
                  <a:lnTo>
                    <a:pt x="14" y="21"/>
                  </a:lnTo>
                  <a:lnTo>
                    <a:pt x="9" y="29"/>
                  </a:lnTo>
                  <a:lnTo>
                    <a:pt x="4" y="39"/>
                  </a:lnTo>
                  <a:lnTo>
                    <a:pt x="1" y="49"/>
                  </a:lnTo>
                  <a:lnTo>
                    <a:pt x="0" y="59"/>
                  </a:lnTo>
                  <a:lnTo>
                    <a:pt x="0" y="235"/>
                  </a:lnTo>
                  <a:lnTo>
                    <a:pt x="1" y="246"/>
                  </a:lnTo>
                  <a:lnTo>
                    <a:pt x="4" y="256"/>
                  </a:lnTo>
                  <a:lnTo>
                    <a:pt x="9" y="265"/>
                  </a:lnTo>
                  <a:lnTo>
                    <a:pt x="14" y="274"/>
                  </a:lnTo>
                  <a:lnTo>
                    <a:pt x="21" y="280"/>
                  </a:lnTo>
                  <a:lnTo>
                    <a:pt x="30" y="286"/>
                  </a:lnTo>
                  <a:lnTo>
                    <a:pt x="39" y="292"/>
                  </a:lnTo>
                  <a:lnTo>
                    <a:pt x="48" y="294"/>
                  </a:lnTo>
                  <a:lnTo>
                    <a:pt x="60" y="295"/>
                  </a:lnTo>
                </a:path>
              </a:pathLst>
            </a:custGeom>
            <a:noFill/>
            <a:ln w="0">
              <a:solidFill>
                <a:srgbClr val="16141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4" name="Freeform 898"/>
            <p:cNvSpPr>
              <a:spLocks/>
            </p:cNvSpPr>
            <p:nvPr/>
          </p:nvSpPr>
          <p:spPr bwMode="auto">
            <a:xfrm>
              <a:off x="3073" y="1963"/>
              <a:ext cx="21" cy="25"/>
            </a:xfrm>
            <a:custGeom>
              <a:avLst/>
              <a:gdLst/>
              <a:ahLst/>
              <a:cxnLst>
                <a:cxn ang="0">
                  <a:pos x="24" y="21"/>
                </a:cxn>
                <a:cxn ang="0">
                  <a:pos x="62" y="21"/>
                </a:cxn>
                <a:cxn ang="0">
                  <a:pos x="62" y="102"/>
                </a:cxn>
                <a:cxn ang="0">
                  <a:pos x="87" y="102"/>
                </a:cxn>
                <a:cxn ang="0">
                  <a:pos x="87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24" y="102"/>
                </a:cxn>
                <a:cxn ang="0">
                  <a:pos x="24" y="21"/>
                </a:cxn>
              </a:cxnLst>
              <a:rect l="0" t="0" r="r" b="b"/>
              <a:pathLst>
                <a:path w="87" h="102">
                  <a:moveTo>
                    <a:pt x="24" y="21"/>
                  </a:moveTo>
                  <a:lnTo>
                    <a:pt x="62" y="21"/>
                  </a:lnTo>
                  <a:lnTo>
                    <a:pt x="62" y="102"/>
                  </a:lnTo>
                  <a:lnTo>
                    <a:pt x="87" y="102"/>
                  </a:lnTo>
                  <a:lnTo>
                    <a:pt x="87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24" y="102"/>
                  </a:lnTo>
                  <a:lnTo>
                    <a:pt x="24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5" name="Freeform 899"/>
            <p:cNvSpPr>
              <a:spLocks noEditPoints="1"/>
            </p:cNvSpPr>
            <p:nvPr/>
          </p:nvSpPr>
          <p:spPr bwMode="auto">
            <a:xfrm>
              <a:off x="3100" y="1963"/>
              <a:ext cx="22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2"/>
                </a:cxn>
                <a:cxn ang="0">
                  <a:pos x="24" y="102"/>
                </a:cxn>
                <a:cxn ang="0">
                  <a:pos x="24" y="68"/>
                </a:cxn>
                <a:cxn ang="0">
                  <a:pos x="47" y="68"/>
                </a:cxn>
                <a:cxn ang="0">
                  <a:pos x="52" y="68"/>
                </a:cxn>
                <a:cxn ang="0">
                  <a:pos x="59" y="67"/>
                </a:cxn>
                <a:cxn ang="0">
                  <a:pos x="65" y="65"/>
                </a:cxn>
                <a:cxn ang="0">
                  <a:pos x="71" y="63"/>
                </a:cxn>
                <a:cxn ang="0">
                  <a:pos x="74" y="61"/>
                </a:cxn>
                <a:cxn ang="0">
                  <a:pos x="77" y="59"/>
                </a:cxn>
                <a:cxn ang="0">
                  <a:pos x="79" y="56"/>
                </a:cxn>
                <a:cxn ang="0">
                  <a:pos x="82" y="52"/>
                </a:cxn>
                <a:cxn ang="0">
                  <a:pos x="83" y="48"/>
                </a:cxn>
                <a:cxn ang="0">
                  <a:pos x="85" y="44"/>
                </a:cxn>
                <a:cxn ang="0">
                  <a:pos x="86" y="39"/>
                </a:cxn>
                <a:cxn ang="0">
                  <a:pos x="86" y="33"/>
                </a:cxn>
                <a:cxn ang="0">
                  <a:pos x="85" y="25"/>
                </a:cxn>
                <a:cxn ang="0">
                  <a:pos x="83" y="18"/>
                </a:cxn>
                <a:cxn ang="0">
                  <a:pos x="79" y="12"/>
                </a:cxn>
                <a:cxn ang="0">
                  <a:pos x="75" y="8"/>
                </a:cxn>
                <a:cxn ang="0">
                  <a:pos x="69" y="5"/>
                </a:cxn>
                <a:cxn ang="0">
                  <a:pos x="63" y="2"/>
                </a:cxn>
                <a:cxn ang="0">
                  <a:pos x="55" y="0"/>
                </a:cxn>
                <a:cxn ang="0">
                  <a:pos x="47" y="0"/>
                </a:cxn>
                <a:cxn ang="0">
                  <a:pos x="0" y="0"/>
                </a:cxn>
                <a:cxn ang="0">
                  <a:pos x="24" y="21"/>
                </a:cxn>
                <a:cxn ang="0">
                  <a:pos x="43" y="21"/>
                </a:cxn>
                <a:cxn ang="0">
                  <a:pos x="48" y="21"/>
                </a:cxn>
                <a:cxn ang="0">
                  <a:pos x="53" y="22"/>
                </a:cxn>
                <a:cxn ang="0">
                  <a:pos x="56" y="23"/>
                </a:cxn>
                <a:cxn ang="0">
                  <a:pos x="59" y="26"/>
                </a:cxn>
                <a:cxn ang="0">
                  <a:pos x="60" y="29"/>
                </a:cxn>
                <a:cxn ang="0">
                  <a:pos x="61" y="34"/>
                </a:cxn>
                <a:cxn ang="0">
                  <a:pos x="60" y="37"/>
                </a:cxn>
                <a:cxn ang="0">
                  <a:pos x="59" y="40"/>
                </a:cxn>
                <a:cxn ang="0">
                  <a:pos x="57" y="42"/>
                </a:cxn>
                <a:cxn ang="0">
                  <a:pos x="55" y="44"/>
                </a:cxn>
                <a:cxn ang="0">
                  <a:pos x="53" y="45"/>
                </a:cxn>
                <a:cxn ang="0">
                  <a:pos x="50" y="46"/>
                </a:cxn>
                <a:cxn ang="0">
                  <a:pos x="47" y="47"/>
                </a:cxn>
                <a:cxn ang="0">
                  <a:pos x="43" y="47"/>
                </a:cxn>
                <a:cxn ang="0">
                  <a:pos x="24" y="47"/>
                </a:cxn>
                <a:cxn ang="0">
                  <a:pos x="24" y="21"/>
                </a:cxn>
              </a:cxnLst>
              <a:rect l="0" t="0" r="r" b="b"/>
              <a:pathLst>
                <a:path w="86" h="102">
                  <a:moveTo>
                    <a:pt x="0" y="0"/>
                  </a:moveTo>
                  <a:lnTo>
                    <a:pt x="0" y="102"/>
                  </a:lnTo>
                  <a:lnTo>
                    <a:pt x="24" y="102"/>
                  </a:lnTo>
                  <a:lnTo>
                    <a:pt x="24" y="68"/>
                  </a:lnTo>
                  <a:lnTo>
                    <a:pt x="47" y="68"/>
                  </a:lnTo>
                  <a:lnTo>
                    <a:pt x="52" y="68"/>
                  </a:lnTo>
                  <a:lnTo>
                    <a:pt x="59" y="67"/>
                  </a:lnTo>
                  <a:lnTo>
                    <a:pt x="65" y="65"/>
                  </a:lnTo>
                  <a:lnTo>
                    <a:pt x="71" y="63"/>
                  </a:lnTo>
                  <a:lnTo>
                    <a:pt x="74" y="61"/>
                  </a:lnTo>
                  <a:lnTo>
                    <a:pt x="77" y="59"/>
                  </a:lnTo>
                  <a:lnTo>
                    <a:pt x="79" y="56"/>
                  </a:lnTo>
                  <a:lnTo>
                    <a:pt x="82" y="52"/>
                  </a:lnTo>
                  <a:lnTo>
                    <a:pt x="83" y="48"/>
                  </a:lnTo>
                  <a:lnTo>
                    <a:pt x="85" y="44"/>
                  </a:lnTo>
                  <a:lnTo>
                    <a:pt x="86" y="39"/>
                  </a:lnTo>
                  <a:lnTo>
                    <a:pt x="86" y="33"/>
                  </a:lnTo>
                  <a:lnTo>
                    <a:pt x="85" y="25"/>
                  </a:lnTo>
                  <a:lnTo>
                    <a:pt x="83" y="18"/>
                  </a:lnTo>
                  <a:lnTo>
                    <a:pt x="79" y="12"/>
                  </a:lnTo>
                  <a:lnTo>
                    <a:pt x="75" y="8"/>
                  </a:lnTo>
                  <a:lnTo>
                    <a:pt x="69" y="5"/>
                  </a:lnTo>
                  <a:lnTo>
                    <a:pt x="63" y="2"/>
                  </a:lnTo>
                  <a:lnTo>
                    <a:pt x="55" y="0"/>
                  </a:lnTo>
                  <a:lnTo>
                    <a:pt x="47" y="0"/>
                  </a:lnTo>
                  <a:lnTo>
                    <a:pt x="0" y="0"/>
                  </a:lnTo>
                  <a:close/>
                  <a:moveTo>
                    <a:pt x="24" y="21"/>
                  </a:moveTo>
                  <a:lnTo>
                    <a:pt x="43" y="21"/>
                  </a:lnTo>
                  <a:lnTo>
                    <a:pt x="48" y="21"/>
                  </a:lnTo>
                  <a:lnTo>
                    <a:pt x="53" y="22"/>
                  </a:lnTo>
                  <a:lnTo>
                    <a:pt x="56" y="23"/>
                  </a:lnTo>
                  <a:lnTo>
                    <a:pt x="59" y="26"/>
                  </a:lnTo>
                  <a:lnTo>
                    <a:pt x="60" y="29"/>
                  </a:lnTo>
                  <a:lnTo>
                    <a:pt x="61" y="34"/>
                  </a:lnTo>
                  <a:lnTo>
                    <a:pt x="60" y="37"/>
                  </a:lnTo>
                  <a:lnTo>
                    <a:pt x="59" y="40"/>
                  </a:lnTo>
                  <a:lnTo>
                    <a:pt x="57" y="42"/>
                  </a:lnTo>
                  <a:lnTo>
                    <a:pt x="55" y="44"/>
                  </a:lnTo>
                  <a:lnTo>
                    <a:pt x="53" y="45"/>
                  </a:lnTo>
                  <a:lnTo>
                    <a:pt x="50" y="46"/>
                  </a:lnTo>
                  <a:lnTo>
                    <a:pt x="47" y="47"/>
                  </a:lnTo>
                  <a:lnTo>
                    <a:pt x="43" y="47"/>
                  </a:lnTo>
                  <a:lnTo>
                    <a:pt x="24" y="47"/>
                  </a:lnTo>
                  <a:lnTo>
                    <a:pt x="24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6" name="Freeform 900"/>
            <p:cNvSpPr>
              <a:spLocks noEditPoints="1"/>
            </p:cNvSpPr>
            <p:nvPr/>
          </p:nvSpPr>
          <p:spPr bwMode="auto">
            <a:xfrm>
              <a:off x="3124" y="1962"/>
              <a:ext cx="26" cy="27"/>
            </a:xfrm>
            <a:custGeom>
              <a:avLst/>
              <a:gdLst/>
              <a:ahLst/>
              <a:cxnLst>
                <a:cxn ang="0">
                  <a:pos x="58" y="108"/>
                </a:cxn>
                <a:cxn ang="0">
                  <a:pos x="70" y="106"/>
                </a:cxn>
                <a:cxn ang="0">
                  <a:pos x="79" y="102"/>
                </a:cxn>
                <a:cxn ang="0">
                  <a:pos x="87" y="96"/>
                </a:cxn>
                <a:cxn ang="0">
                  <a:pos x="94" y="89"/>
                </a:cxn>
                <a:cxn ang="0">
                  <a:pos x="98" y="81"/>
                </a:cxn>
                <a:cxn ang="0">
                  <a:pos x="102" y="66"/>
                </a:cxn>
                <a:cxn ang="0">
                  <a:pos x="102" y="43"/>
                </a:cxn>
                <a:cxn ang="0">
                  <a:pos x="96" y="24"/>
                </a:cxn>
                <a:cxn ang="0">
                  <a:pos x="87" y="13"/>
                </a:cxn>
                <a:cxn ang="0">
                  <a:pos x="79" y="6"/>
                </a:cxn>
                <a:cxn ang="0">
                  <a:pos x="70" y="3"/>
                </a:cxn>
                <a:cxn ang="0">
                  <a:pos x="58" y="1"/>
                </a:cxn>
                <a:cxn ang="0">
                  <a:pos x="44" y="1"/>
                </a:cxn>
                <a:cxn ang="0">
                  <a:pos x="32" y="3"/>
                </a:cxn>
                <a:cxn ang="0">
                  <a:pos x="22" y="9"/>
                </a:cxn>
                <a:cxn ang="0">
                  <a:pos x="15" y="15"/>
                </a:cxn>
                <a:cxn ang="0">
                  <a:pos x="6" y="27"/>
                </a:cxn>
                <a:cxn ang="0">
                  <a:pos x="0" y="45"/>
                </a:cxn>
                <a:cxn ang="0">
                  <a:pos x="0" y="64"/>
                </a:cxn>
                <a:cxn ang="0">
                  <a:pos x="6" y="82"/>
                </a:cxn>
                <a:cxn ang="0">
                  <a:pos x="15" y="94"/>
                </a:cxn>
                <a:cxn ang="0">
                  <a:pos x="22" y="100"/>
                </a:cxn>
                <a:cxn ang="0">
                  <a:pos x="32" y="105"/>
                </a:cxn>
                <a:cxn ang="0">
                  <a:pos x="44" y="108"/>
                </a:cxn>
                <a:cxn ang="0">
                  <a:pos x="51" y="89"/>
                </a:cxn>
                <a:cxn ang="0">
                  <a:pos x="42" y="87"/>
                </a:cxn>
                <a:cxn ang="0">
                  <a:pos x="34" y="82"/>
                </a:cxn>
                <a:cxn ang="0">
                  <a:pos x="28" y="71"/>
                </a:cxn>
                <a:cxn ang="0">
                  <a:pos x="26" y="54"/>
                </a:cxn>
                <a:cxn ang="0">
                  <a:pos x="28" y="39"/>
                </a:cxn>
                <a:cxn ang="0">
                  <a:pos x="33" y="29"/>
                </a:cxn>
                <a:cxn ang="0">
                  <a:pos x="41" y="23"/>
                </a:cxn>
                <a:cxn ang="0">
                  <a:pos x="51" y="21"/>
                </a:cxn>
                <a:cxn ang="0">
                  <a:pos x="59" y="22"/>
                </a:cxn>
                <a:cxn ang="0">
                  <a:pos x="67" y="25"/>
                </a:cxn>
                <a:cxn ang="0">
                  <a:pos x="74" y="34"/>
                </a:cxn>
                <a:cxn ang="0">
                  <a:pos x="77" y="45"/>
                </a:cxn>
                <a:cxn ang="0">
                  <a:pos x="78" y="54"/>
                </a:cxn>
                <a:cxn ang="0">
                  <a:pos x="77" y="64"/>
                </a:cxn>
                <a:cxn ang="0">
                  <a:pos x="74" y="75"/>
                </a:cxn>
                <a:cxn ang="0">
                  <a:pos x="67" y="84"/>
                </a:cxn>
                <a:cxn ang="0">
                  <a:pos x="59" y="87"/>
                </a:cxn>
                <a:cxn ang="0">
                  <a:pos x="51" y="89"/>
                </a:cxn>
              </a:cxnLst>
              <a:rect l="0" t="0" r="r" b="b"/>
              <a:pathLst>
                <a:path w="103" h="108">
                  <a:moveTo>
                    <a:pt x="51" y="108"/>
                  </a:moveTo>
                  <a:lnTo>
                    <a:pt x="58" y="108"/>
                  </a:lnTo>
                  <a:lnTo>
                    <a:pt x="65" y="107"/>
                  </a:lnTo>
                  <a:lnTo>
                    <a:pt x="70" y="106"/>
                  </a:lnTo>
                  <a:lnTo>
                    <a:pt x="75" y="104"/>
                  </a:lnTo>
                  <a:lnTo>
                    <a:pt x="79" y="102"/>
                  </a:lnTo>
                  <a:lnTo>
                    <a:pt x="84" y="99"/>
                  </a:lnTo>
                  <a:lnTo>
                    <a:pt x="87" y="96"/>
                  </a:lnTo>
                  <a:lnTo>
                    <a:pt x="91" y="93"/>
                  </a:lnTo>
                  <a:lnTo>
                    <a:pt x="94" y="89"/>
                  </a:lnTo>
                  <a:lnTo>
                    <a:pt x="96" y="85"/>
                  </a:lnTo>
                  <a:lnTo>
                    <a:pt x="98" y="81"/>
                  </a:lnTo>
                  <a:lnTo>
                    <a:pt x="100" y="76"/>
                  </a:lnTo>
                  <a:lnTo>
                    <a:pt x="102" y="66"/>
                  </a:lnTo>
                  <a:lnTo>
                    <a:pt x="103" y="54"/>
                  </a:lnTo>
                  <a:lnTo>
                    <a:pt x="102" y="43"/>
                  </a:lnTo>
                  <a:lnTo>
                    <a:pt x="100" y="33"/>
                  </a:lnTo>
                  <a:lnTo>
                    <a:pt x="96" y="24"/>
                  </a:lnTo>
                  <a:lnTo>
                    <a:pt x="91" y="16"/>
                  </a:lnTo>
                  <a:lnTo>
                    <a:pt x="87" y="13"/>
                  </a:lnTo>
                  <a:lnTo>
                    <a:pt x="84" y="10"/>
                  </a:lnTo>
                  <a:lnTo>
                    <a:pt x="79" y="6"/>
                  </a:lnTo>
                  <a:lnTo>
                    <a:pt x="75" y="4"/>
                  </a:lnTo>
                  <a:lnTo>
                    <a:pt x="70" y="3"/>
                  </a:lnTo>
                  <a:lnTo>
                    <a:pt x="65" y="1"/>
                  </a:lnTo>
                  <a:lnTo>
                    <a:pt x="58" y="1"/>
                  </a:lnTo>
                  <a:lnTo>
                    <a:pt x="51" y="0"/>
                  </a:lnTo>
                  <a:lnTo>
                    <a:pt x="44" y="1"/>
                  </a:lnTo>
                  <a:lnTo>
                    <a:pt x="38" y="2"/>
                  </a:lnTo>
                  <a:lnTo>
                    <a:pt x="32" y="3"/>
                  </a:lnTo>
                  <a:lnTo>
                    <a:pt x="27" y="5"/>
                  </a:lnTo>
                  <a:lnTo>
                    <a:pt x="22" y="9"/>
                  </a:lnTo>
                  <a:lnTo>
                    <a:pt x="18" y="12"/>
                  </a:lnTo>
                  <a:lnTo>
                    <a:pt x="15" y="15"/>
                  </a:lnTo>
                  <a:lnTo>
                    <a:pt x="10" y="19"/>
                  </a:lnTo>
                  <a:lnTo>
                    <a:pt x="6" y="27"/>
                  </a:lnTo>
                  <a:lnTo>
                    <a:pt x="2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0" y="64"/>
                  </a:lnTo>
                  <a:lnTo>
                    <a:pt x="2" y="73"/>
                  </a:lnTo>
                  <a:lnTo>
                    <a:pt x="6" y="82"/>
                  </a:lnTo>
                  <a:lnTo>
                    <a:pt x="10" y="90"/>
                  </a:lnTo>
                  <a:lnTo>
                    <a:pt x="15" y="94"/>
                  </a:lnTo>
                  <a:lnTo>
                    <a:pt x="18" y="97"/>
                  </a:lnTo>
                  <a:lnTo>
                    <a:pt x="22" y="100"/>
                  </a:lnTo>
                  <a:lnTo>
                    <a:pt x="27" y="103"/>
                  </a:lnTo>
                  <a:lnTo>
                    <a:pt x="32" y="105"/>
                  </a:lnTo>
                  <a:lnTo>
                    <a:pt x="38" y="107"/>
                  </a:lnTo>
                  <a:lnTo>
                    <a:pt x="44" y="108"/>
                  </a:lnTo>
                  <a:lnTo>
                    <a:pt x="51" y="108"/>
                  </a:lnTo>
                  <a:close/>
                  <a:moveTo>
                    <a:pt x="51" y="89"/>
                  </a:moveTo>
                  <a:lnTo>
                    <a:pt x="47" y="88"/>
                  </a:lnTo>
                  <a:lnTo>
                    <a:pt x="42" y="87"/>
                  </a:lnTo>
                  <a:lnTo>
                    <a:pt x="38" y="85"/>
                  </a:lnTo>
                  <a:lnTo>
                    <a:pt x="34" y="82"/>
                  </a:lnTo>
                  <a:lnTo>
                    <a:pt x="31" y="77"/>
                  </a:lnTo>
                  <a:lnTo>
                    <a:pt x="28" y="71"/>
                  </a:lnTo>
                  <a:lnTo>
                    <a:pt x="27" y="64"/>
                  </a:lnTo>
                  <a:lnTo>
                    <a:pt x="26" y="54"/>
                  </a:lnTo>
                  <a:lnTo>
                    <a:pt x="27" y="46"/>
                  </a:lnTo>
                  <a:lnTo>
                    <a:pt x="28" y="39"/>
                  </a:lnTo>
                  <a:lnTo>
                    <a:pt x="30" y="33"/>
                  </a:lnTo>
                  <a:lnTo>
                    <a:pt x="33" y="29"/>
                  </a:lnTo>
                  <a:lnTo>
                    <a:pt x="36" y="25"/>
                  </a:lnTo>
                  <a:lnTo>
                    <a:pt x="41" y="23"/>
                  </a:lnTo>
                  <a:lnTo>
                    <a:pt x="46" y="21"/>
                  </a:lnTo>
                  <a:lnTo>
                    <a:pt x="51" y="21"/>
                  </a:lnTo>
                  <a:lnTo>
                    <a:pt x="56" y="21"/>
                  </a:lnTo>
                  <a:lnTo>
                    <a:pt x="59" y="22"/>
                  </a:lnTo>
                  <a:lnTo>
                    <a:pt x="63" y="23"/>
                  </a:lnTo>
                  <a:lnTo>
                    <a:pt x="67" y="25"/>
                  </a:lnTo>
                  <a:lnTo>
                    <a:pt x="71" y="29"/>
                  </a:lnTo>
                  <a:lnTo>
                    <a:pt x="74" y="34"/>
                  </a:lnTo>
                  <a:lnTo>
                    <a:pt x="76" y="40"/>
                  </a:lnTo>
                  <a:lnTo>
                    <a:pt x="77" y="45"/>
                  </a:lnTo>
                  <a:lnTo>
                    <a:pt x="78" y="50"/>
                  </a:lnTo>
                  <a:lnTo>
                    <a:pt x="78" y="54"/>
                  </a:lnTo>
                  <a:lnTo>
                    <a:pt x="78" y="59"/>
                  </a:lnTo>
                  <a:lnTo>
                    <a:pt x="77" y="64"/>
                  </a:lnTo>
                  <a:lnTo>
                    <a:pt x="76" y="69"/>
                  </a:lnTo>
                  <a:lnTo>
                    <a:pt x="74" y="75"/>
                  </a:lnTo>
                  <a:lnTo>
                    <a:pt x="71" y="80"/>
                  </a:lnTo>
                  <a:lnTo>
                    <a:pt x="67" y="84"/>
                  </a:lnTo>
                  <a:lnTo>
                    <a:pt x="63" y="86"/>
                  </a:lnTo>
                  <a:lnTo>
                    <a:pt x="59" y="87"/>
                  </a:lnTo>
                  <a:lnTo>
                    <a:pt x="56" y="88"/>
                  </a:lnTo>
                  <a:lnTo>
                    <a:pt x="51" y="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7" name="Freeform 901"/>
            <p:cNvSpPr>
              <a:spLocks/>
            </p:cNvSpPr>
            <p:nvPr/>
          </p:nvSpPr>
          <p:spPr bwMode="auto">
            <a:xfrm>
              <a:off x="3152" y="1963"/>
              <a:ext cx="21" cy="25"/>
            </a:xfrm>
            <a:custGeom>
              <a:avLst/>
              <a:gdLst/>
              <a:ahLst/>
              <a:cxnLst>
                <a:cxn ang="0">
                  <a:pos x="32" y="21"/>
                </a:cxn>
                <a:cxn ang="0">
                  <a:pos x="32" y="102"/>
                </a:cxn>
                <a:cxn ang="0">
                  <a:pos x="56" y="102"/>
                </a:cxn>
                <a:cxn ang="0">
                  <a:pos x="56" y="21"/>
                </a:cxn>
                <a:cxn ang="0">
                  <a:pos x="86" y="21"/>
                </a:cxn>
                <a:cxn ang="0">
                  <a:pos x="86" y="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32" y="21"/>
                </a:cxn>
              </a:cxnLst>
              <a:rect l="0" t="0" r="r" b="b"/>
              <a:pathLst>
                <a:path w="86" h="102">
                  <a:moveTo>
                    <a:pt x="32" y="21"/>
                  </a:moveTo>
                  <a:lnTo>
                    <a:pt x="32" y="102"/>
                  </a:lnTo>
                  <a:lnTo>
                    <a:pt x="56" y="102"/>
                  </a:lnTo>
                  <a:lnTo>
                    <a:pt x="56" y="21"/>
                  </a:lnTo>
                  <a:lnTo>
                    <a:pt x="86" y="21"/>
                  </a:lnTo>
                  <a:lnTo>
                    <a:pt x="86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32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8" name="Freeform 902"/>
            <p:cNvSpPr>
              <a:spLocks/>
            </p:cNvSpPr>
            <p:nvPr/>
          </p:nvSpPr>
          <p:spPr bwMode="auto">
            <a:xfrm>
              <a:off x="3177" y="1963"/>
              <a:ext cx="20" cy="25"/>
            </a:xfrm>
            <a:custGeom>
              <a:avLst/>
              <a:gdLst/>
              <a:ahLst/>
              <a:cxnLst>
                <a:cxn ang="0">
                  <a:pos x="25" y="41"/>
                </a:cxn>
                <a:cxn ang="0">
                  <a:pos x="25" y="21"/>
                </a:cxn>
                <a:cxn ang="0">
                  <a:pos x="81" y="21"/>
                </a:cxn>
                <a:cxn ang="0">
                  <a:pos x="81" y="0"/>
                </a:cxn>
                <a:cxn ang="0">
                  <a:pos x="0" y="0"/>
                </a:cxn>
                <a:cxn ang="0">
                  <a:pos x="0" y="102"/>
                </a:cxn>
                <a:cxn ang="0">
                  <a:pos x="82" y="102"/>
                </a:cxn>
                <a:cxn ang="0">
                  <a:pos x="82" y="83"/>
                </a:cxn>
                <a:cxn ang="0">
                  <a:pos x="25" y="83"/>
                </a:cxn>
                <a:cxn ang="0">
                  <a:pos x="25" y="60"/>
                </a:cxn>
                <a:cxn ang="0">
                  <a:pos x="74" y="60"/>
                </a:cxn>
                <a:cxn ang="0">
                  <a:pos x="74" y="41"/>
                </a:cxn>
                <a:cxn ang="0">
                  <a:pos x="25" y="41"/>
                </a:cxn>
              </a:cxnLst>
              <a:rect l="0" t="0" r="r" b="b"/>
              <a:pathLst>
                <a:path w="82" h="102">
                  <a:moveTo>
                    <a:pt x="25" y="41"/>
                  </a:moveTo>
                  <a:lnTo>
                    <a:pt x="25" y="21"/>
                  </a:lnTo>
                  <a:lnTo>
                    <a:pt x="81" y="21"/>
                  </a:lnTo>
                  <a:lnTo>
                    <a:pt x="81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82" y="102"/>
                  </a:lnTo>
                  <a:lnTo>
                    <a:pt x="82" y="83"/>
                  </a:lnTo>
                  <a:lnTo>
                    <a:pt x="25" y="83"/>
                  </a:lnTo>
                  <a:lnTo>
                    <a:pt x="25" y="60"/>
                  </a:lnTo>
                  <a:lnTo>
                    <a:pt x="74" y="60"/>
                  </a:lnTo>
                  <a:lnTo>
                    <a:pt x="74" y="41"/>
                  </a:lnTo>
                  <a:lnTo>
                    <a:pt x="25" y="4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19" name="Freeform 903"/>
            <p:cNvSpPr>
              <a:spLocks noEditPoints="1"/>
            </p:cNvSpPr>
            <p:nvPr/>
          </p:nvSpPr>
          <p:spPr bwMode="auto">
            <a:xfrm>
              <a:off x="3201" y="1957"/>
              <a:ext cx="22" cy="31"/>
            </a:xfrm>
            <a:custGeom>
              <a:avLst/>
              <a:gdLst/>
              <a:ahLst/>
              <a:cxnLst>
                <a:cxn ang="0">
                  <a:pos x="24" y="91"/>
                </a:cxn>
                <a:cxn ang="0">
                  <a:pos x="24" y="24"/>
                </a:cxn>
                <a:cxn ang="0">
                  <a:pos x="0" y="24"/>
                </a:cxn>
                <a:cxn ang="0">
                  <a:pos x="0" y="126"/>
                </a:cxn>
                <a:cxn ang="0">
                  <a:pos x="24" y="126"/>
                </a:cxn>
                <a:cxn ang="0">
                  <a:pos x="65" y="60"/>
                </a:cxn>
                <a:cxn ang="0">
                  <a:pos x="65" y="126"/>
                </a:cxn>
                <a:cxn ang="0">
                  <a:pos x="89" y="126"/>
                </a:cxn>
                <a:cxn ang="0">
                  <a:pos x="89" y="24"/>
                </a:cxn>
                <a:cxn ang="0">
                  <a:pos x="65" y="24"/>
                </a:cxn>
                <a:cxn ang="0">
                  <a:pos x="24" y="91"/>
                </a:cxn>
                <a:cxn ang="0">
                  <a:pos x="16" y="0"/>
                </a:cxn>
                <a:cxn ang="0">
                  <a:pos x="17" y="5"/>
                </a:cxn>
                <a:cxn ang="0">
                  <a:pos x="19" y="10"/>
                </a:cxn>
                <a:cxn ang="0">
                  <a:pos x="23" y="14"/>
                </a:cxn>
                <a:cxn ang="0">
                  <a:pos x="27" y="16"/>
                </a:cxn>
                <a:cxn ang="0">
                  <a:pos x="37" y="19"/>
                </a:cxn>
                <a:cxn ang="0">
                  <a:pos x="44" y="19"/>
                </a:cxn>
                <a:cxn ang="0">
                  <a:pos x="50" y="19"/>
                </a:cxn>
                <a:cxn ang="0">
                  <a:pos x="59" y="16"/>
                </a:cxn>
                <a:cxn ang="0">
                  <a:pos x="65" y="14"/>
                </a:cxn>
                <a:cxn ang="0">
                  <a:pos x="69" y="11"/>
                </a:cxn>
                <a:cxn ang="0">
                  <a:pos x="72" y="6"/>
                </a:cxn>
                <a:cxn ang="0">
                  <a:pos x="73" y="0"/>
                </a:cxn>
                <a:cxn ang="0">
                  <a:pos x="56" y="0"/>
                </a:cxn>
                <a:cxn ang="0">
                  <a:pos x="56" y="3"/>
                </a:cxn>
                <a:cxn ang="0">
                  <a:pos x="53" y="6"/>
                </a:cxn>
                <a:cxn ang="0">
                  <a:pos x="50" y="8"/>
                </a:cxn>
                <a:cxn ang="0">
                  <a:pos x="44" y="9"/>
                </a:cxn>
                <a:cxn ang="0">
                  <a:pos x="38" y="8"/>
                </a:cxn>
                <a:cxn ang="0">
                  <a:pos x="34" y="6"/>
                </a:cxn>
                <a:cxn ang="0">
                  <a:pos x="32" y="3"/>
                </a:cxn>
                <a:cxn ang="0">
                  <a:pos x="32" y="0"/>
                </a:cxn>
                <a:cxn ang="0">
                  <a:pos x="16" y="0"/>
                </a:cxn>
              </a:cxnLst>
              <a:rect l="0" t="0" r="r" b="b"/>
              <a:pathLst>
                <a:path w="89" h="126">
                  <a:moveTo>
                    <a:pt x="24" y="91"/>
                  </a:moveTo>
                  <a:lnTo>
                    <a:pt x="24" y="24"/>
                  </a:lnTo>
                  <a:lnTo>
                    <a:pt x="0" y="24"/>
                  </a:lnTo>
                  <a:lnTo>
                    <a:pt x="0" y="126"/>
                  </a:lnTo>
                  <a:lnTo>
                    <a:pt x="24" y="126"/>
                  </a:lnTo>
                  <a:lnTo>
                    <a:pt x="65" y="60"/>
                  </a:lnTo>
                  <a:lnTo>
                    <a:pt x="65" y="126"/>
                  </a:lnTo>
                  <a:lnTo>
                    <a:pt x="89" y="126"/>
                  </a:lnTo>
                  <a:lnTo>
                    <a:pt x="89" y="24"/>
                  </a:lnTo>
                  <a:lnTo>
                    <a:pt x="65" y="24"/>
                  </a:lnTo>
                  <a:lnTo>
                    <a:pt x="24" y="91"/>
                  </a:lnTo>
                  <a:close/>
                  <a:moveTo>
                    <a:pt x="16" y="0"/>
                  </a:moveTo>
                  <a:lnTo>
                    <a:pt x="17" y="5"/>
                  </a:lnTo>
                  <a:lnTo>
                    <a:pt x="19" y="10"/>
                  </a:lnTo>
                  <a:lnTo>
                    <a:pt x="23" y="14"/>
                  </a:lnTo>
                  <a:lnTo>
                    <a:pt x="27" y="16"/>
                  </a:lnTo>
                  <a:lnTo>
                    <a:pt x="37" y="19"/>
                  </a:lnTo>
                  <a:lnTo>
                    <a:pt x="44" y="19"/>
                  </a:lnTo>
                  <a:lnTo>
                    <a:pt x="50" y="19"/>
                  </a:lnTo>
                  <a:lnTo>
                    <a:pt x="59" y="16"/>
                  </a:lnTo>
                  <a:lnTo>
                    <a:pt x="65" y="14"/>
                  </a:lnTo>
                  <a:lnTo>
                    <a:pt x="69" y="11"/>
                  </a:lnTo>
                  <a:lnTo>
                    <a:pt x="72" y="6"/>
                  </a:lnTo>
                  <a:lnTo>
                    <a:pt x="73" y="0"/>
                  </a:lnTo>
                  <a:lnTo>
                    <a:pt x="56" y="0"/>
                  </a:lnTo>
                  <a:lnTo>
                    <a:pt x="56" y="3"/>
                  </a:lnTo>
                  <a:lnTo>
                    <a:pt x="53" y="6"/>
                  </a:lnTo>
                  <a:lnTo>
                    <a:pt x="50" y="8"/>
                  </a:lnTo>
                  <a:lnTo>
                    <a:pt x="44" y="9"/>
                  </a:lnTo>
                  <a:lnTo>
                    <a:pt x="38" y="8"/>
                  </a:lnTo>
                  <a:lnTo>
                    <a:pt x="34" y="6"/>
                  </a:lnTo>
                  <a:lnTo>
                    <a:pt x="32" y="3"/>
                  </a:lnTo>
                  <a:lnTo>
                    <a:pt x="32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0" name="Line 904"/>
            <p:cNvSpPr>
              <a:spLocks noChangeShapeType="1"/>
            </p:cNvSpPr>
            <p:nvPr/>
          </p:nvSpPr>
          <p:spPr bwMode="auto">
            <a:xfrm>
              <a:off x="3118" y="1907"/>
              <a:ext cx="1" cy="25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1" name="Freeform 905"/>
            <p:cNvSpPr>
              <a:spLocks/>
            </p:cNvSpPr>
            <p:nvPr/>
          </p:nvSpPr>
          <p:spPr bwMode="auto">
            <a:xfrm>
              <a:off x="3114" y="1931"/>
              <a:ext cx="8" cy="11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16" y="46"/>
                </a:cxn>
                <a:cxn ang="0">
                  <a:pos x="0" y="0"/>
                </a:cxn>
                <a:cxn ang="0">
                  <a:pos x="32" y="0"/>
                </a:cxn>
              </a:cxnLst>
              <a:rect l="0" t="0" r="r" b="b"/>
              <a:pathLst>
                <a:path w="32" h="46">
                  <a:moveTo>
                    <a:pt x="32" y="0"/>
                  </a:moveTo>
                  <a:lnTo>
                    <a:pt x="16" y="46"/>
                  </a:lnTo>
                  <a:lnTo>
                    <a:pt x="0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2" name="Freeform 906"/>
            <p:cNvSpPr>
              <a:spLocks/>
            </p:cNvSpPr>
            <p:nvPr/>
          </p:nvSpPr>
          <p:spPr bwMode="auto">
            <a:xfrm>
              <a:off x="3050" y="1810"/>
              <a:ext cx="133" cy="103"/>
            </a:xfrm>
            <a:custGeom>
              <a:avLst/>
              <a:gdLst/>
              <a:ahLst/>
              <a:cxnLst>
                <a:cxn ang="0">
                  <a:pos x="0" y="220"/>
                </a:cxn>
                <a:cxn ang="0">
                  <a:pos x="8" y="246"/>
                </a:cxn>
                <a:cxn ang="0">
                  <a:pos x="20" y="270"/>
                </a:cxn>
                <a:cxn ang="0">
                  <a:pos x="38" y="290"/>
                </a:cxn>
                <a:cxn ang="0">
                  <a:pos x="62" y="306"/>
                </a:cxn>
                <a:cxn ang="0">
                  <a:pos x="77" y="327"/>
                </a:cxn>
                <a:cxn ang="0">
                  <a:pos x="87" y="352"/>
                </a:cxn>
                <a:cxn ang="0">
                  <a:pos x="104" y="375"/>
                </a:cxn>
                <a:cxn ang="0">
                  <a:pos x="127" y="394"/>
                </a:cxn>
                <a:cxn ang="0">
                  <a:pos x="153" y="406"/>
                </a:cxn>
                <a:cxn ang="0">
                  <a:pos x="182" y="413"/>
                </a:cxn>
                <a:cxn ang="0">
                  <a:pos x="213" y="411"/>
                </a:cxn>
                <a:cxn ang="0">
                  <a:pos x="241" y="404"/>
                </a:cxn>
                <a:cxn ang="0">
                  <a:pos x="267" y="390"/>
                </a:cxn>
                <a:cxn ang="0">
                  <a:pos x="292" y="404"/>
                </a:cxn>
                <a:cxn ang="0">
                  <a:pos x="321" y="411"/>
                </a:cxn>
                <a:cxn ang="0">
                  <a:pos x="351" y="413"/>
                </a:cxn>
                <a:cxn ang="0">
                  <a:pos x="380" y="406"/>
                </a:cxn>
                <a:cxn ang="0">
                  <a:pos x="406" y="394"/>
                </a:cxn>
                <a:cxn ang="0">
                  <a:pos x="430" y="375"/>
                </a:cxn>
                <a:cxn ang="0">
                  <a:pos x="446" y="352"/>
                </a:cxn>
                <a:cxn ang="0">
                  <a:pos x="456" y="327"/>
                </a:cxn>
                <a:cxn ang="0">
                  <a:pos x="473" y="306"/>
                </a:cxn>
                <a:cxn ang="0">
                  <a:pos x="495" y="290"/>
                </a:cxn>
                <a:cxn ang="0">
                  <a:pos x="514" y="270"/>
                </a:cxn>
                <a:cxn ang="0">
                  <a:pos x="526" y="246"/>
                </a:cxn>
                <a:cxn ang="0">
                  <a:pos x="532" y="220"/>
                </a:cxn>
                <a:cxn ang="0">
                  <a:pos x="532" y="192"/>
                </a:cxn>
                <a:cxn ang="0">
                  <a:pos x="525" y="166"/>
                </a:cxn>
                <a:cxn ang="0">
                  <a:pos x="511" y="141"/>
                </a:cxn>
                <a:cxn ang="0">
                  <a:pos x="491" y="120"/>
                </a:cxn>
                <a:cxn ang="0">
                  <a:pos x="467" y="104"/>
                </a:cxn>
                <a:cxn ang="0">
                  <a:pos x="456" y="87"/>
                </a:cxn>
                <a:cxn ang="0">
                  <a:pos x="446" y="62"/>
                </a:cxn>
                <a:cxn ang="0">
                  <a:pos x="430" y="38"/>
                </a:cxn>
                <a:cxn ang="0">
                  <a:pos x="406" y="20"/>
                </a:cxn>
                <a:cxn ang="0">
                  <a:pos x="380" y="8"/>
                </a:cxn>
                <a:cxn ang="0">
                  <a:pos x="351" y="1"/>
                </a:cxn>
                <a:cxn ang="0">
                  <a:pos x="321" y="2"/>
                </a:cxn>
                <a:cxn ang="0">
                  <a:pos x="292" y="10"/>
                </a:cxn>
                <a:cxn ang="0">
                  <a:pos x="267" y="24"/>
                </a:cxn>
                <a:cxn ang="0">
                  <a:pos x="241" y="10"/>
                </a:cxn>
                <a:cxn ang="0">
                  <a:pos x="213" y="2"/>
                </a:cxn>
                <a:cxn ang="0">
                  <a:pos x="182" y="1"/>
                </a:cxn>
                <a:cxn ang="0">
                  <a:pos x="153" y="8"/>
                </a:cxn>
                <a:cxn ang="0">
                  <a:pos x="127" y="20"/>
                </a:cxn>
                <a:cxn ang="0">
                  <a:pos x="104" y="38"/>
                </a:cxn>
                <a:cxn ang="0">
                  <a:pos x="87" y="62"/>
                </a:cxn>
                <a:cxn ang="0">
                  <a:pos x="77" y="87"/>
                </a:cxn>
                <a:cxn ang="0">
                  <a:pos x="62" y="108"/>
                </a:cxn>
                <a:cxn ang="0">
                  <a:pos x="38" y="123"/>
                </a:cxn>
                <a:cxn ang="0">
                  <a:pos x="20" y="144"/>
                </a:cxn>
                <a:cxn ang="0">
                  <a:pos x="8" y="168"/>
                </a:cxn>
                <a:cxn ang="0">
                  <a:pos x="0" y="193"/>
                </a:cxn>
              </a:cxnLst>
              <a:rect l="0" t="0" r="r" b="b"/>
              <a:pathLst>
                <a:path w="533" h="414">
                  <a:moveTo>
                    <a:pt x="0" y="206"/>
                  </a:moveTo>
                  <a:lnTo>
                    <a:pt x="0" y="220"/>
                  </a:lnTo>
                  <a:lnTo>
                    <a:pt x="4" y="234"/>
                  </a:lnTo>
                  <a:lnTo>
                    <a:pt x="8" y="246"/>
                  </a:lnTo>
                  <a:lnTo>
                    <a:pt x="14" y="258"/>
                  </a:lnTo>
                  <a:lnTo>
                    <a:pt x="20" y="270"/>
                  </a:lnTo>
                  <a:lnTo>
                    <a:pt x="29" y="281"/>
                  </a:lnTo>
                  <a:lnTo>
                    <a:pt x="38" y="290"/>
                  </a:lnTo>
                  <a:lnTo>
                    <a:pt x="49" y="299"/>
                  </a:lnTo>
                  <a:lnTo>
                    <a:pt x="62" y="306"/>
                  </a:lnTo>
                  <a:lnTo>
                    <a:pt x="74" y="313"/>
                  </a:lnTo>
                  <a:lnTo>
                    <a:pt x="77" y="327"/>
                  </a:lnTo>
                  <a:lnTo>
                    <a:pt x="81" y="339"/>
                  </a:lnTo>
                  <a:lnTo>
                    <a:pt x="87" y="352"/>
                  </a:lnTo>
                  <a:lnTo>
                    <a:pt x="95" y="365"/>
                  </a:lnTo>
                  <a:lnTo>
                    <a:pt x="104" y="375"/>
                  </a:lnTo>
                  <a:lnTo>
                    <a:pt x="115" y="385"/>
                  </a:lnTo>
                  <a:lnTo>
                    <a:pt x="127" y="394"/>
                  </a:lnTo>
                  <a:lnTo>
                    <a:pt x="139" y="400"/>
                  </a:lnTo>
                  <a:lnTo>
                    <a:pt x="153" y="406"/>
                  </a:lnTo>
                  <a:lnTo>
                    <a:pt x="168" y="410"/>
                  </a:lnTo>
                  <a:lnTo>
                    <a:pt x="182" y="413"/>
                  </a:lnTo>
                  <a:lnTo>
                    <a:pt x="197" y="414"/>
                  </a:lnTo>
                  <a:lnTo>
                    <a:pt x="213" y="411"/>
                  </a:lnTo>
                  <a:lnTo>
                    <a:pt x="227" y="408"/>
                  </a:lnTo>
                  <a:lnTo>
                    <a:pt x="241" y="404"/>
                  </a:lnTo>
                  <a:lnTo>
                    <a:pt x="254" y="398"/>
                  </a:lnTo>
                  <a:lnTo>
                    <a:pt x="267" y="390"/>
                  </a:lnTo>
                  <a:lnTo>
                    <a:pt x="279" y="398"/>
                  </a:lnTo>
                  <a:lnTo>
                    <a:pt x="292" y="404"/>
                  </a:lnTo>
                  <a:lnTo>
                    <a:pt x="306" y="408"/>
                  </a:lnTo>
                  <a:lnTo>
                    <a:pt x="321" y="411"/>
                  </a:lnTo>
                  <a:lnTo>
                    <a:pt x="336" y="414"/>
                  </a:lnTo>
                  <a:lnTo>
                    <a:pt x="351" y="413"/>
                  </a:lnTo>
                  <a:lnTo>
                    <a:pt x="366" y="410"/>
                  </a:lnTo>
                  <a:lnTo>
                    <a:pt x="380" y="406"/>
                  </a:lnTo>
                  <a:lnTo>
                    <a:pt x="394" y="400"/>
                  </a:lnTo>
                  <a:lnTo>
                    <a:pt x="406" y="394"/>
                  </a:lnTo>
                  <a:lnTo>
                    <a:pt x="419" y="385"/>
                  </a:lnTo>
                  <a:lnTo>
                    <a:pt x="430" y="375"/>
                  </a:lnTo>
                  <a:lnTo>
                    <a:pt x="438" y="365"/>
                  </a:lnTo>
                  <a:lnTo>
                    <a:pt x="446" y="352"/>
                  </a:lnTo>
                  <a:lnTo>
                    <a:pt x="452" y="339"/>
                  </a:lnTo>
                  <a:lnTo>
                    <a:pt x="456" y="327"/>
                  </a:lnTo>
                  <a:lnTo>
                    <a:pt x="459" y="313"/>
                  </a:lnTo>
                  <a:lnTo>
                    <a:pt x="473" y="306"/>
                  </a:lnTo>
                  <a:lnTo>
                    <a:pt x="484" y="299"/>
                  </a:lnTo>
                  <a:lnTo>
                    <a:pt x="495" y="290"/>
                  </a:lnTo>
                  <a:lnTo>
                    <a:pt x="504" y="281"/>
                  </a:lnTo>
                  <a:lnTo>
                    <a:pt x="514" y="270"/>
                  </a:lnTo>
                  <a:lnTo>
                    <a:pt x="521" y="258"/>
                  </a:lnTo>
                  <a:lnTo>
                    <a:pt x="526" y="246"/>
                  </a:lnTo>
                  <a:lnTo>
                    <a:pt x="530" y="234"/>
                  </a:lnTo>
                  <a:lnTo>
                    <a:pt x="532" y="220"/>
                  </a:lnTo>
                  <a:lnTo>
                    <a:pt x="533" y="206"/>
                  </a:lnTo>
                  <a:lnTo>
                    <a:pt x="532" y="192"/>
                  </a:lnTo>
                  <a:lnTo>
                    <a:pt x="530" y="179"/>
                  </a:lnTo>
                  <a:lnTo>
                    <a:pt x="525" y="166"/>
                  </a:lnTo>
                  <a:lnTo>
                    <a:pt x="519" y="152"/>
                  </a:lnTo>
                  <a:lnTo>
                    <a:pt x="511" y="141"/>
                  </a:lnTo>
                  <a:lnTo>
                    <a:pt x="501" y="130"/>
                  </a:lnTo>
                  <a:lnTo>
                    <a:pt x="491" y="120"/>
                  </a:lnTo>
                  <a:lnTo>
                    <a:pt x="479" y="112"/>
                  </a:lnTo>
                  <a:lnTo>
                    <a:pt x="467" y="104"/>
                  </a:lnTo>
                  <a:lnTo>
                    <a:pt x="459" y="101"/>
                  </a:lnTo>
                  <a:lnTo>
                    <a:pt x="456" y="87"/>
                  </a:lnTo>
                  <a:lnTo>
                    <a:pt x="452" y="74"/>
                  </a:lnTo>
                  <a:lnTo>
                    <a:pt x="446" y="62"/>
                  </a:lnTo>
                  <a:lnTo>
                    <a:pt x="438" y="49"/>
                  </a:lnTo>
                  <a:lnTo>
                    <a:pt x="430" y="38"/>
                  </a:lnTo>
                  <a:lnTo>
                    <a:pt x="419" y="29"/>
                  </a:lnTo>
                  <a:lnTo>
                    <a:pt x="406" y="20"/>
                  </a:lnTo>
                  <a:lnTo>
                    <a:pt x="394" y="13"/>
                  </a:lnTo>
                  <a:lnTo>
                    <a:pt x="380" y="8"/>
                  </a:lnTo>
                  <a:lnTo>
                    <a:pt x="366" y="3"/>
                  </a:lnTo>
                  <a:lnTo>
                    <a:pt x="351" y="1"/>
                  </a:lnTo>
                  <a:lnTo>
                    <a:pt x="336" y="0"/>
                  </a:lnTo>
                  <a:lnTo>
                    <a:pt x="321" y="2"/>
                  </a:lnTo>
                  <a:lnTo>
                    <a:pt x="306" y="6"/>
                  </a:lnTo>
                  <a:lnTo>
                    <a:pt x="292" y="10"/>
                  </a:lnTo>
                  <a:lnTo>
                    <a:pt x="279" y="16"/>
                  </a:lnTo>
                  <a:lnTo>
                    <a:pt x="267" y="24"/>
                  </a:lnTo>
                  <a:lnTo>
                    <a:pt x="254" y="16"/>
                  </a:lnTo>
                  <a:lnTo>
                    <a:pt x="241" y="10"/>
                  </a:lnTo>
                  <a:lnTo>
                    <a:pt x="227" y="6"/>
                  </a:lnTo>
                  <a:lnTo>
                    <a:pt x="213" y="2"/>
                  </a:lnTo>
                  <a:lnTo>
                    <a:pt x="197" y="0"/>
                  </a:lnTo>
                  <a:lnTo>
                    <a:pt x="182" y="1"/>
                  </a:lnTo>
                  <a:lnTo>
                    <a:pt x="168" y="3"/>
                  </a:lnTo>
                  <a:lnTo>
                    <a:pt x="153" y="8"/>
                  </a:lnTo>
                  <a:lnTo>
                    <a:pt x="139" y="13"/>
                  </a:lnTo>
                  <a:lnTo>
                    <a:pt x="127" y="20"/>
                  </a:lnTo>
                  <a:lnTo>
                    <a:pt x="115" y="29"/>
                  </a:lnTo>
                  <a:lnTo>
                    <a:pt x="104" y="38"/>
                  </a:lnTo>
                  <a:lnTo>
                    <a:pt x="95" y="49"/>
                  </a:lnTo>
                  <a:lnTo>
                    <a:pt x="87" y="62"/>
                  </a:lnTo>
                  <a:lnTo>
                    <a:pt x="81" y="74"/>
                  </a:lnTo>
                  <a:lnTo>
                    <a:pt x="77" y="87"/>
                  </a:lnTo>
                  <a:lnTo>
                    <a:pt x="74" y="101"/>
                  </a:lnTo>
                  <a:lnTo>
                    <a:pt x="62" y="108"/>
                  </a:lnTo>
                  <a:lnTo>
                    <a:pt x="49" y="115"/>
                  </a:lnTo>
                  <a:lnTo>
                    <a:pt x="38" y="123"/>
                  </a:lnTo>
                  <a:lnTo>
                    <a:pt x="29" y="133"/>
                  </a:lnTo>
                  <a:lnTo>
                    <a:pt x="20" y="144"/>
                  </a:lnTo>
                  <a:lnTo>
                    <a:pt x="14" y="155"/>
                  </a:lnTo>
                  <a:lnTo>
                    <a:pt x="8" y="168"/>
                  </a:lnTo>
                  <a:lnTo>
                    <a:pt x="4" y="180"/>
                  </a:lnTo>
                  <a:lnTo>
                    <a:pt x="0" y="193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3" name="Freeform 907"/>
            <p:cNvSpPr>
              <a:spLocks/>
            </p:cNvSpPr>
            <p:nvPr/>
          </p:nvSpPr>
          <p:spPr bwMode="auto">
            <a:xfrm>
              <a:off x="3050" y="1810"/>
              <a:ext cx="133" cy="103"/>
            </a:xfrm>
            <a:custGeom>
              <a:avLst/>
              <a:gdLst/>
              <a:ahLst/>
              <a:cxnLst>
                <a:cxn ang="0">
                  <a:pos x="0" y="220"/>
                </a:cxn>
                <a:cxn ang="0">
                  <a:pos x="8" y="246"/>
                </a:cxn>
                <a:cxn ang="0">
                  <a:pos x="20" y="270"/>
                </a:cxn>
                <a:cxn ang="0">
                  <a:pos x="38" y="290"/>
                </a:cxn>
                <a:cxn ang="0">
                  <a:pos x="62" y="306"/>
                </a:cxn>
                <a:cxn ang="0">
                  <a:pos x="77" y="327"/>
                </a:cxn>
                <a:cxn ang="0">
                  <a:pos x="87" y="352"/>
                </a:cxn>
                <a:cxn ang="0">
                  <a:pos x="104" y="375"/>
                </a:cxn>
                <a:cxn ang="0">
                  <a:pos x="127" y="394"/>
                </a:cxn>
                <a:cxn ang="0">
                  <a:pos x="153" y="406"/>
                </a:cxn>
                <a:cxn ang="0">
                  <a:pos x="182" y="413"/>
                </a:cxn>
                <a:cxn ang="0">
                  <a:pos x="213" y="411"/>
                </a:cxn>
                <a:cxn ang="0">
                  <a:pos x="241" y="404"/>
                </a:cxn>
                <a:cxn ang="0">
                  <a:pos x="267" y="390"/>
                </a:cxn>
                <a:cxn ang="0">
                  <a:pos x="292" y="404"/>
                </a:cxn>
                <a:cxn ang="0">
                  <a:pos x="321" y="411"/>
                </a:cxn>
                <a:cxn ang="0">
                  <a:pos x="351" y="413"/>
                </a:cxn>
                <a:cxn ang="0">
                  <a:pos x="380" y="406"/>
                </a:cxn>
                <a:cxn ang="0">
                  <a:pos x="406" y="394"/>
                </a:cxn>
                <a:cxn ang="0">
                  <a:pos x="430" y="375"/>
                </a:cxn>
                <a:cxn ang="0">
                  <a:pos x="446" y="352"/>
                </a:cxn>
                <a:cxn ang="0">
                  <a:pos x="456" y="327"/>
                </a:cxn>
                <a:cxn ang="0">
                  <a:pos x="473" y="306"/>
                </a:cxn>
                <a:cxn ang="0">
                  <a:pos x="495" y="290"/>
                </a:cxn>
                <a:cxn ang="0">
                  <a:pos x="514" y="270"/>
                </a:cxn>
                <a:cxn ang="0">
                  <a:pos x="526" y="246"/>
                </a:cxn>
                <a:cxn ang="0">
                  <a:pos x="532" y="220"/>
                </a:cxn>
                <a:cxn ang="0">
                  <a:pos x="532" y="192"/>
                </a:cxn>
                <a:cxn ang="0">
                  <a:pos x="525" y="166"/>
                </a:cxn>
                <a:cxn ang="0">
                  <a:pos x="511" y="141"/>
                </a:cxn>
                <a:cxn ang="0">
                  <a:pos x="491" y="120"/>
                </a:cxn>
                <a:cxn ang="0">
                  <a:pos x="467" y="104"/>
                </a:cxn>
                <a:cxn ang="0">
                  <a:pos x="456" y="87"/>
                </a:cxn>
                <a:cxn ang="0">
                  <a:pos x="446" y="62"/>
                </a:cxn>
                <a:cxn ang="0">
                  <a:pos x="430" y="38"/>
                </a:cxn>
                <a:cxn ang="0">
                  <a:pos x="406" y="20"/>
                </a:cxn>
                <a:cxn ang="0">
                  <a:pos x="380" y="8"/>
                </a:cxn>
                <a:cxn ang="0">
                  <a:pos x="351" y="1"/>
                </a:cxn>
                <a:cxn ang="0">
                  <a:pos x="321" y="2"/>
                </a:cxn>
                <a:cxn ang="0">
                  <a:pos x="292" y="10"/>
                </a:cxn>
                <a:cxn ang="0">
                  <a:pos x="267" y="24"/>
                </a:cxn>
                <a:cxn ang="0">
                  <a:pos x="241" y="10"/>
                </a:cxn>
                <a:cxn ang="0">
                  <a:pos x="213" y="2"/>
                </a:cxn>
                <a:cxn ang="0">
                  <a:pos x="182" y="1"/>
                </a:cxn>
                <a:cxn ang="0">
                  <a:pos x="153" y="8"/>
                </a:cxn>
                <a:cxn ang="0">
                  <a:pos x="127" y="20"/>
                </a:cxn>
                <a:cxn ang="0">
                  <a:pos x="104" y="38"/>
                </a:cxn>
                <a:cxn ang="0">
                  <a:pos x="87" y="62"/>
                </a:cxn>
                <a:cxn ang="0">
                  <a:pos x="77" y="87"/>
                </a:cxn>
                <a:cxn ang="0">
                  <a:pos x="62" y="108"/>
                </a:cxn>
                <a:cxn ang="0">
                  <a:pos x="38" y="123"/>
                </a:cxn>
                <a:cxn ang="0">
                  <a:pos x="20" y="144"/>
                </a:cxn>
                <a:cxn ang="0">
                  <a:pos x="8" y="168"/>
                </a:cxn>
                <a:cxn ang="0">
                  <a:pos x="0" y="193"/>
                </a:cxn>
              </a:cxnLst>
              <a:rect l="0" t="0" r="r" b="b"/>
              <a:pathLst>
                <a:path w="533" h="414">
                  <a:moveTo>
                    <a:pt x="0" y="206"/>
                  </a:moveTo>
                  <a:lnTo>
                    <a:pt x="0" y="220"/>
                  </a:lnTo>
                  <a:lnTo>
                    <a:pt x="4" y="234"/>
                  </a:lnTo>
                  <a:lnTo>
                    <a:pt x="8" y="246"/>
                  </a:lnTo>
                  <a:lnTo>
                    <a:pt x="14" y="258"/>
                  </a:lnTo>
                  <a:lnTo>
                    <a:pt x="20" y="270"/>
                  </a:lnTo>
                  <a:lnTo>
                    <a:pt x="29" y="281"/>
                  </a:lnTo>
                  <a:lnTo>
                    <a:pt x="38" y="290"/>
                  </a:lnTo>
                  <a:lnTo>
                    <a:pt x="49" y="299"/>
                  </a:lnTo>
                  <a:lnTo>
                    <a:pt x="62" y="306"/>
                  </a:lnTo>
                  <a:lnTo>
                    <a:pt x="74" y="313"/>
                  </a:lnTo>
                  <a:lnTo>
                    <a:pt x="77" y="327"/>
                  </a:lnTo>
                  <a:lnTo>
                    <a:pt x="81" y="339"/>
                  </a:lnTo>
                  <a:lnTo>
                    <a:pt x="87" y="352"/>
                  </a:lnTo>
                  <a:lnTo>
                    <a:pt x="95" y="365"/>
                  </a:lnTo>
                  <a:lnTo>
                    <a:pt x="104" y="375"/>
                  </a:lnTo>
                  <a:lnTo>
                    <a:pt x="115" y="385"/>
                  </a:lnTo>
                  <a:lnTo>
                    <a:pt x="127" y="394"/>
                  </a:lnTo>
                  <a:lnTo>
                    <a:pt x="139" y="400"/>
                  </a:lnTo>
                  <a:lnTo>
                    <a:pt x="153" y="406"/>
                  </a:lnTo>
                  <a:lnTo>
                    <a:pt x="168" y="410"/>
                  </a:lnTo>
                  <a:lnTo>
                    <a:pt x="182" y="413"/>
                  </a:lnTo>
                  <a:lnTo>
                    <a:pt x="197" y="414"/>
                  </a:lnTo>
                  <a:lnTo>
                    <a:pt x="213" y="411"/>
                  </a:lnTo>
                  <a:lnTo>
                    <a:pt x="227" y="408"/>
                  </a:lnTo>
                  <a:lnTo>
                    <a:pt x="241" y="404"/>
                  </a:lnTo>
                  <a:lnTo>
                    <a:pt x="254" y="398"/>
                  </a:lnTo>
                  <a:lnTo>
                    <a:pt x="267" y="390"/>
                  </a:lnTo>
                  <a:lnTo>
                    <a:pt x="279" y="398"/>
                  </a:lnTo>
                  <a:lnTo>
                    <a:pt x="292" y="404"/>
                  </a:lnTo>
                  <a:lnTo>
                    <a:pt x="306" y="408"/>
                  </a:lnTo>
                  <a:lnTo>
                    <a:pt x="321" y="411"/>
                  </a:lnTo>
                  <a:lnTo>
                    <a:pt x="336" y="414"/>
                  </a:lnTo>
                  <a:lnTo>
                    <a:pt x="351" y="413"/>
                  </a:lnTo>
                  <a:lnTo>
                    <a:pt x="366" y="410"/>
                  </a:lnTo>
                  <a:lnTo>
                    <a:pt x="380" y="406"/>
                  </a:lnTo>
                  <a:lnTo>
                    <a:pt x="394" y="400"/>
                  </a:lnTo>
                  <a:lnTo>
                    <a:pt x="406" y="394"/>
                  </a:lnTo>
                  <a:lnTo>
                    <a:pt x="419" y="385"/>
                  </a:lnTo>
                  <a:lnTo>
                    <a:pt x="430" y="375"/>
                  </a:lnTo>
                  <a:lnTo>
                    <a:pt x="438" y="365"/>
                  </a:lnTo>
                  <a:lnTo>
                    <a:pt x="446" y="352"/>
                  </a:lnTo>
                  <a:lnTo>
                    <a:pt x="452" y="339"/>
                  </a:lnTo>
                  <a:lnTo>
                    <a:pt x="456" y="327"/>
                  </a:lnTo>
                  <a:lnTo>
                    <a:pt x="459" y="313"/>
                  </a:lnTo>
                  <a:lnTo>
                    <a:pt x="473" y="306"/>
                  </a:lnTo>
                  <a:lnTo>
                    <a:pt x="484" y="299"/>
                  </a:lnTo>
                  <a:lnTo>
                    <a:pt x="495" y="290"/>
                  </a:lnTo>
                  <a:lnTo>
                    <a:pt x="504" y="281"/>
                  </a:lnTo>
                  <a:lnTo>
                    <a:pt x="514" y="270"/>
                  </a:lnTo>
                  <a:lnTo>
                    <a:pt x="521" y="258"/>
                  </a:lnTo>
                  <a:lnTo>
                    <a:pt x="526" y="246"/>
                  </a:lnTo>
                  <a:lnTo>
                    <a:pt x="530" y="234"/>
                  </a:lnTo>
                  <a:lnTo>
                    <a:pt x="532" y="220"/>
                  </a:lnTo>
                  <a:lnTo>
                    <a:pt x="533" y="206"/>
                  </a:lnTo>
                  <a:lnTo>
                    <a:pt x="532" y="192"/>
                  </a:lnTo>
                  <a:lnTo>
                    <a:pt x="530" y="179"/>
                  </a:lnTo>
                  <a:lnTo>
                    <a:pt x="525" y="166"/>
                  </a:lnTo>
                  <a:lnTo>
                    <a:pt x="519" y="152"/>
                  </a:lnTo>
                  <a:lnTo>
                    <a:pt x="511" y="141"/>
                  </a:lnTo>
                  <a:lnTo>
                    <a:pt x="501" y="130"/>
                  </a:lnTo>
                  <a:lnTo>
                    <a:pt x="491" y="120"/>
                  </a:lnTo>
                  <a:lnTo>
                    <a:pt x="479" y="112"/>
                  </a:lnTo>
                  <a:lnTo>
                    <a:pt x="467" y="104"/>
                  </a:lnTo>
                  <a:lnTo>
                    <a:pt x="459" y="101"/>
                  </a:lnTo>
                  <a:lnTo>
                    <a:pt x="456" y="87"/>
                  </a:lnTo>
                  <a:lnTo>
                    <a:pt x="452" y="74"/>
                  </a:lnTo>
                  <a:lnTo>
                    <a:pt x="446" y="62"/>
                  </a:lnTo>
                  <a:lnTo>
                    <a:pt x="438" y="49"/>
                  </a:lnTo>
                  <a:lnTo>
                    <a:pt x="430" y="38"/>
                  </a:lnTo>
                  <a:lnTo>
                    <a:pt x="419" y="29"/>
                  </a:lnTo>
                  <a:lnTo>
                    <a:pt x="406" y="20"/>
                  </a:lnTo>
                  <a:lnTo>
                    <a:pt x="394" y="13"/>
                  </a:lnTo>
                  <a:lnTo>
                    <a:pt x="380" y="8"/>
                  </a:lnTo>
                  <a:lnTo>
                    <a:pt x="366" y="3"/>
                  </a:lnTo>
                  <a:lnTo>
                    <a:pt x="351" y="1"/>
                  </a:lnTo>
                  <a:lnTo>
                    <a:pt x="336" y="0"/>
                  </a:lnTo>
                  <a:lnTo>
                    <a:pt x="321" y="2"/>
                  </a:lnTo>
                  <a:lnTo>
                    <a:pt x="306" y="6"/>
                  </a:lnTo>
                  <a:lnTo>
                    <a:pt x="292" y="10"/>
                  </a:lnTo>
                  <a:lnTo>
                    <a:pt x="279" y="16"/>
                  </a:lnTo>
                  <a:lnTo>
                    <a:pt x="267" y="24"/>
                  </a:lnTo>
                  <a:lnTo>
                    <a:pt x="254" y="16"/>
                  </a:lnTo>
                  <a:lnTo>
                    <a:pt x="241" y="10"/>
                  </a:lnTo>
                  <a:lnTo>
                    <a:pt x="227" y="6"/>
                  </a:lnTo>
                  <a:lnTo>
                    <a:pt x="213" y="2"/>
                  </a:lnTo>
                  <a:lnTo>
                    <a:pt x="197" y="0"/>
                  </a:lnTo>
                  <a:lnTo>
                    <a:pt x="182" y="1"/>
                  </a:lnTo>
                  <a:lnTo>
                    <a:pt x="168" y="3"/>
                  </a:lnTo>
                  <a:lnTo>
                    <a:pt x="153" y="8"/>
                  </a:lnTo>
                  <a:lnTo>
                    <a:pt x="139" y="13"/>
                  </a:lnTo>
                  <a:lnTo>
                    <a:pt x="127" y="20"/>
                  </a:lnTo>
                  <a:lnTo>
                    <a:pt x="115" y="29"/>
                  </a:lnTo>
                  <a:lnTo>
                    <a:pt x="104" y="38"/>
                  </a:lnTo>
                  <a:lnTo>
                    <a:pt x="95" y="49"/>
                  </a:lnTo>
                  <a:lnTo>
                    <a:pt x="87" y="62"/>
                  </a:lnTo>
                  <a:lnTo>
                    <a:pt x="81" y="74"/>
                  </a:lnTo>
                  <a:lnTo>
                    <a:pt x="77" y="87"/>
                  </a:lnTo>
                  <a:lnTo>
                    <a:pt x="74" y="101"/>
                  </a:lnTo>
                  <a:lnTo>
                    <a:pt x="62" y="108"/>
                  </a:lnTo>
                  <a:lnTo>
                    <a:pt x="49" y="115"/>
                  </a:lnTo>
                  <a:lnTo>
                    <a:pt x="38" y="123"/>
                  </a:lnTo>
                  <a:lnTo>
                    <a:pt x="29" y="133"/>
                  </a:lnTo>
                  <a:lnTo>
                    <a:pt x="20" y="144"/>
                  </a:lnTo>
                  <a:lnTo>
                    <a:pt x="14" y="155"/>
                  </a:lnTo>
                  <a:lnTo>
                    <a:pt x="8" y="168"/>
                  </a:lnTo>
                  <a:lnTo>
                    <a:pt x="4" y="180"/>
                  </a:lnTo>
                  <a:lnTo>
                    <a:pt x="0" y="193"/>
                  </a:lnTo>
                  <a:lnTo>
                    <a:pt x="0" y="206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4" name="Freeform 908"/>
            <p:cNvSpPr>
              <a:spLocks/>
            </p:cNvSpPr>
            <p:nvPr/>
          </p:nvSpPr>
          <p:spPr bwMode="auto">
            <a:xfrm>
              <a:off x="3089" y="1853"/>
              <a:ext cx="11" cy="13"/>
            </a:xfrm>
            <a:custGeom>
              <a:avLst/>
              <a:gdLst/>
              <a:ahLst/>
              <a:cxnLst>
                <a:cxn ang="0">
                  <a:pos x="15" y="10"/>
                </a:cxn>
                <a:cxn ang="0">
                  <a:pos x="15" y="53"/>
                </a:cxn>
                <a:cxn ang="0">
                  <a:pos x="28" y="53"/>
                </a:cxn>
                <a:cxn ang="0">
                  <a:pos x="28" y="10"/>
                </a:cxn>
                <a:cxn ang="0">
                  <a:pos x="43" y="10"/>
                </a:cxn>
                <a:cxn ang="0">
                  <a:pos x="43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5" y="10"/>
                </a:cxn>
              </a:cxnLst>
              <a:rect l="0" t="0" r="r" b="b"/>
              <a:pathLst>
                <a:path w="43" h="53">
                  <a:moveTo>
                    <a:pt x="15" y="10"/>
                  </a:moveTo>
                  <a:lnTo>
                    <a:pt x="15" y="53"/>
                  </a:lnTo>
                  <a:lnTo>
                    <a:pt x="28" y="53"/>
                  </a:lnTo>
                  <a:lnTo>
                    <a:pt x="28" y="10"/>
                  </a:lnTo>
                  <a:lnTo>
                    <a:pt x="43" y="10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5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5" name="Freeform 909"/>
            <p:cNvSpPr>
              <a:spLocks noEditPoints="1"/>
            </p:cNvSpPr>
            <p:nvPr/>
          </p:nvSpPr>
          <p:spPr bwMode="auto">
            <a:xfrm>
              <a:off x="3099" y="1853"/>
              <a:ext cx="15" cy="17"/>
            </a:xfrm>
            <a:custGeom>
              <a:avLst/>
              <a:gdLst/>
              <a:ahLst/>
              <a:cxnLst>
                <a:cxn ang="0">
                  <a:pos x="24" y="66"/>
                </a:cxn>
                <a:cxn ang="0">
                  <a:pos x="35" y="66"/>
                </a:cxn>
                <a:cxn ang="0">
                  <a:pos x="35" y="54"/>
                </a:cxn>
                <a:cxn ang="0">
                  <a:pos x="42" y="53"/>
                </a:cxn>
                <a:cxn ang="0">
                  <a:pos x="47" y="52"/>
                </a:cxn>
                <a:cxn ang="0">
                  <a:pos x="51" y="50"/>
                </a:cxn>
                <a:cxn ang="0">
                  <a:pos x="54" y="47"/>
                </a:cxn>
                <a:cxn ang="0">
                  <a:pos x="56" y="44"/>
                </a:cxn>
                <a:cxn ang="0">
                  <a:pos x="57" y="41"/>
                </a:cxn>
                <a:cxn ang="0">
                  <a:pos x="58" y="37"/>
                </a:cxn>
                <a:cxn ang="0">
                  <a:pos x="58" y="33"/>
                </a:cxn>
                <a:cxn ang="0">
                  <a:pos x="58" y="30"/>
                </a:cxn>
                <a:cxn ang="0">
                  <a:pos x="58" y="27"/>
                </a:cxn>
                <a:cxn ang="0">
                  <a:pos x="56" y="24"/>
                </a:cxn>
                <a:cxn ang="0">
                  <a:pos x="54" y="21"/>
                </a:cxn>
                <a:cxn ang="0">
                  <a:pos x="51" y="18"/>
                </a:cxn>
                <a:cxn ang="0">
                  <a:pos x="47" y="16"/>
                </a:cxn>
                <a:cxn ang="0">
                  <a:pos x="42" y="14"/>
                </a:cxn>
                <a:cxn ang="0">
                  <a:pos x="35" y="14"/>
                </a:cxn>
                <a:cxn ang="0">
                  <a:pos x="35" y="0"/>
                </a:cxn>
                <a:cxn ang="0">
                  <a:pos x="24" y="0"/>
                </a:cxn>
                <a:cxn ang="0">
                  <a:pos x="24" y="14"/>
                </a:cxn>
                <a:cxn ang="0">
                  <a:pos x="17" y="14"/>
                </a:cxn>
                <a:cxn ang="0">
                  <a:pos x="8" y="17"/>
                </a:cxn>
                <a:cxn ang="0">
                  <a:pos x="5" y="19"/>
                </a:cxn>
                <a:cxn ang="0">
                  <a:pos x="2" y="22"/>
                </a:cxn>
                <a:cxn ang="0">
                  <a:pos x="0" y="27"/>
                </a:cxn>
                <a:cxn ang="0">
                  <a:pos x="0" y="33"/>
                </a:cxn>
                <a:cxn ang="0">
                  <a:pos x="0" y="36"/>
                </a:cxn>
                <a:cxn ang="0">
                  <a:pos x="0" y="39"/>
                </a:cxn>
                <a:cxn ang="0">
                  <a:pos x="1" y="43"/>
                </a:cxn>
                <a:cxn ang="0">
                  <a:pos x="3" y="46"/>
                </a:cxn>
                <a:cxn ang="0">
                  <a:pos x="6" y="49"/>
                </a:cxn>
                <a:cxn ang="0">
                  <a:pos x="10" y="51"/>
                </a:cxn>
                <a:cxn ang="0">
                  <a:pos x="17" y="53"/>
                </a:cxn>
                <a:cxn ang="0">
                  <a:pos x="24" y="54"/>
                </a:cxn>
                <a:cxn ang="0">
                  <a:pos x="24" y="66"/>
                </a:cxn>
                <a:cxn ang="0">
                  <a:pos x="24" y="46"/>
                </a:cxn>
                <a:cxn ang="0">
                  <a:pos x="21" y="46"/>
                </a:cxn>
                <a:cxn ang="0">
                  <a:pos x="17" y="44"/>
                </a:cxn>
                <a:cxn ang="0">
                  <a:pos x="15" y="42"/>
                </a:cxn>
                <a:cxn ang="0">
                  <a:pos x="13" y="40"/>
                </a:cxn>
                <a:cxn ang="0">
                  <a:pos x="13" y="37"/>
                </a:cxn>
                <a:cxn ang="0">
                  <a:pos x="12" y="33"/>
                </a:cxn>
                <a:cxn ang="0">
                  <a:pos x="13" y="28"/>
                </a:cxn>
                <a:cxn ang="0">
                  <a:pos x="15" y="24"/>
                </a:cxn>
                <a:cxn ang="0">
                  <a:pos x="19" y="22"/>
                </a:cxn>
                <a:cxn ang="0">
                  <a:pos x="23" y="21"/>
                </a:cxn>
                <a:cxn ang="0">
                  <a:pos x="24" y="21"/>
                </a:cxn>
                <a:cxn ang="0">
                  <a:pos x="24" y="46"/>
                </a:cxn>
                <a:cxn ang="0">
                  <a:pos x="35" y="21"/>
                </a:cxn>
                <a:cxn ang="0">
                  <a:pos x="40" y="22"/>
                </a:cxn>
                <a:cxn ang="0">
                  <a:pos x="44" y="24"/>
                </a:cxn>
                <a:cxn ang="0">
                  <a:pos x="46" y="27"/>
                </a:cxn>
                <a:cxn ang="0">
                  <a:pos x="47" y="33"/>
                </a:cxn>
                <a:cxn ang="0">
                  <a:pos x="47" y="37"/>
                </a:cxn>
                <a:cxn ang="0">
                  <a:pos x="46" y="40"/>
                </a:cxn>
                <a:cxn ang="0">
                  <a:pos x="45" y="42"/>
                </a:cxn>
                <a:cxn ang="0">
                  <a:pos x="43" y="44"/>
                </a:cxn>
                <a:cxn ang="0">
                  <a:pos x="39" y="46"/>
                </a:cxn>
                <a:cxn ang="0">
                  <a:pos x="35" y="46"/>
                </a:cxn>
                <a:cxn ang="0">
                  <a:pos x="35" y="21"/>
                </a:cxn>
              </a:cxnLst>
              <a:rect l="0" t="0" r="r" b="b"/>
              <a:pathLst>
                <a:path w="58" h="66">
                  <a:moveTo>
                    <a:pt x="24" y="66"/>
                  </a:moveTo>
                  <a:lnTo>
                    <a:pt x="35" y="66"/>
                  </a:lnTo>
                  <a:lnTo>
                    <a:pt x="35" y="54"/>
                  </a:lnTo>
                  <a:lnTo>
                    <a:pt x="42" y="53"/>
                  </a:lnTo>
                  <a:lnTo>
                    <a:pt x="47" y="52"/>
                  </a:lnTo>
                  <a:lnTo>
                    <a:pt x="51" y="50"/>
                  </a:lnTo>
                  <a:lnTo>
                    <a:pt x="54" y="47"/>
                  </a:lnTo>
                  <a:lnTo>
                    <a:pt x="56" y="44"/>
                  </a:lnTo>
                  <a:lnTo>
                    <a:pt x="57" y="41"/>
                  </a:lnTo>
                  <a:lnTo>
                    <a:pt x="58" y="37"/>
                  </a:lnTo>
                  <a:lnTo>
                    <a:pt x="58" y="33"/>
                  </a:lnTo>
                  <a:lnTo>
                    <a:pt x="58" y="30"/>
                  </a:lnTo>
                  <a:lnTo>
                    <a:pt x="58" y="27"/>
                  </a:lnTo>
                  <a:lnTo>
                    <a:pt x="56" y="24"/>
                  </a:lnTo>
                  <a:lnTo>
                    <a:pt x="54" y="21"/>
                  </a:lnTo>
                  <a:lnTo>
                    <a:pt x="51" y="18"/>
                  </a:lnTo>
                  <a:lnTo>
                    <a:pt x="47" y="16"/>
                  </a:lnTo>
                  <a:lnTo>
                    <a:pt x="42" y="14"/>
                  </a:lnTo>
                  <a:lnTo>
                    <a:pt x="35" y="14"/>
                  </a:lnTo>
                  <a:lnTo>
                    <a:pt x="35" y="0"/>
                  </a:lnTo>
                  <a:lnTo>
                    <a:pt x="24" y="0"/>
                  </a:lnTo>
                  <a:lnTo>
                    <a:pt x="24" y="14"/>
                  </a:lnTo>
                  <a:lnTo>
                    <a:pt x="17" y="14"/>
                  </a:lnTo>
                  <a:lnTo>
                    <a:pt x="8" y="17"/>
                  </a:lnTo>
                  <a:lnTo>
                    <a:pt x="5" y="19"/>
                  </a:lnTo>
                  <a:lnTo>
                    <a:pt x="2" y="22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1" y="43"/>
                  </a:lnTo>
                  <a:lnTo>
                    <a:pt x="3" y="46"/>
                  </a:lnTo>
                  <a:lnTo>
                    <a:pt x="6" y="49"/>
                  </a:lnTo>
                  <a:lnTo>
                    <a:pt x="10" y="51"/>
                  </a:lnTo>
                  <a:lnTo>
                    <a:pt x="17" y="53"/>
                  </a:lnTo>
                  <a:lnTo>
                    <a:pt x="24" y="54"/>
                  </a:lnTo>
                  <a:lnTo>
                    <a:pt x="24" y="66"/>
                  </a:lnTo>
                  <a:close/>
                  <a:moveTo>
                    <a:pt x="24" y="46"/>
                  </a:moveTo>
                  <a:lnTo>
                    <a:pt x="21" y="46"/>
                  </a:lnTo>
                  <a:lnTo>
                    <a:pt x="17" y="44"/>
                  </a:lnTo>
                  <a:lnTo>
                    <a:pt x="15" y="42"/>
                  </a:lnTo>
                  <a:lnTo>
                    <a:pt x="13" y="40"/>
                  </a:lnTo>
                  <a:lnTo>
                    <a:pt x="13" y="37"/>
                  </a:lnTo>
                  <a:lnTo>
                    <a:pt x="12" y="33"/>
                  </a:lnTo>
                  <a:lnTo>
                    <a:pt x="13" y="28"/>
                  </a:lnTo>
                  <a:lnTo>
                    <a:pt x="15" y="24"/>
                  </a:lnTo>
                  <a:lnTo>
                    <a:pt x="19" y="22"/>
                  </a:lnTo>
                  <a:lnTo>
                    <a:pt x="23" y="21"/>
                  </a:lnTo>
                  <a:lnTo>
                    <a:pt x="24" y="21"/>
                  </a:lnTo>
                  <a:lnTo>
                    <a:pt x="24" y="46"/>
                  </a:lnTo>
                  <a:close/>
                  <a:moveTo>
                    <a:pt x="35" y="21"/>
                  </a:moveTo>
                  <a:lnTo>
                    <a:pt x="40" y="22"/>
                  </a:lnTo>
                  <a:lnTo>
                    <a:pt x="44" y="24"/>
                  </a:lnTo>
                  <a:lnTo>
                    <a:pt x="46" y="27"/>
                  </a:lnTo>
                  <a:lnTo>
                    <a:pt x="47" y="33"/>
                  </a:lnTo>
                  <a:lnTo>
                    <a:pt x="47" y="37"/>
                  </a:lnTo>
                  <a:lnTo>
                    <a:pt x="46" y="40"/>
                  </a:lnTo>
                  <a:lnTo>
                    <a:pt x="45" y="42"/>
                  </a:lnTo>
                  <a:lnTo>
                    <a:pt x="43" y="44"/>
                  </a:lnTo>
                  <a:lnTo>
                    <a:pt x="39" y="46"/>
                  </a:lnTo>
                  <a:lnTo>
                    <a:pt x="35" y="46"/>
                  </a:lnTo>
                  <a:lnTo>
                    <a:pt x="35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6" name="Freeform 910"/>
            <p:cNvSpPr>
              <a:spLocks noEditPoints="1"/>
            </p:cNvSpPr>
            <p:nvPr/>
          </p:nvSpPr>
          <p:spPr bwMode="auto">
            <a:xfrm>
              <a:off x="3115" y="1853"/>
              <a:ext cx="13" cy="13"/>
            </a:xfrm>
            <a:custGeom>
              <a:avLst/>
              <a:gdLst/>
              <a:ahLst/>
              <a:cxnLst>
                <a:cxn ang="0">
                  <a:pos x="26" y="55"/>
                </a:cxn>
                <a:cxn ang="0">
                  <a:pos x="33" y="55"/>
                </a:cxn>
                <a:cxn ang="0">
                  <a:pos x="38" y="53"/>
                </a:cxn>
                <a:cxn ang="0">
                  <a:pos x="42" y="51"/>
                </a:cxn>
                <a:cxn ang="0">
                  <a:pos x="46" y="47"/>
                </a:cxn>
                <a:cxn ang="0">
                  <a:pos x="50" y="44"/>
                </a:cxn>
                <a:cxn ang="0">
                  <a:pos x="52" y="39"/>
                </a:cxn>
                <a:cxn ang="0">
                  <a:pos x="53" y="33"/>
                </a:cxn>
                <a:cxn ang="0">
                  <a:pos x="53" y="27"/>
                </a:cxn>
                <a:cxn ang="0">
                  <a:pos x="53" y="21"/>
                </a:cxn>
                <a:cxn ang="0">
                  <a:pos x="52" y="16"/>
                </a:cxn>
                <a:cxn ang="0">
                  <a:pos x="50" y="12"/>
                </a:cxn>
                <a:cxn ang="0">
                  <a:pos x="46" y="8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33" y="0"/>
                </a:cxn>
                <a:cxn ang="0">
                  <a:pos x="26" y="0"/>
                </a:cxn>
                <a:cxn ang="0">
                  <a:pos x="19" y="1"/>
                </a:cxn>
                <a:cxn ang="0">
                  <a:pos x="14" y="2"/>
                </a:cxn>
                <a:cxn ang="0">
                  <a:pos x="9" y="5"/>
                </a:cxn>
                <a:cxn ang="0">
                  <a:pos x="6" y="9"/>
                </a:cxn>
                <a:cxn ang="0">
                  <a:pos x="3" y="13"/>
                </a:cxn>
                <a:cxn ang="0">
                  <a:pos x="2" y="18"/>
                </a:cxn>
                <a:cxn ang="0">
                  <a:pos x="1" y="22"/>
                </a:cxn>
                <a:cxn ang="0">
                  <a:pos x="0" y="27"/>
                </a:cxn>
                <a:cxn ang="0">
                  <a:pos x="1" y="32"/>
                </a:cxn>
                <a:cxn ang="0">
                  <a:pos x="2" y="37"/>
                </a:cxn>
                <a:cxn ang="0">
                  <a:pos x="3" y="42"/>
                </a:cxn>
                <a:cxn ang="0">
                  <a:pos x="6" y="46"/>
                </a:cxn>
                <a:cxn ang="0">
                  <a:pos x="9" y="50"/>
                </a:cxn>
                <a:cxn ang="0">
                  <a:pos x="14" y="53"/>
                </a:cxn>
                <a:cxn ang="0">
                  <a:pos x="19" y="55"/>
                </a:cxn>
                <a:cxn ang="0">
                  <a:pos x="26" y="55"/>
                </a:cxn>
                <a:cxn ang="0">
                  <a:pos x="26" y="45"/>
                </a:cxn>
                <a:cxn ang="0">
                  <a:pos x="24" y="45"/>
                </a:cxn>
                <a:cxn ang="0">
                  <a:pos x="21" y="44"/>
                </a:cxn>
                <a:cxn ang="0">
                  <a:pos x="19" y="43"/>
                </a:cxn>
                <a:cxn ang="0">
                  <a:pos x="17" y="42"/>
                </a:cxn>
                <a:cxn ang="0">
                  <a:pos x="16" y="39"/>
                </a:cxn>
                <a:cxn ang="0">
                  <a:pos x="14" y="35"/>
                </a:cxn>
                <a:cxn ang="0">
                  <a:pos x="14" y="32"/>
                </a:cxn>
                <a:cxn ang="0">
                  <a:pos x="13" y="27"/>
                </a:cxn>
                <a:cxn ang="0">
                  <a:pos x="14" y="23"/>
                </a:cxn>
                <a:cxn ang="0">
                  <a:pos x="14" y="19"/>
                </a:cxn>
                <a:cxn ang="0">
                  <a:pos x="15" y="16"/>
                </a:cxn>
                <a:cxn ang="0">
                  <a:pos x="17" y="14"/>
                </a:cxn>
                <a:cxn ang="0">
                  <a:pos x="19" y="12"/>
                </a:cxn>
                <a:cxn ang="0">
                  <a:pos x="21" y="11"/>
                </a:cxn>
                <a:cxn ang="0">
                  <a:pos x="23" y="10"/>
                </a:cxn>
                <a:cxn ang="0">
                  <a:pos x="26" y="10"/>
                </a:cxn>
                <a:cxn ang="0">
                  <a:pos x="30" y="10"/>
                </a:cxn>
                <a:cxn ang="0">
                  <a:pos x="34" y="12"/>
                </a:cxn>
                <a:cxn ang="0">
                  <a:pos x="36" y="14"/>
                </a:cxn>
                <a:cxn ang="0">
                  <a:pos x="37" y="17"/>
                </a:cxn>
                <a:cxn ang="0">
                  <a:pos x="39" y="22"/>
                </a:cxn>
                <a:cxn ang="0">
                  <a:pos x="39" y="27"/>
                </a:cxn>
                <a:cxn ang="0">
                  <a:pos x="39" y="32"/>
                </a:cxn>
                <a:cxn ang="0">
                  <a:pos x="37" y="38"/>
                </a:cxn>
                <a:cxn ang="0">
                  <a:pos x="36" y="41"/>
                </a:cxn>
                <a:cxn ang="0">
                  <a:pos x="34" y="43"/>
                </a:cxn>
                <a:cxn ang="0">
                  <a:pos x="30" y="45"/>
                </a:cxn>
                <a:cxn ang="0">
                  <a:pos x="26" y="45"/>
                </a:cxn>
              </a:cxnLst>
              <a:rect l="0" t="0" r="r" b="b"/>
              <a:pathLst>
                <a:path w="53" h="55">
                  <a:moveTo>
                    <a:pt x="26" y="55"/>
                  </a:moveTo>
                  <a:lnTo>
                    <a:pt x="33" y="55"/>
                  </a:lnTo>
                  <a:lnTo>
                    <a:pt x="38" y="53"/>
                  </a:lnTo>
                  <a:lnTo>
                    <a:pt x="42" y="51"/>
                  </a:lnTo>
                  <a:lnTo>
                    <a:pt x="46" y="47"/>
                  </a:lnTo>
                  <a:lnTo>
                    <a:pt x="50" y="44"/>
                  </a:lnTo>
                  <a:lnTo>
                    <a:pt x="52" y="39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1"/>
                  </a:lnTo>
                  <a:lnTo>
                    <a:pt x="52" y="16"/>
                  </a:lnTo>
                  <a:lnTo>
                    <a:pt x="50" y="12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19" y="1"/>
                  </a:lnTo>
                  <a:lnTo>
                    <a:pt x="14" y="2"/>
                  </a:lnTo>
                  <a:lnTo>
                    <a:pt x="9" y="5"/>
                  </a:lnTo>
                  <a:lnTo>
                    <a:pt x="6" y="9"/>
                  </a:lnTo>
                  <a:lnTo>
                    <a:pt x="3" y="13"/>
                  </a:lnTo>
                  <a:lnTo>
                    <a:pt x="2" y="18"/>
                  </a:lnTo>
                  <a:lnTo>
                    <a:pt x="1" y="22"/>
                  </a:lnTo>
                  <a:lnTo>
                    <a:pt x="0" y="27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3" y="42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4" y="53"/>
                  </a:lnTo>
                  <a:lnTo>
                    <a:pt x="19" y="55"/>
                  </a:lnTo>
                  <a:lnTo>
                    <a:pt x="26" y="55"/>
                  </a:lnTo>
                  <a:close/>
                  <a:moveTo>
                    <a:pt x="26" y="45"/>
                  </a:moveTo>
                  <a:lnTo>
                    <a:pt x="24" y="45"/>
                  </a:lnTo>
                  <a:lnTo>
                    <a:pt x="21" y="44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16" y="39"/>
                  </a:lnTo>
                  <a:lnTo>
                    <a:pt x="14" y="35"/>
                  </a:lnTo>
                  <a:lnTo>
                    <a:pt x="14" y="32"/>
                  </a:lnTo>
                  <a:lnTo>
                    <a:pt x="13" y="27"/>
                  </a:lnTo>
                  <a:lnTo>
                    <a:pt x="14" y="23"/>
                  </a:lnTo>
                  <a:lnTo>
                    <a:pt x="14" y="19"/>
                  </a:lnTo>
                  <a:lnTo>
                    <a:pt x="15" y="16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1" y="11"/>
                  </a:lnTo>
                  <a:lnTo>
                    <a:pt x="23" y="10"/>
                  </a:lnTo>
                  <a:lnTo>
                    <a:pt x="26" y="10"/>
                  </a:lnTo>
                  <a:lnTo>
                    <a:pt x="30" y="10"/>
                  </a:lnTo>
                  <a:lnTo>
                    <a:pt x="34" y="12"/>
                  </a:lnTo>
                  <a:lnTo>
                    <a:pt x="36" y="14"/>
                  </a:lnTo>
                  <a:lnTo>
                    <a:pt x="37" y="17"/>
                  </a:lnTo>
                  <a:lnTo>
                    <a:pt x="39" y="22"/>
                  </a:lnTo>
                  <a:lnTo>
                    <a:pt x="39" y="27"/>
                  </a:lnTo>
                  <a:lnTo>
                    <a:pt x="39" y="32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4" y="43"/>
                  </a:lnTo>
                  <a:lnTo>
                    <a:pt x="30" y="45"/>
                  </a:lnTo>
                  <a:lnTo>
                    <a:pt x="26" y="4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7" name="Freeform 911"/>
            <p:cNvSpPr>
              <a:spLocks/>
            </p:cNvSpPr>
            <p:nvPr/>
          </p:nvSpPr>
          <p:spPr bwMode="auto">
            <a:xfrm>
              <a:off x="3131" y="1853"/>
              <a:ext cx="11" cy="13"/>
            </a:xfrm>
            <a:custGeom>
              <a:avLst/>
              <a:gdLst/>
              <a:ahLst/>
              <a:cxnLst>
                <a:cxn ang="0">
                  <a:pos x="12" y="10"/>
                </a:cxn>
                <a:cxn ang="0">
                  <a:pos x="32" y="10"/>
                </a:cxn>
                <a:cxn ang="0">
                  <a:pos x="32" y="53"/>
                </a:cxn>
                <a:cxn ang="0">
                  <a:pos x="45" y="53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2" y="53"/>
                </a:cxn>
                <a:cxn ang="0">
                  <a:pos x="12" y="10"/>
                </a:cxn>
              </a:cxnLst>
              <a:rect l="0" t="0" r="r" b="b"/>
              <a:pathLst>
                <a:path w="45" h="53">
                  <a:moveTo>
                    <a:pt x="12" y="10"/>
                  </a:moveTo>
                  <a:lnTo>
                    <a:pt x="32" y="10"/>
                  </a:lnTo>
                  <a:lnTo>
                    <a:pt x="32" y="53"/>
                  </a:lnTo>
                  <a:lnTo>
                    <a:pt x="45" y="53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2" y="53"/>
                  </a:lnTo>
                  <a:lnTo>
                    <a:pt x="12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8" name="Freeform 912"/>
            <p:cNvSpPr>
              <a:spLocks/>
            </p:cNvSpPr>
            <p:nvPr/>
          </p:nvSpPr>
          <p:spPr bwMode="auto">
            <a:xfrm>
              <a:off x="2995" y="1796"/>
              <a:ext cx="45" cy="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7" y="0"/>
                </a:cxn>
                <a:cxn ang="0">
                  <a:pos x="117" y="236"/>
                </a:cxn>
                <a:cxn ang="0">
                  <a:pos x="182" y="236"/>
                </a:cxn>
              </a:cxnLst>
              <a:rect l="0" t="0" r="r" b="b"/>
              <a:pathLst>
                <a:path w="182" h="236">
                  <a:moveTo>
                    <a:pt x="0" y="0"/>
                  </a:moveTo>
                  <a:lnTo>
                    <a:pt x="117" y="0"/>
                  </a:lnTo>
                  <a:lnTo>
                    <a:pt x="117" y="236"/>
                  </a:lnTo>
                  <a:lnTo>
                    <a:pt x="182" y="236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29" name="Freeform 913"/>
            <p:cNvSpPr>
              <a:spLocks/>
            </p:cNvSpPr>
            <p:nvPr/>
          </p:nvSpPr>
          <p:spPr bwMode="auto">
            <a:xfrm>
              <a:off x="3039" y="1851"/>
              <a:ext cx="10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13"/>
                </a:cxn>
                <a:cxn ang="0">
                  <a:pos x="0" y="26"/>
                </a:cxn>
                <a:cxn ang="0">
                  <a:pos x="0" y="0"/>
                </a:cxn>
              </a:cxnLst>
              <a:rect l="0" t="0" r="r" b="b"/>
              <a:pathLst>
                <a:path w="40" h="26">
                  <a:moveTo>
                    <a:pt x="0" y="0"/>
                  </a:moveTo>
                  <a:lnTo>
                    <a:pt x="40" y="13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0" name="Line 914"/>
            <p:cNvSpPr>
              <a:spLocks noChangeShapeType="1"/>
            </p:cNvSpPr>
            <p:nvPr/>
          </p:nvSpPr>
          <p:spPr bwMode="auto">
            <a:xfrm>
              <a:off x="2995" y="1870"/>
              <a:ext cx="50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1" name="Freeform 915"/>
            <p:cNvSpPr>
              <a:spLocks/>
            </p:cNvSpPr>
            <p:nvPr/>
          </p:nvSpPr>
          <p:spPr bwMode="auto">
            <a:xfrm>
              <a:off x="3043" y="1866"/>
              <a:ext cx="11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" y="13"/>
                </a:cxn>
                <a:cxn ang="0">
                  <a:pos x="0" y="26"/>
                </a:cxn>
                <a:cxn ang="0">
                  <a:pos x="0" y="0"/>
                </a:cxn>
              </a:cxnLst>
              <a:rect l="0" t="0" r="r" b="b"/>
              <a:pathLst>
                <a:path w="41" h="26">
                  <a:moveTo>
                    <a:pt x="0" y="0"/>
                  </a:moveTo>
                  <a:lnTo>
                    <a:pt x="41" y="13"/>
                  </a:lnTo>
                  <a:lnTo>
                    <a:pt x="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2" name="Freeform 916"/>
            <p:cNvSpPr>
              <a:spLocks/>
            </p:cNvSpPr>
            <p:nvPr/>
          </p:nvSpPr>
          <p:spPr bwMode="auto">
            <a:xfrm>
              <a:off x="2995" y="1884"/>
              <a:ext cx="55" cy="59"/>
            </a:xfrm>
            <a:custGeom>
              <a:avLst/>
              <a:gdLst/>
              <a:ahLst/>
              <a:cxnLst>
                <a:cxn ang="0">
                  <a:pos x="0" y="236"/>
                </a:cxn>
                <a:cxn ang="0">
                  <a:pos x="59" y="236"/>
                </a:cxn>
                <a:cxn ang="0">
                  <a:pos x="59" y="0"/>
                </a:cxn>
                <a:cxn ang="0">
                  <a:pos x="222" y="0"/>
                </a:cxn>
              </a:cxnLst>
              <a:rect l="0" t="0" r="r" b="b"/>
              <a:pathLst>
                <a:path w="222" h="236">
                  <a:moveTo>
                    <a:pt x="0" y="236"/>
                  </a:moveTo>
                  <a:lnTo>
                    <a:pt x="59" y="236"/>
                  </a:lnTo>
                  <a:lnTo>
                    <a:pt x="59" y="0"/>
                  </a:lnTo>
                  <a:lnTo>
                    <a:pt x="222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3" name="Freeform 917"/>
            <p:cNvSpPr>
              <a:spLocks/>
            </p:cNvSpPr>
            <p:nvPr/>
          </p:nvSpPr>
          <p:spPr bwMode="auto">
            <a:xfrm>
              <a:off x="3050" y="1881"/>
              <a:ext cx="10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" y="13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41" h="27">
                  <a:moveTo>
                    <a:pt x="0" y="0"/>
                  </a:moveTo>
                  <a:lnTo>
                    <a:pt x="41" y="13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4" name="Freeform 918"/>
            <p:cNvSpPr>
              <a:spLocks/>
            </p:cNvSpPr>
            <p:nvPr/>
          </p:nvSpPr>
          <p:spPr bwMode="auto">
            <a:xfrm>
              <a:off x="2995" y="1899"/>
              <a:ext cx="67" cy="118"/>
            </a:xfrm>
            <a:custGeom>
              <a:avLst/>
              <a:gdLst/>
              <a:ahLst/>
              <a:cxnLst>
                <a:cxn ang="0">
                  <a:pos x="0" y="472"/>
                </a:cxn>
                <a:cxn ang="0">
                  <a:pos x="118" y="472"/>
                </a:cxn>
                <a:cxn ang="0">
                  <a:pos x="118" y="0"/>
                </a:cxn>
                <a:cxn ang="0">
                  <a:pos x="269" y="0"/>
                </a:cxn>
              </a:cxnLst>
              <a:rect l="0" t="0" r="r" b="b"/>
              <a:pathLst>
                <a:path w="269" h="472">
                  <a:moveTo>
                    <a:pt x="0" y="472"/>
                  </a:moveTo>
                  <a:lnTo>
                    <a:pt x="118" y="472"/>
                  </a:lnTo>
                  <a:lnTo>
                    <a:pt x="118" y="0"/>
                  </a:lnTo>
                  <a:lnTo>
                    <a:pt x="269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5" name="Freeform 919"/>
            <p:cNvSpPr>
              <a:spLocks/>
            </p:cNvSpPr>
            <p:nvPr/>
          </p:nvSpPr>
          <p:spPr bwMode="auto">
            <a:xfrm>
              <a:off x="3061" y="1896"/>
              <a:ext cx="11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" y="13"/>
                </a:cxn>
                <a:cxn ang="0">
                  <a:pos x="0" y="27"/>
                </a:cxn>
                <a:cxn ang="0">
                  <a:pos x="0" y="0"/>
                </a:cxn>
              </a:cxnLst>
              <a:rect l="0" t="0" r="r" b="b"/>
              <a:pathLst>
                <a:path w="41" h="27">
                  <a:moveTo>
                    <a:pt x="0" y="0"/>
                  </a:moveTo>
                  <a:lnTo>
                    <a:pt x="41" y="13"/>
                  </a:lnTo>
                  <a:lnTo>
                    <a:pt x="0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6" name="Rectangle 920"/>
            <p:cNvSpPr>
              <a:spLocks noChangeArrowheads="1"/>
            </p:cNvSpPr>
            <p:nvPr/>
          </p:nvSpPr>
          <p:spPr bwMode="auto">
            <a:xfrm>
              <a:off x="2936" y="1767"/>
              <a:ext cx="59" cy="58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7" name="Rectangle 921"/>
            <p:cNvSpPr>
              <a:spLocks noChangeArrowheads="1"/>
            </p:cNvSpPr>
            <p:nvPr/>
          </p:nvSpPr>
          <p:spPr bwMode="auto">
            <a:xfrm>
              <a:off x="2936" y="1767"/>
              <a:ext cx="59" cy="58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8" name="Rectangle 922"/>
            <p:cNvSpPr>
              <a:spLocks noChangeArrowheads="1"/>
            </p:cNvSpPr>
            <p:nvPr/>
          </p:nvSpPr>
          <p:spPr bwMode="auto">
            <a:xfrm>
              <a:off x="2948" y="1776"/>
              <a:ext cx="35" cy="40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39" name="Freeform 923"/>
            <p:cNvSpPr>
              <a:spLocks/>
            </p:cNvSpPr>
            <p:nvPr/>
          </p:nvSpPr>
          <p:spPr bwMode="auto">
            <a:xfrm>
              <a:off x="2951" y="1778"/>
              <a:ext cx="10" cy="36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3" y="0"/>
                </a:cxn>
                <a:cxn ang="0">
                  <a:pos x="39" y="5"/>
                </a:cxn>
                <a:cxn ang="0">
                  <a:pos x="39" y="31"/>
                </a:cxn>
                <a:cxn ang="0">
                  <a:pos x="33" y="41"/>
                </a:cxn>
                <a:cxn ang="0">
                  <a:pos x="33" y="102"/>
                </a:cxn>
                <a:cxn ang="0">
                  <a:pos x="39" y="112"/>
                </a:cxn>
                <a:cxn ang="0">
                  <a:pos x="39" y="137"/>
                </a:cxn>
                <a:cxn ang="0">
                  <a:pos x="33" y="143"/>
                </a:cxn>
                <a:cxn ang="0">
                  <a:pos x="5" y="143"/>
                </a:cxn>
                <a:cxn ang="0">
                  <a:pos x="0" y="137"/>
                </a:cxn>
                <a:cxn ang="0">
                  <a:pos x="0" y="112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1"/>
                </a:cxn>
              </a:cxnLst>
              <a:rect l="0" t="0" r="r" b="b"/>
              <a:pathLst>
                <a:path w="39" h="143">
                  <a:moveTo>
                    <a:pt x="0" y="31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3" y="0"/>
                  </a:lnTo>
                  <a:lnTo>
                    <a:pt x="39" y="5"/>
                  </a:lnTo>
                  <a:lnTo>
                    <a:pt x="39" y="31"/>
                  </a:lnTo>
                  <a:lnTo>
                    <a:pt x="33" y="41"/>
                  </a:lnTo>
                  <a:lnTo>
                    <a:pt x="33" y="102"/>
                  </a:lnTo>
                  <a:lnTo>
                    <a:pt x="39" y="112"/>
                  </a:lnTo>
                  <a:lnTo>
                    <a:pt x="39" y="137"/>
                  </a:lnTo>
                  <a:lnTo>
                    <a:pt x="33" y="143"/>
                  </a:lnTo>
                  <a:lnTo>
                    <a:pt x="5" y="143"/>
                  </a:lnTo>
                  <a:lnTo>
                    <a:pt x="0" y="137"/>
                  </a:lnTo>
                  <a:lnTo>
                    <a:pt x="0" y="112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1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40" name="Rectangle 924"/>
            <p:cNvSpPr>
              <a:spLocks noChangeArrowheads="1"/>
            </p:cNvSpPr>
            <p:nvPr/>
          </p:nvSpPr>
          <p:spPr bwMode="auto">
            <a:xfrm>
              <a:off x="2964" y="1778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437" name="Group 925"/>
          <p:cNvGrpSpPr>
            <a:grpSpLocks/>
          </p:cNvGrpSpPr>
          <p:nvPr/>
        </p:nvGrpSpPr>
        <p:grpSpPr bwMode="auto">
          <a:xfrm>
            <a:off x="4346575" y="2768600"/>
            <a:ext cx="755650" cy="660400"/>
            <a:chOff x="2738" y="1744"/>
            <a:chExt cx="476" cy="416"/>
          </a:xfrm>
        </p:grpSpPr>
        <p:sp>
          <p:nvSpPr>
            <p:cNvPr id="624542" name="Rectangle 926"/>
            <p:cNvSpPr>
              <a:spLocks noChangeArrowheads="1"/>
            </p:cNvSpPr>
            <p:nvPr/>
          </p:nvSpPr>
          <p:spPr bwMode="auto">
            <a:xfrm>
              <a:off x="2972" y="1778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43" name="Rectangle 927"/>
            <p:cNvSpPr>
              <a:spLocks noChangeArrowheads="1"/>
            </p:cNvSpPr>
            <p:nvPr/>
          </p:nvSpPr>
          <p:spPr bwMode="auto">
            <a:xfrm>
              <a:off x="2964" y="1801"/>
              <a:ext cx="15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44" name="Line 928"/>
            <p:cNvSpPr>
              <a:spLocks noChangeShapeType="1"/>
            </p:cNvSpPr>
            <p:nvPr/>
          </p:nvSpPr>
          <p:spPr bwMode="auto">
            <a:xfrm>
              <a:off x="2964" y="1798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45" name="Line 929"/>
            <p:cNvSpPr>
              <a:spLocks noChangeShapeType="1"/>
            </p:cNvSpPr>
            <p:nvPr/>
          </p:nvSpPr>
          <p:spPr bwMode="auto">
            <a:xfrm>
              <a:off x="2964" y="1797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46" name="Line 930"/>
            <p:cNvSpPr>
              <a:spLocks noChangeShapeType="1"/>
            </p:cNvSpPr>
            <p:nvPr/>
          </p:nvSpPr>
          <p:spPr bwMode="auto">
            <a:xfrm>
              <a:off x="2964" y="1796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47" name="Line 931"/>
            <p:cNvSpPr>
              <a:spLocks noChangeShapeType="1"/>
            </p:cNvSpPr>
            <p:nvPr/>
          </p:nvSpPr>
          <p:spPr bwMode="auto">
            <a:xfrm>
              <a:off x="2964" y="1795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48" name="Line 932"/>
            <p:cNvSpPr>
              <a:spLocks noChangeShapeType="1"/>
            </p:cNvSpPr>
            <p:nvPr/>
          </p:nvSpPr>
          <p:spPr bwMode="auto">
            <a:xfrm>
              <a:off x="2964" y="1793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49" name="Line 933"/>
            <p:cNvSpPr>
              <a:spLocks noChangeShapeType="1"/>
            </p:cNvSpPr>
            <p:nvPr/>
          </p:nvSpPr>
          <p:spPr bwMode="auto">
            <a:xfrm>
              <a:off x="2972" y="1781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0" name="Line 934"/>
            <p:cNvSpPr>
              <a:spLocks noChangeShapeType="1"/>
            </p:cNvSpPr>
            <p:nvPr/>
          </p:nvSpPr>
          <p:spPr bwMode="auto">
            <a:xfrm>
              <a:off x="2972" y="1787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1" name="Line 935"/>
            <p:cNvSpPr>
              <a:spLocks noChangeShapeType="1"/>
            </p:cNvSpPr>
            <p:nvPr/>
          </p:nvSpPr>
          <p:spPr bwMode="auto">
            <a:xfrm>
              <a:off x="2972" y="1784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2" name="Line 936"/>
            <p:cNvSpPr>
              <a:spLocks noChangeShapeType="1"/>
            </p:cNvSpPr>
            <p:nvPr/>
          </p:nvSpPr>
          <p:spPr bwMode="auto">
            <a:xfrm>
              <a:off x="2964" y="1781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3" name="Line 937"/>
            <p:cNvSpPr>
              <a:spLocks noChangeShapeType="1"/>
            </p:cNvSpPr>
            <p:nvPr/>
          </p:nvSpPr>
          <p:spPr bwMode="auto">
            <a:xfrm>
              <a:off x="2964" y="1787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4" name="Line 938"/>
            <p:cNvSpPr>
              <a:spLocks noChangeShapeType="1"/>
            </p:cNvSpPr>
            <p:nvPr/>
          </p:nvSpPr>
          <p:spPr bwMode="auto">
            <a:xfrm>
              <a:off x="2964" y="1784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5" name="Line 939"/>
            <p:cNvSpPr>
              <a:spLocks noChangeShapeType="1"/>
            </p:cNvSpPr>
            <p:nvPr/>
          </p:nvSpPr>
          <p:spPr bwMode="auto">
            <a:xfrm>
              <a:off x="2964" y="1810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6" name="Line 940"/>
            <p:cNvSpPr>
              <a:spLocks noChangeShapeType="1"/>
            </p:cNvSpPr>
            <p:nvPr/>
          </p:nvSpPr>
          <p:spPr bwMode="auto">
            <a:xfrm>
              <a:off x="2964" y="1807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7" name="Line 941"/>
            <p:cNvSpPr>
              <a:spLocks noChangeShapeType="1"/>
            </p:cNvSpPr>
            <p:nvPr/>
          </p:nvSpPr>
          <p:spPr bwMode="auto">
            <a:xfrm>
              <a:off x="2964" y="1804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8" name="Line 942"/>
            <p:cNvSpPr>
              <a:spLocks noChangeShapeType="1"/>
            </p:cNvSpPr>
            <p:nvPr/>
          </p:nvSpPr>
          <p:spPr bwMode="auto">
            <a:xfrm>
              <a:off x="2974" y="1801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59" name="Line 943"/>
            <p:cNvSpPr>
              <a:spLocks noChangeShapeType="1"/>
            </p:cNvSpPr>
            <p:nvPr/>
          </p:nvSpPr>
          <p:spPr bwMode="auto">
            <a:xfrm>
              <a:off x="2969" y="1801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0" name="Rectangle 944"/>
            <p:cNvSpPr>
              <a:spLocks noChangeArrowheads="1"/>
            </p:cNvSpPr>
            <p:nvPr/>
          </p:nvSpPr>
          <p:spPr bwMode="auto">
            <a:xfrm>
              <a:off x="2936" y="1840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1" name="Rectangle 945"/>
            <p:cNvSpPr>
              <a:spLocks noChangeArrowheads="1"/>
            </p:cNvSpPr>
            <p:nvPr/>
          </p:nvSpPr>
          <p:spPr bwMode="auto">
            <a:xfrm>
              <a:off x="2936" y="1840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2" name="Rectangle 946"/>
            <p:cNvSpPr>
              <a:spLocks noChangeArrowheads="1"/>
            </p:cNvSpPr>
            <p:nvPr/>
          </p:nvSpPr>
          <p:spPr bwMode="auto">
            <a:xfrm>
              <a:off x="2948" y="1849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3" name="Freeform 947"/>
            <p:cNvSpPr>
              <a:spLocks/>
            </p:cNvSpPr>
            <p:nvPr/>
          </p:nvSpPr>
          <p:spPr bwMode="auto">
            <a:xfrm>
              <a:off x="2951" y="1852"/>
              <a:ext cx="10" cy="35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3" y="0"/>
                </a:cxn>
                <a:cxn ang="0">
                  <a:pos x="39" y="5"/>
                </a:cxn>
                <a:cxn ang="0">
                  <a:pos x="39" y="30"/>
                </a:cxn>
                <a:cxn ang="0">
                  <a:pos x="33" y="41"/>
                </a:cxn>
                <a:cxn ang="0">
                  <a:pos x="33" y="102"/>
                </a:cxn>
                <a:cxn ang="0">
                  <a:pos x="39" y="112"/>
                </a:cxn>
                <a:cxn ang="0">
                  <a:pos x="39" y="137"/>
                </a:cxn>
                <a:cxn ang="0">
                  <a:pos x="33" y="141"/>
                </a:cxn>
                <a:cxn ang="0">
                  <a:pos x="5" y="141"/>
                </a:cxn>
                <a:cxn ang="0">
                  <a:pos x="0" y="137"/>
                </a:cxn>
                <a:cxn ang="0">
                  <a:pos x="0" y="112"/>
                </a:cxn>
                <a:cxn ang="0">
                  <a:pos x="5" y="102"/>
                </a:cxn>
                <a:cxn ang="0">
                  <a:pos x="5" y="41"/>
                </a:cxn>
                <a:cxn ang="0">
                  <a:pos x="0" y="30"/>
                </a:cxn>
              </a:cxnLst>
              <a:rect l="0" t="0" r="r" b="b"/>
              <a:pathLst>
                <a:path w="39" h="141">
                  <a:moveTo>
                    <a:pt x="0" y="30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3" y="0"/>
                  </a:lnTo>
                  <a:lnTo>
                    <a:pt x="39" y="5"/>
                  </a:lnTo>
                  <a:lnTo>
                    <a:pt x="39" y="30"/>
                  </a:lnTo>
                  <a:lnTo>
                    <a:pt x="33" y="41"/>
                  </a:lnTo>
                  <a:lnTo>
                    <a:pt x="33" y="102"/>
                  </a:lnTo>
                  <a:lnTo>
                    <a:pt x="39" y="112"/>
                  </a:lnTo>
                  <a:lnTo>
                    <a:pt x="39" y="137"/>
                  </a:lnTo>
                  <a:lnTo>
                    <a:pt x="33" y="141"/>
                  </a:lnTo>
                  <a:lnTo>
                    <a:pt x="5" y="141"/>
                  </a:lnTo>
                  <a:lnTo>
                    <a:pt x="0" y="137"/>
                  </a:lnTo>
                  <a:lnTo>
                    <a:pt x="0" y="112"/>
                  </a:lnTo>
                  <a:lnTo>
                    <a:pt x="5" y="102"/>
                  </a:lnTo>
                  <a:lnTo>
                    <a:pt x="5" y="41"/>
                  </a:lnTo>
                  <a:lnTo>
                    <a:pt x="0" y="30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4" name="Rectangle 948"/>
            <p:cNvSpPr>
              <a:spLocks noChangeArrowheads="1"/>
            </p:cNvSpPr>
            <p:nvPr/>
          </p:nvSpPr>
          <p:spPr bwMode="auto">
            <a:xfrm>
              <a:off x="2964" y="1852"/>
              <a:ext cx="7" cy="1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5" name="Rectangle 949"/>
            <p:cNvSpPr>
              <a:spLocks noChangeArrowheads="1"/>
            </p:cNvSpPr>
            <p:nvPr/>
          </p:nvSpPr>
          <p:spPr bwMode="auto">
            <a:xfrm>
              <a:off x="2972" y="1852"/>
              <a:ext cx="7" cy="1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6" name="Rectangle 950"/>
            <p:cNvSpPr>
              <a:spLocks noChangeArrowheads="1"/>
            </p:cNvSpPr>
            <p:nvPr/>
          </p:nvSpPr>
          <p:spPr bwMode="auto">
            <a:xfrm>
              <a:off x="2964" y="1874"/>
              <a:ext cx="15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7" name="Line 951"/>
            <p:cNvSpPr>
              <a:spLocks noChangeShapeType="1"/>
            </p:cNvSpPr>
            <p:nvPr/>
          </p:nvSpPr>
          <p:spPr bwMode="auto">
            <a:xfrm>
              <a:off x="2964" y="1872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8" name="Line 952"/>
            <p:cNvSpPr>
              <a:spLocks noChangeShapeType="1"/>
            </p:cNvSpPr>
            <p:nvPr/>
          </p:nvSpPr>
          <p:spPr bwMode="auto">
            <a:xfrm>
              <a:off x="2964" y="1871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69" name="Line 953"/>
            <p:cNvSpPr>
              <a:spLocks noChangeShapeType="1"/>
            </p:cNvSpPr>
            <p:nvPr/>
          </p:nvSpPr>
          <p:spPr bwMode="auto">
            <a:xfrm>
              <a:off x="2964" y="1870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0" name="Line 954"/>
            <p:cNvSpPr>
              <a:spLocks noChangeShapeType="1"/>
            </p:cNvSpPr>
            <p:nvPr/>
          </p:nvSpPr>
          <p:spPr bwMode="auto">
            <a:xfrm>
              <a:off x="2964" y="1868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1" name="Line 955"/>
            <p:cNvSpPr>
              <a:spLocks noChangeShapeType="1"/>
            </p:cNvSpPr>
            <p:nvPr/>
          </p:nvSpPr>
          <p:spPr bwMode="auto">
            <a:xfrm>
              <a:off x="2964" y="1867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2" name="Line 956"/>
            <p:cNvSpPr>
              <a:spLocks noChangeShapeType="1"/>
            </p:cNvSpPr>
            <p:nvPr/>
          </p:nvSpPr>
          <p:spPr bwMode="auto">
            <a:xfrm>
              <a:off x="2972" y="185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3" name="Line 957"/>
            <p:cNvSpPr>
              <a:spLocks noChangeShapeType="1"/>
            </p:cNvSpPr>
            <p:nvPr/>
          </p:nvSpPr>
          <p:spPr bwMode="auto">
            <a:xfrm>
              <a:off x="2972" y="1861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4" name="Line 958"/>
            <p:cNvSpPr>
              <a:spLocks noChangeShapeType="1"/>
            </p:cNvSpPr>
            <p:nvPr/>
          </p:nvSpPr>
          <p:spPr bwMode="auto">
            <a:xfrm>
              <a:off x="2972" y="1858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5" name="Line 959"/>
            <p:cNvSpPr>
              <a:spLocks noChangeShapeType="1"/>
            </p:cNvSpPr>
            <p:nvPr/>
          </p:nvSpPr>
          <p:spPr bwMode="auto">
            <a:xfrm>
              <a:off x="2964" y="185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6" name="Line 960"/>
            <p:cNvSpPr>
              <a:spLocks noChangeShapeType="1"/>
            </p:cNvSpPr>
            <p:nvPr/>
          </p:nvSpPr>
          <p:spPr bwMode="auto">
            <a:xfrm>
              <a:off x="2964" y="1861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7" name="Line 961"/>
            <p:cNvSpPr>
              <a:spLocks noChangeShapeType="1"/>
            </p:cNvSpPr>
            <p:nvPr/>
          </p:nvSpPr>
          <p:spPr bwMode="auto">
            <a:xfrm>
              <a:off x="2964" y="1858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8" name="Line 962"/>
            <p:cNvSpPr>
              <a:spLocks noChangeShapeType="1"/>
            </p:cNvSpPr>
            <p:nvPr/>
          </p:nvSpPr>
          <p:spPr bwMode="auto">
            <a:xfrm>
              <a:off x="2964" y="1884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79" name="Line 963"/>
            <p:cNvSpPr>
              <a:spLocks noChangeShapeType="1"/>
            </p:cNvSpPr>
            <p:nvPr/>
          </p:nvSpPr>
          <p:spPr bwMode="auto">
            <a:xfrm>
              <a:off x="2964" y="1881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0" name="Line 964"/>
            <p:cNvSpPr>
              <a:spLocks noChangeShapeType="1"/>
            </p:cNvSpPr>
            <p:nvPr/>
          </p:nvSpPr>
          <p:spPr bwMode="auto">
            <a:xfrm>
              <a:off x="2964" y="1878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1" name="Line 965"/>
            <p:cNvSpPr>
              <a:spLocks noChangeShapeType="1"/>
            </p:cNvSpPr>
            <p:nvPr/>
          </p:nvSpPr>
          <p:spPr bwMode="auto">
            <a:xfrm>
              <a:off x="2974" y="1874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2" name="Line 966"/>
            <p:cNvSpPr>
              <a:spLocks noChangeShapeType="1"/>
            </p:cNvSpPr>
            <p:nvPr/>
          </p:nvSpPr>
          <p:spPr bwMode="auto">
            <a:xfrm>
              <a:off x="2969" y="1874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3" name="Rectangle 967"/>
            <p:cNvSpPr>
              <a:spLocks noChangeArrowheads="1"/>
            </p:cNvSpPr>
            <p:nvPr/>
          </p:nvSpPr>
          <p:spPr bwMode="auto">
            <a:xfrm>
              <a:off x="2936" y="1914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4" name="Rectangle 968"/>
            <p:cNvSpPr>
              <a:spLocks noChangeArrowheads="1"/>
            </p:cNvSpPr>
            <p:nvPr/>
          </p:nvSpPr>
          <p:spPr bwMode="auto">
            <a:xfrm>
              <a:off x="2936" y="1914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5" name="Rectangle 969"/>
            <p:cNvSpPr>
              <a:spLocks noChangeArrowheads="1"/>
            </p:cNvSpPr>
            <p:nvPr/>
          </p:nvSpPr>
          <p:spPr bwMode="auto">
            <a:xfrm>
              <a:off x="2948" y="1923"/>
              <a:ext cx="35" cy="41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6" name="Freeform 970"/>
            <p:cNvSpPr>
              <a:spLocks/>
            </p:cNvSpPr>
            <p:nvPr/>
          </p:nvSpPr>
          <p:spPr bwMode="auto">
            <a:xfrm>
              <a:off x="2951" y="1925"/>
              <a:ext cx="10" cy="36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6"/>
                </a:cxn>
                <a:cxn ang="0">
                  <a:pos x="5" y="0"/>
                </a:cxn>
                <a:cxn ang="0">
                  <a:pos x="33" y="0"/>
                </a:cxn>
                <a:cxn ang="0">
                  <a:pos x="39" y="6"/>
                </a:cxn>
                <a:cxn ang="0">
                  <a:pos x="39" y="31"/>
                </a:cxn>
                <a:cxn ang="0">
                  <a:pos x="33" y="41"/>
                </a:cxn>
                <a:cxn ang="0">
                  <a:pos x="33" y="101"/>
                </a:cxn>
                <a:cxn ang="0">
                  <a:pos x="39" y="113"/>
                </a:cxn>
                <a:cxn ang="0">
                  <a:pos x="39" y="137"/>
                </a:cxn>
                <a:cxn ang="0">
                  <a:pos x="33" y="142"/>
                </a:cxn>
                <a:cxn ang="0">
                  <a:pos x="5" y="142"/>
                </a:cxn>
                <a:cxn ang="0">
                  <a:pos x="0" y="137"/>
                </a:cxn>
                <a:cxn ang="0">
                  <a:pos x="0" y="113"/>
                </a:cxn>
                <a:cxn ang="0">
                  <a:pos x="5" y="101"/>
                </a:cxn>
                <a:cxn ang="0">
                  <a:pos x="5" y="41"/>
                </a:cxn>
                <a:cxn ang="0">
                  <a:pos x="0" y="31"/>
                </a:cxn>
              </a:cxnLst>
              <a:rect l="0" t="0" r="r" b="b"/>
              <a:pathLst>
                <a:path w="39" h="142">
                  <a:moveTo>
                    <a:pt x="0" y="31"/>
                  </a:moveTo>
                  <a:lnTo>
                    <a:pt x="0" y="6"/>
                  </a:lnTo>
                  <a:lnTo>
                    <a:pt x="5" y="0"/>
                  </a:lnTo>
                  <a:lnTo>
                    <a:pt x="33" y="0"/>
                  </a:lnTo>
                  <a:lnTo>
                    <a:pt x="39" y="6"/>
                  </a:lnTo>
                  <a:lnTo>
                    <a:pt x="39" y="31"/>
                  </a:lnTo>
                  <a:lnTo>
                    <a:pt x="33" y="41"/>
                  </a:lnTo>
                  <a:lnTo>
                    <a:pt x="33" y="101"/>
                  </a:lnTo>
                  <a:lnTo>
                    <a:pt x="39" y="113"/>
                  </a:lnTo>
                  <a:lnTo>
                    <a:pt x="39" y="137"/>
                  </a:lnTo>
                  <a:lnTo>
                    <a:pt x="33" y="142"/>
                  </a:lnTo>
                  <a:lnTo>
                    <a:pt x="5" y="142"/>
                  </a:lnTo>
                  <a:lnTo>
                    <a:pt x="0" y="137"/>
                  </a:lnTo>
                  <a:lnTo>
                    <a:pt x="0" y="113"/>
                  </a:lnTo>
                  <a:lnTo>
                    <a:pt x="5" y="101"/>
                  </a:lnTo>
                  <a:lnTo>
                    <a:pt x="5" y="41"/>
                  </a:lnTo>
                  <a:lnTo>
                    <a:pt x="0" y="31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7" name="Rectangle 971"/>
            <p:cNvSpPr>
              <a:spLocks noChangeArrowheads="1"/>
            </p:cNvSpPr>
            <p:nvPr/>
          </p:nvSpPr>
          <p:spPr bwMode="auto">
            <a:xfrm>
              <a:off x="2964" y="1925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8" name="Rectangle 972"/>
            <p:cNvSpPr>
              <a:spLocks noChangeArrowheads="1"/>
            </p:cNvSpPr>
            <p:nvPr/>
          </p:nvSpPr>
          <p:spPr bwMode="auto">
            <a:xfrm>
              <a:off x="2972" y="1925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89" name="Rectangle 973"/>
            <p:cNvSpPr>
              <a:spLocks noChangeArrowheads="1"/>
            </p:cNvSpPr>
            <p:nvPr/>
          </p:nvSpPr>
          <p:spPr bwMode="auto">
            <a:xfrm>
              <a:off x="2964" y="1948"/>
              <a:ext cx="15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0" name="Line 974"/>
            <p:cNvSpPr>
              <a:spLocks noChangeShapeType="1"/>
            </p:cNvSpPr>
            <p:nvPr/>
          </p:nvSpPr>
          <p:spPr bwMode="auto">
            <a:xfrm>
              <a:off x="2964" y="1946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1" name="Line 975"/>
            <p:cNvSpPr>
              <a:spLocks noChangeShapeType="1"/>
            </p:cNvSpPr>
            <p:nvPr/>
          </p:nvSpPr>
          <p:spPr bwMode="auto">
            <a:xfrm>
              <a:off x="2964" y="1944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2" name="Line 976"/>
            <p:cNvSpPr>
              <a:spLocks noChangeShapeType="1"/>
            </p:cNvSpPr>
            <p:nvPr/>
          </p:nvSpPr>
          <p:spPr bwMode="auto">
            <a:xfrm>
              <a:off x="2964" y="1943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3" name="Line 977"/>
            <p:cNvSpPr>
              <a:spLocks noChangeShapeType="1"/>
            </p:cNvSpPr>
            <p:nvPr/>
          </p:nvSpPr>
          <p:spPr bwMode="auto">
            <a:xfrm>
              <a:off x="2964" y="1942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4" name="Line 978"/>
            <p:cNvSpPr>
              <a:spLocks noChangeShapeType="1"/>
            </p:cNvSpPr>
            <p:nvPr/>
          </p:nvSpPr>
          <p:spPr bwMode="auto">
            <a:xfrm>
              <a:off x="2964" y="1941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5" name="Line 979"/>
            <p:cNvSpPr>
              <a:spLocks noChangeShapeType="1"/>
            </p:cNvSpPr>
            <p:nvPr/>
          </p:nvSpPr>
          <p:spPr bwMode="auto">
            <a:xfrm>
              <a:off x="2972" y="1928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6" name="Line 980"/>
            <p:cNvSpPr>
              <a:spLocks noChangeShapeType="1"/>
            </p:cNvSpPr>
            <p:nvPr/>
          </p:nvSpPr>
          <p:spPr bwMode="auto">
            <a:xfrm>
              <a:off x="2972" y="193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7" name="Line 981"/>
            <p:cNvSpPr>
              <a:spLocks noChangeShapeType="1"/>
            </p:cNvSpPr>
            <p:nvPr/>
          </p:nvSpPr>
          <p:spPr bwMode="auto">
            <a:xfrm>
              <a:off x="2972" y="193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8" name="Line 982"/>
            <p:cNvSpPr>
              <a:spLocks noChangeShapeType="1"/>
            </p:cNvSpPr>
            <p:nvPr/>
          </p:nvSpPr>
          <p:spPr bwMode="auto">
            <a:xfrm>
              <a:off x="2964" y="1928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599" name="Line 983"/>
            <p:cNvSpPr>
              <a:spLocks noChangeShapeType="1"/>
            </p:cNvSpPr>
            <p:nvPr/>
          </p:nvSpPr>
          <p:spPr bwMode="auto">
            <a:xfrm>
              <a:off x="2964" y="193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0" name="Line 984"/>
            <p:cNvSpPr>
              <a:spLocks noChangeShapeType="1"/>
            </p:cNvSpPr>
            <p:nvPr/>
          </p:nvSpPr>
          <p:spPr bwMode="auto">
            <a:xfrm>
              <a:off x="2964" y="193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1" name="Line 985"/>
            <p:cNvSpPr>
              <a:spLocks noChangeShapeType="1"/>
            </p:cNvSpPr>
            <p:nvPr/>
          </p:nvSpPr>
          <p:spPr bwMode="auto">
            <a:xfrm>
              <a:off x="2964" y="1958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2" name="Line 986"/>
            <p:cNvSpPr>
              <a:spLocks noChangeShapeType="1"/>
            </p:cNvSpPr>
            <p:nvPr/>
          </p:nvSpPr>
          <p:spPr bwMode="auto">
            <a:xfrm>
              <a:off x="2964" y="1954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3" name="Line 987"/>
            <p:cNvSpPr>
              <a:spLocks noChangeShapeType="1"/>
            </p:cNvSpPr>
            <p:nvPr/>
          </p:nvSpPr>
          <p:spPr bwMode="auto">
            <a:xfrm>
              <a:off x="2964" y="1951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4" name="Line 988"/>
            <p:cNvSpPr>
              <a:spLocks noChangeShapeType="1"/>
            </p:cNvSpPr>
            <p:nvPr/>
          </p:nvSpPr>
          <p:spPr bwMode="auto">
            <a:xfrm>
              <a:off x="2974" y="1948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5" name="Line 989"/>
            <p:cNvSpPr>
              <a:spLocks noChangeShapeType="1"/>
            </p:cNvSpPr>
            <p:nvPr/>
          </p:nvSpPr>
          <p:spPr bwMode="auto">
            <a:xfrm>
              <a:off x="2969" y="1948"/>
              <a:ext cx="1" cy="13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6" name="Rectangle 990"/>
            <p:cNvSpPr>
              <a:spLocks noChangeArrowheads="1"/>
            </p:cNvSpPr>
            <p:nvPr/>
          </p:nvSpPr>
          <p:spPr bwMode="auto">
            <a:xfrm>
              <a:off x="2936" y="1987"/>
              <a:ext cx="59" cy="59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7" name="Rectangle 991"/>
            <p:cNvSpPr>
              <a:spLocks noChangeArrowheads="1"/>
            </p:cNvSpPr>
            <p:nvPr/>
          </p:nvSpPr>
          <p:spPr bwMode="auto">
            <a:xfrm>
              <a:off x="2936" y="1987"/>
              <a:ext cx="59" cy="59"/>
            </a:xfrm>
            <a:prstGeom prst="rect">
              <a:avLst/>
            </a:prstGeom>
            <a:noFill/>
            <a:ln w="0">
              <a:solidFill>
                <a:srgbClr val="31538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8" name="Rectangle 992"/>
            <p:cNvSpPr>
              <a:spLocks noChangeArrowheads="1"/>
            </p:cNvSpPr>
            <p:nvPr/>
          </p:nvSpPr>
          <p:spPr bwMode="auto">
            <a:xfrm>
              <a:off x="2948" y="1997"/>
              <a:ext cx="35" cy="40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09" name="Freeform 993"/>
            <p:cNvSpPr>
              <a:spLocks/>
            </p:cNvSpPr>
            <p:nvPr/>
          </p:nvSpPr>
          <p:spPr bwMode="auto">
            <a:xfrm>
              <a:off x="2951" y="1999"/>
              <a:ext cx="10" cy="36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33" y="0"/>
                </a:cxn>
                <a:cxn ang="0">
                  <a:pos x="39" y="5"/>
                </a:cxn>
                <a:cxn ang="0">
                  <a:pos x="39" y="31"/>
                </a:cxn>
                <a:cxn ang="0">
                  <a:pos x="33" y="40"/>
                </a:cxn>
                <a:cxn ang="0">
                  <a:pos x="33" y="101"/>
                </a:cxn>
                <a:cxn ang="0">
                  <a:pos x="39" y="112"/>
                </a:cxn>
                <a:cxn ang="0">
                  <a:pos x="39" y="137"/>
                </a:cxn>
                <a:cxn ang="0">
                  <a:pos x="33" y="142"/>
                </a:cxn>
                <a:cxn ang="0">
                  <a:pos x="5" y="142"/>
                </a:cxn>
                <a:cxn ang="0">
                  <a:pos x="0" y="137"/>
                </a:cxn>
                <a:cxn ang="0">
                  <a:pos x="0" y="112"/>
                </a:cxn>
                <a:cxn ang="0">
                  <a:pos x="5" y="101"/>
                </a:cxn>
                <a:cxn ang="0">
                  <a:pos x="5" y="40"/>
                </a:cxn>
                <a:cxn ang="0">
                  <a:pos x="0" y="31"/>
                </a:cxn>
              </a:cxnLst>
              <a:rect l="0" t="0" r="r" b="b"/>
              <a:pathLst>
                <a:path w="39" h="142">
                  <a:moveTo>
                    <a:pt x="0" y="31"/>
                  </a:moveTo>
                  <a:lnTo>
                    <a:pt x="0" y="5"/>
                  </a:lnTo>
                  <a:lnTo>
                    <a:pt x="5" y="0"/>
                  </a:lnTo>
                  <a:lnTo>
                    <a:pt x="33" y="0"/>
                  </a:lnTo>
                  <a:lnTo>
                    <a:pt x="39" y="5"/>
                  </a:lnTo>
                  <a:lnTo>
                    <a:pt x="39" y="31"/>
                  </a:lnTo>
                  <a:lnTo>
                    <a:pt x="33" y="40"/>
                  </a:lnTo>
                  <a:lnTo>
                    <a:pt x="33" y="101"/>
                  </a:lnTo>
                  <a:lnTo>
                    <a:pt x="39" y="112"/>
                  </a:lnTo>
                  <a:lnTo>
                    <a:pt x="39" y="137"/>
                  </a:lnTo>
                  <a:lnTo>
                    <a:pt x="33" y="142"/>
                  </a:lnTo>
                  <a:lnTo>
                    <a:pt x="5" y="142"/>
                  </a:lnTo>
                  <a:lnTo>
                    <a:pt x="0" y="137"/>
                  </a:lnTo>
                  <a:lnTo>
                    <a:pt x="0" y="112"/>
                  </a:lnTo>
                  <a:lnTo>
                    <a:pt x="5" y="101"/>
                  </a:lnTo>
                  <a:lnTo>
                    <a:pt x="5" y="40"/>
                  </a:lnTo>
                  <a:lnTo>
                    <a:pt x="0" y="31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0" name="Rectangle 994"/>
            <p:cNvSpPr>
              <a:spLocks noChangeArrowheads="1"/>
            </p:cNvSpPr>
            <p:nvPr/>
          </p:nvSpPr>
          <p:spPr bwMode="auto">
            <a:xfrm>
              <a:off x="2964" y="1999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1" name="Rectangle 995"/>
            <p:cNvSpPr>
              <a:spLocks noChangeArrowheads="1"/>
            </p:cNvSpPr>
            <p:nvPr/>
          </p:nvSpPr>
          <p:spPr bwMode="auto">
            <a:xfrm>
              <a:off x="2972" y="1999"/>
              <a:ext cx="7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2" name="Rectangle 996"/>
            <p:cNvSpPr>
              <a:spLocks noChangeArrowheads="1"/>
            </p:cNvSpPr>
            <p:nvPr/>
          </p:nvSpPr>
          <p:spPr bwMode="auto">
            <a:xfrm>
              <a:off x="2964" y="2022"/>
              <a:ext cx="15" cy="13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3" name="Line 997"/>
            <p:cNvSpPr>
              <a:spLocks noChangeShapeType="1"/>
            </p:cNvSpPr>
            <p:nvPr/>
          </p:nvSpPr>
          <p:spPr bwMode="auto">
            <a:xfrm>
              <a:off x="2964" y="2019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4" name="Line 998"/>
            <p:cNvSpPr>
              <a:spLocks noChangeShapeType="1"/>
            </p:cNvSpPr>
            <p:nvPr/>
          </p:nvSpPr>
          <p:spPr bwMode="auto">
            <a:xfrm>
              <a:off x="2964" y="2018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5" name="Line 999"/>
            <p:cNvSpPr>
              <a:spLocks noChangeShapeType="1"/>
            </p:cNvSpPr>
            <p:nvPr/>
          </p:nvSpPr>
          <p:spPr bwMode="auto">
            <a:xfrm>
              <a:off x="2964" y="2017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6" name="Line 1000"/>
            <p:cNvSpPr>
              <a:spLocks noChangeShapeType="1"/>
            </p:cNvSpPr>
            <p:nvPr/>
          </p:nvSpPr>
          <p:spPr bwMode="auto">
            <a:xfrm>
              <a:off x="2964" y="2016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7" name="Line 1001"/>
            <p:cNvSpPr>
              <a:spLocks noChangeShapeType="1"/>
            </p:cNvSpPr>
            <p:nvPr/>
          </p:nvSpPr>
          <p:spPr bwMode="auto">
            <a:xfrm>
              <a:off x="2964" y="2014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8" name="Line 1002"/>
            <p:cNvSpPr>
              <a:spLocks noChangeShapeType="1"/>
            </p:cNvSpPr>
            <p:nvPr/>
          </p:nvSpPr>
          <p:spPr bwMode="auto">
            <a:xfrm>
              <a:off x="2972" y="200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19" name="Line 1003"/>
            <p:cNvSpPr>
              <a:spLocks noChangeShapeType="1"/>
            </p:cNvSpPr>
            <p:nvPr/>
          </p:nvSpPr>
          <p:spPr bwMode="auto">
            <a:xfrm>
              <a:off x="2972" y="2008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0" name="Line 1004"/>
            <p:cNvSpPr>
              <a:spLocks noChangeShapeType="1"/>
            </p:cNvSpPr>
            <p:nvPr/>
          </p:nvSpPr>
          <p:spPr bwMode="auto">
            <a:xfrm>
              <a:off x="2972" y="200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1" name="Line 1005"/>
            <p:cNvSpPr>
              <a:spLocks noChangeShapeType="1"/>
            </p:cNvSpPr>
            <p:nvPr/>
          </p:nvSpPr>
          <p:spPr bwMode="auto">
            <a:xfrm>
              <a:off x="2964" y="2002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2" name="Line 1006"/>
            <p:cNvSpPr>
              <a:spLocks noChangeShapeType="1"/>
            </p:cNvSpPr>
            <p:nvPr/>
          </p:nvSpPr>
          <p:spPr bwMode="auto">
            <a:xfrm>
              <a:off x="2964" y="2008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3" name="Line 1007"/>
            <p:cNvSpPr>
              <a:spLocks noChangeShapeType="1"/>
            </p:cNvSpPr>
            <p:nvPr/>
          </p:nvSpPr>
          <p:spPr bwMode="auto">
            <a:xfrm>
              <a:off x="2964" y="2005"/>
              <a:ext cx="7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4" name="Line 1008"/>
            <p:cNvSpPr>
              <a:spLocks noChangeShapeType="1"/>
            </p:cNvSpPr>
            <p:nvPr/>
          </p:nvSpPr>
          <p:spPr bwMode="auto">
            <a:xfrm>
              <a:off x="2964" y="2031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5" name="Line 1009"/>
            <p:cNvSpPr>
              <a:spLocks noChangeShapeType="1"/>
            </p:cNvSpPr>
            <p:nvPr/>
          </p:nvSpPr>
          <p:spPr bwMode="auto">
            <a:xfrm>
              <a:off x="2964" y="2028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6" name="Line 1010"/>
            <p:cNvSpPr>
              <a:spLocks noChangeShapeType="1"/>
            </p:cNvSpPr>
            <p:nvPr/>
          </p:nvSpPr>
          <p:spPr bwMode="auto">
            <a:xfrm>
              <a:off x="2964" y="2025"/>
              <a:ext cx="15" cy="1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7" name="Line 1011"/>
            <p:cNvSpPr>
              <a:spLocks noChangeShapeType="1"/>
            </p:cNvSpPr>
            <p:nvPr/>
          </p:nvSpPr>
          <p:spPr bwMode="auto">
            <a:xfrm>
              <a:off x="2974" y="2022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8" name="Line 1012"/>
            <p:cNvSpPr>
              <a:spLocks noChangeShapeType="1"/>
            </p:cNvSpPr>
            <p:nvPr/>
          </p:nvSpPr>
          <p:spPr bwMode="auto">
            <a:xfrm>
              <a:off x="2969" y="2022"/>
              <a:ext cx="1" cy="12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29" name="Freeform 1013"/>
            <p:cNvSpPr>
              <a:spLocks/>
            </p:cNvSpPr>
            <p:nvPr/>
          </p:nvSpPr>
          <p:spPr bwMode="auto">
            <a:xfrm>
              <a:off x="2741" y="1746"/>
              <a:ext cx="471" cy="412"/>
            </a:xfrm>
            <a:custGeom>
              <a:avLst/>
              <a:gdLst/>
              <a:ahLst/>
              <a:cxnLst>
                <a:cxn ang="0">
                  <a:pos x="94" y="1651"/>
                </a:cxn>
                <a:cxn ang="0">
                  <a:pos x="1791" y="1651"/>
                </a:cxn>
                <a:cxn ang="0">
                  <a:pos x="1805" y="1650"/>
                </a:cxn>
                <a:cxn ang="0">
                  <a:pos x="1818" y="1647"/>
                </a:cxn>
                <a:cxn ang="0">
                  <a:pos x="1831" y="1643"/>
                </a:cxn>
                <a:cxn ang="0">
                  <a:pos x="1842" y="1635"/>
                </a:cxn>
                <a:cxn ang="0">
                  <a:pos x="1854" y="1627"/>
                </a:cxn>
                <a:cxn ang="0">
                  <a:pos x="1863" y="1618"/>
                </a:cxn>
                <a:cxn ang="0">
                  <a:pos x="1871" y="1607"/>
                </a:cxn>
                <a:cxn ang="0">
                  <a:pos x="1877" y="1596"/>
                </a:cxn>
                <a:cxn ang="0">
                  <a:pos x="1882" y="1583"/>
                </a:cxn>
                <a:cxn ang="0">
                  <a:pos x="1884" y="1570"/>
                </a:cxn>
                <a:cxn ang="0">
                  <a:pos x="1885" y="1556"/>
                </a:cxn>
                <a:cxn ang="0">
                  <a:pos x="1885" y="95"/>
                </a:cxn>
                <a:cxn ang="0">
                  <a:pos x="1884" y="82"/>
                </a:cxn>
                <a:cxn ang="0">
                  <a:pos x="1882" y="69"/>
                </a:cxn>
                <a:cxn ang="0">
                  <a:pos x="1877" y="55"/>
                </a:cxn>
                <a:cxn ang="0">
                  <a:pos x="1871" y="44"/>
                </a:cxn>
                <a:cxn ang="0">
                  <a:pos x="1863" y="33"/>
                </a:cxn>
                <a:cxn ang="0">
                  <a:pos x="1854" y="24"/>
                </a:cxn>
                <a:cxn ang="0">
                  <a:pos x="1842" y="16"/>
                </a:cxn>
                <a:cxn ang="0">
                  <a:pos x="1831" y="10"/>
                </a:cxn>
                <a:cxn ang="0">
                  <a:pos x="1818" y="4"/>
                </a:cxn>
                <a:cxn ang="0">
                  <a:pos x="1805" y="1"/>
                </a:cxn>
                <a:cxn ang="0">
                  <a:pos x="1791" y="0"/>
                </a:cxn>
                <a:cxn ang="0">
                  <a:pos x="94" y="0"/>
                </a:cxn>
                <a:cxn ang="0">
                  <a:pos x="81" y="1"/>
                </a:cxn>
                <a:cxn ang="0">
                  <a:pos x="67" y="4"/>
                </a:cxn>
                <a:cxn ang="0">
                  <a:pos x="55" y="10"/>
                </a:cxn>
                <a:cxn ang="0">
                  <a:pos x="43" y="16"/>
                </a:cxn>
                <a:cxn ang="0">
                  <a:pos x="33" y="24"/>
                </a:cxn>
                <a:cxn ang="0">
                  <a:pos x="24" y="33"/>
                </a:cxn>
                <a:cxn ang="0">
                  <a:pos x="14" y="44"/>
                </a:cxn>
                <a:cxn ang="0">
                  <a:pos x="8" y="55"/>
                </a:cxn>
                <a:cxn ang="0">
                  <a:pos x="4" y="69"/>
                </a:cxn>
                <a:cxn ang="0">
                  <a:pos x="1" y="82"/>
                </a:cxn>
                <a:cxn ang="0">
                  <a:pos x="0" y="95"/>
                </a:cxn>
                <a:cxn ang="0">
                  <a:pos x="0" y="1556"/>
                </a:cxn>
                <a:cxn ang="0">
                  <a:pos x="1" y="1570"/>
                </a:cxn>
                <a:cxn ang="0">
                  <a:pos x="4" y="1583"/>
                </a:cxn>
                <a:cxn ang="0">
                  <a:pos x="8" y="1596"/>
                </a:cxn>
                <a:cxn ang="0">
                  <a:pos x="14" y="1607"/>
                </a:cxn>
                <a:cxn ang="0">
                  <a:pos x="24" y="1618"/>
                </a:cxn>
                <a:cxn ang="0">
                  <a:pos x="33" y="1627"/>
                </a:cxn>
                <a:cxn ang="0">
                  <a:pos x="43" y="1635"/>
                </a:cxn>
                <a:cxn ang="0">
                  <a:pos x="55" y="1643"/>
                </a:cxn>
                <a:cxn ang="0">
                  <a:pos x="67" y="1647"/>
                </a:cxn>
                <a:cxn ang="0">
                  <a:pos x="81" y="1650"/>
                </a:cxn>
                <a:cxn ang="0">
                  <a:pos x="94" y="1651"/>
                </a:cxn>
              </a:cxnLst>
              <a:rect l="0" t="0" r="r" b="b"/>
              <a:pathLst>
                <a:path w="1885" h="1651">
                  <a:moveTo>
                    <a:pt x="94" y="1651"/>
                  </a:moveTo>
                  <a:lnTo>
                    <a:pt x="1791" y="1651"/>
                  </a:lnTo>
                  <a:lnTo>
                    <a:pt x="1805" y="1650"/>
                  </a:lnTo>
                  <a:lnTo>
                    <a:pt x="1818" y="1647"/>
                  </a:lnTo>
                  <a:lnTo>
                    <a:pt x="1831" y="1643"/>
                  </a:lnTo>
                  <a:lnTo>
                    <a:pt x="1842" y="1635"/>
                  </a:lnTo>
                  <a:lnTo>
                    <a:pt x="1854" y="1627"/>
                  </a:lnTo>
                  <a:lnTo>
                    <a:pt x="1863" y="1618"/>
                  </a:lnTo>
                  <a:lnTo>
                    <a:pt x="1871" y="1607"/>
                  </a:lnTo>
                  <a:lnTo>
                    <a:pt x="1877" y="1596"/>
                  </a:lnTo>
                  <a:lnTo>
                    <a:pt x="1882" y="1583"/>
                  </a:lnTo>
                  <a:lnTo>
                    <a:pt x="1884" y="1570"/>
                  </a:lnTo>
                  <a:lnTo>
                    <a:pt x="1885" y="1556"/>
                  </a:lnTo>
                  <a:lnTo>
                    <a:pt x="1885" y="95"/>
                  </a:lnTo>
                  <a:lnTo>
                    <a:pt x="1884" y="82"/>
                  </a:lnTo>
                  <a:lnTo>
                    <a:pt x="1882" y="69"/>
                  </a:lnTo>
                  <a:lnTo>
                    <a:pt x="1877" y="55"/>
                  </a:lnTo>
                  <a:lnTo>
                    <a:pt x="1871" y="44"/>
                  </a:lnTo>
                  <a:lnTo>
                    <a:pt x="1863" y="33"/>
                  </a:lnTo>
                  <a:lnTo>
                    <a:pt x="1854" y="24"/>
                  </a:lnTo>
                  <a:lnTo>
                    <a:pt x="1842" y="16"/>
                  </a:lnTo>
                  <a:lnTo>
                    <a:pt x="1831" y="10"/>
                  </a:lnTo>
                  <a:lnTo>
                    <a:pt x="1818" y="4"/>
                  </a:lnTo>
                  <a:lnTo>
                    <a:pt x="1805" y="1"/>
                  </a:lnTo>
                  <a:lnTo>
                    <a:pt x="1791" y="0"/>
                  </a:lnTo>
                  <a:lnTo>
                    <a:pt x="94" y="0"/>
                  </a:lnTo>
                  <a:lnTo>
                    <a:pt x="81" y="1"/>
                  </a:lnTo>
                  <a:lnTo>
                    <a:pt x="67" y="4"/>
                  </a:lnTo>
                  <a:lnTo>
                    <a:pt x="55" y="10"/>
                  </a:lnTo>
                  <a:lnTo>
                    <a:pt x="43" y="16"/>
                  </a:lnTo>
                  <a:lnTo>
                    <a:pt x="33" y="24"/>
                  </a:lnTo>
                  <a:lnTo>
                    <a:pt x="24" y="33"/>
                  </a:lnTo>
                  <a:lnTo>
                    <a:pt x="14" y="44"/>
                  </a:lnTo>
                  <a:lnTo>
                    <a:pt x="8" y="55"/>
                  </a:lnTo>
                  <a:lnTo>
                    <a:pt x="4" y="69"/>
                  </a:lnTo>
                  <a:lnTo>
                    <a:pt x="1" y="82"/>
                  </a:lnTo>
                  <a:lnTo>
                    <a:pt x="0" y="95"/>
                  </a:lnTo>
                  <a:lnTo>
                    <a:pt x="0" y="1556"/>
                  </a:lnTo>
                  <a:lnTo>
                    <a:pt x="1" y="1570"/>
                  </a:lnTo>
                  <a:lnTo>
                    <a:pt x="4" y="1583"/>
                  </a:lnTo>
                  <a:lnTo>
                    <a:pt x="8" y="1596"/>
                  </a:lnTo>
                  <a:lnTo>
                    <a:pt x="14" y="1607"/>
                  </a:lnTo>
                  <a:lnTo>
                    <a:pt x="24" y="1618"/>
                  </a:lnTo>
                  <a:lnTo>
                    <a:pt x="33" y="1627"/>
                  </a:lnTo>
                  <a:lnTo>
                    <a:pt x="43" y="1635"/>
                  </a:lnTo>
                  <a:lnTo>
                    <a:pt x="55" y="1643"/>
                  </a:lnTo>
                  <a:lnTo>
                    <a:pt x="67" y="1647"/>
                  </a:lnTo>
                  <a:lnTo>
                    <a:pt x="81" y="1650"/>
                  </a:lnTo>
                  <a:lnTo>
                    <a:pt x="94" y="16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0" name="Freeform 1014"/>
            <p:cNvSpPr>
              <a:spLocks/>
            </p:cNvSpPr>
            <p:nvPr/>
          </p:nvSpPr>
          <p:spPr bwMode="auto">
            <a:xfrm>
              <a:off x="2764" y="2156"/>
              <a:ext cx="425" cy="4"/>
            </a:xfrm>
            <a:custGeom>
              <a:avLst/>
              <a:gdLst/>
              <a:ahLst/>
              <a:cxnLst>
                <a:cxn ang="0">
                  <a:pos x="1698" y="14"/>
                </a:cxn>
                <a:cxn ang="0">
                  <a:pos x="1697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1697" y="14"/>
                </a:cxn>
                <a:cxn ang="0">
                  <a:pos x="1698" y="14"/>
                </a:cxn>
                <a:cxn ang="0">
                  <a:pos x="1697" y="14"/>
                </a:cxn>
                <a:cxn ang="0">
                  <a:pos x="1697" y="14"/>
                </a:cxn>
                <a:cxn ang="0">
                  <a:pos x="1698" y="14"/>
                </a:cxn>
              </a:cxnLst>
              <a:rect l="0" t="0" r="r" b="b"/>
              <a:pathLst>
                <a:path w="1698" h="14">
                  <a:moveTo>
                    <a:pt x="1698" y="14"/>
                  </a:moveTo>
                  <a:lnTo>
                    <a:pt x="1697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697" y="14"/>
                  </a:lnTo>
                  <a:lnTo>
                    <a:pt x="1698" y="14"/>
                  </a:lnTo>
                  <a:lnTo>
                    <a:pt x="1697" y="14"/>
                  </a:lnTo>
                  <a:lnTo>
                    <a:pt x="1697" y="14"/>
                  </a:lnTo>
                  <a:lnTo>
                    <a:pt x="1698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1" name="Freeform 1015"/>
            <p:cNvSpPr>
              <a:spLocks/>
            </p:cNvSpPr>
            <p:nvPr/>
          </p:nvSpPr>
          <p:spPr bwMode="auto">
            <a:xfrm>
              <a:off x="3188" y="2156"/>
              <a:ext cx="4" cy="4"/>
            </a:xfrm>
            <a:custGeom>
              <a:avLst/>
              <a:gdLst/>
              <a:ahLst/>
              <a:cxnLst>
                <a:cxn ang="0">
                  <a:pos x="16" y="14"/>
                </a:cxn>
                <a:cxn ang="0">
                  <a:pos x="14" y="0"/>
                </a:cxn>
                <a:cxn ang="0">
                  <a:pos x="0" y="1"/>
                </a:cxn>
                <a:cxn ang="0">
                  <a:pos x="1" y="15"/>
                </a:cxn>
                <a:cxn ang="0">
                  <a:pos x="15" y="14"/>
                </a:cxn>
                <a:cxn ang="0">
                  <a:pos x="16" y="14"/>
                </a:cxn>
                <a:cxn ang="0">
                  <a:pos x="15" y="14"/>
                </a:cxn>
                <a:cxn ang="0">
                  <a:pos x="15" y="14"/>
                </a:cxn>
                <a:cxn ang="0">
                  <a:pos x="16" y="14"/>
                </a:cxn>
              </a:cxnLst>
              <a:rect l="0" t="0" r="r" b="b"/>
              <a:pathLst>
                <a:path w="16" h="15">
                  <a:moveTo>
                    <a:pt x="16" y="14"/>
                  </a:moveTo>
                  <a:lnTo>
                    <a:pt x="14" y="0"/>
                  </a:lnTo>
                  <a:lnTo>
                    <a:pt x="0" y="1"/>
                  </a:lnTo>
                  <a:lnTo>
                    <a:pt x="1" y="15"/>
                  </a:lnTo>
                  <a:lnTo>
                    <a:pt x="15" y="14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6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2" name="Freeform 1016"/>
            <p:cNvSpPr>
              <a:spLocks/>
            </p:cNvSpPr>
            <p:nvPr/>
          </p:nvSpPr>
          <p:spPr bwMode="auto">
            <a:xfrm>
              <a:off x="3191" y="2155"/>
              <a:ext cx="4" cy="5"/>
            </a:xfrm>
            <a:custGeom>
              <a:avLst/>
              <a:gdLst/>
              <a:ahLst/>
              <a:cxnLst>
                <a:cxn ang="0">
                  <a:pos x="16" y="14"/>
                </a:cxn>
                <a:cxn ang="0">
                  <a:pos x="13" y="0"/>
                </a:cxn>
                <a:cxn ang="0">
                  <a:pos x="0" y="3"/>
                </a:cxn>
                <a:cxn ang="0">
                  <a:pos x="3" y="17"/>
                </a:cxn>
                <a:cxn ang="0">
                  <a:pos x="15" y="14"/>
                </a:cxn>
                <a:cxn ang="0">
                  <a:pos x="16" y="14"/>
                </a:cxn>
                <a:cxn ang="0">
                  <a:pos x="15" y="14"/>
                </a:cxn>
                <a:cxn ang="0">
                  <a:pos x="16" y="14"/>
                </a:cxn>
                <a:cxn ang="0">
                  <a:pos x="16" y="14"/>
                </a:cxn>
              </a:cxnLst>
              <a:rect l="0" t="0" r="r" b="b"/>
              <a:pathLst>
                <a:path w="16" h="17">
                  <a:moveTo>
                    <a:pt x="16" y="14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3" y="17"/>
                  </a:lnTo>
                  <a:lnTo>
                    <a:pt x="15" y="14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6" y="14"/>
                  </a:lnTo>
                  <a:lnTo>
                    <a:pt x="16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3" name="Freeform 1017"/>
            <p:cNvSpPr>
              <a:spLocks/>
            </p:cNvSpPr>
            <p:nvPr/>
          </p:nvSpPr>
          <p:spPr bwMode="auto">
            <a:xfrm>
              <a:off x="3194" y="2154"/>
              <a:ext cx="5" cy="5"/>
            </a:xfrm>
            <a:custGeom>
              <a:avLst/>
              <a:gdLst/>
              <a:ahLst/>
              <a:cxnLst>
                <a:cxn ang="0">
                  <a:pos x="19" y="14"/>
                </a:cxn>
                <a:cxn ang="0">
                  <a:pos x="13" y="0"/>
                </a:cxn>
                <a:cxn ang="0">
                  <a:pos x="0" y="6"/>
                </a:cxn>
                <a:cxn ang="0">
                  <a:pos x="5" y="19"/>
                </a:cxn>
                <a:cxn ang="0">
                  <a:pos x="18" y="14"/>
                </a:cxn>
                <a:cxn ang="0">
                  <a:pos x="19" y="14"/>
                </a:cxn>
                <a:cxn ang="0">
                  <a:pos x="18" y="14"/>
                </a:cxn>
                <a:cxn ang="0">
                  <a:pos x="19" y="14"/>
                </a:cxn>
                <a:cxn ang="0">
                  <a:pos x="19" y="14"/>
                </a:cxn>
              </a:cxnLst>
              <a:rect l="0" t="0" r="r" b="b"/>
              <a:pathLst>
                <a:path w="19" h="19">
                  <a:moveTo>
                    <a:pt x="19" y="14"/>
                  </a:moveTo>
                  <a:lnTo>
                    <a:pt x="13" y="0"/>
                  </a:lnTo>
                  <a:lnTo>
                    <a:pt x="0" y="6"/>
                  </a:lnTo>
                  <a:lnTo>
                    <a:pt x="5" y="19"/>
                  </a:lnTo>
                  <a:lnTo>
                    <a:pt x="18" y="14"/>
                  </a:lnTo>
                  <a:lnTo>
                    <a:pt x="19" y="14"/>
                  </a:lnTo>
                  <a:lnTo>
                    <a:pt x="18" y="14"/>
                  </a:lnTo>
                  <a:lnTo>
                    <a:pt x="19" y="14"/>
                  </a:lnTo>
                  <a:lnTo>
                    <a:pt x="19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4" name="Freeform 1018"/>
            <p:cNvSpPr>
              <a:spLocks/>
            </p:cNvSpPr>
            <p:nvPr/>
          </p:nvSpPr>
          <p:spPr bwMode="auto">
            <a:xfrm>
              <a:off x="3197" y="2153"/>
              <a:ext cx="5" cy="5"/>
            </a:xfrm>
            <a:custGeom>
              <a:avLst/>
              <a:gdLst/>
              <a:ahLst/>
              <a:cxnLst>
                <a:cxn ang="0">
                  <a:pos x="19" y="13"/>
                </a:cxn>
                <a:cxn ang="0">
                  <a:pos x="11" y="0"/>
                </a:cxn>
                <a:cxn ang="0">
                  <a:pos x="0" y="6"/>
                </a:cxn>
                <a:cxn ang="0">
                  <a:pos x="7" y="20"/>
                </a:cxn>
                <a:cxn ang="0">
                  <a:pos x="18" y="13"/>
                </a:cxn>
                <a:cxn ang="0">
                  <a:pos x="19" y="13"/>
                </a:cxn>
                <a:cxn ang="0">
                  <a:pos x="18" y="13"/>
                </a:cxn>
                <a:cxn ang="0">
                  <a:pos x="19" y="13"/>
                </a:cxn>
                <a:cxn ang="0">
                  <a:pos x="19" y="13"/>
                </a:cxn>
              </a:cxnLst>
              <a:rect l="0" t="0" r="r" b="b"/>
              <a:pathLst>
                <a:path w="19" h="20">
                  <a:moveTo>
                    <a:pt x="19" y="13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7" y="20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18" y="13"/>
                  </a:lnTo>
                  <a:lnTo>
                    <a:pt x="19" y="13"/>
                  </a:lnTo>
                  <a:lnTo>
                    <a:pt x="19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5" name="Freeform 1019"/>
            <p:cNvSpPr>
              <a:spLocks/>
            </p:cNvSpPr>
            <p:nvPr/>
          </p:nvSpPr>
          <p:spPr bwMode="auto">
            <a:xfrm>
              <a:off x="3200" y="2151"/>
              <a:ext cx="5" cy="5"/>
            </a:xfrm>
            <a:custGeom>
              <a:avLst/>
              <a:gdLst/>
              <a:ahLst/>
              <a:cxnLst>
                <a:cxn ang="0">
                  <a:pos x="21" y="10"/>
                </a:cxn>
                <a:cxn ang="0">
                  <a:pos x="10" y="0"/>
                </a:cxn>
                <a:cxn ang="0">
                  <a:pos x="0" y="7"/>
                </a:cxn>
                <a:cxn ang="0">
                  <a:pos x="8" y="20"/>
                </a:cxn>
                <a:cxn ang="0">
                  <a:pos x="20" y="11"/>
                </a:cxn>
                <a:cxn ang="0">
                  <a:pos x="21" y="10"/>
                </a:cxn>
                <a:cxn ang="0">
                  <a:pos x="20" y="11"/>
                </a:cxn>
                <a:cxn ang="0">
                  <a:pos x="20" y="11"/>
                </a:cxn>
                <a:cxn ang="0">
                  <a:pos x="21" y="10"/>
                </a:cxn>
              </a:cxnLst>
              <a:rect l="0" t="0" r="r" b="b"/>
              <a:pathLst>
                <a:path w="21" h="20">
                  <a:moveTo>
                    <a:pt x="21" y="10"/>
                  </a:moveTo>
                  <a:lnTo>
                    <a:pt x="10" y="0"/>
                  </a:lnTo>
                  <a:lnTo>
                    <a:pt x="0" y="7"/>
                  </a:lnTo>
                  <a:lnTo>
                    <a:pt x="8" y="20"/>
                  </a:lnTo>
                  <a:lnTo>
                    <a:pt x="20" y="11"/>
                  </a:lnTo>
                  <a:lnTo>
                    <a:pt x="21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6" name="Freeform 1020"/>
            <p:cNvSpPr>
              <a:spLocks/>
            </p:cNvSpPr>
            <p:nvPr/>
          </p:nvSpPr>
          <p:spPr bwMode="auto">
            <a:xfrm>
              <a:off x="3203" y="2149"/>
              <a:ext cx="5" cy="5"/>
            </a:xfrm>
            <a:custGeom>
              <a:avLst/>
              <a:gdLst/>
              <a:ahLst/>
              <a:cxnLst>
                <a:cxn ang="0">
                  <a:pos x="21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11" y="19"/>
                </a:cxn>
                <a:cxn ang="0">
                  <a:pos x="20" y="10"/>
                </a:cxn>
                <a:cxn ang="0">
                  <a:pos x="21" y="9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1" y="9"/>
                </a:cxn>
              </a:cxnLst>
              <a:rect l="0" t="0" r="r" b="b"/>
              <a:pathLst>
                <a:path w="21" h="19">
                  <a:moveTo>
                    <a:pt x="21" y="9"/>
                  </a:moveTo>
                  <a:lnTo>
                    <a:pt x="10" y="0"/>
                  </a:lnTo>
                  <a:lnTo>
                    <a:pt x="0" y="9"/>
                  </a:lnTo>
                  <a:lnTo>
                    <a:pt x="11" y="19"/>
                  </a:lnTo>
                  <a:lnTo>
                    <a:pt x="20" y="10"/>
                  </a:lnTo>
                  <a:lnTo>
                    <a:pt x="21" y="9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21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7" name="Freeform 1021"/>
            <p:cNvSpPr>
              <a:spLocks/>
            </p:cNvSpPr>
            <p:nvPr/>
          </p:nvSpPr>
          <p:spPr bwMode="auto">
            <a:xfrm>
              <a:off x="3205" y="2146"/>
              <a:ext cx="5" cy="5"/>
            </a:xfrm>
            <a:custGeom>
              <a:avLst/>
              <a:gdLst/>
              <a:ahLst/>
              <a:cxnLst>
                <a:cxn ang="0">
                  <a:pos x="20" y="8"/>
                </a:cxn>
                <a:cxn ang="0">
                  <a:pos x="8" y="0"/>
                </a:cxn>
                <a:cxn ang="0">
                  <a:pos x="0" y="11"/>
                </a:cxn>
                <a:cxn ang="0">
                  <a:pos x="12" y="19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8"/>
                </a:cxn>
              </a:cxnLst>
              <a:rect l="0" t="0" r="r" b="b"/>
              <a:pathLst>
                <a:path w="20" h="19">
                  <a:moveTo>
                    <a:pt x="20" y="8"/>
                  </a:moveTo>
                  <a:lnTo>
                    <a:pt x="8" y="0"/>
                  </a:lnTo>
                  <a:lnTo>
                    <a:pt x="0" y="11"/>
                  </a:lnTo>
                  <a:lnTo>
                    <a:pt x="12" y="1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8" name="Freeform 1022"/>
            <p:cNvSpPr>
              <a:spLocks/>
            </p:cNvSpPr>
            <p:nvPr/>
          </p:nvSpPr>
          <p:spPr bwMode="auto">
            <a:xfrm>
              <a:off x="3207" y="2144"/>
              <a:ext cx="5" cy="4"/>
            </a:xfrm>
            <a:custGeom>
              <a:avLst/>
              <a:gdLst/>
              <a:ahLst/>
              <a:cxnLst>
                <a:cxn ang="0">
                  <a:pos x="19" y="5"/>
                </a:cxn>
                <a:cxn ang="0">
                  <a:pos x="6" y="0"/>
                </a:cxn>
                <a:cxn ang="0">
                  <a:pos x="0" y="11"/>
                </a:cxn>
                <a:cxn ang="0">
                  <a:pos x="12" y="18"/>
                </a:cxn>
                <a:cxn ang="0">
                  <a:pos x="18" y="7"/>
                </a:cxn>
                <a:cxn ang="0">
                  <a:pos x="19" y="5"/>
                </a:cxn>
                <a:cxn ang="0">
                  <a:pos x="18" y="7"/>
                </a:cxn>
                <a:cxn ang="0">
                  <a:pos x="19" y="6"/>
                </a:cxn>
                <a:cxn ang="0">
                  <a:pos x="19" y="5"/>
                </a:cxn>
              </a:cxnLst>
              <a:rect l="0" t="0" r="r" b="b"/>
              <a:pathLst>
                <a:path w="19" h="18">
                  <a:moveTo>
                    <a:pt x="19" y="5"/>
                  </a:moveTo>
                  <a:lnTo>
                    <a:pt x="6" y="0"/>
                  </a:lnTo>
                  <a:lnTo>
                    <a:pt x="0" y="11"/>
                  </a:lnTo>
                  <a:lnTo>
                    <a:pt x="12" y="18"/>
                  </a:lnTo>
                  <a:lnTo>
                    <a:pt x="18" y="7"/>
                  </a:lnTo>
                  <a:lnTo>
                    <a:pt x="19" y="5"/>
                  </a:lnTo>
                  <a:lnTo>
                    <a:pt x="18" y="7"/>
                  </a:lnTo>
                  <a:lnTo>
                    <a:pt x="19" y="6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39" name="Freeform 1023"/>
            <p:cNvSpPr>
              <a:spLocks/>
            </p:cNvSpPr>
            <p:nvPr/>
          </p:nvSpPr>
          <p:spPr bwMode="auto">
            <a:xfrm>
              <a:off x="3208" y="2141"/>
              <a:ext cx="5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5" y="0"/>
                </a:cxn>
                <a:cxn ang="0">
                  <a:pos x="0" y="14"/>
                </a:cxn>
                <a:cxn ang="0">
                  <a:pos x="14" y="18"/>
                </a:cxn>
                <a:cxn ang="0">
                  <a:pos x="18" y="5"/>
                </a:cxn>
                <a:cxn ang="0">
                  <a:pos x="19" y="4"/>
                </a:cxn>
                <a:cxn ang="0">
                  <a:pos x="18" y="5"/>
                </a:cxn>
                <a:cxn ang="0">
                  <a:pos x="18" y="5"/>
                </a:cxn>
                <a:cxn ang="0">
                  <a:pos x="19" y="4"/>
                </a:cxn>
              </a:cxnLst>
              <a:rect l="0" t="0" r="r" b="b"/>
              <a:pathLst>
                <a:path w="19" h="18">
                  <a:moveTo>
                    <a:pt x="19" y="4"/>
                  </a:moveTo>
                  <a:lnTo>
                    <a:pt x="5" y="0"/>
                  </a:lnTo>
                  <a:lnTo>
                    <a:pt x="0" y="14"/>
                  </a:lnTo>
                  <a:lnTo>
                    <a:pt x="14" y="18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18" y="5"/>
                  </a:lnTo>
                  <a:lnTo>
                    <a:pt x="18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0" name="Freeform 1024"/>
            <p:cNvSpPr>
              <a:spLocks/>
            </p:cNvSpPr>
            <p:nvPr/>
          </p:nvSpPr>
          <p:spPr bwMode="auto">
            <a:xfrm>
              <a:off x="3209" y="2138"/>
              <a:ext cx="5" cy="4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2" y="0"/>
                </a:cxn>
                <a:cxn ang="0">
                  <a:pos x="0" y="13"/>
                </a:cxn>
                <a:cxn ang="0">
                  <a:pos x="14" y="16"/>
                </a:cxn>
                <a:cxn ang="0">
                  <a:pos x="16" y="3"/>
                </a:cxn>
                <a:cxn ang="0">
                  <a:pos x="17" y="2"/>
                </a:cxn>
                <a:cxn ang="0">
                  <a:pos x="16" y="3"/>
                </a:cxn>
                <a:cxn ang="0">
                  <a:pos x="17" y="3"/>
                </a:cxn>
                <a:cxn ang="0">
                  <a:pos x="17" y="2"/>
                </a:cxn>
              </a:cxnLst>
              <a:rect l="0" t="0" r="r" b="b"/>
              <a:pathLst>
                <a:path w="17" h="16">
                  <a:moveTo>
                    <a:pt x="17" y="2"/>
                  </a:moveTo>
                  <a:lnTo>
                    <a:pt x="2" y="0"/>
                  </a:lnTo>
                  <a:lnTo>
                    <a:pt x="0" y="13"/>
                  </a:lnTo>
                  <a:lnTo>
                    <a:pt x="14" y="16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1" name="Freeform 1025"/>
            <p:cNvSpPr>
              <a:spLocks/>
            </p:cNvSpPr>
            <p:nvPr/>
          </p:nvSpPr>
          <p:spPr bwMode="auto">
            <a:xfrm>
              <a:off x="3210" y="2134"/>
              <a:ext cx="4" cy="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15" y="14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0"/>
                </a:cxn>
              </a:cxnLst>
              <a:rect l="0" t="0" r="r" b="b"/>
              <a:pathLst>
                <a:path w="16" h="14">
                  <a:moveTo>
                    <a:pt x="16" y="0"/>
                  </a:moveTo>
                  <a:lnTo>
                    <a:pt x="1" y="0"/>
                  </a:lnTo>
                  <a:lnTo>
                    <a:pt x="0" y="13"/>
                  </a:lnTo>
                  <a:lnTo>
                    <a:pt x="15" y="14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2" name="Freeform 1026"/>
            <p:cNvSpPr>
              <a:spLocks/>
            </p:cNvSpPr>
            <p:nvPr/>
          </p:nvSpPr>
          <p:spPr bwMode="auto">
            <a:xfrm>
              <a:off x="3210" y="1769"/>
              <a:ext cx="4" cy="36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1"/>
                </a:cxn>
                <a:cxn ang="0">
                  <a:pos x="0" y="1462"/>
                </a:cxn>
                <a:cxn ang="0">
                  <a:pos x="15" y="1462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15" h="1462">
                  <a:moveTo>
                    <a:pt x="15" y="0"/>
                  </a:moveTo>
                  <a:lnTo>
                    <a:pt x="0" y="1"/>
                  </a:lnTo>
                  <a:lnTo>
                    <a:pt x="0" y="1462"/>
                  </a:lnTo>
                  <a:lnTo>
                    <a:pt x="15" y="1462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3" name="Freeform 1027"/>
            <p:cNvSpPr>
              <a:spLocks/>
            </p:cNvSpPr>
            <p:nvPr/>
          </p:nvSpPr>
          <p:spPr bwMode="auto">
            <a:xfrm>
              <a:off x="3210" y="1765"/>
              <a:ext cx="4" cy="4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2"/>
                </a:cxn>
                <a:cxn ang="0">
                  <a:pos x="1" y="15"/>
                </a:cxn>
                <a:cxn ang="0">
                  <a:pos x="16" y="14"/>
                </a:cxn>
                <a:cxn ang="0">
                  <a:pos x="15" y="1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4" y="0"/>
                </a:cxn>
              </a:cxnLst>
              <a:rect l="0" t="0" r="r" b="b"/>
              <a:pathLst>
                <a:path w="16" h="15">
                  <a:moveTo>
                    <a:pt x="14" y="0"/>
                  </a:moveTo>
                  <a:lnTo>
                    <a:pt x="0" y="2"/>
                  </a:lnTo>
                  <a:lnTo>
                    <a:pt x="1" y="15"/>
                  </a:lnTo>
                  <a:lnTo>
                    <a:pt x="16" y="14"/>
                  </a:lnTo>
                  <a:lnTo>
                    <a:pt x="15" y="1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4" name="Freeform 1028"/>
            <p:cNvSpPr>
              <a:spLocks/>
            </p:cNvSpPr>
            <p:nvPr/>
          </p:nvSpPr>
          <p:spPr bwMode="auto">
            <a:xfrm>
              <a:off x="3209" y="1762"/>
              <a:ext cx="4" cy="4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3"/>
                </a:cxn>
                <a:cxn ang="0">
                  <a:pos x="2" y="16"/>
                </a:cxn>
                <a:cxn ang="0">
                  <a:pos x="16" y="13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16" h="16">
                  <a:moveTo>
                    <a:pt x="13" y="0"/>
                  </a:moveTo>
                  <a:lnTo>
                    <a:pt x="0" y="3"/>
                  </a:lnTo>
                  <a:lnTo>
                    <a:pt x="2" y="16"/>
                  </a:lnTo>
                  <a:lnTo>
                    <a:pt x="16" y="13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5" name="Freeform 1029"/>
            <p:cNvSpPr>
              <a:spLocks/>
            </p:cNvSpPr>
            <p:nvPr/>
          </p:nvSpPr>
          <p:spPr bwMode="auto">
            <a:xfrm>
              <a:off x="3208" y="1759"/>
              <a:ext cx="5" cy="4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6"/>
                </a:cxn>
                <a:cxn ang="0">
                  <a:pos x="5" y="19"/>
                </a:cxn>
                <a:cxn ang="0">
                  <a:pos x="18" y="15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3" y="0"/>
                </a:cxn>
              </a:cxnLst>
              <a:rect l="0" t="0" r="r" b="b"/>
              <a:pathLst>
                <a:path w="18" h="19">
                  <a:moveTo>
                    <a:pt x="13" y="0"/>
                  </a:moveTo>
                  <a:lnTo>
                    <a:pt x="0" y="6"/>
                  </a:lnTo>
                  <a:lnTo>
                    <a:pt x="5" y="19"/>
                  </a:lnTo>
                  <a:lnTo>
                    <a:pt x="18" y="15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6" name="Freeform 1030"/>
            <p:cNvSpPr>
              <a:spLocks/>
            </p:cNvSpPr>
            <p:nvPr/>
          </p:nvSpPr>
          <p:spPr bwMode="auto">
            <a:xfrm>
              <a:off x="3207" y="1756"/>
              <a:ext cx="4" cy="4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7"/>
                </a:cxn>
                <a:cxn ang="0">
                  <a:pos x="6" y="20"/>
                </a:cxn>
                <a:cxn ang="0">
                  <a:pos x="18" y="12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8" h="20">
                  <a:moveTo>
                    <a:pt x="12" y="0"/>
                  </a:moveTo>
                  <a:lnTo>
                    <a:pt x="0" y="7"/>
                  </a:lnTo>
                  <a:lnTo>
                    <a:pt x="6" y="20"/>
                  </a:lnTo>
                  <a:lnTo>
                    <a:pt x="18" y="1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7" name="Freeform 1031"/>
            <p:cNvSpPr>
              <a:spLocks/>
            </p:cNvSpPr>
            <p:nvPr/>
          </p:nvSpPr>
          <p:spPr bwMode="auto">
            <a:xfrm>
              <a:off x="3205" y="1752"/>
              <a:ext cx="5" cy="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9"/>
                </a:cxn>
                <a:cxn ang="0">
                  <a:pos x="8" y="20"/>
                </a:cxn>
                <a:cxn ang="0">
                  <a:pos x="20" y="12"/>
                </a:cxn>
                <a:cxn ang="0">
                  <a:pos x="12" y="1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20" h="20">
                  <a:moveTo>
                    <a:pt x="11" y="0"/>
                  </a:moveTo>
                  <a:lnTo>
                    <a:pt x="0" y="9"/>
                  </a:lnTo>
                  <a:lnTo>
                    <a:pt x="8" y="20"/>
                  </a:lnTo>
                  <a:lnTo>
                    <a:pt x="20" y="12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8" name="Freeform 1032"/>
            <p:cNvSpPr>
              <a:spLocks/>
            </p:cNvSpPr>
            <p:nvPr/>
          </p:nvSpPr>
          <p:spPr bwMode="auto">
            <a:xfrm>
              <a:off x="3203" y="1750"/>
              <a:ext cx="4" cy="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1"/>
                </a:cxn>
                <a:cxn ang="0">
                  <a:pos x="10" y="20"/>
                </a:cxn>
                <a:cxn ang="0">
                  <a:pos x="20" y="10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20" h="20">
                  <a:moveTo>
                    <a:pt x="10" y="0"/>
                  </a:moveTo>
                  <a:lnTo>
                    <a:pt x="0" y="11"/>
                  </a:lnTo>
                  <a:lnTo>
                    <a:pt x="10" y="20"/>
                  </a:lnTo>
                  <a:lnTo>
                    <a:pt x="20" y="10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49" name="Freeform 1033"/>
            <p:cNvSpPr>
              <a:spLocks/>
            </p:cNvSpPr>
            <p:nvPr/>
          </p:nvSpPr>
          <p:spPr bwMode="auto">
            <a:xfrm>
              <a:off x="3200" y="1748"/>
              <a:ext cx="5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2"/>
                </a:cxn>
                <a:cxn ang="0">
                  <a:pos x="10" y="20"/>
                </a:cxn>
                <a:cxn ang="0">
                  <a:pos x="20" y="8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7" y="0"/>
                </a:cxn>
              </a:cxnLst>
              <a:rect l="0" t="0" r="r" b="b"/>
              <a:pathLst>
                <a:path w="20" h="20">
                  <a:moveTo>
                    <a:pt x="7" y="0"/>
                  </a:moveTo>
                  <a:lnTo>
                    <a:pt x="0" y="12"/>
                  </a:lnTo>
                  <a:lnTo>
                    <a:pt x="10" y="20"/>
                  </a:lnTo>
                  <a:lnTo>
                    <a:pt x="20" y="8"/>
                  </a:lnTo>
                  <a:lnTo>
                    <a:pt x="8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0" name="Freeform 1034"/>
            <p:cNvSpPr>
              <a:spLocks/>
            </p:cNvSpPr>
            <p:nvPr/>
          </p:nvSpPr>
          <p:spPr bwMode="auto">
            <a:xfrm>
              <a:off x="3197" y="1746"/>
              <a:ext cx="5" cy="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4"/>
                </a:cxn>
                <a:cxn ang="0">
                  <a:pos x="11" y="20"/>
                </a:cxn>
                <a:cxn ang="0">
                  <a:pos x="18" y="8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6" y="0"/>
                </a:cxn>
              </a:cxnLst>
              <a:rect l="0" t="0" r="r" b="b"/>
              <a:pathLst>
                <a:path w="18" h="20">
                  <a:moveTo>
                    <a:pt x="6" y="0"/>
                  </a:moveTo>
                  <a:lnTo>
                    <a:pt x="0" y="14"/>
                  </a:lnTo>
                  <a:lnTo>
                    <a:pt x="11" y="20"/>
                  </a:lnTo>
                  <a:lnTo>
                    <a:pt x="18" y="8"/>
                  </a:lnTo>
                  <a:lnTo>
                    <a:pt x="7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1" name="Freeform 1035"/>
            <p:cNvSpPr>
              <a:spLocks/>
            </p:cNvSpPr>
            <p:nvPr/>
          </p:nvSpPr>
          <p:spPr bwMode="auto">
            <a:xfrm>
              <a:off x="3194" y="1745"/>
              <a:ext cx="5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5"/>
                </a:cxn>
                <a:cxn ang="0">
                  <a:pos x="12" y="19"/>
                </a:cxn>
                <a:cxn ang="0">
                  <a:pos x="17" y="5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7" h="19">
                  <a:moveTo>
                    <a:pt x="4" y="0"/>
                  </a:moveTo>
                  <a:lnTo>
                    <a:pt x="0" y="15"/>
                  </a:lnTo>
                  <a:lnTo>
                    <a:pt x="12" y="19"/>
                  </a:lnTo>
                  <a:lnTo>
                    <a:pt x="17" y="5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2" name="Freeform 1036"/>
            <p:cNvSpPr>
              <a:spLocks/>
            </p:cNvSpPr>
            <p:nvPr/>
          </p:nvSpPr>
          <p:spPr bwMode="auto">
            <a:xfrm>
              <a:off x="3191" y="1744"/>
              <a:ext cx="4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5"/>
                </a:cxn>
                <a:cxn ang="0">
                  <a:pos x="12" y="18"/>
                </a:cxn>
                <a:cxn ang="0">
                  <a:pos x="16" y="3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6" h="18">
                  <a:moveTo>
                    <a:pt x="2" y="0"/>
                  </a:moveTo>
                  <a:lnTo>
                    <a:pt x="0" y="15"/>
                  </a:lnTo>
                  <a:lnTo>
                    <a:pt x="12" y="18"/>
                  </a:lnTo>
                  <a:lnTo>
                    <a:pt x="16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3" name="Freeform 1037"/>
            <p:cNvSpPr>
              <a:spLocks/>
            </p:cNvSpPr>
            <p:nvPr/>
          </p:nvSpPr>
          <p:spPr bwMode="auto">
            <a:xfrm>
              <a:off x="3188" y="1744"/>
              <a:ext cx="4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5"/>
                </a:cxn>
                <a:cxn ang="0">
                  <a:pos x="14" y="16"/>
                </a:cxn>
                <a:cxn ang="0">
                  <a:pos x="15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" h="16">
                  <a:moveTo>
                    <a:pt x="0" y="0"/>
                  </a:moveTo>
                  <a:lnTo>
                    <a:pt x="0" y="15"/>
                  </a:lnTo>
                  <a:lnTo>
                    <a:pt x="14" y="16"/>
                  </a:lnTo>
                  <a:lnTo>
                    <a:pt x="15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4" name="Freeform 1038"/>
            <p:cNvSpPr>
              <a:spLocks/>
            </p:cNvSpPr>
            <p:nvPr/>
          </p:nvSpPr>
          <p:spPr bwMode="auto">
            <a:xfrm>
              <a:off x="2764" y="1744"/>
              <a:ext cx="424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1697" y="16"/>
                </a:cxn>
                <a:cxn ang="0">
                  <a:pos x="1697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97" h="16">
                  <a:moveTo>
                    <a:pt x="0" y="0"/>
                  </a:moveTo>
                  <a:lnTo>
                    <a:pt x="0" y="16"/>
                  </a:lnTo>
                  <a:lnTo>
                    <a:pt x="1697" y="16"/>
                  </a:lnTo>
                  <a:lnTo>
                    <a:pt x="169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5" name="Freeform 1039"/>
            <p:cNvSpPr>
              <a:spLocks/>
            </p:cNvSpPr>
            <p:nvPr/>
          </p:nvSpPr>
          <p:spPr bwMode="auto">
            <a:xfrm>
              <a:off x="2760" y="1744"/>
              <a:ext cx="4" cy="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6"/>
                </a:cxn>
                <a:cxn ang="0">
                  <a:pos x="16" y="15"/>
                </a:cxn>
                <a:cxn ang="0">
                  <a:pos x="15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16" h="16">
                  <a:moveTo>
                    <a:pt x="0" y="1"/>
                  </a:moveTo>
                  <a:lnTo>
                    <a:pt x="2" y="16"/>
                  </a:lnTo>
                  <a:lnTo>
                    <a:pt x="16" y="15"/>
                  </a:lnTo>
                  <a:lnTo>
                    <a:pt x="15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6" name="Freeform 1040"/>
            <p:cNvSpPr>
              <a:spLocks/>
            </p:cNvSpPr>
            <p:nvPr/>
          </p:nvSpPr>
          <p:spPr bwMode="auto">
            <a:xfrm>
              <a:off x="2757" y="1744"/>
              <a:ext cx="4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18"/>
                </a:cxn>
                <a:cxn ang="0">
                  <a:pos x="17" y="15"/>
                </a:cxn>
                <a:cxn ang="0">
                  <a:pos x="14" y="0"/>
                </a:cxn>
                <a:cxn ang="0">
                  <a:pos x="1" y="3"/>
                </a:cxn>
                <a:cxn ang="0">
                  <a:pos x="0" y="4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4"/>
                </a:cxn>
              </a:cxnLst>
              <a:rect l="0" t="0" r="r" b="b"/>
              <a:pathLst>
                <a:path w="17" h="18">
                  <a:moveTo>
                    <a:pt x="0" y="4"/>
                  </a:moveTo>
                  <a:lnTo>
                    <a:pt x="4" y="18"/>
                  </a:lnTo>
                  <a:lnTo>
                    <a:pt x="17" y="15"/>
                  </a:lnTo>
                  <a:lnTo>
                    <a:pt x="14" y="0"/>
                  </a:lnTo>
                  <a:lnTo>
                    <a:pt x="1" y="3"/>
                  </a:lnTo>
                  <a:lnTo>
                    <a:pt x="0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7" name="Freeform 1041"/>
            <p:cNvSpPr>
              <a:spLocks/>
            </p:cNvSpPr>
            <p:nvPr/>
          </p:nvSpPr>
          <p:spPr bwMode="auto">
            <a:xfrm>
              <a:off x="2754" y="1745"/>
              <a:ext cx="4" cy="4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" y="18"/>
                </a:cxn>
                <a:cxn ang="0">
                  <a:pos x="19" y="14"/>
                </a:cxn>
                <a:cxn ang="0">
                  <a:pos x="13" y="0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9" h="18">
                  <a:moveTo>
                    <a:pt x="0" y="4"/>
                  </a:moveTo>
                  <a:lnTo>
                    <a:pt x="5" y="18"/>
                  </a:lnTo>
                  <a:lnTo>
                    <a:pt x="19" y="14"/>
                  </a:lnTo>
                  <a:lnTo>
                    <a:pt x="13" y="0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8" name="Freeform 1042"/>
            <p:cNvSpPr>
              <a:spLocks/>
            </p:cNvSpPr>
            <p:nvPr/>
          </p:nvSpPr>
          <p:spPr bwMode="auto">
            <a:xfrm>
              <a:off x="2750" y="1746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20"/>
                </a:cxn>
                <a:cxn ang="0">
                  <a:pos x="19" y="14"/>
                </a:cxn>
                <a:cxn ang="0">
                  <a:pos x="13" y="0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19" h="20">
                  <a:moveTo>
                    <a:pt x="0" y="8"/>
                  </a:moveTo>
                  <a:lnTo>
                    <a:pt x="8" y="20"/>
                  </a:lnTo>
                  <a:lnTo>
                    <a:pt x="19" y="14"/>
                  </a:lnTo>
                  <a:lnTo>
                    <a:pt x="13" y="0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59" name="Freeform 1043"/>
            <p:cNvSpPr>
              <a:spLocks/>
            </p:cNvSpPr>
            <p:nvPr/>
          </p:nvSpPr>
          <p:spPr bwMode="auto">
            <a:xfrm>
              <a:off x="2747" y="1748"/>
              <a:ext cx="6" cy="5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9" y="20"/>
                </a:cxn>
                <a:cxn ang="0">
                  <a:pos x="20" y="12"/>
                </a:cxn>
                <a:cxn ang="0">
                  <a:pos x="11" y="0"/>
                </a:cxn>
                <a:cxn ang="0">
                  <a:pos x="1" y="8"/>
                </a:cxn>
                <a:cxn ang="0">
                  <a:pos x="0" y="9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0" y="9"/>
                </a:cxn>
              </a:cxnLst>
              <a:rect l="0" t="0" r="r" b="b"/>
              <a:pathLst>
                <a:path w="20" h="20">
                  <a:moveTo>
                    <a:pt x="0" y="9"/>
                  </a:moveTo>
                  <a:lnTo>
                    <a:pt x="9" y="20"/>
                  </a:lnTo>
                  <a:lnTo>
                    <a:pt x="20" y="12"/>
                  </a:lnTo>
                  <a:lnTo>
                    <a:pt x="11" y="0"/>
                  </a:lnTo>
                  <a:lnTo>
                    <a:pt x="1" y="8"/>
                  </a:lnTo>
                  <a:lnTo>
                    <a:pt x="0" y="9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0" name="Freeform 1044"/>
            <p:cNvSpPr>
              <a:spLocks/>
            </p:cNvSpPr>
            <p:nvPr/>
          </p:nvSpPr>
          <p:spPr bwMode="auto">
            <a:xfrm>
              <a:off x="2745" y="1750"/>
              <a:ext cx="5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2" y="19"/>
                </a:cxn>
                <a:cxn ang="0">
                  <a:pos x="21" y="10"/>
                </a:cxn>
                <a:cxn ang="0">
                  <a:pos x="11" y="0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0" y="9"/>
                </a:cxn>
                <a:cxn ang="0">
                  <a:pos x="0" y="10"/>
                </a:cxn>
              </a:cxnLst>
              <a:rect l="0" t="0" r="r" b="b"/>
              <a:pathLst>
                <a:path w="21" h="19">
                  <a:moveTo>
                    <a:pt x="0" y="10"/>
                  </a:moveTo>
                  <a:lnTo>
                    <a:pt x="12" y="19"/>
                  </a:lnTo>
                  <a:lnTo>
                    <a:pt x="21" y="10"/>
                  </a:lnTo>
                  <a:lnTo>
                    <a:pt x="11" y="0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1" name="Freeform 1045"/>
            <p:cNvSpPr>
              <a:spLocks/>
            </p:cNvSpPr>
            <p:nvPr/>
          </p:nvSpPr>
          <p:spPr bwMode="auto">
            <a:xfrm>
              <a:off x="2743" y="1753"/>
              <a:ext cx="5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3" y="19"/>
                </a:cxn>
                <a:cxn ang="0">
                  <a:pos x="21" y="9"/>
                </a:cxn>
                <a:cxn ang="0">
                  <a:pos x="9" y="0"/>
                </a:cxn>
                <a:cxn ang="0">
                  <a:pos x="1" y="11"/>
                </a:cxn>
                <a:cxn ang="0">
                  <a:pos x="0" y="11"/>
                </a:cxn>
                <a:cxn ang="0">
                  <a:pos x="1" y="11"/>
                </a:cxn>
                <a:cxn ang="0">
                  <a:pos x="0" y="11"/>
                </a:cxn>
                <a:cxn ang="0">
                  <a:pos x="0" y="11"/>
                </a:cxn>
              </a:cxnLst>
              <a:rect l="0" t="0" r="r" b="b"/>
              <a:pathLst>
                <a:path w="21" h="19">
                  <a:moveTo>
                    <a:pt x="0" y="11"/>
                  </a:moveTo>
                  <a:lnTo>
                    <a:pt x="13" y="19"/>
                  </a:lnTo>
                  <a:lnTo>
                    <a:pt x="21" y="9"/>
                  </a:lnTo>
                  <a:lnTo>
                    <a:pt x="9" y="0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2" name="Freeform 1046"/>
            <p:cNvSpPr>
              <a:spLocks/>
            </p:cNvSpPr>
            <p:nvPr/>
          </p:nvSpPr>
          <p:spPr bwMode="auto">
            <a:xfrm>
              <a:off x="2741" y="1756"/>
              <a:ext cx="5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3" y="20"/>
                </a:cxn>
                <a:cxn ang="0">
                  <a:pos x="21" y="7"/>
                </a:cxn>
                <a:cxn ang="0">
                  <a:pos x="7" y="0"/>
                </a:cxn>
                <a:cxn ang="0">
                  <a:pos x="1" y="12"/>
                </a:cxn>
                <a:cxn ang="0">
                  <a:pos x="0" y="13"/>
                </a:cxn>
                <a:cxn ang="0">
                  <a:pos x="1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21" h="20">
                  <a:moveTo>
                    <a:pt x="0" y="13"/>
                  </a:moveTo>
                  <a:lnTo>
                    <a:pt x="13" y="20"/>
                  </a:lnTo>
                  <a:lnTo>
                    <a:pt x="21" y="7"/>
                  </a:lnTo>
                  <a:lnTo>
                    <a:pt x="7" y="0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3" name="Freeform 1047"/>
            <p:cNvSpPr>
              <a:spLocks/>
            </p:cNvSpPr>
            <p:nvPr/>
          </p:nvSpPr>
          <p:spPr bwMode="auto">
            <a:xfrm>
              <a:off x="2740" y="1759"/>
              <a:ext cx="4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3" y="18"/>
                </a:cxn>
                <a:cxn ang="0">
                  <a:pos x="18" y="5"/>
                </a:cxn>
                <a:cxn ang="0">
                  <a:pos x="4" y="0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18" h="18">
                  <a:moveTo>
                    <a:pt x="0" y="14"/>
                  </a:moveTo>
                  <a:lnTo>
                    <a:pt x="13" y="18"/>
                  </a:lnTo>
                  <a:lnTo>
                    <a:pt x="18" y="5"/>
                  </a:lnTo>
                  <a:lnTo>
                    <a:pt x="4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4" name="Freeform 1048"/>
            <p:cNvSpPr>
              <a:spLocks/>
            </p:cNvSpPr>
            <p:nvPr/>
          </p:nvSpPr>
          <p:spPr bwMode="auto">
            <a:xfrm>
              <a:off x="2739" y="1762"/>
              <a:ext cx="4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5" y="16"/>
                </a:cxn>
                <a:cxn ang="0">
                  <a:pos x="18" y="3"/>
                </a:cxn>
                <a:cxn ang="0">
                  <a:pos x="4" y="0"/>
                </a:cxn>
                <a:cxn ang="0">
                  <a:pos x="1" y="13"/>
                </a:cxn>
                <a:cxn ang="0">
                  <a:pos x="0" y="14"/>
                </a:cxn>
                <a:cxn ang="0">
                  <a:pos x="1" y="13"/>
                </a:cxn>
                <a:cxn ang="0">
                  <a:pos x="1" y="14"/>
                </a:cxn>
                <a:cxn ang="0">
                  <a:pos x="0" y="14"/>
                </a:cxn>
              </a:cxnLst>
              <a:rect l="0" t="0" r="r" b="b"/>
              <a:pathLst>
                <a:path w="18" h="16">
                  <a:moveTo>
                    <a:pt x="0" y="14"/>
                  </a:moveTo>
                  <a:lnTo>
                    <a:pt x="15" y="16"/>
                  </a:lnTo>
                  <a:lnTo>
                    <a:pt x="18" y="3"/>
                  </a:lnTo>
                  <a:lnTo>
                    <a:pt x="4" y="0"/>
                  </a:lnTo>
                  <a:lnTo>
                    <a:pt x="1" y="13"/>
                  </a:lnTo>
                  <a:lnTo>
                    <a:pt x="0" y="14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5" name="Freeform 1049"/>
            <p:cNvSpPr>
              <a:spLocks/>
            </p:cNvSpPr>
            <p:nvPr/>
          </p:nvSpPr>
          <p:spPr bwMode="auto">
            <a:xfrm>
              <a:off x="2738" y="1766"/>
              <a:ext cx="5" cy="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5" y="14"/>
                </a:cxn>
                <a:cxn ang="0">
                  <a:pos x="16" y="1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16" h="14">
                  <a:moveTo>
                    <a:pt x="0" y="14"/>
                  </a:moveTo>
                  <a:lnTo>
                    <a:pt x="15" y="14"/>
                  </a:lnTo>
                  <a:lnTo>
                    <a:pt x="16" y="1"/>
                  </a:lnTo>
                  <a:lnTo>
                    <a:pt x="1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6" name="Freeform 1050"/>
            <p:cNvSpPr>
              <a:spLocks/>
            </p:cNvSpPr>
            <p:nvPr/>
          </p:nvSpPr>
          <p:spPr bwMode="auto">
            <a:xfrm>
              <a:off x="2738" y="1769"/>
              <a:ext cx="4" cy="366"/>
            </a:xfrm>
            <a:custGeom>
              <a:avLst/>
              <a:gdLst/>
              <a:ahLst/>
              <a:cxnLst>
                <a:cxn ang="0">
                  <a:pos x="0" y="1462"/>
                </a:cxn>
                <a:cxn ang="0">
                  <a:pos x="15" y="1461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1461"/>
                </a:cxn>
                <a:cxn ang="0">
                  <a:pos x="0" y="1462"/>
                </a:cxn>
                <a:cxn ang="0">
                  <a:pos x="0" y="1461"/>
                </a:cxn>
                <a:cxn ang="0">
                  <a:pos x="0" y="1462"/>
                </a:cxn>
                <a:cxn ang="0">
                  <a:pos x="0" y="1462"/>
                </a:cxn>
              </a:cxnLst>
              <a:rect l="0" t="0" r="r" b="b"/>
              <a:pathLst>
                <a:path w="15" h="1462">
                  <a:moveTo>
                    <a:pt x="0" y="1462"/>
                  </a:moveTo>
                  <a:lnTo>
                    <a:pt x="15" y="1461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461"/>
                  </a:lnTo>
                  <a:lnTo>
                    <a:pt x="0" y="1462"/>
                  </a:lnTo>
                  <a:lnTo>
                    <a:pt x="0" y="1461"/>
                  </a:lnTo>
                  <a:lnTo>
                    <a:pt x="0" y="1462"/>
                  </a:lnTo>
                  <a:lnTo>
                    <a:pt x="0" y="146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7" name="Freeform 1051"/>
            <p:cNvSpPr>
              <a:spLocks/>
            </p:cNvSpPr>
            <p:nvPr/>
          </p:nvSpPr>
          <p:spPr bwMode="auto">
            <a:xfrm>
              <a:off x="2738" y="2134"/>
              <a:ext cx="5" cy="4"/>
            </a:xfrm>
            <a:custGeom>
              <a:avLst/>
              <a:gdLst/>
              <a:ahLst/>
              <a:cxnLst>
                <a:cxn ang="0">
                  <a:pos x="2" y="15"/>
                </a:cxn>
                <a:cxn ang="0">
                  <a:pos x="16" y="13"/>
                </a:cxn>
                <a:cxn ang="0">
                  <a:pos x="15" y="0"/>
                </a:cxn>
                <a:cxn ang="0">
                  <a:pos x="0" y="1"/>
                </a:cxn>
                <a:cxn ang="0">
                  <a:pos x="1" y="14"/>
                </a:cxn>
                <a:cxn ang="0">
                  <a:pos x="2" y="15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2" y="15"/>
                </a:cxn>
              </a:cxnLst>
              <a:rect l="0" t="0" r="r" b="b"/>
              <a:pathLst>
                <a:path w="16" h="15">
                  <a:moveTo>
                    <a:pt x="2" y="15"/>
                  </a:moveTo>
                  <a:lnTo>
                    <a:pt x="16" y="13"/>
                  </a:lnTo>
                  <a:lnTo>
                    <a:pt x="15" y="0"/>
                  </a:lnTo>
                  <a:lnTo>
                    <a:pt x="0" y="1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2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8" name="Freeform 1052"/>
            <p:cNvSpPr>
              <a:spLocks/>
            </p:cNvSpPr>
            <p:nvPr/>
          </p:nvSpPr>
          <p:spPr bwMode="auto">
            <a:xfrm>
              <a:off x="2739" y="2138"/>
              <a:ext cx="4" cy="4"/>
            </a:xfrm>
            <a:custGeom>
              <a:avLst/>
              <a:gdLst/>
              <a:ahLst/>
              <a:cxnLst>
                <a:cxn ang="0">
                  <a:pos x="3" y="17"/>
                </a:cxn>
                <a:cxn ang="0">
                  <a:pos x="17" y="13"/>
                </a:cxn>
                <a:cxn ang="0">
                  <a:pos x="14" y="0"/>
                </a:cxn>
                <a:cxn ang="0">
                  <a:pos x="0" y="3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7"/>
                </a:cxn>
              </a:cxnLst>
              <a:rect l="0" t="0" r="r" b="b"/>
              <a:pathLst>
                <a:path w="17" h="17">
                  <a:moveTo>
                    <a:pt x="3" y="17"/>
                  </a:moveTo>
                  <a:lnTo>
                    <a:pt x="17" y="13"/>
                  </a:lnTo>
                  <a:lnTo>
                    <a:pt x="14" y="0"/>
                  </a:lnTo>
                  <a:lnTo>
                    <a:pt x="0" y="3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69" name="Freeform 1053"/>
            <p:cNvSpPr>
              <a:spLocks/>
            </p:cNvSpPr>
            <p:nvPr/>
          </p:nvSpPr>
          <p:spPr bwMode="auto">
            <a:xfrm>
              <a:off x="2740" y="2141"/>
              <a:ext cx="4" cy="4"/>
            </a:xfrm>
            <a:custGeom>
              <a:avLst/>
              <a:gdLst/>
              <a:ahLst/>
              <a:cxnLst>
                <a:cxn ang="0">
                  <a:pos x="5" y="20"/>
                </a:cxn>
                <a:cxn ang="0">
                  <a:pos x="18" y="14"/>
                </a:cxn>
                <a:cxn ang="0">
                  <a:pos x="13" y="0"/>
                </a:cxn>
                <a:cxn ang="0">
                  <a:pos x="0" y="5"/>
                </a:cxn>
                <a:cxn ang="0">
                  <a:pos x="4" y="18"/>
                </a:cxn>
                <a:cxn ang="0">
                  <a:pos x="5" y="20"/>
                </a:cxn>
                <a:cxn ang="0">
                  <a:pos x="4" y="18"/>
                </a:cxn>
                <a:cxn ang="0">
                  <a:pos x="4" y="19"/>
                </a:cxn>
                <a:cxn ang="0">
                  <a:pos x="5" y="20"/>
                </a:cxn>
              </a:cxnLst>
              <a:rect l="0" t="0" r="r" b="b"/>
              <a:pathLst>
                <a:path w="18" h="20">
                  <a:moveTo>
                    <a:pt x="5" y="20"/>
                  </a:moveTo>
                  <a:lnTo>
                    <a:pt x="18" y="14"/>
                  </a:lnTo>
                  <a:lnTo>
                    <a:pt x="13" y="0"/>
                  </a:lnTo>
                  <a:lnTo>
                    <a:pt x="0" y="5"/>
                  </a:lnTo>
                  <a:lnTo>
                    <a:pt x="4" y="18"/>
                  </a:lnTo>
                  <a:lnTo>
                    <a:pt x="5" y="20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5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0" name="Freeform 1054"/>
            <p:cNvSpPr>
              <a:spLocks/>
            </p:cNvSpPr>
            <p:nvPr/>
          </p:nvSpPr>
          <p:spPr bwMode="auto">
            <a:xfrm>
              <a:off x="2741" y="2144"/>
              <a:ext cx="5" cy="4"/>
            </a:xfrm>
            <a:custGeom>
              <a:avLst/>
              <a:gdLst/>
              <a:ahLst/>
              <a:cxnLst>
                <a:cxn ang="0">
                  <a:pos x="7" y="19"/>
                </a:cxn>
                <a:cxn ang="0">
                  <a:pos x="20" y="11"/>
                </a:cxn>
                <a:cxn ang="0">
                  <a:pos x="12" y="0"/>
                </a:cxn>
                <a:cxn ang="0">
                  <a:pos x="0" y="7"/>
                </a:cxn>
                <a:cxn ang="0">
                  <a:pos x="6" y="18"/>
                </a:cxn>
                <a:cxn ang="0">
                  <a:pos x="7" y="19"/>
                </a:cxn>
                <a:cxn ang="0">
                  <a:pos x="6" y="18"/>
                </a:cxn>
                <a:cxn ang="0">
                  <a:pos x="6" y="18"/>
                </a:cxn>
                <a:cxn ang="0">
                  <a:pos x="7" y="19"/>
                </a:cxn>
              </a:cxnLst>
              <a:rect l="0" t="0" r="r" b="b"/>
              <a:pathLst>
                <a:path w="20" h="19">
                  <a:moveTo>
                    <a:pt x="7" y="19"/>
                  </a:moveTo>
                  <a:lnTo>
                    <a:pt x="20" y="11"/>
                  </a:lnTo>
                  <a:lnTo>
                    <a:pt x="12" y="0"/>
                  </a:lnTo>
                  <a:lnTo>
                    <a:pt x="0" y="7"/>
                  </a:lnTo>
                  <a:lnTo>
                    <a:pt x="6" y="18"/>
                  </a:lnTo>
                  <a:lnTo>
                    <a:pt x="7" y="19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7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1" name="Freeform 1055"/>
            <p:cNvSpPr>
              <a:spLocks/>
            </p:cNvSpPr>
            <p:nvPr/>
          </p:nvSpPr>
          <p:spPr bwMode="auto">
            <a:xfrm>
              <a:off x="2743" y="2146"/>
              <a:ext cx="5" cy="5"/>
            </a:xfrm>
            <a:custGeom>
              <a:avLst/>
              <a:gdLst/>
              <a:ahLst/>
              <a:cxnLst>
                <a:cxn ang="0">
                  <a:pos x="9" y="20"/>
                </a:cxn>
                <a:cxn ang="0">
                  <a:pos x="20" y="11"/>
                </a:cxn>
                <a:cxn ang="0">
                  <a:pos x="12" y="0"/>
                </a:cxn>
                <a:cxn ang="0">
                  <a:pos x="0" y="9"/>
                </a:cxn>
                <a:cxn ang="0">
                  <a:pos x="8" y="19"/>
                </a:cxn>
                <a:cxn ang="0">
                  <a:pos x="9" y="20"/>
                </a:cxn>
                <a:cxn ang="0">
                  <a:pos x="8" y="19"/>
                </a:cxn>
                <a:cxn ang="0">
                  <a:pos x="8" y="20"/>
                </a:cxn>
                <a:cxn ang="0">
                  <a:pos x="9" y="20"/>
                </a:cxn>
              </a:cxnLst>
              <a:rect l="0" t="0" r="r" b="b"/>
              <a:pathLst>
                <a:path w="20" h="20">
                  <a:moveTo>
                    <a:pt x="9" y="20"/>
                  </a:moveTo>
                  <a:lnTo>
                    <a:pt x="20" y="11"/>
                  </a:lnTo>
                  <a:lnTo>
                    <a:pt x="12" y="0"/>
                  </a:lnTo>
                  <a:lnTo>
                    <a:pt x="0" y="9"/>
                  </a:lnTo>
                  <a:lnTo>
                    <a:pt x="8" y="19"/>
                  </a:lnTo>
                  <a:lnTo>
                    <a:pt x="9" y="20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2" name="Freeform 1056"/>
            <p:cNvSpPr>
              <a:spLocks/>
            </p:cNvSpPr>
            <p:nvPr/>
          </p:nvSpPr>
          <p:spPr bwMode="auto">
            <a:xfrm>
              <a:off x="2745" y="2149"/>
              <a:ext cx="5" cy="5"/>
            </a:xfrm>
            <a:custGeom>
              <a:avLst/>
              <a:gdLst/>
              <a:ahLst/>
              <a:cxnLst>
                <a:cxn ang="0">
                  <a:pos x="11" y="20"/>
                </a:cxn>
                <a:cxn ang="0">
                  <a:pos x="20" y="9"/>
                </a:cxn>
                <a:cxn ang="0">
                  <a:pos x="11" y="0"/>
                </a:cxn>
                <a:cxn ang="0">
                  <a:pos x="0" y="10"/>
                </a:cxn>
                <a:cxn ang="0">
                  <a:pos x="10" y="19"/>
                </a:cxn>
                <a:cxn ang="0">
                  <a:pos x="11" y="20"/>
                </a:cxn>
                <a:cxn ang="0">
                  <a:pos x="10" y="19"/>
                </a:cxn>
                <a:cxn ang="0">
                  <a:pos x="10" y="20"/>
                </a:cxn>
                <a:cxn ang="0">
                  <a:pos x="11" y="20"/>
                </a:cxn>
              </a:cxnLst>
              <a:rect l="0" t="0" r="r" b="b"/>
              <a:pathLst>
                <a:path w="20" h="20">
                  <a:moveTo>
                    <a:pt x="11" y="20"/>
                  </a:moveTo>
                  <a:lnTo>
                    <a:pt x="20" y="9"/>
                  </a:lnTo>
                  <a:lnTo>
                    <a:pt x="11" y="0"/>
                  </a:lnTo>
                  <a:lnTo>
                    <a:pt x="0" y="10"/>
                  </a:lnTo>
                  <a:lnTo>
                    <a:pt x="10" y="19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1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3" name="Freeform 1057"/>
            <p:cNvSpPr>
              <a:spLocks/>
            </p:cNvSpPr>
            <p:nvPr/>
          </p:nvSpPr>
          <p:spPr bwMode="auto">
            <a:xfrm>
              <a:off x="2748" y="2151"/>
              <a:ext cx="5" cy="5"/>
            </a:xfrm>
            <a:custGeom>
              <a:avLst/>
              <a:gdLst/>
              <a:ahLst/>
              <a:cxnLst>
                <a:cxn ang="0">
                  <a:pos x="11" y="20"/>
                </a:cxn>
                <a:cxn ang="0">
                  <a:pos x="19" y="7"/>
                </a:cxn>
                <a:cxn ang="0">
                  <a:pos x="8" y="0"/>
                </a:cxn>
                <a:cxn ang="0">
                  <a:pos x="0" y="11"/>
                </a:cxn>
                <a:cxn ang="0">
                  <a:pos x="10" y="20"/>
                </a:cxn>
                <a:cxn ang="0">
                  <a:pos x="11" y="20"/>
                </a:cxn>
                <a:cxn ang="0">
                  <a:pos x="10" y="20"/>
                </a:cxn>
                <a:cxn ang="0">
                  <a:pos x="10" y="20"/>
                </a:cxn>
                <a:cxn ang="0">
                  <a:pos x="11" y="20"/>
                </a:cxn>
              </a:cxnLst>
              <a:rect l="0" t="0" r="r" b="b"/>
              <a:pathLst>
                <a:path w="19" h="20">
                  <a:moveTo>
                    <a:pt x="11" y="20"/>
                  </a:moveTo>
                  <a:lnTo>
                    <a:pt x="19" y="7"/>
                  </a:lnTo>
                  <a:lnTo>
                    <a:pt x="8" y="0"/>
                  </a:lnTo>
                  <a:lnTo>
                    <a:pt x="0" y="11"/>
                  </a:lnTo>
                  <a:lnTo>
                    <a:pt x="10" y="20"/>
                  </a:lnTo>
                  <a:lnTo>
                    <a:pt x="11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1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4" name="Freeform 1058"/>
            <p:cNvSpPr>
              <a:spLocks/>
            </p:cNvSpPr>
            <p:nvPr/>
          </p:nvSpPr>
          <p:spPr bwMode="auto">
            <a:xfrm>
              <a:off x="2750" y="2153"/>
              <a:ext cx="5" cy="5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18" y="6"/>
                </a:cxn>
                <a:cxn ang="0">
                  <a:pos x="7" y="0"/>
                </a:cxn>
                <a:cxn ang="0">
                  <a:pos x="0" y="13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20"/>
                </a:cxn>
              </a:cxnLst>
              <a:rect l="0" t="0" r="r" b="b"/>
              <a:pathLst>
                <a:path w="18" h="20">
                  <a:moveTo>
                    <a:pt x="12" y="20"/>
                  </a:moveTo>
                  <a:lnTo>
                    <a:pt x="18" y="6"/>
                  </a:lnTo>
                  <a:lnTo>
                    <a:pt x="7" y="0"/>
                  </a:lnTo>
                  <a:lnTo>
                    <a:pt x="0" y="13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5" name="Freeform 1059"/>
            <p:cNvSpPr>
              <a:spLocks/>
            </p:cNvSpPr>
            <p:nvPr/>
          </p:nvSpPr>
          <p:spPr bwMode="auto">
            <a:xfrm>
              <a:off x="2754" y="2154"/>
              <a:ext cx="4" cy="5"/>
            </a:xfrm>
            <a:custGeom>
              <a:avLst/>
              <a:gdLst/>
              <a:ahLst/>
              <a:cxnLst>
                <a:cxn ang="0">
                  <a:pos x="14" y="19"/>
                </a:cxn>
                <a:cxn ang="0">
                  <a:pos x="19" y="6"/>
                </a:cxn>
                <a:cxn ang="0">
                  <a:pos x="6" y="0"/>
                </a:cxn>
                <a:cxn ang="0">
                  <a:pos x="0" y="14"/>
                </a:cxn>
                <a:cxn ang="0">
                  <a:pos x="12" y="19"/>
                </a:cxn>
                <a:cxn ang="0">
                  <a:pos x="14" y="19"/>
                </a:cxn>
                <a:cxn ang="0">
                  <a:pos x="12" y="19"/>
                </a:cxn>
                <a:cxn ang="0">
                  <a:pos x="13" y="19"/>
                </a:cxn>
                <a:cxn ang="0">
                  <a:pos x="14" y="19"/>
                </a:cxn>
              </a:cxnLst>
              <a:rect l="0" t="0" r="r" b="b"/>
              <a:pathLst>
                <a:path w="19" h="19">
                  <a:moveTo>
                    <a:pt x="14" y="19"/>
                  </a:moveTo>
                  <a:lnTo>
                    <a:pt x="19" y="6"/>
                  </a:lnTo>
                  <a:lnTo>
                    <a:pt x="6" y="0"/>
                  </a:lnTo>
                  <a:lnTo>
                    <a:pt x="0" y="14"/>
                  </a:lnTo>
                  <a:lnTo>
                    <a:pt x="12" y="19"/>
                  </a:lnTo>
                  <a:lnTo>
                    <a:pt x="14" y="19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4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6" name="Freeform 1060"/>
            <p:cNvSpPr>
              <a:spLocks/>
            </p:cNvSpPr>
            <p:nvPr/>
          </p:nvSpPr>
          <p:spPr bwMode="auto">
            <a:xfrm>
              <a:off x="2757" y="2155"/>
              <a:ext cx="4" cy="5"/>
            </a:xfrm>
            <a:custGeom>
              <a:avLst/>
              <a:gdLst/>
              <a:ahLst/>
              <a:cxnLst>
                <a:cxn ang="0">
                  <a:pos x="14" y="17"/>
                </a:cxn>
                <a:cxn ang="0">
                  <a:pos x="16" y="3"/>
                </a:cxn>
                <a:cxn ang="0">
                  <a:pos x="2" y="0"/>
                </a:cxn>
                <a:cxn ang="0">
                  <a:pos x="0" y="14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14" y="17"/>
                </a:cxn>
              </a:cxnLst>
              <a:rect l="0" t="0" r="r" b="b"/>
              <a:pathLst>
                <a:path w="16" h="17">
                  <a:moveTo>
                    <a:pt x="14" y="17"/>
                  </a:moveTo>
                  <a:lnTo>
                    <a:pt x="16" y="3"/>
                  </a:lnTo>
                  <a:lnTo>
                    <a:pt x="2" y="0"/>
                  </a:lnTo>
                  <a:lnTo>
                    <a:pt x="0" y="14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4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7" name="Freeform 1061"/>
            <p:cNvSpPr>
              <a:spLocks/>
            </p:cNvSpPr>
            <p:nvPr/>
          </p:nvSpPr>
          <p:spPr bwMode="auto">
            <a:xfrm>
              <a:off x="2760" y="2156"/>
              <a:ext cx="4" cy="4"/>
            </a:xfrm>
            <a:custGeom>
              <a:avLst/>
              <a:gdLst/>
              <a:ahLst/>
              <a:cxnLst>
                <a:cxn ang="0">
                  <a:pos x="14" y="15"/>
                </a:cxn>
                <a:cxn ang="0">
                  <a:pos x="15" y="1"/>
                </a:cxn>
                <a:cxn ang="0">
                  <a:pos x="1" y="0"/>
                </a:cxn>
                <a:cxn ang="0">
                  <a:pos x="0" y="14"/>
                </a:cxn>
                <a:cxn ang="0">
                  <a:pos x="14" y="15"/>
                </a:cxn>
                <a:cxn ang="0">
                  <a:pos x="14" y="15"/>
                </a:cxn>
                <a:cxn ang="0">
                  <a:pos x="14" y="15"/>
                </a:cxn>
                <a:cxn ang="0">
                  <a:pos x="14" y="15"/>
                </a:cxn>
                <a:cxn ang="0">
                  <a:pos x="14" y="15"/>
                </a:cxn>
              </a:cxnLst>
              <a:rect l="0" t="0" r="r" b="b"/>
              <a:pathLst>
                <a:path w="15" h="15">
                  <a:moveTo>
                    <a:pt x="14" y="15"/>
                  </a:moveTo>
                  <a:lnTo>
                    <a:pt x="15" y="1"/>
                  </a:lnTo>
                  <a:lnTo>
                    <a:pt x="1" y="0"/>
                  </a:lnTo>
                  <a:lnTo>
                    <a:pt x="0" y="14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8" name="Freeform 1062"/>
            <p:cNvSpPr>
              <a:spLocks/>
            </p:cNvSpPr>
            <p:nvPr/>
          </p:nvSpPr>
          <p:spPr bwMode="auto">
            <a:xfrm>
              <a:off x="2883" y="1762"/>
              <a:ext cx="20" cy="24"/>
            </a:xfrm>
            <a:custGeom>
              <a:avLst/>
              <a:gdLst/>
              <a:ahLst/>
              <a:cxnLst>
                <a:cxn ang="0">
                  <a:pos x="23" y="19"/>
                </a:cxn>
                <a:cxn ang="0">
                  <a:pos x="59" y="19"/>
                </a:cxn>
                <a:cxn ang="0">
                  <a:pos x="59" y="97"/>
                </a:cxn>
                <a:cxn ang="0">
                  <a:pos x="83" y="97"/>
                </a:cxn>
                <a:cxn ang="0">
                  <a:pos x="83" y="0"/>
                </a:cxn>
                <a:cxn ang="0">
                  <a:pos x="0" y="0"/>
                </a:cxn>
                <a:cxn ang="0">
                  <a:pos x="0" y="97"/>
                </a:cxn>
                <a:cxn ang="0">
                  <a:pos x="23" y="97"/>
                </a:cxn>
                <a:cxn ang="0">
                  <a:pos x="23" y="19"/>
                </a:cxn>
              </a:cxnLst>
              <a:rect l="0" t="0" r="r" b="b"/>
              <a:pathLst>
                <a:path w="83" h="97">
                  <a:moveTo>
                    <a:pt x="23" y="19"/>
                  </a:moveTo>
                  <a:lnTo>
                    <a:pt x="59" y="19"/>
                  </a:lnTo>
                  <a:lnTo>
                    <a:pt x="59" y="97"/>
                  </a:lnTo>
                  <a:lnTo>
                    <a:pt x="83" y="97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23" y="97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79" name="Freeform 1063"/>
            <p:cNvSpPr>
              <a:spLocks noEditPoints="1"/>
            </p:cNvSpPr>
            <p:nvPr/>
          </p:nvSpPr>
          <p:spPr bwMode="auto">
            <a:xfrm>
              <a:off x="2908" y="1762"/>
              <a:ext cx="21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7"/>
                </a:cxn>
                <a:cxn ang="0">
                  <a:pos x="24" y="97"/>
                </a:cxn>
                <a:cxn ang="0">
                  <a:pos x="24" y="63"/>
                </a:cxn>
                <a:cxn ang="0">
                  <a:pos x="45" y="63"/>
                </a:cxn>
                <a:cxn ang="0">
                  <a:pos x="50" y="63"/>
                </a:cxn>
                <a:cxn ang="0">
                  <a:pos x="56" y="63"/>
                </a:cxn>
                <a:cxn ang="0">
                  <a:pos x="63" y="61"/>
                </a:cxn>
                <a:cxn ang="0">
                  <a:pos x="68" y="59"/>
                </a:cxn>
                <a:cxn ang="0">
                  <a:pos x="74" y="55"/>
                </a:cxn>
                <a:cxn ang="0">
                  <a:pos x="78" y="49"/>
                </a:cxn>
                <a:cxn ang="0">
                  <a:pos x="80" y="46"/>
                </a:cxn>
                <a:cxn ang="0">
                  <a:pos x="81" y="41"/>
                </a:cxn>
                <a:cxn ang="0">
                  <a:pos x="82" y="36"/>
                </a:cxn>
                <a:cxn ang="0">
                  <a:pos x="82" y="31"/>
                </a:cxn>
                <a:cxn ang="0">
                  <a:pos x="82" y="23"/>
                </a:cxn>
                <a:cxn ang="0">
                  <a:pos x="79" y="16"/>
                </a:cxn>
                <a:cxn ang="0">
                  <a:pos x="76" y="11"/>
                </a:cxn>
                <a:cxn ang="0">
                  <a:pos x="72" y="7"/>
                </a:cxn>
                <a:cxn ang="0">
                  <a:pos x="66" y="4"/>
                </a:cxn>
                <a:cxn ang="0">
                  <a:pos x="59" y="2"/>
                </a:cxn>
                <a:cxn ang="0">
                  <a:pos x="53" y="1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24" y="19"/>
                </a:cxn>
                <a:cxn ang="0">
                  <a:pos x="41" y="19"/>
                </a:cxn>
                <a:cxn ang="0">
                  <a:pos x="46" y="19"/>
                </a:cxn>
                <a:cxn ang="0">
                  <a:pos x="51" y="20"/>
                </a:cxn>
                <a:cxn ang="0">
                  <a:pos x="53" y="22"/>
                </a:cxn>
                <a:cxn ang="0">
                  <a:pos x="55" y="24"/>
                </a:cxn>
                <a:cxn ang="0">
                  <a:pos x="57" y="27"/>
                </a:cxn>
                <a:cxn ang="0">
                  <a:pos x="57" y="31"/>
                </a:cxn>
                <a:cxn ang="0">
                  <a:pos x="57" y="34"/>
                </a:cxn>
                <a:cxn ang="0">
                  <a:pos x="56" y="37"/>
                </a:cxn>
                <a:cxn ang="0">
                  <a:pos x="55" y="39"/>
                </a:cxn>
                <a:cxn ang="0">
                  <a:pos x="53" y="41"/>
                </a:cxn>
                <a:cxn ang="0">
                  <a:pos x="51" y="42"/>
                </a:cxn>
                <a:cxn ang="0">
                  <a:pos x="48" y="44"/>
                </a:cxn>
                <a:cxn ang="0">
                  <a:pos x="45" y="45"/>
                </a:cxn>
                <a:cxn ang="0">
                  <a:pos x="41" y="45"/>
                </a:cxn>
                <a:cxn ang="0">
                  <a:pos x="24" y="45"/>
                </a:cxn>
                <a:cxn ang="0">
                  <a:pos x="24" y="19"/>
                </a:cxn>
              </a:cxnLst>
              <a:rect l="0" t="0" r="r" b="b"/>
              <a:pathLst>
                <a:path w="82" h="97">
                  <a:moveTo>
                    <a:pt x="0" y="0"/>
                  </a:moveTo>
                  <a:lnTo>
                    <a:pt x="0" y="97"/>
                  </a:lnTo>
                  <a:lnTo>
                    <a:pt x="24" y="97"/>
                  </a:lnTo>
                  <a:lnTo>
                    <a:pt x="24" y="63"/>
                  </a:lnTo>
                  <a:lnTo>
                    <a:pt x="45" y="63"/>
                  </a:lnTo>
                  <a:lnTo>
                    <a:pt x="50" y="63"/>
                  </a:lnTo>
                  <a:lnTo>
                    <a:pt x="56" y="63"/>
                  </a:lnTo>
                  <a:lnTo>
                    <a:pt x="63" y="61"/>
                  </a:lnTo>
                  <a:lnTo>
                    <a:pt x="68" y="59"/>
                  </a:lnTo>
                  <a:lnTo>
                    <a:pt x="74" y="55"/>
                  </a:lnTo>
                  <a:lnTo>
                    <a:pt x="78" y="49"/>
                  </a:lnTo>
                  <a:lnTo>
                    <a:pt x="80" y="46"/>
                  </a:lnTo>
                  <a:lnTo>
                    <a:pt x="81" y="41"/>
                  </a:lnTo>
                  <a:lnTo>
                    <a:pt x="82" y="36"/>
                  </a:lnTo>
                  <a:lnTo>
                    <a:pt x="82" y="31"/>
                  </a:lnTo>
                  <a:lnTo>
                    <a:pt x="82" y="23"/>
                  </a:lnTo>
                  <a:lnTo>
                    <a:pt x="79" y="16"/>
                  </a:lnTo>
                  <a:lnTo>
                    <a:pt x="76" y="11"/>
                  </a:lnTo>
                  <a:lnTo>
                    <a:pt x="72" y="7"/>
                  </a:lnTo>
                  <a:lnTo>
                    <a:pt x="66" y="4"/>
                  </a:lnTo>
                  <a:lnTo>
                    <a:pt x="59" y="2"/>
                  </a:lnTo>
                  <a:lnTo>
                    <a:pt x="53" y="1"/>
                  </a:lnTo>
                  <a:lnTo>
                    <a:pt x="46" y="0"/>
                  </a:lnTo>
                  <a:lnTo>
                    <a:pt x="0" y="0"/>
                  </a:lnTo>
                  <a:close/>
                  <a:moveTo>
                    <a:pt x="24" y="19"/>
                  </a:moveTo>
                  <a:lnTo>
                    <a:pt x="41" y="19"/>
                  </a:lnTo>
                  <a:lnTo>
                    <a:pt x="46" y="19"/>
                  </a:lnTo>
                  <a:lnTo>
                    <a:pt x="51" y="20"/>
                  </a:lnTo>
                  <a:lnTo>
                    <a:pt x="53" y="22"/>
                  </a:lnTo>
                  <a:lnTo>
                    <a:pt x="55" y="24"/>
                  </a:lnTo>
                  <a:lnTo>
                    <a:pt x="57" y="27"/>
                  </a:lnTo>
                  <a:lnTo>
                    <a:pt x="57" y="31"/>
                  </a:lnTo>
                  <a:lnTo>
                    <a:pt x="57" y="34"/>
                  </a:lnTo>
                  <a:lnTo>
                    <a:pt x="56" y="37"/>
                  </a:lnTo>
                  <a:lnTo>
                    <a:pt x="55" y="39"/>
                  </a:lnTo>
                  <a:lnTo>
                    <a:pt x="53" y="41"/>
                  </a:lnTo>
                  <a:lnTo>
                    <a:pt x="51" y="42"/>
                  </a:lnTo>
                  <a:lnTo>
                    <a:pt x="48" y="44"/>
                  </a:lnTo>
                  <a:lnTo>
                    <a:pt x="45" y="45"/>
                  </a:lnTo>
                  <a:lnTo>
                    <a:pt x="41" y="45"/>
                  </a:lnTo>
                  <a:lnTo>
                    <a:pt x="24" y="45"/>
                  </a:lnTo>
                  <a:lnTo>
                    <a:pt x="24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0" name="Freeform 1064"/>
            <p:cNvSpPr>
              <a:spLocks noEditPoints="1"/>
            </p:cNvSpPr>
            <p:nvPr/>
          </p:nvSpPr>
          <p:spPr bwMode="auto">
            <a:xfrm>
              <a:off x="2931" y="1761"/>
              <a:ext cx="25" cy="26"/>
            </a:xfrm>
            <a:custGeom>
              <a:avLst/>
              <a:gdLst/>
              <a:ahLst/>
              <a:cxnLst>
                <a:cxn ang="0">
                  <a:pos x="55" y="102"/>
                </a:cxn>
                <a:cxn ang="0">
                  <a:pos x="65" y="100"/>
                </a:cxn>
                <a:cxn ang="0">
                  <a:pos x="75" y="95"/>
                </a:cxn>
                <a:cxn ang="0">
                  <a:pos x="83" y="90"/>
                </a:cxn>
                <a:cxn ang="0">
                  <a:pos x="91" y="79"/>
                </a:cxn>
                <a:cxn ang="0">
                  <a:pos x="97" y="61"/>
                </a:cxn>
                <a:cxn ang="0">
                  <a:pos x="97" y="39"/>
                </a:cxn>
                <a:cxn ang="0">
                  <a:pos x="91" y="21"/>
                </a:cxn>
                <a:cxn ang="0">
                  <a:pos x="83" y="11"/>
                </a:cxn>
                <a:cxn ang="0">
                  <a:pos x="75" y="5"/>
                </a:cxn>
                <a:cxn ang="0">
                  <a:pos x="65" y="2"/>
                </a:cxn>
                <a:cxn ang="0">
                  <a:pos x="55" y="0"/>
                </a:cxn>
                <a:cxn ang="0">
                  <a:pos x="42" y="0"/>
                </a:cxn>
                <a:cxn ang="0">
                  <a:pos x="30" y="2"/>
                </a:cxn>
                <a:cxn ang="0">
                  <a:pos x="21" y="7"/>
                </a:cxn>
                <a:cxn ang="0">
                  <a:pos x="13" y="13"/>
                </a:cxn>
                <a:cxn ang="0">
                  <a:pos x="5" y="24"/>
                </a:cxn>
                <a:cxn ang="0">
                  <a:pos x="0" y="41"/>
                </a:cxn>
                <a:cxn ang="0">
                  <a:pos x="0" y="59"/>
                </a:cxn>
                <a:cxn ang="0">
                  <a:pos x="5" y="76"/>
                </a:cxn>
                <a:cxn ang="0">
                  <a:pos x="13" y="88"/>
                </a:cxn>
                <a:cxn ang="0">
                  <a:pos x="21" y="94"/>
                </a:cxn>
                <a:cxn ang="0">
                  <a:pos x="30" y="99"/>
                </a:cxn>
                <a:cxn ang="0">
                  <a:pos x="42" y="102"/>
                </a:cxn>
                <a:cxn ang="0">
                  <a:pos x="49" y="82"/>
                </a:cxn>
                <a:cxn ang="0">
                  <a:pos x="40" y="81"/>
                </a:cxn>
                <a:cxn ang="0">
                  <a:pos x="32" y="76"/>
                </a:cxn>
                <a:cxn ang="0">
                  <a:pos x="27" y="66"/>
                </a:cxn>
                <a:cxn ang="0">
                  <a:pos x="25" y="51"/>
                </a:cxn>
                <a:cxn ang="0">
                  <a:pos x="26" y="36"/>
                </a:cxn>
                <a:cxn ang="0">
                  <a:pos x="31" y="26"/>
                </a:cxn>
                <a:cxn ang="0">
                  <a:pos x="39" y="20"/>
                </a:cxn>
                <a:cxn ang="0">
                  <a:pos x="49" y="18"/>
                </a:cxn>
                <a:cxn ang="0">
                  <a:pos x="56" y="19"/>
                </a:cxn>
                <a:cxn ang="0">
                  <a:pos x="62" y="22"/>
                </a:cxn>
                <a:cxn ang="0">
                  <a:pos x="69" y="31"/>
                </a:cxn>
                <a:cxn ang="0">
                  <a:pos x="74" y="51"/>
                </a:cxn>
                <a:cxn ang="0">
                  <a:pos x="69" y="70"/>
                </a:cxn>
                <a:cxn ang="0">
                  <a:pos x="62" y="79"/>
                </a:cxn>
                <a:cxn ang="0">
                  <a:pos x="56" y="81"/>
                </a:cxn>
                <a:cxn ang="0">
                  <a:pos x="49" y="82"/>
                </a:cxn>
              </a:cxnLst>
              <a:rect l="0" t="0" r="r" b="b"/>
              <a:pathLst>
                <a:path w="98" h="102">
                  <a:moveTo>
                    <a:pt x="49" y="102"/>
                  </a:moveTo>
                  <a:lnTo>
                    <a:pt x="55" y="102"/>
                  </a:lnTo>
                  <a:lnTo>
                    <a:pt x="60" y="101"/>
                  </a:lnTo>
                  <a:lnTo>
                    <a:pt x="65" y="100"/>
                  </a:lnTo>
                  <a:lnTo>
                    <a:pt x="70" y="98"/>
                  </a:lnTo>
                  <a:lnTo>
                    <a:pt x="75" y="95"/>
                  </a:lnTo>
                  <a:lnTo>
                    <a:pt x="79" y="93"/>
                  </a:lnTo>
                  <a:lnTo>
                    <a:pt x="83" y="90"/>
                  </a:lnTo>
                  <a:lnTo>
                    <a:pt x="86" y="87"/>
                  </a:lnTo>
                  <a:lnTo>
                    <a:pt x="91" y="79"/>
                  </a:lnTo>
                  <a:lnTo>
                    <a:pt x="95" y="71"/>
                  </a:lnTo>
                  <a:lnTo>
                    <a:pt x="97" y="61"/>
                  </a:lnTo>
                  <a:lnTo>
                    <a:pt x="98" y="51"/>
                  </a:lnTo>
                  <a:lnTo>
                    <a:pt x="97" y="39"/>
                  </a:lnTo>
                  <a:lnTo>
                    <a:pt x="95" y="30"/>
                  </a:lnTo>
                  <a:lnTo>
                    <a:pt x="91" y="21"/>
                  </a:lnTo>
                  <a:lnTo>
                    <a:pt x="86" y="14"/>
                  </a:lnTo>
                  <a:lnTo>
                    <a:pt x="83" y="11"/>
                  </a:lnTo>
                  <a:lnTo>
                    <a:pt x="79" y="8"/>
                  </a:lnTo>
                  <a:lnTo>
                    <a:pt x="75" y="5"/>
                  </a:lnTo>
                  <a:lnTo>
                    <a:pt x="70" y="3"/>
                  </a:lnTo>
                  <a:lnTo>
                    <a:pt x="65" y="2"/>
                  </a:lnTo>
                  <a:lnTo>
                    <a:pt x="60" y="1"/>
                  </a:lnTo>
                  <a:lnTo>
                    <a:pt x="55" y="0"/>
                  </a:lnTo>
                  <a:lnTo>
                    <a:pt x="49" y="0"/>
                  </a:lnTo>
                  <a:lnTo>
                    <a:pt x="42" y="0"/>
                  </a:lnTo>
                  <a:lnTo>
                    <a:pt x="36" y="1"/>
                  </a:lnTo>
                  <a:lnTo>
                    <a:pt x="30" y="2"/>
                  </a:lnTo>
                  <a:lnTo>
                    <a:pt x="25" y="4"/>
                  </a:lnTo>
                  <a:lnTo>
                    <a:pt x="21" y="7"/>
                  </a:lnTo>
                  <a:lnTo>
                    <a:pt x="16" y="10"/>
                  </a:lnTo>
                  <a:lnTo>
                    <a:pt x="13" y="13"/>
                  </a:lnTo>
                  <a:lnTo>
                    <a:pt x="10" y="16"/>
                  </a:lnTo>
                  <a:lnTo>
                    <a:pt x="5" y="24"/>
                  </a:lnTo>
                  <a:lnTo>
                    <a:pt x="2" y="33"/>
                  </a:lnTo>
                  <a:lnTo>
                    <a:pt x="0" y="41"/>
                  </a:lnTo>
                  <a:lnTo>
                    <a:pt x="0" y="51"/>
                  </a:lnTo>
                  <a:lnTo>
                    <a:pt x="0" y="59"/>
                  </a:lnTo>
                  <a:lnTo>
                    <a:pt x="2" y="68"/>
                  </a:lnTo>
                  <a:lnTo>
                    <a:pt x="5" y="76"/>
                  </a:lnTo>
                  <a:lnTo>
                    <a:pt x="10" y="84"/>
                  </a:lnTo>
                  <a:lnTo>
                    <a:pt x="13" y="88"/>
                  </a:lnTo>
                  <a:lnTo>
                    <a:pt x="16" y="91"/>
                  </a:lnTo>
                  <a:lnTo>
                    <a:pt x="21" y="94"/>
                  </a:lnTo>
                  <a:lnTo>
                    <a:pt x="25" y="97"/>
                  </a:lnTo>
                  <a:lnTo>
                    <a:pt x="30" y="99"/>
                  </a:lnTo>
                  <a:lnTo>
                    <a:pt x="36" y="101"/>
                  </a:lnTo>
                  <a:lnTo>
                    <a:pt x="42" y="102"/>
                  </a:lnTo>
                  <a:lnTo>
                    <a:pt x="49" y="102"/>
                  </a:lnTo>
                  <a:close/>
                  <a:moveTo>
                    <a:pt x="49" y="82"/>
                  </a:moveTo>
                  <a:lnTo>
                    <a:pt x="44" y="82"/>
                  </a:lnTo>
                  <a:lnTo>
                    <a:pt x="40" y="81"/>
                  </a:lnTo>
                  <a:lnTo>
                    <a:pt x="36" y="79"/>
                  </a:lnTo>
                  <a:lnTo>
                    <a:pt x="32" y="76"/>
                  </a:lnTo>
                  <a:lnTo>
                    <a:pt x="29" y="72"/>
                  </a:lnTo>
                  <a:lnTo>
                    <a:pt x="27" y="66"/>
                  </a:lnTo>
                  <a:lnTo>
                    <a:pt x="25" y="59"/>
                  </a:lnTo>
                  <a:lnTo>
                    <a:pt x="25" y="51"/>
                  </a:lnTo>
                  <a:lnTo>
                    <a:pt x="25" y="42"/>
                  </a:lnTo>
                  <a:lnTo>
                    <a:pt x="26" y="36"/>
                  </a:lnTo>
                  <a:lnTo>
                    <a:pt x="28" y="30"/>
                  </a:lnTo>
                  <a:lnTo>
                    <a:pt x="31" y="26"/>
                  </a:lnTo>
                  <a:lnTo>
                    <a:pt x="34" y="22"/>
                  </a:lnTo>
                  <a:lnTo>
                    <a:pt x="39" y="20"/>
                  </a:lnTo>
                  <a:lnTo>
                    <a:pt x="43" y="19"/>
                  </a:lnTo>
                  <a:lnTo>
                    <a:pt x="49" y="18"/>
                  </a:lnTo>
                  <a:lnTo>
                    <a:pt x="53" y="18"/>
                  </a:lnTo>
                  <a:lnTo>
                    <a:pt x="56" y="19"/>
                  </a:lnTo>
                  <a:lnTo>
                    <a:pt x="59" y="20"/>
                  </a:lnTo>
                  <a:lnTo>
                    <a:pt x="62" y="22"/>
                  </a:lnTo>
                  <a:lnTo>
                    <a:pt x="66" y="26"/>
                  </a:lnTo>
                  <a:lnTo>
                    <a:pt x="69" y="31"/>
                  </a:lnTo>
                  <a:lnTo>
                    <a:pt x="73" y="41"/>
                  </a:lnTo>
                  <a:lnTo>
                    <a:pt x="74" y="51"/>
                  </a:lnTo>
                  <a:lnTo>
                    <a:pt x="73" y="59"/>
                  </a:lnTo>
                  <a:lnTo>
                    <a:pt x="69" y="70"/>
                  </a:lnTo>
                  <a:lnTo>
                    <a:pt x="66" y="75"/>
                  </a:lnTo>
                  <a:lnTo>
                    <a:pt x="62" y="79"/>
                  </a:lnTo>
                  <a:lnTo>
                    <a:pt x="59" y="80"/>
                  </a:lnTo>
                  <a:lnTo>
                    <a:pt x="56" y="81"/>
                  </a:lnTo>
                  <a:lnTo>
                    <a:pt x="53" y="82"/>
                  </a:lnTo>
                  <a:lnTo>
                    <a:pt x="49" y="8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1" name="Freeform 1065"/>
            <p:cNvSpPr>
              <a:spLocks/>
            </p:cNvSpPr>
            <p:nvPr/>
          </p:nvSpPr>
          <p:spPr bwMode="auto">
            <a:xfrm>
              <a:off x="2958" y="1762"/>
              <a:ext cx="20" cy="24"/>
            </a:xfrm>
            <a:custGeom>
              <a:avLst/>
              <a:gdLst/>
              <a:ahLst/>
              <a:cxnLst>
                <a:cxn ang="0">
                  <a:pos x="29" y="19"/>
                </a:cxn>
                <a:cxn ang="0">
                  <a:pos x="29" y="97"/>
                </a:cxn>
                <a:cxn ang="0">
                  <a:pos x="52" y="97"/>
                </a:cxn>
                <a:cxn ang="0">
                  <a:pos x="52" y="19"/>
                </a:cxn>
                <a:cxn ang="0">
                  <a:pos x="81" y="19"/>
                </a:cxn>
                <a:cxn ang="0">
                  <a:pos x="81" y="0"/>
                </a:cxn>
                <a:cxn ang="0">
                  <a:pos x="0" y="0"/>
                </a:cxn>
                <a:cxn ang="0">
                  <a:pos x="0" y="19"/>
                </a:cxn>
                <a:cxn ang="0">
                  <a:pos x="29" y="19"/>
                </a:cxn>
              </a:cxnLst>
              <a:rect l="0" t="0" r="r" b="b"/>
              <a:pathLst>
                <a:path w="81" h="97">
                  <a:moveTo>
                    <a:pt x="29" y="19"/>
                  </a:moveTo>
                  <a:lnTo>
                    <a:pt x="29" y="97"/>
                  </a:lnTo>
                  <a:lnTo>
                    <a:pt x="52" y="97"/>
                  </a:lnTo>
                  <a:lnTo>
                    <a:pt x="52" y="19"/>
                  </a:lnTo>
                  <a:lnTo>
                    <a:pt x="81" y="19"/>
                  </a:lnTo>
                  <a:lnTo>
                    <a:pt x="81" y="0"/>
                  </a:lnTo>
                  <a:lnTo>
                    <a:pt x="0" y="0"/>
                  </a:lnTo>
                  <a:lnTo>
                    <a:pt x="0" y="19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2" name="Freeform 1066"/>
            <p:cNvSpPr>
              <a:spLocks/>
            </p:cNvSpPr>
            <p:nvPr/>
          </p:nvSpPr>
          <p:spPr bwMode="auto">
            <a:xfrm>
              <a:off x="2981" y="1762"/>
              <a:ext cx="19" cy="24"/>
            </a:xfrm>
            <a:custGeom>
              <a:avLst/>
              <a:gdLst/>
              <a:ahLst/>
              <a:cxnLst>
                <a:cxn ang="0">
                  <a:pos x="23" y="38"/>
                </a:cxn>
                <a:cxn ang="0">
                  <a:pos x="23" y="19"/>
                </a:cxn>
                <a:cxn ang="0">
                  <a:pos x="77" y="19"/>
                </a:cxn>
                <a:cxn ang="0">
                  <a:pos x="77" y="0"/>
                </a:cxn>
                <a:cxn ang="0">
                  <a:pos x="0" y="0"/>
                </a:cxn>
                <a:cxn ang="0">
                  <a:pos x="0" y="97"/>
                </a:cxn>
                <a:cxn ang="0">
                  <a:pos x="78" y="97"/>
                </a:cxn>
                <a:cxn ang="0">
                  <a:pos x="78" y="78"/>
                </a:cxn>
                <a:cxn ang="0">
                  <a:pos x="23" y="78"/>
                </a:cxn>
                <a:cxn ang="0">
                  <a:pos x="23" y="56"/>
                </a:cxn>
                <a:cxn ang="0">
                  <a:pos x="70" y="56"/>
                </a:cxn>
                <a:cxn ang="0">
                  <a:pos x="70" y="38"/>
                </a:cxn>
                <a:cxn ang="0">
                  <a:pos x="23" y="38"/>
                </a:cxn>
              </a:cxnLst>
              <a:rect l="0" t="0" r="r" b="b"/>
              <a:pathLst>
                <a:path w="78" h="97">
                  <a:moveTo>
                    <a:pt x="23" y="38"/>
                  </a:moveTo>
                  <a:lnTo>
                    <a:pt x="23" y="19"/>
                  </a:lnTo>
                  <a:lnTo>
                    <a:pt x="77" y="19"/>
                  </a:lnTo>
                  <a:lnTo>
                    <a:pt x="77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78" y="97"/>
                  </a:lnTo>
                  <a:lnTo>
                    <a:pt x="78" y="78"/>
                  </a:lnTo>
                  <a:lnTo>
                    <a:pt x="23" y="78"/>
                  </a:lnTo>
                  <a:lnTo>
                    <a:pt x="23" y="56"/>
                  </a:lnTo>
                  <a:lnTo>
                    <a:pt x="70" y="56"/>
                  </a:lnTo>
                  <a:lnTo>
                    <a:pt x="70" y="38"/>
                  </a:lnTo>
                  <a:lnTo>
                    <a:pt x="23" y="3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3" name="Freeform 1067"/>
            <p:cNvSpPr>
              <a:spLocks noEditPoints="1"/>
            </p:cNvSpPr>
            <p:nvPr/>
          </p:nvSpPr>
          <p:spPr bwMode="auto">
            <a:xfrm>
              <a:off x="3004" y="1756"/>
              <a:ext cx="21" cy="30"/>
            </a:xfrm>
            <a:custGeom>
              <a:avLst/>
              <a:gdLst/>
              <a:ahLst/>
              <a:cxnLst>
                <a:cxn ang="0">
                  <a:pos x="22" y="87"/>
                </a:cxn>
                <a:cxn ang="0">
                  <a:pos x="22" y="24"/>
                </a:cxn>
                <a:cxn ang="0">
                  <a:pos x="0" y="24"/>
                </a:cxn>
                <a:cxn ang="0">
                  <a:pos x="0" y="121"/>
                </a:cxn>
                <a:cxn ang="0">
                  <a:pos x="22" y="121"/>
                </a:cxn>
                <a:cxn ang="0">
                  <a:pos x="61" y="57"/>
                </a:cxn>
                <a:cxn ang="0">
                  <a:pos x="61" y="121"/>
                </a:cxn>
                <a:cxn ang="0">
                  <a:pos x="83" y="121"/>
                </a:cxn>
                <a:cxn ang="0">
                  <a:pos x="83" y="24"/>
                </a:cxn>
                <a:cxn ang="0">
                  <a:pos x="61" y="24"/>
                </a:cxn>
                <a:cxn ang="0">
                  <a:pos x="22" y="87"/>
                </a:cxn>
                <a:cxn ang="0">
                  <a:pos x="14" y="0"/>
                </a:cxn>
                <a:cxn ang="0">
                  <a:pos x="15" y="6"/>
                </a:cxn>
                <a:cxn ang="0">
                  <a:pos x="18" y="10"/>
                </a:cxn>
                <a:cxn ang="0">
                  <a:pos x="21" y="13"/>
                </a:cxn>
                <a:cxn ang="0">
                  <a:pos x="25" y="17"/>
                </a:cxn>
                <a:cxn ang="0">
                  <a:pos x="34" y="19"/>
                </a:cxn>
                <a:cxn ang="0">
                  <a:pos x="42" y="20"/>
                </a:cxn>
                <a:cxn ang="0">
                  <a:pos x="48" y="19"/>
                </a:cxn>
                <a:cxn ang="0">
                  <a:pos x="57" y="17"/>
                </a:cxn>
                <a:cxn ang="0">
                  <a:pos x="61" y="14"/>
                </a:cxn>
                <a:cxn ang="0">
                  <a:pos x="65" y="10"/>
                </a:cxn>
                <a:cxn ang="0">
                  <a:pos x="67" y="6"/>
                </a:cxn>
                <a:cxn ang="0">
                  <a:pos x="69" y="0"/>
                </a:cxn>
                <a:cxn ang="0">
                  <a:pos x="54" y="0"/>
                </a:cxn>
                <a:cxn ang="0">
                  <a:pos x="53" y="3"/>
                </a:cxn>
                <a:cxn ang="0">
                  <a:pos x="51" y="6"/>
                </a:cxn>
                <a:cxn ang="0">
                  <a:pos x="47" y="8"/>
                </a:cxn>
                <a:cxn ang="0">
                  <a:pos x="42" y="9"/>
                </a:cxn>
                <a:cxn ang="0">
                  <a:pos x="37" y="8"/>
                </a:cxn>
                <a:cxn ang="0">
                  <a:pos x="32" y="6"/>
                </a:cxn>
                <a:cxn ang="0">
                  <a:pos x="30" y="3"/>
                </a:cxn>
                <a:cxn ang="0">
                  <a:pos x="29" y="0"/>
                </a:cxn>
                <a:cxn ang="0">
                  <a:pos x="14" y="0"/>
                </a:cxn>
              </a:cxnLst>
              <a:rect l="0" t="0" r="r" b="b"/>
              <a:pathLst>
                <a:path w="83" h="121">
                  <a:moveTo>
                    <a:pt x="22" y="87"/>
                  </a:moveTo>
                  <a:lnTo>
                    <a:pt x="22" y="24"/>
                  </a:lnTo>
                  <a:lnTo>
                    <a:pt x="0" y="24"/>
                  </a:lnTo>
                  <a:lnTo>
                    <a:pt x="0" y="121"/>
                  </a:lnTo>
                  <a:lnTo>
                    <a:pt x="22" y="121"/>
                  </a:lnTo>
                  <a:lnTo>
                    <a:pt x="61" y="57"/>
                  </a:lnTo>
                  <a:lnTo>
                    <a:pt x="61" y="121"/>
                  </a:lnTo>
                  <a:lnTo>
                    <a:pt x="83" y="121"/>
                  </a:lnTo>
                  <a:lnTo>
                    <a:pt x="83" y="24"/>
                  </a:lnTo>
                  <a:lnTo>
                    <a:pt x="61" y="24"/>
                  </a:lnTo>
                  <a:lnTo>
                    <a:pt x="22" y="87"/>
                  </a:lnTo>
                  <a:close/>
                  <a:moveTo>
                    <a:pt x="14" y="0"/>
                  </a:moveTo>
                  <a:lnTo>
                    <a:pt x="15" y="6"/>
                  </a:lnTo>
                  <a:lnTo>
                    <a:pt x="18" y="10"/>
                  </a:lnTo>
                  <a:lnTo>
                    <a:pt x="21" y="13"/>
                  </a:lnTo>
                  <a:lnTo>
                    <a:pt x="25" y="17"/>
                  </a:lnTo>
                  <a:lnTo>
                    <a:pt x="34" y="19"/>
                  </a:lnTo>
                  <a:lnTo>
                    <a:pt x="42" y="20"/>
                  </a:lnTo>
                  <a:lnTo>
                    <a:pt x="48" y="19"/>
                  </a:lnTo>
                  <a:lnTo>
                    <a:pt x="57" y="17"/>
                  </a:lnTo>
                  <a:lnTo>
                    <a:pt x="61" y="14"/>
                  </a:lnTo>
                  <a:lnTo>
                    <a:pt x="65" y="10"/>
                  </a:lnTo>
                  <a:lnTo>
                    <a:pt x="67" y="6"/>
                  </a:lnTo>
                  <a:lnTo>
                    <a:pt x="69" y="0"/>
                  </a:lnTo>
                  <a:lnTo>
                    <a:pt x="54" y="0"/>
                  </a:lnTo>
                  <a:lnTo>
                    <a:pt x="53" y="3"/>
                  </a:lnTo>
                  <a:lnTo>
                    <a:pt x="51" y="6"/>
                  </a:lnTo>
                  <a:lnTo>
                    <a:pt x="47" y="8"/>
                  </a:lnTo>
                  <a:lnTo>
                    <a:pt x="42" y="9"/>
                  </a:lnTo>
                  <a:lnTo>
                    <a:pt x="37" y="8"/>
                  </a:lnTo>
                  <a:lnTo>
                    <a:pt x="32" y="6"/>
                  </a:lnTo>
                  <a:lnTo>
                    <a:pt x="30" y="3"/>
                  </a:lnTo>
                  <a:lnTo>
                    <a:pt x="29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4" name="Rectangle 1068"/>
            <p:cNvSpPr>
              <a:spLocks noChangeArrowheads="1"/>
            </p:cNvSpPr>
            <p:nvPr/>
          </p:nvSpPr>
          <p:spPr bwMode="auto">
            <a:xfrm>
              <a:off x="3030" y="1774"/>
              <a:ext cx="10" cy="5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5" name="Freeform 1069"/>
            <p:cNvSpPr>
              <a:spLocks noEditPoints="1"/>
            </p:cNvSpPr>
            <p:nvPr/>
          </p:nvSpPr>
          <p:spPr bwMode="auto">
            <a:xfrm>
              <a:off x="3046" y="1762"/>
              <a:ext cx="20" cy="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7"/>
                </a:cxn>
                <a:cxn ang="0">
                  <a:pos x="24" y="97"/>
                </a:cxn>
                <a:cxn ang="0">
                  <a:pos x="24" y="63"/>
                </a:cxn>
                <a:cxn ang="0">
                  <a:pos x="45" y="63"/>
                </a:cxn>
                <a:cxn ang="0">
                  <a:pos x="50" y="63"/>
                </a:cxn>
                <a:cxn ang="0">
                  <a:pos x="55" y="63"/>
                </a:cxn>
                <a:cxn ang="0">
                  <a:pos x="61" y="61"/>
                </a:cxn>
                <a:cxn ang="0">
                  <a:pos x="67" y="59"/>
                </a:cxn>
                <a:cxn ang="0">
                  <a:pos x="74" y="55"/>
                </a:cxn>
                <a:cxn ang="0">
                  <a:pos x="78" y="49"/>
                </a:cxn>
                <a:cxn ang="0">
                  <a:pos x="80" y="46"/>
                </a:cxn>
                <a:cxn ang="0">
                  <a:pos x="81" y="41"/>
                </a:cxn>
                <a:cxn ang="0">
                  <a:pos x="82" y="36"/>
                </a:cxn>
                <a:cxn ang="0">
                  <a:pos x="82" y="31"/>
                </a:cxn>
                <a:cxn ang="0">
                  <a:pos x="81" y="23"/>
                </a:cxn>
                <a:cxn ang="0">
                  <a:pos x="79" y="16"/>
                </a:cxn>
                <a:cxn ang="0">
                  <a:pos x="76" y="11"/>
                </a:cxn>
                <a:cxn ang="0">
                  <a:pos x="72" y="7"/>
                </a:cxn>
                <a:cxn ang="0">
                  <a:pos x="65" y="4"/>
                </a:cxn>
                <a:cxn ang="0">
                  <a:pos x="59" y="2"/>
                </a:cxn>
                <a:cxn ang="0">
                  <a:pos x="53" y="1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24" y="19"/>
                </a:cxn>
                <a:cxn ang="0">
                  <a:pos x="41" y="19"/>
                </a:cxn>
                <a:cxn ang="0">
                  <a:pos x="46" y="19"/>
                </a:cxn>
                <a:cxn ang="0">
                  <a:pos x="51" y="20"/>
                </a:cxn>
                <a:cxn ang="0">
                  <a:pos x="53" y="22"/>
                </a:cxn>
                <a:cxn ang="0">
                  <a:pos x="55" y="24"/>
                </a:cxn>
                <a:cxn ang="0">
                  <a:pos x="57" y="27"/>
                </a:cxn>
                <a:cxn ang="0">
                  <a:pos x="57" y="31"/>
                </a:cxn>
                <a:cxn ang="0">
                  <a:pos x="57" y="34"/>
                </a:cxn>
                <a:cxn ang="0">
                  <a:pos x="56" y="37"/>
                </a:cxn>
                <a:cxn ang="0">
                  <a:pos x="55" y="39"/>
                </a:cxn>
                <a:cxn ang="0">
                  <a:pos x="53" y="41"/>
                </a:cxn>
                <a:cxn ang="0">
                  <a:pos x="51" y="42"/>
                </a:cxn>
                <a:cxn ang="0">
                  <a:pos x="48" y="44"/>
                </a:cxn>
                <a:cxn ang="0">
                  <a:pos x="45" y="45"/>
                </a:cxn>
                <a:cxn ang="0">
                  <a:pos x="41" y="45"/>
                </a:cxn>
                <a:cxn ang="0">
                  <a:pos x="24" y="45"/>
                </a:cxn>
                <a:cxn ang="0">
                  <a:pos x="24" y="19"/>
                </a:cxn>
              </a:cxnLst>
              <a:rect l="0" t="0" r="r" b="b"/>
              <a:pathLst>
                <a:path w="82" h="97">
                  <a:moveTo>
                    <a:pt x="0" y="0"/>
                  </a:moveTo>
                  <a:lnTo>
                    <a:pt x="0" y="97"/>
                  </a:lnTo>
                  <a:lnTo>
                    <a:pt x="24" y="97"/>
                  </a:lnTo>
                  <a:lnTo>
                    <a:pt x="24" y="63"/>
                  </a:lnTo>
                  <a:lnTo>
                    <a:pt x="45" y="63"/>
                  </a:lnTo>
                  <a:lnTo>
                    <a:pt x="50" y="63"/>
                  </a:lnTo>
                  <a:lnTo>
                    <a:pt x="55" y="63"/>
                  </a:lnTo>
                  <a:lnTo>
                    <a:pt x="61" y="61"/>
                  </a:lnTo>
                  <a:lnTo>
                    <a:pt x="67" y="59"/>
                  </a:lnTo>
                  <a:lnTo>
                    <a:pt x="74" y="55"/>
                  </a:lnTo>
                  <a:lnTo>
                    <a:pt x="78" y="49"/>
                  </a:lnTo>
                  <a:lnTo>
                    <a:pt x="80" y="46"/>
                  </a:lnTo>
                  <a:lnTo>
                    <a:pt x="81" y="41"/>
                  </a:lnTo>
                  <a:lnTo>
                    <a:pt x="82" y="36"/>
                  </a:lnTo>
                  <a:lnTo>
                    <a:pt x="82" y="31"/>
                  </a:lnTo>
                  <a:lnTo>
                    <a:pt x="81" y="23"/>
                  </a:lnTo>
                  <a:lnTo>
                    <a:pt x="79" y="16"/>
                  </a:lnTo>
                  <a:lnTo>
                    <a:pt x="76" y="11"/>
                  </a:lnTo>
                  <a:lnTo>
                    <a:pt x="72" y="7"/>
                  </a:lnTo>
                  <a:lnTo>
                    <a:pt x="65" y="4"/>
                  </a:lnTo>
                  <a:lnTo>
                    <a:pt x="59" y="2"/>
                  </a:lnTo>
                  <a:lnTo>
                    <a:pt x="53" y="1"/>
                  </a:lnTo>
                  <a:lnTo>
                    <a:pt x="46" y="0"/>
                  </a:lnTo>
                  <a:lnTo>
                    <a:pt x="0" y="0"/>
                  </a:lnTo>
                  <a:close/>
                  <a:moveTo>
                    <a:pt x="24" y="19"/>
                  </a:moveTo>
                  <a:lnTo>
                    <a:pt x="41" y="19"/>
                  </a:lnTo>
                  <a:lnTo>
                    <a:pt x="46" y="19"/>
                  </a:lnTo>
                  <a:lnTo>
                    <a:pt x="51" y="20"/>
                  </a:lnTo>
                  <a:lnTo>
                    <a:pt x="53" y="22"/>
                  </a:lnTo>
                  <a:lnTo>
                    <a:pt x="55" y="24"/>
                  </a:lnTo>
                  <a:lnTo>
                    <a:pt x="57" y="27"/>
                  </a:lnTo>
                  <a:lnTo>
                    <a:pt x="57" y="31"/>
                  </a:lnTo>
                  <a:lnTo>
                    <a:pt x="57" y="34"/>
                  </a:lnTo>
                  <a:lnTo>
                    <a:pt x="56" y="37"/>
                  </a:lnTo>
                  <a:lnTo>
                    <a:pt x="55" y="39"/>
                  </a:lnTo>
                  <a:lnTo>
                    <a:pt x="53" y="41"/>
                  </a:lnTo>
                  <a:lnTo>
                    <a:pt x="51" y="42"/>
                  </a:lnTo>
                  <a:lnTo>
                    <a:pt x="48" y="44"/>
                  </a:lnTo>
                  <a:lnTo>
                    <a:pt x="45" y="45"/>
                  </a:lnTo>
                  <a:lnTo>
                    <a:pt x="41" y="45"/>
                  </a:lnTo>
                  <a:lnTo>
                    <a:pt x="24" y="45"/>
                  </a:lnTo>
                  <a:lnTo>
                    <a:pt x="24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6" name="Freeform 1070"/>
            <p:cNvSpPr>
              <a:spLocks/>
            </p:cNvSpPr>
            <p:nvPr/>
          </p:nvSpPr>
          <p:spPr bwMode="auto">
            <a:xfrm>
              <a:off x="3070" y="1762"/>
              <a:ext cx="20" cy="24"/>
            </a:xfrm>
            <a:custGeom>
              <a:avLst/>
              <a:gdLst/>
              <a:ahLst/>
              <a:cxnLst>
                <a:cxn ang="0">
                  <a:pos x="23" y="19"/>
                </a:cxn>
                <a:cxn ang="0">
                  <a:pos x="59" y="19"/>
                </a:cxn>
                <a:cxn ang="0">
                  <a:pos x="59" y="97"/>
                </a:cxn>
                <a:cxn ang="0">
                  <a:pos x="83" y="97"/>
                </a:cxn>
                <a:cxn ang="0">
                  <a:pos x="83" y="0"/>
                </a:cxn>
                <a:cxn ang="0">
                  <a:pos x="0" y="0"/>
                </a:cxn>
                <a:cxn ang="0">
                  <a:pos x="0" y="97"/>
                </a:cxn>
                <a:cxn ang="0">
                  <a:pos x="23" y="97"/>
                </a:cxn>
                <a:cxn ang="0">
                  <a:pos x="23" y="19"/>
                </a:cxn>
              </a:cxnLst>
              <a:rect l="0" t="0" r="r" b="b"/>
              <a:pathLst>
                <a:path w="83" h="97">
                  <a:moveTo>
                    <a:pt x="23" y="19"/>
                  </a:moveTo>
                  <a:lnTo>
                    <a:pt x="59" y="19"/>
                  </a:lnTo>
                  <a:lnTo>
                    <a:pt x="59" y="97"/>
                  </a:lnTo>
                  <a:lnTo>
                    <a:pt x="83" y="97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97"/>
                  </a:lnTo>
                  <a:lnTo>
                    <a:pt x="23" y="97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7" name="Freeform 1071"/>
            <p:cNvSpPr>
              <a:spLocks noEditPoints="1"/>
            </p:cNvSpPr>
            <p:nvPr/>
          </p:nvSpPr>
          <p:spPr bwMode="auto">
            <a:xfrm>
              <a:off x="2887" y="1796"/>
              <a:ext cx="16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8"/>
                </a:cxn>
                <a:cxn ang="0">
                  <a:pos x="18" y="78"/>
                </a:cxn>
                <a:cxn ang="0">
                  <a:pos x="18" y="51"/>
                </a:cxn>
                <a:cxn ang="0">
                  <a:pos x="35" y="51"/>
                </a:cxn>
                <a:cxn ang="0">
                  <a:pos x="39" y="51"/>
                </a:cxn>
                <a:cxn ang="0">
                  <a:pos x="43" y="50"/>
                </a:cxn>
                <a:cxn ang="0">
                  <a:pos x="49" y="49"/>
                </a:cxn>
                <a:cxn ang="0">
                  <a:pos x="54" y="47"/>
                </a:cxn>
                <a:cxn ang="0">
                  <a:pos x="58" y="44"/>
                </a:cxn>
                <a:cxn ang="0">
                  <a:pos x="61" y="40"/>
                </a:cxn>
                <a:cxn ang="0">
                  <a:pos x="64" y="34"/>
                </a:cxn>
                <a:cxn ang="0">
                  <a:pos x="65" y="26"/>
                </a:cxn>
                <a:cxn ang="0">
                  <a:pos x="64" y="19"/>
                </a:cxn>
                <a:cxn ang="0">
                  <a:pos x="62" y="14"/>
                </a:cxn>
                <a:cxn ang="0">
                  <a:pos x="60" y="10"/>
                </a:cxn>
                <a:cxn ang="0">
                  <a:pos x="56" y="5"/>
                </a:cxn>
                <a:cxn ang="0">
                  <a:pos x="52" y="3"/>
                </a:cxn>
                <a:cxn ang="0">
                  <a:pos x="47" y="1"/>
                </a:cxn>
                <a:cxn ang="0">
                  <a:pos x="41" y="0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18" y="16"/>
                </a:cxn>
                <a:cxn ang="0">
                  <a:pos x="32" y="16"/>
                </a:cxn>
                <a:cxn ang="0">
                  <a:pos x="35" y="16"/>
                </a:cxn>
                <a:cxn ang="0">
                  <a:pos x="39" y="17"/>
                </a:cxn>
                <a:cxn ang="0">
                  <a:pos x="41" y="18"/>
                </a:cxn>
                <a:cxn ang="0">
                  <a:pos x="43" y="20"/>
                </a:cxn>
                <a:cxn ang="0">
                  <a:pos x="44" y="22"/>
                </a:cxn>
                <a:cxn ang="0">
                  <a:pos x="44" y="26"/>
                </a:cxn>
                <a:cxn ang="0">
                  <a:pos x="44" y="28"/>
                </a:cxn>
                <a:cxn ang="0">
                  <a:pos x="44" y="30"/>
                </a:cxn>
                <a:cxn ang="0">
                  <a:pos x="43" y="32"/>
                </a:cxn>
                <a:cxn ang="0">
                  <a:pos x="41" y="34"/>
                </a:cxn>
                <a:cxn ang="0">
                  <a:pos x="37" y="36"/>
                </a:cxn>
                <a:cxn ang="0">
                  <a:pos x="32" y="36"/>
                </a:cxn>
                <a:cxn ang="0">
                  <a:pos x="18" y="36"/>
                </a:cxn>
                <a:cxn ang="0">
                  <a:pos x="18" y="16"/>
                </a:cxn>
              </a:cxnLst>
              <a:rect l="0" t="0" r="r" b="b"/>
              <a:pathLst>
                <a:path w="65" h="78">
                  <a:moveTo>
                    <a:pt x="0" y="0"/>
                  </a:moveTo>
                  <a:lnTo>
                    <a:pt x="0" y="78"/>
                  </a:lnTo>
                  <a:lnTo>
                    <a:pt x="18" y="78"/>
                  </a:lnTo>
                  <a:lnTo>
                    <a:pt x="18" y="51"/>
                  </a:lnTo>
                  <a:lnTo>
                    <a:pt x="35" y="51"/>
                  </a:lnTo>
                  <a:lnTo>
                    <a:pt x="39" y="51"/>
                  </a:lnTo>
                  <a:lnTo>
                    <a:pt x="43" y="50"/>
                  </a:lnTo>
                  <a:lnTo>
                    <a:pt x="49" y="49"/>
                  </a:lnTo>
                  <a:lnTo>
                    <a:pt x="54" y="47"/>
                  </a:lnTo>
                  <a:lnTo>
                    <a:pt x="58" y="44"/>
                  </a:lnTo>
                  <a:lnTo>
                    <a:pt x="61" y="40"/>
                  </a:lnTo>
                  <a:lnTo>
                    <a:pt x="64" y="34"/>
                  </a:lnTo>
                  <a:lnTo>
                    <a:pt x="65" y="26"/>
                  </a:lnTo>
                  <a:lnTo>
                    <a:pt x="64" y="19"/>
                  </a:lnTo>
                  <a:lnTo>
                    <a:pt x="62" y="14"/>
                  </a:lnTo>
                  <a:lnTo>
                    <a:pt x="60" y="10"/>
                  </a:lnTo>
                  <a:lnTo>
                    <a:pt x="56" y="5"/>
                  </a:lnTo>
                  <a:lnTo>
                    <a:pt x="52" y="3"/>
                  </a:lnTo>
                  <a:lnTo>
                    <a:pt x="47" y="1"/>
                  </a:lnTo>
                  <a:lnTo>
                    <a:pt x="41" y="0"/>
                  </a:lnTo>
                  <a:lnTo>
                    <a:pt x="35" y="0"/>
                  </a:lnTo>
                  <a:lnTo>
                    <a:pt x="0" y="0"/>
                  </a:lnTo>
                  <a:close/>
                  <a:moveTo>
                    <a:pt x="18" y="16"/>
                  </a:moveTo>
                  <a:lnTo>
                    <a:pt x="32" y="16"/>
                  </a:lnTo>
                  <a:lnTo>
                    <a:pt x="35" y="16"/>
                  </a:lnTo>
                  <a:lnTo>
                    <a:pt x="39" y="17"/>
                  </a:lnTo>
                  <a:lnTo>
                    <a:pt x="41" y="18"/>
                  </a:lnTo>
                  <a:lnTo>
                    <a:pt x="43" y="20"/>
                  </a:lnTo>
                  <a:lnTo>
                    <a:pt x="44" y="22"/>
                  </a:lnTo>
                  <a:lnTo>
                    <a:pt x="44" y="26"/>
                  </a:lnTo>
                  <a:lnTo>
                    <a:pt x="44" y="28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1" y="34"/>
                  </a:lnTo>
                  <a:lnTo>
                    <a:pt x="37" y="36"/>
                  </a:lnTo>
                  <a:lnTo>
                    <a:pt x="32" y="36"/>
                  </a:lnTo>
                  <a:lnTo>
                    <a:pt x="18" y="36"/>
                  </a:lnTo>
                  <a:lnTo>
                    <a:pt x="18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8" name="Freeform 1072"/>
            <p:cNvSpPr>
              <a:spLocks noEditPoints="1"/>
            </p:cNvSpPr>
            <p:nvPr/>
          </p:nvSpPr>
          <p:spPr bwMode="auto">
            <a:xfrm>
              <a:off x="2905" y="1801"/>
              <a:ext cx="15" cy="15"/>
            </a:xfrm>
            <a:custGeom>
              <a:avLst/>
              <a:gdLst/>
              <a:ahLst/>
              <a:cxnLst>
                <a:cxn ang="0">
                  <a:pos x="42" y="42"/>
                </a:cxn>
                <a:cxn ang="0">
                  <a:pos x="41" y="45"/>
                </a:cxn>
                <a:cxn ang="0">
                  <a:pos x="38" y="47"/>
                </a:cxn>
                <a:cxn ang="0">
                  <a:pos x="35" y="49"/>
                </a:cxn>
                <a:cxn ang="0">
                  <a:pos x="31" y="49"/>
                </a:cxn>
                <a:cxn ang="0">
                  <a:pos x="27" y="49"/>
                </a:cxn>
                <a:cxn ang="0">
                  <a:pos x="23" y="47"/>
                </a:cxn>
                <a:cxn ang="0">
                  <a:pos x="21" y="46"/>
                </a:cxn>
                <a:cxn ang="0">
                  <a:pos x="19" y="44"/>
                </a:cxn>
                <a:cxn ang="0">
                  <a:pos x="17" y="38"/>
                </a:cxn>
                <a:cxn ang="0">
                  <a:pos x="17" y="33"/>
                </a:cxn>
                <a:cxn ang="0">
                  <a:pos x="60" y="33"/>
                </a:cxn>
                <a:cxn ang="0">
                  <a:pos x="60" y="30"/>
                </a:cxn>
                <a:cxn ang="0">
                  <a:pos x="60" y="27"/>
                </a:cxn>
                <a:cxn ang="0">
                  <a:pos x="59" y="23"/>
                </a:cxn>
                <a:cxn ang="0">
                  <a:pos x="58" y="18"/>
                </a:cxn>
                <a:cxn ang="0">
                  <a:pos x="56" y="13"/>
                </a:cxn>
                <a:cxn ang="0">
                  <a:pos x="52" y="8"/>
                </a:cxn>
                <a:cxn ang="0">
                  <a:pos x="47" y="4"/>
                </a:cxn>
                <a:cxn ang="0">
                  <a:pos x="44" y="2"/>
                </a:cxn>
                <a:cxn ang="0">
                  <a:pos x="40" y="1"/>
                </a:cxn>
                <a:cxn ang="0">
                  <a:pos x="36" y="0"/>
                </a:cxn>
                <a:cxn ang="0">
                  <a:pos x="32" y="0"/>
                </a:cxn>
                <a:cxn ang="0">
                  <a:pos x="25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8" y="7"/>
                </a:cxn>
                <a:cxn ang="0">
                  <a:pos x="5" y="12"/>
                </a:cxn>
                <a:cxn ang="0">
                  <a:pos x="2" y="17"/>
                </a:cxn>
                <a:cxn ang="0">
                  <a:pos x="0" y="23"/>
                </a:cxn>
                <a:cxn ang="0">
                  <a:pos x="0" y="29"/>
                </a:cxn>
                <a:cxn ang="0">
                  <a:pos x="0" y="34"/>
                </a:cxn>
                <a:cxn ang="0">
                  <a:pos x="1" y="39"/>
                </a:cxn>
                <a:cxn ang="0">
                  <a:pos x="2" y="44"/>
                </a:cxn>
                <a:cxn ang="0">
                  <a:pos x="3" y="47"/>
                </a:cxn>
                <a:cxn ang="0">
                  <a:pos x="7" y="52"/>
                </a:cxn>
                <a:cxn ang="0">
                  <a:pos x="12" y="56"/>
                </a:cxn>
                <a:cxn ang="0">
                  <a:pos x="17" y="58"/>
                </a:cxn>
                <a:cxn ang="0">
                  <a:pos x="22" y="59"/>
                </a:cxn>
                <a:cxn ang="0">
                  <a:pos x="27" y="60"/>
                </a:cxn>
                <a:cxn ang="0">
                  <a:pos x="30" y="60"/>
                </a:cxn>
                <a:cxn ang="0">
                  <a:pos x="38" y="59"/>
                </a:cxn>
                <a:cxn ang="0">
                  <a:pos x="47" y="57"/>
                </a:cxn>
                <a:cxn ang="0">
                  <a:pos x="51" y="55"/>
                </a:cxn>
                <a:cxn ang="0">
                  <a:pos x="54" y="51"/>
                </a:cxn>
                <a:cxn ang="0">
                  <a:pos x="57" y="47"/>
                </a:cxn>
                <a:cxn ang="0">
                  <a:pos x="59" y="42"/>
                </a:cxn>
                <a:cxn ang="0">
                  <a:pos x="42" y="42"/>
                </a:cxn>
                <a:cxn ang="0">
                  <a:pos x="17" y="24"/>
                </a:cxn>
                <a:cxn ang="0">
                  <a:pos x="18" y="20"/>
                </a:cxn>
                <a:cxn ang="0">
                  <a:pos x="19" y="16"/>
                </a:cxn>
                <a:cxn ang="0">
                  <a:pos x="21" y="14"/>
                </a:cxn>
                <a:cxn ang="0">
                  <a:pos x="23" y="12"/>
                </a:cxn>
                <a:cxn ang="0">
                  <a:pos x="29" y="11"/>
                </a:cxn>
                <a:cxn ang="0">
                  <a:pos x="31" y="11"/>
                </a:cxn>
                <a:cxn ang="0">
                  <a:pos x="35" y="11"/>
                </a:cxn>
                <a:cxn ang="0">
                  <a:pos x="39" y="13"/>
                </a:cxn>
                <a:cxn ang="0">
                  <a:pos x="40" y="15"/>
                </a:cxn>
                <a:cxn ang="0">
                  <a:pos x="42" y="17"/>
                </a:cxn>
                <a:cxn ang="0">
                  <a:pos x="43" y="20"/>
                </a:cxn>
                <a:cxn ang="0">
                  <a:pos x="43" y="24"/>
                </a:cxn>
                <a:cxn ang="0">
                  <a:pos x="17" y="24"/>
                </a:cxn>
              </a:cxnLst>
              <a:rect l="0" t="0" r="r" b="b"/>
              <a:pathLst>
                <a:path w="60" h="60">
                  <a:moveTo>
                    <a:pt x="42" y="42"/>
                  </a:moveTo>
                  <a:lnTo>
                    <a:pt x="41" y="45"/>
                  </a:lnTo>
                  <a:lnTo>
                    <a:pt x="38" y="47"/>
                  </a:lnTo>
                  <a:lnTo>
                    <a:pt x="35" y="49"/>
                  </a:lnTo>
                  <a:lnTo>
                    <a:pt x="31" y="49"/>
                  </a:lnTo>
                  <a:lnTo>
                    <a:pt x="27" y="49"/>
                  </a:lnTo>
                  <a:lnTo>
                    <a:pt x="23" y="47"/>
                  </a:lnTo>
                  <a:lnTo>
                    <a:pt x="21" y="46"/>
                  </a:lnTo>
                  <a:lnTo>
                    <a:pt x="19" y="44"/>
                  </a:lnTo>
                  <a:lnTo>
                    <a:pt x="17" y="38"/>
                  </a:lnTo>
                  <a:lnTo>
                    <a:pt x="17" y="33"/>
                  </a:lnTo>
                  <a:lnTo>
                    <a:pt x="60" y="33"/>
                  </a:lnTo>
                  <a:lnTo>
                    <a:pt x="60" y="30"/>
                  </a:lnTo>
                  <a:lnTo>
                    <a:pt x="60" y="27"/>
                  </a:lnTo>
                  <a:lnTo>
                    <a:pt x="59" y="23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8"/>
                  </a:lnTo>
                  <a:lnTo>
                    <a:pt x="47" y="4"/>
                  </a:lnTo>
                  <a:lnTo>
                    <a:pt x="44" y="2"/>
                  </a:lnTo>
                  <a:lnTo>
                    <a:pt x="40" y="1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8" y="7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0" y="23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2" y="44"/>
                  </a:lnTo>
                  <a:lnTo>
                    <a:pt x="3" y="47"/>
                  </a:lnTo>
                  <a:lnTo>
                    <a:pt x="7" y="52"/>
                  </a:lnTo>
                  <a:lnTo>
                    <a:pt x="12" y="56"/>
                  </a:lnTo>
                  <a:lnTo>
                    <a:pt x="17" y="58"/>
                  </a:lnTo>
                  <a:lnTo>
                    <a:pt x="22" y="59"/>
                  </a:lnTo>
                  <a:lnTo>
                    <a:pt x="27" y="60"/>
                  </a:lnTo>
                  <a:lnTo>
                    <a:pt x="30" y="60"/>
                  </a:lnTo>
                  <a:lnTo>
                    <a:pt x="38" y="59"/>
                  </a:lnTo>
                  <a:lnTo>
                    <a:pt x="47" y="57"/>
                  </a:lnTo>
                  <a:lnTo>
                    <a:pt x="51" y="55"/>
                  </a:lnTo>
                  <a:lnTo>
                    <a:pt x="54" y="51"/>
                  </a:lnTo>
                  <a:lnTo>
                    <a:pt x="57" y="47"/>
                  </a:lnTo>
                  <a:lnTo>
                    <a:pt x="59" y="42"/>
                  </a:lnTo>
                  <a:lnTo>
                    <a:pt x="42" y="42"/>
                  </a:lnTo>
                  <a:close/>
                  <a:moveTo>
                    <a:pt x="17" y="24"/>
                  </a:moveTo>
                  <a:lnTo>
                    <a:pt x="18" y="20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3" y="12"/>
                  </a:lnTo>
                  <a:lnTo>
                    <a:pt x="29" y="11"/>
                  </a:lnTo>
                  <a:lnTo>
                    <a:pt x="31" y="11"/>
                  </a:lnTo>
                  <a:lnTo>
                    <a:pt x="35" y="11"/>
                  </a:lnTo>
                  <a:lnTo>
                    <a:pt x="39" y="13"/>
                  </a:lnTo>
                  <a:lnTo>
                    <a:pt x="40" y="15"/>
                  </a:lnTo>
                  <a:lnTo>
                    <a:pt x="42" y="17"/>
                  </a:lnTo>
                  <a:lnTo>
                    <a:pt x="43" y="20"/>
                  </a:lnTo>
                  <a:lnTo>
                    <a:pt x="43" y="24"/>
                  </a:lnTo>
                  <a:lnTo>
                    <a:pt x="17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89" name="Freeform 1073"/>
            <p:cNvSpPr>
              <a:spLocks/>
            </p:cNvSpPr>
            <p:nvPr/>
          </p:nvSpPr>
          <p:spPr bwMode="auto">
            <a:xfrm>
              <a:off x="2922" y="1801"/>
              <a:ext cx="13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"/>
                </a:cxn>
                <a:cxn ang="0">
                  <a:pos x="0" y="21"/>
                </a:cxn>
                <a:cxn ang="0">
                  <a:pos x="0" y="24"/>
                </a:cxn>
                <a:cxn ang="0">
                  <a:pos x="2" y="27"/>
                </a:cxn>
                <a:cxn ang="0">
                  <a:pos x="4" y="30"/>
                </a:cxn>
                <a:cxn ang="0">
                  <a:pos x="7" y="32"/>
                </a:cxn>
                <a:cxn ang="0">
                  <a:pos x="11" y="34"/>
                </a:cxn>
                <a:cxn ang="0">
                  <a:pos x="16" y="35"/>
                </a:cxn>
                <a:cxn ang="0">
                  <a:pos x="22" y="35"/>
                </a:cxn>
                <a:cxn ang="0">
                  <a:pos x="29" y="35"/>
                </a:cxn>
                <a:cxn ang="0">
                  <a:pos x="34" y="34"/>
                </a:cxn>
                <a:cxn ang="0">
                  <a:pos x="34" y="56"/>
                </a:cxn>
                <a:cxn ang="0">
                  <a:pos x="51" y="56"/>
                </a:cxn>
                <a:cxn ang="0">
                  <a:pos x="51" y="0"/>
                </a:cxn>
                <a:cxn ang="0">
                  <a:pos x="34" y="0"/>
                </a:cxn>
                <a:cxn ang="0">
                  <a:pos x="34" y="23"/>
                </a:cxn>
                <a:cxn ang="0">
                  <a:pos x="30" y="24"/>
                </a:cxn>
                <a:cxn ang="0">
                  <a:pos x="26" y="24"/>
                </a:cxn>
                <a:cxn ang="0">
                  <a:pos x="23" y="24"/>
                </a:cxn>
                <a:cxn ang="0">
                  <a:pos x="20" y="23"/>
                </a:cxn>
                <a:cxn ang="0">
                  <a:pos x="19" y="22"/>
                </a:cxn>
                <a:cxn ang="0">
                  <a:pos x="18" y="21"/>
                </a:cxn>
                <a:cxn ang="0">
                  <a:pos x="17" y="18"/>
                </a:cxn>
                <a:cxn ang="0">
                  <a:pos x="17" y="16"/>
                </a:cxn>
                <a:cxn ang="0">
                  <a:pos x="17" y="0"/>
                </a:cxn>
                <a:cxn ang="0">
                  <a:pos x="0" y="0"/>
                </a:cxn>
              </a:cxnLst>
              <a:rect l="0" t="0" r="r" b="b"/>
              <a:pathLst>
                <a:path w="51" h="56">
                  <a:moveTo>
                    <a:pt x="0" y="0"/>
                  </a:moveTo>
                  <a:lnTo>
                    <a:pt x="0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2" y="27"/>
                  </a:lnTo>
                  <a:lnTo>
                    <a:pt x="4" y="30"/>
                  </a:lnTo>
                  <a:lnTo>
                    <a:pt x="7" y="32"/>
                  </a:lnTo>
                  <a:lnTo>
                    <a:pt x="11" y="34"/>
                  </a:lnTo>
                  <a:lnTo>
                    <a:pt x="16" y="35"/>
                  </a:lnTo>
                  <a:lnTo>
                    <a:pt x="22" y="35"/>
                  </a:lnTo>
                  <a:lnTo>
                    <a:pt x="29" y="35"/>
                  </a:lnTo>
                  <a:lnTo>
                    <a:pt x="34" y="34"/>
                  </a:lnTo>
                  <a:lnTo>
                    <a:pt x="34" y="56"/>
                  </a:lnTo>
                  <a:lnTo>
                    <a:pt x="51" y="56"/>
                  </a:lnTo>
                  <a:lnTo>
                    <a:pt x="51" y="0"/>
                  </a:lnTo>
                  <a:lnTo>
                    <a:pt x="34" y="0"/>
                  </a:lnTo>
                  <a:lnTo>
                    <a:pt x="34" y="23"/>
                  </a:lnTo>
                  <a:lnTo>
                    <a:pt x="30" y="24"/>
                  </a:lnTo>
                  <a:lnTo>
                    <a:pt x="26" y="24"/>
                  </a:lnTo>
                  <a:lnTo>
                    <a:pt x="23" y="24"/>
                  </a:lnTo>
                  <a:lnTo>
                    <a:pt x="20" y="23"/>
                  </a:lnTo>
                  <a:lnTo>
                    <a:pt x="19" y="22"/>
                  </a:lnTo>
                  <a:lnTo>
                    <a:pt x="18" y="21"/>
                  </a:lnTo>
                  <a:lnTo>
                    <a:pt x="17" y="18"/>
                  </a:lnTo>
                  <a:lnTo>
                    <a:pt x="17" y="16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0" name="Freeform 1074"/>
            <p:cNvSpPr>
              <a:spLocks noEditPoints="1"/>
            </p:cNvSpPr>
            <p:nvPr/>
          </p:nvSpPr>
          <p:spPr bwMode="auto">
            <a:xfrm>
              <a:off x="2938" y="1801"/>
              <a:ext cx="15" cy="15"/>
            </a:xfrm>
            <a:custGeom>
              <a:avLst/>
              <a:gdLst/>
              <a:ahLst/>
              <a:cxnLst>
                <a:cxn ang="0">
                  <a:pos x="41" y="42"/>
                </a:cxn>
                <a:cxn ang="0">
                  <a:pos x="40" y="45"/>
                </a:cxn>
                <a:cxn ang="0">
                  <a:pos x="37" y="47"/>
                </a:cxn>
                <a:cxn ang="0">
                  <a:pos x="34" y="49"/>
                </a:cxn>
                <a:cxn ang="0">
                  <a:pos x="30" y="49"/>
                </a:cxn>
                <a:cxn ang="0">
                  <a:pos x="27" y="49"/>
                </a:cxn>
                <a:cxn ang="0">
                  <a:pos x="24" y="47"/>
                </a:cxn>
                <a:cxn ang="0">
                  <a:pos x="21" y="46"/>
                </a:cxn>
                <a:cxn ang="0">
                  <a:pos x="20" y="44"/>
                </a:cxn>
                <a:cxn ang="0">
                  <a:pos x="18" y="38"/>
                </a:cxn>
                <a:cxn ang="0">
                  <a:pos x="17" y="33"/>
                </a:cxn>
                <a:cxn ang="0">
                  <a:pos x="60" y="33"/>
                </a:cxn>
                <a:cxn ang="0">
                  <a:pos x="60" y="30"/>
                </a:cxn>
                <a:cxn ang="0">
                  <a:pos x="60" y="27"/>
                </a:cxn>
                <a:cxn ang="0">
                  <a:pos x="59" y="23"/>
                </a:cxn>
                <a:cxn ang="0">
                  <a:pos x="58" y="18"/>
                </a:cxn>
                <a:cxn ang="0">
                  <a:pos x="56" y="13"/>
                </a:cxn>
                <a:cxn ang="0">
                  <a:pos x="52" y="8"/>
                </a:cxn>
                <a:cxn ang="0">
                  <a:pos x="47" y="4"/>
                </a:cxn>
                <a:cxn ang="0">
                  <a:pos x="43" y="2"/>
                </a:cxn>
                <a:cxn ang="0">
                  <a:pos x="40" y="1"/>
                </a:cxn>
                <a:cxn ang="0">
                  <a:pos x="36" y="0"/>
                </a:cxn>
                <a:cxn ang="0">
                  <a:pos x="31" y="0"/>
                </a:cxn>
                <a:cxn ang="0">
                  <a:pos x="24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9" y="7"/>
                </a:cxn>
                <a:cxn ang="0">
                  <a:pos x="5" y="12"/>
                </a:cxn>
                <a:cxn ang="0">
                  <a:pos x="2" y="17"/>
                </a:cxn>
                <a:cxn ang="0">
                  <a:pos x="1" y="23"/>
                </a:cxn>
                <a:cxn ang="0">
                  <a:pos x="0" y="29"/>
                </a:cxn>
                <a:cxn ang="0">
                  <a:pos x="0" y="34"/>
                </a:cxn>
                <a:cxn ang="0">
                  <a:pos x="1" y="39"/>
                </a:cxn>
                <a:cxn ang="0">
                  <a:pos x="2" y="44"/>
                </a:cxn>
                <a:cxn ang="0">
                  <a:pos x="4" y="47"/>
                </a:cxn>
                <a:cxn ang="0">
                  <a:pos x="7" y="52"/>
                </a:cxn>
                <a:cxn ang="0">
                  <a:pos x="12" y="56"/>
                </a:cxn>
                <a:cxn ang="0">
                  <a:pos x="17" y="58"/>
                </a:cxn>
                <a:cxn ang="0">
                  <a:pos x="22" y="59"/>
                </a:cxn>
                <a:cxn ang="0">
                  <a:pos x="26" y="60"/>
                </a:cxn>
                <a:cxn ang="0">
                  <a:pos x="30" y="60"/>
                </a:cxn>
                <a:cxn ang="0">
                  <a:pos x="38" y="59"/>
                </a:cxn>
                <a:cxn ang="0">
                  <a:pos x="47" y="57"/>
                </a:cxn>
                <a:cxn ang="0">
                  <a:pos x="51" y="55"/>
                </a:cxn>
                <a:cxn ang="0">
                  <a:pos x="54" y="51"/>
                </a:cxn>
                <a:cxn ang="0">
                  <a:pos x="57" y="47"/>
                </a:cxn>
                <a:cxn ang="0">
                  <a:pos x="59" y="42"/>
                </a:cxn>
                <a:cxn ang="0">
                  <a:pos x="41" y="42"/>
                </a:cxn>
                <a:cxn ang="0">
                  <a:pos x="17" y="24"/>
                </a:cxn>
                <a:cxn ang="0">
                  <a:pos x="18" y="20"/>
                </a:cxn>
                <a:cxn ang="0">
                  <a:pos x="20" y="16"/>
                </a:cxn>
                <a:cxn ang="0">
                  <a:pos x="21" y="14"/>
                </a:cxn>
                <a:cxn ang="0">
                  <a:pos x="24" y="12"/>
                </a:cxn>
                <a:cxn ang="0">
                  <a:pos x="28" y="11"/>
                </a:cxn>
                <a:cxn ang="0">
                  <a:pos x="31" y="11"/>
                </a:cxn>
                <a:cxn ang="0">
                  <a:pos x="34" y="11"/>
                </a:cxn>
                <a:cxn ang="0">
                  <a:pos x="38" y="13"/>
                </a:cxn>
                <a:cxn ang="0">
                  <a:pos x="39" y="15"/>
                </a:cxn>
                <a:cxn ang="0">
                  <a:pos x="41" y="17"/>
                </a:cxn>
                <a:cxn ang="0">
                  <a:pos x="42" y="20"/>
                </a:cxn>
                <a:cxn ang="0">
                  <a:pos x="42" y="24"/>
                </a:cxn>
                <a:cxn ang="0">
                  <a:pos x="17" y="24"/>
                </a:cxn>
              </a:cxnLst>
              <a:rect l="0" t="0" r="r" b="b"/>
              <a:pathLst>
                <a:path w="60" h="60">
                  <a:moveTo>
                    <a:pt x="41" y="42"/>
                  </a:moveTo>
                  <a:lnTo>
                    <a:pt x="40" y="45"/>
                  </a:lnTo>
                  <a:lnTo>
                    <a:pt x="37" y="47"/>
                  </a:lnTo>
                  <a:lnTo>
                    <a:pt x="34" y="49"/>
                  </a:lnTo>
                  <a:lnTo>
                    <a:pt x="30" y="49"/>
                  </a:lnTo>
                  <a:lnTo>
                    <a:pt x="27" y="49"/>
                  </a:lnTo>
                  <a:lnTo>
                    <a:pt x="24" y="47"/>
                  </a:lnTo>
                  <a:lnTo>
                    <a:pt x="21" y="46"/>
                  </a:lnTo>
                  <a:lnTo>
                    <a:pt x="20" y="44"/>
                  </a:lnTo>
                  <a:lnTo>
                    <a:pt x="18" y="38"/>
                  </a:lnTo>
                  <a:lnTo>
                    <a:pt x="17" y="33"/>
                  </a:lnTo>
                  <a:lnTo>
                    <a:pt x="60" y="33"/>
                  </a:lnTo>
                  <a:lnTo>
                    <a:pt x="60" y="30"/>
                  </a:lnTo>
                  <a:lnTo>
                    <a:pt x="60" y="27"/>
                  </a:lnTo>
                  <a:lnTo>
                    <a:pt x="59" y="23"/>
                  </a:lnTo>
                  <a:lnTo>
                    <a:pt x="58" y="18"/>
                  </a:lnTo>
                  <a:lnTo>
                    <a:pt x="56" y="13"/>
                  </a:lnTo>
                  <a:lnTo>
                    <a:pt x="52" y="8"/>
                  </a:lnTo>
                  <a:lnTo>
                    <a:pt x="47" y="4"/>
                  </a:lnTo>
                  <a:lnTo>
                    <a:pt x="43" y="2"/>
                  </a:lnTo>
                  <a:lnTo>
                    <a:pt x="40" y="1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2" y="44"/>
                  </a:lnTo>
                  <a:lnTo>
                    <a:pt x="4" y="47"/>
                  </a:lnTo>
                  <a:lnTo>
                    <a:pt x="7" y="52"/>
                  </a:lnTo>
                  <a:lnTo>
                    <a:pt x="12" y="56"/>
                  </a:lnTo>
                  <a:lnTo>
                    <a:pt x="17" y="58"/>
                  </a:lnTo>
                  <a:lnTo>
                    <a:pt x="22" y="59"/>
                  </a:lnTo>
                  <a:lnTo>
                    <a:pt x="26" y="60"/>
                  </a:lnTo>
                  <a:lnTo>
                    <a:pt x="30" y="60"/>
                  </a:lnTo>
                  <a:lnTo>
                    <a:pt x="38" y="59"/>
                  </a:lnTo>
                  <a:lnTo>
                    <a:pt x="47" y="57"/>
                  </a:lnTo>
                  <a:lnTo>
                    <a:pt x="51" y="55"/>
                  </a:lnTo>
                  <a:lnTo>
                    <a:pt x="54" y="51"/>
                  </a:lnTo>
                  <a:lnTo>
                    <a:pt x="57" y="47"/>
                  </a:lnTo>
                  <a:lnTo>
                    <a:pt x="59" y="42"/>
                  </a:lnTo>
                  <a:lnTo>
                    <a:pt x="41" y="42"/>
                  </a:lnTo>
                  <a:close/>
                  <a:moveTo>
                    <a:pt x="17" y="24"/>
                  </a:moveTo>
                  <a:lnTo>
                    <a:pt x="18" y="20"/>
                  </a:lnTo>
                  <a:lnTo>
                    <a:pt x="20" y="16"/>
                  </a:lnTo>
                  <a:lnTo>
                    <a:pt x="21" y="14"/>
                  </a:lnTo>
                  <a:lnTo>
                    <a:pt x="24" y="12"/>
                  </a:lnTo>
                  <a:lnTo>
                    <a:pt x="28" y="11"/>
                  </a:lnTo>
                  <a:lnTo>
                    <a:pt x="31" y="11"/>
                  </a:lnTo>
                  <a:lnTo>
                    <a:pt x="34" y="11"/>
                  </a:lnTo>
                  <a:lnTo>
                    <a:pt x="38" y="13"/>
                  </a:lnTo>
                  <a:lnTo>
                    <a:pt x="39" y="15"/>
                  </a:lnTo>
                  <a:lnTo>
                    <a:pt x="41" y="17"/>
                  </a:lnTo>
                  <a:lnTo>
                    <a:pt x="42" y="20"/>
                  </a:lnTo>
                  <a:lnTo>
                    <a:pt x="42" y="24"/>
                  </a:lnTo>
                  <a:lnTo>
                    <a:pt x="17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1" name="Freeform 1075"/>
            <p:cNvSpPr>
              <a:spLocks noEditPoints="1"/>
            </p:cNvSpPr>
            <p:nvPr/>
          </p:nvSpPr>
          <p:spPr bwMode="auto">
            <a:xfrm>
              <a:off x="2956" y="1801"/>
              <a:ext cx="13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6"/>
                </a:cxn>
                <a:cxn ang="0">
                  <a:pos x="34" y="56"/>
                </a:cxn>
                <a:cxn ang="0">
                  <a:pos x="42" y="55"/>
                </a:cxn>
                <a:cxn ang="0">
                  <a:pos x="48" y="53"/>
                </a:cxn>
                <a:cxn ang="0">
                  <a:pos x="51" y="51"/>
                </a:cxn>
                <a:cxn ang="0">
                  <a:pos x="53" y="49"/>
                </a:cxn>
                <a:cxn ang="0">
                  <a:pos x="54" y="46"/>
                </a:cxn>
                <a:cxn ang="0">
                  <a:pos x="54" y="42"/>
                </a:cxn>
                <a:cxn ang="0">
                  <a:pos x="53" y="35"/>
                </a:cxn>
                <a:cxn ang="0">
                  <a:pos x="51" y="31"/>
                </a:cxn>
                <a:cxn ang="0">
                  <a:pos x="47" y="28"/>
                </a:cxn>
                <a:cxn ang="0">
                  <a:pos x="41" y="26"/>
                </a:cxn>
                <a:cxn ang="0">
                  <a:pos x="41" y="26"/>
                </a:cxn>
                <a:cxn ang="0">
                  <a:pos x="45" y="25"/>
                </a:cxn>
                <a:cxn ang="0">
                  <a:pos x="49" y="22"/>
                </a:cxn>
                <a:cxn ang="0">
                  <a:pos x="51" y="18"/>
                </a:cxn>
                <a:cxn ang="0">
                  <a:pos x="52" y="13"/>
                </a:cxn>
                <a:cxn ang="0">
                  <a:pos x="51" y="9"/>
                </a:cxn>
                <a:cxn ang="0">
                  <a:pos x="50" y="6"/>
                </a:cxn>
                <a:cxn ang="0">
                  <a:pos x="48" y="3"/>
                </a:cxn>
                <a:cxn ang="0">
                  <a:pos x="45" y="2"/>
                </a:cxn>
                <a:cxn ang="0">
                  <a:pos x="39" y="0"/>
                </a:cxn>
                <a:cxn ang="0">
                  <a:pos x="34" y="0"/>
                </a:cxn>
                <a:cxn ang="0">
                  <a:pos x="0" y="0"/>
                </a:cxn>
                <a:cxn ang="0">
                  <a:pos x="17" y="11"/>
                </a:cxn>
                <a:cxn ang="0">
                  <a:pos x="26" y="11"/>
                </a:cxn>
                <a:cxn ang="0">
                  <a:pos x="30" y="11"/>
                </a:cxn>
                <a:cxn ang="0">
                  <a:pos x="33" y="12"/>
                </a:cxn>
                <a:cxn ang="0">
                  <a:pos x="34" y="14"/>
                </a:cxn>
                <a:cxn ang="0">
                  <a:pos x="35" y="16"/>
                </a:cxn>
                <a:cxn ang="0">
                  <a:pos x="34" y="19"/>
                </a:cxn>
                <a:cxn ang="0">
                  <a:pos x="32" y="21"/>
                </a:cxn>
                <a:cxn ang="0">
                  <a:pos x="29" y="21"/>
                </a:cxn>
                <a:cxn ang="0">
                  <a:pos x="26" y="21"/>
                </a:cxn>
                <a:cxn ang="0">
                  <a:pos x="17" y="21"/>
                </a:cxn>
                <a:cxn ang="0">
                  <a:pos x="17" y="11"/>
                </a:cxn>
                <a:cxn ang="0">
                  <a:pos x="17" y="32"/>
                </a:cxn>
                <a:cxn ang="0">
                  <a:pos x="28" y="32"/>
                </a:cxn>
                <a:cxn ang="0">
                  <a:pos x="32" y="32"/>
                </a:cxn>
                <a:cxn ang="0">
                  <a:pos x="35" y="34"/>
                </a:cxn>
                <a:cxn ang="0">
                  <a:pos x="37" y="36"/>
                </a:cxn>
                <a:cxn ang="0">
                  <a:pos x="37" y="39"/>
                </a:cxn>
                <a:cxn ang="0">
                  <a:pos x="37" y="41"/>
                </a:cxn>
                <a:cxn ang="0">
                  <a:pos x="36" y="43"/>
                </a:cxn>
                <a:cxn ang="0">
                  <a:pos x="33" y="44"/>
                </a:cxn>
                <a:cxn ang="0">
                  <a:pos x="28" y="45"/>
                </a:cxn>
                <a:cxn ang="0">
                  <a:pos x="17" y="45"/>
                </a:cxn>
                <a:cxn ang="0">
                  <a:pos x="17" y="32"/>
                </a:cxn>
              </a:cxnLst>
              <a:rect l="0" t="0" r="r" b="b"/>
              <a:pathLst>
                <a:path w="54" h="56">
                  <a:moveTo>
                    <a:pt x="0" y="0"/>
                  </a:moveTo>
                  <a:lnTo>
                    <a:pt x="0" y="56"/>
                  </a:lnTo>
                  <a:lnTo>
                    <a:pt x="34" y="56"/>
                  </a:lnTo>
                  <a:lnTo>
                    <a:pt x="42" y="55"/>
                  </a:lnTo>
                  <a:lnTo>
                    <a:pt x="48" y="53"/>
                  </a:lnTo>
                  <a:lnTo>
                    <a:pt x="51" y="51"/>
                  </a:lnTo>
                  <a:lnTo>
                    <a:pt x="53" y="49"/>
                  </a:lnTo>
                  <a:lnTo>
                    <a:pt x="54" y="46"/>
                  </a:lnTo>
                  <a:lnTo>
                    <a:pt x="54" y="42"/>
                  </a:lnTo>
                  <a:lnTo>
                    <a:pt x="53" y="35"/>
                  </a:lnTo>
                  <a:lnTo>
                    <a:pt x="51" y="31"/>
                  </a:lnTo>
                  <a:lnTo>
                    <a:pt x="47" y="28"/>
                  </a:lnTo>
                  <a:lnTo>
                    <a:pt x="41" y="26"/>
                  </a:lnTo>
                  <a:lnTo>
                    <a:pt x="41" y="26"/>
                  </a:lnTo>
                  <a:lnTo>
                    <a:pt x="45" y="25"/>
                  </a:lnTo>
                  <a:lnTo>
                    <a:pt x="49" y="22"/>
                  </a:lnTo>
                  <a:lnTo>
                    <a:pt x="51" y="18"/>
                  </a:lnTo>
                  <a:lnTo>
                    <a:pt x="52" y="13"/>
                  </a:lnTo>
                  <a:lnTo>
                    <a:pt x="51" y="9"/>
                  </a:lnTo>
                  <a:lnTo>
                    <a:pt x="50" y="6"/>
                  </a:lnTo>
                  <a:lnTo>
                    <a:pt x="48" y="3"/>
                  </a:lnTo>
                  <a:lnTo>
                    <a:pt x="45" y="2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0" y="0"/>
                  </a:lnTo>
                  <a:close/>
                  <a:moveTo>
                    <a:pt x="17" y="11"/>
                  </a:moveTo>
                  <a:lnTo>
                    <a:pt x="26" y="11"/>
                  </a:lnTo>
                  <a:lnTo>
                    <a:pt x="30" y="11"/>
                  </a:lnTo>
                  <a:lnTo>
                    <a:pt x="33" y="12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4" y="19"/>
                  </a:lnTo>
                  <a:lnTo>
                    <a:pt x="32" y="21"/>
                  </a:lnTo>
                  <a:lnTo>
                    <a:pt x="29" y="21"/>
                  </a:lnTo>
                  <a:lnTo>
                    <a:pt x="26" y="21"/>
                  </a:lnTo>
                  <a:lnTo>
                    <a:pt x="17" y="21"/>
                  </a:lnTo>
                  <a:lnTo>
                    <a:pt x="17" y="11"/>
                  </a:lnTo>
                  <a:close/>
                  <a:moveTo>
                    <a:pt x="17" y="32"/>
                  </a:moveTo>
                  <a:lnTo>
                    <a:pt x="28" y="32"/>
                  </a:lnTo>
                  <a:lnTo>
                    <a:pt x="32" y="32"/>
                  </a:lnTo>
                  <a:lnTo>
                    <a:pt x="35" y="34"/>
                  </a:lnTo>
                  <a:lnTo>
                    <a:pt x="37" y="36"/>
                  </a:lnTo>
                  <a:lnTo>
                    <a:pt x="37" y="39"/>
                  </a:lnTo>
                  <a:lnTo>
                    <a:pt x="37" y="41"/>
                  </a:lnTo>
                  <a:lnTo>
                    <a:pt x="36" y="43"/>
                  </a:lnTo>
                  <a:lnTo>
                    <a:pt x="33" y="44"/>
                  </a:lnTo>
                  <a:lnTo>
                    <a:pt x="28" y="45"/>
                  </a:lnTo>
                  <a:lnTo>
                    <a:pt x="17" y="45"/>
                  </a:lnTo>
                  <a:lnTo>
                    <a:pt x="17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2" name="Freeform 1076"/>
            <p:cNvSpPr>
              <a:spLocks noEditPoints="1"/>
            </p:cNvSpPr>
            <p:nvPr/>
          </p:nvSpPr>
          <p:spPr bwMode="auto">
            <a:xfrm>
              <a:off x="2971" y="1801"/>
              <a:ext cx="15" cy="15"/>
            </a:xfrm>
            <a:custGeom>
              <a:avLst/>
              <a:gdLst/>
              <a:ahLst/>
              <a:cxnLst>
                <a:cxn ang="0">
                  <a:pos x="20" y="17"/>
                </a:cxn>
                <a:cxn ang="0">
                  <a:pos x="22" y="13"/>
                </a:cxn>
                <a:cxn ang="0">
                  <a:pos x="27" y="11"/>
                </a:cxn>
                <a:cxn ang="0">
                  <a:pos x="32" y="11"/>
                </a:cxn>
                <a:cxn ang="0">
                  <a:pos x="36" y="13"/>
                </a:cxn>
                <a:cxn ang="0">
                  <a:pos x="38" y="16"/>
                </a:cxn>
                <a:cxn ang="0">
                  <a:pos x="38" y="19"/>
                </a:cxn>
                <a:cxn ang="0">
                  <a:pos x="38" y="21"/>
                </a:cxn>
                <a:cxn ang="0">
                  <a:pos x="36" y="24"/>
                </a:cxn>
                <a:cxn ang="0">
                  <a:pos x="29" y="25"/>
                </a:cxn>
                <a:cxn ang="0">
                  <a:pos x="14" y="27"/>
                </a:cxn>
                <a:cxn ang="0">
                  <a:pos x="4" y="33"/>
                </a:cxn>
                <a:cxn ang="0">
                  <a:pos x="0" y="39"/>
                </a:cxn>
                <a:cxn ang="0">
                  <a:pos x="1" y="48"/>
                </a:cxn>
                <a:cxn ang="0">
                  <a:pos x="5" y="56"/>
                </a:cxn>
                <a:cxn ang="0">
                  <a:pos x="14" y="60"/>
                </a:cxn>
                <a:cxn ang="0">
                  <a:pos x="25" y="60"/>
                </a:cxn>
                <a:cxn ang="0">
                  <a:pos x="35" y="56"/>
                </a:cxn>
                <a:cxn ang="0">
                  <a:pos x="39" y="53"/>
                </a:cxn>
                <a:cxn ang="0">
                  <a:pos x="58" y="58"/>
                </a:cxn>
                <a:cxn ang="0">
                  <a:pos x="56" y="56"/>
                </a:cxn>
                <a:cxn ang="0">
                  <a:pos x="54" y="51"/>
                </a:cxn>
                <a:cxn ang="0">
                  <a:pos x="55" y="20"/>
                </a:cxn>
                <a:cxn ang="0">
                  <a:pos x="54" y="15"/>
                </a:cxn>
                <a:cxn ang="0">
                  <a:pos x="51" y="8"/>
                </a:cxn>
                <a:cxn ang="0">
                  <a:pos x="44" y="2"/>
                </a:cxn>
                <a:cxn ang="0">
                  <a:pos x="29" y="0"/>
                </a:cxn>
                <a:cxn ang="0">
                  <a:pos x="15" y="3"/>
                </a:cxn>
                <a:cxn ang="0">
                  <a:pos x="6" y="9"/>
                </a:cxn>
                <a:cxn ang="0">
                  <a:pos x="3" y="20"/>
                </a:cxn>
                <a:cxn ang="0">
                  <a:pos x="38" y="34"/>
                </a:cxn>
                <a:cxn ang="0">
                  <a:pos x="37" y="42"/>
                </a:cxn>
                <a:cxn ang="0">
                  <a:pos x="34" y="46"/>
                </a:cxn>
                <a:cxn ang="0">
                  <a:pos x="26" y="49"/>
                </a:cxn>
                <a:cxn ang="0">
                  <a:pos x="21" y="48"/>
                </a:cxn>
                <a:cxn ang="0">
                  <a:pos x="18" y="43"/>
                </a:cxn>
                <a:cxn ang="0">
                  <a:pos x="19" y="38"/>
                </a:cxn>
                <a:cxn ang="0">
                  <a:pos x="21" y="36"/>
                </a:cxn>
                <a:cxn ang="0">
                  <a:pos x="28" y="34"/>
                </a:cxn>
                <a:cxn ang="0">
                  <a:pos x="38" y="31"/>
                </a:cxn>
              </a:cxnLst>
              <a:rect l="0" t="0" r="r" b="b"/>
              <a:pathLst>
                <a:path w="58" h="60">
                  <a:moveTo>
                    <a:pt x="19" y="20"/>
                  </a:moveTo>
                  <a:lnTo>
                    <a:pt x="20" y="17"/>
                  </a:lnTo>
                  <a:lnTo>
                    <a:pt x="20" y="15"/>
                  </a:lnTo>
                  <a:lnTo>
                    <a:pt x="22" y="13"/>
                  </a:lnTo>
                  <a:lnTo>
                    <a:pt x="23" y="12"/>
                  </a:lnTo>
                  <a:lnTo>
                    <a:pt x="27" y="11"/>
                  </a:lnTo>
                  <a:lnTo>
                    <a:pt x="29" y="11"/>
                  </a:lnTo>
                  <a:lnTo>
                    <a:pt x="32" y="11"/>
                  </a:lnTo>
                  <a:lnTo>
                    <a:pt x="34" y="12"/>
                  </a:lnTo>
                  <a:lnTo>
                    <a:pt x="36" y="13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20"/>
                  </a:lnTo>
                  <a:lnTo>
                    <a:pt x="38" y="21"/>
                  </a:lnTo>
                  <a:lnTo>
                    <a:pt x="37" y="23"/>
                  </a:lnTo>
                  <a:lnTo>
                    <a:pt x="36" y="24"/>
                  </a:lnTo>
                  <a:lnTo>
                    <a:pt x="34" y="24"/>
                  </a:lnTo>
                  <a:lnTo>
                    <a:pt x="29" y="25"/>
                  </a:lnTo>
                  <a:lnTo>
                    <a:pt x="21" y="26"/>
                  </a:lnTo>
                  <a:lnTo>
                    <a:pt x="14" y="27"/>
                  </a:lnTo>
                  <a:lnTo>
                    <a:pt x="6" y="30"/>
                  </a:lnTo>
                  <a:lnTo>
                    <a:pt x="4" y="33"/>
                  </a:lnTo>
                  <a:lnTo>
                    <a:pt x="2" y="35"/>
                  </a:lnTo>
                  <a:lnTo>
                    <a:pt x="0" y="39"/>
                  </a:lnTo>
                  <a:lnTo>
                    <a:pt x="0" y="44"/>
                  </a:lnTo>
                  <a:lnTo>
                    <a:pt x="1" y="48"/>
                  </a:lnTo>
                  <a:lnTo>
                    <a:pt x="3" y="54"/>
                  </a:lnTo>
                  <a:lnTo>
                    <a:pt x="5" y="56"/>
                  </a:lnTo>
                  <a:lnTo>
                    <a:pt x="9" y="58"/>
                  </a:lnTo>
                  <a:lnTo>
                    <a:pt x="14" y="60"/>
                  </a:lnTo>
                  <a:lnTo>
                    <a:pt x="20" y="60"/>
                  </a:lnTo>
                  <a:lnTo>
                    <a:pt x="25" y="60"/>
                  </a:lnTo>
                  <a:lnTo>
                    <a:pt x="30" y="58"/>
                  </a:lnTo>
                  <a:lnTo>
                    <a:pt x="35" y="56"/>
                  </a:lnTo>
                  <a:lnTo>
                    <a:pt x="39" y="53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58" y="58"/>
                  </a:lnTo>
                  <a:lnTo>
                    <a:pt x="58" y="57"/>
                  </a:lnTo>
                  <a:lnTo>
                    <a:pt x="56" y="56"/>
                  </a:lnTo>
                  <a:lnTo>
                    <a:pt x="55" y="54"/>
                  </a:lnTo>
                  <a:lnTo>
                    <a:pt x="54" y="51"/>
                  </a:lnTo>
                  <a:lnTo>
                    <a:pt x="54" y="47"/>
                  </a:lnTo>
                  <a:lnTo>
                    <a:pt x="55" y="20"/>
                  </a:lnTo>
                  <a:lnTo>
                    <a:pt x="55" y="18"/>
                  </a:lnTo>
                  <a:lnTo>
                    <a:pt x="54" y="15"/>
                  </a:lnTo>
                  <a:lnTo>
                    <a:pt x="53" y="11"/>
                  </a:lnTo>
                  <a:lnTo>
                    <a:pt x="51" y="8"/>
                  </a:lnTo>
                  <a:lnTo>
                    <a:pt x="48" y="5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5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4" y="13"/>
                  </a:lnTo>
                  <a:lnTo>
                    <a:pt x="3" y="20"/>
                  </a:lnTo>
                  <a:lnTo>
                    <a:pt x="19" y="20"/>
                  </a:lnTo>
                  <a:close/>
                  <a:moveTo>
                    <a:pt x="38" y="34"/>
                  </a:moveTo>
                  <a:lnTo>
                    <a:pt x="38" y="38"/>
                  </a:lnTo>
                  <a:lnTo>
                    <a:pt x="37" y="42"/>
                  </a:lnTo>
                  <a:lnTo>
                    <a:pt x="36" y="44"/>
                  </a:lnTo>
                  <a:lnTo>
                    <a:pt x="34" y="46"/>
                  </a:lnTo>
                  <a:lnTo>
                    <a:pt x="30" y="48"/>
                  </a:lnTo>
                  <a:lnTo>
                    <a:pt x="26" y="49"/>
                  </a:lnTo>
                  <a:lnTo>
                    <a:pt x="24" y="49"/>
                  </a:lnTo>
                  <a:lnTo>
                    <a:pt x="21" y="48"/>
                  </a:lnTo>
                  <a:lnTo>
                    <a:pt x="19" y="46"/>
                  </a:lnTo>
                  <a:lnTo>
                    <a:pt x="18" y="43"/>
                  </a:lnTo>
                  <a:lnTo>
                    <a:pt x="18" y="39"/>
                  </a:lnTo>
                  <a:lnTo>
                    <a:pt x="19" y="38"/>
                  </a:lnTo>
                  <a:lnTo>
                    <a:pt x="20" y="37"/>
                  </a:lnTo>
                  <a:lnTo>
                    <a:pt x="21" y="36"/>
                  </a:lnTo>
                  <a:lnTo>
                    <a:pt x="25" y="34"/>
                  </a:lnTo>
                  <a:lnTo>
                    <a:pt x="28" y="34"/>
                  </a:lnTo>
                  <a:lnTo>
                    <a:pt x="33" y="33"/>
                  </a:lnTo>
                  <a:lnTo>
                    <a:pt x="38" y="31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3" name="Freeform 1077"/>
            <p:cNvSpPr>
              <a:spLocks noEditPoints="1"/>
            </p:cNvSpPr>
            <p:nvPr/>
          </p:nvSpPr>
          <p:spPr bwMode="auto">
            <a:xfrm>
              <a:off x="2988" y="1801"/>
              <a:ext cx="13" cy="14"/>
            </a:xfrm>
            <a:custGeom>
              <a:avLst/>
              <a:gdLst/>
              <a:ahLst/>
              <a:cxnLst>
                <a:cxn ang="0">
                  <a:pos x="30" y="36"/>
                </a:cxn>
                <a:cxn ang="0">
                  <a:pos x="36" y="36"/>
                </a:cxn>
                <a:cxn ang="0">
                  <a:pos x="36" y="56"/>
                </a:cxn>
                <a:cxn ang="0">
                  <a:pos x="53" y="56"/>
                </a:cxn>
                <a:cxn ang="0">
                  <a:pos x="53" y="0"/>
                </a:cxn>
                <a:cxn ang="0">
                  <a:pos x="20" y="0"/>
                </a:cxn>
                <a:cxn ang="0">
                  <a:pos x="15" y="0"/>
                </a:cxn>
                <a:cxn ang="0">
                  <a:pos x="9" y="2"/>
                </a:cxn>
                <a:cxn ang="0">
                  <a:pos x="5" y="4"/>
                </a:cxn>
                <a:cxn ang="0">
                  <a:pos x="2" y="8"/>
                </a:cxn>
                <a:cxn ang="0">
                  <a:pos x="0" y="12"/>
                </a:cxn>
                <a:cxn ang="0">
                  <a:pos x="0" y="18"/>
                </a:cxn>
                <a:cxn ang="0">
                  <a:pos x="0" y="23"/>
                </a:cxn>
                <a:cxn ang="0">
                  <a:pos x="3" y="28"/>
                </a:cxn>
                <a:cxn ang="0">
                  <a:pos x="4" y="31"/>
                </a:cxn>
                <a:cxn ang="0">
                  <a:pos x="7" y="33"/>
                </a:cxn>
                <a:cxn ang="0">
                  <a:pos x="10" y="34"/>
                </a:cxn>
                <a:cxn ang="0">
                  <a:pos x="15" y="35"/>
                </a:cxn>
                <a:cxn ang="0">
                  <a:pos x="1" y="56"/>
                </a:cxn>
                <a:cxn ang="0">
                  <a:pos x="19" y="56"/>
                </a:cxn>
                <a:cxn ang="0">
                  <a:pos x="30" y="36"/>
                </a:cxn>
                <a:cxn ang="0">
                  <a:pos x="36" y="11"/>
                </a:cxn>
                <a:cxn ang="0">
                  <a:pos x="36" y="25"/>
                </a:cxn>
                <a:cxn ang="0">
                  <a:pos x="27" y="25"/>
                </a:cxn>
                <a:cxn ang="0">
                  <a:pos x="23" y="24"/>
                </a:cxn>
                <a:cxn ang="0">
                  <a:pos x="20" y="23"/>
                </a:cxn>
                <a:cxn ang="0">
                  <a:pos x="18" y="21"/>
                </a:cxn>
                <a:cxn ang="0">
                  <a:pos x="17" y="18"/>
                </a:cxn>
                <a:cxn ang="0">
                  <a:pos x="17" y="16"/>
                </a:cxn>
                <a:cxn ang="0">
                  <a:pos x="18" y="14"/>
                </a:cxn>
                <a:cxn ang="0">
                  <a:pos x="19" y="13"/>
                </a:cxn>
                <a:cxn ang="0">
                  <a:pos x="20" y="12"/>
                </a:cxn>
                <a:cxn ang="0">
                  <a:pos x="24" y="11"/>
                </a:cxn>
                <a:cxn ang="0">
                  <a:pos x="27" y="11"/>
                </a:cxn>
                <a:cxn ang="0">
                  <a:pos x="36" y="11"/>
                </a:cxn>
              </a:cxnLst>
              <a:rect l="0" t="0" r="r" b="b"/>
              <a:pathLst>
                <a:path w="53" h="56">
                  <a:moveTo>
                    <a:pt x="30" y="36"/>
                  </a:moveTo>
                  <a:lnTo>
                    <a:pt x="36" y="36"/>
                  </a:lnTo>
                  <a:lnTo>
                    <a:pt x="36" y="56"/>
                  </a:lnTo>
                  <a:lnTo>
                    <a:pt x="53" y="56"/>
                  </a:lnTo>
                  <a:lnTo>
                    <a:pt x="53" y="0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9" y="2"/>
                  </a:lnTo>
                  <a:lnTo>
                    <a:pt x="5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3" y="28"/>
                  </a:lnTo>
                  <a:lnTo>
                    <a:pt x="4" y="31"/>
                  </a:lnTo>
                  <a:lnTo>
                    <a:pt x="7" y="33"/>
                  </a:lnTo>
                  <a:lnTo>
                    <a:pt x="10" y="34"/>
                  </a:lnTo>
                  <a:lnTo>
                    <a:pt x="15" y="35"/>
                  </a:lnTo>
                  <a:lnTo>
                    <a:pt x="1" y="56"/>
                  </a:lnTo>
                  <a:lnTo>
                    <a:pt x="19" y="56"/>
                  </a:lnTo>
                  <a:lnTo>
                    <a:pt x="30" y="36"/>
                  </a:lnTo>
                  <a:close/>
                  <a:moveTo>
                    <a:pt x="36" y="11"/>
                  </a:moveTo>
                  <a:lnTo>
                    <a:pt x="36" y="25"/>
                  </a:lnTo>
                  <a:lnTo>
                    <a:pt x="27" y="25"/>
                  </a:lnTo>
                  <a:lnTo>
                    <a:pt x="23" y="24"/>
                  </a:lnTo>
                  <a:lnTo>
                    <a:pt x="20" y="23"/>
                  </a:lnTo>
                  <a:lnTo>
                    <a:pt x="18" y="21"/>
                  </a:lnTo>
                  <a:lnTo>
                    <a:pt x="17" y="18"/>
                  </a:lnTo>
                  <a:lnTo>
                    <a:pt x="17" y="16"/>
                  </a:lnTo>
                  <a:lnTo>
                    <a:pt x="18" y="14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4" y="11"/>
                  </a:lnTo>
                  <a:lnTo>
                    <a:pt x="27" y="11"/>
                  </a:lnTo>
                  <a:lnTo>
                    <a:pt x="36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4" name="Freeform 1078"/>
            <p:cNvSpPr>
              <a:spLocks/>
            </p:cNvSpPr>
            <p:nvPr/>
          </p:nvSpPr>
          <p:spPr bwMode="auto">
            <a:xfrm>
              <a:off x="3011" y="1801"/>
              <a:ext cx="14" cy="14"/>
            </a:xfrm>
            <a:custGeom>
              <a:avLst/>
              <a:gdLst/>
              <a:ahLst/>
              <a:cxnLst>
                <a:cxn ang="0">
                  <a:pos x="18" y="11"/>
                </a:cxn>
                <a:cxn ang="0">
                  <a:pos x="39" y="11"/>
                </a:cxn>
                <a:cxn ang="0">
                  <a:pos x="39" y="56"/>
                </a:cxn>
                <a:cxn ang="0">
                  <a:pos x="55" y="56"/>
                </a:cxn>
                <a:cxn ang="0">
                  <a:pos x="55" y="0"/>
                </a:cxn>
                <a:cxn ang="0">
                  <a:pos x="0" y="0"/>
                </a:cxn>
                <a:cxn ang="0">
                  <a:pos x="0" y="56"/>
                </a:cxn>
                <a:cxn ang="0">
                  <a:pos x="18" y="56"/>
                </a:cxn>
                <a:cxn ang="0">
                  <a:pos x="18" y="11"/>
                </a:cxn>
              </a:cxnLst>
              <a:rect l="0" t="0" r="r" b="b"/>
              <a:pathLst>
                <a:path w="55" h="56">
                  <a:moveTo>
                    <a:pt x="18" y="11"/>
                  </a:moveTo>
                  <a:lnTo>
                    <a:pt x="39" y="11"/>
                  </a:lnTo>
                  <a:lnTo>
                    <a:pt x="39" y="56"/>
                  </a:lnTo>
                  <a:lnTo>
                    <a:pt x="55" y="56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56"/>
                  </a:lnTo>
                  <a:lnTo>
                    <a:pt x="18" y="56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5" name="Freeform 1079"/>
            <p:cNvSpPr>
              <a:spLocks noEditPoints="1"/>
            </p:cNvSpPr>
            <p:nvPr/>
          </p:nvSpPr>
          <p:spPr bwMode="auto">
            <a:xfrm>
              <a:off x="3028" y="1801"/>
              <a:ext cx="15" cy="15"/>
            </a:xfrm>
            <a:custGeom>
              <a:avLst/>
              <a:gdLst/>
              <a:ahLst/>
              <a:cxnLst>
                <a:cxn ang="0">
                  <a:pos x="30" y="60"/>
                </a:cxn>
                <a:cxn ang="0">
                  <a:pos x="37" y="60"/>
                </a:cxn>
                <a:cxn ang="0">
                  <a:pos x="43" y="58"/>
                </a:cxn>
                <a:cxn ang="0">
                  <a:pos x="48" y="56"/>
                </a:cxn>
                <a:cxn ang="0">
                  <a:pos x="53" y="53"/>
                </a:cxn>
                <a:cxn ang="0">
                  <a:pos x="56" y="49"/>
                </a:cxn>
                <a:cxn ang="0">
                  <a:pos x="59" y="44"/>
                </a:cxn>
                <a:cxn ang="0">
                  <a:pos x="61" y="36"/>
                </a:cxn>
                <a:cxn ang="0">
                  <a:pos x="61" y="29"/>
                </a:cxn>
                <a:cxn ang="0">
                  <a:pos x="61" y="22"/>
                </a:cxn>
                <a:cxn ang="0">
                  <a:pos x="59" y="16"/>
                </a:cxn>
                <a:cxn ang="0">
                  <a:pos x="56" y="11"/>
                </a:cxn>
                <a:cxn ang="0">
                  <a:pos x="53" y="7"/>
                </a:cxn>
                <a:cxn ang="0">
                  <a:pos x="48" y="4"/>
                </a:cxn>
                <a:cxn ang="0">
                  <a:pos x="43" y="2"/>
                </a:cxn>
                <a:cxn ang="0">
                  <a:pos x="37" y="0"/>
                </a:cxn>
                <a:cxn ang="0">
                  <a:pos x="30" y="0"/>
                </a:cxn>
                <a:cxn ang="0">
                  <a:pos x="25" y="0"/>
                </a:cxn>
                <a:cxn ang="0">
                  <a:pos x="19" y="1"/>
                </a:cxn>
                <a:cxn ang="0">
                  <a:pos x="14" y="3"/>
                </a:cxn>
                <a:cxn ang="0">
                  <a:pos x="9" y="6"/>
                </a:cxn>
                <a:cxn ang="0">
                  <a:pos x="6" y="10"/>
                </a:cxn>
                <a:cxn ang="0">
                  <a:pos x="3" y="16"/>
                </a:cxn>
                <a:cxn ang="0">
                  <a:pos x="1" y="22"/>
                </a:cxn>
                <a:cxn ang="0">
                  <a:pos x="0" y="29"/>
                </a:cxn>
                <a:cxn ang="0">
                  <a:pos x="1" y="36"/>
                </a:cxn>
                <a:cxn ang="0">
                  <a:pos x="2" y="44"/>
                </a:cxn>
                <a:cxn ang="0">
                  <a:pos x="5" y="49"/>
                </a:cxn>
                <a:cxn ang="0">
                  <a:pos x="9" y="53"/>
                </a:cxn>
                <a:cxn ang="0">
                  <a:pos x="13" y="56"/>
                </a:cxn>
                <a:cxn ang="0">
                  <a:pos x="18" y="58"/>
                </a:cxn>
                <a:cxn ang="0">
                  <a:pos x="24" y="60"/>
                </a:cxn>
                <a:cxn ang="0">
                  <a:pos x="30" y="60"/>
                </a:cxn>
                <a:cxn ang="0">
                  <a:pos x="30" y="49"/>
                </a:cxn>
                <a:cxn ang="0">
                  <a:pos x="26" y="48"/>
                </a:cxn>
                <a:cxn ang="0">
                  <a:pos x="23" y="47"/>
                </a:cxn>
                <a:cxn ang="0">
                  <a:pos x="21" y="45"/>
                </a:cxn>
                <a:cxn ang="0">
                  <a:pos x="19" y="42"/>
                </a:cxn>
                <a:cxn ang="0">
                  <a:pos x="18" y="35"/>
                </a:cxn>
                <a:cxn ang="0">
                  <a:pos x="17" y="29"/>
                </a:cxn>
                <a:cxn ang="0">
                  <a:pos x="18" y="24"/>
                </a:cxn>
                <a:cxn ang="0">
                  <a:pos x="19" y="19"/>
                </a:cxn>
                <a:cxn ang="0">
                  <a:pos x="20" y="16"/>
                </a:cxn>
                <a:cxn ang="0">
                  <a:pos x="22" y="14"/>
                </a:cxn>
                <a:cxn ang="0">
                  <a:pos x="27" y="11"/>
                </a:cxn>
                <a:cxn ang="0">
                  <a:pos x="30" y="11"/>
                </a:cxn>
                <a:cxn ang="0">
                  <a:pos x="34" y="11"/>
                </a:cxn>
                <a:cxn ang="0">
                  <a:pos x="38" y="14"/>
                </a:cxn>
                <a:cxn ang="0">
                  <a:pos x="40" y="16"/>
                </a:cxn>
                <a:cxn ang="0">
                  <a:pos x="43" y="19"/>
                </a:cxn>
                <a:cxn ang="0">
                  <a:pos x="44" y="24"/>
                </a:cxn>
                <a:cxn ang="0">
                  <a:pos x="44" y="29"/>
                </a:cxn>
                <a:cxn ang="0">
                  <a:pos x="44" y="35"/>
                </a:cxn>
                <a:cxn ang="0">
                  <a:pos x="42" y="42"/>
                </a:cxn>
                <a:cxn ang="0">
                  <a:pos x="40" y="45"/>
                </a:cxn>
                <a:cxn ang="0">
                  <a:pos x="37" y="47"/>
                </a:cxn>
                <a:cxn ang="0">
                  <a:pos x="34" y="48"/>
                </a:cxn>
                <a:cxn ang="0">
                  <a:pos x="30" y="49"/>
                </a:cxn>
              </a:cxnLst>
              <a:rect l="0" t="0" r="r" b="b"/>
              <a:pathLst>
                <a:path w="61" h="60">
                  <a:moveTo>
                    <a:pt x="30" y="60"/>
                  </a:moveTo>
                  <a:lnTo>
                    <a:pt x="37" y="60"/>
                  </a:lnTo>
                  <a:lnTo>
                    <a:pt x="43" y="58"/>
                  </a:lnTo>
                  <a:lnTo>
                    <a:pt x="48" y="56"/>
                  </a:lnTo>
                  <a:lnTo>
                    <a:pt x="53" y="53"/>
                  </a:lnTo>
                  <a:lnTo>
                    <a:pt x="56" y="49"/>
                  </a:lnTo>
                  <a:lnTo>
                    <a:pt x="59" y="44"/>
                  </a:lnTo>
                  <a:lnTo>
                    <a:pt x="61" y="36"/>
                  </a:lnTo>
                  <a:lnTo>
                    <a:pt x="61" y="29"/>
                  </a:lnTo>
                  <a:lnTo>
                    <a:pt x="61" y="22"/>
                  </a:lnTo>
                  <a:lnTo>
                    <a:pt x="59" y="16"/>
                  </a:lnTo>
                  <a:lnTo>
                    <a:pt x="56" y="11"/>
                  </a:lnTo>
                  <a:lnTo>
                    <a:pt x="53" y="7"/>
                  </a:lnTo>
                  <a:lnTo>
                    <a:pt x="48" y="4"/>
                  </a:lnTo>
                  <a:lnTo>
                    <a:pt x="43" y="2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9" y="6"/>
                  </a:lnTo>
                  <a:lnTo>
                    <a:pt x="6" y="10"/>
                  </a:lnTo>
                  <a:lnTo>
                    <a:pt x="3" y="16"/>
                  </a:lnTo>
                  <a:lnTo>
                    <a:pt x="1" y="22"/>
                  </a:lnTo>
                  <a:lnTo>
                    <a:pt x="0" y="29"/>
                  </a:lnTo>
                  <a:lnTo>
                    <a:pt x="1" y="36"/>
                  </a:lnTo>
                  <a:lnTo>
                    <a:pt x="2" y="44"/>
                  </a:lnTo>
                  <a:lnTo>
                    <a:pt x="5" y="49"/>
                  </a:lnTo>
                  <a:lnTo>
                    <a:pt x="9" y="53"/>
                  </a:lnTo>
                  <a:lnTo>
                    <a:pt x="13" y="56"/>
                  </a:lnTo>
                  <a:lnTo>
                    <a:pt x="18" y="58"/>
                  </a:lnTo>
                  <a:lnTo>
                    <a:pt x="24" y="60"/>
                  </a:lnTo>
                  <a:lnTo>
                    <a:pt x="30" y="60"/>
                  </a:lnTo>
                  <a:close/>
                  <a:moveTo>
                    <a:pt x="30" y="49"/>
                  </a:moveTo>
                  <a:lnTo>
                    <a:pt x="26" y="48"/>
                  </a:lnTo>
                  <a:lnTo>
                    <a:pt x="23" y="47"/>
                  </a:lnTo>
                  <a:lnTo>
                    <a:pt x="21" y="45"/>
                  </a:lnTo>
                  <a:lnTo>
                    <a:pt x="19" y="42"/>
                  </a:lnTo>
                  <a:lnTo>
                    <a:pt x="18" y="35"/>
                  </a:lnTo>
                  <a:lnTo>
                    <a:pt x="17" y="29"/>
                  </a:lnTo>
                  <a:lnTo>
                    <a:pt x="18" y="24"/>
                  </a:lnTo>
                  <a:lnTo>
                    <a:pt x="19" y="19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4" y="11"/>
                  </a:lnTo>
                  <a:lnTo>
                    <a:pt x="38" y="14"/>
                  </a:lnTo>
                  <a:lnTo>
                    <a:pt x="40" y="16"/>
                  </a:lnTo>
                  <a:lnTo>
                    <a:pt x="43" y="19"/>
                  </a:lnTo>
                  <a:lnTo>
                    <a:pt x="44" y="24"/>
                  </a:lnTo>
                  <a:lnTo>
                    <a:pt x="44" y="29"/>
                  </a:lnTo>
                  <a:lnTo>
                    <a:pt x="44" y="35"/>
                  </a:lnTo>
                  <a:lnTo>
                    <a:pt x="42" y="42"/>
                  </a:lnTo>
                  <a:lnTo>
                    <a:pt x="40" y="45"/>
                  </a:lnTo>
                  <a:lnTo>
                    <a:pt x="37" y="47"/>
                  </a:lnTo>
                  <a:lnTo>
                    <a:pt x="34" y="48"/>
                  </a:lnTo>
                  <a:lnTo>
                    <a:pt x="30" y="4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6" name="Freeform 1080"/>
            <p:cNvSpPr>
              <a:spLocks/>
            </p:cNvSpPr>
            <p:nvPr/>
          </p:nvSpPr>
          <p:spPr bwMode="auto">
            <a:xfrm>
              <a:off x="3045" y="1801"/>
              <a:ext cx="13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7"/>
                </a:cxn>
                <a:cxn ang="0">
                  <a:pos x="0" y="21"/>
                </a:cxn>
                <a:cxn ang="0">
                  <a:pos x="1" y="24"/>
                </a:cxn>
                <a:cxn ang="0">
                  <a:pos x="2" y="27"/>
                </a:cxn>
                <a:cxn ang="0">
                  <a:pos x="4" y="30"/>
                </a:cxn>
                <a:cxn ang="0">
                  <a:pos x="7" y="32"/>
                </a:cxn>
                <a:cxn ang="0">
                  <a:pos x="10" y="34"/>
                </a:cxn>
                <a:cxn ang="0">
                  <a:pos x="15" y="35"/>
                </a:cxn>
                <a:cxn ang="0">
                  <a:pos x="23" y="35"/>
                </a:cxn>
                <a:cxn ang="0">
                  <a:pos x="29" y="35"/>
                </a:cxn>
                <a:cxn ang="0">
                  <a:pos x="35" y="34"/>
                </a:cxn>
                <a:cxn ang="0">
                  <a:pos x="35" y="56"/>
                </a:cxn>
                <a:cxn ang="0">
                  <a:pos x="51" y="56"/>
                </a:cxn>
                <a:cxn ang="0">
                  <a:pos x="51" y="0"/>
                </a:cxn>
                <a:cxn ang="0">
                  <a:pos x="35" y="0"/>
                </a:cxn>
                <a:cxn ang="0">
                  <a:pos x="35" y="23"/>
                </a:cxn>
                <a:cxn ang="0">
                  <a:pos x="30" y="24"/>
                </a:cxn>
                <a:cxn ang="0">
                  <a:pos x="26" y="24"/>
                </a:cxn>
                <a:cxn ang="0">
                  <a:pos x="23" y="24"/>
                </a:cxn>
                <a:cxn ang="0">
                  <a:pos x="20" y="23"/>
                </a:cxn>
                <a:cxn ang="0">
                  <a:pos x="18" y="22"/>
                </a:cxn>
                <a:cxn ang="0">
                  <a:pos x="17" y="21"/>
                </a:cxn>
                <a:cxn ang="0">
                  <a:pos x="16" y="18"/>
                </a:cxn>
                <a:cxn ang="0">
                  <a:pos x="16" y="16"/>
                </a:cxn>
                <a:cxn ang="0">
                  <a:pos x="16" y="0"/>
                </a:cxn>
                <a:cxn ang="0">
                  <a:pos x="0" y="0"/>
                </a:cxn>
              </a:cxnLst>
              <a:rect l="0" t="0" r="r" b="b"/>
              <a:pathLst>
                <a:path w="51" h="56">
                  <a:moveTo>
                    <a:pt x="0" y="0"/>
                  </a:moveTo>
                  <a:lnTo>
                    <a:pt x="0" y="17"/>
                  </a:lnTo>
                  <a:lnTo>
                    <a:pt x="0" y="21"/>
                  </a:lnTo>
                  <a:lnTo>
                    <a:pt x="1" y="24"/>
                  </a:lnTo>
                  <a:lnTo>
                    <a:pt x="2" y="27"/>
                  </a:lnTo>
                  <a:lnTo>
                    <a:pt x="4" y="30"/>
                  </a:lnTo>
                  <a:lnTo>
                    <a:pt x="7" y="32"/>
                  </a:lnTo>
                  <a:lnTo>
                    <a:pt x="10" y="34"/>
                  </a:lnTo>
                  <a:lnTo>
                    <a:pt x="15" y="35"/>
                  </a:lnTo>
                  <a:lnTo>
                    <a:pt x="23" y="35"/>
                  </a:lnTo>
                  <a:lnTo>
                    <a:pt x="29" y="35"/>
                  </a:lnTo>
                  <a:lnTo>
                    <a:pt x="35" y="34"/>
                  </a:lnTo>
                  <a:lnTo>
                    <a:pt x="35" y="56"/>
                  </a:lnTo>
                  <a:lnTo>
                    <a:pt x="51" y="56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35" y="23"/>
                  </a:lnTo>
                  <a:lnTo>
                    <a:pt x="30" y="24"/>
                  </a:lnTo>
                  <a:lnTo>
                    <a:pt x="26" y="24"/>
                  </a:lnTo>
                  <a:lnTo>
                    <a:pt x="23" y="24"/>
                  </a:lnTo>
                  <a:lnTo>
                    <a:pt x="20" y="23"/>
                  </a:lnTo>
                  <a:lnTo>
                    <a:pt x="18" y="22"/>
                  </a:lnTo>
                  <a:lnTo>
                    <a:pt x="17" y="21"/>
                  </a:lnTo>
                  <a:lnTo>
                    <a:pt x="16" y="18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7" name="Freeform 1081"/>
            <p:cNvSpPr>
              <a:spLocks/>
            </p:cNvSpPr>
            <p:nvPr/>
          </p:nvSpPr>
          <p:spPr bwMode="auto">
            <a:xfrm>
              <a:off x="3060" y="1801"/>
              <a:ext cx="14" cy="14"/>
            </a:xfrm>
            <a:custGeom>
              <a:avLst/>
              <a:gdLst/>
              <a:ahLst/>
              <a:cxnLst>
                <a:cxn ang="0">
                  <a:pos x="19" y="11"/>
                </a:cxn>
                <a:cxn ang="0">
                  <a:pos x="19" y="56"/>
                </a:cxn>
                <a:cxn ang="0">
                  <a:pos x="35" y="56"/>
                </a:cxn>
                <a:cxn ang="0">
                  <a:pos x="35" y="11"/>
                </a:cxn>
                <a:cxn ang="0">
                  <a:pos x="54" y="11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19" y="11"/>
                </a:cxn>
              </a:cxnLst>
              <a:rect l="0" t="0" r="r" b="b"/>
              <a:pathLst>
                <a:path w="54" h="56">
                  <a:moveTo>
                    <a:pt x="19" y="11"/>
                  </a:moveTo>
                  <a:lnTo>
                    <a:pt x="19" y="56"/>
                  </a:lnTo>
                  <a:lnTo>
                    <a:pt x="35" y="56"/>
                  </a:lnTo>
                  <a:lnTo>
                    <a:pt x="35" y="11"/>
                  </a:lnTo>
                  <a:lnTo>
                    <a:pt x="54" y="11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9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8" name="Freeform 1082"/>
            <p:cNvSpPr>
              <a:spLocks noEditPoints="1"/>
            </p:cNvSpPr>
            <p:nvPr/>
          </p:nvSpPr>
          <p:spPr bwMode="auto">
            <a:xfrm>
              <a:off x="3075" y="1801"/>
              <a:ext cx="15" cy="15"/>
            </a:xfrm>
            <a:custGeom>
              <a:avLst/>
              <a:gdLst/>
              <a:ahLst/>
              <a:cxnLst>
                <a:cxn ang="0">
                  <a:pos x="20" y="17"/>
                </a:cxn>
                <a:cxn ang="0">
                  <a:pos x="22" y="13"/>
                </a:cxn>
                <a:cxn ang="0">
                  <a:pos x="27" y="11"/>
                </a:cxn>
                <a:cxn ang="0">
                  <a:pos x="32" y="11"/>
                </a:cxn>
                <a:cxn ang="0">
                  <a:pos x="36" y="13"/>
                </a:cxn>
                <a:cxn ang="0">
                  <a:pos x="38" y="16"/>
                </a:cxn>
                <a:cxn ang="0">
                  <a:pos x="38" y="19"/>
                </a:cxn>
                <a:cxn ang="0">
                  <a:pos x="38" y="21"/>
                </a:cxn>
                <a:cxn ang="0">
                  <a:pos x="36" y="24"/>
                </a:cxn>
                <a:cxn ang="0">
                  <a:pos x="29" y="25"/>
                </a:cxn>
                <a:cxn ang="0">
                  <a:pos x="14" y="27"/>
                </a:cxn>
                <a:cxn ang="0">
                  <a:pos x="5" y="33"/>
                </a:cxn>
                <a:cxn ang="0">
                  <a:pos x="1" y="39"/>
                </a:cxn>
                <a:cxn ang="0">
                  <a:pos x="1" y="48"/>
                </a:cxn>
                <a:cxn ang="0">
                  <a:pos x="7" y="56"/>
                </a:cxn>
                <a:cxn ang="0">
                  <a:pos x="14" y="60"/>
                </a:cxn>
                <a:cxn ang="0">
                  <a:pos x="25" y="60"/>
                </a:cxn>
                <a:cxn ang="0">
                  <a:pos x="35" y="56"/>
                </a:cxn>
                <a:cxn ang="0">
                  <a:pos x="39" y="53"/>
                </a:cxn>
                <a:cxn ang="0">
                  <a:pos x="59" y="58"/>
                </a:cxn>
                <a:cxn ang="0">
                  <a:pos x="57" y="56"/>
                </a:cxn>
                <a:cxn ang="0">
                  <a:pos x="56" y="51"/>
                </a:cxn>
                <a:cxn ang="0">
                  <a:pos x="56" y="20"/>
                </a:cxn>
                <a:cxn ang="0">
                  <a:pos x="54" y="15"/>
                </a:cxn>
                <a:cxn ang="0">
                  <a:pos x="52" y="8"/>
                </a:cxn>
                <a:cxn ang="0">
                  <a:pos x="44" y="2"/>
                </a:cxn>
                <a:cxn ang="0">
                  <a:pos x="30" y="0"/>
                </a:cxn>
                <a:cxn ang="0">
                  <a:pos x="15" y="3"/>
                </a:cxn>
                <a:cxn ang="0">
                  <a:pos x="7" y="9"/>
                </a:cxn>
                <a:cxn ang="0">
                  <a:pos x="3" y="20"/>
                </a:cxn>
                <a:cxn ang="0">
                  <a:pos x="39" y="34"/>
                </a:cxn>
                <a:cxn ang="0">
                  <a:pos x="37" y="42"/>
                </a:cxn>
                <a:cxn ang="0">
                  <a:pos x="34" y="46"/>
                </a:cxn>
                <a:cxn ang="0">
                  <a:pos x="27" y="49"/>
                </a:cxn>
                <a:cxn ang="0">
                  <a:pos x="21" y="48"/>
                </a:cxn>
                <a:cxn ang="0">
                  <a:pos x="18" y="43"/>
                </a:cxn>
                <a:cxn ang="0">
                  <a:pos x="19" y="38"/>
                </a:cxn>
                <a:cxn ang="0">
                  <a:pos x="22" y="36"/>
                </a:cxn>
                <a:cxn ang="0">
                  <a:pos x="28" y="34"/>
                </a:cxn>
                <a:cxn ang="0">
                  <a:pos x="39" y="31"/>
                </a:cxn>
              </a:cxnLst>
              <a:rect l="0" t="0" r="r" b="b"/>
              <a:pathLst>
                <a:path w="59" h="60">
                  <a:moveTo>
                    <a:pt x="19" y="20"/>
                  </a:moveTo>
                  <a:lnTo>
                    <a:pt x="20" y="17"/>
                  </a:lnTo>
                  <a:lnTo>
                    <a:pt x="21" y="15"/>
                  </a:lnTo>
                  <a:lnTo>
                    <a:pt x="22" y="13"/>
                  </a:lnTo>
                  <a:lnTo>
                    <a:pt x="23" y="12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2" y="11"/>
                  </a:lnTo>
                  <a:lnTo>
                    <a:pt x="35" y="12"/>
                  </a:lnTo>
                  <a:lnTo>
                    <a:pt x="36" y="13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20"/>
                  </a:lnTo>
                  <a:lnTo>
                    <a:pt x="38" y="21"/>
                  </a:lnTo>
                  <a:lnTo>
                    <a:pt x="37" y="23"/>
                  </a:lnTo>
                  <a:lnTo>
                    <a:pt x="36" y="24"/>
                  </a:lnTo>
                  <a:lnTo>
                    <a:pt x="34" y="24"/>
                  </a:lnTo>
                  <a:lnTo>
                    <a:pt x="29" y="25"/>
                  </a:lnTo>
                  <a:lnTo>
                    <a:pt x="22" y="26"/>
                  </a:lnTo>
                  <a:lnTo>
                    <a:pt x="14" y="27"/>
                  </a:lnTo>
                  <a:lnTo>
                    <a:pt x="8" y="30"/>
                  </a:lnTo>
                  <a:lnTo>
                    <a:pt x="5" y="33"/>
                  </a:lnTo>
                  <a:lnTo>
                    <a:pt x="2" y="35"/>
                  </a:lnTo>
                  <a:lnTo>
                    <a:pt x="1" y="39"/>
                  </a:lnTo>
                  <a:lnTo>
                    <a:pt x="0" y="44"/>
                  </a:lnTo>
                  <a:lnTo>
                    <a:pt x="1" y="48"/>
                  </a:lnTo>
                  <a:lnTo>
                    <a:pt x="3" y="54"/>
                  </a:lnTo>
                  <a:lnTo>
                    <a:pt x="7" y="56"/>
                  </a:lnTo>
                  <a:lnTo>
                    <a:pt x="10" y="58"/>
                  </a:lnTo>
                  <a:lnTo>
                    <a:pt x="14" y="60"/>
                  </a:lnTo>
                  <a:lnTo>
                    <a:pt x="20" y="60"/>
                  </a:lnTo>
                  <a:lnTo>
                    <a:pt x="25" y="60"/>
                  </a:lnTo>
                  <a:lnTo>
                    <a:pt x="30" y="58"/>
                  </a:lnTo>
                  <a:lnTo>
                    <a:pt x="35" y="56"/>
                  </a:lnTo>
                  <a:lnTo>
                    <a:pt x="39" y="53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59" y="58"/>
                  </a:lnTo>
                  <a:lnTo>
                    <a:pt x="59" y="57"/>
                  </a:lnTo>
                  <a:lnTo>
                    <a:pt x="57" y="56"/>
                  </a:lnTo>
                  <a:lnTo>
                    <a:pt x="56" y="54"/>
                  </a:lnTo>
                  <a:lnTo>
                    <a:pt x="56" y="51"/>
                  </a:lnTo>
                  <a:lnTo>
                    <a:pt x="56" y="47"/>
                  </a:lnTo>
                  <a:lnTo>
                    <a:pt x="56" y="20"/>
                  </a:lnTo>
                  <a:lnTo>
                    <a:pt x="56" y="18"/>
                  </a:lnTo>
                  <a:lnTo>
                    <a:pt x="54" y="15"/>
                  </a:lnTo>
                  <a:lnTo>
                    <a:pt x="53" y="11"/>
                  </a:lnTo>
                  <a:lnTo>
                    <a:pt x="52" y="8"/>
                  </a:lnTo>
                  <a:lnTo>
                    <a:pt x="49" y="5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3" y="0"/>
                  </a:lnTo>
                  <a:lnTo>
                    <a:pt x="15" y="3"/>
                  </a:lnTo>
                  <a:lnTo>
                    <a:pt x="11" y="5"/>
                  </a:lnTo>
                  <a:lnTo>
                    <a:pt x="7" y="9"/>
                  </a:lnTo>
                  <a:lnTo>
                    <a:pt x="5" y="13"/>
                  </a:lnTo>
                  <a:lnTo>
                    <a:pt x="3" y="20"/>
                  </a:lnTo>
                  <a:lnTo>
                    <a:pt x="19" y="20"/>
                  </a:lnTo>
                  <a:close/>
                  <a:moveTo>
                    <a:pt x="39" y="34"/>
                  </a:moveTo>
                  <a:lnTo>
                    <a:pt x="38" y="38"/>
                  </a:lnTo>
                  <a:lnTo>
                    <a:pt x="37" y="42"/>
                  </a:lnTo>
                  <a:lnTo>
                    <a:pt x="36" y="44"/>
                  </a:lnTo>
                  <a:lnTo>
                    <a:pt x="34" y="46"/>
                  </a:lnTo>
                  <a:lnTo>
                    <a:pt x="30" y="48"/>
                  </a:lnTo>
                  <a:lnTo>
                    <a:pt x="27" y="49"/>
                  </a:lnTo>
                  <a:lnTo>
                    <a:pt x="24" y="49"/>
                  </a:lnTo>
                  <a:lnTo>
                    <a:pt x="21" y="48"/>
                  </a:lnTo>
                  <a:lnTo>
                    <a:pt x="19" y="46"/>
                  </a:lnTo>
                  <a:lnTo>
                    <a:pt x="18" y="43"/>
                  </a:lnTo>
                  <a:lnTo>
                    <a:pt x="18" y="39"/>
                  </a:lnTo>
                  <a:lnTo>
                    <a:pt x="19" y="38"/>
                  </a:lnTo>
                  <a:lnTo>
                    <a:pt x="20" y="37"/>
                  </a:lnTo>
                  <a:lnTo>
                    <a:pt x="22" y="36"/>
                  </a:lnTo>
                  <a:lnTo>
                    <a:pt x="25" y="34"/>
                  </a:lnTo>
                  <a:lnTo>
                    <a:pt x="28" y="34"/>
                  </a:lnTo>
                  <a:lnTo>
                    <a:pt x="34" y="33"/>
                  </a:lnTo>
                  <a:lnTo>
                    <a:pt x="39" y="31"/>
                  </a:lnTo>
                  <a:lnTo>
                    <a:pt x="39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699" name="Freeform 1083"/>
            <p:cNvSpPr>
              <a:spLocks/>
            </p:cNvSpPr>
            <p:nvPr/>
          </p:nvSpPr>
          <p:spPr bwMode="auto">
            <a:xfrm>
              <a:off x="3108" y="1967"/>
              <a:ext cx="89" cy="90"/>
            </a:xfrm>
            <a:custGeom>
              <a:avLst/>
              <a:gdLst/>
              <a:ahLst/>
              <a:cxnLst>
                <a:cxn ang="0">
                  <a:pos x="145" y="357"/>
                </a:cxn>
                <a:cxn ang="0">
                  <a:pos x="357" y="145"/>
                </a:cxn>
                <a:cxn ang="0">
                  <a:pos x="211" y="0"/>
                </a:cxn>
                <a:cxn ang="0">
                  <a:pos x="0" y="211"/>
                </a:cxn>
                <a:cxn ang="0">
                  <a:pos x="145" y="357"/>
                </a:cxn>
              </a:cxnLst>
              <a:rect l="0" t="0" r="r" b="b"/>
              <a:pathLst>
                <a:path w="357" h="357">
                  <a:moveTo>
                    <a:pt x="145" y="357"/>
                  </a:moveTo>
                  <a:lnTo>
                    <a:pt x="357" y="145"/>
                  </a:lnTo>
                  <a:lnTo>
                    <a:pt x="211" y="0"/>
                  </a:lnTo>
                  <a:lnTo>
                    <a:pt x="0" y="211"/>
                  </a:lnTo>
                  <a:lnTo>
                    <a:pt x="145" y="3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0" name="Freeform 1084"/>
            <p:cNvSpPr>
              <a:spLocks/>
            </p:cNvSpPr>
            <p:nvPr/>
          </p:nvSpPr>
          <p:spPr bwMode="auto">
            <a:xfrm>
              <a:off x="3108" y="1967"/>
              <a:ext cx="89" cy="90"/>
            </a:xfrm>
            <a:custGeom>
              <a:avLst/>
              <a:gdLst/>
              <a:ahLst/>
              <a:cxnLst>
                <a:cxn ang="0">
                  <a:pos x="145" y="357"/>
                </a:cxn>
                <a:cxn ang="0">
                  <a:pos x="357" y="145"/>
                </a:cxn>
                <a:cxn ang="0">
                  <a:pos x="211" y="0"/>
                </a:cxn>
                <a:cxn ang="0">
                  <a:pos x="0" y="211"/>
                </a:cxn>
                <a:cxn ang="0">
                  <a:pos x="145" y="357"/>
                </a:cxn>
              </a:cxnLst>
              <a:rect l="0" t="0" r="r" b="b"/>
              <a:pathLst>
                <a:path w="357" h="357">
                  <a:moveTo>
                    <a:pt x="145" y="357"/>
                  </a:moveTo>
                  <a:lnTo>
                    <a:pt x="357" y="145"/>
                  </a:lnTo>
                  <a:lnTo>
                    <a:pt x="211" y="0"/>
                  </a:lnTo>
                  <a:lnTo>
                    <a:pt x="0" y="211"/>
                  </a:lnTo>
                  <a:lnTo>
                    <a:pt x="145" y="357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1" name="Line 1085"/>
            <p:cNvSpPr>
              <a:spLocks noChangeShapeType="1"/>
            </p:cNvSpPr>
            <p:nvPr/>
          </p:nvSpPr>
          <p:spPr bwMode="auto">
            <a:xfrm flipV="1">
              <a:off x="3144" y="1967"/>
              <a:ext cx="17" cy="90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2" name="Line 1086"/>
            <p:cNvSpPr>
              <a:spLocks noChangeShapeType="1"/>
            </p:cNvSpPr>
            <p:nvPr/>
          </p:nvSpPr>
          <p:spPr bwMode="auto">
            <a:xfrm flipV="1">
              <a:off x="3108" y="2004"/>
              <a:ext cx="89" cy="16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3" name="Freeform 1087"/>
            <p:cNvSpPr>
              <a:spLocks/>
            </p:cNvSpPr>
            <p:nvPr/>
          </p:nvSpPr>
          <p:spPr bwMode="auto">
            <a:xfrm>
              <a:off x="3108" y="1967"/>
              <a:ext cx="53" cy="53"/>
            </a:xfrm>
            <a:custGeom>
              <a:avLst/>
              <a:gdLst/>
              <a:ahLst/>
              <a:cxnLst>
                <a:cxn ang="0">
                  <a:pos x="0" y="211"/>
                </a:cxn>
                <a:cxn ang="0">
                  <a:pos x="52" y="53"/>
                </a:cxn>
                <a:cxn ang="0">
                  <a:pos x="211" y="0"/>
                </a:cxn>
              </a:cxnLst>
              <a:rect l="0" t="0" r="r" b="b"/>
              <a:pathLst>
                <a:path w="211" h="211">
                  <a:moveTo>
                    <a:pt x="0" y="211"/>
                  </a:moveTo>
                  <a:lnTo>
                    <a:pt x="52" y="53"/>
                  </a:lnTo>
                  <a:lnTo>
                    <a:pt x="211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4" name="Freeform 1088"/>
            <p:cNvSpPr>
              <a:spLocks/>
            </p:cNvSpPr>
            <p:nvPr/>
          </p:nvSpPr>
          <p:spPr bwMode="auto">
            <a:xfrm>
              <a:off x="3132" y="1949"/>
              <a:ext cx="10" cy="6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0" y="6"/>
                </a:cxn>
                <a:cxn ang="0">
                  <a:pos x="23" y="16"/>
                </a:cxn>
                <a:cxn ang="0">
                  <a:pos x="25" y="25"/>
                </a:cxn>
                <a:cxn ang="0">
                  <a:pos x="31" y="42"/>
                </a:cxn>
                <a:cxn ang="0">
                  <a:pos x="32" y="51"/>
                </a:cxn>
                <a:cxn ang="0">
                  <a:pos x="34" y="63"/>
                </a:cxn>
                <a:cxn ang="0">
                  <a:pos x="35" y="74"/>
                </a:cxn>
                <a:cxn ang="0">
                  <a:pos x="36" y="84"/>
                </a:cxn>
                <a:cxn ang="0">
                  <a:pos x="37" y="95"/>
                </a:cxn>
                <a:cxn ang="0">
                  <a:pos x="38" y="104"/>
                </a:cxn>
                <a:cxn ang="0">
                  <a:pos x="38" y="118"/>
                </a:cxn>
                <a:cxn ang="0">
                  <a:pos x="38" y="129"/>
                </a:cxn>
                <a:cxn ang="0">
                  <a:pos x="37" y="142"/>
                </a:cxn>
                <a:cxn ang="0">
                  <a:pos x="37" y="152"/>
                </a:cxn>
                <a:cxn ang="0">
                  <a:pos x="36" y="160"/>
                </a:cxn>
                <a:cxn ang="0">
                  <a:pos x="35" y="172"/>
                </a:cxn>
                <a:cxn ang="0">
                  <a:pos x="34" y="182"/>
                </a:cxn>
                <a:cxn ang="0">
                  <a:pos x="32" y="193"/>
                </a:cxn>
                <a:cxn ang="0">
                  <a:pos x="29" y="203"/>
                </a:cxn>
                <a:cxn ang="0">
                  <a:pos x="26" y="214"/>
                </a:cxn>
                <a:cxn ang="0">
                  <a:pos x="24" y="223"/>
                </a:cxn>
                <a:cxn ang="0">
                  <a:pos x="21" y="233"/>
                </a:cxn>
                <a:cxn ang="0">
                  <a:pos x="18" y="242"/>
                </a:cxn>
                <a:cxn ang="0">
                  <a:pos x="14" y="251"/>
                </a:cxn>
                <a:cxn ang="0">
                  <a:pos x="13" y="253"/>
                </a:cxn>
                <a:cxn ang="0">
                  <a:pos x="0" y="247"/>
                </a:cxn>
                <a:cxn ang="0">
                  <a:pos x="4" y="240"/>
                </a:cxn>
                <a:cxn ang="0">
                  <a:pos x="8" y="232"/>
                </a:cxn>
                <a:cxn ang="0">
                  <a:pos x="11" y="223"/>
                </a:cxn>
                <a:cxn ang="0">
                  <a:pos x="13" y="213"/>
                </a:cxn>
                <a:cxn ang="0">
                  <a:pos x="16" y="201"/>
                </a:cxn>
                <a:cxn ang="0">
                  <a:pos x="18" y="190"/>
                </a:cxn>
                <a:cxn ang="0">
                  <a:pos x="19" y="181"/>
                </a:cxn>
                <a:cxn ang="0">
                  <a:pos x="21" y="168"/>
                </a:cxn>
                <a:cxn ang="0">
                  <a:pos x="22" y="157"/>
                </a:cxn>
                <a:cxn ang="0">
                  <a:pos x="23" y="146"/>
                </a:cxn>
                <a:cxn ang="0">
                  <a:pos x="23" y="136"/>
                </a:cxn>
                <a:cxn ang="0">
                  <a:pos x="24" y="127"/>
                </a:cxn>
                <a:cxn ang="0">
                  <a:pos x="23" y="116"/>
                </a:cxn>
                <a:cxn ang="0">
                  <a:pos x="23" y="103"/>
                </a:cxn>
                <a:cxn ang="0">
                  <a:pos x="22" y="92"/>
                </a:cxn>
                <a:cxn ang="0">
                  <a:pos x="22" y="81"/>
                </a:cxn>
                <a:cxn ang="0">
                  <a:pos x="20" y="69"/>
                </a:cxn>
                <a:cxn ang="0">
                  <a:pos x="18" y="57"/>
                </a:cxn>
                <a:cxn ang="0">
                  <a:pos x="17" y="47"/>
                </a:cxn>
                <a:cxn ang="0">
                  <a:pos x="15" y="37"/>
                </a:cxn>
                <a:cxn ang="0">
                  <a:pos x="12" y="26"/>
                </a:cxn>
                <a:cxn ang="0">
                  <a:pos x="9" y="16"/>
                </a:cxn>
                <a:cxn ang="0">
                  <a:pos x="5" y="7"/>
                </a:cxn>
                <a:cxn ang="0">
                  <a:pos x="18" y="0"/>
                </a:cxn>
              </a:cxnLst>
              <a:rect l="0" t="0" r="r" b="b"/>
              <a:pathLst>
                <a:path w="38" h="253">
                  <a:moveTo>
                    <a:pt x="18" y="0"/>
                  </a:moveTo>
                  <a:lnTo>
                    <a:pt x="20" y="6"/>
                  </a:lnTo>
                  <a:lnTo>
                    <a:pt x="23" y="16"/>
                  </a:lnTo>
                  <a:lnTo>
                    <a:pt x="25" y="25"/>
                  </a:lnTo>
                  <a:lnTo>
                    <a:pt x="31" y="42"/>
                  </a:lnTo>
                  <a:lnTo>
                    <a:pt x="32" y="51"/>
                  </a:lnTo>
                  <a:lnTo>
                    <a:pt x="34" y="63"/>
                  </a:lnTo>
                  <a:lnTo>
                    <a:pt x="35" y="74"/>
                  </a:lnTo>
                  <a:lnTo>
                    <a:pt x="36" y="84"/>
                  </a:lnTo>
                  <a:lnTo>
                    <a:pt x="37" y="95"/>
                  </a:lnTo>
                  <a:lnTo>
                    <a:pt x="38" y="104"/>
                  </a:lnTo>
                  <a:lnTo>
                    <a:pt x="38" y="118"/>
                  </a:lnTo>
                  <a:lnTo>
                    <a:pt x="38" y="129"/>
                  </a:lnTo>
                  <a:lnTo>
                    <a:pt x="37" y="142"/>
                  </a:lnTo>
                  <a:lnTo>
                    <a:pt x="37" y="152"/>
                  </a:lnTo>
                  <a:lnTo>
                    <a:pt x="36" y="160"/>
                  </a:lnTo>
                  <a:lnTo>
                    <a:pt x="35" y="172"/>
                  </a:lnTo>
                  <a:lnTo>
                    <a:pt x="34" y="182"/>
                  </a:lnTo>
                  <a:lnTo>
                    <a:pt x="32" y="193"/>
                  </a:lnTo>
                  <a:lnTo>
                    <a:pt x="29" y="203"/>
                  </a:lnTo>
                  <a:lnTo>
                    <a:pt x="26" y="214"/>
                  </a:lnTo>
                  <a:lnTo>
                    <a:pt x="24" y="223"/>
                  </a:lnTo>
                  <a:lnTo>
                    <a:pt x="21" y="233"/>
                  </a:lnTo>
                  <a:lnTo>
                    <a:pt x="18" y="242"/>
                  </a:lnTo>
                  <a:lnTo>
                    <a:pt x="14" y="251"/>
                  </a:lnTo>
                  <a:lnTo>
                    <a:pt x="13" y="253"/>
                  </a:lnTo>
                  <a:lnTo>
                    <a:pt x="0" y="247"/>
                  </a:lnTo>
                  <a:lnTo>
                    <a:pt x="4" y="240"/>
                  </a:lnTo>
                  <a:lnTo>
                    <a:pt x="8" y="232"/>
                  </a:lnTo>
                  <a:lnTo>
                    <a:pt x="11" y="223"/>
                  </a:lnTo>
                  <a:lnTo>
                    <a:pt x="13" y="213"/>
                  </a:lnTo>
                  <a:lnTo>
                    <a:pt x="16" y="201"/>
                  </a:lnTo>
                  <a:lnTo>
                    <a:pt x="18" y="190"/>
                  </a:lnTo>
                  <a:lnTo>
                    <a:pt x="19" y="181"/>
                  </a:lnTo>
                  <a:lnTo>
                    <a:pt x="21" y="168"/>
                  </a:lnTo>
                  <a:lnTo>
                    <a:pt x="22" y="157"/>
                  </a:lnTo>
                  <a:lnTo>
                    <a:pt x="23" y="146"/>
                  </a:lnTo>
                  <a:lnTo>
                    <a:pt x="23" y="136"/>
                  </a:lnTo>
                  <a:lnTo>
                    <a:pt x="24" y="127"/>
                  </a:lnTo>
                  <a:lnTo>
                    <a:pt x="23" y="116"/>
                  </a:lnTo>
                  <a:lnTo>
                    <a:pt x="23" y="103"/>
                  </a:lnTo>
                  <a:lnTo>
                    <a:pt x="22" y="92"/>
                  </a:lnTo>
                  <a:lnTo>
                    <a:pt x="22" y="81"/>
                  </a:lnTo>
                  <a:lnTo>
                    <a:pt x="20" y="69"/>
                  </a:lnTo>
                  <a:lnTo>
                    <a:pt x="18" y="57"/>
                  </a:lnTo>
                  <a:lnTo>
                    <a:pt x="17" y="47"/>
                  </a:lnTo>
                  <a:lnTo>
                    <a:pt x="15" y="37"/>
                  </a:lnTo>
                  <a:lnTo>
                    <a:pt x="12" y="26"/>
                  </a:lnTo>
                  <a:lnTo>
                    <a:pt x="9" y="16"/>
                  </a:lnTo>
                  <a:lnTo>
                    <a:pt x="5" y="7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5" name="Freeform 1089"/>
            <p:cNvSpPr>
              <a:spLocks/>
            </p:cNvSpPr>
            <p:nvPr/>
          </p:nvSpPr>
          <p:spPr bwMode="auto">
            <a:xfrm>
              <a:off x="3132" y="1949"/>
              <a:ext cx="10" cy="6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0" y="6"/>
                </a:cxn>
                <a:cxn ang="0">
                  <a:pos x="23" y="16"/>
                </a:cxn>
                <a:cxn ang="0">
                  <a:pos x="25" y="25"/>
                </a:cxn>
                <a:cxn ang="0">
                  <a:pos x="31" y="42"/>
                </a:cxn>
                <a:cxn ang="0">
                  <a:pos x="32" y="51"/>
                </a:cxn>
                <a:cxn ang="0">
                  <a:pos x="34" y="63"/>
                </a:cxn>
                <a:cxn ang="0">
                  <a:pos x="35" y="74"/>
                </a:cxn>
                <a:cxn ang="0">
                  <a:pos x="36" y="84"/>
                </a:cxn>
                <a:cxn ang="0">
                  <a:pos x="37" y="95"/>
                </a:cxn>
                <a:cxn ang="0">
                  <a:pos x="38" y="104"/>
                </a:cxn>
                <a:cxn ang="0">
                  <a:pos x="38" y="118"/>
                </a:cxn>
                <a:cxn ang="0">
                  <a:pos x="38" y="129"/>
                </a:cxn>
                <a:cxn ang="0">
                  <a:pos x="37" y="142"/>
                </a:cxn>
                <a:cxn ang="0">
                  <a:pos x="37" y="152"/>
                </a:cxn>
                <a:cxn ang="0">
                  <a:pos x="36" y="160"/>
                </a:cxn>
                <a:cxn ang="0">
                  <a:pos x="35" y="172"/>
                </a:cxn>
                <a:cxn ang="0">
                  <a:pos x="34" y="182"/>
                </a:cxn>
                <a:cxn ang="0">
                  <a:pos x="32" y="193"/>
                </a:cxn>
                <a:cxn ang="0">
                  <a:pos x="29" y="203"/>
                </a:cxn>
                <a:cxn ang="0">
                  <a:pos x="26" y="214"/>
                </a:cxn>
                <a:cxn ang="0">
                  <a:pos x="24" y="223"/>
                </a:cxn>
                <a:cxn ang="0">
                  <a:pos x="21" y="233"/>
                </a:cxn>
                <a:cxn ang="0">
                  <a:pos x="18" y="242"/>
                </a:cxn>
                <a:cxn ang="0">
                  <a:pos x="14" y="251"/>
                </a:cxn>
                <a:cxn ang="0">
                  <a:pos x="13" y="253"/>
                </a:cxn>
                <a:cxn ang="0">
                  <a:pos x="0" y="247"/>
                </a:cxn>
                <a:cxn ang="0">
                  <a:pos x="4" y="240"/>
                </a:cxn>
                <a:cxn ang="0">
                  <a:pos x="8" y="232"/>
                </a:cxn>
                <a:cxn ang="0">
                  <a:pos x="11" y="223"/>
                </a:cxn>
                <a:cxn ang="0">
                  <a:pos x="13" y="213"/>
                </a:cxn>
                <a:cxn ang="0">
                  <a:pos x="16" y="201"/>
                </a:cxn>
                <a:cxn ang="0">
                  <a:pos x="18" y="190"/>
                </a:cxn>
                <a:cxn ang="0">
                  <a:pos x="19" y="181"/>
                </a:cxn>
                <a:cxn ang="0">
                  <a:pos x="21" y="168"/>
                </a:cxn>
                <a:cxn ang="0">
                  <a:pos x="22" y="157"/>
                </a:cxn>
                <a:cxn ang="0">
                  <a:pos x="23" y="146"/>
                </a:cxn>
                <a:cxn ang="0">
                  <a:pos x="23" y="136"/>
                </a:cxn>
                <a:cxn ang="0">
                  <a:pos x="24" y="127"/>
                </a:cxn>
                <a:cxn ang="0">
                  <a:pos x="23" y="116"/>
                </a:cxn>
                <a:cxn ang="0">
                  <a:pos x="23" y="103"/>
                </a:cxn>
                <a:cxn ang="0">
                  <a:pos x="22" y="92"/>
                </a:cxn>
                <a:cxn ang="0">
                  <a:pos x="22" y="81"/>
                </a:cxn>
                <a:cxn ang="0">
                  <a:pos x="20" y="69"/>
                </a:cxn>
                <a:cxn ang="0">
                  <a:pos x="18" y="57"/>
                </a:cxn>
                <a:cxn ang="0">
                  <a:pos x="17" y="47"/>
                </a:cxn>
                <a:cxn ang="0">
                  <a:pos x="15" y="37"/>
                </a:cxn>
                <a:cxn ang="0">
                  <a:pos x="12" y="26"/>
                </a:cxn>
                <a:cxn ang="0">
                  <a:pos x="9" y="16"/>
                </a:cxn>
                <a:cxn ang="0">
                  <a:pos x="5" y="7"/>
                </a:cxn>
                <a:cxn ang="0">
                  <a:pos x="18" y="0"/>
                </a:cxn>
              </a:cxnLst>
              <a:rect l="0" t="0" r="r" b="b"/>
              <a:pathLst>
                <a:path w="38" h="253">
                  <a:moveTo>
                    <a:pt x="18" y="0"/>
                  </a:moveTo>
                  <a:lnTo>
                    <a:pt x="20" y="6"/>
                  </a:lnTo>
                  <a:lnTo>
                    <a:pt x="23" y="16"/>
                  </a:lnTo>
                  <a:lnTo>
                    <a:pt x="25" y="25"/>
                  </a:lnTo>
                  <a:lnTo>
                    <a:pt x="31" y="42"/>
                  </a:lnTo>
                  <a:lnTo>
                    <a:pt x="32" y="51"/>
                  </a:lnTo>
                  <a:lnTo>
                    <a:pt x="34" y="63"/>
                  </a:lnTo>
                  <a:lnTo>
                    <a:pt x="35" y="74"/>
                  </a:lnTo>
                  <a:lnTo>
                    <a:pt x="36" y="84"/>
                  </a:lnTo>
                  <a:lnTo>
                    <a:pt x="37" y="95"/>
                  </a:lnTo>
                  <a:lnTo>
                    <a:pt x="38" y="104"/>
                  </a:lnTo>
                  <a:lnTo>
                    <a:pt x="38" y="118"/>
                  </a:lnTo>
                  <a:lnTo>
                    <a:pt x="38" y="129"/>
                  </a:lnTo>
                  <a:lnTo>
                    <a:pt x="37" y="142"/>
                  </a:lnTo>
                  <a:lnTo>
                    <a:pt x="37" y="152"/>
                  </a:lnTo>
                  <a:lnTo>
                    <a:pt x="36" y="160"/>
                  </a:lnTo>
                  <a:lnTo>
                    <a:pt x="35" y="172"/>
                  </a:lnTo>
                  <a:lnTo>
                    <a:pt x="34" y="182"/>
                  </a:lnTo>
                  <a:lnTo>
                    <a:pt x="32" y="193"/>
                  </a:lnTo>
                  <a:lnTo>
                    <a:pt x="29" y="203"/>
                  </a:lnTo>
                  <a:lnTo>
                    <a:pt x="26" y="214"/>
                  </a:lnTo>
                  <a:lnTo>
                    <a:pt x="24" y="223"/>
                  </a:lnTo>
                  <a:lnTo>
                    <a:pt x="21" y="233"/>
                  </a:lnTo>
                  <a:lnTo>
                    <a:pt x="18" y="242"/>
                  </a:lnTo>
                  <a:lnTo>
                    <a:pt x="14" y="251"/>
                  </a:lnTo>
                  <a:lnTo>
                    <a:pt x="13" y="253"/>
                  </a:lnTo>
                  <a:lnTo>
                    <a:pt x="0" y="247"/>
                  </a:lnTo>
                  <a:lnTo>
                    <a:pt x="4" y="240"/>
                  </a:lnTo>
                  <a:lnTo>
                    <a:pt x="8" y="232"/>
                  </a:lnTo>
                  <a:lnTo>
                    <a:pt x="11" y="223"/>
                  </a:lnTo>
                  <a:lnTo>
                    <a:pt x="13" y="213"/>
                  </a:lnTo>
                  <a:lnTo>
                    <a:pt x="16" y="201"/>
                  </a:lnTo>
                  <a:lnTo>
                    <a:pt x="18" y="190"/>
                  </a:lnTo>
                  <a:lnTo>
                    <a:pt x="19" y="181"/>
                  </a:lnTo>
                  <a:lnTo>
                    <a:pt x="21" y="168"/>
                  </a:lnTo>
                  <a:lnTo>
                    <a:pt x="22" y="157"/>
                  </a:lnTo>
                  <a:lnTo>
                    <a:pt x="23" y="146"/>
                  </a:lnTo>
                  <a:lnTo>
                    <a:pt x="23" y="136"/>
                  </a:lnTo>
                  <a:lnTo>
                    <a:pt x="24" y="127"/>
                  </a:lnTo>
                  <a:lnTo>
                    <a:pt x="23" y="116"/>
                  </a:lnTo>
                  <a:lnTo>
                    <a:pt x="23" y="103"/>
                  </a:lnTo>
                  <a:lnTo>
                    <a:pt x="22" y="92"/>
                  </a:lnTo>
                  <a:lnTo>
                    <a:pt x="22" y="81"/>
                  </a:lnTo>
                  <a:lnTo>
                    <a:pt x="20" y="69"/>
                  </a:lnTo>
                  <a:lnTo>
                    <a:pt x="18" y="57"/>
                  </a:lnTo>
                  <a:lnTo>
                    <a:pt x="17" y="47"/>
                  </a:lnTo>
                  <a:lnTo>
                    <a:pt x="15" y="37"/>
                  </a:lnTo>
                  <a:lnTo>
                    <a:pt x="12" y="26"/>
                  </a:lnTo>
                  <a:lnTo>
                    <a:pt x="9" y="16"/>
                  </a:lnTo>
                  <a:lnTo>
                    <a:pt x="5" y="7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6" name="Freeform 1090"/>
            <p:cNvSpPr>
              <a:spLocks/>
            </p:cNvSpPr>
            <p:nvPr/>
          </p:nvSpPr>
          <p:spPr bwMode="auto">
            <a:xfrm>
              <a:off x="3126" y="1953"/>
              <a:ext cx="7" cy="56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1" y="10"/>
                </a:cxn>
                <a:cxn ang="0">
                  <a:pos x="24" y="27"/>
                </a:cxn>
                <a:cxn ang="0">
                  <a:pos x="26" y="36"/>
                </a:cxn>
                <a:cxn ang="0">
                  <a:pos x="28" y="48"/>
                </a:cxn>
                <a:cxn ang="0">
                  <a:pos x="29" y="59"/>
                </a:cxn>
                <a:cxn ang="0">
                  <a:pos x="30" y="69"/>
                </a:cxn>
                <a:cxn ang="0">
                  <a:pos x="31" y="80"/>
                </a:cxn>
                <a:cxn ang="0">
                  <a:pos x="31" y="89"/>
                </a:cxn>
                <a:cxn ang="0">
                  <a:pos x="32" y="103"/>
                </a:cxn>
                <a:cxn ang="0">
                  <a:pos x="32" y="114"/>
                </a:cxn>
                <a:cxn ang="0">
                  <a:pos x="31" y="127"/>
                </a:cxn>
                <a:cxn ang="0">
                  <a:pos x="31" y="137"/>
                </a:cxn>
                <a:cxn ang="0">
                  <a:pos x="30" y="145"/>
                </a:cxn>
                <a:cxn ang="0">
                  <a:pos x="29" y="157"/>
                </a:cxn>
                <a:cxn ang="0">
                  <a:pos x="27" y="167"/>
                </a:cxn>
                <a:cxn ang="0">
                  <a:pos x="26" y="178"/>
                </a:cxn>
                <a:cxn ang="0">
                  <a:pos x="24" y="188"/>
                </a:cxn>
                <a:cxn ang="0">
                  <a:pos x="22" y="199"/>
                </a:cxn>
                <a:cxn ang="0">
                  <a:pos x="19" y="208"/>
                </a:cxn>
                <a:cxn ang="0">
                  <a:pos x="16" y="218"/>
                </a:cxn>
                <a:cxn ang="0">
                  <a:pos x="14" y="225"/>
                </a:cxn>
                <a:cxn ang="0">
                  <a:pos x="0" y="219"/>
                </a:cxn>
                <a:cxn ang="0">
                  <a:pos x="2" y="217"/>
                </a:cxn>
                <a:cxn ang="0">
                  <a:pos x="5" y="208"/>
                </a:cxn>
                <a:cxn ang="0">
                  <a:pos x="8" y="198"/>
                </a:cxn>
                <a:cxn ang="0">
                  <a:pos x="11" y="186"/>
                </a:cxn>
                <a:cxn ang="0">
                  <a:pos x="13" y="175"/>
                </a:cxn>
                <a:cxn ang="0">
                  <a:pos x="15" y="166"/>
                </a:cxn>
                <a:cxn ang="0">
                  <a:pos x="16" y="153"/>
                </a:cxn>
                <a:cxn ang="0">
                  <a:pos x="17" y="142"/>
                </a:cxn>
                <a:cxn ang="0">
                  <a:pos x="18" y="131"/>
                </a:cxn>
                <a:cxn ang="0">
                  <a:pos x="19" y="121"/>
                </a:cxn>
                <a:cxn ang="0">
                  <a:pos x="19" y="112"/>
                </a:cxn>
                <a:cxn ang="0">
                  <a:pos x="19" y="101"/>
                </a:cxn>
                <a:cxn ang="0">
                  <a:pos x="18" y="88"/>
                </a:cxn>
                <a:cxn ang="0">
                  <a:pos x="18" y="77"/>
                </a:cxn>
                <a:cxn ang="0">
                  <a:pos x="17" y="66"/>
                </a:cxn>
                <a:cxn ang="0">
                  <a:pos x="15" y="54"/>
                </a:cxn>
                <a:cxn ang="0">
                  <a:pos x="14" y="42"/>
                </a:cxn>
                <a:cxn ang="0">
                  <a:pos x="12" y="32"/>
                </a:cxn>
                <a:cxn ang="0">
                  <a:pos x="9" y="22"/>
                </a:cxn>
                <a:cxn ang="0">
                  <a:pos x="5" y="11"/>
                </a:cxn>
                <a:cxn ang="0">
                  <a:pos x="3" y="6"/>
                </a:cxn>
                <a:cxn ang="0">
                  <a:pos x="18" y="0"/>
                </a:cxn>
              </a:cxnLst>
              <a:rect l="0" t="0" r="r" b="b"/>
              <a:pathLst>
                <a:path w="32" h="225">
                  <a:moveTo>
                    <a:pt x="18" y="0"/>
                  </a:moveTo>
                  <a:lnTo>
                    <a:pt x="21" y="10"/>
                  </a:lnTo>
                  <a:lnTo>
                    <a:pt x="24" y="27"/>
                  </a:lnTo>
                  <a:lnTo>
                    <a:pt x="26" y="36"/>
                  </a:lnTo>
                  <a:lnTo>
                    <a:pt x="28" y="48"/>
                  </a:lnTo>
                  <a:lnTo>
                    <a:pt x="29" y="59"/>
                  </a:lnTo>
                  <a:lnTo>
                    <a:pt x="30" y="69"/>
                  </a:lnTo>
                  <a:lnTo>
                    <a:pt x="31" y="80"/>
                  </a:lnTo>
                  <a:lnTo>
                    <a:pt x="31" y="89"/>
                  </a:lnTo>
                  <a:lnTo>
                    <a:pt x="32" y="103"/>
                  </a:lnTo>
                  <a:lnTo>
                    <a:pt x="32" y="114"/>
                  </a:lnTo>
                  <a:lnTo>
                    <a:pt x="31" y="127"/>
                  </a:lnTo>
                  <a:lnTo>
                    <a:pt x="31" y="137"/>
                  </a:lnTo>
                  <a:lnTo>
                    <a:pt x="30" y="145"/>
                  </a:lnTo>
                  <a:lnTo>
                    <a:pt x="29" y="157"/>
                  </a:lnTo>
                  <a:lnTo>
                    <a:pt x="27" y="167"/>
                  </a:lnTo>
                  <a:lnTo>
                    <a:pt x="26" y="178"/>
                  </a:lnTo>
                  <a:lnTo>
                    <a:pt x="24" y="188"/>
                  </a:lnTo>
                  <a:lnTo>
                    <a:pt x="22" y="199"/>
                  </a:lnTo>
                  <a:lnTo>
                    <a:pt x="19" y="208"/>
                  </a:lnTo>
                  <a:lnTo>
                    <a:pt x="16" y="218"/>
                  </a:lnTo>
                  <a:lnTo>
                    <a:pt x="14" y="225"/>
                  </a:lnTo>
                  <a:lnTo>
                    <a:pt x="0" y="219"/>
                  </a:lnTo>
                  <a:lnTo>
                    <a:pt x="2" y="217"/>
                  </a:lnTo>
                  <a:lnTo>
                    <a:pt x="5" y="208"/>
                  </a:lnTo>
                  <a:lnTo>
                    <a:pt x="8" y="198"/>
                  </a:lnTo>
                  <a:lnTo>
                    <a:pt x="11" y="186"/>
                  </a:lnTo>
                  <a:lnTo>
                    <a:pt x="13" y="175"/>
                  </a:lnTo>
                  <a:lnTo>
                    <a:pt x="15" y="166"/>
                  </a:lnTo>
                  <a:lnTo>
                    <a:pt x="16" y="153"/>
                  </a:lnTo>
                  <a:lnTo>
                    <a:pt x="17" y="142"/>
                  </a:lnTo>
                  <a:lnTo>
                    <a:pt x="18" y="131"/>
                  </a:lnTo>
                  <a:lnTo>
                    <a:pt x="19" y="121"/>
                  </a:lnTo>
                  <a:lnTo>
                    <a:pt x="19" y="112"/>
                  </a:lnTo>
                  <a:lnTo>
                    <a:pt x="19" y="101"/>
                  </a:lnTo>
                  <a:lnTo>
                    <a:pt x="18" y="88"/>
                  </a:lnTo>
                  <a:lnTo>
                    <a:pt x="18" y="77"/>
                  </a:lnTo>
                  <a:lnTo>
                    <a:pt x="17" y="66"/>
                  </a:lnTo>
                  <a:lnTo>
                    <a:pt x="15" y="54"/>
                  </a:lnTo>
                  <a:lnTo>
                    <a:pt x="14" y="42"/>
                  </a:lnTo>
                  <a:lnTo>
                    <a:pt x="12" y="32"/>
                  </a:lnTo>
                  <a:lnTo>
                    <a:pt x="9" y="22"/>
                  </a:lnTo>
                  <a:lnTo>
                    <a:pt x="5" y="11"/>
                  </a:lnTo>
                  <a:lnTo>
                    <a:pt x="3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7" name="Freeform 1091"/>
            <p:cNvSpPr>
              <a:spLocks/>
            </p:cNvSpPr>
            <p:nvPr/>
          </p:nvSpPr>
          <p:spPr bwMode="auto">
            <a:xfrm>
              <a:off x="3126" y="1953"/>
              <a:ext cx="7" cy="56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1" y="10"/>
                </a:cxn>
                <a:cxn ang="0">
                  <a:pos x="24" y="27"/>
                </a:cxn>
                <a:cxn ang="0">
                  <a:pos x="26" y="36"/>
                </a:cxn>
                <a:cxn ang="0">
                  <a:pos x="28" y="48"/>
                </a:cxn>
                <a:cxn ang="0">
                  <a:pos x="29" y="59"/>
                </a:cxn>
                <a:cxn ang="0">
                  <a:pos x="30" y="69"/>
                </a:cxn>
                <a:cxn ang="0">
                  <a:pos x="31" y="80"/>
                </a:cxn>
                <a:cxn ang="0">
                  <a:pos x="31" y="89"/>
                </a:cxn>
                <a:cxn ang="0">
                  <a:pos x="32" y="103"/>
                </a:cxn>
                <a:cxn ang="0">
                  <a:pos x="32" y="114"/>
                </a:cxn>
                <a:cxn ang="0">
                  <a:pos x="31" y="127"/>
                </a:cxn>
                <a:cxn ang="0">
                  <a:pos x="31" y="137"/>
                </a:cxn>
                <a:cxn ang="0">
                  <a:pos x="30" y="145"/>
                </a:cxn>
                <a:cxn ang="0">
                  <a:pos x="29" y="157"/>
                </a:cxn>
                <a:cxn ang="0">
                  <a:pos x="27" y="167"/>
                </a:cxn>
                <a:cxn ang="0">
                  <a:pos x="26" y="178"/>
                </a:cxn>
                <a:cxn ang="0">
                  <a:pos x="24" y="188"/>
                </a:cxn>
                <a:cxn ang="0">
                  <a:pos x="22" y="199"/>
                </a:cxn>
                <a:cxn ang="0">
                  <a:pos x="19" y="208"/>
                </a:cxn>
                <a:cxn ang="0">
                  <a:pos x="16" y="218"/>
                </a:cxn>
                <a:cxn ang="0">
                  <a:pos x="14" y="225"/>
                </a:cxn>
                <a:cxn ang="0">
                  <a:pos x="0" y="219"/>
                </a:cxn>
                <a:cxn ang="0">
                  <a:pos x="2" y="217"/>
                </a:cxn>
                <a:cxn ang="0">
                  <a:pos x="5" y="208"/>
                </a:cxn>
                <a:cxn ang="0">
                  <a:pos x="8" y="198"/>
                </a:cxn>
                <a:cxn ang="0">
                  <a:pos x="11" y="186"/>
                </a:cxn>
                <a:cxn ang="0">
                  <a:pos x="13" y="175"/>
                </a:cxn>
                <a:cxn ang="0">
                  <a:pos x="15" y="166"/>
                </a:cxn>
                <a:cxn ang="0">
                  <a:pos x="16" y="153"/>
                </a:cxn>
                <a:cxn ang="0">
                  <a:pos x="17" y="142"/>
                </a:cxn>
                <a:cxn ang="0">
                  <a:pos x="18" y="131"/>
                </a:cxn>
                <a:cxn ang="0">
                  <a:pos x="19" y="121"/>
                </a:cxn>
                <a:cxn ang="0">
                  <a:pos x="19" y="112"/>
                </a:cxn>
                <a:cxn ang="0">
                  <a:pos x="19" y="101"/>
                </a:cxn>
                <a:cxn ang="0">
                  <a:pos x="18" y="88"/>
                </a:cxn>
                <a:cxn ang="0">
                  <a:pos x="18" y="77"/>
                </a:cxn>
                <a:cxn ang="0">
                  <a:pos x="17" y="66"/>
                </a:cxn>
                <a:cxn ang="0">
                  <a:pos x="15" y="54"/>
                </a:cxn>
                <a:cxn ang="0">
                  <a:pos x="14" y="42"/>
                </a:cxn>
                <a:cxn ang="0">
                  <a:pos x="12" y="32"/>
                </a:cxn>
                <a:cxn ang="0">
                  <a:pos x="9" y="22"/>
                </a:cxn>
                <a:cxn ang="0">
                  <a:pos x="5" y="11"/>
                </a:cxn>
                <a:cxn ang="0">
                  <a:pos x="3" y="6"/>
                </a:cxn>
                <a:cxn ang="0">
                  <a:pos x="18" y="0"/>
                </a:cxn>
              </a:cxnLst>
              <a:rect l="0" t="0" r="r" b="b"/>
              <a:pathLst>
                <a:path w="32" h="225">
                  <a:moveTo>
                    <a:pt x="18" y="0"/>
                  </a:moveTo>
                  <a:lnTo>
                    <a:pt x="21" y="10"/>
                  </a:lnTo>
                  <a:lnTo>
                    <a:pt x="24" y="27"/>
                  </a:lnTo>
                  <a:lnTo>
                    <a:pt x="26" y="36"/>
                  </a:lnTo>
                  <a:lnTo>
                    <a:pt x="28" y="48"/>
                  </a:lnTo>
                  <a:lnTo>
                    <a:pt x="29" y="59"/>
                  </a:lnTo>
                  <a:lnTo>
                    <a:pt x="30" y="69"/>
                  </a:lnTo>
                  <a:lnTo>
                    <a:pt x="31" y="80"/>
                  </a:lnTo>
                  <a:lnTo>
                    <a:pt x="31" y="89"/>
                  </a:lnTo>
                  <a:lnTo>
                    <a:pt x="32" y="103"/>
                  </a:lnTo>
                  <a:lnTo>
                    <a:pt x="32" y="114"/>
                  </a:lnTo>
                  <a:lnTo>
                    <a:pt x="31" y="127"/>
                  </a:lnTo>
                  <a:lnTo>
                    <a:pt x="31" y="137"/>
                  </a:lnTo>
                  <a:lnTo>
                    <a:pt x="30" y="145"/>
                  </a:lnTo>
                  <a:lnTo>
                    <a:pt x="29" y="157"/>
                  </a:lnTo>
                  <a:lnTo>
                    <a:pt x="27" y="167"/>
                  </a:lnTo>
                  <a:lnTo>
                    <a:pt x="26" y="178"/>
                  </a:lnTo>
                  <a:lnTo>
                    <a:pt x="24" y="188"/>
                  </a:lnTo>
                  <a:lnTo>
                    <a:pt x="22" y="199"/>
                  </a:lnTo>
                  <a:lnTo>
                    <a:pt x="19" y="208"/>
                  </a:lnTo>
                  <a:lnTo>
                    <a:pt x="16" y="218"/>
                  </a:lnTo>
                  <a:lnTo>
                    <a:pt x="14" y="225"/>
                  </a:lnTo>
                  <a:lnTo>
                    <a:pt x="0" y="219"/>
                  </a:lnTo>
                  <a:lnTo>
                    <a:pt x="2" y="217"/>
                  </a:lnTo>
                  <a:lnTo>
                    <a:pt x="5" y="208"/>
                  </a:lnTo>
                  <a:lnTo>
                    <a:pt x="8" y="198"/>
                  </a:lnTo>
                  <a:lnTo>
                    <a:pt x="11" y="186"/>
                  </a:lnTo>
                  <a:lnTo>
                    <a:pt x="13" y="175"/>
                  </a:lnTo>
                  <a:lnTo>
                    <a:pt x="15" y="166"/>
                  </a:lnTo>
                  <a:lnTo>
                    <a:pt x="16" y="153"/>
                  </a:lnTo>
                  <a:lnTo>
                    <a:pt x="17" y="142"/>
                  </a:lnTo>
                  <a:lnTo>
                    <a:pt x="18" y="131"/>
                  </a:lnTo>
                  <a:lnTo>
                    <a:pt x="19" y="121"/>
                  </a:lnTo>
                  <a:lnTo>
                    <a:pt x="19" y="112"/>
                  </a:lnTo>
                  <a:lnTo>
                    <a:pt x="19" y="101"/>
                  </a:lnTo>
                  <a:lnTo>
                    <a:pt x="18" y="88"/>
                  </a:lnTo>
                  <a:lnTo>
                    <a:pt x="18" y="77"/>
                  </a:lnTo>
                  <a:lnTo>
                    <a:pt x="17" y="66"/>
                  </a:lnTo>
                  <a:lnTo>
                    <a:pt x="15" y="54"/>
                  </a:lnTo>
                  <a:lnTo>
                    <a:pt x="14" y="42"/>
                  </a:lnTo>
                  <a:lnTo>
                    <a:pt x="12" y="32"/>
                  </a:lnTo>
                  <a:lnTo>
                    <a:pt x="9" y="22"/>
                  </a:lnTo>
                  <a:lnTo>
                    <a:pt x="5" y="11"/>
                  </a:lnTo>
                  <a:lnTo>
                    <a:pt x="3" y="6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8" name="Freeform 1092"/>
            <p:cNvSpPr>
              <a:spLocks/>
            </p:cNvSpPr>
            <p:nvPr/>
          </p:nvSpPr>
          <p:spPr bwMode="auto">
            <a:xfrm>
              <a:off x="3118" y="1956"/>
              <a:ext cx="7" cy="49"/>
            </a:xfrm>
            <a:custGeom>
              <a:avLst/>
              <a:gdLst/>
              <a:ahLst/>
              <a:cxnLst>
                <a:cxn ang="0">
                  <a:pos x="17" y="5"/>
                </a:cxn>
                <a:cxn ang="0">
                  <a:pos x="19" y="14"/>
                </a:cxn>
                <a:cxn ang="0">
                  <a:pos x="20" y="23"/>
                </a:cxn>
                <a:cxn ang="0">
                  <a:pos x="22" y="35"/>
                </a:cxn>
                <a:cxn ang="0">
                  <a:pos x="23" y="46"/>
                </a:cxn>
                <a:cxn ang="0">
                  <a:pos x="25" y="56"/>
                </a:cxn>
                <a:cxn ang="0">
                  <a:pos x="25" y="67"/>
                </a:cxn>
                <a:cxn ang="0">
                  <a:pos x="26" y="76"/>
                </a:cxn>
                <a:cxn ang="0">
                  <a:pos x="26" y="90"/>
                </a:cxn>
                <a:cxn ang="0">
                  <a:pos x="26" y="103"/>
                </a:cxn>
                <a:cxn ang="0">
                  <a:pos x="25" y="114"/>
                </a:cxn>
                <a:cxn ang="0">
                  <a:pos x="25" y="124"/>
                </a:cxn>
                <a:cxn ang="0">
                  <a:pos x="24" y="132"/>
                </a:cxn>
                <a:cxn ang="0">
                  <a:pos x="23" y="144"/>
                </a:cxn>
                <a:cxn ang="0">
                  <a:pos x="22" y="154"/>
                </a:cxn>
                <a:cxn ang="0">
                  <a:pos x="20" y="165"/>
                </a:cxn>
                <a:cxn ang="0">
                  <a:pos x="18" y="175"/>
                </a:cxn>
                <a:cxn ang="0">
                  <a:pos x="15" y="186"/>
                </a:cxn>
                <a:cxn ang="0">
                  <a:pos x="13" y="195"/>
                </a:cxn>
                <a:cxn ang="0">
                  <a:pos x="12" y="198"/>
                </a:cxn>
                <a:cxn ang="0">
                  <a:pos x="0" y="192"/>
                </a:cxn>
                <a:cxn ang="0">
                  <a:pos x="2" y="185"/>
                </a:cxn>
                <a:cxn ang="0">
                  <a:pos x="5" y="173"/>
                </a:cxn>
                <a:cxn ang="0">
                  <a:pos x="7" y="162"/>
                </a:cxn>
                <a:cxn ang="0">
                  <a:pos x="9" y="153"/>
                </a:cxn>
                <a:cxn ang="0">
                  <a:pos x="10" y="140"/>
                </a:cxn>
                <a:cxn ang="0">
                  <a:pos x="11" y="129"/>
                </a:cxn>
                <a:cxn ang="0">
                  <a:pos x="12" y="118"/>
                </a:cxn>
                <a:cxn ang="0">
                  <a:pos x="12" y="108"/>
                </a:cxn>
                <a:cxn ang="0">
                  <a:pos x="13" y="99"/>
                </a:cxn>
                <a:cxn ang="0">
                  <a:pos x="13" y="88"/>
                </a:cxn>
                <a:cxn ang="0">
                  <a:pos x="12" y="75"/>
                </a:cxn>
                <a:cxn ang="0">
                  <a:pos x="12" y="64"/>
                </a:cxn>
                <a:cxn ang="0">
                  <a:pos x="11" y="53"/>
                </a:cxn>
                <a:cxn ang="0">
                  <a:pos x="9" y="41"/>
                </a:cxn>
                <a:cxn ang="0">
                  <a:pos x="7" y="29"/>
                </a:cxn>
                <a:cxn ang="0">
                  <a:pos x="6" y="19"/>
                </a:cxn>
                <a:cxn ang="0">
                  <a:pos x="4" y="9"/>
                </a:cxn>
                <a:cxn ang="0">
                  <a:pos x="3" y="6"/>
                </a:cxn>
                <a:cxn ang="0">
                  <a:pos x="15" y="0"/>
                </a:cxn>
                <a:cxn ang="0">
                  <a:pos x="17" y="5"/>
                </a:cxn>
              </a:cxnLst>
              <a:rect l="0" t="0" r="r" b="b"/>
              <a:pathLst>
                <a:path w="26" h="198">
                  <a:moveTo>
                    <a:pt x="17" y="5"/>
                  </a:moveTo>
                  <a:lnTo>
                    <a:pt x="19" y="14"/>
                  </a:lnTo>
                  <a:lnTo>
                    <a:pt x="20" y="23"/>
                  </a:lnTo>
                  <a:lnTo>
                    <a:pt x="22" y="35"/>
                  </a:lnTo>
                  <a:lnTo>
                    <a:pt x="23" y="46"/>
                  </a:lnTo>
                  <a:lnTo>
                    <a:pt x="25" y="56"/>
                  </a:lnTo>
                  <a:lnTo>
                    <a:pt x="25" y="67"/>
                  </a:lnTo>
                  <a:lnTo>
                    <a:pt x="26" y="76"/>
                  </a:lnTo>
                  <a:lnTo>
                    <a:pt x="26" y="90"/>
                  </a:lnTo>
                  <a:lnTo>
                    <a:pt x="26" y="103"/>
                  </a:lnTo>
                  <a:lnTo>
                    <a:pt x="25" y="114"/>
                  </a:lnTo>
                  <a:lnTo>
                    <a:pt x="25" y="124"/>
                  </a:lnTo>
                  <a:lnTo>
                    <a:pt x="24" y="132"/>
                  </a:lnTo>
                  <a:lnTo>
                    <a:pt x="23" y="144"/>
                  </a:lnTo>
                  <a:lnTo>
                    <a:pt x="22" y="154"/>
                  </a:lnTo>
                  <a:lnTo>
                    <a:pt x="20" y="165"/>
                  </a:lnTo>
                  <a:lnTo>
                    <a:pt x="18" y="175"/>
                  </a:lnTo>
                  <a:lnTo>
                    <a:pt x="15" y="186"/>
                  </a:lnTo>
                  <a:lnTo>
                    <a:pt x="13" y="195"/>
                  </a:lnTo>
                  <a:lnTo>
                    <a:pt x="12" y="198"/>
                  </a:lnTo>
                  <a:lnTo>
                    <a:pt x="0" y="192"/>
                  </a:lnTo>
                  <a:lnTo>
                    <a:pt x="2" y="185"/>
                  </a:lnTo>
                  <a:lnTo>
                    <a:pt x="5" y="173"/>
                  </a:lnTo>
                  <a:lnTo>
                    <a:pt x="7" y="162"/>
                  </a:lnTo>
                  <a:lnTo>
                    <a:pt x="9" y="153"/>
                  </a:lnTo>
                  <a:lnTo>
                    <a:pt x="10" y="140"/>
                  </a:lnTo>
                  <a:lnTo>
                    <a:pt x="11" y="129"/>
                  </a:lnTo>
                  <a:lnTo>
                    <a:pt x="12" y="118"/>
                  </a:lnTo>
                  <a:lnTo>
                    <a:pt x="12" y="108"/>
                  </a:lnTo>
                  <a:lnTo>
                    <a:pt x="13" y="99"/>
                  </a:lnTo>
                  <a:lnTo>
                    <a:pt x="13" y="88"/>
                  </a:lnTo>
                  <a:lnTo>
                    <a:pt x="12" y="75"/>
                  </a:lnTo>
                  <a:lnTo>
                    <a:pt x="12" y="64"/>
                  </a:lnTo>
                  <a:lnTo>
                    <a:pt x="11" y="53"/>
                  </a:lnTo>
                  <a:lnTo>
                    <a:pt x="9" y="41"/>
                  </a:lnTo>
                  <a:lnTo>
                    <a:pt x="7" y="29"/>
                  </a:lnTo>
                  <a:lnTo>
                    <a:pt x="6" y="19"/>
                  </a:lnTo>
                  <a:lnTo>
                    <a:pt x="4" y="9"/>
                  </a:lnTo>
                  <a:lnTo>
                    <a:pt x="3" y="6"/>
                  </a:lnTo>
                  <a:lnTo>
                    <a:pt x="15" y="0"/>
                  </a:lnTo>
                  <a:lnTo>
                    <a:pt x="17" y="5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09" name="Freeform 1093"/>
            <p:cNvSpPr>
              <a:spLocks/>
            </p:cNvSpPr>
            <p:nvPr/>
          </p:nvSpPr>
          <p:spPr bwMode="auto">
            <a:xfrm>
              <a:off x="3118" y="1956"/>
              <a:ext cx="7" cy="49"/>
            </a:xfrm>
            <a:custGeom>
              <a:avLst/>
              <a:gdLst/>
              <a:ahLst/>
              <a:cxnLst>
                <a:cxn ang="0">
                  <a:pos x="17" y="5"/>
                </a:cxn>
                <a:cxn ang="0">
                  <a:pos x="19" y="14"/>
                </a:cxn>
                <a:cxn ang="0">
                  <a:pos x="20" y="23"/>
                </a:cxn>
                <a:cxn ang="0">
                  <a:pos x="22" y="35"/>
                </a:cxn>
                <a:cxn ang="0">
                  <a:pos x="23" y="46"/>
                </a:cxn>
                <a:cxn ang="0">
                  <a:pos x="25" y="56"/>
                </a:cxn>
                <a:cxn ang="0">
                  <a:pos x="25" y="67"/>
                </a:cxn>
                <a:cxn ang="0">
                  <a:pos x="26" y="76"/>
                </a:cxn>
                <a:cxn ang="0">
                  <a:pos x="26" y="90"/>
                </a:cxn>
                <a:cxn ang="0">
                  <a:pos x="26" y="103"/>
                </a:cxn>
                <a:cxn ang="0">
                  <a:pos x="25" y="114"/>
                </a:cxn>
                <a:cxn ang="0">
                  <a:pos x="25" y="124"/>
                </a:cxn>
                <a:cxn ang="0">
                  <a:pos x="24" y="132"/>
                </a:cxn>
                <a:cxn ang="0">
                  <a:pos x="23" y="144"/>
                </a:cxn>
                <a:cxn ang="0">
                  <a:pos x="22" y="154"/>
                </a:cxn>
                <a:cxn ang="0">
                  <a:pos x="20" y="165"/>
                </a:cxn>
                <a:cxn ang="0">
                  <a:pos x="18" y="175"/>
                </a:cxn>
                <a:cxn ang="0">
                  <a:pos x="15" y="186"/>
                </a:cxn>
                <a:cxn ang="0">
                  <a:pos x="13" y="195"/>
                </a:cxn>
                <a:cxn ang="0">
                  <a:pos x="12" y="198"/>
                </a:cxn>
                <a:cxn ang="0">
                  <a:pos x="0" y="192"/>
                </a:cxn>
                <a:cxn ang="0">
                  <a:pos x="2" y="185"/>
                </a:cxn>
                <a:cxn ang="0">
                  <a:pos x="5" y="173"/>
                </a:cxn>
                <a:cxn ang="0">
                  <a:pos x="7" y="162"/>
                </a:cxn>
                <a:cxn ang="0">
                  <a:pos x="9" y="153"/>
                </a:cxn>
                <a:cxn ang="0">
                  <a:pos x="10" y="140"/>
                </a:cxn>
                <a:cxn ang="0">
                  <a:pos x="11" y="129"/>
                </a:cxn>
                <a:cxn ang="0">
                  <a:pos x="12" y="118"/>
                </a:cxn>
                <a:cxn ang="0">
                  <a:pos x="12" y="108"/>
                </a:cxn>
                <a:cxn ang="0">
                  <a:pos x="13" y="99"/>
                </a:cxn>
                <a:cxn ang="0">
                  <a:pos x="13" y="88"/>
                </a:cxn>
                <a:cxn ang="0">
                  <a:pos x="12" y="75"/>
                </a:cxn>
                <a:cxn ang="0">
                  <a:pos x="12" y="64"/>
                </a:cxn>
                <a:cxn ang="0">
                  <a:pos x="11" y="53"/>
                </a:cxn>
                <a:cxn ang="0">
                  <a:pos x="9" y="41"/>
                </a:cxn>
                <a:cxn ang="0">
                  <a:pos x="7" y="29"/>
                </a:cxn>
                <a:cxn ang="0">
                  <a:pos x="6" y="19"/>
                </a:cxn>
                <a:cxn ang="0">
                  <a:pos x="4" y="9"/>
                </a:cxn>
                <a:cxn ang="0">
                  <a:pos x="3" y="6"/>
                </a:cxn>
                <a:cxn ang="0">
                  <a:pos x="15" y="0"/>
                </a:cxn>
                <a:cxn ang="0">
                  <a:pos x="17" y="5"/>
                </a:cxn>
              </a:cxnLst>
              <a:rect l="0" t="0" r="r" b="b"/>
              <a:pathLst>
                <a:path w="26" h="198">
                  <a:moveTo>
                    <a:pt x="17" y="5"/>
                  </a:moveTo>
                  <a:lnTo>
                    <a:pt x="19" y="14"/>
                  </a:lnTo>
                  <a:lnTo>
                    <a:pt x="20" y="23"/>
                  </a:lnTo>
                  <a:lnTo>
                    <a:pt x="22" y="35"/>
                  </a:lnTo>
                  <a:lnTo>
                    <a:pt x="23" y="46"/>
                  </a:lnTo>
                  <a:lnTo>
                    <a:pt x="25" y="56"/>
                  </a:lnTo>
                  <a:lnTo>
                    <a:pt x="25" y="67"/>
                  </a:lnTo>
                  <a:lnTo>
                    <a:pt x="26" y="76"/>
                  </a:lnTo>
                  <a:lnTo>
                    <a:pt x="26" y="90"/>
                  </a:lnTo>
                  <a:lnTo>
                    <a:pt x="26" y="103"/>
                  </a:lnTo>
                  <a:lnTo>
                    <a:pt x="25" y="114"/>
                  </a:lnTo>
                  <a:lnTo>
                    <a:pt x="25" y="124"/>
                  </a:lnTo>
                  <a:lnTo>
                    <a:pt x="24" y="132"/>
                  </a:lnTo>
                  <a:lnTo>
                    <a:pt x="23" y="144"/>
                  </a:lnTo>
                  <a:lnTo>
                    <a:pt x="22" y="154"/>
                  </a:lnTo>
                  <a:lnTo>
                    <a:pt x="20" y="165"/>
                  </a:lnTo>
                  <a:lnTo>
                    <a:pt x="18" y="175"/>
                  </a:lnTo>
                  <a:lnTo>
                    <a:pt x="15" y="186"/>
                  </a:lnTo>
                  <a:lnTo>
                    <a:pt x="13" y="195"/>
                  </a:lnTo>
                  <a:lnTo>
                    <a:pt x="12" y="198"/>
                  </a:lnTo>
                  <a:lnTo>
                    <a:pt x="0" y="192"/>
                  </a:lnTo>
                  <a:lnTo>
                    <a:pt x="2" y="185"/>
                  </a:lnTo>
                  <a:lnTo>
                    <a:pt x="5" y="173"/>
                  </a:lnTo>
                  <a:lnTo>
                    <a:pt x="7" y="162"/>
                  </a:lnTo>
                  <a:lnTo>
                    <a:pt x="9" y="153"/>
                  </a:lnTo>
                  <a:lnTo>
                    <a:pt x="10" y="140"/>
                  </a:lnTo>
                  <a:lnTo>
                    <a:pt x="11" y="129"/>
                  </a:lnTo>
                  <a:lnTo>
                    <a:pt x="12" y="118"/>
                  </a:lnTo>
                  <a:lnTo>
                    <a:pt x="12" y="108"/>
                  </a:lnTo>
                  <a:lnTo>
                    <a:pt x="13" y="99"/>
                  </a:lnTo>
                  <a:lnTo>
                    <a:pt x="13" y="88"/>
                  </a:lnTo>
                  <a:lnTo>
                    <a:pt x="12" y="75"/>
                  </a:lnTo>
                  <a:lnTo>
                    <a:pt x="12" y="64"/>
                  </a:lnTo>
                  <a:lnTo>
                    <a:pt x="11" y="53"/>
                  </a:lnTo>
                  <a:lnTo>
                    <a:pt x="9" y="41"/>
                  </a:lnTo>
                  <a:lnTo>
                    <a:pt x="7" y="29"/>
                  </a:lnTo>
                  <a:lnTo>
                    <a:pt x="6" y="19"/>
                  </a:lnTo>
                  <a:lnTo>
                    <a:pt x="4" y="9"/>
                  </a:lnTo>
                  <a:lnTo>
                    <a:pt x="3" y="6"/>
                  </a:lnTo>
                  <a:lnTo>
                    <a:pt x="15" y="0"/>
                  </a:lnTo>
                  <a:lnTo>
                    <a:pt x="17" y="5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0" name="Freeform 1094"/>
            <p:cNvSpPr>
              <a:spLocks/>
            </p:cNvSpPr>
            <p:nvPr/>
          </p:nvSpPr>
          <p:spPr bwMode="auto">
            <a:xfrm>
              <a:off x="3112" y="1959"/>
              <a:ext cx="5" cy="4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9" y="10"/>
                </a:cxn>
                <a:cxn ang="0">
                  <a:pos x="20" y="21"/>
                </a:cxn>
                <a:cxn ang="0">
                  <a:pos x="22" y="32"/>
                </a:cxn>
                <a:cxn ang="0">
                  <a:pos x="23" y="42"/>
                </a:cxn>
                <a:cxn ang="0">
                  <a:pos x="23" y="53"/>
                </a:cxn>
                <a:cxn ang="0">
                  <a:pos x="24" y="62"/>
                </a:cxn>
                <a:cxn ang="0">
                  <a:pos x="24" y="76"/>
                </a:cxn>
                <a:cxn ang="0">
                  <a:pos x="24" y="88"/>
                </a:cxn>
                <a:cxn ang="0">
                  <a:pos x="24" y="100"/>
                </a:cxn>
                <a:cxn ang="0">
                  <a:pos x="23" y="110"/>
                </a:cxn>
                <a:cxn ang="0">
                  <a:pos x="22" y="119"/>
                </a:cxn>
                <a:cxn ang="0">
                  <a:pos x="21" y="130"/>
                </a:cxn>
                <a:cxn ang="0">
                  <a:pos x="20" y="140"/>
                </a:cxn>
                <a:cxn ang="0">
                  <a:pos x="18" y="151"/>
                </a:cxn>
                <a:cxn ang="0">
                  <a:pos x="16" y="161"/>
                </a:cxn>
                <a:cxn ang="0">
                  <a:pos x="14" y="172"/>
                </a:cxn>
                <a:cxn ang="0">
                  <a:pos x="0" y="166"/>
                </a:cxn>
                <a:cxn ang="0">
                  <a:pos x="3" y="159"/>
                </a:cxn>
                <a:cxn ang="0">
                  <a:pos x="5" y="148"/>
                </a:cxn>
                <a:cxn ang="0">
                  <a:pos x="6" y="139"/>
                </a:cxn>
                <a:cxn ang="0">
                  <a:pos x="8" y="127"/>
                </a:cxn>
                <a:cxn ang="0">
                  <a:pos x="9" y="115"/>
                </a:cxn>
                <a:cxn ang="0">
                  <a:pos x="9" y="104"/>
                </a:cxn>
                <a:cxn ang="0">
                  <a:pos x="10" y="94"/>
                </a:cxn>
                <a:cxn ang="0">
                  <a:pos x="10" y="85"/>
                </a:cxn>
                <a:cxn ang="0">
                  <a:pos x="10" y="74"/>
                </a:cxn>
                <a:cxn ang="0">
                  <a:pos x="9" y="61"/>
                </a:cxn>
                <a:cxn ang="0">
                  <a:pos x="9" y="50"/>
                </a:cxn>
                <a:cxn ang="0">
                  <a:pos x="8" y="39"/>
                </a:cxn>
                <a:cxn ang="0">
                  <a:pos x="7" y="28"/>
                </a:cxn>
                <a:cxn ang="0">
                  <a:pos x="5" y="16"/>
                </a:cxn>
                <a:cxn ang="0">
                  <a:pos x="3" y="6"/>
                </a:cxn>
                <a:cxn ang="0">
                  <a:pos x="17" y="0"/>
                </a:cxn>
              </a:cxnLst>
              <a:rect l="0" t="0" r="r" b="b"/>
              <a:pathLst>
                <a:path w="24" h="172">
                  <a:moveTo>
                    <a:pt x="17" y="0"/>
                  </a:moveTo>
                  <a:lnTo>
                    <a:pt x="19" y="10"/>
                  </a:lnTo>
                  <a:lnTo>
                    <a:pt x="20" y="21"/>
                  </a:lnTo>
                  <a:lnTo>
                    <a:pt x="22" y="32"/>
                  </a:lnTo>
                  <a:lnTo>
                    <a:pt x="23" y="42"/>
                  </a:lnTo>
                  <a:lnTo>
                    <a:pt x="23" y="53"/>
                  </a:lnTo>
                  <a:lnTo>
                    <a:pt x="24" y="62"/>
                  </a:lnTo>
                  <a:lnTo>
                    <a:pt x="24" y="76"/>
                  </a:lnTo>
                  <a:lnTo>
                    <a:pt x="24" y="88"/>
                  </a:lnTo>
                  <a:lnTo>
                    <a:pt x="24" y="100"/>
                  </a:lnTo>
                  <a:lnTo>
                    <a:pt x="23" y="110"/>
                  </a:lnTo>
                  <a:lnTo>
                    <a:pt x="22" y="119"/>
                  </a:lnTo>
                  <a:lnTo>
                    <a:pt x="21" y="130"/>
                  </a:lnTo>
                  <a:lnTo>
                    <a:pt x="20" y="140"/>
                  </a:lnTo>
                  <a:lnTo>
                    <a:pt x="18" y="151"/>
                  </a:lnTo>
                  <a:lnTo>
                    <a:pt x="16" y="161"/>
                  </a:lnTo>
                  <a:lnTo>
                    <a:pt x="14" y="172"/>
                  </a:lnTo>
                  <a:lnTo>
                    <a:pt x="0" y="166"/>
                  </a:lnTo>
                  <a:lnTo>
                    <a:pt x="3" y="159"/>
                  </a:lnTo>
                  <a:lnTo>
                    <a:pt x="5" y="148"/>
                  </a:lnTo>
                  <a:lnTo>
                    <a:pt x="6" y="139"/>
                  </a:lnTo>
                  <a:lnTo>
                    <a:pt x="8" y="127"/>
                  </a:lnTo>
                  <a:lnTo>
                    <a:pt x="9" y="115"/>
                  </a:lnTo>
                  <a:lnTo>
                    <a:pt x="9" y="104"/>
                  </a:lnTo>
                  <a:lnTo>
                    <a:pt x="10" y="94"/>
                  </a:lnTo>
                  <a:lnTo>
                    <a:pt x="10" y="85"/>
                  </a:lnTo>
                  <a:lnTo>
                    <a:pt x="10" y="74"/>
                  </a:lnTo>
                  <a:lnTo>
                    <a:pt x="9" y="61"/>
                  </a:lnTo>
                  <a:lnTo>
                    <a:pt x="9" y="50"/>
                  </a:lnTo>
                  <a:lnTo>
                    <a:pt x="8" y="39"/>
                  </a:lnTo>
                  <a:lnTo>
                    <a:pt x="7" y="28"/>
                  </a:lnTo>
                  <a:lnTo>
                    <a:pt x="5" y="16"/>
                  </a:lnTo>
                  <a:lnTo>
                    <a:pt x="3" y="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1" name="Freeform 1095"/>
            <p:cNvSpPr>
              <a:spLocks/>
            </p:cNvSpPr>
            <p:nvPr/>
          </p:nvSpPr>
          <p:spPr bwMode="auto">
            <a:xfrm>
              <a:off x="3112" y="1959"/>
              <a:ext cx="5" cy="4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9" y="10"/>
                </a:cxn>
                <a:cxn ang="0">
                  <a:pos x="20" y="21"/>
                </a:cxn>
                <a:cxn ang="0">
                  <a:pos x="22" y="32"/>
                </a:cxn>
                <a:cxn ang="0">
                  <a:pos x="23" y="42"/>
                </a:cxn>
                <a:cxn ang="0">
                  <a:pos x="23" y="53"/>
                </a:cxn>
                <a:cxn ang="0">
                  <a:pos x="24" y="62"/>
                </a:cxn>
                <a:cxn ang="0">
                  <a:pos x="24" y="76"/>
                </a:cxn>
                <a:cxn ang="0">
                  <a:pos x="24" y="88"/>
                </a:cxn>
                <a:cxn ang="0">
                  <a:pos x="24" y="100"/>
                </a:cxn>
                <a:cxn ang="0">
                  <a:pos x="23" y="110"/>
                </a:cxn>
                <a:cxn ang="0">
                  <a:pos x="22" y="119"/>
                </a:cxn>
                <a:cxn ang="0">
                  <a:pos x="21" y="130"/>
                </a:cxn>
                <a:cxn ang="0">
                  <a:pos x="20" y="140"/>
                </a:cxn>
                <a:cxn ang="0">
                  <a:pos x="18" y="151"/>
                </a:cxn>
                <a:cxn ang="0">
                  <a:pos x="16" y="161"/>
                </a:cxn>
                <a:cxn ang="0">
                  <a:pos x="14" y="172"/>
                </a:cxn>
                <a:cxn ang="0">
                  <a:pos x="0" y="166"/>
                </a:cxn>
                <a:cxn ang="0">
                  <a:pos x="3" y="159"/>
                </a:cxn>
                <a:cxn ang="0">
                  <a:pos x="5" y="148"/>
                </a:cxn>
                <a:cxn ang="0">
                  <a:pos x="6" y="139"/>
                </a:cxn>
                <a:cxn ang="0">
                  <a:pos x="8" y="127"/>
                </a:cxn>
                <a:cxn ang="0">
                  <a:pos x="9" y="115"/>
                </a:cxn>
                <a:cxn ang="0">
                  <a:pos x="9" y="104"/>
                </a:cxn>
                <a:cxn ang="0">
                  <a:pos x="10" y="94"/>
                </a:cxn>
                <a:cxn ang="0">
                  <a:pos x="10" y="85"/>
                </a:cxn>
                <a:cxn ang="0">
                  <a:pos x="10" y="74"/>
                </a:cxn>
                <a:cxn ang="0">
                  <a:pos x="9" y="61"/>
                </a:cxn>
                <a:cxn ang="0">
                  <a:pos x="9" y="50"/>
                </a:cxn>
                <a:cxn ang="0">
                  <a:pos x="8" y="39"/>
                </a:cxn>
                <a:cxn ang="0">
                  <a:pos x="7" y="28"/>
                </a:cxn>
                <a:cxn ang="0">
                  <a:pos x="5" y="16"/>
                </a:cxn>
                <a:cxn ang="0">
                  <a:pos x="3" y="6"/>
                </a:cxn>
                <a:cxn ang="0">
                  <a:pos x="17" y="0"/>
                </a:cxn>
              </a:cxnLst>
              <a:rect l="0" t="0" r="r" b="b"/>
              <a:pathLst>
                <a:path w="24" h="172">
                  <a:moveTo>
                    <a:pt x="17" y="0"/>
                  </a:moveTo>
                  <a:lnTo>
                    <a:pt x="19" y="10"/>
                  </a:lnTo>
                  <a:lnTo>
                    <a:pt x="20" y="21"/>
                  </a:lnTo>
                  <a:lnTo>
                    <a:pt x="22" y="32"/>
                  </a:lnTo>
                  <a:lnTo>
                    <a:pt x="23" y="42"/>
                  </a:lnTo>
                  <a:lnTo>
                    <a:pt x="23" y="53"/>
                  </a:lnTo>
                  <a:lnTo>
                    <a:pt x="24" y="62"/>
                  </a:lnTo>
                  <a:lnTo>
                    <a:pt x="24" y="76"/>
                  </a:lnTo>
                  <a:lnTo>
                    <a:pt x="24" y="88"/>
                  </a:lnTo>
                  <a:lnTo>
                    <a:pt x="24" y="100"/>
                  </a:lnTo>
                  <a:lnTo>
                    <a:pt x="23" y="110"/>
                  </a:lnTo>
                  <a:lnTo>
                    <a:pt x="22" y="119"/>
                  </a:lnTo>
                  <a:lnTo>
                    <a:pt x="21" y="130"/>
                  </a:lnTo>
                  <a:lnTo>
                    <a:pt x="20" y="140"/>
                  </a:lnTo>
                  <a:lnTo>
                    <a:pt x="18" y="151"/>
                  </a:lnTo>
                  <a:lnTo>
                    <a:pt x="16" y="161"/>
                  </a:lnTo>
                  <a:lnTo>
                    <a:pt x="14" y="172"/>
                  </a:lnTo>
                  <a:lnTo>
                    <a:pt x="0" y="166"/>
                  </a:lnTo>
                  <a:lnTo>
                    <a:pt x="3" y="159"/>
                  </a:lnTo>
                  <a:lnTo>
                    <a:pt x="5" y="148"/>
                  </a:lnTo>
                  <a:lnTo>
                    <a:pt x="6" y="139"/>
                  </a:lnTo>
                  <a:lnTo>
                    <a:pt x="8" y="127"/>
                  </a:lnTo>
                  <a:lnTo>
                    <a:pt x="9" y="115"/>
                  </a:lnTo>
                  <a:lnTo>
                    <a:pt x="9" y="104"/>
                  </a:lnTo>
                  <a:lnTo>
                    <a:pt x="10" y="94"/>
                  </a:lnTo>
                  <a:lnTo>
                    <a:pt x="10" y="85"/>
                  </a:lnTo>
                  <a:lnTo>
                    <a:pt x="10" y="74"/>
                  </a:lnTo>
                  <a:lnTo>
                    <a:pt x="9" y="61"/>
                  </a:lnTo>
                  <a:lnTo>
                    <a:pt x="9" y="50"/>
                  </a:lnTo>
                  <a:lnTo>
                    <a:pt x="8" y="39"/>
                  </a:lnTo>
                  <a:lnTo>
                    <a:pt x="7" y="28"/>
                  </a:lnTo>
                  <a:lnTo>
                    <a:pt x="5" y="16"/>
                  </a:lnTo>
                  <a:lnTo>
                    <a:pt x="3" y="6"/>
                  </a:lnTo>
                  <a:lnTo>
                    <a:pt x="17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2" name="Freeform 1096"/>
            <p:cNvSpPr>
              <a:spLocks/>
            </p:cNvSpPr>
            <p:nvPr/>
          </p:nvSpPr>
          <p:spPr bwMode="auto">
            <a:xfrm>
              <a:off x="3105" y="1963"/>
              <a:ext cx="5" cy="36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5" y="9"/>
                </a:cxn>
                <a:cxn ang="0">
                  <a:pos x="17" y="20"/>
                </a:cxn>
                <a:cxn ang="0">
                  <a:pos x="18" y="30"/>
                </a:cxn>
                <a:cxn ang="0">
                  <a:pos x="19" y="41"/>
                </a:cxn>
                <a:cxn ang="0">
                  <a:pos x="19" y="50"/>
                </a:cxn>
                <a:cxn ang="0">
                  <a:pos x="19" y="64"/>
                </a:cxn>
                <a:cxn ang="0">
                  <a:pos x="19" y="75"/>
                </a:cxn>
                <a:cxn ang="0">
                  <a:pos x="19" y="88"/>
                </a:cxn>
                <a:cxn ang="0">
                  <a:pos x="18" y="98"/>
                </a:cxn>
                <a:cxn ang="0">
                  <a:pos x="18" y="106"/>
                </a:cxn>
                <a:cxn ang="0">
                  <a:pos x="16" y="118"/>
                </a:cxn>
                <a:cxn ang="0">
                  <a:pos x="15" y="128"/>
                </a:cxn>
                <a:cxn ang="0">
                  <a:pos x="13" y="139"/>
                </a:cxn>
                <a:cxn ang="0">
                  <a:pos x="13" y="145"/>
                </a:cxn>
                <a:cxn ang="0">
                  <a:pos x="0" y="139"/>
                </a:cxn>
                <a:cxn ang="0">
                  <a:pos x="1" y="136"/>
                </a:cxn>
                <a:cxn ang="0">
                  <a:pos x="2" y="127"/>
                </a:cxn>
                <a:cxn ang="0">
                  <a:pos x="4" y="114"/>
                </a:cxn>
                <a:cxn ang="0">
                  <a:pos x="5" y="103"/>
                </a:cxn>
                <a:cxn ang="0">
                  <a:pos x="6" y="92"/>
                </a:cxn>
                <a:cxn ang="0">
                  <a:pos x="6" y="82"/>
                </a:cxn>
                <a:cxn ang="0">
                  <a:pos x="7" y="73"/>
                </a:cxn>
                <a:cxn ang="0">
                  <a:pos x="6" y="62"/>
                </a:cxn>
                <a:cxn ang="0">
                  <a:pos x="6" y="49"/>
                </a:cxn>
                <a:cxn ang="0">
                  <a:pos x="5" y="38"/>
                </a:cxn>
                <a:cxn ang="0">
                  <a:pos x="5" y="27"/>
                </a:cxn>
                <a:cxn ang="0">
                  <a:pos x="3" y="15"/>
                </a:cxn>
                <a:cxn ang="0">
                  <a:pos x="0" y="6"/>
                </a:cxn>
                <a:cxn ang="0">
                  <a:pos x="13" y="0"/>
                </a:cxn>
              </a:cxnLst>
              <a:rect l="0" t="0" r="r" b="b"/>
              <a:pathLst>
                <a:path w="19" h="145">
                  <a:moveTo>
                    <a:pt x="13" y="0"/>
                  </a:moveTo>
                  <a:lnTo>
                    <a:pt x="15" y="9"/>
                  </a:lnTo>
                  <a:lnTo>
                    <a:pt x="17" y="20"/>
                  </a:lnTo>
                  <a:lnTo>
                    <a:pt x="18" y="30"/>
                  </a:lnTo>
                  <a:lnTo>
                    <a:pt x="19" y="41"/>
                  </a:lnTo>
                  <a:lnTo>
                    <a:pt x="19" y="50"/>
                  </a:lnTo>
                  <a:lnTo>
                    <a:pt x="19" y="64"/>
                  </a:lnTo>
                  <a:lnTo>
                    <a:pt x="19" y="75"/>
                  </a:lnTo>
                  <a:lnTo>
                    <a:pt x="19" y="88"/>
                  </a:lnTo>
                  <a:lnTo>
                    <a:pt x="18" y="98"/>
                  </a:lnTo>
                  <a:lnTo>
                    <a:pt x="18" y="106"/>
                  </a:lnTo>
                  <a:lnTo>
                    <a:pt x="16" y="118"/>
                  </a:lnTo>
                  <a:lnTo>
                    <a:pt x="15" y="128"/>
                  </a:lnTo>
                  <a:lnTo>
                    <a:pt x="13" y="139"/>
                  </a:lnTo>
                  <a:lnTo>
                    <a:pt x="13" y="145"/>
                  </a:lnTo>
                  <a:lnTo>
                    <a:pt x="0" y="139"/>
                  </a:lnTo>
                  <a:lnTo>
                    <a:pt x="1" y="136"/>
                  </a:lnTo>
                  <a:lnTo>
                    <a:pt x="2" y="127"/>
                  </a:lnTo>
                  <a:lnTo>
                    <a:pt x="4" y="114"/>
                  </a:lnTo>
                  <a:lnTo>
                    <a:pt x="5" y="103"/>
                  </a:lnTo>
                  <a:lnTo>
                    <a:pt x="6" y="92"/>
                  </a:lnTo>
                  <a:lnTo>
                    <a:pt x="6" y="82"/>
                  </a:lnTo>
                  <a:lnTo>
                    <a:pt x="7" y="73"/>
                  </a:lnTo>
                  <a:lnTo>
                    <a:pt x="6" y="62"/>
                  </a:lnTo>
                  <a:lnTo>
                    <a:pt x="6" y="49"/>
                  </a:lnTo>
                  <a:lnTo>
                    <a:pt x="5" y="38"/>
                  </a:lnTo>
                  <a:lnTo>
                    <a:pt x="5" y="27"/>
                  </a:lnTo>
                  <a:lnTo>
                    <a:pt x="3" y="15"/>
                  </a:lnTo>
                  <a:lnTo>
                    <a:pt x="0" y="6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3" name="Freeform 1097"/>
            <p:cNvSpPr>
              <a:spLocks/>
            </p:cNvSpPr>
            <p:nvPr/>
          </p:nvSpPr>
          <p:spPr bwMode="auto">
            <a:xfrm>
              <a:off x="3105" y="1963"/>
              <a:ext cx="5" cy="36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5" y="9"/>
                </a:cxn>
                <a:cxn ang="0">
                  <a:pos x="17" y="20"/>
                </a:cxn>
                <a:cxn ang="0">
                  <a:pos x="18" y="30"/>
                </a:cxn>
                <a:cxn ang="0">
                  <a:pos x="19" y="41"/>
                </a:cxn>
                <a:cxn ang="0">
                  <a:pos x="19" y="50"/>
                </a:cxn>
                <a:cxn ang="0">
                  <a:pos x="19" y="64"/>
                </a:cxn>
                <a:cxn ang="0">
                  <a:pos x="19" y="75"/>
                </a:cxn>
                <a:cxn ang="0">
                  <a:pos x="19" y="88"/>
                </a:cxn>
                <a:cxn ang="0">
                  <a:pos x="18" y="98"/>
                </a:cxn>
                <a:cxn ang="0">
                  <a:pos x="18" y="106"/>
                </a:cxn>
                <a:cxn ang="0">
                  <a:pos x="16" y="118"/>
                </a:cxn>
                <a:cxn ang="0">
                  <a:pos x="15" y="128"/>
                </a:cxn>
                <a:cxn ang="0">
                  <a:pos x="13" y="139"/>
                </a:cxn>
                <a:cxn ang="0">
                  <a:pos x="13" y="145"/>
                </a:cxn>
                <a:cxn ang="0">
                  <a:pos x="0" y="139"/>
                </a:cxn>
                <a:cxn ang="0">
                  <a:pos x="1" y="136"/>
                </a:cxn>
                <a:cxn ang="0">
                  <a:pos x="2" y="127"/>
                </a:cxn>
                <a:cxn ang="0">
                  <a:pos x="4" y="114"/>
                </a:cxn>
                <a:cxn ang="0">
                  <a:pos x="5" y="103"/>
                </a:cxn>
                <a:cxn ang="0">
                  <a:pos x="6" y="92"/>
                </a:cxn>
                <a:cxn ang="0">
                  <a:pos x="6" y="82"/>
                </a:cxn>
                <a:cxn ang="0">
                  <a:pos x="7" y="73"/>
                </a:cxn>
                <a:cxn ang="0">
                  <a:pos x="6" y="62"/>
                </a:cxn>
                <a:cxn ang="0">
                  <a:pos x="6" y="49"/>
                </a:cxn>
                <a:cxn ang="0">
                  <a:pos x="5" y="38"/>
                </a:cxn>
                <a:cxn ang="0">
                  <a:pos x="5" y="27"/>
                </a:cxn>
                <a:cxn ang="0">
                  <a:pos x="3" y="15"/>
                </a:cxn>
                <a:cxn ang="0">
                  <a:pos x="0" y="6"/>
                </a:cxn>
                <a:cxn ang="0">
                  <a:pos x="13" y="0"/>
                </a:cxn>
              </a:cxnLst>
              <a:rect l="0" t="0" r="r" b="b"/>
              <a:pathLst>
                <a:path w="19" h="145">
                  <a:moveTo>
                    <a:pt x="13" y="0"/>
                  </a:moveTo>
                  <a:lnTo>
                    <a:pt x="15" y="9"/>
                  </a:lnTo>
                  <a:lnTo>
                    <a:pt x="17" y="20"/>
                  </a:lnTo>
                  <a:lnTo>
                    <a:pt x="18" y="30"/>
                  </a:lnTo>
                  <a:lnTo>
                    <a:pt x="19" y="41"/>
                  </a:lnTo>
                  <a:lnTo>
                    <a:pt x="19" y="50"/>
                  </a:lnTo>
                  <a:lnTo>
                    <a:pt x="19" y="64"/>
                  </a:lnTo>
                  <a:lnTo>
                    <a:pt x="19" y="75"/>
                  </a:lnTo>
                  <a:lnTo>
                    <a:pt x="19" y="88"/>
                  </a:lnTo>
                  <a:lnTo>
                    <a:pt x="18" y="98"/>
                  </a:lnTo>
                  <a:lnTo>
                    <a:pt x="18" y="106"/>
                  </a:lnTo>
                  <a:lnTo>
                    <a:pt x="16" y="118"/>
                  </a:lnTo>
                  <a:lnTo>
                    <a:pt x="15" y="128"/>
                  </a:lnTo>
                  <a:lnTo>
                    <a:pt x="13" y="139"/>
                  </a:lnTo>
                  <a:lnTo>
                    <a:pt x="13" y="145"/>
                  </a:lnTo>
                  <a:lnTo>
                    <a:pt x="0" y="139"/>
                  </a:lnTo>
                  <a:lnTo>
                    <a:pt x="1" y="136"/>
                  </a:lnTo>
                  <a:lnTo>
                    <a:pt x="2" y="127"/>
                  </a:lnTo>
                  <a:lnTo>
                    <a:pt x="4" y="114"/>
                  </a:lnTo>
                  <a:lnTo>
                    <a:pt x="5" y="103"/>
                  </a:lnTo>
                  <a:lnTo>
                    <a:pt x="6" y="92"/>
                  </a:lnTo>
                  <a:lnTo>
                    <a:pt x="6" y="82"/>
                  </a:lnTo>
                  <a:lnTo>
                    <a:pt x="7" y="73"/>
                  </a:lnTo>
                  <a:lnTo>
                    <a:pt x="6" y="62"/>
                  </a:lnTo>
                  <a:lnTo>
                    <a:pt x="6" y="49"/>
                  </a:lnTo>
                  <a:lnTo>
                    <a:pt x="5" y="38"/>
                  </a:lnTo>
                  <a:lnTo>
                    <a:pt x="5" y="27"/>
                  </a:lnTo>
                  <a:lnTo>
                    <a:pt x="3" y="15"/>
                  </a:lnTo>
                  <a:lnTo>
                    <a:pt x="0" y="6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4" name="Freeform 1098"/>
            <p:cNvSpPr>
              <a:spLocks/>
            </p:cNvSpPr>
            <p:nvPr/>
          </p:nvSpPr>
          <p:spPr bwMode="auto">
            <a:xfrm>
              <a:off x="3098" y="1965"/>
              <a:ext cx="5" cy="31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" y="8"/>
                </a:cxn>
                <a:cxn ang="0">
                  <a:pos x="18" y="15"/>
                </a:cxn>
                <a:cxn ang="0">
                  <a:pos x="19" y="27"/>
                </a:cxn>
                <a:cxn ang="0">
                  <a:pos x="20" y="36"/>
                </a:cxn>
                <a:cxn ang="0">
                  <a:pos x="20" y="49"/>
                </a:cxn>
                <a:cxn ang="0">
                  <a:pos x="20" y="61"/>
                </a:cxn>
                <a:cxn ang="0">
                  <a:pos x="19" y="74"/>
                </a:cxn>
                <a:cxn ang="0">
                  <a:pos x="19" y="83"/>
                </a:cxn>
                <a:cxn ang="0">
                  <a:pos x="18" y="92"/>
                </a:cxn>
                <a:cxn ang="0">
                  <a:pos x="17" y="104"/>
                </a:cxn>
                <a:cxn ang="0">
                  <a:pos x="16" y="114"/>
                </a:cxn>
                <a:cxn ang="0">
                  <a:pos x="13" y="124"/>
                </a:cxn>
                <a:cxn ang="0">
                  <a:pos x="0" y="118"/>
                </a:cxn>
                <a:cxn ang="0">
                  <a:pos x="2" y="112"/>
                </a:cxn>
                <a:cxn ang="0">
                  <a:pos x="3" y="101"/>
                </a:cxn>
                <a:cxn ang="0">
                  <a:pos x="5" y="89"/>
                </a:cxn>
                <a:cxn ang="0">
                  <a:pos x="5" y="78"/>
                </a:cxn>
                <a:cxn ang="0">
                  <a:pos x="6" y="67"/>
                </a:cxn>
                <a:cxn ang="0">
                  <a:pos x="6" y="59"/>
                </a:cxn>
                <a:cxn ang="0">
                  <a:pos x="6" y="48"/>
                </a:cxn>
                <a:cxn ang="0">
                  <a:pos x="6" y="34"/>
                </a:cxn>
                <a:cxn ang="0">
                  <a:pos x="5" y="24"/>
                </a:cxn>
                <a:cxn ang="0">
                  <a:pos x="4" y="12"/>
                </a:cxn>
                <a:cxn ang="0">
                  <a:pos x="3" y="7"/>
                </a:cxn>
                <a:cxn ang="0">
                  <a:pos x="17" y="0"/>
                </a:cxn>
              </a:cxnLst>
              <a:rect l="0" t="0" r="r" b="b"/>
              <a:pathLst>
                <a:path w="20" h="124">
                  <a:moveTo>
                    <a:pt x="17" y="0"/>
                  </a:moveTo>
                  <a:lnTo>
                    <a:pt x="18" y="8"/>
                  </a:lnTo>
                  <a:lnTo>
                    <a:pt x="18" y="15"/>
                  </a:lnTo>
                  <a:lnTo>
                    <a:pt x="19" y="27"/>
                  </a:lnTo>
                  <a:lnTo>
                    <a:pt x="20" y="36"/>
                  </a:lnTo>
                  <a:lnTo>
                    <a:pt x="20" y="49"/>
                  </a:lnTo>
                  <a:lnTo>
                    <a:pt x="20" y="61"/>
                  </a:lnTo>
                  <a:lnTo>
                    <a:pt x="19" y="74"/>
                  </a:lnTo>
                  <a:lnTo>
                    <a:pt x="19" y="83"/>
                  </a:lnTo>
                  <a:lnTo>
                    <a:pt x="18" y="92"/>
                  </a:lnTo>
                  <a:lnTo>
                    <a:pt x="17" y="104"/>
                  </a:lnTo>
                  <a:lnTo>
                    <a:pt x="16" y="114"/>
                  </a:lnTo>
                  <a:lnTo>
                    <a:pt x="13" y="124"/>
                  </a:lnTo>
                  <a:lnTo>
                    <a:pt x="0" y="118"/>
                  </a:lnTo>
                  <a:lnTo>
                    <a:pt x="2" y="112"/>
                  </a:lnTo>
                  <a:lnTo>
                    <a:pt x="3" y="101"/>
                  </a:lnTo>
                  <a:lnTo>
                    <a:pt x="5" y="89"/>
                  </a:lnTo>
                  <a:lnTo>
                    <a:pt x="5" y="78"/>
                  </a:lnTo>
                  <a:lnTo>
                    <a:pt x="6" y="67"/>
                  </a:lnTo>
                  <a:lnTo>
                    <a:pt x="6" y="59"/>
                  </a:lnTo>
                  <a:lnTo>
                    <a:pt x="6" y="48"/>
                  </a:lnTo>
                  <a:lnTo>
                    <a:pt x="6" y="34"/>
                  </a:lnTo>
                  <a:lnTo>
                    <a:pt x="5" y="24"/>
                  </a:lnTo>
                  <a:lnTo>
                    <a:pt x="4" y="12"/>
                  </a:lnTo>
                  <a:lnTo>
                    <a:pt x="3" y="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5" name="Freeform 1099"/>
            <p:cNvSpPr>
              <a:spLocks/>
            </p:cNvSpPr>
            <p:nvPr/>
          </p:nvSpPr>
          <p:spPr bwMode="auto">
            <a:xfrm>
              <a:off x="3098" y="1965"/>
              <a:ext cx="5" cy="31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8" y="8"/>
                </a:cxn>
                <a:cxn ang="0">
                  <a:pos x="18" y="15"/>
                </a:cxn>
                <a:cxn ang="0">
                  <a:pos x="19" y="27"/>
                </a:cxn>
                <a:cxn ang="0">
                  <a:pos x="20" y="36"/>
                </a:cxn>
                <a:cxn ang="0">
                  <a:pos x="20" y="49"/>
                </a:cxn>
                <a:cxn ang="0">
                  <a:pos x="20" y="61"/>
                </a:cxn>
                <a:cxn ang="0">
                  <a:pos x="19" y="74"/>
                </a:cxn>
                <a:cxn ang="0">
                  <a:pos x="19" y="83"/>
                </a:cxn>
                <a:cxn ang="0">
                  <a:pos x="18" y="92"/>
                </a:cxn>
                <a:cxn ang="0">
                  <a:pos x="17" y="104"/>
                </a:cxn>
                <a:cxn ang="0">
                  <a:pos x="16" y="114"/>
                </a:cxn>
                <a:cxn ang="0">
                  <a:pos x="13" y="124"/>
                </a:cxn>
                <a:cxn ang="0">
                  <a:pos x="0" y="118"/>
                </a:cxn>
                <a:cxn ang="0">
                  <a:pos x="2" y="112"/>
                </a:cxn>
                <a:cxn ang="0">
                  <a:pos x="3" y="101"/>
                </a:cxn>
                <a:cxn ang="0">
                  <a:pos x="5" y="89"/>
                </a:cxn>
                <a:cxn ang="0">
                  <a:pos x="5" y="78"/>
                </a:cxn>
                <a:cxn ang="0">
                  <a:pos x="6" y="67"/>
                </a:cxn>
                <a:cxn ang="0">
                  <a:pos x="6" y="59"/>
                </a:cxn>
                <a:cxn ang="0">
                  <a:pos x="6" y="48"/>
                </a:cxn>
                <a:cxn ang="0">
                  <a:pos x="6" y="34"/>
                </a:cxn>
                <a:cxn ang="0">
                  <a:pos x="5" y="24"/>
                </a:cxn>
                <a:cxn ang="0">
                  <a:pos x="4" y="12"/>
                </a:cxn>
                <a:cxn ang="0">
                  <a:pos x="3" y="7"/>
                </a:cxn>
                <a:cxn ang="0">
                  <a:pos x="17" y="0"/>
                </a:cxn>
              </a:cxnLst>
              <a:rect l="0" t="0" r="r" b="b"/>
              <a:pathLst>
                <a:path w="20" h="124">
                  <a:moveTo>
                    <a:pt x="17" y="0"/>
                  </a:moveTo>
                  <a:lnTo>
                    <a:pt x="18" y="8"/>
                  </a:lnTo>
                  <a:lnTo>
                    <a:pt x="18" y="15"/>
                  </a:lnTo>
                  <a:lnTo>
                    <a:pt x="19" y="27"/>
                  </a:lnTo>
                  <a:lnTo>
                    <a:pt x="20" y="36"/>
                  </a:lnTo>
                  <a:lnTo>
                    <a:pt x="20" y="49"/>
                  </a:lnTo>
                  <a:lnTo>
                    <a:pt x="20" y="61"/>
                  </a:lnTo>
                  <a:lnTo>
                    <a:pt x="19" y="74"/>
                  </a:lnTo>
                  <a:lnTo>
                    <a:pt x="19" y="83"/>
                  </a:lnTo>
                  <a:lnTo>
                    <a:pt x="18" y="92"/>
                  </a:lnTo>
                  <a:lnTo>
                    <a:pt x="17" y="104"/>
                  </a:lnTo>
                  <a:lnTo>
                    <a:pt x="16" y="114"/>
                  </a:lnTo>
                  <a:lnTo>
                    <a:pt x="13" y="124"/>
                  </a:lnTo>
                  <a:lnTo>
                    <a:pt x="0" y="118"/>
                  </a:lnTo>
                  <a:lnTo>
                    <a:pt x="2" y="112"/>
                  </a:lnTo>
                  <a:lnTo>
                    <a:pt x="3" y="101"/>
                  </a:lnTo>
                  <a:lnTo>
                    <a:pt x="5" y="89"/>
                  </a:lnTo>
                  <a:lnTo>
                    <a:pt x="5" y="78"/>
                  </a:lnTo>
                  <a:lnTo>
                    <a:pt x="6" y="67"/>
                  </a:lnTo>
                  <a:lnTo>
                    <a:pt x="6" y="59"/>
                  </a:lnTo>
                  <a:lnTo>
                    <a:pt x="6" y="48"/>
                  </a:lnTo>
                  <a:lnTo>
                    <a:pt x="6" y="34"/>
                  </a:lnTo>
                  <a:lnTo>
                    <a:pt x="5" y="24"/>
                  </a:lnTo>
                  <a:lnTo>
                    <a:pt x="4" y="12"/>
                  </a:lnTo>
                  <a:lnTo>
                    <a:pt x="3" y="7"/>
                  </a:lnTo>
                  <a:lnTo>
                    <a:pt x="17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6" name="Freeform 1100"/>
            <p:cNvSpPr>
              <a:spLocks/>
            </p:cNvSpPr>
            <p:nvPr/>
          </p:nvSpPr>
          <p:spPr bwMode="auto">
            <a:xfrm>
              <a:off x="3092" y="1968"/>
              <a:ext cx="4" cy="2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5" y="9"/>
                </a:cxn>
                <a:cxn ang="0">
                  <a:pos x="16" y="18"/>
                </a:cxn>
                <a:cxn ang="0">
                  <a:pos x="16" y="27"/>
                </a:cxn>
                <a:cxn ang="0">
                  <a:pos x="16" y="40"/>
                </a:cxn>
                <a:cxn ang="0">
                  <a:pos x="16" y="52"/>
                </a:cxn>
                <a:cxn ang="0">
                  <a:pos x="16" y="64"/>
                </a:cxn>
                <a:cxn ang="0">
                  <a:pos x="15" y="74"/>
                </a:cxn>
                <a:cxn ang="0">
                  <a:pos x="15" y="84"/>
                </a:cxn>
                <a:cxn ang="0">
                  <a:pos x="15" y="93"/>
                </a:cxn>
                <a:cxn ang="0">
                  <a:pos x="14" y="97"/>
                </a:cxn>
                <a:cxn ang="0">
                  <a:pos x="0" y="90"/>
                </a:cxn>
                <a:cxn ang="0">
                  <a:pos x="2" y="80"/>
                </a:cxn>
                <a:cxn ang="0">
                  <a:pos x="2" y="69"/>
                </a:cxn>
                <a:cxn ang="0">
                  <a:pos x="3" y="58"/>
                </a:cxn>
                <a:cxn ang="0">
                  <a:pos x="3" y="50"/>
                </a:cxn>
                <a:cxn ang="0">
                  <a:pos x="3" y="37"/>
                </a:cxn>
                <a:cxn ang="0">
                  <a:pos x="3" y="25"/>
                </a:cxn>
                <a:cxn ang="0">
                  <a:pos x="2" y="15"/>
                </a:cxn>
                <a:cxn ang="0">
                  <a:pos x="1" y="6"/>
                </a:cxn>
                <a:cxn ang="0">
                  <a:pos x="14" y="0"/>
                </a:cxn>
              </a:cxnLst>
              <a:rect l="0" t="0" r="r" b="b"/>
              <a:pathLst>
                <a:path w="16" h="97">
                  <a:moveTo>
                    <a:pt x="14" y="0"/>
                  </a:moveTo>
                  <a:lnTo>
                    <a:pt x="15" y="9"/>
                  </a:lnTo>
                  <a:lnTo>
                    <a:pt x="16" y="18"/>
                  </a:lnTo>
                  <a:lnTo>
                    <a:pt x="16" y="27"/>
                  </a:lnTo>
                  <a:lnTo>
                    <a:pt x="16" y="40"/>
                  </a:lnTo>
                  <a:lnTo>
                    <a:pt x="16" y="52"/>
                  </a:lnTo>
                  <a:lnTo>
                    <a:pt x="16" y="64"/>
                  </a:lnTo>
                  <a:lnTo>
                    <a:pt x="15" y="74"/>
                  </a:lnTo>
                  <a:lnTo>
                    <a:pt x="15" y="84"/>
                  </a:lnTo>
                  <a:lnTo>
                    <a:pt x="15" y="93"/>
                  </a:lnTo>
                  <a:lnTo>
                    <a:pt x="14" y="97"/>
                  </a:lnTo>
                  <a:lnTo>
                    <a:pt x="0" y="90"/>
                  </a:lnTo>
                  <a:lnTo>
                    <a:pt x="2" y="80"/>
                  </a:lnTo>
                  <a:lnTo>
                    <a:pt x="2" y="69"/>
                  </a:lnTo>
                  <a:lnTo>
                    <a:pt x="3" y="58"/>
                  </a:lnTo>
                  <a:lnTo>
                    <a:pt x="3" y="50"/>
                  </a:lnTo>
                  <a:lnTo>
                    <a:pt x="3" y="37"/>
                  </a:lnTo>
                  <a:lnTo>
                    <a:pt x="3" y="25"/>
                  </a:lnTo>
                  <a:lnTo>
                    <a:pt x="2" y="15"/>
                  </a:lnTo>
                  <a:lnTo>
                    <a:pt x="1" y="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7" name="Freeform 1101"/>
            <p:cNvSpPr>
              <a:spLocks/>
            </p:cNvSpPr>
            <p:nvPr/>
          </p:nvSpPr>
          <p:spPr bwMode="auto">
            <a:xfrm>
              <a:off x="3092" y="1968"/>
              <a:ext cx="4" cy="2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5" y="9"/>
                </a:cxn>
                <a:cxn ang="0">
                  <a:pos x="16" y="18"/>
                </a:cxn>
                <a:cxn ang="0">
                  <a:pos x="16" y="27"/>
                </a:cxn>
                <a:cxn ang="0">
                  <a:pos x="16" y="40"/>
                </a:cxn>
                <a:cxn ang="0">
                  <a:pos x="16" y="52"/>
                </a:cxn>
                <a:cxn ang="0">
                  <a:pos x="16" y="64"/>
                </a:cxn>
                <a:cxn ang="0">
                  <a:pos x="15" y="74"/>
                </a:cxn>
                <a:cxn ang="0">
                  <a:pos x="15" y="84"/>
                </a:cxn>
                <a:cxn ang="0">
                  <a:pos x="15" y="93"/>
                </a:cxn>
                <a:cxn ang="0">
                  <a:pos x="14" y="97"/>
                </a:cxn>
                <a:cxn ang="0">
                  <a:pos x="0" y="90"/>
                </a:cxn>
                <a:cxn ang="0">
                  <a:pos x="2" y="80"/>
                </a:cxn>
                <a:cxn ang="0">
                  <a:pos x="2" y="69"/>
                </a:cxn>
                <a:cxn ang="0">
                  <a:pos x="3" y="58"/>
                </a:cxn>
                <a:cxn ang="0">
                  <a:pos x="3" y="50"/>
                </a:cxn>
                <a:cxn ang="0">
                  <a:pos x="3" y="37"/>
                </a:cxn>
                <a:cxn ang="0">
                  <a:pos x="3" y="25"/>
                </a:cxn>
                <a:cxn ang="0">
                  <a:pos x="2" y="15"/>
                </a:cxn>
                <a:cxn ang="0">
                  <a:pos x="1" y="6"/>
                </a:cxn>
                <a:cxn ang="0">
                  <a:pos x="14" y="0"/>
                </a:cxn>
              </a:cxnLst>
              <a:rect l="0" t="0" r="r" b="b"/>
              <a:pathLst>
                <a:path w="16" h="97">
                  <a:moveTo>
                    <a:pt x="14" y="0"/>
                  </a:moveTo>
                  <a:lnTo>
                    <a:pt x="15" y="9"/>
                  </a:lnTo>
                  <a:lnTo>
                    <a:pt x="16" y="18"/>
                  </a:lnTo>
                  <a:lnTo>
                    <a:pt x="16" y="27"/>
                  </a:lnTo>
                  <a:lnTo>
                    <a:pt x="16" y="40"/>
                  </a:lnTo>
                  <a:lnTo>
                    <a:pt x="16" y="52"/>
                  </a:lnTo>
                  <a:lnTo>
                    <a:pt x="16" y="64"/>
                  </a:lnTo>
                  <a:lnTo>
                    <a:pt x="15" y="74"/>
                  </a:lnTo>
                  <a:lnTo>
                    <a:pt x="15" y="84"/>
                  </a:lnTo>
                  <a:lnTo>
                    <a:pt x="15" y="93"/>
                  </a:lnTo>
                  <a:lnTo>
                    <a:pt x="14" y="97"/>
                  </a:lnTo>
                  <a:lnTo>
                    <a:pt x="0" y="90"/>
                  </a:lnTo>
                  <a:lnTo>
                    <a:pt x="2" y="80"/>
                  </a:lnTo>
                  <a:lnTo>
                    <a:pt x="2" y="69"/>
                  </a:lnTo>
                  <a:lnTo>
                    <a:pt x="3" y="58"/>
                  </a:lnTo>
                  <a:lnTo>
                    <a:pt x="3" y="50"/>
                  </a:lnTo>
                  <a:lnTo>
                    <a:pt x="3" y="37"/>
                  </a:lnTo>
                  <a:lnTo>
                    <a:pt x="3" y="25"/>
                  </a:lnTo>
                  <a:lnTo>
                    <a:pt x="2" y="15"/>
                  </a:lnTo>
                  <a:lnTo>
                    <a:pt x="1" y="6"/>
                  </a:lnTo>
                  <a:lnTo>
                    <a:pt x="14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8" name="Freeform 1102"/>
            <p:cNvSpPr>
              <a:spLocks/>
            </p:cNvSpPr>
            <p:nvPr/>
          </p:nvSpPr>
          <p:spPr bwMode="auto">
            <a:xfrm>
              <a:off x="3085" y="1972"/>
              <a:ext cx="4" cy="17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4" y="12"/>
                </a:cxn>
                <a:cxn ang="0">
                  <a:pos x="15" y="26"/>
                </a:cxn>
                <a:cxn ang="0">
                  <a:pos x="15" y="38"/>
                </a:cxn>
                <a:cxn ang="0">
                  <a:pos x="14" y="50"/>
                </a:cxn>
                <a:cxn ang="0">
                  <a:pos x="14" y="60"/>
                </a:cxn>
                <a:cxn ang="0">
                  <a:pos x="12" y="71"/>
                </a:cxn>
                <a:cxn ang="0">
                  <a:pos x="0" y="64"/>
                </a:cxn>
                <a:cxn ang="0">
                  <a:pos x="1" y="54"/>
                </a:cxn>
                <a:cxn ang="0">
                  <a:pos x="1" y="44"/>
                </a:cxn>
                <a:cxn ang="0">
                  <a:pos x="2" y="35"/>
                </a:cxn>
                <a:cxn ang="0">
                  <a:pos x="1" y="23"/>
                </a:cxn>
                <a:cxn ang="0">
                  <a:pos x="1" y="11"/>
                </a:cxn>
                <a:cxn ang="0">
                  <a:pos x="0" y="5"/>
                </a:cxn>
                <a:cxn ang="0">
                  <a:pos x="13" y="0"/>
                </a:cxn>
              </a:cxnLst>
              <a:rect l="0" t="0" r="r" b="b"/>
              <a:pathLst>
                <a:path w="15" h="71">
                  <a:moveTo>
                    <a:pt x="13" y="0"/>
                  </a:moveTo>
                  <a:lnTo>
                    <a:pt x="14" y="12"/>
                  </a:lnTo>
                  <a:lnTo>
                    <a:pt x="15" y="26"/>
                  </a:lnTo>
                  <a:lnTo>
                    <a:pt x="15" y="38"/>
                  </a:lnTo>
                  <a:lnTo>
                    <a:pt x="14" y="50"/>
                  </a:lnTo>
                  <a:lnTo>
                    <a:pt x="14" y="60"/>
                  </a:lnTo>
                  <a:lnTo>
                    <a:pt x="12" y="71"/>
                  </a:lnTo>
                  <a:lnTo>
                    <a:pt x="0" y="64"/>
                  </a:lnTo>
                  <a:lnTo>
                    <a:pt x="1" y="54"/>
                  </a:lnTo>
                  <a:lnTo>
                    <a:pt x="1" y="44"/>
                  </a:lnTo>
                  <a:lnTo>
                    <a:pt x="2" y="35"/>
                  </a:lnTo>
                  <a:lnTo>
                    <a:pt x="1" y="23"/>
                  </a:lnTo>
                  <a:lnTo>
                    <a:pt x="1" y="11"/>
                  </a:lnTo>
                  <a:lnTo>
                    <a:pt x="0" y="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19" name="Freeform 1103"/>
            <p:cNvSpPr>
              <a:spLocks/>
            </p:cNvSpPr>
            <p:nvPr/>
          </p:nvSpPr>
          <p:spPr bwMode="auto">
            <a:xfrm>
              <a:off x="3085" y="1972"/>
              <a:ext cx="4" cy="17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4" y="12"/>
                </a:cxn>
                <a:cxn ang="0">
                  <a:pos x="15" y="26"/>
                </a:cxn>
                <a:cxn ang="0">
                  <a:pos x="15" y="38"/>
                </a:cxn>
                <a:cxn ang="0">
                  <a:pos x="14" y="50"/>
                </a:cxn>
                <a:cxn ang="0">
                  <a:pos x="14" y="60"/>
                </a:cxn>
                <a:cxn ang="0">
                  <a:pos x="12" y="71"/>
                </a:cxn>
                <a:cxn ang="0">
                  <a:pos x="0" y="64"/>
                </a:cxn>
                <a:cxn ang="0">
                  <a:pos x="1" y="54"/>
                </a:cxn>
                <a:cxn ang="0">
                  <a:pos x="1" y="44"/>
                </a:cxn>
                <a:cxn ang="0">
                  <a:pos x="2" y="35"/>
                </a:cxn>
                <a:cxn ang="0">
                  <a:pos x="1" y="23"/>
                </a:cxn>
                <a:cxn ang="0">
                  <a:pos x="1" y="11"/>
                </a:cxn>
                <a:cxn ang="0">
                  <a:pos x="0" y="5"/>
                </a:cxn>
                <a:cxn ang="0">
                  <a:pos x="13" y="0"/>
                </a:cxn>
              </a:cxnLst>
              <a:rect l="0" t="0" r="r" b="b"/>
              <a:pathLst>
                <a:path w="15" h="71">
                  <a:moveTo>
                    <a:pt x="13" y="0"/>
                  </a:moveTo>
                  <a:lnTo>
                    <a:pt x="14" y="12"/>
                  </a:lnTo>
                  <a:lnTo>
                    <a:pt x="15" y="26"/>
                  </a:lnTo>
                  <a:lnTo>
                    <a:pt x="15" y="38"/>
                  </a:lnTo>
                  <a:lnTo>
                    <a:pt x="14" y="50"/>
                  </a:lnTo>
                  <a:lnTo>
                    <a:pt x="14" y="60"/>
                  </a:lnTo>
                  <a:lnTo>
                    <a:pt x="12" y="71"/>
                  </a:lnTo>
                  <a:lnTo>
                    <a:pt x="0" y="64"/>
                  </a:lnTo>
                  <a:lnTo>
                    <a:pt x="1" y="54"/>
                  </a:lnTo>
                  <a:lnTo>
                    <a:pt x="1" y="44"/>
                  </a:lnTo>
                  <a:lnTo>
                    <a:pt x="2" y="35"/>
                  </a:lnTo>
                  <a:lnTo>
                    <a:pt x="1" y="23"/>
                  </a:lnTo>
                  <a:lnTo>
                    <a:pt x="1" y="11"/>
                  </a:lnTo>
                  <a:lnTo>
                    <a:pt x="0" y="5"/>
                  </a:lnTo>
                  <a:lnTo>
                    <a:pt x="13" y="0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0" name="Freeform 1104"/>
            <p:cNvSpPr>
              <a:spLocks/>
            </p:cNvSpPr>
            <p:nvPr/>
          </p:nvSpPr>
          <p:spPr bwMode="auto">
            <a:xfrm>
              <a:off x="3079" y="1974"/>
              <a:ext cx="3" cy="12"/>
            </a:xfrm>
            <a:custGeom>
              <a:avLst/>
              <a:gdLst/>
              <a:ahLst/>
              <a:cxnLst>
                <a:cxn ang="0">
                  <a:pos x="13" y="7"/>
                </a:cxn>
                <a:cxn ang="0">
                  <a:pos x="14" y="20"/>
                </a:cxn>
                <a:cxn ang="0">
                  <a:pos x="14" y="32"/>
                </a:cxn>
                <a:cxn ang="0">
                  <a:pos x="13" y="42"/>
                </a:cxn>
                <a:cxn ang="0">
                  <a:pos x="12" y="48"/>
                </a:cxn>
                <a:cxn ang="0">
                  <a:pos x="0" y="42"/>
                </a:cxn>
                <a:cxn ang="0">
                  <a:pos x="1" y="30"/>
                </a:cxn>
                <a:cxn ang="0">
                  <a:pos x="1" y="18"/>
                </a:cxn>
                <a:cxn ang="0">
                  <a:pos x="1" y="7"/>
                </a:cxn>
                <a:cxn ang="0">
                  <a:pos x="13" y="0"/>
                </a:cxn>
                <a:cxn ang="0">
                  <a:pos x="13" y="7"/>
                </a:cxn>
              </a:cxnLst>
              <a:rect l="0" t="0" r="r" b="b"/>
              <a:pathLst>
                <a:path w="14" h="48">
                  <a:moveTo>
                    <a:pt x="13" y="7"/>
                  </a:moveTo>
                  <a:lnTo>
                    <a:pt x="14" y="20"/>
                  </a:lnTo>
                  <a:lnTo>
                    <a:pt x="14" y="32"/>
                  </a:lnTo>
                  <a:lnTo>
                    <a:pt x="13" y="42"/>
                  </a:lnTo>
                  <a:lnTo>
                    <a:pt x="12" y="48"/>
                  </a:lnTo>
                  <a:lnTo>
                    <a:pt x="0" y="42"/>
                  </a:lnTo>
                  <a:lnTo>
                    <a:pt x="1" y="30"/>
                  </a:lnTo>
                  <a:lnTo>
                    <a:pt x="1" y="18"/>
                  </a:lnTo>
                  <a:lnTo>
                    <a:pt x="1" y="7"/>
                  </a:lnTo>
                  <a:lnTo>
                    <a:pt x="13" y="0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1" name="Freeform 1105"/>
            <p:cNvSpPr>
              <a:spLocks/>
            </p:cNvSpPr>
            <p:nvPr/>
          </p:nvSpPr>
          <p:spPr bwMode="auto">
            <a:xfrm>
              <a:off x="3079" y="1974"/>
              <a:ext cx="3" cy="12"/>
            </a:xfrm>
            <a:custGeom>
              <a:avLst/>
              <a:gdLst/>
              <a:ahLst/>
              <a:cxnLst>
                <a:cxn ang="0">
                  <a:pos x="13" y="7"/>
                </a:cxn>
                <a:cxn ang="0">
                  <a:pos x="14" y="20"/>
                </a:cxn>
                <a:cxn ang="0">
                  <a:pos x="14" y="32"/>
                </a:cxn>
                <a:cxn ang="0">
                  <a:pos x="13" y="42"/>
                </a:cxn>
                <a:cxn ang="0">
                  <a:pos x="12" y="48"/>
                </a:cxn>
                <a:cxn ang="0">
                  <a:pos x="0" y="42"/>
                </a:cxn>
                <a:cxn ang="0">
                  <a:pos x="1" y="30"/>
                </a:cxn>
                <a:cxn ang="0">
                  <a:pos x="1" y="18"/>
                </a:cxn>
                <a:cxn ang="0">
                  <a:pos x="1" y="7"/>
                </a:cxn>
                <a:cxn ang="0">
                  <a:pos x="13" y="0"/>
                </a:cxn>
                <a:cxn ang="0">
                  <a:pos x="13" y="7"/>
                </a:cxn>
              </a:cxnLst>
              <a:rect l="0" t="0" r="r" b="b"/>
              <a:pathLst>
                <a:path w="14" h="48">
                  <a:moveTo>
                    <a:pt x="13" y="7"/>
                  </a:moveTo>
                  <a:lnTo>
                    <a:pt x="14" y="20"/>
                  </a:lnTo>
                  <a:lnTo>
                    <a:pt x="14" y="32"/>
                  </a:lnTo>
                  <a:lnTo>
                    <a:pt x="13" y="42"/>
                  </a:lnTo>
                  <a:lnTo>
                    <a:pt x="12" y="48"/>
                  </a:lnTo>
                  <a:lnTo>
                    <a:pt x="0" y="42"/>
                  </a:lnTo>
                  <a:lnTo>
                    <a:pt x="1" y="30"/>
                  </a:lnTo>
                  <a:lnTo>
                    <a:pt x="1" y="18"/>
                  </a:lnTo>
                  <a:lnTo>
                    <a:pt x="1" y="7"/>
                  </a:lnTo>
                  <a:lnTo>
                    <a:pt x="13" y="0"/>
                  </a:lnTo>
                  <a:lnTo>
                    <a:pt x="13" y="7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2" name="Freeform 1106"/>
            <p:cNvSpPr>
              <a:spLocks/>
            </p:cNvSpPr>
            <p:nvPr/>
          </p:nvSpPr>
          <p:spPr bwMode="auto">
            <a:xfrm>
              <a:off x="3029" y="1938"/>
              <a:ext cx="50" cy="73"/>
            </a:xfrm>
            <a:custGeom>
              <a:avLst/>
              <a:gdLst/>
              <a:ahLst/>
              <a:cxnLst>
                <a:cxn ang="0">
                  <a:pos x="89" y="256"/>
                </a:cxn>
                <a:cxn ang="0">
                  <a:pos x="73" y="238"/>
                </a:cxn>
                <a:cxn ang="0">
                  <a:pos x="47" y="223"/>
                </a:cxn>
                <a:cxn ang="0">
                  <a:pos x="13" y="212"/>
                </a:cxn>
                <a:cxn ang="0">
                  <a:pos x="15" y="196"/>
                </a:cxn>
                <a:cxn ang="0">
                  <a:pos x="26" y="170"/>
                </a:cxn>
                <a:cxn ang="0">
                  <a:pos x="4" y="131"/>
                </a:cxn>
                <a:cxn ang="0">
                  <a:pos x="1" y="104"/>
                </a:cxn>
                <a:cxn ang="0">
                  <a:pos x="1" y="74"/>
                </a:cxn>
                <a:cxn ang="0">
                  <a:pos x="26" y="26"/>
                </a:cxn>
                <a:cxn ang="0">
                  <a:pos x="35" y="18"/>
                </a:cxn>
                <a:cxn ang="0">
                  <a:pos x="58" y="8"/>
                </a:cxn>
                <a:cxn ang="0">
                  <a:pos x="106" y="0"/>
                </a:cxn>
                <a:cxn ang="0">
                  <a:pos x="132" y="4"/>
                </a:cxn>
                <a:cxn ang="0">
                  <a:pos x="151" y="12"/>
                </a:cxn>
                <a:cxn ang="0">
                  <a:pos x="164" y="16"/>
                </a:cxn>
                <a:cxn ang="0">
                  <a:pos x="176" y="38"/>
                </a:cxn>
                <a:cxn ang="0">
                  <a:pos x="182" y="61"/>
                </a:cxn>
                <a:cxn ang="0">
                  <a:pos x="190" y="72"/>
                </a:cxn>
                <a:cxn ang="0">
                  <a:pos x="192" y="81"/>
                </a:cxn>
                <a:cxn ang="0">
                  <a:pos x="185" y="94"/>
                </a:cxn>
                <a:cxn ang="0">
                  <a:pos x="190" y="106"/>
                </a:cxn>
                <a:cxn ang="0">
                  <a:pos x="201" y="126"/>
                </a:cxn>
                <a:cxn ang="0">
                  <a:pos x="199" y="138"/>
                </a:cxn>
                <a:cxn ang="0">
                  <a:pos x="186" y="140"/>
                </a:cxn>
                <a:cxn ang="0">
                  <a:pos x="183" y="151"/>
                </a:cxn>
                <a:cxn ang="0">
                  <a:pos x="186" y="157"/>
                </a:cxn>
                <a:cxn ang="0">
                  <a:pos x="165" y="167"/>
                </a:cxn>
                <a:cxn ang="0">
                  <a:pos x="164" y="172"/>
                </a:cxn>
                <a:cxn ang="0">
                  <a:pos x="175" y="180"/>
                </a:cxn>
                <a:cxn ang="0">
                  <a:pos x="173" y="186"/>
                </a:cxn>
                <a:cxn ang="0">
                  <a:pos x="167" y="188"/>
                </a:cxn>
                <a:cxn ang="0">
                  <a:pos x="167" y="201"/>
                </a:cxn>
                <a:cxn ang="0">
                  <a:pos x="161" y="216"/>
                </a:cxn>
                <a:cxn ang="0">
                  <a:pos x="149" y="220"/>
                </a:cxn>
                <a:cxn ang="0">
                  <a:pos x="133" y="215"/>
                </a:cxn>
                <a:cxn ang="0">
                  <a:pos x="116" y="209"/>
                </a:cxn>
                <a:cxn ang="0">
                  <a:pos x="113" y="217"/>
                </a:cxn>
                <a:cxn ang="0">
                  <a:pos x="104" y="234"/>
                </a:cxn>
                <a:cxn ang="0">
                  <a:pos x="102" y="252"/>
                </a:cxn>
                <a:cxn ang="0">
                  <a:pos x="108" y="276"/>
                </a:cxn>
                <a:cxn ang="0">
                  <a:pos x="110" y="295"/>
                </a:cxn>
              </a:cxnLst>
              <a:rect l="0" t="0" r="r" b="b"/>
              <a:pathLst>
                <a:path w="202" h="295">
                  <a:moveTo>
                    <a:pt x="109" y="294"/>
                  </a:moveTo>
                  <a:lnTo>
                    <a:pt x="89" y="256"/>
                  </a:lnTo>
                  <a:lnTo>
                    <a:pt x="83" y="247"/>
                  </a:lnTo>
                  <a:lnTo>
                    <a:pt x="73" y="238"/>
                  </a:lnTo>
                  <a:lnTo>
                    <a:pt x="64" y="233"/>
                  </a:lnTo>
                  <a:lnTo>
                    <a:pt x="47" y="223"/>
                  </a:lnTo>
                  <a:lnTo>
                    <a:pt x="24" y="214"/>
                  </a:lnTo>
                  <a:lnTo>
                    <a:pt x="13" y="212"/>
                  </a:lnTo>
                  <a:lnTo>
                    <a:pt x="2" y="217"/>
                  </a:lnTo>
                  <a:lnTo>
                    <a:pt x="15" y="196"/>
                  </a:lnTo>
                  <a:lnTo>
                    <a:pt x="19" y="181"/>
                  </a:lnTo>
                  <a:lnTo>
                    <a:pt x="26" y="170"/>
                  </a:lnTo>
                  <a:lnTo>
                    <a:pt x="7" y="140"/>
                  </a:lnTo>
                  <a:lnTo>
                    <a:pt x="4" y="131"/>
                  </a:lnTo>
                  <a:lnTo>
                    <a:pt x="3" y="119"/>
                  </a:lnTo>
                  <a:lnTo>
                    <a:pt x="1" y="104"/>
                  </a:lnTo>
                  <a:lnTo>
                    <a:pt x="0" y="94"/>
                  </a:lnTo>
                  <a:lnTo>
                    <a:pt x="1" y="74"/>
                  </a:lnTo>
                  <a:lnTo>
                    <a:pt x="10" y="50"/>
                  </a:lnTo>
                  <a:lnTo>
                    <a:pt x="26" y="26"/>
                  </a:lnTo>
                  <a:lnTo>
                    <a:pt x="31" y="20"/>
                  </a:lnTo>
                  <a:lnTo>
                    <a:pt x="35" y="18"/>
                  </a:lnTo>
                  <a:lnTo>
                    <a:pt x="41" y="16"/>
                  </a:lnTo>
                  <a:lnTo>
                    <a:pt x="58" y="8"/>
                  </a:lnTo>
                  <a:lnTo>
                    <a:pt x="66" y="5"/>
                  </a:lnTo>
                  <a:lnTo>
                    <a:pt x="106" y="0"/>
                  </a:lnTo>
                  <a:lnTo>
                    <a:pt x="126" y="4"/>
                  </a:lnTo>
                  <a:lnTo>
                    <a:pt x="132" y="4"/>
                  </a:lnTo>
                  <a:lnTo>
                    <a:pt x="143" y="7"/>
                  </a:lnTo>
                  <a:lnTo>
                    <a:pt x="151" y="12"/>
                  </a:lnTo>
                  <a:lnTo>
                    <a:pt x="158" y="12"/>
                  </a:lnTo>
                  <a:lnTo>
                    <a:pt x="164" y="16"/>
                  </a:lnTo>
                  <a:lnTo>
                    <a:pt x="169" y="27"/>
                  </a:lnTo>
                  <a:lnTo>
                    <a:pt x="176" y="38"/>
                  </a:lnTo>
                  <a:lnTo>
                    <a:pt x="180" y="52"/>
                  </a:lnTo>
                  <a:lnTo>
                    <a:pt x="182" y="61"/>
                  </a:lnTo>
                  <a:lnTo>
                    <a:pt x="186" y="69"/>
                  </a:lnTo>
                  <a:lnTo>
                    <a:pt x="190" y="72"/>
                  </a:lnTo>
                  <a:lnTo>
                    <a:pt x="192" y="75"/>
                  </a:lnTo>
                  <a:lnTo>
                    <a:pt x="192" y="81"/>
                  </a:lnTo>
                  <a:lnTo>
                    <a:pt x="187" y="89"/>
                  </a:lnTo>
                  <a:lnTo>
                    <a:pt x="185" y="94"/>
                  </a:lnTo>
                  <a:lnTo>
                    <a:pt x="184" y="97"/>
                  </a:lnTo>
                  <a:lnTo>
                    <a:pt x="190" y="106"/>
                  </a:lnTo>
                  <a:lnTo>
                    <a:pt x="196" y="118"/>
                  </a:lnTo>
                  <a:lnTo>
                    <a:pt x="201" y="126"/>
                  </a:lnTo>
                  <a:lnTo>
                    <a:pt x="202" y="134"/>
                  </a:lnTo>
                  <a:lnTo>
                    <a:pt x="199" y="138"/>
                  </a:lnTo>
                  <a:lnTo>
                    <a:pt x="193" y="139"/>
                  </a:lnTo>
                  <a:lnTo>
                    <a:pt x="186" y="140"/>
                  </a:lnTo>
                  <a:lnTo>
                    <a:pt x="184" y="144"/>
                  </a:lnTo>
                  <a:lnTo>
                    <a:pt x="183" y="151"/>
                  </a:lnTo>
                  <a:lnTo>
                    <a:pt x="185" y="152"/>
                  </a:lnTo>
                  <a:lnTo>
                    <a:pt x="186" y="157"/>
                  </a:lnTo>
                  <a:lnTo>
                    <a:pt x="181" y="161"/>
                  </a:lnTo>
                  <a:lnTo>
                    <a:pt x="165" y="167"/>
                  </a:lnTo>
                  <a:lnTo>
                    <a:pt x="161" y="167"/>
                  </a:lnTo>
                  <a:lnTo>
                    <a:pt x="164" y="172"/>
                  </a:lnTo>
                  <a:lnTo>
                    <a:pt x="173" y="178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3" y="186"/>
                  </a:lnTo>
                  <a:lnTo>
                    <a:pt x="168" y="187"/>
                  </a:lnTo>
                  <a:lnTo>
                    <a:pt x="167" y="188"/>
                  </a:lnTo>
                  <a:lnTo>
                    <a:pt x="167" y="195"/>
                  </a:lnTo>
                  <a:lnTo>
                    <a:pt x="167" y="201"/>
                  </a:lnTo>
                  <a:lnTo>
                    <a:pt x="165" y="209"/>
                  </a:lnTo>
                  <a:lnTo>
                    <a:pt x="161" y="216"/>
                  </a:lnTo>
                  <a:lnTo>
                    <a:pt x="156" y="218"/>
                  </a:lnTo>
                  <a:lnTo>
                    <a:pt x="149" y="220"/>
                  </a:lnTo>
                  <a:lnTo>
                    <a:pt x="144" y="219"/>
                  </a:lnTo>
                  <a:lnTo>
                    <a:pt x="133" y="215"/>
                  </a:lnTo>
                  <a:lnTo>
                    <a:pt x="125" y="210"/>
                  </a:lnTo>
                  <a:lnTo>
                    <a:pt x="116" y="209"/>
                  </a:lnTo>
                  <a:lnTo>
                    <a:pt x="112" y="209"/>
                  </a:lnTo>
                  <a:lnTo>
                    <a:pt x="113" y="217"/>
                  </a:lnTo>
                  <a:lnTo>
                    <a:pt x="106" y="226"/>
                  </a:lnTo>
                  <a:lnTo>
                    <a:pt x="104" y="234"/>
                  </a:lnTo>
                  <a:lnTo>
                    <a:pt x="101" y="241"/>
                  </a:lnTo>
                  <a:lnTo>
                    <a:pt x="102" y="252"/>
                  </a:lnTo>
                  <a:lnTo>
                    <a:pt x="106" y="266"/>
                  </a:lnTo>
                  <a:lnTo>
                    <a:pt x="108" y="276"/>
                  </a:lnTo>
                  <a:lnTo>
                    <a:pt x="116" y="294"/>
                  </a:lnTo>
                  <a:lnTo>
                    <a:pt x="110" y="295"/>
                  </a:lnTo>
                  <a:lnTo>
                    <a:pt x="109" y="29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3" name="Freeform 1107"/>
            <p:cNvSpPr>
              <a:spLocks/>
            </p:cNvSpPr>
            <p:nvPr/>
          </p:nvSpPr>
          <p:spPr bwMode="auto">
            <a:xfrm>
              <a:off x="3029" y="1938"/>
              <a:ext cx="50" cy="73"/>
            </a:xfrm>
            <a:custGeom>
              <a:avLst/>
              <a:gdLst/>
              <a:ahLst/>
              <a:cxnLst>
                <a:cxn ang="0">
                  <a:pos x="89" y="256"/>
                </a:cxn>
                <a:cxn ang="0">
                  <a:pos x="73" y="238"/>
                </a:cxn>
                <a:cxn ang="0">
                  <a:pos x="47" y="223"/>
                </a:cxn>
                <a:cxn ang="0">
                  <a:pos x="13" y="212"/>
                </a:cxn>
                <a:cxn ang="0">
                  <a:pos x="15" y="196"/>
                </a:cxn>
                <a:cxn ang="0">
                  <a:pos x="26" y="170"/>
                </a:cxn>
                <a:cxn ang="0">
                  <a:pos x="4" y="131"/>
                </a:cxn>
                <a:cxn ang="0">
                  <a:pos x="1" y="104"/>
                </a:cxn>
                <a:cxn ang="0">
                  <a:pos x="1" y="74"/>
                </a:cxn>
                <a:cxn ang="0">
                  <a:pos x="26" y="26"/>
                </a:cxn>
                <a:cxn ang="0">
                  <a:pos x="35" y="18"/>
                </a:cxn>
                <a:cxn ang="0">
                  <a:pos x="58" y="8"/>
                </a:cxn>
                <a:cxn ang="0">
                  <a:pos x="106" y="0"/>
                </a:cxn>
                <a:cxn ang="0">
                  <a:pos x="132" y="4"/>
                </a:cxn>
                <a:cxn ang="0">
                  <a:pos x="151" y="12"/>
                </a:cxn>
                <a:cxn ang="0">
                  <a:pos x="164" y="16"/>
                </a:cxn>
                <a:cxn ang="0">
                  <a:pos x="176" y="38"/>
                </a:cxn>
                <a:cxn ang="0">
                  <a:pos x="182" y="61"/>
                </a:cxn>
                <a:cxn ang="0">
                  <a:pos x="190" y="72"/>
                </a:cxn>
                <a:cxn ang="0">
                  <a:pos x="192" y="81"/>
                </a:cxn>
                <a:cxn ang="0">
                  <a:pos x="185" y="94"/>
                </a:cxn>
                <a:cxn ang="0">
                  <a:pos x="190" y="106"/>
                </a:cxn>
                <a:cxn ang="0">
                  <a:pos x="201" y="126"/>
                </a:cxn>
                <a:cxn ang="0">
                  <a:pos x="199" y="138"/>
                </a:cxn>
                <a:cxn ang="0">
                  <a:pos x="186" y="140"/>
                </a:cxn>
                <a:cxn ang="0">
                  <a:pos x="183" y="151"/>
                </a:cxn>
                <a:cxn ang="0">
                  <a:pos x="186" y="157"/>
                </a:cxn>
                <a:cxn ang="0">
                  <a:pos x="165" y="167"/>
                </a:cxn>
                <a:cxn ang="0">
                  <a:pos x="164" y="172"/>
                </a:cxn>
                <a:cxn ang="0">
                  <a:pos x="175" y="180"/>
                </a:cxn>
                <a:cxn ang="0">
                  <a:pos x="173" y="186"/>
                </a:cxn>
                <a:cxn ang="0">
                  <a:pos x="167" y="188"/>
                </a:cxn>
                <a:cxn ang="0">
                  <a:pos x="167" y="201"/>
                </a:cxn>
                <a:cxn ang="0">
                  <a:pos x="161" y="216"/>
                </a:cxn>
                <a:cxn ang="0">
                  <a:pos x="149" y="220"/>
                </a:cxn>
                <a:cxn ang="0">
                  <a:pos x="133" y="215"/>
                </a:cxn>
                <a:cxn ang="0">
                  <a:pos x="116" y="209"/>
                </a:cxn>
                <a:cxn ang="0">
                  <a:pos x="113" y="217"/>
                </a:cxn>
                <a:cxn ang="0">
                  <a:pos x="104" y="234"/>
                </a:cxn>
                <a:cxn ang="0">
                  <a:pos x="102" y="252"/>
                </a:cxn>
                <a:cxn ang="0">
                  <a:pos x="108" y="276"/>
                </a:cxn>
                <a:cxn ang="0">
                  <a:pos x="110" y="295"/>
                </a:cxn>
              </a:cxnLst>
              <a:rect l="0" t="0" r="r" b="b"/>
              <a:pathLst>
                <a:path w="202" h="295">
                  <a:moveTo>
                    <a:pt x="109" y="294"/>
                  </a:moveTo>
                  <a:lnTo>
                    <a:pt x="89" y="256"/>
                  </a:lnTo>
                  <a:lnTo>
                    <a:pt x="83" y="247"/>
                  </a:lnTo>
                  <a:lnTo>
                    <a:pt x="73" y="238"/>
                  </a:lnTo>
                  <a:lnTo>
                    <a:pt x="64" y="233"/>
                  </a:lnTo>
                  <a:lnTo>
                    <a:pt x="47" y="223"/>
                  </a:lnTo>
                  <a:lnTo>
                    <a:pt x="24" y="214"/>
                  </a:lnTo>
                  <a:lnTo>
                    <a:pt x="13" y="212"/>
                  </a:lnTo>
                  <a:lnTo>
                    <a:pt x="2" y="217"/>
                  </a:lnTo>
                  <a:lnTo>
                    <a:pt x="15" y="196"/>
                  </a:lnTo>
                  <a:lnTo>
                    <a:pt x="19" y="181"/>
                  </a:lnTo>
                  <a:lnTo>
                    <a:pt x="26" y="170"/>
                  </a:lnTo>
                  <a:lnTo>
                    <a:pt x="7" y="140"/>
                  </a:lnTo>
                  <a:lnTo>
                    <a:pt x="4" y="131"/>
                  </a:lnTo>
                  <a:lnTo>
                    <a:pt x="3" y="119"/>
                  </a:lnTo>
                  <a:lnTo>
                    <a:pt x="1" y="104"/>
                  </a:lnTo>
                  <a:lnTo>
                    <a:pt x="0" y="94"/>
                  </a:lnTo>
                  <a:lnTo>
                    <a:pt x="1" y="74"/>
                  </a:lnTo>
                  <a:lnTo>
                    <a:pt x="10" y="50"/>
                  </a:lnTo>
                  <a:lnTo>
                    <a:pt x="26" y="26"/>
                  </a:lnTo>
                  <a:lnTo>
                    <a:pt x="31" y="20"/>
                  </a:lnTo>
                  <a:lnTo>
                    <a:pt x="35" y="18"/>
                  </a:lnTo>
                  <a:lnTo>
                    <a:pt x="41" y="16"/>
                  </a:lnTo>
                  <a:lnTo>
                    <a:pt x="58" y="8"/>
                  </a:lnTo>
                  <a:lnTo>
                    <a:pt x="66" y="5"/>
                  </a:lnTo>
                  <a:lnTo>
                    <a:pt x="106" y="0"/>
                  </a:lnTo>
                  <a:lnTo>
                    <a:pt x="126" y="4"/>
                  </a:lnTo>
                  <a:lnTo>
                    <a:pt x="132" y="4"/>
                  </a:lnTo>
                  <a:lnTo>
                    <a:pt x="143" y="7"/>
                  </a:lnTo>
                  <a:lnTo>
                    <a:pt x="151" y="12"/>
                  </a:lnTo>
                  <a:lnTo>
                    <a:pt x="158" y="12"/>
                  </a:lnTo>
                  <a:lnTo>
                    <a:pt x="164" y="16"/>
                  </a:lnTo>
                  <a:lnTo>
                    <a:pt x="169" y="27"/>
                  </a:lnTo>
                  <a:lnTo>
                    <a:pt x="176" y="38"/>
                  </a:lnTo>
                  <a:lnTo>
                    <a:pt x="180" y="52"/>
                  </a:lnTo>
                  <a:lnTo>
                    <a:pt x="182" y="61"/>
                  </a:lnTo>
                  <a:lnTo>
                    <a:pt x="186" y="69"/>
                  </a:lnTo>
                  <a:lnTo>
                    <a:pt x="190" y="72"/>
                  </a:lnTo>
                  <a:lnTo>
                    <a:pt x="192" y="75"/>
                  </a:lnTo>
                  <a:lnTo>
                    <a:pt x="192" y="81"/>
                  </a:lnTo>
                  <a:lnTo>
                    <a:pt x="187" y="89"/>
                  </a:lnTo>
                  <a:lnTo>
                    <a:pt x="185" y="94"/>
                  </a:lnTo>
                  <a:lnTo>
                    <a:pt x="184" y="97"/>
                  </a:lnTo>
                  <a:lnTo>
                    <a:pt x="190" y="106"/>
                  </a:lnTo>
                  <a:lnTo>
                    <a:pt x="196" y="118"/>
                  </a:lnTo>
                  <a:lnTo>
                    <a:pt x="201" y="126"/>
                  </a:lnTo>
                  <a:lnTo>
                    <a:pt x="202" y="134"/>
                  </a:lnTo>
                  <a:lnTo>
                    <a:pt x="199" y="138"/>
                  </a:lnTo>
                  <a:lnTo>
                    <a:pt x="193" y="139"/>
                  </a:lnTo>
                  <a:lnTo>
                    <a:pt x="186" y="140"/>
                  </a:lnTo>
                  <a:lnTo>
                    <a:pt x="184" y="144"/>
                  </a:lnTo>
                  <a:lnTo>
                    <a:pt x="183" y="151"/>
                  </a:lnTo>
                  <a:lnTo>
                    <a:pt x="185" y="152"/>
                  </a:lnTo>
                  <a:lnTo>
                    <a:pt x="186" y="157"/>
                  </a:lnTo>
                  <a:lnTo>
                    <a:pt x="181" y="161"/>
                  </a:lnTo>
                  <a:lnTo>
                    <a:pt x="165" y="167"/>
                  </a:lnTo>
                  <a:lnTo>
                    <a:pt x="161" y="167"/>
                  </a:lnTo>
                  <a:lnTo>
                    <a:pt x="164" y="172"/>
                  </a:lnTo>
                  <a:lnTo>
                    <a:pt x="173" y="178"/>
                  </a:lnTo>
                  <a:lnTo>
                    <a:pt x="175" y="180"/>
                  </a:lnTo>
                  <a:lnTo>
                    <a:pt x="176" y="183"/>
                  </a:lnTo>
                  <a:lnTo>
                    <a:pt x="173" y="186"/>
                  </a:lnTo>
                  <a:lnTo>
                    <a:pt x="168" y="187"/>
                  </a:lnTo>
                  <a:lnTo>
                    <a:pt x="167" y="188"/>
                  </a:lnTo>
                  <a:lnTo>
                    <a:pt x="167" y="195"/>
                  </a:lnTo>
                  <a:lnTo>
                    <a:pt x="167" y="201"/>
                  </a:lnTo>
                  <a:lnTo>
                    <a:pt x="165" y="209"/>
                  </a:lnTo>
                  <a:lnTo>
                    <a:pt x="161" y="216"/>
                  </a:lnTo>
                  <a:lnTo>
                    <a:pt x="156" y="218"/>
                  </a:lnTo>
                  <a:lnTo>
                    <a:pt x="149" y="220"/>
                  </a:lnTo>
                  <a:lnTo>
                    <a:pt x="144" y="219"/>
                  </a:lnTo>
                  <a:lnTo>
                    <a:pt x="133" y="215"/>
                  </a:lnTo>
                  <a:lnTo>
                    <a:pt x="125" y="210"/>
                  </a:lnTo>
                  <a:lnTo>
                    <a:pt x="116" y="209"/>
                  </a:lnTo>
                  <a:lnTo>
                    <a:pt x="112" y="209"/>
                  </a:lnTo>
                  <a:lnTo>
                    <a:pt x="113" y="217"/>
                  </a:lnTo>
                  <a:lnTo>
                    <a:pt x="106" y="226"/>
                  </a:lnTo>
                  <a:lnTo>
                    <a:pt x="104" y="234"/>
                  </a:lnTo>
                  <a:lnTo>
                    <a:pt x="101" y="241"/>
                  </a:lnTo>
                  <a:lnTo>
                    <a:pt x="102" y="252"/>
                  </a:lnTo>
                  <a:lnTo>
                    <a:pt x="106" y="266"/>
                  </a:lnTo>
                  <a:lnTo>
                    <a:pt x="108" y="276"/>
                  </a:lnTo>
                  <a:lnTo>
                    <a:pt x="116" y="294"/>
                  </a:lnTo>
                  <a:lnTo>
                    <a:pt x="110" y="295"/>
                  </a:lnTo>
                  <a:lnTo>
                    <a:pt x="109" y="294"/>
                  </a:lnTo>
                </a:path>
              </a:pathLst>
            </a:custGeom>
            <a:noFill/>
            <a:ln w="0">
              <a:solidFill>
                <a:srgbClr val="31538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4" name="Freeform 1108"/>
            <p:cNvSpPr>
              <a:spLocks/>
            </p:cNvSpPr>
            <p:nvPr/>
          </p:nvSpPr>
          <p:spPr bwMode="auto">
            <a:xfrm>
              <a:off x="3069" y="1961"/>
              <a:ext cx="6" cy="3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6" y="8"/>
                </a:cxn>
                <a:cxn ang="0">
                  <a:pos x="11" y="6"/>
                </a:cxn>
                <a:cxn ang="0">
                  <a:pos x="15" y="4"/>
                </a:cxn>
                <a:cxn ang="0">
                  <a:pos x="19" y="3"/>
                </a:cxn>
                <a:cxn ang="0">
                  <a:pos x="24" y="0"/>
                </a:cxn>
                <a:cxn ang="0">
                  <a:pos x="20" y="4"/>
                </a:cxn>
                <a:cxn ang="0">
                  <a:pos x="14" y="7"/>
                </a:cxn>
                <a:cxn ang="0">
                  <a:pos x="14" y="14"/>
                </a:cxn>
                <a:cxn ang="0">
                  <a:pos x="10" y="15"/>
                </a:cxn>
                <a:cxn ang="0">
                  <a:pos x="11" y="10"/>
                </a:cxn>
                <a:cxn ang="0">
                  <a:pos x="10" y="8"/>
                </a:cxn>
                <a:cxn ang="0">
                  <a:pos x="0" y="9"/>
                </a:cxn>
              </a:cxnLst>
              <a:rect l="0" t="0" r="r" b="b"/>
              <a:pathLst>
                <a:path w="24" h="15">
                  <a:moveTo>
                    <a:pt x="0" y="9"/>
                  </a:moveTo>
                  <a:lnTo>
                    <a:pt x="6" y="8"/>
                  </a:lnTo>
                  <a:lnTo>
                    <a:pt x="11" y="6"/>
                  </a:lnTo>
                  <a:lnTo>
                    <a:pt x="15" y="4"/>
                  </a:lnTo>
                  <a:lnTo>
                    <a:pt x="19" y="3"/>
                  </a:lnTo>
                  <a:lnTo>
                    <a:pt x="24" y="0"/>
                  </a:lnTo>
                  <a:lnTo>
                    <a:pt x="20" y="4"/>
                  </a:lnTo>
                  <a:lnTo>
                    <a:pt x="14" y="7"/>
                  </a:lnTo>
                  <a:lnTo>
                    <a:pt x="14" y="14"/>
                  </a:lnTo>
                  <a:lnTo>
                    <a:pt x="10" y="15"/>
                  </a:lnTo>
                  <a:lnTo>
                    <a:pt x="11" y="10"/>
                  </a:lnTo>
                  <a:lnTo>
                    <a:pt x="10" y="8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5" name="Freeform 1109"/>
            <p:cNvSpPr>
              <a:spLocks/>
            </p:cNvSpPr>
            <p:nvPr/>
          </p:nvSpPr>
          <p:spPr bwMode="auto">
            <a:xfrm>
              <a:off x="3069" y="1961"/>
              <a:ext cx="6" cy="3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6" y="8"/>
                </a:cxn>
                <a:cxn ang="0">
                  <a:pos x="11" y="6"/>
                </a:cxn>
                <a:cxn ang="0">
                  <a:pos x="15" y="4"/>
                </a:cxn>
                <a:cxn ang="0">
                  <a:pos x="19" y="3"/>
                </a:cxn>
                <a:cxn ang="0">
                  <a:pos x="24" y="0"/>
                </a:cxn>
                <a:cxn ang="0">
                  <a:pos x="20" y="4"/>
                </a:cxn>
                <a:cxn ang="0">
                  <a:pos x="14" y="7"/>
                </a:cxn>
                <a:cxn ang="0">
                  <a:pos x="14" y="14"/>
                </a:cxn>
                <a:cxn ang="0">
                  <a:pos x="10" y="15"/>
                </a:cxn>
                <a:cxn ang="0">
                  <a:pos x="11" y="10"/>
                </a:cxn>
                <a:cxn ang="0">
                  <a:pos x="10" y="8"/>
                </a:cxn>
                <a:cxn ang="0">
                  <a:pos x="0" y="9"/>
                </a:cxn>
              </a:cxnLst>
              <a:rect l="0" t="0" r="r" b="b"/>
              <a:pathLst>
                <a:path w="24" h="15">
                  <a:moveTo>
                    <a:pt x="0" y="9"/>
                  </a:moveTo>
                  <a:lnTo>
                    <a:pt x="6" y="8"/>
                  </a:lnTo>
                  <a:lnTo>
                    <a:pt x="11" y="6"/>
                  </a:lnTo>
                  <a:lnTo>
                    <a:pt x="15" y="4"/>
                  </a:lnTo>
                  <a:lnTo>
                    <a:pt x="19" y="3"/>
                  </a:lnTo>
                  <a:lnTo>
                    <a:pt x="24" y="0"/>
                  </a:lnTo>
                  <a:lnTo>
                    <a:pt x="20" y="4"/>
                  </a:lnTo>
                  <a:lnTo>
                    <a:pt x="14" y="7"/>
                  </a:lnTo>
                  <a:lnTo>
                    <a:pt x="14" y="14"/>
                  </a:lnTo>
                  <a:lnTo>
                    <a:pt x="10" y="15"/>
                  </a:lnTo>
                  <a:lnTo>
                    <a:pt x="11" y="10"/>
                  </a:lnTo>
                  <a:lnTo>
                    <a:pt x="10" y="8"/>
                  </a:lnTo>
                  <a:lnTo>
                    <a:pt x="0" y="9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6" name="Line 1110"/>
            <p:cNvSpPr>
              <a:spLocks noChangeShapeType="1"/>
            </p:cNvSpPr>
            <p:nvPr/>
          </p:nvSpPr>
          <p:spPr bwMode="auto">
            <a:xfrm flipV="1">
              <a:off x="2932" y="2022"/>
              <a:ext cx="1" cy="18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7" name="Freeform 1111"/>
            <p:cNvSpPr>
              <a:spLocks/>
            </p:cNvSpPr>
            <p:nvPr/>
          </p:nvSpPr>
          <p:spPr bwMode="auto">
            <a:xfrm>
              <a:off x="2928" y="2011"/>
              <a:ext cx="8" cy="12"/>
            </a:xfrm>
            <a:custGeom>
              <a:avLst/>
              <a:gdLst/>
              <a:ahLst/>
              <a:cxnLst>
                <a:cxn ang="0">
                  <a:pos x="0" y="47"/>
                </a:cxn>
                <a:cxn ang="0">
                  <a:pos x="15" y="0"/>
                </a:cxn>
                <a:cxn ang="0">
                  <a:pos x="30" y="47"/>
                </a:cxn>
                <a:cxn ang="0">
                  <a:pos x="0" y="47"/>
                </a:cxn>
              </a:cxnLst>
              <a:rect l="0" t="0" r="r" b="b"/>
              <a:pathLst>
                <a:path w="30" h="47">
                  <a:moveTo>
                    <a:pt x="0" y="47"/>
                  </a:moveTo>
                  <a:lnTo>
                    <a:pt x="15" y="0"/>
                  </a:lnTo>
                  <a:lnTo>
                    <a:pt x="30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8" name="Line 1112"/>
            <p:cNvSpPr>
              <a:spLocks noChangeShapeType="1"/>
            </p:cNvSpPr>
            <p:nvPr/>
          </p:nvSpPr>
          <p:spPr bwMode="auto">
            <a:xfrm>
              <a:off x="2976" y="2011"/>
              <a:ext cx="1" cy="19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29" name="Freeform 1113"/>
            <p:cNvSpPr>
              <a:spLocks/>
            </p:cNvSpPr>
            <p:nvPr/>
          </p:nvSpPr>
          <p:spPr bwMode="auto">
            <a:xfrm>
              <a:off x="2972" y="2029"/>
              <a:ext cx="8" cy="11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16" y="47"/>
                </a:cxn>
                <a:cxn ang="0">
                  <a:pos x="0" y="0"/>
                </a:cxn>
                <a:cxn ang="0">
                  <a:pos x="31" y="0"/>
                </a:cxn>
              </a:cxnLst>
              <a:rect l="0" t="0" r="r" b="b"/>
              <a:pathLst>
                <a:path w="31" h="47">
                  <a:moveTo>
                    <a:pt x="31" y="0"/>
                  </a:moveTo>
                  <a:lnTo>
                    <a:pt x="16" y="47"/>
                  </a:ln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1F5CA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0" name="Line 1114"/>
            <p:cNvSpPr>
              <a:spLocks noChangeShapeType="1"/>
            </p:cNvSpPr>
            <p:nvPr/>
          </p:nvSpPr>
          <p:spPr bwMode="auto">
            <a:xfrm flipH="1">
              <a:off x="2878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1" name="Line 1115"/>
            <p:cNvSpPr>
              <a:spLocks noChangeShapeType="1"/>
            </p:cNvSpPr>
            <p:nvPr/>
          </p:nvSpPr>
          <p:spPr bwMode="auto">
            <a:xfrm flipH="1">
              <a:off x="2873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2" name="Line 1116"/>
            <p:cNvSpPr>
              <a:spLocks noChangeShapeType="1"/>
            </p:cNvSpPr>
            <p:nvPr/>
          </p:nvSpPr>
          <p:spPr bwMode="auto">
            <a:xfrm flipH="1">
              <a:off x="2869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3" name="Line 1117"/>
            <p:cNvSpPr>
              <a:spLocks noChangeShapeType="1"/>
            </p:cNvSpPr>
            <p:nvPr/>
          </p:nvSpPr>
          <p:spPr bwMode="auto">
            <a:xfrm flipH="1">
              <a:off x="2864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4" name="Line 1118"/>
            <p:cNvSpPr>
              <a:spLocks noChangeShapeType="1"/>
            </p:cNvSpPr>
            <p:nvPr/>
          </p:nvSpPr>
          <p:spPr bwMode="auto">
            <a:xfrm flipH="1">
              <a:off x="2860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5" name="Line 1119"/>
            <p:cNvSpPr>
              <a:spLocks noChangeShapeType="1"/>
            </p:cNvSpPr>
            <p:nvPr/>
          </p:nvSpPr>
          <p:spPr bwMode="auto">
            <a:xfrm flipH="1">
              <a:off x="2855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6" name="Line 1120"/>
            <p:cNvSpPr>
              <a:spLocks noChangeShapeType="1"/>
            </p:cNvSpPr>
            <p:nvPr/>
          </p:nvSpPr>
          <p:spPr bwMode="auto">
            <a:xfrm flipH="1">
              <a:off x="2851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7" name="Line 1121"/>
            <p:cNvSpPr>
              <a:spLocks noChangeShapeType="1"/>
            </p:cNvSpPr>
            <p:nvPr/>
          </p:nvSpPr>
          <p:spPr bwMode="auto">
            <a:xfrm flipH="1">
              <a:off x="2846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8" name="Line 1122"/>
            <p:cNvSpPr>
              <a:spLocks noChangeShapeType="1"/>
            </p:cNvSpPr>
            <p:nvPr/>
          </p:nvSpPr>
          <p:spPr bwMode="auto">
            <a:xfrm flipH="1">
              <a:off x="2842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39" name="Line 1123"/>
            <p:cNvSpPr>
              <a:spLocks noChangeShapeType="1"/>
            </p:cNvSpPr>
            <p:nvPr/>
          </p:nvSpPr>
          <p:spPr bwMode="auto">
            <a:xfrm flipH="1">
              <a:off x="2837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40" name="Line 1124"/>
            <p:cNvSpPr>
              <a:spLocks noChangeShapeType="1"/>
            </p:cNvSpPr>
            <p:nvPr/>
          </p:nvSpPr>
          <p:spPr bwMode="auto">
            <a:xfrm flipH="1">
              <a:off x="2833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4741" name="Line 1125"/>
            <p:cNvSpPr>
              <a:spLocks noChangeShapeType="1"/>
            </p:cNvSpPr>
            <p:nvPr/>
          </p:nvSpPr>
          <p:spPr bwMode="auto">
            <a:xfrm flipH="1">
              <a:off x="2828" y="2099"/>
              <a:ext cx="1" cy="1"/>
            </a:xfrm>
            <a:prstGeom prst="line">
              <a:avLst/>
            </a:prstGeom>
            <a:noFill/>
            <a:ln w="0">
              <a:solidFill>
                <a:srgbClr val="31538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24742" name="Line 1126"/>
          <p:cNvSpPr>
            <a:spLocks noChangeShapeType="1"/>
          </p:cNvSpPr>
          <p:nvPr/>
        </p:nvSpPr>
        <p:spPr bwMode="auto">
          <a:xfrm flipH="1">
            <a:off x="4483100" y="333216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43" name="Line 1127"/>
          <p:cNvSpPr>
            <a:spLocks noChangeShapeType="1"/>
          </p:cNvSpPr>
          <p:nvPr/>
        </p:nvSpPr>
        <p:spPr bwMode="auto">
          <a:xfrm flipH="1">
            <a:off x="4475163" y="33321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44" name="Line 1128"/>
          <p:cNvSpPr>
            <a:spLocks noChangeShapeType="1"/>
          </p:cNvSpPr>
          <p:nvPr/>
        </p:nvSpPr>
        <p:spPr bwMode="auto">
          <a:xfrm flipH="1">
            <a:off x="4468813" y="33321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45" name="Line 1129"/>
          <p:cNvSpPr>
            <a:spLocks noChangeShapeType="1"/>
          </p:cNvSpPr>
          <p:nvPr/>
        </p:nvSpPr>
        <p:spPr bwMode="auto">
          <a:xfrm flipH="1">
            <a:off x="4460875" y="333216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46" name="Line 1130"/>
          <p:cNvSpPr>
            <a:spLocks noChangeShapeType="1"/>
          </p:cNvSpPr>
          <p:nvPr/>
        </p:nvSpPr>
        <p:spPr bwMode="auto">
          <a:xfrm flipH="1">
            <a:off x="4454525" y="333216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47" name="Line 1131"/>
          <p:cNvSpPr>
            <a:spLocks noChangeShapeType="1"/>
          </p:cNvSpPr>
          <p:nvPr/>
        </p:nvSpPr>
        <p:spPr bwMode="auto">
          <a:xfrm flipH="1">
            <a:off x="4446588" y="33321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48" name="Line 1132"/>
          <p:cNvSpPr>
            <a:spLocks noChangeShapeType="1"/>
          </p:cNvSpPr>
          <p:nvPr/>
        </p:nvSpPr>
        <p:spPr bwMode="auto">
          <a:xfrm flipH="1">
            <a:off x="4440238" y="33321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49" name="Line 1133"/>
          <p:cNvSpPr>
            <a:spLocks noChangeShapeType="1"/>
          </p:cNvSpPr>
          <p:nvPr/>
        </p:nvSpPr>
        <p:spPr bwMode="auto">
          <a:xfrm flipH="1">
            <a:off x="4433888" y="33321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0" name="Line 1134"/>
          <p:cNvSpPr>
            <a:spLocks noChangeShapeType="1"/>
          </p:cNvSpPr>
          <p:nvPr/>
        </p:nvSpPr>
        <p:spPr bwMode="auto">
          <a:xfrm flipH="1">
            <a:off x="4425950" y="333216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1" name="Line 1135"/>
          <p:cNvSpPr>
            <a:spLocks noChangeShapeType="1"/>
          </p:cNvSpPr>
          <p:nvPr/>
        </p:nvSpPr>
        <p:spPr bwMode="auto">
          <a:xfrm flipV="1">
            <a:off x="4421188" y="333057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2" name="Line 1136"/>
          <p:cNvSpPr>
            <a:spLocks noChangeShapeType="1"/>
          </p:cNvSpPr>
          <p:nvPr/>
        </p:nvSpPr>
        <p:spPr bwMode="auto">
          <a:xfrm flipV="1">
            <a:off x="4421188" y="332263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3" name="Line 1137"/>
          <p:cNvSpPr>
            <a:spLocks noChangeShapeType="1"/>
          </p:cNvSpPr>
          <p:nvPr/>
        </p:nvSpPr>
        <p:spPr bwMode="auto">
          <a:xfrm flipV="1">
            <a:off x="4421188" y="331628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4" name="Line 1138"/>
          <p:cNvSpPr>
            <a:spLocks noChangeShapeType="1"/>
          </p:cNvSpPr>
          <p:nvPr/>
        </p:nvSpPr>
        <p:spPr bwMode="auto">
          <a:xfrm flipV="1">
            <a:off x="4421188" y="330835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5" name="Line 1139"/>
          <p:cNvSpPr>
            <a:spLocks noChangeShapeType="1"/>
          </p:cNvSpPr>
          <p:nvPr/>
        </p:nvSpPr>
        <p:spPr bwMode="auto">
          <a:xfrm flipV="1">
            <a:off x="4421188" y="330200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6" name="Line 1140"/>
          <p:cNvSpPr>
            <a:spLocks noChangeShapeType="1"/>
          </p:cNvSpPr>
          <p:nvPr/>
        </p:nvSpPr>
        <p:spPr bwMode="auto">
          <a:xfrm flipV="1">
            <a:off x="4421188" y="329565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7" name="Line 1141"/>
          <p:cNvSpPr>
            <a:spLocks noChangeShapeType="1"/>
          </p:cNvSpPr>
          <p:nvPr/>
        </p:nvSpPr>
        <p:spPr bwMode="auto">
          <a:xfrm flipV="1">
            <a:off x="4421188" y="328771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8" name="Line 1142"/>
          <p:cNvSpPr>
            <a:spLocks noChangeShapeType="1"/>
          </p:cNvSpPr>
          <p:nvPr/>
        </p:nvSpPr>
        <p:spPr bwMode="auto">
          <a:xfrm flipV="1">
            <a:off x="4421188" y="32813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59" name="Line 1143"/>
          <p:cNvSpPr>
            <a:spLocks noChangeShapeType="1"/>
          </p:cNvSpPr>
          <p:nvPr/>
        </p:nvSpPr>
        <p:spPr bwMode="auto">
          <a:xfrm flipV="1">
            <a:off x="4421188" y="327342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0" name="Line 1144"/>
          <p:cNvSpPr>
            <a:spLocks noChangeShapeType="1"/>
          </p:cNvSpPr>
          <p:nvPr/>
        </p:nvSpPr>
        <p:spPr bwMode="auto">
          <a:xfrm flipV="1">
            <a:off x="4421188" y="326707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1" name="Line 1145"/>
          <p:cNvSpPr>
            <a:spLocks noChangeShapeType="1"/>
          </p:cNvSpPr>
          <p:nvPr/>
        </p:nvSpPr>
        <p:spPr bwMode="auto">
          <a:xfrm flipV="1">
            <a:off x="4421188" y="325913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2" name="Line 1146"/>
          <p:cNvSpPr>
            <a:spLocks noChangeShapeType="1"/>
          </p:cNvSpPr>
          <p:nvPr/>
        </p:nvSpPr>
        <p:spPr bwMode="auto">
          <a:xfrm flipV="1">
            <a:off x="4421188" y="325278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3" name="Line 1147"/>
          <p:cNvSpPr>
            <a:spLocks noChangeShapeType="1"/>
          </p:cNvSpPr>
          <p:nvPr/>
        </p:nvSpPr>
        <p:spPr bwMode="auto">
          <a:xfrm flipV="1">
            <a:off x="4421188" y="324485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4" name="Line 1148"/>
          <p:cNvSpPr>
            <a:spLocks noChangeShapeType="1"/>
          </p:cNvSpPr>
          <p:nvPr/>
        </p:nvSpPr>
        <p:spPr bwMode="auto">
          <a:xfrm flipV="1">
            <a:off x="4421188" y="323850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5" name="Line 1149"/>
          <p:cNvSpPr>
            <a:spLocks noChangeShapeType="1"/>
          </p:cNvSpPr>
          <p:nvPr/>
        </p:nvSpPr>
        <p:spPr bwMode="auto">
          <a:xfrm flipV="1">
            <a:off x="4421188" y="32305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6" name="Line 1150"/>
          <p:cNvSpPr>
            <a:spLocks noChangeShapeType="1"/>
          </p:cNvSpPr>
          <p:nvPr/>
        </p:nvSpPr>
        <p:spPr bwMode="auto">
          <a:xfrm flipV="1">
            <a:off x="4421188" y="322421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7" name="Line 1151"/>
          <p:cNvSpPr>
            <a:spLocks noChangeShapeType="1"/>
          </p:cNvSpPr>
          <p:nvPr/>
        </p:nvSpPr>
        <p:spPr bwMode="auto">
          <a:xfrm flipV="1">
            <a:off x="4421188" y="321627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8" name="Line 1152"/>
          <p:cNvSpPr>
            <a:spLocks noChangeShapeType="1"/>
          </p:cNvSpPr>
          <p:nvPr/>
        </p:nvSpPr>
        <p:spPr bwMode="auto">
          <a:xfrm flipV="1">
            <a:off x="4421188" y="320992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69" name="Line 1153"/>
          <p:cNvSpPr>
            <a:spLocks noChangeShapeType="1"/>
          </p:cNvSpPr>
          <p:nvPr/>
        </p:nvSpPr>
        <p:spPr bwMode="auto">
          <a:xfrm flipV="1">
            <a:off x="4421188" y="320198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0" name="Line 1154"/>
          <p:cNvSpPr>
            <a:spLocks noChangeShapeType="1"/>
          </p:cNvSpPr>
          <p:nvPr/>
        </p:nvSpPr>
        <p:spPr bwMode="auto">
          <a:xfrm flipV="1">
            <a:off x="4421188" y="319563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1" name="Line 1155"/>
          <p:cNvSpPr>
            <a:spLocks noChangeShapeType="1"/>
          </p:cNvSpPr>
          <p:nvPr/>
        </p:nvSpPr>
        <p:spPr bwMode="auto">
          <a:xfrm flipV="1">
            <a:off x="4421188" y="318770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2" name="Line 1156"/>
          <p:cNvSpPr>
            <a:spLocks noChangeShapeType="1"/>
          </p:cNvSpPr>
          <p:nvPr/>
        </p:nvSpPr>
        <p:spPr bwMode="auto">
          <a:xfrm flipV="1">
            <a:off x="4421188" y="318135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3" name="Line 1157"/>
          <p:cNvSpPr>
            <a:spLocks noChangeShapeType="1"/>
          </p:cNvSpPr>
          <p:nvPr/>
        </p:nvSpPr>
        <p:spPr bwMode="auto">
          <a:xfrm flipV="1">
            <a:off x="4421188" y="317341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4" name="Line 1158"/>
          <p:cNvSpPr>
            <a:spLocks noChangeShapeType="1"/>
          </p:cNvSpPr>
          <p:nvPr/>
        </p:nvSpPr>
        <p:spPr bwMode="auto">
          <a:xfrm flipV="1">
            <a:off x="4421188" y="31670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5" name="Line 1159"/>
          <p:cNvSpPr>
            <a:spLocks noChangeShapeType="1"/>
          </p:cNvSpPr>
          <p:nvPr/>
        </p:nvSpPr>
        <p:spPr bwMode="auto">
          <a:xfrm flipV="1">
            <a:off x="4421188" y="315912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6" name="Line 1160"/>
          <p:cNvSpPr>
            <a:spLocks noChangeShapeType="1"/>
          </p:cNvSpPr>
          <p:nvPr/>
        </p:nvSpPr>
        <p:spPr bwMode="auto">
          <a:xfrm flipV="1">
            <a:off x="4421188" y="315277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7" name="Line 1161"/>
          <p:cNvSpPr>
            <a:spLocks noChangeShapeType="1"/>
          </p:cNvSpPr>
          <p:nvPr/>
        </p:nvSpPr>
        <p:spPr bwMode="auto">
          <a:xfrm flipV="1">
            <a:off x="4421188" y="314483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8" name="Line 1162"/>
          <p:cNvSpPr>
            <a:spLocks noChangeShapeType="1"/>
          </p:cNvSpPr>
          <p:nvPr/>
        </p:nvSpPr>
        <p:spPr bwMode="auto">
          <a:xfrm flipV="1">
            <a:off x="4421188" y="313848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79" name="Line 1163"/>
          <p:cNvSpPr>
            <a:spLocks noChangeShapeType="1"/>
          </p:cNvSpPr>
          <p:nvPr/>
        </p:nvSpPr>
        <p:spPr bwMode="auto">
          <a:xfrm flipV="1">
            <a:off x="4421188" y="313055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0" name="Line 1164"/>
          <p:cNvSpPr>
            <a:spLocks noChangeShapeType="1"/>
          </p:cNvSpPr>
          <p:nvPr/>
        </p:nvSpPr>
        <p:spPr bwMode="auto">
          <a:xfrm flipV="1">
            <a:off x="4421188" y="312420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1" name="Line 1165"/>
          <p:cNvSpPr>
            <a:spLocks noChangeShapeType="1"/>
          </p:cNvSpPr>
          <p:nvPr/>
        </p:nvSpPr>
        <p:spPr bwMode="auto">
          <a:xfrm flipV="1">
            <a:off x="4421188" y="31162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2" name="Line 1166"/>
          <p:cNvSpPr>
            <a:spLocks noChangeShapeType="1"/>
          </p:cNvSpPr>
          <p:nvPr/>
        </p:nvSpPr>
        <p:spPr bwMode="auto">
          <a:xfrm flipV="1">
            <a:off x="4421188" y="310991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3" name="Line 1167"/>
          <p:cNvSpPr>
            <a:spLocks noChangeShapeType="1"/>
          </p:cNvSpPr>
          <p:nvPr/>
        </p:nvSpPr>
        <p:spPr bwMode="auto">
          <a:xfrm flipV="1">
            <a:off x="4421188" y="310197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4" name="Line 1168"/>
          <p:cNvSpPr>
            <a:spLocks noChangeShapeType="1"/>
          </p:cNvSpPr>
          <p:nvPr/>
        </p:nvSpPr>
        <p:spPr bwMode="auto">
          <a:xfrm flipV="1">
            <a:off x="4421188" y="309562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5" name="Line 1169"/>
          <p:cNvSpPr>
            <a:spLocks noChangeShapeType="1"/>
          </p:cNvSpPr>
          <p:nvPr/>
        </p:nvSpPr>
        <p:spPr bwMode="auto">
          <a:xfrm flipV="1">
            <a:off x="4421188" y="308768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6" name="Line 1170"/>
          <p:cNvSpPr>
            <a:spLocks noChangeShapeType="1"/>
          </p:cNvSpPr>
          <p:nvPr/>
        </p:nvSpPr>
        <p:spPr bwMode="auto">
          <a:xfrm flipV="1">
            <a:off x="4421188" y="3081338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7" name="Line 1171"/>
          <p:cNvSpPr>
            <a:spLocks noChangeShapeType="1"/>
          </p:cNvSpPr>
          <p:nvPr/>
        </p:nvSpPr>
        <p:spPr bwMode="auto">
          <a:xfrm flipV="1">
            <a:off x="4421188" y="307340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8" name="Line 1172"/>
          <p:cNvSpPr>
            <a:spLocks noChangeShapeType="1"/>
          </p:cNvSpPr>
          <p:nvPr/>
        </p:nvSpPr>
        <p:spPr bwMode="auto">
          <a:xfrm flipV="1">
            <a:off x="4421188" y="3067050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89" name="Line 1173"/>
          <p:cNvSpPr>
            <a:spLocks noChangeShapeType="1"/>
          </p:cNvSpPr>
          <p:nvPr/>
        </p:nvSpPr>
        <p:spPr bwMode="auto">
          <a:xfrm flipV="1">
            <a:off x="4421188" y="305911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0" name="Line 1174"/>
          <p:cNvSpPr>
            <a:spLocks noChangeShapeType="1"/>
          </p:cNvSpPr>
          <p:nvPr/>
        </p:nvSpPr>
        <p:spPr bwMode="auto">
          <a:xfrm flipV="1">
            <a:off x="4421188" y="305276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1" name="Line 1175"/>
          <p:cNvSpPr>
            <a:spLocks noChangeShapeType="1"/>
          </p:cNvSpPr>
          <p:nvPr/>
        </p:nvSpPr>
        <p:spPr bwMode="auto">
          <a:xfrm flipV="1">
            <a:off x="4421188" y="304482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2" name="Line 1176"/>
          <p:cNvSpPr>
            <a:spLocks noChangeShapeType="1"/>
          </p:cNvSpPr>
          <p:nvPr/>
        </p:nvSpPr>
        <p:spPr bwMode="auto">
          <a:xfrm flipV="1">
            <a:off x="4421188" y="303847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3" name="Line 1177"/>
          <p:cNvSpPr>
            <a:spLocks noChangeShapeType="1"/>
          </p:cNvSpPr>
          <p:nvPr/>
        </p:nvSpPr>
        <p:spPr bwMode="auto">
          <a:xfrm flipV="1">
            <a:off x="4421188" y="3032125"/>
            <a:ext cx="1587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4" name="Freeform 1178"/>
          <p:cNvSpPr>
            <a:spLocks/>
          </p:cNvSpPr>
          <p:nvPr/>
        </p:nvSpPr>
        <p:spPr bwMode="auto">
          <a:xfrm>
            <a:off x="4568825" y="3327400"/>
            <a:ext cx="15875" cy="111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1" y="13"/>
              </a:cxn>
              <a:cxn ang="0">
                <a:pos x="0" y="26"/>
              </a:cxn>
              <a:cxn ang="0">
                <a:pos x="0" y="0"/>
              </a:cxn>
            </a:cxnLst>
            <a:rect l="0" t="0" r="r" b="b"/>
            <a:pathLst>
              <a:path w="41" h="26">
                <a:moveTo>
                  <a:pt x="0" y="0"/>
                </a:moveTo>
                <a:lnTo>
                  <a:pt x="41" y="13"/>
                </a:lnTo>
                <a:lnTo>
                  <a:pt x="0" y="26"/>
                </a:lnTo>
                <a:lnTo>
                  <a:pt x="0" y="0"/>
                </a:lnTo>
                <a:close/>
              </a:path>
            </a:pathLst>
          </a:custGeom>
          <a:solidFill>
            <a:srgbClr val="1F5CA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5" name="Line 1179"/>
          <p:cNvSpPr>
            <a:spLocks noChangeShapeType="1"/>
          </p:cNvSpPr>
          <p:nvPr/>
        </p:nvSpPr>
        <p:spPr bwMode="auto">
          <a:xfrm flipH="1">
            <a:off x="4568825" y="326231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6" name="Line 1180"/>
          <p:cNvSpPr>
            <a:spLocks noChangeShapeType="1"/>
          </p:cNvSpPr>
          <p:nvPr/>
        </p:nvSpPr>
        <p:spPr bwMode="auto">
          <a:xfrm flipH="1">
            <a:off x="4560888" y="326231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7" name="Line 1181"/>
          <p:cNvSpPr>
            <a:spLocks noChangeShapeType="1"/>
          </p:cNvSpPr>
          <p:nvPr/>
        </p:nvSpPr>
        <p:spPr bwMode="auto">
          <a:xfrm flipH="1">
            <a:off x="4554538" y="3262313"/>
            <a:ext cx="1587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8" name="Line 1182"/>
          <p:cNvSpPr>
            <a:spLocks noChangeShapeType="1"/>
          </p:cNvSpPr>
          <p:nvPr/>
        </p:nvSpPr>
        <p:spPr bwMode="auto">
          <a:xfrm flipH="1">
            <a:off x="4546600" y="326231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799" name="Line 1183"/>
          <p:cNvSpPr>
            <a:spLocks noChangeShapeType="1"/>
          </p:cNvSpPr>
          <p:nvPr/>
        </p:nvSpPr>
        <p:spPr bwMode="auto">
          <a:xfrm flipH="1">
            <a:off x="4540250" y="326231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0" name="Line 1184"/>
          <p:cNvSpPr>
            <a:spLocks noChangeShapeType="1"/>
          </p:cNvSpPr>
          <p:nvPr/>
        </p:nvSpPr>
        <p:spPr bwMode="auto">
          <a:xfrm flipV="1">
            <a:off x="4537075" y="325755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1" name="Line 1185"/>
          <p:cNvSpPr>
            <a:spLocks noChangeShapeType="1"/>
          </p:cNvSpPr>
          <p:nvPr/>
        </p:nvSpPr>
        <p:spPr bwMode="auto">
          <a:xfrm flipV="1">
            <a:off x="4537075" y="325120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2" name="Line 1186"/>
          <p:cNvSpPr>
            <a:spLocks noChangeShapeType="1"/>
          </p:cNvSpPr>
          <p:nvPr/>
        </p:nvSpPr>
        <p:spPr bwMode="auto">
          <a:xfrm flipV="1">
            <a:off x="4537075" y="324326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3" name="Line 1187"/>
          <p:cNvSpPr>
            <a:spLocks noChangeShapeType="1"/>
          </p:cNvSpPr>
          <p:nvPr/>
        </p:nvSpPr>
        <p:spPr bwMode="auto">
          <a:xfrm flipV="1">
            <a:off x="4537075" y="323691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4" name="Line 1188"/>
          <p:cNvSpPr>
            <a:spLocks noChangeShapeType="1"/>
          </p:cNvSpPr>
          <p:nvPr/>
        </p:nvSpPr>
        <p:spPr bwMode="auto">
          <a:xfrm flipV="1">
            <a:off x="4537075" y="3228975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5" name="Line 1189"/>
          <p:cNvSpPr>
            <a:spLocks noChangeShapeType="1"/>
          </p:cNvSpPr>
          <p:nvPr/>
        </p:nvSpPr>
        <p:spPr bwMode="auto">
          <a:xfrm flipV="1">
            <a:off x="4537075" y="3222625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6" name="Line 1190"/>
          <p:cNvSpPr>
            <a:spLocks noChangeShapeType="1"/>
          </p:cNvSpPr>
          <p:nvPr/>
        </p:nvSpPr>
        <p:spPr bwMode="auto">
          <a:xfrm flipV="1">
            <a:off x="4537075" y="3214688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7" name="Line 1191"/>
          <p:cNvSpPr>
            <a:spLocks noChangeShapeType="1"/>
          </p:cNvSpPr>
          <p:nvPr/>
        </p:nvSpPr>
        <p:spPr bwMode="auto">
          <a:xfrm flipV="1">
            <a:off x="4537075" y="320675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8" name="Line 1192"/>
          <p:cNvSpPr>
            <a:spLocks noChangeShapeType="1"/>
          </p:cNvSpPr>
          <p:nvPr/>
        </p:nvSpPr>
        <p:spPr bwMode="auto">
          <a:xfrm flipV="1">
            <a:off x="4537075" y="320040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09" name="Line 1193"/>
          <p:cNvSpPr>
            <a:spLocks noChangeShapeType="1"/>
          </p:cNvSpPr>
          <p:nvPr/>
        </p:nvSpPr>
        <p:spPr bwMode="auto">
          <a:xfrm flipV="1">
            <a:off x="4537075" y="319405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0" name="Line 1194"/>
          <p:cNvSpPr>
            <a:spLocks noChangeShapeType="1"/>
          </p:cNvSpPr>
          <p:nvPr/>
        </p:nvSpPr>
        <p:spPr bwMode="auto">
          <a:xfrm flipV="1">
            <a:off x="4537075" y="318611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1" name="Line 1195"/>
          <p:cNvSpPr>
            <a:spLocks noChangeShapeType="1"/>
          </p:cNvSpPr>
          <p:nvPr/>
        </p:nvSpPr>
        <p:spPr bwMode="auto">
          <a:xfrm flipV="1">
            <a:off x="4537075" y="317976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2" name="Line 1196"/>
          <p:cNvSpPr>
            <a:spLocks noChangeShapeType="1"/>
          </p:cNvSpPr>
          <p:nvPr/>
        </p:nvSpPr>
        <p:spPr bwMode="auto">
          <a:xfrm flipV="1">
            <a:off x="4537075" y="3171825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3" name="Line 1197"/>
          <p:cNvSpPr>
            <a:spLocks noChangeShapeType="1"/>
          </p:cNvSpPr>
          <p:nvPr/>
        </p:nvSpPr>
        <p:spPr bwMode="auto">
          <a:xfrm flipV="1">
            <a:off x="4537075" y="3165475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4" name="Line 1198"/>
          <p:cNvSpPr>
            <a:spLocks noChangeShapeType="1"/>
          </p:cNvSpPr>
          <p:nvPr/>
        </p:nvSpPr>
        <p:spPr bwMode="auto">
          <a:xfrm flipV="1">
            <a:off x="4537075" y="3157538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5" name="Line 1199"/>
          <p:cNvSpPr>
            <a:spLocks noChangeShapeType="1"/>
          </p:cNvSpPr>
          <p:nvPr/>
        </p:nvSpPr>
        <p:spPr bwMode="auto">
          <a:xfrm flipV="1">
            <a:off x="4537075" y="3151188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6" name="Line 1200"/>
          <p:cNvSpPr>
            <a:spLocks noChangeShapeType="1"/>
          </p:cNvSpPr>
          <p:nvPr/>
        </p:nvSpPr>
        <p:spPr bwMode="auto">
          <a:xfrm flipV="1">
            <a:off x="4537075" y="314325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7" name="Line 1201"/>
          <p:cNvSpPr>
            <a:spLocks noChangeShapeType="1"/>
          </p:cNvSpPr>
          <p:nvPr/>
        </p:nvSpPr>
        <p:spPr bwMode="auto">
          <a:xfrm flipV="1">
            <a:off x="4537075" y="313690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8" name="Line 1202"/>
          <p:cNvSpPr>
            <a:spLocks noChangeShapeType="1"/>
          </p:cNvSpPr>
          <p:nvPr/>
        </p:nvSpPr>
        <p:spPr bwMode="auto">
          <a:xfrm flipV="1">
            <a:off x="4537075" y="312896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9" name="Line 1203"/>
          <p:cNvSpPr>
            <a:spLocks noChangeShapeType="1"/>
          </p:cNvSpPr>
          <p:nvPr/>
        </p:nvSpPr>
        <p:spPr bwMode="auto">
          <a:xfrm flipV="1">
            <a:off x="4537075" y="312261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0" name="Line 1204"/>
          <p:cNvSpPr>
            <a:spLocks noChangeShapeType="1"/>
          </p:cNvSpPr>
          <p:nvPr/>
        </p:nvSpPr>
        <p:spPr bwMode="auto">
          <a:xfrm flipV="1">
            <a:off x="4537075" y="3114675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1" name="Line 1205"/>
          <p:cNvSpPr>
            <a:spLocks noChangeShapeType="1"/>
          </p:cNvSpPr>
          <p:nvPr/>
        </p:nvSpPr>
        <p:spPr bwMode="auto">
          <a:xfrm flipV="1">
            <a:off x="4537075" y="3108325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2" name="Line 1206"/>
          <p:cNvSpPr>
            <a:spLocks noChangeShapeType="1"/>
          </p:cNvSpPr>
          <p:nvPr/>
        </p:nvSpPr>
        <p:spPr bwMode="auto">
          <a:xfrm flipV="1">
            <a:off x="4537075" y="3100388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3" name="Line 1207"/>
          <p:cNvSpPr>
            <a:spLocks noChangeShapeType="1"/>
          </p:cNvSpPr>
          <p:nvPr/>
        </p:nvSpPr>
        <p:spPr bwMode="auto">
          <a:xfrm flipV="1">
            <a:off x="4537075" y="3094038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4" name="Line 1208"/>
          <p:cNvSpPr>
            <a:spLocks noChangeShapeType="1"/>
          </p:cNvSpPr>
          <p:nvPr/>
        </p:nvSpPr>
        <p:spPr bwMode="auto">
          <a:xfrm flipV="1">
            <a:off x="4537075" y="308610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5" name="Line 1209"/>
          <p:cNvSpPr>
            <a:spLocks noChangeShapeType="1"/>
          </p:cNvSpPr>
          <p:nvPr/>
        </p:nvSpPr>
        <p:spPr bwMode="auto">
          <a:xfrm flipV="1">
            <a:off x="4537075" y="307975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6" name="Line 1210"/>
          <p:cNvSpPr>
            <a:spLocks noChangeShapeType="1"/>
          </p:cNvSpPr>
          <p:nvPr/>
        </p:nvSpPr>
        <p:spPr bwMode="auto">
          <a:xfrm flipV="1">
            <a:off x="4537075" y="307181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7" name="Line 1211"/>
          <p:cNvSpPr>
            <a:spLocks noChangeShapeType="1"/>
          </p:cNvSpPr>
          <p:nvPr/>
        </p:nvSpPr>
        <p:spPr bwMode="auto">
          <a:xfrm flipV="1">
            <a:off x="4537075" y="3065463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8" name="Line 1212"/>
          <p:cNvSpPr>
            <a:spLocks noChangeShapeType="1"/>
          </p:cNvSpPr>
          <p:nvPr/>
        </p:nvSpPr>
        <p:spPr bwMode="auto">
          <a:xfrm flipV="1">
            <a:off x="4537075" y="3057525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29" name="Line 1213"/>
          <p:cNvSpPr>
            <a:spLocks noChangeShapeType="1"/>
          </p:cNvSpPr>
          <p:nvPr/>
        </p:nvSpPr>
        <p:spPr bwMode="auto">
          <a:xfrm flipV="1">
            <a:off x="4537075" y="3051175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0" name="Line 1214"/>
          <p:cNvSpPr>
            <a:spLocks noChangeShapeType="1"/>
          </p:cNvSpPr>
          <p:nvPr/>
        </p:nvSpPr>
        <p:spPr bwMode="auto">
          <a:xfrm flipV="1">
            <a:off x="4537075" y="3043238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1" name="Line 1215"/>
          <p:cNvSpPr>
            <a:spLocks noChangeShapeType="1"/>
          </p:cNvSpPr>
          <p:nvPr/>
        </p:nvSpPr>
        <p:spPr bwMode="auto">
          <a:xfrm flipV="1">
            <a:off x="4537075" y="3036888"/>
            <a:ext cx="1588" cy="1587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2" name="Line 1216"/>
          <p:cNvSpPr>
            <a:spLocks noChangeShapeType="1"/>
          </p:cNvSpPr>
          <p:nvPr/>
        </p:nvSpPr>
        <p:spPr bwMode="auto">
          <a:xfrm flipV="1">
            <a:off x="4537075" y="3028950"/>
            <a:ext cx="1588" cy="1588"/>
          </a:xfrm>
          <a:prstGeom prst="line">
            <a:avLst/>
          </a:prstGeom>
          <a:noFill/>
          <a:ln w="0">
            <a:solidFill>
              <a:srgbClr val="31538E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3" name="Freeform 1217"/>
          <p:cNvSpPr>
            <a:spLocks/>
          </p:cNvSpPr>
          <p:nvPr/>
        </p:nvSpPr>
        <p:spPr bwMode="auto">
          <a:xfrm>
            <a:off x="4568825" y="3257550"/>
            <a:ext cx="15875" cy="95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1" y="14"/>
              </a:cxn>
              <a:cxn ang="0">
                <a:pos x="0" y="28"/>
              </a:cxn>
              <a:cxn ang="0">
                <a:pos x="0" y="0"/>
              </a:cxn>
            </a:cxnLst>
            <a:rect l="0" t="0" r="r" b="b"/>
            <a:pathLst>
              <a:path w="41" h="28">
                <a:moveTo>
                  <a:pt x="0" y="0"/>
                </a:moveTo>
                <a:lnTo>
                  <a:pt x="41" y="14"/>
                </a:lnTo>
                <a:lnTo>
                  <a:pt x="0" y="28"/>
                </a:lnTo>
                <a:lnTo>
                  <a:pt x="0" y="0"/>
                </a:lnTo>
                <a:close/>
              </a:path>
            </a:pathLst>
          </a:custGeom>
          <a:solidFill>
            <a:srgbClr val="1F5CA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4" name="Freeform 1218"/>
          <p:cNvSpPr>
            <a:spLocks/>
          </p:cNvSpPr>
          <p:nvPr/>
        </p:nvSpPr>
        <p:spPr bwMode="auto">
          <a:xfrm>
            <a:off x="4467225" y="3028950"/>
            <a:ext cx="149225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3"/>
              </a:cxn>
              <a:cxn ang="0">
                <a:pos x="376" y="353"/>
              </a:cxn>
            </a:cxnLst>
            <a:rect l="0" t="0" r="r" b="b"/>
            <a:pathLst>
              <a:path w="376" h="353">
                <a:moveTo>
                  <a:pt x="0" y="0"/>
                </a:moveTo>
                <a:lnTo>
                  <a:pt x="0" y="353"/>
                </a:lnTo>
                <a:lnTo>
                  <a:pt x="376" y="353"/>
                </a:lnTo>
              </a:path>
            </a:pathLst>
          </a:custGeom>
          <a:noFill/>
          <a:ln w="0">
            <a:solidFill>
              <a:srgbClr val="31538E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5" name="Freeform 1219"/>
          <p:cNvSpPr>
            <a:spLocks/>
          </p:cNvSpPr>
          <p:nvPr/>
        </p:nvSpPr>
        <p:spPr bwMode="auto">
          <a:xfrm>
            <a:off x="4584700" y="3028950"/>
            <a:ext cx="22225" cy="46038"/>
          </a:xfrm>
          <a:custGeom>
            <a:avLst/>
            <a:gdLst/>
            <a:ahLst/>
            <a:cxnLst>
              <a:cxn ang="0">
                <a:pos x="58" y="118"/>
              </a:cxn>
              <a:cxn ang="0">
                <a:pos x="0" y="118"/>
              </a:cxn>
              <a:cxn ang="0">
                <a:pos x="0" y="0"/>
              </a:cxn>
            </a:cxnLst>
            <a:rect l="0" t="0" r="r" b="b"/>
            <a:pathLst>
              <a:path w="58" h="118">
                <a:moveTo>
                  <a:pt x="58" y="118"/>
                </a:moveTo>
                <a:lnTo>
                  <a:pt x="0" y="118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31538E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6" name="Freeform 1220"/>
          <p:cNvSpPr>
            <a:spLocks/>
          </p:cNvSpPr>
          <p:nvPr/>
        </p:nvSpPr>
        <p:spPr bwMode="auto">
          <a:xfrm>
            <a:off x="4584700" y="3028950"/>
            <a:ext cx="211138" cy="163513"/>
          </a:xfrm>
          <a:custGeom>
            <a:avLst/>
            <a:gdLst/>
            <a:ahLst/>
            <a:cxnLst>
              <a:cxn ang="0">
                <a:pos x="0" y="219"/>
              </a:cxn>
              <a:cxn ang="0">
                <a:pos x="7" y="245"/>
              </a:cxn>
              <a:cxn ang="0">
                <a:pos x="19" y="269"/>
              </a:cxn>
              <a:cxn ang="0">
                <a:pos x="37" y="290"/>
              </a:cxn>
              <a:cxn ang="0">
                <a:pos x="60" y="306"/>
              </a:cxn>
              <a:cxn ang="0">
                <a:pos x="75" y="325"/>
              </a:cxn>
              <a:cxn ang="0">
                <a:pos x="86" y="352"/>
              </a:cxn>
              <a:cxn ang="0">
                <a:pos x="103" y="375"/>
              </a:cxn>
              <a:cxn ang="0">
                <a:pos x="125" y="393"/>
              </a:cxn>
              <a:cxn ang="0">
                <a:pos x="153" y="406"/>
              </a:cxn>
              <a:cxn ang="0">
                <a:pos x="181" y="412"/>
              </a:cxn>
              <a:cxn ang="0">
                <a:pos x="211" y="411"/>
              </a:cxn>
              <a:cxn ang="0">
                <a:pos x="239" y="403"/>
              </a:cxn>
              <a:cxn ang="0">
                <a:pos x="266" y="390"/>
              </a:cxn>
              <a:cxn ang="0">
                <a:pos x="291" y="403"/>
              </a:cxn>
              <a:cxn ang="0">
                <a:pos x="320" y="411"/>
              </a:cxn>
              <a:cxn ang="0">
                <a:pos x="351" y="412"/>
              </a:cxn>
              <a:cxn ang="0">
                <a:pos x="379" y="406"/>
              </a:cxn>
              <a:cxn ang="0">
                <a:pos x="406" y="393"/>
              </a:cxn>
              <a:cxn ang="0">
                <a:pos x="428" y="375"/>
              </a:cxn>
              <a:cxn ang="0">
                <a:pos x="445" y="352"/>
              </a:cxn>
              <a:cxn ang="0">
                <a:pos x="456" y="325"/>
              </a:cxn>
              <a:cxn ang="0">
                <a:pos x="471" y="306"/>
              </a:cxn>
              <a:cxn ang="0">
                <a:pos x="493" y="290"/>
              </a:cxn>
              <a:cxn ang="0">
                <a:pos x="513" y="269"/>
              </a:cxn>
              <a:cxn ang="0">
                <a:pos x="525" y="245"/>
              </a:cxn>
              <a:cxn ang="0">
                <a:pos x="531" y="219"/>
              </a:cxn>
              <a:cxn ang="0">
                <a:pos x="531" y="192"/>
              </a:cxn>
              <a:cxn ang="0">
                <a:pos x="524" y="165"/>
              </a:cxn>
              <a:cxn ang="0">
                <a:pos x="510" y="140"/>
              </a:cxn>
              <a:cxn ang="0">
                <a:pos x="490" y="119"/>
              </a:cxn>
              <a:cxn ang="0">
                <a:pos x="466" y="103"/>
              </a:cxn>
              <a:cxn ang="0">
                <a:pos x="456" y="87"/>
              </a:cxn>
              <a:cxn ang="0">
                <a:pos x="445" y="60"/>
              </a:cxn>
              <a:cxn ang="0">
                <a:pos x="428" y="38"/>
              </a:cxn>
              <a:cxn ang="0">
                <a:pos x="406" y="19"/>
              </a:cxn>
              <a:cxn ang="0">
                <a:pos x="379" y="7"/>
              </a:cxn>
              <a:cxn ang="0">
                <a:pos x="351" y="0"/>
              </a:cxn>
              <a:cxn ang="0">
                <a:pos x="320" y="1"/>
              </a:cxn>
              <a:cxn ang="0">
                <a:pos x="291" y="9"/>
              </a:cxn>
              <a:cxn ang="0">
                <a:pos x="266" y="23"/>
              </a:cxn>
              <a:cxn ang="0">
                <a:pos x="239" y="9"/>
              </a:cxn>
              <a:cxn ang="0">
                <a:pos x="211" y="1"/>
              </a:cxn>
              <a:cxn ang="0">
                <a:pos x="181" y="0"/>
              </a:cxn>
              <a:cxn ang="0">
                <a:pos x="153" y="7"/>
              </a:cxn>
              <a:cxn ang="0">
                <a:pos x="125" y="19"/>
              </a:cxn>
              <a:cxn ang="0">
                <a:pos x="103" y="38"/>
              </a:cxn>
              <a:cxn ang="0">
                <a:pos x="86" y="60"/>
              </a:cxn>
              <a:cxn ang="0">
                <a:pos x="75" y="87"/>
              </a:cxn>
              <a:cxn ang="0">
                <a:pos x="60" y="106"/>
              </a:cxn>
              <a:cxn ang="0">
                <a:pos x="37" y="123"/>
              </a:cxn>
              <a:cxn ang="0">
                <a:pos x="19" y="143"/>
              </a:cxn>
              <a:cxn ang="0">
                <a:pos x="7" y="167"/>
              </a:cxn>
              <a:cxn ang="0">
                <a:pos x="0" y="193"/>
              </a:cxn>
            </a:cxnLst>
            <a:rect l="0" t="0" r="r" b="b"/>
            <a:pathLst>
              <a:path w="532" h="412">
                <a:moveTo>
                  <a:pt x="0" y="206"/>
                </a:moveTo>
                <a:lnTo>
                  <a:pt x="0" y="219"/>
                </a:lnTo>
                <a:lnTo>
                  <a:pt x="3" y="233"/>
                </a:lnTo>
                <a:lnTo>
                  <a:pt x="7" y="245"/>
                </a:lnTo>
                <a:lnTo>
                  <a:pt x="12" y="258"/>
                </a:lnTo>
                <a:lnTo>
                  <a:pt x="19" y="269"/>
                </a:lnTo>
                <a:lnTo>
                  <a:pt x="28" y="281"/>
                </a:lnTo>
                <a:lnTo>
                  <a:pt x="37" y="290"/>
                </a:lnTo>
                <a:lnTo>
                  <a:pt x="49" y="298"/>
                </a:lnTo>
                <a:lnTo>
                  <a:pt x="60" y="306"/>
                </a:lnTo>
                <a:lnTo>
                  <a:pt x="73" y="311"/>
                </a:lnTo>
                <a:lnTo>
                  <a:pt x="75" y="325"/>
                </a:lnTo>
                <a:lnTo>
                  <a:pt x="79" y="339"/>
                </a:lnTo>
                <a:lnTo>
                  <a:pt x="86" y="352"/>
                </a:lnTo>
                <a:lnTo>
                  <a:pt x="94" y="364"/>
                </a:lnTo>
                <a:lnTo>
                  <a:pt x="103" y="375"/>
                </a:lnTo>
                <a:lnTo>
                  <a:pt x="114" y="385"/>
                </a:lnTo>
                <a:lnTo>
                  <a:pt x="125" y="393"/>
                </a:lnTo>
                <a:lnTo>
                  <a:pt x="138" y="400"/>
                </a:lnTo>
                <a:lnTo>
                  <a:pt x="153" y="406"/>
                </a:lnTo>
                <a:lnTo>
                  <a:pt x="167" y="410"/>
                </a:lnTo>
                <a:lnTo>
                  <a:pt x="181" y="412"/>
                </a:lnTo>
                <a:lnTo>
                  <a:pt x="197" y="412"/>
                </a:lnTo>
                <a:lnTo>
                  <a:pt x="211" y="411"/>
                </a:lnTo>
                <a:lnTo>
                  <a:pt x="226" y="408"/>
                </a:lnTo>
                <a:lnTo>
                  <a:pt x="239" y="403"/>
                </a:lnTo>
                <a:lnTo>
                  <a:pt x="254" y="398"/>
                </a:lnTo>
                <a:lnTo>
                  <a:pt x="266" y="390"/>
                </a:lnTo>
                <a:lnTo>
                  <a:pt x="278" y="398"/>
                </a:lnTo>
                <a:lnTo>
                  <a:pt x="291" y="403"/>
                </a:lnTo>
                <a:lnTo>
                  <a:pt x="306" y="408"/>
                </a:lnTo>
                <a:lnTo>
                  <a:pt x="320" y="411"/>
                </a:lnTo>
                <a:lnTo>
                  <a:pt x="335" y="412"/>
                </a:lnTo>
                <a:lnTo>
                  <a:pt x="351" y="412"/>
                </a:lnTo>
                <a:lnTo>
                  <a:pt x="365" y="410"/>
                </a:lnTo>
                <a:lnTo>
                  <a:pt x="379" y="406"/>
                </a:lnTo>
                <a:lnTo>
                  <a:pt x="392" y="400"/>
                </a:lnTo>
                <a:lnTo>
                  <a:pt x="406" y="393"/>
                </a:lnTo>
                <a:lnTo>
                  <a:pt x="418" y="385"/>
                </a:lnTo>
                <a:lnTo>
                  <a:pt x="428" y="375"/>
                </a:lnTo>
                <a:lnTo>
                  <a:pt x="437" y="364"/>
                </a:lnTo>
                <a:lnTo>
                  <a:pt x="445" y="352"/>
                </a:lnTo>
                <a:lnTo>
                  <a:pt x="452" y="339"/>
                </a:lnTo>
                <a:lnTo>
                  <a:pt x="456" y="325"/>
                </a:lnTo>
                <a:lnTo>
                  <a:pt x="459" y="311"/>
                </a:lnTo>
                <a:lnTo>
                  <a:pt x="471" y="306"/>
                </a:lnTo>
                <a:lnTo>
                  <a:pt x="483" y="298"/>
                </a:lnTo>
                <a:lnTo>
                  <a:pt x="493" y="290"/>
                </a:lnTo>
                <a:lnTo>
                  <a:pt x="504" y="281"/>
                </a:lnTo>
                <a:lnTo>
                  <a:pt x="513" y="269"/>
                </a:lnTo>
                <a:lnTo>
                  <a:pt x="519" y="258"/>
                </a:lnTo>
                <a:lnTo>
                  <a:pt x="525" y="245"/>
                </a:lnTo>
                <a:lnTo>
                  <a:pt x="529" y="233"/>
                </a:lnTo>
                <a:lnTo>
                  <a:pt x="531" y="219"/>
                </a:lnTo>
                <a:lnTo>
                  <a:pt x="532" y="206"/>
                </a:lnTo>
                <a:lnTo>
                  <a:pt x="531" y="192"/>
                </a:lnTo>
                <a:lnTo>
                  <a:pt x="529" y="179"/>
                </a:lnTo>
                <a:lnTo>
                  <a:pt x="524" y="165"/>
                </a:lnTo>
                <a:lnTo>
                  <a:pt x="518" y="152"/>
                </a:lnTo>
                <a:lnTo>
                  <a:pt x="510" y="140"/>
                </a:lnTo>
                <a:lnTo>
                  <a:pt x="501" y="129"/>
                </a:lnTo>
                <a:lnTo>
                  <a:pt x="490" y="119"/>
                </a:lnTo>
                <a:lnTo>
                  <a:pt x="478" y="110"/>
                </a:lnTo>
                <a:lnTo>
                  <a:pt x="466" y="103"/>
                </a:lnTo>
                <a:lnTo>
                  <a:pt x="459" y="100"/>
                </a:lnTo>
                <a:lnTo>
                  <a:pt x="456" y="87"/>
                </a:lnTo>
                <a:lnTo>
                  <a:pt x="452" y="74"/>
                </a:lnTo>
                <a:lnTo>
                  <a:pt x="445" y="60"/>
                </a:lnTo>
                <a:lnTo>
                  <a:pt x="437" y="49"/>
                </a:lnTo>
                <a:lnTo>
                  <a:pt x="428" y="38"/>
                </a:lnTo>
                <a:lnTo>
                  <a:pt x="418" y="28"/>
                </a:lnTo>
                <a:lnTo>
                  <a:pt x="406" y="19"/>
                </a:lnTo>
                <a:lnTo>
                  <a:pt x="392" y="12"/>
                </a:lnTo>
                <a:lnTo>
                  <a:pt x="379" y="7"/>
                </a:lnTo>
                <a:lnTo>
                  <a:pt x="365" y="3"/>
                </a:lnTo>
                <a:lnTo>
                  <a:pt x="351" y="0"/>
                </a:lnTo>
                <a:lnTo>
                  <a:pt x="335" y="0"/>
                </a:lnTo>
                <a:lnTo>
                  <a:pt x="320" y="1"/>
                </a:lnTo>
                <a:lnTo>
                  <a:pt x="306" y="4"/>
                </a:lnTo>
                <a:lnTo>
                  <a:pt x="291" y="9"/>
                </a:lnTo>
                <a:lnTo>
                  <a:pt x="278" y="15"/>
                </a:lnTo>
                <a:lnTo>
                  <a:pt x="266" y="23"/>
                </a:lnTo>
                <a:lnTo>
                  <a:pt x="254" y="15"/>
                </a:lnTo>
                <a:lnTo>
                  <a:pt x="239" y="9"/>
                </a:lnTo>
                <a:lnTo>
                  <a:pt x="226" y="4"/>
                </a:lnTo>
                <a:lnTo>
                  <a:pt x="211" y="1"/>
                </a:lnTo>
                <a:lnTo>
                  <a:pt x="197" y="0"/>
                </a:lnTo>
                <a:lnTo>
                  <a:pt x="181" y="0"/>
                </a:lnTo>
                <a:lnTo>
                  <a:pt x="167" y="3"/>
                </a:lnTo>
                <a:lnTo>
                  <a:pt x="153" y="7"/>
                </a:lnTo>
                <a:lnTo>
                  <a:pt x="138" y="12"/>
                </a:lnTo>
                <a:lnTo>
                  <a:pt x="125" y="19"/>
                </a:lnTo>
                <a:lnTo>
                  <a:pt x="114" y="28"/>
                </a:lnTo>
                <a:lnTo>
                  <a:pt x="103" y="38"/>
                </a:lnTo>
                <a:lnTo>
                  <a:pt x="94" y="49"/>
                </a:lnTo>
                <a:lnTo>
                  <a:pt x="86" y="60"/>
                </a:lnTo>
                <a:lnTo>
                  <a:pt x="79" y="74"/>
                </a:lnTo>
                <a:lnTo>
                  <a:pt x="75" y="87"/>
                </a:lnTo>
                <a:lnTo>
                  <a:pt x="73" y="100"/>
                </a:lnTo>
                <a:lnTo>
                  <a:pt x="60" y="106"/>
                </a:lnTo>
                <a:lnTo>
                  <a:pt x="49" y="114"/>
                </a:lnTo>
                <a:lnTo>
                  <a:pt x="37" y="123"/>
                </a:lnTo>
                <a:lnTo>
                  <a:pt x="28" y="133"/>
                </a:lnTo>
                <a:lnTo>
                  <a:pt x="19" y="143"/>
                </a:lnTo>
                <a:lnTo>
                  <a:pt x="12" y="154"/>
                </a:lnTo>
                <a:lnTo>
                  <a:pt x="7" y="167"/>
                </a:lnTo>
                <a:lnTo>
                  <a:pt x="3" y="180"/>
                </a:lnTo>
                <a:lnTo>
                  <a:pt x="0" y="193"/>
                </a:lnTo>
                <a:lnTo>
                  <a:pt x="0" y="20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7" name="Freeform 1221"/>
          <p:cNvSpPr>
            <a:spLocks/>
          </p:cNvSpPr>
          <p:nvPr/>
        </p:nvSpPr>
        <p:spPr bwMode="auto">
          <a:xfrm>
            <a:off x="4584700" y="3028950"/>
            <a:ext cx="211138" cy="163513"/>
          </a:xfrm>
          <a:custGeom>
            <a:avLst/>
            <a:gdLst/>
            <a:ahLst/>
            <a:cxnLst>
              <a:cxn ang="0">
                <a:pos x="0" y="219"/>
              </a:cxn>
              <a:cxn ang="0">
                <a:pos x="7" y="245"/>
              </a:cxn>
              <a:cxn ang="0">
                <a:pos x="19" y="269"/>
              </a:cxn>
              <a:cxn ang="0">
                <a:pos x="37" y="290"/>
              </a:cxn>
              <a:cxn ang="0">
                <a:pos x="60" y="306"/>
              </a:cxn>
              <a:cxn ang="0">
                <a:pos x="75" y="325"/>
              </a:cxn>
              <a:cxn ang="0">
                <a:pos x="86" y="352"/>
              </a:cxn>
              <a:cxn ang="0">
                <a:pos x="103" y="375"/>
              </a:cxn>
              <a:cxn ang="0">
                <a:pos x="125" y="393"/>
              </a:cxn>
              <a:cxn ang="0">
                <a:pos x="153" y="406"/>
              </a:cxn>
              <a:cxn ang="0">
                <a:pos x="181" y="412"/>
              </a:cxn>
              <a:cxn ang="0">
                <a:pos x="211" y="411"/>
              </a:cxn>
              <a:cxn ang="0">
                <a:pos x="239" y="403"/>
              </a:cxn>
              <a:cxn ang="0">
                <a:pos x="266" y="390"/>
              </a:cxn>
              <a:cxn ang="0">
                <a:pos x="291" y="403"/>
              </a:cxn>
              <a:cxn ang="0">
                <a:pos x="320" y="411"/>
              </a:cxn>
              <a:cxn ang="0">
                <a:pos x="351" y="412"/>
              </a:cxn>
              <a:cxn ang="0">
                <a:pos x="379" y="406"/>
              </a:cxn>
              <a:cxn ang="0">
                <a:pos x="406" y="393"/>
              </a:cxn>
              <a:cxn ang="0">
                <a:pos x="428" y="375"/>
              </a:cxn>
              <a:cxn ang="0">
                <a:pos x="445" y="352"/>
              </a:cxn>
              <a:cxn ang="0">
                <a:pos x="456" y="325"/>
              </a:cxn>
              <a:cxn ang="0">
                <a:pos x="471" y="306"/>
              </a:cxn>
              <a:cxn ang="0">
                <a:pos x="493" y="290"/>
              </a:cxn>
              <a:cxn ang="0">
                <a:pos x="513" y="269"/>
              </a:cxn>
              <a:cxn ang="0">
                <a:pos x="525" y="245"/>
              </a:cxn>
              <a:cxn ang="0">
                <a:pos x="531" y="219"/>
              </a:cxn>
              <a:cxn ang="0">
                <a:pos x="531" y="192"/>
              </a:cxn>
              <a:cxn ang="0">
                <a:pos x="524" y="165"/>
              </a:cxn>
              <a:cxn ang="0">
                <a:pos x="510" y="140"/>
              </a:cxn>
              <a:cxn ang="0">
                <a:pos x="490" y="119"/>
              </a:cxn>
              <a:cxn ang="0">
                <a:pos x="466" y="103"/>
              </a:cxn>
              <a:cxn ang="0">
                <a:pos x="456" y="87"/>
              </a:cxn>
              <a:cxn ang="0">
                <a:pos x="445" y="60"/>
              </a:cxn>
              <a:cxn ang="0">
                <a:pos x="428" y="38"/>
              </a:cxn>
              <a:cxn ang="0">
                <a:pos x="406" y="19"/>
              </a:cxn>
              <a:cxn ang="0">
                <a:pos x="379" y="7"/>
              </a:cxn>
              <a:cxn ang="0">
                <a:pos x="351" y="0"/>
              </a:cxn>
              <a:cxn ang="0">
                <a:pos x="320" y="1"/>
              </a:cxn>
              <a:cxn ang="0">
                <a:pos x="291" y="9"/>
              </a:cxn>
              <a:cxn ang="0">
                <a:pos x="266" y="23"/>
              </a:cxn>
              <a:cxn ang="0">
                <a:pos x="239" y="9"/>
              </a:cxn>
              <a:cxn ang="0">
                <a:pos x="211" y="1"/>
              </a:cxn>
              <a:cxn ang="0">
                <a:pos x="181" y="0"/>
              </a:cxn>
              <a:cxn ang="0">
                <a:pos x="153" y="7"/>
              </a:cxn>
              <a:cxn ang="0">
                <a:pos x="125" y="19"/>
              </a:cxn>
              <a:cxn ang="0">
                <a:pos x="103" y="38"/>
              </a:cxn>
              <a:cxn ang="0">
                <a:pos x="86" y="60"/>
              </a:cxn>
              <a:cxn ang="0">
                <a:pos x="75" y="87"/>
              </a:cxn>
              <a:cxn ang="0">
                <a:pos x="60" y="106"/>
              </a:cxn>
              <a:cxn ang="0">
                <a:pos x="37" y="123"/>
              </a:cxn>
              <a:cxn ang="0">
                <a:pos x="19" y="143"/>
              </a:cxn>
              <a:cxn ang="0">
                <a:pos x="7" y="167"/>
              </a:cxn>
              <a:cxn ang="0">
                <a:pos x="0" y="193"/>
              </a:cxn>
            </a:cxnLst>
            <a:rect l="0" t="0" r="r" b="b"/>
            <a:pathLst>
              <a:path w="532" h="412">
                <a:moveTo>
                  <a:pt x="0" y="206"/>
                </a:moveTo>
                <a:lnTo>
                  <a:pt x="0" y="219"/>
                </a:lnTo>
                <a:lnTo>
                  <a:pt x="3" y="233"/>
                </a:lnTo>
                <a:lnTo>
                  <a:pt x="7" y="245"/>
                </a:lnTo>
                <a:lnTo>
                  <a:pt x="12" y="258"/>
                </a:lnTo>
                <a:lnTo>
                  <a:pt x="19" y="269"/>
                </a:lnTo>
                <a:lnTo>
                  <a:pt x="28" y="281"/>
                </a:lnTo>
                <a:lnTo>
                  <a:pt x="37" y="290"/>
                </a:lnTo>
                <a:lnTo>
                  <a:pt x="49" y="298"/>
                </a:lnTo>
                <a:lnTo>
                  <a:pt x="60" y="306"/>
                </a:lnTo>
                <a:lnTo>
                  <a:pt x="73" y="311"/>
                </a:lnTo>
                <a:lnTo>
                  <a:pt x="75" y="325"/>
                </a:lnTo>
                <a:lnTo>
                  <a:pt x="79" y="339"/>
                </a:lnTo>
                <a:lnTo>
                  <a:pt x="86" y="352"/>
                </a:lnTo>
                <a:lnTo>
                  <a:pt x="94" y="364"/>
                </a:lnTo>
                <a:lnTo>
                  <a:pt x="103" y="375"/>
                </a:lnTo>
                <a:lnTo>
                  <a:pt x="114" y="385"/>
                </a:lnTo>
                <a:lnTo>
                  <a:pt x="125" y="393"/>
                </a:lnTo>
                <a:lnTo>
                  <a:pt x="138" y="400"/>
                </a:lnTo>
                <a:lnTo>
                  <a:pt x="153" y="406"/>
                </a:lnTo>
                <a:lnTo>
                  <a:pt x="167" y="410"/>
                </a:lnTo>
                <a:lnTo>
                  <a:pt x="181" y="412"/>
                </a:lnTo>
                <a:lnTo>
                  <a:pt x="197" y="412"/>
                </a:lnTo>
                <a:lnTo>
                  <a:pt x="211" y="411"/>
                </a:lnTo>
                <a:lnTo>
                  <a:pt x="226" y="408"/>
                </a:lnTo>
                <a:lnTo>
                  <a:pt x="239" y="403"/>
                </a:lnTo>
                <a:lnTo>
                  <a:pt x="254" y="398"/>
                </a:lnTo>
                <a:lnTo>
                  <a:pt x="266" y="390"/>
                </a:lnTo>
                <a:lnTo>
                  <a:pt x="278" y="398"/>
                </a:lnTo>
                <a:lnTo>
                  <a:pt x="291" y="403"/>
                </a:lnTo>
                <a:lnTo>
                  <a:pt x="306" y="408"/>
                </a:lnTo>
                <a:lnTo>
                  <a:pt x="320" y="411"/>
                </a:lnTo>
                <a:lnTo>
                  <a:pt x="335" y="412"/>
                </a:lnTo>
                <a:lnTo>
                  <a:pt x="351" y="412"/>
                </a:lnTo>
                <a:lnTo>
                  <a:pt x="365" y="410"/>
                </a:lnTo>
                <a:lnTo>
                  <a:pt x="379" y="406"/>
                </a:lnTo>
                <a:lnTo>
                  <a:pt x="392" y="400"/>
                </a:lnTo>
                <a:lnTo>
                  <a:pt x="406" y="393"/>
                </a:lnTo>
                <a:lnTo>
                  <a:pt x="418" y="385"/>
                </a:lnTo>
                <a:lnTo>
                  <a:pt x="428" y="375"/>
                </a:lnTo>
                <a:lnTo>
                  <a:pt x="437" y="364"/>
                </a:lnTo>
                <a:lnTo>
                  <a:pt x="445" y="352"/>
                </a:lnTo>
                <a:lnTo>
                  <a:pt x="452" y="339"/>
                </a:lnTo>
                <a:lnTo>
                  <a:pt x="456" y="325"/>
                </a:lnTo>
                <a:lnTo>
                  <a:pt x="459" y="311"/>
                </a:lnTo>
                <a:lnTo>
                  <a:pt x="471" y="306"/>
                </a:lnTo>
                <a:lnTo>
                  <a:pt x="483" y="298"/>
                </a:lnTo>
                <a:lnTo>
                  <a:pt x="493" y="290"/>
                </a:lnTo>
                <a:lnTo>
                  <a:pt x="504" y="281"/>
                </a:lnTo>
                <a:lnTo>
                  <a:pt x="513" y="269"/>
                </a:lnTo>
                <a:lnTo>
                  <a:pt x="519" y="258"/>
                </a:lnTo>
                <a:lnTo>
                  <a:pt x="525" y="245"/>
                </a:lnTo>
                <a:lnTo>
                  <a:pt x="529" y="233"/>
                </a:lnTo>
                <a:lnTo>
                  <a:pt x="531" y="219"/>
                </a:lnTo>
                <a:lnTo>
                  <a:pt x="532" y="206"/>
                </a:lnTo>
                <a:lnTo>
                  <a:pt x="531" y="192"/>
                </a:lnTo>
                <a:lnTo>
                  <a:pt x="529" y="179"/>
                </a:lnTo>
                <a:lnTo>
                  <a:pt x="524" y="165"/>
                </a:lnTo>
                <a:lnTo>
                  <a:pt x="518" y="152"/>
                </a:lnTo>
                <a:lnTo>
                  <a:pt x="510" y="140"/>
                </a:lnTo>
                <a:lnTo>
                  <a:pt x="501" y="129"/>
                </a:lnTo>
                <a:lnTo>
                  <a:pt x="490" y="119"/>
                </a:lnTo>
                <a:lnTo>
                  <a:pt x="478" y="110"/>
                </a:lnTo>
                <a:lnTo>
                  <a:pt x="466" y="103"/>
                </a:lnTo>
                <a:lnTo>
                  <a:pt x="459" y="100"/>
                </a:lnTo>
                <a:lnTo>
                  <a:pt x="456" y="87"/>
                </a:lnTo>
                <a:lnTo>
                  <a:pt x="452" y="74"/>
                </a:lnTo>
                <a:lnTo>
                  <a:pt x="445" y="60"/>
                </a:lnTo>
                <a:lnTo>
                  <a:pt x="437" y="49"/>
                </a:lnTo>
                <a:lnTo>
                  <a:pt x="428" y="38"/>
                </a:lnTo>
                <a:lnTo>
                  <a:pt x="418" y="28"/>
                </a:lnTo>
                <a:lnTo>
                  <a:pt x="406" y="19"/>
                </a:lnTo>
                <a:lnTo>
                  <a:pt x="392" y="12"/>
                </a:lnTo>
                <a:lnTo>
                  <a:pt x="379" y="7"/>
                </a:lnTo>
                <a:lnTo>
                  <a:pt x="365" y="3"/>
                </a:lnTo>
                <a:lnTo>
                  <a:pt x="351" y="0"/>
                </a:lnTo>
                <a:lnTo>
                  <a:pt x="335" y="0"/>
                </a:lnTo>
                <a:lnTo>
                  <a:pt x="320" y="1"/>
                </a:lnTo>
                <a:lnTo>
                  <a:pt x="306" y="4"/>
                </a:lnTo>
                <a:lnTo>
                  <a:pt x="291" y="9"/>
                </a:lnTo>
                <a:lnTo>
                  <a:pt x="278" y="15"/>
                </a:lnTo>
                <a:lnTo>
                  <a:pt x="266" y="23"/>
                </a:lnTo>
                <a:lnTo>
                  <a:pt x="254" y="15"/>
                </a:lnTo>
                <a:lnTo>
                  <a:pt x="239" y="9"/>
                </a:lnTo>
                <a:lnTo>
                  <a:pt x="226" y="4"/>
                </a:lnTo>
                <a:lnTo>
                  <a:pt x="211" y="1"/>
                </a:lnTo>
                <a:lnTo>
                  <a:pt x="197" y="0"/>
                </a:lnTo>
                <a:lnTo>
                  <a:pt x="181" y="0"/>
                </a:lnTo>
                <a:lnTo>
                  <a:pt x="167" y="3"/>
                </a:lnTo>
                <a:lnTo>
                  <a:pt x="153" y="7"/>
                </a:lnTo>
                <a:lnTo>
                  <a:pt x="138" y="12"/>
                </a:lnTo>
                <a:lnTo>
                  <a:pt x="125" y="19"/>
                </a:lnTo>
                <a:lnTo>
                  <a:pt x="114" y="28"/>
                </a:lnTo>
                <a:lnTo>
                  <a:pt x="103" y="38"/>
                </a:lnTo>
                <a:lnTo>
                  <a:pt x="94" y="49"/>
                </a:lnTo>
                <a:lnTo>
                  <a:pt x="86" y="60"/>
                </a:lnTo>
                <a:lnTo>
                  <a:pt x="79" y="74"/>
                </a:lnTo>
                <a:lnTo>
                  <a:pt x="75" y="87"/>
                </a:lnTo>
                <a:lnTo>
                  <a:pt x="73" y="100"/>
                </a:lnTo>
                <a:lnTo>
                  <a:pt x="60" y="106"/>
                </a:lnTo>
                <a:lnTo>
                  <a:pt x="49" y="114"/>
                </a:lnTo>
                <a:lnTo>
                  <a:pt x="37" y="123"/>
                </a:lnTo>
                <a:lnTo>
                  <a:pt x="28" y="133"/>
                </a:lnTo>
                <a:lnTo>
                  <a:pt x="19" y="143"/>
                </a:lnTo>
                <a:lnTo>
                  <a:pt x="12" y="154"/>
                </a:lnTo>
                <a:lnTo>
                  <a:pt x="7" y="167"/>
                </a:lnTo>
                <a:lnTo>
                  <a:pt x="3" y="180"/>
                </a:lnTo>
                <a:lnTo>
                  <a:pt x="0" y="193"/>
                </a:lnTo>
                <a:lnTo>
                  <a:pt x="0" y="206"/>
                </a:lnTo>
              </a:path>
            </a:pathLst>
          </a:custGeom>
          <a:noFill/>
          <a:ln w="0">
            <a:solidFill>
              <a:srgbClr val="31538E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8" name="Freeform 1222"/>
          <p:cNvSpPr>
            <a:spLocks/>
          </p:cNvSpPr>
          <p:nvPr/>
        </p:nvSpPr>
        <p:spPr bwMode="auto">
          <a:xfrm>
            <a:off x="4646613" y="3097213"/>
            <a:ext cx="17462" cy="20637"/>
          </a:xfrm>
          <a:custGeom>
            <a:avLst/>
            <a:gdLst/>
            <a:ahLst/>
            <a:cxnLst>
              <a:cxn ang="0">
                <a:pos x="15" y="11"/>
              </a:cxn>
              <a:cxn ang="0">
                <a:pos x="15" y="53"/>
              </a:cxn>
              <a:cxn ang="0">
                <a:pos x="27" y="53"/>
              </a:cxn>
              <a:cxn ang="0">
                <a:pos x="27" y="11"/>
              </a:cxn>
              <a:cxn ang="0">
                <a:pos x="44" y="11"/>
              </a:cxn>
              <a:cxn ang="0">
                <a:pos x="44" y="0"/>
              </a:cxn>
              <a:cxn ang="0">
                <a:pos x="0" y="0"/>
              </a:cxn>
              <a:cxn ang="0">
                <a:pos x="0" y="11"/>
              </a:cxn>
              <a:cxn ang="0">
                <a:pos x="15" y="11"/>
              </a:cxn>
            </a:cxnLst>
            <a:rect l="0" t="0" r="r" b="b"/>
            <a:pathLst>
              <a:path w="44" h="53">
                <a:moveTo>
                  <a:pt x="15" y="11"/>
                </a:moveTo>
                <a:lnTo>
                  <a:pt x="15" y="53"/>
                </a:lnTo>
                <a:lnTo>
                  <a:pt x="27" y="53"/>
                </a:lnTo>
                <a:lnTo>
                  <a:pt x="27" y="11"/>
                </a:lnTo>
                <a:lnTo>
                  <a:pt x="44" y="11"/>
                </a:lnTo>
                <a:lnTo>
                  <a:pt x="44" y="0"/>
                </a:lnTo>
                <a:lnTo>
                  <a:pt x="0" y="0"/>
                </a:lnTo>
                <a:lnTo>
                  <a:pt x="0" y="11"/>
                </a:lnTo>
                <a:lnTo>
                  <a:pt x="15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39" name="Freeform 1223"/>
          <p:cNvSpPr>
            <a:spLocks noEditPoints="1"/>
          </p:cNvSpPr>
          <p:nvPr/>
        </p:nvSpPr>
        <p:spPr bwMode="auto">
          <a:xfrm>
            <a:off x="4662488" y="3097213"/>
            <a:ext cx="22225" cy="25400"/>
          </a:xfrm>
          <a:custGeom>
            <a:avLst/>
            <a:gdLst/>
            <a:ahLst/>
            <a:cxnLst>
              <a:cxn ang="0">
                <a:pos x="24" y="67"/>
              </a:cxn>
              <a:cxn ang="0">
                <a:pos x="35" y="67"/>
              </a:cxn>
              <a:cxn ang="0">
                <a:pos x="35" y="54"/>
              </a:cxn>
              <a:cxn ang="0">
                <a:pos x="41" y="54"/>
              </a:cxn>
              <a:cxn ang="0">
                <a:pos x="47" y="51"/>
              </a:cxn>
              <a:cxn ang="0">
                <a:pos x="52" y="49"/>
              </a:cxn>
              <a:cxn ang="0">
                <a:pos x="55" y="47"/>
              </a:cxn>
              <a:cxn ang="0">
                <a:pos x="57" y="44"/>
              </a:cxn>
              <a:cxn ang="0">
                <a:pos x="58" y="40"/>
              </a:cxn>
              <a:cxn ang="0">
                <a:pos x="59" y="37"/>
              </a:cxn>
              <a:cxn ang="0">
                <a:pos x="59" y="33"/>
              </a:cxn>
              <a:cxn ang="0">
                <a:pos x="59" y="31"/>
              </a:cxn>
              <a:cxn ang="0">
                <a:pos x="59" y="28"/>
              </a:cxn>
              <a:cxn ang="0">
                <a:pos x="57" y="24"/>
              </a:cxn>
              <a:cxn ang="0">
                <a:pos x="55" y="21"/>
              </a:cxn>
              <a:cxn ang="0">
                <a:pos x="52" y="18"/>
              </a:cxn>
              <a:cxn ang="0">
                <a:pos x="47" y="16"/>
              </a:cxn>
              <a:cxn ang="0">
                <a:pos x="42" y="15"/>
              </a:cxn>
              <a:cxn ang="0">
                <a:pos x="35" y="14"/>
              </a:cxn>
              <a:cxn ang="0">
                <a:pos x="35" y="0"/>
              </a:cxn>
              <a:cxn ang="0">
                <a:pos x="24" y="0"/>
              </a:cxn>
              <a:cxn ang="0">
                <a:pos x="24" y="14"/>
              </a:cxn>
              <a:cxn ang="0">
                <a:pos x="17" y="15"/>
              </a:cxn>
              <a:cxn ang="0">
                <a:pos x="9" y="17"/>
              </a:cxn>
              <a:cxn ang="0">
                <a:pos x="6" y="20"/>
              </a:cxn>
              <a:cxn ang="0">
                <a:pos x="3" y="23"/>
              </a:cxn>
              <a:cxn ang="0">
                <a:pos x="1" y="28"/>
              </a:cxn>
              <a:cxn ang="0">
                <a:pos x="0" y="33"/>
              </a:cxn>
              <a:cxn ang="0">
                <a:pos x="1" y="36"/>
              </a:cxn>
              <a:cxn ang="0">
                <a:pos x="1" y="39"/>
              </a:cxn>
              <a:cxn ang="0">
                <a:pos x="2" y="42"/>
              </a:cxn>
              <a:cxn ang="0">
                <a:pos x="4" y="45"/>
              </a:cxn>
              <a:cxn ang="0">
                <a:pos x="7" y="48"/>
              </a:cxn>
              <a:cxn ang="0">
                <a:pos x="11" y="51"/>
              </a:cxn>
              <a:cxn ang="0">
                <a:pos x="17" y="54"/>
              </a:cxn>
              <a:cxn ang="0">
                <a:pos x="24" y="54"/>
              </a:cxn>
              <a:cxn ang="0">
                <a:pos x="24" y="67"/>
              </a:cxn>
              <a:cxn ang="0">
                <a:pos x="24" y="46"/>
              </a:cxn>
              <a:cxn ang="0">
                <a:pos x="20" y="45"/>
              </a:cxn>
              <a:cxn ang="0">
                <a:pos x="17" y="44"/>
              </a:cxn>
              <a:cxn ang="0">
                <a:pos x="15" y="42"/>
              </a:cxn>
              <a:cxn ang="0">
                <a:pos x="13" y="40"/>
              </a:cxn>
              <a:cxn ang="0">
                <a:pos x="12" y="37"/>
              </a:cxn>
              <a:cxn ang="0">
                <a:pos x="12" y="33"/>
              </a:cxn>
              <a:cxn ang="0">
                <a:pos x="13" y="28"/>
              </a:cxn>
              <a:cxn ang="0">
                <a:pos x="15" y="25"/>
              </a:cxn>
              <a:cxn ang="0">
                <a:pos x="19" y="22"/>
              </a:cxn>
              <a:cxn ang="0">
                <a:pos x="23" y="22"/>
              </a:cxn>
              <a:cxn ang="0">
                <a:pos x="24" y="22"/>
              </a:cxn>
              <a:cxn ang="0">
                <a:pos x="24" y="46"/>
              </a:cxn>
              <a:cxn ang="0">
                <a:pos x="35" y="22"/>
              </a:cxn>
              <a:cxn ang="0">
                <a:pos x="40" y="22"/>
              </a:cxn>
              <a:cxn ang="0">
                <a:pos x="44" y="24"/>
              </a:cxn>
              <a:cxn ang="0">
                <a:pos x="46" y="28"/>
              </a:cxn>
              <a:cxn ang="0">
                <a:pos x="47" y="33"/>
              </a:cxn>
              <a:cxn ang="0">
                <a:pos x="46" y="36"/>
              </a:cxn>
              <a:cxn ang="0">
                <a:pos x="46" y="39"/>
              </a:cxn>
              <a:cxn ang="0">
                <a:pos x="44" y="41"/>
              </a:cxn>
              <a:cxn ang="0">
                <a:pos x="43" y="43"/>
              </a:cxn>
              <a:cxn ang="0">
                <a:pos x="39" y="45"/>
              </a:cxn>
              <a:cxn ang="0">
                <a:pos x="35" y="46"/>
              </a:cxn>
              <a:cxn ang="0">
                <a:pos x="35" y="22"/>
              </a:cxn>
            </a:cxnLst>
            <a:rect l="0" t="0" r="r" b="b"/>
            <a:pathLst>
              <a:path w="59" h="67">
                <a:moveTo>
                  <a:pt x="24" y="67"/>
                </a:moveTo>
                <a:lnTo>
                  <a:pt x="35" y="67"/>
                </a:lnTo>
                <a:lnTo>
                  <a:pt x="35" y="54"/>
                </a:lnTo>
                <a:lnTo>
                  <a:pt x="41" y="54"/>
                </a:lnTo>
                <a:lnTo>
                  <a:pt x="47" y="51"/>
                </a:lnTo>
                <a:lnTo>
                  <a:pt x="52" y="49"/>
                </a:lnTo>
                <a:lnTo>
                  <a:pt x="55" y="47"/>
                </a:lnTo>
                <a:lnTo>
                  <a:pt x="57" y="44"/>
                </a:lnTo>
                <a:lnTo>
                  <a:pt x="58" y="40"/>
                </a:lnTo>
                <a:lnTo>
                  <a:pt x="59" y="37"/>
                </a:lnTo>
                <a:lnTo>
                  <a:pt x="59" y="33"/>
                </a:lnTo>
                <a:lnTo>
                  <a:pt x="59" y="31"/>
                </a:lnTo>
                <a:lnTo>
                  <a:pt x="59" y="28"/>
                </a:lnTo>
                <a:lnTo>
                  <a:pt x="57" y="24"/>
                </a:lnTo>
                <a:lnTo>
                  <a:pt x="55" y="21"/>
                </a:lnTo>
                <a:lnTo>
                  <a:pt x="52" y="18"/>
                </a:lnTo>
                <a:lnTo>
                  <a:pt x="47" y="16"/>
                </a:lnTo>
                <a:lnTo>
                  <a:pt x="42" y="15"/>
                </a:lnTo>
                <a:lnTo>
                  <a:pt x="35" y="14"/>
                </a:lnTo>
                <a:lnTo>
                  <a:pt x="35" y="0"/>
                </a:lnTo>
                <a:lnTo>
                  <a:pt x="24" y="0"/>
                </a:lnTo>
                <a:lnTo>
                  <a:pt x="24" y="14"/>
                </a:lnTo>
                <a:lnTo>
                  <a:pt x="17" y="15"/>
                </a:lnTo>
                <a:lnTo>
                  <a:pt x="9" y="17"/>
                </a:lnTo>
                <a:lnTo>
                  <a:pt x="6" y="20"/>
                </a:lnTo>
                <a:lnTo>
                  <a:pt x="3" y="23"/>
                </a:lnTo>
                <a:lnTo>
                  <a:pt x="1" y="28"/>
                </a:lnTo>
                <a:lnTo>
                  <a:pt x="0" y="33"/>
                </a:lnTo>
                <a:lnTo>
                  <a:pt x="1" y="36"/>
                </a:lnTo>
                <a:lnTo>
                  <a:pt x="1" y="39"/>
                </a:lnTo>
                <a:lnTo>
                  <a:pt x="2" y="42"/>
                </a:lnTo>
                <a:lnTo>
                  <a:pt x="4" y="45"/>
                </a:lnTo>
                <a:lnTo>
                  <a:pt x="7" y="48"/>
                </a:lnTo>
                <a:lnTo>
                  <a:pt x="11" y="51"/>
                </a:lnTo>
                <a:lnTo>
                  <a:pt x="17" y="54"/>
                </a:lnTo>
                <a:lnTo>
                  <a:pt x="24" y="54"/>
                </a:lnTo>
                <a:lnTo>
                  <a:pt x="24" y="67"/>
                </a:lnTo>
                <a:close/>
                <a:moveTo>
                  <a:pt x="24" y="46"/>
                </a:moveTo>
                <a:lnTo>
                  <a:pt x="20" y="45"/>
                </a:lnTo>
                <a:lnTo>
                  <a:pt x="17" y="44"/>
                </a:lnTo>
                <a:lnTo>
                  <a:pt x="15" y="42"/>
                </a:lnTo>
                <a:lnTo>
                  <a:pt x="13" y="40"/>
                </a:lnTo>
                <a:lnTo>
                  <a:pt x="12" y="37"/>
                </a:lnTo>
                <a:lnTo>
                  <a:pt x="12" y="33"/>
                </a:lnTo>
                <a:lnTo>
                  <a:pt x="13" y="28"/>
                </a:lnTo>
                <a:lnTo>
                  <a:pt x="15" y="25"/>
                </a:lnTo>
                <a:lnTo>
                  <a:pt x="19" y="22"/>
                </a:lnTo>
                <a:lnTo>
                  <a:pt x="23" y="22"/>
                </a:lnTo>
                <a:lnTo>
                  <a:pt x="24" y="22"/>
                </a:lnTo>
                <a:lnTo>
                  <a:pt x="24" y="46"/>
                </a:lnTo>
                <a:close/>
                <a:moveTo>
                  <a:pt x="35" y="22"/>
                </a:moveTo>
                <a:lnTo>
                  <a:pt x="40" y="22"/>
                </a:lnTo>
                <a:lnTo>
                  <a:pt x="44" y="24"/>
                </a:lnTo>
                <a:lnTo>
                  <a:pt x="46" y="28"/>
                </a:lnTo>
                <a:lnTo>
                  <a:pt x="47" y="33"/>
                </a:lnTo>
                <a:lnTo>
                  <a:pt x="46" y="36"/>
                </a:lnTo>
                <a:lnTo>
                  <a:pt x="46" y="39"/>
                </a:lnTo>
                <a:lnTo>
                  <a:pt x="44" y="41"/>
                </a:lnTo>
                <a:lnTo>
                  <a:pt x="43" y="43"/>
                </a:lnTo>
                <a:lnTo>
                  <a:pt x="39" y="45"/>
                </a:lnTo>
                <a:lnTo>
                  <a:pt x="35" y="46"/>
                </a:lnTo>
                <a:lnTo>
                  <a:pt x="35" y="2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0" name="Freeform 1224"/>
          <p:cNvSpPr>
            <a:spLocks noEditPoints="1"/>
          </p:cNvSpPr>
          <p:nvPr/>
        </p:nvSpPr>
        <p:spPr bwMode="auto">
          <a:xfrm>
            <a:off x="4687888" y="3095625"/>
            <a:ext cx="20637" cy="22225"/>
          </a:xfrm>
          <a:custGeom>
            <a:avLst/>
            <a:gdLst/>
            <a:ahLst/>
            <a:cxnLst>
              <a:cxn ang="0">
                <a:pos x="26" y="57"/>
              </a:cxn>
              <a:cxn ang="0">
                <a:pos x="32" y="56"/>
              </a:cxn>
              <a:cxn ang="0">
                <a:pos x="39" y="55"/>
              </a:cxn>
              <a:cxn ang="0">
                <a:pos x="43" y="51"/>
              </a:cxn>
              <a:cxn ang="0">
                <a:pos x="47" y="48"/>
              </a:cxn>
              <a:cxn ang="0">
                <a:pos x="50" y="44"/>
              </a:cxn>
              <a:cxn ang="0">
                <a:pos x="52" y="39"/>
              </a:cxn>
              <a:cxn ang="0">
                <a:pos x="53" y="34"/>
              </a:cxn>
              <a:cxn ang="0">
                <a:pos x="53" y="29"/>
              </a:cxn>
              <a:cxn ang="0">
                <a:pos x="53" y="23"/>
              </a:cxn>
              <a:cxn ang="0">
                <a:pos x="52" y="18"/>
              </a:cxn>
              <a:cxn ang="0">
                <a:pos x="50" y="13"/>
              </a:cxn>
              <a:cxn ang="0">
                <a:pos x="47" y="9"/>
              </a:cxn>
              <a:cxn ang="0">
                <a:pos x="43" y="6"/>
              </a:cxn>
              <a:cxn ang="0">
                <a:pos x="39" y="4"/>
              </a:cxn>
              <a:cxn ang="0">
                <a:pos x="32" y="1"/>
              </a:cxn>
              <a:cxn ang="0">
                <a:pos x="26" y="0"/>
              </a:cxn>
              <a:cxn ang="0">
                <a:pos x="19" y="1"/>
              </a:cxn>
              <a:cxn ang="0">
                <a:pos x="14" y="4"/>
              </a:cxn>
              <a:cxn ang="0">
                <a:pos x="9" y="7"/>
              </a:cxn>
              <a:cxn ang="0">
                <a:pos x="6" y="11"/>
              </a:cxn>
              <a:cxn ang="0">
                <a:pos x="3" y="15"/>
              </a:cxn>
              <a:cxn ang="0">
                <a:pos x="1" y="19"/>
              </a:cxn>
              <a:cxn ang="0">
                <a:pos x="1" y="24"/>
              </a:cxn>
              <a:cxn ang="0">
                <a:pos x="0" y="29"/>
              </a:cxn>
              <a:cxn ang="0">
                <a:pos x="1" y="33"/>
              </a:cxn>
              <a:cxn ang="0">
                <a:pos x="1" y="38"/>
              </a:cxn>
              <a:cxn ang="0">
                <a:pos x="3" y="42"/>
              </a:cxn>
              <a:cxn ang="0">
                <a:pos x="6" y="47"/>
              </a:cxn>
              <a:cxn ang="0">
                <a:pos x="9" y="50"/>
              </a:cxn>
              <a:cxn ang="0">
                <a:pos x="14" y="53"/>
              </a:cxn>
              <a:cxn ang="0">
                <a:pos x="19" y="56"/>
              </a:cxn>
              <a:cxn ang="0">
                <a:pos x="26" y="57"/>
              </a:cxn>
              <a:cxn ang="0">
                <a:pos x="26" y="46"/>
              </a:cxn>
              <a:cxn ang="0">
                <a:pos x="24" y="46"/>
              </a:cxn>
              <a:cxn ang="0">
                <a:pos x="21" y="45"/>
              </a:cxn>
              <a:cxn ang="0">
                <a:pos x="19" y="44"/>
              </a:cxn>
              <a:cxn ang="0">
                <a:pos x="17" y="42"/>
              </a:cxn>
              <a:cxn ang="0">
                <a:pos x="16" y="40"/>
              </a:cxn>
              <a:cxn ang="0">
                <a:pos x="14" y="37"/>
              </a:cxn>
              <a:cxn ang="0">
                <a:pos x="14" y="33"/>
              </a:cxn>
              <a:cxn ang="0">
                <a:pos x="13" y="29"/>
              </a:cxn>
              <a:cxn ang="0">
                <a:pos x="14" y="25"/>
              </a:cxn>
              <a:cxn ang="0">
                <a:pos x="14" y="21"/>
              </a:cxn>
              <a:cxn ang="0">
                <a:pos x="15" y="18"/>
              </a:cxn>
              <a:cxn ang="0">
                <a:pos x="17" y="16"/>
              </a:cxn>
              <a:cxn ang="0">
                <a:pos x="18" y="14"/>
              </a:cxn>
              <a:cxn ang="0">
                <a:pos x="21" y="12"/>
              </a:cxn>
              <a:cxn ang="0">
                <a:pos x="23" y="12"/>
              </a:cxn>
              <a:cxn ang="0">
                <a:pos x="26" y="11"/>
              </a:cxn>
              <a:cxn ang="0">
                <a:pos x="30" y="12"/>
              </a:cxn>
              <a:cxn ang="0">
                <a:pos x="33" y="13"/>
              </a:cxn>
              <a:cxn ang="0">
                <a:pos x="37" y="16"/>
              </a:cxn>
              <a:cxn ang="0">
                <a:pos x="38" y="18"/>
              </a:cxn>
              <a:cxn ang="0">
                <a:pos x="40" y="24"/>
              </a:cxn>
              <a:cxn ang="0">
                <a:pos x="40" y="29"/>
              </a:cxn>
              <a:cxn ang="0">
                <a:pos x="40" y="33"/>
              </a:cxn>
              <a:cxn ang="0">
                <a:pos x="38" y="39"/>
              </a:cxn>
              <a:cxn ang="0">
                <a:pos x="37" y="41"/>
              </a:cxn>
              <a:cxn ang="0">
                <a:pos x="33" y="44"/>
              </a:cxn>
              <a:cxn ang="0">
                <a:pos x="30" y="45"/>
              </a:cxn>
              <a:cxn ang="0">
                <a:pos x="26" y="46"/>
              </a:cxn>
            </a:cxnLst>
            <a:rect l="0" t="0" r="r" b="b"/>
            <a:pathLst>
              <a:path w="53" h="57">
                <a:moveTo>
                  <a:pt x="26" y="57"/>
                </a:moveTo>
                <a:lnTo>
                  <a:pt x="32" y="56"/>
                </a:lnTo>
                <a:lnTo>
                  <a:pt x="39" y="55"/>
                </a:lnTo>
                <a:lnTo>
                  <a:pt x="43" y="51"/>
                </a:lnTo>
                <a:lnTo>
                  <a:pt x="47" y="48"/>
                </a:lnTo>
                <a:lnTo>
                  <a:pt x="50" y="44"/>
                </a:lnTo>
                <a:lnTo>
                  <a:pt x="52" y="39"/>
                </a:lnTo>
                <a:lnTo>
                  <a:pt x="53" y="34"/>
                </a:lnTo>
                <a:lnTo>
                  <a:pt x="53" y="29"/>
                </a:lnTo>
                <a:lnTo>
                  <a:pt x="53" y="23"/>
                </a:lnTo>
                <a:lnTo>
                  <a:pt x="52" y="18"/>
                </a:lnTo>
                <a:lnTo>
                  <a:pt x="50" y="13"/>
                </a:lnTo>
                <a:lnTo>
                  <a:pt x="47" y="9"/>
                </a:lnTo>
                <a:lnTo>
                  <a:pt x="43" y="6"/>
                </a:lnTo>
                <a:lnTo>
                  <a:pt x="39" y="4"/>
                </a:lnTo>
                <a:lnTo>
                  <a:pt x="32" y="1"/>
                </a:lnTo>
                <a:lnTo>
                  <a:pt x="26" y="0"/>
                </a:lnTo>
                <a:lnTo>
                  <a:pt x="19" y="1"/>
                </a:lnTo>
                <a:lnTo>
                  <a:pt x="14" y="4"/>
                </a:lnTo>
                <a:lnTo>
                  <a:pt x="9" y="7"/>
                </a:lnTo>
                <a:lnTo>
                  <a:pt x="6" y="11"/>
                </a:lnTo>
                <a:lnTo>
                  <a:pt x="3" y="15"/>
                </a:lnTo>
                <a:lnTo>
                  <a:pt x="1" y="19"/>
                </a:lnTo>
                <a:lnTo>
                  <a:pt x="1" y="24"/>
                </a:lnTo>
                <a:lnTo>
                  <a:pt x="0" y="29"/>
                </a:lnTo>
                <a:lnTo>
                  <a:pt x="1" y="33"/>
                </a:lnTo>
                <a:lnTo>
                  <a:pt x="1" y="38"/>
                </a:lnTo>
                <a:lnTo>
                  <a:pt x="3" y="42"/>
                </a:lnTo>
                <a:lnTo>
                  <a:pt x="6" y="47"/>
                </a:lnTo>
                <a:lnTo>
                  <a:pt x="9" y="50"/>
                </a:lnTo>
                <a:lnTo>
                  <a:pt x="14" y="53"/>
                </a:lnTo>
                <a:lnTo>
                  <a:pt x="19" y="56"/>
                </a:lnTo>
                <a:lnTo>
                  <a:pt x="26" y="57"/>
                </a:lnTo>
                <a:close/>
                <a:moveTo>
                  <a:pt x="26" y="46"/>
                </a:moveTo>
                <a:lnTo>
                  <a:pt x="24" y="46"/>
                </a:lnTo>
                <a:lnTo>
                  <a:pt x="21" y="45"/>
                </a:lnTo>
                <a:lnTo>
                  <a:pt x="19" y="44"/>
                </a:lnTo>
                <a:lnTo>
                  <a:pt x="17" y="42"/>
                </a:lnTo>
                <a:lnTo>
                  <a:pt x="16" y="40"/>
                </a:lnTo>
                <a:lnTo>
                  <a:pt x="14" y="37"/>
                </a:lnTo>
                <a:lnTo>
                  <a:pt x="14" y="33"/>
                </a:lnTo>
                <a:lnTo>
                  <a:pt x="13" y="29"/>
                </a:lnTo>
                <a:lnTo>
                  <a:pt x="14" y="25"/>
                </a:lnTo>
                <a:lnTo>
                  <a:pt x="14" y="21"/>
                </a:lnTo>
                <a:lnTo>
                  <a:pt x="15" y="18"/>
                </a:lnTo>
                <a:lnTo>
                  <a:pt x="17" y="16"/>
                </a:lnTo>
                <a:lnTo>
                  <a:pt x="18" y="14"/>
                </a:lnTo>
                <a:lnTo>
                  <a:pt x="21" y="12"/>
                </a:lnTo>
                <a:lnTo>
                  <a:pt x="23" y="12"/>
                </a:lnTo>
                <a:lnTo>
                  <a:pt x="26" y="11"/>
                </a:lnTo>
                <a:lnTo>
                  <a:pt x="30" y="12"/>
                </a:lnTo>
                <a:lnTo>
                  <a:pt x="33" y="13"/>
                </a:lnTo>
                <a:lnTo>
                  <a:pt x="37" y="16"/>
                </a:lnTo>
                <a:lnTo>
                  <a:pt x="38" y="18"/>
                </a:lnTo>
                <a:lnTo>
                  <a:pt x="40" y="24"/>
                </a:lnTo>
                <a:lnTo>
                  <a:pt x="40" y="29"/>
                </a:lnTo>
                <a:lnTo>
                  <a:pt x="40" y="33"/>
                </a:lnTo>
                <a:lnTo>
                  <a:pt x="38" y="39"/>
                </a:lnTo>
                <a:lnTo>
                  <a:pt x="37" y="41"/>
                </a:lnTo>
                <a:lnTo>
                  <a:pt x="33" y="44"/>
                </a:lnTo>
                <a:lnTo>
                  <a:pt x="30" y="45"/>
                </a:lnTo>
                <a:lnTo>
                  <a:pt x="26" y="4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1" name="Freeform 1225"/>
          <p:cNvSpPr>
            <a:spLocks/>
          </p:cNvSpPr>
          <p:nvPr/>
        </p:nvSpPr>
        <p:spPr bwMode="auto">
          <a:xfrm>
            <a:off x="4713288" y="3097213"/>
            <a:ext cx="17462" cy="20637"/>
          </a:xfrm>
          <a:custGeom>
            <a:avLst/>
            <a:gdLst/>
            <a:ahLst/>
            <a:cxnLst>
              <a:cxn ang="0">
                <a:pos x="12" y="11"/>
              </a:cxn>
              <a:cxn ang="0">
                <a:pos x="32" y="11"/>
              </a:cxn>
              <a:cxn ang="0">
                <a:pos x="32" y="53"/>
              </a:cxn>
              <a:cxn ang="0">
                <a:pos x="45" y="53"/>
              </a:cxn>
              <a:cxn ang="0">
                <a:pos x="45" y="0"/>
              </a:cxn>
              <a:cxn ang="0">
                <a:pos x="0" y="0"/>
              </a:cxn>
              <a:cxn ang="0">
                <a:pos x="0" y="53"/>
              </a:cxn>
              <a:cxn ang="0">
                <a:pos x="12" y="53"/>
              </a:cxn>
              <a:cxn ang="0">
                <a:pos x="12" y="11"/>
              </a:cxn>
            </a:cxnLst>
            <a:rect l="0" t="0" r="r" b="b"/>
            <a:pathLst>
              <a:path w="45" h="53">
                <a:moveTo>
                  <a:pt x="12" y="11"/>
                </a:moveTo>
                <a:lnTo>
                  <a:pt x="32" y="11"/>
                </a:lnTo>
                <a:lnTo>
                  <a:pt x="32" y="53"/>
                </a:lnTo>
                <a:lnTo>
                  <a:pt x="45" y="53"/>
                </a:lnTo>
                <a:lnTo>
                  <a:pt x="45" y="0"/>
                </a:lnTo>
                <a:lnTo>
                  <a:pt x="0" y="0"/>
                </a:lnTo>
                <a:lnTo>
                  <a:pt x="0" y="53"/>
                </a:lnTo>
                <a:lnTo>
                  <a:pt x="12" y="53"/>
                </a:lnTo>
                <a:lnTo>
                  <a:pt x="12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2" name="Rectangle 1226"/>
          <p:cNvSpPr>
            <a:spLocks noChangeArrowheads="1"/>
          </p:cNvSpPr>
          <p:nvPr/>
        </p:nvSpPr>
        <p:spPr bwMode="auto">
          <a:xfrm>
            <a:off x="4397375" y="2935288"/>
            <a:ext cx="93663" cy="93662"/>
          </a:xfrm>
          <a:prstGeom prst="rect">
            <a:avLst/>
          </a:prstGeom>
          <a:solidFill>
            <a:srgbClr val="16141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3" name="Rectangle 1227"/>
          <p:cNvSpPr>
            <a:spLocks noChangeArrowheads="1"/>
          </p:cNvSpPr>
          <p:nvPr/>
        </p:nvSpPr>
        <p:spPr bwMode="auto">
          <a:xfrm>
            <a:off x="4397375" y="2935288"/>
            <a:ext cx="93663" cy="93662"/>
          </a:xfrm>
          <a:prstGeom prst="rect">
            <a:avLst/>
          </a:prstGeom>
          <a:noFill/>
          <a:ln w="0">
            <a:solidFill>
              <a:srgbClr val="31538E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4" name="Rectangle 1228"/>
          <p:cNvSpPr>
            <a:spLocks noChangeArrowheads="1"/>
          </p:cNvSpPr>
          <p:nvPr/>
        </p:nvSpPr>
        <p:spPr bwMode="auto">
          <a:xfrm>
            <a:off x="4416425" y="2949575"/>
            <a:ext cx="55563" cy="6508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5" name="Freeform 1229"/>
          <p:cNvSpPr>
            <a:spLocks/>
          </p:cNvSpPr>
          <p:nvPr/>
        </p:nvSpPr>
        <p:spPr bwMode="auto">
          <a:xfrm>
            <a:off x="4421188" y="2952750"/>
            <a:ext cx="15875" cy="57150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5"/>
              </a:cxn>
              <a:cxn ang="0">
                <a:pos x="6" y="0"/>
              </a:cxn>
              <a:cxn ang="0">
                <a:pos x="34" y="0"/>
              </a:cxn>
              <a:cxn ang="0">
                <a:pos x="39" y="5"/>
              </a:cxn>
              <a:cxn ang="0">
                <a:pos x="39" y="31"/>
              </a:cxn>
              <a:cxn ang="0">
                <a:pos x="34" y="41"/>
              </a:cxn>
              <a:cxn ang="0">
                <a:pos x="34" y="102"/>
              </a:cxn>
              <a:cxn ang="0">
                <a:pos x="39" y="113"/>
              </a:cxn>
              <a:cxn ang="0">
                <a:pos x="39" y="137"/>
              </a:cxn>
              <a:cxn ang="0">
                <a:pos x="34" y="143"/>
              </a:cxn>
              <a:cxn ang="0">
                <a:pos x="6" y="143"/>
              </a:cxn>
              <a:cxn ang="0">
                <a:pos x="0" y="137"/>
              </a:cxn>
              <a:cxn ang="0">
                <a:pos x="0" y="113"/>
              </a:cxn>
              <a:cxn ang="0">
                <a:pos x="6" y="102"/>
              </a:cxn>
              <a:cxn ang="0">
                <a:pos x="6" y="41"/>
              </a:cxn>
              <a:cxn ang="0">
                <a:pos x="0" y="31"/>
              </a:cxn>
            </a:cxnLst>
            <a:rect l="0" t="0" r="r" b="b"/>
            <a:pathLst>
              <a:path w="39" h="143">
                <a:moveTo>
                  <a:pt x="0" y="31"/>
                </a:moveTo>
                <a:lnTo>
                  <a:pt x="0" y="5"/>
                </a:lnTo>
                <a:lnTo>
                  <a:pt x="6" y="0"/>
                </a:lnTo>
                <a:lnTo>
                  <a:pt x="34" y="0"/>
                </a:lnTo>
                <a:lnTo>
                  <a:pt x="39" y="5"/>
                </a:lnTo>
                <a:lnTo>
                  <a:pt x="39" y="31"/>
                </a:lnTo>
                <a:lnTo>
                  <a:pt x="34" y="41"/>
                </a:lnTo>
                <a:lnTo>
                  <a:pt x="34" y="102"/>
                </a:lnTo>
                <a:lnTo>
                  <a:pt x="39" y="113"/>
                </a:lnTo>
                <a:lnTo>
                  <a:pt x="39" y="137"/>
                </a:lnTo>
                <a:lnTo>
                  <a:pt x="34" y="143"/>
                </a:lnTo>
                <a:lnTo>
                  <a:pt x="6" y="143"/>
                </a:lnTo>
                <a:lnTo>
                  <a:pt x="0" y="137"/>
                </a:lnTo>
                <a:lnTo>
                  <a:pt x="0" y="113"/>
                </a:lnTo>
                <a:lnTo>
                  <a:pt x="6" y="102"/>
                </a:lnTo>
                <a:lnTo>
                  <a:pt x="6" y="41"/>
                </a:lnTo>
                <a:lnTo>
                  <a:pt x="0" y="31"/>
                </a:lnTo>
              </a:path>
            </a:pathLst>
          </a:custGeom>
          <a:noFill/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6" name="Rectangle 1230"/>
          <p:cNvSpPr>
            <a:spLocks noChangeArrowheads="1"/>
          </p:cNvSpPr>
          <p:nvPr/>
        </p:nvSpPr>
        <p:spPr bwMode="auto">
          <a:xfrm>
            <a:off x="4441825" y="2952750"/>
            <a:ext cx="11113" cy="2063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7" name="Rectangle 1231"/>
          <p:cNvSpPr>
            <a:spLocks noChangeArrowheads="1"/>
          </p:cNvSpPr>
          <p:nvPr/>
        </p:nvSpPr>
        <p:spPr bwMode="auto">
          <a:xfrm>
            <a:off x="4454525" y="2952750"/>
            <a:ext cx="12700" cy="2063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8" name="Rectangle 1232"/>
          <p:cNvSpPr>
            <a:spLocks noChangeArrowheads="1"/>
          </p:cNvSpPr>
          <p:nvPr/>
        </p:nvSpPr>
        <p:spPr bwMode="auto">
          <a:xfrm>
            <a:off x="4441825" y="2989263"/>
            <a:ext cx="25400" cy="20637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49" name="Line 1233"/>
          <p:cNvSpPr>
            <a:spLocks noChangeShapeType="1"/>
          </p:cNvSpPr>
          <p:nvPr/>
        </p:nvSpPr>
        <p:spPr bwMode="auto">
          <a:xfrm>
            <a:off x="4441825" y="2986088"/>
            <a:ext cx="25400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0" name="Line 1234"/>
          <p:cNvSpPr>
            <a:spLocks noChangeShapeType="1"/>
          </p:cNvSpPr>
          <p:nvPr/>
        </p:nvSpPr>
        <p:spPr bwMode="auto">
          <a:xfrm>
            <a:off x="4441825" y="2982913"/>
            <a:ext cx="25400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1" name="Line 1235"/>
          <p:cNvSpPr>
            <a:spLocks noChangeShapeType="1"/>
          </p:cNvSpPr>
          <p:nvPr/>
        </p:nvSpPr>
        <p:spPr bwMode="auto">
          <a:xfrm>
            <a:off x="4441825" y="2981325"/>
            <a:ext cx="25400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2" name="Line 1236"/>
          <p:cNvSpPr>
            <a:spLocks noChangeShapeType="1"/>
          </p:cNvSpPr>
          <p:nvPr/>
        </p:nvSpPr>
        <p:spPr bwMode="auto">
          <a:xfrm>
            <a:off x="4441825" y="2979738"/>
            <a:ext cx="25400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3" name="Line 1237"/>
          <p:cNvSpPr>
            <a:spLocks noChangeShapeType="1"/>
          </p:cNvSpPr>
          <p:nvPr/>
        </p:nvSpPr>
        <p:spPr bwMode="auto">
          <a:xfrm>
            <a:off x="4441825" y="2978150"/>
            <a:ext cx="25400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4" name="Line 1238"/>
          <p:cNvSpPr>
            <a:spLocks noChangeShapeType="1"/>
          </p:cNvSpPr>
          <p:nvPr/>
        </p:nvSpPr>
        <p:spPr bwMode="auto">
          <a:xfrm>
            <a:off x="4454525" y="2959100"/>
            <a:ext cx="12700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5" name="Line 1239"/>
          <p:cNvSpPr>
            <a:spLocks noChangeShapeType="1"/>
          </p:cNvSpPr>
          <p:nvPr/>
        </p:nvSpPr>
        <p:spPr bwMode="auto">
          <a:xfrm>
            <a:off x="4454525" y="2968625"/>
            <a:ext cx="12700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6" name="Line 1240"/>
          <p:cNvSpPr>
            <a:spLocks noChangeShapeType="1"/>
          </p:cNvSpPr>
          <p:nvPr/>
        </p:nvSpPr>
        <p:spPr bwMode="auto">
          <a:xfrm>
            <a:off x="4454525" y="2963863"/>
            <a:ext cx="12700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7" name="Line 1241"/>
          <p:cNvSpPr>
            <a:spLocks noChangeShapeType="1"/>
          </p:cNvSpPr>
          <p:nvPr/>
        </p:nvSpPr>
        <p:spPr bwMode="auto">
          <a:xfrm>
            <a:off x="4441825" y="2959100"/>
            <a:ext cx="111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8" name="Line 1242"/>
          <p:cNvSpPr>
            <a:spLocks noChangeShapeType="1"/>
          </p:cNvSpPr>
          <p:nvPr/>
        </p:nvSpPr>
        <p:spPr bwMode="auto">
          <a:xfrm>
            <a:off x="4441825" y="2968625"/>
            <a:ext cx="111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59" name="Line 1243"/>
          <p:cNvSpPr>
            <a:spLocks noChangeShapeType="1"/>
          </p:cNvSpPr>
          <p:nvPr/>
        </p:nvSpPr>
        <p:spPr bwMode="auto">
          <a:xfrm>
            <a:off x="4441825" y="2963863"/>
            <a:ext cx="11113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0" name="Line 1244"/>
          <p:cNvSpPr>
            <a:spLocks noChangeShapeType="1"/>
          </p:cNvSpPr>
          <p:nvPr/>
        </p:nvSpPr>
        <p:spPr bwMode="auto">
          <a:xfrm>
            <a:off x="4441825" y="3003550"/>
            <a:ext cx="25400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1" name="Line 1245"/>
          <p:cNvSpPr>
            <a:spLocks noChangeShapeType="1"/>
          </p:cNvSpPr>
          <p:nvPr/>
        </p:nvSpPr>
        <p:spPr bwMode="auto">
          <a:xfrm>
            <a:off x="4441825" y="2998788"/>
            <a:ext cx="25400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2" name="Line 1246"/>
          <p:cNvSpPr>
            <a:spLocks noChangeShapeType="1"/>
          </p:cNvSpPr>
          <p:nvPr/>
        </p:nvSpPr>
        <p:spPr bwMode="auto">
          <a:xfrm>
            <a:off x="4441825" y="2994025"/>
            <a:ext cx="25400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3" name="Line 1247"/>
          <p:cNvSpPr>
            <a:spLocks noChangeShapeType="1"/>
          </p:cNvSpPr>
          <p:nvPr/>
        </p:nvSpPr>
        <p:spPr bwMode="auto">
          <a:xfrm>
            <a:off x="4457700" y="2989263"/>
            <a:ext cx="1588" cy="2063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4" name="Line 1248"/>
          <p:cNvSpPr>
            <a:spLocks noChangeShapeType="1"/>
          </p:cNvSpPr>
          <p:nvPr/>
        </p:nvSpPr>
        <p:spPr bwMode="auto">
          <a:xfrm>
            <a:off x="4449763" y="2989263"/>
            <a:ext cx="1587" cy="2063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5" name="Rectangle 1249"/>
          <p:cNvSpPr>
            <a:spLocks noChangeArrowheads="1"/>
          </p:cNvSpPr>
          <p:nvPr/>
        </p:nvSpPr>
        <p:spPr bwMode="auto">
          <a:xfrm>
            <a:off x="4514850" y="2935288"/>
            <a:ext cx="92075" cy="93662"/>
          </a:xfrm>
          <a:prstGeom prst="rect">
            <a:avLst/>
          </a:prstGeom>
          <a:solidFill>
            <a:srgbClr val="16141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6" name="Rectangle 1250"/>
          <p:cNvSpPr>
            <a:spLocks noChangeArrowheads="1"/>
          </p:cNvSpPr>
          <p:nvPr/>
        </p:nvSpPr>
        <p:spPr bwMode="auto">
          <a:xfrm>
            <a:off x="4514850" y="2935288"/>
            <a:ext cx="92075" cy="93662"/>
          </a:xfrm>
          <a:prstGeom prst="rect">
            <a:avLst/>
          </a:prstGeom>
          <a:noFill/>
          <a:ln w="0">
            <a:solidFill>
              <a:srgbClr val="31538E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7" name="Rectangle 1251"/>
          <p:cNvSpPr>
            <a:spLocks noChangeArrowheads="1"/>
          </p:cNvSpPr>
          <p:nvPr/>
        </p:nvSpPr>
        <p:spPr bwMode="auto">
          <a:xfrm>
            <a:off x="4533900" y="2949575"/>
            <a:ext cx="53975" cy="6508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8" name="Freeform 1252"/>
          <p:cNvSpPr>
            <a:spLocks/>
          </p:cNvSpPr>
          <p:nvPr/>
        </p:nvSpPr>
        <p:spPr bwMode="auto">
          <a:xfrm>
            <a:off x="4538663" y="2952750"/>
            <a:ext cx="15875" cy="57150"/>
          </a:xfrm>
          <a:custGeom>
            <a:avLst/>
            <a:gdLst/>
            <a:ahLst/>
            <a:cxnLst>
              <a:cxn ang="0">
                <a:pos x="0" y="31"/>
              </a:cxn>
              <a:cxn ang="0">
                <a:pos x="0" y="5"/>
              </a:cxn>
              <a:cxn ang="0">
                <a:pos x="5" y="0"/>
              </a:cxn>
              <a:cxn ang="0">
                <a:pos x="35" y="0"/>
              </a:cxn>
              <a:cxn ang="0">
                <a:pos x="40" y="5"/>
              </a:cxn>
              <a:cxn ang="0">
                <a:pos x="40" y="31"/>
              </a:cxn>
              <a:cxn ang="0">
                <a:pos x="35" y="41"/>
              </a:cxn>
              <a:cxn ang="0">
                <a:pos x="35" y="102"/>
              </a:cxn>
              <a:cxn ang="0">
                <a:pos x="40" y="113"/>
              </a:cxn>
              <a:cxn ang="0">
                <a:pos x="40" y="137"/>
              </a:cxn>
              <a:cxn ang="0">
                <a:pos x="35" y="143"/>
              </a:cxn>
              <a:cxn ang="0">
                <a:pos x="5" y="143"/>
              </a:cxn>
              <a:cxn ang="0">
                <a:pos x="0" y="137"/>
              </a:cxn>
              <a:cxn ang="0">
                <a:pos x="0" y="113"/>
              </a:cxn>
              <a:cxn ang="0">
                <a:pos x="5" y="102"/>
              </a:cxn>
              <a:cxn ang="0">
                <a:pos x="5" y="41"/>
              </a:cxn>
              <a:cxn ang="0">
                <a:pos x="0" y="31"/>
              </a:cxn>
            </a:cxnLst>
            <a:rect l="0" t="0" r="r" b="b"/>
            <a:pathLst>
              <a:path w="40" h="143">
                <a:moveTo>
                  <a:pt x="0" y="31"/>
                </a:moveTo>
                <a:lnTo>
                  <a:pt x="0" y="5"/>
                </a:lnTo>
                <a:lnTo>
                  <a:pt x="5" y="0"/>
                </a:lnTo>
                <a:lnTo>
                  <a:pt x="35" y="0"/>
                </a:lnTo>
                <a:lnTo>
                  <a:pt x="40" y="5"/>
                </a:lnTo>
                <a:lnTo>
                  <a:pt x="40" y="31"/>
                </a:lnTo>
                <a:lnTo>
                  <a:pt x="35" y="41"/>
                </a:lnTo>
                <a:lnTo>
                  <a:pt x="35" y="102"/>
                </a:lnTo>
                <a:lnTo>
                  <a:pt x="40" y="113"/>
                </a:lnTo>
                <a:lnTo>
                  <a:pt x="40" y="137"/>
                </a:lnTo>
                <a:lnTo>
                  <a:pt x="35" y="143"/>
                </a:lnTo>
                <a:lnTo>
                  <a:pt x="5" y="143"/>
                </a:lnTo>
                <a:lnTo>
                  <a:pt x="0" y="137"/>
                </a:lnTo>
                <a:lnTo>
                  <a:pt x="0" y="113"/>
                </a:lnTo>
                <a:lnTo>
                  <a:pt x="5" y="102"/>
                </a:lnTo>
                <a:lnTo>
                  <a:pt x="5" y="41"/>
                </a:lnTo>
                <a:lnTo>
                  <a:pt x="0" y="31"/>
                </a:lnTo>
              </a:path>
            </a:pathLst>
          </a:custGeom>
          <a:noFill/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69" name="Rectangle 1253"/>
          <p:cNvSpPr>
            <a:spLocks noChangeArrowheads="1"/>
          </p:cNvSpPr>
          <p:nvPr/>
        </p:nvSpPr>
        <p:spPr bwMode="auto">
          <a:xfrm>
            <a:off x="4559300" y="2952750"/>
            <a:ext cx="11113" cy="2063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0" name="Rectangle 1254"/>
          <p:cNvSpPr>
            <a:spLocks noChangeArrowheads="1"/>
          </p:cNvSpPr>
          <p:nvPr/>
        </p:nvSpPr>
        <p:spPr bwMode="auto">
          <a:xfrm>
            <a:off x="4572000" y="2952750"/>
            <a:ext cx="11113" cy="2063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1" name="Rectangle 1255"/>
          <p:cNvSpPr>
            <a:spLocks noChangeArrowheads="1"/>
          </p:cNvSpPr>
          <p:nvPr/>
        </p:nvSpPr>
        <p:spPr bwMode="auto">
          <a:xfrm>
            <a:off x="4559300" y="2989263"/>
            <a:ext cx="23813" cy="20637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2" name="Line 1256"/>
          <p:cNvSpPr>
            <a:spLocks noChangeShapeType="1"/>
          </p:cNvSpPr>
          <p:nvPr/>
        </p:nvSpPr>
        <p:spPr bwMode="auto">
          <a:xfrm>
            <a:off x="4559300" y="2986088"/>
            <a:ext cx="23813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3" name="Line 1257"/>
          <p:cNvSpPr>
            <a:spLocks noChangeShapeType="1"/>
          </p:cNvSpPr>
          <p:nvPr/>
        </p:nvSpPr>
        <p:spPr bwMode="auto">
          <a:xfrm>
            <a:off x="4559300" y="2982913"/>
            <a:ext cx="23813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4" name="Line 1258"/>
          <p:cNvSpPr>
            <a:spLocks noChangeShapeType="1"/>
          </p:cNvSpPr>
          <p:nvPr/>
        </p:nvSpPr>
        <p:spPr bwMode="auto">
          <a:xfrm>
            <a:off x="4559300" y="2981325"/>
            <a:ext cx="238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5" name="Line 1259"/>
          <p:cNvSpPr>
            <a:spLocks noChangeShapeType="1"/>
          </p:cNvSpPr>
          <p:nvPr/>
        </p:nvSpPr>
        <p:spPr bwMode="auto">
          <a:xfrm>
            <a:off x="4559300" y="2979738"/>
            <a:ext cx="23813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6" name="Line 1260"/>
          <p:cNvSpPr>
            <a:spLocks noChangeShapeType="1"/>
          </p:cNvSpPr>
          <p:nvPr/>
        </p:nvSpPr>
        <p:spPr bwMode="auto">
          <a:xfrm>
            <a:off x="4559300" y="2978150"/>
            <a:ext cx="238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7" name="Line 1261"/>
          <p:cNvSpPr>
            <a:spLocks noChangeShapeType="1"/>
          </p:cNvSpPr>
          <p:nvPr/>
        </p:nvSpPr>
        <p:spPr bwMode="auto">
          <a:xfrm>
            <a:off x="4572000" y="2959100"/>
            <a:ext cx="111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8" name="Line 1262"/>
          <p:cNvSpPr>
            <a:spLocks noChangeShapeType="1"/>
          </p:cNvSpPr>
          <p:nvPr/>
        </p:nvSpPr>
        <p:spPr bwMode="auto">
          <a:xfrm>
            <a:off x="4572000" y="2968625"/>
            <a:ext cx="111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79" name="Line 1263"/>
          <p:cNvSpPr>
            <a:spLocks noChangeShapeType="1"/>
          </p:cNvSpPr>
          <p:nvPr/>
        </p:nvSpPr>
        <p:spPr bwMode="auto">
          <a:xfrm>
            <a:off x="4572000" y="2963863"/>
            <a:ext cx="11113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0" name="Line 1264"/>
          <p:cNvSpPr>
            <a:spLocks noChangeShapeType="1"/>
          </p:cNvSpPr>
          <p:nvPr/>
        </p:nvSpPr>
        <p:spPr bwMode="auto">
          <a:xfrm>
            <a:off x="4559300" y="2959100"/>
            <a:ext cx="111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1" name="Line 1265"/>
          <p:cNvSpPr>
            <a:spLocks noChangeShapeType="1"/>
          </p:cNvSpPr>
          <p:nvPr/>
        </p:nvSpPr>
        <p:spPr bwMode="auto">
          <a:xfrm>
            <a:off x="4559300" y="2968625"/>
            <a:ext cx="111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2" name="Line 1266"/>
          <p:cNvSpPr>
            <a:spLocks noChangeShapeType="1"/>
          </p:cNvSpPr>
          <p:nvPr/>
        </p:nvSpPr>
        <p:spPr bwMode="auto">
          <a:xfrm>
            <a:off x="4559300" y="2963863"/>
            <a:ext cx="11113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3" name="Line 1267"/>
          <p:cNvSpPr>
            <a:spLocks noChangeShapeType="1"/>
          </p:cNvSpPr>
          <p:nvPr/>
        </p:nvSpPr>
        <p:spPr bwMode="auto">
          <a:xfrm>
            <a:off x="4559300" y="3003550"/>
            <a:ext cx="238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4" name="Line 1268"/>
          <p:cNvSpPr>
            <a:spLocks noChangeShapeType="1"/>
          </p:cNvSpPr>
          <p:nvPr/>
        </p:nvSpPr>
        <p:spPr bwMode="auto">
          <a:xfrm>
            <a:off x="4559300" y="2998788"/>
            <a:ext cx="23813" cy="158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5" name="Line 1269"/>
          <p:cNvSpPr>
            <a:spLocks noChangeShapeType="1"/>
          </p:cNvSpPr>
          <p:nvPr/>
        </p:nvSpPr>
        <p:spPr bwMode="auto">
          <a:xfrm>
            <a:off x="4559300" y="2994025"/>
            <a:ext cx="23813" cy="1588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6" name="Line 1270"/>
          <p:cNvSpPr>
            <a:spLocks noChangeShapeType="1"/>
          </p:cNvSpPr>
          <p:nvPr/>
        </p:nvSpPr>
        <p:spPr bwMode="auto">
          <a:xfrm>
            <a:off x="4575175" y="2989263"/>
            <a:ext cx="1588" cy="2063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7" name="Line 1271"/>
          <p:cNvSpPr>
            <a:spLocks noChangeShapeType="1"/>
          </p:cNvSpPr>
          <p:nvPr/>
        </p:nvSpPr>
        <p:spPr bwMode="auto">
          <a:xfrm>
            <a:off x="4567238" y="2989263"/>
            <a:ext cx="1587" cy="20637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8" name="Freeform 1272"/>
          <p:cNvSpPr>
            <a:spLocks/>
          </p:cNvSpPr>
          <p:nvPr/>
        </p:nvSpPr>
        <p:spPr bwMode="auto">
          <a:xfrm>
            <a:off x="4584700" y="3238500"/>
            <a:ext cx="303213" cy="117475"/>
          </a:xfrm>
          <a:custGeom>
            <a:avLst/>
            <a:gdLst/>
            <a:ahLst/>
            <a:cxnLst>
              <a:cxn ang="0">
                <a:pos x="58" y="294"/>
              </a:cxn>
              <a:cxn ang="0">
                <a:pos x="707" y="294"/>
              </a:cxn>
              <a:cxn ang="0">
                <a:pos x="717" y="293"/>
              </a:cxn>
              <a:cxn ang="0">
                <a:pos x="726" y="290"/>
              </a:cxn>
              <a:cxn ang="0">
                <a:pos x="736" y="286"/>
              </a:cxn>
              <a:cxn ang="0">
                <a:pos x="744" y="280"/>
              </a:cxn>
              <a:cxn ang="0">
                <a:pos x="751" y="273"/>
              </a:cxn>
              <a:cxn ang="0">
                <a:pos x="758" y="265"/>
              </a:cxn>
              <a:cxn ang="0">
                <a:pos x="762" y="256"/>
              </a:cxn>
              <a:cxn ang="0">
                <a:pos x="765" y="245"/>
              </a:cxn>
              <a:cxn ang="0">
                <a:pos x="766" y="235"/>
              </a:cxn>
              <a:cxn ang="0">
                <a:pos x="766" y="58"/>
              </a:cxn>
              <a:cxn ang="0">
                <a:pos x="765" y="48"/>
              </a:cxn>
              <a:cxn ang="0">
                <a:pos x="762" y="38"/>
              </a:cxn>
              <a:cxn ang="0">
                <a:pos x="758" y="28"/>
              </a:cxn>
              <a:cxn ang="0">
                <a:pos x="751" y="21"/>
              </a:cxn>
              <a:cxn ang="0">
                <a:pos x="744" y="13"/>
              </a:cxn>
              <a:cxn ang="0">
                <a:pos x="736" y="7"/>
              </a:cxn>
              <a:cxn ang="0">
                <a:pos x="726" y="3"/>
              </a:cxn>
              <a:cxn ang="0">
                <a:pos x="717" y="1"/>
              </a:cxn>
              <a:cxn ang="0">
                <a:pos x="707" y="0"/>
              </a:cxn>
              <a:cxn ang="0">
                <a:pos x="58" y="0"/>
              </a:cxn>
              <a:cxn ang="0">
                <a:pos x="48" y="1"/>
              </a:cxn>
              <a:cxn ang="0">
                <a:pos x="37" y="3"/>
              </a:cxn>
              <a:cxn ang="0">
                <a:pos x="29" y="7"/>
              </a:cxn>
              <a:cxn ang="0">
                <a:pos x="20" y="13"/>
              </a:cxn>
              <a:cxn ang="0">
                <a:pos x="13" y="21"/>
              </a:cxn>
              <a:cxn ang="0">
                <a:pos x="7" y="28"/>
              </a:cxn>
              <a:cxn ang="0">
                <a:pos x="3" y="38"/>
              </a:cxn>
              <a:cxn ang="0">
                <a:pos x="0" y="48"/>
              </a:cxn>
              <a:cxn ang="0">
                <a:pos x="0" y="58"/>
              </a:cxn>
              <a:cxn ang="0">
                <a:pos x="0" y="235"/>
              </a:cxn>
              <a:cxn ang="0">
                <a:pos x="0" y="245"/>
              </a:cxn>
              <a:cxn ang="0">
                <a:pos x="3" y="256"/>
              </a:cxn>
              <a:cxn ang="0">
                <a:pos x="7" y="265"/>
              </a:cxn>
              <a:cxn ang="0">
                <a:pos x="13" y="273"/>
              </a:cxn>
              <a:cxn ang="0">
                <a:pos x="20" y="280"/>
              </a:cxn>
              <a:cxn ang="0">
                <a:pos x="29" y="286"/>
              </a:cxn>
              <a:cxn ang="0">
                <a:pos x="37" y="290"/>
              </a:cxn>
              <a:cxn ang="0">
                <a:pos x="48" y="293"/>
              </a:cxn>
              <a:cxn ang="0">
                <a:pos x="58" y="294"/>
              </a:cxn>
            </a:cxnLst>
            <a:rect l="0" t="0" r="r" b="b"/>
            <a:pathLst>
              <a:path w="766" h="294">
                <a:moveTo>
                  <a:pt x="58" y="294"/>
                </a:moveTo>
                <a:lnTo>
                  <a:pt x="707" y="294"/>
                </a:lnTo>
                <a:lnTo>
                  <a:pt x="717" y="293"/>
                </a:lnTo>
                <a:lnTo>
                  <a:pt x="726" y="290"/>
                </a:lnTo>
                <a:lnTo>
                  <a:pt x="736" y="286"/>
                </a:lnTo>
                <a:lnTo>
                  <a:pt x="744" y="280"/>
                </a:lnTo>
                <a:lnTo>
                  <a:pt x="751" y="273"/>
                </a:lnTo>
                <a:lnTo>
                  <a:pt x="758" y="265"/>
                </a:lnTo>
                <a:lnTo>
                  <a:pt x="762" y="256"/>
                </a:lnTo>
                <a:lnTo>
                  <a:pt x="765" y="245"/>
                </a:lnTo>
                <a:lnTo>
                  <a:pt x="766" y="235"/>
                </a:lnTo>
                <a:lnTo>
                  <a:pt x="766" y="58"/>
                </a:lnTo>
                <a:lnTo>
                  <a:pt x="765" y="48"/>
                </a:lnTo>
                <a:lnTo>
                  <a:pt x="762" y="38"/>
                </a:lnTo>
                <a:lnTo>
                  <a:pt x="758" y="28"/>
                </a:lnTo>
                <a:lnTo>
                  <a:pt x="751" y="21"/>
                </a:lnTo>
                <a:lnTo>
                  <a:pt x="744" y="13"/>
                </a:lnTo>
                <a:lnTo>
                  <a:pt x="736" y="7"/>
                </a:lnTo>
                <a:lnTo>
                  <a:pt x="726" y="3"/>
                </a:lnTo>
                <a:lnTo>
                  <a:pt x="717" y="1"/>
                </a:lnTo>
                <a:lnTo>
                  <a:pt x="707" y="0"/>
                </a:lnTo>
                <a:lnTo>
                  <a:pt x="58" y="0"/>
                </a:lnTo>
                <a:lnTo>
                  <a:pt x="48" y="1"/>
                </a:lnTo>
                <a:lnTo>
                  <a:pt x="37" y="3"/>
                </a:lnTo>
                <a:lnTo>
                  <a:pt x="29" y="7"/>
                </a:lnTo>
                <a:lnTo>
                  <a:pt x="20" y="13"/>
                </a:lnTo>
                <a:lnTo>
                  <a:pt x="13" y="21"/>
                </a:lnTo>
                <a:lnTo>
                  <a:pt x="7" y="28"/>
                </a:lnTo>
                <a:lnTo>
                  <a:pt x="3" y="38"/>
                </a:lnTo>
                <a:lnTo>
                  <a:pt x="0" y="48"/>
                </a:lnTo>
                <a:lnTo>
                  <a:pt x="0" y="58"/>
                </a:lnTo>
                <a:lnTo>
                  <a:pt x="0" y="235"/>
                </a:lnTo>
                <a:lnTo>
                  <a:pt x="0" y="245"/>
                </a:lnTo>
                <a:lnTo>
                  <a:pt x="3" y="256"/>
                </a:lnTo>
                <a:lnTo>
                  <a:pt x="7" y="265"/>
                </a:lnTo>
                <a:lnTo>
                  <a:pt x="13" y="273"/>
                </a:lnTo>
                <a:lnTo>
                  <a:pt x="20" y="280"/>
                </a:lnTo>
                <a:lnTo>
                  <a:pt x="29" y="286"/>
                </a:lnTo>
                <a:lnTo>
                  <a:pt x="37" y="290"/>
                </a:lnTo>
                <a:lnTo>
                  <a:pt x="48" y="293"/>
                </a:lnTo>
                <a:lnTo>
                  <a:pt x="58" y="294"/>
                </a:lnTo>
                <a:close/>
              </a:path>
            </a:pathLst>
          </a:custGeom>
          <a:solidFill>
            <a:srgbClr val="D5D4D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89" name="Freeform 1273"/>
          <p:cNvSpPr>
            <a:spLocks/>
          </p:cNvSpPr>
          <p:nvPr/>
        </p:nvSpPr>
        <p:spPr bwMode="auto">
          <a:xfrm>
            <a:off x="4584700" y="3238500"/>
            <a:ext cx="303213" cy="117475"/>
          </a:xfrm>
          <a:custGeom>
            <a:avLst/>
            <a:gdLst/>
            <a:ahLst/>
            <a:cxnLst>
              <a:cxn ang="0">
                <a:pos x="58" y="294"/>
              </a:cxn>
              <a:cxn ang="0">
                <a:pos x="707" y="294"/>
              </a:cxn>
              <a:cxn ang="0">
                <a:pos x="717" y="293"/>
              </a:cxn>
              <a:cxn ang="0">
                <a:pos x="726" y="290"/>
              </a:cxn>
              <a:cxn ang="0">
                <a:pos x="736" y="286"/>
              </a:cxn>
              <a:cxn ang="0">
                <a:pos x="744" y="280"/>
              </a:cxn>
              <a:cxn ang="0">
                <a:pos x="751" y="273"/>
              </a:cxn>
              <a:cxn ang="0">
                <a:pos x="758" y="265"/>
              </a:cxn>
              <a:cxn ang="0">
                <a:pos x="762" y="256"/>
              </a:cxn>
              <a:cxn ang="0">
                <a:pos x="765" y="245"/>
              </a:cxn>
              <a:cxn ang="0">
                <a:pos x="766" y="235"/>
              </a:cxn>
              <a:cxn ang="0">
                <a:pos x="766" y="58"/>
              </a:cxn>
              <a:cxn ang="0">
                <a:pos x="765" y="48"/>
              </a:cxn>
              <a:cxn ang="0">
                <a:pos x="762" y="38"/>
              </a:cxn>
              <a:cxn ang="0">
                <a:pos x="758" y="28"/>
              </a:cxn>
              <a:cxn ang="0">
                <a:pos x="751" y="21"/>
              </a:cxn>
              <a:cxn ang="0">
                <a:pos x="744" y="13"/>
              </a:cxn>
              <a:cxn ang="0">
                <a:pos x="736" y="7"/>
              </a:cxn>
              <a:cxn ang="0">
                <a:pos x="726" y="3"/>
              </a:cxn>
              <a:cxn ang="0">
                <a:pos x="717" y="1"/>
              </a:cxn>
              <a:cxn ang="0">
                <a:pos x="707" y="0"/>
              </a:cxn>
              <a:cxn ang="0">
                <a:pos x="58" y="0"/>
              </a:cxn>
              <a:cxn ang="0">
                <a:pos x="48" y="1"/>
              </a:cxn>
              <a:cxn ang="0">
                <a:pos x="37" y="3"/>
              </a:cxn>
              <a:cxn ang="0">
                <a:pos x="29" y="7"/>
              </a:cxn>
              <a:cxn ang="0">
                <a:pos x="20" y="13"/>
              </a:cxn>
              <a:cxn ang="0">
                <a:pos x="13" y="21"/>
              </a:cxn>
              <a:cxn ang="0">
                <a:pos x="7" y="28"/>
              </a:cxn>
              <a:cxn ang="0">
                <a:pos x="3" y="38"/>
              </a:cxn>
              <a:cxn ang="0">
                <a:pos x="0" y="48"/>
              </a:cxn>
              <a:cxn ang="0">
                <a:pos x="0" y="58"/>
              </a:cxn>
              <a:cxn ang="0">
                <a:pos x="0" y="235"/>
              </a:cxn>
              <a:cxn ang="0">
                <a:pos x="0" y="245"/>
              </a:cxn>
              <a:cxn ang="0">
                <a:pos x="3" y="256"/>
              </a:cxn>
              <a:cxn ang="0">
                <a:pos x="7" y="265"/>
              </a:cxn>
              <a:cxn ang="0">
                <a:pos x="13" y="273"/>
              </a:cxn>
              <a:cxn ang="0">
                <a:pos x="20" y="280"/>
              </a:cxn>
              <a:cxn ang="0">
                <a:pos x="29" y="286"/>
              </a:cxn>
              <a:cxn ang="0">
                <a:pos x="37" y="290"/>
              </a:cxn>
              <a:cxn ang="0">
                <a:pos x="48" y="293"/>
              </a:cxn>
              <a:cxn ang="0">
                <a:pos x="58" y="294"/>
              </a:cxn>
            </a:cxnLst>
            <a:rect l="0" t="0" r="r" b="b"/>
            <a:pathLst>
              <a:path w="766" h="294">
                <a:moveTo>
                  <a:pt x="58" y="294"/>
                </a:moveTo>
                <a:lnTo>
                  <a:pt x="707" y="294"/>
                </a:lnTo>
                <a:lnTo>
                  <a:pt x="717" y="293"/>
                </a:lnTo>
                <a:lnTo>
                  <a:pt x="726" y="290"/>
                </a:lnTo>
                <a:lnTo>
                  <a:pt x="736" y="286"/>
                </a:lnTo>
                <a:lnTo>
                  <a:pt x="744" y="280"/>
                </a:lnTo>
                <a:lnTo>
                  <a:pt x="751" y="273"/>
                </a:lnTo>
                <a:lnTo>
                  <a:pt x="758" y="265"/>
                </a:lnTo>
                <a:lnTo>
                  <a:pt x="762" y="256"/>
                </a:lnTo>
                <a:lnTo>
                  <a:pt x="765" y="245"/>
                </a:lnTo>
                <a:lnTo>
                  <a:pt x="766" y="235"/>
                </a:lnTo>
                <a:lnTo>
                  <a:pt x="766" y="58"/>
                </a:lnTo>
                <a:lnTo>
                  <a:pt x="765" y="48"/>
                </a:lnTo>
                <a:lnTo>
                  <a:pt x="762" y="38"/>
                </a:lnTo>
                <a:lnTo>
                  <a:pt x="758" y="28"/>
                </a:lnTo>
                <a:lnTo>
                  <a:pt x="751" y="21"/>
                </a:lnTo>
                <a:lnTo>
                  <a:pt x="744" y="13"/>
                </a:lnTo>
                <a:lnTo>
                  <a:pt x="736" y="7"/>
                </a:lnTo>
                <a:lnTo>
                  <a:pt x="726" y="3"/>
                </a:lnTo>
                <a:lnTo>
                  <a:pt x="717" y="1"/>
                </a:lnTo>
                <a:lnTo>
                  <a:pt x="707" y="0"/>
                </a:lnTo>
                <a:lnTo>
                  <a:pt x="58" y="0"/>
                </a:lnTo>
                <a:lnTo>
                  <a:pt x="48" y="1"/>
                </a:lnTo>
                <a:lnTo>
                  <a:pt x="37" y="3"/>
                </a:lnTo>
                <a:lnTo>
                  <a:pt x="29" y="7"/>
                </a:lnTo>
                <a:lnTo>
                  <a:pt x="20" y="13"/>
                </a:lnTo>
                <a:lnTo>
                  <a:pt x="13" y="21"/>
                </a:lnTo>
                <a:lnTo>
                  <a:pt x="7" y="28"/>
                </a:lnTo>
                <a:lnTo>
                  <a:pt x="3" y="38"/>
                </a:lnTo>
                <a:lnTo>
                  <a:pt x="0" y="48"/>
                </a:lnTo>
                <a:lnTo>
                  <a:pt x="0" y="58"/>
                </a:lnTo>
                <a:lnTo>
                  <a:pt x="0" y="235"/>
                </a:lnTo>
                <a:lnTo>
                  <a:pt x="0" y="245"/>
                </a:lnTo>
                <a:lnTo>
                  <a:pt x="3" y="256"/>
                </a:lnTo>
                <a:lnTo>
                  <a:pt x="7" y="265"/>
                </a:lnTo>
                <a:lnTo>
                  <a:pt x="13" y="273"/>
                </a:lnTo>
                <a:lnTo>
                  <a:pt x="20" y="280"/>
                </a:lnTo>
                <a:lnTo>
                  <a:pt x="29" y="286"/>
                </a:lnTo>
                <a:lnTo>
                  <a:pt x="37" y="290"/>
                </a:lnTo>
                <a:lnTo>
                  <a:pt x="48" y="293"/>
                </a:lnTo>
                <a:lnTo>
                  <a:pt x="58" y="294"/>
                </a:lnTo>
              </a:path>
            </a:pathLst>
          </a:custGeom>
          <a:noFill/>
          <a:ln w="0">
            <a:solidFill>
              <a:srgbClr val="161417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0" name="Freeform 1274"/>
          <p:cNvSpPr>
            <a:spLocks/>
          </p:cNvSpPr>
          <p:nvPr/>
        </p:nvSpPr>
        <p:spPr bwMode="auto">
          <a:xfrm>
            <a:off x="4621213" y="3271838"/>
            <a:ext cx="33337" cy="39687"/>
          </a:xfrm>
          <a:custGeom>
            <a:avLst/>
            <a:gdLst/>
            <a:ahLst/>
            <a:cxnLst>
              <a:cxn ang="0">
                <a:pos x="24" y="21"/>
              </a:cxn>
              <a:cxn ang="0">
                <a:pos x="63" y="21"/>
              </a:cxn>
              <a:cxn ang="0">
                <a:pos x="63" y="102"/>
              </a:cxn>
              <a:cxn ang="0">
                <a:pos x="87" y="102"/>
              </a:cxn>
              <a:cxn ang="0">
                <a:pos x="87" y="0"/>
              </a:cxn>
              <a:cxn ang="0">
                <a:pos x="0" y="0"/>
              </a:cxn>
              <a:cxn ang="0">
                <a:pos x="0" y="102"/>
              </a:cxn>
              <a:cxn ang="0">
                <a:pos x="24" y="102"/>
              </a:cxn>
              <a:cxn ang="0">
                <a:pos x="24" y="21"/>
              </a:cxn>
            </a:cxnLst>
            <a:rect l="0" t="0" r="r" b="b"/>
            <a:pathLst>
              <a:path w="87" h="102">
                <a:moveTo>
                  <a:pt x="24" y="21"/>
                </a:moveTo>
                <a:lnTo>
                  <a:pt x="63" y="21"/>
                </a:lnTo>
                <a:lnTo>
                  <a:pt x="63" y="102"/>
                </a:lnTo>
                <a:lnTo>
                  <a:pt x="87" y="102"/>
                </a:lnTo>
                <a:lnTo>
                  <a:pt x="87" y="0"/>
                </a:lnTo>
                <a:lnTo>
                  <a:pt x="0" y="0"/>
                </a:lnTo>
                <a:lnTo>
                  <a:pt x="0" y="102"/>
                </a:lnTo>
                <a:lnTo>
                  <a:pt x="24" y="102"/>
                </a:lnTo>
                <a:lnTo>
                  <a:pt x="24" y="2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1" name="Freeform 1275"/>
          <p:cNvSpPr>
            <a:spLocks noEditPoints="1"/>
          </p:cNvSpPr>
          <p:nvPr/>
        </p:nvSpPr>
        <p:spPr bwMode="auto">
          <a:xfrm>
            <a:off x="4664075" y="3271838"/>
            <a:ext cx="33338" cy="396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02"/>
              </a:cxn>
              <a:cxn ang="0">
                <a:pos x="23" y="102"/>
              </a:cxn>
              <a:cxn ang="0">
                <a:pos x="23" y="67"/>
              </a:cxn>
              <a:cxn ang="0">
                <a:pos x="47" y="67"/>
              </a:cxn>
              <a:cxn ang="0">
                <a:pos x="52" y="67"/>
              </a:cxn>
              <a:cxn ang="0">
                <a:pos x="58" y="66"/>
              </a:cxn>
              <a:cxn ang="0">
                <a:pos x="64" y="64"/>
              </a:cxn>
              <a:cxn ang="0">
                <a:pos x="70" y="62"/>
              </a:cxn>
              <a:cxn ang="0">
                <a:pos x="73" y="60"/>
              </a:cxn>
              <a:cxn ang="0">
                <a:pos x="76" y="58"/>
              </a:cxn>
              <a:cxn ang="0">
                <a:pos x="78" y="55"/>
              </a:cxn>
              <a:cxn ang="0">
                <a:pos x="81" y="52"/>
              </a:cxn>
              <a:cxn ang="0">
                <a:pos x="82" y="48"/>
              </a:cxn>
              <a:cxn ang="0">
                <a:pos x="84" y="44"/>
              </a:cxn>
              <a:cxn ang="0">
                <a:pos x="85" y="39"/>
              </a:cxn>
              <a:cxn ang="0">
                <a:pos x="85" y="33"/>
              </a:cxn>
              <a:cxn ang="0">
                <a:pos x="84" y="25"/>
              </a:cxn>
              <a:cxn ang="0">
                <a:pos x="82" y="17"/>
              </a:cxn>
              <a:cxn ang="0">
                <a:pos x="78" y="11"/>
              </a:cxn>
              <a:cxn ang="0">
                <a:pos x="74" y="7"/>
              </a:cxn>
              <a:cxn ang="0">
                <a:pos x="68" y="4"/>
              </a:cxn>
              <a:cxn ang="0">
                <a:pos x="62" y="2"/>
              </a:cxn>
              <a:cxn ang="0">
                <a:pos x="55" y="0"/>
              </a:cxn>
              <a:cxn ang="0">
                <a:pos x="47" y="0"/>
              </a:cxn>
              <a:cxn ang="0">
                <a:pos x="0" y="0"/>
              </a:cxn>
              <a:cxn ang="0">
                <a:pos x="23" y="21"/>
              </a:cxn>
              <a:cxn ang="0">
                <a:pos x="42" y="21"/>
              </a:cxn>
              <a:cxn ang="0">
                <a:pos x="47" y="21"/>
              </a:cxn>
              <a:cxn ang="0">
                <a:pos x="53" y="22"/>
              </a:cxn>
              <a:cxn ang="0">
                <a:pos x="55" y="23"/>
              </a:cxn>
              <a:cxn ang="0">
                <a:pos x="57" y="26"/>
              </a:cxn>
              <a:cxn ang="0">
                <a:pos x="59" y="29"/>
              </a:cxn>
              <a:cxn ang="0">
                <a:pos x="59" y="34"/>
              </a:cxn>
              <a:cxn ang="0">
                <a:pos x="59" y="37"/>
              </a:cxn>
              <a:cxn ang="0">
                <a:pos x="58" y="40"/>
              </a:cxn>
              <a:cxn ang="0">
                <a:pos x="57" y="42"/>
              </a:cxn>
              <a:cxn ang="0">
                <a:pos x="55" y="44"/>
              </a:cxn>
              <a:cxn ang="0">
                <a:pos x="53" y="45"/>
              </a:cxn>
              <a:cxn ang="0">
                <a:pos x="50" y="46"/>
              </a:cxn>
              <a:cxn ang="0">
                <a:pos x="46" y="47"/>
              </a:cxn>
              <a:cxn ang="0">
                <a:pos x="42" y="47"/>
              </a:cxn>
              <a:cxn ang="0">
                <a:pos x="23" y="47"/>
              </a:cxn>
              <a:cxn ang="0">
                <a:pos x="23" y="21"/>
              </a:cxn>
            </a:cxnLst>
            <a:rect l="0" t="0" r="r" b="b"/>
            <a:pathLst>
              <a:path w="85" h="102">
                <a:moveTo>
                  <a:pt x="0" y="0"/>
                </a:moveTo>
                <a:lnTo>
                  <a:pt x="0" y="102"/>
                </a:lnTo>
                <a:lnTo>
                  <a:pt x="23" y="102"/>
                </a:lnTo>
                <a:lnTo>
                  <a:pt x="23" y="67"/>
                </a:lnTo>
                <a:lnTo>
                  <a:pt x="47" y="67"/>
                </a:lnTo>
                <a:lnTo>
                  <a:pt x="52" y="67"/>
                </a:lnTo>
                <a:lnTo>
                  <a:pt x="58" y="66"/>
                </a:lnTo>
                <a:lnTo>
                  <a:pt x="64" y="64"/>
                </a:lnTo>
                <a:lnTo>
                  <a:pt x="70" y="62"/>
                </a:lnTo>
                <a:lnTo>
                  <a:pt x="73" y="60"/>
                </a:lnTo>
                <a:lnTo>
                  <a:pt x="76" y="58"/>
                </a:lnTo>
                <a:lnTo>
                  <a:pt x="78" y="55"/>
                </a:lnTo>
                <a:lnTo>
                  <a:pt x="81" y="52"/>
                </a:lnTo>
                <a:lnTo>
                  <a:pt x="82" y="48"/>
                </a:lnTo>
                <a:lnTo>
                  <a:pt x="84" y="44"/>
                </a:lnTo>
                <a:lnTo>
                  <a:pt x="85" y="39"/>
                </a:lnTo>
                <a:lnTo>
                  <a:pt x="85" y="33"/>
                </a:lnTo>
                <a:lnTo>
                  <a:pt x="84" y="25"/>
                </a:lnTo>
                <a:lnTo>
                  <a:pt x="82" y="17"/>
                </a:lnTo>
                <a:lnTo>
                  <a:pt x="78" y="11"/>
                </a:lnTo>
                <a:lnTo>
                  <a:pt x="74" y="7"/>
                </a:lnTo>
                <a:lnTo>
                  <a:pt x="68" y="4"/>
                </a:lnTo>
                <a:lnTo>
                  <a:pt x="62" y="2"/>
                </a:lnTo>
                <a:lnTo>
                  <a:pt x="55" y="0"/>
                </a:lnTo>
                <a:lnTo>
                  <a:pt x="47" y="0"/>
                </a:lnTo>
                <a:lnTo>
                  <a:pt x="0" y="0"/>
                </a:lnTo>
                <a:close/>
                <a:moveTo>
                  <a:pt x="23" y="21"/>
                </a:moveTo>
                <a:lnTo>
                  <a:pt x="42" y="21"/>
                </a:lnTo>
                <a:lnTo>
                  <a:pt x="47" y="21"/>
                </a:lnTo>
                <a:lnTo>
                  <a:pt x="53" y="22"/>
                </a:lnTo>
                <a:lnTo>
                  <a:pt x="55" y="23"/>
                </a:lnTo>
                <a:lnTo>
                  <a:pt x="57" y="26"/>
                </a:lnTo>
                <a:lnTo>
                  <a:pt x="59" y="29"/>
                </a:lnTo>
                <a:lnTo>
                  <a:pt x="59" y="34"/>
                </a:lnTo>
                <a:lnTo>
                  <a:pt x="59" y="37"/>
                </a:lnTo>
                <a:lnTo>
                  <a:pt x="58" y="40"/>
                </a:lnTo>
                <a:lnTo>
                  <a:pt x="57" y="42"/>
                </a:lnTo>
                <a:lnTo>
                  <a:pt x="55" y="44"/>
                </a:lnTo>
                <a:lnTo>
                  <a:pt x="53" y="45"/>
                </a:lnTo>
                <a:lnTo>
                  <a:pt x="50" y="46"/>
                </a:lnTo>
                <a:lnTo>
                  <a:pt x="46" y="47"/>
                </a:lnTo>
                <a:lnTo>
                  <a:pt x="42" y="47"/>
                </a:lnTo>
                <a:lnTo>
                  <a:pt x="23" y="47"/>
                </a:lnTo>
                <a:lnTo>
                  <a:pt x="23" y="2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2" name="Freeform 1276"/>
          <p:cNvSpPr>
            <a:spLocks noEditPoints="1"/>
          </p:cNvSpPr>
          <p:nvPr/>
        </p:nvSpPr>
        <p:spPr bwMode="auto">
          <a:xfrm>
            <a:off x="4702175" y="3270250"/>
            <a:ext cx="41275" cy="42863"/>
          </a:xfrm>
          <a:custGeom>
            <a:avLst/>
            <a:gdLst/>
            <a:ahLst/>
            <a:cxnLst>
              <a:cxn ang="0">
                <a:pos x="58" y="108"/>
              </a:cxn>
              <a:cxn ang="0">
                <a:pos x="69" y="106"/>
              </a:cxn>
              <a:cxn ang="0">
                <a:pos x="78" y="102"/>
              </a:cxn>
              <a:cxn ang="0">
                <a:pos x="86" y="96"/>
              </a:cxn>
              <a:cxn ang="0">
                <a:pos x="92" y="89"/>
              </a:cxn>
              <a:cxn ang="0">
                <a:pos x="97" y="81"/>
              </a:cxn>
              <a:cxn ang="0">
                <a:pos x="102" y="65"/>
              </a:cxn>
              <a:cxn ang="0">
                <a:pos x="102" y="43"/>
              </a:cxn>
              <a:cxn ang="0">
                <a:pos x="95" y="24"/>
              </a:cxn>
              <a:cxn ang="0">
                <a:pos x="86" y="12"/>
              </a:cxn>
              <a:cxn ang="0">
                <a:pos x="78" y="6"/>
              </a:cxn>
              <a:cxn ang="0">
                <a:pos x="69" y="3"/>
              </a:cxn>
              <a:cxn ang="0">
                <a:pos x="58" y="1"/>
              </a:cxn>
              <a:cxn ang="0">
                <a:pos x="43" y="1"/>
              </a:cxn>
              <a:cxn ang="0">
                <a:pos x="31" y="3"/>
              </a:cxn>
              <a:cxn ang="0">
                <a:pos x="21" y="8"/>
              </a:cxn>
              <a:cxn ang="0">
                <a:pos x="13" y="14"/>
              </a:cxn>
              <a:cxn ang="0">
                <a:pos x="5" y="27"/>
              </a:cxn>
              <a:cxn ang="0">
                <a:pos x="0" y="45"/>
              </a:cxn>
              <a:cxn ang="0">
                <a:pos x="0" y="63"/>
              </a:cxn>
              <a:cxn ang="0">
                <a:pos x="5" y="82"/>
              </a:cxn>
              <a:cxn ang="0">
                <a:pos x="13" y="94"/>
              </a:cxn>
              <a:cxn ang="0">
                <a:pos x="21" y="100"/>
              </a:cxn>
              <a:cxn ang="0">
                <a:pos x="31" y="105"/>
              </a:cxn>
              <a:cxn ang="0">
                <a:pos x="43" y="108"/>
              </a:cxn>
              <a:cxn ang="0">
                <a:pos x="51" y="89"/>
              </a:cxn>
              <a:cxn ang="0">
                <a:pos x="41" y="87"/>
              </a:cxn>
              <a:cxn ang="0">
                <a:pos x="33" y="82"/>
              </a:cxn>
              <a:cxn ang="0">
                <a:pos x="27" y="70"/>
              </a:cxn>
              <a:cxn ang="0">
                <a:pos x="25" y="54"/>
              </a:cxn>
              <a:cxn ang="0">
                <a:pos x="27" y="39"/>
              </a:cxn>
              <a:cxn ang="0">
                <a:pos x="32" y="29"/>
              </a:cxn>
              <a:cxn ang="0">
                <a:pos x="40" y="22"/>
              </a:cxn>
              <a:cxn ang="0">
                <a:pos x="51" y="20"/>
              </a:cxn>
              <a:cxn ang="0">
                <a:pos x="59" y="21"/>
              </a:cxn>
              <a:cxn ang="0">
                <a:pos x="65" y="25"/>
              </a:cxn>
              <a:cxn ang="0">
                <a:pos x="73" y="34"/>
              </a:cxn>
              <a:cxn ang="0">
                <a:pos x="76" y="45"/>
              </a:cxn>
              <a:cxn ang="0">
                <a:pos x="77" y="54"/>
              </a:cxn>
              <a:cxn ang="0">
                <a:pos x="76" y="63"/>
              </a:cxn>
              <a:cxn ang="0">
                <a:pos x="73" y="75"/>
              </a:cxn>
              <a:cxn ang="0">
                <a:pos x="65" y="84"/>
              </a:cxn>
              <a:cxn ang="0">
                <a:pos x="59" y="87"/>
              </a:cxn>
              <a:cxn ang="0">
                <a:pos x="51" y="89"/>
              </a:cxn>
            </a:cxnLst>
            <a:rect l="0" t="0" r="r" b="b"/>
            <a:pathLst>
              <a:path w="103" h="108">
                <a:moveTo>
                  <a:pt x="51" y="108"/>
                </a:moveTo>
                <a:lnTo>
                  <a:pt x="58" y="108"/>
                </a:lnTo>
                <a:lnTo>
                  <a:pt x="63" y="107"/>
                </a:lnTo>
                <a:lnTo>
                  <a:pt x="69" y="106"/>
                </a:lnTo>
                <a:lnTo>
                  <a:pt x="74" y="104"/>
                </a:lnTo>
                <a:lnTo>
                  <a:pt x="78" y="102"/>
                </a:lnTo>
                <a:lnTo>
                  <a:pt x="82" y="99"/>
                </a:lnTo>
                <a:lnTo>
                  <a:pt x="86" y="96"/>
                </a:lnTo>
                <a:lnTo>
                  <a:pt x="90" y="93"/>
                </a:lnTo>
                <a:lnTo>
                  <a:pt x="92" y="89"/>
                </a:lnTo>
                <a:lnTo>
                  <a:pt x="95" y="85"/>
                </a:lnTo>
                <a:lnTo>
                  <a:pt x="97" y="81"/>
                </a:lnTo>
                <a:lnTo>
                  <a:pt x="99" y="76"/>
                </a:lnTo>
                <a:lnTo>
                  <a:pt x="102" y="65"/>
                </a:lnTo>
                <a:lnTo>
                  <a:pt x="103" y="54"/>
                </a:lnTo>
                <a:lnTo>
                  <a:pt x="102" y="43"/>
                </a:lnTo>
                <a:lnTo>
                  <a:pt x="99" y="33"/>
                </a:lnTo>
                <a:lnTo>
                  <a:pt x="95" y="24"/>
                </a:lnTo>
                <a:lnTo>
                  <a:pt x="90" y="15"/>
                </a:lnTo>
                <a:lnTo>
                  <a:pt x="86" y="12"/>
                </a:lnTo>
                <a:lnTo>
                  <a:pt x="82" y="9"/>
                </a:lnTo>
                <a:lnTo>
                  <a:pt x="78" y="6"/>
                </a:lnTo>
                <a:lnTo>
                  <a:pt x="74" y="4"/>
                </a:lnTo>
                <a:lnTo>
                  <a:pt x="69" y="3"/>
                </a:lnTo>
                <a:lnTo>
                  <a:pt x="63" y="1"/>
                </a:lnTo>
                <a:lnTo>
                  <a:pt x="58" y="1"/>
                </a:lnTo>
                <a:lnTo>
                  <a:pt x="51" y="0"/>
                </a:lnTo>
                <a:lnTo>
                  <a:pt x="43" y="1"/>
                </a:lnTo>
                <a:lnTo>
                  <a:pt x="37" y="2"/>
                </a:lnTo>
                <a:lnTo>
                  <a:pt x="31" y="3"/>
                </a:lnTo>
                <a:lnTo>
                  <a:pt x="26" y="5"/>
                </a:lnTo>
                <a:lnTo>
                  <a:pt x="21" y="8"/>
                </a:lnTo>
                <a:lnTo>
                  <a:pt x="17" y="11"/>
                </a:lnTo>
                <a:lnTo>
                  <a:pt x="13" y="14"/>
                </a:lnTo>
                <a:lnTo>
                  <a:pt x="10" y="18"/>
                </a:lnTo>
                <a:lnTo>
                  <a:pt x="5" y="27"/>
                </a:lnTo>
                <a:lnTo>
                  <a:pt x="2" y="36"/>
                </a:lnTo>
                <a:lnTo>
                  <a:pt x="0" y="45"/>
                </a:lnTo>
                <a:lnTo>
                  <a:pt x="0" y="54"/>
                </a:lnTo>
                <a:lnTo>
                  <a:pt x="0" y="63"/>
                </a:lnTo>
                <a:lnTo>
                  <a:pt x="2" y="72"/>
                </a:lnTo>
                <a:lnTo>
                  <a:pt x="5" y="82"/>
                </a:lnTo>
                <a:lnTo>
                  <a:pt x="10" y="90"/>
                </a:lnTo>
                <a:lnTo>
                  <a:pt x="13" y="94"/>
                </a:lnTo>
                <a:lnTo>
                  <a:pt x="17" y="97"/>
                </a:lnTo>
                <a:lnTo>
                  <a:pt x="21" y="100"/>
                </a:lnTo>
                <a:lnTo>
                  <a:pt x="26" y="103"/>
                </a:lnTo>
                <a:lnTo>
                  <a:pt x="31" y="105"/>
                </a:lnTo>
                <a:lnTo>
                  <a:pt x="37" y="107"/>
                </a:lnTo>
                <a:lnTo>
                  <a:pt x="43" y="108"/>
                </a:lnTo>
                <a:lnTo>
                  <a:pt x="51" y="108"/>
                </a:lnTo>
                <a:close/>
                <a:moveTo>
                  <a:pt x="51" y="89"/>
                </a:moveTo>
                <a:lnTo>
                  <a:pt x="45" y="88"/>
                </a:lnTo>
                <a:lnTo>
                  <a:pt x="41" y="87"/>
                </a:lnTo>
                <a:lnTo>
                  <a:pt x="37" y="85"/>
                </a:lnTo>
                <a:lnTo>
                  <a:pt x="33" y="82"/>
                </a:lnTo>
                <a:lnTo>
                  <a:pt x="30" y="77"/>
                </a:lnTo>
                <a:lnTo>
                  <a:pt x="27" y="70"/>
                </a:lnTo>
                <a:lnTo>
                  <a:pt x="26" y="63"/>
                </a:lnTo>
                <a:lnTo>
                  <a:pt x="25" y="54"/>
                </a:lnTo>
                <a:lnTo>
                  <a:pt x="26" y="46"/>
                </a:lnTo>
                <a:lnTo>
                  <a:pt x="27" y="39"/>
                </a:lnTo>
                <a:lnTo>
                  <a:pt x="29" y="33"/>
                </a:lnTo>
                <a:lnTo>
                  <a:pt x="32" y="29"/>
                </a:lnTo>
                <a:lnTo>
                  <a:pt x="35" y="25"/>
                </a:lnTo>
                <a:lnTo>
                  <a:pt x="40" y="22"/>
                </a:lnTo>
                <a:lnTo>
                  <a:pt x="45" y="20"/>
                </a:lnTo>
                <a:lnTo>
                  <a:pt x="51" y="20"/>
                </a:lnTo>
                <a:lnTo>
                  <a:pt x="56" y="20"/>
                </a:lnTo>
                <a:lnTo>
                  <a:pt x="59" y="21"/>
                </a:lnTo>
                <a:lnTo>
                  <a:pt x="63" y="22"/>
                </a:lnTo>
                <a:lnTo>
                  <a:pt x="65" y="25"/>
                </a:lnTo>
                <a:lnTo>
                  <a:pt x="70" y="29"/>
                </a:lnTo>
                <a:lnTo>
                  <a:pt x="73" y="34"/>
                </a:lnTo>
                <a:lnTo>
                  <a:pt x="75" y="40"/>
                </a:lnTo>
                <a:lnTo>
                  <a:pt x="76" y="45"/>
                </a:lnTo>
                <a:lnTo>
                  <a:pt x="76" y="50"/>
                </a:lnTo>
                <a:lnTo>
                  <a:pt x="77" y="54"/>
                </a:lnTo>
                <a:lnTo>
                  <a:pt x="76" y="58"/>
                </a:lnTo>
                <a:lnTo>
                  <a:pt x="76" y="63"/>
                </a:lnTo>
                <a:lnTo>
                  <a:pt x="75" y="68"/>
                </a:lnTo>
                <a:lnTo>
                  <a:pt x="73" y="75"/>
                </a:lnTo>
                <a:lnTo>
                  <a:pt x="70" y="80"/>
                </a:lnTo>
                <a:lnTo>
                  <a:pt x="65" y="84"/>
                </a:lnTo>
                <a:lnTo>
                  <a:pt x="63" y="86"/>
                </a:lnTo>
                <a:lnTo>
                  <a:pt x="59" y="87"/>
                </a:lnTo>
                <a:lnTo>
                  <a:pt x="56" y="88"/>
                </a:lnTo>
                <a:lnTo>
                  <a:pt x="51" y="89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3" name="Freeform 1277"/>
          <p:cNvSpPr>
            <a:spLocks/>
          </p:cNvSpPr>
          <p:nvPr/>
        </p:nvSpPr>
        <p:spPr bwMode="auto">
          <a:xfrm>
            <a:off x="4746625" y="3271838"/>
            <a:ext cx="33338" cy="39687"/>
          </a:xfrm>
          <a:custGeom>
            <a:avLst/>
            <a:gdLst/>
            <a:ahLst/>
            <a:cxnLst>
              <a:cxn ang="0">
                <a:pos x="30" y="21"/>
              </a:cxn>
              <a:cxn ang="0">
                <a:pos x="30" y="102"/>
              </a:cxn>
              <a:cxn ang="0">
                <a:pos x="55" y="102"/>
              </a:cxn>
              <a:cxn ang="0">
                <a:pos x="55" y="21"/>
              </a:cxn>
              <a:cxn ang="0">
                <a:pos x="85" y="21"/>
              </a:cxn>
              <a:cxn ang="0">
                <a:pos x="85" y="0"/>
              </a:cxn>
              <a:cxn ang="0">
                <a:pos x="0" y="0"/>
              </a:cxn>
              <a:cxn ang="0">
                <a:pos x="0" y="21"/>
              </a:cxn>
              <a:cxn ang="0">
                <a:pos x="30" y="21"/>
              </a:cxn>
            </a:cxnLst>
            <a:rect l="0" t="0" r="r" b="b"/>
            <a:pathLst>
              <a:path w="85" h="102">
                <a:moveTo>
                  <a:pt x="30" y="21"/>
                </a:moveTo>
                <a:lnTo>
                  <a:pt x="30" y="102"/>
                </a:lnTo>
                <a:lnTo>
                  <a:pt x="55" y="102"/>
                </a:lnTo>
                <a:lnTo>
                  <a:pt x="55" y="21"/>
                </a:lnTo>
                <a:lnTo>
                  <a:pt x="85" y="21"/>
                </a:lnTo>
                <a:lnTo>
                  <a:pt x="85" y="0"/>
                </a:lnTo>
                <a:lnTo>
                  <a:pt x="0" y="0"/>
                </a:lnTo>
                <a:lnTo>
                  <a:pt x="0" y="21"/>
                </a:lnTo>
                <a:lnTo>
                  <a:pt x="30" y="2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4" name="Freeform 1278"/>
          <p:cNvSpPr>
            <a:spLocks/>
          </p:cNvSpPr>
          <p:nvPr/>
        </p:nvSpPr>
        <p:spPr bwMode="auto">
          <a:xfrm>
            <a:off x="4784725" y="3271838"/>
            <a:ext cx="33338" cy="39687"/>
          </a:xfrm>
          <a:custGeom>
            <a:avLst/>
            <a:gdLst/>
            <a:ahLst/>
            <a:cxnLst>
              <a:cxn ang="0">
                <a:pos x="23" y="41"/>
              </a:cxn>
              <a:cxn ang="0">
                <a:pos x="23" y="21"/>
              </a:cxn>
              <a:cxn ang="0">
                <a:pos x="80" y="21"/>
              </a:cxn>
              <a:cxn ang="0">
                <a:pos x="80" y="0"/>
              </a:cxn>
              <a:cxn ang="0">
                <a:pos x="0" y="0"/>
              </a:cxn>
              <a:cxn ang="0">
                <a:pos x="0" y="102"/>
              </a:cxn>
              <a:cxn ang="0">
                <a:pos x="81" y="102"/>
              </a:cxn>
              <a:cxn ang="0">
                <a:pos x="81" y="83"/>
              </a:cxn>
              <a:cxn ang="0">
                <a:pos x="23" y="83"/>
              </a:cxn>
              <a:cxn ang="0">
                <a:pos x="23" y="59"/>
              </a:cxn>
              <a:cxn ang="0">
                <a:pos x="73" y="59"/>
              </a:cxn>
              <a:cxn ang="0">
                <a:pos x="73" y="41"/>
              </a:cxn>
              <a:cxn ang="0">
                <a:pos x="23" y="41"/>
              </a:cxn>
            </a:cxnLst>
            <a:rect l="0" t="0" r="r" b="b"/>
            <a:pathLst>
              <a:path w="81" h="102">
                <a:moveTo>
                  <a:pt x="23" y="41"/>
                </a:moveTo>
                <a:lnTo>
                  <a:pt x="23" y="21"/>
                </a:lnTo>
                <a:lnTo>
                  <a:pt x="80" y="21"/>
                </a:lnTo>
                <a:lnTo>
                  <a:pt x="80" y="0"/>
                </a:lnTo>
                <a:lnTo>
                  <a:pt x="0" y="0"/>
                </a:lnTo>
                <a:lnTo>
                  <a:pt x="0" y="102"/>
                </a:lnTo>
                <a:lnTo>
                  <a:pt x="81" y="102"/>
                </a:lnTo>
                <a:lnTo>
                  <a:pt x="81" y="83"/>
                </a:lnTo>
                <a:lnTo>
                  <a:pt x="23" y="83"/>
                </a:lnTo>
                <a:lnTo>
                  <a:pt x="23" y="59"/>
                </a:lnTo>
                <a:lnTo>
                  <a:pt x="73" y="59"/>
                </a:lnTo>
                <a:lnTo>
                  <a:pt x="73" y="41"/>
                </a:lnTo>
                <a:lnTo>
                  <a:pt x="23" y="41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5" name="Freeform 1279"/>
          <p:cNvSpPr>
            <a:spLocks noEditPoints="1"/>
          </p:cNvSpPr>
          <p:nvPr/>
        </p:nvSpPr>
        <p:spPr bwMode="auto">
          <a:xfrm>
            <a:off x="4822825" y="3262313"/>
            <a:ext cx="36513" cy="49212"/>
          </a:xfrm>
          <a:custGeom>
            <a:avLst/>
            <a:gdLst/>
            <a:ahLst/>
            <a:cxnLst>
              <a:cxn ang="0">
                <a:pos x="24" y="90"/>
              </a:cxn>
              <a:cxn ang="0">
                <a:pos x="24" y="24"/>
              </a:cxn>
              <a:cxn ang="0">
                <a:pos x="0" y="24"/>
              </a:cxn>
              <a:cxn ang="0">
                <a:pos x="0" y="126"/>
              </a:cxn>
              <a:cxn ang="0">
                <a:pos x="24" y="126"/>
              </a:cxn>
              <a:cxn ang="0">
                <a:pos x="65" y="60"/>
              </a:cxn>
              <a:cxn ang="0">
                <a:pos x="65" y="126"/>
              </a:cxn>
              <a:cxn ang="0">
                <a:pos x="88" y="126"/>
              </a:cxn>
              <a:cxn ang="0">
                <a:pos x="88" y="24"/>
              </a:cxn>
              <a:cxn ang="0">
                <a:pos x="65" y="24"/>
              </a:cxn>
              <a:cxn ang="0">
                <a:pos x="24" y="90"/>
              </a:cxn>
              <a:cxn ang="0">
                <a:pos x="16" y="0"/>
              </a:cxn>
              <a:cxn ang="0">
                <a:pos x="17" y="5"/>
              </a:cxn>
              <a:cxn ang="0">
                <a:pos x="19" y="10"/>
              </a:cxn>
              <a:cxn ang="0">
                <a:pos x="23" y="14"/>
              </a:cxn>
              <a:cxn ang="0">
                <a:pos x="27" y="16"/>
              </a:cxn>
              <a:cxn ang="0">
                <a:pos x="36" y="19"/>
              </a:cxn>
              <a:cxn ang="0">
                <a:pos x="44" y="19"/>
              </a:cxn>
              <a:cxn ang="0">
                <a:pos x="51" y="19"/>
              </a:cxn>
              <a:cxn ang="0">
                <a:pos x="60" y="16"/>
              </a:cxn>
              <a:cxn ang="0">
                <a:pos x="65" y="14"/>
              </a:cxn>
              <a:cxn ang="0">
                <a:pos x="69" y="11"/>
              </a:cxn>
              <a:cxn ang="0">
                <a:pos x="72" y="6"/>
              </a:cxn>
              <a:cxn ang="0">
                <a:pos x="73" y="0"/>
              </a:cxn>
              <a:cxn ang="0">
                <a:pos x="57" y="0"/>
              </a:cxn>
              <a:cxn ang="0">
                <a:pos x="57" y="3"/>
              </a:cxn>
              <a:cxn ang="0">
                <a:pos x="54" y="6"/>
              </a:cxn>
              <a:cxn ang="0">
                <a:pos x="50" y="8"/>
              </a:cxn>
              <a:cxn ang="0">
                <a:pos x="44" y="9"/>
              </a:cxn>
              <a:cxn ang="0">
                <a:pos x="38" y="8"/>
              </a:cxn>
              <a:cxn ang="0">
                <a:pos x="34" y="6"/>
              </a:cxn>
              <a:cxn ang="0">
                <a:pos x="32" y="3"/>
              </a:cxn>
              <a:cxn ang="0">
                <a:pos x="31" y="0"/>
              </a:cxn>
              <a:cxn ang="0">
                <a:pos x="16" y="0"/>
              </a:cxn>
            </a:cxnLst>
            <a:rect l="0" t="0" r="r" b="b"/>
            <a:pathLst>
              <a:path w="88" h="126">
                <a:moveTo>
                  <a:pt x="24" y="90"/>
                </a:moveTo>
                <a:lnTo>
                  <a:pt x="24" y="24"/>
                </a:lnTo>
                <a:lnTo>
                  <a:pt x="0" y="24"/>
                </a:lnTo>
                <a:lnTo>
                  <a:pt x="0" y="126"/>
                </a:lnTo>
                <a:lnTo>
                  <a:pt x="24" y="126"/>
                </a:lnTo>
                <a:lnTo>
                  <a:pt x="65" y="60"/>
                </a:lnTo>
                <a:lnTo>
                  <a:pt x="65" y="126"/>
                </a:lnTo>
                <a:lnTo>
                  <a:pt x="88" y="126"/>
                </a:lnTo>
                <a:lnTo>
                  <a:pt x="88" y="24"/>
                </a:lnTo>
                <a:lnTo>
                  <a:pt x="65" y="24"/>
                </a:lnTo>
                <a:lnTo>
                  <a:pt x="24" y="90"/>
                </a:lnTo>
                <a:close/>
                <a:moveTo>
                  <a:pt x="16" y="0"/>
                </a:moveTo>
                <a:lnTo>
                  <a:pt x="17" y="5"/>
                </a:lnTo>
                <a:lnTo>
                  <a:pt x="19" y="10"/>
                </a:lnTo>
                <a:lnTo>
                  <a:pt x="23" y="14"/>
                </a:lnTo>
                <a:lnTo>
                  <a:pt x="27" y="16"/>
                </a:lnTo>
                <a:lnTo>
                  <a:pt x="36" y="19"/>
                </a:lnTo>
                <a:lnTo>
                  <a:pt x="44" y="19"/>
                </a:lnTo>
                <a:lnTo>
                  <a:pt x="51" y="19"/>
                </a:lnTo>
                <a:lnTo>
                  <a:pt x="60" y="16"/>
                </a:lnTo>
                <a:lnTo>
                  <a:pt x="65" y="14"/>
                </a:lnTo>
                <a:lnTo>
                  <a:pt x="69" y="11"/>
                </a:lnTo>
                <a:lnTo>
                  <a:pt x="72" y="6"/>
                </a:lnTo>
                <a:lnTo>
                  <a:pt x="73" y="0"/>
                </a:lnTo>
                <a:lnTo>
                  <a:pt x="57" y="0"/>
                </a:lnTo>
                <a:lnTo>
                  <a:pt x="57" y="3"/>
                </a:lnTo>
                <a:lnTo>
                  <a:pt x="54" y="6"/>
                </a:lnTo>
                <a:lnTo>
                  <a:pt x="50" y="8"/>
                </a:lnTo>
                <a:lnTo>
                  <a:pt x="44" y="9"/>
                </a:lnTo>
                <a:lnTo>
                  <a:pt x="38" y="8"/>
                </a:lnTo>
                <a:lnTo>
                  <a:pt x="34" y="6"/>
                </a:lnTo>
                <a:lnTo>
                  <a:pt x="32" y="3"/>
                </a:lnTo>
                <a:lnTo>
                  <a:pt x="31" y="0"/>
                </a:lnTo>
                <a:lnTo>
                  <a:pt x="16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6" name="Freeform 1280"/>
          <p:cNvSpPr>
            <a:spLocks/>
          </p:cNvSpPr>
          <p:nvPr/>
        </p:nvSpPr>
        <p:spPr bwMode="auto">
          <a:xfrm>
            <a:off x="4019550" y="2921000"/>
            <a:ext cx="749300" cy="654050"/>
          </a:xfrm>
          <a:custGeom>
            <a:avLst/>
            <a:gdLst/>
            <a:ahLst/>
            <a:cxnLst>
              <a:cxn ang="0">
                <a:pos x="94" y="1650"/>
              </a:cxn>
              <a:cxn ang="0">
                <a:pos x="1791" y="1650"/>
              </a:cxn>
              <a:cxn ang="0">
                <a:pos x="1804" y="1649"/>
              </a:cxn>
              <a:cxn ang="0">
                <a:pos x="1817" y="1646"/>
              </a:cxn>
              <a:cxn ang="0">
                <a:pos x="1831" y="1641"/>
              </a:cxn>
              <a:cxn ang="0">
                <a:pos x="1842" y="1635"/>
              </a:cxn>
              <a:cxn ang="0">
                <a:pos x="1853" y="1627"/>
              </a:cxn>
              <a:cxn ang="0">
                <a:pos x="1862" y="1617"/>
              </a:cxn>
              <a:cxn ang="0">
                <a:pos x="1870" y="1606"/>
              </a:cxn>
              <a:cxn ang="0">
                <a:pos x="1877" y="1595"/>
              </a:cxn>
              <a:cxn ang="0">
                <a:pos x="1882" y="1583"/>
              </a:cxn>
              <a:cxn ang="0">
                <a:pos x="1885" y="1570"/>
              </a:cxn>
              <a:cxn ang="0">
                <a:pos x="1886" y="1555"/>
              </a:cxn>
              <a:cxn ang="0">
                <a:pos x="1886" y="95"/>
              </a:cxn>
              <a:cxn ang="0">
                <a:pos x="1885" y="80"/>
              </a:cxn>
              <a:cxn ang="0">
                <a:pos x="1882" y="68"/>
              </a:cxn>
              <a:cxn ang="0">
                <a:pos x="1877" y="55"/>
              </a:cxn>
              <a:cxn ang="0">
                <a:pos x="1870" y="44"/>
              </a:cxn>
              <a:cxn ang="0">
                <a:pos x="1862" y="32"/>
              </a:cxn>
              <a:cxn ang="0">
                <a:pos x="1853" y="23"/>
              </a:cxn>
              <a:cxn ang="0">
                <a:pos x="1842" y="15"/>
              </a:cxn>
              <a:cxn ang="0">
                <a:pos x="1831" y="9"/>
              </a:cxn>
              <a:cxn ang="0">
                <a:pos x="1817" y="4"/>
              </a:cxn>
              <a:cxn ang="0">
                <a:pos x="1804" y="1"/>
              </a:cxn>
              <a:cxn ang="0">
                <a:pos x="1791" y="0"/>
              </a:cxn>
              <a:cxn ang="0">
                <a:pos x="94" y="0"/>
              </a:cxn>
              <a:cxn ang="0">
                <a:pos x="80" y="1"/>
              </a:cxn>
              <a:cxn ang="0">
                <a:pos x="67" y="4"/>
              </a:cxn>
              <a:cxn ang="0">
                <a:pos x="55" y="9"/>
              </a:cxn>
              <a:cxn ang="0">
                <a:pos x="43" y="15"/>
              </a:cxn>
              <a:cxn ang="0">
                <a:pos x="32" y="23"/>
              </a:cxn>
              <a:cxn ang="0">
                <a:pos x="23" y="32"/>
              </a:cxn>
              <a:cxn ang="0">
                <a:pos x="14" y="44"/>
              </a:cxn>
              <a:cxn ang="0">
                <a:pos x="8" y="55"/>
              </a:cxn>
              <a:cxn ang="0">
                <a:pos x="4" y="68"/>
              </a:cxn>
              <a:cxn ang="0">
                <a:pos x="1" y="80"/>
              </a:cxn>
              <a:cxn ang="0">
                <a:pos x="0" y="95"/>
              </a:cxn>
              <a:cxn ang="0">
                <a:pos x="0" y="1555"/>
              </a:cxn>
              <a:cxn ang="0">
                <a:pos x="1" y="1570"/>
              </a:cxn>
              <a:cxn ang="0">
                <a:pos x="4" y="1583"/>
              </a:cxn>
              <a:cxn ang="0">
                <a:pos x="8" y="1595"/>
              </a:cxn>
              <a:cxn ang="0">
                <a:pos x="14" y="1606"/>
              </a:cxn>
              <a:cxn ang="0">
                <a:pos x="23" y="1617"/>
              </a:cxn>
              <a:cxn ang="0">
                <a:pos x="32" y="1627"/>
              </a:cxn>
              <a:cxn ang="0">
                <a:pos x="43" y="1635"/>
              </a:cxn>
              <a:cxn ang="0">
                <a:pos x="55" y="1641"/>
              </a:cxn>
              <a:cxn ang="0">
                <a:pos x="67" y="1646"/>
              </a:cxn>
              <a:cxn ang="0">
                <a:pos x="80" y="1649"/>
              </a:cxn>
              <a:cxn ang="0">
                <a:pos x="94" y="1650"/>
              </a:cxn>
            </a:cxnLst>
            <a:rect l="0" t="0" r="r" b="b"/>
            <a:pathLst>
              <a:path w="1886" h="1650">
                <a:moveTo>
                  <a:pt x="94" y="1650"/>
                </a:moveTo>
                <a:lnTo>
                  <a:pt x="1791" y="1650"/>
                </a:lnTo>
                <a:lnTo>
                  <a:pt x="1804" y="1649"/>
                </a:lnTo>
                <a:lnTo>
                  <a:pt x="1817" y="1646"/>
                </a:lnTo>
                <a:lnTo>
                  <a:pt x="1831" y="1641"/>
                </a:lnTo>
                <a:lnTo>
                  <a:pt x="1842" y="1635"/>
                </a:lnTo>
                <a:lnTo>
                  <a:pt x="1853" y="1627"/>
                </a:lnTo>
                <a:lnTo>
                  <a:pt x="1862" y="1617"/>
                </a:lnTo>
                <a:lnTo>
                  <a:pt x="1870" y="1606"/>
                </a:lnTo>
                <a:lnTo>
                  <a:pt x="1877" y="1595"/>
                </a:lnTo>
                <a:lnTo>
                  <a:pt x="1882" y="1583"/>
                </a:lnTo>
                <a:lnTo>
                  <a:pt x="1885" y="1570"/>
                </a:lnTo>
                <a:lnTo>
                  <a:pt x="1886" y="1555"/>
                </a:lnTo>
                <a:lnTo>
                  <a:pt x="1886" y="95"/>
                </a:lnTo>
                <a:lnTo>
                  <a:pt x="1885" y="80"/>
                </a:lnTo>
                <a:lnTo>
                  <a:pt x="1882" y="68"/>
                </a:lnTo>
                <a:lnTo>
                  <a:pt x="1877" y="55"/>
                </a:lnTo>
                <a:lnTo>
                  <a:pt x="1870" y="44"/>
                </a:lnTo>
                <a:lnTo>
                  <a:pt x="1862" y="32"/>
                </a:lnTo>
                <a:lnTo>
                  <a:pt x="1853" y="23"/>
                </a:lnTo>
                <a:lnTo>
                  <a:pt x="1842" y="15"/>
                </a:lnTo>
                <a:lnTo>
                  <a:pt x="1831" y="9"/>
                </a:lnTo>
                <a:lnTo>
                  <a:pt x="1817" y="4"/>
                </a:lnTo>
                <a:lnTo>
                  <a:pt x="1804" y="1"/>
                </a:lnTo>
                <a:lnTo>
                  <a:pt x="1791" y="0"/>
                </a:lnTo>
                <a:lnTo>
                  <a:pt x="94" y="0"/>
                </a:lnTo>
                <a:lnTo>
                  <a:pt x="80" y="1"/>
                </a:lnTo>
                <a:lnTo>
                  <a:pt x="67" y="4"/>
                </a:lnTo>
                <a:lnTo>
                  <a:pt x="55" y="9"/>
                </a:lnTo>
                <a:lnTo>
                  <a:pt x="43" y="15"/>
                </a:lnTo>
                <a:lnTo>
                  <a:pt x="32" y="23"/>
                </a:lnTo>
                <a:lnTo>
                  <a:pt x="23" y="32"/>
                </a:lnTo>
                <a:lnTo>
                  <a:pt x="14" y="44"/>
                </a:lnTo>
                <a:lnTo>
                  <a:pt x="8" y="55"/>
                </a:lnTo>
                <a:lnTo>
                  <a:pt x="4" y="68"/>
                </a:lnTo>
                <a:lnTo>
                  <a:pt x="1" y="80"/>
                </a:lnTo>
                <a:lnTo>
                  <a:pt x="0" y="95"/>
                </a:lnTo>
                <a:lnTo>
                  <a:pt x="0" y="1555"/>
                </a:lnTo>
                <a:lnTo>
                  <a:pt x="1" y="1570"/>
                </a:lnTo>
                <a:lnTo>
                  <a:pt x="4" y="1583"/>
                </a:lnTo>
                <a:lnTo>
                  <a:pt x="8" y="1595"/>
                </a:lnTo>
                <a:lnTo>
                  <a:pt x="14" y="1606"/>
                </a:lnTo>
                <a:lnTo>
                  <a:pt x="23" y="1617"/>
                </a:lnTo>
                <a:lnTo>
                  <a:pt x="32" y="1627"/>
                </a:lnTo>
                <a:lnTo>
                  <a:pt x="43" y="1635"/>
                </a:lnTo>
                <a:lnTo>
                  <a:pt x="55" y="1641"/>
                </a:lnTo>
                <a:lnTo>
                  <a:pt x="67" y="1646"/>
                </a:lnTo>
                <a:lnTo>
                  <a:pt x="80" y="1649"/>
                </a:lnTo>
                <a:lnTo>
                  <a:pt x="94" y="165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7" name="Freeform 1281"/>
          <p:cNvSpPr>
            <a:spLocks/>
          </p:cNvSpPr>
          <p:nvPr/>
        </p:nvSpPr>
        <p:spPr bwMode="auto">
          <a:xfrm>
            <a:off x="4057650" y="3571875"/>
            <a:ext cx="673100" cy="6350"/>
          </a:xfrm>
          <a:custGeom>
            <a:avLst/>
            <a:gdLst/>
            <a:ahLst/>
            <a:cxnLst>
              <a:cxn ang="0">
                <a:pos x="1698" y="14"/>
              </a:cxn>
              <a:cxn ang="0">
                <a:pos x="1697" y="0"/>
              </a:cxn>
              <a:cxn ang="0">
                <a:pos x="0" y="0"/>
              </a:cxn>
              <a:cxn ang="0">
                <a:pos x="0" y="14"/>
              </a:cxn>
              <a:cxn ang="0">
                <a:pos x="1697" y="14"/>
              </a:cxn>
              <a:cxn ang="0">
                <a:pos x="1698" y="14"/>
              </a:cxn>
              <a:cxn ang="0">
                <a:pos x="1697" y="14"/>
              </a:cxn>
              <a:cxn ang="0">
                <a:pos x="1697" y="14"/>
              </a:cxn>
              <a:cxn ang="0">
                <a:pos x="1698" y="14"/>
              </a:cxn>
            </a:cxnLst>
            <a:rect l="0" t="0" r="r" b="b"/>
            <a:pathLst>
              <a:path w="1698" h="14">
                <a:moveTo>
                  <a:pt x="1698" y="14"/>
                </a:moveTo>
                <a:lnTo>
                  <a:pt x="1697" y="0"/>
                </a:lnTo>
                <a:lnTo>
                  <a:pt x="0" y="0"/>
                </a:lnTo>
                <a:lnTo>
                  <a:pt x="0" y="14"/>
                </a:lnTo>
                <a:lnTo>
                  <a:pt x="1697" y="14"/>
                </a:lnTo>
                <a:lnTo>
                  <a:pt x="1698" y="14"/>
                </a:lnTo>
                <a:lnTo>
                  <a:pt x="1697" y="14"/>
                </a:lnTo>
                <a:lnTo>
                  <a:pt x="1697" y="14"/>
                </a:lnTo>
                <a:lnTo>
                  <a:pt x="1698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8" name="Freeform 1282"/>
          <p:cNvSpPr>
            <a:spLocks/>
          </p:cNvSpPr>
          <p:nvPr/>
        </p:nvSpPr>
        <p:spPr bwMode="auto">
          <a:xfrm>
            <a:off x="4730750" y="3571875"/>
            <a:ext cx="6350" cy="6350"/>
          </a:xfrm>
          <a:custGeom>
            <a:avLst/>
            <a:gdLst/>
            <a:ahLst/>
            <a:cxnLst>
              <a:cxn ang="0">
                <a:pos x="15" y="14"/>
              </a:cxn>
              <a:cxn ang="0">
                <a:pos x="13" y="0"/>
              </a:cxn>
              <a:cxn ang="0">
                <a:pos x="0" y="1"/>
              </a:cxn>
              <a:cxn ang="0">
                <a:pos x="1" y="15"/>
              </a:cxn>
              <a:cxn ang="0">
                <a:pos x="14" y="14"/>
              </a:cxn>
              <a:cxn ang="0">
                <a:pos x="15" y="14"/>
              </a:cxn>
              <a:cxn ang="0">
                <a:pos x="14" y="14"/>
              </a:cxn>
              <a:cxn ang="0">
                <a:pos x="14" y="14"/>
              </a:cxn>
              <a:cxn ang="0">
                <a:pos x="15" y="14"/>
              </a:cxn>
            </a:cxnLst>
            <a:rect l="0" t="0" r="r" b="b"/>
            <a:pathLst>
              <a:path w="15" h="15">
                <a:moveTo>
                  <a:pt x="15" y="14"/>
                </a:moveTo>
                <a:lnTo>
                  <a:pt x="13" y="0"/>
                </a:lnTo>
                <a:lnTo>
                  <a:pt x="0" y="1"/>
                </a:lnTo>
                <a:lnTo>
                  <a:pt x="1" y="15"/>
                </a:lnTo>
                <a:lnTo>
                  <a:pt x="14" y="14"/>
                </a:lnTo>
                <a:lnTo>
                  <a:pt x="15" y="14"/>
                </a:lnTo>
                <a:lnTo>
                  <a:pt x="14" y="14"/>
                </a:lnTo>
                <a:lnTo>
                  <a:pt x="14" y="14"/>
                </a:lnTo>
                <a:lnTo>
                  <a:pt x="15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99" name="Freeform 1283"/>
          <p:cNvSpPr>
            <a:spLocks/>
          </p:cNvSpPr>
          <p:nvPr/>
        </p:nvSpPr>
        <p:spPr bwMode="auto">
          <a:xfrm>
            <a:off x="4735513" y="3570288"/>
            <a:ext cx="6350" cy="7937"/>
          </a:xfrm>
          <a:custGeom>
            <a:avLst/>
            <a:gdLst/>
            <a:ahLst/>
            <a:cxnLst>
              <a:cxn ang="0">
                <a:pos x="18" y="14"/>
              </a:cxn>
              <a:cxn ang="0">
                <a:pos x="13" y="0"/>
              </a:cxn>
              <a:cxn ang="0">
                <a:pos x="0" y="3"/>
              </a:cxn>
              <a:cxn ang="0">
                <a:pos x="3" y="17"/>
              </a:cxn>
              <a:cxn ang="0">
                <a:pos x="15" y="14"/>
              </a:cxn>
              <a:cxn ang="0">
                <a:pos x="18" y="14"/>
              </a:cxn>
              <a:cxn ang="0">
                <a:pos x="15" y="14"/>
              </a:cxn>
              <a:cxn ang="0">
                <a:pos x="16" y="14"/>
              </a:cxn>
              <a:cxn ang="0">
                <a:pos x="18" y="14"/>
              </a:cxn>
            </a:cxnLst>
            <a:rect l="0" t="0" r="r" b="b"/>
            <a:pathLst>
              <a:path w="18" h="17">
                <a:moveTo>
                  <a:pt x="18" y="14"/>
                </a:moveTo>
                <a:lnTo>
                  <a:pt x="13" y="0"/>
                </a:lnTo>
                <a:lnTo>
                  <a:pt x="0" y="3"/>
                </a:lnTo>
                <a:lnTo>
                  <a:pt x="3" y="17"/>
                </a:lnTo>
                <a:lnTo>
                  <a:pt x="15" y="14"/>
                </a:lnTo>
                <a:lnTo>
                  <a:pt x="18" y="14"/>
                </a:lnTo>
                <a:lnTo>
                  <a:pt x="15" y="14"/>
                </a:lnTo>
                <a:lnTo>
                  <a:pt x="16" y="14"/>
                </a:lnTo>
                <a:lnTo>
                  <a:pt x="18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0" name="Freeform 1284"/>
          <p:cNvSpPr>
            <a:spLocks/>
          </p:cNvSpPr>
          <p:nvPr/>
        </p:nvSpPr>
        <p:spPr bwMode="auto">
          <a:xfrm>
            <a:off x="4740275" y="3568700"/>
            <a:ext cx="7938" cy="7938"/>
          </a:xfrm>
          <a:custGeom>
            <a:avLst/>
            <a:gdLst/>
            <a:ahLst/>
            <a:cxnLst>
              <a:cxn ang="0">
                <a:pos x="20" y="13"/>
              </a:cxn>
              <a:cxn ang="0">
                <a:pos x="14" y="0"/>
              </a:cxn>
              <a:cxn ang="0">
                <a:pos x="0" y="5"/>
              </a:cxn>
              <a:cxn ang="0">
                <a:pos x="7" y="18"/>
              </a:cxn>
              <a:cxn ang="0">
                <a:pos x="19" y="13"/>
              </a:cxn>
              <a:cxn ang="0">
                <a:pos x="20" y="13"/>
              </a:cxn>
              <a:cxn ang="0">
                <a:pos x="19" y="13"/>
              </a:cxn>
              <a:cxn ang="0">
                <a:pos x="20" y="13"/>
              </a:cxn>
              <a:cxn ang="0">
                <a:pos x="20" y="13"/>
              </a:cxn>
            </a:cxnLst>
            <a:rect l="0" t="0" r="r" b="b"/>
            <a:pathLst>
              <a:path w="20" h="18">
                <a:moveTo>
                  <a:pt x="20" y="13"/>
                </a:moveTo>
                <a:lnTo>
                  <a:pt x="14" y="0"/>
                </a:lnTo>
                <a:lnTo>
                  <a:pt x="0" y="5"/>
                </a:lnTo>
                <a:lnTo>
                  <a:pt x="7" y="18"/>
                </a:lnTo>
                <a:lnTo>
                  <a:pt x="19" y="13"/>
                </a:lnTo>
                <a:lnTo>
                  <a:pt x="20" y="13"/>
                </a:lnTo>
                <a:lnTo>
                  <a:pt x="19" y="13"/>
                </a:lnTo>
                <a:lnTo>
                  <a:pt x="20" y="13"/>
                </a:lnTo>
                <a:lnTo>
                  <a:pt x="20" y="1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1" name="Freeform 1285"/>
          <p:cNvSpPr>
            <a:spLocks/>
          </p:cNvSpPr>
          <p:nvPr/>
        </p:nvSpPr>
        <p:spPr bwMode="auto">
          <a:xfrm>
            <a:off x="4745038" y="3567113"/>
            <a:ext cx="7937" cy="7937"/>
          </a:xfrm>
          <a:custGeom>
            <a:avLst/>
            <a:gdLst/>
            <a:ahLst/>
            <a:cxnLst>
              <a:cxn ang="0">
                <a:pos x="19" y="12"/>
              </a:cxn>
              <a:cxn ang="0">
                <a:pos x="11" y="0"/>
              </a:cxn>
              <a:cxn ang="0">
                <a:pos x="0" y="6"/>
              </a:cxn>
              <a:cxn ang="0">
                <a:pos x="7" y="19"/>
              </a:cxn>
              <a:cxn ang="0">
                <a:pos x="18" y="12"/>
              </a:cxn>
              <a:cxn ang="0">
                <a:pos x="19" y="12"/>
              </a:cxn>
              <a:cxn ang="0">
                <a:pos x="18" y="12"/>
              </a:cxn>
              <a:cxn ang="0">
                <a:pos x="19" y="12"/>
              </a:cxn>
              <a:cxn ang="0">
                <a:pos x="19" y="12"/>
              </a:cxn>
            </a:cxnLst>
            <a:rect l="0" t="0" r="r" b="b"/>
            <a:pathLst>
              <a:path w="19" h="19">
                <a:moveTo>
                  <a:pt x="19" y="12"/>
                </a:moveTo>
                <a:lnTo>
                  <a:pt x="11" y="0"/>
                </a:lnTo>
                <a:lnTo>
                  <a:pt x="0" y="6"/>
                </a:lnTo>
                <a:lnTo>
                  <a:pt x="7" y="19"/>
                </a:lnTo>
                <a:lnTo>
                  <a:pt x="18" y="12"/>
                </a:lnTo>
                <a:lnTo>
                  <a:pt x="19" y="12"/>
                </a:lnTo>
                <a:lnTo>
                  <a:pt x="18" y="12"/>
                </a:lnTo>
                <a:lnTo>
                  <a:pt x="19" y="12"/>
                </a:lnTo>
                <a:lnTo>
                  <a:pt x="19" y="1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2" name="Freeform 1286"/>
          <p:cNvSpPr>
            <a:spLocks/>
          </p:cNvSpPr>
          <p:nvPr/>
        </p:nvSpPr>
        <p:spPr bwMode="auto">
          <a:xfrm>
            <a:off x="4749800" y="3563938"/>
            <a:ext cx="7938" cy="7937"/>
          </a:xfrm>
          <a:custGeom>
            <a:avLst/>
            <a:gdLst/>
            <a:ahLst/>
            <a:cxnLst>
              <a:cxn ang="0">
                <a:pos x="20" y="11"/>
              </a:cxn>
              <a:cxn ang="0">
                <a:pos x="11" y="0"/>
              </a:cxn>
              <a:cxn ang="0">
                <a:pos x="0" y="8"/>
              </a:cxn>
              <a:cxn ang="0">
                <a:pos x="8" y="20"/>
              </a:cxn>
              <a:cxn ang="0">
                <a:pos x="19" y="12"/>
              </a:cxn>
              <a:cxn ang="0">
                <a:pos x="20" y="11"/>
              </a:cxn>
              <a:cxn ang="0">
                <a:pos x="19" y="12"/>
              </a:cxn>
              <a:cxn ang="0">
                <a:pos x="19" y="12"/>
              </a:cxn>
              <a:cxn ang="0">
                <a:pos x="20" y="11"/>
              </a:cxn>
            </a:cxnLst>
            <a:rect l="0" t="0" r="r" b="b"/>
            <a:pathLst>
              <a:path w="20" h="20">
                <a:moveTo>
                  <a:pt x="20" y="11"/>
                </a:moveTo>
                <a:lnTo>
                  <a:pt x="11" y="0"/>
                </a:lnTo>
                <a:lnTo>
                  <a:pt x="0" y="8"/>
                </a:lnTo>
                <a:lnTo>
                  <a:pt x="8" y="20"/>
                </a:lnTo>
                <a:lnTo>
                  <a:pt x="19" y="12"/>
                </a:lnTo>
                <a:lnTo>
                  <a:pt x="20" y="11"/>
                </a:lnTo>
                <a:lnTo>
                  <a:pt x="19" y="12"/>
                </a:lnTo>
                <a:lnTo>
                  <a:pt x="19" y="12"/>
                </a:lnTo>
                <a:lnTo>
                  <a:pt x="20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3" name="Freeform 1287"/>
          <p:cNvSpPr>
            <a:spLocks/>
          </p:cNvSpPr>
          <p:nvPr/>
        </p:nvSpPr>
        <p:spPr bwMode="auto">
          <a:xfrm>
            <a:off x="4752975" y="3560763"/>
            <a:ext cx="7938" cy="7937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9" y="0"/>
              </a:cxn>
              <a:cxn ang="0">
                <a:pos x="0" y="10"/>
              </a:cxn>
              <a:cxn ang="0">
                <a:pos x="10" y="20"/>
              </a:cxn>
              <a:cxn ang="0">
                <a:pos x="19" y="11"/>
              </a:cxn>
              <a:cxn ang="0">
                <a:pos x="20" y="10"/>
              </a:cxn>
              <a:cxn ang="0">
                <a:pos x="19" y="11"/>
              </a:cxn>
              <a:cxn ang="0">
                <a:pos x="19" y="11"/>
              </a:cxn>
              <a:cxn ang="0">
                <a:pos x="20" y="10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9" y="0"/>
                </a:lnTo>
                <a:lnTo>
                  <a:pt x="0" y="10"/>
                </a:lnTo>
                <a:lnTo>
                  <a:pt x="10" y="20"/>
                </a:lnTo>
                <a:lnTo>
                  <a:pt x="19" y="11"/>
                </a:lnTo>
                <a:lnTo>
                  <a:pt x="20" y="10"/>
                </a:lnTo>
                <a:lnTo>
                  <a:pt x="19" y="11"/>
                </a:lnTo>
                <a:lnTo>
                  <a:pt x="19" y="11"/>
                </a:lnTo>
                <a:lnTo>
                  <a:pt x="20" y="1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4" name="Freeform 1288"/>
          <p:cNvSpPr>
            <a:spLocks/>
          </p:cNvSpPr>
          <p:nvPr/>
        </p:nvSpPr>
        <p:spPr bwMode="auto">
          <a:xfrm>
            <a:off x="4756150" y="3556000"/>
            <a:ext cx="7938" cy="7938"/>
          </a:xfrm>
          <a:custGeom>
            <a:avLst/>
            <a:gdLst/>
            <a:ahLst/>
            <a:cxnLst>
              <a:cxn ang="0">
                <a:pos x="21" y="8"/>
              </a:cxn>
              <a:cxn ang="0">
                <a:pos x="8" y="0"/>
              </a:cxn>
              <a:cxn ang="0">
                <a:pos x="0" y="11"/>
              </a:cxn>
              <a:cxn ang="0">
                <a:pos x="12" y="20"/>
              </a:cxn>
              <a:cxn ang="0">
                <a:pos x="21" y="8"/>
              </a:cxn>
              <a:cxn ang="0">
                <a:pos x="21" y="8"/>
              </a:cxn>
              <a:cxn ang="0">
                <a:pos x="21" y="8"/>
              </a:cxn>
              <a:cxn ang="0">
                <a:pos x="21" y="8"/>
              </a:cxn>
              <a:cxn ang="0">
                <a:pos x="21" y="8"/>
              </a:cxn>
            </a:cxnLst>
            <a:rect l="0" t="0" r="r" b="b"/>
            <a:pathLst>
              <a:path w="21" h="20">
                <a:moveTo>
                  <a:pt x="21" y="8"/>
                </a:moveTo>
                <a:lnTo>
                  <a:pt x="8" y="0"/>
                </a:lnTo>
                <a:lnTo>
                  <a:pt x="0" y="11"/>
                </a:lnTo>
                <a:lnTo>
                  <a:pt x="12" y="20"/>
                </a:lnTo>
                <a:lnTo>
                  <a:pt x="21" y="8"/>
                </a:lnTo>
                <a:lnTo>
                  <a:pt x="21" y="8"/>
                </a:lnTo>
                <a:lnTo>
                  <a:pt x="21" y="8"/>
                </a:lnTo>
                <a:lnTo>
                  <a:pt x="21" y="8"/>
                </a:lnTo>
                <a:lnTo>
                  <a:pt x="21" y="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5" name="Freeform 1289"/>
          <p:cNvSpPr>
            <a:spLocks/>
          </p:cNvSpPr>
          <p:nvPr/>
        </p:nvSpPr>
        <p:spPr bwMode="auto">
          <a:xfrm>
            <a:off x="4759325" y="3551238"/>
            <a:ext cx="7938" cy="7937"/>
          </a:xfrm>
          <a:custGeom>
            <a:avLst/>
            <a:gdLst/>
            <a:ahLst/>
            <a:cxnLst>
              <a:cxn ang="0">
                <a:pos x="20" y="6"/>
              </a:cxn>
              <a:cxn ang="0">
                <a:pos x="6" y="0"/>
              </a:cxn>
              <a:cxn ang="0">
                <a:pos x="0" y="12"/>
              </a:cxn>
              <a:cxn ang="0">
                <a:pos x="13" y="19"/>
              </a:cxn>
              <a:cxn ang="0">
                <a:pos x="19" y="7"/>
              </a:cxn>
              <a:cxn ang="0">
                <a:pos x="20" y="6"/>
              </a:cxn>
              <a:cxn ang="0">
                <a:pos x="19" y="7"/>
              </a:cxn>
              <a:cxn ang="0">
                <a:pos x="20" y="7"/>
              </a:cxn>
              <a:cxn ang="0">
                <a:pos x="20" y="6"/>
              </a:cxn>
            </a:cxnLst>
            <a:rect l="0" t="0" r="r" b="b"/>
            <a:pathLst>
              <a:path w="20" h="19">
                <a:moveTo>
                  <a:pt x="20" y="6"/>
                </a:moveTo>
                <a:lnTo>
                  <a:pt x="6" y="0"/>
                </a:lnTo>
                <a:lnTo>
                  <a:pt x="0" y="12"/>
                </a:lnTo>
                <a:lnTo>
                  <a:pt x="13" y="19"/>
                </a:lnTo>
                <a:lnTo>
                  <a:pt x="19" y="7"/>
                </a:lnTo>
                <a:lnTo>
                  <a:pt x="20" y="6"/>
                </a:lnTo>
                <a:lnTo>
                  <a:pt x="19" y="7"/>
                </a:lnTo>
                <a:lnTo>
                  <a:pt x="20" y="7"/>
                </a:lnTo>
                <a:lnTo>
                  <a:pt x="20" y="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6" name="Freeform 1290"/>
          <p:cNvSpPr>
            <a:spLocks/>
          </p:cNvSpPr>
          <p:nvPr/>
        </p:nvSpPr>
        <p:spPr bwMode="auto">
          <a:xfrm>
            <a:off x="4762500" y="3548063"/>
            <a:ext cx="6350" cy="6350"/>
          </a:xfrm>
          <a:custGeom>
            <a:avLst/>
            <a:gdLst/>
            <a:ahLst/>
            <a:cxnLst>
              <a:cxn ang="0">
                <a:pos x="20" y="4"/>
              </a:cxn>
              <a:cxn ang="0">
                <a:pos x="6" y="0"/>
              </a:cxn>
              <a:cxn ang="0">
                <a:pos x="0" y="13"/>
              </a:cxn>
              <a:cxn ang="0">
                <a:pos x="15" y="17"/>
              </a:cxn>
              <a:cxn ang="0">
                <a:pos x="19" y="5"/>
              </a:cxn>
              <a:cxn ang="0">
                <a:pos x="20" y="4"/>
              </a:cxn>
              <a:cxn ang="0">
                <a:pos x="19" y="5"/>
              </a:cxn>
              <a:cxn ang="0">
                <a:pos x="19" y="5"/>
              </a:cxn>
              <a:cxn ang="0">
                <a:pos x="20" y="4"/>
              </a:cxn>
            </a:cxnLst>
            <a:rect l="0" t="0" r="r" b="b"/>
            <a:pathLst>
              <a:path w="20" h="17">
                <a:moveTo>
                  <a:pt x="20" y="4"/>
                </a:moveTo>
                <a:lnTo>
                  <a:pt x="6" y="0"/>
                </a:lnTo>
                <a:lnTo>
                  <a:pt x="0" y="13"/>
                </a:lnTo>
                <a:lnTo>
                  <a:pt x="15" y="17"/>
                </a:lnTo>
                <a:lnTo>
                  <a:pt x="19" y="5"/>
                </a:lnTo>
                <a:lnTo>
                  <a:pt x="20" y="4"/>
                </a:lnTo>
                <a:lnTo>
                  <a:pt x="19" y="5"/>
                </a:lnTo>
                <a:lnTo>
                  <a:pt x="19" y="5"/>
                </a:lnTo>
                <a:lnTo>
                  <a:pt x="20" y="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7" name="Freeform 1291"/>
          <p:cNvSpPr>
            <a:spLocks/>
          </p:cNvSpPr>
          <p:nvPr/>
        </p:nvSpPr>
        <p:spPr bwMode="auto">
          <a:xfrm>
            <a:off x="4764088" y="3543300"/>
            <a:ext cx="6350" cy="6350"/>
          </a:xfrm>
          <a:custGeom>
            <a:avLst/>
            <a:gdLst/>
            <a:ahLst/>
            <a:cxnLst>
              <a:cxn ang="0">
                <a:pos x="17" y="2"/>
              </a:cxn>
              <a:cxn ang="0">
                <a:pos x="3" y="0"/>
              </a:cxn>
              <a:cxn ang="0">
                <a:pos x="0" y="13"/>
              </a:cxn>
              <a:cxn ang="0">
                <a:pos x="14" y="16"/>
              </a:cxn>
              <a:cxn ang="0">
                <a:pos x="17" y="3"/>
              </a:cxn>
              <a:cxn ang="0">
                <a:pos x="17" y="2"/>
              </a:cxn>
              <a:cxn ang="0">
                <a:pos x="17" y="3"/>
              </a:cxn>
              <a:cxn ang="0">
                <a:pos x="17" y="3"/>
              </a:cxn>
              <a:cxn ang="0">
                <a:pos x="17" y="2"/>
              </a:cxn>
            </a:cxnLst>
            <a:rect l="0" t="0" r="r" b="b"/>
            <a:pathLst>
              <a:path w="17" h="16">
                <a:moveTo>
                  <a:pt x="17" y="2"/>
                </a:moveTo>
                <a:lnTo>
                  <a:pt x="3" y="0"/>
                </a:lnTo>
                <a:lnTo>
                  <a:pt x="0" y="13"/>
                </a:lnTo>
                <a:lnTo>
                  <a:pt x="14" y="16"/>
                </a:lnTo>
                <a:lnTo>
                  <a:pt x="17" y="3"/>
                </a:lnTo>
                <a:lnTo>
                  <a:pt x="17" y="2"/>
                </a:lnTo>
                <a:lnTo>
                  <a:pt x="17" y="3"/>
                </a:lnTo>
                <a:lnTo>
                  <a:pt x="17" y="3"/>
                </a:lnTo>
                <a:lnTo>
                  <a:pt x="17" y="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8" name="Freeform 1292"/>
          <p:cNvSpPr>
            <a:spLocks/>
          </p:cNvSpPr>
          <p:nvPr/>
        </p:nvSpPr>
        <p:spPr bwMode="auto">
          <a:xfrm>
            <a:off x="4764088" y="3538538"/>
            <a:ext cx="6350" cy="4762"/>
          </a:xfrm>
          <a:custGeom>
            <a:avLst/>
            <a:gdLst/>
            <a:ahLst/>
            <a:cxnLst>
              <a:cxn ang="0">
                <a:pos x="16" y="0"/>
              </a:cxn>
              <a:cxn ang="0">
                <a:pos x="1" y="0"/>
              </a:cxn>
              <a:cxn ang="0">
                <a:pos x="0" y="14"/>
              </a:cxn>
              <a:cxn ang="0">
                <a:pos x="15" y="15"/>
              </a:cxn>
              <a:cxn ang="0">
                <a:pos x="16" y="1"/>
              </a:cxn>
              <a:cxn ang="0">
                <a:pos x="16" y="0"/>
              </a:cxn>
              <a:cxn ang="0">
                <a:pos x="16" y="1"/>
              </a:cxn>
              <a:cxn ang="0">
                <a:pos x="16" y="1"/>
              </a:cxn>
              <a:cxn ang="0">
                <a:pos x="16" y="0"/>
              </a:cxn>
            </a:cxnLst>
            <a:rect l="0" t="0" r="r" b="b"/>
            <a:pathLst>
              <a:path w="16" h="15">
                <a:moveTo>
                  <a:pt x="16" y="0"/>
                </a:moveTo>
                <a:lnTo>
                  <a:pt x="1" y="0"/>
                </a:lnTo>
                <a:lnTo>
                  <a:pt x="0" y="14"/>
                </a:lnTo>
                <a:lnTo>
                  <a:pt x="15" y="15"/>
                </a:lnTo>
                <a:lnTo>
                  <a:pt x="16" y="1"/>
                </a:lnTo>
                <a:lnTo>
                  <a:pt x="16" y="0"/>
                </a:lnTo>
                <a:lnTo>
                  <a:pt x="16" y="1"/>
                </a:lnTo>
                <a:lnTo>
                  <a:pt x="16" y="1"/>
                </a:lnTo>
                <a:lnTo>
                  <a:pt x="16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09" name="Freeform 1293"/>
          <p:cNvSpPr>
            <a:spLocks/>
          </p:cNvSpPr>
          <p:nvPr/>
        </p:nvSpPr>
        <p:spPr bwMode="auto">
          <a:xfrm>
            <a:off x="4765675" y="2957513"/>
            <a:ext cx="4763" cy="581025"/>
          </a:xfrm>
          <a:custGeom>
            <a:avLst/>
            <a:gdLst/>
            <a:ahLst/>
            <a:cxnLst>
              <a:cxn ang="0">
                <a:pos x="15" y="0"/>
              </a:cxn>
              <a:cxn ang="0">
                <a:pos x="0" y="1"/>
              </a:cxn>
              <a:cxn ang="0">
                <a:pos x="0" y="1461"/>
              </a:cxn>
              <a:cxn ang="0">
                <a:pos x="15" y="1461"/>
              </a:cxn>
              <a:cxn ang="0">
                <a:pos x="15" y="1"/>
              </a:cxn>
              <a:cxn ang="0">
                <a:pos x="15" y="0"/>
              </a:cxn>
              <a:cxn ang="0">
                <a:pos x="15" y="1"/>
              </a:cxn>
              <a:cxn ang="0">
                <a:pos x="15" y="0"/>
              </a:cxn>
              <a:cxn ang="0">
                <a:pos x="15" y="0"/>
              </a:cxn>
            </a:cxnLst>
            <a:rect l="0" t="0" r="r" b="b"/>
            <a:pathLst>
              <a:path w="15" h="1461">
                <a:moveTo>
                  <a:pt x="15" y="0"/>
                </a:moveTo>
                <a:lnTo>
                  <a:pt x="0" y="1"/>
                </a:lnTo>
                <a:lnTo>
                  <a:pt x="0" y="1461"/>
                </a:lnTo>
                <a:lnTo>
                  <a:pt x="15" y="1461"/>
                </a:lnTo>
                <a:lnTo>
                  <a:pt x="15" y="1"/>
                </a:lnTo>
                <a:lnTo>
                  <a:pt x="15" y="0"/>
                </a:lnTo>
                <a:lnTo>
                  <a:pt x="15" y="1"/>
                </a:lnTo>
                <a:lnTo>
                  <a:pt x="15" y="0"/>
                </a:lnTo>
                <a:lnTo>
                  <a:pt x="15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0" name="Freeform 1294"/>
          <p:cNvSpPr>
            <a:spLocks/>
          </p:cNvSpPr>
          <p:nvPr/>
        </p:nvSpPr>
        <p:spPr bwMode="auto">
          <a:xfrm>
            <a:off x="4764088" y="2952750"/>
            <a:ext cx="6350" cy="4763"/>
          </a:xfrm>
          <a:custGeom>
            <a:avLst/>
            <a:gdLst/>
            <a:ahLst/>
            <a:cxnLst>
              <a:cxn ang="0">
                <a:pos x="15" y="0"/>
              </a:cxn>
              <a:cxn ang="0">
                <a:pos x="0" y="2"/>
              </a:cxn>
              <a:cxn ang="0">
                <a:pos x="1" y="16"/>
              </a:cxn>
              <a:cxn ang="0">
                <a:pos x="16" y="15"/>
              </a:cxn>
              <a:cxn ang="0">
                <a:pos x="15" y="1"/>
              </a:cxn>
              <a:cxn ang="0">
                <a:pos x="15" y="0"/>
              </a:cxn>
              <a:cxn ang="0">
                <a:pos x="15" y="1"/>
              </a:cxn>
              <a:cxn ang="0">
                <a:pos x="15" y="0"/>
              </a:cxn>
              <a:cxn ang="0">
                <a:pos x="15" y="0"/>
              </a:cxn>
            </a:cxnLst>
            <a:rect l="0" t="0" r="r" b="b"/>
            <a:pathLst>
              <a:path w="16" h="16">
                <a:moveTo>
                  <a:pt x="15" y="0"/>
                </a:moveTo>
                <a:lnTo>
                  <a:pt x="0" y="2"/>
                </a:lnTo>
                <a:lnTo>
                  <a:pt x="1" y="16"/>
                </a:lnTo>
                <a:lnTo>
                  <a:pt x="16" y="15"/>
                </a:lnTo>
                <a:lnTo>
                  <a:pt x="15" y="1"/>
                </a:lnTo>
                <a:lnTo>
                  <a:pt x="15" y="0"/>
                </a:lnTo>
                <a:lnTo>
                  <a:pt x="15" y="1"/>
                </a:lnTo>
                <a:lnTo>
                  <a:pt x="15" y="0"/>
                </a:lnTo>
                <a:lnTo>
                  <a:pt x="15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1" name="Freeform 1295"/>
          <p:cNvSpPr>
            <a:spLocks/>
          </p:cNvSpPr>
          <p:nvPr/>
        </p:nvSpPr>
        <p:spPr bwMode="auto">
          <a:xfrm>
            <a:off x="4764088" y="2946400"/>
            <a:ext cx="6350" cy="6350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0" y="4"/>
              </a:cxn>
              <a:cxn ang="0">
                <a:pos x="3" y="17"/>
              </a:cxn>
              <a:cxn ang="0">
                <a:pos x="17" y="14"/>
              </a:cxn>
              <a:cxn ang="0">
                <a:pos x="14" y="1"/>
              </a:cxn>
              <a:cxn ang="0">
                <a:pos x="13" y="0"/>
              </a:cxn>
              <a:cxn ang="0">
                <a:pos x="14" y="1"/>
              </a:cxn>
              <a:cxn ang="0">
                <a:pos x="13" y="1"/>
              </a:cxn>
              <a:cxn ang="0">
                <a:pos x="13" y="0"/>
              </a:cxn>
            </a:cxnLst>
            <a:rect l="0" t="0" r="r" b="b"/>
            <a:pathLst>
              <a:path w="17" h="17">
                <a:moveTo>
                  <a:pt x="13" y="0"/>
                </a:moveTo>
                <a:lnTo>
                  <a:pt x="0" y="4"/>
                </a:lnTo>
                <a:lnTo>
                  <a:pt x="3" y="17"/>
                </a:lnTo>
                <a:lnTo>
                  <a:pt x="17" y="14"/>
                </a:lnTo>
                <a:lnTo>
                  <a:pt x="14" y="1"/>
                </a:lnTo>
                <a:lnTo>
                  <a:pt x="13" y="0"/>
                </a:lnTo>
                <a:lnTo>
                  <a:pt x="14" y="1"/>
                </a:lnTo>
                <a:lnTo>
                  <a:pt x="13" y="1"/>
                </a:lnTo>
                <a:lnTo>
                  <a:pt x="1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2" name="Freeform 1296"/>
          <p:cNvSpPr>
            <a:spLocks/>
          </p:cNvSpPr>
          <p:nvPr/>
        </p:nvSpPr>
        <p:spPr bwMode="auto">
          <a:xfrm>
            <a:off x="4762500" y="2941638"/>
            <a:ext cx="6350" cy="6350"/>
          </a:xfrm>
          <a:custGeom>
            <a:avLst/>
            <a:gdLst/>
            <a:ahLst/>
            <a:cxnLst>
              <a:cxn ang="0">
                <a:pos x="14" y="0"/>
              </a:cxn>
              <a:cxn ang="0">
                <a:pos x="0" y="5"/>
              </a:cxn>
              <a:cxn ang="0">
                <a:pos x="6" y="18"/>
              </a:cxn>
              <a:cxn ang="0">
                <a:pos x="19" y="13"/>
              </a:cxn>
              <a:cxn ang="0">
                <a:pos x="15" y="1"/>
              </a:cxn>
              <a:cxn ang="0">
                <a:pos x="14" y="0"/>
              </a:cxn>
              <a:cxn ang="0">
                <a:pos x="15" y="1"/>
              </a:cxn>
              <a:cxn ang="0">
                <a:pos x="15" y="0"/>
              </a:cxn>
              <a:cxn ang="0">
                <a:pos x="14" y="0"/>
              </a:cxn>
            </a:cxnLst>
            <a:rect l="0" t="0" r="r" b="b"/>
            <a:pathLst>
              <a:path w="19" h="18">
                <a:moveTo>
                  <a:pt x="14" y="0"/>
                </a:moveTo>
                <a:lnTo>
                  <a:pt x="0" y="5"/>
                </a:lnTo>
                <a:lnTo>
                  <a:pt x="6" y="18"/>
                </a:lnTo>
                <a:lnTo>
                  <a:pt x="19" y="13"/>
                </a:lnTo>
                <a:lnTo>
                  <a:pt x="15" y="1"/>
                </a:lnTo>
                <a:lnTo>
                  <a:pt x="14" y="0"/>
                </a:lnTo>
                <a:lnTo>
                  <a:pt x="15" y="1"/>
                </a:lnTo>
                <a:lnTo>
                  <a:pt x="15" y="0"/>
                </a:lnTo>
                <a:lnTo>
                  <a:pt x="14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3" name="Freeform 1297"/>
          <p:cNvSpPr>
            <a:spLocks/>
          </p:cNvSpPr>
          <p:nvPr/>
        </p:nvSpPr>
        <p:spPr bwMode="auto">
          <a:xfrm>
            <a:off x="4759325" y="2936875"/>
            <a:ext cx="7938" cy="6350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0" y="7"/>
              </a:cxn>
              <a:cxn ang="0">
                <a:pos x="6" y="19"/>
              </a:cxn>
              <a:cxn ang="0">
                <a:pos x="19" y="12"/>
              </a:cxn>
              <a:cxn ang="0">
                <a:pos x="13" y="0"/>
              </a:cxn>
              <a:cxn ang="0">
                <a:pos x="13" y="0"/>
              </a:cxn>
              <a:cxn ang="0">
                <a:pos x="13" y="0"/>
              </a:cxn>
              <a:cxn ang="0">
                <a:pos x="13" y="0"/>
              </a:cxn>
              <a:cxn ang="0">
                <a:pos x="13" y="0"/>
              </a:cxn>
            </a:cxnLst>
            <a:rect l="0" t="0" r="r" b="b"/>
            <a:pathLst>
              <a:path w="19" h="19">
                <a:moveTo>
                  <a:pt x="13" y="0"/>
                </a:moveTo>
                <a:lnTo>
                  <a:pt x="0" y="7"/>
                </a:lnTo>
                <a:lnTo>
                  <a:pt x="6" y="19"/>
                </a:lnTo>
                <a:lnTo>
                  <a:pt x="19" y="12"/>
                </a:lnTo>
                <a:lnTo>
                  <a:pt x="13" y="0"/>
                </a:lnTo>
                <a:lnTo>
                  <a:pt x="13" y="0"/>
                </a:lnTo>
                <a:lnTo>
                  <a:pt x="13" y="0"/>
                </a:lnTo>
                <a:lnTo>
                  <a:pt x="13" y="0"/>
                </a:lnTo>
                <a:lnTo>
                  <a:pt x="1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4" name="Freeform 1298"/>
          <p:cNvSpPr>
            <a:spLocks/>
          </p:cNvSpPr>
          <p:nvPr/>
        </p:nvSpPr>
        <p:spPr bwMode="auto">
          <a:xfrm>
            <a:off x="4756150" y="2932113"/>
            <a:ext cx="7938" cy="7937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0" y="9"/>
              </a:cxn>
              <a:cxn ang="0">
                <a:pos x="8" y="21"/>
              </a:cxn>
              <a:cxn ang="0">
                <a:pos x="21" y="13"/>
              </a:cxn>
              <a:cxn ang="0">
                <a:pos x="12" y="1"/>
              </a:cxn>
              <a:cxn ang="0">
                <a:pos x="11" y="0"/>
              </a:cxn>
              <a:cxn ang="0">
                <a:pos x="12" y="1"/>
              </a:cxn>
              <a:cxn ang="0">
                <a:pos x="11" y="0"/>
              </a:cxn>
              <a:cxn ang="0">
                <a:pos x="11" y="0"/>
              </a:cxn>
            </a:cxnLst>
            <a:rect l="0" t="0" r="r" b="b"/>
            <a:pathLst>
              <a:path w="21" h="21">
                <a:moveTo>
                  <a:pt x="11" y="0"/>
                </a:moveTo>
                <a:lnTo>
                  <a:pt x="0" y="9"/>
                </a:lnTo>
                <a:lnTo>
                  <a:pt x="8" y="21"/>
                </a:lnTo>
                <a:lnTo>
                  <a:pt x="21" y="13"/>
                </a:lnTo>
                <a:lnTo>
                  <a:pt x="12" y="1"/>
                </a:lnTo>
                <a:lnTo>
                  <a:pt x="11" y="0"/>
                </a:lnTo>
                <a:lnTo>
                  <a:pt x="12" y="1"/>
                </a:lnTo>
                <a:lnTo>
                  <a:pt x="11" y="0"/>
                </a:lnTo>
                <a:lnTo>
                  <a:pt x="11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5" name="Freeform 1299"/>
          <p:cNvSpPr>
            <a:spLocks/>
          </p:cNvSpPr>
          <p:nvPr/>
        </p:nvSpPr>
        <p:spPr bwMode="auto">
          <a:xfrm>
            <a:off x="4752975" y="2927350"/>
            <a:ext cx="7938" cy="7938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0" y="11"/>
              </a:cxn>
              <a:cxn ang="0">
                <a:pos x="9" y="21"/>
              </a:cxn>
              <a:cxn ang="0">
                <a:pos x="19" y="10"/>
              </a:cxn>
              <a:cxn ang="0">
                <a:pos x="10" y="1"/>
              </a:cxn>
              <a:cxn ang="0">
                <a:pos x="9" y="0"/>
              </a:cxn>
              <a:cxn ang="0">
                <a:pos x="10" y="1"/>
              </a:cxn>
              <a:cxn ang="0">
                <a:pos x="9" y="0"/>
              </a:cxn>
              <a:cxn ang="0">
                <a:pos x="9" y="0"/>
              </a:cxn>
            </a:cxnLst>
            <a:rect l="0" t="0" r="r" b="b"/>
            <a:pathLst>
              <a:path w="19" h="21">
                <a:moveTo>
                  <a:pt x="9" y="0"/>
                </a:moveTo>
                <a:lnTo>
                  <a:pt x="0" y="11"/>
                </a:lnTo>
                <a:lnTo>
                  <a:pt x="9" y="21"/>
                </a:lnTo>
                <a:lnTo>
                  <a:pt x="19" y="10"/>
                </a:lnTo>
                <a:lnTo>
                  <a:pt x="10" y="1"/>
                </a:lnTo>
                <a:lnTo>
                  <a:pt x="9" y="0"/>
                </a:lnTo>
                <a:lnTo>
                  <a:pt x="10" y="1"/>
                </a:lnTo>
                <a:lnTo>
                  <a:pt x="9" y="0"/>
                </a:lnTo>
                <a:lnTo>
                  <a:pt x="9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6" name="Freeform 1300"/>
          <p:cNvSpPr>
            <a:spLocks/>
          </p:cNvSpPr>
          <p:nvPr/>
        </p:nvSpPr>
        <p:spPr bwMode="auto">
          <a:xfrm>
            <a:off x="4749800" y="2924175"/>
            <a:ext cx="7938" cy="7938"/>
          </a:xfrm>
          <a:custGeom>
            <a:avLst/>
            <a:gdLst/>
            <a:ahLst/>
            <a:cxnLst>
              <a:cxn ang="0">
                <a:pos x="7" y="0"/>
              </a:cxn>
              <a:cxn ang="0">
                <a:pos x="0" y="12"/>
              </a:cxn>
              <a:cxn ang="0">
                <a:pos x="11" y="20"/>
              </a:cxn>
              <a:cxn ang="0">
                <a:pos x="19" y="8"/>
              </a:cxn>
              <a:cxn ang="0">
                <a:pos x="8" y="0"/>
              </a:cxn>
              <a:cxn ang="0">
                <a:pos x="7" y="0"/>
              </a:cxn>
              <a:cxn ang="0">
                <a:pos x="8" y="0"/>
              </a:cxn>
              <a:cxn ang="0">
                <a:pos x="8" y="0"/>
              </a:cxn>
              <a:cxn ang="0">
                <a:pos x="7" y="0"/>
              </a:cxn>
            </a:cxnLst>
            <a:rect l="0" t="0" r="r" b="b"/>
            <a:pathLst>
              <a:path w="19" h="20">
                <a:moveTo>
                  <a:pt x="7" y="0"/>
                </a:moveTo>
                <a:lnTo>
                  <a:pt x="0" y="12"/>
                </a:lnTo>
                <a:lnTo>
                  <a:pt x="11" y="20"/>
                </a:lnTo>
                <a:lnTo>
                  <a:pt x="19" y="8"/>
                </a:lnTo>
                <a:lnTo>
                  <a:pt x="8" y="0"/>
                </a:lnTo>
                <a:lnTo>
                  <a:pt x="7" y="0"/>
                </a:lnTo>
                <a:lnTo>
                  <a:pt x="8" y="0"/>
                </a:lnTo>
                <a:lnTo>
                  <a:pt x="8" y="0"/>
                </a:lnTo>
                <a:lnTo>
                  <a:pt x="7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7" name="Freeform 1301"/>
          <p:cNvSpPr>
            <a:spLocks/>
          </p:cNvSpPr>
          <p:nvPr/>
        </p:nvSpPr>
        <p:spPr bwMode="auto">
          <a:xfrm>
            <a:off x="4745038" y="2921000"/>
            <a:ext cx="6350" cy="7938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0" y="13"/>
              </a:cxn>
              <a:cxn ang="0">
                <a:pos x="11" y="19"/>
              </a:cxn>
              <a:cxn ang="0">
                <a:pos x="18" y="7"/>
              </a:cxn>
              <a:cxn ang="0">
                <a:pos x="7" y="0"/>
              </a:cxn>
              <a:cxn ang="0">
                <a:pos x="6" y="0"/>
              </a:cxn>
              <a:cxn ang="0">
                <a:pos x="7" y="0"/>
              </a:cxn>
              <a:cxn ang="0">
                <a:pos x="7" y="0"/>
              </a:cxn>
              <a:cxn ang="0">
                <a:pos x="6" y="0"/>
              </a:cxn>
            </a:cxnLst>
            <a:rect l="0" t="0" r="r" b="b"/>
            <a:pathLst>
              <a:path w="18" h="19">
                <a:moveTo>
                  <a:pt x="6" y="0"/>
                </a:moveTo>
                <a:lnTo>
                  <a:pt x="0" y="13"/>
                </a:lnTo>
                <a:lnTo>
                  <a:pt x="11" y="19"/>
                </a:lnTo>
                <a:lnTo>
                  <a:pt x="18" y="7"/>
                </a:lnTo>
                <a:lnTo>
                  <a:pt x="7" y="0"/>
                </a:lnTo>
                <a:lnTo>
                  <a:pt x="6" y="0"/>
                </a:lnTo>
                <a:lnTo>
                  <a:pt x="7" y="0"/>
                </a:lnTo>
                <a:lnTo>
                  <a:pt x="7" y="0"/>
                </a:lnTo>
                <a:lnTo>
                  <a:pt x="6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8" name="Freeform 1302"/>
          <p:cNvSpPr>
            <a:spLocks/>
          </p:cNvSpPr>
          <p:nvPr/>
        </p:nvSpPr>
        <p:spPr bwMode="auto">
          <a:xfrm>
            <a:off x="4740275" y="2919413"/>
            <a:ext cx="6350" cy="7937"/>
          </a:xfrm>
          <a:custGeom>
            <a:avLst/>
            <a:gdLst/>
            <a:ahLst/>
            <a:cxnLst>
              <a:cxn ang="0">
                <a:pos x="4" y="0"/>
              </a:cxn>
              <a:cxn ang="0">
                <a:pos x="0" y="14"/>
              </a:cxn>
              <a:cxn ang="0">
                <a:pos x="13" y="18"/>
              </a:cxn>
              <a:cxn ang="0">
                <a:pos x="18" y="5"/>
              </a:cxn>
              <a:cxn ang="0">
                <a:pos x="4" y="0"/>
              </a:cxn>
              <a:cxn ang="0">
                <a:pos x="4" y="0"/>
              </a:cxn>
              <a:cxn ang="0">
                <a:pos x="4" y="0"/>
              </a:cxn>
              <a:cxn ang="0">
                <a:pos x="4" y="0"/>
              </a:cxn>
              <a:cxn ang="0">
                <a:pos x="4" y="0"/>
              </a:cxn>
            </a:cxnLst>
            <a:rect l="0" t="0" r="r" b="b"/>
            <a:pathLst>
              <a:path w="18" h="18">
                <a:moveTo>
                  <a:pt x="4" y="0"/>
                </a:moveTo>
                <a:lnTo>
                  <a:pt x="0" y="14"/>
                </a:lnTo>
                <a:lnTo>
                  <a:pt x="13" y="18"/>
                </a:lnTo>
                <a:lnTo>
                  <a:pt x="18" y="5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lnTo>
                  <a:pt x="4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19" name="Freeform 1303"/>
          <p:cNvSpPr>
            <a:spLocks/>
          </p:cNvSpPr>
          <p:nvPr/>
        </p:nvSpPr>
        <p:spPr bwMode="auto">
          <a:xfrm>
            <a:off x="4735513" y="2917825"/>
            <a:ext cx="6350" cy="6350"/>
          </a:xfrm>
          <a:custGeom>
            <a:avLst/>
            <a:gdLst/>
            <a:ahLst/>
            <a:cxnLst>
              <a:cxn ang="0">
                <a:pos x="2" y="0"/>
              </a:cxn>
              <a:cxn ang="0">
                <a:pos x="0" y="14"/>
              </a:cxn>
              <a:cxn ang="0">
                <a:pos x="12" y="17"/>
              </a:cxn>
              <a:cxn ang="0">
                <a:pos x="16" y="3"/>
              </a:cxn>
              <a:cxn ang="0">
                <a:pos x="3" y="0"/>
              </a:cxn>
              <a:cxn ang="0">
                <a:pos x="2" y="0"/>
              </a:cxn>
              <a:cxn ang="0">
                <a:pos x="3" y="0"/>
              </a:cxn>
              <a:cxn ang="0">
                <a:pos x="2" y="0"/>
              </a:cxn>
              <a:cxn ang="0">
                <a:pos x="2" y="0"/>
              </a:cxn>
            </a:cxnLst>
            <a:rect l="0" t="0" r="r" b="b"/>
            <a:pathLst>
              <a:path w="16" h="17">
                <a:moveTo>
                  <a:pt x="2" y="0"/>
                </a:moveTo>
                <a:lnTo>
                  <a:pt x="0" y="14"/>
                </a:lnTo>
                <a:lnTo>
                  <a:pt x="12" y="17"/>
                </a:lnTo>
                <a:lnTo>
                  <a:pt x="16" y="3"/>
                </a:lnTo>
                <a:lnTo>
                  <a:pt x="3" y="0"/>
                </a:lnTo>
                <a:lnTo>
                  <a:pt x="2" y="0"/>
                </a:lnTo>
                <a:lnTo>
                  <a:pt x="3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0" name="Freeform 1304"/>
          <p:cNvSpPr>
            <a:spLocks/>
          </p:cNvSpPr>
          <p:nvPr/>
        </p:nvSpPr>
        <p:spPr bwMode="auto">
          <a:xfrm>
            <a:off x="4730750" y="2917825"/>
            <a:ext cx="6350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4"/>
              </a:cxn>
              <a:cxn ang="0">
                <a:pos x="13" y="15"/>
              </a:cxn>
              <a:cxn ang="0">
                <a:pos x="14" y="1"/>
              </a:cxn>
              <a:cxn ang="0">
                <a:pos x="1" y="0"/>
              </a:cxn>
              <a:cxn ang="0">
                <a:pos x="0" y="0"/>
              </a:cxn>
              <a:cxn ang="0">
                <a:pos x="1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4" h="15">
                <a:moveTo>
                  <a:pt x="0" y="0"/>
                </a:moveTo>
                <a:lnTo>
                  <a:pt x="0" y="14"/>
                </a:lnTo>
                <a:lnTo>
                  <a:pt x="13" y="15"/>
                </a:lnTo>
                <a:lnTo>
                  <a:pt x="14" y="1"/>
                </a:ln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1" name="Freeform 1305"/>
          <p:cNvSpPr>
            <a:spLocks/>
          </p:cNvSpPr>
          <p:nvPr/>
        </p:nvSpPr>
        <p:spPr bwMode="auto">
          <a:xfrm>
            <a:off x="4057650" y="2917825"/>
            <a:ext cx="673100" cy="47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4"/>
              </a:cxn>
              <a:cxn ang="0">
                <a:pos x="1697" y="14"/>
              </a:cxn>
              <a:cxn ang="0">
                <a:pos x="1697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1697" h="14">
                <a:moveTo>
                  <a:pt x="0" y="0"/>
                </a:moveTo>
                <a:lnTo>
                  <a:pt x="0" y="14"/>
                </a:lnTo>
                <a:lnTo>
                  <a:pt x="1697" y="14"/>
                </a:lnTo>
                <a:lnTo>
                  <a:pt x="1697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2" name="Freeform 1306"/>
          <p:cNvSpPr>
            <a:spLocks/>
          </p:cNvSpPr>
          <p:nvPr/>
        </p:nvSpPr>
        <p:spPr bwMode="auto">
          <a:xfrm>
            <a:off x="4051300" y="2917825"/>
            <a:ext cx="6350" cy="6350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2" y="15"/>
              </a:cxn>
              <a:cxn ang="0">
                <a:pos x="17" y="14"/>
              </a:cxn>
              <a:cxn ang="0">
                <a:pos x="16" y="0"/>
              </a:cxn>
              <a:cxn ang="0">
                <a:pos x="1" y="1"/>
              </a:cxn>
              <a:cxn ang="0">
                <a:pos x="0" y="1"/>
              </a:cxn>
              <a:cxn ang="0">
                <a:pos x="1" y="1"/>
              </a:cxn>
              <a:cxn ang="0">
                <a:pos x="1" y="1"/>
              </a:cxn>
              <a:cxn ang="0">
                <a:pos x="0" y="1"/>
              </a:cxn>
            </a:cxnLst>
            <a:rect l="0" t="0" r="r" b="b"/>
            <a:pathLst>
              <a:path w="17" h="15">
                <a:moveTo>
                  <a:pt x="0" y="1"/>
                </a:moveTo>
                <a:lnTo>
                  <a:pt x="2" y="15"/>
                </a:lnTo>
                <a:lnTo>
                  <a:pt x="17" y="14"/>
                </a:lnTo>
                <a:lnTo>
                  <a:pt x="16" y="0"/>
                </a:lnTo>
                <a:lnTo>
                  <a:pt x="1" y="1"/>
                </a:lnTo>
                <a:lnTo>
                  <a:pt x="0" y="1"/>
                </a:lnTo>
                <a:lnTo>
                  <a:pt x="1" y="1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3" name="Freeform 1307"/>
          <p:cNvSpPr>
            <a:spLocks/>
          </p:cNvSpPr>
          <p:nvPr/>
        </p:nvSpPr>
        <p:spPr bwMode="auto">
          <a:xfrm>
            <a:off x="4046538" y="2917825"/>
            <a:ext cx="6350" cy="6350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4" y="17"/>
              </a:cxn>
              <a:cxn ang="0">
                <a:pos x="17" y="14"/>
              </a:cxn>
              <a:cxn ang="0">
                <a:pos x="13" y="0"/>
              </a:cxn>
              <a:cxn ang="0">
                <a:pos x="1" y="3"/>
              </a:cxn>
              <a:cxn ang="0">
                <a:pos x="0" y="3"/>
              </a:cxn>
              <a:cxn ang="0">
                <a:pos x="1" y="3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17" h="17">
                <a:moveTo>
                  <a:pt x="0" y="3"/>
                </a:moveTo>
                <a:lnTo>
                  <a:pt x="4" y="17"/>
                </a:lnTo>
                <a:lnTo>
                  <a:pt x="17" y="14"/>
                </a:lnTo>
                <a:lnTo>
                  <a:pt x="13" y="0"/>
                </a:lnTo>
                <a:lnTo>
                  <a:pt x="1" y="3"/>
                </a:lnTo>
                <a:lnTo>
                  <a:pt x="0" y="3"/>
                </a:lnTo>
                <a:lnTo>
                  <a:pt x="1" y="3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4" name="Freeform 1308"/>
          <p:cNvSpPr>
            <a:spLocks/>
          </p:cNvSpPr>
          <p:nvPr/>
        </p:nvSpPr>
        <p:spPr bwMode="auto">
          <a:xfrm>
            <a:off x="4040188" y="2919413"/>
            <a:ext cx="7937" cy="7937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5" y="18"/>
              </a:cxn>
              <a:cxn ang="0">
                <a:pos x="18" y="14"/>
              </a:cxn>
              <a:cxn ang="0">
                <a:pos x="13" y="0"/>
              </a:cxn>
              <a:cxn ang="0">
                <a:pos x="1" y="5"/>
              </a:cxn>
              <a:cxn ang="0">
                <a:pos x="0" y="5"/>
              </a:cxn>
              <a:cxn ang="0">
                <a:pos x="1" y="5"/>
              </a:cxn>
              <a:cxn ang="0">
                <a:pos x="0" y="5"/>
              </a:cxn>
              <a:cxn ang="0">
                <a:pos x="0" y="5"/>
              </a:cxn>
            </a:cxnLst>
            <a:rect l="0" t="0" r="r" b="b"/>
            <a:pathLst>
              <a:path w="18" h="18">
                <a:moveTo>
                  <a:pt x="0" y="5"/>
                </a:moveTo>
                <a:lnTo>
                  <a:pt x="5" y="18"/>
                </a:lnTo>
                <a:lnTo>
                  <a:pt x="18" y="14"/>
                </a:lnTo>
                <a:lnTo>
                  <a:pt x="13" y="0"/>
                </a:lnTo>
                <a:lnTo>
                  <a:pt x="1" y="5"/>
                </a:lnTo>
                <a:lnTo>
                  <a:pt x="0" y="5"/>
                </a:lnTo>
                <a:lnTo>
                  <a:pt x="1" y="5"/>
                </a:lnTo>
                <a:lnTo>
                  <a:pt x="0" y="5"/>
                </a:lnTo>
                <a:lnTo>
                  <a:pt x="0" y="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5" name="Freeform 1309"/>
          <p:cNvSpPr>
            <a:spLocks/>
          </p:cNvSpPr>
          <p:nvPr/>
        </p:nvSpPr>
        <p:spPr bwMode="auto">
          <a:xfrm>
            <a:off x="4035425" y="2921000"/>
            <a:ext cx="7938" cy="7938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8" y="19"/>
              </a:cxn>
              <a:cxn ang="0">
                <a:pos x="19" y="13"/>
              </a:cxn>
              <a:cxn ang="0">
                <a:pos x="13" y="0"/>
              </a:cxn>
              <a:cxn ang="0">
                <a:pos x="1" y="7"/>
              </a:cxn>
              <a:cxn ang="0">
                <a:pos x="0" y="7"/>
              </a:cxn>
              <a:cxn ang="0">
                <a:pos x="1" y="7"/>
              </a:cxn>
              <a:cxn ang="0">
                <a:pos x="0" y="7"/>
              </a:cxn>
              <a:cxn ang="0">
                <a:pos x="0" y="7"/>
              </a:cxn>
            </a:cxnLst>
            <a:rect l="0" t="0" r="r" b="b"/>
            <a:pathLst>
              <a:path w="19" h="19">
                <a:moveTo>
                  <a:pt x="0" y="7"/>
                </a:moveTo>
                <a:lnTo>
                  <a:pt x="8" y="19"/>
                </a:lnTo>
                <a:lnTo>
                  <a:pt x="19" y="13"/>
                </a:lnTo>
                <a:lnTo>
                  <a:pt x="13" y="0"/>
                </a:lnTo>
                <a:lnTo>
                  <a:pt x="1" y="7"/>
                </a:lnTo>
                <a:lnTo>
                  <a:pt x="0" y="7"/>
                </a:lnTo>
                <a:lnTo>
                  <a:pt x="1" y="7"/>
                </a:lnTo>
                <a:lnTo>
                  <a:pt x="0" y="7"/>
                </a:lnTo>
                <a:lnTo>
                  <a:pt x="0" y="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6" name="Freeform 1310"/>
          <p:cNvSpPr>
            <a:spLocks/>
          </p:cNvSpPr>
          <p:nvPr/>
        </p:nvSpPr>
        <p:spPr bwMode="auto">
          <a:xfrm>
            <a:off x="4030663" y="2924175"/>
            <a:ext cx="7937" cy="7938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9" y="19"/>
              </a:cxn>
              <a:cxn ang="0">
                <a:pos x="21" y="12"/>
              </a:cxn>
              <a:cxn ang="0">
                <a:pos x="12" y="0"/>
              </a:cxn>
              <a:cxn ang="0">
                <a:pos x="1" y="8"/>
              </a:cxn>
              <a:cxn ang="0">
                <a:pos x="0" y="9"/>
              </a:cxn>
              <a:cxn ang="0">
                <a:pos x="1" y="8"/>
              </a:cxn>
              <a:cxn ang="0">
                <a:pos x="0" y="8"/>
              </a:cxn>
              <a:cxn ang="0">
                <a:pos x="0" y="9"/>
              </a:cxn>
            </a:cxnLst>
            <a:rect l="0" t="0" r="r" b="b"/>
            <a:pathLst>
              <a:path w="21" h="19">
                <a:moveTo>
                  <a:pt x="0" y="9"/>
                </a:moveTo>
                <a:lnTo>
                  <a:pt x="9" y="19"/>
                </a:lnTo>
                <a:lnTo>
                  <a:pt x="21" y="12"/>
                </a:lnTo>
                <a:lnTo>
                  <a:pt x="12" y="0"/>
                </a:lnTo>
                <a:lnTo>
                  <a:pt x="1" y="8"/>
                </a:lnTo>
                <a:lnTo>
                  <a:pt x="0" y="9"/>
                </a:lnTo>
                <a:lnTo>
                  <a:pt x="1" y="8"/>
                </a:lnTo>
                <a:lnTo>
                  <a:pt x="0" y="8"/>
                </a:lnTo>
                <a:lnTo>
                  <a:pt x="0" y="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7" name="Freeform 1311"/>
          <p:cNvSpPr>
            <a:spLocks/>
          </p:cNvSpPr>
          <p:nvPr/>
        </p:nvSpPr>
        <p:spPr bwMode="auto">
          <a:xfrm>
            <a:off x="4027488" y="2927350"/>
            <a:ext cx="7937" cy="7938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11" y="20"/>
              </a:cxn>
              <a:cxn ang="0">
                <a:pos x="20" y="10"/>
              </a:cxn>
              <a:cxn ang="0">
                <a:pos x="10" y="0"/>
              </a:cxn>
              <a:cxn ang="0">
                <a:pos x="1" y="9"/>
              </a:cxn>
              <a:cxn ang="0">
                <a:pos x="0" y="10"/>
              </a:cxn>
              <a:cxn ang="0">
                <a:pos x="1" y="9"/>
              </a:cxn>
              <a:cxn ang="0">
                <a:pos x="0" y="9"/>
              </a:cxn>
              <a:cxn ang="0">
                <a:pos x="0" y="10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11" y="20"/>
                </a:lnTo>
                <a:lnTo>
                  <a:pt x="20" y="10"/>
                </a:lnTo>
                <a:lnTo>
                  <a:pt x="10" y="0"/>
                </a:lnTo>
                <a:lnTo>
                  <a:pt x="1" y="9"/>
                </a:lnTo>
                <a:lnTo>
                  <a:pt x="0" y="10"/>
                </a:lnTo>
                <a:lnTo>
                  <a:pt x="1" y="9"/>
                </a:lnTo>
                <a:lnTo>
                  <a:pt x="0" y="9"/>
                </a:lnTo>
                <a:lnTo>
                  <a:pt x="0" y="1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8" name="Freeform 1312"/>
          <p:cNvSpPr>
            <a:spLocks/>
          </p:cNvSpPr>
          <p:nvPr/>
        </p:nvSpPr>
        <p:spPr bwMode="auto">
          <a:xfrm>
            <a:off x="4022725" y="2932113"/>
            <a:ext cx="7938" cy="7937"/>
          </a:xfrm>
          <a:custGeom>
            <a:avLst/>
            <a:gdLst/>
            <a:ahLst/>
            <a:cxnLst>
              <a:cxn ang="0">
                <a:pos x="0" y="12"/>
              </a:cxn>
              <a:cxn ang="0">
                <a:pos x="12" y="20"/>
              </a:cxn>
              <a:cxn ang="0">
                <a:pos x="20" y="8"/>
              </a:cxn>
              <a:cxn ang="0">
                <a:pos x="9" y="0"/>
              </a:cxn>
              <a:cxn ang="0">
                <a:pos x="1" y="11"/>
              </a:cxn>
              <a:cxn ang="0">
                <a:pos x="0" y="12"/>
              </a:cxn>
              <a:cxn ang="0">
                <a:pos x="1" y="11"/>
              </a:cxn>
              <a:cxn ang="0">
                <a:pos x="0" y="12"/>
              </a:cxn>
              <a:cxn ang="0">
                <a:pos x="0" y="12"/>
              </a:cxn>
            </a:cxnLst>
            <a:rect l="0" t="0" r="r" b="b"/>
            <a:pathLst>
              <a:path w="20" h="20">
                <a:moveTo>
                  <a:pt x="0" y="12"/>
                </a:moveTo>
                <a:lnTo>
                  <a:pt x="12" y="20"/>
                </a:lnTo>
                <a:lnTo>
                  <a:pt x="20" y="8"/>
                </a:lnTo>
                <a:lnTo>
                  <a:pt x="9" y="0"/>
                </a:lnTo>
                <a:lnTo>
                  <a:pt x="1" y="11"/>
                </a:lnTo>
                <a:lnTo>
                  <a:pt x="0" y="12"/>
                </a:lnTo>
                <a:lnTo>
                  <a:pt x="1" y="11"/>
                </a:lnTo>
                <a:lnTo>
                  <a:pt x="0" y="12"/>
                </a:lnTo>
                <a:lnTo>
                  <a:pt x="0" y="1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29" name="Freeform 1313"/>
          <p:cNvSpPr>
            <a:spLocks/>
          </p:cNvSpPr>
          <p:nvPr/>
        </p:nvSpPr>
        <p:spPr bwMode="auto">
          <a:xfrm>
            <a:off x="4019550" y="2936875"/>
            <a:ext cx="9525" cy="6350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13" y="19"/>
              </a:cxn>
              <a:cxn ang="0">
                <a:pos x="20" y="7"/>
              </a:cxn>
              <a:cxn ang="0">
                <a:pos x="7" y="0"/>
              </a:cxn>
              <a:cxn ang="0">
                <a:pos x="1" y="12"/>
              </a:cxn>
              <a:cxn ang="0">
                <a:pos x="0" y="13"/>
              </a:cxn>
              <a:cxn ang="0">
                <a:pos x="1" y="12"/>
              </a:cxn>
              <a:cxn ang="0">
                <a:pos x="0" y="12"/>
              </a:cxn>
              <a:cxn ang="0">
                <a:pos x="0" y="13"/>
              </a:cxn>
            </a:cxnLst>
            <a:rect l="0" t="0" r="r" b="b"/>
            <a:pathLst>
              <a:path w="20" h="19">
                <a:moveTo>
                  <a:pt x="0" y="13"/>
                </a:moveTo>
                <a:lnTo>
                  <a:pt x="13" y="19"/>
                </a:lnTo>
                <a:lnTo>
                  <a:pt x="20" y="7"/>
                </a:lnTo>
                <a:lnTo>
                  <a:pt x="7" y="0"/>
                </a:lnTo>
                <a:lnTo>
                  <a:pt x="1" y="12"/>
                </a:lnTo>
                <a:lnTo>
                  <a:pt x="0" y="13"/>
                </a:lnTo>
                <a:lnTo>
                  <a:pt x="1" y="12"/>
                </a:lnTo>
                <a:lnTo>
                  <a:pt x="0" y="12"/>
                </a:lnTo>
                <a:lnTo>
                  <a:pt x="0" y="1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0" name="Freeform 1314"/>
          <p:cNvSpPr>
            <a:spLocks/>
          </p:cNvSpPr>
          <p:nvPr/>
        </p:nvSpPr>
        <p:spPr bwMode="auto">
          <a:xfrm>
            <a:off x="4017963" y="2941638"/>
            <a:ext cx="7937" cy="6350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13" y="17"/>
              </a:cxn>
              <a:cxn ang="0">
                <a:pos x="18" y="4"/>
              </a:cxn>
              <a:cxn ang="0">
                <a:pos x="4" y="0"/>
              </a:cxn>
              <a:cxn ang="0">
                <a:pos x="0" y="12"/>
              </a:cxn>
              <a:cxn ang="0">
                <a:pos x="0" y="13"/>
              </a:cxn>
              <a:cxn ang="0">
                <a:pos x="0" y="12"/>
              </a:cxn>
              <a:cxn ang="0">
                <a:pos x="0" y="13"/>
              </a:cxn>
              <a:cxn ang="0">
                <a:pos x="0" y="13"/>
              </a:cxn>
            </a:cxnLst>
            <a:rect l="0" t="0" r="r" b="b"/>
            <a:pathLst>
              <a:path w="18" h="17">
                <a:moveTo>
                  <a:pt x="0" y="13"/>
                </a:moveTo>
                <a:lnTo>
                  <a:pt x="13" y="17"/>
                </a:lnTo>
                <a:lnTo>
                  <a:pt x="18" y="4"/>
                </a:lnTo>
                <a:lnTo>
                  <a:pt x="4" y="0"/>
                </a:lnTo>
                <a:lnTo>
                  <a:pt x="0" y="12"/>
                </a:lnTo>
                <a:lnTo>
                  <a:pt x="0" y="13"/>
                </a:lnTo>
                <a:lnTo>
                  <a:pt x="0" y="12"/>
                </a:lnTo>
                <a:lnTo>
                  <a:pt x="0" y="13"/>
                </a:lnTo>
                <a:lnTo>
                  <a:pt x="0" y="1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1" name="Freeform 1315"/>
          <p:cNvSpPr>
            <a:spLocks/>
          </p:cNvSpPr>
          <p:nvPr/>
        </p:nvSpPr>
        <p:spPr bwMode="auto">
          <a:xfrm>
            <a:off x="4017963" y="2946400"/>
            <a:ext cx="6350" cy="635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14" y="16"/>
              </a:cxn>
              <a:cxn ang="0">
                <a:pos x="17" y="3"/>
              </a:cxn>
              <a:cxn ang="0">
                <a:pos x="3" y="0"/>
              </a:cxn>
              <a:cxn ang="0">
                <a:pos x="0" y="13"/>
              </a:cxn>
              <a:cxn ang="0">
                <a:pos x="0" y="14"/>
              </a:cxn>
              <a:cxn ang="0">
                <a:pos x="0" y="13"/>
              </a:cxn>
              <a:cxn ang="0">
                <a:pos x="0" y="13"/>
              </a:cxn>
              <a:cxn ang="0">
                <a:pos x="0" y="14"/>
              </a:cxn>
            </a:cxnLst>
            <a:rect l="0" t="0" r="r" b="b"/>
            <a:pathLst>
              <a:path w="17" h="16">
                <a:moveTo>
                  <a:pt x="0" y="14"/>
                </a:moveTo>
                <a:lnTo>
                  <a:pt x="14" y="16"/>
                </a:lnTo>
                <a:lnTo>
                  <a:pt x="17" y="3"/>
                </a:lnTo>
                <a:lnTo>
                  <a:pt x="3" y="0"/>
                </a:lnTo>
                <a:lnTo>
                  <a:pt x="0" y="13"/>
                </a:lnTo>
                <a:lnTo>
                  <a:pt x="0" y="14"/>
                </a:lnTo>
                <a:lnTo>
                  <a:pt x="0" y="13"/>
                </a:lnTo>
                <a:lnTo>
                  <a:pt x="0" y="13"/>
                </a:lnTo>
                <a:lnTo>
                  <a:pt x="0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2" name="Freeform 1316"/>
          <p:cNvSpPr>
            <a:spLocks/>
          </p:cNvSpPr>
          <p:nvPr/>
        </p:nvSpPr>
        <p:spPr bwMode="auto">
          <a:xfrm>
            <a:off x="4016375" y="2952750"/>
            <a:ext cx="6350" cy="4763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14" y="15"/>
              </a:cxn>
              <a:cxn ang="0">
                <a:pos x="15" y="1"/>
              </a:cxn>
              <a:cxn ang="0">
                <a:pos x="1" y="0"/>
              </a:cxn>
              <a:cxn ang="0">
                <a:pos x="0" y="14"/>
              </a:cxn>
              <a:cxn ang="0">
                <a:pos x="0" y="15"/>
              </a:cxn>
              <a:cxn ang="0">
                <a:pos x="0" y="14"/>
              </a:cxn>
              <a:cxn ang="0">
                <a:pos x="0" y="14"/>
              </a:cxn>
              <a:cxn ang="0">
                <a:pos x="0" y="15"/>
              </a:cxn>
            </a:cxnLst>
            <a:rect l="0" t="0" r="r" b="b"/>
            <a:pathLst>
              <a:path w="15" h="15">
                <a:moveTo>
                  <a:pt x="0" y="15"/>
                </a:moveTo>
                <a:lnTo>
                  <a:pt x="14" y="15"/>
                </a:lnTo>
                <a:lnTo>
                  <a:pt x="15" y="1"/>
                </a:lnTo>
                <a:lnTo>
                  <a:pt x="1" y="0"/>
                </a:lnTo>
                <a:lnTo>
                  <a:pt x="0" y="14"/>
                </a:lnTo>
                <a:lnTo>
                  <a:pt x="0" y="15"/>
                </a:lnTo>
                <a:lnTo>
                  <a:pt x="0" y="14"/>
                </a:lnTo>
                <a:lnTo>
                  <a:pt x="0" y="14"/>
                </a:lnTo>
                <a:lnTo>
                  <a:pt x="0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3" name="Freeform 1317"/>
          <p:cNvSpPr>
            <a:spLocks/>
          </p:cNvSpPr>
          <p:nvPr/>
        </p:nvSpPr>
        <p:spPr bwMode="auto">
          <a:xfrm>
            <a:off x="4016375" y="2957513"/>
            <a:ext cx="6350" cy="581025"/>
          </a:xfrm>
          <a:custGeom>
            <a:avLst/>
            <a:gdLst/>
            <a:ahLst/>
            <a:cxnLst>
              <a:cxn ang="0">
                <a:pos x="0" y="1461"/>
              </a:cxn>
              <a:cxn ang="0">
                <a:pos x="14" y="1460"/>
              </a:cxn>
              <a:cxn ang="0">
                <a:pos x="14" y="0"/>
              </a:cxn>
              <a:cxn ang="0">
                <a:pos x="0" y="0"/>
              </a:cxn>
              <a:cxn ang="0">
                <a:pos x="0" y="1460"/>
              </a:cxn>
              <a:cxn ang="0">
                <a:pos x="0" y="1461"/>
              </a:cxn>
              <a:cxn ang="0">
                <a:pos x="0" y="1460"/>
              </a:cxn>
              <a:cxn ang="0">
                <a:pos x="0" y="1461"/>
              </a:cxn>
              <a:cxn ang="0">
                <a:pos x="0" y="1461"/>
              </a:cxn>
            </a:cxnLst>
            <a:rect l="0" t="0" r="r" b="b"/>
            <a:pathLst>
              <a:path w="14" h="1461">
                <a:moveTo>
                  <a:pt x="0" y="1461"/>
                </a:moveTo>
                <a:lnTo>
                  <a:pt x="14" y="1460"/>
                </a:lnTo>
                <a:lnTo>
                  <a:pt x="14" y="0"/>
                </a:lnTo>
                <a:lnTo>
                  <a:pt x="0" y="0"/>
                </a:lnTo>
                <a:lnTo>
                  <a:pt x="0" y="1460"/>
                </a:lnTo>
                <a:lnTo>
                  <a:pt x="0" y="1461"/>
                </a:lnTo>
                <a:lnTo>
                  <a:pt x="0" y="1460"/>
                </a:lnTo>
                <a:lnTo>
                  <a:pt x="0" y="1461"/>
                </a:lnTo>
                <a:lnTo>
                  <a:pt x="0" y="146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4" name="Freeform 1318"/>
          <p:cNvSpPr>
            <a:spLocks/>
          </p:cNvSpPr>
          <p:nvPr/>
        </p:nvSpPr>
        <p:spPr bwMode="auto">
          <a:xfrm>
            <a:off x="4016375" y="3538538"/>
            <a:ext cx="6350" cy="4762"/>
          </a:xfrm>
          <a:custGeom>
            <a:avLst/>
            <a:gdLst/>
            <a:ahLst/>
            <a:cxnLst>
              <a:cxn ang="0">
                <a:pos x="1" y="16"/>
              </a:cxn>
              <a:cxn ang="0">
                <a:pos x="15" y="14"/>
              </a:cxn>
              <a:cxn ang="0">
                <a:pos x="14" y="0"/>
              </a:cxn>
              <a:cxn ang="0">
                <a:pos x="0" y="1"/>
              </a:cxn>
              <a:cxn ang="0">
                <a:pos x="1" y="15"/>
              </a:cxn>
              <a:cxn ang="0">
                <a:pos x="1" y="16"/>
              </a:cxn>
              <a:cxn ang="0">
                <a:pos x="1" y="15"/>
              </a:cxn>
              <a:cxn ang="0">
                <a:pos x="1" y="16"/>
              </a:cxn>
              <a:cxn ang="0">
                <a:pos x="1" y="16"/>
              </a:cxn>
            </a:cxnLst>
            <a:rect l="0" t="0" r="r" b="b"/>
            <a:pathLst>
              <a:path w="15" h="16">
                <a:moveTo>
                  <a:pt x="1" y="16"/>
                </a:moveTo>
                <a:lnTo>
                  <a:pt x="15" y="14"/>
                </a:lnTo>
                <a:lnTo>
                  <a:pt x="14" y="0"/>
                </a:lnTo>
                <a:lnTo>
                  <a:pt x="0" y="1"/>
                </a:lnTo>
                <a:lnTo>
                  <a:pt x="1" y="15"/>
                </a:lnTo>
                <a:lnTo>
                  <a:pt x="1" y="16"/>
                </a:lnTo>
                <a:lnTo>
                  <a:pt x="1" y="15"/>
                </a:lnTo>
                <a:lnTo>
                  <a:pt x="1" y="16"/>
                </a:lnTo>
                <a:lnTo>
                  <a:pt x="1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5" name="Freeform 1319"/>
          <p:cNvSpPr>
            <a:spLocks/>
          </p:cNvSpPr>
          <p:nvPr/>
        </p:nvSpPr>
        <p:spPr bwMode="auto">
          <a:xfrm>
            <a:off x="4017963" y="3543300"/>
            <a:ext cx="6350" cy="6350"/>
          </a:xfrm>
          <a:custGeom>
            <a:avLst/>
            <a:gdLst/>
            <a:ahLst/>
            <a:cxnLst>
              <a:cxn ang="0">
                <a:pos x="3" y="17"/>
              </a:cxn>
              <a:cxn ang="0">
                <a:pos x="17" y="13"/>
              </a:cxn>
              <a:cxn ang="0">
                <a:pos x="14" y="0"/>
              </a:cxn>
              <a:cxn ang="0">
                <a:pos x="0" y="3"/>
              </a:cxn>
              <a:cxn ang="0">
                <a:pos x="3" y="16"/>
              </a:cxn>
              <a:cxn ang="0">
                <a:pos x="3" y="17"/>
              </a:cxn>
              <a:cxn ang="0">
                <a:pos x="3" y="16"/>
              </a:cxn>
              <a:cxn ang="0">
                <a:pos x="3" y="17"/>
              </a:cxn>
              <a:cxn ang="0">
                <a:pos x="3" y="17"/>
              </a:cxn>
            </a:cxnLst>
            <a:rect l="0" t="0" r="r" b="b"/>
            <a:pathLst>
              <a:path w="17" h="17">
                <a:moveTo>
                  <a:pt x="3" y="17"/>
                </a:moveTo>
                <a:lnTo>
                  <a:pt x="17" y="13"/>
                </a:lnTo>
                <a:lnTo>
                  <a:pt x="14" y="0"/>
                </a:lnTo>
                <a:lnTo>
                  <a:pt x="0" y="3"/>
                </a:lnTo>
                <a:lnTo>
                  <a:pt x="3" y="16"/>
                </a:lnTo>
                <a:lnTo>
                  <a:pt x="3" y="17"/>
                </a:lnTo>
                <a:lnTo>
                  <a:pt x="3" y="16"/>
                </a:lnTo>
                <a:lnTo>
                  <a:pt x="3" y="17"/>
                </a:lnTo>
                <a:lnTo>
                  <a:pt x="3" y="1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6" name="Freeform 1320"/>
          <p:cNvSpPr>
            <a:spLocks/>
          </p:cNvSpPr>
          <p:nvPr/>
        </p:nvSpPr>
        <p:spPr bwMode="auto">
          <a:xfrm>
            <a:off x="4017963" y="3548063"/>
            <a:ext cx="7937" cy="6350"/>
          </a:xfrm>
          <a:custGeom>
            <a:avLst/>
            <a:gdLst/>
            <a:ahLst/>
            <a:cxnLst>
              <a:cxn ang="0">
                <a:pos x="5" y="18"/>
              </a:cxn>
              <a:cxn ang="0">
                <a:pos x="18" y="13"/>
              </a:cxn>
              <a:cxn ang="0">
                <a:pos x="13" y="0"/>
              </a:cxn>
              <a:cxn ang="0">
                <a:pos x="0" y="5"/>
              </a:cxn>
              <a:cxn ang="0">
                <a:pos x="4" y="17"/>
              </a:cxn>
              <a:cxn ang="0">
                <a:pos x="5" y="18"/>
              </a:cxn>
              <a:cxn ang="0">
                <a:pos x="4" y="17"/>
              </a:cxn>
              <a:cxn ang="0">
                <a:pos x="4" y="18"/>
              </a:cxn>
              <a:cxn ang="0">
                <a:pos x="5" y="18"/>
              </a:cxn>
            </a:cxnLst>
            <a:rect l="0" t="0" r="r" b="b"/>
            <a:pathLst>
              <a:path w="18" h="18">
                <a:moveTo>
                  <a:pt x="5" y="18"/>
                </a:moveTo>
                <a:lnTo>
                  <a:pt x="18" y="13"/>
                </a:lnTo>
                <a:lnTo>
                  <a:pt x="13" y="0"/>
                </a:lnTo>
                <a:lnTo>
                  <a:pt x="0" y="5"/>
                </a:lnTo>
                <a:lnTo>
                  <a:pt x="4" y="17"/>
                </a:lnTo>
                <a:lnTo>
                  <a:pt x="5" y="18"/>
                </a:lnTo>
                <a:lnTo>
                  <a:pt x="4" y="17"/>
                </a:lnTo>
                <a:lnTo>
                  <a:pt x="4" y="18"/>
                </a:lnTo>
                <a:lnTo>
                  <a:pt x="5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7" name="Freeform 1321"/>
          <p:cNvSpPr>
            <a:spLocks/>
          </p:cNvSpPr>
          <p:nvPr/>
        </p:nvSpPr>
        <p:spPr bwMode="auto">
          <a:xfrm>
            <a:off x="4021138" y="3551238"/>
            <a:ext cx="7937" cy="9525"/>
          </a:xfrm>
          <a:custGeom>
            <a:avLst/>
            <a:gdLst/>
            <a:ahLst/>
            <a:cxnLst>
              <a:cxn ang="0">
                <a:pos x="7" y="20"/>
              </a:cxn>
              <a:cxn ang="0">
                <a:pos x="19" y="12"/>
              </a:cxn>
              <a:cxn ang="0">
                <a:pos x="12" y="0"/>
              </a:cxn>
              <a:cxn ang="0">
                <a:pos x="0" y="7"/>
              </a:cxn>
              <a:cxn ang="0">
                <a:pos x="6" y="19"/>
              </a:cxn>
              <a:cxn ang="0">
                <a:pos x="7" y="20"/>
              </a:cxn>
              <a:cxn ang="0">
                <a:pos x="6" y="19"/>
              </a:cxn>
              <a:cxn ang="0">
                <a:pos x="6" y="19"/>
              </a:cxn>
              <a:cxn ang="0">
                <a:pos x="7" y="20"/>
              </a:cxn>
            </a:cxnLst>
            <a:rect l="0" t="0" r="r" b="b"/>
            <a:pathLst>
              <a:path w="19" h="20">
                <a:moveTo>
                  <a:pt x="7" y="20"/>
                </a:moveTo>
                <a:lnTo>
                  <a:pt x="19" y="12"/>
                </a:lnTo>
                <a:lnTo>
                  <a:pt x="12" y="0"/>
                </a:lnTo>
                <a:lnTo>
                  <a:pt x="0" y="7"/>
                </a:lnTo>
                <a:lnTo>
                  <a:pt x="6" y="19"/>
                </a:lnTo>
                <a:lnTo>
                  <a:pt x="7" y="20"/>
                </a:lnTo>
                <a:lnTo>
                  <a:pt x="6" y="19"/>
                </a:lnTo>
                <a:lnTo>
                  <a:pt x="6" y="19"/>
                </a:lnTo>
                <a:lnTo>
                  <a:pt x="7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8" name="Freeform 1322"/>
          <p:cNvSpPr>
            <a:spLocks/>
          </p:cNvSpPr>
          <p:nvPr/>
        </p:nvSpPr>
        <p:spPr bwMode="auto">
          <a:xfrm>
            <a:off x="4022725" y="3556000"/>
            <a:ext cx="7938" cy="7938"/>
          </a:xfrm>
          <a:custGeom>
            <a:avLst/>
            <a:gdLst/>
            <a:ahLst/>
            <a:cxnLst>
              <a:cxn ang="0">
                <a:pos x="9" y="21"/>
              </a:cxn>
              <a:cxn ang="0">
                <a:pos x="19" y="11"/>
              </a:cxn>
              <a:cxn ang="0">
                <a:pos x="11" y="0"/>
              </a:cxn>
              <a:cxn ang="0">
                <a:pos x="0" y="9"/>
              </a:cxn>
              <a:cxn ang="0">
                <a:pos x="8" y="20"/>
              </a:cxn>
              <a:cxn ang="0">
                <a:pos x="9" y="21"/>
              </a:cxn>
              <a:cxn ang="0">
                <a:pos x="8" y="20"/>
              </a:cxn>
              <a:cxn ang="0">
                <a:pos x="8" y="21"/>
              </a:cxn>
              <a:cxn ang="0">
                <a:pos x="9" y="21"/>
              </a:cxn>
            </a:cxnLst>
            <a:rect l="0" t="0" r="r" b="b"/>
            <a:pathLst>
              <a:path w="19" h="21">
                <a:moveTo>
                  <a:pt x="9" y="21"/>
                </a:moveTo>
                <a:lnTo>
                  <a:pt x="19" y="11"/>
                </a:lnTo>
                <a:lnTo>
                  <a:pt x="11" y="0"/>
                </a:lnTo>
                <a:lnTo>
                  <a:pt x="0" y="9"/>
                </a:lnTo>
                <a:lnTo>
                  <a:pt x="8" y="20"/>
                </a:lnTo>
                <a:lnTo>
                  <a:pt x="9" y="21"/>
                </a:lnTo>
                <a:lnTo>
                  <a:pt x="8" y="20"/>
                </a:lnTo>
                <a:lnTo>
                  <a:pt x="8" y="21"/>
                </a:lnTo>
                <a:lnTo>
                  <a:pt x="9" y="2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39" name="Freeform 1323"/>
          <p:cNvSpPr>
            <a:spLocks/>
          </p:cNvSpPr>
          <p:nvPr/>
        </p:nvSpPr>
        <p:spPr bwMode="auto">
          <a:xfrm>
            <a:off x="4027488" y="3560763"/>
            <a:ext cx="7937" cy="7937"/>
          </a:xfrm>
          <a:custGeom>
            <a:avLst/>
            <a:gdLst/>
            <a:ahLst/>
            <a:cxnLst>
              <a:cxn ang="0">
                <a:pos x="10" y="21"/>
              </a:cxn>
              <a:cxn ang="0">
                <a:pos x="19" y="10"/>
              </a:cxn>
              <a:cxn ang="0">
                <a:pos x="10" y="0"/>
              </a:cxn>
              <a:cxn ang="0">
                <a:pos x="0" y="11"/>
              </a:cxn>
              <a:cxn ang="0">
                <a:pos x="9" y="20"/>
              </a:cxn>
              <a:cxn ang="0">
                <a:pos x="10" y="21"/>
              </a:cxn>
              <a:cxn ang="0">
                <a:pos x="9" y="20"/>
              </a:cxn>
              <a:cxn ang="0">
                <a:pos x="9" y="21"/>
              </a:cxn>
              <a:cxn ang="0">
                <a:pos x="10" y="21"/>
              </a:cxn>
            </a:cxnLst>
            <a:rect l="0" t="0" r="r" b="b"/>
            <a:pathLst>
              <a:path w="19" h="21">
                <a:moveTo>
                  <a:pt x="10" y="21"/>
                </a:moveTo>
                <a:lnTo>
                  <a:pt x="19" y="10"/>
                </a:lnTo>
                <a:lnTo>
                  <a:pt x="10" y="0"/>
                </a:lnTo>
                <a:lnTo>
                  <a:pt x="0" y="11"/>
                </a:lnTo>
                <a:lnTo>
                  <a:pt x="9" y="20"/>
                </a:lnTo>
                <a:lnTo>
                  <a:pt x="10" y="21"/>
                </a:lnTo>
                <a:lnTo>
                  <a:pt x="9" y="20"/>
                </a:lnTo>
                <a:lnTo>
                  <a:pt x="9" y="21"/>
                </a:lnTo>
                <a:lnTo>
                  <a:pt x="10" y="2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0" name="Freeform 1324"/>
          <p:cNvSpPr>
            <a:spLocks/>
          </p:cNvSpPr>
          <p:nvPr/>
        </p:nvSpPr>
        <p:spPr bwMode="auto">
          <a:xfrm>
            <a:off x="4030663" y="3563938"/>
            <a:ext cx="7937" cy="7937"/>
          </a:xfrm>
          <a:custGeom>
            <a:avLst/>
            <a:gdLst/>
            <a:ahLst/>
            <a:cxnLst>
              <a:cxn ang="0">
                <a:pos x="12" y="19"/>
              </a:cxn>
              <a:cxn ang="0">
                <a:pos x="20" y="7"/>
              </a:cxn>
              <a:cxn ang="0">
                <a:pos x="8" y="0"/>
              </a:cxn>
              <a:cxn ang="0">
                <a:pos x="0" y="11"/>
              </a:cxn>
              <a:cxn ang="0">
                <a:pos x="11" y="19"/>
              </a:cxn>
              <a:cxn ang="0">
                <a:pos x="12" y="19"/>
              </a:cxn>
              <a:cxn ang="0">
                <a:pos x="11" y="19"/>
              </a:cxn>
              <a:cxn ang="0">
                <a:pos x="11" y="19"/>
              </a:cxn>
              <a:cxn ang="0">
                <a:pos x="12" y="19"/>
              </a:cxn>
            </a:cxnLst>
            <a:rect l="0" t="0" r="r" b="b"/>
            <a:pathLst>
              <a:path w="20" h="19">
                <a:moveTo>
                  <a:pt x="12" y="19"/>
                </a:moveTo>
                <a:lnTo>
                  <a:pt x="20" y="7"/>
                </a:lnTo>
                <a:lnTo>
                  <a:pt x="8" y="0"/>
                </a:lnTo>
                <a:lnTo>
                  <a:pt x="0" y="11"/>
                </a:lnTo>
                <a:lnTo>
                  <a:pt x="11" y="19"/>
                </a:lnTo>
                <a:lnTo>
                  <a:pt x="12" y="19"/>
                </a:lnTo>
                <a:lnTo>
                  <a:pt x="11" y="19"/>
                </a:lnTo>
                <a:lnTo>
                  <a:pt x="11" y="19"/>
                </a:lnTo>
                <a:lnTo>
                  <a:pt x="12" y="1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1" name="Freeform 1325"/>
          <p:cNvSpPr>
            <a:spLocks/>
          </p:cNvSpPr>
          <p:nvPr/>
        </p:nvSpPr>
        <p:spPr bwMode="auto">
          <a:xfrm>
            <a:off x="4035425" y="3567113"/>
            <a:ext cx="7938" cy="7937"/>
          </a:xfrm>
          <a:custGeom>
            <a:avLst/>
            <a:gdLst/>
            <a:ahLst/>
            <a:cxnLst>
              <a:cxn ang="0">
                <a:pos x="12" y="19"/>
              </a:cxn>
              <a:cxn ang="0">
                <a:pos x="18" y="6"/>
              </a:cxn>
              <a:cxn ang="0">
                <a:pos x="7" y="0"/>
              </a:cxn>
              <a:cxn ang="0">
                <a:pos x="0" y="12"/>
              </a:cxn>
              <a:cxn ang="0">
                <a:pos x="12" y="19"/>
              </a:cxn>
              <a:cxn ang="0">
                <a:pos x="12" y="19"/>
              </a:cxn>
              <a:cxn ang="0">
                <a:pos x="12" y="19"/>
              </a:cxn>
              <a:cxn ang="0">
                <a:pos x="12" y="19"/>
              </a:cxn>
              <a:cxn ang="0">
                <a:pos x="12" y="19"/>
              </a:cxn>
            </a:cxnLst>
            <a:rect l="0" t="0" r="r" b="b"/>
            <a:pathLst>
              <a:path w="18" h="19">
                <a:moveTo>
                  <a:pt x="12" y="19"/>
                </a:moveTo>
                <a:lnTo>
                  <a:pt x="18" y="6"/>
                </a:lnTo>
                <a:lnTo>
                  <a:pt x="7" y="0"/>
                </a:lnTo>
                <a:lnTo>
                  <a:pt x="0" y="12"/>
                </a:lnTo>
                <a:lnTo>
                  <a:pt x="12" y="19"/>
                </a:lnTo>
                <a:lnTo>
                  <a:pt x="12" y="19"/>
                </a:lnTo>
                <a:lnTo>
                  <a:pt x="12" y="19"/>
                </a:lnTo>
                <a:lnTo>
                  <a:pt x="12" y="19"/>
                </a:lnTo>
                <a:lnTo>
                  <a:pt x="12" y="1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2" name="Freeform 1326"/>
          <p:cNvSpPr>
            <a:spLocks/>
          </p:cNvSpPr>
          <p:nvPr/>
        </p:nvSpPr>
        <p:spPr bwMode="auto">
          <a:xfrm>
            <a:off x="4040188" y="3568700"/>
            <a:ext cx="7937" cy="7938"/>
          </a:xfrm>
          <a:custGeom>
            <a:avLst/>
            <a:gdLst/>
            <a:ahLst/>
            <a:cxnLst>
              <a:cxn ang="0">
                <a:pos x="14" y="18"/>
              </a:cxn>
              <a:cxn ang="0">
                <a:pos x="18" y="5"/>
              </a:cxn>
              <a:cxn ang="0">
                <a:pos x="6" y="0"/>
              </a:cxn>
              <a:cxn ang="0">
                <a:pos x="0" y="13"/>
              </a:cxn>
              <a:cxn ang="0">
                <a:pos x="13" y="18"/>
              </a:cxn>
              <a:cxn ang="0">
                <a:pos x="14" y="18"/>
              </a:cxn>
              <a:cxn ang="0">
                <a:pos x="13" y="18"/>
              </a:cxn>
              <a:cxn ang="0">
                <a:pos x="13" y="18"/>
              </a:cxn>
              <a:cxn ang="0">
                <a:pos x="14" y="18"/>
              </a:cxn>
            </a:cxnLst>
            <a:rect l="0" t="0" r="r" b="b"/>
            <a:pathLst>
              <a:path w="18" h="18">
                <a:moveTo>
                  <a:pt x="14" y="18"/>
                </a:moveTo>
                <a:lnTo>
                  <a:pt x="18" y="5"/>
                </a:lnTo>
                <a:lnTo>
                  <a:pt x="6" y="0"/>
                </a:lnTo>
                <a:lnTo>
                  <a:pt x="0" y="13"/>
                </a:lnTo>
                <a:lnTo>
                  <a:pt x="13" y="18"/>
                </a:lnTo>
                <a:lnTo>
                  <a:pt x="14" y="18"/>
                </a:lnTo>
                <a:lnTo>
                  <a:pt x="13" y="18"/>
                </a:lnTo>
                <a:lnTo>
                  <a:pt x="13" y="18"/>
                </a:lnTo>
                <a:lnTo>
                  <a:pt x="14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3" name="Freeform 1327"/>
          <p:cNvSpPr>
            <a:spLocks/>
          </p:cNvSpPr>
          <p:nvPr/>
        </p:nvSpPr>
        <p:spPr bwMode="auto">
          <a:xfrm>
            <a:off x="4046538" y="3570288"/>
            <a:ext cx="6350" cy="7937"/>
          </a:xfrm>
          <a:custGeom>
            <a:avLst/>
            <a:gdLst/>
            <a:ahLst/>
            <a:cxnLst>
              <a:cxn ang="0">
                <a:pos x="13" y="17"/>
              </a:cxn>
              <a:cxn ang="0">
                <a:pos x="15" y="3"/>
              </a:cxn>
              <a:cxn ang="0">
                <a:pos x="3" y="0"/>
              </a:cxn>
              <a:cxn ang="0">
                <a:pos x="0" y="14"/>
              </a:cxn>
              <a:cxn ang="0">
                <a:pos x="13" y="17"/>
              </a:cxn>
              <a:cxn ang="0">
                <a:pos x="13" y="17"/>
              </a:cxn>
              <a:cxn ang="0">
                <a:pos x="13" y="17"/>
              </a:cxn>
              <a:cxn ang="0">
                <a:pos x="13" y="17"/>
              </a:cxn>
              <a:cxn ang="0">
                <a:pos x="13" y="17"/>
              </a:cxn>
            </a:cxnLst>
            <a:rect l="0" t="0" r="r" b="b"/>
            <a:pathLst>
              <a:path w="15" h="17">
                <a:moveTo>
                  <a:pt x="13" y="17"/>
                </a:moveTo>
                <a:lnTo>
                  <a:pt x="15" y="3"/>
                </a:lnTo>
                <a:lnTo>
                  <a:pt x="3" y="0"/>
                </a:lnTo>
                <a:lnTo>
                  <a:pt x="0" y="14"/>
                </a:lnTo>
                <a:lnTo>
                  <a:pt x="13" y="17"/>
                </a:lnTo>
                <a:lnTo>
                  <a:pt x="13" y="17"/>
                </a:lnTo>
                <a:lnTo>
                  <a:pt x="13" y="17"/>
                </a:lnTo>
                <a:lnTo>
                  <a:pt x="13" y="17"/>
                </a:lnTo>
                <a:lnTo>
                  <a:pt x="13" y="1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4" name="Freeform 1328"/>
          <p:cNvSpPr>
            <a:spLocks/>
          </p:cNvSpPr>
          <p:nvPr/>
        </p:nvSpPr>
        <p:spPr bwMode="auto">
          <a:xfrm>
            <a:off x="4051300" y="3571875"/>
            <a:ext cx="6350" cy="6350"/>
          </a:xfrm>
          <a:custGeom>
            <a:avLst/>
            <a:gdLst/>
            <a:ahLst/>
            <a:cxnLst>
              <a:cxn ang="0">
                <a:pos x="15" y="15"/>
              </a:cxn>
              <a:cxn ang="0">
                <a:pos x="16" y="1"/>
              </a:cxn>
              <a:cxn ang="0">
                <a:pos x="1" y="0"/>
              </a:cxn>
              <a:cxn ang="0">
                <a:pos x="0" y="14"/>
              </a:cxn>
              <a:cxn ang="0">
                <a:pos x="15" y="15"/>
              </a:cxn>
              <a:cxn ang="0">
                <a:pos x="15" y="15"/>
              </a:cxn>
              <a:cxn ang="0">
                <a:pos x="15" y="15"/>
              </a:cxn>
              <a:cxn ang="0">
                <a:pos x="15" y="15"/>
              </a:cxn>
              <a:cxn ang="0">
                <a:pos x="15" y="15"/>
              </a:cxn>
            </a:cxnLst>
            <a:rect l="0" t="0" r="r" b="b"/>
            <a:pathLst>
              <a:path w="16" h="15">
                <a:moveTo>
                  <a:pt x="15" y="15"/>
                </a:moveTo>
                <a:lnTo>
                  <a:pt x="16" y="1"/>
                </a:lnTo>
                <a:lnTo>
                  <a:pt x="1" y="0"/>
                </a:lnTo>
                <a:lnTo>
                  <a:pt x="0" y="14"/>
                </a:lnTo>
                <a:lnTo>
                  <a:pt x="15" y="15"/>
                </a:lnTo>
                <a:lnTo>
                  <a:pt x="15" y="15"/>
                </a:lnTo>
                <a:lnTo>
                  <a:pt x="15" y="15"/>
                </a:lnTo>
                <a:lnTo>
                  <a:pt x="15" y="15"/>
                </a:lnTo>
                <a:lnTo>
                  <a:pt x="15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5" name="Freeform 1329"/>
          <p:cNvSpPr>
            <a:spLocks/>
          </p:cNvSpPr>
          <p:nvPr/>
        </p:nvSpPr>
        <p:spPr bwMode="auto">
          <a:xfrm>
            <a:off x="4070350" y="3094038"/>
            <a:ext cx="41275" cy="44450"/>
          </a:xfrm>
          <a:custGeom>
            <a:avLst/>
            <a:gdLst/>
            <a:ahLst/>
            <a:cxnLst>
              <a:cxn ang="0">
                <a:pos x="29" y="71"/>
              </a:cxn>
              <a:cxn ang="0">
                <a:pos x="29" y="0"/>
              </a:cxn>
              <a:cxn ang="0">
                <a:pos x="0" y="0"/>
              </a:cxn>
              <a:cxn ang="0">
                <a:pos x="0" y="111"/>
              </a:cxn>
              <a:cxn ang="0">
                <a:pos x="29" y="111"/>
              </a:cxn>
              <a:cxn ang="0">
                <a:pos x="78" y="38"/>
              </a:cxn>
              <a:cxn ang="0">
                <a:pos x="78" y="111"/>
              </a:cxn>
              <a:cxn ang="0">
                <a:pos x="106" y="111"/>
              </a:cxn>
              <a:cxn ang="0">
                <a:pos x="106" y="0"/>
              </a:cxn>
              <a:cxn ang="0">
                <a:pos x="78" y="0"/>
              </a:cxn>
              <a:cxn ang="0">
                <a:pos x="29" y="71"/>
              </a:cxn>
            </a:cxnLst>
            <a:rect l="0" t="0" r="r" b="b"/>
            <a:pathLst>
              <a:path w="106" h="111">
                <a:moveTo>
                  <a:pt x="29" y="71"/>
                </a:moveTo>
                <a:lnTo>
                  <a:pt x="29" y="0"/>
                </a:lnTo>
                <a:lnTo>
                  <a:pt x="0" y="0"/>
                </a:lnTo>
                <a:lnTo>
                  <a:pt x="0" y="111"/>
                </a:lnTo>
                <a:lnTo>
                  <a:pt x="29" y="111"/>
                </a:lnTo>
                <a:lnTo>
                  <a:pt x="78" y="38"/>
                </a:lnTo>
                <a:lnTo>
                  <a:pt x="78" y="111"/>
                </a:lnTo>
                <a:lnTo>
                  <a:pt x="106" y="111"/>
                </a:lnTo>
                <a:lnTo>
                  <a:pt x="106" y="0"/>
                </a:lnTo>
                <a:lnTo>
                  <a:pt x="78" y="0"/>
                </a:lnTo>
                <a:lnTo>
                  <a:pt x="29" y="7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6" name="Freeform 1330"/>
          <p:cNvSpPr>
            <a:spLocks/>
          </p:cNvSpPr>
          <p:nvPr/>
        </p:nvSpPr>
        <p:spPr bwMode="auto">
          <a:xfrm>
            <a:off x="4121150" y="3105150"/>
            <a:ext cx="33338" cy="33338"/>
          </a:xfrm>
          <a:custGeom>
            <a:avLst/>
            <a:gdLst/>
            <a:ahLst/>
            <a:cxnLst>
              <a:cxn ang="0">
                <a:pos x="26" y="46"/>
              </a:cxn>
              <a:cxn ang="0">
                <a:pos x="59" y="46"/>
              </a:cxn>
              <a:cxn ang="0">
                <a:pos x="59" y="81"/>
              </a:cxn>
              <a:cxn ang="0">
                <a:pos x="84" y="81"/>
              </a:cxn>
              <a:cxn ang="0">
                <a:pos x="84" y="0"/>
              </a:cxn>
              <a:cxn ang="0">
                <a:pos x="59" y="0"/>
              </a:cxn>
              <a:cxn ang="0">
                <a:pos x="59" y="31"/>
              </a:cxn>
              <a:cxn ang="0">
                <a:pos x="26" y="31"/>
              </a:cxn>
              <a:cxn ang="0">
                <a:pos x="26" y="0"/>
              </a:cxn>
              <a:cxn ang="0">
                <a:pos x="0" y="0"/>
              </a:cxn>
              <a:cxn ang="0">
                <a:pos x="0" y="81"/>
              </a:cxn>
              <a:cxn ang="0">
                <a:pos x="26" y="81"/>
              </a:cxn>
              <a:cxn ang="0">
                <a:pos x="26" y="46"/>
              </a:cxn>
            </a:cxnLst>
            <a:rect l="0" t="0" r="r" b="b"/>
            <a:pathLst>
              <a:path w="84" h="81">
                <a:moveTo>
                  <a:pt x="26" y="46"/>
                </a:moveTo>
                <a:lnTo>
                  <a:pt x="59" y="46"/>
                </a:lnTo>
                <a:lnTo>
                  <a:pt x="59" y="81"/>
                </a:lnTo>
                <a:lnTo>
                  <a:pt x="84" y="81"/>
                </a:lnTo>
                <a:lnTo>
                  <a:pt x="84" y="0"/>
                </a:lnTo>
                <a:lnTo>
                  <a:pt x="59" y="0"/>
                </a:lnTo>
                <a:lnTo>
                  <a:pt x="59" y="31"/>
                </a:lnTo>
                <a:lnTo>
                  <a:pt x="26" y="31"/>
                </a:lnTo>
                <a:lnTo>
                  <a:pt x="26" y="0"/>
                </a:lnTo>
                <a:lnTo>
                  <a:pt x="0" y="0"/>
                </a:lnTo>
                <a:lnTo>
                  <a:pt x="0" y="81"/>
                </a:lnTo>
                <a:lnTo>
                  <a:pt x="26" y="81"/>
                </a:lnTo>
                <a:lnTo>
                  <a:pt x="26" y="4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7" name="Freeform 1331"/>
          <p:cNvSpPr>
            <a:spLocks/>
          </p:cNvSpPr>
          <p:nvPr/>
        </p:nvSpPr>
        <p:spPr bwMode="auto">
          <a:xfrm>
            <a:off x="4160838" y="3105150"/>
            <a:ext cx="33337" cy="33338"/>
          </a:xfrm>
          <a:custGeom>
            <a:avLst/>
            <a:gdLst/>
            <a:ahLst/>
            <a:cxnLst>
              <a:cxn ang="0">
                <a:pos x="28" y="16"/>
              </a:cxn>
              <a:cxn ang="0">
                <a:pos x="28" y="81"/>
              </a:cxn>
              <a:cxn ang="0">
                <a:pos x="55" y="81"/>
              </a:cxn>
              <a:cxn ang="0">
                <a:pos x="55" y="16"/>
              </a:cxn>
              <a:cxn ang="0">
                <a:pos x="84" y="16"/>
              </a:cxn>
              <a:cxn ang="0">
                <a:pos x="84" y="0"/>
              </a:cxn>
              <a:cxn ang="0">
                <a:pos x="0" y="0"/>
              </a:cxn>
              <a:cxn ang="0">
                <a:pos x="0" y="16"/>
              </a:cxn>
              <a:cxn ang="0">
                <a:pos x="28" y="16"/>
              </a:cxn>
            </a:cxnLst>
            <a:rect l="0" t="0" r="r" b="b"/>
            <a:pathLst>
              <a:path w="84" h="81">
                <a:moveTo>
                  <a:pt x="28" y="16"/>
                </a:moveTo>
                <a:lnTo>
                  <a:pt x="28" y="81"/>
                </a:lnTo>
                <a:lnTo>
                  <a:pt x="55" y="81"/>
                </a:lnTo>
                <a:lnTo>
                  <a:pt x="55" y="16"/>
                </a:lnTo>
                <a:lnTo>
                  <a:pt x="84" y="16"/>
                </a:lnTo>
                <a:lnTo>
                  <a:pt x="84" y="0"/>
                </a:lnTo>
                <a:lnTo>
                  <a:pt x="0" y="0"/>
                </a:lnTo>
                <a:lnTo>
                  <a:pt x="0" y="16"/>
                </a:lnTo>
                <a:lnTo>
                  <a:pt x="28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8" name="Freeform 1332"/>
          <p:cNvSpPr>
            <a:spLocks noEditPoints="1"/>
          </p:cNvSpPr>
          <p:nvPr/>
        </p:nvSpPr>
        <p:spPr bwMode="auto">
          <a:xfrm>
            <a:off x="4197350" y="3105150"/>
            <a:ext cx="38100" cy="33338"/>
          </a:xfrm>
          <a:custGeom>
            <a:avLst/>
            <a:gdLst/>
            <a:ahLst/>
            <a:cxnLst>
              <a:cxn ang="0">
                <a:pos x="66" y="62"/>
              </a:cxn>
              <a:cxn ang="0">
                <a:pos x="62" y="66"/>
              </a:cxn>
              <a:cxn ang="0">
                <a:pos x="55" y="69"/>
              </a:cxn>
              <a:cxn ang="0">
                <a:pos x="42" y="69"/>
              </a:cxn>
              <a:cxn ang="0">
                <a:pos x="34" y="65"/>
              </a:cxn>
              <a:cxn ang="0">
                <a:pos x="30" y="59"/>
              </a:cxn>
              <a:cxn ang="0">
                <a:pos x="28" y="52"/>
              </a:cxn>
              <a:cxn ang="0">
                <a:pos x="95" y="49"/>
              </a:cxn>
              <a:cxn ang="0">
                <a:pos x="94" y="40"/>
              </a:cxn>
              <a:cxn ang="0">
                <a:pos x="91" y="26"/>
              </a:cxn>
              <a:cxn ang="0">
                <a:pos x="85" y="15"/>
              </a:cxn>
              <a:cxn ang="0">
                <a:pos x="79" y="8"/>
              </a:cxn>
              <a:cxn ang="0">
                <a:pos x="70" y="3"/>
              </a:cxn>
              <a:cxn ang="0">
                <a:pos x="57" y="1"/>
              </a:cxn>
              <a:cxn ang="0">
                <a:pos x="39" y="1"/>
              </a:cxn>
              <a:cxn ang="0">
                <a:pos x="21" y="6"/>
              </a:cxn>
              <a:cxn ang="0">
                <a:pos x="8" y="17"/>
              </a:cxn>
              <a:cxn ang="0">
                <a:pos x="1" y="34"/>
              </a:cxn>
              <a:cxn ang="0">
                <a:pos x="1" y="50"/>
              </a:cxn>
              <a:cxn ang="0">
                <a:pos x="4" y="62"/>
              </a:cxn>
              <a:cxn ang="0">
                <a:pos x="9" y="71"/>
              </a:cxn>
              <a:cxn ang="0">
                <a:pos x="16" y="77"/>
              </a:cxn>
              <a:cxn ang="0">
                <a:pos x="27" y="84"/>
              </a:cxn>
              <a:cxn ang="0">
                <a:pos x="42" y="86"/>
              </a:cxn>
              <a:cxn ang="0">
                <a:pos x="54" y="86"/>
              </a:cxn>
              <a:cxn ang="0">
                <a:pos x="67" y="84"/>
              </a:cxn>
              <a:cxn ang="0">
                <a:pos x="80" y="78"/>
              </a:cxn>
              <a:cxn ang="0">
                <a:pos x="90" y="67"/>
              </a:cxn>
              <a:cxn ang="0">
                <a:pos x="67" y="60"/>
              </a:cxn>
              <a:cxn ang="0">
                <a:pos x="29" y="29"/>
              </a:cxn>
              <a:cxn ang="0">
                <a:pos x="34" y="20"/>
              </a:cxn>
              <a:cxn ang="0">
                <a:pos x="44" y="16"/>
              </a:cxn>
              <a:cxn ang="0">
                <a:pos x="55" y="17"/>
              </a:cxn>
              <a:cxn ang="0">
                <a:pos x="64" y="22"/>
              </a:cxn>
              <a:cxn ang="0">
                <a:pos x="67" y="29"/>
              </a:cxn>
              <a:cxn ang="0">
                <a:pos x="27" y="36"/>
              </a:cxn>
            </a:cxnLst>
            <a:rect l="0" t="0" r="r" b="b"/>
            <a:pathLst>
              <a:path w="95" h="86">
                <a:moveTo>
                  <a:pt x="67" y="60"/>
                </a:moveTo>
                <a:lnTo>
                  <a:pt x="66" y="62"/>
                </a:lnTo>
                <a:lnTo>
                  <a:pt x="64" y="64"/>
                </a:lnTo>
                <a:lnTo>
                  <a:pt x="62" y="66"/>
                </a:lnTo>
                <a:lnTo>
                  <a:pt x="60" y="67"/>
                </a:lnTo>
                <a:lnTo>
                  <a:pt x="55" y="69"/>
                </a:lnTo>
                <a:lnTo>
                  <a:pt x="48" y="70"/>
                </a:lnTo>
                <a:lnTo>
                  <a:pt x="42" y="69"/>
                </a:lnTo>
                <a:lnTo>
                  <a:pt x="38" y="68"/>
                </a:lnTo>
                <a:lnTo>
                  <a:pt x="34" y="65"/>
                </a:lnTo>
                <a:lnTo>
                  <a:pt x="31" y="62"/>
                </a:lnTo>
                <a:lnTo>
                  <a:pt x="30" y="59"/>
                </a:lnTo>
                <a:lnTo>
                  <a:pt x="28" y="55"/>
                </a:lnTo>
                <a:lnTo>
                  <a:pt x="28" y="52"/>
                </a:lnTo>
                <a:lnTo>
                  <a:pt x="27" y="49"/>
                </a:lnTo>
                <a:lnTo>
                  <a:pt x="95" y="49"/>
                </a:lnTo>
                <a:lnTo>
                  <a:pt x="95" y="45"/>
                </a:lnTo>
                <a:lnTo>
                  <a:pt x="94" y="40"/>
                </a:lnTo>
                <a:lnTo>
                  <a:pt x="93" y="34"/>
                </a:lnTo>
                <a:lnTo>
                  <a:pt x="91" y="26"/>
                </a:lnTo>
                <a:lnTo>
                  <a:pt x="88" y="18"/>
                </a:lnTo>
                <a:lnTo>
                  <a:pt x="85" y="15"/>
                </a:lnTo>
                <a:lnTo>
                  <a:pt x="82" y="12"/>
                </a:lnTo>
                <a:lnTo>
                  <a:pt x="79" y="8"/>
                </a:lnTo>
                <a:lnTo>
                  <a:pt x="75" y="6"/>
                </a:lnTo>
                <a:lnTo>
                  <a:pt x="70" y="3"/>
                </a:lnTo>
                <a:lnTo>
                  <a:pt x="64" y="2"/>
                </a:lnTo>
                <a:lnTo>
                  <a:pt x="57" y="1"/>
                </a:lnTo>
                <a:lnTo>
                  <a:pt x="50" y="0"/>
                </a:lnTo>
                <a:lnTo>
                  <a:pt x="39" y="1"/>
                </a:lnTo>
                <a:lnTo>
                  <a:pt x="29" y="3"/>
                </a:lnTo>
                <a:lnTo>
                  <a:pt x="21" y="6"/>
                </a:lnTo>
                <a:lnTo>
                  <a:pt x="14" y="11"/>
                </a:lnTo>
                <a:lnTo>
                  <a:pt x="8" y="17"/>
                </a:lnTo>
                <a:lnTo>
                  <a:pt x="4" y="24"/>
                </a:lnTo>
                <a:lnTo>
                  <a:pt x="1" y="34"/>
                </a:lnTo>
                <a:lnTo>
                  <a:pt x="0" y="43"/>
                </a:lnTo>
                <a:lnTo>
                  <a:pt x="1" y="50"/>
                </a:lnTo>
                <a:lnTo>
                  <a:pt x="2" y="57"/>
                </a:lnTo>
                <a:lnTo>
                  <a:pt x="4" y="62"/>
                </a:lnTo>
                <a:lnTo>
                  <a:pt x="6" y="67"/>
                </a:lnTo>
                <a:lnTo>
                  <a:pt x="9" y="71"/>
                </a:lnTo>
                <a:lnTo>
                  <a:pt x="12" y="74"/>
                </a:lnTo>
                <a:lnTo>
                  <a:pt x="16" y="77"/>
                </a:lnTo>
                <a:lnTo>
                  <a:pt x="19" y="79"/>
                </a:lnTo>
                <a:lnTo>
                  <a:pt x="27" y="84"/>
                </a:lnTo>
                <a:lnTo>
                  <a:pt x="35" y="86"/>
                </a:lnTo>
                <a:lnTo>
                  <a:pt x="42" y="86"/>
                </a:lnTo>
                <a:lnTo>
                  <a:pt x="47" y="86"/>
                </a:lnTo>
                <a:lnTo>
                  <a:pt x="54" y="86"/>
                </a:lnTo>
                <a:lnTo>
                  <a:pt x="61" y="86"/>
                </a:lnTo>
                <a:lnTo>
                  <a:pt x="67" y="84"/>
                </a:lnTo>
                <a:lnTo>
                  <a:pt x="74" y="81"/>
                </a:lnTo>
                <a:lnTo>
                  <a:pt x="80" y="78"/>
                </a:lnTo>
                <a:lnTo>
                  <a:pt x="85" y="73"/>
                </a:lnTo>
                <a:lnTo>
                  <a:pt x="90" y="67"/>
                </a:lnTo>
                <a:lnTo>
                  <a:pt x="93" y="60"/>
                </a:lnTo>
                <a:lnTo>
                  <a:pt x="67" y="60"/>
                </a:lnTo>
                <a:close/>
                <a:moveTo>
                  <a:pt x="27" y="36"/>
                </a:moveTo>
                <a:lnTo>
                  <a:pt x="29" y="29"/>
                </a:lnTo>
                <a:lnTo>
                  <a:pt x="31" y="24"/>
                </a:lnTo>
                <a:lnTo>
                  <a:pt x="34" y="20"/>
                </a:lnTo>
                <a:lnTo>
                  <a:pt x="38" y="18"/>
                </a:lnTo>
                <a:lnTo>
                  <a:pt x="44" y="16"/>
                </a:lnTo>
                <a:lnTo>
                  <a:pt x="50" y="16"/>
                </a:lnTo>
                <a:lnTo>
                  <a:pt x="55" y="17"/>
                </a:lnTo>
                <a:lnTo>
                  <a:pt x="61" y="19"/>
                </a:lnTo>
                <a:lnTo>
                  <a:pt x="64" y="22"/>
                </a:lnTo>
                <a:lnTo>
                  <a:pt x="66" y="25"/>
                </a:lnTo>
                <a:lnTo>
                  <a:pt x="67" y="29"/>
                </a:lnTo>
                <a:lnTo>
                  <a:pt x="68" y="36"/>
                </a:lnTo>
                <a:lnTo>
                  <a:pt x="27" y="3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49" name="Freeform 1333"/>
          <p:cNvSpPr>
            <a:spLocks/>
          </p:cNvSpPr>
          <p:nvPr/>
        </p:nvSpPr>
        <p:spPr bwMode="auto">
          <a:xfrm>
            <a:off x="4238625" y="3105150"/>
            <a:ext cx="38100" cy="33338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5" y="82"/>
              </a:cxn>
              <a:cxn ang="0">
                <a:pos x="10" y="82"/>
              </a:cxn>
              <a:cxn ang="0">
                <a:pos x="17" y="82"/>
              </a:cxn>
              <a:cxn ang="0">
                <a:pos x="24" y="79"/>
              </a:cxn>
              <a:cxn ang="0">
                <a:pos x="29" y="77"/>
              </a:cxn>
              <a:cxn ang="0">
                <a:pos x="34" y="73"/>
              </a:cxn>
              <a:cxn ang="0">
                <a:pos x="39" y="67"/>
              </a:cxn>
              <a:cxn ang="0">
                <a:pos x="42" y="59"/>
              </a:cxn>
              <a:cxn ang="0">
                <a:pos x="44" y="48"/>
              </a:cxn>
              <a:cxn ang="0">
                <a:pos x="45" y="34"/>
              </a:cxn>
              <a:cxn ang="0">
                <a:pos x="45" y="16"/>
              </a:cxn>
              <a:cxn ang="0">
                <a:pos x="69" y="16"/>
              </a:cxn>
              <a:cxn ang="0">
                <a:pos x="69" y="81"/>
              </a:cxn>
              <a:cxn ang="0">
                <a:pos x="95" y="81"/>
              </a:cxn>
              <a:cxn ang="0">
                <a:pos x="95" y="0"/>
              </a:cxn>
              <a:cxn ang="0">
                <a:pos x="20" y="0"/>
              </a:cxn>
              <a:cxn ang="0">
                <a:pos x="19" y="35"/>
              </a:cxn>
              <a:cxn ang="0">
                <a:pos x="19" y="43"/>
              </a:cxn>
              <a:cxn ang="0">
                <a:pos x="18" y="50"/>
              </a:cxn>
              <a:cxn ang="0">
                <a:pos x="17" y="55"/>
              </a:cxn>
              <a:cxn ang="0">
                <a:pos x="15" y="59"/>
              </a:cxn>
              <a:cxn ang="0">
                <a:pos x="13" y="61"/>
              </a:cxn>
              <a:cxn ang="0">
                <a:pos x="11" y="63"/>
              </a:cxn>
              <a:cxn ang="0">
                <a:pos x="8" y="64"/>
              </a:cxn>
              <a:cxn ang="0">
                <a:pos x="4" y="64"/>
              </a:cxn>
              <a:cxn ang="0">
                <a:pos x="2" y="64"/>
              </a:cxn>
              <a:cxn ang="0">
                <a:pos x="0" y="64"/>
              </a:cxn>
              <a:cxn ang="0">
                <a:pos x="0" y="81"/>
              </a:cxn>
            </a:cxnLst>
            <a:rect l="0" t="0" r="r" b="b"/>
            <a:pathLst>
              <a:path w="95" h="82">
                <a:moveTo>
                  <a:pt x="0" y="81"/>
                </a:moveTo>
                <a:lnTo>
                  <a:pt x="5" y="82"/>
                </a:lnTo>
                <a:lnTo>
                  <a:pt x="10" y="82"/>
                </a:lnTo>
                <a:lnTo>
                  <a:pt x="17" y="82"/>
                </a:lnTo>
                <a:lnTo>
                  <a:pt x="24" y="79"/>
                </a:lnTo>
                <a:lnTo>
                  <a:pt x="29" y="77"/>
                </a:lnTo>
                <a:lnTo>
                  <a:pt x="34" y="73"/>
                </a:lnTo>
                <a:lnTo>
                  <a:pt x="39" y="67"/>
                </a:lnTo>
                <a:lnTo>
                  <a:pt x="42" y="59"/>
                </a:lnTo>
                <a:lnTo>
                  <a:pt x="44" y="48"/>
                </a:lnTo>
                <a:lnTo>
                  <a:pt x="45" y="34"/>
                </a:lnTo>
                <a:lnTo>
                  <a:pt x="45" y="16"/>
                </a:lnTo>
                <a:lnTo>
                  <a:pt x="69" y="16"/>
                </a:lnTo>
                <a:lnTo>
                  <a:pt x="69" y="81"/>
                </a:lnTo>
                <a:lnTo>
                  <a:pt x="95" y="81"/>
                </a:lnTo>
                <a:lnTo>
                  <a:pt x="95" y="0"/>
                </a:lnTo>
                <a:lnTo>
                  <a:pt x="20" y="0"/>
                </a:lnTo>
                <a:lnTo>
                  <a:pt x="19" y="35"/>
                </a:lnTo>
                <a:lnTo>
                  <a:pt x="19" y="43"/>
                </a:lnTo>
                <a:lnTo>
                  <a:pt x="18" y="50"/>
                </a:lnTo>
                <a:lnTo>
                  <a:pt x="17" y="55"/>
                </a:lnTo>
                <a:lnTo>
                  <a:pt x="15" y="59"/>
                </a:lnTo>
                <a:lnTo>
                  <a:pt x="13" y="61"/>
                </a:lnTo>
                <a:lnTo>
                  <a:pt x="11" y="63"/>
                </a:lnTo>
                <a:lnTo>
                  <a:pt x="8" y="64"/>
                </a:lnTo>
                <a:lnTo>
                  <a:pt x="4" y="64"/>
                </a:lnTo>
                <a:lnTo>
                  <a:pt x="2" y="64"/>
                </a:lnTo>
                <a:lnTo>
                  <a:pt x="0" y="64"/>
                </a:lnTo>
                <a:lnTo>
                  <a:pt x="0" y="8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0" name="Freeform 1334"/>
          <p:cNvSpPr>
            <a:spLocks/>
          </p:cNvSpPr>
          <p:nvPr/>
        </p:nvSpPr>
        <p:spPr bwMode="auto">
          <a:xfrm>
            <a:off x="4281488" y="3105150"/>
            <a:ext cx="38100" cy="33338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5" y="82"/>
              </a:cxn>
              <a:cxn ang="0">
                <a:pos x="10" y="82"/>
              </a:cxn>
              <a:cxn ang="0">
                <a:pos x="18" y="82"/>
              </a:cxn>
              <a:cxn ang="0">
                <a:pos x="24" y="79"/>
              </a:cxn>
              <a:cxn ang="0">
                <a:pos x="30" y="77"/>
              </a:cxn>
              <a:cxn ang="0">
                <a:pos x="35" y="73"/>
              </a:cxn>
              <a:cxn ang="0">
                <a:pos x="40" y="67"/>
              </a:cxn>
              <a:cxn ang="0">
                <a:pos x="43" y="59"/>
              </a:cxn>
              <a:cxn ang="0">
                <a:pos x="45" y="48"/>
              </a:cxn>
              <a:cxn ang="0">
                <a:pos x="46" y="34"/>
              </a:cxn>
              <a:cxn ang="0">
                <a:pos x="46" y="16"/>
              </a:cxn>
              <a:cxn ang="0">
                <a:pos x="70" y="16"/>
              </a:cxn>
              <a:cxn ang="0">
                <a:pos x="70" y="81"/>
              </a:cxn>
              <a:cxn ang="0">
                <a:pos x="96" y="81"/>
              </a:cxn>
              <a:cxn ang="0">
                <a:pos x="96" y="0"/>
              </a:cxn>
              <a:cxn ang="0">
                <a:pos x="21" y="0"/>
              </a:cxn>
              <a:cxn ang="0">
                <a:pos x="20" y="35"/>
              </a:cxn>
              <a:cxn ang="0">
                <a:pos x="19" y="43"/>
              </a:cxn>
              <a:cxn ang="0">
                <a:pos x="19" y="50"/>
              </a:cxn>
              <a:cxn ang="0">
                <a:pos x="18" y="55"/>
              </a:cxn>
              <a:cxn ang="0">
                <a:pos x="16" y="59"/>
              </a:cxn>
              <a:cxn ang="0">
                <a:pos x="14" y="61"/>
              </a:cxn>
              <a:cxn ang="0">
                <a:pos x="11" y="63"/>
              </a:cxn>
              <a:cxn ang="0">
                <a:pos x="8" y="64"/>
              </a:cxn>
              <a:cxn ang="0">
                <a:pos x="4" y="64"/>
              </a:cxn>
              <a:cxn ang="0">
                <a:pos x="2" y="64"/>
              </a:cxn>
              <a:cxn ang="0">
                <a:pos x="0" y="64"/>
              </a:cxn>
              <a:cxn ang="0">
                <a:pos x="0" y="81"/>
              </a:cxn>
            </a:cxnLst>
            <a:rect l="0" t="0" r="r" b="b"/>
            <a:pathLst>
              <a:path w="96" h="82">
                <a:moveTo>
                  <a:pt x="0" y="81"/>
                </a:moveTo>
                <a:lnTo>
                  <a:pt x="5" y="82"/>
                </a:lnTo>
                <a:lnTo>
                  <a:pt x="10" y="82"/>
                </a:lnTo>
                <a:lnTo>
                  <a:pt x="18" y="82"/>
                </a:lnTo>
                <a:lnTo>
                  <a:pt x="24" y="79"/>
                </a:lnTo>
                <a:lnTo>
                  <a:pt x="30" y="77"/>
                </a:lnTo>
                <a:lnTo>
                  <a:pt x="35" y="73"/>
                </a:lnTo>
                <a:lnTo>
                  <a:pt x="40" y="67"/>
                </a:lnTo>
                <a:lnTo>
                  <a:pt x="43" y="59"/>
                </a:lnTo>
                <a:lnTo>
                  <a:pt x="45" y="48"/>
                </a:lnTo>
                <a:lnTo>
                  <a:pt x="46" y="34"/>
                </a:lnTo>
                <a:lnTo>
                  <a:pt x="46" y="16"/>
                </a:lnTo>
                <a:lnTo>
                  <a:pt x="70" y="16"/>
                </a:lnTo>
                <a:lnTo>
                  <a:pt x="70" y="81"/>
                </a:lnTo>
                <a:lnTo>
                  <a:pt x="96" y="81"/>
                </a:lnTo>
                <a:lnTo>
                  <a:pt x="96" y="0"/>
                </a:lnTo>
                <a:lnTo>
                  <a:pt x="21" y="0"/>
                </a:lnTo>
                <a:lnTo>
                  <a:pt x="20" y="35"/>
                </a:lnTo>
                <a:lnTo>
                  <a:pt x="19" y="43"/>
                </a:lnTo>
                <a:lnTo>
                  <a:pt x="19" y="50"/>
                </a:lnTo>
                <a:lnTo>
                  <a:pt x="18" y="55"/>
                </a:lnTo>
                <a:lnTo>
                  <a:pt x="16" y="59"/>
                </a:lnTo>
                <a:lnTo>
                  <a:pt x="14" y="61"/>
                </a:lnTo>
                <a:lnTo>
                  <a:pt x="11" y="63"/>
                </a:lnTo>
                <a:lnTo>
                  <a:pt x="8" y="64"/>
                </a:lnTo>
                <a:lnTo>
                  <a:pt x="4" y="64"/>
                </a:lnTo>
                <a:lnTo>
                  <a:pt x="2" y="64"/>
                </a:lnTo>
                <a:lnTo>
                  <a:pt x="0" y="64"/>
                </a:lnTo>
                <a:lnTo>
                  <a:pt x="0" y="8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1" name="Freeform 1335"/>
          <p:cNvSpPr>
            <a:spLocks noEditPoints="1"/>
          </p:cNvSpPr>
          <p:nvPr/>
        </p:nvSpPr>
        <p:spPr bwMode="auto">
          <a:xfrm>
            <a:off x="4327525" y="3105150"/>
            <a:ext cx="38100" cy="33338"/>
          </a:xfrm>
          <a:custGeom>
            <a:avLst/>
            <a:gdLst/>
            <a:ahLst/>
            <a:cxnLst>
              <a:cxn ang="0">
                <a:pos x="65" y="62"/>
              </a:cxn>
              <a:cxn ang="0">
                <a:pos x="61" y="66"/>
              </a:cxn>
              <a:cxn ang="0">
                <a:pos x="54" y="69"/>
              </a:cxn>
              <a:cxn ang="0">
                <a:pos x="43" y="69"/>
              </a:cxn>
              <a:cxn ang="0">
                <a:pos x="35" y="65"/>
              </a:cxn>
              <a:cxn ang="0">
                <a:pos x="30" y="59"/>
              </a:cxn>
              <a:cxn ang="0">
                <a:pos x="28" y="52"/>
              </a:cxn>
              <a:cxn ang="0">
                <a:pos x="95" y="49"/>
              </a:cxn>
              <a:cxn ang="0">
                <a:pos x="95" y="40"/>
              </a:cxn>
              <a:cxn ang="0">
                <a:pos x="92" y="26"/>
              </a:cxn>
              <a:cxn ang="0">
                <a:pos x="86" y="15"/>
              </a:cxn>
              <a:cxn ang="0">
                <a:pos x="79" y="8"/>
              </a:cxn>
              <a:cxn ang="0">
                <a:pos x="69" y="3"/>
              </a:cxn>
              <a:cxn ang="0">
                <a:pos x="57" y="1"/>
              </a:cxn>
              <a:cxn ang="0">
                <a:pos x="39" y="1"/>
              </a:cxn>
              <a:cxn ang="0">
                <a:pos x="21" y="6"/>
              </a:cxn>
              <a:cxn ang="0">
                <a:pos x="8" y="17"/>
              </a:cxn>
              <a:cxn ang="0">
                <a:pos x="1" y="34"/>
              </a:cxn>
              <a:cxn ang="0">
                <a:pos x="0" y="50"/>
              </a:cxn>
              <a:cxn ang="0">
                <a:pos x="3" y="62"/>
              </a:cxn>
              <a:cxn ang="0">
                <a:pos x="8" y="71"/>
              </a:cxn>
              <a:cxn ang="0">
                <a:pos x="15" y="77"/>
              </a:cxn>
              <a:cxn ang="0">
                <a:pos x="28" y="84"/>
              </a:cxn>
              <a:cxn ang="0">
                <a:pos x="42" y="86"/>
              </a:cxn>
              <a:cxn ang="0">
                <a:pos x="54" y="86"/>
              </a:cxn>
              <a:cxn ang="0">
                <a:pos x="67" y="84"/>
              </a:cxn>
              <a:cxn ang="0">
                <a:pos x="80" y="78"/>
              </a:cxn>
              <a:cxn ang="0">
                <a:pos x="90" y="67"/>
              </a:cxn>
              <a:cxn ang="0">
                <a:pos x="66" y="60"/>
              </a:cxn>
              <a:cxn ang="0">
                <a:pos x="29" y="29"/>
              </a:cxn>
              <a:cxn ang="0">
                <a:pos x="35" y="20"/>
              </a:cxn>
              <a:cxn ang="0">
                <a:pos x="45" y="16"/>
              </a:cxn>
              <a:cxn ang="0">
                <a:pos x="54" y="17"/>
              </a:cxn>
              <a:cxn ang="0">
                <a:pos x="63" y="22"/>
              </a:cxn>
              <a:cxn ang="0">
                <a:pos x="67" y="29"/>
              </a:cxn>
              <a:cxn ang="0">
                <a:pos x="28" y="36"/>
              </a:cxn>
            </a:cxnLst>
            <a:rect l="0" t="0" r="r" b="b"/>
            <a:pathLst>
              <a:path w="95" h="86">
                <a:moveTo>
                  <a:pt x="66" y="60"/>
                </a:moveTo>
                <a:lnTo>
                  <a:pt x="65" y="62"/>
                </a:lnTo>
                <a:lnTo>
                  <a:pt x="63" y="64"/>
                </a:lnTo>
                <a:lnTo>
                  <a:pt x="61" y="66"/>
                </a:lnTo>
                <a:lnTo>
                  <a:pt x="59" y="67"/>
                </a:lnTo>
                <a:lnTo>
                  <a:pt x="54" y="69"/>
                </a:lnTo>
                <a:lnTo>
                  <a:pt x="48" y="70"/>
                </a:lnTo>
                <a:lnTo>
                  <a:pt x="43" y="69"/>
                </a:lnTo>
                <a:lnTo>
                  <a:pt x="38" y="68"/>
                </a:lnTo>
                <a:lnTo>
                  <a:pt x="35" y="65"/>
                </a:lnTo>
                <a:lnTo>
                  <a:pt x="32" y="62"/>
                </a:lnTo>
                <a:lnTo>
                  <a:pt x="30" y="59"/>
                </a:lnTo>
                <a:lnTo>
                  <a:pt x="29" y="55"/>
                </a:lnTo>
                <a:lnTo>
                  <a:pt x="28" y="52"/>
                </a:lnTo>
                <a:lnTo>
                  <a:pt x="28" y="49"/>
                </a:lnTo>
                <a:lnTo>
                  <a:pt x="95" y="49"/>
                </a:lnTo>
                <a:lnTo>
                  <a:pt x="95" y="45"/>
                </a:lnTo>
                <a:lnTo>
                  <a:pt x="95" y="40"/>
                </a:lnTo>
                <a:lnTo>
                  <a:pt x="94" y="34"/>
                </a:lnTo>
                <a:lnTo>
                  <a:pt x="92" y="26"/>
                </a:lnTo>
                <a:lnTo>
                  <a:pt x="88" y="18"/>
                </a:lnTo>
                <a:lnTo>
                  <a:pt x="86" y="15"/>
                </a:lnTo>
                <a:lnTo>
                  <a:pt x="83" y="12"/>
                </a:lnTo>
                <a:lnTo>
                  <a:pt x="79" y="8"/>
                </a:lnTo>
                <a:lnTo>
                  <a:pt x="74" y="6"/>
                </a:lnTo>
                <a:lnTo>
                  <a:pt x="69" y="3"/>
                </a:lnTo>
                <a:lnTo>
                  <a:pt x="63" y="2"/>
                </a:lnTo>
                <a:lnTo>
                  <a:pt x="57" y="1"/>
                </a:lnTo>
                <a:lnTo>
                  <a:pt x="49" y="0"/>
                </a:lnTo>
                <a:lnTo>
                  <a:pt x="39" y="1"/>
                </a:lnTo>
                <a:lnTo>
                  <a:pt x="30" y="3"/>
                </a:lnTo>
                <a:lnTo>
                  <a:pt x="21" y="6"/>
                </a:lnTo>
                <a:lnTo>
                  <a:pt x="13" y="11"/>
                </a:lnTo>
                <a:lnTo>
                  <a:pt x="8" y="17"/>
                </a:lnTo>
                <a:lnTo>
                  <a:pt x="3" y="24"/>
                </a:lnTo>
                <a:lnTo>
                  <a:pt x="1" y="34"/>
                </a:lnTo>
                <a:lnTo>
                  <a:pt x="0" y="43"/>
                </a:lnTo>
                <a:lnTo>
                  <a:pt x="0" y="50"/>
                </a:lnTo>
                <a:lnTo>
                  <a:pt x="1" y="57"/>
                </a:lnTo>
                <a:lnTo>
                  <a:pt x="3" y="62"/>
                </a:lnTo>
                <a:lnTo>
                  <a:pt x="5" y="67"/>
                </a:lnTo>
                <a:lnTo>
                  <a:pt x="8" y="71"/>
                </a:lnTo>
                <a:lnTo>
                  <a:pt x="12" y="74"/>
                </a:lnTo>
                <a:lnTo>
                  <a:pt x="15" y="77"/>
                </a:lnTo>
                <a:lnTo>
                  <a:pt x="19" y="79"/>
                </a:lnTo>
                <a:lnTo>
                  <a:pt x="28" y="84"/>
                </a:lnTo>
                <a:lnTo>
                  <a:pt x="35" y="86"/>
                </a:lnTo>
                <a:lnTo>
                  <a:pt x="42" y="86"/>
                </a:lnTo>
                <a:lnTo>
                  <a:pt x="47" y="86"/>
                </a:lnTo>
                <a:lnTo>
                  <a:pt x="54" y="86"/>
                </a:lnTo>
                <a:lnTo>
                  <a:pt x="60" y="86"/>
                </a:lnTo>
                <a:lnTo>
                  <a:pt x="67" y="84"/>
                </a:lnTo>
                <a:lnTo>
                  <a:pt x="73" y="81"/>
                </a:lnTo>
                <a:lnTo>
                  <a:pt x="80" y="78"/>
                </a:lnTo>
                <a:lnTo>
                  <a:pt x="86" y="73"/>
                </a:lnTo>
                <a:lnTo>
                  <a:pt x="90" y="67"/>
                </a:lnTo>
                <a:lnTo>
                  <a:pt x="93" y="60"/>
                </a:lnTo>
                <a:lnTo>
                  <a:pt x="66" y="60"/>
                </a:lnTo>
                <a:close/>
                <a:moveTo>
                  <a:pt x="28" y="36"/>
                </a:moveTo>
                <a:lnTo>
                  <a:pt x="29" y="29"/>
                </a:lnTo>
                <a:lnTo>
                  <a:pt x="32" y="24"/>
                </a:lnTo>
                <a:lnTo>
                  <a:pt x="35" y="20"/>
                </a:lnTo>
                <a:lnTo>
                  <a:pt x="38" y="18"/>
                </a:lnTo>
                <a:lnTo>
                  <a:pt x="45" y="16"/>
                </a:lnTo>
                <a:lnTo>
                  <a:pt x="49" y="16"/>
                </a:lnTo>
                <a:lnTo>
                  <a:pt x="54" y="17"/>
                </a:lnTo>
                <a:lnTo>
                  <a:pt x="60" y="19"/>
                </a:lnTo>
                <a:lnTo>
                  <a:pt x="63" y="22"/>
                </a:lnTo>
                <a:lnTo>
                  <a:pt x="65" y="25"/>
                </a:lnTo>
                <a:lnTo>
                  <a:pt x="67" y="29"/>
                </a:lnTo>
                <a:lnTo>
                  <a:pt x="67" y="36"/>
                </a:lnTo>
                <a:lnTo>
                  <a:pt x="28" y="3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2" name="Freeform 1336"/>
          <p:cNvSpPr>
            <a:spLocks/>
          </p:cNvSpPr>
          <p:nvPr/>
        </p:nvSpPr>
        <p:spPr bwMode="auto">
          <a:xfrm>
            <a:off x="4371975" y="3105150"/>
            <a:ext cx="34925" cy="33338"/>
          </a:xfrm>
          <a:custGeom>
            <a:avLst/>
            <a:gdLst/>
            <a:ahLst/>
            <a:cxnLst>
              <a:cxn ang="0">
                <a:pos x="28" y="33"/>
              </a:cxn>
              <a:cxn ang="0">
                <a:pos x="27" y="33"/>
              </a:cxn>
              <a:cxn ang="0">
                <a:pos x="27" y="0"/>
              </a:cxn>
              <a:cxn ang="0">
                <a:pos x="0" y="0"/>
              </a:cxn>
              <a:cxn ang="0">
                <a:pos x="0" y="81"/>
              </a:cxn>
              <a:cxn ang="0">
                <a:pos x="27" y="81"/>
              </a:cxn>
              <a:cxn ang="0">
                <a:pos x="27" y="45"/>
              </a:cxn>
              <a:cxn ang="0">
                <a:pos x="28" y="45"/>
              </a:cxn>
              <a:cxn ang="0">
                <a:pos x="55" y="81"/>
              </a:cxn>
              <a:cxn ang="0">
                <a:pos x="87" y="81"/>
              </a:cxn>
              <a:cxn ang="0">
                <a:pos x="48" y="38"/>
              </a:cxn>
              <a:cxn ang="0">
                <a:pos x="85" y="0"/>
              </a:cxn>
              <a:cxn ang="0">
                <a:pos x="55" y="0"/>
              </a:cxn>
              <a:cxn ang="0">
                <a:pos x="28" y="33"/>
              </a:cxn>
            </a:cxnLst>
            <a:rect l="0" t="0" r="r" b="b"/>
            <a:pathLst>
              <a:path w="87" h="81">
                <a:moveTo>
                  <a:pt x="28" y="33"/>
                </a:moveTo>
                <a:lnTo>
                  <a:pt x="27" y="33"/>
                </a:lnTo>
                <a:lnTo>
                  <a:pt x="27" y="0"/>
                </a:lnTo>
                <a:lnTo>
                  <a:pt x="0" y="0"/>
                </a:lnTo>
                <a:lnTo>
                  <a:pt x="0" y="81"/>
                </a:lnTo>
                <a:lnTo>
                  <a:pt x="27" y="81"/>
                </a:lnTo>
                <a:lnTo>
                  <a:pt x="27" y="45"/>
                </a:lnTo>
                <a:lnTo>
                  <a:pt x="28" y="45"/>
                </a:lnTo>
                <a:lnTo>
                  <a:pt x="55" y="81"/>
                </a:lnTo>
                <a:lnTo>
                  <a:pt x="87" y="81"/>
                </a:lnTo>
                <a:lnTo>
                  <a:pt x="48" y="38"/>
                </a:lnTo>
                <a:lnTo>
                  <a:pt x="85" y="0"/>
                </a:lnTo>
                <a:lnTo>
                  <a:pt x="55" y="0"/>
                </a:lnTo>
                <a:lnTo>
                  <a:pt x="28" y="3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3" name="Freeform 1337"/>
          <p:cNvSpPr>
            <a:spLocks/>
          </p:cNvSpPr>
          <p:nvPr/>
        </p:nvSpPr>
        <p:spPr bwMode="auto">
          <a:xfrm>
            <a:off x="4406900" y="3105150"/>
            <a:ext cx="33338" cy="33338"/>
          </a:xfrm>
          <a:custGeom>
            <a:avLst/>
            <a:gdLst/>
            <a:ahLst/>
            <a:cxnLst>
              <a:cxn ang="0">
                <a:pos x="29" y="16"/>
              </a:cxn>
              <a:cxn ang="0">
                <a:pos x="29" y="81"/>
              </a:cxn>
              <a:cxn ang="0">
                <a:pos x="56" y="81"/>
              </a:cxn>
              <a:cxn ang="0">
                <a:pos x="56" y="16"/>
              </a:cxn>
              <a:cxn ang="0">
                <a:pos x="85" y="16"/>
              </a:cxn>
              <a:cxn ang="0">
                <a:pos x="85" y="0"/>
              </a:cxn>
              <a:cxn ang="0">
                <a:pos x="0" y="0"/>
              </a:cxn>
              <a:cxn ang="0">
                <a:pos x="0" y="16"/>
              </a:cxn>
              <a:cxn ang="0">
                <a:pos x="29" y="16"/>
              </a:cxn>
            </a:cxnLst>
            <a:rect l="0" t="0" r="r" b="b"/>
            <a:pathLst>
              <a:path w="85" h="81">
                <a:moveTo>
                  <a:pt x="29" y="16"/>
                </a:moveTo>
                <a:lnTo>
                  <a:pt x="29" y="81"/>
                </a:lnTo>
                <a:lnTo>
                  <a:pt x="56" y="81"/>
                </a:lnTo>
                <a:lnTo>
                  <a:pt x="56" y="16"/>
                </a:lnTo>
                <a:lnTo>
                  <a:pt x="85" y="16"/>
                </a:lnTo>
                <a:lnTo>
                  <a:pt x="85" y="0"/>
                </a:lnTo>
                <a:lnTo>
                  <a:pt x="0" y="0"/>
                </a:lnTo>
                <a:lnTo>
                  <a:pt x="0" y="16"/>
                </a:lnTo>
                <a:lnTo>
                  <a:pt x="29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4" name="Freeform 1338"/>
          <p:cNvSpPr>
            <a:spLocks/>
          </p:cNvSpPr>
          <p:nvPr/>
        </p:nvSpPr>
        <p:spPr bwMode="auto">
          <a:xfrm>
            <a:off x="4441825" y="3105150"/>
            <a:ext cx="38100" cy="44450"/>
          </a:xfrm>
          <a:custGeom>
            <a:avLst/>
            <a:gdLst/>
            <a:ahLst/>
            <a:cxnLst>
              <a:cxn ang="0">
                <a:pos x="16" y="109"/>
              </a:cxn>
              <a:cxn ang="0">
                <a:pos x="24" y="110"/>
              </a:cxn>
              <a:cxn ang="0">
                <a:pos x="34" y="110"/>
              </a:cxn>
              <a:cxn ang="0">
                <a:pos x="42" y="110"/>
              </a:cxn>
              <a:cxn ang="0">
                <a:pos x="49" y="108"/>
              </a:cxn>
              <a:cxn ang="0">
                <a:pos x="54" y="105"/>
              </a:cxn>
              <a:cxn ang="0">
                <a:pos x="57" y="102"/>
              </a:cxn>
              <a:cxn ang="0">
                <a:pos x="62" y="93"/>
              </a:cxn>
              <a:cxn ang="0">
                <a:pos x="66" y="85"/>
              </a:cxn>
              <a:cxn ang="0">
                <a:pos x="97" y="0"/>
              </a:cxn>
              <a:cxn ang="0">
                <a:pos x="68" y="0"/>
              </a:cxn>
              <a:cxn ang="0">
                <a:pos x="53" y="52"/>
              </a:cxn>
              <a:cxn ang="0">
                <a:pos x="32" y="0"/>
              </a:cxn>
              <a:cxn ang="0">
                <a:pos x="0" y="0"/>
              </a:cxn>
              <a:cxn ang="0">
                <a:pos x="38" y="79"/>
              </a:cxn>
              <a:cxn ang="0">
                <a:pos x="37" y="83"/>
              </a:cxn>
              <a:cxn ang="0">
                <a:pos x="35" y="87"/>
              </a:cxn>
              <a:cxn ang="0">
                <a:pos x="33" y="91"/>
              </a:cxn>
              <a:cxn ang="0">
                <a:pos x="32" y="92"/>
              </a:cxn>
              <a:cxn ang="0">
                <a:pos x="30" y="93"/>
              </a:cxn>
              <a:cxn ang="0">
                <a:pos x="27" y="94"/>
              </a:cxn>
              <a:cxn ang="0">
                <a:pos x="24" y="94"/>
              </a:cxn>
              <a:cxn ang="0">
                <a:pos x="20" y="94"/>
              </a:cxn>
              <a:cxn ang="0">
                <a:pos x="16" y="93"/>
              </a:cxn>
              <a:cxn ang="0">
                <a:pos x="16" y="109"/>
              </a:cxn>
            </a:cxnLst>
            <a:rect l="0" t="0" r="r" b="b"/>
            <a:pathLst>
              <a:path w="97" h="110">
                <a:moveTo>
                  <a:pt x="16" y="109"/>
                </a:moveTo>
                <a:lnTo>
                  <a:pt x="24" y="110"/>
                </a:lnTo>
                <a:lnTo>
                  <a:pt x="34" y="110"/>
                </a:lnTo>
                <a:lnTo>
                  <a:pt x="42" y="110"/>
                </a:lnTo>
                <a:lnTo>
                  <a:pt x="49" y="108"/>
                </a:lnTo>
                <a:lnTo>
                  <a:pt x="54" y="105"/>
                </a:lnTo>
                <a:lnTo>
                  <a:pt x="57" y="102"/>
                </a:lnTo>
                <a:lnTo>
                  <a:pt x="62" y="93"/>
                </a:lnTo>
                <a:lnTo>
                  <a:pt x="66" y="85"/>
                </a:lnTo>
                <a:lnTo>
                  <a:pt x="97" y="0"/>
                </a:lnTo>
                <a:lnTo>
                  <a:pt x="68" y="0"/>
                </a:lnTo>
                <a:lnTo>
                  <a:pt x="53" y="52"/>
                </a:lnTo>
                <a:lnTo>
                  <a:pt x="32" y="0"/>
                </a:lnTo>
                <a:lnTo>
                  <a:pt x="0" y="0"/>
                </a:lnTo>
                <a:lnTo>
                  <a:pt x="38" y="79"/>
                </a:lnTo>
                <a:lnTo>
                  <a:pt x="37" y="83"/>
                </a:lnTo>
                <a:lnTo>
                  <a:pt x="35" y="87"/>
                </a:lnTo>
                <a:lnTo>
                  <a:pt x="33" y="91"/>
                </a:lnTo>
                <a:lnTo>
                  <a:pt x="32" y="92"/>
                </a:lnTo>
                <a:lnTo>
                  <a:pt x="30" y="93"/>
                </a:lnTo>
                <a:lnTo>
                  <a:pt x="27" y="94"/>
                </a:lnTo>
                <a:lnTo>
                  <a:pt x="24" y="94"/>
                </a:lnTo>
                <a:lnTo>
                  <a:pt x="20" y="94"/>
                </a:lnTo>
                <a:lnTo>
                  <a:pt x="16" y="93"/>
                </a:lnTo>
                <a:lnTo>
                  <a:pt x="16" y="10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5" name="Freeform 1339"/>
          <p:cNvSpPr>
            <a:spLocks noEditPoints="1"/>
          </p:cNvSpPr>
          <p:nvPr/>
        </p:nvSpPr>
        <p:spPr bwMode="auto">
          <a:xfrm>
            <a:off x="4483100" y="3105150"/>
            <a:ext cx="36513" cy="33338"/>
          </a:xfrm>
          <a:custGeom>
            <a:avLst/>
            <a:gdLst/>
            <a:ahLst/>
            <a:cxnLst>
              <a:cxn ang="0">
                <a:pos x="29" y="25"/>
              </a:cxn>
              <a:cxn ang="0">
                <a:pos x="32" y="19"/>
              </a:cxn>
              <a:cxn ang="0">
                <a:pos x="40" y="16"/>
              </a:cxn>
              <a:cxn ang="0">
                <a:pos x="49" y="16"/>
              </a:cxn>
              <a:cxn ang="0">
                <a:pos x="55" y="19"/>
              </a:cxn>
              <a:cxn ang="0">
                <a:pos x="59" y="23"/>
              </a:cxn>
              <a:cxn ang="0">
                <a:pos x="59" y="27"/>
              </a:cxn>
              <a:cxn ang="0">
                <a:pos x="59" y="31"/>
              </a:cxn>
              <a:cxn ang="0">
                <a:pos x="56" y="35"/>
              </a:cxn>
              <a:cxn ang="0">
                <a:pos x="45" y="37"/>
              </a:cxn>
              <a:cxn ang="0">
                <a:pos x="26" y="39"/>
              </a:cxn>
              <a:cxn ang="0">
                <a:pos x="15" y="42"/>
              </a:cxn>
              <a:cxn ang="0">
                <a:pos x="6" y="48"/>
              </a:cxn>
              <a:cxn ang="0">
                <a:pos x="0" y="57"/>
              </a:cxn>
              <a:cxn ang="0">
                <a:pos x="0" y="66"/>
              </a:cxn>
              <a:cxn ang="0">
                <a:pos x="2" y="73"/>
              </a:cxn>
              <a:cxn ang="0">
                <a:pos x="8" y="80"/>
              </a:cxn>
              <a:cxn ang="0">
                <a:pos x="21" y="86"/>
              </a:cxn>
              <a:cxn ang="0">
                <a:pos x="38" y="86"/>
              </a:cxn>
              <a:cxn ang="0">
                <a:pos x="50" y="82"/>
              </a:cxn>
              <a:cxn ang="0">
                <a:pos x="57" y="78"/>
              </a:cxn>
              <a:cxn ang="0">
                <a:pos x="60" y="75"/>
              </a:cxn>
              <a:cxn ang="0">
                <a:pos x="90" y="84"/>
              </a:cxn>
              <a:cxn ang="0">
                <a:pos x="88" y="81"/>
              </a:cxn>
              <a:cxn ang="0">
                <a:pos x="86" y="78"/>
              </a:cxn>
              <a:cxn ang="0">
                <a:pos x="85" y="72"/>
              </a:cxn>
              <a:cxn ang="0">
                <a:pos x="85" y="30"/>
              </a:cxn>
              <a:cxn ang="0">
                <a:pos x="85" y="21"/>
              </a:cxn>
              <a:cxn ang="0">
                <a:pos x="80" y="11"/>
              </a:cxn>
              <a:cxn ang="0">
                <a:pos x="68" y="4"/>
              </a:cxn>
              <a:cxn ang="0">
                <a:pos x="45" y="0"/>
              </a:cxn>
              <a:cxn ang="0">
                <a:pos x="34" y="1"/>
              </a:cxn>
              <a:cxn ang="0">
                <a:pos x="21" y="4"/>
              </a:cxn>
              <a:cxn ang="0">
                <a:pos x="9" y="13"/>
              </a:cxn>
              <a:cxn ang="0">
                <a:pos x="6" y="19"/>
              </a:cxn>
              <a:cxn ang="0">
                <a:pos x="4" y="28"/>
              </a:cxn>
              <a:cxn ang="0">
                <a:pos x="59" y="50"/>
              </a:cxn>
              <a:cxn ang="0">
                <a:pos x="57" y="60"/>
              </a:cxn>
              <a:cxn ang="0">
                <a:pos x="52" y="66"/>
              </a:cxn>
              <a:cxn ang="0">
                <a:pos x="40" y="70"/>
              </a:cxn>
              <a:cxn ang="0">
                <a:pos x="31" y="68"/>
              </a:cxn>
              <a:cxn ang="0">
                <a:pos x="28" y="65"/>
              </a:cxn>
              <a:cxn ang="0">
                <a:pos x="26" y="61"/>
              </a:cxn>
              <a:cxn ang="0">
                <a:pos x="28" y="55"/>
              </a:cxn>
              <a:cxn ang="0">
                <a:pos x="32" y="52"/>
              </a:cxn>
              <a:cxn ang="0">
                <a:pos x="41" y="49"/>
              </a:cxn>
              <a:cxn ang="0">
                <a:pos x="59" y="45"/>
              </a:cxn>
            </a:cxnLst>
            <a:rect l="0" t="0" r="r" b="b"/>
            <a:pathLst>
              <a:path w="90" h="86">
                <a:moveTo>
                  <a:pt x="28" y="28"/>
                </a:moveTo>
                <a:lnTo>
                  <a:pt x="29" y="25"/>
                </a:lnTo>
                <a:lnTo>
                  <a:pt x="30" y="22"/>
                </a:lnTo>
                <a:lnTo>
                  <a:pt x="32" y="19"/>
                </a:lnTo>
                <a:lnTo>
                  <a:pt x="35" y="18"/>
                </a:lnTo>
                <a:lnTo>
                  <a:pt x="40" y="16"/>
                </a:lnTo>
                <a:lnTo>
                  <a:pt x="45" y="16"/>
                </a:lnTo>
                <a:lnTo>
                  <a:pt x="49" y="16"/>
                </a:lnTo>
                <a:lnTo>
                  <a:pt x="53" y="17"/>
                </a:lnTo>
                <a:lnTo>
                  <a:pt x="55" y="19"/>
                </a:lnTo>
                <a:lnTo>
                  <a:pt x="57" y="20"/>
                </a:lnTo>
                <a:lnTo>
                  <a:pt x="59" y="23"/>
                </a:lnTo>
                <a:lnTo>
                  <a:pt x="59" y="26"/>
                </a:lnTo>
                <a:lnTo>
                  <a:pt x="59" y="27"/>
                </a:lnTo>
                <a:lnTo>
                  <a:pt x="59" y="28"/>
                </a:lnTo>
                <a:lnTo>
                  <a:pt x="59" y="31"/>
                </a:lnTo>
                <a:lnTo>
                  <a:pt x="58" y="34"/>
                </a:lnTo>
                <a:lnTo>
                  <a:pt x="56" y="35"/>
                </a:lnTo>
                <a:lnTo>
                  <a:pt x="53" y="36"/>
                </a:lnTo>
                <a:lnTo>
                  <a:pt x="45" y="37"/>
                </a:lnTo>
                <a:lnTo>
                  <a:pt x="32" y="38"/>
                </a:lnTo>
                <a:lnTo>
                  <a:pt x="26" y="39"/>
                </a:lnTo>
                <a:lnTo>
                  <a:pt x="20" y="41"/>
                </a:lnTo>
                <a:lnTo>
                  <a:pt x="15" y="42"/>
                </a:lnTo>
                <a:lnTo>
                  <a:pt x="10" y="45"/>
                </a:lnTo>
                <a:lnTo>
                  <a:pt x="6" y="48"/>
                </a:lnTo>
                <a:lnTo>
                  <a:pt x="3" y="52"/>
                </a:lnTo>
                <a:lnTo>
                  <a:pt x="0" y="57"/>
                </a:lnTo>
                <a:lnTo>
                  <a:pt x="0" y="63"/>
                </a:lnTo>
                <a:lnTo>
                  <a:pt x="0" y="66"/>
                </a:lnTo>
                <a:lnTo>
                  <a:pt x="1" y="69"/>
                </a:lnTo>
                <a:lnTo>
                  <a:pt x="2" y="73"/>
                </a:lnTo>
                <a:lnTo>
                  <a:pt x="4" y="77"/>
                </a:lnTo>
                <a:lnTo>
                  <a:pt x="8" y="80"/>
                </a:lnTo>
                <a:lnTo>
                  <a:pt x="13" y="84"/>
                </a:lnTo>
                <a:lnTo>
                  <a:pt x="21" y="86"/>
                </a:lnTo>
                <a:lnTo>
                  <a:pt x="30" y="86"/>
                </a:lnTo>
                <a:lnTo>
                  <a:pt x="38" y="86"/>
                </a:lnTo>
                <a:lnTo>
                  <a:pt x="47" y="84"/>
                </a:lnTo>
                <a:lnTo>
                  <a:pt x="50" y="82"/>
                </a:lnTo>
                <a:lnTo>
                  <a:pt x="54" y="80"/>
                </a:lnTo>
                <a:lnTo>
                  <a:pt x="57" y="78"/>
                </a:lnTo>
                <a:lnTo>
                  <a:pt x="60" y="75"/>
                </a:lnTo>
                <a:lnTo>
                  <a:pt x="60" y="75"/>
                </a:lnTo>
                <a:lnTo>
                  <a:pt x="63" y="84"/>
                </a:lnTo>
                <a:lnTo>
                  <a:pt x="90" y="84"/>
                </a:lnTo>
                <a:lnTo>
                  <a:pt x="90" y="81"/>
                </a:lnTo>
                <a:lnTo>
                  <a:pt x="88" y="81"/>
                </a:lnTo>
                <a:lnTo>
                  <a:pt x="87" y="80"/>
                </a:lnTo>
                <a:lnTo>
                  <a:pt x="86" y="78"/>
                </a:lnTo>
                <a:lnTo>
                  <a:pt x="85" y="77"/>
                </a:lnTo>
                <a:lnTo>
                  <a:pt x="85" y="72"/>
                </a:lnTo>
                <a:lnTo>
                  <a:pt x="85" y="66"/>
                </a:lnTo>
                <a:lnTo>
                  <a:pt x="85" y="30"/>
                </a:lnTo>
                <a:lnTo>
                  <a:pt x="85" y="26"/>
                </a:lnTo>
                <a:lnTo>
                  <a:pt x="85" y="21"/>
                </a:lnTo>
                <a:lnTo>
                  <a:pt x="83" y="16"/>
                </a:lnTo>
                <a:lnTo>
                  <a:pt x="80" y="11"/>
                </a:lnTo>
                <a:lnTo>
                  <a:pt x="75" y="7"/>
                </a:lnTo>
                <a:lnTo>
                  <a:pt x="68" y="4"/>
                </a:lnTo>
                <a:lnTo>
                  <a:pt x="58" y="1"/>
                </a:lnTo>
                <a:lnTo>
                  <a:pt x="45" y="0"/>
                </a:lnTo>
                <a:lnTo>
                  <a:pt x="40" y="0"/>
                </a:lnTo>
                <a:lnTo>
                  <a:pt x="34" y="1"/>
                </a:lnTo>
                <a:lnTo>
                  <a:pt x="28" y="2"/>
                </a:lnTo>
                <a:lnTo>
                  <a:pt x="21" y="4"/>
                </a:lnTo>
                <a:lnTo>
                  <a:pt x="15" y="8"/>
                </a:lnTo>
                <a:lnTo>
                  <a:pt x="9" y="13"/>
                </a:lnTo>
                <a:lnTo>
                  <a:pt x="7" y="16"/>
                </a:lnTo>
                <a:lnTo>
                  <a:pt x="6" y="19"/>
                </a:lnTo>
                <a:lnTo>
                  <a:pt x="4" y="24"/>
                </a:lnTo>
                <a:lnTo>
                  <a:pt x="4" y="28"/>
                </a:lnTo>
                <a:lnTo>
                  <a:pt x="28" y="28"/>
                </a:lnTo>
                <a:close/>
                <a:moveTo>
                  <a:pt x="59" y="50"/>
                </a:moveTo>
                <a:lnTo>
                  <a:pt x="59" y="56"/>
                </a:lnTo>
                <a:lnTo>
                  <a:pt x="57" y="60"/>
                </a:lnTo>
                <a:lnTo>
                  <a:pt x="55" y="63"/>
                </a:lnTo>
                <a:lnTo>
                  <a:pt x="52" y="66"/>
                </a:lnTo>
                <a:lnTo>
                  <a:pt x="46" y="69"/>
                </a:lnTo>
                <a:lnTo>
                  <a:pt x="40" y="70"/>
                </a:lnTo>
                <a:lnTo>
                  <a:pt x="35" y="69"/>
                </a:lnTo>
                <a:lnTo>
                  <a:pt x="31" y="68"/>
                </a:lnTo>
                <a:lnTo>
                  <a:pt x="29" y="67"/>
                </a:lnTo>
                <a:lnTo>
                  <a:pt x="28" y="65"/>
                </a:lnTo>
                <a:lnTo>
                  <a:pt x="27" y="63"/>
                </a:lnTo>
                <a:lnTo>
                  <a:pt x="26" y="61"/>
                </a:lnTo>
                <a:lnTo>
                  <a:pt x="27" y="58"/>
                </a:lnTo>
                <a:lnTo>
                  <a:pt x="28" y="55"/>
                </a:lnTo>
                <a:lnTo>
                  <a:pt x="30" y="53"/>
                </a:lnTo>
                <a:lnTo>
                  <a:pt x="32" y="52"/>
                </a:lnTo>
                <a:lnTo>
                  <a:pt x="37" y="50"/>
                </a:lnTo>
                <a:lnTo>
                  <a:pt x="41" y="49"/>
                </a:lnTo>
                <a:lnTo>
                  <a:pt x="52" y="48"/>
                </a:lnTo>
                <a:lnTo>
                  <a:pt x="59" y="45"/>
                </a:lnTo>
                <a:lnTo>
                  <a:pt x="59" y="5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6" name="Freeform 1340"/>
          <p:cNvSpPr>
            <a:spLocks/>
          </p:cNvSpPr>
          <p:nvPr/>
        </p:nvSpPr>
        <p:spPr bwMode="auto">
          <a:xfrm>
            <a:off x="4522788" y="3105150"/>
            <a:ext cx="38100" cy="33338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5" y="82"/>
              </a:cxn>
              <a:cxn ang="0">
                <a:pos x="10" y="82"/>
              </a:cxn>
              <a:cxn ang="0">
                <a:pos x="18" y="82"/>
              </a:cxn>
              <a:cxn ang="0">
                <a:pos x="24" y="79"/>
              </a:cxn>
              <a:cxn ang="0">
                <a:pos x="30" y="77"/>
              </a:cxn>
              <a:cxn ang="0">
                <a:pos x="35" y="73"/>
              </a:cxn>
              <a:cxn ang="0">
                <a:pos x="39" y="67"/>
              </a:cxn>
              <a:cxn ang="0">
                <a:pos x="42" y="59"/>
              </a:cxn>
              <a:cxn ang="0">
                <a:pos x="44" y="48"/>
              </a:cxn>
              <a:cxn ang="0">
                <a:pos x="46" y="34"/>
              </a:cxn>
              <a:cxn ang="0">
                <a:pos x="47" y="16"/>
              </a:cxn>
              <a:cxn ang="0">
                <a:pos x="70" y="16"/>
              </a:cxn>
              <a:cxn ang="0">
                <a:pos x="70" y="81"/>
              </a:cxn>
              <a:cxn ang="0">
                <a:pos x="97" y="81"/>
              </a:cxn>
              <a:cxn ang="0">
                <a:pos x="97" y="0"/>
              </a:cxn>
              <a:cxn ang="0">
                <a:pos x="21" y="0"/>
              </a:cxn>
              <a:cxn ang="0">
                <a:pos x="20" y="35"/>
              </a:cxn>
              <a:cxn ang="0">
                <a:pos x="20" y="43"/>
              </a:cxn>
              <a:cxn ang="0">
                <a:pos x="19" y="50"/>
              </a:cxn>
              <a:cxn ang="0">
                <a:pos x="18" y="55"/>
              </a:cxn>
              <a:cxn ang="0">
                <a:pos x="16" y="59"/>
              </a:cxn>
              <a:cxn ang="0">
                <a:pos x="14" y="61"/>
              </a:cxn>
              <a:cxn ang="0">
                <a:pos x="11" y="63"/>
              </a:cxn>
              <a:cxn ang="0">
                <a:pos x="8" y="64"/>
              </a:cxn>
              <a:cxn ang="0">
                <a:pos x="5" y="64"/>
              </a:cxn>
              <a:cxn ang="0">
                <a:pos x="2" y="64"/>
              </a:cxn>
              <a:cxn ang="0">
                <a:pos x="0" y="64"/>
              </a:cxn>
              <a:cxn ang="0">
                <a:pos x="0" y="81"/>
              </a:cxn>
            </a:cxnLst>
            <a:rect l="0" t="0" r="r" b="b"/>
            <a:pathLst>
              <a:path w="97" h="82">
                <a:moveTo>
                  <a:pt x="0" y="81"/>
                </a:moveTo>
                <a:lnTo>
                  <a:pt x="5" y="82"/>
                </a:lnTo>
                <a:lnTo>
                  <a:pt x="10" y="82"/>
                </a:lnTo>
                <a:lnTo>
                  <a:pt x="18" y="82"/>
                </a:lnTo>
                <a:lnTo>
                  <a:pt x="24" y="79"/>
                </a:lnTo>
                <a:lnTo>
                  <a:pt x="30" y="77"/>
                </a:lnTo>
                <a:lnTo>
                  <a:pt x="35" y="73"/>
                </a:lnTo>
                <a:lnTo>
                  <a:pt x="39" y="67"/>
                </a:lnTo>
                <a:lnTo>
                  <a:pt x="42" y="59"/>
                </a:lnTo>
                <a:lnTo>
                  <a:pt x="44" y="48"/>
                </a:lnTo>
                <a:lnTo>
                  <a:pt x="46" y="34"/>
                </a:lnTo>
                <a:lnTo>
                  <a:pt x="47" y="16"/>
                </a:lnTo>
                <a:lnTo>
                  <a:pt x="70" y="16"/>
                </a:lnTo>
                <a:lnTo>
                  <a:pt x="70" y="81"/>
                </a:lnTo>
                <a:lnTo>
                  <a:pt x="97" y="81"/>
                </a:lnTo>
                <a:lnTo>
                  <a:pt x="97" y="0"/>
                </a:lnTo>
                <a:lnTo>
                  <a:pt x="21" y="0"/>
                </a:lnTo>
                <a:lnTo>
                  <a:pt x="20" y="35"/>
                </a:lnTo>
                <a:lnTo>
                  <a:pt x="20" y="43"/>
                </a:lnTo>
                <a:lnTo>
                  <a:pt x="19" y="50"/>
                </a:lnTo>
                <a:lnTo>
                  <a:pt x="18" y="55"/>
                </a:lnTo>
                <a:lnTo>
                  <a:pt x="16" y="59"/>
                </a:lnTo>
                <a:lnTo>
                  <a:pt x="14" y="61"/>
                </a:lnTo>
                <a:lnTo>
                  <a:pt x="11" y="63"/>
                </a:lnTo>
                <a:lnTo>
                  <a:pt x="8" y="64"/>
                </a:lnTo>
                <a:lnTo>
                  <a:pt x="5" y="64"/>
                </a:lnTo>
                <a:lnTo>
                  <a:pt x="2" y="64"/>
                </a:lnTo>
                <a:lnTo>
                  <a:pt x="0" y="64"/>
                </a:lnTo>
                <a:lnTo>
                  <a:pt x="0" y="8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7" name="Freeform 1341"/>
          <p:cNvSpPr>
            <a:spLocks noEditPoints="1"/>
          </p:cNvSpPr>
          <p:nvPr/>
        </p:nvSpPr>
        <p:spPr bwMode="auto">
          <a:xfrm>
            <a:off x="4568825" y="3105150"/>
            <a:ext cx="33338" cy="333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81"/>
              </a:cxn>
              <a:cxn ang="0">
                <a:pos x="49" y="81"/>
              </a:cxn>
              <a:cxn ang="0">
                <a:pos x="55" y="79"/>
              </a:cxn>
              <a:cxn ang="0">
                <a:pos x="61" y="78"/>
              </a:cxn>
              <a:cxn ang="0">
                <a:pos x="66" y="77"/>
              </a:cxn>
              <a:cxn ang="0">
                <a:pos x="71" y="75"/>
              </a:cxn>
              <a:cxn ang="0">
                <a:pos x="75" y="72"/>
              </a:cxn>
              <a:cxn ang="0">
                <a:pos x="78" y="67"/>
              </a:cxn>
              <a:cxn ang="0">
                <a:pos x="81" y="62"/>
              </a:cxn>
              <a:cxn ang="0">
                <a:pos x="82" y="55"/>
              </a:cxn>
              <a:cxn ang="0">
                <a:pos x="81" y="51"/>
              </a:cxn>
              <a:cxn ang="0">
                <a:pos x="80" y="47"/>
              </a:cxn>
              <a:cxn ang="0">
                <a:pos x="78" y="43"/>
              </a:cxn>
              <a:cxn ang="0">
                <a:pos x="76" y="40"/>
              </a:cxn>
              <a:cxn ang="0">
                <a:pos x="71" y="35"/>
              </a:cxn>
              <a:cxn ang="0">
                <a:pos x="65" y="32"/>
              </a:cxn>
              <a:cxn ang="0">
                <a:pos x="53" y="28"/>
              </a:cxn>
              <a:cxn ang="0">
                <a:pos x="43" y="28"/>
              </a:cxn>
              <a:cxn ang="0">
                <a:pos x="26" y="28"/>
              </a:cxn>
              <a:cxn ang="0">
                <a:pos x="26" y="0"/>
              </a:cxn>
              <a:cxn ang="0">
                <a:pos x="0" y="0"/>
              </a:cxn>
              <a:cxn ang="0">
                <a:pos x="26" y="45"/>
              </a:cxn>
              <a:cxn ang="0">
                <a:pos x="38" y="45"/>
              </a:cxn>
              <a:cxn ang="0">
                <a:pos x="42" y="45"/>
              </a:cxn>
              <a:cxn ang="0">
                <a:pos x="48" y="46"/>
              </a:cxn>
              <a:cxn ang="0">
                <a:pos x="50" y="47"/>
              </a:cxn>
              <a:cxn ang="0">
                <a:pos x="52" y="49"/>
              </a:cxn>
              <a:cxn ang="0">
                <a:pos x="53" y="51"/>
              </a:cxn>
              <a:cxn ang="0">
                <a:pos x="54" y="55"/>
              </a:cxn>
              <a:cxn ang="0">
                <a:pos x="54" y="57"/>
              </a:cxn>
              <a:cxn ang="0">
                <a:pos x="53" y="59"/>
              </a:cxn>
              <a:cxn ang="0">
                <a:pos x="51" y="61"/>
              </a:cxn>
              <a:cxn ang="0">
                <a:pos x="50" y="62"/>
              </a:cxn>
              <a:cxn ang="0">
                <a:pos x="45" y="63"/>
              </a:cxn>
              <a:cxn ang="0">
                <a:pos x="39" y="64"/>
              </a:cxn>
              <a:cxn ang="0">
                <a:pos x="26" y="64"/>
              </a:cxn>
              <a:cxn ang="0">
                <a:pos x="26" y="45"/>
              </a:cxn>
            </a:cxnLst>
            <a:rect l="0" t="0" r="r" b="b"/>
            <a:pathLst>
              <a:path w="82" h="81">
                <a:moveTo>
                  <a:pt x="0" y="0"/>
                </a:moveTo>
                <a:lnTo>
                  <a:pt x="0" y="81"/>
                </a:lnTo>
                <a:lnTo>
                  <a:pt x="49" y="81"/>
                </a:lnTo>
                <a:lnTo>
                  <a:pt x="55" y="79"/>
                </a:lnTo>
                <a:lnTo>
                  <a:pt x="61" y="78"/>
                </a:lnTo>
                <a:lnTo>
                  <a:pt x="66" y="77"/>
                </a:lnTo>
                <a:lnTo>
                  <a:pt x="71" y="75"/>
                </a:lnTo>
                <a:lnTo>
                  <a:pt x="75" y="72"/>
                </a:lnTo>
                <a:lnTo>
                  <a:pt x="78" y="67"/>
                </a:lnTo>
                <a:lnTo>
                  <a:pt x="81" y="62"/>
                </a:lnTo>
                <a:lnTo>
                  <a:pt x="82" y="55"/>
                </a:lnTo>
                <a:lnTo>
                  <a:pt x="81" y="51"/>
                </a:lnTo>
                <a:lnTo>
                  <a:pt x="80" y="47"/>
                </a:lnTo>
                <a:lnTo>
                  <a:pt x="78" y="43"/>
                </a:lnTo>
                <a:lnTo>
                  <a:pt x="76" y="40"/>
                </a:lnTo>
                <a:lnTo>
                  <a:pt x="71" y="35"/>
                </a:lnTo>
                <a:lnTo>
                  <a:pt x="65" y="32"/>
                </a:lnTo>
                <a:lnTo>
                  <a:pt x="53" y="28"/>
                </a:lnTo>
                <a:lnTo>
                  <a:pt x="43" y="28"/>
                </a:lnTo>
                <a:lnTo>
                  <a:pt x="26" y="28"/>
                </a:lnTo>
                <a:lnTo>
                  <a:pt x="26" y="0"/>
                </a:lnTo>
                <a:lnTo>
                  <a:pt x="0" y="0"/>
                </a:lnTo>
                <a:close/>
                <a:moveTo>
                  <a:pt x="26" y="45"/>
                </a:moveTo>
                <a:lnTo>
                  <a:pt x="38" y="45"/>
                </a:lnTo>
                <a:lnTo>
                  <a:pt x="42" y="45"/>
                </a:lnTo>
                <a:lnTo>
                  <a:pt x="48" y="46"/>
                </a:lnTo>
                <a:lnTo>
                  <a:pt x="50" y="47"/>
                </a:lnTo>
                <a:lnTo>
                  <a:pt x="52" y="49"/>
                </a:lnTo>
                <a:lnTo>
                  <a:pt x="53" y="51"/>
                </a:lnTo>
                <a:lnTo>
                  <a:pt x="54" y="55"/>
                </a:lnTo>
                <a:lnTo>
                  <a:pt x="54" y="57"/>
                </a:lnTo>
                <a:lnTo>
                  <a:pt x="53" y="59"/>
                </a:lnTo>
                <a:lnTo>
                  <a:pt x="51" y="61"/>
                </a:lnTo>
                <a:lnTo>
                  <a:pt x="50" y="62"/>
                </a:lnTo>
                <a:lnTo>
                  <a:pt x="45" y="63"/>
                </a:lnTo>
                <a:lnTo>
                  <a:pt x="39" y="64"/>
                </a:lnTo>
                <a:lnTo>
                  <a:pt x="26" y="64"/>
                </a:lnTo>
                <a:lnTo>
                  <a:pt x="26" y="4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8" name="Freeform 1342"/>
          <p:cNvSpPr>
            <a:spLocks/>
          </p:cNvSpPr>
          <p:nvPr/>
        </p:nvSpPr>
        <p:spPr bwMode="auto">
          <a:xfrm>
            <a:off x="4606925" y="3105150"/>
            <a:ext cx="34925" cy="33338"/>
          </a:xfrm>
          <a:custGeom>
            <a:avLst/>
            <a:gdLst/>
            <a:ahLst/>
            <a:cxnLst>
              <a:cxn ang="0">
                <a:pos x="26" y="46"/>
              </a:cxn>
              <a:cxn ang="0">
                <a:pos x="58" y="46"/>
              </a:cxn>
              <a:cxn ang="0">
                <a:pos x="58" y="81"/>
              </a:cxn>
              <a:cxn ang="0">
                <a:pos x="85" y="81"/>
              </a:cxn>
              <a:cxn ang="0">
                <a:pos x="85" y="0"/>
              </a:cxn>
              <a:cxn ang="0">
                <a:pos x="58" y="0"/>
              </a:cxn>
              <a:cxn ang="0">
                <a:pos x="58" y="31"/>
              </a:cxn>
              <a:cxn ang="0">
                <a:pos x="26" y="31"/>
              </a:cxn>
              <a:cxn ang="0">
                <a:pos x="26" y="0"/>
              </a:cxn>
              <a:cxn ang="0">
                <a:pos x="0" y="0"/>
              </a:cxn>
              <a:cxn ang="0">
                <a:pos x="0" y="81"/>
              </a:cxn>
              <a:cxn ang="0">
                <a:pos x="26" y="81"/>
              </a:cxn>
              <a:cxn ang="0">
                <a:pos x="26" y="46"/>
              </a:cxn>
            </a:cxnLst>
            <a:rect l="0" t="0" r="r" b="b"/>
            <a:pathLst>
              <a:path w="85" h="81">
                <a:moveTo>
                  <a:pt x="26" y="46"/>
                </a:moveTo>
                <a:lnTo>
                  <a:pt x="58" y="46"/>
                </a:lnTo>
                <a:lnTo>
                  <a:pt x="58" y="81"/>
                </a:lnTo>
                <a:lnTo>
                  <a:pt x="85" y="81"/>
                </a:lnTo>
                <a:lnTo>
                  <a:pt x="85" y="0"/>
                </a:lnTo>
                <a:lnTo>
                  <a:pt x="58" y="0"/>
                </a:lnTo>
                <a:lnTo>
                  <a:pt x="58" y="31"/>
                </a:lnTo>
                <a:lnTo>
                  <a:pt x="26" y="31"/>
                </a:lnTo>
                <a:lnTo>
                  <a:pt x="26" y="0"/>
                </a:lnTo>
                <a:lnTo>
                  <a:pt x="0" y="0"/>
                </a:lnTo>
                <a:lnTo>
                  <a:pt x="0" y="81"/>
                </a:lnTo>
                <a:lnTo>
                  <a:pt x="26" y="81"/>
                </a:lnTo>
                <a:lnTo>
                  <a:pt x="26" y="4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59" name="Freeform 1343"/>
          <p:cNvSpPr>
            <a:spLocks noEditPoints="1"/>
          </p:cNvSpPr>
          <p:nvPr/>
        </p:nvSpPr>
        <p:spPr bwMode="auto">
          <a:xfrm>
            <a:off x="4648200" y="3105150"/>
            <a:ext cx="36513" cy="33338"/>
          </a:xfrm>
          <a:custGeom>
            <a:avLst/>
            <a:gdLst/>
            <a:ahLst/>
            <a:cxnLst>
              <a:cxn ang="0">
                <a:pos x="29" y="25"/>
              </a:cxn>
              <a:cxn ang="0">
                <a:pos x="33" y="19"/>
              </a:cxn>
              <a:cxn ang="0">
                <a:pos x="41" y="16"/>
              </a:cxn>
              <a:cxn ang="0">
                <a:pos x="49" y="16"/>
              </a:cxn>
              <a:cxn ang="0">
                <a:pos x="56" y="19"/>
              </a:cxn>
              <a:cxn ang="0">
                <a:pos x="59" y="23"/>
              </a:cxn>
              <a:cxn ang="0">
                <a:pos x="59" y="27"/>
              </a:cxn>
              <a:cxn ang="0">
                <a:pos x="59" y="31"/>
              </a:cxn>
              <a:cxn ang="0">
                <a:pos x="56" y="35"/>
              </a:cxn>
              <a:cxn ang="0">
                <a:pos x="45" y="37"/>
              </a:cxn>
              <a:cxn ang="0">
                <a:pos x="26" y="39"/>
              </a:cxn>
              <a:cxn ang="0">
                <a:pos x="15" y="42"/>
              </a:cxn>
              <a:cxn ang="0">
                <a:pos x="6" y="48"/>
              </a:cxn>
              <a:cxn ang="0">
                <a:pos x="1" y="57"/>
              </a:cxn>
              <a:cxn ang="0">
                <a:pos x="0" y="66"/>
              </a:cxn>
              <a:cxn ang="0">
                <a:pos x="2" y="73"/>
              </a:cxn>
              <a:cxn ang="0">
                <a:pos x="8" y="80"/>
              </a:cxn>
              <a:cxn ang="0">
                <a:pos x="21" y="86"/>
              </a:cxn>
              <a:cxn ang="0">
                <a:pos x="39" y="86"/>
              </a:cxn>
              <a:cxn ang="0">
                <a:pos x="51" y="82"/>
              </a:cxn>
              <a:cxn ang="0">
                <a:pos x="57" y="78"/>
              </a:cxn>
              <a:cxn ang="0">
                <a:pos x="60" y="75"/>
              </a:cxn>
              <a:cxn ang="0">
                <a:pos x="91" y="84"/>
              </a:cxn>
              <a:cxn ang="0">
                <a:pos x="89" y="81"/>
              </a:cxn>
              <a:cxn ang="0">
                <a:pos x="87" y="78"/>
              </a:cxn>
              <a:cxn ang="0">
                <a:pos x="86" y="72"/>
              </a:cxn>
              <a:cxn ang="0">
                <a:pos x="86" y="30"/>
              </a:cxn>
              <a:cxn ang="0">
                <a:pos x="86" y="21"/>
              </a:cxn>
              <a:cxn ang="0">
                <a:pos x="80" y="11"/>
              </a:cxn>
              <a:cxn ang="0">
                <a:pos x="68" y="4"/>
              </a:cxn>
              <a:cxn ang="0">
                <a:pos x="46" y="0"/>
              </a:cxn>
              <a:cxn ang="0">
                <a:pos x="35" y="1"/>
              </a:cxn>
              <a:cxn ang="0">
                <a:pos x="21" y="4"/>
              </a:cxn>
              <a:cxn ang="0">
                <a:pos x="9" y="13"/>
              </a:cxn>
              <a:cxn ang="0">
                <a:pos x="6" y="19"/>
              </a:cxn>
              <a:cxn ang="0">
                <a:pos x="4" y="28"/>
              </a:cxn>
              <a:cxn ang="0">
                <a:pos x="60" y="50"/>
              </a:cxn>
              <a:cxn ang="0">
                <a:pos x="57" y="60"/>
              </a:cxn>
              <a:cxn ang="0">
                <a:pos x="52" y="66"/>
              </a:cxn>
              <a:cxn ang="0">
                <a:pos x="41" y="70"/>
              </a:cxn>
              <a:cxn ang="0">
                <a:pos x="32" y="68"/>
              </a:cxn>
              <a:cxn ang="0">
                <a:pos x="28" y="65"/>
              </a:cxn>
              <a:cxn ang="0">
                <a:pos x="26" y="61"/>
              </a:cxn>
              <a:cxn ang="0">
                <a:pos x="28" y="55"/>
              </a:cxn>
              <a:cxn ang="0">
                <a:pos x="33" y="52"/>
              </a:cxn>
              <a:cxn ang="0">
                <a:pos x="43" y="49"/>
              </a:cxn>
              <a:cxn ang="0">
                <a:pos x="60" y="45"/>
              </a:cxn>
            </a:cxnLst>
            <a:rect l="0" t="0" r="r" b="b"/>
            <a:pathLst>
              <a:path w="91" h="86">
                <a:moveTo>
                  <a:pt x="29" y="28"/>
                </a:moveTo>
                <a:lnTo>
                  <a:pt x="29" y="25"/>
                </a:lnTo>
                <a:lnTo>
                  <a:pt x="30" y="22"/>
                </a:lnTo>
                <a:lnTo>
                  <a:pt x="33" y="19"/>
                </a:lnTo>
                <a:lnTo>
                  <a:pt x="36" y="18"/>
                </a:lnTo>
                <a:lnTo>
                  <a:pt x="41" y="16"/>
                </a:lnTo>
                <a:lnTo>
                  <a:pt x="45" y="16"/>
                </a:lnTo>
                <a:lnTo>
                  <a:pt x="49" y="16"/>
                </a:lnTo>
                <a:lnTo>
                  <a:pt x="53" y="17"/>
                </a:lnTo>
                <a:lnTo>
                  <a:pt x="56" y="19"/>
                </a:lnTo>
                <a:lnTo>
                  <a:pt x="57" y="20"/>
                </a:lnTo>
                <a:lnTo>
                  <a:pt x="59" y="23"/>
                </a:lnTo>
                <a:lnTo>
                  <a:pt x="59" y="26"/>
                </a:lnTo>
                <a:lnTo>
                  <a:pt x="59" y="27"/>
                </a:lnTo>
                <a:lnTo>
                  <a:pt x="59" y="28"/>
                </a:lnTo>
                <a:lnTo>
                  <a:pt x="59" y="31"/>
                </a:lnTo>
                <a:lnTo>
                  <a:pt x="58" y="34"/>
                </a:lnTo>
                <a:lnTo>
                  <a:pt x="56" y="35"/>
                </a:lnTo>
                <a:lnTo>
                  <a:pt x="53" y="36"/>
                </a:lnTo>
                <a:lnTo>
                  <a:pt x="45" y="37"/>
                </a:lnTo>
                <a:lnTo>
                  <a:pt x="33" y="38"/>
                </a:lnTo>
                <a:lnTo>
                  <a:pt x="26" y="39"/>
                </a:lnTo>
                <a:lnTo>
                  <a:pt x="20" y="41"/>
                </a:lnTo>
                <a:lnTo>
                  <a:pt x="15" y="42"/>
                </a:lnTo>
                <a:lnTo>
                  <a:pt x="10" y="45"/>
                </a:lnTo>
                <a:lnTo>
                  <a:pt x="6" y="48"/>
                </a:lnTo>
                <a:lnTo>
                  <a:pt x="3" y="52"/>
                </a:lnTo>
                <a:lnTo>
                  <a:pt x="1" y="57"/>
                </a:lnTo>
                <a:lnTo>
                  <a:pt x="0" y="63"/>
                </a:lnTo>
                <a:lnTo>
                  <a:pt x="0" y="66"/>
                </a:lnTo>
                <a:lnTo>
                  <a:pt x="1" y="69"/>
                </a:lnTo>
                <a:lnTo>
                  <a:pt x="2" y="73"/>
                </a:lnTo>
                <a:lnTo>
                  <a:pt x="5" y="77"/>
                </a:lnTo>
                <a:lnTo>
                  <a:pt x="8" y="80"/>
                </a:lnTo>
                <a:lnTo>
                  <a:pt x="14" y="84"/>
                </a:lnTo>
                <a:lnTo>
                  <a:pt x="21" y="86"/>
                </a:lnTo>
                <a:lnTo>
                  <a:pt x="30" y="86"/>
                </a:lnTo>
                <a:lnTo>
                  <a:pt x="39" y="86"/>
                </a:lnTo>
                <a:lnTo>
                  <a:pt x="47" y="84"/>
                </a:lnTo>
                <a:lnTo>
                  <a:pt x="51" y="82"/>
                </a:lnTo>
                <a:lnTo>
                  <a:pt x="54" y="80"/>
                </a:lnTo>
                <a:lnTo>
                  <a:pt x="57" y="78"/>
                </a:lnTo>
                <a:lnTo>
                  <a:pt x="60" y="75"/>
                </a:lnTo>
                <a:lnTo>
                  <a:pt x="60" y="75"/>
                </a:lnTo>
                <a:lnTo>
                  <a:pt x="63" y="84"/>
                </a:lnTo>
                <a:lnTo>
                  <a:pt x="91" y="84"/>
                </a:lnTo>
                <a:lnTo>
                  <a:pt x="91" y="81"/>
                </a:lnTo>
                <a:lnTo>
                  <a:pt x="89" y="81"/>
                </a:lnTo>
                <a:lnTo>
                  <a:pt x="88" y="80"/>
                </a:lnTo>
                <a:lnTo>
                  <a:pt x="87" y="78"/>
                </a:lnTo>
                <a:lnTo>
                  <a:pt x="86" y="77"/>
                </a:lnTo>
                <a:lnTo>
                  <a:pt x="86" y="72"/>
                </a:lnTo>
                <a:lnTo>
                  <a:pt x="86" y="66"/>
                </a:lnTo>
                <a:lnTo>
                  <a:pt x="86" y="30"/>
                </a:lnTo>
                <a:lnTo>
                  <a:pt x="86" y="26"/>
                </a:lnTo>
                <a:lnTo>
                  <a:pt x="86" y="21"/>
                </a:lnTo>
                <a:lnTo>
                  <a:pt x="84" y="16"/>
                </a:lnTo>
                <a:lnTo>
                  <a:pt x="80" y="11"/>
                </a:lnTo>
                <a:lnTo>
                  <a:pt x="75" y="7"/>
                </a:lnTo>
                <a:lnTo>
                  <a:pt x="68" y="4"/>
                </a:lnTo>
                <a:lnTo>
                  <a:pt x="58" y="1"/>
                </a:lnTo>
                <a:lnTo>
                  <a:pt x="46" y="0"/>
                </a:lnTo>
                <a:lnTo>
                  <a:pt x="41" y="0"/>
                </a:lnTo>
                <a:lnTo>
                  <a:pt x="35" y="1"/>
                </a:lnTo>
                <a:lnTo>
                  <a:pt x="28" y="2"/>
                </a:lnTo>
                <a:lnTo>
                  <a:pt x="21" y="4"/>
                </a:lnTo>
                <a:lnTo>
                  <a:pt x="15" y="8"/>
                </a:lnTo>
                <a:lnTo>
                  <a:pt x="9" y="13"/>
                </a:lnTo>
                <a:lnTo>
                  <a:pt x="7" y="16"/>
                </a:lnTo>
                <a:lnTo>
                  <a:pt x="6" y="19"/>
                </a:lnTo>
                <a:lnTo>
                  <a:pt x="4" y="24"/>
                </a:lnTo>
                <a:lnTo>
                  <a:pt x="4" y="28"/>
                </a:lnTo>
                <a:lnTo>
                  <a:pt x="29" y="28"/>
                </a:lnTo>
                <a:close/>
                <a:moveTo>
                  <a:pt x="60" y="50"/>
                </a:moveTo>
                <a:lnTo>
                  <a:pt x="59" y="56"/>
                </a:lnTo>
                <a:lnTo>
                  <a:pt x="57" y="60"/>
                </a:lnTo>
                <a:lnTo>
                  <a:pt x="55" y="63"/>
                </a:lnTo>
                <a:lnTo>
                  <a:pt x="52" y="66"/>
                </a:lnTo>
                <a:lnTo>
                  <a:pt x="46" y="69"/>
                </a:lnTo>
                <a:lnTo>
                  <a:pt x="41" y="70"/>
                </a:lnTo>
                <a:lnTo>
                  <a:pt x="37" y="69"/>
                </a:lnTo>
                <a:lnTo>
                  <a:pt x="32" y="68"/>
                </a:lnTo>
                <a:lnTo>
                  <a:pt x="29" y="67"/>
                </a:lnTo>
                <a:lnTo>
                  <a:pt x="28" y="65"/>
                </a:lnTo>
                <a:lnTo>
                  <a:pt x="27" y="63"/>
                </a:lnTo>
                <a:lnTo>
                  <a:pt x="26" y="61"/>
                </a:lnTo>
                <a:lnTo>
                  <a:pt x="27" y="58"/>
                </a:lnTo>
                <a:lnTo>
                  <a:pt x="28" y="55"/>
                </a:lnTo>
                <a:lnTo>
                  <a:pt x="30" y="53"/>
                </a:lnTo>
                <a:lnTo>
                  <a:pt x="33" y="52"/>
                </a:lnTo>
                <a:lnTo>
                  <a:pt x="38" y="50"/>
                </a:lnTo>
                <a:lnTo>
                  <a:pt x="43" y="49"/>
                </a:lnTo>
                <a:lnTo>
                  <a:pt x="52" y="48"/>
                </a:lnTo>
                <a:lnTo>
                  <a:pt x="60" y="45"/>
                </a:lnTo>
                <a:lnTo>
                  <a:pt x="60" y="5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0" name="Freeform 1344"/>
          <p:cNvSpPr>
            <a:spLocks noEditPoints="1"/>
          </p:cNvSpPr>
          <p:nvPr/>
        </p:nvSpPr>
        <p:spPr bwMode="auto">
          <a:xfrm>
            <a:off x="4689475" y="3105150"/>
            <a:ext cx="33338" cy="33338"/>
          </a:xfrm>
          <a:custGeom>
            <a:avLst/>
            <a:gdLst/>
            <a:ahLst/>
            <a:cxnLst>
              <a:cxn ang="0">
                <a:pos x="49" y="52"/>
              </a:cxn>
              <a:cxn ang="0">
                <a:pos x="58" y="52"/>
              </a:cxn>
              <a:cxn ang="0">
                <a:pos x="58" y="81"/>
              </a:cxn>
              <a:cxn ang="0">
                <a:pos x="85" y="81"/>
              </a:cxn>
              <a:cxn ang="0">
                <a:pos x="85" y="0"/>
              </a:cxn>
              <a:cxn ang="0">
                <a:pos x="33" y="0"/>
              </a:cxn>
              <a:cxn ang="0">
                <a:pos x="25" y="1"/>
              </a:cxn>
              <a:cxn ang="0">
                <a:pos x="14" y="3"/>
              </a:cxn>
              <a:cxn ang="0">
                <a:pos x="9" y="6"/>
              </a:cxn>
              <a:cxn ang="0">
                <a:pos x="5" y="11"/>
              </a:cxn>
              <a:cxn ang="0">
                <a:pos x="3" y="14"/>
              </a:cxn>
              <a:cxn ang="0">
                <a:pos x="2" y="17"/>
              </a:cxn>
              <a:cxn ang="0">
                <a:pos x="1" y="21"/>
              </a:cxn>
              <a:cxn ang="0">
                <a:pos x="0" y="26"/>
              </a:cxn>
              <a:cxn ang="0">
                <a:pos x="1" y="31"/>
              </a:cxn>
              <a:cxn ang="0">
                <a:pos x="1" y="34"/>
              </a:cxn>
              <a:cxn ang="0">
                <a:pos x="3" y="38"/>
              </a:cxn>
              <a:cxn ang="0">
                <a:pos x="5" y="42"/>
              </a:cxn>
              <a:cxn ang="0">
                <a:pos x="8" y="45"/>
              </a:cxn>
              <a:cxn ang="0">
                <a:pos x="12" y="48"/>
              </a:cxn>
              <a:cxn ang="0">
                <a:pos x="17" y="50"/>
              </a:cxn>
              <a:cxn ang="0">
                <a:pos x="24" y="51"/>
              </a:cxn>
              <a:cxn ang="0">
                <a:pos x="2" y="81"/>
              </a:cxn>
              <a:cxn ang="0">
                <a:pos x="32" y="81"/>
              </a:cxn>
              <a:cxn ang="0">
                <a:pos x="49" y="52"/>
              </a:cxn>
              <a:cxn ang="0">
                <a:pos x="58" y="16"/>
              </a:cxn>
              <a:cxn ang="0">
                <a:pos x="58" y="37"/>
              </a:cxn>
              <a:cxn ang="0">
                <a:pos x="44" y="37"/>
              </a:cxn>
              <a:cxn ang="0">
                <a:pos x="38" y="36"/>
              </a:cxn>
              <a:cxn ang="0">
                <a:pos x="33" y="34"/>
              </a:cxn>
              <a:cxn ang="0">
                <a:pos x="31" y="33"/>
              </a:cxn>
              <a:cxn ang="0">
                <a:pos x="28" y="31"/>
              </a:cxn>
              <a:cxn ang="0">
                <a:pos x="28" y="28"/>
              </a:cxn>
              <a:cxn ang="0">
                <a:pos x="27" y="26"/>
              </a:cxn>
              <a:cxn ang="0">
                <a:pos x="28" y="23"/>
              </a:cxn>
              <a:cxn ang="0">
                <a:pos x="29" y="20"/>
              </a:cxn>
              <a:cxn ang="0">
                <a:pos x="32" y="19"/>
              </a:cxn>
              <a:cxn ang="0">
                <a:pos x="34" y="17"/>
              </a:cxn>
              <a:cxn ang="0">
                <a:pos x="39" y="16"/>
              </a:cxn>
              <a:cxn ang="0">
                <a:pos x="45" y="16"/>
              </a:cxn>
              <a:cxn ang="0">
                <a:pos x="58" y="16"/>
              </a:cxn>
            </a:cxnLst>
            <a:rect l="0" t="0" r="r" b="b"/>
            <a:pathLst>
              <a:path w="85" h="81">
                <a:moveTo>
                  <a:pt x="49" y="52"/>
                </a:moveTo>
                <a:lnTo>
                  <a:pt x="58" y="52"/>
                </a:lnTo>
                <a:lnTo>
                  <a:pt x="58" y="81"/>
                </a:lnTo>
                <a:lnTo>
                  <a:pt x="85" y="81"/>
                </a:lnTo>
                <a:lnTo>
                  <a:pt x="85" y="0"/>
                </a:lnTo>
                <a:lnTo>
                  <a:pt x="33" y="0"/>
                </a:lnTo>
                <a:lnTo>
                  <a:pt x="25" y="1"/>
                </a:lnTo>
                <a:lnTo>
                  <a:pt x="14" y="3"/>
                </a:lnTo>
                <a:lnTo>
                  <a:pt x="9" y="6"/>
                </a:lnTo>
                <a:lnTo>
                  <a:pt x="5" y="11"/>
                </a:lnTo>
                <a:lnTo>
                  <a:pt x="3" y="14"/>
                </a:lnTo>
                <a:lnTo>
                  <a:pt x="2" y="17"/>
                </a:lnTo>
                <a:lnTo>
                  <a:pt x="1" y="21"/>
                </a:lnTo>
                <a:lnTo>
                  <a:pt x="0" y="26"/>
                </a:lnTo>
                <a:lnTo>
                  <a:pt x="1" y="31"/>
                </a:lnTo>
                <a:lnTo>
                  <a:pt x="1" y="34"/>
                </a:lnTo>
                <a:lnTo>
                  <a:pt x="3" y="38"/>
                </a:lnTo>
                <a:lnTo>
                  <a:pt x="5" y="42"/>
                </a:lnTo>
                <a:lnTo>
                  <a:pt x="8" y="45"/>
                </a:lnTo>
                <a:lnTo>
                  <a:pt x="12" y="48"/>
                </a:lnTo>
                <a:lnTo>
                  <a:pt x="17" y="50"/>
                </a:lnTo>
                <a:lnTo>
                  <a:pt x="24" y="51"/>
                </a:lnTo>
                <a:lnTo>
                  <a:pt x="2" y="81"/>
                </a:lnTo>
                <a:lnTo>
                  <a:pt x="32" y="81"/>
                </a:lnTo>
                <a:lnTo>
                  <a:pt x="49" y="52"/>
                </a:lnTo>
                <a:close/>
                <a:moveTo>
                  <a:pt x="58" y="16"/>
                </a:moveTo>
                <a:lnTo>
                  <a:pt x="58" y="37"/>
                </a:lnTo>
                <a:lnTo>
                  <a:pt x="44" y="37"/>
                </a:lnTo>
                <a:lnTo>
                  <a:pt x="38" y="36"/>
                </a:lnTo>
                <a:lnTo>
                  <a:pt x="33" y="34"/>
                </a:lnTo>
                <a:lnTo>
                  <a:pt x="31" y="33"/>
                </a:lnTo>
                <a:lnTo>
                  <a:pt x="28" y="31"/>
                </a:lnTo>
                <a:lnTo>
                  <a:pt x="28" y="28"/>
                </a:lnTo>
                <a:lnTo>
                  <a:pt x="27" y="26"/>
                </a:lnTo>
                <a:lnTo>
                  <a:pt x="28" y="23"/>
                </a:lnTo>
                <a:lnTo>
                  <a:pt x="29" y="20"/>
                </a:lnTo>
                <a:lnTo>
                  <a:pt x="32" y="19"/>
                </a:lnTo>
                <a:lnTo>
                  <a:pt x="34" y="17"/>
                </a:lnTo>
                <a:lnTo>
                  <a:pt x="39" y="16"/>
                </a:lnTo>
                <a:lnTo>
                  <a:pt x="45" y="16"/>
                </a:lnTo>
                <a:lnTo>
                  <a:pt x="58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1" name="Freeform 1345"/>
          <p:cNvSpPr>
            <a:spLocks/>
          </p:cNvSpPr>
          <p:nvPr/>
        </p:nvSpPr>
        <p:spPr bwMode="auto">
          <a:xfrm>
            <a:off x="4195763" y="3176588"/>
            <a:ext cx="34925" cy="31750"/>
          </a:xfrm>
          <a:custGeom>
            <a:avLst/>
            <a:gdLst/>
            <a:ahLst/>
            <a:cxnLst>
              <a:cxn ang="0">
                <a:pos x="27" y="16"/>
              </a:cxn>
              <a:cxn ang="0">
                <a:pos x="61" y="16"/>
              </a:cxn>
              <a:cxn ang="0">
                <a:pos x="61" y="80"/>
              </a:cxn>
              <a:cxn ang="0">
                <a:pos x="87" y="80"/>
              </a:cxn>
              <a:cxn ang="0">
                <a:pos x="87" y="0"/>
              </a:cxn>
              <a:cxn ang="0">
                <a:pos x="0" y="0"/>
              </a:cxn>
              <a:cxn ang="0">
                <a:pos x="0" y="80"/>
              </a:cxn>
              <a:cxn ang="0">
                <a:pos x="27" y="80"/>
              </a:cxn>
              <a:cxn ang="0">
                <a:pos x="27" y="16"/>
              </a:cxn>
            </a:cxnLst>
            <a:rect l="0" t="0" r="r" b="b"/>
            <a:pathLst>
              <a:path w="87" h="80">
                <a:moveTo>
                  <a:pt x="27" y="16"/>
                </a:moveTo>
                <a:lnTo>
                  <a:pt x="61" y="16"/>
                </a:lnTo>
                <a:lnTo>
                  <a:pt x="61" y="80"/>
                </a:lnTo>
                <a:lnTo>
                  <a:pt x="87" y="80"/>
                </a:lnTo>
                <a:lnTo>
                  <a:pt x="87" y="0"/>
                </a:lnTo>
                <a:lnTo>
                  <a:pt x="0" y="0"/>
                </a:lnTo>
                <a:lnTo>
                  <a:pt x="0" y="80"/>
                </a:lnTo>
                <a:lnTo>
                  <a:pt x="27" y="80"/>
                </a:lnTo>
                <a:lnTo>
                  <a:pt x="27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2" name="Freeform 1346"/>
          <p:cNvSpPr>
            <a:spLocks/>
          </p:cNvSpPr>
          <p:nvPr/>
        </p:nvSpPr>
        <p:spPr bwMode="auto">
          <a:xfrm>
            <a:off x="4235450" y="3176588"/>
            <a:ext cx="38100" cy="31750"/>
          </a:xfrm>
          <a:custGeom>
            <a:avLst/>
            <a:gdLst/>
            <a:ahLst/>
            <a:cxnLst>
              <a:cxn ang="0">
                <a:pos x="0" y="80"/>
              </a:cxn>
              <a:cxn ang="0">
                <a:pos x="6" y="81"/>
              </a:cxn>
              <a:cxn ang="0">
                <a:pos x="11" y="81"/>
              </a:cxn>
              <a:cxn ang="0">
                <a:pos x="18" y="81"/>
              </a:cxn>
              <a:cxn ang="0">
                <a:pos x="25" y="80"/>
              </a:cxn>
              <a:cxn ang="0">
                <a:pos x="30" y="77"/>
              </a:cxn>
              <a:cxn ang="0">
                <a:pos x="35" y="74"/>
              </a:cxn>
              <a:cxn ang="0">
                <a:pos x="40" y="68"/>
              </a:cxn>
              <a:cxn ang="0">
                <a:pos x="43" y="60"/>
              </a:cxn>
              <a:cxn ang="0">
                <a:pos x="45" y="48"/>
              </a:cxn>
              <a:cxn ang="0">
                <a:pos x="46" y="34"/>
              </a:cxn>
              <a:cxn ang="0">
                <a:pos x="46" y="16"/>
              </a:cxn>
              <a:cxn ang="0">
                <a:pos x="70" y="16"/>
              </a:cxn>
              <a:cxn ang="0">
                <a:pos x="70" y="80"/>
              </a:cxn>
              <a:cxn ang="0">
                <a:pos x="96" y="80"/>
              </a:cxn>
              <a:cxn ang="0">
                <a:pos x="96" y="0"/>
              </a:cxn>
              <a:cxn ang="0">
                <a:pos x="21" y="0"/>
              </a:cxn>
              <a:cxn ang="0">
                <a:pos x="20" y="34"/>
              </a:cxn>
              <a:cxn ang="0">
                <a:pos x="20" y="42"/>
              </a:cxn>
              <a:cxn ang="0">
                <a:pos x="19" y="49"/>
              </a:cxn>
              <a:cxn ang="0">
                <a:pos x="18" y="54"/>
              </a:cxn>
              <a:cxn ang="0">
                <a:pos x="16" y="59"/>
              </a:cxn>
              <a:cxn ang="0">
                <a:pos x="14" y="62"/>
              </a:cxn>
              <a:cxn ang="0">
                <a:pos x="12" y="63"/>
              </a:cxn>
              <a:cxn ang="0">
                <a:pos x="9" y="64"/>
              </a:cxn>
              <a:cxn ang="0">
                <a:pos x="5" y="64"/>
              </a:cxn>
              <a:cxn ang="0">
                <a:pos x="2" y="64"/>
              </a:cxn>
              <a:cxn ang="0">
                <a:pos x="0" y="64"/>
              </a:cxn>
              <a:cxn ang="0">
                <a:pos x="0" y="80"/>
              </a:cxn>
            </a:cxnLst>
            <a:rect l="0" t="0" r="r" b="b"/>
            <a:pathLst>
              <a:path w="96" h="81">
                <a:moveTo>
                  <a:pt x="0" y="80"/>
                </a:moveTo>
                <a:lnTo>
                  <a:pt x="6" y="81"/>
                </a:lnTo>
                <a:lnTo>
                  <a:pt x="11" y="81"/>
                </a:lnTo>
                <a:lnTo>
                  <a:pt x="18" y="81"/>
                </a:lnTo>
                <a:lnTo>
                  <a:pt x="25" y="80"/>
                </a:lnTo>
                <a:lnTo>
                  <a:pt x="30" y="77"/>
                </a:lnTo>
                <a:lnTo>
                  <a:pt x="35" y="74"/>
                </a:lnTo>
                <a:lnTo>
                  <a:pt x="40" y="68"/>
                </a:lnTo>
                <a:lnTo>
                  <a:pt x="43" y="60"/>
                </a:lnTo>
                <a:lnTo>
                  <a:pt x="45" y="48"/>
                </a:lnTo>
                <a:lnTo>
                  <a:pt x="46" y="34"/>
                </a:lnTo>
                <a:lnTo>
                  <a:pt x="46" y="16"/>
                </a:lnTo>
                <a:lnTo>
                  <a:pt x="70" y="16"/>
                </a:lnTo>
                <a:lnTo>
                  <a:pt x="70" y="80"/>
                </a:lnTo>
                <a:lnTo>
                  <a:pt x="96" y="80"/>
                </a:lnTo>
                <a:lnTo>
                  <a:pt x="96" y="0"/>
                </a:lnTo>
                <a:lnTo>
                  <a:pt x="21" y="0"/>
                </a:lnTo>
                <a:lnTo>
                  <a:pt x="20" y="34"/>
                </a:lnTo>
                <a:lnTo>
                  <a:pt x="20" y="42"/>
                </a:lnTo>
                <a:lnTo>
                  <a:pt x="19" y="49"/>
                </a:lnTo>
                <a:lnTo>
                  <a:pt x="18" y="54"/>
                </a:lnTo>
                <a:lnTo>
                  <a:pt x="16" y="59"/>
                </a:lnTo>
                <a:lnTo>
                  <a:pt x="14" y="62"/>
                </a:lnTo>
                <a:lnTo>
                  <a:pt x="12" y="63"/>
                </a:lnTo>
                <a:lnTo>
                  <a:pt x="9" y="64"/>
                </a:lnTo>
                <a:lnTo>
                  <a:pt x="5" y="64"/>
                </a:lnTo>
                <a:lnTo>
                  <a:pt x="2" y="64"/>
                </a:lnTo>
                <a:lnTo>
                  <a:pt x="0" y="64"/>
                </a:lnTo>
                <a:lnTo>
                  <a:pt x="0" y="8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3" name="Freeform 1347"/>
          <p:cNvSpPr>
            <a:spLocks noEditPoints="1"/>
          </p:cNvSpPr>
          <p:nvPr/>
        </p:nvSpPr>
        <p:spPr bwMode="auto">
          <a:xfrm>
            <a:off x="4281488" y="3175000"/>
            <a:ext cx="36512" cy="34925"/>
          </a:xfrm>
          <a:custGeom>
            <a:avLst/>
            <a:gdLst/>
            <a:ahLst/>
            <a:cxnLst>
              <a:cxn ang="0">
                <a:pos x="29" y="25"/>
              </a:cxn>
              <a:cxn ang="0">
                <a:pos x="33" y="20"/>
              </a:cxn>
              <a:cxn ang="0">
                <a:pos x="41" y="17"/>
              </a:cxn>
              <a:cxn ang="0">
                <a:pos x="49" y="17"/>
              </a:cxn>
              <a:cxn ang="0">
                <a:pos x="56" y="19"/>
              </a:cxn>
              <a:cxn ang="0">
                <a:pos x="59" y="23"/>
              </a:cxn>
              <a:cxn ang="0">
                <a:pos x="60" y="28"/>
              </a:cxn>
              <a:cxn ang="0">
                <a:pos x="59" y="31"/>
              </a:cxn>
              <a:cxn ang="0">
                <a:pos x="56" y="34"/>
              </a:cxn>
              <a:cxn ang="0">
                <a:pos x="45" y="36"/>
              </a:cxn>
              <a:cxn ang="0">
                <a:pos x="26" y="39"/>
              </a:cxn>
              <a:cxn ang="0">
                <a:pos x="15" y="42"/>
              </a:cxn>
              <a:cxn ang="0">
                <a:pos x="6" y="47"/>
              </a:cxn>
              <a:cxn ang="0">
                <a:pos x="1" y="56"/>
              </a:cxn>
              <a:cxn ang="0">
                <a:pos x="0" y="66"/>
              </a:cxn>
              <a:cxn ang="0">
                <a:pos x="2" y="73"/>
              </a:cxn>
              <a:cxn ang="0">
                <a:pos x="8" y="80"/>
              </a:cxn>
              <a:cxn ang="0">
                <a:pos x="21" y="85"/>
              </a:cxn>
              <a:cxn ang="0">
                <a:pos x="38" y="85"/>
              </a:cxn>
              <a:cxn ang="0">
                <a:pos x="51" y="82"/>
              </a:cxn>
              <a:cxn ang="0">
                <a:pos x="57" y="78"/>
              </a:cxn>
              <a:cxn ang="0">
                <a:pos x="61" y="75"/>
              </a:cxn>
              <a:cxn ang="0">
                <a:pos x="90" y="83"/>
              </a:cxn>
              <a:cxn ang="0">
                <a:pos x="88" y="81"/>
              </a:cxn>
              <a:cxn ang="0">
                <a:pos x="86" y="79"/>
              </a:cxn>
              <a:cxn ang="0">
                <a:pos x="85" y="72"/>
              </a:cxn>
              <a:cxn ang="0">
                <a:pos x="85" y="30"/>
              </a:cxn>
              <a:cxn ang="0">
                <a:pos x="85" y="21"/>
              </a:cxn>
              <a:cxn ang="0">
                <a:pos x="80" y="12"/>
              </a:cxn>
              <a:cxn ang="0">
                <a:pos x="68" y="3"/>
              </a:cxn>
              <a:cxn ang="0">
                <a:pos x="46" y="0"/>
              </a:cxn>
              <a:cxn ang="0">
                <a:pos x="35" y="0"/>
              </a:cxn>
              <a:cxn ang="0">
                <a:pos x="21" y="3"/>
              </a:cxn>
              <a:cxn ang="0">
                <a:pos x="10" y="13"/>
              </a:cxn>
              <a:cxn ang="0">
                <a:pos x="6" y="20"/>
              </a:cxn>
              <a:cxn ang="0">
                <a:pos x="4" y="29"/>
              </a:cxn>
              <a:cxn ang="0">
                <a:pos x="60" y="49"/>
              </a:cxn>
              <a:cxn ang="0">
                <a:pos x="58" y="60"/>
              </a:cxn>
              <a:cxn ang="0">
                <a:pos x="53" y="66"/>
              </a:cxn>
              <a:cxn ang="0">
                <a:pos x="41" y="70"/>
              </a:cxn>
              <a:cxn ang="0">
                <a:pos x="31" y="68"/>
              </a:cxn>
              <a:cxn ang="0">
                <a:pos x="28" y="66"/>
              </a:cxn>
              <a:cxn ang="0">
                <a:pos x="27" y="61"/>
              </a:cxn>
              <a:cxn ang="0">
                <a:pos x="28" y="55"/>
              </a:cxn>
              <a:cxn ang="0">
                <a:pos x="32" y="51"/>
              </a:cxn>
              <a:cxn ang="0">
                <a:pos x="43" y="49"/>
              </a:cxn>
              <a:cxn ang="0">
                <a:pos x="60" y="45"/>
              </a:cxn>
            </a:cxnLst>
            <a:rect l="0" t="0" r="r" b="b"/>
            <a:pathLst>
              <a:path w="90" h="86">
                <a:moveTo>
                  <a:pt x="29" y="29"/>
                </a:moveTo>
                <a:lnTo>
                  <a:pt x="29" y="25"/>
                </a:lnTo>
                <a:lnTo>
                  <a:pt x="31" y="22"/>
                </a:lnTo>
                <a:lnTo>
                  <a:pt x="33" y="20"/>
                </a:lnTo>
                <a:lnTo>
                  <a:pt x="35" y="18"/>
                </a:lnTo>
                <a:lnTo>
                  <a:pt x="41" y="17"/>
                </a:lnTo>
                <a:lnTo>
                  <a:pt x="46" y="16"/>
                </a:lnTo>
                <a:lnTo>
                  <a:pt x="49" y="17"/>
                </a:lnTo>
                <a:lnTo>
                  <a:pt x="53" y="18"/>
                </a:lnTo>
                <a:lnTo>
                  <a:pt x="56" y="19"/>
                </a:lnTo>
                <a:lnTo>
                  <a:pt x="58" y="21"/>
                </a:lnTo>
                <a:lnTo>
                  <a:pt x="59" y="23"/>
                </a:lnTo>
                <a:lnTo>
                  <a:pt x="60" y="27"/>
                </a:lnTo>
                <a:lnTo>
                  <a:pt x="60" y="28"/>
                </a:lnTo>
                <a:lnTo>
                  <a:pt x="60" y="29"/>
                </a:lnTo>
                <a:lnTo>
                  <a:pt x="59" y="31"/>
                </a:lnTo>
                <a:lnTo>
                  <a:pt x="58" y="33"/>
                </a:lnTo>
                <a:lnTo>
                  <a:pt x="56" y="34"/>
                </a:lnTo>
                <a:lnTo>
                  <a:pt x="53" y="35"/>
                </a:lnTo>
                <a:lnTo>
                  <a:pt x="45" y="36"/>
                </a:lnTo>
                <a:lnTo>
                  <a:pt x="32" y="38"/>
                </a:lnTo>
                <a:lnTo>
                  <a:pt x="26" y="39"/>
                </a:lnTo>
                <a:lnTo>
                  <a:pt x="20" y="40"/>
                </a:lnTo>
                <a:lnTo>
                  <a:pt x="15" y="42"/>
                </a:lnTo>
                <a:lnTo>
                  <a:pt x="10" y="44"/>
                </a:lnTo>
                <a:lnTo>
                  <a:pt x="6" y="47"/>
                </a:lnTo>
                <a:lnTo>
                  <a:pt x="3" y="51"/>
                </a:lnTo>
                <a:lnTo>
                  <a:pt x="1" y="56"/>
                </a:lnTo>
                <a:lnTo>
                  <a:pt x="0" y="63"/>
                </a:lnTo>
                <a:lnTo>
                  <a:pt x="0" y="66"/>
                </a:lnTo>
                <a:lnTo>
                  <a:pt x="1" y="69"/>
                </a:lnTo>
                <a:lnTo>
                  <a:pt x="2" y="73"/>
                </a:lnTo>
                <a:lnTo>
                  <a:pt x="5" y="77"/>
                </a:lnTo>
                <a:lnTo>
                  <a:pt x="8" y="80"/>
                </a:lnTo>
                <a:lnTo>
                  <a:pt x="14" y="83"/>
                </a:lnTo>
                <a:lnTo>
                  <a:pt x="21" y="85"/>
                </a:lnTo>
                <a:lnTo>
                  <a:pt x="30" y="86"/>
                </a:lnTo>
                <a:lnTo>
                  <a:pt x="38" y="85"/>
                </a:lnTo>
                <a:lnTo>
                  <a:pt x="47" y="83"/>
                </a:lnTo>
                <a:lnTo>
                  <a:pt x="51" y="82"/>
                </a:lnTo>
                <a:lnTo>
                  <a:pt x="54" y="80"/>
                </a:lnTo>
                <a:lnTo>
                  <a:pt x="57" y="78"/>
                </a:lnTo>
                <a:lnTo>
                  <a:pt x="60" y="75"/>
                </a:lnTo>
                <a:lnTo>
                  <a:pt x="61" y="75"/>
                </a:lnTo>
                <a:lnTo>
                  <a:pt x="63" y="83"/>
                </a:lnTo>
                <a:lnTo>
                  <a:pt x="90" y="83"/>
                </a:lnTo>
                <a:lnTo>
                  <a:pt x="90" y="81"/>
                </a:lnTo>
                <a:lnTo>
                  <a:pt x="88" y="81"/>
                </a:lnTo>
                <a:lnTo>
                  <a:pt x="87" y="80"/>
                </a:lnTo>
                <a:lnTo>
                  <a:pt x="86" y="79"/>
                </a:lnTo>
                <a:lnTo>
                  <a:pt x="86" y="77"/>
                </a:lnTo>
                <a:lnTo>
                  <a:pt x="85" y="72"/>
                </a:lnTo>
                <a:lnTo>
                  <a:pt x="85" y="67"/>
                </a:lnTo>
                <a:lnTo>
                  <a:pt x="85" y="30"/>
                </a:lnTo>
                <a:lnTo>
                  <a:pt x="85" y="26"/>
                </a:lnTo>
                <a:lnTo>
                  <a:pt x="85" y="21"/>
                </a:lnTo>
                <a:lnTo>
                  <a:pt x="83" y="17"/>
                </a:lnTo>
                <a:lnTo>
                  <a:pt x="80" y="12"/>
                </a:lnTo>
                <a:lnTo>
                  <a:pt x="75" y="6"/>
                </a:lnTo>
                <a:lnTo>
                  <a:pt x="68" y="3"/>
                </a:lnTo>
                <a:lnTo>
                  <a:pt x="59" y="0"/>
                </a:lnTo>
                <a:lnTo>
                  <a:pt x="46" y="0"/>
                </a:lnTo>
                <a:lnTo>
                  <a:pt x="41" y="0"/>
                </a:lnTo>
                <a:lnTo>
                  <a:pt x="35" y="0"/>
                </a:lnTo>
                <a:lnTo>
                  <a:pt x="28" y="1"/>
                </a:lnTo>
                <a:lnTo>
                  <a:pt x="21" y="3"/>
                </a:lnTo>
                <a:lnTo>
                  <a:pt x="15" y="7"/>
                </a:lnTo>
                <a:lnTo>
                  <a:pt x="10" y="13"/>
                </a:lnTo>
                <a:lnTo>
                  <a:pt x="7" y="16"/>
                </a:lnTo>
                <a:lnTo>
                  <a:pt x="6" y="20"/>
                </a:lnTo>
                <a:lnTo>
                  <a:pt x="5" y="24"/>
                </a:lnTo>
                <a:lnTo>
                  <a:pt x="4" y="29"/>
                </a:lnTo>
                <a:lnTo>
                  <a:pt x="29" y="29"/>
                </a:lnTo>
                <a:close/>
                <a:moveTo>
                  <a:pt x="60" y="49"/>
                </a:moveTo>
                <a:lnTo>
                  <a:pt x="59" y="55"/>
                </a:lnTo>
                <a:lnTo>
                  <a:pt x="58" y="60"/>
                </a:lnTo>
                <a:lnTo>
                  <a:pt x="55" y="64"/>
                </a:lnTo>
                <a:lnTo>
                  <a:pt x="53" y="66"/>
                </a:lnTo>
                <a:lnTo>
                  <a:pt x="46" y="69"/>
                </a:lnTo>
                <a:lnTo>
                  <a:pt x="41" y="70"/>
                </a:lnTo>
                <a:lnTo>
                  <a:pt x="36" y="70"/>
                </a:lnTo>
                <a:lnTo>
                  <a:pt x="31" y="68"/>
                </a:lnTo>
                <a:lnTo>
                  <a:pt x="29" y="67"/>
                </a:lnTo>
                <a:lnTo>
                  <a:pt x="28" y="66"/>
                </a:lnTo>
                <a:lnTo>
                  <a:pt x="27" y="64"/>
                </a:lnTo>
                <a:lnTo>
                  <a:pt x="27" y="61"/>
                </a:lnTo>
                <a:lnTo>
                  <a:pt x="27" y="57"/>
                </a:lnTo>
                <a:lnTo>
                  <a:pt x="28" y="55"/>
                </a:lnTo>
                <a:lnTo>
                  <a:pt x="30" y="53"/>
                </a:lnTo>
                <a:lnTo>
                  <a:pt x="32" y="51"/>
                </a:lnTo>
                <a:lnTo>
                  <a:pt x="37" y="50"/>
                </a:lnTo>
                <a:lnTo>
                  <a:pt x="43" y="49"/>
                </a:lnTo>
                <a:lnTo>
                  <a:pt x="52" y="47"/>
                </a:lnTo>
                <a:lnTo>
                  <a:pt x="60" y="45"/>
                </a:lnTo>
                <a:lnTo>
                  <a:pt x="60" y="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4" name="Freeform 1348"/>
          <p:cNvSpPr>
            <a:spLocks/>
          </p:cNvSpPr>
          <p:nvPr/>
        </p:nvSpPr>
        <p:spPr bwMode="auto">
          <a:xfrm>
            <a:off x="4321175" y="3176588"/>
            <a:ext cx="33338" cy="31750"/>
          </a:xfrm>
          <a:custGeom>
            <a:avLst/>
            <a:gdLst/>
            <a:ahLst/>
            <a:cxnLst>
              <a:cxn ang="0">
                <a:pos x="28" y="16"/>
              </a:cxn>
              <a:cxn ang="0">
                <a:pos x="28" y="80"/>
              </a:cxn>
              <a:cxn ang="0">
                <a:pos x="55" y="80"/>
              </a:cxn>
              <a:cxn ang="0">
                <a:pos x="55" y="16"/>
              </a:cxn>
              <a:cxn ang="0">
                <a:pos x="84" y="16"/>
              </a:cxn>
              <a:cxn ang="0">
                <a:pos x="84" y="0"/>
              </a:cxn>
              <a:cxn ang="0">
                <a:pos x="0" y="0"/>
              </a:cxn>
              <a:cxn ang="0">
                <a:pos x="0" y="16"/>
              </a:cxn>
              <a:cxn ang="0">
                <a:pos x="28" y="16"/>
              </a:cxn>
            </a:cxnLst>
            <a:rect l="0" t="0" r="r" b="b"/>
            <a:pathLst>
              <a:path w="84" h="80">
                <a:moveTo>
                  <a:pt x="28" y="16"/>
                </a:moveTo>
                <a:lnTo>
                  <a:pt x="28" y="80"/>
                </a:lnTo>
                <a:lnTo>
                  <a:pt x="55" y="80"/>
                </a:lnTo>
                <a:lnTo>
                  <a:pt x="55" y="16"/>
                </a:lnTo>
                <a:lnTo>
                  <a:pt x="84" y="16"/>
                </a:lnTo>
                <a:lnTo>
                  <a:pt x="84" y="0"/>
                </a:lnTo>
                <a:lnTo>
                  <a:pt x="0" y="0"/>
                </a:lnTo>
                <a:lnTo>
                  <a:pt x="0" y="16"/>
                </a:lnTo>
                <a:lnTo>
                  <a:pt x="28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5" name="Freeform 1349"/>
          <p:cNvSpPr>
            <a:spLocks noEditPoints="1"/>
          </p:cNvSpPr>
          <p:nvPr/>
        </p:nvSpPr>
        <p:spPr bwMode="auto">
          <a:xfrm>
            <a:off x="4357688" y="3163888"/>
            <a:ext cx="55562" cy="55562"/>
          </a:xfrm>
          <a:custGeom>
            <a:avLst/>
            <a:gdLst/>
            <a:ahLst/>
            <a:cxnLst>
              <a:cxn ang="0">
                <a:pos x="81" y="139"/>
              </a:cxn>
              <a:cxn ang="0">
                <a:pos x="89" y="112"/>
              </a:cxn>
              <a:cxn ang="0">
                <a:pos x="104" y="110"/>
              </a:cxn>
              <a:cxn ang="0">
                <a:pos x="114" y="106"/>
              </a:cxn>
              <a:cxn ang="0">
                <a:pos x="123" y="101"/>
              </a:cxn>
              <a:cxn ang="0">
                <a:pos x="131" y="92"/>
              </a:cxn>
              <a:cxn ang="0">
                <a:pos x="136" y="76"/>
              </a:cxn>
              <a:cxn ang="0">
                <a:pos x="136" y="63"/>
              </a:cxn>
              <a:cxn ang="0">
                <a:pos x="132" y="50"/>
              </a:cxn>
              <a:cxn ang="0">
                <a:pos x="124" y="40"/>
              </a:cxn>
              <a:cxn ang="0">
                <a:pos x="116" y="34"/>
              </a:cxn>
              <a:cxn ang="0">
                <a:pos x="105" y="30"/>
              </a:cxn>
              <a:cxn ang="0">
                <a:pos x="90" y="28"/>
              </a:cxn>
              <a:cxn ang="0">
                <a:pos x="81" y="0"/>
              </a:cxn>
              <a:cxn ang="0">
                <a:pos x="55" y="28"/>
              </a:cxn>
              <a:cxn ang="0">
                <a:pos x="38" y="29"/>
              </a:cxn>
              <a:cxn ang="0">
                <a:pos x="20" y="34"/>
              </a:cxn>
              <a:cxn ang="0">
                <a:pos x="13" y="40"/>
              </a:cxn>
              <a:cxn ang="0">
                <a:pos x="6" y="47"/>
              </a:cxn>
              <a:cxn ang="0">
                <a:pos x="2" y="57"/>
              </a:cxn>
              <a:cxn ang="0">
                <a:pos x="0" y="69"/>
              </a:cxn>
              <a:cxn ang="0">
                <a:pos x="2" y="81"/>
              </a:cxn>
              <a:cxn ang="0">
                <a:pos x="8" y="95"/>
              </a:cxn>
              <a:cxn ang="0">
                <a:pos x="15" y="102"/>
              </a:cxn>
              <a:cxn ang="0">
                <a:pos x="25" y="107"/>
              </a:cxn>
              <a:cxn ang="0">
                <a:pos x="38" y="110"/>
              </a:cxn>
              <a:cxn ang="0">
                <a:pos x="55" y="112"/>
              </a:cxn>
              <a:cxn ang="0">
                <a:pos x="56" y="96"/>
              </a:cxn>
              <a:cxn ang="0">
                <a:pos x="47" y="96"/>
              </a:cxn>
              <a:cxn ang="0">
                <a:pos x="37" y="92"/>
              </a:cxn>
              <a:cxn ang="0">
                <a:pos x="30" y="82"/>
              </a:cxn>
              <a:cxn ang="0">
                <a:pos x="27" y="68"/>
              </a:cxn>
              <a:cxn ang="0">
                <a:pos x="29" y="58"/>
              </a:cxn>
              <a:cxn ang="0">
                <a:pos x="34" y="51"/>
              </a:cxn>
              <a:cxn ang="0">
                <a:pos x="42" y="46"/>
              </a:cxn>
              <a:cxn ang="0">
                <a:pos x="53" y="44"/>
              </a:cxn>
              <a:cxn ang="0">
                <a:pos x="56" y="96"/>
              </a:cxn>
              <a:cxn ang="0">
                <a:pos x="87" y="45"/>
              </a:cxn>
              <a:cxn ang="0">
                <a:pos x="97" y="48"/>
              </a:cxn>
              <a:cxn ang="0">
                <a:pos x="105" y="54"/>
              </a:cxn>
              <a:cxn ang="0">
                <a:pos x="109" y="63"/>
              </a:cxn>
              <a:cxn ang="0">
                <a:pos x="109" y="76"/>
              </a:cxn>
              <a:cxn ang="0">
                <a:pos x="104" y="87"/>
              </a:cxn>
              <a:cxn ang="0">
                <a:pos x="95" y="93"/>
              </a:cxn>
              <a:cxn ang="0">
                <a:pos x="86" y="96"/>
              </a:cxn>
              <a:cxn ang="0">
                <a:pos x="80" y="44"/>
              </a:cxn>
            </a:cxnLst>
            <a:rect l="0" t="0" r="r" b="b"/>
            <a:pathLst>
              <a:path w="136" h="139">
                <a:moveTo>
                  <a:pt x="55" y="139"/>
                </a:moveTo>
                <a:lnTo>
                  <a:pt x="81" y="139"/>
                </a:lnTo>
                <a:lnTo>
                  <a:pt x="81" y="112"/>
                </a:lnTo>
                <a:lnTo>
                  <a:pt x="89" y="112"/>
                </a:lnTo>
                <a:lnTo>
                  <a:pt x="96" y="111"/>
                </a:lnTo>
                <a:lnTo>
                  <a:pt x="104" y="110"/>
                </a:lnTo>
                <a:lnTo>
                  <a:pt x="109" y="108"/>
                </a:lnTo>
                <a:lnTo>
                  <a:pt x="114" y="106"/>
                </a:lnTo>
                <a:lnTo>
                  <a:pt x="119" y="103"/>
                </a:lnTo>
                <a:lnTo>
                  <a:pt x="123" y="101"/>
                </a:lnTo>
                <a:lnTo>
                  <a:pt x="126" y="98"/>
                </a:lnTo>
                <a:lnTo>
                  <a:pt x="131" y="92"/>
                </a:lnTo>
                <a:lnTo>
                  <a:pt x="134" y="84"/>
                </a:lnTo>
                <a:lnTo>
                  <a:pt x="136" y="76"/>
                </a:lnTo>
                <a:lnTo>
                  <a:pt x="136" y="69"/>
                </a:lnTo>
                <a:lnTo>
                  <a:pt x="136" y="63"/>
                </a:lnTo>
                <a:lnTo>
                  <a:pt x="135" y="57"/>
                </a:lnTo>
                <a:lnTo>
                  <a:pt x="132" y="50"/>
                </a:lnTo>
                <a:lnTo>
                  <a:pt x="127" y="43"/>
                </a:lnTo>
                <a:lnTo>
                  <a:pt x="124" y="40"/>
                </a:lnTo>
                <a:lnTo>
                  <a:pt x="120" y="38"/>
                </a:lnTo>
                <a:lnTo>
                  <a:pt x="116" y="34"/>
                </a:lnTo>
                <a:lnTo>
                  <a:pt x="111" y="32"/>
                </a:lnTo>
                <a:lnTo>
                  <a:pt x="105" y="30"/>
                </a:lnTo>
                <a:lnTo>
                  <a:pt x="97" y="29"/>
                </a:lnTo>
                <a:lnTo>
                  <a:pt x="90" y="28"/>
                </a:lnTo>
                <a:lnTo>
                  <a:pt x="81" y="28"/>
                </a:lnTo>
                <a:lnTo>
                  <a:pt x="81" y="0"/>
                </a:lnTo>
                <a:lnTo>
                  <a:pt x="55" y="0"/>
                </a:lnTo>
                <a:lnTo>
                  <a:pt x="55" y="28"/>
                </a:lnTo>
                <a:lnTo>
                  <a:pt x="47" y="28"/>
                </a:lnTo>
                <a:lnTo>
                  <a:pt x="38" y="29"/>
                </a:lnTo>
                <a:lnTo>
                  <a:pt x="29" y="31"/>
                </a:lnTo>
                <a:lnTo>
                  <a:pt x="20" y="34"/>
                </a:lnTo>
                <a:lnTo>
                  <a:pt x="16" y="37"/>
                </a:lnTo>
                <a:lnTo>
                  <a:pt x="13" y="40"/>
                </a:lnTo>
                <a:lnTo>
                  <a:pt x="9" y="44"/>
                </a:lnTo>
                <a:lnTo>
                  <a:pt x="6" y="47"/>
                </a:lnTo>
                <a:lnTo>
                  <a:pt x="4" y="52"/>
                </a:lnTo>
                <a:lnTo>
                  <a:pt x="2" y="57"/>
                </a:lnTo>
                <a:lnTo>
                  <a:pt x="1" y="63"/>
                </a:lnTo>
                <a:lnTo>
                  <a:pt x="0" y="69"/>
                </a:lnTo>
                <a:lnTo>
                  <a:pt x="1" y="75"/>
                </a:lnTo>
                <a:lnTo>
                  <a:pt x="2" y="81"/>
                </a:lnTo>
                <a:lnTo>
                  <a:pt x="4" y="89"/>
                </a:lnTo>
                <a:lnTo>
                  <a:pt x="8" y="95"/>
                </a:lnTo>
                <a:lnTo>
                  <a:pt x="12" y="99"/>
                </a:lnTo>
                <a:lnTo>
                  <a:pt x="15" y="102"/>
                </a:lnTo>
                <a:lnTo>
                  <a:pt x="20" y="104"/>
                </a:lnTo>
                <a:lnTo>
                  <a:pt x="25" y="107"/>
                </a:lnTo>
                <a:lnTo>
                  <a:pt x="31" y="109"/>
                </a:lnTo>
                <a:lnTo>
                  <a:pt x="38" y="110"/>
                </a:lnTo>
                <a:lnTo>
                  <a:pt x="46" y="112"/>
                </a:lnTo>
                <a:lnTo>
                  <a:pt x="55" y="112"/>
                </a:lnTo>
                <a:lnTo>
                  <a:pt x="55" y="139"/>
                </a:lnTo>
                <a:close/>
                <a:moveTo>
                  <a:pt x="56" y="96"/>
                </a:moveTo>
                <a:lnTo>
                  <a:pt x="52" y="96"/>
                </a:lnTo>
                <a:lnTo>
                  <a:pt x="47" y="96"/>
                </a:lnTo>
                <a:lnTo>
                  <a:pt x="42" y="94"/>
                </a:lnTo>
                <a:lnTo>
                  <a:pt x="37" y="92"/>
                </a:lnTo>
                <a:lnTo>
                  <a:pt x="33" y="88"/>
                </a:lnTo>
                <a:lnTo>
                  <a:pt x="30" y="82"/>
                </a:lnTo>
                <a:lnTo>
                  <a:pt x="28" y="76"/>
                </a:lnTo>
                <a:lnTo>
                  <a:pt x="27" y="68"/>
                </a:lnTo>
                <a:lnTo>
                  <a:pt x="28" y="63"/>
                </a:lnTo>
                <a:lnTo>
                  <a:pt x="29" y="58"/>
                </a:lnTo>
                <a:lnTo>
                  <a:pt x="31" y="54"/>
                </a:lnTo>
                <a:lnTo>
                  <a:pt x="34" y="51"/>
                </a:lnTo>
                <a:lnTo>
                  <a:pt x="38" y="48"/>
                </a:lnTo>
                <a:lnTo>
                  <a:pt x="42" y="46"/>
                </a:lnTo>
                <a:lnTo>
                  <a:pt x="47" y="45"/>
                </a:lnTo>
                <a:lnTo>
                  <a:pt x="53" y="44"/>
                </a:lnTo>
                <a:lnTo>
                  <a:pt x="56" y="44"/>
                </a:lnTo>
                <a:lnTo>
                  <a:pt x="56" y="96"/>
                </a:lnTo>
                <a:close/>
                <a:moveTo>
                  <a:pt x="80" y="44"/>
                </a:moveTo>
                <a:lnTo>
                  <a:pt x="87" y="45"/>
                </a:lnTo>
                <a:lnTo>
                  <a:pt x="92" y="46"/>
                </a:lnTo>
                <a:lnTo>
                  <a:pt x="97" y="48"/>
                </a:lnTo>
                <a:lnTo>
                  <a:pt x="102" y="50"/>
                </a:lnTo>
                <a:lnTo>
                  <a:pt x="105" y="54"/>
                </a:lnTo>
                <a:lnTo>
                  <a:pt x="108" y="58"/>
                </a:lnTo>
                <a:lnTo>
                  <a:pt x="109" y="63"/>
                </a:lnTo>
                <a:lnTo>
                  <a:pt x="110" y="69"/>
                </a:lnTo>
                <a:lnTo>
                  <a:pt x="109" y="76"/>
                </a:lnTo>
                <a:lnTo>
                  <a:pt x="107" y="81"/>
                </a:lnTo>
                <a:lnTo>
                  <a:pt x="104" y="87"/>
                </a:lnTo>
                <a:lnTo>
                  <a:pt x="100" y="91"/>
                </a:lnTo>
                <a:lnTo>
                  <a:pt x="95" y="93"/>
                </a:lnTo>
                <a:lnTo>
                  <a:pt x="91" y="95"/>
                </a:lnTo>
                <a:lnTo>
                  <a:pt x="86" y="96"/>
                </a:lnTo>
                <a:lnTo>
                  <a:pt x="80" y="96"/>
                </a:lnTo>
                <a:lnTo>
                  <a:pt x="80" y="4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6" name="Freeform 1350"/>
          <p:cNvSpPr>
            <a:spLocks noEditPoints="1"/>
          </p:cNvSpPr>
          <p:nvPr/>
        </p:nvSpPr>
        <p:spPr bwMode="auto">
          <a:xfrm>
            <a:off x="4418013" y="3175000"/>
            <a:ext cx="38100" cy="34925"/>
          </a:xfrm>
          <a:custGeom>
            <a:avLst/>
            <a:gdLst/>
            <a:ahLst/>
            <a:cxnLst>
              <a:cxn ang="0">
                <a:pos x="59" y="85"/>
              </a:cxn>
              <a:cxn ang="0">
                <a:pos x="76" y="80"/>
              </a:cxn>
              <a:cxn ang="0">
                <a:pos x="89" y="70"/>
              </a:cxn>
              <a:cxn ang="0">
                <a:pos x="96" y="53"/>
              </a:cxn>
              <a:cxn ang="0">
                <a:pos x="96" y="33"/>
              </a:cxn>
              <a:cxn ang="0">
                <a:pos x="89" y="17"/>
              </a:cxn>
              <a:cxn ang="0">
                <a:pos x="77" y="5"/>
              </a:cxn>
              <a:cxn ang="0">
                <a:pos x="59" y="0"/>
              </a:cxn>
              <a:cxn ang="0">
                <a:pos x="40" y="0"/>
              </a:cxn>
              <a:cxn ang="0">
                <a:pos x="23" y="5"/>
              </a:cxn>
              <a:cxn ang="0">
                <a:pos x="13" y="13"/>
              </a:cxn>
              <a:cxn ang="0">
                <a:pos x="7" y="19"/>
              </a:cxn>
              <a:cxn ang="0">
                <a:pos x="4" y="27"/>
              </a:cxn>
              <a:cxn ang="0">
                <a:pos x="1" y="37"/>
              </a:cxn>
              <a:cxn ang="0">
                <a:pos x="1" y="53"/>
              </a:cxn>
              <a:cxn ang="0">
                <a:pos x="9" y="70"/>
              </a:cxn>
              <a:cxn ang="0">
                <a:pos x="22" y="80"/>
              </a:cxn>
              <a:cxn ang="0">
                <a:pos x="39" y="85"/>
              </a:cxn>
              <a:cxn ang="0">
                <a:pos x="49" y="70"/>
              </a:cxn>
              <a:cxn ang="0">
                <a:pos x="38" y="67"/>
              </a:cxn>
              <a:cxn ang="0">
                <a:pos x="32" y="61"/>
              </a:cxn>
              <a:cxn ang="0">
                <a:pos x="29" y="51"/>
              </a:cxn>
              <a:cxn ang="0">
                <a:pos x="28" y="43"/>
              </a:cxn>
              <a:cxn ang="0">
                <a:pos x="31" y="28"/>
              </a:cxn>
              <a:cxn ang="0">
                <a:pos x="36" y="20"/>
              </a:cxn>
              <a:cxn ang="0">
                <a:pos x="43" y="17"/>
              </a:cxn>
              <a:cxn ang="0">
                <a:pos x="49" y="16"/>
              </a:cxn>
              <a:cxn ang="0">
                <a:pos x="56" y="17"/>
              </a:cxn>
              <a:cxn ang="0">
                <a:pos x="62" y="20"/>
              </a:cxn>
              <a:cxn ang="0">
                <a:pos x="68" y="28"/>
              </a:cxn>
              <a:cxn ang="0">
                <a:pos x="70" y="43"/>
              </a:cxn>
              <a:cxn ang="0">
                <a:pos x="67" y="61"/>
              </a:cxn>
              <a:cxn ang="0">
                <a:pos x="61" y="67"/>
              </a:cxn>
              <a:cxn ang="0">
                <a:pos x="49" y="70"/>
              </a:cxn>
            </a:cxnLst>
            <a:rect l="0" t="0" r="r" b="b"/>
            <a:pathLst>
              <a:path w="97" h="86">
                <a:moveTo>
                  <a:pt x="49" y="86"/>
                </a:moveTo>
                <a:lnTo>
                  <a:pt x="59" y="85"/>
                </a:lnTo>
                <a:lnTo>
                  <a:pt x="68" y="83"/>
                </a:lnTo>
                <a:lnTo>
                  <a:pt x="76" y="80"/>
                </a:lnTo>
                <a:lnTo>
                  <a:pt x="83" y="76"/>
                </a:lnTo>
                <a:lnTo>
                  <a:pt x="89" y="70"/>
                </a:lnTo>
                <a:lnTo>
                  <a:pt x="93" y="62"/>
                </a:lnTo>
                <a:lnTo>
                  <a:pt x="96" y="53"/>
                </a:lnTo>
                <a:lnTo>
                  <a:pt x="97" y="43"/>
                </a:lnTo>
                <a:lnTo>
                  <a:pt x="96" y="33"/>
                </a:lnTo>
                <a:lnTo>
                  <a:pt x="93" y="24"/>
                </a:lnTo>
                <a:lnTo>
                  <a:pt x="89" y="17"/>
                </a:lnTo>
                <a:lnTo>
                  <a:pt x="83" y="11"/>
                </a:lnTo>
                <a:lnTo>
                  <a:pt x="77" y="5"/>
                </a:lnTo>
                <a:lnTo>
                  <a:pt x="68" y="2"/>
                </a:lnTo>
                <a:lnTo>
                  <a:pt x="59" y="0"/>
                </a:lnTo>
                <a:lnTo>
                  <a:pt x="49" y="0"/>
                </a:lnTo>
                <a:lnTo>
                  <a:pt x="40" y="0"/>
                </a:lnTo>
                <a:lnTo>
                  <a:pt x="31" y="2"/>
                </a:lnTo>
                <a:lnTo>
                  <a:pt x="23" y="5"/>
                </a:lnTo>
                <a:lnTo>
                  <a:pt x="16" y="10"/>
                </a:lnTo>
                <a:lnTo>
                  <a:pt x="13" y="13"/>
                </a:lnTo>
                <a:lnTo>
                  <a:pt x="10" y="16"/>
                </a:lnTo>
                <a:lnTo>
                  <a:pt x="7" y="19"/>
                </a:lnTo>
                <a:lnTo>
                  <a:pt x="5" y="23"/>
                </a:lnTo>
                <a:lnTo>
                  <a:pt x="4" y="27"/>
                </a:lnTo>
                <a:lnTo>
                  <a:pt x="1" y="32"/>
                </a:lnTo>
                <a:lnTo>
                  <a:pt x="1" y="37"/>
                </a:lnTo>
                <a:lnTo>
                  <a:pt x="0" y="43"/>
                </a:lnTo>
                <a:lnTo>
                  <a:pt x="1" y="53"/>
                </a:lnTo>
                <a:lnTo>
                  <a:pt x="5" y="62"/>
                </a:lnTo>
                <a:lnTo>
                  <a:pt x="9" y="70"/>
                </a:lnTo>
                <a:lnTo>
                  <a:pt x="15" y="76"/>
                </a:lnTo>
                <a:lnTo>
                  <a:pt x="22" y="80"/>
                </a:lnTo>
                <a:lnTo>
                  <a:pt x="30" y="83"/>
                </a:lnTo>
                <a:lnTo>
                  <a:pt x="39" y="85"/>
                </a:lnTo>
                <a:lnTo>
                  <a:pt x="49" y="86"/>
                </a:lnTo>
                <a:close/>
                <a:moveTo>
                  <a:pt x="49" y="70"/>
                </a:moveTo>
                <a:lnTo>
                  <a:pt x="43" y="69"/>
                </a:lnTo>
                <a:lnTo>
                  <a:pt x="38" y="67"/>
                </a:lnTo>
                <a:lnTo>
                  <a:pt x="34" y="64"/>
                </a:lnTo>
                <a:lnTo>
                  <a:pt x="32" y="61"/>
                </a:lnTo>
                <a:lnTo>
                  <a:pt x="30" y="55"/>
                </a:lnTo>
                <a:lnTo>
                  <a:pt x="29" y="51"/>
                </a:lnTo>
                <a:lnTo>
                  <a:pt x="28" y="47"/>
                </a:lnTo>
                <a:lnTo>
                  <a:pt x="28" y="43"/>
                </a:lnTo>
                <a:lnTo>
                  <a:pt x="29" y="34"/>
                </a:lnTo>
                <a:lnTo>
                  <a:pt x="31" y="28"/>
                </a:lnTo>
                <a:lnTo>
                  <a:pt x="33" y="23"/>
                </a:lnTo>
                <a:lnTo>
                  <a:pt x="36" y="20"/>
                </a:lnTo>
                <a:lnTo>
                  <a:pt x="40" y="18"/>
                </a:lnTo>
                <a:lnTo>
                  <a:pt x="43" y="17"/>
                </a:lnTo>
                <a:lnTo>
                  <a:pt x="46" y="16"/>
                </a:lnTo>
                <a:lnTo>
                  <a:pt x="49" y="16"/>
                </a:lnTo>
                <a:lnTo>
                  <a:pt x="51" y="16"/>
                </a:lnTo>
                <a:lnTo>
                  <a:pt x="56" y="17"/>
                </a:lnTo>
                <a:lnTo>
                  <a:pt x="59" y="18"/>
                </a:lnTo>
                <a:lnTo>
                  <a:pt x="62" y="20"/>
                </a:lnTo>
                <a:lnTo>
                  <a:pt x="65" y="23"/>
                </a:lnTo>
                <a:lnTo>
                  <a:pt x="68" y="28"/>
                </a:lnTo>
                <a:lnTo>
                  <a:pt x="69" y="34"/>
                </a:lnTo>
                <a:lnTo>
                  <a:pt x="70" y="43"/>
                </a:lnTo>
                <a:lnTo>
                  <a:pt x="70" y="51"/>
                </a:lnTo>
                <a:lnTo>
                  <a:pt x="67" y="61"/>
                </a:lnTo>
                <a:lnTo>
                  <a:pt x="64" y="64"/>
                </a:lnTo>
                <a:lnTo>
                  <a:pt x="61" y="67"/>
                </a:lnTo>
                <a:lnTo>
                  <a:pt x="56" y="69"/>
                </a:lnTo>
                <a:lnTo>
                  <a:pt x="49" y="7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7" name="Freeform 1351"/>
          <p:cNvSpPr>
            <a:spLocks noEditPoints="1"/>
          </p:cNvSpPr>
          <p:nvPr/>
        </p:nvSpPr>
        <p:spPr bwMode="auto">
          <a:xfrm>
            <a:off x="4462463" y="3175000"/>
            <a:ext cx="38100" cy="44450"/>
          </a:xfrm>
          <a:custGeom>
            <a:avLst/>
            <a:gdLst/>
            <a:ahLst/>
            <a:cxnLst>
              <a:cxn ang="0">
                <a:pos x="0" y="112"/>
              </a:cxn>
              <a:cxn ang="0">
                <a:pos x="26" y="75"/>
              </a:cxn>
              <a:cxn ang="0">
                <a:pos x="33" y="81"/>
              </a:cxn>
              <a:cxn ang="0">
                <a:pos x="42" y="84"/>
              </a:cxn>
              <a:cxn ang="0">
                <a:pos x="53" y="86"/>
              </a:cxn>
              <a:cxn ang="0">
                <a:pos x="70" y="83"/>
              </a:cxn>
              <a:cxn ang="0">
                <a:pos x="82" y="74"/>
              </a:cxn>
              <a:cxn ang="0">
                <a:pos x="90" y="61"/>
              </a:cxn>
              <a:cxn ang="0">
                <a:pos x="94" y="43"/>
              </a:cxn>
              <a:cxn ang="0">
                <a:pos x="90" y="25"/>
              </a:cxn>
              <a:cxn ang="0">
                <a:pos x="82" y="12"/>
              </a:cxn>
              <a:cxn ang="0">
                <a:pos x="70" y="3"/>
              </a:cxn>
              <a:cxn ang="0">
                <a:pos x="54" y="0"/>
              </a:cxn>
              <a:cxn ang="0">
                <a:pos x="40" y="2"/>
              </a:cxn>
              <a:cxn ang="0">
                <a:pos x="32" y="5"/>
              </a:cxn>
              <a:cxn ang="0">
                <a:pos x="25" y="13"/>
              </a:cxn>
              <a:cxn ang="0">
                <a:pos x="24" y="3"/>
              </a:cxn>
              <a:cxn ang="0">
                <a:pos x="25" y="43"/>
              </a:cxn>
              <a:cxn ang="0">
                <a:pos x="27" y="29"/>
              </a:cxn>
              <a:cxn ang="0">
                <a:pos x="32" y="21"/>
              </a:cxn>
              <a:cxn ang="0">
                <a:pos x="38" y="17"/>
              </a:cxn>
              <a:cxn ang="0">
                <a:pos x="46" y="16"/>
              </a:cxn>
              <a:cxn ang="0">
                <a:pos x="52" y="17"/>
              </a:cxn>
              <a:cxn ang="0">
                <a:pos x="59" y="21"/>
              </a:cxn>
              <a:cxn ang="0">
                <a:pos x="64" y="29"/>
              </a:cxn>
              <a:cxn ang="0">
                <a:pos x="66" y="43"/>
              </a:cxn>
              <a:cxn ang="0">
                <a:pos x="65" y="52"/>
              </a:cxn>
              <a:cxn ang="0">
                <a:pos x="62" y="62"/>
              </a:cxn>
              <a:cxn ang="0">
                <a:pos x="55" y="68"/>
              </a:cxn>
              <a:cxn ang="0">
                <a:pos x="46" y="70"/>
              </a:cxn>
              <a:cxn ang="0">
                <a:pos x="35" y="68"/>
              </a:cxn>
              <a:cxn ang="0">
                <a:pos x="29" y="62"/>
              </a:cxn>
              <a:cxn ang="0">
                <a:pos x="26" y="52"/>
              </a:cxn>
              <a:cxn ang="0">
                <a:pos x="25" y="43"/>
              </a:cxn>
            </a:cxnLst>
            <a:rect l="0" t="0" r="r" b="b"/>
            <a:pathLst>
              <a:path w="94" h="112">
                <a:moveTo>
                  <a:pt x="0" y="3"/>
                </a:moveTo>
                <a:lnTo>
                  <a:pt x="0" y="112"/>
                </a:lnTo>
                <a:lnTo>
                  <a:pt x="26" y="112"/>
                </a:lnTo>
                <a:lnTo>
                  <a:pt x="26" y="75"/>
                </a:lnTo>
                <a:lnTo>
                  <a:pt x="29" y="78"/>
                </a:lnTo>
                <a:lnTo>
                  <a:pt x="33" y="81"/>
                </a:lnTo>
                <a:lnTo>
                  <a:pt x="37" y="83"/>
                </a:lnTo>
                <a:lnTo>
                  <a:pt x="42" y="84"/>
                </a:lnTo>
                <a:lnTo>
                  <a:pt x="49" y="86"/>
                </a:lnTo>
                <a:lnTo>
                  <a:pt x="53" y="86"/>
                </a:lnTo>
                <a:lnTo>
                  <a:pt x="62" y="85"/>
                </a:lnTo>
                <a:lnTo>
                  <a:pt x="70" y="83"/>
                </a:lnTo>
                <a:lnTo>
                  <a:pt x="77" y="79"/>
                </a:lnTo>
                <a:lnTo>
                  <a:pt x="82" y="74"/>
                </a:lnTo>
                <a:lnTo>
                  <a:pt x="87" y="68"/>
                </a:lnTo>
                <a:lnTo>
                  <a:pt x="90" y="61"/>
                </a:lnTo>
                <a:lnTo>
                  <a:pt x="93" y="52"/>
                </a:lnTo>
                <a:lnTo>
                  <a:pt x="94" y="43"/>
                </a:lnTo>
                <a:lnTo>
                  <a:pt x="93" y="34"/>
                </a:lnTo>
                <a:lnTo>
                  <a:pt x="90" y="25"/>
                </a:lnTo>
                <a:lnTo>
                  <a:pt x="87" y="18"/>
                </a:lnTo>
                <a:lnTo>
                  <a:pt x="82" y="12"/>
                </a:lnTo>
                <a:lnTo>
                  <a:pt x="77" y="6"/>
                </a:lnTo>
                <a:lnTo>
                  <a:pt x="70" y="3"/>
                </a:lnTo>
                <a:lnTo>
                  <a:pt x="62" y="0"/>
                </a:lnTo>
                <a:lnTo>
                  <a:pt x="54" y="0"/>
                </a:lnTo>
                <a:lnTo>
                  <a:pt x="48" y="0"/>
                </a:lnTo>
                <a:lnTo>
                  <a:pt x="40" y="2"/>
                </a:lnTo>
                <a:lnTo>
                  <a:pt x="36" y="3"/>
                </a:lnTo>
                <a:lnTo>
                  <a:pt x="32" y="5"/>
                </a:lnTo>
                <a:lnTo>
                  <a:pt x="28" y="9"/>
                </a:lnTo>
                <a:lnTo>
                  <a:pt x="25" y="13"/>
                </a:lnTo>
                <a:lnTo>
                  <a:pt x="24" y="13"/>
                </a:lnTo>
                <a:lnTo>
                  <a:pt x="24" y="3"/>
                </a:lnTo>
                <a:lnTo>
                  <a:pt x="0" y="3"/>
                </a:lnTo>
                <a:close/>
                <a:moveTo>
                  <a:pt x="25" y="43"/>
                </a:moveTo>
                <a:lnTo>
                  <a:pt x="25" y="35"/>
                </a:lnTo>
                <a:lnTo>
                  <a:pt x="27" y="29"/>
                </a:lnTo>
                <a:lnTo>
                  <a:pt x="29" y="25"/>
                </a:lnTo>
                <a:lnTo>
                  <a:pt x="32" y="21"/>
                </a:lnTo>
                <a:lnTo>
                  <a:pt x="35" y="19"/>
                </a:lnTo>
                <a:lnTo>
                  <a:pt x="38" y="17"/>
                </a:lnTo>
                <a:lnTo>
                  <a:pt x="43" y="17"/>
                </a:lnTo>
                <a:lnTo>
                  <a:pt x="46" y="16"/>
                </a:lnTo>
                <a:lnTo>
                  <a:pt x="49" y="17"/>
                </a:lnTo>
                <a:lnTo>
                  <a:pt x="52" y="17"/>
                </a:lnTo>
                <a:lnTo>
                  <a:pt x="56" y="19"/>
                </a:lnTo>
                <a:lnTo>
                  <a:pt x="59" y="21"/>
                </a:lnTo>
                <a:lnTo>
                  <a:pt x="62" y="25"/>
                </a:lnTo>
                <a:lnTo>
                  <a:pt x="64" y="29"/>
                </a:lnTo>
                <a:lnTo>
                  <a:pt x="66" y="35"/>
                </a:lnTo>
                <a:lnTo>
                  <a:pt x="66" y="43"/>
                </a:lnTo>
                <a:lnTo>
                  <a:pt x="66" y="48"/>
                </a:lnTo>
                <a:lnTo>
                  <a:pt x="65" y="52"/>
                </a:lnTo>
                <a:lnTo>
                  <a:pt x="64" y="57"/>
                </a:lnTo>
                <a:lnTo>
                  <a:pt x="62" y="62"/>
                </a:lnTo>
                <a:lnTo>
                  <a:pt x="59" y="65"/>
                </a:lnTo>
                <a:lnTo>
                  <a:pt x="55" y="68"/>
                </a:lnTo>
                <a:lnTo>
                  <a:pt x="51" y="70"/>
                </a:lnTo>
                <a:lnTo>
                  <a:pt x="46" y="70"/>
                </a:lnTo>
                <a:lnTo>
                  <a:pt x="40" y="70"/>
                </a:lnTo>
                <a:lnTo>
                  <a:pt x="35" y="68"/>
                </a:lnTo>
                <a:lnTo>
                  <a:pt x="32" y="65"/>
                </a:lnTo>
                <a:lnTo>
                  <a:pt x="29" y="62"/>
                </a:lnTo>
                <a:lnTo>
                  <a:pt x="27" y="57"/>
                </a:lnTo>
                <a:lnTo>
                  <a:pt x="26" y="52"/>
                </a:lnTo>
                <a:lnTo>
                  <a:pt x="25" y="48"/>
                </a:lnTo>
                <a:lnTo>
                  <a:pt x="25" y="4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8" name="Freeform 1352"/>
          <p:cNvSpPr>
            <a:spLocks/>
          </p:cNvSpPr>
          <p:nvPr/>
        </p:nvSpPr>
        <p:spPr bwMode="auto">
          <a:xfrm>
            <a:off x="4506913" y="3176588"/>
            <a:ext cx="47625" cy="31750"/>
          </a:xfrm>
          <a:custGeom>
            <a:avLst/>
            <a:gdLst/>
            <a:ahLst/>
            <a:cxnLst>
              <a:cxn ang="0">
                <a:pos x="50" y="80"/>
              </a:cxn>
              <a:cxn ang="0">
                <a:pos x="68" y="80"/>
              </a:cxn>
              <a:cxn ang="0">
                <a:pos x="92" y="25"/>
              </a:cxn>
              <a:cxn ang="0">
                <a:pos x="93" y="25"/>
              </a:cxn>
              <a:cxn ang="0">
                <a:pos x="92" y="29"/>
              </a:cxn>
              <a:cxn ang="0">
                <a:pos x="92" y="80"/>
              </a:cxn>
              <a:cxn ang="0">
                <a:pos x="118" y="80"/>
              </a:cxn>
              <a:cxn ang="0">
                <a:pos x="118" y="0"/>
              </a:cxn>
              <a:cxn ang="0">
                <a:pos x="84" y="0"/>
              </a:cxn>
              <a:cxn ang="0">
                <a:pos x="59" y="57"/>
              </a:cxn>
              <a:cxn ang="0">
                <a:pos x="59" y="57"/>
              </a:cxn>
              <a:cxn ang="0">
                <a:pos x="35" y="0"/>
              </a:cxn>
              <a:cxn ang="0">
                <a:pos x="0" y="0"/>
              </a:cxn>
              <a:cxn ang="0">
                <a:pos x="0" y="80"/>
              </a:cxn>
              <a:cxn ang="0">
                <a:pos x="26" y="80"/>
              </a:cxn>
              <a:cxn ang="0">
                <a:pos x="26" y="29"/>
              </a:cxn>
              <a:cxn ang="0">
                <a:pos x="25" y="25"/>
              </a:cxn>
              <a:cxn ang="0">
                <a:pos x="26" y="25"/>
              </a:cxn>
              <a:cxn ang="0">
                <a:pos x="50" y="80"/>
              </a:cxn>
            </a:cxnLst>
            <a:rect l="0" t="0" r="r" b="b"/>
            <a:pathLst>
              <a:path w="118" h="80">
                <a:moveTo>
                  <a:pt x="50" y="80"/>
                </a:moveTo>
                <a:lnTo>
                  <a:pt x="68" y="80"/>
                </a:lnTo>
                <a:lnTo>
                  <a:pt x="92" y="25"/>
                </a:lnTo>
                <a:lnTo>
                  <a:pt x="93" y="25"/>
                </a:lnTo>
                <a:lnTo>
                  <a:pt x="92" y="29"/>
                </a:lnTo>
                <a:lnTo>
                  <a:pt x="92" y="80"/>
                </a:lnTo>
                <a:lnTo>
                  <a:pt x="118" y="80"/>
                </a:lnTo>
                <a:lnTo>
                  <a:pt x="118" y="0"/>
                </a:lnTo>
                <a:lnTo>
                  <a:pt x="84" y="0"/>
                </a:lnTo>
                <a:lnTo>
                  <a:pt x="59" y="57"/>
                </a:lnTo>
                <a:lnTo>
                  <a:pt x="59" y="57"/>
                </a:lnTo>
                <a:lnTo>
                  <a:pt x="35" y="0"/>
                </a:lnTo>
                <a:lnTo>
                  <a:pt x="0" y="0"/>
                </a:lnTo>
                <a:lnTo>
                  <a:pt x="0" y="80"/>
                </a:lnTo>
                <a:lnTo>
                  <a:pt x="26" y="80"/>
                </a:lnTo>
                <a:lnTo>
                  <a:pt x="26" y="29"/>
                </a:lnTo>
                <a:lnTo>
                  <a:pt x="25" y="25"/>
                </a:lnTo>
                <a:lnTo>
                  <a:pt x="26" y="25"/>
                </a:lnTo>
                <a:lnTo>
                  <a:pt x="50" y="8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69" name="Freeform 1353"/>
          <p:cNvSpPr>
            <a:spLocks noEditPoints="1"/>
          </p:cNvSpPr>
          <p:nvPr/>
        </p:nvSpPr>
        <p:spPr bwMode="auto">
          <a:xfrm>
            <a:off x="4562475" y="3175000"/>
            <a:ext cx="34925" cy="34925"/>
          </a:xfrm>
          <a:custGeom>
            <a:avLst/>
            <a:gdLst/>
            <a:ahLst/>
            <a:cxnLst>
              <a:cxn ang="0">
                <a:pos x="29" y="25"/>
              </a:cxn>
              <a:cxn ang="0">
                <a:pos x="33" y="20"/>
              </a:cxn>
              <a:cxn ang="0">
                <a:pos x="40" y="17"/>
              </a:cxn>
              <a:cxn ang="0">
                <a:pos x="49" y="17"/>
              </a:cxn>
              <a:cxn ang="0">
                <a:pos x="56" y="19"/>
              </a:cxn>
              <a:cxn ang="0">
                <a:pos x="59" y="23"/>
              </a:cxn>
              <a:cxn ang="0">
                <a:pos x="60" y="28"/>
              </a:cxn>
              <a:cxn ang="0">
                <a:pos x="59" y="31"/>
              </a:cxn>
              <a:cxn ang="0">
                <a:pos x="56" y="34"/>
              </a:cxn>
              <a:cxn ang="0">
                <a:pos x="44" y="36"/>
              </a:cxn>
              <a:cxn ang="0">
                <a:pos x="26" y="39"/>
              </a:cxn>
              <a:cxn ang="0">
                <a:pos x="15" y="42"/>
              </a:cxn>
              <a:cxn ang="0">
                <a:pos x="6" y="47"/>
              </a:cxn>
              <a:cxn ang="0">
                <a:pos x="1" y="56"/>
              </a:cxn>
              <a:cxn ang="0">
                <a:pos x="0" y="66"/>
              </a:cxn>
              <a:cxn ang="0">
                <a:pos x="2" y="73"/>
              </a:cxn>
              <a:cxn ang="0">
                <a:pos x="8" y="80"/>
              </a:cxn>
              <a:cxn ang="0">
                <a:pos x="21" y="85"/>
              </a:cxn>
              <a:cxn ang="0">
                <a:pos x="38" y="85"/>
              </a:cxn>
              <a:cxn ang="0">
                <a:pos x="51" y="82"/>
              </a:cxn>
              <a:cxn ang="0">
                <a:pos x="57" y="78"/>
              </a:cxn>
              <a:cxn ang="0">
                <a:pos x="61" y="75"/>
              </a:cxn>
              <a:cxn ang="0">
                <a:pos x="90" y="83"/>
              </a:cxn>
              <a:cxn ang="0">
                <a:pos x="88" y="81"/>
              </a:cxn>
              <a:cxn ang="0">
                <a:pos x="86" y="79"/>
              </a:cxn>
              <a:cxn ang="0">
                <a:pos x="85" y="72"/>
              </a:cxn>
              <a:cxn ang="0">
                <a:pos x="85" y="30"/>
              </a:cxn>
              <a:cxn ang="0">
                <a:pos x="85" y="21"/>
              </a:cxn>
              <a:cxn ang="0">
                <a:pos x="80" y="12"/>
              </a:cxn>
              <a:cxn ang="0">
                <a:pos x="68" y="3"/>
              </a:cxn>
              <a:cxn ang="0">
                <a:pos x="45" y="0"/>
              </a:cxn>
              <a:cxn ang="0">
                <a:pos x="35" y="0"/>
              </a:cxn>
              <a:cxn ang="0">
                <a:pos x="21" y="3"/>
              </a:cxn>
              <a:cxn ang="0">
                <a:pos x="10" y="13"/>
              </a:cxn>
              <a:cxn ang="0">
                <a:pos x="6" y="20"/>
              </a:cxn>
              <a:cxn ang="0">
                <a:pos x="4" y="29"/>
              </a:cxn>
              <a:cxn ang="0">
                <a:pos x="60" y="49"/>
              </a:cxn>
              <a:cxn ang="0">
                <a:pos x="58" y="60"/>
              </a:cxn>
              <a:cxn ang="0">
                <a:pos x="53" y="66"/>
              </a:cxn>
              <a:cxn ang="0">
                <a:pos x="40" y="70"/>
              </a:cxn>
              <a:cxn ang="0">
                <a:pos x="31" y="68"/>
              </a:cxn>
              <a:cxn ang="0">
                <a:pos x="28" y="66"/>
              </a:cxn>
              <a:cxn ang="0">
                <a:pos x="27" y="61"/>
              </a:cxn>
              <a:cxn ang="0">
                <a:pos x="28" y="55"/>
              </a:cxn>
              <a:cxn ang="0">
                <a:pos x="32" y="51"/>
              </a:cxn>
              <a:cxn ang="0">
                <a:pos x="42" y="49"/>
              </a:cxn>
              <a:cxn ang="0">
                <a:pos x="60" y="45"/>
              </a:cxn>
            </a:cxnLst>
            <a:rect l="0" t="0" r="r" b="b"/>
            <a:pathLst>
              <a:path w="90" h="86">
                <a:moveTo>
                  <a:pt x="29" y="29"/>
                </a:moveTo>
                <a:lnTo>
                  <a:pt x="29" y="25"/>
                </a:lnTo>
                <a:lnTo>
                  <a:pt x="31" y="22"/>
                </a:lnTo>
                <a:lnTo>
                  <a:pt x="33" y="20"/>
                </a:lnTo>
                <a:lnTo>
                  <a:pt x="35" y="18"/>
                </a:lnTo>
                <a:lnTo>
                  <a:pt x="40" y="17"/>
                </a:lnTo>
                <a:lnTo>
                  <a:pt x="45" y="16"/>
                </a:lnTo>
                <a:lnTo>
                  <a:pt x="49" y="17"/>
                </a:lnTo>
                <a:lnTo>
                  <a:pt x="54" y="18"/>
                </a:lnTo>
                <a:lnTo>
                  <a:pt x="56" y="19"/>
                </a:lnTo>
                <a:lnTo>
                  <a:pt x="58" y="21"/>
                </a:lnTo>
                <a:lnTo>
                  <a:pt x="59" y="23"/>
                </a:lnTo>
                <a:lnTo>
                  <a:pt x="60" y="27"/>
                </a:lnTo>
                <a:lnTo>
                  <a:pt x="60" y="28"/>
                </a:lnTo>
                <a:lnTo>
                  <a:pt x="60" y="29"/>
                </a:lnTo>
                <a:lnTo>
                  <a:pt x="59" y="31"/>
                </a:lnTo>
                <a:lnTo>
                  <a:pt x="58" y="33"/>
                </a:lnTo>
                <a:lnTo>
                  <a:pt x="56" y="34"/>
                </a:lnTo>
                <a:lnTo>
                  <a:pt x="53" y="35"/>
                </a:lnTo>
                <a:lnTo>
                  <a:pt x="44" y="36"/>
                </a:lnTo>
                <a:lnTo>
                  <a:pt x="32" y="38"/>
                </a:lnTo>
                <a:lnTo>
                  <a:pt x="26" y="39"/>
                </a:lnTo>
                <a:lnTo>
                  <a:pt x="21" y="40"/>
                </a:lnTo>
                <a:lnTo>
                  <a:pt x="15" y="42"/>
                </a:lnTo>
                <a:lnTo>
                  <a:pt x="10" y="44"/>
                </a:lnTo>
                <a:lnTo>
                  <a:pt x="6" y="47"/>
                </a:lnTo>
                <a:lnTo>
                  <a:pt x="3" y="51"/>
                </a:lnTo>
                <a:lnTo>
                  <a:pt x="1" y="56"/>
                </a:lnTo>
                <a:lnTo>
                  <a:pt x="0" y="63"/>
                </a:lnTo>
                <a:lnTo>
                  <a:pt x="0" y="66"/>
                </a:lnTo>
                <a:lnTo>
                  <a:pt x="1" y="69"/>
                </a:lnTo>
                <a:lnTo>
                  <a:pt x="2" y="73"/>
                </a:lnTo>
                <a:lnTo>
                  <a:pt x="5" y="77"/>
                </a:lnTo>
                <a:lnTo>
                  <a:pt x="8" y="80"/>
                </a:lnTo>
                <a:lnTo>
                  <a:pt x="14" y="83"/>
                </a:lnTo>
                <a:lnTo>
                  <a:pt x="21" y="85"/>
                </a:lnTo>
                <a:lnTo>
                  <a:pt x="30" y="86"/>
                </a:lnTo>
                <a:lnTo>
                  <a:pt x="38" y="85"/>
                </a:lnTo>
                <a:lnTo>
                  <a:pt x="47" y="83"/>
                </a:lnTo>
                <a:lnTo>
                  <a:pt x="51" y="82"/>
                </a:lnTo>
                <a:lnTo>
                  <a:pt x="54" y="80"/>
                </a:lnTo>
                <a:lnTo>
                  <a:pt x="57" y="78"/>
                </a:lnTo>
                <a:lnTo>
                  <a:pt x="60" y="75"/>
                </a:lnTo>
                <a:lnTo>
                  <a:pt x="61" y="75"/>
                </a:lnTo>
                <a:lnTo>
                  <a:pt x="63" y="83"/>
                </a:lnTo>
                <a:lnTo>
                  <a:pt x="90" y="83"/>
                </a:lnTo>
                <a:lnTo>
                  <a:pt x="90" y="81"/>
                </a:lnTo>
                <a:lnTo>
                  <a:pt x="88" y="81"/>
                </a:lnTo>
                <a:lnTo>
                  <a:pt x="87" y="80"/>
                </a:lnTo>
                <a:lnTo>
                  <a:pt x="86" y="79"/>
                </a:lnTo>
                <a:lnTo>
                  <a:pt x="86" y="77"/>
                </a:lnTo>
                <a:lnTo>
                  <a:pt x="85" y="72"/>
                </a:lnTo>
                <a:lnTo>
                  <a:pt x="85" y="67"/>
                </a:lnTo>
                <a:lnTo>
                  <a:pt x="85" y="30"/>
                </a:lnTo>
                <a:lnTo>
                  <a:pt x="85" y="26"/>
                </a:lnTo>
                <a:lnTo>
                  <a:pt x="85" y="21"/>
                </a:lnTo>
                <a:lnTo>
                  <a:pt x="83" y="17"/>
                </a:lnTo>
                <a:lnTo>
                  <a:pt x="80" y="12"/>
                </a:lnTo>
                <a:lnTo>
                  <a:pt x="75" y="6"/>
                </a:lnTo>
                <a:lnTo>
                  <a:pt x="68" y="3"/>
                </a:lnTo>
                <a:lnTo>
                  <a:pt x="59" y="0"/>
                </a:lnTo>
                <a:lnTo>
                  <a:pt x="45" y="0"/>
                </a:lnTo>
                <a:lnTo>
                  <a:pt x="40" y="0"/>
                </a:lnTo>
                <a:lnTo>
                  <a:pt x="35" y="0"/>
                </a:lnTo>
                <a:lnTo>
                  <a:pt x="28" y="1"/>
                </a:lnTo>
                <a:lnTo>
                  <a:pt x="21" y="3"/>
                </a:lnTo>
                <a:lnTo>
                  <a:pt x="15" y="7"/>
                </a:lnTo>
                <a:lnTo>
                  <a:pt x="10" y="13"/>
                </a:lnTo>
                <a:lnTo>
                  <a:pt x="7" y="16"/>
                </a:lnTo>
                <a:lnTo>
                  <a:pt x="6" y="20"/>
                </a:lnTo>
                <a:lnTo>
                  <a:pt x="5" y="24"/>
                </a:lnTo>
                <a:lnTo>
                  <a:pt x="4" y="29"/>
                </a:lnTo>
                <a:lnTo>
                  <a:pt x="29" y="29"/>
                </a:lnTo>
                <a:close/>
                <a:moveTo>
                  <a:pt x="60" y="49"/>
                </a:moveTo>
                <a:lnTo>
                  <a:pt x="59" y="55"/>
                </a:lnTo>
                <a:lnTo>
                  <a:pt x="58" y="60"/>
                </a:lnTo>
                <a:lnTo>
                  <a:pt x="55" y="64"/>
                </a:lnTo>
                <a:lnTo>
                  <a:pt x="53" y="66"/>
                </a:lnTo>
                <a:lnTo>
                  <a:pt x="45" y="69"/>
                </a:lnTo>
                <a:lnTo>
                  <a:pt x="40" y="70"/>
                </a:lnTo>
                <a:lnTo>
                  <a:pt x="36" y="70"/>
                </a:lnTo>
                <a:lnTo>
                  <a:pt x="31" y="68"/>
                </a:lnTo>
                <a:lnTo>
                  <a:pt x="29" y="67"/>
                </a:lnTo>
                <a:lnTo>
                  <a:pt x="28" y="66"/>
                </a:lnTo>
                <a:lnTo>
                  <a:pt x="27" y="64"/>
                </a:lnTo>
                <a:lnTo>
                  <a:pt x="27" y="61"/>
                </a:lnTo>
                <a:lnTo>
                  <a:pt x="27" y="57"/>
                </a:lnTo>
                <a:lnTo>
                  <a:pt x="28" y="55"/>
                </a:lnTo>
                <a:lnTo>
                  <a:pt x="30" y="53"/>
                </a:lnTo>
                <a:lnTo>
                  <a:pt x="32" y="51"/>
                </a:lnTo>
                <a:lnTo>
                  <a:pt x="37" y="50"/>
                </a:lnTo>
                <a:lnTo>
                  <a:pt x="42" y="49"/>
                </a:lnTo>
                <a:lnTo>
                  <a:pt x="52" y="47"/>
                </a:lnTo>
                <a:lnTo>
                  <a:pt x="60" y="45"/>
                </a:lnTo>
                <a:lnTo>
                  <a:pt x="60" y="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0" name="Freeform 1354"/>
          <p:cNvSpPr>
            <a:spLocks/>
          </p:cNvSpPr>
          <p:nvPr/>
        </p:nvSpPr>
        <p:spPr bwMode="auto">
          <a:xfrm>
            <a:off x="3709988" y="2146300"/>
            <a:ext cx="120650" cy="1412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9" y="0"/>
              </a:cxn>
              <a:cxn ang="0">
                <a:pos x="161" y="180"/>
              </a:cxn>
              <a:cxn ang="0">
                <a:pos x="230" y="0"/>
              </a:cxn>
              <a:cxn ang="0">
                <a:pos x="303" y="0"/>
              </a:cxn>
              <a:cxn ang="0">
                <a:pos x="185" y="265"/>
              </a:cxn>
              <a:cxn ang="0">
                <a:pos x="176" y="285"/>
              </a:cxn>
              <a:cxn ang="0">
                <a:pos x="166" y="302"/>
              </a:cxn>
              <a:cxn ang="0">
                <a:pos x="156" y="318"/>
              </a:cxn>
              <a:cxn ang="0">
                <a:pos x="146" y="330"/>
              </a:cxn>
              <a:cxn ang="0">
                <a:pos x="141" y="335"/>
              </a:cxn>
              <a:cxn ang="0">
                <a:pos x="135" y="340"/>
              </a:cxn>
              <a:cxn ang="0">
                <a:pos x="130" y="343"/>
              </a:cxn>
              <a:cxn ang="0">
                <a:pos x="123" y="347"/>
              </a:cxn>
              <a:cxn ang="0">
                <a:pos x="117" y="349"/>
              </a:cxn>
              <a:cxn ang="0">
                <a:pos x="110" y="351"/>
              </a:cxn>
              <a:cxn ang="0">
                <a:pos x="102" y="352"/>
              </a:cxn>
              <a:cxn ang="0">
                <a:pos x="94" y="352"/>
              </a:cxn>
              <a:cxn ang="0">
                <a:pos x="80" y="352"/>
              </a:cxn>
              <a:cxn ang="0">
                <a:pos x="67" y="351"/>
              </a:cxn>
              <a:cxn ang="0">
                <a:pos x="56" y="350"/>
              </a:cxn>
              <a:cxn ang="0">
                <a:pos x="45" y="348"/>
              </a:cxn>
              <a:cxn ang="0">
                <a:pos x="45" y="296"/>
              </a:cxn>
              <a:cxn ang="0">
                <a:pos x="60" y="296"/>
              </a:cxn>
              <a:cxn ang="0">
                <a:pos x="73" y="297"/>
              </a:cxn>
              <a:cxn ang="0">
                <a:pos x="84" y="296"/>
              </a:cxn>
              <a:cxn ang="0">
                <a:pos x="94" y="294"/>
              </a:cxn>
              <a:cxn ang="0">
                <a:pos x="101" y="292"/>
              </a:cxn>
              <a:cxn ang="0">
                <a:pos x="109" y="288"/>
              </a:cxn>
              <a:cxn ang="0">
                <a:pos x="114" y="282"/>
              </a:cxn>
              <a:cxn ang="0">
                <a:pos x="119" y="274"/>
              </a:cxn>
              <a:cxn ang="0">
                <a:pos x="124" y="263"/>
              </a:cxn>
              <a:cxn ang="0">
                <a:pos x="128" y="249"/>
              </a:cxn>
              <a:cxn ang="0">
                <a:pos x="0" y="0"/>
              </a:cxn>
            </a:cxnLst>
            <a:rect l="0" t="0" r="r" b="b"/>
            <a:pathLst>
              <a:path w="303" h="352">
                <a:moveTo>
                  <a:pt x="0" y="0"/>
                </a:moveTo>
                <a:lnTo>
                  <a:pt x="79" y="0"/>
                </a:lnTo>
                <a:lnTo>
                  <a:pt x="161" y="180"/>
                </a:lnTo>
                <a:lnTo>
                  <a:pt x="230" y="0"/>
                </a:lnTo>
                <a:lnTo>
                  <a:pt x="303" y="0"/>
                </a:lnTo>
                <a:lnTo>
                  <a:pt x="185" y="265"/>
                </a:lnTo>
                <a:lnTo>
                  <a:pt x="176" y="285"/>
                </a:lnTo>
                <a:lnTo>
                  <a:pt x="166" y="302"/>
                </a:lnTo>
                <a:lnTo>
                  <a:pt x="156" y="318"/>
                </a:lnTo>
                <a:lnTo>
                  <a:pt x="146" y="330"/>
                </a:lnTo>
                <a:lnTo>
                  <a:pt x="141" y="335"/>
                </a:lnTo>
                <a:lnTo>
                  <a:pt x="135" y="340"/>
                </a:lnTo>
                <a:lnTo>
                  <a:pt x="130" y="343"/>
                </a:lnTo>
                <a:lnTo>
                  <a:pt x="123" y="347"/>
                </a:lnTo>
                <a:lnTo>
                  <a:pt x="117" y="349"/>
                </a:lnTo>
                <a:lnTo>
                  <a:pt x="110" y="351"/>
                </a:lnTo>
                <a:lnTo>
                  <a:pt x="102" y="352"/>
                </a:lnTo>
                <a:lnTo>
                  <a:pt x="94" y="352"/>
                </a:lnTo>
                <a:lnTo>
                  <a:pt x="80" y="352"/>
                </a:lnTo>
                <a:lnTo>
                  <a:pt x="67" y="351"/>
                </a:lnTo>
                <a:lnTo>
                  <a:pt x="56" y="350"/>
                </a:lnTo>
                <a:lnTo>
                  <a:pt x="45" y="348"/>
                </a:lnTo>
                <a:lnTo>
                  <a:pt x="45" y="296"/>
                </a:lnTo>
                <a:lnTo>
                  <a:pt x="60" y="296"/>
                </a:lnTo>
                <a:lnTo>
                  <a:pt x="73" y="297"/>
                </a:lnTo>
                <a:lnTo>
                  <a:pt x="84" y="296"/>
                </a:lnTo>
                <a:lnTo>
                  <a:pt x="94" y="294"/>
                </a:lnTo>
                <a:lnTo>
                  <a:pt x="101" y="292"/>
                </a:lnTo>
                <a:lnTo>
                  <a:pt x="109" y="288"/>
                </a:lnTo>
                <a:lnTo>
                  <a:pt x="114" y="282"/>
                </a:lnTo>
                <a:lnTo>
                  <a:pt x="119" y="274"/>
                </a:lnTo>
                <a:lnTo>
                  <a:pt x="124" y="263"/>
                </a:lnTo>
                <a:lnTo>
                  <a:pt x="128" y="2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1" name="Freeform 1355"/>
          <p:cNvSpPr>
            <a:spLocks/>
          </p:cNvSpPr>
          <p:nvPr/>
        </p:nvSpPr>
        <p:spPr bwMode="auto">
          <a:xfrm>
            <a:off x="3849688" y="2144713"/>
            <a:ext cx="120650" cy="142875"/>
          </a:xfrm>
          <a:custGeom>
            <a:avLst/>
            <a:gdLst/>
            <a:ahLst/>
            <a:cxnLst>
              <a:cxn ang="0">
                <a:pos x="300" y="263"/>
              </a:cxn>
              <a:cxn ang="0">
                <a:pos x="284" y="298"/>
              </a:cxn>
              <a:cxn ang="0">
                <a:pos x="261" y="326"/>
              </a:cxn>
              <a:cxn ang="0">
                <a:pos x="233" y="345"/>
              </a:cxn>
              <a:cxn ang="0">
                <a:pos x="199" y="357"/>
              </a:cxn>
              <a:cxn ang="0">
                <a:pos x="159" y="362"/>
              </a:cxn>
              <a:cxn ang="0">
                <a:pos x="111" y="354"/>
              </a:cxn>
              <a:cxn ang="0">
                <a:pos x="69" y="335"/>
              </a:cxn>
              <a:cxn ang="0">
                <a:pos x="35" y="301"/>
              </a:cxn>
              <a:cxn ang="0">
                <a:pos x="12" y="257"/>
              </a:cxn>
              <a:cxn ang="0">
                <a:pos x="1" y="203"/>
              </a:cxn>
              <a:cxn ang="0">
                <a:pos x="3" y="142"/>
              </a:cxn>
              <a:cxn ang="0">
                <a:pos x="18" y="90"/>
              </a:cxn>
              <a:cxn ang="0">
                <a:pos x="45" y="48"/>
              </a:cxn>
              <a:cxn ang="0">
                <a:pos x="83" y="19"/>
              </a:cxn>
              <a:cxn ang="0">
                <a:pos x="129" y="3"/>
              </a:cxn>
              <a:cxn ang="0">
                <a:pos x="180" y="0"/>
              </a:cxn>
              <a:cxn ang="0">
                <a:pos x="222" y="10"/>
              </a:cxn>
              <a:cxn ang="0">
                <a:pos x="257" y="29"/>
              </a:cxn>
              <a:cxn ang="0">
                <a:pos x="279" y="50"/>
              </a:cxn>
              <a:cxn ang="0">
                <a:pos x="293" y="74"/>
              </a:cxn>
              <a:cxn ang="0">
                <a:pos x="303" y="102"/>
              </a:cxn>
              <a:cxn ang="0">
                <a:pos x="230" y="107"/>
              </a:cxn>
              <a:cxn ang="0">
                <a:pos x="221" y="89"/>
              </a:cxn>
              <a:cxn ang="0">
                <a:pos x="207" y="76"/>
              </a:cxn>
              <a:cxn ang="0">
                <a:pos x="192" y="67"/>
              </a:cxn>
              <a:cxn ang="0">
                <a:pos x="174" y="62"/>
              </a:cxn>
              <a:cxn ang="0">
                <a:pos x="150" y="61"/>
              </a:cxn>
              <a:cxn ang="0">
                <a:pos x="125" y="68"/>
              </a:cxn>
              <a:cxn ang="0">
                <a:pos x="103" y="82"/>
              </a:cxn>
              <a:cxn ang="0">
                <a:pos x="87" y="104"/>
              </a:cxn>
              <a:cxn ang="0">
                <a:pos x="77" y="137"/>
              </a:cxn>
              <a:cxn ang="0">
                <a:pos x="73" y="179"/>
              </a:cxn>
              <a:cxn ang="0">
                <a:pos x="77" y="223"/>
              </a:cxn>
              <a:cxn ang="0">
                <a:pos x="86" y="256"/>
              </a:cxn>
              <a:cxn ang="0">
                <a:pos x="103" y="280"/>
              </a:cxn>
              <a:cxn ang="0">
                <a:pos x="124" y="294"/>
              </a:cxn>
              <a:cxn ang="0">
                <a:pos x="149" y="300"/>
              </a:cxn>
              <a:cxn ang="0">
                <a:pos x="173" y="300"/>
              </a:cxn>
              <a:cxn ang="0">
                <a:pos x="191" y="294"/>
              </a:cxn>
              <a:cxn ang="0">
                <a:pos x="207" y="283"/>
              </a:cxn>
              <a:cxn ang="0">
                <a:pos x="221" y="267"/>
              </a:cxn>
              <a:cxn ang="0">
                <a:pos x="231" y="245"/>
              </a:cxn>
            </a:cxnLst>
            <a:rect l="0" t="0" r="r" b="b"/>
            <a:pathLst>
              <a:path w="304" h="362">
                <a:moveTo>
                  <a:pt x="236" y="227"/>
                </a:moveTo>
                <a:lnTo>
                  <a:pt x="304" y="248"/>
                </a:lnTo>
                <a:lnTo>
                  <a:pt x="300" y="263"/>
                </a:lnTo>
                <a:lnTo>
                  <a:pt x="295" y="275"/>
                </a:lnTo>
                <a:lnTo>
                  <a:pt x="290" y="287"/>
                </a:lnTo>
                <a:lnTo>
                  <a:pt x="284" y="298"/>
                </a:lnTo>
                <a:lnTo>
                  <a:pt x="277" y="308"/>
                </a:lnTo>
                <a:lnTo>
                  <a:pt x="270" y="318"/>
                </a:lnTo>
                <a:lnTo>
                  <a:pt x="261" y="326"/>
                </a:lnTo>
                <a:lnTo>
                  <a:pt x="252" y="334"/>
                </a:lnTo>
                <a:lnTo>
                  <a:pt x="243" y="340"/>
                </a:lnTo>
                <a:lnTo>
                  <a:pt x="233" y="345"/>
                </a:lnTo>
                <a:lnTo>
                  <a:pt x="222" y="350"/>
                </a:lnTo>
                <a:lnTo>
                  <a:pt x="210" y="354"/>
                </a:lnTo>
                <a:lnTo>
                  <a:pt x="199" y="357"/>
                </a:lnTo>
                <a:lnTo>
                  <a:pt x="186" y="359"/>
                </a:lnTo>
                <a:lnTo>
                  <a:pt x="173" y="360"/>
                </a:lnTo>
                <a:lnTo>
                  <a:pt x="159" y="362"/>
                </a:lnTo>
                <a:lnTo>
                  <a:pt x="142" y="360"/>
                </a:lnTo>
                <a:lnTo>
                  <a:pt x="126" y="358"/>
                </a:lnTo>
                <a:lnTo>
                  <a:pt x="111" y="354"/>
                </a:lnTo>
                <a:lnTo>
                  <a:pt x="96" y="349"/>
                </a:lnTo>
                <a:lnTo>
                  <a:pt x="82" y="343"/>
                </a:lnTo>
                <a:lnTo>
                  <a:pt x="69" y="335"/>
                </a:lnTo>
                <a:lnTo>
                  <a:pt x="56" y="325"/>
                </a:lnTo>
                <a:lnTo>
                  <a:pt x="45" y="314"/>
                </a:lnTo>
                <a:lnTo>
                  <a:pt x="35" y="301"/>
                </a:lnTo>
                <a:lnTo>
                  <a:pt x="26" y="288"/>
                </a:lnTo>
                <a:lnTo>
                  <a:pt x="18" y="273"/>
                </a:lnTo>
                <a:lnTo>
                  <a:pt x="12" y="257"/>
                </a:lnTo>
                <a:lnTo>
                  <a:pt x="6" y="241"/>
                </a:lnTo>
                <a:lnTo>
                  <a:pt x="3" y="223"/>
                </a:lnTo>
                <a:lnTo>
                  <a:pt x="1" y="203"/>
                </a:lnTo>
                <a:lnTo>
                  <a:pt x="0" y="184"/>
                </a:lnTo>
                <a:lnTo>
                  <a:pt x="1" y="163"/>
                </a:lnTo>
                <a:lnTo>
                  <a:pt x="3" y="142"/>
                </a:lnTo>
                <a:lnTo>
                  <a:pt x="6" y="124"/>
                </a:lnTo>
                <a:lnTo>
                  <a:pt x="12" y="107"/>
                </a:lnTo>
                <a:lnTo>
                  <a:pt x="18" y="90"/>
                </a:lnTo>
                <a:lnTo>
                  <a:pt x="26" y="75"/>
                </a:lnTo>
                <a:lnTo>
                  <a:pt x="35" y="61"/>
                </a:lnTo>
                <a:lnTo>
                  <a:pt x="45" y="48"/>
                </a:lnTo>
                <a:lnTo>
                  <a:pt x="57" y="37"/>
                </a:lnTo>
                <a:lnTo>
                  <a:pt x="70" y="27"/>
                </a:lnTo>
                <a:lnTo>
                  <a:pt x="83" y="19"/>
                </a:lnTo>
                <a:lnTo>
                  <a:pt x="97" y="13"/>
                </a:lnTo>
                <a:lnTo>
                  <a:pt x="113" y="7"/>
                </a:lnTo>
                <a:lnTo>
                  <a:pt x="129" y="3"/>
                </a:lnTo>
                <a:lnTo>
                  <a:pt x="146" y="1"/>
                </a:lnTo>
                <a:lnTo>
                  <a:pt x="164" y="0"/>
                </a:lnTo>
                <a:lnTo>
                  <a:pt x="180" y="0"/>
                </a:lnTo>
                <a:lnTo>
                  <a:pt x="194" y="2"/>
                </a:lnTo>
                <a:lnTo>
                  <a:pt x="208" y="6"/>
                </a:lnTo>
                <a:lnTo>
                  <a:pt x="222" y="10"/>
                </a:lnTo>
                <a:lnTo>
                  <a:pt x="234" y="15"/>
                </a:lnTo>
                <a:lnTo>
                  <a:pt x="246" y="22"/>
                </a:lnTo>
                <a:lnTo>
                  <a:pt x="257" y="29"/>
                </a:lnTo>
                <a:lnTo>
                  <a:pt x="268" y="38"/>
                </a:lnTo>
                <a:lnTo>
                  <a:pt x="274" y="44"/>
                </a:lnTo>
                <a:lnTo>
                  <a:pt x="279" y="50"/>
                </a:lnTo>
                <a:lnTo>
                  <a:pt x="284" y="58"/>
                </a:lnTo>
                <a:lnTo>
                  <a:pt x="289" y="66"/>
                </a:lnTo>
                <a:lnTo>
                  <a:pt x="293" y="74"/>
                </a:lnTo>
                <a:lnTo>
                  <a:pt x="297" y="83"/>
                </a:lnTo>
                <a:lnTo>
                  <a:pt x="300" y="92"/>
                </a:lnTo>
                <a:lnTo>
                  <a:pt x="303" y="102"/>
                </a:lnTo>
                <a:lnTo>
                  <a:pt x="234" y="119"/>
                </a:lnTo>
                <a:lnTo>
                  <a:pt x="232" y="113"/>
                </a:lnTo>
                <a:lnTo>
                  <a:pt x="230" y="107"/>
                </a:lnTo>
                <a:lnTo>
                  <a:pt x="227" y="100"/>
                </a:lnTo>
                <a:lnTo>
                  <a:pt x="224" y="94"/>
                </a:lnTo>
                <a:lnTo>
                  <a:pt x="221" y="89"/>
                </a:lnTo>
                <a:lnTo>
                  <a:pt x="217" y="85"/>
                </a:lnTo>
                <a:lnTo>
                  <a:pt x="213" y="80"/>
                </a:lnTo>
                <a:lnTo>
                  <a:pt x="207" y="76"/>
                </a:lnTo>
                <a:lnTo>
                  <a:pt x="203" y="73"/>
                </a:lnTo>
                <a:lnTo>
                  <a:pt x="197" y="69"/>
                </a:lnTo>
                <a:lnTo>
                  <a:pt x="192" y="67"/>
                </a:lnTo>
                <a:lnTo>
                  <a:pt x="186" y="65"/>
                </a:lnTo>
                <a:lnTo>
                  <a:pt x="180" y="63"/>
                </a:lnTo>
                <a:lnTo>
                  <a:pt x="174" y="62"/>
                </a:lnTo>
                <a:lnTo>
                  <a:pt x="167" y="61"/>
                </a:lnTo>
                <a:lnTo>
                  <a:pt x="161" y="61"/>
                </a:lnTo>
                <a:lnTo>
                  <a:pt x="150" y="61"/>
                </a:lnTo>
                <a:lnTo>
                  <a:pt x="142" y="63"/>
                </a:lnTo>
                <a:lnTo>
                  <a:pt x="133" y="65"/>
                </a:lnTo>
                <a:lnTo>
                  <a:pt x="125" y="68"/>
                </a:lnTo>
                <a:lnTo>
                  <a:pt x="118" y="72"/>
                </a:lnTo>
                <a:lnTo>
                  <a:pt x="111" y="76"/>
                </a:lnTo>
                <a:lnTo>
                  <a:pt x="103" y="82"/>
                </a:lnTo>
                <a:lnTo>
                  <a:pt x="97" y="88"/>
                </a:lnTo>
                <a:lnTo>
                  <a:pt x="91" y="96"/>
                </a:lnTo>
                <a:lnTo>
                  <a:pt x="87" y="104"/>
                </a:lnTo>
                <a:lnTo>
                  <a:pt x="83" y="114"/>
                </a:lnTo>
                <a:lnTo>
                  <a:pt x="79" y="125"/>
                </a:lnTo>
                <a:lnTo>
                  <a:pt x="77" y="137"/>
                </a:lnTo>
                <a:lnTo>
                  <a:pt x="75" y="149"/>
                </a:lnTo>
                <a:lnTo>
                  <a:pt x="74" y="164"/>
                </a:lnTo>
                <a:lnTo>
                  <a:pt x="73" y="179"/>
                </a:lnTo>
                <a:lnTo>
                  <a:pt x="74" y="194"/>
                </a:lnTo>
                <a:lnTo>
                  <a:pt x="75" y="210"/>
                </a:lnTo>
                <a:lnTo>
                  <a:pt x="77" y="223"/>
                </a:lnTo>
                <a:lnTo>
                  <a:pt x="79" y="235"/>
                </a:lnTo>
                <a:lnTo>
                  <a:pt x="82" y="246"/>
                </a:lnTo>
                <a:lnTo>
                  <a:pt x="86" y="256"/>
                </a:lnTo>
                <a:lnTo>
                  <a:pt x="91" y="266"/>
                </a:lnTo>
                <a:lnTo>
                  <a:pt x="97" y="273"/>
                </a:lnTo>
                <a:lnTo>
                  <a:pt x="103" y="280"/>
                </a:lnTo>
                <a:lnTo>
                  <a:pt x="110" y="285"/>
                </a:lnTo>
                <a:lnTo>
                  <a:pt x="117" y="290"/>
                </a:lnTo>
                <a:lnTo>
                  <a:pt x="124" y="294"/>
                </a:lnTo>
                <a:lnTo>
                  <a:pt x="132" y="297"/>
                </a:lnTo>
                <a:lnTo>
                  <a:pt x="140" y="299"/>
                </a:lnTo>
                <a:lnTo>
                  <a:pt x="149" y="300"/>
                </a:lnTo>
                <a:lnTo>
                  <a:pt x="158" y="301"/>
                </a:lnTo>
                <a:lnTo>
                  <a:pt x="166" y="300"/>
                </a:lnTo>
                <a:lnTo>
                  <a:pt x="173" y="300"/>
                </a:lnTo>
                <a:lnTo>
                  <a:pt x="179" y="298"/>
                </a:lnTo>
                <a:lnTo>
                  <a:pt x="185" y="296"/>
                </a:lnTo>
                <a:lnTo>
                  <a:pt x="191" y="294"/>
                </a:lnTo>
                <a:lnTo>
                  <a:pt x="196" y="291"/>
                </a:lnTo>
                <a:lnTo>
                  <a:pt x="202" y="287"/>
                </a:lnTo>
                <a:lnTo>
                  <a:pt x="207" y="283"/>
                </a:lnTo>
                <a:lnTo>
                  <a:pt x="212" y="278"/>
                </a:lnTo>
                <a:lnTo>
                  <a:pt x="217" y="273"/>
                </a:lnTo>
                <a:lnTo>
                  <a:pt x="221" y="267"/>
                </a:lnTo>
                <a:lnTo>
                  <a:pt x="225" y="261"/>
                </a:lnTo>
                <a:lnTo>
                  <a:pt x="228" y="252"/>
                </a:lnTo>
                <a:lnTo>
                  <a:pt x="231" y="245"/>
                </a:lnTo>
                <a:lnTo>
                  <a:pt x="234" y="236"/>
                </a:lnTo>
                <a:lnTo>
                  <a:pt x="236" y="22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2" name="Freeform 1356"/>
          <p:cNvSpPr>
            <a:spLocks/>
          </p:cNvSpPr>
          <p:nvPr/>
        </p:nvSpPr>
        <p:spPr bwMode="auto">
          <a:xfrm>
            <a:off x="3989388" y="2146300"/>
            <a:ext cx="119062" cy="139700"/>
          </a:xfrm>
          <a:custGeom>
            <a:avLst/>
            <a:gdLst/>
            <a:ahLst/>
            <a:cxnLst>
              <a:cxn ang="0">
                <a:pos x="53" y="0"/>
              </a:cxn>
              <a:cxn ang="0">
                <a:pos x="297" y="0"/>
              </a:cxn>
              <a:cxn ang="0">
                <a:pos x="297" y="348"/>
              </a:cxn>
              <a:cxn ang="0">
                <a:pos x="227" y="348"/>
              </a:cxn>
              <a:cxn ang="0">
                <a:pos x="227" y="59"/>
              </a:cxn>
              <a:cxn ang="0">
                <a:pos x="122" y="59"/>
              </a:cxn>
              <a:cxn ang="0">
                <a:pos x="122" y="208"/>
              </a:cxn>
              <a:cxn ang="0">
                <a:pos x="122" y="237"/>
              </a:cxn>
              <a:cxn ang="0">
                <a:pos x="121" y="262"/>
              </a:cxn>
              <a:cxn ang="0">
                <a:pos x="120" y="282"/>
              </a:cxn>
              <a:cxn ang="0">
                <a:pos x="118" y="296"/>
              </a:cxn>
              <a:cxn ang="0">
                <a:pos x="115" y="309"/>
              </a:cxn>
              <a:cxn ang="0">
                <a:pos x="110" y="319"/>
              </a:cxn>
              <a:cxn ang="0">
                <a:pos x="107" y="324"/>
              </a:cxn>
              <a:cxn ang="0">
                <a:pos x="104" y="328"/>
              </a:cxn>
              <a:cxn ang="0">
                <a:pos x="101" y="332"/>
              </a:cxn>
              <a:cxn ang="0">
                <a:pos x="97" y="336"/>
              </a:cxn>
              <a:cxn ang="0">
                <a:pos x="92" y="339"/>
              </a:cxn>
              <a:cxn ang="0">
                <a:pos x="87" y="342"/>
              </a:cxn>
              <a:cxn ang="0">
                <a:pos x="82" y="345"/>
              </a:cxn>
              <a:cxn ang="0">
                <a:pos x="76" y="347"/>
              </a:cxn>
              <a:cxn ang="0">
                <a:pos x="69" y="348"/>
              </a:cxn>
              <a:cxn ang="0">
                <a:pos x="61" y="349"/>
              </a:cxn>
              <a:cxn ang="0">
                <a:pos x="53" y="350"/>
              </a:cxn>
              <a:cxn ang="0">
                <a:pos x="45" y="350"/>
              </a:cxn>
              <a:cxn ang="0">
                <a:pos x="38" y="350"/>
              </a:cxn>
              <a:cxn ang="0">
                <a:pos x="28" y="349"/>
              </a:cxn>
              <a:cxn ang="0">
                <a:pos x="16" y="349"/>
              </a:cxn>
              <a:cxn ang="0">
                <a:pos x="0" y="348"/>
              </a:cxn>
              <a:cxn ang="0">
                <a:pos x="0" y="293"/>
              </a:cxn>
              <a:cxn ang="0">
                <a:pos x="16" y="293"/>
              </a:cxn>
              <a:cxn ang="0">
                <a:pos x="26" y="293"/>
              </a:cxn>
              <a:cxn ang="0">
                <a:pos x="34" y="292"/>
              </a:cxn>
              <a:cxn ang="0">
                <a:pos x="41" y="290"/>
              </a:cxn>
              <a:cxn ang="0">
                <a:pos x="45" y="288"/>
              </a:cxn>
              <a:cxn ang="0">
                <a:pos x="49" y="284"/>
              </a:cxn>
              <a:cxn ang="0">
                <a:pos x="51" y="277"/>
              </a:cxn>
              <a:cxn ang="0">
                <a:pos x="52" y="269"/>
              </a:cxn>
              <a:cxn ang="0">
                <a:pos x="53" y="259"/>
              </a:cxn>
              <a:cxn ang="0">
                <a:pos x="53" y="198"/>
              </a:cxn>
              <a:cxn ang="0">
                <a:pos x="53" y="0"/>
              </a:cxn>
            </a:cxnLst>
            <a:rect l="0" t="0" r="r" b="b"/>
            <a:pathLst>
              <a:path w="297" h="350">
                <a:moveTo>
                  <a:pt x="53" y="0"/>
                </a:moveTo>
                <a:lnTo>
                  <a:pt x="297" y="0"/>
                </a:lnTo>
                <a:lnTo>
                  <a:pt x="297" y="348"/>
                </a:lnTo>
                <a:lnTo>
                  <a:pt x="227" y="348"/>
                </a:lnTo>
                <a:lnTo>
                  <a:pt x="227" y="59"/>
                </a:lnTo>
                <a:lnTo>
                  <a:pt x="122" y="59"/>
                </a:lnTo>
                <a:lnTo>
                  <a:pt x="122" y="208"/>
                </a:lnTo>
                <a:lnTo>
                  <a:pt x="122" y="237"/>
                </a:lnTo>
                <a:lnTo>
                  <a:pt x="121" y="262"/>
                </a:lnTo>
                <a:lnTo>
                  <a:pt x="120" y="282"/>
                </a:lnTo>
                <a:lnTo>
                  <a:pt x="118" y="296"/>
                </a:lnTo>
                <a:lnTo>
                  <a:pt x="115" y="309"/>
                </a:lnTo>
                <a:lnTo>
                  <a:pt x="110" y="319"/>
                </a:lnTo>
                <a:lnTo>
                  <a:pt x="107" y="324"/>
                </a:lnTo>
                <a:lnTo>
                  <a:pt x="104" y="328"/>
                </a:lnTo>
                <a:lnTo>
                  <a:pt x="101" y="332"/>
                </a:lnTo>
                <a:lnTo>
                  <a:pt x="97" y="336"/>
                </a:lnTo>
                <a:lnTo>
                  <a:pt x="92" y="339"/>
                </a:lnTo>
                <a:lnTo>
                  <a:pt x="87" y="342"/>
                </a:lnTo>
                <a:lnTo>
                  <a:pt x="82" y="345"/>
                </a:lnTo>
                <a:lnTo>
                  <a:pt x="76" y="347"/>
                </a:lnTo>
                <a:lnTo>
                  <a:pt x="69" y="348"/>
                </a:lnTo>
                <a:lnTo>
                  <a:pt x="61" y="349"/>
                </a:lnTo>
                <a:lnTo>
                  <a:pt x="53" y="350"/>
                </a:lnTo>
                <a:lnTo>
                  <a:pt x="45" y="350"/>
                </a:lnTo>
                <a:lnTo>
                  <a:pt x="38" y="350"/>
                </a:lnTo>
                <a:lnTo>
                  <a:pt x="28" y="349"/>
                </a:lnTo>
                <a:lnTo>
                  <a:pt x="16" y="349"/>
                </a:lnTo>
                <a:lnTo>
                  <a:pt x="0" y="348"/>
                </a:lnTo>
                <a:lnTo>
                  <a:pt x="0" y="293"/>
                </a:lnTo>
                <a:lnTo>
                  <a:pt x="16" y="293"/>
                </a:lnTo>
                <a:lnTo>
                  <a:pt x="26" y="293"/>
                </a:lnTo>
                <a:lnTo>
                  <a:pt x="34" y="292"/>
                </a:lnTo>
                <a:lnTo>
                  <a:pt x="41" y="290"/>
                </a:lnTo>
                <a:lnTo>
                  <a:pt x="45" y="288"/>
                </a:lnTo>
                <a:lnTo>
                  <a:pt x="49" y="284"/>
                </a:lnTo>
                <a:lnTo>
                  <a:pt x="51" y="277"/>
                </a:lnTo>
                <a:lnTo>
                  <a:pt x="52" y="269"/>
                </a:lnTo>
                <a:lnTo>
                  <a:pt x="53" y="259"/>
                </a:lnTo>
                <a:lnTo>
                  <a:pt x="53" y="198"/>
                </a:lnTo>
                <a:lnTo>
                  <a:pt x="5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3" name="Freeform 1357"/>
          <p:cNvSpPr>
            <a:spLocks/>
          </p:cNvSpPr>
          <p:nvPr/>
        </p:nvSpPr>
        <p:spPr bwMode="auto">
          <a:xfrm>
            <a:off x="4133850" y="2146300"/>
            <a:ext cx="120650" cy="1412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" y="0"/>
              </a:cxn>
              <a:cxn ang="0">
                <a:pos x="161" y="180"/>
              </a:cxn>
              <a:cxn ang="0">
                <a:pos x="230" y="0"/>
              </a:cxn>
              <a:cxn ang="0">
                <a:pos x="304" y="0"/>
              </a:cxn>
              <a:cxn ang="0">
                <a:pos x="186" y="265"/>
              </a:cxn>
              <a:cxn ang="0">
                <a:pos x="177" y="285"/>
              </a:cxn>
              <a:cxn ang="0">
                <a:pos x="167" y="302"/>
              </a:cxn>
              <a:cxn ang="0">
                <a:pos x="156" y="318"/>
              </a:cxn>
              <a:cxn ang="0">
                <a:pos x="147" y="330"/>
              </a:cxn>
              <a:cxn ang="0">
                <a:pos x="141" y="335"/>
              </a:cxn>
              <a:cxn ang="0">
                <a:pos x="136" y="340"/>
              </a:cxn>
              <a:cxn ang="0">
                <a:pos x="130" y="343"/>
              </a:cxn>
              <a:cxn ang="0">
                <a:pos x="124" y="347"/>
              </a:cxn>
              <a:cxn ang="0">
                <a:pos x="118" y="349"/>
              </a:cxn>
              <a:cxn ang="0">
                <a:pos x="111" y="351"/>
              </a:cxn>
              <a:cxn ang="0">
                <a:pos x="102" y="352"/>
              </a:cxn>
              <a:cxn ang="0">
                <a:pos x="95" y="352"/>
              </a:cxn>
              <a:cxn ang="0">
                <a:pos x="80" y="352"/>
              </a:cxn>
              <a:cxn ang="0">
                <a:pos x="68" y="351"/>
              </a:cxn>
              <a:cxn ang="0">
                <a:pos x="56" y="350"/>
              </a:cxn>
              <a:cxn ang="0">
                <a:pos x="46" y="348"/>
              </a:cxn>
              <a:cxn ang="0">
                <a:pos x="46" y="296"/>
              </a:cxn>
              <a:cxn ang="0">
                <a:pos x="61" y="296"/>
              </a:cxn>
              <a:cxn ang="0">
                <a:pos x="74" y="297"/>
              </a:cxn>
              <a:cxn ang="0">
                <a:pos x="85" y="296"/>
              </a:cxn>
              <a:cxn ang="0">
                <a:pos x="94" y="294"/>
              </a:cxn>
              <a:cxn ang="0">
                <a:pos x="102" y="292"/>
              </a:cxn>
              <a:cxn ang="0">
                <a:pos x="108" y="288"/>
              </a:cxn>
              <a:cxn ang="0">
                <a:pos x="114" y="282"/>
              </a:cxn>
              <a:cxn ang="0">
                <a:pos x="119" y="274"/>
              </a:cxn>
              <a:cxn ang="0">
                <a:pos x="124" y="263"/>
              </a:cxn>
              <a:cxn ang="0">
                <a:pos x="129" y="249"/>
              </a:cxn>
              <a:cxn ang="0">
                <a:pos x="0" y="0"/>
              </a:cxn>
            </a:cxnLst>
            <a:rect l="0" t="0" r="r" b="b"/>
            <a:pathLst>
              <a:path w="304" h="352">
                <a:moveTo>
                  <a:pt x="0" y="0"/>
                </a:moveTo>
                <a:lnTo>
                  <a:pt x="80" y="0"/>
                </a:lnTo>
                <a:lnTo>
                  <a:pt x="161" y="180"/>
                </a:lnTo>
                <a:lnTo>
                  <a:pt x="230" y="0"/>
                </a:lnTo>
                <a:lnTo>
                  <a:pt x="304" y="0"/>
                </a:lnTo>
                <a:lnTo>
                  <a:pt x="186" y="265"/>
                </a:lnTo>
                <a:lnTo>
                  <a:pt x="177" y="285"/>
                </a:lnTo>
                <a:lnTo>
                  <a:pt x="167" y="302"/>
                </a:lnTo>
                <a:lnTo>
                  <a:pt x="156" y="318"/>
                </a:lnTo>
                <a:lnTo>
                  <a:pt x="147" y="330"/>
                </a:lnTo>
                <a:lnTo>
                  <a:pt x="141" y="335"/>
                </a:lnTo>
                <a:lnTo>
                  <a:pt x="136" y="340"/>
                </a:lnTo>
                <a:lnTo>
                  <a:pt x="130" y="343"/>
                </a:lnTo>
                <a:lnTo>
                  <a:pt x="124" y="347"/>
                </a:lnTo>
                <a:lnTo>
                  <a:pt x="118" y="349"/>
                </a:lnTo>
                <a:lnTo>
                  <a:pt x="111" y="351"/>
                </a:lnTo>
                <a:lnTo>
                  <a:pt x="102" y="352"/>
                </a:lnTo>
                <a:lnTo>
                  <a:pt x="95" y="352"/>
                </a:lnTo>
                <a:lnTo>
                  <a:pt x="80" y="352"/>
                </a:lnTo>
                <a:lnTo>
                  <a:pt x="68" y="351"/>
                </a:lnTo>
                <a:lnTo>
                  <a:pt x="56" y="350"/>
                </a:lnTo>
                <a:lnTo>
                  <a:pt x="46" y="348"/>
                </a:lnTo>
                <a:lnTo>
                  <a:pt x="46" y="296"/>
                </a:lnTo>
                <a:lnTo>
                  <a:pt x="61" y="296"/>
                </a:lnTo>
                <a:lnTo>
                  <a:pt x="74" y="297"/>
                </a:lnTo>
                <a:lnTo>
                  <a:pt x="85" y="296"/>
                </a:lnTo>
                <a:lnTo>
                  <a:pt x="94" y="294"/>
                </a:lnTo>
                <a:lnTo>
                  <a:pt x="102" y="292"/>
                </a:lnTo>
                <a:lnTo>
                  <a:pt x="108" y="288"/>
                </a:lnTo>
                <a:lnTo>
                  <a:pt x="114" y="282"/>
                </a:lnTo>
                <a:lnTo>
                  <a:pt x="119" y="274"/>
                </a:lnTo>
                <a:lnTo>
                  <a:pt x="124" y="263"/>
                </a:lnTo>
                <a:lnTo>
                  <a:pt x="129" y="2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4" name="Freeform 1358"/>
          <p:cNvSpPr>
            <a:spLocks/>
          </p:cNvSpPr>
          <p:nvPr/>
        </p:nvSpPr>
        <p:spPr bwMode="auto">
          <a:xfrm>
            <a:off x="4279900" y="2146300"/>
            <a:ext cx="93663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6" y="0"/>
              </a:cxn>
              <a:cxn ang="0">
                <a:pos x="236" y="58"/>
              </a:cxn>
              <a:cxn ang="0">
                <a:pos x="70" y="58"/>
              </a:cxn>
              <a:cxn ang="0">
                <a:pos x="70" y="348"/>
              </a:cxn>
              <a:cxn ang="0">
                <a:pos x="0" y="348"/>
              </a:cxn>
              <a:cxn ang="0">
                <a:pos x="0" y="0"/>
              </a:cxn>
            </a:cxnLst>
            <a:rect l="0" t="0" r="r" b="b"/>
            <a:pathLst>
              <a:path w="236" h="348">
                <a:moveTo>
                  <a:pt x="0" y="0"/>
                </a:moveTo>
                <a:lnTo>
                  <a:pt x="236" y="0"/>
                </a:lnTo>
                <a:lnTo>
                  <a:pt x="236" y="58"/>
                </a:lnTo>
                <a:lnTo>
                  <a:pt x="70" y="58"/>
                </a:lnTo>
                <a:lnTo>
                  <a:pt x="70" y="348"/>
                </a:lnTo>
                <a:lnTo>
                  <a:pt x="0" y="348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5" name="Freeform 1359"/>
          <p:cNvSpPr>
            <a:spLocks/>
          </p:cNvSpPr>
          <p:nvPr/>
        </p:nvSpPr>
        <p:spPr bwMode="auto">
          <a:xfrm>
            <a:off x="4398963" y="2146300"/>
            <a:ext cx="109537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6" y="0"/>
              </a:cxn>
              <a:cxn ang="0">
                <a:pos x="66" y="231"/>
              </a:cxn>
              <a:cxn ang="0">
                <a:pos x="208" y="0"/>
              </a:cxn>
              <a:cxn ang="0">
                <a:pos x="277" y="0"/>
              </a:cxn>
              <a:cxn ang="0">
                <a:pos x="277" y="348"/>
              </a:cxn>
              <a:cxn ang="0">
                <a:pos x="212" y="348"/>
              </a:cxn>
              <a:cxn ang="0">
                <a:pos x="212" y="120"/>
              </a:cxn>
              <a:cxn ang="0">
                <a:pos x="70" y="348"/>
              </a:cxn>
              <a:cxn ang="0">
                <a:pos x="0" y="348"/>
              </a:cxn>
              <a:cxn ang="0">
                <a:pos x="0" y="0"/>
              </a:cxn>
            </a:cxnLst>
            <a:rect l="0" t="0" r="r" b="b"/>
            <a:pathLst>
              <a:path w="277" h="348">
                <a:moveTo>
                  <a:pt x="0" y="0"/>
                </a:moveTo>
                <a:lnTo>
                  <a:pt x="66" y="0"/>
                </a:lnTo>
                <a:lnTo>
                  <a:pt x="66" y="231"/>
                </a:lnTo>
                <a:lnTo>
                  <a:pt x="208" y="0"/>
                </a:lnTo>
                <a:lnTo>
                  <a:pt x="277" y="0"/>
                </a:lnTo>
                <a:lnTo>
                  <a:pt x="277" y="348"/>
                </a:lnTo>
                <a:lnTo>
                  <a:pt x="212" y="348"/>
                </a:lnTo>
                <a:lnTo>
                  <a:pt x="212" y="120"/>
                </a:lnTo>
                <a:lnTo>
                  <a:pt x="70" y="348"/>
                </a:lnTo>
                <a:lnTo>
                  <a:pt x="0" y="348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6" name="Freeform 1360"/>
          <p:cNvSpPr>
            <a:spLocks/>
          </p:cNvSpPr>
          <p:nvPr/>
        </p:nvSpPr>
        <p:spPr bwMode="auto">
          <a:xfrm>
            <a:off x="3757613" y="296863"/>
            <a:ext cx="120650" cy="142875"/>
          </a:xfrm>
          <a:custGeom>
            <a:avLst/>
            <a:gdLst/>
            <a:ahLst/>
            <a:cxnLst>
              <a:cxn ang="0">
                <a:pos x="229" y="143"/>
              </a:cxn>
              <a:cxn ang="0">
                <a:pos x="222" y="116"/>
              </a:cxn>
              <a:cxn ang="0">
                <a:pos x="210" y="94"/>
              </a:cxn>
              <a:cxn ang="0">
                <a:pos x="193" y="76"/>
              </a:cxn>
              <a:cxn ang="0">
                <a:pos x="171" y="65"/>
              </a:cxn>
              <a:cxn ang="0">
                <a:pos x="146" y="61"/>
              </a:cxn>
              <a:cxn ang="0">
                <a:pos x="125" y="63"/>
              </a:cxn>
              <a:cxn ang="0">
                <a:pos x="108" y="71"/>
              </a:cxn>
              <a:cxn ang="0">
                <a:pos x="89" y="86"/>
              </a:cxn>
              <a:cxn ang="0">
                <a:pos x="70" y="118"/>
              </a:cxn>
              <a:cxn ang="0">
                <a:pos x="8" y="81"/>
              </a:cxn>
              <a:cxn ang="0">
                <a:pos x="24" y="52"/>
              </a:cxn>
              <a:cxn ang="0">
                <a:pos x="48" y="29"/>
              </a:cxn>
              <a:cxn ang="0">
                <a:pos x="78" y="11"/>
              </a:cxn>
              <a:cxn ang="0">
                <a:pos x="115" y="2"/>
              </a:cxn>
              <a:cxn ang="0">
                <a:pos x="162" y="1"/>
              </a:cxn>
              <a:cxn ang="0">
                <a:pos x="211" y="13"/>
              </a:cxn>
              <a:cxn ang="0">
                <a:pos x="251" y="39"/>
              </a:cxn>
              <a:cxn ang="0">
                <a:pos x="281" y="79"/>
              </a:cxn>
              <a:cxn ang="0">
                <a:pos x="299" y="127"/>
              </a:cxn>
              <a:cxn ang="0">
                <a:pos x="305" y="183"/>
              </a:cxn>
              <a:cxn ang="0">
                <a:pos x="303" y="222"/>
              </a:cxn>
              <a:cxn ang="0">
                <a:pos x="294" y="257"/>
              </a:cxn>
              <a:cxn ang="0">
                <a:pos x="280" y="288"/>
              </a:cxn>
              <a:cxn ang="0">
                <a:pos x="262" y="313"/>
              </a:cxn>
              <a:cxn ang="0">
                <a:pos x="239" y="334"/>
              </a:cxn>
              <a:cxn ang="0">
                <a:pos x="212" y="349"/>
              </a:cxn>
              <a:cxn ang="0">
                <a:pos x="181" y="358"/>
              </a:cxn>
              <a:cxn ang="0">
                <a:pos x="147" y="361"/>
              </a:cxn>
              <a:cxn ang="0">
                <a:pos x="105" y="357"/>
              </a:cxn>
              <a:cxn ang="0">
                <a:pos x="70" y="346"/>
              </a:cxn>
              <a:cxn ang="0">
                <a:pos x="42" y="326"/>
              </a:cxn>
              <a:cxn ang="0">
                <a:pos x="19" y="298"/>
              </a:cxn>
              <a:cxn ang="0">
                <a:pos x="4" y="263"/>
              </a:cxn>
              <a:cxn ang="0">
                <a:pos x="72" y="237"/>
              </a:cxn>
              <a:cxn ang="0">
                <a:pos x="80" y="260"/>
              </a:cxn>
              <a:cxn ang="0">
                <a:pos x="93" y="279"/>
              </a:cxn>
              <a:cxn ang="0">
                <a:pos x="109" y="292"/>
              </a:cxn>
              <a:cxn ang="0">
                <a:pos x="127" y="299"/>
              </a:cxn>
              <a:cxn ang="0">
                <a:pos x="149" y="302"/>
              </a:cxn>
              <a:cxn ang="0">
                <a:pos x="171" y="299"/>
              </a:cxn>
              <a:cxn ang="0">
                <a:pos x="191" y="290"/>
              </a:cxn>
              <a:cxn ang="0">
                <a:pos x="208" y="275"/>
              </a:cxn>
              <a:cxn ang="0">
                <a:pos x="220" y="252"/>
              </a:cxn>
              <a:cxn ang="0">
                <a:pos x="228" y="222"/>
              </a:cxn>
              <a:cxn ang="0">
                <a:pos x="121" y="152"/>
              </a:cxn>
            </a:cxnLst>
            <a:rect l="0" t="0" r="r" b="b"/>
            <a:pathLst>
              <a:path w="305" h="361">
                <a:moveTo>
                  <a:pt x="121" y="152"/>
                </a:moveTo>
                <a:lnTo>
                  <a:pt x="230" y="152"/>
                </a:lnTo>
                <a:lnTo>
                  <a:pt x="229" y="143"/>
                </a:lnTo>
                <a:lnTo>
                  <a:pt x="227" y="134"/>
                </a:lnTo>
                <a:lnTo>
                  <a:pt x="225" y="125"/>
                </a:lnTo>
                <a:lnTo>
                  <a:pt x="222" y="116"/>
                </a:lnTo>
                <a:lnTo>
                  <a:pt x="218" y="108"/>
                </a:lnTo>
                <a:lnTo>
                  <a:pt x="214" y="101"/>
                </a:lnTo>
                <a:lnTo>
                  <a:pt x="210" y="94"/>
                </a:lnTo>
                <a:lnTo>
                  <a:pt x="205" y="87"/>
                </a:lnTo>
                <a:lnTo>
                  <a:pt x="199" y="82"/>
                </a:lnTo>
                <a:lnTo>
                  <a:pt x="193" y="76"/>
                </a:lnTo>
                <a:lnTo>
                  <a:pt x="185" y="72"/>
                </a:lnTo>
                <a:lnTo>
                  <a:pt x="178" y="67"/>
                </a:lnTo>
                <a:lnTo>
                  <a:pt x="171" y="65"/>
                </a:lnTo>
                <a:lnTo>
                  <a:pt x="163" y="63"/>
                </a:lnTo>
                <a:lnTo>
                  <a:pt x="155" y="62"/>
                </a:lnTo>
                <a:lnTo>
                  <a:pt x="146" y="61"/>
                </a:lnTo>
                <a:lnTo>
                  <a:pt x="138" y="61"/>
                </a:lnTo>
                <a:lnTo>
                  <a:pt x="131" y="62"/>
                </a:lnTo>
                <a:lnTo>
                  <a:pt x="125" y="63"/>
                </a:lnTo>
                <a:lnTo>
                  <a:pt x="119" y="65"/>
                </a:lnTo>
                <a:lnTo>
                  <a:pt x="113" y="67"/>
                </a:lnTo>
                <a:lnTo>
                  <a:pt x="108" y="71"/>
                </a:lnTo>
                <a:lnTo>
                  <a:pt x="103" y="74"/>
                </a:lnTo>
                <a:lnTo>
                  <a:pt x="98" y="78"/>
                </a:lnTo>
                <a:lnTo>
                  <a:pt x="89" y="86"/>
                </a:lnTo>
                <a:lnTo>
                  <a:pt x="81" y="95"/>
                </a:lnTo>
                <a:lnTo>
                  <a:pt x="75" y="106"/>
                </a:lnTo>
                <a:lnTo>
                  <a:pt x="70" y="118"/>
                </a:lnTo>
                <a:lnTo>
                  <a:pt x="1" y="103"/>
                </a:lnTo>
                <a:lnTo>
                  <a:pt x="4" y="92"/>
                </a:lnTo>
                <a:lnTo>
                  <a:pt x="8" y="81"/>
                </a:lnTo>
                <a:lnTo>
                  <a:pt x="12" y="71"/>
                </a:lnTo>
                <a:lnTo>
                  <a:pt x="18" y="61"/>
                </a:lnTo>
                <a:lnTo>
                  <a:pt x="24" y="52"/>
                </a:lnTo>
                <a:lnTo>
                  <a:pt x="31" y="44"/>
                </a:lnTo>
                <a:lnTo>
                  <a:pt x="40" y="36"/>
                </a:lnTo>
                <a:lnTo>
                  <a:pt x="48" y="29"/>
                </a:lnTo>
                <a:lnTo>
                  <a:pt x="57" y="22"/>
                </a:lnTo>
                <a:lnTo>
                  <a:pt x="67" y="16"/>
                </a:lnTo>
                <a:lnTo>
                  <a:pt x="78" y="11"/>
                </a:lnTo>
                <a:lnTo>
                  <a:pt x="90" y="7"/>
                </a:lnTo>
                <a:lnTo>
                  <a:pt x="102" y="4"/>
                </a:lnTo>
                <a:lnTo>
                  <a:pt x="115" y="2"/>
                </a:lnTo>
                <a:lnTo>
                  <a:pt x="128" y="1"/>
                </a:lnTo>
                <a:lnTo>
                  <a:pt x="144" y="0"/>
                </a:lnTo>
                <a:lnTo>
                  <a:pt x="162" y="1"/>
                </a:lnTo>
                <a:lnTo>
                  <a:pt x="179" y="3"/>
                </a:lnTo>
                <a:lnTo>
                  <a:pt x="196" y="7"/>
                </a:lnTo>
                <a:lnTo>
                  <a:pt x="211" y="13"/>
                </a:lnTo>
                <a:lnTo>
                  <a:pt x="225" y="21"/>
                </a:lnTo>
                <a:lnTo>
                  <a:pt x="238" y="29"/>
                </a:lnTo>
                <a:lnTo>
                  <a:pt x="251" y="39"/>
                </a:lnTo>
                <a:lnTo>
                  <a:pt x="262" y="51"/>
                </a:lnTo>
                <a:lnTo>
                  <a:pt x="272" y="64"/>
                </a:lnTo>
                <a:lnTo>
                  <a:pt x="281" y="79"/>
                </a:lnTo>
                <a:lnTo>
                  <a:pt x="288" y="93"/>
                </a:lnTo>
                <a:lnTo>
                  <a:pt x="295" y="109"/>
                </a:lnTo>
                <a:lnTo>
                  <a:pt x="299" y="127"/>
                </a:lnTo>
                <a:lnTo>
                  <a:pt x="303" y="144"/>
                </a:lnTo>
                <a:lnTo>
                  <a:pt x="305" y="163"/>
                </a:lnTo>
                <a:lnTo>
                  <a:pt x="305" y="183"/>
                </a:lnTo>
                <a:lnTo>
                  <a:pt x="305" y="196"/>
                </a:lnTo>
                <a:lnTo>
                  <a:pt x="304" y="209"/>
                </a:lnTo>
                <a:lnTo>
                  <a:pt x="303" y="222"/>
                </a:lnTo>
                <a:lnTo>
                  <a:pt x="301" y="235"/>
                </a:lnTo>
                <a:lnTo>
                  <a:pt x="298" y="246"/>
                </a:lnTo>
                <a:lnTo>
                  <a:pt x="294" y="257"/>
                </a:lnTo>
                <a:lnTo>
                  <a:pt x="289" y="267"/>
                </a:lnTo>
                <a:lnTo>
                  <a:pt x="285" y="278"/>
                </a:lnTo>
                <a:lnTo>
                  <a:pt x="280" y="288"/>
                </a:lnTo>
                <a:lnTo>
                  <a:pt x="274" y="297"/>
                </a:lnTo>
                <a:lnTo>
                  <a:pt x="268" y="305"/>
                </a:lnTo>
                <a:lnTo>
                  <a:pt x="262" y="313"/>
                </a:lnTo>
                <a:lnTo>
                  <a:pt x="255" y="320"/>
                </a:lnTo>
                <a:lnTo>
                  <a:pt x="247" y="328"/>
                </a:lnTo>
                <a:lnTo>
                  <a:pt x="239" y="334"/>
                </a:lnTo>
                <a:lnTo>
                  <a:pt x="230" y="340"/>
                </a:lnTo>
                <a:lnTo>
                  <a:pt x="222" y="345"/>
                </a:lnTo>
                <a:lnTo>
                  <a:pt x="212" y="349"/>
                </a:lnTo>
                <a:lnTo>
                  <a:pt x="203" y="353"/>
                </a:lnTo>
                <a:lnTo>
                  <a:pt x="193" y="356"/>
                </a:lnTo>
                <a:lnTo>
                  <a:pt x="181" y="358"/>
                </a:lnTo>
                <a:lnTo>
                  <a:pt x="170" y="360"/>
                </a:lnTo>
                <a:lnTo>
                  <a:pt x="159" y="361"/>
                </a:lnTo>
                <a:lnTo>
                  <a:pt x="147" y="361"/>
                </a:lnTo>
                <a:lnTo>
                  <a:pt x="132" y="361"/>
                </a:lnTo>
                <a:lnTo>
                  <a:pt x="118" y="360"/>
                </a:lnTo>
                <a:lnTo>
                  <a:pt x="105" y="357"/>
                </a:lnTo>
                <a:lnTo>
                  <a:pt x="93" y="354"/>
                </a:lnTo>
                <a:lnTo>
                  <a:pt x="81" y="350"/>
                </a:lnTo>
                <a:lnTo>
                  <a:pt x="70" y="346"/>
                </a:lnTo>
                <a:lnTo>
                  <a:pt x="60" y="340"/>
                </a:lnTo>
                <a:lnTo>
                  <a:pt x="50" y="334"/>
                </a:lnTo>
                <a:lnTo>
                  <a:pt x="42" y="326"/>
                </a:lnTo>
                <a:lnTo>
                  <a:pt x="33" y="317"/>
                </a:lnTo>
                <a:lnTo>
                  <a:pt x="26" y="308"/>
                </a:lnTo>
                <a:lnTo>
                  <a:pt x="19" y="298"/>
                </a:lnTo>
                <a:lnTo>
                  <a:pt x="13" y="288"/>
                </a:lnTo>
                <a:lnTo>
                  <a:pt x="8" y="276"/>
                </a:lnTo>
                <a:lnTo>
                  <a:pt x="4" y="263"/>
                </a:lnTo>
                <a:lnTo>
                  <a:pt x="0" y="249"/>
                </a:lnTo>
                <a:lnTo>
                  <a:pt x="70" y="228"/>
                </a:lnTo>
                <a:lnTo>
                  <a:pt x="72" y="237"/>
                </a:lnTo>
                <a:lnTo>
                  <a:pt x="74" y="245"/>
                </a:lnTo>
                <a:lnTo>
                  <a:pt x="76" y="253"/>
                </a:lnTo>
                <a:lnTo>
                  <a:pt x="80" y="260"/>
                </a:lnTo>
                <a:lnTo>
                  <a:pt x="83" y="267"/>
                </a:lnTo>
                <a:lnTo>
                  <a:pt x="87" y="273"/>
                </a:lnTo>
                <a:lnTo>
                  <a:pt x="93" y="279"/>
                </a:lnTo>
                <a:lnTo>
                  <a:pt x="98" y="284"/>
                </a:lnTo>
                <a:lnTo>
                  <a:pt x="103" y="288"/>
                </a:lnTo>
                <a:lnTo>
                  <a:pt x="109" y="292"/>
                </a:lnTo>
                <a:lnTo>
                  <a:pt x="115" y="295"/>
                </a:lnTo>
                <a:lnTo>
                  <a:pt x="121" y="297"/>
                </a:lnTo>
                <a:lnTo>
                  <a:pt x="127" y="299"/>
                </a:lnTo>
                <a:lnTo>
                  <a:pt x="134" y="301"/>
                </a:lnTo>
                <a:lnTo>
                  <a:pt x="142" y="301"/>
                </a:lnTo>
                <a:lnTo>
                  <a:pt x="149" y="302"/>
                </a:lnTo>
                <a:lnTo>
                  <a:pt x="157" y="301"/>
                </a:lnTo>
                <a:lnTo>
                  <a:pt x="164" y="300"/>
                </a:lnTo>
                <a:lnTo>
                  <a:pt x="171" y="299"/>
                </a:lnTo>
                <a:lnTo>
                  <a:pt x="178" y="296"/>
                </a:lnTo>
                <a:lnTo>
                  <a:pt x="184" y="293"/>
                </a:lnTo>
                <a:lnTo>
                  <a:pt x="191" y="290"/>
                </a:lnTo>
                <a:lnTo>
                  <a:pt x="197" y="285"/>
                </a:lnTo>
                <a:lnTo>
                  <a:pt x="202" y="280"/>
                </a:lnTo>
                <a:lnTo>
                  <a:pt x="208" y="275"/>
                </a:lnTo>
                <a:lnTo>
                  <a:pt x="212" y="267"/>
                </a:lnTo>
                <a:lnTo>
                  <a:pt x="216" y="260"/>
                </a:lnTo>
                <a:lnTo>
                  <a:pt x="220" y="252"/>
                </a:lnTo>
                <a:lnTo>
                  <a:pt x="223" y="243"/>
                </a:lnTo>
                <a:lnTo>
                  <a:pt x="226" y="233"/>
                </a:lnTo>
                <a:lnTo>
                  <a:pt x="228" y="222"/>
                </a:lnTo>
                <a:lnTo>
                  <a:pt x="230" y="211"/>
                </a:lnTo>
                <a:lnTo>
                  <a:pt x="121" y="211"/>
                </a:lnTo>
                <a:lnTo>
                  <a:pt x="121" y="15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7" name="Freeform 1361"/>
          <p:cNvSpPr>
            <a:spLocks/>
          </p:cNvSpPr>
          <p:nvPr/>
        </p:nvSpPr>
        <p:spPr bwMode="auto">
          <a:xfrm>
            <a:off x="3913188" y="298450"/>
            <a:ext cx="101600" cy="139700"/>
          </a:xfrm>
          <a:custGeom>
            <a:avLst/>
            <a:gdLst/>
            <a:ahLst/>
            <a:cxnLst>
              <a:cxn ang="0">
                <a:pos x="71" y="2"/>
              </a:cxn>
              <a:cxn ang="0">
                <a:pos x="81" y="149"/>
              </a:cxn>
              <a:cxn ang="0">
                <a:pos x="97" y="143"/>
              </a:cxn>
              <a:cxn ang="0">
                <a:pos x="108" y="132"/>
              </a:cxn>
              <a:cxn ang="0">
                <a:pos x="120" y="104"/>
              </a:cxn>
              <a:cxn ang="0">
                <a:pos x="134" y="72"/>
              </a:cxn>
              <a:cxn ang="0">
                <a:pos x="144" y="48"/>
              </a:cxn>
              <a:cxn ang="0">
                <a:pos x="155" y="31"/>
              </a:cxn>
              <a:cxn ang="0">
                <a:pos x="167" y="19"/>
              </a:cxn>
              <a:cxn ang="0">
                <a:pos x="178" y="11"/>
              </a:cxn>
              <a:cxn ang="0">
                <a:pos x="192" y="5"/>
              </a:cxn>
              <a:cxn ang="0">
                <a:pos x="221" y="1"/>
              </a:cxn>
              <a:cxn ang="0">
                <a:pos x="247" y="0"/>
              </a:cxn>
              <a:cxn ang="0">
                <a:pos x="253" y="52"/>
              </a:cxn>
              <a:cxn ang="0">
                <a:pos x="233" y="52"/>
              </a:cxn>
              <a:cxn ang="0">
                <a:pos x="218" y="55"/>
              </a:cxn>
              <a:cxn ang="0">
                <a:pos x="206" y="60"/>
              </a:cxn>
              <a:cxn ang="0">
                <a:pos x="198" y="69"/>
              </a:cxn>
              <a:cxn ang="0">
                <a:pos x="192" y="81"/>
              </a:cxn>
              <a:cxn ang="0">
                <a:pos x="183" y="103"/>
              </a:cxn>
              <a:cxn ang="0">
                <a:pos x="171" y="135"/>
              </a:cxn>
              <a:cxn ang="0">
                <a:pos x="159" y="155"/>
              </a:cxn>
              <a:cxn ang="0">
                <a:pos x="145" y="166"/>
              </a:cxn>
              <a:cxn ang="0">
                <a:pos x="148" y="176"/>
              </a:cxn>
              <a:cxn ang="0">
                <a:pos x="168" y="189"/>
              </a:cxn>
              <a:cxn ang="0">
                <a:pos x="183" y="209"/>
              </a:cxn>
              <a:cxn ang="0">
                <a:pos x="200" y="239"/>
              </a:cxn>
              <a:cxn ang="0">
                <a:pos x="256" y="351"/>
              </a:cxn>
              <a:cxn ang="0">
                <a:pos x="132" y="261"/>
              </a:cxn>
              <a:cxn ang="0">
                <a:pos x="128" y="254"/>
              </a:cxn>
              <a:cxn ang="0">
                <a:pos x="120" y="238"/>
              </a:cxn>
              <a:cxn ang="0">
                <a:pos x="108" y="216"/>
              </a:cxn>
              <a:cxn ang="0">
                <a:pos x="97" y="205"/>
              </a:cxn>
              <a:cxn ang="0">
                <a:pos x="86" y="200"/>
              </a:cxn>
              <a:cxn ang="0">
                <a:pos x="71" y="199"/>
              </a:cxn>
              <a:cxn ang="0">
                <a:pos x="0" y="351"/>
              </a:cxn>
            </a:cxnLst>
            <a:rect l="0" t="0" r="r" b="b"/>
            <a:pathLst>
              <a:path w="256" h="351">
                <a:moveTo>
                  <a:pt x="0" y="2"/>
                </a:moveTo>
                <a:lnTo>
                  <a:pt x="71" y="2"/>
                </a:lnTo>
                <a:lnTo>
                  <a:pt x="71" y="151"/>
                </a:lnTo>
                <a:lnTo>
                  <a:pt x="81" y="149"/>
                </a:lnTo>
                <a:lnTo>
                  <a:pt x="90" y="147"/>
                </a:lnTo>
                <a:lnTo>
                  <a:pt x="97" y="143"/>
                </a:lnTo>
                <a:lnTo>
                  <a:pt x="102" y="139"/>
                </a:lnTo>
                <a:lnTo>
                  <a:pt x="108" y="132"/>
                </a:lnTo>
                <a:lnTo>
                  <a:pt x="113" y="121"/>
                </a:lnTo>
                <a:lnTo>
                  <a:pt x="120" y="104"/>
                </a:lnTo>
                <a:lnTo>
                  <a:pt x="128" y="85"/>
                </a:lnTo>
                <a:lnTo>
                  <a:pt x="134" y="72"/>
                </a:lnTo>
                <a:lnTo>
                  <a:pt x="139" y="59"/>
                </a:lnTo>
                <a:lnTo>
                  <a:pt x="144" y="48"/>
                </a:lnTo>
                <a:lnTo>
                  <a:pt x="150" y="39"/>
                </a:lnTo>
                <a:lnTo>
                  <a:pt x="155" y="31"/>
                </a:lnTo>
                <a:lnTo>
                  <a:pt x="162" y="24"/>
                </a:lnTo>
                <a:lnTo>
                  <a:pt x="167" y="19"/>
                </a:lnTo>
                <a:lnTo>
                  <a:pt x="173" y="14"/>
                </a:lnTo>
                <a:lnTo>
                  <a:pt x="178" y="11"/>
                </a:lnTo>
                <a:lnTo>
                  <a:pt x="185" y="8"/>
                </a:lnTo>
                <a:lnTo>
                  <a:pt x="192" y="5"/>
                </a:lnTo>
                <a:lnTo>
                  <a:pt x="201" y="4"/>
                </a:lnTo>
                <a:lnTo>
                  <a:pt x="221" y="1"/>
                </a:lnTo>
                <a:lnTo>
                  <a:pt x="243" y="0"/>
                </a:lnTo>
                <a:lnTo>
                  <a:pt x="247" y="0"/>
                </a:lnTo>
                <a:lnTo>
                  <a:pt x="253" y="0"/>
                </a:lnTo>
                <a:lnTo>
                  <a:pt x="253" y="52"/>
                </a:lnTo>
                <a:lnTo>
                  <a:pt x="243" y="52"/>
                </a:lnTo>
                <a:lnTo>
                  <a:pt x="233" y="52"/>
                </a:lnTo>
                <a:lnTo>
                  <a:pt x="225" y="53"/>
                </a:lnTo>
                <a:lnTo>
                  <a:pt x="218" y="55"/>
                </a:lnTo>
                <a:lnTo>
                  <a:pt x="212" y="57"/>
                </a:lnTo>
                <a:lnTo>
                  <a:pt x="206" y="60"/>
                </a:lnTo>
                <a:lnTo>
                  <a:pt x="202" y="64"/>
                </a:lnTo>
                <a:lnTo>
                  <a:pt x="198" y="69"/>
                </a:lnTo>
                <a:lnTo>
                  <a:pt x="195" y="74"/>
                </a:lnTo>
                <a:lnTo>
                  <a:pt x="192" y="81"/>
                </a:lnTo>
                <a:lnTo>
                  <a:pt x="188" y="90"/>
                </a:lnTo>
                <a:lnTo>
                  <a:pt x="183" y="103"/>
                </a:lnTo>
                <a:lnTo>
                  <a:pt x="177" y="119"/>
                </a:lnTo>
                <a:lnTo>
                  <a:pt x="171" y="135"/>
                </a:lnTo>
                <a:lnTo>
                  <a:pt x="164" y="149"/>
                </a:lnTo>
                <a:lnTo>
                  <a:pt x="159" y="155"/>
                </a:lnTo>
                <a:lnTo>
                  <a:pt x="152" y="160"/>
                </a:lnTo>
                <a:lnTo>
                  <a:pt x="145" y="166"/>
                </a:lnTo>
                <a:lnTo>
                  <a:pt x="136" y="172"/>
                </a:lnTo>
                <a:lnTo>
                  <a:pt x="148" y="176"/>
                </a:lnTo>
                <a:lnTo>
                  <a:pt x="159" y="182"/>
                </a:lnTo>
                <a:lnTo>
                  <a:pt x="168" y="189"/>
                </a:lnTo>
                <a:lnTo>
                  <a:pt x="176" y="199"/>
                </a:lnTo>
                <a:lnTo>
                  <a:pt x="183" y="209"/>
                </a:lnTo>
                <a:lnTo>
                  <a:pt x="191" y="223"/>
                </a:lnTo>
                <a:lnTo>
                  <a:pt x="200" y="239"/>
                </a:lnTo>
                <a:lnTo>
                  <a:pt x="210" y="256"/>
                </a:lnTo>
                <a:lnTo>
                  <a:pt x="256" y="351"/>
                </a:lnTo>
                <a:lnTo>
                  <a:pt x="174" y="351"/>
                </a:lnTo>
                <a:lnTo>
                  <a:pt x="132" y="261"/>
                </a:lnTo>
                <a:lnTo>
                  <a:pt x="131" y="258"/>
                </a:lnTo>
                <a:lnTo>
                  <a:pt x="128" y="254"/>
                </a:lnTo>
                <a:lnTo>
                  <a:pt x="126" y="249"/>
                </a:lnTo>
                <a:lnTo>
                  <a:pt x="120" y="238"/>
                </a:lnTo>
                <a:lnTo>
                  <a:pt x="113" y="226"/>
                </a:lnTo>
                <a:lnTo>
                  <a:pt x="108" y="216"/>
                </a:lnTo>
                <a:lnTo>
                  <a:pt x="101" y="209"/>
                </a:lnTo>
                <a:lnTo>
                  <a:pt x="97" y="205"/>
                </a:lnTo>
                <a:lnTo>
                  <a:pt x="92" y="202"/>
                </a:lnTo>
                <a:lnTo>
                  <a:pt x="86" y="200"/>
                </a:lnTo>
                <a:lnTo>
                  <a:pt x="79" y="199"/>
                </a:lnTo>
                <a:lnTo>
                  <a:pt x="71" y="199"/>
                </a:lnTo>
                <a:lnTo>
                  <a:pt x="71" y="351"/>
                </a:lnTo>
                <a:lnTo>
                  <a:pt x="0" y="351"/>
                </a:lnTo>
                <a:lnTo>
                  <a:pt x="0" y="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8" name="Freeform 1362"/>
          <p:cNvSpPr>
            <a:spLocks/>
          </p:cNvSpPr>
          <p:nvPr/>
        </p:nvSpPr>
        <p:spPr bwMode="auto">
          <a:xfrm>
            <a:off x="4033838" y="296863"/>
            <a:ext cx="120650" cy="142875"/>
          </a:xfrm>
          <a:custGeom>
            <a:avLst/>
            <a:gdLst/>
            <a:ahLst/>
            <a:cxnLst>
              <a:cxn ang="0">
                <a:pos x="300" y="262"/>
              </a:cxn>
              <a:cxn ang="0">
                <a:pos x="284" y="299"/>
              </a:cxn>
              <a:cxn ang="0">
                <a:pos x="261" y="327"/>
              </a:cxn>
              <a:cxn ang="0">
                <a:pos x="233" y="346"/>
              </a:cxn>
              <a:cxn ang="0">
                <a:pos x="198" y="357"/>
              </a:cxn>
              <a:cxn ang="0">
                <a:pos x="160" y="361"/>
              </a:cxn>
              <a:cxn ang="0">
                <a:pos x="111" y="355"/>
              </a:cxn>
              <a:cxn ang="0">
                <a:pos x="69" y="335"/>
              </a:cxn>
              <a:cxn ang="0">
                <a:pos x="34" y="302"/>
              </a:cxn>
              <a:cxn ang="0">
                <a:pos x="12" y="258"/>
              </a:cxn>
              <a:cxn ang="0">
                <a:pos x="0" y="204"/>
              </a:cxn>
              <a:cxn ang="0">
                <a:pos x="2" y="143"/>
              </a:cxn>
              <a:cxn ang="0">
                <a:pos x="18" y="90"/>
              </a:cxn>
              <a:cxn ang="0">
                <a:pos x="45" y="49"/>
              </a:cxn>
              <a:cxn ang="0">
                <a:pos x="83" y="20"/>
              </a:cxn>
              <a:cxn ang="0">
                <a:pos x="129" y="3"/>
              </a:cxn>
              <a:cxn ang="0">
                <a:pos x="179" y="1"/>
              </a:cxn>
              <a:cxn ang="0">
                <a:pos x="222" y="10"/>
              </a:cxn>
              <a:cxn ang="0">
                <a:pos x="257" y="30"/>
              </a:cxn>
              <a:cxn ang="0">
                <a:pos x="279" y="51"/>
              </a:cxn>
              <a:cxn ang="0">
                <a:pos x="293" y="74"/>
              </a:cxn>
              <a:cxn ang="0">
                <a:pos x="303" y="103"/>
              </a:cxn>
              <a:cxn ang="0">
                <a:pos x="230" y="106"/>
              </a:cxn>
              <a:cxn ang="0">
                <a:pos x="221" y="90"/>
              </a:cxn>
              <a:cxn ang="0">
                <a:pos x="207" y="77"/>
              </a:cxn>
              <a:cxn ang="0">
                <a:pos x="192" y="66"/>
              </a:cxn>
              <a:cxn ang="0">
                <a:pos x="174" y="61"/>
              </a:cxn>
              <a:cxn ang="0">
                <a:pos x="150" y="61"/>
              </a:cxn>
              <a:cxn ang="0">
                <a:pos x="125" y="67"/>
              </a:cxn>
              <a:cxn ang="0">
                <a:pos x="103" y="82"/>
              </a:cxn>
              <a:cxn ang="0">
                <a:pos x="86" y="105"/>
              </a:cxn>
              <a:cxn ang="0">
                <a:pos x="76" y="137"/>
              </a:cxn>
              <a:cxn ang="0">
                <a:pos x="73" y="179"/>
              </a:cxn>
              <a:cxn ang="0">
                <a:pos x="76" y="224"/>
              </a:cxn>
              <a:cxn ang="0">
                <a:pos x="86" y="257"/>
              </a:cxn>
              <a:cxn ang="0">
                <a:pos x="102" y="280"/>
              </a:cxn>
              <a:cxn ang="0">
                <a:pos x="124" y="294"/>
              </a:cxn>
              <a:cxn ang="0">
                <a:pos x="149" y="301"/>
              </a:cxn>
              <a:cxn ang="0">
                <a:pos x="172" y="300"/>
              </a:cxn>
              <a:cxn ang="0">
                <a:pos x="190" y="294"/>
              </a:cxn>
              <a:cxn ang="0">
                <a:pos x="206" y="284"/>
              </a:cxn>
              <a:cxn ang="0">
                <a:pos x="221" y="267"/>
              </a:cxn>
              <a:cxn ang="0">
                <a:pos x="231" y="245"/>
              </a:cxn>
            </a:cxnLst>
            <a:rect l="0" t="0" r="r" b="b"/>
            <a:pathLst>
              <a:path w="304" h="361">
                <a:moveTo>
                  <a:pt x="236" y="228"/>
                </a:moveTo>
                <a:lnTo>
                  <a:pt x="304" y="249"/>
                </a:lnTo>
                <a:lnTo>
                  <a:pt x="300" y="262"/>
                </a:lnTo>
                <a:lnTo>
                  <a:pt x="295" y="276"/>
                </a:lnTo>
                <a:lnTo>
                  <a:pt x="290" y="288"/>
                </a:lnTo>
                <a:lnTo>
                  <a:pt x="284" y="299"/>
                </a:lnTo>
                <a:lnTo>
                  <a:pt x="277" y="309"/>
                </a:lnTo>
                <a:lnTo>
                  <a:pt x="269" y="318"/>
                </a:lnTo>
                <a:lnTo>
                  <a:pt x="261" y="327"/>
                </a:lnTo>
                <a:lnTo>
                  <a:pt x="252" y="334"/>
                </a:lnTo>
                <a:lnTo>
                  <a:pt x="242" y="340"/>
                </a:lnTo>
                <a:lnTo>
                  <a:pt x="233" y="346"/>
                </a:lnTo>
                <a:lnTo>
                  <a:pt x="222" y="351"/>
                </a:lnTo>
                <a:lnTo>
                  <a:pt x="211" y="354"/>
                </a:lnTo>
                <a:lnTo>
                  <a:pt x="198" y="357"/>
                </a:lnTo>
                <a:lnTo>
                  <a:pt x="186" y="360"/>
                </a:lnTo>
                <a:lnTo>
                  <a:pt x="173" y="361"/>
                </a:lnTo>
                <a:lnTo>
                  <a:pt x="160" y="361"/>
                </a:lnTo>
                <a:lnTo>
                  <a:pt x="142" y="360"/>
                </a:lnTo>
                <a:lnTo>
                  <a:pt x="126" y="358"/>
                </a:lnTo>
                <a:lnTo>
                  <a:pt x="111" y="355"/>
                </a:lnTo>
                <a:lnTo>
                  <a:pt x="96" y="350"/>
                </a:lnTo>
                <a:lnTo>
                  <a:pt x="82" y="343"/>
                </a:lnTo>
                <a:lnTo>
                  <a:pt x="69" y="335"/>
                </a:lnTo>
                <a:lnTo>
                  <a:pt x="57" y="326"/>
                </a:lnTo>
                <a:lnTo>
                  <a:pt x="45" y="314"/>
                </a:lnTo>
                <a:lnTo>
                  <a:pt x="34" y="302"/>
                </a:lnTo>
                <a:lnTo>
                  <a:pt x="25" y="288"/>
                </a:lnTo>
                <a:lnTo>
                  <a:pt x="18" y="273"/>
                </a:lnTo>
                <a:lnTo>
                  <a:pt x="12" y="258"/>
                </a:lnTo>
                <a:lnTo>
                  <a:pt x="7" y="241"/>
                </a:lnTo>
                <a:lnTo>
                  <a:pt x="2" y="224"/>
                </a:lnTo>
                <a:lnTo>
                  <a:pt x="0" y="204"/>
                </a:lnTo>
                <a:lnTo>
                  <a:pt x="0" y="184"/>
                </a:lnTo>
                <a:lnTo>
                  <a:pt x="0" y="163"/>
                </a:lnTo>
                <a:lnTo>
                  <a:pt x="2" y="143"/>
                </a:lnTo>
                <a:lnTo>
                  <a:pt x="7" y="125"/>
                </a:lnTo>
                <a:lnTo>
                  <a:pt x="12" y="106"/>
                </a:lnTo>
                <a:lnTo>
                  <a:pt x="18" y="90"/>
                </a:lnTo>
                <a:lnTo>
                  <a:pt x="26" y="76"/>
                </a:lnTo>
                <a:lnTo>
                  <a:pt x="34" y="61"/>
                </a:lnTo>
                <a:lnTo>
                  <a:pt x="45" y="49"/>
                </a:lnTo>
                <a:lnTo>
                  <a:pt x="57" y="38"/>
                </a:lnTo>
                <a:lnTo>
                  <a:pt x="70" y="28"/>
                </a:lnTo>
                <a:lnTo>
                  <a:pt x="83" y="20"/>
                </a:lnTo>
                <a:lnTo>
                  <a:pt x="97" y="12"/>
                </a:lnTo>
                <a:lnTo>
                  <a:pt x="113" y="7"/>
                </a:lnTo>
                <a:lnTo>
                  <a:pt x="129" y="3"/>
                </a:lnTo>
                <a:lnTo>
                  <a:pt x="145" y="1"/>
                </a:lnTo>
                <a:lnTo>
                  <a:pt x="164" y="0"/>
                </a:lnTo>
                <a:lnTo>
                  <a:pt x="179" y="1"/>
                </a:lnTo>
                <a:lnTo>
                  <a:pt x="194" y="3"/>
                </a:lnTo>
                <a:lnTo>
                  <a:pt x="209" y="6"/>
                </a:lnTo>
                <a:lnTo>
                  <a:pt x="222" y="10"/>
                </a:lnTo>
                <a:lnTo>
                  <a:pt x="234" y="15"/>
                </a:lnTo>
                <a:lnTo>
                  <a:pt x="246" y="22"/>
                </a:lnTo>
                <a:lnTo>
                  <a:pt x="257" y="30"/>
                </a:lnTo>
                <a:lnTo>
                  <a:pt x="268" y="39"/>
                </a:lnTo>
                <a:lnTo>
                  <a:pt x="274" y="44"/>
                </a:lnTo>
                <a:lnTo>
                  <a:pt x="279" y="51"/>
                </a:lnTo>
                <a:lnTo>
                  <a:pt x="284" y="58"/>
                </a:lnTo>
                <a:lnTo>
                  <a:pt x="289" y="65"/>
                </a:lnTo>
                <a:lnTo>
                  <a:pt x="293" y="74"/>
                </a:lnTo>
                <a:lnTo>
                  <a:pt x="297" y="83"/>
                </a:lnTo>
                <a:lnTo>
                  <a:pt x="300" y="93"/>
                </a:lnTo>
                <a:lnTo>
                  <a:pt x="303" y="103"/>
                </a:lnTo>
                <a:lnTo>
                  <a:pt x="234" y="119"/>
                </a:lnTo>
                <a:lnTo>
                  <a:pt x="232" y="112"/>
                </a:lnTo>
                <a:lnTo>
                  <a:pt x="230" y="106"/>
                </a:lnTo>
                <a:lnTo>
                  <a:pt x="227" y="100"/>
                </a:lnTo>
                <a:lnTo>
                  <a:pt x="224" y="95"/>
                </a:lnTo>
                <a:lnTo>
                  <a:pt x="221" y="90"/>
                </a:lnTo>
                <a:lnTo>
                  <a:pt x="217" y="85"/>
                </a:lnTo>
                <a:lnTo>
                  <a:pt x="213" y="81"/>
                </a:lnTo>
                <a:lnTo>
                  <a:pt x="207" y="77"/>
                </a:lnTo>
                <a:lnTo>
                  <a:pt x="202" y="73"/>
                </a:lnTo>
                <a:lnTo>
                  <a:pt x="197" y="69"/>
                </a:lnTo>
                <a:lnTo>
                  <a:pt x="192" y="66"/>
                </a:lnTo>
                <a:lnTo>
                  <a:pt x="186" y="64"/>
                </a:lnTo>
                <a:lnTo>
                  <a:pt x="180" y="63"/>
                </a:lnTo>
                <a:lnTo>
                  <a:pt x="174" y="61"/>
                </a:lnTo>
                <a:lnTo>
                  <a:pt x="167" y="61"/>
                </a:lnTo>
                <a:lnTo>
                  <a:pt x="160" y="60"/>
                </a:lnTo>
                <a:lnTo>
                  <a:pt x="150" y="61"/>
                </a:lnTo>
                <a:lnTo>
                  <a:pt x="141" y="62"/>
                </a:lnTo>
                <a:lnTo>
                  <a:pt x="133" y="64"/>
                </a:lnTo>
                <a:lnTo>
                  <a:pt x="125" y="67"/>
                </a:lnTo>
                <a:lnTo>
                  <a:pt x="117" y="72"/>
                </a:lnTo>
                <a:lnTo>
                  <a:pt x="110" y="77"/>
                </a:lnTo>
                <a:lnTo>
                  <a:pt x="103" y="82"/>
                </a:lnTo>
                <a:lnTo>
                  <a:pt x="97" y="89"/>
                </a:lnTo>
                <a:lnTo>
                  <a:pt x="91" y="96"/>
                </a:lnTo>
                <a:lnTo>
                  <a:pt x="86" y="105"/>
                </a:lnTo>
                <a:lnTo>
                  <a:pt x="82" y="114"/>
                </a:lnTo>
                <a:lnTo>
                  <a:pt x="79" y="125"/>
                </a:lnTo>
                <a:lnTo>
                  <a:pt x="76" y="137"/>
                </a:lnTo>
                <a:lnTo>
                  <a:pt x="74" y="150"/>
                </a:lnTo>
                <a:lnTo>
                  <a:pt x="73" y="163"/>
                </a:lnTo>
                <a:lnTo>
                  <a:pt x="73" y="179"/>
                </a:lnTo>
                <a:lnTo>
                  <a:pt x="73" y="195"/>
                </a:lnTo>
                <a:lnTo>
                  <a:pt x="74" y="209"/>
                </a:lnTo>
                <a:lnTo>
                  <a:pt x="76" y="224"/>
                </a:lnTo>
                <a:lnTo>
                  <a:pt x="79" y="236"/>
                </a:lnTo>
                <a:lnTo>
                  <a:pt x="82" y="247"/>
                </a:lnTo>
                <a:lnTo>
                  <a:pt x="86" y="257"/>
                </a:lnTo>
                <a:lnTo>
                  <a:pt x="91" y="265"/>
                </a:lnTo>
                <a:lnTo>
                  <a:pt x="96" y="273"/>
                </a:lnTo>
                <a:lnTo>
                  <a:pt x="102" y="280"/>
                </a:lnTo>
                <a:lnTo>
                  <a:pt x="110" y="286"/>
                </a:lnTo>
                <a:lnTo>
                  <a:pt x="117" y="290"/>
                </a:lnTo>
                <a:lnTo>
                  <a:pt x="124" y="294"/>
                </a:lnTo>
                <a:lnTo>
                  <a:pt x="132" y="297"/>
                </a:lnTo>
                <a:lnTo>
                  <a:pt x="140" y="299"/>
                </a:lnTo>
                <a:lnTo>
                  <a:pt x="149" y="301"/>
                </a:lnTo>
                <a:lnTo>
                  <a:pt x="159" y="301"/>
                </a:lnTo>
                <a:lnTo>
                  <a:pt x="166" y="301"/>
                </a:lnTo>
                <a:lnTo>
                  <a:pt x="172" y="300"/>
                </a:lnTo>
                <a:lnTo>
                  <a:pt x="179" y="299"/>
                </a:lnTo>
                <a:lnTo>
                  <a:pt x="185" y="297"/>
                </a:lnTo>
                <a:lnTo>
                  <a:pt x="190" y="294"/>
                </a:lnTo>
                <a:lnTo>
                  <a:pt x="196" y="291"/>
                </a:lnTo>
                <a:lnTo>
                  <a:pt x="201" y="288"/>
                </a:lnTo>
                <a:lnTo>
                  <a:pt x="206" y="284"/>
                </a:lnTo>
                <a:lnTo>
                  <a:pt x="212" y="279"/>
                </a:lnTo>
                <a:lnTo>
                  <a:pt x="217" y="273"/>
                </a:lnTo>
                <a:lnTo>
                  <a:pt x="221" y="267"/>
                </a:lnTo>
                <a:lnTo>
                  <a:pt x="225" y="260"/>
                </a:lnTo>
                <a:lnTo>
                  <a:pt x="228" y="253"/>
                </a:lnTo>
                <a:lnTo>
                  <a:pt x="231" y="245"/>
                </a:lnTo>
                <a:lnTo>
                  <a:pt x="234" y="237"/>
                </a:lnTo>
                <a:lnTo>
                  <a:pt x="236" y="22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79" name="Freeform 1363"/>
          <p:cNvSpPr>
            <a:spLocks/>
          </p:cNvSpPr>
          <p:nvPr/>
        </p:nvSpPr>
        <p:spPr bwMode="auto">
          <a:xfrm>
            <a:off x="4189413" y="298450"/>
            <a:ext cx="109537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8" y="0"/>
              </a:cxn>
              <a:cxn ang="0">
                <a:pos x="278" y="349"/>
              </a:cxn>
              <a:cxn ang="0">
                <a:pos x="207" y="349"/>
              </a:cxn>
              <a:cxn ang="0">
                <a:pos x="207" y="59"/>
              </a:cxn>
              <a:cxn ang="0">
                <a:pos x="71" y="59"/>
              </a:cxn>
              <a:cxn ang="0">
                <a:pos x="71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278" h="349">
                <a:moveTo>
                  <a:pt x="0" y="0"/>
                </a:moveTo>
                <a:lnTo>
                  <a:pt x="278" y="0"/>
                </a:lnTo>
                <a:lnTo>
                  <a:pt x="278" y="349"/>
                </a:lnTo>
                <a:lnTo>
                  <a:pt x="207" y="349"/>
                </a:lnTo>
                <a:lnTo>
                  <a:pt x="207" y="59"/>
                </a:lnTo>
                <a:lnTo>
                  <a:pt x="71" y="59"/>
                </a:lnTo>
                <a:lnTo>
                  <a:pt x="71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0" name="Freeform 1364"/>
          <p:cNvSpPr>
            <a:spLocks/>
          </p:cNvSpPr>
          <p:nvPr/>
        </p:nvSpPr>
        <p:spPr bwMode="auto">
          <a:xfrm>
            <a:off x="4327525" y="298450"/>
            <a:ext cx="119063" cy="139700"/>
          </a:xfrm>
          <a:custGeom>
            <a:avLst/>
            <a:gdLst/>
            <a:ahLst/>
            <a:cxnLst>
              <a:cxn ang="0">
                <a:pos x="53" y="0"/>
              </a:cxn>
              <a:cxn ang="0">
                <a:pos x="298" y="0"/>
              </a:cxn>
              <a:cxn ang="0">
                <a:pos x="298" y="349"/>
              </a:cxn>
              <a:cxn ang="0">
                <a:pos x="227" y="349"/>
              </a:cxn>
              <a:cxn ang="0">
                <a:pos x="227" y="59"/>
              </a:cxn>
              <a:cxn ang="0">
                <a:pos x="122" y="59"/>
              </a:cxn>
              <a:cxn ang="0">
                <a:pos x="122" y="208"/>
              </a:cxn>
              <a:cxn ang="0">
                <a:pos x="122" y="238"/>
              </a:cxn>
              <a:cxn ang="0">
                <a:pos x="121" y="263"/>
              </a:cxn>
              <a:cxn ang="0">
                <a:pos x="120" y="283"/>
              </a:cxn>
              <a:cxn ang="0">
                <a:pos x="118" y="298"/>
              </a:cxn>
              <a:cxn ang="0">
                <a:pos x="115" y="310"/>
              </a:cxn>
              <a:cxn ang="0">
                <a:pos x="111" y="321"/>
              </a:cxn>
              <a:cxn ang="0">
                <a:pos x="108" y="326"/>
              </a:cxn>
              <a:cxn ang="0">
                <a:pos x="105" y="330"/>
              </a:cxn>
              <a:cxn ang="0">
                <a:pos x="101" y="334"/>
              </a:cxn>
              <a:cxn ang="0">
                <a:pos x="97" y="338"/>
              </a:cxn>
              <a:cxn ang="0">
                <a:pos x="93" y="341"/>
              </a:cxn>
              <a:cxn ang="0">
                <a:pos x="88" y="344"/>
              </a:cxn>
              <a:cxn ang="0">
                <a:pos x="83" y="346"/>
              </a:cxn>
              <a:cxn ang="0">
                <a:pos x="75" y="348"/>
              </a:cxn>
              <a:cxn ang="0">
                <a:pos x="69" y="350"/>
              </a:cxn>
              <a:cxn ang="0">
                <a:pos x="62" y="351"/>
              </a:cxn>
              <a:cxn ang="0">
                <a:pos x="54" y="351"/>
              </a:cxn>
              <a:cxn ang="0">
                <a:pos x="45" y="351"/>
              </a:cxn>
              <a:cxn ang="0">
                <a:pos x="38" y="351"/>
              </a:cxn>
              <a:cxn ang="0">
                <a:pos x="28" y="351"/>
              </a:cxn>
              <a:cxn ang="0">
                <a:pos x="15" y="350"/>
              </a:cxn>
              <a:cxn ang="0">
                <a:pos x="0" y="349"/>
              </a:cxn>
              <a:cxn ang="0">
                <a:pos x="0" y="295"/>
              </a:cxn>
              <a:cxn ang="0">
                <a:pos x="16" y="295"/>
              </a:cxn>
              <a:cxn ang="0">
                <a:pos x="27" y="295"/>
              </a:cxn>
              <a:cxn ang="0">
                <a:pos x="35" y="294"/>
              </a:cxn>
              <a:cxn ang="0">
                <a:pos x="41" y="292"/>
              </a:cxn>
              <a:cxn ang="0">
                <a:pos x="46" y="289"/>
              </a:cxn>
              <a:cxn ang="0">
                <a:pos x="49" y="285"/>
              </a:cxn>
              <a:cxn ang="0">
                <a:pos x="52" y="279"/>
              </a:cxn>
              <a:cxn ang="0">
                <a:pos x="53" y="271"/>
              </a:cxn>
              <a:cxn ang="0">
                <a:pos x="53" y="259"/>
              </a:cxn>
              <a:cxn ang="0">
                <a:pos x="53" y="200"/>
              </a:cxn>
              <a:cxn ang="0">
                <a:pos x="53" y="0"/>
              </a:cxn>
            </a:cxnLst>
            <a:rect l="0" t="0" r="r" b="b"/>
            <a:pathLst>
              <a:path w="298" h="351">
                <a:moveTo>
                  <a:pt x="53" y="0"/>
                </a:moveTo>
                <a:lnTo>
                  <a:pt x="298" y="0"/>
                </a:lnTo>
                <a:lnTo>
                  <a:pt x="298" y="349"/>
                </a:lnTo>
                <a:lnTo>
                  <a:pt x="227" y="349"/>
                </a:lnTo>
                <a:lnTo>
                  <a:pt x="227" y="59"/>
                </a:lnTo>
                <a:lnTo>
                  <a:pt x="122" y="59"/>
                </a:lnTo>
                <a:lnTo>
                  <a:pt x="122" y="208"/>
                </a:lnTo>
                <a:lnTo>
                  <a:pt x="122" y="238"/>
                </a:lnTo>
                <a:lnTo>
                  <a:pt x="121" y="263"/>
                </a:lnTo>
                <a:lnTo>
                  <a:pt x="120" y="283"/>
                </a:lnTo>
                <a:lnTo>
                  <a:pt x="118" y="298"/>
                </a:lnTo>
                <a:lnTo>
                  <a:pt x="115" y="310"/>
                </a:lnTo>
                <a:lnTo>
                  <a:pt x="111" y="321"/>
                </a:lnTo>
                <a:lnTo>
                  <a:pt x="108" y="326"/>
                </a:lnTo>
                <a:lnTo>
                  <a:pt x="105" y="330"/>
                </a:lnTo>
                <a:lnTo>
                  <a:pt x="101" y="334"/>
                </a:lnTo>
                <a:lnTo>
                  <a:pt x="97" y="338"/>
                </a:lnTo>
                <a:lnTo>
                  <a:pt x="93" y="341"/>
                </a:lnTo>
                <a:lnTo>
                  <a:pt x="88" y="344"/>
                </a:lnTo>
                <a:lnTo>
                  <a:pt x="83" y="346"/>
                </a:lnTo>
                <a:lnTo>
                  <a:pt x="75" y="348"/>
                </a:lnTo>
                <a:lnTo>
                  <a:pt x="69" y="350"/>
                </a:lnTo>
                <a:lnTo>
                  <a:pt x="62" y="351"/>
                </a:lnTo>
                <a:lnTo>
                  <a:pt x="54" y="351"/>
                </a:lnTo>
                <a:lnTo>
                  <a:pt x="45" y="351"/>
                </a:lnTo>
                <a:lnTo>
                  <a:pt x="38" y="351"/>
                </a:lnTo>
                <a:lnTo>
                  <a:pt x="28" y="351"/>
                </a:lnTo>
                <a:lnTo>
                  <a:pt x="15" y="350"/>
                </a:lnTo>
                <a:lnTo>
                  <a:pt x="0" y="349"/>
                </a:lnTo>
                <a:lnTo>
                  <a:pt x="0" y="295"/>
                </a:lnTo>
                <a:lnTo>
                  <a:pt x="16" y="295"/>
                </a:lnTo>
                <a:lnTo>
                  <a:pt x="27" y="295"/>
                </a:lnTo>
                <a:lnTo>
                  <a:pt x="35" y="294"/>
                </a:lnTo>
                <a:lnTo>
                  <a:pt x="41" y="292"/>
                </a:lnTo>
                <a:lnTo>
                  <a:pt x="46" y="289"/>
                </a:lnTo>
                <a:lnTo>
                  <a:pt x="49" y="285"/>
                </a:lnTo>
                <a:lnTo>
                  <a:pt x="52" y="279"/>
                </a:lnTo>
                <a:lnTo>
                  <a:pt x="53" y="271"/>
                </a:lnTo>
                <a:lnTo>
                  <a:pt x="53" y="259"/>
                </a:lnTo>
                <a:lnTo>
                  <a:pt x="53" y="200"/>
                </a:lnTo>
                <a:lnTo>
                  <a:pt x="5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1" name="Freeform 1365"/>
          <p:cNvSpPr>
            <a:spLocks/>
          </p:cNvSpPr>
          <p:nvPr/>
        </p:nvSpPr>
        <p:spPr bwMode="auto">
          <a:xfrm>
            <a:off x="4471988" y="298450"/>
            <a:ext cx="120650" cy="1412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0" y="0"/>
              </a:cxn>
              <a:cxn ang="0">
                <a:pos x="161" y="182"/>
              </a:cxn>
              <a:cxn ang="0">
                <a:pos x="231" y="0"/>
              </a:cxn>
              <a:cxn ang="0">
                <a:pos x="304" y="0"/>
              </a:cxn>
              <a:cxn ang="0">
                <a:pos x="186" y="265"/>
              </a:cxn>
              <a:cxn ang="0">
                <a:pos x="177" y="286"/>
              </a:cxn>
              <a:cxn ang="0">
                <a:pos x="166" y="303"/>
              </a:cxn>
              <a:cxn ang="0">
                <a:pos x="156" y="318"/>
              </a:cxn>
              <a:cxn ang="0">
                <a:pos x="147" y="332"/>
              </a:cxn>
              <a:cxn ang="0">
                <a:pos x="142" y="337"/>
              </a:cxn>
              <a:cxn ang="0">
                <a:pos x="136" y="341"/>
              </a:cxn>
              <a:cxn ang="0">
                <a:pos x="130" y="345"/>
              </a:cxn>
              <a:cxn ang="0">
                <a:pos x="124" y="348"/>
              </a:cxn>
              <a:cxn ang="0">
                <a:pos x="117" y="351"/>
              </a:cxn>
              <a:cxn ang="0">
                <a:pos x="110" y="352"/>
              </a:cxn>
              <a:cxn ang="0">
                <a:pos x="103" y="353"/>
              </a:cxn>
              <a:cxn ang="0">
                <a:pos x="95" y="354"/>
              </a:cxn>
              <a:cxn ang="0">
                <a:pos x="80" y="353"/>
              </a:cxn>
              <a:cxn ang="0">
                <a:pos x="67" y="353"/>
              </a:cxn>
              <a:cxn ang="0">
                <a:pos x="56" y="351"/>
              </a:cxn>
              <a:cxn ang="0">
                <a:pos x="46" y="350"/>
              </a:cxn>
              <a:cxn ang="0">
                <a:pos x="46" y="297"/>
              </a:cxn>
              <a:cxn ang="0">
                <a:pos x="60" y="298"/>
              </a:cxn>
              <a:cxn ang="0">
                <a:pos x="74" y="298"/>
              </a:cxn>
              <a:cxn ang="0">
                <a:pos x="85" y="298"/>
              </a:cxn>
              <a:cxn ang="0">
                <a:pos x="94" y="296"/>
              </a:cxn>
              <a:cxn ang="0">
                <a:pos x="102" y="293"/>
              </a:cxn>
              <a:cxn ang="0">
                <a:pos x="108" y="289"/>
              </a:cxn>
              <a:cxn ang="0">
                <a:pos x="113" y="284"/>
              </a:cxn>
              <a:cxn ang="0">
                <a:pos x="118" y="276"/>
              </a:cxn>
              <a:cxn ang="0">
                <a:pos x="124" y="264"/>
              </a:cxn>
              <a:cxn ang="0">
                <a:pos x="129" y="251"/>
              </a:cxn>
              <a:cxn ang="0">
                <a:pos x="0" y="0"/>
              </a:cxn>
            </a:cxnLst>
            <a:rect l="0" t="0" r="r" b="b"/>
            <a:pathLst>
              <a:path w="304" h="354">
                <a:moveTo>
                  <a:pt x="0" y="0"/>
                </a:moveTo>
                <a:lnTo>
                  <a:pt x="80" y="0"/>
                </a:lnTo>
                <a:lnTo>
                  <a:pt x="161" y="182"/>
                </a:lnTo>
                <a:lnTo>
                  <a:pt x="231" y="0"/>
                </a:lnTo>
                <a:lnTo>
                  <a:pt x="304" y="0"/>
                </a:lnTo>
                <a:lnTo>
                  <a:pt x="186" y="265"/>
                </a:lnTo>
                <a:lnTo>
                  <a:pt x="177" y="286"/>
                </a:lnTo>
                <a:lnTo>
                  <a:pt x="166" y="303"/>
                </a:lnTo>
                <a:lnTo>
                  <a:pt x="156" y="318"/>
                </a:lnTo>
                <a:lnTo>
                  <a:pt x="147" y="332"/>
                </a:lnTo>
                <a:lnTo>
                  <a:pt x="142" y="337"/>
                </a:lnTo>
                <a:lnTo>
                  <a:pt x="136" y="341"/>
                </a:lnTo>
                <a:lnTo>
                  <a:pt x="130" y="345"/>
                </a:lnTo>
                <a:lnTo>
                  <a:pt x="124" y="348"/>
                </a:lnTo>
                <a:lnTo>
                  <a:pt x="117" y="351"/>
                </a:lnTo>
                <a:lnTo>
                  <a:pt x="110" y="352"/>
                </a:lnTo>
                <a:lnTo>
                  <a:pt x="103" y="353"/>
                </a:lnTo>
                <a:lnTo>
                  <a:pt x="95" y="354"/>
                </a:lnTo>
                <a:lnTo>
                  <a:pt x="80" y="353"/>
                </a:lnTo>
                <a:lnTo>
                  <a:pt x="67" y="353"/>
                </a:lnTo>
                <a:lnTo>
                  <a:pt x="56" y="351"/>
                </a:lnTo>
                <a:lnTo>
                  <a:pt x="46" y="350"/>
                </a:lnTo>
                <a:lnTo>
                  <a:pt x="46" y="297"/>
                </a:lnTo>
                <a:lnTo>
                  <a:pt x="60" y="298"/>
                </a:lnTo>
                <a:lnTo>
                  <a:pt x="74" y="298"/>
                </a:lnTo>
                <a:lnTo>
                  <a:pt x="85" y="298"/>
                </a:lnTo>
                <a:lnTo>
                  <a:pt x="94" y="296"/>
                </a:lnTo>
                <a:lnTo>
                  <a:pt x="102" y="293"/>
                </a:lnTo>
                <a:lnTo>
                  <a:pt x="108" y="289"/>
                </a:lnTo>
                <a:lnTo>
                  <a:pt x="113" y="284"/>
                </a:lnTo>
                <a:lnTo>
                  <a:pt x="118" y="276"/>
                </a:lnTo>
                <a:lnTo>
                  <a:pt x="124" y="264"/>
                </a:lnTo>
                <a:lnTo>
                  <a:pt x="129" y="251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2" name="Freeform 1366"/>
          <p:cNvSpPr>
            <a:spLocks noEditPoints="1"/>
          </p:cNvSpPr>
          <p:nvPr/>
        </p:nvSpPr>
        <p:spPr bwMode="auto">
          <a:xfrm>
            <a:off x="4587875" y="298450"/>
            <a:ext cx="139700" cy="139700"/>
          </a:xfrm>
          <a:custGeom>
            <a:avLst/>
            <a:gdLst/>
            <a:ahLst/>
            <a:cxnLst>
              <a:cxn ang="0">
                <a:pos x="350" y="349"/>
              </a:cxn>
              <a:cxn ang="0">
                <a:pos x="273" y="349"/>
              </a:cxn>
              <a:cxn ang="0">
                <a:pos x="243" y="271"/>
              </a:cxn>
              <a:cxn ang="0">
                <a:pos x="103" y="271"/>
              </a:cxn>
              <a:cxn ang="0">
                <a:pos x="74" y="349"/>
              </a:cxn>
              <a:cxn ang="0">
                <a:pos x="0" y="349"/>
              </a:cxn>
              <a:cxn ang="0">
                <a:pos x="136" y="0"/>
              </a:cxn>
              <a:cxn ang="0">
                <a:pos x="210" y="0"/>
              </a:cxn>
              <a:cxn ang="0">
                <a:pos x="350" y="349"/>
              </a:cxn>
              <a:cxn ang="0">
                <a:pos x="220" y="211"/>
              </a:cxn>
              <a:cxn ang="0">
                <a:pos x="172" y="82"/>
              </a:cxn>
              <a:cxn ang="0">
                <a:pos x="124" y="211"/>
              </a:cxn>
              <a:cxn ang="0">
                <a:pos x="220" y="211"/>
              </a:cxn>
            </a:cxnLst>
            <a:rect l="0" t="0" r="r" b="b"/>
            <a:pathLst>
              <a:path w="350" h="349">
                <a:moveTo>
                  <a:pt x="350" y="349"/>
                </a:moveTo>
                <a:lnTo>
                  <a:pt x="273" y="349"/>
                </a:lnTo>
                <a:lnTo>
                  <a:pt x="243" y="271"/>
                </a:lnTo>
                <a:lnTo>
                  <a:pt x="103" y="271"/>
                </a:lnTo>
                <a:lnTo>
                  <a:pt x="74" y="349"/>
                </a:lnTo>
                <a:lnTo>
                  <a:pt x="0" y="349"/>
                </a:lnTo>
                <a:lnTo>
                  <a:pt x="136" y="0"/>
                </a:lnTo>
                <a:lnTo>
                  <a:pt x="210" y="0"/>
                </a:lnTo>
                <a:lnTo>
                  <a:pt x="350" y="349"/>
                </a:lnTo>
                <a:close/>
                <a:moveTo>
                  <a:pt x="220" y="211"/>
                </a:moveTo>
                <a:lnTo>
                  <a:pt x="172" y="82"/>
                </a:lnTo>
                <a:lnTo>
                  <a:pt x="124" y="211"/>
                </a:lnTo>
                <a:lnTo>
                  <a:pt x="220" y="2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3" name="Freeform 1367"/>
          <p:cNvSpPr>
            <a:spLocks/>
          </p:cNvSpPr>
          <p:nvPr/>
        </p:nvSpPr>
        <p:spPr bwMode="auto">
          <a:xfrm>
            <a:off x="4733925" y="298450"/>
            <a:ext cx="109538" cy="139700"/>
          </a:xfrm>
          <a:custGeom>
            <a:avLst/>
            <a:gdLst/>
            <a:ahLst/>
            <a:cxnLst>
              <a:cxn ang="0">
                <a:pos x="104" y="349"/>
              </a:cxn>
              <a:cxn ang="0">
                <a:pos x="104" y="59"/>
              </a:cxn>
              <a:cxn ang="0">
                <a:pos x="0" y="59"/>
              </a:cxn>
              <a:cxn ang="0">
                <a:pos x="0" y="0"/>
              </a:cxn>
              <a:cxn ang="0">
                <a:pos x="278" y="0"/>
              </a:cxn>
              <a:cxn ang="0">
                <a:pos x="278" y="59"/>
              </a:cxn>
              <a:cxn ang="0">
                <a:pos x="174" y="59"/>
              </a:cxn>
              <a:cxn ang="0">
                <a:pos x="174" y="349"/>
              </a:cxn>
              <a:cxn ang="0">
                <a:pos x="104" y="349"/>
              </a:cxn>
            </a:cxnLst>
            <a:rect l="0" t="0" r="r" b="b"/>
            <a:pathLst>
              <a:path w="278" h="349">
                <a:moveTo>
                  <a:pt x="104" y="349"/>
                </a:moveTo>
                <a:lnTo>
                  <a:pt x="104" y="59"/>
                </a:lnTo>
                <a:lnTo>
                  <a:pt x="0" y="59"/>
                </a:lnTo>
                <a:lnTo>
                  <a:pt x="0" y="0"/>
                </a:lnTo>
                <a:lnTo>
                  <a:pt x="278" y="0"/>
                </a:lnTo>
                <a:lnTo>
                  <a:pt x="278" y="59"/>
                </a:lnTo>
                <a:lnTo>
                  <a:pt x="174" y="59"/>
                </a:lnTo>
                <a:lnTo>
                  <a:pt x="174" y="349"/>
                </a:lnTo>
                <a:lnTo>
                  <a:pt x="104" y="3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4" name="Freeform 1368"/>
          <p:cNvSpPr>
            <a:spLocks noEditPoints="1"/>
          </p:cNvSpPr>
          <p:nvPr/>
        </p:nvSpPr>
        <p:spPr bwMode="auto">
          <a:xfrm>
            <a:off x="4846638" y="298450"/>
            <a:ext cx="138112" cy="139700"/>
          </a:xfrm>
          <a:custGeom>
            <a:avLst/>
            <a:gdLst/>
            <a:ahLst/>
            <a:cxnLst>
              <a:cxn ang="0">
                <a:pos x="350" y="349"/>
              </a:cxn>
              <a:cxn ang="0">
                <a:pos x="273" y="349"/>
              </a:cxn>
              <a:cxn ang="0">
                <a:pos x="242" y="271"/>
              </a:cxn>
              <a:cxn ang="0">
                <a:pos x="103" y="271"/>
              </a:cxn>
              <a:cxn ang="0">
                <a:pos x="74" y="349"/>
              </a:cxn>
              <a:cxn ang="0">
                <a:pos x="0" y="349"/>
              </a:cxn>
              <a:cxn ang="0">
                <a:pos x="135" y="0"/>
              </a:cxn>
              <a:cxn ang="0">
                <a:pos x="210" y="0"/>
              </a:cxn>
              <a:cxn ang="0">
                <a:pos x="350" y="349"/>
              </a:cxn>
              <a:cxn ang="0">
                <a:pos x="220" y="211"/>
              </a:cxn>
              <a:cxn ang="0">
                <a:pos x="172" y="82"/>
              </a:cxn>
              <a:cxn ang="0">
                <a:pos x="125" y="211"/>
              </a:cxn>
              <a:cxn ang="0">
                <a:pos x="220" y="211"/>
              </a:cxn>
            </a:cxnLst>
            <a:rect l="0" t="0" r="r" b="b"/>
            <a:pathLst>
              <a:path w="350" h="349">
                <a:moveTo>
                  <a:pt x="350" y="349"/>
                </a:moveTo>
                <a:lnTo>
                  <a:pt x="273" y="349"/>
                </a:lnTo>
                <a:lnTo>
                  <a:pt x="242" y="271"/>
                </a:lnTo>
                <a:lnTo>
                  <a:pt x="103" y="271"/>
                </a:lnTo>
                <a:lnTo>
                  <a:pt x="74" y="349"/>
                </a:lnTo>
                <a:lnTo>
                  <a:pt x="0" y="349"/>
                </a:lnTo>
                <a:lnTo>
                  <a:pt x="135" y="0"/>
                </a:lnTo>
                <a:lnTo>
                  <a:pt x="210" y="0"/>
                </a:lnTo>
                <a:lnTo>
                  <a:pt x="350" y="349"/>
                </a:lnTo>
                <a:close/>
                <a:moveTo>
                  <a:pt x="220" y="211"/>
                </a:moveTo>
                <a:lnTo>
                  <a:pt x="172" y="82"/>
                </a:lnTo>
                <a:lnTo>
                  <a:pt x="125" y="211"/>
                </a:lnTo>
                <a:lnTo>
                  <a:pt x="220" y="2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5" name="Freeform 1369"/>
          <p:cNvSpPr>
            <a:spLocks/>
          </p:cNvSpPr>
          <p:nvPr/>
        </p:nvSpPr>
        <p:spPr bwMode="auto">
          <a:xfrm>
            <a:off x="5011738" y="298450"/>
            <a:ext cx="122237" cy="1698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0" y="0"/>
              </a:cxn>
              <a:cxn ang="0">
                <a:pos x="70" y="291"/>
              </a:cxn>
              <a:cxn ang="0">
                <a:pos x="207" y="291"/>
              </a:cxn>
              <a:cxn ang="0">
                <a:pos x="207" y="0"/>
              </a:cxn>
              <a:cxn ang="0">
                <a:pos x="277" y="0"/>
              </a:cxn>
              <a:cxn ang="0">
                <a:pos x="277" y="291"/>
              </a:cxn>
              <a:cxn ang="0">
                <a:pos x="307" y="291"/>
              </a:cxn>
              <a:cxn ang="0">
                <a:pos x="307" y="426"/>
              </a:cxn>
              <a:cxn ang="0">
                <a:pos x="248" y="426"/>
              </a:cxn>
              <a:cxn ang="0">
                <a:pos x="248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307" h="426">
                <a:moveTo>
                  <a:pt x="0" y="0"/>
                </a:moveTo>
                <a:lnTo>
                  <a:pt x="70" y="0"/>
                </a:lnTo>
                <a:lnTo>
                  <a:pt x="70" y="291"/>
                </a:lnTo>
                <a:lnTo>
                  <a:pt x="207" y="291"/>
                </a:lnTo>
                <a:lnTo>
                  <a:pt x="207" y="0"/>
                </a:lnTo>
                <a:lnTo>
                  <a:pt x="277" y="0"/>
                </a:lnTo>
                <a:lnTo>
                  <a:pt x="277" y="291"/>
                </a:lnTo>
                <a:lnTo>
                  <a:pt x="307" y="291"/>
                </a:lnTo>
                <a:lnTo>
                  <a:pt x="307" y="426"/>
                </a:lnTo>
                <a:lnTo>
                  <a:pt x="248" y="426"/>
                </a:lnTo>
                <a:lnTo>
                  <a:pt x="248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6" name="Freeform 1370"/>
          <p:cNvSpPr>
            <a:spLocks/>
          </p:cNvSpPr>
          <p:nvPr/>
        </p:nvSpPr>
        <p:spPr bwMode="auto">
          <a:xfrm>
            <a:off x="5164138" y="298450"/>
            <a:ext cx="109537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" y="0"/>
              </a:cxn>
              <a:cxn ang="0">
                <a:pos x="67" y="233"/>
              </a:cxn>
              <a:cxn ang="0">
                <a:pos x="207" y="0"/>
              </a:cxn>
              <a:cxn ang="0">
                <a:pos x="278" y="0"/>
              </a:cxn>
              <a:cxn ang="0">
                <a:pos x="278" y="349"/>
              </a:cxn>
              <a:cxn ang="0">
                <a:pos x="213" y="349"/>
              </a:cxn>
              <a:cxn ang="0">
                <a:pos x="213" y="122"/>
              </a:cxn>
              <a:cxn ang="0">
                <a:pos x="71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278" h="349">
                <a:moveTo>
                  <a:pt x="0" y="0"/>
                </a:moveTo>
                <a:lnTo>
                  <a:pt x="67" y="0"/>
                </a:lnTo>
                <a:lnTo>
                  <a:pt x="67" y="233"/>
                </a:lnTo>
                <a:lnTo>
                  <a:pt x="207" y="0"/>
                </a:lnTo>
                <a:lnTo>
                  <a:pt x="278" y="0"/>
                </a:lnTo>
                <a:lnTo>
                  <a:pt x="278" y="349"/>
                </a:lnTo>
                <a:lnTo>
                  <a:pt x="213" y="349"/>
                </a:lnTo>
                <a:lnTo>
                  <a:pt x="213" y="122"/>
                </a:lnTo>
                <a:lnTo>
                  <a:pt x="71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7" name="Freeform 1371"/>
          <p:cNvSpPr>
            <a:spLocks noEditPoints="1"/>
          </p:cNvSpPr>
          <p:nvPr/>
        </p:nvSpPr>
        <p:spPr bwMode="auto">
          <a:xfrm>
            <a:off x="5300663" y="298450"/>
            <a:ext cx="123825" cy="139700"/>
          </a:xfrm>
          <a:custGeom>
            <a:avLst/>
            <a:gdLst/>
            <a:ahLst/>
            <a:cxnLst>
              <a:cxn ang="0">
                <a:pos x="243" y="204"/>
              </a:cxn>
              <a:cxn ang="0">
                <a:pos x="213" y="204"/>
              </a:cxn>
              <a:cxn ang="0">
                <a:pos x="195" y="207"/>
              </a:cxn>
              <a:cxn ang="0">
                <a:pos x="186" y="211"/>
              </a:cxn>
              <a:cxn ang="0">
                <a:pos x="174" y="222"/>
              </a:cxn>
              <a:cxn ang="0">
                <a:pos x="150" y="251"/>
              </a:cxn>
              <a:cxn ang="0">
                <a:pos x="84" y="349"/>
              </a:cxn>
              <a:cxn ang="0">
                <a:pos x="42" y="282"/>
              </a:cxn>
              <a:cxn ang="0">
                <a:pos x="65" y="247"/>
              </a:cxn>
              <a:cxn ang="0">
                <a:pos x="83" y="225"/>
              </a:cxn>
              <a:cxn ang="0">
                <a:pos x="100" y="209"/>
              </a:cxn>
              <a:cxn ang="0">
                <a:pos x="120" y="195"/>
              </a:cxn>
              <a:cxn ang="0">
                <a:pos x="98" y="190"/>
              </a:cxn>
              <a:cxn ang="0">
                <a:pos x="79" y="183"/>
              </a:cxn>
              <a:cxn ang="0">
                <a:pos x="62" y="174"/>
              </a:cxn>
              <a:cxn ang="0">
                <a:pos x="50" y="161"/>
              </a:cxn>
              <a:cxn ang="0">
                <a:pos x="40" y="148"/>
              </a:cxn>
              <a:cxn ang="0">
                <a:pos x="34" y="133"/>
              </a:cxn>
              <a:cxn ang="0">
                <a:pos x="30" y="117"/>
              </a:cxn>
              <a:cxn ang="0">
                <a:pos x="28" y="98"/>
              </a:cxn>
              <a:cxn ang="0">
                <a:pos x="29" y="83"/>
              </a:cxn>
              <a:cxn ang="0">
                <a:pos x="32" y="69"/>
              </a:cxn>
              <a:cxn ang="0">
                <a:pos x="37" y="54"/>
              </a:cxn>
              <a:cxn ang="0">
                <a:pos x="44" y="42"/>
              </a:cxn>
              <a:cxn ang="0">
                <a:pos x="53" y="31"/>
              </a:cxn>
              <a:cxn ang="0">
                <a:pos x="62" y="22"/>
              </a:cxn>
              <a:cxn ang="0">
                <a:pos x="75" y="15"/>
              </a:cxn>
              <a:cxn ang="0">
                <a:pos x="87" y="9"/>
              </a:cxn>
              <a:cxn ang="0">
                <a:pos x="119" y="2"/>
              </a:cxn>
              <a:cxn ang="0">
                <a:pos x="165" y="0"/>
              </a:cxn>
              <a:cxn ang="0">
                <a:pos x="314" y="349"/>
              </a:cxn>
              <a:cxn ang="0">
                <a:pos x="243" y="59"/>
              </a:cxn>
              <a:cxn ang="0">
                <a:pos x="169" y="59"/>
              </a:cxn>
              <a:cxn ang="0">
                <a:pos x="142" y="60"/>
              </a:cxn>
              <a:cxn ang="0">
                <a:pos x="127" y="62"/>
              </a:cxn>
              <a:cxn ang="0">
                <a:pos x="115" y="70"/>
              </a:cxn>
              <a:cxn ang="0">
                <a:pos x="106" y="80"/>
              </a:cxn>
              <a:cxn ang="0">
                <a:pos x="101" y="94"/>
              </a:cxn>
              <a:cxn ang="0">
                <a:pos x="101" y="111"/>
              </a:cxn>
              <a:cxn ang="0">
                <a:pos x="106" y="126"/>
              </a:cxn>
              <a:cxn ang="0">
                <a:pos x="115" y="137"/>
              </a:cxn>
              <a:cxn ang="0">
                <a:pos x="127" y="144"/>
              </a:cxn>
              <a:cxn ang="0">
                <a:pos x="142" y="146"/>
              </a:cxn>
              <a:cxn ang="0">
                <a:pos x="171" y="148"/>
              </a:cxn>
              <a:cxn ang="0">
                <a:pos x="243" y="148"/>
              </a:cxn>
            </a:cxnLst>
            <a:rect l="0" t="0" r="r" b="b"/>
            <a:pathLst>
              <a:path w="314" h="349">
                <a:moveTo>
                  <a:pt x="243" y="349"/>
                </a:moveTo>
                <a:lnTo>
                  <a:pt x="243" y="204"/>
                </a:lnTo>
                <a:lnTo>
                  <a:pt x="229" y="204"/>
                </a:lnTo>
                <a:lnTo>
                  <a:pt x="213" y="204"/>
                </a:lnTo>
                <a:lnTo>
                  <a:pt x="201" y="206"/>
                </a:lnTo>
                <a:lnTo>
                  <a:pt x="195" y="207"/>
                </a:lnTo>
                <a:lnTo>
                  <a:pt x="190" y="209"/>
                </a:lnTo>
                <a:lnTo>
                  <a:pt x="186" y="211"/>
                </a:lnTo>
                <a:lnTo>
                  <a:pt x="182" y="213"/>
                </a:lnTo>
                <a:lnTo>
                  <a:pt x="174" y="222"/>
                </a:lnTo>
                <a:lnTo>
                  <a:pt x="163" y="234"/>
                </a:lnTo>
                <a:lnTo>
                  <a:pt x="150" y="251"/>
                </a:lnTo>
                <a:lnTo>
                  <a:pt x="135" y="274"/>
                </a:lnTo>
                <a:lnTo>
                  <a:pt x="84" y="349"/>
                </a:lnTo>
                <a:lnTo>
                  <a:pt x="0" y="349"/>
                </a:lnTo>
                <a:lnTo>
                  <a:pt x="42" y="282"/>
                </a:lnTo>
                <a:lnTo>
                  <a:pt x="54" y="262"/>
                </a:lnTo>
                <a:lnTo>
                  <a:pt x="65" y="247"/>
                </a:lnTo>
                <a:lnTo>
                  <a:pt x="75" y="234"/>
                </a:lnTo>
                <a:lnTo>
                  <a:pt x="83" y="225"/>
                </a:lnTo>
                <a:lnTo>
                  <a:pt x="91" y="216"/>
                </a:lnTo>
                <a:lnTo>
                  <a:pt x="100" y="209"/>
                </a:lnTo>
                <a:lnTo>
                  <a:pt x="109" y="202"/>
                </a:lnTo>
                <a:lnTo>
                  <a:pt x="120" y="195"/>
                </a:lnTo>
                <a:lnTo>
                  <a:pt x="108" y="193"/>
                </a:lnTo>
                <a:lnTo>
                  <a:pt x="98" y="190"/>
                </a:lnTo>
                <a:lnTo>
                  <a:pt x="88" y="187"/>
                </a:lnTo>
                <a:lnTo>
                  <a:pt x="79" y="183"/>
                </a:lnTo>
                <a:lnTo>
                  <a:pt x="69" y="179"/>
                </a:lnTo>
                <a:lnTo>
                  <a:pt x="62" y="174"/>
                </a:lnTo>
                <a:lnTo>
                  <a:pt x="55" y="168"/>
                </a:lnTo>
                <a:lnTo>
                  <a:pt x="50" y="161"/>
                </a:lnTo>
                <a:lnTo>
                  <a:pt x="45" y="155"/>
                </a:lnTo>
                <a:lnTo>
                  <a:pt x="40" y="148"/>
                </a:lnTo>
                <a:lnTo>
                  <a:pt x="37" y="140"/>
                </a:lnTo>
                <a:lnTo>
                  <a:pt x="34" y="133"/>
                </a:lnTo>
                <a:lnTo>
                  <a:pt x="31" y="125"/>
                </a:lnTo>
                <a:lnTo>
                  <a:pt x="30" y="117"/>
                </a:lnTo>
                <a:lnTo>
                  <a:pt x="29" y="107"/>
                </a:lnTo>
                <a:lnTo>
                  <a:pt x="28" y="98"/>
                </a:lnTo>
                <a:lnTo>
                  <a:pt x="29" y="91"/>
                </a:lnTo>
                <a:lnTo>
                  <a:pt x="29" y="83"/>
                </a:lnTo>
                <a:lnTo>
                  <a:pt x="31" y="76"/>
                </a:lnTo>
                <a:lnTo>
                  <a:pt x="32" y="69"/>
                </a:lnTo>
                <a:lnTo>
                  <a:pt x="35" y="61"/>
                </a:lnTo>
                <a:lnTo>
                  <a:pt x="37" y="54"/>
                </a:lnTo>
                <a:lnTo>
                  <a:pt x="40" y="48"/>
                </a:lnTo>
                <a:lnTo>
                  <a:pt x="44" y="42"/>
                </a:lnTo>
                <a:lnTo>
                  <a:pt x="48" y="36"/>
                </a:lnTo>
                <a:lnTo>
                  <a:pt x="53" y="31"/>
                </a:lnTo>
                <a:lnTo>
                  <a:pt x="57" y="26"/>
                </a:lnTo>
                <a:lnTo>
                  <a:pt x="62" y="22"/>
                </a:lnTo>
                <a:lnTo>
                  <a:pt x="68" y="18"/>
                </a:lnTo>
                <a:lnTo>
                  <a:pt x="75" y="15"/>
                </a:lnTo>
                <a:lnTo>
                  <a:pt x="81" y="11"/>
                </a:lnTo>
                <a:lnTo>
                  <a:pt x="87" y="9"/>
                </a:lnTo>
                <a:lnTo>
                  <a:pt x="101" y="5"/>
                </a:lnTo>
                <a:lnTo>
                  <a:pt x="119" y="2"/>
                </a:lnTo>
                <a:lnTo>
                  <a:pt x="141" y="1"/>
                </a:lnTo>
                <a:lnTo>
                  <a:pt x="165" y="0"/>
                </a:lnTo>
                <a:lnTo>
                  <a:pt x="314" y="0"/>
                </a:lnTo>
                <a:lnTo>
                  <a:pt x="314" y="349"/>
                </a:lnTo>
                <a:lnTo>
                  <a:pt x="243" y="349"/>
                </a:lnTo>
                <a:close/>
                <a:moveTo>
                  <a:pt x="243" y="59"/>
                </a:moveTo>
                <a:lnTo>
                  <a:pt x="188" y="59"/>
                </a:lnTo>
                <a:lnTo>
                  <a:pt x="169" y="59"/>
                </a:lnTo>
                <a:lnTo>
                  <a:pt x="153" y="60"/>
                </a:lnTo>
                <a:lnTo>
                  <a:pt x="142" y="60"/>
                </a:lnTo>
                <a:lnTo>
                  <a:pt x="133" y="61"/>
                </a:lnTo>
                <a:lnTo>
                  <a:pt x="127" y="62"/>
                </a:lnTo>
                <a:lnTo>
                  <a:pt x="120" y="66"/>
                </a:lnTo>
                <a:lnTo>
                  <a:pt x="115" y="70"/>
                </a:lnTo>
                <a:lnTo>
                  <a:pt x="110" y="75"/>
                </a:lnTo>
                <a:lnTo>
                  <a:pt x="106" y="80"/>
                </a:lnTo>
                <a:lnTo>
                  <a:pt x="103" y="87"/>
                </a:lnTo>
                <a:lnTo>
                  <a:pt x="101" y="94"/>
                </a:lnTo>
                <a:lnTo>
                  <a:pt x="101" y="103"/>
                </a:lnTo>
                <a:lnTo>
                  <a:pt x="101" y="111"/>
                </a:lnTo>
                <a:lnTo>
                  <a:pt x="103" y="120"/>
                </a:lnTo>
                <a:lnTo>
                  <a:pt x="106" y="126"/>
                </a:lnTo>
                <a:lnTo>
                  <a:pt x="110" y="132"/>
                </a:lnTo>
                <a:lnTo>
                  <a:pt x="115" y="137"/>
                </a:lnTo>
                <a:lnTo>
                  <a:pt x="120" y="141"/>
                </a:lnTo>
                <a:lnTo>
                  <a:pt x="127" y="144"/>
                </a:lnTo>
                <a:lnTo>
                  <a:pt x="134" y="145"/>
                </a:lnTo>
                <a:lnTo>
                  <a:pt x="142" y="146"/>
                </a:lnTo>
                <a:lnTo>
                  <a:pt x="155" y="147"/>
                </a:lnTo>
                <a:lnTo>
                  <a:pt x="171" y="148"/>
                </a:lnTo>
                <a:lnTo>
                  <a:pt x="191" y="148"/>
                </a:lnTo>
                <a:lnTo>
                  <a:pt x="243" y="148"/>
                </a:lnTo>
                <a:lnTo>
                  <a:pt x="243" y="5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8" name="Freeform 1372"/>
          <p:cNvSpPr>
            <a:spLocks/>
          </p:cNvSpPr>
          <p:nvPr/>
        </p:nvSpPr>
        <p:spPr bwMode="auto">
          <a:xfrm>
            <a:off x="3763963" y="514350"/>
            <a:ext cx="109537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6" y="0"/>
              </a:cxn>
              <a:cxn ang="0">
                <a:pos x="66" y="232"/>
              </a:cxn>
              <a:cxn ang="0">
                <a:pos x="208" y="0"/>
              </a:cxn>
              <a:cxn ang="0">
                <a:pos x="279" y="0"/>
              </a:cxn>
              <a:cxn ang="0">
                <a:pos x="279" y="349"/>
              </a:cxn>
              <a:cxn ang="0">
                <a:pos x="212" y="349"/>
              </a:cxn>
              <a:cxn ang="0">
                <a:pos x="212" y="121"/>
              </a:cxn>
              <a:cxn ang="0">
                <a:pos x="70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279" h="349">
                <a:moveTo>
                  <a:pt x="0" y="0"/>
                </a:moveTo>
                <a:lnTo>
                  <a:pt x="66" y="0"/>
                </a:lnTo>
                <a:lnTo>
                  <a:pt x="66" y="232"/>
                </a:lnTo>
                <a:lnTo>
                  <a:pt x="208" y="0"/>
                </a:lnTo>
                <a:lnTo>
                  <a:pt x="279" y="0"/>
                </a:lnTo>
                <a:lnTo>
                  <a:pt x="279" y="349"/>
                </a:lnTo>
                <a:lnTo>
                  <a:pt x="212" y="349"/>
                </a:lnTo>
                <a:lnTo>
                  <a:pt x="212" y="121"/>
                </a:lnTo>
                <a:lnTo>
                  <a:pt x="70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89" name="Freeform 1373"/>
          <p:cNvSpPr>
            <a:spLocks/>
          </p:cNvSpPr>
          <p:nvPr/>
        </p:nvSpPr>
        <p:spPr bwMode="auto">
          <a:xfrm>
            <a:off x="3941763" y="514350"/>
            <a:ext cx="120650" cy="1412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9" y="0"/>
              </a:cxn>
              <a:cxn ang="0">
                <a:pos x="161" y="181"/>
              </a:cxn>
              <a:cxn ang="0">
                <a:pos x="230" y="0"/>
              </a:cxn>
              <a:cxn ang="0">
                <a:pos x="304" y="0"/>
              </a:cxn>
              <a:cxn ang="0">
                <a:pos x="186" y="265"/>
              </a:cxn>
              <a:cxn ang="0">
                <a:pos x="176" y="286"/>
              </a:cxn>
              <a:cxn ang="0">
                <a:pos x="166" y="303"/>
              </a:cxn>
              <a:cxn ang="0">
                <a:pos x="157" y="318"/>
              </a:cxn>
              <a:cxn ang="0">
                <a:pos x="147" y="331"/>
              </a:cxn>
              <a:cxn ang="0">
                <a:pos x="142" y="337"/>
              </a:cxn>
              <a:cxn ang="0">
                <a:pos x="136" y="341"/>
              </a:cxn>
              <a:cxn ang="0">
                <a:pos x="130" y="345"/>
              </a:cxn>
              <a:cxn ang="0">
                <a:pos x="123" y="348"/>
              </a:cxn>
              <a:cxn ang="0">
                <a:pos x="117" y="351"/>
              </a:cxn>
              <a:cxn ang="0">
                <a:pos x="110" y="352"/>
              </a:cxn>
              <a:cxn ang="0">
                <a:pos x="103" y="353"/>
              </a:cxn>
              <a:cxn ang="0">
                <a:pos x="95" y="354"/>
              </a:cxn>
              <a:cxn ang="0">
                <a:pos x="80" y="353"/>
              </a:cxn>
              <a:cxn ang="0">
                <a:pos x="67" y="353"/>
              </a:cxn>
              <a:cxn ang="0">
                <a:pos x="56" y="351"/>
              </a:cxn>
              <a:cxn ang="0">
                <a:pos x="46" y="350"/>
              </a:cxn>
              <a:cxn ang="0">
                <a:pos x="46" y="297"/>
              </a:cxn>
              <a:cxn ang="0">
                <a:pos x="60" y="298"/>
              </a:cxn>
              <a:cxn ang="0">
                <a:pos x="73" y="298"/>
              </a:cxn>
              <a:cxn ang="0">
                <a:pos x="85" y="298"/>
              </a:cxn>
              <a:cxn ang="0">
                <a:pos x="95" y="296"/>
              </a:cxn>
              <a:cxn ang="0">
                <a:pos x="102" y="293"/>
              </a:cxn>
              <a:cxn ang="0">
                <a:pos x="108" y="289"/>
              </a:cxn>
              <a:cxn ang="0">
                <a:pos x="114" y="283"/>
              </a:cxn>
              <a:cxn ang="0">
                <a:pos x="119" y="275"/>
              </a:cxn>
              <a:cxn ang="0">
                <a:pos x="124" y="264"/>
              </a:cxn>
              <a:cxn ang="0">
                <a:pos x="128" y="251"/>
              </a:cxn>
              <a:cxn ang="0">
                <a:pos x="0" y="0"/>
              </a:cxn>
            </a:cxnLst>
            <a:rect l="0" t="0" r="r" b="b"/>
            <a:pathLst>
              <a:path w="304" h="354">
                <a:moveTo>
                  <a:pt x="0" y="0"/>
                </a:moveTo>
                <a:lnTo>
                  <a:pt x="79" y="0"/>
                </a:lnTo>
                <a:lnTo>
                  <a:pt x="161" y="181"/>
                </a:lnTo>
                <a:lnTo>
                  <a:pt x="230" y="0"/>
                </a:lnTo>
                <a:lnTo>
                  <a:pt x="304" y="0"/>
                </a:lnTo>
                <a:lnTo>
                  <a:pt x="186" y="265"/>
                </a:lnTo>
                <a:lnTo>
                  <a:pt x="176" y="286"/>
                </a:lnTo>
                <a:lnTo>
                  <a:pt x="166" y="303"/>
                </a:lnTo>
                <a:lnTo>
                  <a:pt x="157" y="318"/>
                </a:lnTo>
                <a:lnTo>
                  <a:pt x="147" y="331"/>
                </a:lnTo>
                <a:lnTo>
                  <a:pt x="142" y="337"/>
                </a:lnTo>
                <a:lnTo>
                  <a:pt x="136" y="341"/>
                </a:lnTo>
                <a:lnTo>
                  <a:pt x="130" y="345"/>
                </a:lnTo>
                <a:lnTo>
                  <a:pt x="123" y="348"/>
                </a:lnTo>
                <a:lnTo>
                  <a:pt x="117" y="351"/>
                </a:lnTo>
                <a:lnTo>
                  <a:pt x="110" y="352"/>
                </a:lnTo>
                <a:lnTo>
                  <a:pt x="103" y="353"/>
                </a:lnTo>
                <a:lnTo>
                  <a:pt x="95" y="354"/>
                </a:lnTo>
                <a:lnTo>
                  <a:pt x="80" y="353"/>
                </a:lnTo>
                <a:lnTo>
                  <a:pt x="67" y="353"/>
                </a:lnTo>
                <a:lnTo>
                  <a:pt x="56" y="351"/>
                </a:lnTo>
                <a:lnTo>
                  <a:pt x="46" y="350"/>
                </a:lnTo>
                <a:lnTo>
                  <a:pt x="46" y="297"/>
                </a:lnTo>
                <a:lnTo>
                  <a:pt x="60" y="298"/>
                </a:lnTo>
                <a:lnTo>
                  <a:pt x="73" y="298"/>
                </a:lnTo>
                <a:lnTo>
                  <a:pt x="85" y="298"/>
                </a:lnTo>
                <a:lnTo>
                  <a:pt x="95" y="296"/>
                </a:lnTo>
                <a:lnTo>
                  <a:pt x="102" y="293"/>
                </a:lnTo>
                <a:lnTo>
                  <a:pt x="108" y="289"/>
                </a:lnTo>
                <a:lnTo>
                  <a:pt x="114" y="283"/>
                </a:lnTo>
                <a:lnTo>
                  <a:pt x="119" y="275"/>
                </a:lnTo>
                <a:lnTo>
                  <a:pt x="124" y="264"/>
                </a:lnTo>
                <a:lnTo>
                  <a:pt x="128" y="251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0" name="Freeform 1374"/>
          <p:cNvSpPr>
            <a:spLocks/>
          </p:cNvSpPr>
          <p:nvPr/>
        </p:nvSpPr>
        <p:spPr bwMode="auto">
          <a:xfrm>
            <a:off x="4087813" y="514350"/>
            <a:ext cx="111125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9" y="0"/>
              </a:cxn>
              <a:cxn ang="0">
                <a:pos x="279" y="349"/>
              </a:cxn>
              <a:cxn ang="0">
                <a:pos x="208" y="349"/>
              </a:cxn>
              <a:cxn ang="0">
                <a:pos x="208" y="59"/>
              </a:cxn>
              <a:cxn ang="0">
                <a:pos x="72" y="59"/>
              </a:cxn>
              <a:cxn ang="0">
                <a:pos x="72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279" h="349">
                <a:moveTo>
                  <a:pt x="0" y="0"/>
                </a:moveTo>
                <a:lnTo>
                  <a:pt x="279" y="0"/>
                </a:lnTo>
                <a:lnTo>
                  <a:pt x="279" y="349"/>
                </a:lnTo>
                <a:lnTo>
                  <a:pt x="208" y="349"/>
                </a:lnTo>
                <a:lnTo>
                  <a:pt x="208" y="59"/>
                </a:lnTo>
                <a:lnTo>
                  <a:pt x="72" y="59"/>
                </a:lnTo>
                <a:lnTo>
                  <a:pt x="72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1" name="Freeform 1375"/>
          <p:cNvSpPr>
            <a:spLocks noEditPoints="1"/>
          </p:cNvSpPr>
          <p:nvPr/>
        </p:nvSpPr>
        <p:spPr bwMode="auto">
          <a:xfrm>
            <a:off x="4237038" y="514350"/>
            <a:ext cx="106362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2" y="1"/>
              </a:cxn>
              <a:cxn ang="0">
                <a:pos x="184" y="3"/>
              </a:cxn>
              <a:cxn ang="0">
                <a:pos x="205" y="8"/>
              </a:cxn>
              <a:cxn ang="0">
                <a:pos x="218" y="14"/>
              </a:cxn>
              <a:cxn ang="0">
                <a:pos x="231" y="22"/>
              </a:cxn>
              <a:cxn ang="0">
                <a:pos x="242" y="34"/>
              </a:cxn>
              <a:cxn ang="0">
                <a:pos x="251" y="47"/>
              </a:cxn>
              <a:cxn ang="0">
                <a:pos x="260" y="61"/>
              </a:cxn>
              <a:cxn ang="0">
                <a:pos x="265" y="78"/>
              </a:cxn>
              <a:cxn ang="0">
                <a:pos x="267" y="98"/>
              </a:cxn>
              <a:cxn ang="0">
                <a:pos x="267" y="123"/>
              </a:cxn>
              <a:cxn ang="0">
                <a:pos x="261" y="150"/>
              </a:cxn>
              <a:cxn ang="0">
                <a:pos x="249" y="172"/>
              </a:cxn>
              <a:cxn ang="0">
                <a:pos x="234" y="190"/>
              </a:cxn>
              <a:cxn ang="0">
                <a:pos x="217" y="202"/>
              </a:cxn>
              <a:cxn ang="0">
                <a:pos x="198" y="210"/>
              </a:cxn>
              <a:cxn ang="0">
                <a:pos x="175" y="215"/>
              </a:cxn>
              <a:cxn ang="0">
                <a:pos x="139" y="217"/>
              </a:cxn>
              <a:cxn ang="0">
                <a:pos x="70" y="217"/>
              </a:cxn>
              <a:cxn ang="0">
                <a:pos x="0" y="349"/>
              </a:cxn>
              <a:cxn ang="0">
                <a:pos x="70" y="158"/>
              </a:cxn>
              <a:cxn ang="0">
                <a:pos x="128" y="158"/>
              </a:cxn>
              <a:cxn ang="0">
                <a:pos x="156" y="155"/>
              </a:cxn>
              <a:cxn ang="0">
                <a:pos x="171" y="150"/>
              </a:cxn>
              <a:cxn ang="0">
                <a:pos x="182" y="141"/>
              </a:cxn>
              <a:cxn ang="0">
                <a:pos x="190" y="129"/>
              </a:cxn>
              <a:cxn ang="0">
                <a:pos x="194" y="116"/>
              </a:cxn>
              <a:cxn ang="0">
                <a:pos x="194" y="100"/>
              </a:cxn>
              <a:cxn ang="0">
                <a:pos x="188" y="84"/>
              </a:cxn>
              <a:cxn ang="0">
                <a:pos x="177" y="71"/>
              </a:cxn>
              <a:cxn ang="0">
                <a:pos x="164" y="64"/>
              </a:cxn>
              <a:cxn ang="0">
                <a:pos x="147" y="60"/>
              </a:cxn>
              <a:cxn ang="0">
                <a:pos x="122" y="59"/>
              </a:cxn>
              <a:cxn ang="0">
                <a:pos x="70" y="59"/>
              </a:cxn>
            </a:cxnLst>
            <a:rect l="0" t="0" r="r" b="b"/>
            <a:pathLst>
              <a:path w="268" h="349">
                <a:moveTo>
                  <a:pt x="0" y="349"/>
                </a:moveTo>
                <a:lnTo>
                  <a:pt x="0" y="0"/>
                </a:lnTo>
                <a:lnTo>
                  <a:pt x="113" y="0"/>
                </a:lnTo>
                <a:lnTo>
                  <a:pt x="142" y="1"/>
                </a:lnTo>
                <a:lnTo>
                  <a:pt x="166" y="2"/>
                </a:lnTo>
                <a:lnTo>
                  <a:pt x="184" y="3"/>
                </a:lnTo>
                <a:lnTo>
                  <a:pt x="196" y="5"/>
                </a:lnTo>
                <a:lnTo>
                  <a:pt x="205" y="8"/>
                </a:lnTo>
                <a:lnTo>
                  <a:pt x="212" y="10"/>
                </a:lnTo>
                <a:lnTo>
                  <a:pt x="218" y="14"/>
                </a:lnTo>
                <a:lnTo>
                  <a:pt x="224" y="18"/>
                </a:lnTo>
                <a:lnTo>
                  <a:pt x="231" y="22"/>
                </a:lnTo>
                <a:lnTo>
                  <a:pt x="236" y="27"/>
                </a:lnTo>
                <a:lnTo>
                  <a:pt x="242" y="34"/>
                </a:lnTo>
                <a:lnTo>
                  <a:pt x="247" y="40"/>
                </a:lnTo>
                <a:lnTo>
                  <a:pt x="251" y="47"/>
                </a:lnTo>
                <a:lnTo>
                  <a:pt x="256" y="54"/>
                </a:lnTo>
                <a:lnTo>
                  <a:pt x="260" y="61"/>
                </a:lnTo>
                <a:lnTo>
                  <a:pt x="263" y="69"/>
                </a:lnTo>
                <a:lnTo>
                  <a:pt x="265" y="78"/>
                </a:lnTo>
                <a:lnTo>
                  <a:pt x="266" y="88"/>
                </a:lnTo>
                <a:lnTo>
                  <a:pt x="267" y="98"/>
                </a:lnTo>
                <a:lnTo>
                  <a:pt x="268" y="107"/>
                </a:lnTo>
                <a:lnTo>
                  <a:pt x="267" y="123"/>
                </a:lnTo>
                <a:lnTo>
                  <a:pt x="265" y="138"/>
                </a:lnTo>
                <a:lnTo>
                  <a:pt x="261" y="150"/>
                </a:lnTo>
                <a:lnTo>
                  <a:pt x="256" y="161"/>
                </a:lnTo>
                <a:lnTo>
                  <a:pt x="249" y="172"/>
                </a:lnTo>
                <a:lnTo>
                  <a:pt x="242" y="181"/>
                </a:lnTo>
                <a:lnTo>
                  <a:pt x="234" y="190"/>
                </a:lnTo>
                <a:lnTo>
                  <a:pt x="226" y="196"/>
                </a:lnTo>
                <a:lnTo>
                  <a:pt x="217" y="202"/>
                </a:lnTo>
                <a:lnTo>
                  <a:pt x="208" y="206"/>
                </a:lnTo>
                <a:lnTo>
                  <a:pt x="198" y="210"/>
                </a:lnTo>
                <a:lnTo>
                  <a:pt x="189" y="212"/>
                </a:lnTo>
                <a:lnTo>
                  <a:pt x="175" y="215"/>
                </a:lnTo>
                <a:lnTo>
                  <a:pt x="159" y="216"/>
                </a:lnTo>
                <a:lnTo>
                  <a:pt x="139" y="217"/>
                </a:lnTo>
                <a:lnTo>
                  <a:pt x="116" y="217"/>
                </a:lnTo>
                <a:lnTo>
                  <a:pt x="70" y="217"/>
                </a:lnTo>
                <a:lnTo>
                  <a:pt x="70" y="349"/>
                </a:lnTo>
                <a:lnTo>
                  <a:pt x="0" y="349"/>
                </a:lnTo>
                <a:close/>
                <a:moveTo>
                  <a:pt x="70" y="59"/>
                </a:moveTo>
                <a:lnTo>
                  <a:pt x="70" y="158"/>
                </a:lnTo>
                <a:lnTo>
                  <a:pt x="109" y="158"/>
                </a:lnTo>
                <a:lnTo>
                  <a:pt x="128" y="158"/>
                </a:lnTo>
                <a:lnTo>
                  <a:pt x="143" y="157"/>
                </a:lnTo>
                <a:lnTo>
                  <a:pt x="156" y="155"/>
                </a:lnTo>
                <a:lnTo>
                  <a:pt x="165" y="153"/>
                </a:lnTo>
                <a:lnTo>
                  <a:pt x="171" y="150"/>
                </a:lnTo>
                <a:lnTo>
                  <a:pt x="177" y="146"/>
                </a:lnTo>
                <a:lnTo>
                  <a:pt x="182" y="141"/>
                </a:lnTo>
                <a:lnTo>
                  <a:pt x="187" y="136"/>
                </a:lnTo>
                <a:lnTo>
                  <a:pt x="190" y="129"/>
                </a:lnTo>
                <a:lnTo>
                  <a:pt x="192" y="123"/>
                </a:lnTo>
                <a:lnTo>
                  <a:pt x="194" y="116"/>
                </a:lnTo>
                <a:lnTo>
                  <a:pt x="194" y="108"/>
                </a:lnTo>
                <a:lnTo>
                  <a:pt x="194" y="100"/>
                </a:lnTo>
                <a:lnTo>
                  <a:pt x="192" y="91"/>
                </a:lnTo>
                <a:lnTo>
                  <a:pt x="188" y="84"/>
                </a:lnTo>
                <a:lnTo>
                  <a:pt x="183" y="77"/>
                </a:lnTo>
                <a:lnTo>
                  <a:pt x="177" y="71"/>
                </a:lnTo>
                <a:lnTo>
                  <a:pt x="171" y="67"/>
                </a:lnTo>
                <a:lnTo>
                  <a:pt x="164" y="64"/>
                </a:lnTo>
                <a:lnTo>
                  <a:pt x="156" y="61"/>
                </a:lnTo>
                <a:lnTo>
                  <a:pt x="147" y="60"/>
                </a:lnTo>
                <a:lnTo>
                  <a:pt x="136" y="60"/>
                </a:lnTo>
                <a:lnTo>
                  <a:pt x="122" y="59"/>
                </a:lnTo>
                <a:lnTo>
                  <a:pt x="105" y="59"/>
                </a:lnTo>
                <a:lnTo>
                  <a:pt x="70" y="5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2" name="Freeform 1376"/>
          <p:cNvSpPr>
            <a:spLocks noEditPoints="1"/>
          </p:cNvSpPr>
          <p:nvPr/>
        </p:nvSpPr>
        <p:spPr bwMode="auto">
          <a:xfrm>
            <a:off x="4346575" y="514350"/>
            <a:ext cx="139700" cy="139700"/>
          </a:xfrm>
          <a:custGeom>
            <a:avLst/>
            <a:gdLst/>
            <a:ahLst/>
            <a:cxnLst>
              <a:cxn ang="0">
                <a:pos x="351" y="349"/>
              </a:cxn>
              <a:cxn ang="0">
                <a:pos x="274" y="349"/>
              </a:cxn>
              <a:cxn ang="0">
                <a:pos x="244" y="270"/>
              </a:cxn>
              <a:cxn ang="0">
                <a:pos x="104" y="270"/>
              </a:cxn>
              <a:cxn ang="0">
                <a:pos x="75" y="349"/>
              </a:cxn>
              <a:cxn ang="0">
                <a:pos x="0" y="349"/>
              </a:cxn>
              <a:cxn ang="0">
                <a:pos x="137" y="0"/>
              </a:cxn>
              <a:cxn ang="0">
                <a:pos x="211" y="0"/>
              </a:cxn>
              <a:cxn ang="0">
                <a:pos x="351" y="349"/>
              </a:cxn>
              <a:cxn ang="0">
                <a:pos x="221" y="211"/>
              </a:cxn>
              <a:cxn ang="0">
                <a:pos x="172" y="82"/>
              </a:cxn>
              <a:cxn ang="0">
                <a:pos x="125" y="211"/>
              </a:cxn>
              <a:cxn ang="0">
                <a:pos x="221" y="211"/>
              </a:cxn>
            </a:cxnLst>
            <a:rect l="0" t="0" r="r" b="b"/>
            <a:pathLst>
              <a:path w="351" h="349">
                <a:moveTo>
                  <a:pt x="351" y="349"/>
                </a:moveTo>
                <a:lnTo>
                  <a:pt x="274" y="349"/>
                </a:lnTo>
                <a:lnTo>
                  <a:pt x="244" y="270"/>
                </a:lnTo>
                <a:lnTo>
                  <a:pt x="104" y="270"/>
                </a:lnTo>
                <a:lnTo>
                  <a:pt x="75" y="349"/>
                </a:lnTo>
                <a:lnTo>
                  <a:pt x="0" y="349"/>
                </a:lnTo>
                <a:lnTo>
                  <a:pt x="137" y="0"/>
                </a:lnTo>
                <a:lnTo>
                  <a:pt x="211" y="0"/>
                </a:lnTo>
                <a:lnTo>
                  <a:pt x="351" y="349"/>
                </a:lnTo>
                <a:close/>
                <a:moveTo>
                  <a:pt x="221" y="211"/>
                </a:moveTo>
                <a:lnTo>
                  <a:pt x="172" y="82"/>
                </a:lnTo>
                <a:lnTo>
                  <a:pt x="125" y="211"/>
                </a:lnTo>
                <a:lnTo>
                  <a:pt x="221" y="2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3" name="Freeform 1377"/>
          <p:cNvSpPr>
            <a:spLocks noEditPoints="1"/>
          </p:cNvSpPr>
          <p:nvPr/>
        </p:nvSpPr>
        <p:spPr bwMode="auto">
          <a:xfrm>
            <a:off x="4511675" y="514350"/>
            <a:ext cx="115888" cy="139700"/>
          </a:xfrm>
          <a:custGeom>
            <a:avLst/>
            <a:gdLst/>
            <a:ahLst/>
            <a:cxnLst>
              <a:cxn ang="0">
                <a:pos x="140" y="0"/>
              </a:cxn>
              <a:cxn ang="0">
                <a:pos x="177" y="1"/>
              </a:cxn>
              <a:cxn ang="0">
                <a:pos x="202" y="4"/>
              </a:cxn>
              <a:cxn ang="0">
                <a:pos x="221" y="9"/>
              </a:cxn>
              <a:cxn ang="0">
                <a:pos x="239" y="18"/>
              </a:cxn>
              <a:cxn ang="0">
                <a:pos x="253" y="31"/>
              </a:cxn>
              <a:cxn ang="0">
                <a:pos x="265" y="47"/>
              </a:cxn>
              <a:cxn ang="0">
                <a:pos x="273" y="66"/>
              </a:cxn>
              <a:cxn ang="0">
                <a:pos x="277" y="88"/>
              </a:cxn>
              <a:cxn ang="0">
                <a:pos x="272" y="111"/>
              </a:cxn>
              <a:cxn ang="0">
                <a:pos x="263" y="134"/>
              </a:cxn>
              <a:cxn ang="0">
                <a:pos x="247" y="151"/>
              </a:cxn>
              <a:cxn ang="0">
                <a:pos x="227" y="164"/>
              </a:cxn>
              <a:cxn ang="0">
                <a:pos x="242" y="169"/>
              </a:cxn>
              <a:cxn ang="0">
                <a:pos x="255" y="176"/>
              </a:cxn>
              <a:cxn ang="0">
                <a:pos x="266" y="185"/>
              </a:cxn>
              <a:cxn ang="0">
                <a:pos x="277" y="196"/>
              </a:cxn>
              <a:cxn ang="0">
                <a:pos x="284" y="207"/>
              </a:cxn>
              <a:cxn ang="0">
                <a:pos x="289" y="220"/>
              </a:cxn>
              <a:cxn ang="0">
                <a:pos x="292" y="234"/>
              </a:cxn>
              <a:cxn ang="0">
                <a:pos x="293" y="248"/>
              </a:cxn>
              <a:cxn ang="0">
                <a:pos x="291" y="271"/>
              </a:cxn>
              <a:cxn ang="0">
                <a:pos x="283" y="295"/>
              </a:cxn>
              <a:cxn ang="0">
                <a:pos x="269" y="314"/>
              </a:cxn>
              <a:cxn ang="0">
                <a:pos x="252" y="330"/>
              </a:cxn>
              <a:cxn ang="0">
                <a:pos x="231" y="342"/>
              </a:cxn>
              <a:cxn ang="0">
                <a:pos x="204" y="347"/>
              </a:cxn>
              <a:cxn ang="0">
                <a:pos x="175" y="349"/>
              </a:cxn>
              <a:cxn ang="0">
                <a:pos x="119" y="349"/>
              </a:cxn>
              <a:cxn ang="0">
                <a:pos x="0" y="0"/>
              </a:cxn>
              <a:cxn ang="0">
                <a:pos x="71" y="139"/>
              </a:cxn>
              <a:cxn ang="0">
                <a:pos x="136" y="139"/>
              </a:cxn>
              <a:cxn ang="0">
                <a:pos x="161" y="139"/>
              </a:cxn>
              <a:cxn ang="0">
                <a:pos x="178" y="137"/>
              </a:cxn>
              <a:cxn ang="0">
                <a:pos x="192" y="130"/>
              </a:cxn>
              <a:cxn ang="0">
                <a:pos x="202" y="119"/>
              </a:cxn>
              <a:cxn ang="0">
                <a:pos x="207" y="106"/>
              </a:cxn>
              <a:cxn ang="0">
                <a:pos x="207" y="91"/>
              </a:cxn>
              <a:cxn ang="0">
                <a:pos x="202" y="77"/>
              </a:cxn>
              <a:cxn ang="0">
                <a:pos x="194" y="67"/>
              </a:cxn>
              <a:cxn ang="0">
                <a:pos x="181" y="61"/>
              </a:cxn>
              <a:cxn ang="0">
                <a:pos x="164" y="59"/>
              </a:cxn>
              <a:cxn ang="0">
                <a:pos x="134" y="58"/>
              </a:cxn>
              <a:cxn ang="0">
                <a:pos x="71" y="58"/>
              </a:cxn>
              <a:cxn ang="0">
                <a:pos x="71" y="291"/>
              </a:cxn>
              <a:cxn ang="0">
                <a:pos x="154" y="291"/>
              </a:cxn>
              <a:cxn ang="0">
                <a:pos x="178" y="290"/>
              </a:cxn>
              <a:cxn ang="0">
                <a:pos x="192" y="287"/>
              </a:cxn>
              <a:cxn ang="0">
                <a:pos x="205" y="279"/>
              </a:cxn>
              <a:cxn ang="0">
                <a:pos x="214" y="268"/>
              </a:cxn>
              <a:cxn ang="0">
                <a:pos x="219" y="254"/>
              </a:cxn>
              <a:cxn ang="0">
                <a:pos x="219" y="238"/>
              </a:cxn>
              <a:cxn ang="0">
                <a:pos x="216" y="224"/>
              </a:cxn>
              <a:cxn ang="0">
                <a:pos x="208" y="213"/>
              </a:cxn>
              <a:cxn ang="0">
                <a:pos x="197" y="205"/>
              </a:cxn>
              <a:cxn ang="0">
                <a:pos x="182" y="200"/>
              </a:cxn>
              <a:cxn ang="0">
                <a:pos x="150" y="198"/>
              </a:cxn>
              <a:cxn ang="0">
                <a:pos x="71" y="197"/>
              </a:cxn>
            </a:cxnLst>
            <a:rect l="0" t="0" r="r" b="b"/>
            <a:pathLst>
              <a:path w="293" h="349">
                <a:moveTo>
                  <a:pt x="0" y="0"/>
                </a:moveTo>
                <a:lnTo>
                  <a:pt x="140" y="0"/>
                </a:lnTo>
                <a:lnTo>
                  <a:pt x="159" y="0"/>
                </a:lnTo>
                <a:lnTo>
                  <a:pt x="177" y="1"/>
                </a:lnTo>
                <a:lnTo>
                  <a:pt x="191" y="2"/>
                </a:lnTo>
                <a:lnTo>
                  <a:pt x="202" y="4"/>
                </a:lnTo>
                <a:lnTo>
                  <a:pt x="212" y="6"/>
                </a:lnTo>
                <a:lnTo>
                  <a:pt x="221" y="9"/>
                </a:lnTo>
                <a:lnTo>
                  <a:pt x="231" y="13"/>
                </a:lnTo>
                <a:lnTo>
                  <a:pt x="239" y="18"/>
                </a:lnTo>
                <a:lnTo>
                  <a:pt x="246" y="24"/>
                </a:lnTo>
                <a:lnTo>
                  <a:pt x="253" y="31"/>
                </a:lnTo>
                <a:lnTo>
                  <a:pt x="259" y="39"/>
                </a:lnTo>
                <a:lnTo>
                  <a:pt x="265" y="47"/>
                </a:lnTo>
                <a:lnTo>
                  <a:pt x="270" y="57"/>
                </a:lnTo>
                <a:lnTo>
                  <a:pt x="273" y="66"/>
                </a:lnTo>
                <a:lnTo>
                  <a:pt x="275" y="77"/>
                </a:lnTo>
                <a:lnTo>
                  <a:pt x="277" y="88"/>
                </a:lnTo>
                <a:lnTo>
                  <a:pt x="275" y="100"/>
                </a:lnTo>
                <a:lnTo>
                  <a:pt x="272" y="111"/>
                </a:lnTo>
                <a:lnTo>
                  <a:pt x="268" y="122"/>
                </a:lnTo>
                <a:lnTo>
                  <a:pt x="263" y="134"/>
                </a:lnTo>
                <a:lnTo>
                  <a:pt x="256" y="143"/>
                </a:lnTo>
                <a:lnTo>
                  <a:pt x="247" y="151"/>
                </a:lnTo>
                <a:lnTo>
                  <a:pt x="238" y="158"/>
                </a:lnTo>
                <a:lnTo>
                  <a:pt x="227" y="164"/>
                </a:lnTo>
                <a:lnTo>
                  <a:pt x="235" y="166"/>
                </a:lnTo>
                <a:lnTo>
                  <a:pt x="242" y="169"/>
                </a:lnTo>
                <a:lnTo>
                  <a:pt x="249" y="172"/>
                </a:lnTo>
                <a:lnTo>
                  <a:pt x="255" y="176"/>
                </a:lnTo>
                <a:lnTo>
                  <a:pt x="261" y="180"/>
                </a:lnTo>
                <a:lnTo>
                  <a:pt x="266" y="185"/>
                </a:lnTo>
                <a:lnTo>
                  <a:pt x="271" y="190"/>
                </a:lnTo>
                <a:lnTo>
                  <a:pt x="277" y="196"/>
                </a:lnTo>
                <a:lnTo>
                  <a:pt x="280" y="201"/>
                </a:lnTo>
                <a:lnTo>
                  <a:pt x="284" y="207"/>
                </a:lnTo>
                <a:lnTo>
                  <a:pt x="287" y="213"/>
                </a:lnTo>
                <a:lnTo>
                  <a:pt x="289" y="220"/>
                </a:lnTo>
                <a:lnTo>
                  <a:pt x="291" y="226"/>
                </a:lnTo>
                <a:lnTo>
                  <a:pt x="292" y="234"/>
                </a:lnTo>
                <a:lnTo>
                  <a:pt x="293" y="241"/>
                </a:lnTo>
                <a:lnTo>
                  <a:pt x="293" y="248"/>
                </a:lnTo>
                <a:lnTo>
                  <a:pt x="293" y="260"/>
                </a:lnTo>
                <a:lnTo>
                  <a:pt x="291" y="271"/>
                </a:lnTo>
                <a:lnTo>
                  <a:pt x="287" y="283"/>
                </a:lnTo>
                <a:lnTo>
                  <a:pt x="283" y="295"/>
                </a:lnTo>
                <a:lnTo>
                  <a:pt x="277" y="305"/>
                </a:lnTo>
                <a:lnTo>
                  <a:pt x="269" y="314"/>
                </a:lnTo>
                <a:lnTo>
                  <a:pt x="261" y="323"/>
                </a:lnTo>
                <a:lnTo>
                  <a:pt x="252" y="330"/>
                </a:lnTo>
                <a:lnTo>
                  <a:pt x="242" y="337"/>
                </a:lnTo>
                <a:lnTo>
                  <a:pt x="231" y="342"/>
                </a:lnTo>
                <a:lnTo>
                  <a:pt x="218" y="345"/>
                </a:lnTo>
                <a:lnTo>
                  <a:pt x="204" y="347"/>
                </a:lnTo>
                <a:lnTo>
                  <a:pt x="193" y="348"/>
                </a:lnTo>
                <a:lnTo>
                  <a:pt x="175" y="349"/>
                </a:lnTo>
                <a:lnTo>
                  <a:pt x="150" y="349"/>
                </a:lnTo>
                <a:lnTo>
                  <a:pt x="119" y="349"/>
                </a:lnTo>
                <a:lnTo>
                  <a:pt x="0" y="349"/>
                </a:lnTo>
                <a:lnTo>
                  <a:pt x="0" y="0"/>
                </a:lnTo>
                <a:close/>
                <a:moveTo>
                  <a:pt x="71" y="58"/>
                </a:moveTo>
                <a:lnTo>
                  <a:pt x="71" y="139"/>
                </a:lnTo>
                <a:lnTo>
                  <a:pt x="117" y="139"/>
                </a:lnTo>
                <a:lnTo>
                  <a:pt x="136" y="139"/>
                </a:lnTo>
                <a:lnTo>
                  <a:pt x="151" y="139"/>
                </a:lnTo>
                <a:lnTo>
                  <a:pt x="161" y="139"/>
                </a:lnTo>
                <a:lnTo>
                  <a:pt x="168" y="138"/>
                </a:lnTo>
                <a:lnTo>
                  <a:pt x="178" y="137"/>
                </a:lnTo>
                <a:lnTo>
                  <a:pt x="185" y="134"/>
                </a:lnTo>
                <a:lnTo>
                  <a:pt x="192" y="130"/>
                </a:lnTo>
                <a:lnTo>
                  <a:pt x="197" y="125"/>
                </a:lnTo>
                <a:lnTo>
                  <a:pt x="202" y="119"/>
                </a:lnTo>
                <a:lnTo>
                  <a:pt x="205" y="113"/>
                </a:lnTo>
                <a:lnTo>
                  <a:pt x="207" y="106"/>
                </a:lnTo>
                <a:lnTo>
                  <a:pt x="207" y="98"/>
                </a:lnTo>
                <a:lnTo>
                  <a:pt x="207" y="91"/>
                </a:lnTo>
                <a:lnTo>
                  <a:pt x="205" y="84"/>
                </a:lnTo>
                <a:lnTo>
                  <a:pt x="202" y="77"/>
                </a:lnTo>
                <a:lnTo>
                  <a:pt x="199" y="71"/>
                </a:lnTo>
                <a:lnTo>
                  <a:pt x="194" y="67"/>
                </a:lnTo>
                <a:lnTo>
                  <a:pt x="188" y="63"/>
                </a:lnTo>
                <a:lnTo>
                  <a:pt x="181" y="61"/>
                </a:lnTo>
                <a:lnTo>
                  <a:pt x="171" y="59"/>
                </a:lnTo>
                <a:lnTo>
                  <a:pt x="164" y="59"/>
                </a:lnTo>
                <a:lnTo>
                  <a:pt x="152" y="59"/>
                </a:lnTo>
                <a:lnTo>
                  <a:pt x="134" y="58"/>
                </a:lnTo>
                <a:lnTo>
                  <a:pt x="111" y="58"/>
                </a:lnTo>
                <a:lnTo>
                  <a:pt x="71" y="58"/>
                </a:lnTo>
                <a:close/>
                <a:moveTo>
                  <a:pt x="71" y="197"/>
                </a:moveTo>
                <a:lnTo>
                  <a:pt x="71" y="291"/>
                </a:lnTo>
                <a:lnTo>
                  <a:pt x="137" y="291"/>
                </a:lnTo>
                <a:lnTo>
                  <a:pt x="154" y="291"/>
                </a:lnTo>
                <a:lnTo>
                  <a:pt x="167" y="290"/>
                </a:lnTo>
                <a:lnTo>
                  <a:pt x="178" y="290"/>
                </a:lnTo>
                <a:lnTo>
                  <a:pt x="185" y="289"/>
                </a:lnTo>
                <a:lnTo>
                  <a:pt x="192" y="287"/>
                </a:lnTo>
                <a:lnTo>
                  <a:pt x="199" y="283"/>
                </a:lnTo>
                <a:lnTo>
                  <a:pt x="205" y="279"/>
                </a:lnTo>
                <a:lnTo>
                  <a:pt x="210" y="274"/>
                </a:lnTo>
                <a:lnTo>
                  <a:pt x="214" y="268"/>
                </a:lnTo>
                <a:lnTo>
                  <a:pt x="217" y="261"/>
                </a:lnTo>
                <a:lnTo>
                  <a:pt x="219" y="254"/>
                </a:lnTo>
                <a:lnTo>
                  <a:pt x="220" y="245"/>
                </a:lnTo>
                <a:lnTo>
                  <a:pt x="219" y="238"/>
                </a:lnTo>
                <a:lnTo>
                  <a:pt x="218" y="230"/>
                </a:lnTo>
                <a:lnTo>
                  <a:pt x="216" y="224"/>
                </a:lnTo>
                <a:lnTo>
                  <a:pt x="212" y="218"/>
                </a:lnTo>
                <a:lnTo>
                  <a:pt x="208" y="213"/>
                </a:lnTo>
                <a:lnTo>
                  <a:pt x="203" y="209"/>
                </a:lnTo>
                <a:lnTo>
                  <a:pt x="197" y="205"/>
                </a:lnTo>
                <a:lnTo>
                  <a:pt x="191" y="202"/>
                </a:lnTo>
                <a:lnTo>
                  <a:pt x="182" y="200"/>
                </a:lnTo>
                <a:lnTo>
                  <a:pt x="167" y="199"/>
                </a:lnTo>
                <a:lnTo>
                  <a:pt x="150" y="198"/>
                </a:lnTo>
                <a:lnTo>
                  <a:pt x="128" y="197"/>
                </a:lnTo>
                <a:lnTo>
                  <a:pt x="71" y="19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4" name="Freeform 1378"/>
          <p:cNvSpPr>
            <a:spLocks/>
          </p:cNvSpPr>
          <p:nvPr/>
        </p:nvSpPr>
        <p:spPr bwMode="auto">
          <a:xfrm>
            <a:off x="4646613" y="514350"/>
            <a:ext cx="117475" cy="139700"/>
          </a:xfrm>
          <a:custGeom>
            <a:avLst/>
            <a:gdLst/>
            <a:ahLst/>
            <a:cxnLst>
              <a:cxn ang="0">
                <a:pos x="53" y="0"/>
              </a:cxn>
              <a:cxn ang="0">
                <a:pos x="298" y="0"/>
              </a:cxn>
              <a:cxn ang="0">
                <a:pos x="298" y="349"/>
              </a:cxn>
              <a:cxn ang="0">
                <a:pos x="227" y="349"/>
              </a:cxn>
              <a:cxn ang="0">
                <a:pos x="227" y="59"/>
              </a:cxn>
              <a:cxn ang="0">
                <a:pos x="122" y="59"/>
              </a:cxn>
              <a:cxn ang="0">
                <a:pos x="122" y="208"/>
              </a:cxn>
              <a:cxn ang="0">
                <a:pos x="122" y="238"/>
              </a:cxn>
              <a:cxn ang="0">
                <a:pos x="121" y="263"/>
              </a:cxn>
              <a:cxn ang="0">
                <a:pos x="119" y="282"/>
              </a:cxn>
              <a:cxn ang="0">
                <a:pos x="118" y="298"/>
              </a:cxn>
              <a:cxn ang="0">
                <a:pos x="115" y="310"/>
              </a:cxn>
              <a:cxn ang="0">
                <a:pos x="110" y="320"/>
              </a:cxn>
              <a:cxn ang="0">
                <a:pos x="108" y="325"/>
              </a:cxn>
              <a:cxn ang="0">
                <a:pos x="105" y="329"/>
              </a:cxn>
              <a:cxn ang="0">
                <a:pos x="101" y="333"/>
              </a:cxn>
              <a:cxn ang="0">
                <a:pos x="97" y="338"/>
              </a:cxn>
              <a:cxn ang="0">
                <a:pos x="93" y="341"/>
              </a:cxn>
              <a:cxn ang="0">
                <a:pos x="87" y="344"/>
              </a:cxn>
              <a:cxn ang="0">
                <a:pos x="81" y="346"/>
              </a:cxn>
              <a:cxn ang="0">
                <a:pos x="75" y="348"/>
              </a:cxn>
              <a:cxn ang="0">
                <a:pos x="69" y="350"/>
              </a:cxn>
              <a:cxn ang="0">
                <a:pos x="61" y="351"/>
              </a:cxn>
              <a:cxn ang="0">
                <a:pos x="54" y="351"/>
              </a:cxn>
              <a:cxn ang="0">
                <a:pos x="45" y="352"/>
              </a:cxn>
              <a:cxn ang="0">
                <a:pos x="37" y="351"/>
              </a:cxn>
              <a:cxn ang="0">
                <a:pos x="27" y="351"/>
              </a:cxn>
              <a:cxn ang="0">
                <a:pos x="15" y="350"/>
              </a:cxn>
              <a:cxn ang="0">
                <a:pos x="0" y="349"/>
              </a:cxn>
              <a:cxn ang="0">
                <a:pos x="0" y="295"/>
              </a:cxn>
              <a:cxn ang="0">
                <a:pos x="16" y="295"/>
              </a:cxn>
              <a:cxn ang="0">
                <a:pos x="26" y="295"/>
              </a:cxn>
              <a:cxn ang="0">
                <a:pos x="34" y="294"/>
              </a:cxn>
              <a:cxn ang="0">
                <a:pos x="41" y="292"/>
              </a:cxn>
              <a:cxn ang="0">
                <a:pos x="46" y="289"/>
              </a:cxn>
              <a:cxn ang="0">
                <a:pos x="49" y="285"/>
              </a:cxn>
              <a:cxn ang="0">
                <a:pos x="51" y="278"/>
              </a:cxn>
              <a:cxn ang="0">
                <a:pos x="53" y="270"/>
              </a:cxn>
              <a:cxn ang="0">
                <a:pos x="53" y="259"/>
              </a:cxn>
              <a:cxn ang="0">
                <a:pos x="53" y="200"/>
              </a:cxn>
              <a:cxn ang="0">
                <a:pos x="53" y="0"/>
              </a:cxn>
            </a:cxnLst>
            <a:rect l="0" t="0" r="r" b="b"/>
            <a:pathLst>
              <a:path w="298" h="352">
                <a:moveTo>
                  <a:pt x="53" y="0"/>
                </a:moveTo>
                <a:lnTo>
                  <a:pt x="298" y="0"/>
                </a:lnTo>
                <a:lnTo>
                  <a:pt x="298" y="349"/>
                </a:lnTo>
                <a:lnTo>
                  <a:pt x="227" y="349"/>
                </a:lnTo>
                <a:lnTo>
                  <a:pt x="227" y="59"/>
                </a:lnTo>
                <a:lnTo>
                  <a:pt x="122" y="59"/>
                </a:lnTo>
                <a:lnTo>
                  <a:pt x="122" y="208"/>
                </a:lnTo>
                <a:lnTo>
                  <a:pt x="122" y="238"/>
                </a:lnTo>
                <a:lnTo>
                  <a:pt x="121" y="263"/>
                </a:lnTo>
                <a:lnTo>
                  <a:pt x="119" y="282"/>
                </a:lnTo>
                <a:lnTo>
                  <a:pt x="118" y="298"/>
                </a:lnTo>
                <a:lnTo>
                  <a:pt x="115" y="310"/>
                </a:lnTo>
                <a:lnTo>
                  <a:pt x="110" y="320"/>
                </a:lnTo>
                <a:lnTo>
                  <a:pt x="108" y="325"/>
                </a:lnTo>
                <a:lnTo>
                  <a:pt x="105" y="329"/>
                </a:lnTo>
                <a:lnTo>
                  <a:pt x="101" y="333"/>
                </a:lnTo>
                <a:lnTo>
                  <a:pt x="97" y="338"/>
                </a:lnTo>
                <a:lnTo>
                  <a:pt x="93" y="341"/>
                </a:lnTo>
                <a:lnTo>
                  <a:pt x="87" y="344"/>
                </a:lnTo>
                <a:lnTo>
                  <a:pt x="81" y="346"/>
                </a:lnTo>
                <a:lnTo>
                  <a:pt x="75" y="348"/>
                </a:lnTo>
                <a:lnTo>
                  <a:pt x="69" y="350"/>
                </a:lnTo>
                <a:lnTo>
                  <a:pt x="61" y="351"/>
                </a:lnTo>
                <a:lnTo>
                  <a:pt x="54" y="351"/>
                </a:lnTo>
                <a:lnTo>
                  <a:pt x="45" y="352"/>
                </a:lnTo>
                <a:lnTo>
                  <a:pt x="37" y="351"/>
                </a:lnTo>
                <a:lnTo>
                  <a:pt x="27" y="351"/>
                </a:lnTo>
                <a:lnTo>
                  <a:pt x="15" y="350"/>
                </a:lnTo>
                <a:lnTo>
                  <a:pt x="0" y="349"/>
                </a:lnTo>
                <a:lnTo>
                  <a:pt x="0" y="295"/>
                </a:lnTo>
                <a:lnTo>
                  <a:pt x="16" y="295"/>
                </a:lnTo>
                <a:lnTo>
                  <a:pt x="26" y="295"/>
                </a:lnTo>
                <a:lnTo>
                  <a:pt x="34" y="294"/>
                </a:lnTo>
                <a:lnTo>
                  <a:pt x="41" y="292"/>
                </a:lnTo>
                <a:lnTo>
                  <a:pt x="46" y="289"/>
                </a:lnTo>
                <a:lnTo>
                  <a:pt x="49" y="285"/>
                </a:lnTo>
                <a:lnTo>
                  <a:pt x="51" y="278"/>
                </a:lnTo>
                <a:lnTo>
                  <a:pt x="53" y="270"/>
                </a:lnTo>
                <a:lnTo>
                  <a:pt x="53" y="259"/>
                </a:lnTo>
                <a:lnTo>
                  <a:pt x="53" y="200"/>
                </a:lnTo>
                <a:lnTo>
                  <a:pt x="5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5" name="Freeform 1379"/>
          <p:cNvSpPr>
            <a:spLocks/>
          </p:cNvSpPr>
          <p:nvPr/>
        </p:nvSpPr>
        <p:spPr bwMode="auto">
          <a:xfrm>
            <a:off x="4803775" y="514350"/>
            <a:ext cx="104775" cy="139700"/>
          </a:xfrm>
          <a:custGeom>
            <a:avLst/>
            <a:gdLst/>
            <a:ahLst/>
            <a:cxnLst>
              <a:cxn ang="0">
                <a:pos x="0" y="349"/>
              </a:cxn>
              <a:cxn ang="0">
                <a:pos x="0" y="0"/>
              </a:cxn>
              <a:cxn ang="0">
                <a:pos x="259" y="0"/>
              </a:cxn>
              <a:cxn ang="0">
                <a:pos x="259" y="59"/>
              </a:cxn>
              <a:cxn ang="0">
                <a:pos x="70" y="59"/>
              </a:cxn>
              <a:cxn ang="0">
                <a:pos x="70" y="137"/>
              </a:cxn>
              <a:cxn ang="0">
                <a:pos x="245" y="137"/>
              </a:cxn>
              <a:cxn ang="0">
                <a:pos x="245" y="196"/>
              </a:cxn>
              <a:cxn ang="0">
                <a:pos x="70" y="196"/>
              </a:cxn>
              <a:cxn ang="0">
                <a:pos x="70" y="291"/>
              </a:cxn>
              <a:cxn ang="0">
                <a:pos x="265" y="291"/>
              </a:cxn>
              <a:cxn ang="0">
                <a:pos x="265" y="349"/>
              </a:cxn>
              <a:cxn ang="0">
                <a:pos x="0" y="349"/>
              </a:cxn>
            </a:cxnLst>
            <a:rect l="0" t="0" r="r" b="b"/>
            <a:pathLst>
              <a:path w="265" h="349">
                <a:moveTo>
                  <a:pt x="0" y="349"/>
                </a:moveTo>
                <a:lnTo>
                  <a:pt x="0" y="0"/>
                </a:lnTo>
                <a:lnTo>
                  <a:pt x="259" y="0"/>
                </a:lnTo>
                <a:lnTo>
                  <a:pt x="259" y="59"/>
                </a:lnTo>
                <a:lnTo>
                  <a:pt x="70" y="59"/>
                </a:lnTo>
                <a:lnTo>
                  <a:pt x="70" y="137"/>
                </a:lnTo>
                <a:lnTo>
                  <a:pt x="245" y="137"/>
                </a:lnTo>
                <a:lnTo>
                  <a:pt x="245" y="196"/>
                </a:lnTo>
                <a:lnTo>
                  <a:pt x="70" y="196"/>
                </a:lnTo>
                <a:lnTo>
                  <a:pt x="70" y="291"/>
                </a:lnTo>
                <a:lnTo>
                  <a:pt x="265" y="291"/>
                </a:lnTo>
                <a:lnTo>
                  <a:pt x="265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6" name="Freeform 1380"/>
          <p:cNvSpPr>
            <a:spLocks/>
          </p:cNvSpPr>
          <p:nvPr/>
        </p:nvSpPr>
        <p:spPr bwMode="auto">
          <a:xfrm>
            <a:off x="4943475" y="514350"/>
            <a:ext cx="111125" cy="139700"/>
          </a:xfrm>
          <a:custGeom>
            <a:avLst/>
            <a:gdLst/>
            <a:ahLst/>
            <a:cxnLst>
              <a:cxn ang="0">
                <a:pos x="0" y="349"/>
              </a:cxn>
              <a:cxn ang="0">
                <a:pos x="0" y="0"/>
              </a:cxn>
              <a:cxn ang="0">
                <a:pos x="71" y="0"/>
              </a:cxn>
              <a:cxn ang="0">
                <a:pos x="71" y="138"/>
              </a:cxn>
              <a:cxn ang="0">
                <a:pos x="210" y="138"/>
              </a:cxn>
              <a:cxn ang="0">
                <a:pos x="210" y="0"/>
              </a:cxn>
              <a:cxn ang="0">
                <a:pos x="280" y="0"/>
              </a:cxn>
              <a:cxn ang="0">
                <a:pos x="280" y="349"/>
              </a:cxn>
              <a:cxn ang="0">
                <a:pos x="210" y="349"/>
              </a:cxn>
              <a:cxn ang="0">
                <a:pos x="210" y="197"/>
              </a:cxn>
              <a:cxn ang="0">
                <a:pos x="71" y="197"/>
              </a:cxn>
              <a:cxn ang="0">
                <a:pos x="71" y="349"/>
              </a:cxn>
              <a:cxn ang="0">
                <a:pos x="0" y="349"/>
              </a:cxn>
            </a:cxnLst>
            <a:rect l="0" t="0" r="r" b="b"/>
            <a:pathLst>
              <a:path w="280" h="349">
                <a:moveTo>
                  <a:pt x="0" y="349"/>
                </a:moveTo>
                <a:lnTo>
                  <a:pt x="0" y="0"/>
                </a:lnTo>
                <a:lnTo>
                  <a:pt x="71" y="0"/>
                </a:lnTo>
                <a:lnTo>
                  <a:pt x="71" y="138"/>
                </a:lnTo>
                <a:lnTo>
                  <a:pt x="210" y="138"/>
                </a:lnTo>
                <a:lnTo>
                  <a:pt x="210" y="0"/>
                </a:lnTo>
                <a:lnTo>
                  <a:pt x="280" y="0"/>
                </a:lnTo>
                <a:lnTo>
                  <a:pt x="280" y="349"/>
                </a:lnTo>
                <a:lnTo>
                  <a:pt x="210" y="349"/>
                </a:lnTo>
                <a:lnTo>
                  <a:pt x="210" y="197"/>
                </a:lnTo>
                <a:lnTo>
                  <a:pt x="71" y="197"/>
                </a:lnTo>
                <a:lnTo>
                  <a:pt x="71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7" name="Freeform 1381"/>
          <p:cNvSpPr>
            <a:spLocks/>
          </p:cNvSpPr>
          <p:nvPr/>
        </p:nvSpPr>
        <p:spPr bwMode="auto">
          <a:xfrm>
            <a:off x="5094288" y="514350"/>
            <a:ext cx="111125" cy="13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6" y="0"/>
              </a:cxn>
              <a:cxn ang="0">
                <a:pos x="66" y="232"/>
              </a:cxn>
              <a:cxn ang="0">
                <a:pos x="207" y="0"/>
              </a:cxn>
              <a:cxn ang="0">
                <a:pos x="277" y="0"/>
              </a:cxn>
              <a:cxn ang="0">
                <a:pos x="277" y="349"/>
              </a:cxn>
              <a:cxn ang="0">
                <a:pos x="212" y="349"/>
              </a:cxn>
              <a:cxn ang="0">
                <a:pos x="212" y="121"/>
              </a:cxn>
              <a:cxn ang="0">
                <a:pos x="70" y="349"/>
              </a:cxn>
              <a:cxn ang="0">
                <a:pos x="0" y="349"/>
              </a:cxn>
              <a:cxn ang="0">
                <a:pos x="0" y="0"/>
              </a:cxn>
            </a:cxnLst>
            <a:rect l="0" t="0" r="r" b="b"/>
            <a:pathLst>
              <a:path w="277" h="349">
                <a:moveTo>
                  <a:pt x="0" y="0"/>
                </a:moveTo>
                <a:lnTo>
                  <a:pt x="66" y="0"/>
                </a:lnTo>
                <a:lnTo>
                  <a:pt x="66" y="232"/>
                </a:lnTo>
                <a:lnTo>
                  <a:pt x="207" y="0"/>
                </a:lnTo>
                <a:lnTo>
                  <a:pt x="277" y="0"/>
                </a:lnTo>
                <a:lnTo>
                  <a:pt x="277" y="349"/>
                </a:lnTo>
                <a:lnTo>
                  <a:pt x="212" y="349"/>
                </a:lnTo>
                <a:lnTo>
                  <a:pt x="212" y="121"/>
                </a:lnTo>
                <a:lnTo>
                  <a:pt x="70" y="349"/>
                </a:lnTo>
                <a:lnTo>
                  <a:pt x="0" y="349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8" name="Freeform 1382"/>
          <p:cNvSpPr>
            <a:spLocks/>
          </p:cNvSpPr>
          <p:nvPr/>
        </p:nvSpPr>
        <p:spPr bwMode="auto">
          <a:xfrm>
            <a:off x="5245100" y="514350"/>
            <a:ext cx="104775" cy="139700"/>
          </a:xfrm>
          <a:custGeom>
            <a:avLst/>
            <a:gdLst/>
            <a:ahLst/>
            <a:cxnLst>
              <a:cxn ang="0">
                <a:pos x="0" y="349"/>
              </a:cxn>
              <a:cxn ang="0">
                <a:pos x="0" y="0"/>
              </a:cxn>
              <a:cxn ang="0">
                <a:pos x="259" y="0"/>
              </a:cxn>
              <a:cxn ang="0">
                <a:pos x="259" y="59"/>
              </a:cxn>
              <a:cxn ang="0">
                <a:pos x="71" y="59"/>
              </a:cxn>
              <a:cxn ang="0">
                <a:pos x="71" y="137"/>
              </a:cxn>
              <a:cxn ang="0">
                <a:pos x="246" y="137"/>
              </a:cxn>
              <a:cxn ang="0">
                <a:pos x="246" y="196"/>
              </a:cxn>
              <a:cxn ang="0">
                <a:pos x="71" y="196"/>
              </a:cxn>
              <a:cxn ang="0">
                <a:pos x="71" y="291"/>
              </a:cxn>
              <a:cxn ang="0">
                <a:pos x="266" y="291"/>
              </a:cxn>
              <a:cxn ang="0">
                <a:pos x="266" y="349"/>
              </a:cxn>
              <a:cxn ang="0">
                <a:pos x="0" y="349"/>
              </a:cxn>
            </a:cxnLst>
            <a:rect l="0" t="0" r="r" b="b"/>
            <a:pathLst>
              <a:path w="266" h="349">
                <a:moveTo>
                  <a:pt x="0" y="349"/>
                </a:moveTo>
                <a:lnTo>
                  <a:pt x="0" y="0"/>
                </a:lnTo>
                <a:lnTo>
                  <a:pt x="259" y="0"/>
                </a:lnTo>
                <a:lnTo>
                  <a:pt x="259" y="59"/>
                </a:lnTo>
                <a:lnTo>
                  <a:pt x="71" y="59"/>
                </a:lnTo>
                <a:lnTo>
                  <a:pt x="71" y="137"/>
                </a:lnTo>
                <a:lnTo>
                  <a:pt x="246" y="137"/>
                </a:lnTo>
                <a:lnTo>
                  <a:pt x="246" y="196"/>
                </a:lnTo>
                <a:lnTo>
                  <a:pt x="71" y="196"/>
                </a:lnTo>
                <a:lnTo>
                  <a:pt x="71" y="291"/>
                </a:lnTo>
                <a:lnTo>
                  <a:pt x="266" y="291"/>
                </a:lnTo>
                <a:lnTo>
                  <a:pt x="266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999" name="Freeform 1383"/>
          <p:cNvSpPr>
            <a:spLocks/>
          </p:cNvSpPr>
          <p:nvPr/>
        </p:nvSpPr>
        <p:spPr bwMode="auto">
          <a:xfrm>
            <a:off x="4819650" y="3689350"/>
            <a:ext cx="1524000" cy="979488"/>
          </a:xfrm>
          <a:custGeom>
            <a:avLst/>
            <a:gdLst/>
            <a:ahLst/>
            <a:cxnLst>
              <a:cxn ang="0">
                <a:pos x="192" y="2470"/>
              </a:cxn>
              <a:cxn ang="0">
                <a:pos x="3649" y="2470"/>
              </a:cxn>
              <a:cxn ang="0">
                <a:pos x="3677" y="2469"/>
              </a:cxn>
              <a:cxn ang="0">
                <a:pos x="3703" y="2465"/>
              </a:cxn>
              <a:cxn ang="0">
                <a:pos x="3730" y="2458"/>
              </a:cxn>
              <a:cxn ang="0">
                <a:pos x="3753" y="2448"/>
              </a:cxn>
              <a:cxn ang="0">
                <a:pos x="3775" y="2437"/>
              </a:cxn>
              <a:cxn ang="0">
                <a:pos x="3795" y="2422"/>
              </a:cxn>
              <a:cxn ang="0">
                <a:pos x="3811" y="2406"/>
              </a:cxn>
              <a:cxn ang="0">
                <a:pos x="3824" y="2389"/>
              </a:cxn>
              <a:cxn ang="0">
                <a:pos x="3834" y="2370"/>
              </a:cxn>
              <a:cxn ang="0">
                <a:pos x="3840" y="2350"/>
              </a:cxn>
              <a:cxn ang="0">
                <a:pos x="3842" y="2329"/>
              </a:cxn>
              <a:cxn ang="0">
                <a:pos x="3842" y="140"/>
              </a:cxn>
              <a:cxn ang="0">
                <a:pos x="3840" y="121"/>
              </a:cxn>
              <a:cxn ang="0">
                <a:pos x="3834" y="102"/>
              </a:cxn>
              <a:cxn ang="0">
                <a:pos x="3824" y="81"/>
              </a:cxn>
              <a:cxn ang="0">
                <a:pos x="3811" y="65"/>
              </a:cxn>
              <a:cxn ang="0">
                <a:pos x="3795" y="48"/>
              </a:cxn>
              <a:cxn ang="0">
                <a:pos x="3775" y="34"/>
              </a:cxn>
              <a:cxn ang="0">
                <a:pos x="3753" y="22"/>
              </a:cxn>
              <a:cxn ang="0">
                <a:pos x="3730" y="12"/>
              </a:cxn>
              <a:cxn ang="0">
                <a:pos x="3703" y="6"/>
              </a:cxn>
              <a:cxn ang="0">
                <a:pos x="3677" y="1"/>
              </a:cxn>
              <a:cxn ang="0">
                <a:pos x="3649" y="0"/>
              </a:cxn>
              <a:cxn ang="0">
                <a:pos x="192" y="0"/>
              </a:cxn>
              <a:cxn ang="0">
                <a:pos x="166" y="1"/>
              </a:cxn>
              <a:cxn ang="0">
                <a:pos x="139" y="6"/>
              </a:cxn>
              <a:cxn ang="0">
                <a:pos x="114" y="12"/>
              </a:cxn>
              <a:cxn ang="0">
                <a:pos x="89" y="22"/>
              </a:cxn>
              <a:cxn ang="0">
                <a:pos x="68" y="34"/>
              </a:cxn>
              <a:cxn ang="0">
                <a:pos x="48" y="48"/>
              </a:cxn>
              <a:cxn ang="0">
                <a:pos x="31" y="65"/>
              </a:cxn>
              <a:cxn ang="0">
                <a:pos x="18" y="81"/>
              </a:cxn>
              <a:cxn ang="0">
                <a:pos x="9" y="102"/>
              </a:cxn>
              <a:cxn ang="0">
                <a:pos x="2" y="121"/>
              </a:cxn>
              <a:cxn ang="0">
                <a:pos x="0" y="140"/>
              </a:cxn>
              <a:cxn ang="0">
                <a:pos x="0" y="2329"/>
              </a:cxn>
              <a:cxn ang="0">
                <a:pos x="2" y="2350"/>
              </a:cxn>
              <a:cxn ang="0">
                <a:pos x="9" y="2370"/>
              </a:cxn>
              <a:cxn ang="0">
                <a:pos x="18" y="2389"/>
              </a:cxn>
              <a:cxn ang="0">
                <a:pos x="31" y="2406"/>
              </a:cxn>
              <a:cxn ang="0">
                <a:pos x="48" y="2422"/>
              </a:cxn>
              <a:cxn ang="0">
                <a:pos x="68" y="2437"/>
              </a:cxn>
              <a:cxn ang="0">
                <a:pos x="89" y="2448"/>
              </a:cxn>
              <a:cxn ang="0">
                <a:pos x="114" y="2458"/>
              </a:cxn>
              <a:cxn ang="0">
                <a:pos x="139" y="2465"/>
              </a:cxn>
              <a:cxn ang="0">
                <a:pos x="166" y="2469"/>
              </a:cxn>
              <a:cxn ang="0">
                <a:pos x="192" y="2470"/>
              </a:cxn>
            </a:cxnLst>
            <a:rect l="0" t="0" r="r" b="b"/>
            <a:pathLst>
              <a:path w="3842" h="2470">
                <a:moveTo>
                  <a:pt x="192" y="2470"/>
                </a:moveTo>
                <a:lnTo>
                  <a:pt x="3649" y="2470"/>
                </a:lnTo>
                <a:lnTo>
                  <a:pt x="3677" y="2469"/>
                </a:lnTo>
                <a:lnTo>
                  <a:pt x="3703" y="2465"/>
                </a:lnTo>
                <a:lnTo>
                  <a:pt x="3730" y="2458"/>
                </a:lnTo>
                <a:lnTo>
                  <a:pt x="3753" y="2448"/>
                </a:lnTo>
                <a:lnTo>
                  <a:pt x="3775" y="2437"/>
                </a:lnTo>
                <a:lnTo>
                  <a:pt x="3795" y="2422"/>
                </a:lnTo>
                <a:lnTo>
                  <a:pt x="3811" y="2406"/>
                </a:lnTo>
                <a:lnTo>
                  <a:pt x="3824" y="2389"/>
                </a:lnTo>
                <a:lnTo>
                  <a:pt x="3834" y="2370"/>
                </a:lnTo>
                <a:lnTo>
                  <a:pt x="3840" y="2350"/>
                </a:lnTo>
                <a:lnTo>
                  <a:pt x="3842" y="2329"/>
                </a:lnTo>
                <a:lnTo>
                  <a:pt x="3842" y="140"/>
                </a:lnTo>
                <a:lnTo>
                  <a:pt x="3840" y="121"/>
                </a:lnTo>
                <a:lnTo>
                  <a:pt x="3834" y="102"/>
                </a:lnTo>
                <a:lnTo>
                  <a:pt x="3824" y="81"/>
                </a:lnTo>
                <a:lnTo>
                  <a:pt x="3811" y="65"/>
                </a:lnTo>
                <a:lnTo>
                  <a:pt x="3795" y="48"/>
                </a:lnTo>
                <a:lnTo>
                  <a:pt x="3775" y="34"/>
                </a:lnTo>
                <a:lnTo>
                  <a:pt x="3753" y="22"/>
                </a:lnTo>
                <a:lnTo>
                  <a:pt x="3730" y="12"/>
                </a:lnTo>
                <a:lnTo>
                  <a:pt x="3703" y="6"/>
                </a:lnTo>
                <a:lnTo>
                  <a:pt x="3677" y="1"/>
                </a:lnTo>
                <a:lnTo>
                  <a:pt x="3649" y="0"/>
                </a:lnTo>
                <a:lnTo>
                  <a:pt x="192" y="0"/>
                </a:lnTo>
                <a:lnTo>
                  <a:pt x="166" y="1"/>
                </a:lnTo>
                <a:lnTo>
                  <a:pt x="139" y="6"/>
                </a:lnTo>
                <a:lnTo>
                  <a:pt x="114" y="12"/>
                </a:lnTo>
                <a:lnTo>
                  <a:pt x="89" y="22"/>
                </a:lnTo>
                <a:lnTo>
                  <a:pt x="68" y="34"/>
                </a:lnTo>
                <a:lnTo>
                  <a:pt x="48" y="48"/>
                </a:lnTo>
                <a:lnTo>
                  <a:pt x="31" y="65"/>
                </a:lnTo>
                <a:lnTo>
                  <a:pt x="18" y="81"/>
                </a:lnTo>
                <a:lnTo>
                  <a:pt x="9" y="102"/>
                </a:lnTo>
                <a:lnTo>
                  <a:pt x="2" y="121"/>
                </a:lnTo>
                <a:lnTo>
                  <a:pt x="0" y="140"/>
                </a:lnTo>
                <a:lnTo>
                  <a:pt x="0" y="2329"/>
                </a:lnTo>
                <a:lnTo>
                  <a:pt x="2" y="2350"/>
                </a:lnTo>
                <a:lnTo>
                  <a:pt x="9" y="2370"/>
                </a:lnTo>
                <a:lnTo>
                  <a:pt x="18" y="2389"/>
                </a:lnTo>
                <a:lnTo>
                  <a:pt x="31" y="2406"/>
                </a:lnTo>
                <a:lnTo>
                  <a:pt x="48" y="2422"/>
                </a:lnTo>
                <a:lnTo>
                  <a:pt x="68" y="2437"/>
                </a:lnTo>
                <a:lnTo>
                  <a:pt x="89" y="2448"/>
                </a:lnTo>
                <a:lnTo>
                  <a:pt x="114" y="2458"/>
                </a:lnTo>
                <a:lnTo>
                  <a:pt x="139" y="2465"/>
                </a:lnTo>
                <a:lnTo>
                  <a:pt x="166" y="2469"/>
                </a:lnTo>
                <a:lnTo>
                  <a:pt x="192" y="247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0" name="Freeform 1384"/>
          <p:cNvSpPr>
            <a:spLocks/>
          </p:cNvSpPr>
          <p:nvPr/>
        </p:nvSpPr>
        <p:spPr bwMode="auto">
          <a:xfrm>
            <a:off x="4895850" y="4667250"/>
            <a:ext cx="1373188" cy="4763"/>
          </a:xfrm>
          <a:custGeom>
            <a:avLst/>
            <a:gdLst/>
            <a:ahLst/>
            <a:cxnLst>
              <a:cxn ang="0">
                <a:pos x="3458" y="14"/>
              </a:cxn>
              <a:cxn ang="0">
                <a:pos x="3457" y="0"/>
              </a:cxn>
              <a:cxn ang="0">
                <a:pos x="0" y="0"/>
              </a:cxn>
              <a:cxn ang="0">
                <a:pos x="0" y="14"/>
              </a:cxn>
              <a:cxn ang="0">
                <a:pos x="3457" y="14"/>
              </a:cxn>
              <a:cxn ang="0">
                <a:pos x="3458" y="14"/>
              </a:cxn>
              <a:cxn ang="0">
                <a:pos x="3457" y="14"/>
              </a:cxn>
              <a:cxn ang="0">
                <a:pos x="3458" y="14"/>
              </a:cxn>
              <a:cxn ang="0">
                <a:pos x="3458" y="14"/>
              </a:cxn>
            </a:cxnLst>
            <a:rect l="0" t="0" r="r" b="b"/>
            <a:pathLst>
              <a:path w="3458" h="14">
                <a:moveTo>
                  <a:pt x="3458" y="14"/>
                </a:moveTo>
                <a:lnTo>
                  <a:pt x="3457" y="0"/>
                </a:lnTo>
                <a:lnTo>
                  <a:pt x="0" y="0"/>
                </a:lnTo>
                <a:lnTo>
                  <a:pt x="0" y="14"/>
                </a:lnTo>
                <a:lnTo>
                  <a:pt x="3457" y="14"/>
                </a:lnTo>
                <a:lnTo>
                  <a:pt x="3458" y="14"/>
                </a:lnTo>
                <a:lnTo>
                  <a:pt x="3457" y="14"/>
                </a:lnTo>
                <a:lnTo>
                  <a:pt x="3458" y="14"/>
                </a:lnTo>
                <a:lnTo>
                  <a:pt x="3458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1" name="Freeform 1385"/>
          <p:cNvSpPr>
            <a:spLocks/>
          </p:cNvSpPr>
          <p:nvPr/>
        </p:nvSpPr>
        <p:spPr bwMode="auto">
          <a:xfrm>
            <a:off x="6267450" y="4665663"/>
            <a:ext cx="12700" cy="6350"/>
          </a:xfrm>
          <a:custGeom>
            <a:avLst/>
            <a:gdLst/>
            <a:ahLst/>
            <a:cxnLst>
              <a:cxn ang="0">
                <a:pos x="30" y="14"/>
              </a:cxn>
              <a:cxn ang="0">
                <a:pos x="28" y="0"/>
              </a:cxn>
              <a:cxn ang="0">
                <a:pos x="0" y="1"/>
              </a:cxn>
              <a:cxn ang="0">
                <a:pos x="1" y="15"/>
              </a:cxn>
              <a:cxn ang="0">
                <a:pos x="29" y="14"/>
              </a:cxn>
              <a:cxn ang="0">
                <a:pos x="30" y="14"/>
              </a:cxn>
              <a:cxn ang="0">
                <a:pos x="29" y="14"/>
              </a:cxn>
              <a:cxn ang="0">
                <a:pos x="29" y="14"/>
              </a:cxn>
              <a:cxn ang="0">
                <a:pos x="30" y="14"/>
              </a:cxn>
            </a:cxnLst>
            <a:rect l="0" t="0" r="r" b="b"/>
            <a:pathLst>
              <a:path w="30" h="15">
                <a:moveTo>
                  <a:pt x="30" y="14"/>
                </a:moveTo>
                <a:lnTo>
                  <a:pt x="28" y="0"/>
                </a:lnTo>
                <a:lnTo>
                  <a:pt x="0" y="1"/>
                </a:lnTo>
                <a:lnTo>
                  <a:pt x="1" y="15"/>
                </a:lnTo>
                <a:lnTo>
                  <a:pt x="29" y="14"/>
                </a:lnTo>
                <a:lnTo>
                  <a:pt x="30" y="14"/>
                </a:lnTo>
                <a:lnTo>
                  <a:pt x="29" y="14"/>
                </a:lnTo>
                <a:lnTo>
                  <a:pt x="29" y="14"/>
                </a:lnTo>
                <a:lnTo>
                  <a:pt x="30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2" name="Freeform 1386"/>
          <p:cNvSpPr>
            <a:spLocks/>
          </p:cNvSpPr>
          <p:nvPr/>
        </p:nvSpPr>
        <p:spPr bwMode="auto">
          <a:xfrm>
            <a:off x="6278563" y="4664075"/>
            <a:ext cx="12700" cy="7938"/>
          </a:xfrm>
          <a:custGeom>
            <a:avLst/>
            <a:gdLst/>
            <a:ahLst/>
            <a:cxnLst>
              <a:cxn ang="0">
                <a:pos x="32" y="14"/>
              </a:cxn>
              <a:cxn ang="0">
                <a:pos x="26" y="0"/>
              </a:cxn>
              <a:cxn ang="0">
                <a:pos x="0" y="4"/>
              </a:cxn>
              <a:cxn ang="0">
                <a:pos x="4" y="18"/>
              </a:cxn>
              <a:cxn ang="0">
                <a:pos x="30" y="14"/>
              </a:cxn>
              <a:cxn ang="0">
                <a:pos x="32" y="14"/>
              </a:cxn>
              <a:cxn ang="0">
                <a:pos x="30" y="14"/>
              </a:cxn>
              <a:cxn ang="0">
                <a:pos x="31" y="14"/>
              </a:cxn>
              <a:cxn ang="0">
                <a:pos x="32" y="14"/>
              </a:cxn>
            </a:cxnLst>
            <a:rect l="0" t="0" r="r" b="b"/>
            <a:pathLst>
              <a:path w="32" h="18">
                <a:moveTo>
                  <a:pt x="32" y="14"/>
                </a:moveTo>
                <a:lnTo>
                  <a:pt x="26" y="0"/>
                </a:lnTo>
                <a:lnTo>
                  <a:pt x="0" y="4"/>
                </a:lnTo>
                <a:lnTo>
                  <a:pt x="4" y="18"/>
                </a:lnTo>
                <a:lnTo>
                  <a:pt x="30" y="14"/>
                </a:lnTo>
                <a:lnTo>
                  <a:pt x="32" y="14"/>
                </a:lnTo>
                <a:lnTo>
                  <a:pt x="30" y="14"/>
                </a:lnTo>
                <a:lnTo>
                  <a:pt x="31" y="14"/>
                </a:lnTo>
                <a:lnTo>
                  <a:pt x="32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3" name="Freeform 1387"/>
          <p:cNvSpPr>
            <a:spLocks/>
          </p:cNvSpPr>
          <p:nvPr/>
        </p:nvSpPr>
        <p:spPr bwMode="auto">
          <a:xfrm>
            <a:off x="6288088" y="4660900"/>
            <a:ext cx="14287" cy="9525"/>
          </a:xfrm>
          <a:custGeom>
            <a:avLst/>
            <a:gdLst/>
            <a:ahLst/>
            <a:cxnLst>
              <a:cxn ang="0">
                <a:pos x="35" y="13"/>
              </a:cxn>
              <a:cxn ang="0">
                <a:pos x="27" y="0"/>
              </a:cxn>
              <a:cxn ang="0">
                <a:pos x="0" y="8"/>
              </a:cxn>
              <a:cxn ang="0">
                <a:pos x="7" y="21"/>
              </a:cxn>
              <a:cxn ang="0">
                <a:pos x="33" y="14"/>
              </a:cxn>
              <a:cxn ang="0">
                <a:pos x="35" y="13"/>
              </a:cxn>
              <a:cxn ang="0">
                <a:pos x="33" y="14"/>
              </a:cxn>
              <a:cxn ang="0">
                <a:pos x="34" y="13"/>
              </a:cxn>
              <a:cxn ang="0">
                <a:pos x="35" y="13"/>
              </a:cxn>
            </a:cxnLst>
            <a:rect l="0" t="0" r="r" b="b"/>
            <a:pathLst>
              <a:path w="35" h="21">
                <a:moveTo>
                  <a:pt x="35" y="13"/>
                </a:moveTo>
                <a:lnTo>
                  <a:pt x="27" y="0"/>
                </a:lnTo>
                <a:lnTo>
                  <a:pt x="0" y="8"/>
                </a:lnTo>
                <a:lnTo>
                  <a:pt x="7" y="21"/>
                </a:lnTo>
                <a:lnTo>
                  <a:pt x="33" y="14"/>
                </a:lnTo>
                <a:lnTo>
                  <a:pt x="35" y="13"/>
                </a:lnTo>
                <a:lnTo>
                  <a:pt x="33" y="14"/>
                </a:lnTo>
                <a:lnTo>
                  <a:pt x="34" y="13"/>
                </a:lnTo>
                <a:lnTo>
                  <a:pt x="35" y="1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4" name="Freeform 1388"/>
          <p:cNvSpPr>
            <a:spLocks/>
          </p:cNvSpPr>
          <p:nvPr/>
        </p:nvSpPr>
        <p:spPr bwMode="auto">
          <a:xfrm>
            <a:off x="6297613" y="4657725"/>
            <a:ext cx="14287" cy="9525"/>
          </a:xfrm>
          <a:custGeom>
            <a:avLst/>
            <a:gdLst/>
            <a:ahLst/>
            <a:cxnLst>
              <a:cxn ang="0">
                <a:pos x="34" y="12"/>
              </a:cxn>
              <a:cxn ang="0">
                <a:pos x="24" y="0"/>
              </a:cxn>
              <a:cxn ang="0">
                <a:pos x="0" y="10"/>
              </a:cxn>
              <a:cxn ang="0">
                <a:pos x="11" y="22"/>
              </a:cxn>
              <a:cxn ang="0">
                <a:pos x="34" y="13"/>
              </a:cxn>
              <a:cxn ang="0">
                <a:pos x="34" y="12"/>
              </a:cxn>
              <a:cxn ang="0">
                <a:pos x="34" y="13"/>
              </a:cxn>
              <a:cxn ang="0">
                <a:pos x="34" y="12"/>
              </a:cxn>
              <a:cxn ang="0">
                <a:pos x="34" y="12"/>
              </a:cxn>
            </a:cxnLst>
            <a:rect l="0" t="0" r="r" b="b"/>
            <a:pathLst>
              <a:path w="34" h="22">
                <a:moveTo>
                  <a:pt x="34" y="12"/>
                </a:moveTo>
                <a:lnTo>
                  <a:pt x="24" y="0"/>
                </a:lnTo>
                <a:lnTo>
                  <a:pt x="0" y="10"/>
                </a:lnTo>
                <a:lnTo>
                  <a:pt x="11" y="22"/>
                </a:lnTo>
                <a:lnTo>
                  <a:pt x="34" y="13"/>
                </a:lnTo>
                <a:lnTo>
                  <a:pt x="34" y="12"/>
                </a:lnTo>
                <a:lnTo>
                  <a:pt x="34" y="13"/>
                </a:lnTo>
                <a:lnTo>
                  <a:pt x="34" y="12"/>
                </a:lnTo>
                <a:lnTo>
                  <a:pt x="34" y="1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5" name="Freeform 1389"/>
          <p:cNvSpPr>
            <a:spLocks/>
          </p:cNvSpPr>
          <p:nvPr/>
        </p:nvSpPr>
        <p:spPr bwMode="auto">
          <a:xfrm>
            <a:off x="6307138" y="4652963"/>
            <a:ext cx="14287" cy="9525"/>
          </a:xfrm>
          <a:custGeom>
            <a:avLst/>
            <a:gdLst/>
            <a:ahLst/>
            <a:cxnLst>
              <a:cxn ang="0">
                <a:pos x="36" y="12"/>
              </a:cxn>
              <a:cxn ang="0">
                <a:pos x="22" y="0"/>
              </a:cxn>
              <a:cxn ang="0">
                <a:pos x="0" y="13"/>
              </a:cxn>
              <a:cxn ang="0">
                <a:pos x="11" y="24"/>
              </a:cxn>
              <a:cxn ang="0">
                <a:pos x="34" y="12"/>
              </a:cxn>
              <a:cxn ang="0">
                <a:pos x="36" y="12"/>
              </a:cxn>
              <a:cxn ang="0">
                <a:pos x="34" y="12"/>
              </a:cxn>
              <a:cxn ang="0">
                <a:pos x="35" y="12"/>
              </a:cxn>
              <a:cxn ang="0">
                <a:pos x="36" y="12"/>
              </a:cxn>
            </a:cxnLst>
            <a:rect l="0" t="0" r="r" b="b"/>
            <a:pathLst>
              <a:path w="36" h="24">
                <a:moveTo>
                  <a:pt x="36" y="12"/>
                </a:moveTo>
                <a:lnTo>
                  <a:pt x="22" y="0"/>
                </a:lnTo>
                <a:lnTo>
                  <a:pt x="0" y="13"/>
                </a:lnTo>
                <a:lnTo>
                  <a:pt x="11" y="24"/>
                </a:lnTo>
                <a:lnTo>
                  <a:pt x="34" y="12"/>
                </a:lnTo>
                <a:lnTo>
                  <a:pt x="36" y="12"/>
                </a:lnTo>
                <a:lnTo>
                  <a:pt x="34" y="12"/>
                </a:lnTo>
                <a:lnTo>
                  <a:pt x="35" y="12"/>
                </a:lnTo>
                <a:lnTo>
                  <a:pt x="36" y="1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6" name="Freeform 1390"/>
          <p:cNvSpPr>
            <a:spLocks/>
          </p:cNvSpPr>
          <p:nvPr/>
        </p:nvSpPr>
        <p:spPr bwMode="auto">
          <a:xfrm>
            <a:off x="6315075" y="4648200"/>
            <a:ext cx="14288" cy="9525"/>
          </a:xfrm>
          <a:custGeom>
            <a:avLst/>
            <a:gdLst/>
            <a:ahLst/>
            <a:cxnLst>
              <a:cxn ang="0">
                <a:pos x="34" y="9"/>
              </a:cxn>
              <a:cxn ang="0">
                <a:pos x="20" y="0"/>
              </a:cxn>
              <a:cxn ang="0">
                <a:pos x="0" y="14"/>
              </a:cxn>
              <a:cxn ang="0">
                <a:pos x="15" y="25"/>
              </a:cxn>
              <a:cxn ang="0">
                <a:pos x="33" y="10"/>
              </a:cxn>
              <a:cxn ang="0">
                <a:pos x="34" y="9"/>
              </a:cxn>
              <a:cxn ang="0">
                <a:pos x="33" y="10"/>
              </a:cxn>
              <a:cxn ang="0">
                <a:pos x="34" y="9"/>
              </a:cxn>
              <a:cxn ang="0">
                <a:pos x="34" y="9"/>
              </a:cxn>
            </a:cxnLst>
            <a:rect l="0" t="0" r="r" b="b"/>
            <a:pathLst>
              <a:path w="34" h="25">
                <a:moveTo>
                  <a:pt x="34" y="9"/>
                </a:moveTo>
                <a:lnTo>
                  <a:pt x="20" y="0"/>
                </a:lnTo>
                <a:lnTo>
                  <a:pt x="0" y="14"/>
                </a:lnTo>
                <a:lnTo>
                  <a:pt x="15" y="25"/>
                </a:lnTo>
                <a:lnTo>
                  <a:pt x="33" y="10"/>
                </a:lnTo>
                <a:lnTo>
                  <a:pt x="34" y="9"/>
                </a:lnTo>
                <a:lnTo>
                  <a:pt x="33" y="10"/>
                </a:lnTo>
                <a:lnTo>
                  <a:pt x="34" y="9"/>
                </a:lnTo>
                <a:lnTo>
                  <a:pt x="34" y="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7" name="Freeform 1391"/>
          <p:cNvSpPr>
            <a:spLocks/>
          </p:cNvSpPr>
          <p:nvPr/>
        </p:nvSpPr>
        <p:spPr bwMode="auto">
          <a:xfrm>
            <a:off x="6323013" y="4641850"/>
            <a:ext cx="12700" cy="9525"/>
          </a:xfrm>
          <a:custGeom>
            <a:avLst/>
            <a:gdLst/>
            <a:ahLst/>
            <a:cxnLst>
              <a:cxn ang="0">
                <a:pos x="32" y="7"/>
              </a:cxn>
              <a:cxn ang="0">
                <a:pos x="16" y="0"/>
              </a:cxn>
              <a:cxn ang="0">
                <a:pos x="0" y="16"/>
              </a:cxn>
              <a:cxn ang="0">
                <a:pos x="15" y="24"/>
              </a:cxn>
              <a:cxn ang="0">
                <a:pos x="31" y="8"/>
              </a:cxn>
              <a:cxn ang="0">
                <a:pos x="32" y="7"/>
              </a:cxn>
              <a:cxn ang="0">
                <a:pos x="31" y="8"/>
              </a:cxn>
              <a:cxn ang="0">
                <a:pos x="32" y="8"/>
              </a:cxn>
              <a:cxn ang="0">
                <a:pos x="32" y="7"/>
              </a:cxn>
            </a:cxnLst>
            <a:rect l="0" t="0" r="r" b="b"/>
            <a:pathLst>
              <a:path w="32" h="24">
                <a:moveTo>
                  <a:pt x="32" y="7"/>
                </a:moveTo>
                <a:lnTo>
                  <a:pt x="16" y="0"/>
                </a:lnTo>
                <a:lnTo>
                  <a:pt x="0" y="16"/>
                </a:lnTo>
                <a:lnTo>
                  <a:pt x="15" y="24"/>
                </a:lnTo>
                <a:lnTo>
                  <a:pt x="31" y="8"/>
                </a:lnTo>
                <a:lnTo>
                  <a:pt x="32" y="7"/>
                </a:lnTo>
                <a:lnTo>
                  <a:pt x="31" y="8"/>
                </a:lnTo>
                <a:lnTo>
                  <a:pt x="32" y="8"/>
                </a:lnTo>
                <a:lnTo>
                  <a:pt x="32" y="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8" name="Freeform 1392"/>
          <p:cNvSpPr>
            <a:spLocks/>
          </p:cNvSpPr>
          <p:nvPr/>
        </p:nvSpPr>
        <p:spPr bwMode="auto">
          <a:xfrm>
            <a:off x="6329363" y="4635500"/>
            <a:ext cx="11112" cy="9525"/>
          </a:xfrm>
          <a:custGeom>
            <a:avLst/>
            <a:gdLst/>
            <a:ahLst/>
            <a:cxnLst>
              <a:cxn ang="0">
                <a:pos x="32" y="7"/>
              </a:cxn>
              <a:cxn ang="0">
                <a:pos x="13" y="0"/>
              </a:cxn>
              <a:cxn ang="0">
                <a:pos x="0" y="18"/>
              </a:cxn>
              <a:cxn ang="0">
                <a:pos x="17" y="25"/>
              </a:cxn>
              <a:cxn ang="0">
                <a:pos x="31" y="8"/>
              </a:cxn>
              <a:cxn ang="0">
                <a:pos x="32" y="7"/>
              </a:cxn>
              <a:cxn ang="0">
                <a:pos x="31" y="8"/>
              </a:cxn>
              <a:cxn ang="0">
                <a:pos x="31" y="8"/>
              </a:cxn>
              <a:cxn ang="0">
                <a:pos x="32" y="7"/>
              </a:cxn>
            </a:cxnLst>
            <a:rect l="0" t="0" r="r" b="b"/>
            <a:pathLst>
              <a:path w="32" h="25">
                <a:moveTo>
                  <a:pt x="32" y="7"/>
                </a:moveTo>
                <a:lnTo>
                  <a:pt x="13" y="0"/>
                </a:lnTo>
                <a:lnTo>
                  <a:pt x="0" y="18"/>
                </a:lnTo>
                <a:lnTo>
                  <a:pt x="17" y="25"/>
                </a:lnTo>
                <a:lnTo>
                  <a:pt x="31" y="8"/>
                </a:lnTo>
                <a:lnTo>
                  <a:pt x="32" y="7"/>
                </a:lnTo>
                <a:lnTo>
                  <a:pt x="31" y="8"/>
                </a:lnTo>
                <a:lnTo>
                  <a:pt x="31" y="8"/>
                </a:lnTo>
                <a:lnTo>
                  <a:pt x="32" y="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09" name="Freeform 1393"/>
          <p:cNvSpPr>
            <a:spLocks/>
          </p:cNvSpPr>
          <p:nvPr/>
        </p:nvSpPr>
        <p:spPr bwMode="auto">
          <a:xfrm>
            <a:off x="6334125" y="4629150"/>
            <a:ext cx="11113" cy="7938"/>
          </a:xfrm>
          <a:custGeom>
            <a:avLst/>
            <a:gdLst/>
            <a:ahLst/>
            <a:cxnLst>
              <a:cxn ang="0">
                <a:pos x="28" y="4"/>
              </a:cxn>
              <a:cxn ang="0">
                <a:pos x="9" y="0"/>
              </a:cxn>
              <a:cxn ang="0">
                <a:pos x="0" y="19"/>
              </a:cxn>
              <a:cxn ang="0">
                <a:pos x="19" y="24"/>
              </a:cxn>
              <a:cxn ang="0">
                <a:pos x="28" y="5"/>
              </a:cxn>
              <a:cxn ang="0">
                <a:pos x="28" y="4"/>
              </a:cxn>
              <a:cxn ang="0">
                <a:pos x="28" y="5"/>
              </a:cxn>
              <a:cxn ang="0">
                <a:pos x="28" y="4"/>
              </a:cxn>
              <a:cxn ang="0">
                <a:pos x="28" y="4"/>
              </a:cxn>
            </a:cxnLst>
            <a:rect l="0" t="0" r="r" b="b"/>
            <a:pathLst>
              <a:path w="28" h="24">
                <a:moveTo>
                  <a:pt x="28" y="4"/>
                </a:moveTo>
                <a:lnTo>
                  <a:pt x="9" y="0"/>
                </a:lnTo>
                <a:lnTo>
                  <a:pt x="0" y="19"/>
                </a:lnTo>
                <a:lnTo>
                  <a:pt x="19" y="24"/>
                </a:lnTo>
                <a:lnTo>
                  <a:pt x="28" y="5"/>
                </a:lnTo>
                <a:lnTo>
                  <a:pt x="28" y="4"/>
                </a:lnTo>
                <a:lnTo>
                  <a:pt x="28" y="5"/>
                </a:lnTo>
                <a:lnTo>
                  <a:pt x="28" y="4"/>
                </a:lnTo>
                <a:lnTo>
                  <a:pt x="28" y="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0" name="Freeform 1394"/>
          <p:cNvSpPr>
            <a:spLocks/>
          </p:cNvSpPr>
          <p:nvPr/>
        </p:nvSpPr>
        <p:spPr bwMode="auto">
          <a:xfrm>
            <a:off x="6337300" y="4621213"/>
            <a:ext cx="9525" cy="9525"/>
          </a:xfrm>
          <a:custGeom>
            <a:avLst/>
            <a:gdLst/>
            <a:ahLst/>
            <a:cxnLst>
              <a:cxn ang="0">
                <a:pos x="26" y="2"/>
              </a:cxn>
              <a:cxn ang="0">
                <a:pos x="7" y="0"/>
              </a:cxn>
              <a:cxn ang="0">
                <a:pos x="0" y="20"/>
              </a:cxn>
              <a:cxn ang="0">
                <a:pos x="20" y="23"/>
              </a:cxn>
              <a:cxn ang="0">
                <a:pos x="26" y="3"/>
              </a:cxn>
              <a:cxn ang="0">
                <a:pos x="26" y="2"/>
              </a:cxn>
              <a:cxn ang="0">
                <a:pos x="26" y="3"/>
              </a:cxn>
              <a:cxn ang="0">
                <a:pos x="26" y="3"/>
              </a:cxn>
              <a:cxn ang="0">
                <a:pos x="26" y="2"/>
              </a:cxn>
            </a:cxnLst>
            <a:rect l="0" t="0" r="r" b="b"/>
            <a:pathLst>
              <a:path w="26" h="23">
                <a:moveTo>
                  <a:pt x="26" y="2"/>
                </a:moveTo>
                <a:lnTo>
                  <a:pt x="7" y="0"/>
                </a:lnTo>
                <a:lnTo>
                  <a:pt x="0" y="20"/>
                </a:lnTo>
                <a:lnTo>
                  <a:pt x="20" y="23"/>
                </a:lnTo>
                <a:lnTo>
                  <a:pt x="26" y="3"/>
                </a:lnTo>
                <a:lnTo>
                  <a:pt x="26" y="2"/>
                </a:lnTo>
                <a:lnTo>
                  <a:pt x="26" y="3"/>
                </a:lnTo>
                <a:lnTo>
                  <a:pt x="26" y="3"/>
                </a:lnTo>
                <a:lnTo>
                  <a:pt x="26" y="2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1" name="Freeform 1395"/>
          <p:cNvSpPr>
            <a:spLocks/>
          </p:cNvSpPr>
          <p:nvPr/>
        </p:nvSpPr>
        <p:spPr bwMode="auto">
          <a:xfrm>
            <a:off x="6338888" y="4613275"/>
            <a:ext cx="9525" cy="7938"/>
          </a:xfrm>
          <a:custGeom>
            <a:avLst/>
            <a:gdLst/>
            <a:ahLst/>
            <a:cxnLst>
              <a:cxn ang="0">
                <a:pos x="21" y="1"/>
              </a:cxn>
              <a:cxn ang="0">
                <a:pos x="2" y="0"/>
              </a:cxn>
              <a:cxn ang="0">
                <a:pos x="0" y="21"/>
              </a:cxn>
              <a:cxn ang="0">
                <a:pos x="19" y="22"/>
              </a:cxn>
              <a:cxn ang="0">
                <a:pos x="21" y="1"/>
              </a:cxn>
              <a:cxn ang="0">
                <a:pos x="21" y="1"/>
              </a:cxn>
              <a:cxn ang="0">
                <a:pos x="21" y="1"/>
              </a:cxn>
              <a:cxn ang="0">
                <a:pos x="21" y="1"/>
              </a:cxn>
              <a:cxn ang="0">
                <a:pos x="21" y="1"/>
              </a:cxn>
            </a:cxnLst>
            <a:rect l="0" t="0" r="r" b="b"/>
            <a:pathLst>
              <a:path w="21" h="22">
                <a:moveTo>
                  <a:pt x="21" y="1"/>
                </a:moveTo>
                <a:lnTo>
                  <a:pt x="2" y="0"/>
                </a:lnTo>
                <a:lnTo>
                  <a:pt x="0" y="21"/>
                </a:lnTo>
                <a:lnTo>
                  <a:pt x="19" y="22"/>
                </a:lnTo>
                <a:lnTo>
                  <a:pt x="21" y="1"/>
                </a:lnTo>
                <a:lnTo>
                  <a:pt x="21" y="1"/>
                </a:lnTo>
                <a:lnTo>
                  <a:pt x="21" y="1"/>
                </a:lnTo>
                <a:lnTo>
                  <a:pt x="21" y="1"/>
                </a:lnTo>
                <a:lnTo>
                  <a:pt x="21" y="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2" name="Freeform 1396"/>
          <p:cNvSpPr>
            <a:spLocks/>
          </p:cNvSpPr>
          <p:nvPr/>
        </p:nvSpPr>
        <p:spPr bwMode="auto">
          <a:xfrm>
            <a:off x="6340475" y="3744913"/>
            <a:ext cx="7938" cy="868362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0" y="0"/>
              </a:cxn>
              <a:cxn ang="0">
                <a:pos x="0" y="2189"/>
              </a:cxn>
              <a:cxn ang="0">
                <a:pos x="19" y="2189"/>
              </a:cxn>
              <a:cxn ang="0">
                <a:pos x="19" y="0"/>
              </a:cxn>
              <a:cxn ang="0">
                <a:pos x="19" y="0"/>
              </a:cxn>
              <a:cxn ang="0">
                <a:pos x="19" y="0"/>
              </a:cxn>
              <a:cxn ang="0">
                <a:pos x="19" y="0"/>
              </a:cxn>
              <a:cxn ang="0">
                <a:pos x="19" y="0"/>
              </a:cxn>
            </a:cxnLst>
            <a:rect l="0" t="0" r="r" b="b"/>
            <a:pathLst>
              <a:path w="19" h="2189">
                <a:moveTo>
                  <a:pt x="19" y="0"/>
                </a:moveTo>
                <a:lnTo>
                  <a:pt x="0" y="0"/>
                </a:lnTo>
                <a:lnTo>
                  <a:pt x="0" y="2189"/>
                </a:lnTo>
                <a:lnTo>
                  <a:pt x="19" y="2189"/>
                </a:lnTo>
                <a:lnTo>
                  <a:pt x="19" y="0"/>
                </a:lnTo>
                <a:lnTo>
                  <a:pt x="19" y="0"/>
                </a:lnTo>
                <a:lnTo>
                  <a:pt x="19" y="0"/>
                </a:lnTo>
                <a:lnTo>
                  <a:pt x="19" y="0"/>
                </a:lnTo>
                <a:lnTo>
                  <a:pt x="19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3" name="Freeform 1397"/>
          <p:cNvSpPr>
            <a:spLocks/>
          </p:cNvSpPr>
          <p:nvPr/>
        </p:nvSpPr>
        <p:spPr bwMode="auto">
          <a:xfrm>
            <a:off x="6338888" y="3736975"/>
            <a:ext cx="9525" cy="7938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0" y="2"/>
              </a:cxn>
              <a:cxn ang="0">
                <a:pos x="2" y="23"/>
              </a:cxn>
              <a:cxn ang="0">
                <a:pos x="21" y="21"/>
              </a:cxn>
              <a:cxn ang="0">
                <a:pos x="19" y="1"/>
              </a:cxn>
              <a:cxn ang="0">
                <a:pos x="19" y="0"/>
              </a:cxn>
              <a:cxn ang="0">
                <a:pos x="19" y="1"/>
              </a:cxn>
              <a:cxn ang="0">
                <a:pos x="19" y="0"/>
              </a:cxn>
              <a:cxn ang="0">
                <a:pos x="19" y="0"/>
              </a:cxn>
            </a:cxnLst>
            <a:rect l="0" t="0" r="r" b="b"/>
            <a:pathLst>
              <a:path w="21" h="23">
                <a:moveTo>
                  <a:pt x="19" y="0"/>
                </a:moveTo>
                <a:lnTo>
                  <a:pt x="0" y="2"/>
                </a:lnTo>
                <a:lnTo>
                  <a:pt x="2" y="23"/>
                </a:lnTo>
                <a:lnTo>
                  <a:pt x="21" y="21"/>
                </a:lnTo>
                <a:lnTo>
                  <a:pt x="19" y="1"/>
                </a:lnTo>
                <a:lnTo>
                  <a:pt x="19" y="0"/>
                </a:lnTo>
                <a:lnTo>
                  <a:pt x="19" y="1"/>
                </a:lnTo>
                <a:lnTo>
                  <a:pt x="19" y="0"/>
                </a:lnTo>
                <a:lnTo>
                  <a:pt x="19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4" name="Freeform 1398"/>
          <p:cNvSpPr>
            <a:spLocks/>
          </p:cNvSpPr>
          <p:nvPr/>
        </p:nvSpPr>
        <p:spPr bwMode="auto">
          <a:xfrm>
            <a:off x="6337300" y="3727450"/>
            <a:ext cx="9525" cy="9525"/>
          </a:xfrm>
          <a:custGeom>
            <a:avLst/>
            <a:gdLst/>
            <a:ahLst/>
            <a:cxnLst>
              <a:cxn ang="0">
                <a:pos x="20" y="0"/>
              </a:cxn>
              <a:cxn ang="0">
                <a:pos x="0" y="4"/>
              </a:cxn>
              <a:cxn ang="0">
                <a:pos x="7" y="23"/>
              </a:cxn>
              <a:cxn ang="0">
                <a:pos x="26" y="20"/>
              </a:cxn>
              <a:cxn ang="0">
                <a:pos x="20" y="1"/>
              </a:cxn>
              <a:cxn ang="0">
                <a:pos x="20" y="0"/>
              </a:cxn>
              <a:cxn ang="0">
                <a:pos x="20" y="1"/>
              </a:cxn>
              <a:cxn ang="0">
                <a:pos x="20" y="1"/>
              </a:cxn>
              <a:cxn ang="0">
                <a:pos x="20" y="0"/>
              </a:cxn>
            </a:cxnLst>
            <a:rect l="0" t="0" r="r" b="b"/>
            <a:pathLst>
              <a:path w="26" h="23">
                <a:moveTo>
                  <a:pt x="20" y="0"/>
                </a:moveTo>
                <a:lnTo>
                  <a:pt x="0" y="4"/>
                </a:lnTo>
                <a:lnTo>
                  <a:pt x="7" y="23"/>
                </a:lnTo>
                <a:lnTo>
                  <a:pt x="26" y="20"/>
                </a:lnTo>
                <a:lnTo>
                  <a:pt x="20" y="1"/>
                </a:lnTo>
                <a:lnTo>
                  <a:pt x="20" y="0"/>
                </a:lnTo>
                <a:lnTo>
                  <a:pt x="20" y="1"/>
                </a:lnTo>
                <a:lnTo>
                  <a:pt x="20" y="1"/>
                </a:lnTo>
                <a:lnTo>
                  <a:pt x="2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5" name="Freeform 1399"/>
          <p:cNvSpPr>
            <a:spLocks/>
          </p:cNvSpPr>
          <p:nvPr/>
        </p:nvSpPr>
        <p:spPr bwMode="auto">
          <a:xfrm>
            <a:off x="6334125" y="3719513"/>
            <a:ext cx="11113" cy="11112"/>
          </a:xfrm>
          <a:custGeom>
            <a:avLst/>
            <a:gdLst/>
            <a:ahLst/>
            <a:cxnLst>
              <a:cxn ang="0">
                <a:pos x="18" y="0"/>
              </a:cxn>
              <a:cxn ang="0">
                <a:pos x="0" y="6"/>
              </a:cxn>
              <a:cxn ang="0">
                <a:pos x="9" y="26"/>
              </a:cxn>
              <a:cxn ang="0">
                <a:pos x="28" y="21"/>
              </a:cxn>
              <a:cxn ang="0">
                <a:pos x="19" y="1"/>
              </a:cxn>
              <a:cxn ang="0">
                <a:pos x="18" y="0"/>
              </a:cxn>
              <a:cxn ang="0">
                <a:pos x="19" y="1"/>
              </a:cxn>
              <a:cxn ang="0">
                <a:pos x="18" y="1"/>
              </a:cxn>
              <a:cxn ang="0">
                <a:pos x="18" y="0"/>
              </a:cxn>
            </a:cxnLst>
            <a:rect l="0" t="0" r="r" b="b"/>
            <a:pathLst>
              <a:path w="28" h="26">
                <a:moveTo>
                  <a:pt x="18" y="0"/>
                </a:moveTo>
                <a:lnTo>
                  <a:pt x="0" y="6"/>
                </a:lnTo>
                <a:lnTo>
                  <a:pt x="9" y="26"/>
                </a:lnTo>
                <a:lnTo>
                  <a:pt x="28" y="21"/>
                </a:lnTo>
                <a:lnTo>
                  <a:pt x="19" y="1"/>
                </a:lnTo>
                <a:lnTo>
                  <a:pt x="18" y="0"/>
                </a:lnTo>
                <a:lnTo>
                  <a:pt x="19" y="1"/>
                </a:lnTo>
                <a:lnTo>
                  <a:pt x="18" y="1"/>
                </a:lnTo>
                <a:lnTo>
                  <a:pt x="18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6" name="Freeform 1400"/>
          <p:cNvSpPr>
            <a:spLocks/>
          </p:cNvSpPr>
          <p:nvPr/>
        </p:nvSpPr>
        <p:spPr bwMode="auto">
          <a:xfrm>
            <a:off x="6329363" y="3713163"/>
            <a:ext cx="11112" cy="9525"/>
          </a:xfrm>
          <a:custGeom>
            <a:avLst/>
            <a:gdLst/>
            <a:ahLst/>
            <a:cxnLst>
              <a:cxn ang="0">
                <a:pos x="16" y="0"/>
              </a:cxn>
              <a:cxn ang="0">
                <a:pos x="0" y="8"/>
              </a:cxn>
              <a:cxn ang="0">
                <a:pos x="13" y="25"/>
              </a:cxn>
              <a:cxn ang="0">
                <a:pos x="31" y="18"/>
              </a:cxn>
              <a:cxn ang="0">
                <a:pos x="17" y="1"/>
              </a:cxn>
              <a:cxn ang="0">
                <a:pos x="16" y="0"/>
              </a:cxn>
              <a:cxn ang="0">
                <a:pos x="17" y="1"/>
              </a:cxn>
              <a:cxn ang="0">
                <a:pos x="17" y="1"/>
              </a:cxn>
              <a:cxn ang="0">
                <a:pos x="16" y="0"/>
              </a:cxn>
            </a:cxnLst>
            <a:rect l="0" t="0" r="r" b="b"/>
            <a:pathLst>
              <a:path w="31" h="25">
                <a:moveTo>
                  <a:pt x="16" y="0"/>
                </a:moveTo>
                <a:lnTo>
                  <a:pt x="0" y="8"/>
                </a:lnTo>
                <a:lnTo>
                  <a:pt x="13" y="25"/>
                </a:lnTo>
                <a:lnTo>
                  <a:pt x="31" y="18"/>
                </a:lnTo>
                <a:lnTo>
                  <a:pt x="17" y="1"/>
                </a:lnTo>
                <a:lnTo>
                  <a:pt x="16" y="0"/>
                </a:lnTo>
                <a:lnTo>
                  <a:pt x="17" y="1"/>
                </a:lnTo>
                <a:lnTo>
                  <a:pt x="17" y="1"/>
                </a:lnTo>
                <a:lnTo>
                  <a:pt x="16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7" name="Freeform 1401"/>
          <p:cNvSpPr>
            <a:spLocks/>
          </p:cNvSpPr>
          <p:nvPr/>
        </p:nvSpPr>
        <p:spPr bwMode="auto">
          <a:xfrm>
            <a:off x="6323013" y="3705225"/>
            <a:ext cx="12700" cy="11113"/>
          </a:xfrm>
          <a:custGeom>
            <a:avLst/>
            <a:gdLst/>
            <a:ahLst/>
            <a:cxnLst>
              <a:cxn ang="0">
                <a:pos x="14" y="0"/>
              </a:cxn>
              <a:cxn ang="0">
                <a:pos x="0" y="10"/>
              </a:cxn>
              <a:cxn ang="0">
                <a:pos x="16" y="26"/>
              </a:cxn>
              <a:cxn ang="0">
                <a:pos x="31" y="17"/>
              </a:cxn>
              <a:cxn ang="0">
                <a:pos x="15" y="1"/>
              </a:cxn>
              <a:cxn ang="0">
                <a:pos x="14" y="0"/>
              </a:cxn>
              <a:cxn ang="0">
                <a:pos x="15" y="1"/>
              </a:cxn>
              <a:cxn ang="0">
                <a:pos x="15" y="1"/>
              </a:cxn>
              <a:cxn ang="0">
                <a:pos x="14" y="0"/>
              </a:cxn>
            </a:cxnLst>
            <a:rect l="0" t="0" r="r" b="b"/>
            <a:pathLst>
              <a:path w="31" h="26">
                <a:moveTo>
                  <a:pt x="14" y="0"/>
                </a:moveTo>
                <a:lnTo>
                  <a:pt x="0" y="10"/>
                </a:lnTo>
                <a:lnTo>
                  <a:pt x="16" y="26"/>
                </a:lnTo>
                <a:lnTo>
                  <a:pt x="31" y="17"/>
                </a:lnTo>
                <a:lnTo>
                  <a:pt x="15" y="1"/>
                </a:lnTo>
                <a:lnTo>
                  <a:pt x="14" y="0"/>
                </a:lnTo>
                <a:lnTo>
                  <a:pt x="15" y="1"/>
                </a:lnTo>
                <a:lnTo>
                  <a:pt x="15" y="1"/>
                </a:lnTo>
                <a:lnTo>
                  <a:pt x="14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8" name="Freeform 1402"/>
          <p:cNvSpPr>
            <a:spLocks/>
          </p:cNvSpPr>
          <p:nvPr/>
        </p:nvSpPr>
        <p:spPr bwMode="auto">
          <a:xfrm>
            <a:off x="6315075" y="3700463"/>
            <a:ext cx="12700" cy="9525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0" y="12"/>
              </a:cxn>
              <a:cxn ang="0">
                <a:pos x="20" y="25"/>
              </a:cxn>
              <a:cxn ang="0">
                <a:pos x="33" y="15"/>
              </a:cxn>
              <a:cxn ang="0">
                <a:pos x="15" y="1"/>
              </a:cxn>
              <a:cxn ang="0">
                <a:pos x="13" y="0"/>
              </a:cxn>
              <a:cxn ang="0">
                <a:pos x="15" y="1"/>
              </a:cxn>
              <a:cxn ang="0">
                <a:pos x="14" y="0"/>
              </a:cxn>
              <a:cxn ang="0">
                <a:pos x="13" y="0"/>
              </a:cxn>
            </a:cxnLst>
            <a:rect l="0" t="0" r="r" b="b"/>
            <a:pathLst>
              <a:path w="33" h="25">
                <a:moveTo>
                  <a:pt x="13" y="0"/>
                </a:moveTo>
                <a:lnTo>
                  <a:pt x="0" y="12"/>
                </a:lnTo>
                <a:lnTo>
                  <a:pt x="20" y="25"/>
                </a:lnTo>
                <a:lnTo>
                  <a:pt x="33" y="15"/>
                </a:lnTo>
                <a:lnTo>
                  <a:pt x="15" y="1"/>
                </a:lnTo>
                <a:lnTo>
                  <a:pt x="13" y="0"/>
                </a:lnTo>
                <a:lnTo>
                  <a:pt x="15" y="1"/>
                </a:lnTo>
                <a:lnTo>
                  <a:pt x="14" y="0"/>
                </a:lnTo>
                <a:lnTo>
                  <a:pt x="1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19" name="Freeform 1403"/>
          <p:cNvSpPr>
            <a:spLocks/>
          </p:cNvSpPr>
          <p:nvPr/>
        </p:nvSpPr>
        <p:spPr bwMode="auto">
          <a:xfrm>
            <a:off x="6307138" y="3695700"/>
            <a:ext cx="12700" cy="95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0" y="12"/>
              </a:cxn>
              <a:cxn ang="0">
                <a:pos x="22" y="24"/>
              </a:cxn>
              <a:cxn ang="0">
                <a:pos x="34" y="12"/>
              </a:cxn>
              <a:cxn ang="0">
                <a:pos x="11" y="0"/>
              </a:cxn>
              <a:cxn ang="0">
                <a:pos x="11" y="0"/>
              </a:cxn>
              <a:cxn ang="0">
                <a:pos x="11" y="0"/>
              </a:cxn>
              <a:cxn ang="0">
                <a:pos x="11" y="0"/>
              </a:cxn>
              <a:cxn ang="0">
                <a:pos x="11" y="0"/>
              </a:cxn>
            </a:cxnLst>
            <a:rect l="0" t="0" r="r" b="b"/>
            <a:pathLst>
              <a:path w="34" h="24">
                <a:moveTo>
                  <a:pt x="11" y="0"/>
                </a:moveTo>
                <a:lnTo>
                  <a:pt x="0" y="12"/>
                </a:lnTo>
                <a:lnTo>
                  <a:pt x="22" y="24"/>
                </a:lnTo>
                <a:lnTo>
                  <a:pt x="34" y="12"/>
                </a:lnTo>
                <a:lnTo>
                  <a:pt x="11" y="0"/>
                </a:lnTo>
                <a:lnTo>
                  <a:pt x="11" y="0"/>
                </a:lnTo>
                <a:lnTo>
                  <a:pt x="11" y="0"/>
                </a:lnTo>
                <a:lnTo>
                  <a:pt x="11" y="0"/>
                </a:lnTo>
                <a:lnTo>
                  <a:pt x="11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0" name="Freeform 1404"/>
          <p:cNvSpPr>
            <a:spLocks/>
          </p:cNvSpPr>
          <p:nvPr/>
        </p:nvSpPr>
        <p:spPr bwMode="auto">
          <a:xfrm>
            <a:off x="6297613" y="3690938"/>
            <a:ext cx="14287" cy="9525"/>
          </a:xfrm>
          <a:custGeom>
            <a:avLst/>
            <a:gdLst/>
            <a:ahLst/>
            <a:cxnLst>
              <a:cxn ang="0">
                <a:pos x="9" y="0"/>
              </a:cxn>
              <a:cxn ang="0">
                <a:pos x="0" y="12"/>
              </a:cxn>
              <a:cxn ang="0">
                <a:pos x="24" y="22"/>
              </a:cxn>
              <a:cxn ang="0">
                <a:pos x="34" y="10"/>
              </a:cxn>
              <a:cxn ang="0">
                <a:pos x="11" y="0"/>
              </a:cxn>
              <a:cxn ang="0">
                <a:pos x="9" y="0"/>
              </a:cxn>
              <a:cxn ang="0">
                <a:pos x="11" y="0"/>
              </a:cxn>
              <a:cxn ang="0">
                <a:pos x="10" y="0"/>
              </a:cxn>
              <a:cxn ang="0">
                <a:pos x="9" y="0"/>
              </a:cxn>
            </a:cxnLst>
            <a:rect l="0" t="0" r="r" b="b"/>
            <a:pathLst>
              <a:path w="34" h="22">
                <a:moveTo>
                  <a:pt x="9" y="0"/>
                </a:moveTo>
                <a:lnTo>
                  <a:pt x="0" y="12"/>
                </a:lnTo>
                <a:lnTo>
                  <a:pt x="24" y="22"/>
                </a:lnTo>
                <a:lnTo>
                  <a:pt x="34" y="10"/>
                </a:lnTo>
                <a:lnTo>
                  <a:pt x="11" y="0"/>
                </a:lnTo>
                <a:lnTo>
                  <a:pt x="9" y="0"/>
                </a:lnTo>
                <a:lnTo>
                  <a:pt x="11" y="0"/>
                </a:lnTo>
                <a:lnTo>
                  <a:pt x="10" y="0"/>
                </a:lnTo>
                <a:lnTo>
                  <a:pt x="9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1" name="Freeform 1405"/>
          <p:cNvSpPr>
            <a:spLocks/>
          </p:cNvSpPr>
          <p:nvPr/>
        </p:nvSpPr>
        <p:spPr bwMode="auto">
          <a:xfrm>
            <a:off x="6288088" y="3687763"/>
            <a:ext cx="12700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0" y="13"/>
              </a:cxn>
              <a:cxn ang="0">
                <a:pos x="27" y="20"/>
              </a:cxn>
              <a:cxn ang="0">
                <a:pos x="33" y="7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6" y="0"/>
              </a:cxn>
              <a:cxn ang="0">
                <a:pos x="5" y="0"/>
              </a:cxn>
            </a:cxnLst>
            <a:rect l="0" t="0" r="r" b="b"/>
            <a:pathLst>
              <a:path w="33" h="20">
                <a:moveTo>
                  <a:pt x="5" y="0"/>
                </a:moveTo>
                <a:lnTo>
                  <a:pt x="0" y="13"/>
                </a:lnTo>
                <a:lnTo>
                  <a:pt x="27" y="20"/>
                </a:lnTo>
                <a:lnTo>
                  <a:pt x="33" y="7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6" y="0"/>
                </a:lnTo>
                <a:lnTo>
                  <a:pt x="5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2" name="Freeform 1406"/>
          <p:cNvSpPr>
            <a:spLocks/>
          </p:cNvSpPr>
          <p:nvPr/>
        </p:nvSpPr>
        <p:spPr bwMode="auto">
          <a:xfrm>
            <a:off x="6278563" y="3686175"/>
            <a:ext cx="11112" cy="7938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0" y="14"/>
              </a:cxn>
              <a:cxn ang="0">
                <a:pos x="26" y="19"/>
              </a:cxn>
              <a:cxn ang="0">
                <a:pos x="30" y="5"/>
              </a:cxn>
              <a:cxn ang="0">
                <a:pos x="4" y="0"/>
              </a:cxn>
              <a:cxn ang="0">
                <a:pos x="3" y="0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</a:cxnLst>
            <a:rect l="0" t="0" r="r" b="b"/>
            <a:pathLst>
              <a:path w="30" h="19">
                <a:moveTo>
                  <a:pt x="3" y="0"/>
                </a:moveTo>
                <a:lnTo>
                  <a:pt x="0" y="14"/>
                </a:lnTo>
                <a:lnTo>
                  <a:pt x="26" y="19"/>
                </a:lnTo>
                <a:lnTo>
                  <a:pt x="30" y="5"/>
                </a:lnTo>
                <a:lnTo>
                  <a:pt x="4" y="0"/>
                </a:lnTo>
                <a:lnTo>
                  <a:pt x="3" y="0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3" name="Freeform 1407"/>
          <p:cNvSpPr>
            <a:spLocks/>
          </p:cNvSpPr>
          <p:nvPr/>
        </p:nvSpPr>
        <p:spPr bwMode="auto">
          <a:xfrm>
            <a:off x="6267450" y="3686175"/>
            <a:ext cx="11113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4"/>
              </a:cxn>
              <a:cxn ang="0">
                <a:pos x="28" y="15"/>
              </a:cxn>
              <a:cxn ang="0">
                <a:pos x="29" y="1"/>
              </a:cxn>
              <a:cxn ang="0">
                <a:pos x="1" y="0"/>
              </a:cxn>
              <a:cxn ang="0">
                <a:pos x="0" y="0"/>
              </a:cxn>
              <a:cxn ang="0">
                <a:pos x="1" y="0"/>
              </a:cxn>
              <a:cxn ang="0">
                <a:pos x="1" y="0"/>
              </a:cxn>
              <a:cxn ang="0">
                <a:pos x="0" y="0"/>
              </a:cxn>
            </a:cxnLst>
            <a:rect l="0" t="0" r="r" b="b"/>
            <a:pathLst>
              <a:path w="29" h="15">
                <a:moveTo>
                  <a:pt x="0" y="0"/>
                </a:moveTo>
                <a:lnTo>
                  <a:pt x="0" y="14"/>
                </a:lnTo>
                <a:lnTo>
                  <a:pt x="28" y="15"/>
                </a:lnTo>
                <a:lnTo>
                  <a:pt x="29" y="1"/>
                </a:lnTo>
                <a:lnTo>
                  <a:pt x="1" y="0"/>
                </a:ln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4" name="Freeform 1408"/>
          <p:cNvSpPr>
            <a:spLocks/>
          </p:cNvSpPr>
          <p:nvPr/>
        </p:nvSpPr>
        <p:spPr bwMode="auto">
          <a:xfrm>
            <a:off x="4895850" y="3686175"/>
            <a:ext cx="1371600" cy="47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4"/>
              </a:cxn>
              <a:cxn ang="0">
                <a:pos x="3457" y="14"/>
              </a:cxn>
              <a:cxn ang="0">
                <a:pos x="3457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3457" h="14">
                <a:moveTo>
                  <a:pt x="0" y="0"/>
                </a:moveTo>
                <a:lnTo>
                  <a:pt x="0" y="14"/>
                </a:lnTo>
                <a:lnTo>
                  <a:pt x="3457" y="14"/>
                </a:lnTo>
                <a:lnTo>
                  <a:pt x="3457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5" name="Freeform 1409"/>
          <p:cNvSpPr>
            <a:spLocks/>
          </p:cNvSpPr>
          <p:nvPr/>
        </p:nvSpPr>
        <p:spPr bwMode="auto">
          <a:xfrm>
            <a:off x="4884738" y="3686175"/>
            <a:ext cx="11112" cy="6350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3" y="15"/>
              </a:cxn>
              <a:cxn ang="0">
                <a:pos x="30" y="14"/>
              </a:cxn>
              <a:cxn ang="0">
                <a:pos x="29" y="0"/>
              </a:cxn>
              <a:cxn ang="0">
                <a:pos x="2" y="1"/>
              </a:cxn>
              <a:cxn ang="0">
                <a:pos x="0" y="1"/>
              </a:cxn>
              <a:cxn ang="0">
                <a:pos x="2" y="1"/>
              </a:cxn>
              <a:cxn ang="0">
                <a:pos x="1" y="1"/>
              </a:cxn>
              <a:cxn ang="0">
                <a:pos x="0" y="1"/>
              </a:cxn>
            </a:cxnLst>
            <a:rect l="0" t="0" r="r" b="b"/>
            <a:pathLst>
              <a:path w="30" h="15">
                <a:moveTo>
                  <a:pt x="0" y="1"/>
                </a:moveTo>
                <a:lnTo>
                  <a:pt x="3" y="15"/>
                </a:lnTo>
                <a:lnTo>
                  <a:pt x="30" y="14"/>
                </a:lnTo>
                <a:lnTo>
                  <a:pt x="29" y="0"/>
                </a:lnTo>
                <a:lnTo>
                  <a:pt x="2" y="1"/>
                </a:lnTo>
                <a:lnTo>
                  <a:pt x="0" y="1"/>
                </a:lnTo>
                <a:lnTo>
                  <a:pt x="2" y="1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6" name="Freeform 1410"/>
          <p:cNvSpPr>
            <a:spLocks/>
          </p:cNvSpPr>
          <p:nvPr/>
        </p:nvSpPr>
        <p:spPr bwMode="auto">
          <a:xfrm>
            <a:off x="4873625" y="3686175"/>
            <a:ext cx="12700" cy="7938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6" y="19"/>
              </a:cxn>
              <a:cxn ang="0">
                <a:pos x="33" y="14"/>
              </a:cxn>
              <a:cxn ang="0">
                <a:pos x="28" y="0"/>
              </a:cxn>
              <a:cxn ang="0">
                <a:pos x="2" y="5"/>
              </a:cxn>
              <a:cxn ang="0">
                <a:pos x="0" y="5"/>
              </a:cxn>
              <a:cxn ang="0">
                <a:pos x="2" y="5"/>
              </a:cxn>
              <a:cxn ang="0">
                <a:pos x="1" y="5"/>
              </a:cxn>
              <a:cxn ang="0">
                <a:pos x="0" y="5"/>
              </a:cxn>
            </a:cxnLst>
            <a:rect l="0" t="0" r="r" b="b"/>
            <a:pathLst>
              <a:path w="33" h="19">
                <a:moveTo>
                  <a:pt x="0" y="5"/>
                </a:moveTo>
                <a:lnTo>
                  <a:pt x="6" y="19"/>
                </a:lnTo>
                <a:lnTo>
                  <a:pt x="33" y="14"/>
                </a:lnTo>
                <a:lnTo>
                  <a:pt x="28" y="0"/>
                </a:lnTo>
                <a:lnTo>
                  <a:pt x="2" y="5"/>
                </a:lnTo>
                <a:lnTo>
                  <a:pt x="0" y="5"/>
                </a:lnTo>
                <a:lnTo>
                  <a:pt x="2" y="5"/>
                </a:lnTo>
                <a:lnTo>
                  <a:pt x="1" y="5"/>
                </a:lnTo>
                <a:lnTo>
                  <a:pt x="0" y="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7" name="Freeform 1411"/>
          <p:cNvSpPr>
            <a:spLocks/>
          </p:cNvSpPr>
          <p:nvPr/>
        </p:nvSpPr>
        <p:spPr bwMode="auto">
          <a:xfrm>
            <a:off x="4862513" y="3687763"/>
            <a:ext cx="14287" cy="9525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9" y="20"/>
              </a:cxn>
              <a:cxn ang="0">
                <a:pos x="34" y="13"/>
              </a:cxn>
              <a:cxn ang="0">
                <a:pos x="27" y="0"/>
              </a:cxn>
              <a:cxn ang="0">
                <a:pos x="3" y="7"/>
              </a:cxn>
              <a:cxn ang="0">
                <a:pos x="0" y="7"/>
              </a:cxn>
              <a:cxn ang="0">
                <a:pos x="3" y="7"/>
              </a:cxn>
              <a:cxn ang="0">
                <a:pos x="1" y="7"/>
              </a:cxn>
              <a:cxn ang="0">
                <a:pos x="0" y="7"/>
              </a:cxn>
            </a:cxnLst>
            <a:rect l="0" t="0" r="r" b="b"/>
            <a:pathLst>
              <a:path w="34" h="20">
                <a:moveTo>
                  <a:pt x="0" y="7"/>
                </a:moveTo>
                <a:lnTo>
                  <a:pt x="9" y="20"/>
                </a:lnTo>
                <a:lnTo>
                  <a:pt x="34" y="13"/>
                </a:lnTo>
                <a:lnTo>
                  <a:pt x="27" y="0"/>
                </a:lnTo>
                <a:lnTo>
                  <a:pt x="3" y="7"/>
                </a:lnTo>
                <a:lnTo>
                  <a:pt x="0" y="7"/>
                </a:lnTo>
                <a:lnTo>
                  <a:pt x="3" y="7"/>
                </a:lnTo>
                <a:lnTo>
                  <a:pt x="1" y="7"/>
                </a:lnTo>
                <a:lnTo>
                  <a:pt x="0" y="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8" name="Freeform 1412"/>
          <p:cNvSpPr>
            <a:spLocks/>
          </p:cNvSpPr>
          <p:nvPr/>
        </p:nvSpPr>
        <p:spPr bwMode="auto">
          <a:xfrm>
            <a:off x="4852988" y="3690938"/>
            <a:ext cx="12700" cy="9525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10" y="22"/>
              </a:cxn>
              <a:cxn ang="0">
                <a:pos x="35" y="13"/>
              </a:cxn>
              <a:cxn ang="0">
                <a:pos x="25" y="0"/>
              </a:cxn>
              <a:cxn ang="0">
                <a:pos x="1" y="10"/>
              </a:cxn>
              <a:cxn ang="0">
                <a:pos x="0" y="10"/>
              </a:cxn>
              <a:cxn ang="0">
                <a:pos x="1" y="10"/>
              </a:cxn>
              <a:cxn ang="0">
                <a:pos x="1" y="10"/>
              </a:cxn>
              <a:cxn ang="0">
                <a:pos x="0" y="10"/>
              </a:cxn>
            </a:cxnLst>
            <a:rect l="0" t="0" r="r" b="b"/>
            <a:pathLst>
              <a:path w="35" h="22">
                <a:moveTo>
                  <a:pt x="0" y="10"/>
                </a:moveTo>
                <a:lnTo>
                  <a:pt x="10" y="22"/>
                </a:lnTo>
                <a:lnTo>
                  <a:pt x="35" y="13"/>
                </a:lnTo>
                <a:lnTo>
                  <a:pt x="25" y="0"/>
                </a:lnTo>
                <a:lnTo>
                  <a:pt x="1" y="10"/>
                </a:lnTo>
                <a:lnTo>
                  <a:pt x="0" y="10"/>
                </a:lnTo>
                <a:lnTo>
                  <a:pt x="1" y="10"/>
                </a:lnTo>
                <a:lnTo>
                  <a:pt x="1" y="10"/>
                </a:lnTo>
                <a:lnTo>
                  <a:pt x="0" y="1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29" name="Freeform 1413"/>
          <p:cNvSpPr>
            <a:spLocks/>
          </p:cNvSpPr>
          <p:nvPr/>
        </p:nvSpPr>
        <p:spPr bwMode="auto">
          <a:xfrm>
            <a:off x="4843463" y="3695700"/>
            <a:ext cx="14287" cy="9525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13" y="24"/>
              </a:cxn>
              <a:cxn ang="0">
                <a:pos x="34" y="11"/>
              </a:cxn>
              <a:cxn ang="0">
                <a:pos x="22" y="0"/>
              </a:cxn>
              <a:cxn ang="0">
                <a:pos x="1" y="12"/>
              </a:cxn>
              <a:cxn ang="0">
                <a:pos x="0" y="13"/>
              </a:cxn>
              <a:cxn ang="0">
                <a:pos x="1" y="12"/>
              </a:cxn>
              <a:cxn ang="0">
                <a:pos x="1" y="12"/>
              </a:cxn>
              <a:cxn ang="0">
                <a:pos x="0" y="13"/>
              </a:cxn>
            </a:cxnLst>
            <a:rect l="0" t="0" r="r" b="b"/>
            <a:pathLst>
              <a:path w="34" h="24">
                <a:moveTo>
                  <a:pt x="0" y="13"/>
                </a:moveTo>
                <a:lnTo>
                  <a:pt x="13" y="24"/>
                </a:lnTo>
                <a:lnTo>
                  <a:pt x="34" y="11"/>
                </a:lnTo>
                <a:lnTo>
                  <a:pt x="22" y="0"/>
                </a:lnTo>
                <a:lnTo>
                  <a:pt x="1" y="12"/>
                </a:lnTo>
                <a:lnTo>
                  <a:pt x="0" y="13"/>
                </a:lnTo>
                <a:lnTo>
                  <a:pt x="1" y="12"/>
                </a:lnTo>
                <a:lnTo>
                  <a:pt x="1" y="12"/>
                </a:lnTo>
                <a:lnTo>
                  <a:pt x="0" y="1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0" name="Freeform 1414"/>
          <p:cNvSpPr>
            <a:spLocks/>
          </p:cNvSpPr>
          <p:nvPr/>
        </p:nvSpPr>
        <p:spPr bwMode="auto">
          <a:xfrm>
            <a:off x="4835525" y="3700463"/>
            <a:ext cx="14288" cy="9525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15" y="24"/>
              </a:cxn>
              <a:cxn ang="0">
                <a:pos x="35" y="11"/>
              </a:cxn>
              <a:cxn ang="0">
                <a:pos x="21" y="0"/>
              </a:cxn>
              <a:cxn ang="0">
                <a:pos x="1" y="14"/>
              </a:cxn>
              <a:cxn ang="0">
                <a:pos x="0" y="15"/>
              </a:cxn>
              <a:cxn ang="0">
                <a:pos x="1" y="14"/>
              </a:cxn>
              <a:cxn ang="0">
                <a:pos x="1" y="15"/>
              </a:cxn>
              <a:cxn ang="0">
                <a:pos x="0" y="15"/>
              </a:cxn>
            </a:cxnLst>
            <a:rect l="0" t="0" r="r" b="b"/>
            <a:pathLst>
              <a:path w="35" h="24">
                <a:moveTo>
                  <a:pt x="0" y="15"/>
                </a:moveTo>
                <a:lnTo>
                  <a:pt x="15" y="24"/>
                </a:lnTo>
                <a:lnTo>
                  <a:pt x="35" y="11"/>
                </a:lnTo>
                <a:lnTo>
                  <a:pt x="21" y="0"/>
                </a:lnTo>
                <a:lnTo>
                  <a:pt x="1" y="14"/>
                </a:lnTo>
                <a:lnTo>
                  <a:pt x="0" y="15"/>
                </a:lnTo>
                <a:lnTo>
                  <a:pt x="1" y="14"/>
                </a:lnTo>
                <a:lnTo>
                  <a:pt x="1" y="15"/>
                </a:lnTo>
                <a:lnTo>
                  <a:pt x="0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1" name="Freeform 1415"/>
          <p:cNvSpPr>
            <a:spLocks/>
          </p:cNvSpPr>
          <p:nvPr/>
        </p:nvSpPr>
        <p:spPr bwMode="auto">
          <a:xfrm>
            <a:off x="4829175" y="3706813"/>
            <a:ext cx="12700" cy="9525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16" y="25"/>
              </a:cxn>
              <a:cxn ang="0">
                <a:pos x="32" y="9"/>
              </a:cxn>
              <a:cxn ang="0">
                <a:pos x="17" y="0"/>
              </a:cxn>
              <a:cxn ang="0">
                <a:pos x="1" y="16"/>
              </a:cxn>
              <a:cxn ang="0">
                <a:pos x="0" y="17"/>
              </a:cxn>
              <a:cxn ang="0">
                <a:pos x="1" y="16"/>
              </a:cxn>
              <a:cxn ang="0">
                <a:pos x="0" y="17"/>
              </a:cxn>
              <a:cxn ang="0">
                <a:pos x="0" y="17"/>
              </a:cxn>
            </a:cxnLst>
            <a:rect l="0" t="0" r="r" b="b"/>
            <a:pathLst>
              <a:path w="32" h="25">
                <a:moveTo>
                  <a:pt x="0" y="17"/>
                </a:moveTo>
                <a:lnTo>
                  <a:pt x="16" y="25"/>
                </a:lnTo>
                <a:lnTo>
                  <a:pt x="32" y="9"/>
                </a:lnTo>
                <a:lnTo>
                  <a:pt x="17" y="0"/>
                </a:lnTo>
                <a:lnTo>
                  <a:pt x="1" y="16"/>
                </a:lnTo>
                <a:lnTo>
                  <a:pt x="0" y="17"/>
                </a:lnTo>
                <a:lnTo>
                  <a:pt x="1" y="16"/>
                </a:lnTo>
                <a:lnTo>
                  <a:pt x="0" y="17"/>
                </a:lnTo>
                <a:lnTo>
                  <a:pt x="0" y="1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2" name="Freeform 1416"/>
          <p:cNvSpPr>
            <a:spLocks/>
          </p:cNvSpPr>
          <p:nvPr/>
        </p:nvSpPr>
        <p:spPr bwMode="auto">
          <a:xfrm>
            <a:off x="4822825" y="3713163"/>
            <a:ext cx="12700" cy="9525"/>
          </a:xfrm>
          <a:custGeom>
            <a:avLst/>
            <a:gdLst/>
            <a:ahLst/>
            <a:cxnLst>
              <a:cxn ang="0">
                <a:pos x="0" y="18"/>
              </a:cxn>
              <a:cxn ang="0">
                <a:pos x="17" y="24"/>
              </a:cxn>
              <a:cxn ang="0">
                <a:pos x="30" y="7"/>
              </a:cxn>
              <a:cxn ang="0">
                <a:pos x="14" y="0"/>
              </a:cxn>
              <a:cxn ang="0">
                <a:pos x="1" y="17"/>
              </a:cxn>
              <a:cxn ang="0">
                <a:pos x="0" y="18"/>
              </a:cxn>
              <a:cxn ang="0">
                <a:pos x="1" y="17"/>
              </a:cxn>
              <a:cxn ang="0">
                <a:pos x="0" y="18"/>
              </a:cxn>
              <a:cxn ang="0">
                <a:pos x="0" y="18"/>
              </a:cxn>
            </a:cxnLst>
            <a:rect l="0" t="0" r="r" b="b"/>
            <a:pathLst>
              <a:path w="30" h="24">
                <a:moveTo>
                  <a:pt x="0" y="18"/>
                </a:moveTo>
                <a:lnTo>
                  <a:pt x="17" y="24"/>
                </a:lnTo>
                <a:lnTo>
                  <a:pt x="30" y="7"/>
                </a:lnTo>
                <a:lnTo>
                  <a:pt x="14" y="0"/>
                </a:lnTo>
                <a:lnTo>
                  <a:pt x="1" y="17"/>
                </a:lnTo>
                <a:lnTo>
                  <a:pt x="0" y="18"/>
                </a:lnTo>
                <a:lnTo>
                  <a:pt x="1" y="17"/>
                </a:lnTo>
                <a:lnTo>
                  <a:pt x="0" y="18"/>
                </a:lnTo>
                <a:lnTo>
                  <a:pt x="0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3" name="Freeform 1417"/>
          <p:cNvSpPr>
            <a:spLocks/>
          </p:cNvSpPr>
          <p:nvPr/>
        </p:nvSpPr>
        <p:spPr bwMode="auto">
          <a:xfrm>
            <a:off x="4819650" y="3721100"/>
            <a:ext cx="11113" cy="9525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19" y="25"/>
              </a:cxn>
              <a:cxn ang="0">
                <a:pos x="28" y="5"/>
              </a:cxn>
              <a:cxn ang="0">
                <a:pos x="10" y="0"/>
              </a:cxn>
              <a:cxn ang="0">
                <a:pos x="0" y="20"/>
              </a:cxn>
              <a:cxn ang="0">
                <a:pos x="0" y="21"/>
              </a:cxn>
              <a:cxn ang="0">
                <a:pos x="0" y="20"/>
              </a:cxn>
              <a:cxn ang="0">
                <a:pos x="0" y="21"/>
              </a:cxn>
              <a:cxn ang="0">
                <a:pos x="0" y="21"/>
              </a:cxn>
            </a:cxnLst>
            <a:rect l="0" t="0" r="r" b="b"/>
            <a:pathLst>
              <a:path w="28" h="25">
                <a:moveTo>
                  <a:pt x="0" y="21"/>
                </a:moveTo>
                <a:lnTo>
                  <a:pt x="19" y="25"/>
                </a:lnTo>
                <a:lnTo>
                  <a:pt x="28" y="5"/>
                </a:lnTo>
                <a:lnTo>
                  <a:pt x="10" y="0"/>
                </a:lnTo>
                <a:lnTo>
                  <a:pt x="0" y="20"/>
                </a:lnTo>
                <a:lnTo>
                  <a:pt x="0" y="21"/>
                </a:lnTo>
                <a:lnTo>
                  <a:pt x="0" y="20"/>
                </a:lnTo>
                <a:lnTo>
                  <a:pt x="0" y="21"/>
                </a:lnTo>
                <a:lnTo>
                  <a:pt x="0" y="2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4" name="Freeform 1418"/>
          <p:cNvSpPr>
            <a:spLocks/>
          </p:cNvSpPr>
          <p:nvPr/>
        </p:nvSpPr>
        <p:spPr bwMode="auto">
          <a:xfrm>
            <a:off x="4816475" y="3729038"/>
            <a:ext cx="9525" cy="7937"/>
          </a:xfrm>
          <a:custGeom>
            <a:avLst/>
            <a:gdLst/>
            <a:ahLst/>
            <a:cxnLst>
              <a:cxn ang="0">
                <a:pos x="0" y="20"/>
              </a:cxn>
              <a:cxn ang="0">
                <a:pos x="19" y="22"/>
              </a:cxn>
              <a:cxn ang="0">
                <a:pos x="25" y="3"/>
              </a:cxn>
              <a:cxn ang="0">
                <a:pos x="6" y="0"/>
              </a:cxn>
              <a:cxn ang="0">
                <a:pos x="0" y="19"/>
              </a:cxn>
              <a:cxn ang="0">
                <a:pos x="0" y="20"/>
              </a:cxn>
              <a:cxn ang="0">
                <a:pos x="0" y="19"/>
              </a:cxn>
              <a:cxn ang="0">
                <a:pos x="0" y="19"/>
              </a:cxn>
              <a:cxn ang="0">
                <a:pos x="0" y="20"/>
              </a:cxn>
            </a:cxnLst>
            <a:rect l="0" t="0" r="r" b="b"/>
            <a:pathLst>
              <a:path w="25" h="22">
                <a:moveTo>
                  <a:pt x="0" y="20"/>
                </a:moveTo>
                <a:lnTo>
                  <a:pt x="19" y="22"/>
                </a:lnTo>
                <a:lnTo>
                  <a:pt x="25" y="3"/>
                </a:lnTo>
                <a:lnTo>
                  <a:pt x="6" y="0"/>
                </a:lnTo>
                <a:lnTo>
                  <a:pt x="0" y="19"/>
                </a:lnTo>
                <a:lnTo>
                  <a:pt x="0" y="20"/>
                </a:lnTo>
                <a:lnTo>
                  <a:pt x="0" y="19"/>
                </a:lnTo>
                <a:lnTo>
                  <a:pt x="0" y="19"/>
                </a:lnTo>
                <a:lnTo>
                  <a:pt x="0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5" name="Freeform 1419"/>
          <p:cNvSpPr>
            <a:spLocks/>
          </p:cNvSpPr>
          <p:nvPr/>
        </p:nvSpPr>
        <p:spPr bwMode="auto">
          <a:xfrm>
            <a:off x="4816475" y="3736975"/>
            <a:ext cx="7938" cy="7938"/>
          </a:xfrm>
          <a:custGeom>
            <a:avLst/>
            <a:gdLst/>
            <a:ahLst/>
            <a:cxnLst>
              <a:cxn ang="0">
                <a:pos x="0" y="20"/>
              </a:cxn>
              <a:cxn ang="0">
                <a:pos x="20" y="22"/>
              </a:cxn>
              <a:cxn ang="0">
                <a:pos x="22" y="1"/>
              </a:cxn>
              <a:cxn ang="0">
                <a:pos x="2" y="0"/>
              </a:cxn>
              <a:cxn ang="0">
                <a:pos x="0" y="20"/>
              </a:cxn>
              <a:cxn ang="0">
                <a:pos x="0" y="20"/>
              </a:cxn>
              <a:cxn ang="0">
                <a:pos x="0" y="20"/>
              </a:cxn>
              <a:cxn ang="0">
                <a:pos x="0" y="20"/>
              </a:cxn>
              <a:cxn ang="0">
                <a:pos x="0" y="20"/>
              </a:cxn>
            </a:cxnLst>
            <a:rect l="0" t="0" r="r" b="b"/>
            <a:pathLst>
              <a:path w="22" h="22">
                <a:moveTo>
                  <a:pt x="0" y="20"/>
                </a:moveTo>
                <a:lnTo>
                  <a:pt x="20" y="22"/>
                </a:lnTo>
                <a:lnTo>
                  <a:pt x="22" y="1"/>
                </a:lnTo>
                <a:lnTo>
                  <a:pt x="2" y="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lnTo>
                  <a:pt x="0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6" name="Freeform 1420"/>
          <p:cNvSpPr>
            <a:spLocks/>
          </p:cNvSpPr>
          <p:nvPr/>
        </p:nvSpPr>
        <p:spPr bwMode="auto">
          <a:xfrm>
            <a:off x="4816475" y="3744913"/>
            <a:ext cx="7938" cy="868362"/>
          </a:xfrm>
          <a:custGeom>
            <a:avLst/>
            <a:gdLst/>
            <a:ahLst/>
            <a:cxnLst>
              <a:cxn ang="0">
                <a:pos x="0" y="2189"/>
              </a:cxn>
              <a:cxn ang="0">
                <a:pos x="20" y="2189"/>
              </a:cxn>
              <a:cxn ang="0">
                <a:pos x="20" y="0"/>
              </a:cxn>
              <a:cxn ang="0">
                <a:pos x="0" y="0"/>
              </a:cxn>
              <a:cxn ang="0">
                <a:pos x="0" y="2189"/>
              </a:cxn>
              <a:cxn ang="0">
                <a:pos x="0" y="2189"/>
              </a:cxn>
              <a:cxn ang="0">
                <a:pos x="0" y="2189"/>
              </a:cxn>
              <a:cxn ang="0">
                <a:pos x="0" y="2189"/>
              </a:cxn>
              <a:cxn ang="0">
                <a:pos x="0" y="2189"/>
              </a:cxn>
            </a:cxnLst>
            <a:rect l="0" t="0" r="r" b="b"/>
            <a:pathLst>
              <a:path w="20" h="2189">
                <a:moveTo>
                  <a:pt x="0" y="2189"/>
                </a:moveTo>
                <a:lnTo>
                  <a:pt x="20" y="2189"/>
                </a:lnTo>
                <a:lnTo>
                  <a:pt x="20" y="0"/>
                </a:lnTo>
                <a:lnTo>
                  <a:pt x="0" y="0"/>
                </a:lnTo>
                <a:lnTo>
                  <a:pt x="0" y="2189"/>
                </a:lnTo>
                <a:lnTo>
                  <a:pt x="0" y="2189"/>
                </a:lnTo>
                <a:lnTo>
                  <a:pt x="0" y="2189"/>
                </a:lnTo>
                <a:lnTo>
                  <a:pt x="0" y="2189"/>
                </a:lnTo>
                <a:lnTo>
                  <a:pt x="0" y="218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7" name="Freeform 1421"/>
          <p:cNvSpPr>
            <a:spLocks/>
          </p:cNvSpPr>
          <p:nvPr/>
        </p:nvSpPr>
        <p:spPr bwMode="auto">
          <a:xfrm>
            <a:off x="4816475" y="4613275"/>
            <a:ext cx="7938" cy="7938"/>
          </a:xfrm>
          <a:custGeom>
            <a:avLst/>
            <a:gdLst/>
            <a:ahLst/>
            <a:cxnLst>
              <a:cxn ang="0">
                <a:pos x="2" y="23"/>
              </a:cxn>
              <a:cxn ang="0">
                <a:pos x="22" y="21"/>
              </a:cxn>
              <a:cxn ang="0">
                <a:pos x="20" y="0"/>
              </a:cxn>
              <a:cxn ang="0">
                <a:pos x="0" y="1"/>
              </a:cxn>
              <a:cxn ang="0">
                <a:pos x="2" y="22"/>
              </a:cxn>
              <a:cxn ang="0">
                <a:pos x="2" y="23"/>
              </a:cxn>
              <a:cxn ang="0">
                <a:pos x="2" y="22"/>
              </a:cxn>
              <a:cxn ang="0">
                <a:pos x="2" y="23"/>
              </a:cxn>
              <a:cxn ang="0">
                <a:pos x="2" y="23"/>
              </a:cxn>
            </a:cxnLst>
            <a:rect l="0" t="0" r="r" b="b"/>
            <a:pathLst>
              <a:path w="22" h="23">
                <a:moveTo>
                  <a:pt x="2" y="23"/>
                </a:moveTo>
                <a:lnTo>
                  <a:pt x="22" y="21"/>
                </a:lnTo>
                <a:lnTo>
                  <a:pt x="20" y="0"/>
                </a:lnTo>
                <a:lnTo>
                  <a:pt x="0" y="1"/>
                </a:lnTo>
                <a:lnTo>
                  <a:pt x="2" y="22"/>
                </a:lnTo>
                <a:lnTo>
                  <a:pt x="2" y="23"/>
                </a:lnTo>
                <a:lnTo>
                  <a:pt x="2" y="22"/>
                </a:lnTo>
                <a:lnTo>
                  <a:pt x="2" y="23"/>
                </a:lnTo>
                <a:lnTo>
                  <a:pt x="2" y="2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8" name="Freeform 1422"/>
          <p:cNvSpPr>
            <a:spLocks/>
          </p:cNvSpPr>
          <p:nvPr/>
        </p:nvSpPr>
        <p:spPr bwMode="auto">
          <a:xfrm>
            <a:off x="4816475" y="4621213"/>
            <a:ext cx="9525" cy="9525"/>
          </a:xfrm>
          <a:custGeom>
            <a:avLst/>
            <a:gdLst/>
            <a:ahLst/>
            <a:cxnLst>
              <a:cxn ang="0">
                <a:pos x="6" y="24"/>
              </a:cxn>
              <a:cxn ang="0">
                <a:pos x="25" y="20"/>
              </a:cxn>
              <a:cxn ang="0">
                <a:pos x="19" y="0"/>
              </a:cxn>
              <a:cxn ang="0">
                <a:pos x="0" y="3"/>
              </a:cxn>
              <a:cxn ang="0">
                <a:pos x="6" y="23"/>
              </a:cxn>
              <a:cxn ang="0">
                <a:pos x="6" y="24"/>
              </a:cxn>
              <a:cxn ang="0">
                <a:pos x="6" y="23"/>
              </a:cxn>
              <a:cxn ang="0">
                <a:pos x="6" y="23"/>
              </a:cxn>
              <a:cxn ang="0">
                <a:pos x="6" y="24"/>
              </a:cxn>
            </a:cxnLst>
            <a:rect l="0" t="0" r="r" b="b"/>
            <a:pathLst>
              <a:path w="25" h="24">
                <a:moveTo>
                  <a:pt x="6" y="24"/>
                </a:moveTo>
                <a:lnTo>
                  <a:pt x="25" y="20"/>
                </a:lnTo>
                <a:lnTo>
                  <a:pt x="19" y="0"/>
                </a:lnTo>
                <a:lnTo>
                  <a:pt x="0" y="3"/>
                </a:lnTo>
                <a:lnTo>
                  <a:pt x="6" y="23"/>
                </a:lnTo>
                <a:lnTo>
                  <a:pt x="6" y="24"/>
                </a:lnTo>
                <a:lnTo>
                  <a:pt x="6" y="23"/>
                </a:lnTo>
                <a:lnTo>
                  <a:pt x="6" y="23"/>
                </a:lnTo>
                <a:lnTo>
                  <a:pt x="6" y="2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39" name="Freeform 1423"/>
          <p:cNvSpPr>
            <a:spLocks/>
          </p:cNvSpPr>
          <p:nvPr/>
        </p:nvSpPr>
        <p:spPr bwMode="auto">
          <a:xfrm>
            <a:off x="4819650" y="4629150"/>
            <a:ext cx="11113" cy="9525"/>
          </a:xfrm>
          <a:custGeom>
            <a:avLst/>
            <a:gdLst/>
            <a:ahLst/>
            <a:cxnLst>
              <a:cxn ang="0">
                <a:pos x="11" y="25"/>
              </a:cxn>
              <a:cxn ang="0">
                <a:pos x="28" y="19"/>
              </a:cxn>
              <a:cxn ang="0">
                <a:pos x="19" y="0"/>
              </a:cxn>
              <a:cxn ang="0">
                <a:pos x="0" y="5"/>
              </a:cxn>
              <a:cxn ang="0">
                <a:pos x="10" y="24"/>
              </a:cxn>
              <a:cxn ang="0">
                <a:pos x="11" y="25"/>
              </a:cxn>
              <a:cxn ang="0">
                <a:pos x="10" y="24"/>
              </a:cxn>
              <a:cxn ang="0">
                <a:pos x="10" y="25"/>
              </a:cxn>
              <a:cxn ang="0">
                <a:pos x="11" y="25"/>
              </a:cxn>
            </a:cxnLst>
            <a:rect l="0" t="0" r="r" b="b"/>
            <a:pathLst>
              <a:path w="28" h="25">
                <a:moveTo>
                  <a:pt x="11" y="25"/>
                </a:moveTo>
                <a:lnTo>
                  <a:pt x="28" y="19"/>
                </a:lnTo>
                <a:lnTo>
                  <a:pt x="19" y="0"/>
                </a:lnTo>
                <a:lnTo>
                  <a:pt x="0" y="5"/>
                </a:lnTo>
                <a:lnTo>
                  <a:pt x="10" y="24"/>
                </a:lnTo>
                <a:lnTo>
                  <a:pt x="11" y="25"/>
                </a:lnTo>
                <a:lnTo>
                  <a:pt x="10" y="24"/>
                </a:lnTo>
                <a:lnTo>
                  <a:pt x="10" y="25"/>
                </a:lnTo>
                <a:lnTo>
                  <a:pt x="11" y="2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0" name="Freeform 1424"/>
          <p:cNvSpPr>
            <a:spLocks/>
          </p:cNvSpPr>
          <p:nvPr/>
        </p:nvSpPr>
        <p:spPr bwMode="auto">
          <a:xfrm>
            <a:off x="4822825" y="4635500"/>
            <a:ext cx="12700" cy="9525"/>
          </a:xfrm>
          <a:custGeom>
            <a:avLst/>
            <a:gdLst/>
            <a:ahLst/>
            <a:cxnLst>
              <a:cxn ang="0">
                <a:pos x="14" y="26"/>
              </a:cxn>
              <a:cxn ang="0">
                <a:pos x="29" y="18"/>
              </a:cxn>
              <a:cxn ang="0">
                <a:pos x="16" y="0"/>
              </a:cxn>
              <a:cxn ang="0">
                <a:pos x="0" y="8"/>
              </a:cxn>
              <a:cxn ang="0">
                <a:pos x="13" y="25"/>
              </a:cxn>
              <a:cxn ang="0">
                <a:pos x="14" y="26"/>
              </a:cxn>
              <a:cxn ang="0">
                <a:pos x="13" y="25"/>
              </a:cxn>
              <a:cxn ang="0">
                <a:pos x="13" y="26"/>
              </a:cxn>
              <a:cxn ang="0">
                <a:pos x="14" y="26"/>
              </a:cxn>
            </a:cxnLst>
            <a:rect l="0" t="0" r="r" b="b"/>
            <a:pathLst>
              <a:path w="29" h="26">
                <a:moveTo>
                  <a:pt x="14" y="26"/>
                </a:moveTo>
                <a:lnTo>
                  <a:pt x="29" y="18"/>
                </a:lnTo>
                <a:lnTo>
                  <a:pt x="16" y="0"/>
                </a:lnTo>
                <a:lnTo>
                  <a:pt x="0" y="8"/>
                </a:lnTo>
                <a:lnTo>
                  <a:pt x="13" y="25"/>
                </a:lnTo>
                <a:lnTo>
                  <a:pt x="14" y="26"/>
                </a:lnTo>
                <a:lnTo>
                  <a:pt x="13" y="25"/>
                </a:lnTo>
                <a:lnTo>
                  <a:pt x="13" y="26"/>
                </a:lnTo>
                <a:lnTo>
                  <a:pt x="14" y="2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1" name="Freeform 1425"/>
          <p:cNvSpPr>
            <a:spLocks/>
          </p:cNvSpPr>
          <p:nvPr/>
        </p:nvSpPr>
        <p:spPr bwMode="auto">
          <a:xfrm>
            <a:off x="4829175" y="4641850"/>
            <a:ext cx="12700" cy="11113"/>
          </a:xfrm>
          <a:custGeom>
            <a:avLst/>
            <a:gdLst/>
            <a:ahLst/>
            <a:cxnLst>
              <a:cxn ang="0">
                <a:pos x="17" y="26"/>
              </a:cxn>
              <a:cxn ang="0">
                <a:pos x="31" y="16"/>
              </a:cxn>
              <a:cxn ang="0">
                <a:pos x="15" y="0"/>
              </a:cxn>
              <a:cxn ang="0">
                <a:pos x="0" y="9"/>
              </a:cxn>
              <a:cxn ang="0">
                <a:pos x="16" y="25"/>
              </a:cxn>
              <a:cxn ang="0">
                <a:pos x="17" y="26"/>
              </a:cxn>
              <a:cxn ang="0">
                <a:pos x="16" y="25"/>
              </a:cxn>
              <a:cxn ang="0">
                <a:pos x="17" y="26"/>
              </a:cxn>
              <a:cxn ang="0">
                <a:pos x="17" y="26"/>
              </a:cxn>
            </a:cxnLst>
            <a:rect l="0" t="0" r="r" b="b"/>
            <a:pathLst>
              <a:path w="31" h="26">
                <a:moveTo>
                  <a:pt x="17" y="26"/>
                </a:moveTo>
                <a:lnTo>
                  <a:pt x="31" y="16"/>
                </a:lnTo>
                <a:lnTo>
                  <a:pt x="15" y="0"/>
                </a:lnTo>
                <a:lnTo>
                  <a:pt x="0" y="9"/>
                </a:lnTo>
                <a:lnTo>
                  <a:pt x="16" y="25"/>
                </a:lnTo>
                <a:lnTo>
                  <a:pt x="17" y="26"/>
                </a:lnTo>
                <a:lnTo>
                  <a:pt x="16" y="25"/>
                </a:lnTo>
                <a:lnTo>
                  <a:pt x="17" y="26"/>
                </a:lnTo>
                <a:lnTo>
                  <a:pt x="17" y="2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2" name="Freeform 1426"/>
          <p:cNvSpPr>
            <a:spLocks/>
          </p:cNvSpPr>
          <p:nvPr/>
        </p:nvSpPr>
        <p:spPr bwMode="auto">
          <a:xfrm>
            <a:off x="4835525" y="4648200"/>
            <a:ext cx="14288" cy="9525"/>
          </a:xfrm>
          <a:custGeom>
            <a:avLst/>
            <a:gdLst/>
            <a:ahLst/>
            <a:cxnLst>
              <a:cxn ang="0">
                <a:pos x="21" y="25"/>
              </a:cxn>
              <a:cxn ang="0">
                <a:pos x="34" y="14"/>
              </a:cxn>
              <a:cxn ang="0">
                <a:pos x="14" y="0"/>
              </a:cxn>
              <a:cxn ang="0">
                <a:pos x="0" y="10"/>
              </a:cxn>
              <a:cxn ang="0">
                <a:pos x="20" y="25"/>
              </a:cxn>
              <a:cxn ang="0">
                <a:pos x="21" y="25"/>
              </a:cxn>
              <a:cxn ang="0">
                <a:pos x="20" y="25"/>
              </a:cxn>
              <a:cxn ang="0">
                <a:pos x="21" y="25"/>
              </a:cxn>
              <a:cxn ang="0">
                <a:pos x="21" y="25"/>
              </a:cxn>
            </a:cxnLst>
            <a:rect l="0" t="0" r="r" b="b"/>
            <a:pathLst>
              <a:path w="34" h="25">
                <a:moveTo>
                  <a:pt x="21" y="25"/>
                </a:moveTo>
                <a:lnTo>
                  <a:pt x="34" y="14"/>
                </a:lnTo>
                <a:lnTo>
                  <a:pt x="14" y="0"/>
                </a:lnTo>
                <a:lnTo>
                  <a:pt x="0" y="10"/>
                </a:lnTo>
                <a:lnTo>
                  <a:pt x="20" y="25"/>
                </a:lnTo>
                <a:lnTo>
                  <a:pt x="21" y="25"/>
                </a:lnTo>
                <a:lnTo>
                  <a:pt x="20" y="25"/>
                </a:lnTo>
                <a:lnTo>
                  <a:pt x="21" y="25"/>
                </a:lnTo>
                <a:lnTo>
                  <a:pt x="21" y="2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3" name="Freeform 1427"/>
          <p:cNvSpPr>
            <a:spLocks/>
          </p:cNvSpPr>
          <p:nvPr/>
        </p:nvSpPr>
        <p:spPr bwMode="auto">
          <a:xfrm>
            <a:off x="4843463" y="4652963"/>
            <a:ext cx="14287" cy="9525"/>
          </a:xfrm>
          <a:custGeom>
            <a:avLst/>
            <a:gdLst/>
            <a:ahLst/>
            <a:cxnLst>
              <a:cxn ang="0">
                <a:pos x="22" y="25"/>
              </a:cxn>
              <a:cxn ang="0">
                <a:pos x="33" y="13"/>
              </a:cxn>
              <a:cxn ang="0">
                <a:pos x="12" y="0"/>
              </a:cxn>
              <a:cxn ang="0">
                <a:pos x="0" y="12"/>
              </a:cxn>
              <a:cxn ang="0">
                <a:pos x="21" y="24"/>
              </a:cxn>
              <a:cxn ang="0">
                <a:pos x="22" y="25"/>
              </a:cxn>
              <a:cxn ang="0">
                <a:pos x="21" y="24"/>
              </a:cxn>
              <a:cxn ang="0">
                <a:pos x="22" y="24"/>
              </a:cxn>
              <a:cxn ang="0">
                <a:pos x="22" y="25"/>
              </a:cxn>
            </a:cxnLst>
            <a:rect l="0" t="0" r="r" b="b"/>
            <a:pathLst>
              <a:path w="33" h="25">
                <a:moveTo>
                  <a:pt x="22" y="25"/>
                </a:moveTo>
                <a:lnTo>
                  <a:pt x="33" y="13"/>
                </a:lnTo>
                <a:lnTo>
                  <a:pt x="12" y="0"/>
                </a:lnTo>
                <a:lnTo>
                  <a:pt x="0" y="12"/>
                </a:lnTo>
                <a:lnTo>
                  <a:pt x="21" y="24"/>
                </a:lnTo>
                <a:lnTo>
                  <a:pt x="22" y="25"/>
                </a:lnTo>
                <a:lnTo>
                  <a:pt x="21" y="24"/>
                </a:lnTo>
                <a:lnTo>
                  <a:pt x="22" y="24"/>
                </a:lnTo>
                <a:lnTo>
                  <a:pt x="22" y="2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4" name="Freeform 1428"/>
          <p:cNvSpPr>
            <a:spLocks/>
          </p:cNvSpPr>
          <p:nvPr/>
        </p:nvSpPr>
        <p:spPr bwMode="auto">
          <a:xfrm>
            <a:off x="4852988" y="4657725"/>
            <a:ext cx="12700" cy="9525"/>
          </a:xfrm>
          <a:custGeom>
            <a:avLst/>
            <a:gdLst/>
            <a:ahLst/>
            <a:cxnLst>
              <a:cxn ang="0">
                <a:pos x="25" y="23"/>
              </a:cxn>
              <a:cxn ang="0">
                <a:pos x="34" y="10"/>
              </a:cxn>
              <a:cxn ang="0">
                <a:pos x="9" y="0"/>
              </a:cxn>
              <a:cxn ang="0">
                <a:pos x="0" y="13"/>
              </a:cxn>
              <a:cxn ang="0">
                <a:pos x="24" y="22"/>
              </a:cxn>
              <a:cxn ang="0">
                <a:pos x="25" y="23"/>
              </a:cxn>
              <a:cxn ang="0">
                <a:pos x="24" y="22"/>
              </a:cxn>
              <a:cxn ang="0">
                <a:pos x="25" y="22"/>
              </a:cxn>
              <a:cxn ang="0">
                <a:pos x="25" y="23"/>
              </a:cxn>
            </a:cxnLst>
            <a:rect l="0" t="0" r="r" b="b"/>
            <a:pathLst>
              <a:path w="34" h="23">
                <a:moveTo>
                  <a:pt x="25" y="23"/>
                </a:moveTo>
                <a:lnTo>
                  <a:pt x="34" y="10"/>
                </a:lnTo>
                <a:lnTo>
                  <a:pt x="9" y="0"/>
                </a:lnTo>
                <a:lnTo>
                  <a:pt x="0" y="13"/>
                </a:lnTo>
                <a:lnTo>
                  <a:pt x="24" y="22"/>
                </a:lnTo>
                <a:lnTo>
                  <a:pt x="25" y="23"/>
                </a:lnTo>
                <a:lnTo>
                  <a:pt x="24" y="22"/>
                </a:lnTo>
                <a:lnTo>
                  <a:pt x="25" y="22"/>
                </a:lnTo>
                <a:lnTo>
                  <a:pt x="25" y="2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5" name="Freeform 1429"/>
          <p:cNvSpPr>
            <a:spLocks/>
          </p:cNvSpPr>
          <p:nvPr/>
        </p:nvSpPr>
        <p:spPr bwMode="auto">
          <a:xfrm>
            <a:off x="4862513" y="4660900"/>
            <a:ext cx="14287" cy="9525"/>
          </a:xfrm>
          <a:custGeom>
            <a:avLst/>
            <a:gdLst/>
            <a:ahLst/>
            <a:cxnLst>
              <a:cxn ang="0">
                <a:pos x="28" y="21"/>
              </a:cxn>
              <a:cxn ang="0">
                <a:pos x="33" y="8"/>
              </a:cxn>
              <a:cxn ang="0">
                <a:pos x="8" y="0"/>
              </a:cxn>
              <a:cxn ang="0">
                <a:pos x="0" y="14"/>
              </a:cxn>
              <a:cxn ang="0">
                <a:pos x="26" y="21"/>
              </a:cxn>
              <a:cxn ang="0">
                <a:pos x="28" y="21"/>
              </a:cxn>
              <a:cxn ang="0">
                <a:pos x="26" y="21"/>
              </a:cxn>
              <a:cxn ang="0">
                <a:pos x="27" y="21"/>
              </a:cxn>
              <a:cxn ang="0">
                <a:pos x="28" y="21"/>
              </a:cxn>
            </a:cxnLst>
            <a:rect l="0" t="0" r="r" b="b"/>
            <a:pathLst>
              <a:path w="33" h="21">
                <a:moveTo>
                  <a:pt x="28" y="21"/>
                </a:moveTo>
                <a:lnTo>
                  <a:pt x="33" y="8"/>
                </a:lnTo>
                <a:lnTo>
                  <a:pt x="8" y="0"/>
                </a:lnTo>
                <a:lnTo>
                  <a:pt x="0" y="14"/>
                </a:lnTo>
                <a:lnTo>
                  <a:pt x="26" y="21"/>
                </a:lnTo>
                <a:lnTo>
                  <a:pt x="28" y="21"/>
                </a:lnTo>
                <a:lnTo>
                  <a:pt x="26" y="21"/>
                </a:lnTo>
                <a:lnTo>
                  <a:pt x="27" y="21"/>
                </a:lnTo>
                <a:lnTo>
                  <a:pt x="28" y="2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6" name="Freeform 1430"/>
          <p:cNvSpPr>
            <a:spLocks/>
          </p:cNvSpPr>
          <p:nvPr/>
        </p:nvSpPr>
        <p:spPr bwMode="auto">
          <a:xfrm>
            <a:off x="4873625" y="4664075"/>
            <a:ext cx="12700" cy="7938"/>
          </a:xfrm>
          <a:custGeom>
            <a:avLst/>
            <a:gdLst/>
            <a:ahLst/>
            <a:cxnLst>
              <a:cxn ang="0">
                <a:pos x="28" y="18"/>
              </a:cxn>
              <a:cxn ang="0">
                <a:pos x="30" y="4"/>
              </a:cxn>
              <a:cxn ang="0">
                <a:pos x="3" y="0"/>
              </a:cxn>
              <a:cxn ang="0">
                <a:pos x="0" y="14"/>
              </a:cxn>
              <a:cxn ang="0">
                <a:pos x="27" y="18"/>
              </a:cxn>
              <a:cxn ang="0">
                <a:pos x="28" y="18"/>
              </a:cxn>
              <a:cxn ang="0">
                <a:pos x="27" y="18"/>
              </a:cxn>
              <a:cxn ang="0">
                <a:pos x="27" y="18"/>
              </a:cxn>
              <a:cxn ang="0">
                <a:pos x="28" y="18"/>
              </a:cxn>
            </a:cxnLst>
            <a:rect l="0" t="0" r="r" b="b"/>
            <a:pathLst>
              <a:path w="30" h="18">
                <a:moveTo>
                  <a:pt x="28" y="18"/>
                </a:moveTo>
                <a:lnTo>
                  <a:pt x="30" y="4"/>
                </a:lnTo>
                <a:lnTo>
                  <a:pt x="3" y="0"/>
                </a:lnTo>
                <a:lnTo>
                  <a:pt x="0" y="14"/>
                </a:lnTo>
                <a:lnTo>
                  <a:pt x="27" y="18"/>
                </a:lnTo>
                <a:lnTo>
                  <a:pt x="28" y="18"/>
                </a:lnTo>
                <a:lnTo>
                  <a:pt x="27" y="18"/>
                </a:lnTo>
                <a:lnTo>
                  <a:pt x="27" y="18"/>
                </a:lnTo>
                <a:lnTo>
                  <a:pt x="28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7" name="Freeform 1431"/>
          <p:cNvSpPr>
            <a:spLocks/>
          </p:cNvSpPr>
          <p:nvPr/>
        </p:nvSpPr>
        <p:spPr bwMode="auto">
          <a:xfrm>
            <a:off x="4884738" y="4665663"/>
            <a:ext cx="11112" cy="6350"/>
          </a:xfrm>
          <a:custGeom>
            <a:avLst/>
            <a:gdLst/>
            <a:ahLst/>
            <a:cxnLst>
              <a:cxn ang="0">
                <a:pos x="27" y="15"/>
              </a:cxn>
              <a:cxn ang="0">
                <a:pos x="28" y="1"/>
              </a:cxn>
              <a:cxn ang="0">
                <a:pos x="1" y="0"/>
              </a:cxn>
              <a:cxn ang="0">
                <a:pos x="0" y="14"/>
              </a:cxn>
              <a:cxn ang="0">
                <a:pos x="27" y="15"/>
              </a:cxn>
              <a:cxn ang="0">
                <a:pos x="27" y="15"/>
              </a:cxn>
              <a:cxn ang="0">
                <a:pos x="27" y="15"/>
              </a:cxn>
              <a:cxn ang="0">
                <a:pos x="27" y="15"/>
              </a:cxn>
              <a:cxn ang="0">
                <a:pos x="27" y="15"/>
              </a:cxn>
            </a:cxnLst>
            <a:rect l="0" t="0" r="r" b="b"/>
            <a:pathLst>
              <a:path w="28" h="15">
                <a:moveTo>
                  <a:pt x="27" y="15"/>
                </a:moveTo>
                <a:lnTo>
                  <a:pt x="28" y="1"/>
                </a:lnTo>
                <a:lnTo>
                  <a:pt x="1" y="0"/>
                </a:lnTo>
                <a:lnTo>
                  <a:pt x="0" y="14"/>
                </a:lnTo>
                <a:lnTo>
                  <a:pt x="27" y="15"/>
                </a:lnTo>
                <a:lnTo>
                  <a:pt x="27" y="15"/>
                </a:lnTo>
                <a:lnTo>
                  <a:pt x="27" y="15"/>
                </a:lnTo>
                <a:lnTo>
                  <a:pt x="27" y="15"/>
                </a:lnTo>
                <a:lnTo>
                  <a:pt x="27" y="1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8" name="Line 1432"/>
          <p:cNvSpPr>
            <a:spLocks noChangeShapeType="1"/>
          </p:cNvSpPr>
          <p:nvPr/>
        </p:nvSpPr>
        <p:spPr bwMode="auto">
          <a:xfrm>
            <a:off x="5073650" y="4191000"/>
            <a:ext cx="777875" cy="254000"/>
          </a:xfrm>
          <a:prstGeom prst="line">
            <a:avLst/>
          </a:prstGeom>
          <a:noFill/>
          <a:ln w="4763">
            <a:solidFill>
              <a:srgbClr val="161417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49" name="Line 1433"/>
          <p:cNvSpPr>
            <a:spLocks noChangeShapeType="1"/>
          </p:cNvSpPr>
          <p:nvPr/>
        </p:nvSpPr>
        <p:spPr bwMode="auto">
          <a:xfrm flipV="1">
            <a:off x="5073650" y="3930650"/>
            <a:ext cx="763588" cy="260350"/>
          </a:xfrm>
          <a:prstGeom prst="line">
            <a:avLst/>
          </a:prstGeom>
          <a:noFill/>
          <a:ln w="4763">
            <a:solidFill>
              <a:srgbClr val="161417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0" name="Line 1434"/>
          <p:cNvSpPr>
            <a:spLocks noChangeShapeType="1"/>
          </p:cNvSpPr>
          <p:nvPr/>
        </p:nvSpPr>
        <p:spPr bwMode="auto">
          <a:xfrm flipV="1">
            <a:off x="5837238" y="3930650"/>
            <a:ext cx="1587" cy="514350"/>
          </a:xfrm>
          <a:prstGeom prst="line">
            <a:avLst/>
          </a:prstGeom>
          <a:noFill/>
          <a:ln w="4763">
            <a:solidFill>
              <a:srgbClr val="161417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1" name="Freeform 1435"/>
          <p:cNvSpPr>
            <a:spLocks/>
          </p:cNvSpPr>
          <p:nvPr/>
        </p:nvSpPr>
        <p:spPr bwMode="auto">
          <a:xfrm>
            <a:off x="3792538" y="3829050"/>
            <a:ext cx="1038225" cy="908050"/>
          </a:xfrm>
          <a:custGeom>
            <a:avLst/>
            <a:gdLst/>
            <a:ahLst/>
            <a:cxnLst>
              <a:cxn ang="0">
                <a:pos x="130" y="2287"/>
              </a:cxn>
              <a:cxn ang="0">
                <a:pos x="2483" y="2287"/>
              </a:cxn>
              <a:cxn ang="0">
                <a:pos x="2502" y="2284"/>
              </a:cxn>
              <a:cxn ang="0">
                <a:pos x="2520" y="2281"/>
              </a:cxn>
              <a:cxn ang="0">
                <a:pos x="2537" y="2274"/>
              </a:cxn>
              <a:cxn ang="0">
                <a:pos x="2554" y="2266"/>
              </a:cxn>
              <a:cxn ang="0">
                <a:pos x="2569" y="2255"/>
              </a:cxn>
              <a:cxn ang="0">
                <a:pos x="2582" y="2242"/>
              </a:cxn>
              <a:cxn ang="0">
                <a:pos x="2593" y="2226"/>
              </a:cxn>
              <a:cxn ang="0">
                <a:pos x="2603" y="2210"/>
              </a:cxn>
              <a:cxn ang="0">
                <a:pos x="2609" y="2193"/>
              </a:cxn>
              <a:cxn ang="0">
                <a:pos x="2613" y="2174"/>
              </a:cxn>
              <a:cxn ang="0">
                <a:pos x="2614" y="2156"/>
              </a:cxn>
              <a:cxn ang="0">
                <a:pos x="2614" y="130"/>
              </a:cxn>
              <a:cxn ang="0">
                <a:pos x="2613" y="112"/>
              </a:cxn>
              <a:cxn ang="0">
                <a:pos x="2609" y="94"/>
              </a:cxn>
              <a:cxn ang="0">
                <a:pos x="2603" y="75"/>
              </a:cxn>
              <a:cxn ang="0">
                <a:pos x="2593" y="60"/>
              </a:cxn>
              <a:cxn ang="0">
                <a:pos x="2582" y="45"/>
              </a:cxn>
              <a:cxn ang="0">
                <a:pos x="2569" y="31"/>
              </a:cxn>
              <a:cxn ang="0">
                <a:pos x="2554" y="20"/>
              </a:cxn>
              <a:cxn ang="0">
                <a:pos x="2537" y="11"/>
              </a:cxn>
              <a:cxn ang="0">
                <a:pos x="2520" y="5"/>
              </a:cxn>
              <a:cxn ang="0">
                <a:pos x="2502" y="1"/>
              </a:cxn>
              <a:cxn ang="0">
                <a:pos x="2483" y="0"/>
              </a:cxn>
              <a:cxn ang="0">
                <a:pos x="130" y="0"/>
              </a:cxn>
              <a:cxn ang="0">
                <a:pos x="112" y="1"/>
              </a:cxn>
              <a:cxn ang="0">
                <a:pos x="94" y="5"/>
              </a:cxn>
              <a:cxn ang="0">
                <a:pos x="77" y="11"/>
              </a:cxn>
              <a:cxn ang="0">
                <a:pos x="60" y="20"/>
              </a:cxn>
              <a:cxn ang="0">
                <a:pos x="45" y="31"/>
              </a:cxn>
              <a:cxn ang="0">
                <a:pos x="32" y="45"/>
              </a:cxn>
              <a:cxn ang="0">
                <a:pos x="21" y="60"/>
              </a:cxn>
              <a:cxn ang="0">
                <a:pos x="12" y="75"/>
              </a:cxn>
              <a:cxn ang="0">
                <a:pos x="6" y="94"/>
              </a:cxn>
              <a:cxn ang="0">
                <a:pos x="2" y="112"/>
              </a:cxn>
              <a:cxn ang="0">
                <a:pos x="0" y="130"/>
              </a:cxn>
              <a:cxn ang="0">
                <a:pos x="0" y="2156"/>
              </a:cxn>
              <a:cxn ang="0">
                <a:pos x="2" y="2174"/>
              </a:cxn>
              <a:cxn ang="0">
                <a:pos x="6" y="2193"/>
              </a:cxn>
              <a:cxn ang="0">
                <a:pos x="12" y="2210"/>
              </a:cxn>
              <a:cxn ang="0">
                <a:pos x="21" y="2226"/>
              </a:cxn>
              <a:cxn ang="0">
                <a:pos x="32" y="2242"/>
              </a:cxn>
              <a:cxn ang="0">
                <a:pos x="45" y="2255"/>
              </a:cxn>
              <a:cxn ang="0">
                <a:pos x="60" y="2266"/>
              </a:cxn>
              <a:cxn ang="0">
                <a:pos x="77" y="2274"/>
              </a:cxn>
              <a:cxn ang="0">
                <a:pos x="94" y="2281"/>
              </a:cxn>
              <a:cxn ang="0">
                <a:pos x="112" y="2284"/>
              </a:cxn>
              <a:cxn ang="0">
                <a:pos x="130" y="2287"/>
              </a:cxn>
            </a:cxnLst>
            <a:rect l="0" t="0" r="r" b="b"/>
            <a:pathLst>
              <a:path w="2614" h="2287">
                <a:moveTo>
                  <a:pt x="130" y="2287"/>
                </a:moveTo>
                <a:lnTo>
                  <a:pt x="2483" y="2287"/>
                </a:lnTo>
                <a:lnTo>
                  <a:pt x="2502" y="2284"/>
                </a:lnTo>
                <a:lnTo>
                  <a:pt x="2520" y="2281"/>
                </a:lnTo>
                <a:lnTo>
                  <a:pt x="2537" y="2274"/>
                </a:lnTo>
                <a:lnTo>
                  <a:pt x="2554" y="2266"/>
                </a:lnTo>
                <a:lnTo>
                  <a:pt x="2569" y="2255"/>
                </a:lnTo>
                <a:lnTo>
                  <a:pt x="2582" y="2242"/>
                </a:lnTo>
                <a:lnTo>
                  <a:pt x="2593" y="2226"/>
                </a:lnTo>
                <a:lnTo>
                  <a:pt x="2603" y="2210"/>
                </a:lnTo>
                <a:lnTo>
                  <a:pt x="2609" y="2193"/>
                </a:lnTo>
                <a:lnTo>
                  <a:pt x="2613" y="2174"/>
                </a:lnTo>
                <a:lnTo>
                  <a:pt x="2614" y="2156"/>
                </a:lnTo>
                <a:lnTo>
                  <a:pt x="2614" y="130"/>
                </a:lnTo>
                <a:lnTo>
                  <a:pt x="2613" y="112"/>
                </a:lnTo>
                <a:lnTo>
                  <a:pt x="2609" y="94"/>
                </a:lnTo>
                <a:lnTo>
                  <a:pt x="2603" y="75"/>
                </a:lnTo>
                <a:lnTo>
                  <a:pt x="2593" y="60"/>
                </a:lnTo>
                <a:lnTo>
                  <a:pt x="2582" y="45"/>
                </a:lnTo>
                <a:lnTo>
                  <a:pt x="2569" y="31"/>
                </a:lnTo>
                <a:lnTo>
                  <a:pt x="2554" y="20"/>
                </a:lnTo>
                <a:lnTo>
                  <a:pt x="2537" y="11"/>
                </a:lnTo>
                <a:lnTo>
                  <a:pt x="2520" y="5"/>
                </a:lnTo>
                <a:lnTo>
                  <a:pt x="2502" y="1"/>
                </a:lnTo>
                <a:lnTo>
                  <a:pt x="2483" y="0"/>
                </a:lnTo>
                <a:lnTo>
                  <a:pt x="130" y="0"/>
                </a:lnTo>
                <a:lnTo>
                  <a:pt x="112" y="1"/>
                </a:lnTo>
                <a:lnTo>
                  <a:pt x="94" y="5"/>
                </a:lnTo>
                <a:lnTo>
                  <a:pt x="77" y="11"/>
                </a:lnTo>
                <a:lnTo>
                  <a:pt x="60" y="20"/>
                </a:lnTo>
                <a:lnTo>
                  <a:pt x="45" y="31"/>
                </a:lnTo>
                <a:lnTo>
                  <a:pt x="32" y="45"/>
                </a:lnTo>
                <a:lnTo>
                  <a:pt x="21" y="60"/>
                </a:lnTo>
                <a:lnTo>
                  <a:pt x="12" y="75"/>
                </a:lnTo>
                <a:lnTo>
                  <a:pt x="6" y="94"/>
                </a:lnTo>
                <a:lnTo>
                  <a:pt x="2" y="112"/>
                </a:lnTo>
                <a:lnTo>
                  <a:pt x="0" y="130"/>
                </a:lnTo>
                <a:lnTo>
                  <a:pt x="0" y="2156"/>
                </a:lnTo>
                <a:lnTo>
                  <a:pt x="2" y="2174"/>
                </a:lnTo>
                <a:lnTo>
                  <a:pt x="6" y="2193"/>
                </a:lnTo>
                <a:lnTo>
                  <a:pt x="12" y="2210"/>
                </a:lnTo>
                <a:lnTo>
                  <a:pt x="21" y="2226"/>
                </a:lnTo>
                <a:lnTo>
                  <a:pt x="32" y="2242"/>
                </a:lnTo>
                <a:lnTo>
                  <a:pt x="45" y="2255"/>
                </a:lnTo>
                <a:lnTo>
                  <a:pt x="60" y="2266"/>
                </a:lnTo>
                <a:lnTo>
                  <a:pt x="77" y="2274"/>
                </a:lnTo>
                <a:lnTo>
                  <a:pt x="94" y="2281"/>
                </a:lnTo>
                <a:lnTo>
                  <a:pt x="112" y="2284"/>
                </a:lnTo>
                <a:lnTo>
                  <a:pt x="130" y="2287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2" name="Freeform 1436"/>
          <p:cNvSpPr>
            <a:spLocks/>
          </p:cNvSpPr>
          <p:nvPr/>
        </p:nvSpPr>
        <p:spPr bwMode="auto">
          <a:xfrm>
            <a:off x="3844925" y="4732338"/>
            <a:ext cx="933450" cy="7937"/>
          </a:xfrm>
          <a:custGeom>
            <a:avLst/>
            <a:gdLst/>
            <a:ahLst/>
            <a:cxnLst>
              <a:cxn ang="0">
                <a:pos x="2354" y="20"/>
              </a:cxn>
              <a:cxn ang="0">
                <a:pos x="2353" y="0"/>
              </a:cxn>
              <a:cxn ang="0">
                <a:pos x="0" y="0"/>
              </a:cxn>
              <a:cxn ang="0">
                <a:pos x="0" y="20"/>
              </a:cxn>
              <a:cxn ang="0">
                <a:pos x="2353" y="20"/>
              </a:cxn>
              <a:cxn ang="0">
                <a:pos x="2354" y="20"/>
              </a:cxn>
              <a:cxn ang="0">
                <a:pos x="2353" y="20"/>
              </a:cxn>
              <a:cxn ang="0">
                <a:pos x="2353" y="20"/>
              </a:cxn>
              <a:cxn ang="0">
                <a:pos x="2354" y="20"/>
              </a:cxn>
            </a:cxnLst>
            <a:rect l="0" t="0" r="r" b="b"/>
            <a:pathLst>
              <a:path w="2354" h="20">
                <a:moveTo>
                  <a:pt x="2354" y="20"/>
                </a:moveTo>
                <a:lnTo>
                  <a:pt x="2353" y="0"/>
                </a:lnTo>
                <a:lnTo>
                  <a:pt x="0" y="0"/>
                </a:lnTo>
                <a:lnTo>
                  <a:pt x="0" y="20"/>
                </a:lnTo>
                <a:lnTo>
                  <a:pt x="2353" y="20"/>
                </a:lnTo>
                <a:lnTo>
                  <a:pt x="2354" y="20"/>
                </a:lnTo>
                <a:lnTo>
                  <a:pt x="2353" y="20"/>
                </a:lnTo>
                <a:lnTo>
                  <a:pt x="2353" y="20"/>
                </a:lnTo>
                <a:lnTo>
                  <a:pt x="2354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3" name="Freeform 1437"/>
          <p:cNvSpPr>
            <a:spLocks/>
          </p:cNvSpPr>
          <p:nvPr/>
        </p:nvSpPr>
        <p:spPr bwMode="auto">
          <a:xfrm>
            <a:off x="4778375" y="4732338"/>
            <a:ext cx="7938" cy="7937"/>
          </a:xfrm>
          <a:custGeom>
            <a:avLst/>
            <a:gdLst/>
            <a:ahLst/>
            <a:cxnLst>
              <a:cxn ang="0">
                <a:pos x="22" y="20"/>
              </a:cxn>
              <a:cxn ang="0">
                <a:pos x="20" y="0"/>
              </a:cxn>
              <a:cxn ang="0">
                <a:pos x="0" y="1"/>
              </a:cxn>
              <a:cxn ang="0">
                <a:pos x="2" y="21"/>
              </a:cxn>
              <a:cxn ang="0">
                <a:pos x="21" y="20"/>
              </a:cxn>
              <a:cxn ang="0">
                <a:pos x="22" y="20"/>
              </a:cxn>
              <a:cxn ang="0">
                <a:pos x="21" y="20"/>
              </a:cxn>
              <a:cxn ang="0">
                <a:pos x="21" y="20"/>
              </a:cxn>
              <a:cxn ang="0">
                <a:pos x="22" y="20"/>
              </a:cxn>
            </a:cxnLst>
            <a:rect l="0" t="0" r="r" b="b"/>
            <a:pathLst>
              <a:path w="22" h="21">
                <a:moveTo>
                  <a:pt x="22" y="20"/>
                </a:moveTo>
                <a:lnTo>
                  <a:pt x="20" y="0"/>
                </a:lnTo>
                <a:lnTo>
                  <a:pt x="0" y="1"/>
                </a:lnTo>
                <a:lnTo>
                  <a:pt x="2" y="21"/>
                </a:lnTo>
                <a:lnTo>
                  <a:pt x="21" y="20"/>
                </a:lnTo>
                <a:lnTo>
                  <a:pt x="22" y="20"/>
                </a:lnTo>
                <a:lnTo>
                  <a:pt x="21" y="20"/>
                </a:lnTo>
                <a:lnTo>
                  <a:pt x="21" y="20"/>
                </a:lnTo>
                <a:lnTo>
                  <a:pt x="22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4" name="Freeform 1438"/>
          <p:cNvSpPr>
            <a:spLocks/>
          </p:cNvSpPr>
          <p:nvPr/>
        </p:nvSpPr>
        <p:spPr bwMode="auto">
          <a:xfrm>
            <a:off x="4784725" y="4730750"/>
            <a:ext cx="9525" cy="9525"/>
          </a:xfrm>
          <a:custGeom>
            <a:avLst/>
            <a:gdLst/>
            <a:ahLst/>
            <a:cxnLst>
              <a:cxn ang="0">
                <a:pos x="23" y="19"/>
              </a:cxn>
              <a:cxn ang="0">
                <a:pos x="18" y="0"/>
              </a:cxn>
              <a:cxn ang="0">
                <a:pos x="0" y="3"/>
              </a:cxn>
              <a:cxn ang="0">
                <a:pos x="4" y="23"/>
              </a:cxn>
              <a:cxn ang="0">
                <a:pos x="22" y="19"/>
              </a:cxn>
              <a:cxn ang="0">
                <a:pos x="23" y="19"/>
              </a:cxn>
              <a:cxn ang="0">
                <a:pos x="22" y="19"/>
              </a:cxn>
              <a:cxn ang="0">
                <a:pos x="22" y="19"/>
              </a:cxn>
              <a:cxn ang="0">
                <a:pos x="23" y="19"/>
              </a:cxn>
            </a:cxnLst>
            <a:rect l="0" t="0" r="r" b="b"/>
            <a:pathLst>
              <a:path w="23" h="23">
                <a:moveTo>
                  <a:pt x="23" y="19"/>
                </a:moveTo>
                <a:lnTo>
                  <a:pt x="18" y="0"/>
                </a:lnTo>
                <a:lnTo>
                  <a:pt x="0" y="3"/>
                </a:lnTo>
                <a:lnTo>
                  <a:pt x="4" y="23"/>
                </a:lnTo>
                <a:lnTo>
                  <a:pt x="22" y="19"/>
                </a:lnTo>
                <a:lnTo>
                  <a:pt x="23" y="19"/>
                </a:lnTo>
                <a:lnTo>
                  <a:pt x="22" y="19"/>
                </a:lnTo>
                <a:lnTo>
                  <a:pt x="22" y="19"/>
                </a:lnTo>
                <a:lnTo>
                  <a:pt x="23" y="1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5" name="Freeform 1439"/>
          <p:cNvSpPr>
            <a:spLocks/>
          </p:cNvSpPr>
          <p:nvPr/>
        </p:nvSpPr>
        <p:spPr bwMode="auto">
          <a:xfrm>
            <a:off x="4791075" y="4729163"/>
            <a:ext cx="11113" cy="9525"/>
          </a:xfrm>
          <a:custGeom>
            <a:avLst/>
            <a:gdLst/>
            <a:ahLst/>
            <a:cxnLst>
              <a:cxn ang="0">
                <a:pos x="26" y="18"/>
              </a:cxn>
              <a:cxn ang="0">
                <a:pos x="18" y="0"/>
              </a:cxn>
              <a:cxn ang="0">
                <a:pos x="0" y="7"/>
              </a:cxn>
              <a:cxn ang="0">
                <a:pos x="7" y="26"/>
              </a:cxn>
              <a:cxn ang="0">
                <a:pos x="25" y="18"/>
              </a:cxn>
              <a:cxn ang="0">
                <a:pos x="26" y="18"/>
              </a:cxn>
              <a:cxn ang="0">
                <a:pos x="25" y="18"/>
              </a:cxn>
              <a:cxn ang="0">
                <a:pos x="26" y="18"/>
              </a:cxn>
              <a:cxn ang="0">
                <a:pos x="26" y="18"/>
              </a:cxn>
            </a:cxnLst>
            <a:rect l="0" t="0" r="r" b="b"/>
            <a:pathLst>
              <a:path w="26" h="26">
                <a:moveTo>
                  <a:pt x="26" y="18"/>
                </a:moveTo>
                <a:lnTo>
                  <a:pt x="18" y="0"/>
                </a:lnTo>
                <a:lnTo>
                  <a:pt x="0" y="7"/>
                </a:lnTo>
                <a:lnTo>
                  <a:pt x="7" y="26"/>
                </a:lnTo>
                <a:lnTo>
                  <a:pt x="25" y="18"/>
                </a:lnTo>
                <a:lnTo>
                  <a:pt x="26" y="18"/>
                </a:lnTo>
                <a:lnTo>
                  <a:pt x="25" y="18"/>
                </a:lnTo>
                <a:lnTo>
                  <a:pt x="26" y="18"/>
                </a:lnTo>
                <a:lnTo>
                  <a:pt x="26" y="1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6" name="Freeform 1440"/>
          <p:cNvSpPr>
            <a:spLocks/>
          </p:cNvSpPr>
          <p:nvPr/>
        </p:nvSpPr>
        <p:spPr bwMode="auto">
          <a:xfrm>
            <a:off x="4799013" y="4724400"/>
            <a:ext cx="9525" cy="11113"/>
          </a:xfrm>
          <a:custGeom>
            <a:avLst/>
            <a:gdLst/>
            <a:ahLst/>
            <a:cxnLst>
              <a:cxn ang="0">
                <a:pos x="27" y="16"/>
              </a:cxn>
              <a:cxn ang="0">
                <a:pos x="16" y="0"/>
              </a:cxn>
              <a:cxn ang="0">
                <a:pos x="0" y="9"/>
              </a:cxn>
              <a:cxn ang="0">
                <a:pos x="9" y="26"/>
              </a:cxn>
              <a:cxn ang="0">
                <a:pos x="26" y="17"/>
              </a:cxn>
              <a:cxn ang="0">
                <a:pos x="27" y="16"/>
              </a:cxn>
              <a:cxn ang="0">
                <a:pos x="26" y="17"/>
              </a:cxn>
              <a:cxn ang="0">
                <a:pos x="26" y="17"/>
              </a:cxn>
              <a:cxn ang="0">
                <a:pos x="27" y="16"/>
              </a:cxn>
            </a:cxnLst>
            <a:rect l="0" t="0" r="r" b="b"/>
            <a:pathLst>
              <a:path w="27" h="26">
                <a:moveTo>
                  <a:pt x="27" y="16"/>
                </a:moveTo>
                <a:lnTo>
                  <a:pt x="16" y="0"/>
                </a:lnTo>
                <a:lnTo>
                  <a:pt x="0" y="9"/>
                </a:lnTo>
                <a:lnTo>
                  <a:pt x="9" y="26"/>
                </a:lnTo>
                <a:lnTo>
                  <a:pt x="26" y="17"/>
                </a:lnTo>
                <a:lnTo>
                  <a:pt x="27" y="16"/>
                </a:lnTo>
                <a:lnTo>
                  <a:pt x="26" y="17"/>
                </a:lnTo>
                <a:lnTo>
                  <a:pt x="26" y="17"/>
                </a:lnTo>
                <a:lnTo>
                  <a:pt x="27" y="1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7" name="Freeform 1441"/>
          <p:cNvSpPr>
            <a:spLocks/>
          </p:cNvSpPr>
          <p:nvPr/>
        </p:nvSpPr>
        <p:spPr bwMode="auto">
          <a:xfrm>
            <a:off x="4803775" y="4721225"/>
            <a:ext cx="11113" cy="11113"/>
          </a:xfrm>
          <a:custGeom>
            <a:avLst/>
            <a:gdLst/>
            <a:ahLst/>
            <a:cxnLst>
              <a:cxn ang="0">
                <a:pos x="28" y="14"/>
              </a:cxn>
              <a:cxn ang="0">
                <a:pos x="15" y="0"/>
              </a:cxn>
              <a:cxn ang="0">
                <a:pos x="0" y="11"/>
              </a:cxn>
              <a:cxn ang="0">
                <a:pos x="12" y="26"/>
              </a:cxn>
              <a:cxn ang="0">
                <a:pos x="27" y="15"/>
              </a:cxn>
              <a:cxn ang="0">
                <a:pos x="28" y="14"/>
              </a:cxn>
              <a:cxn ang="0">
                <a:pos x="27" y="15"/>
              </a:cxn>
              <a:cxn ang="0">
                <a:pos x="27" y="15"/>
              </a:cxn>
              <a:cxn ang="0">
                <a:pos x="28" y="14"/>
              </a:cxn>
            </a:cxnLst>
            <a:rect l="0" t="0" r="r" b="b"/>
            <a:pathLst>
              <a:path w="28" h="26">
                <a:moveTo>
                  <a:pt x="28" y="14"/>
                </a:moveTo>
                <a:lnTo>
                  <a:pt x="15" y="0"/>
                </a:lnTo>
                <a:lnTo>
                  <a:pt x="0" y="11"/>
                </a:lnTo>
                <a:lnTo>
                  <a:pt x="12" y="26"/>
                </a:lnTo>
                <a:lnTo>
                  <a:pt x="27" y="15"/>
                </a:lnTo>
                <a:lnTo>
                  <a:pt x="28" y="14"/>
                </a:lnTo>
                <a:lnTo>
                  <a:pt x="27" y="15"/>
                </a:lnTo>
                <a:lnTo>
                  <a:pt x="27" y="15"/>
                </a:lnTo>
                <a:lnTo>
                  <a:pt x="28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8" name="Freeform 1442"/>
          <p:cNvSpPr>
            <a:spLocks/>
          </p:cNvSpPr>
          <p:nvPr/>
        </p:nvSpPr>
        <p:spPr bwMode="auto">
          <a:xfrm>
            <a:off x="4810125" y="4716463"/>
            <a:ext cx="11113" cy="11112"/>
          </a:xfrm>
          <a:custGeom>
            <a:avLst/>
            <a:gdLst/>
            <a:ahLst/>
            <a:cxnLst>
              <a:cxn ang="0">
                <a:pos x="28" y="13"/>
              </a:cxn>
              <a:cxn ang="0">
                <a:pos x="13" y="0"/>
              </a:cxn>
              <a:cxn ang="0">
                <a:pos x="0" y="14"/>
              </a:cxn>
              <a:cxn ang="0">
                <a:pos x="14" y="27"/>
              </a:cxn>
              <a:cxn ang="0">
                <a:pos x="27" y="15"/>
              </a:cxn>
              <a:cxn ang="0">
                <a:pos x="28" y="13"/>
              </a:cxn>
              <a:cxn ang="0">
                <a:pos x="27" y="15"/>
              </a:cxn>
              <a:cxn ang="0">
                <a:pos x="27" y="14"/>
              </a:cxn>
              <a:cxn ang="0">
                <a:pos x="28" y="13"/>
              </a:cxn>
            </a:cxnLst>
            <a:rect l="0" t="0" r="r" b="b"/>
            <a:pathLst>
              <a:path w="28" h="27">
                <a:moveTo>
                  <a:pt x="28" y="13"/>
                </a:moveTo>
                <a:lnTo>
                  <a:pt x="13" y="0"/>
                </a:lnTo>
                <a:lnTo>
                  <a:pt x="0" y="14"/>
                </a:lnTo>
                <a:lnTo>
                  <a:pt x="14" y="27"/>
                </a:lnTo>
                <a:lnTo>
                  <a:pt x="27" y="15"/>
                </a:lnTo>
                <a:lnTo>
                  <a:pt x="28" y="13"/>
                </a:lnTo>
                <a:lnTo>
                  <a:pt x="27" y="15"/>
                </a:lnTo>
                <a:lnTo>
                  <a:pt x="27" y="14"/>
                </a:lnTo>
                <a:lnTo>
                  <a:pt x="28" y="1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59" name="Freeform 1443"/>
          <p:cNvSpPr>
            <a:spLocks/>
          </p:cNvSpPr>
          <p:nvPr/>
        </p:nvSpPr>
        <p:spPr bwMode="auto">
          <a:xfrm>
            <a:off x="4814888" y="4710113"/>
            <a:ext cx="11112" cy="11112"/>
          </a:xfrm>
          <a:custGeom>
            <a:avLst/>
            <a:gdLst/>
            <a:ahLst/>
            <a:cxnLst>
              <a:cxn ang="0">
                <a:pos x="28" y="11"/>
              </a:cxn>
              <a:cxn ang="0">
                <a:pos x="11" y="0"/>
              </a:cxn>
              <a:cxn ang="0">
                <a:pos x="0" y="16"/>
              </a:cxn>
              <a:cxn ang="0">
                <a:pos x="16" y="27"/>
              </a:cxn>
              <a:cxn ang="0">
                <a:pos x="27" y="11"/>
              </a:cxn>
              <a:cxn ang="0">
                <a:pos x="28" y="11"/>
              </a:cxn>
              <a:cxn ang="0">
                <a:pos x="27" y="11"/>
              </a:cxn>
              <a:cxn ang="0">
                <a:pos x="28" y="11"/>
              </a:cxn>
              <a:cxn ang="0">
                <a:pos x="28" y="11"/>
              </a:cxn>
            </a:cxnLst>
            <a:rect l="0" t="0" r="r" b="b"/>
            <a:pathLst>
              <a:path w="28" h="27">
                <a:moveTo>
                  <a:pt x="28" y="11"/>
                </a:moveTo>
                <a:lnTo>
                  <a:pt x="11" y="0"/>
                </a:lnTo>
                <a:lnTo>
                  <a:pt x="0" y="16"/>
                </a:lnTo>
                <a:lnTo>
                  <a:pt x="16" y="27"/>
                </a:lnTo>
                <a:lnTo>
                  <a:pt x="27" y="11"/>
                </a:lnTo>
                <a:lnTo>
                  <a:pt x="28" y="11"/>
                </a:lnTo>
                <a:lnTo>
                  <a:pt x="27" y="11"/>
                </a:lnTo>
                <a:lnTo>
                  <a:pt x="28" y="11"/>
                </a:lnTo>
                <a:lnTo>
                  <a:pt x="28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0" name="Freeform 1444"/>
          <p:cNvSpPr>
            <a:spLocks/>
          </p:cNvSpPr>
          <p:nvPr/>
        </p:nvSpPr>
        <p:spPr bwMode="auto">
          <a:xfrm>
            <a:off x="4818063" y="4705350"/>
            <a:ext cx="11112" cy="9525"/>
          </a:xfrm>
          <a:custGeom>
            <a:avLst/>
            <a:gdLst/>
            <a:ahLst/>
            <a:cxnLst>
              <a:cxn ang="0">
                <a:pos x="27" y="7"/>
              </a:cxn>
              <a:cxn ang="0">
                <a:pos x="9" y="0"/>
              </a:cxn>
              <a:cxn ang="0">
                <a:pos x="0" y="15"/>
              </a:cxn>
              <a:cxn ang="0">
                <a:pos x="18" y="25"/>
              </a:cxn>
              <a:cxn ang="0">
                <a:pos x="27" y="9"/>
              </a:cxn>
              <a:cxn ang="0">
                <a:pos x="27" y="7"/>
              </a:cxn>
              <a:cxn ang="0">
                <a:pos x="27" y="9"/>
              </a:cxn>
              <a:cxn ang="0">
                <a:pos x="27" y="8"/>
              </a:cxn>
              <a:cxn ang="0">
                <a:pos x="27" y="7"/>
              </a:cxn>
            </a:cxnLst>
            <a:rect l="0" t="0" r="r" b="b"/>
            <a:pathLst>
              <a:path w="27" h="25">
                <a:moveTo>
                  <a:pt x="27" y="7"/>
                </a:moveTo>
                <a:lnTo>
                  <a:pt x="9" y="0"/>
                </a:lnTo>
                <a:lnTo>
                  <a:pt x="0" y="15"/>
                </a:lnTo>
                <a:lnTo>
                  <a:pt x="18" y="25"/>
                </a:lnTo>
                <a:lnTo>
                  <a:pt x="27" y="9"/>
                </a:lnTo>
                <a:lnTo>
                  <a:pt x="27" y="7"/>
                </a:lnTo>
                <a:lnTo>
                  <a:pt x="27" y="9"/>
                </a:lnTo>
                <a:lnTo>
                  <a:pt x="27" y="8"/>
                </a:lnTo>
                <a:lnTo>
                  <a:pt x="27" y="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1" name="Freeform 1445"/>
          <p:cNvSpPr>
            <a:spLocks/>
          </p:cNvSpPr>
          <p:nvPr/>
        </p:nvSpPr>
        <p:spPr bwMode="auto">
          <a:xfrm>
            <a:off x="4822825" y="4699000"/>
            <a:ext cx="9525" cy="9525"/>
          </a:xfrm>
          <a:custGeom>
            <a:avLst/>
            <a:gdLst/>
            <a:ahLst/>
            <a:cxnLst>
              <a:cxn ang="0">
                <a:pos x="25" y="5"/>
              </a:cxn>
              <a:cxn ang="0">
                <a:pos x="7" y="0"/>
              </a:cxn>
              <a:cxn ang="0">
                <a:pos x="0" y="17"/>
              </a:cxn>
              <a:cxn ang="0">
                <a:pos x="18" y="23"/>
              </a:cxn>
              <a:cxn ang="0">
                <a:pos x="25" y="7"/>
              </a:cxn>
              <a:cxn ang="0">
                <a:pos x="25" y="5"/>
              </a:cxn>
              <a:cxn ang="0">
                <a:pos x="25" y="7"/>
              </a:cxn>
              <a:cxn ang="0">
                <a:pos x="25" y="6"/>
              </a:cxn>
              <a:cxn ang="0">
                <a:pos x="25" y="5"/>
              </a:cxn>
            </a:cxnLst>
            <a:rect l="0" t="0" r="r" b="b"/>
            <a:pathLst>
              <a:path w="25" h="23">
                <a:moveTo>
                  <a:pt x="25" y="5"/>
                </a:moveTo>
                <a:lnTo>
                  <a:pt x="7" y="0"/>
                </a:lnTo>
                <a:lnTo>
                  <a:pt x="0" y="17"/>
                </a:lnTo>
                <a:lnTo>
                  <a:pt x="18" y="23"/>
                </a:lnTo>
                <a:lnTo>
                  <a:pt x="25" y="7"/>
                </a:lnTo>
                <a:lnTo>
                  <a:pt x="25" y="5"/>
                </a:lnTo>
                <a:lnTo>
                  <a:pt x="25" y="7"/>
                </a:lnTo>
                <a:lnTo>
                  <a:pt x="25" y="6"/>
                </a:lnTo>
                <a:lnTo>
                  <a:pt x="25" y="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2" name="Freeform 1446"/>
          <p:cNvSpPr>
            <a:spLocks/>
          </p:cNvSpPr>
          <p:nvPr/>
        </p:nvSpPr>
        <p:spPr bwMode="auto">
          <a:xfrm>
            <a:off x="4824413" y="4691063"/>
            <a:ext cx="9525" cy="9525"/>
          </a:xfrm>
          <a:custGeom>
            <a:avLst/>
            <a:gdLst/>
            <a:ahLst/>
            <a:cxnLst>
              <a:cxn ang="0">
                <a:pos x="23" y="3"/>
              </a:cxn>
              <a:cxn ang="0">
                <a:pos x="4" y="0"/>
              </a:cxn>
              <a:cxn ang="0">
                <a:pos x="0" y="19"/>
              </a:cxn>
              <a:cxn ang="0">
                <a:pos x="19" y="23"/>
              </a:cxn>
              <a:cxn ang="0">
                <a:pos x="23" y="4"/>
              </a:cxn>
              <a:cxn ang="0">
                <a:pos x="23" y="3"/>
              </a:cxn>
              <a:cxn ang="0">
                <a:pos x="23" y="4"/>
              </a:cxn>
              <a:cxn ang="0">
                <a:pos x="23" y="3"/>
              </a:cxn>
              <a:cxn ang="0">
                <a:pos x="23" y="3"/>
              </a:cxn>
            </a:cxnLst>
            <a:rect l="0" t="0" r="r" b="b"/>
            <a:pathLst>
              <a:path w="23" h="23">
                <a:moveTo>
                  <a:pt x="23" y="3"/>
                </a:moveTo>
                <a:lnTo>
                  <a:pt x="4" y="0"/>
                </a:lnTo>
                <a:lnTo>
                  <a:pt x="0" y="19"/>
                </a:lnTo>
                <a:lnTo>
                  <a:pt x="19" y="23"/>
                </a:lnTo>
                <a:lnTo>
                  <a:pt x="23" y="4"/>
                </a:lnTo>
                <a:lnTo>
                  <a:pt x="23" y="3"/>
                </a:lnTo>
                <a:lnTo>
                  <a:pt x="23" y="4"/>
                </a:lnTo>
                <a:lnTo>
                  <a:pt x="23" y="3"/>
                </a:lnTo>
                <a:lnTo>
                  <a:pt x="23" y="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3" name="Freeform 1447"/>
          <p:cNvSpPr>
            <a:spLocks/>
          </p:cNvSpPr>
          <p:nvPr/>
        </p:nvSpPr>
        <p:spPr bwMode="auto">
          <a:xfrm>
            <a:off x="4826000" y="4684713"/>
            <a:ext cx="7938" cy="7937"/>
          </a:xfrm>
          <a:custGeom>
            <a:avLst/>
            <a:gdLst/>
            <a:ahLst/>
            <a:cxnLst>
              <a:cxn ang="0">
                <a:pos x="21" y="1"/>
              </a:cxn>
              <a:cxn ang="0">
                <a:pos x="2" y="0"/>
              </a:cxn>
              <a:cxn ang="0">
                <a:pos x="0" y="18"/>
              </a:cxn>
              <a:cxn ang="0">
                <a:pos x="19" y="20"/>
              </a:cxn>
              <a:cxn ang="0">
                <a:pos x="21" y="1"/>
              </a:cxn>
              <a:cxn ang="0">
                <a:pos x="21" y="1"/>
              </a:cxn>
              <a:cxn ang="0">
                <a:pos x="21" y="1"/>
              </a:cxn>
              <a:cxn ang="0">
                <a:pos x="21" y="1"/>
              </a:cxn>
              <a:cxn ang="0">
                <a:pos x="21" y="1"/>
              </a:cxn>
            </a:cxnLst>
            <a:rect l="0" t="0" r="r" b="b"/>
            <a:pathLst>
              <a:path w="21" h="20">
                <a:moveTo>
                  <a:pt x="21" y="1"/>
                </a:moveTo>
                <a:lnTo>
                  <a:pt x="2" y="0"/>
                </a:lnTo>
                <a:lnTo>
                  <a:pt x="0" y="18"/>
                </a:lnTo>
                <a:lnTo>
                  <a:pt x="19" y="20"/>
                </a:lnTo>
                <a:lnTo>
                  <a:pt x="21" y="1"/>
                </a:lnTo>
                <a:lnTo>
                  <a:pt x="21" y="1"/>
                </a:lnTo>
                <a:lnTo>
                  <a:pt x="21" y="1"/>
                </a:lnTo>
                <a:lnTo>
                  <a:pt x="21" y="1"/>
                </a:lnTo>
                <a:lnTo>
                  <a:pt x="21" y="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4" name="Freeform 1448"/>
          <p:cNvSpPr>
            <a:spLocks/>
          </p:cNvSpPr>
          <p:nvPr/>
        </p:nvSpPr>
        <p:spPr bwMode="auto">
          <a:xfrm>
            <a:off x="4826000" y="3881438"/>
            <a:ext cx="7938" cy="803275"/>
          </a:xfrm>
          <a:custGeom>
            <a:avLst/>
            <a:gdLst/>
            <a:ahLst/>
            <a:cxnLst>
              <a:cxn ang="0">
                <a:pos x="20" y="0"/>
              </a:cxn>
              <a:cxn ang="0">
                <a:pos x="0" y="1"/>
              </a:cxn>
              <a:cxn ang="0">
                <a:pos x="0" y="2027"/>
              </a:cxn>
              <a:cxn ang="0">
                <a:pos x="20" y="2027"/>
              </a:cxn>
              <a:cxn ang="0">
                <a:pos x="20" y="1"/>
              </a:cxn>
              <a:cxn ang="0">
                <a:pos x="20" y="0"/>
              </a:cxn>
              <a:cxn ang="0">
                <a:pos x="20" y="1"/>
              </a:cxn>
              <a:cxn ang="0">
                <a:pos x="20" y="1"/>
              </a:cxn>
              <a:cxn ang="0">
                <a:pos x="20" y="0"/>
              </a:cxn>
            </a:cxnLst>
            <a:rect l="0" t="0" r="r" b="b"/>
            <a:pathLst>
              <a:path w="20" h="2027">
                <a:moveTo>
                  <a:pt x="20" y="0"/>
                </a:moveTo>
                <a:lnTo>
                  <a:pt x="0" y="1"/>
                </a:lnTo>
                <a:lnTo>
                  <a:pt x="0" y="2027"/>
                </a:lnTo>
                <a:lnTo>
                  <a:pt x="20" y="2027"/>
                </a:lnTo>
                <a:lnTo>
                  <a:pt x="20" y="1"/>
                </a:lnTo>
                <a:lnTo>
                  <a:pt x="20" y="0"/>
                </a:lnTo>
                <a:lnTo>
                  <a:pt x="20" y="1"/>
                </a:lnTo>
                <a:lnTo>
                  <a:pt x="20" y="1"/>
                </a:lnTo>
                <a:lnTo>
                  <a:pt x="2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5" name="Freeform 1449"/>
          <p:cNvSpPr>
            <a:spLocks/>
          </p:cNvSpPr>
          <p:nvPr/>
        </p:nvSpPr>
        <p:spPr bwMode="auto">
          <a:xfrm>
            <a:off x="4826000" y="3871913"/>
            <a:ext cx="7938" cy="9525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0" y="3"/>
              </a:cxn>
              <a:cxn ang="0">
                <a:pos x="2" y="22"/>
              </a:cxn>
              <a:cxn ang="0">
                <a:pos x="21" y="20"/>
              </a:cxn>
              <a:cxn ang="0">
                <a:pos x="19" y="2"/>
              </a:cxn>
              <a:cxn ang="0">
                <a:pos x="19" y="0"/>
              </a:cxn>
              <a:cxn ang="0">
                <a:pos x="19" y="2"/>
              </a:cxn>
              <a:cxn ang="0">
                <a:pos x="19" y="1"/>
              </a:cxn>
              <a:cxn ang="0">
                <a:pos x="19" y="0"/>
              </a:cxn>
            </a:cxnLst>
            <a:rect l="0" t="0" r="r" b="b"/>
            <a:pathLst>
              <a:path w="21" h="22">
                <a:moveTo>
                  <a:pt x="19" y="0"/>
                </a:moveTo>
                <a:lnTo>
                  <a:pt x="0" y="3"/>
                </a:lnTo>
                <a:lnTo>
                  <a:pt x="2" y="22"/>
                </a:lnTo>
                <a:lnTo>
                  <a:pt x="21" y="20"/>
                </a:lnTo>
                <a:lnTo>
                  <a:pt x="19" y="2"/>
                </a:lnTo>
                <a:lnTo>
                  <a:pt x="19" y="0"/>
                </a:lnTo>
                <a:lnTo>
                  <a:pt x="19" y="2"/>
                </a:lnTo>
                <a:lnTo>
                  <a:pt x="19" y="1"/>
                </a:lnTo>
                <a:lnTo>
                  <a:pt x="19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6" name="Freeform 1450"/>
          <p:cNvSpPr>
            <a:spLocks/>
          </p:cNvSpPr>
          <p:nvPr/>
        </p:nvSpPr>
        <p:spPr bwMode="auto">
          <a:xfrm>
            <a:off x="4824413" y="3865563"/>
            <a:ext cx="9525" cy="9525"/>
          </a:xfrm>
          <a:custGeom>
            <a:avLst/>
            <a:gdLst/>
            <a:ahLst/>
            <a:cxnLst>
              <a:cxn ang="0">
                <a:pos x="19" y="0"/>
              </a:cxn>
              <a:cxn ang="0">
                <a:pos x="0" y="6"/>
              </a:cxn>
              <a:cxn ang="0">
                <a:pos x="4" y="24"/>
              </a:cxn>
              <a:cxn ang="0">
                <a:pos x="23" y="19"/>
              </a:cxn>
              <a:cxn ang="0">
                <a:pos x="19" y="1"/>
              </a:cxn>
              <a:cxn ang="0">
                <a:pos x="19" y="0"/>
              </a:cxn>
              <a:cxn ang="0">
                <a:pos x="19" y="1"/>
              </a:cxn>
              <a:cxn ang="0">
                <a:pos x="19" y="0"/>
              </a:cxn>
              <a:cxn ang="0">
                <a:pos x="19" y="0"/>
              </a:cxn>
            </a:cxnLst>
            <a:rect l="0" t="0" r="r" b="b"/>
            <a:pathLst>
              <a:path w="23" h="24">
                <a:moveTo>
                  <a:pt x="19" y="0"/>
                </a:moveTo>
                <a:lnTo>
                  <a:pt x="0" y="6"/>
                </a:lnTo>
                <a:lnTo>
                  <a:pt x="4" y="24"/>
                </a:lnTo>
                <a:lnTo>
                  <a:pt x="23" y="19"/>
                </a:lnTo>
                <a:lnTo>
                  <a:pt x="19" y="1"/>
                </a:lnTo>
                <a:lnTo>
                  <a:pt x="19" y="0"/>
                </a:lnTo>
                <a:lnTo>
                  <a:pt x="19" y="1"/>
                </a:lnTo>
                <a:lnTo>
                  <a:pt x="19" y="0"/>
                </a:lnTo>
                <a:lnTo>
                  <a:pt x="19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7" name="Freeform 1451"/>
          <p:cNvSpPr>
            <a:spLocks/>
          </p:cNvSpPr>
          <p:nvPr/>
        </p:nvSpPr>
        <p:spPr bwMode="auto">
          <a:xfrm>
            <a:off x="4822825" y="3857625"/>
            <a:ext cx="9525" cy="9525"/>
          </a:xfrm>
          <a:custGeom>
            <a:avLst/>
            <a:gdLst/>
            <a:ahLst/>
            <a:cxnLst>
              <a:cxn ang="0">
                <a:pos x="18" y="0"/>
              </a:cxn>
              <a:cxn ang="0">
                <a:pos x="0" y="7"/>
              </a:cxn>
              <a:cxn ang="0">
                <a:pos x="7" y="26"/>
              </a:cxn>
              <a:cxn ang="0">
                <a:pos x="25" y="19"/>
              </a:cxn>
              <a:cxn ang="0">
                <a:pos x="19" y="1"/>
              </a:cxn>
              <a:cxn ang="0">
                <a:pos x="18" y="0"/>
              </a:cxn>
              <a:cxn ang="0">
                <a:pos x="19" y="1"/>
              </a:cxn>
              <a:cxn ang="0">
                <a:pos x="18" y="0"/>
              </a:cxn>
              <a:cxn ang="0">
                <a:pos x="18" y="0"/>
              </a:cxn>
            </a:cxnLst>
            <a:rect l="0" t="0" r="r" b="b"/>
            <a:pathLst>
              <a:path w="25" h="26">
                <a:moveTo>
                  <a:pt x="18" y="0"/>
                </a:moveTo>
                <a:lnTo>
                  <a:pt x="0" y="7"/>
                </a:lnTo>
                <a:lnTo>
                  <a:pt x="7" y="26"/>
                </a:lnTo>
                <a:lnTo>
                  <a:pt x="25" y="19"/>
                </a:lnTo>
                <a:lnTo>
                  <a:pt x="19" y="1"/>
                </a:lnTo>
                <a:lnTo>
                  <a:pt x="18" y="0"/>
                </a:lnTo>
                <a:lnTo>
                  <a:pt x="19" y="1"/>
                </a:lnTo>
                <a:lnTo>
                  <a:pt x="18" y="0"/>
                </a:lnTo>
                <a:lnTo>
                  <a:pt x="18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8" name="Freeform 1452"/>
          <p:cNvSpPr>
            <a:spLocks/>
          </p:cNvSpPr>
          <p:nvPr/>
        </p:nvSpPr>
        <p:spPr bwMode="auto">
          <a:xfrm>
            <a:off x="4818063" y="3851275"/>
            <a:ext cx="11112" cy="9525"/>
          </a:xfrm>
          <a:custGeom>
            <a:avLst/>
            <a:gdLst/>
            <a:ahLst/>
            <a:cxnLst>
              <a:cxn ang="0">
                <a:pos x="17" y="0"/>
              </a:cxn>
              <a:cxn ang="0">
                <a:pos x="0" y="10"/>
              </a:cxn>
              <a:cxn ang="0">
                <a:pos x="9" y="26"/>
              </a:cxn>
              <a:cxn ang="0">
                <a:pos x="27" y="17"/>
              </a:cxn>
              <a:cxn ang="0">
                <a:pos x="18" y="1"/>
              </a:cxn>
              <a:cxn ang="0">
                <a:pos x="17" y="0"/>
              </a:cxn>
              <a:cxn ang="0">
                <a:pos x="18" y="1"/>
              </a:cxn>
              <a:cxn ang="0">
                <a:pos x="18" y="1"/>
              </a:cxn>
              <a:cxn ang="0">
                <a:pos x="17" y="0"/>
              </a:cxn>
            </a:cxnLst>
            <a:rect l="0" t="0" r="r" b="b"/>
            <a:pathLst>
              <a:path w="27" h="26">
                <a:moveTo>
                  <a:pt x="17" y="0"/>
                </a:moveTo>
                <a:lnTo>
                  <a:pt x="0" y="10"/>
                </a:lnTo>
                <a:lnTo>
                  <a:pt x="9" y="26"/>
                </a:lnTo>
                <a:lnTo>
                  <a:pt x="27" y="17"/>
                </a:lnTo>
                <a:lnTo>
                  <a:pt x="18" y="1"/>
                </a:lnTo>
                <a:lnTo>
                  <a:pt x="17" y="0"/>
                </a:lnTo>
                <a:lnTo>
                  <a:pt x="18" y="1"/>
                </a:lnTo>
                <a:lnTo>
                  <a:pt x="18" y="1"/>
                </a:lnTo>
                <a:lnTo>
                  <a:pt x="17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69" name="Freeform 1453"/>
          <p:cNvSpPr>
            <a:spLocks/>
          </p:cNvSpPr>
          <p:nvPr/>
        </p:nvSpPr>
        <p:spPr bwMode="auto">
          <a:xfrm>
            <a:off x="4814888" y="3844925"/>
            <a:ext cx="9525" cy="9525"/>
          </a:xfrm>
          <a:custGeom>
            <a:avLst/>
            <a:gdLst/>
            <a:ahLst/>
            <a:cxnLst>
              <a:cxn ang="0">
                <a:pos x="15" y="0"/>
              </a:cxn>
              <a:cxn ang="0">
                <a:pos x="0" y="13"/>
              </a:cxn>
              <a:cxn ang="0">
                <a:pos x="11" y="28"/>
              </a:cxn>
              <a:cxn ang="0">
                <a:pos x="27" y="17"/>
              </a:cxn>
              <a:cxn ang="0">
                <a:pos x="16" y="1"/>
              </a:cxn>
              <a:cxn ang="0">
                <a:pos x="15" y="0"/>
              </a:cxn>
              <a:cxn ang="0">
                <a:pos x="16" y="1"/>
              </a:cxn>
              <a:cxn ang="0">
                <a:pos x="15" y="1"/>
              </a:cxn>
              <a:cxn ang="0">
                <a:pos x="15" y="0"/>
              </a:cxn>
            </a:cxnLst>
            <a:rect l="0" t="0" r="r" b="b"/>
            <a:pathLst>
              <a:path w="27" h="28">
                <a:moveTo>
                  <a:pt x="15" y="0"/>
                </a:moveTo>
                <a:lnTo>
                  <a:pt x="0" y="13"/>
                </a:lnTo>
                <a:lnTo>
                  <a:pt x="11" y="28"/>
                </a:lnTo>
                <a:lnTo>
                  <a:pt x="27" y="17"/>
                </a:lnTo>
                <a:lnTo>
                  <a:pt x="16" y="1"/>
                </a:lnTo>
                <a:lnTo>
                  <a:pt x="15" y="0"/>
                </a:lnTo>
                <a:lnTo>
                  <a:pt x="16" y="1"/>
                </a:lnTo>
                <a:lnTo>
                  <a:pt x="15" y="1"/>
                </a:lnTo>
                <a:lnTo>
                  <a:pt x="15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0" name="Freeform 1454"/>
          <p:cNvSpPr>
            <a:spLocks/>
          </p:cNvSpPr>
          <p:nvPr/>
        </p:nvSpPr>
        <p:spPr bwMode="auto">
          <a:xfrm>
            <a:off x="4810125" y="3838575"/>
            <a:ext cx="11113" cy="11113"/>
          </a:xfrm>
          <a:custGeom>
            <a:avLst/>
            <a:gdLst/>
            <a:ahLst/>
            <a:cxnLst>
              <a:cxn ang="0">
                <a:pos x="13" y="0"/>
              </a:cxn>
              <a:cxn ang="0">
                <a:pos x="0" y="15"/>
              </a:cxn>
              <a:cxn ang="0">
                <a:pos x="13" y="29"/>
              </a:cxn>
              <a:cxn ang="0">
                <a:pos x="27" y="14"/>
              </a:cxn>
              <a:cxn ang="0">
                <a:pos x="14" y="1"/>
              </a:cxn>
              <a:cxn ang="0">
                <a:pos x="13" y="0"/>
              </a:cxn>
              <a:cxn ang="0">
                <a:pos x="14" y="1"/>
              </a:cxn>
              <a:cxn ang="0">
                <a:pos x="13" y="1"/>
              </a:cxn>
              <a:cxn ang="0">
                <a:pos x="13" y="0"/>
              </a:cxn>
            </a:cxnLst>
            <a:rect l="0" t="0" r="r" b="b"/>
            <a:pathLst>
              <a:path w="27" h="29">
                <a:moveTo>
                  <a:pt x="13" y="0"/>
                </a:moveTo>
                <a:lnTo>
                  <a:pt x="0" y="15"/>
                </a:lnTo>
                <a:lnTo>
                  <a:pt x="13" y="29"/>
                </a:lnTo>
                <a:lnTo>
                  <a:pt x="27" y="14"/>
                </a:lnTo>
                <a:lnTo>
                  <a:pt x="14" y="1"/>
                </a:lnTo>
                <a:lnTo>
                  <a:pt x="13" y="0"/>
                </a:lnTo>
                <a:lnTo>
                  <a:pt x="14" y="1"/>
                </a:lnTo>
                <a:lnTo>
                  <a:pt x="13" y="1"/>
                </a:lnTo>
                <a:lnTo>
                  <a:pt x="1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1" name="Freeform 1455"/>
          <p:cNvSpPr>
            <a:spLocks/>
          </p:cNvSpPr>
          <p:nvPr/>
        </p:nvSpPr>
        <p:spPr bwMode="auto">
          <a:xfrm>
            <a:off x="4803775" y="3833813"/>
            <a:ext cx="11113" cy="111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0" y="16"/>
              </a:cxn>
              <a:cxn ang="0">
                <a:pos x="15" y="27"/>
              </a:cxn>
              <a:cxn ang="0">
                <a:pos x="27" y="11"/>
              </a:cxn>
              <a:cxn ang="0">
                <a:pos x="12" y="0"/>
              </a:cxn>
              <a:cxn ang="0">
                <a:pos x="11" y="0"/>
              </a:cxn>
              <a:cxn ang="0">
                <a:pos x="12" y="0"/>
              </a:cxn>
              <a:cxn ang="0">
                <a:pos x="11" y="0"/>
              </a:cxn>
              <a:cxn ang="0">
                <a:pos x="11" y="0"/>
              </a:cxn>
            </a:cxnLst>
            <a:rect l="0" t="0" r="r" b="b"/>
            <a:pathLst>
              <a:path w="27" h="27">
                <a:moveTo>
                  <a:pt x="11" y="0"/>
                </a:moveTo>
                <a:lnTo>
                  <a:pt x="0" y="16"/>
                </a:lnTo>
                <a:lnTo>
                  <a:pt x="15" y="27"/>
                </a:lnTo>
                <a:lnTo>
                  <a:pt x="27" y="11"/>
                </a:lnTo>
                <a:lnTo>
                  <a:pt x="12" y="0"/>
                </a:lnTo>
                <a:lnTo>
                  <a:pt x="11" y="0"/>
                </a:lnTo>
                <a:lnTo>
                  <a:pt x="12" y="0"/>
                </a:lnTo>
                <a:lnTo>
                  <a:pt x="11" y="0"/>
                </a:lnTo>
                <a:lnTo>
                  <a:pt x="11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2" name="Freeform 1456"/>
          <p:cNvSpPr>
            <a:spLocks/>
          </p:cNvSpPr>
          <p:nvPr/>
        </p:nvSpPr>
        <p:spPr bwMode="auto">
          <a:xfrm>
            <a:off x="4799013" y="3830638"/>
            <a:ext cx="9525" cy="9525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0" y="18"/>
              </a:cxn>
              <a:cxn ang="0">
                <a:pos x="16" y="26"/>
              </a:cxn>
              <a:cxn ang="0">
                <a:pos x="26" y="10"/>
              </a:cxn>
              <a:cxn ang="0">
                <a:pos x="9" y="1"/>
              </a:cxn>
              <a:cxn ang="0">
                <a:pos x="8" y="0"/>
              </a:cxn>
              <a:cxn ang="0">
                <a:pos x="9" y="1"/>
              </a:cxn>
              <a:cxn ang="0">
                <a:pos x="8" y="1"/>
              </a:cxn>
              <a:cxn ang="0">
                <a:pos x="8" y="0"/>
              </a:cxn>
            </a:cxnLst>
            <a:rect l="0" t="0" r="r" b="b"/>
            <a:pathLst>
              <a:path w="26" h="26">
                <a:moveTo>
                  <a:pt x="8" y="0"/>
                </a:moveTo>
                <a:lnTo>
                  <a:pt x="0" y="18"/>
                </a:lnTo>
                <a:lnTo>
                  <a:pt x="16" y="26"/>
                </a:lnTo>
                <a:lnTo>
                  <a:pt x="26" y="10"/>
                </a:lnTo>
                <a:lnTo>
                  <a:pt x="9" y="1"/>
                </a:lnTo>
                <a:lnTo>
                  <a:pt x="8" y="0"/>
                </a:lnTo>
                <a:lnTo>
                  <a:pt x="9" y="1"/>
                </a:lnTo>
                <a:lnTo>
                  <a:pt x="8" y="1"/>
                </a:lnTo>
                <a:lnTo>
                  <a:pt x="8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3" name="Freeform 1457"/>
          <p:cNvSpPr>
            <a:spLocks/>
          </p:cNvSpPr>
          <p:nvPr/>
        </p:nvSpPr>
        <p:spPr bwMode="auto">
          <a:xfrm>
            <a:off x="4791075" y="3827463"/>
            <a:ext cx="11113" cy="9525"/>
          </a:xfrm>
          <a:custGeom>
            <a:avLst/>
            <a:gdLst/>
            <a:ahLst/>
            <a:cxnLst>
              <a:cxn ang="0">
                <a:pos x="5" y="0"/>
              </a:cxn>
              <a:cxn ang="0">
                <a:pos x="0" y="18"/>
              </a:cxn>
              <a:cxn ang="0">
                <a:pos x="17" y="24"/>
              </a:cxn>
              <a:cxn ang="0">
                <a:pos x="24" y="6"/>
              </a:cxn>
              <a:cxn ang="0">
                <a:pos x="6" y="0"/>
              </a:cxn>
              <a:cxn ang="0">
                <a:pos x="5" y="0"/>
              </a:cxn>
              <a:cxn ang="0">
                <a:pos x="6" y="0"/>
              </a:cxn>
              <a:cxn ang="0">
                <a:pos x="5" y="0"/>
              </a:cxn>
              <a:cxn ang="0">
                <a:pos x="5" y="0"/>
              </a:cxn>
            </a:cxnLst>
            <a:rect l="0" t="0" r="r" b="b"/>
            <a:pathLst>
              <a:path w="24" h="24">
                <a:moveTo>
                  <a:pt x="5" y="0"/>
                </a:moveTo>
                <a:lnTo>
                  <a:pt x="0" y="18"/>
                </a:lnTo>
                <a:lnTo>
                  <a:pt x="17" y="24"/>
                </a:lnTo>
                <a:lnTo>
                  <a:pt x="24" y="6"/>
                </a:lnTo>
                <a:lnTo>
                  <a:pt x="6" y="0"/>
                </a:lnTo>
                <a:lnTo>
                  <a:pt x="5" y="0"/>
                </a:lnTo>
                <a:lnTo>
                  <a:pt x="6" y="0"/>
                </a:lnTo>
                <a:lnTo>
                  <a:pt x="5" y="0"/>
                </a:lnTo>
                <a:lnTo>
                  <a:pt x="5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4" name="Freeform 1458"/>
          <p:cNvSpPr>
            <a:spLocks/>
          </p:cNvSpPr>
          <p:nvPr/>
        </p:nvSpPr>
        <p:spPr bwMode="auto">
          <a:xfrm>
            <a:off x="4784725" y="3825875"/>
            <a:ext cx="9525" cy="9525"/>
          </a:xfrm>
          <a:custGeom>
            <a:avLst/>
            <a:gdLst/>
            <a:ahLst/>
            <a:cxnLst>
              <a:cxn ang="0">
                <a:pos x="3" y="0"/>
              </a:cxn>
              <a:cxn ang="0">
                <a:pos x="0" y="18"/>
              </a:cxn>
              <a:cxn ang="0">
                <a:pos x="18" y="23"/>
              </a:cxn>
              <a:cxn ang="0">
                <a:pos x="22" y="4"/>
              </a:cxn>
              <a:cxn ang="0">
                <a:pos x="4" y="0"/>
              </a:cxn>
              <a:cxn ang="0">
                <a:pos x="3" y="0"/>
              </a:cxn>
              <a:cxn ang="0">
                <a:pos x="4" y="0"/>
              </a:cxn>
              <a:cxn ang="0">
                <a:pos x="4" y="0"/>
              </a:cxn>
              <a:cxn ang="0">
                <a:pos x="3" y="0"/>
              </a:cxn>
            </a:cxnLst>
            <a:rect l="0" t="0" r="r" b="b"/>
            <a:pathLst>
              <a:path w="22" h="23">
                <a:moveTo>
                  <a:pt x="3" y="0"/>
                </a:moveTo>
                <a:lnTo>
                  <a:pt x="0" y="18"/>
                </a:lnTo>
                <a:lnTo>
                  <a:pt x="18" y="23"/>
                </a:lnTo>
                <a:lnTo>
                  <a:pt x="22" y="4"/>
                </a:lnTo>
                <a:lnTo>
                  <a:pt x="4" y="0"/>
                </a:lnTo>
                <a:lnTo>
                  <a:pt x="3" y="0"/>
                </a:lnTo>
                <a:lnTo>
                  <a:pt x="4" y="0"/>
                </a:lnTo>
                <a:lnTo>
                  <a:pt x="4" y="0"/>
                </a:lnTo>
                <a:lnTo>
                  <a:pt x="3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5" name="Freeform 1459"/>
          <p:cNvSpPr>
            <a:spLocks/>
          </p:cNvSpPr>
          <p:nvPr/>
        </p:nvSpPr>
        <p:spPr bwMode="auto">
          <a:xfrm>
            <a:off x="4778375" y="3825875"/>
            <a:ext cx="7938" cy="7938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0" y="20"/>
              </a:cxn>
              <a:cxn ang="0">
                <a:pos x="20" y="22"/>
              </a:cxn>
              <a:cxn ang="0">
                <a:pos x="21" y="3"/>
              </a:cxn>
              <a:cxn ang="0">
                <a:pos x="2" y="0"/>
              </a:cxn>
              <a:cxn ang="0">
                <a:pos x="1" y="0"/>
              </a:cxn>
              <a:cxn ang="0">
                <a:pos x="2" y="0"/>
              </a:cxn>
              <a:cxn ang="0">
                <a:pos x="1" y="0"/>
              </a:cxn>
              <a:cxn ang="0">
                <a:pos x="1" y="0"/>
              </a:cxn>
            </a:cxnLst>
            <a:rect l="0" t="0" r="r" b="b"/>
            <a:pathLst>
              <a:path w="21" h="22">
                <a:moveTo>
                  <a:pt x="1" y="0"/>
                </a:moveTo>
                <a:lnTo>
                  <a:pt x="0" y="20"/>
                </a:lnTo>
                <a:lnTo>
                  <a:pt x="20" y="22"/>
                </a:lnTo>
                <a:lnTo>
                  <a:pt x="21" y="3"/>
                </a:lnTo>
                <a:lnTo>
                  <a:pt x="2" y="0"/>
                </a:lnTo>
                <a:lnTo>
                  <a:pt x="1" y="0"/>
                </a:lnTo>
                <a:lnTo>
                  <a:pt x="2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6" name="Freeform 1460"/>
          <p:cNvSpPr>
            <a:spLocks/>
          </p:cNvSpPr>
          <p:nvPr/>
        </p:nvSpPr>
        <p:spPr bwMode="auto">
          <a:xfrm>
            <a:off x="3844925" y="3825875"/>
            <a:ext cx="933450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0"/>
              </a:cxn>
              <a:cxn ang="0">
                <a:pos x="2353" y="20"/>
              </a:cxn>
              <a:cxn ang="0">
                <a:pos x="2353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2353" h="20">
                <a:moveTo>
                  <a:pt x="0" y="0"/>
                </a:moveTo>
                <a:lnTo>
                  <a:pt x="0" y="20"/>
                </a:lnTo>
                <a:lnTo>
                  <a:pt x="2353" y="20"/>
                </a:lnTo>
                <a:lnTo>
                  <a:pt x="2353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7" name="Freeform 1461"/>
          <p:cNvSpPr>
            <a:spLocks/>
          </p:cNvSpPr>
          <p:nvPr/>
        </p:nvSpPr>
        <p:spPr bwMode="auto">
          <a:xfrm>
            <a:off x="3836988" y="3825875"/>
            <a:ext cx="7937" cy="793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3" y="22"/>
              </a:cxn>
              <a:cxn ang="0">
                <a:pos x="21" y="20"/>
              </a:cxn>
              <a:cxn ang="0">
                <a:pos x="20" y="0"/>
              </a:cxn>
              <a:cxn ang="0">
                <a:pos x="2" y="3"/>
              </a:cxn>
              <a:cxn ang="0">
                <a:pos x="0" y="3"/>
              </a:cxn>
              <a:cxn ang="0">
                <a:pos x="2" y="3"/>
              </a:cxn>
              <a:cxn ang="0">
                <a:pos x="1" y="3"/>
              </a:cxn>
              <a:cxn ang="0">
                <a:pos x="0" y="3"/>
              </a:cxn>
            </a:cxnLst>
            <a:rect l="0" t="0" r="r" b="b"/>
            <a:pathLst>
              <a:path w="21" h="22">
                <a:moveTo>
                  <a:pt x="0" y="3"/>
                </a:moveTo>
                <a:lnTo>
                  <a:pt x="3" y="22"/>
                </a:lnTo>
                <a:lnTo>
                  <a:pt x="21" y="20"/>
                </a:lnTo>
                <a:lnTo>
                  <a:pt x="20" y="0"/>
                </a:lnTo>
                <a:lnTo>
                  <a:pt x="2" y="3"/>
                </a:lnTo>
                <a:lnTo>
                  <a:pt x="0" y="3"/>
                </a:lnTo>
                <a:lnTo>
                  <a:pt x="2" y="3"/>
                </a:lnTo>
                <a:lnTo>
                  <a:pt x="1" y="3"/>
                </a:lnTo>
                <a:lnTo>
                  <a:pt x="0" y="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8" name="Freeform 1462"/>
          <p:cNvSpPr>
            <a:spLocks/>
          </p:cNvSpPr>
          <p:nvPr/>
        </p:nvSpPr>
        <p:spPr bwMode="auto">
          <a:xfrm>
            <a:off x="3829050" y="3825875"/>
            <a:ext cx="9525" cy="9525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6" y="23"/>
              </a:cxn>
              <a:cxn ang="0">
                <a:pos x="24" y="18"/>
              </a:cxn>
              <a:cxn ang="0">
                <a:pos x="20" y="0"/>
              </a:cxn>
              <a:cxn ang="0">
                <a:pos x="1" y="4"/>
              </a:cxn>
              <a:cxn ang="0">
                <a:pos x="0" y="4"/>
              </a:cxn>
              <a:cxn ang="0">
                <a:pos x="1" y="4"/>
              </a:cxn>
              <a:cxn ang="0">
                <a:pos x="1" y="4"/>
              </a:cxn>
              <a:cxn ang="0">
                <a:pos x="0" y="4"/>
              </a:cxn>
            </a:cxnLst>
            <a:rect l="0" t="0" r="r" b="b"/>
            <a:pathLst>
              <a:path w="24" h="23">
                <a:moveTo>
                  <a:pt x="0" y="4"/>
                </a:moveTo>
                <a:lnTo>
                  <a:pt x="6" y="23"/>
                </a:lnTo>
                <a:lnTo>
                  <a:pt x="24" y="18"/>
                </a:lnTo>
                <a:lnTo>
                  <a:pt x="20" y="0"/>
                </a:lnTo>
                <a:lnTo>
                  <a:pt x="1" y="4"/>
                </a:lnTo>
                <a:lnTo>
                  <a:pt x="0" y="4"/>
                </a:lnTo>
                <a:lnTo>
                  <a:pt x="1" y="4"/>
                </a:lnTo>
                <a:lnTo>
                  <a:pt x="1" y="4"/>
                </a:lnTo>
                <a:lnTo>
                  <a:pt x="0" y="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79" name="Freeform 1463"/>
          <p:cNvSpPr>
            <a:spLocks/>
          </p:cNvSpPr>
          <p:nvPr/>
        </p:nvSpPr>
        <p:spPr bwMode="auto">
          <a:xfrm>
            <a:off x="3821113" y="3827463"/>
            <a:ext cx="11112" cy="9525"/>
          </a:xfrm>
          <a:custGeom>
            <a:avLst/>
            <a:gdLst/>
            <a:ahLst/>
            <a:cxnLst>
              <a:cxn ang="0">
                <a:pos x="0" y="7"/>
              </a:cxn>
              <a:cxn ang="0">
                <a:pos x="8" y="24"/>
              </a:cxn>
              <a:cxn ang="0">
                <a:pos x="25" y="18"/>
              </a:cxn>
              <a:cxn ang="0">
                <a:pos x="18" y="0"/>
              </a:cxn>
              <a:cxn ang="0">
                <a:pos x="1" y="6"/>
              </a:cxn>
              <a:cxn ang="0">
                <a:pos x="0" y="7"/>
              </a:cxn>
              <a:cxn ang="0">
                <a:pos x="1" y="6"/>
              </a:cxn>
              <a:cxn ang="0">
                <a:pos x="1" y="7"/>
              </a:cxn>
              <a:cxn ang="0">
                <a:pos x="0" y="7"/>
              </a:cxn>
            </a:cxnLst>
            <a:rect l="0" t="0" r="r" b="b"/>
            <a:pathLst>
              <a:path w="25" h="24">
                <a:moveTo>
                  <a:pt x="0" y="7"/>
                </a:moveTo>
                <a:lnTo>
                  <a:pt x="8" y="24"/>
                </a:lnTo>
                <a:lnTo>
                  <a:pt x="25" y="18"/>
                </a:lnTo>
                <a:lnTo>
                  <a:pt x="18" y="0"/>
                </a:lnTo>
                <a:lnTo>
                  <a:pt x="1" y="6"/>
                </a:lnTo>
                <a:lnTo>
                  <a:pt x="0" y="7"/>
                </a:lnTo>
                <a:lnTo>
                  <a:pt x="1" y="6"/>
                </a:lnTo>
                <a:lnTo>
                  <a:pt x="1" y="7"/>
                </a:lnTo>
                <a:lnTo>
                  <a:pt x="0" y="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0" name="Freeform 1464"/>
          <p:cNvSpPr>
            <a:spLocks/>
          </p:cNvSpPr>
          <p:nvPr/>
        </p:nvSpPr>
        <p:spPr bwMode="auto">
          <a:xfrm>
            <a:off x="3814763" y="3830638"/>
            <a:ext cx="11112" cy="11112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10" y="26"/>
              </a:cxn>
              <a:cxn ang="0">
                <a:pos x="26" y="17"/>
              </a:cxn>
              <a:cxn ang="0">
                <a:pos x="17" y="0"/>
              </a:cxn>
              <a:cxn ang="0">
                <a:pos x="1" y="9"/>
              </a:cxn>
              <a:cxn ang="0">
                <a:pos x="0" y="10"/>
              </a:cxn>
              <a:cxn ang="0">
                <a:pos x="1" y="9"/>
              </a:cxn>
              <a:cxn ang="0">
                <a:pos x="0" y="9"/>
              </a:cxn>
              <a:cxn ang="0">
                <a:pos x="0" y="10"/>
              </a:cxn>
            </a:cxnLst>
            <a:rect l="0" t="0" r="r" b="b"/>
            <a:pathLst>
              <a:path w="26" h="26">
                <a:moveTo>
                  <a:pt x="0" y="10"/>
                </a:moveTo>
                <a:lnTo>
                  <a:pt x="10" y="26"/>
                </a:lnTo>
                <a:lnTo>
                  <a:pt x="26" y="17"/>
                </a:lnTo>
                <a:lnTo>
                  <a:pt x="17" y="0"/>
                </a:lnTo>
                <a:lnTo>
                  <a:pt x="1" y="9"/>
                </a:lnTo>
                <a:lnTo>
                  <a:pt x="0" y="10"/>
                </a:lnTo>
                <a:lnTo>
                  <a:pt x="1" y="9"/>
                </a:lnTo>
                <a:lnTo>
                  <a:pt x="0" y="9"/>
                </a:lnTo>
                <a:lnTo>
                  <a:pt x="0" y="1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1" name="Freeform 1465"/>
          <p:cNvSpPr>
            <a:spLocks/>
          </p:cNvSpPr>
          <p:nvPr/>
        </p:nvSpPr>
        <p:spPr bwMode="auto">
          <a:xfrm>
            <a:off x="3808413" y="3833813"/>
            <a:ext cx="11112" cy="11112"/>
          </a:xfrm>
          <a:custGeom>
            <a:avLst/>
            <a:gdLst/>
            <a:ahLst/>
            <a:cxnLst>
              <a:cxn ang="0">
                <a:pos x="0" y="11"/>
              </a:cxn>
              <a:cxn ang="0">
                <a:pos x="14" y="26"/>
              </a:cxn>
              <a:cxn ang="0">
                <a:pos x="28" y="15"/>
              </a:cxn>
              <a:cxn ang="0">
                <a:pos x="17" y="0"/>
              </a:cxn>
              <a:cxn ang="0">
                <a:pos x="1" y="10"/>
              </a:cxn>
              <a:cxn ang="0">
                <a:pos x="0" y="11"/>
              </a:cxn>
              <a:cxn ang="0">
                <a:pos x="1" y="10"/>
              </a:cxn>
              <a:cxn ang="0">
                <a:pos x="1" y="11"/>
              </a:cxn>
              <a:cxn ang="0">
                <a:pos x="0" y="11"/>
              </a:cxn>
            </a:cxnLst>
            <a:rect l="0" t="0" r="r" b="b"/>
            <a:pathLst>
              <a:path w="28" h="26">
                <a:moveTo>
                  <a:pt x="0" y="11"/>
                </a:moveTo>
                <a:lnTo>
                  <a:pt x="14" y="26"/>
                </a:lnTo>
                <a:lnTo>
                  <a:pt x="28" y="15"/>
                </a:lnTo>
                <a:lnTo>
                  <a:pt x="17" y="0"/>
                </a:lnTo>
                <a:lnTo>
                  <a:pt x="1" y="10"/>
                </a:lnTo>
                <a:lnTo>
                  <a:pt x="0" y="11"/>
                </a:lnTo>
                <a:lnTo>
                  <a:pt x="1" y="10"/>
                </a:lnTo>
                <a:lnTo>
                  <a:pt x="1" y="11"/>
                </a:lnTo>
                <a:lnTo>
                  <a:pt x="0" y="1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2" name="Freeform 1466"/>
          <p:cNvSpPr>
            <a:spLocks/>
          </p:cNvSpPr>
          <p:nvPr/>
        </p:nvSpPr>
        <p:spPr bwMode="auto">
          <a:xfrm>
            <a:off x="3803650" y="3838575"/>
            <a:ext cx="9525" cy="11113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14" y="28"/>
              </a:cxn>
              <a:cxn ang="0">
                <a:pos x="28" y="14"/>
              </a:cxn>
              <a:cxn ang="0">
                <a:pos x="13" y="0"/>
              </a:cxn>
              <a:cxn ang="0">
                <a:pos x="0" y="13"/>
              </a:cxn>
              <a:cxn ang="0">
                <a:pos x="0" y="14"/>
              </a:cxn>
              <a:cxn ang="0">
                <a:pos x="0" y="13"/>
              </a:cxn>
              <a:cxn ang="0">
                <a:pos x="0" y="14"/>
              </a:cxn>
              <a:cxn ang="0">
                <a:pos x="0" y="14"/>
              </a:cxn>
            </a:cxnLst>
            <a:rect l="0" t="0" r="r" b="b"/>
            <a:pathLst>
              <a:path w="28" h="28">
                <a:moveTo>
                  <a:pt x="0" y="14"/>
                </a:moveTo>
                <a:lnTo>
                  <a:pt x="14" y="28"/>
                </a:lnTo>
                <a:lnTo>
                  <a:pt x="28" y="14"/>
                </a:lnTo>
                <a:lnTo>
                  <a:pt x="13" y="0"/>
                </a:lnTo>
                <a:lnTo>
                  <a:pt x="0" y="13"/>
                </a:lnTo>
                <a:lnTo>
                  <a:pt x="0" y="14"/>
                </a:lnTo>
                <a:lnTo>
                  <a:pt x="0" y="13"/>
                </a:lnTo>
                <a:lnTo>
                  <a:pt x="0" y="14"/>
                </a:lnTo>
                <a:lnTo>
                  <a:pt x="0" y="14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3" name="Freeform 1467"/>
          <p:cNvSpPr>
            <a:spLocks/>
          </p:cNvSpPr>
          <p:nvPr/>
        </p:nvSpPr>
        <p:spPr bwMode="auto">
          <a:xfrm>
            <a:off x="3797300" y="3844925"/>
            <a:ext cx="11113" cy="11113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16" y="28"/>
              </a:cxn>
              <a:cxn ang="0">
                <a:pos x="28" y="13"/>
              </a:cxn>
              <a:cxn ang="0">
                <a:pos x="13" y="0"/>
              </a:cxn>
              <a:cxn ang="0">
                <a:pos x="1" y="16"/>
              </a:cxn>
              <a:cxn ang="0">
                <a:pos x="0" y="17"/>
              </a:cxn>
              <a:cxn ang="0">
                <a:pos x="1" y="16"/>
              </a:cxn>
              <a:cxn ang="0">
                <a:pos x="1" y="16"/>
              </a:cxn>
              <a:cxn ang="0">
                <a:pos x="0" y="17"/>
              </a:cxn>
            </a:cxnLst>
            <a:rect l="0" t="0" r="r" b="b"/>
            <a:pathLst>
              <a:path w="28" h="28">
                <a:moveTo>
                  <a:pt x="0" y="17"/>
                </a:moveTo>
                <a:lnTo>
                  <a:pt x="16" y="28"/>
                </a:lnTo>
                <a:lnTo>
                  <a:pt x="28" y="13"/>
                </a:lnTo>
                <a:lnTo>
                  <a:pt x="13" y="0"/>
                </a:lnTo>
                <a:lnTo>
                  <a:pt x="1" y="16"/>
                </a:lnTo>
                <a:lnTo>
                  <a:pt x="0" y="17"/>
                </a:lnTo>
                <a:lnTo>
                  <a:pt x="1" y="16"/>
                </a:lnTo>
                <a:lnTo>
                  <a:pt x="1" y="16"/>
                </a:lnTo>
                <a:lnTo>
                  <a:pt x="0" y="1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4" name="Freeform 1468"/>
          <p:cNvSpPr>
            <a:spLocks/>
          </p:cNvSpPr>
          <p:nvPr/>
        </p:nvSpPr>
        <p:spPr bwMode="auto">
          <a:xfrm>
            <a:off x="3794125" y="3851275"/>
            <a:ext cx="11113" cy="9525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17" y="25"/>
              </a:cxn>
              <a:cxn ang="0">
                <a:pos x="26" y="9"/>
              </a:cxn>
              <a:cxn ang="0">
                <a:pos x="9" y="0"/>
              </a:cxn>
              <a:cxn ang="0">
                <a:pos x="1" y="16"/>
              </a:cxn>
              <a:cxn ang="0">
                <a:pos x="0" y="17"/>
              </a:cxn>
              <a:cxn ang="0">
                <a:pos x="1" y="16"/>
              </a:cxn>
              <a:cxn ang="0">
                <a:pos x="0" y="16"/>
              </a:cxn>
              <a:cxn ang="0">
                <a:pos x="0" y="17"/>
              </a:cxn>
            </a:cxnLst>
            <a:rect l="0" t="0" r="r" b="b"/>
            <a:pathLst>
              <a:path w="26" h="25">
                <a:moveTo>
                  <a:pt x="0" y="17"/>
                </a:moveTo>
                <a:lnTo>
                  <a:pt x="17" y="25"/>
                </a:lnTo>
                <a:lnTo>
                  <a:pt x="26" y="9"/>
                </a:lnTo>
                <a:lnTo>
                  <a:pt x="9" y="0"/>
                </a:lnTo>
                <a:lnTo>
                  <a:pt x="1" y="16"/>
                </a:lnTo>
                <a:lnTo>
                  <a:pt x="0" y="17"/>
                </a:lnTo>
                <a:lnTo>
                  <a:pt x="1" y="16"/>
                </a:lnTo>
                <a:lnTo>
                  <a:pt x="0" y="16"/>
                </a:lnTo>
                <a:lnTo>
                  <a:pt x="0" y="1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5" name="Freeform 1469"/>
          <p:cNvSpPr>
            <a:spLocks/>
          </p:cNvSpPr>
          <p:nvPr/>
        </p:nvSpPr>
        <p:spPr bwMode="auto">
          <a:xfrm>
            <a:off x="3790950" y="3857625"/>
            <a:ext cx="9525" cy="952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25"/>
              </a:cxn>
              <a:cxn ang="0">
                <a:pos x="26" y="6"/>
              </a:cxn>
              <a:cxn ang="0">
                <a:pos x="8" y="0"/>
              </a:cxn>
              <a:cxn ang="0">
                <a:pos x="1" y="18"/>
              </a:cxn>
              <a:cxn ang="0">
                <a:pos x="0" y="19"/>
              </a:cxn>
              <a:cxn ang="0">
                <a:pos x="1" y="18"/>
              </a:cxn>
              <a:cxn ang="0">
                <a:pos x="1" y="18"/>
              </a:cxn>
              <a:cxn ang="0">
                <a:pos x="0" y="19"/>
              </a:cxn>
            </a:cxnLst>
            <a:rect l="0" t="0" r="r" b="b"/>
            <a:pathLst>
              <a:path w="26" h="25">
                <a:moveTo>
                  <a:pt x="0" y="19"/>
                </a:moveTo>
                <a:lnTo>
                  <a:pt x="20" y="25"/>
                </a:lnTo>
                <a:lnTo>
                  <a:pt x="26" y="6"/>
                </a:lnTo>
                <a:lnTo>
                  <a:pt x="8" y="0"/>
                </a:lnTo>
                <a:lnTo>
                  <a:pt x="1" y="18"/>
                </a:lnTo>
                <a:lnTo>
                  <a:pt x="0" y="19"/>
                </a:lnTo>
                <a:lnTo>
                  <a:pt x="1" y="18"/>
                </a:lnTo>
                <a:lnTo>
                  <a:pt x="1" y="18"/>
                </a:lnTo>
                <a:lnTo>
                  <a:pt x="0" y="1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6" name="Freeform 1470"/>
          <p:cNvSpPr>
            <a:spLocks/>
          </p:cNvSpPr>
          <p:nvPr/>
        </p:nvSpPr>
        <p:spPr bwMode="auto">
          <a:xfrm>
            <a:off x="3789363" y="3865563"/>
            <a:ext cx="9525" cy="9525"/>
          </a:xfrm>
          <a:custGeom>
            <a:avLst/>
            <a:gdLst/>
            <a:ahLst/>
            <a:cxnLst>
              <a:cxn ang="0">
                <a:pos x="0" y="20"/>
              </a:cxn>
              <a:cxn ang="0">
                <a:pos x="20" y="23"/>
              </a:cxn>
              <a:cxn ang="0">
                <a:pos x="24" y="5"/>
              </a:cxn>
              <a:cxn ang="0">
                <a:pos x="4" y="0"/>
              </a:cxn>
              <a:cxn ang="0">
                <a:pos x="0" y="18"/>
              </a:cxn>
              <a:cxn ang="0">
                <a:pos x="0" y="20"/>
              </a:cxn>
              <a:cxn ang="0">
                <a:pos x="0" y="18"/>
              </a:cxn>
              <a:cxn ang="0">
                <a:pos x="0" y="19"/>
              </a:cxn>
              <a:cxn ang="0">
                <a:pos x="0" y="20"/>
              </a:cxn>
            </a:cxnLst>
            <a:rect l="0" t="0" r="r" b="b"/>
            <a:pathLst>
              <a:path w="24" h="23">
                <a:moveTo>
                  <a:pt x="0" y="20"/>
                </a:moveTo>
                <a:lnTo>
                  <a:pt x="20" y="23"/>
                </a:lnTo>
                <a:lnTo>
                  <a:pt x="24" y="5"/>
                </a:lnTo>
                <a:lnTo>
                  <a:pt x="4" y="0"/>
                </a:lnTo>
                <a:lnTo>
                  <a:pt x="0" y="18"/>
                </a:lnTo>
                <a:lnTo>
                  <a:pt x="0" y="20"/>
                </a:lnTo>
                <a:lnTo>
                  <a:pt x="0" y="18"/>
                </a:lnTo>
                <a:lnTo>
                  <a:pt x="0" y="19"/>
                </a:lnTo>
                <a:lnTo>
                  <a:pt x="0" y="20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7" name="Freeform 1471"/>
          <p:cNvSpPr>
            <a:spLocks/>
          </p:cNvSpPr>
          <p:nvPr/>
        </p:nvSpPr>
        <p:spPr bwMode="auto">
          <a:xfrm>
            <a:off x="3789363" y="3873500"/>
            <a:ext cx="7937" cy="7938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20"/>
              </a:cxn>
              <a:cxn ang="0">
                <a:pos x="21" y="1"/>
              </a:cxn>
              <a:cxn ang="0">
                <a:pos x="1" y="0"/>
              </a:cxn>
              <a:cxn ang="0">
                <a:pos x="0" y="18"/>
              </a:cxn>
              <a:cxn ang="0">
                <a:pos x="0" y="19"/>
              </a:cxn>
              <a:cxn ang="0">
                <a:pos x="0" y="18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21" h="20">
                <a:moveTo>
                  <a:pt x="0" y="19"/>
                </a:moveTo>
                <a:lnTo>
                  <a:pt x="20" y="20"/>
                </a:lnTo>
                <a:lnTo>
                  <a:pt x="21" y="1"/>
                </a:lnTo>
                <a:lnTo>
                  <a:pt x="1" y="0"/>
                </a:lnTo>
                <a:lnTo>
                  <a:pt x="0" y="18"/>
                </a:lnTo>
                <a:lnTo>
                  <a:pt x="0" y="19"/>
                </a:lnTo>
                <a:lnTo>
                  <a:pt x="0" y="18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8" name="Freeform 1472"/>
          <p:cNvSpPr>
            <a:spLocks/>
          </p:cNvSpPr>
          <p:nvPr/>
        </p:nvSpPr>
        <p:spPr bwMode="auto">
          <a:xfrm>
            <a:off x="3789363" y="3881438"/>
            <a:ext cx="7937" cy="803275"/>
          </a:xfrm>
          <a:custGeom>
            <a:avLst/>
            <a:gdLst/>
            <a:ahLst/>
            <a:cxnLst>
              <a:cxn ang="0">
                <a:pos x="0" y="2026"/>
              </a:cxn>
              <a:cxn ang="0">
                <a:pos x="20" y="2026"/>
              </a:cxn>
              <a:cxn ang="0">
                <a:pos x="20" y="0"/>
              </a:cxn>
              <a:cxn ang="0">
                <a:pos x="0" y="0"/>
              </a:cxn>
              <a:cxn ang="0">
                <a:pos x="0" y="2026"/>
              </a:cxn>
              <a:cxn ang="0">
                <a:pos x="0" y="2026"/>
              </a:cxn>
              <a:cxn ang="0">
                <a:pos x="0" y="2026"/>
              </a:cxn>
              <a:cxn ang="0">
                <a:pos x="0" y="2026"/>
              </a:cxn>
              <a:cxn ang="0">
                <a:pos x="0" y="2026"/>
              </a:cxn>
            </a:cxnLst>
            <a:rect l="0" t="0" r="r" b="b"/>
            <a:pathLst>
              <a:path w="20" h="2026">
                <a:moveTo>
                  <a:pt x="0" y="2026"/>
                </a:moveTo>
                <a:lnTo>
                  <a:pt x="20" y="2026"/>
                </a:lnTo>
                <a:lnTo>
                  <a:pt x="20" y="0"/>
                </a:lnTo>
                <a:lnTo>
                  <a:pt x="0" y="0"/>
                </a:lnTo>
                <a:lnTo>
                  <a:pt x="0" y="2026"/>
                </a:lnTo>
                <a:lnTo>
                  <a:pt x="0" y="2026"/>
                </a:lnTo>
                <a:lnTo>
                  <a:pt x="0" y="2026"/>
                </a:lnTo>
                <a:lnTo>
                  <a:pt x="0" y="2026"/>
                </a:lnTo>
                <a:lnTo>
                  <a:pt x="0" y="202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89" name="Freeform 1473"/>
          <p:cNvSpPr>
            <a:spLocks/>
          </p:cNvSpPr>
          <p:nvPr/>
        </p:nvSpPr>
        <p:spPr bwMode="auto">
          <a:xfrm>
            <a:off x="3789363" y="4684713"/>
            <a:ext cx="7937" cy="7937"/>
          </a:xfrm>
          <a:custGeom>
            <a:avLst/>
            <a:gdLst/>
            <a:ahLst/>
            <a:cxnLst>
              <a:cxn ang="0">
                <a:pos x="1" y="21"/>
              </a:cxn>
              <a:cxn ang="0">
                <a:pos x="21" y="18"/>
              </a:cxn>
              <a:cxn ang="0">
                <a:pos x="20" y="0"/>
              </a:cxn>
              <a:cxn ang="0">
                <a:pos x="0" y="1"/>
              </a:cxn>
              <a:cxn ang="0">
                <a:pos x="1" y="20"/>
              </a:cxn>
              <a:cxn ang="0">
                <a:pos x="1" y="21"/>
              </a:cxn>
              <a:cxn ang="0">
                <a:pos x="1" y="20"/>
              </a:cxn>
              <a:cxn ang="0">
                <a:pos x="1" y="20"/>
              </a:cxn>
              <a:cxn ang="0">
                <a:pos x="1" y="21"/>
              </a:cxn>
            </a:cxnLst>
            <a:rect l="0" t="0" r="r" b="b"/>
            <a:pathLst>
              <a:path w="21" h="21">
                <a:moveTo>
                  <a:pt x="1" y="21"/>
                </a:moveTo>
                <a:lnTo>
                  <a:pt x="21" y="18"/>
                </a:lnTo>
                <a:lnTo>
                  <a:pt x="20" y="0"/>
                </a:lnTo>
                <a:lnTo>
                  <a:pt x="0" y="1"/>
                </a:lnTo>
                <a:lnTo>
                  <a:pt x="1" y="20"/>
                </a:lnTo>
                <a:lnTo>
                  <a:pt x="1" y="21"/>
                </a:lnTo>
                <a:lnTo>
                  <a:pt x="1" y="20"/>
                </a:lnTo>
                <a:lnTo>
                  <a:pt x="1" y="20"/>
                </a:lnTo>
                <a:lnTo>
                  <a:pt x="1" y="2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0" name="Freeform 1474"/>
          <p:cNvSpPr>
            <a:spLocks/>
          </p:cNvSpPr>
          <p:nvPr/>
        </p:nvSpPr>
        <p:spPr bwMode="auto">
          <a:xfrm>
            <a:off x="3789363" y="4691063"/>
            <a:ext cx="9525" cy="9525"/>
          </a:xfrm>
          <a:custGeom>
            <a:avLst/>
            <a:gdLst/>
            <a:ahLst/>
            <a:cxnLst>
              <a:cxn ang="0">
                <a:pos x="5" y="25"/>
              </a:cxn>
              <a:cxn ang="0">
                <a:pos x="24" y="19"/>
              </a:cxn>
              <a:cxn ang="0">
                <a:pos x="20" y="0"/>
              </a:cxn>
              <a:cxn ang="0">
                <a:pos x="0" y="4"/>
              </a:cxn>
              <a:cxn ang="0">
                <a:pos x="4" y="23"/>
              </a:cxn>
              <a:cxn ang="0">
                <a:pos x="5" y="25"/>
              </a:cxn>
              <a:cxn ang="0">
                <a:pos x="4" y="23"/>
              </a:cxn>
              <a:cxn ang="0">
                <a:pos x="5" y="24"/>
              </a:cxn>
              <a:cxn ang="0">
                <a:pos x="5" y="25"/>
              </a:cxn>
            </a:cxnLst>
            <a:rect l="0" t="0" r="r" b="b"/>
            <a:pathLst>
              <a:path w="24" h="25">
                <a:moveTo>
                  <a:pt x="5" y="25"/>
                </a:moveTo>
                <a:lnTo>
                  <a:pt x="24" y="19"/>
                </a:lnTo>
                <a:lnTo>
                  <a:pt x="20" y="0"/>
                </a:lnTo>
                <a:lnTo>
                  <a:pt x="0" y="4"/>
                </a:lnTo>
                <a:lnTo>
                  <a:pt x="4" y="23"/>
                </a:lnTo>
                <a:lnTo>
                  <a:pt x="5" y="25"/>
                </a:lnTo>
                <a:lnTo>
                  <a:pt x="4" y="23"/>
                </a:lnTo>
                <a:lnTo>
                  <a:pt x="5" y="24"/>
                </a:lnTo>
                <a:lnTo>
                  <a:pt x="5" y="2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1" name="Freeform 1475"/>
          <p:cNvSpPr>
            <a:spLocks/>
          </p:cNvSpPr>
          <p:nvPr/>
        </p:nvSpPr>
        <p:spPr bwMode="auto">
          <a:xfrm>
            <a:off x="3790950" y="4699000"/>
            <a:ext cx="9525" cy="9525"/>
          </a:xfrm>
          <a:custGeom>
            <a:avLst/>
            <a:gdLst/>
            <a:ahLst/>
            <a:cxnLst>
              <a:cxn ang="0">
                <a:pos x="8" y="25"/>
              </a:cxn>
              <a:cxn ang="0">
                <a:pos x="25" y="17"/>
              </a:cxn>
              <a:cxn ang="0">
                <a:pos x="19" y="0"/>
              </a:cxn>
              <a:cxn ang="0">
                <a:pos x="0" y="7"/>
              </a:cxn>
              <a:cxn ang="0">
                <a:pos x="7" y="23"/>
              </a:cxn>
              <a:cxn ang="0">
                <a:pos x="8" y="25"/>
              </a:cxn>
              <a:cxn ang="0">
                <a:pos x="7" y="23"/>
              </a:cxn>
              <a:cxn ang="0">
                <a:pos x="7" y="24"/>
              </a:cxn>
              <a:cxn ang="0">
                <a:pos x="8" y="25"/>
              </a:cxn>
            </a:cxnLst>
            <a:rect l="0" t="0" r="r" b="b"/>
            <a:pathLst>
              <a:path w="25" h="25">
                <a:moveTo>
                  <a:pt x="8" y="25"/>
                </a:moveTo>
                <a:lnTo>
                  <a:pt x="25" y="17"/>
                </a:lnTo>
                <a:lnTo>
                  <a:pt x="19" y="0"/>
                </a:lnTo>
                <a:lnTo>
                  <a:pt x="0" y="7"/>
                </a:lnTo>
                <a:lnTo>
                  <a:pt x="7" y="23"/>
                </a:lnTo>
                <a:lnTo>
                  <a:pt x="8" y="25"/>
                </a:lnTo>
                <a:lnTo>
                  <a:pt x="7" y="23"/>
                </a:lnTo>
                <a:lnTo>
                  <a:pt x="7" y="24"/>
                </a:lnTo>
                <a:lnTo>
                  <a:pt x="8" y="25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2" name="Freeform 1476"/>
          <p:cNvSpPr>
            <a:spLocks/>
          </p:cNvSpPr>
          <p:nvPr/>
        </p:nvSpPr>
        <p:spPr bwMode="auto">
          <a:xfrm>
            <a:off x="3794125" y="4705350"/>
            <a:ext cx="11113" cy="9525"/>
          </a:xfrm>
          <a:custGeom>
            <a:avLst/>
            <a:gdLst/>
            <a:ahLst/>
            <a:cxnLst>
              <a:cxn ang="0">
                <a:pos x="9" y="26"/>
              </a:cxn>
              <a:cxn ang="0">
                <a:pos x="25" y="15"/>
              </a:cxn>
              <a:cxn ang="0">
                <a:pos x="16" y="0"/>
              </a:cxn>
              <a:cxn ang="0">
                <a:pos x="0" y="9"/>
              </a:cxn>
              <a:cxn ang="0">
                <a:pos x="8" y="25"/>
              </a:cxn>
              <a:cxn ang="0">
                <a:pos x="9" y="26"/>
              </a:cxn>
              <a:cxn ang="0">
                <a:pos x="8" y="25"/>
              </a:cxn>
              <a:cxn ang="0">
                <a:pos x="9" y="25"/>
              </a:cxn>
              <a:cxn ang="0">
                <a:pos x="9" y="26"/>
              </a:cxn>
            </a:cxnLst>
            <a:rect l="0" t="0" r="r" b="b"/>
            <a:pathLst>
              <a:path w="25" h="26">
                <a:moveTo>
                  <a:pt x="9" y="26"/>
                </a:moveTo>
                <a:lnTo>
                  <a:pt x="25" y="15"/>
                </a:lnTo>
                <a:lnTo>
                  <a:pt x="16" y="0"/>
                </a:lnTo>
                <a:lnTo>
                  <a:pt x="0" y="9"/>
                </a:lnTo>
                <a:lnTo>
                  <a:pt x="8" y="25"/>
                </a:lnTo>
                <a:lnTo>
                  <a:pt x="9" y="26"/>
                </a:lnTo>
                <a:lnTo>
                  <a:pt x="8" y="25"/>
                </a:lnTo>
                <a:lnTo>
                  <a:pt x="9" y="25"/>
                </a:lnTo>
                <a:lnTo>
                  <a:pt x="9" y="2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3" name="Freeform 1477"/>
          <p:cNvSpPr>
            <a:spLocks/>
          </p:cNvSpPr>
          <p:nvPr/>
        </p:nvSpPr>
        <p:spPr bwMode="auto">
          <a:xfrm>
            <a:off x="3797300" y="4710113"/>
            <a:ext cx="11113" cy="11112"/>
          </a:xfrm>
          <a:custGeom>
            <a:avLst/>
            <a:gdLst/>
            <a:ahLst/>
            <a:cxnLst>
              <a:cxn ang="0">
                <a:pos x="12" y="29"/>
              </a:cxn>
              <a:cxn ang="0">
                <a:pos x="27" y="16"/>
              </a:cxn>
              <a:cxn ang="0">
                <a:pos x="15" y="0"/>
              </a:cxn>
              <a:cxn ang="0">
                <a:pos x="0" y="12"/>
              </a:cxn>
              <a:cxn ang="0">
                <a:pos x="12" y="28"/>
              </a:cxn>
              <a:cxn ang="0">
                <a:pos x="12" y="29"/>
              </a:cxn>
              <a:cxn ang="0">
                <a:pos x="12" y="28"/>
              </a:cxn>
              <a:cxn ang="0">
                <a:pos x="12" y="28"/>
              </a:cxn>
              <a:cxn ang="0">
                <a:pos x="12" y="29"/>
              </a:cxn>
            </a:cxnLst>
            <a:rect l="0" t="0" r="r" b="b"/>
            <a:pathLst>
              <a:path w="27" h="29">
                <a:moveTo>
                  <a:pt x="12" y="29"/>
                </a:moveTo>
                <a:lnTo>
                  <a:pt x="27" y="16"/>
                </a:lnTo>
                <a:lnTo>
                  <a:pt x="15" y="0"/>
                </a:lnTo>
                <a:lnTo>
                  <a:pt x="0" y="12"/>
                </a:lnTo>
                <a:lnTo>
                  <a:pt x="12" y="28"/>
                </a:lnTo>
                <a:lnTo>
                  <a:pt x="12" y="29"/>
                </a:lnTo>
                <a:lnTo>
                  <a:pt x="12" y="28"/>
                </a:lnTo>
                <a:lnTo>
                  <a:pt x="12" y="28"/>
                </a:lnTo>
                <a:lnTo>
                  <a:pt x="12" y="29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4" name="Freeform 1478"/>
          <p:cNvSpPr>
            <a:spLocks/>
          </p:cNvSpPr>
          <p:nvPr/>
        </p:nvSpPr>
        <p:spPr bwMode="auto">
          <a:xfrm>
            <a:off x="3803650" y="4716463"/>
            <a:ext cx="9525" cy="11112"/>
          </a:xfrm>
          <a:custGeom>
            <a:avLst/>
            <a:gdLst/>
            <a:ahLst/>
            <a:cxnLst>
              <a:cxn ang="0">
                <a:pos x="14" y="28"/>
              </a:cxn>
              <a:cxn ang="0">
                <a:pos x="28" y="14"/>
              </a:cxn>
              <a:cxn ang="0">
                <a:pos x="14" y="0"/>
              </a:cxn>
              <a:cxn ang="0">
                <a:pos x="0" y="15"/>
              </a:cxn>
              <a:cxn ang="0">
                <a:pos x="13" y="27"/>
              </a:cxn>
              <a:cxn ang="0">
                <a:pos x="14" y="28"/>
              </a:cxn>
              <a:cxn ang="0">
                <a:pos x="13" y="27"/>
              </a:cxn>
              <a:cxn ang="0">
                <a:pos x="14" y="28"/>
              </a:cxn>
              <a:cxn ang="0">
                <a:pos x="14" y="28"/>
              </a:cxn>
            </a:cxnLst>
            <a:rect l="0" t="0" r="r" b="b"/>
            <a:pathLst>
              <a:path w="28" h="28">
                <a:moveTo>
                  <a:pt x="14" y="28"/>
                </a:moveTo>
                <a:lnTo>
                  <a:pt x="28" y="14"/>
                </a:lnTo>
                <a:lnTo>
                  <a:pt x="14" y="0"/>
                </a:lnTo>
                <a:lnTo>
                  <a:pt x="0" y="15"/>
                </a:lnTo>
                <a:lnTo>
                  <a:pt x="13" y="27"/>
                </a:lnTo>
                <a:lnTo>
                  <a:pt x="14" y="28"/>
                </a:lnTo>
                <a:lnTo>
                  <a:pt x="13" y="27"/>
                </a:lnTo>
                <a:lnTo>
                  <a:pt x="14" y="28"/>
                </a:lnTo>
                <a:lnTo>
                  <a:pt x="14" y="28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5" name="Freeform 1479"/>
          <p:cNvSpPr>
            <a:spLocks/>
          </p:cNvSpPr>
          <p:nvPr/>
        </p:nvSpPr>
        <p:spPr bwMode="auto">
          <a:xfrm>
            <a:off x="3808413" y="4721225"/>
            <a:ext cx="11112" cy="11113"/>
          </a:xfrm>
          <a:custGeom>
            <a:avLst/>
            <a:gdLst/>
            <a:ahLst/>
            <a:cxnLst>
              <a:cxn ang="0">
                <a:pos x="17" y="27"/>
              </a:cxn>
              <a:cxn ang="0">
                <a:pos x="27" y="11"/>
              </a:cxn>
              <a:cxn ang="0">
                <a:pos x="13" y="0"/>
              </a:cxn>
              <a:cxn ang="0">
                <a:pos x="0" y="15"/>
              </a:cxn>
              <a:cxn ang="0">
                <a:pos x="16" y="26"/>
              </a:cxn>
              <a:cxn ang="0">
                <a:pos x="17" y="27"/>
              </a:cxn>
              <a:cxn ang="0">
                <a:pos x="16" y="26"/>
              </a:cxn>
              <a:cxn ang="0">
                <a:pos x="16" y="27"/>
              </a:cxn>
              <a:cxn ang="0">
                <a:pos x="17" y="27"/>
              </a:cxn>
            </a:cxnLst>
            <a:rect l="0" t="0" r="r" b="b"/>
            <a:pathLst>
              <a:path w="27" h="27">
                <a:moveTo>
                  <a:pt x="17" y="27"/>
                </a:moveTo>
                <a:lnTo>
                  <a:pt x="27" y="11"/>
                </a:lnTo>
                <a:lnTo>
                  <a:pt x="13" y="0"/>
                </a:lnTo>
                <a:lnTo>
                  <a:pt x="0" y="15"/>
                </a:lnTo>
                <a:lnTo>
                  <a:pt x="16" y="26"/>
                </a:lnTo>
                <a:lnTo>
                  <a:pt x="17" y="27"/>
                </a:lnTo>
                <a:lnTo>
                  <a:pt x="16" y="26"/>
                </a:lnTo>
                <a:lnTo>
                  <a:pt x="16" y="27"/>
                </a:lnTo>
                <a:lnTo>
                  <a:pt x="17" y="27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6" name="Freeform 1480"/>
          <p:cNvSpPr>
            <a:spLocks/>
          </p:cNvSpPr>
          <p:nvPr/>
        </p:nvSpPr>
        <p:spPr bwMode="auto">
          <a:xfrm>
            <a:off x="3814763" y="4724400"/>
            <a:ext cx="11112" cy="11113"/>
          </a:xfrm>
          <a:custGeom>
            <a:avLst/>
            <a:gdLst/>
            <a:ahLst/>
            <a:cxnLst>
              <a:cxn ang="0">
                <a:pos x="17" y="26"/>
              </a:cxn>
              <a:cxn ang="0">
                <a:pos x="25" y="9"/>
              </a:cxn>
              <a:cxn ang="0">
                <a:pos x="9" y="0"/>
              </a:cxn>
              <a:cxn ang="0">
                <a:pos x="0" y="17"/>
              </a:cxn>
              <a:cxn ang="0">
                <a:pos x="16" y="26"/>
              </a:cxn>
              <a:cxn ang="0">
                <a:pos x="17" y="26"/>
              </a:cxn>
              <a:cxn ang="0">
                <a:pos x="16" y="26"/>
              </a:cxn>
              <a:cxn ang="0">
                <a:pos x="17" y="26"/>
              </a:cxn>
              <a:cxn ang="0">
                <a:pos x="17" y="26"/>
              </a:cxn>
            </a:cxnLst>
            <a:rect l="0" t="0" r="r" b="b"/>
            <a:pathLst>
              <a:path w="25" h="26">
                <a:moveTo>
                  <a:pt x="17" y="26"/>
                </a:moveTo>
                <a:lnTo>
                  <a:pt x="25" y="9"/>
                </a:lnTo>
                <a:lnTo>
                  <a:pt x="9" y="0"/>
                </a:lnTo>
                <a:lnTo>
                  <a:pt x="0" y="17"/>
                </a:lnTo>
                <a:lnTo>
                  <a:pt x="16" y="26"/>
                </a:lnTo>
                <a:lnTo>
                  <a:pt x="17" y="26"/>
                </a:lnTo>
                <a:lnTo>
                  <a:pt x="16" y="26"/>
                </a:lnTo>
                <a:lnTo>
                  <a:pt x="17" y="26"/>
                </a:lnTo>
                <a:lnTo>
                  <a:pt x="17" y="2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7" name="Freeform 1481"/>
          <p:cNvSpPr>
            <a:spLocks/>
          </p:cNvSpPr>
          <p:nvPr/>
        </p:nvSpPr>
        <p:spPr bwMode="auto">
          <a:xfrm>
            <a:off x="3821113" y="4729163"/>
            <a:ext cx="11112" cy="9525"/>
          </a:xfrm>
          <a:custGeom>
            <a:avLst/>
            <a:gdLst/>
            <a:ahLst/>
            <a:cxnLst>
              <a:cxn ang="0">
                <a:pos x="19" y="26"/>
              </a:cxn>
              <a:cxn ang="0">
                <a:pos x="24" y="7"/>
              </a:cxn>
              <a:cxn ang="0">
                <a:pos x="7" y="0"/>
              </a:cxn>
              <a:cxn ang="0">
                <a:pos x="0" y="18"/>
              </a:cxn>
              <a:cxn ang="0">
                <a:pos x="17" y="26"/>
              </a:cxn>
              <a:cxn ang="0">
                <a:pos x="19" y="26"/>
              </a:cxn>
              <a:cxn ang="0">
                <a:pos x="17" y="26"/>
              </a:cxn>
              <a:cxn ang="0">
                <a:pos x="18" y="26"/>
              </a:cxn>
              <a:cxn ang="0">
                <a:pos x="19" y="26"/>
              </a:cxn>
            </a:cxnLst>
            <a:rect l="0" t="0" r="r" b="b"/>
            <a:pathLst>
              <a:path w="24" h="26">
                <a:moveTo>
                  <a:pt x="19" y="26"/>
                </a:moveTo>
                <a:lnTo>
                  <a:pt x="24" y="7"/>
                </a:lnTo>
                <a:lnTo>
                  <a:pt x="7" y="0"/>
                </a:lnTo>
                <a:lnTo>
                  <a:pt x="0" y="18"/>
                </a:lnTo>
                <a:lnTo>
                  <a:pt x="17" y="26"/>
                </a:lnTo>
                <a:lnTo>
                  <a:pt x="19" y="26"/>
                </a:lnTo>
                <a:lnTo>
                  <a:pt x="17" y="26"/>
                </a:lnTo>
                <a:lnTo>
                  <a:pt x="18" y="26"/>
                </a:lnTo>
                <a:lnTo>
                  <a:pt x="19" y="26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8" name="Freeform 1482"/>
          <p:cNvSpPr>
            <a:spLocks/>
          </p:cNvSpPr>
          <p:nvPr/>
        </p:nvSpPr>
        <p:spPr bwMode="auto">
          <a:xfrm>
            <a:off x="3829050" y="4730750"/>
            <a:ext cx="9525" cy="9525"/>
          </a:xfrm>
          <a:custGeom>
            <a:avLst/>
            <a:gdLst/>
            <a:ahLst/>
            <a:cxnLst>
              <a:cxn ang="0">
                <a:pos x="20" y="23"/>
              </a:cxn>
              <a:cxn ang="0">
                <a:pos x="22" y="3"/>
              </a:cxn>
              <a:cxn ang="0">
                <a:pos x="3" y="0"/>
              </a:cxn>
              <a:cxn ang="0">
                <a:pos x="0" y="19"/>
              </a:cxn>
              <a:cxn ang="0">
                <a:pos x="18" y="23"/>
              </a:cxn>
              <a:cxn ang="0">
                <a:pos x="20" y="23"/>
              </a:cxn>
              <a:cxn ang="0">
                <a:pos x="18" y="23"/>
              </a:cxn>
              <a:cxn ang="0">
                <a:pos x="19" y="23"/>
              </a:cxn>
              <a:cxn ang="0">
                <a:pos x="20" y="23"/>
              </a:cxn>
            </a:cxnLst>
            <a:rect l="0" t="0" r="r" b="b"/>
            <a:pathLst>
              <a:path w="22" h="23">
                <a:moveTo>
                  <a:pt x="20" y="23"/>
                </a:moveTo>
                <a:lnTo>
                  <a:pt x="22" y="3"/>
                </a:lnTo>
                <a:lnTo>
                  <a:pt x="3" y="0"/>
                </a:lnTo>
                <a:lnTo>
                  <a:pt x="0" y="19"/>
                </a:lnTo>
                <a:lnTo>
                  <a:pt x="18" y="23"/>
                </a:lnTo>
                <a:lnTo>
                  <a:pt x="20" y="23"/>
                </a:lnTo>
                <a:lnTo>
                  <a:pt x="18" y="23"/>
                </a:lnTo>
                <a:lnTo>
                  <a:pt x="19" y="23"/>
                </a:lnTo>
                <a:lnTo>
                  <a:pt x="20" y="23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099" name="Freeform 1483"/>
          <p:cNvSpPr>
            <a:spLocks/>
          </p:cNvSpPr>
          <p:nvPr/>
        </p:nvSpPr>
        <p:spPr bwMode="auto">
          <a:xfrm>
            <a:off x="3836988" y="4732338"/>
            <a:ext cx="7937" cy="7937"/>
          </a:xfrm>
          <a:custGeom>
            <a:avLst/>
            <a:gdLst/>
            <a:ahLst/>
            <a:cxnLst>
              <a:cxn ang="0">
                <a:pos x="18" y="21"/>
              </a:cxn>
              <a:cxn ang="0">
                <a:pos x="19" y="1"/>
              </a:cxn>
              <a:cxn ang="0">
                <a:pos x="1" y="0"/>
              </a:cxn>
              <a:cxn ang="0">
                <a:pos x="0" y="20"/>
              </a:cxn>
              <a:cxn ang="0">
                <a:pos x="18" y="21"/>
              </a:cxn>
              <a:cxn ang="0">
                <a:pos x="18" y="21"/>
              </a:cxn>
              <a:cxn ang="0">
                <a:pos x="18" y="21"/>
              </a:cxn>
              <a:cxn ang="0">
                <a:pos x="18" y="21"/>
              </a:cxn>
              <a:cxn ang="0">
                <a:pos x="18" y="21"/>
              </a:cxn>
            </a:cxnLst>
            <a:rect l="0" t="0" r="r" b="b"/>
            <a:pathLst>
              <a:path w="19" h="21">
                <a:moveTo>
                  <a:pt x="18" y="21"/>
                </a:moveTo>
                <a:lnTo>
                  <a:pt x="19" y="1"/>
                </a:lnTo>
                <a:lnTo>
                  <a:pt x="1" y="0"/>
                </a:lnTo>
                <a:lnTo>
                  <a:pt x="0" y="20"/>
                </a:lnTo>
                <a:lnTo>
                  <a:pt x="18" y="21"/>
                </a:lnTo>
                <a:lnTo>
                  <a:pt x="18" y="21"/>
                </a:lnTo>
                <a:lnTo>
                  <a:pt x="18" y="21"/>
                </a:lnTo>
                <a:lnTo>
                  <a:pt x="18" y="21"/>
                </a:lnTo>
                <a:lnTo>
                  <a:pt x="18" y="21"/>
                </a:lnTo>
                <a:close/>
              </a:path>
            </a:pathLst>
          </a:custGeom>
          <a:solidFill>
            <a:srgbClr val="16141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0" name="Rectangle 1484"/>
          <p:cNvSpPr>
            <a:spLocks noChangeArrowheads="1"/>
          </p:cNvSpPr>
          <p:nvPr/>
        </p:nvSpPr>
        <p:spPr bwMode="auto">
          <a:xfrm>
            <a:off x="3905250" y="3889375"/>
            <a:ext cx="641350" cy="7762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1" name="Rectangle 1485"/>
          <p:cNvSpPr>
            <a:spLocks noChangeArrowheads="1"/>
          </p:cNvSpPr>
          <p:nvPr/>
        </p:nvSpPr>
        <p:spPr bwMode="auto">
          <a:xfrm>
            <a:off x="3905250" y="3889375"/>
            <a:ext cx="641350" cy="776288"/>
          </a:xfrm>
          <a:prstGeom prst="rect">
            <a:avLst/>
          </a:prstGeom>
          <a:noFill/>
          <a:ln w="4763">
            <a:solidFill>
              <a:srgbClr val="161417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2" name="Freeform 1486"/>
          <p:cNvSpPr>
            <a:spLocks/>
          </p:cNvSpPr>
          <p:nvPr/>
        </p:nvSpPr>
        <p:spPr bwMode="auto">
          <a:xfrm>
            <a:off x="4119563" y="4229100"/>
            <a:ext cx="3175" cy="3175"/>
          </a:xfrm>
          <a:custGeom>
            <a:avLst/>
            <a:gdLst/>
            <a:ahLst/>
            <a:cxnLst>
              <a:cxn ang="0">
                <a:pos x="6" y="0"/>
              </a:cxn>
              <a:cxn ang="0">
                <a:pos x="4" y="1"/>
              </a:cxn>
              <a:cxn ang="0">
                <a:pos x="2" y="2"/>
              </a:cxn>
              <a:cxn ang="0">
                <a:pos x="0" y="3"/>
              </a:cxn>
              <a:cxn ang="0">
                <a:pos x="0" y="4"/>
              </a:cxn>
              <a:cxn ang="0">
                <a:pos x="0" y="5"/>
              </a:cxn>
              <a:cxn ang="0">
                <a:pos x="2" y="7"/>
              </a:cxn>
              <a:cxn ang="0">
                <a:pos x="4" y="8"/>
              </a:cxn>
              <a:cxn ang="0">
                <a:pos x="6" y="9"/>
              </a:cxn>
              <a:cxn ang="0">
                <a:pos x="6" y="0"/>
              </a:cxn>
            </a:cxnLst>
            <a:rect l="0" t="0" r="r" b="b"/>
            <a:pathLst>
              <a:path w="6" h="9">
                <a:moveTo>
                  <a:pt x="6" y="0"/>
                </a:moveTo>
                <a:lnTo>
                  <a:pt x="4" y="1"/>
                </a:lnTo>
                <a:lnTo>
                  <a:pt x="2" y="2"/>
                </a:lnTo>
                <a:lnTo>
                  <a:pt x="0" y="3"/>
                </a:lnTo>
                <a:lnTo>
                  <a:pt x="0" y="4"/>
                </a:lnTo>
                <a:lnTo>
                  <a:pt x="0" y="5"/>
                </a:lnTo>
                <a:lnTo>
                  <a:pt x="2" y="7"/>
                </a:lnTo>
                <a:lnTo>
                  <a:pt x="4" y="8"/>
                </a:lnTo>
                <a:lnTo>
                  <a:pt x="6" y="9"/>
                </a:lnTo>
                <a:lnTo>
                  <a:pt x="6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3" name="Rectangle 1487"/>
          <p:cNvSpPr>
            <a:spLocks noChangeArrowheads="1"/>
          </p:cNvSpPr>
          <p:nvPr/>
        </p:nvSpPr>
        <p:spPr bwMode="auto">
          <a:xfrm>
            <a:off x="4122738" y="4229100"/>
            <a:ext cx="73025" cy="317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4" name="Freeform 1488"/>
          <p:cNvSpPr>
            <a:spLocks/>
          </p:cNvSpPr>
          <p:nvPr/>
        </p:nvSpPr>
        <p:spPr bwMode="auto">
          <a:xfrm>
            <a:off x="4195763" y="4229100"/>
            <a:ext cx="3175" cy="3175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4" y="8"/>
              </a:cxn>
              <a:cxn ang="0">
                <a:pos x="6" y="7"/>
              </a:cxn>
              <a:cxn ang="0">
                <a:pos x="7" y="5"/>
              </a:cxn>
              <a:cxn ang="0">
                <a:pos x="8" y="4"/>
              </a:cxn>
              <a:cxn ang="0">
                <a:pos x="7" y="3"/>
              </a:cxn>
              <a:cxn ang="0">
                <a:pos x="6" y="2"/>
              </a:cxn>
              <a:cxn ang="0">
                <a:pos x="4" y="1"/>
              </a:cxn>
              <a:cxn ang="0">
                <a:pos x="0" y="0"/>
              </a:cxn>
              <a:cxn ang="0">
                <a:pos x="0" y="9"/>
              </a:cxn>
            </a:cxnLst>
            <a:rect l="0" t="0" r="r" b="b"/>
            <a:pathLst>
              <a:path w="8" h="9">
                <a:moveTo>
                  <a:pt x="0" y="9"/>
                </a:moveTo>
                <a:lnTo>
                  <a:pt x="4" y="8"/>
                </a:lnTo>
                <a:lnTo>
                  <a:pt x="6" y="7"/>
                </a:lnTo>
                <a:lnTo>
                  <a:pt x="7" y="5"/>
                </a:lnTo>
                <a:lnTo>
                  <a:pt x="8" y="4"/>
                </a:lnTo>
                <a:lnTo>
                  <a:pt x="7" y="3"/>
                </a:lnTo>
                <a:lnTo>
                  <a:pt x="6" y="2"/>
                </a:lnTo>
                <a:lnTo>
                  <a:pt x="4" y="1"/>
                </a:lnTo>
                <a:lnTo>
                  <a:pt x="0" y="0"/>
                </a:lnTo>
                <a:lnTo>
                  <a:pt x="0" y="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5" name="Freeform 1489"/>
          <p:cNvSpPr>
            <a:spLocks/>
          </p:cNvSpPr>
          <p:nvPr/>
        </p:nvSpPr>
        <p:spPr bwMode="auto">
          <a:xfrm>
            <a:off x="4137025" y="4319588"/>
            <a:ext cx="58738" cy="215900"/>
          </a:xfrm>
          <a:custGeom>
            <a:avLst/>
            <a:gdLst/>
            <a:ahLst/>
            <a:cxnLst>
              <a:cxn ang="0">
                <a:pos x="147" y="0"/>
              </a:cxn>
              <a:cxn ang="0">
                <a:pos x="0" y="0"/>
              </a:cxn>
              <a:cxn ang="0">
                <a:pos x="0" y="543"/>
              </a:cxn>
            </a:cxnLst>
            <a:rect l="0" t="0" r="r" b="b"/>
            <a:pathLst>
              <a:path w="147" h="543">
                <a:moveTo>
                  <a:pt x="147" y="0"/>
                </a:moveTo>
                <a:lnTo>
                  <a:pt x="0" y="0"/>
                </a:lnTo>
                <a:lnTo>
                  <a:pt x="0" y="543"/>
                </a:lnTo>
              </a:path>
            </a:pathLst>
          </a:custGeom>
          <a:noFill/>
          <a:ln w="0">
            <a:solidFill>
              <a:srgbClr val="17161A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6" name="Line 1490"/>
          <p:cNvSpPr>
            <a:spLocks noChangeShapeType="1"/>
          </p:cNvSpPr>
          <p:nvPr/>
        </p:nvSpPr>
        <p:spPr bwMode="auto">
          <a:xfrm>
            <a:off x="4213225" y="4356100"/>
            <a:ext cx="1588" cy="179388"/>
          </a:xfrm>
          <a:prstGeom prst="line">
            <a:avLst/>
          </a:prstGeom>
          <a:noFill/>
          <a:ln w="0">
            <a:solidFill>
              <a:srgbClr val="17161A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7" name="Freeform 1491"/>
          <p:cNvSpPr>
            <a:spLocks/>
          </p:cNvSpPr>
          <p:nvPr/>
        </p:nvSpPr>
        <p:spPr bwMode="auto">
          <a:xfrm>
            <a:off x="4232275" y="4319588"/>
            <a:ext cx="66675" cy="2159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0" y="0"/>
              </a:cxn>
              <a:cxn ang="0">
                <a:pos x="170" y="543"/>
              </a:cxn>
            </a:cxnLst>
            <a:rect l="0" t="0" r="r" b="b"/>
            <a:pathLst>
              <a:path w="170" h="543">
                <a:moveTo>
                  <a:pt x="0" y="0"/>
                </a:moveTo>
                <a:lnTo>
                  <a:pt x="170" y="0"/>
                </a:lnTo>
                <a:lnTo>
                  <a:pt x="170" y="543"/>
                </a:lnTo>
              </a:path>
            </a:pathLst>
          </a:custGeom>
          <a:noFill/>
          <a:ln w="0">
            <a:solidFill>
              <a:srgbClr val="17161A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8" name="Freeform 1492"/>
          <p:cNvSpPr>
            <a:spLocks/>
          </p:cNvSpPr>
          <p:nvPr/>
        </p:nvSpPr>
        <p:spPr bwMode="auto">
          <a:xfrm>
            <a:off x="4110038" y="4418013"/>
            <a:ext cx="3175" cy="476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0" y="11"/>
              </a:cxn>
              <a:cxn ang="0">
                <a:pos x="0" y="0"/>
              </a:cxn>
              <a:cxn ang="0">
                <a:pos x="11" y="0"/>
              </a:cxn>
            </a:cxnLst>
            <a:rect l="0" t="0" r="r" b="b"/>
            <a:pathLst>
              <a:path w="11" h="11">
                <a:moveTo>
                  <a:pt x="11" y="0"/>
                </a:moveTo>
                <a:lnTo>
                  <a:pt x="0" y="11"/>
                </a:lnTo>
                <a:lnTo>
                  <a:pt x="0" y="0"/>
                </a:lnTo>
                <a:lnTo>
                  <a:pt x="1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09" name="Freeform 1493"/>
          <p:cNvSpPr>
            <a:spLocks/>
          </p:cNvSpPr>
          <p:nvPr/>
        </p:nvSpPr>
        <p:spPr bwMode="auto">
          <a:xfrm>
            <a:off x="4110038" y="4418013"/>
            <a:ext cx="6350" cy="7937"/>
          </a:xfrm>
          <a:custGeom>
            <a:avLst/>
            <a:gdLst/>
            <a:ahLst/>
            <a:cxnLst>
              <a:cxn ang="0">
                <a:pos x="0" y="5"/>
              </a:cxn>
              <a:cxn ang="0">
                <a:pos x="5" y="0"/>
              </a:cxn>
              <a:cxn ang="0">
                <a:pos x="16" y="0"/>
              </a:cxn>
              <a:cxn ang="0">
                <a:pos x="0" y="16"/>
              </a:cxn>
              <a:cxn ang="0">
                <a:pos x="0" y="5"/>
              </a:cxn>
            </a:cxnLst>
            <a:rect l="0" t="0" r="r" b="b"/>
            <a:pathLst>
              <a:path w="16" h="16">
                <a:moveTo>
                  <a:pt x="0" y="5"/>
                </a:moveTo>
                <a:lnTo>
                  <a:pt x="5" y="0"/>
                </a:lnTo>
                <a:lnTo>
                  <a:pt x="16" y="0"/>
                </a:lnTo>
                <a:lnTo>
                  <a:pt x="0" y="16"/>
                </a:lnTo>
                <a:lnTo>
                  <a:pt x="0" y="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0" name="Freeform 1494"/>
          <p:cNvSpPr>
            <a:spLocks/>
          </p:cNvSpPr>
          <p:nvPr/>
        </p:nvSpPr>
        <p:spPr bwMode="auto">
          <a:xfrm>
            <a:off x="4110038" y="4418013"/>
            <a:ext cx="7937" cy="9525"/>
          </a:xfrm>
          <a:custGeom>
            <a:avLst/>
            <a:gdLst/>
            <a:ahLst/>
            <a:cxnLst>
              <a:cxn ang="0">
                <a:pos x="0" y="11"/>
              </a:cxn>
              <a:cxn ang="0">
                <a:pos x="11" y="0"/>
              </a:cxn>
              <a:cxn ang="0">
                <a:pos x="22" y="0"/>
              </a:cxn>
              <a:cxn ang="0">
                <a:pos x="0" y="21"/>
              </a:cxn>
              <a:cxn ang="0">
                <a:pos x="0" y="11"/>
              </a:cxn>
            </a:cxnLst>
            <a:rect l="0" t="0" r="r" b="b"/>
            <a:pathLst>
              <a:path w="22" h="21">
                <a:moveTo>
                  <a:pt x="0" y="11"/>
                </a:moveTo>
                <a:lnTo>
                  <a:pt x="11" y="0"/>
                </a:lnTo>
                <a:lnTo>
                  <a:pt x="22" y="0"/>
                </a:lnTo>
                <a:lnTo>
                  <a:pt x="0" y="21"/>
                </a:lnTo>
                <a:lnTo>
                  <a:pt x="0" y="11"/>
                </a:lnTo>
                <a:close/>
              </a:path>
            </a:pathLst>
          </a:custGeom>
          <a:solidFill>
            <a:srgbClr val="FEFEF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1" name="Freeform 1495"/>
          <p:cNvSpPr>
            <a:spLocks/>
          </p:cNvSpPr>
          <p:nvPr/>
        </p:nvSpPr>
        <p:spPr bwMode="auto">
          <a:xfrm>
            <a:off x="4110038" y="4418013"/>
            <a:ext cx="9525" cy="11112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16" y="0"/>
              </a:cxn>
              <a:cxn ang="0">
                <a:pos x="28" y="0"/>
              </a:cxn>
              <a:cxn ang="0">
                <a:pos x="0" y="27"/>
              </a:cxn>
              <a:cxn ang="0">
                <a:pos x="0" y="16"/>
              </a:cxn>
            </a:cxnLst>
            <a:rect l="0" t="0" r="r" b="b"/>
            <a:pathLst>
              <a:path w="28" h="27">
                <a:moveTo>
                  <a:pt x="0" y="16"/>
                </a:moveTo>
                <a:lnTo>
                  <a:pt x="16" y="0"/>
                </a:lnTo>
                <a:lnTo>
                  <a:pt x="28" y="0"/>
                </a:lnTo>
                <a:lnTo>
                  <a:pt x="0" y="27"/>
                </a:lnTo>
                <a:lnTo>
                  <a:pt x="0" y="16"/>
                </a:lnTo>
                <a:close/>
              </a:path>
            </a:pathLst>
          </a:custGeom>
          <a:solidFill>
            <a:srgbClr val="FEFEFE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2" name="Freeform 1496"/>
          <p:cNvSpPr>
            <a:spLocks/>
          </p:cNvSpPr>
          <p:nvPr/>
        </p:nvSpPr>
        <p:spPr bwMode="auto">
          <a:xfrm>
            <a:off x="4110038" y="4418013"/>
            <a:ext cx="12700" cy="14287"/>
          </a:xfrm>
          <a:custGeom>
            <a:avLst/>
            <a:gdLst/>
            <a:ahLst/>
            <a:cxnLst>
              <a:cxn ang="0">
                <a:pos x="0" y="21"/>
              </a:cxn>
              <a:cxn ang="0">
                <a:pos x="22" y="0"/>
              </a:cxn>
              <a:cxn ang="0">
                <a:pos x="33" y="0"/>
              </a:cxn>
              <a:cxn ang="0">
                <a:pos x="0" y="32"/>
              </a:cxn>
              <a:cxn ang="0">
                <a:pos x="0" y="21"/>
              </a:cxn>
            </a:cxnLst>
            <a:rect l="0" t="0" r="r" b="b"/>
            <a:pathLst>
              <a:path w="33" h="32">
                <a:moveTo>
                  <a:pt x="0" y="21"/>
                </a:moveTo>
                <a:lnTo>
                  <a:pt x="22" y="0"/>
                </a:lnTo>
                <a:lnTo>
                  <a:pt x="33" y="0"/>
                </a:lnTo>
                <a:lnTo>
                  <a:pt x="0" y="32"/>
                </a:lnTo>
                <a:lnTo>
                  <a:pt x="0" y="21"/>
                </a:lnTo>
                <a:close/>
              </a:path>
            </a:pathLst>
          </a:custGeom>
          <a:solidFill>
            <a:srgbClr val="FDFDF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3" name="Freeform 1497"/>
          <p:cNvSpPr>
            <a:spLocks/>
          </p:cNvSpPr>
          <p:nvPr/>
        </p:nvSpPr>
        <p:spPr bwMode="auto">
          <a:xfrm>
            <a:off x="4110038" y="4418013"/>
            <a:ext cx="14287" cy="1587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28" y="0"/>
              </a:cxn>
              <a:cxn ang="0">
                <a:pos x="38" y="0"/>
              </a:cxn>
              <a:cxn ang="0">
                <a:pos x="0" y="38"/>
              </a:cxn>
              <a:cxn ang="0">
                <a:pos x="0" y="27"/>
              </a:cxn>
            </a:cxnLst>
            <a:rect l="0" t="0" r="r" b="b"/>
            <a:pathLst>
              <a:path w="38" h="38">
                <a:moveTo>
                  <a:pt x="0" y="27"/>
                </a:moveTo>
                <a:lnTo>
                  <a:pt x="28" y="0"/>
                </a:lnTo>
                <a:lnTo>
                  <a:pt x="38" y="0"/>
                </a:lnTo>
                <a:lnTo>
                  <a:pt x="0" y="38"/>
                </a:lnTo>
                <a:lnTo>
                  <a:pt x="0" y="27"/>
                </a:lnTo>
                <a:close/>
              </a:path>
            </a:pathLst>
          </a:custGeom>
          <a:solidFill>
            <a:srgbClr val="FDFDFD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4" name="Freeform 1498"/>
          <p:cNvSpPr>
            <a:spLocks/>
          </p:cNvSpPr>
          <p:nvPr/>
        </p:nvSpPr>
        <p:spPr bwMode="auto">
          <a:xfrm>
            <a:off x="4110038" y="4418013"/>
            <a:ext cx="17462" cy="17462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33" y="0"/>
              </a:cxn>
              <a:cxn ang="0">
                <a:pos x="44" y="0"/>
              </a:cxn>
              <a:cxn ang="0">
                <a:pos x="0" y="44"/>
              </a:cxn>
              <a:cxn ang="0">
                <a:pos x="0" y="32"/>
              </a:cxn>
            </a:cxnLst>
            <a:rect l="0" t="0" r="r" b="b"/>
            <a:pathLst>
              <a:path w="44" h="44">
                <a:moveTo>
                  <a:pt x="0" y="32"/>
                </a:moveTo>
                <a:lnTo>
                  <a:pt x="33" y="0"/>
                </a:lnTo>
                <a:lnTo>
                  <a:pt x="44" y="0"/>
                </a:lnTo>
                <a:lnTo>
                  <a:pt x="0" y="44"/>
                </a:lnTo>
                <a:lnTo>
                  <a:pt x="0" y="32"/>
                </a:lnTo>
                <a:close/>
              </a:path>
            </a:pathLst>
          </a:custGeom>
          <a:solidFill>
            <a:srgbClr val="FDFDF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5" name="Freeform 1499"/>
          <p:cNvSpPr>
            <a:spLocks/>
          </p:cNvSpPr>
          <p:nvPr/>
        </p:nvSpPr>
        <p:spPr bwMode="auto">
          <a:xfrm>
            <a:off x="4110038" y="4418013"/>
            <a:ext cx="19050" cy="20637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49" y="0"/>
              </a:cxn>
              <a:cxn ang="0">
                <a:pos x="0" y="49"/>
              </a:cxn>
              <a:cxn ang="0">
                <a:pos x="0" y="38"/>
              </a:cxn>
            </a:cxnLst>
            <a:rect l="0" t="0" r="r" b="b"/>
            <a:pathLst>
              <a:path w="49" h="49">
                <a:moveTo>
                  <a:pt x="0" y="38"/>
                </a:moveTo>
                <a:lnTo>
                  <a:pt x="38" y="0"/>
                </a:lnTo>
                <a:lnTo>
                  <a:pt x="49" y="0"/>
                </a:lnTo>
                <a:lnTo>
                  <a:pt x="0" y="49"/>
                </a:lnTo>
                <a:lnTo>
                  <a:pt x="0" y="38"/>
                </a:lnTo>
                <a:close/>
              </a:path>
            </a:pathLst>
          </a:custGeom>
          <a:solidFill>
            <a:srgbClr val="FDFDF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6" name="Freeform 1500"/>
          <p:cNvSpPr>
            <a:spLocks/>
          </p:cNvSpPr>
          <p:nvPr/>
        </p:nvSpPr>
        <p:spPr bwMode="auto">
          <a:xfrm>
            <a:off x="4110038" y="4418013"/>
            <a:ext cx="20637" cy="22225"/>
          </a:xfrm>
          <a:custGeom>
            <a:avLst/>
            <a:gdLst/>
            <a:ahLst/>
            <a:cxnLst>
              <a:cxn ang="0">
                <a:pos x="0" y="44"/>
              </a:cxn>
              <a:cxn ang="0">
                <a:pos x="44" y="0"/>
              </a:cxn>
              <a:cxn ang="0">
                <a:pos x="54" y="0"/>
              </a:cxn>
              <a:cxn ang="0">
                <a:pos x="0" y="55"/>
              </a:cxn>
              <a:cxn ang="0">
                <a:pos x="0" y="44"/>
              </a:cxn>
            </a:cxnLst>
            <a:rect l="0" t="0" r="r" b="b"/>
            <a:pathLst>
              <a:path w="54" h="55">
                <a:moveTo>
                  <a:pt x="0" y="44"/>
                </a:moveTo>
                <a:lnTo>
                  <a:pt x="44" y="0"/>
                </a:lnTo>
                <a:lnTo>
                  <a:pt x="54" y="0"/>
                </a:lnTo>
                <a:lnTo>
                  <a:pt x="0" y="55"/>
                </a:lnTo>
                <a:lnTo>
                  <a:pt x="0" y="44"/>
                </a:lnTo>
                <a:close/>
              </a:path>
            </a:pathLst>
          </a:custGeom>
          <a:solidFill>
            <a:srgbClr val="FCFCF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7" name="Freeform 1501"/>
          <p:cNvSpPr>
            <a:spLocks/>
          </p:cNvSpPr>
          <p:nvPr/>
        </p:nvSpPr>
        <p:spPr bwMode="auto">
          <a:xfrm>
            <a:off x="4110038" y="4418013"/>
            <a:ext cx="23812" cy="23812"/>
          </a:xfrm>
          <a:custGeom>
            <a:avLst/>
            <a:gdLst/>
            <a:ahLst/>
            <a:cxnLst>
              <a:cxn ang="0">
                <a:pos x="0" y="49"/>
              </a:cxn>
              <a:cxn ang="0">
                <a:pos x="49" y="0"/>
              </a:cxn>
              <a:cxn ang="0">
                <a:pos x="60" y="0"/>
              </a:cxn>
              <a:cxn ang="0">
                <a:pos x="0" y="60"/>
              </a:cxn>
              <a:cxn ang="0">
                <a:pos x="0" y="49"/>
              </a:cxn>
            </a:cxnLst>
            <a:rect l="0" t="0" r="r" b="b"/>
            <a:pathLst>
              <a:path w="60" h="60">
                <a:moveTo>
                  <a:pt x="0" y="49"/>
                </a:moveTo>
                <a:lnTo>
                  <a:pt x="49" y="0"/>
                </a:lnTo>
                <a:lnTo>
                  <a:pt x="60" y="0"/>
                </a:lnTo>
                <a:lnTo>
                  <a:pt x="0" y="60"/>
                </a:lnTo>
                <a:lnTo>
                  <a:pt x="0" y="49"/>
                </a:lnTo>
                <a:close/>
              </a:path>
            </a:pathLst>
          </a:custGeom>
          <a:solidFill>
            <a:srgbClr val="FCFCFC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8" name="Freeform 1502"/>
          <p:cNvSpPr>
            <a:spLocks/>
          </p:cNvSpPr>
          <p:nvPr/>
        </p:nvSpPr>
        <p:spPr bwMode="auto">
          <a:xfrm>
            <a:off x="4110038" y="4418013"/>
            <a:ext cx="25400" cy="26987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54" y="0"/>
              </a:cxn>
              <a:cxn ang="0">
                <a:pos x="65" y="0"/>
              </a:cxn>
              <a:cxn ang="0">
                <a:pos x="0" y="65"/>
              </a:cxn>
              <a:cxn ang="0">
                <a:pos x="0" y="55"/>
              </a:cxn>
            </a:cxnLst>
            <a:rect l="0" t="0" r="r" b="b"/>
            <a:pathLst>
              <a:path w="65" h="65">
                <a:moveTo>
                  <a:pt x="0" y="55"/>
                </a:moveTo>
                <a:lnTo>
                  <a:pt x="54" y="0"/>
                </a:lnTo>
                <a:lnTo>
                  <a:pt x="65" y="0"/>
                </a:lnTo>
                <a:lnTo>
                  <a:pt x="0" y="65"/>
                </a:lnTo>
                <a:lnTo>
                  <a:pt x="0" y="55"/>
                </a:lnTo>
                <a:close/>
              </a:path>
            </a:pathLst>
          </a:custGeom>
          <a:solidFill>
            <a:srgbClr val="FBFBF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19" name="Freeform 1503"/>
          <p:cNvSpPr>
            <a:spLocks/>
          </p:cNvSpPr>
          <p:nvPr/>
        </p:nvSpPr>
        <p:spPr bwMode="auto">
          <a:xfrm>
            <a:off x="4110038" y="4418013"/>
            <a:ext cx="26987" cy="28575"/>
          </a:xfrm>
          <a:custGeom>
            <a:avLst/>
            <a:gdLst/>
            <a:ahLst/>
            <a:cxnLst>
              <a:cxn ang="0">
                <a:pos x="0" y="60"/>
              </a:cxn>
              <a:cxn ang="0">
                <a:pos x="60" y="0"/>
              </a:cxn>
              <a:cxn ang="0">
                <a:pos x="72" y="0"/>
              </a:cxn>
              <a:cxn ang="0">
                <a:pos x="0" y="71"/>
              </a:cxn>
              <a:cxn ang="0">
                <a:pos x="0" y="60"/>
              </a:cxn>
            </a:cxnLst>
            <a:rect l="0" t="0" r="r" b="b"/>
            <a:pathLst>
              <a:path w="72" h="71">
                <a:moveTo>
                  <a:pt x="0" y="60"/>
                </a:moveTo>
                <a:lnTo>
                  <a:pt x="60" y="0"/>
                </a:lnTo>
                <a:lnTo>
                  <a:pt x="72" y="0"/>
                </a:lnTo>
                <a:lnTo>
                  <a:pt x="0" y="71"/>
                </a:lnTo>
                <a:lnTo>
                  <a:pt x="0" y="60"/>
                </a:lnTo>
                <a:close/>
              </a:path>
            </a:pathLst>
          </a:custGeom>
          <a:solidFill>
            <a:srgbClr val="FBFBF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0" name="Freeform 1504"/>
          <p:cNvSpPr>
            <a:spLocks/>
          </p:cNvSpPr>
          <p:nvPr/>
        </p:nvSpPr>
        <p:spPr bwMode="auto">
          <a:xfrm>
            <a:off x="4110038" y="4418013"/>
            <a:ext cx="30162" cy="31750"/>
          </a:xfrm>
          <a:custGeom>
            <a:avLst/>
            <a:gdLst/>
            <a:ahLst/>
            <a:cxnLst>
              <a:cxn ang="0">
                <a:pos x="0" y="65"/>
              </a:cxn>
              <a:cxn ang="0">
                <a:pos x="65" y="0"/>
              </a:cxn>
              <a:cxn ang="0">
                <a:pos x="77" y="0"/>
              </a:cxn>
              <a:cxn ang="0">
                <a:pos x="0" y="76"/>
              </a:cxn>
              <a:cxn ang="0">
                <a:pos x="0" y="65"/>
              </a:cxn>
            </a:cxnLst>
            <a:rect l="0" t="0" r="r" b="b"/>
            <a:pathLst>
              <a:path w="77" h="76">
                <a:moveTo>
                  <a:pt x="0" y="65"/>
                </a:moveTo>
                <a:lnTo>
                  <a:pt x="65" y="0"/>
                </a:lnTo>
                <a:lnTo>
                  <a:pt x="77" y="0"/>
                </a:lnTo>
                <a:lnTo>
                  <a:pt x="0" y="76"/>
                </a:lnTo>
                <a:lnTo>
                  <a:pt x="0" y="65"/>
                </a:lnTo>
                <a:close/>
              </a:path>
            </a:pathLst>
          </a:custGeom>
          <a:solidFill>
            <a:srgbClr val="FAFAF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1" name="Freeform 1505"/>
          <p:cNvSpPr>
            <a:spLocks/>
          </p:cNvSpPr>
          <p:nvPr/>
        </p:nvSpPr>
        <p:spPr bwMode="auto">
          <a:xfrm>
            <a:off x="4110038" y="4418013"/>
            <a:ext cx="31750" cy="33337"/>
          </a:xfrm>
          <a:custGeom>
            <a:avLst/>
            <a:gdLst/>
            <a:ahLst/>
            <a:cxnLst>
              <a:cxn ang="0">
                <a:pos x="0" y="71"/>
              </a:cxn>
              <a:cxn ang="0">
                <a:pos x="72" y="0"/>
              </a:cxn>
              <a:cxn ang="0">
                <a:pos x="82" y="0"/>
              </a:cxn>
              <a:cxn ang="0">
                <a:pos x="0" y="81"/>
              </a:cxn>
              <a:cxn ang="0">
                <a:pos x="0" y="71"/>
              </a:cxn>
            </a:cxnLst>
            <a:rect l="0" t="0" r="r" b="b"/>
            <a:pathLst>
              <a:path w="82" h="81">
                <a:moveTo>
                  <a:pt x="0" y="71"/>
                </a:moveTo>
                <a:lnTo>
                  <a:pt x="72" y="0"/>
                </a:lnTo>
                <a:lnTo>
                  <a:pt x="82" y="0"/>
                </a:lnTo>
                <a:lnTo>
                  <a:pt x="0" y="81"/>
                </a:lnTo>
                <a:lnTo>
                  <a:pt x="0" y="71"/>
                </a:lnTo>
                <a:close/>
              </a:path>
            </a:pathLst>
          </a:custGeom>
          <a:solidFill>
            <a:srgbClr val="FAFAF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2" name="Freeform 1506"/>
          <p:cNvSpPr>
            <a:spLocks/>
          </p:cNvSpPr>
          <p:nvPr/>
        </p:nvSpPr>
        <p:spPr bwMode="auto">
          <a:xfrm>
            <a:off x="4110038" y="4418013"/>
            <a:ext cx="33337" cy="34925"/>
          </a:xfrm>
          <a:custGeom>
            <a:avLst/>
            <a:gdLst/>
            <a:ahLst/>
            <a:cxnLst>
              <a:cxn ang="0">
                <a:pos x="0" y="76"/>
              </a:cxn>
              <a:cxn ang="0">
                <a:pos x="77" y="0"/>
              </a:cxn>
              <a:cxn ang="0">
                <a:pos x="88" y="0"/>
              </a:cxn>
              <a:cxn ang="0">
                <a:pos x="0" y="88"/>
              </a:cxn>
              <a:cxn ang="0">
                <a:pos x="0" y="76"/>
              </a:cxn>
            </a:cxnLst>
            <a:rect l="0" t="0" r="r" b="b"/>
            <a:pathLst>
              <a:path w="88" h="88">
                <a:moveTo>
                  <a:pt x="0" y="76"/>
                </a:moveTo>
                <a:lnTo>
                  <a:pt x="77" y="0"/>
                </a:lnTo>
                <a:lnTo>
                  <a:pt x="88" y="0"/>
                </a:lnTo>
                <a:lnTo>
                  <a:pt x="0" y="88"/>
                </a:lnTo>
                <a:lnTo>
                  <a:pt x="0" y="76"/>
                </a:lnTo>
                <a:close/>
              </a:path>
            </a:pathLst>
          </a:custGeom>
          <a:solidFill>
            <a:srgbClr val="F9F9F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3" name="Freeform 1507"/>
          <p:cNvSpPr>
            <a:spLocks/>
          </p:cNvSpPr>
          <p:nvPr/>
        </p:nvSpPr>
        <p:spPr bwMode="auto">
          <a:xfrm>
            <a:off x="4110038" y="4418013"/>
            <a:ext cx="36512" cy="38100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82" y="0"/>
              </a:cxn>
              <a:cxn ang="0">
                <a:pos x="93" y="0"/>
              </a:cxn>
              <a:cxn ang="0">
                <a:pos x="0" y="93"/>
              </a:cxn>
              <a:cxn ang="0">
                <a:pos x="0" y="81"/>
              </a:cxn>
            </a:cxnLst>
            <a:rect l="0" t="0" r="r" b="b"/>
            <a:pathLst>
              <a:path w="93" h="93">
                <a:moveTo>
                  <a:pt x="0" y="81"/>
                </a:moveTo>
                <a:lnTo>
                  <a:pt x="82" y="0"/>
                </a:lnTo>
                <a:lnTo>
                  <a:pt x="93" y="0"/>
                </a:lnTo>
                <a:lnTo>
                  <a:pt x="0" y="93"/>
                </a:lnTo>
                <a:lnTo>
                  <a:pt x="0" y="81"/>
                </a:lnTo>
                <a:close/>
              </a:path>
            </a:pathLst>
          </a:custGeom>
          <a:solidFill>
            <a:srgbClr val="F9F9F9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4" name="Freeform 1508"/>
          <p:cNvSpPr>
            <a:spLocks/>
          </p:cNvSpPr>
          <p:nvPr/>
        </p:nvSpPr>
        <p:spPr bwMode="auto">
          <a:xfrm>
            <a:off x="4110038" y="4418013"/>
            <a:ext cx="38100" cy="39687"/>
          </a:xfrm>
          <a:custGeom>
            <a:avLst/>
            <a:gdLst/>
            <a:ahLst/>
            <a:cxnLst>
              <a:cxn ang="0">
                <a:pos x="0" y="88"/>
              </a:cxn>
              <a:cxn ang="0">
                <a:pos x="88" y="0"/>
              </a:cxn>
              <a:cxn ang="0">
                <a:pos x="98" y="0"/>
              </a:cxn>
              <a:cxn ang="0">
                <a:pos x="0" y="98"/>
              </a:cxn>
              <a:cxn ang="0">
                <a:pos x="0" y="88"/>
              </a:cxn>
            </a:cxnLst>
            <a:rect l="0" t="0" r="r" b="b"/>
            <a:pathLst>
              <a:path w="98" h="98">
                <a:moveTo>
                  <a:pt x="0" y="88"/>
                </a:moveTo>
                <a:lnTo>
                  <a:pt x="88" y="0"/>
                </a:lnTo>
                <a:lnTo>
                  <a:pt x="98" y="0"/>
                </a:lnTo>
                <a:lnTo>
                  <a:pt x="0" y="98"/>
                </a:lnTo>
                <a:lnTo>
                  <a:pt x="0" y="88"/>
                </a:lnTo>
                <a:close/>
              </a:path>
            </a:pathLst>
          </a:custGeom>
          <a:solidFill>
            <a:srgbClr val="F8F8F8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5" name="Freeform 1509"/>
          <p:cNvSpPr>
            <a:spLocks/>
          </p:cNvSpPr>
          <p:nvPr/>
        </p:nvSpPr>
        <p:spPr bwMode="auto">
          <a:xfrm>
            <a:off x="4110038" y="4418013"/>
            <a:ext cx="41275" cy="41275"/>
          </a:xfrm>
          <a:custGeom>
            <a:avLst/>
            <a:gdLst/>
            <a:ahLst/>
            <a:cxnLst>
              <a:cxn ang="0">
                <a:pos x="0" y="93"/>
              </a:cxn>
              <a:cxn ang="0">
                <a:pos x="93" y="0"/>
              </a:cxn>
              <a:cxn ang="0">
                <a:pos x="104" y="0"/>
              </a:cxn>
              <a:cxn ang="0">
                <a:pos x="0" y="104"/>
              </a:cxn>
              <a:cxn ang="0">
                <a:pos x="0" y="93"/>
              </a:cxn>
            </a:cxnLst>
            <a:rect l="0" t="0" r="r" b="b"/>
            <a:pathLst>
              <a:path w="104" h="104">
                <a:moveTo>
                  <a:pt x="0" y="93"/>
                </a:moveTo>
                <a:lnTo>
                  <a:pt x="93" y="0"/>
                </a:lnTo>
                <a:lnTo>
                  <a:pt x="104" y="0"/>
                </a:lnTo>
                <a:lnTo>
                  <a:pt x="0" y="104"/>
                </a:lnTo>
                <a:lnTo>
                  <a:pt x="0" y="93"/>
                </a:lnTo>
                <a:close/>
              </a:path>
            </a:pathLst>
          </a:custGeom>
          <a:solidFill>
            <a:srgbClr val="F8F7F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6" name="Freeform 1510"/>
          <p:cNvSpPr>
            <a:spLocks/>
          </p:cNvSpPr>
          <p:nvPr/>
        </p:nvSpPr>
        <p:spPr bwMode="auto">
          <a:xfrm>
            <a:off x="4110038" y="4418013"/>
            <a:ext cx="42862" cy="44450"/>
          </a:xfrm>
          <a:custGeom>
            <a:avLst/>
            <a:gdLst/>
            <a:ahLst/>
            <a:cxnLst>
              <a:cxn ang="0">
                <a:pos x="0" y="98"/>
              </a:cxn>
              <a:cxn ang="0">
                <a:pos x="98" y="0"/>
              </a:cxn>
              <a:cxn ang="0">
                <a:pos x="109" y="0"/>
              </a:cxn>
              <a:cxn ang="0">
                <a:pos x="0" y="109"/>
              </a:cxn>
              <a:cxn ang="0">
                <a:pos x="0" y="98"/>
              </a:cxn>
            </a:cxnLst>
            <a:rect l="0" t="0" r="r" b="b"/>
            <a:pathLst>
              <a:path w="109" h="109">
                <a:moveTo>
                  <a:pt x="0" y="98"/>
                </a:moveTo>
                <a:lnTo>
                  <a:pt x="98" y="0"/>
                </a:lnTo>
                <a:lnTo>
                  <a:pt x="109" y="0"/>
                </a:lnTo>
                <a:lnTo>
                  <a:pt x="0" y="109"/>
                </a:lnTo>
                <a:lnTo>
                  <a:pt x="0" y="98"/>
                </a:lnTo>
                <a:close/>
              </a:path>
            </a:pathLst>
          </a:custGeom>
          <a:solidFill>
            <a:srgbClr val="F8F7F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7" name="Freeform 1511"/>
          <p:cNvSpPr>
            <a:spLocks/>
          </p:cNvSpPr>
          <p:nvPr/>
        </p:nvSpPr>
        <p:spPr bwMode="auto">
          <a:xfrm>
            <a:off x="4110038" y="4418013"/>
            <a:ext cx="44450" cy="46037"/>
          </a:xfrm>
          <a:custGeom>
            <a:avLst/>
            <a:gdLst/>
            <a:ahLst/>
            <a:cxnLst>
              <a:cxn ang="0">
                <a:pos x="0" y="104"/>
              </a:cxn>
              <a:cxn ang="0">
                <a:pos x="104" y="0"/>
              </a:cxn>
              <a:cxn ang="0">
                <a:pos x="114" y="0"/>
              </a:cxn>
              <a:cxn ang="0">
                <a:pos x="0" y="114"/>
              </a:cxn>
              <a:cxn ang="0">
                <a:pos x="0" y="104"/>
              </a:cxn>
            </a:cxnLst>
            <a:rect l="0" t="0" r="r" b="b"/>
            <a:pathLst>
              <a:path w="114" h="114">
                <a:moveTo>
                  <a:pt x="0" y="104"/>
                </a:moveTo>
                <a:lnTo>
                  <a:pt x="104" y="0"/>
                </a:lnTo>
                <a:lnTo>
                  <a:pt x="114" y="0"/>
                </a:lnTo>
                <a:lnTo>
                  <a:pt x="0" y="114"/>
                </a:lnTo>
                <a:lnTo>
                  <a:pt x="0" y="104"/>
                </a:lnTo>
                <a:close/>
              </a:path>
            </a:pathLst>
          </a:custGeom>
          <a:solidFill>
            <a:srgbClr val="F7F7F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8" name="Freeform 1512"/>
          <p:cNvSpPr>
            <a:spLocks/>
          </p:cNvSpPr>
          <p:nvPr/>
        </p:nvSpPr>
        <p:spPr bwMode="auto">
          <a:xfrm>
            <a:off x="4110038" y="4418013"/>
            <a:ext cx="47625" cy="49212"/>
          </a:xfrm>
          <a:custGeom>
            <a:avLst/>
            <a:gdLst/>
            <a:ahLst/>
            <a:cxnLst>
              <a:cxn ang="0">
                <a:pos x="0" y="109"/>
              </a:cxn>
              <a:cxn ang="0">
                <a:pos x="109" y="0"/>
              </a:cxn>
              <a:cxn ang="0">
                <a:pos x="121" y="0"/>
              </a:cxn>
              <a:cxn ang="0">
                <a:pos x="0" y="120"/>
              </a:cxn>
              <a:cxn ang="0">
                <a:pos x="0" y="109"/>
              </a:cxn>
            </a:cxnLst>
            <a:rect l="0" t="0" r="r" b="b"/>
            <a:pathLst>
              <a:path w="121" h="120">
                <a:moveTo>
                  <a:pt x="0" y="109"/>
                </a:moveTo>
                <a:lnTo>
                  <a:pt x="109" y="0"/>
                </a:lnTo>
                <a:lnTo>
                  <a:pt x="121" y="0"/>
                </a:lnTo>
                <a:lnTo>
                  <a:pt x="0" y="120"/>
                </a:lnTo>
                <a:lnTo>
                  <a:pt x="0" y="109"/>
                </a:lnTo>
                <a:close/>
              </a:path>
            </a:pathLst>
          </a:custGeom>
          <a:solidFill>
            <a:srgbClr val="F7F7F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29" name="Freeform 1513"/>
          <p:cNvSpPr>
            <a:spLocks/>
          </p:cNvSpPr>
          <p:nvPr/>
        </p:nvSpPr>
        <p:spPr bwMode="auto">
          <a:xfrm>
            <a:off x="4110038" y="4418013"/>
            <a:ext cx="49212" cy="50800"/>
          </a:xfrm>
          <a:custGeom>
            <a:avLst/>
            <a:gdLst/>
            <a:ahLst/>
            <a:cxnLst>
              <a:cxn ang="0">
                <a:pos x="0" y="114"/>
              </a:cxn>
              <a:cxn ang="0">
                <a:pos x="114" y="0"/>
              </a:cxn>
              <a:cxn ang="0">
                <a:pos x="126" y="0"/>
              </a:cxn>
              <a:cxn ang="0">
                <a:pos x="0" y="125"/>
              </a:cxn>
              <a:cxn ang="0">
                <a:pos x="0" y="114"/>
              </a:cxn>
            </a:cxnLst>
            <a:rect l="0" t="0" r="r" b="b"/>
            <a:pathLst>
              <a:path w="126" h="125">
                <a:moveTo>
                  <a:pt x="0" y="114"/>
                </a:moveTo>
                <a:lnTo>
                  <a:pt x="114" y="0"/>
                </a:lnTo>
                <a:lnTo>
                  <a:pt x="126" y="0"/>
                </a:lnTo>
                <a:lnTo>
                  <a:pt x="0" y="125"/>
                </a:lnTo>
                <a:lnTo>
                  <a:pt x="0" y="114"/>
                </a:lnTo>
                <a:close/>
              </a:path>
            </a:pathLst>
          </a:custGeom>
          <a:solidFill>
            <a:srgbClr val="F6F6F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30" name="Freeform 1514"/>
          <p:cNvSpPr>
            <a:spLocks/>
          </p:cNvSpPr>
          <p:nvPr/>
        </p:nvSpPr>
        <p:spPr bwMode="auto">
          <a:xfrm>
            <a:off x="4110038" y="4418013"/>
            <a:ext cx="50800" cy="52387"/>
          </a:xfrm>
          <a:custGeom>
            <a:avLst/>
            <a:gdLst/>
            <a:ahLst/>
            <a:cxnLst>
              <a:cxn ang="0">
                <a:pos x="0" y="120"/>
              </a:cxn>
              <a:cxn ang="0">
                <a:pos x="121" y="0"/>
              </a:cxn>
              <a:cxn ang="0">
                <a:pos x="131" y="0"/>
              </a:cxn>
              <a:cxn ang="0">
                <a:pos x="0" y="131"/>
              </a:cxn>
              <a:cxn ang="0">
                <a:pos x="0" y="120"/>
              </a:cxn>
            </a:cxnLst>
            <a:rect l="0" t="0" r="r" b="b"/>
            <a:pathLst>
              <a:path w="131" h="131">
                <a:moveTo>
                  <a:pt x="0" y="120"/>
                </a:moveTo>
                <a:lnTo>
                  <a:pt x="121" y="0"/>
                </a:lnTo>
                <a:lnTo>
                  <a:pt x="131" y="0"/>
                </a:lnTo>
                <a:lnTo>
                  <a:pt x="0" y="131"/>
                </a:lnTo>
                <a:lnTo>
                  <a:pt x="0" y="120"/>
                </a:lnTo>
                <a:close/>
              </a:path>
            </a:pathLst>
          </a:custGeom>
          <a:solidFill>
            <a:srgbClr val="F6F6F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31" name="Freeform 1515"/>
          <p:cNvSpPr>
            <a:spLocks/>
          </p:cNvSpPr>
          <p:nvPr/>
        </p:nvSpPr>
        <p:spPr bwMode="auto">
          <a:xfrm>
            <a:off x="4110038" y="4418013"/>
            <a:ext cx="53975" cy="53975"/>
          </a:xfrm>
          <a:custGeom>
            <a:avLst/>
            <a:gdLst/>
            <a:ahLst/>
            <a:cxnLst>
              <a:cxn ang="0">
                <a:pos x="0" y="125"/>
              </a:cxn>
              <a:cxn ang="0">
                <a:pos x="126" y="0"/>
              </a:cxn>
              <a:cxn ang="0">
                <a:pos x="137" y="0"/>
              </a:cxn>
              <a:cxn ang="0">
                <a:pos x="1" y="135"/>
              </a:cxn>
              <a:cxn ang="0">
                <a:pos x="0" y="135"/>
              </a:cxn>
              <a:cxn ang="0">
                <a:pos x="0" y="135"/>
              </a:cxn>
              <a:cxn ang="0">
                <a:pos x="0" y="125"/>
              </a:cxn>
            </a:cxnLst>
            <a:rect l="0" t="0" r="r" b="b"/>
            <a:pathLst>
              <a:path w="137" h="135">
                <a:moveTo>
                  <a:pt x="0" y="125"/>
                </a:moveTo>
                <a:lnTo>
                  <a:pt x="126" y="0"/>
                </a:lnTo>
                <a:lnTo>
                  <a:pt x="137" y="0"/>
                </a:lnTo>
                <a:lnTo>
                  <a:pt x="1" y="135"/>
                </a:lnTo>
                <a:lnTo>
                  <a:pt x="0" y="135"/>
                </a:lnTo>
                <a:lnTo>
                  <a:pt x="0" y="135"/>
                </a:lnTo>
                <a:lnTo>
                  <a:pt x="0" y="125"/>
                </a:lnTo>
                <a:close/>
              </a:path>
            </a:pathLst>
          </a:custGeom>
          <a:solidFill>
            <a:srgbClr val="F5F5F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32" name="Freeform 1516"/>
          <p:cNvSpPr>
            <a:spLocks/>
          </p:cNvSpPr>
          <p:nvPr/>
        </p:nvSpPr>
        <p:spPr bwMode="auto">
          <a:xfrm>
            <a:off x="4110038" y="4418013"/>
            <a:ext cx="53975" cy="53975"/>
          </a:xfrm>
          <a:custGeom>
            <a:avLst/>
            <a:gdLst/>
            <a:ahLst/>
            <a:cxnLst>
              <a:cxn ang="0">
                <a:pos x="0" y="131"/>
              </a:cxn>
              <a:cxn ang="0">
                <a:pos x="131" y="0"/>
              </a:cxn>
              <a:cxn ang="0">
                <a:pos x="138" y="0"/>
              </a:cxn>
              <a:cxn ang="0">
                <a:pos x="138" y="5"/>
              </a:cxn>
              <a:cxn ang="0">
                <a:pos x="7" y="135"/>
              </a:cxn>
              <a:cxn ang="0">
                <a:pos x="0" y="135"/>
              </a:cxn>
              <a:cxn ang="0">
                <a:pos x="0" y="135"/>
              </a:cxn>
              <a:cxn ang="0">
                <a:pos x="0" y="131"/>
              </a:cxn>
            </a:cxnLst>
            <a:rect l="0" t="0" r="r" b="b"/>
            <a:pathLst>
              <a:path w="138" h="135">
                <a:moveTo>
                  <a:pt x="0" y="131"/>
                </a:moveTo>
                <a:lnTo>
                  <a:pt x="131" y="0"/>
                </a:lnTo>
                <a:lnTo>
                  <a:pt x="138" y="0"/>
                </a:lnTo>
                <a:lnTo>
                  <a:pt x="138" y="5"/>
                </a:lnTo>
                <a:lnTo>
                  <a:pt x="7" y="135"/>
                </a:lnTo>
                <a:lnTo>
                  <a:pt x="0" y="135"/>
                </a:lnTo>
                <a:lnTo>
                  <a:pt x="0" y="135"/>
                </a:lnTo>
                <a:lnTo>
                  <a:pt x="0" y="131"/>
                </a:lnTo>
                <a:close/>
              </a:path>
            </a:pathLst>
          </a:custGeom>
          <a:solidFill>
            <a:srgbClr val="F5F5F5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133" name="Freeform 1517"/>
          <p:cNvSpPr>
            <a:spLocks/>
          </p:cNvSpPr>
          <p:nvPr/>
        </p:nvSpPr>
        <p:spPr bwMode="auto">
          <a:xfrm>
            <a:off x="4110038" y="4418013"/>
            <a:ext cx="53975" cy="53975"/>
          </a:xfrm>
          <a:custGeom>
            <a:avLst/>
            <a:gdLst/>
            <a:ahLst/>
            <a:cxnLst>
              <a:cxn ang="0">
                <a:pos x="0" y="135"/>
              </a:cxn>
              <a:cxn ang="0">
                <a:pos x="136" y="0"/>
              </a:cxn>
              <a:cxn ang="0">
                <a:pos x="137" y="0"/>
              </a:cxn>
              <a:cxn ang="0">
                <a:pos x="137" y="10"/>
              </a:cxn>
              <a:cxn ang="0">
                <a:pos x="11" y="135"/>
              </a:cxn>
              <a:cxn ang="0">
                <a:pos x="0" y="135"/>
              </a:cxn>
            </a:cxnLst>
            <a:rect l="0" t="0" r="r" b="b"/>
            <a:pathLst>
              <a:path w="137" h="135">
                <a:moveTo>
                  <a:pt x="0" y="135"/>
                </a:moveTo>
                <a:lnTo>
                  <a:pt x="136" y="0"/>
                </a:lnTo>
                <a:lnTo>
                  <a:pt x="137" y="0"/>
                </a:lnTo>
                <a:lnTo>
                  <a:pt x="137" y="10"/>
                </a:lnTo>
                <a:lnTo>
                  <a:pt x="11" y="135"/>
                </a:lnTo>
                <a:lnTo>
                  <a:pt x="0" y="135"/>
                </a:lnTo>
                <a:close/>
              </a:path>
            </a:pathLst>
          </a:custGeom>
          <a:solidFill>
            <a:srgbClr val="F4F4F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830" name="Group 1518"/>
          <p:cNvGrpSpPr>
            <a:grpSpLocks/>
          </p:cNvGrpSpPr>
          <p:nvPr/>
        </p:nvGrpSpPr>
        <p:grpSpPr bwMode="auto">
          <a:xfrm>
            <a:off x="4060825" y="4059238"/>
            <a:ext cx="339725" cy="568325"/>
            <a:chOff x="2558" y="2557"/>
            <a:chExt cx="214" cy="358"/>
          </a:xfrm>
        </p:grpSpPr>
        <p:sp>
          <p:nvSpPr>
            <p:cNvPr id="625135" name="Freeform 1519"/>
            <p:cNvSpPr>
              <a:spLocks/>
            </p:cNvSpPr>
            <p:nvPr/>
          </p:nvSpPr>
          <p:spPr bwMode="auto">
            <a:xfrm>
              <a:off x="2590" y="2785"/>
              <a:ext cx="33" cy="32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131" y="0"/>
                </a:cxn>
                <a:cxn ang="0">
                  <a:pos x="131" y="11"/>
                </a:cxn>
                <a:cxn ang="0">
                  <a:pos x="11" y="130"/>
                </a:cxn>
                <a:cxn ang="0">
                  <a:pos x="0" y="130"/>
                </a:cxn>
              </a:cxnLst>
              <a:rect l="0" t="0" r="r" b="b"/>
              <a:pathLst>
                <a:path w="131" h="130">
                  <a:moveTo>
                    <a:pt x="0" y="130"/>
                  </a:moveTo>
                  <a:lnTo>
                    <a:pt x="131" y="0"/>
                  </a:lnTo>
                  <a:lnTo>
                    <a:pt x="131" y="11"/>
                  </a:lnTo>
                  <a:lnTo>
                    <a:pt x="11" y="13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36" name="Freeform 1520"/>
            <p:cNvSpPr>
              <a:spLocks/>
            </p:cNvSpPr>
            <p:nvPr/>
          </p:nvSpPr>
          <p:spPr bwMode="auto">
            <a:xfrm>
              <a:off x="2592" y="2786"/>
              <a:ext cx="31" cy="31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6" y="0"/>
                </a:cxn>
                <a:cxn ang="0">
                  <a:pos x="126" y="11"/>
                </a:cxn>
                <a:cxn ang="0">
                  <a:pos x="12" y="125"/>
                </a:cxn>
                <a:cxn ang="0">
                  <a:pos x="0" y="125"/>
                </a:cxn>
              </a:cxnLst>
              <a:rect l="0" t="0" r="r" b="b"/>
              <a:pathLst>
                <a:path w="126" h="125">
                  <a:moveTo>
                    <a:pt x="0" y="125"/>
                  </a:moveTo>
                  <a:lnTo>
                    <a:pt x="126" y="0"/>
                  </a:lnTo>
                  <a:lnTo>
                    <a:pt x="126" y="11"/>
                  </a:lnTo>
                  <a:lnTo>
                    <a:pt x="12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37" name="Freeform 1521"/>
            <p:cNvSpPr>
              <a:spLocks/>
            </p:cNvSpPr>
            <p:nvPr/>
          </p:nvSpPr>
          <p:spPr bwMode="auto">
            <a:xfrm>
              <a:off x="2593" y="2788"/>
              <a:ext cx="30" cy="29"/>
            </a:xfrm>
            <a:custGeom>
              <a:avLst/>
              <a:gdLst/>
              <a:ahLst/>
              <a:cxnLst>
                <a:cxn ang="0">
                  <a:pos x="0" y="119"/>
                </a:cxn>
                <a:cxn ang="0">
                  <a:pos x="120" y="0"/>
                </a:cxn>
                <a:cxn ang="0">
                  <a:pos x="120" y="10"/>
                </a:cxn>
                <a:cxn ang="0">
                  <a:pos x="11" y="119"/>
                </a:cxn>
                <a:cxn ang="0">
                  <a:pos x="0" y="119"/>
                </a:cxn>
              </a:cxnLst>
              <a:rect l="0" t="0" r="r" b="b"/>
              <a:pathLst>
                <a:path w="120" h="119">
                  <a:moveTo>
                    <a:pt x="0" y="119"/>
                  </a:moveTo>
                  <a:lnTo>
                    <a:pt x="120" y="0"/>
                  </a:lnTo>
                  <a:lnTo>
                    <a:pt x="120" y="10"/>
                  </a:lnTo>
                  <a:lnTo>
                    <a:pt x="11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38" name="Freeform 1522"/>
            <p:cNvSpPr>
              <a:spLocks/>
            </p:cNvSpPr>
            <p:nvPr/>
          </p:nvSpPr>
          <p:spPr bwMode="auto">
            <a:xfrm>
              <a:off x="2594" y="2789"/>
              <a:ext cx="29" cy="28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14" y="0"/>
                </a:cxn>
                <a:cxn ang="0">
                  <a:pos x="114" y="11"/>
                </a:cxn>
                <a:cxn ang="0">
                  <a:pos x="10" y="114"/>
                </a:cxn>
                <a:cxn ang="0">
                  <a:pos x="0" y="114"/>
                </a:cxn>
              </a:cxnLst>
              <a:rect l="0" t="0" r="r" b="b"/>
              <a:pathLst>
                <a:path w="114" h="114">
                  <a:moveTo>
                    <a:pt x="0" y="114"/>
                  </a:moveTo>
                  <a:lnTo>
                    <a:pt x="114" y="0"/>
                  </a:lnTo>
                  <a:lnTo>
                    <a:pt x="114" y="11"/>
                  </a:lnTo>
                  <a:lnTo>
                    <a:pt x="10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39" name="Freeform 1523"/>
            <p:cNvSpPr>
              <a:spLocks/>
            </p:cNvSpPr>
            <p:nvPr/>
          </p:nvSpPr>
          <p:spPr bwMode="auto">
            <a:xfrm>
              <a:off x="2596" y="2790"/>
              <a:ext cx="27" cy="2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09" y="0"/>
                </a:cxn>
                <a:cxn ang="0">
                  <a:pos x="109" y="12"/>
                </a:cxn>
                <a:cxn ang="0">
                  <a:pos x="11" y="109"/>
                </a:cxn>
                <a:cxn ang="0">
                  <a:pos x="0" y="109"/>
                </a:cxn>
              </a:cxnLst>
              <a:rect l="0" t="0" r="r" b="b"/>
              <a:pathLst>
                <a:path w="109" h="109">
                  <a:moveTo>
                    <a:pt x="0" y="109"/>
                  </a:moveTo>
                  <a:lnTo>
                    <a:pt x="109" y="0"/>
                  </a:lnTo>
                  <a:lnTo>
                    <a:pt x="109" y="12"/>
                  </a:lnTo>
                  <a:lnTo>
                    <a:pt x="11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0" name="Freeform 1524"/>
            <p:cNvSpPr>
              <a:spLocks/>
            </p:cNvSpPr>
            <p:nvPr/>
          </p:nvSpPr>
          <p:spPr bwMode="auto">
            <a:xfrm>
              <a:off x="2597" y="2792"/>
              <a:ext cx="26" cy="25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04" y="0"/>
                </a:cxn>
                <a:cxn ang="0">
                  <a:pos x="104" y="11"/>
                </a:cxn>
                <a:cxn ang="0">
                  <a:pos x="11" y="103"/>
                </a:cxn>
                <a:cxn ang="0">
                  <a:pos x="0" y="103"/>
                </a:cxn>
              </a:cxnLst>
              <a:rect l="0" t="0" r="r" b="b"/>
              <a:pathLst>
                <a:path w="104" h="103">
                  <a:moveTo>
                    <a:pt x="0" y="103"/>
                  </a:moveTo>
                  <a:lnTo>
                    <a:pt x="104" y="0"/>
                  </a:lnTo>
                  <a:lnTo>
                    <a:pt x="104" y="11"/>
                  </a:lnTo>
                  <a:lnTo>
                    <a:pt x="11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1" name="Freeform 1525"/>
            <p:cNvSpPr>
              <a:spLocks/>
            </p:cNvSpPr>
            <p:nvPr/>
          </p:nvSpPr>
          <p:spPr bwMode="auto">
            <a:xfrm>
              <a:off x="2598" y="2793"/>
              <a:ext cx="25" cy="24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98" y="0"/>
                </a:cxn>
                <a:cxn ang="0">
                  <a:pos x="98" y="11"/>
                </a:cxn>
                <a:cxn ang="0">
                  <a:pos x="10" y="97"/>
                </a:cxn>
                <a:cxn ang="0">
                  <a:pos x="0" y="97"/>
                </a:cxn>
              </a:cxnLst>
              <a:rect l="0" t="0" r="r" b="b"/>
              <a:pathLst>
                <a:path w="98" h="97">
                  <a:moveTo>
                    <a:pt x="0" y="97"/>
                  </a:moveTo>
                  <a:lnTo>
                    <a:pt x="98" y="0"/>
                  </a:lnTo>
                  <a:lnTo>
                    <a:pt x="98" y="11"/>
                  </a:lnTo>
                  <a:lnTo>
                    <a:pt x="10" y="97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2" name="Freeform 1526"/>
            <p:cNvSpPr>
              <a:spLocks/>
            </p:cNvSpPr>
            <p:nvPr/>
          </p:nvSpPr>
          <p:spPr bwMode="auto">
            <a:xfrm>
              <a:off x="2600" y="2794"/>
              <a:ext cx="23" cy="23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93" y="0"/>
                </a:cxn>
                <a:cxn ang="0">
                  <a:pos x="93" y="11"/>
                </a:cxn>
                <a:cxn ang="0">
                  <a:pos x="11" y="92"/>
                </a:cxn>
                <a:cxn ang="0">
                  <a:pos x="0" y="92"/>
                </a:cxn>
              </a:cxnLst>
              <a:rect l="0" t="0" r="r" b="b"/>
              <a:pathLst>
                <a:path w="93" h="92">
                  <a:moveTo>
                    <a:pt x="0" y="92"/>
                  </a:moveTo>
                  <a:lnTo>
                    <a:pt x="93" y="0"/>
                  </a:lnTo>
                  <a:lnTo>
                    <a:pt x="93" y="11"/>
                  </a:lnTo>
                  <a:lnTo>
                    <a:pt x="1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1F1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3" name="Freeform 1527"/>
            <p:cNvSpPr>
              <a:spLocks/>
            </p:cNvSpPr>
            <p:nvPr/>
          </p:nvSpPr>
          <p:spPr bwMode="auto">
            <a:xfrm>
              <a:off x="2601" y="2796"/>
              <a:ext cx="22" cy="21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88" y="0"/>
                </a:cxn>
                <a:cxn ang="0">
                  <a:pos x="88" y="10"/>
                </a:cxn>
                <a:cxn ang="0">
                  <a:pos x="11" y="86"/>
                </a:cxn>
                <a:cxn ang="0">
                  <a:pos x="0" y="86"/>
                </a:cxn>
              </a:cxnLst>
              <a:rect l="0" t="0" r="r" b="b"/>
              <a:pathLst>
                <a:path w="88" h="86">
                  <a:moveTo>
                    <a:pt x="0" y="86"/>
                  </a:moveTo>
                  <a:lnTo>
                    <a:pt x="88" y="0"/>
                  </a:lnTo>
                  <a:lnTo>
                    <a:pt x="88" y="10"/>
                  </a:lnTo>
                  <a:lnTo>
                    <a:pt x="11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4" name="Freeform 1528"/>
            <p:cNvSpPr>
              <a:spLocks/>
            </p:cNvSpPr>
            <p:nvPr/>
          </p:nvSpPr>
          <p:spPr bwMode="auto">
            <a:xfrm>
              <a:off x="2603" y="2797"/>
              <a:ext cx="20" cy="20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82" y="0"/>
                </a:cxn>
                <a:cxn ang="0">
                  <a:pos x="82" y="11"/>
                </a:cxn>
                <a:cxn ang="0">
                  <a:pos x="12" y="81"/>
                </a:cxn>
                <a:cxn ang="0">
                  <a:pos x="0" y="81"/>
                </a:cxn>
              </a:cxnLst>
              <a:rect l="0" t="0" r="r" b="b"/>
              <a:pathLst>
                <a:path w="82" h="81">
                  <a:moveTo>
                    <a:pt x="0" y="81"/>
                  </a:moveTo>
                  <a:lnTo>
                    <a:pt x="82" y="0"/>
                  </a:lnTo>
                  <a:lnTo>
                    <a:pt x="82" y="11"/>
                  </a:lnTo>
                  <a:lnTo>
                    <a:pt x="12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5" name="Freeform 1529"/>
            <p:cNvSpPr>
              <a:spLocks/>
            </p:cNvSpPr>
            <p:nvPr/>
          </p:nvSpPr>
          <p:spPr bwMode="auto">
            <a:xfrm>
              <a:off x="2604" y="2798"/>
              <a:ext cx="19" cy="19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7" y="0"/>
                </a:cxn>
                <a:cxn ang="0">
                  <a:pos x="77" y="11"/>
                </a:cxn>
                <a:cxn ang="0">
                  <a:pos x="12" y="76"/>
                </a:cxn>
                <a:cxn ang="0">
                  <a:pos x="0" y="76"/>
                </a:cxn>
              </a:cxnLst>
              <a:rect l="0" t="0" r="r" b="b"/>
              <a:pathLst>
                <a:path w="77" h="76">
                  <a:moveTo>
                    <a:pt x="0" y="76"/>
                  </a:moveTo>
                  <a:lnTo>
                    <a:pt x="77" y="0"/>
                  </a:lnTo>
                  <a:lnTo>
                    <a:pt x="77" y="11"/>
                  </a:lnTo>
                  <a:lnTo>
                    <a:pt x="12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6" name="Freeform 1530"/>
            <p:cNvSpPr>
              <a:spLocks/>
            </p:cNvSpPr>
            <p:nvPr/>
          </p:nvSpPr>
          <p:spPr bwMode="auto">
            <a:xfrm>
              <a:off x="2605" y="2800"/>
              <a:ext cx="18" cy="17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70" y="0"/>
                </a:cxn>
                <a:cxn ang="0">
                  <a:pos x="70" y="11"/>
                </a:cxn>
                <a:cxn ang="0">
                  <a:pos x="10" y="70"/>
                </a:cxn>
                <a:cxn ang="0">
                  <a:pos x="0" y="70"/>
                </a:cxn>
              </a:cxnLst>
              <a:rect l="0" t="0" r="r" b="b"/>
              <a:pathLst>
                <a:path w="70" h="70">
                  <a:moveTo>
                    <a:pt x="0" y="70"/>
                  </a:moveTo>
                  <a:lnTo>
                    <a:pt x="70" y="0"/>
                  </a:lnTo>
                  <a:lnTo>
                    <a:pt x="70" y="11"/>
                  </a:lnTo>
                  <a:lnTo>
                    <a:pt x="10" y="7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7" name="Freeform 1531"/>
            <p:cNvSpPr>
              <a:spLocks/>
            </p:cNvSpPr>
            <p:nvPr/>
          </p:nvSpPr>
          <p:spPr bwMode="auto">
            <a:xfrm>
              <a:off x="2607" y="2801"/>
              <a:ext cx="16" cy="16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5" y="0"/>
                </a:cxn>
                <a:cxn ang="0">
                  <a:pos x="65" y="11"/>
                </a:cxn>
                <a:cxn ang="0">
                  <a:pos x="11" y="65"/>
                </a:cxn>
                <a:cxn ang="0">
                  <a:pos x="0" y="65"/>
                </a:cxn>
              </a:cxnLst>
              <a:rect l="0" t="0" r="r" b="b"/>
              <a:pathLst>
                <a:path w="65" h="65">
                  <a:moveTo>
                    <a:pt x="0" y="65"/>
                  </a:moveTo>
                  <a:lnTo>
                    <a:pt x="65" y="0"/>
                  </a:lnTo>
                  <a:lnTo>
                    <a:pt x="65" y="11"/>
                  </a:lnTo>
                  <a:lnTo>
                    <a:pt x="11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8" name="Freeform 1532"/>
            <p:cNvSpPr>
              <a:spLocks/>
            </p:cNvSpPr>
            <p:nvPr/>
          </p:nvSpPr>
          <p:spPr bwMode="auto">
            <a:xfrm>
              <a:off x="2608" y="2803"/>
              <a:ext cx="15" cy="14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60" y="0"/>
                </a:cxn>
                <a:cxn ang="0">
                  <a:pos x="60" y="10"/>
                </a:cxn>
                <a:cxn ang="0">
                  <a:pos x="11" y="59"/>
                </a:cxn>
                <a:cxn ang="0">
                  <a:pos x="0" y="59"/>
                </a:cxn>
              </a:cxnLst>
              <a:rect l="0" t="0" r="r" b="b"/>
              <a:pathLst>
                <a:path w="60" h="59">
                  <a:moveTo>
                    <a:pt x="0" y="59"/>
                  </a:moveTo>
                  <a:lnTo>
                    <a:pt x="60" y="0"/>
                  </a:lnTo>
                  <a:lnTo>
                    <a:pt x="60" y="10"/>
                  </a:lnTo>
                  <a:lnTo>
                    <a:pt x="11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49" name="Freeform 1533"/>
            <p:cNvSpPr>
              <a:spLocks/>
            </p:cNvSpPr>
            <p:nvPr/>
          </p:nvSpPr>
          <p:spPr bwMode="auto">
            <a:xfrm>
              <a:off x="2609" y="2804"/>
              <a:ext cx="14" cy="13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4" y="0"/>
                </a:cxn>
                <a:cxn ang="0">
                  <a:pos x="54" y="12"/>
                </a:cxn>
                <a:cxn ang="0">
                  <a:pos x="10" y="54"/>
                </a:cxn>
                <a:cxn ang="0">
                  <a:pos x="0" y="54"/>
                </a:cxn>
              </a:cxnLst>
              <a:rect l="0" t="0" r="r" b="b"/>
              <a:pathLst>
                <a:path w="54" h="54">
                  <a:moveTo>
                    <a:pt x="0" y="54"/>
                  </a:moveTo>
                  <a:lnTo>
                    <a:pt x="54" y="0"/>
                  </a:lnTo>
                  <a:lnTo>
                    <a:pt x="54" y="12"/>
                  </a:lnTo>
                  <a:lnTo>
                    <a:pt x="10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0" name="Freeform 1534"/>
            <p:cNvSpPr>
              <a:spLocks/>
            </p:cNvSpPr>
            <p:nvPr/>
          </p:nvSpPr>
          <p:spPr bwMode="auto">
            <a:xfrm>
              <a:off x="2611" y="2805"/>
              <a:ext cx="12" cy="12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49" y="12"/>
                </a:cxn>
                <a:cxn ang="0">
                  <a:pos x="11" y="49"/>
                </a:cxn>
                <a:cxn ang="0">
                  <a:pos x="0" y="49"/>
                </a:cxn>
              </a:cxnLst>
              <a:rect l="0" t="0" r="r" b="b"/>
              <a:pathLst>
                <a:path w="49" h="49">
                  <a:moveTo>
                    <a:pt x="0" y="49"/>
                  </a:moveTo>
                  <a:lnTo>
                    <a:pt x="49" y="0"/>
                  </a:lnTo>
                  <a:lnTo>
                    <a:pt x="49" y="12"/>
                  </a:lnTo>
                  <a:lnTo>
                    <a:pt x="11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1" name="Freeform 1535"/>
            <p:cNvSpPr>
              <a:spLocks/>
            </p:cNvSpPr>
            <p:nvPr/>
          </p:nvSpPr>
          <p:spPr bwMode="auto">
            <a:xfrm>
              <a:off x="2612" y="2807"/>
              <a:ext cx="11" cy="10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44" y="0"/>
                </a:cxn>
                <a:cxn ang="0">
                  <a:pos x="44" y="10"/>
                </a:cxn>
                <a:cxn ang="0">
                  <a:pos x="11" y="42"/>
                </a:cxn>
                <a:cxn ang="0">
                  <a:pos x="0" y="42"/>
                </a:cxn>
              </a:cxnLst>
              <a:rect l="0" t="0" r="r" b="b"/>
              <a:pathLst>
                <a:path w="44" h="42">
                  <a:moveTo>
                    <a:pt x="0" y="42"/>
                  </a:moveTo>
                  <a:lnTo>
                    <a:pt x="44" y="0"/>
                  </a:lnTo>
                  <a:lnTo>
                    <a:pt x="44" y="10"/>
                  </a:lnTo>
                  <a:lnTo>
                    <a:pt x="11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2" name="Freeform 1536"/>
            <p:cNvSpPr>
              <a:spLocks/>
            </p:cNvSpPr>
            <p:nvPr/>
          </p:nvSpPr>
          <p:spPr bwMode="auto">
            <a:xfrm>
              <a:off x="2614" y="2808"/>
              <a:ext cx="9" cy="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38" y="0"/>
                </a:cxn>
                <a:cxn ang="0">
                  <a:pos x="38" y="11"/>
                </a:cxn>
                <a:cxn ang="0">
                  <a:pos x="10" y="37"/>
                </a:cxn>
                <a:cxn ang="0">
                  <a:pos x="0" y="37"/>
                </a:cxn>
              </a:cxnLst>
              <a:rect l="0" t="0" r="r" b="b"/>
              <a:pathLst>
                <a:path w="38" h="37">
                  <a:moveTo>
                    <a:pt x="0" y="37"/>
                  </a:moveTo>
                  <a:lnTo>
                    <a:pt x="38" y="0"/>
                  </a:lnTo>
                  <a:lnTo>
                    <a:pt x="38" y="11"/>
                  </a:lnTo>
                  <a:lnTo>
                    <a:pt x="1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3" name="Freeform 1537"/>
            <p:cNvSpPr>
              <a:spLocks/>
            </p:cNvSpPr>
            <p:nvPr/>
          </p:nvSpPr>
          <p:spPr bwMode="auto">
            <a:xfrm>
              <a:off x="2615" y="2809"/>
              <a:ext cx="8" cy="8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33" y="0"/>
                </a:cxn>
                <a:cxn ang="0">
                  <a:pos x="33" y="11"/>
                </a:cxn>
                <a:cxn ang="0">
                  <a:pos x="11" y="32"/>
                </a:cxn>
                <a:cxn ang="0">
                  <a:pos x="0" y="32"/>
                </a:cxn>
              </a:cxnLst>
              <a:rect l="0" t="0" r="r" b="b"/>
              <a:pathLst>
                <a:path w="33" h="32">
                  <a:moveTo>
                    <a:pt x="0" y="32"/>
                  </a:moveTo>
                  <a:lnTo>
                    <a:pt x="33" y="0"/>
                  </a:lnTo>
                  <a:lnTo>
                    <a:pt x="33" y="11"/>
                  </a:lnTo>
                  <a:lnTo>
                    <a:pt x="11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4" name="Freeform 1538"/>
            <p:cNvSpPr>
              <a:spLocks/>
            </p:cNvSpPr>
            <p:nvPr/>
          </p:nvSpPr>
          <p:spPr bwMode="auto">
            <a:xfrm>
              <a:off x="2616" y="2811"/>
              <a:ext cx="7" cy="6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28" y="0"/>
                </a:cxn>
                <a:cxn ang="0">
                  <a:pos x="28" y="10"/>
                </a:cxn>
                <a:cxn ang="0">
                  <a:pos x="12" y="26"/>
                </a:cxn>
                <a:cxn ang="0">
                  <a:pos x="0" y="26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lnTo>
                    <a:pt x="28" y="0"/>
                  </a:lnTo>
                  <a:lnTo>
                    <a:pt x="28" y="10"/>
                  </a:lnTo>
                  <a:lnTo>
                    <a:pt x="12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5" name="Freeform 1539"/>
            <p:cNvSpPr>
              <a:spLocks/>
            </p:cNvSpPr>
            <p:nvPr/>
          </p:nvSpPr>
          <p:spPr bwMode="auto">
            <a:xfrm>
              <a:off x="2618" y="2812"/>
              <a:ext cx="5" cy="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2" y="0"/>
                </a:cxn>
                <a:cxn ang="0">
                  <a:pos x="22" y="11"/>
                </a:cxn>
                <a:cxn ang="0">
                  <a:pos x="11" y="21"/>
                </a:cxn>
                <a:cxn ang="0">
                  <a:pos x="0" y="21"/>
                </a:cxn>
              </a:cxnLst>
              <a:rect l="0" t="0" r="r" b="b"/>
              <a:pathLst>
                <a:path w="22" h="21">
                  <a:moveTo>
                    <a:pt x="0" y="21"/>
                  </a:moveTo>
                  <a:lnTo>
                    <a:pt x="22" y="0"/>
                  </a:lnTo>
                  <a:lnTo>
                    <a:pt x="22" y="11"/>
                  </a:lnTo>
                  <a:lnTo>
                    <a:pt x="11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6" name="Freeform 1540"/>
            <p:cNvSpPr>
              <a:spLocks/>
            </p:cNvSpPr>
            <p:nvPr/>
          </p:nvSpPr>
          <p:spPr bwMode="auto">
            <a:xfrm>
              <a:off x="2619" y="2813"/>
              <a:ext cx="4" cy="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6" y="0"/>
                </a:cxn>
                <a:cxn ang="0">
                  <a:pos x="16" y="11"/>
                </a:cxn>
                <a:cxn ang="0">
                  <a:pos x="11" y="16"/>
                </a:cxn>
                <a:cxn ang="0">
                  <a:pos x="0" y="16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16" y="0"/>
                  </a:lnTo>
                  <a:lnTo>
                    <a:pt x="16" y="11"/>
                  </a:lnTo>
                  <a:lnTo>
                    <a:pt x="11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7" name="Freeform 1541"/>
            <p:cNvSpPr>
              <a:spLocks/>
            </p:cNvSpPr>
            <p:nvPr/>
          </p:nvSpPr>
          <p:spPr bwMode="auto">
            <a:xfrm>
              <a:off x="2620" y="2815"/>
              <a:ext cx="3" cy="2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1" y="0"/>
                </a:cxn>
                <a:cxn ang="0">
                  <a:pos x="11" y="10"/>
                </a:cxn>
                <a:cxn ang="0">
                  <a:pos x="0" y="10"/>
                </a:cxn>
              </a:cxnLst>
              <a:rect l="0" t="0" r="r" b="b"/>
              <a:pathLst>
                <a:path w="11" h="10">
                  <a:moveTo>
                    <a:pt x="0" y="10"/>
                  </a:moveTo>
                  <a:lnTo>
                    <a:pt x="11" y="0"/>
                  </a:lnTo>
                  <a:lnTo>
                    <a:pt x="11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EAE9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8" name="Freeform 1542"/>
            <p:cNvSpPr>
              <a:spLocks/>
            </p:cNvSpPr>
            <p:nvPr/>
          </p:nvSpPr>
          <p:spPr bwMode="auto">
            <a:xfrm>
              <a:off x="2622" y="2816"/>
              <a:ext cx="1" cy="1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0"/>
                </a:cxn>
                <a:cxn ang="0">
                  <a:pos x="5" y="5"/>
                </a:cxn>
                <a:cxn ang="0">
                  <a:pos x="0" y="5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5" y="0"/>
                  </a:lnTo>
                  <a:lnTo>
                    <a:pt x="5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9E8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59" name="Freeform 1543"/>
            <p:cNvSpPr>
              <a:spLocks noEditPoints="1"/>
            </p:cNvSpPr>
            <p:nvPr/>
          </p:nvSpPr>
          <p:spPr bwMode="auto">
            <a:xfrm>
              <a:off x="2588" y="2783"/>
              <a:ext cx="36" cy="35"/>
            </a:xfrm>
            <a:custGeom>
              <a:avLst/>
              <a:gdLst/>
              <a:ahLst/>
              <a:cxnLst>
                <a:cxn ang="0">
                  <a:pos x="7" y="134"/>
                </a:cxn>
                <a:cxn ang="0">
                  <a:pos x="137" y="134"/>
                </a:cxn>
                <a:cxn ang="0">
                  <a:pos x="137" y="7"/>
                </a:cxn>
                <a:cxn ang="0">
                  <a:pos x="7" y="7"/>
                </a:cxn>
                <a:cxn ang="0">
                  <a:pos x="7" y="134"/>
                </a:cxn>
                <a:cxn ang="0">
                  <a:pos x="3" y="143"/>
                </a:cxn>
                <a:cxn ang="0">
                  <a:pos x="1" y="140"/>
                </a:cxn>
                <a:cxn ang="0">
                  <a:pos x="0" y="138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3" y="0"/>
                </a:cxn>
                <a:cxn ang="0">
                  <a:pos x="141" y="0"/>
                </a:cxn>
                <a:cxn ang="0">
                  <a:pos x="143" y="1"/>
                </a:cxn>
                <a:cxn ang="0">
                  <a:pos x="144" y="3"/>
                </a:cxn>
                <a:cxn ang="0">
                  <a:pos x="144" y="138"/>
                </a:cxn>
                <a:cxn ang="0">
                  <a:pos x="143" y="140"/>
                </a:cxn>
                <a:cxn ang="0">
                  <a:pos x="141" y="143"/>
                </a:cxn>
                <a:cxn ang="0">
                  <a:pos x="3" y="143"/>
                </a:cxn>
              </a:cxnLst>
              <a:rect l="0" t="0" r="r" b="b"/>
              <a:pathLst>
                <a:path w="144" h="143">
                  <a:moveTo>
                    <a:pt x="7" y="134"/>
                  </a:moveTo>
                  <a:lnTo>
                    <a:pt x="137" y="134"/>
                  </a:lnTo>
                  <a:lnTo>
                    <a:pt x="137" y="7"/>
                  </a:lnTo>
                  <a:lnTo>
                    <a:pt x="7" y="7"/>
                  </a:lnTo>
                  <a:lnTo>
                    <a:pt x="7" y="134"/>
                  </a:lnTo>
                  <a:close/>
                  <a:moveTo>
                    <a:pt x="3" y="143"/>
                  </a:moveTo>
                  <a:lnTo>
                    <a:pt x="1" y="140"/>
                  </a:lnTo>
                  <a:lnTo>
                    <a:pt x="0" y="138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141" y="0"/>
                  </a:lnTo>
                  <a:lnTo>
                    <a:pt x="143" y="1"/>
                  </a:lnTo>
                  <a:lnTo>
                    <a:pt x="144" y="3"/>
                  </a:lnTo>
                  <a:lnTo>
                    <a:pt x="144" y="138"/>
                  </a:lnTo>
                  <a:lnTo>
                    <a:pt x="143" y="140"/>
                  </a:lnTo>
                  <a:lnTo>
                    <a:pt x="141" y="143"/>
                  </a:lnTo>
                  <a:lnTo>
                    <a:pt x="3" y="1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0" name="Freeform 1544"/>
            <p:cNvSpPr>
              <a:spLocks/>
            </p:cNvSpPr>
            <p:nvPr/>
          </p:nvSpPr>
          <p:spPr bwMode="auto">
            <a:xfrm>
              <a:off x="2691" y="2783"/>
              <a:ext cx="3" cy="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 h="11">
                  <a:moveTo>
                    <a:pt x="11" y="0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1" name="Freeform 1545"/>
            <p:cNvSpPr>
              <a:spLocks/>
            </p:cNvSpPr>
            <p:nvPr/>
          </p:nvSpPr>
          <p:spPr bwMode="auto">
            <a:xfrm>
              <a:off x="2691" y="2783"/>
              <a:ext cx="4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0"/>
                </a:cxn>
                <a:cxn ang="0">
                  <a:pos x="17" y="0"/>
                </a:cxn>
                <a:cxn ang="0">
                  <a:pos x="0" y="16"/>
                </a:cxn>
                <a:cxn ang="0">
                  <a:pos x="0" y="5"/>
                </a:cxn>
              </a:cxnLst>
              <a:rect l="0" t="0" r="r" b="b"/>
              <a:pathLst>
                <a:path w="17" h="16">
                  <a:moveTo>
                    <a:pt x="0" y="5"/>
                  </a:moveTo>
                  <a:lnTo>
                    <a:pt x="5" y="0"/>
                  </a:lnTo>
                  <a:lnTo>
                    <a:pt x="17" y="0"/>
                  </a:lnTo>
                  <a:lnTo>
                    <a:pt x="0" y="1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2" name="Freeform 1546"/>
            <p:cNvSpPr>
              <a:spLocks/>
            </p:cNvSpPr>
            <p:nvPr/>
          </p:nvSpPr>
          <p:spPr bwMode="auto">
            <a:xfrm>
              <a:off x="2691" y="2783"/>
              <a:ext cx="5" cy="6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1" y="0"/>
                </a:cxn>
                <a:cxn ang="0">
                  <a:pos x="22" y="0"/>
                </a:cxn>
                <a:cxn ang="0">
                  <a:pos x="0" y="21"/>
                </a:cxn>
                <a:cxn ang="0">
                  <a:pos x="0" y="11"/>
                </a:cxn>
              </a:cxnLst>
              <a:rect l="0" t="0" r="r" b="b"/>
              <a:pathLst>
                <a:path w="22" h="21">
                  <a:moveTo>
                    <a:pt x="0" y="11"/>
                  </a:moveTo>
                  <a:lnTo>
                    <a:pt x="11" y="0"/>
                  </a:lnTo>
                  <a:lnTo>
                    <a:pt x="22" y="0"/>
                  </a:lnTo>
                  <a:lnTo>
                    <a:pt x="0" y="2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3" name="Freeform 1547"/>
            <p:cNvSpPr>
              <a:spLocks/>
            </p:cNvSpPr>
            <p:nvPr/>
          </p:nvSpPr>
          <p:spPr bwMode="auto">
            <a:xfrm>
              <a:off x="2691" y="2783"/>
              <a:ext cx="7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7" y="0"/>
                </a:cxn>
                <a:cxn ang="0">
                  <a:pos x="28" y="0"/>
                </a:cxn>
                <a:cxn ang="0">
                  <a:pos x="0" y="27"/>
                </a:cxn>
                <a:cxn ang="0">
                  <a:pos x="0" y="16"/>
                </a:cxn>
              </a:cxnLst>
              <a:rect l="0" t="0" r="r" b="b"/>
              <a:pathLst>
                <a:path w="28" h="27">
                  <a:moveTo>
                    <a:pt x="0" y="16"/>
                  </a:moveTo>
                  <a:lnTo>
                    <a:pt x="17" y="0"/>
                  </a:lnTo>
                  <a:lnTo>
                    <a:pt x="28" y="0"/>
                  </a:lnTo>
                  <a:lnTo>
                    <a:pt x="0" y="2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4" name="Freeform 1548"/>
            <p:cNvSpPr>
              <a:spLocks/>
            </p:cNvSpPr>
            <p:nvPr/>
          </p:nvSpPr>
          <p:spPr bwMode="auto">
            <a:xfrm>
              <a:off x="2691" y="2783"/>
              <a:ext cx="8" cy="9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2" y="0"/>
                </a:cxn>
                <a:cxn ang="0">
                  <a:pos x="33" y="0"/>
                </a:cxn>
                <a:cxn ang="0">
                  <a:pos x="0" y="32"/>
                </a:cxn>
                <a:cxn ang="0">
                  <a:pos x="0" y="21"/>
                </a:cxn>
              </a:cxnLst>
              <a:rect l="0" t="0" r="r" b="b"/>
              <a:pathLst>
                <a:path w="33" h="32">
                  <a:moveTo>
                    <a:pt x="0" y="21"/>
                  </a:moveTo>
                  <a:lnTo>
                    <a:pt x="22" y="0"/>
                  </a:lnTo>
                  <a:lnTo>
                    <a:pt x="33" y="0"/>
                  </a:lnTo>
                  <a:lnTo>
                    <a:pt x="0" y="32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5" name="Freeform 1549"/>
            <p:cNvSpPr>
              <a:spLocks/>
            </p:cNvSpPr>
            <p:nvPr/>
          </p:nvSpPr>
          <p:spPr bwMode="auto">
            <a:xfrm>
              <a:off x="2691" y="2783"/>
              <a:ext cx="10" cy="10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8" y="0"/>
                </a:cxn>
                <a:cxn ang="0">
                  <a:pos x="39" y="0"/>
                </a:cxn>
                <a:cxn ang="0">
                  <a:pos x="0" y="38"/>
                </a:cxn>
                <a:cxn ang="0">
                  <a:pos x="0" y="27"/>
                </a:cxn>
              </a:cxnLst>
              <a:rect l="0" t="0" r="r" b="b"/>
              <a:pathLst>
                <a:path w="39" h="38">
                  <a:moveTo>
                    <a:pt x="0" y="27"/>
                  </a:moveTo>
                  <a:lnTo>
                    <a:pt x="28" y="0"/>
                  </a:lnTo>
                  <a:lnTo>
                    <a:pt x="39" y="0"/>
                  </a:lnTo>
                  <a:lnTo>
                    <a:pt x="0" y="38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6" name="Freeform 1550"/>
            <p:cNvSpPr>
              <a:spLocks/>
            </p:cNvSpPr>
            <p:nvPr/>
          </p:nvSpPr>
          <p:spPr bwMode="auto">
            <a:xfrm>
              <a:off x="2691" y="2783"/>
              <a:ext cx="11" cy="11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33" y="0"/>
                </a:cxn>
                <a:cxn ang="0">
                  <a:pos x="44" y="0"/>
                </a:cxn>
                <a:cxn ang="0">
                  <a:pos x="0" y="44"/>
                </a:cxn>
                <a:cxn ang="0">
                  <a:pos x="0" y="32"/>
                </a:cxn>
              </a:cxnLst>
              <a:rect l="0" t="0" r="r" b="b"/>
              <a:pathLst>
                <a:path w="44" h="44">
                  <a:moveTo>
                    <a:pt x="0" y="32"/>
                  </a:moveTo>
                  <a:lnTo>
                    <a:pt x="33" y="0"/>
                  </a:lnTo>
                  <a:lnTo>
                    <a:pt x="44" y="0"/>
                  </a:lnTo>
                  <a:lnTo>
                    <a:pt x="0" y="4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7" name="Freeform 1551"/>
            <p:cNvSpPr>
              <a:spLocks/>
            </p:cNvSpPr>
            <p:nvPr/>
          </p:nvSpPr>
          <p:spPr bwMode="auto">
            <a:xfrm>
              <a:off x="2691" y="2783"/>
              <a:ext cx="12" cy="13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9" y="0"/>
                </a:cxn>
                <a:cxn ang="0">
                  <a:pos x="49" y="0"/>
                </a:cxn>
                <a:cxn ang="0">
                  <a:pos x="0" y="49"/>
                </a:cxn>
                <a:cxn ang="0">
                  <a:pos x="0" y="38"/>
                </a:cxn>
              </a:cxnLst>
              <a:rect l="0" t="0" r="r" b="b"/>
              <a:pathLst>
                <a:path w="49" h="49">
                  <a:moveTo>
                    <a:pt x="0" y="38"/>
                  </a:moveTo>
                  <a:lnTo>
                    <a:pt x="39" y="0"/>
                  </a:lnTo>
                  <a:lnTo>
                    <a:pt x="49" y="0"/>
                  </a:lnTo>
                  <a:lnTo>
                    <a:pt x="0" y="49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8" name="Freeform 1552"/>
            <p:cNvSpPr>
              <a:spLocks/>
            </p:cNvSpPr>
            <p:nvPr/>
          </p:nvSpPr>
          <p:spPr bwMode="auto">
            <a:xfrm>
              <a:off x="2691" y="2783"/>
              <a:ext cx="14" cy="14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44" y="0"/>
                </a:cxn>
                <a:cxn ang="0">
                  <a:pos x="55" y="0"/>
                </a:cxn>
                <a:cxn ang="0">
                  <a:pos x="0" y="55"/>
                </a:cxn>
                <a:cxn ang="0">
                  <a:pos x="0" y="44"/>
                </a:cxn>
              </a:cxnLst>
              <a:rect l="0" t="0" r="r" b="b"/>
              <a:pathLst>
                <a:path w="55" h="55">
                  <a:moveTo>
                    <a:pt x="0" y="44"/>
                  </a:moveTo>
                  <a:lnTo>
                    <a:pt x="44" y="0"/>
                  </a:lnTo>
                  <a:lnTo>
                    <a:pt x="55" y="0"/>
                  </a:lnTo>
                  <a:lnTo>
                    <a:pt x="0" y="55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69" name="Freeform 1553"/>
            <p:cNvSpPr>
              <a:spLocks/>
            </p:cNvSpPr>
            <p:nvPr/>
          </p:nvSpPr>
          <p:spPr bwMode="auto">
            <a:xfrm>
              <a:off x="2691" y="2783"/>
              <a:ext cx="15" cy="1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60" y="0"/>
                </a:cxn>
                <a:cxn ang="0">
                  <a:pos x="0" y="60"/>
                </a:cxn>
                <a:cxn ang="0">
                  <a:pos x="0" y="49"/>
                </a:cxn>
              </a:cxnLst>
              <a:rect l="0" t="0" r="r" b="b"/>
              <a:pathLst>
                <a:path w="60" h="60">
                  <a:moveTo>
                    <a:pt x="0" y="49"/>
                  </a:moveTo>
                  <a:lnTo>
                    <a:pt x="49" y="0"/>
                  </a:lnTo>
                  <a:lnTo>
                    <a:pt x="60" y="0"/>
                  </a:lnTo>
                  <a:lnTo>
                    <a:pt x="0" y="60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0" name="Freeform 1554"/>
            <p:cNvSpPr>
              <a:spLocks/>
            </p:cNvSpPr>
            <p:nvPr/>
          </p:nvSpPr>
          <p:spPr bwMode="auto">
            <a:xfrm>
              <a:off x="2691" y="2783"/>
              <a:ext cx="16" cy="17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55" y="0"/>
                </a:cxn>
                <a:cxn ang="0">
                  <a:pos x="66" y="0"/>
                </a:cxn>
                <a:cxn ang="0">
                  <a:pos x="0" y="65"/>
                </a:cxn>
                <a:cxn ang="0">
                  <a:pos x="0" y="55"/>
                </a:cxn>
              </a:cxnLst>
              <a:rect l="0" t="0" r="r" b="b"/>
              <a:pathLst>
                <a:path w="66" h="65">
                  <a:moveTo>
                    <a:pt x="0" y="55"/>
                  </a:moveTo>
                  <a:lnTo>
                    <a:pt x="55" y="0"/>
                  </a:lnTo>
                  <a:lnTo>
                    <a:pt x="66" y="0"/>
                  </a:lnTo>
                  <a:lnTo>
                    <a:pt x="0" y="65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1" name="Freeform 1555"/>
            <p:cNvSpPr>
              <a:spLocks/>
            </p:cNvSpPr>
            <p:nvPr/>
          </p:nvSpPr>
          <p:spPr bwMode="auto">
            <a:xfrm>
              <a:off x="2691" y="2783"/>
              <a:ext cx="18" cy="18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60" y="0"/>
                </a:cxn>
                <a:cxn ang="0">
                  <a:pos x="72" y="0"/>
                </a:cxn>
                <a:cxn ang="0">
                  <a:pos x="0" y="71"/>
                </a:cxn>
                <a:cxn ang="0">
                  <a:pos x="0" y="60"/>
                </a:cxn>
              </a:cxnLst>
              <a:rect l="0" t="0" r="r" b="b"/>
              <a:pathLst>
                <a:path w="72" h="71">
                  <a:moveTo>
                    <a:pt x="0" y="60"/>
                  </a:moveTo>
                  <a:lnTo>
                    <a:pt x="60" y="0"/>
                  </a:lnTo>
                  <a:lnTo>
                    <a:pt x="72" y="0"/>
                  </a:lnTo>
                  <a:lnTo>
                    <a:pt x="0" y="71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2" name="Freeform 1556"/>
            <p:cNvSpPr>
              <a:spLocks/>
            </p:cNvSpPr>
            <p:nvPr/>
          </p:nvSpPr>
          <p:spPr bwMode="auto">
            <a:xfrm>
              <a:off x="2691" y="2783"/>
              <a:ext cx="19" cy="20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6" y="0"/>
                </a:cxn>
                <a:cxn ang="0">
                  <a:pos x="77" y="0"/>
                </a:cxn>
                <a:cxn ang="0">
                  <a:pos x="0" y="76"/>
                </a:cxn>
                <a:cxn ang="0">
                  <a:pos x="0" y="65"/>
                </a:cxn>
              </a:cxnLst>
              <a:rect l="0" t="0" r="r" b="b"/>
              <a:pathLst>
                <a:path w="77" h="76">
                  <a:moveTo>
                    <a:pt x="0" y="65"/>
                  </a:moveTo>
                  <a:lnTo>
                    <a:pt x="66" y="0"/>
                  </a:lnTo>
                  <a:lnTo>
                    <a:pt x="77" y="0"/>
                  </a:lnTo>
                  <a:lnTo>
                    <a:pt x="0" y="76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3" name="Freeform 1557"/>
            <p:cNvSpPr>
              <a:spLocks/>
            </p:cNvSpPr>
            <p:nvPr/>
          </p:nvSpPr>
          <p:spPr bwMode="auto">
            <a:xfrm>
              <a:off x="2691" y="2783"/>
              <a:ext cx="20" cy="21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72" y="0"/>
                </a:cxn>
                <a:cxn ang="0">
                  <a:pos x="82" y="0"/>
                </a:cxn>
                <a:cxn ang="0">
                  <a:pos x="0" y="81"/>
                </a:cxn>
                <a:cxn ang="0">
                  <a:pos x="0" y="71"/>
                </a:cxn>
              </a:cxnLst>
              <a:rect l="0" t="0" r="r" b="b"/>
              <a:pathLst>
                <a:path w="82" h="81">
                  <a:moveTo>
                    <a:pt x="0" y="71"/>
                  </a:moveTo>
                  <a:lnTo>
                    <a:pt x="72" y="0"/>
                  </a:lnTo>
                  <a:lnTo>
                    <a:pt x="82" y="0"/>
                  </a:lnTo>
                  <a:lnTo>
                    <a:pt x="0" y="8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4" name="Freeform 1558"/>
            <p:cNvSpPr>
              <a:spLocks/>
            </p:cNvSpPr>
            <p:nvPr/>
          </p:nvSpPr>
          <p:spPr bwMode="auto">
            <a:xfrm>
              <a:off x="2691" y="2783"/>
              <a:ext cx="22" cy="22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7" y="0"/>
                </a:cxn>
                <a:cxn ang="0">
                  <a:pos x="88" y="0"/>
                </a:cxn>
                <a:cxn ang="0">
                  <a:pos x="0" y="88"/>
                </a:cxn>
                <a:cxn ang="0">
                  <a:pos x="0" y="76"/>
                </a:cxn>
              </a:cxnLst>
              <a:rect l="0" t="0" r="r" b="b"/>
              <a:pathLst>
                <a:path w="88" h="88">
                  <a:moveTo>
                    <a:pt x="0" y="76"/>
                  </a:moveTo>
                  <a:lnTo>
                    <a:pt x="77" y="0"/>
                  </a:lnTo>
                  <a:lnTo>
                    <a:pt x="88" y="0"/>
                  </a:lnTo>
                  <a:lnTo>
                    <a:pt x="0" y="88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5" name="Freeform 1559"/>
            <p:cNvSpPr>
              <a:spLocks/>
            </p:cNvSpPr>
            <p:nvPr/>
          </p:nvSpPr>
          <p:spPr bwMode="auto">
            <a:xfrm>
              <a:off x="2691" y="2783"/>
              <a:ext cx="23" cy="24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82" y="0"/>
                </a:cxn>
                <a:cxn ang="0">
                  <a:pos x="93" y="0"/>
                </a:cxn>
                <a:cxn ang="0">
                  <a:pos x="0" y="93"/>
                </a:cxn>
                <a:cxn ang="0">
                  <a:pos x="0" y="81"/>
                </a:cxn>
              </a:cxnLst>
              <a:rect l="0" t="0" r="r" b="b"/>
              <a:pathLst>
                <a:path w="93" h="93">
                  <a:moveTo>
                    <a:pt x="0" y="81"/>
                  </a:moveTo>
                  <a:lnTo>
                    <a:pt x="82" y="0"/>
                  </a:lnTo>
                  <a:lnTo>
                    <a:pt x="93" y="0"/>
                  </a:lnTo>
                  <a:lnTo>
                    <a:pt x="0" y="93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6" name="Freeform 1560"/>
            <p:cNvSpPr>
              <a:spLocks/>
            </p:cNvSpPr>
            <p:nvPr/>
          </p:nvSpPr>
          <p:spPr bwMode="auto">
            <a:xfrm>
              <a:off x="2691" y="2783"/>
              <a:ext cx="25" cy="25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88" y="0"/>
                </a:cxn>
                <a:cxn ang="0">
                  <a:pos x="98" y="0"/>
                </a:cxn>
                <a:cxn ang="0">
                  <a:pos x="0" y="98"/>
                </a:cxn>
                <a:cxn ang="0">
                  <a:pos x="0" y="88"/>
                </a:cxn>
              </a:cxnLst>
              <a:rect l="0" t="0" r="r" b="b"/>
              <a:pathLst>
                <a:path w="98" h="98">
                  <a:moveTo>
                    <a:pt x="0" y="88"/>
                  </a:moveTo>
                  <a:lnTo>
                    <a:pt x="88" y="0"/>
                  </a:lnTo>
                  <a:lnTo>
                    <a:pt x="98" y="0"/>
                  </a:lnTo>
                  <a:lnTo>
                    <a:pt x="0" y="9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7" name="Freeform 1561"/>
            <p:cNvSpPr>
              <a:spLocks/>
            </p:cNvSpPr>
            <p:nvPr/>
          </p:nvSpPr>
          <p:spPr bwMode="auto">
            <a:xfrm>
              <a:off x="2691" y="2783"/>
              <a:ext cx="26" cy="26"/>
            </a:xfrm>
            <a:custGeom>
              <a:avLst/>
              <a:gdLst/>
              <a:ahLst/>
              <a:cxnLst>
                <a:cxn ang="0">
                  <a:pos x="0" y="93"/>
                </a:cxn>
                <a:cxn ang="0">
                  <a:pos x="93" y="0"/>
                </a:cxn>
                <a:cxn ang="0">
                  <a:pos x="104" y="0"/>
                </a:cxn>
                <a:cxn ang="0">
                  <a:pos x="0" y="104"/>
                </a:cxn>
                <a:cxn ang="0">
                  <a:pos x="0" y="93"/>
                </a:cxn>
              </a:cxnLst>
              <a:rect l="0" t="0" r="r" b="b"/>
              <a:pathLst>
                <a:path w="104" h="104">
                  <a:moveTo>
                    <a:pt x="0" y="93"/>
                  </a:moveTo>
                  <a:lnTo>
                    <a:pt x="93" y="0"/>
                  </a:lnTo>
                  <a:lnTo>
                    <a:pt x="104" y="0"/>
                  </a:lnTo>
                  <a:lnTo>
                    <a:pt x="0" y="104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8" name="Freeform 1562"/>
            <p:cNvSpPr>
              <a:spLocks/>
            </p:cNvSpPr>
            <p:nvPr/>
          </p:nvSpPr>
          <p:spPr bwMode="auto">
            <a:xfrm>
              <a:off x="2691" y="2783"/>
              <a:ext cx="27" cy="28"/>
            </a:xfrm>
            <a:custGeom>
              <a:avLst/>
              <a:gdLst/>
              <a:ahLst/>
              <a:cxnLst>
                <a:cxn ang="0">
                  <a:pos x="0" y="98"/>
                </a:cxn>
                <a:cxn ang="0">
                  <a:pos x="98" y="0"/>
                </a:cxn>
                <a:cxn ang="0">
                  <a:pos x="109" y="0"/>
                </a:cxn>
                <a:cxn ang="0">
                  <a:pos x="0" y="109"/>
                </a:cxn>
                <a:cxn ang="0">
                  <a:pos x="0" y="98"/>
                </a:cxn>
              </a:cxnLst>
              <a:rect l="0" t="0" r="r" b="b"/>
              <a:pathLst>
                <a:path w="109" h="109">
                  <a:moveTo>
                    <a:pt x="0" y="98"/>
                  </a:moveTo>
                  <a:lnTo>
                    <a:pt x="98" y="0"/>
                  </a:lnTo>
                  <a:lnTo>
                    <a:pt x="109" y="0"/>
                  </a:lnTo>
                  <a:lnTo>
                    <a:pt x="0" y="109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79" name="Freeform 1563"/>
            <p:cNvSpPr>
              <a:spLocks/>
            </p:cNvSpPr>
            <p:nvPr/>
          </p:nvSpPr>
          <p:spPr bwMode="auto">
            <a:xfrm>
              <a:off x="2691" y="2783"/>
              <a:ext cx="29" cy="29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104" y="0"/>
                </a:cxn>
                <a:cxn ang="0">
                  <a:pos x="115" y="0"/>
                </a:cxn>
                <a:cxn ang="0">
                  <a:pos x="0" y="114"/>
                </a:cxn>
                <a:cxn ang="0">
                  <a:pos x="0" y="104"/>
                </a:cxn>
              </a:cxnLst>
              <a:rect l="0" t="0" r="r" b="b"/>
              <a:pathLst>
                <a:path w="115" h="114">
                  <a:moveTo>
                    <a:pt x="0" y="104"/>
                  </a:moveTo>
                  <a:lnTo>
                    <a:pt x="104" y="0"/>
                  </a:lnTo>
                  <a:lnTo>
                    <a:pt x="115" y="0"/>
                  </a:lnTo>
                  <a:lnTo>
                    <a:pt x="0" y="11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0" name="Freeform 1564"/>
            <p:cNvSpPr>
              <a:spLocks/>
            </p:cNvSpPr>
            <p:nvPr/>
          </p:nvSpPr>
          <p:spPr bwMode="auto">
            <a:xfrm>
              <a:off x="2691" y="2783"/>
              <a:ext cx="30" cy="31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09" y="0"/>
                </a:cxn>
                <a:cxn ang="0">
                  <a:pos x="121" y="0"/>
                </a:cxn>
                <a:cxn ang="0">
                  <a:pos x="0" y="120"/>
                </a:cxn>
                <a:cxn ang="0">
                  <a:pos x="0" y="109"/>
                </a:cxn>
              </a:cxnLst>
              <a:rect l="0" t="0" r="r" b="b"/>
              <a:pathLst>
                <a:path w="121" h="120">
                  <a:moveTo>
                    <a:pt x="0" y="109"/>
                  </a:moveTo>
                  <a:lnTo>
                    <a:pt x="109" y="0"/>
                  </a:lnTo>
                  <a:lnTo>
                    <a:pt x="121" y="0"/>
                  </a:lnTo>
                  <a:lnTo>
                    <a:pt x="0" y="120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1" name="Freeform 1565"/>
            <p:cNvSpPr>
              <a:spLocks/>
            </p:cNvSpPr>
            <p:nvPr/>
          </p:nvSpPr>
          <p:spPr bwMode="auto">
            <a:xfrm>
              <a:off x="2691" y="2783"/>
              <a:ext cx="31" cy="32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15" y="0"/>
                </a:cxn>
                <a:cxn ang="0">
                  <a:pos x="126" y="0"/>
                </a:cxn>
                <a:cxn ang="0">
                  <a:pos x="0" y="125"/>
                </a:cxn>
                <a:cxn ang="0">
                  <a:pos x="0" y="114"/>
                </a:cxn>
              </a:cxnLst>
              <a:rect l="0" t="0" r="r" b="b"/>
              <a:pathLst>
                <a:path w="126" h="125">
                  <a:moveTo>
                    <a:pt x="0" y="114"/>
                  </a:moveTo>
                  <a:lnTo>
                    <a:pt x="115" y="0"/>
                  </a:lnTo>
                  <a:lnTo>
                    <a:pt x="126" y="0"/>
                  </a:lnTo>
                  <a:lnTo>
                    <a:pt x="0" y="125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2" name="Freeform 1566"/>
            <p:cNvSpPr>
              <a:spLocks/>
            </p:cNvSpPr>
            <p:nvPr/>
          </p:nvSpPr>
          <p:spPr bwMode="auto">
            <a:xfrm>
              <a:off x="2691" y="2783"/>
              <a:ext cx="33" cy="33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21" y="0"/>
                </a:cxn>
                <a:cxn ang="0">
                  <a:pos x="132" y="0"/>
                </a:cxn>
                <a:cxn ang="0">
                  <a:pos x="0" y="131"/>
                </a:cxn>
                <a:cxn ang="0">
                  <a:pos x="0" y="120"/>
                </a:cxn>
              </a:cxnLst>
              <a:rect l="0" t="0" r="r" b="b"/>
              <a:pathLst>
                <a:path w="132" h="131">
                  <a:moveTo>
                    <a:pt x="0" y="120"/>
                  </a:moveTo>
                  <a:lnTo>
                    <a:pt x="121" y="0"/>
                  </a:lnTo>
                  <a:lnTo>
                    <a:pt x="132" y="0"/>
                  </a:lnTo>
                  <a:lnTo>
                    <a:pt x="0" y="131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3" name="Freeform 1567"/>
            <p:cNvSpPr>
              <a:spLocks/>
            </p:cNvSpPr>
            <p:nvPr/>
          </p:nvSpPr>
          <p:spPr bwMode="auto">
            <a:xfrm>
              <a:off x="2691" y="2783"/>
              <a:ext cx="34" cy="34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6" y="0"/>
                </a:cxn>
                <a:cxn ang="0">
                  <a:pos x="137" y="0"/>
                </a:cxn>
                <a:cxn ang="0">
                  <a:pos x="1" y="135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0" y="125"/>
                </a:cxn>
              </a:cxnLst>
              <a:rect l="0" t="0" r="r" b="b"/>
              <a:pathLst>
                <a:path w="137" h="135">
                  <a:moveTo>
                    <a:pt x="0" y="125"/>
                  </a:moveTo>
                  <a:lnTo>
                    <a:pt x="126" y="0"/>
                  </a:lnTo>
                  <a:lnTo>
                    <a:pt x="137" y="0"/>
                  </a:lnTo>
                  <a:lnTo>
                    <a:pt x="1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4" name="Freeform 1568"/>
            <p:cNvSpPr>
              <a:spLocks/>
            </p:cNvSpPr>
            <p:nvPr/>
          </p:nvSpPr>
          <p:spPr bwMode="auto">
            <a:xfrm>
              <a:off x="2691" y="2783"/>
              <a:ext cx="34" cy="34"/>
            </a:xfrm>
            <a:custGeom>
              <a:avLst/>
              <a:gdLst/>
              <a:ahLst/>
              <a:cxnLst>
                <a:cxn ang="0">
                  <a:pos x="0" y="131"/>
                </a:cxn>
                <a:cxn ang="0">
                  <a:pos x="132" y="0"/>
                </a:cxn>
                <a:cxn ang="0">
                  <a:pos x="138" y="0"/>
                </a:cxn>
                <a:cxn ang="0">
                  <a:pos x="138" y="5"/>
                </a:cxn>
                <a:cxn ang="0">
                  <a:pos x="7" y="135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0" y="131"/>
                </a:cxn>
              </a:cxnLst>
              <a:rect l="0" t="0" r="r" b="b"/>
              <a:pathLst>
                <a:path w="138" h="135">
                  <a:moveTo>
                    <a:pt x="0" y="131"/>
                  </a:moveTo>
                  <a:lnTo>
                    <a:pt x="132" y="0"/>
                  </a:lnTo>
                  <a:lnTo>
                    <a:pt x="138" y="0"/>
                  </a:lnTo>
                  <a:lnTo>
                    <a:pt x="138" y="5"/>
                  </a:lnTo>
                  <a:lnTo>
                    <a:pt x="7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5" name="Freeform 1569"/>
            <p:cNvSpPr>
              <a:spLocks/>
            </p:cNvSpPr>
            <p:nvPr/>
          </p:nvSpPr>
          <p:spPr bwMode="auto">
            <a:xfrm>
              <a:off x="2691" y="2783"/>
              <a:ext cx="34" cy="34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7" y="10"/>
                </a:cxn>
                <a:cxn ang="0">
                  <a:pos x="11" y="135"/>
                </a:cxn>
                <a:cxn ang="0">
                  <a:pos x="0" y="135"/>
                </a:cxn>
              </a:cxnLst>
              <a:rect l="0" t="0" r="r" b="b"/>
              <a:pathLst>
                <a:path w="137" h="135">
                  <a:moveTo>
                    <a:pt x="0" y="135"/>
                  </a:moveTo>
                  <a:lnTo>
                    <a:pt x="136" y="0"/>
                  </a:lnTo>
                  <a:lnTo>
                    <a:pt x="137" y="0"/>
                  </a:lnTo>
                  <a:lnTo>
                    <a:pt x="137" y="10"/>
                  </a:lnTo>
                  <a:lnTo>
                    <a:pt x="11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6" name="Freeform 1570"/>
            <p:cNvSpPr>
              <a:spLocks/>
            </p:cNvSpPr>
            <p:nvPr/>
          </p:nvSpPr>
          <p:spPr bwMode="auto">
            <a:xfrm>
              <a:off x="2693" y="2785"/>
              <a:ext cx="32" cy="32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131" y="0"/>
                </a:cxn>
                <a:cxn ang="0">
                  <a:pos x="131" y="11"/>
                </a:cxn>
                <a:cxn ang="0">
                  <a:pos x="11" y="130"/>
                </a:cxn>
                <a:cxn ang="0">
                  <a:pos x="0" y="130"/>
                </a:cxn>
              </a:cxnLst>
              <a:rect l="0" t="0" r="r" b="b"/>
              <a:pathLst>
                <a:path w="131" h="130">
                  <a:moveTo>
                    <a:pt x="0" y="130"/>
                  </a:moveTo>
                  <a:lnTo>
                    <a:pt x="131" y="0"/>
                  </a:lnTo>
                  <a:lnTo>
                    <a:pt x="131" y="11"/>
                  </a:lnTo>
                  <a:lnTo>
                    <a:pt x="11" y="13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7" name="Freeform 1571"/>
            <p:cNvSpPr>
              <a:spLocks/>
            </p:cNvSpPr>
            <p:nvPr/>
          </p:nvSpPr>
          <p:spPr bwMode="auto">
            <a:xfrm>
              <a:off x="2694" y="2786"/>
              <a:ext cx="31" cy="31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6" y="0"/>
                </a:cxn>
                <a:cxn ang="0">
                  <a:pos x="126" y="11"/>
                </a:cxn>
                <a:cxn ang="0">
                  <a:pos x="12" y="125"/>
                </a:cxn>
                <a:cxn ang="0">
                  <a:pos x="0" y="125"/>
                </a:cxn>
              </a:cxnLst>
              <a:rect l="0" t="0" r="r" b="b"/>
              <a:pathLst>
                <a:path w="126" h="125">
                  <a:moveTo>
                    <a:pt x="0" y="125"/>
                  </a:moveTo>
                  <a:lnTo>
                    <a:pt x="126" y="0"/>
                  </a:lnTo>
                  <a:lnTo>
                    <a:pt x="126" y="11"/>
                  </a:lnTo>
                  <a:lnTo>
                    <a:pt x="12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8" name="Freeform 1572"/>
            <p:cNvSpPr>
              <a:spLocks/>
            </p:cNvSpPr>
            <p:nvPr/>
          </p:nvSpPr>
          <p:spPr bwMode="auto">
            <a:xfrm>
              <a:off x="2695" y="2788"/>
              <a:ext cx="30" cy="29"/>
            </a:xfrm>
            <a:custGeom>
              <a:avLst/>
              <a:gdLst/>
              <a:ahLst/>
              <a:cxnLst>
                <a:cxn ang="0">
                  <a:pos x="0" y="119"/>
                </a:cxn>
                <a:cxn ang="0">
                  <a:pos x="120" y="0"/>
                </a:cxn>
                <a:cxn ang="0">
                  <a:pos x="120" y="10"/>
                </a:cxn>
                <a:cxn ang="0">
                  <a:pos x="11" y="119"/>
                </a:cxn>
                <a:cxn ang="0">
                  <a:pos x="0" y="119"/>
                </a:cxn>
              </a:cxnLst>
              <a:rect l="0" t="0" r="r" b="b"/>
              <a:pathLst>
                <a:path w="120" h="119">
                  <a:moveTo>
                    <a:pt x="0" y="119"/>
                  </a:moveTo>
                  <a:lnTo>
                    <a:pt x="120" y="0"/>
                  </a:lnTo>
                  <a:lnTo>
                    <a:pt x="120" y="10"/>
                  </a:lnTo>
                  <a:lnTo>
                    <a:pt x="11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89" name="Freeform 1573"/>
            <p:cNvSpPr>
              <a:spLocks/>
            </p:cNvSpPr>
            <p:nvPr/>
          </p:nvSpPr>
          <p:spPr bwMode="auto">
            <a:xfrm>
              <a:off x="2697" y="2789"/>
              <a:ext cx="28" cy="28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14" y="0"/>
                </a:cxn>
                <a:cxn ang="0">
                  <a:pos x="114" y="11"/>
                </a:cxn>
                <a:cxn ang="0">
                  <a:pos x="11" y="114"/>
                </a:cxn>
                <a:cxn ang="0">
                  <a:pos x="0" y="114"/>
                </a:cxn>
              </a:cxnLst>
              <a:rect l="0" t="0" r="r" b="b"/>
              <a:pathLst>
                <a:path w="114" h="114">
                  <a:moveTo>
                    <a:pt x="0" y="114"/>
                  </a:moveTo>
                  <a:lnTo>
                    <a:pt x="114" y="0"/>
                  </a:lnTo>
                  <a:lnTo>
                    <a:pt x="114" y="11"/>
                  </a:lnTo>
                  <a:lnTo>
                    <a:pt x="11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0" name="Freeform 1574"/>
            <p:cNvSpPr>
              <a:spLocks/>
            </p:cNvSpPr>
            <p:nvPr/>
          </p:nvSpPr>
          <p:spPr bwMode="auto">
            <a:xfrm>
              <a:off x="2698" y="2790"/>
              <a:ext cx="27" cy="2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09" y="0"/>
                </a:cxn>
                <a:cxn ang="0">
                  <a:pos x="109" y="12"/>
                </a:cxn>
                <a:cxn ang="0">
                  <a:pos x="11" y="109"/>
                </a:cxn>
                <a:cxn ang="0">
                  <a:pos x="0" y="109"/>
                </a:cxn>
              </a:cxnLst>
              <a:rect l="0" t="0" r="r" b="b"/>
              <a:pathLst>
                <a:path w="109" h="109">
                  <a:moveTo>
                    <a:pt x="0" y="109"/>
                  </a:moveTo>
                  <a:lnTo>
                    <a:pt x="109" y="0"/>
                  </a:lnTo>
                  <a:lnTo>
                    <a:pt x="109" y="12"/>
                  </a:lnTo>
                  <a:lnTo>
                    <a:pt x="11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1" name="Freeform 1575"/>
            <p:cNvSpPr>
              <a:spLocks/>
            </p:cNvSpPr>
            <p:nvPr/>
          </p:nvSpPr>
          <p:spPr bwMode="auto">
            <a:xfrm>
              <a:off x="2700" y="2792"/>
              <a:ext cx="25" cy="25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03" y="0"/>
                </a:cxn>
                <a:cxn ang="0">
                  <a:pos x="103" y="11"/>
                </a:cxn>
                <a:cxn ang="0">
                  <a:pos x="10" y="103"/>
                </a:cxn>
                <a:cxn ang="0">
                  <a:pos x="0" y="103"/>
                </a:cxn>
              </a:cxnLst>
              <a:rect l="0" t="0" r="r" b="b"/>
              <a:pathLst>
                <a:path w="103" h="103">
                  <a:moveTo>
                    <a:pt x="0" y="103"/>
                  </a:moveTo>
                  <a:lnTo>
                    <a:pt x="103" y="0"/>
                  </a:lnTo>
                  <a:lnTo>
                    <a:pt x="103" y="11"/>
                  </a:lnTo>
                  <a:lnTo>
                    <a:pt x="1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2" name="Freeform 1576"/>
            <p:cNvSpPr>
              <a:spLocks/>
            </p:cNvSpPr>
            <p:nvPr/>
          </p:nvSpPr>
          <p:spPr bwMode="auto">
            <a:xfrm>
              <a:off x="2701" y="2793"/>
              <a:ext cx="24" cy="24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98" y="0"/>
                </a:cxn>
                <a:cxn ang="0">
                  <a:pos x="98" y="11"/>
                </a:cxn>
                <a:cxn ang="0">
                  <a:pos x="11" y="97"/>
                </a:cxn>
                <a:cxn ang="0">
                  <a:pos x="0" y="97"/>
                </a:cxn>
              </a:cxnLst>
              <a:rect l="0" t="0" r="r" b="b"/>
              <a:pathLst>
                <a:path w="98" h="97">
                  <a:moveTo>
                    <a:pt x="0" y="97"/>
                  </a:moveTo>
                  <a:lnTo>
                    <a:pt x="98" y="0"/>
                  </a:lnTo>
                  <a:lnTo>
                    <a:pt x="98" y="11"/>
                  </a:lnTo>
                  <a:lnTo>
                    <a:pt x="11" y="97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3" name="Freeform 1577"/>
            <p:cNvSpPr>
              <a:spLocks/>
            </p:cNvSpPr>
            <p:nvPr/>
          </p:nvSpPr>
          <p:spPr bwMode="auto">
            <a:xfrm>
              <a:off x="2702" y="2794"/>
              <a:ext cx="23" cy="23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93" y="0"/>
                </a:cxn>
                <a:cxn ang="0">
                  <a:pos x="93" y="11"/>
                </a:cxn>
                <a:cxn ang="0">
                  <a:pos x="11" y="92"/>
                </a:cxn>
                <a:cxn ang="0">
                  <a:pos x="0" y="92"/>
                </a:cxn>
              </a:cxnLst>
              <a:rect l="0" t="0" r="r" b="b"/>
              <a:pathLst>
                <a:path w="93" h="92">
                  <a:moveTo>
                    <a:pt x="0" y="92"/>
                  </a:moveTo>
                  <a:lnTo>
                    <a:pt x="93" y="0"/>
                  </a:lnTo>
                  <a:lnTo>
                    <a:pt x="93" y="11"/>
                  </a:lnTo>
                  <a:lnTo>
                    <a:pt x="1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1F1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4" name="Freeform 1578"/>
            <p:cNvSpPr>
              <a:spLocks/>
            </p:cNvSpPr>
            <p:nvPr/>
          </p:nvSpPr>
          <p:spPr bwMode="auto">
            <a:xfrm>
              <a:off x="2704" y="2796"/>
              <a:ext cx="21" cy="21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87" y="0"/>
                </a:cxn>
                <a:cxn ang="0">
                  <a:pos x="87" y="10"/>
                </a:cxn>
                <a:cxn ang="0">
                  <a:pos x="10" y="86"/>
                </a:cxn>
                <a:cxn ang="0">
                  <a:pos x="0" y="86"/>
                </a:cxn>
              </a:cxnLst>
              <a:rect l="0" t="0" r="r" b="b"/>
              <a:pathLst>
                <a:path w="87" h="86">
                  <a:moveTo>
                    <a:pt x="0" y="86"/>
                  </a:moveTo>
                  <a:lnTo>
                    <a:pt x="87" y="0"/>
                  </a:lnTo>
                  <a:lnTo>
                    <a:pt x="87" y="10"/>
                  </a:lnTo>
                  <a:lnTo>
                    <a:pt x="10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5" name="Freeform 1579"/>
            <p:cNvSpPr>
              <a:spLocks/>
            </p:cNvSpPr>
            <p:nvPr/>
          </p:nvSpPr>
          <p:spPr bwMode="auto">
            <a:xfrm>
              <a:off x="2705" y="2797"/>
              <a:ext cx="20" cy="20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82" y="0"/>
                </a:cxn>
                <a:cxn ang="0">
                  <a:pos x="82" y="11"/>
                </a:cxn>
                <a:cxn ang="0">
                  <a:pos x="12" y="81"/>
                </a:cxn>
                <a:cxn ang="0">
                  <a:pos x="0" y="81"/>
                </a:cxn>
              </a:cxnLst>
              <a:rect l="0" t="0" r="r" b="b"/>
              <a:pathLst>
                <a:path w="82" h="81">
                  <a:moveTo>
                    <a:pt x="0" y="81"/>
                  </a:moveTo>
                  <a:lnTo>
                    <a:pt x="82" y="0"/>
                  </a:lnTo>
                  <a:lnTo>
                    <a:pt x="82" y="11"/>
                  </a:lnTo>
                  <a:lnTo>
                    <a:pt x="12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6" name="Freeform 1580"/>
            <p:cNvSpPr>
              <a:spLocks/>
            </p:cNvSpPr>
            <p:nvPr/>
          </p:nvSpPr>
          <p:spPr bwMode="auto">
            <a:xfrm>
              <a:off x="2706" y="2798"/>
              <a:ext cx="19" cy="19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7" y="0"/>
                </a:cxn>
                <a:cxn ang="0">
                  <a:pos x="77" y="11"/>
                </a:cxn>
                <a:cxn ang="0">
                  <a:pos x="12" y="76"/>
                </a:cxn>
                <a:cxn ang="0">
                  <a:pos x="0" y="76"/>
                </a:cxn>
              </a:cxnLst>
              <a:rect l="0" t="0" r="r" b="b"/>
              <a:pathLst>
                <a:path w="77" h="76">
                  <a:moveTo>
                    <a:pt x="0" y="76"/>
                  </a:moveTo>
                  <a:lnTo>
                    <a:pt x="77" y="0"/>
                  </a:lnTo>
                  <a:lnTo>
                    <a:pt x="77" y="11"/>
                  </a:lnTo>
                  <a:lnTo>
                    <a:pt x="12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7" name="Freeform 1581"/>
            <p:cNvSpPr>
              <a:spLocks/>
            </p:cNvSpPr>
            <p:nvPr/>
          </p:nvSpPr>
          <p:spPr bwMode="auto">
            <a:xfrm>
              <a:off x="2708" y="2800"/>
              <a:ext cx="17" cy="17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70" y="0"/>
                </a:cxn>
                <a:cxn ang="0">
                  <a:pos x="70" y="10"/>
                </a:cxn>
                <a:cxn ang="0">
                  <a:pos x="10" y="70"/>
                </a:cxn>
                <a:cxn ang="0">
                  <a:pos x="0" y="70"/>
                </a:cxn>
              </a:cxnLst>
              <a:rect l="0" t="0" r="r" b="b"/>
              <a:pathLst>
                <a:path w="70" h="70">
                  <a:moveTo>
                    <a:pt x="0" y="70"/>
                  </a:moveTo>
                  <a:lnTo>
                    <a:pt x="70" y="0"/>
                  </a:lnTo>
                  <a:lnTo>
                    <a:pt x="70" y="10"/>
                  </a:lnTo>
                  <a:lnTo>
                    <a:pt x="10" y="7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8" name="Freeform 1582"/>
            <p:cNvSpPr>
              <a:spLocks/>
            </p:cNvSpPr>
            <p:nvPr/>
          </p:nvSpPr>
          <p:spPr bwMode="auto">
            <a:xfrm>
              <a:off x="2709" y="2801"/>
              <a:ext cx="16" cy="16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5" y="0"/>
                </a:cxn>
                <a:cxn ang="0">
                  <a:pos x="65" y="11"/>
                </a:cxn>
                <a:cxn ang="0">
                  <a:pos x="11" y="65"/>
                </a:cxn>
                <a:cxn ang="0">
                  <a:pos x="0" y="65"/>
                </a:cxn>
              </a:cxnLst>
              <a:rect l="0" t="0" r="r" b="b"/>
              <a:pathLst>
                <a:path w="65" h="65">
                  <a:moveTo>
                    <a:pt x="0" y="65"/>
                  </a:moveTo>
                  <a:lnTo>
                    <a:pt x="65" y="0"/>
                  </a:lnTo>
                  <a:lnTo>
                    <a:pt x="65" y="11"/>
                  </a:lnTo>
                  <a:lnTo>
                    <a:pt x="11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199" name="Freeform 1583"/>
            <p:cNvSpPr>
              <a:spLocks/>
            </p:cNvSpPr>
            <p:nvPr/>
          </p:nvSpPr>
          <p:spPr bwMode="auto">
            <a:xfrm>
              <a:off x="2710" y="2802"/>
              <a:ext cx="15" cy="15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60" y="0"/>
                </a:cxn>
                <a:cxn ang="0">
                  <a:pos x="60" y="11"/>
                </a:cxn>
                <a:cxn ang="0">
                  <a:pos x="11" y="60"/>
                </a:cxn>
                <a:cxn ang="0">
                  <a:pos x="0" y="60"/>
                </a:cxn>
              </a:cxnLst>
              <a:rect l="0" t="0" r="r" b="b"/>
              <a:pathLst>
                <a:path w="60" h="60">
                  <a:moveTo>
                    <a:pt x="0" y="60"/>
                  </a:moveTo>
                  <a:lnTo>
                    <a:pt x="60" y="0"/>
                  </a:lnTo>
                  <a:lnTo>
                    <a:pt x="60" y="11"/>
                  </a:lnTo>
                  <a:lnTo>
                    <a:pt x="11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0" name="Freeform 1584"/>
            <p:cNvSpPr>
              <a:spLocks/>
            </p:cNvSpPr>
            <p:nvPr/>
          </p:nvSpPr>
          <p:spPr bwMode="auto">
            <a:xfrm>
              <a:off x="2712" y="2804"/>
              <a:ext cx="13" cy="13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4" y="0"/>
                </a:cxn>
                <a:cxn ang="0">
                  <a:pos x="54" y="12"/>
                </a:cxn>
                <a:cxn ang="0">
                  <a:pos x="10" y="54"/>
                </a:cxn>
                <a:cxn ang="0">
                  <a:pos x="0" y="54"/>
                </a:cxn>
              </a:cxnLst>
              <a:rect l="0" t="0" r="r" b="b"/>
              <a:pathLst>
                <a:path w="54" h="54">
                  <a:moveTo>
                    <a:pt x="0" y="54"/>
                  </a:moveTo>
                  <a:lnTo>
                    <a:pt x="54" y="0"/>
                  </a:lnTo>
                  <a:lnTo>
                    <a:pt x="54" y="12"/>
                  </a:lnTo>
                  <a:lnTo>
                    <a:pt x="10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1" name="Freeform 1585"/>
            <p:cNvSpPr>
              <a:spLocks/>
            </p:cNvSpPr>
            <p:nvPr/>
          </p:nvSpPr>
          <p:spPr bwMode="auto">
            <a:xfrm>
              <a:off x="2713" y="2805"/>
              <a:ext cx="12" cy="12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49" y="12"/>
                </a:cxn>
                <a:cxn ang="0">
                  <a:pos x="11" y="49"/>
                </a:cxn>
                <a:cxn ang="0">
                  <a:pos x="0" y="49"/>
                </a:cxn>
              </a:cxnLst>
              <a:rect l="0" t="0" r="r" b="b"/>
              <a:pathLst>
                <a:path w="49" h="49">
                  <a:moveTo>
                    <a:pt x="0" y="49"/>
                  </a:moveTo>
                  <a:lnTo>
                    <a:pt x="49" y="0"/>
                  </a:lnTo>
                  <a:lnTo>
                    <a:pt x="49" y="12"/>
                  </a:lnTo>
                  <a:lnTo>
                    <a:pt x="11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2" name="Freeform 1586"/>
            <p:cNvSpPr>
              <a:spLocks/>
            </p:cNvSpPr>
            <p:nvPr/>
          </p:nvSpPr>
          <p:spPr bwMode="auto">
            <a:xfrm>
              <a:off x="2715" y="2807"/>
              <a:ext cx="10" cy="10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44" y="0"/>
                </a:cxn>
                <a:cxn ang="0">
                  <a:pos x="44" y="10"/>
                </a:cxn>
                <a:cxn ang="0">
                  <a:pos x="11" y="42"/>
                </a:cxn>
                <a:cxn ang="0">
                  <a:pos x="0" y="42"/>
                </a:cxn>
              </a:cxnLst>
              <a:rect l="0" t="0" r="r" b="b"/>
              <a:pathLst>
                <a:path w="44" h="42">
                  <a:moveTo>
                    <a:pt x="0" y="42"/>
                  </a:moveTo>
                  <a:lnTo>
                    <a:pt x="44" y="0"/>
                  </a:lnTo>
                  <a:lnTo>
                    <a:pt x="44" y="10"/>
                  </a:lnTo>
                  <a:lnTo>
                    <a:pt x="11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3" name="Freeform 1587"/>
            <p:cNvSpPr>
              <a:spLocks/>
            </p:cNvSpPr>
            <p:nvPr/>
          </p:nvSpPr>
          <p:spPr bwMode="auto">
            <a:xfrm>
              <a:off x="2716" y="2808"/>
              <a:ext cx="9" cy="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38" y="0"/>
                </a:cxn>
                <a:cxn ang="0">
                  <a:pos x="38" y="11"/>
                </a:cxn>
                <a:cxn ang="0">
                  <a:pos x="11" y="37"/>
                </a:cxn>
                <a:cxn ang="0">
                  <a:pos x="0" y="37"/>
                </a:cxn>
              </a:cxnLst>
              <a:rect l="0" t="0" r="r" b="b"/>
              <a:pathLst>
                <a:path w="38" h="37">
                  <a:moveTo>
                    <a:pt x="0" y="37"/>
                  </a:moveTo>
                  <a:lnTo>
                    <a:pt x="38" y="0"/>
                  </a:lnTo>
                  <a:lnTo>
                    <a:pt x="38" y="11"/>
                  </a:lnTo>
                  <a:lnTo>
                    <a:pt x="11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4" name="Freeform 1588"/>
            <p:cNvSpPr>
              <a:spLocks/>
            </p:cNvSpPr>
            <p:nvPr/>
          </p:nvSpPr>
          <p:spPr bwMode="auto">
            <a:xfrm>
              <a:off x="2717" y="2809"/>
              <a:ext cx="8" cy="8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33" y="0"/>
                </a:cxn>
                <a:cxn ang="0">
                  <a:pos x="33" y="11"/>
                </a:cxn>
                <a:cxn ang="0">
                  <a:pos x="12" y="32"/>
                </a:cxn>
                <a:cxn ang="0">
                  <a:pos x="0" y="32"/>
                </a:cxn>
              </a:cxnLst>
              <a:rect l="0" t="0" r="r" b="b"/>
              <a:pathLst>
                <a:path w="33" h="32">
                  <a:moveTo>
                    <a:pt x="0" y="32"/>
                  </a:moveTo>
                  <a:lnTo>
                    <a:pt x="33" y="0"/>
                  </a:lnTo>
                  <a:lnTo>
                    <a:pt x="33" y="11"/>
                  </a:lnTo>
                  <a:lnTo>
                    <a:pt x="12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5" name="Freeform 1589"/>
            <p:cNvSpPr>
              <a:spLocks/>
            </p:cNvSpPr>
            <p:nvPr/>
          </p:nvSpPr>
          <p:spPr bwMode="auto">
            <a:xfrm>
              <a:off x="2719" y="2811"/>
              <a:ext cx="6" cy="6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27" y="0"/>
                </a:cxn>
                <a:cxn ang="0">
                  <a:pos x="27" y="10"/>
                </a:cxn>
                <a:cxn ang="0">
                  <a:pos x="11" y="26"/>
                </a:cxn>
                <a:cxn ang="0">
                  <a:pos x="0" y="26"/>
                </a:cxn>
              </a:cxnLst>
              <a:rect l="0" t="0" r="r" b="b"/>
              <a:pathLst>
                <a:path w="27" h="26">
                  <a:moveTo>
                    <a:pt x="0" y="26"/>
                  </a:moveTo>
                  <a:lnTo>
                    <a:pt x="27" y="0"/>
                  </a:lnTo>
                  <a:lnTo>
                    <a:pt x="27" y="10"/>
                  </a:lnTo>
                  <a:lnTo>
                    <a:pt x="11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6" name="Freeform 1590"/>
            <p:cNvSpPr>
              <a:spLocks/>
            </p:cNvSpPr>
            <p:nvPr/>
          </p:nvSpPr>
          <p:spPr bwMode="auto">
            <a:xfrm>
              <a:off x="2720" y="2812"/>
              <a:ext cx="5" cy="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1" y="0"/>
                </a:cxn>
                <a:cxn ang="0">
                  <a:pos x="21" y="11"/>
                </a:cxn>
                <a:cxn ang="0">
                  <a:pos x="11" y="21"/>
                </a:cxn>
                <a:cxn ang="0">
                  <a:pos x="0" y="21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21" y="0"/>
                  </a:lnTo>
                  <a:lnTo>
                    <a:pt x="21" y="11"/>
                  </a:lnTo>
                  <a:lnTo>
                    <a:pt x="11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7" name="Freeform 1591"/>
            <p:cNvSpPr>
              <a:spLocks/>
            </p:cNvSpPr>
            <p:nvPr/>
          </p:nvSpPr>
          <p:spPr bwMode="auto">
            <a:xfrm>
              <a:off x="2721" y="2813"/>
              <a:ext cx="4" cy="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6" y="0"/>
                </a:cxn>
                <a:cxn ang="0">
                  <a:pos x="16" y="11"/>
                </a:cxn>
                <a:cxn ang="0">
                  <a:pos x="11" y="16"/>
                </a:cxn>
                <a:cxn ang="0">
                  <a:pos x="0" y="16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16" y="0"/>
                  </a:lnTo>
                  <a:lnTo>
                    <a:pt x="16" y="11"/>
                  </a:lnTo>
                  <a:lnTo>
                    <a:pt x="11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8" name="Freeform 1592"/>
            <p:cNvSpPr>
              <a:spLocks/>
            </p:cNvSpPr>
            <p:nvPr/>
          </p:nvSpPr>
          <p:spPr bwMode="auto">
            <a:xfrm>
              <a:off x="2723" y="2815"/>
              <a:ext cx="2" cy="2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0" y="0"/>
                </a:cxn>
                <a:cxn ang="0">
                  <a:pos x="10" y="10"/>
                </a:cxn>
                <a:cxn ang="0">
                  <a:pos x="0" y="10"/>
                </a:cxn>
              </a:cxnLst>
              <a:rect l="0" t="0" r="r" b="b"/>
              <a:pathLst>
                <a:path w="10" h="10">
                  <a:moveTo>
                    <a:pt x="0" y="10"/>
                  </a:moveTo>
                  <a:lnTo>
                    <a:pt x="10" y="0"/>
                  </a:lnTo>
                  <a:lnTo>
                    <a:pt x="1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EAE9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09" name="Freeform 1593"/>
            <p:cNvSpPr>
              <a:spLocks/>
            </p:cNvSpPr>
            <p:nvPr/>
          </p:nvSpPr>
          <p:spPr bwMode="auto">
            <a:xfrm>
              <a:off x="2724" y="2816"/>
              <a:ext cx="1" cy="1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0"/>
                </a:cxn>
                <a:cxn ang="0">
                  <a:pos x="5" y="5"/>
                </a:cxn>
                <a:cxn ang="0">
                  <a:pos x="0" y="5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5" y="0"/>
                  </a:lnTo>
                  <a:lnTo>
                    <a:pt x="5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9E8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0" name="Freeform 1594"/>
            <p:cNvSpPr>
              <a:spLocks noEditPoints="1"/>
            </p:cNvSpPr>
            <p:nvPr/>
          </p:nvSpPr>
          <p:spPr bwMode="auto">
            <a:xfrm>
              <a:off x="2690" y="2783"/>
              <a:ext cx="36" cy="35"/>
            </a:xfrm>
            <a:custGeom>
              <a:avLst/>
              <a:gdLst/>
              <a:ahLst/>
              <a:cxnLst>
                <a:cxn ang="0">
                  <a:pos x="7" y="134"/>
                </a:cxn>
                <a:cxn ang="0">
                  <a:pos x="137" y="134"/>
                </a:cxn>
                <a:cxn ang="0">
                  <a:pos x="137" y="7"/>
                </a:cxn>
                <a:cxn ang="0">
                  <a:pos x="7" y="7"/>
                </a:cxn>
                <a:cxn ang="0">
                  <a:pos x="7" y="134"/>
                </a:cxn>
                <a:cxn ang="0">
                  <a:pos x="3" y="143"/>
                </a:cxn>
                <a:cxn ang="0">
                  <a:pos x="1" y="140"/>
                </a:cxn>
                <a:cxn ang="0">
                  <a:pos x="0" y="138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3" y="0"/>
                </a:cxn>
                <a:cxn ang="0">
                  <a:pos x="141" y="0"/>
                </a:cxn>
                <a:cxn ang="0">
                  <a:pos x="143" y="1"/>
                </a:cxn>
                <a:cxn ang="0">
                  <a:pos x="144" y="3"/>
                </a:cxn>
                <a:cxn ang="0">
                  <a:pos x="144" y="138"/>
                </a:cxn>
                <a:cxn ang="0">
                  <a:pos x="143" y="140"/>
                </a:cxn>
                <a:cxn ang="0">
                  <a:pos x="141" y="143"/>
                </a:cxn>
                <a:cxn ang="0">
                  <a:pos x="3" y="143"/>
                </a:cxn>
              </a:cxnLst>
              <a:rect l="0" t="0" r="r" b="b"/>
              <a:pathLst>
                <a:path w="144" h="143">
                  <a:moveTo>
                    <a:pt x="7" y="134"/>
                  </a:moveTo>
                  <a:lnTo>
                    <a:pt x="137" y="134"/>
                  </a:lnTo>
                  <a:lnTo>
                    <a:pt x="137" y="7"/>
                  </a:lnTo>
                  <a:lnTo>
                    <a:pt x="7" y="7"/>
                  </a:lnTo>
                  <a:lnTo>
                    <a:pt x="7" y="134"/>
                  </a:lnTo>
                  <a:close/>
                  <a:moveTo>
                    <a:pt x="3" y="143"/>
                  </a:moveTo>
                  <a:lnTo>
                    <a:pt x="1" y="140"/>
                  </a:lnTo>
                  <a:lnTo>
                    <a:pt x="0" y="138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141" y="0"/>
                  </a:lnTo>
                  <a:lnTo>
                    <a:pt x="143" y="1"/>
                  </a:lnTo>
                  <a:lnTo>
                    <a:pt x="144" y="3"/>
                  </a:lnTo>
                  <a:lnTo>
                    <a:pt x="144" y="138"/>
                  </a:lnTo>
                  <a:lnTo>
                    <a:pt x="143" y="140"/>
                  </a:lnTo>
                  <a:lnTo>
                    <a:pt x="141" y="143"/>
                  </a:lnTo>
                  <a:lnTo>
                    <a:pt x="3" y="1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1" name="Freeform 1595"/>
            <p:cNvSpPr>
              <a:spLocks/>
            </p:cNvSpPr>
            <p:nvPr/>
          </p:nvSpPr>
          <p:spPr bwMode="auto">
            <a:xfrm>
              <a:off x="2640" y="2783"/>
              <a:ext cx="3" cy="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 h="11">
                  <a:moveTo>
                    <a:pt x="11" y="0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2" name="Freeform 1596"/>
            <p:cNvSpPr>
              <a:spLocks/>
            </p:cNvSpPr>
            <p:nvPr/>
          </p:nvSpPr>
          <p:spPr bwMode="auto">
            <a:xfrm>
              <a:off x="2640" y="2783"/>
              <a:ext cx="4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0"/>
                </a:cxn>
                <a:cxn ang="0">
                  <a:pos x="17" y="0"/>
                </a:cxn>
                <a:cxn ang="0">
                  <a:pos x="0" y="16"/>
                </a:cxn>
                <a:cxn ang="0">
                  <a:pos x="0" y="5"/>
                </a:cxn>
              </a:cxnLst>
              <a:rect l="0" t="0" r="r" b="b"/>
              <a:pathLst>
                <a:path w="17" h="16">
                  <a:moveTo>
                    <a:pt x="0" y="5"/>
                  </a:moveTo>
                  <a:lnTo>
                    <a:pt x="5" y="0"/>
                  </a:lnTo>
                  <a:lnTo>
                    <a:pt x="17" y="0"/>
                  </a:lnTo>
                  <a:lnTo>
                    <a:pt x="0" y="16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3" name="Freeform 1597"/>
            <p:cNvSpPr>
              <a:spLocks/>
            </p:cNvSpPr>
            <p:nvPr/>
          </p:nvSpPr>
          <p:spPr bwMode="auto">
            <a:xfrm>
              <a:off x="2640" y="2783"/>
              <a:ext cx="5" cy="6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1" y="0"/>
                </a:cxn>
                <a:cxn ang="0">
                  <a:pos x="22" y="0"/>
                </a:cxn>
                <a:cxn ang="0">
                  <a:pos x="0" y="21"/>
                </a:cxn>
                <a:cxn ang="0">
                  <a:pos x="0" y="11"/>
                </a:cxn>
              </a:cxnLst>
              <a:rect l="0" t="0" r="r" b="b"/>
              <a:pathLst>
                <a:path w="22" h="21">
                  <a:moveTo>
                    <a:pt x="0" y="11"/>
                  </a:moveTo>
                  <a:lnTo>
                    <a:pt x="11" y="0"/>
                  </a:lnTo>
                  <a:lnTo>
                    <a:pt x="22" y="0"/>
                  </a:lnTo>
                  <a:lnTo>
                    <a:pt x="0" y="2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4" name="Freeform 1598"/>
            <p:cNvSpPr>
              <a:spLocks/>
            </p:cNvSpPr>
            <p:nvPr/>
          </p:nvSpPr>
          <p:spPr bwMode="auto">
            <a:xfrm>
              <a:off x="2640" y="2783"/>
              <a:ext cx="7" cy="7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7" y="0"/>
                </a:cxn>
                <a:cxn ang="0">
                  <a:pos x="28" y="0"/>
                </a:cxn>
                <a:cxn ang="0">
                  <a:pos x="0" y="27"/>
                </a:cxn>
                <a:cxn ang="0">
                  <a:pos x="0" y="16"/>
                </a:cxn>
              </a:cxnLst>
              <a:rect l="0" t="0" r="r" b="b"/>
              <a:pathLst>
                <a:path w="28" h="27">
                  <a:moveTo>
                    <a:pt x="0" y="16"/>
                  </a:moveTo>
                  <a:lnTo>
                    <a:pt x="17" y="0"/>
                  </a:lnTo>
                  <a:lnTo>
                    <a:pt x="28" y="0"/>
                  </a:lnTo>
                  <a:lnTo>
                    <a:pt x="0" y="2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5" name="Freeform 1599"/>
            <p:cNvSpPr>
              <a:spLocks/>
            </p:cNvSpPr>
            <p:nvPr/>
          </p:nvSpPr>
          <p:spPr bwMode="auto">
            <a:xfrm>
              <a:off x="2640" y="2783"/>
              <a:ext cx="8" cy="9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2" y="0"/>
                </a:cxn>
                <a:cxn ang="0">
                  <a:pos x="33" y="0"/>
                </a:cxn>
                <a:cxn ang="0">
                  <a:pos x="0" y="32"/>
                </a:cxn>
                <a:cxn ang="0">
                  <a:pos x="0" y="21"/>
                </a:cxn>
              </a:cxnLst>
              <a:rect l="0" t="0" r="r" b="b"/>
              <a:pathLst>
                <a:path w="33" h="32">
                  <a:moveTo>
                    <a:pt x="0" y="21"/>
                  </a:moveTo>
                  <a:lnTo>
                    <a:pt x="22" y="0"/>
                  </a:lnTo>
                  <a:lnTo>
                    <a:pt x="33" y="0"/>
                  </a:lnTo>
                  <a:lnTo>
                    <a:pt x="0" y="32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6" name="Freeform 1600"/>
            <p:cNvSpPr>
              <a:spLocks/>
            </p:cNvSpPr>
            <p:nvPr/>
          </p:nvSpPr>
          <p:spPr bwMode="auto">
            <a:xfrm>
              <a:off x="2640" y="2783"/>
              <a:ext cx="9" cy="10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8" y="0"/>
                </a:cxn>
                <a:cxn ang="0">
                  <a:pos x="38" y="0"/>
                </a:cxn>
                <a:cxn ang="0">
                  <a:pos x="0" y="38"/>
                </a:cxn>
                <a:cxn ang="0">
                  <a:pos x="0" y="27"/>
                </a:cxn>
              </a:cxnLst>
              <a:rect l="0" t="0" r="r" b="b"/>
              <a:pathLst>
                <a:path w="38" h="38">
                  <a:moveTo>
                    <a:pt x="0" y="27"/>
                  </a:moveTo>
                  <a:lnTo>
                    <a:pt x="28" y="0"/>
                  </a:lnTo>
                  <a:lnTo>
                    <a:pt x="38" y="0"/>
                  </a:lnTo>
                  <a:lnTo>
                    <a:pt x="0" y="38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7" name="Freeform 1601"/>
            <p:cNvSpPr>
              <a:spLocks/>
            </p:cNvSpPr>
            <p:nvPr/>
          </p:nvSpPr>
          <p:spPr bwMode="auto">
            <a:xfrm>
              <a:off x="2640" y="2783"/>
              <a:ext cx="11" cy="11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33" y="0"/>
                </a:cxn>
                <a:cxn ang="0">
                  <a:pos x="44" y="0"/>
                </a:cxn>
                <a:cxn ang="0">
                  <a:pos x="0" y="44"/>
                </a:cxn>
                <a:cxn ang="0">
                  <a:pos x="0" y="32"/>
                </a:cxn>
              </a:cxnLst>
              <a:rect l="0" t="0" r="r" b="b"/>
              <a:pathLst>
                <a:path w="44" h="44">
                  <a:moveTo>
                    <a:pt x="0" y="32"/>
                  </a:moveTo>
                  <a:lnTo>
                    <a:pt x="33" y="0"/>
                  </a:lnTo>
                  <a:lnTo>
                    <a:pt x="44" y="0"/>
                  </a:lnTo>
                  <a:lnTo>
                    <a:pt x="0" y="44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8" name="Freeform 1602"/>
            <p:cNvSpPr>
              <a:spLocks/>
            </p:cNvSpPr>
            <p:nvPr/>
          </p:nvSpPr>
          <p:spPr bwMode="auto">
            <a:xfrm>
              <a:off x="2640" y="2783"/>
              <a:ext cx="12" cy="13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8" y="0"/>
                </a:cxn>
                <a:cxn ang="0">
                  <a:pos x="49" y="0"/>
                </a:cxn>
                <a:cxn ang="0">
                  <a:pos x="0" y="49"/>
                </a:cxn>
                <a:cxn ang="0">
                  <a:pos x="0" y="38"/>
                </a:cxn>
              </a:cxnLst>
              <a:rect l="0" t="0" r="r" b="b"/>
              <a:pathLst>
                <a:path w="49" h="49">
                  <a:moveTo>
                    <a:pt x="0" y="38"/>
                  </a:moveTo>
                  <a:lnTo>
                    <a:pt x="38" y="0"/>
                  </a:lnTo>
                  <a:lnTo>
                    <a:pt x="49" y="0"/>
                  </a:lnTo>
                  <a:lnTo>
                    <a:pt x="0" y="49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19" name="Freeform 1603"/>
            <p:cNvSpPr>
              <a:spLocks/>
            </p:cNvSpPr>
            <p:nvPr/>
          </p:nvSpPr>
          <p:spPr bwMode="auto">
            <a:xfrm>
              <a:off x="2640" y="2783"/>
              <a:ext cx="14" cy="14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44" y="0"/>
                </a:cxn>
                <a:cxn ang="0">
                  <a:pos x="55" y="0"/>
                </a:cxn>
                <a:cxn ang="0">
                  <a:pos x="0" y="55"/>
                </a:cxn>
                <a:cxn ang="0">
                  <a:pos x="0" y="44"/>
                </a:cxn>
              </a:cxnLst>
              <a:rect l="0" t="0" r="r" b="b"/>
              <a:pathLst>
                <a:path w="55" h="55">
                  <a:moveTo>
                    <a:pt x="0" y="44"/>
                  </a:moveTo>
                  <a:lnTo>
                    <a:pt x="44" y="0"/>
                  </a:lnTo>
                  <a:lnTo>
                    <a:pt x="55" y="0"/>
                  </a:lnTo>
                  <a:lnTo>
                    <a:pt x="0" y="55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0" name="Freeform 1604"/>
            <p:cNvSpPr>
              <a:spLocks/>
            </p:cNvSpPr>
            <p:nvPr/>
          </p:nvSpPr>
          <p:spPr bwMode="auto">
            <a:xfrm>
              <a:off x="2640" y="2783"/>
              <a:ext cx="15" cy="1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60" y="0"/>
                </a:cxn>
                <a:cxn ang="0">
                  <a:pos x="0" y="60"/>
                </a:cxn>
                <a:cxn ang="0">
                  <a:pos x="0" y="49"/>
                </a:cxn>
              </a:cxnLst>
              <a:rect l="0" t="0" r="r" b="b"/>
              <a:pathLst>
                <a:path w="60" h="60">
                  <a:moveTo>
                    <a:pt x="0" y="49"/>
                  </a:moveTo>
                  <a:lnTo>
                    <a:pt x="49" y="0"/>
                  </a:lnTo>
                  <a:lnTo>
                    <a:pt x="60" y="0"/>
                  </a:lnTo>
                  <a:lnTo>
                    <a:pt x="0" y="60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1" name="Freeform 1605"/>
            <p:cNvSpPr>
              <a:spLocks/>
            </p:cNvSpPr>
            <p:nvPr/>
          </p:nvSpPr>
          <p:spPr bwMode="auto">
            <a:xfrm>
              <a:off x="2640" y="2783"/>
              <a:ext cx="16" cy="17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55" y="0"/>
                </a:cxn>
                <a:cxn ang="0">
                  <a:pos x="65" y="0"/>
                </a:cxn>
                <a:cxn ang="0">
                  <a:pos x="0" y="65"/>
                </a:cxn>
                <a:cxn ang="0">
                  <a:pos x="0" y="55"/>
                </a:cxn>
              </a:cxnLst>
              <a:rect l="0" t="0" r="r" b="b"/>
              <a:pathLst>
                <a:path w="65" h="65">
                  <a:moveTo>
                    <a:pt x="0" y="55"/>
                  </a:moveTo>
                  <a:lnTo>
                    <a:pt x="55" y="0"/>
                  </a:lnTo>
                  <a:lnTo>
                    <a:pt x="65" y="0"/>
                  </a:lnTo>
                  <a:lnTo>
                    <a:pt x="0" y="65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2" name="Freeform 1606"/>
            <p:cNvSpPr>
              <a:spLocks/>
            </p:cNvSpPr>
            <p:nvPr/>
          </p:nvSpPr>
          <p:spPr bwMode="auto">
            <a:xfrm>
              <a:off x="2640" y="2783"/>
              <a:ext cx="18" cy="18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60" y="0"/>
                </a:cxn>
                <a:cxn ang="0">
                  <a:pos x="72" y="0"/>
                </a:cxn>
                <a:cxn ang="0">
                  <a:pos x="0" y="71"/>
                </a:cxn>
                <a:cxn ang="0">
                  <a:pos x="0" y="60"/>
                </a:cxn>
              </a:cxnLst>
              <a:rect l="0" t="0" r="r" b="b"/>
              <a:pathLst>
                <a:path w="72" h="71">
                  <a:moveTo>
                    <a:pt x="0" y="60"/>
                  </a:moveTo>
                  <a:lnTo>
                    <a:pt x="60" y="0"/>
                  </a:lnTo>
                  <a:lnTo>
                    <a:pt x="72" y="0"/>
                  </a:lnTo>
                  <a:lnTo>
                    <a:pt x="0" y="71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3" name="Freeform 1607"/>
            <p:cNvSpPr>
              <a:spLocks/>
            </p:cNvSpPr>
            <p:nvPr/>
          </p:nvSpPr>
          <p:spPr bwMode="auto">
            <a:xfrm>
              <a:off x="2640" y="2783"/>
              <a:ext cx="19" cy="20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5" y="0"/>
                </a:cxn>
                <a:cxn ang="0">
                  <a:pos x="77" y="0"/>
                </a:cxn>
                <a:cxn ang="0">
                  <a:pos x="0" y="76"/>
                </a:cxn>
                <a:cxn ang="0">
                  <a:pos x="0" y="65"/>
                </a:cxn>
              </a:cxnLst>
              <a:rect l="0" t="0" r="r" b="b"/>
              <a:pathLst>
                <a:path w="77" h="76">
                  <a:moveTo>
                    <a:pt x="0" y="65"/>
                  </a:moveTo>
                  <a:lnTo>
                    <a:pt x="65" y="0"/>
                  </a:lnTo>
                  <a:lnTo>
                    <a:pt x="77" y="0"/>
                  </a:lnTo>
                  <a:lnTo>
                    <a:pt x="0" y="76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4" name="Freeform 1608"/>
            <p:cNvSpPr>
              <a:spLocks/>
            </p:cNvSpPr>
            <p:nvPr/>
          </p:nvSpPr>
          <p:spPr bwMode="auto">
            <a:xfrm>
              <a:off x="2640" y="2783"/>
              <a:ext cx="20" cy="21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72" y="0"/>
                </a:cxn>
                <a:cxn ang="0">
                  <a:pos x="82" y="0"/>
                </a:cxn>
                <a:cxn ang="0">
                  <a:pos x="0" y="81"/>
                </a:cxn>
                <a:cxn ang="0">
                  <a:pos x="0" y="71"/>
                </a:cxn>
              </a:cxnLst>
              <a:rect l="0" t="0" r="r" b="b"/>
              <a:pathLst>
                <a:path w="82" h="81">
                  <a:moveTo>
                    <a:pt x="0" y="71"/>
                  </a:moveTo>
                  <a:lnTo>
                    <a:pt x="72" y="0"/>
                  </a:lnTo>
                  <a:lnTo>
                    <a:pt x="82" y="0"/>
                  </a:lnTo>
                  <a:lnTo>
                    <a:pt x="0" y="8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5" name="Freeform 1609"/>
            <p:cNvSpPr>
              <a:spLocks/>
            </p:cNvSpPr>
            <p:nvPr/>
          </p:nvSpPr>
          <p:spPr bwMode="auto">
            <a:xfrm>
              <a:off x="2640" y="2783"/>
              <a:ext cx="22" cy="22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7" y="0"/>
                </a:cxn>
                <a:cxn ang="0">
                  <a:pos x="88" y="0"/>
                </a:cxn>
                <a:cxn ang="0">
                  <a:pos x="0" y="88"/>
                </a:cxn>
                <a:cxn ang="0">
                  <a:pos x="0" y="76"/>
                </a:cxn>
              </a:cxnLst>
              <a:rect l="0" t="0" r="r" b="b"/>
              <a:pathLst>
                <a:path w="88" h="88">
                  <a:moveTo>
                    <a:pt x="0" y="76"/>
                  </a:moveTo>
                  <a:lnTo>
                    <a:pt x="77" y="0"/>
                  </a:lnTo>
                  <a:lnTo>
                    <a:pt x="88" y="0"/>
                  </a:lnTo>
                  <a:lnTo>
                    <a:pt x="0" y="88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6" name="Freeform 1610"/>
            <p:cNvSpPr>
              <a:spLocks/>
            </p:cNvSpPr>
            <p:nvPr/>
          </p:nvSpPr>
          <p:spPr bwMode="auto">
            <a:xfrm>
              <a:off x="2640" y="2783"/>
              <a:ext cx="23" cy="24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82" y="0"/>
                </a:cxn>
                <a:cxn ang="0">
                  <a:pos x="93" y="0"/>
                </a:cxn>
                <a:cxn ang="0">
                  <a:pos x="0" y="93"/>
                </a:cxn>
                <a:cxn ang="0">
                  <a:pos x="0" y="81"/>
                </a:cxn>
              </a:cxnLst>
              <a:rect l="0" t="0" r="r" b="b"/>
              <a:pathLst>
                <a:path w="93" h="93">
                  <a:moveTo>
                    <a:pt x="0" y="81"/>
                  </a:moveTo>
                  <a:lnTo>
                    <a:pt x="82" y="0"/>
                  </a:lnTo>
                  <a:lnTo>
                    <a:pt x="93" y="0"/>
                  </a:lnTo>
                  <a:lnTo>
                    <a:pt x="0" y="93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7" name="Freeform 1611"/>
            <p:cNvSpPr>
              <a:spLocks/>
            </p:cNvSpPr>
            <p:nvPr/>
          </p:nvSpPr>
          <p:spPr bwMode="auto">
            <a:xfrm>
              <a:off x="2640" y="2783"/>
              <a:ext cx="24" cy="25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88" y="0"/>
                </a:cxn>
                <a:cxn ang="0">
                  <a:pos x="98" y="0"/>
                </a:cxn>
                <a:cxn ang="0">
                  <a:pos x="0" y="98"/>
                </a:cxn>
                <a:cxn ang="0">
                  <a:pos x="0" y="88"/>
                </a:cxn>
              </a:cxnLst>
              <a:rect l="0" t="0" r="r" b="b"/>
              <a:pathLst>
                <a:path w="98" h="98">
                  <a:moveTo>
                    <a:pt x="0" y="88"/>
                  </a:moveTo>
                  <a:lnTo>
                    <a:pt x="88" y="0"/>
                  </a:lnTo>
                  <a:lnTo>
                    <a:pt x="98" y="0"/>
                  </a:lnTo>
                  <a:lnTo>
                    <a:pt x="0" y="9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8" name="Freeform 1612"/>
            <p:cNvSpPr>
              <a:spLocks/>
            </p:cNvSpPr>
            <p:nvPr/>
          </p:nvSpPr>
          <p:spPr bwMode="auto">
            <a:xfrm>
              <a:off x="2640" y="2783"/>
              <a:ext cx="26" cy="26"/>
            </a:xfrm>
            <a:custGeom>
              <a:avLst/>
              <a:gdLst/>
              <a:ahLst/>
              <a:cxnLst>
                <a:cxn ang="0">
                  <a:pos x="0" y="93"/>
                </a:cxn>
                <a:cxn ang="0">
                  <a:pos x="93" y="0"/>
                </a:cxn>
                <a:cxn ang="0">
                  <a:pos x="104" y="0"/>
                </a:cxn>
                <a:cxn ang="0">
                  <a:pos x="0" y="104"/>
                </a:cxn>
                <a:cxn ang="0">
                  <a:pos x="0" y="93"/>
                </a:cxn>
              </a:cxnLst>
              <a:rect l="0" t="0" r="r" b="b"/>
              <a:pathLst>
                <a:path w="104" h="104">
                  <a:moveTo>
                    <a:pt x="0" y="93"/>
                  </a:moveTo>
                  <a:lnTo>
                    <a:pt x="93" y="0"/>
                  </a:lnTo>
                  <a:lnTo>
                    <a:pt x="104" y="0"/>
                  </a:lnTo>
                  <a:lnTo>
                    <a:pt x="0" y="104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29" name="Freeform 1613"/>
            <p:cNvSpPr>
              <a:spLocks/>
            </p:cNvSpPr>
            <p:nvPr/>
          </p:nvSpPr>
          <p:spPr bwMode="auto">
            <a:xfrm>
              <a:off x="2640" y="2783"/>
              <a:ext cx="27" cy="28"/>
            </a:xfrm>
            <a:custGeom>
              <a:avLst/>
              <a:gdLst/>
              <a:ahLst/>
              <a:cxnLst>
                <a:cxn ang="0">
                  <a:pos x="0" y="98"/>
                </a:cxn>
                <a:cxn ang="0">
                  <a:pos x="98" y="0"/>
                </a:cxn>
                <a:cxn ang="0">
                  <a:pos x="109" y="0"/>
                </a:cxn>
                <a:cxn ang="0">
                  <a:pos x="0" y="109"/>
                </a:cxn>
                <a:cxn ang="0">
                  <a:pos x="0" y="98"/>
                </a:cxn>
              </a:cxnLst>
              <a:rect l="0" t="0" r="r" b="b"/>
              <a:pathLst>
                <a:path w="109" h="109">
                  <a:moveTo>
                    <a:pt x="0" y="98"/>
                  </a:moveTo>
                  <a:lnTo>
                    <a:pt x="98" y="0"/>
                  </a:lnTo>
                  <a:lnTo>
                    <a:pt x="109" y="0"/>
                  </a:lnTo>
                  <a:lnTo>
                    <a:pt x="0" y="109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0" name="Freeform 1614"/>
            <p:cNvSpPr>
              <a:spLocks/>
            </p:cNvSpPr>
            <p:nvPr/>
          </p:nvSpPr>
          <p:spPr bwMode="auto">
            <a:xfrm>
              <a:off x="2640" y="2783"/>
              <a:ext cx="28" cy="29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104" y="0"/>
                </a:cxn>
                <a:cxn ang="0">
                  <a:pos x="114" y="0"/>
                </a:cxn>
                <a:cxn ang="0">
                  <a:pos x="0" y="114"/>
                </a:cxn>
                <a:cxn ang="0">
                  <a:pos x="0" y="104"/>
                </a:cxn>
              </a:cxnLst>
              <a:rect l="0" t="0" r="r" b="b"/>
              <a:pathLst>
                <a:path w="114" h="114">
                  <a:moveTo>
                    <a:pt x="0" y="104"/>
                  </a:moveTo>
                  <a:lnTo>
                    <a:pt x="104" y="0"/>
                  </a:lnTo>
                  <a:lnTo>
                    <a:pt x="114" y="0"/>
                  </a:lnTo>
                  <a:lnTo>
                    <a:pt x="0" y="11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1" name="Freeform 1615"/>
            <p:cNvSpPr>
              <a:spLocks/>
            </p:cNvSpPr>
            <p:nvPr/>
          </p:nvSpPr>
          <p:spPr bwMode="auto">
            <a:xfrm>
              <a:off x="2640" y="2783"/>
              <a:ext cx="30" cy="31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09" y="0"/>
                </a:cxn>
                <a:cxn ang="0">
                  <a:pos x="121" y="0"/>
                </a:cxn>
                <a:cxn ang="0">
                  <a:pos x="0" y="120"/>
                </a:cxn>
                <a:cxn ang="0">
                  <a:pos x="0" y="109"/>
                </a:cxn>
              </a:cxnLst>
              <a:rect l="0" t="0" r="r" b="b"/>
              <a:pathLst>
                <a:path w="121" h="120">
                  <a:moveTo>
                    <a:pt x="0" y="109"/>
                  </a:moveTo>
                  <a:lnTo>
                    <a:pt x="109" y="0"/>
                  </a:lnTo>
                  <a:lnTo>
                    <a:pt x="121" y="0"/>
                  </a:lnTo>
                  <a:lnTo>
                    <a:pt x="0" y="120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2" name="Freeform 1616"/>
            <p:cNvSpPr>
              <a:spLocks/>
            </p:cNvSpPr>
            <p:nvPr/>
          </p:nvSpPr>
          <p:spPr bwMode="auto">
            <a:xfrm>
              <a:off x="2640" y="2783"/>
              <a:ext cx="31" cy="32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14" y="0"/>
                </a:cxn>
                <a:cxn ang="0">
                  <a:pos x="126" y="0"/>
                </a:cxn>
                <a:cxn ang="0">
                  <a:pos x="0" y="125"/>
                </a:cxn>
                <a:cxn ang="0">
                  <a:pos x="0" y="114"/>
                </a:cxn>
              </a:cxnLst>
              <a:rect l="0" t="0" r="r" b="b"/>
              <a:pathLst>
                <a:path w="126" h="125">
                  <a:moveTo>
                    <a:pt x="0" y="114"/>
                  </a:moveTo>
                  <a:lnTo>
                    <a:pt x="114" y="0"/>
                  </a:lnTo>
                  <a:lnTo>
                    <a:pt x="126" y="0"/>
                  </a:lnTo>
                  <a:lnTo>
                    <a:pt x="0" y="125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3" name="Freeform 1617"/>
            <p:cNvSpPr>
              <a:spLocks/>
            </p:cNvSpPr>
            <p:nvPr/>
          </p:nvSpPr>
          <p:spPr bwMode="auto">
            <a:xfrm>
              <a:off x="2640" y="2783"/>
              <a:ext cx="33" cy="33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21" y="0"/>
                </a:cxn>
                <a:cxn ang="0">
                  <a:pos x="132" y="0"/>
                </a:cxn>
                <a:cxn ang="0">
                  <a:pos x="0" y="131"/>
                </a:cxn>
                <a:cxn ang="0">
                  <a:pos x="0" y="120"/>
                </a:cxn>
              </a:cxnLst>
              <a:rect l="0" t="0" r="r" b="b"/>
              <a:pathLst>
                <a:path w="132" h="131">
                  <a:moveTo>
                    <a:pt x="0" y="120"/>
                  </a:moveTo>
                  <a:lnTo>
                    <a:pt x="121" y="0"/>
                  </a:lnTo>
                  <a:lnTo>
                    <a:pt x="132" y="0"/>
                  </a:lnTo>
                  <a:lnTo>
                    <a:pt x="0" y="131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4" name="Freeform 1618"/>
            <p:cNvSpPr>
              <a:spLocks/>
            </p:cNvSpPr>
            <p:nvPr/>
          </p:nvSpPr>
          <p:spPr bwMode="auto">
            <a:xfrm>
              <a:off x="2640" y="2783"/>
              <a:ext cx="34" cy="34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6" y="0"/>
                </a:cxn>
                <a:cxn ang="0">
                  <a:pos x="137" y="0"/>
                </a:cxn>
                <a:cxn ang="0">
                  <a:pos x="1" y="135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0" y="125"/>
                </a:cxn>
              </a:cxnLst>
              <a:rect l="0" t="0" r="r" b="b"/>
              <a:pathLst>
                <a:path w="137" h="135">
                  <a:moveTo>
                    <a:pt x="0" y="125"/>
                  </a:moveTo>
                  <a:lnTo>
                    <a:pt x="126" y="0"/>
                  </a:lnTo>
                  <a:lnTo>
                    <a:pt x="137" y="0"/>
                  </a:lnTo>
                  <a:lnTo>
                    <a:pt x="1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5" name="Freeform 1619"/>
            <p:cNvSpPr>
              <a:spLocks/>
            </p:cNvSpPr>
            <p:nvPr/>
          </p:nvSpPr>
          <p:spPr bwMode="auto">
            <a:xfrm>
              <a:off x="2640" y="2783"/>
              <a:ext cx="34" cy="34"/>
            </a:xfrm>
            <a:custGeom>
              <a:avLst/>
              <a:gdLst/>
              <a:ahLst/>
              <a:cxnLst>
                <a:cxn ang="0">
                  <a:pos x="0" y="131"/>
                </a:cxn>
                <a:cxn ang="0">
                  <a:pos x="132" y="0"/>
                </a:cxn>
                <a:cxn ang="0">
                  <a:pos x="138" y="0"/>
                </a:cxn>
                <a:cxn ang="0">
                  <a:pos x="138" y="5"/>
                </a:cxn>
                <a:cxn ang="0">
                  <a:pos x="7" y="135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0" y="131"/>
                </a:cxn>
              </a:cxnLst>
              <a:rect l="0" t="0" r="r" b="b"/>
              <a:pathLst>
                <a:path w="138" h="135">
                  <a:moveTo>
                    <a:pt x="0" y="131"/>
                  </a:moveTo>
                  <a:lnTo>
                    <a:pt x="132" y="0"/>
                  </a:lnTo>
                  <a:lnTo>
                    <a:pt x="138" y="0"/>
                  </a:lnTo>
                  <a:lnTo>
                    <a:pt x="138" y="5"/>
                  </a:lnTo>
                  <a:lnTo>
                    <a:pt x="7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6" name="Freeform 1620"/>
            <p:cNvSpPr>
              <a:spLocks/>
            </p:cNvSpPr>
            <p:nvPr/>
          </p:nvSpPr>
          <p:spPr bwMode="auto">
            <a:xfrm>
              <a:off x="2640" y="2783"/>
              <a:ext cx="34" cy="34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7" y="10"/>
                </a:cxn>
                <a:cxn ang="0">
                  <a:pos x="11" y="135"/>
                </a:cxn>
                <a:cxn ang="0">
                  <a:pos x="0" y="135"/>
                </a:cxn>
              </a:cxnLst>
              <a:rect l="0" t="0" r="r" b="b"/>
              <a:pathLst>
                <a:path w="137" h="135">
                  <a:moveTo>
                    <a:pt x="0" y="135"/>
                  </a:moveTo>
                  <a:lnTo>
                    <a:pt x="136" y="0"/>
                  </a:lnTo>
                  <a:lnTo>
                    <a:pt x="137" y="0"/>
                  </a:lnTo>
                  <a:lnTo>
                    <a:pt x="137" y="10"/>
                  </a:lnTo>
                  <a:lnTo>
                    <a:pt x="11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7" name="Freeform 1621"/>
            <p:cNvSpPr>
              <a:spLocks/>
            </p:cNvSpPr>
            <p:nvPr/>
          </p:nvSpPr>
          <p:spPr bwMode="auto">
            <a:xfrm>
              <a:off x="2642" y="2785"/>
              <a:ext cx="32" cy="32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131" y="0"/>
                </a:cxn>
                <a:cxn ang="0">
                  <a:pos x="131" y="11"/>
                </a:cxn>
                <a:cxn ang="0">
                  <a:pos x="11" y="130"/>
                </a:cxn>
                <a:cxn ang="0">
                  <a:pos x="0" y="130"/>
                </a:cxn>
              </a:cxnLst>
              <a:rect l="0" t="0" r="r" b="b"/>
              <a:pathLst>
                <a:path w="131" h="130">
                  <a:moveTo>
                    <a:pt x="0" y="130"/>
                  </a:moveTo>
                  <a:lnTo>
                    <a:pt x="131" y="0"/>
                  </a:lnTo>
                  <a:lnTo>
                    <a:pt x="131" y="11"/>
                  </a:lnTo>
                  <a:lnTo>
                    <a:pt x="11" y="13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8" name="Freeform 1622"/>
            <p:cNvSpPr>
              <a:spLocks/>
            </p:cNvSpPr>
            <p:nvPr/>
          </p:nvSpPr>
          <p:spPr bwMode="auto">
            <a:xfrm>
              <a:off x="2643" y="2786"/>
              <a:ext cx="31" cy="31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6" y="0"/>
                </a:cxn>
                <a:cxn ang="0">
                  <a:pos x="126" y="11"/>
                </a:cxn>
                <a:cxn ang="0">
                  <a:pos x="12" y="125"/>
                </a:cxn>
                <a:cxn ang="0">
                  <a:pos x="0" y="125"/>
                </a:cxn>
              </a:cxnLst>
              <a:rect l="0" t="0" r="r" b="b"/>
              <a:pathLst>
                <a:path w="126" h="125">
                  <a:moveTo>
                    <a:pt x="0" y="125"/>
                  </a:moveTo>
                  <a:lnTo>
                    <a:pt x="126" y="0"/>
                  </a:lnTo>
                  <a:lnTo>
                    <a:pt x="126" y="11"/>
                  </a:lnTo>
                  <a:lnTo>
                    <a:pt x="12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39" name="Freeform 1623"/>
            <p:cNvSpPr>
              <a:spLocks/>
            </p:cNvSpPr>
            <p:nvPr/>
          </p:nvSpPr>
          <p:spPr bwMode="auto">
            <a:xfrm>
              <a:off x="2644" y="2788"/>
              <a:ext cx="30" cy="29"/>
            </a:xfrm>
            <a:custGeom>
              <a:avLst/>
              <a:gdLst/>
              <a:ahLst/>
              <a:cxnLst>
                <a:cxn ang="0">
                  <a:pos x="0" y="119"/>
                </a:cxn>
                <a:cxn ang="0">
                  <a:pos x="120" y="0"/>
                </a:cxn>
                <a:cxn ang="0">
                  <a:pos x="120" y="10"/>
                </a:cxn>
                <a:cxn ang="0">
                  <a:pos x="11" y="119"/>
                </a:cxn>
                <a:cxn ang="0">
                  <a:pos x="0" y="119"/>
                </a:cxn>
              </a:cxnLst>
              <a:rect l="0" t="0" r="r" b="b"/>
              <a:pathLst>
                <a:path w="120" h="119">
                  <a:moveTo>
                    <a:pt x="0" y="119"/>
                  </a:moveTo>
                  <a:lnTo>
                    <a:pt x="120" y="0"/>
                  </a:lnTo>
                  <a:lnTo>
                    <a:pt x="120" y="10"/>
                  </a:lnTo>
                  <a:lnTo>
                    <a:pt x="11" y="119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0" name="Freeform 1624"/>
            <p:cNvSpPr>
              <a:spLocks/>
            </p:cNvSpPr>
            <p:nvPr/>
          </p:nvSpPr>
          <p:spPr bwMode="auto">
            <a:xfrm>
              <a:off x="2646" y="2789"/>
              <a:ext cx="28" cy="28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14" y="0"/>
                </a:cxn>
                <a:cxn ang="0">
                  <a:pos x="114" y="11"/>
                </a:cxn>
                <a:cxn ang="0">
                  <a:pos x="10" y="114"/>
                </a:cxn>
                <a:cxn ang="0">
                  <a:pos x="0" y="114"/>
                </a:cxn>
              </a:cxnLst>
              <a:rect l="0" t="0" r="r" b="b"/>
              <a:pathLst>
                <a:path w="114" h="114">
                  <a:moveTo>
                    <a:pt x="0" y="114"/>
                  </a:moveTo>
                  <a:lnTo>
                    <a:pt x="114" y="0"/>
                  </a:lnTo>
                  <a:lnTo>
                    <a:pt x="114" y="11"/>
                  </a:lnTo>
                  <a:lnTo>
                    <a:pt x="10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1" name="Freeform 1625"/>
            <p:cNvSpPr>
              <a:spLocks/>
            </p:cNvSpPr>
            <p:nvPr/>
          </p:nvSpPr>
          <p:spPr bwMode="auto">
            <a:xfrm>
              <a:off x="2647" y="2790"/>
              <a:ext cx="27" cy="2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09" y="0"/>
                </a:cxn>
                <a:cxn ang="0">
                  <a:pos x="109" y="12"/>
                </a:cxn>
                <a:cxn ang="0">
                  <a:pos x="11" y="109"/>
                </a:cxn>
                <a:cxn ang="0">
                  <a:pos x="0" y="109"/>
                </a:cxn>
              </a:cxnLst>
              <a:rect l="0" t="0" r="r" b="b"/>
              <a:pathLst>
                <a:path w="109" h="109">
                  <a:moveTo>
                    <a:pt x="0" y="109"/>
                  </a:moveTo>
                  <a:lnTo>
                    <a:pt x="109" y="0"/>
                  </a:lnTo>
                  <a:lnTo>
                    <a:pt x="109" y="12"/>
                  </a:lnTo>
                  <a:lnTo>
                    <a:pt x="11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2" name="Freeform 1626"/>
            <p:cNvSpPr>
              <a:spLocks/>
            </p:cNvSpPr>
            <p:nvPr/>
          </p:nvSpPr>
          <p:spPr bwMode="auto">
            <a:xfrm>
              <a:off x="2648" y="2792"/>
              <a:ext cx="26" cy="25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04" y="0"/>
                </a:cxn>
                <a:cxn ang="0">
                  <a:pos x="104" y="11"/>
                </a:cxn>
                <a:cxn ang="0">
                  <a:pos x="11" y="103"/>
                </a:cxn>
                <a:cxn ang="0">
                  <a:pos x="0" y="103"/>
                </a:cxn>
              </a:cxnLst>
              <a:rect l="0" t="0" r="r" b="b"/>
              <a:pathLst>
                <a:path w="104" h="103">
                  <a:moveTo>
                    <a:pt x="0" y="103"/>
                  </a:moveTo>
                  <a:lnTo>
                    <a:pt x="104" y="0"/>
                  </a:lnTo>
                  <a:lnTo>
                    <a:pt x="104" y="11"/>
                  </a:lnTo>
                  <a:lnTo>
                    <a:pt x="11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3" name="Freeform 1627"/>
            <p:cNvSpPr>
              <a:spLocks/>
            </p:cNvSpPr>
            <p:nvPr/>
          </p:nvSpPr>
          <p:spPr bwMode="auto">
            <a:xfrm>
              <a:off x="2650" y="2793"/>
              <a:ext cx="24" cy="24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98" y="0"/>
                </a:cxn>
                <a:cxn ang="0">
                  <a:pos x="98" y="11"/>
                </a:cxn>
                <a:cxn ang="0">
                  <a:pos x="11" y="97"/>
                </a:cxn>
                <a:cxn ang="0">
                  <a:pos x="0" y="97"/>
                </a:cxn>
              </a:cxnLst>
              <a:rect l="0" t="0" r="r" b="b"/>
              <a:pathLst>
                <a:path w="98" h="97">
                  <a:moveTo>
                    <a:pt x="0" y="97"/>
                  </a:moveTo>
                  <a:lnTo>
                    <a:pt x="98" y="0"/>
                  </a:lnTo>
                  <a:lnTo>
                    <a:pt x="98" y="11"/>
                  </a:lnTo>
                  <a:lnTo>
                    <a:pt x="11" y="97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4" name="Freeform 1628"/>
            <p:cNvSpPr>
              <a:spLocks/>
            </p:cNvSpPr>
            <p:nvPr/>
          </p:nvSpPr>
          <p:spPr bwMode="auto">
            <a:xfrm>
              <a:off x="2651" y="2794"/>
              <a:ext cx="23" cy="23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93" y="0"/>
                </a:cxn>
                <a:cxn ang="0">
                  <a:pos x="93" y="11"/>
                </a:cxn>
                <a:cxn ang="0">
                  <a:pos x="11" y="92"/>
                </a:cxn>
                <a:cxn ang="0">
                  <a:pos x="0" y="92"/>
                </a:cxn>
              </a:cxnLst>
              <a:rect l="0" t="0" r="r" b="b"/>
              <a:pathLst>
                <a:path w="93" h="92">
                  <a:moveTo>
                    <a:pt x="0" y="92"/>
                  </a:moveTo>
                  <a:lnTo>
                    <a:pt x="93" y="0"/>
                  </a:lnTo>
                  <a:lnTo>
                    <a:pt x="93" y="11"/>
                  </a:lnTo>
                  <a:lnTo>
                    <a:pt x="1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1F1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5" name="Freeform 1629"/>
            <p:cNvSpPr>
              <a:spLocks/>
            </p:cNvSpPr>
            <p:nvPr/>
          </p:nvSpPr>
          <p:spPr bwMode="auto">
            <a:xfrm>
              <a:off x="2653" y="2796"/>
              <a:ext cx="21" cy="21"/>
            </a:xfrm>
            <a:custGeom>
              <a:avLst/>
              <a:gdLst/>
              <a:ahLst/>
              <a:cxnLst>
                <a:cxn ang="0">
                  <a:pos x="0" y="86"/>
                </a:cxn>
                <a:cxn ang="0">
                  <a:pos x="87" y="0"/>
                </a:cxn>
                <a:cxn ang="0">
                  <a:pos x="87" y="10"/>
                </a:cxn>
                <a:cxn ang="0">
                  <a:pos x="10" y="86"/>
                </a:cxn>
                <a:cxn ang="0">
                  <a:pos x="0" y="86"/>
                </a:cxn>
              </a:cxnLst>
              <a:rect l="0" t="0" r="r" b="b"/>
              <a:pathLst>
                <a:path w="87" h="86">
                  <a:moveTo>
                    <a:pt x="0" y="86"/>
                  </a:moveTo>
                  <a:lnTo>
                    <a:pt x="87" y="0"/>
                  </a:lnTo>
                  <a:lnTo>
                    <a:pt x="87" y="10"/>
                  </a:lnTo>
                  <a:lnTo>
                    <a:pt x="10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6" name="Freeform 1630"/>
            <p:cNvSpPr>
              <a:spLocks/>
            </p:cNvSpPr>
            <p:nvPr/>
          </p:nvSpPr>
          <p:spPr bwMode="auto">
            <a:xfrm>
              <a:off x="2654" y="2797"/>
              <a:ext cx="20" cy="20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82" y="0"/>
                </a:cxn>
                <a:cxn ang="0">
                  <a:pos x="82" y="11"/>
                </a:cxn>
                <a:cxn ang="0">
                  <a:pos x="12" y="81"/>
                </a:cxn>
                <a:cxn ang="0">
                  <a:pos x="0" y="81"/>
                </a:cxn>
              </a:cxnLst>
              <a:rect l="0" t="0" r="r" b="b"/>
              <a:pathLst>
                <a:path w="82" h="81">
                  <a:moveTo>
                    <a:pt x="0" y="81"/>
                  </a:moveTo>
                  <a:lnTo>
                    <a:pt x="82" y="0"/>
                  </a:lnTo>
                  <a:lnTo>
                    <a:pt x="82" y="11"/>
                  </a:lnTo>
                  <a:lnTo>
                    <a:pt x="12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7" name="Freeform 1631"/>
            <p:cNvSpPr>
              <a:spLocks/>
            </p:cNvSpPr>
            <p:nvPr/>
          </p:nvSpPr>
          <p:spPr bwMode="auto">
            <a:xfrm>
              <a:off x="2655" y="2798"/>
              <a:ext cx="19" cy="19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7" y="0"/>
                </a:cxn>
                <a:cxn ang="0">
                  <a:pos x="77" y="11"/>
                </a:cxn>
                <a:cxn ang="0">
                  <a:pos x="12" y="76"/>
                </a:cxn>
                <a:cxn ang="0">
                  <a:pos x="0" y="76"/>
                </a:cxn>
              </a:cxnLst>
              <a:rect l="0" t="0" r="r" b="b"/>
              <a:pathLst>
                <a:path w="77" h="76">
                  <a:moveTo>
                    <a:pt x="0" y="76"/>
                  </a:moveTo>
                  <a:lnTo>
                    <a:pt x="77" y="0"/>
                  </a:lnTo>
                  <a:lnTo>
                    <a:pt x="77" y="11"/>
                  </a:lnTo>
                  <a:lnTo>
                    <a:pt x="12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8" name="Freeform 1632"/>
            <p:cNvSpPr>
              <a:spLocks/>
            </p:cNvSpPr>
            <p:nvPr/>
          </p:nvSpPr>
          <p:spPr bwMode="auto">
            <a:xfrm>
              <a:off x="2657" y="2800"/>
              <a:ext cx="17" cy="17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70" y="0"/>
                </a:cxn>
                <a:cxn ang="0">
                  <a:pos x="70" y="11"/>
                </a:cxn>
                <a:cxn ang="0">
                  <a:pos x="10" y="70"/>
                </a:cxn>
                <a:cxn ang="0">
                  <a:pos x="0" y="70"/>
                </a:cxn>
              </a:cxnLst>
              <a:rect l="0" t="0" r="r" b="b"/>
              <a:pathLst>
                <a:path w="70" h="70">
                  <a:moveTo>
                    <a:pt x="0" y="70"/>
                  </a:moveTo>
                  <a:lnTo>
                    <a:pt x="70" y="0"/>
                  </a:lnTo>
                  <a:lnTo>
                    <a:pt x="70" y="11"/>
                  </a:lnTo>
                  <a:lnTo>
                    <a:pt x="10" y="7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49" name="Freeform 1633"/>
            <p:cNvSpPr>
              <a:spLocks/>
            </p:cNvSpPr>
            <p:nvPr/>
          </p:nvSpPr>
          <p:spPr bwMode="auto">
            <a:xfrm>
              <a:off x="2658" y="2801"/>
              <a:ext cx="16" cy="16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5" y="0"/>
                </a:cxn>
                <a:cxn ang="0">
                  <a:pos x="65" y="11"/>
                </a:cxn>
                <a:cxn ang="0">
                  <a:pos x="11" y="65"/>
                </a:cxn>
                <a:cxn ang="0">
                  <a:pos x="0" y="65"/>
                </a:cxn>
              </a:cxnLst>
              <a:rect l="0" t="0" r="r" b="b"/>
              <a:pathLst>
                <a:path w="65" h="65">
                  <a:moveTo>
                    <a:pt x="0" y="65"/>
                  </a:moveTo>
                  <a:lnTo>
                    <a:pt x="65" y="0"/>
                  </a:lnTo>
                  <a:lnTo>
                    <a:pt x="65" y="11"/>
                  </a:lnTo>
                  <a:lnTo>
                    <a:pt x="11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0" name="Freeform 1634"/>
            <p:cNvSpPr>
              <a:spLocks/>
            </p:cNvSpPr>
            <p:nvPr/>
          </p:nvSpPr>
          <p:spPr bwMode="auto">
            <a:xfrm>
              <a:off x="2659" y="2803"/>
              <a:ext cx="15" cy="14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60" y="0"/>
                </a:cxn>
                <a:cxn ang="0">
                  <a:pos x="60" y="10"/>
                </a:cxn>
                <a:cxn ang="0">
                  <a:pos x="11" y="59"/>
                </a:cxn>
                <a:cxn ang="0">
                  <a:pos x="0" y="59"/>
                </a:cxn>
              </a:cxnLst>
              <a:rect l="0" t="0" r="r" b="b"/>
              <a:pathLst>
                <a:path w="60" h="59">
                  <a:moveTo>
                    <a:pt x="0" y="59"/>
                  </a:moveTo>
                  <a:lnTo>
                    <a:pt x="60" y="0"/>
                  </a:lnTo>
                  <a:lnTo>
                    <a:pt x="60" y="10"/>
                  </a:lnTo>
                  <a:lnTo>
                    <a:pt x="11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1" name="Freeform 1635"/>
            <p:cNvSpPr>
              <a:spLocks/>
            </p:cNvSpPr>
            <p:nvPr/>
          </p:nvSpPr>
          <p:spPr bwMode="auto">
            <a:xfrm>
              <a:off x="2661" y="2804"/>
              <a:ext cx="13" cy="13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4" y="0"/>
                </a:cxn>
                <a:cxn ang="0">
                  <a:pos x="54" y="12"/>
                </a:cxn>
                <a:cxn ang="0">
                  <a:pos x="10" y="54"/>
                </a:cxn>
                <a:cxn ang="0">
                  <a:pos x="0" y="54"/>
                </a:cxn>
              </a:cxnLst>
              <a:rect l="0" t="0" r="r" b="b"/>
              <a:pathLst>
                <a:path w="54" h="54">
                  <a:moveTo>
                    <a:pt x="0" y="54"/>
                  </a:moveTo>
                  <a:lnTo>
                    <a:pt x="54" y="0"/>
                  </a:lnTo>
                  <a:lnTo>
                    <a:pt x="54" y="12"/>
                  </a:lnTo>
                  <a:lnTo>
                    <a:pt x="10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2" name="Freeform 1636"/>
            <p:cNvSpPr>
              <a:spLocks/>
            </p:cNvSpPr>
            <p:nvPr/>
          </p:nvSpPr>
          <p:spPr bwMode="auto">
            <a:xfrm>
              <a:off x="2662" y="2805"/>
              <a:ext cx="12" cy="12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49" y="12"/>
                </a:cxn>
                <a:cxn ang="0">
                  <a:pos x="11" y="49"/>
                </a:cxn>
                <a:cxn ang="0">
                  <a:pos x="0" y="49"/>
                </a:cxn>
              </a:cxnLst>
              <a:rect l="0" t="0" r="r" b="b"/>
              <a:pathLst>
                <a:path w="49" h="49">
                  <a:moveTo>
                    <a:pt x="0" y="49"/>
                  </a:moveTo>
                  <a:lnTo>
                    <a:pt x="49" y="0"/>
                  </a:lnTo>
                  <a:lnTo>
                    <a:pt x="49" y="12"/>
                  </a:lnTo>
                  <a:lnTo>
                    <a:pt x="11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3" name="Freeform 1637"/>
            <p:cNvSpPr>
              <a:spLocks/>
            </p:cNvSpPr>
            <p:nvPr/>
          </p:nvSpPr>
          <p:spPr bwMode="auto">
            <a:xfrm>
              <a:off x="2663" y="2807"/>
              <a:ext cx="11" cy="10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44" y="0"/>
                </a:cxn>
                <a:cxn ang="0">
                  <a:pos x="44" y="10"/>
                </a:cxn>
                <a:cxn ang="0">
                  <a:pos x="11" y="42"/>
                </a:cxn>
                <a:cxn ang="0">
                  <a:pos x="0" y="42"/>
                </a:cxn>
              </a:cxnLst>
              <a:rect l="0" t="0" r="r" b="b"/>
              <a:pathLst>
                <a:path w="44" h="42">
                  <a:moveTo>
                    <a:pt x="0" y="42"/>
                  </a:moveTo>
                  <a:lnTo>
                    <a:pt x="44" y="0"/>
                  </a:lnTo>
                  <a:lnTo>
                    <a:pt x="44" y="10"/>
                  </a:lnTo>
                  <a:lnTo>
                    <a:pt x="11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4" name="Freeform 1638"/>
            <p:cNvSpPr>
              <a:spLocks/>
            </p:cNvSpPr>
            <p:nvPr/>
          </p:nvSpPr>
          <p:spPr bwMode="auto">
            <a:xfrm>
              <a:off x="2665" y="2808"/>
              <a:ext cx="9" cy="9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38" y="0"/>
                </a:cxn>
                <a:cxn ang="0">
                  <a:pos x="38" y="11"/>
                </a:cxn>
                <a:cxn ang="0">
                  <a:pos x="10" y="37"/>
                </a:cxn>
                <a:cxn ang="0">
                  <a:pos x="0" y="37"/>
                </a:cxn>
              </a:cxnLst>
              <a:rect l="0" t="0" r="r" b="b"/>
              <a:pathLst>
                <a:path w="38" h="37">
                  <a:moveTo>
                    <a:pt x="0" y="37"/>
                  </a:moveTo>
                  <a:lnTo>
                    <a:pt x="38" y="0"/>
                  </a:lnTo>
                  <a:lnTo>
                    <a:pt x="38" y="11"/>
                  </a:lnTo>
                  <a:lnTo>
                    <a:pt x="1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5" name="Freeform 1639"/>
            <p:cNvSpPr>
              <a:spLocks/>
            </p:cNvSpPr>
            <p:nvPr/>
          </p:nvSpPr>
          <p:spPr bwMode="auto">
            <a:xfrm>
              <a:off x="2666" y="2809"/>
              <a:ext cx="8" cy="8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33" y="0"/>
                </a:cxn>
                <a:cxn ang="0">
                  <a:pos x="33" y="11"/>
                </a:cxn>
                <a:cxn ang="0">
                  <a:pos x="11" y="32"/>
                </a:cxn>
                <a:cxn ang="0">
                  <a:pos x="0" y="32"/>
                </a:cxn>
              </a:cxnLst>
              <a:rect l="0" t="0" r="r" b="b"/>
              <a:pathLst>
                <a:path w="33" h="32">
                  <a:moveTo>
                    <a:pt x="0" y="32"/>
                  </a:moveTo>
                  <a:lnTo>
                    <a:pt x="33" y="0"/>
                  </a:lnTo>
                  <a:lnTo>
                    <a:pt x="33" y="11"/>
                  </a:lnTo>
                  <a:lnTo>
                    <a:pt x="11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6" name="Freeform 1640"/>
            <p:cNvSpPr>
              <a:spLocks/>
            </p:cNvSpPr>
            <p:nvPr/>
          </p:nvSpPr>
          <p:spPr bwMode="auto">
            <a:xfrm>
              <a:off x="2667" y="2811"/>
              <a:ext cx="7" cy="6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28" y="0"/>
                </a:cxn>
                <a:cxn ang="0">
                  <a:pos x="28" y="10"/>
                </a:cxn>
                <a:cxn ang="0">
                  <a:pos x="12" y="26"/>
                </a:cxn>
                <a:cxn ang="0">
                  <a:pos x="0" y="26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lnTo>
                    <a:pt x="28" y="0"/>
                  </a:lnTo>
                  <a:lnTo>
                    <a:pt x="28" y="10"/>
                  </a:lnTo>
                  <a:lnTo>
                    <a:pt x="12" y="2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7" name="Freeform 1641"/>
            <p:cNvSpPr>
              <a:spLocks/>
            </p:cNvSpPr>
            <p:nvPr/>
          </p:nvSpPr>
          <p:spPr bwMode="auto">
            <a:xfrm>
              <a:off x="2669" y="2812"/>
              <a:ext cx="5" cy="5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2" y="0"/>
                </a:cxn>
                <a:cxn ang="0">
                  <a:pos x="22" y="11"/>
                </a:cxn>
                <a:cxn ang="0">
                  <a:pos x="12" y="21"/>
                </a:cxn>
                <a:cxn ang="0">
                  <a:pos x="0" y="21"/>
                </a:cxn>
              </a:cxnLst>
              <a:rect l="0" t="0" r="r" b="b"/>
              <a:pathLst>
                <a:path w="22" h="21">
                  <a:moveTo>
                    <a:pt x="0" y="21"/>
                  </a:moveTo>
                  <a:lnTo>
                    <a:pt x="22" y="0"/>
                  </a:lnTo>
                  <a:lnTo>
                    <a:pt x="22" y="11"/>
                  </a:lnTo>
                  <a:lnTo>
                    <a:pt x="12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8" name="Freeform 1642"/>
            <p:cNvSpPr>
              <a:spLocks/>
            </p:cNvSpPr>
            <p:nvPr/>
          </p:nvSpPr>
          <p:spPr bwMode="auto">
            <a:xfrm>
              <a:off x="2670" y="2813"/>
              <a:ext cx="4" cy="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6" y="0"/>
                </a:cxn>
                <a:cxn ang="0">
                  <a:pos x="16" y="11"/>
                </a:cxn>
                <a:cxn ang="0">
                  <a:pos x="11" y="16"/>
                </a:cxn>
                <a:cxn ang="0">
                  <a:pos x="0" y="16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16" y="0"/>
                  </a:lnTo>
                  <a:lnTo>
                    <a:pt x="16" y="11"/>
                  </a:lnTo>
                  <a:lnTo>
                    <a:pt x="11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59" name="Freeform 1643"/>
            <p:cNvSpPr>
              <a:spLocks/>
            </p:cNvSpPr>
            <p:nvPr/>
          </p:nvSpPr>
          <p:spPr bwMode="auto">
            <a:xfrm>
              <a:off x="2672" y="2815"/>
              <a:ext cx="2" cy="2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0" y="0"/>
                </a:cxn>
                <a:cxn ang="0">
                  <a:pos x="10" y="10"/>
                </a:cxn>
                <a:cxn ang="0">
                  <a:pos x="0" y="10"/>
                </a:cxn>
              </a:cxnLst>
              <a:rect l="0" t="0" r="r" b="b"/>
              <a:pathLst>
                <a:path w="10" h="10">
                  <a:moveTo>
                    <a:pt x="0" y="10"/>
                  </a:moveTo>
                  <a:lnTo>
                    <a:pt x="10" y="0"/>
                  </a:lnTo>
                  <a:lnTo>
                    <a:pt x="1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EAE9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0" name="Freeform 1644"/>
            <p:cNvSpPr>
              <a:spLocks/>
            </p:cNvSpPr>
            <p:nvPr/>
          </p:nvSpPr>
          <p:spPr bwMode="auto">
            <a:xfrm>
              <a:off x="2673" y="2816"/>
              <a:ext cx="1" cy="1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0"/>
                </a:cxn>
                <a:cxn ang="0">
                  <a:pos x="5" y="5"/>
                </a:cxn>
                <a:cxn ang="0">
                  <a:pos x="0" y="5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5" y="0"/>
                  </a:lnTo>
                  <a:lnTo>
                    <a:pt x="5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9E8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1" name="Freeform 1645"/>
            <p:cNvSpPr>
              <a:spLocks noEditPoints="1"/>
            </p:cNvSpPr>
            <p:nvPr/>
          </p:nvSpPr>
          <p:spPr bwMode="auto">
            <a:xfrm>
              <a:off x="2639" y="2783"/>
              <a:ext cx="36" cy="35"/>
            </a:xfrm>
            <a:custGeom>
              <a:avLst/>
              <a:gdLst/>
              <a:ahLst/>
              <a:cxnLst>
                <a:cxn ang="0">
                  <a:pos x="7" y="134"/>
                </a:cxn>
                <a:cxn ang="0">
                  <a:pos x="137" y="134"/>
                </a:cxn>
                <a:cxn ang="0">
                  <a:pos x="137" y="7"/>
                </a:cxn>
                <a:cxn ang="0">
                  <a:pos x="7" y="7"/>
                </a:cxn>
                <a:cxn ang="0">
                  <a:pos x="7" y="134"/>
                </a:cxn>
                <a:cxn ang="0">
                  <a:pos x="3" y="143"/>
                </a:cxn>
                <a:cxn ang="0">
                  <a:pos x="1" y="140"/>
                </a:cxn>
                <a:cxn ang="0">
                  <a:pos x="0" y="138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3" y="0"/>
                </a:cxn>
                <a:cxn ang="0">
                  <a:pos x="141" y="0"/>
                </a:cxn>
                <a:cxn ang="0">
                  <a:pos x="143" y="1"/>
                </a:cxn>
                <a:cxn ang="0">
                  <a:pos x="144" y="3"/>
                </a:cxn>
                <a:cxn ang="0">
                  <a:pos x="144" y="138"/>
                </a:cxn>
                <a:cxn ang="0">
                  <a:pos x="143" y="140"/>
                </a:cxn>
                <a:cxn ang="0">
                  <a:pos x="141" y="143"/>
                </a:cxn>
                <a:cxn ang="0">
                  <a:pos x="3" y="143"/>
                </a:cxn>
              </a:cxnLst>
              <a:rect l="0" t="0" r="r" b="b"/>
              <a:pathLst>
                <a:path w="144" h="143">
                  <a:moveTo>
                    <a:pt x="7" y="134"/>
                  </a:moveTo>
                  <a:lnTo>
                    <a:pt x="137" y="134"/>
                  </a:lnTo>
                  <a:lnTo>
                    <a:pt x="137" y="7"/>
                  </a:lnTo>
                  <a:lnTo>
                    <a:pt x="7" y="7"/>
                  </a:lnTo>
                  <a:lnTo>
                    <a:pt x="7" y="134"/>
                  </a:lnTo>
                  <a:close/>
                  <a:moveTo>
                    <a:pt x="3" y="143"/>
                  </a:moveTo>
                  <a:lnTo>
                    <a:pt x="1" y="140"/>
                  </a:lnTo>
                  <a:lnTo>
                    <a:pt x="0" y="138"/>
                  </a:lnTo>
                  <a:lnTo>
                    <a:pt x="0" y="3"/>
                  </a:lnTo>
                  <a:lnTo>
                    <a:pt x="1" y="1"/>
                  </a:lnTo>
                  <a:lnTo>
                    <a:pt x="3" y="0"/>
                  </a:lnTo>
                  <a:lnTo>
                    <a:pt x="141" y="0"/>
                  </a:lnTo>
                  <a:lnTo>
                    <a:pt x="143" y="1"/>
                  </a:lnTo>
                  <a:lnTo>
                    <a:pt x="144" y="3"/>
                  </a:lnTo>
                  <a:lnTo>
                    <a:pt x="144" y="138"/>
                  </a:lnTo>
                  <a:lnTo>
                    <a:pt x="143" y="140"/>
                  </a:lnTo>
                  <a:lnTo>
                    <a:pt x="141" y="143"/>
                  </a:lnTo>
                  <a:lnTo>
                    <a:pt x="3" y="1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2" name="Line 1646"/>
            <p:cNvSpPr>
              <a:spLocks noChangeShapeType="1"/>
            </p:cNvSpPr>
            <p:nvPr/>
          </p:nvSpPr>
          <p:spPr bwMode="auto">
            <a:xfrm>
              <a:off x="2558" y="2857"/>
              <a:ext cx="2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3" name="Freeform 1647"/>
            <p:cNvSpPr>
              <a:spLocks/>
            </p:cNvSpPr>
            <p:nvPr/>
          </p:nvSpPr>
          <p:spPr bwMode="auto">
            <a:xfrm>
              <a:off x="2563" y="2843"/>
              <a:ext cx="4" cy="3"/>
            </a:xfrm>
            <a:custGeom>
              <a:avLst/>
              <a:gdLst/>
              <a:ahLst/>
              <a:cxnLst>
                <a:cxn ang="0">
                  <a:pos x="14" y="11"/>
                </a:cxn>
                <a:cxn ang="0">
                  <a:pos x="14" y="7"/>
                </a:cxn>
                <a:cxn ang="0">
                  <a:pos x="12" y="3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3"/>
                </a:cxn>
                <a:cxn ang="0">
                  <a:pos x="1" y="7"/>
                </a:cxn>
                <a:cxn ang="0">
                  <a:pos x="0" y="11"/>
                </a:cxn>
                <a:cxn ang="0">
                  <a:pos x="14" y="11"/>
                </a:cxn>
              </a:cxnLst>
              <a:rect l="0" t="0" r="r" b="b"/>
              <a:pathLst>
                <a:path w="14" h="11">
                  <a:moveTo>
                    <a:pt x="14" y="11"/>
                  </a:moveTo>
                  <a:lnTo>
                    <a:pt x="14" y="7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4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4" name="Rectangle 1648"/>
            <p:cNvSpPr>
              <a:spLocks noChangeArrowheads="1"/>
            </p:cNvSpPr>
            <p:nvPr/>
          </p:nvSpPr>
          <p:spPr bwMode="auto">
            <a:xfrm>
              <a:off x="2563" y="2846"/>
              <a:ext cx="4" cy="22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5" name="Freeform 1649"/>
            <p:cNvSpPr>
              <a:spLocks/>
            </p:cNvSpPr>
            <p:nvPr/>
          </p:nvSpPr>
          <p:spPr bwMode="auto">
            <a:xfrm>
              <a:off x="2563" y="2868"/>
              <a:ext cx="4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6"/>
                </a:cxn>
                <a:cxn ang="0">
                  <a:pos x="3" y="9"/>
                </a:cxn>
                <a:cxn ang="0">
                  <a:pos x="5" y="11"/>
                </a:cxn>
                <a:cxn ang="0">
                  <a:pos x="7" y="12"/>
                </a:cxn>
                <a:cxn ang="0">
                  <a:pos x="10" y="11"/>
                </a:cxn>
                <a:cxn ang="0">
                  <a:pos x="12" y="9"/>
                </a:cxn>
                <a:cxn ang="0">
                  <a:pos x="14" y="6"/>
                </a:cxn>
                <a:cxn ang="0">
                  <a:pos x="14" y="0"/>
                </a:cxn>
                <a:cxn ang="0">
                  <a:pos x="0" y="0"/>
                </a:cxn>
              </a:cxnLst>
              <a:rect l="0" t="0" r="r" b="b"/>
              <a:pathLst>
                <a:path w="14" h="12">
                  <a:moveTo>
                    <a:pt x="0" y="0"/>
                  </a:moveTo>
                  <a:lnTo>
                    <a:pt x="1" y="6"/>
                  </a:lnTo>
                  <a:lnTo>
                    <a:pt x="3" y="9"/>
                  </a:lnTo>
                  <a:lnTo>
                    <a:pt x="5" y="11"/>
                  </a:lnTo>
                  <a:lnTo>
                    <a:pt x="7" y="12"/>
                  </a:lnTo>
                  <a:lnTo>
                    <a:pt x="10" y="11"/>
                  </a:lnTo>
                  <a:lnTo>
                    <a:pt x="12" y="9"/>
                  </a:lnTo>
                  <a:lnTo>
                    <a:pt x="14" y="6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6" name="Freeform 1650"/>
            <p:cNvSpPr>
              <a:spLocks/>
            </p:cNvSpPr>
            <p:nvPr/>
          </p:nvSpPr>
          <p:spPr bwMode="auto">
            <a:xfrm>
              <a:off x="2764" y="2843"/>
              <a:ext cx="3" cy="3"/>
            </a:xfrm>
            <a:custGeom>
              <a:avLst/>
              <a:gdLst/>
              <a:ahLst/>
              <a:cxnLst>
                <a:cxn ang="0">
                  <a:pos x="14" y="11"/>
                </a:cxn>
                <a:cxn ang="0">
                  <a:pos x="14" y="7"/>
                </a:cxn>
                <a:cxn ang="0">
                  <a:pos x="12" y="3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3"/>
                </a:cxn>
                <a:cxn ang="0">
                  <a:pos x="1" y="7"/>
                </a:cxn>
                <a:cxn ang="0">
                  <a:pos x="0" y="11"/>
                </a:cxn>
                <a:cxn ang="0">
                  <a:pos x="14" y="11"/>
                </a:cxn>
              </a:cxnLst>
              <a:rect l="0" t="0" r="r" b="b"/>
              <a:pathLst>
                <a:path w="14" h="11">
                  <a:moveTo>
                    <a:pt x="14" y="11"/>
                  </a:moveTo>
                  <a:lnTo>
                    <a:pt x="14" y="7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4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7" name="Rectangle 1651"/>
            <p:cNvSpPr>
              <a:spLocks noChangeArrowheads="1"/>
            </p:cNvSpPr>
            <p:nvPr/>
          </p:nvSpPr>
          <p:spPr bwMode="auto">
            <a:xfrm>
              <a:off x="2764" y="2846"/>
              <a:ext cx="3" cy="22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8" name="Freeform 1652"/>
            <p:cNvSpPr>
              <a:spLocks/>
            </p:cNvSpPr>
            <p:nvPr/>
          </p:nvSpPr>
          <p:spPr bwMode="auto">
            <a:xfrm>
              <a:off x="2764" y="2868"/>
              <a:ext cx="3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6"/>
                </a:cxn>
                <a:cxn ang="0">
                  <a:pos x="3" y="9"/>
                </a:cxn>
                <a:cxn ang="0">
                  <a:pos x="5" y="11"/>
                </a:cxn>
                <a:cxn ang="0">
                  <a:pos x="7" y="12"/>
                </a:cxn>
                <a:cxn ang="0">
                  <a:pos x="10" y="11"/>
                </a:cxn>
                <a:cxn ang="0">
                  <a:pos x="12" y="9"/>
                </a:cxn>
                <a:cxn ang="0">
                  <a:pos x="14" y="6"/>
                </a:cxn>
                <a:cxn ang="0">
                  <a:pos x="14" y="0"/>
                </a:cxn>
                <a:cxn ang="0">
                  <a:pos x="0" y="0"/>
                </a:cxn>
              </a:cxnLst>
              <a:rect l="0" t="0" r="r" b="b"/>
              <a:pathLst>
                <a:path w="14" h="12">
                  <a:moveTo>
                    <a:pt x="0" y="0"/>
                  </a:moveTo>
                  <a:lnTo>
                    <a:pt x="1" y="6"/>
                  </a:lnTo>
                  <a:lnTo>
                    <a:pt x="3" y="9"/>
                  </a:lnTo>
                  <a:lnTo>
                    <a:pt x="5" y="11"/>
                  </a:lnTo>
                  <a:lnTo>
                    <a:pt x="7" y="12"/>
                  </a:lnTo>
                  <a:lnTo>
                    <a:pt x="10" y="11"/>
                  </a:lnTo>
                  <a:lnTo>
                    <a:pt x="12" y="9"/>
                  </a:lnTo>
                  <a:lnTo>
                    <a:pt x="14" y="6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69" name="Freeform 1653"/>
            <p:cNvSpPr>
              <a:spLocks/>
            </p:cNvSpPr>
            <p:nvPr/>
          </p:nvSpPr>
          <p:spPr bwMode="auto">
            <a:xfrm>
              <a:off x="2668" y="2880"/>
              <a:ext cx="3" cy="2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1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 h="11">
                  <a:moveTo>
                    <a:pt x="11" y="0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0" name="Freeform 1654"/>
            <p:cNvSpPr>
              <a:spLocks/>
            </p:cNvSpPr>
            <p:nvPr/>
          </p:nvSpPr>
          <p:spPr bwMode="auto">
            <a:xfrm>
              <a:off x="2668" y="2880"/>
              <a:ext cx="4" cy="4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0"/>
                </a:cxn>
                <a:cxn ang="0">
                  <a:pos x="17" y="0"/>
                </a:cxn>
                <a:cxn ang="0">
                  <a:pos x="0" y="17"/>
                </a:cxn>
                <a:cxn ang="0">
                  <a:pos x="0" y="5"/>
                </a:cxn>
              </a:cxnLst>
              <a:rect l="0" t="0" r="r" b="b"/>
              <a:pathLst>
                <a:path w="17" h="17">
                  <a:moveTo>
                    <a:pt x="0" y="5"/>
                  </a:moveTo>
                  <a:lnTo>
                    <a:pt x="6" y="0"/>
                  </a:lnTo>
                  <a:lnTo>
                    <a:pt x="17" y="0"/>
                  </a:lnTo>
                  <a:lnTo>
                    <a:pt x="0" y="17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1" name="Freeform 1655"/>
            <p:cNvSpPr>
              <a:spLocks/>
            </p:cNvSpPr>
            <p:nvPr/>
          </p:nvSpPr>
          <p:spPr bwMode="auto">
            <a:xfrm>
              <a:off x="2668" y="2880"/>
              <a:ext cx="6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1" y="0"/>
                </a:cxn>
                <a:cxn ang="0">
                  <a:pos x="22" y="0"/>
                </a:cxn>
                <a:cxn ang="0">
                  <a:pos x="0" y="22"/>
                </a:cxn>
                <a:cxn ang="0">
                  <a:pos x="0" y="11"/>
                </a:cxn>
              </a:cxnLst>
              <a:rect l="0" t="0" r="r" b="b"/>
              <a:pathLst>
                <a:path w="22" h="22">
                  <a:moveTo>
                    <a:pt x="0" y="11"/>
                  </a:moveTo>
                  <a:lnTo>
                    <a:pt x="11" y="0"/>
                  </a:lnTo>
                  <a:lnTo>
                    <a:pt x="22" y="0"/>
                  </a:lnTo>
                  <a:lnTo>
                    <a:pt x="0" y="22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2" name="Freeform 1656"/>
            <p:cNvSpPr>
              <a:spLocks/>
            </p:cNvSpPr>
            <p:nvPr/>
          </p:nvSpPr>
          <p:spPr bwMode="auto">
            <a:xfrm>
              <a:off x="2668" y="2880"/>
              <a:ext cx="7" cy="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7" y="0"/>
                </a:cxn>
                <a:cxn ang="0">
                  <a:pos x="28" y="0"/>
                </a:cxn>
                <a:cxn ang="0">
                  <a:pos x="0" y="27"/>
                </a:cxn>
                <a:cxn ang="0">
                  <a:pos x="0" y="17"/>
                </a:cxn>
              </a:cxnLst>
              <a:rect l="0" t="0" r="r" b="b"/>
              <a:pathLst>
                <a:path w="28" h="27">
                  <a:moveTo>
                    <a:pt x="0" y="17"/>
                  </a:moveTo>
                  <a:lnTo>
                    <a:pt x="17" y="0"/>
                  </a:lnTo>
                  <a:lnTo>
                    <a:pt x="28" y="0"/>
                  </a:lnTo>
                  <a:lnTo>
                    <a:pt x="0" y="2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3" name="Freeform 1657"/>
            <p:cNvSpPr>
              <a:spLocks/>
            </p:cNvSpPr>
            <p:nvPr/>
          </p:nvSpPr>
          <p:spPr bwMode="auto">
            <a:xfrm>
              <a:off x="2668" y="2880"/>
              <a:ext cx="9" cy="8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22" y="0"/>
                </a:cxn>
                <a:cxn ang="0">
                  <a:pos x="33" y="0"/>
                </a:cxn>
                <a:cxn ang="0">
                  <a:pos x="0" y="33"/>
                </a:cxn>
                <a:cxn ang="0">
                  <a:pos x="0" y="22"/>
                </a:cxn>
              </a:cxnLst>
              <a:rect l="0" t="0" r="r" b="b"/>
              <a:pathLst>
                <a:path w="33" h="33">
                  <a:moveTo>
                    <a:pt x="0" y="22"/>
                  </a:moveTo>
                  <a:lnTo>
                    <a:pt x="22" y="0"/>
                  </a:lnTo>
                  <a:lnTo>
                    <a:pt x="33" y="0"/>
                  </a:lnTo>
                  <a:lnTo>
                    <a:pt x="0" y="33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4" name="Freeform 1658"/>
            <p:cNvSpPr>
              <a:spLocks/>
            </p:cNvSpPr>
            <p:nvPr/>
          </p:nvSpPr>
          <p:spPr bwMode="auto">
            <a:xfrm>
              <a:off x="2668" y="2880"/>
              <a:ext cx="10" cy="9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8" y="0"/>
                </a:cxn>
                <a:cxn ang="0">
                  <a:pos x="38" y="0"/>
                </a:cxn>
                <a:cxn ang="0">
                  <a:pos x="0" y="38"/>
                </a:cxn>
                <a:cxn ang="0">
                  <a:pos x="0" y="27"/>
                </a:cxn>
              </a:cxnLst>
              <a:rect l="0" t="0" r="r" b="b"/>
              <a:pathLst>
                <a:path w="38" h="38">
                  <a:moveTo>
                    <a:pt x="0" y="27"/>
                  </a:moveTo>
                  <a:lnTo>
                    <a:pt x="28" y="0"/>
                  </a:lnTo>
                  <a:lnTo>
                    <a:pt x="38" y="0"/>
                  </a:lnTo>
                  <a:lnTo>
                    <a:pt x="0" y="38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5" name="Freeform 1659"/>
            <p:cNvSpPr>
              <a:spLocks/>
            </p:cNvSpPr>
            <p:nvPr/>
          </p:nvSpPr>
          <p:spPr bwMode="auto">
            <a:xfrm>
              <a:off x="2668" y="2880"/>
              <a:ext cx="11" cy="11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33" y="0"/>
                </a:cxn>
                <a:cxn ang="0">
                  <a:pos x="44" y="0"/>
                </a:cxn>
                <a:cxn ang="0">
                  <a:pos x="0" y="43"/>
                </a:cxn>
                <a:cxn ang="0">
                  <a:pos x="0" y="33"/>
                </a:cxn>
              </a:cxnLst>
              <a:rect l="0" t="0" r="r" b="b"/>
              <a:pathLst>
                <a:path w="44" h="43">
                  <a:moveTo>
                    <a:pt x="0" y="33"/>
                  </a:moveTo>
                  <a:lnTo>
                    <a:pt x="33" y="0"/>
                  </a:lnTo>
                  <a:lnTo>
                    <a:pt x="44" y="0"/>
                  </a:lnTo>
                  <a:lnTo>
                    <a:pt x="0" y="4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6" name="Freeform 1660"/>
            <p:cNvSpPr>
              <a:spLocks/>
            </p:cNvSpPr>
            <p:nvPr/>
          </p:nvSpPr>
          <p:spPr bwMode="auto">
            <a:xfrm>
              <a:off x="2668" y="2880"/>
              <a:ext cx="13" cy="12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8" y="0"/>
                </a:cxn>
                <a:cxn ang="0">
                  <a:pos x="49" y="0"/>
                </a:cxn>
                <a:cxn ang="0">
                  <a:pos x="0" y="49"/>
                </a:cxn>
                <a:cxn ang="0">
                  <a:pos x="0" y="38"/>
                </a:cxn>
              </a:cxnLst>
              <a:rect l="0" t="0" r="r" b="b"/>
              <a:pathLst>
                <a:path w="49" h="49">
                  <a:moveTo>
                    <a:pt x="0" y="38"/>
                  </a:moveTo>
                  <a:lnTo>
                    <a:pt x="38" y="0"/>
                  </a:lnTo>
                  <a:lnTo>
                    <a:pt x="49" y="0"/>
                  </a:lnTo>
                  <a:lnTo>
                    <a:pt x="0" y="49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7" name="Freeform 1661"/>
            <p:cNvSpPr>
              <a:spLocks/>
            </p:cNvSpPr>
            <p:nvPr/>
          </p:nvSpPr>
          <p:spPr bwMode="auto">
            <a:xfrm>
              <a:off x="2668" y="2880"/>
              <a:ext cx="14" cy="13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44" y="0"/>
                </a:cxn>
                <a:cxn ang="0">
                  <a:pos x="55" y="0"/>
                </a:cxn>
                <a:cxn ang="0">
                  <a:pos x="0" y="54"/>
                </a:cxn>
                <a:cxn ang="0">
                  <a:pos x="0" y="43"/>
                </a:cxn>
              </a:cxnLst>
              <a:rect l="0" t="0" r="r" b="b"/>
              <a:pathLst>
                <a:path w="55" h="54">
                  <a:moveTo>
                    <a:pt x="0" y="43"/>
                  </a:moveTo>
                  <a:lnTo>
                    <a:pt x="44" y="0"/>
                  </a:lnTo>
                  <a:lnTo>
                    <a:pt x="55" y="0"/>
                  </a:lnTo>
                  <a:lnTo>
                    <a:pt x="0" y="5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8" name="Freeform 1662"/>
            <p:cNvSpPr>
              <a:spLocks/>
            </p:cNvSpPr>
            <p:nvPr/>
          </p:nvSpPr>
          <p:spPr bwMode="auto">
            <a:xfrm>
              <a:off x="2668" y="2880"/>
              <a:ext cx="15" cy="15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61" y="0"/>
                </a:cxn>
                <a:cxn ang="0">
                  <a:pos x="0" y="61"/>
                </a:cxn>
                <a:cxn ang="0">
                  <a:pos x="0" y="49"/>
                </a:cxn>
              </a:cxnLst>
              <a:rect l="0" t="0" r="r" b="b"/>
              <a:pathLst>
                <a:path w="61" h="61">
                  <a:moveTo>
                    <a:pt x="0" y="49"/>
                  </a:moveTo>
                  <a:lnTo>
                    <a:pt x="49" y="0"/>
                  </a:lnTo>
                  <a:lnTo>
                    <a:pt x="61" y="0"/>
                  </a:lnTo>
                  <a:lnTo>
                    <a:pt x="0" y="6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79" name="Freeform 1663"/>
            <p:cNvSpPr>
              <a:spLocks/>
            </p:cNvSpPr>
            <p:nvPr/>
          </p:nvSpPr>
          <p:spPr bwMode="auto">
            <a:xfrm>
              <a:off x="2668" y="2880"/>
              <a:ext cx="17" cy="16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5" y="0"/>
                </a:cxn>
                <a:cxn ang="0">
                  <a:pos x="66" y="0"/>
                </a:cxn>
                <a:cxn ang="0">
                  <a:pos x="0" y="66"/>
                </a:cxn>
                <a:cxn ang="0">
                  <a:pos x="0" y="54"/>
                </a:cxn>
              </a:cxnLst>
              <a:rect l="0" t="0" r="r" b="b"/>
              <a:pathLst>
                <a:path w="66" h="66">
                  <a:moveTo>
                    <a:pt x="0" y="54"/>
                  </a:moveTo>
                  <a:lnTo>
                    <a:pt x="55" y="0"/>
                  </a:lnTo>
                  <a:lnTo>
                    <a:pt x="66" y="0"/>
                  </a:lnTo>
                  <a:lnTo>
                    <a:pt x="0" y="66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0" name="Freeform 1664"/>
            <p:cNvSpPr>
              <a:spLocks/>
            </p:cNvSpPr>
            <p:nvPr/>
          </p:nvSpPr>
          <p:spPr bwMode="auto">
            <a:xfrm>
              <a:off x="2668" y="2880"/>
              <a:ext cx="18" cy="17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61" y="0"/>
                </a:cxn>
                <a:cxn ang="0">
                  <a:pos x="71" y="0"/>
                </a:cxn>
                <a:cxn ang="0">
                  <a:pos x="0" y="71"/>
                </a:cxn>
                <a:cxn ang="0">
                  <a:pos x="0" y="61"/>
                </a:cxn>
              </a:cxnLst>
              <a:rect l="0" t="0" r="r" b="b"/>
              <a:pathLst>
                <a:path w="71" h="71">
                  <a:moveTo>
                    <a:pt x="0" y="61"/>
                  </a:moveTo>
                  <a:lnTo>
                    <a:pt x="61" y="0"/>
                  </a:lnTo>
                  <a:lnTo>
                    <a:pt x="71" y="0"/>
                  </a:lnTo>
                  <a:lnTo>
                    <a:pt x="0" y="7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1" name="Freeform 1665"/>
            <p:cNvSpPr>
              <a:spLocks/>
            </p:cNvSpPr>
            <p:nvPr/>
          </p:nvSpPr>
          <p:spPr bwMode="auto">
            <a:xfrm>
              <a:off x="2668" y="2880"/>
              <a:ext cx="19" cy="19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66" y="0"/>
                </a:cxn>
                <a:cxn ang="0">
                  <a:pos x="77" y="0"/>
                </a:cxn>
                <a:cxn ang="0">
                  <a:pos x="0" y="77"/>
                </a:cxn>
                <a:cxn ang="0">
                  <a:pos x="0" y="66"/>
                </a:cxn>
              </a:cxnLst>
              <a:rect l="0" t="0" r="r" b="b"/>
              <a:pathLst>
                <a:path w="77" h="77">
                  <a:moveTo>
                    <a:pt x="0" y="66"/>
                  </a:moveTo>
                  <a:lnTo>
                    <a:pt x="66" y="0"/>
                  </a:lnTo>
                  <a:lnTo>
                    <a:pt x="77" y="0"/>
                  </a:lnTo>
                  <a:lnTo>
                    <a:pt x="0" y="77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2" name="Freeform 1666"/>
            <p:cNvSpPr>
              <a:spLocks/>
            </p:cNvSpPr>
            <p:nvPr/>
          </p:nvSpPr>
          <p:spPr bwMode="auto">
            <a:xfrm>
              <a:off x="2668" y="2880"/>
              <a:ext cx="21" cy="2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71" y="0"/>
                </a:cxn>
                <a:cxn ang="0">
                  <a:pos x="82" y="0"/>
                </a:cxn>
                <a:cxn ang="0">
                  <a:pos x="0" y="82"/>
                </a:cxn>
                <a:cxn ang="0">
                  <a:pos x="0" y="71"/>
                </a:cxn>
              </a:cxnLst>
              <a:rect l="0" t="0" r="r" b="b"/>
              <a:pathLst>
                <a:path w="82" h="82">
                  <a:moveTo>
                    <a:pt x="0" y="71"/>
                  </a:moveTo>
                  <a:lnTo>
                    <a:pt x="71" y="0"/>
                  </a:lnTo>
                  <a:lnTo>
                    <a:pt x="82" y="0"/>
                  </a:lnTo>
                  <a:lnTo>
                    <a:pt x="0" y="82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3" name="Freeform 1667"/>
            <p:cNvSpPr>
              <a:spLocks/>
            </p:cNvSpPr>
            <p:nvPr/>
          </p:nvSpPr>
          <p:spPr bwMode="auto">
            <a:xfrm>
              <a:off x="2668" y="2880"/>
              <a:ext cx="22" cy="22"/>
            </a:xfrm>
            <a:custGeom>
              <a:avLst/>
              <a:gdLst/>
              <a:ahLst/>
              <a:cxnLst>
                <a:cxn ang="0">
                  <a:pos x="0" y="77"/>
                </a:cxn>
                <a:cxn ang="0">
                  <a:pos x="77" y="0"/>
                </a:cxn>
                <a:cxn ang="0">
                  <a:pos x="87" y="0"/>
                </a:cxn>
                <a:cxn ang="0">
                  <a:pos x="0" y="87"/>
                </a:cxn>
                <a:cxn ang="0">
                  <a:pos x="0" y="77"/>
                </a:cxn>
              </a:cxnLst>
              <a:rect l="0" t="0" r="r" b="b"/>
              <a:pathLst>
                <a:path w="87" h="87">
                  <a:moveTo>
                    <a:pt x="0" y="77"/>
                  </a:moveTo>
                  <a:lnTo>
                    <a:pt x="77" y="0"/>
                  </a:lnTo>
                  <a:lnTo>
                    <a:pt x="87" y="0"/>
                  </a:lnTo>
                  <a:lnTo>
                    <a:pt x="0" y="87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4" name="Freeform 1668"/>
            <p:cNvSpPr>
              <a:spLocks/>
            </p:cNvSpPr>
            <p:nvPr/>
          </p:nvSpPr>
          <p:spPr bwMode="auto">
            <a:xfrm>
              <a:off x="2668" y="2880"/>
              <a:ext cx="24" cy="23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2" y="0"/>
                </a:cxn>
                <a:cxn ang="0">
                  <a:pos x="93" y="0"/>
                </a:cxn>
                <a:cxn ang="0">
                  <a:pos x="0" y="93"/>
                </a:cxn>
                <a:cxn ang="0">
                  <a:pos x="0" y="82"/>
                </a:cxn>
              </a:cxnLst>
              <a:rect l="0" t="0" r="r" b="b"/>
              <a:pathLst>
                <a:path w="93" h="93">
                  <a:moveTo>
                    <a:pt x="0" y="82"/>
                  </a:moveTo>
                  <a:lnTo>
                    <a:pt x="82" y="0"/>
                  </a:lnTo>
                  <a:lnTo>
                    <a:pt x="93" y="0"/>
                  </a:lnTo>
                  <a:lnTo>
                    <a:pt x="0" y="93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5" name="Freeform 1669"/>
            <p:cNvSpPr>
              <a:spLocks/>
            </p:cNvSpPr>
            <p:nvPr/>
          </p:nvSpPr>
          <p:spPr bwMode="auto">
            <a:xfrm>
              <a:off x="2668" y="2880"/>
              <a:ext cx="25" cy="24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87" y="0"/>
                </a:cxn>
                <a:cxn ang="0">
                  <a:pos x="98" y="0"/>
                </a:cxn>
                <a:cxn ang="0">
                  <a:pos x="0" y="98"/>
                </a:cxn>
                <a:cxn ang="0">
                  <a:pos x="0" y="87"/>
                </a:cxn>
              </a:cxnLst>
              <a:rect l="0" t="0" r="r" b="b"/>
              <a:pathLst>
                <a:path w="98" h="98">
                  <a:moveTo>
                    <a:pt x="0" y="87"/>
                  </a:moveTo>
                  <a:lnTo>
                    <a:pt x="87" y="0"/>
                  </a:lnTo>
                  <a:lnTo>
                    <a:pt x="98" y="0"/>
                  </a:lnTo>
                  <a:lnTo>
                    <a:pt x="0" y="98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6" name="Freeform 1670"/>
            <p:cNvSpPr>
              <a:spLocks/>
            </p:cNvSpPr>
            <p:nvPr/>
          </p:nvSpPr>
          <p:spPr bwMode="auto">
            <a:xfrm>
              <a:off x="2668" y="2880"/>
              <a:ext cx="26" cy="26"/>
            </a:xfrm>
            <a:custGeom>
              <a:avLst/>
              <a:gdLst/>
              <a:ahLst/>
              <a:cxnLst>
                <a:cxn ang="0">
                  <a:pos x="0" y="93"/>
                </a:cxn>
                <a:cxn ang="0">
                  <a:pos x="93" y="0"/>
                </a:cxn>
                <a:cxn ang="0">
                  <a:pos x="104" y="0"/>
                </a:cxn>
                <a:cxn ang="0">
                  <a:pos x="0" y="103"/>
                </a:cxn>
                <a:cxn ang="0">
                  <a:pos x="0" y="93"/>
                </a:cxn>
              </a:cxnLst>
              <a:rect l="0" t="0" r="r" b="b"/>
              <a:pathLst>
                <a:path w="104" h="103">
                  <a:moveTo>
                    <a:pt x="0" y="93"/>
                  </a:moveTo>
                  <a:lnTo>
                    <a:pt x="93" y="0"/>
                  </a:lnTo>
                  <a:lnTo>
                    <a:pt x="104" y="0"/>
                  </a:lnTo>
                  <a:lnTo>
                    <a:pt x="0" y="103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7" name="Freeform 1671"/>
            <p:cNvSpPr>
              <a:spLocks/>
            </p:cNvSpPr>
            <p:nvPr/>
          </p:nvSpPr>
          <p:spPr bwMode="auto">
            <a:xfrm>
              <a:off x="2668" y="2880"/>
              <a:ext cx="28" cy="27"/>
            </a:xfrm>
            <a:custGeom>
              <a:avLst/>
              <a:gdLst/>
              <a:ahLst/>
              <a:cxnLst>
                <a:cxn ang="0">
                  <a:pos x="0" y="98"/>
                </a:cxn>
                <a:cxn ang="0">
                  <a:pos x="98" y="0"/>
                </a:cxn>
                <a:cxn ang="0">
                  <a:pos x="110" y="0"/>
                </a:cxn>
                <a:cxn ang="0">
                  <a:pos x="0" y="109"/>
                </a:cxn>
                <a:cxn ang="0">
                  <a:pos x="0" y="98"/>
                </a:cxn>
              </a:cxnLst>
              <a:rect l="0" t="0" r="r" b="b"/>
              <a:pathLst>
                <a:path w="110" h="109">
                  <a:moveTo>
                    <a:pt x="0" y="98"/>
                  </a:moveTo>
                  <a:lnTo>
                    <a:pt x="98" y="0"/>
                  </a:lnTo>
                  <a:lnTo>
                    <a:pt x="110" y="0"/>
                  </a:lnTo>
                  <a:lnTo>
                    <a:pt x="0" y="109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8" name="Freeform 1672"/>
            <p:cNvSpPr>
              <a:spLocks/>
            </p:cNvSpPr>
            <p:nvPr/>
          </p:nvSpPr>
          <p:spPr bwMode="auto">
            <a:xfrm>
              <a:off x="2668" y="2880"/>
              <a:ext cx="29" cy="28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04" y="0"/>
                </a:cxn>
                <a:cxn ang="0">
                  <a:pos x="115" y="0"/>
                </a:cxn>
                <a:cxn ang="0">
                  <a:pos x="0" y="115"/>
                </a:cxn>
                <a:cxn ang="0">
                  <a:pos x="0" y="103"/>
                </a:cxn>
              </a:cxnLst>
              <a:rect l="0" t="0" r="r" b="b"/>
              <a:pathLst>
                <a:path w="115" h="115">
                  <a:moveTo>
                    <a:pt x="0" y="103"/>
                  </a:moveTo>
                  <a:lnTo>
                    <a:pt x="104" y="0"/>
                  </a:lnTo>
                  <a:lnTo>
                    <a:pt x="115" y="0"/>
                  </a:lnTo>
                  <a:lnTo>
                    <a:pt x="0" y="115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89" name="Freeform 1673"/>
            <p:cNvSpPr>
              <a:spLocks/>
            </p:cNvSpPr>
            <p:nvPr/>
          </p:nvSpPr>
          <p:spPr bwMode="auto">
            <a:xfrm>
              <a:off x="2668" y="2880"/>
              <a:ext cx="30" cy="30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10" y="0"/>
                </a:cxn>
                <a:cxn ang="0">
                  <a:pos x="121" y="0"/>
                </a:cxn>
                <a:cxn ang="0">
                  <a:pos x="0" y="120"/>
                </a:cxn>
                <a:cxn ang="0">
                  <a:pos x="0" y="109"/>
                </a:cxn>
              </a:cxnLst>
              <a:rect l="0" t="0" r="r" b="b"/>
              <a:pathLst>
                <a:path w="121" h="120">
                  <a:moveTo>
                    <a:pt x="0" y="109"/>
                  </a:moveTo>
                  <a:lnTo>
                    <a:pt x="110" y="0"/>
                  </a:lnTo>
                  <a:lnTo>
                    <a:pt x="121" y="0"/>
                  </a:lnTo>
                  <a:lnTo>
                    <a:pt x="0" y="120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0" name="Freeform 1674"/>
            <p:cNvSpPr>
              <a:spLocks/>
            </p:cNvSpPr>
            <p:nvPr/>
          </p:nvSpPr>
          <p:spPr bwMode="auto">
            <a:xfrm>
              <a:off x="2668" y="2880"/>
              <a:ext cx="32" cy="31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15" y="0"/>
                </a:cxn>
                <a:cxn ang="0">
                  <a:pos x="126" y="0"/>
                </a:cxn>
                <a:cxn ang="0">
                  <a:pos x="0" y="126"/>
                </a:cxn>
                <a:cxn ang="0">
                  <a:pos x="0" y="115"/>
                </a:cxn>
              </a:cxnLst>
              <a:rect l="0" t="0" r="r" b="b"/>
              <a:pathLst>
                <a:path w="126" h="126">
                  <a:moveTo>
                    <a:pt x="0" y="115"/>
                  </a:moveTo>
                  <a:lnTo>
                    <a:pt x="115" y="0"/>
                  </a:lnTo>
                  <a:lnTo>
                    <a:pt x="126" y="0"/>
                  </a:lnTo>
                  <a:lnTo>
                    <a:pt x="0" y="126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1" name="Freeform 1675"/>
            <p:cNvSpPr>
              <a:spLocks/>
            </p:cNvSpPr>
            <p:nvPr/>
          </p:nvSpPr>
          <p:spPr bwMode="auto">
            <a:xfrm>
              <a:off x="2668" y="2880"/>
              <a:ext cx="33" cy="32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21" y="0"/>
                </a:cxn>
                <a:cxn ang="0">
                  <a:pos x="131" y="0"/>
                </a:cxn>
                <a:cxn ang="0">
                  <a:pos x="0" y="131"/>
                </a:cxn>
                <a:cxn ang="0">
                  <a:pos x="0" y="120"/>
                </a:cxn>
              </a:cxnLst>
              <a:rect l="0" t="0" r="r" b="b"/>
              <a:pathLst>
                <a:path w="131" h="131">
                  <a:moveTo>
                    <a:pt x="0" y="120"/>
                  </a:moveTo>
                  <a:lnTo>
                    <a:pt x="121" y="0"/>
                  </a:lnTo>
                  <a:lnTo>
                    <a:pt x="131" y="0"/>
                  </a:lnTo>
                  <a:lnTo>
                    <a:pt x="0" y="131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2" name="Freeform 1676"/>
            <p:cNvSpPr>
              <a:spLocks/>
            </p:cNvSpPr>
            <p:nvPr/>
          </p:nvSpPr>
          <p:spPr bwMode="auto">
            <a:xfrm>
              <a:off x="2668" y="2880"/>
              <a:ext cx="35" cy="34"/>
            </a:xfrm>
            <a:custGeom>
              <a:avLst/>
              <a:gdLst/>
              <a:ahLst/>
              <a:cxnLst>
                <a:cxn ang="0">
                  <a:pos x="0" y="126"/>
                </a:cxn>
                <a:cxn ang="0">
                  <a:pos x="126" y="0"/>
                </a:cxn>
                <a:cxn ang="0">
                  <a:pos x="137" y="0"/>
                </a:cxn>
                <a:cxn ang="0">
                  <a:pos x="1" y="136"/>
                </a:cxn>
                <a:cxn ang="0">
                  <a:pos x="0" y="136"/>
                </a:cxn>
                <a:cxn ang="0">
                  <a:pos x="0" y="136"/>
                </a:cxn>
                <a:cxn ang="0">
                  <a:pos x="0" y="126"/>
                </a:cxn>
              </a:cxnLst>
              <a:rect l="0" t="0" r="r" b="b"/>
              <a:pathLst>
                <a:path w="137" h="136">
                  <a:moveTo>
                    <a:pt x="0" y="126"/>
                  </a:moveTo>
                  <a:lnTo>
                    <a:pt x="126" y="0"/>
                  </a:lnTo>
                  <a:lnTo>
                    <a:pt x="137" y="0"/>
                  </a:lnTo>
                  <a:lnTo>
                    <a:pt x="1" y="136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3" name="Freeform 1677"/>
            <p:cNvSpPr>
              <a:spLocks/>
            </p:cNvSpPr>
            <p:nvPr/>
          </p:nvSpPr>
          <p:spPr bwMode="auto">
            <a:xfrm>
              <a:off x="2668" y="2880"/>
              <a:ext cx="35" cy="34"/>
            </a:xfrm>
            <a:custGeom>
              <a:avLst/>
              <a:gdLst/>
              <a:ahLst/>
              <a:cxnLst>
                <a:cxn ang="0">
                  <a:pos x="0" y="131"/>
                </a:cxn>
                <a:cxn ang="0">
                  <a:pos x="131" y="0"/>
                </a:cxn>
                <a:cxn ang="0">
                  <a:pos x="138" y="0"/>
                </a:cxn>
                <a:cxn ang="0">
                  <a:pos x="138" y="4"/>
                </a:cxn>
                <a:cxn ang="0">
                  <a:pos x="8" y="136"/>
                </a:cxn>
                <a:cxn ang="0">
                  <a:pos x="0" y="136"/>
                </a:cxn>
                <a:cxn ang="0">
                  <a:pos x="0" y="136"/>
                </a:cxn>
                <a:cxn ang="0">
                  <a:pos x="0" y="131"/>
                </a:cxn>
              </a:cxnLst>
              <a:rect l="0" t="0" r="r" b="b"/>
              <a:pathLst>
                <a:path w="138" h="136">
                  <a:moveTo>
                    <a:pt x="0" y="131"/>
                  </a:moveTo>
                  <a:lnTo>
                    <a:pt x="131" y="0"/>
                  </a:lnTo>
                  <a:lnTo>
                    <a:pt x="138" y="0"/>
                  </a:lnTo>
                  <a:lnTo>
                    <a:pt x="138" y="4"/>
                  </a:lnTo>
                  <a:lnTo>
                    <a:pt x="8" y="136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0" y="131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4" name="Freeform 1678"/>
            <p:cNvSpPr>
              <a:spLocks/>
            </p:cNvSpPr>
            <p:nvPr/>
          </p:nvSpPr>
          <p:spPr bwMode="auto">
            <a:xfrm>
              <a:off x="2669" y="2880"/>
              <a:ext cx="34" cy="34"/>
            </a:xfrm>
            <a:custGeom>
              <a:avLst/>
              <a:gdLst/>
              <a:ahLst/>
              <a:cxnLst>
                <a:cxn ang="0">
                  <a:pos x="0" y="136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7" y="11"/>
                </a:cxn>
                <a:cxn ang="0">
                  <a:pos x="12" y="136"/>
                </a:cxn>
                <a:cxn ang="0">
                  <a:pos x="0" y="136"/>
                </a:cxn>
              </a:cxnLst>
              <a:rect l="0" t="0" r="r" b="b"/>
              <a:pathLst>
                <a:path w="137" h="136">
                  <a:moveTo>
                    <a:pt x="0" y="136"/>
                  </a:moveTo>
                  <a:lnTo>
                    <a:pt x="136" y="0"/>
                  </a:lnTo>
                  <a:lnTo>
                    <a:pt x="137" y="0"/>
                  </a:lnTo>
                  <a:lnTo>
                    <a:pt x="137" y="11"/>
                  </a:lnTo>
                  <a:lnTo>
                    <a:pt x="12" y="136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5" name="Freeform 1679"/>
            <p:cNvSpPr>
              <a:spLocks/>
            </p:cNvSpPr>
            <p:nvPr/>
          </p:nvSpPr>
          <p:spPr bwMode="auto">
            <a:xfrm>
              <a:off x="2670" y="2881"/>
              <a:ext cx="33" cy="33"/>
            </a:xfrm>
            <a:custGeom>
              <a:avLst/>
              <a:gdLst/>
              <a:ahLst/>
              <a:cxnLst>
                <a:cxn ang="0">
                  <a:pos x="0" y="132"/>
                </a:cxn>
                <a:cxn ang="0">
                  <a:pos x="130" y="0"/>
                </a:cxn>
                <a:cxn ang="0">
                  <a:pos x="130" y="12"/>
                </a:cxn>
                <a:cxn ang="0">
                  <a:pos x="10" y="132"/>
                </a:cxn>
                <a:cxn ang="0">
                  <a:pos x="0" y="132"/>
                </a:cxn>
              </a:cxnLst>
              <a:rect l="0" t="0" r="r" b="b"/>
              <a:pathLst>
                <a:path w="130" h="132">
                  <a:moveTo>
                    <a:pt x="0" y="132"/>
                  </a:moveTo>
                  <a:lnTo>
                    <a:pt x="130" y="0"/>
                  </a:lnTo>
                  <a:lnTo>
                    <a:pt x="130" y="12"/>
                  </a:lnTo>
                  <a:lnTo>
                    <a:pt x="10" y="132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6" name="Freeform 1680"/>
            <p:cNvSpPr>
              <a:spLocks/>
            </p:cNvSpPr>
            <p:nvPr/>
          </p:nvSpPr>
          <p:spPr bwMode="auto">
            <a:xfrm>
              <a:off x="2671" y="2882"/>
              <a:ext cx="32" cy="32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5" y="0"/>
                </a:cxn>
                <a:cxn ang="0">
                  <a:pos x="125" y="11"/>
                </a:cxn>
                <a:cxn ang="0">
                  <a:pos x="11" y="125"/>
                </a:cxn>
                <a:cxn ang="0">
                  <a:pos x="0" y="125"/>
                </a:cxn>
              </a:cxnLst>
              <a:rect l="0" t="0" r="r" b="b"/>
              <a:pathLst>
                <a:path w="125" h="125">
                  <a:moveTo>
                    <a:pt x="0" y="125"/>
                  </a:moveTo>
                  <a:lnTo>
                    <a:pt x="125" y="0"/>
                  </a:lnTo>
                  <a:lnTo>
                    <a:pt x="125" y="11"/>
                  </a:lnTo>
                  <a:lnTo>
                    <a:pt x="11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7" name="Freeform 1681"/>
            <p:cNvSpPr>
              <a:spLocks/>
            </p:cNvSpPr>
            <p:nvPr/>
          </p:nvSpPr>
          <p:spPr bwMode="auto">
            <a:xfrm>
              <a:off x="2673" y="2884"/>
              <a:ext cx="30" cy="3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20" y="0"/>
                </a:cxn>
                <a:cxn ang="0">
                  <a:pos x="120" y="11"/>
                </a:cxn>
                <a:cxn ang="0">
                  <a:pos x="11" y="120"/>
                </a:cxn>
                <a:cxn ang="0">
                  <a:pos x="0" y="120"/>
                </a:cxn>
              </a:cxnLst>
              <a:rect l="0" t="0" r="r" b="b"/>
              <a:pathLst>
                <a:path w="120" h="120">
                  <a:moveTo>
                    <a:pt x="0" y="120"/>
                  </a:moveTo>
                  <a:lnTo>
                    <a:pt x="120" y="0"/>
                  </a:lnTo>
                  <a:lnTo>
                    <a:pt x="120" y="11"/>
                  </a:lnTo>
                  <a:lnTo>
                    <a:pt x="11" y="12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8" name="Freeform 1682"/>
            <p:cNvSpPr>
              <a:spLocks/>
            </p:cNvSpPr>
            <p:nvPr/>
          </p:nvSpPr>
          <p:spPr bwMode="auto">
            <a:xfrm>
              <a:off x="2674" y="2885"/>
              <a:ext cx="29" cy="29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14" y="0"/>
                </a:cxn>
                <a:cxn ang="0">
                  <a:pos x="114" y="10"/>
                </a:cxn>
                <a:cxn ang="0">
                  <a:pos x="10" y="114"/>
                </a:cxn>
                <a:cxn ang="0">
                  <a:pos x="0" y="114"/>
                </a:cxn>
              </a:cxnLst>
              <a:rect l="0" t="0" r="r" b="b"/>
              <a:pathLst>
                <a:path w="114" h="114">
                  <a:moveTo>
                    <a:pt x="0" y="114"/>
                  </a:moveTo>
                  <a:lnTo>
                    <a:pt x="114" y="0"/>
                  </a:lnTo>
                  <a:lnTo>
                    <a:pt x="114" y="10"/>
                  </a:lnTo>
                  <a:lnTo>
                    <a:pt x="10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299" name="Freeform 1683"/>
            <p:cNvSpPr>
              <a:spLocks/>
            </p:cNvSpPr>
            <p:nvPr/>
          </p:nvSpPr>
          <p:spPr bwMode="auto">
            <a:xfrm>
              <a:off x="2676" y="2886"/>
              <a:ext cx="27" cy="28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109" y="0"/>
                </a:cxn>
                <a:cxn ang="0">
                  <a:pos x="109" y="11"/>
                </a:cxn>
                <a:cxn ang="0">
                  <a:pos x="11" y="109"/>
                </a:cxn>
                <a:cxn ang="0">
                  <a:pos x="0" y="109"/>
                </a:cxn>
              </a:cxnLst>
              <a:rect l="0" t="0" r="r" b="b"/>
              <a:pathLst>
                <a:path w="109" h="109">
                  <a:moveTo>
                    <a:pt x="0" y="109"/>
                  </a:moveTo>
                  <a:lnTo>
                    <a:pt x="109" y="0"/>
                  </a:lnTo>
                  <a:lnTo>
                    <a:pt x="109" y="11"/>
                  </a:lnTo>
                  <a:lnTo>
                    <a:pt x="11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0" name="Freeform 1684"/>
            <p:cNvSpPr>
              <a:spLocks/>
            </p:cNvSpPr>
            <p:nvPr/>
          </p:nvSpPr>
          <p:spPr bwMode="auto">
            <a:xfrm>
              <a:off x="2677" y="2888"/>
              <a:ext cx="26" cy="26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104" y="0"/>
                </a:cxn>
                <a:cxn ang="0">
                  <a:pos x="104" y="11"/>
                </a:cxn>
                <a:cxn ang="0">
                  <a:pos x="11" y="104"/>
                </a:cxn>
                <a:cxn ang="0">
                  <a:pos x="0" y="104"/>
                </a:cxn>
              </a:cxnLst>
              <a:rect l="0" t="0" r="r" b="b"/>
              <a:pathLst>
                <a:path w="104" h="104">
                  <a:moveTo>
                    <a:pt x="0" y="104"/>
                  </a:moveTo>
                  <a:lnTo>
                    <a:pt x="104" y="0"/>
                  </a:lnTo>
                  <a:lnTo>
                    <a:pt x="104" y="11"/>
                  </a:lnTo>
                  <a:lnTo>
                    <a:pt x="11" y="10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1" name="Freeform 1685"/>
            <p:cNvSpPr>
              <a:spLocks/>
            </p:cNvSpPr>
            <p:nvPr/>
          </p:nvSpPr>
          <p:spPr bwMode="auto">
            <a:xfrm>
              <a:off x="2678" y="2889"/>
              <a:ext cx="25" cy="25"/>
            </a:xfrm>
            <a:custGeom>
              <a:avLst/>
              <a:gdLst/>
              <a:ahLst/>
              <a:cxnLst>
                <a:cxn ang="0">
                  <a:pos x="0" y="98"/>
                </a:cxn>
                <a:cxn ang="0">
                  <a:pos x="98" y="0"/>
                </a:cxn>
                <a:cxn ang="0">
                  <a:pos x="98" y="10"/>
                </a:cxn>
                <a:cxn ang="0">
                  <a:pos x="10" y="98"/>
                </a:cxn>
                <a:cxn ang="0">
                  <a:pos x="0" y="98"/>
                </a:cxn>
              </a:cxnLst>
              <a:rect l="0" t="0" r="r" b="b"/>
              <a:pathLst>
                <a:path w="98" h="98">
                  <a:moveTo>
                    <a:pt x="0" y="98"/>
                  </a:moveTo>
                  <a:lnTo>
                    <a:pt x="98" y="0"/>
                  </a:lnTo>
                  <a:lnTo>
                    <a:pt x="98" y="10"/>
                  </a:lnTo>
                  <a:lnTo>
                    <a:pt x="10" y="98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2" name="Freeform 1686"/>
            <p:cNvSpPr>
              <a:spLocks/>
            </p:cNvSpPr>
            <p:nvPr/>
          </p:nvSpPr>
          <p:spPr bwMode="auto">
            <a:xfrm>
              <a:off x="2680" y="2891"/>
              <a:ext cx="23" cy="23"/>
            </a:xfrm>
            <a:custGeom>
              <a:avLst/>
              <a:gdLst/>
              <a:ahLst/>
              <a:cxnLst>
                <a:cxn ang="0">
                  <a:pos x="0" y="93"/>
                </a:cxn>
                <a:cxn ang="0">
                  <a:pos x="93" y="0"/>
                </a:cxn>
                <a:cxn ang="0">
                  <a:pos x="93" y="11"/>
                </a:cxn>
                <a:cxn ang="0">
                  <a:pos x="12" y="93"/>
                </a:cxn>
                <a:cxn ang="0">
                  <a:pos x="0" y="93"/>
                </a:cxn>
              </a:cxnLst>
              <a:rect l="0" t="0" r="r" b="b"/>
              <a:pathLst>
                <a:path w="93" h="93">
                  <a:moveTo>
                    <a:pt x="0" y="93"/>
                  </a:moveTo>
                  <a:lnTo>
                    <a:pt x="93" y="0"/>
                  </a:lnTo>
                  <a:lnTo>
                    <a:pt x="93" y="11"/>
                  </a:lnTo>
                  <a:lnTo>
                    <a:pt x="12" y="93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F1F1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3" name="Freeform 1687"/>
            <p:cNvSpPr>
              <a:spLocks/>
            </p:cNvSpPr>
            <p:nvPr/>
          </p:nvSpPr>
          <p:spPr bwMode="auto">
            <a:xfrm>
              <a:off x="2681" y="2892"/>
              <a:ext cx="22" cy="22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88" y="0"/>
                </a:cxn>
                <a:cxn ang="0">
                  <a:pos x="88" y="12"/>
                </a:cxn>
                <a:cxn ang="0">
                  <a:pos x="12" y="88"/>
                </a:cxn>
                <a:cxn ang="0">
                  <a:pos x="0" y="88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0"/>
                  </a:lnTo>
                  <a:lnTo>
                    <a:pt x="88" y="12"/>
                  </a:lnTo>
                  <a:lnTo>
                    <a:pt x="12" y="8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4" name="Freeform 1688"/>
            <p:cNvSpPr>
              <a:spLocks/>
            </p:cNvSpPr>
            <p:nvPr/>
          </p:nvSpPr>
          <p:spPr bwMode="auto">
            <a:xfrm>
              <a:off x="2682" y="2893"/>
              <a:ext cx="21" cy="21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1" y="0"/>
                </a:cxn>
                <a:cxn ang="0">
                  <a:pos x="81" y="11"/>
                </a:cxn>
                <a:cxn ang="0">
                  <a:pos x="10" y="82"/>
                </a:cxn>
                <a:cxn ang="0">
                  <a:pos x="0" y="82"/>
                </a:cxn>
              </a:cxnLst>
              <a:rect l="0" t="0" r="r" b="b"/>
              <a:pathLst>
                <a:path w="81" h="82">
                  <a:moveTo>
                    <a:pt x="0" y="82"/>
                  </a:moveTo>
                  <a:lnTo>
                    <a:pt x="81" y="0"/>
                  </a:lnTo>
                  <a:lnTo>
                    <a:pt x="81" y="11"/>
                  </a:lnTo>
                  <a:lnTo>
                    <a:pt x="10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5" name="Freeform 1689"/>
            <p:cNvSpPr>
              <a:spLocks/>
            </p:cNvSpPr>
            <p:nvPr/>
          </p:nvSpPr>
          <p:spPr bwMode="auto">
            <a:xfrm>
              <a:off x="2684" y="2895"/>
              <a:ext cx="19" cy="19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6" y="0"/>
                </a:cxn>
                <a:cxn ang="0">
                  <a:pos x="76" y="11"/>
                </a:cxn>
                <a:cxn ang="0">
                  <a:pos x="11" y="76"/>
                </a:cxn>
                <a:cxn ang="0">
                  <a:pos x="0" y="76"/>
                </a:cxn>
              </a:cxnLst>
              <a:rect l="0" t="0" r="r" b="b"/>
              <a:pathLst>
                <a:path w="76" h="76">
                  <a:moveTo>
                    <a:pt x="0" y="76"/>
                  </a:moveTo>
                  <a:lnTo>
                    <a:pt x="76" y="0"/>
                  </a:lnTo>
                  <a:lnTo>
                    <a:pt x="76" y="11"/>
                  </a:lnTo>
                  <a:lnTo>
                    <a:pt x="11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6" name="Freeform 1690"/>
            <p:cNvSpPr>
              <a:spLocks/>
            </p:cNvSpPr>
            <p:nvPr/>
          </p:nvSpPr>
          <p:spPr bwMode="auto">
            <a:xfrm>
              <a:off x="2685" y="2896"/>
              <a:ext cx="18" cy="18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71" y="0"/>
                </a:cxn>
                <a:cxn ang="0">
                  <a:pos x="71" y="11"/>
                </a:cxn>
                <a:cxn ang="0">
                  <a:pos x="11" y="71"/>
                </a:cxn>
                <a:cxn ang="0">
                  <a:pos x="0" y="71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11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7" name="Freeform 1691"/>
            <p:cNvSpPr>
              <a:spLocks/>
            </p:cNvSpPr>
            <p:nvPr/>
          </p:nvSpPr>
          <p:spPr bwMode="auto">
            <a:xfrm>
              <a:off x="2686" y="2897"/>
              <a:ext cx="17" cy="17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5" y="0"/>
                </a:cxn>
                <a:cxn ang="0">
                  <a:pos x="65" y="10"/>
                </a:cxn>
                <a:cxn ang="0">
                  <a:pos x="11" y="65"/>
                </a:cxn>
                <a:cxn ang="0">
                  <a:pos x="0" y="65"/>
                </a:cxn>
              </a:cxnLst>
              <a:rect l="0" t="0" r="r" b="b"/>
              <a:pathLst>
                <a:path w="65" h="65">
                  <a:moveTo>
                    <a:pt x="0" y="65"/>
                  </a:moveTo>
                  <a:lnTo>
                    <a:pt x="65" y="0"/>
                  </a:lnTo>
                  <a:lnTo>
                    <a:pt x="65" y="10"/>
                  </a:lnTo>
                  <a:lnTo>
                    <a:pt x="11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8" name="Freeform 1692"/>
            <p:cNvSpPr>
              <a:spLocks/>
            </p:cNvSpPr>
            <p:nvPr/>
          </p:nvSpPr>
          <p:spPr bwMode="auto">
            <a:xfrm>
              <a:off x="2688" y="2899"/>
              <a:ext cx="15" cy="15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60" y="0"/>
                </a:cxn>
                <a:cxn ang="0">
                  <a:pos x="60" y="11"/>
                </a:cxn>
                <a:cxn ang="0">
                  <a:pos x="11" y="60"/>
                </a:cxn>
                <a:cxn ang="0">
                  <a:pos x="0" y="60"/>
                </a:cxn>
              </a:cxnLst>
              <a:rect l="0" t="0" r="r" b="b"/>
              <a:pathLst>
                <a:path w="60" h="60">
                  <a:moveTo>
                    <a:pt x="0" y="60"/>
                  </a:moveTo>
                  <a:lnTo>
                    <a:pt x="60" y="0"/>
                  </a:lnTo>
                  <a:lnTo>
                    <a:pt x="60" y="11"/>
                  </a:lnTo>
                  <a:lnTo>
                    <a:pt x="11" y="6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09" name="Freeform 1693"/>
            <p:cNvSpPr>
              <a:spLocks/>
            </p:cNvSpPr>
            <p:nvPr/>
          </p:nvSpPr>
          <p:spPr bwMode="auto">
            <a:xfrm>
              <a:off x="2689" y="2900"/>
              <a:ext cx="14" cy="14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54" y="0"/>
                </a:cxn>
                <a:cxn ang="0">
                  <a:pos x="54" y="11"/>
                </a:cxn>
                <a:cxn ang="0">
                  <a:pos x="10" y="55"/>
                </a:cxn>
                <a:cxn ang="0">
                  <a:pos x="0" y="55"/>
                </a:cxn>
              </a:cxnLst>
              <a:rect l="0" t="0" r="r" b="b"/>
              <a:pathLst>
                <a:path w="54" h="55">
                  <a:moveTo>
                    <a:pt x="0" y="55"/>
                  </a:moveTo>
                  <a:lnTo>
                    <a:pt x="54" y="0"/>
                  </a:lnTo>
                  <a:lnTo>
                    <a:pt x="54" y="11"/>
                  </a:lnTo>
                  <a:lnTo>
                    <a:pt x="10" y="55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0" name="Freeform 1694"/>
            <p:cNvSpPr>
              <a:spLocks/>
            </p:cNvSpPr>
            <p:nvPr/>
          </p:nvSpPr>
          <p:spPr bwMode="auto">
            <a:xfrm>
              <a:off x="2691" y="2902"/>
              <a:ext cx="12" cy="12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49" y="11"/>
                </a:cxn>
                <a:cxn ang="0">
                  <a:pos x="11" y="49"/>
                </a:cxn>
                <a:cxn ang="0">
                  <a:pos x="0" y="49"/>
                </a:cxn>
              </a:cxnLst>
              <a:rect l="0" t="0" r="r" b="b"/>
              <a:pathLst>
                <a:path w="49" h="49">
                  <a:moveTo>
                    <a:pt x="0" y="49"/>
                  </a:moveTo>
                  <a:lnTo>
                    <a:pt x="49" y="0"/>
                  </a:lnTo>
                  <a:lnTo>
                    <a:pt x="49" y="11"/>
                  </a:lnTo>
                  <a:lnTo>
                    <a:pt x="11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1" name="Freeform 1695"/>
            <p:cNvSpPr>
              <a:spLocks/>
            </p:cNvSpPr>
            <p:nvPr/>
          </p:nvSpPr>
          <p:spPr bwMode="auto">
            <a:xfrm>
              <a:off x="2692" y="2903"/>
              <a:ext cx="11" cy="11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44" y="0"/>
                </a:cxn>
                <a:cxn ang="0">
                  <a:pos x="44" y="11"/>
                </a:cxn>
                <a:cxn ang="0">
                  <a:pos x="12" y="44"/>
                </a:cxn>
                <a:cxn ang="0">
                  <a:pos x="0" y="44"/>
                </a:cxn>
              </a:cxnLst>
              <a:rect l="0" t="0" r="r" b="b"/>
              <a:pathLst>
                <a:path w="44" h="44">
                  <a:moveTo>
                    <a:pt x="0" y="44"/>
                  </a:moveTo>
                  <a:lnTo>
                    <a:pt x="44" y="0"/>
                  </a:lnTo>
                  <a:lnTo>
                    <a:pt x="44" y="11"/>
                  </a:lnTo>
                  <a:lnTo>
                    <a:pt x="12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2" name="Freeform 1696"/>
            <p:cNvSpPr>
              <a:spLocks/>
            </p:cNvSpPr>
            <p:nvPr/>
          </p:nvSpPr>
          <p:spPr bwMode="auto">
            <a:xfrm>
              <a:off x="2693" y="2904"/>
              <a:ext cx="10" cy="10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8" y="0"/>
                </a:cxn>
                <a:cxn ang="0">
                  <a:pos x="38" y="10"/>
                </a:cxn>
                <a:cxn ang="0">
                  <a:pos x="11" y="38"/>
                </a:cxn>
                <a:cxn ang="0">
                  <a:pos x="0" y="38"/>
                </a:cxn>
              </a:cxnLst>
              <a:rect l="0" t="0" r="r" b="b"/>
              <a:pathLst>
                <a:path w="38" h="38">
                  <a:moveTo>
                    <a:pt x="0" y="38"/>
                  </a:moveTo>
                  <a:lnTo>
                    <a:pt x="38" y="0"/>
                  </a:lnTo>
                  <a:lnTo>
                    <a:pt x="38" y="10"/>
                  </a:lnTo>
                  <a:lnTo>
                    <a:pt x="11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3" name="Freeform 1697"/>
            <p:cNvSpPr>
              <a:spLocks/>
            </p:cNvSpPr>
            <p:nvPr/>
          </p:nvSpPr>
          <p:spPr bwMode="auto">
            <a:xfrm>
              <a:off x="2695" y="2906"/>
              <a:ext cx="8" cy="8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32" y="0"/>
                </a:cxn>
                <a:cxn ang="0">
                  <a:pos x="32" y="12"/>
                </a:cxn>
                <a:cxn ang="0">
                  <a:pos x="11" y="33"/>
                </a:cxn>
                <a:cxn ang="0">
                  <a:pos x="0" y="33"/>
                </a:cxn>
              </a:cxnLst>
              <a:rect l="0" t="0" r="r" b="b"/>
              <a:pathLst>
                <a:path w="32" h="33">
                  <a:moveTo>
                    <a:pt x="0" y="33"/>
                  </a:moveTo>
                  <a:lnTo>
                    <a:pt x="32" y="0"/>
                  </a:lnTo>
                  <a:lnTo>
                    <a:pt x="32" y="12"/>
                  </a:lnTo>
                  <a:lnTo>
                    <a:pt x="11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4" name="Freeform 1698"/>
            <p:cNvSpPr>
              <a:spLocks/>
            </p:cNvSpPr>
            <p:nvPr/>
          </p:nvSpPr>
          <p:spPr bwMode="auto">
            <a:xfrm>
              <a:off x="2696" y="2907"/>
              <a:ext cx="7" cy="7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27" y="0"/>
                </a:cxn>
                <a:cxn ang="0">
                  <a:pos x="27" y="12"/>
                </a:cxn>
                <a:cxn ang="0">
                  <a:pos x="11" y="28"/>
                </a:cxn>
                <a:cxn ang="0">
                  <a:pos x="0" y="28"/>
                </a:cxn>
              </a:cxnLst>
              <a:rect l="0" t="0" r="r" b="b"/>
              <a:pathLst>
                <a:path w="27" h="28">
                  <a:moveTo>
                    <a:pt x="0" y="28"/>
                  </a:moveTo>
                  <a:lnTo>
                    <a:pt x="27" y="0"/>
                  </a:lnTo>
                  <a:lnTo>
                    <a:pt x="27" y="12"/>
                  </a:lnTo>
                  <a:lnTo>
                    <a:pt x="11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5" name="Freeform 1699"/>
            <p:cNvSpPr>
              <a:spLocks/>
            </p:cNvSpPr>
            <p:nvPr/>
          </p:nvSpPr>
          <p:spPr bwMode="auto">
            <a:xfrm>
              <a:off x="2697" y="2908"/>
              <a:ext cx="6" cy="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1" y="0"/>
                </a:cxn>
                <a:cxn ang="0">
                  <a:pos x="21" y="10"/>
                </a:cxn>
                <a:cxn ang="0">
                  <a:pos x="10" y="21"/>
                </a:cxn>
                <a:cxn ang="0">
                  <a:pos x="0" y="21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21" y="0"/>
                  </a:lnTo>
                  <a:lnTo>
                    <a:pt x="21" y="10"/>
                  </a:lnTo>
                  <a:lnTo>
                    <a:pt x="1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6" name="Freeform 1700"/>
            <p:cNvSpPr>
              <a:spLocks/>
            </p:cNvSpPr>
            <p:nvPr/>
          </p:nvSpPr>
          <p:spPr bwMode="auto">
            <a:xfrm>
              <a:off x="2699" y="2910"/>
              <a:ext cx="4" cy="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6" y="0"/>
                </a:cxn>
                <a:cxn ang="0">
                  <a:pos x="16" y="11"/>
                </a:cxn>
                <a:cxn ang="0">
                  <a:pos x="11" y="16"/>
                </a:cxn>
                <a:cxn ang="0">
                  <a:pos x="0" y="16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16" y="0"/>
                  </a:lnTo>
                  <a:lnTo>
                    <a:pt x="16" y="11"/>
                  </a:lnTo>
                  <a:lnTo>
                    <a:pt x="11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7" name="Freeform 1701"/>
            <p:cNvSpPr>
              <a:spLocks/>
            </p:cNvSpPr>
            <p:nvPr/>
          </p:nvSpPr>
          <p:spPr bwMode="auto">
            <a:xfrm>
              <a:off x="2700" y="2911"/>
              <a:ext cx="3" cy="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1" y="0"/>
                </a:cxn>
                <a:cxn ang="0">
                  <a:pos x="11" y="11"/>
                </a:cxn>
                <a:cxn ang="0">
                  <a:pos x="0" y="11"/>
                </a:cxn>
              </a:cxnLst>
              <a:rect l="0" t="0" r="r" b="b"/>
              <a:pathLst>
                <a:path w="11" h="11">
                  <a:moveTo>
                    <a:pt x="0" y="11"/>
                  </a:move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AE9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8" name="Freeform 1702"/>
            <p:cNvSpPr>
              <a:spLocks/>
            </p:cNvSpPr>
            <p:nvPr/>
          </p:nvSpPr>
          <p:spPr bwMode="auto">
            <a:xfrm>
              <a:off x="2702" y="2912"/>
              <a:ext cx="1" cy="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0"/>
                </a:cxn>
                <a:cxn ang="0">
                  <a:pos x="5" y="5"/>
                </a:cxn>
                <a:cxn ang="0">
                  <a:pos x="0" y="5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5" y="0"/>
                  </a:lnTo>
                  <a:lnTo>
                    <a:pt x="5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9E8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19" name="Freeform 1703"/>
            <p:cNvSpPr>
              <a:spLocks noEditPoints="1"/>
            </p:cNvSpPr>
            <p:nvPr/>
          </p:nvSpPr>
          <p:spPr bwMode="auto">
            <a:xfrm>
              <a:off x="2668" y="2879"/>
              <a:ext cx="36" cy="36"/>
            </a:xfrm>
            <a:custGeom>
              <a:avLst/>
              <a:gdLst/>
              <a:ahLst/>
              <a:cxnLst>
                <a:cxn ang="0">
                  <a:pos x="8" y="136"/>
                </a:cxn>
                <a:cxn ang="0">
                  <a:pos x="137" y="136"/>
                </a:cxn>
                <a:cxn ang="0">
                  <a:pos x="137" y="8"/>
                </a:cxn>
                <a:cxn ang="0">
                  <a:pos x="8" y="8"/>
                </a:cxn>
                <a:cxn ang="0">
                  <a:pos x="8" y="136"/>
                </a:cxn>
                <a:cxn ang="0">
                  <a:pos x="3" y="143"/>
                </a:cxn>
                <a:cxn ang="0">
                  <a:pos x="1" y="142"/>
                </a:cxn>
                <a:cxn ang="0">
                  <a:pos x="0" y="140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4" y="4"/>
                </a:cxn>
                <a:cxn ang="0">
                  <a:pos x="144" y="140"/>
                </a:cxn>
                <a:cxn ang="0">
                  <a:pos x="143" y="142"/>
                </a:cxn>
                <a:cxn ang="0">
                  <a:pos x="141" y="143"/>
                </a:cxn>
                <a:cxn ang="0">
                  <a:pos x="3" y="143"/>
                </a:cxn>
              </a:cxnLst>
              <a:rect l="0" t="0" r="r" b="b"/>
              <a:pathLst>
                <a:path w="144" h="143">
                  <a:moveTo>
                    <a:pt x="8" y="136"/>
                  </a:moveTo>
                  <a:lnTo>
                    <a:pt x="137" y="136"/>
                  </a:lnTo>
                  <a:lnTo>
                    <a:pt x="137" y="8"/>
                  </a:lnTo>
                  <a:lnTo>
                    <a:pt x="8" y="8"/>
                  </a:lnTo>
                  <a:lnTo>
                    <a:pt x="8" y="136"/>
                  </a:lnTo>
                  <a:close/>
                  <a:moveTo>
                    <a:pt x="3" y="143"/>
                  </a:moveTo>
                  <a:lnTo>
                    <a:pt x="1" y="142"/>
                  </a:lnTo>
                  <a:lnTo>
                    <a:pt x="0" y="140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41" y="0"/>
                  </a:lnTo>
                  <a:lnTo>
                    <a:pt x="143" y="2"/>
                  </a:lnTo>
                  <a:lnTo>
                    <a:pt x="144" y="4"/>
                  </a:lnTo>
                  <a:lnTo>
                    <a:pt x="144" y="140"/>
                  </a:lnTo>
                  <a:lnTo>
                    <a:pt x="143" y="142"/>
                  </a:lnTo>
                  <a:lnTo>
                    <a:pt x="141" y="143"/>
                  </a:lnTo>
                  <a:lnTo>
                    <a:pt x="3" y="1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0" name="Line 1704"/>
            <p:cNvSpPr>
              <a:spLocks noChangeShapeType="1"/>
            </p:cNvSpPr>
            <p:nvPr/>
          </p:nvSpPr>
          <p:spPr bwMode="auto">
            <a:xfrm flipV="1">
              <a:off x="2686" y="2857"/>
              <a:ext cx="1" cy="23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1" name="Freeform 1705"/>
            <p:cNvSpPr>
              <a:spLocks/>
            </p:cNvSpPr>
            <p:nvPr/>
          </p:nvSpPr>
          <p:spPr bwMode="auto">
            <a:xfrm>
              <a:off x="2664" y="2573"/>
              <a:ext cx="2" cy="2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1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2" y="6"/>
                </a:cxn>
                <a:cxn ang="0">
                  <a:pos x="4" y="7"/>
                </a:cxn>
                <a:cxn ang="0">
                  <a:pos x="7" y="7"/>
                </a:cxn>
                <a:cxn ang="0">
                  <a:pos x="7" y="0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4" y="1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2" y="6"/>
                  </a:lnTo>
                  <a:lnTo>
                    <a:pt x="4" y="7"/>
                  </a:lnTo>
                  <a:lnTo>
                    <a:pt x="7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2" name="Rectangle 1706"/>
            <p:cNvSpPr>
              <a:spLocks noChangeArrowheads="1"/>
            </p:cNvSpPr>
            <p:nvPr/>
          </p:nvSpPr>
          <p:spPr bwMode="auto">
            <a:xfrm>
              <a:off x="2666" y="2573"/>
              <a:ext cx="82" cy="2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3" name="Freeform 1707"/>
            <p:cNvSpPr>
              <a:spLocks/>
            </p:cNvSpPr>
            <p:nvPr/>
          </p:nvSpPr>
          <p:spPr bwMode="auto">
            <a:xfrm>
              <a:off x="2748" y="2573"/>
              <a:ext cx="2" cy="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3" y="7"/>
                </a:cxn>
                <a:cxn ang="0">
                  <a:pos x="5" y="6"/>
                </a:cxn>
                <a:cxn ang="0">
                  <a:pos x="7" y="5"/>
                </a:cxn>
                <a:cxn ang="0">
                  <a:pos x="7" y="4"/>
                </a:cxn>
                <a:cxn ang="0">
                  <a:pos x="7" y="3"/>
                </a:cxn>
                <a:cxn ang="0">
                  <a:pos x="5" y="1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7" h="7">
                  <a:moveTo>
                    <a:pt x="0" y="7"/>
                  </a:moveTo>
                  <a:lnTo>
                    <a:pt x="3" y="7"/>
                  </a:lnTo>
                  <a:lnTo>
                    <a:pt x="5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5" y="1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4" name="Freeform 1708"/>
            <p:cNvSpPr>
              <a:spLocks/>
            </p:cNvSpPr>
            <p:nvPr/>
          </p:nvSpPr>
          <p:spPr bwMode="auto">
            <a:xfrm>
              <a:off x="2698" y="2557"/>
              <a:ext cx="1" cy="2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5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5" name="Freeform 1709"/>
            <p:cNvSpPr>
              <a:spLocks/>
            </p:cNvSpPr>
            <p:nvPr/>
          </p:nvSpPr>
          <p:spPr bwMode="auto">
            <a:xfrm>
              <a:off x="2698" y="2557"/>
              <a:ext cx="2" cy="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 h="10">
                  <a:moveTo>
                    <a:pt x="11" y="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6" name="Freeform 1710"/>
            <p:cNvSpPr>
              <a:spLocks/>
            </p:cNvSpPr>
            <p:nvPr/>
          </p:nvSpPr>
          <p:spPr bwMode="auto">
            <a:xfrm>
              <a:off x="2698" y="2557"/>
              <a:ext cx="4" cy="4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0"/>
                </a:cxn>
                <a:cxn ang="0">
                  <a:pos x="16" y="0"/>
                </a:cxn>
                <a:cxn ang="0">
                  <a:pos x="0" y="15"/>
                </a:cxn>
                <a:cxn ang="0">
                  <a:pos x="0" y="5"/>
                </a:cxn>
              </a:cxnLst>
              <a:rect l="0" t="0" r="r" b="b"/>
              <a:pathLst>
                <a:path w="16" h="15">
                  <a:moveTo>
                    <a:pt x="0" y="5"/>
                  </a:moveTo>
                  <a:lnTo>
                    <a:pt x="6" y="0"/>
                  </a:lnTo>
                  <a:lnTo>
                    <a:pt x="16" y="0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7" name="Freeform 1711"/>
            <p:cNvSpPr>
              <a:spLocks/>
            </p:cNvSpPr>
            <p:nvPr/>
          </p:nvSpPr>
          <p:spPr bwMode="auto">
            <a:xfrm>
              <a:off x="2698" y="2557"/>
              <a:ext cx="5" cy="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1" y="0"/>
                </a:cxn>
                <a:cxn ang="0">
                  <a:pos x="22" y="0"/>
                </a:cxn>
                <a:cxn ang="0">
                  <a:pos x="0" y="21"/>
                </a:cxn>
                <a:cxn ang="0">
                  <a:pos x="0" y="10"/>
                </a:cxn>
              </a:cxnLst>
              <a:rect l="0" t="0" r="r" b="b"/>
              <a:pathLst>
                <a:path w="22" h="21">
                  <a:moveTo>
                    <a:pt x="0" y="10"/>
                  </a:moveTo>
                  <a:lnTo>
                    <a:pt x="11" y="0"/>
                  </a:lnTo>
                  <a:lnTo>
                    <a:pt x="22" y="0"/>
                  </a:lnTo>
                  <a:lnTo>
                    <a:pt x="0" y="2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8" name="Freeform 1712"/>
            <p:cNvSpPr>
              <a:spLocks/>
            </p:cNvSpPr>
            <p:nvPr/>
          </p:nvSpPr>
          <p:spPr bwMode="auto">
            <a:xfrm>
              <a:off x="2698" y="2557"/>
              <a:ext cx="7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6" y="0"/>
                </a:cxn>
                <a:cxn ang="0">
                  <a:pos x="27" y="0"/>
                </a:cxn>
                <a:cxn ang="0">
                  <a:pos x="0" y="27"/>
                </a:cxn>
                <a:cxn ang="0">
                  <a:pos x="0" y="15"/>
                </a:cxn>
              </a:cxnLst>
              <a:rect l="0" t="0" r="r" b="b"/>
              <a:pathLst>
                <a:path w="27" h="27">
                  <a:moveTo>
                    <a:pt x="0" y="15"/>
                  </a:moveTo>
                  <a:lnTo>
                    <a:pt x="16" y="0"/>
                  </a:lnTo>
                  <a:lnTo>
                    <a:pt x="27" y="0"/>
                  </a:lnTo>
                  <a:lnTo>
                    <a:pt x="0" y="2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29" name="Freeform 1713"/>
            <p:cNvSpPr>
              <a:spLocks/>
            </p:cNvSpPr>
            <p:nvPr/>
          </p:nvSpPr>
          <p:spPr bwMode="auto">
            <a:xfrm>
              <a:off x="2698" y="2557"/>
              <a:ext cx="8" cy="8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2" y="0"/>
                </a:cxn>
                <a:cxn ang="0">
                  <a:pos x="32" y="0"/>
                </a:cxn>
                <a:cxn ang="0">
                  <a:pos x="0" y="32"/>
                </a:cxn>
                <a:cxn ang="0">
                  <a:pos x="0" y="21"/>
                </a:cxn>
              </a:cxnLst>
              <a:rect l="0" t="0" r="r" b="b"/>
              <a:pathLst>
                <a:path w="32" h="32">
                  <a:moveTo>
                    <a:pt x="0" y="21"/>
                  </a:moveTo>
                  <a:lnTo>
                    <a:pt x="22" y="0"/>
                  </a:lnTo>
                  <a:lnTo>
                    <a:pt x="32" y="0"/>
                  </a:lnTo>
                  <a:lnTo>
                    <a:pt x="0" y="32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30" name="Freeform 1714"/>
            <p:cNvSpPr>
              <a:spLocks/>
            </p:cNvSpPr>
            <p:nvPr/>
          </p:nvSpPr>
          <p:spPr bwMode="auto">
            <a:xfrm>
              <a:off x="2698" y="2557"/>
              <a:ext cx="9" cy="10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7" y="0"/>
                </a:cxn>
                <a:cxn ang="0">
                  <a:pos x="37" y="0"/>
                </a:cxn>
                <a:cxn ang="0">
                  <a:pos x="0" y="38"/>
                </a:cxn>
                <a:cxn ang="0">
                  <a:pos x="0" y="27"/>
                </a:cxn>
              </a:cxnLst>
              <a:rect l="0" t="0" r="r" b="b"/>
              <a:pathLst>
                <a:path w="37" h="38">
                  <a:moveTo>
                    <a:pt x="0" y="27"/>
                  </a:moveTo>
                  <a:lnTo>
                    <a:pt x="27" y="0"/>
                  </a:lnTo>
                  <a:lnTo>
                    <a:pt x="37" y="0"/>
                  </a:lnTo>
                  <a:lnTo>
                    <a:pt x="0" y="38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31" name="Freeform 1715"/>
            <p:cNvSpPr>
              <a:spLocks/>
            </p:cNvSpPr>
            <p:nvPr/>
          </p:nvSpPr>
          <p:spPr bwMode="auto">
            <a:xfrm>
              <a:off x="2698" y="2557"/>
              <a:ext cx="11" cy="11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32" y="0"/>
                </a:cxn>
                <a:cxn ang="0">
                  <a:pos x="44" y="0"/>
                </a:cxn>
                <a:cxn ang="0">
                  <a:pos x="0" y="43"/>
                </a:cxn>
                <a:cxn ang="0">
                  <a:pos x="0" y="32"/>
                </a:cxn>
              </a:cxnLst>
              <a:rect l="0" t="0" r="r" b="b"/>
              <a:pathLst>
                <a:path w="44" h="43">
                  <a:moveTo>
                    <a:pt x="0" y="32"/>
                  </a:moveTo>
                  <a:lnTo>
                    <a:pt x="32" y="0"/>
                  </a:lnTo>
                  <a:lnTo>
                    <a:pt x="44" y="0"/>
                  </a:lnTo>
                  <a:lnTo>
                    <a:pt x="0" y="43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32" name="Freeform 1716"/>
            <p:cNvSpPr>
              <a:spLocks/>
            </p:cNvSpPr>
            <p:nvPr/>
          </p:nvSpPr>
          <p:spPr bwMode="auto">
            <a:xfrm>
              <a:off x="2698" y="2557"/>
              <a:ext cx="12" cy="12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7" y="0"/>
                </a:cxn>
                <a:cxn ang="0">
                  <a:pos x="49" y="0"/>
                </a:cxn>
                <a:cxn ang="0">
                  <a:pos x="0" y="48"/>
                </a:cxn>
                <a:cxn ang="0">
                  <a:pos x="0" y="38"/>
                </a:cxn>
              </a:cxnLst>
              <a:rect l="0" t="0" r="r" b="b"/>
              <a:pathLst>
                <a:path w="49" h="48">
                  <a:moveTo>
                    <a:pt x="0" y="38"/>
                  </a:moveTo>
                  <a:lnTo>
                    <a:pt x="37" y="0"/>
                  </a:lnTo>
                  <a:lnTo>
                    <a:pt x="49" y="0"/>
                  </a:lnTo>
                  <a:lnTo>
                    <a:pt x="0" y="4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33" name="Freeform 1717"/>
            <p:cNvSpPr>
              <a:spLocks/>
            </p:cNvSpPr>
            <p:nvPr/>
          </p:nvSpPr>
          <p:spPr bwMode="auto">
            <a:xfrm>
              <a:off x="2698" y="2557"/>
              <a:ext cx="13" cy="1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44" y="0"/>
                </a:cxn>
                <a:cxn ang="0">
                  <a:pos x="54" y="0"/>
                </a:cxn>
                <a:cxn ang="0">
                  <a:pos x="0" y="54"/>
                </a:cxn>
                <a:cxn ang="0">
                  <a:pos x="0" y="43"/>
                </a:cxn>
              </a:cxnLst>
              <a:rect l="0" t="0" r="r" b="b"/>
              <a:pathLst>
                <a:path w="54" h="54">
                  <a:moveTo>
                    <a:pt x="0" y="43"/>
                  </a:moveTo>
                  <a:lnTo>
                    <a:pt x="44" y="0"/>
                  </a:lnTo>
                  <a:lnTo>
                    <a:pt x="54" y="0"/>
                  </a:lnTo>
                  <a:lnTo>
                    <a:pt x="0" y="5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34" name="Freeform 1718"/>
            <p:cNvSpPr>
              <a:spLocks/>
            </p:cNvSpPr>
            <p:nvPr/>
          </p:nvSpPr>
          <p:spPr bwMode="auto">
            <a:xfrm>
              <a:off x="2698" y="2557"/>
              <a:ext cx="15" cy="15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49" y="0"/>
                </a:cxn>
                <a:cxn ang="0">
                  <a:pos x="60" y="0"/>
                </a:cxn>
                <a:cxn ang="0">
                  <a:pos x="0" y="59"/>
                </a:cxn>
                <a:cxn ang="0">
                  <a:pos x="0" y="48"/>
                </a:cxn>
              </a:cxnLst>
              <a:rect l="0" t="0" r="r" b="b"/>
              <a:pathLst>
                <a:path w="60" h="59">
                  <a:moveTo>
                    <a:pt x="0" y="48"/>
                  </a:moveTo>
                  <a:lnTo>
                    <a:pt x="49" y="0"/>
                  </a:lnTo>
                  <a:lnTo>
                    <a:pt x="60" y="0"/>
                  </a:lnTo>
                  <a:lnTo>
                    <a:pt x="0" y="59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31" name="Group 1719"/>
          <p:cNvGrpSpPr>
            <a:grpSpLocks/>
          </p:cNvGrpSpPr>
          <p:nvPr/>
        </p:nvGrpSpPr>
        <p:grpSpPr bwMode="auto">
          <a:xfrm>
            <a:off x="4119563" y="185738"/>
            <a:ext cx="2652712" cy="4189412"/>
            <a:chOff x="2595" y="117"/>
            <a:chExt cx="1671" cy="2639"/>
          </a:xfrm>
        </p:grpSpPr>
        <p:sp>
          <p:nvSpPr>
            <p:cNvPr id="625336" name="Freeform 1720"/>
            <p:cNvSpPr>
              <a:spLocks/>
            </p:cNvSpPr>
            <p:nvPr/>
          </p:nvSpPr>
          <p:spPr bwMode="auto">
            <a:xfrm>
              <a:off x="2698" y="2557"/>
              <a:ext cx="16" cy="16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4" y="0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4"/>
                </a:cxn>
              </a:cxnLst>
              <a:rect l="0" t="0" r="r" b="b"/>
              <a:pathLst>
                <a:path w="65" h="64">
                  <a:moveTo>
                    <a:pt x="0" y="54"/>
                  </a:moveTo>
                  <a:lnTo>
                    <a:pt x="54" y="0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37" name="Freeform 1721"/>
            <p:cNvSpPr>
              <a:spLocks/>
            </p:cNvSpPr>
            <p:nvPr/>
          </p:nvSpPr>
          <p:spPr bwMode="auto">
            <a:xfrm>
              <a:off x="2698" y="2557"/>
              <a:ext cx="17" cy="18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60" y="0"/>
                </a:cxn>
                <a:cxn ang="0">
                  <a:pos x="70" y="0"/>
                </a:cxn>
                <a:cxn ang="0">
                  <a:pos x="0" y="70"/>
                </a:cxn>
                <a:cxn ang="0">
                  <a:pos x="0" y="59"/>
                </a:cxn>
              </a:cxnLst>
              <a:rect l="0" t="0" r="r" b="b"/>
              <a:pathLst>
                <a:path w="70" h="70">
                  <a:moveTo>
                    <a:pt x="0" y="59"/>
                  </a:moveTo>
                  <a:lnTo>
                    <a:pt x="60" y="0"/>
                  </a:lnTo>
                  <a:lnTo>
                    <a:pt x="70" y="0"/>
                  </a:lnTo>
                  <a:lnTo>
                    <a:pt x="0" y="70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38" name="Freeform 1722"/>
            <p:cNvSpPr>
              <a:spLocks/>
            </p:cNvSpPr>
            <p:nvPr/>
          </p:nvSpPr>
          <p:spPr bwMode="auto">
            <a:xfrm>
              <a:off x="2698" y="2557"/>
              <a:ext cx="19" cy="19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5" y="0"/>
                </a:cxn>
                <a:cxn ang="0">
                  <a:pos x="76" y="0"/>
                </a:cxn>
                <a:cxn ang="0">
                  <a:pos x="0" y="76"/>
                </a:cxn>
                <a:cxn ang="0">
                  <a:pos x="0" y="64"/>
                </a:cxn>
              </a:cxnLst>
              <a:rect l="0" t="0" r="r" b="b"/>
              <a:pathLst>
                <a:path w="76" h="76">
                  <a:moveTo>
                    <a:pt x="0" y="64"/>
                  </a:moveTo>
                  <a:lnTo>
                    <a:pt x="65" y="0"/>
                  </a:lnTo>
                  <a:lnTo>
                    <a:pt x="76" y="0"/>
                  </a:lnTo>
                  <a:lnTo>
                    <a:pt x="0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39" name="Freeform 1723"/>
            <p:cNvSpPr>
              <a:spLocks/>
            </p:cNvSpPr>
            <p:nvPr/>
          </p:nvSpPr>
          <p:spPr bwMode="auto">
            <a:xfrm>
              <a:off x="2698" y="2557"/>
              <a:ext cx="20" cy="2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70" y="0"/>
                </a:cxn>
                <a:cxn ang="0">
                  <a:pos x="81" y="0"/>
                </a:cxn>
                <a:cxn ang="0">
                  <a:pos x="0" y="81"/>
                </a:cxn>
                <a:cxn ang="0">
                  <a:pos x="0" y="70"/>
                </a:cxn>
              </a:cxnLst>
              <a:rect l="0" t="0" r="r" b="b"/>
              <a:pathLst>
                <a:path w="81" h="81">
                  <a:moveTo>
                    <a:pt x="0" y="70"/>
                  </a:moveTo>
                  <a:lnTo>
                    <a:pt x="70" y="0"/>
                  </a:lnTo>
                  <a:lnTo>
                    <a:pt x="81" y="0"/>
                  </a:lnTo>
                  <a:lnTo>
                    <a:pt x="0" y="81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0" name="Freeform 1724"/>
            <p:cNvSpPr>
              <a:spLocks/>
            </p:cNvSpPr>
            <p:nvPr/>
          </p:nvSpPr>
          <p:spPr bwMode="auto">
            <a:xfrm>
              <a:off x="2698" y="2557"/>
              <a:ext cx="21" cy="22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6" y="0"/>
                </a:cxn>
                <a:cxn ang="0">
                  <a:pos x="86" y="0"/>
                </a:cxn>
                <a:cxn ang="0">
                  <a:pos x="0" y="87"/>
                </a:cxn>
                <a:cxn ang="0">
                  <a:pos x="0" y="76"/>
                </a:cxn>
              </a:cxnLst>
              <a:rect l="0" t="0" r="r" b="b"/>
              <a:pathLst>
                <a:path w="86" h="87">
                  <a:moveTo>
                    <a:pt x="0" y="76"/>
                  </a:moveTo>
                  <a:lnTo>
                    <a:pt x="76" y="0"/>
                  </a:lnTo>
                  <a:lnTo>
                    <a:pt x="86" y="0"/>
                  </a:lnTo>
                  <a:lnTo>
                    <a:pt x="0" y="87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1" name="Freeform 1725"/>
            <p:cNvSpPr>
              <a:spLocks/>
            </p:cNvSpPr>
            <p:nvPr/>
          </p:nvSpPr>
          <p:spPr bwMode="auto">
            <a:xfrm>
              <a:off x="2698" y="2557"/>
              <a:ext cx="23" cy="23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81" y="0"/>
                </a:cxn>
                <a:cxn ang="0">
                  <a:pos x="93" y="0"/>
                </a:cxn>
                <a:cxn ang="0">
                  <a:pos x="0" y="92"/>
                </a:cxn>
                <a:cxn ang="0">
                  <a:pos x="0" y="81"/>
                </a:cxn>
              </a:cxnLst>
              <a:rect l="0" t="0" r="r" b="b"/>
              <a:pathLst>
                <a:path w="93" h="92">
                  <a:moveTo>
                    <a:pt x="0" y="81"/>
                  </a:moveTo>
                  <a:lnTo>
                    <a:pt x="81" y="0"/>
                  </a:lnTo>
                  <a:lnTo>
                    <a:pt x="93" y="0"/>
                  </a:lnTo>
                  <a:lnTo>
                    <a:pt x="0" y="92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2" name="Freeform 1726"/>
            <p:cNvSpPr>
              <a:spLocks/>
            </p:cNvSpPr>
            <p:nvPr/>
          </p:nvSpPr>
          <p:spPr bwMode="auto">
            <a:xfrm>
              <a:off x="2698" y="2557"/>
              <a:ext cx="24" cy="24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86" y="0"/>
                </a:cxn>
                <a:cxn ang="0">
                  <a:pos x="98" y="0"/>
                </a:cxn>
                <a:cxn ang="0">
                  <a:pos x="0" y="97"/>
                </a:cxn>
                <a:cxn ang="0">
                  <a:pos x="0" y="87"/>
                </a:cxn>
              </a:cxnLst>
              <a:rect l="0" t="0" r="r" b="b"/>
              <a:pathLst>
                <a:path w="98" h="97">
                  <a:moveTo>
                    <a:pt x="0" y="87"/>
                  </a:moveTo>
                  <a:lnTo>
                    <a:pt x="86" y="0"/>
                  </a:lnTo>
                  <a:lnTo>
                    <a:pt x="98" y="0"/>
                  </a:lnTo>
                  <a:lnTo>
                    <a:pt x="0" y="9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3" name="Freeform 1727"/>
            <p:cNvSpPr>
              <a:spLocks/>
            </p:cNvSpPr>
            <p:nvPr/>
          </p:nvSpPr>
          <p:spPr bwMode="auto">
            <a:xfrm>
              <a:off x="2698" y="2557"/>
              <a:ext cx="25" cy="26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93" y="0"/>
                </a:cxn>
                <a:cxn ang="0">
                  <a:pos x="103" y="0"/>
                </a:cxn>
                <a:cxn ang="0">
                  <a:pos x="0" y="103"/>
                </a:cxn>
                <a:cxn ang="0">
                  <a:pos x="0" y="92"/>
                </a:cxn>
              </a:cxnLst>
              <a:rect l="0" t="0" r="r" b="b"/>
              <a:pathLst>
                <a:path w="103" h="103">
                  <a:moveTo>
                    <a:pt x="0" y="92"/>
                  </a:moveTo>
                  <a:lnTo>
                    <a:pt x="93" y="0"/>
                  </a:lnTo>
                  <a:lnTo>
                    <a:pt x="103" y="0"/>
                  </a:lnTo>
                  <a:lnTo>
                    <a:pt x="0" y="103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4" name="Freeform 1728"/>
            <p:cNvSpPr>
              <a:spLocks/>
            </p:cNvSpPr>
            <p:nvPr/>
          </p:nvSpPr>
          <p:spPr bwMode="auto">
            <a:xfrm>
              <a:off x="2698" y="2557"/>
              <a:ext cx="27" cy="27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98" y="0"/>
                </a:cxn>
                <a:cxn ang="0">
                  <a:pos x="109" y="0"/>
                </a:cxn>
                <a:cxn ang="0">
                  <a:pos x="0" y="108"/>
                </a:cxn>
                <a:cxn ang="0">
                  <a:pos x="0" y="97"/>
                </a:cxn>
              </a:cxnLst>
              <a:rect l="0" t="0" r="r" b="b"/>
              <a:pathLst>
                <a:path w="109" h="108">
                  <a:moveTo>
                    <a:pt x="0" y="97"/>
                  </a:moveTo>
                  <a:lnTo>
                    <a:pt x="98" y="0"/>
                  </a:lnTo>
                  <a:lnTo>
                    <a:pt x="109" y="0"/>
                  </a:lnTo>
                  <a:lnTo>
                    <a:pt x="0" y="108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5" name="Freeform 1729"/>
            <p:cNvSpPr>
              <a:spLocks/>
            </p:cNvSpPr>
            <p:nvPr/>
          </p:nvSpPr>
          <p:spPr bwMode="auto">
            <a:xfrm>
              <a:off x="2698" y="2557"/>
              <a:ext cx="28" cy="29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03" y="0"/>
                </a:cxn>
                <a:cxn ang="0">
                  <a:pos x="114" y="0"/>
                </a:cxn>
                <a:cxn ang="0">
                  <a:pos x="0" y="113"/>
                </a:cxn>
                <a:cxn ang="0">
                  <a:pos x="0" y="103"/>
                </a:cxn>
              </a:cxnLst>
              <a:rect l="0" t="0" r="r" b="b"/>
              <a:pathLst>
                <a:path w="114" h="113">
                  <a:moveTo>
                    <a:pt x="0" y="103"/>
                  </a:moveTo>
                  <a:lnTo>
                    <a:pt x="103" y="0"/>
                  </a:lnTo>
                  <a:lnTo>
                    <a:pt x="114" y="0"/>
                  </a:lnTo>
                  <a:lnTo>
                    <a:pt x="0" y="11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6" name="Freeform 1730"/>
            <p:cNvSpPr>
              <a:spLocks/>
            </p:cNvSpPr>
            <p:nvPr/>
          </p:nvSpPr>
          <p:spPr bwMode="auto">
            <a:xfrm>
              <a:off x="2698" y="2557"/>
              <a:ext cx="30" cy="30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109" y="0"/>
                </a:cxn>
                <a:cxn ang="0">
                  <a:pos x="119" y="0"/>
                </a:cxn>
                <a:cxn ang="0">
                  <a:pos x="0" y="119"/>
                </a:cxn>
                <a:cxn ang="0">
                  <a:pos x="0" y="108"/>
                </a:cxn>
              </a:cxnLst>
              <a:rect l="0" t="0" r="r" b="b"/>
              <a:pathLst>
                <a:path w="119" h="119">
                  <a:moveTo>
                    <a:pt x="0" y="108"/>
                  </a:moveTo>
                  <a:lnTo>
                    <a:pt x="109" y="0"/>
                  </a:lnTo>
                  <a:lnTo>
                    <a:pt x="119" y="0"/>
                  </a:lnTo>
                  <a:lnTo>
                    <a:pt x="0" y="119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7" name="Freeform 1731"/>
            <p:cNvSpPr>
              <a:spLocks/>
            </p:cNvSpPr>
            <p:nvPr/>
          </p:nvSpPr>
          <p:spPr bwMode="auto">
            <a:xfrm>
              <a:off x="2698" y="2557"/>
              <a:ext cx="31" cy="31"/>
            </a:xfrm>
            <a:custGeom>
              <a:avLst/>
              <a:gdLst/>
              <a:ahLst/>
              <a:cxnLst>
                <a:cxn ang="0">
                  <a:pos x="0" y="113"/>
                </a:cxn>
                <a:cxn ang="0">
                  <a:pos x="114" y="0"/>
                </a:cxn>
                <a:cxn ang="0">
                  <a:pos x="125" y="0"/>
                </a:cxn>
                <a:cxn ang="0">
                  <a:pos x="0" y="124"/>
                </a:cxn>
                <a:cxn ang="0">
                  <a:pos x="0" y="113"/>
                </a:cxn>
              </a:cxnLst>
              <a:rect l="0" t="0" r="r" b="b"/>
              <a:pathLst>
                <a:path w="125" h="124">
                  <a:moveTo>
                    <a:pt x="0" y="113"/>
                  </a:moveTo>
                  <a:lnTo>
                    <a:pt x="114" y="0"/>
                  </a:lnTo>
                  <a:lnTo>
                    <a:pt x="125" y="0"/>
                  </a:lnTo>
                  <a:lnTo>
                    <a:pt x="0" y="124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8" name="Freeform 1732"/>
            <p:cNvSpPr>
              <a:spLocks/>
            </p:cNvSpPr>
            <p:nvPr/>
          </p:nvSpPr>
          <p:spPr bwMode="auto">
            <a:xfrm>
              <a:off x="2698" y="2557"/>
              <a:ext cx="32" cy="33"/>
            </a:xfrm>
            <a:custGeom>
              <a:avLst/>
              <a:gdLst/>
              <a:ahLst/>
              <a:cxnLst>
                <a:cxn ang="0">
                  <a:pos x="0" y="119"/>
                </a:cxn>
                <a:cxn ang="0">
                  <a:pos x="119" y="0"/>
                </a:cxn>
                <a:cxn ang="0">
                  <a:pos x="130" y="0"/>
                </a:cxn>
                <a:cxn ang="0">
                  <a:pos x="0" y="130"/>
                </a:cxn>
                <a:cxn ang="0">
                  <a:pos x="0" y="119"/>
                </a:cxn>
              </a:cxnLst>
              <a:rect l="0" t="0" r="r" b="b"/>
              <a:pathLst>
                <a:path w="130" h="130">
                  <a:moveTo>
                    <a:pt x="0" y="119"/>
                  </a:moveTo>
                  <a:lnTo>
                    <a:pt x="119" y="0"/>
                  </a:lnTo>
                  <a:lnTo>
                    <a:pt x="130" y="0"/>
                  </a:lnTo>
                  <a:lnTo>
                    <a:pt x="0" y="130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49" name="Freeform 1733"/>
            <p:cNvSpPr>
              <a:spLocks/>
            </p:cNvSpPr>
            <p:nvPr/>
          </p:nvSpPr>
          <p:spPr bwMode="auto">
            <a:xfrm>
              <a:off x="2698" y="2557"/>
              <a:ext cx="34" cy="34"/>
            </a:xfrm>
            <a:custGeom>
              <a:avLst/>
              <a:gdLst/>
              <a:ahLst/>
              <a:cxnLst>
                <a:cxn ang="0">
                  <a:pos x="0" y="124"/>
                </a:cxn>
                <a:cxn ang="0">
                  <a:pos x="125" y="0"/>
                </a:cxn>
                <a:cxn ang="0">
                  <a:pos x="135" y="0"/>
                </a:cxn>
                <a:cxn ang="0">
                  <a:pos x="1" y="135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0" y="124"/>
                </a:cxn>
              </a:cxnLst>
              <a:rect l="0" t="0" r="r" b="b"/>
              <a:pathLst>
                <a:path w="135" h="135">
                  <a:moveTo>
                    <a:pt x="0" y="124"/>
                  </a:moveTo>
                  <a:lnTo>
                    <a:pt x="125" y="0"/>
                  </a:lnTo>
                  <a:lnTo>
                    <a:pt x="135" y="0"/>
                  </a:lnTo>
                  <a:lnTo>
                    <a:pt x="1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0" name="Freeform 1734"/>
            <p:cNvSpPr>
              <a:spLocks/>
            </p:cNvSpPr>
            <p:nvPr/>
          </p:nvSpPr>
          <p:spPr bwMode="auto">
            <a:xfrm>
              <a:off x="2698" y="2557"/>
              <a:ext cx="34" cy="34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130" y="0"/>
                </a:cxn>
                <a:cxn ang="0">
                  <a:pos x="136" y="0"/>
                </a:cxn>
                <a:cxn ang="0">
                  <a:pos x="136" y="5"/>
                </a:cxn>
                <a:cxn ang="0">
                  <a:pos x="6" y="135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0" y="130"/>
                </a:cxn>
              </a:cxnLst>
              <a:rect l="0" t="0" r="r" b="b"/>
              <a:pathLst>
                <a:path w="136" h="135">
                  <a:moveTo>
                    <a:pt x="0" y="130"/>
                  </a:moveTo>
                  <a:lnTo>
                    <a:pt x="130" y="0"/>
                  </a:lnTo>
                  <a:lnTo>
                    <a:pt x="136" y="0"/>
                  </a:lnTo>
                  <a:lnTo>
                    <a:pt x="136" y="5"/>
                  </a:lnTo>
                  <a:lnTo>
                    <a:pt x="6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1" name="Freeform 1735"/>
            <p:cNvSpPr>
              <a:spLocks/>
            </p:cNvSpPr>
            <p:nvPr/>
          </p:nvSpPr>
          <p:spPr bwMode="auto">
            <a:xfrm>
              <a:off x="2698" y="2557"/>
              <a:ext cx="34" cy="34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10"/>
                </a:cxn>
                <a:cxn ang="0">
                  <a:pos x="10" y="135"/>
                </a:cxn>
                <a:cxn ang="0">
                  <a:pos x="0" y="135"/>
                </a:cxn>
              </a:cxnLst>
              <a:rect l="0" t="0" r="r" b="b"/>
              <a:pathLst>
                <a:path w="135" h="135">
                  <a:moveTo>
                    <a:pt x="0" y="135"/>
                  </a:moveTo>
                  <a:lnTo>
                    <a:pt x="134" y="0"/>
                  </a:lnTo>
                  <a:lnTo>
                    <a:pt x="135" y="0"/>
                  </a:lnTo>
                  <a:lnTo>
                    <a:pt x="135" y="10"/>
                  </a:lnTo>
                  <a:lnTo>
                    <a:pt x="1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2" name="Freeform 1736"/>
            <p:cNvSpPr>
              <a:spLocks/>
            </p:cNvSpPr>
            <p:nvPr/>
          </p:nvSpPr>
          <p:spPr bwMode="auto">
            <a:xfrm>
              <a:off x="2699" y="2559"/>
              <a:ext cx="33" cy="32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130" y="0"/>
                </a:cxn>
                <a:cxn ang="0">
                  <a:pos x="130" y="10"/>
                </a:cxn>
                <a:cxn ang="0">
                  <a:pos x="11" y="130"/>
                </a:cxn>
                <a:cxn ang="0">
                  <a:pos x="0" y="130"/>
                </a:cxn>
              </a:cxnLst>
              <a:rect l="0" t="0" r="r" b="b"/>
              <a:pathLst>
                <a:path w="130" h="130">
                  <a:moveTo>
                    <a:pt x="0" y="130"/>
                  </a:moveTo>
                  <a:lnTo>
                    <a:pt x="130" y="0"/>
                  </a:lnTo>
                  <a:lnTo>
                    <a:pt x="130" y="10"/>
                  </a:lnTo>
                  <a:lnTo>
                    <a:pt x="11" y="13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3" name="Freeform 1737"/>
            <p:cNvSpPr>
              <a:spLocks/>
            </p:cNvSpPr>
            <p:nvPr/>
          </p:nvSpPr>
          <p:spPr bwMode="auto">
            <a:xfrm>
              <a:off x="2700" y="2560"/>
              <a:ext cx="32" cy="31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5" y="0"/>
                </a:cxn>
                <a:cxn ang="0">
                  <a:pos x="125" y="11"/>
                </a:cxn>
                <a:cxn ang="0">
                  <a:pos x="11" y="125"/>
                </a:cxn>
                <a:cxn ang="0">
                  <a:pos x="0" y="125"/>
                </a:cxn>
              </a:cxnLst>
              <a:rect l="0" t="0" r="r" b="b"/>
              <a:pathLst>
                <a:path w="125" h="125">
                  <a:moveTo>
                    <a:pt x="0" y="125"/>
                  </a:moveTo>
                  <a:lnTo>
                    <a:pt x="125" y="0"/>
                  </a:lnTo>
                  <a:lnTo>
                    <a:pt x="125" y="11"/>
                  </a:lnTo>
                  <a:lnTo>
                    <a:pt x="11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4" name="Freeform 1738"/>
            <p:cNvSpPr>
              <a:spLocks/>
            </p:cNvSpPr>
            <p:nvPr/>
          </p:nvSpPr>
          <p:spPr bwMode="auto">
            <a:xfrm>
              <a:off x="2702" y="2561"/>
              <a:ext cx="30" cy="3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19" y="0"/>
                </a:cxn>
                <a:cxn ang="0">
                  <a:pos x="119" y="12"/>
                </a:cxn>
                <a:cxn ang="0">
                  <a:pos x="10" y="120"/>
                </a:cxn>
                <a:cxn ang="0">
                  <a:pos x="0" y="120"/>
                </a:cxn>
              </a:cxnLst>
              <a:rect l="0" t="0" r="r" b="b"/>
              <a:pathLst>
                <a:path w="119" h="120">
                  <a:moveTo>
                    <a:pt x="0" y="120"/>
                  </a:moveTo>
                  <a:lnTo>
                    <a:pt x="119" y="0"/>
                  </a:lnTo>
                  <a:lnTo>
                    <a:pt x="119" y="12"/>
                  </a:lnTo>
                  <a:lnTo>
                    <a:pt x="10" y="12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5" name="Freeform 1739"/>
            <p:cNvSpPr>
              <a:spLocks/>
            </p:cNvSpPr>
            <p:nvPr/>
          </p:nvSpPr>
          <p:spPr bwMode="auto">
            <a:xfrm>
              <a:off x="2703" y="2563"/>
              <a:ext cx="29" cy="28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14" y="0"/>
                </a:cxn>
                <a:cxn ang="0">
                  <a:pos x="114" y="11"/>
                </a:cxn>
                <a:cxn ang="0">
                  <a:pos x="11" y="114"/>
                </a:cxn>
                <a:cxn ang="0">
                  <a:pos x="0" y="114"/>
                </a:cxn>
              </a:cxnLst>
              <a:rect l="0" t="0" r="r" b="b"/>
              <a:pathLst>
                <a:path w="114" h="114">
                  <a:moveTo>
                    <a:pt x="0" y="114"/>
                  </a:moveTo>
                  <a:lnTo>
                    <a:pt x="114" y="0"/>
                  </a:lnTo>
                  <a:lnTo>
                    <a:pt x="114" y="11"/>
                  </a:lnTo>
                  <a:lnTo>
                    <a:pt x="11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6" name="Freeform 1740"/>
            <p:cNvSpPr>
              <a:spLocks/>
            </p:cNvSpPr>
            <p:nvPr/>
          </p:nvSpPr>
          <p:spPr bwMode="auto">
            <a:xfrm>
              <a:off x="2705" y="2564"/>
              <a:ext cx="27" cy="27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109" y="0"/>
                </a:cxn>
                <a:cxn ang="0">
                  <a:pos x="109" y="11"/>
                </a:cxn>
                <a:cxn ang="0">
                  <a:pos x="12" y="108"/>
                </a:cxn>
                <a:cxn ang="0">
                  <a:pos x="0" y="108"/>
                </a:cxn>
              </a:cxnLst>
              <a:rect l="0" t="0" r="r" b="b"/>
              <a:pathLst>
                <a:path w="109" h="108">
                  <a:moveTo>
                    <a:pt x="0" y="108"/>
                  </a:moveTo>
                  <a:lnTo>
                    <a:pt x="109" y="0"/>
                  </a:lnTo>
                  <a:lnTo>
                    <a:pt x="109" y="11"/>
                  </a:lnTo>
                  <a:lnTo>
                    <a:pt x="12" y="10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7" name="Freeform 1741"/>
            <p:cNvSpPr>
              <a:spLocks/>
            </p:cNvSpPr>
            <p:nvPr/>
          </p:nvSpPr>
          <p:spPr bwMode="auto">
            <a:xfrm>
              <a:off x="2706" y="2565"/>
              <a:ext cx="26" cy="26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03" y="0"/>
                </a:cxn>
                <a:cxn ang="0">
                  <a:pos x="103" y="11"/>
                </a:cxn>
                <a:cxn ang="0">
                  <a:pos x="11" y="103"/>
                </a:cxn>
                <a:cxn ang="0">
                  <a:pos x="0" y="103"/>
                </a:cxn>
              </a:cxnLst>
              <a:rect l="0" t="0" r="r" b="b"/>
              <a:pathLst>
                <a:path w="103" h="103">
                  <a:moveTo>
                    <a:pt x="0" y="103"/>
                  </a:moveTo>
                  <a:lnTo>
                    <a:pt x="103" y="0"/>
                  </a:lnTo>
                  <a:lnTo>
                    <a:pt x="103" y="11"/>
                  </a:lnTo>
                  <a:lnTo>
                    <a:pt x="11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8" name="Freeform 1742"/>
            <p:cNvSpPr>
              <a:spLocks/>
            </p:cNvSpPr>
            <p:nvPr/>
          </p:nvSpPr>
          <p:spPr bwMode="auto">
            <a:xfrm>
              <a:off x="2707" y="2567"/>
              <a:ext cx="25" cy="24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97" y="0"/>
                </a:cxn>
                <a:cxn ang="0">
                  <a:pos x="97" y="10"/>
                </a:cxn>
                <a:cxn ang="0">
                  <a:pos x="11" y="97"/>
                </a:cxn>
                <a:cxn ang="0">
                  <a:pos x="0" y="97"/>
                </a:cxn>
              </a:cxnLst>
              <a:rect l="0" t="0" r="r" b="b"/>
              <a:pathLst>
                <a:path w="97" h="97">
                  <a:moveTo>
                    <a:pt x="0" y="97"/>
                  </a:moveTo>
                  <a:lnTo>
                    <a:pt x="97" y="0"/>
                  </a:lnTo>
                  <a:lnTo>
                    <a:pt x="97" y="10"/>
                  </a:lnTo>
                  <a:lnTo>
                    <a:pt x="11" y="97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59" name="Freeform 1743"/>
            <p:cNvSpPr>
              <a:spLocks/>
            </p:cNvSpPr>
            <p:nvPr/>
          </p:nvSpPr>
          <p:spPr bwMode="auto">
            <a:xfrm>
              <a:off x="2709" y="2568"/>
              <a:ext cx="23" cy="23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92" y="0"/>
                </a:cxn>
                <a:cxn ang="0">
                  <a:pos x="92" y="10"/>
                </a:cxn>
                <a:cxn ang="0">
                  <a:pos x="11" y="92"/>
                </a:cxn>
                <a:cxn ang="0">
                  <a:pos x="0" y="92"/>
                </a:cxn>
              </a:cxnLst>
              <a:rect l="0" t="0" r="r" b="b"/>
              <a:pathLst>
                <a:path w="92" h="92">
                  <a:moveTo>
                    <a:pt x="0" y="92"/>
                  </a:moveTo>
                  <a:lnTo>
                    <a:pt x="92" y="0"/>
                  </a:lnTo>
                  <a:lnTo>
                    <a:pt x="92" y="10"/>
                  </a:lnTo>
                  <a:lnTo>
                    <a:pt x="1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1F1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0" name="Freeform 1744"/>
            <p:cNvSpPr>
              <a:spLocks/>
            </p:cNvSpPr>
            <p:nvPr/>
          </p:nvSpPr>
          <p:spPr bwMode="auto">
            <a:xfrm>
              <a:off x="2710" y="2569"/>
              <a:ext cx="22" cy="22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86" y="0"/>
                </a:cxn>
                <a:cxn ang="0">
                  <a:pos x="86" y="11"/>
                </a:cxn>
                <a:cxn ang="0">
                  <a:pos x="10" y="87"/>
                </a:cxn>
                <a:cxn ang="0">
                  <a:pos x="0" y="87"/>
                </a:cxn>
              </a:cxnLst>
              <a:rect l="0" t="0" r="r" b="b"/>
              <a:pathLst>
                <a:path w="86" h="87">
                  <a:moveTo>
                    <a:pt x="0" y="87"/>
                  </a:moveTo>
                  <a:lnTo>
                    <a:pt x="86" y="0"/>
                  </a:lnTo>
                  <a:lnTo>
                    <a:pt x="86" y="11"/>
                  </a:lnTo>
                  <a:lnTo>
                    <a:pt x="1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1" name="Freeform 1745"/>
            <p:cNvSpPr>
              <a:spLocks/>
            </p:cNvSpPr>
            <p:nvPr/>
          </p:nvSpPr>
          <p:spPr bwMode="auto">
            <a:xfrm>
              <a:off x="2711" y="2571"/>
              <a:ext cx="21" cy="20"/>
            </a:xfrm>
            <a:custGeom>
              <a:avLst/>
              <a:gdLst/>
              <a:ahLst/>
              <a:cxnLst>
                <a:cxn ang="0">
                  <a:pos x="0" y="82"/>
                </a:cxn>
                <a:cxn ang="0">
                  <a:pos x="81" y="0"/>
                </a:cxn>
                <a:cxn ang="0">
                  <a:pos x="81" y="11"/>
                </a:cxn>
                <a:cxn ang="0">
                  <a:pos x="11" y="82"/>
                </a:cxn>
                <a:cxn ang="0">
                  <a:pos x="0" y="82"/>
                </a:cxn>
              </a:cxnLst>
              <a:rect l="0" t="0" r="r" b="b"/>
              <a:pathLst>
                <a:path w="81" h="82">
                  <a:moveTo>
                    <a:pt x="0" y="82"/>
                  </a:moveTo>
                  <a:lnTo>
                    <a:pt x="81" y="0"/>
                  </a:lnTo>
                  <a:lnTo>
                    <a:pt x="81" y="11"/>
                  </a:lnTo>
                  <a:lnTo>
                    <a:pt x="11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2" name="Freeform 1746"/>
            <p:cNvSpPr>
              <a:spLocks/>
            </p:cNvSpPr>
            <p:nvPr/>
          </p:nvSpPr>
          <p:spPr bwMode="auto">
            <a:xfrm>
              <a:off x="2713" y="2572"/>
              <a:ext cx="19" cy="19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6" y="0"/>
                </a:cxn>
                <a:cxn ang="0">
                  <a:pos x="76" y="10"/>
                </a:cxn>
                <a:cxn ang="0">
                  <a:pos x="11" y="76"/>
                </a:cxn>
                <a:cxn ang="0">
                  <a:pos x="0" y="76"/>
                </a:cxn>
              </a:cxnLst>
              <a:rect l="0" t="0" r="r" b="b"/>
              <a:pathLst>
                <a:path w="76" h="76">
                  <a:moveTo>
                    <a:pt x="0" y="76"/>
                  </a:moveTo>
                  <a:lnTo>
                    <a:pt x="76" y="0"/>
                  </a:lnTo>
                  <a:lnTo>
                    <a:pt x="76" y="10"/>
                  </a:lnTo>
                  <a:lnTo>
                    <a:pt x="11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3" name="Freeform 1747"/>
            <p:cNvSpPr>
              <a:spLocks/>
            </p:cNvSpPr>
            <p:nvPr/>
          </p:nvSpPr>
          <p:spPr bwMode="auto">
            <a:xfrm>
              <a:off x="2714" y="2573"/>
              <a:ext cx="18" cy="18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70" y="0"/>
                </a:cxn>
                <a:cxn ang="0">
                  <a:pos x="70" y="12"/>
                </a:cxn>
                <a:cxn ang="0">
                  <a:pos x="10" y="71"/>
                </a:cxn>
                <a:cxn ang="0">
                  <a:pos x="0" y="71"/>
                </a:cxn>
              </a:cxnLst>
              <a:rect l="0" t="0" r="r" b="b"/>
              <a:pathLst>
                <a:path w="70" h="71">
                  <a:moveTo>
                    <a:pt x="0" y="71"/>
                  </a:moveTo>
                  <a:lnTo>
                    <a:pt x="70" y="0"/>
                  </a:lnTo>
                  <a:lnTo>
                    <a:pt x="70" y="12"/>
                  </a:lnTo>
                  <a:lnTo>
                    <a:pt x="10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4" name="Freeform 1748"/>
            <p:cNvSpPr>
              <a:spLocks/>
            </p:cNvSpPr>
            <p:nvPr/>
          </p:nvSpPr>
          <p:spPr bwMode="auto">
            <a:xfrm>
              <a:off x="2716" y="2575"/>
              <a:ext cx="16" cy="16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65" y="0"/>
                </a:cxn>
                <a:cxn ang="0">
                  <a:pos x="65" y="12"/>
                </a:cxn>
                <a:cxn ang="0">
                  <a:pos x="11" y="66"/>
                </a:cxn>
                <a:cxn ang="0">
                  <a:pos x="0" y="66"/>
                </a:cxn>
              </a:cxnLst>
              <a:rect l="0" t="0" r="r" b="b"/>
              <a:pathLst>
                <a:path w="65" h="66">
                  <a:moveTo>
                    <a:pt x="0" y="66"/>
                  </a:moveTo>
                  <a:lnTo>
                    <a:pt x="65" y="0"/>
                  </a:lnTo>
                  <a:lnTo>
                    <a:pt x="65" y="12"/>
                  </a:lnTo>
                  <a:lnTo>
                    <a:pt x="11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5" name="Freeform 1749"/>
            <p:cNvSpPr>
              <a:spLocks/>
            </p:cNvSpPr>
            <p:nvPr/>
          </p:nvSpPr>
          <p:spPr bwMode="auto">
            <a:xfrm>
              <a:off x="2717" y="2576"/>
              <a:ext cx="15" cy="15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60" y="0"/>
                </a:cxn>
                <a:cxn ang="0">
                  <a:pos x="60" y="10"/>
                </a:cxn>
                <a:cxn ang="0">
                  <a:pos x="11" y="59"/>
                </a:cxn>
                <a:cxn ang="0">
                  <a:pos x="0" y="59"/>
                </a:cxn>
              </a:cxnLst>
              <a:rect l="0" t="0" r="r" b="b"/>
              <a:pathLst>
                <a:path w="60" h="59">
                  <a:moveTo>
                    <a:pt x="0" y="59"/>
                  </a:moveTo>
                  <a:lnTo>
                    <a:pt x="60" y="0"/>
                  </a:lnTo>
                  <a:lnTo>
                    <a:pt x="60" y="10"/>
                  </a:lnTo>
                  <a:lnTo>
                    <a:pt x="11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6" name="Freeform 1750"/>
            <p:cNvSpPr>
              <a:spLocks/>
            </p:cNvSpPr>
            <p:nvPr/>
          </p:nvSpPr>
          <p:spPr bwMode="auto">
            <a:xfrm>
              <a:off x="2718" y="2577"/>
              <a:ext cx="14" cy="14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4" y="0"/>
                </a:cxn>
                <a:cxn ang="0">
                  <a:pos x="54" y="11"/>
                </a:cxn>
                <a:cxn ang="0">
                  <a:pos x="11" y="54"/>
                </a:cxn>
                <a:cxn ang="0">
                  <a:pos x="0" y="54"/>
                </a:cxn>
              </a:cxnLst>
              <a:rect l="0" t="0" r="r" b="b"/>
              <a:pathLst>
                <a:path w="54" h="54">
                  <a:moveTo>
                    <a:pt x="0" y="54"/>
                  </a:moveTo>
                  <a:lnTo>
                    <a:pt x="54" y="0"/>
                  </a:lnTo>
                  <a:lnTo>
                    <a:pt x="54" y="11"/>
                  </a:lnTo>
                  <a:lnTo>
                    <a:pt x="11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7" name="Freeform 1751"/>
            <p:cNvSpPr>
              <a:spLocks/>
            </p:cNvSpPr>
            <p:nvPr/>
          </p:nvSpPr>
          <p:spPr bwMode="auto">
            <a:xfrm>
              <a:off x="2720" y="2579"/>
              <a:ext cx="12" cy="12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49" y="11"/>
                </a:cxn>
                <a:cxn ang="0">
                  <a:pos x="12" y="49"/>
                </a:cxn>
                <a:cxn ang="0">
                  <a:pos x="0" y="49"/>
                </a:cxn>
              </a:cxnLst>
              <a:rect l="0" t="0" r="r" b="b"/>
              <a:pathLst>
                <a:path w="49" h="49">
                  <a:moveTo>
                    <a:pt x="0" y="49"/>
                  </a:moveTo>
                  <a:lnTo>
                    <a:pt x="49" y="0"/>
                  </a:lnTo>
                  <a:lnTo>
                    <a:pt x="49" y="11"/>
                  </a:lnTo>
                  <a:lnTo>
                    <a:pt x="12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8" name="Freeform 1752"/>
            <p:cNvSpPr>
              <a:spLocks/>
            </p:cNvSpPr>
            <p:nvPr/>
          </p:nvSpPr>
          <p:spPr bwMode="auto">
            <a:xfrm>
              <a:off x="2721" y="2580"/>
              <a:ext cx="11" cy="11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43" y="0"/>
                </a:cxn>
                <a:cxn ang="0">
                  <a:pos x="43" y="10"/>
                </a:cxn>
                <a:cxn ang="0">
                  <a:pos x="11" y="43"/>
                </a:cxn>
                <a:cxn ang="0">
                  <a:pos x="0" y="43"/>
                </a:cxn>
              </a:cxnLst>
              <a:rect l="0" t="0" r="r" b="b"/>
              <a:pathLst>
                <a:path w="43" h="43">
                  <a:moveTo>
                    <a:pt x="0" y="43"/>
                  </a:moveTo>
                  <a:lnTo>
                    <a:pt x="43" y="0"/>
                  </a:lnTo>
                  <a:lnTo>
                    <a:pt x="43" y="10"/>
                  </a:lnTo>
                  <a:lnTo>
                    <a:pt x="11" y="4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69" name="Freeform 1753"/>
            <p:cNvSpPr>
              <a:spLocks/>
            </p:cNvSpPr>
            <p:nvPr/>
          </p:nvSpPr>
          <p:spPr bwMode="auto">
            <a:xfrm>
              <a:off x="2722" y="2581"/>
              <a:ext cx="10" cy="10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7" y="0"/>
                </a:cxn>
                <a:cxn ang="0">
                  <a:pos x="37" y="11"/>
                </a:cxn>
                <a:cxn ang="0">
                  <a:pos x="10" y="38"/>
                </a:cxn>
                <a:cxn ang="0">
                  <a:pos x="0" y="38"/>
                </a:cxn>
              </a:cxnLst>
              <a:rect l="0" t="0" r="r" b="b"/>
              <a:pathLst>
                <a:path w="37" h="38">
                  <a:moveTo>
                    <a:pt x="0" y="38"/>
                  </a:moveTo>
                  <a:lnTo>
                    <a:pt x="37" y="0"/>
                  </a:lnTo>
                  <a:lnTo>
                    <a:pt x="37" y="11"/>
                  </a:lnTo>
                  <a:lnTo>
                    <a:pt x="1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0" name="Freeform 1754"/>
            <p:cNvSpPr>
              <a:spLocks/>
            </p:cNvSpPr>
            <p:nvPr/>
          </p:nvSpPr>
          <p:spPr bwMode="auto">
            <a:xfrm>
              <a:off x="2724" y="2583"/>
              <a:ext cx="8" cy="8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32" y="0"/>
                </a:cxn>
                <a:cxn ang="0">
                  <a:pos x="32" y="11"/>
                </a:cxn>
                <a:cxn ang="0">
                  <a:pos x="11" y="33"/>
                </a:cxn>
                <a:cxn ang="0">
                  <a:pos x="0" y="33"/>
                </a:cxn>
              </a:cxnLst>
              <a:rect l="0" t="0" r="r" b="b"/>
              <a:pathLst>
                <a:path w="32" h="33">
                  <a:moveTo>
                    <a:pt x="0" y="33"/>
                  </a:moveTo>
                  <a:lnTo>
                    <a:pt x="32" y="0"/>
                  </a:lnTo>
                  <a:lnTo>
                    <a:pt x="32" y="11"/>
                  </a:lnTo>
                  <a:lnTo>
                    <a:pt x="11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1" name="Freeform 1755"/>
            <p:cNvSpPr>
              <a:spLocks/>
            </p:cNvSpPr>
            <p:nvPr/>
          </p:nvSpPr>
          <p:spPr bwMode="auto">
            <a:xfrm>
              <a:off x="2725" y="2584"/>
              <a:ext cx="7" cy="7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7" y="0"/>
                </a:cxn>
                <a:cxn ang="0">
                  <a:pos x="27" y="10"/>
                </a:cxn>
                <a:cxn ang="0">
                  <a:pos x="11" y="27"/>
                </a:cxn>
                <a:cxn ang="0">
                  <a:pos x="0" y="27"/>
                </a:cxn>
              </a:cxnLst>
              <a:rect l="0" t="0" r="r" b="b"/>
              <a:pathLst>
                <a:path w="27" h="27">
                  <a:moveTo>
                    <a:pt x="0" y="27"/>
                  </a:moveTo>
                  <a:lnTo>
                    <a:pt x="27" y="0"/>
                  </a:lnTo>
                  <a:lnTo>
                    <a:pt x="27" y="10"/>
                  </a:lnTo>
                  <a:lnTo>
                    <a:pt x="11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2" name="Freeform 1756"/>
            <p:cNvSpPr>
              <a:spLocks/>
            </p:cNvSpPr>
            <p:nvPr/>
          </p:nvSpPr>
          <p:spPr bwMode="auto">
            <a:xfrm>
              <a:off x="2727" y="2586"/>
              <a:ext cx="5" cy="5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21" y="0"/>
                </a:cxn>
                <a:cxn ang="0">
                  <a:pos x="21" y="11"/>
                </a:cxn>
                <a:cxn ang="0">
                  <a:pos x="10" y="22"/>
                </a:cxn>
                <a:cxn ang="0">
                  <a:pos x="0" y="22"/>
                </a:cxn>
              </a:cxnLst>
              <a:rect l="0" t="0" r="r" b="b"/>
              <a:pathLst>
                <a:path w="21" h="22">
                  <a:moveTo>
                    <a:pt x="0" y="22"/>
                  </a:moveTo>
                  <a:lnTo>
                    <a:pt x="21" y="0"/>
                  </a:lnTo>
                  <a:lnTo>
                    <a:pt x="21" y="11"/>
                  </a:lnTo>
                  <a:lnTo>
                    <a:pt x="10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3" name="Freeform 1757"/>
            <p:cNvSpPr>
              <a:spLocks/>
            </p:cNvSpPr>
            <p:nvPr/>
          </p:nvSpPr>
          <p:spPr bwMode="auto">
            <a:xfrm>
              <a:off x="2728" y="2587"/>
              <a:ext cx="4" cy="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16" y="0"/>
                </a:cxn>
                <a:cxn ang="0">
                  <a:pos x="16" y="12"/>
                </a:cxn>
                <a:cxn ang="0">
                  <a:pos x="10" y="17"/>
                </a:cxn>
                <a:cxn ang="0">
                  <a:pos x="0" y="17"/>
                </a:cxn>
              </a:cxnLst>
              <a:rect l="0" t="0" r="r" b="b"/>
              <a:pathLst>
                <a:path w="16" h="17">
                  <a:moveTo>
                    <a:pt x="0" y="17"/>
                  </a:moveTo>
                  <a:lnTo>
                    <a:pt x="16" y="0"/>
                  </a:lnTo>
                  <a:lnTo>
                    <a:pt x="16" y="12"/>
                  </a:lnTo>
                  <a:lnTo>
                    <a:pt x="1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4" name="Freeform 1758"/>
            <p:cNvSpPr>
              <a:spLocks/>
            </p:cNvSpPr>
            <p:nvPr/>
          </p:nvSpPr>
          <p:spPr bwMode="auto">
            <a:xfrm>
              <a:off x="2729" y="2588"/>
              <a:ext cx="3" cy="3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1" y="0"/>
                </a:cxn>
                <a:cxn ang="0">
                  <a:pos x="11" y="11"/>
                </a:cxn>
                <a:cxn ang="0">
                  <a:pos x="0" y="11"/>
                </a:cxn>
              </a:cxnLst>
              <a:rect l="0" t="0" r="r" b="b"/>
              <a:pathLst>
                <a:path w="11" h="11">
                  <a:moveTo>
                    <a:pt x="0" y="11"/>
                  </a:move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AE9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5" name="Freeform 1759"/>
            <p:cNvSpPr>
              <a:spLocks/>
            </p:cNvSpPr>
            <p:nvPr/>
          </p:nvSpPr>
          <p:spPr bwMode="auto">
            <a:xfrm>
              <a:off x="2730" y="2590"/>
              <a:ext cx="2" cy="1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0"/>
                </a:cxn>
                <a:cxn ang="0">
                  <a:pos x="6" y="5"/>
                </a:cxn>
                <a:cxn ang="0">
                  <a:pos x="0" y="5"/>
                </a:cxn>
              </a:cxnLst>
              <a:rect l="0" t="0" r="r" b="b"/>
              <a:pathLst>
                <a:path w="6" h="5">
                  <a:moveTo>
                    <a:pt x="0" y="5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9E8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6" name="Freeform 1760"/>
            <p:cNvSpPr>
              <a:spLocks noEditPoints="1"/>
            </p:cNvSpPr>
            <p:nvPr/>
          </p:nvSpPr>
          <p:spPr bwMode="auto">
            <a:xfrm>
              <a:off x="2697" y="2556"/>
              <a:ext cx="36" cy="36"/>
            </a:xfrm>
            <a:custGeom>
              <a:avLst/>
              <a:gdLst/>
              <a:ahLst/>
              <a:cxnLst>
                <a:cxn ang="0">
                  <a:pos x="7" y="136"/>
                </a:cxn>
                <a:cxn ang="0">
                  <a:pos x="135" y="136"/>
                </a:cxn>
                <a:cxn ang="0">
                  <a:pos x="135" y="7"/>
                </a:cxn>
                <a:cxn ang="0">
                  <a:pos x="7" y="7"/>
                </a:cxn>
                <a:cxn ang="0">
                  <a:pos x="7" y="136"/>
                </a:cxn>
                <a:cxn ang="0">
                  <a:pos x="3" y="143"/>
                </a:cxn>
                <a:cxn ang="0">
                  <a:pos x="1" y="142"/>
                </a:cxn>
                <a:cxn ang="0">
                  <a:pos x="0" y="139"/>
                </a:cxn>
                <a:cxn ang="0">
                  <a:pos x="0" y="4"/>
                </a:cxn>
                <a:cxn ang="0">
                  <a:pos x="1" y="1"/>
                </a:cxn>
                <a:cxn ang="0">
                  <a:pos x="3" y="0"/>
                </a:cxn>
                <a:cxn ang="0">
                  <a:pos x="139" y="0"/>
                </a:cxn>
                <a:cxn ang="0">
                  <a:pos x="141" y="1"/>
                </a:cxn>
                <a:cxn ang="0">
                  <a:pos x="142" y="4"/>
                </a:cxn>
                <a:cxn ang="0">
                  <a:pos x="142" y="139"/>
                </a:cxn>
                <a:cxn ang="0">
                  <a:pos x="141" y="142"/>
                </a:cxn>
                <a:cxn ang="0">
                  <a:pos x="139" y="143"/>
                </a:cxn>
                <a:cxn ang="0">
                  <a:pos x="3" y="143"/>
                </a:cxn>
              </a:cxnLst>
              <a:rect l="0" t="0" r="r" b="b"/>
              <a:pathLst>
                <a:path w="142" h="143">
                  <a:moveTo>
                    <a:pt x="7" y="136"/>
                  </a:moveTo>
                  <a:lnTo>
                    <a:pt x="135" y="136"/>
                  </a:lnTo>
                  <a:lnTo>
                    <a:pt x="135" y="7"/>
                  </a:lnTo>
                  <a:lnTo>
                    <a:pt x="7" y="7"/>
                  </a:lnTo>
                  <a:lnTo>
                    <a:pt x="7" y="136"/>
                  </a:lnTo>
                  <a:close/>
                  <a:moveTo>
                    <a:pt x="3" y="143"/>
                  </a:moveTo>
                  <a:lnTo>
                    <a:pt x="1" y="142"/>
                  </a:lnTo>
                  <a:lnTo>
                    <a:pt x="0" y="139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139" y="0"/>
                  </a:lnTo>
                  <a:lnTo>
                    <a:pt x="141" y="1"/>
                  </a:lnTo>
                  <a:lnTo>
                    <a:pt x="142" y="4"/>
                  </a:lnTo>
                  <a:lnTo>
                    <a:pt x="142" y="139"/>
                  </a:lnTo>
                  <a:lnTo>
                    <a:pt x="141" y="142"/>
                  </a:lnTo>
                  <a:lnTo>
                    <a:pt x="139" y="143"/>
                  </a:lnTo>
                  <a:lnTo>
                    <a:pt x="3" y="1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7" name="Freeform 1761"/>
            <p:cNvSpPr>
              <a:spLocks/>
            </p:cNvSpPr>
            <p:nvPr/>
          </p:nvSpPr>
          <p:spPr bwMode="auto">
            <a:xfrm>
              <a:off x="2664" y="2664"/>
              <a:ext cx="2" cy="2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1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6"/>
                </a:cxn>
                <a:cxn ang="0">
                  <a:pos x="2" y="7"/>
                </a:cxn>
                <a:cxn ang="0">
                  <a:pos x="4" y="8"/>
                </a:cxn>
                <a:cxn ang="0">
                  <a:pos x="7" y="8"/>
                </a:cxn>
                <a:cxn ang="0">
                  <a:pos x="7" y="0"/>
                </a:cxn>
              </a:cxnLst>
              <a:rect l="0" t="0" r="r" b="b"/>
              <a:pathLst>
                <a:path w="7" h="8">
                  <a:moveTo>
                    <a:pt x="7" y="0"/>
                  </a:moveTo>
                  <a:lnTo>
                    <a:pt x="4" y="1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2" y="7"/>
                  </a:lnTo>
                  <a:lnTo>
                    <a:pt x="4" y="8"/>
                  </a:lnTo>
                  <a:lnTo>
                    <a:pt x="7" y="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8" name="Rectangle 1762"/>
            <p:cNvSpPr>
              <a:spLocks noChangeArrowheads="1"/>
            </p:cNvSpPr>
            <p:nvPr/>
          </p:nvSpPr>
          <p:spPr bwMode="auto">
            <a:xfrm>
              <a:off x="2666" y="2664"/>
              <a:ext cx="82" cy="2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79" name="Freeform 1763"/>
            <p:cNvSpPr>
              <a:spLocks/>
            </p:cNvSpPr>
            <p:nvPr/>
          </p:nvSpPr>
          <p:spPr bwMode="auto">
            <a:xfrm>
              <a:off x="2748" y="2664"/>
              <a:ext cx="2" cy="2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3" y="8"/>
                </a:cxn>
                <a:cxn ang="0">
                  <a:pos x="5" y="7"/>
                </a:cxn>
                <a:cxn ang="0">
                  <a:pos x="7" y="6"/>
                </a:cxn>
                <a:cxn ang="0">
                  <a:pos x="7" y="5"/>
                </a:cxn>
                <a:cxn ang="0">
                  <a:pos x="7" y="3"/>
                </a:cxn>
                <a:cxn ang="0">
                  <a:pos x="5" y="1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0" y="8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lnTo>
                    <a:pt x="3" y="8"/>
                  </a:lnTo>
                  <a:lnTo>
                    <a:pt x="5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1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0" name="Freeform 1764"/>
            <p:cNvSpPr>
              <a:spLocks/>
            </p:cNvSpPr>
            <p:nvPr/>
          </p:nvSpPr>
          <p:spPr bwMode="auto">
            <a:xfrm>
              <a:off x="2698" y="2648"/>
              <a:ext cx="1" cy="2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5"/>
                </a:cxn>
                <a:cxn ang="0">
                  <a:pos x="0" y="0"/>
                </a:cxn>
                <a:cxn ang="0">
                  <a:pos x="6" y="0"/>
                </a:cxn>
              </a:cxnLst>
              <a:rect l="0" t="0" r="r" b="b"/>
              <a:pathLst>
                <a:path w="6" h="5">
                  <a:moveTo>
                    <a:pt x="6" y="0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1" name="Freeform 1765"/>
            <p:cNvSpPr>
              <a:spLocks/>
            </p:cNvSpPr>
            <p:nvPr/>
          </p:nvSpPr>
          <p:spPr bwMode="auto">
            <a:xfrm>
              <a:off x="2698" y="2648"/>
              <a:ext cx="2" cy="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11" y="0"/>
                </a:cxn>
              </a:cxnLst>
              <a:rect l="0" t="0" r="r" b="b"/>
              <a:pathLst>
                <a:path w="11" h="10">
                  <a:moveTo>
                    <a:pt x="11" y="0"/>
                  </a:moveTo>
                  <a:lnTo>
                    <a:pt x="0" y="1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2" name="Freeform 1766"/>
            <p:cNvSpPr>
              <a:spLocks/>
            </p:cNvSpPr>
            <p:nvPr/>
          </p:nvSpPr>
          <p:spPr bwMode="auto">
            <a:xfrm>
              <a:off x="2698" y="2648"/>
              <a:ext cx="4" cy="4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0"/>
                </a:cxn>
                <a:cxn ang="0">
                  <a:pos x="16" y="0"/>
                </a:cxn>
                <a:cxn ang="0">
                  <a:pos x="0" y="15"/>
                </a:cxn>
                <a:cxn ang="0">
                  <a:pos x="0" y="5"/>
                </a:cxn>
              </a:cxnLst>
              <a:rect l="0" t="0" r="r" b="b"/>
              <a:pathLst>
                <a:path w="16" h="15">
                  <a:moveTo>
                    <a:pt x="0" y="5"/>
                  </a:moveTo>
                  <a:lnTo>
                    <a:pt x="6" y="0"/>
                  </a:lnTo>
                  <a:lnTo>
                    <a:pt x="16" y="0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3" name="Freeform 1767"/>
            <p:cNvSpPr>
              <a:spLocks/>
            </p:cNvSpPr>
            <p:nvPr/>
          </p:nvSpPr>
          <p:spPr bwMode="auto">
            <a:xfrm>
              <a:off x="2698" y="2648"/>
              <a:ext cx="5" cy="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1" y="0"/>
                </a:cxn>
                <a:cxn ang="0">
                  <a:pos x="22" y="0"/>
                </a:cxn>
                <a:cxn ang="0">
                  <a:pos x="0" y="22"/>
                </a:cxn>
                <a:cxn ang="0">
                  <a:pos x="0" y="10"/>
                </a:cxn>
              </a:cxnLst>
              <a:rect l="0" t="0" r="r" b="b"/>
              <a:pathLst>
                <a:path w="22" h="22">
                  <a:moveTo>
                    <a:pt x="0" y="10"/>
                  </a:moveTo>
                  <a:lnTo>
                    <a:pt x="11" y="0"/>
                  </a:lnTo>
                  <a:lnTo>
                    <a:pt x="22" y="0"/>
                  </a:lnTo>
                  <a:lnTo>
                    <a:pt x="0" y="2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4" name="Freeform 1768"/>
            <p:cNvSpPr>
              <a:spLocks/>
            </p:cNvSpPr>
            <p:nvPr/>
          </p:nvSpPr>
          <p:spPr bwMode="auto">
            <a:xfrm>
              <a:off x="2698" y="2648"/>
              <a:ext cx="7" cy="7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6" y="0"/>
                </a:cxn>
                <a:cxn ang="0">
                  <a:pos x="27" y="0"/>
                </a:cxn>
                <a:cxn ang="0">
                  <a:pos x="0" y="27"/>
                </a:cxn>
                <a:cxn ang="0">
                  <a:pos x="0" y="15"/>
                </a:cxn>
              </a:cxnLst>
              <a:rect l="0" t="0" r="r" b="b"/>
              <a:pathLst>
                <a:path w="27" h="27">
                  <a:moveTo>
                    <a:pt x="0" y="15"/>
                  </a:moveTo>
                  <a:lnTo>
                    <a:pt x="16" y="0"/>
                  </a:lnTo>
                  <a:lnTo>
                    <a:pt x="27" y="0"/>
                  </a:lnTo>
                  <a:lnTo>
                    <a:pt x="0" y="2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FEFEF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5" name="Freeform 1769"/>
            <p:cNvSpPr>
              <a:spLocks/>
            </p:cNvSpPr>
            <p:nvPr/>
          </p:nvSpPr>
          <p:spPr bwMode="auto">
            <a:xfrm>
              <a:off x="2698" y="2648"/>
              <a:ext cx="8" cy="8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22" y="0"/>
                </a:cxn>
                <a:cxn ang="0">
                  <a:pos x="32" y="0"/>
                </a:cxn>
                <a:cxn ang="0">
                  <a:pos x="0" y="32"/>
                </a:cxn>
                <a:cxn ang="0">
                  <a:pos x="0" y="22"/>
                </a:cxn>
              </a:cxnLst>
              <a:rect l="0" t="0" r="r" b="b"/>
              <a:pathLst>
                <a:path w="32" h="32">
                  <a:moveTo>
                    <a:pt x="0" y="22"/>
                  </a:moveTo>
                  <a:lnTo>
                    <a:pt x="22" y="0"/>
                  </a:lnTo>
                  <a:lnTo>
                    <a:pt x="32" y="0"/>
                  </a:lnTo>
                  <a:lnTo>
                    <a:pt x="0" y="3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6" name="Freeform 1770"/>
            <p:cNvSpPr>
              <a:spLocks/>
            </p:cNvSpPr>
            <p:nvPr/>
          </p:nvSpPr>
          <p:spPr bwMode="auto">
            <a:xfrm>
              <a:off x="2698" y="2648"/>
              <a:ext cx="9" cy="10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7" y="0"/>
                </a:cxn>
                <a:cxn ang="0">
                  <a:pos x="37" y="0"/>
                </a:cxn>
                <a:cxn ang="0">
                  <a:pos x="0" y="38"/>
                </a:cxn>
                <a:cxn ang="0">
                  <a:pos x="0" y="27"/>
                </a:cxn>
              </a:cxnLst>
              <a:rect l="0" t="0" r="r" b="b"/>
              <a:pathLst>
                <a:path w="37" h="38">
                  <a:moveTo>
                    <a:pt x="0" y="27"/>
                  </a:moveTo>
                  <a:lnTo>
                    <a:pt x="27" y="0"/>
                  </a:lnTo>
                  <a:lnTo>
                    <a:pt x="37" y="0"/>
                  </a:lnTo>
                  <a:lnTo>
                    <a:pt x="0" y="38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DFDF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7" name="Freeform 1771"/>
            <p:cNvSpPr>
              <a:spLocks/>
            </p:cNvSpPr>
            <p:nvPr/>
          </p:nvSpPr>
          <p:spPr bwMode="auto">
            <a:xfrm>
              <a:off x="2698" y="2648"/>
              <a:ext cx="11" cy="11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32" y="0"/>
                </a:cxn>
                <a:cxn ang="0">
                  <a:pos x="44" y="0"/>
                </a:cxn>
                <a:cxn ang="0">
                  <a:pos x="0" y="43"/>
                </a:cxn>
                <a:cxn ang="0">
                  <a:pos x="0" y="32"/>
                </a:cxn>
              </a:cxnLst>
              <a:rect l="0" t="0" r="r" b="b"/>
              <a:pathLst>
                <a:path w="44" h="43">
                  <a:moveTo>
                    <a:pt x="0" y="32"/>
                  </a:moveTo>
                  <a:lnTo>
                    <a:pt x="32" y="0"/>
                  </a:lnTo>
                  <a:lnTo>
                    <a:pt x="44" y="0"/>
                  </a:lnTo>
                  <a:lnTo>
                    <a:pt x="0" y="43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8" name="Freeform 1772"/>
            <p:cNvSpPr>
              <a:spLocks/>
            </p:cNvSpPr>
            <p:nvPr/>
          </p:nvSpPr>
          <p:spPr bwMode="auto">
            <a:xfrm>
              <a:off x="2698" y="2648"/>
              <a:ext cx="12" cy="12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7" y="0"/>
                </a:cxn>
                <a:cxn ang="0">
                  <a:pos x="49" y="0"/>
                </a:cxn>
                <a:cxn ang="0">
                  <a:pos x="0" y="48"/>
                </a:cxn>
                <a:cxn ang="0">
                  <a:pos x="0" y="38"/>
                </a:cxn>
              </a:cxnLst>
              <a:rect l="0" t="0" r="r" b="b"/>
              <a:pathLst>
                <a:path w="49" h="48">
                  <a:moveTo>
                    <a:pt x="0" y="38"/>
                  </a:moveTo>
                  <a:lnTo>
                    <a:pt x="37" y="0"/>
                  </a:lnTo>
                  <a:lnTo>
                    <a:pt x="49" y="0"/>
                  </a:lnTo>
                  <a:lnTo>
                    <a:pt x="0" y="4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DFD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89" name="Freeform 1773"/>
            <p:cNvSpPr>
              <a:spLocks/>
            </p:cNvSpPr>
            <p:nvPr/>
          </p:nvSpPr>
          <p:spPr bwMode="auto">
            <a:xfrm>
              <a:off x="2698" y="2648"/>
              <a:ext cx="13" cy="14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44" y="0"/>
                </a:cxn>
                <a:cxn ang="0">
                  <a:pos x="54" y="0"/>
                </a:cxn>
                <a:cxn ang="0">
                  <a:pos x="0" y="54"/>
                </a:cxn>
                <a:cxn ang="0">
                  <a:pos x="0" y="43"/>
                </a:cxn>
              </a:cxnLst>
              <a:rect l="0" t="0" r="r" b="b"/>
              <a:pathLst>
                <a:path w="54" h="54">
                  <a:moveTo>
                    <a:pt x="0" y="43"/>
                  </a:moveTo>
                  <a:lnTo>
                    <a:pt x="44" y="0"/>
                  </a:lnTo>
                  <a:lnTo>
                    <a:pt x="54" y="0"/>
                  </a:lnTo>
                  <a:lnTo>
                    <a:pt x="0" y="5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0" name="Freeform 1774"/>
            <p:cNvSpPr>
              <a:spLocks/>
            </p:cNvSpPr>
            <p:nvPr/>
          </p:nvSpPr>
          <p:spPr bwMode="auto">
            <a:xfrm>
              <a:off x="2698" y="2648"/>
              <a:ext cx="15" cy="15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49" y="0"/>
                </a:cxn>
                <a:cxn ang="0">
                  <a:pos x="60" y="0"/>
                </a:cxn>
                <a:cxn ang="0">
                  <a:pos x="0" y="59"/>
                </a:cxn>
                <a:cxn ang="0">
                  <a:pos x="0" y="48"/>
                </a:cxn>
              </a:cxnLst>
              <a:rect l="0" t="0" r="r" b="b"/>
              <a:pathLst>
                <a:path w="60" h="59">
                  <a:moveTo>
                    <a:pt x="0" y="48"/>
                  </a:moveTo>
                  <a:lnTo>
                    <a:pt x="49" y="0"/>
                  </a:lnTo>
                  <a:lnTo>
                    <a:pt x="60" y="0"/>
                  </a:lnTo>
                  <a:lnTo>
                    <a:pt x="0" y="59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CFCF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1" name="Freeform 1775"/>
            <p:cNvSpPr>
              <a:spLocks/>
            </p:cNvSpPr>
            <p:nvPr/>
          </p:nvSpPr>
          <p:spPr bwMode="auto">
            <a:xfrm>
              <a:off x="2698" y="2648"/>
              <a:ext cx="16" cy="16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4" y="0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4"/>
                </a:cxn>
              </a:cxnLst>
              <a:rect l="0" t="0" r="r" b="b"/>
              <a:pathLst>
                <a:path w="65" h="64">
                  <a:moveTo>
                    <a:pt x="0" y="54"/>
                  </a:moveTo>
                  <a:lnTo>
                    <a:pt x="54" y="0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2" name="Freeform 1776"/>
            <p:cNvSpPr>
              <a:spLocks/>
            </p:cNvSpPr>
            <p:nvPr/>
          </p:nvSpPr>
          <p:spPr bwMode="auto">
            <a:xfrm>
              <a:off x="2698" y="2648"/>
              <a:ext cx="17" cy="18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60" y="0"/>
                </a:cxn>
                <a:cxn ang="0">
                  <a:pos x="70" y="0"/>
                </a:cxn>
                <a:cxn ang="0">
                  <a:pos x="0" y="71"/>
                </a:cxn>
                <a:cxn ang="0">
                  <a:pos x="0" y="59"/>
                </a:cxn>
              </a:cxnLst>
              <a:rect l="0" t="0" r="r" b="b"/>
              <a:pathLst>
                <a:path w="70" h="71">
                  <a:moveTo>
                    <a:pt x="0" y="59"/>
                  </a:moveTo>
                  <a:lnTo>
                    <a:pt x="60" y="0"/>
                  </a:lnTo>
                  <a:lnTo>
                    <a:pt x="70" y="0"/>
                  </a:lnTo>
                  <a:lnTo>
                    <a:pt x="0" y="71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FBFBF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3" name="Freeform 1777"/>
            <p:cNvSpPr>
              <a:spLocks/>
            </p:cNvSpPr>
            <p:nvPr/>
          </p:nvSpPr>
          <p:spPr bwMode="auto">
            <a:xfrm>
              <a:off x="2698" y="2648"/>
              <a:ext cx="19" cy="19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5" y="0"/>
                </a:cxn>
                <a:cxn ang="0">
                  <a:pos x="76" y="0"/>
                </a:cxn>
                <a:cxn ang="0">
                  <a:pos x="0" y="76"/>
                </a:cxn>
                <a:cxn ang="0">
                  <a:pos x="0" y="64"/>
                </a:cxn>
              </a:cxnLst>
              <a:rect l="0" t="0" r="r" b="b"/>
              <a:pathLst>
                <a:path w="76" h="76">
                  <a:moveTo>
                    <a:pt x="0" y="64"/>
                  </a:moveTo>
                  <a:lnTo>
                    <a:pt x="65" y="0"/>
                  </a:lnTo>
                  <a:lnTo>
                    <a:pt x="76" y="0"/>
                  </a:lnTo>
                  <a:lnTo>
                    <a:pt x="0" y="76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4" name="Freeform 1778"/>
            <p:cNvSpPr>
              <a:spLocks/>
            </p:cNvSpPr>
            <p:nvPr/>
          </p:nvSpPr>
          <p:spPr bwMode="auto">
            <a:xfrm>
              <a:off x="2698" y="2648"/>
              <a:ext cx="20" cy="2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70" y="0"/>
                </a:cxn>
                <a:cxn ang="0">
                  <a:pos x="81" y="0"/>
                </a:cxn>
                <a:cxn ang="0">
                  <a:pos x="0" y="81"/>
                </a:cxn>
                <a:cxn ang="0">
                  <a:pos x="0" y="71"/>
                </a:cxn>
              </a:cxnLst>
              <a:rect l="0" t="0" r="r" b="b"/>
              <a:pathLst>
                <a:path w="81" h="81">
                  <a:moveTo>
                    <a:pt x="0" y="71"/>
                  </a:moveTo>
                  <a:lnTo>
                    <a:pt x="70" y="0"/>
                  </a:lnTo>
                  <a:lnTo>
                    <a:pt x="81" y="0"/>
                  </a:lnTo>
                  <a:lnTo>
                    <a:pt x="0" y="8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AFAF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5" name="Freeform 1779"/>
            <p:cNvSpPr>
              <a:spLocks/>
            </p:cNvSpPr>
            <p:nvPr/>
          </p:nvSpPr>
          <p:spPr bwMode="auto">
            <a:xfrm>
              <a:off x="2698" y="2648"/>
              <a:ext cx="21" cy="22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6" y="0"/>
                </a:cxn>
                <a:cxn ang="0">
                  <a:pos x="86" y="0"/>
                </a:cxn>
                <a:cxn ang="0">
                  <a:pos x="0" y="87"/>
                </a:cxn>
                <a:cxn ang="0">
                  <a:pos x="0" y="76"/>
                </a:cxn>
              </a:cxnLst>
              <a:rect l="0" t="0" r="r" b="b"/>
              <a:pathLst>
                <a:path w="86" h="87">
                  <a:moveTo>
                    <a:pt x="0" y="76"/>
                  </a:moveTo>
                  <a:lnTo>
                    <a:pt x="76" y="0"/>
                  </a:lnTo>
                  <a:lnTo>
                    <a:pt x="86" y="0"/>
                  </a:lnTo>
                  <a:lnTo>
                    <a:pt x="0" y="87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6" name="Freeform 1780"/>
            <p:cNvSpPr>
              <a:spLocks/>
            </p:cNvSpPr>
            <p:nvPr/>
          </p:nvSpPr>
          <p:spPr bwMode="auto">
            <a:xfrm>
              <a:off x="2698" y="2648"/>
              <a:ext cx="23" cy="23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81" y="0"/>
                </a:cxn>
                <a:cxn ang="0">
                  <a:pos x="93" y="0"/>
                </a:cxn>
                <a:cxn ang="0">
                  <a:pos x="0" y="92"/>
                </a:cxn>
                <a:cxn ang="0">
                  <a:pos x="0" y="81"/>
                </a:cxn>
              </a:cxnLst>
              <a:rect l="0" t="0" r="r" b="b"/>
              <a:pathLst>
                <a:path w="93" h="92">
                  <a:moveTo>
                    <a:pt x="0" y="81"/>
                  </a:moveTo>
                  <a:lnTo>
                    <a:pt x="81" y="0"/>
                  </a:lnTo>
                  <a:lnTo>
                    <a:pt x="93" y="0"/>
                  </a:lnTo>
                  <a:lnTo>
                    <a:pt x="0" y="92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9F9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7" name="Freeform 1781"/>
            <p:cNvSpPr>
              <a:spLocks/>
            </p:cNvSpPr>
            <p:nvPr/>
          </p:nvSpPr>
          <p:spPr bwMode="auto">
            <a:xfrm>
              <a:off x="2698" y="2648"/>
              <a:ext cx="24" cy="25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86" y="0"/>
                </a:cxn>
                <a:cxn ang="0">
                  <a:pos x="98" y="0"/>
                </a:cxn>
                <a:cxn ang="0">
                  <a:pos x="0" y="97"/>
                </a:cxn>
                <a:cxn ang="0">
                  <a:pos x="0" y="87"/>
                </a:cxn>
              </a:cxnLst>
              <a:rect l="0" t="0" r="r" b="b"/>
              <a:pathLst>
                <a:path w="98" h="97">
                  <a:moveTo>
                    <a:pt x="0" y="87"/>
                  </a:moveTo>
                  <a:lnTo>
                    <a:pt x="86" y="0"/>
                  </a:lnTo>
                  <a:lnTo>
                    <a:pt x="98" y="0"/>
                  </a:lnTo>
                  <a:lnTo>
                    <a:pt x="0" y="9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8" name="Freeform 1782"/>
            <p:cNvSpPr>
              <a:spLocks/>
            </p:cNvSpPr>
            <p:nvPr/>
          </p:nvSpPr>
          <p:spPr bwMode="auto">
            <a:xfrm>
              <a:off x="2698" y="2648"/>
              <a:ext cx="25" cy="26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93" y="0"/>
                </a:cxn>
                <a:cxn ang="0">
                  <a:pos x="103" y="0"/>
                </a:cxn>
                <a:cxn ang="0">
                  <a:pos x="0" y="103"/>
                </a:cxn>
                <a:cxn ang="0">
                  <a:pos x="0" y="92"/>
                </a:cxn>
              </a:cxnLst>
              <a:rect l="0" t="0" r="r" b="b"/>
              <a:pathLst>
                <a:path w="103" h="103">
                  <a:moveTo>
                    <a:pt x="0" y="92"/>
                  </a:moveTo>
                  <a:lnTo>
                    <a:pt x="93" y="0"/>
                  </a:lnTo>
                  <a:lnTo>
                    <a:pt x="103" y="0"/>
                  </a:lnTo>
                  <a:lnTo>
                    <a:pt x="0" y="103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399" name="Freeform 1783"/>
            <p:cNvSpPr>
              <a:spLocks/>
            </p:cNvSpPr>
            <p:nvPr/>
          </p:nvSpPr>
          <p:spPr bwMode="auto">
            <a:xfrm>
              <a:off x="2698" y="2648"/>
              <a:ext cx="27" cy="27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98" y="0"/>
                </a:cxn>
                <a:cxn ang="0">
                  <a:pos x="109" y="0"/>
                </a:cxn>
                <a:cxn ang="0">
                  <a:pos x="0" y="108"/>
                </a:cxn>
                <a:cxn ang="0">
                  <a:pos x="0" y="97"/>
                </a:cxn>
              </a:cxnLst>
              <a:rect l="0" t="0" r="r" b="b"/>
              <a:pathLst>
                <a:path w="109" h="108">
                  <a:moveTo>
                    <a:pt x="0" y="97"/>
                  </a:moveTo>
                  <a:lnTo>
                    <a:pt x="98" y="0"/>
                  </a:lnTo>
                  <a:lnTo>
                    <a:pt x="109" y="0"/>
                  </a:lnTo>
                  <a:lnTo>
                    <a:pt x="0" y="108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8F7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0" name="Freeform 1784"/>
            <p:cNvSpPr>
              <a:spLocks/>
            </p:cNvSpPr>
            <p:nvPr/>
          </p:nvSpPr>
          <p:spPr bwMode="auto">
            <a:xfrm>
              <a:off x="2698" y="2648"/>
              <a:ext cx="28" cy="29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03" y="0"/>
                </a:cxn>
                <a:cxn ang="0">
                  <a:pos x="114" y="0"/>
                </a:cxn>
                <a:cxn ang="0">
                  <a:pos x="0" y="113"/>
                </a:cxn>
                <a:cxn ang="0">
                  <a:pos x="0" y="103"/>
                </a:cxn>
              </a:cxnLst>
              <a:rect l="0" t="0" r="r" b="b"/>
              <a:pathLst>
                <a:path w="114" h="113">
                  <a:moveTo>
                    <a:pt x="0" y="103"/>
                  </a:moveTo>
                  <a:lnTo>
                    <a:pt x="103" y="0"/>
                  </a:lnTo>
                  <a:lnTo>
                    <a:pt x="114" y="0"/>
                  </a:lnTo>
                  <a:lnTo>
                    <a:pt x="0" y="11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1" name="Freeform 1785"/>
            <p:cNvSpPr>
              <a:spLocks/>
            </p:cNvSpPr>
            <p:nvPr/>
          </p:nvSpPr>
          <p:spPr bwMode="auto">
            <a:xfrm>
              <a:off x="2698" y="2648"/>
              <a:ext cx="30" cy="30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109" y="0"/>
                </a:cxn>
                <a:cxn ang="0">
                  <a:pos x="119" y="0"/>
                </a:cxn>
                <a:cxn ang="0">
                  <a:pos x="0" y="120"/>
                </a:cxn>
                <a:cxn ang="0">
                  <a:pos x="0" y="108"/>
                </a:cxn>
              </a:cxnLst>
              <a:rect l="0" t="0" r="r" b="b"/>
              <a:pathLst>
                <a:path w="119" h="120">
                  <a:moveTo>
                    <a:pt x="0" y="108"/>
                  </a:moveTo>
                  <a:lnTo>
                    <a:pt x="109" y="0"/>
                  </a:lnTo>
                  <a:lnTo>
                    <a:pt x="119" y="0"/>
                  </a:lnTo>
                  <a:lnTo>
                    <a:pt x="0" y="120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7F7F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2" name="Freeform 1786"/>
            <p:cNvSpPr>
              <a:spLocks/>
            </p:cNvSpPr>
            <p:nvPr/>
          </p:nvSpPr>
          <p:spPr bwMode="auto">
            <a:xfrm>
              <a:off x="2698" y="2648"/>
              <a:ext cx="31" cy="31"/>
            </a:xfrm>
            <a:custGeom>
              <a:avLst/>
              <a:gdLst/>
              <a:ahLst/>
              <a:cxnLst>
                <a:cxn ang="0">
                  <a:pos x="0" y="113"/>
                </a:cxn>
                <a:cxn ang="0">
                  <a:pos x="114" y="0"/>
                </a:cxn>
                <a:cxn ang="0">
                  <a:pos x="125" y="0"/>
                </a:cxn>
                <a:cxn ang="0">
                  <a:pos x="0" y="125"/>
                </a:cxn>
                <a:cxn ang="0">
                  <a:pos x="0" y="113"/>
                </a:cxn>
              </a:cxnLst>
              <a:rect l="0" t="0" r="r" b="b"/>
              <a:pathLst>
                <a:path w="125" h="125">
                  <a:moveTo>
                    <a:pt x="0" y="113"/>
                  </a:moveTo>
                  <a:lnTo>
                    <a:pt x="114" y="0"/>
                  </a:lnTo>
                  <a:lnTo>
                    <a:pt x="125" y="0"/>
                  </a:lnTo>
                  <a:lnTo>
                    <a:pt x="0" y="125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3" name="Freeform 1787"/>
            <p:cNvSpPr>
              <a:spLocks/>
            </p:cNvSpPr>
            <p:nvPr/>
          </p:nvSpPr>
          <p:spPr bwMode="auto">
            <a:xfrm>
              <a:off x="2698" y="2648"/>
              <a:ext cx="32" cy="33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19" y="0"/>
                </a:cxn>
                <a:cxn ang="0">
                  <a:pos x="130" y="0"/>
                </a:cxn>
                <a:cxn ang="0">
                  <a:pos x="0" y="130"/>
                </a:cxn>
                <a:cxn ang="0">
                  <a:pos x="0" y="120"/>
                </a:cxn>
              </a:cxnLst>
              <a:rect l="0" t="0" r="r" b="b"/>
              <a:pathLst>
                <a:path w="130" h="130">
                  <a:moveTo>
                    <a:pt x="0" y="120"/>
                  </a:moveTo>
                  <a:lnTo>
                    <a:pt x="119" y="0"/>
                  </a:lnTo>
                  <a:lnTo>
                    <a:pt x="130" y="0"/>
                  </a:lnTo>
                  <a:lnTo>
                    <a:pt x="0" y="13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6F6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4" name="Freeform 1788"/>
            <p:cNvSpPr>
              <a:spLocks/>
            </p:cNvSpPr>
            <p:nvPr/>
          </p:nvSpPr>
          <p:spPr bwMode="auto">
            <a:xfrm>
              <a:off x="2698" y="2648"/>
              <a:ext cx="34" cy="34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5" y="0"/>
                </a:cxn>
                <a:cxn ang="0">
                  <a:pos x="135" y="0"/>
                </a:cxn>
                <a:cxn ang="0">
                  <a:pos x="1" y="135"/>
                </a:cxn>
                <a:cxn ang="0">
                  <a:pos x="0" y="135"/>
                </a:cxn>
                <a:cxn ang="0">
                  <a:pos x="0" y="135"/>
                </a:cxn>
                <a:cxn ang="0">
                  <a:pos x="0" y="125"/>
                </a:cxn>
              </a:cxnLst>
              <a:rect l="0" t="0" r="r" b="b"/>
              <a:pathLst>
                <a:path w="135" h="135">
                  <a:moveTo>
                    <a:pt x="0" y="125"/>
                  </a:moveTo>
                  <a:lnTo>
                    <a:pt x="125" y="0"/>
                  </a:lnTo>
                  <a:lnTo>
                    <a:pt x="135" y="0"/>
                  </a:lnTo>
                  <a:lnTo>
                    <a:pt x="1" y="135"/>
                  </a:lnTo>
                  <a:lnTo>
                    <a:pt x="0" y="135"/>
                  </a:lnTo>
                  <a:lnTo>
                    <a:pt x="0" y="13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5" name="Freeform 1789"/>
            <p:cNvSpPr>
              <a:spLocks/>
            </p:cNvSpPr>
            <p:nvPr/>
          </p:nvSpPr>
          <p:spPr bwMode="auto">
            <a:xfrm>
              <a:off x="2698" y="2648"/>
              <a:ext cx="34" cy="34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130" y="0"/>
                </a:cxn>
                <a:cxn ang="0">
                  <a:pos x="136" y="0"/>
                </a:cxn>
                <a:cxn ang="0">
                  <a:pos x="136" y="5"/>
                </a:cxn>
                <a:cxn ang="0">
                  <a:pos x="6" y="135"/>
                </a:cxn>
                <a:cxn ang="0">
                  <a:pos x="0" y="135"/>
                </a:cxn>
                <a:cxn ang="0">
                  <a:pos x="0" y="130"/>
                </a:cxn>
              </a:cxnLst>
              <a:rect l="0" t="0" r="r" b="b"/>
              <a:pathLst>
                <a:path w="136" h="135">
                  <a:moveTo>
                    <a:pt x="0" y="130"/>
                  </a:moveTo>
                  <a:lnTo>
                    <a:pt x="130" y="0"/>
                  </a:lnTo>
                  <a:lnTo>
                    <a:pt x="136" y="0"/>
                  </a:lnTo>
                  <a:lnTo>
                    <a:pt x="136" y="5"/>
                  </a:lnTo>
                  <a:lnTo>
                    <a:pt x="6" y="135"/>
                  </a:lnTo>
                  <a:lnTo>
                    <a:pt x="0" y="135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5F5F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6" name="Freeform 1790"/>
            <p:cNvSpPr>
              <a:spLocks/>
            </p:cNvSpPr>
            <p:nvPr/>
          </p:nvSpPr>
          <p:spPr bwMode="auto">
            <a:xfrm>
              <a:off x="2698" y="2648"/>
              <a:ext cx="34" cy="34"/>
            </a:xfrm>
            <a:custGeom>
              <a:avLst/>
              <a:gdLst/>
              <a:ahLst/>
              <a:cxnLst>
                <a:cxn ang="0">
                  <a:pos x="0" y="135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10"/>
                </a:cxn>
                <a:cxn ang="0">
                  <a:pos x="10" y="135"/>
                </a:cxn>
                <a:cxn ang="0">
                  <a:pos x="0" y="135"/>
                </a:cxn>
              </a:cxnLst>
              <a:rect l="0" t="0" r="r" b="b"/>
              <a:pathLst>
                <a:path w="135" h="135">
                  <a:moveTo>
                    <a:pt x="0" y="135"/>
                  </a:moveTo>
                  <a:lnTo>
                    <a:pt x="134" y="0"/>
                  </a:lnTo>
                  <a:lnTo>
                    <a:pt x="135" y="0"/>
                  </a:lnTo>
                  <a:lnTo>
                    <a:pt x="135" y="10"/>
                  </a:lnTo>
                  <a:lnTo>
                    <a:pt x="1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7" name="Freeform 1791"/>
            <p:cNvSpPr>
              <a:spLocks/>
            </p:cNvSpPr>
            <p:nvPr/>
          </p:nvSpPr>
          <p:spPr bwMode="auto">
            <a:xfrm>
              <a:off x="2699" y="2650"/>
              <a:ext cx="33" cy="32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130" y="0"/>
                </a:cxn>
                <a:cxn ang="0">
                  <a:pos x="130" y="10"/>
                </a:cxn>
                <a:cxn ang="0">
                  <a:pos x="11" y="130"/>
                </a:cxn>
                <a:cxn ang="0">
                  <a:pos x="0" y="130"/>
                </a:cxn>
              </a:cxnLst>
              <a:rect l="0" t="0" r="r" b="b"/>
              <a:pathLst>
                <a:path w="130" h="130">
                  <a:moveTo>
                    <a:pt x="0" y="130"/>
                  </a:moveTo>
                  <a:lnTo>
                    <a:pt x="130" y="0"/>
                  </a:lnTo>
                  <a:lnTo>
                    <a:pt x="130" y="10"/>
                  </a:lnTo>
                  <a:lnTo>
                    <a:pt x="11" y="130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4F4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8" name="Freeform 1792"/>
            <p:cNvSpPr>
              <a:spLocks/>
            </p:cNvSpPr>
            <p:nvPr/>
          </p:nvSpPr>
          <p:spPr bwMode="auto">
            <a:xfrm>
              <a:off x="2700" y="2651"/>
              <a:ext cx="32" cy="31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125" y="0"/>
                </a:cxn>
                <a:cxn ang="0">
                  <a:pos x="125" y="12"/>
                </a:cxn>
                <a:cxn ang="0">
                  <a:pos x="11" y="125"/>
                </a:cxn>
                <a:cxn ang="0">
                  <a:pos x="0" y="125"/>
                </a:cxn>
              </a:cxnLst>
              <a:rect l="0" t="0" r="r" b="b"/>
              <a:pathLst>
                <a:path w="125" h="125">
                  <a:moveTo>
                    <a:pt x="0" y="125"/>
                  </a:moveTo>
                  <a:lnTo>
                    <a:pt x="125" y="0"/>
                  </a:lnTo>
                  <a:lnTo>
                    <a:pt x="125" y="12"/>
                  </a:lnTo>
                  <a:lnTo>
                    <a:pt x="11" y="125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09" name="Freeform 1793"/>
            <p:cNvSpPr>
              <a:spLocks/>
            </p:cNvSpPr>
            <p:nvPr/>
          </p:nvSpPr>
          <p:spPr bwMode="auto">
            <a:xfrm>
              <a:off x="2702" y="2652"/>
              <a:ext cx="30" cy="30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119" y="0"/>
                </a:cxn>
                <a:cxn ang="0">
                  <a:pos x="119" y="12"/>
                </a:cxn>
                <a:cxn ang="0">
                  <a:pos x="10" y="120"/>
                </a:cxn>
                <a:cxn ang="0">
                  <a:pos x="0" y="120"/>
                </a:cxn>
              </a:cxnLst>
              <a:rect l="0" t="0" r="r" b="b"/>
              <a:pathLst>
                <a:path w="119" h="120">
                  <a:moveTo>
                    <a:pt x="0" y="120"/>
                  </a:moveTo>
                  <a:lnTo>
                    <a:pt x="119" y="0"/>
                  </a:lnTo>
                  <a:lnTo>
                    <a:pt x="119" y="12"/>
                  </a:lnTo>
                  <a:lnTo>
                    <a:pt x="10" y="12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4F3F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0" name="Freeform 1794"/>
            <p:cNvSpPr>
              <a:spLocks/>
            </p:cNvSpPr>
            <p:nvPr/>
          </p:nvSpPr>
          <p:spPr bwMode="auto">
            <a:xfrm>
              <a:off x="2703" y="2654"/>
              <a:ext cx="29" cy="28"/>
            </a:xfrm>
            <a:custGeom>
              <a:avLst/>
              <a:gdLst/>
              <a:ahLst/>
              <a:cxnLst>
                <a:cxn ang="0">
                  <a:pos x="0" y="113"/>
                </a:cxn>
                <a:cxn ang="0">
                  <a:pos x="114" y="0"/>
                </a:cxn>
                <a:cxn ang="0">
                  <a:pos x="114" y="10"/>
                </a:cxn>
                <a:cxn ang="0">
                  <a:pos x="11" y="113"/>
                </a:cxn>
                <a:cxn ang="0">
                  <a:pos x="0" y="113"/>
                </a:cxn>
              </a:cxnLst>
              <a:rect l="0" t="0" r="r" b="b"/>
              <a:pathLst>
                <a:path w="114" h="113">
                  <a:moveTo>
                    <a:pt x="0" y="113"/>
                  </a:moveTo>
                  <a:lnTo>
                    <a:pt x="114" y="0"/>
                  </a:lnTo>
                  <a:lnTo>
                    <a:pt x="114" y="10"/>
                  </a:lnTo>
                  <a:lnTo>
                    <a:pt x="11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1" name="Freeform 1795"/>
            <p:cNvSpPr>
              <a:spLocks/>
            </p:cNvSpPr>
            <p:nvPr/>
          </p:nvSpPr>
          <p:spPr bwMode="auto">
            <a:xfrm>
              <a:off x="2705" y="2655"/>
              <a:ext cx="27" cy="27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109" y="0"/>
                </a:cxn>
                <a:cxn ang="0">
                  <a:pos x="109" y="11"/>
                </a:cxn>
                <a:cxn ang="0">
                  <a:pos x="12" y="108"/>
                </a:cxn>
                <a:cxn ang="0">
                  <a:pos x="0" y="108"/>
                </a:cxn>
              </a:cxnLst>
              <a:rect l="0" t="0" r="r" b="b"/>
              <a:pathLst>
                <a:path w="109" h="108">
                  <a:moveTo>
                    <a:pt x="0" y="108"/>
                  </a:moveTo>
                  <a:lnTo>
                    <a:pt x="109" y="0"/>
                  </a:lnTo>
                  <a:lnTo>
                    <a:pt x="109" y="11"/>
                  </a:lnTo>
                  <a:lnTo>
                    <a:pt x="12" y="108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3F2F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2" name="Freeform 1796"/>
            <p:cNvSpPr>
              <a:spLocks/>
            </p:cNvSpPr>
            <p:nvPr/>
          </p:nvSpPr>
          <p:spPr bwMode="auto">
            <a:xfrm>
              <a:off x="2706" y="2656"/>
              <a:ext cx="26" cy="26"/>
            </a:xfrm>
            <a:custGeom>
              <a:avLst/>
              <a:gdLst/>
              <a:ahLst/>
              <a:cxnLst>
                <a:cxn ang="0">
                  <a:pos x="0" y="103"/>
                </a:cxn>
                <a:cxn ang="0">
                  <a:pos x="103" y="0"/>
                </a:cxn>
                <a:cxn ang="0">
                  <a:pos x="103" y="11"/>
                </a:cxn>
                <a:cxn ang="0">
                  <a:pos x="11" y="103"/>
                </a:cxn>
                <a:cxn ang="0">
                  <a:pos x="0" y="103"/>
                </a:cxn>
              </a:cxnLst>
              <a:rect l="0" t="0" r="r" b="b"/>
              <a:pathLst>
                <a:path w="103" h="103">
                  <a:moveTo>
                    <a:pt x="0" y="103"/>
                  </a:moveTo>
                  <a:lnTo>
                    <a:pt x="103" y="0"/>
                  </a:lnTo>
                  <a:lnTo>
                    <a:pt x="103" y="11"/>
                  </a:lnTo>
                  <a:lnTo>
                    <a:pt x="11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3" name="Freeform 1797"/>
            <p:cNvSpPr>
              <a:spLocks/>
            </p:cNvSpPr>
            <p:nvPr/>
          </p:nvSpPr>
          <p:spPr bwMode="auto">
            <a:xfrm>
              <a:off x="2707" y="2658"/>
              <a:ext cx="25" cy="24"/>
            </a:xfrm>
            <a:custGeom>
              <a:avLst/>
              <a:gdLst/>
              <a:ahLst/>
              <a:cxnLst>
                <a:cxn ang="0">
                  <a:pos x="0" y="97"/>
                </a:cxn>
                <a:cxn ang="0">
                  <a:pos x="97" y="0"/>
                </a:cxn>
                <a:cxn ang="0">
                  <a:pos x="97" y="10"/>
                </a:cxn>
                <a:cxn ang="0">
                  <a:pos x="11" y="97"/>
                </a:cxn>
                <a:cxn ang="0">
                  <a:pos x="0" y="97"/>
                </a:cxn>
              </a:cxnLst>
              <a:rect l="0" t="0" r="r" b="b"/>
              <a:pathLst>
                <a:path w="97" h="97">
                  <a:moveTo>
                    <a:pt x="0" y="97"/>
                  </a:moveTo>
                  <a:lnTo>
                    <a:pt x="97" y="0"/>
                  </a:lnTo>
                  <a:lnTo>
                    <a:pt x="97" y="10"/>
                  </a:lnTo>
                  <a:lnTo>
                    <a:pt x="11" y="97"/>
                  </a:lnTo>
                  <a:lnTo>
                    <a:pt x="0" y="97"/>
                  </a:lnTo>
                  <a:close/>
                </a:path>
              </a:pathLst>
            </a:custGeom>
            <a:solidFill>
              <a:srgbClr val="F2F1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4" name="Freeform 1798"/>
            <p:cNvSpPr>
              <a:spLocks/>
            </p:cNvSpPr>
            <p:nvPr/>
          </p:nvSpPr>
          <p:spPr bwMode="auto">
            <a:xfrm>
              <a:off x="2709" y="2659"/>
              <a:ext cx="23" cy="23"/>
            </a:xfrm>
            <a:custGeom>
              <a:avLst/>
              <a:gdLst/>
              <a:ahLst/>
              <a:cxnLst>
                <a:cxn ang="0">
                  <a:pos x="0" y="92"/>
                </a:cxn>
                <a:cxn ang="0">
                  <a:pos x="92" y="0"/>
                </a:cxn>
                <a:cxn ang="0">
                  <a:pos x="92" y="11"/>
                </a:cxn>
                <a:cxn ang="0">
                  <a:pos x="11" y="92"/>
                </a:cxn>
                <a:cxn ang="0">
                  <a:pos x="0" y="92"/>
                </a:cxn>
              </a:cxnLst>
              <a:rect l="0" t="0" r="r" b="b"/>
              <a:pathLst>
                <a:path w="92" h="92">
                  <a:moveTo>
                    <a:pt x="0" y="92"/>
                  </a:moveTo>
                  <a:lnTo>
                    <a:pt x="92" y="0"/>
                  </a:lnTo>
                  <a:lnTo>
                    <a:pt x="92" y="11"/>
                  </a:lnTo>
                  <a:lnTo>
                    <a:pt x="1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1F1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5" name="Freeform 1799"/>
            <p:cNvSpPr>
              <a:spLocks/>
            </p:cNvSpPr>
            <p:nvPr/>
          </p:nvSpPr>
          <p:spPr bwMode="auto">
            <a:xfrm>
              <a:off x="2710" y="2660"/>
              <a:ext cx="22" cy="22"/>
            </a:xfrm>
            <a:custGeom>
              <a:avLst/>
              <a:gdLst/>
              <a:ahLst/>
              <a:cxnLst>
                <a:cxn ang="0">
                  <a:pos x="0" y="87"/>
                </a:cxn>
                <a:cxn ang="0">
                  <a:pos x="86" y="0"/>
                </a:cxn>
                <a:cxn ang="0">
                  <a:pos x="86" y="11"/>
                </a:cxn>
                <a:cxn ang="0">
                  <a:pos x="10" y="87"/>
                </a:cxn>
                <a:cxn ang="0">
                  <a:pos x="0" y="87"/>
                </a:cxn>
              </a:cxnLst>
              <a:rect l="0" t="0" r="r" b="b"/>
              <a:pathLst>
                <a:path w="86" h="87">
                  <a:moveTo>
                    <a:pt x="0" y="87"/>
                  </a:moveTo>
                  <a:lnTo>
                    <a:pt x="86" y="0"/>
                  </a:lnTo>
                  <a:lnTo>
                    <a:pt x="86" y="11"/>
                  </a:lnTo>
                  <a:lnTo>
                    <a:pt x="10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6" name="Freeform 1800"/>
            <p:cNvSpPr>
              <a:spLocks/>
            </p:cNvSpPr>
            <p:nvPr/>
          </p:nvSpPr>
          <p:spPr bwMode="auto">
            <a:xfrm>
              <a:off x="2711" y="2662"/>
              <a:ext cx="21" cy="20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81" y="0"/>
                </a:cxn>
                <a:cxn ang="0">
                  <a:pos x="81" y="10"/>
                </a:cxn>
                <a:cxn ang="0">
                  <a:pos x="11" y="81"/>
                </a:cxn>
                <a:cxn ang="0">
                  <a:pos x="0" y="81"/>
                </a:cxn>
              </a:cxnLst>
              <a:rect l="0" t="0" r="r" b="b"/>
              <a:pathLst>
                <a:path w="81" h="81">
                  <a:moveTo>
                    <a:pt x="0" y="81"/>
                  </a:moveTo>
                  <a:lnTo>
                    <a:pt x="81" y="0"/>
                  </a:lnTo>
                  <a:lnTo>
                    <a:pt x="81" y="10"/>
                  </a:lnTo>
                  <a:lnTo>
                    <a:pt x="11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0F0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7" name="Freeform 1801"/>
            <p:cNvSpPr>
              <a:spLocks/>
            </p:cNvSpPr>
            <p:nvPr/>
          </p:nvSpPr>
          <p:spPr bwMode="auto">
            <a:xfrm>
              <a:off x="2713" y="2663"/>
              <a:ext cx="19" cy="19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76" y="0"/>
                </a:cxn>
                <a:cxn ang="0">
                  <a:pos x="76" y="11"/>
                </a:cxn>
                <a:cxn ang="0">
                  <a:pos x="11" y="76"/>
                </a:cxn>
                <a:cxn ang="0">
                  <a:pos x="0" y="76"/>
                </a:cxn>
              </a:cxnLst>
              <a:rect l="0" t="0" r="r" b="b"/>
              <a:pathLst>
                <a:path w="76" h="76">
                  <a:moveTo>
                    <a:pt x="0" y="76"/>
                  </a:moveTo>
                  <a:lnTo>
                    <a:pt x="76" y="0"/>
                  </a:lnTo>
                  <a:lnTo>
                    <a:pt x="76" y="11"/>
                  </a:lnTo>
                  <a:lnTo>
                    <a:pt x="11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8" name="Freeform 1802"/>
            <p:cNvSpPr>
              <a:spLocks/>
            </p:cNvSpPr>
            <p:nvPr/>
          </p:nvSpPr>
          <p:spPr bwMode="auto">
            <a:xfrm>
              <a:off x="2714" y="2664"/>
              <a:ext cx="18" cy="18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70" y="0"/>
                </a:cxn>
                <a:cxn ang="0">
                  <a:pos x="70" y="12"/>
                </a:cxn>
                <a:cxn ang="0">
                  <a:pos x="10" y="71"/>
                </a:cxn>
                <a:cxn ang="0">
                  <a:pos x="0" y="71"/>
                </a:cxn>
              </a:cxnLst>
              <a:rect l="0" t="0" r="r" b="b"/>
              <a:pathLst>
                <a:path w="70" h="71">
                  <a:moveTo>
                    <a:pt x="0" y="71"/>
                  </a:moveTo>
                  <a:lnTo>
                    <a:pt x="70" y="0"/>
                  </a:lnTo>
                  <a:lnTo>
                    <a:pt x="70" y="12"/>
                  </a:lnTo>
                  <a:lnTo>
                    <a:pt x="10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EFEF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19" name="Freeform 1803"/>
            <p:cNvSpPr>
              <a:spLocks/>
            </p:cNvSpPr>
            <p:nvPr/>
          </p:nvSpPr>
          <p:spPr bwMode="auto">
            <a:xfrm>
              <a:off x="2716" y="2666"/>
              <a:ext cx="16" cy="16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5" y="0"/>
                </a:cxn>
                <a:cxn ang="0">
                  <a:pos x="65" y="11"/>
                </a:cxn>
                <a:cxn ang="0">
                  <a:pos x="11" y="65"/>
                </a:cxn>
                <a:cxn ang="0">
                  <a:pos x="0" y="65"/>
                </a:cxn>
              </a:cxnLst>
              <a:rect l="0" t="0" r="r" b="b"/>
              <a:pathLst>
                <a:path w="65" h="65">
                  <a:moveTo>
                    <a:pt x="0" y="65"/>
                  </a:moveTo>
                  <a:lnTo>
                    <a:pt x="65" y="0"/>
                  </a:lnTo>
                  <a:lnTo>
                    <a:pt x="65" y="11"/>
                  </a:lnTo>
                  <a:lnTo>
                    <a:pt x="11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0" name="Freeform 1804"/>
            <p:cNvSpPr>
              <a:spLocks/>
            </p:cNvSpPr>
            <p:nvPr/>
          </p:nvSpPr>
          <p:spPr bwMode="auto">
            <a:xfrm>
              <a:off x="2717" y="2667"/>
              <a:ext cx="15" cy="15"/>
            </a:xfrm>
            <a:custGeom>
              <a:avLst/>
              <a:gdLst/>
              <a:ahLst/>
              <a:cxnLst>
                <a:cxn ang="0">
                  <a:pos x="0" y="59"/>
                </a:cxn>
                <a:cxn ang="0">
                  <a:pos x="60" y="0"/>
                </a:cxn>
                <a:cxn ang="0">
                  <a:pos x="60" y="10"/>
                </a:cxn>
                <a:cxn ang="0">
                  <a:pos x="11" y="59"/>
                </a:cxn>
                <a:cxn ang="0">
                  <a:pos x="0" y="59"/>
                </a:cxn>
              </a:cxnLst>
              <a:rect l="0" t="0" r="r" b="b"/>
              <a:pathLst>
                <a:path w="60" h="59">
                  <a:moveTo>
                    <a:pt x="0" y="59"/>
                  </a:moveTo>
                  <a:lnTo>
                    <a:pt x="60" y="0"/>
                  </a:lnTo>
                  <a:lnTo>
                    <a:pt x="60" y="10"/>
                  </a:lnTo>
                  <a:lnTo>
                    <a:pt x="11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EEEEE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1" name="Freeform 1805"/>
            <p:cNvSpPr>
              <a:spLocks/>
            </p:cNvSpPr>
            <p:nvPr/>
          </p:nvSpPr>
          <p:spPr bwMode="auto">
            <a:xfrm>
              <a:off x="2718" y="2668"/>
              <a:ext cx="14" cy="14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54" y="0"/>
                </a:cxn>
                <a:cxn ang="0">
                  <a:pos x="54" y="11"/>
                </a:cxn>
                <a:cxn ang="0">
                  <a:pos x="11" y="54"/>
                </a:cxn>
                <a:cxn ang="0">
                  <a:pos x="0" y="54"/>
                </a:cxn>
              </a:cxnLst>
              <a:rect l="0" t="0" r="r" b="b"/>
              <a:pathLst>
                <a:path w="54" h="54">
                  <a:moveTo>
                    <a:pt x="0" y="54"/>
                  </a:moveTo>
                  <a:lnTo>
                    <a:pt x="54" y="0"/>
                  </a:lnTo>
                  <a:lnTo>
                    <a:pt x="54" y="11"/>
                  </a:lnTo>
                  <a:lnTo>
                    <a:pt x="11" y="54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2" name="Freeform 1806"/>
            <p:cNvSpPr>
              <a:spLocks/>
            </p:cNvSpPr>
            <p:nvPr/>
          </p:nvSpPr>
          <p:spPr bwMode="auto">
            <a:xfrm>
              <a:off x="2720" y="2670"/>
              <a:ext cx="12" cy="12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49" y="0"/>
                </a:cxn>
                <a:cxn ang="0">
                  <a:pos x="49" y="11"/>
                </a:cxn>
                <a:cxn ang="0">
                  <a:pos x="12" y="49"/>
                </a:cxn>
                <a:cxn ang="0">
                  <a:pos x="0" y="49"/>
                </a:cxn>
              </a:cxnLst>
              <a:rect l="0" t="0" r="r" b="b"/>
              <a:pathLst>
                <a:path w="49" h="49">
                  <a:moveTo>
                    <a:pt x="0" y="49"/>
                  </a:moveTo>
                  <a:lnTo>
                    <a:pt x="49" y="0"/>
                  </a:lnTo>
                  <a:lnTo>
                    <a:pt x="49" y="11"/>
                  </a:lnTo>
                  <a:lnTo>
                    <a:pt x="12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EDEDE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3" name="Freeform 1807"/>
            <p:cNvSpPr>
              <a:spLocks/>
            </p:cNvSpPr>
            <p:nvPr/>
          </p:nvSpPr>
          <p:spPr bwMode="auto">
            <a:xfrm>
              <a:off x="2721" y="2671"/>
              <a:ext cx="11" cy="11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43" y="0"/>
                </a:cxn>
                <a:cxn ang="0">
                  <a:pos x="43" y="10"/>
                </a:cxn>
                <a:cxn ang="0">
                  <a:pos x="11" y="43"/>
                </a:cxn>
                <a:cxn ang="0">
                  <a:pos x="0" y="43"/>
                </a:cxn>
              </a:cxnLst>
              <a:rect l="0" t="0" r="r" b="b"/>
              <a:pathLst>
                <a:path w="43" h="43">
                  <a:moveTo>
                    <a:pt x="0" y="43"/>
                  </a:moveTo>
                  <a:lnTo>
                    <a:pt x="43" y="0"/>
                  </a:lnTo>
                  <a:lnTo>
                    <a:pt x="43" y="10"/>
                  </a:lnTo>
                  <a:lnTo>
                    <a:pt x="11" y="43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4" name="Freeform 1808"/>
            <p:cNvSpPr>
              <a:spLocks/>
            </p:cNvSpPr>
            <p:nvPr/>
          </p:nvSpPr>
          <p:spPr bwMode="auto">
            <a:xfrm>
              <a:off x="2722" y="2673"/>
              <a:ext cx="10" cy="9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37" y="0"/>
                </a:cxn>
                <a:cxn ang="0">
                  <a:pos x="37" y="11"/>
                </a:cxn>
                <a:cxn ang="0">
                  <a:pos x="10" y="38"/>
                </a:cxn>
                <a:cxn ang="0">
                  <a:pos x="0" y="38"/>
                </a:cxn>
              </a:cxnLst>
              <a:rect l="0" t="0" r="r" b="b"/>
              <a:pathLst>
                <a:path w="37" h="38">
                  <a:moveTo>
                    <a:pt x="0" y="38"/>
                  </a:moveTo>
                  <a:lnTo>
                    <a:pt x="37" y="0"/>
                  </a:lnTo>
                  <a:lnTo>
                    <a:pt x="37" y="11"/>
                  </a:lnTo>
                  <a:lnTo>
                    <a:pt x="1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DECE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5" name="Freeform 1809"/>
            <p:cNvSpPr>
              <a:spLocks/>
            </p:cNvSpPr>
            <p:nvPr/>
          </p:nvSpPr>
          <p:spPr bwMode="auto">
            <a:xfrm>
              <a:off x="2724" y="2674"/>
              <a:ext cx="8" cy="8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32" y="0"/>
                </a:cxn>
                <a:cxn ang="0">
                  <a:pos x="32" y="11"/>
                </a:cxn>
                <a:cxn ang="0">
                  <a:pos x="11" y="33"/>
                </a:cxn>
                <a:cxn ang="0">
                  <a:pos x="0" y="33"/>
                </a:cxn>
              </a:cxnLst>
              <a:rect l="0" t="0" r="r" b="b"/>
              <a:pathLst>
                <a:path w="32" h="33">
                  <a:moveTo>
                    <a:pt x="0" y="33"/>
                  </a:moveTo>
                  <a:lnTo>
                    <a:pt x="32" y="0"/>
                  </a:lnTo>
                  <a:lnTo>
                    <a:pt x="32" y="11"/>
                  </a:lnTo>
                  <a:lnTo>
                    <a:pt x="11" y="33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6" name="Freeform 1810"/>
            <p:cNvSpPr>
              <a:spLocks/>
            </p:cNvSpPr>
            <p:nvPr/>
          </p:nvSpPr>
          <p:spPr bwMode="auto">
            <a:xfrm>
              <a:off x="2725" y="2675"/>
              <a:ext cx="7" cy="7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27" y="0"/>
                </a:cxn>
                <a:cxn ang="0">
                  <a:pos x="27" y="11"/>
                </a:cxn>
                <a:cxn ang="0">
                  <a:pos x="11" y="27"/>
                </a:cxn>
                <a:cxn ang="0">
                  <a:pos x="0" y="27"/>
                </a:cxn>
              </a:cxnLst>
              <a:rect l="0" t="0" r="r" b="b"/>
              <a:pathLst>
                <a:path w="27" h="27">
                  <a:moveTo>
                    <a:pt x="0" y="27"/>
                  </a:moveTo>
                  <a:lnTo>
                    <a:pt x="27" y="0"/>
                  </a:lnTo>
                  <a:lnTo>
                    <a:pt x="27" y="11"/>
                  </a:lnTo>
                  <a:lnTo>
                    <a:pt x="11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ECEB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7" name="Freeform 1811"/>
            <p:cNvSpPr>
              <a:spLocks/>
            </p:cNvSpPr>
            <p:nvPr/>
          </p:nvSpPr>
          <p:spPr bwMode="auto">
            <a:xfrm>
              <a:off x="2727" y="2677"/>
              <a:ext cx="5" cy="5"/>
            </a:xfrm>
            <a:custGeom>
              <a:avLst/>
              <a:gdLst/>
              <a:ahLst/>
              <a:cxnLst>
                <a:cxn ang="0">
                  <a:pos x="0" y="22"/>
                </a:cxn>
                <a:cxn ang="0">
                  <a:pos x="21" y="0"/>
                </a:cxn>
                <a:cxn ang="0">
                  <a:pos x="21" y="12"/>
                </a:cxn>
                <a:cxn ang="0">
                  <a:pos x="10" y="22"/>
                </a:cxn>
                <a:cxn ang="0">
                  <a:pos x="0" y="22"/>
                </a:cxn>
              </a:cxnLst>
              <a:rect l="0" t="0" r="r" b="b"/>
              <a:pathLst>
                <a:path w="21" h="22">
                  <a:moveTo>
                    <a:pt x="0" y="22"/>
                  </a:moveTo>
                  <a:lnTo>
                    <a:pt x="21" y="0"/>
                  </a:lnTo>
                  <a:lnTo>
                    <a:pt x="21" y="12"/>
                  </a:lnTo>
                  <a:lnTo>
                    <a:pt x="10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8" name="Freeform 1812"/>
            <p:cNvSpPr>
              <a:spLocks/>
            </p:cNvSpPr>
            <p:nvPr/>
          </p:nvSpPr>
          <p:spPr bwMode="auto">
            <a:xfrm>
              <a:off x="2728" y="2678"/>
              <a:ext cx="4" cy="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16" y="0"/>
                </a:cxn>
                <a:cxn ang="0">
                  <a:pos x="16" y="11"/>
                </a:cxn>
                <a:cxn ang="0">
                  <a:pos x="10" y="16"/>
                </a:cxn>
                <a:cxn ang="0">
                  <a:pos x="0" y="16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16" y="0"/>
                  </a:lnTo>
                  <a:lnTo>
                    <a:pt x="16" y="11"/>
                  </a:lnTo>
                  <a:lnTo>
                    <a:pt x="1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EBEA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29" name="Freeform 1813"/>
            <p:cNvSpPr>
              <a:spLocks/>
            </p:cNvSpPr>
            <p:nvPr/>
          </p:nvSpPr>
          <p:spPr bwMode="auto">
            <a:xfrm>
              <a:off x="2729" y="2679"/>
              <a:ext cx="3" cy="3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1" y="0"/>
                </a:cxn>
                <a:cxn ang="0">
                  <a:pos x="11" y="10"/>
                </a:cxn>
                <a:cxn ang="0">
                  <a:pos x="0" y="10"/>
                </a:cxn>
              </a:cxnLst>
              <a:rect l="0" t="0" r="r" b="b"/>
              <a:pathLst>
                <a:path w="11" h="10">
                  <a:moveTo>
                    <a:pt x="0" y="10"/>
                  </a:moveTo>
                  <a:lnTo>
                    <a:pt x="11" y="0"/>
                  </a:lnTo>
                  <a:lnTo>
                    <a:pt x="11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EAE9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0" name="Freeform 1814"/>
            <p:cNvSpPr>
              <a:spLocks/>
            </p:cNvSpPr>
            <p:nvPr/>
          </p:nvSpPr>
          <p:spPr bwMode="auto">
            <a:xfrm>
              <a:off x="2730" y="2681"/>
              <a:ext cx="2" cy="1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0"/>
                </a:cxn>
                <a:cxn ang="0">
                  <a:pos x="6" y="5"/>
                </a:cxn>
                <a:cxn ang="0">
                  <a:pos x="0" y="5"/>
                </a:cxn>
              </a:cxnLst>
              <a:rect l="0" t="0" r="r" b="b"/>
              <a:pathLst>
                <a:path w="6" h="5">
                  <a:moveTo>
                    <a:pt x="0" y="5"/>
                  </a:moveTo>
                  <a:lnTo>
                    <a:pt x="6" y="0"/>
                  </a:lnTo>
                  <a:lnTo>
                    <a:pt x="6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9E8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1" name="Freeform 1815"/>
            <p:cNvSpPr>
              <a:spLocks noEditPoints="1"/>
            </p:cNvSpPr>
            <p:nvPr/>
          </p:nvSpPr>
          <p:spPr bwMode="auto">
            <a:xfrm>
              <a:off x="2697" y="2647"/>
              <a:ext cx="36" cy="36"/>
            </a:xfrm>
            <a:custGeom>
              <a:avLst/>
              <a:gdLst/>
              <a:ahLst/>
              <a:cxnLst>
                <a:cxn ang="0">
                  <a:pos x="7" y="136"/>
                </a:cxn>
                <a:cxn ang="0">
                  <a:pos x="135" y="136"/>
                </a:cxn>
                <a:cxn ang="0">
                  <a:pos x="135" y="7"/>
                </a:cxn>
                <a:cxn ang="0">
                  <a:pos x="7" y="7"/>
                </a:cxn>
                <a:cxn ang="0">
                  <a:pos x="7" y="136"/>
                </a:cxn>
                <a:cxn ang="0">
                  <a:pos x="3" y="143"/>
                </a:cxn>
                <a:cxn ang="0">
                  <a:pos x="1" y="142"/>
                </a:cxn>
                <a:cxn ang="0">
                  <a:pos x="0" y="139"/>
                </a:cxn>
                <a:cxn ang="0">
                  <a:pos x="0" y="4"/>
                </a:cxn>
                <a:cxn ang="0">
                  <a:pos x="1" y="1"/>
                </a:cxn>
                <a:cxn ang="0">
                  <a:pos x="3" y="0"/>
                </a:cxn>
                <a:cxn ang="0">
                  <a:pos x="139" y="0"/>
                </a:cxn>
                <a:cxn ang="0">
                  <a:pos x="141" y="1"/>
                </a:cxn>
                <a:cxn ang="0">
                  <a:pos x="142" y="4"/>
                </a:cxn>
                <a:cxn ang="0">
                  <a:pos x="142" y="139"/>
                </a:cxn>
                <a:cxn ang="0">
                  <a:pos x="141" y="142"/>
                </a:cxn>
                <a:cxn ang="0">
                  <a:pos x="139" y="143"/>
                </a:cxn>
                <a:cxn ang="0">
                  <a:pos x="3" y="143"/>
                </a:cxn>
              </a:cxnLst>
              <a:rect l="0" t="0" r="r" b="b"/>
              <a:pathLst>
                <a:path w="142" h="143">
                  <a:moveTo>
                    <a:pt x="7" y="136"/>
                  </a:moveTo>
                  <a:lnTo>
                    <a:pt x="135" y="136"/>
                  </a:lnTo>
                  <a:lnTo>
                    <a:pt x="135" y="7"/>
                  </a:lnTo>
                  <a:lnTo>
                    <a:pt x="7" y="7"/>
                  </a:lnTo>
                  <a:lnTo>
                    <a:pt x="7" y="136"/>
                  </a:lnTo>
                  <a:close/>
                  <a:moveTo>
                    <a:pt x="3" y="143"/>
                  </a:moveTo>
                  <a:lnTo>
                    <a:pt x="1" y="142"/>
                  </a:lnTo>
                  <a:lnTo>
                    <a:pt x="0" y="139"/>
                  </a:lnTo>
                  <a:lnTo>
                    <a:pt x="0" y="4"/>
                  </a:lnTo>
                  <a:lnTo>
                    <a:pt x="1" y="1"/>
                  </a:lnTo>
                  <a:lnTo>
                    <a:pt x="3" y="0"/>
                  </a:lnTo>
                  <a:lnTo>
                    <a:pt x="139" y="0"/>
                  </a:lnTo>
                  <a:lnTo>
                    <a:pt x="141" y="1"/>
                  </a:lnTo>
                  <a:lnTo>
                    <a:pt x="142" y="4"/>
                  </a:lnTo>
                  <a:lnTo>
                    <a:pt x="142" y="139"/>
                  </a:lnTo>
                  <a:lnTo>
                    <a:pt x="141" y="142"/>
                  </a:lnTo>
                  <a:lnTo>
                    <a:pt x="139" y="143"/>
                  </a:lnTo>
                  <a:lnTo>
                    <a:pt x="3" y="1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2" name="Freeform 1816"/>
            <p:cNvSpPr>
              <a:spLocks noEditPoints="1"/>
            </p:cNvSpPr>
            <p:nvPr/>
          </p:nvSpPr>
          <p:spPr bwMode="auto">
            <a:xfrm>
              <a:off x="2642" y="2483"/>
              <a:ext cx="25" cy="273"/>
            </a:xfrm>
            <a:custGeom>
              <a:avLst/>
              <a:gdLst/>
              <a:ahLst/>
              <a:cxnLst>
                <a:cxn ang="0">
                  <a:pos x="2" y="1089"/>
                </a:cxn>
                <a:cxn ang="0">
                  <a:pos x="92" y="999"/>
                </a:cxn>
                <a:cxn ang="0">
                  <a:pos x="92" y="96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8" y="1"/>
                </a:cxn>
                <a:cxn ang="0">
                  <a:pos x="98" y="92"/>
                </a:cxn>
                <a:cxn ang="0">
                  <a:pos x="99" y="93"/>
                </a:cxn>
                <a:cxn ang="0">
                  <a:pos x="99" y="95"/>
                </a:cxn>
                <a:cxn ang="0">
                  <a:pos x="99" y="1000"/>
                </a:cxn>
                <a:cxn ang="0">
                  <a:pos x="99" y="1002"/>
                </a:cxn>
                <a:cxn ang="0">
                  <a:pos x="98" y="1003"/>
                </a:cxn>
                <a:cxn ang="0">
                  <a:pos x="8" y="1094"/>
                </a:cxn>
                <a:cxn ang="0">
                  <a:pos x="6" y="1095"/>
                </a:cxn>
                <a:cxn ang="0">
                  <a:pos x="5" y="1095"/>
                </a:cxn>
                <a:cxn ang="0">
                  <a:pos x="3" y="1095"/>
                </a:cxn>
                <a:cxn ang="0">
                  <a:pos x="2" y="1094"/>
                </a:cxn>
                <a:cxn ang="0">
                  <a:pos x="1" y="1092"/>
                </a:cxn>
                <a:cxn ang="0">
                  <a:pos x="0" y="1091"/>
                </a:cxn>
                <a:cxn ang="0">
                  <a:pos x="1" y="1090"/>
                </a:cxn>
                <a:cxn ang="0">
                  <a:pos x="2" y="1089"/>
                </a:cxn>
                <a:cxn ang="0">
                  <a:pos x="9" y="4"/>
                </a:cxn>
                <a:cxn ang="0">
                  <a:pos x="9" y="1091"/>
                </a:cxn>
                <a:cxn ang="0">
                  <a:pos x="9" y="1092"/>
                </a:cxn>
                <a:cxn ang="0">
                  <a:pos x="8" y="1094"/>
                </a:cxn>
                <a:cxn ang="0">
                  <a:pos x="6" y="1094"/>
                </a:cxn>
                <a:cxn ang="0">
                  <a:pos x="4" y="1095"/>
                </a:cxn>
                <a:cxn ang="0">
                  <a:pos x="2" y="1094"/>
                </a:cxn>
                <a:cxn ang="0">
                  <a:pos x="1" y="1094"/>
                </a:cxn>
                <a:cxn ang="0">
                  <a:pos x="1" y="1092"/>
                </a:cxn>
                <a:cxn ang="0">
                  <a:pos x="1" y="1091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8" y="1"/>
                </a:cxn>
                <a:cxn ang="0">
                  <a:pos x="9" y="2"/>
                </a:cxn>
                <a:cxn ang="0">
                  <a:pos x="9" y="4"/>
                </a:cxn>
              </a:cxnLst>
              <a:rect l="0" t="0" r="r" b="b"/>
              <a:pathLst>
                <a:path w="99" h="1095">
                  <a:moveTo>
                    <a:pt x="2" y="1089"/>
                  </a:moveTo>
                  <a:lnTo>
                    <a:pt x="92" y="999"/>
                  </a:lnTo>
                  <a:lnTo>
                    <a:pt x="92" y="96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4"/>
                  </a:lnTo>
                  <a:lnTo>
                    <a:pt x="1" y="3"/>
                  </a:lnTo>
                  <a:lnTo>
                    <a:pt x="2" y="1"/>
                  </a:lnTo>
                  <a:lnTo>
                    <a:pt x="3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8" y="1"/>
                  </a:lnTo>
                  <a:lnTo>
                    <a:pt x="98" y="92"/>
                  </a:lnTo>
                  <a:lnTo>
                    <a:pt x="99" y="93"/>
                  </a:lnTo>
                  <a:lnTo>
                    <a:pt x="99" y="95"/>
                  </a:lnTo>
                  <a:lnTo>
                    <a:pt x="99" y="1000"/>
                  </a:lnTo>
                  <a:lnTo>
                    <a:pt x="99" y="1002"/>
                  </a:lnTo>
                  <a:lnTo>
                    <a:pt x="98" y="1003"/>
                  </a:lnTo>
                  <a:lnTo>
                    <a:pt x="8" y="1094"/>
                  </a:lnTo>
                  <a:lnTo>
                    <a:pt x="6" y="1095"/>
                  </a:lnTo>
                  <a:lnTo>
                    <a:pt x="5" y="1095"/>
                  </a:lnTo>
                  <a:lnTo>
                    <a:pt x="3" y="1095"/>
                  </a:lnTo>
                  <a:lnTo>
                    <a:pt x="2" y="1094"/>
                  </a:lnTo>
                  <a:lnTo>
                    <a:pt x="1" y="1092"/>
                  </a:lnTo>
                  <a:lnTo>
                    <a:pt x="0" y="1091"/>
                  </a:lnTo>
                  <a:lnTo>
                    <a:pt x="1" y="1090"/>
                  </a:lnTo>
                  <a:lnTo>
                    <a:pt x="2" y="1089"/>
                  </a:lnTo>
                  <a:close/>
                  <a:moveTo>
                    <a:pt x="9" y="4"/>
                  </a:moveTo>
                  <a:lnTo>
                    <a:pt x="9" y="1091"/>
                  </a:lnTo>
                  <a:lnTo>
                    <a:pt x="9" y="1092"/>
                  </a:lnTo>
                  <a:lnTo>
                    <a:pt x="8" y="1094"/>
                  </a:lnTo>
                  <a:lnTo>
                    <a:pt x="6" y="1094"/>
                  </a:lnTo>
                  <a:lnTo>
                    <a:pt x="4" y="1095"/>
                  </a:lnTo>
                  <a:lnTo>
                    <a:pt x="2" y="1094"/>
                  </a:lnTo>
                  <a:lnTo>
                    <a:pt x="1" y="1094"/>
                  </a:lnTo>
                  <a:lnTo>
                    <a:pt x="1" y="1092"/>
                  </a:lnTo>
                  <a:lnTo>
                    <a:pt x="1" y="1091"/>
                  </a:lnTo>
                  <a:lnTo>
                    <a:pt x="1" y="4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6" y="1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3" name="Freeform 1817"/>
            <p:cNvSpPr>
              <a:spLocks/>
            </p:cNvSpPr>
            <p:nvPr/>
          </p:nvSpPr>
          <p:spPr bwMode="auto">
            <a:xfrm>
              <a:off x="2595" y="2574"/>
              <a:ext cx="2" cy="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2" y="6"/>
                </a:cxn>
                <a:cxn ang="0">
                  <a:pos x="4" y="7"/>
                </a:cxn>
                <a:cxn ang="0">
                  <a:pos x="6" y="7"/>
                </a:cxn>
                <a:cxn ang="0">
                  <a:pos x="6" y="0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4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6"/>
                  </a:lnTo>
                  <a:lnTo>
                    <a:pt x="4" y="7"/>
                  </a:lnTo>
                  <a:lnTo>
                    <a:pt x="6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4" name="Rectangle 1818"/>
            <p:cNvSpPr>
              <a:spLocks noChangeArrowheads="1"/>
            </p:cNvSpPr>
            <p:nvPr/>
          </p:nvSpPr>
          <p:spPr bwMode="auto">
            <a:xfrm>
              <a:off x="2597" y="2574"/>
              <a:ext cx="46" cy="1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5" name="Freeform 1819"/>
            <p:cNvSpPr>
              <a:spLocks/>
            </p:cNvSpPr>
            <p:nvPr/>
          </p:nvSpPr>
          <p:spPr bwMode="auto">
            <a:xfrm>
              <a:off x="2643" y="2574"/>
              <a:ext cx="2" cy="1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4" y="7"/>
                </a:cxn>
                <a:cxn ang="0">
                  <a:pos x="6" y="6"/>
                </a:cxn>
                <a:cxn ang="0">
                  <a:pos x="7" y="5"/>
                </a:cxn>
                <a:cxn ang="0">
                  <a:pos x="8" y="3"/>
                </a:cxn>
                <a:cxn ang="0">
                  <a:pos x="7" y="2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8" h="7">
                  <a:moveTo>
                    <a:pt x="0" y="7"/>
                  </a:moveTo>
                  <a:lnTo>
                    <a:pt x="4" y="7"/>
                  </a:lnTo>
                  <a:lnTo>
                    <a:pt x="6" y="6"/>
                  </a:lnTo>
                  <a:lnTo>
                    <a:pt x="7" y="5"/>
                  </a:lnTo>
                  <a:lnTo>
                    <a:pt x="8" y="3"/>
                  </a:lnTo>
                  <a:lnTo>
                    <a:pt x="7" y="2"/>
                  </a:lnTo>
                  <a:lnTo>
                    <a:pt x="6" y="1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6" name="Freeform 1820"/>
            <p:cNvSpPr>
              <a:spLocks/>
            </p:cNvSpPr>
            <p:nvPr/>
          </p:nvSpPr>
          <p:spPr bwMode="auto">
            <a:xfrm>
              <a:off x="3822" y="119"/>
              <a:ext cx="442" cy="387"/>
            </a:xfrm>
            <a:custGeom>
              <a:avLst/>
              <a:gdLst/>
              <a:ahLst/>
              <a:cxnLst>
                <a:cxn ang="0">
                  <a:pos x="89" y="1546"/>
                </a:cxn>
                <a:cxn ang="0">
                  <a:pos x="1679" y="1546"/>
                </a:cxn>
                <a:cxn ang="0">
                  <a:pos x="1692" y="1545"/>
                </a:cxn>
                <a:cxn ang="0">
                  <a:pos x="1705" y="1543"/>
                </a:cxn>
                <a:cxn ang="0">
                  <a:pos x="1716" y="1538"/>
                </a:cxn>
                <a:cxn ang="0">
                  <a:pos x="1727" y="1532"/>
                </a:cxn>
                <a:cxn ang="0">
                  <a:pos x="1737" y="1525"/>
                </a:cxn>
                <a:cxn ang="0">
                  <a:pos x="1746" y="1516"/>
                </a:cxn>
                <a:cxn ang="0">
                  <a:pos x="1754" y="1505"/>
                </a:cxn>
                <a:cxn ang="0">
                  <a:pos x="1760" y="1494"/>
                </a:cxn>
                <a:cxn ang="0">
                  <a:pos x="1764" y="1483"/>
                </a:cxn>
                <a:cxn ang="0">
                  <a:pos x="1767" y="1471"/>
                </a:cxn>
                <a:cxn ang="0">
                  <a:pos x="1768" y="1457"/>
                </a:cxn>
                <a:cxn ang="0">
                  <a:pos x="1768" y="89"/>
                </a:cxn>
                <a:cxn ang="0">
                  <a:pos x="1767" y="75"/>
                </a:cxn>
                <a:cxn ang="0">
                  <a:pos x="1764" y="63"/>
                </a:cxn>
                <a:cxn ang="0">
                  <a:pos x="1760" y="52"/>
                </a:cxn>
                <a:cxn ang="0">
                  <a:pos x="1754" y="41"/>
                </a:cxn>
                <a:cxn ang="0">
                  <a:pos x="1746" y="30"/>
                </a:cxn>
                <a:cxn ang="0">
                  <a:pos x="1737" y="21"/>
                </a:cxn>
                <a:cxn ang="0">
                  <a:pos x="1727" y="14"/>
                </a:cxn>
                <a:cxn ang="0">
                  <a:pos x="1716" y="8"/>
                </a:cxn>
                <a:cxn ang="0">
                  <a:pos x="1705" y="4"/>
                </a:cxn>
                <a:cxn ang="0">
                  <a:pos x="1692" y="1"/>
                </a:cxn>
                <a:cxn ang="0">
                  <a:pos x="1679" y="0"/>
                </a:cxn>
                <a:cxn ang="0">
                  <a:pos x="89" y="0"/>
                </a:cxn>
                <a:cxn ang="0">
                  <a:pos x="77" y="1"/>
                </a:cxn>
                <a:cxn ang="0">
                  <a:pos x="64" y="4"/>
                </a:cxn>
                <a:cxn ang="0">
                  <a:pos x="52" y="8"/>
                </a:cxn>
                <a:cxn ang="0">
                  <a:pos x="41" y="14"/>
                </a:cxn>
                <a:cxn ang="0">
                  <a:pos x="32" y="21"/>
                </a:cxn>
                <a:cxn ang="0">
                  <a:pos x="23" y="30"/>
                </a:cxn>
                <a:cxn ang="0">
                  <a:pos x="14" y="41"/>
                </a:cxn>
                <a:cxn ang="0">
                  <a:pos x="8" y="52"/>
                </a:cxn>
                <a:cxn ang="0">
                  <a:pos x="4" y="63"/>
                </a:cxn>
                <a:cxn ang="0">
                  <a:pos x="1" y="75"/>
                </a:cxn>
                <a:cxn ang="0">
                  <a:pos x="0" y="89"/>
                </a:cxn>
                <a:cxn ang="0">
                  <a:pos x="0" y="1457"/>
                </a:cxn>
                <a:cxn ang="0">
                  <a:pos x="1" y="1471"/>
                </a:cxn>
                <a:cxn ang="0">
                  <a:pos x="4" y="1483"/>
                </a:cxn>
                <a:cxn ang="0">
                  <a:pos x="8" y="1494"/>
                </a:cxn>
                <a:cxn ang="0">
                  <a:pos x="14" y="1505"/>
                </a:cxn>
                <a:cxn ang="0">
                  <a:pos x="23" y="1516"/>
                </a:cxn>
                <a:cxn ang="0">
                  <a:pos x="32" y="1525"/>
                </a:cxn>
                <a:cxn ang="0">
                  <a:pos x="41" y="1532"/>
                </a:cxn>
                <a:cxn ang="0">
                  <a:pos x="52" y="1538"/>
                </a:cxn>
                <a:cxn ang="0">
                  <a:pos x="64" y="1543"/>
                </a:cxn>
                <a:cxn ang="0">
                  <a:pos x="77" y="1545"/>
                </a:cxn>
                <a:cxn ang="0">
                  <a:pos x="89" y="1546"/>
                </a:cxn>
              </a:cxnLst>
              <a:rect l="0" t="0" r="r" b="b"/>
              <a:pathLst>
                <a:path w="1768" h="1546">
                  <a:moveTo>
                    <a:pt x="89" y="1546"/>
                  </a:moveTo>
                  <a:lnTo>
                    <a:pt x="1679" y="1546"/>
                  </a:lnTo>
                  <a:lnTo>
                    <a:pt x="1692" y="1545"/>
                  </a:lnTo>
                  <a:lnTo>
                    <a:pt x="1705" y="1543"/>
                  </a:lnTo>
                  <a:lnTo>
                    <a:pt x="1716" y="1538"/>
                  </a:lnTo>
                  <a:lnTo>
                    <a:pt x="1727" y="1532"/>
                  </a:lnTo>
                  <a:lnTo>
                    <a:pt x="1737" y="1525"/>
                  </a:lnTo>
                  <a:lnTo>
                    <a:pt x="1746" y="1516"/>
                  </a:lnTo>
                  <a:lnTo>
                    <a:pt x="1754" y="1505"/>
                  </a:lnTo>
                  <a:lnTo>
                    <a:pt x="1760" y="1494"/>
                  </a:lnTo>
                  <a:lnTo>
                    <a:pt x="1764" y="1483"/>
                  </a:lnTo>
                  <a:lnTo>
                    <a:pt x="1767" y="1471"/>
                  </a:lnTo>
                  <a:lnTo>
                    <a:pt x="1768" y="1457"/>
                  </a:lnTo>
                  <a:lnTo>
                    <a:pt x="1768" y="89"/>
                  </a:lnTo>
                  <a:lnTo>
                    <a:pt x="1767" y="75"/>
                  </a:lnTo>
                  <a:lnTo>
                    <a:pt x="1764" y="63"/>
                  </a:lnTo>
                  <a:lnTo>
                    <a:pt x="1760" y="52"/>
                  </a:lnTo>
                  <a:lnTo>
                    <a:pt x="1754" y="41"/>
                  </a:lnTo>
                  <a:lnTo>
                    <a:pt x="1746" y="30"/>
                  </a:lnTo>
                  <a:lnTo>
                    <a:pt x="1737" y="21"/>
                  </a:lnTo>
                  <a:lnTo>
                    <a:pt x="1727" y="14"/>
                  </a:lnTo>
                  <a:lnTo>
                    <a:pt x="1716" y="8"/>
                  </a:lnTo>
                  <a:lnTo>
                    <a:pt x="1705" y="4"/>
                  </a:lnTo>
                  <a:lnTo>
                    <a:pt x="1692" y="1"/>
                  </a:lnTo>
                  <a:lnTo>
                    <a:pt x="1679" y="0"/>
                  </a:lnTo>
                  <a:lnTo>
                    <a:pt x="89" y="0"/>
                  </a:lnTo>
                  <a:lnTo>
                    <a:pt x="77" y="1"/>
                  </a:lnTo>
                  <a:lnTo>
                    <a:pt x="64" y="4"/>
                  </a:lnTo>
                  <a:lnTo>
                    <a:pt x="52" y="8"/>
                  </a:lnTo>
                  <a:lnTo>
                    <a:pt x="41" y="14"/>
                  </a:lnTo>
                  <a:lnTo>
                    <a:pt x="32" y="21"/>
                  </a:lnTo>
                  <a:lnTo>
                    <a:pt x="23" y="30"/>
                  </a:lnTo>
                  <a:lnTo>
                    <a:pt x="14" y="41"/>
                  </a:lnTo>
                  <a:lnTo>
                    <a:pt x="8" y="52"/>
                  </a:lnTo>
                  <a:lnTo>
                    <a:pt x="4" y="63"/>
                  </a:lnTo>
                  <a:lnTo>
                    <a:pt x="1" y="75"/>
                  </a:lnTo>
                  <a:lnTo>
                    <a:pt x="0" y="89"/>
                  </a:lnTo>
                  <a:lnTo>
                    <a:pt x="0" y="1457"/>
                  </a:lnTo>
                  <a:lnTo>
                    <a:pt x="1" y="1471"/>
                  </a:lnTo>
                  <a:lnTo>
                    <a:pt x="4" y="1483"/>
                  </a:lnTo>
                  <a:lnTo>
                    <a:pt x="8" y="1494"/>
                  </a:lnTo>
                  <a:lnTo>
                    <a:pt x="14" y="1505"/>
                  </a:lnTo>
                  <a:lnTo>
                    <a:pt x="23" y="1516"/>
                  </a:lnTo>
                  <a:lnTo>
                    <a:pt x="32" y="1525"/>
                  </a:lnTo>
                  <a:lnTo>
                    <a:pt x="41" y="1532"/>
                  </a:lnTo>
                  <a:lnTo>
                    <a:pt x="52" y="1538"/>
                  </a:lnTo>
                  <a:lnTo>
                    <a:pt x="64" y="1543"/>
                  </a:lnTo>
                  <a:lnTo>
                    <a:pt x="77" y="1545"/>
                  </a:lnTo>
                  <a:lnTo>
                    <a:pt x="89" y="15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7" name="Freeform 1821"/>
            <p:cNvSpPr>
              <a:spLocks/>
            </p:cNvSpPr>
            <p:nvPr/>
          </p:nvSpPr>
          <p:spPr bwMode="auto">
            <a:xfrm>
              <a:off x="3844" y="504"/>
              <a:ext cx="398" cy="4"/>
            </a:xfrm>
            <a:custGeom>
              <a:avLst/>
              <a:gdLst/>
              <a:ahLst/>
              <a:cxnLst>
                <a:cxn ang="0">
                  <a:pos x="1591" y="16"/>
                </a:cxn>
                <a:cxn ang="0">
                  <a:pos x="1590" y="0"/>
                </a:cxn>
                <a:cxn ang="0">
                  <a:pos x="0" y="0"/>
                </a:cxn>
                <a:cxn ang="0">
                  <a:pos x="0" y="16"/>
                </a:cxn>
                <a:cxn ang="0">
                  <a:pos x="1590" y="16"/>
                </a:cxn>
                <a:cxn ang="0">
                  <a:pos x="1591" y="16"/>
                </a:cxn>
                <a:cxn ang="0">
                  <a:pos x="1590" y="16"/>
                </a:cxn>
                <a:cxn ang="0">
                  <a:pos x="1591" y="16"/>
                </a:cxn>
                <a:cxn ang="0">
                  <a:pos x="1591" y="16"/>
                </a:cxn>
              </a:cxnLst>
              <a:rect l="0" t="0" r="r" b="b"/>
              <a:pathLst>
                <a:path w="1591" h="16">
                  <a:moveTo>
                    <a:pt x="1591" y="16"/>
                  </a:moveTo>
                  <a:lnTo>
                    <a:pt x="1590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590" y="16"/>
                  </a:lnTo>
                  <a:lnTo>
                    <a:pt x="1591" y="16"/>
                  </a:lnTo>
                  <a:lnTo>
                    <a:pt x="1590" y="16"/>
                  </a:lnTo>
                  <a:lnTo>
                    <a:pt x="1591" y="16"/>
                  </a:lnTo>
                  <a:lnTo>
                    <a:pt x="1591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8" name="Freeform 1822"/>
            <p:cNvSpPr>
              <a:spLocks/>
            </p:cNvSpPr>
            <p:nvPr/>
          </p:nvSpPr>
          <p:spPr bwMode="auto">
            <a:xfrm>
              <a:off x="4242" y="503"/>
              <a:ext cx="3" cy="5"/>
            </a:xfrm>
            <a:custGeom>
              <a:avLst/>
              <a:gdLst/>
              <a:ahLst/>
              <a:cxnLst>
                <a:cxn ang="0">
                  <a:pos x="14" y="16"/>
                </a:cxn>
                <a:cxn ang="0">
                  <a:pos x="12" y="0"/>
                </a:cxn>
                <a:cxn ang="0">
                  <a:pos x="0" y="1"/>
                </a:cxn>
                <a:cxn ang="0">
                  <a:pos x="1" y="17"/>
                </a:cxn>
                <a:cxn ang="0">
                  <a:pos x="13" y="16"/>
                </a:cxn>
                <a:cxn ang="0">
                  <a:pos x="14" y="16"/>
                </a:cxn>
                <a:cxn ang="0">
                  <a:pos x="13" y="16"/>
                </a:cxn>
                <a:cxn ang="0">
                  <a:pos x="14" y="16"/>
                </a:cxn>
                <a:cxn ang="0">
                  <a:pos x="14" y="16"/>
                </a:cxn>
              </a:cxnLst>
              <a:rect l="0" t="0" r="r" b="b"/>
              <a:pathLst>
                <a:path w="14" h="17">
                  <a:moveTo>
                    <a:pt x="14" y="16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" y="17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39" name="Freeform 1823"/>
            <p:cNvSpPr>
              <a:spLocks/>
            </p:cNvSpPr>
            <p:nvPr/>
          </p:nvSpPr>
          <p:spPr bwMode="auto">
            <a:xfrm>
              <a:off x="4245" y="503"/>
              <a:ext cx="4" cy="5"/>
            </a:xfrm>
            <a:custGeom>
              <a:avLst/>
              <a:gdLst/>
              <a:ahLst/>
              <a:cxnLst>
                <a:cxn ang="0">
                  <a:pos x="17" y="15"/>
                </a:cxn>
                <a:cxn ang="0">
                  <a:pos x="13" y="0"/>
                </a:cxn>
                <a:cxn ang="0">
                  <a:pos x="0" y="2"/>
                </a:cxn>
                <a:cxn ang="0">
                  <a:pos x="3" y="18"/>
                </a:cxn>
                <a:cxn ang="0">
                  <a:pos x="16" y="16"/>
                </a:cxn>
                <a:cxn ang="0">
                  <a:pos x="17" y="15"/>
                </a:cxn>
                <a:cxn ang="0">
                  <a:pos x="16" y="16"/>
                </a:cxn>
                <a:cxn ang="0">
                  <a:pos x="17" y="15"/>
                </a:cxn>
                <a:cxn ang="0">
                  <a:pos x="17" y="15"/>
                </a:cxn>
              </a:cxnLst>
              <a:rect l="0" t="0" r="r" b="b"/>
              <a:pathLst>
                <a:path w="17" h="18">
                  <a:moveTo>
                    <a:pt x="17" y="15"/>
                  </a:moveTo>
                  <a:lnTo>
                    <a:pt x="13" y="0"/>
                  </a:lnTo>
                  <a:lnTo>
                    <a:pt x="0" y="2"/>
                  </a:lnTo>
                  <a:lnTo>
                    <a:pt x="3" y="18"/>
                  </a:lnTo>
                  <a:lnTo>
                    <a:pt x="16" y="16"/>
                  </a:lnTo>
                  <a:lnTo>
                    <a:pt x="17" y="15"/>
                  </a:lnTo>
                  <a:lnTo>
                    <a:pt x="16" y="16"/>
                  </a:lnTo>
                  <a:lnTo>
                    <a:pt x="17" y="15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0" name="Freeform 1824"/>
            <p:cNvSpPr>
              <a:spLocks/>
            </p:cNvSpPr>
            <p:nvPr/>
          </p:nvSpPr>
          <p:spPr bwMode="auto">
            <a:xfrm>
              <a:off x="4247" y="502"/>
              <a:ext cx="5" cy="5"/>
            </a:xfrm>
            <a:custGeom>
              <a:avLst/>
              <a:gdLst/>
              <a:ahLst/>
              <a:cxnLst>
                <a:cxn ang="0">
                  <a:pos x="18" y="15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5" y="20"/>
                </a:cxn>
                <a:cxn ang="0">
                  <a:pos x="17" y="16"/>
                </a:cxn>
                <a:cxn ang="0">
                  <a:pos x="18" y="15"/>
                </a:cxn>
                <a:cxn ang="0">
                  <a:pos x="17" y="16"/>
                </a:cxn>
                <a:cxn ang="0">
                  <a:pos x="18" y="15"/>
                </a:cxn>
                <a:cxn ang="0">
                  <a:pos x="18" y="15"/>
                </a:cxn>
              </a:cxnLst>
              <a:rect l="0" t="0" r="r" b="b"/>
              <a:pathLst>
                <a:path w="18" h="20">
                  <a:moveTo>
                    <a:pt x="18" y="1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5" y="20"/>
                  </a:lnTo>
                  <a:lnTo>
                    <a:pt x="17" y="16"/>
                  </a:lnTo>
                  <a:lnTo>
                    <a:pt x="18" y="15"/>
                  </a:lnTo>
                  <a:lnTo>
                    <a:pt x="17" y="16"/>
                  </a:lnTo>
                  <a:lnTo>
                    <a:pt x="18" y="15"/>
                  </a:lnTo>
                  <a:lnTo>
                    <a:pt x="18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1" name="Freeform 1825"/>
            <p:cNvSpPr>
              <a:spLocks/>
            </p:cNvSpPr>
            <p:nvPr/>
          </p:nvSpPr>
          <p:spPr bwMode="auto">
            <a:xfrm>
              <a:off x="4250" y="500"/>
              <a:ext cx="5" cy="6"/>
            </a:xfrm>
            <a:custGeom>
              <a:avLst/>
              <a:gdLst/>
              <a:ahLst/>
              <a:cxnLst>
                <a:cxn ang="0">
                  <a:pos x="20" y="14"/>
                </a:cxn>
                <a:cxn ang="0">
                  <a:pos x="11" y="0"/>
                </a:cxn>
                <a:cxn ang="0">
                  <a:pos x="0" y="6"/>
                </a:cxn>
                <a:cxn ang="0">
                  <a:pos x="8" y="20"/>
                </a:cxn>
                <a:cxn ang="0">
                  <a:pos x="19" y="14"/>
                </a:cxn>
                <a:cxn ang="0">
                  <a:pos x="20" y="14"/>
                </a:cxn>
                <a:cxn ang="0">
                  <a:pos x="19" y="14"/>
                </a:cxn>
                <a:cxn ang="0">
                  <a:pos x="19" y="14"/>
                </a:cxn>
                <a:cxn ang="0">
                  <a:pos x="20" y="14"/>
                </a:cxn>
              </a:cxnLst>
              <a:rect l="0" t="0" r="r" b="b"/>
              <a:pathLst>
                <a:path w="20" h="20">
                  <a:moveTo>
                    <a:pt x="20" y="14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8" y="20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2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2" name="Freeform 1826"/>
            <p:cNvSpPr>
              <a:spLocks/>
            </p:cNvSpPr>
            <p:nvPr/>
          </p:nvSpPr>
          <p:spPr bwMode="auto">
            <a:xfrm>
              <a:off x="4252" y="499"/>
              <a:ext cx="6" cy="5"/>
            </a:xfrm>
            <a:custGeom>
              <a:avLst/>
              <a:gdLst/>
              <a:ahLst/>
              <a:cxnLst>
                <a:cxn ang="0">
                  <a:pos x="21" y="13"/>
                </a:cxn>
                <a:cxn ang="0">
                  <a:pos x="10" y="0"/>
                </a:cxn>
                <a:cxn ang="0">
                  <a:pos x="0" y="7"/>
                </a:cxn>
                <a:cxn ang="0">
                  <a:pos x="10" y="21"/>
                </a:cxn>
                <a:cxn ang="0">
                  <a:pos x="20" y="13"/>
                </a:cxn>
                <a:cxn ang="0">
                  <a:pos x="21" y="13"/>
                </a:cxn>
                <a:cxn ang="0">
                  <a:pos x="20" y="13"/>
                </a:cxn>
                <a:cxn ang="0">
                  <a:pos x="20" y="13"/>
                </a:cxn>
                <a:cxn ang="0">
                  <a:pos x="21" y="13"/>
                </a:cxn>
              </a:cxnLst>
              <a:rect l="0" t="0" r="r" b="b"/>
              <a:pathLst>
                <a:path w="21" h="21">
                  <a:moveTo>
                    <a:pt x="21" y="13"/>
                  </a:moveTo>
                  <a:lnTo>
                    <a:pt x="10" y="0"/>
                  </a:lnTo>
                  <a:lnTo>
                    <a:pt x="0" y="7"/>
                  </a:lnTo>
                  <a:lnTo>
                    <a:pt x="10" y="21"/>
                  </a:lnTo>
                  <a:lnTo>
                    <a:pt x="20" y="13"/>
                  </a:lnTo>
                  <a:lnTo>
                    <a:pt x="21" y="13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3" name="Freeform 1827"/>
            <p:cNvSpPr>
              <a:spLocks/>
            </p:cNvSpPr>
            <p:nvPr/>
          </p:nvSpPr>
          <p:spPr bwMode="auto">
            <a:xfrm>
              <a:off x="4255" y="497"/>
              <a:ext cx="5" cy="5"/>
            </a:xfrm>
            <a:custGeom>
              <a:avLst/>
              <a:gdLst/>
              <a:ahLst/>
              <a:cxnLst>
                <a:cxn ang="0">
                  <a:pos x="22" y="12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12" y="22"/>
                </a:cxn>
                <a:cxn ang="0">
                  <a:pos x="22" y="13"/>
                </a:cxn>
                <a:cxn ang="0">
                  <a:pos x="22" y="12"/>
                </a:cxn>
                <a:cxn ang="0">
                  <a:pos x="22" y="13"/>
                </a:cxn>
                <a:cxn ang="0">
                  <a:pos x="22" y="12"/>
                </a:cxn>
                <a:cxn ang="0">
                  <a:pos x="22" y="12"/>
                </a:cxn>
              </a:cxnLst>
              <a:rect l="0" t="0" r="r" b="b"/>
              <a:pathLst>
                <a:path w="22" h="22">
                  <a:moveTo>
                    <a:pt x="22" y="12"/>
                  </a:moveTo>
                  <a:lnTo>
                    <a:pt x="9" y="0"/>
                  </a:lnTo>
                  <a:lnTo>
                    <a:pt x="0" y="10"/>
                  </a:lnTo>
                  <a:lnTo>
                    <a:pt x="12" y="2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4" name="Freeform 1828"/>
            <p:cNvSpPr>
              <a:spLocks/>
            </p:cNvSpPr>
            <p:nvPr/>
          </p:nvSpPr>
          <p:spPr bwMode="auto">
            <a:xfrm>
              <a:off x="4257" y="494"/>
              <a:ext cx="5" cy="5"/>
            </a:xfrm>
            <a:custGeom>
              <a:avLst/>
              <a:gdLst/>
              <a:ahLst/>
              <a:cxnLst>
                <a:cxn ang="0">
                  <a:pos x="22" y="9"/>
                </a:cxn>
                <a:cxn ang="0">
                  <a:pos x="8" y="0"/>
                </a:cxn>
                <a:cxn ang="0">
                  <a:pos x="0" y="10"/>
                </a:cxn>
                <a:cxn ang="0">
                  <a:pos x="14" y="21"/>
                </a:cxn>
                <a:cxn ang="0">
                  <a:pos x="22" y="10"/>
                </a:cxn>
                <a:cxn ang="0">
                  <a:pos x="22" y="9"/>
                </a:cxn>
                <a:cxn ang="0">
                  <a:pos x="22" y="10"/>
                </a:cxn>
                <a:cxn ang="0">
                  <a:pos x="22" y="9"/>
                </a:cxn>
                <a:cxn ang="0">
                  <a:pos x="22" y="9"/>
                </a:cxn>
              </a:cxnLst>
              <a:rect l="0" t="0" r="r" b="b"/>
              <a:pathLst>
                <a:path w="22" h="21">
                  <a:moveTo>
                    <a:pt x="22" y="9"/>
                  </a:moveTo>
                  <a:lnTo>
                    <a:pt x="8" y="0"/>
                  </a:lnTo>
                  <a:lnTo>
                    <a:pt x="0" y="10"/>
                  </a:lnTo>
                  <a:lnTo>
                    <a:pt x="14" y="2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5" name="Freeform 1829"/>
            <p:cNvSpPr>
              <a:spLocks/>
            </p:cNvSpPr>
            <p:nvPr/>
          </p:nvSpPr>
          <p:spPr bwMode="auto">
            <a:xfrm>
              <a:off x="4259" y="492"/>
              <a:ext cx="5" cy="5"/>
            </a:xfrm>
            <a:custGeom>
              <a:avLst/>
              <a:gdLst/>
              <a:ahLst/>
              <a:cxnLst>
                <a:cxn ang="0">
                  <a:pos x="22" y="7"/>
                </a:cxn>
                <a:cxn ang="0">
                  <a:pos x="7" y="0"/>
                </a:cxn>
                <a:cxn ang="0">
                  <a:pos x="0" y="11"/>
                </a:cxn>
                <a:cxn ang="0">
                  <a:pos x="15" y="19"/>
                </a:cxn>
                <a:cxn ang="0">
                  <a:pos x="21" y="8"/>
                </a:cxn>
                <a:cxn ang="0">
                  <a:pos x="22" y="7"/>
                </a:cxn>
                <a:cxn ang="0">
                  <a:pos x="21" y="8"/>
                </a:cxn>
                <a:cxn ang="0">
                  <a:pos x="21" y="8"/>
                </a:cxn>
                <a:cxn ang="0">
                  <a:pos x="22" y="7"/>
                </a:cxn>
              </a:cxnLst>
              <a:rect l="0" t="0" r="r" b="b"/>
              <a:pathLst>
                <a:path w="22" h="19">
                  <a:moveTo>
                    <a:pt x="22" y="7"/>
                  </a:moveTo>
                  <a:lnTo>
                    <a:pt x="7" y="0"/>
                  </a:lnTo>
                  <a:lnTo>
                    <a:pt x="0" y="11"/>
                  </a:lnTo>
                  <a:lnTo>
                    <a:pt x="15" y="19"/>
                  </a:lnTo>
                  <a:lnTo>
                    <a:pt x="21" y="8"/>
                  </a:lnTo>
                  <a:lnTo>
                    <a:pt x="22" y="7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6" name="Freeform 1830"/>
            <p:cNvSpPr>
              <a:spLocks/>
            </p:cNvSpPr>
            <p:nvPr/>
          </p:nvSpPr>
          <p:spPr bwMode="auto">
            <a:xfrm>
              <a:off x="4260" y="489"/>
              <a:ext cx="5" cy="5"/>
            </a:xfrm>
            <a:custGeom>
              <a:avLst/>
              <a:gdLst/>
              <a:ahLst/>
              <a:cxnLst>
                <a:cxn ang="0">
                  <a:pos x="21" y="5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17" y="17"/>
                </a:cxn>
                <a:cxn ang="0">
                  <a:pos x="21" y="6"/>
                </a:cxn>
                <a:cxn ang="0">
                  <a:pos x="21" y="5"/>
                </a:cxn>
                <a:cxn ang="0">
                  <a:pos x="21" y="6"/>
                </a:cxn>
                <a:cxn ang="0">
                  <a:pos x="21" y="5"/>
                </a:cxn>
                <a:cxn ang="0">
                  <a:pos x="21" y="5"/>
                </a:cxn>
              </a:cxnLst>
              <a:rect l="0" t="0" r="r" b="b"/>
              <a:pathLst>
                <a:path w="21" h="17">
                  <a:moveTo>
                    <a:pt x="21" y="5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17" y="1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7" name="Freeform 1831"/>
            <p:cNvSpPr>
              <a:spLocks/>
            </p:cNvSpPr>
            <p:nvPr/>
          </p:nvSpPr>
          <p:spPr bwMode="auto">
            <a:xfrm>
              <a:off x="4261" y="486"/>
              <a:ext cx="5" cy="4"/>
            </a:xfrm>
            <a:custGeom>
              <a:avLst/>
              <a:gdLst/>
              <a:ahLst/>
              <a:cxnLst>
                <a:cxn ang="0">
                  <a:pos x="19" y="2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16" y="16"/>
                </a:cxn>
                <a:cxn ang="0">
                  <a:pos x="19" y="3"/>
                </a:cxn>
                <a:cxn ang="0">
                  <a:pos x="19" y="2"/>
                </a:cxn>
                <a:cxn ang="0">
                  <a:pos x="19" y="3"/>
                </a:cxn>
                <a:cxn ang="0">
                  <a:pos x="19" y="3"/>
                </a:cxn>
                <a:cxn ang="0">
                  <a:pos x="19" y="2"/>
                </a:cxn>
              </a:cxnLst>
              <a:rect l="0" t="0" r="r" b="b"/>
              <a:pathLst>
                <a:path w="19" h="16">
                  <a:moveTo>
                    <a:pt x="19" y="2"/>
                  </a:moveTo>
                  <a:lnTo>
                    <a:pt x="3" y="0"/>
                  </a:lnTo>
                  <a:lnTo>
                    <a:pt x="0" y="12"/>
                  </a:lnTo>
                  <a:lnTo>
                    <a:pt x="16" y="16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8" name="Freeform 1832"/>
            <p:cNvSpPr>
              <a:spLocks/>
            </p:cNvSpPr>
            <p:nvPr/>
          </p:nvSpPr>
          <p:spPr bwMode="auto">
            <a:xfrm>
              <a:off x="4262" y="484"/>
              <a:ext cx="4" cy="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16" y="14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7" y="0"/>
                </a:cxn>
              </a:cxnLst>
              <a:rect l="0" t="0" r="r" b="b"/>
              <a:pathLst>
                <a:path w="17" h="14">
                  <a:moveTo>
                    <a:pt x="17" y="0"/>
                  </a:moveTo>
                  <a:lnTo>
                    <a:pt x="1" y="0"/>
                  </a:lnTo>
                  <a:lnTo>
                    <a:pt x="0" y="13"/>
                  </a:lnTo>
                  <a:lnTo>
                    <a:pt x="16" y="14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49" name="Freeform 1833"/>
            <p:cNvSpPr>
              <a:spLocks/>
            </p:cNvSpPr>
            <p:nvPr/>
          </p:nvSpPr>
          <p:spPr bwMode="auto">
            <a:xfrm>
              <a:off x="4262" y="141"/>
              <a:ext cx="4" cy="34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"/>
                </a:cxn>
                <a:cxn ang="0">
                  <a:pos x="0" y="1369"/>
                </a:cxn>
                <a:cxn ang="0">
                  <a:pos x="16" y="1369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6" h="1369">
                  <a:moveTo>
                    <a:pt x="16" y="0"/>
                  </a:moveTo>
                  <a:lnTo>
                    <a:pt x="0" y="1"/>
                  </a:lnTo>
                  <a:lnTo>
                    <a:pt x="0" y="1369"/>
                  </a:lnTo>
                  <a:lnTo>
                    <a:pt x="16" y="1369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0" name="Freeform 1834"/>
            <p:cNvSpPr>
              <a:spLocks/>
            </p:cNvSpPr>
            <p:nvPr/>
          </p:nvSpPr>
          <p:spPr bwMode="auto">
            <a:xfrm>
              <a:off x="4262" y="138"/>
              <a:ext cx="4" cy="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2"/>
                </a:cxn>
                <a:cxn ang="0">
                  <a:pos x="1" y="15"/>
                </a:cxn>
                <a:cxn ang="0">
                  <a:pos x="17" y="14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7" h="15">
                  <a:moveTo>
                    <a:pt x="16" y="0"/>
                  </a:moveTo>
                  <a:lnTo>
                    <a:pt x="0" y="2"/>
                  </a:lnTo>
                  <a:lnTo>
                    <a:pt x="1" y="15"/>
                  </a:lnTo>
                  <a:lnTo>
                    <a:pt x="17" y="14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1" name="Freeform 1835"/>
            <p:cNvSpPr>
              <a:spLocks/>
            </p:cNvSpPr>
            <p:nvPr/>
          </p:nvSpPr>
          <p:spPr bwMode="auto">
            <a:xfrm>
              <a:off x="4261" y="135"/>
              <a:ext cx="5" cy="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4"/>
                </a:cxn>
                <a:cxn ang="0">
                  <a:pos x="3" y="16"/>
                </a:cxn>
                <a:cxn ang="0">
                  <a:pos x="19" y="13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9" h="16">
                  <a:moveTo>
                    <a:pt x="16" y="0"/>
                  </a:moveTo>
                  <a:lnTo>
                    <a:pt x="0" y="4"/>
                  </a:lnTo>
                  <a:lnTo>
                    <a:pt x="3" y="16"/>
                  </a:lnTo>
                  <a:lnTo>
                    <a:pt x="19" y="13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2" name="Freeform 1836"/>
            <p:cNvSpPr>
              <a:spLocks/>
            </p:cNvSpPr>
            <p:nvPr/>
          </p:nvSpPr>
          <p:spPr bwMode="auto">
            <a:xfrm>
              <a:off x="4260" y="131"/>
              <a:ext cx="5" cy="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6"/>
                </a:cxn>
                <a:cxn ang="0">
                  <a:pos x="6" y="18"/>
                </a:cxn>
                <a:cxn ang="0">
                  <a:pos x="21" y="13"/>
                </a:cxn>
                <a:cxn ang="0">
                  <a:pos x="17" y="1"/>
                </a:cxn>
                <a:cxn ang="0">
                  <a:pos x="16" y="0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6" y="0"/>
                </a:cxn>
              </a:cxnLst>
              <a:rect l="0" t="0" r="r" b="b"/>
              <a:pathLst>
                <a:path w="21" h="18">
                  <a:moveTo>
                    <a:pt x="16" y="0"/>
                  </a:moveTo>
                  <a:lnTo>
                    <a:pt x="0" y="6"/>
                  </a:lnTo>
                  <a:lnTo>
                    <a:pt x="6" y="18"/>
                  </a:lnTo>
                  <a:lnTo>
                    <a:pt x="21" y="13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3" name="Freeform 1837"/>
            <p:cNvSpPr>
              <a:spLocks/>
            </p:cNvSpPr>
            <p:nvPr/>
          </p:nvSpPr>
          <p:spPr bwMode="auto">
            <a:xfrm>
              <a:off x="4259" y="128"/>
              <a:ext cx="5" cy="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9"/>
                </a:cxn>
                <a:cxn ang="0">
                  <a:pos x="7" y="20"/>
                </a:cxn>
                <a:cxn ang="0">
                  <a:pos x="21" y="12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21" h="20">
                  <a:moveTo>
                    <a:pt x="15" y="0"/>
                  </a:moveTo>
                  <a:lnTo>
                    <a:pt x="0" y="9"/>
                  </a:lnTo>
                  <a:lnTo>
                    <a:pt x="7" y="20"/>
                  </a:lnTo>
                  <a:lnTo>
                    <a:pt x="21" y="12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4" name="Freeform 1838"/>
            <p:cNvSpPr>
              <a:spLocks/>
            </p:cNvSpPr>
            <p:nvPr/>
          </p:nvSpPr>
          <p:spPr bwMode="auto">
            <a:xfrm>
              <a:off x="4257" y="125"/>
              <a:ext cx="5" cy="6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2"/>
                </a:cxn>
                <a:cxn ang="0">
                  <a:pos x="8" y="22"/>
                </a:cxn>
                <a:cxn ang="0">
                  <a:pos x="22" y="12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4" y="0"/>
                </a:cxn>
              </a:cxnLst>
              <a:rect l="0" t="0" r="r" b="b"/>
              <a:pathLst>
                <a:path w="22" h="22">
                  <a:moveTo>
                    <a:pt x="14" y="0"/>
                  </a:moveTo>
                  <a:lnTo>
                    <a:pt x="0" y="12"/>
                  </a:lnTo>
                  <a:lnTo>
                    <a:pt x="8" y="22"/>
                  </a:lnTo>
                  <a:lnTo>
                    <a:pt x="22" y="1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5" name="Freeform 1839"/>
            <p:cNvSpPr>
              <a:spLocks/>
            </p:cNvSpPr>
            <p:nvPr/>
          </p:nvSpPr>
          <p:spPr bwMode="auto">
            <a:xfrm>
              <a:off x="4255" y="123"/>
              <a:ext cx="5" cy="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2"/>
                </a:cxn>
                <a:cxn ang="0">
                  <a:pos x="9" y="22"/>
                </a:cxn>
                <a:cxn ang="0">
                  <a:pos x="22" y="9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22" h="22">
                  <a:moveTo>
                    <a:pt x="11" y="0"/>
                  </a:moveTo>
                  <a:lnTo>
                    <a:pt x="0" y="12"/>
                  </a:lnTo>
                  <a:lnTo>
                    <a:pt x="9" y="22"/>
                  </a:lnTo>
                  <a:lnTo>
                    <a:pt x="22" y="9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6" name="Freeform 1840"/>
            <p:cNvSpPr>
              <a:spLocks/>
            </p:cNvSpPr>
            <p:nvPr/>
          </p:nvSpPr>
          <p:spPr bwMode="auto">
            <a:xfrm>
              <a:off x="4252" y="121"/>
              <a:ext cx="6" cy="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4"/>
                </a:cxn>
                <a:cxn ang="0">
                  <a:pos x="10" y="21"/>
                </a:cxn>
                <a:cxn ang="0">
                  <a:pos x="20" y="8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20" h="21">
                  <a:moveTo>
                    <a:pt x="9" y="0"/>
                  </a:moveTo>
                  <a:lnTo>
                    <a:pt x="0" y="14"/>
                  </a:lnTo>
                  <a:lnTo>
                    <a:pt x="10" y="21"/>
                  </a:lnTo>
                  <a:lnTo>
                    <a:pt x="20" y="8"/>
                  </a:lnTo>
                  <a:lnTo>
                    <a:pt x="10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7" name="Freeform 1841"/>
            <p:cNvSpPr>
              <a:spLocks/>
            </p:cNvSpPr>
            <p:nvPr/>
          </p:nvSpPr>
          <p:spPr bwMode="auto">
            <a:xfrm>
              <a:off x="4250" y="119"/>
              <a:ext cx="5" cy="6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5"/>
                </a:cxn>
                <a:cxn ang="0">
                  <a:pos x="11" y="21"/>
                </a:cxn>
                <a:cxn ang="0">
                  <a:pos x="19" y="7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8" y="1"/>
                </a:cxn>
                <a:cxn ang="0">
                  <a:pos x="8" y="1"/>
                </a:cxn>
                <a:cxn ang="0">
                  <a:pos x="7" y="0"/>
                </a:cxn>
              </a:cxnLst>
              <a:rect l="0" t="0" r="r" b="b"/>
              <a:pathLst>
                <a:path w="19" h="21">
                  <a:moveTo>
                    <a:pt x="7" y="0"/>
                  </a:moveTo>
                  <a:lnTo>
                    <a:pt x="0" y="15"/>
                  </a:lnTo>
                  <a:lnTo>
                    <a:pt x="11" y="21"/>
                  </a:lnTo>
                  <a:lnTo>
                    <a:pt x="19" y="7"/>
                  </a:lnTo>
                  <a:lnTo>
                    <a:pt x="8" y="1"/>
                  </a:lnTo>
                  <a:lnTo>
                    <a:pt x="7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8" name="Freeform 1842"/>
            <p:cNvSpPr>
              <a:spLocks/>
            </p:cNvSpPr>
            <p:nvPr/>
          </p:nvSpPr>
          <p:spPr bwMode="auto">
            <a:xfrm>
              <a:off x="4247" y="118"/>
              <a:ext cx="5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6"/>
                </a:cxn>
                <a:cxn ang="0">
                  <a:pos x="12" y="20"/>
                </a:cxn>
                <a:cxn ang="0">
                  <a:pos x="17" y="4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4" y="0"/>
                </a:cxn>
              </a:cxnLst>
              <a:rect l="0" t="0" r="r" b="b"/>
              <a:pathLst>
                <a:path w="17" h="20">
                  <a:moveTo>
                    <a:pt x="4" y="0"/>
                  </a:moveTo>
                  <a:lnTo>
                    <a:pt x="0" y="16"/>
                  </a:lnTo>
                  <a:lnTo>
                    <a:pt x="12" y="20"/>
                  </a:lnTo>
                  <a:lnTo>
                    <a:pt x="17" y="4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59" name="Freeform 1843"/>
            <p:cNvSpPr>
              <a:spLocks/>
            </p:cNvSpPr>
            <p:nvPr/>
          </p:nvSpPr>
          <p:spPr bwMode="auto">
            <a:xfrm>
              <a:off x="4245" y="117"/>
              <a:ext cx="3" cy="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6"/>
                </a:cxn>
                <a:cxn ang="0">
                  <a:pos x="13" y="19"/>
                </a:cxn>
                <a:cxn ang="0">
                  <a:pos x="16" y="3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16" h="19">
                  <a:moveTo>
                    <a:pt x="2" y="0"/>
                  </a:moveTo>
                  <a:lnTo>
                    <a:pt x="0" y="16"/>
                  </a:lnTo>
                  <a:lnTo>
                    <a:pt x="13" y="19"/>
                  </a:lnTo>
                  <a:lnTo>
                    <a:pt x="16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0" name="Freeform 1844"/>
            <p:cNvSpPr>
              <a:spLocks/>
            </p:cNvSpPr>
            <p:nvPr/>
          </p:nvSpPr>
          <p:spPr bwMode="auto">
            <a:xfrm>
              <a:off x="4242" y="117"/>
              <a:ext cx="3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12" y="17"/>
                </a:cxn>
                <a:cxn ang="0">
                  <a:pos x="1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3" h="17">
                  <a:moveTo>
                    <a:pt x="0" y="0"/>
                  </a:moveTo>
                  <a:lnTo>
                    <a:pt x="0" y="16"/>
                  </a:lnTo>
                  <a:lnTo>
                    <a:pt x="12" y="17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1" name="Freeform 1845"/>
            <p:cNvSpPr>
              <a:spLocks/>
            </p:cNvSpPr>
            <p:nvPr/>
          </p:nvSpPr>
          <p:spPr bwMode="auto">
            <a:xfrm>
              <a:off x="3844" y="117"/>
              <a:ext cx="398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6"/>
                </a:cxn>
                <a:cxn ang="0">
                  <a:pos x="1591" y="16"/>
                </a:cxn>
                <a:cxn ang="0">
                  <a:pos x="159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591" h="16">
                  <a:moveTo>
                    <a:pt x="0" y="0"/>
                  </a:moveTo>
                  <a:lnTo>
                    <a:pt x="1" y="16"/>
                  </a:lnTo>
                  <a:lnTo>
                    <a:pt x="1591" y="16"/>
                  </a:lnTo>
                  <a:lnTo>
                    <a:pt x="159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2" name="Freeform 1846"/>
            <p:cNvSpPr>
              <a:spLocks/>
            </p:cNvSpPr>
            <p:nvPr/>
          </p:nvSpPr>
          <p:spPr bwMode="auto">
            <a:xfrm>
              <a:off x="3841" y="117"/>
              <a:ext cx="3" cy="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7"/>
                </a:cxn>
                <a:cxn ang="0">
                  <a:pos x="15" y="16"/>
                </a:cxn>
                <a:cxn ang="0">
                  <a:pos x="13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5" h="17">
                  <a:moveTo>
                    <a:pt x="0" y="1"/>
                  </a:moveTo>
                  <a:lnTo>
                    <a:pt x="2" y="17"/>
                  </a:lnTo>
                  <a:lnTo>
                    <a:pt x="15" y="16"/>
                  </a:lnTo>
                  <a:lnTo>
                    <a:pt x="13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3" name="Freeform 1847"/>
            <p:cNvSpPr>
              <a:spLocks/>
            </p:cNvSpPr>
            <p:nvPr/>
          </p:nvSpPr>
          <p:spPr bwMode="auto">
            <a:xfrm>
              <a:off x="3837" y="117"/>
              <a:ext cx="4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5" y="19"/>
                </a:cxn>
                <a:cxn ang="0">
                  <a:pos x="17" y="16"/>
                </a:cxn>
                <a:cxn ang="0">
                  <a:pos x="14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7" h="19">
                  <a:moveTo>
                    <a:pt x="0" y="3"/>
                  </a:moveTo>
                  <a:lnTo>
                    <a:pt x="5" y="19"/>
                  </a:lnTo>
                  <a:lnTo>
                    <a:pt x="17" y="16"/>
                  </a:lnTo>
                  <a:lnTo>
                    <a:pt x="14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4" name="Freeform 1848"/>
            <p:cNvSpPr>
              <a:spLocks/>
            </p:cNvSpPr>
            <p:nvPr/>
          </p:nvSpPr>
          <p:spPr bwMode="auto">
            <a:xfrm>
              <a:off x="3834" y="118"/>
              <a:ext cx="5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" y="20"/>
                </a:cxn>
                <a:cxn ang="0">
                  <a:pos x="18" y="15"/>
                </a:cxn>
                <a:cxn ang="0">
                  <a:pos x="13" y="0"/>
                </a:cxn>
                <a:cxn ang="0">
                  <a:pos x="2" y="4"/>
                </a:cxn>
                <a:cxn ang="0">
                  <a:pos x="0" y="5"/>
                </a:cxn>
                <a:cxn ang="0">
                  <a:pos x="2" y="4"/>
                </a:cxn>
                <a:cxn ang="0">
                  <a:pos x="1" y="5"/>
                </a:cxn>
                <a:cxn ang="0">
                  <a:pos x="0" y="5"/>
                </a:cxn>
              </a:cxnLst>
              <a:rect l="0" t="0" r="r" b="b"/>
              <a:pathLst>
                <a:path w="18" h="20">
                  <a:moveTo>
                    <a:pt x="0" y="5"/>
                  </a:moveTo>
                  <a:lnTo>
                    <a:pt x="7" y="20"/>
                  </a:lnTo>
                  <a:lnTo>
                    <a:pt x="18" y="15"/>
                  </a:lnTo>
                  <a:lnTo>
                    <a:pt x="13" y="0"/>
                  </a:lnTo>
                  <a:lnTo>
                    <a:pt x="2" y="4"/>
                  </a:lnTo>
                  <a:lnTo>
                    <a:pt x="0" y="5"/>
                  </a:lnTo>
                  <a:lnTo>
                    <a:pt x="2" y="4"/>
                  </a:lnTo>
                  <a:lnTo>
                    <a:pt x="1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5" name="Freeform 1849"/>
            <p:cNvSpPr>
              <a:spLocks/>
            </p:cNvSpPr>
            <p:nvPr/>
          </p:nvSpPr>
          <p:spPr bwMode="auto">
            <a:xfrm>
              <a:off x="3831" y="119"/>
              <a:ext cx="5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9" y="20"/>
                </a:cxn>
                <a:cxn ang="0">
                  <a:pos x="20" y="14"/>
                </a:cxn>
                <a:cxn ang="0">
                  <a:pos x="12" y="0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0" y="6"/>
                </a:cxn>
              </a:cxnLst>
              <a:rect l="0" t="0" r="r" b="b"/>
              <a:pathLst>
                <a:path w="20" h="20">
                  <a:moveTo>
                    <a:pt x="0" y="6"/>
                  </a:moveTo>
                  <a:lnTo>
                    <a:pt x="9" y="20"/>
                  </a:lnTo>
                  <a:lnTo>
                    <a:pt x="20" y="14"/>
                  </a:lnTo>
                  <a:lnTo>
                    <a:pt x="12" y="0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6" name="Freeform 1850"/>
            <p:cNvSpPr>
              <a:spLocks/>
            </p:cNvSpPr>
            <p:nvPr/>
          </p:nvSpPr>
          <p:spPr bwMode="auto">
            <a:xfrm>
              <a:off x="3828" y="121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1" y="21"/>
                </a:cxn>
                <a:cxn ang="0">
                  <a:pos x="20" y="13"/>
                </a:cxn>
                <a:cxn ang="0">
                  <a:pos x="10" y="0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20" h="21">
                  <a:moveTo>
                    <a:pt x="0" y="8"/>
                  </a:moveTo>
                  <a:lnTo>
                    <a:pt x="11" y="21"/>
                  </a:lnTo>
                  <a:lnTo>
                    <a:pt x="20" y="13"/>
                  </a:lnTo>
                  <a:lnTo>
                    <a:pt x="10" y="0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7" name="Freeform 1851"/>
            <p:cNvSpPr>
              <a:spLocks/>
            </p:cNvSpPr>
            <p:nvPr/>
          </p:nvSpPr>
          <p:spPr bwMode="auto">
            <a:xfrm>
              <a:off x="3826" y="123"/>
              <a:ext cx="5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3" y="22"/>
                </a:cxn>
                <a:cxn ang="0">
                  <a:pos x="21" y="12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0"/>
                </a:cxn>
                <a:cxn ang="0">
                  <a:pos x="0" y="9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21" h="22">
                  <a:moveTo>
                    <a:pt x="0" y="10"/>
                  </a:moveTo>
                  <a:lnTo>
                    <a:pt x="13" y="22"/>
                  </a:lnTo>
                  <a:lnTo>
                    <a:pt x="21" y="12"/>
                  </a:lnTo>
                  <a:lnTo>
                    <a:pt x="10" y="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8" name="Freeform 1852"/>
            <p:cNvSpPr>
              <a:spLocks/>
            </p:cNvSpPr>
            <p:nvPr/>
          </p:nvSpPr>
          <p:spPr bwMode="auto">
            <a:xfrm>
              <a:off x="3824" y="126"/>
              <a:ext cx="5" cy="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5" y="21"/>
                </a:cxn>
                <a:cxn ang="0">
                  <a:pos x="22" y="11"/>
                </a:cxn>
                <a:cxn ang="0">
                  <a:pos x="9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2" h="21">
                  <a:moveTo>
                    <a:pt x="0" y="12"/>
                  </a:moveTo>
                  <a:lnTo>
                    <a:pt x="15" y="21"/>
                  </a:lnTo>
                  <a:lnTo>
                    <a:pt x="22" y="11"/>
                  </a:lnTo>
                  <a:lnTo>
                    <a:pt x="9" y="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69" name="Freeform 1853"/>
            <p:cNvSpPr>
              <a:spLocks/>
            </p:cNvSpPr>
            <p:nvPr/>
          </p:nvSpPr>
          <p:spPr bwMode="auto">
            <a:xfrm>
              <a:off x="3822" y="128"/>
              <a:ext cx="5" cy="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4" y="19"/>
                </a:cxn>
                <a:cxn ang="0">
                  <a:pos x="21" y="8"/>
                </a:cxn>
                <a:cxn ang="0">
                  <a:pos x="6" y="0"/>
                </a:cxn>
                <a:cxn ang="0">
                  <a:pos x="0" y="11"/>
                </a:cxn>
                <a:cxn ang="0">
                  <a:pos x="0" y="12"/>
                </a:cxn>
                <a:cxn ang="0">
                  <a:pos x="0" y="11"/>
                </a:cxn>
                <a:cxn ang="0">
                  <a:pos x="0" y="11"/>
                </a:cxn>
                <a:cxn ang="0">
                  <a:pos x="0" y="12"/>
                </a:cxn>
              </a:cxnLst>
              <a:rect l="0" t="0" r="r" b="b"/>
              <a:pathLst>
                <a:path w="21" h="19">
                  <a:moveTo>
                    <a:pt x="0" y="12"/>
                  </a:moveTo>
                  <a:lnTo>
                    <a:pt x="14" y="19"/>
                  </a:lnTo>
                  <a:lnTo>
                    <a:pt x="21" y="8"/>
                  </a:lnTo>
                  <a:lnTo>
                    <a:pt x="6" y="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0" name="Freeform 1854"/>
            <p:cNvSpPr>
              <a:spLocks/>
            </p:cNvSpPr>
            <p:nvPr/>
          </p:nvSpPr>
          <p:spPr bwMode="auto">
            <a:xfrm>
              <a:off x="3821" y="131"/>
              <a:ext cx="5" cy="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6" y="17"/>
                </a:cxn>
                <a:cxn ang="0">
                  <a:pos x="20" y="5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20" h="17">
                  <a:moveTo>
                    <a:pt x="0" y="13"/>
                  </a:moveTo>
                  <a:lnTo>
                    <a:pt x="16" y="17"/>
                  </a:lnTo>
                  <a:lnTo>
                    <a:pt x="20" y="5"/>
                  </a:lnTo>
                  <a:lnTo>
                    <a:pt x="5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1" name="Freeform 1855"/>
            <p:cNvSpPr>
              <a:spLocks/>
            </p:cNvSpPr>
            <p:nvPr/>
          </p:nvSpPr>
          <p:spPr bwMode="auto">
            <a:xfrm>
              <a:off x="3820" y="135"/>
              <a:ext cx="5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6" y="15"/>
                </a:cxn>
                <a:cxn ang="0">
                  <a:pos x="19" y="3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19" h="15">
                  <a:moveTo>
                    <a:pt x="0" y="13"/>
                  </a:moveTo>
                  <a:lnTo>
                    <a:pt x="16" y="15"/>
                  </a:lnTo>
                  <a:lnTo>
                    <a:pt x="19" y="3"/>
                  </a:lnTo>
                  <a:lnTo>
                    <a:pt x="3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2" name="Freeform 1856"/>
            <p:cNvSpPr>
              <a:spLocks/>
            </p:cNvSpPr>
            <p:nvPr/>
          </p:nvSpPr>
          <p:spPr bwMode="auto">
            <a:xfrm>
              <a:off x="3820" y="138"/>
              <a:ext cx="4" cy="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7" y="14"/>
                </a:cxn>
                <a:cxn ang="0">
                  <a:pos x="17" y="1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4"/>
                </a:cxn>
              </a:cxnLst>
              <a:rect l="0" t="0" r="r" b="b"/>
              <a:pathLst>
                <a:path w="17" h="14">
                  <a:moveTo>
                    <a:pt x="0" y="14"/>
                  </a:moveTo>
                  <a:lnTo>
                    <a:pt x="17" y="14"/>
                  </a:lnTo>
                  <a:lnTo>
                    <a:pt x="17" y="1"/>
                  </a:lnTo>
                  <a:lnTo>
                    <a:pt x="1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3" name="Freeform 1857"/>
            <p:cNvSpPr>
              <a:spLocks/>
            </p:cNvSpPr>
            <p:nvPr/>
          </p:nvSpPr>
          <p:spPr bwMode="auto">
            <a:xfrm>
              <a:off x="3820" y="141"/>
              <a:ext cx="4" cy="343"/>
            </a:xfrm>
            <a:custGeom>
              <a:avLst/>
              <a:gdLst/>
              <a:ahLst/>
              <a:cxnLst>
                <a:cxn ang="0">
                  <a:pos x="0" y="1369"/>
                </a:cxn>
                <a:cxn ang="0">
                  <a:pos x="17" y="136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368"/>
                </a:cxn>
                <a:cxn ang="0">
                  <a:pos x="0" y="1369"/>
                </a:cxn>
                <a:cxn ang="0">
                  <a:pos x="0" y="1368"/>
                </a:cxn>
                <a:cxn ang="0">
                  <a:pos x="0" y="1368"/>
                </a:cxn>
                <a:cxn ang="0">
                  <a:pos x="0" y="1369"/>
                </a:cxn>
              </a:cxnLst>
              <a:rect l="0" t="0" r="r" b="b"/>
              <a:pathLst>
                <a:path w="17" h="1369">
                  <a:moveTo>
                    <a:pt x="0" y="1369"/>
                  </a:moveTo>
                  <a:lnTo>
                    <a:pt x="17" y="1368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368"/>
                  </a:lnTo>
                  <a:lnTo>
                    <a:pt x="0" y="1369"/>
                  </a:lnTo>
                  <a:lnTo>
                    <a:pt x="0" y="1368"/>
                  </a:lnTo>
                  <a:lnTo>
                    <a:pt x="0" y="1368"/>
                  </a:lnTo>
                  <a:lnTo>
                    <a:pt x="0" y="136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4" name="Freeform 1858"/>
            <p:cNvSpPr>
              <a:spLocks/>
            </p:cNvSpPr>
            <p:nvPr/>
          </p:nvSpPr>
          <p:spPr bwMode="auto">
            <a:xfrm>
              <a:off x="3820" y="484"/>
              <a:ext cx="4" cy="3"/>
            </a:xfrm>
            <a:custGeom>
              <a:avLst/>
              <a:gdLst/>
              <a:ahLst/>
              <a:cxnLst>
                <a:cxn ang="0">
                  <a:pos x="1" y="15"/>
                </a:cxn>
                <a:cxn ang="0">
                  <a:pos x="17" y="13"/>
                </a:cxn>
                <a:cxn ang="0">
                  <a:pos x="17" y="0"/>
                </a:cxn>
                <a:cxn ang="0">
                  <a:pos x="0" y="1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5"/>
                </a:cxn>
              </a:cxnLst>
              <a:rect l="0" t="0" r="r" b="b"/>
              <a:pathLst>
                <a:path w="17" h="15">
                  <a:moveTo>
                    <a:pt x="1" y="15"/>
                  </a:moveTo>
                  <a:lnTo>
                    <a:pt x="17" y="13"/>
                  </a:lnTo>
                  <a:lnTo>
                    <a:pt x="17" y="0"/>
                  </a:lnTo>
                  <a:lnTo>
                    <a:pt x="0" y="1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5" name="Freeform 1859"/>
            <p:cNvSpPr>
              <a:spLocks/>
            </p:cNvSpPr>
            <p:nvPr/>
          </p:nvSpPr>
          <p:spPr bwMode="auto">
            <a:xfrm>
              <a:off x="3820" y="486"/>
              <a:ext cx="5" cy="5"/>
            </a:xfrm>
            <a:custGeom>
              <a:avLst/>
              <a:gdLst/>
              <a:ahLst/>
              <a:cxnLst>
                <a:cxn ang="0">
                  <a:pos x="3" y="17"/>
                </a:cxn>
                <a:cxn ang="0">
                  <a:pos x="19" y="12"/>
                </a:cxn>
                <a:cxn ang="0">
                  <a:pos x="16" y="0"/>
                </a:cxn>
                <a:cxn ang="0">
                  <a:pos x="0" y="3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3" y="16"/>
                </a:cxn>
                <a:cxn ang="0">
                  <a:pos x="3" y="17"/>
                </a:cxn>
              </a:cxnLst>
              <a:rect l="0" t="0" r="r" b="b"/>
              <a:pathLst>
                <a:path w="19" h="17">
                  <a:moveTo>
                    <a:pt x="3" y="17"/>
                  </a:moveTo>
                  <a:lnTo>
                    <a:pt x="19" y="12"/>
                  </a:lnTo>
                  <a:lnTo>
                    <a:pt x="16" y="0"/>
                  </a:lnTo>
                  <a:lnTo>
                    <a:pt x="0" y="3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6" name="Freeform 1860"/>
            <p:cNvSpPr>
              <a:spLocks/>
            </p:cNvSpPr>
            <p:nvPr/>
          </p:nvSpPr>
          <p:spPr bwMode="auto">
            <a:xfrm>
              <a:off x="3821" y="489"/>
              <a:ext cx="5" cy="5"/>
            </a:xfrm>
            <a:custGeom>
              <a:avLst/>
              <a:gdLst/>
              <a:ahLst/>
              <a:cxnLst>
                <a:cxn ang="0">
                  <a:pos x="5" y="18"/>
                </a:cxn>
                <a:cxn ang="0">
                  <a:pos x="20" y="12"/>
                </a:cxn>
                <a:cxn ang="0">
                  <a:pos x="16" y="0"/>
                </a:cxn>
                <a:cxn ang="0">
                  <a:pos x="0" y="6"/>
                </a:cxn>
                <a:cxn ang="0">
                  <a:pos x="5" y="17"/>
                </a:cxn>
                <a:cxn ang="0">
                  <a:pos x="5" y="18"/>
                </a:cxn>
                <a:cxn ang="0">
                  <a:pos x="5" y="17"/>
                </a:cxn>
                <a:cxn ang="0">
                  <a:pos x="5" y="18"/>
                </a:cxn>
                <a:cxn ang="0">
                  <a:pos x="5" y="18"/>
                </a:cxn>
              </a:cxnLst>
              <a:rect l="0" t="0" r="r" b="b"/>
              <a:pathLst>
                <a:path w="20" h="18">
                  <a:moveTo>
                    <a:pt x="5" y="18"/>
                  </a:moveTo>
                  <a:lnTo>
                    <a:pt x="20" y="12"/>
                  </a:lnTo>
                  <a:lnTo>
                    <a:pt x="16" y="0"/>
                  </a:lnTo>
                  <a:lnTo>
                    <a:pt x="0" y="6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7" name="Freeform 1861"/>
            <p:cNvSpPr>
              <a:spLocks/>
            </p:cNvSpPr>
            <p:nvPr/>
          </p:nvSpPr>
          <p:spPr bwMode="auto">
            <a:xfrm>
              <a:off x="3822" y="492"/>
              <a:ext cx="5" cy="5"/>
            </a:xfrm>
            <a:custGeom>
              <a:avLst/>
              <a:gdLst/>
              <a:ahLst/>
              <a:cxnLst>
                <a:cxn ang="0">
                  <a:pos x="7" y="20"/>
                </a:cxn>
                <a:cxn ang="0">
                  <a:pos x="21" y="11"/>
                </a:cxn>
                <a:cxn ang="0">
                  <a:pos x="14" y="0"/>
                </a:cxn>
                <a:cxn ang="0">
                  <a:pos x="0" y="8"/>
                </a:cxn>
                <a:cxn ang="0">
                  <a:pos x="6" y="19"/>
                </a:cxn>
                <a:cxn ang="0">
                  <a:pos x="7" y="20"/>
                </a:cxn>
                <a:cxn ang="0">
                  <a:pos x="6" y="19"/>
                </a:cxn>
                <a:cxn ang="0">
                  <a:pos x="6" y="19"/>
                </a:cxn>
                <a:cxn ang="0">
                  <a:pos x="7" y="20"/>
                </a:cxn>
              </a:cxnLst>
              <a:rect l="0" t="0" r="r" b="b"/>
              <a:pathLst>
                <a:path w="21" h="20">
                  <a:moveTo>
                    <a:pt x="7" y="20"/>
                  </a:moveTo>
                  <a:lnTo>
                    <a:pt x="21" y="11"/>
                  </a:lnTo>
                  <a:lnTo>
                    <a:pt x="14" y="0"/>
                  </a:lnTo>
                  <a:lnTo>
                    <a:pt x="0" y="8"/>
                  </a:lnTo>
                  <a:lnTo>
                    <a:pt x="6" y="19"/>
                  </a:lnTo>
                  <a:lnTo>
                    <a:pt x="7" y="20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7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8" name="Freeform 1862"/>
            <p:cNvSpPr>
              <a:spLocks/>
            </p:cNvSpPr>
            <p:nvPr/>
          </p:nvSpPr>
          <p:spPr bwMode="auto">
            <a:xfrm>
              <a:off x="3824" y="494"/>
              <a:ext cx="5" cy="6"/>
            </a:xfrm>
            <a:custGeom>
              <a:avLst/>
              <a:gdLst/>
              <a:ahLst/>
              <a:cxnLst>
                <a:cxn ang="0">
                  <a:pos x="8" y="22"/>
                </a:cxn>
                <a:cxn ang="0">
                  <a:pos x="21" y="10"/>
                </a:cxn>
                <a:cxn ang="0">
                  <a:pos x="14" y="0"/>
                </a:cxn>
                <a:cxn ang="0">
                  <a:pos x="0" y="10"/>
                </a:cxn>
                <a:cxn ang="0">
                  <a:pos x="8" y="21"/>
                </a:cxn>
                <a:cxn ang="0">
                  <a:pos x="8" y="22"/>
                </a:cxn>
                <a:cxn ang="0">
                  <a:pos x="8" y="21"/>
                </a:cxn>
                <a:cxn ang="0">
                  <a:pos x="8" y="21"/>
                </a:cxn>
                <a:cxn ang="0">
                  <a:pos x="8" y="22"/>
                </a:cxn>
              </a:cxnLst>
              <a:rect l="0" t="0" r="r" b="b"/>
              <a:pathLst>
                <a:path w="21" h="22">
                  <a:moveTo>
                    <a:pt x="8" y="22"/>
                  </a:moveTo>
                  <a:lnTo>
                    <a:pt x="21" y="1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8" y="21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79" name="Freeform 1863"/>
            <p:cNvSpPr>
              <a:spLocks/>
            </p:cNvSpPr>
            <p:nvPr/>
          </p:nvSpPr>
          <p:spPr bwMode="auto">
            <a:xfrm>
              <a:off x="3826" y="497"/>
              <a:ext cx="5" cy="5"/>
            </a:xfrm>
            <a:custGeom>
              <a:avLst/>
              <a:gdLst/>
              <a:ahLst/>
              <a:cxnLst>
                <a:cxn ang="0">
                  <a:pos x="11" y="22"/>
                </a:cxn>
                <a:cxn ang="0">
                  <a:pos x="21" y="10"/>
                </a:cxn>
                <a:cxn ang="0">
                  <a:pos x="13" y="0"/>
                </a:cxn>
                <a:cxn ang="0">
                  <a:pos x="0" y="13"/>
                </a:cxn>
                <a:cxn ang="0">
                  <a:pos x="10" y="22"/>
                </a:cxn>
                <a:cxn ang="0">
                  <a:pos x="11" y="22"/>
                </a:cxn>
                <a:cxn ang="0">
                  <a:pos x="10" y="22"/>
                </a:cxn>
                <a:cxn ang="0">
                  <a:pos x="10" y="22"/>
                </a:cxn>
                <a:cxn ang="0">
                  <a:pos x="11" y="22"/>
                </a:cxn>
              </a:cxnLst>
              <a:rect l="0" t="0" r="r" b="b"/>
              <a:pathLst>
                <a:path w="21" h="22">
                  <a:moveTo>
                    <a:pt x="11" y="22"/>
                  </a:moveTo>
                  <a:lnTo>
                    <a:pt x="21" y="10"/>
                  </a:lnTo>
                  <a:lnTo>
                    <a:pt x="13" y="0"/>
                  </a:lnTo>
                  <a:lnTo>
                    <a:pt x="0" y="13"/>
                  </a:lnTo>
                  <a:lnTo>
                    <a:pt x="10" y="22"/>
                  </a:lnTo>
                  <a:lnTo>
                    <a:pt x="11" y="22"/>
                  </a:lnTo>
                  <a:lnTo>
                    <a:pt x="10" y="22"/>
                  </a:lnTo>
                  <a:lnTo>
                    <a:pt x="10" y="22"/>
                  </a:lnTo>
                  <a:lnTo>
                    <a:pt x="11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0" name="Freeform 1864"/>
            <p:cNvSpPr>
              <a:spLocks/>
            </p:cNvSpPr>
            <p:nvPr/>
          </p:nvSpPr>
          <p:spPr bwMode="auto">
            <a:xfrm>
              <a:off x="3829" y="499"/>
              <a:ext cx="4" cy="5"/>
            </a:xfrm>
            <a:custGeom>
              <a:avLst/>
              <a:gdLst/>
              <a:ahLst/>
              <a:cxnLst>
                <a:cxn ang="0">
                  <a:pos x="10" y="21"/>
                </a:cxn>
                <a:cxn ang="0">
                  <a:pos x="19" y="8"/>
                </a:cxn>
                <a:cxn ang="0">
                  <a:pos x="10" y="0"/>
                </a:cxn>
                <a:cxn ang="0">
                  <a:pos x="0" y="13"/>
                </a:cxn>
                <a:cxn ang="0">
                  <a:pos x="9" y="21"/>
                </a:cxn>
                <a:cxn ang="0">
                  <a:pos x="10" y="21"/>
                </a:cxn>
                <a:cxn ang="0">
                  <a:pos x="9" y="21"/>
                </a:cxn>
                <a:cxn ang="0">
                  <a:pos x="10" y="21"/>
                </a:cxn>
                <a:cxn ang="0">
                  <a:pos x="10" y="21"/>
                </a:cxn>
              </a:cxnLst>
              <a:rect l="0" t="0" r="r" b="b"/>
              <a:pathLst>
                <a:path w="19" h="21">
                  <a:moveTo>
                    <a:pt x="10" y="21"/>
                  </a:moveTo>
                  <a:lnTo>
                    <a:pt x="19" y="8"/>
                  </a:lnTo>
                  <a:lnTo>
                    <a:pt x="10" y="0"/>
                  </a:lnTo>
                  <a:lnTo>
                    <a:pt x="0" y="13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1" name="Freeform 1865"/>
            <p:cNvSpPr>
              <a:spLocks/>
            </p:cNvSpPr>
            <p:nvPr/>
          </p:nvSpPr>
          <p:spPr bwMode="auto">
            <a:xfrm>
              <a:off x="3831" y="500"/>
              <a:ext cx="5" cy="6"/>
            </a:xfrm>
            <a:custGeom>
              <a:avLst/>
              <a:gdLst/>
              <a:ahLst/>
              <a:cxnLst>
                <a:cxn ang="0">
                  <a:pos x="12" y="21"/>
                </a:cxn>
                <a:cxn ang="0">
                  <a:pos x="19" y="6"/>
                </a:cxn>
                <a:cxn ang="0">
                  <a:pos x="8" y="0"/>
                </a:cxn>
                <a:cxn ang="0">
                  <a:pos x="0" y="14"/>
                </a:cxn>
                <a:cxn ang="0">
                  <a:pos x="11" y="20"/>
                </a:cxn>
                <a:cxn ang="0">
                  <a:pos x="12" y="21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2" y="21"/>
                </a:cxn>
              </a:cxnLst>
              <a:rect l="0" t="0" r="r" b="b"/>
              <a:pathLst>
                <a:path w="19" h="21">
                  <a:moveTo>
                    <a:pt x="12" y="21"/>
                  </a:moveTo>
                  <a:lnTo>
                    <a:pt x="19" y="6"/>
                  </a:lnTo>
                  <a:lnTo>
                    <a:pt x="8" y="0"/>
                  </a:lnTo>
                  <a:lnTo>
                    <a:pt x="0" y="14"/>
                  </a:lnTo>
                  <a:lnTo>
                    <a:pt x="11" y="20"/>
                  </a:lnTo>
                  <a:lnTo>
                    <a:pt x="12" y="21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2" name="Freeform 1866"/>
            <p:cNvSpPr>
              <a:spLocks/>
            </p:cNvSpPr>
            <p:nvPr/>
          </p:nvSpPr>
          <p:spPr bwMode="auto">
            <a:xfrm>
              <a:off x="3834" y="502"/>
              <a:ext cx="5" cy="5"/>
            </a:xfrm>
            <a:custGeom>
              <a:avLst/>
              <a:gdLst/>
              <a:ahLst/>
              <a:cxnLst>
                <a:cxn ang="0">
                  <a:pos x="13" y="21"/>
                </a:cxn>
                <a:cxn ang="0">
                  <a:pos x="18" y="5"/>
                </a:cxn>
                <a:cxn ang="0">
                  <a:pos x="6" y="0"/>
                </a:cxn>
                <a:cxn ang="0">
                  <a:pos x="0" y="16"/>
                </a:cxn>
                <a:cxn ang="0">
                  <a:pos x="12" y="20"/>
                </a:cxn>
                <a:cxn ang="0">
                  <a:pos x="13" y="21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3" y="21"/>
                </a:cxn>
              </a:cxnLst>
              <a:rect l="0" t="0" r="r" b="b"/>
              <a:pathLst>
                <a:path w="18" h="21">
                  <a:moveTo>
                    <a:pt x="13" y="21"/>
                  </a:moveTo>
                  <a:lnTo>
                    <a:pt x="18" y="5"/>
                  </a:lnTo>
                  <a:lnTo>
                    <a:pt x="6" y="0"/>
                  </a:lnTo>
                  <a:lnTo>
                    <a:pt x="0" y="16"/>
                  </a:lnTo>
                  <a:lnTo>
                    <a:pt x="12" y="20"/>
                  </a:lnTo>
                  <a:lnTo>
                    <a:pt x="13" y="21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3" name="Freeform 1867"/>
            <p:cNvSpPr>
              <a:spLocks/>
            </p:cNvSpPr>
            <p:nvPr/>
          </p:nvSpPr>
          <p:spPr bwMode="auto">
            <a:xfrm>
              <a:off x="3838" y="503"/>
              <a:ext cx="3" cy="5"/>
            </a:xfrm>
            <a:custGeom>
              <a:avLst/>
              <a:gdLst/>
              <a:ahLst/>
              <a:cxnLst>
                <a:cxn ang="0">
                  <a:pos x="14" y="18"/>
                </a:cxn>
                <a:cxn ang="0">
                  <a:pos x="16" y="2"/>
                </a:cxn>
                <a:cxn ang="0">
                  <a:pos x="3" y="0"/>
                </a:cxn>
                <a:cxn ang="0">
                  <a:pos x="0" y="16"/>
                </a:cxn>
                <a:cxn ang="0">
                  <a:pos x="13" y="18"/>
                </a:cxn>
                <a:cxn ang="0">
                  <a:pos x="14" y="18"/>
                </a:cxn>
                <a:cxn ang="0">
                  <a:pos x="13" y="18"/>
                </a:cxn>
                <a:cxn ang="0">
                  <a:pos x="14" y="18"/>
                </a:cxn>
                <a:cxn ang="0">
                  <a:pos x="14" y="18"/>
                </a:cxn>
              </a:cxnLst>
              <a:rect l="0" t="0" r="r" b="b"/>
              <a:pathLst>
                <a:path w="16" h="18">
                  <a:moveTo>
                    <a:pt x="14" y="18"/>
                  </a:moveTo>
                  <a:lnTo>
                    <a:pt x="16" y="2"/>
                  </a:lnTo>
                  <a:lnTo>
                    <a:pt x="3" y="0"/>
                  </a:lnTo>
                  <a:lnTo>
                    <a:pt x="0" y="16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4" name="Freeform 1868"/>
            <p:cNvSpPr>
              <a:spLocks/>
            </p:cNvSpPr>
            <p:nvPr/>
          </p:nvSpPr>
          <p:spPr bwMode="auto">
            <a:xfrm>
              <a:off x="3841" y="503"/>
              <a:ext cx="3" cy="5"/>
            </a:xfrm>
            <a:custGeom>
              <a:avLst/>
              <a:gdLst/>
              <a:ahLst/>
              <a:cxnLst>
                <a:cxn ang="0">
                  <a:pos x="13" y="17"/>
                </a:cxn>
                <a:cxn ang="0">
                  <a:pos x="14" y="1"/>
                </a:cxn>
                <a:cxn ang="0">
                  <a:pos x="1" y="0"/>
                </a:cxn>
                <a:cxn ang="0">
                  <a:pos x="0" y="16"/>
                </a:cxn>
                <a:cxn ang="0">
                  <a:pos x="12" y="17"/>
                </a:cxn>
                <a:cxn ang="0">
                  <a:pos x="13" y="17"/>
                </a:cxn>
                <a:cxn ang="0">
                  <a:pos x="12" y="17"/>
                </a:cxn>
                <a:cxn ang="0">
                  <a:pos x="13" y="17"/>
                </a:cxn>
                <a:cxn ang="0">
                  <a:pos x="13" y="17"/>
                </a:cxn>
              </a:cxnLst>
              <a:rect l="0" t="0" r="r" b="b"/>
              <a:pathLst>
                <a:path w="14" h="17">
                  <a:moveTo>
                    <a:pt x="13" y="17"/>
                  </a:moveTo>
                  <a:lnTo>
                    <a:pt x="14" y="1"/>
                  </a:lnTo>
                  <a:lnTo>
                    <a:pt x="1" y="0"/>
                  </a:lnTo>
                  <a:lnTo>
                    <a:pt x="0" y="16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5" name="Freeform 1869"/>
            <p:cNvSpPr>
              <a:spLocks noEditPoints="1"/>
            </p:cNvSpPr>
            <p:nvPr/>
          </p:nvSpPr>
          <p:spPr bwMode="auto">
            <a:xfrm>
              <a:off x="3994" y="140"/>
              <a:ext cx="21" cy="20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83"/>
                </a:cxn>
                <a:cxn ang="0">
                  <a:pos x="20" y="83"/>
                </a:cxn>
                <a:cxn ang="0">
                  <a:pos x="25" y="68"/>
                </a:cxn>
                <a:cxn ang="0">
                  <a:pos x="56" y="68"/>
                </a:cxn>
                <a:cxn ang="0">
                  <a:pos x="61" y="83"/>
                </a:cxn>
                <a:cxn ang="0">
                  <a:pos x="81" y="83"/>
                </a:cxn>
                <a:cxn ang="0">
                  <a:pos x="51" y="0"/>
                </a:cxn>
                <a:cxn ang="0">
                  <a:pos x="30" y="0"/>
                </a:cxn>
                <a:cxn ang="0">
                  <a:pos x="30" y="53"/>
                </a:cxn>
                <a:cxn ang="0">
                  <a:pos x="40" y="22"/>
                </a:cxn>
                <a:cxn ang="0">
                  <a:pos x="52" y="53"/>
                </a:cxn>
                <a:cxn ang="0">
                  <a:pos x="30" y="53"/>
                </a:cxn>
              </a:cxnLst>
              <a:rect l="0" t="0" r="r" b="b"/>
              <a:pathLst>
                <a:path w="81" h="83">
                  <a:moveTo>
                    <a:pt x="30" y="0"/>
                  </a:moveTo>
                  <a:lnTo>
                    <a:pt x="0" y="83"/>
                  </a:lnTo>
                  <a:lnTo>
                    <a:pt x="20" y="83"/>
                  </a:lnTo>
                  <a:lnTo>
                    <a:pt x="25" y="68"/>
                  </a:lnTo>
                  <a:lnTo>
                    <a:pt x="56" y="68"/>
                  </a:lnTo>
                  <a:lnTo>
                    <a:pt x="61" y="83"/>
                  </a:lnTo>
                  <a:lnTo>
                    <a:pt x="81" y="83"/>
                  </a:lnTo>
                  <a:lnTo>
                    <a:pt x="51" y="0"/>
                  </a:lnTo>
                  <a:lnTo>
                    <a:pt x="30" y="0"/>
                  </a:lnTo>
                  <a:close/>
                  <a:moveTo>
                    <a:pt x="30" y="53"/>
                  </a:moveTo>
                  <a:lnTo>
                    <a:pt x="40" y="22"/>
                  </a:lnTo>
                  <a:lnTo>
                    <a:pt x="52" y="53"/>
                  </a:lnTo>
                  <a:lnTo>
                    <a:pt x="30" y="5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6" name="Freeform 1870"/>
            <p:cNvSpPr>
              <a:spLocks noEditPoints="1"/>
            </p:cNvSpPr>
            <p:nvPr/>
          </p:nvSpPr>
          <p:spPr bwMode="auto">
            <a:xfrm>
              <a:off x="4017" y="140"/>
              <a:ext cx="17" cy="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3"/>
                </a:cxn>
                <a:cxn ang="0">
                  <a:pos x="20" y="83"/>
                </a:cxn>
                <a:cxn ang="0">
                  <a:pos x="20" y="54"/>
                </a:cxn>
                <a:cxn ang="0">
                  <a:pos x="38" y="54"/>
                </a:cxn>
                <a:cxn ang="0">
                  <a:pos x="42" y="54"/>
                </a:cxn>
                <a:cxn ang="0">
                  <a:pos x="47" y="54"/>
                </a:cxn>
                <a:cxn ang="0">
                  <a:pos x="52" y="52"/>
                </a:cxn>
                <a:cxn ang="0">
                  <a:pos x="57" y="50"/>
                </a:cxn>
                <a:cxn ang="0">
                  <a:pos x="63" y="47"/>
                </a:cxn>
                <a:cxn ang="0">
                  <a:pos x="67" y="42"/>
                </a:cxn>
                <a:cxn ang="0">
                  <a:pos x="68" y="39"/>
                </a:cxn>
                <a:cxn ang="0">
                  <a:pos x="69" y="36"/>
                </a:cxn>
                <a:cxn ang="0">
                  <a:pos x="70" y="32"/>
                </a:cxn>
                <a:cxn ang="0">
                  <a:pos x="70" y="27"/>
                </a:cxn>
                <a:cxn ang="0">
                  <a:pos x="69" y="20"/>
                </a:cxn>
                <a:cxn ang="0">
                  <a:pos x="68" y="15"/>
                </a:cxn>
                <a:cxn ang="0">
                  <a:pos x="65" y="10"/>
                </a:cxn>
                <a:cxn ang="0">
                  <a:pos x="61" y="7"/>
                </a:cxn>
                <a:cxn ang="0">
                  <a:pos x="55" y="3"/>
                </a:cxn>
                <a:cxn ang="0">
                  <a:pos x="50" y="1"/>
                </a:cxn>
                <a:cxn ang="0">
                  <a:pos x="44" y="0"/>
                </a:cxn>
                <a:cxn ang="0">
                  <a:pos x="38" y="0"/>
                </a:cxn>
                <a:cxn ang="0">
                  <a:pos x="0" y="0"/>
                </a:cxn>
                <a:cxn ang="0">
                  <a:pos x="20" y="17"/>
                </a:cxn>
                <a:cxn ang="0">
                  <a:pos x="35" y="17"/>
                </a:cxn>
                <a:cxn ang="0">
                  <a:pos x="39" y="17"/>
                </a:cxn>
                <a:cxn ang="0">
                  <a:pos x="43" y="18"/>
                </a:cxn>
                <a:cxn ang="0">
                  <a:pos x="45" y="19"/>
                </a:cxn>
                <a:cxn ang="0">
                  <a:pos x="47" y="21"/>
                </a:cxn>
                <a:cxn ang="0">
                  <a:pos x="48" y="24"/>
                </a:cxn>
                <a:cxn ang="0">
                  <a:pos x="48" y="27"/>
                </a:cxn>
                <a:cxn ang="0">
                  <a:pos x="48" y="30"/>
                </a:cxn>
                <a:cxn ang="0">
                  <a:pos x="48" y="33"/>
                </a:cxn>
                <a:cxn ang="0">
                  <a:pos x="46" y="34"/>
                </a:cxn>
                <a:cxn ang="0">
                  <a:pos x="45" y="36"/>
                </a:cxn>
                <a:cxn ang="0">
                  <a:pos x="41" y="38"/>
                </a:cxn>
                <a:cxn ang="0">
                  <a:pos x="35" y="39"/>
                </a:cxn>
                <a:cxn ang="0">
                  <a:pos x="20" y="39"/>
                </a:cxn>
                <a:cxn ang="0">
                  <a:pos x="20" y="17"/>
                </a:cxn>
              </a:cxnLst>
              <a:rect l="0" t="0" r="r" b="b"/>
              <a:pathLst>
                <a:path w="70" h="83">
                  <a:moveTo>
                    <a:pt x="0" y="0"/>
                  </a:moveTo>
                  <a:lnTo>
                    <a:pt x="0" y="83"/>
                  </a:lnTo>
                  <a:lnTo>
                    <a:pt x="20" y="83"/>
                  </a:lnTo>
                  <a:lnTo>
                    <a:pt x="20" y="54"/>
                  </a:lnTo>
                  <a:lnTo>
                    <a:pt x="38" y="54"/>
                  </a:lnTo>
                  <a:lnTo>
                    <a:pt x="42" y="54"/>
                  </a:lnTo>
                  <a:lnTo>
                    <a:pt x="47" y="54"/>
                  </a:lnTo>
                  <a:lnTo>
                    <a:pt x="52" y="52"/>
                  </a:lnTo>
                  <a:lnTo>
                    <a:pt x="57" y="50"/>
                  </a:lnTo>
                  <a:lnTo>
                    <a:pt x="63" y="47"/>
                  </a:lnTo>
                  <a:lnTo>
                    <a:pt x="67" y="42"/>
                  </a:lnTo>
                  <a:lnTo>
                    <a:pt x="68" y="39"/>
                  </a:lnTo>
                  <a:lnTo>
                    <a:pt x="69" y="36"/>
                  </a:lnTo>
                  <a:lnTo>
                    <a:pt x="70" y="32"/>
                  </a:lnTo>
                  <a:lnTo>
                    <a:pt x="70" y="27"/>
                  </a:lnTo>
                  <a:lnTo>
                    <a:pt x="69" y="20"/>
                  </a:lnTo>
                  <a:lnTo>
                    <a:pt x="68" y="15"/>
                  </a:lnTo>
                  <a:lnTo>
                    <a:pt x="65" y="10"/>
                  </a:lnTo>
                  <a:lnTo>
                    <a:pt x="61" y="7"/>
                  </a:lnTo>
                  <a:lnTo>
                    <a:pt x="55" y="3"/>
                  </a:lnTo>
                  <a:lnTo>
                    <a:pt x="50" y="1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0" y="0"/>
                  </a:lnTo>
                  <a:close/>
                  <a:moveTo>
                    <a:pt x="20" y="17"/>
                  </a:moveTo>
                  <a:lnTo>
                    <a:pt x="35" y="17"/>
                  </a:lnTo>
                  <a:lnTo>
                    <a:pt x="39" y="17"/>
                  </a:lnTo>
                  <a:lnTo>
                    <a:pt x="43" y="18"/>
                  </a:lnTo>
                  <a:lnTo>
                    <a:pt x="45" y="19"/>
                  </a:lnTo>
                  <a:lnTo>
                    <a:pt x="47" y="21"/>
                  </a:lnTo>
                  <a:lnTo>
                    <a:pt x="48" y="24"/>
                  </a:lnTo>
                  <a:lnTo>
                    <a:pt x="48" y="27"/>
                  </a:lnTo>
                  <a:lnTo>
                    <a:pt x="48" y="30"/>
                  </a:lnTo>
                  <a:lnTo>
                    <a:pt x="48" y="33"/>
                  </a:lnTo>
                  <a:lnTo>
                    <a:pt x="46" y="34"/>
                  </a:lnTo>
                  <a:lnTo>
                    <a:pt x="45" y="36"/>
                  </a:lnTo>
                  <a:lnTo>
                    <a:pt x="41" y="38"/>
                  </a:lnTo>
                  <a:lnTo>
                    <a:pt x="35" y="39"/>
                  </a:lnTo>
                  <a:lnTo>
                    <a:pt x="20" y="39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7" name="Freeform 1871"/>
            <p:cNvSpPr>
              <a:spLocks/>
            </p:cNvSpPr>
            <p:nvPr/>
          </p:nvSpPr>
          <p:spPr bwMode="auto">
            <a:xfrm>
              <a:off x="4037" y="140"/>
              <a:ext cx="14" cy="20"/>
            </a:xfrm>
            <a:custGeom>
              <a:avLst/>
              <a:gdLst/>
              <a:ahLst/>
              <a:cxnLst>
                <a:cxn ang="0">
                  <a:pos x="19" y="17"/>
                </a:cxn>
                <a:cxn ang="0">
                  <a:pos x="55" y="17"/>
                </a:cxn>
                <a:cxn ang="0">
                  <a:pos x="55" y="0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19" y="83"/>
                </a:cxn>
                <a:cxn ang="0">
                  <a:pos x="19" y="17"/>
                </a:cxn>
              </a:cxnLst>
              <a:rect l="0" t="0" r="r" b="b"/>
              <a:pathLst>
                <a:path w="55" h="83">
                  <a:moveTo>
                    <a:pt x="19" y="17"/>
                  </a:moveTo>
                  <a:lnTo>
                    <a:pt x="55" y="17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83"/>
                  </a:lnTo>
                  <a:lnTo>
                    <a:pt x="19" y="83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8" name="Freeform 1872"/>
            <p:cNvSpPr>
              <a:spLocks/>
            </p:cNvSpPr>
            <p:nvPr/>
          </p:nvSpPr>
          <p:spPr bwMode="auto">
            <a:xfrm>
              <a:off x="4051" y="140"/>
              <a:ext cx="19" cy="21"/>
            </a:xfrm>
            <a:custGeom>
              <a:avLst/>
              <a:gdLst/>
              <a:ahLst/>
              <a:cxnLst>
                <a:cxn ang="0">
                  <a:pos x="42" y="41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31" y="61"/>
                </a:cxn>
                <a:cxn ang="0">
                  <a:pos x="30" y="64"/>
                </a:cxn>
                <a:cxn ang="0">
                  <a:pos x="28" y="66"/>
                </a:cxn>
                <a:cxn ang="0">
                  <a:pos x="25" y="68"/>
                </a:cxn>
                <a:cxn ang="0">
                  <a:pos x="21" y="69"/>
                </a:cxn>
                <a:cxn ang="0">
                  <a:pos x="15" y="68"/>
                </a:cxn>
                <a:cxn ang="0">
                  <a:pos x="12" y="67"/>
                </a:cxn>
                <a:cxn ang="0">
                  <a:pos x="12" y="83"/>
                </a:cxn>
                <a:cxn ang="0">
                  <a:pos x="18" y="84"/>
                </a:cxn>
                <a:cxn ang="0">
                  <a:pos x="25" y="85"/>
                </a:cxn>
                <a:cxn ang="0">
                  <a:pos x="32" y="84"/>
                </a:cxn>
                <a:cxn ang="0">
                  <a:pos x="38" y="82"/>
                </a:cxn>
                <a:cxn ang="0">
                  <a:pos x="42" y="80"/>
                </a:cxn>
                <a:cxn ang="0">
                  <a:pos x="44" y="77"/>
                </a:cxn>
                <a:cxn ang="0">
                  <a:pos x="47" y="72"/>
                </a:cxn>
                <a:cxn ang="0">
                  <a:pos x="50" y="67"/>
                </a:cxn>
                <a:cxn ang="0">
                  <a:pos x="77" y="0"/>
                </a:cxn>
                <a:cxn ang="0">
                  <a:pos x="56" y="0"/>
                </a:cxn>
                <a:cxn ang="0">
                  <a:pos x="42" y="41"/>
                </a:cxn>
              </a:cxnLst>
              <a:rect l="0" t="0" r="r" b="b"/>
              <a:pathLst>
                <a:path w="77" h="85">
                  <a:moveTo>
                    <a:pt x="42" y="41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31" y="61"/>
                  </a:lnTo>
                  <a:lnTo>
                    <a:pt x="30" y="64"/>
                  </a:lnTo>
                  <a:lnTo>
                    <a:pt x="28" y="66"/>
                  </a:lnTo>
                  <a:lnTo>
                    <a:pt x="25" y="68"/>
                  </a:lnTo>
                  <a:lnTo>
                    <a:pt x="21" y="69"/>
                  </a:lnTo>
                  <a:lnTo>
                    <a:pt x="15" y="68"/>
                  </a:lnTo>
                  <a:lnTo>
                    <a:pt x="12" y="67"/>
                  </a:lnTo>
                  <a:lnTo>
                    <a:pt x="12" y="83"/>
                  </a:lnTo>
                  <a:lnTo>
                    <a:pt x="18" y="84"/>
                  </a:lnTo>
                  <a:lnTo>
                    <a:pt x="25" y="85"/>
                  </a:lnTo>
                  <a:lnTo>
                    <a:pt x="32" y="84"/>
                  </a:lnTo>
                  <a:lnTo>
                    <a:pt x="38" y="82"/>
                  </a:lnTo>
                  <a:lnTo>
                    <a:pt x="42" y="80"/>
                  </a:lnTo>
                  <a:lnTo>
                    <a:pt x="44" y="77"/>
                  </a:lnTo>
                  <a:lnTo>
                    <a:pt x="47" y="72"/>
                  </a:lnTo>
                  <a:lnTo>
                    <a:pt x="50" y="67"/>
                  </a:lnTo>
                  <a:lnTo>
                    <a:pt x="77" y="0"/>
                  </a:lnTo>
                  <a:lnTo>
                    <a:pt x="56" y="0"/>
                  </a:lnTo>
                  <a:lnTo>
                    <a:pt x="42" y="4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89" name="Freeform 1873"/>
            <p:cNvSpPr>
              <a:spLocks/>
            </p:cNvSpPr>
            <p:nvPr/>
          </p:nvSpPr>
          <p:spPr bwMode="auto">
            <a:xfrm>
              <a:off x="4071" y="139"/>
              <a:ext cx="20" cy="22"/>
            </a:xfrm>
            <a:custGeom>
              <a:avLst/>
              <a:gdLst/>
              <a:ahLst/>
              <a:cxnLst>
                <a:cxn ang="0">
                  <a:pos x="57" y="62"/>
                </a:cxn>
                <a:cxn ang="0">
                  <a:pos x="52" y="69"/>
                </a:cxn>
                <a:cxn ang="0">
                  <a:pos x="46" y="71"/>
                </a:cxn>
                <a:cxn ang="0">
                  <a:pos x="36" y="71"/>
                </a:cxn>
                <a:cxn ang="0">
                  <a:pos x="29" y="67"/>
                </a:cxn>
                <a:cxn ang="0">
                  <a:pos x="24" y="61"/>
                </a:cxn>
                <a:cxn ang="0">
                  <a:pos x="21" y="50"/>
                </a:cxn>
                <a:cxn ang="0">
                  <a:pos x="21" y="36"/>
                </a:cxn>
                <a:cxn ang="0">
                  <a:pos x="26" y="24"/>
                </a:cxn>
                <a:cxn ang="0">
                  <a:pos x="32" y="18"/>
                </a:cxn>
                <a:cxn ang="0">
                  <a:pos x="38" y="17"/>
                </a:cxn>
                <a:cxn ang="0">
                  <a:pos x="45" y="17"/>
                </a:cxn>
                <a:cxn ang="0">
                  <a:pos x="53" y="20"/>
                </a:cxn>
                <a:cxn ang="0">
                  <a:pos x="57" y="26"/>
                </a:cxn>
                <a:cxn ang="0">
                  <a:pos x="77" y="31"/>
                </a:cxn>
                <a:cxn ang="0">
                  <a:pos x="75" y="21"/>
                </a:cxn>
                <a:cxn ang="0">
                  <a:pos x="69" y="11"/>
                </a:cxn>
                <a:cxn ang="0">
                  <a:pos x="58" y="3"/>
                </a:cxn>
                <a:cxn ang="0">
                  <a:pos x="39" y="0"/>
                </a:cxn>
                <a:cxn ang="0">
                  <a:pos x="30" y="1"/>
                </a:cxn>
                <a:cxn ang="0">
                  <a:pos x="17" y="7"/>
                </a:cxn>
                <a:cxn ang="0">
                  <a:pos x="10" y="12"/>
                </a:cxn>
                <a:cxn ang="0">
                  <a:pos x="5" y="20"/>
                </a:cxn>
                <a:cxn ang="0">
                  <a:pos x="1" y="31"/>
                </a:cxn>
                <a:cxn ang="0">
                  <a:pos x="0" y="45"/>
                </a:cxn>
                <a:cxn ang="0">
                  <a:pos x="3" y="66"/>
                </a:cxn>
                <a:cxn ang="0">
                  <a:pos x="12" y="79"/>
                </a:cxn>
                <a:cxn ang="0">
                  <a:pos x="25" y="86"/>
                </a:cxn>
                <a:cxn ang="0">
                  <a:pos x="40" y="88"/>
                </a:cxn>
                <a:cxn ang="0">
                  <a:pos x="58" y="84"/>
                </a:cxn>
                <a:cxn ang="0">
                  <a:pos x="69" y="77"/>
                </a:cxn>
                <a:cxn ang="0">
                  <a:pos x="75" y="67"/>
                </a:cxn>
                <a:cxn ang="0">
                  <a:pos x="78" y="56"/>
                </a:cxn>
              </a:cxnLst>
              <a:rect l="0" t="0" r="r" b="b"/>
              <a:pathLst>
                <a:path w="78" h="88">
                  <a:moveTo>
                    <a:pt x="59" y="56"/>
                  </a:moveTo>
                  <a:lnTo>
                    <a:pt x="57" y="62"/>
                  </a:lnTo>
                  <a:lnTo>
                    <a:pt x="54" y="66"/>
                  </a:lnTo>
                  <a:lnTo>
                    <a:pt x="52" y="69"/>
                  </a:lnTo>
                  <a:lnTo>
                    <a:pt x="49" y="70"/>
                  </a:lnTo>
                  <a:lnTo>
                    <a:pt x="46" y="71"/>
                  </a:lnTo>
                  <a:lnTo>
                    <a:pt x="42" y="72"/>
                  </a:lnTo>
                  <a:lnTo>
                    <a:pt x="36" y="71"/>
                  </a:lnTo>
                  <a:lnTo>
                    <a:pt x="32" y="70"/>
                  </a:lnTo>
                  <a:lnTo>
                    <a:pt x="29" y="67"/>
                  </a:lnTo>
                  <a:lnTo>
                    <a:pt x="26" y="64"/>
                  </a:lnTo>
                  <a:lnTo>
                    <a:pt x="24" y="61"/>
                  </a:lnTo>
                  <a:lnTo>
                    <a:pt x="22" y="55"/>
                  </a:lnTo>
                  <a:lnTo>
                    <a:pt x="21" y="50"/>
                  </a:lnTo>
                  <a:lnTo>
                    <a:pt x="21" y="44"/>
                  </a:lnTo>
                  <a:lnTo>
                    <a:pt x="21" y="36"/>
                  </a:lnTo>
                  <a:lnTo>
                    <a:pt x="23" y="29"/>
                  </a:lnTo>
                  <a:lnTo>
                    <a:pt x="26" y="24"/>
                  </a:lnTo>
                  <a:lnTo>
                    <a:pt x="29" y="20"/>
                  </a:lnTo>
                  <a:lnTo>
                    <a:pt x="32" y="18"/>
                  </a:lnTo>
                  <a:lnTo>
                    <a:pt x="35" y="17"/>
                  </a:lnTo>
                  <a:lnTo>
                    <a:pt x="38" y="17"/>
                  </a:lnTo>
                  <a:lnTo>
                    <a:pt x="40" y="17"/>
                  </a:lnTo>
                  <a:lnTo>
                    <a:pt x="45" y="17"/>
                  </a:lnTo>
                  <a:lnTo>
                    <a:pt x="50" y="19"/>
                  </a:lnTo>
                  <a:lnTo>
                    <a:pt x="53" y="20"/>
                  </a:lnTo>
                  <a:lnTo>
                    <a:pt x="55" y="23"/>
                  </a:lnTo>
                  <a:lnTo>
                    <a:pt x="57" y="26"/>
                  </a:lnTo>
                  <a:lnTo>
                    <a:pt x="58" y="31"/>
                  </a:lnTo>
                  <a:lnTo>
                    <a:pt x="77" y="31"/>
                  </a:lnTo>
                  <a:lnTo>
                    <a:pt x="76" y="26"/>
                  </a:lnTo>
                  <a:lnTo>
                    <a:pt x="75" y="21"/>
                  </a:lnTo>
                  <a:lnTo>
                    <a:pt x="72" y="16"/>
                  </a:lnTo>
                  <a:lnTo>
                    <a:pt x="69" y="11"/>
                  </a:lnTo>
                  <a:lnTo>
                    <a:pt x="64" y="7"/>
                  </a:lnTo>
                  <a:lnTo>
                    <a:pt x="58" y="3"/>
                  </a:lnTo>
                  <a:lnTo>
                    <a:pt x="50" y="1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0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3" y="9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5" y="20"/>
                  </a:lnTo>
                  <a:lnTo>
                    <a:pt x="3" y="25"/>
                  </a:lnTo>
                  <a:lnTo>
                    <a:pt x="1" y="31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1" y="56"/>
                  </a:lnTo>
                  <a:lnTo>
                    <a:pt x="3" y="66"/>
                  </a:lnTo>
                  <a:lnTo>
                    <a:pt x="7" y="73"/>
                  </a:lnTo>
                  <a:lnTo>
                    <a:pt x="12" y="79"/>
                  </a:lnTo>
                  <a:lnTo>
                    <a:pt x="18" y="83"/>
                  </a:lnTo>
                  <a:lnTo>
                    <a:pt x="25" y="86"/>
                  </a:lnTo>
                  <a:lnTo>
                    <a:pt x="32" y="87"/>
                  </a:lnTo>
                  <a:lnTo>
                    <a:pt x="40" y="88"/>
                  </a:lnTo>
                  <a:lnTo>
                    <a:pt x="51" y="87"/>
                  </a:lnTo>
                  <a:lnTo>
                    <a:pt x="58" y="84"/>
                  </a:lnTo>
                  <a:lnTo>
                    <a:pt x="65" y="81"/>
                  </a:lnTo>
                  <a:lnTo>
                    <a:pt x="69" y="77"/>
                  </a:lnTo>
                  <a:lnTo>
                    <a:pt x="73" y="72"/>
                  </a:lnTo>
                  <a:lnTo>
                    <a:pt x="75" y="67"/>
                  </a:lnTo>
                  <a:lnTo>
                    <a:pt x="77" y="61"/>
                  </a:lnTo>
                  <a:lnTo>
                    <a:pt x="78" y="56"/>
                  </a:lnTo>
                  <a:lnTo>
                    <a:pt x="59" y="5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0" name="Freeform 1874"/>
            <p:cNvSpPr>
              <a:spLocks/>
            </p:cNvSpPr>
            <p:nvPr/>
          </p:nvSpPr>
          <p:spPr bwMode="auto">
            <a:xfrm>
              <a:off x="3899" y="172"/>
              <a:ext cx="18" cy="22"/>
            </a:xfrm>
            <a:custGeom>
              <a:avLst/>
              <a:gdLst/>
              <a:ahLst/>
              <a:cxnLst>
                <a:cxn ang="0">
                  <a:pos x="17" y="58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57" y="72"/>
                </a:cxn>
                <a:cxn ang="0">
                  <a:pos x="57" y="89"/>
                </a:cxn>
                <a:cxn ang="0">
                  <a:pos x="73" y="89"/>
                </a:cxn>
                <a:cxn ang="0">
                  <a:pos x="74" y="58"/>
                </a:cxn>
                <a:cxn ang="0">
                  <a:pos x="63" y="58"/>
                </a:cxn>
                <a:cxn ang="0">
                  <a:pos x="63" y="0"/>
                </a:cxn>
                <a:cxn ang="0">
                  <a:pos x="46" y="0"/>
                </a:cxn>
                <a:cxn ang="0">
                  <a:pos x="46" y="58"/>
                </a:cxn>
                <a:cxn ang="0">
                  <a:pos x="17" y="58"/>
                </a:cxn>
              </a:cxnLst>
              <a:rect l="0" t="0" r="r" b="b"/>
              <a:pathLst>
                <a:path w="74" h="89">
                  <a:moveTo>
                    <a:pt x="17" y="58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57" y="72"/>
                  </a:lnTo>
                  <a:lnTo>
                    <a:pt x="57" y="89"/>
                  </a:lnTo>
                  <a:lnTo>
                    <a:pt x="73" y="89"/>
                  </a:lnTo>
                  <a:lnTo>
                    <a:pt x="74" y="58"/>
                  </a:lnTo>
                  <a:lnTo>
                    <a:pt x="63" y="58"/>
                  </a:lnTo>
                  <a:lnTo>
                    <a:pt x="63" y="0"/>
                  </a:lnTo>
                  <a:lnTo>
                    <a:pt x="46" y="0"/>
                  </a:lnTo>
                  <a:lnTo>
                    <a:pt x="46" y="58"/>
                  </a:lnTo>
                  <a:lnTo>
                    <a:pt x="17" y="5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1" name="Freeform 1875"/>
            <p:cNvSpPr>
              <a:spLocks noEditPoints="1"/>
            </p:cNvSpPr>
            <p:nvPr/>
          </p:nvSpPr>
          <p:spPr bwMode="auto">
            <a:xfrm>
              <a:off x="3919" y="177"/>
              <a:ext cx="14" cy="14"/>
            </a:xfrm>
            <a:custGeom>
              <a:avLst/>
              <a:gdLst/>
              <a:ahLst/>
              <a:cxnLst>
                <a:cxn ang="0">
                  <a:pos x="39" y="40"/>
                </a:cxn>
                <a:cxn ang="0">
                  <a:pos x="37" y="43"/>
                </a:cxn>
                <a:cxn ang="0">
                  <a:pos x="35" y="45"/>
                </a:cxn>
                <a:cxn ang="0">
                  <a:pos x="32" y="46"/>
                </a:cxn>
                <a:cxn ang="0">
                  <a:pos x="29" y="46"/>
                </a:cxn>
                <a:cxn ang="0">
                  <a:pos x="25" y="46"/>
                </a:cxn>
                <a:cxn ang="0">
                  <a:pos x="22" y="45"/>
                </a:cxn>
                <a:cxn ang="0">
                  <a:pos x="20" y="43"/>
                </a:cxn>
                <a:cxn ang="0">
                  <a:pos x="19" y="41"/>
                </a:cxn>
                <a:cxn ang="0">
                  <a:pos x="17" y="37"/>
                </a:cxn>
                <a:cxn ang="0">
                  <a:pos x="16" y="33"/>
                </a:cxn>
                <a:cxn ang="0">
                  <a:pos x="57" y="33"/>
                </a:cxn>
                <a:cxn ang="0">
                  <a:pos x="57" y="30"/>
                </a:cxn>
                <a:cxn ang="0">
                  <a:pos x="56" y="23"/>
                </a:cxn>
                <a:cxn ang="0">
                  <a:pos x="53" y="13"/>
                </a:cxn>
                <a:cxn ang="0">
                  <a:pos x="50" y="8"/>
                </a:cxn>
                <a:cxn ang="0">
                  <a:pos x="45" y="4"/>
                </a:cxn>
                <a:cxn ang="0">
                  <a:pos x="42" y="2"/>
                </a:cxn>
                <a:cxn ang="0">
                  <a:pos x="37" y="1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3" y="1"/>
                </a:cxn>
                <a:cxn ang="0">
                  <a:pos x="17" y="2"/>
                </a:cxn>
                <a:cxn ang="0">
                  <a:pos x="12" y="4"/>
                </a:cxn>
                <a:cxn ang="0">
                  <a:pos x="8" y="7"/>
                </a:cxn>
                <a:cxn ang="0">
                  <a:pos x="5" y="12"/>
                </a:cxn>
                <a:cxn ang="0">
                  <a:pos x="2" y="17"/>
                </a:cxn>
                <a:cxn ang="0">
                  <a:pos x="1" y="23"/>
                </a:cxn>
                <a:cxn ang="0">
                  <a:pos x="0" y="29"/>
                </a:cxn>
                <a:cxn ang="0">
                  <a:pos x="1" y="38"/>
                </a:cxn>
                <a:cxn ang="0">
                  <a:pos x="3" y="44"/>
                </a:cxn>
                <a:cxn ang="0">
                  <a:pos x="7" y="49"/>
                </a:cxn>
                <a:cxn ang="0">
                  <a:pos x="11" y="53"/>
                </a:cxn>
                <a:cxn ang="0">
                  <a:pos x="16" y="55"/>
                </a:cxn>
                <a:cxn ang="0">
                  <a:pos x="21" y="56"/>
                </a:cxn>
                <a:cxn ang="0">
                  <a:pos x="25" y="57"/>
                </a:cxn>
                <a:cxn ang="0">
                  <a:pos x="28" y="57"/>
                </a:cxn>
                <a:cxn ang="0">
                  <a:pos x="36" y="56"/>
                </a:cxn>
                <a:cxn ang="0">
                  <a:pos x="44" y="54"/>
                </a:cxn>
                <a:cxn ang="0">
                  <a:pos x="48" y="52"/>
                </a:cxn>
                <a:cxn ang="0">
                  <a:pos x="51" y="49"/>
                </a:cxn>
                <a:cxn ang="0">
                  <a:pos x="54" y="45"/>
                </a:cxn>
                <a:cxn ang="0">
                  <a:pos x="56" y="40"/>
                </a:cxn>
                <a:cxn ang="0">
                  <a:pos x="39" y="40"/>
                </a:cxn>
                <a:cxn ang="0">
                  <a:pos x="16" y="24"/>
                </a:cxn>
                <a:cxn ang="0">
                  <a:pos x="17" y="20"/>
                </a:cxn>
                <a:cxn ang="0">
                  <a:pos x="18" y="17"/>
                </a:cxn>
                <a:cxn ang="0">
                  <a:pos x="20" y="15"/>
                </a:cxn>
                <a:cxn ang="0">
                  <a:pos x="22" y="13"/>
                </a:cxn>
                <a:cxn ang="0">
                  <a:pos x="26" y="12"/>
                </a:cxn>
                <a:cxn ang="0">
                  <a:pos x="29" y="12"/>
                </a:cxn>
                <a:cxn ang="0">
                  <a:pos x="32" y="12"/>
                </a:cxn>
                <a:cxn ang="0">
                  <a:pos x="36" y="14"/>
                </a:cxn>
                <a:cxn ang="0">
                  <a:pos x="37" y="15"/>
                </a:cxn>
                <a:cxn ang="0">
                  <a:pos x="39" y="17"/>
                </a:cxn>
                <a:cxn ang="0">
                  <a:pos x="39" y="20"/>
                </a:cxn>
                <a:cxn ang="0">
                  <a:pos x="40" y="24"/>
                </a:cxn>
                <a:cxn ang="0">
                  <a:pos x="16" y="24"/>
                </a:cxn>
              </a:cxnLst>
              <a:rect l="0" t="0" r="r" b="b"/>
              <a:pathLst>
                <a:path w="57" h="57">
                  <a:moveTo>
                    <a:pt x="39" y="40"/>
                  </a:moveTo>
                  <a:lnTo>
                    <a:pt x="37" y="43"/>
                  </a:lnTo>
                  <a:lnTo>
                    <a:pt x="35" y="45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5" y="46"/>
                  </a:lnTo>
                  <a:lnTo>
                    <a:pt x="22" y="45"/>
                  </a:lnTo>
                  <a:lnTo>
                    <a:pt x="20" y="43"/>
                  </a:lnTo>
                  <a:lnTo>
                    <a:pt x="19" y="41"/>
                  </a:lnTo>
                  <a:lnTo>
                    <a:pt x="17" y="37"/>
                  </a:lnTo>
                  <a:lnTo>
                    <a:pt x="16" y="33"/>
                  </a:lnTo>
                  <a:lnTo>
                    <a:pt x="57" y="33"/>
                  </a:lnTo>
                  <a:lnTo>
                    <a:pt x="57" y="30"/>
                  </a:lnTo>
                  <a:lnTo>
                    <a:pt x="56" y="23"/>
                  </a:lnTo>
                  <a:lnTo>
                    <a:pt x="53" y="13"/>
                  </a:lnTo>
                  <a:lnTo>
                    <a:pt x="50" y="8"/>
                  </a:lnTo>
                  <a:lnTo>
                    <a:pt x="45" y="4"/>
                  </a:lnTo>
                  <a:lnTo>
                    <a:pt x="42" y="2"/>
                  </a:lnTo>
                  <a:lnTo>
                    <a:pt x="37" y="1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3" y="1"/>
                  </a:lnTo>
                  <a:lnTo>
                    <a:pt x="17" y="2"/>
                  </a:lnTo>
                  <a:lnTo>
                    <a:pt x="12" y="4"/>
                  </a:lnTo>
                  <a:lnTo>
                    <a:pt x="8" y="7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1" y="38"/>
                  </a:lnTo>
                  <a:lnTo>
                    <a:pt x="3" y="44"/>
                  </a:lnTo>
                  <a:lnTo>
                    <a:pt x="7" y="49"/>
                  </a:lnTo>
                  <a:lnTo>
                    <a:pt x="11" y="53"/>
                  </a:lnTo>
                  <a:lnTo>
                    <a:pt x="16" y="55"/>
                  </a:lnTo>
                  <a:lnTo>
                    <a:pt x="21" y="56"/>
                  </a:lnTo>
                  <a:lnTo>
                    <a:pt x="25" y="57"/>
                  </a:lnTo>
                  <a:lnTo>
                    <a:pt x="28" y="57"/>
                  </a:lnTo>
                  <a:lnTo>
                    <a:pt x="36" y="56"/>
                  </a:lnTo>
                  <a:lnTo>
                    <a:pt x="44" y="54"/>
                  </a:lnTo>
                  <a:lnTo>
                    <a:pt x="48" y="52"/>
                  </a:lnTo>
                  <a:lnTo>
                    <a:pt x="51" y="49"/>
                  </a:lnTo>
                  <a:lnTo>
                    <a:pt x="54" y="45"/>
                  </a:lnTo>
                  <a:lnTo>
                    <a:pt x="56" y="40"/>
                  </a:lnTo>
                  <a:lnTo>
                    <a:pt x="39" y="40"/>
                  </a:lnTo>
                  <a:close/>
                  <a:moveTo>
                    <a:pt x="16" y="24"/>
                  </a:moveTo>
                  <a:lnTo>
                    <a:pt x="17" y="20"/>
                  </a:lnTo>
                  <a:lnTo>
                    <a:pt x="18" y="17"/>
                  </a:lnTo>
                  <a:lnTo>
                    <a:pt x="20" y="15"/>
                  </a:lnTo>
                  <a:lnTo>
                    <a:pt x="22" y="13"/>
                  </a:lnTo>
                  <a:lnTo>
                    <a:pt x="26" y="12"/>
                  </a:lnTo>
                  <a:lnTo>
                    <a:pt x="29" y="12"/>
                  </a:lnTo>
                  <a:lnTo>
                    <a:pt x="32" y="12"/>
                  </a:lnTo>
                  <a:lnTo>
                    <a:pt x="36" y="14"/>
                  </a:lnTo>
                  <a:lnTo>
                    <a:pt x="37" y="15"/>
                  </a:lnTo>
                  <a:lnTo>
                    <a:pt x="39" y="17"/>
                  </a:lnTo>
                  <a:lnTo>
                    <a:pt x="39" y="20"/>
                  </a:lnTo>
                  <a:lnTo>
                    <a:pt x="40" y="24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2" name="Freeform 1876"/>
            <p:cNvSpPr>
              <a:spLocks/>
            </p:cNvSpPr>
            <p:nvPr/>
          </p:nvSpPr>
          <p:spPr bwMode="auto">
            <a:xfrm>
              <a:off x="3936" y="177"/>
              <a:ext cx="12" cy="13"/>
            </a:xfrm>
            <a:custGeom>
              <a:avLst/>
              <a:gdLst/>
              <a:ahLst/>
              <a:cxnLst>
                <a:cxn ang="0">
                  <a:pos x="16" y="31"/>
                </a:cxn>
                <a:cxn ang="0">
                  <a:pos x="35" y="31"/>
                </a:cxn>
                <a:cxn ang="0">
                  <a:pos x="35" y="53"/>
                </a:cxn>
                <a:cxn ang="0">
                  <a:pos x="51" y="53"/>
                </a:cxn>
                <a:cxn ang="0">
                  <a:pos x="51" y="0"/>
                </a:cxn>
                <a:cxn ang="0">
                  <a:pos x="35" y="0"/>
                </a:cxn>
                <a:cxn ang="0">
                  <a:pos x="35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16" y="31"/>
                </a:cxn>
              </a:cxnLst>
              <a:rect l="0" t="0" r="r" b="b"/>
              <a:pathLst>
                <a:path w="51" h="53">
                  <a:moveTo>
                    <a:pt x="16" y="31"/>
                  </a:moveTo>
                  <a:lnTo>
                    <a:pt x="35" y="31"/>
                  </a:lnTo>
                  <a:lnTo>
                    <a:pt x="35" y="53"/>
                  </a:lnTo>
                  <a:lnTo>
                    <a:pt x="51" y="53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35" y="21"/>
                  </a:ln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16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3" name="Freeform 1877"/>
            <p:cNvSpPr>
              <a:spLocks/>
            </p:cNvSpPr>
            <p:nvPr/>
          </p:nvSpPr>
          <p:spPr bwMode="auto">
            <a:xfrm>
              <a:off x="3950" y="177"/>
              <a:ext cx="13" cy="13"/>
            </a:xfrm>
            <a:custGeom>
              <a:avLst/>
              <a:gdLst/>
              <a:ahLst/>
              <a:cxnLst>
                <a:cxn ang="0">
                  <a:pos x="18" y="11"/>
                </a:cxn>
                <a:cxn ang="0">
                  <a:pos x="18" y="53"/>
                </a:cxn>
                <a:cxn ang="0">
                  <a:pos x="33" y="53"/>
                </a:cxn>
                <a:cxn ang="0">
                  <a:pos x="33" y="11"/>
                </a:cxn>
                <a:cxn ang="0">
                  <a:pos x="50" y="11"/>
                </a:cxn>
                <a:cxn ang="0">
                  <a:pos x="50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18" y="11"/>
                </a:cxn>
              </a:cxnLst>
              <a:rect l="0" t="0" r="r" b="b"/>
              <a:pathLst>
                <a:path w="50" h="53">
                  <a:moveTo>
                    <a:pt x="18" y="11"/>
                  </a:moveTo>
                  <a:lnTo>
                    <a:pt x="18" y="53"/>
                  </a:lnTo>
                  <a:lnTo>
                    <a:pt x="33" y="53"/>
                  </a:lnTo>
                  <a:lnTo>
                    <a:pt x="33" y="11"/>
                  </a:lnTo>
                  <a:lnTo>
                    <a:pt x="50" y="11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4" name="Freeform 1878"/>
            <p:cNvSpPr>
              <a:spLocks noEditPoints="1"/>
            </p:cNvSpPr>
            <p:nvPr/>
          </p:nvSpPr>
          <p:spPr bwMode="auto">
            <a:xfrm>
              <a:off x="3965" y="177"/>
              <a:ext cx="14" cy="1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5"/>
                </a:cxn>
                <a:cxn ang="0">
                  <a:pos x="16" y="75"/>
                </a:cxn>
                <a:cxn ang="0">
                  <a:pos x="16" y="50"/>
                </a:cxn>
                <a:cxn ang="0">
                  <a:pos x="21" y="54"/>
                </a:cxn>
                <a:cxn ang="0">
                  <a:pos x="26" y="56"/>
                </a:cxn>
                <a:cxn ang="0">
                  <a:pos x="30" y="57"/>
                </a:cxn>
                <a:cxn ang="0">
                  <a:pos x="32" y="57"/>
                </a:cxn>
                <a:cxn ang="0">
                  <a:pos x="37" y="56"/>
                </a:cxn>
                <a:cxn ang="0">
                  <a:pos x="42" y="55"/>
                </a:cxn>
                <a:cxn ang="0">
                  <a:pos x="46" y="52"/>
                </a:cxn>
                <a:cxn ang="0">
                  <a:pos x="50" y="49"/>
                </a:cxn>
                <a:cxn ang="0">
                  <a:pos x="52" y="45"/>
                </a:cxn>
                <a:cxn ang="0">
                  <a:pos x="54" y="40"/>
                </a:cxn>
                <a:cxn ang="0">
                  <a:pos x="56" y="35"/>
                </a:cxn>
                <a:cxn ang="0">
                  <a:pos x="56" y="29"/>
                </a:cxn>
                <a:cxn ang="0">
                  <a:pos x="56" y="23"/>
                </a:cxn>
                <a:cxn ang="0">
                  <a:pos x="54" y="17"/>
                </a:cxn>
                <a:cxn ang="0">
                  <a:pos x="52" y="13"/>
                </a:cxn>
                <a:cxn ang="0">
                  <a:pos x="50" y="8"/>
                </a:cxn>
                <a:cxn ang="0">
                  <a:pos x="46" y="4"/>
                </a:cxn>
                <a:cxn ang="0">
                  <a:pos x="42" y="2"/>
                </a:cxn>
                <a:cxn ang="0">
                  <a:pos x="38" y="1"/>
                </a:cxn>
                <a:cxn ang="0">
                  <a:pos x="32" y="0"/>
                </a:cxn>
                <a:cxn ang="0">
                  <a:pos x="29" y="0"/>
                </a:cxn>
                <a:cxn ang="0">
                  <a:pos x="25" y="1"/>
                </a:cxn>
                <a:cxn ang="0">
                  <a:pos x="20" y="4"/>
                </a:cxn>
                <a:cxn ang="0">
                  <a:pos x="16" y="8"/>
                </a:cxn>
                <a:cxn ang="0">
                  <a:pos x="15" y="8"/>
                </a:cxn>
                <a:cxn ang="0">
                  <a:pos x="16" y="2"/>
                </a:cxn>
                <a:cxn ang="0">
                  <a:pos x="0" y="2"/>
                </a:cxn>
                <a:cxn ang="0">
                  <a:pos x="16" y="29"/>
                </a:cxn>
                <a:cxn ang="0">
                  <a:pos x="16" y="24"/>
                </a:cxn>
                <a:cxn ang="0">
                  <a:pos x="17" y="20"/>
                </a:cxn>
                <a:cxn ang="0">
                  <a:pos x="18" y="17"/>
                </a:cxn>
                <a:cxn ang="0">
                  <a:pos x="20" y="15"/>
                </a:cxn>
                <a:cxn ang="0">
                  <a:pos x="24" y="12"/>
                </a:cxn>
                <a:cxn ang="0">
                  <a:pos x="28" y="12"/>
                </a:cxn>
                <a:cxn ang="0">
                  <a:pos x="32" y="12"/>
                </a:cxn>
                <a:cxn ang="0">
                  <a:pos x="36" y="15"/>
                </a:cxn>
                <a:cxn ang="0">
                  <a:pos x="37" y="17"/>
                </a:cxn>
                <a:cxn ang="0">
                  <a:pos x="39" y="20"/>
                </a:cxn>
                <a:cxn ang="0">
                  <a:pos x="40" y="24"/>
                </a:cxn>
                <a:cxn ang="0">
                  <a:pos x="40" y="29"/>
                </a:cxn>
                <a:cxn ang="0">
                  <a:pos x="39" y="35"/>
                </a:cxn>
                <a:cxn ang="0">
                  <a:pos x="37" y="41"/>
                </a:cxn>
                <a:cxn ang="0">
                  <a:pos x="36" y="43"/>
                </a:cxn>
                <a:cxn ang="0">
                  <a:pos x="34" y="45"/>
                </a:cxn>
                <a:cxn ang="0">
                  <a:pos x="31" y="46"/>
                </a:cxn>
                <a:cxn ang="0">
                  <a:pos x="28" y="46"/>
                </a:cxn>
                <a:cxn ang="0">
                  <a:pos x="25" y="46"/>
                </a:cxn>
                <a:cxn ang="0">
                  <a:pos x="22" y="45"/>
                </a:cxn>
                <a:cxn ang="0">
                  <a:pos x="20" y="43"/>
                </a:cxn>
                <a:cxn ang="0">
                  <a:pos x="18" y="41"/>
                </a:cxn>
                <a:cxn ang="0">
                  <a:pos x="16" y="35"/>
                </a:cxn>
                <a:cxn ang="0">
                  <a:pos x="16" y="29"/>
                </a:cxn>
              </a:cxnLst>
              <a:rect l="0" t="0" r="r" b="b"/>
              <a:pathLst>
                <a:path w="56" h="75">
                  <a:moveTo>
                    <a:pt x="0" y="2"/>
                  </a:moveTo>
                  <a:lnTo>
                    <a:pt x="0" y="75"/>
                  </a:lnTo>
                  <a:lnTo>
                    <a:pt x="16" y="75"/>
                  </a:lnTo>
                  <a:lnTo>
                    <a:pt x="16" y="50"/>
                  </a:lnTo>
                  <a:lnTo>
                    <a:pt x="21" y="54"/>
                  </a:lnTo>
                  <a:lnTo>
                    <a:pt x="26" y="56"/>
                  </a:lnTo>
                  <a:lnTo>
                    <a:pt x="30" y="57"/>
                  </a:lnTo>
                  <a:lnTo>
                    <a:pt x="32" y="57"/>
                  </a:lnTo>
                  <a:lnTo>
                    <a:pt x="37" y="56"/>
                  </a:lnTo>
                  <a:lnTo>
                    <a:pt x="42" y="55"/>
                  </a:lnTo>
                  <a:lnTo>
                    <a:pt x="46" y="52"/>
                  </a:lnTo>
                  <a:lnTo>
                    <a:pt x="50" y="49"/>
                  </a:lnTo>
                  <a:lnTo>
                    <a:pt x="52" y="45"/>
                  </a:lnTo>
                  <a:lnTo>
                    <a:pt x="54" y="40"/>
                  </a:lnTo>
                  <a:lnTo>
                    <a:pt x="56" y="35"/>
                  </a:lnTo>
                  <a:lnTo>
                    <a:pt x="56" y="29"/>
                  </a:lnTo>
                  <a:lnTo>
                    <a:pt x="56" y="23"/>
                  </a:lnTo>
                  <a:lnTo>
                    <a:pt x="54" y="17"/>
                  </a:lnTo>
                  <a:lnTo>
                    <a:pt x="52" y="13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8" y="1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5" y="1"/>
                  </a:lnTo>
                  <a:lnTo>
                    <a:pt x="20" y="4"/>
                  </a:lnTo>
                  <a:lnTo>
                    <a:pt x="16" y="8"/>
                  </a:lnTo>
                  <a:lnTo>
                    <a:pt x="15" y="8"/>
                  </a:lnTo>
                  <a:lnTo>
                    <a:pt x="16" y="2"/>
                  </a:lnTo>
                  <a:lnTo>
                    <a:pt x="0" y="2"/>
                  </a:lnTo>
                  <a:close/>
                  <a:moveTo>
                    <a:pt x="16" y="29"/>
                  </a:moveTo>
                  <a:lnTo>
                    <a:pt x="16" y="24"/>
                  </a:lnTo>
                  <a:lnTo>
                    <a:pt x="17" y="20"/>
                  </a:lnTo>
                  <a:lnTo>
                    <a:pt x="18" y="17"/>
                  </a:lnTo>
                  <a:lnTo>
                    <a:pt x="20" y="15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6" y="15"/>
                  </a:lnTo>
                  <a:lnTo>
                    <a:pt x="37" y="17"/>
                  </a:lnTo>
                  <a:lnTo>
                    <a:pt x="39" y="20"/>
                  </a:lnTo>
                  <a:lnTo>
                    <a:pt x="40" y="24"/>
                  </a:lnTo>
                  <a:lnTo>
                    <a:pt x="40" y="29"/>
                  </a:lnTo>
                  <a:lnTo>
                    <a:pt x="39" y="35"/>
                  </a:lnTo>
                  <a:lnTo>
                    <a:pt x="37" y="41"/>
                  </a:lnTo>
                  <a:lnTo>
                    <a:pt x="36" y="43"/>
                  </a:lnTo>
                  <a:lnTo>
                    <a:pt x="34" y="45"/>
                  </a:lnTo>
                  <a:lnTo>
                    <a:pt x="31" y="46"/>
                  </a:lnTo>
                  <a:lnTo>
                    <a:pt x="28" y="46"/>
                  </a:lnTo>
                  <a:lnTo>
                    <a:pt x="25" y="46"/>
                  </a:lnTo>
                  <a:lnTo>
                    <a:pt x="22" y="45"/>
                  </a:lnTo>
                  <a:lnTo>
                    <a:pt x="20" y="43"/>
                  </a:lnTo>
                  <a:lnTo>
                    <a:pt x="18" y="41"/>
                  </a:lnTo>
                  <a:lnTo>
                    <a:pt x="16" y="35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5" name="Freeform 1879"/>
            <p:cNvSpPr>
              <a:spLocks noEditPoints="1"/>
            </p:cNvSpPr>
            <p:nvPr/>
          </p:nvSpPr>
          <p:spPr bwMode="auto">
            <a:xfrm>
              <a:off x="3981" y="177"/>
              <a:ext cx="14" cy="14"/>
            </a:xfrm>
            <a:custGeom>
              <a:avLst/>
              <a:gdLst/>
              <a:ahLst/>
              <a:cxnLst>
                <a:cxn ang="0">
                  <a:pos x="17" y="17"/>
                </a:cxn>
                <a:cxn ang="0">
                  <a:pos x="19" y="14"/>
                </a:cxn>
                <a:cxn ang="0">
                  <a:pos x="24" y="12"/>
                </a:cxn>
                <a:cxn ang="0">
                  <a:pos x="29" y="12"/>
                </a:cxn>
                <a:cxn ang="0">
                  <a:pos x="33" y="13"/>
                </a:cxn>
                <a:cxn ang="0">
                  <a:pos x="35" y="16"/>
                </a:cxn>
                <a:cxn ang="0">
                  <a:pos x="35" y="19"/>
                </a:cxn>
                <a:cxn ang="0">
                  <a:pos x="35" y="21"/>
                </a:cxn>
                <a:cxn ang="0">
                  <a:pos x="33" y="23"/>
                </a:cxn>
                <a:cxn ang="0">
                  <a:pos x="26" y="25"/>
                </a:cxn>
                <a:cxn ang="0">
                  <a:pos x="12" y="27"/>
                </a:cxn>
                <a:cxn ang="0">
                  <a:pos x="3" y="32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5" y="53"/>
                </a:cxn>
                <a:cxn ang="0">
                  <a:pos x="12" y="56"/>
                </a:cxn>
                <a:cxn ang="0">
                  <a:pos x="23" y="56"/>
                </a:cxn>
                <a:cxn ang="0">
                  <a:pos x="32" y="53"/>
                </a:cxn>
                <a:cxn ang="0">
                  <a:pos x="35" y="50"/>
                </a:cxn>
                <a:cxn ang="0">
                  <a:pos x="54" y="55"/>
                </a:cxn>
                <a:cxn ang="0">
                  <a:pos x="52" y="53"/>
                </a:cxn>
                <a:cxn ang="0">
                  <a:pos x="51" y="48"/>
                </a:cxn>
                <a:cxn ang="0">
                  <a:pos x="51" y="21"/>
                </a:cxn>
                <a:cxn ang="0">
                  <a:pos x="51" y="15"/>
                </a:cxn>
                <a:cxn ang="0">
                  <a:pos x="48" y="8"/>
                </a:cxn>
                <a:cxn ang="0">
                  <a:pos x="40" y="2"/>
                </a:cxn>
                <a:cxn ang="0">
                  <a:pos x="27" y="0"/>
                </a:cxn>
                <a:cxn ang="0">
                  <a:pos x="13" y="3"/>
                </a:cxn>
                <a:cxn ang="0">
                  <a:pos x="6" y="8"/>
                </a:cxn>
                <a:cxn ang="0">
                  <a:pos x="2" y="20"/>
                </a:cxn>
                <a:cxn ang="0">
                  <a:pos x="35" y="33"/>
                </a:cxn>
                <a:cxn ang="0">
                  <a:pos x="34" y="40"/>
                </a:cxn>
                <a:cxn ang="0">
                  <a:pos x="31" y="44"/>
                </a:cxn>
                <a:cxn ang="0">
                  <a:pos x="24" y="46"/>
                </a:cxn>
                <a:cxn ang="0">
                  <a:pos x="19" y="45"/>
                </a:cxn>
                <a:cxn ang="0">
                  <a:pos x="16" y="40"/>
                </a:cxn>
                <a:cxn ang="0">
                  <a:pos x="19" y="35"/>
                </a:cxn>
                <a:cxn ang="0">
                  <a:pos x="25" y="33"/>
                </a:cxn>
                <a:cxn ang="0">
                  <a:pos x="35" y="30"/>
                </a:cxn>
              </a:cxnLst>
              <a:rect l="0" t="0" r="r" b="b"/>
              <a:pathLst>
                <a:path w="54" h="57">
                  <a:moveTo>
                    <a:pt x="17" y="20"/>
                  </a:moveTo>
                  <a:lnTo>
                    <a:pt x="17" y="17"/>
                  </a:lnTo>
                  <a:lnTo>
                    <a:pt x="18" y="15"/>
                  </a:lnTo>
                  <a:lnTo>
                    <a:pt x="19" y="14"/>
                  </a:lnTo>
                  <a:lnTo>
                    <a:pt x="21" y="13"/>
                  </a:lnTo>
                  <a:lnTo>
                    <a:pt x="24" y="12"/>
                  </a:lnTo>
                  <a:lnTo>
                    <a:pt x="27" y="12"/>
                  </a:lnTo>
                  <a:lnTo>
                    <a:pt x="29" y="12"/>
                  </a:lnTo>
                  <a:lnTo>
                    <a:pt x="31" y="12"/>
                  </a:lnTo>
                  <a:lnTo>
                    <a:pt x="33" y="13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5" y="18"/>
                  </a:lnTo>
                  <a:lnTo>
                    <a:pt x="35" y="19"/>
                  </a:lnTo>
                  <a:lnTo>
                    <a:pt x="35" y="20"/>
                  </a:lnTo>
                  <a:lnTo>
                    <a:pt x="35" y="21"/>
                  </a:lnTo>
                  <a:lnTo>
                    <a:pt x="34" y="23"/>
                  </a:lnTo>
                  <a:lnTo>
                    <a:pt x="33" y="23"/>
                  </a:lnTo>
                  <a:lnTo>
                    <a:pt x="31" y="24"/>
                  </a:lnTo>
                  <a:lnTo>
                    <a:pt x="26" y="25"/>
                  </a:lnTo>
                  <a:lnTo>
                    <a:pt x="19" y="26"/>
                  </a:lnTo>
                  <a:lnTo>
                    <a:pt x="12" y="27"/>
                  </a:lnTo>
                  <a:lnTo>
                    <a:pt x="6" y="30"/>
                  </a:lnTo>
                  <a:lnTo>
                    <a:pt x="3" y="32"/>
                  </a:lnTo>
                  <a:lnTo>
                    <a:pt x="1" y="35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6"/>
                  </a:lnTo>
                  <a:lnTo>
                    <a:pt x="3" y="51"/>
                  </a:lnTo>
                  <a:lnTo>
                    <a:pt x="5" y="53"/>
                  </a:lnTo>
                  <a:lnTo>
                    <a:pt x="8" y="55"/>
                  </a:lnTo>
                  <a:lnTo>
                    <a:pt x="12" y="56"/>
                  </a:lnTo>
                  <a:lnTo>
                    <a:pt x="18" y="57"/>
                  </a:lnTo>
                  <a:lnTo>
                    <a:pt x="23" y="56"/>
                  </a:lnTo>
                  <a:lnTo>
                    <a:pt x="27" y="55"/>
                  </a:lnTo>
                  <a:lnTo>
                    <a:pt x="32" y="53"/>
                  </a:lnTo>
                  <a:lnTo>
                    <a:pt x="35" y="50"/>
                  </a:lnTo>
                  <a:lnTo>
                    <a:pt x="35" y="50"/>
                  </a:lnTo>
                  <a:lnTo>
                    <a:pt x="37" y="55"/>
                  </a:lnTo>
                  <a:lnTo>
                    <a:pt x="54" y="55"/>
                  </a:lnTo>
                  <a:lnTo>
                    <a:pt x="54" y="54"/>
                  </a:lnTo>
                  <a:lnTo>
                    <a:pt x="52" y="53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1" y="21"/>
                  </a:lnTo>
                  <a:lnTo>
                    <a:pt x="51" y="18"/>
                  </a:lnTo>
                  <a:lnTo>
                    <a:pt x="51" y="15"/>
                  </a:lnTo>
                  <a:lnTo>
                    <a:pt x="50" y="12"/>
                  </a:lnTo>
                  <a:lnTo>
                    <a:pt x="48" y="8"/>
                  </a:lnTo>
                  <a:lnTo>
                    <a:pt x="44" y="5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7" y="0"/>
                  </a:lnTo>
                  <a:lnTo>
                    <a:pt x="21" y="1"/>
                  </a:lnTo>
                  <a:lnTo>
                    <a:pt x="13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3" y="14"/>
                  </a:lnTo>
                  <a:lnTo>
                    <a:pt x="2" y="20"/>
                  </a:lnTo>
                  <a:lnTo>
                    <a:pt x="17" y="20"/>
                  </a:lnTo>
                  <a:close/>
                  <a:moveTo>
                    <a:pt x="35" y="33"/>
                  </a:moveTo>
                  <a:lnTo>
                    <a:pt x="35" y="37"/>
                  </a:lnTo>
                  <a:lnTo>
                    <a:pt x="34" y="40"/>
                  </a:lnTo>
                  <a:lnTo>
                    <a:pt x="32" y="42"/>
                  </a:lnTo>
                  <a:lnTo>
                    <a:pt x="31" y="44"/>
                  </a:lnTo>
                  <a:lnTo>
                    <a:pt x="27" y="46"/>
                  </a:lnTo>
                  <a:lnTo>
                    <a:pt x="24" y="46"/>
                  </a:lnTo>
                  <a:lnTo>
                    <a:pt x="21" y="46"/>
                  </a:lnTo>
                  <a:lnTo>
                    <a:pt x="19" y="45"/>
                  </a:lnTo>
                  <a:lnTo>
                    <a:pt x="17" y="43"/>
                  </a:lnTo>
                  <a:lnTo>
                    <a:pt x="16" y="40"/>
                  </a:lnTo>
                  <a:lnTo>
                    <a:pt x="17" y="37"/>
                  </a:lnTo>
                  <a:lnTo>
                    <a:pt x="19" y="35"/>
                  </a:lnTo>
                  <a:lnTo>
                    <a:pt x="22" y="34"/>
                  </a:lnTo>
                  <a:lnTo>
                    <a:pt x="25" y="33"/>
                  </a:lnTo>
                  <a:lnTo>
                    <a:pt x="30" y="32"/>
                  </a:lnTo>
                  <a:lnTo>
                    <a:pt x="35" y="30"/>
                  </a:lnTo>
                  <a:lnTo>
                    <a:pt x="35" y="3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6" name="Freeform 1880"/>
            <p:cNvSpPr>
              <a:spLocks/>
            </p:cNvSpPr>
            <p:nvPr/>
          </p:nvSpPr>
          <p:spPr bwMode="auto">
            <a:xfrm>
              <a:off x="3996" y="177"/>
              <a:ext cx="14" cy="14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3" y="54"/>
                </a:cxn>
                <a:cxn ang="0">
                  <a:pos x="6" y="54"/>
                </a:cxn>
                <a:cxn ang="0">
                  <a:pos x="11" y="53"/>
                </a:cxn>
                <a:cxn ang="0">
                  <a:pos x="15" y="53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3" y="45"/>
                </a:cxn>
                <a:cxn ang="0">
                  <a:pos x="25" y="39"/>
                </a:cxn>
                <a:cxn ang="0">
                  <a:pos x="27" y="32"/>
                </a:cxn>
                <a:cxn ang="0">
                  <a:pos x="27" y="23"/>
                </a:cxn>
                <a:cxn ang="0">
                  <a:pos x="27" y="11"/>
                </a:cxn>
                <a:cxn ang="0">
                  <a:pos x="42" y="11"/>
                </a:cxn>
                <a:cxn ang="0">
                  <a:pos x="42" y="53"/>
                </a:cxn>
                <a:cxn ang="0">
                  <a:pos x="58" y="53"/>
                </a:cxn>
                <a:cxn ang="0">
                  <a:pos x="58" y="0"/>
                </a:cxn>
                <a:cxn ang="0">
                  <a:pos x="13" y="0"/>
                </a:cxn>
                <a:cxn ang="0">
                  <a:pos x="12" y="23"/>
                </a:cxn>
                <a:cxn ang="0">
                  <a:pos x="11" y="33"/>
                </a:cxn>
                <a:cxn ang="0">
                  <a:pos x="10" y="39"/>
                </a:cxn>
                <a:cxn ang="0">
                  <a:pos x="8" y="41"/>
                </a:cxn>
                <a:cxn ang="0">
                  <a:pos x="7" y="42"/>
                </a:cxn>
                <a:cxn ang="0">
                  <a:pos x="5" y="42"/>
                </a:cxn>
                <a:cxn ang="0">
                  <a:pos x="3" y="43"/>
                </a:cxn>
                <a:cxn ang="0">
                  <a:pos x="1" y="42"/>
                </a:cxn>
                <a:cxn ang="0">
                  <a:pos x="0" y="42"/>
                </a:cxn>
                <a:cxn ang="0">
                  <a:pos x="0" y="53"/>
                </a:cxn>
              </a:cxnLst>
              <a:rect l="0" t="0" r="r" b="b"/>
              <a:pathLst>
                <a:path w="58" h="54">
                  <a:moveTo>
                    <a:pt x="0" y="53"/>
                  </a:moveTo>
                  <a:lnTo>
                    <a:pt x="3" y="54"/>
                  </a:lnTo>
                  <a:lnTo>
                    <a:pt x="6" y="54"/>
                  </a:lnTo>
                  <a:lnTo>
                    <a:pt x="11" y="53"/>
                  </a:lnTo>
                  <a:lnTo>
                    <a:pt x="15" y="53"/>
                  </a:lnTo>
                  <a:lnTo>
                    <a:pt x="18" y="51"/>
                  </a:lnTo>
                  <a:lnTo>
                    <a:pt x="21" y="49"/>
                  </a:lnTo>
                  <a:lnTo>
                    <a:pt x="23" y="45"/>
                  </a:lnTo>
                  <a:lnTo>
                    <a:pt x="25" y="39"/>
                  </a:lnTo>
                  <a:lnTo>
                    <a:pt x="27" y="32"/>
                  </a:lnTo>
                  <a:lnTo>
                    <a:pt x="27" y="23"/>
                  </a:lnTo>
                  <a:lnTo>
                    <a:pt x="27" y="11"/>
                  </a:lnTo>
                  <a:lnTo>
                    <a:pt x="42" y="11"/>
                  </a:lnTo>
                  <a:lnTo>
                    <a:pt x="42" y="53"/>
                  </a:lnTo>
                  <a:lnTo>
                    <a:pt x="58" y="53"/>
                  </a:lnTo>
                  <a:lnTo>
                    <a:pt x="58" y="0"/>
                  </a:lnTo>
                  <a:lnTo>
                    <a:pt x="13" y="0"/>
                  </a:lnTo>
                  <a:lnTo>
                    <a:pt x="12" y="23"/>
                  </a:lnTo>
                  <a:lnTo>
                    <a:pt x="11" y="33"/>
                  </a:lnTo>
                  <a:lnTo>
                    <a:pt x="10" y="39"/>
                  </a:lnTo>
                  <a:lnTo>
                    <a:pt x="8" y="41"/>
                  </a:lnTo>
                  <a:lnTo>
                    <a:pt x="7" y="42"/>
                  </a:lnTo>
                  <a:lnTo>
                    <a:pt x="5" y="42"/>
                  </a:lnTo>
                  <a:lnTo>
                    <a:pt x="3" y="43"/>
                  </a:lnTo>
                  <a:lnTo>
                    <a:pt x="1" y="42"/>
                  </a:lnTo>
                  <a:lnTo>
                    <a:pt x="0" y="42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7" name="Freeform 1881"/>
            <p:cNvSpPr>
              <a:spLocks/>
            </p:cNvSpPr>
            <p:nvPr/>
          </p:nvSpPr>
          <p:spPr bwMode="auto">
            <a:xfrm>
              <a:off x="4014" y="177"/>
              <a:ext cx="13" cy="13"/>
            </a:xfrm>
            <a:custGeom>
              <a:avLst/>
              <a:gdLst/>
              <a:ahLst/>
              <a:cxnLst>
                <a:cxn ang="0">
                  <a:pos x="16" y="35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7" y="53"/>
                </a:cxn>
                <a:cxn ang="0">
                  <a:pos x="39" y="19"/>
                </a:cxn>
                <a:cxn ang="0">
                  <a:pos x="39" y="53"/>
                </a:cxn>
                <a:cxn ang="0">
                  <a:pos x="55" y="53"/>
                </a:cxn>
                <a:cxn ang="0">
                  <a:pos x="55" y="0"/>
                </a:cxn>
                <a:cxn ang="0">
                  <a:pos x="38" y="0"/>
                </a:cxn>
                <a:cxn ang="0">
                  <a:pos x="16" y="35"/>
                </a:cxn>
              </a:cxnLst>
              <a:rect l="0" t="0" r="r" b="b"/>
              <a:pathLst>
                <a:path w="55" h="53">
                  <a:moveTo>
                    <a:pt x="16" y="35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7" y="53"/>
                  </a:lnTo>
                  <a:lnTo>
                    <a:pt x="39" y="19"/>
                  </a:lnTo>
                  <a:lnTo>
                    <a:pt x="39" y="53"/>
                  </a:lnTo>
                  <a:lnTo>
                    <a:pt x="55" y="53"/>
                  </a:lnTo>
                  <a:lnTo>
                    <a:pt x="55" y="0"/>
                  </a:lnTo>
                  <a:lnTo>
                    <a:pt x="38" y="0"/>
                  </a:lnTo>
                  <a:lnTo>
                    <a:pt x="16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8" name="Freeform 1882"/>
            <p:cNvSpPr>
              <a:spLocks/>
            </p:cNvSpPr>
            <p:nvPr/>
          </p:nvSpPr>
          <p:spPr bwMode="auto">
            <a:xfrm>
              <a:off x="4029" y="177"/>
              <a:ext cx="14" cy="14"/>
            </a:xfrm>
            <a:custGeom>
              <a:avLst/>
              <a:gdLst/>
              <a:ahLst/>
              <a:cxnLst>
                <a:cxn ang="0">
                  <a:pos x="1" y="42"/>
                </a:cxn>
                <a:cxn ang="0">
                  <a:pos x="5" y="50"/>
                </a:cxn>
                <a:cxn ang="0">
                  <a:pos x="13" y="54"/>
                </a:cxn>
                <a:cxn ang="0">
                  <a:pos x="22" y="57"/>
                </a:cxn>
                <a:cxn ang="0">
                  <a:pos x="33" y="57"/>
                </a:cxn>
                <a:cxn ang="0">
                  <a:pos x="43" y="55"/>
                </a:cxn>
                <a:cxn ang="0">
                  <a:pos x="49" y="51"/>
                </a:cxn>
                <a:cxn ang="0">
                  <a:pos x="53" y="45"/>
                </a:cxn>
                <a:cxn ang="0">
                  <a:pos x="53" y="36"/>
                </a:cxn>
                <a:cxn ang="0">
                  <a:pos x="48" y="30"/>
                </a:cxn>
                <a:cxn ang="0">
                  <a:pos x="43" y="27"/>
                </a:cxn>
                <a:cxn ang="0">
                  <a:pos x="50" y="23"/>
                </a:cxn>
                <a:cxn ang="0">
                  <a:pos x="52" y="16"/>
                </a:cxn>
                <a:cxn ang="0">
                  <a:pos x="50" y="7"/>
                </a:cxn>
                <a:cxn ang="0">
                  <a:pos x="43" y="2"/>
                </a:cxn>
                <a:cxn ang="0">
                  <a:pos x="28" y="0"/>
                </a:cxn>
                <a:cxn ang="0">
                  <a:pos x="12" y="3"/>
                </a:cxn>
                <a:cxn ang="0">
                  <a:pos x="5" y="10"/>
                </a:cxn>
                <a:cxn ang="0">
                  <a:pos x="2" y="20"/>
                </a:cxn>
                <a:cxn ang="0">
                  <a:pos x="18" y="17"/>
                </a:cxn>
                <a:cxn ang="0">
                  <a:pos x="20" y="14"/>
                </a:cxn>
                <a:cxn ang="0">
                  <a:pos x="24" y="12"/>
                </a:cxn>
                <a:cxn ang="0">
                  <a:pos x="30" y="12"/>
                </a:cxn>
                <a:cxn ang="0">
                  <a:pos x="36" y="15"/>
                </a:cxn>
                <a:cxn ang="0">
                  <a:pos x="36" y="20"/>
                </a:cxn>
                <a:cxn ang="0">
                  <a:pos x="32" y="23"/>
                </a:cxn>
                <a:cxn ang="0">
                  <a:pos x="22" y="23"/>
                </a:cxn>
                <a:cxn ang="0">
                  <a:pos x="28" y="33"/>
                </a:cxn>
                <a:cxn ang="0">
                  <a:pos x="36" y="35"/>
                </a:cxn>
                <a:cxn ang="0">
                  <a:pos x="38" y="40"/>
                </a:cxn>
                <a:cxn ang="0">
                  <a:pos x="34" y="45"/>
                </a:cxn>
                <a:cxn ang="0">
                  <a:pos x="27" y="46"/>
                </a:cxn>
                <a:cxn ang="0">
                  <a:pos x="18" y="43"/>
                </a:cxn>
                <a:cxn ang="0">
                  <a:pos x="16" y="38"/>
                </a:cxn>
              </a:cxnLst>
              <a:rect l="0" t="0" r="r" b="b"/>
              <a:pathLst>
                <a:path w="54" h="57">
                  <a:moveTo>
                    <a:pt x="0" y="38"/>
                  </a:moveTo>
                  <a:lnTo>
                    <a:pt x="1" y="42"/>
                  </a:lnTo>
                  <a:lnTo>
                    <a:pt x="3" y="47"/>
                  </a:lnTo>
                  <a:lnTo>
                    <a:pt x="5" y="50"/>
                  </a:lnTo>
                  <a:lnTo>
                    <a:pt x="9" y="53"/>
                  </a:lnTo>
                  <a:lnTo>
                    <a:pt x="13" y="54"/>
                  </a:lnTo>
                  <a:lnTo>
                    <a:pt x="17" y="56"/>
                  </a:lnTo>
                  <a:lnTo>
                    <a:pt x="22" y="57"/>
                  </a:lnTo>
                  <a:lnTo>
                    <a:pt x="28" y="57"/>
                  </a:lnTo>
                  <a:lnTo>
                    <a:pt x="33" y="57"/>
                  </a:lnTo>
                  <a:lnTo>
                    <a:pt x="38" y="56"/>
                  </a:lnTo>
                  <a:lnTo>
                    <a:pt x="43" y="55"/>
                  </a:lnTo>
                  <a:lnTo>
                    <a:pt x="46" y="53"/>
                  </a:lnTo>
                  <a:lnTo>
                    <a:pt x="49" y="51"/>
                  </a:lnTo>
                  <a:lnTo>
                    <a:pt x="52" y="48"/>
                  </a:lnTo>
                  <a:lnTo>
                    <a:pt x="53" y="45"/>
                  </a:lnTo>
                  <a:lnTo>
                    <a:pt x="54" y="40"/>
                  </a:lnTo>
                  <a:lnTo>
                    <a:pt x="53" y="36"/>
                  </a:lnTo>
                  <a:lnTo>
                    <a:pt x="51" y="33"/>
                  </a:lnTo>
                  <a:lnTo>
                    <a:pt x="48" y="30"/>
                  </a:lnTo>
                  <a:lnTo>
                    <a:pt x="43" y="28"/>
                  </a:lnTo>
                  <a:lnTo>
                    <a:pt x="43" y="27"/>
                  </a:lnTo>
                  <a:lnTo>
                    <a:pt x="47" y="26"/>
                  </a:lnTo>
                  <a:lnTo>
                    <a:pt x="50" y="23"/>
                  </a:lnTo>
                  <a:lnTo>
                    <a:pt x="52" y="20"/>
                  </a:lnTo>
                  <a:lnTo>
                    <a:pt x="52" y="16"/>
                  </a:lnTo>
                  <a:lnTo>
                    <a:pt x="52" y="11"/>
                  </a:lnTo>
                  <a:lnTo>
                    <a:pt x="50" y="7"/>
                  </a:lnTo>
                  <a:lnTo>
                    <a:pt x="47" y="4"/>
                  </a:lnTo>
                  <a:lnTo>
                    <a:pt x="43" y="2"/>
                  </a:lnTo>
                  <a:lnTo>
                    <a:pt x="35" y="1"/>
                  </a:lnTo>
                  <a:lnTo>
                    <a:pt x="28" y="0"/>
                  </a:lnTo>
                  <a:lnTo>
                    <a:pt x="20" y="1"/>
                  </a:lnTo>
                  <a:lnTo>
                    <a:pt x="12" y="3"/>
                  </a:lnTo>
                  <a:lnTo>
                    <a:pt x="9" y="5"/>
                  </a:lnTo>
                  <a:lnTo>
                    <a:pt x="5" y="10"/>
                  </a:lnTo>
                  <a:lnTo>
                    <a:pt x="3" y="14"/>
                  </a:lnTo>
                  <a:lnTo>
                    <a:pt x="2" y="20"/>
                  </a:lnTo>
                  <a:lnTo>
                    <a:pt x="17" y="20"/>
                  </a:lnTo>
                  <a:lnTo>
                    <a:pt x="18" y="17"/>
                  </a:lnTo>
                  <a:lnTo>
                    <a:pt x="18" y="15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4" y="12"/>
                  </a:lnTo>
                  <a:lnTo>
                    <a:pt x="27" y="12"/>
                  </a:lnTo>
                  <a:lnTo>
                    <a:pt x="30" y="12"/>
                  </a:lnTo>
                  <a:lnTo>
                    <a:pt x="33" y="13"/>
                  </a:lnTo>
                  <a:lnTo>
                    <a:pt x="36" y="15"/>
                  </a:lnTo>
                  <a:lnTo>
                    <a:pt x="37" y="18"/>
                  </a:lnTo>
                  <a:lnTo>
                    <a:pt x="36" y="20"/>
                  </a:lnTo>
                  <a:lnTo>
                    <a:pt x="34" y="22"/>
                  </a:lnTo>
                  <a:lnTo>
                    <a:pt x="32" y="23"/>
                  </a:lnTo>
                  <a:lnTo>
                    <a:pt x="29" y="23"/>
                  </a:lnTo>
                  <a:lnTo>
                    <a:pt x="22" y="23"/>
                  </a:lnTo>
                  <a:lnTo>
                    <a:pt x="22" y="33"/>
                  </a:lnTo>
                  <a:lnTo>
                    <a:pt x="28" y="33"/>
                  </a:lnTo>
                  <a:lnTo>
                    <a:pt x="33" y="34"/>
                  </a:lnTo>
                  <a:lnTo>
                    <a:pt x="36" y="35"/>
                  </a:lnTo>
                  <a:lnTo>
                    <a:pt x="37" y="37"/>
                  </a:lnTo>
                  <a:lnTo>
                    <a:pt x="38" y="40"/>
                  </a:lnTo>
                  <a:lnTo>
                    <a:pt x="37" y="43"/>
                  </a:lnTo>
                  <a:lnTo>
                    <a:pt x="34" y="45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2" y="46"/>
                  </a:lnTo>
                  <a:lnTo>
                    <a:pt x="18" y="43"/>
                  </a:lnTo>
                  <a:lnTo>
                    <a:pt x="17" y="40"/>
                  </a:lnTo>
                  <a:lnTo>
                    <a:pt x="16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499" name="Freeform 1883"/>
            <p:cNvSpPr>
              <a:spLocks/>
            </p:cNvSpPr>
            <p:nvPr/>
          </p:nvSpPr>
          <p:spPr bwMode="auto">
            <a:xfrm>
              <a:off x="4045" y="177"/>
              <a:ext cx="14" cy="13"/>
            </a:xfrm>
            <a:custGeom>
              <a:avLst/>
              <a:gdLst/>
              <a:ahLst/>
              <a:cxnLst>
                <a:cxn ang="0">
                  <a:pos x="16" y="35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7" y="53"/>
                </a:cxn>
                <a:cxn ang="0">
                  <a:pos x="38" y="19"/>
                </a:cxn>
                <a:cxn ang="0">
                  <a:pos x="38" y="53"/>
                </a:cxn>
                <a:cxn ang="0">
                  <a:pos x="54" y="53"/>
                </a:cxn>
                <a:cxn ang="0">
                  <a:pos x="54" y="0"/>
                </a:cxn>
                <a:cxn ang="0">
                  <a:pos x="37" y="0"/>
                </a:cxn>
                <a:cxn ang="0">
                  <a:pos x="16" y="35"/>
                </a:cxn>
              </a:cxnLst>
              <a:rect l="0" t="0" r="r" b="b"/>
              <a:pathLst>
                <a:path w="54" h="53">
                  <a:moveTo>
                    <a:pt x="16" y="35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7" y="53"/>
                  </a:lnTo>
                  <a:lnTo>
                    <a:pt x="38" y="19"/>
                  </a:lnTo>
                  <a:lnTo>
                    <a:pt x="38" y="53"/>
                  </a:lnTo>
                  <a:lnTo>
                    <a:pt x="54" y="53"/>
                  </a:lnTo>
                  <a:lnTo>
                    <a:pt x="54" y="0"/>
                  </a:lnTo>
                  <a:lnTo>
                    <a:pt x="37" y="0"/>
                  </a:lnTo>
                  <a:lnTo>
                    <a:pt x="16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0" name="Freeform 1884"/>
            <p:cNvSpPr>
              <a:spLocks noEditPoints="1"/>
            </p:cNvSpPr>
            <p:nvPr/>
          </p:nvSpPr>
          <p:spPr bwMode="auto">
            <a:xfrm>
              <a:off x="4062" y="177"/>
              <a:ext cx="14" cy="1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5"/>
                </a:cxn>
                <a:cxn ang="0">
                  <a:pos x="16" y="75"/>
                </a:cxn>
                <a:cxn ang="0">
                  <a:pos x="16" y="50"/>
                </a:cxn>
                <a:cxn ang="0">
                  <a:pos x="20" y="54"/>
                </a:cxn>
                <a:cxn ang="0">
                  <a:pos x="25" y="56"/>
                </a:cxn>
                <a:cxn ang="0">
                  <a:pos x="30" y="57"/>
                </a:cxn>
                <a:cxn ang="0">
                  <a:pos x="33" y="57"/>
                </a:cxn>
                <a:cxn ang="0">
                  <a:pos x="38" y="56"/>
                </a:cxn>
                <a:cxn ang="0">
                  <a:pos x="42" y="55"/>
                </a:cxn>
                <a:cxn ang="0">
                  <a:pos x="47" y="52"/>
                </a:cxn>
                <a:cxn ang="0">
                  <a:pos x="50" y="49"/>
                </a:cxn>
                <a:cxn ang="0">
                  <a:pos x="53" y="45"/>
                </a:cxn>
                <a:cxn ang="0">
                  <a:pos x="55" y="40"/>
                </a:cxn>
                <a:cxn ang="0">
                  <a:pos x="56" y="35"/>
                </a:cxn>
                <a:cxn ang="0">
                  <a:pos x="56" y="29"/>
                </a:cxn>
                <a:cxn ang="0">
                  <a:pos x="56" y="23"/>
                </a:cxn>
                <a:cxn ang="0">
                  <a:pos x="55" y="17"/>
                </a:cxn>
                <a:cxn ang="0">
                  <a:pos x="53" y="13"/>
                </a:cxn>
                <a:cxn ang="0">
                  <a:pos x="50" y="8"/>
                </a:cxn>
                <a:cxn ang="0">
                  <a:pos x="47" y="4"/>
                </a:cxn>
                <a:cxn ang="0">
                  <a:pos x="43" y="2"/>
                </a:cxn>
                <a:cxn ang="0">
                  <a:pos x="38" y="1"/>
                </a:cxn>
                <a:cxn ang="0">
                  <a:pos x="33" y="0"/>
                </a:cxn>
                <a:cxn ang="0">
                  <a:pos x="29" y="0"/>
                </a:cxn>
                <a:cxn ang="0">
                  <a:pos x="24" y="1"/>
                </a:cxn>
                <a:cxn ang="0">
                  <a:pos x="20" y="4"/>
                </a:cxn>
                <a:cxn ang="0">
                  <a:pos x="15" y="8"/>
                </a:cxn>
                <a:cxn ang="0">
                  <a:pos x="15" y="8"/>
                </a:cxn>
                <a:cxn ang="0">
                  <a:pos x="15" y="2"/>
                </a:cxn>
                <a:cxn ang="0">
                  <a:pos x="0" y="2"/>
                </a:cxn>
                <a:cxn ang="0">
                  <a:pos x="15" y="29"/>
                </a:cxn>
                <a:cxn ang="0">
                  <a:pos x="15" y="24"/>
                </a:cxn>
                <a:cxn ang="0">
                  <a:pos x="16" y="20"/>
                </a:cxn>
                <a:cxn ang="0">
                  <a:pos x="18" y="17"/>
                </a:cxn>
                <a:cxn ang="0">
                  <a:pos x="19" y="15"/>
                </a:cxn>
                <a:cxn ang="0">
                  <a:pos x="23" y="12"/>
                </a:cxn>
                <a:cxn ang="0">
                  <a:pos x="27" y="12"/>
                </a:cxn>
                <a:cxn ang="0">
                  <a:pos x="32" y="12"/>
                </a:cxn>
                <a:cxn ang="0">
                  <a:pos x="36" y="15"/>
                </a:cxn>
                <a:cxn ang="0">
                  <a:pos x="38" y="17"/>
                </a:cxn>
                <a:cxn ang="0">
                  <a:pos x="39" y="20"/>
                </a:cxn>
                <a:cxn ang="0">
                  <a:pos x="40" y="24"/>
                </a:cxn>
                <a:cxn ang="0">
                  <a:pos x="40" y="29"/>
                </a:cxn>
                <a:cxn ang="0">
                  <a:pos x="40" y="35"/>
                </a:cxn>
                <a:cxn ang="0">
                  <a:pos x="38" y="41"/>
                </a:cxn>
                <a:cxn ang="0">
                  <a:pos x="36" y="43"/>
                </a:cxn>
                <a:cxn ang="0">
                  <a:pos x="34" y="45"/>
                </a:cxn>
                <a:cxn ang="0">
                  <a:pos x="31" y="46"/>
                </a:cxn>
                <a:cxn ang="0">
                  <a:pos x="27" y="46"/>
                </a:cxn>
                <a:cxn ang="0">
                  <a:pos x="24" y="46"/>
                </a:cxn>
                <a:cxn ang="0">
                  <a:pos x="22" y="45"/>
                </a:cxn>
                <a:cxn ang="0">
                  <a:pos x="19" y="43"/>
                </a:cxn>
                <a:cxn ang="0">
                  <a:pos x="18" y="41"/>
                </a:cxn>
                <a:cxn ang="0">
                  <a:pos x="16" y="35"/>
                </a:cxn>
                <a:cxn ang="0">
                  <a:pos x="15" y="29"/>
                </a:cxn>
              </a:cxnLst>
              <a:rect l="0" t="0" r="r" b="b"/>
              <a:pathLst>
                <a:path w="56" h="75">
                  <a:moveTo>
                    <a:pt x="0" y="2"/>
                  </a:moveTo>
                  <a:lnTo>
                    <a:pt x="0" y="75"/>
                  </a:lnTo>
                  <a:lnTo>
                    <a:pt x="16" y="75"/>
                  </a:lnTo>
                  <a:lnTo>
                    <a:pt x="16" y="50"/>
                  </a:lnTo>
                  <a:lnTo>
                    <a:pt x="20" y="54"/>
                  </a:lnTo>
                  <a:lnTo>
                    <a:pt x="25" y="56"/>
                  </a:lnTo>
                  <a:lnTo>
                    <a:pt x="30" y="57"/>
                  </a:lnTo>
                  <a:lnTo>
                    <a:pt x="33" y="57"/>
                  </a:lnTo>
                  <a:lnTo>
                    <a:pt x="38" y="56"/>
                  </a:lnTo>
                  <a:lnTo>
                    <a:pt x="42" y="55"/>
                  </a:lnTo>
                  <a:lnTo>
                    <a:pt x="47" y="52"/>
                  </a:lnTo>
                  <a:lnTo>
                    <a:pt x="50" y="49"/>
                  </a:lnTo>
                  <a:lnTo>
                    <a:pt x="53" y="45"/>
                  </a:lnTo>
                  <a:lnTo>
                    <a:pt x="55" y="40"/>
                  </a:lnTo>
                  <a:lnTo>
                    <a:pt x="56" y="35"/>
                  </a:lnTo>
                  <a:lnTo>
                    <a:pt x="56" y="29"/>
                  </a:lnTo>
                  <a:lnTo>
                    <a:pt x="56" y="23"/>
                  </a:lnTo>
                  <a:lnTo>
                    <a:pt x="55" y="17"/>
                  </a:lnTo>
                  <a:lnTo>
                    <a:pt x="53" y="13"/>
                  </a:lnTo>
                  <a:lnTo>
                    <a:pt x="50" y="8"/>
                  </a:lnTo>
                  <a:lnTo>
                    <a:pt x="47" y="4"/>
                  </a:lnTo>
                  <a:lnTo>
                    <a:pt x="43" y="2"/>
                  </a:lnTo>
                  <a:lnTo>
                    <a:pt x="38" y="1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4" y="1"/>
                  </a:lnTo>
                  <a:lnTo>
                    <a:pt x="20" y="4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0" y="2"/>
                  </a:lnTo>
                  <a:close/>
                  <a:moveTo>
                    <a:pt x="15" y="29"/>
                  </a:moveTo>
                  <a:lnTo>
                    <a:pt x="15" y="24"/>
                  </a:lnTo>
                  <a:lnTo>
                    <a:pt x="16" y="20"/>
                  </a:lnTo>
                  <a:lnTo>
                    <a:pt x="18" y="17"/>
                  </a:lnTo>
                  <a:lnTo>
                    <a:pt x="19" y="15"/>
                  </a:lnTo>
                  <a:lnTo>
                    <a:pt x="23" y="12"/>
                  </a:lnTo>
                  <a:lnTo>
                    <a:pt x="27" y="12"/>
                  </a:lnTo>
                  <a:lnTo>
                    <a:pt x="32" y="12"/>
                  </a:lnTo>
                  <a:lnTo>
                    <a:pt x="36" y="15"/>
                  </a:lnTo>
                  <a:lnTo>
                    <a:pt x="38" y="17"/>
                  </a:lnTo>
                  <a:lnTo>
                    <a:pt x="39" y="20"/>
                  </a:lnTo>
                  <a:lnTo>
                    <a:pt x="40" y="24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38" y="41"/>
                  </a:lnTo>
                  <a:lnTo>
                    <a:pt x="36" y="43"/>
                  </a:lnTo>
                  <a:lnTo>
                    <a:pt x="34" y="45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4" y="46"/>
                  </a:lnTo>
                  <a:lnTo>
                    <a:pt x="22" y="45"/>
                  </a:lnTo>
                  <a:lnTo>
                    <a:pt x="19" y="43"/>
                  </a:lnTo>
                  <a:lnTo>
                    <a:pt x="18" y="41"/>
                  </a:lnTo>
                  <a:lnTo>
                    <a:pt x="16" y="35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1" name="Freeform 1885"/>
            <p:cNvSpPr>
              <a:spLocks noEditPoints="1"/>
            </p:cNvSpPr>
            <p:nvPr/>
          </p:nvSpPr>
          <p:spPr bwMode="auto">
            <a:xfrm>
              <a:off x="4078" y="177"/>
              <a:ext cx="15" cy="14"/>
            </a:xfrm>
            <a:custGeom>
              <a:avLst/>
              <a:gdLst/>
              <a:ahLst/>
              <a:cxnLst>
                <a:cxn ang="0">
                  <a:pos x="29" y="57"/>
                </a:cxn>
                <a:cxn ang="0">
                  <a:pos x="35" y="56"/>
                </a:cxn>
                <a:cxn ang="0">
                  <a:pos x="41" y="55"/>
                </a:cxn>
                <a:cxn ang="0">
                  <a:pos x="45" y="53"/>
                </a:cxn>
                <a:cxn ang="0">
                  <a:pos x="50" y="50"/>
                </a:cxn>
                <a:cxn ang="0">
                  <a:pos x="53" y="46"/>
                </a:cxn>
                <a:cxn ang="0">
                  <a:pos x="56" y="41"/>
                </a:cxn>
                <a:cxn ang="0">
                  <a:pos x="57" y="36"/>
                </a:cxn>
                <a:cxn ang="0">
                  <a:pos x="58" y="29"/>
                </a:cxn>
                <a:cxn ang="0">
                  <a:pos x="57" y="22"/>
                </a:cxn>
                <a:cxn ang="0">
                  <a:pos x="56" y="17"/>
                </a:cxn>
                <a:cxn ang="0">
                  <a:pos x="53" y="12"/>
                </a:cxn>
                <a:cxn ang="0">
                  <a:pos x="50" y="7"/>
                </a:cxn>
                <a:cxn ang="0">
                  <a:pos x="46" y="4"/>
                </a:cxn>
                <a:cxn ang="0">
                  <a:pos x="41" y="2"/>
                </a:cxn>
                <a:cxn ang="0">
                  <a:pos x="35" y="1"/>
                </a:cxn>
                <a:cxn ang="0">
                  <a:pos x="29" y="0"/>
                </a:cxn>
                <a:cxn ang="0">
                  <a:pos x="24" y="1"/>
                </a:cxn>
                <a:cxn ang="0">
                  <a:pos x="19" y="2"/>
                </a:cxn>
                <a:cxn ang="0">
                  <a:pos x="13" y="4"/>
                </a:cxn>
                <a:cxn ang="0">
                  <a:pos x="9" y="6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1" y="22"/>
                </a:cxn>
                <a:cxn ang="0">
                  <a:pos x="0" y="29"/>
                </a:cxn>
                <a:cxn ang="0">
                  <a:pos x="1" y="36"/>
                </a:cxn>
                <a:cxn ang="0">
                  <a:pos x="2" y="41"/>
                </a:cxn>
                <a:cxn ang="0">
                  <a:pos x="5" y="46"/>
                </a:cxn>
                <a:cxn ang="0">
                  <a:pos x="8" y="50"/>
                </a:cxn>
                <a:cxn ang="0">
                  <a:pos x="12" y="53"/>
                </a:cxn>
                <a:cxn ang="0">
                  <a:pos x="18" y="55"/>
                </a:cxn>
                <a:cxn ang="0">
                  <a:pos x="24" y="56"/>
                </a:cxn>
                <a:cxn ang="0">
                  <a:pos x="29" y="57"/>
                </a:cxn>
                <a:cxn ang="0">
                  <a:pos x="29" y="46"/>
                </a:cxn>
                <a:cxn ang="0">
                  <a:pos x="26" y="46"/>
                </a:cxn>
                <a:cxn ang="0">
                  <a:pos x="23" y="45"/>
                </a:cxn>
                <a:cxn ang="0">
                  <a:pos x="21" y="43"/>
                </a:cxn>
                <a:cxn ang="0">
                  <a:pos x="19" y="40"/>
                </a:cxn>
                <a:cxn ang="0">
                  <a:pos x="18" y="34"/>
                </a:cxn>
                <a:cxn ang="0">
                  <a:pos x="17" y="29"/>
                </a:cxn>
                <a:cxn ang="0">
                  <a:pos x="18" y="23"/>
                </a:cxn>
                <a:cxn ang="0">
                  <a:pos x="19" y="19"/>
                </a:cxn>
                <a:cxn ang="0">
                  <a:pos x="20" y="16"/>
                </a:cxn>
                <a:cxn ang="0">
                  <a:pos x="22" y="14"/>
                </a:cxn>
                <a:cxn ang="0">
                  <a:pos x="26" y="12"/>
                </a:cxn>
                <a:cxn ang="0">
                  <a:pos x="29" y="12"/>
                </a:cxn>
                <a:cxn ang="0">
                  <a:pos x="33" y="12"/>
                </a:cxn>
                <a:cxn ang="0">
                  <a:pos x="37" y="14"/>
                </a:cxn>
                <a:cxn ang="0">
                  <a:pos x="39" y="16"/>
                </a:cxn>
                <a:cxn ang="0">
                  <a:pos x="40" y="19"/>
                </a:cxn>
                <a:cxn ang="0">
                  <a:pos x="41" y="23"/>
                </a:cxn>
                <a:cxn ang="0">
                  <a:pos x="42" y="29"/>
                </a:cxn>
                <a:cxn ang="0">
                  <a:pos x="41" y="34"/>
                </a:cxn>
                <a:cxn ang="0">
                  <a:pos x="40" y="40"/>
                </a:cxn>
                <a:cxn ang="0">
                  <a:pos x="38" y="43"/>
                </a:cxn>
                <a:cxn ang="0">
                  <a:pos x="36" y="45"/>
                </a:cxn>
                <a:cxn ang="0">
                  <a:pos x="33" y="46"/>
                </a:cxn>
                <a:cxn ang="0">
                  <a:pos x="29" y="46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lnTo>
                    <a:pt x="35" y="56"/>
                  </a:lnTo>
                  <a:lnTo>
                    <a:pt x="41" y="55"/>
                  </a:lnTo>
                  <a:lnTo>
                    <a:pt x="45" y="53"/>
                  </a:lnTo>
                  <a:lnTo>
                    <a:pt x="50" y="50"/>
                  </a:lnTo>
                  <a:lnTo>
                    <a:pt x="53" y="46"/>
                  </a:lnTo>
                  <a:lnTo>
                    <a:pt x="56" y="41"/>
                  </a:lnTo>
                  <a:lnTo>
                    <a:pt x="57" y="36"/>
                  </a:lnTo>
                  <a:lnTo>
                    <a:pt x="58" y="29"/>
                  </a:lnTo>
                  <a:lnTo>
                    <a:pt x="57" y="22"/>
                  </a:lnTo>
                  <a:lnTo>
                    <a:pt x="56" y="17"/>
                  </a:lnTo>
                  <a:lnTo>
                    <a:pt x="53" y="12"/>
                  </a:lnTo>
                  <a:lnTo>
                    <a:pt x="50" y="7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4" y="1"/>
                  </a:lnTo>
                  <a:lnTo>
                    <a:pt x="19" y="2"/>
                  </a:lnTo>
                  <a:lnTo>
                    <a:pt x="13" y="4"/>
                  </a:lnTo>
                  <a:lnTo>
                    <a:pt x="9" y="6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1" y="22"/>
                  </a:lnTo>
                  <a:lnTo>
                    <a:pt x="0" y="29"/>
                  </a:lnTo>
                  <a:lnTo>
                    <a:pt x="1" y="36"/>
                  </a:lnTo>
                  <a:lnTo>
                    <a:pt x="2" y="41"/>
                  </a:lnTo>
                  <a:lnTo>
                    <a:pt x="5" y="46"/>
                  </a:lnTo>
                  <a:lnTo>
                    <a:pt x="8" y="50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4" y="56"/>
                  </a:lnTo>
                  <a:lnTo>
                    <a:pt x="29" y="57"/>
                  </a:lnTo>
                  <a:close/>
                  <a:moveTo>
                    <a:pt x="29" y="46"/>
                  </a:moveTo>
                  <a:lnTo>
                    <a:pt x="26" y="46"/>
                  </a:lnTo>
                  <a:lnTo>
                    <a:pt x="23" y="45"/>
                  </a:lnTo>
                  <a:lnTo>
                    <a:pt x="21" y="43"/>
                  </a:lnTo>
                  <a:lnTo>
                    <a:pt x="19" y="40"/>
                  </a:lnTo>
                  <a:lnTo>
                    <a:pt x="18" y="34"/>
                  </a:lnTo>
                  <a:lnTo>
                    <a:pt x="17" y="29"/>
                  </a:lnTo>
                  <a:lnTo>
                    <a:pt x="18" y="23"/>
                  </a:lnTo>
                  <a:lnTo>
                    <a:pt x="19" y="19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6" y="12"/>
                  </a:lnTo>
                  <a:lnTo>
                    <a:pt x="29" y="12"/>
                  </a:lnTo>
                  <a:lnTo>
                    <a:pt x="33" y="12"/>
                  </a:lnTo>
                  <a:lnTo>
                    <a:pt x="37" y="14"/>
                  </a:lnTo>
                  <a:lnTo>
                    <a:pt x="39" y="16"/>
                  </a:lnTo>
                  <a:lnTo>
                    <a:pt x="40" y="19"/>
                  </a:lnTo>
                  <a:lnTo>
                    <a:pt x="41" y="23"/>
                  </a:lnTo>
                  <a:lnTo>
                    <a:pt x="42" y="29"/>
                  </a:lnTo>
                  <a:lnTo>
                    <a:pt x="41" y="34"/>
                  </a:lnTo>
                  <a:lnTo>
                    <a:pt x="40" y="40"/>
                  </a:lnTo>
                  <a:lnTo>
                    <a:pt x="38" y="43"/>
                  </a:lnTo>
                  <a:lnTo>
                    <a:pt x="36" y="45"/>
                  </a:lnTo>
                  <a:lnTo>
                    <a:pt x="33" y="46"/>
                  </a:lnTo>
                  <a:lnTo>
                    <a:pt x="29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2" name="Freeform 1886"/>
            <p:cNvSpPr>
              <a:spLocks noEditPoints="1"/>
            </p:cNvSpPr>
            <p:nvPr/>
          </p:nvSpPr>
          <p:spPr bwMode="auto">
            <a:xfrm>
              <a:off x="4095" y="177"/>
              <a:ext cx="13" cy="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3"/>
                </a:cxn>
                <a:cxn ang="0">
                  <a:pos x="31" y="53"/>
                </a:cxn>
                <a:cxn ang="0">
                  <a:pos x="38" y="52"/>
                </a:cxn>
                <a:cxn ang="0">
                  <a:pos x="44" y="50"/>
                </a:cxn>
                <a:cxn ang="0">
                  <a:pos x="47" y="48"/>
                </a:cxn>
                <a:cxn ang="0">
                  <a:pos x="49" y="46"/>
                </a:cxn>
                <a:cxn ang="0">
                  <a:pos x="50" y="43"/>
                </a:cxn>
                <a:cxn ang="0">
                  <a:pos x="51" y="40"/>
                </a:cxn>
                <a:cxn ang="0">
                  <a:pos x="50" y="34"/>
                </a:cxn>
                <a:cxn ang="0">
                  <a:pos x="47" y="30"/>
                </a:cxn>
                <a:cxn ang="0">
                  <a:pos x="43" y="28"/>
                </a:cxn>
                <a:cxn ang="0">
                  <a:pos x="37" y="26"/>
                </a:cxn>
                <a:cxn ang="0">
                  <a:pos x="37" y="26"/>
                </a:cxn>
                <a:cxn ang="0">
                  <a:pos x="41" y="24"/>
                </a:cxn>
                <a:cxn ang="0">
                  <a:pos x="45" y="22"/>
                </a:cxn>
                <a:cxn ang="0">
                  <a:pos x="47" y="18"/>
                </a:cxn>
                <a:cxn ang="0">
                  <a:pos x="49" y="14"/>
                </a:cxn>
                <a:cxn ang="0">
                  <a:pos x="47" y="9"/>
                </a:cxn>
                <a:cxn ang="0">
                  <a:pos x="46" y="5"/>
                </a:cxn>
                <a:cxn ang="0">
                  <a:pos x="44" y="3"/>
                </a:cxn>
                <a:cxn ang="0">
                  <a:pos x="41" y="2"/>
                </a:cxn>
                <a:cxn ang="0">
                  <a:pos x="35" y="0"/>
                </a:cxn>
                <a:cxn ang="0">
                  <a:pos x="31" y="0"/>
                </a:cxn>
                <a:cxn ang="0">
                  <a:pos x="0" y="0"/>
                </a:cxn>
                <a:cxn ang="0">
                  <a:pos x="15" y="11"/>
                </a:cxn>
                <a:cxn ang="0">
                  <a:pos x="24" y="11"/>
                </a:cxn>
                <a:cxn ang="0">
                  <a:pos x="27" y="12"/>
                </a:cxn>
                <a:cxn ang="0">
                  <a:pos x="30" y="12"/>
                </a:cxn>
                <a:cxn ang="0">
                  <a:pos x="31" y="14"/>
                </a:cxn>
                <a:cxn ang="0">
                  <a:pos x="32" y="17"/>
                </a:cxn>
                <a:cxn ang="0">
                  <a:pos x="31" y="19"/>
                </a:cxn>
                <a:cxn ang="0">
                  <a:pos x="29" y="21"/>
                </a:cxn>
                <a:cxn ang="0">
                  <a:pos x="26" y="21"/>
                </a:cxn>
                <a:cxn ang="0">
                  <a:pos x="23" y="21"/>
                </a:cxn>
                <a:cxn ang="0">
                  <a:pos x="15" y="21"/>
                </a:cxn>
                <a:cxn ang="0">
                  <a:pos x="15" y="11"/>
                </a:cxn>
                <a:cxn ang="0">
                  <a:pos x="15" y="31"/>
                </a:cxn>
                <a:cxn ang="0">
                  <a:pos x="25" y="31"/>
                </a:cxn>
                <a:cxn ang="0">
                  <a:pos x="29" y="32"/>
                </a:cxn>
                <a:cxn ang="0">
                  <a:pos x="32" y="33"/>
                </a:cxn>
                <a:cxn ang="0">
                  <a:pos x="33" y="35"/>
                </a:cxn>
                <a:cxn ang="0">
                  <a:pos x="34" y="37"/>
                </a:cxn>
                <a:cxn ang="0">
                  <a:pos x="33" y="39"/>
                </a:cxn>
                <a:cxn ang="0">
                  <a:pos x="32" y="41"/>
                </a:cxn>
                <a:cxn ang="0">
                  <a:pos x="30" y="42"/>
                </a:cxn>
                <a:cxn ang="0">
                  <a:pos x="25" y="42"/>
                </a:cxn>
                <a:cxn ang="0">
                  <a:pos x="15" y="42"/>
                </a:cxn>
                <a:cxn ang="0">
                  <a:pos x="15" y="31"/>
                </a:cxn>
              </a:cxnLst>
              <a:rect l="0" t="0" r="r" b="b"/>
              <a:pathLst>
                <a:path w="51" h="53">
                  <a:moveTo>
                    <a:pt x="0" y="0"/>
                  </a:moveTo>
                  <a:lnTo>
                    <a:pt x="0" y="53"/>
                  </a:lnTo>
                  <a:lnTo>
                    <a:pt x="31" y="53"/>
                  </a:lnTo>
                  <a:lnTo>
                    <a:pt x="38" y="52"/>
                  </a:lnTo>
                  <a:lnTo>
                    <a:pt x="44" y="50"/>
                  </a:lnTo>
                  <a:lnTo>
                    <a:pt x="47" y="48"/>
                  </a:lnTo>
                  <a:lnTo>
                    <a:pt x="49" y="46"/>
                  </a:lnTo>
                  <a:lnTo>
                    <a:pt x="50" y="43"/>
                  </a:lnTo>
                  <a:lnTo>
                    <a:pt x="51" y="40"/>
                  </a:lnTo>
                  <a:lnTo>
                    <a:pt x="50" y="34"/>
                  </a:lnTo>
                  <a:lnTo>
                    <a:pt x="47" y="30"/>
                  </a:lnTo>
                  <a:lnTo>
                    <a:pt x="43" y="28"/>
                  </a:lnTo>
                  <a:lnTo>
                    <a:pt x="37" y="26"/>
                  </a:lnTo>
                  <a:lnTo>
                    <a:pt x="37" y="26"/>
                  </a:lnTo>
                  <a:lnTo>
                    <a:pt x="41" y="24"/>
                  </a:lnTo>
                  <a:lnTo>
                    <a:pt x="45" y="22"/>
                  </a:lnTo>
                  <a:lnTo>
                    <a:pt x="47" y="18"/>
                  </a:lnTo>
                  <a:lnTo>
                    <a:pt x="49" y="14"/>
                  </a:lnTo>
                  <a:lnTo>
                    <a:pt x="47" y="9"/>
                  </a:lnTo>
                  <a:lnTo>
                    <a:pt x="46" y="5"/>
                  </a:lnTo>
                  <a:lnTo>
                    <a:pt x="44" y="3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0" y="0"/>
                  </a:lnTo>
                  <a:close/>
                  <a:moveTo>
                    <a:pt x="15" y="11"/>
                  </a:moveTo>
                  <a:lnTo>
                    <a:pt x="24" y="11"/>
                  </a:lnTo>
                  <a:lnTo>
                    <a:pt x="27" y="12"/>
                  </a:lnTo>
                  <a:lnTo>
                    <a:pt x="30" y="12"/>
                  </a:lnTo>
                  <a:lnTo>
                    <a:pt x="31" y="14"/>
                  </a:lnTo>
                  <a:lnTo>
                    <a:pt x="32" y="17"/>
                  </a:lnTo>
                  <a:lnTo>
                    <a:pt x="31" y="19"/>
                  </a:lnTo>
                  <a:lnTo>
                    <a:pt x="29" y="21"/>
                  </a:lnTo>
                  <a:lnTo>
                    <a:pt x="26" y="21"/>
                  </a:lnTo>
                  <a:lnTo>
                    <a:pt x="23" y="21"/>
                  </a:lnTo>
                  <a:lnTo>
                    <a:pt x="15" y="21"/>
                  </a:lnTo>
                  <a:lnTo>
                    <a:pt x="15" y="11"/>
                  </a:lnTo>
                  <a:close/>
                  <a:moveTo>
                    <a:pt x="15" y="31"/>
                  </a:moveTo>
                  <a:lnTo>
                    <a:pt x="25" y="31"/>
                  </a:lnTo>
                  <a:lnTo>
                    <a:pt x="29" y="32"/>
                  </a:lnTo>
                  <a:lnTo>
                    <a:pt x="32" y="33"/>
                  </a:lnTo>
                  <a:lnTo>
                    <a:pt x="33" y="35"/>
                  </a:lnTo>
                  <a:lnTo>
                    <a:pt x="34" y="37"/>
                  </a:lnTo>
                  <a:lnTo>
                    <a:pt x="33" y="39"/>
                  </a:lnTo>
                  <a:lnTo>
                    <a:pt x="32" y="41"/>
                  </a:lnTo>
                  <a:lnTo>
                    <a:pt x="30" y="42"/>
                  </a:lnTo>
                  <a:lnTo>
                    <a:pt x="25" y="42"/>
                  </a:lnTo>
                  <a:lnTo>
                    <a:pt x="15" y="42"/>
                  </a:lnTo>
                  <a:lnTo>
                    <a:pt x="15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3" name="Freeform 1887"/>
            <p:cNvSpPr>
              <a:spLocks noEditPoints="1"/>
            </p:cNvSpPr>
            <p:nvPr/>
          </p:nvSpPr>
          <p:spPr bwMode="auto">
            <a:xfrm>
              <a:off x="4110" y="177"/>
              <a:ext cx="13" cy="14"/>
            </a:xfrm>
            <a:custGeom>
              <a:avLst/>
              <a:gdLst/>
              <a:ahLst/>
              <a:cxnLst>
                <a:cxn ang="0">
                  <a:pos x="18" y="17"/>
                </a:cxn>
                <a:cxn ang="0">
                  <a:pos x="20" y="14"/>
                </a:cxn>
                <a:cxn ang="0">
                  <a:pos x="24" y="12"/>
                </a:cxn>
                <a:cxn ang="0">
                  <a:pos x="29" y="12"/>
                </a:cxn>
                <a:cxn ang="0">
                  <a:pos x="33" y="13"/>
                </a:cxn>
                <a:cxn ang="0">
                  <a:pos x="35" y="16"/>
                </a:cxn>
                <a:cxn ang="0">
                  <a:pos x="35" y="19"/>
                </a:cxn>
                <a:cxn ang="0">
                  <a:pos x="35" y="21"/>
                </a:cxn>
                <a:cxn ang="0">
                  <a:pos x="33" y="23"/>
                </a:cxn>
                <a:cxn ang="0">
                  <a:pos x="27" y="25"/>
                </a:cxn>
                <a:cxn ang="0">
                  <a:pos x="12" y="27"/>
                </a:cxn>
                <a:cxn ang="0">
                  <a:pos x="4" y="32"/>
                </a:cxn>
                <a:cxn ang="0">
                  <a:pos x="1" y="38"/>
                </a:cxn>
                <a:cxn ang="0">
                  <a:pos x="1" y="46"/>
                </a:cxn>
                <a:cxn ang="0">
                  <a:pos x="5" y="53"/>
                </a:cxn>
                <a:cxn ang="0">
                  <a:pos x="13" y="56"/>
                </a:cxn>
                <a:cxn ang="0">
                  <a:pos x="23" y="56"/>
                </a:cxn>
                <a:cxn ang="0">
                  <a:pos x="32" y="53"/>
                </a:cxn>
                <a:cxn ang="0">
                  <a:pos x="36" y="50"/>
                </a:cxn>
                <a:cxn ang="0">
                  <a:pos x="54" y="55"/>
                </a:cxn>
                <a:cxn ang="0">
                  <a:pos x="53" y="53"/>
                </a:cxn>
                <a:cxn ang="0">
                  <a:pos x="51" y="48"/>
                </a:cxn>
                <a:cxn ang="0">
                  <a:pos x="52" y="21"/>
                </a:cxn>
                <a:cxn ang="0">
                  <a:pos x="51" y="15"/>
                </a:cxn>
                <a:cxn ang="0">
                  <a:pos x="49" y="8"/>
                </a:cxn>
                <a:cxn ang="0">
                  <a:pos x="41" y="2"/>
                </a:cxn>
                <a:cxn ang="0">
                  <a:pos x="27" y="0"/>
                </a:cxn>
                <a:cxn ang="0">
                  <a:pos x="13" y="3"/>
                </a:cxn>
                <a:cxn ang="0">
                  <a:pos x="6" y="8"/>
                </a:cxn>
                <a:cxn ang="0">
                  <a:pos x="3" y="20"/>
                </a:cxn>
                <a:cxn ang="0">
                  <a:pos x="35" y="33"/>
                </a:cxn>
                <a:cxn ang="0">
                  <a:pos x="34" y="40"/>
                </a:cxn>
                <a:cxn ang="0">
                  <a:pos x="31" y="44"/>
                </a:cxn>
                <a:cxn ang="0">
                  <a:pos x="24" y="46"/>
                </a:cxn>
                <a:cxn ang="0">
                  <a:pos x="19" y="45"/>
                </a:cxn>
                <a:cxn ang="0">
                  <a:pos x="16" y="40"/>
                </a:cxn>
                <a:cxn ang="0">
                  <a:pos x="19" y="35"/>
                </a:cxn>
                <a:cxn ang="0">
                  <a:pos x="25" y="33"/>
                </a:cxn>
                <a:cxn ang="0">
                  <a:pos x="35" y="30"/>
                </a:cxn>
              </a:cxnLst>
              <a:rect l="0" t="0" r="r" b="b"/>
              <a:pathLst>
                <a:path w="54" h="57">
                  <a:moveTo>
                    <a:pt x="17" y="20"/>
                  </a:moveTo>
                  <a:lnTo>
                    <a:pt x="18" y="17"/>
                  </a:lnTo>
                  <a:lnTo>
                    <a:pt x="18" y="15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4" y="12"/>
                  </a:lnTo>
                  <a:lnTo>
                    <a:pt x="27" y="12"/>
                  </a:lnTo>
                  <a:lnTo>
                    <a:pt x="29" y="12"/>
                  </a:lnTo>
                  <a:lnTo>
                    <a:pt x="32" y="12"/>
                  </a:lnTo>
                  <a:lnTo>
                    <a:pt x="33" y="13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5" y="18"/>
                  </a:lnTo>
                  <a:lnTo>
                    <a:pt x="35" y="19"/>
                  </a:lnTo>
                  <a:lnTo>
                    <a:pt x="35" y="20"/>
                  </a:lnTo>
                  <a:lnTo>
                    <a:pt x="35" y="21"/>
                  </a:lnTo>
                  <a:lnTo>
                    <a:pt x="34" y="23"/>
                  </a:lnTo>
                  <a:lnTo>
                    <a:pt x="33" y="23"/>
                  </a:lnTo>
                  <a:lnTo>
                    <a:pt x="31" y="24"/>
                  </a:lnTo>
                  <a:lnTo>
                    <a:pt x="27" y="25"/>
                  </a:lnTo>
                  <a:lnTo>
                    <a:pt x="19" y="26"/>
                  </a:lnTo>
                  <a:lnTo>
                    <a:pt x="12" y="27"/>
                  </a:lnTo>
                  <a:lnTo>
                    <a:pt x="6" y="30"/>
                  </a:lnTo>
                  <a:lnTo>
                    <a:pt x="4" y="32"/>
                  </a:lnTo>
                  <a:lnTo>
                    <a:pt x="2" y="35"/>
                  </a:lnTo>
                  <a:lnTo>
                    <a:pt x="1" y="38"/>
                  </a:lnTo>
                  <a:lnTo>
                    <a:pt x="0" y="42"/>
                  </a:lnTo>
                  <a:lnTo>
                    <a:pt x="1" y="46"/>
                  </a:lnTo>
                  <a:lnTo>
                    <a:pt x="3" y="51"/>
                  </a:lnTo>
                  <a:lnTo>
                    <a:pt x="5" y="53"/>
                  </a:lnTo>
                  <a:lnTo>
                    <a:pt x="8" y="55"/>
                  </a:lnTo>
                  <a:lnTo>
                    <a:pt x="13" y="56"/>
                  </a:lnTo>
                  <a:lnTo>
                    <a:pt x="18" y="57"/>
                  </a:lnTo>
                  <a:lnTo>
                    <a:pt x="23" y="56"/>
                  </a:lnTo>
                  <a:lnTo>
                    <a:pt x="28" y="55"/>
                  </a:lnTo>
                  <a:lnTo>
                    <a:pt x="32" y="53"/>
                  </a:lnTo>
                  <a:lnTo>
                    <a:pt x="36" y="50"/>
                  </a:lnTo>
                  <a:lnTo>
                    <a:pt x="36" y="50"/>
                  </a:lnTo>
                  <a:lnTo>
                    <a:pt x="37" y="55"/>
                  </a:lnTo>
                  <a:lnTo>
                    <a:pt x="54" y="55"/>
                  </a:lnTo>
                  <a:lnTo>
                    <a:pt x="54" y="54"/>
                  </a:lnTo>
                  <a:lnTo>
                    <a:pt x="53" y="53"/>
                  </a:lnTo>
                  <a:lnTo>
                    <a:pt x="52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21"/>
                  </a:lnTo>
                  <a:lnTo>
                    <a:pt x="52" y="18"/>
                  </a:lnTo>
                  <a:lnTo>
                    <a:pt x="51" y="15"/>
                  </a:lnTo>
                  <a:lnTo>
                    <a:pt x="50" y="12"/>
                  </a:lnTo>
                  <a:lnTo>
                    <a:pt x="49" y="8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1" y="1"/>
                  </a:lnTo>
                  <a:lnTo>
                    <a:pt x="13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4" y="14"/>
                  </a:lnTo>
                  <a:lnTo>
                    <a:pt x="3" y="20"/>
                  </a:lnTo>
                  <a:lnTo>
                    <a:pt x="17" y="20"/>
                  </a:lnTo>
                  <a:close/>
                  <a:moveTo>
                    <a:pt x="35" y="33"/>
                  </a:moveTo>
                  <a:lnTo>
                    <a:pt x="35" y="37"/>
                  </a:lnTo>
                  <a:lnTo>
                    <a:pt x="34" y="40"/>
                  </a:lnTo>
                  <a:lnTo>
                    <a:pt x="33" y="42"/>
                  </a:lnTo>
                  <a:lnTo>
                    <a:pt x="31" y="44"/>
                  </a:lnTo>
                  <a:lnTo>
                    <a:pt x="27" y="46"/>
                  </a:lnTo>
                  <a:lnTo>
                    <a:pt x="24" y="46"/>
                  </a:lnTo>
                  <a:lnTo>
                    <a:pt x="22" y="46"/>
                  </a:lnTo>
                  <a:lnTo>
                    <a:pt x="19" y="45"/>
                  </a:lnTo>
                  <a:lnTo>
                    <a:pt x="17" y="43"/>
                  </a:lnTo>
                  <a:lnTo>
                    <a:pt x="16" y="40"/>
                  </a:lnTo>
                  <a:lnTo>
                    <a:pt x="17" y="37"/>
                  </a:lnTo>
                  <a:lnTo>
                    <a:pt x="19" y="35"/>
                  </a:lnTo>
                  <a:lnTo>
                    <a:pt x="22" y="34"/>
                  </a:lnTo>
                  <a:lnTo>
                    <a:pt x="25" y="33"/>
                  </a:lnTo>
                  <a:lnTo>
                    <a:pt x="31" y="32"/>
                  </a:lnTo>
                  <a:lnTo>
                    <a:pt x="35" y="30"/>
                  </a:lnTo>
                  <a:lnTo>
                    <a:pt x="35" y="3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4" name="Freeform 1888"/>
            <p:cNvSpPr>
              <a:spLocks/>
            </p:cNvSpPr>
            <p:nvPr/>
          </p:nvSpPr>
          <p:spPr bwMode="auto">
            <a:xfrm>
              <a:off x="4126" y="177"/>
              <a:ext cx="13" cy="13"/>
            </a:xfrm>
            <a:custGeom>
              <a:avLst/>
              <a:gdLst/>
              <a:ahLst/>
              <a:cxnLst>
                <a:cxn ang="0">
                  <a:pos x="16" y="31"/>
                </a:cxn>
                <a:cxn ang="0">
                  <a:pos x="36" y="31"/>
                </a:cxn>
                <a:cxn ang="0">
                  <a:pos x="36" y="53"/>
                </a:cxn>
                <a:cxn ang="0">
                  <a:pos x="51" y="53"/>
                </a:cxn>
                <a:cxn ang="0">
                  <a:pos x="51" y="0"/>
                </a:cxn>
                <a:cxn ang="0">
                  <a:pos x="36" y="0"/>
                </a:cxn>
                <a:cxn ang="0">
                  <a:pos x="36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16" y="31"/>
                </a:cxn>
              </a:cxnLst>
              <a:rect l="0" t="0" r="r" b="b"/>
              <a:pathLst>
                <a:path w="51" h="53">
                  <a:moveTo>
                    <a:pt x="16" y="31"/>
                  </a:moveTo>
                  <a:lnTo>
                    <a:pt x="36" y="31"/>
                  </a:lnTo>
                  <a:lnTo>
                    <a:pt x="36" y="53"/>
                  </a:lnTo>
                  <a:lnTo>
                    <a:pt x="51" y="53"/>
                  </a:lnTo>
                  <a:lnTo>
                    <a:pt x="51" y="0"/>
                  </a:lnTo>
                  <a:lnTo>
                    <a:pt x="36" y="0"/>
                  </a:lnTo>
                  <a:lnTo>
                    <a:pt x="36" y="21"/>
                  </a:ln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16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5" name="Freeform 1889"/>
            <p:cNvSpPr>
              <a:spLocks/>
            </p:cNvSpPr>
            <p:nvPr/>
          </p:nvSpPr>
          <p:spPr bwMode="auto">
            <a:xfrm>
              <a:off x="4142" y="177"/>
              <a:ext cx="13" cy="13"/>
            </a:xfrm>
            <a:custGeom>
              <a:avLst/>
              <a:gdLst/>
              <a:ahLst/>
              <a:cxnLst>
                <a:cxn ang="0">
                  <a:pos x="16" y="31"/>
                </a:cxn>
                <a:cxn ang="0">
                  <a:pos x="35" y="31"/>
                </a:cxn>
                <a:cxn ang="0">
                  <a:pos x="35" y="53"/>
                </a:cxn>
                <a:cxn ang="0">
                  <a:pos x="51" y="53"/>
                </a:cxn>
                <a:cxn ang="0">
                  <a:pos x="51" y="0"/>
                </a:cxn>
                <a:cxn ang="0">
                  <a:pos x="35" y="0"/>
                </a:cxn>
                <a:cxn ang="0">
                  <a:pos x="35" y="21"/>
                </a:cxn>
                <a:cxn ang="0">
                  <a:pos x="16" y="21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16" y="31"/>
                </a:cxn>
              </a:cxnLst>
              <a:rect l="0" t="0" r="r" b="b"/>
              <a:pathLst>
                <a:path w="51" h="53">
                  <a:moveTo>
                    <a:pt x="16" y="31"/>
                  </a:moveTo>
                  <a:lnTo>
                    <a:pt x="35" y="31"/>
                  </a:lnTo>
                  <a:lnTo>
                    <a:pt x="35" y="53"/>
                  </a:lnTo>
                  <a:lnTo>
                    <a:pt x="51" y="53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35" y="21"/>
                  </a:lnTo>
                  <a:lnTo>
                    <a:pt x="16" y="2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16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6" name="Freeform 1890"/>
            <p:cNvSpPr>
              <a:spLocks noEditPoints="1"/>
            </p:cNvSpPr>
            <p:nvPr/>
          </p:nvSpPr>
          <p:spPr bwMode="auto">
            <a:xfrm>
              <a:off x="4157" y="177"/>
              <a:ext cx="15" cy="14"/>
            </a:xfrm>
            <a:custGeom>
              <a:avLst/>
              <a:gdLst/>
              <a:ahLst/>
              <a:cxnLst>
                <a:cxn ang="0">
                  <a:pos x="29" y="57"/>
                </a:cxn>
                <a:cxn ang="0">
                  <a:pos x="35" y="56"/>
                </a:cxn>
                <a:cxn ang="0">
                  <a:pos x="40" y="55"/>
                </a:cxn>
                <a:cxn ang="0">
                  <a:pos x="45" y="53"/>
                </a:cxn>
                <a:cxn ang="0">
                  <a:pos x="49" y="50"/>
                </a:cxn>
                <a:cxn ang="0">
                  <a:pos x="53" y="46"/>
                </a:cxn>
                <a:cxn ang="0">
                  <a:pos x="56" y="41"/>
                </a:cxn>
                <a:cxn ang="0">
                  <a:pos x="58" y="36"/>
                </a:cxn>
                <a:cxn ang="0">
                  <a:pos x="59" y="29"/>
                </a:cxn>
                <a:cxn ang="0">
                  <a:pos x="58" y="22"/>
                </a:cxn>
                <a:cxn ang="0">
                  <a:pos x="56" y="17"/>
                </a:cxn>
                <a:cxn ang="0">
                  <a:pos x="53" y="12"/>
                </a:cxn>
                <a:cxn ang="0">
                  <a:pos x="49" y="7"/>
                </a:cxn>
                <a:cxn ang="0">
                  <a:pos x="45" y="4"/>
                </a:cxn>
                <a:cxn ang="0">
                  <a:pos x="40" y="2"/>
                </a:cxn>
                <a:cxn ang="0">
                  <a:pos x="35" y="1"/>
                </a:cxn>
                <a:cxn ang="0">
                  <a:pos x="29" y="0"/>
                </a:cxn>
                <a:cxn ang="0">
                  <a:pos x="24" y="1"/>
                </a:cxn>
                <a:cxn ang="0">
                  <a:pos x="19" y="2"/>
                </a:cxn>
                <a:cxn ang="0">
                  <a:pos x="14" y="4"/>
                </a:cxn>
                <a:cxn ang="0">
                  <a:pos x="10" y="6"/>
                </a:cxn>
                <a:cxn ang="0">
                  <a:pos x="6" y="11"/>
                </a:cxn>
                <a:cxn ang="0">
                  <a:pos x="2" y="16"/>
                </a:cxn>
                <a:cxn ang="0">
                  <a:pos x="1" y="22"/>
                </a:cxn>
                <a:cxn ang="0">
                  <a:pos x="0" y="29"/>
                </a:cxn>
                <a:cxn ang="0">
                  <a:pos x="0" y="36"/>
                </a:cxn>
                <a:cxn ang="0">
                  <a:pos x="2" y="41"/>
                </a:cxn>
                <a:cxn ang="0">
                  <a:pos x="6" y="46"/>
                </a:cxn>
                <a:cxn ang="0">
                  <a:pos x="9" y="50"/>
                </a:cxn>
                <a:cxn ang="0">
                  <a:pos x="13" y="53"/>
                </a:cxn>
                <a:cxn ang="0">
                  <a:pos x="18" y="55"/>
                </a:cxn>
                <a:cxn ang="0">
                  <a:pos x="23" y="56"/>
                </a:cxn>
                <a:cxn ang="0">
                  <a:pos x="29" y="57"/>
                </a:cxn>
                <a:cxn ang="0">
                  <a:pos x="29" y="46"/>
                </a:cxn>
                <a:cxn ang="0">
                  <a:pos x="26" y="46"/>
                </a:cxn>
                <a:cxn ang="0">
                  <a:pos x="23" y="45"/>
                </a:cxn>
                <a:cxn ang="0">
                  <a:pos x="21" y="43"/>
                </a:cxn>
                <a:cxn ang="0">
                  <a:pos x="19" y="40"/>
                </a:cxn>
                <a:cxn ang="0">
                  <a:pos x="17" y="34"/>
                </a:cxn>
                <a:cxn ang="0">
                  <a:pos x="17" y="29"/>
                </a:cxn>
                <a:cxn ang="0">
                  <a:pos x="17" y="23"/>
                </a:cxn>
                <a:cxn ang="0">
                  <a:pos x="18" y="19"/>
                </a:cxn>
                <a:cxn ang="0">
                  <a:pos x="20" y="16"/>
                </a:cxn>
                <a:cxn ang="0">
                  <a:pos x="22" y="14"/>
                </a:cxn>
                <a:cxn ang="0">
                  <a:pos x="26" y="12"/>
                </a:cxn>
                <a:cxn ang="0">
                  <a:pos x="29" y="12"/>
                </a:cxn>
                <a:cxn ang="0">
                  <a:pos x="33" y="12"/>
                </a:cxn>
                <a:cxn ang="0">
                  <a:pos x="37" y="14"/>
                </a:cxn>
                <a:cxn ang="0">
                  <a:pos x="39" y="16"/>
                </a:cxn>
                <a:cxn ang="0">
                  <a:pos x="40" y="19"/>
                </a:cxn>
                <a:cxn ang="0">
                  <a:pos x="41" y="23"/>
                </a:cxn>
                <a:cxn ang="0">
                  <a:pos x="41" y="29"/>
                </a:cxn>
                <a:cxn ang="0">
                  <a:pos x="41" y="34"/>
                </a:cxn>
                <a:cxn ang="0">
                  <a:pos x="40" y="40"/>
                </a:cxn>
                <a:cxn ang="0">
                  <a:pos x="38" y="43"/>
                </a:cxn>
                <a:cxn ang="0">
                  <a:pos x="36" y="45"/>
                </a:cxn>
                <a:cxn ang="0">
                  <a:pos x="33" y="46"/>
                </a:cxn>
                <a:cxn ang="0">
                  <a:pos x="29" y="46"/>
                </a:cxn>
              </a:cxnLst>
              <a:rect l="0" t="0" r="r" b="b"/>
              <a:pathLst>
                <a:path w="59" h="57">
                  <a:moveTo>
                    <a:pt x="29" y="57"/>
                  </a:moveTo>
                  <a:lnTo>
                    <a:pt x="35" y="56"/>
                  </a:lnTo>
                  <a:lnTo>
                    <a:pt x="40" y="55"/>
                  </a:lnTo>
                  <a:lnTo>
                    <a:pt x="45" y="53"/>
                  </a:lnTo>
                  <a:lnTo>
                    <a:pt x="49" y="50"/>
                  </a:lnTo>
                  <a:lnTo>
                    <a:pt x="53" y="46"/>
                  </a:lnTo>
                  <a:lnTo>
                    <a:pt x="56" y="41"/>
                  </a:lnTo>
                  <a:lnTo>
                    <a:pt x="58" y="36"/>
                  </a:lnTo>
                  <a:lnTo>
                    <a:pt x="59" y="29"/>
                  </a:lnTo>
                  <a:lnTo>
                    <a:pt x="58" y="22"/>
                  </a:lnTo>
                  <a:lnTo>
                    <a:pt x="56" y="17"/>
                  </a:lnTo>
                  <a:lnTo>
                    <a:pt x="53" y="12"/>
                  </a:lnTo>
                  <a:lnTo>
                    <a:pt x="49" y="7"/>
                  </a:lnTo>
                  <a:lnTo>
                    <a:pt x="45" y="4"/>
                  </a:lnTo>
                  <a:lnTo>
                    <a:pt x="40" y="2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4" y="1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10" y="6"/>
                  </a:lnTo>
                  <a:lnTo>
                    <a:pt x="6" y="11"/>
                  </a:lnTo>
                  <a:lnTo>
                    <a:pt x="2" y="16"/>
                  </a:lnTo>
                  <a:lnTo>
                    <a:pt x="1" y="22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2" y="41"/>
                  </a:lnTo>
                  <a:lnTo>
                    <a:pt x="6" y="46"/>
                  </a:lnTo>
                  <a:lnTo>
                    <a:pt x="9" y="50"/>
                  </a:lnTo>
                  <a:lnTo>
                    <a:pt x="13" y="53"/>
                  </a:lnTo>
                  <a:lnTo>
                    <a:pt x="18" y="55"/>
                  </a:lnTo>
                  <a:lnTo>
                    <a:pt x="23" y="56"/>
                  </a:lnTo>
                  <a:lnTo>
                    <a:pt x="29" y="57"/>
                  </a:lnTo>
                  <a:close/>
                  <a:moveTo>
                    <a:pt x="29" y="46"/>
                  </a:moveTo>
                  <a:lnTo>
                    <a:pt x="26" y="46"/>
                  </a:lnTo>
                  <a:lnTo>
                    <a:pt x="23" y="45"/>
                  </a:lnTo>
                  <a:lnTo>
                    <a:pt x="21" y="43"/>
                  </a:lnTo>
                  <a:lnTo>
                    <a:pt x="19" y="40"/>
                  </a:lnTo>
                  <a:lnTo>
                    <a:pt x="17" y="34"/>
                  </a:lnTo>
                  <a:lnTo>
                    <a:pt x="17" y="29"/>
                  </a:lnTo>
                  <a:lnTo>
                    <a:pt x="17" y="23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6" y="12"/>
                  </a:lnTo>
                  <a:lnTo>
                    <a:pt x="29" y="12"/>
                  </a:lnTo>
                  <a:lnTo>
                    <a:pt x="33" y="12"/>
                  </a:lnTo>
                  <a:lnTo>
                    <a:pt x="37" y="14"/>
                  </a:lnTo>
                  <a:lnTo>
                    <a:pt x="39" y="16"/>
                  </a:lnTo>
                  <a:lnTo>
                    <a:pt x="40" y="19"/>
                  </a:lnTo>
                  <a:lnTo>
                    <a:pt x="41" y="23"/>
                  </a:lnTo>
                  <a:lnTo>
                    <a:pt x="41" y="29"/>
                  </a:lnTo>
                  <a:lnTo>
                    <a:pt x="41" y="34"/>
                  </a:lnTo>
                  <a:lnTo>
                    <a:pt x="40" y="40"/>
                  </a:lnTo>
                  <a:lnTo>
                    <a:pt x="38" y="43"/>
                  </a:lnTo>
                  <a:lnTo>
                    <a:pt x="36" y="45"/>
                  </a:lnTo>
                  <a:lnTo>
                    <a:pt x="33" y="46"/>
                  </a:lnTo>
                  <a:lnTo>
                    <a:pt x="29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7" name="Freeform 1891"/>
            <p:cNvSpPr>
              <a:spLocks noEditPoints="1"/>
            </p:cNvSpPr>
            <p:nvPr/>
          </p:nvSpPr>
          <p:spPr bwMode="auto">
            <a:xfrm>
              <a:off x="4174" y="177"/>
              <a:ext cx="14" cy="14"/>
            </a:xfrm>
            <a:custGeom>
              <a:avLst/>
              <a:gdLst/>
              <a:ahLst/>
              <a:cxnLst>
                <a:cxn ang="0">
                  <a:pos x="40" y="40"/>
                </a:cxn>
                <a:cxn ang="0">
                  <a:pos x="38" y="43"/>
                </a:cxn>
                <a:cxn ang="0">
                  <a:pos x="35" y="45"/>
                </a:cxn>
                <a:cxn ang="0">
                  <a:pos x="32" y="46"/>
                </a:cxn>
                <a:cxn ang="0">
                  <a:pos x="29" y="46"/>
                </a:cxn>
                <a:cxn ang="0">
                  <a:pos x="25" y="46"/>
                </a:cxn>
                <a:cxn ang="0">
                  <a:pos x="23" y="45"/>
                </a:cxn>
                <a:cxn ang="0">
                  <a:pos x="20" y="43"/>
                </a:cxn>
                <a:cxn ang="0">
                  <a:pos x="19" y="41"/>
                </a:cxn>
                <a:cxn ang="0">
                  <a:pos x="17" y="37"/>
                </a:cxn>
                <a:cxn ang="0">
                  <a:pos x="16" y="33"/>
                </a:cxn>
                <a:cxn ang="0">
                  <a:pos x="57" y="33"/>
                </a:cxn>
                <a:cxn ang="0">
                  <a:pos x="57" y="30"/>
                </a:cxn>
                <a:cxn ang="0">
                  <a:pos x="56" y="23"/>
                </a:cxn>
                <a:cxn ang="0">
                  <a:pos x="53" y="13"/>
                </a:cxn>
                <a:cxn ang="0">
                  <a:pos x="50" y="8"/>
                </a:cxn>
                <a:cxn ang="0">
                  <a:pos x="45" y="4"/>
                </a:cxn>
                <a:cxn ang="0">
                  <a:pos x="42" y="2"/>
                </a:cxn>
                <a:cxn ang="0">
                  <a:pos x="38" y="1"/>
                </a:cxn>
                <a:cxn ang="0">
                  <a:pos x="34" y="0"/>
                </a:cxn>
                <a:cxn ang="0">
                  <a:pos x="29" y="0"/>
                </a:cxn>
                <a:cxn ang="0">
                  <a:pos x="23" y="1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8" y="7"/>
                </a:cxn>
                <a:cxn ang="0">
                  <a:pos x="5" y="12"/>
                </a:cxn>
                <a:cxn ang="0">
                  <a:pos x="2" y="17"/>
                </a:cxn>
                <a:cxn ang="0">
                  <a:pos x="1" y="23"/>
                </a:cxn>
                <a:cxn ang="0">
                  <a:pos x="0" y="29"/>
                </a:cxn>
                <a:cxn ang="0">
                  <a:pos x="1" y="38"/>
                </a:cxn>
                <a:cxn ang="0">
                  <a:pos x="4" y="44"/>
                </a:cxn>
                <a:cxn ang="0">
                  <a:pos x="7" y="49"/>
                </a:cxn>
                <a:cxn ang="0">
                  <a:pos x="12" y="53"/>
                </a:cxn>
                <a:cxn ang="0">
                  <a:pos x="16" y="55"/>
                </a:cxn>
                <a:cxn ang="0">
                  <a:pos x="21" y="56"/>
                </a:cxn>
                <a:cxn ang="0">
                  <a:pos x="25" y="57"/>
                </a:cxn>
                <a:cxn ang="0">
                  <a:pos x="28" y="57"/>
                </a:cxn>
                <a:cxn ang="0">
                  <a:pos x="36" y="56"/>
                </a:cxn>
                <a:cxn ang="0">
                  <a:pos x="45" y="54"/>
                </a:cxn>
                <a:cxn ang="0">
                  <a:pos x="48" y="52"/>
                </a:cxn>
                <a:cxn ang="0">
                  <a:pos x="51" y="49"/>
                </a:cxn>
                <a:cxn ang="0">
                  <a:pos x="54" y="45"/>
                </a:cxn>
                <a:cxn ang="0">
                  <a:pos x="56" y="40"/>
                </a:cxn>
                <a:cxn ang="0">
                  <a:pos x="40" y="40"/>
                </a:cxn>
                <a:cxn ang="0">
                  <a:pos x="16" y="24"/>
                </a:cxn>
                <a:cxn ang="0">
                  <a:pos x="17" y="20"/>
                </a:cxn>
                <a:cxn ang="0">
                  <a:pos x="19" y="17"/>
                </a:cxn>
                <a:cxn ang="0">
                  <a:pos x="21" y="15"/>
                </a:cxn>
                <a:cxn ang="0">
                  <a:pos x="23" y="13"/>
                </a:cxn>
                <a:cxn ang="0">
                  <a:pos x="27" y="12"/>
                </a:cxn>
                <a:cxn ang="0">
                  <a:pos x="29" y="12"/>
                </a:cxn>
                <a:cxn ang="0">
                  <a:pos x="32" y="12"/>
                </a:cxn>
                <a:cxn ang="0">
                  <a:pos x="36" y="14"/>
                </a:cxn>
                <a:cxn ang="0">
                  <a:pos x="38" y="15"/>
                </a:cxn>
                <a:cxn ang="0">
                  <a:pos x="40" y="17"/>
                </a:cxn>
                <a:cxn ang="0">
                  <a:pos x="41" y="20"/>
                </a:cxn>
                <a:cxn ang="0">
                  <a:pos x="41" y="24"/>
                </a:cxn>
                <a:cxn ang="0">
                  <a:pos x="16" y="24"/>
                </a:cxn>
              </a:cxnLst>
              <a:rect l="0" t="0" r="r" b="b"/>
              <a:pathLst>
                <a:path w="57" h="57">
                  <a:moveTo>
                    <a:pt x="40" y="40"/>
                  </a:moveTo>
                  <a:lnTo>
                    <a:pt x="38" y="43"/>
                  </a:lnTo>
                  <a:lnTo>
                    <a:pt x="35" y="45"/>
                  </a:lnTo>
                  <a:lnTo>
                    <a:pt x="32" y="46"/>
                  </a:lnTo>
                  <a:lnTo>
                    <a:pt x="29" y="46"/>
                  </a:lnTo>
                  <a:lnTo>
                    <a:pt x="25" y="46"/>
                  </a:lnTo>
                  <a:lnTo>
                    <a:pt x="23" y="45"/>
                  </a:lnTo>
                  <a:lnTo>
                    <a:pt x="20" y="43"/>
                  </a:lnTo>
                  <a:lnTo>
                    <a:pt x="19" y="41"/>
                  </a:lnTo>
                  <a:lnTo>
                    <a:pt x="17" y="37"/>
                  </a:lnTo>
                  <a:lnTo>
                    <a:pt x="16" y="33"/>
                  </a:lnTo>
                  <a:lnTo>
                    <a:pt x="57" y="33"/>
                  </a:lnTo>
                  <a:lnTo>
                    <a:pt x="57" y="30"/>
                  </a:lnTo>
                  <a:lnTo>
                    <a:pt x="56" y="23"/>
                  </a:lnTo>
                  <a:lnTo>
                    <a:pt x="53" y="13"/>
                  </a:lnTo>
                  <a:lnTo>
                    <a:pt x="50" y="8"/>
                  </a:lnTo>
                  <a:lnTo>
                    <a:pt x="45" y="4"/>
                  </a:lnTo>
                  <a:lnTo>
                    <a:pt x="42" y="2"/>
                  </a:lnTo>
                  <a:lnTo>
                    <a:pt x="38" y="1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3" y="1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8" y="7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1" y="38"/>
                  </a:lnTo>
                  <a:lnTo>
                    <a:pt x="4" y="44"/>
                  </a:lnTo>
                  <a:lnTo>
                    <a:pt x="7" y="49"/>
                  </a:lnTo>
                  <a:lnTo>
                    <a:pt x="12" y="53"/>
                  </a:lnTo>
                  <a:lnTo>
                    <a:pt x="16" y="55"/>
                  </a:lnTo>
                  <a:lnTo>
                    <a:pt x="21" y="56"/>
                  </a:lnTo>
                  <a:lnTo>
                    <a:pt x="25" y="57"/>
                  </a:lnTo>
                  <a:lnTo>
                    <a:pt x="28" y="57"/>
                  </a:lnTo>
                  <a:lnTo>
                    <a:pt x="36" y="56"/>
                  </a:lnTo>
                  <a:lnTo>
                    <a:pt x="45" y="54"/>
                  </a:lnTo>
                  <a:lnTo>
                    <a:pt x="48" y="52"/>
                  </a:lnTo>
                  <a:lnTo>
                    <a:pt x="51" y="49"/>
                  </a:lnTo>
                  <a:lnTo>
                    <a:pt x="54" y="45"/>
                  </a:lnTo>
                  <a:lnTo>
                    <a:pt x="56" y="40"/>
                  </a:lnTo>
                  <a:lnTo>
                    <a:pt x="40" y="40"/>
                  </a:lnTo>
                  <a:close/>
                  <a:moveTo>
                    <a:pt x="16" y="24"/>
                  </a:moveTo>
                  <a:lnTo>
                    <a:pt x="17" y="20"/>
                  </a:lnTo>
                  <a:lnTo>
                    <a:pt x="19" y="17"/>
                  </a:lnTo>
                  <a:lnTo>
                    <a:pt x="21" y="15"/>
                  </a:lnTo>
                  <a:lnTo>
                    <a:pt x="23" y="13"/>
                  </a:lnTo>
                  <a:lnTo>
                    <a:pt x="27" y="12"/>
                  </a:lnTo>
                  <a:lnTo>
                    <a:pt x="29" y="12"/>
                  </a:lnTo>
                  <a:lnTo>
                    <a:pt x="32" y="12"/>
                  </a:lnTo>
                  <a:lnTo>
                    <a:pt x="36" y="14"/>
                  </a:lnTo>
                  <a:lnTo>
                    <a:pt x="38" y="15"/>
                  </a:lnTo>
                  <a:lnTo>
                    <a:pt x="40" y="17"/>
                  </a:lnTo>
                  <a:lnTo>
                    <a:pt x="41" y="20"/>
                  </a:lnTo>
                  <a:lnTo>
                    <a:pt x="41" y="24"/>
                  </a:lnTo>
                  <a:lnTo>
                    <a:pt x="16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8" name="Freeform 1892"/>
            <p:cNvSpPr>
              <a:spLocks noEditPoints="1"/>
            </p:cNvSpPr>
            <p:nvPr/>
          </p:nvSpPr>
          <p:spPr bwMode="auto">
            <a:xfrm>
              <a:off x="3947" y="200"/>
              <a:ext cx="15" cy="20"/>
            </a:xfrm>
            <a:custGeom>
              <a:avLst/>
              <a:gdLst/>
              <a:ahLst/>
              <a:cxnLst>
                <a:cxn ang="0">
                  <a:pos x="40" y="2"/>
                </a:cxn>
                <a:cxn ang="0">
                  <a:pos x="32" y="4"/>
                </a:cxn>
                <a:cxn ang="0">
                  <a:pos x="18" y="6"/>
                </a:cxn>
                <a:cxn ang="0">
                  <a:pos x="10" y="10"/>
                </a:cxn>
                <a:cxn ang="0">
                  <a:pos x="4" y="20"/>
                </a:cxn>
                <a:cxn ang="0">
                  <a:pos x="0" y="33"/>
                </a:cxn>
                <a:cxn ang="0">
                  <a:pos x="0" y="49"/>
                </a:cxn>
                <a:cxn ang="0">
                  <a:pos x="3" y="62"/>
                </a:cxn>
                <a:cxn ang="0">
                  <a:pos x="9" y="74"/>
                </a:cxn>
                <a:cxn ang="0">
                  <a:pos x="21" y="80"/>
                </a:cxn>
                <a:cxn ang="0">
                  <a:pos x="36" y="80"/>
                </a:cxn>
                <a:cxn ang="0">
                  <a:pos x="46" y="76"/>
                </a:cxn>
                <a:cxn ang="0">
                  <a:pos x="53" y="69"/>
                </a:cxn>
                <a:cxn ang="0">
                  <a:pos x="57" y="58"/>
                </a:cxn>
                <a:cxn ang="0">
                  <a:pos x="57" y="45"/>
                </a:cxn>
                <a:cxn ang="0">
                  <a:pos x="53" y="35"/>
                </a:cxn>
                <a:cxn ang="0">
                  <a:pos x="46" y="28"/>
                </a:cxn>
                <a:cxn ang="0">
                  <a:pos x="37" y="24"/>
                </a:cxn>
                <a:cxn ang="0">
                  <a:pos x="27" y="24"/>
                </a:cxn>
                <a:cxn ang="0">
                  <a:pos x="19" y="26"/>
                </a:cxn>
                <a:cxn ang="0">
                  <a:pos x="13" y="31"/>
                </a:cxn>
                <a:cxn ang="0">
                  <a:pos x="10" y="36"/>
                </a:cxn>
                <a:cxn ang="0">
                  <a:pos x="8" y="39"/>
                </a:cxn>
                <a:cxn ang="0">
                  <a:pos x="10" y="29"/>
                </a:cxn>
                <a:cxn ang="0">
                  <a:pos x="14" y="23"/>
                </a:cxn>
                <a:cxn ang="0">
                  <a:pos x="24" y="18"/>
                </a:cxn>
                <a:cxn ang="0">
                  <a:pos x="44" y="13"/>
                </a:cxn>
                <a:cxn ang="0">
                  <a:pos x="51" y="9"/>
                </a:cxn>
                <a:cxn ang="0">
                  <a:pos x="54" y="0"/>
                </a:cxn>
                <a:cxn ang="0">
                  <a:pos x="41" y="53"/>
                </a:cxn>
                <a:cxn ang="0">
                  <a:pos x="40" y="60"/>
                </a:cxn>
                <a:cxn ang="0">
                  <a:pos x="38" y="65"/>
                </a:cxn>
                <a:cxn ang="0">
                  <a:pos x="34" y="69"/>
                </a:cxn>
                <a:cxn ang="0">
                  <a:pos x="29" y="70"/>
                </a:cxn>
                <a:cxn ang="0">
                  <a:pos x="20" y="66"/>
                </a:cxn>
                <a:cxn ang="0">
                  <a:pos x="17" y="61"/>
                </a:cxn>
                <a:cxn ang="0">
                  <a:pos x="16" y="53"/>
                </a:cxn>
                <a:cxn ang="0">
                  <a:pos x="17" y="43"/>
                </a:cxn>
                <a:cxn ang="0">
                  <a:pos x="20" y="38"/>
                </a:cxn>
                <a:cxn ang="0">
                  <a:pos x="29" y="34"/>
                </a:cxn>
                <a:cxn ang="0">
                  <a:pos x="37" y="38"/>
                </a:cxn>
                <a:cxn ang="0">
                  <a:pos x="40" y="43"/>
                </a:cxn>
                <a:cxn ang="0">
                  <a:pos x="41" y="53"/>
                </a:cxn>
              </a:cxnLst>
              <a:rect l="0" t="0" r="r" b="b"/>
              <a:pathLst>
                <a:path w="57" h="80">
                  <a:moveTo>
                    <a:pt x="41" y="0"/>
                  </a:moveTo>
                  <a:lnTo>
                    <a:pt x="40" y="2"/>
                  </a:lnTo>
                  <a:lnTo>
                    <a:pt x="37" y="3"/>
                  </a:lnTo>
                  <a:lnTo>
                    <a:pt x="32" y="4"/>
                  </a:lnTo>
                  <a:lnTo>
                    <a:pt x="23" y="5"/>
                  </a:lnTo>
                  <a:lnTo>
                    <a:pt x="18" y="6"/>
                  </a:lnTo>
                  <a:lnTo>
                    <a:pt x="14" y="8"/>
                  </a:lnTo>
                  <a:lnTo>
                    <a:pt x="10" y="10"/>
                  </a:lnTo>
                  <a:lnTo>
                    <a:pt x="6" y="14"/>
                  </a:lnTo>
                  <a:lnTo>
                    <a:pt x="4" y="20"/>
                  </a:lnTo>
                  <a:lnTo>
                    <a:pt x="1" y="26"/>
                  </a:lnTo>
                  <a:lnTo>
                    <a:pt x="0" y="33"/>
                  </a:lnTo>
                  <a:lnTo>
                    <a:pt x="0" y="42"/>
                  </a:lnTo>
                  <a:lnTo>
                    <a:pt x="0" y="49"/>
                  </a:lnTo>
                  <a:lnTo>
                    <a:pt x="1" y="56"/>
                  </a:lnTo>
                  <a:lnTo>
                    <a:pt x="3" y="62"/>
                  </a:lnTo>
                  <a:lnTo>
                    <a:pt x="6" y="69"/>
                  </a:lnTo>
                  <a:lnTo>
                    <a:pt x="9" y="74"/>
                  </a:lnTo>
                  <a:lnTo>
                    <a:pt x="15" y="77"/>
                  </a:lnTo>
                  <a:lnTo>
                    <a:pt x="21" y="80"/>
                  </a:lnTo>
                  <a:lnTo>
                    <a:pt x="30" y="80"/>
                  </a:lnTo>
                  <a:lnTo>
                    <a:pt x="36" y="80"/>
                  </a:lnTo>
                  <a:lnTo>
                    <a:pt x="41" y="78"/>
                  </a:lnTo>
                  <a:lnTo>
                    <a:pt x="46" y="76"/>
                  </a:lnTo>
                  <a:lnTo>
                    <a:pt x="50" y="73"/>
                  </a:lnTo>
                  <a:lnTo>
                    <a:pt x="53" y="69"/>
                  </a:lnTo>
                  <a:lnTo>
                    <a:pt x="55" y="63"/>
                  </a:lnTo>
                  <a:lnTo>
                    <a:pt x="57" y="58"/>
                  </a:lnTo>
                  <a:lnTo>
                    <a:pt x="57" y="52"/>
                  </a:lnTo>
                  <a:lnTo>
                    <a:pt x="57" y="45"/>
                  </a:lnTo>
                  <a:lnTo>
                    <a:pt x="55" y="40"/>
                  </a:lnTo>
                  <a:lnTo>
                    <a:pt x="53" y="35"/>
                  </a:lnTo>
                  <a:lnTo>
                    <a:pt x="50" y="31"/>
                  </a:lnTo>
                  <a:lnTo>
                    <a:pt x="46" y="28"/>
                  </a:lnTo>
                  <a:lnTo>
                    <a:pt x="42" y="26"/>
                  </a:lnTo>
                  <a:lnTo>
                    <a:pt x="37" y="24"/>
                  </a:lnTo>
                  <a:lnTo>
                    <a:pt x="32" y="24"/>
                  </a:lnTo>
                  <a:lnTo>
                    <a:pt x="27" y="24"/>
                  </a:lnTo>
                  <a:lnTo>
                    <a:pt x="23" y="25"/>
                  </a:lnTo>
                  <a:lnTo>
                    <a:pt x="19" y="26"/>
                  </a:lnTo>
                  <a:lnTo>
                    <a:pt x="16" y="28"/>
                  </a:lnTo>
                  <a:lnTo>
                    <a:pt x="13" y="31"/>
                  </a:lnTo>
                  <a:lnTo>
                    <a:pt x="11" y="33"/>
                  </a:lnTo>
                  <a:lnTo>
                    <a:pt x="10" y="36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9" y="34"/>
                  </a:lnTo>
                  <a:lnTo>
                    <a:pt x="10" y="29"/>
                  </a:lnTo>
                  <a:lnTo>
                    <a:pt x="12" y="26"/>
                  </a:lnTo>
                  <a:lnTo>
                    <a:pt x="14" y="23"/>
                  </a:lnTo>
                  <a:lnTo>
                    <a:pt x="19" y="20"/>
                  </a:lnTo>
                  <a:lnTo>
                    <a:pt x="24" y="18"/>
                  </a:lnTo>
                  <a:lnTo>
                    <a:pt x="35" y="15"/>
                  </a:lnTo>
                  <a:lnTo>
                    <a:pt x="44" y="13"/>
                  </a:lnTo>
                  <a:lnTo>
                    <a:pt x="48" y="12"/>
                  </a:lnTo>
                  <a:lnTo>
                    <a:pt x="51" y="9"/>
                  </a:lnTo>
                  <a:lnTo>
                    <a:pt x="53" y="5"/>
                  </a:lnTo>
                  <a:lnTo>
                    <a:pt x="54" y="0"/>
                  </a:lnTo>
                  <a:lnTo>
                    <a:pt x="41" y="0"/>
                  </a:lnTo>
                  <a:close/>
                  <a:moveTo>
                    <a:pt x="41" y="53"/>
                  </a:moveTo>
                  <a:lnTo>
                    <a:pt x="41" y="57"/>
                  </a:lnTo>
                  <a:lnTo>
                    <a:pt x="40" y="60"/>
                  </a:lnTo>
                  <a:lnTo>
                    <a:pt x="39" y="63"/>
                  </a:lnTo>
                  <a:lnTo>
                    <a:pt x="38" y="65"/>
                  </a:lnTo>
                  <a:lnTo>
                    <a:pt x="36" y="67"/>
                  </a:lnTo>
                  <a:lnTo>
                    <a:pt x="34" y="69"/>
                  </a:lnTo>
                  <a:lnTo>
                    <a:pt x="32" y="70"/>
                  </a:lnTo>
                  <a:lnTo>
                    <a:pt x="29" y="70"/>
                  </a:lnTo>
                  <a:lnTo>
                    <a:pt x="24" y="69"/>
                  </a:lnTo>
                  <a:lnTo>
                    <a:pt x="20" y="66"/>
                  </a:lnTo>
                  <a:lnTo>
                    <a:pt x="18" y="64"/>
                  </a:lnTo>
                  <a:lnTo>
                    <a:pt x="17" y="61"/>
                  </a:lnTo>
                  <a:lnTo>
                    <a:pt x="16" y="57"/>
                  </a:lnTo>
                  <a:lnTo>
                    <a:pt x="16" y="53"/>
                  </a:lnTo>
                  <a:lnTo>
                    <a:pt x="16" y="47"/>
                  </a:lnTo>
                  <a:lnTo>
                    <a:pt x="17" y="43"/>
                  </a:lnTo>
                  <a:lnTo>
                    <a:pt x="19" y="40"/>
                  </a:lnTo>
                  <a:lnTo>
                    <a:pt x="20" y="38"/>
                  </a:lnTo>
                  <a:lnTo>
                    <a:pt x="24" y="35"/>
                  </a:lnTo>
                  <a:lnTo>
                    <a:pt x="29" y="34"/>
                  </a:lnTo>
                  <a:lnTo>
                    <a:pt x="33" y="35"/>
                  </a:lnTo>
                  <a:lnTo>
                    <a:pt x="37" y="38"/>
                  </a:lnTo>
                  <a:lnTo>
                    <a:pt x="39" y="40"/>
                  </a:lnTo>
                  <a:lnTo>
                    <a:pt x="40" y="43"/>
                  </a:lnTo>
                  <a:lnTo>
                    <a:pt x="41" y="47"/>
                  </a:lnTo>
                  <a:lnTo>
                    <a:pt x="41" y="5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09" name="Freeform 1893"/>
            <p:cNvSpPr>
              <a:spLocks noEditPoints="1"/>
            </p:cNvSpPr>
            <p:nvPr/>
          </p:nvSpPr>
          <p:spPr bwMode="auto">
            <a:xfrm>
              <a:off x="3964" y="206"/>
              <a:ext cx="20" cy="14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0" y="54"/>
                </a:cxn>
                <a:cxn ang="0">
                  <a:pos x="17" y="31"/>
                </a:cxn>
                <a:cxn ang="0">
                  <a:pos x="24" y="36"/>
                </a:cxn>
                <a:cxn ang="0">
                  <a:pos x="27" y="45"/>
                </a:cxn>
                <a:cxn ang="0">
                  <a:pos x="34" y="52"/>
                </a:cxn>
                <a:cxn ang="0">
                  <a:pos x="44" y="56"/>
                </a:cxn>
                <a:cxn ang="0">
                  <a:pos x="57" y="56"/>
                </a:cxn>
                <a:cxn ang="0">
                  <a:pos x="68" y="53"/>
                </a:cxn>
                <a:cxn ang="0">
                  <a:pos x="76" y="46"/>
                </a:cxn>
                <a:cxn ang="0">
                  <a:pos x="80" y="34"/>
                </a:cxn>
                <a:cxn ang="0">
                  <a:pos x="80" y="21"/>
                </a:cxn>
                <a:cxn ang="0">
                  <a:pos x="76" y="10"/>
                </a:cxn>
                <a:cxn ang="0">
                  <a:pos x="68" y="3"/>
                </a:cxn>
                <a:cxn ang="0">
                  <a:pos x="57" y="0"/>
                </a:cxn>
                <a:cxn ang="0">
                  <a:pos x="45" y="0"/>
                </a:cxn>
                <a:cxn ang="0">
                  <a:pos x="35" y="4"/>
                </a:cxn>
                <a:cxn ang="0">
                  <a:pos x="28" y="10"/>
                </a:cxn>
                <a:cxn ang="0">
                  <a:pos x="24" y="17"/>
                </a:cxn>
                <a:cxn ang="0">
                  <a:pos x="17" y="21"/>
                </a:cxn>
                <a:cxn ang="0">
                  <a:pos x="47" y="45"/>
                </a:cxn>
                <a:cxn ang="0">
                  <a:pos x="43" y="41"/>
                </a:cxn>
                <a:cxn ang="0">
                  <a:pos x="39" y="33"/>
                </a:cxn>
                <a:cxn ang="0">
                  <a:pos x="39" y="22"/>
                </a:cxn>
                <a:cxn ang="0">
                  <a:pos x="42" y="15"/>
                </a:cxn>
                <a:cxn ang="0">
                  <a:pos x="48" y="10"/>
                </a:cxn>
                <a:cxn ang="0">
                  <a:pos x="55" y="10"/>
                </a:cxn>
                <a:cxn ang="0">
                  <a:pos x="61" y="15"/>
                </a:cxn>
                <a:cxn ang="0">
                  <a:pos x="64" y="22"/>
                </a:cxn>
                <a:cxn ang="0">
                  <a:pos x="64" y="34"/>
                </a:cxn>
                <a:cxn ang="0">
                  <a:pos x="59" y="42"/>
                </a:cxn>
                <a:cxn ang="0">
                  <a:pos x="55" y="46"/>
                </a:cxn>
              </a:cxnLst>
              <a:rect l="0" t="0" r="r" b="b"/>
              <a:pathLst>
                <a:path w="80" h="56">
                  <a:moveTo>
                    <a:pt x="17" y="21"/>
                  </a:moveTo>
                  <a:lnTo>
                    <a:pt x="17" y="2"/>
                  </a:lnTo>
                  <a:lnTo>
                    <a:pt x="0" y="2"/>
                  </a:lnTo>
                  <a:lnTo>
                    <a:pt x="0" y="54"/>
                  </a:lnTo>
                  <a:lnTo>
                    <a:pt x="17" y="54"/>
                  </a:lnTo>
                  <a:lnTo>
                    <a:pt x="17" y="31"/>
                  </a:lnTo>
                  <a:lnTo>
                    <a:pt x="23" y="31"/>
                  </a:lnTo>
                  <a:lnTo>
                    <a:pt x="24" y="36"/>
                  </a:lnTo>
                  <a:lnTo>
                    <a:pt x="25" y="40"/>
                  </a:lnTo>
                  <a:lnTo>
                    <a:pt x="27" y="45"/>
                  </a:lnTo>
                  <a:lnTo>
                    <a:pt x="30" y="49"/>
                  </a:lnTo>
                  <a:lnTo>
                    <a:pt x="34" y="52"/>
                  </a:lnTo>
                  <a:lnTo>
                    <a:pt x="39" y="54"/>
                  </a:lnTo>
                  <a:lnTo>
                    <a:pt x="44" y="56"/>
                  </a:lnTo>
                  <a:lnTo>
                    <a:pt x="51" y="56"/>
                  </a:lnTo>
                  <a:lnTo>
                    <a:pt x="57" y="56"/>
                  </a:lnTo>
                  <a:lnTo>
                    <a:pt x="62" y="55"/>
                  </a:lnTo>
                  <a:lnTo>
                    <a:pt x="68" y="53"/>
                  </a:lnTo>
                  <a:lnTo>
                    <a:pt x="72" y="50"/>
                  </a:lnTo>
                  <a:lnTo>
                    <a:pt x="76" y="46"/>
                  </a:lnTo>
                  <a:lnTo>
                    <a:pt x="78" y="40"/>
                  </a:lnTo>
                  <a:lnTo>
                    <a:pt x="80" y="34"/>
                  </a:lnTo>
                  <a:lnTo>
                    <a:pt x="80" y="27"/>
                  </a:lnTo>
                  <a:lnTo>
                    <a:pt x="80" y="21"/>
                  </a:lnTo>
                  <a:lnTo>
                    <a:pt x="78" y="15"/>
                  </a:lnTo>
                  <a:lnTo>
                    <a:pt x="76" y="10"/>
                  </a:lnTo>
                  <a:lnTo>
                    <a:pt x="73" y="6"/>
                  </a:lnTo>
                  <a:lnTo>
                    <a:pt x="68" y="3"/>
                  </a:lnTo>
                  <a:lnTo>
                    <a:pt x="64" y="1"/>
                  </a:lnTo>
                  <a:lnTo>
                    <a:pt x="57" y="0"/>
                  </a:lnTo>
                  <a:lnTo>
                    <a:pt x="51" y="0"/>
                  </a:lnTo>
                  <a:lnTo>
                    <a:pt x="45" y="0"/>
                  </a:lnTo>
                  <a:lnTo>
                    <a:pt x="39" y="2"/>
                  </a:lnTo>
                  <a:lnTo>
                    <a:pt x="35" y="4"/>
                  </a:lnTo>
                  <a:lnTo>
                    <a:pt x="31" y="6"/>
                  </a:lnTo>
                  <a:lnTo>
                    <a:pt x="28" y="10"/>
                  </a:lnTo>
                  <a:lnTo>
                    <a:pt x="26" y="13"/>
                  </a:lnTo>
                  <a:lnTo>
                    <a:pt x="24" y="17"/>
                  </a:lnTo>
                  <a:lnTo>
                    <a:pt x="23" y="21"/>
                  </a:lnTo>
                  <a:lnTo>
                    <a:pt x="17" y="21"/>
                  </a:lnTo>
                  <a:close/>
                  <a:moveTo>
                    <a:pt x="51" y="46"/>
                  </a:moveTo>
                  <a:lnTo>
                    <a:pt x="47" y="45"/>
                  </a:lnTo>
                  <a:lnTo>
                    <a:pt x="45" y="43"/>
                  </a:lnTo>
                  <a:lnTo>
                    <a:pt x="43" y="41"/>
                  </a:lnTo>
                  <a:lnTo>
                    <a:pt x="41" y="39"/>
                  </a:lnTo>
                  <a:lnTo>
                    <a:pt x="39" y="33"/>
                  </a:lnTo>
                  <a:lnTo>
                    <a:pt x="39" y="27"/>
                  </a:lnTo>
                  <a:lnTo>
                    <a:pt x="39" y="22"/>
                  </a:lnTo>
                  <a:lnTo>
                    <a:pt x="41" y="18"/>
                  </a:lnTo>
                  <a:lnTo>
                    <a:pt x="42" y="15"/>
                  </a:lnTo>
                  <a:lnTo>
                    <a:pt x="44" y="13"/>
                  </a:lnTo>
                  <a:lnTo>
                    <a:pt x="48" y="10"/>
                  </a:lnTo>
                  <a:lnTo>
                    <a:pt x="51" y="10"/>
                  </a:lnTo>
                  <a:lnTo>
                    <a:pt x="55" y="10"/>
                  </a:lnTo>
                  <a:lnTo>
                    <a:pt x="59" y="13"/>
                  </a:lnTo>
                  <a:lnTo>
                    <a:pt x="61" y="15"/>
                  </a:lnTo>
                  <a:lnTo>
                    <a:pt x="62" y="18"/>
                  </a:lnTo>
                  <a:lnTo>
                    <a:pt x="64" y="22"/>
                  </a:lnTo>
                  <a:lnTo>
                    <a:pt x="64" y="27"/>
                  </a:lnTo>
                  <a:lnTo>
                    <a:pt x="64" y="34"/>
                  </a:lnTo>
                  <a:lnTo>
                    <a:pt x="61" y="40"/>
                  </a:lnTo>
                  <a:lnTo>
                    <a:pt x="59" y="42"/>
                  </a:lnTo>
                  <a:lnTo>
                    <a:pt x="57" y="43"/>
                  </a:lnTo>
                  <a:lnTo>
                    <a:pt x="55" y="46"/>
                  </a:lnTo>
                  <a:lnTo>
                    <a:pt x="51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0" name="Freeform 1894"/>
            <p:cNvSpPr>
              <a:spLocks noEditPoints="1"/>
            </p:cNvSpPr>
            <p:nvPr/>
          </p:nvSpPr>
          <p:spPr bwMode="auto">
            <a:xfrm>
              <a:off x="3987" y="206"/>
              <a:ext cx="14" cy="1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3"/>
                </a:cxn>
                <a:cxn ang="0">
                  <a:pos x="15" y="73"/>
                </a:cxn>
                <a:cxn ang="0">
                  <a:pos x="15" y="49"/>
                </a:cxn>
                <a:cxn ang="0">
                  <a:pos x="20" y="53"/>
                </a:cxn>
                <a:cxn ang="0">
                  <a:pos x="25" y="55"/>
                </a:cxn>
                <a:cxn ang="0">
                  <a:pos x="29" y="56"/>
                </a:cxn>
                <a:cxn ang="0">
                  <a:pos x="32" y="56"/>
                </a:cxn>
                <a:cxn ang="0">
                  <a:pos x="37" y="56"/>
                </a:cxn>
                <a:cxn ang="0">
                  <a:pos x="42" y="54"/>
                </a:cxn>
                <a:cxn ang="0">
                  <a:pos x="46" y="52"/>
                </a:cxn>
                <a:cxn ang="0">
                  <a:pos x="49" y="49"/>
                </a:cxn>
                <a:cxn ang="0">
                  <a:pos x="52" y="45"/>
                </a:cxn>
                <a:cxn ang="0">
                  <a:pos x="54" y="39"/>
                </a:cxn>
                <a:cxn ang="0">
                  <a:pos x="55" y="34"/>
                </a:cxn>
                <a:cxn ang="0">
                  <a:pos x="56" y="28"/>
                </a:cxn>
                <a:cxn ang="0">
                  <a:pos x="55" y="21"/>
                </a:cxn>
                <a:cxn ang="0">
                  <a:pos x="54" y="16"/>
                </a:cxn>
                <a:cxn ang="0">
                  <a:pos x="52" y="11"/>
                </a:cxn>
                <a:cxn ang="0">
                  <a:pos x="49" y="7"/>
                </a:cxn>
                <a:cxn ang="0">
                  <a:pos x="46" y="4"/>
                </a:cxn>
                <a:cxn ang="0">
                  <a:pos x="42" y="2"/>
                </a:cxn>
                <a:cxn ang="0">
                  <a:pos x="37" y="0"/>
                </a:cxn>
                <a:cxn ang="0">
                  <a:pos x="32" y="0"/>
                </a:cxn>
                <a:cxn ang="0">
                  <a:pos x="29" y="0"/>
                </a:cxn>
                <a:cxn ang="0">
                  <a:pos x="25" y="1"/>
                </a:cxn>
                <a:cxn ang="0">
                  <a:pos x="19" y="3"/>
                </a:cxn>
                <a:cxn ang="0">
                  <a:pos x="14" y="8"/>
                </a:cxn>
                <a:cxn ang="0">
                  <a:pos x="14" y="8"/>
                </a:cxn>
                <a:cxn ang="0">
                  <a:pos x="14" y="2"/>
                </a:cxn>
                <a:cxn ang="0">
                  <a:pos x="0" y="2"/>
                </a:cxn>
                <a:cxn ang="0">
                  <a:pos x="14" y="27"/>
                </a:cxn>
                <a:cxn ang="0">
                  <a:pos x="15" y="23"/>
                </a:cxn>
                <a:cxn ang="0">
                  <a:pos x="16" y="19"/>
                </a:cxn>
                <a:cxn ang="0">
                  <a:pos x="17" y="16"/>
                </a:cxn>
                <a:cxn ang="0">
                  <a:pos x="19" y="13"/>
                </a:cxn>
                <a:cxn ang="0">
                  <a:pos x="24" y="11"/>
                </a:cxn>
                <a:cxn ang="0">
                  <a:pos x="28" y="10"/>
                </a:cxn>
                <a:cxn ang="0">
                  <a:pos x="31" y="11"/>
                </a:cxn>
                <a:cxn ang="0">
                  <a:pos x="35" y="13"/>
                </a:cxn>
                <a:cxn ang="0">
                  <a:pos x="37" y="16"/>
                </a:cxn>
                <a:cxn ang="0">
                  <a:pos x="38" y="19"/>
                </a:cxn>
                <a:cxn ang="0">
                  <a:pos x="39" y="23"/>
                </a:cxn>
                <a:cxn ang="0">
                  <a:pos x="40" y="27"/>
                </a:cxn>
                <a:cxn ang="0">
                  <a:pos x="39" y="34"/>
                </a:cxn>
                <a:cxn ang="0">
                  <a:pos x="37" y="40"/>
                </a:cxn>
                <a:cxn ang="0">
                  <a:pos x="35" y="42"/>
                </a:cxn>
                <a:cxn ang="0">
                  <a:pos x="33" y="43"/>
                </a:cxn>
                <a:cxn ang="0">
                  <a:pos x="31" y="46"/>
                </a:cxn>
                <a:cxn ang="0">
                  <a:pos x="28" y="46"/>
                </a:cxn>
                <a:cxn ang="0">
                  <a:pos x="24" y="46"/>
                </a:cxn>
                <a:cxn ang="0">
                  <a:pos x="21" y="43"/>
                </a:cxn>
                <a:cxn ang="0">
                  <a:pos x="19" y="42"/>
                </a:cxn>
                <a:cxn ang="0">
                  <a:pos x="17" y="40"/>
                </a:cxn>
                <a:cxn ang="0">
                  <a:pos x="15" y="34"/>
                </a:cxn>
                <a:cxn ang="0">
                  <a:pos x="14" y="27"/>
                </a:cxn>
              </a:cxnLst>
              <a:rect l="0" t="0" r="r" b="b"/>
              <a:pathLst>
                <a:path w="56" h="73">
                  <a:moveTo>
                    <a:pt x="0" y="2"/>
                  </a:moveTo>
                  <a:lnTo>
                    <a:pt x="0" y="73"/>
                  </a:lnTo>
                  <a:lnTo>
                    <a:pt x="15" y="73"/>
                  </a:lnTo>
                  <a:lnTo>
                    <a:pt x="15" y="49"/>
                  </a:lnTo>
                  <a:lnTo>
                    <a:pt x="20" y="53"/>
                  </a:lnTo>
                  <a:lnTo>
                    <a:pt x="25" y="55"/>
                  </a:lnTo>
                  <a:lnTo>
                    <a:pt x="29" y="56"/>
                  </a:lnTo>
                  <a:lnTo>
                    <a:pt x="32" y="56"/>
                  </a:lnTo>
                  <a:lnTo>
                    <a:pt x="37" y="56"/>
                  </a:lnTo>
                  <a:lnTo>
                    <a:pt x="42" y="54"/>
                  </a:lnTo>
                  <a:lnTo>
                    <a:pt x="46" y="52"/>
                  </a:lnTo>
                  <a:lnTo>
                    <a:pt x="49" y="49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5" y="34"/>
                  </a:lnTo>
                  <a:lnTo>
                    <a:pt x="56" y="28"/>
                  </a:lnTo>
                  <a:lnTo>
                    <a:pt x="55" y="21"/>
                  </a:lnTo>
                  <a:lnTo>
                    <a:pt x="54" y="16"/>
                  </a:lnTo>
                  <a:lnTo>
                    <a:pt x="52" y="11"/>
                  </a:lnTo>
                  <a:lnTo>
                    <a:pt x="49" y="7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29" y="0"/>
                  </a:lnTo>
                  <a:lnTo>
                    <a:pt x="25" y="1"/>
                  </a:lnTo>
                  <a:lnTo>
                    <a:pt x="19" y="3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0" y="2"/>
                  </a:lnTo>
                  <a:close/>
                  <a:moveTo>
                    <a:pt x="14" y="27"/>
                  </a:moveTo>
                  <a:lnTo>
                    <a:pt x="15" y="23"/>
                  </a:lnTo>
                  <a:lnTo>
                    <a:pt x="16" y="19"/>
                  </a:lnTo>
                  <a:lnTo>
                    <a:pt x="17" y="16"/>
                  </a:lnTo>
                  <a:lnTo>
                    <a:pt x="19" y="13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1" y="11"/>
                  </a:lnTo>
                  <a:lnTo>
                    <a:pt x="35" y="13"/>
                  </a:lnTo>
                  <a:lnTo>
                    <a:pt x="37" y="16"/>
                  </a:lnTo>
                  <a:lnTo>
                    <a:pt x="38" y="19"/>
                  </a:lnTo>
                  <a:lnTo>
                    <a:pt x="39" y="23"/>
                  </a:lnTo>
                  <a:lnTo>
                    <a:pt x="40" y="27"/>
                  </a:lnTo>
                  <a:lnTo>
                    <a:pt x="39" y="34"/>
                  </a:lnTo>
                  <a:lnTo>
                    <a:pt x="37" y="40"/>
                  </a:lnTo>
                  <a:lnTo>
                    <a:pt x="35" y="42"/>
                  </a:lnTo>
                  <a:lnTo>
                    <a:pt x="33" y="43"/>
                  </a:lnTo>
                  <a:lnTo>
                    <a:pt x="31" y="46"/>
                  </a:lnTo>
                  <a:lnTo>
                    <a:pt x="28" y="46"/>
                  </a:lnTo>
                  <a:lnTo>
                    <a:pt x="24" y="46"/>
                  </a:lnTo>
                  <a:lnTo>
                    <a:pt x="21" y="43"/>
                  </a:lnTo>
                  <a:lnTo>
                    <a:pt x="19" y="42"/>
                  </a:lnTo>
                  <a:lnTo>
                    <a:pt x="17" y="40"/>
                  </a:lnTo>
                  <a:lnTo>
                    <a:pt x="15" y="34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1" name="Freeform 1895"/>
            <p:cNvSpPr>
              <a:spLocks noEditPoints="1"/>
            </p:cNvSpPr>
            <p:nvPr/>
          </p:nvSpPr>
          <p:spPr bwMode="auto">
            <a:xfrm>
              <a:off x="4003" y="206"/>
              <a:ext cx="14" cy="14"/>
            </a:xfrm>
            <a:custGeom>
              <a:avLst/>
              <a:gdLst/>
              <a:ahLst/>
              <a:cxnLst>
                <a:cxn ang="0">
                  <a:pos x="30" y="56"/>
                </a:cxn>
                <a:cxn ang="0">
                  <a:pos x="36" y="56"/>
                </a:cxn>
                <a:cxn ang="0">
                  <a:pos x="41" y="55"/>
                </a:cxn>
                <a:cxn ang="0">
                  <a:pos x="46" y="53"/>
                </a:cxn>
                <a:cxn ang="0">
                  <a:pos x="50" y="50"/>
                </a:cxn>
                <a:cxn ang="0">
                  <a:pos x="53" y="46"/>
                </a:cxn>
                <a:cxn ang="0">
                  <a:pos x="56" y="40"/>
                </a:cxn>
                <a:cxn ang="0">
                  <a:pos x="58" y="34"/>
                </a:cxn>
                <a:cxn ang="0">
                  <a:pos x="58" y="27"/>
                </a:cxn>
                <a:cxn ang="0">
                  <a:pos x="58" y="21"/>
                </a:cxn>
                <a:cxn ang="0">
                  <a:pos x="56" y="15"/>
                </a:cxn>
                <a:cxn ang="0">
                  <a:pos x="53" y="10"/>
                </a:cxn>
                <a:cxn ang="0">
                  <a:pos x="50" y="6"/>
                </a:cxn>
                <a:cxn ang="0">
                  <a:pos x="46" y="3"/>
                </a:cxn>
                <a:cxn ang="0">
                  <a:pos x="41" y="1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9" y="1"/>
                </a:cxn>
                <a:cxn ang="0">
                  <a:pos x="14" y="3"/>
                </a:cxn>
                <a:cxn ang="0">
                  <a:pos x="9" y="6"/>
                </a:cxn>
                <a:cxn ang="0">
                  <a:pos x="6" y="10"/>
                </a:cxn>
                <a:cxn ang="0">
                  <a:pos x="3" y="14"/>
                </a:cxn>
                <a:cxn ang="0">
                  <a:pos x="1" y="20"/>
                </a:cxn>
                <a:cxn ang="0">
                  <a:pos x="0" y="27"/>
                </a:cxn>
                <a:cxn ang="0">
                  <a:pos x="1" y="34"/>
                </a:cxn>
                <a:cxn ang="0">
                  <a:pos x="3" y="40"/>
                </a:cxn>
                <a:cxn ang="0">
                  <a:pos x="5" y="46"/>
                </a:cxn>
                <a:cxn ang="0">
                  <a:pos x="9" y="50"/>
                </a:cxn>
                <a:cxn ang="0">
                  <a:pos x="14" y="53"/>
                </a:cxn>
                <a:cxn ang="0">
                  <a:pos x="19" y="55"/>
                </a:cxn>
                <a:cxn ang="0">
                  <a:pos x="24" y="56"/>
                </a:cxn>
                <a:cxn ang="0">
                  <a:pos x="30" y="56"/>
                </a:cxn>
                <a:cxn ang="0">
                  <a:pos x="30" y="46"/>
                </a:cxn>
                <a:cxn ang="0">
                  <a:pos x="26" y="45"/>
                </a:cxn>
                <a:cxn ang="0">
                  <a:pos x="23" y="43"/>
                </a:cxn>
                <a:cxn ang="0">
                  <a:pos x="21" y="41"/>
                </a:cxn>
                <a:cxn ang="0">
                  <a:pos x="20" y="39"/>
                </a:cxn>
                <a:cxn ang="0">
                  <a:pos x="18" y="33"/>
                </a:cxn>
                <a:cxn ang="0">
                  <a:pos x="18" y="27"/>
                </a:cxn>
                <a:cxn ang="0">
                  <a:pos x="18" y="22"/>
                </a:cxn>
                <a:cxn ang="0">
                  <a:pos x="19" y="18"/>
                </a:cxn>
                <a:cxn ang="0">
                  <a:pos x="21" y="15"/>
                </a:cxn>
                <a:cxn ang="0">
                  <a:pos x="22" y="13"/>
                </a:cxn>
                <a:cxn ang="0">
                  <a:pos x="26" y="10"/>
                </a:cxn>
                <a:cxn ang="0">
                  <a:pos x="30" y="10"/>
                </a:cxn>
                <a:cxn ang="0">
                  <a:pos x="33" y="10"/>
                </a:cxn>
                <a:cxn ang="0">
                  <a:pos x="37" y="13"/>
                </a:cxn>
                <a:cxn ang="0">
                  <a:pos x="39" y="15"/>
                </a:cxn>
                <a:cxn ang="0">
                  <a:pos x="41" y="18"/>
                </a:cxn>
                <a:cxn ang="0">
                  <a:pos x="42" y="22"/>
                </a:cxn>
                <a:cxn ang="0">
                  <a:pos x="42" y="27"/>
                </a:cxn>
                <a:cxn ang="0">
                  <a:pos x="42" y="33"/>
                </a:cxn>
                <a:cxn ang="0">
                  <a:pos x="40" y="39"/>
                </a:cxn>
                <a:cxn ang="0">
                  <a:pos x="39" y="41"/>
                </a:cxn>
                <a:cxn ang="0">
                  <a:pos x="36" y="43"/>
                </a:cxn>
                <a:cxn ang="0">
                  <a:pos x="34" y="45"/>
                </a:cxn>
                <a:cxn ang="0">
                  <a:pos x="30" y="46"/>
                </a:cxn>
              </a:cxnLst>
              <a:rect l="0" t="0" r="r" b="b"/>
              <a:pathLst>
                <a:path w="58" h="56">
                  <a:moveTo>
                    <a:pt x="30" y="56"/>
                  </a:moveTo>
                  <a:lnTo>
                    <a:pt x="36" y="56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50"/>
                  </a:lnTo>
                  <a:lnTo>
                    <a:pt x="53" y="46"/>
                  </a:lnTo>
                  <a:lnTo>
                    <a:pt x="56" y="40"/>
                  </a:lnTo>
                  <a:lnTo>
                    <a:pt x="58" y="34"/>
                  </a:lnTo>
                  <a:lnTo>
                    <a:pt x="58" y="27"/>
                  </a:lnTo>
                  <a:lnTo>
                    <a:pt x="58" y="21"/>
                  </a:lnTo>
                  <a:lnTo>
                    <a:pt x="56" y="15"/>
                  </a:lnTo>
                  <a:lnTo>
                    <a:pt x="53" y="10"/>
                  </a:lnTo>
                  <a:lnTo>
                    <a:pt x="50" y="6"/>
                  </a:lnTo>
                  <a:lnTo>
                    <a:pt x="46" y="3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9" y="6"/>
                  </a:lnTo>
                  <a:lnTo>
                    <a:pt x="6" y="10"/>
                  </a:lnTo>
                  <a:lnTo>
                    <a:pt x="3" y="14"/>
                  </a:lnTo>
                  <a:lnTo>
                    <a:pt x="1" y="20"/>
                  </a:lnTo>
                  <a:lnTo>
                    <a:pt x="0" y="27"/>
                  </a:lnTo>
                  <a:lnTo>
                    <a:pt x="1" y="34"/>
                  </a:lnTo>
                  <a:lnTo>
                    <a:pt x="3" y="40"/>
                  </a:lnTo>
                  <a:lnTo>
                    <a:pt x="5" y="46"/>
                  </a:lnTo>
                  <a:lnTo>
                    <a:pt x="9" y="50"/>
                  </a:lnTo>
                  <a:lnTo>
                    <a:pt x="14" y="53"/>
                  </a:lnTo>
                  <a:lnTo>
                    <a:pt x="19" y="55"/>
                  </a:lnTo>
                  <a:lnTo>
                    <a:pt x="24" y="56"/>
                  </a:lnTo>
                  <a:lnTo>
                    <a:pt x="30" y="56"/>
                  </a:lnTo>
                  <a:close/>
                  <a:moveTo>
                    <a:pt x="30" y="46"/>
                  </a:moveTo>
                  <a:lnTo>
                    <a:pt x="26" y="45"/>
                  </a:lnTo>
                  <a:lnTo>
                    <a:pt x="23" y="43"/>
                  </a:lnTo>
                  <a:lnTo>
                    <a:pt x="21" y="41"/>
                  </a:lnTo>
                  <a:lnTo>
                    <a:pt x="20" y="39"/>
                  </a:lnTo>
                  <a:lnTo>
                    <a:pt x="18" y="33"/>
                  </a:lnTo>
                  <a:lnTo>
                    <a:pt x="18" y="27"/>
                  </a:lnTo>
                  <a:lnTo>
                    <a:pt x="18" y="22"/>
                  </a:lnTo>
                  <a:lnTo>
                    <a:pt x="19" y="18"/>
                  </a:lnTo>
                  <a:lnTo>
                    <a:pt x="21" y="15"/>
                  </a:lnTo>
                  <a:lnTo>
                    <a:pt x="22" y="13"/>
                  </a:lnTo>
                  <a:lnTo>
                    <a:pt x="26" y="10"/>
                  </a:lnTo>
                  <a:lnTo>
                    <a:pt x="30" y="10"/>
                  </a:lnTo>
                  <a:lnTo>
                    <a:pt x="33" y="10"/>
                  </a:lnTo>
                  <a:lnTo>
                    <a:pt x="37" y="13"/>
                  </a:lnTo>
                  <a:lnTo>
                    <a:pt x="39" y="15"/>
                  </a:lnTo>
                  <a:lnTo>
                    <a:pt x="41" y="18"/>
                  </a:lnTo>
                  <a:lnTo>
                    <a:pt x="42" y="22"/>
                  </a:lnTo>
                  <a:lnTo>
                    <a:pt x="42" y="27"/>
                  </a:lnTo>
                  <a:lnTo>
                    <a:pt x="42" y="33"/>
                  </a:lnTo>
                  <a:lnTo>
                    <a:pt x="40" y="39"/>
                  </a:lnTo>
                  <a:lnTo>
                    <a:pt x="39" y="41"/>
                  </a:lnTo>
                  <a:lnTo>
                    <a:pt x="36" y="43"/>
                  </a:lnTo>
                  <a:lnTo>
                    <a:pt x="34" y="45"/>
                  </a:lnTo>
                  <a:lnTo>
                    <a:pt x="30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2" name="Freeform 1896"/>
            <p:cNvSpPr>
              <a:spLocks noEditPoints="1"/>
            </p:cNvSpPr>
            <p:nvPr/>
          </p:nvSpPr>
          <p:spPr bwMode="auto">
            <a:xfrm>
              <a:off x="4026" y="206"/>
              <a:ext cx="14" cy="1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3"/>
                </a:cxn>
                <a:cxn ang="0">
                  <a:pos x="16" y="73"/>
                </a:cxn>
                <a:cxn ang="0">
                  <a:pos x="16" y="49"/>
                </a:cxn>
                <a:cxn ang="0">
                  <a:pos x="21" y="53"/>
                </a:cxn>
                <a:cxn ang="0">
                  <a:pos x="26" y="55"/>
                </a:cxn>
                <a:cxn ang="0">
                  <a:pos x="30" y="56"/>
                </a:cxn>
                <a:cxn ang="0">
                  <a:pos x="32" y="56"/>
                </a:cxn>
                <a:cxn ang="0">
                  <a:pos x="37" y="56"/>
                </a:cxn>
                <a:cxn ang="0">
                  <a:pos x="42" y="54"/>
                </a:cxn>
                <a:cxn ang="0">
                  <a:pos x="46" y="52"/>
                </a:cxn>
                <a:cxn ang="0">
                  <a:pos x="50" y="49"/>
                </a:cxn>
                <a:cxn ang="0">
                  <a:pos x="52" y="45"/>
                </a:cxn>
                <a:cxn ang="0">
                  <a:pos x="54" y="39"/>
                </a:cxn>
                <a:cxn ang="0">
                  <a:pos x="56" y="34"/>
                </a:cxn>
                <a:cxn ang="0">
                  <a:pos x="56" y="28"/>
                </a:cxn>
                <a:cxn ang="0">
                  <a:pos x="56" y="21"/>
                </a:cxn>
                <a:cxn ang="0">
                  <a:pos x="54" y="16"/>
                </a:cxn>
                <a:cxn ang="0">
                  <a:pos x="52" y="11"/>
                </a:cxn>
                <a:cxn ang="0">
                  <a:pos x="50" y="7"/>
                </a:cxn>
                <a:cxn ang="0">
                  <a:pos x="46" y="4"/>
                </a:cxn>
                <a:cxn ang="0">
                  <a:pos x="42" y="2"/>
                </a:cxn>
                <a:cxn ang="0">
                  <a:pos x="38" y="0"/>
                </a:cxn>
                <a:cxn ang="0">
                  <a:pos x="33" y="0"/>
                </a:cxn>
                <a:cxn ang="0">
                  <a:pos x="29" y="0"/>
                </a:cxn>
                <a:cxn ang="0">
                  <a:pos x="25" y="1"/>
                </a:cxn>
                <a:cxn ang="0">
                  <a:pos x="19" y="3"/>
                </a:cxn>
                <a:cxn ang="0">
                  <a:pos x="15" y="8"/>
                </a:cxn>
                <a:cxn ang="0">
                  <a:pos x="15" y="8"/>
                </a:cxn>
                <a:cxn ang="0">
                  <a:pos x="15" y="2"/>
                </a:cxn>
                <a:cxn ang="0">
                  <a:pos x="0" y="2"/>
                </a:cxn>
                <a:cxn ang="0">
                  <a:pos x="15" y="27"/>
                </a:cxn>
                <a:cxn ang="0">
                  <a:pos x="15" y="23"/>
                </a:cxn>
                <a:cxn ang="0">
                  <a:pos x="16" y="19"/>
                </a:cxn>
                <a:cxn ang="0">
                  <a:pos x="17" y="16"/>
                </a:cxn>
                <a:cxn ang="0">
                  <a:pos x="19" y="13"/>
                </a:cxn>
                <a:cxn ang="0">
                  <a:pos x="24" y="11"/>
                </a:cxn>
                <a:cxn ang="0">
                  <a:pos x="28" y="10"/>
                </a:cxn>
                <a:cxn ang="0">
                  <a:pos x="32" y="11"/>
                </a:cxn>
                <a:cxn ang="0">
                  <a:pos x="36" y="13"/>
                </a:cxn>
                <a:cxn ang="0">
                  <a:pos x="37" y="16"/>
                </a:cxn>
                <a:cxn ang="0">
                  <a:pos x="39" y="19"/>
                </a:cxn>
                <a:cxn ang="0">
                  <a:pos x="40" y="23"/>
                </a:cxn>
                <a:cxn ang="0">
                  <a:pos x="40" y="27"/>
                </a:cxn>
                <a:cxn ang="0">
                  <a:pos x="39" y="34"/>
                </a:cxn>
                <a:cxn ang="0">
                  <a:pos x="37" y="40"/>
                </a:cxn>
                <a:cxn ang="0">
                  <a:pos x="36" y="42"/>
                </a:cxn>
                <a:cxn ang="0">
                  <a:pos x="34" y="43"/>
                </a:cxn>
                <a:cxn ang="0">
                  <a:pos x="31" y="46"/>
                </a:cxn>
                <a:cxn ang="0">
                  <a:pos x="28" y="46"/>
                </a:cxn>
                <a:cxn ang="0">
                  <a:pos x="25" y="46"/>
                </a:cxn>
                <a:cxn ang="0">
                  <a:pos x="22" y="43"/>
                </a:cxn>
                <a:cxn ang="0">
                  <a:pos x="19" y="42"/>
                </a:cxn>
                <a:cxn ang="0">
                  <a:pos x="17" y="40"/>
                </a:cxn>
                <a:cxn ang="0">
                  <a:pos x="15" y="34"/>
                </a:cxn>
                <a:cxn ang="0">
                  <a:pos x="15" y="27"/>
                </a:cxn>
              </a:cxnLst>
              <a:rect l="0" t="0" r="r" b="b"/>
              <a:pathLst>
                <a:path w="56" h="73">
                  <a:moveTo>
                    <a:pt x="0" y="2"/>
                  </a:moveTo>
                  <a:lnTo>
                    <a:pt x="0" y="73"/>
                  </a:lnTo>
                  <a:lnTo>
                    <a:pt x="16" y="73"/>
                  </a:lnTo>
                  <a:lnTo>
                    <a:pt x="16" y="49"/>
                  </a:lnTo>
                  <a:lnTo>
                    <a:pt x="21" y="53"/>
                  </a:lnTo>
                  <a:lnTo>
                    <a:pt x="26" y="55"/>
                  </a:lnTo>
                  <a:lnTo>
                    <a:pt x="30" y="56"/>
                  </a:lnTo>
                  <a:lnTo>
                    <a:pt x="32" y="56"/>
                  </a:lnTo>
                  <a:lnTo>
                    <a:pt x="37" y="56"/>
                  </a:lnTo>
                  <a:lnTo>
                    <a:pt x="42" y="54"/>
                  </a:lnTo>
                  <a:lnTo>
                    <a:pt x="46" y="52"/>
                  </a:lnTo>
                  <a:lnTo>
                    <a:pt x="50" y="49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6" y="34"/>
                  </a:lnTo>
                  <a:lnTo>
                    <a:pt x="56" y="28"/>
                  </a:lnTo>
                  <a:lnTo>
                    <a:pt x="56" y="21"/>
                  </a:lnTo>
                  <a:lnTo>
                    <a:pt x="54" y="16"/>
                  </a:lnTo>
                  <a:lnTo>
                    <a:pt x="52" y="11"/>
                  </a:lnTo>
                  <a:lnTo>
                    <a:pt x="50" y="7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5" y="1"/>
                  </a:lnTo>
                  <a:lnTo>
                    <a:pt x="19" y="3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2"/>
                  </a:lnTo>
                  <a:lnTo>
                    <a:pt x="0" y="2"/>
                  </a:lnTo>
                  <a:close/>
                  <a:moveTo>
                    <a:pt x="15" y="27"/>
                  </a:moveTo>
                  <a:lnTo>
                    <a:pt x="15" y="23"/>
                  </a:lnTo>
                  <a:lnTo>
                    <a:pt x="16" y="19"/>
                  </a:lnTo>
                  <a:lnTo>
                    <a:pt x="17" y="16"/>
                  </a:lnTo>
                  <a:lnTo>
                    <a:pt x="19" y="13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2" y="11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9" y="19"/>
                  </a:lnTo>
                  <a:lnTo>
                    <a:pt x="40" y="23"/>
                  </a:lnTo>
                  <a:lnTo>
                    <a:pt x="40" y="27"/>
                  </a:lnTo>
                  <a:lnTo>
                    <a:pt x="39" y="34"/>
                  </a:lnTo>
                  <a:lnTo>
                    <a:pt x="37" y="40"/>
                  </a:lnTo>
                  <a:lnTo>
                    <a:pt x="36" y="42"/>
                  </a:lnTo>
                  <a:lnTo>
                    <a:pt x="34" y="43"/>
                  </a:lnTo>
                  <a:lnTo>
                    <a:pt x="31" y="46"/>
                  </a:lnTo>
                  <a:lnTo>
                    <a:pt x="28" y="46"/>
                  </a:lnTo>
                  <a:lnTo>
                    <a:pt x="25" y="46"/>
                  </a:lnTo>
                  <a:lnTo>
                    <a:pt x="22" y="43"/>
                  </a:lnTo>
                  <a:lnTo>
                    <a:pt x="19" y="42"/>
                  </a:lnTo>
                  <a:lnTo>
                    <a:pt x="17" y="40"/>
                  </a:lnTo>
                  <a:lnTo>
                    <a:pt x="15" y="34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3" name="Freeform 1897"/>
            <p:cNvSpPr>
              <a:spLocks noEditPoints="1"/>
            </p:cNvSpPr>
            <p:nvPr/>
          </p:nvSpPr>
          <p:spPr bwMode="auto">
            <a:xfrm>
              <a:off x="4042" y="206"/>
              <a:ext cx="14" cy="14"/>
            </a:xfrm>
            <a:custGeom>
              <a:avLst/>
              <a:gdLst/>
              <a:ahLst/>
              <a:cxnLst>
                <a:cxn ang="0">
                  <a:pos x="40" y="38"/>
                </a:cxn>
                <a:cxn ang="0">
                  <a:pos x="38" y="41"/>
                </a:cxn>
                <a:cxn ang="0">
                  <a:pos x="36" y="43"/>
                </a:cxn>
                <a:cxn ang="0">
                  <a:pos x="33" y="46"/>
                </a:cxn>
                <a:cxn ang="0">
                  <a:pos x="29" y="46"/>
                </a:cxn>
                <a:cxn ang="0">
                  <a:pos x="26" y="46"/>
                </a:cxn>
                <a:cxn ang="0">
                  <a:pos x="23" y="45"/>
                </a:cxn>
                <a:cxn ang="0">
                  <a:pos x="21" y="42"/>
                </a:cxn>
                <a:cxn ang="0">
                  <a:pos x="19" y="40"/>
                </a:cxn>
                <a:cxn ang="0">
                  <a:pos x="17" y="36"/>
                </a:cxn>
                <a:cxn ang="0">
                  <a:pos x="17" y="31"/>
                </a:cxn>
                <a:cxn ang="0">
                  <a:pos x="58" y="31"/>
                </a:cxn>
                <a:cxn ang="0">
                  <a:pos x="58" y="28"/>
                </a:cxn>
                <a:cxn ang="0">
                  <a:pos x="56" y="21"/>
                </a:cxn>
                <a:cxn ang="0">
                  <a:pos x="53" y="12"/>
                </a:cxn>
                <a:cxn ang="0">
                  <a:pos x="49" y="7"/>
                </a:cxn>
                <a:cxn ang="0">
                  <a:pos x="45" y="3"/>
                </a:cxn>
                <a:cxn ang="0">
                  <a:pos x="42" y="2"/>
                </a:cxn>
                <a:cxn ang="0">
                  <a:pos x="38" y="1"/>
                </a:cxn>
                <a:cxn ang="0">
                  <a:pos x="34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9" y="7"/>
                </a:cxn>
                <a:cxn ang="0">
                  <a:pos x="5" y="11"/>
                </a:cxn>
                <a:cxn ang="0">
                  <a:pos x="2" y="16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1" y="36"/>
                </a:cxn>
                <a:cxn ang="0">
                  <a:pos x="3" y="43"/>
                </a:cxn>
                <a:cxn ang="0">
                  <a:pos x="8" y="49"/>
                </a:cxn>
                <a:cxn ang="0">
                  <a:pos x="12" y="52"/>
                </a:cxn>
                <a:cxn ang="0">
                  <a:pos x="17" y="54"/>
                </a:cxn>
                <a:cxn ang="0">
                  <a:pos x="21" y="56"/>
                </a:cxn>
                <a:cxn ang="0">
                  <a:pos x="25" y="56"/>
                </a:cxn>
                <a:cxn ang="0">
                  <a:pos x="29" y="56"/>
                </a:cxn>
                <a:cxn ang="0">
                  <a:pos x="36" y="56"/>
                </a:cxn>
                <a:cxn ang="0">
                  <a:pos x="44" y="53"/>
                </a:cxn>
                <a:cxn ang="0">
                  <a:pos x="48" y="51"/>
                </a:cxn>
                <a:cxn ang="0">
                  <a:pos x="51" y="48"/>
                </a:cxn>
                <a:cxn ang="0">
                  <a:pos x="54" y="43"/>
                </a:cxn>
                <a:cxn ang="0">
                  <a:pos x="56" y="38"/>
                </a:cxn>
                <a:cxn ang="0">
                  <a:pos x="40" y="38"/>
                </a:cxn>
                <a:cxn ang="0">
                  <a:pos x="17" y="23"/>
                </a:cxn>
                <a:cxn ang="0">
                  <a:pos x="18" y="18"/>
                </a:cxn>
                <a:cxn ang="0">
                  <a:pos x="19" y="15"/>
                </a:cxn>
                <a:cxn ang="0">
                  <a:pos x="21" y="13"/>
                </a:cxn>
                <a:cxn ang="0">
                  <a:pos x="23" y="12"/>
                </a:cxn>
                <a:cxn ang="0">
                  <a:pos x="27" y="10"/>
                </a:cxn>
                <a:cxn ang="0">
                  <a:pos x="30" y="10"/>
                </a:cxn>
                <a:cxn ang="0">
                  <a:pos x="33" y="10"/>
                </a:cxn>
                <a:cxn ang="0">
                  <a:pos x="36" y="12"/>
                </a:cxn>
                <a:cxn ang="0">
                  <a:pos x="38" y="14"/>
                </a:cxn>
                <a:cxn ang="0">
                  <a:pos x="39" y="16"/>
                </a:cxn>
                <a:cxn ang="0">
                  <a:pos x="40" y="19"/>
                </a:cxn>
                <a:cxn ang="0">
                  <a:pos x="41" y="23"/>
                </a:cxn>
                <a:cxn ang="0">
                  <a:pos x="17" y="23"/>
                </a:cxn>
              </a:cxnLst>
              <a:rect l="0" t="0" r="r" b="b"/>
              <a:pathLst>
                <a:path w="58" h="56">
                  <a:moveTo>
                    <a:pt x="40" y="38"/>
                  </a:moveTo>
                  <a:lnTo>
                    <a:pt x="38" y="41"/>
                  </a:lnTo>
                  <a:lnTo>
                    <a:pt x="36" y="43"/>
                  </a:lnTo>
                  <a:lnTo>
                    <a:pt x="33" y="46"/>
                  </a:lnTo>
                  <a:lnTo>
                    <a:pt x="29" y="46"/>
                  </a:lnTo>
                  <a:lnTo>
                    <a:pt x="26" y="46"/>
                  </a:lnTo>
                  <a:lnTo>
                    <a:pt x="23" y="45"/>
                  </a:lnTo>
                  <a:lnTo>
                    <a:pt x="21" y="42"/>
                  </a:lnTo>
                  <a:lnTo>
                    <a:pt x="19" y="40"/>
                  </a:lnTo>
                  <a:lnTo>
                    <a:pt x="17" y="36"/>
                  </a:lnTo>
                  <a:lnTo>
                    <a:pt x="17" y="31"/>
                  </a:lnTo>
                  <a:lnTo>
                    <a:pt x="58" y="31"/>
                  </a:lnTo>
                  <a:lnTo>
                    <a:pt x="58" y="28"/>
                  </a:lnTo>
                  <a:lnTo>
                    <a:pt x="56" y="21"/>
                  </a:lnTo>
                  <a:lnTo>
                    <a:pt x="53" y="12"/>
                  </a:lnTo>
                  <a:lnTo>
                    <a:pt x="49" y="7"/>
                  </a:lnTo>
                  <a:lnTo>
                    <a:pt x="45" y="3"/>
                  </a:lnTo>
                  <a:lnTo>
                    <a:pt x="42" y="2"/>
                  </a:lnTo>
                  <a:lnTo>
                    <a:pt x="38" y="1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1" y="36"/>
                  </a:lnTo>
                  <a:lnTo>
                    <a:pt x="3" y="43"/>
                  </a:lnTo>
                  <a:lnTo>
                    <a:pt x="8" y="49"/>
                  </a:lnTo>
                  <a:lnTo>
                    <a:pt x="12" y="52"/>
                  </a:lnTo>
                  <a:lnTo>
                    <a:pt x="17" y="54"/>
                  </a:lnTo>
                  <a:lnTo>
                    <a:pt x="21" y="56"/>
                  </a:lnTo>
                  <a:lnTo>
                    <a:pt x="25" y="56"/>
                  </a:lnTo>
                  <a:lnTo>
                    <a:pt x="29" y="56"/>
                  </a:lnTo>
                  <a:lnTo>
                    <a:pt x="36" y="56"/>
                  </a:lnTo>
                  <a:lnTo>
                    <a:pt x="44" y="53"/>
                  </a:lnTo>
                  <a:lnTo>
                    <a:pt x="48" y="51"/>
                  </a:lnTo>
                  <a:lnTo>
                    <a:pt x="51" y="48"/>
                  </a:lnTo>
                  <a:lnTo>
                    <a:pt x="54" y="43"/>
                  </a:lnTo>
                  <a:lnTo>
                    <a:pt x="56" y="38"/>
                  </a:lnTo>
                  <a:lnTo>
                    <a:pt x="40" y="38"/>
                  </a:lnTo>
                  <a:close/>
                  <a:moveTo>
                    <a:pt x="17" y="23"/>
                  </a:moveTo>
                  <a:lnTo>
                    <a:pt x="18" y="18"/>
                  </a:lnTo>
                  <a:lnTo>
                    <a:pt x="19" y="15"/>
                  </a:lnTo>
                  <a:lnTo>
                    <a:pt x="21" y="13"/>
                  </a:lnTo>
                  <a:lnTo>
                    <a:pt x="23" y="12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3" y="10"/>
                  </a:lnTo>
                  <a:lnTo>
                    <a:pt x="36" y="12"/>
                  </a:lnTo>
                  <a:lnTo>
                    <a:pt x="38" y="14"/>
                  </a:lnTo>
                  <a:lnTo>
                    <a:pt x="39" y="16"/>
                  </a:lnTo>
                  <a:lnTo>
                    <a:pt x="40" y="19"/>
                  </a:lnTo>
                  <a:lnTo>
                    <a:pt x="41" y="23"/>
                  </a:lnTo>
                  <a:lnTo>
                    <a:pt x="17" y="2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4" name="Freeform 1898"/>
            <p:cNvSpPr>
              <a:spLocks/>
            </p:cNvSpPr>
            <p:nvPr/>
          </p:nvSpPr>
          <p:spPr bwMode="auto">
            <a:xfrm>
              <a:off x="4059" y="206"/>
              <a:ext cx="18" cy="13"/>
            </a:xfrm>
            <a:custGeom>
              <a:avLst/>
              <a:gdLst/>
              <a:ahLst/>
              <a:cxnLst>
                <a:cxn ang="0">
                  <a:pos x="29" y="52"/>
                </a:cxn>
                <a:cxn ang="0">
                  <a:pos x="41" y="52"/>
                </a:cxn>
                <a:cxn ang="0">
                  <a:pos x="55" y="16"/>
                </a:cxn>
                <a:cxn ang="0">
                  <a:pos x="55" y="16"/>
                </a:cxn>
                <a:cxn ang="0">
                  <a:pos x="55" y="18"/>
                </a:cxn>
                <a:cxn ang="0">
                  <a:pos x="55" y="52"/>
                </a:cxn>
                <a:cxn ang="0">
                  <a:pos x="70" y="52"/>
                </a:cxn>
                <a:cxn ang="0">
                  <a:pos x="70" y="0"/>
                </a:cxn>
                <a:cxn ang="0">
                  <a:pos x="50" y="0"/>
                </a:cxn>
                <a:cxn ang="0">
                  <a:pos x="35" y="36"/>
                </a:cxn>
                <a:cxn ang="0">
                  <a:pos x="34" y="36"/>
                </a:cxn>
                <a:cxn ang="0">
                  <a:pos x="20" y="0"/>
                </a:cxn>
                <a:cxn ang="0">
                  <a:pos x="0" y="0"/>
                </a:cxn>
                <a:cxn ang="0">
                  <a:pos x="0" y="52"/>
                </a:cxn>
                <a:cxn ang="0">
                  <a:pos x="15" y="52"/>
                </a:cxn>
                <a:cxn ang="0">
                  <a:pos x="15" y="18"/>
                </a:cxn>
                <a:cxn ang="0">
                  <a:pos x="15" y="16"/>
                </a:cxn>
                <a:cxn ang="0">
                  <a:pos x="15" y="16"/>
                </a:cxn>
                <a:cxn ang="0">
                  <a:pos x="29" y="52"/>
                </a:cxn>
              </a:cxnLst>
              <a:rect l="0" t="0" r="r" b="b"/>
              <a:pathLst>
                <a:path w="70" h="52">
                  <a:moveTo>
                    <a:pt x="29" y="52"/>
                  </a:moveTo>
                  <a:lnTo>
                    <a:pt x="41" y="52"/>
                  </a:lnTo>
                  <a:lnTo>
                    <a:pt x="55" y="16"/>
                  </a:lnTo>
                  <a:lnTo>
                    <a:pt x="55" y="16"/>
                  </a:lnTo>
                  <a:lnTo>
                    <a:pt x="55" y="18"/>
                  </a:lnTo>
                  <a:lnTo>
                    <a:pt x="55" y="52"/>
                  </a:lnTo>
                  <a:lnTo>
                    <a:pt x="70" y="52"/>
                  </a:lnTo>
                  <a:lnTo>
                    <a:pt x="70" y="0"/>
                  </a:lnTo>
                  <a:lnTo>
                    <a:pt x="50" y="0"/>
                  </a:lnTo>
                  <a:lnTo>
                    <a:pt x="35" y="36"/>
                  </a:lnTo>
                  <a:lnTo>
                    <a:pt x="34" y="36"/>
                  </a:lnTo>
                  <a:lnTo>
                    <a:pt x="20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15" y="52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29" y="5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5" name="Freeform 1899"/>
            <p:cNvSpPr>
              <a:spLocks noEditPoints="1"/>
            </p:cNvSpPr>
            <p:nvPr/>
          </p:nvSpPr>
          <p:spPr bwMode="auto">
            <a:xfrm>
              <a:off x="4079" y="206"/>
              <a:ext cx="15" cy="14"/>
            </a:xfrm>
            <a:custGeom>
              <a:avLst/>
              <a:gdLst/>
              <a:ahLst/>
              <a:cxnLst>
                <a:cxn ang="0">
                  <a:pos x="29" y="56"/>
                </a:cxn>
                <a:cxn ang="0">
                  <a:pos x="35" y="56"/>
                </a:cxn>
                <a:cxn ang="0">
                  <a:pos x="40" y="55"/>
                </a:cxn>
                <a:cxn ang="0">
                  <a:pos x="45" y="53"/>
                </a:cxn>
                <a:cxn ang="0">
                  <a:pos x="49" y="50"/>
                </a:cxn>
                <a:cxn ang="0">
                  <a:pos x="53" y="46"/>
                </a:cxn>
                <a:cxn ang="0">
                  <a:pos x="55" y="40"/>
                </a:cxn>
                <a:cxn ang="0">
                  <a:pos x="57" y="34"/>
                </a:cxn>
                <a:cxn ang="0">
                  <a:pos x="57" y="27"/>
                </a:cxn>
                <a:cxn ang="0">
                  <a:pos x="57" y="21"/>
                </a:cxn>
                <a:cxn ang="0">
                  <a:pos x="55" y="15"/>
                </a:cxn>
                <a:cxn ang="0">
                  <a:pos x="53" y="10"/>
                </a:cxn>
                <a:cxn ang="0">
                  <a:pos x="49" y="6"/>
                </a:cxn>
                <a:cxn ang="0">
                  <a:pos x="45" y="3"/>
                </a:cxn>
                <a:cxn ang="0">
                  <a:pos x="40" y="1"/>
                </a:cxn>
                <a:cxn ang="0">
                  <a:pos x="35" y="0"/>
                </a:cxn>
                <a:cxn ang="0">
                  <a:pos x="29" y="0"/>
                </a:cxn>
                <a:cxn ang="0">
                  <a:pos x="24" y="0"/>
                </a:cxn>
                <a:cxn ang="0">
                  <a:pos x="18" y="1"/>
                </a:cxn>
                <a:cxn ang="0">
                  <a:pos x="14" y="3"/>
                </a:cxn>
                <a:cxn ang="0">
                  <a:pos x="8" y="6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0" y="20"/>
                </a:cxn>
                <a:cxn ang="0">
                  <a:pos x="0" y="27"/>
                </a:cxn>
                <a:cxn ang="0">
                  <a:pos x="0" y="34"/>
                </a:cxn>
                <a:cxn ang="0">
                  <a:pos x="2" y="40"/>
                </a:cxn>
                <a:cxn ang="0">
                  <a:pos x="4" y="46"/>
                </a:cxn>
                <a:cxn ang="0">
                  <a:pos x="8" y="50"/>
                </a:cxn>
                <a:cxn ang="0">
                  <a:pos x="13" y="53"/>
                </a:cxn>
                <a:cxn ang="0">
                  <a:pos x="18" y="55"/>
                </a:cxn>
                <a:cxn ang="0">
                  <a:pos x="23" y="56"/>
                </a:cxn>
                <a:cxn ang="0">
                  <a:pos x="29" y="56"/>
                </a:cxn>
                <a:cxn ang="0">
                  <a:pos x="29" y="46"/>
                </a:cxn>
                <a:cxn ang="0">
                  <a:pos x="25" y="45"/>
                </a:cxn>
                <a:cxn ang="0">
                  <a:pos x="22" y="43"/>
                </a:cxn>
                <a:cxn ang="0">
                  <a:pos x="20" y="41"/>
                </a:cxn>
                <a:cxn ang="0">
                  <a:pos x="19" y="39"/>
                </a:cxn>
                <a:cxn ang="0">
                  <a:pos x="17" y="33"/>
                </a:cxn>
                <a:cxn ang="0">
                  <a:pos x="17" y="27"/>
                </a:cxn>
                <a:cxn ang="0">
                  <a:pos x="17" y="22"/>
                </a:cxn>
                <a:cxn ang="0">
                  <a:pos x="18" y="18"/>
                </a:cxn>
                <a:cxn ang="0">
                  <a:pos x="20" y="15"/>
                </a:cxn>
                <a:cxn ang="0">
                  <a:pos x="22" y="13"/>
                </a:cxn>
                <a:cxn ang="0">
                  <a:pos x="26" y="10"/>
                </a:cxn>
                <a:cxn ang="0">
                  <a:pos x="29" y="10"/>
                </a:cxn>
                <a:cxn ang="0">
                  <a:pos x="33" y="10"/>
                </a:cxn>
                <a:cxn ang="0">
                  <a:pos x="37" y="13"/>
                </a:cxn>
                <a:cxn ang="0">
                  <a:pos x="38" y="15"/>
                </a:cxn>
                <a:cxn ang="0">
                  <a:pos x="40" y="18"/>
                </a:cxn>
                <a:cxn ang="0">
                  <a:pos x="41" y="22"/>
                </a:cxn>
                <a:cxn ang="0">
                  <a:pos x="41" y="27"/>
                </a:cxn>
                <a:cxn ang="0">
                  <a:pos x="41" y="33"/>
                </a:cxn>
                <a:cxn ang="0">
                  <a:pos x="39" y="39"/>
                </a:cxn>
                <a:cxn ang="0">
                  <a:pos x="38" y="41"/>
                </a:cxn>
                <a:cxn ang="0">
                  <a:pos x="36" y="43"/>
                </a:cxn>
                <a:cxn ang="0">
                  <a:pos x="33" y="45"/>
                </a:cxn>
                <a:cxn ang="0">
                  <a:pos x="29" y="46"/>
                </a:cxn>
              </a:cxnLst>
              <a:rect l="0" t="0" r="r" b="b"/>
              <a:pathLst>
                <a:path w="57" h="56">
                  <a:moveTo>
                    <a:pt x="29" y="56"/>
                  </a:moveTo>
                  <a:lnTo>
                    <a:pt x="35" y="56"/>
                  </a:lnTo>
                  <a:lnTo>
                    <a:pt x="40" y="55"/>
                  </a:lnTo>
                  <a:lnTo>
                    <a:pt x="45" y="53"/>
                  </a:lnTo>
                  <a:lnTo>
                    <a:pt x="49" y="50"/>
                  </a:lnTo>
                  <a:lnTo>
                    <a:pt x="53" y="46"/>
                  </a:lnTo>
                  <a:lnTo>
                    <a:pt x="55" y="40"/>
                  </a:lnTo>
                  <a:lnTo>
                    <a:pt x="57" y="34"/>
                  </a:lnTo>
                  <a:lnTo>
                    <a:pt x="57" y="27"/>
                  </a:lnTo>
                  <a:lnTo>
                    <a:pt x="57" y="21"/>
                  </a:lnTo>
                  <a:lnTo>
                    <a:pt x="55" y="15"/>
                  </a:lnTo>
                  <a:lnTo>
                    <a:pt x="53" y="10"/>
                  </a:lnTo>
                  <a:lnTo>
                    <a:pt x="49" y="6"/>
                  </a:lnTo>
                  <a:lnTo>
                    <a:pt x="45" y="3"/>
                  </a:lnTo>
                  <a:lnTo>
                    <a:pt x="40" y="1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8" y="1"/>
                  </a:lnTo>
                  <a:lnTo>
                    <a:pt x="14" y="3"/>
                  </a:lnTo>
                  <a:lnTo>
                    <a:pt x="8" y="6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0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13" y="53"/>
                  </a:lnTo>
                  <a:lnTo>
                    <a:pt x="18" y="55"/>
                  </a:lnTo>
                  <a:lnTo>
                    <a:pt x="23" y="56"/>
                  </a:lnTo>
                  <a:lnTo>
                    <a:pt x="29" y="56"/>
                  </a:lnTo>
                  <a:close/>
                  <a:moveTo>
                    <a:pt x="29" y="46"/>
                  </a:moveTo>
                  <a:lnTo>
                    <a:pt x="25" y="45"/>
                  </a:lnTo>
                  <a:lnTo>
                    <a:pt x="22" y="43"/>
                  </a:lnTo>
                  <a:lnTo>
                    <a:pt x="20" y="41"/>
                  </a:lnTo>
                  <a:lnTo>
                    <a:pt x="19" y="39"/>
                  </a:lnTo>
                  <a:lnTo>
                    <a:pt x="17" y="33"/>
                  </a:lnTo>
                  <a:lnTo>
                    <a:pt x="17" y="27"/>
                  </a:lnTo>
                  <a:lnTo>
                    <a:pt x="17" y="22"/>
                  </a:lnTo>
                  <a:lnTo>
                    <a:pt x="18" y="18"/>
                  </a:lnTo>
                  <a:lnTo>
                    <a:pt x="20" y="15"/>
                  </a:lnTo>
                  <a:lnTo>
                    <a:pt x="22" y="13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33" y="10"/>
                  </a:lnTo>
                  <a:lnTo>
                    <a:pt x="37" y="13"/>
                  </a:lnTo>
                  <a:lnTo>
                    <a:pt x="38" y="15"/>
                  </a:lnTo>
                  <a:lnTo>
                    <a:pt x="40" y="18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1" y="33"/>
                  </a:lnTo>
                  <a:lnTo>
                    <a:pt x="39" y="39"/>
                  </a:lnTo>
                  <a:lnTo>
                    <a:pt x="38" y="41"/>
                  </a:lnTo>
                  <a:lnTo>
                    <a:pt x="36" y="43"/>
                  </a:lnTo>
                  <a:lnTo>
                    <a:pt x="33" y="45"/>
                  </a:lnTo>
                  <a:lnTo>
                    <a:pt x="29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6" name="Freeform 1900"/>
            <p:cNvSpPr>
              <a:spLocks/>
            </p:cNvSpPr>
            <p:nvPr/>
          </p:nvSpPr>
          <p:spPr bwMode="auto">
            <a:xfrm>
              <a:off x="4096" y="206"/>
              <a:ext cx="13" cy="13"/>
            </a:xfrm>
            <a:custGeom>
              <a:avLst/>
              <a:gdLst/>
              <a:ahLst/>
              <a:cxnLst>
                <a:cxn ang="0">
                  <a:pos x="16" y="29"/>
                </a:cxn>
                <a:cxn ang="0">
                  <a:pos x="35" y="29"/>
                </a:cxn>
                <a:cxn ang="0">
                  <a:pos x="35" y="52"/>
                </a:cxn>
                <a:cxn ang="0">
                  <a:pos x="51" y="52"/>
                </a:cxn>
                <a:cxn ang="0">
                  <a:pos x="51" y="0"/>
                </a:cxn>
                <a:cxn ang="0">
                  <a:pos x="35" y="0"/>
                </a:cxn>
                <a:cxn ang="0">
                  <a:pos x="35" y="19"/>
                </a:cxn>
                <a:cxn ang="0">
                  <a:pos x="16" y="19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2"/>
                </a:cxn>
                <a:cxn ang="0">
                  <a:pos x="16" y="52"/>
                </a:cxn>
                <a:cxn ang="0">
                  <a:pos x="16" y="29"/>
                </a:cxn>
              </a:cxnLst>
              <a:rect l="0" t="0" r="r" b="b"/>
              <a:pathLst>
                <a:path w="51" h="52">
                  <a:moveTo>
                    <a:pt x="16" y="29"/>
                  </a:moveTo>
                  <a:lnTo>
                    <a:pt x="35" y="29"/>
                  </a:lnTo>
                  <a:lnTo>
                    <a:pt x="35" y="52"/>
                  </a:lnTo>
                  <a:lnTo>
                    <a:pt x="51" y="52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35" y="19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2"/>
                  </a:lnTo>
                  <a:lnTo>
                    <a:pt x="16" y="5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7" name="Freeform 1901"/>
            <p:cNvSpPr>
              <a:spLocks/>
            </p:cNvSpPr>
            <p:nvPr/>
          </p:nvSpPr>
          <p:spPr bwMode="auto">
            <a:xfrm>
              <a:off x="4111" y="206"/>
              <a:ext cx="13" cy="13"/>
            </a:xfrm>
            <a:custGeom>
              <a:avLst/>
              <a:gdLst/>
              <a:ahLst/>
              <a:cxnLst>
                <a:cxn ang="0">
                  <a:pos x="17" y="10"/>
                </a:cxn>
                <a:cxn ang="0">
                  <a:pos x="17" y="52"/>
                </a:cxn>
                <a:cxn ang="0">
                  <a:pos x="33" y="52"/>
                </a:cxn>
                <a:cxn ang="0">
                  <a:pos x="33" y="10"/>
                </a:cxn>
                <a:cxn ang="0">
                  <a:pos x="51" y="10"/>
                </a:cxn>
                <a:cxn ang="0">
                  <a:pos x="51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7" y="10"/>
                </a:cxn>
              </a:cxnLst>
              <a:rect l="0" t="0" r="r" b="b"/>
              <a:pathLst>
                <a:path w="51" h="52">
                  <a:moveTo>
                    <a:pt x="17" y="10"/>
                  </a:moveTo>
                  <a:lnTo>
                    <a:pt x="17" y="52"/>
                  </a:lnTo>
                  <a:lnTo>
                    <a:pt x="33" y="52"/>
                  </a:lnTo>
                  <a:lnTo>
                    <a:pt x="33" y="10"/>
                  </a:lnTo>
                  <a:lnTo>
                    <a:pt x="51" y="10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8" name="Freeform 1902"/>
            <p:cNvSpPr>
              <a:spLocks noEditPoints="1"/>
            </p:cNvSpPr>
            <p:nvPr/>
          </p:nvSpPr>
          <p:spPr bwMode="auto">
            <a:xfrm>
              <a:off x="4125" y="206"/>
              <a:ext cx="14" cy="14"/>
            </a:xfrm>
            <a:custGeom>
              <a:avLst/>
              <a:gdLst/>
              <a:ahLst/>
              <a:cxnLst>
                <a:cxn ang="0">
                  <a:pos x="18" y="16"/>
                </a:cxn>
                <a:cxn ang="0">
                  <a:pos x="19" y="12"/>
                </a:cxn>
                <a:cxn ang="0">
                  <a:pos x="24" y="10"/>
                </a:cxn>
                <a:cxn ang="0">
                  <a:pos x="29" y="10"/>
                </a:cxn>
                <a:cxn ang="0">
                  <a:pos x="34" y="12"/>
                </a:cxn>
                <a:cxn ang="0">
                  <a:pos x="36" y="15"/>
                </a:cxn>
                <a:cxn ang="0">
                  <a:pos x="36" y="18"/>
                </a:cxn>
                <a:cxn ang="0">
                  <a:pos x="36" y="20"/>
                </a:cxn>
                <a:cxn ang="0">
                  <a:pos x="34" y="22"/>
                </a:cxn>
                <a:cxn ang="0">
                  <a:pos x="26" y="23"/>
                </a:cxn>
                <a:cxn ang="0">
                  <a:pos x="12" y="26"/>
                </a:cxn>
                <a:cxn ang="0">
                  <a:pos x="4" y="30"/>
                </a:cxn>
                <a:cxn ang="0">
                  <a:pos x="0" y="36"/>
                </a:cxn>
                <a:cxn ang="0">
                  <a:pos x="0" y="46"/>
                </a:cxn>
                <a:cxn ang="0">
                  <a:pos x="5" y="53"/>
                </a:cxn>
                <a:cxn ang="0">
                  <a:pos x="13" y="56"/>
                </a:cxn>
                <a:cxn ang="0">
                  <a:pos x="23" y="56"/>
                </a:cxn>
                <a:cxn ang="0">
                  <a:pos x="33" y="53"/>
                </a:cxn>
                <a:cxn ang="0">
                  <a:pos x="37" y="49"/>
                </a:cxn>
                <a:cxn ang="0">
                  <a:pos x="54" y="54"/>
                </a:cxn>
                <a:cxn ang="0">
                  <a:pos x="53" y="52"/>
                </a:cxn>
                <a:cxn ang="0">
                  <a:pos x="51" y="47"/>
                </a:cxn>
                <a:cxn ang="0">
                  <a:pos x="52" y="19"/>
                </a:cxn>
                <a:cxn ang="0">
                  <a:pos x="51" y="13"/>
                </a:cxn>
                <a:cxn ang="0">
                  <a:pos x="48" y="7"/>
                </a:cxn>
                <a:cxn ang="0">
                  <a:pos x="41" y="2"/>
                </a:cxn>
                <a:cxn ang="0">
                  <a:pos x="27" y="0"/>
                </a:cxn>
                <a:cxn ang="0">
                  <a:pos x="13" y="2"/>
                </a:cxn>
                <a:cxn ang="0">
                  <a:pos x="6" y="8"/>
                </a:cxn>
                <a:cxn ang="0">
                  <a:pos x="2" y="18"/>
                </a:cxn>
                <a:cxn ang="0">
                  <a:pos x="36" y="32"/>
                </a:cxn>
                <a:cxn ang="0">
                  <a:pos x="35" y="38"/>
                </a:cxn>
                <a:cxn ang="0">
                  <a:pos x="32" y="42"/>
                </a:cxn>
                <a:cxn ang="0">
                  <a:pos x="24" y="46"/>
                </a:cxn>
                <a:cxn ang="0">
                  <a:pos x="19" y="45"/>
                </a:cxn>
                <a:cxn ang="0">
                  <a:pos x="16" y="39"/>
                </a:cxn>
                <a:cxn ang="0">
                  <a:pos x="19" y="33"/>
                </a:cxn>
                <a:cxn ang="0">
                  <a:pos x="25" y="31"/>
                </a:cxn>
                <a:cxn ang="0">
                  <a:pos x="36" y="29"/>
                </a:cxn>
              </a:cxnLst>
              <a:rect l="0" t="0" r="r" b="b"/>
              <a:pathLst>
                <a:path w="54" h="56">
                  <a:moveTo>
                    <a:pt x="17" y="18"/>
                  </a:moveTo>
                  <a:lnTo>
                    <a:pt x="18" y="16"/>
                  </a:lnTo>
                  <a:lnTo>
                    <a:pt x="18" y="14"/>
                  </a:lnTo>
                  <a:lnTo>
                    <a:pt x="19" y="12"/>
                  </a:lnTo>
                  <a:lnTo>
                    <a:pt x="21" y="11"/>
                  </a:lnTo>
                  <a:lnTo>
                    <a:pt x="24" y="10"/>
                  </a:lnTo>
                  <a:lnTo>
                    <a:pt x="27" y="10"/>
                  </a:lnTo>
                  <a:lnTo>
                    <a:pt x="29" y="10"/>
                  </a:lnTo>
                  <a:lnTo>
                    <a:pt x="32" y="11"/>
                  </a:lnTo>
                  <a:lnTo>
                    <a:pt x="34" y="12"/>
                  </a:lnTo>
                  <a:lnTo>
                    <a:pt x="35" y="13"/>
                  </a:lnTo>
                  <a:lnTo>
                    <a:pt x="36" y="15"/>
                  </a:lnTo>
                  <a:lnTo>
                    <a:pt x="36" y="17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6" y="20"/>
                  </a:lnTo>
                  <a:lnTo>
                    <a:pt x="35" y="21"/>
                  </a:lnTo>
                  <a:lnTo>
                    <a:pt x="34" y="22"/>
                  </a:lnTo>
                  <a:lnTo>
                    <a:pt x="32" y="23"/>
                  </a:lnTo>
                  <a:lnTo>
                    <a:pt x="26" y="23"/>
                  </a:lnTo>
                  <a:lnTo>
                    <a:pt x="19" y="24"/>
                  </a:lnTo>
                  <a:lnTo>
                    <a:pt x="12" y="26"/>
                  </a:lnTo>
                  <a:lnTo>
                    <a:pt x="6" y="28"/>
                  </a:lnTo>
                  <a:lnTo>
                    <a:pt x="4" y="30"/>
                  </a:lnTo>
                  <a:lnTo>
                    <a:pt x="2" y="33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0" y="46"/>
                  </a:lnTo>
                  <a:lnTo>
                    <a:pt x="3" y="50"/>
                  </a:lnTo>
                  <a:lnTo>
                    <a:pt x="5" y="53"/>
                  </a:lnTo>
                  <a:lnTo>
                    <a:pt x="8" y="55"/>
                  </a:lnTo>
                  <a:lnTo>
                    <a:pt x="13" y="56"/>
                  </a:lnTo>
                  <a:lnTo>
                    <a:pt x="18" y="56"/>
                  </a:lnTo>
                  <a:lnTo>
                    <a:pt x="23" y="56"/>
                  </a:lnTo>
                  <a:lnTo>
                    <a:pt x="28" y="55"/>
                  </a:lnTo>
                  <a:lnTo>
                    <a:pt x="33" y="53"/>
                  </a:lnTo>
                  <a:lnTo>
                    <a:pt x="36" y="49"/>
                  </a:lnTo>
                  <a:lnTo>
                    <a:pt x="37" y="49"/>
                  </a:lnTo>
                  <a:lnTo>
                    <a:pt x="38" y="54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3" y="52"/>
                  </a:lnTo>
                  <a:lnTo>
                    <a:pt x="52" y="50"/>
                  </a:lnTo>
                  <a:lnTo>
                    <a:pt x="51" y="47"/>
                  </a:lnTo>
                  <a:lnTo>
                    <a:pt x="51" y="43"/>
                  </a:lnTo>
                  <a:lnTo>
                    <a:pt x="52" y="19"/>
                  </a:lnTo>
                  <a:lnTo>
                    <a:pt x="51" y="17"/>
                  </a:lnTo>
                  <a:lnTo>
                    <a:pt x="51" y="13"/>
                  </a:lnTo>
                  <a:lnTo>
                    <a:pt x="50" y="10"/>
                  </a:lnTo>
                  <a:lnTo>
                    <a:pt x="48" y="7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3" y="2"/>
                  </a:lnTo>
                  <a:lnTo>
                    <a:pt x="9" y="5"/>
                  </a:lnTo>
                  <a:lnTo>
                    <a:pt x="6" y="8"/>
                  </a:lnTo>
                  <a:lnTo>
                    <a:pt x="3" y="12"/>
                  </a:lnTo>
                  <a:lnTo>
                    <a:pt x="2" y="18"/>
                  </a:lnTo>
                  <a:lnTo>
                    <a:pt x="17" y="18"/>
                  </a:lnTo>
                  <a:close/>
                  <a:moveTo>
                    <a:pt x="36" y="32"/>
                  </a:moveTo>
                  <a:lnTo>
                    <a:pt x="36" y="36"/>
                  </a:lnTo>
                  <a:lnTo>
                    <a:pt x="35" y="38"/>
                  </a:lnTo>
                  <a:lnTo>
                    <a:pt x="34" y="41"/>
                  </a:lnTo>
                  <a:lnTo>
                    <a:pt x="32" y="42"/>
                  </a:lnTo>
                  <a:lnTo>
                    <a:pt x="27" y="45"/>
                  </a:lnTo>
                  <a:lnTo>
                    <a:pt x="24" y="46"/>
                  </a:lnTo>
                  <a:lnTo>
                    <a:pt x="21" y="46"/>
                  </a:lnTo>
                  <a:lnTo>
                    <a:pt x="19" y="45"/>
                  </a:lnTo>
                  <a:lnTo>
                    <a:pt x="17" y="42"/>
                  </a:lnTo>
                  <a:lnTo>
                    <a:pt x="16" y="39"/>
                  </a:lnTo>
                  <a:lnTo>
                    <a:pt x="17" y="35"/>
                  </a:lnTo>
                  <a:lnTo>
                    <a:pt x="19" y="33"/>
                  </a:lnTo>
                  <a:lnTo>
                    <a:pt x="22" y="32"/>
                  </a:lnTo>
                  <a:lnTo>
                    <a:pt x="25" y="31"/>
                  </a:lnTo>
                  <a:lnTo>
                    <a:pt x="32" y="30"/>
                  </a:lnTo>
                  <a:lnTo>
                    <a:pt x="36" y="29"/>
                  </a:lnTo>
                  <a:lnTo>
                    <a:pt x="36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19" name="Freeform 1903"/>
            <p:cNvSpPr>
              <a:spLocks/>
            </p:cNvSpPr>
            <p:nvPr/>
          </p:nvSpPr>
          <p:spPr bwMode="auto">
            <a:xfrm>
              <a:off x="3727" y="235"/>
              <a:ext cx="441" cy="387"/>
            </a:xfrm>
            <a:custGeom>
              <a:avLst/>
              <a:gdLst/>
              <a:ahLst/>
              <a:cxnLst>
                <a:cxn ang="0">
                  <a:pos x="87" y="1546"/>
                </a:cxn>
                <a:cxn ang="0">
                  <a:pos x="1678" y="1546"/>
                </a:cxn>
                <a:cxn ang="0">
                  <a:pos x="1691" y="1545"/>
                </a:cxn>
                <a:cxn ang="0">
                  <a:pos x="1703" y="1542"/>
                </a:cxn>
                <a:cxn ang="0">
                  <a:pos x="1715" y="1538"/>
                </a:cxn>
                <a:cxn ang="0">
                  <a:pos x="1725" y="1532"/>
                </a:cxn>
                <a:cxn ang="0">
                  <a:pos x="1736" y="1525"/>
                </a:cxn>
                <a:cxn ang="0">
                  <a:pos x="1745" y="1516"/>
                </a:cxn>
                <a:cxn ang="0">
                  <a:pos x="1752" y="1505"/>
                </a:cxn>
                <a:cxn ang="0">
                  <a:pos x="1758" y="1494"/>
                </a:cxn>
                <a:cxn ang="0">
                  <a:pos x="1762" y="1483"/>
                </a:cxn>
                <a:cxn ang="0">
                  <a:pos x="1765" y="1470"/>
                </a:cxn>
                <a:cxn ang="0">
                  <a:pos x="1766" y="1458"/>
                </a:cxn>
                <a:cxn ang="0">
                  <a:pos x="1766" y="89"/>
                </a:cxn>
                <a:cxn ang="0">
                  <a:pos x="1765" y="75"/>
                </a:cxn>
                <a:cxn ang="0">
                  <a:pos x="1762" y="63"/>
                </a:cxn>
                <a:cxn ang="0">
                  <a:pos x="1758" y="51"/>
                </a:cxn>
                <a:cxn ang="0">
                  <a:pos x="1752" y="41"/>
                </a:cxn>
                <a:cxn ang="0">
                  <a:pos x="1745" y="31"/>
                </a:cxn>
                <a:cxn ang="0">
                  <a:pos x="1736" y="21"/>
                </a:cxn>
                <a:cxn ang="0">
                  <a:pos x="1725" y="14"/>
                </a:cxn>
                <a:cxn ang="0">
                  <a:pos x="1715" y="8"/>
                </a:cxn>
                <a:cxn ang="0">
                  <a:pos x="1703" y="4"/>
                </a:cxn>
                <a:cxn ang="0">
                  <a:pos x="1691" y="1"/>
                </a:cxn>
                <a:cxn ang="0">
                  <a:pos x="1678" y="0"/>
                </a:cxn>
                <a:cxn ang="0">
                  <a:pos x="87" y="0"/>
                </a:cxn>
                <a:cxn ang="0">
                  <a:pos x="75" y="1"/>
                </a:cxn>
                <a:cxn ang="0">
                  <a:pos x="63" y="4"/>
                </a:cxn>
                <a:cxn ang="0">
                  <a:pos x="52" y="8"/>
                </a:cxn>
                <a:cxn ang="0">
                  <a:pos x="40" y="14"/>
                </a:cxn>
                <a:cxn ang="0">
                  <a:pos x="30" y="21"/>
                </a:cxn>
                <a:cxn ang="0">
                  <a:pos x="21" y="31"/>
                </a:cxn>
                <a:cxn ang="0">
                  <a:pos x="13" y="41"/>
                </a:cxn>
                <a:cxn ang="0">
                  <a:pos x="7" y="51"/>
                </a:cxn>
                <a:cxn ang="0">
                  <a:pos x="3" y="63"/>
                </a:cxn>
                <a:cxn ang="0">
                  <a:pos x="1" y="75"/>
                </a:cxn>
                <a:cxn ang="0">
                  <a:pos x="0" y="89"/>
                </a:cxn>
                <a:cxn ang="0">
                  <a:pos x="0" y="1458"/>
                </a:cxn>
                <a:cxn ang="0">
                  <a:pos x="1" y="1470"/>
                </a:cxn>
                <a:cxn ang="0">
                  <a:pos x="3" y="1483"/>
                </a:cxn>
                <a:cxn ang="0">
                  <a:pos x="7" y="1494"/>
                </a:cxn>
                <a:cxn ang="0">
                  <a:pos x="13" y="1505"/>
                </a:cxn>
                <a:cxn ang="0">
                  <a:pos x="21" y="1516"/>
                </a:cxn>
                <a:cxn ang="0">
                  <a:pos x="30" y="1525"/>
                </a:cxn>
                <a:cxn ang="0">
                  <a:pos x="40" y="1532"/>
                </a:cxn>
                <a:cxn ang="0">
                  <a:pos x="52" y="1538"/>
                </a:cxn>
                <a:cxn ang="0">
                  <a:pos x="63" y="1542"/>
                </a:cxn>
                <a:cxn ang="0">
                  <a:pos x="75" y="1545"/>
                </a:cxn>
                <a:cxn ang="0">
                  <a:pos x="87" y="1546"/>
                </a:cxn>
              </a:cxnLst>
              <a:rect l="0" t="0" r="r" b="b"/>
              <a:pathLst>
                <a:path w="1766" h="1546">
                  <a:moveTo>
                    <a:pt x="87" y="1546"/>
                  </a:moveTo>
                  <a:lnTo>
                    <a:pt x="1678" y="1546"/>
                  </a:lnTo>
                  <a:lnTo>
                    <a:pt x="1691" y="1545"/>
                  </a:lnTo>
                  <a:lnTo>
                    <a:pt x="1703" y="1542"/>
                  </a:lnTo>
                  <a:lnTo>
                    <a:pt x="1715" y="1538"/>
                  </a:lnTo>
                  <a:lnTo>
                    <a:pt x="1725" y="1532"/>
                  </a:lnTo>
                  <a:lnTo>
                    <a:pt x="1736" y="1525"/>
                  </a:lnTo>
                  <a:lnTo>
                    <a:pt x="1745" y="1516"/>
                  </a:lnTo>
                  <a:lnTo>
                    <a:pt x="1752" y="1505"/>
                  </a:lnTo>
                  <a:lnTo>
                    <a:pt x="1758" y="1494"/>
                  </a:lnTo>
                  <a:lnTo>
                    <a:pt x="1762" y="1483"/>
                  </a:lnTo>
                  <a:lnTo>
                    <a:pt x="1765" y="1470"/>
                  </a:lnTo>
                  <a:lnTo>
                    <a:pt x="1766" y="1458"/>
                  </a:lnTo>
                  <a:lnTo>
                    <a:pt x="1766" y="89"/>
                  </a:lnTo>
                  <a:lnTo>
                    <a:pt x="1765" y="75"/>
                  </a:lnTo>
                  <a:lnTo>
                    <a:pt x="1762" y="63"/>
                  </a:lnTo>
                  <a:lnTo>
                    <a:pt x="1758" y="51"/>
                  </a:lnTo>
                  <a:lnTo>
                    <a:pt x="1752" y="41"/>
                  </a:lnTo>
                  <a:lnTo>
                    <a:pt x="1745" y="31"/>
                  </a:lnTo>
                  <a:lnTo>
                    <a:pt x="1736" y="21"/>
                  </a:lnTo>
                  <a:lnTo>
                    <a:pt x="1725" y="14"/>
                  </a:lnTo>
                  <a:lnTo>
                    <a:pt x="1715" y="8"/>
                  </a:lnTo>
                  <a:lnTo>
                    <a:pt x="1703" y="4"/>
                  </a:lnTo>
                  <a:lnTo>
                    <a:pt x="1691" y="1"/>
                  </a:lnTo>
                  <a:lnTo>
                    <a:pt x="1678" y="0"/>
                  </a:lnTo>
                  <a:lnTo>
                    <a:pt x="87" y="0"/>
                  </a:lnTo>
                  <a:lnTo>
                    <a:pt x="75" y="1"/>
                  </a:lnTo>
                  <a:lnTo>
                    <a:pt x="63" y="4"/>
                  </a:lnTo>
                  <a:lnTo>
                    <a:pt x="52" y="8"/>
                  </a:lnTo>
                  <a:lnTo>
                    <a:pt x="40" y="14"/>
                  </a:lnTo>
                  <a:lnTo>
                    <a:pt x="30" y="21"/>
                  </a:lnTo>
                  <a:lnTo>
                    <a:pt x="21" y="31"/>
                  </a:lnTo>
                  <a:lnTo>
                    <a:pt x="13" y="41"/>
                  </a:lnTo>
                  <a:lnTo>
                    <a:pt x="7" y="51"/>
                  </a:lnTo>
                  <a:lnTo>
                    <a:pt x="3" y="63"/>
                  </a:lnTo>
                  <a:lnTo>
                    <a:pt x="1" y="75"/>
                  </a:lnTo>
                  <a:lnTo>
                    <a:pt x="0" y="89"/>
                  </a:lnTo>
                  <a:lnTo>
                    <a:pt x="0" y="1458"/>
                  </a:lnTo>
                  <a:lnTo>
                    <a:pt x="1" y="1470"/>
                  </a:lnTo>
                  <a:lnTo>
                    <a:pt x="3" y="1483"/>
                  </a:lnTo>
                  <a:lnTo>
                    <a:pt x="7" y="1494"/>
                  </a:lnTo>
                  <a:lnTo>
                    <a:pt x="13" y="1505"/>
                  </a:lnTo>
                  <a:lnTo>
                    <a:pt x="21" y="1516"/>
                  </a:lnTo>
                  <a:lnTo>
                    <a:pt x="30" y="1525"/>
                  </a:lnTo>
                  <a:lnTo>
                    <a:pt x="40" y="1532"/>
                  </a:lnTo>
                  <a:lnTo>
                    <a:pt x="52" y="1538"/>
                  </a:lnTo>
                  <a:lnTo>
                    <a:pt x="63" y="1542"/>
                  </a:lnTo>
                  <a:lnTo>
                    <a:pt x="75" y="1545"/>
                  </a:lnTo>
                  <a:lnTo>
                    <a:pt x="87" y="15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0" name="Freeform 1904"/>
            <p:cNvSpPr>
              <a:spLocks/>
            </p:cNvSpPr>
            <p:nvPr/>
          </p:nvSpPr>
          <p:spPr bwMode="auto">
            <a:xfrm>
              <a:off x="3749" y="620"/>
              <a:ext cx="397" cy="4"/>
            </a:xfrm>
            <a:custGeom>
              <a:avLst/>
              <a:gdLst/>
              <a:ahLst/>
              <a:cxnLst>
                <a:cxn ang="0">
                  <a:pos x="1592" y="17"/>
                </a:cxn>
                <a:cxn ang="0">
                  <a:pos x="1591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591" y="17"/>
                </a:cxn>
                <a:cxn ang="0">
                  <a:pos x="1592" y="17"/>
                </a:cxn>
                <a:cxn ang="0">
                  <a:pos x="1591" y="17"/>
                </a:cxn>
                <a:cxn ang="0">
                  <a:pos x="1592" y="17"/>
                </a:cxn>
                <a:cxn ang="0">
                  <a:pos x="1592" y="17"/>
                </a:cxn>
              </a:cxnLst>
              <a:rect l="0" t="0" r="r" b="b"/>
              <a:pathLst>
                <a:path w="1592" h="17">
                  <a:moveTo>
                    <a:pt x="1592" y="17"/>
                  </a:moveTo>
                  <a:lnTo>
                    <a:pt x="1591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591" y="17"/>
                  </a:lnTo>
                  <a:lnTo>
                    <a:pt x="1592" y="17"/>
                  </a:lnTo>
                  <a:lnTo>
                    <a:pt x="1591" y="17"/>
                  </a:lnTo>
                  <a:lnTo>
                    <a:pt x="1592" y="17"/>
                  </a:lnTo>
                  <a:lnTo>
                    <a:pt x="1592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1" name="Freeform 1905"/>
            <p:cNvSpPr>
              <a:spLocks/>
            </p:cNvSpPr>
            <p:nvPr/>
          </p:nvSpPr>
          <p:spPr bwMode="auto">
            <a:xfrm>
              <a:off x="4146" y="620"/>
              <a:ext cx="4" cy="4"/>
            </a:xfrm>
            <a:custGeom>
              <a:avLst/>
              <a:gdLst/>
              <a:ahLst/>
              <a:cxnLst>
                <a:cxn ang="0">
                  <a:pos x="14" y="16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" y="17"/>
                </a:cxn>
                <a:cxn ang="0">
                  <a:pos x="13" y="16"/>
                </a:cxn>
                <a:cxn ang="0">
                  <a:pos x="14" y="16"/>
                </a:cxn>
                <a:cxn ang="0">
                  <a:pos x="13" y="16"/>
                </a:cxn>
                <a:cxn ang="0">
                  <a:pos x="14" y="16"/>
                </a:cxn>
                <a:cxn ang="0">
                  <a:pos x="14" y="16"/>
                </a:cxn>
              </a:cxnLst>
              <a:rect l="0" t="0" r="r" b="b"/>
              <a:pathLst>
                <a:path w="14" h="17">
                  <a:moveTo>
                    <a:pt x="14" y="16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1" y="17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2" name="Freeform 1906"/>
            <p:cNvSpPr>
              <a:spLocks/>
            </p:cNvSpPr>
            <p:nvPr/>
          </p:nvSpPr>
          <p:spPr bwMode="auto">
            <a:xfrm>
              <a:off x="4149" y="619"/>
              <a:ext cx="4" cy="5"/>
            </a:xfrm>
            <a:custGeom>
              <a:avLst/>
              <a:gdLst/>
              <a:ahLst/>
              <a:cxnLst>
                <a:cxn ang="0">
                  <a:pos x="17" y="16"/>
                </a:cxn>
                <a:cxn ang="0">
                  <a:pos x="12" y="0"/>
                </a:cxn>
                <a:cxn ang="0">
                  <a:pos x="0" y="3"/>
                </a:cxn>
                <a:cxn ang="0">
                  <a:pos x="3" y="19"/>
                </a:cxn>
                <a:cxn ang="0">
                  <a:pos x="15" y="16"/>
                </a:cxn>
                <a:cxn ang="0">
                  <a:pos x="17" y="16"/>
                </a:cxn>
                <a:cxn ang="0">
                  <a:pos x="15" y="16"/>
                </a:cxn>
                <a:cxn ang="0">
                  <a:pos x="16" y="16"/>
                </a:cxn>
                <a:cxn ang="0">
                  <a:pos x="17" y="16"/>
                </a:cxn>
              </a:cxnLst>
              <a:rect l="0" t="0" r="r" b="b"/>
              <a:pathLst>
                <a:path w="17" h="19">
                  <a:moveTo>
                    <a:pt x="17" y="16"/>
                  </a:moveTo>
                  <a:lnTo>
                    <a:pt x="12" y="0"/>
                  </a:lnTo>
                  <a:lnTo>
                    <a:pt x="0" y="3"/>
                  </a:lnTo>
                  <a:lnTo>
                    <a:pt x="3" y="19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15" y="16"/>
                  </a:lnTo>
                  <a:lnTo>
                    <a:pt x="16" y="16"/>
                  </a:lnTo>
                  <a:lnTo>
                    <a:pt x="17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3" name="Freeform 1907"/>
            <p:cNvSpPr>
              <a:spLocks/>
            </p:cNvSpPr>
            <p:nvPr/>
          </p:nvSpPr>
          <p:spPr bwMode="auto">
            <a:xfrm>
              <a:off x="4152" y="618"/>
              <a:ext cx="5" cy="5"/>
            </a:xfrm>
            <a:custGeom>
              <a:avLst/>
              <a:gdLst/>
              <a:ahLst/>
              <a:cxnLst>
                <a:cxn ang="0">
                  <a:pos x="19" y="15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6" y="20"/>
                </a:cxn>
                <a:cxn ang="0">
                  <a:pos x="18" y="15"/>
                </a:cxn>
                <a:cxn ang="0">
                  <a:pos x="19" y="15"/>
                </a:cxn>
                <a:cxn ang="0">
                  <a:pos x="18" y="15"/>
                </a:cxn>
                <a:cxn ang="0">
                  <a:pos x="18" y="15"/>
                </a:cxn>
                <a:cxn ang="0">
                  <a:pos x="19" y="15"/>
                </a:cxn>
              </a:cxnLst>
              <a:rect l="0" t="0" r="r" b="b"/>
              <a:pathLst>
                <a:path w="19" h="20">
                  <a:moveTo>
                    <a:pt x="19" y="1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0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8" y="15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4" name="Freeform 1908"/>
            <p:cNvSpPr>
              <a:spLocks/>
            </p:cNvSpPr>
            <p:nvPr/>
          </p:nvSpPr>
          <p:spPr bwMode="auto">
            <a:xfrm>
              <a:off x="4155" y="617"/>
              <a:ext cx="4" cy="5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10" y="0"/>
                </a:cxn>
                <a:cxn ang="0">
                  <a:pos x="0" y="6"/>
                </a:cxn>
                <a:cxn ang="0">
                  <a:pos x="8" y="20"/>
                </a:cxn>
                <a:cxn ang="0">
                  <a:pos x="19" y="14"/>
                </a:cxn>
                <a:cxn ang="0">
                  <a:pos x="20" y="13"/>
                </a:cxn>
                <a:cxn ang="0">
                  <a:pos x="19" y="14"/>
                </a:cxn>
                <a:cxn ang="0">
                  <a:pos x="20" y="14"/>
                </a:cxn>
                <a:cxn ang="0">
                  <a:pos x="20" y="13"/>
                </a:cxn>
              </a:cxnLst>
              <a:rect l="0" t="0" r="r" b="b"/>
              <a:pathLst>
                <a:path w="20" h="20">
                  <a:moveTo>
                    <a:pt x="20" y="13"/>
                  </a:moveTo>
                  <a:lnTo>
                    <a:pt x="10" y="0"/>
                  </a:lnTo>
                  <a:lnTo>
                    <a:pt x="0" y="6"/>
                  </a:lnTo>
                  <a:lnTo>
                    <a:pt x="8" y="20"/>
                  </a:lnTo>
                  <a:lnTo>
                    <a:pt x="19" y="14"/>
                  </a:lnTo>
                  <a:lnTo>
                    <a:pt x="20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5" name="Freeform 1909"/>
            <p:cNvSpPr>
              <a:spLocks/>
            </p:cNvSpPr>
            <p:nvPr/>
          </p:nvSpPr>
          <p:spPr bwMode="auto">
            <a:xfrm>
              <a:off x="4157" y="615"/>
              <a:ext cx="5" cy="5"/>
            </a:xfrm>
            <a:custGeom>
              <a:avLst/>
              <a:gdLst/>
              <a:ahLst/>
              <a:cxnLst>
                <a:cxn ang="0">
                  <a:pos x="22" y="12"/>
                </a:cxn>
                <a:cxn ang="0">
                  <a:pos x="12" y="0"/>
                </a:cxn>
                <a:cxn ang="0">
                  <a:pos x="0" y="7"/>
                </a:cxn>
                <a:cxn ang="0">
                  <a:pos x="11" y="20"/>
                </a:cxn>
                <a:cxn ang="0">
                  <a:pos x="21" y="13"/>
                </a:cxn>
                <a:cxn ang="0">
                  <a:pos x="22" y="12"/>
                </a:cxn>
                <a:cxn ang="0">
                  <a:pos x="21" y="13"/>
                </a:cxn>
                <a:cxn ang="0">
                  <a:pos x="22" y="13"/>
                </a:cxn>
                <a:cxn ang="0">
                  <a:pos x="22" y="12"/>
                </a:cxn>
              </a:cxnLst>
              <a:rect l="0" t="0" r="r" b="b"/>
              <a:pathLst>
                <a:path w="22" h="20">
                  <a:moveTo>
                    <a:pt x="22" y="12"/>
                  </a:moveTo>
                  <a:lnTo>
                    <a:pt x="12" y="0"/>
                  </a:lnTo>
                  <a:lnTo>
                    <a:pt x="0" y="7"/>
                  </a:lnTo>
                  <a:lnTo>
                    <a:pt x="11" y="20"/>
                  </a:lnTo>
                  <a:lnTo>
                    <a:pt x="21" y="13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2" y="13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6" name="Freeform 1910"/>
            <p:cNvSpPr>
              <a:spLocks/>
            </p:cNvSpPr>
            <p:nvPr/>
          </p:nvSpPr>
          <p:spPr bwMode="auto">
            <a:xfrm>
              <a:off x="4159" y="613"/>
              <a:ext cx="6" cy="5"/>
            </a:xfrm>
            <a:custGeom>
              <a:avLst/>
              <a:gdLst/>
              <a:ahLst/>
              <a:cxnLst>
                <a:cxn ang="0">
                  <a:pos x="21" y="11"/>
                </a:cxn>
                <a:cxn ang="0">
                  <a:pos x="8" y="0"/>
                </a:cxn>
                <a:cxn ang="0">
                  <a:pos x="0" y="9"/>
                </a:cxn>
                <a:cxn ang="0">
                  <a:pos x="11" y="20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0" y="12"/>
                </a:cxn>
                <a:cxn ang="0">
                  <a:pos x="20" y="11"/>
                </a:cxn>
                <a:cxn ang="0">
                  <a:pos x="21" y="11"/>
                </a:cxn>
              </a:cxnLst>
              <a:rect l="0" t="0" r="r" b="b"/>
              <a:pathLst>
                <a:path w="21" h="20">
                  <a:moveTo>
                    <a:pt x="21" y="11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11" y="20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1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7" name="Freeform 1911"/>
            <p:cNvSpPr>
              <a:spLocks/>
            </p:cNvSpPr>
            <p:nvPr/>
          </p:nvSpPr>
          <p:spPr bwMode="auto">
            <a:xfrm>
              <a:off x="4161" y="611"/>
              <a:ext cx="6" cy="5"/>
            </a:xfrm>
            <a:custGeom>
              <a:avLst/>
              <a:gdLst/>
              <a:ahLst/>
              <a:cxnLst>
                <a:cxn ang="0">
                  <a:pos x="21" y="10"/>
                </a:cxn>
                <a:cxn ang="0">
                  <a:pos x="8" y="0"/>
                </a:cxn>
                <a:cxn ang="0">
                  <a:pos x="0" y="11"/>
                </a:cxn>
                <a:cxn ang="0">
                  <a:pos x="14" y="21"/>
                </a:cxn>
                <a:cxn ang="0">
                  <a:pos x="21" y="11"/>
                </a:cxn>
                <a:cxn ang="0">
                  <a:pos x="21" y="10"/>
                </a:cxn>
                <a:cxn ang="0">
                  <a:pos x="21" y="11"/>
                </a:cxn>
                <a:cxn ang="0">
                  <a:pos x="21" y="10"/>
                </a:cxn>
                <a:cxn ang="0">
                  <a:pos x="21" y="10"/>
                </a:cxn>
              </a:cxnLst>
              <a:rect l="0" t="0" r="r" b="b"/>
              <a:pathLst>
                <a:path w="21" h="21">
                  <a:moveTo>
                    <a:pt x="21" y="10"/>
                  </a:moveTo>
                  <a:lnTo>
                    <a:pt x="8" y="0"/>
                  </a:lnTo>
                  <a:lnTo>
                    <a:pt x="0" y="11"/>
                  </a:lnTo>
                  <a:lnTo>
                    <a:pt x="14" y="21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8" name="Freeform 1912"/>
            <p:cNvSpPr>
              <a:spLocks/>
            </p:cNvSpPr>
            <p:nvPr/>
          </p:nvSpPr>
          <p:spPr bwMode="auto">
            <a:xfrm>
              <a:off x="4163" y="608"/>
              <a:ext cx="5" cy="5"/>
            </a:xfrm>
            <a:custGeom>
              <a:avLst/>
              <a:gdLst/>
              <a:ahLst/>
              <a:cxnLst>
                <a:cxn ang="0">
                  <a:pos x="21" y="7"/>
                </a:cxn>
                <a:cxn ang="0">
                  <a:pos x="6" y="0"/>
                </a:cxn>
                <a:cxn ang="0">
                  <a:pos x="0" y="11"/>
                </a:cxn>
                <a:cxn ang="0">
                  <a:pos x="14" y="20"/>
                </a:cxn>
                <a:cxn ang="0">
                  <a:pos x="20" y="8"/>
                </a:cxn>
                <a:cxn ang="0">
                  <a:pos x="21" y="7"/>
                </a:cxn>
                <a:cxn ang="0">
                  <a:pos x="20" y="8"/>
                </a:cxn>
                <a:cxn ang="0">
                  <a:pos x="21" y="8"/>
                </a:cxn>
                <a:cxn ang="0">
                  <a:pos x="21" y="7"/>
                </a:cxn>
              </a:cxnLst>
              <a:rect l="0" t="0" r="r" b="b"/>
              <a:pathLst>
                <a:path w="21" h="20">
                  <a:moveTo>
                    <a:pt x="21" y="7"/>
                  </a:moveTo>
                  <a:lnTo>
                    <a:pt x="6" y="0"/>
                  </a:lnTo>
                  <a:lnTo>
                    <a:pt x="0" y="11"/>
                  </a:lnTo>
                  <a:lnTo>
                    <a:pt x="14" y="20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0" y="8"/>
                  </a:lnTo>
                  <a:lnTo>
                    <a:pt x="21" y="8"/>
                  </a:lnTo>
                  <a:lnTo>
                    <a:pt x="21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29" name="Freeform 1913"/>
            <p:cNvSpPr>
              <a:spLocks/>
            </p:cNvSpPr>
            <p:nvPr/>
          </p:nvSpPr>
          <p:spPr bwMode="auto">
            <a:xfrm>
              <a:off x="4164" y="605"/>
              <a:ext cx="5" cy="5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4" y="0"/>
                </a:cxn>
                <a:cxn ang="0">
                  <a:pos x="0" y="11"/>
                </a:cxn>
                <a:cxn ang="0">
                  <a:pos x="15" y="17"/>
                </a:cxn>
                <a:cxn ang="0">
                  <a:pos x="19" y="5"/>
                </a:cxn>
                <a:cxn ang="0">
                  <a:pos x="19" y="4"/>
                </a:cxn>
                <a:cxn ang="0">
                  <a:pos x="19" y="5"/>
                </a:cxn>
                <a:cxn ang="0">
                  <a:pos x="19" y="5"/>
                </a:cxn>
                <a:cxn ang="0">
                  <a:pos x="19" y="4"/>
                </a:cxn>
              </a:cxnLst>
              <a:rect l="0" t="0" r="r" b="b"/>
              <a:pathLst>
                <a:path w="19" h="17">
                  <a:moveTo>
                    <a:pt x="19" y="4"/>
                  </a:moveTo>
                  <a:lnTo>
                    <a:pt x="4" y="0"/>
                  </a:lnTo>
                  <a:lnTo>
                    <a:pt x="0" y="11"/>
                  </a:lnTo>
                  <a:lnTo>
                    <a:pt x="15" y="17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30" name="Freeform 1914"/>
            <p:cNvSpPr>
              <a:spLocks/>
            </p:cNvSpPr>
            <p:nvPr/>
          </p:nvSpPr>
          <p:spPr bwMode="auto">
            <a:xfrm>
              <a:off x="4165" y="603"/>
              <a:ext cx="5" cy="4"/>
            </a:xfrm>
            <a:custGeom>
              <a:avLst/>
              <a:gdLst/>
              <a:ahLst/>
              <a:cxnLst>
                <a:cxn ang="0">
                  <a:pos x="19" y="2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16" y="15"/>
                </a:cxn>
                <a:cxn ang="0">
                  <a:pos x="19" y="3"/>
                </a:cxn>
                <a:cxn ang="0">
                  <a:pos x="19" y="2"/>
                </a:cxn>
                <a:cxn ang="0">
                  <a:pos x="19" y="3"/>
                </a:cxn>
                <a:cxn ang="0">
                  <a:pos x="19" y="3"/>
                </a:cxn>
                <a:cxn ang="0">
                  <a:pos x="19" y="2"/>
                </a:cxn>
              </a:cxnLst>
              <a:rect l="0" t="0" r="r" b="b"/>
              <a:pathLst>
                <a:path w="19" h="15">
                  <a:moveTo>
                    <a:pt x="19" y="2"/>
                  </a:moveTo>
                  <a:lnTo>
                    <a:pt x="3" y="0"/>
                  </a:lnTo>
                  <a:lnTo>
                    <a:pt x="0" y="12"/>
                  </a:lnTo>
                  <a:lnTo>
                    <a:pt x="16" y="15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31" name="Freeform 1915"/>
            <p:cNvSpPr>
              <a:spLocks/>
            </p:cNvSpPr>
            <p:nvPr/>
          </p:nvSpPr>
          <p:spPr bwMode="auto">
            <a:xfrm>
              <a:off x="4166" y="600"/>
              <a:ext cx="4" cy="3"/>
            </a:xfrm>
            <a:custGeom>
              <a:avLst/>
              <a:gdLst/>
              <a:ahLst/>
              <a:cxnLst>
                <a:cxn ang="0">
                  <a:pos x="17" y="1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16" y="14"/>
                </a:cxn>
                <a:cxn ang="0">
                  <a:pos x="17" y="2"/>
                </a:cxn>
                <a:cxn ang="0">
                  <a:pos x="17" y="1"/>
                </a:cxn>
                <a:cxn ang="0">
                  <a:pos x="17" y="2"/>
                </a:cxn>
                <a:cxn ang="0">
                  <a:pos x="17" y="1"/>
                </a:cxn>
                <a:cxn ang="0">
                  <a:pos x="17" y="1"/>
                </a:cxn>
              </a:cxnLst>
              <a:rect l="0" t="0" r="r" b="b"/>
              <a:pathLst>
                <a:path w="17" h="14">
                  <a:moveTo>
                    <a:pt x="17" y="1"/>
                  </a:moveTo>
                  <a:lnTo>
                    <a:pt x="1" y="0"/>
                  </a:lnTo>
                  <a:lnTo>
                    <a:pt x="0" y="13"/>
                  </a:lnTo>
                  <a:lnTo>
                    <a:pt x="16" y="14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32" name="Freeform 1916"/>
            <p:cNvSpPr>
              <a:spLocks/>
            </p:cNvSpPr>
            <p:nvPr/>
          </p:nvSpPr>
          <p:spPr bwMode="auto">
            <a:xfrm>
              <a:off x="4166" y="257"/>
              <a:ext cx="4" cy="34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"/>
                </a:cxn>
                <a:cxn ang="0">
                  <a:pos x="0" y="1370"/>
                </a:cxn>
                <a:cxn ang="0">
                  <a:pos x="16" y="137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6" h="1370">
                  <a:moveTo>
                    <a:pt x="16" y="0"/>
                  </a:moveTo>
                  <a:lnTo>
                    <a:pt x="0" y="1"/>
                  </a:lnTo>
                  <a:lnTo>
                    <a:pt x="0" y="1370"/>
                  </a:lnTo>
                  <a:lnTo>
                    <a:pt x="16" y="137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33" name="Freeform 1917"/>
            <p:cNvSpPr>
              <a:spLocks/>
            </p:cNvSpPr>
            <p:nvPr/>
          </p:nvSpPr>
          <p:spPr bwMode="auto">
            <a:xfrm>
              <a:off x="4166" y="254"/>
              <a:ext cx="4" cy="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3"/>
                </a:cxn>
                <a:cxn ang="0">
                  <a:pos x="1" y="16"/>
                </a:cxn>
                <a:cxn ang="0">
                  <a:pos x="17" y="15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6" y="2"/>
                </a:cxn>
                <a:cxn ang="0">
                  <a:pos x="16" y="1"/>
                </a:cxn>
                <a:cxn ang="0">
                  <a:pos x="16" y="0"/>
                </a:cxn>
              </a:cxnLst>
              <a:rect l="0" t="0" r="r" b="b"/>
              <a:pathLst>
                <a:path w="17" h="16">
                  <a:moveTo>
                    <a:pt x="16" y="0"/>
                  </a:moveTo>
                  <a:lnTo>
                    <a:pt x="0" y="3"/>
                  </a:lnTo>
                  <a:lnTo>
                    <a:pt x="1" y="16"/>
                  </a:lnTo>
                  <a:lnTo>
                    <a:pt x="17" y="15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34" name="Freeform 1918"/>
            <p:cNvSpPr>
              <a:spLocks/>
            </p:cNvSpPr>
            <p:nvPr/>
          </p:nvSpPr>
          <p:spPr bwMode="auto">
            <a:xfrm>
              <a:off x="4165" y="251"/>
              <a:ext cx="5" cy="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4"/>
                </a:cxn>
                <a:cxn ang="0">
                  <a:pos x="3" y="16"/>
                </a:cxn>
                <a:cxn ang="0">
                  <a:pos x="19" y="12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9" h="16">
                  <a:moveTo>
                    <a:pt x="16" y="0"/>
                  </a:moveTo>
                  <a:lnTo>
                    <a:pt x="0" y="4"/>
                  </a:lnTo>
                  <a:lnTo>
                    <a:pt x="3" y="16"/>
                  </a:lnTo>
                  <a:lnTo>
                    <a:pt x="19" y="12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35" name="Freeform 1919"/>
            <p:cNvSpPr>
              <a:spLocks/>
            </p:cNvSpPr>
            <p:nvPr/>
          </p:nvSpPr>
          <p:spPr bwMode="auto">
            <a:xfrm>
              <a:off x="4164" y="247"/>
              <a:ext cx="5" cy="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7"/>
                </a:cxn>
                <a:cxn ang="0">
                  <a:pos x="4" y="19"/>
                </a:cxn>
                <a:cxn ang="0">
                  <a:pos x="19" y="14"/>
                </a:cxn>
                <a:cxn ang="0">
                  <a:pos x="15" y="2"/>
                </a:cxn>
                <a:cxn ang="0">
                  <a:pos x="14" y="0"/>
                </a:cxn>
                <a:cxn ang="0">
                  <a:pos x="15" y="2"/>
                </a:cxn>
                <a:cxn ang="0">
                  <a:pos x="15" y="1"/>
                </a:cxn>
                <a:cxn ang="0">
                  <a:pos x="14" y="0"/>
                </a:cxn>
              </a:cxnLst>
              <a:rect l="0" t="0" r="r" b="b"/>
              <a:pathLst>
                <a:path w="19" h="19">
                  <a:moveTo>
                    <a:pt x="14" y="0"/>
                  </a:moveTo>
                  <a:lnTo>
                    <a:pt x="0" y="7"/>
                  </a:lnTo>
                  <a:lnTo>
                    <a:pt x="4" y="19"/>
                  </a:lnTo>
                  <a:lnTo>
                    <a:pt x="19" y="14"/>
                  </a:lnTo>
                  <a:lnTo>
                    <a:pt x="15" y="2"/>
                  </a:lnTo>
                  <a:lnTo>
                    <a:pt x="14" y="0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32" name="Group 1920"/>
          <p:cNvGrpSpPr>
            <a:grpSpLocks/>
          </p:cNvGrpSpPr>
          <p:nvPr/>
        </p:nvGrpSpPr>
        <p:grpSpPr bwMode="auto">
          <a:xfrm>
            <a:off x="5659438" y="369888"/>
            <a:ext cx="957262" cy="763587"/>
            <a:chOff x="3565" y="233"/>
            <a:chExt cx="603" cy="481"/>
          </a:xfrm>
        </p:grpSpPr>
        <p:sp>
          <p:nvSpPr>
            <p:cNvPr id="625537" name="Freeform 1921"/>
            <p:cNvSpPr>
              <a:spLocks/>
            </p:cNvSpPr>
            <p:nvPr/>
          </p:nvSpPr>
          <p:spPr bwMode="auto">
            <a:xfrm>
              <a:off x="4163" y="244"/>
              <a:ext cx="5" cy="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9"/>
                </a:cxn>
                <a:cxn ang="0">
                  <a:pos x="6" y="19"/>
                </a:cxn>
                <a:cxn ang="0">
                  <a:pos x="20" y="11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0" h="19">
                  <a:moveTo>
                    <a:pt x="14" y="0"/>
                  </a:moveTo>
                  <a:lnTo>
                    <a:pt x="0" y="9"/>
                  </a:lnTo>
                  <a:lnTo>
                    <a:pt x="6" y="19"/>
                  </a:lnTo>
                  <a:lnTo>
                    <a:pt x="20" y="11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38" name="Freeform 1922"/>
            <p:cNvSpPr>
              <a:spLocks/>
            </p:cNvSpPr>
            <p:nvPr/>
          </p:nvSpPr>
          <p:spPr bwMode="auto">
            <a:xfrm>
              <a:off x="4161" y="242"/>
              <a:ext cx="6" cy="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12"/>
                </a:cxn>
                <a:cxn ang="0">
                  <a:pos x="8" y="22"/>
                </a:cxn>
                <a:cxn ang="0">
                  <a:pos x="21" y="12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21" h="22">
                  <a:moveTo>
                    <a:pt x="13" y="0"/>
                  </a:moveTo>
                  <a:lnTo>
                    <a:pt x="0" y="12"/>
                  </a:lnTo>
                  <a:lnTo>
                    <a:pt x="8" y="22"/>
                  </a:lnTo>
                  <a:lnTo>
                    <a:pt x="21" y="12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39" name="Freeform 1923"/>
            <p:cNvSpPr>
              <a:spLocks/>
            </p:cNvSpPr>
            <p:nvPr/>
          </p:nvSpPr>
          <p:spPr bwMode="auto">
            <a:xfrm>
              <a:off x="4159" y="239"/>
              <a:ext cx="5" cy="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3"/>
                </a:cxn>
                <a:cxn ang="0">
                  <a:pos x="8" y="22"/>
                </a:cxn>
                <a:cxn ang="0">
                  <a:pos x="20" y="10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0" y="0"/>
                </a:cxn>
              </a:cxnLst>
              <a:rect l="0" t="0" r="r" b="b"/>
              <a:pathLst>
                <a:path w="20" h="22">
                  <a:moveTo>
                    <a:pt x="10" y="0"/>
                  </a:moveTo>
                  <a:lnTo>
                    <a:pt x="0" y="13"/>
                  </a:lnTo>
                  <a:lnTo>
                    <a:pt x="8" y="22"/>
                  </a:lnTo>
                  <a:lnTo>
                    <a:pt x="20" y="10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0" name="Freeform 1924"/>
            <p:cNvSpPr>
              <a:spLocks/>
            </p:cNvSpPr>
            <p:nvPr/>
          </p:nvSpPr>
          <p:spPr bwMode="auto">
            <a:xfrm>
              <a:off x="4157" y="237"/>
              <a:ext cx="5" cy="6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3"/>
                </a:cxn>
                <a:cxn ang="0">
                  <a:pos x="12" y="22"/>
                </a:cxn>
                <a:cxn ang="0">
                  <a:pos x="21" y="7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0" y="0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lnTo>
                    <a:pt x="0" y="13"/>
                  </a:lnTo>
                  <a:lnTo>
                    <a:pt x="12" y="22"/>
                  </a:lnTo>
                  <a:lnTo>
                    <a:pt x="21" y="7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1" name="Freeform 1925"/>
            <p:cNvSpPr>
              <a:spLocks/>
            </p:cNvSpPr>
            <p:nvPr/>
          </p:nvSpPr>
          <p:spPr bwMode="auto">
            <a:xfrm>
              <a:off x="4155" y="235"/>
              <a:ext cx="4" cy="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5"/>
                </a:cxn>
                <a:cxn ang="0">
                  <a:pos x="10" y="21"/>
                </a:cxn>
                <a:cxn ang="0">
                  <a:pos x="19" y="7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6" y="0"/>
                </a:cxn>
              </a:cxnLst>
              <a:rect l="0" t="0" r="r" b="b"/>
              <a:pathLst>
                <a:path w="19" h="21">
                  <a:moveTo>
                    <a:pt x="6" y="0"/>
                  </a:moveTo>
                  <a:lnTo>
                    <a:pt x="0" y="15"/>
                  </a:lnTo>
                  <a:lnTo>
                    <a:pt x="10" y="21"/>
                  </a:lnTo>
                  <a:lnTo>
                    <a:pt x="19" y="7"/>
                  </a:lnTo>
                  <a:lnTo>
                    <a:pt x="8" y="1"/>
                  </a:lnTo>
                  <a:lnTo>
                    <a:pt x="6" y="0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2" name="Freeform 1926"/>
            <p:cNvSpPr>
              <a:spLocks/>
            </p:cNvSpPr>
            <p:nvPr/>
          </p:nvSpPr>
          <p:spPr bwMode="auto">
            <a:xfrm>
              <a:off x="4152" y="234"/>
              <a:ext cx="4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15"/>
                </a:cxn>
                <a:cxn ang="0">
                  <a:pos x="12" y="19"/>
                </a:cxn>
                <a:cxn ang="0">
                  <a:pos x="17" y="4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17" h="19">
                  <a:moveTo>
                    <a:pt x="5" y="0"/>
                  </a:moveTo>
                  <a:lnTo>
                    <a:pt x="0" y="15"/>
                  </a:lnTo>
                  <a:lnTo>
                    <a:pt x="12" y="19"/>
                  </a:lnTo>
                  <a:lnTo>
                    <a:pt x="17" y="4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3" name="Freeform 1927"/>
            <p:cNvSpPr>
              <a:spLocks/>
            </p:cNvSpPr>
            <p:nvPr/>
          </p:nvSpPr>
          <p:spPr bwMode="auto">
            <a:xfrm>
              <a:off x="4149" y="234"/>
              <a:ext cx="4" cy="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6"/>
                </a:cxn>
                <a:cxn ang="0">
                  <a:pos x="12" y="19"/>
                </a:cxn>
                <a:cxn ang="0">
                  <a:pos x="16" y="3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16" h="19">
                  <a:moveTo>
                    <a:pt x="2" y="0"/>
                  </a:moveTo>
                  <a:lnTo>
                    <a:pt x="0" y="16"/>
                  </a:lnTo>
                  <a:lnTo>
                    <a:pt x="12" y="19"/>
                  </a:lnTo>
                  <a:lnTo>
                    <a:pt x="16" y="3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4" name="Freeform 1928"/>
            <p:cNvSpPr>
              <a:spLocks/>
            </p:cNvSpPr>
            <p:nvPr/>
          </p:nvSpPr>
          <p:spPr bwMode="auto">
            <a:xfrm>
              <a:off x="4146" y="233"/>
              <a:ext cx="3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12" y="17"/>
                </a:cxn>
                <a:cxn ang="0">
                  <a:pos x="1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3" h="17">
                  <a:moveTo>
                    <a:pt x="0" y="0"/>
                  </a:moveTo>
                  <a:lnTo>
                    <a:pt x="0" y="16"/>
                  </a:lnTo>
                  <a:lnTo>
                    <a:pt x="12" y="17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5" name="Freeform 1929"/>
            <p:cNvSpPr>
              <a:spLocks/>
            </p:cNvSpPr>
            <p:nvPr/>
          </p:nvSpPr>
          <p:spPr bwMode="auto">
            <a:xfrm>
              <a:off x="3749" y="233"/>
              <a:ext cx="397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1591" y="16"/>
                </a:cxn>
                <a:cxn ang="0">
                  <a:pos x="159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91" h="16">
                  <a:moveTo>
                    <a:pt x="0" y="0"/>
                  </a:moveTo>
                  <a:lnTo>
                    <a:pt x="0" y="16"/>
                  </a:lnTo>
                  <a:lnTo>
                    <a:pt x="1591" y="16"/>
                  </a:lnTo>
                  <a:lnTo>
                    <a:pt x="159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6" name="Freeform 1930"/>
            <p:cNvSpPr>
              <a:spLocks/>
            </p:cNvSpPr>
            <p:nvPr/>
          </p:nvSpPr>
          <p:spPr bwMode="auto">
            <a:xfrm>
              <a:off x="3745" y="233"/>
              <a:ext cx="4" cy="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7"/>
                </a:cxn>
                <a:cxn ang="0">
                  <a:pos x="15" y="16"/>
                </a:cxn>
                <a:cxn ang="0">
                  <a:pos x="14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15" h="17">
                  <a:moveTo>
                    <a:pt x="0" y="1"/>
                  </a:moveTo>
                  <a:lnTo>
                    <a:pt x="2" y="17"/>
                  </a:lnTo>
                  <a:lnTo>
                    <a:pt x="15" y="16"/>
                  </a:lnTo>
                  <a:lnTo>
                    <a:pt x="14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7" name="Freeform 1931"/>
            <p:cNvSpPr>
              <a:spLocks/>
            </p:cNvSpPr>
            <p:nvPr/>
          </p:nvSpPr>
          <p:spPr bwMode="auto">
            <a:xfrm>
              <a:off x="3742" y="234"/>
              <a:ext cx="4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5" y="19"/>
                </a:cxn>
                <a:cxn ang="0">
                  <a:pos x="17" y="16"/>
                </a:cxn>
                <a:cxn ang="0">
                  <a:pos x="13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0" y="3"/>
                </a:cxn>
              </a:cxnLst>
              <a:rect l="0" t="0" r="r" b="b"/>
              <a:pathLst>
                <a:path w="17" h="19">
                  <a:moveTo>
                    <a:pt x="0" y="3"/>
                  </a:moveTo>
                  <a:lnTo>
                    <a:pt x="5" y="19"/>
                  </a:lnTo>
                  <a:lnTo>
                    <a:pt x="17" y="16"/>
                  </a:lnTo>
                  <a:lnTo>
                    <a:pt x="13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8" name="Freeform 1932"/>
            <p:cNvSpPr>
              <a:spLocks/>
            </p:cNvSpPr>
            <p:nvPr/>
          </p:nvSpPr>
          <p:spPr bwMode="auto">
            <a:xfrm>
              <a:off x="3739" y="234"/>
              <a:ext cx="4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6" y="19"/>
                </a:cxn>
                <a:cxn ang="0">
                  <a:pos x="18" y="15"/>
                </a:cxn>
                <a:cxn ang="0">
                  <a:pos x="12" y="0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5"/>
                </a:cxn>
              </a:cxnLst>
              <a:rect l="0" t="0" r="r" b="b"/>
              <a:pathLst>
                <a:path w="18" h="19">
                  <a:moveTo>
                    <a:pt x="0" y="5"/>
                  </a:moveTo>
                  <a:lnTo>
                    <a:pt x="6" y="19"/>
                  </a:lnTo>
                  <a:lnTo>
                    <a:pt x="18" y="15"/>
                  </a:lnTo>
                  <a:lnTo>
                    <a:pt x="12" y="0"/>
                  </a:lnTo>
                  <a:lnTo>
                    <a:pt x="1" y="4"/>
                  </a:lnTo>
                  <a:lnTo>
                    <a:pt x="0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49" name="Freeform 1933"/>
            <p:cNvSpPr>
              <a:spLocks/>
            </p:cNvSpPr>
            <p:nvPr/>
          </p:nvSpPr>
          <p:spPr bwMode="auto">
            <a:xfrm>
              <a:off x="3736" y="236"/>
              <a:ext cx="4" cy="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8" y="20"/>
                </a:cxn>
                <a:cxn ang="0">
                  <a:pos x="20" y="14"/>
                </a:cxn>
                <a:cxn ang="0">
                  <a:pos x="13" y="0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0" h="20">
                  <a:moveTo>
                    <a:pt x="0" y="6"/>
                  </a:moveTo>
                  <a:lnTo>
                    <a:pt x="8" y="20"/>
                  </a:lnTo>
                  <a:lnTo>
                    <a:pt x="20" y="14"/>
                  </a:lnTo>
                  <a:lnTo>
                    <a:pt x="13" y="0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0" name="Freeform 1934"/>
            <p:cNvSpPr>
              <a:spLocks/>
            </p:cNvSpPr>
            <p:nvPr/>
          </p:nvSpPr>
          <p:spPr bwMode="auto">
            <a:xfrm>
              <a:off x="3733" y="237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1" y="20"/>
                </a:cxn>
                <a:cxn ang="0">
                  <a:pos x="20" y="13"/>
                </a:cxn>
                <a:cxn ang="0">
                  <a:pos x="11" y="0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1" y="8"/>
                </a:cxn>
                <a:cxn ang="0">
                  <a:pos x="0" y="8"/>
                </a:cxn>
              </a:cxnLst>
              <a:rect l="0" t="0" r="r" b="b"/>
              <a:pathLst>
                <a:path w="20" h="20">
                  <a:moveTo>
                    <a:pt x="0" y="8"/>
                  </a:moveTo>
                  <a:lnTo>
                    <a:pt x="11" y="20"/>
                  </a:lnTo>
                  <a:lnTo>
                    <a:pt x="20" y="13"/>
                  </a:lnTo>
                  <a:lnTo>
                    <a:pt x="11" y="0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1" name="Freeform 1935"/>
            <p:cNvSpPr>
              <a:spLocks/>
            </p:cNvSpPr>
            <p:nvPr/>
          </p:nvSpPr>
          <p:spPr bwMode="auto">
            <a:xfrm>
              <a:off x="3730" y="239"/>
              <a:ext cx="6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2" y="21"/>
                </a:cxn>
                <a:cxn ang="0">
                  <a:pos x="21" y="12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0"/>
                </a:cxn>
                <a:cxn ang="0">
                  <a:pos x="0" y="9"/>
                </a:cxn>
                <a:cxn ang="0">
                  <a:pos x="0" y="9"/>
                </a:cxn>
                <a:cxn ang="0">
                  <a:pos x="0" y="10"/>
                </a:cxn>
              </a:cxnLst>
              <a:rect l="0" t="0" r="r" b="b"/>
              <a:pathLst>
                <a:path w="21" h="21">
                  <a:moveTo>
                    <a:pt x="0" y="10"/>
                  </a:moveTo>
                  <a:lnTo>
                    <a:pt x="12" y="21"/>
                  </a:lnTo>
                  <a:lnTo>
                    <a:pt x="21" y="12"/>
                  </a:lnTo>
                  <a:lnTo>
                    <a:pt x="9" y="0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2" name="Freeform 1936"/>
            <p:cNvSpPr>
              <a:spLocks/>
            </p:cNvSpPr>
            <p:nvPr/>
          </p:nvSpPr>
          <p:spPr bwMode="auto">
            <a:xfrm>
              <a:off x="3728" y="242"/>
              <a:ext cx="6" cy="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4" y="21"/>
                </a:cxn>
                <a:cxn ang="0">
                  <a:pos x="22" y="11"/>
                </a:cxn>
                <a:cxn ang="0">
                  <a:pos x="9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1" y="11"/>
                </a:cxn>
                <a:cxn ang="0">
                  <a:pos x="0" y="12"/>
                </a:cxn>
              </a:cxnLst>
              <a:rect l="0" t="0" r="r" b="b"/>
              <a:pathLst>
                <a:path w="22" h="21">
                  <a:moveTo>
                    <a:pt x="0" y="12"/>
                  </a:moveTo>
                  <a:lnTo>
                    <a:pt x="14" y="21"/>
                  </a:lnTo>
                  <a:lnTo>
                    <a:pt x="22" y="11"/>
                  </a:lnTo>
                  <a:lnTo>
                    <a:pt x="9" y="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3" name="Freeform 1937"/>
            <p:cNvSpPr>
              <a:spLocks/>
            </p:cNvSpPr>
            <p:nvPr/>
          </p:nvSpPr>
          <p:spPr bwMode="auto">
            <a:xfrm>
              <a:off x="3727" y="245"/>
              <a:ext cx="5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5" y="18"/>
                </a:cxn>
                <a:cxn ang="0">
                  <a:pos x="20" y="8"/>
                </a:cxn>
                <a:cxn ang="0">
                  <a:pos x="6" y="0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0"/>
                </a:cxn>
                <a:cxn ang="0">
                  <a:pos x="0" y="11"/>
                </a:cxn>
                <a:cxn ang="0">
                  <a:pos x="0" y="12"/>
                </a:cxn>
              </a:cxnLst>
              <a:rect l="0" t="0" r="r" b="b"/>
              <a:pathLst>
                <a:path w="20" h="18">
                  <a:moveTo>
                    <a:pt x="0" y="12"/>
                  </a:moveTo>
                  <a:lnTo>
                    <a:pt x="15" y="18"/>
                  </a:lnTo>
                  <a:lnTo>
                    <a:pt x="20" y="8"/>
                  </a:lnTo>
                  <a:lnTo>
                    <a:pt x="6" y="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4" name="Freeform 1938"/>
            <p:cNvSpPr>
              <a:spLocks/>
            </p:cNvSpPr>
            <p:nvPr/>
          </p:nvSpPr>
          <p:spPr bwMode="auto">
            <a:xfrm>
              <a:off x="3725" y="248"/>
              <a:ext cx="5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7" y="17"/>
                </a:cxn>
                <a:cxn ang="0">
                  <a:pos x="21" y="5"/>
                </a:cxn>
                <a:cxn ang="0">
                  <a:pos x="6" y="0"/>
                </a:cxn>
                <a:cxn ang="0">
                  <a:pos x="2" y="12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1" h="17">
                  <a:moveTo>
                    <a:pt x="0" y="12"/>
                  </a:moveTo>
                  <a:lnTo>
                    <a:pt x="17" y="17"/>
                  </a:lnTo>
                  <a:lnTo>
                    <a:pt x="21" y="5"/>
                  </a:lnTo>
                  <a:lnTo>
                    <a:pt x="6" y="0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5" name="Freeform 1939"/>
            <p:cNvSpPr>
              <a:spLocks/>
            </p:cNvSpPr>
            <p:nvPr/>
          </p:nvSpPr>
          <p:spPr bwMode="auto">
            <a:xfrm>
              <a:off x="3725" y="251"/>
              <a:ext cx="4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8" y="16"/>
                </a:cxn>
                <a:cxn ang="0">
                  <a:pos x="20" y="4"/>
                </a:cxn>
                <a:cxn ang="0">
                  <a:pos x="3" y="0"/>
                </a:cxn>
                <a:cxn ang="0">
                  <a:pos x="1" y="12"/>
                </a:cxn>
                <a:cxn ang="0">
                  <a:pos x="0" y="14"/>
                </a:cxn>
                <a:cxn ang="0">
                  <a:pos x="1" y="12"/>
                </a:cxn>
                <a:cxn ang="0">
                  <a:pos x="1" y="13"/>
                </a:cxn>
                <a:cxn ang="0">
                  <a:pos x="0" y="14"/>
                </a:cxn>
              </a:cxnLst>
              <a:rect l="0" t="0" r="r" b="b"/>
              <a:pathLst>
                <a:path w="20" h="16">
                  <a:moveTo>
                    <a:pt x="0" y="14"/>
                  </a:moveTo>
                  <a:lnTo>
                    <a:pt x="18" y="16"/>
                  </a:lnTo>
                  <a:lnTo>
                    <a:pt x="20" y="4"/>
                  </a:lnTo>
                  <a:lnTo>
                    <a:pt x="3" y="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1" y="12"/>
                  </a:lnTo>
                  <a:lnTo>
                    <a:pt x="1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6" name="Freeform 1940"/>
            <p:cNvSpPr>
              <a:spLocks/>
            </p:cNvSpPr>
            <p:nvPr/>
          </p:nvSpPr>
          <p:spPr bwMode="auto">
            <a:xfrm>
              <a:off x="3725" y="254"/>
              <a:ext cx="4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7" y="14"/>
                </a:cxn>
                <a:cxn ang="0">
                  <a:pos x="18" y="1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4"/>
                </a:cxn>
              </a:cxnLst>
              <a:rect l="0" t="0" r="r" b="b"/>
              <a:pathLst>
                <a:path w="18" h="14">
                  <a:moveTo>
                    <a:pt x="0" y="14"/>
                  </a:moveTo>
                  <a:lnTo>
                    <a:pt x="17" y="14"/>
                  </a:lnTo>
                  <a:lnTo>
                    <a:pt x="18" y="1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7" name="Freeform 1941"/>
            <p:cNvSpPr>
              <a:spLocks/>
            </p:cNvSpPr>
            <p:nvPr/>
          </p:nvSpPr>
          <p:spPr bwMode="auto">
            <a:xfrm>
              <a:off x="3725" y="258"/>
              <a:ext cx="4" cy="342"/>
            </a:xfrm>
            <a:custGeom>
              <a:avLst/>
              <a:gdLst/>
              <a:ahLst/>
              <a:cxnLst>
                <a:cxn ang="0">
                  <a:pos x="0" y="1370"/>
                </a:cxn>
                <a:cxn ang="0">
                  <a:pos x="17" y="1369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369"/>
                </a:cxn>
                <a:cxn ang="0">
                  <a:pos x="0" y="1370"/>
                </a:cxn>
                <a:cxn ang="0">
                  <a:pos x="0" y="1369"/>
                </a:cxn>
                <a:cxn ang="0">
                  <a:pos x="0" y="1369"/>
                </a:cxn>
                <a:cxn ang="0">
                  <a:pos x="0" y="1370"/>
                </a:cxn>
              </a:cxnLst>
              <a:rect l="0" t="0" r="r" b="b"/>
              <a:pathLst>
                <a:path w="17" h="1370">
                  <a:moveTo>
                    <a:pt x="0" y="1370"/>
                  </a:moveTo>
                  <a:lnTo>
                    <a:pt x="17" y="1369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369"/>
                  </a:lnTo>
                  <a:lnTo>
                    <a:pt x="0" y="1370"/>
                  </a:lnTo>
                  <a:lnTo>
                    <a:pt x="0" y="1369"/>
                  </a:lnTo>
                  <a:lnTo>
                    <a:pt x="0" y="1369"/>
                  </a:lnTo>
                  <a:lnTo>
                    <a:pt x="0" y="137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8" name="Freeform 1942"/>
            <p:cNvSpPr>
              <a:spLocks/>
            </p:cNvSpPr>
            <p:nvPr/>
          </p:nvSpPr>
          <p:spPr bwMode="auto">
            <a:xfrm>
              <a:off x="3725" y="600"/>
              <a:ext cx="4" cy="3"/>
            </a:xfrm>
            <a:custGeom>
              <a:avLst/>
              <a:gdLst/>
              <a:ahLst/>
              <a:cxnLst>
                <a:cxn ang="0">
                  <a:pos x="1" y="15"/>
                </a:cxn>
                <a:cxn ang="0">
                  <a:pos x="18" y="13"/>
                </a:cxn>
                <a:cxn ang="0">
                  <a:pos x="17" y="0"/>
                </a:cxn>
                <a:cxn ang="0">
                  <a:pos x="0" y="2"/>
                </a:cxn>
                <a:cxn ang="0">
                  <a:pos x="0" y="14"/>
                </a:cxn>
                <a:cxn ang="0">
                  <a:pos x="1" y="15"/>
                </a:cxn>
                <a:cxn ang="0">
                  <a:pos x="0" y="14"/>
                </a:cxn>
                <a:cxn ang="0">
                  <a:pos x="0" y="15"/>
                </a:cxn>
                <a:cxn ang="0">
                  <a:pos x="1" y="15"/>
                </a:cxn>
              </a:cxnLst>
              <a:rect l="0" t="0" r="r" b="b"/>
              <a:pathLst>
                <a:path w="18" h="15">
                  <a:moveTo>
                    <a:pt x="1" y="15"/>
                  </a:moveTo>
                  <a:lnTo>
                    <a:pt x="18" y="13"/>
                  </a:lnTo>
                  <a:lnTo>
                    <a:pt x="17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1" y="15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59" name="Freeform 1943"/>
            <p:cNvSpPr>
              <a:spLocks/>
            </p:cNvSpPr>
            <p:nvPr/>
          </p:nvSpPr>
          <p:spPr bwMode="auto">
            <a:xfrm>
              <a:off x="3725" y="603"/>
              <a:ext cx="4" cy="4"/>
            </a:xfrm>
            <a:custGeom>
              <a:avLst/>
              <a:gdLst/>
              <a:ahLst/>
              <a:cxnLst>
                <a:cxn ang="0">
                  <a:pos x="4" y="16"/>
                </a:cxn>
                <a:cxn ang="0">
                  <a:pos x="19" y="12"/>
                </a:cxn>
                <a:cxn ang="0">
                  <a:pos x="17" y="0"/>
                </a:cxn>
                <a:cxn ang="0">
                  <a:pos x="0" y="3"/>
                </a:cxn>
                <a:cxn ang="0">
                  <a:pos x="2" y="15"/>
                </a:cxn>
                <a:cxn ang="0">
                  <a:pos x="4" y="16"/>
                </a:cxn>
                <a:cxn ang="0">
                  <a:pos x="2" y="15"/>
                </a:cxn>
                <a:cxn ang="0">
                  <a:pos x="2" y="16"/>
                </a:cxn>
                <a:cxn ang="0">
                  <a:pos x="4" y="16"/>
                </a:cxn>
              </a:cxnLst>
              <a:rect l="0" t="0" r="r" b="b"/>
              <a:pathLst>
                <a:path w="19" h="16">
                  <a:moveTo>
                    <a:pt x="4" y="16"/>
                  </a:moveTo>
                  <a:lnTo>
                    <a:pt x="19" y="12"/>
                  </a:lnTo>
                  <a:lnTo>
                    <a:pt x="17" y="0"/>
                  </a:lnTo>
                  <a:lnTo>
                    <a:pt x="0" y="3"/>
                  </a:lnTo>
                  <a:lnTo>
                    <a:pt x="2" y="15"/>
                  </a:lnTo>
                  <a:lnTo>
                    <a:pt x="4" y="16"/>
                  </a:lnTo>
                  <a:lnTo>
                    <a:pt x="2" y="15"/>
                  </a:lnTo>
                  <a:lnTo>
                    <a:pt x="2" y="16"/>
                  </a:lnTo>
                  <a:lnTo>
                    <a:pt x="4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0" name="Freeform 1944"/>
            <p:cNvSpPr>
              <a:spLocks/>
            </p:cNvSpPr>
            <p:nvPr/>
          </p:nvSpPr>
          <p:spPr bwMode="auto">
            <a:xfrm>
              <a:off x="3726" y="605"/>
              <a:ext cx="4" cy="5"/>
            </a:xfrm>
            <a:custGeom>
              <a:avLst/>
              <a:gdLst/>
              <a:ahLst/>
              <a:cxnLst>
                <a:cxn ang="0">
                  <a:pos x="4" y="18"/>
                </a:cxn>
                <a:cxn ang="0">
                  <a:pos x="19" y="11"/>
                </a:cxn>
                <a:cxn ang="0">
                  <a:pos x="15" y="0"/>
                </a:cxn>
                <a:cxn ang="0">
                  <a:pos x="0" y="5"/>
                </a:cxn>
                <a:cxn ang="0">
                  <a:pos x="4" y="17"/>
                </a:cxn>
                <a:cxn ang="0">
                  <a:pos x="4" y="18"/>
                </a:cxn>
                <a:cxn ang="0">
                  <a:pos x="4" y="17"/>
                </a:cxn>
                <a:cxn ang="0">
                  <a:pos x="4" y="18"/>
                </a:cxn>
                <a:cxn ang="0">
                  <a:pos x="4" y="18"/>
                </a:cxn>
              </a:cxnLst>
              <a:rect l="0" t="0" r="r" b="b"/>
              <a:pathLst>
                <a:path w="19" h="18">
                  <a:moveTo>
                    <a:pt x="4" y="18"/>
                  </a:moveTo>
                  <a:lnTo>
                    <a:pt x="19" y="11"/>
                  </a:lnTo>
                  <a:lnTo>
                    <a:pt x="15" y="0"/>
                  </a:lnTo>
                  <a:lnTo>
                    <a:pt x="0" y="5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1" name="Freeform 1945"/>
            <p:cNvSpPr>
              <a:spLocks/>
            </p:cNvSpPr>
            <p:nvPr/>
          </p:nvSpPr>
          <p:spPr bwMode="auto">
            <a:xfrm>
              <a:off x="3727" y="608"/>
              <a:ext cx="5" cy="5"/>
            </a:xfrm>
            <a:custGeom>
              <a:avLst/>
              <a:gdLst/>
              <a:ahLst/>
              <a:cxnLst>
                <a:cxn ang="0">
                  <a:pos x="7" y="21"/>
                </a:cxn>
                <a:cxn ang="0">
                  <a:pos x="20" y="11"/>
                </a:cxn>
                <a:cxn ang="0">
                  <a:pos x="15" y="0"/>
                </a:cxn>
                <a:cxn ang="0">
                  <a:pos x="0" y="8"/>
                </a:cxn>
                <a:cxn ang="0">
                  <a:pos x="6" y="20"/>
                </a:cxn>
                <a:cxn ang="0">
                  <a:pos x="7" y="21"/>
                </a:cxn>
                <a:cxn ang="0">
                  <a:pos x="6" y="20"/>
                </a:cxn>
                <a:cxn ang="0">
                  <a:pos x="7" y="20"/>
                </a:cxn>
                <a:cxn ang="0">
                  <a:pos x="7" y="21"/>
                </a:cxn>
              </a:cxnLst>
              <a:rect l="0" t="0" r="r" b="b"/>
              <a:pathLst>
                <a:path w="20" h="21">
                  <a:moveTo>
                    <a:pt x="7" y="21"/>
                  </a:moveTo>
                  <a:lnTo>
                    <a:pt x="20" y="11"/>
                  </a:lnTo>
                  <a:lnTo>
                    <a:pt x="15" y="0"/>
                  </a:lnTo>
                  <a:lnTo>
                    <a:pt x="0" y="8"/>
                  </a:lnTo>
                  <a:lnTo>
                    <a:pt x="6" y="20"/>
                  </a:lnTo>
                  <a:lnTo>
                    <a:pt x="7" y="21"/>
                  </a:lnTo>
                  <a:lnTo>
                    <a:pt x="6" y="20"/>
                  </a:lnTo>
                  <a:lnTo>
                    <a:pt x="7" y="20"/>
                  </a:lnTo>
                  <a:lnTo>
                    <a:pt x="7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2" name="Freeform 1946"/>
            <p:cNvSpPr>
              <a:spLocks/>
            </p:cNvSpPr>
            <p:nvPr/>
          </p:nvSpPr>
          <p:spPr bwMode="auto">
            <a:xfrm>
              <a:off x="3728" y="611"/>
              <a:ext cx="6" cy="5"/>
            </a:xfrm>
            <a:custGeom>
              <a:avLst/>
              <a:gdLst/>
              <a:ahLst/>
              <a:cxnLst>
                <a:cxn ang="0">
                  <a:pos x="8" y="22"/>
                </a:cxn>
                <a:cxn ang="0">
                  <a:pos x="21" y="11"/>
                </a:cxn>
                <a:cxn ang="0">
                  <a:pos x="13" y="0"/>
                </a:cxn>
                <a:cxn ang="0">
                  <a:pos x="0" y="11"/>
                </a:cxn>
                <a:cxn ang="0">
                  <a:pos x="8" y="21"/>
                </a:cxn>
                <a:cxn ang="0">
                  <a:pos x="8" y="22"/>
                </a:cxn>
                <a:cxn ang="0">
                  <a:pos x="8" y="21"/>
                </a:cxn>
                <a:cxn ang="0">
                  <a:pos x="8" y="21"/>
                </a:cxn>
                <a:cxn ang="0">
                  <a:pos x="8" y="22"/>
                </a:cxn>
              </a:cxnLst>
              <a:rect l="0" t="0" r="r" b="b"/>
              <a:pathLst>
                <a:path w="21" h="22">
                  <a:moveTo>
                    <a:pt x="8" y="22"/>
                  </a:moveTo>
                  <a:lnTo>
                    <a:pt x="21" y="11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8" y="21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3" name="Freeform 1947"/>
            <p:cNvSpPr>
              <a:spLocks/>
            </p:cNvSpPr>
            <p:nvPr/>
          </p:nvSpPr>
          <p:spPr bwMode="auto">
            <a:xfrm>
              <a:off x="3730" y="613"/>
              <a:ext cx="6" cy="5"/>
            </a:xfrm>
            <a:custGeom>
              <a:avLst/>
              <a:gdLst/>
              <a:ahLst/>
              <a:cxnLst>
                <a:cxn ang="0">
                  <a:pos x="10" y="21"/>
                </a:cxn>
                <a:cxn ang="0">
                  <a:pos x="21" y="9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9" y="20"/>
                </a:cxn>
                <a:cxn ang="0">
                  <a:pos x="10" y="21"/>
                </a:cxn>
                <a:cxn ang="0">
                  <a:pos x="9" y="20"/>
                </a:cxn>
                <a:cxn ang="0">
                  <a:pos x="10" y="21"/>
                </a:cxn>
                <a:cxn ang="0">
                  <a:pos x="10" y="21"/>
                </a:cxn>
              </a:cxnLst>
              <a:rect l="0" t="0" r="r" b="b"/>
              <a:pathLst>
                <a:path w="21" h="21">
                  <a:moveTo>
                    <a:pt x="10" y="21"/>
                  </a:moveTo>
                  <a:lnTo>
                    <a:pt x="21" y="9"/>
                  </a:lnTo>
                  <a:lnTo>
                    <a:pt x="12" y="0"/>
                  </a:lnTo>
                  <a:lnTo>
                    <a:pt x="0" y="12"/>
                  </a:lnTo>
                  <a:lnTo>
                    <a:pt x="9" y="20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10" y="21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4" name="Freeform 1948"/>
            <p:cNvSpPr>
              <a:spLocks/>
            </p:cNvSpPr>
            <p:nvPr/>
          </p:nvSpPr>
          <p:spPr bwMode="auto">
            <a:xfrm>
              <a:off x="3733" y="615"/>
              <a:ext cx="5" cy="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19" y="7"/>
                </a:cxn>
                <a:cxn ang="0">
                  <a:pos x="10" y="0"/>
                </a:cxn>
                <a:cxn ang="0">
                  <a:pos x="0" y="13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0" y="20"/>
                </a:cxn>
                <a:cxn ang="0">
                  <a:pos x="10" y="21"/>
                </a:cxn>
                <a:cxn ang="0">
                  <a:pos x="11" y="21"/>
                </a:cxn>
              </a:cxnLst>
              <a:rect l="0" t="0" r="r" b="b"/>
              <a:pathLst>
                <a:path w="19" h="21">
                  <a:moveTo>
                    <a:pt x="11" y="21"/>
                  </a:moveTo>
                  <a:lnTo>
                    <a:pt x="19" y="7"/>
                  </a:lnTo>
                  <a:lnTo>
                    <a:pt x="10" y="0"/>
                  </a:lnTo>
                  <a:lnTo>
                    <a:pt x="0" y="13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5" name="Freeform 1949"/>
            <p:cNvSpPr>
              <a:spLocks/>
            </p:cNvSpPr>
            <p:nvPr/>
          </p:nvSpPr>
          <p:spPr bwMode="auto">
            <a:xfrm>
              <a:off x="3736" y="617"/>
              <a:ext cx="4" cy="5"/>
            </a:xfrm>
            <a:custGeom>
              <a:avLst/>
              <a:gdLst/>
              <a:ahLst/>
              <a:cxnLst>
                <a:cxn ang="0">
                  <a:pos x="13" y="20"/>
                </a:cxn>
                <a:cxn ang="0">
                  <a:pos x="19" y="6"/>
                </a:cxn>
                <a:cxn ang="0">
                  <a:pos x="7" y="0"/>
                </a:cxn>
                <a:cxn ang="0">
                  <a:pos x="0" y="14"/>
                </a:cxn>
                <a:cxn ang="0">
                  <a:pos x="12" y="20"/>
                </a:cxn>
                <a:cxn ang="0">
                  <a:pos x="13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3" y="20"/>
                </a:cxn>
              </a:cxnLst>
              <a:rect l="0" t="0" r="r" b="b"/>
              <a:pathLst>
                <a:path w="19" h="20">
                  <a:moveTo>
                    <a:pt x="13" y="20"/>
                  </a:moveTo>
                  <a:lnTo>
                    <a:pt x="19" y="6"/>
                  </a:lnTo>
                  <a:lnTo>
                    <a:pt x="7" y="0"/>
                  </a:lnTo>
                  <a:lnTo>
                    <a:pt x="0" y="14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3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6" name="Freeform 1950"/>
            <p:cNvSpPr>
              <a:spLocks/>
            </p:cNvSpPr>
            <p:nvPr/>
          </p:nvSpPr>
          <p:spPr bwMode="auto">
            <a:xfrm>
              <a:off x="3739" y="618"/>
              <a:ext cx="4" cy="5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17" y="5"/>
                </a:cxn>
                <a:cxn ang="0">
                  <a:pos x="6" y="0"/>
                </a:cxn>
                <a:cxn ang="0">
                  <a:pos x="0" y="15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2" y="20"/>
                </a:cxn>
              </a:cxnLst>
              <a:rect l="0" t="0" r="r" b="b"/>
              <a:pathLst>
                <a:path w="17" h="20">
                  <a:moveTo>
                    <a:pt x="12" y="20"/>
                  </a:moveTo>
                  <a:lnTo>
                    <a:pt x="17" y="5"/>
                  </a:lnTo>
                  <a:lnTo>
                    <a:pt x="6" y="0"/>
                  </a:lnTo>
                  <a:lnTo>
                    <a:pt x="0" y="15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7" name="Freeform 1951"/>
            <p:cNvSpPr>
              <a:spLocks/>
            </p:cNvSpPr>
            <p:nvPr/>
          </p:nvSpPr>
          <p:spPr bwMode="auto">
            <a:xfrm>
              <a:off x="3742" y="619"/>
              <a:ext cx="4" cy="5"/>
            </a:xfrm>
            <a:custGeom>
              <a:avLst/>
              <a:gdLst/>
              <a:ahLst/>
              <a:cxnLst>
                <a:cxn ang="0">
                  <a:pos x="13" y="19"/>
                </a:cxn>
                <a:cxn ang="0">
                  <a:pos x="15" y="3"/>
                </a:cxn>
                <a:cxn ang="0">
                  <a:pos x="4" y="0"/>
                </a:cxn>
                <a:cxn ang="0">
                  <a:pos x="0" y="16"/>
                </a:cxn>
                <a:cxn ang="0">
                  <a:pos x="12" y="19"/>
                </a:cxn>
                <a:cxn ang="0">
                  <a:pos x="13" y="19"/>
                </a:cxn>
                <a:cxn ang="0">
                  <a:pos x="12" y="19"/>
                </a:cxn>
                <a:cxn ang="0">
                  <a:pos x="13" y="19"/>
                </a:cxn>
                <a:cxn ang="0">
                  <a:pos x="13" y="19"/>
                </a:cxn>
              </a:cxnLst>
              <a:rect l="0" t="0" r="r" b="b"/>
              <a:pathLst>
                <a:path w="15" h="19">
                  <a:moveTo>
                    <a:pt x="13" y="19"/>
                  </a:moveTo>
                  <a:lnTo>
                    <a:pt x="15" y="3"/>
                  </a:lnTo>
                  <a:lnTo>
                    <a:pt x="4" y="0"/>
                  </a:lnTo>
                  <a:lnTo>
                    <a:pt x="0" y="16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8" name="Freeform 1952"/>
            <p:cNvSpPr>
              <a:spLocks/>
            </p:cNvSpPr>
            <p:nvPr/>
          </p:nvSpPr>
          <p:spPr bwMode="auto">
            <a:xfrm>
              <a:off x="3745" y="620"/>
              <a:ext cx="4" cy="4"/>
            </a:xfrm>
            <a:custGeom>
              <a:avLst/>
              <a:gdLst/>
              <a:ahLst/>
              <a:cxnLst>
                <a:cxn ang="0">
                  <a:pos x="13" y="17"/>
                </a:cxn>
                <a:cxn ang="0">
                  <a:pos x="14" y="0"/>
                </a:cxn>
                <a:cxn ang="0">
                  <a:pos x="2" y="0"/>
                </a:cxn>
                <a:cxn ang="0">
                  <a:pos x="0" y="16"/>
                </a:cxn>
                <a:cxn ang="0">
                  <a:pos x="13" y="17"/>
                </a:cxn>
                <a:cxn ang="0">
                  <a:pos x="13" y="17"/>
                </a:cxn>
                <a:cxn ang="0">
                  <a:pos x="13" y="17"/>
                </a:cxn>
                <a:cxn ang="0">
                  <a:pos x="13" y="17"/>
                </a:cxn>
                <a:cxn ang="0">
                  <a:pos x="13" y="17"/>
                </a:cxn>
              </a:cxnLst>
              <a:rect l="0" t="0" r="r" b="b"/>
              <a:pathLst>
                <a:path w="14" h="17">
                  <a:moveTo>
                    <a:pt x="13" y="17"/>
                  </a:moveTo>
                  <a:lnTo>
                    <a:pt x="14" y="0"/>
                  </a:lnTo>
                  <a:lnTo>
                    <a:pt x="2" y="0"/>
                  </a:lnTo>
                  <a:lnTo>
                    <a:pt x="0" y="16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lnTo>
                    <a:pt x="1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69" name="Freeform 1953"/>
            <p:cNvSpPr>
              <a:spLocks/>
            </p:cNvSpPr>
            <p:nvPr/>
          </p:nvSpPr>
          <p:spPr bwMode="auto">
            <a:xfrm>
              <a:off x="3902" y="252"/>
              <a:ext cx="22" cy="25"/>
            </a:xfrm>
            <a:custGeom>
              <a:avLst/>
              <a:gdLst/>
              <a:ahLst/>
              <a:cxnLst>
                <a:cxn ang="0">
                  <a:pos x="25" y="42"/>
                </a:cxn>
                <a:cxn ang="0">
                  <a:pos x="24" y="42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24" y="50"/>
                </a:cxn>
                <a:cxn ang="0">
                  <a:pos x="25" y="50"/>
                </a:cxn>
                <a:cxn ang="0">
                  <a:pos x="60" y="99"/>
                </a:cxn>
                <a:cxn ang="0">
                  <a:pos x="88" y="99"/>
                </a:cxn>
                <a:cxn ang="0">
                  <a:pos x="46" y="45"/>
                </a:cxn>
                <a:cxn ang="0">
                  <a:pos x="86" y="0"/>
                </a:cxn>
                <a:cxn ang="0">
                  <a:pos x="58" y="0"/>
                </a:cxn>
                <a:cxn ang="0">
                  <a:pos x="25" y="42"/>
                </a:cxn>
              </a:cxnLst>
              <a:rect l="0" t="0" r="r" b="b"/>
              <a:pathLst>
                <a:path w="88" h="99">
                  <a:moveTo>
                    <a:pt x="25" y="42"/>
                  </a:moveTo>
                  <a:lnTo>
                    <a:pt x="24" y="4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24" y="99"/>
                  </a:lnTo>
                  <a:lnTo>
                    <a:pt x="24" y="50"/>
                  </a:lnTo>
                  <a:lnTo>
                    <a:pt x="25" y="50"/>
                  </a:lnTo>
                  <a:lnTo>
                    <a:pt x="60" y="99"/>
                  </a:lnTo>
                  <a:lnTo>
                    <a:pt x="88" y="99"/>
                  </a:lnTo>
                  <a:lnTo>
                    <a:pt x="46" y="45"/>
                  </a:lnTo>
                  <a:lnTo>
                    <a:pt x="86" y="0"/>
                  </a:lnTo>
                  <a:lnTo>
                    <a:pt x="58" y="0"/>
                  </a:lnTo>
                  <a:lnTo>
                    <a:pt x="25" y="4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0" name="Freeform 1954"/>
            <p:cNvSpPr>
              <a:spLocks noEditPoints="1"/>
            </p:cNvSpPr>
            <p:nvPr/>
          </p:nvSpPr>
          <p:spPr bwMode="auto">
            <a:xfrm>
              <a:off x="3926" y="252"/>
              <a:ext cx="21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24" y="64"/>
                </a:cxn>
                <a:cxn ang="0">
                  <a:pos x="46" y="64"/>
                </a:cxn>
                <a:cxn ang="0">
                  <a:pos x="51" y="64"/>
                </a:cxn>
                <a:cxn ang="0">
                  <a:pos x="57" y="64"/>
                </a:cxn>
                <a:cxn ang="0">
                  <a:pos x="63" y="62"/>
                </a:cxn>
                <a:cxn ang="0">
                  <a:pos x="70" y="60"/>
                </a:cxn>
                <a:cxn ang="0">
                  <a:pos x="75" y="56"/>
                </a:cxn>
                <a:cxn ang="0">
                  <a:pos x="80" y="50"/>
                </a:cxn>
                <a:cxn ang="0">
                  <a:pos x="82" y="46"/>
                </a:cxn>
                <a:cxn ang="0">
                  <a:pos x="83" y="42"/>
                </a:cxn>
                <a:cxn ang="0">
                  <a:pos x="84" y="38"/>
                </a:cxn>
                <a:cxn ang="0">
                  <a:pos x="84" y="32"/>
                </a:cxn>
                <a:cxn ang="0">
                  <a:pos x="83" y="24"/>
                </a:cxn>
                <a:cxn ang="0">
                  <a:pos x="81" y="17"/>
                </a:cxn>
                <a:cxn ang="0">
                  <a:pos x="78" y="11"/>
                </a:cxn>
                <a:cxn ang="0">
                  <a:pos x="73" y="6"/>
                </a:cxn>
                <a:cxn ang="0">
                  <a:pos x="68" y="3"/>
                </a:cxn>
                <a:cxn ang="0">
                  <a:pos x="60" y="1"/>
                </a:cxn>
                <a:cxn ang="0">
                  <a:pos x="54" y="0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24" y="20"/>
                </a:cxn>
                <a:cxn ang="0">
                  <a:pos x="42" y="20"/>
                </a:cxn>
                <a:cxn ang="0">
                  <a:pos x="47" y="20"/>
                </a:cxn>
                <a:cxn ang="0">
                  <a:pos x="52" y="21"/>
                </a:cxn>
                <a:cxn ang="0">
                  <a:pos x="55" y="22"/>
                </a:cxn>
                <a:cxn ang="0">
                  <a:pos x="57" y="25"/>
                </a:cxn>
                <a:cxn ang="0">
                  <a:pos x="58" y="28"/>
                </a:cxn>
                <a:cxn ang="0">
                  <a:pos x="58" y="32"/>
                </a:cxn>
                <a:cxn ang="0">
                  <a:pos x="58" y="36"/>
                </a:cxn>
                <a:cxn ang="0">
                  <a:pos x="57" y="38"/>
                </a:cxn>
                <a:cxn ang="0">
                  <a:pos x="56" y="41"/>
                </a:cxn>
                <a:cxn ang="0">
                  <a:pos x="54" y="42"/>
                </a:cxn>
                <a:cxn ang="0">
                  <a:pos x="52" y="44"/>
                </a:cxn>
                <a:cxn ang="0">
                  <a:pos x="49" y="45"/>
                </a:cxn>
                <a:cxn ang="0">
                  <a:pos x="46" y="45"/>
                </a:cxn>
                <a:cxn ang="0">
                  <a:pos x="42" y="46"/>
                </a:cxn>
                <a:cxn ang="0">
                  <a:pos x="24" y="46"/>
                </a:cxn>
                <a:cxn ang="0">
                  <a:pos x="24" y="20"/>
                </a:cxn>
              </a:cxnLst>
              <a:rect l="0" t="0" r="r" b="b"/>
              <a:pathLst>
                <a:path w="84" h="99">
                  <a:moveTo>
                    <a:pt x="0" y="0"/>
                  </a:moveTo>
                  <a:lnTo>
                    <a:pt x="0" y="99"/>
                  </a:lnTo>
                  <a:lnTo>
                    <a:pt x="24" y="99"/>
                  </a:lnTo>
                  <a:lnTo>
                    <a:pt x="24" y="64"/>
                  </a:lnTo>
                  <a:lnTo>
                    <a:pt x="46" y="64"/>
                  </a:lnTo>
                  <a:lnTo>
                    <a:pt x="51" y="64"/>
                  </a:lnTo>
                  <a:lnTo>
                    <a:pt x="57" y="64"/>
                  </a:lnTo>
                  <a:lnTo>
                    <a:pt x="63" y="62"/>
                  </a:lnTo>
                  <a:lnTo>
                    <a:pt x="70" y="60"/>
                  </a:lnTo>
                  <a:lnTo>
                    <a:pt x="75" y="56"/>
                  </a:lnTo>
                  <a:lnTo>
                    <a:pt x="80" y="50"/>
                  </a:lnTo>
                  <a:lnTo>
                    <a:pt x="82" y="46"/>
                  </a:lnTo>
                  <a:lnTo>
                    <a:pt x="83" y="42"/>
                  </a:lnTo>
                  <a:lnTo>
                    <a:pt x="84" y="38"/>
                  </a:lnTo>
                  <a:lnTo>
                    <a:pt x="84" y="32"/>
                  </a:lnTo>
                  <a:lnTo>
                    <a:pt x="83" y="24"/>
                  </a:lnTo>
                  <a:lnTo>
                    <a:pt x="81" y="17"/>
                  </a:lnTo>
                  <a:lnTo>
                    <a:pt x="78" y="11"/>
                  </a:lnTo>
                  <a:lnTo>
                    <a:pt x="73" y="6"/>
                  </a:lnTo>
                  <a:lnTo>
                    <a:pt x="68" y="3"/>
                  </a:lnTo>
                  <a:lnTo>
                    <a:pt x="60" y="1"/>
                  </a:lnTo>
                  <a:lnTo>
                    <a:pt x="54" y="0"/>
                  </a:lnTo>
                  <a:lnTo>
                    <a:pt x="46" y="0"/>
                  </a:lnTo>
                  <a:lnTo>
                    <a:pt x="0" y="0"/>
                  </a:lnTo>
                  <a:close/>
                  <a:moveTo>
                    <a:pt x="24" y="20"/>
                  </a:moveTo>
                  <a:lnTo>
                    <a:pt x="42" y="20"/>
                  </a:lnTo>
                  <a:lnTo>
                    <a:pt x="47" y="20"/>
                  </a:lnTo>
                  <a:lnTo>
                    <a:pt x="52" y="21"/>
                  </a:lnTo>
                  <a:lnTo>
                    <a:pt x="55" y="22"/>
                  </a:lnTo>
                  <a:lnTo>
                    <a:pt x="57" y="25"/>
                  </a:lnTo>
                  <a:lnTo>
                    <a:pt x="58" y="28"/>
                  </a:lnTo>
                  <a:lnTo>
                    <a:pt x="58" y="32"/>
                  </a:lnTo>
                  <a:lnTo>
                    <a:pt x="58" y="36"/>
                  </a:lnTo>
                  <a:lnTo>
                    <a:pt x="57" y="38"/>
                  </a:lnTo>
                  <a:lnTo>
                    <a:pt x="56" y="41"/>
                  </a:lnTo>
                  <a:lnTo>
                    <a:pt x="54" y="42"/>
                  </a:lnTo>
                  <a:lnTo>
                    <a:pt x="52" y="44"/>
                  </a:lnTo>
                  <a:lnTo>
                    <a:pt x="49" y="45"/>
                  </a:lnTo>
                  <a:lnTo>
                    <a:pt x="46" y="45"/>
                  </a:lnTo>
                  <a:lnTo>
                    <a:pt x="42" y="46"/>
                  </a:lnTo>
                  <a:lnTo>
                    <a:pt x="24" y="46"/>
                  </a:lnTo>
                  <a:lnTo>
                    <a:pt x="24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1" name="Freeform 1955"/>
            <p:cNvSpPr>
              <a:spLocks noEditPoints="1"/>
            </p:cNvSpPr>
            <p:nvPr/>
          </p:nvSpPr>
          <p:spPr bwMode="auto">
            <a:xfrm>
              <a:off x="3946" y="252"/>
              <a:ext cx="25" cy="25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30" y="81"/>
                </a:cxn>
                <a:cxn ang="0">
                  <a:pos x="67" y="81"/>
                </a:cxn>
                <a:cxn ang="0">
                  <a:pos x="73" y="99"/>
                </a:cxn>
                <a:cxn ang="0">
                  <a:pos x="98" y="99"/>
                </a:cxn>
                <a:cxn ang="0">
                  <a:pos x="61" y="0"/>
                </a:cxn>
                <a:cxn ang="0">
                  <a:pos x="38" y="0"/>
                </a:cxn>
                <a:cxn ang="0">
                  <a:pos x="36" y="63"/>
                </a:cxn>
                <a:cxn ang="0">
                  <a:pos x="49" y="26"/>
                </a:cxn>
                <a:cxn ang="0">
                  <a:pos x="62" y="63"/>
                </a:cxn>
                <a:cxn ang="0">
                  <a:pos x="36" y="63"/>
                </a:cxn>
              </a:cxnLst>
              <a:rect l="0" t="0" r="r" b="b"/>
              <a:pathLst>
                <a:path w="98" h="99">
                  <a:moveTo>
                    <a:pt x="38" y="0"/>
                  </a:moveTo>
                  <a:lnTo>
                    <a:pt x="0" y="99"/>
                  </a:lnTo>
                  <a:lnTo>
                    <a:pt x="24" y="99"/>
                  </a:lnTo>
                  <a:lnTo>
                    <a:pt x="30" y="81"/>
                  </a:lnTo>
                  <a:lnTo>
                    <a:pt x="67" y="81"/>
                  </a:lnTo>
                  <a:lnTo>
                    <a:pt x="73" y="99"/>
                  </a:lnTo>
                  <a:lnTo>
                    <a:pt x="98" y="99"/>
                  </a:lnTo>
                  <a:lnTo>
                    <a:pt x="61" y="0"/>
                  </a:lnTo>
                  <a:lnTo>
                    <a:pt x="38" y="0"/>
                  </a:lnTo>
                  <a:close/>
                  <a:moveTo>
                    <a:pt x="36" y="63"/>
                  </a:moveTo>
                  <a:lnTo>
                    <a:pt x="49" y="26"/>
                  </a:lnTo>
                  <a:lnTo>
                    <a:pt x="62" y="63"/>
                  </a:lnTo>
                  <a:lnTo>
                    <a:pt x="36" y="6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2" name="Freeform 1956"/>
            <p:cNvSpPr>
              <a:spLocks noEditPoints="1"/>
            </p:cNvSpPr>
            <p:nvPr/>
          </p:nvSpPr>
          <p:spPr bwMode="auto">
            <a:xfrm>
              <a:off x="3973" y="252"/>
              <a:ext cx="22" cy="25"/>
            </a:xfrm>
            <a:custGeom>
              <a:avLst/>
              <a:gdLst/>
              <a:ahLst/>
              <a:cxnLst>
                <a:cxn ang="0">
                  <a:pos x="23" y="20"/>
                </a:cxn>
                <a:cxn ang="0">
                  <a:pos x="77" y="20"/>
                </a:cxn>
                <a:cxn ang="0">
                  <a:pos x="77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48" y="99"/>
                </a:cxn>
                <a:cxn ang="0">
                  <a:pos x="56" y="99"/>
                </a:cxn>
                <a:cxn ang="0">
                  <a:pos x="63" y="97"/>
                </a:cxn>
                <a:cxn ang="0">
                  <a:pos x="69" y="95"/>
                </a:cxn>
                <a:cxn ang="0">
                  <a:pos x="75" y="92"/>
                </a:cxn>
                <a:cxn ang="0">
                  <a:pos x="80" y="88"/>
                </a:cxn>
                <a:cxn ang="0">
                  <a:pos x="83" y="83"/>
                </a:cxn>
                <a:cxn ang="0">
                  <a:pos x="85" y="77"/>
                </a:cxn>
                <a:cxn ang="0">
                  <a:pos x="86" y="70"/>
                </a:cxn>
                <a:cxn ang="0">
                  <a:pos x="85" y="63"/>
                </a:cxn>
                <a:cxn ang="0">
                  <a:pos x="84" y="58"/>
                </a:cxn>
                <a:cxn ang="0">
                  <a:pos x="83" y="54"/>
                </a:cxn>
                <a:cxn ang="0">
                  <a:pos x="81" y="51"/>
                </a:cxn>
                <a:cxn ang="0">
                  <a:pos x="75" y="45"/>
                </a:cxn>
                <a:cxn ang="0">
                  <a:pos x="69" y="41"/>
                </a:cxn>
                <a:cxn ang="0">
                  <a:pos x="63" y="39"/>
                </a:cxn>
                <a:cxn ang="0">
                  <a:pos x="57" y="37"/>
                </a:cxn>
                <a:cxn ang="0">
                  <a:pos x="52" y="37"/>
                </a:cxn>
                <a:cxn ang="0">
                  <a:pos x="48" y="37"/>
                </a:cxn>
                <a:cxn ang="0">
                  <a:pos x="23" y="37"/>
                </a:cxn>
                <a:cxn ang="0">
                  <a:pos x="23" y="20"/>
                </a:cxn>
                <a:cxn ang="0">
                  <a:pos x="23" y="56"/>
                </a:cxn>
                <a:cxn ang="0">
                  <a:pos x="43" y="56"/>
                </a:cxn>
                <a:cxn ang="0">
                  <a:pos x="48" y="56"/>
                </a:cxn>
                <a:cxn ang="0">
                  <a:pos x="54" y="58"/>
                </a:cxn>
                <a:cxn ang="0">
                  <a:pos x="56" y="59"/>
                </a:cxn>
                <a:cxn ang="0">
                  <a:pos x="58" y="61"/>
                </a:cxn>
                <a:cxn ang="0">
                  <a:pos x="59" y="64"/>
                </a:cxn>
                <a:cxn ang="0">
                  <a:pos x="60" y="69"/>
                </a:cxn>
                <a:cxn ang="0">
                  <a:pos x="59" y="72"/>
                </a:cxn>
                <a:cxn ang="0">
                  <a:pos x="58" y="75"/>
                </a:cxn>
                <a:cxn ang="0">
                  <a:pos x="57" y="77"/>
                </a:cxn>
                <a:cxn ang="0">
                  <a:pos x="55" y="78"/>
                </a:cxn>
                <a:cxn ang="0">
                  <a:pos x="49" y="80"/>
                </a:cxn>
                <a:cxn ang="0">
                  <a:pos x="43" y="80"/>
                </a:cxn>
                <a:cxn ang="0">
                  <a:pos x="23" y="80"/>
                </a:cxn>
                <a:cxn ang="0">
                  <a:pos x="23" y="56"/>
                </a:cxn>
              </a:cxnLst>
              <a:rect l="0" t="0" r="r" b="b"/>
              <a:pathLst>
                <a:path w="86" h="99">
                  <a:moveTo>
                    <a:pt x="23" y="20"/>
                  </a:moveTo>
                  <a:lnTo>
                    <a:pt x="77" y="20"/>
                  </a:lnTo>
                  <a:lnTo>
                    <a:pt x="77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48" y="99"/>
                  </a:lnTo>
                  <a:lnTo>
                    <a:pt x="56" y="99"/>
                  </a:lnTo>
                  <a:lnTo>
                    <a:pt x="63" y="97"/>
                  </a:lnTo>
                  <a:lnTo>
                    <a:pt x="69" y="95"/>
                  </a:lnTo>
                  <a:lnTo>
                    <a:pt x="75" y="92"/>
                  </a:lnTo>
                  <a:lnTo>
                    <a:pt x="80" y="88"/>
                  </a:lnTo>
                  <a:lnTo>
                    <a:pt x="83" y="83"/>
                  </a:lnTo>
                  <a:lnTo>
                    <a:pt x="85" y="77"/>
                  </a:lnTo>
                  <a:lnTo>
                    <a:pt x="86" y="70"/>
                  </a:lnTo>
                  <a:lnTo>
                    <a:pt x="85" y="63"/>
                  </a:lnTo>
                  <a:lnTo>
                    <a:pt x="84" y="58"/>
                  </a:lnTo>
                  <a:lnTo>
                    <a:pt x="83" y="54"/>
                  </a:lnTo>
                  <a:lnTo>
                    <a:pt x="81" y="51"/>
                  </a:lnTo>
                  <a:lnTo>
                    <a:pt x="75" y="45"/>
                  </a:lnTo>
                  <a:lnTo>
                    <a:pt x="69" y="41"/>
                  </a:lnTo>
                  <a:lnTo>
                    <a:pt x="63" y="39"/>
                  </a:lnTo>
                  <a:lnTo>
                    <a:pt x="57" y="37"/>
                  </a:lnTo>
                  <a:lnTo>
                    <a:pt x="52" y="37"/>
                  </a:lnTo>
                  <a:lnTo>
                    <a:pt x="48" y="37"/>
                  </a:lnTo>
                  <a:lnTo>
                    <a:pt x="23" y="37"/>
                  </a:lnTo>
                  <a:lnTo>
                    <a:pt x="23" y="20"/>
                  </a:lnTo>
                  <a:close/>
                  <a:moveTo>
                    <a:pt x="23" y="56"/>
                  </a:moveTo>
                  <a:lnTo>
                    <a:pt x="43" y="56"/>
                  </a:lnTo>
                  <a:lnTo>
                    <a:pt x="48" y="56"/>
                  </a:lnTo>
                  <a:lnTo>
                    <a:pt x="54" y="58"/>
                  </a:lnTo>
                  <a:lnTo>
                    <a:pt x="56" y="59"/>
                  </a:lnTo>
                  <a:lnTo>
                    <a:pt x="58" y="61"/>
                  </a:lnTo>
                  <a:lnTo>
                    <a:pt x="59" y="64"/>
                  </a:lnTo>
                  <a:lnTo>
                    <a:pt x="60" y="69"/>
                  </a:lnTo>
                  <a:lnTo>
                    <a:pt x="59" y="72"/>
                  </a:lnTo>
                  <a:lnTo>
                    <a:pt x="58" y="75"/>
                  </a:lnTo>
                  <a:lnTo>
                    <a:pt x="57" y="77"/>
                  </a:lnTo>
                  <a:lnTo>
                    <a:pt x="55" y="78"/>
                  </a:lnTo>
                  <a:lnTo>
                    <a:pt x="49" y="80"/>
                  </a:lnTo>
                  <a:lnTo>
                    <a:pt x="43" y="80"/>
                  </a:lnTo>
                  <a:lnTo>
                    <a:pt x="23" y="80"/>
                  </a:lnTo>
                  <a:lnTo>
                    <a:pt x="23" y="5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3" name="Freeform 1957"/>
            <p:cNvSpPr>
              <a:spLocks/>
            </p:cNvSpPr>
            <p:nvPr/>
          </p:nvSpPr>
          <p:spPr bwMode="auto">
            <a:xfrm>
              <a:off x="3739" y="290"/>
              <a:ext cx="24" cy="21"/>
            </a:xfrm>
            <a:custGeom>
              <a:avLst/>
              <a:gdLst/>
              <a:ahLst/>
              <a:cxnLst>
                <a:cxn ang="0">
                  <a:pos x="40" y="83"/>
                </a:cxn>
                <a:cxn ang="0">
                  <a:pos x="54" y="83"/>
                </a:cxn>
                <a:cxn ang="0">
                  <a:pos x="74" y="24"/>
                </a:cxn>
                <a:cxn ang="0">
                  <a:pos x="74" y="24"/>
                </a:cxn>
                <a:cxn ang="0">
                  <a:pos x="74" y="83"/>
                </a:cxn>
                <a:cxn ang="0">
                  <a:pos x="93" y="83"/>
                </a:cxn>
                <a:cxn ang="0">
                  <a:pos x="93" y="0"/>
                </a:cxn>
                <a:cxn ang="0">
                  <a:pos x="67" y="0"/>
                </a:cxn>
                <a:cxn ang="0">
                  <a:pos x="47" y="57"/>
                </a:cxn>
                <a:cxn ang="0">
                  <a:pos x="27" y="0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19" y="83"/>
                </a:cxn>
                <a:cxn ang="0">
                  <a:pos x="19" y="24"/>
                </a:cxn>
                <a:cxn ang="0">
                  <a:pos x="19" y="24"/>
                </a:cxn>
                <a:cxn ang="0">
                  <a:pos x="40" y="83"/>
                </a:cxn>
              </a:cxnLst>
              <a:rect l="0" t="0" r="r" b="b"/>
              <a:pathLst>
                <a:path w="93" h="83">
                  <a:moveTo>
                    <a:pt x="40" y="83"/>
                  </a:moveTo>
                  <a:lnTo>
                    <a:pt x="54" y="83"/>
                  </a:lnTo>
                  <a:lnTo>
                    <a:pt x="74" y="24"/>
                  </a:lnTo>
                  <a:lnTo>
                    <a:pt x="74" y="24"/>
                  </a:lnTo>
                  <a:lnTo>
                    <a:pt x="74" y="83"/>
                  </a:lnTo>
                  <a:lnTo>
                    <a:pt x="93" y="83"/>
                  </a:lnTo>
                  <a:lnTo>
                    <a:pt x="93" y="0"/>
                  </a:lnTo>
                  <a:lnTo>
                    <a:pt x="67" y="0"/>
                  </a:lnTo>
                  <a:lnTo>
                    <a:pt x="47" y="57"/>
                  </a:lnTo>
                  <a:lnTo>
                    <a:pt x="27" y="0"/>
                  </a:lnTo>
                  <a:lnTo>
                    <a:pt x="0" y="0"/>
                  </a:lnTo>
                  <a:lnTo>
                    <a:pt x="0" y="83"/>
                  </a:lnTo>
                  <a:lnTo>
                    <a:pt x="19" y="83"/>
                  </a:lnTo>
                  <a:lnTo>
                    <a:pt x="19" y="24"/>
                  </a:lnTo>
                  <a:lnTo>
                    <a:pt x="19" y="24"/>
                  </a:lnTo>
                  <a:lnTo>
                    <a:pt x="40" y="8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4" name="Freeform 1958"/>
            <p:cNvSpPr>
              <a:spLocks noEditPoints="1"/>
            </p:cNvSpPr>
            <p:nvPr/>
          </p:nvSpPr>
          <p:spPr bwMode="auto">
            <a:xfrm>
              <a:off x="3766" y="295"/>
              <a:ext cx="16" cy="16"/>
            </a:xfrm>
            <a:custGeom>
              <a:avLst/>
              <a:gdLst/>
              <a:ahLst/>
              <a:cxnLst>
                <a:cxn ang="0">
                  <a:pos x="32" y="64"/>
                </a:cxn>
                <a:cxn ang="0">
                  <a:pos x="39" y="64"/>
                </a:cxn>
                <a:cxn ang="0">
                  <a:pos x="46" y="63"/>
                </a:cxn>
                <a:cxn ang="0">
                  <a:pos x="51" y="60"/>
                </a:cxn>
                <a:cxn ang="0">
                  <a:pos x="56" y="57"/>
                </a:cxn>
                <a:cxn ang="0">
                  <a:pos x="60" y="52"/>
                </a:cxn>
                <a:cxn ang="0">
                  <a:pos x="63" y="47"/>
                </a:cxn>
                <a:cxn ang="0">
                  <a:pos x="65" y="39"/>
                </a:cxn>
                <a:cxn ang="0">
                  <a:pos x="65" y="32"/>
                </a:cxn>
                <a:cxn ang="0">
                  <a:pos x="65" y="24"/>
                </a:cxn>
                <a:cxn ang="0">
                  <a:pos x="63" y="18"/>
                </a:cxn>
                <a:cxn ang="0">
                  <a:pos x="60" y="12"/>
                </a:cxn>
                <a:cxn ang="0">
                  <a:pos x="56" y="8"/>
                </a:cxn>
                <a:cxn ang="0">
                  <a:pos x="51" y="5"/>
                </a:cxn>
                <a:cxn ang="0">
                  <a:pos x="46" y="2"/>
                </a:cxn>
                <a:cxn ang="0">
                  <a:pos x="39" y="1"/>
                </a:cxn>
                <a:cxn ang="0">
                  <a:pos x="32" y="0"/>
                </a:cxn>
                <a:cxn ang="0">
                  <a:pos x="26" y="1"/>
                </a:cxn>
                <a:cxn ang="0">
                  <a:pos x="20" y="2"/>
                </a:cxn>
                <a:cxn ang="0">
                  <a:pos x="15" y="4"/>
                </a:cxn>
                <a:cxn ang="0">
                  <a:pos x="10" y="7"/>
                </a:cxn>
                <a:cxn ang="0">
                  <a:pos x="6" y="12"/>
                </a:cxn>
                <a:cxn ang="0">
                  <a:pos x="3" y="17"/>
                </a:cxn>
                <a:cxn ang="0">
                  <a:pos x="1" y="24"/>
                </a:cxn>
                <a:cxn ang="0">
                  <a:pos x="0" y="32"/>
                </a:cxn>
                <a:cxn ang="0">
                  <a:pos x="0" y="39"/>
                </a:cxn>
                <a:cxn ang="0">
                  <a:pos x="2" y="47"/>
                </a:cxn>
                <a:cxn ang="0">
                  <a:pos x="5" y="52"/>
                </a:cxn>
                <a:cxn ang="0">
                  <a:pos x="9" y="57"/>
                </a:cxn>
                <a:cxn ang="0">
                  <a:pos x="14" y="60"/>
                </a:cxn>
                <a:cxn ang="0">
                  <a:pos x="19" y="63"/>
                </a:cxn>
                <a:cxn ang="0">
                  <a:pos x="25" y="64"/>
                </a:cxn>
                <a:cxn ang="0">
                  <a:pos x="32" y="64"/>
                </a:cxn>
                <a:cxn ang="0">
                  <a:pos x="32" y="53"/>
                </a:cxn>
                <a:cxn ang="0">
                  <a:pos x="28" y="52"/>
                </a:cxn>
                <a:cxn ang="0">
                  <a:pos x="25" y="51"/>
                </a:cxn>
                <a:cxn ang="0">
                  <a:pos x="22" y="48"/>
                </a:cxn>
                <a:cxn ang="0">
                  <a:pos x="20" y="46"/>
                </a:cxn>
                <a:cxn ang="0">
                  <a:pos x="19" y="38"/>
                </a:cxn>
                <a:cxn ang="0">
                  <a:pos x="18" y="32"/>
                </a:cxn>
                <a:cxn ang="0">
                  <a:pos x="19" y="26"/>
                </a:cxn>
                <a:cxn ang="0">
                  <a:pos x="20" y="21"/>
                </a:cxn>
                <a:cxn ang="0">
                  <a:pos x="21" y="17"/>
                </a:cxn>
                <a:cxn ang="0">
                  <a:pos x="24" y="15"/>
                </a:cxn>
                <a:cxn ang="0">
                  <a:pos x="28" y="13"/>
                </a:cxn>
                <a:cxn ang="0">
                  <a:pos x="32" y="12"/>
                </a:cxn>
                <a:cxn ang="0">
                  <a:pos x="36" y="13"/>
                </a:cxn>
                <a:cxn ang="0">
                  <a:pos x="42" y="15"/>
                </a:cxn>
                <a:cxn ang="0">
                  <a:pos x="44" y="17"/>
                </a:cxn>
                <a:cxn ang="0">
                  <a:pos x="45" y="21"/>
                </a:cxn>
                <a:cxn ang="0">
                  <a:pos x="46" y="26"/>
                </a:cxn>
                <a:cxn ang="0">
                  <a:pos x="47" y="32"/>
                </a:cxn>
                <a:cxn ang="0">
                  <a:pos x="46" y="38"/>
                </a:cxn>
                <a:cxn ang="0">
                  <a:pos x="45" y="45"/>
                </a:cxn>
                <a:cxn ang="0">
                  <a:pos x="43" y="48"/>
                </a:cxn>
                <a:cxn ang="0">
                  <a:pos x="41" y="51"/>
                </a:cxn>
                <a:cxn ang="0">
                  <a:pos x="36" y="52"/>
                </a:cxn>
                <a:cxn ang="0">
                  <a:pos x="32" y="53"/>
                </a:cxn>
              </a:cxnLst>
              <a:rect l="0" t="0" r="r" b="b"/>
              <a:pathLst>
                <a:path w="65" h="64">
                  <a:moveTo>
                    <a:pt x="32" y="64"/>
                  </a:moveTo>
                  <a:lnTo>
                    <a:pt x="39" y="64"/>
                  </a:lnTo>
                  <a:lnTo>
                    <a:pt x="46" y="63"/>
                  </a:lnTo>
                  <a:lnTo>
                    <a:pt x="51" y="60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3" y="47"/>
                  </a:lnTo>
                  <a:lnTo>
                    <a:pt x="65" y="39"/>
                  </a:lnTo>
                  <a:lnTo>
                    <a:pt x="65" y="32"/>
                  </a:lnTo>
                  <a:lnTo>
                    <a:pt x="65" y="24"/>
                  </a:lnTo>
                  <a:lnTo>
                    <a:pt x="63" y="18"/>
                  </a:lnTo>
                  <a:lnTo>
                    <a:pt x="60" y="12"/>
                  </a:lnTo>
                  <a:lnTo>
                    <a:pt x="56" y="8"/>
                  </a:lnTo>
                  <a:lnTo>
                    <a:pt x="51" y="5"/>
                  </a:lnTo>
                  <a:lnTo>
                    <a:pt x="46" y="2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26" y="1"/>
                  </a:lnTo>
                  <a:lnTo>
                    <a:pt x="20" y="2"/>
                  </a:lnTo>
                  <a:lnTo>
                    <a:pt x="15" y="4"/>
                  </a:lnTo>
                  <a:lnTo>
                    <a:pt x="10" y="7"/>
                  </a:lnTo>
                  <a:lnTo>
                    <a:pt x="6" y="12"/>
                  </a:lnTo>
                  <a:lnTo>
                    <a:pt x="3" y="17"/>
                  </a:lnTo>
                  <a:lnTo>
                    <a:pt x="1" y="24"/>
                  </a:lnTo>
                  <a:lnTo>
                    <a:pt x="0" y="32"/>
                  </a:lnTo>
                  <a:lnTo>
                    <a:pt x="0" y="39"/>
                  </a:lnTo>
                  <a:lnTo>
                    <a:pt x="2" y="47"/>
                  </a:lnTo>
                  <a:lnTo>
                    <a:pt x="5" y="52"/>
                  </a:lnTo>
                  <a:lnTo>
                    <a:pt x="9" y="57"/>
                  </a:lnTo>
                  <a:lnTo>
                    <a:pt x="14" y="60"/>
                  </a:lnTo>
                  <a:lnTo>
                    <a:pt x="19" y="63"/>
                  </a:lnTo>
                  <a:lnTo>
                    <a:pt x="25" y="64"/>
                  </a:lnTo>
                  <a:lnTo>
                    <a:pt x="32" y="64"/>
                  </a:lnTo>
                  <a:close/>
                  <a:moveTo>
                    <a:pt x="32" y="53"/>
                  </a:moveTo>
                  <a:lnTo>
                    <a:pt x="28" y="52"/>
                  </a:lnTo>
                  <a:lnTo>
                    <a:pt x="25" y="51"/>
                  </a:lnTo>
                  <a:lnTo>
                    <a:pt x="22" y="48"/>
                  </a:lnTo>
                  <a:lnTo>
                    <a:pt x="20" y="46"/>
                  </a:lnTo>
                  <a:lnTo>
                    <a:pt x="19" y="38"/>
                  </a:lnTo>
                  <a:lnTo>
                    <a:pt x="18" y="32"/>
                  </a:lnTo>
                  <a:lnTo>
                    <a:pt x="19" y="26"/>
                  </a:lnTo>
                  <a:lnTo>
                    <a:pt x="20" y="21"/>
                  </a:lnTo>
                  <a:lnTo>
                    <a:pt x="21" y="17"/>
                  </a:lnTo>
                  <a:lnTo>
                    <a:pt x="24" y="15"/>
                  </a:lnTo>
                  <a:lnTo>
                    <a:pt x="28" y="13"/>
                  </a:lnTo>
                  <a:lnTo>
                    <a:pt x="32" y="12"/>
                  </a:lnTo>
                  <a:lnTo>
                    <a:pt x="36" y="13"/>
                  </a:lnTo>
                  <a:lnTo>
                    <a:pt x="42" y="15"/>
                  </a:lnTo>
                  <a:lnTo>
                    <a:pt x="44" y="17"/>
                  </a:lnTo>
                  <a:lnTo>
                    <a:pt x="45" y="21"/>
                  </a:lnTo>
                  <a:lnTo>
                    <a:pt x="46" y="26"/>
                  </a:lnTo>
                  <a:lnTo>
                    <a:pt x="47" y="32"/>
                  </a:lnTo>
                  <a:lnTo>
                    <a:pt x="46" y="38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1" y="51"/>
                  </a:lnTo>
                  <a:lnTo>
                    <a:pt x="36" y="52"/>
                  </a:lnTo>
                  <a:lnTo>
                    <a:pt x="32" y="5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5" name="Freeform 1959"/>
            <p:cNvSpPr>
              <a:spLocks/>
            </p:cNvSpPr>
            <p:nvPr/>
          </p:nvSpPr>
          <p:spPr bwMode="auto">
            <a:xfrm>
              <a:off x="3786" y="296"/>
              <a:ext cx="14" cy="15"/>
            </a:xfrm>
            <a:custGeom>
              <a:avLst/>
              <a:gdLst/>
              <a:ahLst/>
              <a:cxnLst>
                <a:cxn ang="0">
                  <a:pos x="18" y="34"/>
                </a:cxn>
                <a:cxn ang="0">
                  <a:pos x="39" y="34"/>
                </a:cxn>
                <a:cxn ang="0">
                  <a:pos x="39" y="60"/>
                </a:cxn>
                <a:cxn ang="0">
                  <a:pos x="57" y="60"/>
                </a:cxn>
                <a:cxn ang="0">
                  <a:pos x="57" y="0"/>
                </a:cxn>
                <a:cxn ang="0">
                  <a:pos x="39" y="0"/>
                </a:cxn>
                <a:cxn ang="0">
                  <a:pos x="39" y="23"/>
                </a:cxn>
                <a:cxn ang="0">
                  <a:pos x="18" y="23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8" y="60"/>
                </a:cxn>
                <a:cxn ang="0">
                  <a:pos x="18" y="34"/>
                </a:cxn>
              </a:cxnLst>
              <a:rect l="0" t="0" r="r" b="b"/>
              <a:pathLst>
                <a:path w="57" h="60">
                  <a:moveTo>
                    <a:pt x="18" y="34"/>
                  </a:moveTo>
                  <a:lnTo>
                    <a:pt x="39" y="34"/>
                  </a:lnTo>
                  <a:lnTo>
                    <a:pt x="39" y="60"/>
                  </a:lnTo>
                  <a:lnTo>
                    <a:pt x="57" y="60"/>
                  </a:lnTo>
                  <a:lnTo>
                    <a:pt x="57" y="0"/>
                  </a:lnTo>
                  <a:lnTo>
                    <a:pt x="39" y="0"/>
                  </a:lnTo>
                  <a:lnTo>
                    <a:pt x="39" y="23"/>
                  </a:lnTo>
                  <a:lnTo>
                    <a:pt x="18" y="2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8" y="60"/>
                  </a:lnTo>
                  <a:lnTo>
                    <a:pt x="18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6" name="Freeform 1960"/>
            <p:cNvSpPr>
              <a:spLocks/>
            </p:cNvSpPr>
            <p:nvPr/>
          </p:nvSpPr>
          <p:spPr bwMode="auto">
            <a:xfrm>
              <a:off x="3804" y="296"/>
              <a:ext cx="15" cy="15"/>
            </a:xfrm>
            <a:custGeom>
              <a:avLst/>
              <a:gdLst/>
              <a:ahLst/>
              <a:cxnLst>
                <a:cxn ang="0">
                  <a:pos x="17" y="39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8" y="60"/>
                </a:cxn>
                <a:cxn ang="0">
                  <a:pos x="42" y="21"/>
                </a:cxn>
                <a:cxn ang="0">
                  <a:pos x="42" y="60"/>
                </a:cxn>
                <a:cxn ang="0">
                  <a:pos x="61" y="60"/>
                </a:cxn>
                <a:cxn ang="0">
                  <a:pos x="61" y="0"/>
                </a:cxn>
                <a:cxn ang="0">
                  <a:pos x="41" y="0"/>
                </a:cxn>
                <a:cxn ang="0">
                  <a:pos x="17" y="39"/>
                </a:cxn>
              </a:cxnLst>
              <a:rect l="0" t="0" r="r" b="b"/>
              <a:pathLst>
                <a:path w="61" h="60">
                  <a:moveTo>
                    <a:pt x="17" y="39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8" y="60"/>
                  </a:lnTo>
                  <a:lnTo>
                    <a:pt x="42" y="21"/>
                  </a:lnTo>
                  <a:lnTo>
                    <a:pt x="42" y="60"/>
                  </a:lnTo>
                  <a:lnTo>
                    <a:pt x="61" y="60"/>
                  </a:lnTo>
                  <a:lnTo>
                    <a:pt x="61" y="0"/>
                  </a:lnTo>
                  <a:lnTo>
                    <a:pt x="41" y="0"/>
                  </a:lnTo>
                  <a:lnTo>
                    <a:pt x="17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7" name="Freeform 1961"/>
            <p:cNvSpPr>
              <a:spLocks/>
            </p:cNvSpPr>
            <p:nvPr/>
          </p:nvSpPr>
          <p:spPr bwMode="auto">
            <a:xfrm>
              <a:off x="3821" y="296"/>
              <a:ext cx="15" cy="15"/>
            </a:xfrm>
            <a:custGeom>
              <a:avLst/>
              <a:gdLst/>
              <a:ahLst/>
              <a:cxnLst>
                <a:cxn ang="0">
                  <a:pos x="19" y="12"/>
                </a:cxn>
                <a:cxn ang="0">
                  <a:pos x="19" y="60"/>
                </a:cxn>
                <a:cxn ang="0">
                  <a:pos x="38" y="60"/>
                </a:cxn>
                <a:cxn ang="0">
                  <a:pos x="38" y="12"/>
                </a:cxn>
                <a:cxn ang="0">
                  <a:pos x="57" y="12"/>
                </a:cxn>
                <a:cxn ang="0">
                  <a:pos x="57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9" y="12"/>
                </a:cxn>
              </a:cxnLst>
              <a:rect l="0" t="0" r="r" b="b"/>
              <a:pathLst>
                <a:path w="57" h="60">
                  <a:moveTo>
                    <a:pt x="19" y="12"/>
                  </a:moveTo>
                  <a:lnTo>
                    <a:pt x="19" y="60"/>
                  </a:lnTo>
                  <a:lnTo>
                    <a:pt x="38" y="60"/>
                  </a:lnTo>
                  <a:lnTo>
                    <a:pt x="38" y="12"/>
                  </a:lnTo>
                  <a:lnTo>
                    <a:pt x="57" y="1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9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8" name="Freeform 1962"/>
            <p:cNvSpPr>
              <a:spLocks noEditPoints="1"/>
            </p:cNvSpPr>
            <p:nvPr/>
          </p:nvSpPr>
          <p:spPr bwMode="auto">
            <a:xfrm>
              <a:off x="3837" y="295"/>
              <a:ext cx="17" cy="16"/>
            </a:xfrm>
            <a:custGeom>
              <a:avLst/>
              <a:gdLst/>
              <a:ahLst/>
              <a:cxnLst>
                <a:cxn ang="0">
                  <a:pos x="34" y="64"/>
                </a:cxn>
                <a:cxn ang="0">
                  <a:pos x="40" y="64"/>
                </a:cxn>
                <a:cxn ang="0">
                  <a:pos x="46" y="63"/>
                </a:cxn>
                <a:cxn ang="0">
                  <a:pos x="52" y="60"/>
                </a:cxn>
                <a:cxn ang="0">
                  <a:pos x="56" y="57"/>
                </a:cxn>
                <a:cxn ang="0">
                  <a:pos x="60" y="52"/>
                </a:cxn>
                <a:cxn ang="0">
                  <a:pos x="64" y="47"/>
                </a:cxn>
                <a:cxn ang="0">
                  <a:pos x="66" y="39"/>
                </a:cxn>
                <a:cxn ang="0">
                  <a:pos x="67" y="32"/>
                </a:cxn>
                <a:cxn ang="0">
                  <a:pos x="66" y="24"/>
                </a:cxn>
                <a:cxn ang="0">
                  <a:pos x="64" y="18"/>
                </a:cxn>
                <a:cxn ang="0">
                  <a:pos x="60" y="12"/>
                </a:cxn>
                <a:cxn ang="0">
                  <a:pos x="56" y="8"/>
                </a:cxn>
                <a:cxn ang="0">
                  <a:pos x="52" y="5"/>
                </a:cxn>
                <a:cxn ang="0">
                  <a:pos x="46" y="2"/>
                </a:cxn>
                <a:cxn ang="0">
                  <a:pos x="40" y="1"/>
                </a:cxn>
                <a:cxn ang="0">
                  <a:pos x="34" y="0"/>
                </a:cxn>
                <a:cxn ang="0">
                  <a:pos x="27" y="1"/>
                </a:cxn>
                <a:cxn ang="0">
                  <a:pos x="22" y="2"/>
                </a:cxn>
                <a:cxn ang="0">
                  <a:pos x="16" y="4"/>
                </a:cxn>
                <a:cxn ang="0">
                  <a:pos x="10" y="7"/>
                </a:cxn>
                <a:cxn ang="0">
                  <a:pos x="6" y="12"/>
                </a:cxn>
                <a:cxn ang="0">
                  <a:pos x="3" y="17"/>
                </a:cxn>
                <a:cxn ang="0">
                  <a:pos x="1" y="24"/>
                </a:cxn>
                <a:cxn ang="0">
                  <a:pos x="0" y="32"/>
                </a:cxn>
                <a:cxn ang="0">
                  <a:pos x="1" y="39"/>
                </a:cxn>
                <a:cxn ang="0">
                  <a:pos x="3" y="47"/>
                </a:cxn>
                <a:cxn ang="0">
                  <a:pos x="6" y="52"/>
                </a:cxn>
                <a:cxn ang="0">
                  <a:pos x="10" y="57"/>
                </a:cxn>
                <a:cxn ang="0">
                  <a:pos x="15" y="60"/>
                </a:cxn>
                <a:cxn ang="0">
                  <a:pos x="21" y="63"/>
                </a:cxn>
                <a:cxn ang="0">
                  <a:pos x="27" y="64"/>
                </a:cxn>
                <a:cxn ang="0">
                  <a:pos x="34" y="64"/>
                </a:cxn>
                <a:cxn ang="0">
                  <a:pos x="34" y="53"/>
                </a:cxn>
                <a:cxn ang="0">
                  <a:pos x="29" y="52"/>
                </a:cxn>
                <a:cxn ang="0">
                  <a:pos x="26" y="51"/>
                </a:cxn>
                <a:cxn ang="0">
                  <a:pos x="24" y="48"/>
                </a:cxn>
                <a:cxn ang="0">
                  <a:pos x="22" y="46"/>
                </a:cxn>
                <a:cxn ang="0">
                  <a:pos x="20" y="38"/>
                </a:cxn>
                <a:cxn ang="0">
                  <a:pos x="20" y="32"/>
                </a:cxn>
                <a:cxn ang="0">
                  <a:pos x="20" y="26"/>
                </a:cxn>
                <a:cxn ang="0">
                  <a:pos x="21" y="21"/>
                </a:cxn>
                <a:cxn ang="0">
                  <a:pos x="23" y="17"/>
                </a:cxn>
                <a:cxn ang="0">
                  <a:pos x="25" y="15"/>
                </a:cxn>
                <a:cxn ang="0">
                  <a:pos x="30" y="13"/>
                </a:cxn>
                <a:cxn ang="0">
                  <a:pos x="34" y="12"/>
                </a:cxn>
                <a:cxn ang="0">
                  <a:pos x="38" y="13"/>
                </a:cxn>
                <a:cxn ang="0">
                  <a:pos x="42" y="15"/>
                </a:cxn>
                <a:cxn ang="0">
                  <a:pos x="44" y="17"/>
                </a:cxn>
                <a:cxn ang="0">
                  <a:pos x="46" y="21"/>
                </a:cxn>
                <a:cxn ang="0">
                  <a:pos x="47" y="26"/>
                </a:cxn>
                <a:cxn ang="0">
                  <a:pos x="47" y="32"/>
                </a:cxn>
                <a:cxn ang="0">
                  <a:pos x="47" y="38"/>
                </a:cxn>
                <a:cxn ang="0">
                  <a:pos x="45" y="45"/>
                </a:cxn>
                <a:cxn ang="0">
                  <a:pos x="43" y="48"/>
                </a:cxn>
                <a:cxn ang="0">
                  <a:pos x="41" y="51"/>
                </a:cxn>
                <a:cxn ang="0">
                  <a:pos x="38" y="52"/>
                </a:cxn>
                <a:cxn ang="0">
                  <a:pos x="34" y="53"/>
                </a:cxn>
              </a:cxnLst>
              <a:rect l="0" t="0" r="r" b="b"/>
              <a:pathLst>
                <a:path w="67" h="64">
                  <a:moveTo>
                    <a:pt x="34" y="64"/>
                  </a:moveTo>
                  <a:lnTo>
                    <a:pt x="40" y="64"/>
                  </a:lnTo>
                  <a:lnTo>
                    <a:pt x="46" y="63"/>
                  </a:lnTo>
                  <a:lnTo>
                    <a:pt x="52" y="60"/>
                  </a:lnTo>
                  <a:lnTo>
                    <a:pt x="56" y="57"/>
                  </a:lnTo>
                  <a:lnTo>
                    <a:pt x="60" y="52"/>
                  </a:lnTo>
                  <a:lnTo>
                    <a:pt x="64" y="47"/>
                  </a:lnTo>
                  <a:lnTo>
                    <a:pt x="66" y="39"/>
                  </a:lnTo>
                  <a:lnTo>
                    <a:pt x="67" y="32"/>
                  </a:lnTo>
                  <a:lnTo>
                    <a:pt x="66" y="24"/>
                  </a:lnTo>
                  <a:lnTo>
                    <a:pt x="64" y="18"/>
                  </a:lnTo>
                  <a:lnTo>
                    <a:pt x="60" y="12"/>
                  </a:lnTo>
                  <a:lnTo>
                    <a:pt x="56" y="8"/>
                  </a:lnTo>
                  <a:lnTo>
                    <a:pt x="52" y="5"/>
                  </a:lnTo>
                  <a:lnTo>
                    <a:pt x="46" y="2"/>
                  </a:lnTo>
                  <a:lnTo>
                    <a:pt x="40" y="1"/>
                  </a:lnTo>
                  <a:lnTo>
                    <a:pt x="34" y="0"/>
                  </a:lnTo>
                  <a:lnTo>
                    <a:pt x="27" y="1"/>
                  </a:lnTo>
                  <a:lnTo>
                    <a:pt x="22" y="2"/>
                  </a:lnTo>
                  <a:lnTo>
                    <a:pt x="16" y="4"/>
                  </a:lnTo>
                  <a:lnTo>
                    <a:pt x="10" y="7"/>
                  </a:lnTo>
                  <a:lnTo>
                    <a:pt x="6" y="12"/>
                  </a:lnTo>
                  <a:lnTo>
                    <a:pt x="3" y="17"/>
                  </a:lnTo>
                  <a:lnTo>
                    <a:pt x="1" y="24"/>
                  </a:lnTo>
                  <a:lnTo>
                    <a:pt x="0" y="32"/>
                  </a:lnTo>
                  <a:lnTo>
                    <a:pt x="1" y="39"/>
                  </a:lnTo>
                  <a:lnTo>
                    <a:pt x="3" y="47"/>
                  </a:lnTo>
                  <a:lnTo>
                    <a:pt x="6" y="52"/>
                  </a:lnTo>
                  <a:lnTo>
                    <a:pt x="10" y="57"/>
                  </a:lnTo>
                  <a:lnTo>
                    <a:pt x="15" y="60"/>
                  </a:lnTo>
                  <a:lnTo>
                    <a:pt x="21" y="63"/>
                  </a:lnTo>
                  <a:lnTo>
                    <a:pt x="27" y="64"/>
                  </a:lnTo>
                  <a:lnTo>
                    <a:pt x="34" y="64"/>
                  </a:lnTo>
                  <a:close/>
                  <a:moveTo>
                    <a:pt x="34" y="53"/>
                  </a:moveTo>
                  <a:lnTo>
                    <a:pt x="29" y="52"/>
                  </a:lnTo>
                  <a:lnTo>
                    <a:pt x="26" y="51"/>
                  </a:lnTo>
                  <a:lnTo>
                    <a:pt x="24" y="48"/>
                  </a:lnTo>
                  <a:lnTo>
                    <a:pt x="22" y="46"/>
                  </a:lnTo>
                  <a:lnTo>
                    <a:pt x="20" y="38"/>
                  </a:lnTo>
                  <a:lnTo>
                    <a:pt x="20" y="32"/>
                  </a:lnTo>
                  <a:lnTo>
                    <a:pt x="20" y="26"/>
                  </a:lnTo>
                  <a:lnTo>
                    <a:pt x="21" y="21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30" y="13"/>
                  </a:lnTo>
                  <a:lnTo>
                    <a:pt x="34" y="12"/>
                  </a:lnTo>
                  <a:lnTo>
                    <a:pt x="38" y="13"/>
                  </a:lnTo>
                  <a:lnTo>
                    <a:pt x="42" y="15"/>
                  </a:lnTo>
                  <a:lnTo>
                    <a:pt x="44" y="17"/>
                  </a:lnTo>
                  <a:lnTo>
                    <a:pt x="46" y="21"/>
                  </a:lnTo>
                  <a:lnTo>
                    <a:pt x="47" y="26"/>
                  </a:lnTo>
                  <a:lnTo>
                    <a:pt x="47" y="32"/>
                  </a:lnTo>
                  <a:lnTo>
                    <a:pt x="47" y="38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1" y="51"/>
                  </a:lnTo>
                  <a:lnTo>
                    <a:pt x="38" y="52"/>
                  </a:lnTo>
                  <a:lnTo>
                    <a:pt x="34" y="5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79" name="Freeform 1963"/>
            <p:cNvSpPr>
              <a:spLocks noEditPoints="1"/>
            </p:cNvSpPr>
            <p:nvPr/>
          </p:nvSpPr>
          <p:spPr bwMode="auto">
            <a:xfrm>
              <a:off x="3856" y="295"/>
              <a:ext cx="17" cy="2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84"/>
                </a:cxn>
                <a:cxn ang="0">
                  <a:pos x="18" y="84"/>
                </a:cxn>
                <a:cxn ang="0">
                  <a:pos x="18" y="56"/>
                </a:cxn>
                <a:cxn ang="0">
                  <a:pos x="23" y="61"/>
                </a:cxn>
                <a:cxn ang="0">
                  <a:pos x="28" y="63"/>
                </a:cxn>
                <a:cxn ang="0">
                  <a:pos x="33" y="64"/>
                </a:cxn>
                <a:cxn ang="0">
                  <a:pos x="37" y="64"/>
                </a:cxn>
                <a:cxn ang="0">
                  <a:pos x="43" y="64"/>
                </a:cxn>
                <a:cxn ang="0">
                  <a:pos x="48" y="62"/>
                </a:cxn>
                <a:cxn ang="0">
                  <a:pos x="53" y="59"/>
                </a:cxn>
                <a:cxn ang="0">
                  <a:pos x="56" y="56"/>
                </a:cxn>
                <a:cxn ang="0">
                  <a:pos x="60" y="51"/>
                </a:cxn>
                <a:cxn ang="0">
                  <a:pos x="62" y="46"/>
                </a:cxn>
                <a:cxn ang="0">
                  <a:pos x="63" y="39"/>
                </a:cxn>
                <a:cxn ang="0">
                  <a:pos x="64" y="32"/>
                </a:cxn>
                <a:cxn ang="0">
                  <a:pos x="63" y="25"/>
                </a:cxn>
                <a:cxn ang="0">
                  <a:pos x="62" y="19"/>
                </a:cxn>
                <a:cxn ang="0">
                  <a:pos x="60" y="13"/>
                </a:cxn>
                <a:cxn ang="0">
                  <a:pos x="57" y="9"/>
                </a:cxn>
                <a:cxn ang="0">
                  <a:pos x="53" y="5"/>
                </a:cxn>
                <a:cxn ang="0">
                  <a:pos x="48" y="3"/>
                </a:cxn>
                <a:cxn ang="0">
                  <a:pos x="43" y="1"/>
                </a:cxn>
                <a:cxn ang="0">
                  <a:pos x="37" y="0"/>
                </a:cxn>
                <a:cxn ang="0">
                  <a:pos x="32" y="1"/>
                </a:cxn>
                <a:cxn ang="0">
                  <a:pos x="27" y="2"/>
                </a:cxn>
                <a:cxn ang="0">
                  <a:pos x="22" y="5"/>
                </a:cxn>
                <a:cxn ang="0">
                  <a:pos x="17" y="10"/>
                </a:cxn>
                <a:cxn ang="0">
                  <a:pos x="17" y="10"/>
                </a:cxn>
                <a:cxn ang="0">
                  <a:pos x="17" y="2"/>
                </a:cxn>
                <a:cxn ang="0">
                  <a:pos x="0" y="2"/>
                </a:cxn>
                <a:cxn ang="0">
                  <a:pos x="17" y="32"/>
                </a:cxn>
                <a:cxn ang="0">
                  <a:pos x="17" y="26"/>
                </a:cxn>
                <a:cxn ang="0">
                  <a:pos x="18" y="22"/>
                </a:cxn>
                <a:cxn ang="0">
                  <a:pos x="20" y="18"/>
                </a:cxn>
                <a:cxn ang="0">
                  <a:pos x="22" y="16"/>
                </a:cxn>
                <a:cxn ang="0">
                  <a:pos x="26" y="13"/>
                </a:cxn>
                <a:cxn ang="0">
                  <a:pos x="31" y="12"/>
                </a:cxn>
                <a:cxn ang="0">
                  <a:pos x="35" y="13"/>
                </a:cxn>
                <a:cxn ang="0">
                  <a:pos x="41" y="16"/>
                </a:cxn>
                <a:cxn ang="0">
                  <a:pos x="42" y="18"/>
                </a:cxn>
                <a:cxn ang="0">
                  <a:pos x="44" y="22"/>
                </a:cxn>
                <a:cxn ang="0">
                  <a:pos x="45" y="26"/>
                </a:cxn>
                <a:cxn ang="0">
                  <a:pos x="45" y="32"/>
                </a:cxn>
                <a:cxn ang="0">
                  <a:pos x="45" y="39"/>
                </a:cxn>
                <a:cxn ang="0">
                  <a:pos x="42" y="47"/>
                </a:cxn>
                <a:cxn ang="0">
                  <a:pos x="41" y="49"/>
                </a:cxn>
                <a:cxn ang="0">
                  <a:pos x="38" y="51"/>
                </a:cxn>
                <a:cxn ang="0">
                  <a:pos x="34" y="52"/>
                </a:cxn>
                <a:cxn ang="0">
                  <a:pos x="31" y="53"/>
                </a:cxn>
                <a:cxn ang="0">
                  <a:pos x="27" y="52"/>
                </a:cxn>
                <a:cxn ang="0">
                  <a:pos x="24" y="51"/>
                </a:cxn>
                <a:cxn ang="0">
                  <a:pos x="22" y="49"/>
                </a:cxn>
                <a:cxn ang="0">
                  <a:pos x="20" y="47"/>
                </a:cxn>
                <a:cxn ang="0">
                  <a:pos x="18" y="39"/>
                </a:cxn>
                <a:cxn ang="0">
                  <a:pos x="17" y="32"/>
                </a:cxn>
              </a:cxnLst>
              <a:rect l="0" t="0" r="r" b="b"/>
              <a:pathLst>
                <a:path w="64" h="84">
                  <a:moveTo>
                    <a:pt x="0" y="2"/>
                  </a:moveTo>
                  <a:lnTo>
                    <a:pt x="0" y="84"/>
                  </a:lnTo>
                  <a:lnTo>
                    <a:pt x="18" y="84"/>
                  </a:lnTo>
                  <a:lnTo>
                    <a:pt x="18" y="56"/>
                  </a:lnTo>
                  <a:lnTo>
                    <a:pt x="23" y="61"/>
                  </a:lnTo>
                  <a:lnTo>
                    <a:pt x="28" y="63"/>
                  </a:lnTo>
                  <a:lnTo>
                    <a:pt x="33" y="64"/>
                  </a:lnTo>
                  <a:lnTo>
                    <a:pt x="37" y="64"/>
                  </a:lnTo>
                  <a:lnTo>
                    <a:pt x="43" y="64"/>
                  </a:lnTo>
                  <a:lnTo>
                    <a:pt x="48" y="62"/>
                  </a:lnTo>
                  <a:lnTo>
                    <a:pt x="53" y="59"/>
                  </a:lnTo>
                  <a:lnTo>
                    <a:pt x="56" y="56"/>
                  </a:lnTo>
                  <a:lnTo>
                    <a:pt x="60" y="51"/>
                  </a:lnTo>
                  <a:lnTo>
                    <a:pt x="62" y="46"/>
                  </a:lnTo>
                  <a:lnTo>
                    <a:pt x="63" y="39"/>
                  </a:lnTo>
                  <a:lnTo>
                    <a:pt x="64" y="32"/>
                  </a:lnTo>
                  <a:lnTo>
                    <a:pt x="63" y="25"/>
                  </a:lnTo>
                  <a:lnTo>
                    <a:pt x="62" y="19"/>
                  </a:lnTo>
                  <a:lnTo>
                    <a:pt x="60" y="13"/>
                  </a:lnTo>
                  <a:lnTo>
                    <a:pt x="57" y="9"/>
                  </a:lnTo>
                  <a:lnTo>
                    <a:pt x="53" y="5"/>
                  </a:lnTo>
                  <a:lnTo>
                    <a:pt x="48" y="3"/>
                  </a:lnTo>
                  <a:lnTo>
                    <a:pt x="43" y="1"/>
                  </a:lnTo>
                  <a:lnTo>
                    <a:pt x="37" y="0"/>
                  </a:lnTo>
                  <a:lnTo>
                    <a:pt x="32" y="1"/>
                  </a:lnTo>
                  <a:lnTo>
                    <a:pt x="27" y="2"/>
                  </a:lnTo>
                  <a:lnTo>
                    <a:pt x="22" y="5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2"/>
                  </a:lnTo>
                  <a:lnTo>
                    <a:pt x="0" y="2"/>
                  </a:lnTo>
                  <a:close/>
                  <a:moveTo>
                    <a:pt x="17" y="32"/>
                  </a:moveTo>
                  <a:lnTo>
                    <a:pt x="17" y="26"/>
                  </a:lnTo>
                  <a:lnTo>
                    <a:pt x="18" y="22"/>
                  </a:lnTo>
                  <a:lnTo>
                    <a:pt x="20" y="18"/>
                  </a:lnTo>
                  <a:lnTo>
                    <a:pt x="22" y="16"/>
                  </a:lnTo>
                  <a:lnTo>
                    <a:pt x="26" y="13"/>
                  </a:lnTo>
                  <a:lnTo>
                    <a:pt x="31" y="12"/>
                  </a:lnTo>
                  <a:lnTo>
                    <a:pt x="35" y="13"/>
                  </a:lnTo>
                  <a:lnTo>
                    <a:pt x="41" y="16"/>
                  </a:lnTo>
                  <a:lnTo>
                    <a:pt x="42" y="18"/>
                  </a:lnTo>
                  <a:lnTo>
                    <a:pt x="44" y="22"/>
                  </a:lnTo>
                  <a:lnTo>
                    <a:pt x="45" y="26"/>
                  </a:lnTo>
                  <a:lnTo>
                    <a:pt x="45" y="32"/>
                  </a:lnTo>
                  <a:lnTo>
                    <a:pt x="45" y="39"/>
                  </a:lnTo>
                  <a:lnTo>
                    <a:pt x="42" y="47"/>
                  </a:lnTo>
                  <a:lnTo>
                    <a:pt x="41" y="49"/>
                  </a:lnTo>
                  <a:lnTo>
                    <a:pt x="38" y="51"/>
                  </a:lnTo>
                  <a:lnTo>
                    <a:pt x="34" y="52"/>
                  </a:lnTo>
                  <a:lnTo>
                    <a:pt x="31" y="53"/>
                  </a:lnTo>
                  <a:lnTo>
                    <a:pt x="27" y="52"/>
                  </a:lnTo>
                  <a:lnTo>
                    <a:pt x="24" y="51"/>
                  </a:lnTo>
                  <a:lnTo>
                    <a:pt x="22" y="49"/>
                  </a:lnTo>
                  <a:lnTo>
                    <a:pt x="20" y="47"/>
                  </a:lnTo>
                  <a:lnTo>
                    <a:pt x="18" y="39"/>
                  </a:lnTo>
                  <a:lnTo>
                    <a:pt x="17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0" name="Freeform 1964"/>
            <p:cNvSpPr>
              <a:spLocks/>
            </p:cNvSpPr>
            <p:nvPr/>
          </p:nvSpPr>
          <p:spPr bwMode="auto">
            <a:xfrm>
              <a:off x="3875" y="296"/>
              <a:ext cx="16" cy="15"/>
            </a:xfrm>
            <a:custGeom>
              <a:avLst/>
              <a:gdLst/>
              <a:ahLst/>
              <a:cxnLst>
                <a:cxn ang="0">
                  <a:pos x="19" y="39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20" y="60"/>
                </a:cxn>
                <a:cxn ang="0">
                  <a:pos x="44" y="21"/>
                </a:cxn>
                <a:cxn ang="0">
                  <a:pos x="44" y="60"/>
                </a:cxn>
                <a:cxn ang="0">
                  <a:pos x="62" y="60"/>
                </a:cxn>
                <a:cxn ang="0">
                  <a:pos x="62" y="0"/>
                </a:cxn>
                <a:cxn ang="0">
                  <a:pos x="43" y="0"/>
                </a:cxn>
                <a:cxn ang="0">
                  <a:pos x="19" y="39"/>
                </a:cxn>
              </a:cxnLst>
              <a:rect l="0" t="0" r="r" b="b"/>
              <a:pathLst>
                <a:path w="62" h="60">
                  <a:moveTo>
                    <a:pt x="19" y="39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20" y="60"/>
                  </a:lnTo>
                  <a:lnTo>
                    <a:pt x="44" y="21"/>
                  </a:lnTo>
                  <a:lnTo>
                    <a:pt x="44" y="60"/>
                  </a:lnTo>
                  <a:lnTo>
                    <a:pt x="62" y="60"/>
                  </a:lnTo>
                  <a:lnTo>
                    <a:pt x="62" y="0"/>
                  </a:lnTo>
                  <a:lnTo>
                    <a:pt x="43" y="0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1" name="Freeform 1965"/>
            <p:cNvSpPr>
              <a:spLocks/>
            </p:cNvSpPr>
            <p:nvPr/>
          </p:nvSpPr>
          <p:spPr bwMode="auto">
            <a:xfrm>
              <a:off x="3894" y="296"/>
              <a:ext cx="15" cy="15"/>
            </a:xfrm>
            <a:custGeom>
              <a:avLst/>
              <a:gdLst/>
              <a:ahLst/>
              <a:cxnLst>
                <a:cxn ang="0">
                  <a:pos x="18" y="34"/>
                </a:cxn>
                <a:cxn ang="0">
                  <a:pos x="40" y="34"/>
                </a:cxn>
                <a:cxn ang="0">
                  <a:pos x="40" y="60"/>
                </a:cxn>
                <a:cxn ang="0">
                  <a:pos x="58" y="60"/>
                </a:cxn>
                <a:cxn ang="0">
                  <a:pos x="58" y="0"/>
                </a:cxn>
                <a:cxn ang="0">
                  <a:pos x="40" y="0"/>
                </a:cxn>
                <a:cxn ang="0">
                  <a:pos x="40" y="23"/>
                </a:cxn>
                <a:cxn ang="0">
                  <a:pos x="18" y="23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8" y="60"/>
                </a:cxn>
                <a:cxn ang="0">
                  <a:pos x="18" y="34"/>
                </a:cxn>
              </a:cxnLst>
              <a:rect l="0" t="0" r="r" b="b"/>
              <a:pathLst>
                <a:path w="58" h="60">
                  <a:moveTo>
                    <a:pt x="18" y="34"/>
                  </a:moveTo>
                  <a:lnTo>
                    <a:pt x="40" y="34"/>
                  </a:lnTo>
                  <a:lnTo>
                    <a:pt x="40" y="60"/>
                  </a:lnTo>
                  <a:lnTo>
                    <a:pt x="58" y="60"/>
                  </a:lnTo>
                  <a:lnTo>
                    <a:pt x="58" y="0"/>
                  </a:lnTo>
                  <a:lnTo>
                    <a:pt x="40" y="0"/>
                  </a:lnTo>
                  <a:lnTo>
                    <a:pt x="40" y="23"/>
                  </a:lnTo>
                  <a:lnTo>
                    <a:pt x="18" y="2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8" y="60"/>
                  </a:lnTo>
                  <a:lnTo>
                    <a:pt x="18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2" name="Freeform 1966"/>
            <p:cNvSpPr>
              <a:spLocks/>
            </p:cNvSpPr>
            <p:nvPr/>
          </p:nvSpPr>
          <p:spPr bwMode="auto">
            <a:xfrm>
              <a:off x="3913" y="296"/>
              <a:ext cx="11" cy="15"/>
            </a:xfrm>
            <a:custGeom>
              <a:avLst/>
              <a:gdLst/>
              <a:ahLst/>
              <a:cxnLst>
                <a:cxn ang="0">
                  <a:pos x="19" y="12"/>
                </a:cxn>
                <a:cxn ang="0">
                  <a:pos x="46" y="12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9" y="60"/>
                </a:cxn>
                <a:cxn ang="0">
                  <a:pos x="19" y="12"/>
                </a:cxn>
              </a:cxnLst>
              <a:rect l="0" t="0" r="r" b="b"/>
              <a:pathLst>
                <a:path w="46" h="60">
                  <a:moveTo>
                    <a:pt x="19" y="12"/>
                  </a:moveTo>
                  <a:lnTo>
                    <a:pt x="46" y="12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9" y="60"/>
                  </a:lnTo>
                  <a:lnTo>
                    <a:pt x="19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3" name="Freeform 1967"/>
            <p:cNvSpPr>
              <a:spLocks/>
            </p:cNvSpPr>
            <p:nvPr/>
          </p:nvSpPr>
          <p:spPr bwMode="auto">
            <a:xfrm>
              <a:off x="3933" y="296"/>
              <a:ext cx="15" cy="15"/>
            </a:xfrm>
            <a:custGeom>
              <a:avLst/>
              <a:gdLst/>
              <a:ahLst/>
              <a:cxnLst>
                <a:cxn ang="0">
                  <a:pos x="17" y="24"/>
                </a:cxn>
                <a:cxn ang="0">
                  <a:pos x="17" y="24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7" y="60"/>
                </a:cxn>
                <a:cxn ang="0">
                  <a:pos x="17" y="34"/>
                </a:cxn>
                <a:cxn ang="0">
                  <a:pos x="17" y="34"/>
                </a:cxn>
                <a:cxn ang="0">
                  <a:pos x="37" y="60"/>
                </a:cxn>
                <a:cxn ang="0">
                  <a:pos x="58" y="60"/>
                </a:cxn>
                <a:cxn ang="0">
                  <a:pos x="32" y="28"/>
                </a:cxn>
                <a:cxn ang="0">
                  <a:pos x="57" y="0"/>
                </a:cxn>
                <a:cxn ang="0">
                  <a:pos x="37" y="0"/>
                </a:cxn>
                <a:cxn ang="0">
                  <a:pos x="17" y="24"/>
                </a:cxn>
              </a:cxnLst>
              <a:rect l="0" t="0" r="r" b="b"/>
              <a:pathLst>
                <a:path w="58" h="60">
                  <a:moveTo>
                    <a:pt x="17" y="24"/>
                  </a:moveTo>
                  <a:lnTo>
                    <a:pt x="17" y="24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7" y="60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37" y="60"/>
                  </a:lnTo>
                  <a:lnTo>
                    <a:pt x="58" y="60"/>
                  </a:lnTo>
                  <a:lnTo>
                    <a:pt x="32" y="28"/>
                  </a:lnTo>
                  <a:lnTo>
                    <a:pt x="57" y="0"/>
                  </a:lnTo>
                  <a:lnTo>
                    <a:pt x="37" y="0"/>
                  </a:lnTo>
                  <a:lnTo>
                    <a:pt x="17" y="2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4" name="Freeform 1968"/>
            <p:cNvSpPr>
              <a:spLocks noEditPoints="1"/>
            </p:cNvSpPr>
            <p:nvPr/>
          </p:nvSpPr>
          <p:spPr bwMode="auto">
            <a:xfrm>
              <a:off x="3949" y="295"/>
              <a:ext cx="15" cy="16"/>
            </a:xfrm>
            <a:custGeom>
              <a:avLst/>
              <a:gdLst/>
              <a:ahLst/>
              <a:cxnLst>
                <a:cxn ang="0">
                  <a:pos x="20" y="19"/>
                </a:cxn>
                <a:cxn ang="0">
                  <a:pos x="22" y="15"/>
                </a:cxn>
                <a:cxn ang="0">
                  <a:pos x="29" y="12"/>
                </a:cxn>
                <a:cxn ang="0">
                  <a:pos x="34" y="12"/>
                </a:cxn>
                <a:cxn ang="0">
                  <a:pos x="39" y="14"/>
                </a:cxn>
                <a:cxn ang="0">
                  <a:pos x="41" y="17"/>
                </a:cxn>
                <a:cxn ang="0">
                  <a:pos x="41" y="21"/>
                </a:cxn>
                <a:cxn ang="0">
                  <a:pos x="41" y="23"/>
                </a:cxn>
                <a:cxn ang="0">
                  <a:pos x="39" y="26"/>
                </a:cxn>
                <a:cxn ang="0">
                  <a:pos x="31" y="27"/>
                </a:cxn>
                <a:cxn ang="0">
                  <a:pos x="14" y="30"/>
                </a:cxn>
                <a:cxn ang="0">
                  <a:pos x="4" y="35"/>
                </a:cxn>
                <a:cxn ang="0">
                  <a:pos x="1" y="42"/>
                </a:cxn>
                <a:cxn ang="0">
                  <a:pos x="1" y="52"/>
                </a:cxn>
                <a:cxn ang="0">
                  <a:pos x="6" y="60"/>
                </a:cxn>
                <a:cxn ang="0">
                  <a:pos x="15" y="64"/>
                </a:cxn>
                <a:cxn ang="0">
                  <a:pos x="27" y="64"/>
                </a:cxn>
                <a:cxn ang="0">
                  <a:pos x="37" y="60"/>
                </a:cxn>
                <a:cxn ang="0">
                  <a:pos x="42" y="56"/>
                </a:cxn>
                <a:cxn ang="0">
                  <a:pos x="62" y="62"/>
                </a:cxn>
                <a:cxn ang="0">
                  <a:pos x="60" y="60"/>
                </a:cxn>
                <a:cxn ang="0">
                  <a:pos x="58" y="54"/>
                </a:cxn>
                <a:cxn ang="0">
                  <a:pos x="59" y="22"/>
                </a:cxn>
                <a:cxn ang="0">
                  <a:pos x="58" y="16"/>
                </a:cxn>
                <a:cxn ang="0">
                  <a:pos x="55" y="9"/>
                </a:cxn>
                <a:cxn ang="0">
                  <a:pos x="47" y="3"/>
                </a:cxn>
                <a:cxn ang="0">
                  <a:pos x="32" y="0"/>
                </a:cxn>
                <a:cxn ang="0">
                  <a:pos x="15" y="3"/>
                </a:cxn>
                <a:cxn ang="0">
                  <a:pos x="7" y="10"/>
                </a:cxn>
                <a:cxn ang="0">
                  <a:pos x="3" y="21"/>
                </a:cxn>
                <a:cxn ang="0">
                  <a:pos x="41" y="37"/>
                </a:cxn>
                <a:cxn ang="0">
                  <a:pos x="40" y="45"/>
                </a:cxn>
                <a:cxn ang="0">
                  <a:pos x="36" y="50"/>
                </a:cxn>
                <a:cxn ang="0">
                  <a:pos x="28" y="53"/>
                </a:cxn>
                <a:cxn ang="0">
                  <a:pos x="22" y="51"/>
                </a:cxn>
                <a:cxn ang="0">
                  <a:pos x="18" y="46"/>
                </a:cxn>
                <a:cxn ang="0">
                  <a:pos x="19" y="41"/>
                </a:cxn>
                <a:cxn ang="0">
                  <a:pos x="22" y="38"/>
                </a:cxn>
                <a:cxn ang="0">
                  <a:pos x="30" y="36"/>
                </a:cxn>
                <a:cxn ang="0">
                  <a:pos x="41" y="33"/>
                </a:cxn>
              </a:cxnLst>
              <a:rect l="0" t="0" r="r" b="b"/>
              <a:pathLst>
                <a:path w="62" h="64">
                  <a:moveTo>
                    <a:pt x="20" y="21"/>
                  </a:moveTo>
                  <a:lnTo>
                    <a:pt x="20" y="19"/>
                  </a:lnTo>
                  <a:lnTo>
                    <a:pt x="21" y="16"/>
                  </a:lnTo>
                  <a:lnTo>
                    <a:pt x="22" y="15"/>
                  </a:lnTo>
                  <a:lnTo>
                    <a:pt x="25" y="14"/>
                  </a:lnTo>
                  <a:lnTo>
                    <a:pt x="29" y="12"/>
                  </a:lnTo>
                  <a:lnTo>
                    <a:pt x="32" y="12"/>
                  </a:lnTo>
                  <a:lnTo>
                    <a:pt x="34" y="12"/>
                  </a:lnTo>
                  <a:lnTo>
                    <a:pt x="37" y="13"/>
                  </a:lnTo>
                  <a:lnTo>
                    <a:pt x="39" y="14"/>
                  </a:lnTo>
                  <a:lnTo>
                    <a:pt x="40" y="15"/>
                  </a:lnTo>
                  <a:lnTo>
                    <a:pt x="41" y="17"/>
                  </a:lnTo>
                  <a:lnTo>
                    <a:pt x="41" y="20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1" y="23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7" y="26"/>
                  </a:lnTo>
                  <a:lnTo>
                    <a:pt x="31" y="27"/>
                  </a:lnTo>
                  <a:lnTo>
                    <a:pt x="22" y="28"/>
                  </a:lnTo>
                  <a:lnTo>
                    <a:pt x="14" y="30"/>
                  </a:lnTo>
                  <a:lnTo>
                    <a:pt x="7" y="33"/>
                  </a:lnTo>
                  <a:lnTo>
                    <a:pt x="4" y="35"/>
                  </a:lnTo>
                  <a:lnTo>
                    <a:pt x="2" y="38"/>
                  </a:lnTo>
                  <a:lnTo>
                    <a:pt x="1" y="42"/>
                  </a:lnTo>
                  <a:lnTo>
                    <a:pt x="0" y="47"/>
                  </a:lnTo>
                  <a:lnTo>
                    <a:pt x="1" y="52"/>
                  </a:lnTo>
                  <a:lnTo>
                    <a:pt x="4" y="58"/>
                  </a:lnTo>
                  <a:lnTo>
                    <a:pt x="6" y="60"/>
                  </a:lnTo>
                  <a:lnTo>
                    <a:pt x="10" y="62"/>
                  </a:lnTo>
                  <a:lnTo>
                    <a:pt x="15" y="64"/>
                  </a:lnTo>
                  <a:lnTo>
                    <a:pt x="21" y="64"/>
                  </a:lnTo>
                  <a:lnTo>
                    <a:pt x="27" y="64"/>
                  </a:lnTo>
                  <a:lnTo>
                    <a:pt x="33" y="63"/>
                  </a:lnTo>
                  <a:lnTo>
                    <a:pt x="37" y="60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3" y="62"/>
                  </a:lnTo>
                  <a:lnTo>
                    <a:pt x="62" y="62"/>
                  </a:lnTo>
                  <a:lnTo>
                    <a:pt x="62" y="61"/>
                  </a:lnTo>
                  <a:lnTo>
                    <a:pt x="60" y="60"/>
                  </a:lnTo>
                  <a:lnTo>
                    <a:pt x="59" y="58"/>
                  </a:lnTo>
                  <a:lnTo>
                    <a:pt x="58" y="54"/>
                  </a:lnTo>
                  <a:lnTo>
                    <a:pt x="58" y="50"/>
                  </a:lnTo>
                  <a:lnTo>
                    <a:pt x="59" y="22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57" y="12"/>
                  </a:lnTo>
                  <a:lnTo>
                    <a:pt x="55" y="9"/>
                  </a:lnTo>
                  <a:lnTo>
                    <a:pt x="52" y="5"/>
                  </a:lnTo>
                  <a:lnTo>
                    <a:pt x="47" y="3"/>
                  </a:lnTo>
                  <a:lnTo>
                    <a:pt x="41" y="1"/>
                  </a:lnTo>
                  <a:lnTo>
                    <a:pt x="32" y="0"/>
                  </a:lnTo>
                  <a:lnTo>
                    <a:pt x="25" y="1"/>
                  </a:lnTo>
                  <a:lnTo>
                    <a:pt x="15" y="3"/>
                  </a:lnTo>
                  <a:lnTo>
                    <a:pt x="11" y="6"/>
                  </a:lnTo>
                  <a:lnTo>
                    <a:pt x="7" y="10"/>
                  </a:lnTo>
                  <a:lnTo>
                    <a:pt x="4" y="15"/>
                  </a:lnTo>
                  <a:lnTo>
                    <a:pt x="3" y="21"/>
                  </a:lnTo>
                  <a:lnTo>
                    <a:pt x="20" y="21"/>
                  </a:lnTo>
                  <a:close/>
                  <a:moveTo>
                    <a:pt x="41" y="37"/>
                  </a:moveTo>
                  <a:lnTo>
                    <a:pt x="41" y="41"/>
                  </a:lnTo>
                  <a:lnTo>
                    <a:pt x="40" y="45"/>
                  </a:lnTo>
                  <a:lnTo>
                    <a:pt x="38" y="48"/>
                  </a:lnTo>
                  <a:lnTo>
                    <a:pt x="36" y="50"/>
                  </a:lnTo>
                  <a:lnTo>
                    <a:pt x="32" y="52"/>
                  </a:lnTo>
                  <a:lnTo>
                    <a:pt x="28" y="53"/>
                  </a:lnTo>
                  <a:lnTo>
                    <a:pt x="26" y="52"/>
                  </a:lnTo>
                  <a:lnTo>
                    <a:pt x="22" y="51"/>
                  </a:lnTo>
                  <a:lnTo>
                    <a:pt x="19" y="49"/>
                  </a:lnTo>
                  <a:lnTo>
                    <a:pt x="18" y="46"/>
                  </a:lnTo>
                  <a:lnTo>
                    <a:pt x="19" y="44"/>
                  </a:lnTo>
                  <a:lnTo>
                    <a:pt x="19" y="41"/>
                  </a:lnTo>
                  <a:lnTo>
                    <a:pt x="21" y="39"/>
                  </a:lnTo>
                  <a:lnTo>
                    <a:pt x="22" y="38"/>
                  </a:lnTo>
                  <a:lnTo>
                    <a:pt x="26" y="37"/>
                  </a:lnTo>
                  <a:lnTo>
                    <a:pt x="30" y="36"/>
                  </a:lnTo>
                  <a:lnTo>
                    <a:pt x="36" y="35"/>
                  </a:lnTo>
                  <a:lnTo>
                    <a:pt x="41" y="33"/>
                  </a:lnTo>
                  <a:lnTo>
                    <a:pt x="41" y="3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5" name="Freeform 1969"/>
            <p:cNvSpPr>
              <a:spLocks/>
            </p:cNvSpPr>
            <p:nvPr/>
          </p:nvSpPr>
          <p:spPr bwMode="auto">
            <a:xfrm>
              <a:off x="3967" y="296"/>
              <a:ext cx="13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8"/>
                </a:cxn>
                <a:cxn ang="0">
                  <a:pos x="0" y="23"/>
                </a:cxn>
                <a:cxn ang="0">
                  <a:pos x="1" y="27"/>
                </a:cxn>
                <a:cxn ang="0">
                  <a:pos x="2" y="30"/>
                </a:cxn>
                <a:cxn ang="0">
                  <a:pos x="5" y="33"/>
                </a:cxn>
                <a:cxn ang="0">
                  <a:pos x="8" y="35"/>
                </a:cxn>
                <a:cxn ang="0">
                  <a:pos x="12" y="36"/>
                </a:cxn>
                <a:cxn ang="0">
                  <a:pos x="17" y="37"/>
                </a:cxn>
                <a:cxn ang="0">
                  <a:pos x="24" y="38"/>
                </a:cxn>
                <a:cxn ang="0">
                  <a:pos x="31" y="38"/>
                </a:cxn>
                <a:cxn ang="0">
                  <a:pos x="37" y="37"/>
                </a:cxn>
                <a:cxn ang="0">
                  <a:pos x="37" y="60"/>
                </a:cxn>
                <a:cxn ang="0">
                  <a:pos x="55" y="60"/>
                </a:cxn>
                <a:cxn ang="0">
                  <a:pos x="55" y="0"/>
                </a:cxn>
                <a:cxn ang="0">
                  <a:pos x="37" y="0"/>
                </a:cxn>
                <a:cxn ang="0">
                  <a:pos x="37" y="25"/>
                </a:cxn>
                <a:cxn ang="0">
                  <a:pos x="32" y="26"/>
                </a:cxn>
                <a:cxn ang="0">
                  <a:pos x="28" y="26"/>
                </a:cxn>
                <a:cxn ang="0">
                  <a:pos x="24" y="26"/>
                </a:cxn>
                <a:cxn ang="0">
                  <a:pos x="22" y="25"/>
                </a:cxn>
                <a:cxn ang="0">
                  <a:pos x="20" y="24"/>
                </a:cxn>
                <a:cxn ang="0">
                  <a:pos x="19" y="23"/>
                </a:cxn>
                <a:cxn ang="0">
                  <a:pos x="18" y="20"/>
                </a:cxn>
                <a:cxn ang="0">
                  <a:pos x="18" y="18"/>
                </a:cxn>
                <a:cxn ang="0">
                  <a:pos x="18" y="0"/>
                </a:cxn>
                <a:cxn ang="0">
                  <a:pos x="0" y="0"/>
                </a:cxn>
              </a:cxnLst>
              <a:rect l="0" t="0" r="r" b="b"/>
              <a:pathLst>
                <a:path w="55" h="60">
                  <a:moveTo>
                    <a:pt x="0" y="0"/>
                  </a:moveTo>
                  <a:lnTo>
                    <a:pt x="0" y="18"/>
                  </a:lnTo>
                  <a:lnTo>
                    <a:pt x="0" y="23"/>
                  </a:lnTo>
                  <a:lnTo>
                    <a:pt x="1" y="27"/>
                  </a:lnTo>
                  <a:lnTo>
                    <a:pt x="2" y="30"/>
                  </a:lnTo>
                  <a:lnTo>
                    <a:pt x="5" y="33"/>
                  </a:lnTo>
                  <a:lnTo>
                    <a:pt x="8" y="35"/>
                  </a:lnTo>
                  <a:lnTo>
                    <a:pt x="12" y="36"/>
                  </a:lnTo>
                  <a:lnTo>
                    <a:pt x="17" y="37"/>
                  </a:lnTo>
                  <a:lnTo>
                    <a:pt x="24" y="38"/>
                  </a:lnTo>
                  <a:lnTo>
                    <a:pt x="31" y="38"/>
                  </a:lnTo>
                  <a:lnTo>
                    <a:pt x="37" y="37"/>
                  </a:lnTo>
                  <a:lnTo>
                    <a:pt x="37" y="60"/>
                  </a:lnTo>
                  <a:lnTo>
                    <a:pt x="55" y="60"/>
                  </a:lnTo>
                  <a:lnTo>
                    <a:pt x="55" y="0"/>
                  </a:lnTo>
                  <a:lnTo>
                    <a:pt x="37" y="0"/>
                  </a:lnTo>
                  <a:lnTo>
                    <a:pt x="37" y="25"/>
                  </a:lnTo>
                  <a:lnTo>
                    <a:pt x="32" y="26"/>
                  </a:lnTo>
                  <a:lnTo>
                    <a:pt x="28" y="26"/>
                  </a:lnTo>
                  <a:lnTo>
                    <a:pt x="24" y="26"/>
                  </a:lnTo>
                  <a:lnTo>
                    <a:pt x="22" y="25"/>
                  </a:lnTo>
                  <a:lnTo>
                    <a:pt x="20" y="24"/>
                  </a:lnTo>
                  <a:lnTo>
                    <a:pt x="19" y="23"/>
                  </a:lnTo>
                  <a:lnTo>
                    <a:pt x="18" y="20"/>
                  </a:lnTo>
                  <a:lnTo>
                    <a:pt x="18" y="18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6" name="Freeform 1970"/>
            <p:cNvSpPr>
              <a:spLocks noEditPoints="1"/>
            </p:cNvSpPr>
            <p:nvPr/>
          </p:nvSpPr>
          <p:spPr bwMode="auto">
            <a:xfrm>
              <a:off x="3983" y="295"/>
              <a:ext cx="17" cy="16"/>
            </a:xfrm>
            <a:custGeom>
              <a:avLst/>
              <a:gdLst/>
              <a:ahLst/>
              <a:cxnLst>
                <a:cxn ang="0">
                  <a:pos x="46" y="45"/>
                </a:cxn>
                <a:cxn ang="0">
                  <a:pos x="44" y="49"/>
                </a:cxn>
                <a:cxn ang="0">
                  <a:pos x="41" y="51"/>
                </a:cxn>
                <a:cxn ang="0">
                  <a:pos x="36" y="52"/>
                </a:cxn>
                <a:cxn ang="0">
                  <a:pos x="33" y="53"/>
                </a:cxn>
                <a:cxn ang="0">
                  <a:pos x="29" y="52"/>
                </a:cxn>
                <a:cxn ang="0">
                  <a:pos x="26" y="51"/>
                </a:cxn>
                <a:cxn ang="0">
                  <a:pos x="23" y="49"/>
                </a:cxn>
                <a:cxn ang="0">
                  <a:pos x="21" y="47"/>
                </a:cxn>
                <a:cxn ang="0">
                  <a:pos x="19" y="41"/>
                </a:cxn>
                <a:cxn ang="0">
                  <a:pos x="19" y="36"/>
                </a:cxn>
                <a:cxn ang="0">
                  <a:pos x="65" y="36"/>
                </a:cxn>
                <a:cxn ang="0">
                  <a:pos x="65" y="33"/>
                </a:cxn>
                <a:cxn ang="0">
                  <a:pos x="64" y="29"/>
                </a:cxn>
                <a:cxn ang="0">
                  <a:pos x="64" y="25"/>
                </a:cxn>
                <a:cxn ang="0">
                  <a:pos x="62" y="19"/>
                </a:cxn>
                <a:cxn ang="0">
                  <a:pos x="60" y="14"/>
                </a:cxn>
                <a:cxn ang="0">
                  <a:pos x="56" y="9"/>
                </a:cxn>
                <a:cxn ang="0">
                  <a:pos x="51" y="4"/>
                </a:cxn>
                <a:cxn ang="0">
                  <a:pos x="48" y="3"/>
                </a:cxn>
                <a:cxn ang="0">
                  <a:pos x="44" y="1"/>
                </a:cxn>
                <a:cxn ang="0">
                  <a:pos x="39" y="1"/>
                </a:cxn>
                <a:cxn ang="0">
                  <a:pos x="33" y="0"/>
                </a:cxn>
                <a:cxn ang="0">
                  <a:pos x="26" y="1"/>
                </a:cxn>
                <a:cxn ang="0">
                  <a:pos x="20" y="2"/>
                </a:cxn>
                <a:cxn ang="0">
                  <a:pos x="14" y="5"/>
                </a:cxn>
                <a:cxn ang="0">
                  <a:pos x="10" y="8"/>
                </a:cxn>
                <a:cxn ang="0">
                  <a:pos x="6" y="13"/>
                </a:cxn>
                <a:cxn ang="0">
                  <a:pos x="3" y="18"/>
                </a:cxn>
                <a:cxn ang="0">
                  <a:pos x="1" y="25"/>
                </a:cxn>
                <a:cxn ang="0">
                  <a:pos x="0" y="32"/>
                </a:cxn>
                <a:cxn ang="0">
                  <a:pos x="1" y="37"/>
                </a:cxn>
                <a:cxn ang="0">
                  <a:pos x="1" y="42"/>
                </a:cxn>
                <a:cxn ang="0">
                  <a:pos x="2" y="47"/>
                </a:cxn>
                <a:cxn ang="0">
                  <a:pos x="4" y="50"/>
                </a:cxn>
                <a:cxn ang="0">
                  <a:pos x="8" y="56"/>
                </a:cxn>
                <a:cxn ang="0">
                  <a:pos x="13" y="60"/>
                </a:cxn>
                <a:cxn ang="0">
                  <a:pos x="18" y="62"/>
                </a:cxn>
                <a:cxn ang="0">
                  <a:pos x="24" y="64"/>
                </a:cxn>
                <a:cxn ang="0">
                  <a:pos x="28" y="64"/>
                </a:cxn>
                <a:cxn ang="0">
                  <a:pos x="32" y="64"/>
                </a:cxn>
                <a:cxn ang="0">
                  <a:pos x="42" y="64"/>
                </a:cxn>
                <a:cxn ang="0">
                  <a:pos x="50" y="61"/>
                </a:cxn>
                <a:cxn ang="0">
                  <a:pos x="55" y="59"/>
                </a:cxn>
                <a:cxn ang="0">
                  <a:pos x="58" y="55"/>
                </a:cxn>
                <a:cxn ang="0">
                  <a:pos x="61" y="51"/>
                </a:cxn>
                <a:cxn ang="0">
                  <a:pos x="63" y="45"/>
                </a:cxn>
                <a:cxn ang="0">
                  <a:pos x="46" y="45"/>
                </a:cxn>
                <a:cxn ang="0">
                  <a:pos x="19" y="26"/>
                </a:cxn>
                <a:cxn ang="0">
                  <a:pos x="20" y="22"/>
                </a:cxn>
                <a:cxn ang="0">
                  <a:pos x="21" y="18"/>
                </a:cxn>
                <a:cxn ang="0">
                  <a:pos x="23" y="15"/>
                </a:cxn>
                <a:cxn ang="0">
                  <a:pos x="26" y="14"/>
                </a:cxn>
                <a:cxn ang="0">
                  <a:pos x="30" y="12"/>
                </a:cxn>
                <a:cxn ang="0">
                  <a:pos x="33" y="12"/>
                </a:cxn>
                <a:cxn ang="0">
                  <a:pos x="37" y="13"/>
                </a:cxn>
                <a:cxn ang="0">
                  <a:pos x="42" y="14"/>
                </a:cxn>
                <a:cxn ang="0">
                  <a:pos x="43" y="16"/>
                </a:cxn>
                <a:cxn ang="0">
                  <a:pos x="45" y="19"/>
                </a:cxn>
                <a:cxn ang="0">
                  <a:pos x="46" y="22"/>
                </a:cxn>
                <a:cxn ang="0">
                  <a:pos x="46" y="26"/>
                </a:cxn>
                <a:cxn ang="0">
                  <a:pos x="19" y="26"/>
                </a:cxn>
              </a:cxnLst>
              <a:rect l="0" t="0" r="r" b="b"/>
              <a:pathLst>
                <a:path w="65" h="64">
                  <a:moveTo>
                    <a:pt x="46" y="45"/>
                  </a:moveTo>
                  <a:lnTo>
                    <a:pt x="44" y="49"/>
                  </a:lnTo>
                  <a:lnTo>
                    <a:pt x="41" y="51"/>
                  </a:lnTo>
                  <a:lnTo>
                    <a:pt x="36" y="52"/>
                  </a:lnTo>
                  <a:lnTo>
                    <a:pt x="33" y="53"/>
                  </a:lnTo>
                  <a:lnTo>
                    <a:pt x="29" y="52"/>
                  </a:lnTo>
                  <a:lnTo>
                    <a:pt x="26" y="51"/>
                  </a:lnTo>
                  <a:lnTo>
                    <a:pt x="23" y="49"/>
                  </a:lnTo>
                  <a:lnTo>
                    <a:pt x="21" y="47"/>
                  </a:lnTo>
                  <a:lnTo>
                    <a:pt x="19" y="41"/>
                  </a:lnTo>
                  <a:lnTo>
                    <a:pt x="19" y="36"/>
                  </a:lnTo>
                  <a:lnTo>
                    <a:pt x="65" y="36"/>
                  </a:lnTo>
                  <a:lnTo>
                    <a:pt x="65" y="33"/>
                  </a:lnTo>
                  <a:lnTo>
                    <a:pt x="64" y="29"/>
                  </a:lnTo>
                  <a:lnTo>
                    <a:pt x="64" y="25"/>
                  </a:lnTo>
                  <a:lnTo>
                    <a:pt x="62" y="19"/>
                  </a:lnTo>
                  <a:lnTo>
                    <a:pt x="60" y="14"/>
                  </a:lnTo>
                  <a:lnTo>
                    <a:pt x="56" y="9"/>
                  </a:lnTo>
                  <a:lnTo>
                    <a:pt x="51" y="4"/>
                  </a:lnTo>
                  <a:lnTo>
                    <a:pt x="48" y="3"/>
                  </a:lnTo>
                  <a:lnTo>
                    <a:pt x="44" y="1"/>
                  </a:lnTo>
                  <a:lnTo>
                    <a:pt x="39" y="1"/>
                  </a:lnTo>
                  <a:lnTo>
                    <a:pt x="33" y="0"/>
                  </a:lnTo>
                  <a:lnTo>
                    <a:pt x="26" y="1"/>
                  </a:lnTo>
                  <a:lnTo>
                    <a:pt x="20" y="2"/>
                  </a:lnTo>
                  <a:lnTo>
                    <a:pt x="14" y="5"/>
                  </a:lnTo>
                  <a:lnTo>
                    <a:pt x="10" y="8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7"/>
                  </a:lnTo>
                  <a:lnTo>
                    <a:pt x="1" y="42"/>
                  </a:lnTo>
                  <a:lnTo>
                    <a:pt x="2" y="47"/>
                  </a:lnTo>
                  <a:lnTo>
                    <a:pt x="4" y="50"/>
                  </a:lnTo>
                  <a:lnTo>
                    <a:pt x="8" y="56"/>
                  </a:lnTo>
                  <a:lnTo>
                    <a:pt x="13" y="60"/>
                  </a:lnTo>
                  <a:lnTo>
                    <a:pt x="18" y="62"/>
                  </a:lnTo>
                  <a:lnTo>
                    <a:pt x="24" y="64"/>
                  </a:lnTo>
                  <a:lnTo>
                    <a:pt x="28" y="64"/>
                  </a:lnTo>
                  <a:lnTo>
                    <a:pt x="32" y="64"/>
                  </a:lnTo>
                  <a:lnTo>
                    <a:pt x="42" y="64"/>
                  </a:lnTo>
                  <a:lnTo>
                    <a:pt x="50" y="61"/>
                  </a:lnTo>
                  <a:lnTo>
                    <a:pt x="55" y="59"/>
                  </a:lnTo>
                  <a:lnTo>
                    <a:pt x="58" y="55"/>
                  </a:lnTo>
                  <a:lnTo>
                    <a:pt x="61" y="51"/>
                  </a:lnTo>
                  <a:lnTo>
                    <a:pt x="63" y="45"/>
                  </a:lnTo>
                  <a:lnTo>
                    <a:pt x="46" y="45"/>
                  </a:lnTo>
                  <a:close/>
                  <a:moveTo>
                    <a:pt x="19" y="26"/>
                  </a:moveTo>
                  <a:lnTo>
                    <a:pt x="20" y="22"/>
                  </a:lnTo>
                  <a:lnTo>
                    <a:pt x="21" y="18"/>
                  </a:lnTo>
                  <a:lnTo>
                    <a:pt x="23" y="15"/>
                  </a:lnTo>
                  <a:lnTo>
                    <a:pt x="26" y="14"/>
                  </a:lnTo>
                  <a:lnTo>
                    <a:pt x="30" y="12"/>
                  </a:lnTo>
                  <a:lnTo>
                    <a:pt x="33" y="12"/>
                  </a:lnTo>
                  <a:lnTo>
                    <a:pt x="37" y="13"/>
                  </a:lnTo>
                  <a:lnTo>
                    <a:pt x="42" y="14"/>
                  </a:lnTo>
                  <a:lnTo>
                    <a:pt x="43" y="16"/>
                  </a:lnTo>
                  <a:lnTo>
                    <a:pt x="45" y="19"/>
                  </a:lnTo>
                  <a:lnTo>
                    <a:pt x="46" y="22"/>
                  </a:lnTo>
                  <a:lnTo>
                    <a:pt x="46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7" name="Freeform 1971"/>
            <p:cNvSpPr>
              <a:spLocks/>
            </p:cNvSpPr>
            <p:nvPr/>
          </p:nvSpPr>
          <p:spPr bwMode="auto">
            <a:xfrm>
              <a:off x="4002" y="295"/>
              <a:ext cx="15" cy="16"/>
            </a:xfrm>
            <a:custGeom>
              <a:avLst/>
              <a:gdLst/>
              <a:ahLst/>
              <a:cxnLst>
                <a:cxn ang="0">
                  <a:pos x="44" y="39"/>
                </a:cxn>
                <a:cxn ang="0">
                  <a:pos x="44" y="44"/>
                </a:cxn>
                <a:cxn ang="0">
                  <a:pos x="42" y="48"/>
                </a:cxn>
                <a:cxn ang="0">
                  <a:pos x="41" y="50"/>
                </a:cxn>
                <a:cxn ang="0">
                  <a:pos x="39" y="51"/>
                </a:cxn>
                <a:cxn ang="0">
                  <a:pos x="36" y="52"/>
                </a:cxn>
                <a:cxn ang="0">
                  <a:pos x="33" y="53"/>
                </a:cxn>
                <a:cxn ang="0">
                  <a:pos x="29" y="52"/>
                </a:cxn>
                <a:cxn ang="0">
                  <a:pos x="25" y="50"/>
                </a:cxn>
                <a:cxn ang="0">
                  <a:pos x="23" y="47"/>
                </a:cxn>
                <a:cxn ang="0">
                  <a:pos x="21" y="42"/>
                </a:cxn>
                <a:cxn ang="0">
                  <a:pos x="20" y="37"/>
                </a:cxn>
                <a:cxn ang="0">
                  <a:pos x="20" y="31"/>
                </a:cxn>
                <a:cxn ang="0">
                  <a:pos x="20" y="25"/>
                </a:cxn>
                <a:cxn ang="0">
                  <a:pos x="21" y="20"/>
                </a:cxn>
                <a:cxn ang="0">
                  <a:pos x="23" y="17"/>
                </a:cxn>
                <a:cxn ang="0">
                  <a:pos x="25" y="15"/>
                </a:cxn>
                <a:cxn ang="0">
                  <a:pos x="29" y="13"/>
                </a:cxn>
                <a:cxn ang="0">
                  <a:pos x="33" y="12"/>
                </a:cxn>
                <a:cxn ang="0">
                  <a:pos x="37" y="13"/>
                </a:cxn>
                <a:cxn ang="0">
                  <a:pos x="40" y="14"/>
                </a:cxn>
                <a:cxn ang="0">
                  <a:pos x="43" y="18"/>
                </a:cxn>
                <a:cxn ang="0">
                  <a:pos x="44" y="23"/>
                </a:cxn>
                <a:cxn ang="0">
                  <a:pos x="61" y="23"/>
                </a:cxn>
                <a:cxn ang="0">
                  <a:pos x="61" y="19"/>
                </a:cxn>
                <a:cxn ang="0">
                  <a:pos x="59" y="15"/>
                </a:cxn>
                <a:cxn ang="0">
                  <a:pos x="57" y="11"/>
                </a:cxn>
                <a:cxn ang="0">
                  <a:pos x="55" y="8"/>
                </a:cxn>
                <a:cxn ang="0">
                  <a:pos x="51" y="5"/>
                </a:cxn>
                <a:cxn ang="0">
                  <a:pos x="46" y="2"/>
                </a:cxn>
                <a:cxn ang="0">
                  <a:pos x="41" y="1"/>
                </a:cxn>
                <a:cxn ang="0">
                  <a:pos x="34" y="0"/>
                </a:cxn>
                <a:cxn ang="0">
                  <a:pos x="25" y="1"/>
                </a:cxn>
                <a:cxn ang="0">
                  <a:pos x="18" y="3"/>
                </a:cxn>
                <a:cxn ang="0">
                  <a:pos x="11" y="7"/>
                </a:cxn>
                <a:cxn ang="0">
                  <a:pos x="7" y="11"/>
                </a:cxn>
                <a:cxn ang="0">
                  <a:pos x="4" y="16"/>
                </a:cxn>
                <a:cxn ang="0">
                  <a:pos x="2" y="21"/>
                </a:cxn>
                <a:cxn ang="0">
                  <a:pos x="1" y="27"/>
                </a:cxn>
                <a:cxn ang="0">
                  <a:pos x="0" y="32"/>
                </a:cxn>
                <a:cxn ang="0">
                  <a:pos x="1" y="39"/>
                </a:cxn>
                <a:cxn ang="0">
                  <a:pos x="3" y="46"/>
                </a:cxn>
                <a:cxn ang="0">
                  <a:pos x="5" y="52"/>
                </a:cxn>
                <a:cxn ang="0">
                  <a:pos x="9" y="56"/>
                </a:cxn>
                <a:cxn ang="0">
                  <a:pos x="13" y="60"/>
                </a:cxn>
                <a:cxn ang="0">
                  <a:pos x="20" y="62"/>
                </a:cxn>
                <a:cxn ang="0">
                  <a:pos x="26" y="64"/>
                </a:cxn>
                <a:cxn ang="0">
                  <a:pos x="33" y="64"/>
                </a:cxn>
                <a:cxn ang="0">
                  <a:pos x="40" y="64"/>
                </a:cxn>
                <a:cxn ang="0">
                  <a:pos x="47" y="62"/>
                </a:cxn>
                <a:cxn ang="0">
                  <a:pos x="52" y="59"/>
                </a:cxn>
                <a:cxn ang="0">
                  <a:pos x="55" y="56"/>
                </a:cxn>
                <a:cxn ang="0">
                  <a:pos x="58" y="52"/>
                </a:cxn>
                <a:cxn ang="0">
                  <a:pos x="60" y="48"/>
                </a:cxn>
                <a:cxn ang="0">
                  <a:pos x="61" y="44"/>
                </a:cxn>
                <a:cxn ang="0">
                  <a:pos x="62" y="39"/>
                </a:cxn>
                <a:cxn ang="0">
                  <a:pos x="44" y="39"/>
                </a:cxn>
              </a:cxnLst>
              <a:rect l="0" t="0" r="r" b="b"/>
              <a:pathLst>
                <a:path w="62" h="64">
                  <a:moveTo>
                    <a:pt x="44" y="39"/>
                  </a:moveTo>
                  <a:lnTo>
                    <a:pt x="44" y="44"/>
                  </a:lnTo>
                  <a:lnTo>
                    <a:pt x="42" y="48"/>
                  </a:lnTo>
                  <a:lnTo>
                    <a:pt x="41" y="50"/>
                  </a:lnTo>
                  <a:lnTo>
                    <a:pt x="39" y="51"/>
                  </a:lnTo>
                  <a:lnTo>
                    <a:pt x="36" y="52"/>
                  </a:lnTo>
                  <a:lnTo>
                    <a:pt x="33" y="53"/>
                  </a:lnTo>
                  <a:lnTo>
                    <a:pt x="29" y="52"/>
                  </a:lnTo>
                  <a:lnTo>
                    <a:pt x="25" y="50"/>
                  </a:lnTo>
                  <a:lnTo>
                    <a:pt x="23" y="47"/>
                  </a:lnTo>
                  <a:lnTo>
                    <a:pt x="21" y="42"/>
                  </a:lnTo>
                  <a:lnTo>
                    <a:pt x="20" y="37"/>
                  </a:lnTo>
                  <a:lnTo>
                    <a:pt x="20" y="31"/>
                  </a:lnTo>
                  <a:lnTo>
                    <a:pt x="20" y="25"/>
                  </a:lnTo>
                  <a:lnTo>
                    <a:pt x="21" y="20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29" y="13"/>
                  </a:lnTo>
                  <a:lnTo>
                    <a:pt x="33" y="12"/>
                  </a:lnTo>
                  <a:lnTo>
                    <a:pt x="37" y="13"/>
                  </a:lnTo>
                  <a:lnTo>
                    <a:pt x="40" y="14"/>
                  </a:lnTo>
                  <a:lnTo>
                    <a:pt x="43" y="18"/>
                  </a:lnTo>
                  <a:lnTo>
                    <a:pt x="44" y="23"/>
                  </a:lnTo>
                  <a:lnTo>
                    <a:pt x="61" y="23"/>
                  </a:lnTo>
                  <a:lnTo>
                    <a:pt x="61" y="19"/>
                  </a:lnTo>
                  <a:lnTo>
                    <a:pt x="59" y="15"/>
                  </a:lnTo>
                  <a:lnTo>
                    <a:pt x="57" y="11"/>
                  </a:lnTo>
                  <a:lnTo>
                    <a:pt x="55" y="8"/>
                  </a:lnTo>
                  <a:lnTo>
                    <a:pt x="51" y="5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4" y="0"/>
                  </a:lnTo>
                  <a:lnTo>
                    <a:pt x="25" y="1"/>
                  </a:lnTo>
                  <a:lnTo>
                    <a:pt x="18" y="3"/>
                  </a:lnTo>
                  <a:lnTo>
                    <a:pt x="11" y="7"/>
                  </a:lnTo>
                  <a:lnTo>
                    <a:pt x="7" y="11"/>
                  </a:lnTo>
                  <a:lnTo>
                    <a:pt x="4" y="16"/>
                  </a:lnTo>
                  <a:lnTo>
                    <a:pt x="2" y="21"/>
                  </a:lnTo>
                  <a:lnTo>
                    <a:pt x="1" y="27"/>
                  </a:lnTo>
                  <a:lnTo>
                    <a:pt x="0" y="32"/>
                  </a:lnTo>
                  <a:lnTo>
                    <a:pt x="1" y="39"/>
                  </a:lnTo>
                  <a:lnTo>
                    <a:pt x="3" y="46"/>
                  </a:lnTo>
                  <a:lnTo>
                    <a:pt x="5" y="52"/>
                  </a:lnTo>
                  <a:lnTo>
                    <a:pt x="9" y="56"/>
                  </a:lnTo>
                  <a:lnTo>
                    <a:pt x="13" y="60"/>
                  </a:lnTo>
                  <a:lnTo>
                    <a:pt x="20" y="62"/>
                  </a:lnTo>
                  <a:lnTo>
                    <a:pt x="26" y="64"/>
                  </a:lnTo>
                  <a:lnTo>
                    <a:pt x="33" y="64"/>
                  </a:lnTo>
                  <a:lnTo>
                    <a:pt x="40" y="64"/>
                  </a:lnTo>
                  <a:lnTo>
                    <a:pt x="47" y="62"/>
                  </a:lnTo>
                  <a:lnTo>
                    <a:pt x="52" y="59"/>
                  </a:lnTo>
                  <a:lnTo>
                    <a:pt x="55" y="56"/>
                  </a:lnTo>
                  <a:lnTo>
                    <a:pt x="58" y="52"/>
                  </a:lnTo>
                  <a:lnTo>
                    <a:pt x="60" y="48"/>
                  </a:lnTo>
                  <a:lnTo>
                    <a:pt x="61" y="44"/>
                  </a:lnTo>
                  <a:lnTo>
                    <a:pt x="62" y="39"/>
                  </a:lnTo>
                  <a:lnTo>
                    <a:pt x="44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8" name="Freeform 1972"/>
            <p:cNvSpPr>
              <a:spLocks/>
            </p:cNvSpPr>
            <p:nvPr/>
          </p:nvSpPr>
          <p:spPr bwMode="auto">
            <a:xfrm>
              <a:off x="4019" y="296"/>
              <a:ext cx="14" cy="15"/>
            </a:xfrm>
            <a:custGeom>
              <a:avLst/>
              <a:gdLst/>
              <a:ahLst/>
              <a:cxnLst>
                <a:cxn ang="0">
                  <a:pos x="19" y="12"/>
                </a:cxn>
                <a:cxn ang="0">
                  <a:pos x="19" y="60"/>
                </a:cxn>
                <a:cxn ang="0">
                  <a:pos x="37" y="60"/>
                </a:cxn>
                <a:cxn ang="0">
                  <a:pos x="37" y="12"/>
                </a:cxn>
                <a:cxn ang="0">
                  <a:pos x="57" y="12"/>
                </a:cxn>
                <a:cxn ang="0">
                  <a:pos x="57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9" y="12"/>
                </a:cxn>
              </a:cxnLst>
              <a:rect l="0" t="0" r="r" b="b"/>
              <a:pathLst>
                <a:path w="57" h="60">
                  <a:moveTo>
                    <a:pt x="19" y="12"/>
                  </a:moveTo>
                  <a:lnTo>
                    <a:pt x="19" y="60"/>
                  </a:lnTo>
                  <a:lnTo>
                    <a:pt x="37" y="60"/>
                  </a:lnTo>
                  <a:lnTo>
                    <a:pt x="37" y="12"/>
                  </a:lnTo>
                  <a:lnTo>
                    <a:pt x="57" y="12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9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89" name="Freeform 1973"/>
            <p:cNvSpPr>
              <a:spLocks noEditPoints="1"/>
            </p:cNvSpPr>
            <p:nvPr/>
          </p:nvSpPr>
          <p:spPr bwMode="auto">
            <a:xfrm>
              <a:off x="4035" y="296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0"/>
                </a:cxn>
                <a:cxn ang="0">
                  <a:pos x="36" y="60"/>
                </a:cxn>
                <a:cxn ang="0">
                  <a:pos x="40" y="60"/>
                </a:cxn>
                <a:cxn ang="0">
                  <a:pos x="44" y="60"/>
                </a:cxn>
                <a:cxn ang="0">
                  <a:pos x="48" y="59"/>
                </a:cxn>
                <a:cxn ang="0">
                  <a:pos x="51" y="57"/>
                </a:cxn>
                <a:cxn ang="0">
                  <a:pos x="54" y="55"/>
                </a:cxn>
                <a:cxn ang="0">
                  <a:pos x="56" y="53"/>
                </a:cxn>
                <a:cxn ang="0">
                  <a:pos x="57" y="49"/>
                </a:cxn>
                <a:cxn ang="0">
                  <a:pos x="57" y="45"/>
                </a:cxn>
                <a:cxn ang="0">
                  <a:pos x="57" y="42"/>
                </a:cxn>
                <a:cxn ang="0">
                  <a:pos x="56" y="38"/>
                </a:cxn>
                <a:cxn ang="0">
                  <a:pos x="55" y="36"/>
                </a:cxn>
                <a:cxn ang="0">
                  <a:pos x="54" y="34"/>
                </a:cxn>
                <a:cxn ang="0">
                  <a:pos x="49" y="31"/>
                </a:cxn>
                <a:cxn ang="0">
                  <a:pos x="43" y="29"/>
                </a:cxn>
                <a:cxn ang="0">
                  <a:pos x="43" y="28"/>
                </a:cxn>
                <a:cxn ang="0">
                  <a:pos x="48" y="27"/>
                </a:cxn>
                <a:cxn ang="0">
                  <a:pos x="51" y="24"/>
                </a:cxn>
                <a:cxn ang="0">
                  <a:pos x="54" y="20"/>
                </a:cxn>
                <a:cxn ang="0">
                  <a:pos x="55" y="15"/>
                </a:cxn>
                <a:cxn ang="0">
                  <a:pos x="54" y="10"/>
                </a:cxn>
                <a:cxn ang="0">
                  <a:pos x="53" y="6"/>
                </a:cxn>
                <a:cxn ang="0">
                  <a:pos x="50" y="4"/>
                </a:cxn>
                <a:cxn ang="0">
                  <a:pos x="47" y="2"/>
                </a:cxn>
                <a:cxn ang="0">
                  <a:pos x="41" y="1"/>
                </a:cxn>
                <a:cxn ang="0">
                  <a:pos x="36" y="0"/>
                </a:cxn>
                <a:cxn ang="0">
                  <a:pos x="0" y="0"/>
                </a:cxn>
                <a:cxn ang="0">
                  <a:pos x="17" y="12"/>
                </a:cxn>
                <a:cxn ang="0">
                  <a:pos x="27" y="12"/>
                </a:cxn>
                <a:cxn ang="0">
                  <a:pos x="30" y="13"/>
                </a:cxn>
                <a:cxn ang="0">
                  <a:pos x="34" y="13"/>
                </a:cxn>
                <a:cxn ang="0">
                  <a:pos x="36" y="15"/>
                </a:cxn>
                <a:cxn ang="0">
                  <a:pos x="37" y="18"/>
                </a:cxn>
                <a:cxn ang="0">
                  <a:pos x="37" y="20"/>
                </a:cxn>
                <a:cxn ang="0">
                  <a:pos x="36" y="21"/>
                </a:cxn>
                <a:cxn ang="0">
                  <a:pos x="35" y="22"/>
                </a:cxn>
                <a:cxn ang="0">
                  <a:pos x="32" y="23"/>
                </a:cxn>
                <a:cxn ang="0">
                  <a:pos x="29" y="23"/>
                </a:cxn>
                <a:cxn ang="0">
                  <a:pos x="26" y="23"/>
                </a:cxn>
                <a:cxn ang="0">
                  <a:pos x="17" y="23"/>
                </a:cxn>
                <a:cxn ang="0">
                  <a:pos x="17" y="12"/>
                </a:cxn>
                <a:cxn ang="0">
                  <a:pos x="17" y="34"/>
                </a:cxn>
                <a:cxn ang="0">
                  <a:pos x="28" y="34"/>
                </a:cxn>
                <a:cxn ang="0">
                  <a:pos x="34" y="35"/>
                </a:cxn>
                <a:cxn ang="0">
                  <a:pos x="37" y="36"/>
                </a:cxn>
                <a:cxn ang="0">
                  <a:pos x="39" y="39"/>
                </a:cxn>
                <a:cxn ang="0">
                  <a:pos x="39" y="42"/>
                </a:cxn>
                <a:cxn ang="0">
                  <a:pos x="39" y="44"/>
                </a:cxn>
                <a:cxn ang="0">
                  <a:pos x="37" y="46"/>
                </a:cxn>
                <a:cxn ang="0">
                  <a:pos x="34" y="48"/>
                </a:cxn>
                <a:cxn ang="0">
                  <a:pos x="28" y="48"/>
                </a:cxn>
                <a:cxn ang="0">
                  <a:pos x="17" y="48"/>
                </a:cxn>
                <a:cxn ang="0">
                  <a:pos x="17" y="34"/>
                </a:cxn>
              </a:cxnLst>
              <a:rect l="0" t="0" r="r" b="b"/>
              <a:pathLst>
                <a:path w="57" h="60">
                  <a:moveTo>
                    <a:pt x="0" y="0"/>
                  </a:moveTo>
                  <a:lnTo>
                    <a:pt x="0" y="60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4" y="60"/>
                  </a:lnTo>
                  <a:lnTo>
                    <a:pt x="48" y="59"/>
                  </a:lnTo>
                  <a:lnTo>
                    <a:pt x="51" y="57"/>
                  </a:lnTo>
                  <a:lnTo>
                    <a:pt x="54" y="55"/>
                  </a:lnTo>
                  <a:lnTo>
                    <a:pt x="56" y="53"/>
                  </a:lnTo>
                  <a:lnTo>
                    <a:pt x="57" y="49"/>
                  </a:lnTo>
                  <a:lnTo>
                    <a:pt x="57" y="45"/>
                  </a:lnTo>
                  <a:lnTo>
                    <a:pt x="57" y="42"/>
                  </a:lnTo>
                  <a:lnTo>
                    <a:pt x="56" y="38"/>
                  </a:lnTo>
                  <a:lnTo>
                    <a:pt x="55" y="36"/>
                  </a:lnTo>
                  <a:lnTo>
                    <a:pt x="54" y="34"/>
                  </a:lnTo>
                  <a:lnTo>
                    <a:pt x="49" y="31"/>
                  </a:lnTo>
                  <a:lnTo>
                    <a:pt x="43" y="29"/>
                  </a:lnTo>
                  <a:lnTo>
                    <a:pt x="43" y="28"/>
                  </a:lnTo>
                  <a:lnTo>
                    <a:pt x="48" y="27"/>
                  </a:lnTo>
                  <a:lnTo>
                    <a:pt x="51" y="24"/>
                  </a:lnTo>
                  <a:lnTo>
                    <a:pt x="54" y="20"/>
                  </a:lnTo>
                  <a:lnTo>
                    <a:pt x="55" y="15"/>
                  </a:lnTo>
                  <a:lnTo>
                    <a:pt x="54" y="10"/>
                  </a:lnTo>
                  <a:lnTo>
                    <a:pt x="53" y="6"/>
                  </a:lnTo>
                  <a:lnTo>
                    <a:pt x="50" y="4"/>
                  </a:lnTo>
                  <a:lnTo>
                    <a:pt x="47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0" y="0"/>
                  </a:lnTo>
                  <a:close/>
                  <a:moveTo>
                    <a:pt x="17" y="12"/>
                  </a:moveTo>
                  <a:lnTo>
                    <a:pt x="27" y="12"/>
                  </a:lnTo>
                  <a:lnTo>
                    <a:pt x="30" y="13"/>
                  </a:lnTo>
                  <a:lnTo>
                    <a:pt x="34" y="13"/>
                  </a:lnTo>
                  <a:lnTo>
                    <a:pt x="36" y="15"/>
                  </a:lnTo>
                  <a:lnTo>
                    <a:pt x="37" y="18"/>
                  </a:lnTo>
                  <a:lnTo>
                    <a:pt x="37" y="20"/>
                  </a:lnTo>
                  <a:lnTo>
                    <a:pt x="36" y="21"/>
                  </a:lnTo>
                  <a:lnTo>
                    <a:pt x="35" y="22"/>
                  </a:lnTo>
                  <a:lnTo>
                    <a:pt x="32" y="23"/>
                  </a:lnTo>
                  <a:lnTo>
                    <a:pt x="29" y="23"/>
                  </a:lnTo>
                  <a:lnTo>
                    <a:pt x="26" y="23"/>
                  </a:lnTo>
                  <a:lnTo>
                    <a:pt x="17" y="23"/>
                  </a:lnTo>
                  <a:lnTo>
                    <a:pt x="17" y="12"/>
                  </a:lnTo>
                  <a:close/>
                  <a:moveTo>
                    <a:pt x="17" y="34"/>
                  </a:moveTo>
                  <a:lnTo>
                    <a:pt x="28" y="34"/>
                  </a:lnTo>
                  <a:lnTo>
                    <a:pt x="34" y="35"/>
                  </a:lnTo>
                  <a:lnTo>
                    <a:pt x="37" y="36"/>
                  </a:lnTo>
                  <a:lnTo>
                    <a:pt x="39" y="39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7" y="46"/>
                  </a:lnTo>
                  <a:lnTo>
                    <a:pt x="34" y="48"/>
                  </a:lnTo>
                  <a:lnTo>
                    <a:pt x="28" y="48"/>
                  </a:lnTo>
                  <a:lnTo>
                    <a:pt x="17" y="48"/>
                  </a:lnTo>
                  <a:lnTo>
                    <a:pt x="17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0" name="Freeform 1974"/>
            <p:cNvSpPr>
              <a:spLocks noEditPoints="1"/>
            </p:cNvSpPr>
            <p:nvPr/>
          </p:nvSpPr>
          <p:spPr bwMode="auto">
            <a:xfrm>
              <a:off x="4052" y="295"/>
              <a:ext cx="15" cy="16"/>
            </a:xfrm>
            <a:custGeom>
              <a:avLst/>
              <a:gdLst/>
              <a:ahLst/>
              <a:cxnLst>
                <a:cxn ang="0">
                  <a:pos x="21" y="19"/>
                </a:cxn>
                <a:cxn ang="0">
                  <a:pos x="23" y="15"/>
                </a:cxn>
                <a:cxn ang="0">
                  <a:pos x="28" y="12"/>
                </a:cxn>
                <a:cxn ang="0">
                  <a:pos x="33" y="12"/>
                </a:cxn>
                <a:cxn ang="0">
                  <a:pos x="38" y="14"/>
                </a:cxn>
                <a:cxn ang="0">
                  <a:pos x="40" y="17"/>
                </a:cxn>
                <a:cxn ang="0">
                  <a:pos x="41" y="21"/>
                </a:cxn>
                <a:cxn ang="0">
                  <a:pos x="40" y="23"/>
                </a:cxn>
                <a:cxn ang="0">
                  <a:pos x="38" y="26"/>
                </a:cxn>
                <a:cxn ang="0">
                  <a:pos x="31" y="27"/>
                </a:cxn>
                <a:cxn ang="0">
                  <a:pos x="14" y="30"/>
                </a:cxn>
                <a:cxn ang="0">
                  <a:pos x="4" y="35"/>
                </a:cxn>
                <a:cxn ang="0">
                  <a:pos x="0" y="42"/>
                </a:cxn>
                <a:cxn ang="0">
                  <a:pos x="0" y="52"/>
                </a:cxn>
                <a:cxn ang="0">
                  <a:pos x="5" y="60"/>
                </a:cxn>
                <a:cxn ang="0">
                  <a:pos x="14" y="64"/>
                </a:cxn>
                <a:cxn ang="0">
                  <a:pos x="27" y="64"/>
                </a:cxn>
                <a:cxn ang="0">
                  <a:pos x="37" y="60"/>
                </a:cxn>
                <a:cxn ang="0">
                  <a:pos x="41" y="56"/>
                </a:cxn>
                <a:cxn ang="0">
                  <a:pos x="61" y="62"/>
                </a:cxn>
                <a:cxn ang="0">
                  <a:pos x="59" y="60"/>
                </a:cxn>
                <a:cxn ang="0">
                  <a:pos x="58" y="54"/>
                </a:cxn>
                <a:cxn ang="0">
                  <a:pos x="58" y="22"/>
                </a:cxn>
                <a:cxn ang="0">
                  <a:pos x="58" y="16"/>
                </a:cxn>
                <a:cxn ang="0">
                  <a:pos x="55" y="9"/>
                </a:cxn>
                <a:cxn ang="0">
                  <a:pos x="47" y="3"/>
                </a:cxn>
                <a:cxn ang="0">
                  <a:pos x="31" y="0"/>
                </a:cxn>
                <a:cxn ang="0">
                  <a:pos x="14" y="3"/>
                </a:cxn>
                <a:cxn ang="0">
                  <a:pos x="6" y="10"/>
                </a:cxn>
                <a:cxn ang="0">
                  <a:pos x="3" y="21"/>
                </a:cxn>
                <a:cxn ang="0">
                  <a:pos x="41" y="37"/>
                </a:cxn>
                <a:cxn ang="0">
                  <a:pos x="39" y="45"/>
                </a:cxn>
                <a:cxn ang="0">
                  <a:pos x="36" y="50"/>
                </a:cxn>
                <a:cxn ang="0">
                  <a:pos x="28" y="53"/>
                </a:cxn>
                <a:cxn ang="0">
                  <a:pos x="22" y="51"/>
                </a:cxn>
                <a:cxn ang="0">
                  <a:pos x="19" y="46"/>
                </a:cxn>
                <a:cxn ang="0">
                  <a:pos x="20" y="41"/>
                </a:cxn>
                <a:cxn ang="0">
                  <a:pos x="23" y="38"/>
                </a:cxn>
                <a:cxn ang="0">
                  <a:pos x="29" y="36"/>
                </a:cxn>
                <a:cxn ang="0">
                  <a:pos x="41" y="33"/>
                </a:cxn>
              </a:cxnLst>
              <a:rect l="0" t="0" r="r" b="b"/>
              <a:pathLst>
                <a:path w="61" h="64">
                  <a:moveTo>
                    <a:pt x="20" y="21"/>
                  </a:moveTo>
                  <a:lnTo>
                    <a:pt x="21" y="19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4" y="14"/>
                  </a:lnTo>
                  <a:lnTo>
                    <a:pt x="28" y="12"/>
                  </a:lnTo>
                  <a:lnTo>
                    <a:pt x="31" y="12"/>
                  </a:lnTo>
                  <a:lnTo>
                    <a:pt x="33" y="12"/>
                  </a:lnTo>
                  <a:lnTo>
                    <a:pt x="36" y="13"/>
                  </a:lnTo>
                  <a:lnTo>
                    <a:pt x="38" y="14"/>
                  </a:lnTo>
                  <a:lnTo>
                    <a:pt x="39" y="15"/>
                  </a:lnTo>
                  <a:lnTo>
                    <a:pt x="40" y="17"/>
                  </a:lnTo>
                  <a:lnTo>
                    <a:pt x="41" y="20"/>
                  </a:lnTo>
                  <a:lnTo>
                    <a:pt x="41" y="21"/>
                  </a:lnTo>
                  <a:lnTo>
                    <a:pt x="41" y="21"/>
                  </a:lnTo>
                  <a:lnTo>
                    <a:pt x="40" y="23"/>
                  </a:lnTo>
                  <a:lnTo>
                    <a:pt x="39" y="25"/>
                  </a:lnTo>
                  <a:lnTo>
                    <a:pt x="38" y="26"/>
                  </a:lnTo>
                  <a:lnTo>
                    <a:pt x="36" y="26"/>
                  </a:lnTo>
                  <a:lnTo>
                    <a:pt x="31" y="27"/>
                  </a:lnTo>
                  <a:lnTo>
                    <a:pt x="23" y="28"/>
                  </a:lnTo>
                  <a:lnTo>
                    <a:pt x="14" y="30"/>
                  </a:lnTo>
                  <a:lnTo>
                    <a:pt x="7" y="33"/>
                  </a:lnTo>
                  <a:lnTo>
                    <a:pt x="4" y="35"/>
                  </a:lnTo>
                  <a:lnTo>
                    <a:pt x="2" y="38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3" y="58"/>
                  </a:lnTo>
                  <a:lnTo>
                    <a:pt x="5" y="60"/>
                  </a:lnTo>
                  <a:lnTo>
                    <a:pt x="9" y="62"/>
                  </a:lnTo>
                  <a:lnTo>
                    <a:pt x="14" y="64"/>
                  </a:lnTo>
                  <a:lnTo>
                    <a:pt x="21" y="64"/>
                  </a:lnTo>
                  <a:lnTo>
                    <a:pt x="27" y="64"/>
                  </a:lnTo>
                  <a:lnTo>
                    <a:pt x="32" y="63"/>
                  </a:lnTo>
                  <a:lnTo>
                    <a:pt x="37" y="60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3" y="62"/>
                  </a:lnTo>
                  <a:lnTo>
                    <a:pt x="61" y="62"/>
                  </a:lnTo>
                  <a:lnTo>
                    <a:pt x="61" y="61"/>
                  </a:lnTo>
                  <a:lnTo>
                    <a:pt x="59" y="60"/>
                  </a:lnTo>
                  <a:lnTo>
                    <a:pt x="58" y="58"/>
                  </a:lnTo>
                  <a:lnTo>
                    <a:pt x="58" y="54"/>
                  </a:lnTo>
                  <a:lnTo>
                    <a:pt x="58" y="50"/>
                  </a:lnTo>
                  <a:lnTo>
                    <a:pt x="58" y="22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7" y="12"/>
                  </a:lnTo>
                  <a:lnTo>
                    <a:pt x="55" y="9"/>
                  </a:lnTo>
                  <a:lnTo>
                    <a:pt x="51" y="5"/>
                  </a:lnTo>
                  <a:lnTo>
                    <a:pt x="47" y="3"/>
                  </a:lnTo>
                  <a:lnTo>
                    <a:pt x="40" y="1"/>
                  </a:lnTo>
                  <a:lnTo>
                    <a:pt x="31" y="0"/>
                  </a:lnTo>
                  <a:lnTo>
                    <a:pt x="24" y="1"/>
                  </a:lnTo>
                  <a:lnTo>
                    <a:pt x="14" y="3"/>
                  </a:lnTo>
                  <a:lnTo>
                    <a:pt x="10" y="6"/>
                  </a:lnTo>
                  <a:lnTo>
                    <a:pt x="6" y="10"/>
                  </a:lnTo>
                  <a:lnTo>
                    <a:pt x="4" y="15"/>
                  </a:lnTo>
                  <a:lnTo>
                    <a:pt x="3" y="21"/>
                  </a:lnTo>
                  <a:lnTo>
                    <a:pt x="20" y="21"/>
                  </a:lnTo>
                  <a:close/>
                  <a:moveTo>
                    <a:pt x="41" y="37"/>
                  </a:moveTo>
                  <a:lnTo>
                    <a:pt x="40" y="41"/>
                  </a:lnTo>
                  <a:lnTo>
                    <a:pt x="39" y="45"/>
                  </a:lnTo>
                  <a:lnTo>
                    <a:pt x="38" y="48"/>
                  </a:lnTo>
                  <a:lnTo>
                    <a:pt x="36" y="50"/>
                  </a:lnTo>
                  <a:lnTo>
                    <a:pt x="32" y="52"/>
                  </a:lnTo>
                  <a:lnTo>
                    <a:pt x="28" y="53"/>
                  </a:lnTo>
                  <a:lnTo>
                    <a:pt x="25" y="52"/>
                  </a:lnTo>
                  <a:lnTo>
                    <a:pt x="22" y="51"/>
                  </a:lnTo>
                  <a:lnTo>
                    <a:pt x="20" y="49"/>
                  </a:lnTo>
                  <a:lnTo>
                    <a:pt x="19" y="46"/>
                  </a:lnTo>
                  <a:lnTo>
                    <a:pt x="19" y="44"/>
                  </a:lnTo>
                  <a:lnTo>
                    <a:pt x="20" y="41"/>
                  </a:lnTo>
                  <a:lnTo>
                    <a:pt x="21" y="39"/>
                  </a:lnTo>
                  <a:lnTo>
                    <a:pt x="23" y="38"/>
                  </a:lnTo>
                  <a:lnTo>
                    <a:pt x="26" y="37"/>
                  </a:lnTo>
                  <a:lnTo>
                    <a:pt x="29" y="36"/>
                  </a:lnTo>
                  <a:lnTo>
                    <a:pt x="35" y="35"/>
                  </a:lnTo>
                  <a:lnTo>
                    <a:pt x="41" y="33"/>
                  </a:lnTo>
                  <a:lnTo>
                    <a:pt x="41" y="3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1" name="Freeform 1975"/>
            <p:cNvSpPr>
              <a:spLocks/>
            </p:cNvSpPr>
            <p:nvPr/>
          </p:nvSpPr>
          <p:spPr bwMode="auto">
            <a:xfrm>
              <a:off x="4076" y="296"/>
              <a:ext cx="16" cy="21"/>
            </a:xfrm>
            <a:custGeom>
              <a:avLst/>
              <a:gdLst/>
              <a:ahLst/>
              <a:cxnLst>
                <a:cxn ang="0">
                  <a:pos x="10" y="82"/>
                </a:cxn>
                <a:cxn ang="0">
                  <a:pos x="16" y="82"/>
                </a:cxn>
                <a:cxn ang="0">
                  <a:pos x="23" y="83"/>
                </a:cxn>
                <a:cxn ang="0">
                  <a:pos x="29" y="82"/>
                </a:cxn>
                <a:cxn ang="0">
                  <a:pos x="33" y="81"/>
                </a:cxn>
                <a:cxn ang="0">
                  <a:pos x="36" y="79"/>
                </a:cxn>
                <a:cxn ang="0">
                  <a:pos x="39" y="76"/>
                </a:cxn>
                <a:cxn ang="0">
                  <a:pos x="42" y="70"/>
                </a:cxn>
                <a:cxn ang="0">
                  <a:pos x="45" y="63"/>
                </a:cxn>
                <a:cxn ang="0">
                  <a:pos x="65" y="0"/>
                </a:cxn>
                <a:cxn ang="0">
                  <a:pos x="46" y="0"/>
                </a:cxn>
                <a:cxn ang="0">
                  <a:pos x="36" y="39"/>
                </a:cxn>
                <a:cxn ang="0">
                  <a:pos x="21" y="0"/>
                </a:cxn>
                <a:cxn ang="0">
                  <a:pos x="0" y="0"/>
                </a:cxn>
                <a:cxn ang="0">
                  <a:pos x="27" y="60"/>
                </a:cxn>
                <a:cxn ang="0">
                  <a:pos x="26" y="62"/>
                </a:cxn>
                <a:cxn ang="0">
                  <a:pos x="24" y="65"/>
                </a:cxn>
                <a:cxn ang="0">
                  <a:pos x="22" y="68"/>
                </a:cxn>
                <a:cxn ang="0">
                  <a:pos x="20" y="70"/>
                </a:cxn>
                <a:cxn ang="0">
                  <a:pos x="16" y="71"/>
                </a:cxn>
                <a:cxn ang="0">
                  <a:pos x="13" y="71"/>
                </a:cxn>
                <a:cxn ang="0">
                  <a:pos x="10" y="70"/>
                </a:cxn>
                <a:cxn ang="0">
                  <a:pos x="10" y="82"/>
                </a:cxn>
              </a:cxnLst>
              <a:rect l="0" t="0" r="r" b="b"/>
              <a:pathLst>
                <a:path w="65" h="83">
                  <a:moveTo>
                    <a:pt x="10" y="82"/>
                  </a:moveTo>
                  <a:lnTo>
                    <a:pt x="16" y="82"/>
                  </a:lnTo>
                  <a:lnTo>
                    <a:pt x="23" y="83"/>
                  </a:lnTo>
                  <a:lnTo>
                    <a:pt x="29" y="82"/>
                  </a:lnTo>
                  <a:lnTo>
                    <a:pt x="33" y="81"/>
                  </a:lnTo>
                  <a:lnTo>
                    <a:pt x="36" y="79"/>
                  </a:lnTo>
                  <a:lnTo>
                    <a:pt x="39" y="76"/>
                  </a:lnTo>
                  <a:lnTo>
                    <a:pt x="42" y="70"/>
                  </a:lnTo>
                  <a:lnTo>
                    <a:pt x="45" y="63"/>
                  </a:lnTo>
                  <a:lnTo>
                    <a:pt x="65" y="0"/>
                  </a:lnTo>
                  <a:lnTo>
                    <a:pt x="46" y="0"/>
                  </a:lnTo>
                  <a:lnTo>
                    <a:pt x="36" y="39"/>
                  </a:lnTo>
                  <a:lnTo>
                    <a:pt x="21" y="0"/>
                  </a:lnTo>
                  <a:lnTo>
                    <a:pt x="0" y="0"/>
                  </a:lnTo>
                  <a:lnTo>
                    <a:pt x="27" y="60"/>
                  </a:lnTo>
                  <a:lnTo>
                    <a:pt x="26" y="62"/>
                  </a:lnTo>
                  <a:lnTo>
                    <a:pt x="24" y="65"/>
                  </a:lnTo>
                  <a:lnTo>
                    <a:pt x="22" y="68"/>
                  </a:lnTo>
                  <a:lnTo>
                    <a:pt x="20" y="70"/>
                  </a:lnTo>
                  <a:lnTo>
                    <a:pt x="16" y="71"/>
                  </a:lnTo>
                  <a:lnTo>
                    <a:pt x="13" y="71"/>
                  </a:lnTo>
                  <a:lnTo>
                    <a:pt x="10" y="70"/>
                  </a:lnTo>
                  <a:lnTo>
                    <a:pt x="10" y="8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2" name="Freeform 1976"/>
            <p:cNvSpPr>
              <a:spLocks/>
            </p:cNvSpPr>
            <p:nvPr/>
          </p:nvSpPr>
          <p:spPr bwMode="auto">
            <a:xfrm>
              <a:off x="4093" y="295"/>
              <a:ext cx="15" cy="16"/>
            </a:xfrm>
            <a:custGeom>
              <a:avLst/>
              <a:gdLst/>
              <a:ahLst/>
              <a:cxnLst>
                <a:cxn ang="0">
                  <a:pos x="44" y="39"/>
                </a:cxn>
                <a:cxn ang="0">
                  <a:pos x="44" y="44"/>
                </a:cxn>
                <a:cxn ang="0">
                  <a:pos x="42" y="48"/>
                </a:cxn>
                <a:cxn ang="0">
                  <a:pos x="41" y="50"/>
                </a:cxn>
                <a:cxn ang="0">
                  <a:pos x="39" y="51"/>
                </a:cxn>
                <a:cxn ang="0">
                  <a:pos x="36" y="52"/>
                </a:cxn>
                <a:cxn ang="0">
                  <a:pos x="33" y="53"/>
                </a:cxn>
                <a:cxn ang="0">
                  <a:pos x="29" y="52"/>
                </a:cxn>
                <a:cxn ang="0">
                  <a:pos x="25" y="50"/>
                </a:cxn>
                <a:cxn ang="0">
                  <a:pos x="23" y="47"/>
                </a:cxn>
                <a:cxn ang="0">
                  <a:pos x="21" y="42"/>
                </a:cxn>
                <a:cxn ang="0">
                  <a:pos x="20" y="37"/>
                </a:cxn>
                <a:cxn ang="0">
                  <a:pos x="20" y="31"/>
                </a:cxn>
                <a:cxn ang="0">
                  <a:pos x="20" y="25"/>
                </a:cxn>
                <a:cxn ang="0">
                  <a:pos x="21" y="20"/>
                </a:cxn>
                <a:cxn ang="0">
                  <a:pos x="23" y="17"/>
                </a:cxn>
                <a:cxn ang="0">
                  <a:pos x="25" y="15"/>
                </a:cxn>
                <a:cxn ang="0">
                  <a:pos x="29" y="13"/>
                </a:cxn>
                <a:cxn ang="0">
                  <a:pos x="33" y="12"/>
                </a:cxn>
                <a:cxn ang="0">
                  <a:pos x="37" y="13"/>
                </a:cxn>
                <a:cxn ang="0">
                  <a:pos x="40" y="14"/>
                </a:cxn>
                <a:cxn ang="0">
                  <a:pos x="43" y="18"/>
                </a:cxn>
                <a:cxn ang="0">
                  <a:pos x="44" y="23"/>
                </a:cxn>
                <a:cxn ang="0">
                  <a:pos x="62" y="23"/>
                </a:cxn>
                <a:cxn ang="0">
                  <a:pos x="62" y="19"/>
                </a:cxn>
                <a:cxn ang="0">
                  <a:pos x="60" y="15"/>
                </a:cxn>
                <a:cxn ang="0">
                  <a:pos x="57" y="11"/>
                </a:cxn>
                <a:cxn ang="0">
                  <a:pos x="55" y="8"/>
                </a:cxn>
                <a:cxn ang="0">
                  <a:pos x="51" y="5"/>
                </a:cxn>
                <a:cxn ang="0">
                  <a:pos x="46" y="2"/>
                </a:cxn>
                <a:cxn ang="0">
                  <a:pos x="41" y="1"/>
                </a:cxn>
                <a:cxn ang="0">
                  <a:pos x="34" y="0"/>
                </a:cxn>
                <a:cxn ang="0">
                  <a:pos x="25" y="1"/>
                </a:cxn>
                <a:cxn ang="0">
                  <a:pos x="18" y="3"/>
                </a:cxn>
                <a:cxn ang="0">
                  <a:pos x="12" y="7"/>
                </a:cxn>
                <a:cxn ang="0">
                  <a:pos x="8" y="11"/>
                </a:cxn>
                <a:cxn ang="0">
                  <a:pos x="4" y="16"/>
                </a:cxn>
                <a:cxn ang="0">
                  <a:pos x="2" y="21"/>
                </a:cxn>
                <a:cxn ang="0">
                  <a:pos x="1" y="27"/>
                </a:cxn>
                <a:cxn ang="0">
                  <a:pos x="0" y="32"/>
                </a:cxn>
                <a:cxn ang="0">
                  <a:pos x="1" y="39"/>
                </a:cxn>
                <a:cxn ang="0">
                  <a:pos x="3" y="46"/>
                </a:cxn>
                <a:cxn ang="0">
                  <a:pos x="5" y="52"/>
                </a:cxn>
                <a:cxn ang="0">
                  <a:pos x="10" y="56"/>
                </a:cxn>
                <a:cxn ang="0">
                  <a:pos x="14" y="60"/>
                </a:cxn>
                <a:cxn ang="0">
                  <a:pos x="20" y="62"/>
                </a:cxn>
                <a:cxn ang="0">
                  <a:pos x="26" y="64"/>
                </a:cxn>
                <a:cxn ang="0">
                  <a:pos x="33" y="64"/>
                </a:cxn>
                <a:cxn ang="0">
                  <a:pos x="40" y="64"/>
                </a:cxn>
                <a:cxn ang="0">
                  <a:pos x="47" y="62"/>
                </a:cxn>
                <a:cxn ang="0">
                  <a:pos x="52" y="59"/>
                </a:cxn>
                <a:cxn ang="0">
                  <a:pos x="55" y="56"/>
                </a:cxn>
                <a:cxn ang="0">
                  <a:pos x="59" y="52"/>
                </a:cxn>
                <a:cxn ang="0">
                  <a:pos x="61" y="48"/>
                </a:cxn>
                <a:cxn ang="0">
                  <a:pos x="62" y="44"/>
                </a:cxn>
                <a:cxn ang="0">
                  <a:pos x="63" y="39"/>
                </a:cxn>
                <a:cxn ang="0">
                  <a:pos x="44" y="39"/>
                </a:cxn>
              </a:cxnLst>
              <a:rect l="0" t="0" r="r" b="b"/>
              <a:pathLst>
                <a:path w="63" h="64">
                  <a:moveTo>
                    <a:pt x="44" y="39"/>
                  </a:moveTo>
                  <a:lnTo>
                    <a:pt x="44" y="44"/>
                  </a:lnTo>
                  <a:lnTo>
                    <a:pt x="42" y="48"/>
                  </a:lnTo>
                  <a:lnTo>
                    <a:pt x="41" y="50"/>
                  </a:lnTo>
                  <a:lnTo>
                    <a:pt x="39" y="51"/>
                  </a:lnTo>
                  <a:lnTo>
                    <a:pt x="36" y="52"/>
                  </a:lnTo>
                  <a:lnTo>
                    <a:pt x="33" y="53"/>
                  </a:lnTo>
                  <a:lnTo>
                    <a:pt x="29" y="52"/>
                  </a:lnTo>
                  <a:lnTo>
                    <a:pt x="25" y="50"/>
                  </a:lnTo>
                  <a:lnTo>
                    <a:pt x="23" y="47"/>
                  </a:lnTo>
                  <a:lnTo>
                    <a:pt x="21" y="42"/>
                  </a:lnTo>
                  <a:lnTo>
                    <a:pt x="20" y="37"/>
                  </a:lnTo>
                  <a:lnTo>
                    <a:pt x="20" y="31"/>
                  </a:lnTo>
                  <a:lnTo>
                    <a:pt x="20" y="25"/>
                  </a:lnTo>
                  <a:lnTo>
                    <a:pt x="21" y="20"/>
                  </a:lnTo>
                  <a:lnTo>
                    <a:pt x="23" y="17"/>
                  </a:lnTo>
                  <a:lnTo>
                    <a:pt x="25" y="15"/>
                  </a:lnTo>
                  <a:lnTo>
                    <a:pt x="29" y="13"/>
                  </a:lnTo>
                  <a:lnTo>
                    <a:pt x="33" y="12"/>
                  </a:lnTo>
                  <a:lnTo>
                    <a:pt x="37" y="13"/>
                  </a:lnTo>
                  <a:lnTo>
                    <a:pt x="40" y="14"/>
                  </a:lnTo>
                  <a:lnTo>
                    <a:pt x="43" y="18"/>
                  </a:lnTo>
                  <a:lnTo>
                    <a:pt x="44" y="23"/>
                  </a:lnTo>
                  <a:lnTo>
                    <a:pt x="62" y="23"/>
                  </a:lnTo>
                  <a:lnTo>
                    <a:pt x="62" y="19"/>
                  </a:lnTo>
                  <a:lnTo>
                    <a:pt x="60" y="15"/>
                  </a:lnTo>
                  <a:lnTo>
                    <a:pt x="57" y="11"/>
                  </a:lnTo>
                  <a:lnTo>
                    <a:pt x="55" y="8"/>
                  </a:lnTo>
                  <a:lnTo>
                    <a:pt x="51" y="5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4" y="0"/>
                  </a:lnTo>
                  <a:lnTo>
                    <a:pt x="25" y="1"/>
                  </a:lnTo>
                  <a:lnTo>
                    <a:pt x="18" y="3"/>
                  </a:lnTo>
                  <a:lnTo>
                    <a:pt x="12" y="7"/>
                  </a:lnTo>
                  <a:lnTo>
                    <a:pt x="8" y="11"/>
                  </a:lnTo>
                  <a:lnTo>
                    <a:pt x="4" y="16"/>
                  </a:lnTo>
                  <a:lnTo>
                    <a:pt x="2" y="21"/>
                  </a:lnTo>
                  <a:lnTo>
                    <a:pt x="1" y="27"/>
                  </a:lnTo>
                  <a:lnTo>
                    <a:pt x="0" y="32"/>
                  </a:lnTo>
                  <a:lnTo>
                    <a:pt x="1" y="39"/>
                  </a:lnTo>
                  <a:lnTo>
                    <a:pt x="3" y="46"/>
                  </a:lnTo>
                  <a:lnTo>
                    <a:pt x="5" y="52"/>
                  </a:lnTo>
                  <a:lnTo>
                    <a:pt x="10" y="56"/>
                  </a:lnTo>
                  <a:lnTo>
                    <a:pt x="14" y="60"/>
                  </a:lnTo>
                  <a:lnTo>
                    <a:pt x="20" y="62"/>
                  </a:lnTo>
                  <a:lnTo>
                    <a:pt x="26" y="64"/>
                  </a:lnTo>
                  <a:lnTo>
                    <a:pt x="33" y="64"/>
                  </a:lnTo>
                  <a:lnTo>
                    <a:pt x="40" y="64"/>
                  </a:lnTo>
                  <a:lnTo>
                    <a:pt x="47" y="62"/>
                  </a:lnTo>
                  <a:lnTo>
                    <a:pt x="52" y="59"/>
                  </a:lnTo>
                  <a:lnTo>
                    <a:pt x="55" y="56"/>
                  </a:lnTo>
                  <a:lnTo>
                    <a:pt x="59" y="52"/>
                  </a:lnTo>
                  <a:lnTo>
                    <a:pt x="61" y="48"/>
                  </a:lnTo>
                  <a:lnTo>
                    <a:pt x="62" y="44"/>
                  </a:lnTo>
                  <a:lnTo>
                    <a:pt x="63" y="39"/>
                  </a:lnTo>
                  <a:lnTo>
                    <a:pt x="44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3" name="Freeform 1977"/>
            <p:cNvSpPr>
              <a:spLocks/>
            </p:cNvSpPr>
            <p:nvPr/>
          </p:nvSpPr>
          <p:spPr bwMode="auto">
            <a:xfrm>
              <a:off x="4110" y="296"/>
              <a:ext cx="16" cy="15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4" y="61"/>
                </a:cxn>
                <a:cxn ang="0">
                  <a:pos x="7" y="61"/>
                </a:cxn>
                <a:cxn ang="0">
                  <a:pos x="12" y="61"/>
                </a:cxn>
                <a:cxn ang="0">
                  <a:pos x="17" y="60"/>
                </a:cxn>
                <a:cxn ang="0">
                  <a:pos x="21" y="58"/>
                </a:cxn>
                <a:cxn ang="0">
                  <a:pos x="24" y="56"/>
                </a:cxn>
                <a:cxn ang="0">
                  <a:pos x="27" y="51"/>
                </a:cxn>
                <a:cxn ang="0">
                  <a:pos x="29" y="45"/>
                </a:cxn>
                <a:cxn ang="0">
                  <a:pos x="30" y="36"/>
                </a:cxn>
                <a:cxn ang="0">
                  <a:pos x="31" y="25"/>
                </a:cxn>
                <a:cxn ang="0">
                  <a:pos x="31" y="12"/>
                </a:cxn>
                <a:cxn ang="0">
                  <a:pos x="48" y="12"/>
                </a:cxn>
                <a:cxn ang="0">
                  <a:pos x="48" y="60"/>
                </a:cxn>
                <a:cxn ang="0">
                  <a:pos x="66" y="60"/>
                </a:cxn>
                <a:cxn ang="0">
                  <a:pos x="66" y="0"/>
                </a:cxn>
                <a:cxn ang="0">
                  <a:pos x="14" y="0"/>
                </a:cxn>
                <a:cxn ang="0">
                  <a:pos x="14" y="26"/>
                </a:cxn>
                <a:cxn ang="0">
                  <a:pos x="13" y="37"/>
                </a:cxn>
                <a:cxn ang="0">
                  <a:pos x="11" y="44"/>
                </a:cxn>
                <a:cxn ang="0">
                  <a:pos x="10" y="46"/>
                </a:cxn>
                <a:cxn ang="0">
                  <a:pos x="8" y="48"/>
                </a:cxn>
                <a:cxn ang="0">
                  <a:pos x="6" y="48"/>
                </a:cxn>
                <a:cxn ang="0">
                  <a:pos x="3" y="49"/>
                </a:cxn>
                <a:cxn ang="0">
                  <a:pos x="2" y="48"/>
                </a:cxn>
                <a:cxn ang="0">
                  <a:pos x="0" y="48"/>
                </a:cxn>
                <a:cxn ang="0">
                  <a:pos x="0" y="61"/>
                </a:cxn>
              </a:cxnLst>
              <a:rect l="0" t="0" r="r" b="b"/>
              <a:pathLst>
                <a:path w="66" h="61">
                  <a:moveTo>
                    <a:pt x="0" y="61"/>
                  </a:moveTo>
                  <a:lnTo>
                    <a:pt x="4" y="61"/>
                  </a:lnTo>
                  <a:lnTo>
                    <a:pt x="7" y="61"/>
                  </a:lnTo>
                  <a:lnTo>
                    <a:pt x="12" y="61"/>
                  </a:lnTo>
                  <a:lnTo>
                    <a:pt x="17" y="60"/>
                  </a:lnTo>
                  <a:lnTo>
                    <a:pt x="21" y="58"/>
                  </a:lnTo>
                  <a:lnTo>
                    <a:pt x="24" y="56"/>
                  </a:lnTo>
                  <a:lnTo>
                    <a:pt x="27" y="51"/>
                  </a:lnTo>
                  <a:lnTo>
                    <a:pt x="29" y="45"/>
                  </a:lnTo>
                  <a:lnTo>
                    <a:pt x="30" y="36"/>
                  </a:lnTo>
                  <a:lnTo>
                    <a:pt x="31" y="25"/>
                  </a:lnTo>
                  <a:lnTo>
                    <a:pt x="31" y="12"/>
                  </a:lnTo>
                  <a:lnTo>
                    <a:pt x="48" y="12"/>
                  </a:lnTo>
                  <a:lnTo>
                    <a:pt x="48" y="60"/>
                  </a:lnTo>
                  <a:lnTo>
                    <a:pt x="66" y="60"/>
                  </a:lnTo>
                  <a:lnTo>
                    <a:pt x="66" y="0"/>
                  </a:lnTo>
                  <a:lnTo>
                    <a:pt x="14" y="0"/>
                  </a:lnTo>
                  <a:lnTo>
                    <a:pt x="14" y="26"/>
                  </a:lnTo>
                  <a:lnTo>
                    <a:pt x="13" y="37"/>
                  </a:lnTo>
                  <a:lnTo>
                    <a:pt x="11" y="44"/>
                  </a:lnTo>
                  <a:lnTo>
                    <a:pt x="10" y="46"/>
                  </a:lnTo>
                  <a:lnTo>
                    <a:pt x="8" y="48"/>
                  </a:lnTo>
                  <a:lnTo>
                    <a:pt x="6" y="48"/>
                  </a:lnTo>
                  <a:lnTo>
                    <a:pt x="3" y="49"/>
                  </a:lnTo>
                  <a:lnTo>
                    <a:pt x="2" y="48"/>
                  </a:lnTo>
                  <a:lnTo>
                    <a:pt x="0" y="48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4" name="Freeform 1978"/>
            <p:cNvSpPr>
              <a:spLocks/>
            </p:cNvSpPr>
            <p:nvPr/>
          </p:nvSpPr>
          <p:spPr bwMode="auto">
            <a:xfrm>
              <a:off x="4128" y="296"/>
              <a:ext cx="17" cy="21"/>
            </a:xfrm>
            <a:custGeom>
              <a:avLst/>
              <a:gdLst/>
              <a:ahLst/>
              <a:cxnLst>
                <a:cxn ang="0">
                  <a:pos x="10" y="82"/>
                </a:cxn>
                <a:cxn ang="0">
                  <a:pos x="16" y="82"/>
                </a:cxn>
                <a:cxn ang="0">
                  <a:pos x="23" y="83"/>
                </a:cxn>
                <a:cxn ang="0">
                  <a:pos x="29" y="82"/>
                </a:cxn>
                <a:cxn ang="0">
                  <a:pos x="33" y="81"/>
                </a:cxn>
                <a:cxn ang="0">
                  <a:pos x="36" y="79"/>
                </a:cxn>
                <a:cxn ang="0">
                  <a:pos x="39" y="76"/>
                </a:cxn>
                <a:cxn ang="0">
                  <a:pos x="42" y="70"/>
                </a:cxn>
                <a:cxn ang="0">
                  <a:pos x="44" y="63"/>
                </a:cxn>
                <a:cxn ang="0">
                  <a:pos x="65" y="0"/>
                </a:cxn>
                <a:cxn ang="0">
                  <a:pos x="46" y="0"/>
                </a:cxn>
                <a:cxn ang="0">
                  <a:pos x="35" y="39"/>
                </a:cxn>
                <a:cxn ang="0">
                  <a:pos x="22" y="0"/>
                </a:cxn>
                <a:cxn ang="0">
                  <a:pos x="0" y="0"/>
                </a:cxn>
                <a:cxn ang="0">
                  <a:pos x="26" y="60"/>
                </a:cxn>
                <a:cxn ang="0">
                  <a:pos x="25" y="62"/>
                </a:cxn>
                <a:cxn ang="0">
                  <a:pos x="24" y="65"/>
                </a:cxn>
                <a:cxn ang="0">
                  <a:pos x="23" y="68"/>
                </a:cxn>
                <a:cxn ang="0">
                  <a:pos x="20" y="70"/>
                </a:cxn>
                <a:cxn ang="0">
                  <a:pos x="16" y="71"/>
                </a:cxn>
                <a:cxn ang="0">
                  <a:pos x="13" y="71"/>
                </a:cxn>
                <a:cxn ang="0">
                  <a:pos x="10" y="70"/>
                </a:cxn>
                <a:cxn ang="0">
                  <a:pos x="10" y="82"/>
                </a:cxn>
              </a:cxnLst>
              <a:rect l="0" t="0" r="r" b="b"/>
              <a:pathLst>
                <a:path w="65" h="83">
                  <a:moveTo>
                    <a:pt x="10" y="82"/>
                  </a:moveTo>
                  <a:lnTo>
                    <a:pt x="16" y="82"/>
                  </a:lnTo>
                  <a:lnTo>
                    <a:pt x="23" y="83"/>
                  </a:lnTo>
                  <a:lnTo>
                    <a:pt x="29" y="82"/>
                  </a:lnTo>
                  <a:lnTo>
                    <a:pt x="33" y="81"/>
                  </a:lnTo>
                  <a:lnTo>
                    <a:pt x="36" y="79"/>
                  </a:lnTo>
                  <a:lnTo>
                    <a:pt x="39" y="76"/>
                  </a:lnTo>
                  <a:lnTo>
                    <a:pt x="42" y="70"/>
                  </a:lnTo>
                  <a:lnTo>
                    <a:pt x="44" y="63"/>
                  </a:lnTo>
                  <a:lnTo>
                    <a:pt x="65" y="0"/>
                  </a:lnTo>
                  <a:lnTo>
                    <a:pt x="46" y="0"/>
                  </a:lnTo>
                  <a:lnTo>
                    <a:pt x="35" y="39"/>
                  </a:lnTo>
                  <a:lnTo>
                    <a:pt x="22" y="0"/>
                  </a:lnTo>
                  <a:lnTo>
                    <a:pt x="0" y="0"/>
                  </a:lnTo>
                  <a:lnTo>
                    <a:pt x="26" y="60"/>
                  </a:lnTo>
                  <a:lnTo>
                    <a:pt x="25" y="62"/>
                  </a:lnTo>
                  <a:lnTo>
                    <a:pt x="24" y="65"/>
                  </a:lnTo>
                  <a:lnTo>
                    <a:pt x="23" y="68"/>
                  </a:lnTo>
                  <a:lnTo>
                    <a:pt x="20" y="70"/>
                  </a:lnTo>
                  <a:lnTo>
                    <a:pt x="16" y="71"/>
                  </a:lnTo>
                  <a:lnTo>
                    <a:pt x="13" y="71"/>
                  </a:lnTo>
                  <a:lnTo>
                    <a:pt x="10" y="70"/>
                  </a:lnTo>
                  <a:lnTo>
                    <a:pt x="10" y="8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5" name="Freeform 1979"/>
            <p:cNvSpPr>
              <a:spLocks/>
            </p:cNvSpPr>
            <p:nvPr/>
          </p:nvSpPr>
          <p:spPr bwMode="auto">
            <a:xfrm>
              <a:off x="4146" y="296"/>
              <a:ext cx="12" cy="15"/>
            </a:xfrm>
            <a:custGeom>
              <a:avLst/>
              <a:gdLst/>
              <a:ahLst/>
              <a:cxnLst>
                <a:cxn ang="0">
                  <a:pos x="17" y="12"/>
                </a:cxn>
                <a:cxn ang="0">
                  <a:pos x="44" y="12"/>
                </a:cxn>
                <a:cxn ang="0">
                  <a:pos x="44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7" y="60"/>
                </a:cxn>
                <a:cxn ang="0">
                  <a:pos x="17" y="12"/>
                </a:cxn>
              </a:cxnLst>
              <a:rect l="0" t="0" r="r" b="b"/>
              <a:pathLst>
                <a:path w="44" h="60">
                  <a:moveTo>
                    <a:pt x="17" y="12"/>
                  </a:moveTo>
                  <a:lnTo>
                    <a:pt x="44" y="12"/>
                  </a:lnTo>
                  <a:lnTo>
                    <a:pt x="44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7" y="60"/>
                  </a:lnTo>
                  <a:lnTo>
                    <a:pt x="17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6" name="Freeform 1980"/>
            <p:cNvSpPr>
              <a:spLocks/>
            </p:cNvSpPr>
            <p:nvPr/>
          </p:nvSpPr>
          <p:spPr bwMode="auto">
            <a:xfrm>
              <a:off x="3567" y="326"/>
              <a:ext cx="442" cy="386"/>
            </a:xfrm>
            <a:custGeom>
              <a:avLst/>
              <a:gdLst/>
              <a:ahLst/>
              <a:cxnLst>
                <a:cxn ang="0">
                  <a:pos x="89" y="1546"/>
                </a:cxn>
                <a:cxn ang="0">
                  <a:pos x="1679" y="1546"/>
                </a:cxn>
                <a:cxn ang="0">
                  <a:pos x="1692" y="1545"/>
                </a:cxn>
                <a:cxn ang="0">
                  <a:pos x="1704" y="1543"/>
                </a:cxn>
                <a:cxn ang="0">
                  <a:pos x="1716" y="1538"/>
                </a:cxn>
                <a:cxn ang="0">
                  <a:pos x="1727" y="1532"/>
                </a:cxn>
                <a:cxn ang="0">
                  <a:pos x="1737" y="1525"/>
                </a:cxn>
                <a:cxn ang="0">
                  <a:pos x="1746" y="1516"/>
                </a:cxn>
                <a:cxn ang="0">
                  <a:pos x="1754" y="1506"/>
                </a:cxn>
                <a:cxn ang="0">
                  <a:pos x="1760" y="1494"/>
                </a:cxn>
                <a:cxn ang="0">
                  <a:pos x="1764" y="1483"/>
                </a:cxn>
                <a:cxn ang="0">
                  <a:pos x="1767" y="1471"/>
                </a:cxn>
                <a:cxn ang="0">
                  <a:pos x="1768" y="1458"/>
                </a:cxn>
                <a:cxn ang="0">
                  <a:pos x="1768" y="89"/>
                </a:cxn>
                <a:cxn ang="0">
                  <a:pos x="1767" y="75"/>
                </a:cxn>
                <a:cxn ang="0">
                  <a:pos x="1764" y="64"/>
                </a:cxn>
                <a:cxn ang="0">
                  <a:pos x="1760" y="52"/>
                </a:cxn>
                <a:cxn ang="0">
                  <a:pos x="1754" y="41"/>
                </a:cxn>
                <a:cxn ang="0">
                  <a:pos x="1746" y="31"/>
                </a:cxn>
                <a:cxn ang="0">
                  <a:pos x="1737" y="21"/>
                </a:cxn>
                <a:cxn ang="0">
                  <a:pos x="1727" y="14"/>
                </a:cxn>
                <a:cxn ang="0">
                  <a:pos x="1716" y="8"/>
                </a:cxn>
                <a:cxn ang="0">
                  <a:pos x="1704" y="4"/>
                </a:cxn>
                <a:cxn ang="0">
                  <a:pos x="1692" y="1"/>
                </a:cxn>
                <a:cxn ang="0">
                  <a:pos x="1679" y="0"/>
                </a:cxn>
                <a:cxn ang="0">
                  <a:pos x="89" y="0"/>
                </a:cxn>
                <a:cxn ang="0">
                  <a:pos x="77" y="1"/>
                </a:cxn>
                <a:cxn ang="0">
                  <a:pos x="64" y="4"/>
                </a:cxn>
                <a:cxn ang="0">
                  <a:pos x="52" y="8"/>
                </a:cxn>
                <a:cxn ang="0">
                  <a:pos x="41" y="14"/>
                </a:cxn>
                <a:cxn ang="0">
                  <a:pos x="32" y="21"/>
                </a:cxn>
                <a:cxn ang="0">
                  <a:pos x="23" y="31"/>
                </a:cxn>
                <a:cxn ang="0">
                  <a:pos x="14" y="41"/>
                </a:cxn>
                <a:cxn ang="0">
                  <a:pos x="8" y="52"/>
                </a:cxn>
                <a:cxn ang="0">
                  <a:pos x="4" y="64"/>
                </a:cxn>
                <a:cxn ang="0">
                  <a:pos x="1" y="75"/>
                </a:cxn>
                <a:cxn ang="0">
                  <a:pos x="0" y="89"/>
                </a:cxn>
                <a:cxn ang="0">
                  <a:pos x="0" y="1458"/>
                </a:cxn>
                <a:cxn ang="0">
                  <a:pos x="1" y="1471"/>
                </a:cxn>
                <a:cxn ang="0">
                  <a:pos x="4" y="1483"/>
                </a:cxn>
                <a:cxn ang="0">
                  <a:pos x="8" y="1494"/>
                </a:cxn>
                <a:cxn ang="0">
                  <a:pos x="14" y="1506"/>
                </a:cxn>
                <a:cxn ang="0">
                  <a:pos x="23" y="1516"/>
                </a:cxn>
                <a:cxn ang="0">
                  <a:pos x="32" y="1525"/>
                </a:cxn>
                <a:cxn ang="0">
                  <a:pos x="41" y="1532"/>
                </a:cxn>
                <a:cxn ang="0">
                  <a:pos x="52" y="1538"/>
                </a:cxn>
                <a:cxn ang="0">
                  <a:pos x="64" y="1543"/>
                </a:cxn>
                <a:cxn ang="0">
                  <a:pos x="77" y="1545"/>
                </a:cxn>
                <a:cxn ang="0">
                  <a:pos x="89" y="1546"/>
                </a:cxn>
              </a:cxnLst>
              <a:rect l="0" t="0" r="r" b="b"/>
              <a:pathLst>
                <a:path w="1768" h="1546">
                  <a:moveTo>
                    <a:pt x="89" y="1546"/>
                  </a:moveTo>
                  <a:lnTo>
                    <a:pt x="1679" y="1546"/>
                  </a:lnTo>
                  <a:lnTo>
                    <a:pt x="1692" y="1545"/>
                  </a:lnTo>
                  <a:lnTo>
                    <a:pt x="1704" y="1543"/>
                  </a:lnTo>
                  <a:lnTo>
                    <a:pt x="1716" y="1538"/>
                  </a:lnTo>
                  <a:lnTo>
                    <a:pt x="1727" y="1532"/>
                  </a:lnTo>
                  <a:lnTo>
                    <a:pt x="1737" y="1525"/>
                  </a:lnTo>
                  <a:lnTo>
                    <a:pt x="1746" y="1516"/>
                  </a:lnTo>
                  <a:lnTo>
                    <a:pt x="1754" y="1506"/>
                  </a:lnTo>
                  <a:lnTo>
                    <a:pt x="1760" y="1494"/>
                  </a:lnTo>
                  <a:lnTo>
                    <a:pt x="1764" y="1483"/>
                  </a:lnTo>
                  <a:lnTo>
                    <a:pt x="1767" y="1471"/>
                  </a:lnTo>
                  <a:lnTo>
                    <a:pt x="1768" y="1458"/>
                  </a:lnTo>
                  <a:lnTo>
                    <a:pt x="1768" y="89"/>
                  </a:lnTo>
                  <a:lnTo>
                    <a:pt x="1767" y="75"/>
                  </a:lnTo>
                  <a:lnTo>
                    <a:pt x="1764" y="64"/>
                  </a:lnTo>
                  <a:lnTo>
                    <a:pt x="1760" y="52"/>
                  </a:lnTo>
                  <a:lnTo>
                    <a:pt x="1754" y="41"/>
                  </a:lnTo>
                  <a:lnTo>
                    <a:pt x="1746" y="31"/>
                  </a:lnTo>
                  <a:lnTo>
                    <a:pt x="1737" y="21"/>
                  </a:lnTo>
                  <a:lnTo>
                    <a:pt x="1727" y="14"/>
                  </a:lnTo>
                  <a:lnTo>
                    <a:pt x="1716" y="8"/>
                  </a:lnTo>
                  <a:lnTo>
                    <a:pt x="1704" y="4"/>
                  </a:lnTo>
                  <a:lnTo>
                    <a:pt x="1692" y="1"/>
                  </a:lnTo>
                  <a:lnTo>
                    <a:pt x="1679" y="0"/>
                  </a:lnTo>
                  <a:lnTo>
                    <a:pt x="89" y="0"/>
                  </a:lnTo>
                  <a:lnTo>
                    <a:pt x="77" y="1"/>
                  </a:lnTo>
                  <a:lnTo>
                    <a:pt x="64" y="4"/>
                  </a:lnTo>
                  <a:lnTo>
                    <a:pt x="52" y="8"/>
                  </a:lnTo>
                  <a:lnTo>
                    <a:pt x="41" y="14"/>
                  </a:lnTo>
                  <a:lnTo>
                    <a:pt x="32" y="21"/>
                  </a:lnTo>
                  <a:lnTo>
                    <a:pt x="23" y="31"/>
                  </a:lnTo>
                  <a:lnTo>
                    <a:pt x="14" y="41"/>
                  </a:lnTo>
                  <a:lnTo>
                    <a:pt x="8" y="52"/>
                  </a:lnTo>
                  <a:lnTo>
                    <a:pt x="4" y="64"/>
                  </a:lnTo>
                  <a:lnTo>
                    <a:pt x="1" y="75"/>
                  </a:lnTo>
                  <a:lnTo>
                    <a:pt x="0" y="89"/>
                  </a:lnTo>
                  <a:lnTo>
                    <a:pt x="0" y="1458"/>
                  </a:lnTo>
                  <a:lnTo>
                    <a:pt x="1" y="1471"/>
                  </a:lnTo>
                  <a:lnTo>
                    <a:pt x="4" y="1483"/>
                  </a:lnTo>
                  <a:lnTo>
                    <a:pt x="8" y="1494"/>
                  </a:lnTo>
                  <a:lnTo>
                    <a:pt x="14" y="1506"/>
                  </a:lnTo>
                  <a:lnTo>
                    <a:pt x="23" y="1516"/>
                  </a:lnTo>
                  <a:lnTo>
                    <a:pt x="32" y="1525"/>
                  </a:lnTo>
                  <a:lnTo>
                    <a:pt x="41" y="1532"/>
                  </a:lnTo>
                  <a:lnTo>
                    <a:pt x="52" y="1538"/>
                  </a:lnTo>
                  <a:lnTo>
                    <a:pt x="64" y="1543"/>
                  </a:lnTo>
                  <a:lnTo>
                    <a:pt x="77" y="1545"/>
                  </a:lnTo>
                  <a:lnTo>
                    <a:pt x="89" y="15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7" name="Freeform 1981"/>
            <p:cNvSpPr>
              <a:spLocks/>
            </p:cNvSpPr>
            <p:nvPr/>
          </p:nvSpPr>
          <p:spPr bwMode="auto">
            <a:xfrm>
              <a:off x="3589" y="710"/>
              <a:ext cx="398" cy="4"/>
            </a:xfrm>
            <a:custGeom>
              <a:avLst/>
              <a:gdLst/>
              <a:ahLst/>
              <a:cxnLst>
                <a:cxn ang="0">
                  <a:pos x="1591" y="16"/>
                </a:cxn>
                <a:cxn ang="0">
                  <a:pos x="1590" y="0"/>
                </a:cxn>
                <a:cxn ang="0">
                  <a:pos x="0" y="0"/>
                </a:cxn>
                <a:cxn ang="0">
                  <a:pos x="0" y="16"/>
                </a:cxn>
                <a:cxn ang="0">
                  <a:pos x="1590" y="16"/>
                </a:cxn>
                <a:cxn ang="0">
                  <a:pos x="1591" y="16"/>
                </a:cxn>
                <a:cxn ang="0">
                  <a:pos x="1590" y="16"/>
                </a:cxn>
                <a:cxn ang="0">
                  <a:pos x="1590" y="16"/>
                </a:cxn>
                <a:cxn ang="0">
                  <a:pos x="1591" y="16"/>
                </a:cxn>
              </a:cxnLst>
              <a:rect l="0" t="0" r="r" b="b"/>
              <a:pathLst>
                <a:path w="1591" h="16">
                  <a:moveTo>
                    <a:pt x="1591" y="16"/>
                  </a:moveTo>
                  <a:lnTo>
                    <a:pt x="1590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590" y="16"/>
                  </a:lnTo>
                  <a:lnTo>
                    <a:pt x="1591" y="16"/>
                  </a:lnTo>
                  <a:lnTo>
                    <a:pt x="1590" y="16"/>
                  </a:lnTo>
                  <a:lnTo>
                    <a:pt x="1590" y="16"/>
                  </a:lnTo>
                  <a:lnTo>
                    <a:pt x="1591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8" name="Freeform 1982"/>
            <p:cNvSpPr>
              <a:spLocks/>
            </p:cNvSpPr>
            <p:nvPr/>
          </p:nvSpPr>
          <p:spPr bwMode="auto">
            <a:xfrm>
              <a:off x="3987" y="710"/>
              <a:ext cx="4" cy="4"/>
            </a:xfrm>
            <a:custGeom>
              <a:avLst/>
              <a:gdLst/>
              <a:ahLst/>
              <a:cxnLst>
                <a:cxn ang="0">
                  <a:pos x="14" y="16"/>
                </a:cxn>
                <a:cxn ang="0">
                  <a:pos x="12" y="0"/>
                </a:cxn>
                <a:cxn ang="0">
                  <a:pos x="0" y="1"/>
                </a:cxn>
                <a:cxn ang="0">
                  <a:pos x="1" y="17"/>
                </a:cxn>
                <a:cxn ang="0">
                  <a:pos x="13" y="16"/>
                </a:cxn>
                <a:cxn ang="0">
                  <a:pos x="14" y="16"/>
                </a:cxn>
                <a:cxn ang="0">
                  <a:pos x="13" y="16"/>
                </a:cxn>
                <a:cxn ang="0">
                  <a:pos x="14" y="16"/>
                </a:cxn>
                <a:cxn ang="0">
                  <a:pos x="14" y="16"/>
                </a:cxn>
              </a:cxnLst>
              <a:rect l="0" t="0" r="r" b="b"/>
              <a:pathLst>
                <a:path w="14" h="17">
                  <a:moveTo>
                    <a:pt x="14" y="16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" y="17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3" y="16"/>
                  </a:lnTo>
                  <a:lnTo>
                    <a:pt x="14" y="16"/>
                  </a:lnTo>
                  <a:lnTo>
                    <a:pt x="14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599" name="Freeform 1983"/>
            <p:cNvSpPr>
              <a:spLocks/>
            </p:cNvSpPr>
            <p:nvPr/>
          </p:nvSpPr>
          <p:spPr bwMode="auto">
            <a:xfrm>
              <a:off x="3990" y="709"/>
              <a:ext cx="4" cy="5"/>
            </a:xfrm>
            <a:custGeom>
              <a:avLst/>
              <a:gdLst/>
              <a:ahLst/>
              <a:cxnLst>
                <a:cxn ang="0">
                  <a:pos x="17" y="15"/>
                </a:cxn>
                <a:cxn ang="0">
                  <a:pos x="13" y="0"/>
                </a:cxn>
                <a:cxn ang="0">
                  <a:pos x="0" y="2"/>
                </a:cxn>
                <a:cxn ang="0">
                  <a:pos x="3" y="18"/>
                </a:cxn>
                <a:cxn ang="0">
                  <a:pos x="16" y="16"/>
                </a:cxn>
                <a:cxn ang="0">
                  <a:pos x="17" y="15"/>
                </a:cxn>
                <a:cxn ang="0">
                  <a:pos x="16" y="16"/>
                </a:cxn>
                <a:cxn ang="0">
                  <a:pos x="17" y="16"/>
                </a:cxn>
                <a:cxn ang="0">
                  <a:pos x="17" y="15"/>
                </a:cxn>
              </a:cxnLst>
              <a:rect l="0" t="0" r="r" b="b"/>
              <a:pathLst>
                <a:path w="17" h="18">
                  <a:moveTo>
                    <a:pt x="17" y="15"/>
                  </a:moveTo>
                  <a:lnTo>
                    <a:pt x="13" y="0"/>
                  </a:lnTo>
                  <a:lnTo>
                    <a:pt x="0" y="2"/>
                  </a:lnTo>
                  <a:lnTo>
                    <a:pt x="3" y="18"/>
                  </a:lnTo>
                  <a:lnTo>
                    <a:pt x="16" y="16"/>
                  </a:lnTo>
                  <a:lnTo>
                    <a:pt x="17" y="15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7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0" name="Freeform 1984"/>
            <p:cNvSpPr>
              <a:spLocks/>
            </p:cNvSpPr>
            <p:nvPr/>
          </p:nvSpPr>
          <p:spPr bwMode="auto">
            <a:xfrm>
              <a:off x="3993" y="708"/>
              <a:ext cx="4" cy="5"/>
            </a:xfrm>
            <a:custGeom>
              <a:avLst/>
              <a:gdLst/>
              <a:ahLst/>
              <a:cxnLst>
                <a:cxn ang="0">
                  <a:pos x="19" y="15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6" y="20"/>
                </a:cxn>
                <a:cxn ang="0">
                  <a:pos x="18" y="16"/>
                </a:cxn>
                <a:cxn ang="0">
                  <a:pos x="19" y="15"/>
                </a:cxn>
                <a:cxn ang="0">
                  <a:pos x="18" y="16"/>
                </a:cxn>
                <a:cxn ang="0">
                  <a:pos x="19" y="15"/>
                </a:cxn>
                <a:cxn ang="0">
                  <a:pos x="19" y="15"/>
                </a:cxn>
              </a:cxnLst>
              <a:rect l="0" t="0" r="r" b="b"/>
              <a:pathLst>
                <a:path w="19" h="20">
                  <a:moveTo>
                    <a:pt x="19" y="1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0"/>
                  </a:lnTo>
                  <a:lnTo>
                    <a:pt x="18" y="16"/>
                  </a:lnTo>
                  <a:lnTo>
                    <a:pt x="19" y="15"/>
                  </a:lnTo>
                  <a:lnTo>
                    <a:pt x="18" y="16"/>
                  </a:lnTo>
                  <a:lnTo>
                    <a:pt x="19" y="15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1" name="Freeform 1985"/>
            <p:cNvSpPr>
              <a:spLocks/>
            </p:cNvSpPr>
            <p:nvPr/>
          </p:nvSpPr>
          <p:spPr bwMode="auto">
            <a:xfrm>
              <a:off x="3995" y="707"/>
              <a:ext cx="5" cy="5"/>
            </a:xfrm>
            <a:custGeom>
              <a:avLst/>
              <a:gdLst/>
              <a:ahLst/>
              <a:cxnLst>
                <a:cxn ang="0">
                  <a:pos x="20" y="14"/>
                </a:cxn>
                <a:cxn ang="0">
                  <a:pos x="11" y="0"/>
                </a:cxn>
                <a:cxn ang="0">
                  <a:pos x="0" y="6"/>
                </a:cxn>
                <a:cxn ang="0">
                  <a:pos x="8" y="20"/>
                </a:cxn>
                <a:cxn ang="0">
                  <a:pos x="19" y="14"/>
                </a:cxn>
                <a:cxn ang="0">
                  <a:pos x="20" y="14"/>
                </a:cxn>
                <a:cxn ang="0">
                  <a:pos x="19" y="14"/>
                </a:cxn>
                <a:cxn ang="0">
                  <a:pos x="19" y="14"/>
                </a:cxn>
                <a:cxn ang="0">
                  <a:pos x="20" y="14"/>
                </a:cxn>
              </a:cxnLst>
              <a:rect l="0" t="0" r="r" b="b"/>
              <a:pathLst>
                <a:path w="20" h="20">
                  <a:moveTo>
                    <a:pt x="20" y="14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8" y="20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2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2" name="Freeform 1986"/>
            <p:cNvSpPr>
              <a:spLocks/>
            </p:cNvSpPr>
            <p:nvPr/>
          </p:nvSpPr>
          <p:spPr bwMode="auto">
            <a:xfrm>
              <a:off x="3998" y="705"/>
              <a:ext cx="5" cy="5"/>
            </a:xfrm>
            <a:custGeom>
              <a:avLst/>
              <a:gdLst/>
              <a:ahLst/>
              <a:cxnLst>
                <a:cxn ang="0">
                  <a:pos x="21" y="13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10" y="21"/>
                </a:cxn>
                <a:cxn ang="0">
                  <a:pos x="20" y="13"/>
                </a:cxn>
                <a:cxn ang="0">
                  <a:pos x="21" y="13"/>
                </a:cxn>
                <a:cxn ang="0">
                  <a:pos x="20" y="13"/>
                </a:cxn>
                <a:cxn ang="0">
                  <a:pos x="20" y="13"/>
                </a:cxn>
                <a:cxn ang="0">
                  <a:pos x="21" y="13"/>
                </a:cxn>
              </a:cxnLst>
              <a:rect l="0" t="0" r="r" b="b"/>
              <a:pathLst>
                <a:path w="21" h="21">
                  <a:moveTo>
                    <a:pt x="21" y="13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10" y="21"/>
                  </a:lnTo>
                  <a:lnTo>
                    <a:pt x="20" y="13"/>
                  </a:lnTo>
                  <a:lnTo>
                    <a:pt x="21" y="13"/>
                  </a:lnTo>
                  <a:lnTo>
                    <a:pt x="20" y="13"/>
                  </a:lnTo>
                  <a:lnTo>
                    <a:pt x="20" y="13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3" name="Freeform 1987"/>
            <p:cNvSpPr>
              <a:spLocks/>
            </p:cNvSpPr>
            <p:nvPr/>
          </p:nvSpPr>
          <p:spPr bwMode="auto">
            <a:xfrm>
              <a:off x="4000" y="703"/>
              <a:ext cx="5" cy="5"/>
            </a:xfrm>
            <a:custGeom>
              <a:avLst/>
              <a:gdLst/>
              <a:ahLst/>
              <a:cxnLst>
                <a:cxn ang="0">
                  <a:pos x="21" y="11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2" y="21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1" y="11"/>
                </a:cxn>
              </a:cxnLst>
              <a:rect l="0" t="0" r="r" b="b"/>
              <a:pathLst>
                <a:path w="21" h="21">
                  <a:moveTo>
                    <a:pt x="21" y="11"/>
                  </a:moveTo>
                  <a:lnTo>
                    <a:pt x="9" y="0"/>
                  </a:lnTo>
                  <a:lnTo>
                    <a:pt x="0" y="9"/>
                  </a:lnTo>
                  <a:lnTo>
                    <a:pt x="12" y="21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1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4" name="Freeform 1988"/>
            <p:cNvSpPr>
              <a:spLocks/>
            </p:cNvSpPr>
            <p:nvPr/>
          </p:nvSpPr>
          <p:spPr bwMode="auto">
            <a:xfrm>
              <a:off x="4002" y="701"/>
              <a:ext cx="5" cy="5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7" y="0"/>
                </a:cxn>
                <a:cxn ang="0">
                  <a:pos x="0" y="11"/>
                </a:cxn>
                <a:cxn ang="0">
                  <a:pos x="13" y="21"/>
                </a:cxn>
                <a:cxn ang="0">
                  <a:pos x="22" y="11"/>
                </a:cxn>
                <a:cxn ang="0">
                  <a:pos x="22" y="10"/>
                </a:cxn>
                <a:cxn ang="0">
                  <a:pos x="22" y="11"/>
                </a:cxn>
                <a:cxn ang="0">
                  <a:pos x="22" y="10"/>
                </a:cxn>
                <a:cxn ang="0">
                  <a:pos x="22" y="10"/>
                </a:cxn>
              </a:cxnLst>
              <a:rect l="0" t="0" r="r" b="b"/>
              <a:pathLst>
                <a:path w="22" h="21">
                  <a:moveTo>
                    <a:pt x="22" y="10"/>
                  </a:moveTo>
                  <a:lnTo>
                    <a:pt x="7" y="0"/>
                  </a:lnTo>
                  <a:lnTo>
                    <a:pt x="0" y="11"/>
                  </a:lnTo>
                  <a:lnTo>
                    <a:pt x="13" y="2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5" name="Freeform 1989"/>
            <p:cNvSpPr>
              <a:spLocks/>
            </p:cNvSpPr>
            <p:nvPr/>
          </p:nvSpPr>
          <p:spPr bwMode="auto">
            <a:xfrm>
              <a:off x="4004" y="698"/>
              <a:ext cx="5" cy="5"/>
            </a:xfrm>
            <a:custGeom>
              <a:avLst/>
              <a:gdLst/>
              <a:ahLst/>
              <a:cxnLst>
                <a:cxn ang="0">
                  <a:pos x="22" y="7"/>
                </a:cxn>
                <a:cxn ang="0">
                  <a:pos x="6" y="0"/>
                </a:cxn>
                <a:cxn ang="0">
                  <a:pos x="0" y="11"/>
                </a:cxn>
                <a:cxn ang="0">
                  <a:pos x="15" y="20"/>
                </a:cxn>
                <a:cxn ang="0">
                  <a:pos x="21" y="8"/>
                </a:cxn>
                <a:cxn ang="0">
                  <a:pos x="22" y="7"/>
                </a:cxn>
                <a:cxn ang="0">
                  <a:pos x="21" y="8"/>
                </a:cxn>
                <a:cxn ang="0">
                  <a:pos x="21" y="8"/>
                </a:cxn>
                <a:cxn ang="0">
                  <a:pos x="22" y="7"/>
                </a:cxn>
              </a:cxnLst>
              <a:rect l="0" t="0" r="r" b="b"/>
              <a:pathLst>
                <a:path w="22" h="20">
                  <a:moveTo>
                    <a:pt x="22" y="7"/>
                  </a:moveTo>
                  <a:lnTo>
                    <a:pt x="6" y="0"/>
                  </a:lnTo>
                  <a:lnTo>
                    <a:pt x="0" y="11"/>
                  </a:lnTo>
                  <a:lnTo>
                    <a:pt x="15" y="20"/>
                  </a:lnTo>
                  <a:lnTo>
                    <a:pt x="21" y="8"/>
                  </a:lnTo>
                  <a:lnTo>
                    <a:pt x="22" y="7"/>
                  </a:lnTo>
                  <a:lnTo>
                    <a:pt x="21" y="8"/>
                  </a:lnTo>
                  <a:lnTo>
                    <a:pt x="21" y="8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6" name="Freeform 1990"/>
            <p:cNvSpPr>
              <a:spLocks/>
            </p:cNvSpPr>
            <p:nvPr/>
          </p:nvSpPr>
          <p:spPr bwMode="auto">
            <a:xfrm>
              <a:off x="4005" y="696"/>
              <a:ext cx="5" cy="4"/>
            </a:xfrm>
            <a:custGeom>
              <a:avLst/>
              <a:gdLst/>
              <a:ahLst/>
              <a:cxnLst>
                <a:cxn ang="0">
                  <a:pos x="21" y="5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17" y="17"/>
                </a:cxn>
                <a:cxn ang="0">
                  <a:pos x="21" y="6"/>
                </a:cxn>
                <a:cxn ang="0">
                  <a:pos x="21" y="5"/>
                </a:cxn>
                <a:cxn ang="0">
                  <a:pos x="21" y="6"/>
                </a:cxn>
                <a:cxn ang="0">
                  <a:pos x="21" y="5"/>
                </a:cxn>
                <a:cxn ang="0">
                  <a:pos x="21" y="5"/>
                </a:cxn>
              </a:cxnLst>
              <a:rect l="0" t="0" r="r" b="b"/>
              <a:pathLst>
                <a:path w="21" h="17">
                  <a:moveTo>
                    <a:pt x="21" y="5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17" y="1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7" name="Freeform 1991"/>
            <p:cNvSpPr>
              <a:spLocks/>
            </p:cNvSpPr>
            <p:nvPr/>
          </p:nvSpPr>
          <p:spPr bwMode="auto">
            <a:xfrm>
              <a:off x="4006" y="693"/>
              <a:ext cx="5" cy="4"/>
            </a:xfrm>
            <a:custGeom>
              <a:avLst/>
              <a:gdLst/>
              <a:ahLst/>
              <a:cxnLst>
                <a:cxn ang="0">
                  <a:pos x="19" y="2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16" y="16"/>
                </a:cxn>
                <a:cxn ang="0">
                  <a:pos x="19" y="3"/>
                </a:cxn>
                <a:cxn ang="0">
                  <a:pos x="19" y="2"/>
                </a:cxn>
                <a:cxn ang="0">
                  <a:pos x="19" y="3"/>
                </a:cxn>
                <a:cxn ang="0">
                  <a:pos x="19" y="3"/>
                </a:cxn>
                <a:cxn ang="0">
                  <a:pos x="19" y="2"/>
                </a:cxn>
              </a:cxnLst>
              <a:rect l="0" t="0" r="r" b="b"/>
              <a:pathLst>
                <a:path w="19" h="16">
                  <a:moveTo>
                    <a:pt x="19" y="2"/>
                  </a:moveTo>
                  <a:lnTo>
                    <a:pt x="3" y="0"/>
                  </a:lnTo>
                  <a:lnTo>
                    <a:pt x="0" y="12"/>
                  </a:lnTo>
                  <a:lnTo>
                    <a:pt x="16" y="16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8" name="Freeform 1992"/>
            <p:cNvSpPr>
              <a:spLocks/>
            </p:cNvSpPr>
            <p:nvPr/>
          </p:nvSpPr>
          <p:spPr bwMode="auto">
            <a:xfrm>
              <a:off x="4007" y="690"/>
              <a:ext cx="4" cy="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" y="0"/>
                </a:cxn>
                <a:cxn ang="0">
                  <a:pos x="0" y="12"/>
                </a:cxn>
                <a:cxn ang="0">
                  <a:pos x="16" y="13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7" y="0"/>
                </a:cxn>
              </a:cxnLst>
              <a:rect l="0" t="0" r="r" b="b"/>
              <a:pathLst>
                <a:path w="17" h="13">
                  <a:moveTo>
                    <a:pt x="17" y="0"/>
                  </a:moveTo>
                  <a:lnTo>
                    <a:pt x="1" y="0"/>
                  </a:lnTo>
                  <a:lnTo>
                    <a:pt x="0" y="12"/>
                  </a:lnTo>
                  <a:lnTo>
                    <a:pt x="16" y="13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09" name="Freeform 1993"/>
            <p:cNvSpPr>
              <a:spLocks/>
            </p:cNvSpPr>
            <p:nvPr/>
          </p:nvSpPr>
          <p:spPr bwMode="auto">
            <a:xfrm>
              <a:off x="4007" y="347"/>
              <a:ext cx="4" cy="34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1"/>
                </a:cxn>
                <a:cxn ang="0">
                  <a:pos x="0" y="1370"/>
                </a:cxn>
                <a:cxn ang="0">
                  <a:pos x="16" y="137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6" y="0"/>
                </a:cxn>
              </a:cxnLst>
              <a:rect l="0" t="0" r="r" b="b"/>
              <a:pathLst>
                <a:path w="16" h="1370">
                  <a:moveTo>
                    <a:pt x="16" y="0"/>
                  </a:moveTo>
                  <a:lnTo>
                    <a:pt x="0" y="1"/>
                  </a:lnTo>
                  <a:lnTo>
                    <a:pt x="0" y="1370"/>
                  </a:lnTo>
                  <a:lnTo>
                    <a:pt x="16" y="137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0" name="Freeform 1994"/>
            <p:cNvSpPr>
              <a:spLocks/>
            </p:cNvSpPr>
            <p:nvPr/>
          </p:nvSpPr>
          <p:spPr bwMode="auto">
            <a:xfrm>
              <a:off x="4007" y="344"/>
              <a:ext cx="4" cy="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3"/>
                </a:cxn>
                <a:cxn ang="0">
                  <a:pos x="1" y="15"/>
                </a:cxn>
                <a:cxn ang="0">
                  <a:pos x="17" y="14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7" h="15">
                  <a:moveTo>
                    <a:pt x="16" y="0"/>
                  </a:moveTo>
                  <a:lnTo>
                    <a:pt x="0" y="3"/>
                  </a:lnTo>
                  <a:lnTo>
                    <a:pt x="1" y="15"/>
                  </a:lnTo>
                  <a:lnTo>
                    <a:pt x="17" y="14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1" name="Freeform 1995"/>
            <p:cNvSpPr>
              <a:spLocks/>
            </p:cNvSpPr>
            <p:nvPr/>
          </p:nvSpPr>
          <p:spPr bwMode="auto">
            <a:xfrm>
              <a:off x="4006" y="341"/>
              <a:ext cx="5" cy="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4"/>
                </a:cxn>
                <a:cxn ang="0">
                  <a:pos x="3" y="17"/>
                </a:cxn>
                <a:cxn ang="0">
                  <a:pos x="19" y="13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9" h="17">
                  <a:moveTo>
                    <a:pt x="16" y="0"/>
                  </a:moveTo>
                  <a:lnTo>
                    <a:pt x="0" y="4"/>
                  </a:lnTo>
                  <a:lnTo>
                    <a:pt x="3" y="17"/>
                  </a:lnTo>
                  <a:lnTo>
                    <a:pt x="19" y="13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2" name="Freeform 1996"/>
            <p:cNvSpPr>
              <a:spLocks/>
            </p:cNvSpPr>
            <p:nvPr/>
          </p:nvSpPr>
          <p:spPr bwMode="auto">
            <a:xfrm>
              <a:off x="4005" y="337"/>
              <a:ext cx="5" cy="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6"/>
                </a:cxn>
                <a:cxn ang="0">
                  <a:pos x="5" y="18"/>
                </a:cxn>
                <a:cxn ang="0">
                  <a:pos x="21" y="13"/>
                </a:cxn>
                <a:cxn ang="0">
                  <a:pos x="17" y="1"/>
                </a:cxn>
                <a:cxn ang="0">
                  <a:pos x="16" y="0"/>
                </a:cxn>
                <a:cxn ang="0">
                  <a:pos x="17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21" h="18">
                  <a:moveTo>
                    <a:pt x="16" y="0"/>
                  </a:moveTo>
                  <a:lnTo>
                    <a:pt x="0" y="6"/>
                  </a:lnTo>
                  <a:lnTo>
                    <a:pt x="5" y="18"/>
                  </a:lnTo>
                  <a:lnTo>
                    <a:pt x="21" y="13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3" name="Freeform 1997"/>
            <p:cNvSpPr>
              <a:spLocks/>
            </p:cNvSpPr>
            <p:nvPr/>
          </p:nvSpPr>
          <p:spPr bwMode="auto">
            <a:xfrm>
              <a:off x="4004" y="334"/>
              <a:ext cx="5" cy="6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9"/>
                </a:cxn>
                <a:cxn ang="0">
                  <a:pos x="6" y="20"/>
                </a:cxn>
                <a:cxn ang="0">
                  <a:pos x="21" y="12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21" h="20">
                  <a:moveTo>
                    <a:pt x="15" y="0"/>
                  </a:moveTo>
                  <a:lnTo>
                    <a:pt x="0" y="9"/>
                  </a:lnTo>
                  <a:lnTo>
                    <a:pt x="6" y="20"/>
                  </a:lnTo>
                  <a:lnTo>
                    <a:pt x="21" y="12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4" name="Freeform 1998"/>
            <p:cNvSpPr>
              <a:spLocks/>
            </p:cNvSpPr>
            <p:nvPr/>
          </p:nvSpPr>
          <p:spPr bwMode="auto">
            <a:xfrm>
              <a:off x="4002" y="332"/>
              <a:ext cx="5" cy="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2"/>
                </a:cxn>
                <a:cxn ang="0">
                  <a:pos x="7" y="22"/>
                </a:cxn>
                <a:cxn ang="0">
                  <a:pos x="22" y="12"/>
                </a:cxn>
                <a:cxn ang="0">
                  <a:pos x="13" y="2"/>
                </a:cxn>
                <a:cxn ang="0">
                  <a:pos x="12" y="0"/>
                </a:cxn>
                <a:cxn ang="0">
                  <a:pos x="13" y="2"/>
                </a:cxn>
                <a:cxn ang="0">
                  <a:pos x="13" y="2"/>
                </a:cxn>
                <a:cxn ang="0">
                  <a:pos x="12" y="0"/>
                </a:cxn>
              </a:cxnLst>
              <a:rect l="0" t="0" r="r" b="b"/>
              <a:pathLst>
                <a:path w="22" h="22">
                  <a:moveTo>
                    <a:pt x="12" y="0"/>
                  </a:moveTo>
                  <a:lnTo>
                    <a:pt x="0" y="12"/>
                  </a:lnTo>
                  <a:lnTo>
                    <a:pt x="7" y="22"/>
                  </a:lnTo>
                  <a:lnTo>
                    <a:pt x="22" y="12"/>
                  </a:lnTo>
                  <a:lnTo>
                    <a:pt x="13" y="2"/>
                  </a:lnTo>
                  <a:lnTo>
                    <a:pt x="12" y="0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5" name="Freeform 1999"/>
            <p:cNvSpPr>
              <a:spLocks/>
            </p:cNvSpPr>
            <p:nvPr/>
          </p:nvSpPr>
          <p:spPr bwMode="auto">
            <a:xfrm>
              <a:off x="4000" y="329"/>
              <a:ext cx="5" cy="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3"/>
                </a:cxn>
                <a:cxn ang="0">
                  <a:pos x="9" y="22"/>
                </a:cxn>
                <a:cxn ang="0">
                  <a:pos x="20" y="9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20" h="22">
                  <a:moveTo>
                    <a:pt x="11" y="0"/>
                  </a:moveTo>
                  <a:lnTo>
                    <a:pt x="0" y="13"/>
                  </a:lnTo>
                  <a:lnTo>
                    <a:pt x="9" y="22"/>
                  </a:lnTo>
                  <a:lnTo>
                    <a:pt x="20" y="9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6" name="Freeform 2000"/>
            <p:cNvSpPr>
              <a:spLocks/>
            </p:cNvSpPr>
            <p:nvPr/>
          </p:nvSpPr>
          <p:spPr bwMode="auto">
            <a:xfrm>
              <a:off x="3998" y="327"/>
              <a:ext cx="5" cy="6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4"/>
                </a:cxn>
                <a:cxn ang="0">
                  <a:pos x="10" y="22"/>
                </a:cxn>
                <a:cxn ang="0">
                  <a:pos x="20" y="8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20" h="22">
                  <a:moveTo>
                    <a:pt x="9" y="0"/>
                  </a:moveTo>
                  <a:lnTo>
                    <a:pt x="0" y="14"/>
                  </a:lnTo>
                  <a:lnTo>
                    <a:pt x="10" y="22"/>
                  </a:lnTo>
                  <a:lnTo>
                    <a:pt x="20" y="8"/>
                  </a:lnTo>
                  <a:lnTo>
                    <a:pt x="10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7" name="Freeform 2001"/>
            <p:cNvSpPr>
              <a:spLocks/>
            </p:cNvSpPr>
            <p:nvPr/>
          </p:nvSpPr>
          <p:spPr bwMode="auto">
            <a:xfrm>
              <a:off x="3995" y="326"/>
              <a:ext cx="5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5"/>
                </a:cxn>
                <a:cxn ang="0">
                  <a:pos x="11" y="21"/>
                </a:cxn>
                <a:cxn ang="0">
                  <a:pos x="19" y="7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8" y="1"/>
                </a:cxn>
                <a:cxn ang="0">
                  <a:pos x="8" y="1"/>
                </a:cxn>
                <a:cxn ang="0">
                  <a:pos x="7" y="0"/>
                </a:cxn>
              </a:cxnLst>
              <a:rect l="0" t="0" r="r" b="b"/>
              <a:pathLst>
                <a:path w="19" h="21">
                  <a:moveTo>
                    <a:pt x="7" y="0"/>
                  </a:moveTo>
                  <a:lnTo>
                    <a:pt x="0" y="15"/>
                  </a:lnTo>
                  <a:lnTo>
                    <a:pt x="11" y="21"/>
                  </a:lnTo>
                  <a:lnTo>
                    <a:pt x="19" y="7"/>
                  </a:lnTo>
                  <a:lnTo>
                    <a:pt x="8" y="1"/>
                  </a:lnTo>
                  <a:lnTo>
                    <a:pt x="7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8" name="Freeform 2002"/>
            <p:cNvSpPr>
              <a:spLocks/>
            </p:cNvSpPr>
            <p:nvPr/>
          </p:nvSpPr>
          <p:spPr bwMode="auto">
            <a:xfrm>
              <a:off x="3993" y="324"/>
              <a:ext cx="4" cy="6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16"/>
                </a:cxn>
                <a:cxn ang="0">
                  <a:pos x="13" y="20"/>
                </a:cxn>
                <a:cxn ang="0">
                  <a:pos x="18" y="4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5" y="0"/>
                </a:cxn>
              </a:cxnLst>
              <a:rect l="0" t="0" r="r" b="b"/>
              <a:pathLst>
                <a:path w="18" h="20">
                  <a:moveTo>
                    <a:pt x="5" y="0"/>
                  </a:moveTo>
                  <a:lnTo>
                    <a:pt x="0" y="16"/>
                  </a:lnTo>
                  <a:lnTo>
                    <a:pt x="13" y="20"/>
                  </a:lnTo>
                  <a:lnTo>
                    <a:pt x="18" y="4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19" name="Freeform 2003"/>
            <p:cNvSpPr>
              <a:spLocks/>
            </p:cNvSpPr>
            <p:nvPr/>
          </p:nvSpPr>
          <p:spPr bwMode="auto">
            <a:xfrm>
              <a:off x="3990" y="324"/>
              <a:ext cx="4" cy="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6"/>
                </a:cxn>
                <a:cxn ang="0">
                  <a:pos x="13" y="19"/>
                </a:cxn>
                <a:cxn ang="0">
                  <a:pos x="16" y="3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16" h="19">
                  <a:moveTo>
                    <a:pt x="2" y="0"/>
                  </a:moveTo>
                  <a:lnTo>
                    <a:pt x="0" y="16"/>
                  </a:lnTo>
                  <a:lnTo>
                    <a:pt x="13" y="19"/>
                  </a:lnTo>
                  <a:lnTo>
                    <a:pt x="16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0" name="Freeform 2004"/>
            <p:cNvSpPr>
              <a:spLocks/>
            </p:cNvSpPr>
            <p:nvPr/>
          </p:nvSpPr>
          <p:spPr bwMode="auto">
            <a:xfrm>
              <a:off x="3987" y="323"/>
              <a:ext cx="3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12" y="17"/>
                </a:cxn>
                <a:cxn ang="0">
                  <a:pos x="13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" h="17">
                  <a:moveTo>
                    <a:pt x="0" y="0"/>
                  </a:moveTo>
                  <a:lnTo>
                    <a:pt x="0" y="16"/>
                  </a:lnTo>
                  <a:lnTo>
                    <a:pt x="12" y="17"/>
                  </a:lnTo>
                  <a:lnTo>
                    <a:pt x="13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1" name="Freeform 2005"/>
            <p:cNvSpPr>
              <a:spLocks/>
            </p:cNvSpPr>
            <p:nvPr/>
          </p:nvSpPr>
          <p:spPr bwMode="auto">
            <a:xfrm>
              <a:off x="3589" y="323"/>
              <a:ext cx="398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6"/>
                </a:cxn>
                <a:cxn ang="0">
                  <a:pos x="1591" y="16"/>
                </a:cxn>
                <a:cxn ang="0">
                  <a:pos x="159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</a:cxnLst>
              <a:rect l="0" t="0" r="r" b="b"/>
              <a:pathLst>
                <a:path w="1591" h="16">
                  <a:moveTo>
                    <a:pt x="0" y="0"/>
                  </a:moveTo>
                  <a:lnTo>
                    <a:pt x="1" y="16"/>
                  </a:lnTo>
                  <a:lnTo>
                    <a:pt x="1591" y="16"/>
                  </a:lnTo>
                  <a:lnTo>
                    <a:pt x="159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2" name="Freeform 2006"/>
            <p:cNvSpPr>
              <a:spLocks/>
            </p:cNvSpPr>
            <p:nvPr/>
          </p:nvSpPr>
          <p:spPr bwMode="auto">
            <a:xfrm>
              <a:off x="3586" y="323"/>
              <a:ext cx="4" cy="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7"/>
                </a:cxn>
                <a:cxn ang="0">
                  <a:pos x="15" y="16"/>
                </a:cxn>
                <a:cxn ang="0">
                  <a:pos x="13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5" h="17">
                  <a:moveTo>
                    <a:pt x="0" y="1"/>
                  </a:moveTo>
                  <a:lnTo>
                    <a:pt x="2" y="17"/>
                  </a:lnTo>
                  <a:lnTo>
                    <a:pt x="15" y="16"/>
                  </a:lnTo>
                  <a:lnTo>
                    <a:pt x="13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3" name="Freeform 2007"/>
            <p:cNvSpPr>
              <a:spLocks/>
            </p:cNvSpPr>
            <p:nvPr/>
          </p:nvSpPr>
          <p:spPr bwMode="auto">
            <a:xfrm>
              <a:off x="3583" y="324"/>
              <a:ext cx="4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5" y="19"/>
                </a:cxn>
                <a:cxn ang="0">
                  <a:pos x="17" y="16"/>
                </a:cxn>
                <a:cxn ang="0">
                  <a:pos x="14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7" h="19">
                  <a:moveTo>
                    <a:pt x="0" y="3"/>
                  </a:moveTo>
                  <a:lnTo>
                    <a:pt x="5" y="19"/>
                  </a:lnTo>
                  <a:lnTo>
                    <a:pt x="17" y="16"/>
                  </a:lnTo>
                  <a:lnTo>
                    <a:pt x="14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4" name="Freeform 2008"/>
            <p:cNvSpPr>
              <a:spLocks/>
            </p:cNvSpPr>
            <p:nvPr/>
          </p:nvSpPr>
          <p:spPr bwMode="auto">
            <a:xfrm>
              <a:off x="3579" y="324"/>
              <a:ext cx="5" cy="6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" y="20"/>
                </a:cxn>
                <a:cxn ang="0">
                  <a:pos x="18" y="15"/>
                </a:cxn>
                <a:cxn ang="0">
                  <a:pos x="13" y="0"/>
                </a:cxn>
                <a:cxn ang="0">
                  <a:pos x="2" y="4"/>
                </a:cxn>
                <a:cxn ang="0">
                  <a:pos x="0" y="5"/>
                </a:cxn>
                <a:cxn ang="0">
                  <a:pos x="2" y="4"/>
                </a:cxn>
                <a:cxn ang="0">
                  <a:pos x="1" y="5"/>
                </a:cxn>
                <a:cxn ang="0">
                  <a:pos x="0" y="5"/>
                </a:cxn>
              </a:cxnLst>
              <a:rect l="0" t="0" r="r" b="b"/>
              <a:pathLst>
                <a:path w="18" h="20">
                  <a:moveTo>
                    <a:pt x="0" y="5"/>
                  </a:moveTo>
                  <a:lnTo>
                    <a:pt x="7" y="20"/>
                  </a:lnTo>
                  <a:lnTo>
                    <a:pt x="18" y="15"/>
                  </a:lnTo>
                  <a:lnTo>
                    <a:pt x="13" y="0"/>
                  </a:lnTo>
                  <a:lnTo>
                    <a:pt x="2" y="4"/>
                  </a:lnTo>
                  <a:lnTo>
                    <a:pt x="0" y="5"/>
                  </a:lnTo>
                  <a:lnTo>
                    <a:pt x="2" y="4"/>
                  </a:lnTo>
                  <a:lnTo>
                    <a:pt x="1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5" name="Freeform 2009"/>
            <p:cNvSpPr>
              <a:spLocks/>
            </p:cNvSpPr>
            <p:nvPr/>
          </p:nvSpPr>
          <p:spPr bwMode="auto">
            <a:xfrm>
              <a:off x="3576" y="326"/>
              <a:ext cx="5" cy="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9" y="20"/>
                </a:cxn>
                <a:cxn ang="0">
                  <a:pos x="20" y="14"/>
                </a:cxn>
                <a:cxn ang="0">
                  <a:pos x="12" y="0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0" y="6"/>
                </a:cxn>
              </a:cxnLst>
              <a:rect l="0" t="0" r="r" b="b"/>
              <a:pathLst>
                <a:path w="20" h="20">
                  <a:moveTo>
                    <a:pt x="0" y="6"/>
                  </a:moveTo>
                  <a:lnTo>
                    <a:pt x="9" y="20"/>
                  </a:lnTo>
                  <a:lnTo>
                    <a:pt x="20" y="14"/>
                  </a:lnTo>
                  <a:lnTo>
                    <a:pt x="12" y="0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6" name="Freeform 2010"/>
            <p:cNvSpPr>
              <a:spLocks/>
            </p:cNvSpPr>
            <p:nvPr/>
          </p:nvSpPr>
          <p:spPr bwMode="auto">
            <a:xfrm>
              <a:off x="3574" y="327"/>
              <a:ext cx="5" cy="6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1" y="22"/>
                </a:cxn>
                <a:cxn ang="0">
                  <a:pos x="20" y="13"/>
                </a:cxn>
                <a:cxn ang="0">
                  <a:pos x="10" y="0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20" h="22">
                  <a:moveTo>
                    <a:pt x="0" y="8"/>
                  </a:moveTo>
                  <a:lnTo>
                    <a:pt x="11" y="22"/>
                  </a:lnTo>
                  <a:lnTo>
                    <a:pt x="20" y="13"/>
                  </a:lnTo>
                  <a:lnTo>
                    <a:pt x="10" y="0"/>
                  </a:lnTo>
                  <a:lnTo>
                    <a:pt x="1" y="8"/>
                  </a:lnTo>
                  <a:lnTo>
                    <a:pt x="0" y="8"/>
                  </a:lnTo>
                  <a:lnTo>
                    <a:pt x="1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7" name="Freeform 2011"/>
            <p:cNvSpPr>
              <a:spLocks/>
            </p:cNvSpPr>
            <p:nvPr/>
          </p:nvSpPr>
          <p:spPr bwMode="auto">
            <a:xfrm>
              <a:off x="3571" y="329"/>
              <a:ext cx="5" cy="6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4" y="22"/>
                </a:cxn>
                <a:cxn ang="0">
                  <a:pos x="22" y="13"/>
                </a:cxn>
                <a:cxn ang="0">
                  <a:pos x="11" y="0"/>
                </a:cxn>
                <a:cxn ang="0">
                  <a:pos x="1" y="9"/>
                </a:cxn>
                <a:cxn ang="0">
                  <a:pos x="0" y="11"/>
                </a:cxn>
                <a:cxn ang="0">
                  <a:pos x="1" y="9"/>
                </a:cxn>
                <a:cxn ang="0">
                  <a:pos x="1" y="11"/>
                </a:cxn>
                <a:cxn ang="0">
                  <a:pos x="0" y="11"/>
                </a:cxn>
              </a:cxnLst>
              <a:rect l="0" t="0" r="r" b="b"/>
              <a:pathLst>
                <a:path w="22" h="22">
                  <a:moveTo>
                    <a:pt x="0" y="11"/>
                  </a:moveTo>
                  <a:lnTo>
                    <a:pt x="14" y="22"/>
                  </a:lnTo>
                  <a:lnTo>
                    <a:pt x="22" y="13"/>
                  </a:lnTo>
                  <a:lnTo>
                    <a:pt x="11" y="0"/>
                  </a:lnTo>
                  <a:lnTo>
                    <a:pt x="1" y="9"/>
                  </a:lnTo>
                  <a:lnTo>
                    <a:pt x="0" y="11"/>
                  </a:lnTo>
                  <a:lnTo>
                    <a:pt x="1" y="9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8" name="Freeform 2012"/>
            <p:cNvSpPr>
              <a:spLocks/>
            </p:cNvSpPr>
            <p:nvPr/>
          </p:nvSpPr>
          <p:spPr bwMode="auto">
            <a:xfrm>
              <a:off x="3569" y="332"/>
              <a:ext cx="5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4" y="20"/>
                </a:cxn>
                <a:cxn ang="0">
                  <a:pos x="22" y="10"/>
                </a:cxn>
                <a:cxn ang="0">
                  <a:pos x="8" y="0"/>
                </a:cxn>
                <a:cxn ang="0">
                  <a:pos x="1" y="10"/>
                </a:cxn>
                <a:cxn ang="0">
                  <a:pos x="0" y="11"/>
                </a:cxn>
                <a:cxn ang="0">
                  <a:pos x="1" y="10"/>
                </a:cxn>
                <a:cxn ang="0">
                  <a:pos x="0" y="11"/>
                </a:cxn>
                <a:cxn ang="0">
                  <a:pos x="0" y="11"/>
                </a:cxn>
              </a:cxnLst>
              <a:rect l="0" t="0" r="r" b="b"/>
              <a:pathLst>
                <a:path w="22" h="20">
                  <a:moveTo>
                    <a:pt x="0" y="11"/>
                  </a:moveTo>
                  <a:lnTo>
                    <a:pt x="14" y="20"/>
                  </a:lnTo>
                  <a:lnTo>
                    <a:pt x="22" y="10"/>
                  </a:lnTo>
                  <a:lnTo>
                    <a:pt x="8" y="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29" name="Freeform 2013"/>
            <p:cNvSpPr>
              <a:spLocks/>
            </p:cNvSpPr>
            <p:nvPr/>
          </p:nvSpPr>
          <p:spPr bwMode="auto">
            <a:xfrm>
              <a:off x="3567" y="335"/>
              <a:ext cx="6" cy="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5" y="19"/>
                </a:cxn>
                <a:cxn ang="0">
                  <a:pos x="21" y="8"/>
                </a:cxn>
                <a:cxn ang="0">
                  <a:pos x="7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1" y="11"/>
                </a:cxn>
                <a:cxn ang="0">
                  <a:pos x="0" y="12"/>
                </a:cxn>
              </a:cxnLst>
              <a:rect l="0" t="0" r="r" b="b"/>
              <a:pathLst>
                <a:path w="21" h="19">
                  <a:moveTo>
                    <a:pt x="0" y="12"/>
                  </a:moveTo>
                  <a:lnTo>
                    <a:pt x="15" y="19"/>
                  </a:lnTo>
                  <a:lnTo>
                    <a:pt x="21" y="8"/>
                  </a:lnTo>
                  <a:lnTo>
                    <a:pt x="7" y="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1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0" name="Freeform 2014"/>
            <p:cNvSpPr>
              <a:spLocks/>
            </p:cNvSpPr>
            <p:nvPr/>
          </p:nvSpPr>
          <p:spPr bwMode="auto">
            <a:xfrm>
              <a:off x="3566" y="338"/>
              <a:ext cx="5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6" y="17"/>
                </a:cxn>
                <a:cxn ang="0">
                  <a:pos x="20" y="5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20" h="17">
                  <a:moveTo>
                    <a:pt x="0" y="13"/>
                  </a:moveTo>
                  <a:lnTo>
                    <a:pt x="16" y="17"/>
                  </a:lnTo>
                  <a:lnTo>
                    <a:pt x="20" y="5"/>
                  </a:lnTo>
                  <a:lnTo>
                    <a:pt x="4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1" name="Freeform 2015"/>
            <p:cNvSpPr>
              <a:spLocks/>
            </p:cNvSpPr>
            <p:nvPr/>
          </p:nvSpPr>
          <p:spPr bwMode="auto">
            <a:xfrm>
              <a:off x="3565" y="341"/>
              <a:ext cx="5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6" y="16"/>
                </a:cxn>
                <a:cxn ang="0">
                  <a:pos x="19" y="3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19" h="16">
                  <a:moveTo>
                    <a:pt x="0" y="13"/>
                  </a:moveTo>
                  <a:lnTo>
                    <a:pt x="16" y="16"/>
                  </a:lnTo>
                  <a:lnTo>
                    <a:pt x="19" y="3"/>
                  </a:lnTo>
                  <a:lnTo>
                    <a:pt x="3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2" name="Freeform 2016"/>
            <p:cNvSpPr>
              <a:spLocks/>
            </p:cNvSpPr>
            <p:nvPr/>
          </p:nvSpPr>
          <p:spPr bwMode="auto">
            <a:xfrm>
              <a:off x="3565" y="344"/>
              <a:ext cx="5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6" y="14"/>
                </a:cxn>
                <a:cxn ang="0">
                  <a:pos x="17" y="2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17" h="14">
                  <a:moveTo>
                    <a:pt x="0" y="14"/>
                  </a:moveTo>
                  <a:lnTo>
                    <a:pt x="16" y="14"/>
                  </a:lnTo>
                  <a:lnTo>
                    <a:pt x="17" y="2"/>
                  </a:lnTo>
                  <a:lnTo>
                    <a:pt x="1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3" name="Freeform 2017"/>
            <p:cNvSpPr>
              <a:spLocks/>
            </p:cNvSpPr>
            <p:nvPr/>
          </p:nvSpPr>
          <p:spPr bwMode="auto">
            <a:xfrm>
              <a:off x="3565" y="348"/>
              <a:ext cx="5" cy="342"/>
            </a:xfrm>
            <a:custGeom>
              <a:avLst/>
              <a:gdLst/>
              <a:ahLst/>
              <a:cxnLst>
                <a:cxn ang="0">
                  <a:pos x="0" y="1370"/>
                </a:cxn>
                <a:cxn ang="0">
                  <a:pos x="17" y="1369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369"/>
                </a:cxn>
                <a:cxn ang="0">
                  <a:pos x="0" y="1370"/>
                </a:cxn>
                <a:cxn ang="0">
                  <a:pos x="0" y="1369"/>
                </a:cxn>
                <a:cxn ang="0">
                  <a:pos x="0" y="1370"/>
                </a:cxn>
                <a:cxn ang="0">
                  <a:pos x="0" y="1370"/>
                </a:cxn>
              </a:cxnLst>
              <a:rect l="0" t="0" r="r" b="b"/>
              <a:pathLst>
                <a:path w="17" h="1370">
                  <a:moveTo>
                    <a:pt x="0" y="1370"/>
                  </a:moveTo>
                  <a:lnTo>
                    <a:pt x="17" y="1369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369"/>
                  </a:lnTo>
                  <a:lnTo>
                    <a:pt x="0" y="1370"/>
                  </a:lnTo>
                  <a:lnTo>
                    <a:pt x="0" y="1369"/>
                  </a:lnTo>
                  <a:lnTo>
                    <a:pt x="0" y="1370"/>
                  </a:lnTo>
                  <a:lnTo>
                    <a:pt x="0" y="137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4" name="Freeform 2018"/>
            <p:cNvSpPr>
              <a:spLocks/>
            </p:cNvSpPr>
            <p:nvPr/>
          </p:nvSpPr>
          <p:spPr bwMode="auto">
            <a:xfrm>
              <a:off x="3565" y="690"/>
              <a:ext cx="5" cy="3"/>
            </a:xfrm>
            <a:custGeom>
              <a:avLst/>
              <a:gdLst/>
              <a:ahLst/>
              <a:cxnLst>
                <a:cxn ang="0">
                  <a:pos x="1" y="14"/>
                </a:cxn>
                <a:cxn ang="0">
                  <a:pos x="17" y="12"/>
                </a:cxn>
                <a:cxn ang="0">
                  <a:pos x="16" y="0"/>
                </a:cxn>
                <a:cxn ang="0">
                  <a:pos x="0" y="1"/>
                </a:cxn>
                <a:cxn ang="0">
                  <a:pos x="1" y="13"/>
                </a:cxn>
                <a:cxn ang="0">
                  <a:pos x="1" y="14"/>
                </a:cxn>
                <a:cxn ang="0">
                  <a:pos x="1" y="13"/>
                </a:cxn>
                <a:cxn ang="0">
                  <a:pos x="1" y="14"/>
                </a:cxn>
                <a:cxn ang="0">
                  <a:pos x="1" y="14"/>
                </a:cxn>
              </a:cxnLst>
              <a:rect l="0" t="0" r="r" b="b"/>
              <a:pathLst>
                <a:path w="17" h="14">
                  <a:moveTo>
                    <a:pt x="1" y="14"/>
                  </a:moveTo>
                  <a:lnTo>
                    <a:pt x="17" y="12"/>
                  </a:lnTo>
                  <a:lnTo>
                    <a:pt x="16" y="0"/>
                  </a:lnTo>
                  <a:lnTo>
                    <a:pt x="0" y="1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1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5" name="Freeform 2019"/>
            <p:cNvSpPr>
              <a:spLocks/>
            </p:cNvSpPr>
            <p:nvPr/>
          </p:nvSpPr>
          <p:spPr bwMode="auto">
            <a:xfrm>
              <a:off x="3565" y="693"/>
              <a:ext cx="5" cy="4"/>
            </a:xfrm>
            <a:custGeom>
              <a:avLst/>
              <a:gdLst/>
              <a:ahLst/>
              <a:cxnLst>
                <a:cxn ang="0">
                  <a:pos x="3" y="17"/>
                </a:cxn>
                <a:cxn ang="0">
                  <a:pos x="19" y="12"/>
                </a:cxn>
                <a:cxn ang="0">
                  <a:pos x="16" y="0"/>
                </a:cxn>
                <a:cxn ang="0">
                  <a:pos x="0" y="3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3" y="16"/>
                </a:cxn>
                <a:cxn ang="0">
                  <a:pos x="3" y="17"/>
                </a:cxn>
              </a:cxnLst>
              <a:rect l="0" t="0" r="r" b="b"/>
              <a:pathLst>
                <a:path w="19" h="17">
                  <a:moveTo>
                    <a:pt x="3" y="17"/>
                  </a:moveTo>
                  <a:lnTo>
                    <a:pt x="19" y="12"/>
                  </a:lnTo>
                  <a:lnTo>
                    <a:pt x="16" y="0"/>
                  </a:lnTo>
                  <a:lnTo>
                    <a:pt x="0" y="3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6" name="Freeform 2020"/>
            <p:cNvSpPr>
              <a:spLocks/>
            </p:cNvSpPr>
            <p:nvPr/>
          </p:nvSpPr>
          <p:spPr bwMode="auto">
            <a:xfrm>
              <a:off x="3566" y="696"/>
              <a:ext cx="5" cy="4"/>
            </a:xfrm>
            <a:custGeom>
              <a:avLst/>
              <a:gdLst/>
              <a:ahLst/>
              <a:cxnLst>
                <a:cxn ang="0">
                  <a:pos x="5" y="18"/>
                </a:cxn>
                <a:cxn ang="0">
                  <a:pos x="20" y="12"/>
                </a:cxn>
                <a:cxn ang="0">
                  <a:pos x="16" y="0"/>
                </a:cxn>
                <a:cxn ang="0">
                  <a:pos x="0" y="6"/>
                </a:cxn>
                <a:cxn ang="0">
                  <a:pos x="5" y="17"/>
                </a:cxn>
                <a:cxn ang="0">
                  <a:pos x="5" y="18"/>
                </a:cxn>
                <a:cxn ang="0">
                  <a:pos x="5" y="17"/>
                </a:cxn>
                <a:cxn ang="0">
                  <a:pos x="5" y="18"/>
                </a:cxn>
                <a:cxn ang="0">
                  <a:pos x="5" y="18"/>
                </a:cxn>
              </a:cxnLst>
              <a:rect l="0" t="0" r="r" b="b"/>
              <a:pathLst>
                <a:path w="20" h="18">
                  <a:moveTo>
                    <a:pt x="5" y="18"/>
                  </a:moveTo>
                  <a:lnTo>
                    <a:pt x="20" y="12"/>
                  </a:lnTo>
                  <a:lnTo>
                    <a:pt x="16" y="0"/>
                  </a:lnTo>
                  <a:lnTo>
                    <a:pt x="0" y="6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7"/>
                  </a:lnTo>
                  <a:lnTo>
                    <a:pt x="5" y="18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7" name="Freeform 2021"/>
            <p:cNvSpPr>
              <a:spLocks/>
            </p:cNvSpPr>
            <p:nvPr/>
          </p:nvSpPr>
          <p:spPr bwMode="auto">
            <a:xfrm>
              <a:off x="3568" y="698"/>
              <a:ext cx="5" cy="5"/>
            </a:xfrm>
            <a:custGeom>
              <a:avLst/>
              <a:gdLst/>
              <a:ahLst/>
              <a:cxnLst>
                <a:cxn ang="0">
                  <a:pos x="7" y="21"/>
                </a:cxn>
                <a:cxn ang="0">
                  <a:pos x="20" y="11"/>
                </a:cxn>
                <a:cxn ang="0">
                  <a:pos x="14" y="0"/>
                </a:cxn>
                <a:cxn ang="0">
                  <a:pos x="0" y="8"/>
                </a:cxn>
                <a:cxn ang="0">
                  <a:pos x="6" y="20"/>
                </a:cxn>
                <a:cxn ang="0">
                  <a:pos x="7" y="21"/>
                </a:cxn>
                <a:cxn ang="0">
                  <a:pos x="6" y="20"/>
                </a:cxn>
                <a:cxn ang="0">
                  <a:pos x="6" y="20"/>
                </a:cxn>
                <a:cxn ang="0">
                  <a:pos x="7" y="21"/>
                </a:cxn>
              </a:cxnLst>
              <a:rect l="0" t="0" r="r" b="b"/>
              <a:pathLst>
                <a:path w="20" h="21">
                  <a:moveTo>
                    <a:pt x="7" y="21"/>
                  </a:moveTo>
                  <a:lnTo>
                    <a:pt x="20" y="11"/>
                  </a:lnTo>
                  <a:lnTo>
                    <a:pt x="14" y="0"/>
                  </a:lnTo>
                  <a:lnTo>
                    <a:pt x="0" y="8"/>
                  </a:lnTo>
                  <a:lnTo>
                    <a:pt x="6" y="20"/>
                  </a:lnTo>
                  <a:lnTo>
                    <a:pt x="7" y="21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7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8" name="Freeform 2022"/>
            <p:cNvSpPr>
              <a:spLocks/>
            </p:cNvSpPr>
            <p:nvPr/>
          </p:nvSpPr>
          <p:spPr bwMode="auto">
            <a:xfrm>
              <a:off x="3569" y="701"/>
              <a:ext cx="5" cy="5"/>
            </a:xfrm>
            <a:custGeom>
              <a:avLst/>
              <a:gdLst/>
              <a:ahLst/>
              <a:cxnLst>
                <a:cxn ang="0">
                  <a:pos x="8" y="22"/>
                </a:cxn>
                <a:cxn ang="0">
                  <a:pos x="21" y="11"/>
                </a:cxn>
                <a:cxn ang="0">
                  <a:pos x="13" y="0"/>
                </a:cxn>
                <a:cxn ang="0">
                  <a:pos x="0" y="11"/>
                </a:cxn>
                <a:cxn ang="0">
                  <a:pos x="7" y="21"/>
                </a:cxn>
                <a:cxn ang="0">
                  <a:pos x="8" y="22"/>
                </a:cxn>
                <a:cxn ang="0">
                  <a:pos x="7" y="21"/>
                </a:cxn>
                <a:cxn ang="0">
                  <a:pos x="8" y="21"/>
                </a:cxn>
                <a:cxn ang="0">
                  <a:pos x="8" y="22"/>
                </a:cxn>
              </a:cxnLst>
              <a:rect l="0" t="0" r="r" b="b"/>
              <a:pathLst>
                <a:path w="21" h="22">
                  <a:moveTo>
                    <a:pt x="8" y="22"/>
                  </a:moveTo>
                  <a:lnTo>
                    <a:pt x="21" y="11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7" y="21"/>
                  </a:lnTo>
                  <a:lnTo>
                    <a:pt x="8" y="22"/>
                  </a:lnTo>
                  <a:lnTo>
                    <a:pt x="7" y="21"/>
                  </a:lnTo>
                  <a:lnTo>
                    <a:pt x="8" y="21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39" name="Freeform 2023"/>
            <p:cNvSpPr>
              <a:spLocks/>
            </p:cNvSpPr>
            <p:nvPr/>
          </p:nvSpPr>
          <p:spPr bwMode="auto">
            <a:xfrm>
              <a:off x="3571" y="703"/>
              <a:ext cx="5" cy="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21" y="9"/>
                </a:cxn>
                <a:cxn ang="0">
                  <a:pos x="13" y="0"/>
                </a:cxn>
                <a:cxn ang="0">
                  <a:pos x="0" y="12"/>
                </a:cxn>
                <a:cxn ang="0">
                  <a:pos x="10" y="21"/>
                </a:cxn>
                <a:cxn ang="0">
                  <a:pos x="11" y="21"/>
                </a:cxn>
                <a:cxn ang="0">
                  <a:pos x="10" y="21"/>
                </a:cxn>
                <a:cxn ang="0">
                  <a:pos x="10" y="21"/>
                </a:cxn>
                <a:cxn ang="0">
                  <a:pos x="11" y="21"/>
                </a:cxn>
              </a:cxnLst>
              <a:rect l="0" t="0" r="r" b="b"/>
              <a:pathLst>
                <a:path w="21" h="21">
                  <a:moveTo>
                    <a:pt x="11" y="21"/>
                  </a:moveTo>
                  <a:lnTo>
                    <a:pt x="21" y="9"/>
                  </a:lnTo>
                  <a:lnTo>
                    <a:pt x="13" y="0"/>
                  </a:lnTo>
                  <a:lnTo>
                    <a:pt x="0" y="12"/>
                  </a:lnTo>
                  <a:lnTo>
                    <a:pt x="10" y="21"/>
                  </a:lnTo>
                  <a:lnTo>
                    <a:pt x="11" y="21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0" name="Freeform 2024"/>
            <p:cNvSpPr>
              <a:spLocks/>
            </p:cNvSpPr>
            <p:nvPr/>
          </p:nvSpPr>
          <p:spPr bwMode="auto">
            <a:xfrm>
              <a:off x="3574" y="705"/>
              <a:ext cx="5" cy="5"/>
            </a:xfrm>
            <a:custGeom>
              <a:avLst/>
              <a:gdLst/>
              <a:ahLst/>
              <a:cxnLst>
                <a:cxn ang="0">
                  <a:pos x="10" y="21"/>
                </a:cxn>
                <a:cxn ang="0">
                  <a:pos x="19" y="8"/>
                </a:cxn>
                <a:cxn ang="0">
                  <a:pos x="10" y="0"/>
                </a:cxn>
                <a:cxn ang="0">
                  <a:pos x="0" y="13"/>
                </a:cxn>
                <a:cxn ang="0">
                  <a:pos x="9" y="21"/>
                </a:cxn>
                <a:cxn ang="0">
                  <a:pos x="10" y="21"/>
                </a:cxn>
                <a:cxn ang="0">
                  <a:pos x="9" y="21"/>
                </a:cxn>
                <a:cxn ang="0">
                  <a:pos x="10" y="21"/>
                </a:cxn>
                <a:cxn ang="0">
                  <a:pos x="10" y="21"/>
                </a:cxn>
              </a:cxnLst>
              <a:rect l="0" t="0" r="r" b="b"/>
              <a:pathLst>
                <a:path w="19" h="21">
                  <a:moveTo>
                    <a:pt x="10" y="21"/>
                  </a:moveTo>
                  <a:lnTo>
                    <a:pt x="19" y="8"/>
                  </a:lnTo>
                  <a:lnTo>
                    <a:pt x="10" y="0"/>
                  </a:lnTo>
                  <a:lnTo>
                    <a:pt x="0" y="13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1" name="Freeform 2025"/>
            <p:cNvSpPr>
              <a:spLocks/>
            </p:cNvSpPr>
            <p:nvPr/>
          </p:nvSpPr>
          <p:spPr bwMode="auto">
            <a:xfrm>
              <a:off x="3576" y="707"/>
              <a:ext cx="5" cy="5"/>
            </a:xfrm>
            <a:custGeom>
              <a:avLst/>
              <a:gdLst/>
              <a:ahLst/>
              <a:cxnLst>
                <a:cxn ang="0">
                  <a:pos x="12" y="21"/>
                </a:cxn>
                <a:cxn ang="0">
                  <a:pos x="19" y="6"/>
                </a:cxn>
                <a:cxn ang="0">
                  <a:pos x="8" y="0"/>
                </a:cxn>
                <a:cxn ang="0">
                  <a:pos x="0" y="14"/>
                </a:cxn>
                <a:cxn ang="0">
                  <a:pos x="11" y="20"/>
                </a:cxn>
                <a:cxn ang="0">
                  <a:pos x="12" y="21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2" y="21"/>
                </a:cxn>
              </a:cxnLst>
              <a:rect l="0" t="0" r="r" b="b"/>
              <a:pathLst>
                <a:path w="19" h="21">
                  <a:moveTo>
                    <a:pt x="12" y="21"/>
                  </a:moveTo>
                  <a:lnTo>
                    <a:pt x="19" y="6"/>
                  </a:lnTo>
                  <a:lnTo>
                    <a:pt x="8" y="0"/>
                  </a:lnTo>
                  <a:lnTo>
                    <a:pt x="0" y="14"/>
                  </a:lnTo>
                  <a:lnTo>
                    <a:pt x="11" y="20"/>
                  </a:lnTo>
                  <a:lnTo>
                    <a:pt x="12" y="21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2" name="Freeform 2026"/>
            <p:cNvSpPr>
              <a:spLocks/>
            </p:cNvSpPr>
            <p:nvPr/>
          </p:nvSpPr>
          <p:spPr bwMode="auto">
            <a:xfrm>
              <a:off x="3580" y="708"/>
              <a:ext cx="4" cy="5"/>
            </a:xfrm>
            <a:custGeom>
              <a:avLst/>
              <a:gdLst/>
              <a:ahLst/>
              <a:cxnLst>
                <a:cxn ang="0">
                  <a:pos x="13" y="21"/>
                </a:cxn>
                <a:cxn ang="0">
                  <a:pos x="18" y="5"/>
                </a:cxn>
                <a:cxn ang="0">
                  <a:pos x="6" y="0"/>
                </a:cxn>
                <a:cxn ang="0">
                  <a:pos x="0" y="16"/>
                </a:cxn>
                <a:cxn ang="0">
                  <a:pos x="12" y="20"/>
                </a:cxn>
                <a:cxn ang="0">
                  <a:pos x="13" y="21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3" y="21"/>
                </a:cxn>
              </a:cxnLst>
              <a:rect l="0" t="0" r="r" b="b"/>
              <a:pathLst>
                <a:path w="18" h="21">
                  <a:moveTo>
                    <a:pt x="13" y="21"/>
                  </a:moveTo>
                  <a:lnTo>
                    <a:pt x="18" y="5"/>
                  </a:lnTo>
                  <a:lnTo>
                    <a:pt x="6" y="0"/>
                  </a:lnTo>
                  <a:lnTo>
                    <a:pt x="0" y="16"/>
                  </a:lnTo>
                  <a:lnTo>
                    <a:pt x="12" y="20"/>
                  </a:lnTo>
                  <a:lnTo>
                    <a:pt x="13" y="21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3" name="Freeform 2027"/>
            <p:cNvSpPr>
              <a:spLocks/>
            </p:cNvSpPr>
            <p:nvPr/>
          </p:nvSpPr>
          <p:spPr bwMode="auto">
            <a:xfrm>
              <a:off x="3583" y="709"/>
              <a:ext cx="4" cy="5"/>
            </a:xfrm>
            <a:custGeom>
              <a:avLst/>
              <a:gdLst/>
              <a:ahLst/>
              <a:cxnLst>
                <a:cxn ang="0">
                  <a:pos x="14" y="18"/>
                </a:cxn>
                <a:cxn ang="0">
                  <a:pos x="16" y="2"/>
                </a:cxn>
                <a:cxn ang="0">
                  <a:pos x="3" y="0"/>
                </a:cxn>
                <a:cxn ang="0">
                  <a:pos x="0" y="16"/>
                </a:cxn>
                <a:cxn ang="0">
                  <a:pos x="13" y="18"/>
                </a:cxn>
                <a:cxn ang="0">
                  <a:pos x="14" y="18"/>
                </a:cxn>
                <a:cxn ang="0">
                  <a:pos x="13" y="18"/>
                </a:cxn>
                <a:cxn ang="0">
                  <a:pos x="14" y="18"/>
                </a:cxn>
                <a:cxn ang="0">
                  <a:pos x="14" y="18"/>
                </a:cxn>
              </a:cxnLst>
              <a:rect l="0" t="0" r="r" b="b"/>
              <a:pathLst>
                <a:path w="16" h="18">
                  <a:moveTo>
                    <a:pt x="14" y="18"/>
                  </a:moveTo>
                  <a:lnTo>
                    <a:pt x="16" y="2"/>
                  </a:lnTo>
                  <a:lnTo>
                    <a:pt x="3" y="0"/>
                  </a:lnTo>
                  <a:lnTo>
                    <a:pt x="0" y="16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4" y="18"/>
                  </a:lnTo>
                  <a:lnTo>
                    <a:pt x="14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4" name="Freeform 2028"/>
            <p:cNvSpPr>
              <a:spLocks/>
            </p:cNvSpPr>
            <p:nvPr/>
          </p:nvSpPr>
          <p:spPr bwMode="auto">
            <a:xfrm>
              <a:off x="3586" y="710"/>
              <a:ext cx="4" cy="4"/>
            </a:xfrm>
            <a:custGeom>
              <a:avLst/>
              <a:gdLst/>
              <a:ahLst/>
              <a:cxnLst>
                <a:cxn ang="0">
                  <a:pos x="13" y="17"/>
                </a:cxn>
                <a:cxn ang="0">
                  <a:pos x="14" y="1"/>
                </a:cxn>
                <a:cxn ang="0">
                  <a:pos x="1" y="0"/>
                </a:cxn>
                <a:cxn ang="0">
                  <a:pos x="0" y="16"/>
                </a:cxn>
                <a:cxn ang="0">
                  <a:pos x="12" y="17"/>
                </a:cxn>
                <a:cxn ang="0">
                  <a:pos x="13" y="17"/>
                </a:cxn>
                <a:cxn ang="0">
                  <a:pos x="12" y="17"/>
                </a:cxn>
                <a:cxn ang="0">
                  <a:pos x="13" y="17"/>
                </a:cxn>
                <a:cxn ang="0">
                  <a:pos x="13" y="17"/>
                </a:cxn>
              </a:cxnLst>
              <a:rect l="0" t="0" r="r" b="b"/>
              <a:pathLst>
                <a:path w="14" h="17">
                  <a:moveTo>
                    <a:pt x="13" y="17"/>
                  </a:moveTo>
                  <a:lnTo>
                    <a:pt x="14" y="1"/>
                  </a:lnTo>
                  <a:lnTo>
                    <a:pt x="1" y="0"/>
                  </a:lnTo>
                  <a:lnTo>
                    <a:pt x="0" y="16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5" name="Freeform 2029"/>
            <p:cNvSpPr>
              <a:spLocks/>
            </p:cNvSpPr>
            <p:nvPr/>
          </p:nvSpPr>
          <p:spPr bwMode="auto">
            <a:xfrm>
              <a:off x="3686" y="340"/>
              <a:ext cx="21" cy="25"/>
            </a:xfrm>
            <a:custGeom>
              <a:avLst/>
              <a:gdLst/>
              <a:ahLst/>
              <a:cxnLst>
                <a:cxn ang="0">
                  <a:pos x="24" y="18"/>
                </a:cxn>
                <a:cxn ang="0">
                  <a:pos x="61" y="18"/>
                </a:cxn>
                <a:cxn ang="0">
                  <a:pos x="61" y="99"/>
                </a:cxn>
                <a:cxn ang="0">
                  <a:pos x="84" y="99"/>
                </a:cxn>
                <a:cxn ang="0">
                  <a:pos x="84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24" y="18"/>
                </a:cxn>
              </a:cxnLst>
              <a:rect l="0" t="0" r="r" b="b"/>
              <a:pathLst>
                <a:path w="84" h="99">
                  <a:moveTo>
                    <a:pt x="24" y="18"/>
                  </a:moveTo>
                  <a:lnTo>
                    <a:pt x="61" y="18"/>
                  </a:lnTo>
                  <a:lnTo>
                    <a:pt x="61" y="99"/>
                  </a:lnTo>
                  <a:lnTo>
                    <a:pt x="84" y="99"/>
                  </a:lnTo>
                  <a:lnTo>
                    <a:pt x="84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24" y="99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6" name="Freeform 2030"/>
            <p:cNvSpPr>
              <a:spLocks noEditPoints="1"/>
            </p:cNvSpPr>
            <p:nvPr/>
          </p:nvSpPr>
          <p:spPr bwMode="auto">
            <a:xfrm>
              <a:off x="3713" y="340"/>
              <a:ext cx="21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9"/>
                </a:cxn>
                <a:cxn ang="0">
                  <a:pos x="23" y="99"/>
                </a:cxn>
                <a:cxn ang="0">
                  <a:pos x="23" y="64"/>
                </a:cxn>
                <a:cxn ang="0">
                  <a:pos x="44" y="64"/>
                </a:cxn>
                <a:cxn ang="0">
                  <a:pos x="49" y="64"/>
                </a:cxn>
                <a:cxn ang="0">
                  <a:pos x="56" y="63"/>
                </a:cxn>
                <a:cxn ang="0">
                  <a:pos x="62" y="62"/>
                </a:cxn>
                <a:cxn ang="0">
                  <a:pos x="68" y="60"/>
                </a:cxn>
                <a:cxn ang="0">
                  <a:pos x="74" y="56"/>
                </a:cxn>
                <a:cxn ang="0">
                  <a:pos x="78" y="50"/>
                </a:cxn>
                <a:cxn ang="0">
                  <a:pos x="80" y="46"/>
                </a:cxn>
                <a:cxn ang="0">
                  <a:pos x="81" y="42"/>
                </a:cxn>
                <a:cxn ang="0">
                  <a:pos x="82" y="37"/>
                </a:cxn>
                <a:cxn ang="0">
                  <a:pos x="83" y="32"/>
                </a:cxn>
                <a:cxn ang="0">
                  <a:pos x="82" y="24"/>
                </a:cxn>
                <a:cxn ang="0">
                  <a:pos x="80" y="16"/>
                </a:cxn>
                <a:cxn ang="0">
                  <a:pos x="76" y="10"/>
                </a:cxn>
                <a:cxn ang="0">
                  <a:pos x="72" y="6"/>
                </a:cxn>
                <a:cxn ang="0">
                  <a:pos x="66" y="3"/>
                </a:cxn>
                <a:cxn ang="0">
                  <a:pos x="60" y="1"/>
                </a:cxn>
                <a:cxn ang="0">
                  <a:pos x="53" y="0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23" y="18"/>
                </a:cxn>
                <a:cxn ang="0">
                  <a:pos x="40" y="18"/>
                </a:cxn>
                <a:cxn ang="0">
                  <a:pos x="45" y="20"/>
                </a:cxn>
                <a:cxn ang="0">
                  <a:pos x="52" y="21"/>
                </a:cxn>
                <a:cxn ang="0">
                  <a:pos x="54" y="22"/>
                </a:cxn>
                <a:cxn ang="0">
                  <a:pos x="56" y="25"/>
                </a:cxn>
                <a:cxn ang="0">
                  <a:pos x="57" y="28"/>
                </a:cxn>
                <a:cxn ang="0">
                  <a:pos x="58" y="32"/>
                </a:cxn>
                <a:cxn ang="0">
                  <a:pos x="58" y="35"/>
                </a:cxn>
                <a:cxn ang="0">
                  <a:pos x="57" y="38"/>
                </a:cxn>
                <a:cxn ang="0">
                  <a:pos x="56" y="40"/>
                </a:cxn>
                <a:cxn ang="0">
                  <a:pos x="54" y="42"/>
                </a:cxn>
                <a:cxn ang="0">
                  <a:pos x="51" y="44"/>
                </a:cxn>
                <a:cxn ang="0">
                  <a:pos x="48" y="45"/>
                </a:cxn>
                <a:cxn ang="0">
                  <a:pos x="44" y="45"/>
                </a:cxn>
                <a:cxn ang="0">
                  <a:pos x="40" y="45"/>
                </a:cxn>
                <a:cxn ang="0">
                  <a:pos x="23" y="45"/>
                </a:cxn>
                <a:cxn ang="0">
                  <a:pos x="23" y="18"/>
                </a:cxn>
              </a:cxnLst>
              <a:rect l="0" t="0" r="r" b="b"/>
              <a:pathLst>
                <a:path w="83" h="99">
                  <a:moveTo>
                    <a:pt x="0" y="0"/>
                  </a:moveTo>
                  <a:lnTo>
                    <a:pt x="0" y="99"/>
                  </a:lnTo>
                  <a:lnTo>
                    <a:pt x="23" y="99"/>
                  </a:lnTo>
                  <a:lnTo>
                    <a:pt x="23" y="64"/>
                  </a:lnTo>
                  <a:lnTo>
                    <a:pt x="44" y="64"/>
                  </a:lnTo>
                  <a:lnTo>
                    <a:pt x="49" y="64"/>
                  </a:lnTo>
                  <a:lnTo>
                    <a:pt x="56" y="63"/>
                  </a:lnTo>
                  <a:lnTo>
                    <a:pt x="62" y="62"/>
                  </a:lnTo>
                  <a:lnTo>
                    <a:pt x="68" y="60"/>
                  </a:lnTo>
                  <a:lnTo>
                    <a:pt x="74" y="56"/>
                  </a:lnTo>
                  <a:lnTo>
                    <a:pt x="78" y="50"/>
                  </a:lnTo>
                  <a:lnTo>
                    <a:pt x="80" y="46"/>
                  </a:lnTo>
                  <a:lnTo>
                    <a:pt x="81" y="42"/>
                  </a:lnTo>
                  <a:lnTo>
                    <a:pt x="82" y="37"/>
                  </a:lnTo>
                  <a:lnTo>
                    <a:pt x="83" y="32"/>
                  </a:lnTo>
                  <a:lnTo>
                    <a:pt x="82" y="24"/>
                  </a:lnTo>
                  <a:lnTo>
                    <a:pt x="80" y="16"/>
                  </a:lnTo>
                  <a:lnTo>
                    <a:pt x="76" y="10"/>
                  </a:lnTo>
                  <a:lnTo>
                    <a:pt x="72" y="6"/>
                  </a:lnTo>
                  <a:lnTo>
                    <a:pt x="66" y="3"/>
                  </a:lnTo>
                  <a:lnTo>
                    <a:pt x="60" y="1"/>
                  </a:lnTo>
                  <a:lnTo>
                    <a:pt x="53" y="0"/>
                  </a:lnTo>
                  <a:lnTo>
                    <a:pt x="45" y="0"/>
                  </a:lnTo>
                  <a:lnTo>
                    <a:pt x="0" y="0"/>
                  </a:lnTo>
                  <a:close/>
                  <a:moveTo>
                    <a:pt x="23" y="18"/>
                  </a:moveTo>
                  <a:lnTo>
                    <a:pt x="40" y="18"/>
                  </a:lnTo>
                  <a:lnTo>
                    <a:pt x="45" y="20"/>
                  </a:lnTo>
                  <a:lnTo>
                    <a:pt x="52" y="21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57" y="28"/>
                  </a:lnTo>
                  <a:lnTo>
                    <a:pt x="58" y="32"/>
                  </a:lnTo>
                  <a:lnTo>
                    <a:pt x="58" y="35"/>
                  </a:lnTo>
                  <a:lnTo>
                    <a:pt x="57" y="38"/>
                  </a:lnTo>
                  <a:lnTo>
                    <a:pt x="56" y="40"/>
                  </a:lnTo>
                  <a:lnTo>
                    <a:pt x="54" y="42"/>
                  </a:lnTo>
                  <a:lnTo>
                    <a:pt x="51" y="44"/>
                  </a:lnTo>
                  <a:lnTo>
                    <a:pt x="48" y="45"/>
                  </a:lnTo>
                  <a:lnTo>
                    <a:pt x="44" y="45"/>
                  </a:lnTo>
                  <a:lnTo>
                    <a:pt x="40" y="45"/>
                  </a:lnTo>
                  <a:lnTo>
                    <a:pt x="23" y="45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7" name="Freeform 2031"/>
            <p:cNvSpPr>
              <a:spLocks/>
            </p:cNvSpPr>
            <p:nvPr/>
          </p:nvSpPr>
          <p:spPr bwMode="auto">
            <a:xfrm>
              <a:off x="3737" y="340"/>
              <a:ext cx="22" cy="25"/>
            </a:xfrm>
            <a:custGeom>
              <a:avLst/>
              <a:gdLst/>
              <a:ahLst/>
              <a:cxnLst>
                <a:cxn ang="0">
                  <a:pos x="24" y="63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64" y="34"/>
                </a:cxn>
                <a:cxn ang="0">
                  <a:pos x="64" y="99"/>
                </a:cxn>
                <a:cxn ang="0">
                  <a:pos x="86" y="99"/>
                </a:cxn>
                <a:cxn ang="0">
                  <a:pos x="86" y="0"/>
                </a:cxn>
                <a:cxn ang="0">
                  <a:pos x="64" y="0"/>
                </a:cxn>
                <a:cxn ang="0">
                  <a:pos x="24" y="63"/>
                </a:cxn>
              </a:cxnLst>
              <a:rect l="0" t="0" r="r" b="b"/>
              <a:pathLst>
                <a:path w="86" h="99">
                  <a:moveTo>
                    <a:pt x="24" y="63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24" y="99"/>
                  </a:lnTo>
                  <a:lnTo>
                    <a:pt x="64" y="34"/>
                  </a:lnTo>
                  <a:lnTo>
                    <a:pt x="64" y="99"/>
                  </a:lnTo>
                  <a:lnTo>
                    <a:pt x="86" y="99"/>
                  </a:lnTo>
                  <a:lnTo>
                    <a:pt x="86" y="0"/>
                  </a:lnTo>
                  <a:lnTo>
                    <a:pt x="64" y="0"/>
                  </a:lnTo>
                  <a:lnTo>
                    <a:pt x="24" y="6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8" name="Freeform 2032"/>
            <p:cNvSpPr>
              <a:spLocks/>
            </p:cNvSpPr>
            <p:nvPr/>
          </p:nvSpPr>
          <p:spPr bwMode="auto">
            <a:xfrm>
              <a:off x="3763" y="339"/>
              <a:ext cx="23" cy="26"/>
            </a:xfrm>
            <a:custGeom>
              <a:avLst/>
              <a:gdLst/>
              <a:ahLst/>
              <a:cxnLst>
                <a:cxn ang="0">
                  <a:pos x="1" y="74"/>
                </a:cxn>
                <a:cxn ang="0">
                  <a:pos x="4" y="83"/>
                </a:cxn>
                <a:cxn ang="0">
                  <a:pos x="8" y="91"/>
                </a:cxn>
                <a:cxn ang="0">
                  <a:pos x="14" y="96"/>
                </a:cxn>
                <a:cxn ang="0">
                  <a:pos x="23" y="101"/>
                </a:cxn>
                <a:cxn ang="0">
                  <a:pos x="38" y="104"/>
                </a:cxn>
                <a:cxn ang="0">
                  <a:pos x="55" y="104"/>
                </a:cxn>
                <a:cxn ang="0">
                  <a:pos x="70" y="102"/>
                </a:cxn>
                <a:cxn ang="0">
                  <a:pos x="83" y="95"/>
                </a:cxn>
                <a:cxn ang="0">
                  <a:pos x="89" y="87"/>
                </a:cxn>
                <a:cxn ang="0">
                  <a:pos x="92" y="80"/>
                </a:cxn>
                <a:cxn ang="0">
                  <a:pos x="91" y="69"/>
                </a:cxn>
                <a:cxn ang="0">
                  <a:pos x="89" y="61"/>
                </a:cxn>
                <a:cxn ang="0">
                  <a:pos x="83" y="55"/>
                </a:cxn>
                <a:cxn ang="0">
                  <a:pos x="75" y="51"/>
                </a:cxn>
                <a:cxn ang="0">
                  <a:pos x="70" y="49"/>
                </a:cxn>
                <a:cxn ang="0">
                  <a:pos x="82" y="44"/>
                </a:cxn>
                <a:cxn ang="0">
                  <a:pos x="87" y="38"/>
                </a:cxn>
                <a:cxn ang="0">
                  <a:pos x="89" y="28"/>
                </a:cxn>
                <a:cxn ang="0">
                  <a:pos x="85" y="14"/>
                </a:cxn>
                <a:cxn ang="0">
                  <a:pos x="76" y="6"/>
                </a:cxn>
                <a:cxn ang="0">
                  <a:pos x="63" y="1"/>
                </a:cxn>
                <a:cxn ang="0">
                  <a:pos x="47" y="0"/>
                </a:cxn>
                <a:cxn ang="0">
                  <a:pos x="30" y="1"/>
                </a:cxn>
                <a:cxn ang="0">
                  <a:pos x="17" y="7"/>
                </a:cxn>
                <a:cxn ang="0">
                  <a:pos x="8" y="18"/>
                </a:cxn>
                <a:cxn ang="0">
                  <a:pos x="4" y="35"/>
                </a:cxn>
                <a:cxn ang="0">
                  <a:pos x="27" y="30"/>
                </a:cxn>
                <a:cxn ang="0">
                  <a:pos x="31" y="24"/>
                </a:cxn>
                <a:cxn ang="0">
                  <a:pos x="39" y="19"/>
                </a:cxn>
                <a:cxn ang="0">
                  <a:pos x="48" y="19"/>
                </a:cxn>
                <a:cxn ang="0">
                  <a:pos x="59" y="21"/>
                </a:cxn>
                <a:cxn ang="0">
                  <a:pos x="63" y="27"/>
                </a:cxn>
                <a:cxn ang="0">
                  <a:pos x="64" y="35"/>
                </a:cxn>
                <a:cxn ang="0">
                  <a:pos x="61" y="39"/>
                </a:cxn>
                <a:cxn ang="0">
                  <a:pos x="52" y="42"/>
                </a:cxn>
                <a:cxn ang="0">
                  <a:pos x="36" y="42"/>
                </a:cxn>
                <a:cxn ang="0">
                  <a:pos x="49" y="60"/>
                </a:cxn>
                <a:cxn ang="0">
                  <a:pos x="61" y="62"/>
                </a:cxn>
                <a:cxn ang="0">
                  <a:pos x="65" y="65"/>
                </a:cxn>
                <a:cxn ang="0">
                  <a:pos x="67" y="72"/>
                </a:cxn>
                <a:cxn ang="0">
                  <a:pos x="66" y="77"/>
                </a:cxn>
                <a:cxn ang="0">
                  <a:pos x="63" y="81"/>
                </a:cxn>
                <a:cxn ang="0">
                  <a:pos x="57" y="84"/>
                </a:cxn>
                <a:cxn ang="0">
                  <a:pos x="46" y="86"/>
                </a:cxn>
                <a:cxn ang="0">
                  <a:pos x="36" y="84"/>
                </a:cxn>
                <a:cxn ang="0">
                  <a:pos x="29" y="81"/>
                </a:cxn>
                <a:cxn ang="0">
                  <a:pos x="25" y="75"/>
                </a:cxn>
                <a:cxn ang="0">
                  <a:pos x="23" y="67"/>
                </a:cxn>
              </a:cxnLst>
              <a:rect l="0" t="0" r="r" b="b"/>
              <a:pathLst>
                <a:path w="92" h="105">
                  <a:moveTo>
                    <a:pt x="0" y="67"/>
                  </a:moveTo>
                  <a:lnTo>
                    <a:pt x="1" y="74"/>
                  </a:lnTo>
                  <a:lnTo>
                    <a:pt x="2" y="79"/>
                  </a:lnTo>
                  <a:lnTo>
                    <a:pt x="4" y="83"/>
                  </a:lnTo>
                  <a:lnTo>
                    <a:pt x="6" y="87"/>
                  </a:lnTo>
                  <a:lnTo>
                    <a:pt x="8" y="91"/>
                  </a:lnTo>
                  <a:lnTo>
                    <a:pt x="11" y="94"/>
                  </a:lnTo>
                  <a:lnTo>
                    <a:pt x="14" y="96"/>
                  </a:lnTo>
                  <a:lnTo>
                    <a:pt x="17" y="98"/>
                  </a:lnTo>
                  <a:lnTo>
                    <a:pt x="23" y="101"/>
                  </a:lnTo>
                  <a:lnTo>
                    <a:pt x="31" y="103"/>
                  </a:lnTo>
                  <a:lnTo>
                    <a:pt x="38" y="104"/>
                  </a:lnTo>
                  <a:lnTo>
                    <a:pt x="46" y="105"/>
                  </a:lnTo>
                  <a:lnTo>
                    <a:pt x="55" y="104"/>
                  </a:lnTo>
                  <a:lnTo>
                    <a:pt x="63" y="103"/>
                  </a:lnTo>
                  <a:lnTo>
                    <a:pt x="70" y="102"/>
                  </a:lnTo>
                  <a:lnTo>
                    <a:pt x="77" y="99"/>
                  </a:lnTo>
                  <a:lnTo>
                    <a:pt x="83" y="95"/>
                  </a:lnTo>
                  <a:lnTo>
                    <a:pt x="88" y="90"/>
                  </a:lnTo>
                  <a:lnTo>
                    <a:pt x="89" y="87"/>
                  </a:lnTo>
                  <a:lnTo>
                    <a:pt x="91" y="84"/>
                  </a:lnTo>
                  <a:lnTo>
                    <a:pt x="92" y="80"/>
                  </a:lnTo>
                  <a:lnTo>
                    <a:pt x="92" y="75"/>
                  </a:lnTo>
                  <a:lnTo>
                    <a:pt x="91" y="69"/>
                  </a:lnTo>
                  <a:lnTo>
                    <a:pt x="90" y="65"/>
                  </a:lnTo>
                  <a:lnTo>
                    <a:pt x="89" y="61"/>
                  </a:lnTo>
                  <a:lnTo>
                    <a:pt x="86" y="57"/>
                  </a:lnTo>
                  <a:lnTo>
                    <a:pt x="83" y="55"/>
                  </a:lnTo>
                  <a:lnTo>
                    <a:pt x="79" y="53"/>
                  </a:lnTo>
                  <a:lnTo>
                    <a:pt x="75" y="51"/>
                  </a:lnTo>
                  <a:lnTo>
                    <a:pt x="70" y="50"/>
                  </a:lnTo>
                  <a:lnTo>
                    <a:pt x="70" y="49"/>
                  </a:lnTo>
                  <a:lnTo>
                    <a:pt x="76" y="48"/>
                  </a:lnTo>
                  <a:lnTo>
                    <a:pt x="82" y="44"/>
                  </a:lnTo>
                  <a:lnTo>
                    <a:pt x="85" y="41"/>
                  </a:lnTo>
                  <a:lnTo>
                    <a:pt x="87" y="38"/>
                  </a:lnTo>
                  <a:lnTo>
                    <a:pt x="88" y="33"/>
                  </a:lnTo>
                  <a:lnTo>
                    <a:pt x="89" y="28"/>
                  </a:lnTo>
                  <a:lnTo>
                    <a:pt x="88" y="20"/>
                  </a:lnTo>
                  <a:lnTo>
                    <a:pt x="85" y="14"/>
                  </a:lnTo>
                  <a:lnTo>
                    <a:pt x="81" y="9"/>
                  </a:lnTo>
                  <a:lnTo>
                    <a:pt x="76" y="6"/>
                  </a:lnTo>
                  <a:lnTo>
                    <a:pt x="70" y="3"/>
                  </a:lnTo>
                  <a:lnTo>
                    <a:pt x="63" y="1"/>
                  </a:lnTo>
                  <a:lnTo>
                    <a:pt x="56" y="0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30" y="1"/>
                  </a:lnTo>
                  <a:lnTo>
                    <a:pt x="23" y="4"/>
                  </a:lnTo>
                  <a:lnTo>
                    <a:pt x="17" y="7"/>
                  </a:lnTo>
                  <a:lnTo>
                    <a:pt x="12" y="12"/>
                  </a:lnTo>
                  <a:lnTo>
                    <a:pt x="8" y="18"/>
                  </a:lnTo>
                  <a:lnTo>
                    <a:pt x="5" y="26"/>
                  </a:lnTo>
                  <a:lnTo>
                    <a:pt x="4" y="35"/>
                  </a:lnTo>
                  <a:lnTo>
                    <a:pt x="26" y="35"/>
                  </a:lnTo>
                  <a:lnTo>
                    <a:pt x="27" y="30"/>
                  </a:lnTo>
                  <a:lnTo>
                    <a:pt x="29" y="26"/>
                  </a:lnTo>
                  <a:lnTo>
                    <a:pt x="31" y="24"/>
                  </a:lnTo>
                  <a:lnTo>
                    <a:pt x="34" y="21"/>
                  </a:lnTo>
                  <a:lnTo>
                    <a:pt x="39" y="19"/>
                  </a:lnTo>
                  <a:lnTo>
                    <a:pt x="44" y="19"/>
                  </a:lnTo>
                  <a:lnTo>
                    <a:pt x="48" y="19"/>
                  </a:lnTo>
                  <a:lnTo>
                    <a:pt x="56" y="20"/>
                  </a:lnTo>
                  <a:lnTo>
                    <a:pt x="59" y="21"/>
                  </a:lnTo>
                  <a:lnTo>
                    <a:pt x="62" y="25"/>
                  </a:lnTo>
                  <a:lnTo>
                    <a:pt x="63" y="27"/>
                  </a:lnTo>
                  <a:lnTo>
                    <a:pt x="64" y="31"/>
                  </a:lnTo>
                  <a:lnTo>
                    <a:pt x="64" y="35"/>
                  </a:lnTo>
                  <a:lnTo>
                    <a:pt x="62" y="37"/>
                  </a:lnTo>
                  <a:lnTo>
                    <a:pt x="61" y="39"/>
                  </a:lnTo>
                  <a:lnTo>
                    <a:pt x="59" y="40"/>
                  </a:lnTo>
                  <a:lnTo>
                    <a:pt x="52" y="42"/>
                  </a:lnTo>
                  <a:lnTo>
                    <a:pt x="47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9" y="60"/>
                  </a:lnTo>
                  <a:lnTo>
                    <a:pt x="55" y="60"/>
                  </a:lnTo>
                  <a:lnTo>
                    <a:pt x="61" y="62"/>
                  </a:lnTo>
                  <a:lnTo>
                    <a:pt x="63" y="63"/>
                  </a:lnTo>
                  <a:lnTo>
                    <a:pt x="65" y="65"/>
                  </a:lnTo>
                  <a:lnTo>
                    <a:pt x="67" y="68"/>
                  </a:lnTo>
                  <a:lnTo>
                    <a:pt x="67" y="72"/>
                  </a:lnTo>
                  <a:lnTo>
                    <a:pt x="67" y="75"/>
                  </a:lnTo>
                  <a:lnTo>
                    <a:pt x="66" y="77"/>
                  </a:lnTo>
                  <a:lnTo>
                    <a:pt x="65" y="79"/>
                  </a:lnTo>
                  <a:lnTo>
                    <a:pt x="63" y="81"/>
                  </a:lnTo>
                  <a:lnTo>
                    <a:pt x="61" y="83"/>
                  </a:lnTo>
                  <a:lnTo>
                    <a:pt x="57" y="84"/>
                  </a:lnTo>
                  <a:lnTo>
                    <a:pt x="52" y="85"/>
                  </a:lnTo>
                  <a:lnTo>
                    <a:pt x="46" y="86"/>
                  </a:lnTo>
                  <a:lnTo>
                    <a:pt x="41" y="85"/>
                  </a:lnTo>
                  <a:lnTo>
                    <a:pt x="36" y="84"/>
                  </a:lnTo>
                  <a:lnTo>
                    <a:pt x="32" y="83"/>
                  </a:lnTo>
                  <a:lnTo>
                    <a:pt x="29" y="81"/>
                  </a:lnTo>
                  <a:lnTo>
                    <a:pt x="27" y="78"/>
                  </a:lnTo>
                  <a:lnTo>
                    <a:pt x="25" y="75"/>
                  </a:lnTo>
                  <a:lnTo>
                    <a:pt x="24" y="71"/>
                  </a:lnTo>
                  <a:lnTo>
                    <a:pt x="23" y="67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49" name="Freeform 2033"/>
            <p:cNvSpPr>
              <a:spLocks/>
            </p:cNvSpPr>
            <p:nvPr/>
          </p:nvSpPr>
          <p:spPr bwMode="auto">
            <a:xfrm>
              <a:off x="3790" y="340"/>
              <a:ext cx="28" cy="25"/>
            </a:xfrm>
            <a:custGeom>
              <a:avLst/>
              <a:gdLst/>
              <a:ahLst/>
              <a:cxnLst>
                <a:cxn ang="0">
                  <a:pos x="49" y="99"/>
                </a:cxn>
                <a:cxn ang="0">
                  <a:pos x="64" y="99"/>
                </a:cxn>
                <a:cxn ang="0">
                  <a:pos x="89" y="28"/>
                </a:cxn>
                <a:cxn ang="0">
                  <a:pos x="89" y="28"/>
                </a:cxn>
                <a:cxn ang="0">
                  <a:pos x="89" y="99"/>
                </a:cxn>
                <a:cxn ang="0">
                  <a:pos x="113" y="99"/>
                </a:cxn>
                <a:cxn ang="0">
                  <a:pos x="113" y="0"/>
                </a:cxn>
                <a:cxn ang="0">
                  <a:pos x="80" y="0"/>
                </a:cxn>
                <a:cxn ang="0">
                  <a:pos x="57" y="67"/>
                </a:cxn>
                <a:cxn ang="0">
                  <a:pos x="33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23" y="99"/>
                </a:cxn>
                <a:cxn ang="0">
                  <a:pos x="23" y="28"/>
                </a:cxn>
                <a:cxn ang="0">
                  <a:pos x="24" y="28"/>
                </a:cxn>
                <a:cxn ang="0">
                  <a:pos x="49" y="99"/>
                </a:cxn>
              </a:cxnLst>
              <a:rect l="0" t="0" r="r" b="b"/>
              <a:pathLst>
                <a:path w="113" h="99">
                  <a:moveTo>
                    <a:pt x="49" y="99"/>
                  </a:moveTo>
                  <a:lnTo>
                    <a:pt x="64" y="99"/>
                  </a:lnTo>
                  <a:lnTo>
                    <a:pt x="89" y="28"/>
                  </a:lnTo>
                  <a:lnTo>
                    <a:pt x="89" y="28"/>
                  </a:lnTo>
                  <a:lnTo>
                    <a:pt x="89" y="99"/>
                  </a:lnTo>
                  <a:lnTo>
                    <a:pt x="113" y="99"/>
                  </a:lnTo>
                  <a:lnTo>
                    <a:pt x="113" y="0"/>
                  </a:lnTo>
                  <a:lnTo>
                    <a:pt x="80" y="0"/>
                  </a:lnTo>
                  <a:lnTo>
                    <a:pt x="57" y="67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23" y="99"/>
                  </a:lnTo>
                  <a:lnTo>
                    <a:pt x="23" y="28"/>
                  </a:lnTo>
                  <a:lnTo>
                    <a:pt x="24" y="28"/>
                  </a:lnTo>
                  <a:lnTo>
                    <a:pt x="49" y="9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0" name="Freeform 2034"/>
            <p:cNvSpPr>
              <a:spLocks noEditPoints="1"/>
            </p:cNvSpPr>
            <p:nvPr/>
          </p:nvSpPr>
          <p:spPr bwMode="auto">
            <a:xfrm>
              <a:off x="3821" y="340"/>
              <a:ext cx="24" cy="25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31" y="81"/>
                </a:cxn>
                <a:cxn ang="0">
                  <a:pos x="66" y="81"/>
                </a:cxn>
                <a:cxn ang="0">
                  <a:pos x="73" y="99"/>
                </a:cxn>
                <a:cxn ang="0">
                  <a:pos x="98" y="99"/>
                </a:cxn>
                <a:cxn ang="0">
                  <a:pos x="60" y="0"/>
                </a:cxn>
                <a:cxn ang="0">
                  <a:pos x="37" y="0"/>
                </a:cxn>
                <a:cxn ang="0">
                  <a:pos x="36" y="63"/>
                </a:cxn>
                <a:cxn ang="0">
                  <a:pos x="49" y="26"/>
                </a:cxn>
                <a:cxn ang="0">
                  <a:pos x="61" y="63"/>
                </a:cxn>
                <a:cxn ang="0">
                  <a:pos x="36" y="63"/>
                </a:cxn>
              </a:cxnLst>
              <a:rect l="0" t="0" r="r" b="b"/>
              <a:pathLst>
                <a:path w="98" h="99">
                  <a:moveTo>
                    <a:pt x="37" y="0"/>
                  </a:moveTo>
                  <a:lnTo>
                    <a:pt x="0" y="99"/>
                  </a:lnTo>
                  <a:lnTo>
                    <a:pt x="24" y="99"/>
                  </a:lnTo>
                  <a:lnTo>
                    <a:pt x="31" y="81"/>
                  </a:lnTo>
                  <a:lnTo>
                    <a:pt x="66" y="81"/>
                  </a:lnTo>
                  <a:lnTo>
                    <a:pt x="73" y="99"/>
                  </a:lnTo>
                  <a:lnTo>
                    <a:pt x="98" y="99"/>
                  </a:lnTo>
                  <a:lnTo>
                    <a:pt x="60" y="0"/>
                  </a:lnTo>
                  <a:lnTo>
                    <a:pt x="37" y="0"/>
                  </a:lnTo>
                  <a:close/>
                  <a:moveTo>
                    <a:pt x="36" y="63"/>
                  </a:moveTo>
                  <a:lnTo>
                    <a:pt x="49" y="26"/>
                  </a:lnTo>
                  <a:lnTo>
                    <a:pt x="61" y="63"/>
                  </a:lnTo>
                  <a:lnTo>
                    <a:pt x="36" y="6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1" name="Rectangle 2035"/>
            <p:cNvSpPr>
              <a:spLocks noChangeArrowheads="1"/>
            </p:cNvSpPr>
            <p:nvPr/>
          </p:nvSpPr>
          <p:spPr bwMode="auto">
            <a:xfrm>
              <a:off x="3848" y="353"/>
              <a:ext cx="10" cy="4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2" name="Freeform 2036"/>
            <p:cNvSpPr>
              <a:spLocks/>
            </p:cNvSpPr>
            <p:nvPr/>
          </p:nvSpPr>
          <p:spPr bwMode="auto">
            <a:xfrm>
              <a:off x="3864" y="340"/>
              <a:ext cx="28" cy="25"/>
            </a:xfrm>
            <a:custGeom>
              <a:avLst/>
              <a:gdLst/>
              <a:ahLst/>
              <a:cxnLst>
                <a:cxn ang="0">
                  <a:pos x="48" y="99"/>
                </a:cxn>
                <a:cxn ang="0">
                  <a:pos x="65" y="99"/>
                </a:cxn>
                <a:cxn ang="0">
                  <a:pos x="89" y="28"/>
                </a:cxn>
                <a:cxn ang="0">
                  <a:pos x="90" y="28"/>
                </a:cxn>
                <a:cxn ang="0">
                  <a:pos x="90" y="99"/>
                </a:cxn>
                <a:cxn ang="0">
                  <a:pos x="114" y="99"/>
                </a:cxn>
                <a:cxn ang="0">
                  <a:pos x="114" y="0"/>
                </a:cxn>
                <a:cxn ang="0">
                  <a:pos x="80" y="0"/>
                </a:cxn>
                <a:cxn ang="0">
                  <a:pos x="56" y="67"/>
                </a:cxn>
                <a:cxn ang="0">
                  <a:pos x="33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24" y="28"/>
                </a:cxn>
                <a:cxn ang="0">
                  <a:pos x="24" y="28"/>
                </a:cxn>
                <a:cxn ang="0">
                  <a:pos x="48" y="99"/>
                </a:cxn>
              </a:cxnLst>
              <a:rect l="0" t="0" r="r" b="b"/>
              <a:pathLst>
                <a:path w="114" h="99">
                  <a:moveTo>
                    <a:pt x="48" y="99"/>
                  </a:moveTo>
                  <a:lnTo>
                    <a:pt x="65" y="99"/>
                  </a:lnTo>
                  <a:lnTo>
                    <a:pt x="89" y="28"/>
                  </a:lnTo>
                  <a:lnTo>
                    <a:pt x="90" y="28"/>
                  </a:lnTo>
                  <a:lnTo>
                    <a:pt x="90" y="99"/>
                  </a:lnTo>
                  <a:lnTo>
                    <a:pt x="114" y="99"/>
                  </a:lnTo>
                  <a:lnTo>
                    <a:pt x="114" y="0"/>
                  </a:lnTo>
                  <a:lnTo>
                    <a:pt x="80" y="0"/>
                  </a:lnTo>
                  <a:lnTo>
                    <a:pt x="56" y="67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24" y="99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48" y="9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3" name="Freeform 2037"/>
            <p:cNvSpPr>
              <a:spLocks/>
            </p:cNvSpPr>
            <p:nvPr/>
          </p:nvSpPr>
          <p:spPr bwMode="auto">
            <a:xfrm>
              <a:off x="3636" y="377"/>
              <a:ext cx="14" cy="16"/>
            </a:xfrm>
            <a:custGeom>
              <a:avLst/>
              <a:gdLst/>
              <a:ahLst/>
              <a:cxnLst>
                <a:cxn ang="0">
                  <a:pos x="16" y="13"/>
                </a:cxn>
                <a:cxn ang="0">
                  <a:pos x="40" y="13"/>
                </a:cxn>
                <a:cxn ang="0">
                  <a:pos x="40" y="65"/>
                </a:cxn>
                <a:cxn ang="0">
                  <a:pos x="56" y="65"/>
                </a:cxn>
                <a:cxn ang="0">
                  <a:pos x="56" y="0"/>
                </a:cxn>
                <a:cxn ang="0">
                  <a:pos x="0" y="0"/>
                </a:cxn>
                <a:cxn ang="0">
                  <a:pos x="0" y="65"/>
                </a:cxn>
                <a:cxn ang="0">
                  <a:pos x="16" y="65"/>
                </a:cxn>
                <a:cxn ang="0">
                  <a:pos x="16" y="13"/>
                </a:cxn>
              </a:cxnLst>
              <a:rect l="0" t="0" r="r" b="b"/>
              <a:pathLst>
                <a:path w="56" h="65">
                  <a:moveTo>
                    <a:pt x="16" y="13"/>
                  </a:moveTo>
                  <a:lnTo>
                    <a:pt x="40" y="13"/>
                  </a:lnTo>
                  <a:lnTo>
                    <a:pt x="40" y="65"/>
                  </a:lnTo>
                  <a:lnTo>
                    <a:pt x="56" y="65"/>
                  </a:lnTo>
                  <a:lnTo>
                    <a:pt x="56" y="0"/>
                  </a:lnTo>
                  <a:lnTo>
                    <a:pt x="0" y="0"/>
                  </a:lnTo>
                  <a:lnTo>
                    <a:pt x="0" y="65"/>
                  </a:lnTo>
                  <a:lnTo>
                    <a:pt x="16" y="65"/>
                  </a:lnTo>
                  <a:lnTo>
                    <a:pt x="16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4" name="Freeform 2038"/>
            <p:cNvSpPr>
              <a:spLocks noEditPoints="1"/>
            </p:cNvSpPr>
            <p:nvPr/>
          </p:nvSpPr>
          <p:spPr bwMode="auto">
            <a:xfrm>
              <a:off x="3654" y="381"/>
              <a:ext cx="12" cy="1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7"/>
                </a:cxn>
                <a:cxn ang="0">
                  <a:pos x="14" y="67"/>
                </a:cxn>
                <a:cxn ang="0">
                  <a:pos x="14" y="45"/>
                </a:cxn>
                <a:cxn ang="0">
                  <a:pos x="18" y="48"/>
                </a:cxn>
                <a:cxn ang="0">
                  <a:pos x="22" y="50"/>
                </a:cxn>
                <a:cxn ang="0">
                  <a:pos x="25" y="51"/>
                </a:cxn>
                <a:cxn ang="0">
                  <a:pos x="28" y="51"/>
                </a:cxn>
                <a:cxn ang="0">
                  <a:pos x="33" y="51"/>
                </a:cxn>
                <a:cxn ang="0">
                  <a:pos x="38" y="49"/>
                </a:cxn>
                <a:cxn ang="0">
                  <a:pos x="41" y="47"/>
                </a:cxn>
                <a:cxn ang="0">
                  <a:pos x="44" y="44"/>
                </a:cxn>
                <a:cxn ang="0">
                  <a:pos x="47" y="41"/>
                </a:cxn>
                <a:cxn ang="0">
                  <a:pos x="49" y="36"/>
                </a:cxn>
                <a:cxn ang="0">
                  <a:pos x="50" y="32"/>
                </a:cxn>
                <a:cxn ang="0">
                  <a:pos x="50" y="26"/>
                </a:cxn>
                <a:cxn ang="0">
                  <a:pos x="50" y="21"/>
                </a:cxn>
                <a:cxn ang="0">
                  <a:pos x="49" y="16"/>
                </a:cxn>
                <a:cxn ang="0">
                  <a:pos x="47" y="12"/>
                </a:cxn>
                <a:cxn ang="0">
                  <a:pos x="45" y="8"/>
                </a:cxn>
                <a:cxn ang="0">
                  <a:pos x="41" y="4"/>
                </a:cxn>
                <a:cxn ang="0">
                  <a:pos x="38" y="2"/>
                </a:cxn>
                <a:cxn ang="0">
                  <a:pos x="34" y="1"/>
                </a:cxn>
                <a:cxn ang="0">
                  <a:pos x="28" y="0"/>
                </a:cxn>
                <a:cxn ang="0">
                  <a:pos x="25" y="0"/>
                </a:cxn>
                <a:cxn ang="0">
                  <a:pos x="21" y="1"/>
                </a:cxn>
                <a:cxn ang="0">
                  <a:pos x="17" y="4"/>
                </a:cxn>
                <a:cxn ang="0">
                  <a:pos x="13" y="8"/>
                </a:cxn>
                <a:cxn ang="0">
                  <a:pos x="13" y="8"/>
                </a:cxn>
                <a:cxn ang="0">
                  <a:pos x="13" y="2"/>
                </a:cxn>
                <a:cxn ang="0">
                  <a:pos x="0" y="2"/>
                </a:cxn>
                <a:cxn ang="0">
                  <a:pos x="13" y="26"/>
                </a:cxn>
                <a:cxn ang="0">
                  <a:pos x="13" y="22"/>
                </a:cxn>
                <a:cxn ang="0">
                  <a:pos x="14" y="18"/>
                </a:cxn>
                <a:cxn ang="0">
                  <a:pos x="15" y="15"/>
                </a:cxn>
                <a:cxn ang="0">
                  <a:pos x="17" y="13"/>
                </a:cxn>
                <a:cxn ang="0">
                  <a:pos x="20" y="11"/>
                </a:cxn>
                <a:cxn ang="0">
                  <a:pos x="24" y="10"/>
                </a:cxn>
                <a:cxn ang="0">
                  <a:pos x="27" y="11"/>
                </a:cxn>
                <a:cxn ang="0">
                  <a:pos x="31" y="13"/>
                </a:cxn>
                <a:cxn ang="0">
                  <a:pos x="33" y="15"/>
                </a:cxn>
                <a:cxn ang="0">
                  <a:pos x="35" y="18"/>
                </a:cxn>
                <a:cxn ang="0">
                  <a:pos x="35" y="22"/>
                </a:cxn>
                <a:cxn ang="0">
                  <a:pos x="36" y="26"/>
                </a:cxn>
                <a:cxn ang="0">
                  <a:pos x="35" y="32"/>
                </a:cxn>
                <a:cxn ang="0">
                  <a:pos x="33" y="37"/>
                </a:cxn>
                <a:cxn ang="0">
                  <a:pos x="31" y="39"/>
                </a:cxn>
                <a:cxn ang="0">
                  <a:pos x="29" y="40"/>
                </a:cxn>
                <a:cxn ang="0">
                  <a:pos x="27" y="41"/>
                </a:cxn>
                <a:cxn ang="0">
                  <a:pos x="24" y="42"/>
                </a:cxn>
                <a:cxn ang="0">
                  <a:pos x="21" y="41"/>
                </a:cxn>
                <a:cxn ang="0">
                  <a:pos x="19" y="40"/>
                </a:cxn>
                <a:cxn ang="0">
                  <a:pos x="17" y="39"/>
                </a:cxn>
                <a:cxn ang="0">
                  <a:pos x="15" y="37"/>
                </a:cxn>
                <a:cxn ang="0">
                  <a:pos x="14" y="32"/>
                </a:cxn>
                <a:cxn ang="0">
                  <a:pos x="13" y="26"/>
                </a:cxn>
              </a:cxnLst>
              <a:rect l="0" t="0" r="r" b="b"/>
              <a:pathLst>
                <a:path w="50" h="67">
                  <a:moveTo>
                    <a:pt x="0" y="2"/>
                  </a:moveTo>
                  <a:lnTo>
                    <a:pt x="0" y="67"/>
                  </a:lnTo>
                  <a:lnTo>
                    <a:pt x="14" y="67"/>
                  </a:lnTo>
                  <a:lnTo>
                    <a:pt x="14" y="45"/>
                  </a:lnTo>
                  <a:lnTo>
                    <a:pt x="18" y="48"/>
                  </a:lnTo>
                  <a:lnTo>
                    <a:pt x="22" y="50"/>
                  </a:lnTo>
                  <a:lnTo>
                    <a:pt x="25" y="51"/>
                  </a:lnTo>
                  <a:lnTo>
                    <a:pt x="28" y="51"/>
                  </a:lnTo>
                  <a:lnTo>
                    <a:pt x="33" y="51"/>
                  </a:lnTo>
                  <a:lnTo>
                    <a:pt x="38" y="49"/>
                  </a:lnTo>
                  <a:lnTo>
                    <a:pt x="41" y="47"/>
                  </a:lnTo>
                  <a:lnTo>
                    <a:pt x="44" y="44"/>
                  </a:lnTo>
                  <a:lnTo>
                    <a:pt x="47" y="41"/>
                  </a:lnTo>
                  <a:lnTo>
                    <a:pt x="49" y="36"/>
                  </a:lnTo>
                  <a:lnTo>
                    <a:pt x="50" y="32"/>
                  </a:lnTo>
                  <a:lnTo>
                    <a:pt x="50" y="26"/>
                  </a:lnTo>
                  <a:lnTo>
                    <a:pt x="50" y="21"/>
                  </a:lnTo>
                  <a:lnTo>
                    <a:pt x="49" y="16"/>
                  </a:lnTo>
                  <a:lnTo>
                    <a:pt x="47" y="12"/>
                  </a:lnTo>
                  <a:lnTo>
                    <a:pt x="45" y="8"/>
                  </a:lnTo>
                  <a:lnTo>
                    <a:pt x="41" y="4"/>
                  </a:lnTo>
                  <a:lnTo>
                    <a:pt x="38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1" y="1"/>
                  </a:lnTo>
                  <a:lnTo>
                    <a:pt x="17" y="4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0" y="2"/>
                  </a:lnTo>
                  <a:close/>
                  <a:moveTo>
                    <a:pt x="13" y="26"/>
                  </a:moveTo>
                  <a:lnTo>
                    <a:pt x="13" y="22"/>
                  </a:lnTo>
                  <a:lnTo>
                    <a:pt x="14" y="18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20" y="11"/>
                  </a:lnTo>
                  <a:lnTo>
                    <a:pt x="24" y="10"/>
                  </a:lnTo>
                  <a:lnTo>
                    <a:pt x="27" y="11"/>
                  </a:lnTo>
                  <a:lnTo>
                    <a:pt x="31" y="13"/>
                  </a:lnTo>
                  <a:lnTo>
                    <a:pt x="33" y="15"/>
                  </a:lnTo>
                  <a:lnTo>
                    <a:pt x="35" y="18"/>
                  </a:lnTo>
                  <a:lnTo>
                    <a:pt x="35" y="22"/>
                  </a:lnTo>
                  <a:lnTo>
                    <a:pt x="36" y="26"/>
                  </a:lnTo>
                  <a:lnTo>
                    <a:pt x="35" y="32"/>
                  </a:lnTo>
                  <a:lnTo>
                    <a:pt x="33" y="37"/>
                  </a:lnTo>
                  <a:lnTo>
                    <a:pt x="31" y="39"/>
                  </a:lnTo>
                  <a:lnTo>
                    <a:pt x="29" y="40"/>
                  </a:lnTo>
                  <a:lnTo>
                    <a:pt x="27" y="41"/>
                  </a:lnTo>
                  <a:lnTo>
                    <a:pt x="24" y="42"/>
                  </a:lnTo>
                  <a:lnTo>
                    <a:pt x="21" y="41"/>
                  </a:lnTo>
                  <a:lnTo>
                    <a:pt x="19" y="40"/>
                  </a:lnTo>
                  <a:lnTo>
                    <a:pt x="17" y="39"/>
                  </a:lnTo>
                  <a:lnTo>
                    <a:pt x="15" y="37"/>
                  </a:lnTo>
                  <a:lnTo>
                    <a:pt x="14" y="32"/>
                  </a:lnTo>
                  <a:lnTo>
                    <a:pt x="13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5" name="Freeform 2039"/>
            <p:cNvSpPr>
              <a:spLocks/>
            </p:cNvSpPr>
            <p:nvPr/>
          </p:nvSpPr>
          <p:spPr bwMode="auto">
            <a:xfrm>
              <a:off x="3669" y="382"/>
              <a:ext cx="12" cy="11"/>
            </a:xfrm>
            <a:custGeom>
              <a:avLst/>
              <a:gdLst/>
              <a:ahLst/>
              <a:cxnLst>
                <a:cxn ang="0">
                  <a:pos x="14" y="31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35" y="17"/>
                </a:cxn>
                <a:cxn ang="0">
                  <a:pos x="35" y="47"/>
                </a:cxn>
                <a:cxn ang="0">
                  <a:pos x="49" y="47"/>
                </a:cxn>
                <a:cxn ang="0">
                  <a:pos x="49" y="0"/>
                </a:cxn>
                <a:cxn ang="0">
                  <a:pos x="34" y="0"/>
                </a:cxn>
                <a:cxn ang="0">
                  <a:pos x="14" y="31"/>
                </a:cxn>
              </a:cxnLst>
              <a:rect l="0" t="0" r="r" b="b"/>
              <a:pathLst>
                <a:path w="49" h="47">
                  <a:moveTo>
                    <a:pt x="14" y="31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35" y="17"/>
                  </a:lnTo>
                  <a:lnTo>
                    <a:pt x="35" y="47"/>
                  </a:lnTo>
                  <a:lnTo>
                    <a:pt x="49" y="47"/>
                  </a:lnTo>
                  <a:lnTo>
                    <a:pt x="49" y="0"/>
                  </a:lnTo>
                  <a:lnTo>
                    <a:pt x="34" y="0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6" name="Freeform 2040"/>
            <p:cNvSpPr>
              <a:spLocks noEditPoints="1"/>
            </p:cNvSpPr>
            <p:nvPr/>
          </p:nvSpPr>
          <p:spPr bwMode="auto">
            <a:xfrm>
              <a:off x="3683" y="376"/>
              <a:ext cx="13" cy="18"/>
            </a:xfrm>
            <a:custGeom>
              <a:avLst/>
              <a:gdLst/>
              <a:ahLst/>
              <a:cxnLst>
                <a:cxn ang="0">
                  <a:pos x="37" y="2"/>
                </a:cxn>
                <a:cxn ang="0">
                  <a:pos x="30" y="3"/>
                </a:cxn>
                <a:cxn ang="0">
                  <a:pos x="18" y="5"/>
                </a:cxn>
                <a:cxn ang="0">
                  <a:pos x="10" y="9"/>
                </a:cxn>
                <a:cxn ang="0">
                  <a:pos x="4" y="17"/>
                </a:cxn>
                <a:cxn ang="0">
                  <a:pos x="1" y="30"/>
                </a:cxn>
                <a:cxn ang="0">
                  <a:pos x="1" y="44"/>
                </a:cxn>
                <a:cxn ang="0">
                  <a:pos x="3" y="56"/>
                </a:cxn>
                <a:cxn ang="0">
                  <a:pos x="9" y="65"/>
                </a:cxn>
                <a:cxn ang="0">
                  <a:pos x="21" y="70"/>
                </a:cxn>
                <a:cxn ang="0">
                  <a:pos x="33" y="71"/>
                </a:cxn>
                <a:cxn ang="0">
                  <a:pos x="42" y="67"/>
                </a:cxn>
                <a:cxn ang="0">
                  <a:pos x="48" y="61"/>
                </a:cxn>
                <a:cxn ang="0">
                  <a:pos x="52" y="52"/>
                </a:cxn>
                <a:cxn ang="0">
                  <a:pos x="52" y="41"/>
                </a:cxn>
                <a:cxn ang="0">
                  <a:pos x="49" y="32"/>
                </a:cxn>
                <a:cxn ang="0">
                  <a:pos x="43" y="24"/>
                </a:cxn>
                <a:cxn ang="0">
                  <a:pos x="34" y="21"/>
                </a:cxn>
                <a:cxn ang="0">
                  <a:pos x="26" y="20"/>
                </a:cxn>
                <a:cxn ang="0">
                  <a:pos x="19" y="23"/>
                </a:cxn>
                <a:cxn ang="0">
                  <a:pos x="11" y="30"/>
                </a:cxn>
                <a:cxn ang="0">
                  <a:pos x="8" y="35"/>
                </a:cxn>
                <a:cxn ang="0">
                  <a:pos x="10" y="25"/>
                </a:cxn>
                <a:cxn ang="0">
                  <a:pos x="13" y="20"/>
                </a:cxn>
                <a:cxn ang="0">
                  <a:pos x="23" y="15"/>
                </a:cxn>
                <a:cxn ang="0">
                  <a:pos x="41" y="12"/>
                </a:cxn>
                <a:cxn ang="0">
                  <a:pos x="47" y="8"/>
                </a:cxn>
                <a:cxn ang="0">
                  <a:pos x="49" y="0"/>
                </a:cxn>
                <a:cxn ang="0">
                  <a:pos x="38" y="47"/>
                </a:cxn>
                <a:cxn ang="0">
                  <a:pos x="35" y="58"/>
                </a:cxn>
                <a:cxn ang="0">
                  <a:pos x="27" y="62"/>
                </a:cxn>
                <a:cxn ang="0">
                  <a:pos x="20" y="59"/>
                </a:cxn>
                <a:cxn ang="0">
                  <a:pos x="16" y="55"/>
                </a:cxn>
                <a:cxn ang="0">
                  <a:pos x="15" y="47"/>
                </a:cxn>
                <a:cxn ang="0">
                  <a:pos x="16" y="39"/>
                </a:cxn>
                <a:cxn ang="0">
                  <a:pos x="20" y="34"/>
                </a:cxn>
                <a:cxn ang="0">
                  <a:pos x="27" y="30"/>
                </a:cxn>
                <a:cxn ang="0">
                  <a:pos x="34" y="34"/>
                </a:cxn>
                <a:cxn ang="0">
                  <a:pos x="37" y="39"/>
                </a:cxn>
                <a:cxn ang="0">
                  <a:pos x="38" y="47"/>
                </a:cxn>
              </a:cxnLst>
              <a:rect l="0" t="0" r="r" b="b"/>
              <a:pathLst>
                <a:path w="52" h="71">
                  <a:moveTo>
                    <a:pt x="38" y="0"/>
                  </a:moveTo>
                  <a:lnTo>
                    <a:pt x="37" y="2"/>
                  </a:lnTo>
                  <a:lnTo>
                    <a:pt x="34" y="3"/>
                  </a:lnTo>
                  <a:lnTo>
                    <a:pt x="30" y="3"/>
                  </a:lnTo>
                  <a:lnTo>
                    <a:pt x="23" y="4"/>
                  </a:lnTo>
                  <a:lnTo>
                    <a:pt x="18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6" y="12"/>
                  </a:lnTo>
                  <a:lnTo>
                    <a:pt x="4" y="17"/>
                  </a:lnTo>
                  <a:lnTo>
                    <a:pt x="2" y="22"/>
                  </a:lnTo>
                  <a:lnTo>
                    <a:pt x="1" y="30"/>
                  </a:lnTo>
                  <a:lnTo>
                    <a:pt x="0" y="38"/>
                  </a:lnTo>
                  <a:lnTo>
                    <a:pt x="1" y="44"/>
                  </a:lnTo>
                  <a:lnTo>
                    <a:pt x="2" y="50"/>
                  </a:lnTo>
                  <a:lnTo>
                    <a:pt x="3" y="56"/>
                  </a:lnTo>
                  <a:lnTo>
                    <a:pt x="6" y="61"/>
                  </a:lnTo>
                  <a:lnTo>
                    <a:pt x="9" y="65"/>
                  </a:lnTo>
                  <a:lnTo>
                    <a:pt x="14" y="68"/>
                  </a:lnTo>
                  <a:lnTo>
                    <a:pt x="21" y="70"/>
                  </a:lnTo>
                  <a:lnTo>
                    <a:pt x="28" y="71"/>
                  </a:lnTo>
                  <a:lnTo>
                    <a:pt x="33" y="71"/>
                  </a:lnTo>
                  <a:lnTo>
                    <a:pt x="38" y="70"/>
                  </a:lnTo>
                  <a:lnTo>
                    <a:pt x="42" y="67"/>
                  </a:lnTo>
                  <a:lnTo>
                    <a:pt x="46" y="65"/>
                  </a:lnTo>
                  <a:lnTo>
                    <a:pt x="48" y="61"/>
                  </a:lnTo>
                  <a:lnTo>
                    <a:pt x="50" y="57"/>
                  </a:lnTo>
                  <a:lnTo>
                    <a:pt x="52" y="52"/>
                  </a:lnTo>
                  <a:lnTo>
                    <a:pt x="52" y="46"/>
                  </a:lnTo>
                  <a:lnTo>
                    <a:pt x="52" y="41"/>
                  </a:lnTo>
                  <a:lnTo>
                    <a:pt x="51" y="36"/>
                  </a:lnTo>
                  <a:lnTo>
                    <a:pt x="49" y="32"/>
                  </a:lnTo>
                  <a:lnTo>
                    <a:pt x="46" y="28"/>
                  </a:lnTo>
                  <a:lnTo>
                    <a:pt x="43" y="24"/>
                  </a:lnTo>
                  <a:lnTo>
                    <a:pt x="39" y="22"/>
                  </a:lnTo>
                  <a:lnTo>
                    <a:pt x="34" y="21"/>
                  </a:lnTo>
                  <a:lnTo>
                    <a:pt x="30" y="20"/>
                  </a:lnTo>
                  <a:lnTo>
                    <a:pt x="26" y="20"/>
                  </a:lnTo>
                  <a:lnTo>
                    <a:pt x="22" y="21"/>
                  </a:lnTo>
                  <a:lnTo>
                    <a:pt x="19" y="23"/>
                  </a:lnTo>
                  <a:lnTo>
                    <a:pt x="15" y="24"/>
                  </a:lnTo>
                  <a:lnTo>
                    <a:pt x="11" y="30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9" y="30"/>
                  </a:lnTo>
                  <a:lnTo>
                    <a:pt x="10" y="25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9" y="16"/>
                  </a:lnTo>
                  <a:lnTo>
                    <a:pt x="23" y="15"/>
                  </a:lnTo>
                  <a:lnTo>
                    <a:pt x="32" y="13"/>
                  </a:lnTo>
                  <a:lnTo>
                    <a:pt x="41" y="12"/>
                  </a:lnTo>
                  <a:lnTo>
                    <a:pt x="44" y="10"/>
                  </a:lnTo>
                  <a:lnTo>
                    <a:pt x="47" y="8"/>
                  </a:lnTo>
                  <a:lnTo>
                    <a:pt x="48" y="5"/>
                  </a:lnTo>
                  <a:lnTo>
                    <a:pt x="49" y="0"/>
                  </a:lnTo>
                  <a:lnTo>
                    <a:pt x="38" y="0"/>
                  </a:lnTo>
                  <a:close/>
                  <a:moveTo>
                    <a:pt x="38" y="47"/>
                  </a:moveTo>
                  <a:lnTo>
                    <a:pt x="37" y="54"/>
                  </a:lnTo>
                  <a:lnTo>
                    <a:pt x="35" y="58"/>
                  </a:lnTo>
                  <a:lnTo>
                    <a:pt x="31" y="61"/>
                  </a:lnTo>
                  <a:lnTo>
                    <a:pt x="27" y="62"/>
                  </a:lnTo>
                  <a:lnTo>
                    <a:pt x="23" y="61"/>
                  </a:lnTo>
                  <a:lnTo>
                    <a:pt x="20" y="59"/>
                  </a:lnTo>
                  <a:lnTo>
                    <a:pt x="18" y="57"/>
                  </a:lnTo>
                  <a:lnTo>
                    <a:pt x="16" y="55"/>
                  </a:lnTo>
                  <a:lnTo>
                    <a:pt x="15" y="51"/>
                  </a:lnTo>
                  <a:lnTo>
                    <a:pt x="15" y="47"/>
                  </a:lnTo>
                  <a:lnTo>
                    <a:pt x="15" y="43"/>
                  </a:lnTo>
                  <a:lnTo>
                    <a:pt x="16" y="39"/>
                  </a:lnTo>
                  <a:lnTo>
                    <a:pt x="18" y="36"/>
                  </a:lnTo>
                  <a:lnTo>
                    <a:pt x="20" y="34"/>
                  </a:lnTo>
                  <a:lnTo>
                    <a:pt x="23" y="31"/>
                  </a:lnTo>
                  <a:lnTo>
                    <a:pt x="27" y="30"/>
                  </a:lnTo>
                  <a:lnTo>
                    <a:pt x="31" y="31"/>
                  </a:lnTo>
                  <a:lnTo>
                    <a:pt x="34" y="34"/>
                  </a:lnTo>
                  <a:lnTo>
                    <a:pt x="36" y="36"/>
                  </a:lnTo>
                  <a:lnTo>
                    <a:pt x="37" y="39"/>
                  </a:lnTo>
                  <a:lnTo>
                    <a:pt x="37" y="43"/>
                  </a:lnTo>
                  <a:lnTo>
                    <a:pt x="38" y="4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7" name="Freeform 2041"/>
            <p:cNvSpPr>
              <a:spLocks noEditPoints="1"/>
            </p:cNvSpPr>
            <p:nvPr/>
          </p:nvSpPr>
          <p:spPr bwMode="auto">
            <a:xfrm>
              <a:off x="3698" y="381"/>
              <a:ext cx="13" cy="13"/>
            </a:xfrm>
            <a:custGeom>
              <a:avLst/>
              <a:gdLst/>
              <a:ahLst/>
              <a:cxnLst>
                <a:cxn ang="0">
                  <a:pos x="27" y="51"/>
                </a:cxn>
                <a:cxn ang="0">
                  <a:pos x="32" y="51"/>
                </a:cxn>
                <a:cxn ang="0">
                  <a:pos x="37" y="50"/>
                </a:cxn>
                <a:cxn ang="0">
                  <a:pos x="41" y="48"/>
                </a:cxn>
                <a:cxn ang="0">
                  <a:pos x="45" y="45"/>
                </a:cxn>
                <a:cxn ang="0">
                  <a:pos x="48" y="42"/>
                </a:cxn>
                <a:cxn ang="0">
                  <a:pos x="50" y="37"/>
                </a:cxn>
                <a:cxn ang="0">
                  <a:pos x="52" y="32"/>
                </a:cxn>
                <a:cxn ang="0">
                  <a:pos x="52" y="26"/>
                </a:cxn>
                <a:cxn ang="0">
                  <a:pos x="52" y="20"/>
                </a:cxn>
                <a:cxn ang="0">
                  <a:pos x="50" y="15"/>
                </a:cxn>
                <a:cxn ang="0">
                  <a:pos x="48" y="11"/>
                </a:cxn>
                <a:cxn ang="0">
                  <a:pos x="45" y="6"/>
                </a:cxn>
                <a:cxn ang="0">
                  <a:pos x="41" y="4"/>
                </a:cxn>
                <a:cxn ang="0">
                  <a:pos x="37" y="2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22" y="0"/>
                </a:cxn>
                <a:cxn ang="0">
                  <a:pos x="17" y="1"/>
                </a:cxn>
                <a:cxn ang="0">
                  <a:pos x="13" y="3"/>
                </a:cxn>
                <a:cxn ang="0">
                  <a:pos x="8" y="6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2"/>
                </a:cxn>
                <a:cxn ang="0">
                  <a:pos x="2" y="37"/>
                </a:cxn>
                <a:cxn ang="0">
                  <a:pos x="4" y="42"/>
                </a:cxn>
                <a:cxn ang="0">
                  <a:pos x="8" y="45"/>
                </a:cxn>
                <a:cxn ang="0">
                  <a:pos x="12" y="48"/>
                </a:cxn>
                <a:cxn ang="0">
                  <a:pos x="17" y="50"/>
                </a:cxn>
                <a:cxn ang="0">
                  <a:pos x="21" y="51"/>
                </a:cxn>
                <a:cxn ang="0">
                  <a:pos x="27" y="51"/>
                </a:cxn>
                <a:cxn ang="0">
                  <a:pos x="27" y="42"/>
                </a:cxn>
                <a:cxn ang="0">
                  <a:pos x="23" y="41"/>
                </a:cxn>
                <a:cxn ang="0">
                  <a:pos x="21" y="40"/>
                </a:cxn>
                <a:cxn ang="0">
                  <a:pos x="19" y="38"/>
                </a:cxn>
                <a:cxn ang="0">
                  <a:pos x="17" y="36"/>
                </a:cxn>
                <a:cxn ang="0">
                  <a:pos x="16" y="31"/>
                </a:cxn>
                <a:cxn ang="0">
                  <a:pos x="16" y="26"/>
                </a:cxn>
                <a:cxn ang="0">
                  <a:pos x="16" y="21"/>
                </a:cxn>
                <a:cxn ang="0">
                  <a:pos x="17" y="17"/>
                </a:cxn>
                <a:cxn ang="0">
                  <a:pos x="18" y="15"/>
                </a:cxn>
                <a:cxn ang="0">
                  <a:pos x="20" y="13"/>
                </a:cxn>
                <a:cxn ang="0">
                  <a:pos x="24" y="11"/>
                </a:cxn>
                <a:cxn ang="0">
                  <a:pos x="27" y="10"/>
                </a:cxn>
                <a:cxn ang="0">
                  <a:pos x="30" y="11"/>
                </a:cxn>
                <a:cxn ang="0">
                  <a:pos x="34" y="13"/>
                </a:cxn>
                <a:cxn ang="0">
                  <a:pos x="35" y="15"/>
                </a:cxn>
                <a:cxn ang="0">
                  <a:pos x="36" y="17"/>
                </a:cxn>
                <a:cxn ang="0">
                  <a:pos x="37" y="21"/>
                </a:cxn>
                <a:cxn ang="0">
                  <a:pos x="38" y="26"/>
                </a:cxn>
                <a:cxn ang="0">
                  <a:pos x="37" y="31"/>
                </a:cxn>
                <a:cxn ang="0">
                  <a:pos x="36" y="36"/>
                </a:cxn>
                <a:cxn ang="0">
                  <a:pos x="35" y="38"/>
                </a:cxn>
                <a:cxn ang="0">
                  <a:pos x="33" y="40"/>
                </a:cxn>
                <a:cxn ang="0">
                  <a:pos x="30" y="41"/>
                </a:cxn>
                <a:cxn ang="0">
                  <a:pos x="27" y="42"/>
                </a:cxn>
              </a:cxnLst>
              <a:rect l="0" t="0" r="r" b="b"/>
              <a:pathLst>
                <a:path w="52" h="51">
                  <a:moveTo>
                    <a:pt x="27" y="51"/>
                  </a:moveTo>
                  <a:lnTo>
                    <a:pt x="32" y="51"/>
                  </a:lnTo>
                  <a:lnTo>
                    <a:pt x="37" y="50"/>
                  </a:lnTo>
                  <a:lnTo>
                    <a:pt x="41" y="48"/>
                  </a:lnTo>
                  <a:lnTo>
                    <a:pt x="45" y="45"/>
                  </a:lnTo>
                  <a:lnTo>
                    <a:pt x="48" y="42"/>
                  </a:lnTo>
                  <a:lnTo>
                    <a:pt x="50" y="37"/>
                  </a:lnTo>
                  <a:lnTo>
                    <a:pt x="52" y="32"/>
                  </a:lnTo>
                  <a:lnTo>
                    <a:pt x="52" y="26"/>
                  </a:lnTo>
                  <a:lnTo>
                    <a:pt x="52" y="20"/>
                  </a:lnTo>
                  <a:lnTo>
                    <a:pt x="50" y="15"/>
                  </a:lnTo>
                  <a:lnTo>
                    <a:pt x="48" y="11"/>
                  </a:lnTo>
                  <a:lnTo>
                    <a:pt x="45" y="6"/>
                  </a:lnTo>
                  <a:lnTo>
                    <a:pt x="41" y="4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7" y="1"/>
                  </a:lnTo>
                  <a:lnTo>
                    <a:pt x="13" y="3"/>
                  </a:lnTo>
                  <a:lnTo>
                    <a:pt x="8" y="6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2"/>
                  </a:lnTo>
                  <a:lnTo>
                    <a:pt x="8" y="45"/>
                  </a:lnTo>
                  <a:lnTo>
                    <a:pt x="12" y="48"/>
                  </a:lnTo>
                  <a:lnTo>
                    <a:pt x="17" y="50"/>
                  </a:lnTo>
                  <a:lnTo>
                    <a:pt x="21" y="51"/>
                  </a:lnTo>
                  <a:lnTo>
                    <a:pt x="27" y="51"/>
                  </a:lnTo>
                  <a:close/>
                  <a:moveTo>
                    <a:pt x="27" y="42"/>
                  </a:moveTo>
                  <a:lnTo>
                    <a:pt x="23" y="41"/>
                  </a:lnTo>
                  <a:lnTo>
                    <a:pt x="21" y="40"/>
                  </a:lnTo>
                  <a:lnTo>
                    <a:pt x="19" y="38"/>
                  </a:lnTo>
                  <a:lnTo>
                    <a:pt x="17" y="36"/>
                  </a:lnTo>
                  <a:lnTo>
                    <a:pt x="16" y="31"/>
                  </a:lnTo>
                  <a:lnTo>
                    <a:pt x="16" y="26"/>
                  </a:lnTo>
                  <a:lnTo>
                    <a:pt x="16" y="21"/>
                  </a:lnTo>
                  <a:lnTo>
                    <a:pt x="17" y="17"/>
                  </a:lnTo>
                  <a:lnTo>
                    <a:pt x="18" y="15"/>
                  </a:lnTo>
                  <a:lnTo>
                    <a:pt x="20" y="13"/>
                  </a:lnTo>
                  <a:lnTo>
                    <a:pt x="24" y="11"/>
                  </a:lnTo>
                  <a:lnTo>
                    <a:pt x="27" y="10"/>
                  </a:lnTo>
                  <a:lnTo>
                    <a:pt x="30" y="11"/>
                  </a:lnTo>
                  <a:lnTo>
                    <a:pt x="34" y="13"/>
                  </a:lnTo>
                  <a:lnTo>
                    <a:pt x="35" y="15"/>
                  </a:lnTo>
                  <a:lnTo>
                    <a:pt x="36" y="17"/>
                  </a:lnTo>
                  <a:lnTo>
                    <a:pt x="37" y="21"/>
                  </a:lnTo>
                  <a:lnTo>
                    <a:pt x="38" y="26"/>
                  </a:lnTo>
                  <a:lnTo>
                    <a:pt x="37" y="31"/>
                  </a:lnTo>
                  <a:lnTo>
                    <a:pt x="36" y="36"/>
                  </a:lnTo>
                  <a:lnTo>
                    <a:pt x="35" y="38"/>
                  </a:lnTo>
                  <a:lnTo>
                    <a:pt x="33" y="40"/>
                  </a:lnTo>
                  <a:lnTo>
                    <a:pt x="30" y="41"/>
                  </a:lnTo>
                  <a:lnTo>
                    <a:pt x="27" y="4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8" name="Freeform 2042"/>
            <p:cNvSpPr>
              <a:spLocks noEditPoints="1"/>
            </p:cNvSpPr>
            <p:nvPr/>
          </p:nvSpPr>
          <p:spPr bwMode="auto">
            <a:xfrm>
              <a:off x="3713" y="381"/>
              <a:ext cx="13" cy="1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7"/>
                </a:cxn>
                <a:cxn ang="0">
                  <a:pos x="14" y="67"/>
                </a:cxn>
                <a:cxn ang="0">
                  <a:pos x="14" y="45"/>
                </a:cxn>
                <a:cxn ang="0">
                  <a:pos x="18" y="48"/>
                </a:cxn>
                <a:cxn ang="0">
                  <a:pos x="22" y="50"/>
                </a:cxn>
                <a:cxn ang="0">
                  <a:pos x="26" y="51"/>
                </a:cxn>
                <a:cxn ang="0">
                  <a:pos x="28" y="51"/>
                </a:cxn>
                <a:cxn ang="0">
                  <a:pos x="33" y="51"/>
                </a:cxn>
                <a:cxn ang="0">
                  <a:pos x="37" y="49"/>
                </a:cxn>
                <a:cxn ang="0">
                  <a:pos x="41" y="47"/>
                </a:cxn>
                <a:cxn ang="0">
                  <a:pos x="44" y="44"/>
                </a:cxn>
                <a:cxn ang="0">
                  <a:pos x="47" y="41"/>
                </a:cxn>
                <a:cxn ang="0">
                  <a:pos x="48" y="36"/>
                </a:cxn>
                <a:cxn ang="0">
                  <a:pos x="50" y="32"/>
                </a:cxn>
                <a:cxn ang="0">
                  <a:pos x="51" y="26"/>
                </a:cxn>
                <a:cxn ang="0">
                  <a:pos x="50" y="21"/>
                </a:cxn>
                <a:cxn ang="0">
                  <a:pos x="48" y="16"/>
                </a:cxn>
                <a:cxn ang="0">
                  <a:pos x="47" y="12"/>
                </a:cxn>
                <a:cxn ang="0">
                  <a:pos x="44" y="8"/>
                </a:cxn>
                <a:cxn ang="0">
                  <a:pos x="41" y="4"/>
                </a:cxn>
                <a:cxn ang="0">
                  <a:pos x="37" y="2"/>
                </a:cxn>
                <a:cxn ang="0">
                  <a:pos x="33" y="1"/>
                </a:cxn>
                <a:cxn ang="0">
                  <a:pos x="29" y="0"/>
                </a:cxn>
                <a:cxn ang="0">
                  <a:pos x="26" y="0"/>
                </a:cxn>
                <a:cxn ang="0">
                  <a:pos x="22" y="1"/>
                </a:cxn>
                <a:cxn ang="0">
                  <a:pos x="18" y="4"/>
                </a:cxn>
                <a:cxn ang="0">
                  <a:pos x="14" y="8"/>
                </a:cxn>
                <a:cxn ang="0">
                  <a:pos x="13" y="8"/>
                </a:cxn>
                <a:cxn ang="0">
                  <a:pos x="13" y="2"/>
                </a:cxn>
                <a:cxn ang="0">
                  <a:pos x="0" y="2"/>
                </a:cxn>
                <a:cxn ang="0">
                  <a:pos x="14" y="26"/>
                </a:cxn>
                <a:cxn ang="0">
                  <a:pos x="14" y="22"/>
                </a:cxn>
                <a:cxn ang="0">
                  <a:pos x="15" y="18"/>
                </a:cxn>
                <a:cxn ang="0">
                  <a:pos x="16" y="15"/>
                </a:cxn>
                <a:cxn ang="0">
                  <a:pos x="18" y="13"/>
                </a:cxn>
                <a:cxn ang="0">
                  <a:pos x="21" y="11"/>
                </a:cxn>
                <a:cxn ang="0">
                  <a:pos x="25" y="10"/>
                </a:cxn>
                <a:cxn ang="0">
                  <a:pos x="28" y="11"/>
                </a:cxn>
                <a:cxn ang="0">
                  <a:pos x="31" y="13"/>
                </a:cxn>
                <a:cxn ang="0">
                  <a:pos x="33" y="15"/>
                </a:cxn>
                <a:cxn ang="0">
                  <a:pos x="34" y="18"/>
                </a:cxn>
                <a:cxn ang="0">
                  <a:pos x="35" y="22"/>
                </a:cxn>
                <a:cxn ang="0">
                  <a:pos x="35" y="26"/>
                </a:cxn>
                <a:cxn ang="0">
                  <a:pos x="35" y="32"/>
                </a:cxn>
                <a:cxn ang="0">
                  <a:pos x="33" y="37"/>
                </a:cxn>
                <a:cxn ang="0">
                  <a:pos x="31" y="39"/>
                </a:cxn>
                <a:cxn ang="0">
                  <a:pos x="30" y="40"/>
                </a:cxn>
                <a:cxn ang="0">
                  <a:pos x="27" y="41"/>
                </a:cxn>
                <a:cxn ang="0">
                  <a:pos x="25" y="42"/>
                </a:cxn>
                <a:cxn ang="0">
                  <a:pos x="22" y="41"/>
                </a:cxn>
                <a:cxn ang="0">
                  <a:pos x="19" y="40"/>
                </a:cxn>
                <a:cxn ang="0">
                  <a:pos x="18" y="39"/>
                </a:cxn>
                <a:cxn ang="0">
                  <a:pos x="16" y="37"/>
                </a:cxn>
                <a:cxn ang="0">
                  <a:pos x="14" y="32"/>
                </a:cxn>
                <a:cxn ang="0">
                  <a:pos x="14" y="26"/>
                </a:cxn>
              </a:cxnLst>
              <a:rect l="0" t="0" r="r" b="b"/>
              <a:pathLst>
                <a:path w="51" h="67">
                  <a:moveTo>
                    <a:pt x="0" y="2"/>
                  </a:moveTo>
                  <a:lnTo>
                    <a:pt x="0" y="67"/>
                  </a:lnTo>
                  <a:lnTo>
                    <a:pt x="14" y="67"/>
                  </a:lnTo>
                  <a:lnTo>
                    <a:pt x="14" y="45"/>
                  </a:lnTo>
                  <a:lnTo>
                    <a:pt x="18" y="48"/>
                  </a:lnTo>
                  <a:lnTo>
                    <a:pt x="22" y="50"/>
                  </a:lnTo>
                  <a:lnTo>
                    <a:pt x="26" y="51"/>
                  </a:lnTo>
                  <a:lnTo>
                    <a:pt x="28" y="51"/>
                  </a:lnTo>
                  <a:lnTo>
                    <a:pt x="33" y="51"/>
                  </a:lnTo>
                  <a:lnTo>
                    <a:pt x="37" y="49"/>
                  </a:lnTo>
                  <a:lnTo>
                    <a:pt x="41" y="47"/>
                  </a:lnTo>
                  <a:lnTo>
                    <a:pt x="44" y="44"/>
                  </a:lnTo>
                  <a:lnTo>
                    <a:pt x="47" y="41"/>
                  </a:lnTo>
                  <a:lnTo>
                    <a:pt x="48" y="36"/>
                  </a:lnTo>
                  <a:lnTo>
                    <a:pt x="50" y="32"/>
                  </a:lnTo>
                  <a:lnTo>
                    <a:pt x="51" y="26"/>
                  </a:lnTo>
                  <a:lnTo>
                    <a:pt x="50" y="21"/>
                  </a:lnTo>
                  <a:lnTo>
                    <a:pt x="48" y="16"/>
                  </a:lnTo>
                  <a:lnTo>
                    <a:pt x="47" y="12"/>
                  </a:lnTo>
                  <a:lnTo>
                    <a:pt x="44" y="8"/>
                  </a:lnTo>
                  <a:lnTo>
                    <a:pt x="41" y="4"/>
                  </a:lnTo>
                  <a:lnTo>
                    <a:pt x="37" y="2"/>
                  </a:lnTo>
                  <a:lnTo>
                    <a:pt x="33" y="1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0" y="2"/>
                  </a:lnTo>
                  <a:close/>
                  <a:moveTo>
                    <a:pt x="14" y="26"/>
                  </a:moveTo>
                  <a:lnTo>
                    <a:pt x="14" y="22"/>
                  </a:lnTo>
                  <a:lnTo>
                    <a:pt x="15" y="18"/>
                  </a:lnTo>
                  <a:lnTo>
                    <a:pt x="16" y="15"/>
                  </a:lnTo>
                  <a:lnTo>
                    <a:pt x="18" y="13"/>
                  </a:lnTo>
                  <a:lnTo>
                    <a:pt x="21" y="11"/>
                  </a:lnTo>
                  <a:lnTo>
                    <a:pt x="25" y="10"/>
                  </a:lnTo>
                  <a:lnTo>
                    <a:pt x="28" y="11"/>
                  </a:lnTo>
                  <a:lnTo>
                    <a:pt x="31" y="13"/>
                  </a:lnTo>
                  <a:lnTo>
                    <a:pt x="33" y="15"/>
                  </a:lnTo>
                  <a:lnTo>
                    <a:pt x="34" y="18"/>
                  </a:lnTo>
                  <a:lnTo>
                    <a:pt x="35" y="22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33" y="37"/>
                  </a:lnTo>
                  <a:lnTo>
                    <a:pt x="31" y="39"/>
                  </a:lnTo>
                  <a:lnTo>
                    <a:pt x="30" y="40"/>
                  </a:lnTo>
                  <a:lnTo>
                    <a:pt x="27" y="41"/>
                  </a:lnTo>
                  <a:lnTo>
                    <a:pt x="25" y="42"/>
                  </a:lnTo>
                  <a:lnTo>
                    <a:pt x="22" y="41"/>
                  </a:lnTo>
                  <a:lnTo>
                    <a:pt x="19" y="40"/>
                  </a:lnTo>
                  <a:lnTo>
                    <a:pt x="18" y="39"/>
                  </a:lnTo>
                  <a:lnTo>
                    <a:pt x="16" y="37"/>
                  </a:lnTo>
                  <a:lnTo>
                    <a:pt x="14" y="32"/>
                  </a:lnTo>
                  <a:lnTo>
                    <a:pt x="14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59" name="Freeform 2043"/>
            <p:cNvSpPr>
              <a:spLocks noEditPoints="1"/>
            </p:cNvSpPr>
            <p:nvPr/>
          </p:nvSpPr>
          <p:spPr bwMode="auto">
            <a:xfrm>
              <a:off x="3732" y="382"/>
              <a:ext cx="16" cy="15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" y="61"/>
                </a:cxn>
                <a:cxn ang="0">
                  <a:pos x="12" y="61"/>
                </a:cxn>
                <a:cxn ang="0">
                  <a:pos x="12" y="47"/>
                </a:cxn>
                <a:cxn ang="0">
                  <a:pos x="49" y="47"/>
                </a:cxn>
                <a:cxn ang="0">
                  <a:pos x="49" y="61"/>
                </a:cxn>
                <a:cxn ang="0">
                  <a:pos x="61" y="61"/>
                </a:cxn>
                <a:cxn ang="0">
                  <a:pos x="62" y="38"/>
                </a:cxn>
                <a:cxn ang="0">
                  <a:pos x="54" y="38"/>
                </a:cxn>
                <a:cxn ang="0">
                  <a:pos x="54" y="0"/>
                </a:cxn>
                <a:cxn ang="0">
                  <a:pos x="13" y="0"/>
                </a:cxn>
                <a:cxn ang="0">
                  <a:pos x="13" y="9"/>
                </a:cxn>
                <a:cxn ang="0">
                  <a:pos x="13" y="18"/>
                </a:cxn>
                <a:cxn ang="0">
                  <a:pos x="11" y="26"/>
                </a:cxn>
                <a:cxn ang="0">
                  <a:pos x="9" y="32"/>
                </a:cxn>
                <a:cxn ang="0">
                  <a:pos x="6" y="38"/>
                </a:cxn>
                <a:cxn ang="0">
                  <a:pos x="0" y="38"/>
                </a:cxn>
                <a:cxn ang="0">
                  <a:pos x="40" y="10"/>
                </a:cxn>
                <a:cxn ang="0">
                  <a:pos x="40" y="38"/>
                </a:cxn>
                <a:cxn ang="0">
                  <a:pos x="20" y="38"/>
                </a:cxn>
                <a:cxn ang="0">
                  <a:pos x="22" y="34"/>
                </a:cxn>
                <a:cxn ang="0">
                  <a:pos x="25" y="29"/>
                </a:cxn>
                <a:cxn ang="0">
                  <a:pos x="26" y="23"/>
                </a:cxn>
                <a:cxn ang="0">
                  <a:pos x="27" y="15"/>
                </a:cxn>
                <a:cxn ang="0">
                  <a:pos x="27" y="10"/>
                </a:cxn>
                <a:cxn ang="0">
                  <a:pos x="40" y="10"/>
                </a:cxn>
              </a:cxnLst>
              <a:rect l="0" t="0" r="r" b="b"/>
              <a:pathLst>
                <a:path w="62" h="61">
                  <a:moveTo>
                    <a:pt x="0" y="38"/>
                  </a:moveTo>
                  <a:lnTo>
                    <a:pt x="1" y="61"/>
                  </a:lnTo>
                  <a:lnTo>
                    <a:pt x="12" y="61"/>
                  </a:lnTo>
                  <a:lnTo>
                    <a:pt x="12" y="47"/>
                  </a:lnTo>
                  <a:lnTo>
                    <a:pt x="49" y="47"/>
                  </a:lnTo>
                  <a:lnTo>
                    <a:pt x="49" y="61"/>
                  </a:lnTo>
                  <a:lnTo>
                    <a:pt x="61" y="61"/>
                  </a:lnTo>
                  <a:lnTo>
                    <a:pt x="62" y="38"/>
                  </a:lnTo>
                  <a:lnTo>
                    <a:pt x="54" y="38"/>
                  </a:lnTo>
                  <a:lnTo>
                    <a:pt x="54" y="0"/>
                  </a:lnTo>
                  <a:lnTo>
                    <a:pt x="13" y="0"/>
                  </a:lnTo>
                  <a:lnTo>
                    <a:pt x="13" y="9"/>
                  </a:lnTo>
                  <a:lnTo>
                    <a:pt x="13" y="18"/>
                  </a:lnTo>
                  <a:lnTo>
                    <a:pt x="11" y="26"/>
                  </a:lnTo>
                  <a:lnTo>
                    <a:pt x="9" y="32"/>
                  </a:lnTo>
                  <a:lnTo>
                    <a:pt x="6" y="38"/>
                  </a:lnTo>
                  <a:lnTo>
                    <a:pt x="0" y="38"/>
                  </a:lnTo>
                  <a:close/>
                  <a:moveTo>
                    <a:pt x="40" y="10"/>
                  </a:moveTo>
                  <a:lnTo>
                    <a:pt x="40" y="38"/>
                  </a:lnTo>
                  <a:lnTo>
                    <a:pt x="20" y="38"/>
                  </a:lnTo>
                  <a:lnTo>
                    <a:pt x="22" y="34"/>
                  </a:lnTo>
                  <a:lnTo>
                    <a:pt x="25" y="29"/>
                  </a:lnTo>
                  <a:lnTo>
                    <a:pt x="26" y="23"/>
                  </a:lnTo>
                  <a:lnTo>
                    <a:pt x="27" y="15"/>
                  </a:lnTo>
                  <a:lnTo>
                    <a:pt x="27" y="10"/>
                  </a:lnTo>
                  <a:lnTo>
                    <a:pt x="4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0" name="Freeform 2044"/>
            <p:cNvSpPr>
              <a:spLocks/>
            </p:cNvSpPr>
            <p:nvPr/>
          </p:nvSpPr>
          <p:spPr bwMode="auto">
            <a:xfrm>
              <a:off x="3748" y="382"/>
              <a:ext cx="13" cy="1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3" y="48"/>
                </a:cxn>
                <a:cxn ang="0">
                  <a:pos x="5" y="48"/>
                </a:cxn>
                <a:cxn ang="0">
                  <a:pos x="9" y="48"/>
                </a:cxn>
                <a:cxn ang="0">
                  <a:pos x="14" y="47"/>
                </a:cxn>
                <a:cxn ang="0">
                  <a:pos x="17" y="46"/>
                </a:cxn>
                <a:cxn ang="0">
                  <a:pos x="20" y="44"/>
                </a:cxn>
                <a:cxn ang="0">
                  <a:pos x="22" y="40"/>
                </a:cxn>
                <a:cxn ang="0">
                  <a:pos x="23" y="35"/>
                </a:cxn>
                <a:cxn ang="0">
                  <a:pos x="25" y="29"/>
                </a:cxn>
                <a:cxn ang="0">
                  <a:pos x="25" y="21"/>
                </a:cxn>
                <a:cxn ang="0">
                  <a:pos x="25" y="10"/>
                </a:cxn>
                <a:cxn ang="0">
                  <a:pos x="38" y="10"/>
                </a:cxn>
                <a:cxn ang="0">
                  <a:pos x="38" y="47"/>
                </a:cxn>
                <a:cxn ang="0">
                  <a:pos x="52" y="47"/>
                </a:cxn>
                <a:cxn ang="0">
                  <a:pos x="52" y="0"/>
                </a:cxn>
                <a:cxn ang="0">
                  <a:pos x="12" y="0"/>
                </a:cxn>
                <a:cxn ang="0">
                  <a:pos x="11" y="21"/>
                </a:cxn>
                <a:cxn ang="0">
                  <a:pos x="11" y="30"/>
                </a:cxn>
                <a:cxn ang="0">
                  <a:pos x="8" y="35"/>
                </a:cxn>
                <a:cxn ang="0">
                  <a:pos x="7" y="37"/>
                </a:cxn>
                <a:cxn ang="0">
                  <a:pos x="6" y="38"/>
                </a:cxn>
                <a:cxn ang="0">
                  <a:pos x="4" y="38"/>
                </a:cxn>
                <a:cxn ang="0">
                  <a:pos x="2" y="38"/>
                </a:cxn>
                <a:cxn ang="0">
                  <a:pos x="1" y="38"/>
                </a:cxn>
                <a:cxn ang="0">
                  <a:pos x="0" y="38"/>
                </a:cxn>
                <a:cxn ang="0">
                  <a:pos x="0" y="48"/>
                </a:cxn>
              </a:cxnLst>
              <a:rect l="0" t="0" r="r" b="b"/>
              <a:pathLst>
                <a:path w="52" h="48">
                  <a:moveTo>
                    <a:pt x="0" y="48"/>
                  </a:moveTo>
                  <a:lnTo>
                    <a:pt x="3" y="48"/>
                  </a:lnTo>
                  <a:lnTo>
                    <a:pt x="5" y="48"/>
                  </a:lnTo>
                  <a:lnTo>
                    <a:pt x="9" y="48"/>
                  </a:lnTo>
                  <a:lnTo>
                    <a:pt x="14" y="47"/>
                  </a:lnTo>
                  <a:lnTo>
                    <a:pt x="17" y="46"/>
                  </a:lnTo>
                  <a:lnTo>
                    <a:pt x="20" y="44"/>
                  </a:lnTo>
                  <a:lnTo>
                    <a:pt x="22" y="40"/>
                  </a:lnTo>
                  <a:lnTo>
                    <a:pt x="23" y="35"/>
                  </a:lnTo>
                  <a:lnTo>
                    <a:pt x="25" y="29"/>
                  </a:lnTo>
                  <a:lnTo>
                    <a:pt x="25" y="21"/>
                  </a:lnTo>
                  <a:lnTo>
                    <a:pt x="25" y="10"/>
                  </a:lnTo>
                  <a:lnTo>
                    <a:pt x="38" y="10"/>
                  </a:lnTo>
                  <a:lnTo>
                    <a:pt x="38" y="47"/>
                  </a:lnTo>
                  <a:lnTo>
                    <a:pt x="52" y="47"/>
                  </a:lnTo>
                  <a:lnTo>
                    <a:pt x="52" y="0"/>
                  </a:lnTo>
                  <a:lnTo>
                    <a:pt x="12" y="0"/>
                  </a:lnTo>
                  <a:lnTo>
                    <a:pt x="11" y="21"/>
                  </a:lnTo>
                  <a:lnTo>
                    <a:pt x="11" y="30"/>
                  </a:lnTo>
                  <a:lnTo>
                    <a:pt x="8" y="35"/>
                  </a:lnTo>
                  <a:lnTo>
                    <a:pt x="7" y="37"/>
                  </a:lnTo>
                  <a:lnTo>
                    <a:pt x="6" y="38"/>
                  </a:lnTo>
                  <a:lnTo>
                    <a:pt x="4" y="38"/>
                  </a:lnTo>
                  <a:lnTo>
                    <a:pt x="2" y="38"/>
                  </a:lnTo>
                  <a:lnTo>
                    <a:pt x="1" y="38"/>
                  </a:lnTo>
                  <a:lnTo>
                    <a:pt x="0" y="3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1" name="Freeform 2045"/>
            <p:cNvSpPr>
              <a:spLocks noEditPoints="1"/>
            </p:cNvSpPr>
            <p:nvPr/>
          </p:nvSpPr>
          <p:spPr bwMode="auto">
            <a:xfrm>
              <a:off x="3764" y="382"/>
              <a:ext cx="11" cy="11"/>
            </a:xfrm>
            <a:custGeom>
              <a:avLst/>
              <a:gdLst/>
              <a:ahLst/>
              <a:cxnLst>
                <a:cxn ang="0">
                  <a:pos x="26" y="31"/>
                </a:cxn>
                <a:cxn ang="0">
                  <a:pos x="30" y="31"/>
                </a:cxn>
                <a:cxn ang="0">
                  <a:pos x="30" y="47"/>
                </a:cxn>
                <a:cxn ang="0">
                  <a:pos x="44" y="47"/>
                </a:cxn>
                <a:cxn ang="0">
                  <a:pos x="44" y="0"/>
                </a:cxn>
                <a:cxn ang="0">
                  <a:pos x="17" y="0"/>
                </a:cxn>
                <a:cxn ang="0">
                  <a:pos x="13" y="0"/>
                </a:cxn>
                <a:cxn ang="0">
                  <a:pos x="8" y="2"/>
                </a:cxn>
                <a:cxn ang="0">
                  <a:pos x="5" y="4"/>
                </a:cxn>
                <a:cxn ang="0">
                  <a:pos x="2" y="7"/>
                </a:cxn>
                <a:cxn ang="0">
                  <a:pos x="1" y="11"/>
                </a:cxn>
                <a:cxn ang="0">
                  <a:pos x="0" y="16"/>
                </a:cxn>
                <a:cxn ang="0">
                  <a:pos x="0" y="21"/>
                </a:cxn>
                <a:cxn ang="0">
                  <a:pos x="2" y="25"/>
                </a:cxn>
                <a:cxn ang="0">
                  <a:pos x="4" y="27"/>
                </a:cxn>
                <a:cxn ang="0">
                  <a:pos x="6" y="29"/>
                </a:cxn>
                <a:cxn ang="0">
                  <a:pos x="9" y="30"/>
                </a:cxn>
                <a:cxn ang="0">
                  <a:pos x="13" y="31"/>
                </a:cxn>
                <a:cxn ang="0">
                  <a:pos x="1" y="47"/>
                </a:cxn>
                <a:cxn ang="0">
                  <a:pos x="16" y="47"/>
                </a:cxn>
                <a:cxn ang="0">
                  <a:pos x="26" y="31"/>
                </a:cxn>
                <a:cxn ang="0">
                  <a:pos x="30" y="10"/>
                </a:cxn>
                <a:cxn ang="0">
                  <a:pos x="30" y="22"/>
                </a:cxn>
                <a:cxn ang="0">
                  <a:pos x="23" y="22"/>
                </a:cxn>
                <a:cxn ang="0">
                  <a:pos x="19" y="22"/>
                </a:cxn>
                <a:cxn ang="0">
                  <a:pos x="17" y="21"/>
                </a:cxn>
                <a:cxn ang="0">
                  <a:pos x="15" y="19"/>
                </a:cxn>
                <a:cxn ang="0">
                  <a:pos x="14" y="16"/>
                </a:cxn>
                <a:cxn ang="0">
                  <a:pos x="15" y="13"/>
                </a:cxn>
                <a:cxn ang="0">
                  <a:pos x="18" y="11"/>
                </a:cxn>
                <a:cxn ang="0">
                  <a:pos x="20" y="10"/>
                </a:cxn>
                <a:cxn ang="0">
                  <a:pos x="23" y="10"/>
                </a:cxn>
                <a:cxn ang="0">
                  <a:pos x="30" y="10"/>
                </a:cxn>
              </a:cxnLst>
              <a:rect l="0" t="0" r="r" b="b"/>
              <a:pathLst>
                <a:path w="44" h="47">
                  <a:moveTo>
                    <a:pt x="26" y="31"/>
                  </a:moveTo>
                  <a:lnTo>
                    <a:pt x="30" y="31"/>
                  </a:lnTo>
                  <a:lnTo>
                    <a:pt x="30" y="47"/>
                  </a:lnTo>
                  <a:lnTo>
                    <a:pt x="44" y="47"/>
                  </a:lnTo>
                  <a:lnTo>
                    <a:pt x="44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8" y="2"/>
                  </a:lnTo>
                  <a:lnTo>
                    <a:pt x="5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2" y="25"/>
                  </a:lnTo>
                  <a:lnTo>
                    <a:pt x="4" y="27"/>
                  </a:lnTo>
                  <a:lnTo>
                    <a:pt x="6" y="29"/>
                  </a:lnTo>
                  <a:lnTo>
                    <a:pt x="9" y="30"/>
                  </a:lnTo>
                  <a:lnTo>
                    <a:pt x="13" y="31"/>
                  </a:lnTo>
                  <a:lnTo>
                    <a:pt x="1" y="47"/>
                  </a:lnTo>
                  <a:lnTo>
                    <a:pt x="16" y="47"/>
                  </a:lnTo>
                  <a:lnTo>
                    <a:pt x="26" y="31"/>
                  </a:lnTo>
                  <a:close/>
                  <a:moveTo>
                    <a:pt x="30" y="10"/>
                  </a:moveTo>
                  <a:lnTo>
                    <a:pt x="30" y="22"/>
                  </a:lnTo>
                  <a:lnTo>
                    <a:pt x="23" y="22"/>
                  </a:lnTo>
                  <a:lnTo>
                    <a:pt x="19" y="22"/>
                  </a:lnTo>
                  <a:lnTo>
                    <a:pt x="17" y="21"/>
                  </a:lnTo>
                  <a:lnTo>
                    <a:pt x="15" y="19"/>
                  </a:lnTo>
                  <a:lnTo>
                    <a:pt x="14" y="16"/>
                  </a:lnTo>
                  <a:lnTo>
                    <a:pt x="15" y="13"/>
                  </a:lnTo>
                  <a:lnTo>
                    <a:pt x="18" y="11"/>
                  </a:lnTo>
                  <a:lnTo>
                    <a:pt x="20" y="10"/>
                  </a:lnTo>
                  <a:lnTo>
                    <a:pt x="23" y="10"/>
                  </a:lnTo>
                  <a:lnTo>
                    <a:pt x="3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2" name="Freeform 2046"/>
            <p:cNvSpPr>
              <a:spLocks noEditPoints="1"/>
            </p:cNvSpPr>
            <p:nvPr/>
          </p:nvSpPr>
          <p:spPr bwMode="auto">
            <a:xfrm>
              <a:off x="3783" y="381"/>
              <a:ext cx="13" cy="13"/>
            </a:xfrm>
            <a:custGeom>
              <a:avLst/>
              <a:gdLst/>
              <a:ahLst/>
              <a:cxnLst>
                <a:cxn ang="0">
                  <a:pos x="27" y="51"/>
                </a:cxn>
                <a:cxn ang="0">
                  <a:pos x="32" y="51"/>
                </a:cxn>
                <a:cxn ang="0">
                  <a:pos x="37" y="50"/>
                </a:cxn>
                <a:cxn ang="0">
                  <a:pos x="41" y="48"/>
                </a:cxn>
                <a:cxn ang="0">
                  <a:pos x="45" y="45"/>
                </a:cxn>
                <a:cxn ang="0">
                  <a:pos x="48" y="42"/>
                </a:cxn>
                <a:cxn ang="0">
                  <a:pos x="50" y="37"/>
                </a:cxn>
                <a:cxn ang="0">
                  <a:pos x="52" y="32"/>
                </a:cxn>
                <a:cxn ang="0">
                  <a:pos x="52" y="26"/>
                </a:cxn>
                <a:cxn ang="0">
                  <a:pos x="52" y="20"/>
                </a:cxn>
                <a:cxn ang="0">
                  <a:pos x="50" y="15"/>
                </a:cxn>
                <a:cxn ang="0">
                  <a:pos x="48" y="11"/>
                </a:cxn>
                <a:cxn ang="0">
                  <a:pos x="45" y="6"/>
                </a:cxn>
                <a:cxn ang="0">
                  <a:pos x="41" y="4"/>
                </a:cxn>
                <a:cxn ang="0">
                  <a:pos x="37" y="2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6" y="1"/>
                </a:cxn>
                <a:cxn ang="0">
                  <a:pos x="12" y="3"/>
                </a:cxn>
                <a:cxn ang="0">
                  <a:pos x="8" y="6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2"/>
                </a:cxn>
                <a:cxn ang="0">
                  <a:pos x="2" y="37"/>
                </a:cxn>
                <a:cxn ang="0">
                  <a:pos x="4" y="42"/>
                </a:cxn>
                <a:cxn ang="0">
                  <a:pos x="7" y="45"/>
                </a:cxn>
                <a:cxn ang="0">
                  <a:pos x="11" y="48"/>
                </a:cxn>
                <a:cxn ang="0">
                  <a:pos x="16" y="50"/>
                </a:cxn>
                <a:cxn ang="0">
                  <a:pos x="20" y="51"/>
                </a:cxn>
                <a:cxn ang="0">
                  <a:pos x="27" y="51"/>
                </a:cxn>
                <a:cxn ang="0">
                  <a:pos x="27" y="42"/>
                </a:cxn>
                <a:cxn ang="0">
                  <a:pos x="22" y="41"/>
                </a:cxn>
                <a:cxn ang="0">
                  <a:pos x="20" y="40"/>
                </a:cxn>
                <a:cxn ang="0">
                  <a:pos x="18" y="38"/>
                </a:cxn>
                <a:cxn ang="0">
                  <a:pos x="16" y="36"/>
                </a:cxn>
                <a:cxn ang="0">
                  <a:pos x="15" y="31"/>
                </a:cxn>
                <a:cxn ang="0">
                  <a:pos x="15" y="26"/>
                </a:cxn>
                <a:cxn ang="0">
                  <a:pos x="15" y="21"/>
                </a:cxn>
                <a:cxn ang="0">
                  <a:pos x="16" y="17"/>
                </a:cxn>
                <a:cxn ang="0">
                  <a:pos x="17" y="15"/>
                </a:cxn>
                <a:cxn ang="0">
                  <a:pos x="19" y="13"/>
                </a:cxn>
                <a:cxn ang="0">
                  <a:pos x="23" y="11"/>
                </a:cxn>
                <a:cxn ang="0">
                  <a:pos x="27" y="10"/>
                </a:cxn>
                <a:cxn ang="0">
                  <a:pos x="30" y="11"/>
                </a:cxn>
                <a:cxn ang="0">
                  <a:pos x="33" y="13"/>
                </a:cxn>
                <a:cxn ang="0">
                  <a:pos x="35" y="15"/>
                </a:cxn>
                <a:cxn ang="0">
                  <a:pos x="36" y="17"/>
                </a:cxn>
                <a:cxn ang="0">
                  <a:pos x="37" y="21"/>
                </a:cxn>
                <a:cxn ang="0">
                  <a:pos x="38" y="26"/>
                </a:cxn>
                <a:cxn ang="0">
                  <a:pos x="37" y="31"/>
                </a:cxn>
                <a:cxn ang="0">
                  <a:pos x="36" y="36"/>
                </a:cxn>
                <a:cxn ang="0">
                  <a:pos x="35" y="38"/>
                </a:cxn>
                <a:cxn ang="0">
                  <a:pos x="33" y="40"/>
                </a:cxn>
                <a:cxn ang="0">
                  <a:pos x="30" y="41"/>
                </a:cxn>
                <a:cxn ang="0">
                  <a:pos x="27" y="42"/>
                </a:cxn>
              </a:cxnLst>
              <a:rect l="0" t="0" r="r" b="b"/>
              <a:pathLst>
                <a:path w="52" h="51">
                  <a:moveTo>
                    <a:pt x="27" y="51"/>
                  </a:moveTo>
                  <a:lnTo>
                    <a:pt x="32" y="51"/>
                  </a:lnTo>
                  <a:lnTo>
                    <a:pt x="37" y="50"/>
                  </a:lnTo>
                  <a:lnTo>
                    <a:pt x="41" y="48"/>
                  </a:lnTo>
                  <a:lnTo>
                    <a:pt x="45" y="45"/>
                  </a:lnTo>
                  <a:lnTo>
                    <a:pt x="48" y="42"/>
                  </a:lnTo>
                  <a:lnTo>
                    <a:pt x="50" y="37"/>
                  </a:lnTo>
                  <a:lnTo>
                    <a:pt x="52" y="32"/>
                  </a:lnTo>
                  <a:lnTo>
                    <a:pt x="52" y="26"/>
                  </a:lnTo>
                  <a:lnTo>
                    <a:pt x="52" y="20"/>
                  </a:lnTo>
                  <a:lnTo>
                    <a:pt x="50" y="15"/>
                  </a:lnTo>
                  <a:lnTo>
                    <a:pt x="48" y="11"/>
                  </a:lnTo>
                  <a:lnTo>
                    <a:pt x="45" y="6"/>
                  </a:lnTo>
                  <a:lnTo>
                    <a:pt x="41" y="4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8" y="6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2"/>
                  </a:lnTo>
                  <a:lnTo>
                    <a:pt x="7" y="45"/>
                  </a:lnTo>
                  <a:lnTo>
                    <a:pt x="11" y="48"/>
                  </a:lnTo>
                  <a:lnTo>
                    <a:pt x="16" y="50"/>
                  </a:lnTo>
                  <a:lnTo>
                    <a:pt x="20" y="51"/>
                  </a:lnTo>
                  <a:lnTo>
                    <a:pt x="27" y="51"/>
                  </a:lnTo>
                  <a:close/>
                  <a:moveTo>
                    <a:pt x="27" y="42"/>
                  </a:moveTo>
                  <a:lnTo>
                    <a:pt x="22" y="41"/>
                  </a:lnTo>
                  <a:lnTo>
                    <a:pt x="20" y="40"/>
                  </a:lnTo>
                  <a:lnTo>
                    <a:pt x="18" y="38"/>
                  </a:lnTo>
                  <a:lnTo>
                    <a:pt x="16" y="36"/>
                  </a:lnTo>
                  <a:lnTo>
                    <a:pt x="15" y="31"/>
                  </a:lnTo>
                  <a:lnTo>
                    <a:pt x="15" y="26"/>
                  </a:lnTo>
                  <a:lnTo>
                    <a:pt x="15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30" y="11"/>
                  </a:lnTo>
                  <a:lnTo>
                    <a:pt x="33" y="13"/>
                  </a:lnTo>
                  <a:lnTo>
                    <a:pt x="35" y="15"/>
                  </a:lnTo>
                  <a:lnTo>
                    <a:pt x="36" y="17"/>
                  </a:lnTo>
                  <a:lnTo>
                    <a:pt x="37" y="21"/>
                  </a:lnTo>
                  <a:lnTo>
                    <a:pt x="38" y="26"/>
                  </a:lnTo>
                  <a:lnTo>
                    <a:pt x="37" y="31"/>
                  </a:lnTo>
                  <a:lnTo>
                    <a:pt x="36" y="36"/>
                  </a:lnTo>
                  <a:lnTo>
                    <a:pt x="35" y="38"/>
                  </a:lnTo>
                  <a:lnTo>
                    <a:pt x="33" y="40"/>
                  </a:lnTo>
                  <a:lnTo>
                    <a:pt x="30" y="41"/>
                  </a:lnTo>
                  <a:lnTo>
                    <a:pt x="27" y="4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3" name="Freeform 2047"/>
            <p:cNvSpPr>
              <a:spLocks/>
            </p:cNvSpPr>
            <p:nvPr/>
          </p:nvSpPr>
          <p:spPr bwMode="auto">
            <a:xfrm>
              <a:off x="3798" y="382"/>
              <a:ext cx="12" cy="11"/>
            </a:xfrm>
            <a:custGeom>
              <a:avLst/>
              <a:gdLst/>
              <a:ahLst/>
              <a:cxnLst>
                <a:cxn ang="0">
                  <a:pos x="14" y="10"/>
                </a:cxn>
                <a:cxn ang="0">
                  <a:pos x="33" y="10"/>
                </a:cxn>
                <a:cxn ang="0">
                  <a:pos x="33" y="47"/>
                </a:cxn>
                <a:cxn ang="0">
                  <a:pos x="47" y="47"/>
                </a:cxn>
                <a:cxn ang="0">
                  <a:pos x="47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4" y="47"/>
                </a:cxn>
                <a:cxn ang="0">
                  <a:pos x="14" y="10"/>
                </a:cxn>
              </a:cxnLst>
              <a:rect l="0" t="0" r="r" b="b"/>
              <a:pathLst>
                <a:path w="47" h="47">
                  <a:moveTo>
                    <a:pt x="14" y="10"/>
                  </a:moveTo>
                  <a:lnTo>
                    <a:pt x="33" y="10"/>
                  </a:lnTo>
                  <a:lnTo>
                    <a:pt x="33" y="47"/>
                  </a:lnTo>
                  <a:lnTo>
                    <a:pt x="47" y="47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4" y="47"/>
                  </a:lnTo>
                  <a:lnTo>
                    <a:pt x="14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4" name="Freeform 2048"/>
            <p:cNvSpPr>
              <a:spLocks noEditPoints="1"/>
            </p:cNvSpPr>
            <p:nvPr/>
          </p:nvSpPr>
          <p:spPr bwMode="auto">
            <a:xfrm>
              <a:off x="3813" y="381"/>
              <a:ext cx="12" cy="1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7"/>
                </a:cxn>
                <a:cxn ang="0">
                  <a:pos x="14" y="67"/>
                </a:cxn>
                <a:cxn ang="0">
                  <a:pos x="14" y="45"/>
                </a:cxn>
                <a:cxn ang="0">
                  <a:pos x="18" y="48"/>
                </a:cxn>
                <a:cxn ang="0">
                  <a:pos x="23" y="50"/>
                </a:cxn>
                <a:cxn ang="0">
                  <a:pos x="26" y="51"/>
                </a:cxn>
                <a:cxn ang="0">
                  <a:pos x="29" y="51"/>
                </a:cxn>
                <a:cxn ang="0">
                  <a:pos x="33" y="51"/>
                </a:cxn>
                <a:cxn ang="0">
                  <a:pos x="38" y="49"/>
                </a:cxn>
                <a:cxn ang="0">
                  <a:pos x="41" y="47"/>
                </a:cxn>
                <a:cxn ang="0">
                  <a:pos x="44" y="44"/>
                </a:cxn>
                <a:cxn ang="0">
                  <a:pos x="47" y="41"/>
                </a:cxn>
                <a:cxn ang="0">
                  <a:pos x="49" y="36"/>
                </a:cxn>
                <a:cxn ang="0">
                  <a:pos x="50" y="32"/>
                </a:cxn>
                <a:cxn ang="0">
                  <a:pos x="50" y="26"/>
                </a:cxn>
                <a:cxn ang="0">
                  <a:pos x="50" y="21"/>
                </a:cxn>
                <a:cxn ang="0">
                  <a:pos x="49" y="16"/>
                </a:cxn>
                <a:cxn ang="0">
                  <a:pos x="47" y="12"/>
                </a:cxn>
                <a:cxn ang="0">
                  <a:pos x="44" y="8"/>
                </a:cxn>
                <a:cxn ang="0">
                  <a:pos x="41" y="4"/>
                </a:cxn>
                <a:cxn ang="0">
                  <a:pos x="38" y="2"/>
                </a:cxn>
                <a:cxn ang="0">
                  <a:pos x="34" y="1"/>
                </a:cxn>
                <a:cxn ang="0">
                  <a:pos x="29" y="0"/>
                </a:cxn>
                <a:cxn ang="0">
                  <a:pos x="26" y="0"/>
                </a:cxn>
                <a:cxn ang="0">
                  <a:pos x="22" y="1"/>
                </a:cxn>
                <a:cxn ang="0">
                  <a:pos x="18" y="4"/>
                </a:cxn>
                <a:cxn ang="0">
                  <a:pos x="14" y="8"/>
                </a:cxn>
                <a:cxn ang="0">
                  <a:pos x="14" y="8"/>
                </a:cxn>
                <a:cxn ang="0">
                  <a:pos x="14" y="2"/>
                </a:cxn>
                <a:cxn ang="0">
                  <a:pos x="0" y="2"/>
                </a:cxn>
                <a:cxn ang="0">
                  <a:pos x="14" y="26"/>
                </a:cxn>
                <a:cxn ang="0">
                  <a:pos x="14" y="22"/>
                </a:cxn>
                <a:cxn ang="0">
                  <a:pos x="15" y="18"/>
                </a:cxn>
                <a:cxn ang="0">
                  <a:pos x="16" y="15"/>
                </a:cxn>
                <a:cxn ang="0">
                  <a:pos x="18" y="13"/>
                </a:cxn>
                <a:cxn ang="0">
                  <a:pos x="21" y="11"/>
                </a:cxn>
                <a:cxn ang="0">
                  <a:pos x="25" y="10"/>
                </a:cxn>
                <a:cxn ang="0">
                  <a:pos x="28" y="11"/>
                </a:cxn>
                <a:cxn ang="0">
                  <a:pos x="32" y="13"/>
                </a:cxn>
                <a:cxn ang="0">
                  <a:pos x="33" y="15"/>
                </a:cxn>
                <a:cxn ang="0">
                  <a:pos x="34" y="18"/>
                </a:cxn>
                <a:cxn ang="0">
                  <a:pos x="35" y="22"/>
                </a:cxn>
                <a:cxn ang="0">
                  <a:pos x="36" y="26"/>
                </a:cxn>
                <a:cxn ang="0">
                  <a:pos x="35" y="32"/>
                </a:cxn>
                <a:cxn ang="0">
                  <a:pos x="33" y="37"/>
                </a:cxn>
                <a:cxn ang="0">
                  <a:pos x="32" y="39"/>
                </a:cxn>
                <a:cxn ang="0">
                  <a:pos x="30" y="40"/>
                </a:cxn>
                <a:cxn ang="0">
                  <a:pos x="27" y="41"/>
                </a:cxn>
                <a:cxn ang="0">
                  <a:pos x="25" y="42"/>
                </a:cxn>
                <a:cxn ang="0">
                  <a:pos x="22" y="41"/>
                </a:cxn>
                <a:cxn ang="0">
                  <a:pos x="20" y="40"/>
                </a:cxn>
                <a:cxn ang="0">
                  <a:pos x="18" y="39"/>
                </a:cxn>
                <a:cxn ang="0">
                  <a:pos x="16" y="37"/>
                </a:cxn>
                <a:cxn ang="0">
                  <a:pos x="14" y="32"/>
                </a:cxn>
                <a:cxn ang="0">
                  <a:pos x="14" y="26"/>
                </a:cxn>
              </a:cxnLst>
              <a:rect l="0" t="0" r="r" b="b"/>
              <a:pathLst>
                <a:path w="50" h="67">
                  <a:moveTo>
                    <a:pt x="0" y="2"/>
                  </a:moveTo>
                  <a:lnTo>
                    <a:pt x="0" y="67"/>
                  </a:lnTo>
                  <a:lnTo>
                    <a:pt x="14" y="67"/>
                  </a:lnTo>
                  <a:lnTo>
                    <a:pt x="14" y="45"/>
                  </a:lnTo>
                  <a:lnTo>
                    <a:pt x="18" y="48"/>
                  </a:lnTo>
                  <a:lnTo>
                    <a:pt x="23" y="50"/>
                  </a:lnTo>
                  <a:lnTo>
                    <a:pt x="26" y="51"/>
                  </a:lnTo>
                  <a:lnTo>
                    <a:pt x="29" y="51"/>
                  </a:lnTo>
                  <a:lnTo>
                    <a:pt x="33" y="51"/>
                  </a:lnTo>
                  <a:lnTo>
                    <a:pt x="38" y="49"/>
                  </a:lnTo>
                  <a:lnTo>
                    <a:pt x="41" y="47"/>
                  </a:lnTo>
                  <a:lnTo>
                    <a:pt x="44" y="44"/>
                  </a:lnTo>
                  <a:lnTo>
                    <a:pt x="47" y="41"/>
                  </a:lnTo>
                  <a:lnTo>
                    <a:pt x="49" y="36"/>
                  </a:lnTo>
                  <a:lnTo>
                    <a:pt x="50" y="32"/>
                  </a:lnTo>
                  <a:lnTo>
                    <a:pt x="50" y="26"/>
                  </a:lnTo>
                  <a:lnTo>
                    <a:pt x="50" y="21"/>
                  </a:lnTo>
                  <a:lnTo>
                    <a:pt x="49" y="16"/>
                  </a:lnTo>
                  <a:lnTo>
                    <a:pt x="47" y="12"/>
                  </a:lnTo>
                  <a:lnTo>
                    <a:pt x="44" y="8"/>
                  </a:lnTo>
                  <a:lnTo>
                    <a:pt x="41" y="4"/>
                  </a:lnTo>
                  <a:lnTo>
                    <a:pt x="38" y="2"/>
                  </a:lnTo>
                  <a:lnTo>
                    <a:pt x="34" y="1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8" y="4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0" y="2"/>
                  </a:lnTo>
                  <a:close/>
                  <a:moveTo>
                    <a:pt x="14" y="26"/>
                  </a:moveTo>
                  <a:lnTo>
                    <a:pt x="14" y="22"/>
                  </a:lnTo>
                  <a:lnTo>
                    <a:pt x="15" y="18"/>
                  </a:lnTo>
                  <a:lnTo>
                    <a:pt x="16" y="15"/>
                  </a:lnTo>
                  <a:lnTo>
                    <a:pt x="18" y="13"/>
                  </a:lnTo>
                  <a:lnTo>
                    <a:pt x="21" y="11"/>
                  </a:lnTo>
                  <a:lnTo>
                    <a:pt x="25" y="10"/>
                  </a:lnTo>
                  <a:lnTo>
                    <a:pt x="28" y="11"/>
                  </a:lnTo>
                  <a:lnTo>
                    <a:pt x="32" y="13"/>
                  </a:lnTo>
                  <a:lnTo>
                    <a:pt x="33" y="15"/>
                  </a:lnTo>
                  <a:lnTo>
                    <a:pt x="34" y="18"/>
                  </a:lnTo>
                  <a:lnTo>
                    <a:pt x="35" y="22"/>
                  </a:lnTo>
                  <a:lnTo>
                    <a:pt x="36" y="26"/>
                  </a:lnTo>
                  <a:lnTo>
                    <a:pt x="35" y="32"/>
                  </a:lnTo>
                  <a:lnTo>
                    <a:pt x="33" y="37"/>
                  </a:lnTo>
                  <a:lnTo>
                    <a:pt x="32" y="39"/>
                  </a:lnTo>
                  <a:lnTo>
                    <a:pt x="30" y="40"/>
                  </a:lnTo>
                  <a:lnTo>
                    <a:pt x="27" y="41"/>
                  </a:lnTo>
                  <a:lnTo>
                    <a:pt x="25" y="42"/>
                  </a:lnTo>
                  <a:lnTo>
                    <a:pt x="22" y="41"/>
                  </a:lnTo>
                  <a:lnTo>
                    <a:pt x="20" y="40"/>
                  </a:lnTo>
                  <a:lnTo>
                    <a:pt x="18" y="39"/>
                  </a:lnTo>
                  <a:lnTo>
                    <a:pt x="16" y="37"/>
                  </a:lnTo>
                  <a:lnTo>
                    <a:pt x="14" y="32"/>
                  </a:lnTo>
                  <a:lnTo>
                    <a:pt x="14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5" name="Freeform 2049"/>
            <p:cNvSpPr>
              <a:spLocks noEditPoints="1"/>
            </p:cNvSpPr>
            <p:nvPr/>
          </p:nvSpPr>
          <p:spPr bwMode="auto">
            <a:xfrm>
              <a:off x="3827" y="381"/>
              <a:ext cx="13" cy="13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5" y="39"/>
                </a:cxn>
                <a:cxn ang="0">
                  <a:pos x="32" y="40"/>
                </a:cxn>
                <a:cxn ang="0">
                  <a:pos x="30" y="41"/>
                </a:cxn>
                <a:cxn ang="0">
                  <a:pos x="27" y="42"/>
                </a:cxn>
                <a:cxn ang="0">
                  <a:pos x="24" y="41"/>
                </a:cxn>
                <a:cxn ang="0">
                  <a:pos x="21" y="41"/>
                </a:cxn>
                <a:cxn ang="0">
                  <a:pos x="19" y="39"/>
                </a:cxn>
                <a:cxn ang="0">
                  <a:pos x="18" y="37"/>
                </a:cxn>
                <a:cxn ang="0">
                  <a:pos x="16" y="33"/>
                </a:cxn>
                <a:cxn ang="0">
                  <a:pos x="15" y="30"/>
                </a:cxn>
                <a:cxn ang="0">
                  <a:pos x="51" y="30"/>
                </a:cxn>
                <a:cxn ang="0">
                  <a:pos x="51" y="27"/>
                </a:cxn>
                <a:cxn ang="0">
                  <a:pos x="50" y="21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0" y="3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2" y="1"/>
                </a:cxn>
                <a:cxn ang="0">
                  <a:pos x="17" y="2"/>
                </a:cxn>
                <a:cxn ang="0">
                  <a:pos x="12" y="4"/>
                </a:cxn>
                <a:cxn ang="0">
                  <a:pos x="8" y="8"/>
                </a:cxn>
                <a:cxn ang="0">
                  <a:pos x="5" y="11"/>
                </a:cxn>
                <a:cxn ang="0">
                  <a:pos x="3" y="15"/>
                </a:cxn>
                <a:cxn ang="0">
                  <a:pos x="2" y="20"/>
                </a:cxn>
                <a:cxn ang="0">
                  <a:pos x="0" y="26"/>
                </a:cxn>
                <a:cxn ang="0">
                  <a:pos x="2" y="34"/>
                </a:cxn>
                <a:cxn ang="0">
                  <a:pos x="4" y="40"/>
                </a:cxn>
                <a:cxn ang="0">
                  <a:pos x="7" y="44"/>
                </a:cxn>
                <a:cxn ang="0">
                  <a:pos x="11" y="48"/>
                </a:cxn>
                <a:cxn ang="0">
                  <a:pos x="15" y="50"/>
                </a:cxn>
                <a:cxn ang="0">
                  <a:pos x="20" y="51"/>
                </a:cxn>
                <a:cxn ang="0">
                  <a:pos x="23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3" y="47"/>
                </a:cxn>
                <a:cxn ang="0">
                  <a:pos x="46" y="44"/>
                </a:cxn>
                <a:cxn ang="0">
                  <a:pos x="48" y="40"/>
                </a:cxn>
                <a:cxn ang="0">
                  <a:pos x="50" y="36"/>
                </a:cxn>
                <a:cxn ang="0">
                  <a:pos x="36" y="36"/>
                </a:cxn>
                <a:cxn ang="0">
                  <a:pos x="15" y="22"/>
                </a:cxn>
                <a:cxn ang="0">
                  <a:pos x="16" y="18"/>
                </a:cxn>
                <a:cxn ang="0">
                  <a:pos x="18" y="15"/>
                </a:cxn>
                <a:cxn ang="0">
                  <a:pos x="19" y="13"/>
                </a:cxn>
                <a:cxn ang="0">
                  <a:pos x="21" y="12"/>
                </a:cxn>
                <a:cxn ang="0">
                  <a:pos x="25" y="11"/>
                </a:cxn>
                <a:cxn ang="0">
                  <a:pos x="27" y="10"/>
                </a:cxn>
                <a:cxn ang="0">
                  <a:pos x="30" y="11"/>
                </a:cxn>
                <a:cxn ang="0">
                  <a:pos x="33" y="12"/>
                </a:cxn>
                <a:cxn ang="0">
                  <a:pos x="34" y="14"/>
                </a:cxn>
                <a:cxn ang="0">
                  <a:pos x="36" y="16"/>
                </a:cxn>
                <a:cxn ang="0">
                  <a:pos x="36" y="18"/>
                </a:cxn>
                <a:cxn ang="0">
                  <a:pos x="37" y="22"/>
                </a:cxn>
                <a:cxn ang="0">
                  <a:pos x="15" y="22"/>
                </a:cxn>
              </a:cxnLst>
              <a:rect l="0" t="0" r="r" b="b"/>
              <a:pathLst>
                <a:path w="51" h="51">
                  <a:moveTo>
                    <a:pt x="36" y="36"/>
                  </a:moveTo>
                  <a:lnTo>
                    <a:pt x="35" y="39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4" y="41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8" y="37"/>
                  </a:lnTo>
                  <a:lnTo>
                    <a:pt x="16" y="33"/>
                  </a:lnTo>
                  <a:lnTo>
                    <a:pt x="15" y="30"/>
                  </a:lnTo>
                  <a:lnTo>
                    <a:pt x="51" y="30"/>
                  </a:lnTo>
                  <a:lnTo>
                    <a:pt x="51" y="27"/>
                  </a:lnTo>
                  <a:lnTo>
                    <a:pt x="50" y="21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0" y="3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2" y="4"/>
                  </a:lnTo>
                  <a:lnTo>
                    <a:pt x="8" y="8"/>
                  </a:lnTo>
                  <a:lnTo>
                    <a:pt x="5" y="11"/>
                  </a:lnTo>
                  <a:lnTo>
                    <a:pt x="3" y="15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2" y="34"/>
                  </a:lnTo>
                  <a:lnTo>
                    <a:pt x="4" y="40"/>
                  </a:lnTo>
                  <a:lnTo>
                    <a:pt x="7" y="44"/>
                  </a:lnTo>
                  <a:lnTo>
                    <a:pt x="11" y="48"/>
                  </a:lnTo>
                  <a:lnTo>
                    <a:pt x="15" y="50"/>
                  </a:lnTo>
                  <a:lnTo>
                    <a:pt x="20" y="51"/>
                  </a:lnTo>
                  <a:lnTo>
                    <a:pt x="23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3" y="47"/>
                  </a:lnTo>
                  <a:lnTo>
                    <a:pt x="46" y="44"/>
                  </a:lnTo>
                  <a:lnTo>
                    <a:pt x="48" y="40"/>
                  </a:lnTo>
                  <a:lnTo>
                    <a:pt x="50" y="36"/>
                  </a:lnTo>
                  <a:lnTo>
                    <a:pt x="36" y="36"/>
                  </a:lnTo>
                  <a:close/>
                  <a:moveTo>
                    <a:pt x="15" y="22"/>
                  </a:moveTo>
                  <a:lnTo>
                    <a:pt x="16" y="18"/>
                  </a:lnTo>
                  <a:lnTo>
                    <a:pt x="18" y="15"/>
                  </a:lnTo>
                  <a:lnTo>
                    <a:pt x="19" y="13"/>
                  </a:lnTo>
                  <a:lnTo>
                    <a:pt x="21" y="12"/>
                  </a:lnTo>
                  <a:lnTo>
                    <a:pt x="25" y="11"/>
                  </a:lnTo>
                  <a:lnTo>
                    <a:pt x="27" y="10"/>
                  </a:lnTo>
                  <a:lnTo>
                    <a:pt x="30" y="11"/>
                  </a:lnTo>
                  <a:lnTo>
                    <a:pt x="33" y="12"/>
                  </a:lnTo>
                  <a:lnTo>
                    <a:pt x="34" y="14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37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6" name="Freeform 2050"/>
            <p:cNvSpPr>
              <a:spLocks noEditPoints="1"/>
            </p:cNvSpPr>
            <p:nvPr/>
          </p:nvSpPr>
          <p:spPr bwMode="auto">
            <a:xfrm>
              <a:off x="3841" y="382"/>
              <a:ext cx="15" cy="15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" y="61"/>
                </a:cxn>
                <a:cxn ang="0">
                  <a:pos x="12" y="61"/>
                </a:cxn>
                <a:cxn ang="0">
                  <a:pos x="12" y="47"/>
                </a:cxn>
                <a:cxn ang="0">
                  <a:pos x="49" y="47"/>
                </a:cxn>
                <a:cxn ang="0">
                  <a:pos x="49" y="61"/>
                </a:cxn>
                <a:cxn ang="0">
                  <a:pos x="61" y="61"/>
                </a:cxn>
                <a:cxn ang="0">
                  <a:pos x="62" y="38"/>
                </a:cxn>
                <a:cxn ang="0">
                  <a:pos x="54" y="38"/>
                </a:cxn>
                <a:cxn ang="0">
                  <a:pos x="54" y="0"/>
                </a:cxn>
                <a:cxn ang="0">
                  <a:pos x="13" y="0"/>
                </a:cxn>
                <a:cxn ang="0">
                  <a:pos x="13" y="9"/>
                </a:cxn>
                <a:cxn ang="0">
                  <a:pos x="13" y="18"/>
                </a:cxn>
                <a:cxn ang="0">
                  <a:pos x="11" y="26"/>
                </a:cxn>
                <a:cxn ang="0">
                  <a:pos x="9" y="32"/>
                </a:cxn>
                <a:cxn ang="0">
                  <a:pos x="6" y="38"/>
                </a:cxn>
                <a:cxn ang="0">
                  <a:pos x="0" y="38"/>
                </a:cxn>
                <a:cxn ang="0">
                  <a:pos x="39" y="10"/>
                </a:cxn>
                <a:cxn ang="0">
                  <a:pos x="39" y="38"/>
                </a:cxn>
                <a:cxn ang="0">
                  <a:pos x="20" y="38"/>
                </a:cxn>
                <a:cxn ang="0">
                  <a:pos x="22" y="34"/>
                </a:cxn>
                <a:cxn ang="0">
                  <a:pos x="24" y="29"/>
                </a:cxn>
                <a:cxn ang="0">
                  <a:pos x="26" y="23"/>
                </a:cxn>
                <a:cxn ang="0">
                  <a:pos x="26" y="15"/>
                </a:cxn>
                <a:cxn ang="0">
                  <a:pos x="26" y="10"/>
                </a:cxn>
                <a:cxn ang="0">
                  <a:pos x="39" y="10"/>
                </a:cxn>
              </a:cxnLst>
              <a:rect l="0" t="0" r="r" b="b"/>
              <a:pathLst>
                <a:path w="62" h="61">
                  <a:moveTo>
                    <a:pt x="0" y="38"/>
                  </a:moveTo>
                  <a:lnTo>
                    <a:pt x="1" y="61"/>
                  </a:lnTo>
                  <a:lnTo>
                    <a:pt x="12" y="61"/>
                  </a:lnTo>
                  <a:lnTo>
                    <a:pt x="12" y="47"/>
                  </a:lnTo>
                  <a:lnTo>
                    <a:pt x="49" y="47"/>
                  </a:lnTo>
                  <a:lnTo>
                    <a:pt x="49" y="61"/>
                  </a:lnTo>
                  <a:lnTo>
                    <a:pt x="61" y="61"/>
                  </a:lnTo>
                  <a:lnTo>
                    <a:pt x="62" y="38"/>
                  </a:lnTo>
                  <a:lnTo>
                    <a:pt x="54" y="38"/>
                  </a:lnTo>
                  <a:lnTo>
                    <a:pt x="54" y="0"/>
                  </a:lnTo>
                  <a:lnTo>
                    <a:pt x="13" y="0"/>
                  </a:lnTo>
                  <a:lnTo>
                    <a:pt x="13" y="9"/>
                  </a:lnTo>
                  <a:lnTo>
                    <a:pt x="13" y="18"/>
                  </a:lnTo>
                  <a:lnTo>
                    <a:pt x="11" y="26"/>
                  </a:lnTo>
                  <a:lnTo>
                    <a:pt x="9" y="32"/>
                  </a:lnTo>
                  <a:lnTo>
                    <a:pt x="6" y="38"/>
                  </a:lnTo>
                  <a:lnTo>
                    <a:pt x="0" y="38"/>
                  </a:lnTo>
                  <a:close/>
                  <a:moveTo>
                    <a:pt x="39" y="10"/>
                  </a:moveTo>
                  <a:lnTo>
                    <a:pt x="39" y="38"/>
                  </a:lnTo>
                  <a:lnTo>
                    <a:pt x="20" y="38"/>
                  </a:lnTo>
                  <a:lnTo>
                    <a:pt x="22" y="34"/>
                  </a:lnTo>
                  <a:lnTo>
                    <a:pt x="24" y="29"/>
                  </a:lnTo>
                  <a:lnTo>
                    <a:pt x="26" y="23"/>
                  </a:lnTo>
                  <a:lnTo>
                    <a:pt x="26" y="15"/>
                  </a:lnTo>
                  <a:lnTo>
                    <a:pt x="26" y="10"/>
                  </a:lnTo>
                  <a:lnTo>
                    <a:pt x="39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7" name="Freeform 2051"/>
            <p:cNvSpPr>
              <a:spLocks noEditPoints="1"/>
            </p:cNvSpPr>
            <p:nvPr/>
          </p:nvSpPr>
          <p:spPr bwMode="auto">
            <a:xfrm>
              <a:off x="3857" y="381"/>
              <a:ext cx="13" cy="13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5" y="39"/>
                </a:cxn>
                <a:cxn ang="0">
                  <a:pos x="33" y="40"/>
                </a:cxn>
                <a:cxn ang="0">
                  <a:pos x="29" y="41"/>
                </a:cxn>
                <a:cxn ang="0">
                  <a:pos x="26" y="42"/>
                </a:cxn>
                <a:cxn ang="0">
                  <a:pos x="23" y="41"/>
                </a:cxn>
                <a:cxn ang="0">
                  <a:pos x="20" y="41"/>
                </a:cxn>
                <a:cxn ang="0">
                  <a:pos x="18" y="39"/>
                </a:cxn>
                <a:cxn ang="0">
                  <a:pos x="17" y="37"/>
                </a:cxn>
                <a:cxn ang="0">
                  <a:pos x="15" y="33"/>
                </a:cxn>
                <a:cxn ang="0">
                  <a:pos x="15" y="30"/>
                </a:cxn>
                <a:cxn ang="0">
                  <a:pos x="51" y="30"/>
                </a:cxn>
                <a:cxn ang="0">
                  <a:pos x="51" y="27"/>
                </a:cxn>
                <a:cxn ang="0">
                  <a:pos x="51" y="21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0" y="3"/>
                </a:cxn>
                <a:cxn ang="0">
                  <a:pos x="35" y="1"/>
                </a:cxn>
                <a:cxn ang="0">
                  <a:pos x="26" y="0"/>
                </a:cxn>
                <a:cxn ang="0">
                  <a:pos x="21" y="1"/>
                </a:cxn>
                <a:cxn ang="0">
                  <a:pos x="16" y="2"/>
                </a:cxn>
                <a:cxn ang="0">
                  <a:pos x="11" y="4"/>
                </a:cxn>
                <a:cxn ang="0">
                  <a:pos x="7" y="8"/>
                </a:cxn>
                <a:cxn ang="0">
                  <a:pos x="4" y="11"/>
                </a:cxn>
                <a:cxn ang="0">
                  <a:pos x="2" y="15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4"/>
                </a:cxn>
                <a:cxn ang="0">
                  <a:pos x="3" y="40"/>
                </a:cxn>
                <a:cxn ang="0">
                  <a:pos x="6" y="44"/>
                </a:cxn>
                <a:cxn ang="0">
                  <a:pos x="10" y="48"/>
                </a:cxn>
                <a:cxn ang="0">
                  <a:pos x="14" y="50"/>
                </a:cxn>
                <a:cxn ang="0">
                  <a:pos x="19" y="51"/>
                </a:cxn>
                <a:cxn ang="0">
                  <a:pos x="22" y="51"/>
                </a:cxn>
                <a:cxn ang="0">
                  <a:pos x="25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3" y="47"/>
                </a:cxn>
                <a:cxn ang="0">
                  <a:pos x="46" y="44"/>
                </a:cxn>
                <a:cxn ang="0">
                  <a:pos x="49" y="40"/>
                </a:cxn>
                <a:cxn ang="0">
                  <a:pos x="50" y="36"/>
                </a:cxn>
                <a:cxn ang="0">
                  <a:pos x="36" y="36"/>
                </a:cxn>
                <a:cxn ang="0">
                  <a:pos x="15" y="22"/>
                </a:cxn>
                <a:cxn ang="0">
                  <a:pos x="15" y="18"/>
                </a:cxn>
                <a:cxn ang="0">
                  <a:pos x="17" y="15"/>
                </a:cxn>
                <a:cxn ang="0">
                  <a:pos x="18" y="13"/>
                </a:cxn>
                <a:cxn ang="0">
                  <a:pos x="20" y="12"/>
                </a:cxn>
                <a:cxn ang="0">
                  <a:pos x="24" y="11"/>
                </a:cxn>
                <a:cxn ang="0">
                  <a:pos x="26" y="10"/>
                </a:cxn>
                <a:cxn ang="0">
                  <a:pos x="29" y="11"/>
                </a:cxn>
                <a:cxn ang="0">
                  <a:pos x="33" y="12"/>
                </a:cxn>
                <a:cxn ang="0">
                  <a:pos x="35" y="14"/>
                </a:cxn>
                <a:cxn ang="0">
                  <a:pos x="36" y="16"/>
                </a:cxn>
                <a:cxn ang="0">
                  <a:pos x="36" y="18"/>
                </a:cxn>
                <a:cxn ang="0">
                  <a:pos x="37" y="22"/>
                </a:cxn>
                <a:cxn ang="0">
                  <a:pos x="15" y="22"/>
                </a:cxn>
              </a:cxnLst>
              <a:rect l="0" t="0" r="r" b="b"/>
              <a:pathLst>
                <a:path w="51" h="51">
                  <a:moveTo>
                    <a:pt x="36" y="36"/>
                  </a:moveTo>
                  <a:lnTo>
                    <a:pt x="35" y="39"/>
                  </a:lnTo>
                  <a:lnTo>
                    <a:pt x="33" y="40"/>
                  </a:lnTo>
                  <a:lnTo>
                    <a:pt x="29" y="41"/>
                  </a:lnTo>
                  <a:lnTo>
                    <a:pt x="26" y="42"/>
                  </a:lnTo>
                  <a:lnTo>
                    <a:pt x="23" y="41"/>
                  </a:lnTo>
                  <a:lnTo>
                    <a:pt x="20" y="41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51" y="30"/>
                  </a:lnTo>
                  <a:lnTo>
                    <a:pt x="51" y="27"/>
                  </a:lnTo>
                  <a:lnTo>
                    <a:pt x="51" y="21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0" y="3"/>
                  </a:lnTo>
                  <a:lnTo>
                    <a:pt x="35" y="1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6" y="2"/>
                  </a:lnTo>
                  <a:lnTo>
                    <a:pt x="11" y="4"/>
                  </a:lnTo>
                  <a:lnTo>
                    <a:pt x="7" y="8"/>
                  </a:lnTo>
                  <a:lnTo>
                    <a:pt x="4" y="11"/>
                  </a:lnTo>
                  <a:lnTo>
                    <a:pt x="2" y="15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4"/>
                  </a:lnTo>
                  <a:lnTo>
                    <a:pt x="3" y="40"/>
                  </a:lnTo>
                  <a:lnTo>
                    <a:pt x="6" y="44"/>
                  </a:lnTo>
                  <a:lnTo>
                    <a:pt x="10" y="48"/>
                  </a:lnTo>
                  <a:lnTo>
                    <a:pt x="14" y="50"/>
                  </a:lnTo>
                  <a:lnTo>
                    <a:pt x="19" y="51"/>
                  </a:lnTo>
                  <a:lnTo>
                    <a:pt x="22" y="51"/>
                  </a:lnTo>
                  <a:lnTo>
                    <a:pt x="25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3" y="47"/>
                  </a:lnTo>
                  <a:lnTo>
                    <a:pt x="46" y="44"/>
                  </a:lnTo>
                  <a:lnTo>
                    <a:pt x="49" y="40"/>
                  </a:lnTo>
                  <a:lnTo>
                    <a:pt x="50" y="36"/>
                  </a:lnTo>
                  <a:lnTo>
                    <a:pt x="36" y="36"/>
                  </a:lnTo>
                  <a:close/>
                  <a:moveTo>
                    <a:pt x="15" y="22"/>
                  </a:moveTo>
                  <a:lnTo>
                    <a:pt x="15" y="18"/>
                  </a:lnTo>
                  <a:lnTo>
                    <a:pt x="17" y="15"/>
                  </a:lnTo>
                  <a:lnTo>
                    <a:pt x="18" y="13"/>
                  </a:lnTo>
                  <a:lnTo>
                    <a:pt x="20" y="12"/>
                  </a:lnTo>
                  <a:lnTo>
                    <a:pt x="24" y="11"/>
                  </a:lnTo>
                  <a:lnTo>
                    <a:pt x="26" y="10"/>
                  </a:lnTo>
                  <a:lnTo>
                    <a:pt x="29" y="11"/>
                  </a:lnTo>
                  <a:lnTo>
                    <a:pt x="33" y="12"/>
                  </a:lnTo>
                  <a:lnTo>
                    <a:pt x="35" y="14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37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8" name="Freeform 2052"/>
            <p:cNvSpPr>
              <a:spLocks/>
            </p:cNvSpPr>
            <p:nvPr/>
          </p:nvSpPr>
          <p:spPr bwMode="auto">
            <a:xfrm>
              <a:off x="3871" y="382"/>
              <a:ext cx="13" cy="1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3" y="48"/>
                </a:cxn>
                <a:cxn ang="0">
                  <a:pos x="5" y="48"/>
                </a:cxn>
                <a:cxn ang="0">
                  <a:pos x="9" y="48"/>
                </a:cxn>
                <a:cxn ang="0">
                  <a:pos x="13" y="47"/>
                </a:cxn>
                <a:cxn ang="0">
                  <a:pos x="16" y="46"/>
                </a:cxn>
                <a:cxn ang="0">
                  <a:pos x="19" y="44"/>
                </a:cxn>
                <a:cxn ang="0">
                  <a:pos x="21" y="40"/>
                </a:cxn>
                <a:cxn ang="0">
                  <a:pos x="23" y="35"/>
                </a:cxn>
                <a:cxn ang="0">
                  <a:pos x="24" y="29"/>
                </a:cxn>
                <a:cxn ang="0">
                  <a:pos x="24" y="21"/>
                </a:cxn>
                <a:cxn ang="0">
                  <a:pos x="24" y="10"/>
                </a:cxn>
                <a:cxn ang="0">
                  <a:pos x="38" y="10"/>
                </a:cxn>
                <a:cxn ang="0">
                  <a:pos x="38" y="47"/>
                </a:cxn>
                <a:cxn ang="0">
                  <a:pos x="52" y="47"/>
                </a:cxn>
                <a:cxn ang="0">
                  <a:pos x="52" y="0"/>
                </a:cxn>
                <a:cxn ang="0">
                  <a:pos x="11" y="0"/>
                </a:cxn>
                <a:cxn ang="0">
                  <a:pos x="11" y="21"/>
                </a:cxn>
                <a:cxn ang="0">
                  <a:pos x="10" y="30"/>
                </a:cxn>
                <a:cxn ang="0">
                  <a:pos x="9" y="35"/>
                </a:cxn>
                <a:cxn ang="0">
                  <a:pos x="7" y="37"/>
                </a:cxn>
                <a:cxn ang="0">
                  <a:pos x="6" y="38"/>
                </a:cxn>
                <a:cxn ang="0">
                  <a:pos x="4" y="38"/>
                </a:cxn>
                <a:cxn ang="0">
                  <a:pos x="2" y="38"/>
                </a:cxn>
                <a:cxn ang="0">
                  <a:pos x="1" y="38"/>
                </a:cxn>
                <a:cxn ang="0">
                  <a:pos x="0" y="38"/>
                </a:cxn>
                <a:cxn ang="0">
                  <a:pos x="0" y="48"/>
                </a:cxn>
              </a:cxnLst>
              <a:rect l="0" t="0" r="r" b="b"/>
              <a:pathLst>
                <a:path w="52" h="48">
                  <a:moveTo>
                    <a:pt x="0" y="48"/>
                  </a:moveTo>
                  <a:lnTo>
                    <a:pt x="3" y="48"/>
                  </a:lnTo>
                  <a:lnTo>
                    <a:pt x="5" y="48"/>
                  </a:lnTo>
                  <a:lnTo>
                    <a:pt x="9" y="48"/>
                  </a:lnTo>
                  <a:lnTo>
                    <a:pt x="13" y="47"/>
                  </a:lnTo>
                  <a:lnTo>
                    <a:pt x="16" y="46"/>
                  </a:lnTo>
                  <a:lnTo>
                    <a:pt x="19" y="44"/>
                  </a:lnTo>
                  <a:lnTo>
                    <a:pt x="21" y="40"/>
                  </a:lnTo>
                  <a:lnTo>
                    <a:pt x="23" y="35"/>
                  </a:lnTo>
                  <a:lnTo>
                    <a:pt x="24" y="29"/>
                  </a:lnTo>
                  <a:lnTo>
                    <a:pt x="24" y="21"/>
                  </a:lnTo>
                  <a:lnTo>
                    <a:pt x="24" y="10"/>
                  </a:lnTo>
                  <a:lnTo>
                    <a:pt x="38" y="10"/>
                  </a:lnTo>
                  <a:lnTo>
                    <a:pt x="38" y="47"/>
                  </a:lnTo>
                  <a:lnTo>
                    <a:pt x="52" y="47"/>
                  </a:lnTo>
                  <a:lnTo>
                    <a:pt x="52" y="0"/>
                  </a:lnTo>
                  <a:lnTo>
                    <a:pt x="11" y="0"/>
                  </a:lnTo>
                  <a:lnTo>
                    <a:pt x="11" y="21"/>
                  </a:lnTo>
                  <a:lnTo>
                    <a:pt x="10" y="30"/>
                  </a:lnTo>
                  <a:lnTo>
                    <a:pt x="9" y="35"/>
                  </a:lnTo>
                  <a:lnTo>
                    <a:pt x="7" y="37"/>
                  </a:lnTo>
                  <a:lnTo>
                    <a:pt x="6" y="38"/>
                  </a:lnTo>
                  <a:lnTo>
                    <a:pt x="4" y="38"/>
                  </a:lnTo>
                  <a:lnTo>
                    <a:pt x="2" y="38"/>
                  </a:lnTo>
                  <a:lnTo>
                    <a:pt x="1" y="38"/>
                  </a:lnTo>
                  <a:lnTo>
                    <a:pt x="0" y="3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69" name="Freeform 2053"/>
            <p:cNvSpPr>
              <a:spLocks noEditPoints="1"/>
            </p:cNvSpPr>
            <p:nvPr/>
          </p:nvSpPr>
          <p:spPr bwMode="auto">
            <a:xfrm>
              <a:off x="3887" y="381"/>
              <a:ext cx="13" cy="13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5" y="39"/>
                </a:cxn>
                <a:cxn ang="0">
                  <a:pos x="33" y="40"/>
                </a:cxn>
                <a:cxn ang="0">
                  <a:pos x="30" y="41"/>
                </a:cxn>
                <a:cxn ang="0">
                  <a:pos x="27" y="42"/>
                </a:cxn>
                <a:cxn ang="0">
                  <a:pos x="24" y="41"/>
                </a:cxn>
                <a:cxn ang="0">
                  <a:pos x="21" y="41"/>
                </a:cxn>
                <a:cxn ang="0">
                  <a:pos x="19" y="39"/>
                </a:cxn>
                <a:cxn ang="0">
                  <a:pos x="18" y="37"/>
                </a:cxn>
                <a:cxn ang="0">
                  <a:pos x="15" y="33"/>
                </a:cxn>
                <a:cxn ang="0">
                  <a:pos x="15" y="30"/>
                </a:cxn>
                <a:cxn ang="0">
                  <a:pos x="51" y="30"/>
                </a:cxn>
                <a:cxn ang="0">
                  <a:pos x="51" y="27"/>
                </a:cxn>
                <a:cxn ang="0">
                  <a:pos x="51" y="21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1" y="3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2" y="1"/>
                </a:cxn>
                <a:cxn ang="0">
                  <a:pos x="16" y="2"/>
                </a:cxn>
                <a:cxn ang="0">
                  <a:pos x="11" y="4"/>
                </a:cxn>
                <a:cxn ang="0">
                  <a:pos x="8" y="8"/>
                </a:cxn>
                <a:cxn ang="0">
                  <a:pos x="4" y="11"/>
                </a:cxn>
                <a:cxn ang="0">
                  <a:pos x="2" y="15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4"/>
                </a:cxn>
                <a:cxn ang="0">
                  <a:pos x="3" y="40"/>
                </a:cxn>
                <a:cxn ang="0">
                  <a:pos x="6" y="44"/>
                </a:cxn>
                <a:cxn ang="0">
                  <a:pos x="10" y="48"/>
                </a:cxn>
                <a:cxn ang="0">
                  <a:pos x="15" y="50"/>
                </a:cxn>
                <a:cxn ang="0">
                  <a:pos x="20" y="51"/>
                </a:cxn>
                <a:cxn ang="0">
                  <a:pos x="23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3" y="47"/>
                </a:cxn>
                <a:cxn ang="0">
                  <a:pos x="46" y="44"/>
                </a:cxn>
                <a:cxn ang="0">
                  <a:pos x="49" y="40"/>
                </a:cxn>
                <a:cxn ang="0">
                  <a:pos x="50" y="36"/>
                </a:cxn>
                <a:cxn ang="0">
                  <a:pos x="36" y="36"/>
                </a:cxn>
                <a:cxn ang="0">
                  <a:pos x="15" y="22"/>
                </a:cxn>
                <a:cxn ang="0">
                  <a:pos x="15" y="18"/>
                </a:cxn>
                <a:cxn ang="0">
                  <a:pos x="18" y="15"/>
                </a:cxn>
                <a:cxn ang="0">
                  <a:pos x="19" y="13"/>
                </a:cxn>
                <a:cxn ang="0">
                  <a:pos x="21" y="12"/>
                </a:cxn>
                <a:cxn ang="0">
                  <a:pos x="25" y="11"/>
                </a:cxn>
                <a:cxn ang="0">
                  <a:pos x="27" y="10"/>
                </a:cxn>
                <a:cxn ang="0">
                  <a:pos x="30" y="11"/>
                </a:cxn>
                <a:cxn ang="0">
                  <a:pos x="33" y="12"/>
                </a:cxn>
                <a:cxn ang="0">
                  <a:pos x="35" y="14"/>
                </a:cxn>
                <a:cxn ang="0">
                  <a:pos x="36" y="16"/>
                </a:cxn>
                <a:cxn ang="0">
                  <a:pos x="37" y="18"/>
                </a:cxn>
                <a:cxn ang="0">
                  <a:pos x="37" y="22"/>
                </a:cxn>
                <a:cxn ang="0">
                  <a:pos x="15" y="22"/>
                </a:cxn>
              </a:cxnLst>
              <a:rect l="0" t="0" r="r" b="b"/>
              <a:pathLst>
                <a:path w="51" h="51">
                  <a:moveTo>
                    <a:pt x="36" y="36"/>
                  </a:moveTo>
                  <a:lnTo>
                    <a:pt x="35" y="39"/>
                  </a:lnTo>
                  <a:lnTo>
                    <a:pt x="33" y="40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4" y="41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8" y="37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51" y="30"/>
                  </a:lnTo>
                  <a:lnTo>
                    <a:pt x="51" y="27"/>
                  </a:lnTo>
                  <a:lnTo>
                    <a:pt x="51" y="21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1" y="3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6" y="2"/>
                  </a:lnTo>
                  <a:lnTo>
                    <a:pt x="11" y="4"/>
                  </a:lnTo>
                  <a:lnTo>
                    <a:pt x="8" y="8"/>
                  </a:lnTo>
                  <a:lnTo>
                    <a:pt x="4" y="11"/>
                  </a:lnTo>
                  <a:lnTo>
                    <a:pt x="2" y="15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4"/>
                  </a:lnTo>
                  <a:lnTo>
                    <a:pt x="3" y="40"/>
                  </a:lnTo>
                  <a:lnTo>
                    <a:pt x="6" y="44"/>
                  </a:lnTo>
                  <a:lnTo>
                    <a:pt x="10" y="48"/>
                  </a:lnTo>
                  <a:lnTo>
                    <a:pt x="15" y="50"/>
                  </a:lnTo>
                  <a:lnTo>
                    <a:pt x="20" y="51"/>
                  </a:lnTo>
                  <a:lnTo>
                    <a:pt x="23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3" y="47"/>
                  </a:lnTo>
                  <a:lnTo>
                    <a:pt x="46" y="44"/>
                  </a:lnTo>
                  <a:lnTo>
                    <a:pt x="49" y="40"/>
                  </a:lnTo>
                  <a:lnTo>
                    <a:pt x="50" y="36"/>
                  </a:lnTo>
                  <a:lnTo>
                    <a:pt x="36" y="36"/>
                  </a:lnTo>
                  <a:close/>
                  <a:moveTo>
                    <a:pt x="15" y="22"/>
                  </a:moveTo>
                  <a:lnTo>
                    <a:pt x="15" y="18"/>
                  </a:lnTo>
                  <a:lnTo>
                    <a:pt x="18" y="15"/>
                  </a:lnTo>
                  <a:lnTo>
                    <a:pt x="19" y="13"/>
                  </a:lnTo>
                  <a:lnTo>
                    <a:pt x="21" y="12"/>
                  </a:lnTo>
                  <a:lnTo>
                    <a:pt x="25" y="11"/>
                  </a:lnTo>
                  <a:lnTo>
                    <a:pt x="27" y="10"/>
                  </a:lnTo>
                  <a:lnTo>
                    <a:pt x="30" y="11"/>
                  </a:lnTo>
                  <a:lnTo>
                    <a:pt x="33" y="12"/>
                  </a:lnTo>
                  <a:lnTo>
                    <a:pt x="35" y="14"/>
                  </a:lnTo>
                  <a:lnTo>
                    <a:pt x="36" y="16"/>
                  </a:lnTo>
                  <a:lnTo>
                    <a:pt x="37" y="18"/>
                  </a:lnTo>
                  <a:lnTo>
                    <a:pt x="37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0" name="Freeform 2054"/>
            <p:cNvSpPr>
              <a:spLocks/>
            </p:cNvSpPr>
            <p:nvPr/>
          </p:nvSpPr>
          <p:spPr bwMode="auto">
            <a:xfrm>
              <a:off x="3902" y="382"/>
              <a:ext cx="11" cy="11"/>
            </a:xfrm>
            <a:custGeom>
              <a:avLst/>
              <a:gdLst/>
              <a:ahLst/>
              <a:cxnLst>
                <a:cxn ang="0">
                  <a:pos x="15" y="28"/>
                </a:cxn>
                <a:cxn ang="0">
                  <a:pos x="31" y="28"/>
                </a:cxn>
                <a:cxn ang="0">
                  <a:pos x="31" y="47"/>
                </a:cxn>
                <a:cxn ang="0">
                  <a:pos x="45" y="47"/>
                </a:cxn>
                <a:cxn ang="0">
                  <a:pos x="45" y="0"/>
                </a:cxn>
                <a:cxn ang="0">
                  <a:pos x="31" y="0"/>
                </a:cxn>
                <a:cxn ang="0">
                  <a:pos x="31" y="18"/>
                </a:cxn>
                <a:cxn ang="0">
                  <a:pos x="15" y="18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15" y="28"/>
                </a:cxn>
              </a:cxnLst>
              <a:rect l="0" t="0" r="r" b="b"/>
              <a:pathLst>
                <a:path w="45" h="47">
                  <a:moveTo>
                    <a:pt x="15" y="28"/>
                  </a:moveTo>
                  <a:lnTo>
                    <a:pt x="31" y="28"/>
                  </a:lnTo>
                  <a:lnTo>
                    <a:pt x="31" y="47"/>
                  </a:lnTo>
                  <a:lnTo>
                    <a:pt x="45" y="47"/>
                  </a:lnTo>
                  <a:lnTo>
                    <a:pt x="45" y="0"/>
                  </a:lnTo>
                  <a:lnTo>
                    <a:pt x="31" y="0"/>
                  </a:lnTo>
                  <a:lnTo>
                    <a:pt x="31" y="18"/>
                  </a:lnTo>
                  <a:lnTo>
                    <a:pt x="15" y="18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1" name="Freeform 2055"/>
            <p:cNvSpPr>
              <a:spLocks/>
            </p:cNvSpPr>
            <p:nvPr/>
          </p:nvSpPr>
          <p:spPr bwMode="auto">
            <a:xfrm>
              <a:off x="3916" y="382"/>
              <a:ext cx="13" cy="11"/>
            </a:xfrm>
            <a:custGeom>
              <a:avLst/>
              <a:gdLst/>
              <a:ahLst/>
              <a:cxnLst>
                <a:cxn ang="0">
                  <a:pos x="14" y="31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34" y="17"/>
                </a:cxn>
                <a:cxn ang="0">
                  <a:pos x="34" y="47"/>
                </a:cxn>
                <a:cxn ang="0">
                  <a:pos x="48" y="47"/>
                </a:cxn>
                <a:cxn ang="0">
                  <a:pos x="48" y="0"/>
                </a:cxn>
                <a:cxn ang="0">
                  <a:pos x="33" y="0"/>
                </a:cxn>
                <a:cxn ang="0">
                  <a:pos x="14" y="31"/>
                </a:cxn>
              </a:cxnLst>
              <a:rect l="0" t="0" r="r" b="b"/>
              <a:pathLst>
                <a:path w="48" h="47">
                  <a:moveTo>
                    <a:pt x="14" y="31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34" y="17"/>
                  </a:lnTo>
                  <a:lnTo>
                    <a:pt x="34" y="47"/>
                  </a:lnTo>
                  <a:lnTo>
                    <a:pt x="48" y="47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2" name="Freeform 2056"/>
            <p:cNvSpPr>
              <a:spLocks noEditPoints="1"/>
            </p:cNvSpPr>
            <p:nvPr/>
          </p:nvSpPr>
          <p:spPr bwMode="auto">
            <a:xfrm>
              <a:off x="3931" y="382"/>
              <a:ext cx="11" cy="11"/>
            </a:xfrm>
            <a:custGeom>
              <a:avLst/>
              <a:gdLst/>
              <a:ahLst/>
              <a:cxnLst>
                <a:cxn ang="0">
                  <a:pos x="26" y="31"/>
                </a:cxn>
                <a:cxn ang="0">
                  <a:pos x="30" y="31"/>
                </a:cxn>
                <a:cxn ang="0">
                  <a:pos x="30" y="47"/>
                </a:cxn>
                <a:cxn ang="0">
                  <a:pos x="45" y="47"/>
                </a:cxn>
                <a:cxn ang="0">
                  <a:pos x="45" y="0"/>
                </a:cxn>
                <a:cxn ang="0">
                  <a:pos x="17" y="0"/>
                </a:cxn>
                <a:cxn ang="0">
                  <a:pos x="13" y="0"/>
                </a:cxn>
                <a:cxn ang="0">
                  <a:pos x="7" y="2"/>
                </a:cxn>
                <a:cxn ang="0">
                  <a:pos x="5" y="4"/>
                </a:cxn>
                <a:cxn ang="0">
                  <a:pos x="2" y="7"/>
                </a:cxn>
                <a:cxn ang="0">
                  <a:pos x="1" y="11"/>
                </a:cxn>
                <a:cxn ang="0">
                  <a:pos x="0" y="16"/>
                </a:cxn>
                <a:cxn ang="0">
                  <a:pos x="0" y="21"/>
                </a:cxn>
                <a:cxn ang="0">
                  <a:pos x="2" y="25"/>
                </a:cxn>
                <a:cxn ang="0">
                  <a:pos x="4" y="27"/>
                </a:cxn>
                <a:cxn ang="0">
                  <a:pos x="6" y="29"/>
                </a:cxn>
                <a:cxn ang="0">
                  <a:pos x="9" y="30"/>
                </a:cxn>
                <a:cxn ang="0">
                  <a:pos x="12" y="31"/>
                </a:cxn>
                <a:cxn ang="0">
                  <a:pos x="1" y="47"/>
                </a:cxn>
                <a:cxn ang="0">
                  <a:pos x="16" y="47"/>
                </a:cxn>
                <a:cxn ang="0">
                  <a:pos x="26" y="31"/>
                </a:cxn>
                <a:cxn ang="0">
                  <a:pos x="30" y="10"/>
                </a:cxn>
                <a:cxn ang="0">
                  <a:pos x="30" y="22"/>
                </a:cxn>
                <a:cxn ang="0">
                  <a:pos x="23" y="22"/>
                </a:cxn>
                <a:cxn ang="0">
                  <a:pos x="19" y="22"/>
                </a:cxn>
                <a:cxn ang="0">
                  <a:pos x="17" y="21"/>
                </a:cxn>
                <a:cxn ang="0">
                  <a:pos x="15" y="19"/>
                </a:cxn>
                <a:cxn ang="0">
                  <a:pos x="14" y="16"/>
                </a:cxn>
                <a:cxn ang="0">
                  <a:pos x="15" y="13"/>
                </a:cxn>
                <a:cxn ang="0">
                  <a:pos x="18" y="11"/>
                </a:cxn>
                <a:cxn ang="0">
                  <a:pos x="20" y="10"/>
                </a:cxn>
                <a:cxn ang="0">
                  <a:pos x="23" y="10"/>
                </a:cxn>
                <a:cxn ang="0">
                  <a:pos x="30" y="10"/>
                </a:cxn>
              </a:cxnLst>
              <a:rect l="0" t="0" r="r" b="b"/>
              <a:pathLst>
                <a:path w="45" h="47">
                  <a:moveTo>
                    <a:pt x="26" y="31"/>
                  </a:moveTo>
                  <a:lnTo>
                    <a:pt x="30" y="31"/>
                  </a:lnTo>
                  <a:lnTo>
                    <a:pt x="30" y="47"/>
                  </a:lnTo>
                  <a:lnTo>
                    <a:pt x="45" y="47"/>
                  </a:lnTo>
                  <a:lnTo>
                    <a:pt x="45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7" y="2"/>
                  </a:lnTo>
                  <a:lnTo>
                    <a:pt x="5" y="4"/>
                  </a:lnTo>
                  <a:lnTo>
                    <a:pt x="2" y="7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2" y="25"/>
                  </a:lnTo>
                  <a:lnTo>
                    <a:pt x="4" y="27"/>
                  </a:lnTo>
                  <a:lnTo>
                    <a:pt x="6" y="29"/>
                  </a:lnTo>
                  <a:lnTo>
                    <a:pt x="9" y="30"/>
                  </a:lnTo>
                  <a:lnTo>
                    <a:pt x="12" y="31"/>
                  </a:lnTo>
                  <a:lnTo>
                    <a:pt x="1" y="47"/>
                  </a:lnTo>
                  <a:lnTo>
                    <a:pt x="16" y="47"/>
                  </a:lnTo>
                  <a:lnTo>
                    <a:pt x="26" y="31"/>
                  </a:lnTo>
                  <a:close/>
                  <a:moveTo>
                    <a:pt x="30" y="10"/>
                  </a:moveTo>
                  <a:lnTo>
                    <a:pt x="30" y="22"/>
                  </a:lnTo>
                  <a:lnTo>
                    <a:pt x="23" y="22"/>
                  </a:lnTo>
                  <a:lnTo>
                    <a:pt x="19" y="22"/>
                  </a:lnTo>
                  <a:lnTo>
                    <a:pt x="17" y="21"/>
                  </a:lnTo>
                  <a:lnTo>
                    <a:pt x="15" y="19"/>
                  </a:lnTo>
                  <a:lnTo>
                    <a:pt x="14" y="16"/>
                  </a:lnTo>
                  <a:lnTo>
                    <a:pt x="15" y="13"/>
                  </a:lnTo>
                  <a:lnTo>
                    <a:pt x="18" y="11"/>
                  </a:lnTo>
                  <a:lnTo>
                    <a:pt x="20" y="10"/>
                  </a:lnTo>
                  <a:lnTo>
                    <a:pt x="23" y="10"/>
                  </a:lnTo>
                  <a:lnTo>
                    <a:pt x="3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3" name="Freeform 2057"/>
            <p:cNvSpPr>
              <a:spLocks/>
            </p:cNvSpPr>
            <p:nvPr/>
          </p:nvSpPr>
          <p:spPr bwMode="auto">
            <a:xfrm>
              <a:off x="3591" y="408"/>
              <a:ext cx="16" cy="12"/>
            </a:xfrm>
            <a:custGeom>
              <a:avLst/>
              <a:gdLst/>
              <a:ahLst/>
              <a:cxnLst>
                <a:cxn ang="0">
                  <a:pos x="26" y="47"/>
                </a:cxn>
                <a:cxn ang="0">
                  <a:pos x="36" y="47"/>
                </a:cxn>
                <a:cxn ang="0">
                  <a:pos x="49" y="15"/>
                </a:cxn>
                <a:cxn ang="0">
                  <a:pos x="49" y="15"/>
                </a:cxn>
                <a:cxn ang="0">
                  <a:pos x="49" y="18"/>
                </a:cxn>
                <a:cxn ang="0">
                  <a:pos x="49" y="47"/>
                </a:cxn>
                <a:cxn ang="0">
                  <a:pos x="63" y="47"/>
                </a:cxn>
                <a:cxn ang="0">
                  <a:pos x="63" y="0"/>
                </a:cxn>
                <a:cxn ang="0">
                  <a:pos x="44" y="0"/>
                </a:cxn>
                <a:cxn ang="0">
                  <a:pos x="32" y="34"/>
                </a:cxn>
                <a:cxn ang="0">
                  <a:pos x="32" y="34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3" y="47"/>
                </a:cxn>
                <a:cxn ang="0">
                  <a:pos x="13" y="18"/>
                </a:cxn>
                <a:cxn ang="0">
                  <a:pos x="13" y="15"/>
                </a:cxn>
                <a:cxn ang="0">
                  <a:pos x="13" y="15"/>
                </a:cxn>
                <a:cxn ang="0">
                  <a:pos x="26" y="47"/>
                </a:cxn>
              </a:cxnLst>
              <a:rect l="0" t="0" r="r" b="b"/>
              <a:pathLst>
                <a:path w="63" h="47">
                  <a:moveTo>
                    <a:pt x="26" y="47"/>
                  </a:moveTo>
                  <a:lnTo>
                    <a:pt x="36" y="47"/>
                  </a:lnTo>
                  <a:lnTo>
                    <a:pt x="49" y="15"/>
                  </a:lnTo>
                  <a:lnTo>
                    <a:pt x="49" y="15"/>
                  </a:lnTo>
                  <a:lnTo>
                    <a:pt x="49" y="18"/>
                  </a:lnTo>
                  <a:lnTo>
                    <a:pt x="49" y="47"/>
                  </a:lnTo>
                  <a:lnTo>
                    <a:pt x="63" y="47"/>
                  </a:lnTo>
                  <a:lnTo>
                    <a:pt x="63" y="0"/>
                  </a:lnTo>
                  <a:lnTo>
                    <a:pt x="44" y="0"/>
                  </a:lnTo>
                  <a:lnTo>
                    <a:pt x="32" y="34"/>
                  </a:lnTo>
                  <a:lnTo>
                    <a:pt x="32" y="34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3" y="47"/>
                  </a:lnTo>
                  <a:lnTo>
                    <a:pt x="13" y="18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26" y="4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4" name="Freeform 2058"/>
            <p:cNvSpPr>
              <a:spLocks noEditPoints="1"/>
            </p:cNvSpPr>
            <p:nvPr/>
          </p:nvSpPr>
          <p:spPr bwMode="auto">
            <a:xfrm>
              <a:off x="3610" y="407"/>
              <a:ext cx="13" cy="13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5" y="39"/>
                </a:cxn>
                <a:cxn ang="0">
                  <a:pos x="33" y="40"/>
                </a:cxn>
                <a:cxn ang="0">
                  <a:pos x="30" y="42"/>
                </a:cxn>
                <a:cxn ang="0">
                  <a:pos x="27" y="42"/>
                </a:cxn>
                <a:cxn ang="0">
                  <a:pos x="24" y="42"/>
                </a:cxn>
                <a:cxn ang="0">
                  <a:pos x="21" y="41"/>
                </a:cxn>
                <a:cxn ang="0">
                  <a:pos x="19" y="39"/>
                </a:cxn>
                <a:cxn ang="0">
                  <a:pos x="18" y="37"/>
                </a:cxn>
                <a:cxn ang="0">
                  <a:pos x="16" y="33"/>
                </a:cxn>
                <a:cxn ang="0">
                  <a:pos x="16" y="30"/>
                </a:cxn>
                <a:cxn ang="0">
                  <a:pos x="52" y="30"/>
                </a:cxn>
                <a:cxn ang="0">
                  <a:pos x="51" y="27"/>
                </a:cxn>
                <a:cxn ang="0">
                  <a:pos x="51" y="21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1" y="3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2" y="1"/>
                </a:cxn>
                <a:cxn ang="0">
                  <a:pos x="17" y="2"/>
                </a:cxn>
                <a:cxn ang="0">
                  <a:pos x="12" y="5"/>
                </a:cxn>
                <a:cxn ang="0">
                  <a:pos x="9" y="8"/>
                </a:cxn>
                <a:cxn ang="0">
                  <a:pos x="6" y="11"/>
                </a:cxn>
                <a:cxn ang="0">
                  <a:pos x="2" y="15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4"/>
                </a:cxn>
                <a:cxn ang="0">
                  <a:pos x="3" y="40"/>
                </a:cxn>
                <a:cxn ang="0">
                  <a:pos x="8" y="44"/>
                </a:cxn>
                <a:cxn ang="0">
                  <a:pos x="11" y="48"/>
                </a:cxn>
                <a:cxn ang="0">
                  <a:pos x="16" y="50"/>
                </a:cxn>
                <a:cxn ang="0">
                  <a:pos x="20" y="51"/>
                </a:cxn>
                <a:cxn ang="0">
                  <a:pos x="23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4" y="47"/>
                </a:cxn>
                <a:cxn ang="0">
                  <a:pos x="46" y="44"/>
                </a:cxn>
                <a:cxn ang="0">
                  <a:pos x="49" y="40"/>
                </a:cxn>
                <a:cxn ang="0">
                  <a:pos x="51" y="36"/>
                </a:cxn>
                <a:cxn ang="0">
                  <a:pos x="36" y="36"/>
                </a:cxn>
                <a:cxn ang="0">
                  <a:pos x="16" y="22"/>
                </a:cxn>
                <a:cxn ang="0">
                  <a:pos x="17" y="18"/>
                </a:cxn>
                <a:cxn ang="0">
                  <a:pos x="18" y="15"/>
                </a:cxn>
                <a:cxn ang="0">
                  <a:pos x="20" y="13"/>
                </a:cxn>
                <a:cxn ang="0">
                  <a:pos x="21" y="12"/>
                </a:cxn>
                <a:cxn ang="0">
                  <a:pos x="25" y="11"/>
                </a:cxn>
                <a:cxn ang="0">
                  <a:pos x="27" y="11"/>
                </a:cxn>
                <a:cxn ang="0">
                  <a:pos x="30" y="11"/>
                </a:cxn>
                <a:cxn ang="0">
                  <a:pos x="33" y="12"/>
                </a:cxn>
                <a:cxn ang="0">
                  <a:pos x="35" y="14"/>
                </a:cxn>
                <a:cxn ang="0">
                  <a:pos x="36" y="16"/>
                </a:cxn>
                <a:cxn ang="0">
                  <a:pos x="37" y="18"/>
                </a:cxn>
                <a:cxn ang="0">
                  <a:pos x="37" y="22"/>
                </a:cxn>
                <a:cxn ang="0">
                  <a:pos x="16" y="22"/>
                </a:cxn>
              </a:cxnLst>
              <a:rect l="0" t="0" r="r" b="b"/>
              <a:pathLst>
                <a:path w="52" h="51">
                  <a:moveTo>
                    <a:pt x="36" y="36"/>
                  </a:moveTo>
                  <a:lnTo>
                    <a:pt x="35" y="39"/>
                  </a:lnTo>
                  <a:lnTo>
                    <a:pt x="33" y="40"/>
                  </a:lnTo>
                  <a:lnTo>
                    <a:pt x="30" y="42"/>
                  </a:lnTo>
                  <a:lnTo>
                    <a:pt x="27" y="42"/>
                  </a:lnTo>
                  <a:lnTo>
                    <a:pt x="24" y="42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8" y="37"/>
                  </a:lnTo>
                  <a:lnTo>
                    <a:pt x="16" y="33"/>
                  </a:lnTo>
                  <a:lnTo>
                    <a:pt x="16" y="30"/>
                  </a:lnTo>
                  <a:lnTo>
                    <a:pt x="52" y="30"/>
                  </a:lnTo>
                  <a:lnTo>
                    <a:pt x="51" y="27"/>
                  </a:lnTo>
                  <a:lnTo>
                    <a:pt x="51" y="21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1" y="3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2" y="5"/>
                  </a:lnTo>
                  <a:lnTo>
                    <a:pt x="9" y="8"/>
                  </a:lnTo>
                  <a:lnTo>
                    <a:pt x="6" y="11"/>
                  </a:lnTo>
                  <a:lnTo>
                    <a:pt x="2" y="15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4"/>
                  </a:lnTo>
                  <a:lnTo>
                    <a:pt x="3" y="40"/>
                  </a:lnTo>
                  <a:lnTo>
                    <a:pt x="8" y="44"/>
                  </a:lnTo>
                  <a:lnTo>
                    <a:pt x="11" y="48"/>
                  </a:lnTo>
                  <a:lnTo>
                    <a:pt x="16" y="50"/>
                  </a:lnTo>
                  <a:lnTo>
                    <a:pt x="20" y="51"/>
                  </a:lnTo>
                  <a:lnTo>
                    <a:pt x="23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4" y="47"/>
                  </a:lnTo>
                  <a:lnTo>
                    <a:pt x="46" y="44"/>
                  </a:lnTo>
                  <a:lnTo>
                    <a:pt x="49" y="40"/>
                  </a:lnTo>
                  <a:lnTo>
                    <a:pt x="51" y="36"/>
                  </a:lnTo>
                  <a:lnTo>
                    <a:pt x="36" y="36"/>
                  </a:lnTo>
                  <a:close/>
                  <a:moveTo>
                    <a:pt x="16" y="22"/>
                  </a:moveTo>
                  <a:lnTo>
                    <a:pt x="17" y="18"/>
                  </a:lnTo>
                  <a:lnTo>
                    <a:pt x="18" y="15"/>
                  </a:lnTo>
                  <a:lnTo>
                    <a:pt x="20" y="13"/>
                  </a:lnTo>
                  <a:lnTo>
                    <a:pt x="21" y="12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3" y="12"/>
                  </a:lnTo>
                  <a:lnTo>
                    <a:pt x="35" y="14"/>
                  </a:lnTo>
                  <a:lnTo>
                    <a:pt x="36" y="16"/>
                  </a:lnTo>
                  <a:lnTo>
                    <a:pt x="37" y="18"/>
                  </a:lnTo>
                  <a:lnTo>
                    <a:pt x="37" y="22"/>
                  </a:lnTo>
                  <a:lnTo>
                    <a:pt x="16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5" name="Freeform 2059"/>
            <p:cNvSpPr>
              <a:spLocks/>
            </p:cNvSpPr>
            <p:nvPr/>
          </p:nvSpPr>
          <p:spPr bwMode="auto">
            <a:xfrm>
              <a:off x="3624" y="408"/>
              <a:ext cx="11" cy="12"/>
            </a:xfrm>
            <a:custGeom>
              <a:avLst/>
              <a:gdLst/>
              <a:ahLst/>
              <a:cxnLst>
                <a:cxn ang="0">
                  <a:pos x="16" y="10"/>
                </a:cxn>
                <a:cxn ang="0">
                  <a:pos x="16" y="47"/>
                </a:cxn>
                <a:cxn ang="0">
                  <a:pos x="30" y="47"/>
                </a:cxn>
                <a:cxn ang="0">
                  <a:pos x="30" y="10"/>
                </a:cxn>
                <a:cxn ang="0">
                  <a:pos x="45" y="10"/>
                </a:cxn>
                <a:cxn ang="0">
                  <a:pos x="45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6" y="10"/>
                </a:cxn>
              </a:cxnLst>
              <a:rect l="0" t="0" r="r" b="b"/>
              <a:pathLst>
                <a:path w="45" h="47">
                  <a:moveTo>
                    <a:pt x="16" y="10"/>
                  </a:moveTo>
                  <a:lnTo>
                    <a:pt x="16" y="47"/>
                  </a:lnTo>
                  <a:lnTo>
                    <a:pt x="30" y="47"/>
                  </a:lnTo>
                  <a:lnTo>
                    <a:pt x="30" y="10"/>
                  </a:lnTo>
                  <a:lnTo>
                    <a:pt x="45" y="10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6" name="Freeform 2060"/>
            <p:cNvSpPr>
              <a:spLocks noEditPoints="1"/>
            </p:cNvSpPr>
            <p:nvPr/>
          </p:nvSpPr>
          <p:spPr bwMode="auto">
            <a:xfrm>
              <a:off x="3637" y="407"/>
              <a:ext cx="12" cy="1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7"/>
                </a:cxn>
                <a:cxn ang="0">
                  <a:pos x="14" y="67"/>
                </a:cxn>
                <a:cxn ang="0">
                  <a:pos x="14" y="45"/>
                </a:cxn>
                <a:cxn ang="0">
                  <a:pos x="18" y="48"/>
                </a:cxn>
                <a:cxn ang="0">
                  <a:pos x="22" y="50"/>
                </a:cxn>
                <a:cxn ang="0">
                  <a:pos x="26" y="51"/>
                </a:cxn>
                <a:cxn ang="0">
                  <a:pos x="28" y="51"/>
                </a:cxn>
                <a:cxn ang="0">
                  <a:pos x="33" y="51"/>
                </a:cxn>
                <a:cxn ang="0">
                  <a:pos x="37" y="49"/>
                </a:cxn>
                <a:cxn ang="0">
                  <a:pos x="41" y="47"/>
                </a:cxn>
                <a:cxn ang="0">
                  <a:pos x="44" y="44"/>
                </a:cxn>
                <a:cxn ang="0">
                  <a:pos x="46" y="41"/>
                </a:cxn>
                <a:cxn ang="0">
                  <a:pos x="49" y="36"/>
                </a:cxn>
                <a:cxn ang="0">
                  <a:pos x="50" y="32"/>
                </a:cxn>
                <a:cxn ang="0">
                  <a:pos x="50" y="26"/>
                </a:cxn>
                <a:cxn ang="0">
                  <a:pos x="50" y="21"/>
                </a:cxn>
                <a:cxn ang="0">
                  <a:pos x="49" y="16"/>
                </a:cxn>
                <a:cxn ang="0">
                  <a:pos x="46" y="12"/>
                </a:cxn>
                <a:cxn ang="0">
                  <a:pos x="44" y="8"/>
                </a:cxn>
                <a:cxn ang="0">
                  <a:pos x="41" y="5"/>
                </a:cxn>
                <a:cxn ang="0">
                  <a:pos x="37" y="2"/>
                </a:cxn>
                <a:cxn ang="0">
                  <a:pos x="33" y="1"/>
                </a:cxn>
                <a:cxn ang="0">
                  <a:pos x="28" y="0"/>
                </a:cxn>
                <a:cxn ang="0">
                  <a:pos x="25" y="0"/>
                </a:cxn>
                <a:cxn ang="0">
                  <a:pos x="21" y="1"/>
                </a:cxn>
                <a:cxn ang="0">
                  <a:pos x="17" y="5"/>
                </a:cxn>
                <a:cxn ang="0">
                  <a:pos x="13" y="8"/>
                </a:cxn>
                <a:cxn ang="0">
                  <a:pos x="13" y="8"/>
                </a:cxn>
                <a:cxn ang="0">
                  <a:pos x="13" y="2"/>
                </a:cxn>
                <a:cxn ang="0">
                  <a:pos x="0" y="2"/>
                </a:cxn>
                <a:cxn ang="0">
                  <a:pos x="13" y="26"/>
                </a:cxn>
                <a:cxn ang="0">
                  <a:pos x="13" y="22"/>
                </a:cxn>
                <a:cxn ang="0">
                  <a:pos x="14" y="18"/>
                </a:cxn>
                <a:cxn ang="0">
                  <a:pos x="16" y="15"/>
                </a:cxn>
                <a:cxn ang="0">
                  <a:pos x="17" y="13"/>
                </a:cxn>
                <a:cxn ang="0">
                  <a:pos x="21" y="11"/>
                </a:cxn>
                <a:cxn ang="0">
                  <a:pos x="24" y="11"/>
                </a:cxn>
                <a:cxn ang="0">
                  <a:pos x="28" y="11"/>
                </a:cxn>
                <a:cxn ang="0">
                  <a:pos x="31" y="13"/>
                </a:cxn>
                <a:cxn ang="0">
                  <a:pos x="33" y="15"/>
                </a:cxn>
                <a:cxn ang="0">
                  <a:pos x="34" y="18"/>
                </a:cxn>
                <a:cxn ang="0">
                  <a:pos x="35" y="22"/>
                </a:cxn>
                <a:cxn ang="0">
                  <a:pos x="35" y="26"/>
                </a:cxn>
                <a:cxn ang="0">
                  <a:pos x="34" y="32"/>
                </a:cxn>
                <a:cxn ang="0">
                  <a:pos x="32" y="37"/>
                </a:cxn>
                <a:cxn ang="0">
                  <a:pos x="31" y="39"/>
                </a:cxn>
                <a:cxn ang="0">
                  <a:pos x="29" y="41"/>
                </a:cxn>
                <a:cxn ang="0">
                  <a:pos x="27" y="42"/>
                </a:cxn>
                <a:cxn ang="0">
                  <a:pos x="24" y="42"/>
                </a:cxn>
                <a:cxn ang="0">
                  <a:pos x="21" y="42"/>
                </a:cxn>
                <a:cxn ang="0">
                  <a:pos x="19" y="41"/>
                </a:cxn>
                <a:cxn ang="0">
                  <a:pos x="17" y="39"/>
                </a:cxn>
                <a:cxn ang="0">
                  <a:pos x="16" y="37"/>
                </a:cxn>
                <a:cxn ang="0">
                  <a:pos x="14" y="32"/>
                </a:cxn>
                <a:cxn ang="0">
                  <a:pos x="13" y="26"/>
                </a:cxn>
              </a:cxnLst>
              <a:rect l="0" t="0" r="r" b="b"/>
              <a:pathLst>
                <a:path w="50" h="67">
                  <a:moveTo>
                    <a:pt x="0" y="2"/>
                  </a:moveTo>
                  <a:lnTo>
                    <a:pt x="0" y="67"/>
                  </a:lnTo>
                  <a:lnTo>
                    <a:pt x="14" y="67"/>
                  </a:lnTo>
                  <a:lnTo>
                    <a:pt x="14" y="45"/>
                  </a:lnTo>
                  <a:lnTo>
                    <a:pt x="18" y="48"/>
                  </a:lnTo>
                  <a:lnTo>
                    <a:pt x="22" y="50"/>
                  </a:lnTo>
                  <a:lnTo>
                    <a:pt x="26" y="51"/>
                  </a:lnTo>
                  <a:lnTo>
                    <a:pt x="28" y="51"/>
                  </a:lnTo>
                  <a:lnTo>
                    <a:pt x="33" y="51"/>
                  </a:lnTo>
                  <a:lnTo>
                    <a:pt x="37" y="49"/>
                  </a:lnTo>
                  <a:lnTo>
                    <a:pt x="41" y="47"/>
                  </a:lnTo>
                  <a:lnTo>
                    <a:pt x="44" y="44"/>
                  </a:lnTo>
                  <a:lnTo>
                    <a:pt x="46" y="41"/>
                  </a:lnTo>
                  <a:lnTo>
                    <a:pt x="49" y="36"/>
                  </a:lnTo>
                  <a:lnTo>
                    <a:pt x="50" y="32"/>
                  </a:lnTo>
                  <a:lnTo>
                    <a:pt x="50" y="26"/>
                  </a:lnTo>
                  <a:lnTo>
                    <a:pt x="50" y="21"/>
                  </a:lnTo>
                  <a:lnTo>
                    <a:pt x="49" y="16"/>
                  </a:lnTo>
                  <a:lnTo>
                    <a:pt x="46" y="12"/>
                  </a:lnTo>
                  <a:lnTo>
                    <a:pt x="44" y="8"/>
                  </a:lnTo>
                  <a:lnTo>
                    <a:pt x="41" y="5"/>
                  </a:lnTo>
                  <a:lnTo>
                    <a:pt x="37" y="2"/>
                  </a:lnTo>
                  <a:lnTo>
                    <a:pt x="33" y="1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1" y="1"/>
                  </a:lnTo>
                  <a:lnTo>
                    <a:pt x="17" y="5"/>
                  </a:lnTo>
                  <a:lnTo>
                    <a:pt x="13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0" y="2"/>
                  </a:lnTo>
                  <a:close/>
                  <a:moveTo>
                    <a:pt x="13" y="26"/>
                  </a:moveTo>
                  <a:lnTo>
                    <a:pt x="13" y="22"/>
                  </a:lnTo>
                  <a:lnTo>
                    <a:pt x="14" y="18"/>
                  </a:lnTo>
                  <a:lnTo>
                    <a:pt x="16" y="15"/>
                  </a:lnTo>
                  <a:lnTo>
                    <a:pt x="17" y="13"/>
                  </a:lnTo>
                  <a:lnTo>
                    <a:pt x="21" y="11"/>
                  </a:lnTo>
                  <a:lnTo>
                    <a:pt x="24" y="11"/>
                  </a:lnTo>
                  <a:lnTo>
                    <a:pt x="28" y="11"/>
                  </a:lnTo>
                  <a:lnTo>
                    <a:pt x="31" y="13"/>
                  </a:lnTo>
                  <a:lnTo>
                    <a:pt x="33" y="15"/>
                  </a:lnTo>
                  <a:lnTo>
                    <a:pt x="34" y="18"/>
                  </a:lnTo>
                  <a:lnTo>
                    <a:pt x="35" y="22"/>
                  </a:lnTo>
                  <a:lnTo>
                    <a:pt x="35" y="26"/>
                  </a:lnTo>
                  <a:lnTo>
                    <a:pt x="34" y="32"/>
                  </a:lnTo>
                  <a:lnTo>
                    <a:pt x="32" y="37"/>
                  </a:lnTo>
                  <a:lnTo>
                    <a:pt x="31" y="39"/>
                  </a:lnTo>
                  <a:lnTo>
                    <a:pt x="29" y="41"/>
                  </a:lnTo>
                  <a:lnTo>
                    <a:pt x="27" y="42"/>
                  </a:lnTo>
                  <a:lnTo>
                    <a:pt x="24" y="42"/>
                  </a:lnTo>
                  <a:lnTo>
                    <a:pt x="21" y="42"/>
                  </a:lnTo>
                  <a:lnTo>
                    <a:pt x="19" y="41"/>
                  </a:lnTo>
                  <a:lnTo>
                    <a:pt x="17" y="39"/>
                  </a:lnTo>
                  <a:lnTo>
                    <a:pt x="16" y="37"/>
                  </a:lnTo>
                  <a:lnTo>
                    <a:pt x="14" y="32"/>
                  </a:lnTo>
                  <a:lnTo>
                    <a:pt x="13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7" name="Freeform 2061"/>
            <p:cNvSpPr>
              <a:spLocks noEditPoints="1"/>
            </p:cNvSpPr>
            <p:nvPr/>
          </p:nvSpPr>
          <p:spPr bwMode="auto">
            <a:xfrm>
              <a:off x="3651" y="407"/>
              <a:ext cx="13" cy="13"/>
            </a:xfrm>
            <a:custGeom>
              <a:avLst/>
              <a:gdLst/>
              <a:ahLst/>
              <a:cxnLst>
                <a:cxn ang="0">
                  <a:pos x="26" y="51"/>
                </a:cxn>
                <a:cxn ang="0">
                  <a:pos x="31" y="51"/>
                </a:cxn>
                <a:cxn ang="0">
                  <a:pos x="36" y="50"/>
                </a:cxn>
                <a:cxn ang="0">
                  <a:pos x="40" y="48"/>
                </a:cxn>
                <a:cxn ang="0">
                  <a:pos x="45" y="45"/>
                </a:cxn>
                <a:cxn ang="0">
                  <a:pos x="48" y="42"/>
                </a:cxn>
                <a:cxn ang="0">
                  <a:pos x="50" y="37"/>
                </a:cxn>
                <a:cxn ang="0">
                  <a:pos x="52" y="32"/>
                </a:cxn>
                <a:cxn ang="0">
                  <a:pos x="52" y="26"/>
                </a:cxn>
                <a:cxn ang="0">
                  <a:pos x="52" y="20"/>
                </a:cxn>
                <a:cxn ang="0">
                  <a:pos x="50" y="15"/>
                </a:cxn>
                <a:cxn ang="0">
                  <a:pos x="48" y="11"/>
                </a:cxn>
                <a:cxn ang="0">
                  <a:pos x="45" y="7"/>
                </a:cxn>
                <a:cxn ang="0">
                  <a:pos x="40" y="5"/>
                </a:cxn>
                <a:cxn ang="0">
                  <a:pos x="36" y="2"/>
                </a:cxn>
                <a:cxn ang="0">
                  <a:pos x="31" y="1"/>
                </a:cxn>
                <a:cxn ang="0">
                  <a:pos x="26" y="0"/>
                </a:cxn>
                <a:cxn ang="0">
                  <a:pos x="21" y="0"/>
                </a:cxn>
                <a:cxn ang="0">
                  <a:pos x="16" y="1"/>
                </a:cxn>
                <a:cxn ang="0">
                  <a:pos x="12" y="3"/>
                </a:cxn>
                <a:cxn ang="0">
                  <a:pos x="8" y="7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2"/>
                </a:cxn>
                <a:cxn ang="0">
                  <a:pos x="2" y="37"/>
                </a:cxn>
                <a:cxn ang="0">
                  <a:pos x="5" y="42"/>
                </a:cxn>
                <a:cxn ang="0">
                  <a:pos x="8" y="45"/>
                </a:cxn>
                <a:cxn ang="0">
                  <a:pos x="11" y="48"/>
                </a:cxn>
                <a:cxn ang="0">
                  <a:pos x="16" y="50"/>
                </a:cxn>
                <a:cxn ang="0">
                  <a:pos x="21" y="51"/>
                </a:cxn>
                <a:cxn ang="0">
                  <a:pos x="26" y="51"/>
                </a:cxn>
                <a:cxn ang="0">
                  <a:pos x="26" y="42"/>
                </a:cxn>
                <a:cxn ang="0">
                  <a:pos x="23" y="41"/>
                </a:cxn>
                <a:cxn ang="0">
                  <a:pos x="20" y="40"/>
                </a:cxn>
                <a:cxn ang="0">
                  <a:pos x="18" y="38"/>
                </a:cxn>
                <a:cxn ang="0">
                  <a:pos x="17" y="36"/>
                </a:cxn>
                <a:cxn ang="0">
                  <a:pos x="15" y="31"/>
                </a:cxn>
                <a:cxn ang="0">
                  <a:pos x="15" y="26"/>
                </a:cxn>
                <a:cxn ang="0">
                  <a:pos x="15" y="21"/>
                </a:cxn>
                <a:cxn ang="0">
                  <a:pos x="16" y="17"/>
                </a:cxn>
                <a:cxn ang="0">
                  <a:pos x="17" y="15"/>
                </a:cxn>
                <a:cxn ang="0">
                  <a:pos x="19" y="13"/>
                </a:cxn>
                <a:cxn ang="0">
                  <a:pos x="23" y="11"/>
                </a:cxn>
                <a:cxn ang="0">
                  <a:pos x="26" y="11"/>
                </a:cxn>
                <a:cxn ang="0">
                  <a:pos x="29" y="11"/>
                </a:cxn>
                <a:cxn ang="0">
                  <a:pos x="33" y="13"/>
                </a:cxn>
                <a:cxn ang="0">
                  <a:pos x="34" y="15"/>
                </a:cxn>
                <a:cxn ang="0">
                  <a:pos x="36" y="17"/>
                </a:cxn>
                <a:cxn ang="0">
                  <a:pos x="36" y="21"/>
                </a:cxn>
                <a:cxn ang="0">
                  <a:pos x="37" y="26"/>
                </a:cxn>
                <a:cxn ang="0">
                  <a:pos x="37" y="31"/>
                </a:cxn>
                <a:cxn ang="0">
                  <a:pos x="35" y="36"/>
                </a:cxn>
                <a:cxn ang="0">
                  <a:pos x="34" y="38"/>
                </a:cxn>
                <a:cxn ang="0">
                  <a:pos x="32" y="40"/>
                </a:cxn>
                <a:cxn ang="0">
                  <a:pos x="29" y="41"/>
                </a:cxn>
                <a:cxn ang="0">
                  <a:pos x="26" y="42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31" y="51"/>
                  </a:lnTo>
                  <a:lnTo>
                    <a:pt x="36" y="50"/>
                  </a:lnTo>
                  <a:lnTo>
                    <a:pt x="40" y="48"/>
                  </a:lnTo>
                  <a:lnTo>
                    <a:pt x="45" y="45"/>
                  </a:lnTo>
                  <a:lnTo>
                    <a:pt x="48" y="42"/>
                  </a:lnTo>
                  <a:lnTo>
                    <a:pt x="50" y="37"/>
                  </a:lnTo>
                  <a:lnTo>
                    <a:pt x="52" y="32"/>
                  </a:lnTo>
                  <a:lnTo>
                    <a:pt x="52" y="26"/>
                  </a:lnTo>
                  <a:lnTo>
                    <a:pt x="52" y="20"/>
                  </a:lnTo>
                  <a:lnTo>
                    <a:pt x="50" y="15"/>
                  </a:lnTo>
                  <a:lnTo>
                    <a:pt x="48" y="11"/>
                  </a:lnTo>
                  <a:lnTo>
                    <a:pt x="45" y="7"/>
                  </a:lnTo>
                  <a:lnTo>
                    <a:pt x="40" y="5"/>
                  </a:lnTo>
                  <a:lnTo>
                    <a:pt x="36" y="2"/>
                  </a:lnTo>
                  <a:lnTo>
                    <a:pt x="31" y="1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8" y="7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5" y="42"/>
                  </a:lnTo>
                  <a:lnTo>
                    <a:pt x="8" y="45"/>
                  </a:lnTo>
                  <a:lnTo>
                    <a:pt x="11" y="48"/>
                  </a:lnTo>
                  <a:lnTo>
                    <a:pt x="16" y="50"/>
                  </a:lnTo>
                  <a:lnTo>
                    <a:pt x="21" y="51"/>
                  </a:lnTo>
                  <a:lnTo>
                    <a:pt x="26" y="51"/>
                  </a:lnTo>
                  <a:close/>
                  <a:moveTo>
                    <a:pt x="26" y="42"/>
                  </a:moveTo>
                  <a:lnTo>
                    <a:pt x="23" y="41"/>
                  </a:lnTo>
                  <a:lnTo>
                    <a:pt x="20" y="40"/>
                  </a:lnTo>
                  <a:lnTo>
                    <a:pt x="18" y="38"/>
                  </a:lnTo>
                  <a:lnTo>
                    <a:pt x="17" y="36"/>
                  </a:lnTo>
                  <a:lnTo>
                    <a:pt x="15" y="31"/>
                  </a:lnTo>
                  <a:lnTo>
                    <a:pt x="15" y="26"/>
                  </a:lnTo>
                  <a:lnTo>
                    <a:pt x="15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3" y="13"/>
                  </a:lnTo>
                  <a:lnTo>
                    <a:pt x="34" y="15"/>
                  </a:lnTo>
                  <a:lnTo>
                    <a:pt x="36" y="17"/>
                  </a:lnTo>
                  <a:lnTo>
                    <a:pt x="36" y="21"/>
                  </a:lnTo>
                  <a:lnTo>
                    <a:pt x="37" y="26"/>
                  </a:lnTo>
                  <a:lnTo>
                    <a:pt x="37" y="31"/>
                  </a:lnTo>
                  <a:lnTo>
                    <a:pt x="35" y="36"/>
                  </a:lnTo>
                  <a:lnTo>
                    <a:pt x="34" y="38"/>
                  </a:lnTo>
                  <a:lnTo>
                    <a:pt x="32" y="40"/>
                  </a:lnTo>
                  <a:lnTo>
                    <a:pt x="29" y="41"/>
                  </a:lnTo>
                  <a:lnTo>
                    <a:pt x="26" y="4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8" name="Freeform 2062"/>
            <p:cNvSpPr>
              <a:spLocks/>
            </p:cNvSpPr>
            <p:nvPr/>
          </p:nvSpPr>
          <p:spPr bwMode="auto">
            <a:xfrm>
              <a:off x="3665" y="408"/>
              <a:ext cx="13" cy="1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3" y="48"/>
                </a:cxn>
                <a:cxn ang="0">
                  <a:pos x="5" y="48"/>
                </a:cxn>
                <a:cxn ang="0">
                  <a:pos x="9" y="48"/>
                </a:cxn>
                <a:cxn ang="0">
                  <a:pos x="13" y="47"/>
                </a:cxn>
                <a:cxn ang="0">
                  <a:pos x="16" y="46"/>
                </a:cxn>
                <a:cxn ang="0">
                  <a:pos x="19" y="44"/>
                </a:cxn>
                <a:cxn ang="0">
                  <a:pos x="21" y="40"/>
                </a:cxn>
                <a:cxn ang="0">
                  <a:pos x="23" y="35"/>
                </a:cxn>
                <a:cxn ang="0">
                  <a:pos x="24" y="29"/>
                </a:cxn>
                <a:cxn ang="0">
                  <a:pos x="24" y="21"/>
                </a:cxn>
                <a:cxn ang="0">
                  <a:pos x="24" y="10"/>
                </a:cxn>
                <a:cxn ang="0">
                  <a:pos x="38" y="10"/>
                </a:cxn>
                <a:cxn ang="0">
                  <a:pos x="38" y="47"/>
                </a:cxn>
                <a:cxn ang="0">
                  <a:pos x="52" y="47"/>
                </a:cxn>
                <a:cxn ang="0">
                  <a:pos x="52" y="0"/>
                </a:cxn>
                <a:cxn ang="0">
                  <a:pos x="11" y="0"/>
                </a:cxn>
                <a:cxn ang="0">
                  <a:pos x="11" y="21"/>
                </a:cxn>
                <a:cxn ang="0">
                  <a:pos x="10" y="30"/>
                </a:cxn>
                <a:cxn ang="0">
                  <a:pos x="9" y="35"/>
                </a:cxn>
                <a:cxn ang="0">
                  <a:pos x="7" y="37"/>
                </a:cxn>
                <a:cxn ang="0">
                  <a:pos x="6" y="38"/>
                </a:cxn>
                <a:cxn ang="0">
                  <a:pos x="4" y="38"/>
                </a:cxn>
                <a:cxn ang="0">
                  <a:pos x="2" y="38"/>
                </a:cxn>
                <a:cxn ang="0">
                  <a:pos x="1" y="38"/>
                </a:cxn>
                <a:cxn ang="0">
                  <a:pos x="0" y="38"/>
                </a:cxn>
                <a:cxn ang="0">
                  <a:pos x="0" y="48"/>
                </a:cxn>
              </a:cxnLst>
              <a:rect l="0" t="0" r="r" b="b"/>
              <a:pathLst>
                <a:path w="52" h="48">
                  <a:moveTo>
                    <a:pt x="0" y="48"/>
                  </a:moveTo>
                  <a:lnTo>
                    <a:pt x="3" y="48"/>
                  </a:lnTo>
                  <a:lnTo>
                    <a:pt x="5" y="48"/>
                  </a:lnTo>
                  <a:lnTo>
                    <a:pt x="9" y="48"/>
                  </a:lnTo>
                  <a:lnTo>
                    <a:pt x="13" y="47"/>
                  </a:lnTo>
                  <a:lnTo>
                    <a:pt x="16" y="46"/>
                  </a:lnTo>
                  <a:lnTo>
                    <a:pt x="19" y="44"/>
                  </a:lnTo>
                  <a:lnTo>
                    <a:pt x="21" y="40"/>
                  </a:lnTo>
                  <a:lnTo>
                    <a:pt x="23" y="35"/>
                  </a:lnTo>
                  <a:lnTo>
                    <a:pt x="24" y="29"/>
                  </a:lnTo>
                  <a:lnTo>
                    <a:pt x="24" y="21"/>
                  </a:lnTo>
                  <a:lnTo>
                    <a:pt x="24" y="10"/>
                  </a:lnTo>
                  <a:lnTo>
                    <a:pt x="38" y="10"/>
                  </a:lnTo>
                  <a:lnTo>
                    <a:pt x="38" y="47"/>
                  </a:lnTo>
                  <a:lnTo>
                    <a:pt x="52" y="47"/>
                  </a:lnTo>
                  <a:lnTo>
                    <a:pt x="52" y="0"/>
                  </a:lnTo>
                  <a:lnTo>
                    <a:pt x="11" y="0"/>
                  </a:lnTo>
                  <a:lnTo>
                    <a:pt x="11" y="21"/>
                  </a:lnTo>
                  <a:lnTo>
                    <a:pt x="10" y="30"/>
                  </a:lnTo>
                  <a:lnTo>
                    <a:pt x="9" y="35"/>
                  </a:lnTo>
                  <a:lnTo>
                    <a:pt x="7" y="37"/>
                  </a:lnTo>
                  <a:lnTo>
                    <a:pt x="6" y="38"/>
                  </a:lnTo>
                  <a:lnTo>
                    <a:pt x="4" y="38"/>
                  </a:lnTo>
                  <a:lnTo>
                    <a:pt x="2" y="38"/>
                  </a:lnTo>
                  <a:lnTo>
                    <a:pt x="1" y="38"/>
                  </a:lnTo>
                  <a:lnTo>
                    <a:pt x="0" y="3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79" name="Freeform 2063"/>
            <p:cNvSpPr>
              <a:spLocks noEditPoints="1"/>
            </p:cNvSpPr>
            <p:nvPr/>
          </p:nvSpPr>
          <p:spPr bwMode="auto">
            <a:xfrm>
              <a:off x="3681" y="407"/>
              <a:ext cx="13" cy="13"/>
            </a:xfrm>
            <a:custGeom>
              <a:avLst/>
              <a:gdLst/>
              <a:ahLst/>
              <a:cxnLst>
                <a:cxn ang="0">
                  <a:pos x="27" y="51"/>
                </a:cxn>
                <a:cxn ang="0">
                  <a:pos x="32" y="51"/>
                </a:cxn>
                <a:cxn ang="0">
                  <a:pos x="37" y="50"/>
                </a:cxn>
                <a:cxn ang="0">
                  <a:pos x="41" y="48"/>
                </a:cxn>
                <a:cxn ang="0">
                  <a:pos x="45" y="45"/>
                </a:cxn>
                <a:cxn ang="0">
                  <a:pos x="48" y="42"/>
                </a:cxn>
                <a:cxn ang="0">
                  <a:pos x="50" y="37"/>
                </a:cxn>
                <a:cxn ang="0">
                  <a:pos x="52" y="32"/>
                </a:cxn>
                <a:cxn ang="0">
                  <a:pos x="52" y="26"/>
                </a:cxn>
                <a:cxn ang="0">
                  <a:pos x="52" y="20"/>
                </a:cxn>
                <a:cxn ang="0">
                  <a:pos x="50" y="15"/>
                </a:cxn>
                <a:cxn ang="0">
                  <a:pos x="48" y="11"/>
                </a:cxn>
                <a:cxn ang="0">
                  <a:pos x="45" y="7"/>
                </a:cxn>
                <a:cxn ang="0">
                  <a:pos x="41" y="5"/>
                </a:cxn>
                <a:cxn ang="0">
                  <a:pos x="37" y="2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6" y="1"/>
                </a:cxn>
                <a:cxn ang="0">
                  <a:pos x="12" y="3"/>
                </a:cxn>
                <a:cxn ang="0">
                  <a:pos x="8" y="7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2"/>
                </a:cxn>
                <a:cxn ang="0">
                  <a:pos x="2" y="37"/>
                </a:cxn>
                <a:cxn ang="0">
                  <a:pos x="4" y="42"/>
                </a:cxn>
                <a:cxn ang="0">
                  <a:pos x="8" y="45"/>
                </a:cxn>
                <a:cxn ang="0">
                  <a:pos x="11" y="48"/>
                </a:cxn>
                <a:cxn ang="0">
                  <a:pos x="16" y="50"/>
                </a:cxn>
                <a:cxn ang="0">
                  <a:pos x="20" y="51"/>
                </a:cxn>
                <a:cxn ang="0">
                  <a:pos x="27" y="51"/>
                </a:cxn>
                <a:cxn ang="0">
                  <a:pos x="27" y="42"/>
                </a:cxn>
                <a:cxn ang="0">
                  <a:pos x="22" y="41"/>
                </a:cxn>
                <a:cxn ang="0">
                  <a:pos x="20" y="40"/>
                </a:cxn>
                <a:cxn ang="0">
                  <a:pos x="18" y="38"/>
                </a:cxn>
                <a:cxn ang="0">
                  <a:pos x="16" y="36"/>
                </a:cxn>
                <a:cxn ang="0">
                  <a:pos x="15" y="31"/>
                </a:cxn>
                <a:cxn ang="0">
                  <a:pos x="15" y="26"/>
                </a:cxn>
                <a:cxn ang="0">
                  <a:pos x="15" y="21"/>
                </a:cxn>
                <a:cxn ang="0">
                  <a:pos x="16" y="17"/>
                </a:cxn>
                <a:cxn ang="0">
                  <a:pos x="17" y="15"/>
                </a:cxn>
                <a:cxn ang="0">
                  <a:pos x="19" y="13"/>
                </a:cxn>
                <a:cxn ang="0">
                  <a:pos x="23" y="11"/>
                </a:cxn>
                <a:cxn ang="0">
                  <a:pos x="27" y="11"/>
                </a:cxn>
                <a:cxn ang="0">
                  <a:pos x="30" y="11"/>
                </a:cxn>
                <a:cxn ang="0">
                  <a:pos x="33" y="13"/>
                </a:cxn>
                <a:cxn ang="0">
                  <a:pos x="35" y="15"/>
                </a:cxn>
                <a:cxn ang="0">
                  <a:pos x="36" y="17"/>
                </a:cxn>
                <a:cxn ang="0">
                  <a:pos x="37" y="21"/>
                </a:cxn>
                <a:cxn ang="0">
                  <a:pos x="38" y="26"/>
                </a:cxn>
                <a:cxn ang="0">
                  <a:pos x="37" y="31"/>
                </a:cxn>
                <a:cxn ang="0">
                  <a:pos x="36" y="36"/>
                </a:cxn>
                <a:cxn ang="0">
                  <a:pos x="35" y="38"/>
                </a:cxn>
                <a:cxn ang="0">
                  <a:pos x="33" y="40"/>
                </a:cxn>
                <a:cxn ang="0">
                  <a:pos x="30" y="41"/>
                </a:cxn>
                <a:cxn ang="0">
                  <a:pos x="27" y="42"/>
                </a:cxn>
              </a:cxnLst>
              <a:rect l="0" t="0" r="r" b="b"/>
              <a:pathLst>
                <a:path w="52" h="51">
                  <a:moveTo>
                    <a:pt x="27" y="51"/>
                  </a:moveTo>
                  <a:lnTo>
                    <a:pt x="32" y="51"/>
                  </a:lnTo>
                  <a:lnTo>
                    <a:pt x="37" y="50"/>
                  </a:lnTo>
                  <a:lnTo>
                    <a:pt x="41" y="48"/>
                  </a:lnTo>
                  <a:lnTo>
                    <a:pt x="45" y="45"/>
                  </a:lnTo>
                  <a:lnTo>
                    <a:pt x="48" y="42"/>
                  </a:lnTo>
                  <a:lnTo>
                    <a:pt x="50" y="37"/>
                  </a:lnTo>
                  <a:lnTo>
                    <a:pt x="52" y="32"/>
                  </a:lnTo>
                  <a:lnTo>
                    <a:pt x="52" y="26"/>
                  </a:lnTo>
                  <a:lnTo>
                    <a:pt x="52" y="20"/>
                  </a:lnTo>
                  <a:lnTo>
                    <a:pt x="50" y="15"/>
                  </a:lnTo>
                  <a:lnTo>
                    <a:pt x="48" y="11"/>
                  </a:lnTo>
                  <a:lnTo>
                    <a:pt x="45" y="7"/>
                  </a:lnTo>
                  <a:lnTo>
                    <a:pt x="41" y="5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6" y="1"/>
                  </a:lnTo>
                  <a:lnTo>
                    <a:pt x="12" y="3"/>
                  </a:lnTo>
                  <a:lnTo>
                    <a:pt x="8" y="7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2"/>
                  </a:lnTo>
                  <a:lnTo>
                    <a:pt x="8" y="45"/>
                  </a:lnTo>
                  <a:lnTo>
                    <a:pt x="11" y="48"/>
                  </a:lnTo>
                  <a:lnTo>
                    <a:pt x="16" y="50"/>
                  </a:lnTo>
                  <a:lnTo>
                    <a:pt x="20" y="51"/>
                  </a:lnTo>
                  <a:lnTo>
                    <a:pt x="27" y="51"/>
                  </a:lnTo>
                  <a:close/>
                  <a:moveTo>
                    <a:pt x="27" y="42"/>
                  </a:moveTo>
                  <a:lnTo>
                    <a:pt x="22" y="41"/>
                  </a:lnTo>
                  <a:lnTo>
                    <a:pt x="20" y="40"/>
                  </a:lnTo>
                  <a:lnTo>
                    <a:pt x="18" y="38"/>
                  </a:lnTo>
                  <a:lnTo>
                    <a:pt x="16" y="36"/>
                  </a:lnTo>
                  <a:lnTo>
                    <a:pt x="15" y="31"/>
                  </a:lnTo>
                  <a:lnTo>
                    <a:pt x="15" y="26"/>
                  </a:lnTo>
                  <a:lnTo>
                    <a:pt x="15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3" y="11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3" y="13"/>
                  </a:lnTo>
                  <a:lnTo>
                    <a:pt x="35" y="15"/>
                  </a:lnTo>
                  <a:lnTo>
                    <a:pt x="36" y="17"/>
                  </a:lnTo>
                  <a:lnTo>
                    <a:pt x="37" y="21"/>
                  </a:lnTo>
                  <a:lnTo>
                    <a:pt x="38" y="26"/>
                  </a:lnTo>
                  <a:lnTo>
                    <a:pt x="37" y="31"/>
                  </a:lnTo>
                  <a:lnTo>
                    <a:pt x="36" y="36"/>
                  </a:lnTo>
                  <a:lnTo>
                    <a:pt x="35" y="38"/>
                  </a:lnTo>
                  <a:lnTo>
                    <a:pt x="33" y="40"/>
                  </a:lnTo>
                  <a:lnTo>
                    <a:pt x="30" y="41"/>
                  </a:lnTo>
                  <a:lnTo>
                    <a:pt x="27" y="4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0" name="Freeform 2064"/>
            <p:cNvSpPr>
              <a:spLocks/>
            </p:cNvSpPr>
            <p:nvPr/>
          </p:nvSpPr>
          <p:spPr bwMode="auto">
            <a:xfrm>
              <a:off x="3696" y="408"/>
              <a:ext cx="9" cy="12"/>
            </a:xfrm>
            <a:custGeom>
              <a:avLst/>
              <a:gdLst/>
              <a:ahLst/>
              <a:cxnLst>
                <a:cxn ang="0">
                  <a:pos x="14" y="10"/>
                </a:cxn>
                <a:cxn ang="0">
                  <a:pos x="37" y="10"/>
                </a:cxn>
                <a:cxn ang="0">
                  <a:pos x="37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4" y="47"/>
                </a:cxn>
                <a:cxn ang="0">
                  <a:pos x="14" y="10"/>
                </a:cxn>
              </a:cxnLst>
              <a:rect l="0" t="0" r="r" b="b"/>
              <a:pathLst>
                <a:path w="37" h="47">
                  <a:moveTo>
                    <a:pt x="14" y="10"/>
                  </a:moveTo>
                  <a:lnTo>
                    <a:pt x="37" y="10"/>
                  </a:lnTo>
                  <a:lnTo>
                    <a:pt x="37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4" y="47"/>
                  </a:lnTo>
                  <a:lnTo>
                    <a:pt x="14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1" name="Freeform 2065"/>
            <p:cNvSpPr>
              <a:spLocks/>
            </p:cNvSpPr>
            <p:nvPr/>
          </p:nvSpPr>
          <p:spPr bwMode="auto">
            <a:xfrm>
              <a:off x="3707" y="408"/>
              <a:ext cx="12" cy="12"/>
            </a:xfrm>
            <a:custGeom>
              <a:avLst/>
              <a:gdLst/>
              <a:ahLst/>
              <a:cxnLst>
                <a:cxn ang="0">
                  <a:pos x="14" y="31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35" y="17"/>
                </a:cxn>
                <a:cxn ang="0">
                  <a:pos x="35" y="47"/>
                </a:cxn>
                <a:cxn ang="0">
                  <a:pos x="48" y="47"/>
                </a:cxn>
                <a:cxn ang="0">
                  <a:pos x="48" y="0"/>
                </a:cxn>
                <a:cxn ang="0">
                  <a:pos x="34" y="0"/>
                </a:cxn>
                <a:cxn ang="0">
                  <a:pos x="14" y="31"/>
                </a:cxn>
              </a:cxnLst>
              <a:rect l="0" t="0" r="r" b="b"/>
              <a:pathLst>
                <a:path w="48" h="47">
                  <a:moveTo>
                    <a:pt x="14" y="31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35" y="17"/>
                  </a:lnTo>
                  <a:lnTo>
                    <a:pt x="35" y="47"/>
                  </a:lnTo>
                  <a:lnTo>
                    <a:pt x="48" y="47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2" name="Freeform 2066"/>
            <p:cNvSpPr>
              <a:spLocks/>
            </p:cNvSpPr>
            <p:nvPr/>
          </p:nvSpPr>
          <p:spPr bwMode="auto">
            <a:xfrm>
              <a:off x="3722" y="408"/>
              <a:ext cx="1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5"/>
                </a:cxn>
                <a:cxn ang="0">
                  <a:pos x="0" y="19"/>
                </a:cxn>
                <a:cxn ang="0">
                  <a:pos x="1" y="22"/>
                </a:cxn>
                <a:cxn ang="0">
                  <a:pos x="2" y="24"/>
                </a:cxn>
                <a:cxn ang="0">
                  <a:pos x="3" y="26"/>
                </a:cxn>
                <a:cxn ang="0">
                  <a:pos x="6" y="28"/>
                </a:cxn>
                <a:cxn ang="0">
                  <a:pos x="9" y="29"/>
                </a:cxn>
                <a:cxn ang="0">
                  <a:pos x="13" y="30"/>
                </a:cxn>
                <a:cxn ang="0">
                  <a:pos x="19" y="30"/>
                </a:cxn>
                <a:cxn ang="0">
                  <a:pos x="25" y="30"/>
                </a:cxn>
                <a:cxn ang="0">
                  <a:pos x="30" y="30"/>
                </a:cxn>
                <a:cxn ang="0">
                  <a:pos x="30" y="47"/>
                </a:cxn>
                <a:cxn ang="0">
                  <a:pos x="44" y="47"/>
                </a:cxn>
                <a:cxn ang="0">
                  <a:pos x="44" y="0"/>
                </a:cxn>
                <a:cxn ang="0">
                  <a:pos x="30" y="0"/>
                </a:cxn>
                <a:cxn ang="0">
                  <a:pos x="30" y="21"/>
                </a:cxn>
                <a:cxn ang="0">
                  <a:pos x="26" y="21"/>
                </a:cxn>
                <a:cxn ang="0">
                  <a:pos x="22" y="21"/>
                </a:cxn>
                <a:cxn ang="0">
                  <a:pos x="18" y="20"/>
                </a:cxn>
                <a:cxn ang="0">
                  <a:pos x="15" y="19"/>
                </a:cxn>
                <a:cxn ang="0">
                  <a:pos x="14" y="17"/>
                </a:cxn>
                <a:cxn ang="0">
                  <a:pos x="14" y="14"/>
                </a:cxn>
                <a:cxn ang="0">
                  <a:pos x="14" y="0"/>
                </a:cxn>
                <a:cxn ang="0">
                  <a:pos x="0" y="0"/>
                </a:cxn>
              </a:cxnLst>
              <a:rect l="0" t="0" r="r" b="b"/>
              <a:pathLst>
                <a:path w="44" h="47">
                  <a:moveTo>
                    <a:pt x="0" y="0"/>
                  </a:moveTo>
                  <a:lnTo>
                    <a:pt x="0" y="15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3" y="26"/>
                  </a:lnTo>
                  <a:lnTo>
                    <a:pt x="6" y="28"/>
                  </a:lnTo>
                  <a:lnTo>
                    <a:pt x="9" y="29"/>
                  </a:lnTo>
                  <a:lnTo>
                    <a:pt x="13" y="30"/>
                  </a:lnTo>
                  <a:lnTo>
                    <a:pt x="19" y="30"/>
                  </a:lnTo>
                  <a:lnTo>
                    <a:pt x="25" y="30"/>
                  </a:lnTo>
                  <a:lnTo>
                    <a:pt x="30" y="30"/>
                  </a:lnTo>
                  <a:lnTo>
                    <a:pt x="30" y="47"/>
                  </a:lnTo>
                  <a:lnTo>
                    <a:pt x="44" y="47"/>
                  </a:lnTo>
                  <a:lnTo>
                    <a:pt x="44" y="0"/>
                  </a:lnTo>
                  <a:lnTo>
                    <a:pt x="30" y="0"/>
                  </a:lnTo>
                  <a:lnTo>
                    <a:pt x="30" y="21"/>
                  </a:lnTo>
                  <a:lnTo>
                    <a:pt x="26" y="21"/>
                  </a:lnTo>
                  <a:lnTo>
                    <a:pt x="22" y="21"/>
                  </a:lnTo>
                  <a:lnTo>
                    <a:pt x="18" y="20"/>
                  </a:lnTo>
                  <a:lnTo>
                    <a:pt x="15" y="19"/>
                  </a:lnTo>
                  <a:lnTo>
                    <a:pt x="14" y="17"/>
                  </a:lnTo>
                  <a:lnTo>
                    <a:pt x="14" y="14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3" name="Freeform 2067"/>
            <p:cNvSpPr>
              <a:spLocks noEditPoints="1"/>
            </p:cNvSpPr>
            <p:nvPr/>
          </p:nvSpPr>
          <p:spPr bwMode="auto">
            <a:xfrm>
              <a:off x="3735" y="407"/>
              <a:ext cx="13" cy="13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5" y="39"/>
                </a:cxn>
                <a:cxn ang="0">
                  <a:pos x="32" y="40"/>
                </a:cxn>
                <a:cxn ang="0">
                  <a:pos x="30" y="42"/>
                </a:cxn>
                <a:cxn ang="0">
                  <a:pos x="27" y="42"/>
                </a:cxn>
                <a:cxn ang="0">
                  <a:pos x="24" y="42"/>
                </a:cxn>
                <a:cxn ang="0">
                  <a:pos x="21" y="41"/>
                </a:cxn>
                <a:cxn ang="0">
                  <a:pos x="19" y="39"/>
                </a:cxn>
                <a:cxn ang="0">
                  <a:pos x="18" y="37"/>
                </a:cxn>
                <a:cxn ang="0">
                  <a:pos x="16" y="33"/>
                </a:cxn>
                <a:cxn ang="0">
                  <a:pos x="15" y="30"/>
                </a:cxn>
                <a:cxn ang="0">
                  <a:pos x="51" y="30"/>
                </a:cxn>
                <a:cxn ang="0">
                  <a:pos x="51" y="27"/>
                </a:cxn>
                <a:cxn ang="0">
                  <a:pos x="50" y="21"/>
                </a:cxn>
                <a:cxn ang="0">
                  <a:pos x="47" y="12"/>
                </a:cxn>
                <a:cxn ang="0">
                  <a:pos x="45" y="8"/>
                </a:cxn>
                <a:cxn ang="0">
                  <a:pos x="40" y="3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2" y="1"/>
                </a:cxn>
                <a:cxn ang="0">
                  <a:pos x="17" y="2"/>
                </a:cxn>
                <a:cxn ang="0">
                  <a:pos x="11" y="5"/>
                </a:cxn>
                <a:cxn ang="0">
                  <a:pos x="7" y="8"/>
                </a:cxn>
                <a:cxn ang="0">
                  <a:pos x="4" y="11"/>
                </a:cxn>
                <a:cxn ang="0">
                  <a:pos x="2" y="15"/>
                </a:cxn>
                <a:cxn ang="0">
                  <a:pos x="0" y="20"/>
                </a:cxn>
                <a:cxn ang="0">
                  <a:pos x="0" y="26"/>
                </a:cxn>
                <a:cxn ang="0">
                  <a:pos x="1" y="34"/>
                </a:cxn>
                <a:cxn ang="0">
                  <a:pos x="3" y="40"/>
                </a:cxn>
                <a:cxn ang="0">
                  <a:pos x="6" y="44"/>
                </a:cxn>
                <a:cxn ang="0">
                  <a:pos x="10" y="48"/>
                </a:cxn>
                <a:cxn ang="0">
                  <a:pos x="15" y="50"/>
                </a:cxn>
                <a:cxn ang="0">
                  <a:pos x="19" y="51"/>
                </a:cxn>
                <a:cxn ang="0">
                  <a:pos x="23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3" y="47"/>
                </a:cxn>
                <a:cxn ang="0">
                  <a:pos x="46" y="44"/>
                </a:cxn>
                <a:cxn ang="0">
                  <a:pos x="48" y="40"/>
                </a:cxn>
                <a:cxn ang="0">
                  <a:pos x="50" y="36"/>
                </a:cxn>
                <a:cxn ang="0">
                  <a:pos x="36" y="36"/>
                </a:cxn>
                <a:cxn ang="0">
                  <a:pos x="15" y="22"/>
                </a:cxn>
                <a:cxn ang="0">
                  <a:pos x="16" y="18"/>
                </a:cxn>
                <a:cxn ang="0">
                  <a:pos x="18" y="15"/>
                </a:cxn>
                <a:cxn ang="0">
                  <a:pos x="19" y="13"/>
                </a:cxn>
                <a:cxn ang="0">
                  <a:pos x="21" y="12"/>
                </a:cxn>
                <a:cxn ang="0">
                  <a:pos x="25" y="11"/>
                </a:cxn>
                <a:cxn ang="0">
                  <a:pos x="27" y="11"/>
                </a:cxn>
                <a:cxn ang="0">
                  <a:pos x="30" y="11"/>
                </a:cxn>
                <a:cxn ang="0">
                  <a:pos x="33" y="12"/>
                </a:cxn>
                <a:cxn ang="0">
                  <a:pos x="34" y="14"/>
                </a:cxn>
                <a:cxn ang="0">
                  <a:pos x="36" y="16"/>
                </a:cxn>
                <a:cxn ang="0">
                  <a:pos x="36" y="18"/>
                </a:cxn>
                <a:cxn ang="0">
                  <a:pos x="37" y="22"/>
                </a:cxn>
                <a:cxn ang="0">
                  <a:pos x="15" y="22"/>
                </a:cxn>
              </a:cxnLst>
              <a:rect l="0" t="0" r="r" b="b"/>
              <a:pathLst>
                <a:path w="51" h="51">
                  <a:moveTo>
                    <a:pt x="36" y="36"/>
                  </a:moveTo>
                  <a:lnTo>
                    <a:pt x="35" y="39"/>
                  </a:lnTo>
                  <a:lnTo>
                    <a:pt x="32" y="40"/>
                  </a:lnTo>
                  <a:lnTo>
                    <a:pt x="30" y="42"/>
                  </a:lnTo>
                  <a:lnTo>
                    <a:pt x="27" y="42"/>
                  </a:lnTo>
                  <a:lnTo>
                    <a:pt x="24" y="42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8" y="37"/>
                  </a:lnTo>
                  <a:lnTo>
                    <a:pt x="16" y="33"/>
                  </a:lnTo>
                  <a:lnTo>
                    <a:pt x="15" y="30"/>
                  </a:lnTo>
                  <a:lnTo>
                    <a:pt x="51" y="30"/>
                  </a:lnTo>
                  <a:lnTo>
                    <a:pt x="51" y="27"/>
                  </a:lnTo>
                  <a:lnTo>
                    <a:pt x="50" y="21"/>
                  </a:lnTo>
                  <a:lnTo>
                    <a:pt x="47" y="12"/>
                  </a:lnTo>
                  <a:lnTo>
                    <a:pt x="45" y="8"/>
                  </a:lnTo>
                  <a:lnTo>
                    <a:pt x="40" y="3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1" y="5"/>
                  </a:lnTo>
                  <a:lnTo>
                    <a:pt x="7" y="8"/>
                  </a:lnTo>
                  <a:lnTo>
                    <a:pt x="4" y="11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1" y="34"/>
                  </a:lnTo>
                  <a:lnTo>
                    <a:pt x="3" y="40"/>
                  </a:lnTo>
                  <a:lnTo>
                    <a:pt x="6" y="44"/>
                  </a:lnTo>
                  <a:lnTo>
                    <a:pt x="10" y="48"/>
                  </a:lnTo>
                  <a:lnTo>
                    <a:pt x="15" y="50"/>
                  </a:lnTo>
                  <a:lnTo>
                    <a:pt x="19" y="51"/>
                  </a:lnTo>
                  <a:lnTo>
                    <a:pt x="23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3" y="47"/>
                  </a:lnTo>
                  <a:lnTo>
                    <a:pt x="46" y="44"/>
                  </a:lnTo>
                  <a:lnTo>
                    <a:pt x="48" y="40"/>
                  </a:lnTo>
                  <a:lnTo>
                    <a:pt x="50" y="36"/>
                  </a:lnTo>
                  <a:lnTo>
                    <a:pt x="36" y="36"/>
                  </a:lnTo>
                  <a:close/>
                  <a:moveTo>
                    <a:pt x="15" y="22"/>
                  </a:moveTo>
                  <a:lnTo>
                    <a:pt x="16" y="18"/>
                  </a:lnTo>
                  <a:lnTo>
                    <a:pt x="18" y="15"/>
                  </a:lnTo>
                  <a:lnTo>
                    <a:pt x="19" y="13"/>
                  </a:lnTo>
                  <a:lnTo>
                    <a:pt x="21" y="12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3" y="12"/>
                  </a:lnTo>
                  <a:lnTo>
                    <a:pt x="34" y="14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37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4" name="Freeform 2068"/>
            <p:cNvSpPr>
              <a:spLocks/>
            </p:cNvSpPr>
            <p:nvPr/>
          </p:nvSpPr>
          <p:spPr bwMode="auto">
            <a:xfrm>
              <a:off x="3749" y="407"/>
              <a:ext cx="13" cy="13"/>
            </a:xfrm>
            <a:custGeom>
              <a:avLst/>
              <a:gdLst/>
              <a:ahLst/>
              <a:cxnLst>
                <a:cxn ang="0">
                  <a:pos x="35" y="32"/>
                </a:cxn>
                <a:cxn ang="0">
                  <a:pos x="35" y="35"/>
                </a:cxn>
                <a:cxn ang="0">
                  <a:pos x="33" y="38"/>
                </a:cxn>
                <a:cxn ang="0">
                  <a:pos x="32" y="40"/>
                </a:cxn>
                <a:cxn ang="0">
                  <a:pos x="31" y="41"/>
                </a:cxn>
                <a:cxn ang="0">
                  <a:pos x="29" y="42"/>
                </a:cxn>
                <a:cxn ang="0">
                  <a:pos x="26" y="42"/>
                </a:cxn>
                <a:cxn ang="0">
                  <a:pos x="23" y="41"/>
                </a:cxn>
                <a:cxn ang="0">
                  <a:pos x="20" y="39"/>
                </a:cxn>
                <a:cxn ang="0">
                  <a:pos x="18" y="37"/>
                </a:cxn>
                <a:cxn ang="0">
                  <a:pos x="17" y="34"/>
                </a:cxn>
                <a:cxn ang="0">
                  <a:pos x="16" y="30"/>
                </a:cxn>
                <a:cxn ang="0">
                  <a:pos x="16" y="25"/>
                </a:cxn>
                <a:cxn ang="0">
                  <a:pos x="16" y="21"/>
                </a:cxn>
                <a:cxn ang="0">
                  <a:pos x="17" y="17"/>
                </a:cxn>
                <a:cxn ang="0">
                  <a:pos x="18" y="14"/>
                </a:cxn>
                <a:cxn ang="0">
                  <a:pos x="20" y="13"/>
                </a:cxn>
                <a:cxn ang="0">
                  <a:pos x="23" y="11"/>
                </a:cxn>
                <a:cxn ang="0">
                  <a:pos x="26" y="11"/>
                </a:cxn>
                <a:cxn ang="0">
                  <a:pos x="29" y="11"/>
                </a:cxn>
                <a:cxn ang="0">
                  <a:pos x="32" y="12"/>
                </a:cxn>
                <a:cxn ang="0">
                  <a:pos x="34" y="15"/>
                </a:cxn>
                <a:cxn ang="0">
                  <a:pos x="35" y="19"/>
                </a:cxn>
                <a:cxn ang="0">
                  <a:pos x="49" y="19"/>
                </a:cxn>
                <a:cxn ang="0">
                  <a:pos x="48" y="16"/>
                </a:cxn>
                <a:cxn ang="0">
                  <a:pos x="47" y="13"/>
                </a:cxn>
                <a:cxn ang="0">
                  <a:pos x="45" y="10"/>
                </a:cxn>
                <a:cxn ang="0">
                  <a:pos x="43" y="7"/>
                </a:cxn>
                <a:cxn ang="0">
                  <a:pos x="40" y="5"/>
                </a:cxn>
                <a:cxn ang="0">
                  <a:pos x="37" y="2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4" y="3"/>
                </a:cxn>
                <a:cxn ang="0">
                  <a:pos x="10" y="6"/>
                </a:cxn>
                <a:cxn ang="0">
                  <a:pos x="5" y="10"/>
                </a:cxn>
                <a:cxn ang="0">
                  <a:pos x="3" y="13"/>
                </a:cxn>
                <a:cxn ang="0">
                  <a:pos x="1" y="18"/>
                </a:cxn>
                <a:cxn ang="0">
                  <a:pos x="0" y="22"/>
                </a:cxn>
                <a:cxn ang="0">
                  <a:pos x="0" y="26"/>
                </a:cxn>
                <a:cxn ang="0">
                  <a:pos x="1" y="32"/>
                </a:cxn>
                <a:cxn ang="0">
                  <a:pos x="2" y="37"/>
                </a:cxn>
                <a:cxn ang="0">
                  <a:pos x="4" y="41"/>
                </a:cxn>
                <a:cxn ang="0">
                  <a:pos x="8" y="45"/>
                </a:cxn>
                <a:cxn ang="0">
                  <a:pos x="11" y="48"/>
                </a:cxn>
                <a:cxn ang="0">
                  <a:pos x="16" y="50"/>
                </a:cxn>
                <a:cxn ang="0">
                  <a:pos x="21" y="51"/>
                </a:cxn>
                <a:cxn ang="0">
                  <a:pos x="26" y="51"/>
                </a:cxn>
                <a:cxn ang="0">
                  <a:pos x="32" y="51"/>
                </a:cxn>
                <a:cxn ang="0">
                  <a:pos x="37" y="49"/>
                </a:cxn>
                <a:cxn ang="0">
                  <a:pos x="41" y="47"/>
                </a:cxn>
                <a:cxn ang="0">
                  <a:pos x="44" y="44"/>
                </a:cxn>
                <a:cxn ang="0">
                  <a:pos x="46" y="41"/>
                </a:cxn>
                <a:cxn ang="0">
                  <a:pos x="48" y="38"/>
                </a:cxn>
                <a:cxn ang="0">
                  <a:pos x="49" y="35"/>
                </a:cxn>
                <a:cxn ang="0">
                  <a:pos x="49" y="32"/>
                </a:cxn>
                <a:cxn ang="0">
                  <a:pos x="35" y="32"/>
                </a:cxn>
              </a:cxnLst>
              <a:rect l="0" t="0" r="r" b="b"/>
              <a:pathLst>
                <a:path w="49" h="51">
                  <a:moveTo>
                    <a:pt x="35" y="32"/>
                  </a:moveTo>
                  <a:lnTo>
                    <a:pt x="35" y="35"/>
                  </a:lnTo>
                  <a:lnTo>
                    <a:pt x="33" y="38"/>
                  </a:lnTo>
                  <a:lnTo>
                    <a:pt x="32" y="40"/>
                  </a:lnTo>
                  <a:lnTo>
                    <a:pt x="31" y="41"/>
                  </a:lnTo>
                  <a:lnTo>
                    <a:pt x="29" y="42"/>
                  </a:lnTo>
                  <a:lnTo>
                    <a:pt x="26" y="42"/>
                  </a:lnTo>
                  <a:lnTo>
                    <a:pt x="23" y="41"/>
                  </a:lnTo>
                  <a:lnTo>
                    <a:pt x="20" y="39"/>
                  </a:lnTo>
                  <a:lnTo>
                    <a:pt x="18" y="37"/>
                  </a:lnTo>
                  <a:lnTo>
                    <a:pt x="17" y="34"/>
                  </a:lnTo>
                  <a:lnTo>
                    <a:pt x="16" y="30"/>
                  </a:lnTo>
                  <a:lnTo>
                    <a:pt x="16" y="25"/>
                  </a:lnTo>
                  <a:lnTo>
                    <a:pt x="16" y="21"/>
                  </a:lnTo>
                  <a:lnTo>
                    <a:pt x="17" y="17"/>
                  </a:lnTo>
                  <a:lnTo>
                    <a:pt x="18" y="14"/>
                  </a:lnTo>
                  <a:lnTo>
                    <a:pt x="20" y="13"/>
                  </a:lnTo>
                  <a:lnTo>
                    <a:pt x="23" y="11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2" y="12"/>
                  </a:lnTo>
                  <a:lnTo>
                    <a:pt x="34" y="15"/>
                  </a:lnTo>
                  <a:lnTo>
                    <a:pt x="35" y="19"/>
                  </a:lnTo>
                  <a:lnTo>
                    <a:pt x="49" y="19"/>
                  </a:lnTo>
                  <a:lnTo>
                    <a:pt x="48" y="16"/>
                  </a:lnTo>
                  <a:lnTo>
                    <a:pt x="47" y="13"/>
                  </a:lnTo>
                  <a:lnTo>
                    <a:pt x="45" y="10"/>
                  </a:lnTo>
                  <a:lnTo>
                    <a:pt x="43" y="7"/>
                  </a:lnTo>
                  <a:lnTo>
                    <a:pt x="40" y="5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4" y="3"/>
                  </a:lnTo>
                  <a:lnTo>
                    <a:pt x="10" y="6"/>
                  </a:lnTo>
                  <a:lnTo>
                    <a:pt x="5" y="10"/>
                  </a:lnTo>
                  <a:lnTo>
                    <a:pt x="3" y="13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1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8" y="45"/>
                  </a:lnTo>
                  <a:lnTo>
                    <a:pt x="11" y="48"/>
                  </a:lnTo>
                  <a:lnTo>
                    <a:pt x="16" y="50"/>
                  </a:lnTo>
                  <a:lnTo>
                    <a:pt x="21" y="51"/>
                  </a:lnTo>
                  <a:lnTo>
                    <a:pt x="26" y="51"/>
                  </a:lnTo>
                  <a:lnTo>
                    <a:pt x="32" y="51"/>
                  </a:lnTo>
                  <a:lnTo>
                    <a:pt x="37" y="49"/>
                  </a:lnTo>
                  <a:lnTo>
                    <a:pt x="41" y="47"/>
                  </a:lnTo>
                  <a:lnTo>
                    <a:pt x="44" y="44"/>
                  </a:lnTo>
                  <a:lnTo>
                    <a:pt x="46" y="41"/>
                  </a:lnTo>
                  <a:lnTo>
                    <a:pt x="48" y="38"/>
                  </a:lnTo>
                  <a:lnTo>
                    <a:pt x="49" y="35"/>
                  </a:lnTo>
                  <a:lnTo>
                    <a:pt x="49" y="32"/>
                  </a:lnTo>
                  <a:lnTo>
                    <a:pt x="35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5" name="Freeform 2069"/>
            <p:cNvSpPr>
              <a:spLocks/>
            </p:cNvSpPr>
            <p:nvPr/>
          </p:nvSpPr>
          <p:spPr bwMode="auto">
            <a:xfrm>
              <a:off x="3764" y="408"/>
              <a:ext cx="11" cy="12"/>
            </a:xfrm>
            <a:custGeom>
              <a:avLst/>
              <a:gdLst/>
              <a:ahLst/>
              <a:cxnLst>
                <a:cxn ang="0">
                  <a:pos x="14" y="20"/>
                </a:cxn>
                <a:cxn ang="0">
                  <a:pos x="14" y="2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4" y="47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29" y="47"/>
                </a:cxn>
                <a:cxn ang="0">
                  <a:pos x="45" y="47"/>
                </a:cxn>
                <a:cxn ang="0">
                  <a:pos x="25" y="23"/>
                </a:cxn>
                <a:cxn ang="0">
                  <a:pos x="45" y="0"/>
                </a:cxn>
                <a:cxn ang="0">
                  <a:pos x="29" y="0"/>
                </a:cxn>
                <a:cxn ang="0">
                  <a:pos x="14" y="20"/>
                </a:cxn>
              </a:cxnLst>
              <a:rect l="0" t="0" r="r" b="b"/>
              <a:pathLst>
                <a:path w="45" h="47">
                  <a:moveTo>
                    <a:pt x="14" y="20"/>
                  </a:moveTo>
                  <a:lnTo>
                    <a:pt x="14" y="2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4" y="47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29" y="47"/>
                  </a:lnTo>
                  <a:lnTo>
                    <a:pt x="45" y="47"/>
                  </a:lnTo>
                  <a:lnTo>
                    <a:pt x="25" y="23"/>
                  </a:lnTo>
                  <a:lnTo>
                    <a:pt x="45" y="0"/>
                  </a:lnTo>
                  <a:lnTo>
                    <a:pt x="29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6" name="Freeform 2070"/>
            <p:cNvSpPr>
              <a:spLocks/>
            </p:cNvSpPr>
            <p:nvPr/>
          </p:nvSpPr>
          <p:spPr bwMode="auto">
            <a:xfrm>
              <a:off x="3777" y="408"/>
              <a:ext cx="12" cy="12"/>
            </a:xfrm>
            <a:custGeom>
              <a:avLst/>
              <a:gdLst/>
              <a:ahLst/>
              <a:cxnLst>
                <a:cxn ang="0">
                  <a:pos x="14" y="31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34" y="17"/>
                </a:cxn>
                <a:cxn ang="0">
                  <a:pos x="34" y="47"/>
                </a:cxn>
                <a:cxn ang="0">
                  <a:pos x="48" y="47"/>
                </a:cxn>
                <a:cxn ang="0">
                  <a:pos x="48" y="0"/>
                </a:cxn>
                <a:cxn ang="0">
                  <a:pos x="33" y="0"/>
                </a:cxn>
                <a:cxn ang="0">
                  <a:pos x="14" y="31"/>
                </a:cxn>
              </a:cxnLst>
              <a:rect l="0" t="0" r="r" b="b"/>
              <a:pathLst>
                <a:path w="48" h="47">
                  <a:moveTo>
                    <a:pt x="14" y="31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34" y="17"/>
                  </a:lnTo>
                  <a:lnTo>
                    <a:pt x="34" y="47"/>
                  </a:lnTo>
                  <a:lnTo>
                    <a:pt x="48" y="47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7" name="Freeform 2071"/>
            <p:cNvSpPr>
              <a:spLocks/>
            </p:cNvSpPr>
            <p:nvPr/>
          </p:nvSpPr>
          <p:spPr bwMode="auto">
            <a:xfrm>
              <a:off x="3790" y="408"/>
              <a:ext cx="13" cy="12"/>
            </a:xfrm>
            <a:custGeom>
              <a:avLst/>
              <a:gdLst/>
              <a:ahLst/>
              <a:cxnLst>
                <a:cxn ang="0">
                  <a:pos x="25" y="15"/>
                </a:cxn>
                <a:cxn ang="0">
                  <a:pos x="17" y="0"/>
                </a:cxn>
                <a:cxn ang="0">
                  <a:pos x="1" y="0"/>
                </a:cxn>
                <a:cxn ang="0">
                  <a:pos x="17" y="23"/>
                </a:cxn>
                <a:cxn ang="0">
                  <a:pos x="0" y="47"/>
                </a:cxn>
                <a:cxn ang="0">
                  <a:pos x="16" y="47"/>
                </a:cxn>
                <a:cxn ang="0">
                  <a:pos x="25" y="32"/>
                </a:cxn>
                <a:cxn ang="0">
                  <a:pos x="35" y="47"/>
                </a:cxn>
                <a:cxn ang="0">
                  <a:pos x="52" y="47"/>
                </a:cxn>
                <a:cxn ang="0">
                  <a:pos x="33" y="23"/>
                </a:cxn>
                <a:cxn ang="0">
                  <a:pos x="51" y="0"/>
                </a:cxn>
                <a:cxn ang="0">
                  <a:pos x="34" y="0"/>
                </a:cxn>
                <a:cxn ang="0">
                  <a:pos x="25" y="15"/>
                </a:cxn>
              </a:cxnLst>
              <a:rect l="0" t="0" r="r" b="b"/>
              <a:pathLst>
                <a:path w="52" h="47">
                  <a:moveTo>
                    <a:pt x="25" y="15"/>
                  </a:moveTo>
                  <a:lnTo>
                    <a:pt x="17" y="0"/>
                  </a:lnTo>
                  <a:lnTo>
                    <a:pt x="1" y="0"/>
                  </a:lnTo>
                  <a:lnTo>
                    <a:pt x="17" y="23"/>
                  </a:lnTo>
                  <a:lnTo>
                    <a:pt x="0" y="47"/>
                  </a:lnTo>
                  <a:lnTo>
                    <a:pt x="16" y="47"/>
                  </a:lnTo>
                  <a:lnTo>
                    <a:pt x="25" y="32"/>
                  </a:lnTo>
                  <a:lnTo>
                    <a:pt x="35" y="47"/>
                  </a:lnTo>
                  <a:lnTo>
                    <a:pt x="52" y="47"/>
                  </a:lnTo>
                  <a:lnTo>
                    <a:pt x="33" y="23"/>
                  </a:lnTo>
                  <a:lnTo>
                    <a:pt x="51" y="0"/>
                  </a:lnTo>
                  <a:lnTo>
                    <a:pt x="34" y="0"/>
                  </a:lnTo>
                  <a:lnTo>
                    <a:pt x="25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8" name="Freeform 2072"/>
            <p:cNvSpPr>
              <a:spLocks/>
            </p:cNvSpPr>
            <p:nvPr/>
          </p:nvSpPr>
          <p:spPr bwMode="auto">
            <a:xfrm>
              <a:off x="3809" y="408"/>
              <a:ext cx="13" cy="12"/>
            </a:xfrm>
            <a:custGeom>
              <a:avLst/>
              <a:gdLst/>
              <a:ahLst/>
              <a:cxnLst>
                <a:cxn ang="0">
                  <a:pos x="27" y="15"/>
                </a:cxn>
                <a:cxn ang="0">
                  <a:pos x="17" y="0"/>
                </a:cxn>
                <a:cxn ang="0">
                  <a:pos x="1" y="0"/>
                </a:cxn>
                <a:cxn ang="0">
                  <a:pos x="18" y="23"/>
                </a:cxn>
                <a:cxn ang="0">
                  <a:pos x="0" y="47"/>
                </a:cxn>
                <a:cxn ang="0">
                  <a:pos x="16" y="47"/>
                </a:cxn>
                <a:cxn ang="0">
                  <a:pos x="27" y="32"/>
                </a:cxn>
                <a:cxn ang="0">
                  <a:pos x="36" y="47"/>
                </a:cxn>
                <a:cxn ang="0">
                  <a:pos x="52" y="47"/>
                </a:cxn>
                <a:cxn ang="0">
                  <a:pos x="35" y="23"/>
                </a:cxn>
                <a:cxn ang="0">
                  <a:pos x="51" y="0"/>
                </a:cxn>
                <a:cxn ang="0">
                  <a:pos x="35" y="0"/>
                </a:cxn>
                <a:cxn ang="0">
                  <a:pos x="27" y="15"/>
                </a:cxn>
              </a:cxnLst>
              <a:rect l="0" t="0" r="r" b="b"/>
              <a:pathLst>
                <a:path w="52" h="47">
                  <a:moveTo>
                    <a:pt x="27" y="15"/>
                  </a:moveTo>
                  <a:lnTo>
                    <a:pt x="17" y="0"/>
                  </a:lnTo>
                  <a:lnTo>
                    <a:pt x="1" y="0"/>
                  </a:lnTo>
                  <a:lnTo>
                    <a:pt x="18" y="23"/>
                  </a:lnTo>
                  <a:lnTo>
                    <a:pt x="0" y="47"/>
                  </a:lnTo>
                  <a:lnTo>
                    <a:pt x="16" y="47"/>
                  </a:lnTo>
                  <a:lnTo>
                    <a:pt x="27" y="32"/>
                  </a:lnTo>
                  <a:lnTo>
                    <a:pt x="36" y="47"/>
                  </a:lnTo>
                  <a:lnTo>
                    <a:pt x="52" y="47"/>
                  </a:lnTo>
                  <a:lnTo>
                    <a:pt x="35" y="23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27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89" name="Freeform 2073"/>
            <p:cNvSpPr>
              <a:spLocks noEditPoints="1"/>
            </p:cNvSpPr>
            <p:nvPr/>
          </p:nvSpPr>
          <p:spPr bwMode="auto">
            <a:xfrm>
              <a:off x="3823" y="407"/>
              <a:ext cx="12" cy="13"/>
            </a:xfrm>
            <a:custGeom>
              <a:avLst/>
              <a:gdLst/>
              <a:ahLst/>
              <a:cxnLst>
                <a:cxn ang="0">
                  <a:pos x="16" y="16"/>
                </a:cxn>
                <a:cxn ang="0">
                  <a:pos x="19" y="13"/>
                </a:cxn>
                <a:cxn ang="0">
                  <a:pos x="23" y="11"/>
                </a:cxn>
                <a:cxn ang="0">
                  <a:pos x="27" y="11"/>
                </a:cxn>
                <a:cxn ang="0">
                  <a:pos x="32" y="13"/>
                </a:cxn>
                <a:cxn ang="0">
                  <a:pos x="33" y="17"/>
                </a:cxn>
                <a:cxn ang="0">
                  <a:pos x="33" y="19"/>
                </a:cxn>
                <a:cxn ang="0">
                  <a:pos x="31" y="21"/>
                </a:cxn>
                <a:cxn ang="0">
                  <a:pos x="25" y="22"/>
                </a:cxn>
                <a:cxn ang="0">
                  <a:pos x="11" y="25"/>
                </a:cxn>
                <a:cxn ang="0">
                  <a:pos x="4" y="29"/>
                </a:cxn>
                <a:cxn ang="0">
                  <a:pos x="1" y="34"/>
                </a:cxn>
                <a:cxn ang="0">
                  <a:pos x="1" y="41"/>
                </a:cxn>
                <a:cxn ang="0">
                  <a:pos x="5" y="48"/>
                </a:cxn>
                <a:cxn ang="0">
                  <a:pos x="12" y="51"/>
                </a:cxn>
                <a:cxn ang="0">
                  <a:pos x="22" y="51"/>
                </a:cxn>
                <a:cxn ang="0">
                  <a:pos x="30" y="48"/>
                </a:cxn>
                <a:cxn ang="0">
                  <a:pos x="34" y="45"/>
                </a:cxn>
                <a:cxn ang="0">
                  <a:pos x="49" y="49"/>
                </a:cxn>
                <a:cxn ang="0">
                  <a:pos x="48" y="48"/>
                </a:cxn>
                <a:cxn ang="0">
                  <a:pos x="47" y="43"/>
                </a:cxn>
                <a:cxn ang="0">
                  <a:pos x="47" y="19"/>
                </a:cxn>
                <a:cxn ang="0">
                  <a:pos x="44" y="8"/>
                </a:cxn>
                <a:cxn ang="0">
                  <a:pos x="38" y="2"/>
                </a:cxn>
                <a:cxn ang="0">
                  <a:pos x="26" y="0"/>
                </a:cxn>
                <a:cxn ang="0">
                  <a:pos x="12" y="2"/>
                </a:cxn>
                <a:cxn ang="0">
                  <a:pos x="6" y="8"/>
                </a:cxn>
                <a:cxn ang="0">
                  <a:pos x="3" y="18"/>
                </a:cxn>
                <a:cxn ang="0">
                  <a:pos x="33" y="30"/>
                </a:cxn>
                <a:cxn ang="0">
                  <a:pos x="32" y="36"/>
                </a:cxn>
                <a:cxn ang="0">
                  <a:pos x="29" y="40"/>
                </a:cxn>
                <a:cxn ang="0">
                  <a:pos x="23" y="42"/>
                </a:cxn>
                <a:cxn ang="0">
                  <a:pos x="17" y="41"/>
                </a:cxn>
                <a:cxn ang="0">
                  <a:pos x="15" y="36"/>
                </a:cxn>
                <a:cxn ang="0">
                  <a:pos x="19" y="31"/>
                </a:cxn>
                <a:cxn ang="0">
                  <a:pos x="24" y="30"/>
                </a:cxn>
                <a:cxn ang="0">
                  <a:pos x="33" y="27"/>
                </a:cxn>
              </a:cxnLst>
              <a:rect l="0" t="0" r="r" b="b"/>
              <a:pathLst>
                <a:path w="49" h="51">
                  <a:moveTo>
                    <a:pt x="16" y="18"/>
                  </a:moveTo>
                  <a:lnTo>
                    <a:pt x="16" y="16"/>
                  </a:lnTo>
                  <a:lnTo>
                    <a:pt x="17" y="14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2" y="13"/>
                  </a:lnTo>
                  <a:lnTo>
                    <a:pt x="33" y="17"/>
                  </a:lnTo>
                  <a:lnTo>
                    <a:pt x="33" y="17"/>
                  </a:lnTo>
                  <a:lnTo>
                    <a:pt x="33" y="18"/>
                  </a:lnTo>
                  <a:lnTo>
                    <a:pt x="33" y="19"/>
                  </a:lnTo>
                  <a:lnTo>
                    <a:pt x="32" y="20"/>
                  </a:lnTo>
                  <a:lnTo>
                    <a:pt x="31" y="21"/>
                  </a:lnTo>
                  <a:lnTo>
                    <a:pt x="30" y="22"/>
                  </a:lnTo>
                  <a:lnTo>
                    <a:pt x="25" y="22"/>
                  </a:lnTo>
                  <a:lnTo>
                    <a:pt x="19" y="23"/>
                  </a:lnTo>
                  <a:lnTo>
                    <a:pt x="11" y="25"/>
                  </a:lnTo>
                  <a:lnTo>
                    <a:pt x="6" y="27"/>
                  </a:lnTo>
                  <a:lnTo>
                    <a:pt x="4" y="29"/>
                  </a:lnTo>
                  <a:lnTo>
                    <a:pt x="2" y="31"/>
                  </a:lnTo>
                  <a:lnTo>
                    <a:pt x="1" y="34"/>
                  </a:lnTo>
                  <a:lnTo>
                    <a:pt x="0" y="38"/>
                  </a:lnTo>
                  <a:lnTo>
                    <a:pt x="1" y="41"/>
                  </a:lnTo>
                  <a:lnTo>
                    <a:pt x="3" y="46"/>
                  </a:lnTo>
                  <a:lnTo>
                    <a:pt x="5" y="48"/>
                  </a:lnTo>
                  <a:lnTo>
                    <a:pt x="8" y="50"/>
                  </a:lnTo>
                  <a:lnTo>
                    <a:pt x="12" y="51"/>
                  </a:lnTo>
                  <a:lnTo>
                    <a:pt x="17" y="51"/>
                  </a:lnTo>
                  <a:lnTo>
                    <a:pt x="22" y="51"/>
                  </a:lnTo>
                  <a:lnTo>
                    <a:pt x="26" y="50"/>
                  </a:lnTo>
                  <a:lnTo>
                    <a:pt x="30" y="48"/>
                  </a:lnTo>
                  <a:lnTo>
                    <a:pt x="33" y="45"/>
                  </a:lnTo>
                  <a:lnTo>
                    <a:pt x="34" y="45"/>
                  </a:lnTo>
                  <a:lnTo>
                    <a:pt x="35" y="49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8" y="48"/>
                  </a:lnTo>
                  <a:lnTo>
                    <a:pt x="47" y="46"/>
                  </a:lnTo>
                  <a:lnTo>
                    <a:pt x="47" y="43"/>
                  </a:lnTo>
                  <a:lnTo>
                    <a:pt x="47" y="40"/>
                  </a:lnTo>
                  <a:lnTo>
                    <a:pt x="47" y="19"/>
                  </a:lnTo>
                  <a:lnTo>
                    <a:pt x="47" y="14"/>
                  </a:lnTo>
                  <a:lnTo>
                    <a:pt x="44" y="8"/>
                  </a:lnTo>
                  <a:lnTo>
                    <a:pt x="42" y="5"/>
                  </a:lnTo>
                  <a:lnTo>
                    <a:pt x="38" y="2"/>
                  </a:lnTo>
                  <a:lnTo>
                    <a:pt x="32" y="1"/>
                  </a:lnTo>
                  <a:lnTo>
                    <a:pt x="26" y="0"/>
                  </a:lnTo>
                  <a:lnTo>
                    <a:pt x="20" y="1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8"/>
                  </a:lnTo>
                  <a:lnTo>
                    <a:pt x="4" y="13"/>
                  </a:lnTo>
                  <a:lnTo>
                    <a:pt x="3" y="18"/>
                  </a:lnTo>
                  <a:lnTo>
                    <a:pt x="16" y="18"/>
                  </a:lnTo>
                  <a:close/>
                  <a:moveTo>
                    <a:pt x="33" y="30"/>
                  </a:moveTo>
                  <a:lnTo>
                    <a:pt x="33" y="33"/>
                  </a:lnTo>
                  <a:lnTo>
                    <a:pt x="32" y="36"/>
                  </a:lnTo>
                  <a:lnTo>
                    <a:pt x="31" y="38"/>
                  </a:lnTo>
                  <a:lnTo>
                    <a:pt x="29" y="40"/>
                  </a:lnTo>
                  <a:lnTo>
                    <a:pt x="26" y="41"/>
                  </a:lnTo>
                  <a:lnTo>
                    <a:pt x="23" y="42"/>
                  </a:lnTo>
                  <a:lnTo>
                    <a:pt x="21" y="42"/>
                  </a:lnTo>
                  <a:lnTo>
                    <a:pt x="17" y="41"/>
                  </a:lnTo>
                  <a:lnTo>
                    <a:pt x="15" y="39"/>
                  </a:lnTo>
                  <a:lnTo>
                    <a:pt x="15" y="36"/>
                  </a:lnTo>
                  <a:lnTo>
                    <a:pt x="16" y="33"/>
                  </a:lnTo>
                  <a:lnTo>
                    <a:pt x="19" y="31"/>
                  </a:lnTo>
                  <a:lnTo>
                    <a:pt x="21" y="30"/>
                  </a:lnTo>
                  <a:lnTo>
                    <a:pt x="24" y="30"/>
                  </a:lnTo>
                  <a:lnTo>
                    <a:pt x="29" y="29"/>
                  </a:lnTo>
                  <a:lnTo>
                    <a:pt x="33" y="27"/>
                  </a:lnTo>
                  <a:lnTo>
                    <a:pt x="33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0" name="Freeform 2074"/>
            <p:cNvSpPr>
              <a:spLocks noEditPoints="1"/>
            </p:cNvSpPr>
            <p:nvPr/>
          </p:nvSpPr>
          <p:spPr bwMode="auto">
            <a:xfrm>
              <a:off x="3837" y="407"/>
              <a:ext cx="13" cy="1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7"/>
                </a:cxn>
                <a:cxn ang="0">
                  <a:pos x="15" y="67"/>
                </a:cxn>
                <a:cxn ang="0">
                  <a:pos x="15" y="45"/>
                </a:cxn>
                <a:cxn ang="0">
                  <a:pos x="19" y="48"/>
                </a:cxn>
                <a:cxn ang="0">
                  <a:pos x="23" y="50"/>
                </a:cxn>
                <a:cxn ang="0">
                  <a:pos x="27" y="51"/>
                </a:cxn>
                <a:cxn ang="0">
                  <a:pos x="29" y="51"/>
                </a:cxn>
                <a:cxn ang="0">
                  <a:pos x="34" y="51"/>
                </a:cxn>
                <a:cxn ang="0">
                  <a:pos x="38" y="49"/>
                </a:cxn>
                <a:cxn ang="0">
                  <a:pos x="42" y="47"/>
                </a:cxn>
                <a:cxn ang="0">
                  <a:pos x="45" y="44"/>
                </a:cxn>
                <a:cxn ang="0">
                  <a:pos x="48" y="41"/>
                </a:cxn>
                <a:cxn ang="0">
                  <a:pos x="49" y="36"/>
                </a:cxn>
                <a:cxn ang="0">
                  <a:pos x="50" y="32"/>
                </a:cxn>
                <a:cxn ang="0">
                  <a:pos x="51" y="26"/>
                </a:cxn>
                <a:cxn ang="0">
                  <a:pos x="50" y="21"/>
                </a:cxn>
                <a:cxn ang="0">
                  <a:pos x="49" y="16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2" y="5"/>
                </a:cxn>
                <a:cxn ang="0">
                  <a:pos x="38" y="2"/>
                </a:cxn>
                <a:cxn ang="0">
                  <a:pos x="34" y="1"/>
                </a:cxn>
                <a:cxn ang="0">
                  <a:pos x="30" y="0"/>
                </a:cxn>
                <a:cxn ang="0">
                  <a:pos x="27" y="0"/>
                </a:cxn>
                <a:cxn ang="0">
                  <a:pos x="23" y="1"/>
                </a:cxn>
                <a:cxn ang="0">
                  <a:pos x="19" y="5"/>
                </a:cxn>
                <a:cxn ang="0">
                  <a:pos x="15" y="8"/>
                </a:cxn>
                <a:cxn ang="0">
                  <a:pos x="14" y="8"/>
                </a:cxn>
                <a:cxn ang="0">
                  <a:pos x="14" y="2"/>
                </a:cxn>
                <a:cxn ang="0">
                  <a:pos x="0" y="2"/>
                </a:cxn>
                <a:cxn ang="0">
                  <a:pos x="15" y="26"/>
                </a:cxn>
                <a:cxn ang="0">
                  <a:pos x="15" y="22"/>
                </a:cxn>
                <a:cxn ang="0">
                  <a:pos x="16" y="18"/>
                </a:cxn>
                <a:cxn ang="0">
                  <a:pos x="17" y="15"/>
                </a:cxn>
                <a:cxn ang="0">
                  <a:pos x="18" y="13"/>
                </a:cxn>
                <a:cxn ang="0">
                  <a:pos x="22" y="11"/>
                </a:cxn>
                <a:cxn ang="0">
                  <a:pos x="26" y="11"/>
                </a:cxn>
                <a:cxn ang="0">
                  <a:pos x="29" y="11"/>
                </a:cxn>
                <a:cxn ang="0">
                  <a:pos x="32" y="13"/>
                </a:cxn>
                <a:cxn ang="0">
                  <a:pos x="34" y="15"/>
                </a:cxn>
                <a:cxn ang="0">
                  <a:pos x="35" y="18"/>
                </a:cxn>
                <a:cxn ang="0">
                  <a:pos x="36" y="22"/>
                </a:cxn>
                <a:cxn ang="0">
                  <a:pos x="36" y="26"/>
                </a:cxn>
                <a:cxn ang="0">
                  <a:pos x="36" y="32"/>
                </a:cxn>
                <a:cxn ang="0">
                  <a:pos x="34" y="37"/>
                </a:cxn>
                <a:cxn ang="0">
                  <a:pos x="32" y="39"/>
                </a:cxn>
                <a:cxn ang="0">
                  <a:pos x="31" y="41"/>
                </a:cxn>
                <a:cxn ang="0">
                  <a:pos x="28" y="42"/>
                </a:cxn>
                <a:cxn ang="0">
                  <a:pos x="26" y="42"/>
                </a:cxn>
                <a:cxn ang="0">
                  <a:pos x="23" y="42"/>
                </a:cxn>
                <a:cxn ang="0">
                  <a:pos x="20" y="41"/>
                </a:cxn>
                <a:cxn ang="0">
                  <a:pos x="18" y="39"/>
                </a:cxn>
                <a:cxn ang="0">
                  <a:pos x="17" y="37"/>
                </a:cxn>
                <a:cxn ang="0">
                  <a:pos x="15" y="32"/>
                </a:cxn>
                <a:cxn ang="0">
                  <a:pos x="15" y="26"/>
                </a:cxn>
              </a:cxnLst>
              <a:rect l="0" t="0" r="r" b="b"/>
              <a:pathLst>
                <a:path w="51" h="67">
                  <a:moveTo>
                    <a:pt x="0" y="2"/>
                  </a:moveTo>
                  <a:lnTo>
                    <a:pt x="0" y="67"/>
                  </a:lnTo>
                  <a:lnTo>
                    <a:pt x="15" y="67"/>
                  </a:lnTo>
                  <a:lnTo>
                    <a:pt x="15" y="45"/>
                  </a:lnTo>
                  <a:lnTo>
                    <a:pt x="19" y="48"/>
                  </a:lnTo>
                  <a:lnTo>
                    <a:pt x="23" y="50"/>
                  </a:lnTo>
                  <a:lnTo>
                    <a:pt x="27" y="51"/>
                  </a:lnTo>
                  <a:lnTo>
                    <a:pt x="29" y="51"/>
                  </a:lnTo>
                  <a:lnTo>
                    <a:pt x="34" y="51"/>
                  </a:lnTo>
                  <a:lnTo>
                    <a:pt x="38" y="49"/>
                  </a:lnTo>
                  <a:lnTo>
                    <a:pt x="42" y="47"/>
                  </a:lnTo>
                  <a:lnTo>
                    <a:pt x="45" y="44"/>
                  </a:lnTo>
                  <a:lnTo>
                    <a:pt x="48" y="41"/>
                  </a:lnTo>
                  <a:lnTo>
                    <a:pt x="49" y="36"/>
                  </a:lnTo>
                  <a:lnTo>
                    <a:pt x="50" y="32"/>
                  </a:lnTo>
                  <a:lnTo>
                    <a:pt x="51" y="26"/>
                  </a:lnTo>
                  <a:lnTo>
                    <a:pt x="50" y="21"/>
                  </a:lnTo>
                  <a:lnTo>
                    <a:pt x="49" y="16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2" y="5"/>
                  </a:lnTo>
                  <a:lnTo>
                    <a:pt x="38" y="2"/>
                  </a:lnTo>
                  <a:lnTo>
                    <a:pt x="34" y="1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3" y="1"/>
                  </a:lnTo>
                  <a:lnTo>
                    <a:pt x="19" y="5"/>
                  </a:lnTo>
                  <a:lnTo>
                    <a:pt x="15" y="8"/>
                  </a:lnTo>
                  <a:lnTo>
                    <a:pt x="14" y="8"/>
                  </a:lnTo>
                  <a:lnTo>
                    <a:pt x="14" y="2"/>
                  </a:lnTo>
                  <a:lnTo>
                    <a:pt x="0" y="2"/>
                  </a:lnTo>
                  <a:close/>
                  <a:moveTo>
                    <a:pt x="15" y="26"/>
                  </a:moveTo>
                  <a:lnTo>
                    <a:pt x="15" y="22"/>
                  </a:lnTo>
                  <a:lnTo>
                    <a:pt x="16" y="18"/>
                  </a:lnTo>
                  <a:lnTo>
                    <a:pt x="17" y="15"/>
                  </a:lnTo>
                  <a:lnTo>
                    <a:pt x="18" y="13"/>
                  </a:lnTo>
                  <a:lnTo>
                    <a:pt x="22" y="11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2" y="13"/>
                  </a:lnTo>
                  <a:lnTo>
                    <a:pt x="34" y="15"/>
                  </a:lnTo>
                  <a:lnTo>
                    <a:pt x="35" y="18"/>
                  </a:lnTo>
                  <a:lnTo>
                    <a:pt x="36" y="22"/>
                  </a:lnTo>
                  <a:lnTo>
                    <a:pt x="36" y="26"/>
                  </a:lnTo>
                  <a:lnTo>
                    <a:pt x="36" y="32"/>
                  </a:lnTo>
                  <a:lnTo>
                    <a:pt x="34" y="37"/>
                  </a:lnTo>
                  <a:lnTo>
                    <a:pt x="32" y="39"/>
                  </a:lnTo>
                  <a:lnTo>
                    <a:pt x="31" y="41"/>
                  </a:lnTo>
                  <a:lnTo>
                    <a:pt x="28" y="42"/>
                  </a:lnTo>
                  <a:lnTo>
                    <a:pt x="26" y="42"/>
                  </a:lnTo>
                  <a:lnTo>
                    <a:pt x="23" y="42"/>
                  </a:lnTo>
                  <a:lnTo>
                    <a:pt x="20" y="41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5" y="32"/>
                  </a:lnTo>
                  <a:lnTo>
                    <a:pt x="15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1" name="Freeform 2075"/>
            <p:cNvSpPr>
              <a:spLocks noEditPoints="1"/>
            </p:cNvSpPr>
            <p:nvPr/>
          </p:nvSpPr>
          <p:spPr bwMode="auto">
            <a:xfrm>
              <a:off x="3852" y="407"/>
              <a:ext cx="12" cy="13"/>
            </a:xfrm>
            <a:custGeom>
              <a:avLst/>
              <a:gdLst/>
              <a:ahLst/>
              <a:cxnLst>
                <a:cxn ang="0">
                  <a:pos x="16" y="16"/>
                </a:cxn>
                <a:cxn ang="0">
                  <a:pos x="18" y="13"/>
                </a:cxn>
                <a:cxn ang="0">
                  <a:pos x="22" y="11"/>
                </a:cxn>
                <a:cxn ang="0">
                  <a:pos x="27" y="11"/>
                </a:cxn>
                <a:cxn ang="0">
                  <a:pos x="31" y="13"/>
                </a:cxn>
                <a:cxn ang="0">
                  <a:pos x="32" y="17"/>
                </a:cxn>
                <a:cxn ang="0">
                  <a:pos x="32" y="19"/>
                </a:cxn>
                <a:cxn ang="0">
                  <a:pos x="30" y="21"/>
                </a:cxn>
                <a:cxn ang="0">
                  <a:pos x="25" y="22"/>
                </a:cxn>
                <a:cxn ang="0">
                  <a:pos x="12" y="25"/>
                </a:cxn>
                <a:cxn ang="0">
                  <a:pos x="4" y="29"/>
                </a:cxn>
                <a:cxn ang="0">
                  <a:pos x="0" y="34"/>
                </a:cxn>
                <a:cxn ang="0">
                  <a:pos x="0" y="41"/>
                </a:cxn>
                <a:cxn ang="0">
                  <a:pos x="5" y="48"/>
                </a:cxn>
                <a:cxn ang="0">
                  <a:pos x="12" y="51"/>
                </a:cxn>
                <a:cxn ang="0">
                  <a:pos x="21" y="51"/>
                </a:cxn>
                <a:cxn ang="0">
                  <a:pos x="29" y="48"/>
                </a:cxn>
                <a:cxn ang="0">
                  <a:pos x="33" y="45"/>
                </a:cxn>
                <a:cxn ang="0">
                  <a:pos x="49" y="49"/>
                </a:cxn>
                <a:cxn ang="0">
                  <a:pos x="47" y="48"/>
                </a:cxn>
                <a:cxn ang="0">
                  <a:pos x="46" y="43"/>
                </a:cxn>
                <a:cxn ang="0">
                  <a:pos x="46" y="19"/>
                </a:cxn>
                <a:cxn ang="0">
                  <a:pos x="43" y="8"/>
                </a:cxn>
                <a:cxn ang="0">
                  <a:pos x="37" y="2"/>
                </a:cxn>
                <a:cxn ang="0">
                  <a:pos x="25" y="0"/>
                </a:cxn>
                <a:cxn ang="0">
                  <a:pos x="12" y="2"/>
                </a:cxn>
                <a:cxn ang="0">
                  <a:pos x="6" y="8"/>
                </a:cxn>
                <a:cxn ang="0">
                  <a:pos x="2" y="18"/>
                </a:cxn>
                <a:cxn ang="0">
                  <a:pos x="32" y="30"/>
                </a:cxn>
                <a:cxn ang="0">
                  <a:pos x="31" y="36"/>
                </a:cxn>
                <a:cxn ang="0">
                  <a:pos x="29" y="40"/>
                </a:cxn>
                <a:cxn ang="0">
                  <a:pos x="22" y="42"/>
                </a:cxn>
                <a:cxn ang="0">
                  <a:pos x="18" y="41"/>
                </a:cxn>
                <a:cxn ang="0">
                  <a:pos x="15" y="36"/>
                </a:cxn>
                <a:cxn ang="0">
                  <a:pos x="18" y="31"/>
                </a:cxn>
                <a:cxn ang="0">
                  <a:pos x="23" y="30"/>
                </a:cxn>
                <a:cxn ang="0">
                  <a:pos x="32" y="27"/>
                </a:cxn>
              </a:cxnLst>
              <a:rect l="0" t="0" r="r" b="b"/>
              <a:pathLst>
                <a:path w="49" h="51">
                  <a:moveTo>
                    <a:pt x="16" y="18"/>
                  </a:moveTo>
                  <a:lnTo>
                    <a:pt x="16" y="16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20" y="12"/>
                  </a:lnTo>
                  <a:lnTo>
                    <a:pt x="22" y="11"/>
                  </a:lnTo>
                  <a:lnTo>
                    <a:pt x="25" y="11"/>
                  </a:lnTo>
                  <a:lnTo>
                    <a:pt x="27" y="11"/>
                  </a:lnTo>
                  <a:lnTo>
                    <a:pt x="29" y="11"/>
                  </a:lnTo>
                  <a:lnTo>
                    <a:pt x="31" y="13"/>
                  </a:lnTo>
                  <a:lnTo>
                    <a:pt x="32" y="17"/>
                  </a:lnTo>
                  <a:lnTo>
                    <a:pt x="32" y="17"/>
                  </a:lnTo>
                  <a:lnTo>
                    <a:pt x="32" y="18"/>
                  </a:lnTo>
                  <a:lnTo>
                    <a:pt x="32" y="19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5" y="22"/>
                  </a:lnTo>
                  <a:lnTo>
                    <a:pt x="18" y="23"/>
                  </a:lnTo>
                  <a:lnTo>
                    <a:pt x="12" y="25"/>
                  </a:lnTo>
                  <a:lnTo>
                    <a:pt x="6" y="27"/>
                  </a:lnTo>
                  <a:lnTo>
                    <a:pt x="4" y="29"/>
                  </a:lnTo>
                  <a:lnTo>
                    <a:pt x="1" y="31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2" y="46"/>
                  </a:lnTo>
                  <a:lnTo>
                    <a:pt x="5" y="48"/>
                  </a:lnTo>
                  <a:lnTo>
                    <a:pt x="8" y="50"/>
                  </a:lnTo>
                  <a:lnTo>
                    <a:pt x="12" y="51"/>
                  </a:lnTo>
                  <a:lnTo>
                    <a:pt x="17" y="51"/>
                  </a:lnTo>
                  <a:lnTo>
                    <a:pt x="21" y="51"/>
                  </a:lnTo>
                  <a:lnTo>
                    <a:pt x="25" y="50"/>
                  </a:lnTo>
                  <a:lnTo>
                    <a:pt x="29" y="48"/>
                  </a:lnTo>
                  <a:lnTo>
                    <a:pt x="33" y="45"/>
                  </a:lnTo>
                  <a:lnTo>
                    <a:pt x="33" y="45"/>
                  </a:lnTo>
                  <a:lnTo>
                    <a:pt x="34" y="49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7" y="48"/>
                  </a:lnTo>
                  <a:lnTo>
                    <a:pt x="46" y="46"/>
                  </a:lnTo>
                  <a:lnTo>
                    <a:pt x="46" y="43"/>
                  </a:lnTo>
                  <a:lnTo>
                    <a:pt x="46" y="40"/>
                  </a:lnTo>
                  <a:lnTo>
                    <a:pt x="46" y="19"/>
                  </a:lnTo>
                  <a:lnTo>
                    <a:pt x="46" y="14"/>
                  </a:lnTo>
                  <a:lnTo>
                    <a:pt x="43" y="8"/>
                  </a:lnTo>
                  <a:lnTo>
                    <a:pt x="41" y="5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5" y="0"/>
                  </a:lnTo>
                  <a:lnTo>
                    <a:pt x="19" y="1"/>
                  </a:lnTo>
                  <a:lnTo>
                    <a:pt x="12" y="2"/>
                  </a:lnTo>
                  <a:lnTo>
                    <a:pt x="9" y="6"/>
                  </a:lnTo>
                  <a:lnTo>
                    <a:pt x="6" y="8"/>
                  </a:lnTo>
                  <a:lnTo>
                    <a:pt x="4" y="13"/>
                  </a:lnTo>
                  <a:lnTo>
                    <a:pt x="2" y="18"/>
                  </a:lnTo>
                  <a:lnTo>
                    <a:pt x="16" y="18"/>
                  </a:lnTo>
                  <a:close/>
                  <a:moveTo>
                    <a:pt x="32" y="30"/>
                  </a:moveTo>
                  <a:lnTo>
                    <a:pt x="32" y="33"/>
                  </a:lnTo>
                  <a:lnTo>
                    <a:pt x="31" y="36"/>
                  </a:lnTo>
                  <a:lnTo>
                    <a:pt x="30" y="38"/>
                  </a:lnTo>
                  <a:lnTo>
                    <a:pt x="29" y="40"/>
                  </a:lnTo>
                  <a:lnTo>
                    <a:pt x="25" y="41"/>
                  </a:lnTo>
                  <a:lnTo>
                    <a:pt x="22" y="42"/>
                  </a:lnTo>
                  <a:lnTo>
                    <a:pt x="20" y="42"/>
                  </a:lnTo>
                  <a:lnTo>
                    <a:pt x="18" y="41"/>
                  </a:lnTo>
                  <a:lnTo>
                    <a:pt x="16" y="39"/>
                  </a:lnTo>
                  <a:lnTo>
                    <a:pt x="15" y="36"/>
                  </a:lnTo>
                  <a:lnTo>
                    <a:pt x="16" y="33"/>
                  </a:lnTo>
                  <a:lnTo>
                    <a:pt x="18" y="31"/>
                  </a:lnTo>
                  <a:lnTo>
                    <a:pt x="21" y="30"/>
                  </a:lnTo>
                  <a:lnTo>
                    <a:pt x="23" y="30"/>
                  </a:lnTo>
                  <a:lnTo>
                    <a:pt x="28" y="29"/>
                  </a:lnTo>
                  <a:lnTo>
                    <a:pt x="32" y="27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2" name="Freeform 2076"/>
            <p:cNvSpPr>
              <a:spLocks/>
            </p:cNvSpPr>
            <p:nvPr/>
          </p:nvSpPr>
          <p:spPr bwMode="auto">
            <a:xfrm>
              <a:off x="3867" y="408"/>
              <a:ext cx="11" cy="12"/>
            </a:xfrm>
            <a:custGeom>
              <a:avLst/>
              <a:gdLst/>
              <a:ahLst/>
              <a:cxnLst>
                <a:cxn ang="0">
                  <a:pos x="14" y="20"/>
                </a:cxn>
                <a:cxn ang="0">
                  <a:pos x="14" y="2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4" y="47"/>
                </a:cxn>
                <a:cxn ang="0">
                  <a:pos x="14" y="27"/>
                </a:cxn>
                <a:cxn ang="0">
                  <a:pos x="14" y="27"/>
                </a:cxn>
                <a:cxn ang="0">
                  <a:pos x="29" y="47"/>
                </a:cxn>
                <a:cxn ang="0">
                  <a:pos x="45" y="47"/>
                </a:cxn>
                <a:cxn ang="0">
                  <a:pos x="25" y="23"/>
                </a:cxn>
                <a:cxn ang="0">
                  <a:pos x="44" y="0"/>
                </a:cxn>
                <a:cxn ang="0">
                  <a:pos x="29" y="0"/>
                </a:cxn>
                <a:cxn ang="0">
                  <a:pos x="14" y="20"/>
                </a:cxn>
              </a:cxnLst>
              <a:rect l="0" t="0" r="r" b="b"/>
              <a:pathLst>
                <a:path w="45" h="47">
                  <a:moveTo>
                    <a:pt x="14" y="20"/>
                  </a:moveTo>
                  <a:lnTo>
                    <a:pt x="14" y="2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4" y="47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29" y="47"/>
                  </a:lnTo>
                  <a:lnTo>
                    <a:pt x="45" y="47"/>
                  </a:lnTo>
                  <a:lnTo>
                    <a:pt x="25" y="23"/>
                  </a:lnTo>
                  <a:lnTo>
                    <a:pt x="44" y="0"/>
                  </a:lnTo>
                  <a:lnTo>
                    <a:pt x="29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3" name="Freeform 2077"/>
            <p:cNvSpPr>
              <a:spLocks/>
            </p:cNvSpPr>
            <p:nvPr/>
          </p:nvSpPr>
          <p:spPr bwMode="auto">
            <a:xfrm>
              <a:off x="3878" y="408"/>
              <a:ext cx="12" cy="12"/>
            </a:xfrm>
            <a:custGeom>
              <a:avLst/>
              <a:gdLst/>
              <a:ahLst/>
              <a:cxnLst>
                <a:cxn ang="0">
                  <a:pos x="17" y="10"/>
                </a:cxn>
                <a:cxn ang="0">
                  <a:pos x="17" y="47"/>
                </a:cxn>
                <a:cxn ang="0">
                  <a:pos x="31" y="47"/>
                </a:cxn>
                <a:cxn ang="0">
                  <a:pos x="31" y="10"/>
                </a:cxn>
                <a:cxn ang="0">
                  <a:pos x="46" y="10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7" y="10"/>
                </a:cxn>
              </a:cxnLst>
              <a:rect l="0" t="0" r="r" b="b"/>
              <a:pathLst>
                <a:path w="46" h="47">
                  <a:moveTo>
                    <a:pt x="17" y="10"/>
                  </a:moveTo>
                  <a:lnTo>
                    <a:pt x="17" y="47"/>
                  </a:lnTo>
                  <a:lnTo>
                    <a:pt x="31" y="47"/>
                  </a:lnTo>
                  <a:lnTo>
                    <a:pt x="31" y="10"/>
                  </a:lnTo>
                  <a:lnTo>
                    <a:pt x="46" y="10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4" name="Freeform 2078"/>
            <p:cNvSpPr>
              <a:spLocks noEditPoints="1"/>
            </p:cNvSpPr>
            <p:nvPr/>
          </p:nvSpPr>
          <p:spPr bwMode="auto">
            <a:xfrm>
              <a:off x="3891" y="407"/>
              <a:ext cx="13" cy="13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5" y="39"/>
                </a:cxn>
                <a:cxn ang="0">
                  <a:pos x="32" y="40"/>
                </a:cxn>
                <a:cxn ang="0">
                  <a:pos x="30" y="42"/>
                </a:cxn>
                <a:cxn ang="0">
                  <a:pos x="27" y="42"/>
                </a:cxn>
                <a:cxn ang="0">
                  <a:pos x="23" y="42"/>
                </a:cxn>
                <a:cxn ang="0">
                  <a:pos x="21" y="41"/>
                </a:cxn>
                <a:cxn ang="0">
                  <a:pos x="19" y="39"/>
                </a:cxn>
                <a:cxn ang="0">
                  <a:pos x="18" y="37"/>
                </a:cxn>
                <a:cxn ang="0">
                  <a:pos x="16" y="33"/>
                </a:cxn>
                <a:cxn ang="0">
                  <a:pos x="15" y="30"/>
                </a:cxn>
                <a:cxn ang="0">
                  <a:pos x="52" y="30"/>
                </a:cxn>
                <a:cxn ang="0">
                  <a:pos x="52" y="27"/>
                </a:cxn>
                <a:cxn ang="0">
                  <a:pos x="50" y="21"/>
                </a:cxn>
                <a:cxn ang="0">
                  <a:pos x="47" y="12"/>
                </a:cxn>
                <a:cxn ang="0">
                  <a:pos x="44" y="8"/>
                </a:cxn>
                <a:cxn ang="0">
                  <a:pos x="40" y="3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1" y="1"/>
                </a:cxn>
                <a:cxn ang="0">
                  <a:pos x="16" y="2"/>
                </a:cxn>
                <a:cxn ang="0">
                  <a:pos x="12" y="5"/>
                </a:cxn>
                <a:cxn ang="0">
                  <a:pos x="8" y="8"/>
                </a:cxn>
                <a:cxn ang="0">
                  <a:pos x="5" y="11"/>
                </a:cxn>
                <a:cxn ang="0">
                  <a:pos x="3" y="15"/>
                </a:cxn>
                <a:cxn ang="0">
                  <a:pos x="0" y="20"/>
                </a:cxn>
                <a:cxn ang="0">
                  <a:pos x="0" y="26"/>
                </a:cxn>
                <a:cxn ang="0">
                  <a:pos x="2" y="34"/>
                </a:cxn>
                <a:cxn ang="0">
                  <a:pos x="4" y="40"/>
                </a:cxn>
                <a:cxn ang="0">
                  <a:pos x="7" y="44"/>
                </a:cxn>
                <a:cxn ang="0">
                  <a:pos x="11" y="48"/>
                </a:cxn>
                <a:cxn ang="0">
                  <a:pos x="15" y="50"/>
                </a:cxn>
                <a:cxn ang="0">
                  <a:pos x="19" y="51"/>
                </a:cxn>
                <a:cxn ang="0">
                  <a:pos x="23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3" y="47"/>
                </a:cxn>
                <a:cxn ang="0">
                  <a:pos x="46" y="44"/>
                </a:cxn>
                <a:cxn ang="0">
                  <a:pos x="48" y="40"/>
                </a:cxn>
                <a:cxn ang="0">
                  <a:pos x="50" y="36"/>
                </a:cxn>
                <a:cxn ang="0">
                  <a:pos x="36" y="36"/>
                </a:cxn>
                <a:cxn ang="0">
                  <a:pos x="15" y="22"/>
                </a:cxn>
                <a:cxn ang="0">
                  <a:pos x="16" y="18"/>
                </a:cxn>
                <a:cxn ang="0">
                  <a:pos x="17" y="15"/>
                </a:cxn>
                <a:cxn ang="0">
                  <a:pos x="19" y="13"/>
                </a:cxn>
                <a:cxn ang="0">
                  <a:pos x="21" y="12"/>
                </a:cxn>
                <a:cxn ang="0">
                  <a:pos x="24" y="11"/>
                </a:cxn>
                <a:cxn ang="0">
                  <a:pos x="27" y="11"/>
                </a:cxn>
                <a:cxn ang="0">
                  <a:pos x="30" y="11"/>
                </a:cxn>
                <a:cxn ang="0">
                  <a:pos x="33" y="12"/>
                </a:cxn>
                <a:cxn ang="0">
                  <a:pos x="34" y="14"/>
                </a:cxn>
                <a:cxn ang="0">
                  <a:pos x="35" y="16"/>
                </a:cxn>
                <a:cxn ang="0">
                  <a:pos x="36" y="18"/>
                </a:cxn>
                <a:cxn ang="0">
                  <a:pos x="37" y="22"/>
                </a:cxn>
                <a:cxn ang="0">
                  <a:pos x="15" y="22"/>
                </a:cxn>
              </a:cxnLst>
              <a:rect l="0" t="0" r="r" b="b"/>
              <a:pathLst>
                <a:path w="52" h="51">
                  <a:moveTo>
                    <a:pt x="36" y="36"/>
                  </a:moveTo>
                  <a:lnTo>
                    <a:pt x="35" y="39"/>
                  </a:lnTo>
                  <a:lnTo>
                    <a:pt x="32" y="40"/>
                  </a:lnTo>
                  <a:lnTo>
                    <a:pt x="30" y="42"/>
                  </a:lnTo>
                  <a:lnTo>
                    <a:pt x="27" y="42"/>
                  </a:lnTo>
                  <a:lnTo>
                    <a:pt x="23" y="42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8" y="37"/>
                  </a:lnTo>
                  <a:lnTo>
                    <a:pt x="16" y="33"/>
                  </a:lnTo>
                  <a:lnTo>
                    <a:pt x="15" y="30"/>
                  </a:lnTo>
                  <a:lnTo>
                    <a:pt x="52" y="30"/>
                  </a:lnTo>
                  <a:lnTo>
                    <a:pt x="52" y="27"/>
                  </a:lnTo>
                  <a:lnTo>
                    <a:pt x="50" y="21"/>
                  </a:lnTo>
                  <a:lnTo>
                    <a:pt x="47" y="12"/>
                  </a:lnTo>
                  <a:lnTo>
                    <a:pt x="44" y="8"/>
                  </a:lnTo>
                  <a:lnTo>
                    <a:pt x="40" y="3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1" y="1"/>
                  </a:lnTo>
                  <a:lnTo>
                    <a:pt x="16" y="2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2" y="34"/>
                  </a:lnTo>
                  <a:lnTo>
                    <a:pt x="4" y="40"/>
                  </a:lnTo>
                  <a:lnTo>
                    <a:pt x="7" y="44"/>
                  </a:lnTo>
                  <a:lnTo>
                    <a:pt x="11" y="48"/>
                  </a:lnTo>
                  <a:lnTo>
                    <a:pt x="15" y="50"/>
                  </a:lnTo>
                  <a:lnTo>
                    <a:pt x="19" y="51"/>
                  </a:lnTo>
                  <a:lnTo>
                    <a:pt x="23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3" y="47"/>
                  </a:lnTo>
                  <a:lnTo>
                    <a:pt x="46" y="44"/>
                  </a:lnTo>
                  <a:lnTo>
                    <a:pt x="48" y="40"/>
                  </a:lnTo>
                  <a:lnTo>
                    <a:pt x="50" y="36"/>
                  </a:lnTo>
                  <a:lnTo>
                    <a:pt x="36" y="36"/>
                  </a:lnTo>
                  <a:close/>
                  <a:moveTo>
                    <a:pt x="15" y="22"/>
                  </a:moveTo>
                  <a:lnTo>
                    <a:pt x="16" y="18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1" y="12"/>
                  </a:lnTo>
                  <a:lnTo>
                    <a:pt x="24" y="11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3" y="12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6" y="18"/>
                  </a:lnTo>
                  <a:lnTo>
                    <a:pt x="37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5" name="Freeform 2079"/>
            <p:cNvSpPr>
              <a:spLocks noEditPoints="1"/>
            </p:cNvSpPr>
            <p:nvPr/>
          </p:nvSpPr>
          <p:spPr bwMode="auto">
            <a:xfrm>
              <a:off x="3906" y="407"/>
              <a:ext cx="13" cy="1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7"/>
                </a:cxn>
                <a:cxn ang="0">
                  <a:pos x="14" y="67"/>
                </a:cxn>
                <a:cxn ang="0">
                  <a:pos x="14" y="45"/>
                </a:cxn>
                <a:cxn ang="0">
                  <a:pos x="18" y="48"/>
                </a:cxn>
                <a:cxn ang="0">
                  <a:pos x="22" y="50"/>
                </a:cxn>
                <a:cxn ang="0">
                  <a:pos x="26" y="51"/>
                </a:cxn>
                <a:cxn ang="0">
                  <a:pos x="28" y="51"/>
                </a:cxn>
                <a:cxn ang="0">
                  <a:pos x="33" y="51"/>
                </a:cxn>
                <a:cxn ang="0">
                  <a:pos x="37" y="49"/>
                </a:cxn>
                <a:cxn ang="0">
                  <a:pos x="42" y="47"/>
                </a:cxn>
                <a:cxn ang="0">
                  <a:pos x="45" y="44"/>
                </a:cxn>
                <a:cxn ang="0">
                  <a:pos x="47" y="41"/>
                </a:cxn>
                <a:cxn ang="0">
                  <a:pos x="49" y="36"/>
                </a:cxn>
                <a:cxn ang="0">
                  <a:pos x="50" y="32"/>
                </a:cxn>
                <a:cxn ang="0">
                  <a:pos x="51" y="26"/>
                </a:cxn>
                <a:cxn ang="0">
                  <a:pos x="50" y="21"/>
                </a:cxn>
                <a:cxn ang="0">
                  <a:pos x="49" y="16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2" y="5"/>
                </a:cxn>
                <a:cxn ang="0">
                  <a:pos x="37" y="2"/>
                </a:cxn>
                <a:cxn ang="0">
                  <a:pos x="33" y="1"/>
                </a:cxn>
                <a:cxn ang="0">
                  <a:pos x="29" y="0"/>
                </a:cxn>
                <a:cxn ang="0">
                  <a:pos x="26" y="0"/>
                </a:cxn>
                <a:cxn ang="0">
                  <a:pos x="22" y="1"/>
                </a:cxn>
                <a:cxn ang="0">
                  <a:pos x="18" y="5"/>
                </a:cxn>
                <a:cxn ang="0">
                  <a:pos x="14" y="8"/>
                </a:cxn>
                <a:cxn ang="0">
                  <a:pos x="13" y="8"/>
                </a:cxn>
                <a:cxn ang="0">
                  <a:pos x="13" y="2"/>
                </a:cxn>
                <a:cxn ang="0">
                  <a:pos x="0" y="2"/>
                </a:cxn>
                <a:cxn ang="0">
                  <a:pos x="14" y="26"/>
                </a:cxn>
                <a:cxn ang="0">
                  <a:pos x="14" y="22"/>
                </a:cxn>
                <a:cxn ang="0">
                  <a:pos x="15" y="18"/>
                </a:cxn>
                <a:cxn ang="0">
                  <a:pos x="16" y="15"/>
                </a:cxn>
                <a:cxn ang="0">
                  <a:pos x="17" y="13"/>
                </a:cxn>
                <a:cxn ang="0">
                  <a:pos x="21" y="11"/>
                </a:cxn>
                <a:cxn ang="0">
                  <a:pos x="24" y="11"/>
                </a:cxn>
                <a:cxn ang="0">
                  <a:pos x="28" y="11"/>
                </a:cxn>
                <a:cxn ang="0">
                  <a:pos x="31" y="13"/>
                </a:cxn>
                <a:cxn ang="0">
                  <a:pos x="33" y="15"/>
                </a:cxn>
                <a:cxn ang="0">
                  <a:pos x="34" y="18"/>
                </a:cxn>
                <a:cxn ang="0">
                  <a:pos x="35" y="22"/>
                </a:cxn>
                <a:cxn ang="0">
                  <a:pos x="35" y="26"/>
                </a:cxn>
                <a:cxn ang="0">
                  <a:pos x="35" y="32"/>
                </a:cxn>
                <a:cxn ang="0">
                  <a:pos x="33" y="37"/>
                </a:cxn>
                <a:cxn ang="0">
                  <a:pos x="31" y="39"/>
                </a:cxn>
                <a:cxn ang="0">
                  <a:pos x="30" y="41"/>
                </a:cxn>
                <a:cxn ang="0">
                  <a:pos x="27" y="42"/>
                </a:cxn>
                <a:cxn ang="0">
                  <a:pos x="24" y="42"/>
                </a:cxn>
                <a:cxn ang="0">
                  <a:pos x="22" y="42"/>
                </a:cxn>
                <a:cxn ang="0">
                  <a:pos x="19" y="41"/>
                </a:cxn>
                <a:cxn ang="0">
                  <a:pos x="17" y="39"/>
                </a:cxn>
                <a:cxn ang="0">
                  <a:pos x="16" y="37"/>
                </a:cxn>
                <a:cxn ang="0">
                  <a:pos x="14" y="32"/>
                </a:cxn>
                <a:cxn ang="0">
                  <a:pos x="14" y="26"/>
                </a:cxn>
              </a:cxnLst>
              <a:rect l="0" t="0" r="r" b="b"/>
              <a:pathLst>
                <a:path w="51" h="67">
                  <a:moveTo>
                    <a:pt x="0" y="2"/>
                  </a:moveTo>
                  <a:lnTo>
                    <a:pt x="0" y="67"/>
                  </a:lnTo>
                  <a:lnTo>
                    <a:pt x="14" y="67"/>
                  </a:lnTo>
                  <a:lnTo>
                    <a:pt x="14" y="45"/>
                  </a:lnTo>
                  <a:lnTo>
                    <a:pt x="18" y="48"/>
                  </a:lnTo>
                  <a:lnTo>
                    <a:pt x="22" y="50"/>
                  </a:lnTo>
                  <a:lnTo>
                    <a:pt x="26" y="51"/>
                  </a:lnTo>
                  <a:lnTo>
                    <a:pt x="28" y="51"/>
                  </a:lnTo>
                  <a:lnTo>
                    <a:pt x="33" y="51"/>
                  </a:lnTo>
                  <a:lnTo>
                    <a:pt x="37" y="49"/>
                  </a:lnTo>
                  <a:lnTo>
                    <a:pt x="42" y="47"/>
                  </a:lnTo>
                  <a:lnTo>
                    <a:pt x="45" y="44"/>
                  </a:lnTo>
                  <a:lnTo>
                    <a:pt x="47" y="41"/>
                  </a:lnTo>
                  <a:lnTo>
                    <a:pt x="49" y="36"/>
                  </a:lnTo>
                  <a:lnTo>
                    <a:pt x="50" y="32"/>
                  </a:lnTo>
                  <a:lnTo>
                    <a:pt x="51" y="26"/>
                  </a:lnTo>
                  <a:lnTo>
                    <a:pt x="50" y="21"/>
                  </a:lnTo>
                  <a:lnTo>
                    <a:pt x="49" y="16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2" y="5"/>
                  </a:lnTo>
                  <a:lnTo>
                    <a:pt x="37" y="2"/>
                  </a:lnTo>
                  <a:lnTo>
                    <a:pt x="33" y="1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8" y="5"/>
                  </a:lnTo>
                  <a:lnTo>
                    <a:pt x="14" y="8"/>
                  </a:lnTo>
                  <a:lnTo>
                    <a:pt x="13" y="8"/>
                  </a:lnTo>
                  <a:lnTo>
                    <a:pt x="13" y="2"/>
                  </a:lnTo>
                  <a:lnTo>
                    <a:pt x="0" y="2"/>
                  </a:lnTo>
                  <a:close/>
                  <a:moveTo>
                    <a:pt x="14" y="26"/>
                  </a:moveTo>
                  <a:lnTo>
                    <a:pt x="14" y="22"/>
                  </a:lnTo>
                  <a:lnTo>
                    <a:pt x="15" y="18"/>
                  </a:lnTo>
                  <a:lnTo>
                    <a:pt x="16" y="15"/>
                  </a:lnTo>
                  <a:lnTo>
                    <a:pt x="17" y="13"/>
                  </a:lnTo>
                  <a:lnTo>
                    <a:pt x="21" y="11"/>
                  </a:lnTo>
                  <a:lnTo>
                    <a:pt x="24" y="11"/>
                  </a:lnTo>
                  <a:lnTo>
                    <a:pt x="28" y="11"/>
                  </a:lnTo>
                  <a:lnTo>
                    <a:pt x="31" y="13"/>
                  </a:lnTo>
                  <a:lnTo>
                    <a:pt x="33" y="15"/>
                  </a:lnTo>
                  <a:lnTo>
                    <a:pt x="34" y="18"/>
                  </a:lnTo>
                  <a:lnTo>
                    <a:pt x="35" y="22"/>
                  </a:lnTo>
                  <a:lnTo>
                    <a:pt x="35" y="26"/>
                  </a:lnTo>
                  <a:lnTo>
                    <a:pt x="35" y="32"/>
                  </a:lnTo>
                  <a:lnTo>
                    <a:pt x="33" y="37"/>
                  </a:lnTo>
                  <a:lnTo>
                    <a:pt x="31" y="39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4" y="42"/>
                  </a:lnTo>
                  <a:lnTo>
                    <a:pt x="22" y="42"/>
                  </a:lnTo>
                  <a:lnTo>
                    <a:pt x="19" y="41"/>
                  </a:lnTo>
                  <a:lnTo>
                    <a:pt x="17" y="39"/>
                  </a:lnTo>
                  <a:lnTo>
                    <a:pt x="16" y="37"/>
                  </a:lnTo>
                  <a:lnTo>
                    <a:pt x="14" y="32"/>
                  </a:lnTo>
                  <a:lnTo>
                    <a:pt x="14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6" name="Freeform 2080"/>
            <p:cNvSpPr>
              <a:spLocks/>
            </p:cNvSpPr>
            <p:nvPr/>
          </p:nvSpPr>
          <p:spPr bwMode="auto">
            <a:xfrm>
              <a:off x="3921" y="408"/>
              <a:ext cx="12" cy="12"/>
            </a:xfrm>
            <a:custGeom>
              <a:avLst/>
              <a:gdLst/>
              <a:ahLst/>
              <a:cxnLst>
                <a:cxn ang="0">
                  <a:pos x="14" y="31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35" y="17"/>
                </a:cxn>
                <a:cxn ang="0">
                  <a:pos x="35" y="47"/>
                </a:cxn>
                <a:cxn ang="0">
                  <a:pos x="49" y="47"/>
                </a:cxn>
                <a:cxn ang="0">
                  <a:pos x="49" y="0"/>
                </a:cxn>
                <a:cxn ang="0">
                  <a:pos x="34" y="0"/>
                </a:cxn>
                <a:cxn ang="0">
                  <a:pos x="14" y="31"/>
                </a:cxn>
              </a:cxnLst>
              <a:rect l="0" t="0" r="r" b="b"/>
              <a:pathLst>
                <a:path w="49" h="47">
                  <a:moveTo>
                    <a:pt x="14" y="31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35" y="17"/>
                  </a:lnTo>
                  <a:lnTo>
                    <a:pt x="35" y="47"/>
                  </a:lnTo>
                  <a:lnTo>
                    <a:pt x="49" y="47"/>
                  </a:lnTo>
                  <a:lnTo>
                    <a:pt x="49" y="0"/>
                  </a:lnTo>
                  <a:lnTo>
                    <a:pt x="34" y="0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7" name="Freeform 2081"/>
            <p:cNvSpPr>
              <a:spLocks/>
            </p:cNvSpPr>
            <p:nvPr/>
          </p:nvSpPr>
          <p:spPr bwMode="auto">
            <a:xfrm>
              <a:off x="3936" y="407"/>
              <a:ext cx="12" cy="13"/>
            </a:xfrm>
            <a:custGeom>
              <a:avLst/>
              <a:gdLst/>
              <a:ahLst/>
              <a:cxnLst>
                <a:cxn ang="0">
                  <a:pos x="35" y="32"/>
                </a:cxn>
                <a:cxn ang="0">
                  <a:pos x="35" y="35"/>
                </a:cxn>
                <a:cxn ang="0">
                  <a:pos x="33" y="38"/>
                </a:cxn>
                <a:cxn ang="0">
                  <a:pos x="32" y="40"/>
                </a:cxn>
                <a:cxn ang="0">
                  <a:pos x="31" y="41"/>
                </a:cxn>
                <a:cxn ang="0">
                  <a:pos x="28" y="42"/>
                </a:cxn>
                <a:cxn ang="0">
                  <a:pos x="26" y="42"/>
                </a:cxn>
                <a:cxn ang="0">
                  <a:pos x="22" y="41"/>
                </a:cxn>
                <a:cxn ang="0">
                  <a:pos x="19" y="39"/>
                </a:cxn>
                <a:cxn ang="0">
                  <a:pos x="17" y="37"/>
                </a:cxn>
                <a:cxn ang="0">
                  <a:pos x="16" y="34"/>
                </a:cxn>
                <a:cxn ang="0">
                  <a:pos x="15" y="30"/>
                </a:cxn>
                <a:cxn ang="0">
                  <a:pos x="15" y="25"/>
                </a:cxn>
                <a:cxn ang="0">
                  <a:pos x="15" y="21"/>
                </a:cxn>
                <a:cxn ang="0">
                  <a:pos x="16" y="17"/>
                </a:cxn>
                <a:cxn ang="0">
                  <a:pos x="17" y="14"/>
                </a:cxn>
                <a:cxn ang="0">
                  <a:pos x="19" y="13"/>
                </a:cxn>
                <a:cxn ang="0">
                  <a:pos x="22" y="11"/>
                </a:cxn>
                <a:cxn ang="0">
                  <a:pos x="26" y="11"/>
                </a:cxn>
                <a:cxn ang="0">
                  <a:pos x="29" y="11"/>
                </a:cxn>
                <a:cxn ang="0">
                  <a:pos x="32" y="12"/>
                </a:cxn>
                <a:cxn ang="0">
                  <a:pos x="34" y="15"/>
                </a:cxn>
                <a:cxn ang="0">
                  <a:pos x="35" y="19"/>
                </a:cxn>
                <a:cxn ang="0">
                  <a:pos x="48" y="19"/>
                </a:cxn>
                <a:cxn ang="0">
                  <a:pos x="48" y="16"/>
                </a:cxn>
                <a:cxn ang="0">
                  <a:pos x="47" y="13"/>
                </a:cxn>
                <a:cxn ang="0">
                  <a:pos x="45" y="10"/>
                </a:cxn>
                <a:cxn ang="0">
                  <a:pos x="43" y="7"/>
                </a:cxn>
                <a:cxn ang="0">
                  <a:pos x="40" y="5"/>
                </a:cxn>
                <a:cxn ang="0">
                  <a:pos x="37" y="2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19" y="1"/>
                </a:cxn>
                <a:cxn ang="0">
                  <a:pos x="13" y="3"/>
                </a:cxn>
                <a:cxn ang="0">
                  <a:pos x="8" y="6"/>
                </a:cxn>
                <a:cxn ang="0">
                  <a:pos x="5" y="10"/>
                </a:cxn>
                <a:cxn ang="0">
                  <a:pos x="3" y="13"/>
                </a:cxn>
                <a:cxn ang="0">
                  <a:pos x="1" y="18"/>
                </a:cxn>
                <a:cxn ang="0">
                  <a:pos x="0" y="22"/>
                </a:cxn>
                <a:cxn ang="0">
                  <a:pos x="0" y="26"/>
                </a:cxn>
                <a:cxn ang="0">
                  <a:pos x="0" y="32"/>
                </a:cxn>
                <a:cxn ang="0">
                  <a:pos x="2" y="37"/>
                </a:cxn>
                <a:cxn ang="0">
                  <a:pos x="4" y="41"/>
                </a:cxn>
                <a:cxn ang="0">
                  <a:pos x="7" y="45"/>
                </a:cxn>
                <a:cxn ang="0">
                  <a:pos x="10" y="48"/>
                </a:cxn>
                <a:cxn ang="0">
                  <a:pos x="15" y="50"/>
                </a:cxn>
                <a:cxn ang="0">
                  <a:pos x="19" y="51"/>
                </a:cxn>
                <a:cxn ang="0">
                  <a:pos x="26" y="51"/>
                </a:cxn>
                <a:cxn ang="0">
                  <a:pos x="32" y="51"/>
                </a:cxn>
                <a:cxn ang="0">
                  <a:pos x="37" y="49"/>
                </a:cxn>
                <a:cxn ang="0">
                  <a:pos x="41" y="47"/>
                </a:cxn>
                <a:cxn ang="0">
                  <a:pos x="44" y="44"/>
                </a:cxn>
                <a:cxn ang="0">
                  <a:pos x="46" y="41"/>
                </a:cxn>
                <a:cxn ang="0">
                  <a:pos x="48" y="38"/>
                </a:cxn>
                <a:cxn ang="0">
                  <a:pos x="48" y="35"/>
                </a:cxn>
                <a:cxn ang="0">
                  <a:pos x="49" y="32"/>
                </a:cxn>
                <a:cxn ang="0">
                  <a:pos x="35" y="32"/>
                </a:cxn>
              </a:cxnLst>
              <a:rect l="0" t="0" r="r" b="b"/>
              <a:pathLst>
                <a:path w="49" h="51">
                  <a:moveTo>
                    <a:pt x="35" y="32"/>
                  </a:moveTo>
                  <a:lnTo>
                    <a:pt x="35" y="35"/>
                  </a:lnTo>
                  <a:lnTo>
                    <a:pt x="33" y="38"/>
                  </a:lnTo>
                  <a:lnTo>
                    <a:pt x="32" y="40"/>
                  </a:lnTo>
                  <a:lnTo>
                    <a:pt x="31" y="41"/>
                  </a:lnTo>
                  <a:lnTo>
                    <a:pt x="28" y="42"/>
                  </a:lnTo>
                  <a:lnTo>
                    <a:pt x="26" y="42"/>
                  </a:lnTo>
                  <a:lnTo>
                    <a:pt x="22" y="41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6" y="34"/>
                  </a:lnTo>
                  <a:lnTo>
                    <a:pt x="15" y="30"/>
                  </a:lnTo>
                  <a:lnTo>
                    <a:pt x="15" y="25"/>
                  </a:lnTo>
                  <a:lnTo>
                    <a:pt x="15" y="21"/>
                  </a:lnTo>
                  <a:lnTo>
                    <a:pt x="16" y="17"/>
                  </a:lnTo>
                  <a:lnTo>
                    <a:pt x="17" y="14"/>
                  </a:lnTo>
                  <a:lnTo>
                    <a:pt x="19" y="13"/>
                  </a:lnTo>
                  <a:lnTo>
                    <a:pt x="22" y="11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2" y="12"/>
                  </a:lnTo>
                  <a:lnTo>
                    <a:pt x="34" y="15"/>
                  </a:lnTo>
                  <a:lnTo>
                    <a:pt x="35" y="19"/>
                  </a:lnTo>
                  <a:lnTo>
                    <a:pt x="48" y="19"/>
                  </a:lnTo>
                  <a:lnTo>
                    <a:pt x="48" y="16"/>
                  </a:lnTo>
                  <a:lnTo>
                    <a:pt x="47" y="13"/>
                  </a:lnTo>
                  <a:lnTo>
                    <a:pt x="45" y="10"/>
                  </a:lnTo>
                  <a:lnTo>
                    <a:pt x="43" y="7"/>
                  </a:lnTo>
                  <a:lnTo>
                    <a:pt x="40" y="5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19" y="1"/>
                  </a:lnTo>
                  <a:lnTo>
                    <a:pt x="13" y="3"/>
                  </a:lnTo>
                  <a:lnTo>
                    <a:pt x="8" y="6"/>
                  </a:lnTo>
                  <a:lnTo>
                    <a:pt x="5" y="10"/>
                  </a:lnTo>
                  <a:lnTo>
                    <a:pt x="3" y="13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7" y="45"/>
                  </a:lnTo>
                  <a:lnTo>
                    <a:pt x="10" y="48"/>
                  </a:lnTo>
                  <a:lnTo>
                    <a:pt x="15" y="50"/>
                  </a:lnTo>
                  <a:lnTo>
                    <a:pt x="19" y="51"/>
                  </a:lnTo>
                  <a:lnTo>
                    <a:pt x="26" y="51"/>
                  </a:lnTo>
                  <a:lnTo>
                    <a:pt x="32" y="51"/>
                  </a:lnTo>
                  <a:lnTo>
                    <a:pt x="37" y="49"/>
                  </a:lnTo>
                  <a:lnTo>
                    <a:pt x="41" y="47"/>
                  </a:lnTo>
                  <a:lnTo>
                    <a:pt x="44" y="44"/>
                  </a:lnTo>
                  <a:lnTo>
                    <a:pt x="46" y="41"/>
                  </a:lnTo>
                  <a:lnTo>
                    <a:pt x="48" y="38"/>
                  </a:lnTo>
                  <a:lnTo>
                    <a:pt x="48" y="35"/>
                  </a:lnTo>
                  <a:lnTo>
                    <a:pt x="49" y="32"/>
                  </a:lnTo>
                  <a:lnTo>
                    <a:pt x="35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8" name="Freeform 2082"/>
            <p:cNvSpPr>
              <a:spLocks/>
            </p:cNvSpPr>
            <p:nvPr/>
          </p:nvSpPr>
          <p:spPr bwMode="auto">
            <a:xfrm>
              <a:off x="3949" y="408"/>
              <a:ext cx="11" cy="12"/>
            </a:xfrm>
            <a:custGeom>
              <a:avLst/>
              <a:gdLst/>
              <a:ahLst/>
              <a:cxnLst>
                <a:cxn ang="0">
                  <a:pos x="16" y="10"/>
                </a:cxn>
                <a:cxn ang="0">
                  <a:pos x="16" y="47"/>
                </a:cxn>
                <a:cxn ang="0">
                  <a:pos x="31" y="47"/>
                </a:cxn>
                <a:cxn ang="0">
                  <a:pos x="31" y="10"/>
                </a:cxn>
                <a:cxn ang="0">
                  <a:pos x="46" y="10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6" y="10"/>
                </a:cxn>
              </a:cxnLst>
              <a:rect l="0" t="0" r="r" b="b"/>
              <a:pathLst>
                <a:path w="46" h="47">
                  <a:moveTo>
                    <a:pt x="16" y="10"/>
                  </a:moveTo>
                  <a:lnTo>
                    <a:pt x="16" y="47"/>
                  </a:lnTo>
                  <a:lnTo>
                    <a:pt x="31" y="47"/>
                  </a:lnTo>
                  <a:lnTo>
                    <a:pt x="31" y="10"/>
                  </a:lnTo>
                  <a:lnTo>
                    <a:pt x="46" y="10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699" name="Freeform 2083"/>
            <p:cNvSpPr>
              <a:spLocks/>
            </p:cNvSpPr>
            <p:nvPr/>
          </p:nvSpPr>
          <p:spPr bwMode="auto">
            <a:xfrm>
              <a:off x="3962" y="408"/>
              <a:ext cx="12" cy="12"/>
            </a:xfrm>
            <a:custGeom>
              <a:avLst/>
              <a:gdLst/>
              <a:ahLst/>
              <a:cxnLst>
                <a:cxn ang="0">
                  <a:pos x="14" y="31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35" y="17"/>
                </a:cxn>
                <a:cxn ang="0">
                  <a:pos x="35" y="47"/>
                </a:cxn>
                <a:cxn ang="0">
                  <a:pos x="49" y="47"/>
                </a:cxn>
                <a:cxn ang="0">
                  <a:pos x="49" y="0"/>
                </a:cxn>
                <a:cxn ang="0">
                  <a:pos x="34" y="0"/>
                </a:cxn>
                <a:cxn ang="0">
                  <a:pos x="14" y="31"/>
                </a:cxn>
              </a:cxnLst>
              <a:rect l="0" t="0" r="r" b="b"/>
              <a:pathLst>
                <a:path w="49" h="47">
                  <a:moveTo>
                    <a:pt x="14" y="31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35" y="17"/>
                  </a:lnTo>
                  <a:lnTo>
                    <a:pt x="35" y="47"/>
                  </a:lnTo>
                  <a:lnTo>
                    <a:pt x="49" y="47"/>
                  </a:lnTo>
                  <a:lnTo>
                    <a:pt x="49" y="0"/>
                  </a:lnTo>
                  <a:lnTo>
                    <a:pt x="34" y="0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0" name="Freeform 2084"/>
            <p:cNvSpPr>
              <a:spLocks/>
            </p:cNvSpPr>
            <p:nvPr/>
          </p:nvSpPr>
          <p:spPr bwMode="auto">
            <a:xfrm>
              <a:off x="3977" y="408"/>
              <a:ext cx="12" cy="12"/>
            </a:xfrm>
            <a:custGeom>
              <a:avLst/>
              <a:gdLst/>
              <a:ahLst/>
              <a:cxnLst>
                <a:cxn ang="0">
                  <a:pos x="15" y="20"/>
                </a:cxn>
                <a:cxn ang="0">
                  <a:pos x="15" y="20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15" y="27"/>
                </a:cxn>
                <a:cxn ang="0">
                  <a:pos x="15" y="27"/>
                </a:cxn>
                <a:cxn ang="0">
                  <a:pos x="31" y="47"/>
                </a:cxn>
                <a:cxn ang="0">
                  <a:pos x="47" y="47"/>
                </a:cxn>
                <a:cxn ang="0">
                  <a:pos x="27" y="23"/>
                </a:cxn>
                <a:cxn ang="0">
                  <a:pos x="46" y="0"/>
                </a:cxn>
                <a:cxn ang="0">
                  <a:pos x="30" y="0"/>
                </a:cxn>
                <a:cxn ang="0">
                  <a:pos x="15" y="20"/>
                </a:cxn>
              </a:cxnLst>
              <a:rect l="0" t="0" r="r" b="b"/>
              <a:pathLst>
                <a:path w="47" h="47">
                  <a:moveTo>
                    <a:pt x="15" y="20"/>
                  </a:moveTo>
                  <a:lnTo>
                    <a:pt x="15" y="2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lnTo>
                    <a:pt x="15" y="27"/>
                  </a:lnTo>
                  <a:lnTo>
                    <a:pt x="31" y="47"/>
                  </a:lnTo>
                  <a:lnTo>
                    <a:pt x="47" y="47"/>
                  </a:lnTo>
                  <a:lnTo>
                    <a:pt x="27" y="23"/>
                  </a:lnTo>
                  <a:lnTo>
                    <a:pt x="46" y="0"/>
                  </a:lnTo>
                  <a:lnTo>
                    <a:pt x="30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1" name="Freeform 2085"/>
            <p:cNvSpPr>
              <a:spLocks/>
            </p:cNvSpPr>
            <p:nvPr/>
          </p:nvSpPr>
          <p:spPr bwMode="auto">
            <a:xfrm>
              <a:off x="3676" y="434"/>
              <a:ext cx="12" cy="12"/>
            </a:xfrm>
            <a:custGeom>
              <a:avLst/>
              <a:gdLst/>
              <a:ahLst/>
              <a:cxnLst>
                <a:cxn ang="0">
                  <a:pos x="34" y="32"/>
                </a:cxn>
                <a:cxn ang="0">
                  <a:pos x="34" y="35"/>
                </a:cxn>
                <a:cxn ang="0">
                  <a:pos x="32" y="38"/>
                </a:cxn>
                <a:cxn ang="0">
                  <a:pos x="31" y="40"/>
                </a:cxn>
                <a:cxn ang="0">
                  <a:pos x="29" y="41"/>
                </a:cxn>
                <a:cxn ang="0">
                  <a:pos x="27" y="42"/>
                </a:cxn>
                <a:cxn ang="0">
                  <a:pos x="25" y="42"/>
                </a:cxn>
                <a:cxn ang="0">
                  <a:pos x="22" y="41"/>
                </a:cxn>
                <a:cxn ang="0">
                  <a:pos x="19" y="39"/>
                </a:cxn>
                <a:cxn ang="0">
                  <a:pos x="17" y="37"/>
                </a:cxn>
                <a:cxn ang="0">
                  <a:pos x="16" y="34"/>
                </a:cxn>
                <a:cxn ang="0">
                  <a:pos x="15" y="30"/>
                </a:cxn>
                <a:cxn ang="0">
                  <a:pos x="14" y="25"/>
                </a:cxn>
                <a:cxn ang="0">
                  <a:pos x="15" y="21"/>
                </a:cxn>
                <a:cxn ang="0">
                  <a:pos x="16" y="17"/>
                </a:cxn>
                <a:cxn ang="0">
                  <a:pos x="17" y="15"/>
                </a:cxn>
                <a:cxn ang="0">
                  <a:pos x="19" y="13"/>
                </a:cxn>
                <a:cxn ang="0">
                  <a:pos x="22" y="11"/>
                </a:cxn>
                <a:cxn ang="0">
                  <a:pos x="25" y="11"/>
                </a:cxn>
                <a:cxn ang="0">
                  <a:pos x="28" y="11"/>
                </a:cxn>
                <a:cxn ang="0">
                  <a:pos x="31" y="12"/>
                </a:cxn>
                <a:cxn ang="0">
                  <a:pos x="33" y="15"/>
                </a:cxn>
                <a:cxn ang="0">
                  <a:pos x="34" y="20"/>
                </a:cxn>
                <a:cxn ang="0">
                  <a:pos x="48" y="20"/>
                </a:cxn>
                <a:cxn ang="0">
                  <a:pos x="48" y="16"/>
                </a:cxn>
                <a:cxn ang="0">
                  <a:pos x="47" y="13"/>
                </a:cxn>
                <a:cxn ang="0">
                  <a:pos x="44" y="10"/>
                </a:cxn>
                <a:cxn ang="0">
                  <a:pos x="42" y="7"/>
                </a:cxn>
                <a:cxn ang="0">
                  <a:pos x="39" y="5"/>
                </a:cxn>
                <a:cxn ang="0">
                  <a:pos x="36" y="3"/>
                </a:cxn>
                <a:cxn ang="0">
                  <a:pos x="31" y="2"/>
                </a:cxn>
                <a:cxn ang="0">
                  <a:pos x="26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8" y="6"/>
                </a:cxn>
                <a:cxn ang="0">
                  <a:pos x="5" y="10"/>
                </a:cxn>
                <a:cxn ang="0">
                  <a:pos x="3" y="13"/>
                </a:cxn>
                <a:cxn ang="0">
                  <a:pos x="1" y="18"/>
                </a:cxn>
                <a:cxn ang="0">
                  <a:pos x="0" y="22"/>
                </a:cxn>
                <a:cxn ang="0">
                  <a:pos x="0" y="26"/>
                </a:cxn>
                <a:cxn ang="0">
                  <a:pos x="0" y="32"/>
                </a:cxn>
                <a:cxn ang="0">
                  <a:pos x="2" y="37"/>
                </a:cxn>
                <a:cxn ang="0">
                  <a:pos x="4" y="41"/>
                </a:cxn>
                <a:cxn ang="0">
                  <a:pos x="7" y="45"/>
                </a:cxn>
                <a:cxn ang="0">
                  <a:pos x="10" y="48"/>
                </a:cxn>
                <a:cxn ang="0">
                  <a:pos x="14" y="50"/>
                </a:cxn>
                <a:cxn ang="0">
                  <a:pos x="19" y="51"/>
                </a:cxn>
                <a:cxn ang="0">
                  <a:pos x="25" y="51"/>
                </a:cxn>
                <a:cxn ang="0">
                  <a:pos x="31" y="51"/>
                </a:cxn>
                <a:cxn ang="0">
                  <a:pos x="36" y="49"/>
                </a:cxn>
                <a:cxn ang="0">
                  <a:pos x="40" y="47"/>
                </a:cxn>
                <a:cxn ang="0">
                  <a:pos x="43" y="44"/>
                </a:cxn>
                <a:cxn ang="0">
                  <a:pos x="46" y="41"/>
                </a:cxn>
                <a:cxn ang="0">
                  <a:pos x="47" y="38"/>
                </a:cxn>
                <a:cxn ang="0">
                  <a:pos x="48" y="35"/>
                </a:cxn>
                <a:cxn ang="0">
                  <a:pos x="49" y="32"/>
                </a:cxn>
                <a:cxn ang="0">
                  <a:pos x="34" y="32"/>
                </a:cxn>
              </a:cxnLst>
              <a:rect l="0" t="0" r="r" b="b"/>
              <a:pathLst>
                <a:path w="49" h="51">
                  <a:moveTo>
                    <a:pt x="34" y="32"/>
                  </a:moveTo>
                  <a:lnTo>
                    <a:pt x="34" y="35"/>
                  </a:lnTo>
                  <a:lnTo>
                    <a:pt x="32" y="38"/>
                  </a:lnTo>
                  <a:lnTo>
                    <a:pt x="31" y="40"/>
                  </a:lnTo>
                  <a:lnTo>
                    <a:pt x="29" y="41"/>
                  </a:lnTo>
                  <a:lnTo>
                    <a:pt x="27" y="42"/>
                  </a:lnTo>
                  <a:lnTo>
                    <a:pt x="25" y="42"/>
                  </a:lnTo>
                  <a:lnTo>
                    <a:pt x="22" y="41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6" y="34"/>
                  </a:lnTo>
                  <a:lnTo>
                    <a:pt x="15" y="30"/>
                  </a:lnTo>
                  <a:lnTo>
                    <a:pt x="14" y="25"/>
                  </a:lnTo>
                  <a:lnTo>
                    <a:pt x="15" y="21"/>
                  </a:lnTo>
                  <a:lnTo>
                    <a:pt x="16" y="17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2" y="11"/>
                  </a:lnTo>
                  <a:lnTo>
                    <a:pt x="25" y="11"/>
                  </a:lnTo>
                  <a:lnTo>
                    <a:pt x="28" y="11"/>
                  </a:lnTo>
                  <a:lnTo>
                    <a:pt x="31" y="12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48" y="20"/>
                  </a:lnTo>
                  <a:lnTo>
                    <a:pt x="48" y="16"/>
                  </a:lnTo>
                  <a:lnTo>
                    <a:pt x="47" y="13"/>
                  </a:lnTo>
                  <a:lnTo>
                    <a:pt x="44" y="10"/>
                  </a:lnTo>
                  <a:lnTo>
                    <a:pt x="42" y="7"/>
                  </a:lnTo>
                  <a:lnTo>
                    <a:pt x="39" y="5"/>
                  </a:lnTo>
                  <a:lnTo>
                    <a:pt x="36" y="3"/>
                  </a:lnTo>
                  <a:lnTo>
                    <a:pt x="31" y="2"/>
                  </a:lnTo>
                  <a:lnTo>
                    <a:pt x="26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8" y="6"/>
                  </a:lnTo>
                  <a:lnTo>
                    <a:pt x="5" y="10"/>
                  </a:lnTo>
                  <a:lnTo>
                    <a:pt x="3" y="13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7" y="45"/>
                  </a:lnTo>
                  <a:lnTo>
                    <a:pt x="10" y="48"/>
                  </a:lnTo>
                  <a:lnTo>
                    <a:pt x="14" y="50"/>
                  </a:lnTo>
                  <a:lnTo>
                    <a:pt x="19" y="51"/>
                  </a:lnTo>
                  <a:lnTo>
                    <a:pt x="25" y="51"/>
                  </a:lnTo>
                  <a:lnTo>
                    <a:pt x="31" y="51"/>
                  </a:lnTo>
                  <a:lnTo>
                    <a:pt x="36" y="49"/>
                  </a:lnTo>
                  <a:lnTo>
                    <a:pt x="40" y="47"/>
                  </a:lnTo>
                  <a:lnTo>
                    <a:pt x="43" y="44"/>
                  </a:lnTo>
                  <a:lnTo>
                    <a:pt x="46" y="41"/>
                  </a:lnTo>
                  <a:lnTo>
                    <a:pt x="47" y="38"/>
                  </a:lnTo>
                  <a:lnTo>
                    <a:pt x="48" y="35"/>
                  </a:lnTo>
                  <a:lnTo>
                    <a:pt x="49" y="32"/>
                  </a:lnTo>
                  <a:lnTo>
                    <a:pt x="34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2" name="Freeform 2086"/>
            <p:cNvSpPr>
              <a:spLocks/>
            </p:cNvSpPr>
            <p:nvPr/>
          </p:nvSpPr>
          <p:spPr bwMode="auto">
            <a:xfrm>
              <a:off x="3690" y="434"/>
              <a:ext cx="12" cy="12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14" y="46"/>
                </a:cxn>
                <a:cxn ang="0">
                  <a:pos x="33" y="16"/>
                </a:cxn>
                <a:cxn ang="0">
                  <a:pos x="33" y="46"/>
                </a:cxn>
                <a:cxn ang="0">
                  <a:pos x="48" y="46"/>
                </a:cxn>
                <a:cxn ang="0">
                  <a:pos x="48" y="0"/>
                </a:cxn>
                <a:cxn ang="0">
                  <a:pos x="33" y="0"/>
                </a:cxn>
                <a:cxn ang="0">
                  <a:pos x="14" y="30"/>
                </a:cxn>
              </a:cxnLst>
              <a:rect l="0" t="0" r="r" b="b"/>
              <a:pathLst>
                <a:path w="48" h="46">
                  <a:moveTo>
                    <a:pt x="14" y="3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14" y="46"/>
                  </a:lnTo>
                  <a:lnTo>
                    <a:pt x="33" y="16"/>
                  </a:lnTo>
                  <a:lnTo>
                    <a:pt x="33" y="46"/>
                  </a:lnTo>
                  <a:lnTo>
                    <a:pt x="48" y="46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3" name="Freeform 2087"/>
            <p:cNvSpPr>
              <a:spLocks/>
            </p:cNvSpPr>
            <p:nvPr/>
          </p:nvSpPr>
          <p:spPr bwMode="auto">
            <a:xfrm>
              <a:off x="3705" y="434"/>
              <a:ext cx="12" cy="12"/>
            </a:xfrm>
            <a:custGeom>
              <a:avLst/>
              <a:gdLst/>
              <a:ahLst/>
              <a:cxnLst>
                <a:cxn ang="0">
                  <a:pos x="35" y="32"/>
                </a:cxn>
                <a:cxn ang="0">
                  <a:pos x="34" y="35"/>
                </a:cxn>
                <a:cxn ang="0">
                  <a:pos x="33" y="38"/>
                </a:cxn>
                <a:cxn ang="0">
                  <a:pos x="32" y="40"/>
                </a:cxn>
                <a:cxn ang="0">
                  <a:pos x="29" y="41"/>
                </a:cxn>
                <a:cxn ang="0">
                  <a:pos x="27" y="42"/>
                </a:cxn>
                <a:cxn ang="0">
                  <a:pos x="25" y="42"/>
                </a:cxn>
                <a:cxn ang="0">
                  <a:pos x="22" y="41"/>
                </a:cxn>
                <a:cxn ang="0">
                  <a:pos x="18" y="39"/>
                </a:cxn>
                <a:cxn ang="0">
                  <a:pos x="17" y="37"/>
                </a:cxn>
                <a:cxn ang="0">
                  <a:pos x="15" y="34"/>
                </a:cxn>
                <a:cxn ang="0">
                  <a:pos x="15" y="30"/>
                </a:cxn>
                <a:cxn ang="0">
                  <a:pos x="14" y="25"/>
                </a:cxn>
                <a:cxn ang="0">
                  <a:pos x="15" y="21"/>
                </a:cxn>
                <a:cxn ang="0">
                  <a:pos x="15" y="17"/>
                </a:cxn>
                <a:cxn ang="0">
                  <a:pos x="17" y="15"/>
                </a:cxn>
                <a:cxn ang="0">
                  <a:pos x="18" y="13"/>
                </a:cxn>
                <a:cxn ang="0">
                  <a:pos x="22" y="11"/>
                </a:cxn>
                <a:cxn ang="0">
                  <a:pos x="25" y="11"/>
                </a:cxn>
                <a:cxn ang="0">
                  <a:pos x="28" y="11"/>
                </a:cxn>
                <a:cxn ang="0">
                  <a:pos x="30" y="12"/>
                </a:cxn>
                <a:cxn ang="0">
                  <a:pos x="33" y="15"/>
                </a:cxn>
                <a:cxn ang="0">
                  <a:pos x="35" y="20"/>
                </a:cxn>
                <a:cxn ang="0">
                  <a:pos x="48" y="20"/>
                </a:cxn>
                <a:cxn ang="0">
                  <a:pos x="48" y="16"/>
                </a:cxn>
                <a:cxn ang="0">
                  <a:pos x="47" y="13"/>
                </a:cxn>
                <a:cxn ang="0">
                  <a:pos x="45" y="10"/>
                </a:cxn>
                <a:cxn ang="0">
                  <a:pos x="43" y="7"/>
                </a:cxn>
                <a:cxn ang="0">
                  <a:pos x="40" y="5"/>
                </a:cxn>
                <a:cxn ang="0">
                  <a:pos x="36" y="3"/>
                </a:cxn>
                <a:cxn ang="0">
                  <a:pos x="32" y="2"/>
                </a:cxn>
                <a:cxn ang="0">
                  <a:pos x="25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8" y="6"/>
                </a:cxn>
                <a:cxn ang="0">
                  <a:pos x="5" y="10"/>
                </a:cxn>
                <a:cxn ang="0">
                  <a:pos x="2" y="13"/>
                </a:cxn>
                <a:cxn ang="0">
                  <a:pos x="1" y="18"/>
                </a:cxn>
                <a:cxn ang="0">
                  <a:pos x="0" y="22"/>
                </a:cxn>
                <a:cxn ang="0">
                  <a:pos x="0" y="26"/>
                </a:cxn>
                <a:cxn ang="0">
                  <a:pos x="0" y="32"/>
                </a:cxn>
                <a:cxn ang="0">
                  <a:pos x="1" y="37"/>
                </a:cxn>
                <a:cxn ang="0">
                  <a:pos x="4" y="41"/>
                </a:cxn>
                <a:cxn ang="0">
                  <a:pos x="6" y="45"/>
                </a:cxn>
                <a:cxn ang="0">
                  <a:pos x="10" y="48"/>
                </a:cxn>
                <a:cxn ang="0">
                  <a:pos x="14" y="50"/>
                </a:cxn>
                <a:cxn ang="0">
                  <a:pos x="19" y="51"/>
                </a:cxn>
                <a:cxn ang="0">
                  <a:pos x="25" y="51"/>
                </a:cxn>
                <a:cxn ang="0">
                  <a:pos x="32" y="51"/>
                </a:cxn>
                <a:cxn ang="0">
                  <a:pos x="37" y="49"/>
                </a:cxn>
                <a:cxn ang="0">
                  <a:pos x="40" y="47"/>
                </a:cxn>
                <a:cxn ang="0">
                  <a:pos x="44" y="44"/>
                </a:cxn>
                <a:cxn ang="0">
                  <a:pos x="46" y="41"/>
                </a:cxn>
                <a:cxn ang="0">
                  <a:pos x="47" y="38"/>
                </a:cxn>
                <a:cxn ang="0">
                  <a:pos x="48" y="35"/>
                </a:cxn>
                <a:cxn ang="0">
                  <a:pos x="49" y="32"/>
                </a:cxn>
                <a:cxn ang="0">
                  <a:pos x="35" y="32"/>
                </a:cxn>
              </a:cxnLst>
              <a:rect l="0" t="0" r="r" b="b"/>
              <a:pathLst>
                <a:path w="49" h="51">
                  <a:moveTo>
                    <a:pt x="35" y="32"/>
                  </a:moveTo>
                  <a:lnTo>
                    <a:pt x="34" y="35"/>
                  </a:lnTo>
                  <a:lnTo>
                    <a:pt x="33" y="38"/>
                  </a:lnTo>
                  <a:lnTo>
                    <a:pt x="32" y="40"/>
                  </a:lnTo>
                  <a:lnTo>
                    <a:pt x="29" y="41"/>
                  </a:lnTo>
                  <a:lnTo>
                    <a:pt x="27" y="42"/>
                  </a:lnTo>
                  <a:lnTo>
                    <a:pt x="25" y="42"/>
                  </a:lnTo>
                  <a:lnTo>
                    <a:pt x="22" y="41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5" y="34"/>
                  </a:lnTo>
                  <a:lnTo>
                    <a:pt x="15" y="30"/>
                  </a:lnTo>
                  <a:lnTo>
                    <a:pt x="14" y="25"/>
                  </a:lnTo>
                  <a:lnTo>
                    <a:pt x="15" y="21"/>
                  </a:lnTo>
                  <a:lnTo>
                    <a:pt x="15" y="17"/>
                  </a:lnTo>
                  <a:lnTo>
                    <a:pt x="17" y="15"/>
                  </a:lnTo>
                  <a:lnTo>
                    <a:pt x="18" y="13"/>
                  </a:lnTo>
                  <a:lnTo>
                    <a:pt x="22" y="11"/>
                  </a:lnTo>
                  <a:lnTo>
                    <a:pt x="25" y="11"/>
                  </a:lnTo>
                  <a:lnTo>
                    <a:pt x="28" y="11"/>
                  </a:lnTo>
                  <a:lnTo>
                    <a:pt x="30" y="12"/>
                  </a:lnTo>
                  <a:lnTo>
                    <a:pt x="33" y="15"/>
                  </a:lnTo>
                  <a:lnTo>
                    <a:pt x="35" y="20"/>
                  </a:lnTo>
                  <a:lnTo>
                    <a:pt x="48" y="20"/>
                  </a:lnTo>
                  <a:lnTo>
                    <a:pt x="48" y="16"/>
                  </a:lnTo>
                  <a:lnTo>
                    <a:pt x="47" y="13"/>
                  </a:lnTo>
                  <a:lnTo>
                    <a:pt x="45" y="10"/>
                  </a:lnTo>
                  <a:lnTo>
                    <a:pt x="43" y="7"/>
                  </a:lnTo>
                  <a:lnTo>
                    <a:pt x="40" y="5"/>
                  </a:lnTo>
                  <a:lnTo>
                    <a:pt x="36" y="3"/>
                  </a:lnTo>
                  <a:lnTo>
                    <a:pt x="32" y="2"/>
                  </a:lnTo>
                  <a:lnTo>
                    <a:pt x="25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8" y="6"/>
                  </a:lnTo>
                  <a:lnTo>
                    <a:pt x="5" y="10"/>
                  </a:lnTo>
                  <a:lnTo>
                    <a:pt x="2" y="13"/>
                  </a:lnTo>
                  <a:lnTo>
                    <a:pt x="1" y="18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1" y="37"/>
                  </a:lnTo>
                  <a:lnTo>
                    <a:pt x="4" y="41"/>
                  </a:lnTo>
                  <a:lnTo>
                    <a:pt x="6" y="45"/>
                  </a:lnTo>
                  <a:lnTo>
                    <a:pt x="10" y="48"/>
                  </a:lnTo>
                  <a:lnTo>
                    <a:pt x="14" y="50"/>
                  </a:lnTo>
                  <a:lnTo>
                    <a:pt x="19" y="51"/>
                  </a:lnTo>
                  <a:lnTo>
                    <a:pt x="25" y="51"/>
                  </a:lnTo>
                  <a:lnTo>
                    <a:pt x="32" y="51"/>
                  </a:lnTo>
                  <a:lnTo>
                    <a:pt x="37" y="49"/>
                  </a:lnTo>
                  <a:lnTo>
                    <a:pt x="40" y="47"/>
                  </a:lnTo>
                  <a:lnTo>
                    <a:pt x="44" y="44"/>
                  </a:lnTo>
                  <a:lnTo>
                    <a:pt x="46" y="41"/>
                  </a:lnTo>
                  <a:lnTo>
                    <a:pt x="47" y="38"/>
                  </a:lnTo>
                  <a:lnTo>
                    <a:pt x="48" y="35"/>
                  </a:lnTo>
                  <a:lnTo>
                    <a:pt x="49" y="32"/>
                  </a:lnTo>
                  <a:lnTo>
                    <a:pt x="35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4" name="Freeform 2088"/>
            <p:cNvSpPr>
              <a:spLocks/>
            </p:cNvSpPr>
            <p:nvPr/>
          </p:nvSpPr>
          <p:spPr bwMode="auto">
            <a:xfrm>
              <a:off x="3718" y="434"/>
              <a:ext cx="12" cy="12"/>
            </a:xfrm>
            <a:custGeom>
              <a:avLst/>
              <a:gdLst/>
              <a:ahLst/>
              <a:cxnLst>
                <a:cxn ang="0">
                  <a:pos x="15" y="9"/>
                </a:cxn>
                <a:cxn ang="0">
                  <a:pos x="15" y="46"/>
                </a:cxn>
                <a:cxn ang="0">
                  <a:pos x="30" y="46"/>
                </a:cxn>
                <a:cxn ang="0">
                  <a:pos x="30" y="9"/>
                </a:cxn>
                <a:cxn ang="0">
                  <a:pos x="46" y="9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5" y="9"/>
                </a:cxn>
              </a:cxnLst>
              <a:rect l="0" t="0" r="r" b="b"/>
              <a:pathLst>
                <a:path w="46" h="46">
                  <a:moveTo>
                    <a:pt x="15" y="9"/>
                  </a:moveTo>
                  <a:lnTo>
                    <a:pt x="15" y="46"/>
                  </a:lnTo>
                  <a:lnTo>
                    <a:pt x="30" y="46"/>
                  </a:lnTo>
                  <a:lnTo>
                    <a:pt x="30" y="9"/>
                  </a:lnTo>
                  <a:lnTo>
                    <a:pt x="46" y="9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5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5" name="Freeform 2089"/>
            <p:cNvSpPr>
              <a:spLocks noEditPoints="1"/>
            </p:cNvSpPr>
            <p:nvPr/>
          </p:nvSpPr>
          <p:spPr bwMode="auto">
            <a:xfrm>
              <a:off x="3731" y="434"/>
              <a:ext cx="13" cy="12"/>
            </a:xfrm>
            <a:custGeom>
              <a:avLst/>
              <a:gdLst/>
              <a:ahLst/>
              <a:cxnLst>
                <a:cxn ang="0">
                  <a:pos x="37" y="36"/>
                </a:cxn>
                <a:cxn ang="0">
                  <a:pos x="35" y="39"/>
                </a:cxn>
                <a:cxn ang="0">
                  <a:pos x="33" y="40"/>
                </a:cxn>
                <a:cxn ang="0">
                  <a:pos x="29" y="42"/>
                </a:cxn>
                <a:cxn ang="0">
                  <a:pos x="26" y="42"/>
                </a:cxn>
                <a:cxn ang="0">
                  <a:pos x="23" y="42"/>
                </a:cxn>
                <a:cxn ang="0">
                  <a:pos x="21" y="41"/>
                </a:cxn>
                <a:cxn ang="0">
                  <a:pos x="19" y="39"/>
                </a:cxn>
                <a:cxn ang="0">
                  <a:pos x="17" y="37"/>
                </a:cxn>
                <a:cxn ang="0">
                  <a:pos x="15" y="33"/>
                </a:cxn>
                <a:cxn ang="0">
                  <a:pos x="15" y="30"/>
                </a:cxn>
                <a:cxn ang="0">
                  <a:pos x="52" y="30"/>
                </a:cxn>
                <a:cxn ang="0">
                  <a:pos x="52" y="27"/>
                </a:cxn>
                <a:cxn ang="0">
                  <a:pos x="51" y="21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1" y="4"/>
                </a:cxn>
                <a:cxn ang="0">
                  <a:pos x="35" y="2"/>
                </a:cxn>
                <a:cxn ang="0">
                  <a:pos x="27" y="0"/>
                </a:cxn>
                <a:cxn ang="0">
                  <a:pos x="21" y="2"/>
                </a:cxn>
                <a:cxn ang="0">
                  <a:pos x="16" y="3"/>
                </a:cxn>
                <a:cxn ang="0">
                  <a:pos x="12" y="5"/>
                </a:cxn>
                <a:cxn ang="0">
                  <a:pos x="8" y="8"/>
                </a:cxn>
                <a:cxn ang="0">
                  <a:pos x="5" y="11"/>
                </a:cxn>
                <a:cxn ang="0">
                  <a:pos x="2" y="15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4"/>
                </a:cxn>
                <a:cxn ang="0">
                  <a:pos x="4" y="40"/>
                </a:cxn>
                <a:cxn ang="0">
                  <a:pos x="7" y="45"/>
                </a:cxn>
                <a:cxn ang="0">
                  <a:pos x="11" y="48"/>
                </a:cxn>
                <a:cxn ang="0">
                  <a:pos x="15" y="50"/>
                </a:cxn>
                <a:cxn ang="0">
                  <a:pos x="19" y="51"/>
                </a:cxn>
                <a:cxn ang="0">
                  <a:pos x="23" y="51"/>
                </a:cxn>
                <a:cxn ang="0">
                  <a:pos x="25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4" y="47"/>
                </a:cxn>
                <a:cxn ang="0">
                  <a:pos x="47" y="44"/>
                </a:cxn>
                <a:cxn ang="0">
                  <a:pos x="49" y="40"/>
                </a:cxn>
                <a:cxn ang="0">
                  <a:pos x="51" y="36"/>
                </a:cxn>
                <a:cxn ang="0">
                  <a:pos x="37" y="36"/>
                </a:cxn>
                <a:cxn ang="0">
                  <a:pos x="15" y="22"/>
                </a:cxn>
                <a:cxn ang="0">
                  <a:pos x="16" y="18"/>
                </a:cxn>
                <a:cxn ang="0">
                  <a:pos x="17" y="15"/>
                </a:cxn>
                <a:cxn ang="0">
                  <a:pos x="19" y="13"/>
                </a:cxn>
                <a:cxn ang="0">
                  <a:pos x="20" y="12"/>
                </a:cxn>
                <a:cxn ang="0">
                  <a:pos x="24" y="11"/>
                </a:cxn>
                <a:cxn ang="0">
                  <a:pos x="26" y="11"/>
                </a:cxn>
                <a:cxn ang="0">
                  <a:pos x="29" y="11"/>
                </a:cxn>
                <a:cxn ang="0">
                  <a:pos x="34" y="12"/>
                </a:cxn>
                <a:cxn ang="0">
                  <a:pos x="35" y="14"/>
                </a:cxn>
                <a:cxn ang="0">
                  <a:pos x="36" y="16"/>
                </a:cxn>
                <a:cxn ang="0">
                  <a:pos x="37" y="18"/>
                </a:cxn>
                <a:cxn ang="0">
                  <a:pos x="37" y="22"/>
                </a:cxn>
                <a:cxn ang="0">
                  <a:pos x="15" y="22"/>
                </a:cxn>
              </a:cxnLst>
              <a:rect l="0" t="0" r="r" b="b"/>
              <a:pathLst>
                <a:path w="52" h="51">
                  <a:moveTo>
                    <a:pt x="37" y="36"/>
                  </a:moveTo>
                  <a:lnTo>
                    <a:pt x="35" y="39"/>
                  </a:lnTo>
                  <a:lnTo>
                    <a:pt x="33" y="40"/>
                  </a:lnTo>
                  <a:lnTo>
                    <a:pt x="29" y="42"/>
                  </a:lnTo>
                  <a:lnTo>
                    <a:pt x="26" y="42"/>
                  </a:lnTo>
                  <a:lnTo>
                    <a:pt x="23" y="42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52" y="30"/>
                  </a:lnTo>
                  <a:lnTo>
                    <a:pt x="52" y="27"/>
                  </a:lnTo>
                  <a:lnTo>
                    <a:pt x="51" y="21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1" y="4"/>
                  </a:lnTo>
                  <a:lnTo>
                    <a:pt x="35" y="2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6" y="3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1"/>
                  </a:lnTo>
                  <a:lnTo>
                    <a:pt x="2" y="15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4"/>
                  </a:lnTo>
                  <a:lnTo>
                    <a:pt x="4" y="40"/>
                  </a:lnTo>
                  <a:lnTo>
                    <a:pt x="7" y="45"/>
                  </a:lnTo>
                  <a:lnTo>
                    <a:pt x="11" y="48"/>
                  </a:lnTo>
                  <a:lnTo>
                    <a:pt x="15" y="50"/>
                  </a:lnTo>
                  <a:lnTo>
                    <a:pt x="19" y="51"/>
                  </a:lnTo>
                  <a:lnTo>
                    <a:pt x="23" y="51"/>
                  </a:lnTo>
                  <a:lnTo>
                    <a:pt x="25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4" y="47"/>
                  </a:lnTo>
                  <a:lnTo>
                    <a:pt x="47" y="44"/>
                  </a:lnTo>
                  <a:lnTo>
                    <a:pt x="49" y="40"/>
                  </a:lnTo>
                  <a:lnTo>
                    <a:pt x="51" y="36"/>
                  </a:lnTo>
                  <a:lnTo>
                    <a:pt x="37" y="36"/>
                  </a:lnTo>
                  <a:close/>
                  <a:moveTo>
                    <a:pt x="15" y="22"/>
                  </a:moveTo>
                  <a:lnTo>
                    <a:pt x="16" y="18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4" y="11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4" y="12"/>
                  </a:lnTo>
                  <a:lnTo>
                    <a:pt x="35" y="14"/>
                  </a:lnTo>
                  <a:lnTo>
                    <a:pt x="36" y="16"/>
                  </a:lnTo>
                  <a:lnTo>
                    <a:pt x="37" y="18"/>
                  </a:lnTo>
                  <a:lnTo>
                    <a:pt x="37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6" name="Freeform 2090"/>
            <p:cNvSpPr>
              <a:spLocks/>
            </p:cNvSpPr>
            <p:nvPr/>
          </p:nvSpPr>
          <p:spPr bwMode="auto">
            <a:xfrm>
              <a:off x="3746" y="434"/>
              <a:ext cx="16" cy="12"/>
            </a:xfrm>
            <a:custGeom>
              <a:avLst/>
              <a:gdLst/>
              <a:ahLst/>
              <a:cxnLst>
                <a:cxn ang="0">
                  <a:pos x="27" y="46"/>
                </a:cxn>
                <a:cxn ang="0">
                  <a:pos x="37" y="46"/>
                </a:cxn>
                <a:cxn ang="0">
                  <a:pos x="49" y="14"/>
                </a:cxn>
                <a:cxn ang="0">
                  <a:pos x="50" y="14"/>
                </a:cxn>
                <a:cxn ang="0">
                  <a:pos x="49" y="17"/>
                </a:cxn>
                <a:cxn ang="0">
                  <a:pos x="49" y="46"/>
                </a:cxn>
                <a:cxn ang="0">
                  <a:pos x="63" y="46"/>
                </a:cxn>
                <a:cxn ang="0">
                  <a:pos x="63" y="0"/>
                </a:cxn>
                <a:cxn ang="0">
                  <a:pos x="45" y="0"/>
                </a:cxn>
                <a:cxn ang="0">
                  <a:pos x="32" y="33"/>
                </a:cxn>
                <a:cxn ang="0">
                  <a:pos x="32" y="33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14" y="46"/>
                </a:cxn>
                <a:cxn ang="0">
                  <a:pos x="14" y="17"/>
                </a:cxn>
                <a:cxn ang="0">
                  <a:pos x="14" y="14"/>
                </a:cxn>
                <a:cxn ang="0">
                  <a:pos x="14" y="14"/>
                </a:cxn>
                <a:cxn ang="0">
                  <a:pos x="27" y="46"/>
                </a:cxn>
              </a:cxnLst>
              <a:rect l="0" t="0" r="r" b="b"/>
              <a:pathLst>
                <a:path w="63" h="46">
                  <a:moveTo>
                    <a:pt x="27" y="46"/>
                  </a:moveTo>
                  <a:lnTo>
                    <a:pt x="37" y="46"/>
                  </a:lnTo>
                  <a:lnTo>
                    <a:pt x="49" y="14"/>
                  </a:lnTo>
                  <a:lnTo>
                    <a:pt x="50" y="14"/>
                  </a:lnTo>
                  <a:lnTo>
                    <a:pt x="49" y="17"/>
                  </a:lnTo>
                  <a:lnTo>
                    <a:pt x="49" y="46"/>
                  </a:lnTo>
                  <a:lnTo>
                    <a:pt x="63" y="46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14" y="46"/>
                  </a:lnTo>
                  <a:lnTo>
                    <a:pt x="14" y="17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27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7" name="Freeform 2091"/>
            <p:cNvSpPr>
              <a:spLocks/>
            </p:cNvSpPr>
            <p:nvPr/>
          </p:nvSpPr>
          <p:spPr bwMode="auto">
            <a:xfrm>
              <a:off x="3770" y="434"/>
              <a:ext cx="12" cy="12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15" y="46"/>
                </a:cxn>
                <a:cxn ang="0">
                  <a:pos x="35" y="16"/>
                </a:cxn>
                <a:cxn ang="0">
                  <a:pos x="35" y="46"/>
                </a:cxn>
                <a:cxn ang="0">
                  <a:pos x="49" y="46"/>
                </a:cxn>
                <a:cxn ang="0">
                  <a:pos x="49" y="0"/>
                </a:cxn>
                <a:cxn ang="0">
                  <a:pos x="34" y="0"/>
                </a:cxn>
                <a:cxn ang="0">
                  <a:pos x="14" y="30"/>
                </a:cxn>
              </a:cxnLst>
              <a:rect l="0" t="0" r="r" b="b"/>
              <a:pathLst>
                <a:path w="49" h="46">
                  <a:moveTo>
                    <a:pt x="14" y="3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15" y="46"/>
                  </a:lnTo>
                  <a:lnTo>
                    <a:pt x="35" y="16"/>
                  </a:lnTo>
                  <a:lnTo>
                    <a:pt x="35" y="46"/>
                  </a:lnTo>
                  <a:lnTo>
                    <a:pt x="49" y="46"/>
                  </a:lnTo>
                  <a:lnTo>
                    <a:pt x="49" y="0"/>
                  </a:lnTo>
                  <a:lnTo>
                    <a:pt x="34" y="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8" name="Freeform 2092"/>
            <p:cNvSpPr>
              <a:spLocks/>
            </p:cNvSpPr>
            <p:nvPr/>
          </p:nvSpPr>
          <p:spPr bwMode="auto">
            <a:xfrm>
              <a:off x="3785" y="434"/>
              <a:ext cx="12" cy="12"/>
            </a:xfrm>
            <a:custGeom>
              <a:avLst/>
              <a:gdLst/>
              <a:ahLst/>
              <a:cxnLst>
                <a:cxn ang="0">
                  <a:pos x="1" y="38"/>
                </a:cxn>
                <a:cxn ang="0">
                  <a:pos x="4" y="45"/>
                </a:cxn>
                <a:cxn ang="0">
                  <a:pos x="10" y="49"/>
                </a:cxn>
                <a:cxn ang="0">
                  <a:pos x="20" y="51"/>
                </a:cxn>
                <a:cxn ang="0">
                  <a:pos x="29" y="51"/>
                </a:cxn>
                <a:cxn ang="0">
                  <a:pos x="38" y="50"/>
                </a:cxn>
                <a:cxn ang="0">
                  <a:pos x="44" y="46"/>
                </a:cxn>
                <a:cxn ang="0">
                  <a:pos x="47" y="40"/>
                </a:cxn>
                <a:cxn ang="0">
                  <a:pos x="47" y="33"/>
                </a:cxn>
                <a:cxn ang="0">
                  <a:pos x="43" y="27"/>
                </a:cxn>
                <a:cxn ang="0">
                  <a:pos x="38" y="25"/>
                </a:cxn>
                <a:cxn ang="0">
                  <a:pos x="45" y="21"/>
                </a:cxn>
                <a:cxn ang="0">
                  <a:pos x="47" y="15"/>
                </a:cxn>
                <a:cxn ang="0">
                  <a:pos x="44" y="7"/>
                </a:cxn>
                <a:cxn ang="0">
                  <a:pos x="39" y="3"/>
                </a:cxn>
                <a:cxn ang="0">
                  <a:pos x="25" y="0"/>
                </a:cxn>
                <a:cxn ang="0">
                  <a:pos x="9" y="4"/>
                </a:cxn>
                <a:cxn ang="0">
                  <a:pos x="4" y="9"/>
                </a:cxn>
                <a:cxn ang="0">
                  <a:pos x="1" y="18"/>
                </a:cxn>
                <a:cxn ang="0">
                  <a:pos x="15" y="14"/>
                </a:cxn>
                <a:cxn ang="0">
                  <a:pos x="21" y="11"/>
                </a:cxn>
                <a:cxn ang="0">
                  <a:pos x="27" y="11"/>
                </a:cxn>
                <a:cxn ang="0">
                  <a:pos x="32" y="13"/>
                </a:cxn>
                <a:cxn ang="0">
                  <a:pos x="32" y="19"/>
                </a:cxn>
                <a:cxn ang="0">
                  <a:pos x="28" y="21"/>
                </a:cxn>
                <a:cxn ang="0">
                  <a:pos x="20" y="21"/>
                </a:cxn>
                <a:cxn ang="0">
                  <a:pos x="25" y="30"/>
                </a:cxn>
                <a:cxn ang="0">
                  <a:pos x="32" y="32"/>
                </a:cxn>
                <a:cxn ang="0">
                  <a:pos x="33" y="36"/>
                </a:cxn>
                <a:cxn ang="0">
                  <a:pos x="30" y="41"/>
                </a:cxn>
                <a:cxn ang="0">
                  <a:pos x="24" y="42"/>
                </a:cxn>
                <a:cxn ang="0">
                  <a:pos x="15" y="39"/>
                </a:cxn>
                <a:cxn ang="0">
                  <a:pos x="13" y="34"/>
                </a:cxn>
              </a:cxnLst>
              <a:rect l="0" t="0" r="r" b="b"/>
              <a:pathLst>
                <a:path w="48" h="51">
                  <a:moveTo>
                    <a:pt x="0" y="34"/>
                  </a:moveTo>
                  <a:lnTo>
                    <a:pt x="1" y="38"/>
                  </a:lnTo>
                  <a:lnTo>
                    <a:pt x="2" y="42"/>
                  </a:lnTo>
                  <a:lnTo>
                    <a:pt x="4" y="45"/>
                  </a:lnTo>
                  <a:lnTo>
                    <a:pt x="7" y="47"/>
                  </a:lnTo>
                  <a:lnTo>
                    <a:pt x="10" y="49"/>
                  </a:lnTo>
                  <a:lnTo>
                    <a:pt x="14" y="50"/>
                  </a:lnTo>
                  <a:lnTo>
                    <a:pt x="20" y="51"/>
                  </a:lnTo>
                  <a:lnTo>
                    <a:pt x="24" y="51"/>
                  </a:lnTo>
                  <a:lnTo>
                    <a:pt x="29" y="51"/>
                  </a:lnTo>
                  <a:lnTo>
                    <a:pt x="34" y="51"/>
                  </a:lnTo>
                  <a:lnTo>
                    <a:pt x="38" y="50"/>
                  </a:lnTo>
                  <a:lnTo>
                    <a:pt x="41" y="48"/>
                  </a:lnTo>
                  <a:lnTo>
                    <a:pt x="44" y="46"/>
                  </a:lnTo>
                  <a:lnTo>
                    <a:pt x="46" y="44"/>
                  </a:lnTo>
                  <a:lnTo>
                    <a:pt x="47" y="40"/>
                  </a:lnTo>
                  <a:lnTo>
                    <a:pt x="48" y="37"/>
                  </a:lnTo>
                  <a:lnTo>
                    <a:pt x="47" y="33"/>
                  </a:lnTo>
                  <a:lnTo>
                    <a:pt x="46" y="29"/>
                  </a:lnTo>
                  <a:lnTo>
                    <a:pt x="43" y="27"/>
                  </a:lnTo>
                  <a:lnTo>
                    <a:pt x="38" y="25"/>
                  </a:lnTo>
                  <a:lnTo>
                    <a:pt x="38" y="25"/>
                  </a:lnTo>
                  <a:lnTo>
                    <a:pt x="42" y="23"/>
                  </a:lnTo>
                  <a:lnTo>
                    <a:pt x="45" y="21"/>
                  </a:lnTo>
                  <a:lnTo>
                    <a:pt x="46" y="18"/>
                  </a:lnTo>
                  <a:lnTo>
                    <a:pt x="47" y="15"/>
                  </a:lnTo>
                  <a:lnTo>
                    <a:pt x="46" y="10"/>
                  </a:lnTo>
                  <a:lnTo>
                    <a:pt x="44" y="7"/>
                  </a:lnTo>
                  <a:lnTo>
                    <a:pt x="42" y="5"/>
                  </a:lnTo>
                  <a:lnTo>
                    <a:pt x="39" y="3"/>
                  </a:lnTo>
                  <a:lnTo>
                    <a:pt x="31" y="2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9" y="4"/>
                  </a:lnTo>
                  <a:lnTo>
                    <a:pt x="6" y="6"/>
                  </a:lnTo>
                  <a:lnTo>
                    <a:pt x="4" y="9"/>
                  </a:lnTo>
                  <a:lnTo>
                    <a:pt x="2" y="13"/>
                  </a:lnTo>
                  <a:lnTo>
                    <a:pt x="1" y="18"/>
                  </a:lnTo>
                  <a:lnTo>
                    <a:pt x="14" y="18"/>
                  </a:lnTo>
                  <a:lnTo>
                    <a:pt x="15" y="14"/>
                  </a:lnTo>
                  <a:lnTo>
                    <a:pt x="19" y="12"/>
                  </a:lnTo>
                  <a:lnTo>
                    <a:pt x="21" y="11"/>
                  </a:lnTo>
                  <a:lnTo>
                    <a:pt x="24" y="11"/>
                  </a:lnTo>
                  <a:lnTo>
                    <a:pt x="27" y="11"/>
                  </a:lnTo>
                  <a:lnTo>
                    <a:pt x="30" y="12"/>
                  </a:lnTo>
                  <a:lnTo>
                    <a:pt x="32" y="13"/>
                  </a:lnTo>
                  <a:lnTo>
                    <a:pt x="33" y="16"/>
                  </a:lnTo>
                  <a:lnTo>
                    <a:pt x="32" y="19"/>
                  </a:lnTo>
                  <a:lnTo>
                    <a:pt x="30" y="20"/>
                  </a:lnTo>
                  <a:lnTo>
                    <a:pt x="28" y="21"/>
                  </a:lnTo>
                  <a:lnTo>
                    <a:pt x="25" y="21"/>
                  </a:lnTo>
                  <a:lnTo>
                    <a:pt x="20" y="21"/>
                  </a:lnTo>
                  <a:lnTo>
                    <a:pt x="20" y="30"/>
                  </a:lnTo>
                  <a:lnTo>
                    <a:pt x="25" y="30"/>
                  </a:lnTo>
                  <a:lnTo>
                    <a:pt x="29" y="30"/>
                  </a:lnTo>
                  <a:lnTo>
                    <a:pt x="32" y="32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39"/>
                  </a:lnTo>
                  <a:lnTo>
                    <a:pt x="30" y="41"/>
                  </a:lnTo>
                  <a:lnTo>
                    <a:pt x="27" y="42"/>
                  </a:lnTo>
                  <a:lnTo>
                    <a:pt x="24" y="42"/>
                  </a:lnTo>
                  <a:lnTo>
                    <a:pt x="19" y="41"/>
                  </a:lnTo>
                  <a:lnTo>
                    <a:pt x="15" y="39"/>
                  </a:lnTo>
                  <a:lnTo>
                    <a:pt x="14" y="37"/>
                  </a:lnTo>
                  <a:lnTo>
                    <a:pt x="13" y="3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09" name="Freeform 2093"/>
            <p:cNvSpPr>
              <a:spLocks/>
            </p:cNvSpPr>
            <p:nvPr/>
          </p:nvSpPr>
          <p:spPr bwMode="auto">
            <a:xfrm>
              <a:off x="3799" y="434"/>
              <a:ext cx="16" cy="12"/>
            </a:xfrm>
            <a:custGeom>
              <a:avLst/>
              <a:gdLst/>
              <a:ahLst/>
              <a:cxnLst>
                <a:cxn ang="0">
                  <a:pos x="27" y="46"/>
                </a:cxn>
                <a:cxn ang="0">
                  <a:pos x="36" y="46"/>
                </a:cxn>
                <a:cxn ang="0">
                  <a:pos x="49" y="14"/>
                </a:cxn>
                <a:cxn ang="0">
                  <a:pos x="49" y="14"/>
                </a:cxn>
                <a:cxn ang="0">
                  <a:pos x="49" y="17"/>
                </a:cxn>
                <a:cxn ang="0">
                  <a:pos x="49" y="46"/>
                </a:cxn>
                <a:cxn ang="0">
                  <a:pos x="64" y="46"/>
                </a:cxn>
                <a:cxn ang="0">
                  <a:pos x="64" y="0"/>
                </a:cxn>
                <a:cxn ang="0">
                  <a:pos x="45" y="0"/>
                </a:cxn>
                <a:cxn ang="0">
                  <a:pos x="32" y="33"/>
                </a:cxn>
                <a:cxn ang="0">
                  <a:pos x="32" y="33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15" y="46"/>
                </a:cxn>
                <a:cxn ang="0">
                  <a:pos x="15" y="17"/>
                </a:cxn>
                <a:cxn ang="0">
                  <a:pos x="14" y="14"/>
                </a:cxn>
                <a:cxn ang="0">
                  <a:pos x="15" y="14"/>
                </a:cxn>
                <a:cxn ang="0">
                  <a:pos x="27" y="46"/>
                </a:cxn>
              </a:cxnLst>
              <a:rect l="0" t="0" r="r" b="b"/>
              <a:pathLst>
                <a:path w="64" h="46">
                  <a:moveTo>
                    <a:pt x="27" y="46"/>
                  </a:moveTo>
                  <a:lnTo>
                    <a:pt x="36" y="46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7"/>
                  </a:lnTo>
                  <a:lnTo>
                    <a:pt x="49" y="46"/>
                  </a:lnTo>
                  <a:lnTo>
                    <a:pt x="64" y="46"/>
                  </a:lnTo>
                  <a:lnTo>
                    <a:pt x="64" y="0"/>
                  </a:lnTo>
                  <a:lnTo>
                    <a:pt x="45" y="0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15" y="46"/>
                  </a:lnTo>
                  <a:lnTo>
                    <a:pt x="15" y="17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27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0" name="Freeform 2094"/>
            <p:cNvSpPr>
              <a:spLocks noEditPoints="1"/>
            </p:cNvSpPr>
            <p:nvPr/>
          </p:nvSpPr>
          <p:spPr bwMode="auto">
            <a:xfrm>
              <a:off x="3817" y="434"/>
              <a:ext cx="13" cy="12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4" y="39"/>
                </a:cxn>
                <a:cxn ang="0">
                  <a:pos x="32" y="40"/>
                </a:cxn>
                <a:cxn ang="0">
                  <a:pos x="29" y="42"/>
                </a:cxn>
                <a:cxn ang="0">
                  <a:pos x="26" y="42"/>
                </a:cxn>
                <a:cxn ang="0">
                  <a:pos x="23" y="42"/>
                </a:cxn>
                <a:cxn ang="0">
                  <a:pos x="21" y="41"/>
                </a:cxn>
                <a:cxn ang="0">
                  <a:pos x="19" y="39"/>
                </a:cxn>
                <a:cxn ang="0">
                  <a:pos x="17" y="37"/>
                </a:cxn>
                <a:cxn ang="0">
                  <a:pos x="15" y="33"/>
                </a:cxn>
                <a:cxn ang="0">
                  <a:pos x="15" y="30"/>
                </a:cxn>
                <a:cxn ang="0">
                  <a:pos x="52" y="30"/>
                </a:cxn>
                <a:cxn ang="0">
                  <a:pos x="52" y="27"/>
                </a:cxn>
                <a:cxn ang="0">
                  <a:pos x="51" y="21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0" y="4"/>
                </a:cxn>
                <a:cxn ang="0">
                  <a:pos x="34" y="2"/>
                </a:cxn>
                <a:cxn ang="0">
                  <a:pos x="27" y="0"/>
                </a:cxn>
                <a:cxn ang="0">
                  <a:pos x="21" y="2"/>
                </a:cxn>
                <a:cxn ang="0">
                  <a:pos x="16" y="3"/>
                </a:cxn>
                <a:cxn ang="0">
                  <a:pos x="12" y="5"/>
                </a:cxn>
                <a:cxn ang="0">
                  <a:pos x="8" y="8"/>
                </a:cxn>
                <a:cxn ang="0">
                  <a:pos x="5" y="11"/>
                </a:cxn>
                <a:cxn ang="0">
                  <a:pos x="2" y="15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4"/>
                </a:cxn>
                <a:cxn ang="0">
                  <a:pos x="3" y="40"/>
                </a:cxn>
                <a:cxn ang="0">
                  <a:pos x="7" y="45"/>
                </a:cxn>
                <a:cxn ang="0">
                  <a:pos x="11" y="48"/>
                </a:cxn>
                <a:cxn ang="0">
                  <a:pos x="15" y="50"/>
                </a:cxn>
                <a:cxn ang="0">
                  <a:pos x="19" y="51"/>
                </a:cxn>
                <a:cxn ang="0">
                  <a:pos x="23" y="51"/>
                </a:cxn>
                <a:cxn ang="0">
                  <a:pos x="25" y="51"/>
                </a:cxn>
                <a:cxn ang="0">
                  <a:pos x="32" y="51"/>
                </a:cxn>
                <a:cxn ang="0">
                  <a:pos x="39" y="49"/>
                </a:cxn>
                <a:cxn ang="0">
                  <a:pos x="44" y="47"/>
                </a:cxn>
                <a:cxn ang="0">
                  <a:pos x="47" y="44"/>
                </a:cxn>
                <a:cxn ang="0">
                  <a:pos x="49" y="40"/>
                </a:cxn>
                <a:cxn ang="0">
                  <a:pos x="51" y="36"/>
                </a:cxn>
                <a:cxn ang="0">
                  <a:pos x="36" y="36"/>
                </a:cxn>
                <a:cxn ang="0">
                  <a:pos x="15" y="22"/>
                </a:cxn>
                <a:cxn ang="0">
                  <a:pos x="16" y="18"/>
                </a:cxn>
                <a:cxn ang="0">
                  <a:pos x="17" y="15"/>
                </a:cxn>
                <a:cxn ang="0">
                  <a:pos x="19" y="13"/>
                </a:cxn>
                <a:cxn ang="0">
                  <a:pos x="20" y="12"/>
                </a:cxn>
                <a:cxn ang="0">
                  <a:pos x="24" y="11"/>
                </a:cxn>
                <a:cxn ang="0">
                  <a:pos x="26" y="11"/>
                </a:cxn>
                <a:cxn ang="0">
                  <a:pos x="29" y="11"/>
                </a:cxn>
                <a:cxn ang="0">
                  <a:pos x="32" y="12"/>
                </a:cxn>
                <a:cxn ang="0">
                  <a:pos x="34" y="14"/>
                </a:cxn>
                <a:cxn ang="0">
                  <a:pos x="35" y="16"/>
                </a:cxn>
                <a:cxn ang="0">
                  <a:pos x="36" y="18"/>
                </a:cxn>
                <a:cxn ang="0">
                  <a:pos x="36" y="22"/>
                </a:cxn>
                <a:cxn ang="0">
                  <a:pos x="15" y="22"/>
                </a:cxn>
              </a:cxnLst>
              <a:rect l="0" t="0" r="r" b="b"/>
              <a:pathLst>
                <a:path w="52" h="51">
                  <a:moveTo>
                    <a:pt x="36" y="36"/>
                  </a:moveTo>
                  <a:lnTo>
                    <a:pt x="34" y="39"/>
                  </a:lnTo>
                  <a:lnTo>
                    <a:pt x="32" y="40"/>
                  </a:lnTo>
                  <a:lnTo>
                    <a:pt x="29" y="42"/>
                  </a:lnTo>
                  <a:lnTo>
                    <a:pt x="26" y="42"/>
                  </a:lnTo>
                  <a:lnTo>
                    <a:pt x="23" y="42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52" y="30"/>
                  </a:lnTo>
                  <a:lnTo>
                    <a:pt x="52" y="27"/>
                  </a:lnTo>
                  <a:lnTo>
                    <a:pt x="51" y="21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0" y="4"/>
                  </a:lnTo>
                  <a:lnTo>
                    <a:pt x="34" y="2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6" y="3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1"/>
                  </a:lnTo>
                  <a:lnTo>
                    <a:pt x="2" y="15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4"/>
                  </a:lnTo>
                  <a:lnTo>
                    <a:pt x="3" y="40"/>
                  </a:lnTo>
                  <a:lnTo>
                    <a:pt x="7" y="45"/>
                  </a:lnTo>
                  <a:lnTo>
                    <a:pt x="11" y="48"/>
                  </a:lnTo>
                  <a:lnTo>
                    <a:pt x="15" y="50"/>
                  </a:lnTo>
                  <a:lnTo>
                    <a:pt x="19" y="51"/>
                  </a:lnTo>
                  <a:lnTo>
                    <a:pt x="23" y="51"/>
                  </a:lnTo>
                  <a:lnTo>
                    <a:pt x="25" y="51"/>
                  </a:lnTo>
                  <a:lnTo>
                    <a:pt x="32" y="51"/>
                  </a:lnTo>
                  <a:lnTo>
                    <a:pt x="39" y="49"/>
                  </a:lnTo>
                  <a:lnTo>
                    <a:pt x="44" y="47"/>
                  </a:lnTo>
                  <a:lnTo>
                    <a:pt x="47" y="44"/>
                  </a:lnTo>
                  <a:lnTo>
                    <a:pt x="49" y="40"/>
                  </a:lnTo>
                  <a:lnTo>
                    <a:pt x="51" y="36"/>
                  </a:lnTo>
                  <a:lnTo>
                    <a:pt x="36" y="36"/>
                  </a:lnTo>
                  <a:close/>
                  <a:moveTo>
                    <a:pt x="15" y="22"/>
                  </a:moveTo>
                  <a:lnTo>
                    <a:pt x="16" y="18"/>
                  </a:lnTo>
                  <a:lnTo>
                    <a:pt x="17" y="15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24" y="11"/>
                  </a:lnTo>
                  <a:lnTo>
                    <a:pt x="26" y="11"/>
                  </a:lnTo>
                  <a:lnTo>
                    <a:pt x="29" y="11"/>
                  </a:lnTo>
                  <a:lnTo>
                    <a:pt x="32" y="12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6" y="18"/>
                  </a:lnTo>
                  <a:lnTo>
                    <a:pt x="36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1" name="Freeform 2095"/>
            <p:cNvSpPr>
              <a:spLocks noEditPoints="1"/>
            </p:cNvSpPr>
            <p:nvPr/>
          </p:nvSpPr>
          <p:spPr bwMode="auto">
            <a:xfrm>
              <a:off x="3832" y="434"/>
              <a:ext cx="13" cy="16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67"/>
                </a:cxn>
                <a:cxn ang="0">
                  <a:pos x="14" y="67"/>
                </a:cxn>
                <a:cxn ang="0">
                  <a:pos x="14" y="45"/>
                </a:cxn>
                <a:cxn ang="0">
                  <a:pos x="18" y="48"/>
                </a:cxn>
                <a:cxn ang="0">
                  <a:pos x="22" y="50"/>
                </a:cxn>
                <a:cxn ang="0">
                  <a:pos x="26" y="51"/>
                </a:cxn>
                <a:cxn ang="0">
                  <a:pos x="28" y="51"/>
                </a:cxn>
                <a:cxn ang="0">
                  <a:pos x="34" y="51"/>
                </a:cxn>
                <a:cxn ang="0">
                  <a:pos x="38" y="49"/>
                </a:cxn>
                <a:cxn ang="0">
                  <a:pos x="41" y="47"/>
                </a:cxn>
                <a:cxn ang="0">
                  <a:pos x="45" y="44"/>
                </a:cxn>
                <a:cxn ang="0">
                  <a:pos x="47" y="41"/>
                </a:cxn>
                <a:cxn ang="0">
                  <a:pos x="49" y="36"/>
                </a:cxn>
                <a:cxn ang="0">
                  <a:pos x="50" y="32"/>
                </a:cxn>
                <a:cxn ang="0">
                  <a:pos x="50" y="26"/>
                </a:cxn>
                <a:cxn ang="0">
                  <a:pos x="50" y="21"/>
                </a:cxn>
                <a:cxn ang="0">
                  <a:pos x="49" y="16"/>
                </a:cxn>
                <a:cxn ang="0">
                  <a:pos x="47" y="12"/>
                </a:cxn>
                <a:cxn ang="0">
                  <a:pos x="45" y="8"/>
                </a:cxn>
                <a:cxn ang="0">
                  <a:pos x="42" y="5"/>
                </a:cxn>
                <a:cxn ang="0">
                  <a:pos x="38" y="3"/>
                </a:cxn>
                <a:cxn ang="0">
                  <a:pos x="34" y="2"/>
                </a:cxn>
                <a:cxn ang="0">
                  <a:pos x="28" y="0"/>
                </a:cxn>
                <a:cxn ang="0">
                  <a:pos x="25" y="0"/>
                </a:cxn>
                <a:cxn ang="0">
                  <a:pos x="21" y="2"/>
                </a:cxn>
                <a:cxn ang="0">
                  <a:pos x="17" y="5"/>
                </a:cxn>
                <a:cxn ang="0">
                  <a:pos x="13" y="9"/>
                </a:cxn>
                <a:cxn ang="0">
                  <a:pos x="13" y="9"/>
                </a:cxn>
                <a:cxn ang="0">
                  <a:pos x="13" y="3"/>
                </a:cxn>
                <a:cxn ang="0">
                  <a:pos x="0" y="3"/>
                </a:cxn>
                <a:cxn ang="0">
                  <a:pos x="13" y="26"/>
                </a:cxn>
                <a:cxn ang="0">
                  <a:pos x="13" y="22"/>
                </a:cxn>
                <a:cxn ang="0">
                  <a:pos x="14" y="18"/>
                </a:cxn>
                <a:cxn ang="0">
                  <a:pos x="15" y="15"/>
                </a:cxn>
                <a:cxn ang="0">
                  <a:pos x="17" y="13"/>
                </a:cxn>
                <a:cxn ang="0">
                  <a:pos x="21" y="11"/>
                </a:cxn>
                <a:cxn ang="0">
                  <a:pos x="24" y="11"/>
                </a:cxn>
                <a:cxn ang="0">
                  <a:pos x="27" y="11"/>
                </a:cxn>
                <a:cxn ang="0">
                  <a:pos x="32" y="13"/>
                </a:cxn>
                <a:cxn ang="0">
                  <a:pos x="33" y="15"/>
                </a:cxn>
                <a:cxn ang="0">
                  <a:pos x="35" y="18"/>
                </a:cxn>
                <a:cxn ang="0">
                  <a:pos x="36" y="22"/>
                </a:cxn>
                <a:cxn ang="0">
                  <a:pos x="36" y="26"/>
                </a:cxn>
                <a:cxn ang="0">
                  <a:pos x="35" y="32"/>
                </a:cxn>
                <a:cxn ang="0">
                  <a:pos x="33" y="37"/>
                </a:cxn>
                <a:cxn ang="0">
                  <a:pos x="32" y="39"/>
                </a:cxn>
                <a:cxn ang="0">
                  <a:pos x="29" y="41"/>
                </a:cxn>
                <a:cxn ang="0">
                  <a:pos x="27" y="42"/>
                </a:cxn>
                <a:cxn ang="0">
                  <a:pos x="24" y="42"/>
                </a:cxn>
                <a:cxn ang="0">
                  <a:pos x="21" y="42"/>
                </a:cxn>
                <a:cxn ang="0">
                  <a:pos x="19" y="41"/>
                </a:cxn>
                <a:cxn ang="0">
                  <a:pos x="17" y="39"/>
                </a:cxn>
                <a:cxn ang="0">
                  <a:pos x="15" y="37"/>
                </a:cxn>
                <a:cxn ang="0">
                  <a:pos x="14" y="32"/>
                </a:cxn>
                <a:cxn ang="0">
                  <a:pos x="13" y="26"/>
                </a:cxn>
              </a:cxnLst>
              <a:rect l="0" t="0" r="r" b="b"/>
              <a:pathLst>
                <a:path w="50" h="67">
                  <a:moveTo>
                    <a:pt x="0" y="3"/>
                  </a:moveTo>
                  <a:lnTo>
                    <a:pt x="0" y="67"/>
                  </a:lnTo>
                  <a:lnTo>
                    <a:pt x="14" y="67"/>
                  </a:lnTo>
                  <a:lnTo>
                    <a:pt x="14" y="45"/>
                  </a:lnTo>
                  <a:lnTo>
                    <a:pt x="18" y="48"/>
                  </a:lnTo>
                  <a:lnTo>
                    <a:pt x="22" y="50"/>
                  </a:lnTo>
                  <a:lnTo>
                    <a:pt x="26" y="51"/>
                  </a:lnTo>
                  <a:lnTo>
                    <a:pt x="28" y="51"/>
                  </a:lnTo>
                  <a:lnTo>
                    <a:pt x="34" y="51"/>
                  </a:lnTo>
                  <a:lnTo>
                    <a:pt x="38" y="49"/>
                  </a:lnTo>
                  <a:lnTo>
                    <a:pt x="41" y="47"/>
                  </a:lnTo>
                  <a:lnTo>
                    <a:pt x="45" y="44"/>
                  </a:lnTo>
                  <a:lnTo>
                    <a:pt x="47" y="41"/>
                  </a:lnTo>
                  <a:lnTo>
                    <a:pt x="49" y="36"/>
                  </a:lnTo>
                  <a:lnTo>
                    <a:pt x="50" y="32"/>
                  </a:lnTo>
                  <a:lnTo>
                    <a:pt x="50" y="26"/>
                  </a:lnTo>
                  <a:lnTo>
                    <a:pt x="50" y="21"/>
                  </a:lnTo>
                  <a:lnTo>
                    <a:pt x="49" y="16"/>
                  </a:lnTo>
                  <a:lnTo>
                    <a:pt x="47" y="12"/>
                  </a:lnTo>
                  <a:lnTo>
                    <a:pt x="45" y="8"/>
                  </a:lnTo>
                  <a:lnTo>
                    <a:pt x="42" y="5"/>
                  </a:lnTo>
                  <a:lnTo>
                    <a:pt x="38" y="3"/>
                  </a:lnTo>
                  <a:lnTo>
                    <a:pt x="34" y="2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1" y="2"/>
                  </a:lnTo>
                  <a:lnTo>
                    <a:pt x="17" y="5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3"/>
                  </a:lnTo>
                  <a:lnTo>
                    <a:pt x="0" y="3"/>
                  </a:lnTo>
                  <a:close/>
                  <a:moveTo>
                    <a:pt x="13" y="26"/>
                  </a:moveTo>
                  <a:lnTo>
                    <a:pt x="13" y="22"/>
                  </a:lnTo>
                  <a:lnTo>
                    <a:pt x="14" y="18"/>
                  </a:lnTo>
                  <a:lnTo>
                    <a:pt x="15" y="15"/>
                  </a:lnTo>
                  <a:lnTo>
                    <a:pt x="17" y="13"/>
                  </a:lnTo>
                  <a:lnTo>
                    <a:pt x="21" y="11"/>
                  </a:lnTo>
                  <a:lnTo>
                    <a:pt x="24" y="11"/>
                  </a:lnTo>
                  <a:lnTo>
                    <a:pt x="27" y="11"/>
                  </a:lnTo>
                  <a:lnTo>
                    <a:pt x="32" y="13"/>
                  </a:lnTo>
                  <a:lnTo>
                    <a:pt x="33" y="15"/>
                  </a:lnTo>
                  <a:lnTo>
                    <a:pt x="35" y="18"/>
                  </a:lnTo>
                  <a:lnTo>
                    <a:pt x="36" y="22"/>
                  </a:lnTo>
                  <a:lnTo>
                    <a:pt x="36" y="26"/>
                  </a:lnTo>
                  <a:lnTo>
                    <a:pt x="35" y="32"/>
                  </a:lnTo>
                  <a:lnTo>
                    <a:pt x="33" y="37"/>
                  </a:lnTo>
                  <a:lnTo>
                    <a:pt x="32" y="39"/>
                  </a:lnTo>
                  <a:lnTo>
                    <a:pt x="29" y="41"/>
                  </a:lnTo>
                  <a:lnTo>
                    <a:pt x="27" y="42"/>
                  </a:lnTo>
                  <a:lnTo>
                    <a:pt x="24" y="42"/>
                  </a:lnTo>
                  <a:lnTo>
                    <a:pt x="21" y="42"/>
                  </a:lnTo>
                  <a:lnTo>
                    <a:pt x="19" y="41"/>
                  </a:lnTo>
                  <a:lnTo>
                    <a:pt x="17" y="39"/>
                  </a:lnTo>
                  <a:lnTo>
                    <a:pt x="15" y="37"/>
                  </a:lnTo>
                  <a:lnTo>
                    <a:pt x="14" y="32"/>
                  </a:lnTo>
                  <a:lnTo>
                    <a:pt x="13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2" name="Freeform 2096"/>
            <p:cNvSpPr>
              <a:spLocks noEditPoints="1"/>
            </p:cNvSpPr>
            <p:nvPr/>
          </p:nvSpPr>
          <p:spPr bwMode="auto">
            <a:xfrm>
              <a:off x="3847" y="434"/>
              <a:ext cx="13" cy="12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5" y="39"/>
                </a:cxn>
                <a:cxn ang="0">
                  <a:pos x="33" y="40"/>
                </a:cxn>
                <a:cxn ang="0">
                  <a:pos x="30" y="42"/>
                </a:cxn>
                <a:cxn ang="0">
                  <a:pos x="27" y="42"/>
                </a:cxn>
                <a:cxn ang="0">
                  <a:pos x="23" y="42"/>
                </a:cxn>
                <a:cxn ang="0">
                  <a:pos x="20" y="41"/>
                </a:cxn>
                <a:cxn ang="0">
                  <a:pos x="18" y="39"/>
                </a:cxn>
                <a:cxn ang="0">
                  <a:pos x="17" y="37"/>
                </a:cxn>
                <a:cxn ang="0">
                  <a:pos x="15" y="33"/>
                </a:cxn>
                <a:cxn ang="0">
                  <a:pos x="15" y="30"/>
                </a:cxn>
                <a:cxn ang="0">
                  <a:pos x="52" y="30"/>
                </a:cxn>
                <a:cxn ang="0">
                  <a:pos x="51" y="27"/>
                </a:cxn>
                <a:cxn ang="0">
                  <a:pos x="51" y="21"/>
                </a:cxn>
                <a:cxn ang="0">
                  <a:pos x="48" y="12"/>
                </a:cxn>
                <a:cxn ang="0">
                  <a:pos x="45" y="8"/>
                </a:cxn>
                <a:cxn ang="0">
                  <a:pos x="41" y="4"/>
                </a:cxn>
                <a:cxn ang="0">
                  <a:pos x="35" y="2"/>
                </a:cxn>
                <a:cxn ang="0">
                  <a:pos x="27" y="0"/>
                </a:cxn>
                <a:cxn ang="0">
                  <a:pos x="21" y="2"/>
                </a:cxn>
                <a:cxn ang="0">
                  <a:pos x="16" y="3"/>
                </a:cxn>
                <a:cxn ang="0">
                  <a:pos x="11" y="5"/>
                </a:cxn>
                <a:cxn ang="0">
                  <a:pos x="8" y="8"/>
                </a:cxn>
                <a:cxn ang="0">
                  <a:pos x="5" y="11"/>
                </a:cxn>
                <a:cxn ang="0">
                  <a:pos x="2" y="15"/>
                </a:cxn>
                <a:cxn ang="0">
                  <a:pos x="1" y="20"/>
                </a:cxn>
                <a:cxn ang="0">
                  <a:pos x="0" y="26"/>
                </a:cxn>
                <a:cxn ang="0">
                  <a:pos x="1" y="34"/>
                </a:cxn>
                <a:cxn ang="0">
                  <a:pos x="3" y="40"/>
                </a:cxn>
                <a:cxn ang="0">
                  <a:pos x="7" y="45"/>
                </a:cxn>
                <a:cxn ang="0">
                  <a:pos x="10" y="48"/>
                </a:cxn>
                <a:cxn ang="0">
                  <a:pos x="15" y="50"/>
                </a:cxn>
                <a:cxn ang="0">
                  <a:pos x="19" y="51"/>
                </a:cxn>
                <a:cxn ang="0">
                  <a:pos x="22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3" y="47"/>
                </a:cxn>
                <a:cxn ang="0">
                  <a:pos x="46" y="44"/>
                </a:cxn>
                <a:cxn ang="0">
                  <a:pos x="49" y="40"/>
                </a:cxn>
                <a:cxn ang="0">
                  <a:pos x="50" y="36"/>
                </a:cxn>
                <a:cxn ang="0">
                  <a:pos x="36" y="36"/>
                </a:cxn>
                <a:cxn ang="0">
                  <a:pos x="15" y="22"/>
                </a:cxn>
                <a:cxn ang="0">
                  <a:pos x="16" y="18"/>
                </a:cxn>
                <a:cxn ang="0">
                  <a:pos x="17" y="15"/>
                </a:cxn>
                <a:cxn ang="0">
                  <a:pos x="18" y="13"/>
                </a:cxn>
                <a:cxn ang="0">
                  <a:pos x="20" y="12"/>
                </a:cxn>
                <a:cxn ang="0">
                  <a:pos x="24" y="11"/>
                </a:cxn>
                <a:cxn ang="0">
                  <a:pos x="27" y="11"/>
                </a:cxn>
                <a:cxn ang="0">
                  <a:pos x="30" y="11"/>
                </a:cxn>
                <a:cxn ang="0">
                  <a:pos x="33" y="12"/>
                </a:cxn>
                <a:cxn ang="0">
                  <a:pos x="35" y="14"/>
                </a:cxn>
                <a:cxn ang="0">
                  <a:pos x="36" y="16"/>
                </a:cxn>
                <a:cxn ang="0">
                  <a:pos x="37" y="18"/>
                </a:cxn>
                <a:cxn ang="0">
                  <a:pos x="37" y="22"/>
                </a:cxn>
                <a:cxn ang="0">
                  <a:pos x="15" y="22"/>
                </a:cxn>
              </a:cxnLst>
              <a:rect l="0" t="0" r="r" b="b"/>
              <a:pathLst>
                <a:path w="52" h="51">
                  <a:moveTo>
                    <a:pt x="36" y="36"/>
                  </a:moveTo>
                  <a:lnTo>
                    <a:pt x="35" y="39"/>
                  </a:lnTo>
                  <a:lnTo>
                    <a:pt x="33" y="40"/>
                  </a:lnTo>
                  <a:lnTo>
                    <a:pt x="30" y="42"/>
                  </a:lnTo>
                  <a:lnTo>
                    <a:pt x="27" y="42"/>
                  </a:lnTo>
                  <a:lnTo>
                    <a:pt x="23" y="42"/>
                  </a:lnTo>
                  <a:lnTo>
                    <a:pt x="20" y="41"/>
                  </a:lnTo>
                  <a:lnTo>
                    <a:pt x="18" y="39"/>
                  </a:lnTo>
                  <a:lnTo>
                    <a:pt x="17" y="37"/>
                  </a:lnTo>
                  <a:lnTo>
                    <a:pt x="15" y="33"/>
                  </a:lnTo>
                  <a:lnTo>
                    <a:pt x="15" y="30"/>
                  </a:lnTo>
                  <a:lnTo>
                    <a:pt x="52" y="30"/>
                  </a:lnTo>
                  <a:lnTo>
                    <a:pt x="51" y="27"/>
                  </a:lnTo>
                  <a:lnTo>
                    <a:pt x="51" y="21"/>
                  </a:lnTo>
                  <a:lnTo>
                    <a:pt x="48" y="12"/>
                  </a:lnTo>
                  <a:lnTo>
                    <a:pt x="45" y="8"/>
                  </a:lnTo>
                  <a:lnTo>
                    <a:pt x="41" y="4"/>
                  </a:lnTo>
                  <a:lnTo>
                    <a:pt x="35" y="2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6" y="3"/>
                  </a:lnTo>
                  <a:lnTo>
                    <a:pt x="11" y="5"/>
                  </a:lnTo>
                  <a:lnTo>
                    <a:pt x="8" y="8"/>
                  </a:lnTo>
                  <a:lnTo>
                    <a:pt x="5" y="11"/>
                  </a:lnTo>
                  <a:lnTo>
                    <a:pt x="2" y="15"/>
                  </a:lnTo>
                  <a:lnTo>
                    <a:pt x="1" y="20"/>
                  </a:lnTo>
                  <a:lnTo>
                    <a:pt x="0" y="26"/>
                  </a:lnTo>
                  <a:lnTo>
                    <a:pt x="1" y="34"/>
                  </a:lnTo>
                  <a:lnTo>
                    <a:pt x="3" y="40"/>
                  </a:lnTo>
                  <a:lnTo>
                    <a:pt x="7" y="45"/>
                  </a:lnTo>
                  <a:lnTo>
                    <a:pt x="10" y="48"/>
                  </a:lnTo>
                  <a:lnTo>
                    <a:pt x="15" y="50"/>
                  </a:lnTo>
                  <a:lnTo>
                    <a:pt x="19" y="51"/>
                  </a:lnTo>
                  <a:lnTo>
                    <a:pt x="22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3" y="47"/>
                  </a:lnTo>
                  <a:lnTo>
                    <a:pt x="46" y="44"/>
                  </a:lnTo>
                  <a:lnTo>
                    <a:pt x="49" y="40"/>
                  </a:lnTo>
                  <a:lnTo>
                    <a:pt x="50" y="36"/>
                  </a:lnTo>
                  <a:lnTo>
                    <a:pt x="36" y="36"/>
                  </a:lnTo>
                  <a:close/>
                  <a:moveTo>
                    <a:pt x="15" y="22"/>
                  </a:moveTo>
                  <a:lnTo>
                    <a:pt x="16" y="18"/>
                  </a:lnTo>
                  <a:lnTo>
                    <a:pt x="17" y="15"/>
                  </a:lnTo>
                  <a:lnTo>
                    <a:pt x="18" y="13"/>
                  </a:lnTo>
                  <a:lnTo>
                    <a:pt x="20" y="12"/>
                  </a:lnTo>
                  <a:lnTo>
                    <a:pt x="24" y="11"/>
                  </a:lnTo>
                  <a:lnTo>
                    <a:pt x="27" y="11"/>
                  </a:lnTo>
                  <a:lnTo>
                    <a:pt x="30" y="11"/>
                  </a:lnTo>
                  <a:lnTo>
                    <a:pt x="33" y="12"/>
                  </a:lnTo>
                  <a:lnTo>
                    <a:pt x="35" y="14"/>
                  </a:lnTo>
                  <a:lnTo>
                    <a:pt x="36" y="16"/>
                  </a:lnTo>
                  <a:lnTo>
                    <a:pt x="37" y="18"/>
                  </a:lnTo>
                  <a:lnTo>
                    <a:pt x="37" y="22"/>
                  </a:lnTo>
                  <a:lnTo>
                    <a:pt x="15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3" name="Freeform 2097"/>
            <p:cNvSpPr>
              <a:spLocks/>
            </p:cNvSpPr>
            <p:nvPr/>
          </p:nvSpPr>
          <p:spPr bwMode="auto">
            <a:xfrm>
              <a:off x="3862" y="434"/>
              <a:ext cx="11" cy="12"/>
            </a:xfrm>
            <a:custGeom>
              <a:avLst/>
              <a:gdLst/>
              <a:ahLst/>
              <a:cxnLst>
                <a:cxn ang="0">
                  <a:pos x="14" y="27"/>
                </a:cxn>
                <a:cxn ang="0">
                  <a:pos x="31" y="27"/>
                </a:cxn>
                <a:cxn ang="0">
                  <a:pos x="31" y="46"/>
                </a:cxn>
                <a:cxn ang="0">
                  <a:pos x="45" y="46"/>
                </a:cxn>
                <a:cxn ang="0">
                  <a:pos x="45" y="0"/>
                </a:cxn>
                <a:cxn ang="0">
                  <a:pos x="31" y="0"/>
                </a:cxn>
                <a:cxn ang="0">
                  <a:pos x="31" y="17"/>
                </a:cxn>
                <a:cxn ang="0">
                  <a:pos x="14" y="1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14" y="46"/>
                </a:cxn>
                <a:cxn ang="0">
                  <a:pos x="14" y="27"/>
                </a:cxn>
              </a:cxnLst>
              <a:rect l="0" t="0" r="r" b="b"/>
              <a:pathLst>
                <a:path w="45" h="46">
                  <a:moveTo>
                    <a:pt x="14" y="27"/>
                  </a:moveTo>
                  <a:lnTo>
                    <a:pt x="31" y="27"/>
                  </a:lnTo>
                  <a:lnTo>
                    <a:pt x="31" y="46"/>
                  </a:lnTo>
                  <a:lnTo>
                    <a:pt x="45" y="46"/>
                  </a:lnTo>
                  <a:lnTo>
                    <a:pt x="45" y="0"/>
                  </a:lnTo>
                  <a:lnTo>
                    <a:pt x="31" y="0"/>
                  </a:lnTo>
                  <a:lnTo>
                    <a:pt x="31" y="17"/>
                  </a:lnTo>
                  <a:lnTo>
                    <a:pt x="14" y="1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14" y="46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4" name="Freeform 2098"/>
            <p:cNvSpPr>
              <a:spLocks/>
            </p:cNvSpPr>
            <p:nvPr/>
          </p:nvSpPr>
          <p:spPr bwMode="auto">
            <a:xfrm>
              <a:off x="3876" y="434"/>
              <a:ext cx="12" cy="12"/>
            </a:xfrm>
            <a:custGeom>
              <a:avLst/>
              <a:gdLst/>
              <a:ahLst/>
              <a:cxnLst>
                <a:cxn ang="0">
                  <a:pos x="15" y="30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16" y="46"/>
                </a:cxn>
                <a:cxn ang="0">
                  <a:pos x="35" y="16"/>
                </a:cxn>
                <a:cxn ang="0">
                  <a:pos x="35" y="46"/>
                </a:cxn>
                <a:cxn ang="0">
                  <a:pos x="49" y="46"/>
                </a:cxn>
                <a:cxn ang="0">
                  <a:pos x="49" y="0"/>
                </a:cxn>
                <a:cxn ang="0">
                  <a:pos x="34" y="0"/>
                </a:cxn>
                <a:cxn ang="0">
                  <a:pos x="15" y="30"/>
                </a:cxn>
              </a:cxnLst>
              <a:rect l="0" t="0" r="r" b="b"/>
              <a:pathLst>
                <a:path w="49" h="46">
                  <a:moveTo>
                    <a:pt x="15" y="3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16" y="46"/>
                  </a:lnTo>
                  <a:lnTo>
                    <a:pt x="35" y="16"/>
                  </a:lnTo>
                  <a:lnTo>
                    <a:pt x="35" y="46"/>
                  </a:lnTo>
                  <a:lnTo>
                    <a:pt x="49" y="46"/>
                  </a:lnTo>
                  <a:lnTo>
                    <a:pt x="49" y="0"/>
                  </a:lnTo>
                  <a:lnTo>
                    <a:pt x="34" y="0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5" name="Freeform 2099"/>
            <p:cNvSpPr>
              <a:spLocks noEditPoints="1"/>
            </p:cNvSpPr>
            <p:nvPr/>
          </p:nvSpPr>
          <p:spPr bwMode="auto">
            <a:xfrm>
              <a:off x="3891" y="434"/>
              <a:ext cx="11" cy="12"/>
            </a:xfrm>
            <a:custGeom>
              <a:avLst/>
              <a:gdLst/>
              <a:ahLst/>
              <a:cxnLst>
                <a:cxn ang="0">
                  <a:pos x="27" y="30"/>
                </a:cxn>
                <a:cxn ang="0">
                  <a:pos x="31" y="30"/>
                </a:cxn>
                <a:cxn ang="0">
                  <a:pos x="31" y="46"/>
                </a:cxn>
                <a:cxn ang="0">
                  <a:pos x="45" y="46"/>
                </a:cxn>
                <a:cxn ang="0">
                  <a:pos x="45" y="0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9" y="2"/>
                </a:cxn>
                <a:cxn ang="0">
                  <a:pos x="6" y="4"/>
                </a:cxn>
                <a:cxn ang="0">
                  <a:pos x="3" y="6"/>
                </a:cxn>
                <a:cxn ang="0">
                  <a:pos x="1" y="10"/>
                </a:cxn>
                <a:cxn ang="0">
                  <a:pos x="0" y="15"/>
                </a:cxn>
                <a:cxn ang="0">
                  <a:pos x="0" y="20"/>
                </a:cxn>
                <a:cxn ang="0">
                  <a:pos x="3" y="24"/>
                </a:cxn>
                <a:cxn ang="0">
                  <a:pos x="5" y="26"/>
                </a:cxn>
                <a:cxn ang="0">
                  <a:pos x="7" y="28"/>
                </a:cxn>
                <a:cxn ang="0">
                  <a:pos x="10" y="29"/>
                </a:cxn>
                <a:cxn ang="0">
                  <a:pos x="14" y="30"/>
                </a:cxn>
                <a:cxn ang="0">
                  <a:pos x="1" y="46"/>
                </a:cxn>
                <a:cxn ang="0">
                  <a:pos x="17" y="46"/>
                </a:cxn>
                <a:cxn ang="0">
                  <a:pos x="27" y="30"/>
                </a:cxn>
                <a:cxn ang="0">
                  <a:pos x="31" y="9"/>
                </a:cxn>
                <a:cxn ang="0">
                  <a:pos x="31" y="21"/>
                </a:cxn>
                <a:cxn ang="0">
                  <a:pos x="24" y="21"/>
                </a:cxn>
                <a:cxn ang="0">
                  <a:pos x="20" y="21"/>
                </a:cxn>
                <a:cxn ang="0">
                  <a:pos x="18" y="20"/>
                </a:cxn>
                <a:cxn ang="0">
                  <a:pos x="16" y="18"/>
                </a:cxn>
                <a:cxn ang="0">
                  <a:pos x="15" y="15"/>
                </a:cxn>
                <a:cxn ang="0">
                  <a:pos x="16" y="12"/>
                </a:cxn>
                <a:cxn ang="0">
                  <a:pos x="19" y="10"/>
                </a:cxn>
                <a:cxn ang="0">
                  <a:pos x="21" y="9"/>
                </a:cxn>
                <a:cxn ang="0">
                  <a:pos x="24" y="9"/>
                </a:cxn>
                <a:cxn ang="0">
                  <a:pos x="31" y="9"/>
                </a:cxn>
              </a:cxnLst>
              <a:rect l="0" t="0" r="r" b="b"/>
              <a:pathLst>
                <a:path w="45" h="46">
                  <a:moveTo>
                    <a:pt x="27" y="30"/>
                  </a:moveTo>
                  <a:lnTo>
                    <a:pt x="31" y="30"/>
                  </a:lnTo>
                  <a:lnTo>
                    <a:pt x="31" y="46"/>
                  </a:lnTo>
                  <a:lnTo>
                    <a:pt x="45" y="46"/>
                  </a:lnTo>
                  <a:lnTo>
                    <a:pt x="45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9" y="2"/>
                  </a:lnTo>
                  <a:lnTo>
                    <a:pt x="6" y="4"/>
                  </a:lnTo>
                  <a:lnTo>
                    <a:pt x="3" y="6"/>
                  </a:lnTo>
                  <a:lnTo>
                    <a:pt x="1" y="10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3" y="24"/>
                  </a:lnTo>
                  <a:lnTo>
                    <a:pt x="5" y="26"/>
                  </a:lnTo>
                  <a:lnTo>
                    <a:pt x="7" y="28"/>
                  </a:lnTo>
                  <a:lnTo>
                    <a:pt x="10" y="29"/>
                  </a:lnTo>
                  <a:lnTo>
                    <a:pt x="14" y="30"/>
                  </a:lnTo>
                  <a:lnTo>
                    <a:pt x="1" y="46"/>
                  </a:lnTo>
                  <a:lnTo>
                    <a:pt x="17" y="46"/>
                  </a:lnTo>
                  <a:lnTo>
                    <a:pt x="27" y="30"/>
                  </a:lnTo>
                  <a:close/>
                  <a:moveTo>
                    <a:pt x="31" y="9"/>
                  </a:moveTo>
                  <a:lnTo>
                    <a:pt x="31" y="21"/>
                  </a:lnTo>
                  <a:lnTo>
                    <a:pt x="24" y="21"/>
                  </a:lnTo>
                  <a:lnTo>
                    <a:pt x="20" y="21"/>
                  </a:lnTo>
                  <a:lnTo>
                    <a:pt x="18" y="20"/>
                  </a:lnTo>
                  <a:lnTo>
                    <a:pt x="16" y="18"/>
                  </a:lnTo>
                  <a:lnTo>
                    <a:pt x="15" y="15"/>
                  </a:lnTo>
                  <a:lnTo>
                    <a:pt x="16" y="12"/>
                  </a:lnTo>
                  <a:lnTo>
                    <a:pt x="19" y="10"/>
                  </a:lnTo>
                  <a:lnTo>
                    <a:pt x="21" y="9"/>
                  </a:lnTo>
                  <a:lnTo>
                    <a:pt x="24" y="9"/>
                  </a:lnTo>
                  <a:lnTo>
                    <a:pt x="31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6" name="Freeform 2100"/>
            <p:cNvSpPr>
              <a:spLocks noEditPoints="1"/>
            </p:cNvSpPr>
            <p:nvPr/>
          </p:nvSpPr>
          <p:spPr bwMode="auto">
            <a:xfrm>
              <a:off x="3581" y="460"/>
              <a:ext cx="15" cy="15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0" y="60"/>
                </a:cxn>
                <a:cxn ang="0">
                  <a:pos x="12" y="60"/>
                </a:cxn>
                <a:cxn ang="0">
                  <a:pos x="12" y="48"/>
                </a:cxn>
                <a:cxn ang="0">
                  <a:pos x="49" y="48"/>
                </a:cxn>
                <a:cxn ang="0">
                  <a:pos x="49" y="60"/>
                </a:cxn>
                <a:cxn ang="0">
                  <a:pos x="61" y="60"/>
                </a:cxn>
                <a:cxn ang="0">
                  <a:pos x="61" y="37"/>
                </a:cxn>
                <a:cxn ang="0">
                  <a:pos x="54" y="37"/>
                </a:cxn>
                <a:cxn ang="0">
                  <a:pos x="54" y="0"/>
                </a:cxn>
                <a:cxn ang="0">
                  <a:pos x="13" y="0"/>
                </a:cxn>
                <a:cxn ang="0">
                  <a:pos x="13" y="9"/>
                </a:cxn>
                <a:cxn ang="0">
                  <a:pos x="12" y="17"/>
                </a:cxn>
                <a:cxn ang="0">
                  <a:pos x="11" y="25"/>
                </a:cxn>
                <a:cxn ang="0">
                  <a:pos x="9" y="31"/>
                </a:cxn>
                <a:cxn ang="0">
                  <a:pos x="6" y="37"/>
                </a:cxn>
                <a:cxn ang="0">
                  <a:pos x="0" y="37"/>
                </a:cxn>
                <a:cxn ang="0">
                  <a:pos x="40" y="9"/>
                </a:cxn>
                <a:cxn ang="0">
                  <a:pos x="40" y="37"/>
                </a:cxn>
                <a:cxn ang="0">
                  <a:pos x="21" y="37"/>
                </a:cxn>
                <a:cxn ang="0">
                  <a:pos x="23" y="33"/>
                </a:cxn>
                <a:cxn ang="0">
                  <a:pos x="25" y="28"/>
                </a:cxn>
                <a:cxn ang="0">
                  <a:pos x="26" y="22"/>
                </a:cxn>
                <a:cxn ang="0">
                  <a:pos x="27" y="14"/>
                </a:cxn>
                <a:cxn ang="0">
                  <a:pos x="27" y="9"/>
                </a:cxn>
                <a:cxn ang="0">
                  <a:pos x="40" y="9"/>
                </a:cxn>
              </a:cxnLst>
              <a:rect l="0" t="0" r="r" b="b"/>
              <a:pathLst>
                <a:path w="61" h="60">
                  <a:moveTo>
                    <a:pt x="0" y="37"/>
                  </a:moveTo>
                  <a:lnTo>
                    <a:pt x="0" y="60"/>
                  </a:lnTo>
                  <a:lnTo>
                    <a:pt x="12" y="60"/>
                  </a:lnTo>
                  <a:lnTo>
                    <a:pt x="12" y="48"/>
                  </a:lnTo>
                  <a:lnTo>
                    <a:pt x="49" y="48"/>
                  </a:lnTo>
                  <a:lnTo>
                    <a:pt x="49" y="60"/>
                  </a:lnTo>
                  <a:lnTo>
                    <a:pt x="61" y="60"/>
                  </a:lnTo>
                  <a:lnTo>
                    <a:pt x="61" y="37"/>
                  </a:lnTo>
                  <a:lnTo>
                    <a:pt x="54" y="37"/>
                  </a:lnTo>
                  <a:lnTo>
                    <a:pt x="54" y="0"/>
                  </a:lnTo>
                  <a:lnTo>
                    <a:pt x="13" y="0"/>
                  </a:lnTo>
                  <a:lnTo>
                    <a:pt x="13" y="9"/>
                  </a:lnTo>
                  <a:lnTo>
                    <a:pt x="12" y="17"/>
                  </a:lnTo>
                  <a:lnTo>
                    <a:pt x="11" y="25"/>
                  </a:lnTo>
                  <a:lnTo>
                    <a:pt x="9" y="31"/>
                  </a:lnTo>
                  <a:lnTo>
                    <a:pt x="6" y="37"/>
                  </a:lnTo>
                  <a:lnTo>
                    <a:pt x="0" y="37"/>
                  </a:lnTo>
                  <a:close/>
                  <a:moveTo>
                    <a:pt x="40" y="9"/>
                  </a:moveTo>
                  <a:lnTo>
                    <a:pt x="40" y="37"/>
                  </a:lnTo>
                  <a:lnTo>
                    <a:pt x="21" y="37"/>
                  </a:lnTo>
                  <a:lnTo>
                    <a:pt x="23" y="33"/>
                  </a:lnTo>
                  <a:lnTo>
                    <a:pt x="25" y="28"/>
                  </a:lnTo>
                  <a:lnTo>
                    <a:pt x="26" y="22"/>
                  </a:lnTo>
                  <a:lnTo>
                    <a:pt x="27" y="14"/>
                  </a:lnTo>
                  <a:lnTo>
                    <a:pt x="27" y="9"/>
                  </a:lnTo>
                  <a:lnTo>
                    <a:pt x="40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7" name="Freeform 2101"/>
            <p:cNvSpPr>
              <a:spLocks/>
            </p:cNvSpPr>
            <p:nvPr/>
          </p:nvSpPr>
          <p:spPr bwMode="auto">
            <a:xfrm>
              <a:off x="3597" y="460"/>
              <a:ext cx="13" cy="1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2" y="48"/>
                </a:cxn>
                <a:cxn ang="0">
                  <a:pos x="6" y="48"/>
                </a:cxn>
                <a:cxn ang="0">
                  <a:pos x="10" y="48"/>
                </a:cxn>
                <a:cxn ang="0">
                  <a:pos x="14" y="47"/>
                </a:cxn>
                <a:cxn ang="0">
                  <a:pos x="17" y="45"/>
                </a:cxn>
                <a:cxn ang="0">
                  <a:pos x="19" y="43"/>
                </a:cxn>
                <a:cxn ang="0">
                  <a:pos x="22" y="39"/>
                </a:cxn>
                <a:cxn ang="0">
                  <a:pos x="23" y="34"/>
                </a:cxn>
                <a:cxn ang="0">
                  <a:pos x="24" y="28"/>
                </a:cxn>
                <a:cxn ang="0">
                  <a:pos x="25" y="20"/>
                </a:cxn>
                <a:cxn ang="0">
                  <a:pos x="25" y="9"/>
                </a:cxn>
                <a:cxn ang="0">
                  <a:pos x="37" y="9"/>
                </a:cxn>
                <a:cxn ang="0">
                  <a:pos x="37" y="48"/>
                </a:cxn>
                <a:cxn ang="0">
                  <a:pos x="51" y="48"/>
                </a:cxn>
                <a:cxn ang="0">
                  <a:pos x="51" y="0"/>
                </a:cxn>
                <a:cxn ang="0">
                  <a:pos x="12" y="0"/>
                </a:cxn>
                <a:cxn ang="0">
                  <a:pos x="11" y="20"/>
                </a:cxn>
                <a:cxn ang="0">
                  <a:pos x="11" y="29"/>
                </a:cxn>
                <a:cxn ang="0">
                  <a:pos x="9" y="34"/>
                </a:cxn>
                <a:cxn ang="0">
                  <a:pos x="8" y="36"/>
                </a:cxn>
                <a:cxn ang="0">
                  <a:pos x="7" y="37"/>
                </a:cxn>
                <a:cxn ang="0">
                  <a:pos x="4" y="37"/>
                </a:cxn>
                <a:cxn ang="0">
                  <a:pos x="2" y="37"/>
                </a:cxn>
                <a:cxn ang="0">
                  <a:pos x="1" y="37"/>
                </a:cxn>
                <a:cxn ang="0">
                  <a:pos x="0" y="37"/>
                </a:cxn>
                <a:cxn ang="0">
                  <a:pos x="0" y="48"/>
                </a:cxn>
              </a:cxnLst>
              <a:rect l="0" t="0" r="r" b="b"/>
              <a:pathLst>
                <a:path w="51" h="48">
                  <a:moveTo>
                    <a:pt x="0" y="48"/>
                  </a:moveTo>
                  <a:lnTo>
                    <a:pt x="2" y="48"/>
                  </a:lnTo>
                  <a:lnTo>
                    <a:pt x="6" y="48"/>
                  </a:lnTo>
                  <a:lnTo>
                    <a:pt x="10" y="48"/>
                  </a:lnTo>
                  <a:lnTo>
                    <a:pt x="14" y="47"/>
                  </a:lnTo>
                  <a:lnTo>
                    <a:pt x="17" y="45"/>
                  </a:lnTo>
                  <a:lnTo>
                    <a:pt x="19" y="43"/>
                  </a:lnTo>
                  <a:lnTo>
                    <a:pt x="22" y="39"/>
                  </a:lnTo>
                  <a:lnTo>
                    <a:pt x="23" y="34"/>
                  </a:lnTo>
                  <a:lnTo>
                    <a:pt x="24" y="28"/>
                  </a:lnTo>
                  <a:lnTo>
                    <a:pt x="25" y="20"/>
                  </a:lnTo>
                  <a:lnTo>
                    <a:pt x="25" y="9"/>
                  </a:lnTo>
                  <a:lnTo>
                    <a:pt x="37" y="9"/>
                  </a:lnTo>
                  <a:lnTo>
                    <a:pt x="37" y="48"/>
                  </a:lnTo>
                  <a:lnTo>
                    <a:pt x="51" y="48"/>
                  </a:lnTo>
                  <a:lnTo>
                    <a:pt x="51" y="0"/>
                  </a:lnTo>
                  <a:lnTo>
                    <a:pt x="12" y="0"/>
                  </a:lnTo>
                  <a:lnTo>
                    <a:pt x="11" y="20"/>
                  </a:lnTo>
                  <a:lnTo>
                    <a:pt x="11" y="29"/>
                  </a:lnTo>
                  <a:lnTo>
                    <a:pt x="9" y="34"/>
                  </a:lnTo>
                  <a:lnTo>
                    <a:pt x="8" y="36"/>
                  </a:lnTo>
                  <a:lnTo>
                    <a:pt x="7" y="37"/>
                  </a:lnTo>
                  <a:lnTo>
                    <a:pt x="4" y="37"/>
                  </a:lnTo>
                  <a:lnTo>
                    <a:pt x="2" y="37"/>
                  </a:lnTo>
                  <a:lnTo>
                    <a:pt x="1" y="37"/>
                  </a:lnTo>
                  <a:lnTo>
                    <a:pt x="0" y="37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8" name="Freeform 2102"/>
            <p:cNvSpPr>
              <a:spLocks/>
            </p:cNvSpPr>
            <p:nvPr/>
          </p:nvSpPr>
          <p:spPr bwMode="auto">
            <a:xfrm>
              <a:off x="3613" y="460"/>
              <a:ext cx="12" cy="12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5" y="48"/>
                </a:cxn>
                <a:cxn ang="0">
                  <a:pos x="34" y="16"/>
                </a:cxn>
                <a:cxn ang="0">
                  <a:pos x="34" y="48"/>
                </a:cxn>
                <a:cxn ang="0">
                  <a:pos x="49" y="48"/>
                </a:cxn>
                <a:cxn ang="0">
                  <a:pos x="49" y="0"/>
                </a:cxn>
                <a:cxn ang="0">
                  <a:pos x="33" y="0"/>
                </a:cxn>
                <a:cxn ang="0">
                  <a:pos x="14" y="30"/>
                </a:cxn>
              </a:cxnLst>
              <a:rect l="0" t="0" r="r" b="b"/>
              <a:pathLst>
                <a:path w="49" h="48">
                  <a:moveTo>
                    <a:pt x="14" y="3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5" y="48"/>
                  </a:lnTo>
                  <a:lnTo>
                    <a:pt x="34" y="16"/>
                  </a:lnTo>
                  <a:lnTo>
                    <a:pt x="34" y="48"/>
                  </a:lnTo>
                  <a:lnTo>
                    <a:pt x="49" y="48"/>
                  </a:lnTo>
                  <a:lnTo>
                    <a:pt x="49" y="0"/>
                  </a:lnTo>
                  <a:lnTo>
                    <a:pt x="33" y="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19" name="Freeform 2103"/>
            <p:cNvSpPr>
              <a:spLocks/>
            </p:cNvSpPr>
            <p:nvPr/>
          </p:nvSpPr>
          <p:spPr bwMode="auto">
            <a:xfrm>
              <a:off x="3627" y="460"/>
              <a:ext cx="11" cy="12"/>
            </a:xfrm>
            <a:custGeom>
              <a:avLst/>
              <a:gdLst/>
              <a:ahLst/>
              <a:cxnLst>
                <a:cxn ang="0">
                  <a:pos x="15" y="9"/>
                </a:cxn>
                <a:cxn ang="0">
                  <a:pos x="15" y="48"/>
                </a:cxn>
                <a:cxn ang="0">
                  <a:pos x="29" y="48"/>
                </a:cxn>
                <a:cxn ang="0">
                  <a:pos x="29" y="9"/>
                </a:cxn>
                <a:cxn ang="0">
                  <a:pos x="46" y="9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5" y="9"/>
                </a:cxn>
              </a:cxnLst>
              <a:rect l="0" t="0" r="r" b="b"/>
              <a:pathLst>
                <a:path w="46" h="48">
                  <a:moveTo>
                    <a:pt x="15" y="9"/>
                  </a:moveTo>
                  <a:lnTo>
                    <a:pt x="15" y="48"/>
                  </a:lnTo>
                  <a:lnTo>
                    <a:pt x="29" y="48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5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0" name="Freeform 2104"/>
            <p:cNvSpPr>
              <a:spLocks noEditPoints="1"/>
            </p:cNvSpPr>
            <p:nvPr/>
          </p:nvSpPr>
          <p:spPr bwMode="auto">
            <a:xfrm>
              <a:off x="3639" y="460"/>
              <a:ext cx="13" cy="13"/>
            </a:xfrm>
            <a:custGeom>
              <a:avLst/>
              <a:gdLst/>
              <a:ahLst/>
              <a:cxnLst>
                <a:cxn ang="0">
                  <a:pos x="35" y="35"/>
                </a:cxn>
                <a:cxn ang="0">
                  <a:pos x="34" y="38"/>
                </a:cxn>
                <a:cxn ang="0">
                  <a:pos x="32" y="40"/>
                </a:cxn>
                <a:cxn ang="0">
                  <a:pos x="29" y="41"/>
                </a:cxn>
                <a:cxn ang="0">
                  <a:pos x="26" y="41"/>
                </a:cxn>
                <a:cxn ang="0">
                  <a:pos x="23" y="41"/>
                </a:cxn>
                <a:cxn ang="0">
                  <a:pos x="20" y="40"/>
                </a:cxn>
                <a:cxn ang="0">
                  <a:pos x="18" y="38"/>
                </a:cxn>
                <a:cxn ang="0">
                  <a:pos x="17" y="36"/>
                </a:cxn>
                <a:cxn ang="0">
                  <a:pos x="15" y="32"/>
                </a:cxn>
                <a:cxn ang="0">
                  <a:pos x="15" y="29"/>
                </a:cxn>
                <a:cxn ang="0">
                  <a:pos x="51" y="29"/>
                </a:cxn>
                <a:cxn ang="0">
                  <a:pos x="51" y="26"/>
                </a:cxn>
                <a:cxn ang="0">
                  <a:pos x="51" y="20"/>
                </a:cxn>
                <a:cxn ang="0">
                  <a:pos x="48" y="11"/>
                </a:cxn>
                <a:cxn ang="0">
                  <a:pos x="45" y="7"/>
                </a:cxn>
                <a:cxn ang="0">
                  <a:pos x="41" y="3"/>
                </a:cxn>
                <a:cxn ang="0">
                  <a:pos x="34" y="1"/>
                </a:cxn>
                <a:cxn ang="0">
                  <a:pos x="26" y="0"/>
                </a:cxn>
                <a:cxn ang="0">
                  <a:pos x="21" y="1"/>
                </a:cxn>
                <a:cxn ang="0">
                  <a:pos x="16" y="2"/>
                </a:cxn>
                <a:cxn ang="0">
                  <a:pos x="11" y="4"/>
                </a:cxn>
                <a:cxn ang="0">
                  <a:pos x="8" y="7"/>
                </a:cxn>
                <a:cxn ang="0">
                  <a:pos x="4" y="10"/>
                </a:cxn>
                <a:cxn ang="0">
                  <a:pos x="2" y="14"/>
                </a:cxn>
                <a:cxn ang="0">
                  <a:pos x="1" y="19"/>
                </a:cxn>
                <a:cxn ang="0">
                  <a:pos x="0" y="25"/>
                </a:cxn>
                <a:cxn ang="0">
                  <a:pos x="1" y="33"/>
                </a:cxn>
                <a:cxn ang="0">
                  <a:pos x="3" y="39"/>
                </a:cxn>
                <a:cxn ang="0">
                  <a:pos x="6" y="44"/>
                </a:cxn>
                <a:cxn ang="0">
                  <a:pos x="10" y="47"/>
                </a:cxn>
                <a:cxn ang="0">
                  <a:pos x="15" y="50"/>
                </a:cxn>
                <a:cxn ang="0">
                  <a:pos x="19" y="51"/>
                </a:cxn>
                <a:cxn ang="0">
                  <a:pos x="22" y="51"/>
                </a:cxn>
                <a:cxn ang="0">
                  <a:pos x="25" y="51"/>
                </a:cxn>
                <a:cxn ang="0">
                  <a:pos x="32" y="51"/>
                </a:cxn>
                <a:cxn ang="0">
                  <a:pos x="40" y="49"/>
                </a:cxn>
                <a:cxn ang="0">
                  <a:pos x="43" y="46"/>
                </a:cxn>
                <a:cxn ang="0">
                  <a:pos x="46" y="43"/>
                </a:cxn>
                <a:cxn ang="0">
                  <a:pos x="49" y="39"/>
                </a:cxn>
                <a:cxn ang="0">
                  <a:pos x="50" y="35"/>
                </a:cxn>
                <a:cxn ang="0">
                  <a:pos x="35" y="35"/>
                </a:cxn>
                <a:cxn ang="0">
                  <a:pos x="15" y="21"/>
                </a:cxn>
                <a:cxn ang="0">
                  <a:pos x="15" y="17"/>
                </a:cxn>
                <a:cxn ang="0">
                  <a:pos x="17" y="14"/>
                </a:cxn>
                <a:cxn ang="0">
                  <a:pos x="18" y="12"/>
                </a:cxn>
                <a:cxn ang="0">
                  <a:pos x="20" y="11"/>
                </a:cxn>
                <a:cxn ang="0">
                  <a:pos x="24" y="10"/>
                </a:cxn>
                <a:cxn ang="0">
                  <a:pos x="26" y="10"/>
                </a:cxn>
                <a:cxn ang="0">
                  <a:pos x="29" y="10"/>
                </a:cxn>
                <a:cxn ang="0">
                  <a:pos x="32" y="11"/>
                </a:cxn>
                <a:cxn ang="0">
                  <a:pos x="34" y="13"/>
                </a:cxn>
                <a:cxn ang="0">
                  <a:pos x="35" y="15"/>
                </a:cxn>
                <a:cxn ang="0">
                  <a:pos x="36" y="17"/>
                </a:cxn>
                <a:cxn ang="0">
                  <a:pos x="36" y="21"/>
                </a:cxn>
                <a:cxn ang="0">
                  <a:pos x="15" y="21"/>
                </a:cxn>
              </a:cxnLst>
              <a:rect l="0" t="0" r="r" b="b"/>
              <a:pathLst>
                <a:path w="51" h="51">
                  <a:moveTo>
                    <a:pt x="35" y="35"/>
                  </a:moveTo>
                  <a:lnTo>
                    <a:pt x="34" y="38"/>
                  </a:lnTo>
                  <a:lnTo>
                    <a:pt x="32" y="40"/>
                  </a:lnTo>
                  <a:lnTo>
                    <a:pt x="29" y="41"/>
                  </a:lnTo>
                  <a:lnTo>
                    <a:pt x="26" y="41"/>
                  </a:lnTo>
                  <a:lnTo>
                    <a:pt x="23" y="41"/>
                  </a:lnTo>
                  <a:lnTo>
                    <a:pt x="20" y="40"/>
                  </a:lnTo>
                  <a:lnTo>
                    <a:pt x="18" y="38"/>
                  </a:lnTo>
                  <a:lnTo>
                    <a:pt x="17" y="36"/>
                  </a:lnTo>
                  <a:lnTo>
                    <a:pt x="15" y="32"/>
                  </a:lnTo>
                  <a:lnTo>
                    <a:pt x="15" y="29"/>
                  </a:lnTo>
                  <a:lnTo>
                    <a:pt x="51" y="29"/>
                  </a:lnTo>
                  <a:lnTo>
                    <a:pt x="51" y="26"/>
                  </a:lnTo>
                  <a:lnTo>
                    <a:pt x="51" y="20"/>
                  </a:lnTo>
                  <a:lnTo>
                    <a:pt x="48" y="11"/>
                  </a:lnTo>
                  <a:lnTo>
                    <a:pt x="45" y="7"/>
                  </a:lnTo>
                  <a:lnTo>
                    <a:pt x="41" y="3"/>
                  </a:lnTo>
                  <a:lnTo>
                    <a:pt x="34" y="1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6" y="2"/>
                  </a:lnTo>
                  <a:lnTo>
                    <a:pt x="11" y="4"/>
                  </a:lnTo>
                  <a:lnTo>
                    <a:pt x="8" y="7"/>
                  </a:lnTo>
                  <a:lnTo>
                    <a:pt x="4" y="10"/>
                  </a:lnTo>
                  <a:lnTo>
                    <a:pt x="2" y="14"/>
                  </a:lnTo>
                  <a:lnTo>
                    <a:pt x="1" y="19"/>
                  </a:lnTo>
                  <a:lnTo>
                    <a:pt x="0" y="25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6" y="44"/>
                  </a:lnTo>
                  <a:lnTo>
                    <a:pt x="10" y="47"/>
                  </a:lnTo>
                  <a:lnTo>
                    <a:pt x="15" y="50"/>
                  </a:lnTo>
                  <a:lnTo>
                    <a:pt x="19" y="51"/>
                  </a:lnTo>
                  <a:lnTo>
                    <a:pt x="22" y="51"/>
                  </a:lnTo>
                  <a:lnTo>
                    <a:pt x="25" y="51"/>
                  </a:lnTo>
                  <a:lnTo>
                    <a:pt x="32" y="51"/>
                  </a:lnTo>
                  <a:lnTo>
                    <a:pt x="40" y="49"/>
                  </a:lnTo>
                  <a:lnTo>
                    <a:pt x="43" y="46"/>
                  </a:lnTo>
                  <a:lnTo>
                    <a:pt x="46" y="43"/>
                  </a:lnTo>
                  <a:lnTo>
                    <a:pt x="49" y="39"/>
                  </a:lnTo>
                  <a:lnTo>
                    <a:pt x="50" y="35"/>
                  </a:lnTo>
                  <a:lnTo>
                    <a:pt x="35" y="35"/>
                  </a:lnTo>
                  <a:close/>
                  <a:moveTo>
                    <a:pt x="15" y="21"/>
                  </a:moveTo>
                  <a:lnTo>
                    <a:pt x="15" y="17"/>
                  </a:lnTo>
                  <a:lnTo>
                    <a:pt x="17" y="14"/>
                  </a:lnTo>
                  <a:lnTo>
                    <a:pt x="18" y="12"/>
                  </a:lnTo>
                  <a:lnTo>
                    <a:pt x="20" y="11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32" y="11"/>
                  </a:lnTo>
                  <a:lnTo>
                    <a:pt x="34" y="13"/>
                  </a:lnTo>
                  <a:lnTo>
                    <a:pt x="35" y="15"/>
                  </a:lnTo>
                  <a:lnTo>
                    <a:pt x="36" y="17"/>
                  </a:lnTo>
                  <a:lnTo>
                    <a:pt x="36" y="21"/>
                  </a:lnTo>
                  <a:lnTo>
                    <a:pt x="15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1" name="Freeform 2105"/>
            <p:cNvSpPr>
              <a:spLocks/>
            </p:cNvSpPr>
            <p:nvPr/>
          </p:nvSpPr>
          <p:spPr bwMode="auto">
            <a:xfrm>
              <a:off x="3653" y="460"/>
              <a:ext cx="13" cy="1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3" y="48"/>
                </a:cxn>
                <a:cxn ang="0">
                  <a:pos x="6" y="48"/>
                </a:cxn>
                <a:cxn ang="0">
                  <a:pos x="10" y="48"/>
                </a:cxn>
                <a:cxn ang="0">
                  <a:pos x="13" y="47"/>
                </a:cxn>
                <a:cxn ang="0">
                  <a:pos x="16" y="45"/>
                </a:cxn>
                <a:cxn ang="0">
                  <a:pos x="19" y="43"/>
                </a:cxn>
                <a:cxn ang="0">
                  <a:pos x="21" y="39"/>
                </a:cxn>
                <a:cxn ang="0">
                  <a:pos x="23" y="34"/>
                </a:cxn>
                <a:cxn ang="0">
                  <a:pos x="24" y="28"/>
                </a:cxn>
                <a:cxn ang="0">
                  <a:pos x="24" y="20"/>
                </a:cxn>
                <a:cxn ang="0">
                  <a:pos x="25" y="9"/>
                </a:cxn>
                <a:cxn ang="0">
                  <a:pos x="38" y="9"/>
                </a:cxn>
                <a:cxn ang="0">
                  <a:pos x="38" y="48"/>
                </a:cxn>
                <a:cxn ang="0">
                  <a:pos x="52" y="48"/>
                </a:cxn>
                <a:cxn ang="0">
                  <a:pos x="52" y="0"/>
                </a:cxn>
                <a:cxn ang="0">
                  <a:pos x="11" y="0"/>
                </a:cxn>
                <a:cxn ang="0">
                  <a:pos x="11" y="20"/>
                </a:cxn>
                <a:cxn ang="0">
                  <a:pos x="10" y="29"/>
                </a:cxn>
                <a:cxn ang="0">
                  <a:pos x="9" y="34"/>
                </a:cxn>
                <a:cxn ang="0">
                  <a:pos x="8" y="36"/>
                </a:cxn>
                <a:cxn ang="0">
                  <a:pos x="6" y="37"/>
                </a:cxn>
                <a:cxn ang="0">
                  <a:pos x="5" y="37"/>
                </a:cxn>
                <a:cxn ang="0">
                  <a:pos x="2" y="37"/>
                </a:cxn>
                <a:cxn ang="0">
                  <a:pos x="1" y="37"/>
                </a:cxn>
                <a:cxn ang="0">
                  <a:pos x="0" y="37"/>
                </a:cxn>
                <a:cxn ang="0">
                  <a:pos x="0" y="48"/>
                </a:cxn>
              </a:cxnLst>
              <a:rect l="0" t="0" r="r" b="b"/>
              <a:pathLst>
                <a:path w="52" h="48">
                  <a:moveTo>
                    <a:pt x="0" y="48"/>
                  </a:moveTo>
                  <a:lnTo>
                    <a:pt x="3" y="48"/>
                  </a:lnTo>
                  <a:lnTo>
                    <a:pt x="6" y="48"/>
                  </a:lnTo>
                  <a:lnTo>
                    <a:pt x="10" y="48"/>
                  </a:lnTo>
                  <a:lnTo>
                    <a:pt x="13" y="47"/>
                  </a:lnTo>
                  <a:lnTo>
                    <a:pt x="16" y="45"/>
                  </a:lnTo>
                  <a:lnTo>
                    <a:pt x="19" y="43"/>
                  </a:lnTo>
                  <a:lnTo>
                    <a:pt x="21" y="39"/>
                  </a:lnTo>
                  <a:lnTo>
                    <a:pt x="23" y="34"/>
                  </a:lnTo>
                  <a:lnTo>
                    <a:pt x="24" y="28"/>
                  </a:lnTo>
                  <a:lnTo>
                    <a:pt x="24" y="20"/>
                  </a:lnTo>
                  <a:lnTo>
                    <a:pt x="25" y="9"/>
                  </a:lnTo>
                  <a:lnTo>
                    <a:pt x="38" y="9"/>
                  </a:lnTo>
                  <a:lnTo>
                    <a:pt x="38" y="48"/>
                  </a:lnTo>
                  <a:lnTo>
                    <a:pt x="52" y="48"/>
                  </a:lnTo>
                  <a:lnTo>
                    <a:pt x="52" y="0"/>
                  </a:lnTo>
                  <a:lnTo>
                    <a:pt x="11" y="0"/>
                  </a:lnTo>
                  <a:lnTo>
                    <a:pt x="11" y="20"/>
                  </a:lnTo>
                  <a:lnTo>
                    <a:pt x="10" y="29"/>
                  </a:lnTo>
                  <a:lnTo>
                    <a:pt x="9" y="34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1" y="37"/>
                  </a:lnTo>
                  <a:lnTo>
                    <a:pt x="0" y="37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2" name="Freeform 2106"/>
            <p:cNvSpPr>
              <a:spLocks noEditPoints="1"/>
            </p:cNvSpPr>
            <p:nvPr/>
          </p:nvSpPr>
          <p:spPr bwMode="auto">
            <a:xfrm>
              <a:off x="3670" y="460"/>
              <a:ext cx="10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8"/>
                </a:cxn>
                <a:cxn ang="0">
                  <a:pos x="26" y="48"/>
                </a:cxn>
                <a:cxn ang="0">
                  <a:pos x="33" y="47"/>
                </a:cxn>
                <a:cxn ang="0">
                  <a:pos x="38" y="44"/>
                </a:cxn>
                <a:cxn ang="0">
                  <a:pos x="40" y="42"/>
                </a:cxn>
                <a:cxn ang="0">
                  <a:pos x="42" y="39"/>
                </a:cxn>
                <a:cxn ang="0">
                  <a:pos x="43" y="36"/>
                </a:cxn>
                <a:cxn ang="0">
                  <a:pos x="43" y="32"/>
                </a:cxn>
                <a:cxn ang="0">
                  <a:pos x="43" y="27"/>
                </a:cxn>
                <a:cxn ang="0">
                  <a:pos x="41" y="23"/>
                </a:cxn>
                <a:cxn ang="0">
                  <a:pos x="38" y="20"/>
                </a:cxn>
                <a:cxn ang="0">
                  <a:pos x="35" y="18"/>
                </a:cxn>
                <a:cxn ang="0">
                  <a:pos x="28" y="17"/>
                </a:cxn>
                <a:cxn ang="0">
                  <a:pos x="23" y="16"/>
                </a:cxn>
                <a:cxn ang="0">
                  <a:pos x="13" y="16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13" y="26"/>
                </a:cxn>
                <a:cxn ang="0">
                  <a:pos x="19" y="26"/>
                </a:cxn>
                <a:cxn ang="0">
                  <a:pos x="23" y="26"/>
                </a:cxn>
                <a:cxn ang="0">
                  <a:pos x="26" y="27"/>
                </a:cxn>
                <a:cxn ang="0">
                  <a:pos x="27" y="27"/>
                </a:cxn>
                <a:cxn ang="0">
                  <a:pos x="28" y="28"/>
                </a:cxn>
                <a:cxn ang="0">
                  <a:pos x="29" y="30"/>
                </a:cxn>
                <a:cxn ang="0">
                  <a:pos x="29" y="32"/>
                </a:cxn>
                <a:cxn ang="0">
                  <a:pos x="28" y="34"/>
                </a:cxn>
                <a:cxn ang="0">
                  <a:pos x="27" y="36"/>
                </a:cxn>
                <a:cxn ang="0">
                  <a:pos x="24" y="37"/>
                </a:cxn>
                <a:cxn ang="0">
                  <a:pos x="21" y="37"/>
                </a:cxn>
                <a:cxn ang="0">
                  <a:pos x="13" y="37"/>
                </a:cxn>
                <a:cxn ang="0">
                  <a:pos x="13" y="26"/>
                </a:cxn>
              </a:cxnLst>
              <a:rect l="0" t="0" r="r" b="b"/>
              <a:pathLst>
                <a:path w="43" h="48">
                  <a:moveTo>
                    <a:pt x="0" y="0"/>
                  </a:moveTo>
                  <a:lnTo>
                    <a:pt x="0" y="48"/>
                  </a:lnTo>
                  <a:lnTo>
                    <a:pt x="26" y="48"/>
                  </a:lnTo>
                  <a:lnTo>
                    <a:pt x="33" y="47"/>
                  </a:lnTo>
                  <a:lnTo>
                    <a:pt x="38" y="44"/>
                  </a:lnTo>
                  <a:lnTo>
                    <a:pt x="40" y="42"/>
                  </a:lnTo>
                  <a:lnTo>
                    <a:pt x="42" y="39"/>
                  </a:lnTo>
                  <a:lnTo>
                    <a:pt x="43" y="36"/>
                  </a:lnTo>
                  <a:lnTo>
                    <a:pt x="43" y="32"/>
                  </a:lnTo>
                  <a:lnTo>
                    <a:pt x="43" y="27"/>
                  </a:lnTo>
                  <a:lnTo>
                    <a:pt x="41" y="23"/>
                  </a:lnTo>
                  <a:lnTo>
                    <a:pt x="38" y="20"/>
                  </a:lnTo>
                  <a:lnTo>
                    <a:pt x="35" y="18"/>
                  </a:lnTo>
                  <a:lnTo>
                    <a:pt x="28" y="17"/>
                  </a:lnTo>
                  <a:lnTo>
                    <a:pt x="23" y="16"/>
                  </a:lnTo>
                  <a:lnTo>
                    <a:pt x="13" y="16"/>
                  </a:lnTo>
                  <a:lnTo>
                    <a:pt x="13" y="0"/>
                  </a:lnTo>
                  <a:lnTo>
                    <a:pt x="0" y="0"/>
                  </a:lnTo>
                  <a:close/>
                  <a:moveTo>
                    <a:pt x="13" y="26"/>
                  </a:moveTo>
                  <a:lnTo>
                    <a:pt x="19" y="26"/>
                  </a:lnTo>
                  <a:lnTo>
                    <a:pt x="23" y="26"/>
                  </a:lnTo>
                  <a:lnTo>
                    <a:pt x="26" y="27"/>
                  </a:lnTo>
                  <a:lnTo>
                    <a:pt x="27" y="27"/>
                  </a:lnTo>
                  <a:lnTo>
                    <a:pt x="28" y="28"/>
                  </a:lnTo>
                  <a:lnTo>
                    <a:pt x="29" y="30"/>
                  </a:lnTo>
                  <a:lnTo>
                    <a:pt x="29" y="32"/>
                  </a:lnTo>
                  <a:lnTo>
                    <a:pt x="28" y="34"/>
                  </a:lnTo>
                  <a:lnTo>
                    <a:pt x="27" y="36"/>
                  </a:lnTo>
                  <a:lnTo>
                    <a:pt x="24" y="37"/>
                  </a:lnTo>
                  <a:lnTo>
                    <a:pt x="21" y="37"/>
                  </a:lnTo>
                  <a:lnTo>
                    <a:pt x="13" y="37"/>
                  </a:lnTo>
                  <a:lnTo>
                    <a:pt x="13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3" name="Freeform 2107"/>
            <p:cNvSpPr>
              <a:spLocks/>
            </p:cNvSpPr>
            <p:nvPr/>
          </p:nvSpPr>
          <p:spPr bwMode="auto">
            <a:xfrm>
              <a:off x="3683" y="460"/>
              <a:ext cx="11" cy="12"/>
            </a:xfrm>
            <a:custGeom>
              <a:avLst/>
              <a:gdLst/>
              <a:ahLst/>
              <a:cxnLst>
                <a:cxn ang="0">
                  <a:pos x="14" y="27"/>
                </a:cxn>
                <a:cxn ang="0">
                  <a:pos x="31" y="27"/>
                </a:cxn>
                <a:cxn ang="0">
                  <a:pos x="31" y="48"/>
                </a:cxn>
                <a:cxn ang="0">
                  <a:pos x="45" y="48"/>
                </a:cxn>
                <a:cxn ang="0">
                  <a:pos x="45" y="0"/>
                </a:cxn>
                <a:cxn ang="0">
                  <a:pos x="31" y="0"/>
                </a:cxn>
                <a:cxn ang="0">
                  <a:pos x="31" y="17"/>
                </a:cxn>
                <a:cxn ang="0">
                  <a:pos x="14" y="1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14" y="27"/>
                </a:cxn>
              </a:cxnLst>
              <a:rect l="0" t="0" r="r" b="b"/>
              <a:pathLst>
                <a:path w="45" h="48">
                  <a:moveTo>
                    <a:pt x="14" y="27"/>
                  </a:moveTo>
                  <a:lnTo>
                    <a:pt x="31" y="27"/>
                  </a:lnTo>
                  <a:lnTo>
                    <a:pt x="31" y="48"/>
                  </a:lnTo>
                  <a:lnTo>
                    <a:pt x="45" y="48"/>
                  </a:lnTo>
                  <a:lnTo>
                    <a:pt x="45" y="0"/>
                  </a:lnTo>
                  <a:lnTo>
                    <a:pt x="31" y="0"/>
                  </a:lnTo>
                  <a:lnTo>
                    <a:pt x="31" y="17"/>
                  </a:lnTo>
                  <a:lnTo>
                    <a:pt x="14" y="1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4" name="Freeform 2108"/>
            <p:cNvSpPr>
              <a:spLocks noEditPoints="1"/>
            </p:cNvSpPr>
            <p:nvPr/>
          </p:nvSpPr>
          <p:spPr bwMode="auto">
            <a:xfrm>
              <a:off x="3696" y="460"/>
              <a:ext cx="13" cy="13"/>
            </a:xfrm>
            <a:custGeom>
              <a:avLst/>
              <a:gdLst/>
              <a:ahLst/>
              <a:cxnLst>
                <a:cxn ang="0">
                  <a:pos x="26" y="51"/>
                </a:cxn>
                <a:cxn ang="0">
                  <a:pos x="31" y="51"/>
                </a:cxn>
                <a:cxn ang="0">
                  <a:pos x="36" y="50"/>
                </a:cxn>
                <a:cxn ang="0">
                  <a:pos x="40" y="47"/>
                </a:cxn>
                <a:cxn ang="0">
                  <a:pos x="44" y="44"/>
                </a:cxn>
                <a:cxn ang="0">
                  <a:pos x="47" y="41"/>
                </a:cxn>
                <a:cxn ang="0">
                  <a:pos x="50" y="36"/>
                </a:cxn>
                <a:cxn ang="0">
                  <a:pos x="51" y="31"/>
                </a:cxn>
                <a:cxn ang="0">
                  <a:pos x="52" y="25"/>
                </a:cxn>
                <a:cxn ang="0">
                  <a:pos x="51" y="19"/>
                </a:cxn>
                <a:cxn ang="0">
                  <a:pos x="50" y="14"/>
                </a:cxn>
                <a:cxn ang="0">
                  <a:pos x="47" y="10"/>
                </a:cxn>
                <a:cxn ang="0">
                  <a:pos x="44" y="6"/>
                </a:cxn>
                <a:cxn ang="0">
                  <a:pos x="41" y="4"/>
                </a:cxn>
                <a:cxn ang="0">
                  <a:pos x="36" y="2"/>
                </a:cxn>
                <a:cxn ang="0">
                  <a:pos x="31" y="1"/>
                </a:cxn>
                <a:cxn ang="0">
                  <a:pos x="26" y="0"/>
                </a:cxn>
                <a:cxn ang="0">
                  <a:pos x="21" y="1"/>
                </a:cxn>
                <a:cxn ang="0">
                  <a:pos x="17" y="2"/>
                </a:cxn>
                <a:cxn ang="0">
                  <a:pos x="11" y="3"/>
                </a:cxn>
                <a:cxn ang="0">
                  <a:pos x="7" y="6"/>
                </a:cxn>
                <a:cxn ang="0">
                  <a:pos x="4" y="9"/>
                </a:cxn>
                <a:cxn ang="0">
                  <a:pos x="2" y="14"/>
                </a:cxn>
                <a:cxn ang="0">
                  <a:pos x="0" y="19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2" y="36"/>
                </a:cxn>
                <a:cxn ang="0">
                  <a:pos x="4" y="41"/>
                </a:cxn>
                <a:cxn ang="0">
                  <a:pos x="7" y="44"/>
                </a:cxn>
                <a:cxn ang="0">
                  <a:pos x="11" y="47"/>
                </a:cxn>
                <a:cxn ang="0">
                  <a:pos x="16" y="50"/>
                </a:cxn>
                <a:cxn ang="0">
                  <a:pos x="21" y="51"/>
                </a:cxn>
                <a:cxn ang="0">
                  <a:pos x="26" y="51"/>
                </a:cxn>
                <a:cxn ang="0">
                  <a:pos x="26" y="41"/>
                </a:cxn>
                <a:cxn ang="0">
                  <a:pos x="23" y="40"/>
                </a:cxn>
                <a:cxn ang="0">
                  <a:pos x="20" y="39"/>
                </a:cxn>
                <a:cxn ang="0">
                  <a:pos x="18" y="38"/>
                </a:cxn>
                <a:cxn ang="0">
                  <a:pos x="17" y="35"/>
                </a:cxn>
                <a:cxn ang="0">
                  <a:pos x="14" y="30"/>
                </a:cxn>
                <a:cxn ang="0">
                  <a:pos x="14" y="25"/>
                </a:cxn>
                <a:cxn ang="0">
                  <a:pos x="14" y="20"/>
                </a:cxn>
                <a:cxn ang="0">
                  <a:pos x="16" y="16"/>
                </a:cxn>
                <a:cxn ang="0">
                  <a:pos x="18" y="14"/>
                </a:cxn>
                <a:cxn ang="0">
                  <a:pos x="19" y="12"/>
                </a:cxn>
                <a:cxn ang="0">
                  <a:pos x="23" y="10"/>
                </a:cxn>
                <a:cxn ang="0">
                  <a:pos x="26" y="10"/>
                </a:cxn>
                <a:cxn ang="0">
                  <a:pos x="29" y="10"/>
                </a:cxn>
                <a:cxn ang="0">
                  <a:pos x="33" y="12"/>
                </a:cxn>
                <a:cxn ang="0">
                  <a:pos x="34" y="14"/>
                </a:cxn>
                <a:cxn ang="0">
                  <a:pos x="36" y="16"/>
                </a:cxn>
                <a:cxn ang="0">
                  <a:pos x="37" y="20"/>
                </a:cxn>
                <a:cxn ang="0">
                  <a:pos x="37" y="25"/>
                </a:cxn>
                <a:cxn ang="0">
                  <a:pos x="37" y="30"/>
                </a:cxn>
                <a:cxn ang="0">
                  <a:pos x="35" y="35"/>
                </a:cxn>
                <a:cxn ang="0">
                  <a:pos x="34" y="37"/>
                </a:cxn>
                <a:cxn ang="0">
                  <a:pos x="32" y="39"/>
                </a:cxn>
                <a:cxn ang="0">
                  <a:pos x="29" y="40"/>
                </a:cxn>
                <a:cxn ang="0">
                  <a:pos x="26" y="41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31" y="51"/>
                  </a:lnTo>
                  <a:lnTo>
                    <a:pt x="36" y="50"/>
                  </a:lnTo>
                  <a:lnTo>
                    <a:pt x="40" y="47"/>
                  </a:lnTo>
                  <a:lnTo>
                    <a:pt x="44" y="44"/>
                  </a:lnTo>
                  <a:lnTo>
                    <a:pt x="47" y="41"/>
                  </a:lnTo>
                  <a:lnTo>
                    <a:pt x="50" y="36"/>
                  </a:lnTo>
                  <a:lnTo>
                    <a:pt x="51" y="31"/>
                  </a:lnTo>
                  <a:lnTo>
                    <a:pt x="52" y="25"/>
                  </a:lnTo>
                  <a:lnTo>
                    <a:pt x="51" y="19"/>
                  </a:lnTo>
                  <a:lnTo>
                    <a:pt x="50" y="14"/>
                  </a:lnTo>
                  <a:lnTo>
                    <a:pt x="47" y="10"/>
                  </a:lnTo>
                  <a:lnTo>
                    <a:pt x="44" y="6"/>
                  </a:lnTo>
                  <a:lnTo>
                    <a:pt x="41" y="4"/>
                  </a:lnTo>
                  <a:lnTo>
                    <a:pt x="36" y="2"/>
                  </a:lnTo>
                  <a:lnTo>
                    <a:pt x="31" y="1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7" y="6"/>
                  </a:lnTo>
                  <a:lnTo>
                    <a:pt x="4" y="9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2" y="36"/>
                  </a:lnTo>
                  <a:lnTo>
                    <a:pt x="4" y="41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6" y="50"/>
                  </a:lnTo>
                  <a:lnTo>
                    <a:pt x="21" y="51"/>
                  </a:lnTo>
                  <a:lnTo>
                    <a:pt x="26" y="51"/>
                  </a:lnTo>
                  <a:close/>
                  <a:moveTo>
                    <a:pt x="26" y="41"/>
                  </a:moveTo>
                  <a:lnTo>
                    <a:pt x="23" y="40"/>
                  </a:lnTo>
                  <a:lnTo>
                    <a:pt x="20" y="39"/>
                  </a:lnTo>
                  <a:lnTo>
                    <a:pt x="18" y="38"/>
                  </a:lnTo>
                  <a:lnTo>
                    <a:pt x="17" y="35"/>
                  </a:lnTo>
                  <a:lnTo>
                    <a:pt x="14" y="30"/>
                  </a:lnTo>
                  <a:lnTo>
                    <a:pt x="14" y="25"/>
                  </a:lnTo>
                  <a:lnTo>
                    <a:pt x="14" y="20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19" y="12"/>
                  </a:lnTo>
                  <a:lnTo>
                    <a:pt x="23" y="10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33" y="12"/>
                  </a:lnTo>
                  <a:lnTo>
                    <a:pt x="34" y="14"/>
                  </a:lnTo>
                  <a:lnTo>
                    <a:pt x="36" y="16"/>
                  </a:lnTo>
                  <a:lnTo>
                    <a:pt x="37" y="20"/>
                  </a:lnTo>
                  <a:lnTo>
                    <a:pt x="37" y="25"/>
                  </a:lnTo>
                  <a:lnTo>
                    <a:pt x="37" y="30"/>
                  </a:lnTo>
                  <a:lnTo>
                    <a:pt x="35" y="35"/>
                  </a:lnTo>
                  <a:lnTo>
                    <a:pt x="34" y="37"/>
                  </a:lnTo>
                  <a:lnTo>
                    <a:pt x="32" y="39"/>
                  </a:lnTo>
                  <a:lnTo>
                    <a:pt x="29" y="40"/>
                  </a:lnTo>
                  <a:lnTo>
                    <a:pt x="26" y="4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5" name="Freeform 2109"/>
            <p:cNvSpPr>
              <a:spLocks/>
            </p:cNvSpPr>
            <p:nvPr/>
          </p:nvSpPr>
          <p:spPr bwMode="auto">
            <a:xfrm>
              <a:off x="3711" y="460"/>
              <a:ext cx="12" cy="13"/>
            </a:xfrm>
            <a:custGeom>
              <a:avLst/>
              <a:gdLst/>
              <a:ahLst/>
              <a:cxnLst>
                <a:cxn ang="0">
                  <a:pos x="35" y="31"/>
                </a:cxn>
                <a:cxn ang="0">
                  <a:pos x="34" y="34"/>
                </a:cxn>
                <a:cxn ang="0">
                  <a:pos x="33" y="37"/>
                </a:cxn>
                <a:cxn ang="0">
                  <a:pos x="32" y="39"/>
                </a:cxn>
                <a:cxn ang="0">
                  <a:pos x="30" y="40"/>
                </a:cxn>
                <a:cxn ang="0">
                  <a:pos x="28" y="41"/>
                </a:cxn>
                <a:cxn ang="0">
                  <a:pos x="25" y="41"/>
                </a:cxn>
                <a:cxn ang="0">
                  <a:pos x="23" y="41"/>
                </a:cxn>
                <a:cxn ang="0">
                  <a:pos x="19" y="38"/>
                </a:cxn>
                <a:cxn ang="0">
                  <a:pos x="18" y="36"/>
                </a:cxn>
                <a:cxn ang="0">
                  <a:pos x="16" y="33"/>
                </a:cxn>
                <a:cxn ang="0">
                  <a:pos x="15" y="29"/>
                </a:cxn>
                <a:cxn ang="0">
                  <a:pos x="15" y="24"/>
                </a:cxn>
                <a:cxn ang="0">
                  <a:pos x="15" y="20"/>
                </a:cxn>
                <a:cxn ang="0">
                  <a:pos x="16" y="16"/>
                </a:cxn>
                <a:cxn ang="0">
                  <a:pos x="18" y="14"/>
                </a:cxn>
                <a:cxn ang="0">
                  <a:pos x="19" y="12"/>
                </a:cxn>
                <a:cxn ang="0">
                  <a:pos x="23" y="10"/>
                </a:cxn>
                <a:cxn ang="0">
                  <a:pos x="26" y="10"/>
                </a:cxn>
                <a:cxn ang="0">
                  <a:pos x="29" y="10"/>
                </a:cxn>
                <a:cxn ang="0">
                  <a:pos x="31" y="11"/>
                </a:cxn>
                <a:cxn ang="0">
                  <a:pos x="33" y="14"/>
                </a:cxn>
                <a:cxn ang="0">
                  <a:pos x="35" y="19"/>
                </a:cxn>
                <a:cxn ang="0">
                  <a:pos x="48" y="19"/>
                </a:cxn>
                <a:cxn ang="0">
                  <a:pos x="47" y="15"/>
                </a:cxn>
                <a:cxn ang="0">
                  <a:pos x="46" y="12"/>
                </a:cxn>
                <a:cxn ang="0">
                  <a:pos x="45" y="9"/>
                </a:cxn>
                <a:cxn ang="0">
                  <a:pos x="43" y="6"/>
                </a:cxn>
                <a:cxn ang="0">
                  <a:pos x="40" y="4"/>
                </a:cxn>
                <a:cxn ang="0">
                  <a:pos x="36" y="2"/>
                </a:cxn>
                <a:cxn ang="0">
                  <a:pos x="32" y="1"/>
                </a:cxn>
                <a:cxn ang="0">
                  <a:pos x="26" y="0"/>
                </a:cxn>
                <a:cxn ang="0">
                  <a:pos x="19" y="1"/>
                </a:cxn>
                <a:cxn ang="0">
                  <a:pos x="13" y="3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2" y="13"/>
                </a:cxn>
                <a:cxn ang="0">
                  <a:pos x="1" y="17"/>
                </a:cxn>
                <a:cxn ang="0">
                  <a:pos x="0" y="21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1" y="36"/>
                </a:cxn>
                <a:cxn ang="0">
                  <a:pos x="3" y="40"/>
                </a:cxn>
                <a:cxn ang="0">
                  <a:pos x="6" y="44"/>
                </a:cxn>
                <a:cxn ang="0">
                  <a:pos x="11" y="47"/>
                </a:cxn>
                <a:cxn ang="0">
                  <a:pos x="15" y="50"/>
                </a:cxn>
                <a:cxn ang="0">
                  <a:pos x="20" y="51"/>
                </a:cxn>
                <a:cxn ang="0">
                  <a:pos x="25" y="51"/>
                </a:cxn>
                <a:cxn ang="0">
                  <a:pos x="31" y="51"/>
                </a:cxn>
                <a:cxn ang="0">
                  <a:pos x="36" y="49"/>
                </a:cxn>
                <a:cxn ang="0">
                  <a:pos x="40" y="46"/>
                </a:cxn>
                <a:cxn ang="0">
                  <a:pos x="43" y="43"/>
                </a:cxn>
                <a:cxn ang="0">
                  <a:pos x="46" y="40"/>
                </a:cxn>
                <a:cxn ang="0">
                  <a:pos x="47" y="37"/>
                </a:cxn>
                <a:cxn ang="0">
                  <a:pos x="48" y="34"/>
                </a:cxn>
                <a:cxn ang="0">
                  <a:pos x="48" y="31"/>
                </a:cxn>
                <a:cxn ang="0">
                  <a:pos x="35" y="31"/>
                </a:cxn>
              </a:cxnLst>
              <a:rect l="0" t="0" r="r" b="b"/>
              <a:pathLst>
                <a:path w="48" h="51">
                  <a:moveTo>
                    <a:pt x="35" y="31"/>
                  </a:moveTo>
                  <a:lnTo>
                    <a:pt x="34" y="34"/>
                  </a:lnTo>
                  <a:lnTo>
                    <a:pt x="33" y="37"/>
                  </a:lnTo>
                  <a:lnTo>
                    <a:pt x="32" y="39"/>
                  </a:lnTo>
                  <a:lnTo>
                    <a:pt x="30" y="40"/>
                  </a:lnTo>
                  <a:lnTo>
                    <a:pt x="28" y="41"/>
                  </a:lnTo>
                  <a:lnTo>
                    <a:pt x="25" y="41"/>
                  </a:lnTo>
                  <a:lnTo>
                    <a:pt x="23" y="41"/>
                  </a:lnTo>
                  <a:lnTo>
                    <a:pt x="19" y="38"/>
                  </a:lnTo>
                  <a:lnTo>
                    <a:pt x="18" y="36"/>
                  </a:lnTo>
                  <a:lnTo>
                    <a:pt x="16" y="33"/>
                  </a:lnTo>
                  <a:lnTo>
                    <a:pt x="15" y="29"/>
                  </a:lnTo>
                  <a:lnTo>
                    <a:pt x="15" y="24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19" y="12"/>
                  </a:lnTo>
                  <a:lnTo>
                    <a:pt x="23" y="10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31" y="11"/>
                  </a:lnTo>
                  <a:lnTo>
                    <a:pt x="33" y="14"/>
                  </a:lnTo>
                  <a:lnTo>
                    <a:pt x="35" y="19"/>
                  </a:lnTo>
                  <a:lnTo>
                    <a:pt x="48" y="19"/>
                  </a:lnTo>
                  <a:lnTo>
                    <a:pt x="47" y="15"/>
                  </a:lnTo>
                  <a:lnTo>
                    <a:pt x="46" y="12"/>
                  </a:lnTo>
                  <a:lnTo>
                    <a:pt x="45" y="9"/>
                  </a:lnTo>
                  <a:lnTo>
                    <a:pt x="43" y="6"/>
                  </a:lnTo>
                  <a:lnTo>
                    <a:pt x="40" y="4"/>
                  </a:lnTo>
                  <a:lnTo>
                    <a:pt x="36" y="2"/>
                  </a:lnTo>
                  <a:lnTo>
                    <a:pt x="32" y="1"/>
                  </a:lnTo>
                  <a:lnTo>
                    <a:pt x="26" y="0"/>
                  </a:lnTo>
                  <a:lnTo>
                    <a:pt x="19" y="1"/>
                  </a:lnTo>
                  <a:lnTo>
                    <a:pt x="13" y="3"/>
                  </a:lnTo>
                  <a:lnTo>
                    <a:pt x="9" y="5"/>
                  </a:lnTo>
                  <a:lnTo>
                    <a:pt x="5" y="9"/>
                  </a:lnTo>
                  <a:lnTo>
                    <a:pt x="2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1" y="36"/>
                  </a:lnTo>
                  <a:lnTo>
                    <a:pt x="3" y="40"/>
                  </a:lnTo>
                  <a:lnTo>
                    <a:pt x="6" y="44"/>
                  </a:lnTo>
                  <a:lnTo>
                    <a:pt x="11" y="47"/>
                  </a:lnTo>
                  <a:lnTo>
                    <a:pt x="15" y="50"/>
                  </a:lnTo>
                  <a:lnTo>
                    <a:pt x="20" y="51"/>
                  </a:lnTo>
                  <a:lnTo>
                    <a:pt x="25" y="51"/>
                  </a:lnTo>
                  <a:lnTo>
                    <a:pt x="31" y="51"/>
                  </a:lnTo>
                  <a:lnTo>
                    <a:pt x="36" y="49"/>
                  </a:lnTo>
                  <a:lnTo>
                    <a:pt x="40" y="46"/>
                  </a:lnTo>
                  <a:lnTo>
                    <a:pt x="43" y="43"/>
                  </a:lnTo>
                  <a:lnTo>
                    <a:pt x="46" y="40"/>
                  </a:lnTo>
                  <a:lnTo>
                    <a:pt x="47" y="37"/>
                  </a:lnTo>
                  <a:lnTo>
                    <a:pt x="48" y="34"/>
                  </a:lnTo>
                  <a:lnTo>
                    <a:pt x="48" y="31"/>
                  </a:lnTo>
                  <a:lnTo>
                    <a:pt x="35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6" name="Freeform 2110"/>
            <p:cNvSpPr>
              <a:spLocks/>
            </p:cNvSpPr>
            <p:nvPr/>
          </p:nvSpPr>
          <p:spPr bwMode="auto">
            <a:xfrm>
              <a:off x="3724" y="460"/>
              <a:ext cx="12" cy="12"/>
            </a:xfrm>
            <a:custGeom>
              <a:avLst/>
              <a:gdLst/>
              <a:ahLst/>
              <a:cxnLst>
                <a:cxn ang="0">
                  <a:pos x="16" y="9"/>
                </a:cxn>
                <a:cxn ang="0">
                  <a:pos x="16" y="48"/>
                </a:cxn>
                <a:cxn ang="0">
                  <a:pos x="30" y="48"/>
                </a:cxn>
                <a:cxn ang="0">
                  <a:pos x="30" y="9"/>
                </a:cxn>
                <a:cxn ang="0">
                  <a:pos x="46" y="9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6" y="9"/>
                </a:cxn>
              </a:cxnLst>
              <a:rect l="0" t="0" r="r" b="b"/>
              <a:pathLst>
                <a:path w="46" h="48">
                  <a:moveTo>
                    <a:pt x="16" y="9"/>
                  </a:moveTo>
                  <a:lnTo>
                    <a:pt x="16" y="48"/>
                  </a:lnTo>
                  <a:lnTo>
                    <a:pt x="30" y="48"/>
                  </a:lnTo>
                  <a:lnTo>
                    <a:pt x="30" y="9"/>
                  </a:lnTo>
                  <a:lnTo>
                    <a:pt x="46" y="9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6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7" name="Freeform 2111"/>
            <p:cNvSpPr>
              <a:spLocks/>
            </p:cNvSpPr>
            <p:nvPr/>
          </p:nvSpPr>
          <p:spPr bwMode="auto">
            <a:xfrm>
              <a:off x="3737" y="460"/>
              <a:ext cx="13" cy="12"/>
            </a:xfrm>
            <a:custGeom>
              <a:avLst/>
              <a:gdLst/>
              <a:ahLst/>
              <a:cxnLst>
                <a:cxn ang="0">
                  <a:pos x="15" y="30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6" y="48"/>
                </a:cxn>
                <a:cxn ang="0">
                  <a:pos x="35" y="16"/>
                </a:cxn>
                <a:cxn ang="0">
                  <a:pos x="35" y="48"/>
                </a:cxn>
                <a:cxn ang="0">
                  <a:pos x="49" y="48"/>
                </a:cxn>
                <a:cxn ang="0">
                  <a:pos x="49" y="0"/>
                </a:cxn>
                <a:cxn ang="0">
                  <a:pos x="34" y="0"/>
                </a:cxn>
                <a:cxn ang="0">
                  <a:pos x="15" y="30"/>
                </a:cxn>
              </a:cxnLst>
              <a:rect l="0" t="0" r="r" b="b"/>
              <a:pathLst>
                <a:path w="49" h="48">
                  <a:moveTo>
                    <a:pt x="15" y="3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6" y="48"/>
                  </a:lnTo>
                  <a:lnTo>
                    <a:pt x="35" y="16"/>
                  </a:lnTo>
                  <a:lnTo>
                    <a:pt x="35" y="48"/>
                  </a:lnTo>
                  <a:lnTo>
                    <a:pt x="49" y="48"/>
                  </a:lnTo>
                  <a:lnTo>
                    <a:pt x="49" y="0"/>
                  </a:lnTo>
                  <a:lnTo>
                    <a:pt x="34" y="0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8" name="Freeform 2112"/>
            <p:cNvSpPr>
              <a:spLocks/>
            </p:cNvSpPr>
            <p:nvPr/>
          </p:nvSpPr>
          <p:spPr bwMode="auto">
            <a:xfrm>
              <a:off x="3758" y="460"/>
              <a:ext cx="12" cy="13"/>
            </a:xfrm>
            <a:custGeom>
              <a:avLst/>
              <a:gdLst/>
              <a:ahLst/>
              <a:cxnLst>
                <a:cxn ang="0">
                  <a:pos x="35" y="31"/>
                </a:cxn>
                <a:cxn ang="0">
                  <a:pos x="35" y="34"/>
                </a:cxn>
                <a:cxn ang="0">
                  <a:pos x="33" y="37"/>
                </a:cxn>
                <a:cxn ang="0">
                  <a:pos x="32" y="39"/>
                </a:cxn>
                <a:cxn ang="0">
                  <a:pos x="30" y="40"/>
                </a:cxn>
                <a:cxn ang="0">
                  <a:pos x="28" y="41"/>
                </a:cxn>
                <a:cxn ang="0">
                  <a:pos x="26" y="41"/>
                </a:cxn>
                <a:cxn ang="0">
                  <a:pos x="22" y="41"/>
                </a:cxn>
                <a:cxn ang="0">
                  <a:pos x="19" y="38"/>
                </a:cxn>
                <a:cxn ang="0">
                  <a:pos x="17" y="36"/>
                </a:cxn>
                <a:cxn ang="0">
                  <a:pos x="16" y="33"/>
                </a:cxn>
                <a:cxn ang="0">
                  <a:pos x="15" y="29"/>
                </a:cxn>
                <a:cxn ang="0">
                  <a:pos x="14" y="24"/>
                </a:cxn>
                <a:cxn ang="0">
                  <a:pos x="15" y="20"/>
                </a:cxn>
                <a:cxn ang="0">
                  <a:pos x="16" y="16"/>
                </a:cxn>
                <a:cxn ang="0">
                  <a:pos x="17" y="14"/>
                </a:cxn>
                <a:cxn ang="0">
                  <a:pos x="19" y="12"/>
                </a:cxn>
                <a:cxn ang="0">
                  <a:pos x="22" y="10"/>
                </a:cxn>
                <a:cxn ang="0">
                  <a:pos x="26" y="10"/>
                </a:cxn>
                <a:cxn ang="0">
                  <a:pos x="29" y="10"/>
                </a:cxn>
                <a:cxn ang="0">
                  <a:pos x="32" y="11"/>
                </a:cxn>
                <a:cxn ang="0">
                  <a:pos x="34" y="14"/>
                </a:cxn>
                <a:cxn ang="0">
                  <a:pos x="35" y="19"/>
                </a:cxn>
                <a:cxn ang="0">
                  <a:pos x="48" y="19"/>
                </a:cxn>
                <a:cxn ang="0">
                  <a:pos x="48" y="15"/>
                </a:cxn>
                <a:cxn ang="0">
                  <a:pos x="47" y="12"/>
                </a:cxn>
                <a:cxn ang="0">
                  <a:pos x="45" y="9"/>
                </a:cxn>
                <a:cxn ang="0">
                  <a:pos x="43" y="6"/>
                </a:cxn>
                <a:cxn ang="0">
                  <a:pos x="40" y="4"/>
                </a:cxn>
                <a:cxn ang="0">
                  <a:pos x="37" y="2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19" y="1"/>
                </a:cxn>
                <a:cxn ang="0">
                  <a:pos x="13" y="3"/>
                </a:cxn>
                <a:cxn ang="0">
                  <a:pos x="8" y="5"/>
                </a:cxn>
                <a:cxn ang="0">
                  <a:pos x="5" y="9"/>
                </a:cxn>
                <a:cxn ang="0">
                  <a:pos x="3" y="13"/>
                </a:cxn>
                <a:cxn ang="0">
                  <a:pos x="1" y="17"/>
                </a:cxn>
                <a:cxn ang="0">
                  <a:pos x="0" y="21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2" y="36"/>
                </a:cxn>
                <a:cxn ang="0">
                  <a:pos x="4" y="40"/>
                </a:cxn>
                <a:cxn ang="0">
                  <a:pos x="7" y="44"/>
                </a:cxn>
                <a:cxn ang="0">
                  <a:pos x="10" y="47"/>
                </a:cxn>
                <a:cxn ang="0">
                  <a:pos x="14" y="50"/>
                </a:cxn>
                <a:cxn ang="0">
                  <a:pos x="19" y="51"/>
                </a:cxn>
                <a:cxn ang="0">
                  <a:pos x="26" y="51"/>
                </a:cxn>
                <a:cxn ang="0">
                  <a:pos x="32" y="51"/>
                </a:cxn>
                <a:cxn ang="0">
                  <a:pos x="37" y="49"/>
                </a:cxn>
                <a:cxn ang="0">
                  <a:pos x="41" y="46"/>
                </a:cxn>
                <a:cxn ang="0">
                  <a:pos x="44" y="43"/>
                </a:cxn>
                <a:cxn ang="0">
                  <a:pos x="46" y="40"/>
                </a:cxn>
                <a:cxn ang="0">
                  <a:pos x="47" y="37"/>
                </a:cxn>
                <a:cxn ang="0">
                  <a:pos x="48" y="34"/>
                </a:cxn>
                <a:cxn ang="0">
                  <a:pos x="49" y="31"/>
                </a:cxn>
                <a:cxn ang="0">
                  <a:pos x="35" y="31"/>
                </a:cxn>
              </a:cxnLst>
              <a:rect l="0" t="0" r="r" b="b"/>
              <a:pathLst>
                <a:path w="49" h="51">
                  <a:moveTo>
                    <a:pt x="35" y="31"/>
                  </a:moveTo>
                  <a:lnTo>
                    <a:pt x="35" y="34"/>
                  </a:lnTo>
                  <a:lnTo>
                    <a:pt x="33" y="37"/>
                  </a:lnTo>
                  <a:lnTo>
                    <a:pt x="32" y="39"/>
                  </a:lnTo>
                  <a:lnTo>
                    <a:pt x="30" y="40"/>
                  </a:lnTo>
                  <a:lnTo>
                    <a:pt x="28" y="41"/>
                  </a:lnTo>
                  <a:lnTo>
                    <a:pt x="26" y="41"/>
                  </a:lnTo>
                  <a:lnTo>
                    <a:pt x="22" y="41"/>
                  </a:lnTo>
                  <a:lnTo>
                    <a:pt x="19" y="38"/>
                  </a:lnTo>
                  <a:lnTo>
                    <a:pt x="17" y="36"/>
                  </a:lnTo>
                  <a:lnTo>
                    <a:pt x="16" y="33"/>
                  </a:lnTo>
                  <a:lnTo>
                    <a:pt x="15" y="29"/>
                  </a:lnTo>
                  <a:lnTo>
                    <a:pt x="14" y="24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2" y="10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32" y="11"/>
                  </a:lnTo>
                  <a:lnTo>
                    <a:pt x="34" y="14"/>
                  </a:lnTo>
                  <a:lnTo>
                    <a:pt x="35" y="19"/>
                  </a:lnTo>
                  <a:lnTo>
                    <a:pt x="48" y="19"/>
                  </a:lnTo>
                  <a:lnTo>
                    <a:pt x="48" y="15"/>
                  </a:lnTo>
                  <a:lnTo>
                    <a:pt x="47" y="12"/>
                  </a:lnTo>
                  <a:lnTo>
                    <a:pt x="45" y="9"/>
                  </a:lnTo>
                  <a:lnTo>
                    <a:pt x="43" y="6"/>
                  </a:lnTo>
                  <a:lnTo>
                    <a:pt x="40" y="4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19" y="1"/>
                  </a:lnTo>
                  <a:lnTo>
                    <a:pt x="13" y="3"/>
                  </a:lnTo>
                  <a:lnTo>
                    <a:pt x="8" y="5"/>
                  </a:lnTo>
                  <a:lnTo>
                    <a:pt x="5" y="9"/>
                  </a:lnTo>
                  <a:lnTo>
                    <a:pt x="3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2" y="36"/>
                  </a:lnTo>
                  <a:lnTo>
                    <a:pt x="4" y="40"/>
                  </a:lnTo>
                  <a:lnTo>
                    <a:pt x="7" y="44"/>
                  </a:lnTo>
                  <a:lnTo>
                    <a:pt x="10" y="47"/>
                  </a:lnTo>
                  <a:lnTo>
                    <a:pt x="14" y="50"/>
                  </a:lnTo>
                  <a:lnTo>
                    <a:pt x="19" y="51"/>
                  </a:lnTo>
                  <a:lnTo>
                    <a:pt x="26" y="51"/>
                  </a:lnTo>
                  <a:lnTo>
                    <a:pt x="32" y="51"/>
                  </a:lnTo>
                  <a:lnTo>
                    <a:pt x="37" y="49"/>
                  </a:lnTo>
                  <a:lnTo>
                    <a:pt x="41" y="46"/>
                  </a:lnTo>
                  <a:lnTo>
                    <a:pt x="44" y="43"/>
                  </a:lnTo>
                  <a:lnTo>
                    <a:pt x="46" y="40"/>
                  </a:lnTo>
                  <a:lnTo>
                    <a:pt x="47" y="37"/>
                  </a:lnTo>
                  <a:lnTo>
                    <a:pt x="48" y="34"/>
                  </a:lnTo>
                  <a:lnTo>
                    <a:pt x="49" y="31"/>
                  </a:lnTo>
                  <a:lnTo>
                    <a:pt x="35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29" name="Freeform 2113"/>
            <p:cNvSpPr>
              <a:spLocks noEditPoints="1"/>
            </p:cNvSpPr>
            <p:nvPr/>
          </p:nvSpPr>
          <p:spPr bwMode="auto">
            <a:xfrm>
              <a:off x="3771" y="460"/>
              <a:ext cx="13" cy="13"/>
            </a:xfrm>
            <a:custGeom>
              <a:avLst/>
              <a:gdLst/>
              <a:ahLst/>
              <a:cxnLst>
                <a:cxn ang="0">
                  <a:pos x="27" y="51"/>
                </a:cxn>
                <a:cxn ang="0">
                  <a:pos x="32" y="51"/>
                </a:cxn>
                <a:cxn ang="0">
                  <a:pos x="37" y="50"/>
                </a:cxn>
                <a:cxn ang="0">
                  <a:pos x="41" y="47"/>
                </a:cxn>
                <a:cxn ang="0">
                  <a:pos x="45" y="44"/>
                </a:cxn>
                <a:cxn ang="0">
                  <a:pos x="48" y="41"/>
                </a:cxn>
                <a:cxn ang="0">
                  <a:pos x="50" y="36"/>
                </a:cxn>
                <a:cxn ang="0">
                  <a:pos x="52" y="31"/>
                </a:cxn>
                <a:cxn ang="0">
                  <a:pos x="52" y="25"/>
                </a:cxn>
                <a:cxn ang="0">
                  <a:pos x="52" y="19"/>
                </a:cxn>
                <a:cxn ang="0">
                  <a:pos x="50" y="14"/>
                </a:cxn>
                <a:cxn ang="0">
                  <a:pos x="48" y="10"/>
                </a:cxn>
                <a:cxn ang="0">
                  <a:pos x="45" y="6"/>
                </a:cxn>
                <a:cxn ang="0">
                  <a:pos x="41" y="4"/>
                </a:cxn>
                <a:cxn ang="0">
                  <a:pos x="37" y="2"/>
                </a:cxn>
                <a:cxn ang="0">
                  <a:pos x="32" y="1"/>
                </a:cxn>
                <a:cxn ang="0">
                  <a:pos x="27" y="0"/>
                </a:cxn>
                <a:cxn ang="0">
                  <a:pos x="22" y="1"/>
                </a:cxn>
                <a:cxn ang="0">
                  <a:pos x="16" y="2"/>
                </a:cxn>
                <a:cxn ang="0">
                  <a:pos x="12" y="3"/>
                </a:cxn>
                <a:cxn ang="0">
                  <a:pos x="8" y="6"/>
                </a:cxn>
                <a:cxn ang="0">
                  <a:pos x="5" y="9"/>
                </a:cxn>
                <a:cxn ang="0">
                  <a:pos x="3" y="14"/>
                </a:cxn>
                <a:cxn ang="0">
                  <a:pos x="1" y="19"/>
                </a:cxn>
                <a:cxn ang="0">
                  <a:pos x="0" y="25"/>
                </a:cxn>
                <a:cxn ang="0">
                  <a:pos x="1" y="31"/>
                </a:cxn>
                <a:cxn ang="0">
                  <a:pos x="2" y="36"/>
                </a:cxn>
                <a:cxn ang="0">
                  <a:pos x="5" y="41"/>
                </a:cxn>
                <a:cxn ang="0">
                  <a:pos x="8" y="44"/>
                </a:cxn>
                <a:cxn ang="0">
                  <a:pos x="11" y="47"/>
                </a:cxn>
                <a:cxn ang="0">
                  <a:pos x="16" y="50"/>
                </a:cxn>
                <a:cxn ang="0">
                  <a:pos x="22" y="51"/>
                </a:cxn>
                <a:cxn ang="0">
                  <a:pos x="27" y="51"/>
                </a:cxn>
                <a:cxn ang="0">
                  <a:pos x="27" y="41"/>
                </a:cxn>
                <a:cxn ang="0">
                  <a:pos x="24" y="40"/>
                </a:cxn>
                <a:cxn ang="0">
                  <a:pos x="21" y="39"/>
                </a:cxn>
                <a:cxn ang="0">
                  <a:pos x="18" y="38"/>
                </a:cxn>
                <a:cxn ang="0">
                  <a:pos x="17" y="35"/>
                </a:cxn>
                <a:cxn ang="0">
                  <a:pos x="15" y="30"/>
                </a:cxn>
                <a:cxn ang="0">
                  <a:pos x="15" y="25"/>
                </a:cxn>
                <a:cxn ang="0">
                  <a:pos x="15" y="20"/>
                </a:cxn>
                <a:cxn ang="0">
                  <a:pos x="16" y="16"/>
                </a:cxn>
                <a:cxn ang="0">
                  <a:pos x="18" y="14"/>
                </a:cxn>
                <a:cxn ang="0">
                  <a:pos x="19" y="12"/>
                </a:cxn>
                <a:cxn ang="0">
                  <a:pos x="24" y="10"/>
                </a:cxn>
                <a:cxn ang="0">
                  <a:pos x="27" y="10"/>
                </a:cxn>
                <a:cxn ang="0">
                  <a:pos x="30" y="10"/>
                </a:cxn>
                <a:cxn ang="0">
                  <a:pos x="34" y="12"/>
                </a:cxn>
                <a:cxn ang="0">
                  <a:pos x="35" y="14"/>
                </a:cxn>
                <a:cxn ang="0">
                  <a:pos x="37" y="16"/>
                </a:cxn>
                <a:cxn ang="0">
                  <a:pos x="38" y="20"/>
                </a:cxn>
                <a:cxn ang="0">
                  <a:pos x="38" y="25"/>
                </a:cxn>
                <a:cxn ang="0">
                  <a:pos x="38" y="30"/>
                </a:cxn>
                <a:cxn ang="0">
                  <a:pos x="36" y="35"/>
                </a:cxn>
                <a:cxn ang="0">
                  <a:pos x="35" y="37"/>
                </a:cxn>
                <a:cxn ang="0">
                  <a:pos x="33" y="39"/>
                </a:cxn>
                <a:cxn ang="0">
                  <a:pos x="30" y="40"/>
                </a:cxn>
                <a:cxn ang="0">
                  <a:pos x="27" y="41"/>
                </a:cxn>
              </a:cxnLst>
              <a:rect l="0" t="0" r="r" b="b"/>
              <a:pathLst>
                <a:path w="52" h="51">
                  <a:moveTo>
                    <a:pt x="27" y="51"/>
                  </a:moveTo>
                  <a:lnTo>
                    <a:pt x="32" y="51"/>
                  </a:lnTo>
                  <a:lnTo>
                    <a:pt x="37" y="50"/>
                  </a:lnTo>
                  <a:lnTo>
                    <a:pt x="41" y="47"/>
                  </a:lnTo>
                  <a:lnTo>
                    <a:pt x="45" y="44"/>
                  </a:lnTo>
                  <a:lnTo>
                    <a:pt x="48" y="41"/>
                  </a:lnTo>
                  <a:lnTo>
                    <a:pt x="50" y="36"/>
                  </a:lnTo>
                  <a:lnTo>
                    <a:pt x="52" y="31"/>
                  </a:lnTo>
                  <a:lnTo>
                    <a:pt x="52" y="25"/>
                  </a:lnTo>
                  <a:lnTo>
                    <a:pt x="52" y="19"/>
                  </a:lnTo>
                  <a:lnTo>
                    <a:pt x="50" y="14"/>
                  </a:lnTo>
                  <a:lnTo>
                    <a:pt x="48" y="10"/>
                  </a:lnTo>
                  <a:lnTo>
                    <a:pt x="45" y="6"/>
                  </a:lnTo>
                  <a:lnTo>
                    <a:pt x="41" y="4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6" y="2"/>
                  </a:lnTo>
                  <a:lnTo>
                    <a:pt x="12" y="3"/>
                  </a:lnTo>
                  <a:lnTo>
                    <a:pt x="8" y="6"/>
                  </a:lnTo>
                  <a:lnTo>
                    <a:pt x="5" y="9"/>
                  </a:lnTo>
                  <a:lnTo>
                    <a:pt x="3" y="14"/>
                  </a:lnTo>
                  <a:lnTo>
                    <a:pt x="1" y="19"/>
                  </a:lnTo>
                  <a:lnTo>
                    <a:pt x="0" y="25"/>
                  </a:lnTo>
                  <a:lnTo>
                    <a:pt x="1" y="31"/>
                  </a:lnTo>
                  <a:lnTo>
                    <a:pt x="2" y="36"/>
                  </a:lnTo>
                  <a:lnTo>
                    <a:pt x="5" y="41"/>
                  </a:lnTo>
                  <a:lnTo>
                    <a:pt x="8" y="44"/>
                  </a:lnTo>
                  <a:lnTo>
                    <a:pt x="11" y="47"/>
                  </a:lnTo>
                  <a:lnTo>
                    <a:pt x="16" y="50"/>
                  </a:lnTo>
                  <a:lnTo>
                    <a:pt x="22" y="51"/>
                  </a:lnTo>
                  <a:lnTo>
                    <a:pt x="27" y="51"/>
                  </a:lnTo>
                  <a:close/>
                  <a:moveTo>
                    <a:pt x="27" y="41"/>
                  </a:moveTo>
                  <a:lnTo>
                    <a:pt x="24" y="40"/>
                  </a:lnTo>
                  <a:lnTo>
                    <a:pt x="21" y="39"/>
                  </a:lnTo>
                  <a:lnTo>
                    <a:pt x="18" y="38"/>
                  </a:lnTo>
                  <a:lnTo>
                    <a:pt x="17" y="35"/>
                  </a:lnTo>
                  <a:lnTo>
                    <a:pt x="15" y="30"/>
                  </a:lnTo>
                  <a:lnTo>
                    <a:pt x="15" y="25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19" y="12"/>
                  </a:lnTo>
                  <a:lnTo>
                    <a:pt x="24" y="10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4" y="12"/>
                  </a:lnTo>
                  <a:lnTo>
                    <a:pt x="35" y="14"/>
                  </a:lnTo>
                  <a:lnTo>
                    <a:pt x="37" y="16"/>
                  </a:lnTo>
                  <a:lnTo>
                    <a:pt x="38" y="20"/>
                  </a:lnTo>
                  <a:lnTo>
                    <a:pt x="38" y="25"/>
                  </a:lnTo>
                  <a:lnTo>
                    <a:pt x="38" y="30"/>
                  </a:lnTo>
                  <a:lnTo>
                    <a:pt x="36" y="35"/>
                  </a:lnTo>
                  <a:lnTo>
                    <a:pt x="35" y="37"/>
                  </a:lnTo>
                  <a:lnTo>
                    <a:pt x="33" y="39"/>
                  </a:lnTo>
                  <a:lnTo>
                    <a:pt x="30" y="40"/>
                  </a:lnTo>
                  <a:lnTo>
                    <a:pt x="27" y="4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30" name="Freeform 2114"/>
            <p:cNvSpPr>
              <a:spLocks noEditPoints="1"/>
            </p:cNvSpPr>
            <p:nvPr/>
          </p:nvSpPr>
          <p:spPr bwMode="auto">
            <a:xfrm>
              <a:off x="3786" y="460"/>
              <a:ext cx="13" cy="13"/>
            </a:xfrm>
            <a:custGeom>
              <a:avLst/>
              <a:gdLst/>
              <a:ahLst/>
              <a:cxnLst>
                <a:cxn ang="0">
                  <a:pos x="36" y="35"/>
                </a:cxn>
                <a:cxn ang="0">
                  <a:pos x="35" y="38"/>
                </a:cxn>
                <a:cxn ang="0">
                  <a:pos x="33" y="40"/>
                </a:cxn>
                <a:cxn ang="0">
                  <a:pos x="30" y="41"/>
                </a:cxn>
                <a:cxn ang="0">
                  <a:pos x="27" y="41"/>
                </a:cxn>
                <a:cxn ang="0">
                  <a:pos x="24" y="41"/>
                </a:cxn>
                <a:cxn ang="0">
                  <a:pos x="21" y="40"/>
                </a:cxn>
                <a:cxn ang="0">
                  <a:pos x="20" y="38"/>
                </a:cxn>
                <a:cxn ang="0">
                  <a:pos x="18" y="36"/>
                </a:cxn>
                <a:cxn ang="0">
                  <a:pos x="16" y="32"/>
                </a:cxn>
                <a:cxn ang="0">
                  <a:pos x="16" y="29"/>
                </a:cxn>
                <a:cxn ang="0">
                  <a:pos x="52" y="29"/>
                </a:cxn>
                <a:cxn ang="0">
                  <a:pos x="52" y="26"/>
                </a:cxn>
                <a:cxn ang="0">
                  <a:pos x="51" y="20"/>
                </a:cxn>
                <a:cxn ang="0">
                  <a:pos x="48" y="11"/>
                </a:cxn>
                <a:cxn ang="0">
                  <a:pos x="45" y="7"/>
                </a:cxn>
                <a:cxn ang="0">
                  <a:pos x="41" y="3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2" y="1"/>
                </a:cxn>
                <a:cxn ang="0">
                  <a:pos x="17" y="2"/>
                </a:cxn>
                <a:cxn ang="0">
                  <a:pos x="13" y="4"/>
                </a:cxn>
                <a:cxn ang="0">
                  <a:pos x="8" y="7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1" y="19"/>
                </a:cxn>
                <a:cxn ang="0">
                  <a:pos x="0" y="25"/>
                </a:cxn>
                <a:cxn ang="0">
                  <a:pos x="1" y="33"/>
                </a:cxn>
                <a:cxn ang="0">
                  <a:pos x="3" y="39"/>
                </a:cxn>
                <a:cxn ang="0">
                  <a:pos x="7" y="44"/>
                </a:cxn>
                <a:cxn ang="0">
                  <a:pos x="11" y="47"/>
                </a:cxn>
                <a:cxn ang="0">
                  <a:pos x="16" y="50"/>
                </a:cxn>
                <a:cxn ang="0">
                  <a:pos x="20" y="51"/>
                </a:cxn>
                <a:cxn ang="0">
                  <a:pos x="24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4" y="46"/>
                </a:cxn>
                <a:cxn ang="0">
                  <a:pos x="46" y="43"/>
                </a:cxn>
                <a:cxn ang="0">
                  <a:pos x="49" y="39"/>
                </a:cxn>
                <a:cxn ang="0">
                  <a:pos x="51" y="35"/>
                </a:cxn>
                <a:cxn ang="0">
                  <a:pos x="36" y="35"/>
                </a:cxn>
                <a:cxn ang="0">
                  <a:pos x="16" y="21"/>
                </a:cxn>
                <a:cxn ang="0">
                  <a:pos x="17" y="17"/>
                </a:cxn>
                <a:cxn ang="0">
                  <a:pos x="18" y="14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5" y="10"/>
                </a:cxn>
                <a:cxn ang="0">
                  <a:pos x="27" y="10"/>
                </a:cxn>
                <a:cxn ang="0">
                  <a:pos x="30" y="10"/>
                </a:cxn>
                <a:cxn ang="0">
                  <a:pos x="33" y="11"/>
                </a:cxn>
                <a:cxn ang="0">
                  <a:pos x="35" y="13"/>
                </a:cxn>
                <a:cxn ang="0">
                  <a:pos x="36" y="15"/>
                </a:cxn>
                <a:cxn ang="0">
                  <a:pos x="37" y="17"/>
                </a:cxn>
                <a:cxn ang="0">
                  <a:pos x="37" y="21"/>
                </a:cxn>
                <a:cxn ang="0">
                  <a:pos x="16" y="21"/>
                </a:cxn>
              </a:cxnLst>
              <a:rect l="0" t="0" r="r" b="b"/>
              <a:pathLst>
                <a:path w="52" h="51">
                  <a:moveTo>
                    <a:pt x="36" y="35"/>
                  </a:moveTo>
                  <a:lnTo>
                    <a:pt x="35" y="38"/>
                  </a:lnTo>
                  <a:lnTo>
                    <a:pt x="33" y="40"/>
                  </a:lnTo>
                  <a:lnTo>
                    <a:pt x="30" y="41"/>
                  </a:lnTo>
                  <a:lnTo>
                    <a:pt x="27" y="41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20" y="38"/>
                  </a:lnTo>
                  <a:lnTo>
                    <a:pt x="18" y="36"/>
                  </a:lnTo>
                  <a:lnTo>
                    <a:pt x="16" y="32"/>
                  </a:lnTo>
                  <a:lnTo>
                    <a:pt x="16" y="29"/>
                  </a:lnTo>
                  <a:lnTo>
                    <a:pt x="52" y="29"/>
                  </a:lnTo>
                  <a:lnTo>
                    <a:pt x="52" y="26"/>
                  </a:lnTo>
                  <a:lnTo>
                    <a:pt x="51" y="20"/>
                  </a:lnTo>
                  <a:lnTo>
                    <a:pt x="48" y="11"/>
                  </a:lnTo>
                  <a:lnTo>
                    <a:pt x="45" y="7"/>
                  </a:lnTo>
                  <a:lnTo>
                    <a:pt x="41" y="3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3" y="4"/>
                  </a:lnTo>
                  <a:lnTo>
                    <a:pt x="8" y="7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1" y="19"/>
                  </a:lnTo>
                  <a:lnTo>
                    <a:pt x="0" y="25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7" y="44"/>
                  </a:lnTo>
                  <a:lnTo>
                    <a:pt x="11" y="47"/>
                  </a:lnTo>
                  <a:lnTo>
                    <a:pt x="16" y="50"/>
                  </a:lnTo>
                  <a:lnTo>
                    <a:pt x="20" y="51"/>
                  </a:lnTo>
                  <a:lnTo>
                    <a:pt x="24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4" y="46"/>
                  </a:lnTo>
                  <a:lnTo>
                    <a:pt x="46" y="43"/>
                  </a:lnTo>
                  <a:lnTo>
                    <a:pt x="49" y="39"/>
                  </a:lnTo>
                  <a:lnTo>
                    <a:pt x="51" y="35"/>
                  </a:lnTo>
                  <a:lnTo>
                    <a:pt x="36" y="35"/>
                  </a:lnTo>
                  <a:close/>
                  <a:moveTo>
                    <a:pt x="16" y="21"/>
                  </a:moveTo>
                  <a:lnTo>
                    <a:pt x="17" y="17"/>
                  </a:lnTo>
                  <a:lnTo>
                    <a:pt x="18" y="14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3" y="11"/>
                  </a:lnTo>
                  <a:lnTo>
                    <a:pt x="35" y="13"/>
                  </a:lnTo>
                  <a:lnTo>
                    <a:pt x="36" y="15"/>
                  </a:lnTo>
                  <a:lnTo>
                    <a:pt x="37" y="17"/>
                  </a:lnTo>
                  <a:lnTo>
                    <a:pt x="37" y="21"/>
                  </a:lnTo>
                  <a:lnTo>
                    <a:pt x="16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31" name="Freeform 2115"/>
            <p:cNvSpPr>
              <a:spLocks noEditPoints="1"/>
            </p:cNvSpPr>
            <p:nvPr/>
          </p:nvSpPr>
          <p:spPr bwMode="auto">
            <a:xfrm>
              <a:off x="3800" y="460"/>
              <a:ext cx="15" cy="15"/>
            </a:xfrm>
            <a:custGeom>
              <a:avLst/>
              <a:gdLst/>
              <a:ahLst/>
              <a:cxnLst>
                <a:cxn ang="0">
                  <a:pos x="0" y="37"/>
                </a:cxn>
                <a:cxn ang="0">
                  <a:pos x="1" y="60"/>
                </a:cxn>
                <a:cxn ang="0">
                  <a:pos x="14" y="60"/>
                </a:cxn>
                <a:cxn ang="0">
                  <a:pos x="14" y="48"/>
                </a:cxn>
                <a:cxn ang="0">
                  <a:pos x="49" y="48"/>
                </a:cxn>
                <a:cxn ang="0">
                  <a:pos x="49" y="60"/>
                </a:cxn>
                <a:cxn ang="0">
                  <a:pos x="62" y="60"/>
                </a:cxn>
                <a:cxn ang="0">
                  <a:pos x="63" y="37"/>
                </a:cxn>
                <a:cxn ang="0">
                  <a:pos x="54" y="37"/>
                </a:cxn>
                <a:cxn ang="0">
                  <a:pos x="54" y="0"/>
                </a:cxn>
                <a:cxn ang="0">
                  <a:pos x="15" y="0"/>
                </a:cxn>
                <a:cxn ang="0">
                  <a:pos x="15" y="9"/>
                </a:cxn>
                <a:cxn ang="0">
                  <a:pos x="14" y="17"/>
                </a:cxn>
                <a:cxn ang="0">
                  <a:pos x="13" y="25"/>
                </a:cxn>
                <a:cxn ang="0">
                  <a:pos x="10" y="31"/>
                </a:cxn>
                <a:cxn ang="0">
                  <a:pos x="6" y="37"/>
                </a:cxn>
                <a:cxn ang="0">
                  <a:pos x="0" y="37"/>
                </a:cxn>
                <a:cxn ang="0">
                  <a:pos x="41" y="9"/>
                </a:cxn>
                <a:cxn ang="0">
                  <a:pos x="41" y="37"/>
                </a:cxn>
                <a:cxn ang="0">
                  <a:pos x="22" y="37"/>
                </a:cxn>
                <a:cxn ang="0">
                  <a:pos x="24" y="33"/>
                </a:cxn>
                <a:cxn ang="0">
                  <a:pos x="26" y="28"/>
                </a:cxn>
                <a:cxn ang="0">
                  <a:pos x="27" y="22"/>
                </a:cxn>
                <a:cxn ang="0">
                  <a:pos x="27" y="14"/>
                </a:cxn>
                <a:cxn ang="0">
                  <a:pos x="27" y="9"/>
                </a:cxn>
                <a:cxn ang="0">
                  <a:pos x="41" y="9"/>
                </a:cxn>
              </a:cxnLst>
              <a:rect l="0" t="0" r="r" b="b"/>
              <a:pathLst>
                <a:path w="63" h="60">
                  <a:moveTo>
                    <a:pt x="0" y="37"/>
                  </a:moveTo>
                  <a:lnTo>
                    <a:pt x="1" y="60"/>
                  </a:lnTo>
                  <a:lnTo>
                    <a:pt x="14" y="60"/>
                  </a:lnTo>
                  <a:lnTo>
                    <a:pt x="14" y="48"/>
                  </a:lnTo>
                  <a:lnTo>
                    <a:pt x="49" y="48"/>
                  </a:lnTo>
                  <a:lnTo>
                    <a:pt x="49" y="60"/>
                  </a:lnTo>
                  <a:lnTo>
                    <a:pt x="62" y="60"/>
                  </a:lnTo>
                  <a:lnTo>
                    <a:pt x="63" y="37"/>
                  </a:lnTo>
                  <a:lnTo>
                    <a:pt x="54" y="37"/>
                  </a:lnTo>
                  <a:lnTo>
                    <a:pt x="54" y="0"/>
                  </a:lnTo>
                  <a:lnTo>
                    <a:pt x="15" y="0"/>
                  </a:lnTo>
                  <a:lnTo>
                    <a:pt x="15" y="9"/>
                  </a:lnTo>
                  <a:lnTo>
                    <a:pt x="14" y="17"/>
                  </a:lnTo>
                  <a:lnTo>
                    <a:pt x="13" y="25"/>
                  </a:lnTo>
                  <a:lnTo>
                    <a:pt x="10" y="31"/>
                  </a:lnTo>
                  <a:lnTo>
                    <a:pt x="6" y="37"/>
                  </a:lnTo>
                  <a:lnTo>
                    <a:pt x="0" y="37"/>
                  </a:lnTo>
                  <a:close/>
                  <a:moveTo>
                    <a:pt x="41" y="9"/>
                  </a:moveTo>
                  <a:lnTo>
                    <a:pt x="41" y="37"/>
                  </a:lnTo>
                  <a:lnTo>
                    <a:pt x="22" y="37"/>
                  </a:lnTo>
                  <a:lnTo>
                    <a:pt x="24" y="33"/>
                  </a:lnTo>
                  <a:lnTo>
                    <a:pt x="26" y="28"/>
                  </a:lnTo>
                  <a:lnTo>
                    <a:pt x="27" y="22"/>
                  </a:lnTo>
                  <a:lnTo>
                    <a:pt x="27" y="14"/>
                  </a:lnTo>
                  <a:lnTo>
                    <a:pt x="27" y="9"/>
                  </a:lnTo>
                  <a:lnTo>
                    <a:pt x="41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32" name="Freeform 2116"/>
            <p:cNvSpPr>
              <a:spLocks/>
            </p:cNvSpPr>
            <p:nvPr/>
          </p:nvSpPr>
          <p:spPr bwMode="auto">
            <a:xfrm>
              <a:off x="3817" y="460"/>
              <a:ext cx="12" cy="12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33" y="16"/>
                </a:cxn>
                <a:cxn ang="0">
                  <a:pos x="33" y="48"/>
                </a:cxn>
                <a:cxn ang="0">
                  <a:pos x="48" y="48"/>
                </a:cxn>
                <a:cxn ang="0">
                  <a:pos x="48" y="0"/>
                </a:cxn>
                <a:cxn ang="0">
                  <a:pos x="33" y="0"/>
                </a:cxn>
                <a:cxn ang="0">
                  <a:pos x="14" y="30"/>
                </a:cxn>
              </a:cxnLst>
              <a:rect l="0" t="0" r="r" b="b"/>
              <a:pathLst>
                <a:path w="48" h="48">
                  <a:moveTo>
                    <a:pt x="14" y="3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33" y="16"/>
                  </a:lnTo>
                  <a:lnTo>
                    <a:pt x="33" y="48"/>
                  </a:lnTo>
                  <a:lnTo>
                    <a:pt x="48" y="48"/>
                  </a:lnTo>
                  <a:lnTo>
                    <a:pt x="48" y="0"/>
                  </a:lnTo>
                  <a:lnTo>
                    <a:pt x="33" y="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33" name="Freeform 2117"/>
            <p:cNvSpPr>
              <a:spLocks/>
            </p:cNvSpPr>
            <p:nvPr/>
          </p:nvSpPr>
          <p:spPr bwMode="auto">
            <a:xfrm>
              <a:off x="3832" y="460"/>
              <a:ext cx="12" cy="12"/>
            </a:xfrm>
            <a:custGeom>
              <a:avLst/>
              <a:gdLst/>
              <a:ahLst/>
              <a:cxnLst>
                <a:cxn ang="0">
                  <a:pos x="14" y="27"/>
                </a:cxn>
                <a:cxn ang="0">
                  <a:pos x="32" y="27"/>
                </a:cxn>
                <a:cxn ang="0">
                  <a:pos x="32" y="48"/>
                </a:cxn>
                <a:cxn ang="0">
                  <a:pos x="46" y="48"/>
                </a:cxn>
                <a:cxn ang="0">
                  <a:pos x="46" y="0"/>
                </a:cxn>
                <a:cxn ang="0">
                  <a:pos x="32" y="0"/>
                </a:cxn>
                <a:cxn ang="0">
                  <a:pos x="32" y="17"/>
                </a:cxn>
                <a:cxn ang="0">
                  <a:pos x="14" y="1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14" y="27"/>
                </a:cxn>
              </a:cxnLst>
              <a:rect l="0" t="0" r="r" b="b"/>
              <a:pathLst>
                <a:path w="46" h="48">
                  <a:moveTo>
                    <a:pt x="14" y="27"/>
                  </a:moveTo>
                  <a:lnTo>
                    <a:pt x="32" y="27"/>
                  </a:lnTo>
                  <a:lnTo>
                    <a:pt x="32" y="48"/>
                  </a:lnTo>
                  <a:lnTo>
                    <a:pt x="46" y="48"/>
                  </a:lnTo>
                  <a:lnTo>
                    <a:pt x="46" y="0"/>
                  </a:lnTo>
                  <a:lnTo>
                    <a:pt x="32" y="0"/>
                  </a:lnTo>
                  <a:lnTo>
                    <a:pt x="32" y="17"/>
                  </a:lnTo>
                  <a:lnTo>
                    <a:pt x="14" y="1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34" name="Freeform 2118"/>
            <p:cNvSpPr>
              <a:spLocks noEditPoints="1"/>
            </p:cNvSpPr>
            <p:nvPr/>
          </p:nvSpPr>
          <p:spPr bwMode="auto">
            <a:xfrm>
              <a:off x="3846" y="460"/>
              <a:ext cx="13" cy="13"/>
            </a:xfrm>
            <a:custGeom>
              <a:avLst/>
              <a:gdLst/>
              <a:ahLst/>
              <a:cxnLst>
                <a:cxn ang="0">
                  <a:pos x="36" y="35"/>
                </a:cxn>
                <a:cxn ang="0">
                  <a:pos x="35" y="38"/>
                </a:cxn>
                <a:cxn ang="0">
                  <a:pos x="32" y="40"/>
                </a:cxn>
                <a:cxn ang="0">
                  <a:pos x="30" y="41"/>
                </a:cxn>
                <a:cxn ang="0">
                  <a:pos x="26" y="41"/>
                </a:cxn>
                <a:cxn ang="0">
                  <a:pos x="23" y="41"/>
                </a:cxn>
                <a:cxn ang="0">
                  <a:pos x="20" y="40"/>
                </a:cxn>
                <a:cxn ang="0">
                  <a:pos x="18" y="38"/>
                </a:cxn>
                <a:cxn ang="0">
                  <a:pos x="17" y="36"/>
                </a:cxn>
                <a:cxn ang="0">
                  <a:pos x="15" y="32"/>
                </a:cxn>
                <a:cxn ang="0">
                  <a:pos x="14" y="29"/>
                </a:cxn>
                <a:cxn ang="0">
                  <a:pos x="51" y="29"/>
                </a:cxn>
                <a:cxn ang="0">
                  <a:pos x="51" y="26"/>
                </a:cxn>
                <a:cxn ang="0">
                  <a:pos x="50" y="20"/>
                </a:cxn>
                <a:cxn ang="0">
                  <a:pos x="47" y="11"/>
                </a:cxn>
                <a:cxn ang="0">
                  <a:pos x="45" y="7"/>
                </a:cxn>
                <a:cxn ang="0">
                  <a:pos x="40" y="3"/>
                </a:cxn>
                <a:cxn ang="0">
                  <a:pos x="35" y="1"/>
                </a:cxn>
                <a:cxn ang="0">
                  <a:pos x="26" y="0"/>
                </a:cxn>
                <a:cxn ang="0">
                  <a:pos x="21" y="1"/>
                </a:cxn>
                <a:cxn ang="0">
                  <a:pos x="16" y="2"/>
                </a:cxn>
                <a:cxn ang="0">
                  <a:pos x="11" y="4"/>
                </a:cxn>
                <a:cxn ang="0">
                  <a:pos x="7" y="7"/>
                </a:cxn>
                <a:cxn ang="0">
                  <a:pos x="4" y="10"/>
                </a:cxn>
                <a:cxn ang="0">
                  <a:pos x="2" y="14"/>
                </a:cxn>
                <a:cxn ang="0">
                  <a:pos x="0" y="19"/>
                </a:cxn>
                <a:cxn ang="0">
                  <a:pos x="0" y="25"/>
                </a:cxn>
                <a:cxn ang="0">
                  <a:pos x="1" y="33"/>
                </a:cxn>
                <a:cxn ang="0">
                  <a:pos x="3" y="39"/>
                </a:cxn>
                <a:cxn ang="0">
                  <a:pos x="6" y="44"/>
                </a:cxn>
                <a:cxn ang="0">
                  <a:pos x="10" y="47"/>
                </a:cxn>
                <a:cxn ang="0">
                  <a:pos x="14" y="50"/>
                </a:cxn>
                <a:cxn ang="0">
                  <a:pos x="18" y="51"/>
                </a:cxn>
                <a:cxn ang="0">
                  <a:pos x="22" y="51"/>
                </a:cxn>
                <a:cxn ang="0">
                  <a:pos x="25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3" y="46"/>
                </a:cxn>
                <a:cxn ang="0">
                  <a:pos x="46" y="43"/>
                </a:cxn>
                <a:cxn ang="0">
                  <a:pos x="48" y="39"/>
                </a:cxn>
                <a:cxn ang="0">
                  <a:pos x="50" y="35"/>
                </a:cxn>
                <a:cxn ang="0">
                  <a:pos x="36" y="35"/>
                </a:cxn>
                <a:cxn ang="0">
                  <a:pos x="14" y="21"/>
                </a:cxn>
                <a:cxn ang="0">
                  <a:pos x="15" y="17"/>
                </a:cxn>
                <a:cxn ang="0">
                  <a:pos x="17" y="14"/>
                </a:cxn>
                <a:cxn ang="0">
                  <a:pos x="18" y="12"/>
                </a:cxn>
                <a:cxn ang="0">
                  <a:pos x="20" y="11"/>
                </a:cxn>
                <a:cxn ang="0">
                  <a:pos x="23" y="10"/>
                </a:cxn>
                <a:cxn ang="0">
                  <a:pos x="26" y="10"/>
                </a:cxn>
                <a:cxn ang="0">
                  <a:pos x="30" y="10"/>
                </a:cxn>
                <a:cxn ang="0">
                  <a:pos x="33" y="11"/>
                </a:cxn>
                <a:cxn ang="0">
                  <a:pos x="34" y="13"/>
                </a:cxn>
                <a:cxn ang="0">
                  <a:pos x="36" y="15"/>
                </a:cxn>
                <a:cxn ang="0">
                  <a:pos x="36" y="17"/>
                </a:cxn>
                <a:cxn ang="0">
                  <a:pos x="37" y="21"/>
                </a:cxn>
                <a:cxn ang="0">
                  <a:pos x="14" y="21"/>
                </a:cxn>
              </a:cxnLst>
              <a:rect l="0" t="0" r="r" b="b"/>
              <a:pathLst>
                <a:path w="51" h="51">
                  <a:moveTo>
                    <a:pt x="36" y="35"/>
                  </a:moveTo>
                  <a:lnTo>
                    <a:pt x="35" y="38"/>
                  </a:lnTo>
                  <a:lnTo>
                    <a:pt x="32" y="40"/>
                  </a:lnTo>
                  <a:lnTo>
                    <a:pt x="30" y="41"/>
                  </a:lnTo>
                  <a:lnTo>
                    <a:pt x="26" y="41"/>
                  </a:lnTo>
                  <a:lnTo>
                    <a:pt x="23" y="41"/>
                  </a:lnTo>
                  <a:lnTo>
                    <a:pt x="20" y="40"/>
                  </a:lnTo>
                  <a:lnTo>
                    <a:pt x="18" y="38"/>
                  </a:lnTo>
                  <a:lnTo>
                    <a:pt x="17" y="36"/>
                  </a:lnTo>
                  <a:lnTo>
                    <a:pt x="15" y="32"/>
                  </a:lnTo>
                  <a:lnTo>
                    <a:pt x="14" y="29"/>
                  </a:lnTo>
                  <a:lnTo>
                    <a:pt x="51" y="29"/>
                  </a:lnTo>
                  <a:lnTo>
                    <a:pt x="51" y="26"/>
                  </a:lnTo>
                  <a:lnTo>
                    <a:pt x="50" y="20"/>
                  </a:lnTo>
                  <a:lnTo>
                    <a:pt x="47" y="11"/>
                  </a:lnTo>
                  <a:lnTo>
                    <a:pt x="45" y="7"/>
                  </a:lnTo>
                  <a:lnTo>
                    <a:pt x="40" y="3"/>
                  </a:lnTo>
                  <a:lnTo>
                    <a:pt x="35" y="1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6" y="2"/>
                  </a:lnTo>
                  <a:lnTo>
                    <a:pt x="11" y="4"/>
                  </a:lnTo>
                  <a:lnTo>
                    <a:pt x="7" y="7"/>
                  </a:lnTo>
                  <a:lnTo>
                    <a:pt x="4" y="10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6" y="44"/>
                  </a:lnTo>
                  <a:lnTo>
                    <a:pt x="10" y="47"/>
                  </a:lnTo>
                  <a:lnTo>
                    <a:pt x="14" y="50"/>
                  </a:lnTo>
                  <a:lnTo>
                    <a:pt x="18" y="51"/>
                  </a:lnTo>
                  <a:lnTo>
                    <a:pt x="22" y="51"/>
                  </a:lnTo>
                  <a:lnTo>
                    <a:pt x="25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3" y="46"/>
                  </a:lnTo>
                  <a:lnTo>
                    <a:pt x="46" y="43"/>
                  </a:lnTo>
                  <a:lnTo>
                    <a:pt x="48" y="39"/>
                  </a:lnTo>
                  <a:lnTo>
                    <a:pt x="50" y="35"/>
                  </a:lnTo>
                  <a:lnTo>
                    <a:pt x="36" y="35"/>
                  </a:lnTo>
                  <a:close/>
                  <a:moveTo>
                    <a:pt x="14" y="21"/>
                  </a:moveTo>
                  <a:lnTo>
                    <a:pt x="15" y="17"/>
                  </a:lnTo>
                  <a:lnTo>
                    <a:pt x="17" y="14"/>
                  </a:lnTo>
                  <a:lnTo>
                    <a:pt x="18" y="12"/>
                  </a:lnTo>
                  <a:lnTo>
                    <a:pt x="20" y="11"/>
                  </a:lnTo>
                  <a:lnTo>
                    <a:pt x="23" y="10"/>
                  </a:lnTo>
                  <a:lnTo>
                    <a:pt x="26" y="10"/>
                  </a:lnTo>
                  <a:lnTo>
                    <a:pt x="30" y="10"/>
                  </a:lnTo>
                  <a:lnTo>
                    <a:pt x="33" y="11"/>
                  </a:lnTo>
                  <a:lnTo>
                    <a:pt x="34" y="13"/>
                  </a:lnTo>
                  <a:lnTo>
                    <a:pt x="36" y="15"/>
                  </a:lnTo>
                  <a:lnTo>
                    <a:pt x="36" y="17"/>
                  </a:lnTo>
                  <a:lnTo>
                    <a:pt x="37" y="21"/>
                  </a:lnTo>
                  <a:lnTo>
                    <a:pt x="14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35" name="Freeform 2119"/>
            <p:cNvSpPr>
              <a:spLocks/>
            </p:cNvSpPr>
            <p:nvPr/>
          </p:nvSpPr>
          <p:spPr bwMode="auto">
            <a:xfrm>
              <a:off x="3861" y="460"/>
              <a:ext cx="12" cy="12"/>
            </a:xfrm>
            <a:custGeom>
              <a:avLst/>
              <a:gdLst/>
              <a:ahLst/>
              <a:cxnLst>
                <a:cxn ang="0">
                  <a:pos x="14" y="27"/>
                </a:cxn>
                <a:cxn ang="0">
                  <a:pos x="32" y="27"/>
                </a:cxn>
                <a:cxn ang="0">
                  <a:pos x="32" y="48"/>
                </a:cxn>
                <a:cxn ang="0">
                  <a:pos x="46" y="48"/>
                </a:cxn>
                <a:cxn ang="0">
                  <a:pos x="46" y="0"/>
                </a:cxn>
                <a:cxn ang="0">
                  <a:pos x="32" y="0"/>
                </a:cxn>
                <a:cxn ang="0">
                  <a:pos x="32" y="17"/>
                </a:cxn>
                <a:cxn ang="0">
                  <a:pos x="14" y="1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14" y="27"/>
                </a:cxn>
              </a:cxnLst>
              <a:rect l="0" t="0" r="r" b="b"/>
              <a:pathLst>
                <a:path w="46" h="48">
                  <a:moveTo>
                    <a:pt x="14" y="27"/>
                  </a:moveTo>
                  <a:lnTo>
                    <a:pt x="32" y="27"/>
                  </a:lnTo>
                  <a:lnTo>
                    <a:pt x="32" y="48"/>
                  </a:lnTo>
                  <a:lnTo>
                    <a:pt x="46" y="48"/>
                  </a:lnTo>
                  <a:lnTo>
                    <a:pt x="46" y="0"/>
                  </a:lnTo>
                  <a:lnTo>
                    <a:pt x="32" y="0"/>
                  </a:lnTo>
                  <a:lnTo>
                    <a:pt x="32" y="17"/>
                  </a:lnTo>
                  <a:lnTo>
                    <a:pt x="14" y="1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36" name="Freeform 2120"/>
            <p:cNvSpPr>
              <a:spLocks/>
            </p:cNvSpPr>
            <p:nvPr/>
          </p:nvSpPr>
          <p:spPr bwMode="auto">
            <a:xfrm>
              <a:off x="3876" y="460"/>
              <a:ext cx="12" cy="12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5" y="48"/>
                </a:cxn>
                <a:cxn ang="0">
                  <a:pos x="34" y="16"/>
                </a:cxn>
                <a:cxn ang="0">
                  <a:pos x="34" y="48"/>
                </a:cxn>
                <a:cxn ang="0">
                  <a:pos x="48" y="48"/>
                </a:cxn>
                <a:cxn ang="0">
                  <a:pos x="48" y="0"/>
                </a:cxn>
                <a:cxn ang="0">
                  <a:pos x="34" y="0"/>
                </a:cxn>
                <a:cxn ang="0">
                  <a:pos x="14" y="30"/>
                </a:cxn>
              </a:cxnLst>
              <a:rect l="0" t="0" r="r" b="b"/>
              <a:pathLst>
                <a:path w="48" h="48">
                  <a:moveTo>
                    <a:pt x="14" y="3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5" y="48"/>
                  </a:lnTo>
                  <a:lnTo>
                    <a:pt x="34" y="16"/>
                  </a:lnTo>
                  <a:lnTo>
                    <a:pt x="34" y="48"/>
                  </a:lnTo>
                  <a:lnTo>
                    <a:pt x="48" y="48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33" name="Group 2121"/>
          <p:cNvGrpSpPr>
            <a:grpSpLocks/>
          </p:cNvGrpSpPr>
          <p:nvPr/>
        </p:nvGrpSpPr>
        <p:grpSpPr bwMode="auto">
          <a:xfrm>
            <a:off x="4867275" y="723900"/>
            <a:ext cx="1476375" cy="1062038"/>
            <a:chOff x="3066" y="456"/>
            <a:chExt cx="930" cy="669"/>
          </a:xfrm>
        </p:grpSpPr>
        <p:sp>
          <p:nvSpPr>
            <p:cNvPr id="625738" name="Freeform 2122"/>
            <p:cNvSpPr>
              <a:spLocks noEditPoints="1"/>
            </p:cNvSpPr>
            <p:nvPr/>
          </p:nvSpPr>
          <p:spPr bwMode="auto">
            <a:xfrm>
              <a:off x="3890" y="460"/>
              <a:ext cx="11" cy="12"/>
            </a:xfrm>
            <a:custGeom>
              <a:avLst/>
              <a:gdLst/>
              <a:ahLst/>
              <a:cxnLst>
                <a:cxn ang="0">
                  <a:pos x="26" y="30"/>
                </a:cxn>
                <a:cxn ang="0">
                  <a:pos x="31" y="30"/>
                </a:cxn>
                <a:cxn ang="0">
                  <a:pos x="31" y="48"/>
                </a:cxn>
                <a:cxn ang="0">
                  <a:pos x="45" y="48"/>
                </a:cxn>
                <a:cxn ang="0">
                  <a:pos x="45" y="0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8" y="2"/>
                </a:cxn>
                <a:cxn ang="0">
                  <a:pos x="5" y="4"/>
                </a:cxn>
                <a:cxn ang="0">
                  <a:pos x="2" y="6"/>
                </a:cxn>
                <a:cxn ang="0">
                  <a:pos x="0" y="10"/>
                </a:cxn>
                <a:cxn ang="0">
                  <a:pos x="0" y="15"/>
                </a:cxn>
                <a:cxn ang="0">
                  <a:pos x="0" y="20"/>
                </a:cxn>
                <a:cxn ang="0">
                  <a:pos x="2" y="24"/>
                </a:cxn>
                <a:cxn ang="0">
                  <a:pos x="5" y="26"/>
                </a:cxn>
                <a:cxn ang="0">
                  <a:pos x="7" y="28"/>
                </a:cxn>
                <a:cxn ang="0">
                  <a:pos x="10" y="29"/>
                </a:cxn>
                <a:cxn ang="0">
                  <a:pos x="13" y="30"/>
                </a:cxn>
                <a:cxn ang="0">
                  <a:pos x="0" y="48"/>
                </a:cxn>
                <a:cxn ang="0">
                  <a:pos x="17" y="48"/>
                </a:cxn>
                <a:cxn ang="0">
                  <a:pos x="26" y="30"/>
                </a:cxn>
                <a:cxn ang="0">
                  <a:pos x="31" y="9"/>
                </a:cxn>
                <a:cxn ang="0">
                  <a:pos x="31" y="21"/>
                </a:cxn>
                <a:cxn ang="0">
                  <a:pos x="24" y="21"/>
                </a:cxn>
                <a:cxn ang="0">
                  <a:pos x="20" y="21"/>
                </a:cxn>
                <a:cxn ang="0">
                  <a:pos x="17" y="20"/>
                </a:cxn>
                <a:cxn ang="0">
                  <a:pos x="16" y="18"/>
                </a:cxn>
                <a:cxn ang="0">
                  <a:pos x="15" y="15"/>
                </a:cxn>
                <a:cxn ang="0">
                  <a:pos x="16" y="12"/>
                </a:cxn>
                <a:cxn ang="0">
                  <a:pos x="18" y="10"/>
                </a:cxn>
                <a:cxn ang="0">
                  <a:pos x="21" y="9"/>
                </a:cxn>
                <a:cxn ang="0">
                  <a:pos x="24" y="9"/>
                </a:cxn>
                <a:cxn ang="0">
                  <a:pos x="31" y="9"/>
                </a:cxn>
              </a:cxnLst>
              <a:rect l="0" t="0" r="r" b="b"/>
              <a:pathLst>
                <a:path w="45" h="48">
                  <a:moveTo>
                    <a:pt x="26" y="30"/>
                  </a:moveTo>
                  <a:lnTo>
                    <a:pt x="31" y="30"/>
                  </a:lnTo>
                  <a:lnTo>
                    <a:pt x="31" y="48"/>
                  </a:lnTo>
                  <a:lnTo>
                    <a:pt x="45" y="48"/>
                  </a:lnTo>
                  <a:lnTo>
                    <a:pt x="45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5" y="4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2" y="24"/>
                  </a:lnTo>
                  <a:lnTo>
                    <a:pt x="5" y="26"/>
                  </a:lnTo>
                  <a:lnTo>
                    <a:pt x="7" y="28"/>
                  </a:lnTo>
                  <a:lnTo>
                    <a:pt x="10" y="29"/>
                  </a:lnTo>
                  <a:lnTo>
                    <a:pt x="13" y="30"/>
                  </a:lnTo>
                  <a:lnTo>
                    <a:pt x="0" y="48"/>
                  </a:lnTo>
                  <a:lnTo>
                    <a:pt x="17" y="48"/>
                  </a:lnTo>
                  <a:lnTo>
                    <a:pt x="26" y="30"/>
                  </a:lnTo>
                  <a:close/>
                  <a:moveTo>
                    <a:pt x="31" y="9"/>
                  </a:moveTo>
                  <a:lnTo>
                    <a:pt x="31" y="21"/>
                  </a:lnTo>
                  <a:lnTo>
                    <a:pt x="24" y="21"/>
                  </a:lnTo>
                  <a:lnTo>
                    <a:pt x="20" y="21"/>
                  </a:lnTo>
                  <a:lnTo>
                    <a:pt x="17" y="20"/>
                  </a:lnTo>
                  <a:lnTo>
                    <a:pt x="16" y="18"/>
                  </a:lnTo>
                  <a:lnTo>
                    <a:pt x="15" y="15"/>
                  </a:lnTo>
                  <a:lnTo>
                    <a:pt x="16" y="12"/>
                  </a:lnTo>
                  <a:lnTo>
                    <a:pt x="18" y="10"/>
                  </a:lnTo>
                  <a:lnTo>
                    <a:pt x="21" y="9"/>
                  </a:lnTo>
                  <a:lnTo>
                    <a:pt x="24" y="9"/>
                  </a:lnTo>
                  <a:lnTo>
                    <a:pt x="31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39" name="Freeform 2123"/>
            <p:cNvSpPr>
              <a:spLocks/>
            </p:cNvSpPr>
            <p:nvPr/>
          </p:nvSpPr>
          <p:spPr bwMode="auto">
            <a:xfrm>
              <a:off x="3910" y="456"/>
              <a:ext cx="6" cy="20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8" y="11"/>
                </a:cxn>
                <a:cxn ang="0">
                  <a:pos x="3" y="21"/>
                </a:cxn>
                <a:cxn ang="0">
                  <a:pos x="1" y="31"/>
                </a:cxn>
                <a:cxn ang="0">
                  <a:pos x="0" y="42"/>
                </a:cxn>
                <a:cxn ang="0">
                  <a:pos x="1" y="53"/>
                </a:cxn>
                <a:cxn ang="0">
                  <a:pos x="3" y="63"/>
                </a:cxn>
                <a:cxn ang="0">
                  <a:pos x="8" y="73"/>
                </a:cxn>
                <a:cxn ang="0">
                  <a:pos x="13" y="83"/>
                </a:cxn>
                <a:cxn ang="0">
                  <a:pos x="25" y="83"/>
                </a:cxn>
                <a:cxn ang="0">
                  <a:pos x="20" y="74"/>
                </a:cxn>
                <a:cxn ang="0">
                  <a:pos x="17" y="63"/>
                </a:cxn>
                <a:cxn ang="0">
                  <a:pos x="14" y="52"/>
                </a:cxn>
                <a:cxn ang="0">
                  <a:pos x="13" y="42"/>
                </a:cxn>
                <a:cxn ang="0">
                  <a:pos x="14" y="32"/>
                </a:cxn>
                <a:cxn ang="0">
                  <a:pos x="17" y="21"/>
                </a:cxn>
                <a:cxn ang="0">
                  <a:pos x="20" y="10"/>
                </a:cxn>
                <a:cxn ang="0">
                  <a:pos x="25" y="0"/>
                </a:cxn>
                <a:cxn ang="0">
                  <a:pos x="13" y="0"/>
                </a:cxn>
              </a:cxnLst>
              <a:rect l="0" t="0" r="r" b="b"/>
              <a:pathLst>
                <a:path w="25" h="83">
                  <a:moveTo>
                    <a:pt x="13" y="0"/>
                  </a:moveTo>
                  <a:lnTo>
                    <a:pt x="8" y="11"/>
                  </a:lnTo>
                  <a:lnTo>
                    <a:pt x="3" y="21"/>
                  </a:lnTo>
                  <a:lnTo>
                    <a:pt x="1" y="31"/>
                  </a:lnTo>
                  <a:lnTo>
                    <a:pt x="0" y="42"/>
                  </a:lnTo>
                  <a:lnTo>
                    <a:pt x="1" y="53"/>
                  </a:lnTo>
                  <a:lnTo>
                    <a:pt x="3" y="63"/>
                  </a:lnTo>
                  <a:lnTo>
                    <a:pt x="8" y="73"/>
                  </a:lnTo>
                  <a:lnTo>
                    <a:pt x="13" y="83"/>
                  </a:lnTo>
                  <a:lnTo>
                    <a:pt x="25" y="83"/>
                  </a:lnTo>
                  <a:lnTo>
                    <a:pt x="20" y="74"/>
                  </a:lnTo>
                  <a:lnTo>
                    <a:pt x="17" y="63"/>
                  </a:lnTo>
                  <a:lnTo>
                    <a:pt x="14" y="52"/>
                  </a:lnTo>
                  <a:lnTo>
                    <a:pt x="13" y="42"/>
                  </a:lnTo>
                  <a:lnTo>
                    <a:pt x="14" y="32"/>
                  </a:lnTo>
                  <a:lnTo>
                    <a:pt x="17" y="21"/>
                  </a:lnTo>
                  <a:lnTo>
                    <a:pt x="20" y="10"/>
                  </a:ln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0" name="Freeform 2124"/>
            <p:cNvSpPr>
              <a:spLocks/>
            </p:cNvSpPr>
            <p:nvPr/>
          </p:nvSpPr>
          <p:spPr bwMode="auto">
            <a:xfrm>
              <a:off x="3919" y="456"/>
              <a:ext cx="15" cy="17"/>
            </a:xfrm>
            <a:custGeom>
              <a:avLst/>
              <a:gdLst/>
              <a:ahLst/>
              <a:cxnLst>
                <a:cxn ang="0">
                  <a:pos x="46" y="44"/>
                </a:cxn>
                <a:cxn ang="0">
                  <a:pos x="45" y="48"/>
                </a:cxn>
                <a:cxn ang="0">
                  <a:pos x="43" y="52"/>
                </a:cxn>
                <a:cxn ang="0">
                  <a:pos x="40" y="53"/>
                </a:cxn>
                <a:cxn ang="0">
                  <a:pos x="38" y="55"/>
                </a:cxn>
                <a:cxn ang="0">
                  <a:pos x="35" y="56"/>
                </a:cxn>
                <a:cxn ang="0">
                  <a:pos x="32" y="56"/>
                </a:cxn>
                <a:cxn ang="0">
                  <a:pos x="28" y="55"/>
                </a:cxn>
                <a:cxn ang="0">
                  <a:pos x="25" y="54"/>
                </a:cxn>
                <a:cxn ang="0">
                  <a:pos x="22" y="52"/>
                </a:cxn>
                <a:cxn ang="0">
                  <a:pos x="20" y="50"/>
                </a:cxn>
                <a:cxn ang="0">
                  <a:pos x="18" y="47"/>
                </a:cxn>
                <a:cxn ang="0">
                  <a:pos x="17" y="43"/>
                </a:cxn>
                <a:cxn ang="0">
                  <a:pos x="16" y="39"/>
                </a:cxn>
                <a:cxn ang="0">
                  <a:pos x="16" y="35"/>
                </a:cxn>
                <a:cxn ang="0">
                  <a:pos x="17" y="28"/>
                </a:cxn>
                <a:cxn ang="0">
                  <a:pos x="18" y="23"/>
                </a:cxn>
                <a:cxn ang="0">
                  <a:pos x="20" y="19"/>
                </a:cxn>
                <a:cxn ang="0">
                  <a:pos x="22" y="16"/>
                </a:cxn>
                <a:cxn ang="0">
                  <a:pos x="28" y="12"/>
                </a:cxn>
                <a:cxn ang="0">
                  <a:pos x="31" y="12"/>
                </a:cxn>
                <a:cxn ang="0">
                  <a:pos x="35" y="12"/>
                </a:cxn>
                <a:cxn ang="0">
                  <a:pos x="39" y="14"/>
                </a:cxn>
                <a:cxn ang="0">
                  <a:pos x="42" y="16"/>
                </a:cxn>
                <a:cxn ang="0">
                  <a:pos x="44" y="18"/>
                </a:cxn>
                <a:cxn ang="0">
                  <a:pos x="45" y="21"/>
                </a:cxn>
                <a:cxn ang="0">
                  <a:pos x="46" y="24"/>
                </a:cxn>
                <a:cxn ang="0">
                  <a:pos x="61" y="24"/>
                </a:cxn>
                <a:cxn ang="0">
                  <a:pos x="60" y="20"/>
                </a:cxn>
                <a:cxn ang="0">
                  <a:pos x="59" y="16"/>
                </a:cxn>
                <a:cxn ang="0">
                  <a:pos x="57" y="12"/>
                </a:cxn>
                <a:cxn ang="0">
                  <a:pos x="54" y="8"/>
                </a:cxn>
                <a:cxn ang="0">
                  <a:pos x="51" y="5"/>
                </a:cxn>
                <a:cxn ang="0">
                  <a:pos x="46" y="2"/>
                </a:cxn>
                <a:cxn ang="0">
                  <a:pos x="38" y="0"/>
                </a:cxn>
                <a:cxn ang="0">
                  <a:pos x="31" y="0"/>
                </a:cxn>
                <a:cxn ang="0">
                  <a:pos x="28" y="0"/>
                </a:cxn>
                <a:cxn ang="0">
                  <a:pos x="23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8" y="9"/>
                </a:cxn>
                <a:cxn ang="0">
                  <a:pos x="4" y="16"/>
                </a:cxn>
                <a:cxn ang="0">
                  <a:pos x="2" y="20"/>
                </a:cxn>
                <a:cxn ang="0">
                  <a:pos x="1" y="24"/>
                </a:cxn>
                <a:cxn ang="0">
                  <a:pos x="0" y="30"/>
                </a:cxn>
                <a:cxn ang="0">
                  <a:pos x="0" y="36"/>
                </a:cxn>
                <a:cxn ang="0">
                  <a:pos x="0" y="44"/>
                </a:cxn>
                <a:cxn ang="0">
                  <a:pos x="2" y="51"/>
                </a:cxn>
                <a:cxn ang="0">
                  <a:pos x="5" y="57"/>
                </a:cxn>
                <a:cxn ang="0">
                  <a:pos x="9" y="61"/>
                </a:cxn>
                <a:cxn ang="0">
                  <a:pos x="14" y="65"/>
                </a:cxn>
                <a:cxn ang="0">
                  <a:pos x="19" y="68"/>
                </a:cxn>
                <a:cxn ang="0">
                  <a:pos x="25" y="69"/>
                </a:cxn>
                <a:cxn ang="0">
                  <a:pos x="31" y="69"/>
                </a:cxn>
                <a:cxn ang="0">
                  <a:pos x="39" y="69"/>
                </a:cxn>
                <a:cxn ang="0">
                  <a:pos x="46" y="67"/>
                </a:cxn>
                <a:cxn ang="0">
                  <a:pos x="51" y="63"/>
                </a:cxn>
                <a:cxn ang="0">
                  <a:pos x="55" y="60"/>
                </a:cxn>
                <a:cxn ang="0">
                  <a:pos x="58" y="56"/>
                </a:cxn>
                <a:cxn ang="0">
                  <a:pos x="60" y="52"/>
                </a:cxn>
                <a:cxn ang="0">
                  <a:pos x="61" y="48"/>
                </a:cxn>
                <a:cxn ang="0">
                  <a:pos x="61" y="44"/>
                </a:cxn>
                <a:cxn ang="0">
                  <a:pos x="46" y="44"/>
                </a:cxn>
              </a:cxnLst>
              <a:rect l="0" t="0" r="r" b="b"/>
              <a:pathLst>
                <a:path w="61" h="69">
                  <a:moveTo>
                    <a:pt x="46" y="44"/>
                  </a:moveTo>
                  <a:lnTo>
                    <a:pt x="45" y="48"/>
                  </a:lnTo>
                  <a:lnTo>
                    <a:pt x="43" y="52"/>
                  </a:lnTo>
                  <a:lnTo>
                    <a:pt x="40" y="53"/>
                  </a:lnTo>
                  <a:lnTo>
                    <a:pt x="38" y="55"/>
                  </a:lnTo>
                  <a:lnTo>
                    <a:pt x="35" y="56"/>
                  </a:lnTo>
                  <a:lnTo>
                    <a:pt x="32" y="56"/>
                  </a:lnTo>
                  <a:lnTo>
                    <a:pt x="28" y="55"/>
                  </a:lnTo>
                  <a:lnTo>
                    <a:pt x="25" y="54"/>
                  </a:lnTo>
                  <a:lnTo>
                    <a:pt x="22" y="52"/>
                  </a:lnTo>
                  <a:lnTo>
                    <a:pt x="20" y="50"/>
                  </a:lnTo>
                  <a:lnTo>
                    <a:pt x="18" y="47"/>
                  </a:lnTo>
                  <a:lnTo>
                    <a:pt x="17" y="43"/>
                  </a:lnTo>
                  <a:lnTo>
                    <a:pt x="16" y="39"/>
                  </a:lnTo>
                  <a:lnTo>
                    <a:pt x="16" y="35"/>
                  </a:lnTo>
                  <a:lnTo>
                    <a:pt x="17" y="28"/>
                  </a:lnTo>
                  <a:lnTo>
                    <a:pt x="18" y="23"/>
                  </a:lnTo>
                  <a:lnTo>
                    <a:pt x="20" y="19"/>
                  </a:lnTo>
                  <a:lnTo>
                    <a:pt x="22" y="16"/>
                  </a:lnTo>
                  <a:lnTo>
                    <a:pt x="28" y="12"/>
                  </a:lnTo>
                  <a:lnTo>
                    <a:pt x="31" y="12"/>
                  </a:lnTo>
                  <a:lnTo>
                    <a:pt x="35" y="12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4" y="18"/>
                  </a:lnTo>
                  <a:lnTo>
                    <a:pt x="45" y="21"/>
                  </a:lnTo>
                  <a:lnTo>
                    <a:pt x="46" y="24"/>
                  </a:lnTo>
                  <a:lnTo>
                    <a:pt x="61" y="24"/>
                  </a:lnTo>
                  <a:lnTo>
                    <a:pt x="60" y="20"/>
                  </a:lnTo>
                  <a:lnTo>
                    <a:pt x="59" y="16"/>
                  </a:lnTo>
                  <a:lnTo>
                    <a:pt x="57" y="12"/>
                  </a:lnTo>
                  <a:lnTo>
                    <a:pt x="54" y="8"/>
                  </a:lnTo>
                  <a:lnTo>
                    <a:pt x="51" y="5"/>
                  </a:lnTo>
                  <a:lnTo>
                    <a:pt x="46" y="2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8" y="9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51"/>
                  </a:lnTo>
                  <a:lnTo>
                    <a:pt x="5" y="57"/>
                  </a:lnTo>
                  <a:lnTo>
                    <a:pt x="9" y="61"/>
                  </a:lnTo>
                  <a:lnTo>
                    <a:pt x="14" y="65"/>
                  </a:lnTo>
                  <a:lnTo>
                    <a:pt x="19" y="68"/>
                  </a:lnTo>
                  <a:lnTo>
                    <a:pt x="25" y="69"/>
                  </a:lnTo>
                  <a:lnTo>
                    <a:pt x="31" y="69"/>
                  </a:lnTo>
                  <a:lnTo>
                    <a:pt x="39" y="69"/>
                  </a:lnTo>
                  <a:lnTo>
                    <a:pt x="46" y="67"/>
                  </a:lnTo>
                  <a:lnTo>
                    <a:pt x="51" y="63"/>
                  </a:lnTo>
                  <a:lnTo>
                    <a:pt x="55" y="60"/>
                  </a:lnTo>
                  <a:lnTo>
                    <a:pt x="58" y="56"/>
                  </a:lnTo>
                  <a:lnTo>
                    <a:pt x="60" y="52"/>
                  </a:lnTo>
                  <a:lnTo>
                    <a:pt x="61" y="48"/>
                  </a:lnTo>
                  <a:lnTo>
                    <a:pt x="61" y="44"/>
                  </a:lnTo>
                  <a:lnTo>
                    <a:pt x="46" y="4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1" name="Freeform 2125"/>
            <p:cNvSpPr>
              <a:spLocks/>
            </p:cNvSpPr>
            <p:nvPr/>
          </p:nvSpPr>
          <p:spPr bwMode="auto">
            <a:xfrm>
              <a:off x="3937" y="456"/>
              <a:ext cx="14" cy="16"/>
            </a:xfrm>
            <a:custGeom>
              <a:avLst/>
              <a:gdLst/>
              <a:ahLst/>
              <a:cxnLst>
                <a:cxn ang="0">
                  <a:pos x="15" y="43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67"/>
                </a:cxn>
                <a:cxn ang="0">
                  <a:pos x="15" y="67"/>
                </a:cxn>
                <a:cxn ang="0">
                  <a:pos x="41" y="24"/>
                </a:cxn>
                <a:cxn ang="0">
                  <a:pos x="41" y="67"/>
                </a:cxn>
                <a:cxn ang="0">
                  <a:pos x="57" y="67"/>
                </a:cxn>
                <a:cxn ang="0">
                  <a:pos x="57" y="0"/>
                </a:cxn>
                <a:cxn ang="0">
                  <a:pos x="41" y="0"/>
                </a:cxn>
                <a:cxn ang="0">
                  <a:pos x="15" y="43"/>
                </a:cxn>
              </a:cxnLst>
              <a:rect l="0" t="0" r="r" b="b"/>
              <a:pathLst>
                <a:path w="57" h="67">
                  <a:moveTo>
                    <a:pt x="15" y="4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7"/>
                  </a:lnTo>
                  <a:lnTo>
                    <a:pt x="15" y="67"/>
                  </a:lnTo>
                  <a:lnTo>
                    <a:pt x="41" y="24"/>
                  </a:lnTo>
                  <a:lnTo>
                    <a:pt x="41" y="67"/>
                  </a:lnTo>
                  <a:lnTo>
                    <a:pt x="57" y="67"/>
                  </a:lnTo>
                  <a:lnTo>
                    <a:pt x="57" y="0"/>
                  </a:lnTo>
                  <a:lnTo>
                    <a:pt x="41" y="0"/>
                  </a:lnTo>
                  <a:lnTo>
                    <a:pt x="15" y="4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2" name="Freeform 2126"/>
            <p:cNvSpPr>
              <a:spLocks noEditPoints="1"/>
            </p:cNvSpPr>
            <p:nvPr/>
          </p:nvSpPr>
          <p:spPr bwMode="auto">
            <a:xfrm>
              <a:off x="3953" y="456"/>
              <a:ext cx="18" cy="20"/>
            </a:xfrm>
            <a:custGeom>
              <a:avLst/>
              <a:gdLst/>
              <a:ahLst/>
              <a:cxnLst>
                <a:cxn ang="0">
                  <a:pos x="64" y="53"/>
                </a:cxn>
                <a:cxn ang="0">
                  <a:pos x="64" y="0"/>
                </a:cxn>
                <a:cxn ang="0">
                  <a:pos x="17" y="0"/>
                </a:cxn>
                <a:cxn ang="0">
                  <a:pos x="17" y="16"/>
                </a:cxn>
                <a:cxn ang="0">
                  <a:pos x="16" y="26"/>
                </a:cxn>
                <a:cxn ang="0">
                  <a:pos x="15" y="36"/>
                </a:cxn>
                <a:cxn ang="0">
                  <a:pos x="12" y="45"/>
                </a:cxn>
                <a:cxn ang="0">
                  <a:pos x="6" y="53"/>
                </a:cxn>
                <a:cxn ang="0">
                  <a:pos x="0" y="53"/>
                </a:cxn>
                <a:cxn ang="0">
                  <a:pos x="1" y="81"/>
                </a:cxn>
                <a:cxn ang="0">
                  <a:pos x="15" y="81"/>
                </a:cxn>
                <a:cxn ang="0">
                  <a:pos x="15" y="67"/>
                </a:cxn>
                <a:cxn ang="0">
                  <a:pos x="58" y="67"/>
                </a:cxn>
                <a:cxn ang="0">
                  <a:pos x="58" y="81"/>
                </a:cxn>
                <a:cxn ang="0">
                  <a:pos x="73" y="81"/>
                </a:cxn>
                <a:cxn ang="0">
                  <a:pos x="73" y="53"/>
                </a:cxn>
                <a:cxn ang="0">
                  <a:pos x="64" y="53"/>
                </a:cxn>
                <a:cxn ang="0">
                  <a:pos x="48" y="13"/>
                </a:cxn>
                <a:cxn ang="0">
                  <a:pos x="48" y="53"/>
                </a:cxn>
                <a:cxn ang="0">
                  <a:pos x="24" y="53"/>
                </a:cxn>
                <a:cxn ang="0">
                  <a:pos x="27" y="47"/>
                </a:cxn>
                <a:cxn ang="0">
                  <a:pos x="29" y="40"/>
                </a:cxn>
                <a:cxn ang="0">
                  <a:pos x="30" y="31"/>
                </a:cxn>
                <a:cxn ang="0">
                  <a:pos x="31" y="21"/>
                </a:cxn>
                <a:cxn ang="0">
                  <a:pos x="31" y="13"/>
                </a:cxn>
                <a:cxn ang="0">
                  <a:pos x="48" y="13"/>
                </a:cxn>
              </a:cxnLst>
              <a:rect l="0" t="0" r="r" b="b"/>
              <a:pathLst>
                <a:path w="73" h="81">
                  <a:moveTo>
                    <a:pt x="64" y="53"/>
                  </a:moveTo>
                  <a:lnTo>
                    <a:pt x="64" y="0"/>
                  </a:lnTo>
                  <a:lnTo>
                    <a:pt x="17" y="0"/>
                  </a:lnTo>
                  <a:lnTo>
                    <a:pt x="17" y="16"/>
                  </a:lnTo>
                  <a:lnTo>
                    <a:pt x="16" y="26"/>
                  </a:lnTo>
                  <a:lnTo>
                    <a:pt x="15" y="36"/>
                  </a:lnTo>
                  <a:lnTo>
                    <a:pt x="12" y="45"/>
                  </a:lnTo>
                  <a:lnTo>
                    <a:pt x="6" y="53"/>
                  </a:lnTo>
                  <a:lnTo>
                    <a:pt x="0" y="53"/>
                  </a:lnTo>
                  <a:lnTo>
                    <a:pt x="1" y="81"/>
                  </a:lnTo>
                  <a:lnTo>
                    <a:pt x="15" y="81"/>
                  </a:lnTo>
                  <a:lnTo>
                    <a:pt x="15" y="67"/>
                  </a:lnTo>
                  <a:lnTo>
                    <a:pt x="58" y="67"/>
                  </a:lnTo>
                  <a:lnTo>
                    <a:pt x="58" y="81"/>
                  </a:lnTo>
                  <a:lnTo>
                    <a:pt x="73" y="81"/>
                  </a:lnTo>
                  <a:lnTo>
                    <a:pt x="73" y="53"/>
                  </a:lnTo>
                  <a:lnTo>
                    <a:pt x="64" y="53"/>
                  </a:lnTo>
                  <a:close/>
                  <a:moveTo>
                    <a:pt x="48" y="13"/>
                  </a:moveTo>
                  <a:lnTo>
                    <a:pt x="48" y="53"/>
                  </a:lnTo>
                  <a:lnTo>
                    <a:pt x="24" y="53"/>
                  </a:lnTo>
                  <a:lnTo>
                    <a:pt x="27" y="47"/>
                  </a:lnTo>
                  <a:lnTo>
                    <a:pt x="29" y="40"/>
                  </a:lnTo>
                  <a:lnTo>
                    <a:pt x="30" y="31"/>
                  </a:lnTo>
                  <a:lnTo>
                    <a:pt x="31" y="21"/>
                  </a:lnTo>
                  <a:lnTo>
                    <a:pt x="31" y="13"/>
                  </a:lnTo>
                  <a:lnTo>
                    <a:pt x="48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3" name="Freeform 2127"/>
            <p:cNvSpPr>
              <a:spLocks/>
            </p:cNvSpPr>
            <p:nvPr/>
          </p:nvSpPr>
          <p:spPr bwMode="auto">
            <a:xfrm>
              <a:off x="3972" y="456"/>
              <a:ext cx="16" cy="17"/>
            </a:xfrm>
            <a:custGeom>
              <a:avLst/>
              <a:gdLst/>
              <a:ahLst/>
              <a:cxnLst>
                <a:cxn ang="0">
                  <a:pos x="46" y="44"/>
                </a:cxn>
                <a:cxn ang="0">
                  <a:pos x="45" y="48"/>
                </a:cxn>
                <a:cxn ang="0">
                  <a:pos x="43" y="52"/>
                </a:cxn>
                <a:cxn ang="0">
                  <a:pos x="41" y="53"/>
                </a:cxn>
                <a:cxn ang="0">
                  <a:pos x="39" y="55"/>
                </a:cxn>
                <a:cxn ang="0">
                  <a:pos x="36" y="56"/>
                </a:cxn>
                <a:cxn ang="0">
                  <a:pos x="33" y="56"/>
                </a:cxn>
                <a:cxn ang="0">
                  <a:pos x="28" y="55"/>
                </a:cxn>
                <a:cxn ang="0">
                  <a:pos x="25" y="54"/>
                </a:cxn>
                <a:cxn ang="0">
                  <a:pos x="22" y="52"/>
                </a:cxn>
                <a:cxn ang="0">
                  <a:pos x="20" y="50"/>
                </a:cxn>
                <a:cxn ang="0">
                  <a:pos x="18" y="47"/>
                </a:cxn>
                <a:cxn ang="0">
                  <a:pos x="17" y="43"/>
                </a:cxn>
                <a:cxn ang="0">
                  <a:pos x="16" y="39"/>
                </a:cxn>
                <a:cxn ang="0">
                  <a:pos x="16" y="35"/>
                </a:cxn>
                <a:cxn ang="0">
                  <a:pos x="16" y="28"/>
                </a:cxn>
                <a:cxn ang="0">
                  <a:pos x="18" y="23"/>
                </a:cxn>
                <a:cxn ang="0">
                  <a:pos x="20" y="19"/>
                </a:cxn>
                <a:cxn ang="0">
                  <a:pos x="22" y="16"/>
                </a:cxn>
                <a:cxn ang="0">
                  <a:pos x="27" y="12"/>
                </a:cxn>
                <a:cxn ang="0">
                  <a:pos x="32" y="12"/>
                </a:cxn>
                <a:cxn ang="0">
                  <a:pos x="36" y="12"/>
                </a:cxn>
                <a:cxn ang="0">
                  <a:pos x="40" y="14"/>
                </a:cxn>
                <a:cxn ang="0">
                  <a:pos x="42" y="16"/>
                </a:cxn>
                <a:cxn ang="0">
                  <a:pos x="43" y="18"/>
                </a:cxn>
                <a:cxn ang="0">
                  <a:pos x="45" y="21"/>
                </a:cxn>
                <a:cxn ang="0">
                  <a:pos x="46" y="24"/>
                </a:cxn>
                <a:cxn ang="0">
                  <a:pos x="60" y="24"/>
                </a:cxn>
                <a:cxn ang="0">
                  <a:pos x="60" y="20"/>
                </a:cxn>
                <a:cxn ang="0">
                  <a:pos x="59" y="16"/>
                </a:cxn>
                <a:cxn ang="0">
                  <a:pos x="57" y="12"/>
                </a:cxn>
                <a:cxn ang="0">
                  <a:pos x="54" y="8"/>
                </a:cxn>
                <a:cxn ang="0">
                  <a:pos x="50" y="5"/>
                </a:cxn>
                <a:cxn ang="0">
                  <a:pos x="45" y="2"/>
                </a:cxn>
                <a:cxn ang="0">
                  <a:pos x="39" y="0"/>
                </a:cxn>
                <a:cxn ang="0">
                  <a:pos x="30" y="0"/>
                </a:cxn>
                <a:cxn ang="0">
                  <a:pos x="27" y="0"/>
                </a:cxn>
                <a:cxn ang="0">
                  <a:pos x="23" y="0"/>
                </a:cxn>
                <a:cxn ang="0">
                  <a:pos x="18" y="2"/>
                </a:cxn>
                <a:cxn ang="0">
                  <a:pos x="13" y="4"/>
                </a:cxn>
                <a:cxn ang="0">
                  <a:pos x="8" y="9"/>
                </a:cxn>
                <a:cxn ang="0">
                  <a:pos x="3" y="16"/>
                </a:cxn>
                <a:cxn ang="0">
                  <a:pos x="2" y="20"/>
                </a:cxn>
                <a:cxn ang="0">
                  <a:pos x="1" y="24"/>
                </a:cxn>
                <a:cxn ang="0">
                  <a:pos x="0" y="30"/>
                </a:cxn>
                <a:cxn ang="0">
                  <a:pos x="0" y="36"/>
                </a:cxn>
                <a:cxn ang="0">
                  <a:pos x="0" y="44"/>
                </a:cxn>
                <a:cxn ang="0">
                  <a:pos x="2" y="51"/>
                </a:cxn>
                <a:cxn ang="0">
                  <a:pos x="5" y="57"/>
                </a:cxn>
                <a:cxn ang="0">
                  <a:pos x="9" y="61"/>
                </a:cxn>
                <a:cxn ang="0">
                  <a:pos x="14" y="65"/>
                </a:cxn>
                <a:cxn ang="0">
                  <a:pos x="19" y="68"/>
                </a:cxn>
                <a:cxn ang="0">
                  <a:pos x="25" y="69"/>
                </a:cxn>
                <a:cxn ang="0">
                  <a:pos x="32" y="69"/>
                </a:cxn>
                <a:cxn ang="0">
                  <a:pos x="40" y="69"/>
                </a:cxn>
                <a:cxn ang="0">
                  <a:pos x="46" y="67"/>
                </a:cxn>
                <a:cxn ang="0">
                  <a:pos x="51" y="63"/>
                </a:cxn>
                <a:cxn ang="0">
                  <a:pos x="55" y="60"/>
                </a:cxn>
                <a:cxn ang="0">
                  <a:pos x="57" y="56"/>
                </a:cxn>
                <a:cxn ang="0">
                  <a:pos x="59" y="52"/>
                </a:cxn>
                <a:cxn ang="0">
                  <a:pos x="61" y="48"/>
                </a:cxn>
                <a:cxn ang="0">
                  <a:pos x="61" y="44"/>
                </a:cxn>
                <a:cxn ang="0">
                  <a:pos x="46" y="44"/>
                </a:cxn>
              </a:cxnLst>
              <a:rect l="0" t="0" r="r" b="b"/>
              <a:pathLst>
                <a:path w="61" h="69">
                  <a:moveTo>
                    <a:pt x="46" y="44"/>
                  </a:moveTo>
                  <a:lnTo>
                    <a:pt x="45" y="48"/>
                  </a:lnTo>
                  <a:lnTo>
                    <a:pt x="43" y="52"/>
                  </a:lnTo>
                  <a:lnTo>
                    <a:pt x="41" y="53"/>
                  </a:lnTo>
                  <a:lnTo>
                    <a:pt x="39" y="55"/>
                  </a:lnTo>
                  <a:lnTo>
                    <a:pt x="36" y="56"/>
                  </a:lnTo>
                  <a:lnTo>
                    <a:pt x="33" y="56"/>
                  </a:lnTo>
                  <a:lnTo>
                    <a:pt x="28" y="55"/>
                  </a:lnTo>
                  <a:lnTo>
                    <a:pt x="25" y="54"/>
                  </a:lnTo>
                  <a:lnTo>
                    <a:pt x="22" y="52"/>
                  </a:lnTo>
                  <a:lnTo>
                    <a:pt x="20" y="50"/>
                  </a:lnTo>
                  <a:lnTo>
                    <a:pt x="18" y="47"/>
                  </a:lnTo>
                  <a:lnTo>
                    <a:pt x="17" y="43"/>
                  </a:lnTo>
                  <a:lnTo>
                    <a:pt x="16" y="39"/>
                  </a:lnTo>
                  <a:lnTo>
                    <a:pt x="16" y="35"/>
                  </a:lnTo>
                  <a:lnTo>
                    <a:pt x="16" y="28"/>
                  </a:lnTo>
                  <a:lnTo>
                    <a:pt x="18" y="23"/>
                  </a:lnTo>
                  <a:lnTo>
                    <a:pt x="20" y="19"/>
                  </a:lnTo>
                  <a:lnTo>
                    <a:pt x="22" y="16"/>
                  </a:lnTo>
                  <a:lnTo>
                    <a:pt x="27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40" y="14"/>
                  </a:lnTo>
                  <a:lnTo>
                    <a:pt x="42" y="16"/>
                  </a:lnTo>
                  <a:lnTo>
                    <a:pt x="43" y="18"/>
                  </a:lnTo>
                  <a:lnTo>
                    <a:pt x="45" y="21"/>
                  </a:lnTo>
                  <a:lnTo>
                    <a:pt x="46" y="24"/>
                  </a:lnTo>
                  <a:lnTo>
                    <a:pt x="60" y="24"/>
                  </a:lnTo>
                  <a:lnTo>
                    <a:pt x="60" y="20"/>
                  </a:lnTo>
                  <a:lnTo>
                    <a:pt x="59" y="16"/>
                  </a:lnTo>
                  <a:lnTo>
                    <a:pt x="57" y="12"/>
                  </a:lnTo>
                  <a:lnTo>
                    <a:pt x="54" y="8"/>
                  </a:lnTo>
                  <a:lnTo>
                    <a:pt x="50" y="5"/>
                  </a:lnTo>
                  <a:lnTo>
                    <a:pt x="45" y="2"/>
                  </a:lnTo>
                  <a:lnTo>
                    <a:pt x="39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3" y="0"/>
                  </a:lnTo>
                  <a:lnTo>
                    <a:pt x="18" y="2"/>
                  </a:lnTo>
                  <a:lnTo>
                    <a:pt x="13" y="4"/>
                  </a:lnTo>
                  <a:lnTo>
                    <a:pt x="8" y="9"/>
                  </a:lnTo>
                  <a:lnTo>
                    <a:pt x="3" y="16"/>
                  </a:lnTo>
                  <a:lnTo>
                    <a:pt x="2" y="20"/>
                  </a:lnTo>
                  <a:lnTo>
                    <a:pt x="1" y="24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2" y="51"/>
                  </a:lnTo>
                  <a:lnTo>
                    <a:pt x="5" y="57"/>
                  </a:lnTo>
                  <a:lnTo>
                    <a:pt x="9" y="61"/>
                  </a:lnTo>
                  <a:lnTo>
                    <a:pt x="14" y="65"/>
                  </a:lnTo>
                  <a:lnTo>
                    <a:pt x="19" y="68"/>
                  </a:lnTo>
                  <a:lnTo>
                    <a:pt x="25" y="69"/>
                  </a:lnTo>
                  <a:lnTo>
                    <a:pt x="32" y="69"/>
                  </a:lnTo>
                  <a:lnTo>
                    <a:pt x="40" y="69"/>
                  </a:lnTo>
                  <a:lnTo>
                    <a:pt x="46" y="67"/>
                  </a:lnTo>
                  <a:lnTo>
                    <a:pt x="51" y="63"/>
                  </a:lnTo>
                  <a:lnTo>
                    <a:pt x="55" y="60"/>
                  </a:lnTo>
                  <a:lnTo>
                    <a:pt x="57" y="56"/>
                  </a:lnTo>
                  <a:lnTo>
                    <a:pt x="59" y="52"/>
                  </a:lnTo>
                  <a:lnTo>
                    <a:pt x="61" y="48"/>
                  </a:lnTo>
                  <a:lnTo>
                    <a:pt x="61" y="44"/>
                  </a:lnTo>
                  <a:lnTo>
                    <a:pt x="46" y="4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4" name="Freeform 2128"/>
            <p:cNvSpPr>
              <a:spLocks/>
            </p:cNvSpPr>
            <p:nvPr/>
          </p:nvSpPr>
          <p:spPr bwMode="auto">
            <a:xfrm>
              <a:off x="3990" y="456"/>
              <a:ext cx="6" cy="20"/>
            </a:xfrm>
            <a:custGeom>
              <a:avLst/>
              <a:gdLst/>
              <a:ahLst/>
              <a:cxnLst>
                <a:cxn ang="0">
                  <a:pos x="10" y="83"/>
                </a:cxn>
                <a:cxn ang="0">
                  <a:pos x="18" y="71"/>
                </a:cxn>
                <a:cxn ang="0">
                  <a:pos x="22" y="59"/>
                </a:cxn>
                <a:cxn ang="0">
                  <a:pos x="24" y="50"/>
                </a:cxn>
                <a:cxn ang="0">
                  <a:pos x="25" y="42"/>
                </a:cxn>
                <a:cxn ang="0">
                  <a:pos x="24" y="34"/>
                </a:cxn>
                <a:cxn ang="0">
                  <a:pos x="22" y="24"/>
                </a:cxn>
                <a:cxn ang="0">
                  <a:pos x="18" y="13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3" y="10"/>
                </a:cxn>
                <a:cxn ang="0">
                  <a:pos x="7" y="21"/>
                </a:cxn>
                <a:cxn ang="0">
                  <a:pos x="9" y="32"/>
                </a:cxn>
                <a:cxn ang="0">
                  <a:pos x="10" y="42"/>
                </a:cxn>
                <a:cxn ang="0">
                  <a:pos x="9" y="52"/>
                </a:cxn>
                <a:cxn ang="0">
                  <a:pos x="7" y="62"/>
                </a:cxn>
                <a:cxn ang="0">
                  <a:pos x="4" y="73"/>
                </a:cxn>
                <a:cxn ang="0">
                  <a:pos x="0" y="83"/>
                </a:cxn>
                <a:cxn ang="0">
                  <a:pos x="10" y="83"/>
                </a:cxn>
              </a:cxnLst>
              <a:rect l="0" t="0" r="r" b="b"/>
              <a:pathLst>
                <a:path w="25" h="83">
                  <a:moveTo>
                    <a:pt x="10" y="83"/>
                  </a:moveTo>
                  <a:lnTo>
                    <a:pt x="18" y="71"/>
                  </a:lnTo>
                  <a:lnTo>
                    <a:pt x="22" y="59"/>
                  </a:lnTo>
                  <a:lnTo>
                    <a:pt x="24" y="50"/>
                  </a:lnTo>
                  <a:lnTo>
                    <a:pt x="25" y="42"/>
                  </a:lnTo>
                  <a:lnTo>
                    <a:pt x="24" y="34"/>
                  </a:lnTo>
                  <a:lnTo>
                    <a:pt x="22" y="24"/>
                  </a:lnTo>
                  <a:lnTo>
                    <a:pt x="18" y="13"/>
                  </a:lnTo>
                  <a:lnTo>
                    <a:pt x="10" y="0"/>
                  </a:lnTo>
                  <a:lnTo>
                    <a:pt x="0" y="0"/>
                  </a:lnTo>
                  <a:lnTo>
                    <a:pt x="3" y="10"/>
                  </a:lnTo>
                  <a:lnTo>
                    <a:pt x="7" y="21"/>
                  </a:lnTo>
                  <a:lnTo>
                    <a:pt x="9" y="32"/>
                  </a:lnTo>
                  <a:lnTo>
                    <a:pt x="10" y="42"/>
                  </a:lnTo>
                  <a:lnTo>
                    <a:pt x="9" y="52"/>
                  </a:lnTo>
                  <a:lnTo>
                    <a:pt x="7" y="62"/>
                  </a:lnTo>
                  <a:lnTo>
                    <a:pt x="4" y="73"/>
                  </a:lnTo>
                  <a:lnTo>
                    <a:pt x="0" y="83"/>
                  </a:lnTo>
                  <a:lnTo>
                    <a:pt x="10" y="8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5" name="Freeform 2129"/>
            <p:cNvSpPr>
              <a:spLocks/>
            </p:cNvSpPr>
            <p:nvPr/>
          </p:nvSpPr>
          <p:spPr bwMode="auto">
            <a:xfrm>
              <a:off x="3595" y="487"/>
              <a:ext cx="11" cy="12"/>
            </a:xfrm>
            <a:custGeom>
              <a:avLst/>
              <a:gdLst/>
              <a:ahLst/>
              <a:cxnLst>
                <a:cxn ang="0">
                  <a:pos x="16" y="9"/>
                </a:cxn>
                <a:cxn ang="0">
                  <a:pos x="16" y="48"/>
                </a:cxn>
                <a:cxn ang="0">
                  <a:pos x="30" y="48"/>
                </a:cxn>
                <a:cxn ang="0">
                  <a:pos x="30" y="9"/>
                </a:cxn>
                <a:cxn ang="0">
                  <a:pos x="46" y="9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6" y="9"/>
                </a:cxn>
              </a:cxnLst>
              <a:rect l="0" t="0" r="r" b="b"/>
              <a:pathLst>
                <a:path w="46" h="48">
                  <a:moveTo>
                    <a:pt x="16" y="9"/>
                  </a:moveTo>
                  <a:lnTo>
                    <a:pt x="16" y="48"/>
                  </a:lnTo>
                  <a:lnTo>
                    <a:pt x="30" y="48"/>
                  </a:lnTo>
                  <a:lnTo>
                    <a:pt x="30" y="9"/>
                  </a:lnTo>
                  <a:lnTo>
                    <a:pt x="46" y="9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6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6" name="Freeform 2130"/>
            <p:cNvSpPr>
              <a:spLocks noEditPoints="1"/>
            </p:cNvSpPr>
            <p:nvPr/>
          </p:nvSpPr>
          <p:spPr bwMode="auto">
            <a:xfrm>
              <a:off x="3607" y="486"/>
              <a:ext cx="13" cy="13"/>
            </a:xfrm>
            <a:custGeom>
              <a:avLst/>
              <a:gdLst/>
              <a:ahLst/>
              <a:cxnLst>
                <a:cxn ang="0">
                  <a:pos x="36" y="35"/>
                </a:cxn>
                <a:cxn ang="0">
                  <a:pos x="35" y="38"/>
                </a:cxn>
                <a:cxn ang="0">
                  <a:pos x="33" y="40"/>
                </a:cxn>
                <a:cxn ang="0">
                  <a:pos x="30" y="41"/>
                </a:cxn>
                <a:cxn ang="0">
                  <a:pos x="27" y="41"/>
                </a:cxn>
                <a:cxn ang="0">
                  <a:pos x="24" y="41"/>
                </a:cxn>
                <a:cxn ang="0">
                  <a:pos x="21" y="40"/>
                </a:cxn>
                <a:cxn ang="0">
                  <a:pos x="19" y="38"/>
                </a:cxn>
                <a:cxn ang="0">
                  <a:pos x="18" y="36"/>
                </a:cxn>
                <a:cxn ang="0">
                  <a:pos x="16" y="32"/>
                </a:cxn>
                <a:cxn ang="0">
                  <a:pos x="16" y="29"/>
                </a:cxn>
                <a:cxn ang="0">
                  <a:pos x="51" y="29"/>
                </a:cxn>
                <a:cxn ang="0">
                  <a:pos x="51" y="26"/>
                </a:cxn>
                <a:cxn ang="0">
                  <a:pos x="51" y="20"/>
                </a:cxn>
                <a:cxn ang="0">
                  <a:pos x="48" y="11"/>
                </a:cxn>
                <a:cxn ang="0">
                  <a:pos x="45" y="7"/>
                </a:cxn>
                <a:cxn ang="0">
                  <a:pos x="41" y="3"/>
                </a:cxn>
                <a:cxn ang="0">
                  <a:pos x="35" y="1"/>
                </a:cxn>
                <a:cxn ang="0">
                  <a:pos x="27" y="0"/>
                </a:cxn>
                <a:cxn ang="0">
                  <a:pos x="22" y="1"/>
                </a:cxn>
                <a:cxn ang="0">
                  <a:pos x="17" y="2"/>
                </a:cxn>
                <a:cxn ang="0">
                  <a:pos x="11" y="4"/>
                </a:cxn>
                <a:cxn ang="0">
                  <a:pos x="8" y="7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1" y="19"/>
                </a:cxn>
                <a:cxn ang="0">
                  <a:pos x="0" y="25"/>
                </a:cxn>
                <a:cxn ang="0">
                  <a:pos x="1" y="33"/>
                </a:cxn>
                <a:cxn ang="0">
                  <a:pos x="3" y="39"/>
                </a:cxn>
                <a:cxn ang="0">
                  <a:pos x="7" y="44"/>
                </a:cxn>
                <a:cxn ang="0">
                  <a:pos x="10" y="48"/>
                </a:cxn>
                <a:cxn ang="0">
                  <a:pos x="16" y="50"/>
                </a:cxn>
                <a:cxn ang="0">
                  <a:pos x="20" y="51"/>
                </a:cxn>
                <a:cxn ang="0">
                  <a:pos x="23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3" y="47"/>
                </a:cxn>
                <a:cxn ang="0">
                  <a:pos x="46" y="43"/>
                </a:cxn>
                <a:cxn ang="0">
                  <a:pos x="49" y="40"/>
                </a:cxn>
                <a:cxn ang="0">
                  <a:pos x="50" y="35"/>
                </a:cxn>
                <a:cxn ang="0">
                  <a:pos x="36" y="35"/>
                </a:cxn>
                <a:cxn ang="0">
                  <a:pos x="16" y="21"/>
                </a:cxn>
                <a:cxn ang="0">
                  <a:pos x="17" y="17"/>
                </a:cxn>
                <a:cxn ang="0">
                  <a:pos x="18" y="14"/>
                </a:cxn>
                <a:cxn ang="0">
                  <a:pos x="19" y="12"/>
                </a:cxn>
                <a:cxn ang="0">
                  <a:pos x="21" y="11"/>
                </a:cxn>
                <a:cxn ang="0">
                  <a:pos x="25" y="10"/>
                </a:cxn>
                <a:cxn ang="0">
                  <a:pos x="27" y="10"/>
                </a:cxn>
                <a:cxn ang="0">
                  <a:pos x="30" y="10"/>
                </a:cxn>
                <a:cxn ang="0">
                  <a:pos x="33" y="11"/>
                </a:cxn>
                <a:cxn ang="0">
                  <a:pos x="35" y="13"/>
                </a:cxn>
                <a:cxn ang="0">
                  <a:pos x="36" y="15"/>
                </a:cxn>
                <a:cxn ang="0">
                  <a:pos x="37" y="18"/>
                </a:cxn>
                <a:cxn ang="0">
                  <a:pos x="37" y="21"/>
                </a:cxn>
                <a:cxn ang="0">
                  <a:pos x="16" y="21"/>
                </a:cxn>
              </a:cxnLst>
              <a:rect l="0" t="0" r="r" b="b"/>
              <a:pathLst>
                <a:path w="51" h="51">
                  <a:moveTo>
                    <a:pt x="36" y="35"/>
                  </a:moveTo>
                  <a:lnTo>
                    <a:pt x="35" y="38"/>
                  </a:lnTo>
                  <a:lnTo>
                    <a:pt x="33" y="40"/>
                  </a:lnTo>
                  <a:lnTo>
                    <a:pt x="30" y="41"/>
                  </a:lnTo>
                  <a:lnTo>
                    <a:pt x="27" y="41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19" y="38"/>
                  </a:lnTo>
                  <a:lnTo>
                    <a:pt x="18" y="36"/>
                  </a:lnTo>
                  <a:lnTo>
                    <a:pt x="16" y="32"/>
                  </a:lnTo>
                  <a:lnTo>
                    <a:pt x="16" y="29"/>
                  </a:lnTo>
                  <a:lnTo>
                    <a:pt x="51" y="29"/>
                  </a:lnTo>
                  <a:lnTo>
                    <a:pt x="51" y="26"/>
                  </a:lnTo>
                  <a:lnTo>
                    <a:pt x="51" y="20"/>
                  </a:lnTo>
                  <a:lnTo>
                    <a:pt x="48" y="11"/>
                  </a:lnTo>
                  <a:lnTo>
                    <a:pt x="45" y="7"/>
                  </a:lnTo>
                  <a:lnTo>
                    <a:pt x="41" y="3"/>
                  </a:lnTo>
                  <a:lnTo>
                    <a:pt x="35" y="1"/>
                  </a:lnTo>
                  <a:lnTo>
                    <a:pt x="27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1" y="4"/>
                  </a:lnTo>
                  <a:lnTo>
                    <a:pt x="8" y="7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1" y="19"/>
                  </a:lnTo>
                  <a:lnTo>
                    <a:pt x="0" y="25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7" y="44"/>
                  </a:lnTo>
                  <a:lnTo>
                    <a:pt x="10" y="48"/>
                  </a:lnTo>
                  <a:lnTo>
                    <a:pt x="16" y="50"/>
                  </a:lnTo>
                  <a:lnTo>
                    <a:pt x="20" y="51"/>
                  </a:lnTo>
                  <a:lnTo>
                    <a:pt x="23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3" y="47"/>
                  </a:lnTo>
                  <a:lnTo>
                    <a:pt x="46" y="43"/>
                  </a:lnTo>
                  <a:lnTo>
                    <a:pt x="49" y="40"/>
                  </a:lnTo>
                  <a:lnTo>
                    <a:pt x="50" y="35"/>
                  </a:lnTo>
                  <a:lnTo>
                    <a:pt x="36" y="35"/>
                  </a:lnTo>
                  <a:close/>
                  <a:moveTo>
                    <a:pt x="16" y="21"/>
                  </a:moveTo>
                  <a:lnTo>
                    <a:pt x="17" y="17"/>
                  </a:lnTo>
                  <a:lnTo>
                    <a:pt x="18" y="14"/>
                  </a:lnTo>
                  <a:lnTo>
                    <a:pt x="19" y="12"/>
                  </a:lnTo>
                  <a:lnTo>
                    <a:pt x="21" y="11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3" y="11"/>
                  </a:lnTo>
                  <a:lnTo>
                    <a:pt x="35" y="13"/>
                  </a:lnTo>
                  <a:lnTo>
                    <a:pt x="36" y="15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16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7" name="Freeform 2131"/>
            <p:cNvSpPr>
              <a:spLocks/>
            </p:cNvSpPr>
            <p:nvPr/>
          </p:nvSpPr>
          <p:spPr bwMode="auto">
            <a:xfrm>
              <a:off x="3621" y="487"/>
              <a:ext cx="13" cy="12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3" y="48"/>
                </a:cxn>
                <a:cxn ang="0">
                  <a:pos x="6" y="48"/>
                </a:cxn>
                <a:cxn ang="0">
                  <a:pos x="11" y="48"/>
                </a:cxn>
                <a:cxn ang="0">
                  <a:pos x="14" y="47"/>
                </a:cxn>
                <a:cxn ang="0">
                  <a:pos x="17" y="46"/>
                </a:cxn>
                <a:cxn ang="0">
                  <a:pos x="20" y="44"/>
                </a:cxn>
                <a:cxn ang="0">
                  <a:pos x="22" y="39"/>
                </a:cxn>
                <a:cxn ang="0">
                  <a:pos x="24" y="34"/>
                </a:cxn>
                <a:cxn ang="0">
                  <a:pos x="25" y="28"/>
                </a:cxn>
                <a:cxn ang="0">
                  <a:pos x="25" y="20"/>
                </a:cxn>
                <a:cxn ang="0">
                  <a:pos x="26" y="9"/>
                </a:cxn>
                <a:cxn ang="0">
                  <a:pos x="38" y="9"/>
                </a:cxn>
                <a:cxn ang="0">
                  <a:pos x="38" y="48"/>
                </a:cxn>
                <a:cxn ang="0">
                  <a:pos x="52" y="48"/>
                </a:cxn>
                <a:cxn ang="0">
                  <a:pos x="52" y="0"/>
                </a:cxn>
                <a:cxn ang="0">
                  <a:pos x="12" y="0"/>
                </a:cxn>
                <a:cxn ang="0">
                  <a:pos x="12" y="20"/>
                </a:cxn>
                <a:cxn ang="0">
                  <a:pos x="11" y="29"/>
                </a:cxn>
                <a:cxn ang="0">
                  <a:pos x="9" y="34"/>
                </a:cxn>
                <a:cxn ang="0">
                  <a:pos x="8" y="36"/>
                </a:cxn>
                <a:cxn ang="0">
                  <a:pos x="6" y="37"/>
                </a:cxn>
                <a:cxn ang="0">
                  <a:pos x="5" y="37"/>
                </a:cxn>
                <a:cxn ang="0">
                  <a:pos x="3" y="37"/>
                </a:cxn>
                <a:cxn ang="0">
                  <a:pos x="1" y="37"/>
                </a:cxn>
                <a:cxn ang="0">
                  <a:pos x="0" y="37"/>
                </a:cxn>
                <a:cxn ang="0">
                  <a:pos x="0" y="48"/>
                </a:cxn>
              </a:cxnLst>
              <a:rect l="0" t="0" r="r" b="b"/>
              <a:pathLst>
                <a:path w="52" h="48">
                  <a:moveTo>
                    <a:pt x="0" y="48"/>
                  </a:moveTo>
                  <a:lnTo>
                    <a:pt x="3" y="48"/>
                  </a:lnTo>
                  <a:lnTo>
                    <a:pt x="6" y="48"/>
                  </a:lnTo>
                  <a:lnTo>
                    <a:pt x="11" y="48"/>
                  </a:lnTo>
                  <a:lnTo>
                    <a:pt x="14" y="47"/>
                  </a:lnTo>
                  <a:lnTo>
                    <a:pt x="17" y="46"/>
                  </a:lnTo>
                  <a:lnTo>
                    <a:pt x="20" y="44"/>
                  </a:lnTo>
                  <a:lnTo>
                    <a:pt x="22" y="39"/>
                  </a:lnTo>
                  <a:lnTo>
                    <a:pt x="24" y="34"/>
                  </a:lnTo>
                  <a:lnTo>
                    <a:pt x="25" y="28"/>
                  </a:lnTo>
                  <a:lnTo>
                    <a:pt x="25" y="20"/>
                  </a:lnTo>
                  <a:lnTo>
                    <a:pt x="26" y="9"/>
                  </a:lnTo>
                  <a:lnTo>
                    <a:pt x="38" y="9"/>
                  </a:lnTo>
                  <a:lnTo>
                    <a:pt x="38" y="48"/>
                  </a:lnTo>
                  <a:lnTo>
                    <a:pt x="52" y="48"/>
                  </a:lnTo>
                  <a:lnTo>
                    <a:pt x="52" y="0"/>
                  </a:lnTo>
                  <a:lnTo>
                    <a:pt x="12" y="0"/>
                  </a:lnTo>
                  <a:lnTo>
                    <a:pt x="12" y="20"/>
                  </a:lnTo>
                  <a:lnTo>
                    <a:pt x="11" y="29"/>
                  </a:lnTo>
                  <a:lnTo>
                    <a:pt x="9" y="34"/>
                  </a:lnTo>
                  <a:lnTo>
                    <a:pt x="8" y="36"/>
                  </a:lnTo>
                  <a:lnTo>
                    <a:pt x="6" y="37"/>
                  </a:lnTo>
                  <a:lnTo>
                    <a:pt x="5" y="37"/>
                  </a:lnTo>
                  <a:lnTo>
                    <a:pt x="3" y="37"/>
                  </a:lnTo>
                  <a:lnTo>
                    <a:pt x="1" y="37"/>
                  </a:lnTo>
                  <a:lnTo>
                    <a:pt x="0" y="37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8" name="Freeform 2132"/>
            <p:cNvSpPr>
              <a:spLocks noEditPoints="1"/>
            </p:cNvSpPr>
            <p:nvPr/>
          </p:nvSpPr>
          <p:spPr bwMode="auto">
            <a:xfrm>
              <a:off x="3636" y="486"/>
              <a:ext cx="13" cy="13"/>
            </a:xfrm>
            <a:custGeom>
              <a:avLst/>
              <a:gdLst/>
              <a:ahLst/>
              <a:cxnLst>
                <a:cxn ang="0">
                  <a:pos x="35" y="35"/>
                </a:cxn>
                <a:cxn ang="0">
                  <a:pos x="34" y="38"/>
                </a:cxn>
                <a:cxn ang="0">
                  <a:pos x="32" y="40"/>
                </a:cxn>
                <a:cxn ang="0">
                  <a:pos x="29" y="41"/>
                </a:cxn>
                <a:cxn ang="0">
                  <a:pos x="26" y="41"/>
                </a:cxn>
                <a:cxn ang="0">
                  <a:pos x="23" y="41"/>
                </a:cxn>
                <a:cxn ang="0">
                  <a:pos x="20" y="40"/>
                </a:cxn>
                <a:cxn ang="0">
                  <a:pos x="19" y="38"/>
                </a:cxn>
                <a:cxn ang="0">
                  <a:pos x="17" y="36"/>
                </a:cxn>
                <a:cxn ang="0">
                  <a:pos x="15" y="32"/>
                </a:cxn>
                <a:cxn ang="0">
                  <a:pos x="15" y="29"/>
                </a:cxn>
                <a:cxn ang="0">
                  <a:pos x="52" y="29"/>
                </a:cxn>
                <a:cxn ang="0">
                  <a:pos x="52" y="26"/>
                </a:cxn>
                <a:cxn ang="0">
                  <a:pos x="51" y="20"/>
                </a:cxn>
                <a:cxn ang="0">
                  <a:pos x="47" y="11"/>
                </a:cxn>
                <a:cxn ang="0">
                  <a:pos x="44" y="7"/>
                </a:cxn>
                <a:cxn ang="0">
                  <a:pos x="40" y="3"/>
                </a:cxn>
                <a:cxn ang="0">
                  <a:pos x="34" y="1"/>
                </a:cxn>
                <a:cxn ang="0">
                  <a:pos x="27" y="0"/>
                </a:cxn>
                <a:cxn ang="0">
                  <a:pos x="21" y="1"/>
                </a:cxn>
                <a:cxn ang="0">
                  <a:pos x="16" y="2"/>
                </a:cxn>
                <a:cxn ang="0">
                  <a:pos x="12" y="4"/>
                </a:cxn>
                <a:cxn ang="0">
                  <a:pos x="8" y="7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1" y="19"/>
                </a:cxn>
                <a:cxn ang="0">
                  <a:pos x="0" y="25"/>
                </a:cxn>
                <a:cxn ang="0">
                  <a:pos x="1" y="33"/>
                </a:cxn>
                <a:cxn ang="0">
                  <a:pos x="3" y="39"/>
                </a:cxn>
                <a:cxn ang="0">
                  <a:pos x="7" y="44"/>
                </a:cxn>
                <a:cxn ang="0">
                  <a:pos x="11" y="48"/>
                </a:cxn>
                <a:cxn ang="0">
                  <a:pos x="15" y="50"/>
                </a:cxn>
                <a:cxn ang="0">
                  <a:pos x="19" y="51"/>
                </a:cxn>
                <a:cxn ang="0">
                  <a:pos x="23" y="51"/>
                </a:cxn>
                <a:cxn ang="0">
                  <a:pos x="25" y="51"/>
                </a:cxn>
                <a:cxn ang="0">
                  <a:pos x="32" y="51"/>
                </a:cxn>
                <a:cxn ang="0">
                  <a:pos x="39" y="49"/>
                </a:cxn>
                <a:cxn ang="0">
                  <a:pos x="43" y="47"/>
                </a:cxn>
                <a:cxn ang="0">
                  <a:pos x="45" y="43"/>
                </a:cxn>
                <a:cxn ang="0">
                  <a:pos x="48" y="40"/>
                </a:cxn>
                <a:cxn ang="0">
                  <a:pos x="51" y="35"/>
                </a:cxn>
                <a:cxn ang="0">
                  <a:pos x="35" y="35"/>
                </a:cxn>
                <a:cxn ang="0">
                  <a:pos x="15" y="21"/>
                </a:cxn>
                <a:cxn ang="0">
                  <a:pos x="16" y="17"/>
                </a:cxn>
                <a:cxn ang="0">
                  <a:pos x="17" y="14"/>
                </a:cxn>
                <a:cxn ang="0">
                  <a:pos x="19" y="12"/>
                </a:cxn>
                <a:cxn ang="0">
                  <a:pos x="20" y="11"/>
                </a:cxn>
                <a:cxn ang="0">
                  <a:pos x="24" y="10"/>
                </a:cxn>
                <a:cxn ang="0">
                  <a:pos x="26" y="10"/>
                </a:cxn>
                <a:cxn ang="0">
                  <a:pos x="29" y="10"/>
                </a:cxn>
                <a:cxn ang="0">
                  <a:pos x="32" y="11"/>
                </a:cxn>
                <a:cxn ang="0">
                  <a:pos x="34" y="13"/>
                </a:cxn>
                <a:cxn ang="0">
                  <a:pos x="35" y="15"/>
                </a:cxn>
                <a:cxn ang="0">
                  <a:pos x="36" y="18"/>
                </a:cxn>
                <a:cxn ang="0">
                  <a:pos x="36" y="21"/>
                </a:cxn>
                <a:cxn ang="0">
                  <a:pos x="15" y="21"/>
                </a:cxn>
              </a:cxnLst>
              <a:rect l="0" t="0" r="r" b="b"/>
              <a:pathLst>
                <a:path w="52" h="51">
                  <a:moveTo>
                    <a:pt x="35" y="35"/>
                  </a:moveTo>
                  <a:lnTo>
                    <a:pt x="34" y="38"/>
                  </a:lnTo>
                  <a:lnTo>
                    <a:pt x="32" y="40"/>
                  </a:lnTo>
                  <a:lnTo>
                    <a:pt x="29" y="41"/>
                  </a:lnTo>
                  <a:lnTo>
                    <a:pt x="26" y="41"/>
                  </a:lnTo>
                  <a:lnTo>
                    <a:pt x="23" y="41"/>
                  </a:lnTo>
                  <a:lnTo>
                    <a:pt x="20" y="40"/>
                  </a:lnTo>
                  <a:lnTo>
                    <a:pt x="19" y="38"/>
                  </a:lnTo>
                  <a:lnTo>
                    <a:pt x="17" y="36"/>
                  </a:lnTo>
                  <a:lnTo>
                    <a:pt x="15" y="32"/>
                  </a:lnTo>
                  <a:lnTo>
                    <a:pt x="15" y="29"/>
                  </a:lnTo>
                  <a:lnTo>
                    <a:pt x="52" y="29"/>
                  </a:lnTo>
                  <a:lnTo>
                    <a:pt x="52" y="26"/>
                  </a:lnTo>
                  <a:lnTo>
                    <a:pt x="51" y="20"/>
                  </a:lnTo>
                  <a:lnTo>
                    <a:pt x="47" y="11"/>
                  </a:lnTo>
                  <a:lnTo>
                    <a:pt x="44" y="7"/>
                  </a:lnTo>
                  <a:lnTo>
                    <a:pt x="40" y="3"/>
                  </a:lnTo>
                  <a:lnTo>
                    <a:pt x="34" y="1"/>
                  </a:lnTo>
                  <a:lnTo>
                    <a:pt x="27" y="0"/>
                  </a:lnTo>
                  <a:lnTo>
                    <a:pt x="21" y="1"/>
                  </a:lnTo>
                  <a:lnTo>
                    <a:pt x="16" y="2"/>
                  </a:lnTo>
                  <a:lnTo>
                    <a:pt x="12" y="4"/>
                  </a:lnTo>
                  <a:lnTo>
                    <a:pt x="8" y="7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1" y="19"/>
                  </a:lnTo>
                  <a:lnTo>
                    <a:pt x="0" y="25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7" y="44"/>
                  </a:lnTo>
                  <a:lnTo>
                    <a:pt x="11" y="48"/>
                  </a:lnTo>
                  <a:lnTo>
                    <a:pt x="15" y="50"/>
                  </a:lnTo>
                  <a:lnTo>
                    <a:pt x="19" y="51"/>
                  </a:lnTo>
                  <a:lnTo>
                    <a:pt x="23" y="51"/>
                  </a:lnTo>
                  <a:lnTo>
                    <a:pt x="25" y="51"/>
                  </a:lnTo>
                  <a:lnTo>
                    <a:pt x="32" y="51"/>
                  </a:lnTo>
                  <a:lnTo>
                    <a:pt x="39" y="49"/>
                  </a:lnTo>
                  <a:lnTo>
                    <a:pt x="43" y="47"/>
                  </a:lnTo>
                  <a:lnTo>
                    <a:pt x="45" y="43"/>
                  </a:lnTo>
                  <a:lnTo>
                    <a:pt x="48" y="40"/>
                  </a:lnTo>
                  <a:lnTo>
                    <a:pt x="51" y="35"/>
                  </a:lnTo>
                  <a:lnTo>
                    <a:pt x="35" y="35"/>
                  </a:lnTo>
                  <a:close/>
                  <a:moveTo>
                    <a:pt x="15" y="21"/>
                  </a:moveTo>
                  <a:lnTo>
                    <a:pt x="16" y="17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0" y="11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32" y="11"/>
                  </a:lnTo>
                  <a:lnTo>
                    <a:pt x="34" y="13"/>
                  </a:lnTo>
                  <a:lnTo>
                    <a:pt x="35" y="15"/>
                  </a:lnTo>
                  <a:lnTo>
                    <a:pt x="36" y="18"/>
                  </a:lnTo>
                  <a:lnTo>
                    <a:pt x="36" y="21"/>
                  </a:lnTo>
                  <a:lnTo>
                    <a:pt x="15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49" name="Freeform 2133"/>
            <p:cNvSpPr>
              <a:spLocks/>
            </p:cNvSpPr>
            <p:nvPr/>
          </p:nvSpPr>
          <p:spPr bwMode="auto">
            <a:xfrm>
              <a:off x="3652" y="487"/>
              <a:ext cx="11" cy="12"/>
            </a:xfrm>
            <a:custGeom>
              <a:avLst/>
              <a:gdLst/>
              <a:ahLst/>
              <a:cxnLst>
                <a:cxn ang="0">
                  <a:pos x="14" y="19"/>
                </a:cxn>
                <a:cxn ang="0">
                  <a:pos x="14" y="19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14" y="26"/>
                </a:cxn>
                <a:cxn ang="0">
                  <a:pos x="14" y="26"/>
                </a:cxn>
                <a:cxn ang="0">
                  <a:pos x="29" y="48"/>
                </a:cxn>
                <a:cxn ang="0">
                  <a:pos x="46" y="48"/>
                </a:cxn>
                <a:cxn ang="0">
                  <a:pos x="25" y="22"/>
                </a:cxn>
                <a:cxn ang="0">
                  <a:pos x="45" y="0"/>
                </a:cxn>
                <a:cxn ang="0">
                  <a:pos x="29" y="0"/>
                </a:cxn>
                <a:cxn ang="0">
                  <a:pos x="14" y="19"/>
                </a:cxn>
              </a:cxnLst>
              <a:rect l="0" t="0" r="r" b="b"/>
              <a:pathLst>
                <a:path w="46" h="48">
                  <a:moveTo>
                    <a:pt x="14" y="19"/>
                  </a:moveTo>
                  <a:lnTo>
                    <a:pt x="14" y="19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29" y="48"/>
                  </a:lnTo>
                  <a:lnTo>
                    <a:pt x="46" y="48"/>
                  </a:lnTo>
                  <a:lnTo>
                    <a:pt x="25" y="22"/>
                  </a:lnTo>
                  <a:lnTo>
                    <a:pt x="45" y="0"/>
                  </a:lnTo>
                  <a:lnTo>
                    <a:pt x="29" y="0"/>
                  </a:lnTo>
                  <a:lnTo>
                    <a:pt x="14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0" name="Freeform 2134"/>
            <p:cNvSpPr>
              <a:spLocks noEditPoints="1"/>
            </p:cNvSpPr>
            <p:nvPr/>
          </p:nvSpPr>
          <p:spPr bwMode="auto">
            <a:xfrm>
              <a:off x="3664" y="486"/>
              <a:ext cx="13" cy="13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31" y="51"/>
                </a:cxn>
                <a:cxn ang="0">
                  <a:pos x="35" y="50"/>
                </a:cxn>
                <a:cxn ang="0">
                  <a:pos x="40" y="48"/>
                </a:cxn>
                <a:cxn ang="0">
                  <a:pos x="44" y="44"/>
                </a:cxn>
                <a:cxn ang="0">
                  <a:pos x="48" y="41"/>
                </a:cxn>
                <a:cxn ang="0">
                  <a:pos x="50" y="36"/>
                </a:cxn>
                <a:cxn ang="0">
                  <a:pos x="51" y="31"/>
                </a:cxn>
                <a:cxn ang="0">
                  <a:pos x="52" y="25"/>
                </a:cxn>
                <a:cxn ang="0">
                  <a:pos x="51" y="19"/>
                </a:cxn>
                <a:cxn ang="0">
                  <a:pos x="50" y="14"/>
                </a:cxn>
                <a:cxn ang="0">
                  <a:pos x="48" y="10"/>
                </a:cxn>
                <a:cxn ang="0">
                  <a:pos x="44" y="6"/>
                </a:cxn>
                <a:cxn ang="0">
                  <a:pos x="40" y="4"/>
                </a:cxn>
                <a:cxn ang="0">
                  <a:pos x="35" y="2"/>
                </a:cxn>
                <a:cxn ang="0">
                  <a:pos x="31" y="1"/>
                </a:cxn>
                <a:cxn ang="0">
                  <a:pos x="25" y="0"/>
                </a:cxn>
                <a:cxn ang="0">
                  <a:pos x="20" y="1"/>
                </a:cxn>
                <a:cxn ang="0">
                  <a:pos x="16" y="2"/>
                </a:cxn>
                <a:cxn ang="0">
                  <a:pos x="12" y="3"/>
                </a:cxn>
                <a:cxn ang="0">
                  <a:pos x="8" y="6"/>
                </a:cxn>
                <a:cxn ang="0">
                  <a:pos x="4" y="9"/>
                </a:cxn>
                <a:cxn ang="0">
                  <a:pos x="2" y="14"/>
                </a:cxn>
                <a:cxn ang="0">
                  <a:pos x="0" y="19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2" y="36"/>
                </a:cxn>
                <a:cxn ang="0">
                  <a:pos x="4" y="41"/>
                </a:cxn>
                <a:cxn ang="0">
                  <a:pos x="7" y="44"/>
                </a:cxn>
                <a:cxn ang="0">
                  <a:pos x="11" y="48"/>
                </a:cxn>
                <a:cxn ang="0">
                  <a:pos x="15" y="50"/>
                </a:cxn>
                <a:cxn ang="0">
                  <a:pos x="20" y="51"/>
                </a:cxn>
                <a:cxn ang="0">
                  <a:pos x="25" y="51"/>
                </a:cxn>
                <a:cxn ang="0">
                  <a:pos x="25" y="41"/>
                </a:cxn>
                <a:cxn ang="0">
                  <a:pos x="22" y="41"/>
                </a:cxn>
                <a:cxn ang="0">
                  <a:pos x="19" y="39"/>
                </a:cxn>
                <a:cxn ang="0">
                  <a:pos x="17" y="38"/>
                </a:cxn>
                <a:cxn ang="0">
                  <a:pos x="16" y="35"/>
                </a:cxn>
                <a:cxn ang="0">
                  <a:pos x="15" y="30"/>
                </a:cxn>
                <a:cxn ang="0">
                  <a:pos x="14" y="25"/>
                </a:cxn>
                <a:cxn ang="0">
                  <a:pos x="15" y="20"/>
                </a:cxn>
                <a:cxn ang="0">
                  <a:pos x="16" y="16"/>
                </a:cxn>
                <a:cxn ang="0">
                  <a:pos x="17" y="14"/>
                </a:cxn>
                <a:cxn ang="0">
                  <a:pos x="19" y="12"/>
                </a:cxn>
                <a:cxn ang="0">
                  <a:pos x="22" y="10"/>
                </a:cxn>
                <a:cxn ang="0">
                  <a:pos x="25" y="10"/>
                </a:cxn>
                <a:cxn ang="0">
                  <a:pos x="28" y="10"/>
                </a:cxn>
                <a:cxn ang="0">
                  <a:pos x="32" y="12"/>
                </a:cxn>
                <a:cxn ang="0">
                  <a:pos x="34" y="14"/>
                </a:cxn>
                <a:cxn ang="0">
                  <a:pos x="35" y="16"/>
                </a:cxn>
                <a:cxn ang="0">
                  <a:pos x="36" y="20"/>
                </a:cxn>
                <a:cxn ang="0">
                  <a:pos x="36" y="25"/>
                </a:cxn>
                <a:cxn ang="0">
                  <a:pos x="36" y="30"/>
                </a:cxn>
                <a:cxn ang="0">
                  <a:pos x="35" y="35"/>
                </a:cxn>
                <a:cxn ang="0">
                  <a:pos x="33" y="38"/>
                </a:cxn>
                <a:cxn ang="0">
                  <a:pos x="31" y="39"/>
                </a:cxn>
                <a:cxn ang="0">
                  <a:pos x="29" y="41"/>
                </a:cxn>
                <a:cxn ang="0">
                  <a:pos x="25" y="41"/>
                </a:cxn>
              </a:cxnLst>
              <a:rect l="0" t="0" r="r" b="b"/>
              <a:pathLst>
                <a:path w="52" h="51">
                  <a:moveTo>
                    <a:pt x="25" y="51"/>
                  </a:moveTo>
                  <a:lnTo>
                    <a:pt x="31" y="51"/>
                  </a:lnTo>
                  <a:lnTo>
                    <a:pt x="35" y="50"/>
                  </a:lnTo>
                  <a:lnTo>
                    <a:pt x="40" y="48"/>
                  </a:lnTo>
                  <a:lnTo>
                    <a:pt x="44" y="44"/>
                  </a:lnTo>
                  <a:lnTo>
                    <a:pt x="48" y="41"/>
                  </a:lnTo>
                  <a:lnTo>
                    <a:pt x="50" y="36"/>
                  </a:lnTo>
                  <a:lnTo>
                    <a:pt x="51" y="31"/>
                  </a:lnTo>
                  <a:lnTo>
                    <a:pt x="52" y="25"/>
                  </a:lnTo>
                  <a:lnTo>
                    <a:pt x="51" y="19"/>
                  </a:lnTo>
                  <a:lnTo>
                    <a:pt x="50" y="14"/>
                  </a:lnTo>
                  <a:lnTo>
                    <a:pt x="48" y="10"/>
                  </a:lnTo>
                  <a:lnTo>
                    <a:pt x="44" y="6"/>
                  </a:lnTo>
                  <a:lnTo>
                    <a:pt x="40" y="4"/>
                  </a:lnTo>
                  <a:lnTo>
                    <a:pt x="35" y="2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20" y="1"/>
                  </a:lnTo>
                  <a:lnTo>
                    <a:pt x="16" y="2"/>
                  </a:lnTo>
                  <a:lnTo>
                    <a:pt x="12" y="3"/>
                  </a:lnTo>
                  <a:lnTo>
                    <a:pt x="8" y="6"/>
                  </a:lnTo>
                  <a:lnTo>
                    <a:pt x="4" y="9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2" y="36"/>
                  </a:lnTo>
                  <a:lnTo>
                    <a:pt x="4" y="41"/>
                  </a:lnTo>
                  <a:lnTo>
                    <a:pt x="7" y="44"/>
                  </a:lnTo>
                  <a:lnTo>
                    <a:pt x="11" y="48"/>
                  </a:lnTo>
                  <a:lnTo>
                    <a:pt x="15" y="50"/>
                  </a:lnTo>
                  <a:lnTo>
                    <a:pt x="20" y="51"/>
                  </a:lnTo>
                  <a:lnTo>
                    <a:pt x="25" y="51"/>
                  </a:lnTo>
                  <a:close/>
                  <a:moveTo>
                    <a:pt x="25" y="41"/>
                  </a:moveTo>
                  <a:lnTo>
                    <a:pt x="22" y="41"/>
                  </a:lnTo>
                  <a:lnTo>
                    <a:pt x="19" y="39"/>
                  </a:lnTo>
                  <a:lnTo>
                    <a:pt x="17" y="38"/>
                  </a:lnTo>
                  <a:lnTo>
                    <a:pt x="16" y="35"/>
                  </a:lnTo>
                  <a:lnTo>
                    <a:pt x="15" y="30"/>
                  </a:lnTo>
                  <a:lnTo>
                    <a:pt x="14" y="25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28" y="10"/>
                  </a:lnTo>
                  <a:lnTo>
                    <a:pt x="32" y="12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5"/>
                  </a:lnTo>
                  <a:lnTo>
                    <a:pt x="36" y="30"/>
                  </a:lnTo>
                  <a:lnTo>
                    <a:pt x="35" y="35"/>
                  </a:lnTo>
                  <a:lnTo>
                    <a:pt x="33" y="38"/>
                  </a:lnTo>
                  <a:lnTo>
                    <a:pt x="31" y="39"/>
                  </a:lnTo>
                  <a:lnTo>
                    <a:pt x="29" y="41"/>
                  </a:lnTo>
                  <a:lnTo>
                    <a:pt x="25" y="4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1" name="Freeform 2135"/>
            <p:cNvSpPr>
              <a:spLocks/>
            </p:cNvSpPr>
            <p:nvPr/>
          </p:nvSpPr>
          <p:spPr bwMode="auto">
            <a:xfrm>
              <a:off x="3679" y="487"/>
              <a:ext cx="16" cy="12"/>
            </a:xfrm>
            <a:custGeom>
              <a:avLst/>
              <a:gdLst/>
              <a:ahLst/>
              <a:cxnLst>
                <a:cxn ang="0">
                  <a:pos x="27" y="48"/>
                </a:cxn>
                <a:cxn ang="0">
                  <a:pos x="37" y="48"/>
                </a:cxn>
                <a:cxn ang="0">
                  <a:pos x="49" y="14"/>
                </a:cxn>
                <a:cxn ang="0">
                  <a:pos x="50" y="14"/>
                </a:cxn>
                <a:cxn ang="0">
                  <a:pos x="49" y="17"/>
                </a:cxn>
                <a:cxn ang="0">
                  <a:pos x="49" y="48"/>
                </a:cxn>
                <a:cxn ang="0">
                  <a:pos x="63" y="48"/>
                </a:cxn>
                <a:cxn ang="0">
                  <a:pos x="63" y="0"/>
                </a:cxn>
                <a:cxn ang="0">
                  <a:pos x="45" y="0"/>
                </a:cxn>
                <a:cxn ang="0">
                  <a:pos x="31" y="33"/>
                </a:cxn>
                <a:cxn ang="0">
                  <a:pos x="31" y="33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14" y="17"/>
                </a:cxn>
                <a:cxn ang="0">
                  <a:pos x="14" y="14"/>
                </a:cxn>
                <a:cxn ang="0">
                  <a:pos x="14" y="14"/>
                </a:cxn>
                <a:cxn ang="0">
                  <a:pos x="27" y="48"/>
                </a:cxn>
              </a:cxnLst>
              <a:rect l="0" t="0" r="r" b="b"/>
              <a:pathLst>
                <a:path w="63" h="48">
                  <a:moveTo>
                    <a:pt x="27" y="48"/>
                  </a:moveTo>
                  <a:lnTo>
                    <a:pt x="37" y="48"/>
                  </a:lnTo>
                  <a:lnTo>
                    <a:pt x="49" y="14"/>
                  </a:lnTo>
                  <a:lnTo>
                    <a:pt x="50" y="14"/>
                  </a:lnTo>
                  <a:lnTo>
                    <a:pt x="49" y="17"/>
                  </a:lnTo>
                  <a:lnTo>
                    <a:pt x="49" y="48"/>
                  </a:lnTo>
                  <a:lnTo>
                    <a:pt x="63" y="48"/>
                  </a:lnTo>
                  <a:lnTo>
                    <a:pt x="63" y="0"/>
                  </a:lnTo>
                  <a:lnTo>
                    <a:pt x="45" y="0"/>
                  </a:lnTo>
                  <a:lnTo>
                    <a:pt x="31" y="33"/>
                  </a:lnTo>
                  <a:lnTo>
                    <a:pt x="31" y="3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17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27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2" name="Freeform 2136"/>
            <p:cNvSpPr>
              <a:spLocks/>
            </p:cNvSpPr>
            <p:nvPr/>
          </p:nvSpPr>
          <p:spPr bwMode="auto">
            <a:xfrm>
              <a:off x="3698" y="487"/>
              <a:ext cx="16" cy="12"/>
            </a:xfrm>
            <a:custGeom>
              <a:avLst/>
              <a:gdLst/>
              <a:ahLst/>
              <a:cxnLst>
                <a:cxn ang="0">
                  <a:pos x="27" y="48"/>
                </a:cxn>
                <a:cxn ang="0">
                  <a:pos x="37" y="48"/>
                </a:cxn>
                <a:cxn ang="0">
                  <a:pos x="49" y="14"/>
                </a:cxn>
                <a:cxn ang="0">
                  <a:pos x="50" y="14"/>
                </a:cxn>
                <a:cxn ang="0">
                  <a:pos x="49" y="17"/>
                </a:cxn>
                <a:cxn ang="0">
                  <a:pos x="49" y="48"/>
                </a:cxn>
                <a:cxn ang="0">
                  <a:pos x="64" y="48"/>
                </a:cxn>
                <a:cxn ang="0">
                  <a:pos x="64" y="0"/>
                </a:cxn>
                <a:cxn ang="0">
                  <a:pos x="45" y="0"/>
                </a:cxn>
                <a:cxn ang="0">
                  <a:pos x="32" y="33"/>
                </a:cxn>
                <a:cxn ang="0">
                  <a:pos x="32" y="33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5" y="48"/>
                </a:cxn>
                <a:cxn ang="0">
                  <a:pos x="15" y="17"/>
                </a:cxn>
                <a:cxn ang="0">
                  <a:pos x="15" y="14"/>
                </a:cxn>
                <a:cxn ang="0">
                  <a:pos x="15" y="14"/>
                </a:cxn>
                <a:cxn ang="0">
                  <a:pos x="27" y="48"/>
                </a:cxn>
              </a:cxnLst>
              <a:rect l="0" t="0" r="r" b="b"/>
              <a:pathLst>
                <a:path w="64" h="48">
                  <a:moveTo>
                    <a:pt x="27" y="48"/>
                  </a:moveTo>
                  <a:lnTo>
                    <a:pt x="37" y="48"/>
                  </a:lnTo>
                  <a:lnTo>
                    <a:pt x="49" y="14"/>
                  </a:lnTo>
                  <a:lnTo>
                    <a:pt x="50" y="14"/>
                  </a:lnTo>
                  <a:lnTo>
                    <a:pt x="49" y="17"/>
                  </a:lnTo>
                  <a:lnTo>
                    <a:pt x="49" y="48"/>
                  </a:lnTo>
                  <a:lnTo>
                    <a:pt x="64" y="48"/>
                  </a:lnTo>
                  <a:lnTo>
                    <a:pt x="64" y="0"/>
                  </a:lnTo>
                  <a:lnTo>
                    <a:pt x="45" y="0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5" y="48"/>
                  </a:lnTo>
                  <a:lnTo>
                    <a:pt x="15" y="17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27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3" name="Freeform 2137"/>
            <p:cNvSpPr>
              <a:spLocks/>
            </p:cNvSpPr>
            <p:nvPr/>
          </p:nvSpPr>
          <p:spPr bwMode="auto">
            <a:xfrm>
              <a:off x="3716" y="487"/>
              <a:ext cx="12" cy="16"/>
            </a:xfrm>
            <a:custGeom>
              <a:avLst/>
              <a:gdLst/>
              <a:ahLst/>
              <a:cxnLst>
                <a:cxn ang="0">
                  <a:pos x="8" y="65"/>
                </a:cxn>
                <a:cxn ang="0">
                  <a:pos x="12" y="65"/>
                </a:cxn>
                <a:cxn ang="0">
                  <a:pos x="18" y="65"/>
                </a:cxn>
                <a:cxn ang="0">
                  <a:pos x="22" y="65"/>
                </a:cxn>
                <a:cxn ang="0">
                  <a:pos x="25" y="64"/>
                </a:cxn>
                <a:cxn ang="0">
                  <a:pos x="28" y="62"/>
                </a:cxn>
                <a:cxn ang="0">
                  <a:pos x="30" y="60"/>
                </a:cxn>
                <a:cxn ang="0">
                  <a:pos x="32" y="55"/>
                </a:cxn>
                <a:cxn ang="0">
                  <a:pos x="34" y="50"/>
                </a:cxn>
                <a:cxn ang="0">
                  <a:pos x="51" y="0"/>
                </a:cxn>
                <a:cxn ang="0">
                  <a:pos x="36" y="0"/>
                </a:cxn>
                <a:cxn ang="0">
                  <a:pos x="27" y="30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20" y="47"/>
                </a:cxn>
                <a:cxn ang="0">
                  <a:pos x="19" y="49"/>
                </a:cxn>
                <a:cxn ang="0">
                  <a:pos x="19" y="52"/>
                </a:cxn>
                <a:cxn ang="0">
                  <a:pos x="17" y="54"/>
                </a:cxn>
                <a:cxn ang="0">
                  <a:pos x="15" y="55"/>
                </a:cxn>
                <a:cxn ang="0">
                  <a:pos x="12" y="56"/>
                </a:cxn>
                <a:cxn ang="0">
                  <a:pos x="10" y="56"/>
                </a:cxn>
                <a:cxn ang="0">
                  <a:pos x="8" y="55"/>
                </a:cxn>
                <a:cxn ang="0">
                  <a:pos x="8" y="65"/>
                </a:cxn>
              </a:cxnLst>
              <a:rect l="0" t="0" r="r" b="b"/>
              <a:pathLst>
                <a:path w="51" h="65">
                  <a:moveTo>
                    <a:pt x="8" y="65"/>
                  </a:moveTo>
                  <a:lnTo>
                    <a:pt x="12" y="65"/>
                  </a:lnTo>
                  <a:lnTo>
                    <a:pt x="18" y="65"/>
                  </a:lnTo>
                  <a:lnTo>
                    <a:pt x="22" y="65"/>
                  </a:lnTo>
                  <a:lnTo>
                    <a:pt x="25" y="64"/>
                  </a:lnTo>
                  <a:lnTo>
                    <a:pt x="28" y="62"/>
                  </a:lnTo>
                  <a:lnTo>
                    <a:pt x="30" y="60"/>
                  </a:lnTo>
                  <a:lnTo>
                    <a:pt x="32" y="55"/>
                  </a:lnTo>
                  <a:lnTo>
                    <a:pt x="34" y="50"/>
                  </a:lnTo>
                  <a:lnTo>
                    <a:pt x="51" y="0"/>
                  </a:lnTo>
                  <a:lnTo>
                    <a:pt x="36" y="0"/>
                  </a:lnTo>
                  <a:lnTo>
                    <a:pt x="27" y="3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20" y="47"/>
                  </a:lnTo>
                  <a:lnTo>
                    <a:pt x="19" y="49"/>
                  </a:lnTo>
                  <a:lnTo>
                    <a:pt x="19" y="52"/>
                  </a:lnTo>
                  <a:lnTo>
                    <a:pt x="17" y="54"/>
                  </a:lnTo>
                  <a:lnTo>
                    <a:pt x="15" y="55"/>
                  </a:lnTo>
                  <a:lnTo>
                    <a:pt x="12" y="56"/>
                  </a:lnTo>
                  <a:lnTo>
                    <a:pt x="10" y="56"/>
                  </a:lnTo>
                  <a:lnTo>
                    <a:pt x="8" y="55"/>
                  </a:lnTo>
                  <a:lnTo>
                    <a:pt x="8" y="6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4" name="Freeform 2138"/>
            <p:cNvSpPr>
              <a:spLocks/>
            </p:cNvSpPr>
            <p:nvPr/>
          </p:nvSpPr>
          <p:spPr bwMode="auto">
            <a:xfrm>
              <a:off x="3730" y="487"/>
              <a:ext cx="11" cy="12"/>
            </a:xfrm>
            <a:custGeom>
              <a:avLst/>
              <a:gdLst/>
              <a:ahLst/>
              <a:cxnLst>
                <a:cxn ang="0">
                  <a:pos x="14" y="27"/>
                </a:cxn>
                <a:cxn ang="0">
                  <a:pos x="31" y="27"/>
                </a:cxn>
                <a:cxn ang="0">
                  <a:pos x="31" y="48"/>
                </a:cxn>
                <a:cxn ang="0">
                  <a:pos x="46" y="48"/>
                </a:cxn>
                <a:cxn ang="0">
                  <a:pos x="46" y="0"/>
                </a:cxn>
                <a:cxn ang="0">
                  <a:pos x="31" y="0"/>
                </a:cxn>
                <a:cxn ang="0">
                  <a:pos x="31" y="17"/>
                </a:cxn>
                <a:cxn ang="0">
                  <a:pos x="14" y="1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14" y="27"/>
                </a:cxn>
              </a:cxnLst>
              <a:rect l="0" t="0" r="r" b="b"/>
              <a:pathLst>
                <a:path w="46" h="48">
                  <a:moveTo>
                    <a:pt x="14" y="27"/>
                  </a:moveTo>
                  <a:lnTo>
                    <a:pt x="31" y="27"/>
                  </a:lnTo>
                  <a:lnTo>
                    <a:pt x="31" y="48"/>
                  </a:lnTo>
                  <a:lnTo>
                    <a:pt x="46" y="48"/>
                  </a:lnTo>
                  <a:lnTo>
                    <a:pt x="46" y="0"/>
                  </a:lnTo>
                  <a:lnTo>
                    <a:pt x="31" y="0"/>
                  </a:lnTo>
                  <a:lnTo>
                    <a:pt x="31" y="17"/>
                  </a:lnTo>
                  <a:lnTo>
                    <a:pt x="14" y="1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5" name="Freeform 2139"/>
            <p:cNvSpPr>
              <a:spLocks/>
            </p:cNvSpPr>
            <p:nvPr/>
          </p:nvSpPr>
          <p:spPr bwMode="auto">
            <a:xfrm>
              <a:off x="3744" y="487"/>
              <a:ext cx="12" cy="12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5" y="48"/>
                </a:cxn>
                <a:cxn ang="0">
                  <a:pos x="35" y="16"/>
                </a:cxn>
                <a:cxn ang="0">
                  <a:pos x="35" y="48"/>
                </a:cxn>
                <a:cxn ang="0">
                  <a:pos x="49" y="48"/>
                </a:cxn>
                <a:cxn ang="0">
                  <a:pos x="49" y="0"/>
                </a:cxn>
                <a:cxn ang="0">
                  <a:pos x="34" y="0"/>
                </a:cxn>
                <a:cxn ang="0">
                  <a:pos x="14" y="30"/>
                </a:cxn>
              </a:cxnLst>
              <a:rect l="0" t="0" r="r" b="b"/>
              <a:pathLst>
                <a:path w="49" h="48">
                  <a:moveTo>
                    <a:pt x="14" y="3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5" y="48"/>
                  </a:lnTo>
                  <a:lnTo>
                    <a:pt x="35" y="16"/>
                  </a:lnTo>
                  <a:lnTo>
                    <a:pt x="35" y="48"/>
                  </a:lnTo>
                  <a:lnTo>
                    <a:pt x="49" y="48"/>
                  </a:lnTo>
                  <a:lnTo>
                    <a:pt x="49" y="0"/>
                  </a:lnTo>
                  <a:lnTo>
                    <a:pt x="34" y="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6" name="Freeform 2140"/>
            <p:cNvSpPr>
              <a:spLocks/>
            </p:cNvSpPr>
            <p:nvPr/>
          </p:nvSpPr>
          <p:spPr bwMode="auto">
            <a:xfrm>
              <a:off x="3760" y="487"/>
              <a:ext cx="11" cy="12"/>
            </a:xfrm>
            <a:custGeom>
              <a:avLst/>
              <a:gdLst/>
              <a:ahLst/>
              <a:cxnLst>
                <a:cxn ang="0">
                  <a:pos x="14" y="19"/>
                </a:cxn>
                <a:cxn ang="0">
                  <a:pos x="13" y="19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3" y="48"/>
                </a:cxn>
                <a:cxn ang="0">
                  <a:pos x="13" y="26"/>
                </a:cxn>
                <a:cxn ang="0">
                  <a:pos x="14" y="26"/>
                </a:cxn>
                <a:cxn ang="0">
                  <a:pos x="30" y="48"/>
                </a:cxn>
                <a:cxn ang="0">
                  <a:pos x="46" y="48"/>
                </a:cxn>
                <a:cxn ang="0">
                  <a:pos x="26" y="22"/>
                </a:cxn>
                <a:cxn ang="0">
                  <a:pos x="45" y="0"/>
                </a:cxn>
                <a:cxn ang="0">
                  <a:pos x="30" y="0"/>
                </a:cxn>
                <a:cxn ang="0">
                  <a:pos x="14" y="19"/>
                </a:cxn>
              </a:cxnLst>
              <a:rect l="0" t="0" r="r" b="b"/>
              <a:pathLst>
                <a:path w="46" h="48">
                  <a:moveTo>
                    <a:pt x="14" y="19"/>
                  </a:moveTo>
                  <a:lnTo>
                    <a:pt x="13" y="19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3" y="48"/>
                  </a:lnTo>
                  <a:lnTo>
                    <a:pt x="13" y="26"/>
                  </a:lnTo>
                  <a:lnTo>
                    <a:pt x="14" y="26"/>
                  </a:lnTo>
                  <a:lnTo>
                    <a:pt x="30" y="48"/>
                  </a:lnTo>
                  <a:lnTo>
                    <a:pt x="46" y="48"/>
                  </a:lnTo>
                  <a:lnTo>
                    <a:pt x="26" y="22"/>
                  </a:lnTo>
                  <a:lnTo>
                    <a:pt x="45" y="0"/>
                  </a:lnTo>
                  <a:lnTo>
                    <a:pt x="30" y="0"/>
                  </a:lnTo>
                  <a:lnTo>
                    <a:pt x="14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7" name="Freeform 2141"/>
            <p:cNvSpPr>
              <a:spLocks noEditPoints="1"/>
            </p:cNvSpPr>
            <p:nvPr/>
          </p:nvSpPr>
          <p:spPr bwMode="auto">
            <a:xfrm>
              <a:off x="3772" y="486"/>
              <a:ext cx="12" cy="13"/>
            </a:xfrm>
            <a:custGeom>
              <a:avLst/>
              <a:gdLst/>
              <a:ahLst/>
              <a:cxnLst>
                <a:cxn ang="0">
                  <a:pos x="16" y="15"/>
                </a:cxn>
                <a:cxn ang="0">
                  <a:pos x="19" y="12"/>
                </a:cxn>
                <a:cxn ang="0">
                  <a:pos x="23" y="10"/>
                </a:cxn>
                <a:cxn ang="0">
                  <a:pos x="27" y="10"/>
                </a:cxn>
                <a:cxn ang="0">
                  <a:pos x="32" y="12"/>
                </a:cxn>
                <a:cxn ang="0">
                  <a:pos x="33" y="16"/>
                </a:cxn>
                <a:cxn ang="0">
                  <a:pos x="33" y="18"/>
                </a:cxn>
                <a:cxn ang="0">
                  <a:pos x="31" y="20"/>
                </a:cxn>
                <a:cxn ang="0">
                  <a:pos x="25" y="21"/>
                </a:cxn>
                <a:cxn ang="0">
                  <a:pos x="12" y="24"/>
                </a:cxn>
                <a:cxn ang="0">
                  <a:pos x="4" y="28"/>
                </a:cxn>
                <a:cxn ang="0">
                  <a:pos x="1" y="33"/>
                </a:cxn>
                <a:cxn ang="0">
                  <a:pos x="1" y="41"/>
                </a:cxn>
                <a:cxn ang="0">
                  <a:pos x="5" y="48"/>
                </a:cxn>
                <a:cxn ang="0">
                  <a:pos x="12" y="51"/>
                </a:cxn>
                <a:cxn ang="0">
                  <a:pos x="22" y="51"/>
                </a:cxn>
                <a:cxn ang="0">
                  <a:pos x="30" y="48"/>
                </a:cxn>
                <a:cxn ang="0">
                  <a:pos x="34" y="44"/>
                </a:cxn>
                <a:cxn ang="0">
                  <a:pos x="49" y="50"/>
                </a:cxn>
                <a:cxn ang="0">
                  <a:pos x="48" y="48"/>
                </a:cxn>
                <a:cxn ang="0">
                  <a:pos x="47" y="42"/>
                </a:cxn>
                <a:cxn ang="0">
                  <a:pos x="47" y="18"/>
                </a:cxn>
                <a:cxn ang="0">
                  <a:pos x="44" y="7"/>
                </a:cxn>
                <a:cxn ang="0">
                  <a:pos x="38" y="2"/>
                </a:cxn>
                <a:cxn ang="0">
                  <a:pos x="26" y="0"/>
                </a:cxn>
                <a:cxn ang="0">
                  <a:pos x="12" y="3"/>
                </a:cxn>
                <a:cxn ang="0">
                  <a:pos x="6" y="8"/>
                </a:cxn>
                <a:cxn ang="0">
                  <a:pos x="3" y="17"/>
                </a:cxn>
                <a:cxn ang="0">
                  <a:pos x="33" y="29"/>
                </a:cxn>
                <a:cxn ang="0">
                  <a:pos x="32" y="35"/>
                </a:cxn>
                <a:cxn ang="0">
                  <a:pos x="29" y="39"/>
                </a:cxn>
                <a:cxn ang="0">
                  <a:pos x="23" y="41"/>
                </a:cxn>
                <a:cxn ang="0">
                  <a:pos x="17" y="40"/>
                </a:cxn>
                <a:cxn ang="0">
                  <a:pos x="15" y="36"/>
                </a:cxn>
                <a:cxn ang="0">
                  <a:pos x="19" y="30"/>
                </a:cxn>
                <a:cxn ang="0">
                  <a:pos x="24" y="29"/>
                </a:cxn>
                <a:cxn ang="0">
                  <a:pos x="33" y="26"/>
                </a:cxn>
              </a:cxnLst>
              <a:rect l="0" t="0" r="r" b="b"/>
              <a:pathLst>
                <a:path w="49" h="51">
                  <a:moveTo>
                    <a:pt x="16" y="17"/>
                  </a:moveTo>
                  <a:lnTo>
                    <a:pt x="16" y="15"/>
                  </a:lnTo>
                  <a:lnTo>
                    <a:pt x="17" y="13"/>
                  </a:lnTo>
                  <a:lnTo>
                    <a:pt x="19" y="12"/>
                  </a:lnTo>
                  <a:lnTo>
                    <a:pt x="20" y="11"/>
                  </a:lnTo>
                  <a:lnTo>
                    <a:pt x="23" y="10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2" y="12"/>
                  </a:lnTo>
                  <a:lnTo>
                    <a:pt x="33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3" y="18"/>
                  </a:lnTo>
                  <a:lnTo>
                    <a:pt x="32" y="20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25" y="21"/>
                  </a:lnTo>
                  <a:lnTo>
                    <a:pt x="19" y="22"/>
                  </a:lnTo>
                  <a:lnTo>
                    <a:pt x="12" y="24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2" y="30"/>
                  </a:lnTo>
                  <a:lnTo>
                    <a:pt x="1" y="33"/>
                  </a:lnTo>
                  <a:lnTo>
                    <a:pt x="0" y="37"/>
                  </a:lnTo>
                  <a:lnTo>
                    <a:pt x="1" y="41"/>
                  </a:lnTo>
                  <a:lnTo>
                    <a:pt x="3" y="46"/>
                  </a:lnTo>
                  <a:lnTo>
                    <a:pt x="5" y="48"/>
                  </a:lnTo>
                  <a:lnTo>
                    <a:pt x="8" y="50"/>
                  </a:lnTo>
                  <a:lnTo>
                    <a:pt x="12" y="51"/>
                  </a:lnTo>
                  <a:lnTo>
                    <a:pt x="17" y="51"/>
                  </a:lnTo>
                  <a:lnTo>
                    <a:pt x="22" y="51"/>
                  </a:lnTo>
                  <a:lnTo>
                    <a:pt x="26" y="50"/>
                  </a:lnTo>
                  <a:lnTo>
                    <a:pt x="30" y="48"/>
                  </a:lnTo>
                  <a:lnTo>
                    <a:pt x="33" y="44"/>
                  </a:lnTo>
                  <a:lnTo>
                    <a:pt x="34" y="44"/>
                  </a:lnTo>
                  <a:lnTo>
                    <a:pt x="35" y="50"/>
                  </a:lnTo>
                  <a:lnTo>
                    <a:pt x="49" y="50"/>
                  </a:lnTo>
                  <a:lnTo>
                    <a:pt x="49" y="49"/>
                  </a:lnTo>
                  <a:lnTo>
                    <a:pt x="48" y="48"/>
                  </a:lnTo>
                  <a:lnTo>
                    <a:pt x="47" y="46"/>
                  </a:lnTo>
                  <a:lnTo>
                    <a:pt x="47" y="42"/>
                  </a:lnTo>
                  <a:lnTo>
                    <a:pt x="47" y="39"/>
                  </a:lnTo>
                  <a:lnTo>
                    <a:pt x="47" y="18"/>
                  </a:lnTo>
                  <a:lnTo>
                    <a:pt x="47" y="13"/>
                  </a:lnTo>
                  <a:lnTo>
                    <a:pt x="44" y="7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33" y="1"/>
                  </a:lnTo>
                  <a:lnTo>
                    <a:pt x="26" y="0"/>
                  </a:lnTo>
                  <a:lnTo>
                    <a:pt x="20" y="1"/>
                  </a:lnTo>
                  <a:lnTo>
                    <a:pt x="12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4" y="12"/>
                  </a:lnTo>
                  <a:lnTo>
                    <a:pt x="3" y="17"/>
                  </a:lnTo>
                  <a:lnTo>
                    <a:pt x="16" y="17"/>
                  </a:lnTo>
                  <a:close/>
                  <a:moveTo>
                    <a:pt x="33" y="29"/>
                  </a:moveTo>
                  <a:lnTo>
                    <a:pt x="33" y="32"/>
                  </a:lnTo>
                  <a:lnTo>
                    <a:pt x="32" y="35"/>
                  </a:lnTo>
                  <a:lnTo>
                    <a:pt x="31" y="37"/>
                  </a:lnTo>
                  <a:lnTo>
                    <a:pt x="29" y="39"/>
                  </a:lnTo>
                  <a:lnTo>
                    <a:pt x="26" y="40"/>
                  </a:lnTo>
                  <a:lnTo>
                    <a:pt x="23" y="41"/>
                  </a:lnTo>
                  <a:lnTo>
                    <a:pt x="21" y="41"/>
                  </a:lnTo>
                  <a:lnTo>
                    <a:pt x="17" y="40"/>
                  </a:lnTo>
                  <a:lnTo>
                    <a:pt x="16" y="38"/>
                  </a:lnTo>
                  <a:lnTo>
                    <a:pt x="15" y="36"/>
                  </a:lnTo>
                  <a:lnTo>
                    <a:pt x="16" y="32"/>
                  </a:lnTo>
                  <a:lnTo>
                    <a:pt x="19" y="30"/>
                  </a:lnTo>
                  <a:lnTo>
                    <a:pt x="21" y="29"/>
                  </a:lnTo>
                  <a:lnTo>
                    <a:pt x="24" y="29"/>
                  </a:lnTo>
                  <a:lnTo>
                    <a:pt x="29" y="28"/>
                  </a:lnTo>
                  <a:lnTo>
                    <a:pt x="33" y="26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8" name="Freeform 2142"/>
            <p:cNvSpPr>
              <a:spLocks/>
            </p:cNvSpPr>
            <p:nvPr/>
          </p:nvSpPr>
          <p:spPr bwMode="auto">
            <a:xfrm>
              <a:off x="3786" y="487"/>
              <a:ext cx="14" cy="15"/>
            </a:xfrm>
            <a:custGeom>
              <a:avLst/>
              <a:gdLst/>
              <a:ahLst/>
              <a:cxnLst>
                <a:cxn ang="0">
                  <a:pos x="15" y="37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42" y="48"/>
                </a:cxn>
                <a:cxn ang="0">
                  <a:pos x="42" y="60"/>
                </a:cxn>
                <a:cxn ang="0">
                  <a:pos x="53" y="60"/>
                </a:cxn>
                <a:cxn ang="0">
                  <a:pos x="54" y="37"/>
                </a:cxn>
                <a:cxn ang="0">
                  <a:pos x="47" y="37"/>
                </a:cxn>
                <a:cxn ang="0">
                  <a:pos x="47" y="0"/>
                </a:cxn>
                <a:cxn ang="0">
                  <a:pos x="33" y="0"/>
                </a:cxn>
                <a:cxn ang="0">
                  <a:pos x="33" y="37"/>
                </a:cxn>
                <a:cxn ang="0">
                  <a:pos x="15" y="37"/>
                </a:cxn>
              </a:cxnLst>
              <a:rect l="0" t="0" r="r" b="b"/>
              <a:pathLst>
                <a:path w="54" h="60">
                  <a:moveTo>
                    <a:pt x="15" y="37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42" y="48"/>
                  </a:lnTo>
                  <a:lnTo>
                    <a:pt x="42" y="60"/>
                  </a:lnTo>
                  <a:lnTo>
                    <a:pt x="53" y="60"/>
                  </a:lnTo>
                  <a:lnTo>
                    <a:pt x="54" y="37"/>
                  </a:lnTo>
                  <a:lnTo>
                    <a:pt x="47" y="37"/>
                  </a:lnTo>
                  <a:lnTo>
                    <a:pt x="47" y="0"/>
                  </a:lnTo>
                  <a:lnTo>
                    <a:pt x="33" y="0"/>
                  </a:lnTo>
                  <a:lnTo>
                    <a:pt x="33" y="37"/>
                  </a:lnTo>
                  <a:lnTo>
                    <a:pt x="15" y="3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59" name="Freeform 2143"/>
            <p:cNvSpPr>
              <a:spLocks/>
            </p:cNvSpPr>
            <p:nvPr/>
          </p:nvSpPr>
          <p:spPr bwMode="auto">
            <a:xfrm>
              <a:off x="3802" y="487"/>
              <a:ext cx="12" cy="12"/>
            </a:xfrm>
            <a:custGeom>
              <a:avLst/>
              <a:gdLst/>
              <a:ahLst/>
              <a:cxnLst>
                <a:cxn ang="0">
                  <a:pos x="15" y="30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6" y="48"/>
                </a:cxn>
                <a:cxn ang="0">
                  <a:pos x="35" y="16"/>
                </a:cxn>
                <a:cxn ang="0">
                  <a:pos x="35" y="48"/>
                </a:cxn>
                <a:cxn ang="0">
                  <a:pos x="49" y="48"/>
                </a:cxn>
                <a:cxn ang="0">
                  <a:pos x="49" y="0"/>
                </a:cxn>
                <a:cxn ang="0">
                  <a:pos x="34" y="0"/>
                </a:cxn>
                <a:cxn ang="0">
                  <a:pos x="15" y="30"/>
                </a:cxn>
              </a:cxnLst>
              <a:rect l="0" t="0" r="r" b="b"/>
              <a:pathLst>
                <a:path w="49" h="48">
                  <a:moveTo>
                    <a:pt x="15" y="3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6" y="48"/>
                  </a:lnTo>
                  <a:lnTo>
                    <a:pt x="35" y="16"/>
                  </a:lnTo>
                  <a:lnTo>
                    <a:pt x="35" y="48"/>
                  </a:lnTo>
                  <a:lnTo>
                    <a:pt x="49" y="48"/>
                  </a:lnTo>
                  <a:lnTo>
                    <a:pt x="49" y="0"/>
                  </a:lnTo>
                  <a:lnTo>
                    <a:pt x="34" y="0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0" name="Freeform 2144"/>
            <p:cNvSpPr>
              <a:spLocks noEditPoints="1"/>
            </p:cNvSpPr>
            <p:nvPr/>
          </p:nvSpPr>
          <p:spPr bwMode="auto">
            <a:xfrm>
              <a:off x="3816" y="486"/>
              <a:ext cx="13" cy="13"/>
            </a:xfrm>
            <a:custGeom>
              <a:avLst/>
              <a:gdLst/>
              <a:ahLst/>
              <a:cxnLst>
                <a:cxn ang="0">
                  <a:pos x="25" y="51"/>
                </a:cxn>
                <a:cxn ang="0">
                  <a:pos x="31" y="51"/>
                </a:cxn>
                <a:cxn ang="0">
                  <a:pos x="35" y="50"/>
                </a:cxn>
                <a:cxn ang="0">
                  <a:pos x="40" y="48"/>
                </a:cxn>
                <a:cxn ang="0">
                  <a:pos x="45" y="44"/>
                </a:cxn>
                <a:cxn ang="0">
                  <a:pos x="48" y="41"/>
                </a:cxn>
                <a:cxn ang="0">
                  <a:pos x="50" y="36"/>
                </a:cxn>
                <a:cxn ang="0">
                  <a:pos x="51" y="31"/>
                </a:cxn>
                <a:cxn ang="0">
                  <a:pos x="52" y="25"/>
                </a:cxn>
                <a:cxn ang="0">
                  <a:pos x="51" y="19"/>
                </a:cxn>
                <a:cxn ang="0">
                  <a:pos x="50" y="14"/>
                </a:cxn>
                <a:cxn ang="0">
                  <a:pos x="48" y="10"/>
                </a:cxn>
                <a:cxn ang="0">
                  <a:pos x="45" y="6"/>
                </a:cxn>
                <a:cxn ang="0">
                  <a:pos x="40" y="4"/>
                </a:cxn>
                <a:cxn ang="0">
                  <a:pos x="35" y="2"/>
                </a:cxn>
                <a:cxn ang="0">
                  <a:pos x="31" y="1"/>
                </a:cxn>
                <a:cxn ang="0">
                  <a:pos x="25" y="0"/>
                </a:cxn>
                <a:cxn ang="0">
                  <a:pos x="21" y="1"/>
                </a:cxn>
                <a:cxn ang="0">
                  <a:pos x="16" y="2"/>
                </a:cxn>
                <a:cxn ang="0">
                  <a:pos x="12" y="3"/>
                </a:cxn>
                <a:cxn ang="0">
                  <a:pos x="8" y="6"/>
                </a:cxn>
                <a:cxn ang="0">
                  <a:pos x="5" y="9"/>
                </a:cxn>
                <a:cxn ang="0">
                  <a:pos x="2" y="14"/>
                </a:cxn>
                <a:cxn ang="0">
                  <a:pos x="0" y="19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2" y="36"/>
                </a:cxn>
                <a:cxn ang="0">
                  <a:pos x="4" y="41"/>
                </a:cxn>
                <a:cxn ang="0">
                  <a:pos x="7" y="44"/>
                </a:cxn>
                <a:cxn ang="0">
                  <a:pos x="11" y="48"/>
                </a:cxn>
                <a:cxn ang="0">
                  <a:pos x="15" y="50"/>
                </a:cxn>
                <a:cxn ang="0">
                  <a:pos x="20" y="51"/>
                </a:cxn>
                <a:cxn ang="0">
                  <a:pos x="25" y="51"/>
                </a:cxn>
                <a:cxn ang="0">
                  <a:pos x="25" y="41"/>
                </a:cxn>
                <a:cxn ang="0">
                  <a:pos x="22" y="41"/>
                </a:cxn>
                <a:cxn ang="0">
                  <a:pos x="19" y="39"/>
                </a:cxn>
                <a:cxn ang="0">
                  <a:pos x="18" y="38"/>
                </a:cxn>
                <a:cxn ang="0">
                  <a:pos x="16" y="35"/>
                </a:cxn>
                <a:cxn ang="0">
                  <a:pos x="15" y="30"/>
                </a:cxn>
                <a:cxn ang="0">
                  <a:pos x="14" y="25"/>
                </a:cxn>
                <a:cxn ang="0">
                  <a:pos x="15" y="20"/>
                </a:cxn>
                <a:cxn ang="0">
                  <a:pos x="16" y="16"/>
                </a:cxn>
                <a:cxn ang="0">
                  <a:pos x="17" y="14"/>
                </a:cxn>
                <a:cxn ang="0">
                  <a:pos x="19" y="12"/>
                </a:cxn>
                <a:cxn ang="0">
                  <a:pos x="22" y="10"/>
                </a:cxn>
                <a:cxn ang="0">
                  <a:pos x="25" y="10"/>
                </a:cxn>
                <a:cxn ang="0">
                  <a:pos x="29" y="10"/>
                </a:cxn>
                <a:cxn ang="0">
                  <a:pos x="32" y="12"/>
                </a:cxn>
                <a:cxn ang="0">
                  <a:pos x="34" y="14"/>
                </a:cxn>
                <a:cxn ang="0">
                  <a:pos x="35" y="16"/>
                </a:cxn>
                <a:cxn ang="0">
                  <a:pos x="36" y="20"/>
                </a:cxn>
                <a:cxn ang="0">
                  <a:pos x="36" y="25"/>
                </a:cxn>
                <a:cxn ang="0">
                  <a:pos x="36" y="30"/>
                </a:cxn>
                <a:cxn ang="0">
                  <a:pos x="35" y="35"/>
                </a:cxn>
                <a:cxn ang="0">
                  <a:pos x="33" y="38"/>
                </a:cxn>
                <a:cxn ang="0">
                  <a:pos x="31" y="39"/>
                </a:cxn>
                <a:cxn ang="0">
                  <a:pos x="29" y="41"/>
                </a:cxn>
                <a:cxn ang="0">
                  <a:pos x="25" y="41"/>
                </a:cxn>
              </a:cxnLst>
              <a:rect l="0" t="0" r="r" b="b"/>
              <a:pathLst>
                <a:path w="52" h="51">
                  <a:moveTo>
                    <a:pt x="25" y="51"/>
                  </a:moveTo>
                  <a:lnTo>
                    <a:pt x="31" y="51"/>
                  </a:lnTo>
                  <a:lnTo>
                    <a:pt x="35" y="50"/>
                  </a:lnTo>
                  <a:lnTo>
                    <a:pt x="40" y="48"/>
                  </a:lnTo>
                  <a:lnTo>
                    <a:pt x="45" y="44"/>
                  </a:lnTo>
                  <a:lnTo>
                    <a:pt x="48" y="41"/>
                  </a:lnTo>
                  <a:lnTo>
                    <a:pt x="50" y="36"/>
                  </a:lnTo>
                  <a:lnTo>
                    <a:pt x="51" y="31"/>
                  </a:lnTo>
                  <a:lnTo>
                    <a:pt x="52" y="25"/>
                  </a:lnTo>
                  <a:lnTo>
                    <a:pt x="51" y="19"/>
                  </a:lnTo>
                  <a:lnTo>
                    <a:pt x="50" y="14"/>
                  </a:lnTo>
                  <a:lnTo>
                    <a:pt x="48" y="10"/>
                  </a:lnTo>
                  <a:lnTo>
                    <a:pt x="45" y="6"/>
                  </a:lnTo>
                  <a:lnTo>
                    <a:pt x="40" y="4"/>
                  </a:lnTo>
                  <a:lnTo>
                    <a:pt x="35" y="2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21" y="1"/>
                  </a:lnTo>
                  <a:lnTo>
                    <a:pt x="16" y="2"/>
                  </a:lnTo>
                  <a:lnTo>
                    <a:pt x="12" y="3"/>
                  </a:lnTo>
                  <a:lnTo>
                    <a:pt x="8" y="6"/>
                  </a:lnTo>
                  <a:lnTo>
                    <a:pt x="5" y="9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2" y="36"/>
                  </a:lnTo>
                  <a:lnTo>
                    <a:pt x="4" y="41"/>
                  </a:lnTo>
                  <a:lnTo>
                    <a:pt x="7" y="44"/>
                  </a:lnTo>
                  <a:lnTo>
                    <a:pt x="11" y="48"/>
                  </a:lnTo>
                  <a:lnTo>
                    <a:pt x="15" y="50"/>
                  </a:lnTo>
                  <a:lnTo>
                    <a:pt x="20" y="51"/>
                  </a:lnTo>
                  <a:lnTo>
                    <a:pt x="25" y="51"/>
                  </a:lnTo>
                  <a:close/>
                  <a:moveTo>
                    <a:pt x="25" y="41"/>
                  </a:moveTo>
                  <a:lnTo>
                    <a:pt x="22" y="41"/>
                  </a:lnTo>
                  <a:lnTo>
                    <a:pt x="19" y="39"/>
                  </a:lnTo>
                  <a:lnTo>
                    <a:pt x="18" y="38"/>
                  </a:lnTo>
                  <a:lnTo>
                    <a:pt x="16" y="35"/>
                  </a:lnTo>
                  <a:lnTo>
                    <a:pt x="15" y="30"/>
                  </a:lnTo>
                  <a:lnTo>
                    <a:pt x="14" y="25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29" y="10"/>
                  </a:lnTo>
                  <a:lnTo>
                    <a:pt x="32" y="12"/>
                  </a:lnTo>
                  <a:lnTo>
                    <a:pt x="34" y="14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5"/>
                  </a:lnTo>
                  <a:lnTo>
                    <a:pt x="36" y="30"/>
                  </a:lnTo>
                  <a:lnTo>
                    <a:pt x="35" y="35"/>
                  </a:lnTo>
                  <a:lnTo>
                    <a:pt x="33" y="38"/>
                  </a:lnTo>
                  <a:lnTo>
                    <a:pt x="31" y="39"/>
                  </a:lnTo>
                  <a:lnTo>
                    <a:pt x="29" y="41"/>
                  </a:lnTo>
                  <a:lnTo>
                    <a:pt x="25" y="4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1" name="Freeform 2145"/>
            <p:cNvSpPr>
              <a:spLocks/>
            </p:cNvSpPr>
            <p:nvPr/>
          </p:nvSpPr>
          <p:spPr bwMode="auto">
            <a:xfrm>
              <a:off x="3831" y="487"/>
              <a:ext cx="12" cy="12"/>
            </a:xfrm>
            <a:custGeom>
              <a:avLst/>
              <a:gdLst/>
              <a:ahLst/>
              <a:cxnLst>
                <a:cxn ang="0">
                  <a:pos x="14" y="27"/>
                </a:cxn>
                <a:cxn ang="0">
                  <a:pos x="31" y="27"/>
                </a:cxn>
                <a:cxn ang="0">
                  <a:pos x="31" y="48"/>
                </a:cxn>
                <a:cxn ang="0">
                  <a:pos x="46" y="48"/>
                </a:cxn>
                <a:cxn ang="0">
                  <a:pos x="46" y="0"/>
                </a:cxn>
                <a:cxn ang="0">
                  <a:pos x="31" y="0"/>
                </a:cxn>
                <a:cxn ang="0">
                  <a:pos x="31" y="17"/>
                </a:cxn>
                <a:cxn ang="0">
                  <a:pos x="14" y="1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14" y="27"/>
                </a:cxn>
              </a:cxnLst>
              <a:rect l="0" t="0" r="r" b="b"/>
              <a:pathLst>
                <a:path w="46" h="48">
                  <a:moveTo>
                    <a:pt x="14" y="27"/>
                  </a:moveTo>
                  <a:lnTo>
                    <a:pt x="31" y="27"/>
                  </a:lnTo>
                  <a:lnTo>
                    <a:pt x="31" y="48"/>
                  </a:lnTo>
                  <a:lnTo>
                    <a:pt x="46" y="48"/>
                  </a:lnTo>
                  <a:lnTo>
                    <a:pt x="46" y="0"/>
                  </a:lnTo>
                  <a:lnTo>
                    <a:pt x="31" y="0"/>
                  </a:lnTo>
                  <a:lnTo>
                    <a:pt x="31" y="17"/>
                  </a:lnTo>
                  <a:lnTo>
                    <a:pt x="14" y="1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2" name="Freeform 2146"/>
            <p:cNvSpPr>
              <a:spLocks/>
            </p:cNvSpPr>
            <p:nvPr/>
          </p:nvSpPr>
          <p:spPr bwMode="auto">
            <a:xfrm>
              <a:off x="3846" y="487"/>
              <a:ext cx="11" cy="12"/>
            </a:xfrm>
            <a:custGeom>
              <a:avLst/>
              <a:gdLst/>
              <a:ahLst/>
              <a:cxnLst>
                <a:cxn ang="0">
                  <a:pos x="14" y="27"/>
                </a:cxn>
                <a:cxn ang="0">
                  <a:pos x="32" y="27"/>
                </a:cxn>
                <a:cxn ang="0">
                  <a:pos x="32" y="48"/>
                </a:cxn>
                <a:cxn ang="0">
                  <a:pos x="46" y="48"/>
                </a:cxn>
                <a:cxn ang="0">
                  <a:pos x="46" y="0"/>
                </a:cxn>
                <a:cxn ang="0">
                  <a:pos x="32" y="0"/>
                </a:cxn>
                <a:cxn ang="0">
                  <a:pos x="32" y="17"/>
                </a:cxn>
                <a:cxn ang="0">
                  <a:pos x="14" y="1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14" y="27"/>
                </a:cxn>
              </a:cxnLst>
              <a:rect l="0" t="0" r="r" b="b"/>
              <a:pathLst>
                <a:path w="46" h="48">
                  <a:moveTo>
                    <a:pt x="14" y="27"/>
                  </a:moveTo>
                  <a:lnTo>
                    <a:pt x="32" y="27"/>
                  </a:lnTo>
                  <a:lnTo>
                    <a:pt x="32" y="48"/>
                  </a:lnTo>
                  <a:lnTo>
                    <a:pt x="46" y="48"/>
                  </a:lnTo>
                  <a:lnTo>
                    <a:pt x="46" y="0"/>
                  </a:lnTo>
                  <a:lnTo>
                    <a:pt x="32" y="0"/>
                  </a:lnTo>
                  <a:lnTo>
                    <a:pt x="32" y="17"/>
                  </a:lnTo>
                  <a:lnTo>
                    <a:pt x="14" y="1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14" y="2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3" name="Freeform 2147"/>
            <p:cNvSpPr>
              <a:spLocks noEditPoints="1"/>
            </p:cNvSpPr>
            <p:nvPr/>
          </p:nvSpPr>
          <p:spPr bwMode="auto">
            <a:xfrm>
              <a:off x="3860" y="487"/>
              <a:ext cx="16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8"/>
                </a:cxn>
                <a:cxn ang="0">
                  <a:pos x="27" y="48"/>
                </a:cxn>
                <a:cxn ang="0">
                  <a:pos x="33" y="47"/>
                </a:cxn>
                <a:cxn ang="0">
                  <a:pos x="38" y="45"/>
                </a:cxn>
                <a:cxn ang="0">
                  <a:pos x="41" y="42"/>
                </a:cxn>
                <a:cxn ang="0">
                  <a:pos x="42" y="40"/>
                </a:cxn>
                <a:cxn ang="0">
                  <a:pos x="44" y="37"/>
                </a:cxn>
                <a:cxn ang="0">
                  <a:pos x="44" y="32"/>
                </a:cxn>
                <a:cxn ang="0">
                  <a:pos x="43" y="27"/>
                </a:cxn>
                <a:cxn ang="0">
                  <a:pos x="42" y="23"/>
                </a:cxn>
                <a:cxn ang="0">
                  <a:pos x="39" y="20"/>
                </a:cxn>
                <a:cxn ang="0">
                  <a:pos x="36" y="18"/>
                </a:cxn>
                <a:cxn ang="0">
                  <a:pos x="29" y="17"/>
                </a:cxn>
                <a:cxn ang="0">
                  <a:pos x="24" y="16"/>
                </a:cxn>
                <a:cxn ang="0">
                  <a:pos x="14" y="16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14" y="26"/>
                </a:cxn>
                <a:cxn ang="0">
                  <a:pos x="20" y="26"/>
                </a:cxn>
                <a:cxn ang="0">
                  <a:pos x="24" y="26"/>
                </a:cxn>
                <a:cxn ang="0">
                  <a:pos x="26" y="27"/>
                </a:cxn>
                <a:cxn ang="0">
                  <a:pos x="29" y="28"/>
                </a:cxn>
                <a:cxn ang="0">
                  <a:pos x="30" y="32"/>
                </a:cxn>
                <a:cxn ang="0">
                  <a:pos x="29" y="35"/>
                </a:cxn>
                <a:cxn ang="0">
                  <a:pos x="27" y="36"/>
                </a:cxn>
                <a:cxn ang="0">
                  <a:pos x="24" y="37"/>
                </a:cxn>
                <a:cxn ang="0">
                  <a:pos x="21" y="37"/>
                </a:cxn>
                <a:cxn ang="0">
                  <a:pos x="14" y="37"/>
                </a:cxn>
                <a:cxn ang="0">
                  <a:pos x="14" y="26"/>
                </a:cxn>
                <a:cxn ang="0">
                  <a:pos x="49" y="0"/>
                </a:cxn>
                <a:cxn ang="0">
                  <a:pos x="49" y="48"/>
                </a:cxn>
                <a:cxn ang="0">
                  <a:pos x="63" y="48"/>
                </a:cxn>
                <a:cxn ang="0">
                  <a:pos x="63" y="0"/>
                </a:cxn>
                <a:cxn ang="0">
                  <a:pos x="49" y="0"/>
                </a:cxn>
              </a:cxnLst>
              <a:rect l="0" t="0" r="r" b="b"/>
              <a:pathLst>
                <a:path w="63" h="48">
                  <a:moveTo>
                    <a:pt x="0" y="0"/>
                  </a:moveTo>
                  <a:lnTo>
                    <a:pt x="0" y="48"/>
                  </a:lnTo>
                  <a:lnTo>
                    <a:pt x="27" y="48"/>
                  </a:lnTo>
                  <a:lnTo>
                    <a:pt x="33" y="47"/>
                  </a:lnTo>
                  <a:lnTo>
                    <a:pt x="38" y="45"/>
                  </a:lnTo>
                  <a:lnTo>
                    <a:pt x="41" y="42"/>
                  </a:lnTo>
                  <a:lnTo>
                    <a:pt x="42" y="40"/>
                  </a:lnTo>
                  <a:lnTo>
                    <a:pt x="44" y="37"/>
                  </a:lnTo>
                  <a:lnTo>
                    <a:pt x="44" y="32"/>
                  </a:lnTo>
                  <a:lnTo>
                    <a:pt x="43" y="27"/>
                  </a:lnTo>
                  <a:lnTo>
                    <a:pt x="42" y="23"/>
                  </a:lnTo>
                  <a:lnTo>
                    <a:pt x="39" y="20"/>
                  </a:lnTo>
                  <a:lnTo>
                    <a:pt x="36" y="18"/>
                  </a:lnTo>
                  <a:lnTo>
                    <a:pt x="29" y="17"/>
                  </a:lnTo>
                  <a:lnTo>
                    <a:pt x="24" y="16"/>
                  </a:lnTo>
                  <a:lnTo>
                    <a:pt x="14" y="16"/>
                  </a:lnTo>
                  <a:lnTo>
                    <a:pt x="14" y="0"/>
                  </a:lnTo>
                  <a:lnTo>
                    <a:pt x="0" y="0"/>
                  </a:lnTo>
                  <a:close/>
                  <a:moveTo>
                    <a:pt x="14" y="26"/>
                  </a:moveTo>
                  <a:lnTo>
                    <a:pt x="20" y="26"/>
                  </a:lnTo>
                  <a:lnTo>
                    <a:pt x="24" y="26"/>
                  </a:lnTo>
                  <a:lnTo>
                    <a:pt x="26" y="27"/>
                  </a:lnTo>
                  <a:lnTo>
                    <a:pt x="29" y="28"/>
                  </a:lnTo>
                  <a:lnTo>
                    <a:pt x="30" y="32"/>
                  </a:lnTo>
                  <a:lnTo>
                    <a:pt x="29" y="35"/>
                  </a:lnTo>
                  <a:lnTo>
                    <a:pt x="27" y="36"/>
                  </a:lnTo>
                  <a:lnTo>
                    <a:pt x="24" y="37"/>
                  </a:lnTo>
                  <a:lnTo>
                    <a:pt x="21" y="37"/>
                  </a:lnTo>
                  <a:lnTo>
                    <a:pt x="14" y="37"/>
                  </a:lnTo>
                  <a:lnTo>
                    <a:pt x="14" y="26"/>
                  </a:lnTo>
                  <a:close/>
                  <a:moveTo>
                    <a:pt x="49" y="0"/>
                  </a:moveTo>
                  <a:lnTo>
                    <a:pt x="49" y="48"/>
                  </a:lnTo>
                  <a:lnTo>
                    <a:pt x="63" y="48"/>
                  </a:lnTo>
                  <a:lnTo>
                    <a:pt x="63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4" name="Freeform 2148"/>
            <p:cNvSpPr>
              <a:spLocks/>
            </p:cNvSpPr>
            <p:nvPr/>
          </p:nvSpPr>
          <p:spPr bwMode="auto">
            <a:xfrm>
              <a:off x="3877" y="487"/>
              <a:ext cx="13" cy="12"/>
            </a:xfrm>
            <a:custGeom>
              <a:avLst/>
              <a:gdLst/>
              <a:ahLst/>
              <a:cxnLst>
                <a:cxn ang="0">
                  <a:pos x="27" y="14"/>
                </a:cxn>
                <a:cxn ang="0">
                  <a:pos x="18" y="0"/>
                </a:cxn>
                <a:cxn ang="0">
                  <a:pos x="1" y="0"/>
                </a:cxn>
                <a:cxn ang="0">
                  <a:pos x="19" y="22"/>
                </a:cxn>
                <a:cxn ang="0">
                  <a:pos x="0" y="48"/>
                </a:cxn>
                <a:cxn ang="0">
                  <a:pos x="17" y="48"/>
                </a:cxn>
                <a:cxn ang="0">
                  <a:pos x="27" y="31"/>
                </a:cxn>
                <a:cxn ang="0">
                  <a:pos x="36" y="48"/>
                </a:cxn>
                <a:cxn ang="0">
                  <a:pos x="52" y="48"/>
                </a:cxn>
                <a:cxn ang="0">
                  <a:pos x="35" y="22"/>
                </a:cxn>
                <a:cxn ang="0">
                  <a:pos x="51" y="0"/>
                </a:cxn>
                <a:cxn ang="0">
                  <a:pos x="35" y="0"/>
                </a:cxn>
                <a:cxn ang="0">
                  <a:pos x="27" y="14"/>
                </a:cxn>
              </a:cxnLst>
              <a:rect l="0" t="0" r="r" b="b"/>
              <a:pathLst>
                <a:path w="52" h="48">
                  <a:moveTo>
                    <a:pt x="27" y="14"/>
                  </a:moveTo>
                  <a:lnTo>
                    <a:pt x="18" y="0"/>
                  </a:lnTo>
                  <a:lnTo>
                    <a:pt x="1" y="0"/>
                  </a:lnTo>
                  <a:lnTo>
                    <a:pt x="19" y="22"/>
                  </a:lnTo>
                  <a:lnTo>
                    <a:pt x="0" y="48"/>
                  </a:lnTo>
                  <a:lnTo>
                    <a:pt x="17" y="48"/>
                  </a:lnTo>
                  <a:lnTo>
                    <a:pt x="27" y="31"/>
                  </a:lnTo>
                  <a:lnTo>
                    <a:pt x="36" y="48"/>
                  </a:lnTo>
                  <a:lnTo>
                    <a:pt x="52" y="48"/>
                  </a:lnTo>
                  <a:lnTo>
                    <a:pt x="35" y="22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27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5" name="Freeform 2149"/>
            <p:cNvSpPr>
              <a:spLocks/>
            </p:cNvSpPr>
            <p:nvPr/>
          </p:nvSpPr>
          <p:spPr bwMode="auto">
            <a:xfrm>
              <a:off x="3897" y="486"/>
              <a:ext cx="12" cy="13"/>
            </a:xfrm>
            <a:custGeom>
              <a:avLst/>
              <a:gdLst/>
              <a:ahLst/>
              <a:cxnLst>
                <a:cxn ang="0">
                  <a:pos x="35" y="31"/>
                </a:cxn>
                <a:cxn ang="0">
                  <a:pos x="34" y="34"/>
                </a:cxn>
                <a:cxn ang="0">
                  <a:pos x="33" y="37"/>
                </a:cxn>
                <a:cxn ang="0">
                  <a:pos x="32" y="39"/>
                </a:cxn>
                <a:cxn ang="0">
                  <a:pos x="30" y="40"/>
                </a:cxn>
                <a:cxn ang="0">
                  <a:pos x="28" y="41"/>
                </a:cxn>
                <a:cxn ang="0">
                  <a:pos x="25" y="41"/>
                </a:cxn>
                <a:cxn ang="0">
                  <a:pos x="22" y="41"/>
                </a:cxn>
                <a:cxn ang="0">
                  <a:pos x="18" y="38"/>
                </a:cxn>
                <a:cxn ang="0">
                  <a:pos x="17" y="36"/>
                </a:cxn>
                <a:cxn ang="0">
                  <a:pos x="16" y="33"/>
                </a:cxn>
                <a:cxn ang="0">
                  <a:pos x="15" y="30"/>
                </a:cxn>
                <a:cxn ang="0">
                  <a:pos x="14" y="24"/>
                </a:cxn>
                <a:cxn ang="0">
                  <a:pos x="15" y="20"/>
                </a:cxn>
                <a:cxn ang="0">
                  <a:pos x="16" y="16"/>
                </a:cxn>
                <a:cxn ang="0">
                  <a:pos x="17" y="14"/>
                </a:cxn>
                <a:cxn ang="0">
                  <a:pos x="18" y="12"/>
                </a:cxn>
                <a:cxn ang="0">
                  <a:pos x="22" y="10"/>
                </a:cxn>
                <a:cxn ang="0">
                  <a:pos x="25" y="10"/>
                </a:cxn>
                <a:cxn ang="0">
                  <a:pos x="29" y="10"/>
                </a:cxn>
                <a:cxn ang="0">
                  <a:pos x="32" y="11"/>
                </a:cxn>
                <a:cxn ang="0">
                  <a:pos x="34" y="14"/>
                </a:cxn>
                <a:cxn ang="0">
                  <a:pos x="35" y="19"/>
                </a:cxn>
                <a:cxn ang="0">
                  <a:pos x="48" y="19"/>
                </a:cxn>
                <a:cxn ang="0">
                  <a:pos x="48" y="15"/>
                </a:cxn>
                <a:cxn ang="0">
                  <a:pos x="47" y="12"/>
                </a:cxn>
                <a:cxn ang="0">
                  <a:pos x="45" y="9"/>
                </a:cxn>
                <a:cxn ang="0">
                  <a:pos x="43" y="6"/>
                </a:cxn>
                <a:cxn ang="0">
                  <a:pos x="40" y="4"/>
                </a:cxn>
                <a:cxn ang="0">
                  <a:pos x="37" y="2"/>
                </a:cxn>
                <a:cxn ang="0">
                  <a:pos x="32" y="1"/>
                </a:cxn>
                <a:cxn ang="0">
                  <a:pos x="26" y="0"/>
                </a:cxn>
                <a:cxn ang="0">
                  <a:pos x="18" y="1"/>
                </a:cxn>
                <a:cxn ang="0">
                  <a:pos x="13" y="3"/>
                </a:cxn>
                <a:cxn ang="0">
                  <a:pos x="8" y="5"/>
                </a:cxn>
                <a:cxn ang="0">
                  <a:pos x="5" y="9"/>
                </a:cxn>
                <a:cxn ang="0">
                  <a:pos x="2" y="13"/>
                </a:cxn>
                <a:cxn ang="0">
                  <a:pos x="1" y="17"/>
                </a:cxn>
                <a:cxn ang="0">
                  <a:pos x="0" y="21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2" y="36"/>
                </a:cxn>
                <a:cxn ang="0">
                  <a:pos x="4" y="40"/>
                </a:cxn>
                <a:cxn ang="0">
                  <a:pos x="7" y="44"/>
                </a:cxn>
                <a:cxn ang="0">
                  <a:pos x="10" y="48"/>
                </a:cxn>
                <a:cxn ang="0">
                  <a:pos x="14" y="50"/>
                </a:cxn>
                <a:cxn ang="0">
                  <a:pos x="19" y="51"/>
                </a:cxn>
                <a:cxn ang="0">
                  <a:pos x="25" y="51"/>
                </a:cxn>
                <a:cxn ang="0">
                  <a:pos x="32" y="51"/>
                </a:cxn>
                <a:cxn ang="0">
                  <a:pos x="37" y="49"/>
                </a:cxn>
                <a:cxn ang="0">
                  <a:pos x="41" y="47"/>
                </a:cxn>
                <a:cxn ang="0">
                  <a:pos x="44" y="43"/>
                </a:cxn>
                <a:cxn ang="0">
                  <a:pos x="46" y="40"/>
                </a:cxn>
                <a:cxn ang="0">
                  <a:pos x="47" y="37"/>
                </a:cxn>
                <a:cxn ang="0">
                  <a:pos x="48" y="34"/>
                </a:cxn>
                <a:cxn ang="0">
                  <a:pos x="49" y="31"/>
                </a:cxn>
                <a:cxn ang="0">
                  <a:pos x="35" y="31"/>
                </a:cxn>
              </a:cxnLst>
              <a:rect l="0" t="0" r="r" b="b"/>
              <a:pathLst>
                <a:path w="49" h="51">
                  <a:moveTo>
                    <a:pt x="35" y="31"/>
                  </a:moveTo>
                  <a:lnTo>
                    <a:pt x="34" y="34"/>
                  </a:lnTo>
                  <a:lnTo>
                    <a:pt x="33" y="37"/>
                  </a:lnTo>
                  <a:lnTo>
                    <a:pt x="32" y="39"/>
                  </a:lnTo>
                  <a:lnTo>
                    <a:pt x="30" y="40"/>
                  </a:lnTo>
                  <a:lnTo>
                    <a:pt x="28" y="41"/>
                  </a:lnTo>
                  <a:lnTo>
                    <a:pt x="25" y="41"/>
                  </a:lnTo>
                  <a:lnTo>
                    <a:pt x="22" y="41"/>
                  </a:lnTo>
                  <a:lnTo>
                    <a:pt x="18" y="38"/>
                  </a:lnTo>
                  <a:lnTo>
                    <a:pt x="17" y="36"/>
                  </a:lnTo>
                  <a:lnTo>
                    <a:pt x="16" y="33"/>
                  </a:lnTo>
                  <a:lnTo>
                    <a:pt x="15" y="30"/>
                  </a:lnTo>
                  <a:lnTo>
                    <a:pt x="14" y="24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7" y="14"/>
                  </a:lnTo>
                  <a:lnTo>
                    <a:pt x="18" y="12"/>
                  </a:lnTo>
                  <a:lnTo>
                    <a:pt x="22" y="10"/>
                  </a:lnTo>
                  <a:lnTo>
                    <a:pt x="25" y="10"/>
                  </a:lnTo>
                  <a:lnTo>
                    <a:pt x="29" y="10"/>
                  </a:lnTo>
                  <a:lnTo>
                    <a:pt x="32" y="11"/>
                  </a:lnTo>
                  <a:lnTo>
                    <a:pt x="34" y="14"/>
                  </a:lnTo>
                  <a:lnTo>
                    <a:pt x="35" y="19"/>
                  </a:lnTo>
                  <a:lnTo>
                    <a:pt x="48" y="19"/>
                  </a:lnTo>
                  <a:lnTo>
                    <a:pt x="48" y="15"/>
                  </a:lnTo>
                  <a:lnTo>
                    <a:pt x="47" y="12"/>
                  </a:lnTo>
                  <a:lnTo>
                    <a:pt x="45" y="9"/>
                  </a:lnTo>
                  <a:lnTo>
                    <a:pt x="43" y="6"/>
                  </a:lnTo>
                  <a:lnTo>
                    <a:pt x="40" y="4"/>
                  </a:lnTo>
                  <a:lnTo>
                    <a:pt x="37" y="2"/>
                  </a:lnTo>
                  <a:lnTo>
                    <a:pt x="32" y="1"/>
                  </a:lnTo>
                  <a:lnTo>
                    <a:pt x="26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8" y="5"/>
                  </a:lnTo>
                  <a:lnTo>
                    <a:pt x="5" y="9"/>
                  </a:lnTo>
                  <a:lnTo>
                    <a:pt x="2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2" y="36"/>
                  </a:lnTo>
                  <a:lnTo>
                    <a:pt x="4" y="40"/>
                  </a:lnTo>
                  <a:lnTo>
                    <a:pt x="7" y="44"/>
                  </a:lnTo>
                  <a:lnTo>
                    <a:pt x="10" y="48"/>
                  </a:lnTo>
                  <a:lnTo>
                    <a:pt x="14" y="50"/>
                  </a:lnTo>
                  <a:lnTo>
                    <a:pt x="19" y="51"/>
                  </a:lnTo>
                  <a:lnTo>
                    <a:pt x="25" y="51"/>
                  </a:lnTo>
                  <a:lnTo>
                    <a:pt x="32" y="51"/>
                  </a:lnTo>
                  <a:lnTo>
                    <a:pt x="37" y="49"/>
                  </a:lnTo>
                  <a:lnTo>
                    <a:pt x="41" y="47"/>
                  </a:lnTo>
                  <a:lnTo>
                    <a:pt x="44" y="43"/>
                  </a:lnTo>
                  <a:lnTo>
                    <a:pt x="46" y="40"/>
                  </a:lnTo>
                  <a:lnTo>
                    <a:pt x="47" y="37"/>
                  </a:lnTo>
                  <a:lnTo>
                    <a:pt x="48" y="34"/>
                  </a:lnTo>
                  <a:lnTo>
                    <a:pt x="49" y="31"/>
                  </a:lnTo>
                  <a:lnTo>
                    <a:pt x="35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6" name="Freeform 2150"/>
            <p:cNvSpPr>
              <a:spLocks/>
            </p:cNvSpPr>
            <p:nvPr/>
          </p:nvSpPr>
          <p:spPr bwMode="auto">
            <a:xfrm>
              <a:off x="3911" y="487"/>
              <a:ext cx="12" cy="12"/>
            </a:xfrm>
            <a:custGeom>
              <a:avLst/>
              <a:gdLst/>
              <a:ahLst/>
              <a:cxnLst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4" y="48"/>
                </a:cxn>
                <a:cxn ang="0">
                  <a:pos x="34" y="16"/>
                </a:cxn>
                <a:cxn ang="0">
                  <a:pos x="34" y="48"/>
                </a:cxn>
                <a:cxn ang="0">
                  <a:pos x="48" y="48"/>
                </a:cxn>
                <a:cxn ang="0">
                  <a:pos x="48" y="0"/>
                </a:cxn>
                <a:cxn ang="0">
                  <a:pos x="34" y="0"/>
                </a:cxn>
                <a:cxn ang="0">
                  <a:pos x="14" y="30"/>
                </a:cxn>
              </a:cxnLst>
              <a:rect l="0" t="0" r="r" b="b"/>
              <a:pathLst>
                <a:path w="48" h="48">
                  <a:moveTo>
                    <a:pt x="14" y="3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4" y="48"/>
                  </a:lnTo>
                  <a:lnTo>
                    <a:pt x="34" y="16"/>
                  </a:lnTo>
                  <a:lnTo>
                    <a:pt x="34" y="48"/>
                  </a:lnTo>
                  <a:lnTo>
                    <a:pt x="48" y="48"/>
                  </a:lnTo>
                  <a:lnTo>
                    <a:pt x="48" y="0"/>
                  </a:lnTo>
                  <a:lnTo>
                    <a:pt x="34" y="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7" name="Freeform 2151"/>
            <p:cNvSpPr>
              <a:spLocks/>
            </p:cNvSpPr>
            <p:nvPr/>
          </p:nvSpPr>
          <p:spPr bwMode="auto">
            <a:xfrm>
              <a:off x="3926" y="486"/>
              <a:ext cx="12" cy="13"/>
            </a:xfrm>
            <a:custGeom>
              <a:avLst/>
              <a:gdLst/>
              <a:ahLst/>
              <a:cxnLst>
                <a:cxn ang="0">
                  <a:pos x="35" y="31"/>
                </a:cxn>
                <a:cxn ang="0">
                  <a:pos x="34" y="34"/>
                </a:cxn>
                <a:cxn ang="0">
                  <a:pos x="33" y="37"/>
                </a:cxn>
                <a:cxn ang="0">
                  <a:pos x="32" y="39"/>
                </a:cxn>
                <a:cxn ang="0">
                  <a:pos x="30" y="40"/>
                </a:cxn>
                <a:cxn ang="0">
                  <a:pos x="28" y="41"/>
                </a:cxn>
                <a:cxn ang="0">
                  <a:pos x="26" y="41"/>
                </a:cxn>
                <a:cxn ang="0">
                  <a:pos x="23" y="41"/>
                </a:cxn>
                <a:cxn ang="0">
                  <a:pos x="19" y="38"/>
                </a:cxn>
                <a:cxn ang="0">
                  <a:pos x="18" y="36"/>
                </a:cxn>
                <a:cxn ang="0">
                  <a:pos x="16" y="33"/>
                </a:cxn>
                <a:cxn ang="0">
                  <a:pos x="15" y="30"/>
                </a:cxn>
                <a:cxn ang="0">
                  <a:pos x="15" y="24"/>
                </a:cxn>
                <a:cxn ang="0">
                  <a:pos x="15" y="20"/>
                </a:cxn>
                <a:cxn ang="0">
                  <a:pos x="16" y="16"/>
                </a:cxn>
                <a:cxn ang="0">
                  <a:pos x="18" y="14"/>
                </a:cxn>
                <a:cxn ang="0">
                  <a:pos x="19" y="12"/>
                </a:cxn>
                <a:cxn ang="0">
                  <a:pos x="23" y="10"/>
                </a:cxn>
                <a:cxn ang="0">
                  <a:pos x="26" y="10"/>
                </a:cxn>
                <a:cxn ang="0">
                  <a:pos x="29" y="10"/>
                </a:cxn>
                <a:cxn ang="0">
                  <a:pos x="31" y="11"/>
                </a:cxn>
                <a:cxn ang="0">
                  <a:pos x="33" y="14"/>
                </a:cxn>
                <a:cxn ang="0">
                  <a:pos x="35" y="19"/>
                </a:cxn>
                <a:cxn ang="0">
                  <a:pos x="48" y="19"/>
                </a:cxn>
                <a:cxn ang="0">
                  <a:pos x="48" y="15"/>
                </a:cxn>
                <a:cxn ang="0">
                  <a:pos x="47" y="12"/>
                </a:cxn>
                <a:cxn ang="0">
                  <a:pos x="45" y="9"/>
                </a:cxn>
                <a:cxn ang="0">
                  <a:pos x="43" y="6"/>
                </a:cxn>
                <a:cxn ang="0">
                  <a:pos x="40" y="4"/>
                </a:cxn>
                <a:cxn ang="0">
                  <a:pos x="36" y="2"/>
                </a:cxn>
                <a:cxn ang="0">
                  <a:pos x="32" y="1"/>
                </a:cxn>
                <a:cxn ang="0">
                  <a:pos x="26" y="0"/>
                </a:cxn>
                <a:cxn ang="0">
                  <a:pos x="19" y="1"/>
                </a:cxn>
                <a:cxn ang="0">
                  <a:pos x="14" y="3"/>
                </a:cxn>
                <a:cxn ang="0">
                  <a:pos x="8" y="5"/>
                </a:cxn>
                <a:cxn ang="0">
                  <a:pos x="5" y="9"/>
                </a:cxn>
                <a:cxn ang="0">
                  <a:pos x="2" y="13"/>
                </a:cxn>
                <a:cxn ang="0">
                  <a:pos x="1" y="17"/>
                </a:cxn>
                <a:cxn ang="0">
                  <a:pos x="0" y="21"/>
                </a:cxn>
                <a:cxn ang="0">
                  <a:pos x="0" y="25"/>
                </a:cxn>
                <a:cxn ang="0">
                  <a:pos x="0" y="31"/>
                </a:cxn>
                <a:cxn ang="0">
                  <a:pos x="1" y="36"/>
                </a:cxn>
                <a:cxn ang="0">
                  <a:pos x="4" y="40"/>
                </a:cxn>
                <a:cxn ang="0">
                  <a:pos x="6" y="44"/>
                </a:cxn>
                <a:cxn ang="0">
                  <a:pos x="10" y="48"/>
                </a:cxn>
                <a:cxn ang="0">
                  <a:pos x="15" y="50"/>
                </a:cxn>
                <a:cxn ang="0">
                  <a:pos x="20" y="51"/>
                </a:cxn>
                <a:cxn ang="0">
                  <a:pos x="26" y="51"/>
                </a:cxn>
                <a:cxn ang="0">
                  <a:pos x="32" y="51"/>
                </a:cxn>
                <a:cxn ang="0">
                  <a:pos x="37" y="49"/>
                </a:cxn>
                <a:cxn ang="0">
                  <a:pos x="40" y="47"/>
                </a:cxn>
                <a:cxn ang="0">
                  <a:pos x="43" y="43"/>
                </a:cxn>
                <a:cxn ang="0">
                  <a:pos x="46" y="40"/>
                </a:cxn>
                <a:cxn ang="0">
                  <a:pos x="47" y="37"/>
                </a:cxn>
                <a:cxn ang="0">
                  <a:pos x="48" y="34"/>
                </a:cxn>
                <a:cxn ang="0">
                  <a:pos x="49" y="31"/>
                </a:cxn>
                <a:cxn ang="0">
                  <a:pos x="35" y="31"/>
                </a:cxn>
              </a:cxnLst>
              <a:rect l="0" t="0" r="r" b="b"/>
              <a:pathLst>
                <a:path w="49" h="51">
                  <a:moveTo>
                    <a:pt x="35" y="31"/>
                  </a:moveTo>
                  <a:lnTo>
                    <a:pt x="34" y="34"/>
                  </a:lnTo>
                  <a:lnTo>
                    <a:pt x="33" y="37"/>
                  </a:lnTo>
                  <a:lnTo>
                    <a:pt x="32" y="39"/>
                  </a:lnTo>
                  <a:lnTo>
                    <a:pt x="30" y="40"/>
                  </a:lnTo>
                  <a:lnTo>
                    <a:pt x="28" y="41"/>
                  </a:lnTo>
                  <a:lnTo>
                    <a:pt x="26" y="41"/>
                  </a:lnTo>
                  <a:lnTo>
                    <a:pt x="23" y="41"/>
                  </a:lnTo>
                  <a:lnTo>
                    <a:pt x="19" y="38"/>
                  </a:lnTo>
                  <a:lnTo>
                    <a:pt x="18" y="36"/>
                  </a:lnTo>
                  <a:lnTo>
                    <a:pt x="16" y="33"/>
                  </a:lnTo>
                  <a:lnTo>
                    <a:pt x="15" y="30"/>
                  </a:lnTo>
                  <a:lnTo>
                    <a:pt x="15" y="24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8" y="14"/>
                  </a:lnTo>
                  <a:lnTo>
                    <a:pt x="19" y="12"/>
                  </a:lnTo>
                  <a:lnTo>
                    <a:pt x="23" y="10"/>
                  </a:lnTo>
                  <a:lnTo>
                    <a:pt x="26" y="10"/>
                  </a:lnTo>
                  <a:lnTo>
                    <a:pt x="29" y="10"/>
                  </a:lnTo>
                  <a:lnTo>
                    <a:pt x="31" y="11"/>
                  </a:lnTo>
                  <a:lnTo>
                    <a:pt x="33" y="14"/>
                  </a:lnTo>
                  <a:lnTo>
                    <a:pt x="35" y="19"/>
                  </a:lnTo>
                  <a:lnTo>
                    <a:pt x="48" y="19"/>
                  </a:lnTo>
                  <a:lnTo>
                    <a:pt x="48" y="15"/>
                  </a:lnTo>
                  <a:lnTo>
                    <a:pt x="47" y="12"/>
                  </a:lnTo>
                  <a:lnTo>
                    <a:pt x="45" y="9"/>
                  </a:lnTo>
                  <a:lnTo>
                    <a:pt x="43" y="6"/>
                  </a:lnTo>
                  <a:lnTo>
                    <a:pt x="40" y="4"/>
                  </a:lnTo>
                  <a:lnTo>
                    <a:pt x="36" y="2"/>
                  </a:lnTo>
                  <a:lnTo>
                    <a:pt x="32" y="1"/>
                  </a:lnTo>
                  <a:lnTo>
                    <a:pt x="26" y="0"/>
                  </a:lnTo>
                  <a:lnTo>
                    <a:pt x="19" y="1"/>
                  </a:lnTo>
                  <a:lnTo>
                    <a:pt x="14" y="3"/>
                  </a:lnTo>
                  <a:lnTo>
                    <a:pt x="8" y="5"/>
                  </a:lnTo>
                  <a:lnTo>
                    <a:pt x="5" y="9"/>
                  </a:lnTo>
                  <a:lnTo>
                    <a:pt x="2" y="13"/>
                  </a:lnTo>
                  <a:lnTo>
                    <a:pt x="1" y="17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1" y="36"/>
                  </a:lnTo>
                  <a:lnTo>
                    <a:pt x="4" y="40"/>
                  </a:lnTo>
                  <a:lnTo>
                    <a:pt x="6" y="44"/>
                  </a:lnTo>
                  <a:lnTo>
                    <a:pt x="10" y="48"/>
                  </a:lnTo>
                  <a:lnTo>
                    <a:pt x="15" y="50"/>
                  </a:lnTo>
                  <a:lnTo>
                    <a:pt x="20" y="51"/>
                  </a:lnTo>
                  <a:lnTo>
                    <a:pt x="26" y="51"/>
                  </a:lnTo>
                  <a:lnTo>
                    <a:pt x="32" y="51"/>
                  </a:lnTo>
                  <a:lnTo>
                    <a:pt x="37" y="49"/>
                  </a:lnTo>
                  <a:lnTo>
                    <a:pt x="40" y="47"/>
                  </a:lnTo>
                  <a:lnTo>
                    <a:pt x="43" y="43"/>
                  </a:lnTo>
                  <a:lnTo>
                    <a:pt x="46" y="40"/>
                  </a:lnTo>
                  <a:lnTo>
                    <a:pt x="47" y="37"/>
                  </a:lnTo>
                  <a:lnTo>
                    <a:pt x="48" y="34"/>
                  </a:lnTo>
                  <a:lnTo>
                    <a:pt x="49" y="31"/>
                  </a:lnTo>
                  <a:lnTo>
                    <a:pt x="35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8" name="Freeform 2152"/>
            <p:cNvSpPr>
              <a:spLocks/>
            </p:cNvSpPr>
            <p:nvPr/>
          </p:nvSpPr>
          <p:spPr bwMode="auto">
            <a:xfrm>
              <a:off x="3939" y="487"/>
              <a:ext cx="12" cy="12"/>
            </a:xfrm>
            <a:custGeom>
              <a:avLst/>
              <a:gdLst/>
              <a:ahLst/>
              <a:cxnLst>
                <a:cxn ang="0">
                  <a:pos x="16" y="9"/>
                </a:cxn>
                <a:cxn ang="0">
                  <a:pos x="16" y="48"/>
                </a:cxn>
                <a:cxn ang="0">
                  <a:pos x="30" y="48"/>
                </a:cxn>
                <a:cxn ang="0">
                  <a:pos x="30" y="9"/>
                </a:cxn>
                <a:cxn ang="0">
                  <a:pos x="46" y="9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6" y="9"/>
                </a:cxn>
              </a:cxnLst>
              <a:rect l="0" t="0" r="r" b="b"/>
              <a:pathLst>
                <a:path w="46" h="48">
                  <a:moveTo>
                    <a:pt x="16" y="9"/>
                  </a:moveTo>
                  <a:lnTo>
                    <a:pt x="16" y="48"/>
                  </a:lnTo>
                  <a:lnTo>
                    <a:pt x="30" y="48"/>
                  </a:lnTo>
                  <a:lnTo>
                    <a:pt x="30" y="9"/>
                  </a:lnTo>
                  <a:lnTo>
                    <a:pt x="46" y="9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6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69" name="Freeform 2153"/>
            <p:cNvSpPr>
              <a:spLocks noEditPoints="1"/>
            </p:cNvSpPr>
            <p:nvPr/>
          </p:nvSpPr>
          <p:spPr bwMode="auto">
            <a:xfrm>
              <a:off x="3952" y="486"/>
              <a:ext cx="13" cy="13"/>
            </a:xfrm>
            <a:custGeom>
              <a:avLst/>
              <a:gdLst/>
              <a:ahLst/>
              <a:cxnLst>
                <a:cxn ang="0">
                  <a:pos x="37" y="35"/>
                </a:cxn>
                <a:cxn ang="0">
                  <a:pos x="35" y="38"/>
                </a:cxn>
                <a:cxn ang="0">
                  <a:pos x="33" y="40"/>
                </a:cxn>
                <a:cxn ang="0">
                  <a:pos x="30" y="41"/>
                </a:cxn>
                <a:cxn ang="0">
                  <a:pos x="27" y="41"/>
                </a:cxn>
                <a:cxn ang="0">
                  <a:pos x="24" y="41"/>
                </a:cxn>
                <a:cxn ang="0">
                  <a:pos x="22" y="40"/>
                </a:cxn>
                <a:cxn ang="0">
                  <a:pos x="20" y="38"/>
                </a:cxn>
                <a:cxn ang="0">
                  <a:pos x="18" y="36"/>
                </a:cxn>
                <a:cxn ang="0">
                  <a:pos x="16" y="32"/>
                </a:cxn>
                <a:cxn ang="0">
                  <a:pos x="16" y="29"/>
                </a:cxn>
                <a:cxn ang="0">
                  <a:pos x="52" y="29"/>
                </a:cxn>
                <a:cxn ang="0">
                  <a:pos x="52" y="26"/>
                </a:cxn>
                <a:cxn ang="0">
                  <a:pos x="51" y="20"/>
                </a:cxn>
                <a:cxn ang="0">
                  <a:pos x="48" y="11"/>
                </a:cxn>
                <a:cxn ang="0">
                  <a:pos x="45" y="7"/>
                </a:cxn>
                <a:cxn ang="0">
                  <a:pos x="41" y="3"/>
                </a:cxn>
                <a:cxn ang="0">
                  <a:pos x="35" y="1"/>
                </a:cxn>
                <a:cxn ang="0">
                  <a:pos x="28" y="0"/>
                </a:cxn>
                <a:cxn ang="0">
                  <a:pos x="22" y="1"/>
                </a:cxn>
                <a:cxn ang="0">
                  <a:pos x="17" y="2"/>
                </a:cxn>
                <a:cxn ang="0">
                  <a:pos x="13" y="4"/>
                </a:cxn>
                <a:cxn ang="0">
                  <a:pos x="8" y="7"/>
                </a:cxn>
                <a:cxn ang="0">
                  <a:pos x="5" y="10"/>
                </a:cxn>
                <a:cxn ang="0">
                  <a:pos x="2" y="14"/>
                </a:cxn>
                <a:cxn ang="0">
                  <a:pos x="1" y="19"/>
                </a:cxn>
                <a:cxn ang="0">
                  <a:pos x="0" y="25"/>
                </a:cxn>
                <a:cxn ang="0">
                  <a:pos x="1" y="33"/>
                </a:cxn>
                <a:cxn ang="0">
                  <a:pos x="3" y="39"/>
                </a:cxn>
                <a:cxn ang="0">
                  <a:pos x="7" y="44"/>
                </a:cxn>
                <a:cxn ang="0">
                  <a:pos x="11" y="48"/>
                </a:cxn>
                <a:cxn ang="0">
                  <a:pos x="16" y="50"/>
                </a:cxn>
                <a:cxn ang="0">
                  <a:pos x="20" y="51"/>
                </a:cxn>
                <a:cxn ang="0">
                  <a:pos x="24" y="51"/>
                </a:cxn>
                <a:cxn ang="0">
                  <a:pos x="26" y="51"/>
                </a:cxn>
                <a:cxn ang="0">
                  <a:pos x="33" y="51"/>
                </a:cxn>
                <a:cxn ang="0">
                  <a:pos x="40" y="49"/>
                </a:cxn>
                <a:cxn ang="0">
                  <a:pos x="44" y="47"/>
                </a:cxn>
                <a:cxn ang="0">
                  <a:pos x="47" y="43"/>
                </a:cxn>
                <a:cxn ang="0">
                  <a:pos x="49" y="40"/>
                </a:cxn>
                <a:cxn ang="0">
                  <a:pos x="51" y="35"/>
                </a:cxn>
                <a:cxn ang="0">
                  <a:pos x="37" y="35"/>
                </a:cxn>
                <a:cxn ang="0">
                  <a:pos x="16" y="21"/>
                </a:cxn>
                <a:cxn ang="0">
                  <a:pos x="17" y="17"/>
                </a:cxn>
                <a:cxn ang="0">
                  <a:pos x="18" y="14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5" y="10"/>
                </a:cxn>
                <a:cxn ang="0">
                  <a:pos x="27" y="10"/>
                </a:cxn>
                <a:cxn ang="0">
                  <a:pos x="30" y="10"/>
                </a:cxn>
                <a:cxn ang="0">
                  <a:pos x="33" y="11"/>
                </a:cxn>
                <a:cxn ang="0">
                  <a:pos x="35" y="13"/>
                </a:cxn>
                <a:cxn ang="0">
                  <a:pos x="36" y="15"/>
                </a:cxn>
                <a:cxn ang="0">
                  <a:pos x="37" y="18"/>
                </a:cxn>
                <a:cxn ang="0">
                  <a:pos x="37" y="21"/>
                </a:cxn>
                <a:cxn ang="0">
                  <a:pos x="16" y="21"/>
                </a:cxn>
              </a:cxnLst>
              <a:rect l="0" t="0" r="r" b="b"/>
              <a:pathLst>
                <a:path w="52" h="51">
                  <a:moveTo>
                    <a:pt x="37" y="35"/>
                  </a:moveTo>
                  <a:lnTo>
                    <a:pt x="35" y="38"/>
                  </a:lnTo>
                  <a:lnTo>
                    <a:pt x="33" y="40"/>
                  </a:lnTo>
                  <a:lnTo>
                    <a:pt x="30" y="41"/>
                  </a:lnTo>
                  <a:lnTo>
                    <a:pt x="27" y="41"/>
                  </a:lnTo>
                  <a:lnTo>
                    <a:pt x="24" y="41"/>
                  </a:lnTo>
                  <a:lnTo>
                    <a:pt x="22" y="40"/>
                  </a:lnTo>
                  <a:lnTo>
                    <a:pt x="20" y="38"/>
                  </a:lnTo>
                  <a:lnTo>
                    <a:pt x="18" y="36"/>
                  </a:lnTo>
                  <a:lnTo>
                    <a:pt x="16" y="32"/>
                  </a:lnTo>
                  <a:lnTo>
                    <a:pt x="16" y="29"/>
                  </a:lnTo>
                  <a:lnTo>
                    <a:pt x="52" y="29"/>
                  </a:lnTo>
                  <a:lnTo>
                    <a:pt x="52" y="26"/>
                  </a:lnTo>
                  <a:lnTo>
                    <a:pt x="51" y="20"/>
                  </a:lnTo>
                  <a:lnTo>
                    <a:pt x="48" y="11"/>
                  </a:lnTo>
                  <a:lnTo>
                    <a:pt x="45" y="7"/>
                  </a:lnTo>
                  <a:lnTo>
                    <a:pt x="41" y="3"/>
                  </a:lnTo>
                  <a:lnTo>
                    <a:pt x="35" y="1"/>
                  </a:lnTo>
                  <a:lnTo>
                    <a:pt x="28" y="0"/>
                  </a:lnTo>
                  <a:lnTo>
                    <a:pt x="22" y="1"/>
                  </a:lnTo>
                  <a:lnTo>
                    <a:pt x="17" y="2"/>
                  </a:lnTo>
                  <a:lnTo>
                    <a:pt x="13" y="4"/>
                  </a:lnTo>
                  <a:lnTo>
                    <a:pt x="8" y="7"/>
                  </a:lnTo>
                  <a:lnTo>
                    <a:pt x="5" y="10"/>
                  </a:lnTo>
                  <a:lnTo>
                    <a:pt x="2" y="14"/>
                  </a:lnTo>
                  <a:lnTo>
                    <a:pt x="1" y="19"/>
                  </a:lnTo>
                  <a:lnTo>
                    <a:pt x="0" y="25"/>
                  </a:lnTo>
                  <a:lnTo>
                    <a:pt x="1" y="33"/>
                  </a:lnTo>
                  <a:lnTo>
                    <a:pt x="3" y="39"/>
                  </a:lnTo>
                  <a:lnTo>
                    <a:pt x="7" y="44"/>
                  </a:lnTo>
                  <a:lnTo>
                    <a:pt x="11" y="48"/>
                  </a:lnTo>
                  <a:lnTo>
                    <a:pt x="16" y="50"/>
                  </a:lnTo>
                  <a:lnTo>
                    <a:pt x="20" y="51"/>
                  </a:lnTo>
                  <a:lnTo>
                    <a:pt x="24" y="51"/>
                  </a:lnTo>
                  <a:lnTo>
                    <a:pt x="26" y="51"/>
                  </a:lnTo>
                  <a:lnTo>
                    <a:pt x="33" y="51"/>
                  </a:lnTo>
                  <a:lnTo>
                    <a:pt x="40" y="49"/>
                  </a:lnTo>
                  <a:lnTo>
                    <a:pt x="44" y="47"/>
                  </a:lnTo>
                  <a:lnTo>
                    <a:pt x="47" y="43"/>
                  </a:lnTo>
                  <a:lnTo>
                    <a:pt x="49" y="40"/>
                  </a:lnTo>
                  <a:lnTo>
                    <a:pt x="51" y="35"/>
                  </a:lnTo>
                  <a:lnTo>
                    <a:pt x="37" y="35"/>
                  </a:lnTo>
                  <a:close/>
                  <a:moveTo>
                    <a:pt x="16" y="21"/>
                  </a:moveTo>
                  <a:lnTo>
                    <a:pt x="17" y="17"/>
                  </a:lnTo>
                  <a:lnTo>
                    <a:pt x="18" y="14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5" y="10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3" y="11"/>
                  </a:lnTo>
                  <a:lnTo>
                    <a:pt x="35" y="13"/>
                  </a:lnTo>
                  <a:lnTo>
                    <a:pt x="36" y="15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16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0" name="Freeform 2154"/>
            <p:cNvSpPr>
              <a:spLocks/>
            </p:cNvSpPr>
            <p:nvPr/>
          </p:nvSpPr>
          <p:spPr bwMode="auto">
            <a:xfrm>
              <a:off x="3967" y="487"/>
              <a:ext cx="16" cy="12"/>
            </a:xfrm>
            <a:custGeom>
              <a:avLst/>
              <a:gdLst/>
              <a:ahLst/>
              <a:cxnLst>
                <a:cxn ang="0">
                  <a:pos x="27" y="48"/>
                </a:cxn>
                <a:cxn ang="0">
                  <a:pos x="37" y="48"/>
                </a:cxn>
                <a:cxn ang="0">
                  <a:pos x="49" y="14"/>
                </a:cxn>
                <a:cxn ang="0">
                  <a:pos x="50" y="14"/>
                </a:cxn>
                <a:cxn ang="0">
                  <a:pos x="49" y="17"/>
                </a:cxn>
                <a:cxn ang="0">
                  <a:pos x="49" y="48"/>
                </a:cxn>
                <a:cxn ang="0">
                  <a:pos x="64" y="48"/>
                </a:cxn>
                <a:cxn ang="0">
                  <a:pos x="64" y="0"/>
                </a:cxn>
                <a:cxn ang="0">
                  <a:pos x="45" y="0"/>
                </a:cxn>
                <a:cxn ang="0">
                  <a:pos x="32" y="33"/>
                </a:cxn>
                <a:cxn ang="0">
                  <a:pos x="32" y="33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5" y="48"/>
                </a:cxn>
                <a:cxn ang="0">
                  <a:pos x="15" y="17"/>
                </a:cxn>
                <a:cxn ang="0">
                  <a:pos x="14" y="14"/>
                </a:cxn>
                <a:cxn ang="0">
                  <a:pos x="15" y="14"/>
                </a:cxn>
                <a:cxn ang="0">
                  <a:pos x="27" y="48"/>
                </a:cxn>
              </a:cxnLst>
              <a:rect l="0" t="0" r="r" b="b"/>
              <a:pathLst>
                <a:path w="64" h="48">
                  <a:moveTo>
                    <a:pt x="27" y="48"/>
                  </a:moveTo>
                  <a:lnTo>
                    <a:pt x="37" y="48"/>
                  </a:lnTo>
                  <a:lnTo>
                    <a:pt x="49" y="14"/>
                  </a:lnTo>
                  <a:lnTo>
                    <a:pt x="50" y="14"/>
                  </a:lnTo>
                  <a:lnTo>
                    <a:pt x="49" y="17"/>
                  </a:lnTo>
                  <a:lnTo>
                    <a:pt x="49" y="48"/>
                  </a:lnTo>
                  <a:lnTo>
                    <a:pt x="64" y="48"/>
                  </a:lnTo>
                  <a:lnTo>
                    <a:pt x="64" y="0"/>
                  </a:lnTo>
                  <a:lnTo>
                    <a:pt x="45" y="0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5" y="48"/>
                  </a:lnTo>
                  <a:lnTo>
                    <a:pt x="15" y="17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27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1" name="Freeform 2155"/>
            <p:cNvSpPr>
              <a:spLocks/>
            </p:cNvSpPr>
            <p:nvPr/>
          </p:nvSpPr>
          <p:spPr bwMode="auto">
            <a:xfrm>
              <a:off x="3409" y="518"/>
              <a:ext cx="442" cy="386"/>
            </a:xfrm>
            <a:custGeom>
              <a:avLst/>
              <a:gdLst/>
              <a:ahLst/>
              <a:cxnLst>
                <a:cxn ang="0">
                  <a:pos x="88" y="1546"/>
                </a:cxn>
                <a:cxn ang="0">
                  <a:pos x="1679" y="1546"/>
                </a:cxn>
                <a:cxn ang="0">
                  <a:pos x="1691" y="1545"/>
                </a:cxn>
                <a:cxn ang="0">
                  <a:pos x="1703" y="1543"/>
                </a:cxn>
                <a:cxn ang="0">
                  <a:pos x="1715" y="1538"/>
                </a:cxn>
                <a:cxn ang="0">
                  <a:pos x="1727" y="1532"/>
                </a:cxn>
                <a:cxn ang="0">
                  <a:pos x="1737" y="1525"/>
                </a:cxn>
                <a:cxn ang="0">
                  <a:pos x="1745" y="1516"/>
                </a:cxn>
                <a:cxn ang="0">
                  <a:pos x="1753" y="1506"/>
                </a:cxn>
                <a:cxn ang="0">
                  <a:pos x="1759" y="1494"/>
                </a:cxn>
                <a:cxn ang="0">
                  <a:pos x="1763" y="1483"/>
                </a:cxn>
                <a:cxn ang="0">
                  <a:pos x="1766" y="1471"/>
                </a:cxn>
                <a:cxn ang="0">
                  <a:pos x="1767" y="1458"/>
                </a:cxn>
                <a:cxn ang="0">
                  <a:pos x="1767" y="89"/>
                </a:cxn>
                <a:cxn ang="0">
                  <a:pos x="1766" y="76"/>
                </a:cxn>
                <a:cxn ang="0">
                  <a:pos x="1763" y="63"/>
                </a:cxn>
                <a:cxn ang="0">
                  <a:pos x="1759" y="52"/>
                </a:cxn>
                <a:cxn ang="0">
                  <a:pos x="1753" y="41"/>
                </a:cxn>
                <a:cxn ang="0">
                  <a:pos x="1745" y="31"/>
                </a:cxn>
                <a:cxn ang="0">
                  <a:pos x="1737" y="21"/>
                </a:cxn>
                <a:cxn ang="0">
                  <a:pos x="1727" y="14"/>
                </a:cxn>
                <a:cxn ang="0">
                  <a:pos x="1715" y="8"/>
                </a:cxn>
                <a:cxn ang="0">
                  <a:pos x="1703" y="4"/>
                </a:cxn>
                <a:cxn ang="0">
                  <a:pos x="1691" y="1"/>
                </a:cxn>
                <a:cxn ang="0">
                  <a:pos x="1679" y="0"/>
                </a:cxn>
                <a:cxn ang="0">
                  <a:pos x="88" y="0"/>
                </a:cxn>
                <a:cxn ang="0">
                  <a:pos x="75" y="1"/>
                </a:cxn>
                <a:cxn ang="0">
                  <a:pos x="63" y="4"/>
                </a:cxn>
                <a:cxn ang="0">
                  <a:pos x="52" y="8"/>
                </a:cxn>
                <a:cxn ang="0">
                  <a:pos x="40" y="14"/>
                </a:cxn>
                <a:cxn ang="0">
                  <a:pos x="30" y="21"/>
                </a:cxn>
                <a:cxn ang="0">
                  <a:pos x="22" y="31"/>
                </a:cxn>
                <a:cxn ang="0">
                  <a:pos x="14" y="41"/>
                </a:cxn>
                <a:cxn ang="0">
                  <a:pos x="8" y="52"/>
                </a:cxn>
                <a:cxn ang="0">
                  <a:pos x="4" y="63"/>
                </a:cxn>
                <a:cxn ang="0">
                  <a:pos x="1" y="76"/>
                </a:cxn>
                <a:cxn ang="0">
                  <a:pos x="0" y="89"/>
                </a:cxn>
                <a:cxn ang="0">
                  <a:pos x="0" y="1458"/>
                </a:cxn>
                <a:cxn ang="0">
                  <a:pos x="1" y="1471"/>
                </a:cxn>
                <a:cxn ang="0">
                  <a:pos x="4" y="1483"/>
                </a:cxn>
                <a:cxn ang="0">
                  <a:pos x="8" y="1494"/>
                </a:cxn>
                <a:cxn ang="0">
                  <a:pos x="14" y="1506"/>
                </a:cxn>
                <a:cxn ang="0">
                  <a:pos x="22" y="1516"/>
                </a:cxn>
                <a:cxn ang="0">
                  <a:pos x="30" y="1525"/>
                </a:cxn>
                <a:cxn ang="0">
                  <a:pos x="40" y="1532"/>
                </a:cxn>
                <a:cxn ang="0">
                  <a:pos x="52" y="1538"/>
                </a:cxn>
                <a:cxn ang="0">
                  <a:pos x="63" y="1543"/>
                </a:cxn>
                <a:cxn ang="0">
                  <a:pos x="75" y="1545"/>
                </a:cxn>
                <a:cxn ang="0">
                  <a:pos x="88" y="1546"/>
                </a:cxn>
              </a:cxnLst>
              <a:rect l="0" t="0" r="r" b="b"/>
              <a:pathLst>
                <a:path w="1767" h="1546">
                  <a:moveTo>
                    <a:pt x="88" y="1546"/>
                  </a:moveTo>
                  <a:lnTo>
                    <a:pt x="1679" y="1546"/>
                  </a:lnTo>
                  <a:lnTo>
                    <a:pt x="1691" y="1545"/>
                  </a:lnTo>
                  <a:lnTo>
                    <a:pt x="1703" y="1543"/>
                  </a:lnTo>
                  <a:lnTo>
                    <a:pt x="1715" y="1538"/>
                  </a:lnTo>
                  <a:lnTo>
                    <a:pt x="1727" y="1532"/>
                  </a:lnTo>
                  <a:lnTo>
                    <a:pt x="1737" y="1525"/>
                  </a:lnTo>
                  <a:lnTo>
                    <a:pt x="1745" y="1516"/>
                  </a:lnTo>
                  <a:lnTo>
                    <a:pt x="1753" y="1506"/>
                  </a:lnTo>
                  <a:lnTo>
                    <a:pt x="1759" y="1494"/>
                  </a:lnTo>
                  <a:lnTo>
                    <a:pt x="1763" y="1483"/>
                  </a:lnTo>
                  <a:lnTo>
                    <a:pt x="1766" y="1471"/>
                  </a:lnTo>
                  <a:lnTo>
                    <a:pt x="1767" y="1458"/>
                  </a:lnTo>
                  <a:lnTo>
                    <a:pt x="1767" y="89"/>
                  </a:lnTo>
                  <a:lnTo>
                    <a:pt x="1766" y="76"/>
                  </a:lnTo>
                  <a:lnTo>
                    <a:pt x="1763" y="63"/>
                  </a:lnTo>
                  <a:lnTo>
                    <a:pt x="1759" y="52"/>
                  </a:lnTo>
                  <a:lnTo>
                    <a:pt x="1753" y="41"/>
                  </a:lnTo>
                  <a:lnTo>
                    <a:pt x="1745" y="31"/>
                  </a:lnTo>
                  <a:lnTo>
                    <a:pt x="1737" y="21"/>
                  </a:lnTo>
                  <a:lnTo>
                    <a:pt x="1727" y="14"/>
                  </a:lnTo>
                  <a:lnTo>
                    <a:pt x="1715" y="8"/>
                  </a:lnTo>
                  <a:lnTo>
                    <a:pt x="1703" y="4"/>
                  </a:lnTo>
                  <a:lnTo>
                    <a:pt x="1691" y="1"/>
                  </a:lnTo>
                  <a:lnTo>
                    <a:pt x="1679" y="0"/>
                  </a:lnTo>
                  <a:lnTo>
                    <a:pt x="88" y="0"/>
                  </a:lnTo>
                  <a:lnTo>
                    <a:pt x="75" y="1"/>
                  </a:lnTo>
                  <a:lnTo>
                    <a:pt x="63" y="4"/>
                  </a:lnTo>
                  <a:lnTo>
                    <a:pt x="52" y="8"/>
                  </a:lnTo>
                  <a:lnTo>
                    <a:pt x="40" y="14"/>
                  </a:lnTo>
                  <a:lnTo>
                    <a:pt x="30" y="21"/>
                  </a:lnTo>
                  <a:lnTo>
                    <a:pt x="22" y="31"/>
                  </a:lnTo>
                  <a:lnTo>
                    <a:pt x="14" y="41"/>
                  </a:lnTo>
                  <a:lnTo>
                    <a:pt x="8" y="52"/>
                  </a:lnTo>
                  <a:lnTo>
                    <a:pt x="4" y="63"/>
                  </a:lnTo>
                  <a:lnTo>
                    <a:pt x="1" y="76"/>
                  </a:lnTo>
                  <a:lnTo>
                    <a:pt x="0" y="89"/>
                  </a:lnTo>
                  <a:lnTo>
                    <a:pt x="0" y="1458"/>
                  </a:lnTo>
                  <a:lnTo>
                    <a:pt x="1" y="1471"/>
                  </a:lnTo>
                  <a:lnTo>
                    <a:pt x="4" y="1483"/>
                  </a:lnTo>
                  <a:lnTo>
                    <a:pt x="8" y="1494"/>
                  </a:lnTo>
                  <a:lnTo>
                    <a:pt x="14" y="1506"/>
                  </a:lnTo>
                  <a:lnTo>
                    <a:pt x="22" y="1516"/>
                  </a:lnTo>
                  <a:lnTo>
                    <a:pt x="30" y="1525"/>
                  </a:lnTo>
                  <a:lnTo>
                    <a:pt x="40" y="1532"/>
                  </a:lnTo>
                  <a:lnTo>
                    <a:pt x="52" y="1538"/>
                  </a:lnTo>
                  <a:lnTo>
                    <a:pt x="63" y="1543"/>
                  </a:lnTo>
                  <a:lnTo>
                    <a:pt x="75" y="1545"/>
                  </a:lnTo>
                  <a:lnTo>
                    <a:pt x="88" y="15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2" name="Freeform 2156"/>
            <p:cNvSpPr>
              <a:spLocks/>
            </p:cNvSpPr>
            <p:nvPr/>
          </p:nvSpPr>
          <p:spPr bwMode="auto">
            <a:xfrm>
              <a:off x="3431" y="902"/>
              <a:ext cx="398" cy="4"/>
            </a:xfrm>
            <a:custGeom>
              <a:avLst/>
              <a:gdLst/>
              <a:ahLst/>
              <a:cxnLst>
                <a:cxn ang="0">
                  <a:pos x="1592" y="17"/>
                </a:cxn>
                <a:cxn ang="0">
                  <a:pos x="1591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591" y="17"/>
                </a:cxn>
                <a:cxn ang="0">
                  <a:pos x="1592" y="17"/>
                </a:cxn>
                <a:cxn ang="0">
                  <a:pos x="1591" y="17"/>
                </a:cxn>
                <a:cxn ang="0">
                  <a:pos x="1591" y="17"/>
                </a:cxn>
                <a:cxn ang="0">
                  <a:pos x="1592" y="17"/>
                </a:cxn>
              </a:cxnLst>
              <a:rect l="0" t="0" r="r" b="b"/>
              <a:pathLst>
                <a:path w="1592" h="17">
                  <a:moveTo>
                    <a:pt x="1592" y="17"/>
                  </a:moveTo>
                  <a:lnTo>
                    <a:pt x="1591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591" y="17"/>
                  </a:lnTo>
                  <a:lnTo>
                    <a:pt x="1592" y="17"/>
                  </a:lnTo>
                  <a:lnTo>
                    <a:pt x="1591" y="17"/>
                  </a:lnTo>
                  <a:lnTo>
                    <a:pt x="1591" y="17"/>
                  </a:lnTo>
                  <a:lnTo>
                    <a:pt x="1592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3" name="Freeform 2157"/>
            <p:cNvSpPr>
              <a:spLocks/>
            </p:cNvSpPr>
            <p:nvPr/>
          </p:nvSpPr>
          <p:spPr bwMode="auto">
            <a:xfrm>
              <a:off x="3829" y="902"/>
              <a:ext cx="3" cy="4"/>
            </a:xfrm>
            <a:custGeom>
              <a:avLst/>
              <a:gdLst/>
              <a:ahLst/>
              <a:cxnLst>
                <a:cxn ang="0">
                  <a:pos x="15" y="17"/>
                </a:cxn>
                <a:cxn ang="0">
                  <a:pos x="13" y="0"/>
                </a:cxn>
                <a:cxn ang="0">
                  <a:pos x="0" y="1"/>
                </a:cxn>
                <a:cxn ang="0">
                  <a:pos x="2" y="18"/>
                </a:cxn>
                <a:cxn ang="0">
                  <a:pos x="14" y="17"/>
                </a:cxn>
                <a:cxn ang="0">
                  <a:pos x="15" y="17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15" y="17"/>
                </a:cxn>
              </a:cxnLst>
              <a:rect l="0" t="0" r="r" b="b"/>
              <a:pathLst>
                <a:path w="15" h="18">
                  <a:moveTo>
                    <a:pt x="15" y="17"/>
                  </a:moveTo>
                  <a:lnTo>
                    <a:pt x="13" y="0"/>
                  </a:lnTo>
                  <a:lnTo>
                    <a:pt x="0" y="1"/>
                  </a:lnTo>
                  <a:lnTo>
                    <a:pt x="2" y="18"/>
                  </a:lnTo>
                  <a:lnTo>
                    <a:pt x="14" y="17"/>
                  </a:lnTo>
                  <a:lnTo>
                    <a:pt x="15" y="17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5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4" name="Freeform 2158"/>
            <p:cNvSpPr>
              <a:spLocks/>
            </p:cNvSpPr>
            <p:nvPr/>
          </p:nvSpPr>
          <p:spPr bwMode="auto">
            <a:xfrm>
              <a:off x="3832" y="901"/>
              <a:ext cx="4" cy="5"/>
            </a:xfrm>
            <a:custGeom>
              <a:avLst/>
              <a:gdLst/>
              <a:ahLst/>
              <a:cxnLst>
                <a:cxn ang="0">
                  <a:pos x="16" y="15"/>
                </a:cxn>
                <a:cxn ang="0">
                  <a:pos x="12" y="0"/>
                </a:cxn>
                <a:cxn ang="0">
                  <a:pos x="0" y="2"/>
                </a:cxn>
                <a:cxn ang="0">
                  <a:pos x="3" y="19"/>
                </a:cxn>
                <a:cxn ang="0">
                  <a:pos x="15" y="16"/>
                </a:cxn>
                <a:cxn ang="0">
                  <a:pos x="16" y="15"/>
                </a:cxn>
                <a:cxn ang="0">
                  <a:pos x="15" y="16"/>
                </a:cxn>
                <a:cxn ang="0">
                  <a:pos x="15" y="15"/>
                </a:cxn>
                <a:cxn ang="0">
                  <a:pos x="16" y="15"/>
                </a:cxn>
              </a:cxnLst>
              <a:rect l="0" t="0" r="r" b="b"/>
              <a:pathLst>
                <a:path w="16" h="19">
                  <a:moveTo>
                    <a:pt x="16" y="15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3" y="19"/>
                  </a:lnTo>
                  <a:lnTo>
                    <a:pt x="15" y="16"/>
                  </a:lnTo>
                  <a:lnTo>
                    <a:pt x="16" y="15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6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5" name="Freeform 2159"/>
            <p:cNvSpPr>
              <a:spLocks/>
            </p:cNvSpPr>
            <p:nvPr/>
          </p:nvSpPr>
          <p:spPr bwMode="auto">
            <a:xfrm>
              <a:off x="3834" y="900"/>
              <a:ext cx="5" cy="5"/>
            </a:xfrm>
            <a:custGeom>
              <a:avLst/>
              <a:gdLst/>
              <a:ahLst/>
              <a:cxnLst>
                <a:cxn ang="0">
                  <a:pos x="19" y="15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6" y="20"/>
                </a:cxn>
                <a:cxn ang="0">
                  <a:pos x="18" y="16"/>
                </a:cxn>
                <a:cxn ang="0">
                  <a:pos x="19" y="15"/>
                </a:cxn>
                <a:cxn ang="0">
                  <a:pos x="18" y="16"/>
                </a:cxn>
                <a:cxn ang="0">
                  <a:pos x="19" y="15"/>
                </a:cxn>
                <a:cxn ang="0">
                  <a:pos x="19" y="15"/>
                </a:cxn>
              </a:cxnLst>
              <a:rect l="0" t="0" r="r" b="b"/>
              <a:pathLst>
                <a:path w="19" h="20">
                  <a:moveTo>
                    <a:pt x="19" y="1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0"/>
                  </a:lnTo>
                  <a:lnTo>
                    <a:pt x="18" y="16"/>
                  </a:lnTo>
                  <a:lnTo>
                    <a:pt x="19" y="15"/>
                  </a:lnTo>
                  <a:lnTo>
                    <a:pt x="18" y="16"/>
                  </a:lnTo>
                  <a:lnTo>
                    <a:pt x="19" y="15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6" name="Freeform 2160"/>
            <p:cNvSpPr>
              <a:spLocks/>
            </p:cNvSpPr>
            <p:nvPr/>
          </p:nvSpPr>
          <p:spPr bwMode="auto">
            <a:xfrm>
              <a:off x="3837" y="899"/>
              <a:ext cx="5" cy="5"/>
            </a:xfrm>
            <a:custGeom>
              <a:avLst/>
              <a:gdLst/>
              <a:ahLst/>
              <a:cxnLst>
                <a:cxn ang="0">
                  <a:pos x="20" y="14"/>
                </a:cxn>
                <a:cxn ang="0">
                  <a:pos x="11" y="0"/>
                </a:cxn>
                <a:cxn ang="0">
                  <a:pos x="0" y="6"/>
                </a:cxn>
                <a:cxn ang="0">
                  <a:pos x="8" y="20"/>
                </a:cxn>
                <a:cxn ang="0">
                  <a:pos x="20" y="14"/>
                </a:cxn>
                <a:cxn ang="0">
                  <a:pos x="20" y="14"/>
                </a:cxn>
                <a:cxn ang="0">
                  <a:pos x="20" y="14"/>
                </a:cxn>
                <a:cxn ang="0">
                  <a:pos x="20" y="14"/>
                </a:cxn>
                <a:cxn ang="0">
                  <a:pos x="20" y="14"/>
                </a:cxn>
              </a:cxnLst>
              <a:rect l="0" t="0" r="r" b="b"/>
              <a:pathLst>
                <a:path w="20" h="20">
                  <a:moveTo>
                    <a:pt x="20" y="14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8" y="20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7" name="Freeform 2161"/>
            <p:cNvSpPr>
              <a:spLocks/>
            </p:cNvSpPr>
            <p:nvPr/>
          </p:nvSpPr>
          <p:spPr bwMode="auto">
            <a:xfrm>
              <a:off x="3840" y="897"/>
              <a:ext cx="5" cy="5"/>
            </a:xfrm>
            <a:custGeom>
              <a:avLst/>
              <a:gdLst/>
              <a:ahLst/>
              <a:cxnLst>
                <a:cxn ang="0">
                  <a:pos x="22" y="12"/>
                </a:cxn>
                <a:cxn ang="0">
                  <a:pos x="11" y="0"/>
                </a:cxn>
                <a:cxn ang="0">
                  <a:pos x="0" y="7"/>
                </a:cxn>
                <a:cxn ang="0">
                  <a:pos x="10" y="21"/>
                </a:cxn>
                <a:cxn ang="0">
                  <a:pos x="21" y="13"/>
                </a:cxn>
                <a:cxn ang="0">
                  <a:pos x="22" y="12"/>
                </a:cxn>
                <a:cxn ang="0">
                  <a:pos x="21" y="13"/>
                </a:cxn>
                <a:cxn ang="0">
                  <a:pos x="21" y="13"/>
                </a:cxn>
                <a:cxn ang="0">
                  <a:pos x="22" y="12"/>
                </a:cxn>
              </a:cxnLst>
              <a:rect l="0" t="0" r="r" b="b"/>
              <a:pathLst>
                <a:path w="22" h="21">
                  <a:moveTo>
                    <a:pt x="22" y="12"/>
                  </a:moveTo>
                  <a:lnTo>
                    <a:pt x="11" y="0"/>
                  </a:lnTo>
                  <a:lnTo>
                    <a:pt x="0" y="7"/>
                  </a:lnTo>
                  <a:lnTo>
                    <a:pt x="10" y="21"/>
                  </a:lnTo>
                  <a:lnTo>
                    <a:pt x="21" y="13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8" name="Freeform 2162"/>
            <p:cNvSpPr>
              <a:spLocks/>
            </p:cNvSpPr>
            <p:nvPr/>
          </p:nvSpPr>
          <p:spPr bwMode="auto">
            <a:xfrm>
              <a:off x="3842" y="895"/>
              <a:ext cx="5" cy="5"/>
            </a:xfrm>
            <a:custGeom>
              <a:avLst/>
              <a:gdLst/>
              <a:ahLst/>
              <a:cxnLst>
                <a:cxn ang="0">
                  <a:pos x="21" y="11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2" y="20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1" y="11"/>
                </a:cxn>
              </a:cxnLst>
              <a:rect l="0" t="0" r="r" b="b"/>
              <a:pathLst>
                <a:path w="21" h="20">
                  <a:moveTo>
                    <a:pt x="21" y="11"/>
                  </a:moveTo>
                  <a:lnTo>
                    <a:pt x="9" y="0"/>
                  </a:lnTo>
                  <a:lnTo>
                    <a:pt x="0" y="9"/>
                  </a:lnTo>
                  <a:lnTo>
                    <a:pt x="12" y="20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1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79" name="Freeform 2163"/>
            <p:cNvSpPr>
              <a:spLocks/>
            </p:cNvSpPr>
            <p:nvPr/>
          </p:nvSpPr>
          <p:spPr bwMode="auto">
            <a:xfrm>
              <a:off x="3844" y="893"/>
              <a:ext cx="5" cy="5"/>
            </a:xfrm>
            <a:custGeom>
              <a:avLst/>
              <a:gdLst/>
              <a:ahLst/>
              <a:cxnLst>
                <a:cxn ang="0">
                  <a:pos x="21" y="10"/>
                </a:cxn>
                <a:cxn ang="0">
                  <a:pos x="7" y="0"/>
                </a:cxn>
                <a:cxn ang="0">
                  <a:pos x="0" y="11"/>
                </a:cxn>
                <a:cxn ang="0">
                  <a:pos x="13" y="21"/>
                </a:cxn>
                <a:cxn ang="0">
                  <a:pos x="20" y="11"/>
                </a:cxn>
                <a:cxn ang="0">
                  <a:pos x="21" y="10"/>
                </a:cxn>
                <a:cxn ang="0">
                  <a:pos x="20" y="11"/>
                </a:cxn>
                <a:cxn ang="0">
                  <a:pos x="21" y="10"/>
                </a:cxn>
                <a:cxn ang="0">
                  <a:pos x="21" y="10"/>
                </a:cxn>
              </a:cxnLst>
              <a:rect l="0" t="0" r="r" b="b"/>
              <a:pathLst>
                <a:path w="21" h="21">
                  <a:moveTo>
                    <a:pt x="21" y="10"/>
                  </a:moveTo>
                  <a:lnTo>
                    <a:pt x="7" y="0"/>
                  </a:lnTo>
                  <a:lnTo>
                    <a:pt x="0" y="11"/>
                  </a:lnTo>
                  <a:lnTo>
                    <a:pt x="13" y="21"/>
                  </a:lnTo>
                  <a:lnTo>
                    <a:pt x="20" y="11"/>
                  </a:lnTo>
                  <a:lnTo>
                    <a:pt x="21" y="10"/>
                  </a:lnTo>
                  <a:lnTo>
                    <a:pt x="20" y="11"/>
                  </a:lnTo>
                  <a:lnTo>
                    <a:pt x="21" y="10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0" name="Freeform 2164"/>
            <p:cNvSpPr>
              <a:spLocks/>
            </p:cNvSpPr>
            <p:nvPr/>
          </p:nvSpPr>
          <p:spPr bwMode="auto">
            <a:xfrm>
              <a:off x="3846" y="890"/>
              <a:ext cx="5" cy="5"/>
            </a:xfrm>
            <a:custGeom>
              <a:avLst/>
              <a:gdLst/>
              <a:ahLst/>
              <a:cxnLst>
                <a:cxn ang="0">
                  <a:pos x="20" y="7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14" y="20"/>
                </a:cxn>
                <a:cxn ang="0">
                  <a:pos x="20" y="8"/>
                </a:cxn>
                <a:cxn ang="0">
                  <a:pos x="20" y="7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7"/>
                </a:cxn>
              </a:cxnLst>
              <a:rect l="0" t="0" r="r" b="b"/>
              <a:pathLst>
                <a:path w="20" h="20">
                  <a:moveTo>
                    <a:pt x="20" y="7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14" y="20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1" name="Freeform 2165"/>
            <p:cNvSpPr>
              <a:spLocks/>
            </p:cNvSpPr>
            <p:nvPr/>
          </p:nvSpPr>
          <p:spPr bwMode="auto">
            <a:xfrm>
              <a:off x="3847" y="888"/>
              <a:ext cx="5" cy="4"/>
            </a:xfrm>
            <a:custGeom>
              <a:avLst/>
              <a:gdLst/>
              <a:ahLst/>
              <a:cxnLst>
                <a:cxn ang="0">
                  <a:pos x="20" y="5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15" y="17"/>
                </a:cxn>
                <a:cxn ang="0">
                  <a:pos x="20" y="6"/>
                </a:cxn>
                <a:cxn ang="0">
                  <a:pos x="20" y="5"/>
                </a:cxn>
                <a:cxn ang="0">
                  <a:pos x="20" y="6"/>
                </a:cxn>
                <a:cxn ang="0">
                  <a:pos x="20" y="5"/>
                </a:cxn>
                <a:cxn ang="0">
                  <a:pos x="20" y="5"/>
                </a:cxn>
              </a:cxnLst>
              <a:rect l="0" t="0" r="r" b="b"/>
              <a:pathLst>
                <a:path w="20" h="17">
                  <a:moveTo>
                    <a:pt x="20" y="5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15" y="17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20" y="6"/>
                  </a:lnTo>
                  <a:lnTo>
                    <a:pt x="20" y="5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2" name="Freeform 2166"/>
            <p:cNvSpPr>
              <a:spLocks/>
            </p:cNvSpPr>
            <p:nvPr/>
          </p:nvSpPr>
          <p:spPr bwMode="auto">
            <a:xfrm>
              <a:off x="3848" y="885"/>
              <a:ext cx="5" cy="4"/>
            </a:xfrm>
            <a:custGeom>
              <a:avLst/>
              <a:gdLst/>
              <a:ahLst/>
              <a:cxnLst>
                <a:cxn ang="0">
                  <a:pos x="20" y="2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16" y="16"/>
                </a:cxn>
                <a:cxn ang="0">
                  <a:pos x="20" y="3"/>
                </a:cxn>
                <a:cxn ang="0">
                  <a:pos x="20" y="2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20" y="2"/>
                </a:cxn>
              </a:cxnLst>
              <a:rect l="0" t="0" r="r" b="b"/>
              <a:pathLst>
                <a:path w="20" h="16">
                  <a:moveTo>
                    <a:pt x="20" y="2"/>
                  </a:moveTo>
                  <a:lnTo>
                    <a:pt x="3" y="0"/>
                  </a:lnTo>
                  <a:lnTo>
                    <a:pt x="0" y="12"/>
                  </a:lnTo>
                  <a:lnTo>
                    <a:pt x="16" y="16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3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3" name="Freeform 2167"/>
            <p:cNvSpPr>
              <a:spLocks/>
            </p:cNvSpPr>
            <p:nvPr/>
          </p:nvSpPr>
          <p:spPr bwMode="auto">
            <a:xfrm>
              <a:off x="3849" y="882"/>
              <a:ext cx="4" cy="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7" y="13"/>
                </a:cxn>
                <a:cxn ang="0">
                  <a:pos x="18" y="1"/>
                </a:cxn>
                <a:cxn ang="0">
                  <a:pos x="18" y="0"/>
                </a:cxn>
                <a:cxn ang="0">
                  <a:pos x="18" y="1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18" h="13">
                  <a:moveTo>
                    <a:pt x="18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7" y="13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4" name="Freeform 2168"/>
            <p:cNvSpPr>
              <a:spLocks/>
            </p:cNvSpPr>
            <p:nvPr/>
          </p:nvSpPr>
          <p:spPr bwMode="auto">
            <a:xfrm>
              <a:off x="3849" y="539"/>
              <a:ext cx="4" cy="34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0" y="1"/>
                </a:cxn>
                <a:cxn ang="0">
                  <a:pos x="0" y="1370"/>
                </a:cxn>
                <a:cxn ang="0">
                  <a:pos x="18" y="1370"/>
                </a:cxn>
                <a:cxn ang="0">
                  <a:pos x="18" y="1"/>
                </a:cxn>
                <a:cxn ang="0">
                  <a:pos x="18" y="0"/>
                </a:cxn>
                <a:cxn ang="0">
                  <a:pos x="18" y="1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18" h="1370">
                  <a:moveTo>
                    <a:pt x="18" y="0"/>
                  </a:moveTo>
                  <a:lnTo>
                    <a:pt x="0" y="1"/>
                  </a:lnTo>
                  <a:lnTo>
                    <a:pt x="0" y="1370"/>
                  </a:lnTo>
                  <a:lnTo>
                    <a:pt x="18" y="1370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5" name="Freeform 2169"/>
            <p:cNvSpPr>
              <a:spLocks/>
            </p:cNvSpPr>
            <p:nvPr/>
          </p:nvSpPr>
          <p:spPr bwMode="auto">
            <a:xfrm>
              <a:off x="3849" y="536"/>
              <a:ext cx="4" cy="4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2"/>
                </a:cxn>
                <a:cxn ang="0">
                  <a:pos x="0" y="14"/>
                </a:cxn>
                <a:cxn ang="0">
                  <a:pos x="18" y="13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7" y="0"/>
                </a:cxn>
              </a:cxnLst>
              <a:rect l="0" t="0" r="r" b="b"/>
              <a:pathLst>
                <a:path w="18" h="14">
                  <a:moveTo>
                    <a:pt x="17" y="0"/>
                  </a:moveTo>
                  <a:lnTo>
                    <a:pt x="0" y="2"/>
                  </a:lnTo>
                  <a:lnTo>
                    <a:pt x="0" y="14"/>
                  </a:lnTo>
                  <a:lnTo>
                    <a:pt x="18" y="13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6" name="Freeform 2170"/>
            <p:cNvSpPr>
              <a:spLocks/>
            </p:cNvSpPr>
            <p:nvPr/>
          </p:nvSpPr>
          <p:spPr bwMode="auto">
            <a:xfrm>
              <a:off x="3848" y="533"/>
              <a:ext cx="5" cy="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4"/>
                </a:cxn>
                <a:cxn ang="0">
                  <a:pos x="3" y="17"/>
                </a:cxn>
                <a:cxn ang="0">
                  <a:pos x="20" y="14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20" h="17">
                  <a:moveTo>
                    <a:pt x="16" y="0"/>
                  </a:moveTo>
                  <a:lnTo>
                    <a:pt x="0" y="4"/>
                  </a:lnTo>
                  <a:lnTo>
                    <a:pt x="3" y="17"/>
                  </a:lnTo>
                  <a:lnTo>
                    <a:pt x="20" y="14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7" name="Freeform 2171"/>
            <p:cNvSpPr>
              <a:spLocks/>
            </p:cNvSpPr>
            <p:nvPr/>
          </p:nvSpPr>
          <p:spPr bwMode="auto">
            <a:xfrm>
              <a:off x="3847" y="530"/>
              <a:ext cx="5" cy="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6"/>
                </a:cxn>
                <a:cxn ang="0">
                  <a:pos x="4" y="18"/>
                </a:cxn>
                <a:cxn ang="0">
                  <a:pos x="20" y="13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20" h="18">
                  <a:moveTo>
                    <a:pt x="15" y="0"/>
                  </a:moveTo>
                  <a:lnTo>
                    <a:pt x="0" y="6"/>
                  </a:lnTo>
                  <a:lnTo>
                    <a:pt x="4" y="18"/>
                  </a:lnTo>
                  <a:lnTo>
                    <a:pt x="20" y="13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8" name="Freeform 2172"/>
            <p:cNvSpPr>
              <a:spLocks/>
            </p:cNvSpPr>
            <p:nvPr/>
          </p:nvSpPr>
          <p:spPr bwMode="auto">
            <a:xfrm>
              <a:off x="3846" y="526"/>
              <a:ext cx="5" cy="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9"/>
                </a:cxn>
                <a:cxn ang="0">
                  <a:pos x="6" y="19"/>
                </a:cxn>
                <a:cxn ang="0">
                  <a:pos x="20" y="12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4" y="1"/>
                </a:cxn>
                <a:cxn ang="0">
                  <a:pos x="14" y="1"/>
                </a:cxn>
                <a:cxn ang="0">
                  <a:pos x="13" y="0"/>
                </a:cxn>
              </a:cxnLst>
              <a:rect l="0" t="0" r="r" b="b"/>
              <a:pathLst>
                <a:path w="20" h="19">
                  <a:moveTo>
                    <a:pt x="13" y="0"/>
                  </a:moveTo>
                  <a:lnTo>
                    <a:pt x="0" y="9"/>
                  </a:lnTo>
                  <a:lnTo>
                    <a:pt x="6" y="19"/>
                  </a:lnTo>
                  <a:lnTo>
                    <a:pt x="20" y="12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89" name="Freeform 2173"/>
            <p:cNvSpPr>
              <a:spLocks/>
            </p:cNvSpPr>
            <p:nvPr/>
          </p:nvSpPr>
          <p:spPr bwMode="auto">
            <a:xfrm>
              <a:off x="3844" y="524"/>
              <a:ext cx="5" cy="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1"/>
                </a:cxn>
                <a:cxn ang="0">
                  <a:pos x="7" y="21"/>
                </a:cxn>
                <a:cxn ang="0">
                  <a:pos x="20" y="11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3" y="1"/>
                </a:cxn>
                <a:cxn ang="0">
                  <a:pos x="12" y="0"/>
                </a:cxn>
              </a:cxnLst>
              <a:rect l="0" t="0" r="r" b="b"/>
              <a:pathLst>
                <a:path w="20" h="21">
                  <a:moveTo>
                    <a:pt x="12" y="0"/>
                  </a:moveTo>
                  <a:lnTo>
                    <a:pt x="0" y="11"/>
                  </a:lnTo>
                  <a:lnTo>
                    <a:pt x="7" y="21"/>
                  </a:lnTo>
                  <a:lnTo>
                    <a:pt x="20" y="11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0" name="Freeform 2174"/>
            <p:cNvSpPr>
              <a:spLocks/>
            </p:cNvSpPr>
            <p:nvPr/>
          </p:nvSpPr>
          <p:spPr bwMode="auto">
            <a:xfrm>
              <a:off x="3842" y="521"/>
              <a:ext cx="5" cy="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3"/>
                </a:cxn>
                <a:cxn ang="0">
                  <a:pos x="9" y="22"/>
                </a:cxn>
                <a:cxn ang="0">
                  <a:pos x="20" y="1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20" h="22">
                  <a:moveTo>
                    <a:pt x="11" y="0"/>
                  </a:moveTo>
                  <a:lnTo>
                    <a:pt x="0" y="13"/>
                  </a:lnTo>
                  <a:lnTo>
                    <a:pt x="9" y="22"/>
                  </a:lnTo>
                  <a:lnTo>
                    <a:pt x="20" y="1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1" name="Freeform 2175"/>
            <p:cNvSpPr>
              <a:spLocks/>
            </p:cNvSpPr>
            <p:nvPr/>
          </p:nvSpPr>
          <p:spPr bwMode="auto">
            <a:xfrm>
              <a:off x="3840" y="519"/>
              <a:ext cx="5" cy="6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3"/>
                </a:cxn>
                <a:cxn ang="0">
                  <a:pos x="11" y="22"/>
                </a:cxn>
                <a:cxn ang="0">
                  <a:pos x="21" y="8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lnTo>
                    <a:pt x="0" y="13"/>
                  </a:lnTo>
                  <a:lnTo>
                    <a:pt x="11" y="22"/>
                  </a:lnTo>
                  <a:lnTo>
                    <a:pt x="21" y="8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2" name="Freeform 2176"/>
            <p:cNvSpPr>
              <a:spLocks/>
            </p:cNvSpPr>
            <p:nvPr/>
          </p:nvSpPr>
          <p:spPr bwMode="auto">
            <a:xfrm>
              <a:off x="3837" y="518"/>
              <a:ext cx="5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5"/>
                </a:cxn>
                <a:cxn ang="0">
                  <a:pos x="11" y="21"/>
                </a:cxn>
                <a:cxn ang="0">
                  <a:pos x="20" y="7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20" h="21">
                  <a:moveTo>
                    <a:pt x="7" y="0"/>
                  </a:moveTo>
                  <a:lnTo>
                    <a:pt x="0" y="15"/>
                  </a:lnTo>
                  <a:lnTo>
                    <a:pt x="11" y="21"/>
                  </a:lnTo>
                  <a:lnTo>
                    <a:pt x="20" y="7"/>
                  </a:lnTo>
                  <a:lnTo>
                    <a:pt x="8" y="1"/>
                  </a:lnTo>
                  <a:lnTo>
                    <a:pt x="7" y="0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3" name="Freeform 2177"/>
            <p:cNvSpPr>
              <a:spLocks/>
            </p:cNvSpPr>
            <p:nvPr/>
          </p:nvSpPr>
          <p:spPr bwMode="auto">
            <a:xfrm>
              <a:off x="3835" y="516"/>
              <a:ext cx="4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5"/>
                </a:cxn>
                <a:cxn ang="0">
                  <a:pos x="11" y="20"/>
                </a:cxn>
                <a:cxn ang="0">
                  <a:pos x="17" y="4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7" h="20">
                  <a:moveTo>
                    <a:pt x="4" y="0"/>
                  </a:moveTo>
                  <a:lnTo>
                    <a:pt x="0" y="15"/>
                  </a:lnTo>
                  <a:lnTo>
                    <a:pt x="11" y="20"/>
                  </a:lnTo>
                  <a:lnTo>
                    <a:pt x="17" y="4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4" name="Freeform 2178"/>
            <p:cNvSpPr>
              <a:spLocks/>
            </p:cNvSpPr>
            <p:nvPr/>
          </p:nvSpPr>
          <p:spPr bwMode="auto">
            <a:xfrm>
              <a:off x="3831" y="516"/>
              <a:ext cx="5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6"/>
                </a:cxn>
                <a:cxn ang="0">
                  <a:pos x="12" y="19"/>
                </a:cxn>
                <a:cxn ang="0">
                  <a:pos x="16" y="3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6" h="19">
                  <a:moveTo>
                    <a:pt x="3" y="0"/>
                  </a:moveTo>
                  <a:lnTo>
                    <a:pt x="0" y="16"/>
                  </a:lnTo>
                  <a:lnTo>
                    <a:pt x="12" y="19"/>
                  </a:lnTo>
                  <a:lnTo>
                    <a:pt x="16" y="3"/>
                  </a:lnTo>
                  <a:lnTo>
                    <a:pt x="4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5" name="Freeform 2179"/>
            <p:cNvSpPr>
              <a:spLocks/>
            </p:cNvSpPr>
            <p:nvPr/>
          </p:nvSpPr>
          <p:spPr bwMode="auto">
            <a:xfrm>
              <a:off x="3829" y="515"/>
              <a:ext cx="3" cy="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6"/>
                </a:cxn>
                <a:cxn ang="0">
                  <a:pos x="13" y="17"/>
                </a:cxn>
                <a:cxn ang="0">
                  <a:pos x="14" y="1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4" h="17">
                  <a:moveTo>
                    <a:pt x="1" y="0"/>
                  </a:moveTo>
                  <a:lnTo>
                    <a:pt x="0" y="16"/>
                  </a:lnTo>
                  <a:lnTo>
                    <a:pt x="13" y="17"/>
                  </a:lnTo>
                  <a:lnTo>
                    <a:pt x="14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6" name="Freeform 2180"/>
            <p:cNvSpPr>
              <a:spLocks/>
            </p:cNvSpPr>
            <p:nvPr/>
          </p:nvSpPr>
          <p:spPr bwMode="auto">
            <a:xfrm>
              <a:off x="3431" y="515"/>
              <a:ext cx="398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6"/>
                </a:cxn>
                <a:cxn ang="0">
                  <a:pos x="1592" y="16"/>
                </a:cxn>
                <a:cxn ang="0">
                  <a:pos x="1592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92" h="16">
                  <a:moveTo>
                    <a:pt x="0" y="0"/>
                  </a:moveTo>
                  <a:lnTo>
                    <a:pt x="1" y="16"/>
                  </a:lnTo>
                  <a:lnTo>
                    <a:pt x="1592" y="16"/>
                  </a:lnTo>
                  <a:lnTo>
                    <a:pt x="159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7" name="Freeform 2181"/>
            <p:cNvSpPr>
              <a:spLocks/>
            </p:cNvSpPr>
            <p:nvPr/>
          </p:nvSpPr>
          <p:spPr bwMode="auto">
            <a:xfrm>
              <a:off x="3428" y="515"/>
              <a:ext cx="3" cy="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7"/>
                </a:cxn>
                <a:cxn ang="0">
                  <a:pos x="14" y="16"/>
                </a:cxn>
                <a:cxn ang="0">
                  <a:pos x="13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4" h="17">
                  <a:moveTo>
                    <a:pt x="0" y="1"/>
                  </a:moveTo>
                  <a:lnTo>
                    <a:pt x="2" y="17"/>
                  </a:lnTo>
                  <a:lnTo>
                    <a:pt x="14" y="16"/>
                  </a:lnTo>
                  <a:lnTo>
                    <a:pt x="13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8" name="Freeform 2182"/>
            <p:cNvSpPr>
              <a:spLocks/>
            </p:cNvSpPr>
            <p:nvPr/>
          </p:nvSpPr>
          <p:spPr bwMode="auto">
            <a:xfrm>
              <a:off x="3424" y="516"/>
              <a:ext cx="5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4" y="19"/>
                </a:cxn>
                <a:cxn ang="0">
                  <a:pos x="16" y="16"/>
                </a:cxn>
                <a:cxn ang="0">
                  <a:pos x="13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6" h="19">
                  <a:moveTo>
                    <a:pt x="0" y="3"/>
                  </a:moveTo>
                  <a:lnTo>
                    <a:pt x="4" y="19"/>
                  </a:lnTo>
                  <a:lnTo>
                    <a:pt x="16" y="16"/>
                  </a:lnTo>
                  <a:lnTo>
                    <a:pt x="13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799" name="Freeform 2183"/>
            <p:cNvSpPr>
              <a:spLocks/>
            </p:cNvSpPr>
            <p:nvPr/>
          </p:nvSpPr>
          <p:spPr bwMode="auto">
            <a:xfrm>
              <a:off x="3421" y="516"/>
              <a:ext cx="5" cy="6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" y="20"/>
                </a:cxn>
                <a:cxn ang="0">
                  <a:pos x="18" y="15"/>
                </a:cxn>
                <a:cxn ang="0">
                  <a:pos x="13" y="0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5"/>
                </a:cxn>
              </a:cxnLst>
              <a:rect l="0" t="0" r="r" b="b"/>
              <a:pathLst>
                <a:path w="18" h="20">
                  <a:moveTo>
                    <a:pt x="0" y="5"/>
                  </a:moveTo>
                  <a:lnTo>
                    <a:pt x="7" y="20"/>
                  </a:lnTo>
                  <a:lnTo>
                    <a:pt x="18" y="15"/>
                  </a:lnTo>
                  <a:lnTo>
                    <a:pt x="13" y="0"/>
                  </a:lnTo>
                  <a:lnTo>
                    <a:pt x="1" y="4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0" name="Freeform 2184"/>
            <p:cNvSpPr>
              <a:spLocks/>
            </p:cNvSpPr>
            <p:nvPr/>
          </p:nvSpPr>
          <p:spPr bwMode="auto">
            <a:xfrm>
              <a:off x="3418" y="518"/>
              <a:ext cx="5" cy="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0" y="20"/>
                </a:cxn>
                <a:cxn ang="0">
                  <a:pos x="21" y="14"/>
                </a:cxn>
                <a:cxn ang="0">
                  <a:pos x="13" y="0"/>
                </a:cxn>
                <a:cxn ang="0">
                  <a:pos x="1" y="6"/>
                </a:cxn>
                <a:cxn ang="0">
                  <a:pos x="0" y="6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0" y="6"/>
                </a:cxn>
              </a:cxnLst>
              <a:rect l="0" t="0" r="r" b="b"/>
              <a:pathLst>
                <a:path w="21" h="20">
                  <a:moveTo>
                    <a:pt x="0" y="6"/>
                  </a:moveTo>
                  <a:lnTo>
                    <a:pt x="10" y="20"/>
                  </a:lnTo>
                  <a:lnTo>
                    <a:pt x="21" y="14"/>
                  </a:lnTo>
                  <a:lnTo>
                    <a:pt x="13" y="0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1" name="Freeform 2185"/>
            <p:cNvSpPr>
              <a:spLocks/>
            </p:cNvSpPr>
            <p:nvPr/>
          </p:nvSpPr>
          <p:spPr bwMode="auto">
            <a:xfrm>
              <a:off x="3416" y="519"/>
              <a:ext cx="5" cy="6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0" y="22"/>
                </a:cxn>
                <a:cxn ang="0">
                  <a:pos x="21" y="13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21" h="22">
                  <a:moveTo>
                    <a:pt x="0" y="8"/>
                  </a:moveTo>
                  <a:lnTo>
                    <a:pt x="10" y="22"/>
                  </a:lnTo>
                  <a:lnTo>
                    <a:pt x="21" y="13"/>
                  </a:lnTo>
                  <a:lnTo>
                    <a:pt x="10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2" name="Freeform 2186"/>
            <p:cNvSpPr>
              <a:spLocks/>
            </p:cNvSpPr>
            <p:nvPr/>
          </p:nvSpPr>
          <p:spPr bwMode="auto">
            <a:xfrm>
              <a:off x="3413" y="521"/>
              <a:ext cx="5" cy="6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2" y="22"/>
                </a:cxn>
                <a:cxn ang="0">
                  <a:pos x="21" y="13"/>
                </a:cxn>
                <a:cxn ang="0">
                  <a:pos x="10" y="0"/>
                </a:cxn>
                <a:cxn ang="0">
                  <a:pos x="1" y="10"/>
                </a:cxn>
                <a:cxn ang="0">
                  <a:pos x="0" y="11"/>
                </a:cxn>
                <a:cxn ang="0">
                  <a:pos x="1" y="10"/>
                </a:cxn>
                <a:cxn ang="0">
                  <a:pos x="1" y="11"/>
                </a:cxn>
                <a:cxn ang="0">
                  <a:pos x="0" y="11"/>
                </a:cxn>
              </a:cxnLst>
              <a:rect l="0" t="0" r="r" b="b"/>
              <a:pathLst>
                <a:path w="21" h="22">
                  <a:moveTo>
                    <a:pt x="0" y="11"/>
                  </a:moveTo>
                  <a:lnTo>
                    <a:pt x="12" y="22"/>
                  </a:lnTo>
                  <a:lnTo>
                    <a:pt x="21" y="13"/>
                  </a:lnTo>
                  <a:lnTo>
                    <a:pt x="10" y="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3" name="Freeform 2187"/>
            <p:cNvSpPr>
              <a:spLocks/>
            </p:cNvSpPr>
            <p:nvPr/>
          </p:nvSpPr>
          <p:spPr bwMode="auto">
            <a:xfrm>
              <a:off x="3411" y="524"/>
              <a:ext cx="5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3" y="20"/>
                </a:cxn>
                <a:cxn ang="0">
                  <a:pos x="21" y="10"/>
                </a:cxn>
                <a:cxn ang="0">
                  <a:pos x="8" y="0"/>
                </a:cxn>
                <a:cxn ang="0">
                  <a:pos x="0" y="10"/>
                </a:cxn>
                <a:cxn ang="0">
                  <a:pos x="0" y="11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1"/>
                </a:cxn>
              </a:cxnLst>
              <a:rect l="0" t="0" r="r" b="b"/>
              <a:pathLst>
                <a:path w="21" h="20">
                  <a:moveTo>
                    <a:pt x="0" y="11"/>
                  </a:moveTo>
                  <a:lnTo>
                    <a:pt x="13" y="20"/>
                  </a:lnTo>
                  <a:lnTo>
                    <a:pt x="21" y="1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4" name="Freeform 2188"/>
            <p:cNvSpPr>
              <a:spLocks/>
            </p:cNvSpPr>
            <p:nvPr/>
          </p:nvSpPr>
          <p:spPr bwMode="auto">
            <a:xfrm>
              <a:off x="3409" y="527"/>
              <a:ext cx="6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5" y="18"/>
                </a:cxn>
                <a:cxn ang="0">
                  <a:pos x="21" y="8"/>
                </a:cxn>
                <a:cxn ang="0">
                  <a:pos x="7" y="0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1" y="11"/>
                </a:cxn>
                <a:cxn ang="0">
                  <a:pos x="0" y="11"/>
                </a:cxn>
                <a:cxn ang="0">
                  <a:pos x="0" y="12"/>
                </a:cxn>
              </a:cxnLst>
              <a:rect l="0" t="0" r="r" b="b"/>
              <a:pathLst>
                <a:path w="21" h="18">
                  <a:moveTo>
                    <a:pt x="0" y="12"/>
                  </a:moveTo>
                  <a:lnTo>
                    <a:pt x="15" y="18"/>
                  </a:lnTo>
                  <a:lnTo>
                    <a:pt x="21" y="8"/>
                  </a:lnTo>
                  <a:lnTo>
                    <a:pt x="7" y="0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1" y="11"/>
                  </a:lnTo>
                  <a:lnTo>
                    <a:pt x="0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5" name="Freeform 2189"/>
            <p:cNvSpPr>
              <a:spLocks/>
            </p:cNvSpPr>
            <p:nvPr/>
          </p:nvSpPr>
          <p:spPr bwMode="auto">
            <a:xfrm>
              <a:off x="3408" y="530"/>
              <a:ext cx="5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5" y="17"/>
                </a:cxn>
                <a:cxn ang="0">
                  <a:pos x="20" y="5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20" h="17">
                  <a:moveTo>
                    <a:pt x="0" y="13"/>
                  </a:moveTo>
                  <a:lnTo>
                    <a:pt x="15" y="17"/>
                  </a:lnTo>
                  <a:lnTo>
                    <a:pt x="20" y="5"/>
                  </a:lnTo>
                  <a:lnTo>
                    <a:pt x="4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6" name="Freeform 2190"/>
            <p:cNvSpPr>
              <a:spLocks/>
            </p:cNvSpPr>
            <p:nvPr/>
          </p:nvSpPr>
          <p:spPr bwMode="auto">
            <a:xfrm>
              <a:off x="3407" y="533"/>
              <a:ext cx="5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6" y="16"/>
                </a:cxn>
                <a:cxn ang="0">
                  <a:pos x="19" y="3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4"/>
                </a:cxn>
              </a:cxnLst>
              <a:rect l="0" t="0" r="r" b="b"/>
              <a:pathLst>
                <a:path w="19" h="16">
                  <a:moveTo>
                    <a:pt x="0" y="14"/>
                  </a:moveTo>
                  <a:lnTo>
                    <a:pt x="16" y="16"/>
                  </a:lnTo>
                  <a:lnTo>
                    <a:pt x="19" y="3"/>
                  </a:lnTo>
                  <a:lnTo>
                    <a:pt x="3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7" name="Freeform 2191"/>
            <p:cNvSpPr>
              <a:spLocks/>
            </p:cNvSpPr>
            <p:nvPr/>
          </p:nvSpPr>
          <p:spPr bwMode="auto">
            <a:xfrm>
              <a:off x="3407" y="536"/>
              <a:ext cx="4" cy="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7" y="13"/>
                </a:cxn>
                <a:cxn ang="0">
                  <a:pos x="18" y="1"/>
                </a:cxn>
                <a:cxn ang="0">
                  <a:pos x="2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18" h="13">
                  <a:moveTo>
                    <a:pt x="0" y="13"/>
                  </a:moveTo>
                  <a:lnTo>
                    <a:pt x="17" y="13"/>
                  </a:lnTo>
                  <a:lnTo>
                    <a:pt x="18" y="1"/>
                  </a:lnTo>
                  <a:lnTo>
                    <a:pt x="2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8" name="Freeform 2192"/>
            <p:cNvSpPr>
              <a:spLocks/>
            </p:cNvSpPr>
            <p:nvPr/>
          </p:nvSpPr>
          <p:spPr bwMode="auto">
            <a:xfrm>
              <a:off x="3407" y="540"/>
              <a:ext cx="4" cy="342"/>
            </a:xfrm>
            <a:custGeom>
              <a:avLst/>
              <a:gdLst/>
              <a:ahLst/>
              <a:cxnLst>
                <a:cxn ang="0">
                  <a:pos x="0" y="1370"/>
                </a:cxn>
                <a:cxn ang="0">
                  <a:pos x="17" y="1369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369"/>
                </a:cxn>
                <a:cxn ang="0">
                  <a:pos x="0" y="1370"/>
                </a:cxn>
                <a:cxn ang="0">
                  <a:pos x="0" y="1369"/>
                </a:cxn>
                <a:cxn ang="0">
                  <a:pos x="0" y="1369"/>
                </a:cxn>
                <a:cxn ang="0">
                  <a:pos x="0" y="1370"/>
                </a:cxn>
              </a:cxnLst>
              <a:rect l="0" t="0" r="r" b="b"/>
              <a:pathLst>
                <a:path w="17" h="1370">
                  <a:moveTo>
                    <a:pt x="0" y="1370"/>
                  </a:moveTo>
                  <a:lnTo>
                    <a:pt x="17" y="1369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369"/>
                  </a:lnTo>
                  <a:lnTo>
                    <a:pt x="0" y="1370"/>
                  </a:lnTo>
                  <a:lnTo>
                    <a:pt x="0" y="1369"/>
                  </a:lnTo>
                  <a:lnTo>
                    <a:pt x="0" y="1369"/>
                  </a:lnTo>
                  <a:lnTo>
                    <a:pt x="0" y="137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09" name="Freeform 2193"/>
            <p:cNvSpPr>
              <a:spLocks/>
            </p:cNvSpPr>
            <p:nvPr/>
          </p:nvSpPr>
          <p:spPr bwMode="auto">
            <a:xfrm>
              <a:off x="3407" y="882"/>
              <a:ext cx="4" cy="3"/>
            </a:xfrm>
            <a:custGeom>
              <a:avLst/>
              <a:gdLst/>
              <a:ahLst/>
              <a:cxnLst>
                <a:cxn ang="0">
                  <a:pos x="2" y="14"/>
                </a:cxn>
                <a:cxn ang="0">
                  <a:pos x="18" y="12"/>
                </a:cxn>
                <a:cxn ang="0">
                  <a:pos x="17" y="0"/>
                </a:cxn>
                <a:cxn ang="0">
                  <a:pos x="0" y="1"/>
                </a:cxn>
                <a:cxn ang="0">
                  <a:pos x="2" y="13"/>
                </a:cxn>
                <a:cxn ang="0">
                  <a:pos x="2" y="14"/>
                </a:cxn>
                <a:cxn ang="0">
                  <a:pos x="2" y="13"/>
                </a:cxn>
                <a:cxn ang="0">
                  <a:pos x="2" y="14"/>
                </a:cxn>
                <a:cxn ang="0">
                  <a:pos x="2" y="14"/>
                </a:cxn>
              </a:cxnLst>
              <a:rect l="0" t="0" r="r" b="b"/>
              <a:pathLst>
                <a:path w="18" h="14">
                  <a:moveTo>
                    <a:pt x="2" y="14"/>
                  </a:moveTo>
                  <a:lnTo>
                    <a:pt x="18" y="12"/>
                  </a:lnTo>
                  <a:lnTo>
                    <a:pt x="17" y="0"/>
                  </a:lnTo>
                  <a:lnTo>
                    <a:pt x="0" y="1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0" name="Freeform 2194"/>
            <p:cNvSpPr>
              <a:spLocks/>
            </p:cNvSpPr>
            <p:nvPr/>
          </p:nvSpPr>
          <p:spPr bwMode="auto">
            <a:xfrm>
              <a:off x="3407" y="885"/>
              <a:ext cx="5" cy="4"/>
            </a:xfrm>
            <a:custGeom>
              <a:avLst/>
              <a:gdLst/>
              <a:ahLst/>
              <a:cxnLst>
                <a:cxn ang="0">
                  <a:pos x="3" y="17"/>
                </a:cxn>
                <a:cxn ang="0">
                  <a:pos x="19" y="12"/>
                </a:cxn>
                <a:cxn ang="0">
                  <a:pos x="16" y="0"/>
                </a:cxn>
                <a:cxn ang="0">
                  <a:pos x="0" y="3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3" y="16"/>
                </a:cxn>
                <a:cxn ang="0">
                  <a:pos x="3" y="17"/>
                </a:cxn>
              </a:cxnLst>
              <a:rect l="0" t="0" r="r" b="b"/>
              <a:pathLst>
                <a:path w="19" h="17">
                  <a:moveTo>
                    <a:pt x="3" y="17"/>
                  </a:moveTo>
                  <a:lnTo>
                    <a:pt x="19" y="12"/>
                  </a:lnTo>
                  <a:lnTo>
                    <a:pt x="16" y="0"/>
                  </a:lnTo>
                  <a:lnTo>
                    <a:pt x="0" y="3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1" name="Freeform 2195"/>
            <p:cNvSpPr>
              <a:spLocks/>
            </p:cNvSpPr>
            <p:nvPr/>
          </p:nvSpPr>
          <p:spPr bwMode="auto">
            <a:xfrm>
              <a:off x="3408" y="888"/>
              <a:ext cx="5" cy="4"/>
            </a:xfrm>
            <a:custGeom>
              <a:avLst/>
              <a:gdLst/>
              <a:ahLst/>
              <a:cxnLst>
                <a:cxn ang="0">
                  <a:pos x="5" y="18"/>
                </a:cxn>
                <a:cxn ang="0">
                  <a:pos x="20" y="12"/>
                </a:cxn>
                <a:cxn ang="0">
                  <a:pos x="15" y="0"/>
                </a:cxn>
                <a:cxn ang="0">
                  <a:pos x="0" y="6"/>
                </a:cxn>
                <a:cxn ang="0">
                  <a:pos x="4" y="17"/>
                </a:cxn>
                <a:cxn ang="0">
                  <a:pos x="5" y="18"/>
                </a:cxn>
                <a:cxn ang="0">
                  <a:pos x="4" y="17"/>
                </a:cxn>
                <a:cxn ang="0">
                  <a:pos x="4" y="18"/>
                </a:cxn>
                <a:cxn ang="0">
                  <a:pos x="5" y="18"/>
                </a:cxn>
              </a:cxnLst>
              <a:rect l="0" t="0" r="r" b="b"/>
              <a:pathLst>
                <a:path w="20" h="18">
                  <a:moveTo>
                    <a:pt x="5" y="18"/>
                  </a:moveTo>
                  <a:lnTo>
                    <a:pt x="20" y="12"/>
                  </a:lnTo>
                  <a:lnTo>
                    <a:pt x="15" y="0"/>
                  </a:lnTo>
                  <a:lnTo>
                    <a:pt x="0" y="6"/>
                  </a:lnTo>
                  <a:lnTo>
                    <a:pt x="4" y="17"/>
                  </a:lnTo>
                  <a:lnTo>
                    <a:pt x="5" y="18"/>
                  </a:lnTo>
                  <a:lnTo>
                    <a:pt x="4" y="17"/>
                  </a:lnTo>
                  <a:lnTo>
                    <a:pt x="4" y="18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2" name="Freeform 2196"/>
            <p:cNvSpPr>
              <a:spLocks/>
            </p:cNvSpPr>
            <p:nvPr/>
          </p:nvSpPr>
          <p:spPr bwMode="auto">
            <a:xfrm>
              <a:off x="3409" y="890"/>
              <a:ext cx="6" cy="5"/>
            </a:xfrm>
            <a:custGeom>
              <a:avLst/>
              <a:gdLst/>
              <a:ahLst/>
              <a:cxnLst>
                <a:cxn ang="0">
                  <a:pos x="6" y="21"/>
                </a:cxn>
                <a:cxn ang="0">
                  <a:pos x="20" y="12"/>
                </a:cxn>
                <a:cxn ang="0">
                  <a:pos x="14" y="0"/>
                </a:cxn>
                <a:cxn ang="0">
                  <a:pos x="0" y="8"/>
                </a:cxn>
                <a:cxn ang="0">
                  <a:pos x="6" y="20"/>
                </a:cxn>
                <a:cxn ang="0">
                  <a:pos x="6" y="21"/>
                </a:cxn>
                <a:cxn ang="0">
                  <a:pos x="6" y="20"/>
                </a:cxn>
                <a:cxn ang="0">
                  <a:pos x="6" y="20"/>
                </a:cxn>
                <a:cxn ang="0">
                  <a:pos x="6" y="21"/>
                </a:cxn>
              </a:cxnLst>
              <a:rect l="0" t="0" r="r" b="b"/>
              <a:pathLst>
                <a:path w="20" h="21">
                  <a:moveTo>
                    <a:pt x="6" y="21"/>
                  </a:moveTo>
                  <a:lnTo>
                    <a:pt x="20" y="12"/>
                  </a:lnTo>
                  <a:lnTo>
                    <a:pt x="14" y="0"/>
                  </a:lnTo>
                  <a:lnTo>
                    <a:pt x="0" y="8"/>
                  </a:lnTo>
                  <a:lnTo>
                    <a:pt x="6" y="20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3" name="Freeform 2197"/>
            <p:cNvSpPr>
              <a:spLocks/>
            </p:cNvSpPr>
            <p:nvPr/>
          </p:nvSpPr>
          <p:spPr bwMode="auto">
            <a:xfrm>
              <a:off x="3411" y="893"/>
              <a:ext cx="5" cy="5"/>
            </a:xfrm>
            <a:custGeom>
              <a:avLst/>
              <a:gdLst/>
              <a:ahLst/>
              <a:cxnLst>
                <a:cxn ang="0">
                  <a:pos x="9" y="22"/>
                </a:cxn>
                <a:cxn ang="0">
                  <a:pos x="21" y="11"/>
                </a:cxn>
                <a:cxn ang="0">
                  <a:pos x="13" y="0"/>
                </a:cxn>
                <a:cxn ang="0">
                  <a:pos x="0" y="11"/>
                </a:cxn>
                <a:cxn ang="0">
                  <a:pos x="8" y="21"/>
                </a:cxn>
                <a:cxn ang="0">
                  <a:pos x="9" y="22"/>
                </a:cxn>
                <a:cxn ang="0">
                  <a:pos x="8" y="21"/>
                </a:cxn>
                <a:cxn ang="0">
                  <a:pos x="9" y="21"/>
                </a:cxn>
                <a:cxn ang="0">
                  <a:pos x="9" y="22"/>
                </a:cxn>
              </a:cxnLst>
              <a:rect l="0" t="0" r="r" b="b"/>
              <a:pathLst>
                <a:path w="21" h="22">
                  <a:moveTo>
                    <a:pt x="9" y="22"/>
                  </a:moveTo>
                  <a:lnTo>
                    <a:pt x="21" y="11"/>
                  </a:lnTo>
                  <a:lnTo>
                    <a:pt x="13" y="0"/>
                  </a:lnTo>
                  <a:lnTo>
                    <a:pt x="0" y="11"/>
                  </a:lnTo>
                  <a:lnTo>
                    <a:pt x="8" y="21"/>
                  </a:lnTo>
                  <a:lnTo>
                    <a:pt x="9" y="22"/>
                  </a:lnTo>
                  <a:lnTo>
                    <a:pt x="8" y="21"/>
                  </a:lnTo>
                  <a:lnTo>
                    <a:pt x="9" y="21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4" name="Freeform 2198"/>
            <p:cNvSpPr>
              <a:spLocks/>
            </p:cNvSpPr>
            <p:nvPr/>
          </p:nvSpPr>
          <p:spPr bwMode="auto">
            <a:xfrm>
              <a:off x="3413" y="895"/>
              <a:ext cx="5" cy="5"/>
            </a:xfrm>
            <a:custGeom>
              <a:avLst/>
              <a:gdLst/>
              <a:ahLst/>
              <a:cxnLst>
                <a:cxn ang="0">
                  <a:pos x="9" y="21"/>
                </a:cxn>
                <a:cxn ang="0">
                  <a:pos x="20" y="9"/>
                </a:cxn>
                <a:cxn ang="0">
                  <a:pos x="11" y="0"/>
                </a:cxn>
                <a:cxn ang="0">
                  <a:pos x="0" y="12"/>
                </a:cxn>
                <a:cxn ang="0">
                  <a:pos x="9" y="20"/>
                </a:cxn>
                <a:cxn ang="0">
                  <a:pos x="9" y="21"/>
                </a:cxn>
                <a:cxn ang="0">
                  <a:pos x="9" y="20"/>
                </a:cxn>
                <a:cxn ang="0">
                  <a:pos x="9" y="21"/>
                </a:cxn>
                <a:cxn ang="0">
                  <a:pos x="9" y="21"/>
                </a:cxn>
              </a:cxnLst>
              <a:rect l="0" t="0" r="r" b="b"/>
              <a:pathLst>
                <a:path w="20" h="21">
                  <a:moveTo>
                    <a:pt x="9" y="21"/>
                  </a:moveTo>
                  <a:lnTo>
                    <a:pt x="20" y="9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5" name="Freeform 2199"/>
            <p:cNvSpPr>
              <a:spLocks/>
            </p:cNvSpPr>
            <p:nvPr/>
          </p:nvSpPr>
          <p:spPr bwMode="auto">
            <a:xfrm>
              <a:off x="3416" y="897"/>
              <a:ext cx="5" cy="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21" y="8"/>
                </a:cxn>
                <a:cxn ang="0">
                  <a:pos x="10" y="0"/>
                </a:cxn>
                <a:cxn ang="0">
                  <a:pos x="0" y="13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1" y="21"/>
                </a:cxn>
              </a:cxnLst>
              <a:rect l="0" t="0" r="r" b="b"/>
              <a:pathLst>
                <a:path w="21" h="21">
                  <a:moveTo>
                    <a:pt x="11" y="21"/>
                  </a:moveTo>
                  <a:lnTo>
                    <a:pt x="21" y="8"/>
                  </a:lnTo>
                  <a:lnTo>
                    <a:pt x="10" y="0"/>
                  </a:lnTo>
                  <a:lnTo>
                    <a:pt x="0" y="13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6" name="Freeform 2200"/>
            <p:cNvSpPr>
              <a:spLocks/>
            </p:cNvSpPr>
            <p:nvPr/>
          </p:nvSpPr>
          <p:spPr bwMode="auto">
            <a:xfrm>
              <a:off x="3418" y="899"/>
              <a:ext cx="5" cy="5"/>
            </a:xfrm>
            <a:custGeom>
              <a:avLst/>
              <a:gdLst/>
              <a:ahLst/>
              <a:cxnLst>
                <a:cxn ang="0">
                  <a:pos x="13" y="21"/>
                </a:cxn>
                <a:cxn ang="0">
                  <a:pos x="20" y="6"/>
                </a:cxn>
                <a:cxn ang="0">
                  <a:pos x="9" y="0"/>
                </a:cxn>
                <a:cxn ang="0">
                  <a:pos x="0" y="14"/>
                </a:cxn>
                <a:cxn ang="0">
                  <a:pos x="12" y="20"/>
                </a:cxn>
                <a:cxn ang="0">
                  <a:pos x="13" y="21"/>
                </a:cxn>
                <a:cxn ang="0">
                  <a:pos x="12" y="20"/>
                </a:cxn>
                <a:cxn ang="0">
                  <a:pos x="13" y="20"/>
                </a:cxn>
                <a:cxn ang="0">
                  <a:pos x="13" y="21"/>
                </a:cxn>
              </a:cxnLst>
              <a:rect l="0" t="0" r="r" b="b"/>
              <a:pathLst>
                <a:path w="20" h="21">
                  <a:moveTo>
                    <a:pt x="13" y="21"/>
                  </a:moveTo>
                  <a:lnTo>
                    <a:pt x="20" y="6"/>
                  </a:lnTo>
                  <a:lnTo>
                    <a:pt x="9" y="0"/>
                  </a:lnTo>
                  <a:lnTo>
                    <a:pt x="0" y="14"/>
                  </a:lnTo>
                  <a:lnTo>
                    <a:pt x="12" y="20"/>
                  </a:lnTo>
                  <a:lnTo>
                    <a:pt x="13" y="21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7" name="Freeform 2201"/>
            <p:cNvSpPr>
              <a:spLocks/>
            </p:cNvSpPr>
            <p:nvPr/>
          </p:nvSpPr>
          <p:spPr bwMode="auto">
            <a:xfrm>
              <a:off x="3421" y="900"/>
              <a:ext cx="5" cy="5"/>
            </a:xfrm>
            <a:custGeom>
              <a:avLst/>
              <a:gdLst/>
              <a:ahLst/>
              <a:cxnLst>
                <a:cxn ang="0">
                  <a:pos x="13" y="21"/>
                </a:cxn>
                <a:cxn ang="0">
                  <a:pos x="17" y="5"/>
                </a:cxn>
                <a:cxn ang="0">
                  <a:pos x="6" y="0"/>
                </a:cxn>
                <a:cxn ang="0">
                  <a:pos x="0" y="16"/>
                </a:cxn>
                <a:cxn ang="0">
                  <a:pos x="11" y="20"/>
                </a:cxn>
                <a:cxn ang="0">
                  <a:pos x="13" y="21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3" y="21"/>
                </a:cxn>
              </a:cxnLst>
              <a:rect l="0" t="0" r="r" b="b"/>
              <a:pathLst>
                <a:path w="17" h="21">
                  <a:moveTo>
                    <a:pt x="13" y="21"/>
                  </a:moveTo>
                  <a:lnTo>
                    <a:pt x="17" y="5"/>
                  </a:lnTo>
                  <a:lnTo>
                    <a:pt x="6" y="0"/>
                  </a:lnTo>
                  <a:lnTo>
                    <a:pt x="0" y="16"/>
                  </a:lnTo>
                  <a:lnTo>
                    <a:pt x="11" y="20"/>
                  </a:lnTo>
                  <a:lnTo>
                    <a:pt x="13" y="21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8" name="Freeform 2202"/>
            <p:cNvSpPr>
              <a:spLocks/>
            </p:cNvSpPr>
            <p:nvPr/>
          </p:nvSpPr>
          <p:spPr bwMode="auto">
            <a:xfrm>
              <a:off x="3425" y="901"/>
              <a:ext cx="4" cy="5"/>
            </a:xfrm>
            <a:custGeom>
              <a:avLst/>
              <a:gdLst/>
              <a:ahLst/>
              <a:cxnLst>
                <a:cxn ang="0">
                  <a:pos x="13" y="19"/>
                </a:cxn>
                <a:cxn ang="0">
                  <a:pos x="15" y="2"/>
                </a:cxn>
                <a:cxn ang="0">
                  <a:pos x="3" y="0"/>
                </a:cxn>
                <a:cxn ang="0">
                  <a:pos x="0" y="16"/>
                </a:cxn>
                <a:cxn ang="0">
                  <a:pos x="12" y="19"/>
                </a:cxn>
                <a:cxn ang="0">
                  <a:pos x="13" y="19"/>
                </a:cxn>
                <a:cxn ang="0">
                  <a:pos x="12" y="19"/>
                </a:cxn>
                <a:cxn ang="0">
                  <a:pos x="12" y="19"/>
                </a:cxn>
                <a:cxn ang="0">
                  <a:pos x="13" y="19"/>
                </a:cxn>
              </a:cxnLst>
              <a:rect l="0" t="0" r="r" b="b"/>
              <a:pathLst>
                <a:path w="15" h="19">
                  <a:moveTo>
                    <a:pt x="13" y="19"/>
                  </a:moveTo>
                  <a:lnTo>
                    <a:pt x="15" y="2"/>
                  </a:lnTo>
                  <a:lnTo>
                    <a:pt x="3" y="0"/>
                  </a:lnTo>
                  <a:lnTo>
                    <a:pt x="0" y="16"/>
                  </a:lnTo>
                  <a:lnTo>
                    <a:pt x="12" y="19"/>
                  </a:lnTo>
                  <a:lnTo>
                    <a:pt x="13" y="19"/>
                  </a:lnTo>
                  <a:lnTo>
                    <a:pt x="12" y="19"/>
                  </a:lnTo>
                  <a:lnTo>
                    <a:pt x="12" y="19"/>
                  </a:lnTo>
                  <a:lnTo>
                    <a:pt x="1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19" name="Freeform 2203"/>
            <p:cNvSpPr>
              <a:spLocks/>
            </p:cNvSpPr>
            <p:nvPr/>
          </p:nvSpPr>
          <p:spPr bwMode="auto">
            <a:xfrm>
              <a:off x="3428" y="902"/>
              <a:ext cx="3" cy="4"/>
            </a:xfrm>
            <a:custGeom>
              <a:avLst/>
              <a:gdLst/>
              <a:ahLst/>
              <a:cxnLst>
                <a:cxn ang="0">
                  <a:pos x="13" y="18"/>
                </a:cxn>
                <a:cxn ang="0">
                  <a:pos x="13" y="1"/>
                </a:cxn>
                <a:cxn ang="0">
                  <a:pos x="1" y="0"/>
                </a:cxn>
                <a:cxn ang="0">
                  <a:pos x="0" y="17"/>
                </a:cxn>
                <a:cxn ang="0">
                  <a:pos x="12" y="18"/>
                </a:cxn>
                <a:cxn ang="0">
                  <a:pos x="13" y="18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3" y="18"/>
                </a:cxn>
              </a:cxnLst>
              <a:rect l="0" t="0" r="r" b="b"/>
              <a:pathLst>
                <a:path w="13" h="18">
                  <a:moveTo>
                    <a:pt x="13" y="18"/>
                  </a:moveTo>
                  <a:lnTo>
                    <a:pt x="13" y="1"/>
                  </a:lnTo>
                  <a:lnTo>
                    <a:pt x="1" y="0"/>
                  </a:lnTo>
                  <a:lnTo>
                    <a:pt x="0" y="17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0" name="Freeform 2204"/>
            <p:cNvSpPr>
              <a:spLocks noEditPoints="1"/>
            </p:cNvSpPr>
            <p:nvPr/>
          </p:nvSpPr>
          <p:spPr bwMode="auto">
            <a:xfrm>
              <a:off x="3526" y="533"/>
              <a:ext cx="24" cy="25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100"/>
                </a:cxn>
                <a:cxn ang="0">
                  <a:pos x="24" y="100"/>
                </a:cxn>
                <a:cxn ang="0">
                  <a:pos x="30" y="81"/>
                </a:cxn>
                <a:cxn ang="0">
                  <a:pos x="67" y="81"/>
                </a:cxn>
                <a:cxn ang="0">
                  <a:pos x="73" y="100"/>
                </a:cxn>
                <a:cxn ang="0">
                  <a:pos x="98" y="100"/>
                </a:cxn>
                <a:cxn ang="0">
                  <a:pos x="61" y="0"/>
                </a:cxn>
                <a:cxn ang="0">
                  <a:pos x="37" y="0"/>
                </a:cxn>
                <a:cxn ang="0">
                  <a:pos x="36" y="65"/>
                </a:cxn>
                <a:cxn ang="0">
                  <a:pos x="49" y="27"/>
                </a:cxn>
                <a:cxn ang="0">
                  <a:pos x="61" y="65"/>
                </a:cxn>
                <a:cxn ang="0">
                  <a:pos x="36" y="65"/>
                </a:cxn>
              </a:cxnLst>
              <a:rect l="0" t="0" r="r" b="b"/>
              <a:pathLst>
                <a:path w="98" h="100">
                  <a:moveTo>
                    <a:pt x="37" y="0"/>
                  </a:moveTo>
                  <a:lnTo>
                    <a:pt x="0" y="100"/>
                  </a:lnTo>
                  <a:lnTo>
                    <a:pt x="24" y="100"/>
                  </a:lnTo>
                  <a:lnTo>
                    <a:pt x="30" y="81"/>
                  </a:lnTo>
                  <a:lnTo>
                    <a:pt x="67" y="81"/>
                  </a:lnTo>
                  <a:lnTo>
                    <a:pt x="73" y="100"/>
                  </a:lnTo>
                  <a:lnTo>
                    <a:pt x="98" y="100"/>
                  </a:lnTo>
                  <a:lnTo>
                    <a:pt x="61" y="0"/>
                  </a:lnTo>
                  <a:lnTo>
                    <a:pt x="37" y="0"/>
                  </a:lnTo>
                  <a:close/>
                  <a:moveTo>
                    <a:pt x="36" y="65"/>
                  </a:moveTo>
                  <a:lnTo>
                    <a:pt x="49" y="27"/>
                  </a:lnTo>
                  <a:lnTo>
                    <a:pt x="61" y="65"/>
                  </a:lnTo>
                  <a:lnTo>
                    <a:pt x="36" y="6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1" name="Freeform 2205"/>
            <p:cNvSpPr>
              <a:spLocks noEditPoints="1"/>
            </p:cNvSpPr>
            <p:nvPr/>
          </p:nvSpPr>
          <p:spPr bwMode="auto">
            <a:xfrm>
              <a:off x="3552" y="533"/>
              <a:ext cx="22" cy="25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54" y="99"/>
                </a:cxn>
                <a:cxn ang="0">
                  <a:pos x="67" y="97"/>
                </a:cxn>
                <a:cxn ang="0">
                  <a:pos x="77" y="91"/>
                </a:cxn>
                <a:cxn ang="0">
                  <a:pos x="85" y="80"/>
                </a:cxn>
                <a:cxn ang="0">
                  <a:pos x="85" y="66"/>
                </a:cxn>
                <a:cxn ang="0">
                  <a:pos x="80" y="56"/>
                </a:cxn>
                <a:cxn ang="0">
                  <a:pos x="70" y="48"/>
                </a:cxn>
                <a:cxn ang="0">
                  <a:pos x="64" y="46"/>
                </a:cxn>
                <a:cxn ang="0">
                  <a:pos x="75" y="39"/>
                </a:cxn>
                <a:cxn ang="0">
                  <a:pos x="79" y="34"/>
                </a:cxn>
                <a:cxn ang="0">
                  <a:pos x="80" y="26"/>
                </a:cxn>
                <a:cxn ang="0">
                  <a:pos x="79" y="18"/>
                </a:cxn>
                <a:cxn ang="0">
                  <a:pos x="74" y="9"/>
                </a:cxn>
                <a:cxn ang="0">
                  <a:pos x="65" y="3"/>
                </a:cxn>
                <a:cxn ang="0">
                  <a:pos x="50" y="0"/>
                </a:cxn>
                <a:cxn ang="0">
                  <a:pos x="23" y="20"/>
                </a:cxn>
                <a:cxn ang="0">
                  <a:pos x="48" y="20"/>
                </a:cxn>
                <a:cxn ang="0">
                  <a:pos x="52" y="22"/>
                </a:cxn>
                <a:cxn ang="0">
                  <a:pos x="56" y="27"/>
                </a:cxn>
                <a:cxn ang="0">
                  <a:pos x="56" y="33"/>
                </a:cxn>
                <a:cxn ang="0">
                  <a:pos x="53" y="38"/>
                </a:cxn>
                <a:cxn ang="0">
                  <a:pos x="48" y="39"/>
                </a:cxn>
                <a:cxn ang="0">
                  <a:pos x="23" y="40"/>
                </a:cxn>
                <a:cxn ang="0">
                  <a:pos x="23" y="58"/>
                </a:cxn>
                <a:cxn ang="0">
                  <a:pos x="51" y="58"/>
                </a:cxn>
                <a:cxn ang="0">
                  <a:pos x="58" y="62"/>
                </a:cxn>
                <a:cxn ang="0">
                  <a:pos x="60" y="67"/>
                </a:cxn>
                <a:cxn ang="0">
                  <a:pos x="60" y="73"/>
                </a:cxn>
                <a:cxn ang="0">
                  <a:pos x="57" y="77"/>
                </a:cxn>
                <a:cxn ang="0">
                  <a:pos x="51" y="80"/>
                </a:cxn>
                <a:cxn ang="0">
                  <a:pos x="23" y="81"/>
                </a:cxn>
              </a:cxnLst>
              <a:rect l="0" t="0" r="r" b="b"/>
              <a:pathLst>
                <a:path w="86" h="100">
                  <a:moveTo>
                    <a:pt x="0" y="0"/>
                  </a:moveTo>
                  <a:lnTo>
                    <a:pt x="0" y="100"/>
                  </a:lnTo>
                  <a:lnTo>
                    <a:pt x="47" y="100"/>
                  </a:lnTo>
                  <a:lnTo>
                    <a:pt x="54" y="99"/>
                  </a:lnTo>
                  <a:lnTo>
                    <a:pt x="60" y="99"/>
                  </a:lnTo>
                  <a:lnTo>
                    <a:pt x="67" y="97"/>
                  </a:lnTo>
                  <a:lnTo>
                    <a:pt x="72" y="95"/>
                  </a:lnTo>
                  <a:lnTo>
                    <a:pt x="77" y="91"/>
                  </a:lnTo>
                  <a:lnTo>
                    <a:pt x="82" y="86"/>
                  </a:lnTo>
                  <a:lnTo>
                    <a:pt x="85" y="80"/>
                  </a:lnTo>
                  <a:lnTo>
                    <a:pt x="86" y="72"/>
                  </a:lnTo>
                  <a:lnTo>
                    <a:pt x="85" y="66"/>
                  </a:lnTo>
                  <a:lnTo>
                    <a:pt x="83" y="60"/>
                  </a:lnTo>
                  <a:lnTo>
                    <a:pt x="80" y="56"/>
                  </a:lnTo>
                  <a:lnTo>
                    <a:pt x="77" y="53"/>
                  </a:lnTo>
                  <a:lnTo>
                    <a:pt x="70" y="48"/>
                  </a:lnTo>
                  <a:lnTo>
                    <a:pt x="64" y="46"/>
                  </a:lnTo>
                  <a:lnTo>
                    <a:pt x="64" y="46"/>
                  </a:lnTo>
                  <a:lnTo>
                    <a:pt x="70" y="43"/>
                  </a:lnTo>
                  <a:lnTo>
                    <a:pt x="75" y="39"/>
                  </a:lnTo>
                  <a:lnTo>
                    <a:pt x="77" y="37"/>
                  </a:lnTo>
                  <a:lnTo>
                    <a:pt x="79" y="34"/>
                  </a:lnTo>
                  <a:lnTo>
                    <a:pt x="79" y="30"/>
                  </a:lnTo>
                  <a:lnTo>
                    <a:pt x="80" y="26"/>
                  </a:lnTo>
                  <a:lnTo>
                    <a:pt x="80" y="22"/>
                  </a:lnTo>
                  <a:lnTo>
                    <a:pt x="79" y="18"/>
                  </a:lnTo>
                  <a:lnTo>
                    <a:pt x="77" y="14"/>
                  </a:lnTo>
                  <a:lnTo>
                    <a:pt x="74" y="9"/>
                  </a:lnTo>
                  <a:lnTo>
                    <a:pt x="70" y="5"/>
                  </a:lnTo>
                  <a:lnTo>
                    <a:pt x="65" y="3"/>
                  </a:lnTo>
                  <a:lnTo>
                    <a:pt x="58" y="1"/>
                  </a:lnTo>
                  <a:lnTo>
                    <a:pt x="50" y="0"/>
                  </a:lnTo>
                  <a:lnTo>
                    <a:pt x="0" y="0"/>
                  </a:lnTo>
                  <a:close/>
                  <a:moveTo>
                    <a:pt x="23" y="20"/>
                  </a:moveTo>
                  <a:lnTo>
                    <a:pt x="44" y="20"/>
                  </a:lnTo>
                  <a:lnTo>
                    <a:pt x="48" y="20"/>
                  </a:lnTo>
                  <a:lnTo>
                    <a:pt x="50" y="21"/>
                  </a:lnTo>
                  <a:lnTo>
                    <a:pt x="52" y="22"/>
                  </a:lnTo>
                  <a:lnTo>
                    <a:pt x="54" y="23"/>
                  </a:lnTo>
                  <a:lnTo>
                    <a:pt x="56" y="27"/>
                  </a:lnTo>
                  <a:lnTo>
                    <a:pt x="56" y="30"/>
                  </a:lnTo>
                  <a:lnTo>
                    <a:pt x="56" y="33"/>
                  </a:lnTo>
                  <a:lnTo>
                    <a:pt x="54" y="36"/>
                  </a:lnTo>
                  <a:lnTo>
                    <a:pt x="53" y="38"/>
                  </a:lnTo>
                  <a:lnTo>
                    <a:pt x="51" y="39"/>
                  </a:lnTo>
                  <a:lnTo>
                    <a:pt x="48" y="39"/>
                  </a:lnTo>
                  <a:lnTo>
                    <a:pt x="45" y="40"/>
                  </a:lnTo>
                  <a:lnTo>
                    <a:pt x="23" y="40"/>
                  </a:lnTo>
                  <a:lnTo>
                    <a:pt x="23" y="20"/>
                  </a:lnTo>
                  <a:close/>
                  <a:moveTo>
                    <a:pt x="23" y="58"/>
                  </a:moveTo>
                  <a:lnTo>
                    <a:pt x="45" y="58"/>
                  </a:lnTo>
                  <a:lnTo>
                    <a:pt x="51" y="58"/>
                  </a:lnTo>
                  <a:lnTo>
                    <a:pt x="56" y="60"/>
                  </a:lnTo>
                  <a:lnTo>
                    <a:pt x="58" y="62"/>
                  </a:lnTo>
                  <a:lnTo>
                    <a:pt x="59" y="64"/>
                  </a:lnTo>
                  <a:lnTo>
                    <a:pt x="60" y="67"/>
                  </a:lnTo>
                  <a:lnTo>
                    <a:pt x="60" y="70"/>
                  </a:lnTo>
                  <a:lnTo>
                    <a:pt x="60" y="73"/>
                  </a:lnTo>
                  <a:lnTo>
                    <a:pt x="59" y="75"/>
                  </a:lnTo>
                  <a:lnTo>
                    <a:pt x="57" y="77"/>
                  </a:lnTo>
                  <a:lnTo>
                    <a:pt x="56" y="79"/>
                  </a:lnTo>
                  <a:lnTo>
                    <a:pt x="51" y="80"/>
                  </a:lnTo>
                  <a:lnTo>
                    <a:pt x="48" y="81"/>
                  </a:lnTo>
                  <a:lnTo>
                    <a:pt x="23" y="81"/>
                  </a:lnTo>
                  <a:lnTo>
                    <a:pt x="23" y="5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2" name="Freeform 2206"/>
            <p:cNvSpPr>
              <a:spLocks/>
            </p:cNvSpPr>
            <p:nvPr/>
          </p:nvSpPr>
          <p:spPr bwMode="auto">
            <a:xfrm>
              <a:off x="3578" y="533"/>
              <a:ext cx="22" cy="25"/>
            </a:xfrm>
            <a:custGeom>
              <a:avLst/>
              <a:gdLst/>
              <a:ahLst/>
              <a:cxnLst>
                <a:cxn ang="0">
                  <a:pos x="23" y="65"/>
                </a:cxn>
                <a:cxn ang="0">
                  <a:pos x="23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23" y="100"/>
                </a:cxn>
                <a:cxn ang="0">
                  <a:pos x="63" y="35"/>
                </a:cxn>
                <a:cxn ang="0">
                  <a:pos x="63" y="100"/>
                </a:cxn>
                <a:cxn ang="0">
                  <a:pos x="87" y="100"/>
                </a:cxn>
                <a:cxn ang="0">
                  <a:pos x="87" y="0"/>
                </a:cxn>
                <a:cxn ang="0">
                  <a:pos x="63" y="0"/>
                </a:cxn>
                <a:cxn ang="0">
                  <a:pos x="23" y="65"/>
                </a:cxn>
              </a:cxnLst>
              <a:rect l="0" t="0" r="r" b="b"/>
              <a:pathLst>
                <a:path w="87" h="100">
                  <a:moveTo>
                    <a:pt x="23" y="65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23" y="100"/>
                  </a:lnTo>
                  <a:lnTo>
                    <a:pt x="63" y="35"/>
                  </a:lnTo>
                  <a:lnTo>
                    <a:pt x="63" y="100"/>
                  </a:lnTo>
                  <a:lnTo>
                    <a:pt x="87" y="100"/>
                  </a:lnTo>
                  <a:lnTo>
                    <a:pt x="87" y="0"/>
                  </a:lnTo>
                  <a:lnTo>
                    <a:pt x="63" y="0"/>
                  </a:lnTo>
                  <a:lnTo>
                    <a:pt x="23" y="6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3" name="Freeform 2207"/>
            <p:cNvSpPr>
              <a:spLocks/>
            </p:cNvSpPr>
            <p:nvPr/>
          </p:nvSpPr>
          <p:spPr bwMode="auto">
            <a:xfrm>
              <a:off x="3604" y="533"/>
              <a:ext cx="23" cy="26"/>
            </a:xfrm>
            <a:custGeom>
              <a:avLst/>
              <a:gdLst/>
              <a:ahLst/>
              <a:cxnLst>
                <a:cxn ang="0">
                  <a:pos x="69" y="73"/>
                </a:cxn>
                <a:cxn ang="0">
                  <a:pos x="63" y="82"/>
                </a:cxn>
                <a:cxn ang="0">
                  <a:pos x="55" y="85"/>
                </a:cxn>
                <a:cxn ang="0">
                  <a:pos x="44" y="85"/>
                </a:cxn>
                <a:cxn ang="0">
                  <a:pos x="36" y="80"/>
                </a:cxn>
                <a:cxn ang="0">
                  <a:pos x="30" y="72"/>
                </a:cxn>
                <a:cxn ang="0">
                  <a:pos x="25" y="60"/>
                </a:cxn>
                <a:cxn ang="0">
                  <a:pos x="26" y="42"/>
                </a:cxn>
                <a:cxn ang="0">
                  <a:pos x="32" y="28"/>
                </a:cxn>
                <a:cxn ang="0">
                  <a:pos x="40" y="21"/>
                </a:cxn>
                <a:cxn ang="0">
                  <a:pos x="47" y="20"/>
                </a:cxn>
                <a:cxn ang="0">
                  <a:pos x="54" y="20"/>
                </a:cxn>
                <a:cxn ang="0">
                  <a:pos x="64" y="24"/>
                </a:cxn>
                <a:cxn ang="0">
                  <a:pos x="68" y="31"/>
                </a:cxn>
                <a:cxn ang="0">
                  <a:pos x="93" y="36"/>
                </a:cxn>
                <a:cxn ang="0">
                  <a:pos x="91" y="25"/>
                </a:cxn>
                <a:cxn ang="0">
                  <a:pos x="84" y="13"/>
                </a:cxn>
                <a:cxn ang="0">
                  <a:pos x="69" y="3"/>
                </a:cxn>
                <a:cxn ang="0">
                  <a:pos x="60" y="1"/>
                </a:cxn>
                <a:cxn ang="0">
                  <a:pos x="48" y="0"/>
                </a:cxn>
                <a:cxn ang="0">
                  <a:pos x="37" y="1"/>
                </a:cxn>
                <a:cxn ang="0">
                  <a:pos x="20" y="7"/>
                </a:cxn>
                <a:cxn ang="0">
                  <a:pos x="13" y="14"/>
                </a:cxn>
                <a:cxn ang="0">
                  <a:pos x="6" y="24"/>
                </a:cxn>
                <a:cxn ang="0">
                  <a:pos x="2" y="37"/>
                </a:cxn>
                <a:cxn ang="0">
                  <a:pos x="0" y="54"/>
                </a:cxn>
                <a:cxn ang="0">
                  <a:pos x="1" y="68"/>
                </a:cxn>
                <a:cxn ang="0">
                  <a:pos x="4" y="79"/>
                </a:cxn>
                <a:cxn ang="0">
                  <a:pos x="9" y="87"/>
                </a:cxn>
                <a:cxn ang="0">
                  <a:pos x="15" y="94"/>
                </a:cxn>
                <a:cxn ang="0">
                  <a:pos x="31" y="102"/>
                </a:cxn>
                <a:cxn ang="0">
                  <a:pos x="49" y="104"/>
                </a:cxn>
                <a:cxn ang="0">
                  <a:pos x="61" y="103"/>
                </a:cxn>
                <a:cxn ang="0">
                  <a:pos x="70" y="101"/>
                </a:cxn>
                <a:cxn ang="0">
                  <a:pos x="84" y="91"/>
                </a:cxn>
                <a:cxn ang="0">
                  <a:pos x="91" y="79"/>
                </a:cxn>
                <a:cxn ang="0">
                  <a:pos x="94" y="67"/>
                </a:cxn>
              </a:cxnLst>
              <a:rect l="0" t="0" r="r" b="b"/>
              <a:pathLst>
                <a:path w="94" h="104">
                  <a:moveTo>
                    <a:pt x="70" y="67"/>
                  </a:moveTo>
                  <a:lnTo>
                    <a:pt x="69" y="73"/>
                  </a:lnTo>
                  <a:lnTo>
                    <a:pt x="65" y="79"/>
                  </a:lnTo>
                  <a:lnTo>
                    <a:pt x="63" y="82"/>
                  </a:lnTo>
                  <a:lnTo>
                    <a:pt x="59" y="84"/>
                  </a:lnTo>
                  <a:lnTo>
                    <a:pt x="55" y="85"/>
                  </a:lnTo>
                  <a:lnTo>
                    <a:pt x="50" y="85"/>
                  </a:lnTo>
                  <a:lnTo>
                    <a:pt x="44" y="85"/>
                  </a:lnTo>
                  <a:lnTo>
                    <a:pt x="40" y="83"/>
                  </a:lnTo>
                  <a:lnTo>
                    <a:pt x="36" y="80"/>
                  </a:lnTo>
                  <a:lnTo>
                    <a:pt x="32" y="77"/>
                  </a:lnTo>
                  <a:lnTo>
                    <a:pt x="30" y="72"/>
                  </a:lnTo>
                  <a:lnTo>
                    <a:pt x="28" y="67"/>
                  </a:lnTo>
                  <a:lnTo>
                    <a:pt x="25" y="60"/>
                  </a:lnTo>
                  <a:lnTo>
                    <a:pt x="25" y="53"/>
                  </a:lnTo>
                  <a:lnTo>
                    <a:pt x="26" y="42"/>
                  </a:lnTo>
                  <a:lnTo>
                    <a:pt x="29" y="34"/>
                  </a:lnTo>
                  <a:lnTo>
                    <a:pt x="32" y="28"/>
                  </a:lnTo>
                  <a:lnTo>
                    <a:pt x="36" y="24"/>
                  </a:lnTo>
                  <a:lnTo>
                    <a:pt x="40" y="21"/>
                  </a:lnTo>
                  <a:lnTo>
                    <a:pt x="43" y="20"/>
                  </a:lnTo>
                  <a:lnTo>
                    <a:pt x="47" y="20"/>
                  </a:lnTo>
                  <a:lnTo>
                    <a:pt x="49" y="19"/>
                  </a:lnTo>
                  <a:lnTo>
                    <a:pt x="54" y="20"/>
                  </a:lnTo>
                  <a:lnTo>
                    <a:pt x="61" y="22"/>
                  </a:lnTo>
                  <a:lnTo>
                    <a:pt x="64" y="24"/>
                  </a:lnTo>
                  <a:lnTo>
                    <a:pt x="66" y="27"/>
                  </a:lnTo>
                  <a:lnTo>
                    <a:pt x="68" y="31"/>
                  </a:lnTo>
                  <a:lnTo>
                    <a:pt x="70" y="36"/>
                  </a:lnTo>
                  <a:lnTo>
                    <a:pt x="93" y="36"/>
                  </a:lnTo>
                  <a:lnTo>
                    <a:pt x="92" y="31"/>
                  </a:lnTo>
                  <a:lnTo>
                    <a:pt x="91" y="25"/>
                  </a:lnTo>
                  <a:lnTo>
                    <a:pt x="88" y="19"/>
                  </a:lnTo>
                  <a:lnTo>
                    <a:pt x="84" y="13"/>
                  </a:lnTo>
                  <a:lnTo>
                    <a:pt x="77" y="7"/>
                  </a:lnTo>
                  <a:lnTo>
                    <a:pt x="69" y="3"/>
                  </a:lnTo>
                  <a:lnTo>
                    <a:pt x="65" y="2"/>
                  </a:lnTo>
                  <a:lnTo>
                    <a:pt x="60" y="1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0" y="7"/>
                  </a:lnTo>
                  <a:lnTo>
                    <a:pt x="16" y="10"/>
                  </a:lnTo>
                  <a:lnTo>
                    <a:pt x="13" y="14"/>
                  </a:lnTo>
                  <a:lnTo>
                    <a:pt x="9" y="19"/>
                  </a:lnTo>
                  <a:lnTo>
                    <a:pt x="6" y="24"/>
                  </a:lnTo>
                  <a:lnTo>
                    <a:pt x="4" y="30"/>
                  </a:lnTo>
                  <a:lnTo>
                    <a:pt x="2" y="37"/>
                  </a:lnTo>
                  <a:lnTo>
                    <a:pt x="1" y="45"/>
                  </a:lnTo>
                  <a:lnTo>
                    <a:pt x="0" y="54"/>
                  </a:lnTo>
                  <a:lnTo>
                    <a:pt x="1" y="61"/>
                  </a:lnTo>
                  <a:lnTo>
                    <a:pt x="1" y="68"/>
                  </a:lnTo>
                  <a:lnTo>
                    <a:pt x="3" y="74"/>
                  </a:lnTo>
                  <a:lnTo>
                    <a:pt x="4" y="79"/>
                  </a:lnTo>
                  <a:lnTo>
                    <a:pt x="6" y="83"/>
                  </a:lnTo>
                  <a:lnTo>
                    <a:pt x="9" y="87"/>
                  </a:lnTo>
                  <a:lnTo>
                    <a:pt x="12" y="91"/>
                  </a:lnTo>
                  <a:lnTo>
                    <a:pt x="15" y="94"/>
                  </a:lnTo>
                  <a:lnTo>
                    <a:pt x="22" y="99"/>
                  </a:lnTo>
                  <a:lnTo>
                    <a:pt x="31" y="102"/>
                  </a:lnTo>
                  <a:lnTo>
                    <a:pt x="40" y="104"/>
                  </a:lnTo>
                  <a:lnTo>
                    <a:pt x="49" y="104"/>
                  </a:lnTo>
                  <a:lnTo>
                    <a:pt x="55" y="104"/>
                  </a:lnTo>
                  <a:lnTo>
                    <a:pt x="61" y="103"/>
                  </a:lnTo>
                  <a:lnTo>
                    <a:pt x="66" y="102"/>
                  </a:lnTo>
                  <a:lnTo>
                    <a:pt x="70" y="101"/>
                  </a:lnTo>
                  <a:lnTo>
                    <a:pt x="79" y="96"/>
                  </a:lnTo>
                  <a:lnTo>
                    <a:pt x="84" y="91"/>
                  </a:lnTo>
                  <a:lnTo>
                    <a:pt x="89" y="85"/>
                  </a:lnTo>
                  <a:lnTo>
                    <a:pt x="91" y="79"/>
                  </a:lnTo>
                  <a:lnTo>
                    <a:pt x="93" y="73"/>
                  </a:lnTo>
                  <a:lnTo>
                    <a:pt x="94" y="67"/>
                  </a:lnTo>
                  <a:lnTo>
                    <a:pt x="70" y="6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4" name="Freeform 2208"/>
            <p:cNvSpPr>
              <a:spLocks/>
            </p:cNvSpPr>
            <p:nvPr/>
          </p:nvSpPr>
          <p:spPr bwMode="auto">
            <a:xfrm>
              <a:off x="3629" y="533"/>
              <a:ext cx="21" cy="25"/>
            </a:xfrm>
            <a:custGeom>
              <a:avLst/>
              <a:gdLst/>
              <a:ahLst/>
              <a:cxnLst>
                <a:cxn ang="0">
                  <a:pos x="30" y="20"/>
                </a:cxn>
                <a:cxn ang="0">
                  <a:pos x="30" y="100"/>
                </a:cxn>
                <a:cxn ang="0">
                  <a:pos x="53" y="100"/>
                </a:cxn>
                <a:cxn ang="0">
                  <a:pos x="53" y="20"/>
                </a:cxn>
                <a:cxn ang="0">
                  <a:pos x="84" y="20"/>
                </a:cxn>
                <a:cxn ang="0">
                  <a:pos x="84" y="0"/>
                </a:cxn>
                <a:cxn ang="0">
                  <a:pos x="0" y="0"/>
                </a:cxn>
                <a:cxn ang="0">
                  <a:pos x="0" y="20"/>
                </a:cxn>
                <a:cxn ang="0">
                  <a:pos x="30" y="20"/>
                </a:cxn>
              </a:cxnLst>
              <a:rect l="0" t="0" r="r" b="b"/>
              <a:pathLst>
                <a:path w="84" h="100">
                  <a:moveTo>
                    <a:pt x="30" y="20"/>
                  </a:moveTo>
                  <a:lnTo>
                    <a:pt x="30" y="100"/>
                  </a:lnTo>
                  <a:lnTo>
                    <a:pt x="53" y="100"/>
                  </a:lnTo>
                  <a:lnTo>
                    <a:pt x="53" y="20"/>
                  </a:lnTo>
                  <a:lnTo>
                    <a:pt x="84" y="20"/>
                  </a:lnTo>
                  <a:lnTo>
                    <a:pt x="84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30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5" name="Freeform 2209"/>
            <p:cNvSpPr>
              <a:spLocks/>
            </p:cNvSpPr>
            <p:nvPr/>
          </p:nvSpPr>
          <p:spPr bwMode="auto">
            <a:xfrm>
              <a:off x="3653" y="533"/>
              <a:ext cx="20" cy="25"/>
            </a:xfrm>
            <a:custGeom>
              <a:avLst/>
              <a:gdLst/>
              <a:ahLst/>
              <a:cxnLst>
                <a:cxn ang="0">
                  <a:pos x="23" y="40"/>
                </a:cxn>
                <a:cxn ang="0">
                  <a:pos x="23" y="20"/>
                </a:cxn>
                <a:cxn ang="0">
                  <a:pos x="78" y="20"/>
                </a:cxn>
                <a:cxn ang="0">
                  <a:pos x="78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79" y="100"/>
                </a:cxn>
                <a:cxn ang="0">
                  <a:pos x="79" y="81"/>
                </a:cxn>
                <a:cxn ang="0">
                  <a:pos x="23" y="81"/>
                </a:cxn>
                <a:cxn ang="0">
                  <a:pos x="23" y="58"/>
                </a:cxn>
                <a:cxn ang="0">
                  <a:pos x="71" y="58"/>
                </a:cxn>
                <a:cxn ang="0">
                  <a:pos x="71" y="40"/>
                </a:cxn>
                <a:cxn ang="0">
                  <a:pos x="23" y="40"/>
                </a:cxn>
              </a:cxnLst>
              <a:rect l="0" t="0" r="r" b="b"/>
              <a:pathLst>
                <a:path w="79" h="100">
                  <a:moveTo>
                    <a:pt x="23" y="40"/>
                  </a:moveTo>
                  <a:lnTo>
                    <a:pt x="23" y="20"/>
                  </a:lnTo>
                  <a:lnTo>
                    <a:pt x="78" y="20"/>
                  </a:lnTo>
                  <a:lnTo>
                    <a:pt x="78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79" y="100"/>
                  </a:lnTo>
                  <a:lnTo>
                    <a:pt x="79" y="81"/>
                  </a:lnTo>
                  <a:lnTo>
                    <a:pt x="23" y="81"/>
                  </a:lnTo>
                  <a:lnTo>
                    <a:pt x="23" y="58"/>
                  </a:lnTo>
                  <a:lnTo>
                    <a:pt x="71" y="58"/>
                  </a:lnTo>
                  <a:lnTo>
                    <a:pt x="71" y="40"/>
                  </a:lnTo>
                  <a:lnTo>
                    <a:pt x="23" y="4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6" name="Freeform 2210"/>
            <p:cNvSpPr>
              <a:spLocks/>
            </p:cNvSpPr>
            <p:nvPr/>
          </p:nvSpPr>
          <p:spPr bwMode="auto">
            <a:xfrm>
              <a:off x="3676" y="533"/>
              <a:ext cx="21" cy="25"/>
            </a:xfrm>
            <a:custGeom>
              <a:avLst/>
              <a:gdLst/>
              <a:ahLst/>
              <a:cxnLst>
                <a:cxn ang="0">
                  <a:pos x="23" y="57"/>
                </a:cxn>
                <a:cxn ang="0">
                  <a:pos x="59" y="57"/>
                </a:cxn>
                <a:cxn ang="0">
                  <a:pos x="59" y="100"/>
                </a:cxn>
                <a:cxn ang="0">
                  <a:pos x="82" y="100"/>
                </a:cxn>
                <a:cxn ang="0">
                  <a:pos x="82" y="0"/>
                </a:cxn>
                <a:cxn ang="0">
                  <a:pos x="59" y="0"/>
                </a:cxn>
                <a:cxn ang="0">
                  <a:pos x="59" y="38"/>
                </a:cxn>
                <a:cxn ang="0">
                  <a:pos x="23" y="38"/>
                </a:cxn>
                <a:cxn ang="0">
                  <a:pos x="23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23" y="100"/>
                </a:cxn>
                <a:cxn ang="0">
                  <a:pos x="23" y="57"/>
                </a:cxn>
              </a:cxnLst>
              <a:rect l="0" t="0" r="r" b="b"/>
              <a:pathLst>
                <a:path w="82" h="100">
                  <a:moveTo>
                    <a:pt x="23" y="57"/>
                  </a:moveTo>
                  <a:lnTo>
                    <a:pt x="59" y="57"/>
                  </a:lnTo>
                  <a:lnTo>
                    <a:pt x="59" y="100"/>
                  </a:lnTo>
                  <a:lnTo>
                    <a:pt x="82" y="100"/>
                  </a:lnTo>
                  <a:lnTo>
                    <a:pt x="82" y="0"/>
                  </a:lnTo>
                  <a:lnTo>
                    <a:pt x="59" y="0"/>
                  </a:lnTo>
                  <a:lnTo>
                    <a:pt x="59" y="38"/>
                  </a:lnTo>
                  <a:lnTo>
                    <a:pt x="23" y="38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23" y="100"/>
                  </a:lnTo>
                  <a:lnTo>
                    <a:pt x="23" y="5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7" name="Rectangle 2211"/>
            <p:cNvSpPr>
              <a:spLocks noChangeArrowheads="1"/>
            </p:cNvSpPr>
            <p:nvPr/>
          </p:nvSpPr>
          <p:spPr bwMode="auto">
            <a:xfrm>
              <a:off x="3703" y="547"/>
              <a:ext cx="10" cy="4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8" name="Freeform 2212"/>
            <p:cNvSpPr>
              <a:spLocks/>
            </p:cNvSpPr>
            <p:nvPr/>
          </p:nvSpPr>
          <p:spPr bwMode="auto">
            <a:xfrm>
              <a:off x="3718" y="533"/>
              <a:ext cx="29" cy="25"/>
            </a:xfrm>
            <a:custGeom>
              <a:avLst/>
              <a:gdLst/>
              <a:ahLst/>
              <a:cxnLst>
                <a:cxn ang="0">
                  <a:pos x="49" y="100"/>
                </a:cxn>
                <a:cxn ang="0">
                  <a:pos x="64" y="100"/>
                </a:cxn>
                <a:cxn ang="0">
                  <a:pos x="90" y="29"/>
                </a:cxn>
                <a:cxn ang="0">
                  <a:pos x="90" y="29"/>
                </a:cxn>
                <a:cxn ang="0">
                  <a:pos x="90" y="100"/>
                </a:cxn>
                <a:cxn ang="0">
                  <a:pos x="113" y="100"/>
                </a:cxn>
                <a:cxn ang="0">
                  <a:pos x="113" y="0"/>
                </a:cxn>
                <a:cxn ang="0">
                  <a:pos x="81" y="0"/>
                </a:cxn>
                <a:cxn ang="0">
                  <a:pos x="56" y="69"/>
                </a:cxn>
                <a:cxn ang="0">
                  <a:pos x="33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23" y="100"/>
                </a:cxn>
                <a:cxn ang="0">
                  <a:pos x="23" y="29"/>
                </a:cxn>
                <a:cxn ang="0">
                  <a:pos x="23" y="29"/>
                </a:cxn>
                <a:cxn ang="0">
                  <a:pos x="49" y="100"/>
                </a:cxn>
              </a:cxnLst>
              <a:rect l="0" t="0" r="r" b="b"/>
              <a:pathLst>
                <a:path w="113" h="100">
                  <a:moveTo>
                    <a:pt x="49" y="100"/>
                  </a:moveTo>
                  <a:lnTo>
                    <a:pt x="64" y="100"/>
                  </a:lnTo>
                  <a:lnTo>
                    <a:pt x="90" y="29"/>
                  </a:lnTo>
                  <a:lnTo>
                    <a:pt x="90" y="29"/>
                  </a:lnTo>
                  <a:lnTo>
                    <a:pt x="90" y="100"/>
                  </a:lnTo>
                  <a:lnTo>
                    <a:pt x="113" y="100"/>
                  </a:lnTo>
                  <a:lnTo>
                    <a:pt x="113" y="0"/>
                  </a:lnTo>
                  <a:lnTo>
                    <a:pt x="81" y="0"/>
                  </a:lnTo>
                  <a:lnTo>
                    <a:pt x="56" y="69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23" y="100"/>
                  </a:lnTo>
                  <a:lnTo>
                    <a:pt x="23" y="29"/>
                  </a:lnTo>
                  <a:lnTo>
                    <a:pt x="23" y="29"/>
                  </a:lnTo>
                  <a:lnTo>
                    <a:pt x="49" y="10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29" name="Freeform 2213"/>
            <p:cNvSpPr>
              <a:spLocks/>
            </p:cNvSpPr>
            <p:nvPr/>
          </p:nvSpPr>
          <p:spPr bwMode="auto">
            <a:xfrm>
              <a:off x="3523" y="572"/>
              <a:ext cx="14" cy="21"/>
            </a:xfrm>
            <a:custGeom>
              <a:avLst/>
              <a:gdLst/>
              <a:ahLst/>
              <a:cxnLst>
                <a:cxn ang="0">
                  <a:pos x="19" y="17"/>
                </a:cxn>
                <a:cxn ang="0">
                  <a:pos x="55" y="17"/>
                </a:cxn>
                <a:cxn ang="0">
                  <a:pos x="55" y="0"/>
                </a:cxn>
                <a:cxn ang="0">
                  <a:pos x="0" y="0"/>
                </a:cxn>
                <a:cxn ang="0">
                  <a:pos x="0" y="83"/>
                </a:cxn>
                <a:cxn ang="0">
                  <a:pos x="19" y="83"/>
                </a:cxn>
                <a:cxn ang="0">
                  <a:pos x="19" y="17"/>
                </a:cxn>
              </a:cxnLst>
              <a:rect l="0" t="0" r="r" b="b"/>
              <a:pathLst>
                <a:path w="55" h="83">
                  <a:moveTo>
                    <a:pt x="19" y="17"/>
                  </a:moveTo>
                  <a:lnTo>
                    <a:pt x="55" y="17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83"/>
                  </a:lnTo>
                  <a:lnTo>
                    <a:pt x="19" y="83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0" name="Freeform 2214"/>
            <p:cNvSpPr>
              <a:spLocks noEditPoints="1"/>
            </p:cNvSpPr>
            <p:nvPr/>
          </p:nvSpPr>
          <p:spPr bwMode="auto">
            <a:xfrm>
              <a:off x="3534" y="577"/>
              <a:ext cx="16" cy="16"/>
            </a:xfrm>
            <a:custGeom>
              <a:avLst/>
              <a:gdLst/>
              <a:ahLst/>
              <a:cxnLst>
                <a:cxn ang="0">
                  <a:pos x="45" y="45"/>
                </a:cxn>
                <a:cxn ang="0">
                  <a:pos x="44" y="48"/>
                </a:cxn>
                <a:cxn ang="0">
                  <a:pos x="41" y="50"/>
                </a:cxn>
                <a:cxn ang="0">
                  <a:pos x="37" y="52"/>
                </a:cxn>
                <a:cxn ang="0">
                  <a:pos x="33" y="52"/>
                </a:cxn>
                <a:cxn ang="0">
                  <a:pos x="30" y="52"/>
                </a:cxn>
                <a:cxn ang="0">
                  <a:pos x="26" y="51"/>
                </a:cxn>
                <a:cxn ang="0">
                  <a:pos x="24" y="49"/>
                </a:cxn>
                <a:cxn ang="0">
                  <a:pos x="22" y="47"/>
                </a:cxn>
                <a:cxn ang="0">
                  <a:pos x="20" y="42"/>
                </a:cxn>
                <a:cxn ang="0">
                  <a:pos x="19" y="36"/>
                </a:cxn>
                <a:cxn ang="0">
                  <a:pos x="65" y="36"/>
                </a:cxn>
                <a:cxn ang="0">
                  <a:pos x="65" y="33"/>
                </a:cxn>
                <a:cxn ang="0">
                  <a:pos x="65" y="29"/>
                </a:cxn>
                <a:cxn ang="0">
                  <a:pos x="65" y="24"/>
                </a:cxn>
                <a:cxn ang="0">
                  <a:pos x="63" y="19"/>
                </a:cxn>
                <a:cxn ang="0">
                  <a:pos x="61" y="13"/>
                </a:cxn>
                <a:cxn ang="0">
                  <a:pos x="57" y="8"/>
                </a:cxn>
                <a:cxn ang="0">
                  <a:pos x="51" y="4"/>
                </a:cxn>
                <a:cxn ang="0">
                  <a:pos x="47" y="2"/>
                </a:cxn>
                <a:cxn ang="0">
                  <a:pos x="44" y="1"/>
                </a:cxn>
                <a:cxn ang="0">
                  <a:pos x="39" y="0"/>
                </a:cxn>
                <a:cxn ang="0">
                  <a:pos x="34" y="0"/>
                </a:cxn>
                <a:cxn ang="0">
                  <a:pos x="27" y="0"/>
                </a:cxn>
                <a:cxn ang="0">
                  <a:pos x="21" y="2"/>
                </a:cxn>
                <a:cxn ang="0">
                  <a:pos x="15" y="4"/>
                </a:cxn>
                <a:cxn ang="0">
                  <a:pos x="10" y="8"/>
                </a:cxn>
                <a:cxn ang="0">
                  <a:pos x="6" y="12"/>
                </a:cxn>
                <a:cxn ang="0">
                  <a:pos x="3" y="18"/>
                </a:cxn>
                <a:cxn ang="0">
                  <a:pos x="2" y="24"/>
                </a:cxn>
                <a:cxn ang="0">
                  <a:pos x="0" y="31"/>
                </a:cxn>
                <a:cxn ang="0">
                  <a:pos x="0" y="37"/>
                </a:cxn>
                <a:cxn ang="0">
                  <a:pos x="2" y="42"/>
                </a:cxn>
                <a:cxn ang="0">
                  <a:pos x="3" y="46"/>
                </a:cxn>
                <a:cxn ang="0">
                  <a:pos x="5" y="50"/>
                </a:cxn>
                <a:cxn ang="0">
                  <a:pos x="9" y="56"/>
                </a:cxn>
                <a:cxn ang="0">
                  <a:pos x="14" y="59"/>
                </a:cxn>
                <a:cxn ang="0">
                  <a:pos x="19" y="62"/>
                </a:cxn>
                <a:cxn ang="0">
                  <a:pos x="24" y="63"/>
                </a:cxn>
                <a:cxn ang="0">
                  <a:pos x="29" y="64"/>
                </a:cxn>
                <a:cxn ang="0">
                  <a:pos x="33" y="64"/>
                </a:cxn>
                <a:cxn ang="0">
                  <a:pos x="41" y="63"/>
                </a:cxn>
                <a:cxn ang="0">
                  <a:pos x="50" y="61"/>
                </a:cxn>
                <a:cxn ang="0">
                  <a:pos x="55" y="58"/>
                </a:cxn>
                <a:cxn ang="0">
                  <a:pos x="59" y="55"/>
                </a:cxn>
                <a:cxn ang="0">
                  <a:pos x="62" y="50"/>
                </a:cxn>
                <a:cxn ang="0">
                  <a:pos x="64" y="45"/>
                </a:cxn>
                <a:cxn ang="0">
                  <a:pos x="45" y="45"/>
                </a:cxn>
                <a:cxn ang="0">
                  <a:pos x="19" y="26"/>
                </a:cxn>
                <a:cxn ang="0">
                  <a:pos x="20" y="21"/>
                </a:cxn>
                <a:cxn ang="0">
                  <a:pos x="22" y="18"/>
                </a:cxn>
                <a:cxn ang="0">
                  <a:pos x="24" y="15"/>
                </a:cxn>
                <a:cxn ang="0">
                  <a:pos x="26" y="13"/>
                </a:cxn>
                <a:cxn ang="0">
                  <a:pos x="31" y="12"/>
                </a:cxn>
                <a:cxn ang="0">
                  <a:pos x="34" y="12"/>
                </a:cxn>
                <a:cxn ang="0">
                  <a:pos x="38" y="12"/>
                </a:cxn>
                <a:cxn ang="0">
                  <a:pos x="42" y="14"/>
                </a:cxn>
                <a:cxn ang="0">
                  <a:pos x="43" y="16"/>
                </a:cxn>
                <a:cxn ang="0">
                  <a:pos x="45" y="18"/>
                </a:cxn>
                <a:cxn ang="0">
                  <a:pos x="46" y="22"/>
                </a:cxn>
                <a:cxn ang="0">
                  <a:pos x="46" y="26"/>
                </a:cxn>
                <a:cxn ang="0">
                  <a:pos x="19" y="26"/>
                </a:cxn>
              </a:cxnLst>
              <a:rect l="0" t="0" r="r" b="b"/>
              <a:pathLst>
                <a:path w="65" h="64">
                  <a:moveTo>
                    <a:pt x="45" y="45"/>
                  </a:moveTo>
                  <a:lnTo>
                    <a:pt x="44" y="48"/>
                  </a:lnTo>
                  <a:lnTo>
                    <a:pt x="41" y="50"/>
                  </a:lnTo>
                  <a:lnTo>
                    <a:pt x="37" y="52"/>
                  </a:lnTo>
                  <a:lnTo>
                    <a:pt x="33" y="52"/>
                  </a:lnTo>
                  <a:lnTo>
                    <a:pt x="30" y="52"/>
                  </a:lnTo>
                  <a:lnTo>
                    <a:pt x="26" y="51"/>
                  </a:lnTo>
                  <a:lnTo>
                    <a:pt x="24" y="49"/>
                  </a:lnTo>
                  <a:lnTo>
                    <a:pt x="22" y="47"/>
                  </a:lnTo>
                  <a:lnTo>
                    <a:pt x="20" y="42"/>
                  </a:lnTo>
                  <a:lnTo>
                    <a:pt x="19" y="36"/>
                  </a:lnTo>
                  <a:lnTo>
                    <a:pt x="65" y="36"/>
                  </a:lnTo>
                  <a:lnTo>
                    <a:pt x="65" y="33"/>
                  </a:lnTo>
                  <a:lnTo>
                    <a:pt x="65" y="29"/>
                  </a:lnTo>
                  <a:lnTo>
                    <a:pt x="65" y="24"/>
                  </a:lnTo>
                  <a:lnTo>
                    <a:pt x="63" y="19"/>
                  </a:lnTo>
                  <a:lnTo>
                    <a:pt x="61" y="13"/>
                  </a:lnTo>
                  <a:lnTo>
                    <a:pt x="57" y="8"/>
                  </a:lnTo>
                  <a:lnTo>
                    <a:pt x="51" y="4"/>
                  </a:lnTo>
                  <a:lnTo>
                    <a:pt x="47" y="2"/>
                  </a:lnTo>
                  <a:lnTo>
                    <a:pt x="44" y="1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5" y="4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3" y="18"/>
                  </a:lnTo>
                  <a:lnTo>
                    <a:pt x="2" y="24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2" y="42"/>
                  </a:lnTo>
                  <a:lnTo>
                    <a:pt x="3" y="46"/>
                  </a:lnTo>
                  <a:lnTo>
                    <a:pt x="5" y="50"/>
                  </a:lnTo>
                  <a:lnTo>
                    <a:pt x="9" y="56"/>
                  </a:lnTo>
                  <a:lnTo>
                    <a:pt x="14" y="59"/>
                  </a:lnTo>
                  <a:lnTo>
                    <a:pt x="19" y="62"/>
                  </a:lnTo>
                  <a:lnTo>
                    <a:pt x="24" y="63"/>
                  </a:lnTo>
                  <a:lnTo>
                    <a:pt x="29" y="64"/>
                  </a:lnTo>
                  <a:lnTo>
                    <a:pt x="33" y="64"/>
                  </a:lnTo>
                  <a:lnTo>
                    <a:pt x="41" y="63"/>
                  </a:lnTo>
                  <a:lnTo>
                    <a:pt x="50" y="61"/>
                  </a:lnTo>
                  <a:lnTo>
                    <a:pt x="55" y="58"/>
                  </a:lnTo>
                  <a:lnTo>
                    <a:pt x="59" y="55"/>
                  </a:lnTo>
                  <a:lnTo>
                    <a:pt x="62" y="50"/>
                  </a:lnTo>
                  <a:lnTo>
                    <a:pt x="64" y="45"/>
                  </a:lnTo>
                  <a:lnTo>
                    <a:pt x="45" y="45"/>
                  </a:lnTo>
                  <a:close/>
                  <a:moveTo>
                    <a:pt x="19" y="26"/>
                  </a:moveTo>
                  <a:lnTo>
                    <a:pt x="20" y="21"/>
                  </a:lnTo>
                  <a:lnTo>
                    <a:pt x="22" y="18"/>
                  </a:lnTo>
                  <a:lnTo>
                    <a:pt x="24" y="15"/>
                  </a:lnTo>
                  <a:lnTo>
                    <a:pt x="26" y="13"/>
                  </a:lnTo>
                  <a:lnTo>
                    <a:pt x="31" y="12"/>
                  </a:lnTo>
                  <a:lnTo>
                    <a:pt x="34" y="12"/>
                  </a:lnTo>
                  <a:lnTo>
                    <a:pt x="38" y="12"/>
                  </a:lnTo>
                  <a:lnTo>
                    <a:pt x="42" y="14"/>
                  </a:lnTo>
                  <a:lnTo>
                    <a:pt x="43" y="16"/>
                  </a:lnTo>
                  <a:lnTo>
                    <a:pt x="45" y="18"/>
                  </a:lnTo>
                  <a:lnTo>
                    <a:pt x="46" y="22"/>
                  </a:lnTo>
                  <a:lnTo>
                    <a:pt x="46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1" name="Freeform 2215"/>
            <p:cNvSpPr>
              <a:spLocks/>
            </p:cNvSpPr>
            <p:nvPr/>
          </p:nvSpPr>
          <p:spPr bwMode="auto">
            <a:xfrm>
              <a:off x="3553" y="578"/>
              <a:ext cx="15" cy="15"/>
            </a:xfrm>
            <a:custGeom>
              <a:avLst/>
              <a:gdLst/>
              <a:ahLst/>
              <a:cxnLst>
                <a:cxn ang="0">
                  <a:pos x="18" y="34"/>
                </a:cxn>
                <a:cxn ang="0">
                  <a:pos x="40" y="34"/>
                </a:cxn>
                <a:cxn ang="0">
                  <a:pos x="40" y="60"/>
                </a:cxn>
                <a:cxn ang="0">
                  <a:pos x="57" y="60"/>
                </a:cxn>
                <a:cxn ang="0">
                  <a:pos x="57" y="0"/>
                </a:cxn>
                <a:cxn ang="0">
                  <a:pos x="40" y="0"/>
                </a:cxn>
                <a:cxn ang="0">
                  <a:pos x="40" y="22"/>
                </a:cxn>
                <a:cxn ang="0">
                  <a:pos x="18" y="2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8" y="60"/>
                </a:cxn>
                <a:cxn ang="0">
                  <a:pos x="18" y="34"/>
                </a:cxn>
              </a:cxnLst>
              <a:rect l="0" t="0" r="r" b="b"/>
              <a:pathLst>
                <a:path w="57" h="60">
                  <a:moveTo>
                    <a:pt x="18" y="34"/>
                  </a:moveTo>
                  <a:lnTo>
                    <a:pt x="40" y="34"/>
                  </a:lnTo>
                  <a:lnTo>
                    <a:pt x="40" y="60"/>
                  </a:lnTo>
                  <a:lnTo>
                    <a:pt x="57" y="60"/>
                  </a:lnTo>
                  <a:lnTo>
                    <a:pt x="57" y="0"/>
                  </a:lnTo>
                  <a:lnTo>
                    <a:pt x="40" y="0"/>
                  </a:lnTo>
                  <a:lnTo>
                    <a:pt x="40" y="22"/>
                  </a:lnTo>
                  <a:lnTo>
                    <a:pt x="18" y="2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8" y="60"/>
                  </a:lnTo>
                  <a:lnTo>
                    <a:pt x="18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2" name="Freeform 2216"/>
            <p:cNvSpPr>
              <a:spLocks noEditPoints="1"/>
            </p:cNvSpPr>
            <p:nvPr/>
          </p:nvSpPr>
          <p:spPr bwMode="auto">
            <a:xfrm>
              <a:off x="3571" y="577"/>
              <a:ext cx="16" cy="16"/>
            </a:xfrm>
            <a:custGeom>
              <a:avLst/>
              <a:gdLst/>
              <a:ahLst/>
              <a:cxnLst>
                <a:cxn ang="0">
                  <a:pos x="46" y="45"/>
                </a:cxn>
                <a:cxn ang="0">
                  <a:pos x="44" y="48"/>
                </a:cxn>
                <a:cxn ang="0">
                  <a:pos x="41" y="50"/>
                </a:cxn>
                <a:cxn ang="0">
                  <a:pos x="37" y="52"/>
                </a:cxn>
                <a:cxn ang="0">
                  <a:pos x="34" y="52"/>
                </a:cxn>
                <a:cxn ang="0">
                  <a:pos x="30" y="52"/>
                </a:cxn>
                <a:cxn ang="0">
                  <a:pos x="27" y="51"/>
                </a:cxn>
                <a:cxn ang="0">
                  <a:pos x="24" y="49"/>
                </a:cxn>
                <a:cxn ang="0">
                  <a:pos x="22" y="47"/>
                </a:cxn>
                <a:cxn ang="0">
                  <a:pos x="20" y="42"/>
                </a:cxn>
                <a:cxn ang="0">
                  <a:pos x="19" y="36"/>
                </a:cxn>
                <a:cxn ang="0">
                  <a:pos x="66" y="36"/>
                </a:cxn>
                <a:cxn ang="0">
                  <a:pos x="65" y="33"/>
                </a:cxn>
                <a:cxn ang="0">
                  <a:pos x="65" y="29"/>
                </a:cxn>
                <a:cxn ang="0">
                  <a:pos x="65" y="24"/>
                </a:cxn>
                <a:cxn ang="0">
                  <a:pos x="63" y="19"/>
                </a:cxn>
                <a:cxn ang="0">
                  <a:pos x="61" y="13"/>
                </a:cxn>
                <a:cxn ang="0">
                  <a:pos x="56" y="8"/>
                </a:cxn>
                <a:cxn ang="0">
                  <a:pos x="51" y="4"/>
                </a:cxn>
                <a:cxn ang="0">
                  <a:pos x="48" y="2"/>
                </a:cxn>
                <a:cxn ang="0">
                  <a:pos x="44" y="1"/>
                </a:cxn>
                <a:cxn ang="0">
                  <a:pos x="39" y="0"/>
                </a:cxn>
                <a:cxn ang="0">
                  <a:pos x="34" y="0"/>
                </a:cxn>
                <a:cxn ang="0">
                  <a:pos x="27" y="0"/>
                </a:cxn>
                <a:cxn ang="0">
                  <a:pos x="21" y="2"/>
                </a:cxn>
                <a:cxn ang="0">
                  <a:pos x="15" y="4"/>
                </a:cxn>
                <a:cxn ang="0">
                  <a:pos x="10" y="8"/>
                </a:cxn>
                <a:cxn ang="0">
                  <a:pos x="6" y="12"/>
                </a:cxn>
                <a:cxn ang="0">
                  <a:pos x="3" y="18"/>
                </a:cxn>
                <a:cxn ang="0">
                  <a:pos x="1" y="24"/>
                </a:cxn>
                <a:cxn ang="0">
                  <a:pos x="0" y="31"/>
                </a:cxn>
                <a:cxn ang="0">
                  <a:pos x="0" y="37"/>
                </a:cxn>
                <a:cxn ang="0">
                  <a:pos x="1" y="42"/>
                </a:cxn>
                <a:cxn ang="0">
                  <a:pos x="2" y="46"/>
                </a:cxn>
                <a:cxn ang="0">
                  <a:pos x="4" y="50"/>
                </a:cxn>
                <a:cxn ang="0">
                  <a:pos x="9" y="56"/>
                </a:cxn>
                <a:cxn ang="0">
                  <a:pos x="14" y="59"/>
                </a:cxn>
                <a:cxn ang="0">
                  <a:pos x="19" y="62"/>
                </a:cxn>
                <a:cxn ang="0">
                  <a:pos x="25" y="63"/>
                </a:cxn>
                <a:cxn ang="0">
                  <a:pos x="29" y="64"/>
                </a:cxn>
                <a:cxn ang="0">
                  <a:pos x="33" y="64"/>
                </a:cxn>
                <a:cxn ang="0">
                  <a:pos x="41" y="63"/>
                </a:cxn>
                <a:cxn ang="0">
                  <a:pos x="50" y="61"/>
                </a:cxn>
                <a:cxn ang="0">
                  <a:pos x="54" y="58"/>
                </a:cxn>
                <a:cxn ang="0">
                  <a:pos x="58" y="55"/>
                </a:cxn>
                <a:cxn ang="0">
                  <a:pos x="62" y="50"/>
                </a:cxn>
                <a:cxn ang="0">
                  <a:pos x="64" y="45"/>
                </a:cxn>
                <a:cxn ang="0">
                  <a:pos x="46" y="45"/>
                </a:cxn>
                <a:cxn ang="0">
                  <a:pos x="19" y="26"/>
                </a:cxn>
                <a:cxn ang="0">
                  <a:pos x="20" y="21"/>
                </a:cxn>
                <a:cxn ang="0">
                  <a:pos x="22" y="18"/>
                </a:cxn>
                <a:cxn ang="0">
                  <a:pos x="24" y="15"/>
                </a:cxn>
                <a:cxn ang="0">
                  <a:pos x="26" y="13"/>
                </a:cxn>
                <a:cxn ang="0">
                  <a:pos x="31" y="12"/>
                </a:cxn>
                <a:cxn ang="0">
                  <a:pos x="34" y="12"/>
                </a:cxn>
                <a:cxn ang="0">
                  <a:pos x="38" y="12"/>
                </a:cxn>
                <a:cxn ang="0">
                  <a:pos x="42" y="14"/>
                </a:cxn>
                <a:cxn ang="0">
                  <a:pos x="43" y="16"/>
                </a:cxn>
                <a:cxn ang="0">
                  <a:pos x="45" y="18"/>
                </a:cxn>
                <a:cxn ang="0">
                  <a:pos x="46" y="22"/>
                </a:cxn>
                <a:cxn ang="0">
                  <a:pos x="46" y="26"/>
                </a:cxn>
                <a:cxn ang="0">
                  <a:pos x="19" y="26"/>
                </a:cxn>
              </a:cxnLst>
              <a:rect l="0" t="0" r="r" b="b"/>
              <a:pathLst>
                <a:path w="66" h="64">
                  <a:moveTo>
                    <a:pt x="46" y="45"/>
                  </a:moveTo>
                  <a:lnTo>
                    <a:pt x="44" y="48"/>
                  </a:lnTo>
                  <a:lnTo>
                    <a:pt x="41" y="50"/>
                  </a:lnTo>
                  <a:lnTo>
                    <a:pt x="37" y="52"/>
                  </a:lnTo>
                  <a:lnTo>
                    <a:pt x="34" y="52"/>
                  </a:lnTo>
                  <a:lnTo>
                    <a:pt x="30" y="52"/>
                  </a:lnTo>
                  <a:lnTo>
                    <a:pt x="27" y="51"/>
                  </a:lnTo>
                  <a:lnTo>
                    <a:pt x="24" y="49"/>
                  </a:lnTo>
                  <a:lnTo>
                    <a:pt x="22" y="47"/>
                  </a:lnTo>
                  <a:lnTo>
                    <a:pt x="20" y="42"/>
                  </a:lnTo>
                  <a:lnTo>
                    <a:pt x="19" y="36"/>
                  </a:lnTo>
                  <a:lnTo>
                    <a:pt x="66" y="36"/>
                  </a:lnTo>
                  <a:lnTo>
                    <a:pt x="65" y="33"/>
                  </a:lnTo>
                  <a:lnTo>
                    <a:pt x="65" y="29"/>
                  </a:lnTo>
                  <a:lnTo>
                    <a:pt x="65" y="24"/>
                  </a:lnTo>
                  <a:lnTo>
                    <a:pt x="63" y="19"/>
                  </a:lnTo>
                  <a:lnTo>
                    <a:pt x="61" y="13"/>
                  </a:lnTo>
                  <a:lnTo>
                    <a:pt x="56" y="8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4" y="1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5" y="4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1" y="42"/>
                  </a:lnTo>
                  <a:lnTo>
                    <a:pt x="2" y="46"/>
                  </a:lnTo>
                  <a:lnTo>
                    <a:pt x="4" y="50"/>
                  </a:lnTo>
                  <a:lnTo>
                    <a:pt x="9" y="56"/>
                  </a:lnTo>
                  <a:lnTo>
                    <a:pt x="14" y="59"/>
                  </a:lnTo>
                  <a:lnTo>
                    <a:pt x="19" y="62"/>
                  </a:lnTo>
                  <a:lnTo>
                    <a:pt x="25" y="63"/>
                  </a:lnTo>
                  <a:lnTo>
                    <a:pt x="29" y="64"/>
                  </a:lnTo>
                  <a:lnTo>
                    <a:pt x="33" y="64"/>
                  </a:lnTo>
                  <a:lnTo>
                    <a:pt x="41" y="63"/>
                  </a:lnTo>
                  <a:lnTo>
                    <a:pt x="50" y="61"/>
                  </a:lnTo>
                  <a:lnTo>
                    <a:pt x="54" y="58"/>
                  </a:lnTo>
                  <a:lnTo>
                    <a:pt x="58" y="55"/>
                  </a:lnTo>
                  <a:lnTo>
                    <a:pt x="62" y="50"/>
                  </a:lnTo>
                  <a:lnTo>
                    <a:pt x="64" y="45"/>
                  </a:lnTo>
                  <a:lnTo>
                    <a:pt x="46" y="45"/>
                  </a:lnTo>
                  <a:close/>
                  <a:moveTo>
                    <a:pt x="19" y="26"/>
                  </a:moveTo>
                  <a:lnTo>
                    <a:pt x="20" y="21"/>
                  </a:lnTo>
                  <a:lnTo>
                    <a:pt x="22" y="18"/>
                  </a:lnTo>
                  <a:lnTo>
                    <a:pt x="24" y="15"/>
                  </a:lnTo>
                  <a:lnTo>
                    <a:pt x="26" y="13"/>
                  </a:lnTo>
                  <a:lnTo>
                    <a:pt x="31" y="12"/>
                  </a:lnTo>
                  <a:lnTo>
                    <a:pt x="34" y="12"/>
                  </a:lnTo>
                  <a:lnTo>
                    <a:pt x="38" y="12"/>
                  </a:lnTo>
                  <a:lnTo>
                    <a:pt x="42" y="14"/>
                  </a:lnTo>
                  <a:lnTo>
                    <a:pt x="43" y="16"/>
                  </a:lnTo>
                  <a:lnTo>
                    <a:pt x="45" y="18"/>
                  </a:lnTo>
                  <a:lnTo>
                    <a:pt x="46" y="22"/>
                  </a:lnTo>
                  <a:lnTo>
                    <a:pt x="46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3" name="Freeform 2217"/>
            <p:cNvSpPr>
              <a:spLocks noEditPoints="1"/>
            </p:cNvSpPr>
            <p:nvPr/>
          </p:nvSpPr>
          <p:spPr bwMode="auto">
            <a:xfrm>
              <a:off x="3590" y="577"/>
              <a:ext cx="16" cy="2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83"/>
                </a:cxn>
                <a:cxn ang="0">
                  <a:pos x="18" y="83"/>
                </a:cxn>
                <a:cxn ang="0">
                  <a:pos x="18" y="56"/>
                </a:cxn>
                <a:cxn ang="0">
                  <a:pos x="23" y="60"/>
                </a:cxn>
                <a:cxn ang="0">
                  <a:pos x="28" y="63"/>
                </a:cxn>
                <a:cxn ang="0">
                  <a:pos x="34" y="64"/>
                </a:cxn>
                <a:cxn ang="0">
                  <a:pos x="37" y="64"/>
                </a:cxn>
                <a:cxn ang="0">
                  <a:pos x="43" y="63"/>
                </a:cxn>
                <a:cxn ang="0">
                  <a:pos x="48" y="62"/>
                </a:cxn>
                <a:cxn ang="0">
                  <a:pos x="53" y="59"/>
                </a:cxn>
                <a:cxn ang="0">
                  <a:pos x="56" y="55"/>
                </a:cxn>
                <a:cxn ang="0">
                  <a:pos x="59" y="51"/>
                </a:cxn>
                <a:cxn ang="0">
                  <a:pos x="62" y="45"/>
                </a:cxn>
                <a:cxn ang="0">
                  <a:pos x="63" y="39"/>
                </a:cxn>
                <a:cxn ang="0">
                  <a:pos x="64" y="32"/>
                </a:cxn>
                <a:cxn ang="0">
                  <a:pos x="63" y="25"/>
                </a:cxn>
                <a:cxn ang="0">
                  <a:pos x="62" y="18"/>
                </a:cxn>
                <a:cxn ang="0">
                  <a:pos x="60" y="13"/>
                </a:cxn>
                <a:cxn ang="0">
                  <a:pos x="56" y="8"/>
                </a:cxn>
                <a:cxn ang="0">
                  <a:pos x="53" y="5"/>
                </a:cxn>
                <a:cxn ang="0">
                  <a:pos x="48" y="2"/>
                </a:cxn>
                <a:cxn ang="0">
                  <a:pos x="43" y="0"/>
                </a:cxn>
                <a:cxn ang="0">
                  <a:pos x="37" y="0"/>
                </a:cxn>
                <a:cxn ang="0">
                  <a:pos x="32" y="0"/>
                </a:cxn>
                <a:cxn ang="0">
                  <a:pos x="27" y="1"/>
                </a:cxn>
                <a:cxn ang="0">
                  <a:pos x="22" y="4"/>
                </a:cxn>
                <a:cxn ang="0">
                  <a:pos x="17" y="9"/>
                </a:cxn>
                <a:cxn ang="0">
                  <a:pos x="17" y="9"/>
                </a:cxn>
                <a:cxn ang="0">
                  <a:pos x="17" y="2"/>
                </a:cxn>
                <a:cxn ang="0">
                  <a:pos x="0" y="2"/>
                </a:cxn>
                <a:cxn ang="0">
                  <a:pos x="17" y="31"/>
                </a:cxn>
                <a:cxn ang="0">
                  <a:pos x="17" y="26"/>
                </a:cxn>
                <a:cxn ang="0">
                  <a:pos x="18" y="21"/>
                </a:cxn>
                <a:cxn ang="0">
                  <a:pos x="20" y="18"/>
                </a:cxn>
                <a:cxn ang="0">
                  <a:pos x="22" y="15"/>
                </a:cxn>
                <a:cxn ang="0">
                  <a:pos x="26" y="12"/>
                </a:cxn>
                <a:cxn ang="0">
                  <a:pos x="31" y="12"/>
                </a:cxn>
                <a:cxn ang="0">
                  <a:pos x="36" y="12"/>
                </a:cxn>
                <a:cxn ang="0">
                  <a:pos x="40" y="15"/>
                </a:cxn>
                <a:cxn ang="0">
                  <a:pos x="42" y="18"/>
                </a:cxn>
                <a:cxn ang="0">
                  <a:pos x="44" y="21"/>
                </a:cxn>
                <a:cxn ang="0">
                  <a:pos x="45" y="26"/>
                </a:cxn>
                <a:cxn ang="0">
                  <a:pos x="45" y="31"/>
                </a:cxn>
                <a:cxn ang="0">
                  <a:pos x="45" y="40"/>
                </a:cxn>
                <a:cxn ang="0">
                  <a:pos x="42" y="46"/>
                </a:cxn>
                <a:cxn ang="0">
                  <a:pos x="40" y="49"/>
                </a:cxn>
                <a:cxn ang="0">
                  <a:pos x="38" y="51"/>
                </a:cxn>
                <a:cxn ang="0">
                  <a:pos x="35" y="52"/>
                </a:cxn>
                <a:cxn ang="0">
                  <a:pos x="31" y="52"/>
                </a:cxn>
                <a:cxn ang="0">
                  <a:pos x="27" y="52"/>
                </a:cxn>
                <a:cxn ang="0">
                  <a:pos x="24" y="51"/>
                </a:cxn>
                <a:cxn ang="0">
                  <a:pos x="22" y="49"/>
                </a:cxn>
                <a:cxn ang="0">
                  <a:pos x="20" y="46"/>
                </a:cxn>
                <a:cxn ang="0">
                  <a:pos x="18" y="40"/>
                </a:cxn>
                <a:cxn ang="0">
                  <a:pos x="17" y="31"/>
                </a:cxn>
              </a:cxnLst>
              <a:rect l="0" t="0" r="r" b="b"/>
              <a:pathLst>
                <a:path w="64" h="83">
                  <a:moveTo>
                    <a:pt x="0" y="2"/>
                  </a:moveTo>
                  <a:lnTo>
                    <a:pt x="0" y="83"/>
                  </a:lnTo>
                  <a:lnTo>
                    <a:pt x="18" y="83"/>
                  </a:lnTo>
                  <a:lnTo>
                    <a:pt x="18" y="56"/>
                  </a:lnTo>
                  <a:lnTo>
                    <a:pt x="23" y="60"/>
                  </a:lnTo>
                  <a:lnTo>
                    <a:pt x="28" y="63"/>
                  </a:lnTo>
                  <a:lnTo>
                    <a:pt x="34" y="64"/>
                  </a:lnTo>
                  <a:lnTo>
                    <a:pt x="37" y="64"/>
                  </a:lnTo>
                  <a:lnTo>
                    <a:pt x="43" y="63"/>
                  </a:lnTo>
                  <a:lnTo>
                    <a:pt x="48" y="62"/>
                  </a:lnTo>
                  <a:lnTo>
                    <a:pt x="53" y="59"/>
                  </a:lnTo>
                  <a:lnTo>
                    <a:pt x="56" y="55"/>
                  </a:lnTo>
                  <a:lnTo>
                    <a:pt x="59" y="51"/>
                  </a:lnTo>
                  <a:lnTo>
                    <a:pt x="62" y="45"/>
                  </a:lnTo>
                  <a:lnTo>
                    <a:pt x="63" y="39"/>
                  </a:lnTo>
                  <a:lnTo>
                    <a:pt x="64" y="32"/>
                  </a:lnTo>
                  <a:lnTo>
                    <a:pt x="63" y="25"/>
                  </a:lnTo>
                  <a:lnTo>
                    <a:pt x="62" y="18"/>
                  </a:lnTo>
                  <a:lnTo>
                    <a:pt x="60" y="13"/>
                  </a:lnTo>
                  <a:lnTo>
                    <a:pt x="56" y="8"/>
                  </a:lnTo>
                  <a:lnTo>
                    <a:pt x="53" y="5"/>
                  </a:lnTo>
                  <a:lnTo>
                    <a:pt x="48" y="2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2" y="4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0" y="2"/>
                  </a:lnTo>
                  <a:close/>
                  <a:moveTo>
                    <a:pt x="17" y="31"/>
                  </a:moveTo>
                  <a:lnTo>
                    <a:pt x="17" y="26"/>
                  </a:lnTo>
                  <a:lnTo>
                    <a:pt x="18" y="21"/>
                  </a:lnTo>
                  <a:lnTo>
                    <a:pt x="20" y="18"/>
                  </a:lnTo>
                  <a:lnTo>
                    <a:pt x="22" y="15"/>
                  </a:lnTo>
                  <a:lnTo>
                    <a:pt x="26" y="12"/>
                  </a:lnTo>
                  <a:lnTo>
                    <a:pt x="31" y="12"/>
                  </a:lnTo>
                  <a:lnTo>
                    <a:pt x="36" y="12"/>
                  </a:lnTo>
                  <a:lnTo>
                    <a:pt x="40" y="15"/>
                  </a:lnTo>
                  <a:lnTo>
                    <a:pt x="42" y="18"/>
                  </a:lnTo>
                  <a:lnTo>
                    <a:pt x="44" y="21"/>
                  </a:lnTo>
                  <a:lnTo>
                    <a:pt x="45" y="26"/>
                  </a:lnTo>
                  <a:lnTo>
                    <a:pt x="45" y="31"/>
                  </a:lnTo>
                  <a:lnTo>
                    <a:pt x="45" y="40"/>
                  </a:lnTo>
                  <a:lnTo>
                    <a:pt x="42" y="46"/>
                  </a:lnTo>
                  <a:lnTo>
                    <a:pt x="40" y="49"/>
                  </a:lnTo>
                  <a:lnTo>
                    <a:pt x="38" y="51"/>
                  </a:lnTo>
                  <a:lnTo>
                    <a:pt x="35" y="52"/>
                  </a:lnTo>
                  <a:lnTo>
                    <a:pt x="31" y="52"/>
                  </a:lnTo>
                  <a:lnTo>
                    <a:pt x="27" y="52"/>
                  </a:lnTo>
                  <a:lnTo>
                    <a:pt x="24" y="51"/>
                  </a:lnTo>
                  <a:lnTo>
                    <a:pt x="22" y="49"/>
                  </a:lnTo>
                  <a:lnTo>
                    <a:pt x="20" y="46"/>
                  </a:lnTo>
                  <a:lnTo>
                    <a:pt x="18" y="40"/>
                  </a:lnTo>
                  <a:lnTo>
                    <a:pt x="17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4" name="Freeform 2218"/>
            <p:cNvSpPr>
              <a:spLocks/>
            </p:cNvSpPr>
            <p:nvPr/>
          </p:nvSpPr>
          <p:spPr bwMode="auto">
            <a:xfrm>
              <a:off x="3609" y="578"/>
              <a:ext cx="15" cy="15"/>
            </a:xfrm>
            <a:custGeom>
              <a:avLst/>
              <a:gdLst/>
              <a:ahLst/>
              <a:cxnLst>
                <a:cxn ang="0">
                  <a:pos x="19" y="39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20" y="60"/>
                </a:cxn>
                <a:cxn ang="0">
                  <a:pos x="44" y="21"/>
                </a:cxn>
                <a:cxn ang="0">
                  <a:pos x="44" y="60"/>
                </a:cxn>
                <a:cxn ang="0">
                  <a:pos x="63" y="60"/>
                </a:cxn>
                <a:cxn ang="0">
                  <a:pos x="63" y="0"/>
                </a:cxn>
                <a:cxn ang="0">
                  <a:pos x="43" y="0"/>
                </a:cxn>
                <a:cxn ang="0">
                  <a:pos x="19" y="39"/>
                </a:cxn>
              </a:cxnLst>
              <a:rect l="0" t="0" r="r" b="b"/>
              <a:pathLst>
                <a:path w="63" h="60">
                  <a:moveTo>
                    <a:pt x="19" y="39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20" y="60"/>
                  </a:lnTo>
                  <a:lnTo>
                    <a:pt x="44" y="21"/>
                  </a:lnTo>
                  <a:lnTo>
                    <a:pt x="44" y="60"/>
                  </a:lnTo>
                  <a:lnTo>
                    <a:pt x="63" y="60"/>
                  </a:lnTo>
                  <a:lnTo>
                    <a:pt x="63" y="0"/>
                  </a:lnTo>
                  <a:lnTo>
                    <a:pt x="43" y="0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5" name="Freeform 2219"/>
            <p:cNvSpPr>
              <a:spLocks noEditPoints="1"/>
            </p:cNvSpPr>
            <p:nvPr/>
          </p:nvSpPr>
          <p:spPr bwMode="auto">
            <a:xfrm>
              <a:off x="3628" y="577"/>
              <a:ext cx="16" cy="2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83"/>
                </a:cxn>
                <a:cxn ang="0">
                  <a:pos x="18" y="83"/>
                </a:cxn>
                <a:cxn ang="0">
                  <a:pos x="18" y="56"/>
                </a:cxn>
                <a:cxn ang="0">
                  <a:pos x="23" y="60"/>
                </a:cxn>
                <a:cxn ang="0">
                  <a:pos x="28" y="63"/>
                </a:cxn>
                <a:cxn ang="0">
                  <a:pos x="34" y="64"/>
                </a:cxn>
                <a:cxn ang="0">
                  <a:pos x="37" y="64"/>
                </a:cxn>
                <a:cxn ang="0">
                  <a:pos x="42" y="63"/>
                </a:cxn>
                <a:cxn ang="0">
                  <a:pos x="48" y="62"/>
                </a:cxn>
                <a:cxn ang="0">
                  <a:pos x="52" y="59"/>
                </a:cxn>
                <a:cxn ang="0">
                  <a:pos x="56" y="55"/>
                </a:cxn>
                <a:cxn ang="0">
                  <a:pos x="59" y="51"/>
                </a:cxn>
                <a:cxn ang="0">
                  <a:pos x="62" y="45"/>
                </a:cxn>
                <a:cxn ang="0">
                  <a:pos x="63" y="39"/>
                </a:cxn>
                <a:cxn ang="0">
                  <a:pos x="64" y="32"/>
                </a:cxn>
                <a:cxn ang="0">
                  <a:pos x="63" y="25"/>
                </a:cxn>
                <a:cxn ang="0">
                  <a:pos x="62" y="18"/>
                </a:cxn>
                <a:cxn ang="0">
                  <a:pos x="59" y="13"/>
                </a:cxn>
                <a:cxn ang="0">
                  <a:pos x="56" y="8"/>
                </a:cxn>
                <a:cxn ang="0">
                  <a:pos x="53" y="5"/>
                </a:cxn>
                <a:cxn ang="0">
                  <a:pos x="48" y="2"/>
                </a:cxn>
                <a:cxn ang="0">
                  <a:pos x="43" y="0"/>
                </a:cxn>
                <a:cxn ang="0">
                  <a:pos x="37" y="0"/>
                </a:cxn>
                <a:cxn ang="0">
                  <a:pos x="32" y="0"/>
                </a:cxn>
                <a:cxn ang="0">
                  <a:pos x="27" y="1"/>
                </a:cxn>
                <a:cxn ang="0">
                  <a:pos x="22" y="4"/>
                </a:cxn>
                <a:cxn ang="0">
                  <a:pos x="17" y="9"/>
                </a:cxn>
                <a:cxn ang="0">
                  <a:pos x="17" y="9"/>
                </a:cxn>
                <a:cxn ang="0">
                  <a:pos x="17" y="2"/>
                </a:cxn>
                <a:cxn ang="0">
                  <a:pos x="0" y="2"/>
                </a:cxn>
                <a:cxn ang="0">
                  <a:pos x="17" y="31"/>
                </a:cxn>
                <a:cxn ang="0">
                  <a:pos x="17" y="26"/>
                </a:cxn>
                <a:cxn ang="0">
                  <a:pos x="18" y="21"/>
                </a:cxn>
                <a:cxn ang="0">
                  <a:pos x="20" y="18"/>
                </a:cxn>
                <a:cxn ang="0">
                  <a:pos x="22" y="15"/>
                </a:cxn>
                <a:cxn ang="0">
                  <a:pos x="26" y="12"/>
                </a:cxn>
                <a:cxn ang="0">
                  <a:pos x="31" y="12"/>
                </a:cxn>
                <a:cxn ang="0">
                  <a:pos x="36" y="12"/>
                </a:cxn>
                <a:cxn ang="0">
                  <a:pos x="40" y="15"/>
                </a:cxn>
                <a:cxn ang="0">
                  <a:pos x="42" y="18"/>
                </a:cxn>
                <a:cxn ang="0">
                  <a:pos x="44" y="21"/>
                </a:cxn>
                <a:cxn ang="0">
                  <a:pos x="45" y="26"/>
                </a:cxn>
                <a:cxn ang="0">
                  <a:pos x="45" y="31"/>
                </a:cxn>
                <a:cxn ang="0">
                  <a:pos x="45" y="40"/>
                </a:cxn>
                <a:cxn ang="0">
                  <a:pos x="42" y="46"/>
                </a:cxn>
                <a:cxn ang="0">
                  <a:pos x="40" y="49"/>
                </a:cxn>
                <a:cxn ang="0">
                  <a:pos x="38" y="51"/>
                </a:cxn>
                <a:cxn ang="0">
                  <a:pos x="35" y="52"/>
                </a:cxn>
                <a:cxn ang="0">
                  <a:pos x="31" y="52"/>
                </a:cxn>
                <a:cxn ang="0">
                  <a:pos x="27" y="52"/>
                </a:cxn>
                <a:cxn ang="0">
                  <a:pos x="24" y="51"/>
                </a:cxn>
                <a:cxn ang="0">
                  <a:pos x="22" y="49"/>
                </a:cxn>
                <a:cxn ang="0">
                  <a:pos x="20" y="46"/>
                </a:cxn>
                <a:cxn ang="0">
                  <a:pos x="18" y="40"/>
                </a:cxn>
                <a:cxn ang="0">
                  <a:pos x="17" y="31"/>
                </a:cxn>
              </a:cxnLst>
              <a:rect l="0" t="0" r="r" b="b"/>
              <a:pathLst>
                <a:path w="64" h="83">
                  <a:moveTo>
                    <a:pt x="0" y="2"/>
                  </a:moveTo>
                  <a:lnTo>
                    <a:pt x="0" y="83"/>
                  </a:lnTo>
                  <a:lnTo>
                    <a:pt x="18" y="83"/>
                  </a:lnTo>
                  <a:lnTo>
                    <a:pt x="18" y="56"/>
                  </a:lnTo>
                  <a:lnTo>
                    <a:pt x="23" y="60"/>
                  </a:lnTo>
                  <a:lnTo>
                    <a:pt x="28" y="63"/>
                  </a:lnTo>
                  <a:lnTo>
                    <a:pt x="34" y="64"/>
                  </a:lnTo>
                  <a:lnTo>
                    <a:pt x="37" y="64"/>
                  </a:lnTo>
                  <a:lnTo>
                    <a:pt x="42" y="63"/>
                  </a:lnTo>
                  <a:lnTo>
                    <a:pt x="48" y="62"/>
                  </a:lnTo>
                  <a:lnTo>
                    <a:pt x="52" y="59"/>
                  </a:lnTo>
                  <a:lnTo>
                    <a:pt x="56" y="55"/>
                  </a:lnTo>
                  <a:lnTo>
                    <a:pt x="59" y="51"/>
                  </a:lnTo>
                  <a:lnTo>
                    <a:pt x="62" y="45"/>
                  </a:lnTo>
                  <a:lnTo>
                    <a:pt x="63" y="39"/>
                  </a:lnTo>
                  <a:lnTo>
                    <a:pt x="64" y="32"/>
                  </a:lnTo>
                  <a:lnTo>
                    <a:pt x="63" y="25"/>
                  </a:lnTo>
                  <a:lnTo>
                    <a:pt x="62" y="18"/>
                  </a:lnTo>
                  <a:lnTo>
                    <a:pt x="59" y="13"/>
                  </a:lnTo>
                  <a:lnTo>
                    <a:pt x="56" y="8"/>
                  </a:lnTo>
                  <a:lnTo>
                    <a:pt x="53" y="5"/>
                  </a:lnTo>
                  <a:lnTo>
                    <a:pt x="48" y="2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2" y="4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0" y="2"/>
                  </a:lnTo>
                  <a:close/>
                  <a:moveTo>
                    <a:pt x="17" y="31"/>
                  </a:moveTo>
                  <a:lnTo>
                    <a:pt x="17" y="26"/>
                  </a:lnTo>
                  <a:lnTo>
                    <a:pt x="18" y="21"/>
                  </a:lnTo>
                  <a:lnTo>
                    <a:pt x="20" y="18"/>
                  </a:lnTo>
                  <a:lnTo>
                    <a:pt x="22" y="15"/>
                  </a:lnTo>
                  <a:lnTo>
                    <a:pt x="26" y="12"/>
                  </a:lnTo>
                  <a:lnTo>
                    <a:pt x="31" y="12"/>
                  </a:lnTo>
                  <a:lnTo>
                    <a:pt x="36" y="12"/>
                  </a:lnTo>
                  <a:lnTo>
                    <a:pt x="40" y="15"/>
                  </a:lnTo>
                  <a:lnTo>
                    <a:pt x="42" y="18"/>
                  </a:lnTo>
                  <a:lnTo>
                    <a:pt x="44" y="21"/>
                  </a:lnTo>
                  <a:lnTo>
                    <a:pt x="45" y="26"/>
                  </a:lnTo>
                  <a:lnTo>
                    <a:pt x="45" y="31"/>
                  </a:lnTo>
                  <a:lnTo>
                    <a:pt x="45" y="40"/>
                  </a:lnTo>
                  <a:lnTo>
                    <a:pt x="42" y="46"/>
                  </a:lnTo>
                  <a:lnTo>
                    <a:pt x="40" y="49"/>
                  </a:lnTo>
                  <a:lnTo>
                    <a:pt x="38" y="51"/>
                  </a:lnTo>
                  <a:lnTo>
                    <a:pt x="35" y="52"/>
                  </a:lnTo>
                  <a:lnTo>
                    <a:pt x="31" y="52"/>
                  </a:lnTo>
                  <a:lnTo>
                    <a:pt x="27" y="52"/>
                  </a:lnTo>
                  <a:lnTo>
                    <a:pt x="24" y="51"/>
                  </a:lnTo>
                  <a:lnTo>
                    <a:pt x="22" y="49"/>
                  </a:lnTo>
                  <a:lnTo>
                    <a:pt x="20" y="46"/>
                  </a:lnTo>
                  <a:lnTo>
                    <a:pt x="18" y="40"/>
                  </a:lnTo>
                  <a:lnTo>
                    <a:pt x="17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6" name="Freeform 2220"/>
            <p:cNvSpPr>
              <a:spLocks noEditPoints="1"/>
            </p:cNvSpPr>
            <p:nvPr/>
          </p:nvSpPr>
          <p:spPr bwMode="auto">
            <a:xfrm>
              <a:off x="3646" y="577"/>
              <a:ext cx="17" cy="16"/>
            </a:xfrm>
            <a:custGeom>
              <a:avLst/>
              <a:gdLst/>
              <a:ahLst/>
              <a:cxnLst>
                <a:cxn ang="0">
                  <a:pos x="34" y="64"/>
                </a:cxn>
                <a:cxn ang="0">
                  <a:pos x="40" y="64"/>
                </a:cxn>
                <a:cxn ang="0">
                  <a:pos x="46" y="62"/>
                </a:cxn>
                <a:cxn ang="0">
                  <a:pos x="52" y="60"/>
                </a:cxn>
                <a:cxn ang="0">
                  <a:pos x="56" y="56"/>
                </a:cxn>
                <a:cxn ang="0">
                  <a:pos x="60" y="52"/>
                </a:cxn>
                <a:cxn ang="0">
                  <a:pos x="64" y="46"/>
                </a:cxn>
                <a:cxn ang="0">
                  <a:pos x="66" y="40"/>
                </a:cxn>
                <a:cxn ang="0">
                  <a:pos x="67" y="31"/>
                </a:cxn>
                <a:cxn ang="0">
                  <a:pos x="66" y="24"/>
                </a:cxn>
                <a:cxn ang="0">
                  <a:pos x="64" y="17"/>
                </a:cxn>
                <a:cxn ang="0">
                  <a:pos x="60" y="12"/>
                </a:cxn>
                <a:cxn ang="0">
                  <a:pos x="57" y="8"/>
                </a:cxn>
                <a:cxn ang="0">
                  <a:pos x="52" y="4"/>
                </a:cxn>
                <a:cxn ang="0">
                  <a:pos x="46" y="2"/>
                </a:cxn>
                <a:cxn ang="0">
                  <a:pos x="40" y="0"/>
                </a:cxn>
                <a:cxn ang="0">
                  <a:pos x="34" y="0"/>
                </a:cxn>
                <a:cxn ang="0">
                  <a:pos x="27" y="0"/>
                </a:cxn>
                <a:cxn ang="0">
                  <a:pos x="22" y="2"/>
                </a:cxn>
                <a:cxn ang="0">
                  <a:pos x="16" y="4"/>
                </a:cxn>
                <a:cxn ang="0">
                  <a:pos x="10" y="7"/>
                </a:cxn>
                <a:cxn ang="0">
                  <a:pos x="6" y="11"/>
                </a:cxn>
                <a:cxn ang="0">
                  <a:pos x="3" y="17"/>
                </a:cxn>
                <a:cxn ang="0">
                  <a:pos x="1" y="23"/>
                </a:cxn>
                <a:cxn ang="0">
                  <a:pos x="0" y="31"/>
                </a:cxn>
                <a:cxn ang="0">
                  <a:pos x="1" y="40"/>
                </a:cxn>
                <a:cxn ang="0">
                  <a:pos x="3" y="46"/>
                </a:cxn>
                <a:cxn ang="0">
                  <a:pos x="6" y="52"/>
                </a:cxn>
                <a:cxn ang="0">
                  <a:pos x="10" y="56"/>
                </a:cxn>
                <a:cxn ang="0">
                  <a:pos x="15" y="60"/>
                </a:cxn>
                <a:cxn ang="0">
                  <a:pos x="21" y="62"/>
                </a:cxn>
                <a:cxn ang="0">
                  <a:pos x="27" y="64"/>
                </a:cxn>
                <a:cxn ang="0">
                  <a:pos x="34" y="64"/>
                </a:cxn>
                <a:cxn ang="0">
                  <a:pos x="34" y="52"/>
                </a:cxn>
                <a:cxn ang="0">
                  <a:pos x="29" y="52"/>
                </a:cxn>
                <a:cxn ang="0">
                  <a:pos x="26" y="50"/>
                </a:cxn>
                <a:cxn ang="0">
                  <a:pos x="24" y="48"/>
                </a:cxn>
                <a:cxn ang="0">
                  <a:pos x="22" y="45"/>
                </a:cxn>
                <a:cxn ang="0">
                  <a:pos x="20" y="39"/>
                </a:cxn>
                <a:cxn ang="0">
                  <a:pos x="20" y="31"/>
                </a:cxn>
                <a:cxn ang="0">
                  <a:pos x="20" y="25"/>
                </a:cxn>
                <a:cxn ang="0">
                  <a:pos x="21" y="20"/>
                </a:cxn>
                <a:cxn ang="0">
                  <a:pos x="23" y="17"/>
                </a:cxn>
                <a:cxn ang="0">
                  <a:pos x="25" y="14"/>
                </a:cxn>
                <a:cxn ang="0">
                  <a:pos x="30" y="12"/>
                </a:cxn>
                <a:cxn ang="0">
                  <a:pos x="34" y="12"/>
                </a:cxn>
                <a:cxn ang="0">
                  <a:pos x="38" y="12"/>
                </a:cxn>
                <a:cxn ang="0">
                  <a:pos x="42" y="14"/>
                </a:cxn>
                <a:cxn ang="0">
                  <a:pos x="44" y="17"/>
                </a:cxn>
                <a:cxn ang="0">
                  <a:pos x="46" y="20"/>
                </a:cxn>
                <a:cxn ang="0">
                  <a:pos x="47" y="25"/>
                </a:cxn>
                <a:cxn ang="0">
                  <a:pos x="47" y="31"/>
                </a:cxn>
                <a:cxn ang="0">
                  <a:pos x="47" y="39"/>
                </a:cxn>
                <a:cxn ang="0">
                  <a:pos x="45" y="45"/>
                </a:cxn>
                <a:cxn ang="0">
                  <a:pos x="44" y="48"/>
                </a:cxn>
                <a:cxn ang="0">
                  <a:pos x="41" y="50"/>
                </a:cxn>
                <a:cxn ang="0">
                  <a:pos x="38" y="52"/>
                </a:cxn>
                <a:cxn ang="0">
                  <a:pos x="34" y="52"/>
                </a:cxn>
              </a:cxnLst>
              <a:rect l="0" t="0" r="r" b="b"/>
              <a:pathLst>
                <a:path w="67" h="64">
                  <a:moveTo>
                    <a:pt x="34" y="64"/>
                  </a:moveTo>
                  <a:lnTo>
                    <a:pt x="40" y="64"/>
                  </a:lnTo>
                  <a:lnTo>
                    <a:pt x="46" y="62"/>
                  </a:lnTo>
                  <a:lnTo>
                    <a:pt x="52" y="60"/>
                  </a:lnTo>
                  <a:lnTo>
                    <a:pt x="56" y="56"/>
                  </a:lnTo>
                  <a:lnTo>
                    <a:pt x="60" y="52"/>
                  </a:lnTo>
                  <a:lnTo>
                    <a:pt x="64" y="46"/>
                  </a:lnTo>
                  <a:lnTo>
                    <a:pt x="66" y="40"/>
                  </a:lnTo>
                  <a:lnTo>
                    <a:pt x="67" y="31"/>
                  </a:lnTo>
                  <a:lnTo>
                    <a:pt x="66" y="24"/>
                  </a:lnTo>
                  <a:lnTo>
                    <a:pt x="64" y="17"/>
                  </a:lnTo>
                  <a:lnTo>
                    <a:pt x="60" y="12"/>
                  </a:lnTo>
                  <a:lnTo>
                    <a:pt x="57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4"/>
                  </a:lnTo>
                  <a:lnTo>
                    <a:pt x="10" y="7"/>
                  </a:lnTo>
                  <a:lnTo>
                    <a:pt x="6" y="11"/>
                  </a:lnTo>
                  <a:lnTo>
                    <a:pt x="3" y="17"/>
                  </a:lnTo>
                  <a:lnTo>
                    <a:pt x="1" y="23"/>
                  </a:lnTo>
                  <a:lnTo>
                    <a:pt x="0" y="31"/>
                  </a:lnTo>
                  <a:lnTo>
                    <a:pt x="1" y="40"/>
                  </a:lnTo>
                  <a:lnTo>
                    <a:pt x="3" y="46"/>
                  </a:lnTo>
                  <a:lnTo>
                    <a:pt x="6" y="52"/>
                  </a:lnTo>
                  <a:lnTo>
                    <a:pt x="10" y="56"/>
                  </a:lnTo>
                  <a:lnTo>
                    <a:pt x="15" y="60"/>
                  </a:lnTo>
                  <a:lnTo>
                    <a:pt x="21" y="62"/>
                  </a:lnTo>
                  <a:lnTo>
                    <a:pt x="27" y="64"/>
                  </a:lnTo>
                  <a:lnTo>
                    <a:pt x="34" y="64"/>
                  </a:lnTo>
                  <a:close/>
                  <a:moveTo>
                    <a:pt x="34" y="52"/>
                  </a:moveTo>
                  <a:lnTo>
                    <a:pt x="29" y="52"/>
                  </a:lnTo>
                  <a:lnTo>
                    <a:pt x="26" y="50"/>
                  </a:lnTo>
                  <a:lnTo>
                    <a:pt x="24" y="48"/>
                  </a:lnTo>
                  <a:lnTo>
                    <a:pt x="22" y="45"/>
                  </a:lnTo>
                  <a:lnTo>
                    <a:pt x="20" y="39"/>
                  </a:lnTo>
                  <a:lnTo>
                    <a:pt x="20" y="31"/>
                  </a:lnTo>
                  <a:lnTo>
                    <a:pt x="20" y="25"/>
                  </a:lnTo>
                  <a:lnTo>
                    <a:pt x="21" y="20"/>
                  </a:lnTo>
                  <a:lnTo>
                    <a:pt x="23" y="17"/>
                  </a:lnTo>
                  <a:lnTo>
                    <a:pt x="25" y="14"/>
                  </a:lnTo>
                  <a:lnTo>
                    <a:pt x="30" y="12"/>
                  </a:lnTo>
                  <a:lnTo>
                    <a:pt x="34" y="12"/>
                  </a:lnTo>
                  <a:lnTo>
                    <a:pt x="38" y="12"/>
                  </a:lnTo>
                  <a:lnTo>
                    <a:pt x="42" y="14"/>
                  </a:lnTo>
                  <a:lnTo>
                    <a:pt x="44" y="17"/>
                  </a:lnTo>
                  <a:lnTo>
                    <a:pt x="46" y="20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47" y="39"/>
                  </a:lnTo>
                  <a:lnTo>
                    <a:pt x="45" y="45"/>
                  </a:lnTo>
                  <a:lnTo>
                    <a:pt x="44" y="48"/>
                  </a:lnTo>
                  <a:lnTo>
                    <a:pt x="41" y="50"/>
                  </a:lnTo>
                  <a:lnTo>
                    <a:pt x="38" y="52"/>
                  </a:lnTo>
                  <a:lnTo>
                    <a:pt x="34" y="5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7" name="Freeform 2221"/>
            <p:cNvSpPr>
              <a:spLocks noEditPoints="1"/>
            </p:cNvSpPr>
            <p:nvPr/>
          </p:nvSpPr>
          <p:spPr bwMode="auto">
            <a:xfrm>
              <a:off x="3665" y="578"/>
              <a:ext cx="15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0"/>
                </a:cxn>
                <a:cxn ang="0">
                  <a:pos x="35" y="60"/>
                </a:cxn>
                <a:cxn ang="0">
                  <a:pos x="41" y="60"/>
                </a:cxn>
                <a:cxn ang="0">
                  <a:pos x="45" y="59"/>
                </a:cxn>
                <a:cxn ang="0">
                  <a:pos x="49" y="58"/>
                </a:cxn>
                <a:cxn ang="0">
                  <a:pos x="52" y="57"/>
                </a:cxn>
                <a:cxn ang="0">
                  <a:pos x="54" y="55"/>
                </a:cxn>
                <a:cxn ang="0">
                  <a:pos x="56" y="52"/>
                </a:cxn>
                <a:cxn ang="0">
                  <a:pos x="57" y="49"/>
                </a:cxn>
                <a:cxn ang="0">
                  <a:pos x="58" y="45"/>
                </a:cxn>
                <a:cxn ang="0">
                  <a:pos x="58" y="42"/>
                </a:cxn>
                <a:cxn ang="0">
                  <a:pos x="57" y="39"/>
                </a:cxn>
                <a:cxn ang="0">
                  <a:pos x="56" y="35"/>
                </a:cxn>
                <a:cxn ang="0">
                  <a:pos x="54" y="33"/>
                </a:cxn>
                <a:cxn ang="0">
                  <a:pos x="50" y="30"/>
                </a:cxn>
                <a:cxn ang="0">
                  <a:pos x="44" y="28"/>
                </a:cxn>
                <a:cxn ang="0">
                  <a:pos x="44" y="28"/>
                </a:cxn>
                <a:cxn ang="0">
                  <a:pos x="48" y="27"/>
                </a:cxn>
                <a:cxn ang="0">
                  <a:pos x="52" y="24"/>
                </a:cxn>
                <a:cxn ang="0">
                  <a:pos x="55" y="20"/>
                </a:cxn>
                <a:cxn ang="0">
                  <a:pos x="56" y="14"/>
                </a:cxn>
                <a:cxn ang="0">
                  <a:pos x="55" y="10"/>
                </a:cxn>
                <a:cxn ang="0">
                  <a:pos x="53" y="6"/>
                </a:cxn>
                <a:cxn ang="0">
                  <a:pos x="51" y="4"/>
                </a:cxn>
                <a:cxn ang="0">
                  <a:pos x="48" y="2"/>
                </a:cxn>
                <a:cxn ang="0">
                  <a:pos x="42" y="0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18" y="12"/>
                </a:cxn>
                <a:cxn ang="0">
                  <a:pos x="27" y="12"/>
                </a:cxn>
                <a:cxn ang="0">
                  <a:pos x="31" y="12"/>
                </a:cxn>
                <a:cxn ang="0">
                  <a:pos x="34" y="13"/>
                </a:cxn>
                <a:cxn ang="0">
                  <a:pos x="37" y="15"/>
                </a:cxn>
                <a:cxn ang="0">
                  <a:pos x="38" y="18"/>
                </a:cxn>
                <a:cxn ang="0">
                  <a:pos x="37" y="19"/>
                </a:cxn>
                <a:cxn ang="0">
                  <a:pos x="37" y="21"/>
                </a:cxn>
                <a:cxn ang="0">
                  <a:pos x="34" y="22"/>
                </a:cxn>
                <a:cxn ang="0">
                  <a:pos x="33" y="22"/>
                </a:cxn>
                <a:cxn ang="0">
                  <a:pos x="30" y="23"/>
                </a:cxn>
                <a:cxn ang="0">
                  <a:pos x="27" y="23"/>
                </a:cxn>
                <a:cxn ang="0">
                  <a:pos x="18" y="23"/>
                </a:cxn>
                <a:cxn ang="0">
                  <a:pos x="18" y="12"/>
                </a:cxn>
                <a:cxn ang="0">
                  <a:pos x="18" y="34"/>
                </a:cxn>
                <a:cxn ang="0">
                  <a:pos x="29" y="34"/>
                </a:cxn>
                <a:cxn ang="0">
                  <a:pos x="34" y="35"/>
                </a:cxn>
                <a:cxn ang="0">
                  <a:pos x="38" y="37"/>
                </a:cxn>
                <a:cxn ang="0">
                  <a:pos x="39" y="39"/>
                </a:cxn>
                <a:cxn ang="0">
                  <a:pos x="40" y="42"/>
                </a:cxn>
                <a:cxn ang="0">
                  <a:pos x="39" y="44"/>
                </a:cxn>
                <a:cxn ang="0">
                  <a:pos x="38" y="46"/>
                </a:cxn>
                <a:cxn ang="0">
                  <a:pos x="34" y="47"/>
                </a:cxn>
                <a:cxn ang="0">
                  <a:pos x="29" y="48"/>
                </a:cxn>
                <a:cxn ang="0">
                  <a:pos x="18" y="48"/>
                </a:cxn>
                <a:cxn ang="0">
                  <a:pos x="18" y="34"/>
                </a:cxn>
              </a:cxnLst>
              <a:rect l="0" t="0" r="r" b="b"/>
              <a:pathLst>
                <a:path w="58" h="60">
                  <a:moveTo>
                    <a:pt x="0" y="0"/>
                  </a:moveTo>
                  <a:lnTo>
                    <a:pt x="0" y="60"/>
                  </a:lnTo>
                  <a:lnTo>
                    <a:pt x="35" y="60"/>
                  </a:lnTo>
                  <a:lnTo>
                    <a:pt x="41" y="60"/>
                  </a:lnTo>
                  <a:lnTo>
                    <a:pt x="45" y="59"/>
                  </a:lnTo>
                  <a:lnTo>
                    <a:pt x="49" y="58"/>
                  </a:lnTo>
                  <a:lnTo>
                    <a:pt x="52" y="57"/>
                  </a:lnTo>
                  <a:lnTo>
                    <a:pt x="54" y="55"/>
                  </a:lnTo>
                  <a:lnTo>
                    <a:pt x="56" y="52"/>
                  </a:lnTo>
                  <a:lnTo>
                    <a:pt x="57" y="49"/>
                  </a:lnTo>
                  <a:lnTo>
                    <a:pt x="58" y="45"/>
                  </a:lnTo>
                  <a:lnTo>
                    <a:pt x="58" y="42"/>
                  </a:lnTo>
                  <a:lnTo>
                    <a:pt x="57" y="39"/>
                  </a:lnTo>
                  <a:lnTo>
                    <a:pt x="56" y="35"/>
                  </a:lnTo>
                  <a:lnTo>
                    <a:pt x="54" y="33"/>
                  </a:lnTo>
                  <a:lnTo>
                    <a:pt x="50" y="30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8" y="27"/>
                  </a:lnTo>
                  <a:lnTo>
                    <a:pt x="52" y="24"/>
                  </a:lnTo>
                  <a:lnTo>
                    <a:pt x="55" y="20"/>
                  </a:lnTo>
                  <a:lnTo>
                    <a:pt x="56" y="14"/>
                  </a:lnTo>
                  <a:lnTo>
                    <a:pt x="55" y="10"/>
                  </a:lnTo>
                  <a:lnTo>
                    <a:pt x="53" y="6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5" y="0"/>
                  </a:lnTo>
                  <a:lnTo>
                    <a:pt x="0" y="0"/>
                  </a:lnTo>
                  <a:close/>
                  <a:moveTo>
                    <a:pt x="18" y="12"/>
                  </a:moveTo>
                  <a:lnTo>
                    <a:pt x="27" y="12"/>
                  </a:lnTo>
                  <a:lnTo>
                    <a:pt x="31" y="12"/>
                  </a:lnTo>
                  <a:lnTo>
                    <a:pt x="34" y="13"/>
                  </a:lnTo>
                  <a:lnTo>
                    <a:pt x="37" y="15"/>
                  </a:lnTo>
                  <a:lnTo>
                    <a:pt x="38" y="18"/>
                  </a:lnTo>
                  <a:lnTo>
                    <a:pt x="37" y="19"/>
                  </a:lnTo>
                  <a:lnTo>
                    <a:pt x="37" y="21"/>
                  </a:lnTo>
                  <a:lnTo>
                    <a:pt x="34" y="22"/>
                  </a:lnTo>
                  <a:lnTo>
                    <a:pt x="33" y="22"/>
                  </a:lnTo>
                  <a:lnTo>
                    <a:pt x="30" y="23"/>
                  </a:lnTo>
                  <a:lnTo>
                    <a:pt x="27" y="23"/>
                  </a:lnTo>
                  <a:lnTo>
                    <a:pt x="18" y="23"/>
                  </a:lnTo>
                  <a:lnTo>
                    <a:pt x="18" y="12"/>
                  </a:lnTo>
                  <a:close/>
                  <a:moveTo>
                    <a:pt x="18" y="34"/>
                  </a:moveTo>
                  <a:lnTo>
                    <a:pt x="29" y="34"/>
                  </a:lnTo>
                  <a:lnTo>
                    <a:pt x="34" y="35"/>
                  </a:lnTo>
                  <a:lnTo>
                    <a:pt x="38" y="37"/>
                  </a:lnTo>
                  <a:lnTo>
                    <a:pt x="39" y="39"/>
                  </a:lnTo>
                  <a:lnTo>
                    <a:pt x="40" y="42"/>
                  </a:lnTo>
                  <a:lnTo>
                    <a:pt x="39" y="44"/>
                  </a:lnTo>
                  <a:lnTo>
                    <a:pt x="38" y="46"/>
                  </a:lnTo>
                  <a:lnTo>
                    <a:pt x="34" y="47"/>
                  </a:lnTo>
                  <a:lnTo>
                    <a:pt x="29" y="48"/>
                  </a:lnTo>
                  <a:lnTo>
                    <a:pt x="18" y="48"/>
                  </a:lnTo>
                  <a:lnTo>
                    <a:pt x="18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8" name="Freeform 2222"/>
            <p:cNvSpPr>
              <a:spLocks noEditPoints="1"/>
            </p:cNvSpPr>
            <p:nvPr/>
          </p:nvSpPr>
          <p:spPr bwMode="auto">
            <a:xfrm>
              <a:off x="3682" y="577"/>
              <a:ext cx="16" cy="16"/>
            </a:xfrm>
            <a:custGeom>
              <a:avLst/>
              <a:gdLst/>
              <a:ahLst/>
              <a:cxnLst>
                <a:cxn ang="0">
                  <a:pos x="21" y="18"/>
                </a:cxn>
                <a:cxn ang="0">
                  <a:pos x="23" y="14"/>
                </a:cxn>
                <a:cxn ang="0">
                  <a:pos x="29" y="12"/>
                </a:cxn>
                <a:cxn ang="0">
                  <a:pos x="34" y="12"/>
                </a:cxn>
                <a:cxn ang="0">
                  <a:pos x="39" y="14"/>
                </a:cxn>
                <a:cxn ang="0">
                  <a:pos x="41" y="17"/>
                </a:cxn>
                <a:cxn ang="0">
                  <a:pos x="41" y="20"/>
                </a:cxn>
                <a:cxn ang="0">
                  <a:pos x="41" y="23"/>
                </a:cxn>
                <a:cxn ang="0">
                  <a:pos x="39" y="25"/>
                </a:cxn>
                <a:cxn ang="0">
                  <a:pos x="31" y="27"/>
                </a:cxn>
                <a:cxn ang="0">
                  <a:pos x="14" y="29"/>
                </a:cxn>
                <a:cxn ang="0">
                  <a:pos x="4" y="35"/>
                </a:cxn>
                <a:cxn ang="0">
                  <a:pos x="1" y="42"/>
                </a:cxn>
                <a:cxn ang="0">
                  <a:pos x="1" y="52"/>
                </a:cxn>
                <a:cxn ang="0">
                  <a:pos x="6" y="60"/>
                </a:cxn>
                <a:cxn ang="0">
                  <a:pos x="15" y="64"/>
                </a:cxn>
                <a:cxn ang="0">
                  <a:pos x="27" y="64"/>
                </a:cxn>
                <a:cxn ang="0">
                  <a:pos x="37" y="60"/>
                </a:cxn>
                <a:cxn ang="0">
                  <a:pos x="42" y="56"/>
                </a:cxn>
                <a:cxn ang="0">
                  <a:pos x="62" y="62"/>
                </a:cxn>
                <a:cxn ang="0">
                  <a:pos x="60" y="60"/>
                </a:cxn>
                <a:cxn ang="0">
                  <a:pos x="58" y="54"/>
                </a:cxn>
                <a:cxn ang="0">
                  <a:pos x="59" y="22"/>
                </a:cxn>
                <a:cxn ang="0">
                  <a:pos x="58" y="16"/>
                </a:cxn>
                <a:cxn ang="0">
                  <a:pos x="55" y="8"/>
                </a:cxn>
                <a:cxn ang="0">
                  <a:pos x="47" y="2"/>
                </a:cxn>
                <a:cxn ang="0">
                  <a:pos x="32" y="0"/>
                </a:cxn>
                <a:cxn ang="0">
                  <a:pos x="15" y="3"/>
                </a:cxn>
                <a:cxn ang="0">
                  <a:pos x="7" y="9"/>
                </a:cxn>
                <a:cxn ang="0">
                  <a:pos x="3" y="21"/>
                </a:cxn>
                <a:cxn ang="0">
                  <a:pos x="41" y="37"/>
                </a:cxn>
                <a:cxn ang="0">
                  <a:pos x="40" y="45"/>
                </a:cxn>
                <a:cxn ang="0">
                  <a:pos x="36" y="49"/>
                </a:cxn>
                <a:cxn ang="0">
                  <a:pos x="28" y="52"/>
                </a:cxn>
                <a:cxn ang="0">
                  <a:pos x="23" y="51"/>
                </a:cxn>
                <a:cxn ang="0">
                  <a:pos x="18" y="45"/>
                </a:cxn>
                <a:cxn ang="0">
                  <a:pos x="19" y="41"/>
                </a:cxn>
                <a:cxn ang="0">
                  <a:pos x="23" y="39"/>
                </a:cxn>
                <a:cxn ang="0">
                  <a:pos x="30" y="36"/>
                </a:cxn>
                <a:cxn ang="0">
                  <a:pos x="41" y="33"/>
                </a:cxn>
              </a:cxnLst>
              <a:rect l="0" t="0" r="r" b="b"/>
              <a:pathLst>
                <a:path w="62" h="64">
                  <a:moveTo>
                    <a:pt x="21" y="21"/>
                  </a:moveTo>
                  <a:lnTo>
                    <a:pt x="21" y="18"/>
                  </a:lnTo>
                  <a:lnTo>
                    <a:pt x="22" y="16"/>
                  </a:lnTo>
                  <a:lnTo>
                    <a:pt x="23" y="14"/>
                  </a:lnTo>
                  <a:lnTo>
                    <a:pt x="25" y="13"/>
                  </a:lnTo>
                  <a:lnTo>
                    <a:pt x="29" y="12"/>
                  </a:lnTo>
                  <a:lnTo>
                    <a:pt x="32" y="12"/>
                  </a:lnTo>
                  <a:lnTo>
                    <a:pt x="34" y="12"/>
                  </a:lnTo>
                  <a:lnTo>
                    <a:pt x="37" y="13"/>
                  </a:lnTo>
                  <a:lnTo>
                    <a:pt x="39" y="14"/>
                  </a:lnTo>
                  <a:lnTo>
                    <a:pt x="40" y="15"/>
                  </a:lnTo>
                  <a:lnTo>
                    <a:pt x="41" y="17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1"/>
                  </a:lnTo>
                  <a:lnTo>
                    <a:pt x="41" y="23"/>
                  </a:lnTo>
                  <a:lnTo>
                    <a:pt x="40" y="24"/>
                  </a:lnTo>
                  <a:lnTo>
                    <a:pt x="39" y="25"/>
                  </a:lnTo>
                  <a:lnTo>
                    <a:pt x="37" y="26"/>
                  </a:lnTo>
                  <a:lnTo>
                    <a:pt x="31" y="27"/>
                  </a:lnTo>
                  <a:lnTo>
                    <a:pt x="23" y="28"/>
                  </a:lnTo>
                  <a:lnTo>
                    <a:pt x="14" y="29"/>
                  </a:lnTo>
                  <a:lnTo>
                    <a:pt x="7" y="32"/>
                  </a:lnTo>
                  <a:lnTo>
                    <a:pt x="4" y="35"/>
                  </a:lnTo>
                  <a:lnTo>
                    <a:pt x="2" y="39"/>
                  </a:lnTo>
                  <a:lnTo>
                    <a:pt x="1" y="42"/>
                  </a:lnTo>
                  <a:lnTo>
                    <a:pt x="0" y="47"/>
                  </a:lnTo>
                  <a:lnTo>
                    <a:pt x="1" y="52"/>
                  </a:lnTo>
                  <a:lnTo>
                    <a:pt x="4" y="57"/>
                  </a:lnTo>
                  <a:lnTo>
                    <a:pt x="6" y="60"/>
                  </a:lnTo>
                  <a:lnTo>
                    <a:pt x="10" y="62"/>
                  </a:lnTo>
                  <a:lnTo>
                    <a:pt x="15" y="64"/>
                  </a:lnTo>
                  <a:lnTo>
                    <a:pt x="22" y="64"/>
                  </a:lnTo>
                  <a:lnTo>
                    <a:pt x="27" y="64"/>
                  </a:lnTo>
                  <a:lnTo>
                    <a:pt x="33" y="62"/>
                  </a:lnTo>
                  <a:lnTo>
                    <a:pt x="37" y="60"/>
                  </a:lnTo>
                  <a:lnTo>
                    <a:pt x="41" y="56"/>
                  </a:lnTo>
                  <a:lnTo>
                    <a:pt x="42" y="56"/>
                  </a:lnTo>
                  <a:lnTo>
                    <a:pt x="43" y="62"/>
                  </a:lnTo>
                  <a:lnTo>
                    <a:pt x="62" y="62"/>
                  </a:lnTo>
                  <a:lnTo>
                    <a:pt x="62" y="61"/>
                  </a:lnTo>
                  <a:lnTo>
                    <a:pt x="60" y="60"/>
                  </a:lnTo>
                  <a:lnTo>
                    <a:pt x="59" y="57"/>
                  </a:lnTo>
                  <a:lnTo>
                    <a:pt x="58" y="54"/>
                  </a:lnTo>
                  <a:lnTo>
                    <a:pt x="58" y="50"/>
                  </a:lnTo>
                  <a:lnTo>
                    <a:pt x="59" y="22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57" y="12"/>
                  </a:lnTo>
                  <a:lnTo>
                    <a:pt x="55" y="8"/>
                  </a:lnTo>
                  <a:lnTo>
                    <a:pt x="52" y="5"/>
                  </a:lnTo>
                  <a:lnTo>
                    <a:pt x="47" y="2"/>
                  </a:lnTo>
                  <a:lnTo>
                    <a:pt x="41" y="1"/>
                  </a:lnTo>
                  <a:lnTo>
                    <a:pt x="32" y="0"/>
                  </a:lnTo>
                  <a:lnTo>
                    <a:pt x="25" y="0"/>
                  </a:lnTo>
                  <a:lnTo>
                    <a:pt x="15" y="3"/>
                  </a:lnTo>
                  <a:lnTo>
                    <a:pt x="11" y="5"/>
                  </a:lnTo>
                  <a:lnTo>
                    <a:pt x="7" y="9"/>
                  </a:lnTo>
                  <a:lnTo>
                    <a:pt x="4" y="14"/>
                  </a:lnTo>
                  <a:lnTo>
                    <a:pt x="3" y="21"/>
                  </a:lnTo>
                  <a:lnTo>
                    <a:pt x="21" y="21"/>
                  </a:lnTo>
                  <a:close/>
                  <a:moveTo>
                    <a:pt x="41" y="37"/>
                  </a:moveTo>
                  <a:lnTo>
                    <a:pt x="41" y="42"/>
                  </a:lnTo>
                  <a:lnTo>
                    <a:pt x="40" y="45"/>
                  </a:lnTo>
                  <a:lnTo>
                    <a:pt x="38" y="47"/>
                  </a:lnTo>
                  <a:lnTo>
                    <a:pt x="36" y="49"/>
                  </a:lnTo>
                  <a:lnTo>
                    <a:pt x="32" y="52"/>
                  </a:lnTo>
                  <a:lnTo>
                    <a:pt x="28" y="52"/>
                  </a:lnTo>
                  <a:lnTo>
                    <a:pt x="26" y="52"/>
                  </a:lnTo>
                  <a:lnTo>
                    <a:pt x="23" y="51"/>
                  </a:lnTo>
                  <a:lnTo>
                    <a:pt x="19" y="49"/>
                  </a:lnTo>
                  <a:lnTo>
                    <a:pt x="18" y="45"/>
                  </a:lnTo>
                  <a:lnTo>
                    <a:pt x="19" y="43"/>
                  </a:lnTo>
                  <a:lnTo>
                    <a:pt x="19" y="41"/>
                  </a:lnTo>
                  <a:lnTo>
                    <a:pt x="22" y="40"/>
                  </a:lnTo>
                  <a:lnTo>
                    <a:pt x="23" y="39"/>
                  </a:lnTo>
                  <a:lnTo>
                    <a:pt x="27" y="37"/>
                  </a:lnTo>
                  <a:lnTo>
                    <a:pt x="30" y="36"/>
                  </a:lnTo>
                  <a:lnTo>
                    <a:pt x="36" y="35"/>
                  </a:lnTo>
                  <a:lnTo>
                    <a:pt x="41" y="33"/>
                  </a:lnTo>
                  <a:lnTo>
                    <a:pt x="41" y="3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39" name="Freeform 2223"/>
            <p:cNvSpPr>
              <a:spLocks/>
            </p:cNvSpPr>
            <p:nvPr/>
          </p:nvSpPr>
          <p:spPr bwMode="auto">
            <a:xfrm>
              <a:off x="3701" y="578"/>
              <a:ext cx="14" cy="15"/>
            </a:xfrm>
            <a:custGeom>
              <a:avLst/>
              <a:gdLst/>
              <a:ahLst/>
              <a:cxnLst>
                <a:cxn ang="0">
                  <a:pos x="18" y="34"/>
                </a:cxn>
                <a:cxn ang="0">
                  <a:pos x="39" y="34"/>
                </a:cxn>
                <a:cxn ang="0">
                  <a:pos x="39" y="60"/>
                </a:cxn>
                <a:cxn ang="0">
                  <a:pos x="58" y="60"/>
                </a:cxn>
                <a:cxn ang="0">
                  <a:pos x="58" y="0"/>
                </a:cxn>
                <a:cxn ang="0">
                  <a:pos x="39" y="0"/>
                </a:cxn>
                <a:cxn ang="0">
                  <a:pos x="39" y="22"/>
                </a:cxn>
                <a:cxn ang="0">
                  <a:pos x="18" y="2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8" y="60"/>
                </a:cxn>
                <a:cxn ang="0">
                  <a:pos x="18" y="34"/>
                </a:cxn>
              </a:cxnLst>
              <a:rect l="0" t="0" r="r" b="b"/>
              <a:pathLst>
                <a:path w="58" h="60">
                  <a:moveTo>
                    <a:pt x="18" y="34"/>
                  </a:moveTo>
                  <a:lnTo>
                    <a:pt x="39" y="34"/>
                  </a:lnTo>
                  <a:lnTo>
                    <a:pt x="39" y="60"/>
                  </a:lnTo>
                  <a:lnTo>
                    <a:pt x="58" y="60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39" y="22"/>
                  </a:lnTo>
                  <a:lnTo>
                    <a:pt x="18" y="2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8" y="60"/>
                  </a:lnTo>
                  <a:lnTo>
                    <a:pt x="18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0" name="Freeform 2224"/>
            <p:cNvSpPr>
              <a:spLocks/>
            </p:cNvSpPr>
            <p:nvPr/>
          </p:nvSpPr>
          <p:spPr bwMode="auto">
            <a:xfrm>
              <a:off x="3719" y="578"/>
              <a:ext cx="15" cy="15"/>
            </a:xfrm>
            <a:custGeom>
              <a:avLst/>
              <a:gdLst/>
              <a:ahLst/>
              <a:cxnLst>
                <a:cxn ang="0">
                  <a:pos x="18" y="39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9" y="60"/>
                </a:cxn>
                <a:cxn ang="0">
                  <a:pos x="44" y="21"/>
                </a:cxn>
                <a:cxn ang="0">
                  <a:pos x="44" y="60"/>
                </a:cxn>
                <a:cxn ang="0">
                  <a:pos x="61" y="60"/>
                </a:cxn>
                <a:cxn ang="0">
                  <a:pos x="61" y="0"/>
                </a:cxn>
                <a:cxn ang="0">
                  <a:pos x="43" y="0"/>
                </a:cxn>
                <a:cxn ang="0">
                  <a:pos x="18" y="39"/>
                </a:cxn>
              </a:cxnLst>
              <a:rect l="0" t="0" r="r" b="b"/>
              <a:pathLst>
                <a:path w="61" h="60">
                  <a:moveTo>
                    <a:pt x="18" y="39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9" y="60"/>
                  </a:lnTo>
                  <a:lnTo>
                    <a:pt x="44" y="21"/>
                  </a:lnTo>
                  <a:lnTo>
                    <a:pt x="44" y="60"/>
                  </a:lnTo>
                  <a:lnTo>
                    <a:pt x="61" y="60"/>
                  </a:lnTo>
                  <a:lnTo>
                    <a:pt x="61" y="0"/>
                  </a:lnTo>
                  <a:lnTo>
                    <a:pt x="43" y="0"/>
                  </a:lnTo>
                  <a:lnTo>
                    <a:pt x="18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1" name="Freeform 2225"/>
            <p:cNvSpPr>
              <a:spLocks noEditPoints="1"/>
            </p:cNvSpPr>
            <p:nvPr/>
          </p:nvSpPr>
          <p:spPr bwMode="auto">
            <a:xfrm>
              <a:off x="3737" y="577"/>
              <a:ext cx="16" cy="16"/>
            </a:xfrm>
            <a:custGeom>
              <a:avLst/>
              <a:gdLst/>
              <a:ahLst/>
              <a:cxnLst>
                <a:cxn ang="0">
                  <a:pos x="46" y="45"/>
                </a:cxn>
                <a:cxn ang="0">
                  <a:pos x="44" y="48"/>
                </a:cxn>
                <a:cxn ang="0">
                  <a:pos x="41" y="50"/>
                </a:cxn>
                <a:cxn ang="0">
                  <a:pos x="37" y="52"/>
                </a:cxn>
                <a:cxn ang="0">
                  <a:pos x="34" y="52"/>
                </a:cxn>
                <a:cxn ang="0">
                  <a:pos x="30" y="52"/>
                </a:cxn>
                <a:cxn ang="0">
                  <a:pos x="27" y="51"/>
                </a:cxn>
                <a:cxn ang="0">
                  <a:pos x="24" y="49"/>
                </a:cxn>
                <a:cxn ang="0">
                  <a:pos x="22" y="47"/>
                </a:cxn>
                <a:cxn ang="0">
                  <a:pos x="20" y="42"/>
                </a:cxn>
                <a:cxn ang="0">
                  <a:pos x="20" y="36"/>
                </a:cxn>
                <a:cxn ang="0">
                  <a:pos x="66" y="36"/>
                </a:cxn>
                <a:cxn ang="0">
                  <a:pos x="66" y="33"/>
                </a:cxn>
                <a:cxn ang="0">
                  <a:pos x="65" y="29"/>
                </a:cxn>
                <a:cxn ang="0">
                  <a:pos x="65" y="24"/>
                </a:cxn>
                <a:cxn ang="0">
                  <a:pos x="63" y="19"/>
                </a:cxn>
                <a:cxn ang="0">
                  <a:pos x="61" y="13"/>
                </a:cxn>
                <a:cxn ang="0">
                  <a:pos x="57" y="8"/>
                </a:cxn>
                <a:cxn ang="0">
                  <a:pos x="51" y="4"/>
                </a:cxn>
                <a:cxn ang="0">
                  <a:pos x="48" y="2"/>
                </a:cxn>
                <a:cxn ang="0">
                  <a:pos x="44" y="1"/>
                </a:cxn>
                <a:cxn ang="0">
                  <a:pos x="39" y="0"/>
                </a:cxn>
                <a:cxn ang="0">
                  <a:pos x="34" y="0"/>
                </a:cxn>
                <a:cxn ang="0">
                  <a:pos x="27" y="0"/>
                </a:cxn>
                <a:cxn ang="0">
                  <a:pos x="21" y="2"/>
                </a:cxn>
                <a:cxn ang="0">
                  <a:pos x="15" y="4"/>
                </a:cxn>
                <a:cxn ang="0">
                  <a:pos x="11" y="8"/>
                </a:cxn>
                <a:cxn ang="0">
                  <a:pos x="7" y="12"/>
                </a:cxn>
                <a:cxn ang="0">
                  <a:pos x="3" y="18"/>
                </a:cxn>
                <a:cxn ang="0">
                  <a:pos x="1" y="24"/>
                </a:cxn>
                <a:cxn ang="0">
                  <a:pos x="0" y="31"/>
                </a:cxn>
                <a:cxn ang="0">
                  <a:pos x="0" y="37"/>
                </a:cxn>
                <a:cxn ang="0">
                  <a:pos x="1" y="42"/>
                </a:cxn>
                <a:cxn ang="0">
                  <a:pos x="2" y="46"/>
                </a:cxn>
                <a:cxn ang="0">
                  <a:pos x="4" y="50"/>
                </a:cxn>
                <a:cxn ang="0">
                  <a:pos x="9" y="56"/>
                </a:cxn>
                <a:cxn ang="0">
                  <a:pos x="14" y="59"/>
                </a:cxn>
                <a:cxn ang="0">
                  <a:pos x="19" y="62"/>
                </a:cxn>
                <a:cxn ang="0">
                  <a:pos x="25" y="63"/>
                </a:cxn>
                <a:cxn ang="0">
                  <a:pos x="29" y="64"/>
                </a:cxn>
                <a:cxn ang="0">
                  <a:pos x="33" y="64"/>
                </a:cxn>
                <a:cxn ang="0">
                  <a:pos x="42" y="63"/>
                </a:cxn>
                <a:cxn ang="0">
                  <a:pos x="50" y="61"/>
                </a:cxn>
                <a:cxn ang="0">
                  <a:pos x="56" y="58"/>
                </a:cxn>
                <a:cxn ang="0">
                  <a:pos x="59" y="55"/>
                </a:cxn>
                <a:cxn ang="0">
                  <a:pos x="62" y="50"/>
                </a:cxn>
                <a:cxn ang="0">
                  <a:pos x="64" y="45"/>
                </a:cxn>
                <a:cxn ang="0">
                  <a:pos x="46" y="45"/>
                </a:cxn>
                <a:cxn ang="0">
                  <a:pos x="20" y="26"/>
                </a:cxn>
                <a:cxn ang="0">
                  <a:pos x="21" y="21"/>
                </a:cxn>
                <a:cxn ang="0">
                  <a:pos x="22" y="18"/>
                </a:cxn>
                <a:cxn ang="0">
                  <a:pos x="24" y="15"/>
                </a:cxn>
                <a:cxn ang="0">
                  <a:pos x="27" y="13"/>
                </a:cxn>
                <a:cxn ang="0">
                  <a:pos x="31" y="12"/>
                </a:cxn>
                <a:cxn ang="0">
                  <a:pos x="34" y="12"/>
                </a:cxn>
                <a:cxn ang="0">
                  <a:pos x="38" y="12"/>
                </a:cxn>
                <a:cxn ang="0">
                  <a:pos x="42" y="14"/>
                </a:cxn>
                <a:cxn ang="0">
                  <a:pos x="43" y="16"/>
                </a:cxn>
                <a:cxn ang="0">
                  <a:pos x="45" y="18"/>
                </a:cxn>
                <a:cxn ang="0">
                  <a:pos x="46" y="22"/>
                </a:cxn>
                <a:cxn ang="0">
                  <a:pos x="46" y="26"/>
                </a:cxn>
                <a:cxn ang="0">
                  <a:pos x="20" y="26"/>
                </a:cxn>
              </a:cxnLst>
              <a:rect l="0" t="0" r="r" b="b"/>
              <a:pathLst>
                <a:path w="66" h="64">
                  <a:moveTo>
                    <a:pt x="46" y="45"/>
                  </a:moveTo>
                  <a:lnTo>
                    <a:pt x="44" y="48"/>
                  </a:lnTo>
                  <a:lnTo>
                    <a:pt x="41" y="50"/>
                  </a:lnTo>
                  <a:lnTo>
                    <a:pt x="37" y="52"/>
                  </a:lnTo>
                  <a:lnTo>
                    <a:pt x="34" y="52"/>
                  </a:lnTo>
                  <a:lnTo>
                    <a:pt x="30" y="52"/>
                  </a:lnTo>
                  <a:lnTo>
                    <a:pt x="27" y="51"/>
                  </a:lnTo>
                  <a:lnTo>
                    <a:pt x="24" y="49"/>
                  </a:lnTo>
                  <a:lnTo>
                    <a:pt x="22" y="47"/>
                  </a:lnTo>
                  <a:lnTo>
                    <a:pt x="20" y="42"/>
                  </a:lnTo>
                  <a:lnTo>
                    <a:pt x="20" y="36"/>
                  </a:lnTo>
                  <a:lnTo>
                    <a:pt x="66" y="36"/>
                  </a:lnTo>
                  <a:lnTo>
                    <a:pt x="66" y="33"/>
                  </a:lnTo>
                  <a:lnTo>
                    <a:pt x="65" y="29"/>
                  </a:lnTo>
                  <a:lnTo>
                    <a:pt x="65" y="24"/>
                  </a:lnTo>
                  <a:lnTo>
                    <a:pt x="63" y="19"/>
                  </a:lnTo>
                  <a:lnTo>
                    <a:pt x="61" y="13"/>
                  </a:lnTo>
                  <a:lnTo>
                    <a:pt x="57" y="8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4" y="1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5" y="4"/>
                  </a:lnTo>
                  <a:lnTo>
                    <a:pt x="11" y="8"/>
                  </a:lnTo>
                  <a:lnTo>
                    <a:pt x="7" y="12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1" y="42"/>
                  </a:lnTo>
                  <a:lnTo>
                    <a:pt x="2" y="46"/>
                  </a:lnTo>
                  <a:lnTo>
                    <a:pt x="4" y="50"/>
                  </a:lnTo>
                  <a:lnTo>
                    <a:pt x="9" y="56"/>
                  </a:lnTo>
                  <a:lnTo>
                    <a:pt x="14" y="59"/>
                  </a:lnTo>
                  <a:lnTo>
                    <a:pt x="19" y="62"/>
                  </a:lnTo>
                  <a:lnTo>
                    <a:pt x="25" y="63"/>
                  </a:lnTo>
                  <a:lnTo>
                    <a:pt x="29" y="64"/>
                  </a:lnTo>
                  <a:lnTo>
                    <a:pt x="33" y="64"/>
                  </a:lnTo>
                  <a:lnTo>
                    <a:pt x="42" y="63"/>
                  </a:lnTo>
                  <a:lnTo>
                    <a:pt x="50" y="61"/>
                  </a:lnTo>
                  <a:lnTo>
                    <a:pt x="56" y="58"/>
                  </a:lnTo>
                  <a:lnTo>
                    <a:pt x="59" y="55"/>
                  </a:lnTo>
                  <a:lnTo>
                    <a:pt x="62" y="50"/>
                  </a:lnTo>
                  <a:lnTo>
                    <a:pt x="64" y="45"/>
                  </a:lnTo>
                  <a:lnTo>
                    <a:pt x="46" y="45"/>
                  </a:lnTo>
                  <a:close/>
                  <a:moveTo>
                    <a:pt x="20" y="26"/>
                  </a:moveTo>
                  <a:lnTo>
                    <a:pt x="21" y="21"/>
                  </a:lnTo>
                  <a:lnTo>
                    <a:pt x="22" y="18"/>
                  </a:lnTo>
                  <a:lnTo>
                    <a:pt x="24" y="15"/>
                  </a:lnTo>
                  <a:lnTo>
                    <a:pt x="27" y="13"/>
                  </a:lnTo>
                  <a:lnTo>
                    <a:pt x="31" y="12"/>
                  </a:lnTo>
                  <a:lnTo>
                    <a:pt x="34" y="12"/>
                  </a:lnTo>
                  <a:lnTo>
                    <a:pt x="38" y="12"/>
                  </a:lnTo>
                  <a:lnTo>
                    <a:pt x="42" y="14"/>
                  </a:lnTo>
                  <a:lnTo>
                    <a:pt x="43" y="16"/>
                  </a:lnTo>
                  <a:lnTo>
                    <a:pt x="45" y="18"/>
                  </a:lnTo>
                  <a:lnTo>
                    <a:pt x="46" y="22"/>
                  </a:lnTo>
                  <a:lnTo>
                    <a:pt x="46" y="26"/>
                  </a:lnTo>
                  <a:lnTo>
                    <a:pt x="20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2" name="Freeform 2226"/>
            <p:cNvSpPr>
              <a:spLocks/>
            </p:cNvSpPr>
            <p:nvPr/>
          </p:nvSpPr>
          <p:spPr bwMode="auto">
            <a:xfrm>
              <a:off x="3472" y="611"/>
              <a:ext cx="15" cy="15"/>
            </a:xfrm>
            <a:custGeom>
              <a:avLst/>
              <a:gdLst/>
              <a:ahLst/>
              <a:cxnLst>
                <a:cxn ang="0">
                  <a:pos x="18" y="25"/>
                </a:cxn>
                <a:cxn ang="0">
                  <a:pos x="18" y="25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61"/>
                </a:cxn>
                <a:cxn ang="0">
                  <a:pos x="18" y="61"/>
                </a:cxn>
                <a:cxn ang="0">
                  <a:pos x="18" y="34"/>
                </a:cxn>
                <a:cxn ang="0">
                  <a:pos x="18" y="34"/>
                </a:cxn>
                <a:cxn ang="0">
                  <a:pos x="37" y="61"/>
                </a:cxn>
                <a:cxn ang="0">
                  <a:pos x="59" y="61"/>
                </a:cxn>
                <a:cxn ang="0">
                  <a:pos x="33" y="29"/>
                </a:cxn>
                <a:cxn ang="0">
                  <a:pos x="58" y="0"/>
                </a:cxn>
                <a:cxn ang="0">
                  <a:pos x="37" y="0"/>
                </a:cxn>
                <a:cxn ang="0">
                  <a:pos x="18" y="25"/>
                </a:cxn>
              </a:cxnLst>
              <a:rect l="0" t="0" r="r" b="b"/>
              <a:pathLst>
                <a:path w="59" h="61">
                  <a:moveTo>
                    <a:pt x="18" y="25"/>
                  </a:moveTo>
                  <a:lnTo>
                    <a:pt x="18" y="25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61"/>
                  </a:lnTo>
                  <a:lnTo>
                    <a:pt x="18" y="61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37" y="61"/>
                  </a:lnTo>
                  <a:lnTo>
                    <a:pt x="59" y="61"/>
                  </a:lnTo>
                  <a:lnTo>
                    <a:pt x="33" y="29"/>
                  </a:lnTo>
                  <a:lnTo>
                    <a:pt x="58" y="0"/>
                  </a:lnTo>
                  <a:lnTo>
                    <a:pt x="37" y="0"/>
                  </a:lnTo>
                  <a:lnTo>
                    <a:pt x="18" y="2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3" name="Freeform 2227"/>
            <p:cNvSpPr>
              <a:spLocks noEditPoints="1"/>
            </p:cNvSpPr>
            <p:nvPr/>
          </p:nvSpPr>
          <p:spPr bwMode="auto">
            <a:xfrm>
              <a:off x="3487" y="610"/>
              <a:ext cx="17" cy="16"/>
            </a:xfrm>
            <a:custGeom>
              <a:avLst/>
              <a:gdLst/>
              <a:ahLst/>
              <a:cxnLst>
                <a:cxn ang="0">
                  <a:pos x="32" y="65"/>
                </a:cxn>
                <a:cxn ang="0">
                  <a:pos x="40" y="65"/>
                </a:cxn>
                <a:cxn ang="0">
                  <a:pos x="46" y="63"/>
                </a:cxn>
                <a:cxn ang="0">
                  <a:pos x="51" y="61"/>
                </a:cxn>
                <a:cxn ang="0">
                  <a:pos x="56" y="56"/>
                </a:cxn>
                <a:cxn ang="0">
                  <a:pos x="60" y="52"/>
                </a:cxn>
                <a:cxn ang="0">
                  <a:pos x="63" y="47"/>
                </a:cxn>
                <a:cxn ang="0">
                  <a:pos x="65" y="40"/>
                </a:cxn>
                <a:cxn ang="0">
                  <a:pos x="65" y="32"/>
                </a:cxn>
                <a:cxn ang="0">
                  <a:pos x="65" y="25"/>
                </a:cxn>
                <a:cxn ang="0">
                  <a:pos x="63" y="18"/>
                </a:cxn>
                <a:cxn ang="0">
                  <a:pos x="60" y="13"/>
                </a:cxn>
                <a:cxn ang="0">
                  <a:pos x="56" y="9"/>
                </a:cxn>
                <a:cxn ang="0">
                  <a:pos x="51" y="4"/>
                </a:cxn>
                <a:cxn ang="0">
                  <a:pos x="46" y="2"/>
                </a:cxn>
                <a:cxn ang="0">
                  <a:pos x="40" y="0"/>
                </a:cxn>
                <a:cxn ang="0">
                  <a:pos x="32" y="0"/>
                </a:cxn>
                <a:cxn ang="0">
                  <a:pos x="26" y="0"/>
                </a:cxn>
                <a:cxn ang="0">
                  <a:pos x="20" y="2"/>
                </a:cxn>
                <a:cxn ang="0">
                  <a:pos x="15" y="4"/>
                </a:cxn>
                <a:cxn ang="0">
                  <a:pos x="10" y="7"/>
                </a:cxn>
                <a:cxn ang="0">
                  <a:pos x="6" y="12"/>
                </a:cxn>
                <a:cxn ang="0">
                  <a:pos x="3" y="18"/>
                </a:cxn>
                <a:cxn ang="0">
                  <a:pos x="1" y="24"/>
                </a:cxn>
                <a:cxn ang="0">
                  <a:pos x="0" y="32"/>
                </a:cxn>
                <a:cxn ang="0">
                  <a:pos x="1" y="40"/>
                </a:cxn>
                <a:cxn ang="0">
                  <a:pos x="2" y="47"/>
                </a:cxn>
                <a:cxn ang="0">
                  <a:pos x="5" y="52"/>
                </a:cxn>
                <a:cxn ang="0">
                  <a:pos x="9" y="56"/>
                </a:cxn>
                <a:cxn ang="0">
                  <a:pos x="14" y="61"/>
                </a:cxn>
                <a:cxn ang="0">
                  <a:pos x="19" y="63"/>
                </a:cxn>
                <a:cxn ang="0">
                  <a:pos x="26" y="65"/>
                </a:cxn>
                <a:cxn ang="0">
                  <a:pos x="32" y="65"/>
                </a:cxn>
                <a:cxn ang="0">
                  <a:pos x="32" y="52"/>
                </a:cxn>
                <a:cxn ang="0">
                  <a:pos x="28" y="52"/>
                </a:cxn>
                <a:cxn ang="0">
                  <a:pos x="25" y="50"/>
                </a:cxn>
                <a:cxn ang="0">
                  <a:pos x="22" y="48"/>
                </a:cxn>
                <a:cxn ang="0">
                  <a:pos x="21" y="45"/>
                </a:cxn>
                <a:cxn ang="0">
                  <a:pos x="19" y="39"/>
                </a:cxn>
                <a:cxn ang="0">
                  <a:pos x="18" y="32"/>
                </a:cxn>
                <a:cxn ang="0">
                  <a:pos x="19" y="26"/>
                </a:cxn>
                <a:cxn ang="0">
                  <a:pos x="20" y="21"/>
                </a:cxn>
                <a:cxn ang="0">
                  <a:pos x="22" y="18"/>
                </a:cxn>
                <a:cxn ang="0">
                  <a:pos x="24" y="16"/>
                </a:cxn>
                <a:cxn ang="0">
                  <a:pos x="28" y="13"/>
                </a:cxn>
                <a:cxn ang="0">
                  <a:pos x="32" y="13"/>
                </a:cxn>
                <a:cxn ang="0">
                  <a:pos x="37" y="13"/>
                </a:cxn>
                <a:cxn ang="0">
                  <a:pos x="42" y="16"/>
                </a:cxn>
                <a:cxn ang="0">
                  <a:pos x="44" y="18"/>
                </a:cxn>
                <a:cxn ang="0">
                  <a:pos x="45" y="21"/>
                </a:cxn>
                <a:cxn ang="0">
                  <a:pos x="47" y="26"/>
                </a:cxn>
                <a:cxn ang="0">
                  <a:pos x="47" y="32"/>
                </a:cxn>
                <a:cxn ang="0">
                  <a:pos x="47" y="39"/>
                </a:cxn>
                <a:cxn ang="0">
                  <a:pos x="45" y="45"/>
                </a:cxn>
                <a:cxn ang="0">
                  <a:pos x="43" y="48"/>
                </a:cxn>
                <a:cxn ang="0">
                  <a:pos x="41" y="50"/>
                </a:cxn>
                <a:cxn ang="0">
                  <a:pos x="37" y="52"/>
                </a:cxn>
                <a:cxn ang="0">
                  <a:pos x="32" y="52"/>
                </a:cxn>
              </a:cxnLst>
              <a:rect l="0" t="0" r="r" b="b"/>
              <a:pathLst>
                <a:path w="65" h="65">
                  <a:moveTo>
                    <a:pt x="32" y="65"/>
                  </a:moveTo>
                  <a:lnTo>
                    <a:pt x="40" y="65"/>
                  </a:lnTo>
                  <a:lnTo>
                    <a:pt x="46" y="63"/>
                  </a:lnTo>
                  <a:lnTo>
                    <a:pt x="51" y="61"/>
                  </a:lnTo>
                  <a:lnTo>
                    <a:pt x="56" y="56"/>
                  </a:lnTo>
                  <a:lnTo>
                    <a:pt x="60" y="52"/>
                  </a:lnTo>
                  <a:lnTo>
                    <a:pt x="63" y="47"/>
                  </a:lnTo>
                  <a:lnTo>
                    <a:pt x="65" y="40"/>
                  </a:lnTo>
                  <a:lnTo>
                    <a:pt x="65" y="32"/>
                  </a:lnTo>
                  <a:lnTo>
                    <a:pt x="65" y="25"/>
                  </a:lnTo>
                  <a:lnTo>
                    <a:pt x="63" y="18"/>
                  </a:lnTo>
                  <a:lnTo>
                    <a:pt x="60" y="13"/>
                  </a:lnTo>
                  <a:lnTo>
                    <a:pt x="56" y="9"/>
                  </a:lnTo>
                  <a:lnTo>
                    <a:pt x="51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0" y="2"/>
                  </a:lnTo>
                  <a:lnTo>
                    <a:pt x="15" y="4"/>
                  </a:lnTo>
                  <a:lnTo>
                    <a:pt x="10" y="7"/>
                  </a:lnTo>
                  <a:lnTo>
                    <a:pt x="6" y="12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2"/>
                  </a:lnTo>
                  <a:lnTo>
                    <a:pt x="1" y="40"/>
                  </a:lnTo>
                  <a:lnTo>
                    <a:pt x="2" y="47"/>
                  </a:lnTo>
                  <a:lnTo>
                    <a:pt x="5" y="52"/>
                  </a:lnTo>
                  <a:lnTo>
                    <a:pt x="9" y="56"/>
                  </a:lnTo>
                  <a:lnTo>
                    <a:pt x="14" y="61"/>
                  </a:lnTo>
                  <a:lnTo>
                    <a:pt x="19" y="63"/>
                  </a:lnTo>
                  <a:lnTo>
                    <a:pt x="26" y="65"/>
                  </a:lnTo>
                  <a:lnTo>
                    <a:pt x="32" y="65"/>
                  </a:lnTo>
                  <a:close/>
                  <a:moveTo>
                    <a:pt x="32" y="52"/>
                  </a:moveTo>
                  <a:lnTo>
                    <a:pt x="28" y="52"/>
                  </a:lnTo>
                  <a:lnTo>
                    <a:pt x="25" y="50"/>
                  </a:lnTo>
                  <a:lnTo>
                    <a:pt x="22" y="48"/>
                  </a:lnTo>
                  <a:lnTo>
                    <a:pt x="21" y="45"/>
                  </a:lnTo>
                  <a:lnTo>
                    <a:pt x="19" y="39"/>
                  </a:lnTo>
                  <a:lnTo>
                    <a:pt x="18" y="32"/>
                  </a:lnTo>
                  <a:lnTo>
                    <a:pt x="19" y="26"/>
                  </a:lnTo>
                  <a:lnTo>
                    <a:pt x="20" y="21"/>
                  </a:lnTo>
                  <a:lnTo>
                    <a:pt x="22" y="18"/>
                  </a:lnTo>
                  <a:lnTo>
                    <a:pt x="24" y="16"/>
                  </a:lnTo>
                  <a:lnTo>
                    <a:pt x="28" y="13"/>
                  </a:lnTo>
                  <a:lnTo>
                    <a:pt x="32" y="13"/>
                  </a:lnTo>
                  <a:lnTo>
                    <a:pt x="37" y="13"/>
                  </a:lnTo>
                  <a:lnTo>
                    <a:pt x="42" y="16"/>
                  </a:lnTo>
                  <a:lnTo>
                    <a:pt x="44" y="18"/>
                  </a:lnTo>
                  <a:lnTo>
                    <a:pt x="45" y="21"/>
                  </a:lnTo>
                  <a:lnTo>
                    <a:pt x="47" y="26"/>
                  </a:lnTo>
                  <a:lnTo>
                    <a:pt x="47" y="32"/>
                  </a:lnTo>
                  <a:lnTo>
                    <a:pt x="47" y="39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1" y="50"/>
                  </a:lnTo>
                  <a:lnTo>
                    <a:pt x="37" y="52"/>
                  </a:lnTo>
                  <a:lnTo>
                    <a:pt x="32" y="5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4" name="Freeform 2228"/>
            <p:cNvSpPr>
              <a:spLocks/>
            </p:cNvSpPr>
            <p:nvPr/>
          </p:nvSpPr>
          <p:spPr bwMode="auto">
            <a:xfrm>
              <a:off x="3507" y="611"/>
              <a:ext cx="14" cy="15"/>
            </a:xfrm>
            <a:custGeom>
              <a:avLst/>
              <a:gdLst/>
              <a:ahLst/>
              <a:cxnLst>
                <a:cxn ang="0">
                  <a:pos x="19" y="35"/>
                </a:cxn>
                <a:cxn ang="0">
                  <a:pos x="40" y="35"/>
                </a:cxn>
                <a:cxn ang="0">
                  <a:pos x="40" y="61"/>
                </a:cxn>
                <a:cxn ang="0">
                  <a:pos x="57" y="61"/>
                </a:cxn>
                <a:cxn ang="0">
                  <a:pos x="57" y="0"/>
                </a:cxn>
                <a:cxn ang="0">
                  <a:pos x="40" y="0"/>
                </a:cxn>
                <a:cxn ang="0">
                  <a:pos x="40" y="23"/>
                </a:cxn>
                <a:cxn ang="0">
                  <a:pos x="19" y="23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61"/>
                </a:cxn>
                <a:cxn ang="0">
                  <a:pos x="19" y="61"/>
                </a:cxn>
                <a:cxn ang="0">
                  <a:pos x="19" y="35"/>
                </a:cxn>
              </a:cxnLst>
              <a:rect l="0" t="0" r="r" b="b"/>
              <a:pathLst>
                <a:path w="57" h="61">
                  <a:moveTo>
                    <a:pt x="19" y="35"/>
                  </a:moveTo>
                  <a:lnTo>
                    <a:pt x="40" y="35"/>
                  </a:lnTo>
                  <a:lnTo>
                    <a:pt x="40" y="61"/>
                  </a:lnTo>
                  <a:lnTo>
                    <a:pt x="57" y="61"/>
                  </a:lnTo>
                  <a:lnTo>
                    <a:pt x="57" y="0"/>
                  </a:lnTo>
                  <a:lnTo>
                    <a:pt x="40" y="0"/>
                  </a:lnTo>
                  <a:lnTo>
                    <a:pt x="40" y="23"/>
                  </a:lnTo>
                  <a:lnTo>
                    <a:pt x="19" y="23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61"/>
                  </a:lnTo>
                  <a:lnTo>
                    <a:pt x="19" y="61"/>
                  </a:lnTo>
                  <a:lnTo>
                    <a:pt x="19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5" name="Freeform 2229"/>
            <p:cNvSpPr>
              <a:spLocks/>
            </p:cNvSpPr>
            <p:nvPr/>
          </p:nvSpPr>
          <p:spPr bwMode="auto">
            <a:xfrm>
              <a:off x="3523" y="611"/>
              <a:ext cx="15" cy="15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20" y="61"/>
                </a:cxn>
                <a:cxn ang="0">
                  <a:pos x="37" y="61"/>
                </a:cxn>
                <a:cxn ang="0">
                  <a:pos x="37" y="13"/>
                </a:cxn>
                <a:cxn ang="0">
                  <a:pos x="58" y="13"/>
                </a:cxn>
                <a:cxn ang="0">
                  <a:pos x="58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20" y="13"/>
                </a:cxn>
              </a:cxnLst>
              <a:rect l="0" t="0" r="r" b="b"/>
              <a:pathLst>
                <a:path w="58" h="61">
                  <a:moveTo>
                    <a:pt x="20" y="13"/>
                  </a:moveTo>
                  <a:lnTo>
                    <a:pt x="20" y="61"/>
                  </a:lnTo>
                  <a:lnTo>
                    <a:pt x="37" y="61"/>
                  </a:lnTo>
                  <a:lnTo>
                    <a:pt x="37" y="13"/>
                  </a:lnTo>
                  <a:lnTo>
                    <a:pt x="58" y="13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6" name="Freeform 2230"/>
            <p:cNvSpPr>
              <a:spLocks noEditPoints="1"/>
            </p:cNvSpPr>
            <p:nvPr/>
          </p:nvSpPr>
          <p:spPr bwMode="auto">
            <a:xfrm>
              <a:off x="3540" y="610"/>
              <a:ext cx="16" cy="2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84"/>
                </a:cxn>
                <a:cxn ang="0">
                  <a:pos x="18" y="84"/>
                </a:cxn>
                <a:cxn ang="0">
                  <a:pos x="18" y="56"/>
                </a:cxn>
                <a:cxn ang="0">
                  <a:pos x="23" y="61"/>
                </a:cxn>
                <a:cxn ang="0">
                  <a:pos x="28" y="64"/>
                </a:cxn>
                <a:cxn ang="0">
                  <a:pos x="34" y="65"/>
                </a:cxn>
                <a:cxn ang="0">
                  <a:pos x="37" y="65"/>
                </a:cxn>
                <a:cxn ang="0">
                  <a:pos x="43" y="65"/>
                </a:cxn>
                <a:cxn ang="0">
                  <a:pos x="48" y="63"/>
                </a:cxn>
                <a:cxn ang="0">
                  <a:pos x="53" y="60"/>
                </a:cxn>
                <a:cxn ang="0">
                  <a:pos x="57" y="55"/>
                </a:cxn>
                <a:cxn ang="0">
                  <a:pos x="60" y="51"/>
                </a:cxn>
                <a:cxn ang="0">
                  <a:pos x="62" y="45"/>
                </a:cxn>
                <a:cxn ang="0">
                  <a:pos x="63" y="39"/>
                </a:cxn>
                <a:cxn ang="0">
                  <a:pos x="64" y="33"/>
                </a:cxn>
                <a:cxn ang="0">
                  <a:pos x="63" y="26"/>
                </a:cxn>
                <a:cxn ang="0">
                  <a:pos x="62" y="19"/>
                </a:cxn>
                <a:cxn ang="0">
                  <a:pos x="60" y="14"/>
                </a:cxn>
                <a:cxn ang="0">
                  <a:pos x="57" y="10"/>
                </a:cxn>
                <a:cxn ang="0">
                  <a:pos x="53" y="5"/>
                </a:cxn>
                <a:cxn ang="0">
                  <a:pos x="48" y="2"/>
                </a:cxn>
                <a:cxn ang="0">
                  <a:pos x="43" y="1"/>
                </a:cxn>
                <a:cxn ang="0">
                  <a:pos x="37" y="0"/>
                </a:cxn>
                <a:cxn ang="0">
                  <a:pos x="33" y="0"/>
                </a:cxn>
                <a:cxn ang="0">
                  <a:pos x="28" y="1"/>
                </a:cxn>
                <a:cxn ang="0">
                  <a:pos x="22" y="4"/>
                </a:cxn>
                <a:cxn ang="0">
                  <a:pos x="17" y="10"/>
                </a:cxn>
                <a:cxn ang="0">
                  <a:pos x="17" y="10"/>
                </a:cxn>
                <a:cxn ang="0">
                  <a:pos x="17" y="2"/>
                </a:cxn>
                <a:cxn ang="0">
                  <a:pos x="0" y="2"/>
                </a:cxn>
                <a:cxn ang="0">
                  <a:pos x="17" y="32"/>
                </a:cxn>
                <a:cxn ang="0">
                  <a:pos x="18" y="27"/>
                </a:cxn>
                <a:cxn ang="0">
                  <a:pos x="19" y="22"/>
                </a:cxn>
                <a:cxn ang="0">
                  <a:pos x="20" y="19"/>
                </a:cxn>
                <a:cxn ang="0">
                  <a:pos x="22" y="16"/>
                </a:cxn>
                <a:cxn ang="0">
                  <a:pos x="27" y="14"/>
                </a:cxn>
                <a:cxn ang="0">
                  <a:pos x="32" y="13"/>
                </a:cxn>
                <a:cxn ang="0">
                  <a:pos x="36" y="14"/>
                </a:cxn>
                <a:cxn ang="0">
                  <a:pos x="41" y="16"/>
                </a:cxn>
                <a:cxn ang="0">
                  <a:pos x="43" y="19"/>
                </a:cxn>
                <a:cxn ang="0">
                  <a:pos x="44" y="22"/>
                </a:cxn>
                <a:cxn ang="0">
                  <a:pos x="45" y="27"/>
                </a:cxn>
                <a:cxn ang="0">
                  <a:pos x="46" y="32"/>
                </a:cxn>
                <a:cxn ang="0">
                  <a:pos x="45" y="40"/>
                </a:cxn>
                <a:cxn ang="0">
                  <a:pos x="43" y="46"/>
                </a:cxn>
                <a:cxn ang="0">
                  <a:pos x="41" y="49"/>
                </a:cxn>
                <a:cxn ang="0">
                  <a:pos x="38" y="51"/>
                </a:cxn>
                <a:cxn ang="0">
                  <a:pos x="35" y="52"/>
                </a:cxn>
                <a:cxn ang="0">
                  <a:pos x="32" y="52"/>
                </a:cxn>
                <a:cxn ang="0">
                  <a:pos x="27" y="52"/>
                </a:cxn>
                <a:cxn ang="0">
                  <a:pos x="24" y="51"/>
                </a:cxn>
                <a:cxn ang="0">
                  <a:pos x="22" y="49"/>
                </a:cxn>
                <a:cxn ang="0">
                  <a:pos x="20" y="46"/>
                </a:cxn>
                <a:cxn ang="0">
                  <a:pos x="18" y="40"/>
                </a:cxn>
                <a:cxn ang="0">
                  <a:pos x="17" y="32"/>
                </a:cxn>
              </a:cxnLst>
              <a:rect l="0" t="0" r="r" b="b"/>
              <a:pathLst>
                <a:path w="64" h="84">
                  <a:moveTo>
                    <a:pt x="0" y="2"/>
                  </a:moveTo>
                  <a:lnTo>
                    <a:pt x="0" y="84"/>
                  </a:lnTo>
                  <a:lnTo>
                    <a:pt x="18" y="84"/>
                  </a:lnTo>
                  <a:lnTo>
                    <a:pt x="18" y="56"/>
                  </a:lnTo>
                  <a:lnTo>
                    <a:pt x="23" y="61"/>
                  </a:lnTo>
                  <a:lnTo>
                    <a:pt x="28" y="64"/>
                  </a:lnTo>
                  <a:lnTo>
                    <a:pt x="34" y="65"/>
                  </a:lnTo>
                  <a:lnTo>
                    <a:pt x="37" y="65"/>
                  </a:lnTo>
                  <a:lnTo>
                    <a:pt x="43" y="65"/>
                  </a:lnTo>
                  <a:lnTo>
                    <a:pt x="48" y="63"/>
                  </a:lnTo>
                  <a:lnTo>
                    <a:pt x="53" y="60"/>
                  </a:lnTo>
                  <a:lnTo>
                    <a:pt x="57" y="55"/>
                  </a:lnTo>
                  <a:lnTo>
                    <a:pt x="60" y="51"/>
                  </a:lnTo>
                  <a:lnTo>
                    <a:pt x="62" y="45"/>
                  </a:lnTo>
                  <a:lnTo>
                    <a:pt x="63" y="39"/>
                  </a:lnTo>
                  <a:lnTo>
                    <a:pt x="64" y="33"/>
                  </a:lnTo>
                  <a:lnTo>
                    <a:pt x="63" y="26"/>
                  </a:lnTo>
                  <a:lnTo>
                    <a:pt x="62" y="19"/>
                  </a:lnTo>
                  <a:lnTo>
                    <a:pt x="60" y="14"/>
                  </a:lnTo>
                  <a:lnTo>
                    <a:pt x="57" y="10"/>
                  </a:lnTo>
                  <a:lnTo>
                    <a:pt x="53" y="5"/>
                  </a:lnTo>
                  <a:lnTo>
                    <a:pt x="48" y="2"/>
                  </a:lnTo>
                  <a:lnTo>
                    <a:pt x="43" y="1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28" y="1"/>
                  </a:lnTo>
                  <a:lnTo>
                    <a:pt x="22" y="4"/>
                  </a:lnTo>
                  <a:lnTo>
                    <a:pt x="17" y="10"/>
                  </a:lnTo>
                  <a:lnTo>
                    <a:pt x="17" y="10"/>
                  </a:lnTo>
                  <a:lnTo>
                    <a:pt x="17" y="2"/>
                  </a:lnTo>
                  <a:lnTo>
                    <a:pt x="0" y="2"/>
                  </a:lnTo>
                  <a:close/>
                  <a:moveTo>
                    <a:pt x="17" y="32"/>
                  </a:moveTo>
                  <a:lnTo>
                    <a:pt x="18" y="27"/>
                  </a:lnTo>
                  <a:lnTo>
                    <a:pt x="19" y="22"/>
                  </a:lnTo>
                  <a:lnTo>
                    <a:pt x="20" y="19"/>
                  </a:lnTo>
                  <a:lnTo>
                    <a:pt x="22" y="16"/>
                  </a:lnTo>
                  <a:lnTo>
                    <a:pt x="27" y="14"/>
                  </a:lnTo>
                  <a:lnTo>
                    <a:pt x="32" y="13"/>
                  </a:lnTo>
                  <a:lnTo>
                    <a:pt x="36" y="14"/>
                  </a:lnTo>
                  <a:lnTo>
                    <a:pt x="41" y="16"/>
                  </a:lnTo>
                  <a:lnTo>
                    <a:pt x="43" y="19"/>
                  </a:lnTo>
                  <a:lnTo>
                    <a:pt x="44" y="22"/>
                  </a:lnTo>
                  <a:lnTo>
                    <a:pt x="45" y="27"/>
                  </a:lnTo>
                  <a:lnTo>
                    <a:pt x="46" y="32"/>
                  </a:lnTo>
                  <a:lnTo>
                    <a:pt x="45" y="40"/>
                  </a:lnTo>
                  <a:lnTo>
                    <a:pt x="43" y="46"/>
                  </a:lnTo>
                  <a:lnTo>
                    <a:pt x="41" y="49"/>
                  </a:lnTo>
                  <a:lnTo>
                    <a:pt x="38" y="51"/>
                  </a:lnTo>
                  <a:lnTo>
                    <a:pt x="35" y="52"/>
                  </a:lnTo>
                  <a:lnTo>
                    <a:pt x="32" y="52"/>
                  </a:lnTo>
                  <a:lnTo>
                    <a:pt x="27" y="52"/>
                  </a:lnTo>
                  <a:lnTo>
                    <a:pt x="24" y="51"/>
                  </a:lnTo>
                  <a:lnTo>
                    <a:pt x="22" y="49"/>
                  </a:lnTo>
                  <a:lnTo>
                    <a:pt x="20" y="46"/>
                  </a:lnTo>
                  <a:lnTo>
                    <a:pt x="18" y="40"/>
                  </a:lnTo>
                  <a:lnTo>
                    <a:pt x="17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7" name="Freeform 2231"/>
            <p:cNvSpPr>
              <a:spLocks noEditPoints="1"/>
            </p:cNvSpPr>
            <p:nvPr/>
          </p:nvSpPr>
          <p:spPr bwMode="auto">
            <a:xfrm>
              <a:off x="3558" y="610"/>
              <a:ext cx="17" cy="16"/>
            </a:xfrm>
            <a:custGeom>
              <a:avLst/>
              <a:gdLst/>
              <a:ahLst/>
              <a:cxnLst>
                <a:cxn ang="0">
                  <a:pos x="33" y="65"/>
                </a:cxn>
                <a:cxn ang="0">
                  <a:pos x="40" y="65"/>
                </a:cxn>
                <a:cxn ang="0">
                  <a:pos x="46" y="63"/>
                </a:cxn>
                <a:cxn ang="0">
                  <a:pos x="51" y="61"/>
                </a:cxn>
                <a:cxn ang="0">
                  <a:pos x="56" y="56"/>
                </a:cxn>
                <a:cxn ang="0">
                  <a:pos x="61" y="52"/>
                </a:cxn>
                <a:cxn ang="0">
                  <a:pos x="64" y="47"/>
                </a:cxn>
                <a:cxn ang="0">
                  <a:pos x="65" y="40"/>
                </a:cxn>
                <a:cxn ang="0">
                  <a:pos x="66" y="32"/>
                </a:cxn>
                <a:cxn ang="0">
                  <a:pos x="65" y="25"/>
                </a:cxn>
                <a:cxn ang="0">
                  <a:pos x="64" y="18"/>
                </a:cxn>
                <a:cxn ang="0">
                  <a:pos x="61" y="13"/>
                </a:cxn>
                <a:cxn ang="0">
                  <a:pos x="56" y="9"/>
                </a:cxn>
                <a:cxn ang="0">
                  <a:pos x="51" y="4"/>
                </a:cxn>
                <a:cxn ang="0">
                  <a:pos x="46" y="2"/>
                </a:cxn>
                <a:cxn ang="0">
                  <a:pos x="40" y="0"/>
                </a:cxn>
                <a:cxn ang="0">
                  <a:pos x="33" y="0"/>
                </a:cxn>
                <a:cxn ang="0">
                  <a:pos x="27" y="0"/>
                </a:cxn>
                <a:cxn ang="0">
                  <a:pos x="21" y="2"/>
                </a:cxn>
                <a:cxn ang="0">
                  <a:pos x="15" y="4"/>
                </a:cxn>
                <a:cxn ang="0">
                  <a:pos x="11" y="7"/>
                </a:cxn>
                <a:cxn ang="0">
                  <a:pos x="6" y="12"/>
                </a:cxn>
                <a:cxn ang="0">
                  <a:pos x="2" y="18"/>
                </a:cxn>
                <a:cxn ang="0">
                  <a:pos x="0" y="24"/>
                </a:cxn>
                <a:cxn ang="0">
                  <a:pos x="0" y="32"/>
                </a:cxn>
                <a:cxn ang="0">
                  <a:pos x="0" y="40"/>
                </a:cxn>
                <a:cxn ang="0">
                  <a:pos x="2" y="47"/>
                </a:cxn>
                <a:cxn ang="0">
                  <a:pos x="5" y="52"/>
                </a:cxn>
                <a:cxn ang="0">
                  <a:pos x="10" y="56"/>
                </a:cxn>
                <a:cxn ang="0">
                  <a:pos x="15" y="61"/>
                </a:cxn>
                <a:cxn ang="0">
                  <a:pos x="20" y="63"/>
                </a:cxn>
                <a:cxn ang="0">
                  <a:pos x="26" y="65"/>
                </a:cxn>
                <a:cxn ang="0">
                  <a:pos x="33" y="65"/>
                </a:cxn>
                <a:cxn ang="0">
                  <a:pos x="33" y="52"/>
                </a:cxn>
                <a:cxn ang="0">
                  <a:pos x="29" y="52"/>
                </a:cxn>
                <a:cxn ang="0">
                  <a:pos x="25" y="50"/>
                </a:cxn>
                <a:cxn ang="0">
                  <a:pos x="23" y="48"/>
                </a:cxn>
                <a:cxn ang="0">
                  <a:pos x="21" y="45"/>
                </a:cxn>
                <a:cxn ang="0">
                  <a:pos x="19" y="39"/>
                </a:cxn>
                <a:cxn ang="0">
                  <a:pos x="19" y="32"/>
                </a:cxn>
                <a:cxn ang="0">
                  <a:pos x="19" y="26"/>
                </a:cxn>
                <a:cxn ang="0">
                  <a:pos x="21" y="21"/>
                </a:cxn>
                <a:cxn ang="0">
                  <a:pos x="22" y="18"/>
                </a:cxn>
                <a:cxn ang="0">
                  <a:pos x="24" y="16"/>
                </a:cxn>
                <a:cxn ang="0">
                  <a:pos x="29" y="13"/>
                </a:cxn>
                <a:cxn ang="0">
                  <a:pos x="33" y="13"/>
                </a:cxn>
                <a:cxn ang="0">
                  <a:pos x="37" y="13"/>
                </a:cxn>
                <a:cxn ang="0">
                  <a:pos x="41" y="16"/>
                </a:cxn>
                <a:cxn ang="0">
                  <a:pos x="44" y="18"/>
                </a:cxn>
                <a:cxn ang="0">
                  <a:pos x="45" y="21"/>
                </a:cxn>
                <a:cxn ang="0">
                  <a:pos x="46" y="26"/>
                </a:cxn>
                <a:cxn ang="0">
                  <a:pos x="47" y="32"/>
                </a:cxn>
                <a:cxn ang="0">
                  <a:pos x="46" y="39"/>
                </a:cxn>
                <a:cxn ang="0">
                  <a:pos x="45" y="45"/>
                </a:cxn>
                <a:cxn ang="0">
                  <a:pos x="43" y="48"/>
                </a:cxn>
                <a:cxn ang="0">
                  <a:pos x="40" y="50"/>
                </a:cxn>
                <a:cxn ang="0">
                  <a:pos x="37" y="52"/>
                </a:cxn>
                <a:cxn ang="0">
                  <a:pos x="33" y="52"/>
                </a:cxn>
              </a:cxnLst>
              <a:rect l="0" t="0" r="r" b="b"/>
              <a:pathLst>
                <a:path w="66" h="65">
                  <a:moveTo>
                    <a:pt x="33" y="65"/>
                  </a:moveTo>
                  <a:lnTo>
                    <a:pt x="40" y="65"/>
                  </a:lnTo>
                  <a:lnTo>
                    <a:pt x="46" y="63"/>
                  </a:lnTo>
                  <a:lnTo>
                    <a:pt x="51" y="61"/>
                  </a:lnTo>
                  <a:lnTo>
                    <a:pt x="56" y="56"/>
                  </a:lnTo>
                  <a:lnTo>
                    <a:pt x="61" y="52"/>
                  </a:lnTo>
                  <a:lnTo>
                    <a:pt x="64" y="47"/>
                  </a:lnTo>
                  <a:lnTo>
                    <a:pt x="65" y="40"/>
                  </a:lnTo>
                  <a:lnTo>
                    <a:pt x="66" y="32"/>
                  </a:lnTo>
                  <a:lnTo>
                    <a:pt x="65" y="25"/>
                  </a:lnTo>
                  <a:lnTo>
                    <a:pt x="64" y="18"/>
                  </a:lnTo>
                  <a:lnTo>
                    <a:pt x="61" y="13"/>
                  </a:lnTo>
                  <a:lnTo>
                    <a:pt x="56" y="9"/>
                  </a:lnTo>
                  <a:lnTo>
                    <a:pt x="51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5" y="4"/>
                  </a:lnTo>
                  <a:lnTo>
                    <a:pt x="11" y="7"/>
                  </a:lnTo>
                  <a:lnTo>
                    <a:pt x="6" y="12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2" y="47"/>
                  </a:lnTo>
                  <a:lnTo>
                    <a:pt x="5" y="52"/>
                  </a:lnTo>
                  <a:lnTo>
                    <a:pt x="10" y="56"/>
                  </a:lnTo>
                  <a:lnTo>
                    <a:pt x="15" y="61"/>
                  </a:lnTo>
                  <a:lnTo>
                    <a:pt x="20" y="63"/>
                  </a:lnTo>
                  <a:lnTo>
                    <a:pt x="26" y="65"/>
                  </a:lnTo>
                  <a:lnTo>
                    <a:pt x="33" y="65"/>
                  </a:lnTo>
                  <a:close/>
                  <a:moveTo>
                    <a:pt x="33" y="52"/>
                  </a:moveTo>
                  <a:lnTo>
                    <a:pt x="29" y="52"/>
                  </a:lnTo>
                  <a:lnTo>
                    <a:pt x="25" y="50"/>
                  </a:lnTo>
                  <a:lnTo>
                    <a:pt x="23" y="48"/>
                  </a:lnTo>
                  <a:lnTo>
                    <a:pt x="21" y="45"/>
                  </a:lnTo>
                  <a:lnTo>
                    <a:pt x="19" y="39"/>
                  </a:lnTo>
                  <a:lnTo>
                    <a:pt x="19" y="32"/>
                  </a:lnTo>
                  <a:lnTo>
                    <a:pt x="19" y="26"/>
                  </a:lnTo>
                  <a:lnTo>
                    <a:pt x="21" y="21"/>
                  </a:lnTo>
                  <a:lnTo>
                    <a:pt x="22" y="18"/>
                  </a:lnTo>
                  <a:lnTo>
                    <a:pt x="24" y="16"/>
                  </a:lnTo>
                  <a:lnTo>
                    <a:pt x="29" y="13"/>
                  </a:lnTo>
                  <a:lnTo>
                    <a:pt x="33" y="13"/>
                  </a:lnTo>
                  <a:lnTo>
                    <a:pt x="37" y="13"/>
                  </a:lnTo>
                  <a:lnTo>
                    <a:pt x="41" y="16"/>
                  </a:lnTo>
                  <a:lnTo>
                    <a:pt x="44" y="18"/>
                  </a:lnTo>
                  <a:lnTo>
                    <a:pt x="45" y="21"/>
                  </a:lnTo>
                  <a:lnTo>
                    <a:pt x="46" y="26"/>
                  </a:lnTo>
                  <a:lnTo>
                    <a:pt x="47" y="32"/>
                  </a:lnTo>
                  <a:lnTo>
                    <a:pt x="46" y="39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0" y="50"/>
                  </a:lnTo>
                  <a:lnTo>
                    <a:pt x="37" y="52"/>
                  </a:lnTo>
                  <a:lnTo>
                    <a:pt x="33" y="5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8" name="Freeform 2232"/>
            <p:cNvSpPr>
              <a:spLocks/>
            </p:cNvSpPr>
            <p:nvPr/>
          </p:nvSpPr>
          <p:spPr bwMode="auto">
            <a:xfrm>
              <a:off x="3576" y="611"/>
              <a:ext cx="17" cy="15"/>
            </a:xfrm>
            <a:custGeom>
              <a:avLst/>
              <a:gdLst/>
              <a:ahLst/>
              <a:cxnLst>
                <a:cxn ang="0">
                  <a:pos x="0" y="61"/>
                </a:cxn>
                <a:cxn ang="0">
                  <a:pos x="3" y="62"/>
                </a:cxn>
                <a:cxn ang="0">
                  <a:pos x="7" y="62"/>
                </a:cxn>
                <a:cxn ang="0">
                  <a:pos x="12" y="62"/>
                </a:cxn>
                <a:cxn ang="0">
                  <a:pos x="16" y="61"/>
                </a:cxn>
                <a:cxn ang="0">
                  <a:pos x="20" y="59"/>
                </a:cxn>
                <a:cxn ang="0">
                  <a:pos x="24" y="55"/>
                </a:cxn>
                <a:cxn ang="0">
                  <a:pos x="27" y="51"/>
                </a:cxn>
                <a:cxn ang="0">
                  <a:pos x="29" y="45"/>
                </a:cxn>
                <a:cxn ang="0">
                  <a:pos x="30" y="37"/>
                </a:cxn>
                <a:cxn ang="0">
                  <a:pos x="31" y="26"/>
                </a:cxn>
                <a:cxn ang="0">
                  <a:pos x="31" y="13"/>
                </a:cxn>
                <a:cxn ang="0">
                  <a:pos x="48" y="13"/>
                </a:cxn>
                <a:cxn ang="0">
                  <a:pos x="48" y="61"/>
                </a:cxn>
                <a:cxn ang="0">
                  <a:pos x="65" y="61"/>
                </a:cxn>
                <a:cxn ang="0">
                  <a:pos x="65" y="0"/>
                </a:cxn>
                <a:cxn ang="0">
                  <a:pos x="14" y="0"/>
                </a:cxn>
                <a:cxn ang="0">
                  <a:pos x="13" y="26"/>
                </a:cxn>
                <a:cxn ang="0">
                  <a:pos x="13" y="37"/>
                </a:cxn>
                <a:cxn ang="0">
                  <a:pos x="11" y="44"/>
                </a:cxn>
                <a:cxn ang="0">
                  <a:pos x="9" y="46"/>
                </a:cxn>
                <a:cxn ang="0">
                  <a:pos x="8" y="47"/>
                </a:cxn>
                <a:cxn ang="0">
                  <a:pos x="6" y="48"/>
                </a:cxn>
                <a:cxn ang="0">
                  <a:pos x="3" y="48"/>
                </a:cxn>
                <a:cxn ang="0">
                  <a:pos x="2" y="48"/>
                </a:cxn>
                <a:cxn ang="0">
                  <a:pos x="0" y="48"/>
                </a:cxn>
                <a:cxn ang="0">
                  <a:pos x="0" y="61"/>
                </a:cxn>
              </a:cxnLst>
              <a:rect l="0" t="0" r="r" b="b"/>
              <a:pathLst>
                <a:path w="65" h="62">
                  <a:moveTo>
                    <a:pt x="0" y="61"/>
                  </a:moveTo>
                  <a:lnTo>
                    <a:pt x="3" y="62"/>
                  </a:lnTo>
                  <a:lnTo>
                    <a:pt x="7" y="62"/>
                  </a:lnTo>
                  <a:lnTo>
                    <a:pt x="12" y="62"/>
                  </a:lnTo>
                  <a:lnTo>
                    <a:pt x="16" y="61"/>
                  </a:lnTo>
                  <a:lnTo>
                    <a:pt x="20" y="59"/>
                  </a:lnTo>
                  <a:lnTo>
                    <a:pt x="24" y="55"/>
                  </a:lnTo>
                  <a:lnTo>
                    <a:pt x="27" y="51"/>
                  </a:lnTo>
                  <a:lnTo>
                    <a:pt x="29" y="45"/>
                  </a:lnTo>
                  <a:lnTo>
                    <a:pt x="30" y="37"/>
                  </a:lnTo>
                  <a:lnTo>
                    <a:pt x="31" y="26"/>
                  </a:lnTo>
                  <a:lnTo>
                    <a:pt x="31" y="13"/>
                  </a:lnTo>
                  <a:lnTo>
                    <a:pt x="48" y="13"/>
                  </a:lnTo>
                  <a:lnTo>
                    <a:pt x="48" y="61"/>
                  </a:lnTo>
                  <a:lnTo>
                    <a:pt x="65" y="61"/>
                  </a:lnTo>
                  <a:lnTo>
                    <a:pt x="65" y="0"/>
                  </a:lnTo>
                  <a:lnTo>
                    <a:pt x="14" y="0"/>
                  </a:lnTo>
                  <a:lnTo>
                    <a:pt x="13" y="26"/>
                  </a:lnTo>
                  <a:lnTo>
                    <a:pt x="13" y="37"/>
                  </a:lnTo>
                  <a:lnTo>
                    <a:pt x="11" y="44"/>
                  </a:lnTo>
                  <a:lnTo>
                    <a:pt x="9" y="46"/>
                  </a:lnTo>
                  <a:lnTo>
                    <a:pt x="8" y="47"/>
                  </a:lnTo>
                  <a:lnTo>
                    <a:pt x="6" y="48"/>
                  </a:lnTo>
                  <a:lnTo>
                    <a:pt x="3" y="48"/>
                  </a:lnTo>
                  <a:lnTo>
                    <a:pt x="2" y="48"/>
                  </a:lnTo>
                  <a:lnTo>
                    <a:pt x="0" y="48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49" name="Freeform 2233"/>
            <p:cNvSpPr>
              <a:spLocks noEditPoints="1"/>
            </p:cNvSpPr>
            <p:nvPr/>
          </p:nvSpPr>
          <p:spPr bwMode="auto">
            <a:xfrm>
              <a:off x="3596" y="611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1"/>
                </a:cxn>
                <a:cxn ang="0">
                  <a:pos x="33" y="61"/>
                </a:cxn>
                <a:cxn ang="0">
                  <a:pos x="38" y="61"/>
                </a:cxn>
                <a:cxn ang="0">
                  <a:pos x="42" y="60"/>
                </a:cxn>
                <a:cxn ang="0">
                  <a:pos x="45" y="59"/>
                </a:cxn>
                <a:cxn ang="0">
                  <a:pos x="48" y="56"/>
                </a:cxn>
                <a:cxn ang="0">
                  <a:pos x="51" y="54"/>
                </a:cxn>
                <a:cxn ang="0">
                  <a:pos x="53" y="51"/>
                </a:cxn>
                <a:cxn ang="0">
                  <a:pos x="54" y="47"/>
                </a:cxn>
                <a:cxn ang="0">
                  <a:pos x="55" y="42"/>
                </a:cxn>
                <a:cxn ang="0">
                  <a:pos x="54" y="35"/>
                </a:cxn>
                <a:cxn ang="0">
                  <a:pos x="52" y="30"/>
                </a:cxn>
                <a:cxn ang="0">
                  <a:pos x="48" y="27"/>
                </a:cxn>
                <a:cxn ang="0">
                  <a:pos x="44" y="24"/>
                </a:cxn>
                <a:cxn ang="0">
                  <a:pos x="36" y="22"/>
                </a:cxn>
                <a:cxn ang="0">
                  <a:pos x="29" y="22"/>
                </a:cxn>
                <a:cxn ang="0">
                  <a:pos x="18" y="2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18" y="34"/>
                </a:cxn>
                <a:cxn ang="0">
                  <a:pos x="26" y="34"/>
                </a:cxn>
                <a:cxn ang="0">
                  <a:pos x="29" y="34"/>
                </a:cxn>
                <a:cxn ang="0">
                  <a:pos x="32" y="35"/>
                </a:cxn>
                <a:cxn ang="0">
                  <a:pos x="34" y="36"/>
                </a:cxn>
                <a:cxn ang="0">
                  <a:pos x="35" y="37"/>
                </a:cxn>
                <a:cxn ang="0">
                  <a:pos x="36" y="39"/>
                </a:cxn>
                <a:cxn ang="0">
                  <a:pos x="37" y="41"/>
                </a:cxn>
                <a:cxn ang="0">
                  <a:pos x="36" y="45"/>
                </a:cxn>
                <a:cxn ang="0">
                  <a:pos x="34" y="47"/>
                </a:cxn>
                <a:cxn ang="0">
                  <a:pos x="31" y="48"/>
                </a:cxn>
                <a:cxn ang="0">
                  <a:pos x="26" y="48"/>
                </a:cxn>
                <a:cxn ang="0">
                  <a:pos x="18" y="48"/>
                </a:cxn>
                <a:cxn ang="0">
                  <a:pos x="18" y="34"/>
                </a:cxn>
              </a:cxnLst>
              <a:rect l="0" t="0" r="r" b="b"/>
              <a:pathLst>
                <a:path w="55" h="61">
                  <a:moveTo>
                    <a:pt x="0" y="0"/>
                  </a:moveTo>
                  <a:lnTo>
                    <a:pt x="0" y="61"/>
                  </a:lnTo>
                  <a:lnTo>
                    <a:pt x="33" y="61"/>
                  </a:lnTo>
                  <a:lnTo>
                    <a:pt x="38" y="61"/>
                  </a:lnTo>
                  <a:lnTo>
                    <a:pt x="42" y="60"/>
                  </a:lnTo>
                  <a:lnTo>
                    <a:pt x="45" y="59"/>
                  </a:lnTo>
                  <a:lnTo>
                    <a:pt x="48" y="56"/>
                  </a:lnTo>
                  <a:lnTo>
                    <a:pt x="51" y="54"/>
                  </a:lnTo>
                  <a:lnTo>
                    <a:pt x="53" y="51"/>
                  </a:lnTo>
                  <a:lnTo>
                    <a:pt x="54" y="47"/>
                  </a:lnTo>
                  <a:lnTo>
                    <a:pt x="55" y="42"/>
                  </a:lnTo>
                  <a:lnTo>
                    <a:pt x="54" y="35"/>
                  </a:lnTo>
                  <a:lnTo>
                    <a:pt x="52" y="30"/>
                  </a:lnTo>
                  <a:lnTo>
                    <a:pt x="48" y="27"/>
                  </a:lnTo>
                  <a:lnTo>
                    <a:pt x="44" y="24"/>
                  </a:lnTo>
                  <a:lnTo>
                    <a:pt x="36" y="22"/>
                  </a:lnTo>
                  <a:lnTo>
                    <a:pt x="29" y="22"/>
                  </a:lnTo>
                  <a:lnTo>
                    <a:pt x="18" y="22"/>
                  </a:lnTo>
                  <a:lnTo>
                    <a:pt x="18" y="0"/>
                  </a:lnTo>
                  <a:lnTo>
                    <a:pt x="0" y="0"/>
                  </a:lnTo>
                  <a:close/>
                  <a:moveTo>
                    <a:pt x="18" y="34"/>
                  </a:moveTo>
                  <a:lnTo>
                    <a:pt x="26" y="34"/>
                  </a:lnTo>
                  <a:lnTo>
                    <a:pt x="29" y="34"/>
                  </a:lnTo>
                  <a:lnTo>
                    <a:pt x="32" y="35"/>
                  </a:lnTo>
                  <a:lnTo>
                    <a:pt x="34" y="36"/>
                  </a:lnTo>
                  <a:lnTo>
                    <a:pt x="35" y="37"/>
                  </a:lnTo>
                  <a:lnTo>
                    <a:pt x="36" y="39"/>
                  </a:lnTo>
                  <a:lnTo>
                    <a:pt x="37" y="41"/>
                  </a:lnTo>
                  <a:lnTo>
                    <a:pt x="36" y="45"/>
                  </a:lnTo>
                  <a:lnTo>
                    <a:pt x="34" y="47"/>
                  </a:lnTo>
                  <a:lnTo>
                    <a:pt x="31" y="48"/>
                  </a:lnTo>
                  <a:lnTo>
                    <a:pt x="26" y="48"/>
                  </a:lnTo>
                  <a:lnTo>
                    <a:pt x="18" y="48"/>
                  </a:lnTo>
                  <a:lnTo>
                    <a:pt x="18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0" name="Freeform 2234"/>
            <p:cNvSpPr>
              <a:spLocks/>
            </p:cNvSpPr>
            <p:nvPr/>
          </p:nvSpPr>
          <p:spPr bwMode="auto">
            <a:xfrm>
              <a:off x="3613" y="611"/>
              <a:ext cx="14" cy="15"/>
            </a:xfrm>
            <a:custGeom>
              <a:avLst/>
              <a:gdLst/>
              <a:ahLst/>
              <a:cxnLst>
                <a:cxn ang="0">
                  <a:pos x="18" y="35"/>
                </a:cxn>
                <a:cxn ang="0">
                  <a:pos x="39" y="35"/>
                </a:cxn>
                <a:cxn ang="0">
                  <a:pos x="39" y="61"/>
                </a:cxn>
                <a:cxn ang="0">
                  <a:pos x="58" y="61"/>
                </a:cxn>
                <a:cxn ang="0">
                  <a:pos x="58" y="0"/>
                </a:cxn>
                <a:cxn ang="0">
                  <a:pos x="39" y="0"/>
                </a:cxn>
                <a:cxn ang="0">
                  <a:pos x="39" y="23"/>
                </a:cxn>
                <a:cxn ang="0">
                  <a:pos x="18" y="23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0" y="61"/>
                </a:cxn>
                <a:cxn ang="0">
                  <a:pos x="18" y="61"/>
                </a:cxn>
                <a:cxn ang="0">
                  <a:pos x="18" y="35"/>
                </a:cxn>
              </a:cxnLst>
              <a:rect l="0" t="0" r="r" b="b"/>
              <a:pathLst>
                <a:path w="58" h="61">
                  <a:moveTo>
                    <a:pt x="18" y="35"/>
                  </a:moveTo>
                  <a:lnTo>
                    <a:pt x="39" y="35"/>
                  </a:lnTo>
                  <a:lnTo>
                    <a:pt x="39" y="61"/>
                  </a:lnTo>
                  <a:lnTo>
                    <a:pt x="58" y="61"/>
                  </a:lnTo>
                  <a:lnTo>
                    <a:pt x="58" y="0"/>
                  </a:lnTo>
                  <a:lnTo>
                    <a:pt x="39" y="0"/>
                  </a:lnTo>
                  <a:lnTo>
                    <a:pt x="39" y="23"/>
                  </a:lnTo>
                  <a:lnTo>
                    <a:pt x="18" y="2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61"/>
                  </a:lnTo>
                  <a:lnTo>
                    <a:pt x="18" y="61"/>
                  </a:lnTo>
                  <a:lnTo>
                    <a:pt x="18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1" name="Freeform 2235"/>
            <p:cNvSpPr>
              <a:spLocks noEditPoints="1"/>
            </p:cNvSpPr>
            <p:nvPr/>
          </p:nvSpPr>
          <p:spPr bwMode="auto">
            <a:xfrm>
              <a:off x="3631" y="611"/>
              <a:ext cx="20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1"/>
                </a:cxn>
                <a:cxn ang="0">
                  <a:pos x="34" y="61"/>
                </a:cxn>
                <a:cxn ang="0">
                  <a:pos x="41" y="60"/>
                </a:cxn>
                <a:cxn ang="0">
                  <a:pos x="48" y="58"/>
                </a:cxn>
                <a:cxn ang="0">
                  <a:pos x="51" y="55"/>
                </a:cxn>
                <a:cxn ang="0">
                  <a:pos x="53" y="52"/>
                </a:cxn>
                <a:cxn ang="0">
                  <a:pos x="55" y="47"/>
                </a:cxn>
                <a:cxn ang="0">
                  <a:pos x="55" y="42"/>
                </a:cxn>
                <a:cxn ang="0">
                  <a:pos x="54" y="35"/>
                </a:cxn>
                <a:cxn ang="0">
                  <a:pos x="52" y="30"/>
                </a:cxn>
                <a:cxn ang="0">
                  <a:pos x="49" y="27"/>
                </a:cxn>
                <a:cxn ang="0">
                  <a:pos x="45" y="24"/>
                </a:cxn>
                <a:cxn ang="0">
                  <a:pos x="36" y="22"/>
                </a:cxn>
                <a:cxn ang="0">
                  <a:pos x="30" y="22"/>
                </a:cxn>
                <a:cxn ang="0">
                  <a:pos x="18" y="22"/>
                </a:cxn>
                <a:cxn ang="0">
                  <a:pos x="18" y="0"/>
                </a:cxn>
                <a:cxn ang="0">
                  <a:pos x="0" y="0"/>
                </a:cxn>
                <a:cxn ang="0">
                  <a:pos x="18" y="34"/>
                </a:cxn>
                <a:cxn ang="0">
                  <a:pos x="26" y="34"/>
                </a:cxn>
                <a:cxn ang="0">
                  <a:pos x="29" y="34"/>
                </a:cxn>
                <a:cxn ang="0">
                  <a:pos x="33" y="35"/>
                </a:cxn>
                <a:cxn ang="0">
                  <a:pos x="34" y="36"/>
                </a:cxn>
                <a:cxn ang="0">
                  <a:pos x="36" y="37"/>
                </a:cxn>
                <a:cxn ang="0">
                  <a:pos x="37" y="39"/>
                </a:cxn>
                <a:cxn ang="0">
                  <a:pos x="37" y="41"/>
                </a:cxn>
                <a:cxn ang="0">
                  <a:pos x="37" y="43"/>
                </a:cxn>
                <a:cxn ang="0">
                  <a:pos x="36" y="45"/>
                </a:cxn>
                <a:cxn ang="0">
                  <a:pos x="35" y="46"/>
                </a:cxn>
                <a:cxn ang="0">
                  <a:pos x="33" y="47"/>
                </a:cxn>
                <a:cxn ang="0">
                  <a:pos x="30" y="48"/>
                </a:cxn>
                <a:cxn ang="0">
                  <a:pos x="27" y="48"/>
                </a:cxn>
                <a:cxn ang="0">
                  <a:pos x="18" y="48"/>
                </a:cxn>
                <a:cxn ang="0">
                  <a:pos x="18" y="34"/>
                </a:cxn>
                <a:cxn ang="0">
                  <a:pos x="62" y="0"/>
                </a:cxn>
                <a:cxn ang="0">
                  <a:pos x="62" y="61"/>
                </a:cxn>
                <a:cxn ang="0">
                  <a:pos x="80" y="61"/>
                </a:cxn>
                <a:cxn ang="0">
                  <a:pos x="80" y="0"/>
                </a:cxn>
                <a:cxn ang="0">
                  <a:pos x="62" y="0"/>
                </a:cxn>
              </a:cxnLst>
              <a:rect l="0" t="0" r="r" b="b"/>
              <a:pathLst>
                <a:path w="80" h="61">
                  <a:moveTo>
                    <a:pt x="0" y="0"/>
                  </a:moveTo>
                  <a:lnTo>
                    <a:pt x="0" y="61"/>
                  </a:lnTo>
                  <a:lnTo>
                    <a:pt x="34" y="61"/>
                  </a:lnTo>
                  <a:lnTo>
                    <a:pt x="41" y="60"/>
                  </a:lnTo>
                  <a:lnTo>
                    <a:pt x="48" y="58"/>
                  </a:lnTo>
                  <a:lnTo>
                    <a:pt x="51" y="55"/>
                  </a:lnTo>
                  <a:lnTo>
                    <a:pt x="53" y="52"/>
                  </a:lnTo>
                  <a:lnTo>
                    <a:pt x="55" y="47"/>
                  </a:lnTo>
                  <a:lnTo>
                    <a:pt x="55" y="42"/>
                  </a:lnTo>
                  <a:lnTo>
                    <a:pt x="54" y="35"/>
                  </a:lnTo>
                  <a:lnTo>
                    <a:pt x="52" y="30"/>
                  </a:lnTo>
                  <a:lnTo>
                    <a:pt x="49" y="27"/>
                  </a:lnTo>
                  <a:lnTo>
                    <a:pt x="45" y="24"/>
                  </a:lnTo>
                  <a:lnTo>
                    <a:pt x="36" y="22"/>
                  </a:lnTo>
                  <a:lnTo>
                    <a:pt x="30" y="22"/>
                  </a:lnTo>
                  <a:lnTo>
                    <a:pt x="18" y="22"/>
                  </a:lnTo>
                  <a:lnTo>
                    <a:pt x="18" y="0"/>
                  </a:lnTo>
                  <a:lnTo>
                    <a:pt x="0" y="0"/>
                  </a:lnTo>
                  <a:close/>
                  <a:moveTo>
                    <a:pt x="18" y="34"/>
                  </a:moveTo>
                  <a:lnTo>
                    <a:pt x="26" y="34"/>
                  </a:lnTo>
                  <a:lnTo>
                    <a:pt x="29" y="34"/>
                  </a:lnTo>
                  <a:lnTo>
                    <a:pt x="33" y="35"/>
                  </a:lnTo>
                  <a:lnTo>
                    <a:pt x="34" y="36"/>
                  </a:lnTo>
                  <a:lnTo>
                    <a:pt x="36" y="37"/>
                  </a:lnTo>
                  <a:lnTo>
                    <a:pt x="37" y="39"/>
                  </a:lnTo>
                  <a:lnTo>
                    <a:pt x="37" y="41"/>
                  </a:lnTo>
                  <a:lnTo>
                    <a:pt x="37" y="43"/>
                  </a:lnTo>
                  <a:lnTo>
                    <a:pt x="36" y="45"/>
                  </a:lnTo>
                  <a:lnTo>
                    <a:pt x="35" y="46"/>
                  </a:lnTo>
                  <a:lnTo>
                    <a:pt x="33" y="47"/>
                  </a:lnTo>
                  <a:lnTo>
                    <a:pt x="30" y="48"/>
                  </a:lnTo>
                  <a:lnTo>
                    <a:pt x="27" y="48"/>
                  </a:lnTo>
                  <a:lnTo>
                    <a:pt x="18" y="48"/>
                  </a:lnTo>
                  <a:lnTo>
                    <a:pt x="18" y="34"/>
                  </a:lnTo>
                  <a:close/>
                  <a:moveTo>
                    <a:pt x="62" y="0"/>
                  </a:moveTo>
                  <a:lnTo>
                    <a:pt x="62" y="61"/>
                  </a:lnTo>
                  <a:lnTo>
                    <a:pt x="80" y="61"/>
                  </a:lnTo>
                  <a:lnTo>
                    <a:pt x="80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2" name="Freeform 2236"/>
            <p:cNvSpPr>
              <a:spLocks/>
            </p:cNvSpPr>
            <p:nvPr/>
          </p:nvSpPr>
          <p:spPr bwMode="auto">
            <a:xfrm>
              <a:off x="3653" y="611"/>
              <a:ext cx="16" cy="15"/>
            </a:xfrm>
            <a:custGeom>
              <a:avLst/>
              <a:gdLst/>
              <a:ahLst/>
              <a:cxnLst>
                <a:cxn ang="0">
                  <a:pos x="32" y="19"/>
                </a:cxn>
                <a:cxn ang="0">
                  <a:pos x="21" y="0"/>
                </a:cxn>
                <a:cxn ang="0">
                  <a:pos x="1" y="0"/>
                </a:cxn>
                <a:cxn ang="0">
                  <a:pos x="22" y="29"/>
                </a:cxn>
                <a:cxn ang="0">
                  <a:pos x="0" y="61"/>
                </a:cxn>
                <a:cxn ang="0">
                  <a:pos x="20" y="61"/>
                </a:cxn>
                <a:cxn ang="0">
                  <a:pos x="32" y="41"/>
                </a:cxn>
                <a:cxn ang="0">
                  <a:pos x="45" y="61"/>
                </a:cxn>
                <a:cxn ang="0">
                  <a:pos x="65" y="61"/>
                </a:cxn>
                <a:cxn ang="0">
                  <a:pos x="43" y="29"/>
                </a:cxn>
                <a:cxn ang="0">
                  <a:pos x="64" y="0"/>
                </a:cxn>
                <a:cxn ang="0">
                  <a:pos x="44" y="0"/>
                </a:cxn>
                <a:cxn ang="0">
                  <a:pos x="32" y="19"/>
                </a:cxn>
              </a:cxnLst>
              <a:rect l="0" t="0" r="r" b="b"/>
              <a:pathLst>
                <a:path w="65" h="61">
                  <a:moveTo>
                    <a:pt x="32" y="19"/>
                  </a:moveTo>
                  <a:lnTo>
                    <a:pt x="21" y="0"/>
                  </a:lnTo>
                  <a:lnTo>
                    <a:pt x="1" y="0"/>
                  </a:lnTo>
                  <a:lnTo>
                    <a:pt x="22" y="29"/>
                  </a:lnTo>
                  <a:lnTo>
                    <a:pt x="0" y="61"/>
                  </a:lnTo>
                  <a:lnTo>
                    <a:pt x="20" y="61"/>
                  </a:lnTo>
                  <a:lnTo>
                    <a:pt x="32" y="41"/>
                  </a:lnTo>
                  <a:lnTo>
                    <a:pt x="45" y="61"/>
                  </a:lnTo>
                  <a:lnTo>
                    <a:pt x="65" y="61"/>
                  </a:lnTo>
                  <a:lnTo>
                    <a:pt x="43" y="29"/>
                  </a:lnTo>
                  <a:lnTo>
                    <a:pt x="64" y="0"/>
                  </a:lnTo>
                  <a:lnTo>
                    <a:pt x="44" y="0"/>
                  </a:lnTo>
                  <a:lnTo>
                    <a:pt x="32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3" name="Freeform 2237"/>
            <p:cNvSpPr>
              <a:spLocks noEditPoints="1"/>
            </p:cNvSpPr>
            <p:nvPr/>
          </p:nvSpPr>
          <p:spPr bwMode="auto">
            <a:xfrm>
              <a:off x="3678" y="611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1"/>
                </a:cxn>
                <a:cxn ang="0">
                  <a:pos x="35" y="61"/>
                </a:cxn>
                <a:cxn ang="0">
                  <a:pos x="41" y="61"/>
                </a:cxn>
                <a:cxn ang="0">
                  <a:pos x="45" y="60"/>
                </a:cxn>
                <a:cxn ang="0">
                  <a:pos x="48" y="59"/>
                </a:cxn>
                <a:cxn ang="0">
                  <a:pos x="51" y="58"/>
                </a:cxn>
                <a:cxn ang="0">
                  <a:pos x="54" y="55"/>
                </a:cxn>
                <a:cxn ang="0">
                  <a:pos x="56" y="52"/>
                </a:cxn>
                <a:cxn ang="0">
                  <a:pos x="57" y="49"/>
                </a:cxn>
                <a:cxn ang="0">
                  <a:pos x="57" y="45"/>
                </a:cxn>
                <a:cxn ang="0">
                  <a:pos x="57" y="42"/>
                </a:cxn>
                <a:cxn ang="0">
                  <a:pos x="57" y="39"/>
                </a:cxn>
                <a:cxn ang="0">
                  <a:pos x="56" y="36"/>
                </a:cxn>
                <a:cxn ang="0">
                  <a:pos x="54" y="34"/>
                </a:cxn>
                <a:cxn ang="0">
                  <a:pos x="50" y="31"/>
                </a:cxn>
                <a:cxn ang="0">
                  <a:pos x="43" y="29"/>
                </a:cxn>
                <a:cxn ang="0">
                  <a:pos x="43" y="29"/>
                </a:cxn>
                <a:cxn ang="0">
                  <a:pos x="48" y="28"/>
                </a:cxn>
                <a:cxn ang="0">
                  <a:pos x="52" y="25"/>
                </a:cxn>
                <a:cxn ang="0">
                  <a:pos x="54" y="21"/>
                </a:cxn>
                <a:cxn ang="0">
                  <a:pos x="55" y="15"/>
                </a:cxn>
                <a:cxn ang="0">
                  <a:pos x="55" y="11"/>
                </a:cxn>
                <a:cxn ang="0">
                  <a:pos x="53" y="7"/>
                </a:cxn>
                <a:cxn ang="0">
                  <a:pos x="51" y="4"/>
                </a:cxn>
                <a:cxn ang="0">
                  <a:pos x="48" y="2"/>
                </a:cxn>
                <a:cxn ang="0">
                  <a:pos x="41" y="0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18" y="13"/>
                </a:cxn>
                <a:cxn ang="0">
                  <a:pos x="27" y="13"/>
                </a:cxn>
                <a:cxn ang="0">
                  <a:pos x="31" y="13"/>
                </a:cxn>
                <a:cxn ang="0">
                  <a:pos x="34" y="14"/>
                </a:cxn>
                <a:cxn ang="0">
                  <a:pos x="36" y="16"/>
                </a:cxn>
                <a:cxn ang="0">
                  <a:pos x="36" y="19"/>
                </a:cxn>
                <a:cxn ang="0">
                  <a:pos x="36" y="20"/>
                </a:cxn>
                <a:cxn ang="0">
                  <a:pos x="35" y="22"/>
                </a:cxn>
                <a:cxn ang="0">
                  <a:pos x="34" y="23"/>
                </a:cxn>
                <a:cxn ang="0">
                  <a:pos x="33" y="23"/>
                </a:cxn>
                <a:cxn ang="0">
                  <a:pos x="29" y="24"/>
                </a:cxn>
                <a:cxn ang="0">
                  <a:pos x="27" y="24"/>
                </a:cxn>
                <a:cxn ang="0">
                  <a:pos x="18" y="24"/>
                </a:cxn>
                <a:cxn ang="0">
                  <a:pos x="18" y="13"/>
                </a:cxn>
                <a:cxn ang="0">
                  <a:pos x="18" y="35"/>
                </a:cxn>
                <a:cxn ang="0">
                  <a:pos x="28" y="35"/>
                </a:cxn>
                <a:cxn ang="0">
                  <a:pos x="33" y="36"/>
                </a:cxn>
                <a:cxn ang="0">
                  <a:pos x="37" y="37"/>
                </a:cxn>
                <a:cxn ang="0">
                  <a:pos x="39" y="39"/>
                </a:cxn>
                <a:cxn ang="0">
                  <a:pos x="39" y="42"/>
                </a:cxn>
                <a:cxn ang="0">
                  <a:pos x="39" y="44"/>
                </a:cxn>
                <a:cxn ang="0">
                  <a:pos x="37" y="46"/>
                </a:cxn>
                <a:cxn ang="0">
                  <a:pos x="34" y="48"/>
                </a:cxn>
                <a:cxn ang="0">
                  <a:pos x="29" y="48"/>
                </a:cxn>
                <a:cxn ang="0">
                  <a:pos x="18" y="48"/>
                </a:cxn>
                <a:cxn ang="0">
                  <a:pos x="18" y="35"/>
                </a:cxn>
              </a:cxnLst>
              <a:rect l="0" t="0" r="r" b="b"/>
              <a:pathLst>
                <a:path w="57" h="61">
                  <a:moveTo>
                    <a:pt x="0" y="0"/>
                  </a:moveTo>
                  <a:lnTo>
                    <a:pt x="0" y="61"/>
                  </a:lnTo>
                  <a:lnTo>
                    <a:pt x="35" y="61"/>
                  </a:lnTo>
                  <a:lnTo>
                    <a:pt x="41" y="61"/>
                  </a:lnTo>
                  <a:lnTo>
                    <a:pt x="45" y="60"/>
                  </a:lnTo>
                  <a:lnTo>
                    <a:pt x="48" y="59"/>
                  </a:lnTo>
                  <a:lnTo>
                    <a:pt x="51" y="58"/>
                  </a:lnTo>
                  <a:lnTo>
                    <a:pt x="54" y="55"/>
                  </a:lnTo>
                  <a:lnTo>
                    <a:pt x="56" y="52"/>
                  </a:lnTo>
                  <a:lnTo>
                    <a:pt x="57" y="49"/>
                  </a:lnTo>
                  <a:lnTo>
                    <a:pt x="57" y="45"/>
                  </a:lnTo>
                  <a:lnTo>
                    <a:pt x="57" y="42"/>
                  </a:lnTo>
                  <a:lnTo>
                    <a:pt x="57" y="39"/>
                  </a:lnTo>
                  <a:lnTo>
                    <a:pt x="56" y="36"/>
                  </a:lnTo>
                  <a:lnTo>
                    <a:pt x="54" y="34"/>
                  </a:lnTo>
                  <a:lnTo>
                    <a:pt x="50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8" y="28"/>
                  </a:lnTo>
                  <a:lnTo>
                    <a:pt x="52" y="25"/>
                  </a:lnTo>
                  <a:lnTo>
                    <a:pt x="54" y="21"/>
                  </a:lnTo>
                  <a:lnTo>
                    <a:pt x="55" y="15"/>
                  </a:lnTo>
                  <a:lnTo>
                    <a:pt x="55" y="11"/>
                  </a:lnTo>
                  <a:lnTo>
                    <a:pt x="53" y="7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1" y="0"/>
                  </a:lnTo>
                  <a:lnTo>
                    <a:pt x="35" y="0"/>
                  </a:lnTo>
                  <a:lnTo>
                    <a:pt x="0" y="0"/>
                  </a:lnTo>
                  <a:close/>
                  <a:moveTo>
                    <a:pt x="18" y="13"/>
                  </a:moveTo>
                  <a:lnTo>
                    <a:pt x="27" y="13"/>
                  </a:lnTo>
                  <a:lnTo>
                    <a:pt x="31" y="13"/>
                  </a:lnTo>
                  <a:lnTo>
                    <a:pt x="34" y="14"/>
                  </a:lnTo>
                  <a:lnTo>
                    <a:pt x="36" y="16"/>
                  </a:lnTo>
                  <a:lnTo>
                    <a:pt x="36" y="19"/>
                  </a:lnTo>
                  <a:lnTo>
                    <a:pt x="36" y="20"/>
                  </a:lnTo>
                  <a:lnTo>
                    <a:pt x="35" y="22"/>
                  </a:lnTo>
                  <a:lnTo>
                    <a:pt x="34" y="23"/>
                  </a:lnTo>
                  <a:lnTo>
                    <a:pt x="33" y="23"/>
                  </a:lnTo>
                  <a:lnTo>
                    <a:pt x="29" y="24"/>
                  </a:lnTo>
                  <a:lnTo>
                    <a:pt x="27" y="24"/>
                  </a:lnTo>
                  <a:lnTo>
                    <a:pt x="18" y="24"/>
                  </a:lnTo>
                  <a:lnTo>
                    <a:pt x="18" y="13"/>
                  </a:lnTo>
                  <a:close/>
                  <a:moveTo>
                    <a:pt x="18" y="35"/>
                  </a:moveTo>
                  <a:lnTo>
                    <a:pt x="28" y="35"/>
                  </a:lnTo>
                  <a:lnTo>
                    <a:pt x="33" y="36"/>
                  </a:lnTo>
                  <a:lnTo>
                    <a:pt x="37" y="37"/>
                  </a:lnTo>
                  <a:lnTo>
                    <a:pt x="39" y="39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7" y="46"/>
                  </a:lnTo>
                  <a:lnTo>
                    <a:pt x="34" y="48"/>
                  </a:lnTo>
                  <a:lnTo>
                    <a:pt x="29" y="48"/>
                  </a:lnTo>
                  <a:lnTo>
                    <a:pt x="18" y="48"/>
                  </a:lnTo>
                  <a:lnTo>
                    <a:pt x="18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4" name="Freeform 2238"/>
            <p:cNvSpPr>
              <a:spLocks noEditPoints="1"/>
            </p:cNvSpPr>
            <p:nvPr/>
          </p:nvSpPr>
          <p:spPr bwMode="auto">
            <a:xfrm>
              <a:off x="3695" y="611"/>
              <a:ext cx="20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1"/>
                </a:cxn>
                <a:cxn ang="0">
                  <a:pos x="33" y="61"/>
                </a:cxn>
                <a:cxn ang="0">
                  <a:pos x="40" y="60"/>
                </a:cxn>
                <a:cxn ang="0">
                  <a:pos x="47" y="58"/>
                </a:cxn>
                <a:cxn ang="0">
                  <a:pos x="50" y="55"/>
                </a:cxn>
                <a:cxn ang="0">
                  <a:pos x="53" y="52"/>
                </a:cxn>
                <a:cxn ang="0">
                  <a:pos x="54" y="47"/>
                </a:cxn>
                <a:cxn ang="0">
                  <a:pos x="55" y="42"/>
                </a:cxn>
                <a:cxn ang="0">
                  <a:pos x="54" y="35"/>
                </a:cxn>
                <a:cxn ang="0">
                  <a:pos x="52" y="30"/>
                </a:cxn>
                <a:cxn ang="0">
                  <a:pos x="48" y="27"/>
                </a:cxn>
                <a:cxn ang="0">
                  <a:pos x="44" y="24"/>
                </a:cxn>
                <a:cxn ang="0">
                  <a:pos x="36" y="22"/>
                </a:cxn>
                <a:cxn ang="0">
                  <a:pos x="29" y="22"/>
                </a:cxn>
                <a:cxn ang="0">
                  <a:pos x="17" y="2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17" y="34"/>
                </a:cxn>
                <a:cxn ang="0">
                  <a:pos x="26" y="34"/>
                </a:cxn>
                <a:cxn ang="0">
                  <a:pos x="29" y="34"/>
                </a:cxn>
                <a:cxn ang="0">
                  <a:pos x="32" y="35"/>
                </a:cxn>
                <a:cxn ang="0">
                  <a:pos x="34" y="36"/>
                </a:cxn>
                <a:cxn ang="0">
                  <a:pos x="35" y="37"/>
                </a:cxn>
                <a:cxn ang="0">
                  <a:pos x="36" y="39"/>
                </a:cxn>
                <a:cxn ang="0">
                  <a:pos x="36" y="41"/>
                </a:cxn>
                <a:cxn ang="0">
                  <a:pos x="36" y="43"/>
                </a:cxn>
                <a:cxn ang="0">
                  <a:pos x="35" y="45"/>
                </a:cxn>
                <a:cxn ang="0">
                  <a:pos x="34" y="46"/>
                </a:cxn>
                <a:cxn ang="0">
                  <a:pos x="33" y="47"/>
                </a:cxn>
                <a:cxn ang="0">
                  <a:pos x="30" y="48"/>
                </a:cxn>
                <a:cxn ang="0">
                  <a:pos x="26" y="48"/>
                </a:cxn>
                <a:cxn ang="0">
                  <a:pos x="17" y="48"/>
                </a:cxn>
                <a:cxn ang="0">
                  <a:pos x="17" y="34"/>
                </a:cxn>
                <a:cxn ang="0">
                  <a:pos x="61" y="0"/>
                </a:cxn>
                <a:cxn ang="0">
                  <a:pos x="61" y="61"/>
                </a:cxn>
                <a:cxn ang="0">
                  <a:pos x="80" y="61"/>
                </a:cxn>
                <a:cxn ang="0">
                  <a:pos x="80" y="0"/>
                </a:cxn>
                <a:cxn ang="0">
                  <a:pos x="61" y="0"/>
                </a:cxn>
              </a:cxnLst>
              <a:rect l="0" t="0" r="r" b="b"/>
              <a:pathLst>
                <a:path w="80" h="61">
                  <a:moveTo>
                    <a:pt x="0" y="0"/>
                  </a:moveTo>
                  <a:lnTo>
                    <a:pt x="0" y="61"/>
                  </a:lnTo>
                  <a:lnTo>
                    <a:pt x="33" y="61"/>
                  </a:lnTo>
                  <a:lnTo>
                    <a:pt x="40" y="60"/>
                  </a:lnTo>
                  <a:lnTo>
                    <a:pt x="47" y="58"/>
                  </a:lnTo>
                  <a:lnTo>
                    <a:pt x="50" y="55"/>
                  </a:lnTo>
                  <a:lnTo>
                    <a:pt x="53" y="52"/>
                  </a:lnTo>
                  <a:lnTo>
                    <a:pt x="54" y="47"/>
                  </a:lnTo>
                  <a:lnTo>
                    <a:pt x="55" y="42"/>
                  </a:lnTo>
                  <a:lnTo>
                    <a:pt x="54" y="35"/>
                  </a:lnTo>
                  <a:lnTo>
                    <a:pt x="52" y="30"/>
                  </a:lnTo>
                  <a:lnTo>
                    <a:pt x="48" y="27"/>
                  </a:lnTo>
                  <a:lnTo>
                    <a:pt x="44" y="24"/>
                  </a:lnTo>
                  <a:lnTo>
                    <a:pt x="36" y="22"/>
                  </a:lnTo>
                  <a:lnTo>
                    <a:pt x="29" y="22"/>
                  </a:lnTo>
                  <a:lnTo>
                    <a:pt x="17" y="22"/>
                  </a:lnTo>
                  <a:lnTo>
                    <a:pt x="17" y="0"/>
                  </a:lnTo>
                  <a:lnTo>
                    <a:pt x="0" y="0"/>
                  </a:lnTo>
                  <a:close/>
                  <a:moveTo>
                    <a:pt x="17" y="34"/>
                  </a:moveTo>
                  <a:lnTo>
                    <a:pt x="26" y="34"/>
                  </a:lnTo>
                  <a:lnTo>
                    <a:pt x="29" y="34"/>
                  </a:lnTo>
                  <a:lnTo>
                    <a:pt x="32" y="35"/>
                  </a:lnTo>
                  <a:lnTo>
                    <a:pt x="34" y="36"/>
                  </a:lnTo>
                  <a:lnTo>
                    <a:pt x="35" y="37"/>
                  </a:lnTo>
                  <a:lnTo>
                    <a:pt x="36" y="39"/>
                  </a:lnTo>
                  <a:lnTo>
                    <a:pt x="36" y="41"/>
                  </a:lnTo>
                  <a:lnTo>
                    <a:pt x="36" y="43"/>
                  </a:lnTo>
                  <a:lnTo>
                    <a:pt x="35" y="45"/>
                  </a:lnTo>
                  <a:lnTo>
                    <a:pt x="34" y="46"/>
                  </a:lnTo>
                  <a:lnTo>
                    <a:pt x="33" y="47"/>
                  </a:lnTo>
                  <a:lnTo>
                    <a:pt x="30" y="48"/>
                  </a:lnTo>
                  <a:lnTo>
                    <a:pt x="26" y="48"/>
                  </a:lnTo>
                  <a:lnTo>
                    <a:pt x="17" y="48"/>
                  </a:lnTo>
                  <a:lnTo>
                    <a:pt x="17" y="34"/>
                  </a:lnTo>
                  <a:close/>
                  <a:moveTo>
                    <a:pt x="61" y="0"/>
                  </a:moveTo>
                  <a:lnTo>
                    <a:pt x="61" y="61"/>
                  </a:lnTo>
                  <a:lnTo>
                    <a:pt x="80" y="61"/>
                  </a:lnTo>
                  <a:lnTo>
                    <a:pt x="80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5" name="Freeform 2239"/>
            <p:cNvSpPr>
              <a:spLocks/>
            </p:cNvSpPr>
            <p:nvPr/>
          </p:nvSpPr>
          <p:spPr bwMode="auto">
            <a:xfrm>
              <a:off x="3717" y="610"/>
              <a:ext cx="16" cy="16"/>
            </a:xfrm>
            <a:custGeom>
              <a:avLst/>
              <a:gdLst/>
              <a:ahLst/>
              <a:cxnLst>
                <a:cxn ang="0">
                  <a:pos x="1" y="48"/>
                </a:cxn>
                <a:cxn ang="0">
                  <a:pos x="5" y="56"/>
                </a:cxn>
                <a:cxn ang="0">
                  <a:pos x="13" y="63"/>
                </a:cxn>
                <a:cxn ang="0">
                  <a:pos x="23" y="65"/>
                </a:cxn>
                <a:cxn ang="0">
                  <a:pos x="37" y="65"/>
                </a:cxn>
                <a:cxn ang="0">
                  <a:pos x="47" y="63"/>
                </a:cxn>
                <a:cxn ang="0">
                  <a:pos x="55" y="58"/>
                </a:cxn>
                <a:cxn ang="0">
                  <a:pos x="59" y="50"/>
                </a:cxn>
                <a:cxn ang="0">
                  <a:pos x="59" y="41"/>
                </a:cxn>
                <a:cxn ang="0">
                  <a:pos x="56" y="35"/>
                </a:cxn>
                <a:cxn ang="0">
                  <a:pos x="51" y="32"/>
                </a:cxn>
                <a:cxn ang="0">
                  <a:pos x="47" y="31"/>
                </a:cxn>
                <a:cxn ang="0">
                  <a:pos x="56" y="26"/>
                </a:cxn>
                <a:cxn ang="0">
                  <a:pos x="59" y="18"/>
                </a:cxn>
                <a:cxn ang="0">
                  <a:pos x="56" y="9"/>
                </a:cxn>
                <a:cxn ang="0">
                  <a:pos x="48" y="2"/>
                </a:cxn>
                <a:cxn ang="0">
                  <a:pos x="30" y="0"/>
                </a:cxn>
                <a:cxn ang="0">
                  <a:pos x="12" y="3"/>
                </a:cxn>
                <a:cxn ang="0">
                  <a:pos x="5" y="11"/>
                </a:cxn>
                <a:cxn ang="0">
                  <a:pos x="2" y="22"/>
                </a:cxn>
                <a:cxn ang="0">
                  <a:pos x="18" y="19"/>
                </a:cxn>
                <a:cxn ang="0">
                  <a:pos x="20" y="15"/>
                </a:cxn>
                <a:cxn ang="0">
                  <a:pos x="25" y="13"/>
                </a:cxn>
                <a:cxn ang="0">
                  <a:pos x="33" y="13"/>
                </a:cxn>
                <a:cxn ang="0">
                  <a:pos x="39" y="15"/>
                </a:cxn>
                <a:cxn ang="0">
                  <a:pos x="40" y="18"/>
                </a:cxn>
                <a:cxn ang="0">
                  <a:pos x="40" y="23"/>
                </a:cxn>
                <a:cxn ang="0">
                  <a:pos x="35" y="26"/>
                </a:cxn>
                <a:cxn ang="0">
                  <a:pos x="23" y="26"/>
                </a:cxn>
                <a:cxn ang="0">
                  <a:pos x="30" y="37"/>
                </a:cxn>
                <a:cxn ang="0">
                  <a:pos x="40" y="40"/>
                </a:cxn>
                <a:cxn ang="0">
                  <a:pos x="42" y="45"/>
                </a:cxn>
                <a:cxn ang="0">
                  <a:pos x="41" y="48"/>
                </a:cxn>
                <a:cxn ang="0">
                  <a:pos x="38" y="51"/>
                </a:cxn>
                <a:cxn ang="0">
                  <a:pos x="29" y="52"/>
                </a:cxn>
                <a:cxn ang="0">
                  <a:pos x="23" y="51"/>
                </a:cxn>
                <a:cxn ang="0">
                  <a:pos x="19" y="49"/>
                </a:cxn>
                <a:cxn ang="0">
                  <a:pos x="16" y="42"/>
                </a:cxn>
              </a:cxnLst>
              <a:rect l="0" t="0" r="r" b="b"/>
              <a:pathLst>
                <a:path w="60" h="65">
                  <a:moveTo>
                    <a:pt x="0" y="42"/>
                  </a:moveTo>
                  <a:lnTo>
                    <a:pt x="1" y="48"/>
                  </a:lnTo>
                  <a:lnTo>
                    <a:pt x="2" y="53"/>
                  </a:lnTo>
                  <a:lnTo>
                    <a:pt x="5" y="56"/>
                  </a:lnTo>
                  <a:lnTo>
                    <a:pt x="9" y="60"/>
                  </a:lnTo>
                  <a:lnTo>
                    <a:pt x="13" y="63"/>
                  </a:lnTo>
                  <a:lnTo>
                    <a:pt x="18" y="64"/>
                  </a:lnTo>
                  <a:lnTo>
                    <a:pt x="23" y="65"/>
                  </a:lnTo>
                  <a:lnTo>
                    <a:pt x="29" y="65"/>
                  </a:lnTo>
                  <a:lnTo>
                    <a:pt x="37" y="65"/>
                  </a:lnTo>
                  <a:lnTo>
                    <a:pt x="42" y="64"/>
                  </a:lnTo>
                  <a:lnTo>
                    <a:pt x="47" y="63"/>
                  </a:lnTo>
                  <a:lnTo>
                    <a:pt x="52" y="61"/>
                  </a:lnTo>
                  <a:lnTo>
                    <a:pt x="55" y="58"/>
                  </a:lnTo>
                  <a:lnTo>
                    <a:pt x="58" y="54"/>
                  </a:lnTo>
                  <a:lnTo>
                    <a:pt x="59" y="50"/>
                  </a:lnTo>
                  <a:lnTo>
                    <a:pt x="60" y="46"/>
                  </a:lnTo>
                  <a:lnTo>
                    <a:pt x="59" y="41"/>
                  </a:lnTo>
                  <a:lnTo>
                    <a:pt x="57" y="37"/>
                  </a:lnTo>
                  <a:lnTo>
                    <a:pt x="56" y="35"/>
                  </a:lnTo>
                  <a:lnTo>
                    <a:pt x="53" y="33"/>
                  </a:lnTo>
                  <a:lnTo>
                    <a:pt x="51" y="32"/>
                  </a:lnTo>
                  <a:lnTo>
                    <a:pt x="47" y="31"/>
                  </a:lnTo>
                  <a:lnTo>
                    <a:pt x="47" y="31"/>
                  </a:lnTo>
                  <a:lnTo>
                    <a:pt x="52" y="29"/>
                  </a:lnTo>
                  <a:lnTo>
                    <a:pt x="56" y="26"/>
                  </a:lnTo>
                  <a:lnTo>
                    <a:pt x="58" y="23"/>
                  </a:lnTo>
                  <a:lnTo>
                    <a:pt x="59" y="18"/>
                  </a:lnTo>
                  <a:lnTo>
                    <a:pt x="58" y="13"/>
                  </a:lnTo>
                  <a:lnTo>
                    <a:pt x="56" y="9"/>
                  </a:lnTo>
                  <a:lnTo>
                    <a:pt x="52" y="5"/>
                  </a:lnTo>
                  <a:lnTo>
                    <a:pt x="48" y="2"/>
                  </a:lnTo>
                  <a:lnTo>
                    <a:pt x="39" y="0"/>
                  </a:lnTo>
                  <a:lnTo>
                    <a:pt x="30" y="0"/>
                  </a:lnTo>
                  <a:lnTo>
                    <a:pt x="21" y="1"/>
                  </a:lnTo>
                  <a:lnTo>
                    <a:pt x="12" y="3"/>
                  </a:lnTo>
                  <a:lnTo>
                    <a:pt x="8" y="6"/>
                  </a:lnTo>
                  <a:lnTo>
                    <a:pt x="5" y="11"/>
                  </a:lnTo>
                  <a:lnTo>
                    <a:pt x="2" y="16"/>
                  </a:lnTo>
                  <a:lnTo>
                    <a:pt x="2" y="22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2" y="14"/>
                  </a:lnTo>
                  <a:lnTo>
                    <a:pt x="25" y="13"/>
                  </a:lnTo>
                  <a:lnTo>
                    <a:pt x="28" y="13"/>
                  </a:lnTo>
                  <a:lnTo>
                    <a:pt x="33" y="13"/>
                  </a:lnTo>
                  <a:lnTo>
                    <a:pt x="37" y="14"/>
                  </a:lnTo>
                  <a:lnTo>
                    <a:pt x="39" y="15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1" y="20"/>
                  </a:lnTo>
                  <a:lnTo>
                    <a:pt x="40" y="23"/>
                  </a:lnTo>
                  <a:lnTo>
                    <a:pt x="38" y="25"/>
                  </a:lnTo>
                  <a:lnTo>
                    <a:pt x="35" y="26"/>
                  </a:lnTo>
                  <a:lnTo>
                    <a:pt x="31" y="26"/>
                  </a:lnTo>
                  <a:lnTo>
                    <a:pt x="23" y="26"/>
                  </a:lnTo>
                  <a:lnTo>
                    <a:pt x="23" y="37"/>
                  </a:lnTo>
                  <a:lnTo>
                    <a:pt x="30" y="37"/>
                  </a:lnTo>
                  <a:lnTo>
                    <a:pt x="37" y="38"/>
                  </a:lnTo>
                  <a:lnTo>
                    <a:pt x="40" y="40"/>
                  </a:lnTo>
                  <a:lnTo>
                    <a:pt x="41" y="42"/>
                  </a:lnTo>
                  <a:lnTo>
                    <a:pt x="42" y="45"/>
                  </a:lnTo>
                  <a:lnTo>
                    <a:pt x="42" y="47"/>
                  </a:lnTo>
                  <a:lnTo>
                    <a:pt x="41" y="48"/>
                  </a:lnTo>
                  <a:lnTo>
                    <a:pt x="39" y="50"/>
                  </a:lnTo>
                  <a:lnTo>
                    <a:pt x="38" y="51"/>
                  </a:lnTo>
                  <a:lnTo>
                    <a:pt x="34" y="52"/>
                  </a:lnTo>
                  <a:lnTo>
                    <a:pt x="29" y="52"/>
                  </a:lnTo>
                  <a:lnTo>
                    <a:pt x="25" y="52"/>
                  </a:lnTo>
                  <a:lnTo>
                    <a:pt x="23" y="51"/>
                  </a:lnTo>
                  <a:lnTo>
                    <a:pt x="21" y="50"/>
                  </a:lnTo>
                  <a:lnTo>
                    <a:pt x="19" y="49"/>
                  </a:lnTo>
                  <a:lnTo>
                    <a:pt x="17" y="46"/>
                  </a:lnTo>
                  <a:lnTo>
                    <a:pt x="16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6" name="Freeform 2240"/>
            <p:cNvSpPr>
              <a:spLocks noEditPoints="1"/>
            </p:cNvSpPr>
            <p:nvPr/>
          </p:nvSpPr>
          <p:spPr bwMode="auto">
            <a:xfrm>
              <a:off x="3735" y="610"/>
              <a:ext cx="16" cy="16"/>
            </a:xfrm>
            <a:custGeom>
              <a:avLst/>
              <a:gdLst/>
              <a:ahLst/>
              <a:cxnLst>
                <a:cxn ang="0">
                  <a:pos x="34" y="65"/>
                </a:cxn>
                <a:cxn ang="0">
                  <a:pos x="40" y="65"/>
                </a:cxn>
                <a:cxn ang="0">
                  <a:pos x="46" y="63"/>
                </a:cxn>
                <a:cxn ang="0">
                  <a:pos x="52" y="61"/>
                </a:cxn>
                <a:cxn ang="0">
                  <a:pos x="56" y="56"/>
                </a:cxn>
                <a:cxn ang="0">
                  <a:pos x="60" y="52"/>
                </a:cxn>
                <a:cxn ang="0">
                  <a:pos x="63" y="47"/>
                </a:cxn>
                <a:cxn ang="0">
                  <a:pos x="66" y="40"/>
                </a:cxn>
                <a:cxn ang="0">
                  <a:pos x="67" y="32"/>
                </a:cxn>
                <a:cxn ang="0">
                  <a:pos x="66" y="25"/>
                </a:cxn>
                <a:cxn ang="0">
                  <a:pos x="63" y="18"/>
                </a:cxn>
                <a:cxn ang="0">
                  <a:pos x="60" y="13"/>
                </a:cxn>
                <a:cxn ang="0">
                  <a:pos x="56" y="9"/>
                </a:cxn>
                <a:cxn ang="0">
                  <a:pos x="52" y="4"/>
                </a:cxn>
                <a:cxn ang="0">
                  <a:pos x="46" y="2"/>
                </a:cxn>
                <a:cxn ang="0">
                  <a:pos x="40" y="0"/>
                </a:cxn>
                <a:cxn ang="0">
                  <a:pos x="34" y="0"/>
                </a:cxn>
                <a:cxn ang="0">
                  <a:pos x="27" y="0"/>
                </a:cxn>
                <a:cxn ang="0">
                  <a:pos x="22" y="2"/>
                </a:cxn>
                <a:cxn ang="0">
                  <a:pos x="16" y="4"/>
                </a:cxn>
                <a:cxn ang="0">
                  <a:pos x="10" y="7"/>
                </a:cxn>
                <a:cxn ang="0">
                  <a:pos x="6" y="12"/>
                </a:cxn>
                <a:cxn ang="0">
                  <a:pos x="3" y="18"/>
                </a:cxn>
                <a:cxn ang="0">
                  <a:pos x="1" y="24"/>
                </a:cxn>
                <a:cxn ang="0">
                  <a:pos x="0" y="32"/>
                </a:cxn>
                <a:cxn ang="0">
                  <a:pos x="1" y="40"/>
                </a:cxn>
                <a:cxn ang="0">
                  <a:pos x="3" y="47"/>
                </a:cxn>
                <a:cxn ang="0">
                  <a:pos x="6" y="52"/>
                </a:cxn>
                <a:cxn ang="0">
                  <a:pos x="10" y="56"/>
                </a:cxn>
                <a:cxn ang="0">
                  <a:pos x="14" y="61"/>
                </a:cxn>
                <a:cxn ang="0">
                  <a:pos x="21" y="63"/>
                </a:cxn>
                <a:cxn ang="0">
                  <a:pos x="27" y="65"/>
                </a:cxn>
                <a:cxn ang="0">
                  <a:pos x="34" y="65"/>
                </a:cxn>
                <a:cxn ang="0">
                  <a:pos x="34" y="52"/>
                </a:cxn>
                <a:cxn ang="0">
                  <a:pos x="29" y="52"/>
                </a:cxn>
                <a:cxn ang="0">
                  <a:pos x="26" y="50"/>
                </a:cxn>
                <a:cxn ang="0">
                  <a:pos x="24" y="48"/>
                </a:cxn>
                <a:cxn ang="0">
                  <a:pos x="22" y="45"/>
                </a:cxn>
                <a:cxn ang="0">
                  <a:pos x="20" y="39"/>
                </a:cxn>
                <a:cxn ang="0">
                  <a:pos x="20" y="32"/>
                </a:cxn>
                <a:cxn ang="0">
                  <a:pos x="20" y="26"/>
                </a:cxn>
                <a:cxn ang="0">
                  <a:pos x="21" y="21"/>
                </a:cxn>
                <a:cxn ang="0">
                  <a:pos x="23" y="18"/>
                </a:cxn>
                <a:cxn ang="0">
                  <a:pos x="25" y="16"/>
                </a:cxn>
                <a:cxn ang="0">
                  <a:pos x="30" y="13"/>
                </a:cxn>
                <a:cxn ang="0">
                  <a:pos x="34" y="13"/>
                </a:cxn>
                <a:cxn ang="0">
                  <a:pos x="38" y="13"/>
                </a:cxn>
                <a:cxn ang="0">
                  <a:pos x="42" y="16"/>
                </a:cxn>
                <a:cxn ang="0">
                  <a:pos x="44" y="18"/>
                </a:cxn>
                <a:cxn ang="0">
                  <a:pos x="46" y="21"/>
                </a:cxn>
                <a:cxn ang="0">
                  <a:pos x="47" y="26"/>
                </a:cxn>
                <a:cxn ang="0">
                  <a:pos x="47" y="32"/>
                </a:cxn>
                <a:cxn ang="0">
                  <a:pos x="47" y="39"/>
                </a:cxn>
                <a:cxn ang="0">
                  <a:pos x="45" y="45"/>
                </a:cxn>
                <a:cxn ang="0">
                  <a:pos x="43" y="48"/>
                </a:cxn>
                <a:cxn ang="0">
                  <a:pos x="41" y="50"/>
                </a:cxn>
                <a:cxn ang="0">
                  <a:pos x="38" y="52"/>
                </a:cxn>
                <a:cxn ang="0">
                  <a:pos x="34" y="52"/>
                </a:cxn>
              </a:cxnLst>
              <a:rect l="0" t="0" r="r" b="b"/>
              <a:pathLst>
                <a:path w="67" h="65">
                  <a:moveTo>
                    <a:pt x="34" y="65"/>
                  </a:moveTo>
                  <a:lnTo>
                    <a:pt x="40" y="65"/>
                  </a:lnTo>
                  <a:lnTo>
                    <a:pt x="46" y="63"/>
                  </a:lnTo>
                  <a:lnTo>
                    <a:pt x="52" y="61"/>
                  </a:lnTo>
                  <a:lnTo>
                    <a:pt x="56" y="56"/>
                  </a:lnTo>
                  <a:lnTo>
                    <a:pt x="60" y="52"/>
                  </a:lnTo>
                  <a:lnTo>
                    <a:pt x="63" y="47"/>
                  </a:lnTo>
                  <a:lnTo>
                    <a:pt x="66" y="40"/>
                  </a:lnTo>
                  <a:lnTo>
                    <a:pt x="67" y="32"/>
                  </a:lnTo>
                  <a:lnTo>
                    <a:pt x="66" y="25"/>
                  </a:lnTo>
                  <a:lnTo>
                    <a:pt x="63" y="18"/>
                  </a:lnTo>
                  <a:lnTo>
                    <a:pt x="60" y="13"/>
                  </a:lnTo>
                  <a:lnTo>
                    <a:pt x="56" y="9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6" y="4"/>
                  </a:lnTo>
                  <a:lnTo>
                    <a:pt x="10" y="7"/>
                  </a:lnTo>
                  <a:lnTo>
                    <a:pt x="6" y="12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2"/>
                  </a:lnTo>
                  <a:lnTo>
                    <a:pt x="1" y="40"/>
                  </a:lnTo>
                  <a:lnTo>
                    <a:pt x="3" y="47"/>
                  </a:lnTo>
                  <a:lnTo>
                    <a:pt x="6" y="52"/>
                  </a:lnTo>
                  <a:lnTo>
                    <a:pt x="10" y="56"/>
                  </a:lnTo>
                  <a:lnTo>
                    <a:pt x="14" y="61"/>
                  </a:lnTo>
                  <a:lnTo>
                    <a:pt x="21" y="63"/>
                  </a:lnTo>
                  <a:lnTo>
                    <a:pt x="27" y="65"/>
                  </a:lnTo>
                  <a:lnTo>
                    <a:pt x="34" y="65"/>
                  </a:lnTo>
                  <a:close/>
                  <a:moveTo>
                    <a:pt x="34" y="52"/>
                  </a:moveTo>
                  <a:lnTo>
                    <a:pt x="29" y="52"/>
                  </a:lnTo>
                  <a:lnTo>
                    <a:pt x="26" y="50"/>
                  </a:lnTo>
                  <a:lnTo>
                    <a:pt x="24" y="48"/>
                  </a:lnTo>
                  <a:lnTo>
                    <a:pt x="22" y="45"/>
                  </a:lnTo>
                  <a:lnTo>
                    <a:pt x="20" y="39"/>
                  </a:lnTo>
                  <a:lnTo>
                    <a:pt x="20" y="32"/>
                  </a:lnTo>
                  <a:lnTo>
                    <a:pt x="20" y="26"/>
                  </a:lnTo>
                  <a:lnTo>
                    <a:pt x="21" y="21"/>
                  </a:lnTo>
                  <a:lnTo>
                    <a:pt x="23" y="18"/>
                  </a:lnTo>
                  <a:lnTo>
                    <a:pt x="25" y="16"/>
                  </a:lnTo>
                  <a:lnTo>
                    <a:pt x="30" y="13"/>
                  </a:lnTo>
                  <a:lnTo>
                    <a:pt x="34" y="13"/>
                  </a:lnTo>
                  <a:lnTo>
                    <a:pt x="38" y="13"/>
                  </a:lnTo>
                  <a:lnTo>
                    <a:pt x="42" y="16"/>
                  </a:lnTo>
                  <a:lnTo>
                    <a:pt x="44" y="18"/>
                  </a:lnTo>
                  <a:lnTo>
                    <a:pt x="46" y="21"/>
                  </a:lnTo>
                  <a:lnTo>
                    <a:pt x="47" y="26"/>
                  </a:lnTo>
                  <a:lnTo>
                    <a:pt x="47" y="32"/>
                  </a:lnTo>
                  <a:lnTo>
                    <a:pt x="47" y="39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1" y="50"/>
                  </a:lnTo>
                  <a:lnTo>
                    <a:pt x="38" y="52"/>
                  </a:lnTo>
                  <a:lnTo>
                    <a:pt x="34" y="5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7" name="Freeform 2241"/>
            <p:cNvSpPr>
              <a:spLocks noEditPoints="1"/>
            </p:cNvSpPr>
            <p:nvPr/>
          </p:nvSpPr>
          <p:spPr bwMode="auto">
            <a:xfrm>
              <a:off x="3754" y="611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1"/>
                </a:cxn>
                <a:cxn ang="0">
                  <a:pos x="35" y="61"/>
                </a:cxn>
                <a:cxn ang="0">
                  <a:pos x="41" y="61"/>
                </a:cxn>
                <a:cxn ang="0">
                  <a:pos x="45" y="60"/>
                </a:cxn>
                <a:cxn ang="0">
                  <a:pos x="49" y="59"/>
                </a:cxn>
                <a:cxn ang="0">
                  <a:pos x="52" y="58"/>
                </a:cxn>
                <a:cxn ang="0">
                  <a:pos x="54" y="55"/>
                </a:cxn>
                <a:cxn ang="0">
                  <a:pos x="56" y="52"/>
                </a:cxn>
                <a:cxn ang="0">
                  <a:pos x="57" y="49"/>
                </a:cxn>
                <a:cxn ang="0">
                  <a:pos x="58" y="45"/>
                </a:cxn>
                <a:cxn ang="0">
                  <a:pos x="58" y="42"/>
                </a:cxn>
                <a:cxn ang="0">
                  <a:pos x="57" y="39"/>
                </a:cxn>
                <a:cxn ang="0">
                  <a:pos x="56" y="36"/>
                </a:cxn>
                <a:cxn ang="0">
                  <a:pos x="54" y="34"/>
                </a:cxn>
                <a:cxn ang="0">
                  <a:pos x="50" y="31"/>
                </a:cxn>
                <a:cxn ang="0">
                  <a:pos x="44" y="29"/>
                </a:cxn>
                <a:cxn ang="0">
                  <a:pos x="44" y="29"/>
                </a:cxn>
                <a:cxn ang="0">
                  <a:pos x="48" y="28"/>
                </a:cxn>
                <a:cxn ang="0">
                  <a:pos x="52" y="25"/>
                </a:cxn>
                <a:cxn ang="0">
                  <a:pos x="55" y="21"/>
                </a:cxn>
                <a:cxn ang="0">
                  <a:pos x="56" y="15"/>
                </a:cxn>
                <a:cxn ang="0">
                  <a:pos x="55" y="11"/>
                </a:cxn>
                <a:cxn ang="0">
                  <a:pos x="53" y="7"/>
                </a:cxn>
                <a:cxn ang="0">
                  <a:pos x="51" y="4"/>
                </a:cxn>
                <a:cxn ang="0">
                  <a:pos x="48" y="2"/>
                </a:cxn>
                <a:cxn ang="0">
                  <a:pos x="42" y="0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18" y="13"/>
                </a:cxn>
                <a:cxn ang="0">
                  <a:pos x="27" y="13"/>
                </a:cxn>
                <a:cxn ang="0">
                  <a:pos x="31" y="13"/>
                </a:cxn>
                <a:cxn ang="0">
                  <a:pos x="34" y="14"/>
                </a:cxn>
                <a:cxn ang="0">
                  <a:pos x="36" y="16"/>
                </a:cxn>
                <a:cxn ang="0">
                  <a:pos x="37" y="19"/>
                </a:cxn>
                <a:cxn ang="0">
                  <a:pos x="36" y="20"/>
                </a:cxn>
                <a:cxn ang="0">
                  <a:pos x="35" y="22"/>
                </a:cxn>
                <a:cxn ang="0">
                  <a:pos x="34" y="23"/>
                </a:cxn>
                <a:cxn ang="0">
                  <a:pos x="33" y="23"/>
                </a:cxn>
                <a:cxn ang="0">
                  <a:pos x="30" y="24"/>
                </a:cxn>
                <a:cxn ang="0">
                  <a:pos x="27" y="24"/>
                </a:cxn>
                <a:cxn ang="0">
                  <a:pos x="18" y="24"/>
                </a:cxn>
                <a:cxn ang="0">
                  <a:pos x="18" y="13"/>
                </a:cxn>
                <a:cxn ang="0">
                  <a:pos x="18" y="35"/>
                </a:cxn>
                <a:cxn ang="0">
                  <a:pos x="29" y="35"/>
                </a:cxn>
                <a:cxn ang="0">
                  <a:pos x="34" y="36"/>
                </a:cxn>
                <a:cxn ang="0">
                  <a:pos x="37" y="37"/>
                </a:cxn>
                <a:cxn ang="0">
                  <a:pos x="39" y="39"/>
                </a:cxn>
                <a:cxn ang="0">
                  <a:pos x="40" y="42"/>
                </a:cxn>
                <a:cxn ang="0">
                  <a:pos x="39" y="44"/>
                </a:cxn>
                <a:cxn ang="0">
                  <a:pos x="37" y="46"/>
                </a:cxn>
                <a:cxn ang="0">
                  <a:pos x="34" y="48"/>
                </a:cxn>
                <a:cxn ang="0">
                  <a:pos x="29" y="48"/>
                </a:cxn>
                <a:cxn ang="0">
                  <a:pos x="18" y="48"/>
                </a:cxn>
                <a:cxn ang="0">
                  <a:pos x="18" y="35"/>
                </a:cxn>
              </a:cxnLst>
              <a:rect l="0" t="0" r="r" b="b"/>
              <a:pathLst>
                <a:path w="58" h="61">
                  <a:moveTo>
                    <a:pt x="0" y="0"/>
                  </a:moveTo>
                  <a:lnTo>
                    <a:pt x="0" y="61"/>
                  </a:lnTo>
                  <a:lnTo>
                    <a:pt x="35" y="61"/>
                  </a:lnTo>
                  <a:lnTo>
                    <a:pt x="41" y="61"/>
                  </a:lnTo>
                  <a:lnTo>
                    <a:pt x="45" y="60"/>
                  </a:lnTo>
                  <a:lnTo>
                    <a:pt x="49" y="59"/>
                  </a:lnTo>
                  <a:lnTo>
                    <a:pt x="52" y="58"/>
                  </a:lnTo>
                  <a:lnTo>
                    <a:pt x="54" y="55"/>
                  </a:lnTo>
                  <a:lnTo>
                    <a:pt x="56" y="52"/>
                  </a:lnTo>
                  <a:lnTo>
                    <a:pt x="57" y="49"/>
                  </a:lnTo>
                  <a:lnTo>
                    <a:pt x="58" y="45"/>
                  </a:lnTo>
                  <a:lnTo>
                    <a:pt x="58" y="42"/>
                  </a:lnTo>
                  <a:lnTo>
                    <a:pt x="57" y="39"/>
                  </a:lnTo>
                  <a:lnTo>
                    <a:pt x="56" y="36"/>
                  </a:lnTo>
                  <a:lnTo>
                    <a:pt x="54" y="34"/>
                  </a:lnTo>
                  <a:lnTo>
                    <a:pt x="50" y="31"/>
                  </a:lnTo>
                  <a:lnTo>
                    <a:pt x="44" y="29"/>
                  </a:lnTo>
                  <a:lnTo>
                    <a:pt x="44" y="29"/>
                  </a:lnTo>
                  <a:lnTo>
                    <a:pt x="48" y="28"/>
                  </a:lnTo>
                  <a:lnTo>
                    <a:pt x="52" y="25"/>
                  </a:lnTo>
                  <a:lnTo>
                    <a:pt x="55" y="21"/>
                  </a:lnTo>
                  <a:lnTo>
                    <a:pt x="56" y="15"/>
                  </a:lnTo>
                  <a:lnTo>
                    <a:pt x="55" y="11"/>
                  </a:lnTo>
                  <a:lnTo>
                    <a:pt x="53" y="7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5" y="0"/>
                  </a:lnTo>
                  <a:lnTo>
                    <a:pt x="0" y="0"/>
                  </a:lnTo>
                  <a:close/>
                  <a:moveTo>
                    <a:pt x="18" y="13"/>
                  </a:moveTo>
                  <a:lnTo>
                    <a:pt x="27" y="13"/>
                  </a:lnTo>
                  <a:lnTo>
                    <a:pt x="31" y="13"/>
                  </a:lnTo>
                  <a:lnTo>
                    <a:pt x="34" y="14"/>
                  </a:lnTo>
                  <a:lnTo>
                    <a:pt x="36" y="16"/>
                  </a:lnTo>
                  <a:lnTo>
                    <a:pt x="37" y="19"/>
                  </a:lnTo>
                  <a:lnTo>
                    <a:pt x="36" y="20"/>
                  </a:lnTo>
                  <a:lnTo>
                    <a:pt x="35" y="22"/>
                  </a:lnTo>
                  <a:lnTo>
                    <a:pt x="34" y="23"/>
                  </a:lnTo>
                  <a:lnTo>
                    <a:pt x="33" y="23"/>
                  </a:lnTo>
                  <a:lnTo>
                    <a:pt x="30" y="24"/>
                  </a:lnTo>
                  <a:lnTo>
                    <a:pt x="27" y="24"/>
                  </a:lnTo>
                  <a:lnTo>
                    <a:pt x="18" y="24"/>
                  </a:lnTo>
                  <a:lnTo>
                    <a:pt x="18" y="13"/>
                  </a:lnTo>
                  <a:close/>
                  <a:moveTo>
                    <a:pt x="18" y="35"/>
                  </a:moveTo>
                  <a:lnTo>
                    <a:pt x="29" y="35"/>
                  </a:lnTo>
                  <a:lnTo>
                    <a:pt x="34" y="36"/>
                  </a:lnTo>
                  <a:lnTo>
                    <a:pt x="37" y="37"/>
                  </a:lnTo>
                  <a:lnTo>
                    <a:pt x="39" y="39"/>
                  </a:lnTo>
                  <a:lnTo>
                    <a:pt x="40" y="42"/>
                  </a:lnTo>
                  <a:lnTo>
                    <a:pt x="39" y="44"/>
                  </a:lnTo>
                  <a:lnTo>
                    <a:pt x="37" y="46"/>
                  </a:lnTo>
                  <a:lnTo>
                    <a:pt x="34" y="48"/>
                  </a:lnTo>
                  <a:lnTo>
                    <a:pt x="29" y="48"/>
                  </a:lnTo>
                  <a:lnTo>
                    <a:pt x="18" y="48"/>
                  </a:lnTo>
                  <a:lnTo>
                    <a:pt x="18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8" name="Freeform 2242"/>
            <p:cNvSpPr>
              <a:spLocks noEditPoints="1"/>
            </p:cNvSpPr>
            <p:nvPr/>
          </p:nvSpPr>
          <p:spPr bwMode="auto">
            <a:xfrm>
              <a:off x="3771" y="610"/>
              <a:ext cx="16" cy="16"/>
            </a:xfrm>
            <a:custGeom>
              <a:avLst/>
              <a:gdLst/>
              <a:ahLst/>
              <a:cxnLst>
                <a:cxn ang="0">
                  <a:pos x="33" y="65"/>
                </a:cxn>
                <a:cxn ang="0">
                  <a:pos x="40" y="65"/>
                </a:cxn>
                <a:cxn ang="0">
                  <a:pos x="46" y="63"/>
                </a:cxn>
                <a:cxn ang="0">
                  <a:pos x="52" y="61"/>
                </a:cxn>
                <a:cxn ang="0">
                  <a:pos x="56" y="56"/>
                </a:cxn>
                <a:cxn ang="0">
                  <a:pos x="60" y="52"/>
                </a:cxn>
                <a:cxn ang="0">
                  <a:pos x="63" y="47"/>
                </a:cxn>
                <a:cxn ang="0">
                  <a:pos x="65" y="40"/>
                </a:cxn>
                <a:cxn ang="0">
                  <a:pos x="65" y="32"/>
                </a:cxn>
                <a:cxn ang="0">
                  <a:pos x="65" y="25"/>
                </a:cxn>
                <a:cxn ang="0">
                  <a:pos x="63" y="18"/>
                </a:cxn>
                <a:cxn ang="0">
                  <a:pos x="60" y="13"/>
                </a:cxn>
                <a:cxn ang="0">
                  <a:pos x="56" y="9"/>
                </a:cxn>
                <a:cxn ang="0">
                  <a:pos x="52" y="4"/>
                </a:cxn>
                <a:cxn ang="0">
                  <a:pos x="46" y="2"/>
                </a:cxn>
                <a:cxn ang="0">
                  <a:pos x="40" y="0"/>
                </a:cxn>
                <a:cxn ang="0">
                  <a:pos x="33" y="0"/>
                </a:cxn>
                <a:cxn ang="0">
                  <a:pos x="27" y="0"/>
                </a:cxn>
                <a:cxn ang="0">
                  <a:pos x="20" y="2"/>
                </a:cxn>
                <a:cxn ang="0">
                  <a:pos x="15" y="4"/>
                </a:cxn>
                <a:cxn ang="0">
                  <a:pos x="10" y="7"/>
                </a:cxn>
                <a:cxn ang="0">
                  <a:pos x="6" y="12"/>
                </a:cxn>
                <a:cxn ang="0">
                  <a:pos x="3" y="18"/>
                </a:cxn>
                <a:cxn ang="0">
                  <a:pos x="1" y="24"/>
                </a:cxn>
                <a:cxn ang="0">
                  <a:pos x="0" y="32"/>
                </a:cxn>
                <a:cxn ang="0">
                  <a:pos x="1" y="40"/>
                </a:cxn>
                <a:cxn ang="0">
                  <a:pos x="3" y="47"/>
                </a:cxn>
                <a:cxn ang="0">
                  <a:pos x="6" y="52"/>
                </a:cxn>
                <a:cxn ang="0">
                  <a:pos x="9" y="56"/>
                </a:cxn>
                <a:cxn ang="0">
                  <a:pos x="14" y="61"/>
                </a:cxn>
                <a:cxn ang="0">
                  <a:pos x="20" y="63"/>
                </a:cxn>
                <a:cxn ang="0">
                  <a:pos x="27" y="65"/>
                </a:cxn>
                <a:cxn ang="0">
                  <a:pos x="33" y="65"/>
                </a:cxn>
                <a:cxn ang="0">
                  <a:pos x="33" y="52"/>
                </a:cxn>
                <a:cxn ang="0">
                  <a:pos x="29" y="52"/>
                </a:cxn>
                <a:cxn ang="0">
                  <a:pos x="26" y="50"/>
                </a:cxn>
                <a:cxn ang="0">
                  <a:pos x="22" y="48"/>
                </a:cxn>
                <a:cxn ang="0">
                  <a:pos x="21" y="45"/>
                </a:cxn>
                <a:cxn ang="0">
                  <a:pos x="19" y="39"/>
                </a:cxn>
                <a:cxn ang="0">
                  <a:pos x="18" y="32"/>
                </a:cxn>
                <a:cxn ang="0">
                  <a:pos x="19" y="26"/>
                </a:cxn>
                <a:cxn ang="0">
                  <a:pos x="20" y="21"/>
                </a:cxn>
                <a:cxn ang="0">
                  <a:pos x="22" y="18"/>
                </a:cxn>
                <a:cxn ang="0">
                  <a:pos x="25" y="16"/>
                </a:cxn>
                <a:cxn ang="0">
                  <a:pos x="29" y="13"/>
                </a:cxn>
                <a:cxn ang="0">
                  <a:pos x="33" y="13"/>
                </a:cxn>
                <a:cxn ang="0">
                  <a:pos x="37" y="13"/>
                </a:cxn>
                <a:cxn ang="0">
                  <a:pos x="42" y="16"/>
                </a:cxn>
                <a:cxn ang="0">
                  <a:pos x="44" y="18"/>
                </a:cxn>
                <a:cxn ang="0">
                  <a:pos x="46" y="21"/>
                </a:cxn>
                <a:cxn ang="0">
                  <a:pos x="47" y="26"/>
                </a:cxn>
                <a:cxn ang="0">
                  <a:pos x="47" y="32"/>
                </a:cxn>
                <a:cxn ang="0">
                  <a:pos x="47" y="39"/>
                </a:cxn>
                <a:cxn ang="0">
                  <a:pos x="45" y="45"/>
                </a:cxn>
                <a:cxn ang="0">
                  <a:pos x="43" y="48"/>
                </a:cxn>
                <a:cxn ang="0">
                  <a:pos x="41" y="50"/>
                </a:cxn>
                <a:cxn ang="0">
                  <a:pos x="38" y="52"/>
                </a:cxn>
                <a:cxn ang="0">
                  <a:pos x="33" y="52"/>
                </a:cxn>
              </a:cxnLst>
              <a:rect l="0" t="0" r="r" b="b"/>
              <a:pathLst>
                <a:path w="65" h="65">
                  <a:moveTo>
                    <a:pt x="33" y="65"/>
                  </a:moveTo>
                  <a:lnTo>
                    <a:pt x="40" y="65"/>
                  </a:lnTo>
                  <a:lnTo>
                    <a:pt x="46" y="63"/>
                  </a:lnTo>
                  <a:lnTo>
                    <a:pt x="52" y="61"/>
                  </a:lnTo>
                  <a:lnTo>
                    <a:pt x="56" y="56"/>
                  </a:lnTo>
                  <a:lnTo>
                    <a:pt x="60" y="52"/>
                  </a:lnTo>
                  <a:lnTo>
                    <a:pt x="63" y="47"/>
                  </a:lnTo>
                  <a:lnTo>
                    <a:pt x="65" y="40"/>
                  </a:lnTo>
                  <a:lnTo>
                    <a:pt x="65" y="32"/>
                  </a:lnTo>
                  <a:lnTo>
                    <a:pt x="65" y="25"/>
                  </a:lnTo>
                  <a:lnTo>
                    <a:pt x="63" y="18"/>
                  </a:lnTo>
                  <a:lnTo>
                    <a:pt x="60" y="13"/>
                  </a:lnTo>
                  <a:lnTo>
                    <a:pt x="56" y="9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0" y="2"/>
                  </a:lnTo>
                  <a:lnTo>
                    <a:pt x="15" y="4"/>
                  </a:lnTo>
                  <a:lnTo>
                    <a:pt x="10" y="7"/>
                  </a:lnTo>
                  <a:lnTo>
                    <a:pt x="6" y="12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2"/>
                  </a:lnTo>
                  <a:lnTo>
                    <a:pt x="1" y="40"/>
                  </a:lnTo>
                  <a:lnTo>
                    <a:pt x="3" y="47"/>
                  </a:lnTo>
                  <a:lnTo>
                    <a:pt x="6" y="52"/>
                  </a:lnTo>
                  <a:lnTo>
                    <a:pt x="9" y="56"/>
                  </a:lnTo>
                  <a:lnTo>
                    <a:pt x="14" y="61"/>
                  </a:lnTo>
                  <a:lnTo>
                    <a:pt x="20" y="63"/>
                  </a:lnTo>
                  <a:lnTo>
                    <a:pt x="27" y="65"/>
                  </a:lnTo>
                  <a:lnTo>
                    <a:pt x="33" y="65"/>
                  </a:lnTo>
                  <a:close/>
                  <a:moveTo>
                    <a:pt x="33" y="52"/>
                  </a:moveTo>
                  <a:lnTo>
                    <a:pt x="29" y="52"/>
                  </a:lnTo>
                  <a:lnTo>
                    <a:pt x="26" y="50"/>
                  </a:lnTo>
                  <a:lnTo>
                    <a:pt x="22" y="48"/>
                  </a:lnTo>
                  <a:lnTo>
                    <a:pt x="21" y="45"/>
                  </a:lnTo>
                  <a:lnTo>
                    <a:pt x="19" y="39"/>
                  </a:lnTo>
                  <a:lnTo>
                    <a:pt x="18" y="32"/>
                  </a:lnTo>
                  <a:lnTo>
                    <a:pt x="19" y="26"/>
                  </a:lnTo>
                  <a:lnTo>
                    <a:pt x="20" y="21"/>
                  </a:lnTo>
                  <a:lnTo>
                    <a:pt x="22" y="18"/>
                  </a:lnTo>
                  <a:lnTo>
                    <a:pt x="25" y="16"/>
                  </a:lnTo>
                  <a:lnTo>
                    <a:pt x="29" y="13"/>
                  </a:lnTo>
                  <a:lnTo>
                    <a:pt x="33" y="13"/>
                  </a:lnTo>
                  <a:lnTo>
                    <a:pt x="37" y="13"/>
                  </a:lnTo>
                  <a:lnTo>
                    <a:pt x="42" y="16"/>
                  </a:lnTo>
                  <a:lnTo>
                    <a:pt x="44" y="18"/>
                  </a:lnTo>
                  <a:lnTo>
                    <a:pt x="46" y="21"/>
                  </a:lnTo>
                  <a:lnTo>
                    <a:pt x="47" y="26"/>
                  </a:lnTo>
                  <a:lnTo>
                    <a:pt x="47" y="32"/>
                  </a:lnTo>
                  <a:lnTo>
                    <a:pt x="47" y="39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1" y="50"/>
                  </a:lnTo>
                  <a:lnTo>
                    <a:pt x="38" y="52"/>
                  </a:lnTo>
                  <a:lnTo>
                    <a:pt x="33" y="5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59" name="Freeform 2243"/>
            <p:cNvSpPr>
              <a:spLocks noEditPoints="1"/>
            </p:cNvSpPr>
            <p:nvPr/>
          </p:nvSpPr>
          <p:spPr bwMode="auto">
            <a:xfrm>
              <a:off x="3790" y="611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1"/>
                </a:cxn>
                <a:cxn ang="0">
                  <a:pos x="35" y="61"/>
                </a:cxn>
                <a:cxn ang="0">
                  <a:pos x="40" y="61"/>
                </a:cxn>
                <a:cxn ang="0">
                  <a:pos x="44" y="60"/>
                </a:cxn>
                <a:cxn ang="0">
                  <a:pos x="48" y="59"/>
                </a:cxn>
                <a:cxn ang="0">
                  <a:pos x="52" y="58"/>
                </a:cxn>
                <a:cxn ang="0">
                  <a:pos x="54" y="55"/>
                </a:cxn>
                <a:cxn ang="0">
                  <a:pos x="56" y="52"/>
                </a:cxn>
                <a:cxn ang="0">
                  <a:pos x="57" y="49"/>
                </a:cxn>
                <a:cxn ang="0">
                  <a:pos x="58" y="45"/>
                </a:cxn>
                <a:cxn ang="0">
                  <a:pos x="57" y="42"/>
                </a:cxn>
                <a:cxn ang="0">
                  <a:pos x="57" y="39"/>
                </a:cxn>
                <a:cxn ang="0">
                  <a:pos x="56" y="36"/>
                </a:cxn>
                <a:cxn ang="0">
                  <a:pos x="54" y="34"/>
                </a:cxn>
                <a:cxn ang="0">
                  <a:pos x="50" y="31"/>
                </a:cxn>
                <a:cxn ang="0">
                  <a:pos x="43" y="29"/>
                </a:cxn>
                <a:cxn ang="0">
                  <a:pos x="43" y="29"/>
                </a:cxn>
                <a:cxn ang="0">
                  <a:pos x="48" y="28"/>
                </a:cxn>
                <a:cxn ang="0">
                  <a:pos x="52" y="25"/>
                </a:cxn>
                <a:cxn ang="0">
                  <a:pos x="54" y="21"/>
                </a:cxn>
                <a:cxn ang="0">
                  <a:pos x="55" y="15"/>
                </a:cxn>
                <a:cxn ang="0">
                  <a:pos x="55" y="11"/>
                </a:cxn>
                <a:cxn ang="0">
                  <a:pos x="53" y="7"/>
                </a:cxn>
                <a:cxn ang="0">
                  <a:pos x="51" y="4"/>
                </a:cxn>
                <a:cxn ang="0">
                  <a:pos x="48" y="2"/>
                </a:cxn>
                <a:cxn ang="0">
                  <a:pos x="40" y="0"/>
                </a:cxn>
                <a:cxn ang="0">
                  <a:pos x="35" y="0"/>
                </a:cxn>
                <a:cxn ang="0">
                  <a:pos x="0" y="0"/>
                </a:cxn>
                <a:cxn ang="0">
                  <a:pos x="18" y="13"/>
                </a:cxn>
                <a:cxn ang="0">
                  <a:pos x="27" y="13"/>
                </a:cxn>
                <a:cxn ang="0">
                  <a:pos x="31" y="13"/>
                </a:cxn>
                <a:cxn ang="0">
                  <a:pos x="34" y="14"/>
                </a:cxn>
                <a:cxn ang="0">
                  <a:pos x="36" y="16"/>
                </a:cxn>
                <a:cxn ang="0">
                  <a:pos x="36" y="19"/>
                </a:cxn>
                <a:cxn ang="0">
                  <a:pos x="36" y="20"/>
                </a:cxn>
                <a:cxn ang="0">
                  <a:pos x="35" y="22"/>
                </a:cxn>
                <a:cxn ang="0">
                  <a:pos x="34" y="23"/>
                </a:cxn>
                <a:cxn ang="0">
                  <a:pos x="33" y="23"/>
                </a:cxn>
                <a:cxn ang="0">
                  <a:pos x="30" y="24"/>
                </a:cxn>
                <a:cxn ang="0">
                  <a:pos x="27" y="24"/>
                </a:cxn>
                <a:cxn ang="0">
                  <a:pos x="18" y="24"/>
                </a:cxn>
                <a:cxn ang="0">
                  <a:pos x="18" y="13"/>
                </a:cxn>
                <a:cxn ang="0">
                  <a:pos x="18" y="35"/>
                </a:cxn>
                <a:cxn ang="0">
                  <a:pos x="28" y="35"/>
                </a:cxn>
                <a:cxn ang="0">
                  <a:pos x="33" y="36"/>
                </a:cxn>
                <a:cxn ang="0">
                  <a:pos x="37" y="37"/>
                </a:cxn>
                <a:cxn ang="0">
                  <a:pos x="38" y="39"/>
                </a:cxn>
                <a:cxn ang="0">
                  <a:pos x="38" y="42"/>
                </a:cxn>
                <a:cxn ang="0">
                  <a:pos x="38" y="44"/>
                </a:cxn>
                <a:cxn ang="0">
                  <a:pos x="37" y="46"/>
                </a:cxn>
                <a:cxn ang="0">
                  <a:pos x="34" y="48"/>
                </a:cxn>
                <a:cxn ang="0">
                  <a:pos x="29" y="48"/>
                </a:cxn>
                <a:cxn ang="0">
                  <a:pos x="18" y="48"/>
                </a:cxn>
                <a:cxn ang="0">
                  <a:pos x="18" y="35"/>
                </a:cxn>
              </a:cxnLst>
              <a:rect l="0" t="0" r="r" b="b"/>
              <a:pathLst>
                <a:path w="58" h="61">
                  <a:moveTo>
                    <a:pt x="0" y="0"/>
                  </a:moveTo>
                  <a:lnTo>
                    <a:pt x="0" y="61"/>
                  </a:lnTo>
                  <a:lnTo>
                    <a:pt x="35" y="61"/>
                  </a:lnTo>
                  <a:lnTo>
                    <a:pt x="40" y="61"/>
                  </a:lnTo>
                  <a:lnTo>
                    <a:pt x="44" y="60"/>
                  </a:lnTo>
                  <a:lnTo>
                    <a:pt x="48" y="59"/>
                  </a:lnTo>
                  <a:lnTo>
                    <a:pt x="52" y="58"/>
                  </a:lnTo>
                  <a:lnTo>
                    <a:pt x="54" y="55"/>
                  </a:lnTo>
                  <a:lnTo>
                    <a:pt x="56" y="52"/>
                  </a:lnTo>
                  <a:lnTo>
                    <a:pt x="57" y="49"/>
                  </a:lnTo>
                  <a:lnTo>
                    <a:pt x="58" y="45"/>
                  </a:lnTo>
                  <a:lnTo>
                    <a:pt x="57" y="42"/>
                  </a:lnTo>
                  <a:lnTo>
                    <a:pt x="57" y="39"/>
                  </a:lnTo>
                  <a:lnTo>
                    <a:pt x="56" y="36"/>
                  </a:lnTo>
                  <a:lnTo>
                    <a:pt x="54" y="34"/>
                  </a:lnTo>
                  <a:lnTo>
                    <a:pt x="50" y="31"/>
                  </a:lnTo>
                  <a:lnTo>
                    <a:pt x="43" y="29"/>
                  </a:lnTo>
                  <a:lnTo>
                    <a:pt x="43" y="29"/>
                  </a:lnTo>
                  <a:lnTo>
                    <a:pt x="48" y="28"/>
                  </a:lnTo>
                  <a:lnTo>
                    <a:pt x="52" y="25"/>
                  </a:lnTo>
                  <a:lnTo>
                    <a:pt x="54" y="21"/>
                  </a:lnTo>
                  <a:lnTo>
                    <a:pt x="55" y="15"/>
                  </a:lnTo>
                  <a:lnTo>
                    <a:pt x="55" y="11"/>
                  </a:lnTo>
                  <a:lnTo>
                    <a:pt x="53" y="7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0" y="0"/>
                  </a:lnTo>
                  <a:close/>
                  <a:moveTo>
                    <a:pt x="18" y="13"/>
                  </a:moveTo>
                  <a:lnTo>
                    <a:pt x="27" y="13"/>
                  </a:lnTo>
                  <a:lnTo>
                    <a:pt x="31" y="13"/>
                  </a:lnTo>
                  <a:lnTo>
                    <a:pt x="34" y="14"/>
                  </a:lnTo>
                  <a:lnTo>
                    <a:pt x="36" y="16"/>
                  </a:lnTo>
                  <a:lnTo>
                    <a:pt x="36" y="19"/>
                  </a:lnTo>
                  <a:lnTo>
                    <a:pt x="36" y="20"/>
                  </a:lnTo>
                  <a:lnTo>
                    <a:pt x="35" y="22"/>
                  </a:lnTo>
                  <a:lnTo>
                    <a:pt x="34" y="23"/>
                  </a:lnTo>
                  <a:lnTo>
                    <a:pt x="33" y="23"/>
                  </a:lnTo>
                  <a:lnTo>
                    <a:pt x="30" y="24"/>
                  </a:lnTo>
                  <a:lnTo>
                    <a:pt x="27" y="24"/>
                  </a:lnTo>
                  <a:lnTo>
                    <a:pt x="18" y="24"/>
                  </a:lnTo>
                  <a:lnTo>
                    <a:pt x="18" y="13"/>
                  </a:lnTo>
                  <a:close/>
                  <a:moveTo>
                    <a:pt x="18" y="35"/>
                  </a:moveTo>
                  <a:lnTo>
                    <a:pt x="28" y="35"/>
                  </a:lnTo>
                  <a:lnTo>
                    <a:pt x="33" y="36"/>
                  </a:lnTo>
                  <a:lnTo>
                    <a:pt x="37" y="37"/>
                  </a:lnTo>
                  <a:lnTo>
                    <a:pt x="38" y="39"/>
                  </a:lnTo>
                  <a:lnTo>
                    <a:pt x="38" y="42"/>
                  </a:lnTo>
                  <a:lnTo>
                    <a:pt x="38" y="44"/>
                  </a:lnTo>
                  <a:lnTo>
                    <a:pt x="37" y="46"/>
                  </a:lnTo>
                  <a:lnTo>
                    <a:pt x="34" y="48"/>
                  </a:lnTo>
                  <a:lnTo>
                    <a:pt x="29" y="48"/>
                  </a:lnTo>
                  <a:lnTo>
                    <a:pt x="18" y="48"/>
                  </a:lnTo>
                  <a:lnTo>
                    <a:pt x="18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0" name="Freeform 2244"/>
            <p:cNvSpPr>
              <a:spLocks/>
            </p:cNvSpPr>
            <p:nvPr/>
          </p:nvSpPr>
          <p:spPr bwMode="auto">
            <a:xfrm>
              <a:off x="3238" y="640"/>
              <a:ext cx="441" cy="386"/>
            </a:xfrm>
            <a:custGeom>
              <a:avLst/>
              <a:gdLst/>
              <a:ahLst/>
              <a:cxnLst>
                <a:cxn ang="0">
                  <a:pos x="89" y="1545"/>
                </a:cxn>
                <a:cxn ang="0">
                  <a:pos x="1679" y="1545"/>
                </a:cxn>
                <a:cxn ang="0">
                  <a:pos x="1691" y="1545"/>
                </a:cxn>
                <a:cxn ang="0">
                  <a:pos x="1704" y="1542"/>
                </a:cxn>
                <a:cxn ang="0">
                  <a:pos x="1716" y="1538"/>
                </a:cxn>
                <a:cxn ang="0">
                  <a:pos x="1727" y="1532"/>
                </a:cxn>
                <a:cxn ang="0">
                  <a:pos x="1737" y="1524"/>
                </a:cxn>
                <a:cxn ang="0">
                  <a:pos x="1745" y="1515"/>
                </a:cxn>
                <a:cxn ang="0">
                  <a:pos x="1754" y="1505"/>
                </a:cxn>
                <a:cxn ang="0">
                  <a:pos x="1760" y="1494"/>
                </a:cxn>
                <a:cxn ang="0">
                  <a:pos x="1764" y="1483"/>
                </a:cxn>
                <a:cxn ang="0">
                  <a:pos x="1767" y="1470"/>
                </a:cxn>
                <a:cxn ang="0">
                  <a:pos x="1767" y="1457"/>
                </a:cxn>
                <a:cxn ang="0">
                  <a:pos x="1767" y="87"/>
                </a:cxn>
                <a:cxn ang="0">
                  <a:pos x="1767" y="75"/>
                </a:cxn>
                <a:cxn ang="0">
                  <a:pos x="1764" y="63"/>
                </a:cxn>
                <a:cxn ang="0">
                  <a:pos x="1760" y="51"/>
                </a:cxn>
                <a:cxn ang="0">
                  <a:pos x="1754" y="40"/>
                </a:cxn>
                <a:cxn ang="0">
                  <a:pos x="1745" y="30"/>
                </a:cxn>
                <a:cxn ang="0">
                  <a:pos x="1737" y="21"/>
                </a:cxn>
                <a:cxn ang="0">
                  <a:pos x="1727" y="14"/>
                </a:cxn>
                <a:cxn ang="0">
                  <a:pos x="1716" y="8"/>
                </a:cxn>
                <a:cxn ang="0">
                  <a:pos x="1704" y="3"/>
                </a:cxn>
                <a:cxn ang="0">
                  <a:pos x="1691" y="1"/>
                </a:cxn>
                <a:cxn ang="0">
                  <a:pos x="1679" y="0"/>
                </a:cxn>
                <a:cxn ang="0">
                  <a:pos x="89" y="0"/>
                </a:cxn>
                <a:cxn ang="0">
                  <a:pos x="76" y="1"/>
                </a:cxn>
                <a:cxn ang="0">
                  <a:pos x="63" y="3"/>
                </a:cxn>
                <a:cxn ang="0">
                  <a:pos x="52" y="8"/>
                </a:cxn>
                <a:cxn ang="0">
                  <a:pos x="41" y="14"/>
                </a:cxn>
                <a:cxn ang="0">
                  <a:pos x="31" y="21"/>
                </a:cxn>
                <a:cxn ang="0">
                  <a:pos x="23" y="30"/>
                </a:cxn>
                <a:cxn ang="0">
                  <a:pos x="14" y="40"/>
                </a:cxn>
                <a:cxn ang="0">
                  <a:pos x="8" y="51"/>
                </a:cxn>
                <a:cxn ang="0">
                  <a:pos x="4" y="63"/>
                </a:cxn>
                <a:cxn ang="0">
                  <a:pos x="1" y="75"/>
                </a:cxn>
                <a:cxn ang="0">
                  <a:pos x="0" y="87"/>
                </a:cxn>
                <a:cxn ang="0">
                  <a:pos x="0" y="1457"/>
                </a:cxn>
                <a:cxn ang="0">
                  <a:pos x="1" y="1470"/>
                </a:cxn>
                <a:cxn ang="0">
                  <a:pos x="4" y="1483"/>
                </a:cxn>
                <a:cxn ang="0">
                  <a:pos x="8" y="1494"/>
                </a:cxn>
                <a:cxn ang="0">
                  <a:pos x="14" y="1505"/>
                </a:cxn>
                <a:cxn ang="0">
                  <a:pos x="23" y="1515"/>
                </a:cxn>
                <a:cxn ang="0">
                  <a:pos x="31" y="1524"/>
                </a:cxn>
                <a:cxn ang="0">
                  <a:pos x="41" y="1532"/>
                </a:cxn>
                <a:cxn ang="0">
                  <a:pos x="52" y="1538"/>
                </a:cxn>
                <a:cxn ang="0">
                  <a:pos x="63" y="1542"/>
                </a:cxn>
                <a:cxn ang="0">
                  <a:pos x="76" y="1545"/>
                </a:cxn>
                <a:cxn ang="0">
                  <a:pos x="89" y="1545"/>
                </a:cxn>
              </a:cxnLst>
              <a:rect l="0" t="0" r="r" b="b"/>
              <a:pathLst>
                <a:path w="1767" h="1545">
                  <a:moveTo>
                    <a:pt x="89" y="1545"/>
                  </a:moveTo>
                  <a:lnTo>
                    <a:pt x="1679" y="1545"/>
                  </a:lnTo>
                  <a:lnTo>
                    <a:pt x="1691" y="1545"/>
                  </a:lnTo>
                  <a:lnTo>
                    <a:pt x="1704" y="1542"/>
                  </a:lnTo>
                  <a:lnTo>
                    <a:pt x="1716" y="1538"/>
                  </a:lnTo>
                  <a:lnTo>
                    <a:pt x="1727" y="1532"/>
                  </a:lnTo>
                  <a:lnTo>
                    <a:pt x="1737" y="1524"/>
                  </a:lnTo>
                  <a:lnTo>
                    <a:pt x="1745" y="1515"/>
                  </a:lnTo>
                  <a:lnTo>
                    <a:pt x="1754" y="1505"/>
                  </a:lnTo>
                  <a:lnTo>
                    <a:pt x="1760" y="1494"/>
                  </a:lnTo>
                  <a:lnTo>
                    <a:pt x="1764" y="1483"/>
                  </a:lnTo>
                  <a:lnTo>
                    <a:pt x="1767" y="1470"/>
                  </a:lnTo>
                  <a:lnTo>
                    <a:pt x="1767" y="1457"/>
                  </a:lnTo>
                  <a:lnTo>
                    <a:pt x="1767" y="87"/>
                  </a:lnTo>
                  <a:lnTo>
                    <a:pt x="1767" y="75"/>
                  </a:lnTo>
                  <a:lnTo>
                    <a:pt x="1764" y="63"/>
                  </a:lnTo>
                  <a:lnTo>
                    <a:pt x="1760" y="51"/>
                  </a:lnTo>
                  <a:lnTo>
                    <a:pt x="1754" y="40"/>
                  </a:lnTo>
                  <a:lnTo>
                    <a:pt x="1745" y="30"/>
                  </a:lnTo>
                  <a:lnTo>
                    <a:pt x="1737" y="21"/>
                  </a:lnTo>
                  <a:lnTo>
                    <a:pt x="1727" y="14"/>
                  </a:lnTo>
                  <a:lnTo>
                    <a:pt x="1716" y="8"/>
                  </a:lnTo>
                  <a:lnTo>
                    <a:pt x="1704" y="3"/>
                  </a:lnTo>
                  <a:lnTo>
                    <a:pt x="1691" y="1"/>
                  </a:lnTo>
                  <a:lnTo>
                    <a:pt x="1679" y="0"/>
                  </a:lnTo>
                  <a:lnTo>
                    <a:pt x="89" y="0"/>
                  </a:lnTo>
                  <a:lnTo>
                    <a:pt x="76" y="1"/>
                  </a:lnTo>
                  <a:lnTo>
                    <a:pt x="63" y="3"/>
                  </a:lnTo>
                  <a:lnTo>
                    <a:pt x="52" y="8"/>
                  </a:lnTo>
                  <a:lnTo>
                    <a:pt x="41" y="14"/>
                  </a:lnTo>
                  <a:lnTo>
                    <a:pt x="31" y="21"/>
                  </a:lnTo>
                  <a:lnTo>
                    <a:pt x="23" y="30"/>
                  </a:lnTo>
                  <a:lnTo>
                    <a:pt x="14" y="40"/>
                  </a:lnTo>
                  <a:lnTo>
                    <a:pt x="8" y="51"/>
                  </a:lnTo>
                  <a:lnTo>
                    <a:pt x="4" y="63"/>
                  </a:lnTo>
                  <a:lnTo>
                    <a:pt x="1" y="75"/>
                  </a:lnTo>
                  <a:lnTo>
                    <a:pt x="0" y="87"/>
                  </a:lnTo>
                  <a:lnTo>
                    <a:pt x="0" y="1457"/>
                  </a:lnTo>
                  <a:lnTo>
                    <a:pt x="1" y="1470"/>
                  </a:lnTo>
                  <a:lnTo>
                    <a:pt x="4" y="1483"/>
                  </a:lnTo>
                  <a:lnTo>
                    <a:pt x="8" y="1494"/>
                  </a:lnTo>
                  <a:lnTo>
                    <a:pt x="14" y="1505"/>
                  </a:lnTo>
                  <a:lnTo>
                    <a:pt x="23" y="1515"/>
                  </a:lnTo>
                  <a:lnTo>
                    <a:pt x="31" y="1524"/>
                  </a:lnTo>
                  <a:lnTo>
                    <a:pt x="41" y="1532"/>
                  </a:lnTo>
                  <a:lnTo>
                    <a:pt x="52" y="1538"/>
                  </a:lnTo>
                  <a:lnTo>
                    <a:pt x="63" y="1542"/>
                  </a:lnTo>
                  <a:lnTo>
                    <a:pt x="76" y="1545"/>
                  </a:lnTo>
                  <a:lnTo>
                    <a:pt x="89" y="154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1" name="Freeform 2245"/>
            <p:cNvSpPr>
              <a:spLocks/>
            </p:cNvSpPr>
            <p:nvPr/>
          </p:nvSpPr>
          <p:spPr bwMode="auto">
            <a:xfrm>
              <a:off x="3260" y="1024"/>
              <a:ext cx="398" cy="5"/>
            </a:xfrm>
            <a:custGeom>
              <a:avLst/>
              <a:gdLst/>
              <a:ahLst/>
              <a:cxnLst>
                <a:cxn ang="0">
                  <a:pos x="1590" y="17"/>
                </a:cxn>
                <a:cxn ang="0">
                  <a:pos x="159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1590" y="17"/>
                </a:cxn>
                <a:cxn ang="0">
                  <a:pos x="1590" y="17"/>
                </a:cxn>
                <a:cxn ang="0">
                  <a:pos x="1590" y="17"/>
                </a:cxn>
                <a:cxn ang="0">
                  <a:pos x="1590" y="17"/>
                </a:cxn>
                <a:cxn ang="0">
                  <a:pos x="1590" y="17"/>
                </a:cxn>
              </a:cxnLst>
              <a:rect l="0" t="0" r="r" b="b"/>
              <a:pathLst>
                <a:path w="1590" h="17">
                  <a:moveTo>
                    <a:pt x="1590" y="17"/>
                  </a:moveTo>
                  <a:lnTo>
                    <a:pt x="159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590" y="17"/>
                  </a:lnTo>
                  <a:lnTo>
                    <a:pt x="1590" y="17"/>
                  </a:lnTo>
                  <a:lnTo>
                    <a:pt x="1590" y="17"/>
                  </a:lnTo>
                  <a:lnTo>
                    <a:pt x="1590" y="17"/>
                  </a:lnTo>
                  <a:lnTo>
                    <a:pt x="1590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2" name="Freeform 2246"/>
            <p:cNvSpPr>
              <a:spLocks/>
            </p:cNvSpPr>
            <p:nvPr/>
          </p:nvSpPr>
          <p:spPr bwMode="auto">
            <a:xfrm>
              <a:off x="3657" y="1024"/>
              <a:ext cx="4" cy="5"/>
            </a:xfrm>
            <a:custGeom>
              <a:avLst/>
              <a:gdLst/>
              <a:ahLst/>
              <a:cxnLst>
                <a:cxn ang="0">
                  <a:pos x="15" y="16"/>
                </a:cxn>
                <a:cxn ang="0">
                  <a:pos x="13" y="0"/>
                </a:cxn>
                <a:cxn ang="0">
                  <a:pos x="0" y="1"/>
                </a:cxn>
                <a:cxn ang="0">
                  <a:pos x="1" y="18"/>
                </a:cxn>
                <a:cxn ang="0">
                  <a:pos x="14" y="17"/>
                </a:cxn>
                <a:cxn ang="0">
                  <a:pos x="15" y="16"/>
                </a:cxn>
                <a:cxn ang="0">
                  <a:pos x="14" y="17"/>
                </a:cxn>
                <a:cxn ang="0">
                  <a:pos x="14" y="17"/>
                </a:cxn>
                <a:cxn ang="0">
                  <a:pos x="15" y="16"/>
                </a:cxn>
              </a:cxnLst>
              <a:rect l="0" t="0" r="r" b="b"/>
              <a:pathLst>
                <a:path w="15" h="18">
                  <a:moveTo>
                    <a:pt x="15" y="16"/>
                  </a:moveTo>
                  <a:lnTo>
                    <a:pt x="13" y="0"/>
                  </a:lnTo>
                  <a:lnTo>
                    <a:pt x="0" y="1"/>
                  </a:lnTo>
                  <a:lnTo>
                    <a:pt x="1" y="18"/>
                  </a:lnTo>
                  <a:lnTo>
                    <a:pt x="14" y="17"/>
                  </a:lnTo>
                  <a:lnTo>
                    <a:pt x="15" y="16"/>
                  </a:lnTo>
                  <a:lnTo>
                    <a:pt x="14" y="17"/>
                  </a:lnTo>
                  <a:lnTo>
                    <a:pt x="14" y="17"/>
                  </a:lnTo>
                  <a:lnTo>
                    <a:pt x="15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3" name="Freeform 2247"/>
            <p:cNvSpPr>
              <a:spLocks/>
            </p:cNvSpPr>
            <p:nvPr/>
          </p:nvSpPr>
          <p:spPr bwMode="auto">
            <a:xfrm>
              <a:off x="3660" y="1024"/>
              <a:ext cx="4" cy="4"/>
            </a:xfrm>
            <a:custGeom>
              <a:avLst/>
              <a:gdLst/>
              <a:ahLst/>
              <a:cxnLst>
                <a:cxn ang="0">
                  <a:pos x="17" y="16"/>
                </a:cxn>
                <a:cxn ang="0">
                  <a:pos x="13" y="0"/>
                </a:cxn>
                <a:cxn ang="0">
                  <a:pos x="0" y="3"/>
                </a:cxn>
                <a:cxn ang="0">
                  <a:pos x="3" y="18"/>
                </a:cxn>
                <a:cxn ang="0">
                  <a:pos x="16" y="16"/>
                </a:cxn>
                <a:cxn ang="0">
                  <a:pos x="17" y="16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17" y="16"/>
                </a:cxn>
              </a:cxnLst>
              <a:rect l="0" t="0" r="r" b="b"/>
              <a:pathLst>
                <a:path w="17" h="18">
                  <a:moveTo>
                    <a:pt x="17" y="16"/>
                  </a:moveTo>
                  <a:lnTo>
                    <a:pt x="13" y="0"/>
                  </a:lnTo>
                  <a:lnTo>
                    <a:pt x="0" y="3"/>
                  </a:lnTo>
                  <a:lnTo>
                    <a:pt x="3" y="18"/>
                  </a:lnTo>
                  <a:lnTo>
                    <a:pt x="16" y="16"/>
                  </a:lnTo>
                  <a:lnTo>
                    <a:pt x="17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7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4" name="Freeform 2248"/>
            <p:cNvSpPr>
              <a:spLocks/>
            </p:cNvSpPr>
            <p:nvPr/>
          </p:nvSpPr>
          <p:spPr bwMode="auto">
            <a:xfrm>
              <a:off x="3663" y="1023"/>
              <a:ext cx="5" cy="5"/>
            </a:xfrm>
            <a:custGeom>
              <a:avLst/>
              <a:gdLst/>
              <a:ahLst/>
              <a:cxnLst>
                <a:cxn ang="0">
                  <a:pos x="19" y="15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6" y="20"/>
                </a:cxn>
                <a:cxn ang="0">
                  <a:pos x="18" y="15"/>
                </a:cxn>
                <a:cxn ang="0">
                  <a:pos x="19" y="15"/>
                </a:cxn>
                <a:cxn ang="0">
                  <a:pos x="18" y="15"/>
                </a:cxn>
                <a:cxn ang="0">
                  <a:pos x="19" y="15"/>
                </a:cxn>
                <a:cxn ang="0">
                  <a:pos x="19" y="15"/>
                </a:cxn>
              </a:cxnLst>
              <a:rect l="0" t="0" r="r" b="b"/>
              <a:pathLst>
                <a:path w="19" h="20">
                  <a:moveTo>
                    <a:pt x="19" y="1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0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5" name="Freeform 2249"/>
            <p:cNvSpPr>
              <a:spLocks/>
            </p:cNvSpPr>
            <p:nvPr/>
          </p:nvSpPr>
          <p:spPr bwMode="auto">
            <a:xfrm>
              <a:off x="3666" y="1021"/>
              <a:ext cx="5" cy="5"/>
            </a:xfrm>
            <a:custGeom>
              <a:avLst/>
              <a:gdLst/>
              <a:ahLst/>
              <a:cxnLst>
                <a:cxn ang="0">
                  <a:pos x="19" y="13"/>
                </a:cxn>
                <a:cxn ang="0">
                  <a:pos x="11" y="0"/>
                </a:cxn>
                <a:cxn ang="0">
                  <a:pos x="0" y="6"/>
                </a:cxn>
                <a:cxn ang="0">
                  <a:pos x="8" y="20"/>
                </a:cxn>
                <a:cxn ang="0">
                  <a:pos x="19" y="14"/>
                </a:cxn>
                <a:cxn ang="0">
                  <a:pos x="19" y="13"/>
                </a:cxn>
                <a:cxn ang="0">
                  <a:pos x="19" y="14"/>
                </a:cxn>
                <a:cxn ang="0">
                  <a:pos x="19" y="14"/>
                </a:cxn>
                <a:cxn ang="0">
                  <a:pos x="19" y="13"/>
                </a:cxn>
              </a:cxnLst>
              <a:rect l="0" t="0" r="r" b="b"/>
              <a:pathLst>
                <a:path w="19" h="20">
                  <a:moveTo>
                    <a:pt x="19" y="13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8" y="20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19" y="14"/>
                  </a:lnTo>
                  <a:lnTo>
                    <a:pt x="19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6" name="Freeform 2250"/>
            <p:cNvSpPr>
              <a:spLocks/>
            </p:cNvSpPr>
            <p:nvPr/>
          </p:nvSpPr>
          <p:spPr bwMode="auto">
            <a:xfrm>
              <a:off x="3668" y="1020"/>
              <a:ext cx="5" cy="5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9" y="21"/>
                </a:cxn>
                <a:cxn ang="0">
                  <a:pos x="19" y="14"/>
                </a:cxn>
                <a:cxn ang="0">
                  <a:pos x="20" y="13"/>
                </a:cxn>
                <a:cxn ang="0">
                  <a:pos x="19" y="14"/>
                </a:cxn>
                <a:cxn ang="0">
                  <a:pos x="20" y="14"/>
                </a:cxn>
                <a:cxn ang="0">
                  <a:pos x="20" y="13"/>
                </a:cxn>
              </a:cxnLst>
              <a:rect l="0" t="0" r="r" b="b"/>
              <a:pathLst>
                <a:path w="20" h="21">
                  <a:moveTo>
                    <a:pt x="20" y="13"/>
                  </a:moveTo>
                  <a:lnTo>
                    <a:pt x="10" y="0"/>
                  </a:lnTo>
                  <a:lnTo>
                    <a:pt x="0" y="8"/>
                  </a:lnTo>
                  <a:lnTo>
                    <a:pt x="9" y="21"/>
                  </a:lnTo>
                  <a:lnTo>
                    <a:pt x="19" y="14"/>
                  </a:lnTo>
                  <a:lnTo>
                    <a:pt x="20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7" name="Freeform 2251"/>
            <p:cNvSpPr>
              <a:spLocks/>
            </p:cNvSpPr>
            <p:nvPr/>
          </p:nvSpPr>
          <p:spPr bwMode="auto">
            <a:xfrm>
              <a:off x="3671" y="1018"/>
              <a:ext cx="5" cy="5"/>
            </a:xfrm>
            <a:custGeom>
              <a:avLst/>
              <a:gdLst/>
              <a:ahLst/>
              <a:cxnLst>
                <a:cxn ang="0">
                  <a:pos x="22" y="10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1" y="21"/>
                </a:cxn>
                <a:cxn ang="0">
                  <a:pos x="21" y="12"/>
                </a:cxn>
                <a:cxn ang="0">
                  <a:pos x="22" y="10"/>
                </a:cxn>
                <a:cxn ang="0">
                  <a:pos x="21" y="12"/>
                </a:cxn>
                <a:cxn ang="0">
                  <a:pos x="22" y="12"/>
                </a:cxn>
                <a:cxn ang="0">
                  <a:pos x="22" y="10"/>
                </a:cxn>
              </a:cxnLst>
              <a:rect l="0" t="0" r="r" b="b"/>
              <a:pathLst>
                <a:path w="22" h="21">
                  <a:moveTo>
                    <a:pt x="22" y="10"/>
                  </a:moveTo>
                  <a:lnTo>
                    <a:pt x="9" y="0"/>
                  </a:lnTo>
                  <a:lnTo>
                    <a:pt x="0" y="9"/>
                  </a:lnTo>
                  <a:lnTo>
                    <a:pt x="11" y="21"/>
                  </a:lnTo>
                  <a:lnTo>
                    <a:pt x="21" y="12"/>
                  </a:lnTo>
                  <a:lnTo>
                    <a:pt x="22" y="10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8" name="Freeform 2252"/>
            <p:cNvSpPr>
              <a:spLocks/>
            </p:cNvSpPr>
            <p:nvPr/>
          </p:nvSpPr>
          <p:spPr bwMode="auto">
            <a:xfrm>
              <a:off x="3673" y="1015"/>
              <a:ext cx="5" cy="5"/>
            </a:xfrm>
            <a:custGeom>
              <a:avLst/>
              <a:gdLst/>
              <a:ahLst/>
              <a:cxnLst>
                <a:cxn ang="0">
                  <a:pos x="22" y="9"/>
                </a:cxn>
                <a:cxn ang="0">
                  <a:pos x="7" y="0"/>
                </a:cxn>
                <a:cxn ang="0">
                  <a:pos x="0" y="10"/>
                </a:cxn>
                <a:cxn ang="0">
                  <a:pos x="14" y="19"/>
                </a:cxn>
                <a:cxn ang="0">
                  <a:pos x="21" y="9"/>
                </a:cxn>
                <a:cxn ang="0">
                  <a:pos x="22" y="9"/>
                </a:cxn>
                <a:cxn ang="0">
                  <a:pos x="21" y="9"/>
                </a:cxn>
                <a:cxn ang="0">
                  <a:pos x="22" y="9"/>
                </a:cxn>
                <a:cxn ang="0">
                  <a:pos x="22" y="9"/>
                </a:cxn>
              </a:cxnLst>
              <a:rect l="0" t="0" r="r" b="b"/>
              <a:pathLst>
                <a:path w="22" h="19">
                  <a:moveTo>
                    <a:pt x="22" y="9"/>
                  </a:moveTo>
                  <a:lnTo>
                    <a:pt x="7" y="0"/>
                  </a:lnTo>
                  <a:lnTo>
                    <a:pt x="0" y="10"/>
                  </a:lnTo>
                  <a:lnTo>
                    <a:pt x="14" y="19"/>
                  </a:lnTo>
                  <a:lnTo>
                    <a:pt x="21" y="9"/>
                  </a:lnTo>
                  <a:lnTo>
                    <a:pt x="22" y="9"/>
                  </a:lnTo>
                  <a:lnTo>
                    <a:pt x="21" y="9"/>
                  </a:lnTo>
                  <a:lnTo>
                    <a:pt x="22" y="9"/>
                  </a:lnTo>
                  <a:lnTo>
                    <a:pt x="22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69" name="Freeform 2253"/>
            <p:cNvSpPr>
              <a:spLocks/>
            </p:cNvSpPr>
            <p:nvPr/>
          </p:nvSpPr>
          <p:spPr bwMode="auto">
            <a:xfrm>
              <a:off x="3674" y="1013"/>
              <a:ext cx="5" cy="5"/>
            </a:xfrm>
            <a:custGeom>
              <a:avLst/>
              <a:gdLst/>
              <a:ahLst/>
              <a:cxnLst>
                <a:cxn ang="0">
                  <a:pos x="21" y="7"/>
                </a:cxn>
                <a:cxn ang="0">
                  <a:pos x="7" y="0"/>
                </a:cxn>
                <a:cxn ang="0">
                  <a:pos x="0" y="11"/>
                </a:cxn>
                <a:cxn ang="0">
                  <a:pos x="15" y="19"/>
                </a:cxn>
                <a:cxn ang="0">
                  <a:pos x="21" y="8"/>
                </a:cxn>
                <a:cxn ang="0">
                  <a:pos x="21" y="7"/>
                </a:cxn>
                <a:cxn ang="0">
                  <a:pos x="21" y="8"/>
                </a:cxn>
                <a:cxn ang="0">
                  <a:pos x="21" y="7"/>
                </a:cxn>
                <a:cxn ang="0">
                  <a:pos x="21" y="7"/>
                </a:cxn>
              </a:cxnLst>
              <a:rect l="0" t="0" r="r" b="b"/>
              <a:pathLst>
                <a:path w="21" h="19">
                  <a:moveTo>
                    <a:pt x="21" y="7"/>
                  </a:moveTo>
                  <a:lnTo>
                    <a:pt x="7" y="0"/>
                  </a:lnTo>
                  <a:lnTo>
                    <a:pt x="0" y="11"/>
                  </a:lnTo>
                  <a:lnTo>
                    <a:pt x="15" y="19"/>
                  </a:lnTo>
                  <a:lnTo>
                    <a:pt x="21" y="8"/>
                  </a:lnTo>
                  <a:lnTo>
                    <a:pt x="21" y="7"/>
                  </a:lnTo>
                  <a:lnTo>
                    <a:pt x="21" y="8"/>
                  </a:lnTo>
                  <a:lnTo>
                    <a:pt x="21" y="7"/>
                  </a:lnTo>
                  <a:lnTo>
                    <a:pt x="21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0" name="Freeform 2254"/>
            <p:cNvSpPr>
              <a:spLocks/>
            </p:cNvSpPr>
            <p:nvPr/>
          </p:nvSpPr>
          <p:spPr bwMode="auto">
            <a:xfrm>
              <a:off x="3676" y="1010"/>
              <a:ext cx="5" cy="5"/>
            </a:xfrm>
            <a:custGeom>
              <a:avLst/>
              <a:gdLst/>
              <a:ahLst/>
              <a:cxnLst>
                <a:cxn ang="0">
                  <a:pos x="20" y="4"/>
                </a:cxn>
                <a:cxn ang="0">
                  <a:pos x="4" y="0"/>
                </a:cxn>
                <a:cxn ang="0">
                  <a:pos x="0" y="11"/>
                </a:cxn>
                <a:cxn ang="0">
                  <a:pos x="15" y="17"/>
                </a:cxn>
                <a:cxn ang="0">
                  <a:pos x="19" y="5"/>
                </a:cxn>
                <a:cxn ang="0">
                  <a:pos x="20" y="4"/>
                </a:cxn>
                <a:cxn ang="0">
                  <a:pos x="19" y="5"/>
                </a:cxn>
                <a:cxn ang="0">
                  <a:pos x="20" y="5"/>
                </a:cxn>
                <a:cxn ang="0">
                  <a:pos x="20" y="4"/>
                </a:cxn>
              </a:cxnLst>
              <a:rect l="0" t="0" r="r" b="b"/>
              <a:pathLst>
                <a:path w="20" h="17">
                  <a:moveTo>
                    <a:pt x="20" y="4"/>
                  </a:moveTo>
                  <a:lnTo>
                    <a:pt x="4" y="0"/>
                  </a:lnTo>
                  <a:lnTo>
                    <a:pt x="0" y="11"/>
                  </a:lnTo>
                  <a:lnTo>
                    <a:pt x="15" y="17"/>
                  </a:lnTo>
                  <a:lnTo>
                    <a:pt x="19" y="5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1" name="Freeform 2255"/>
            <p:cNvSpPr>
              <a:spLocks/>
            </p:cNvSpPr>
            <p:nvPr/>
          </p:nvSpPr>
          <p:spPr bwMode="auto">
            <a:xfrm>
              <a:off x="3677" y="1007"/>
              <a:ext cx="5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0"/>
                </a:cxn>
                <a:cxn ang="0">
                  <a:pos x="0" y="14"/>
                </a:cxn>
                <a:cxn ang="0">
                  <a:pos x="16" y="17"/>
                </a:cxn>
                <a:cxn ang="0">
                  <a:pos x="18" y="5"/>
                </a:cxn>
                <a:cxn ang="0">
                  <a:pos x="19" y="4"/>
                </a:cxn>
                <a:cxn ang="0">
                  <a:pos x="18" y="5"/>
                </a:cxn>
                <a:cxn ang="0">
                  <a:pos x="19" y="4"/>
                </a:cxn>
                <a:cxn ang="0">
                  <a:pos x="19" y="4"/>
                </a:cxn>
              </a:cxnLst>
              <a:rect l="0" t="0" r="r" b="b"/>
              <a:pathLst>
                <a:path w="19" h="17">
                  <a:moveTo>
                    <a:pt x="19" y="4"/>
                  </a:moveTo>
                  <a:lnTo>
                    <a:pt x="3" y="0"/>
                  </a:lnTo>
                  <a:lnTo>
                    <a:pt x="0" y="14"/>
                  </a:lnTo>
                  <a:lnTo>
                    <a:pt x="16" y="17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2" name="Freeform 2256"/>
            <p:cNvSpPr>
              <a:spLocks/>
            </p:cNvSpPr>
            <p:nvPr/>
          </p:nvSpPr>
          <p:spPr bwMode="auto">
            <a:xfrm>
              <a:off x="3677" y="1004"/>
              <a:ext cx="5" cy="4"/>
            </a:xfrm>
            <a:custGeom>
              <a:avLst/>
              <a:gdLst/>
              <a:ahLst/>
              <a:cxnLst>
                <a:cxn ang="0">
                  <a:pos x="18" y="1"/>
                </a:cxn>
                <a:cxn ang="0">
                  <a:pos x="1" y="0"/>
                </a:cxn>
                <a:cxn ang="0">
                  <a:pos x="0" y="14"/>
                </a:cxn>
                <a:cxn ang="0">
                  <a:pos x="17" y="15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</a:cxnLst>
              <a:rect l="0" t="0" r="r" b="b"/>
              <a:pathLst>
                <a:path w="18" h="15">
                  <a:moveTo>
                    <a:pt x="18" y="1"/>
                  </a:moveTo>
                  <a:lnTo>
                    <a:pt x="1" y="0"/>
                  </a:lnTo>
                  <a:lnTo>
                    <a:pt x="0" y="14"/>
                  </a:lnTo>
                  <a:lnTo>
                    <a:pt x="17" y="15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3" name="Freeform 2257"/>
            <p:cNvSpPr>
              <a:spLocks/>
            </p:cNvSpPr>
            <p:nvPr/>
          </p:nvSpPr>
          <p:spPr bwMode="auto">
            <a:xfrm>
              <a:off x="3677" y="662"/>
              <a:ext cx="5" cy="34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0"/>
                </a:cxn>
                <a:cxn ang="0">
                  <a:pos x="0" y="1370"/>
                </a:cxn>
                <a:cxn ang="0">
                  <a:pos x="17" y="137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7" y="0"/>
                </a:cxn>
              </a:cxnLst>
              <a:rect l="0" t="0" r="r" b="b"/>
              <a:pathLst>
                <a:path w="17" h="1370">
                  <a:moveTo>
                    <a:pt x="17" y="0"/>
                  </a:moveTo>
                  <a:lnTo>
                    <a:pt x="0" y="0"/>
                  </a:lnTo>
                  <a:lnTo>
                    <a:pt x="0" y="1370"/>
                  </a:lnTo>
                  <a:lnTo>
                    <a:pt x="17" y="137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4" name="Freeform 2258"/>
            <p:cNvSpPr>
              <a:spLocks/>
            </p:cNvSpPr>
            <p:nvPr/>
          </p:nvSpPr>
          <p:spPr bwMode="auto">
            <a:xfrm>
              <a:off x="3677" y="659"/>
              <a:ext cx="5" cy="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3"/>
                </a:cxn>
                <a:cxn ang="0">
                  <a:pos x="1" y="15"/>
                </a:cxn>
                <a:cxn ang="0">
                  <a:pos x="18" y="14"/>
                </a:cxn>
                <a:cxn ang="0">
                  <a:pos x="17" y="1"/>
                </a:cxn>
                <a:cxn ang="0">
                  <a:pos x="16" y="0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6" y="0"/>
                </a:cxn>
              </a:cxnLst>
              <a:rect l="0" t="0" r="r" b="b"/>
              <a:pathLst>
                <a:path w="18" h="15">
                  <a:moveTo>
                    <a:pt x="16" y="0"/>
                  </a:moveTo>
                  <a:lnTo>
                    <a:pt x="0" y="3"/>
                  </a:lnTo>
                  <a:lnTo>
                    <a:pt x="1" y="15"/>
                  </a:lnTo>
                  <a:lnTo>
                    <a:pt x="18" y="14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5" name="Freeform 2259"/>
            <p:cNvSpPr>
              <a:spLocks/>
            </p:cNvSpPr>
            <p:nvPr/>
          </p:nvSpPr>
          <p:spPr bwMode="auto">
            <a:xfrm>
              <a:off x="3677" y="655"/>
              <a:ext cx="4" cy="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5"/>
                </a:cxn>
                <a:cxn ang="0">
                  <a:pos x="3" y="17"/>
                </a:cxn>
                <a:cxn ang="0">
                  <a:pos x="18" y="13"/>
                </a:cxn>
                <a:cxn ang="0">
                  <a:pos x="16" y="1"/>
                </a:cxn>
                <a:cxn ang="0">
                  <a:pos x="15" y="0"/>
                </a:cxn>
                <a:cxn ang="0">
                  <a:pos x="16" y="1"/>
                </a:cxn>
                <a:cxn ang="0">
                  <a:pos x="16" y="1"/>
                </a:cxn>
                <a:cxn ang="0">
                  <a:pos x="15" y="0"/>
                </a:cxn>
              </a:cxnLst>
              <a:rect l="0" t="0" r="r" b="b"/>
              <a:pathLst>
                <a:path w="18" h="17">
                  <a:moveTo>
                    <a:pt x="15" y="0"/>
                  </a:moveTo>
                  <a:lnTo>
                    <a:pt x="0" y="5"/>
                  </a:lnTo>
                  <a:lnTo>
                    <a:pt x="3" y="17"/>
                  </a:lnTo>
                  <a:lnTo>
                    <a:pt x="18" y="13"/>
                  </a:lnTo>
                  <a:lnTo>
                    <a:pt x="16" y="1"/>
                  </a:lnTo>
                  <a:lnTo>
                    <a:pt x="15" y="0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6" name="Freeform 2260"/>
            <p:cNvSpPr>
              <a:spLocks/>
            </p:cNvSpPr>
            <p:nvPr/>
          </p:nvSpPr>
          <p:spPr bwMode="auto">
            <a:xfrm>
              <a:off x="3676" y="652"/>
              <a:ext cx="4" cy="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7"/>
                </a:cxn>
                <a:cxn ang="0">
                  <a:pos x="4" y="19"/>
                </a:cxn>
                <a:cxn ang="0">
                  <a:pos x="19" y="13"/>
                </a:cxn>
                <a:cxn ang="0">
                  <a:pos x="15" y="2"/>
                </a:cxn>
                <a:cxn ang="0">
                  <a:pos x="15" y="0"/>
                </a:cxn>
                <a:cxn ang="0">
                  <a:pos x="15" y="2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19" h="19">
                  <a:moveTo>
                    <a:pt x="15" y="0"/>
                  </a:moveTo>
                  <a:lnTo>
                    <a:pt x="0" y="7"/>
                  </a:lnTo>
                  <a:lnTo>
                    <a:pt x="4" y="19"/>
                  </a:lnTo>
                  <a:lnTo>
                    <a:pt x="19" y="13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7" name="Freeform 2261"/>
            <p:cNvSpPr>
              <a:spLocks/>
            </p:cNvSpPr>
            <p:nvPr/>
          </p:nvSpPr>
          <p:spPr bwMode="auto">
            <a:xfrm>
              <a:off x="3674" y="649"/>
              <a:ext cx="5" cy="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0"/>
                </a:cxn>
                <a:cxn ang="0">
                  <a:pos x="7" y="20"/>
                </a:cxn>
                <a:cxn ang="0">
                  <a:pos x="21" y="12"/>
                </a:cxn>
                <a:cxn ang="0">
                  <a:pos x="15" y="1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5" y="0"/>
                </a:cxn>
                <a:cxn ang="0">
                  <a:pos x="14" y="0"/>
                </a:cxn>
              </a:cxnLst>
              <a:rect l="0" t="0" r="r" b="b"/>
              <a:pathLst>
                <a:path w="21" h="20">
                  <a:moveTo>
                    <a:pt x="14" y="0"/>
                  </a:moveTo>
                  <a:lnTo>
                    <a:pt x="0" y="10"/>
                  </a:lnTo>
                  <a:lnTo>
                    <a:pt x="7" y="20"/>
                  </a:lnTo>
                  <a:lnTo>
                    <a:pt x="21" y="12"/>
                  </a:lnTo>
                  <a:lnTo>
                    <a:pt x="15" y="1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5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8" name="Freeform 2262"/>
            <p:cNvSpPr>
              <a:spLocks/>
            </p:cNvSpPr>
            <p:nvPr/>
          </p:nvSpPr>
          <p:spPr bwMode="auto">
            <a:xfrm>
              <a:off x="3673" y="646"/>
              <a:ext cx="5" cy="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10"/>
                </a:cxn>
                <a:cxn ang="0">
                  <a:pos x="7" y="21"/>
                </a:cxn>
                <a:cxn ang="0">
                  <a:pos x="21" y="11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3" y="0"/>
                </a:cxn>
              </a:cxnLst>
              <a:rect l="0" t="0" r="r" b="b"/>
              <a:pathLst>
                <a:path w="21" h="21">
                  <a:moveTo>
                    <a:pt x="13" y="0"/>
                  </a:moveTo>
                  <a:lnTo>
                    <a:pt x="0" y="10"/>
                  </a:lnTo>
                  <a:lnTo>
                    <a:pt x="7" y="21"/>
                  </a:lnTo>
                  <a:lnTo>
                    <a:pt x="21" y="11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79" name="Freeform 2263"/>
            <p:cNvSpPr>
              <a:spLocks/>
            </p:cNvSpPr>
            <p:nvPr/>
          </p:nvSpPr>
          <p:spPr bwMode="auto">
            <a:xfrm>
              <a:off x="3671" y="644"/>
              <a:ext cx="5" cy="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3"/>
                </a:cxn>
                <a:cxn ang="0">
                  <a:pos x="9" y="21"/>
                </a:cxn>
                <a:cxn ang="0">
                  <a:pos x="21" y="10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0" y="0"/>
                </a:cxn>
              </a:cxnLst>
              <a:rect l="0" t="0" r="r" b="b"/>
              <a:pathLst>
                <a:path w="21" h="21">
                  <a:moveTo>
                    <a:pt x="10" y="0"/>
                  </a:moveTo>
                  <a:lnTo>
                    <a:pt x="0" y="13"/>
                  </a:lnTo>
                  <a:lnTo>
                    <a:pt x="9" y="21"/>
                  </a:lnTo>
                  <a:lnTo>
                    <a:pt x="21" y="10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0" name="Freeform 2264"/>
            <p:cNvSpPr>
              <a:spLocks/>
            </p:cNvSpPr>
            <p:nvPr/>
          </p:nvSpPr>
          <p:spPr bwMode="auto">
            <a:xfrm>
              <a:off x="3668" y="642"/>
              <a:ext cx="5" cy="5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4"/>
                </a:cxn>
                <a:cxn ang="0">
                  <a:pos x="10" y="21"/>
                </a:cxn>
                <a:cxn ang="0">
                  <a:pos x="19" y="8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9" y="0"/>
                </a:cxn>
              </a:cxnLst>
              <a:rect l="0" t="0" r="r" b="b"/>
              <a:pathLst>
                <a:path w="19" h="21">
                  <a:moveTo>
                    <a:pt x="9" y="0"/>
                  </a:moveTo>
                  <a:lnTo>
                    <a:pt x="0" y="14"/>
                  </a:lnTo>
                  <a:lnTo>
                    <a:pt x="10" y="21"/>
                  </a:lnTo>
                  <a:lnTo>
                    <a:pt x="19" y="8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1" name="Freeform 2265"/>
            <p:cNvSpPr>
              <a:spLocks/>
            </p:cNvSpPr>
            <p:nvPr/>
          </p:nvSpPr>
          <p:spPr bwMode="auto">
            <a:xfrm>
              <a:off x="3666" y="640"/>
              <a:ext cx="5" cy="6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5"/>
                </a:cxn>
                <a:cxn ang="0">
                  <a:pos x="11" y="21"/>
                </a:cxn>
                <a:cxn ang="0">
                  <a:pos x="19" y="6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9" h="21">
                  <a:moveTo>
                    <a:pt x="7" y="0"/>
                  </a:moveTo>
                  <a:lnTo>
                    <a:pt x="0" y="15"/>
                  </a:lnTo>
                  <a:lnTo>
                    <a:pt x="11" y="21"/>
                  </a:lnTo>
                  <a:lnTo>
                    <a:pt x="19" y="6"/>
                  </a:lnTo>
                  <a:lnTo>
                    <a:pt x="8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2" name="Freeform 2266"/>
            <p:cNvSpPr>
              <a:spLocks/>
            </p:cNvSpPr>
            <p:nvPr/>
          </p:nvSpPr>
          <p:spPr bwMode="auto">
            <a:xfrm>
              <a:off x="3663" y="639"/>
              <a:ext cx="4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16"/>
                </a:cxn>
                <a:cxn ang="0">
                  <a:pos x="12" y="20"/>
                </a:cxn>
                <a:cxn ang="0">
                  <a:pos x="18" y="5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6" y="1"/>
                </a:cxn>
                <a:cxn ang="0">
                  <a:pos x="5" y="1"/>
                </a:cxn>
                <a:cxn ang="0">
                  <a:pos x="5" y="0"/>
                </a:cxn>
              </a:cxnLst>
              <a:rect l="0" t="0" r="r" b="b"/>
              <a:pathLst>
                <a:path w="18" h="20">
                  <a:moveTo>
                    <a:pt x="5" y="0"/>
                  </a:moveTo>
                  <a:lnTo>
                    <a:pt x="0" y="16"/>
                  </a:lnTo>
                  <a:lnTo>
                    <a:pt x="12" y="20"/>
                  </a:lnTo>
                  <a:lnTo>
                    <a:pt x="18" y="5"/>
                  </a:lnTo>
                  <a:lnTo>
                    <a:pt x="6" y="1"/>
                  </a:lnTo>
                  <a:lnTo>
                    <a:pt x="5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3" name="Freeform 2267"/>
            <p:cNvSpPr>
              <a:spLocks/>
            </p:cNvSpPr>
            <p:nvPr/>
          </p:nvSpPr>
          <p:spPr bwMode="auto">
            <a:xfrm>
              <a:off x="3660" y="638"/>
              <a:ext cx="4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6"/>
                </a:cxn>
                <a:cxn ang="0">
                  <a:pos x="13" y="18"/>
                </a:cxn>
                <a:cxn ang="0">
                  <a:pos x="17" y="2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7" h="18">
                  <a:moveTo>
                    <a:pt x="3" y="0"/>
                  </a:moveTo>
                  <a:lnTo>
                    <a:pt x="0" y="16"/>
                  </a:lnTo>
                  <a:lnTo>
                    <a:pt x="13" y="18"/>
                  </a:lnTo>
                  <a:lnTo>
                    <a:pt x="17" y="2"/>
                  </a:lnTo>
                  <a:lnTo>
                    <a:pt x="4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4" name="Freeform 2268"/>
            <p:cNvSpPr>
              <a:spLocks/>
            </p:cNvSpPr>
            <p:nvPr/>
          </p:nvSpPr>
          <p:spPr bwMode="auto">
            <a:xfrm>
              <a:off x="3657" y="638"/>
              <a:ext cx="4" cy="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6"/>
                </a:cxn>
                <a:cxn ang="0">
                  <a:pos x="13" y="17"/>
                </a:cxn>
                <a:cxn ang="0">
                  <a:pos x="14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4" h="17">
                  <a:moveTo>
                    <a:pt x="1" y="0"/>
                  </a:moveTo>
                  <a:lnTo>
                    <a:pt x="0" y="16"/>
                  </a:lnTo>
                  <a:lnTo>
                    <a:pt x="13" y="17"/>
                  </a:lnTo>
                  <a:lnTo>
                    <a:pt x="14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5" name="Freeform 2269"/>
            <p:cNvSpPr>
              <a:spLocks/>
            </p:cNvSpPr>
            <p:nvPr/>
          </p:nvSpPr>
          <p:spPr bwMode="auto">
            <a:xfrm>
              <a:off x="3260" y="638"/>
              <a:ext cx="398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6"/>
                </a:cxn>
                <a:cxn ang="0">
                  <a:pos x="1591" y="16"/>
                </a:cxn>
                <a:cxn ang="0">
                  <a:pos x="159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91" h="16">
                  <a:moveTo>
                    <a:pt x="0" y="0"/>
                  </a:moveTo>
                  <a:lnTo>
                    <a:pt x="1" y="16"/>
                  </a:lnTo>
                  <a:lnTo>
                    <a:pt x="1591" y="16"/>
                  </a:lnTo>
                  <a:lnTo>
                    <a:pt x="159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6" name="Freeform 2270"/>
            <p:cNvSpPr>
              <a:spLocks/>
            </p:cNvSpPr>
            <p:nvPr/>
          </p:nvSpPr>
          <p:spPr bwMode="auto">
            <a:xfrm>
              <a:off x="3256" y="638"/>
              <a:ext cx="4" cy="4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" y="17"/>
                </a:cxn>
                <a:cxn ang="0">
                  <a:pos x="15" y="16"/>
                </a:cxn>
                <a:cxn ang="0">
                  <a:pos x="14" y="0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15" h="17">
                  <a:moveTo>
                    <a:pt x="0" y="1"/>
                  </a:moveTo>
                  <a:lnTo>
                    <a:pt x="3" y="17"/>
                  </a:lnTo>
                  <a:lnTo>
                    <a:pt x="15" y="16"/>
                  </a:lnTo>
                  <a:lnTo>
                    <a:pt x="14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7" name="Freeform 2271"/>
            <p:cNvSpPr>
              <a:spLocks/>
            </p:cNvSpPr>
            <p:nvPr/>
          </p:nvSpPr>
          <p:spPr bwMode="auto">
            <a:xfrm>
              <a:off x="3253" y="638"/>
              <a:ext cx="4" cy="5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4" y="18"/>
                </a:cxn>
                <a:cxn ang="0">
                  <a:pos x="17" y="16"/>
                </a:cxn>
                <a:cxn ang="0">
                  <a:pos x="13" y="0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7" h="18">
                  <a:moveTo>
                    <a:pt x="0" y="3"/>
                  </a:moveTo>
                  <a:lnTo>
                    <a:pt x="4" y="18"/>
                  </a:lnTo>
                  <a:lnTo>
                    <a:pt x="17" y="16"/>
                  </a:lnTo>
                  <a:lnTo>
                    <a:pt x="1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8" name="Freeform 2272"/>
            <p:cNvSpPr>
              <a:spLocks/>
            </p:cNvSpPr>
            <p:nvPr/>
          </p:nvSpPr>
          <p:spPr bwMode="auto">
            <a:xfrm>
              <a:off x="3250" y="639"/>
              <a:ext cx="4" cy="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7" y="19"/>
                </a:cxn>
                <a:cxn ang="0">
                  <a:pos x="18" y="15"/>
                </a:cxn>
                <a:cxn ang="0">
                  <a:pos x="13" y="0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4"/>
                </a:cxn>
              </a:cxnLst>
              <a:rect l="0" t="0" r="r" b="b"/>
              <a:pathLst>
                <a:path w="18" h="19">
                  <a:moveTo>
                    <a:pt x="0" y="4"/>
                  </a:moveTo>
                  <a:lnTo>
                    <a:pt x="7" y="19"/>
                  </a:lnTo>
                  <a:lnTo>
                    <a:pt x="18" y="15"/>
                  </a:lnTo>
                  <a:lnTo>
                    <a:pt x="13" y="0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89" name="Freeform 2273"/>
            <p:cNvSpPr>
              <a:spLocks/>
            </p:cNvSpPr>
            <p:nvPr/>
          </p:nvSpPr>
          <p:spPr bwMode="auto">
            <a:xfrm>
              <a:off x="3247" y="640"/>
              <a:ext cx="5" cy="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9" y="21"/>
                </a:cxn>
                <a:cxn ang="0">
                  <a:pos x="20" y="15"/>
                </a:cxn>
                <a:cxn ang="0">
                  <a:pos x="12" y="0"/>
                </a:cxn>
                <a:cxn ang="0">
                  <a:pos x="1" y="6"/>
                </a:cxn>
                <a:cxn ang="0">
                  <a:pos x="0" y="7"/>
                </a:cxn>
                <a:cxn ang="0">
                  <a:pos x="1" y="6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20" h="21">
                  <a:moveTo>
                    <a:pt x="0" y="7"/>
                  </a:moveTo>
                  <a:lnTo>
                    <a:pt x="9" y="21"/>
                  </a:lnTo>
                  <a:lnTo>
                    <a:pt x="20" y="15"/>
                  </a:lnTo>
                  <a:lnTo>
                    <a:pt x="12" y="0"/>
                  </a:lnTo>
                  <a:lnTo>
                    <a:pt x="1" y="6"/>
                  </a:lnTo>
                  <a:lnTo>
                    <a:pt x="0" y="7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0" name="Freeform 2274"/>
            <p:cNvSpPr>
              <a:spLocks/>
            </p:cNvSpPr>
            <p:nvPr/>
          </p:nvSpPr>
          <p:spPr bwMode="auto">
            <a:xfrm>
              <a:off x="3244" y="642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0" y="20"/>
                </a:cxn>
                <a:cxn ang="0">
                  <a:pos x="20" y="13"/>
                </a:cxn>
                <a:cxn ang="0">
                  <a:pos x="10" y="0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0" y="7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20" h="20">
                  <a:moveTo>
                    <a:pt x="0" y="8"/>
                  </a:moveTo>
                  <a:lnTo>
                    <a:pt x="10" y="20"/>
                  </a:lnTo>
                  <a:lnTo>
                    <a:pt x="20" y="13"/>
                  </a:lnTo>
                  <a:lnTo>
                    <a:pt x="10" y="0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1" name="Freeform 2275"/>
            <p:cNvSpPr>
              <a:spLocks/>
            </p:cNvSpPr>
            <p:nvPr/>
          </p:nvSpPr>
          <p:spPr bwMode="auto">
            <a:xfrm>
              <a:off x="3242" y="644"/>
              <a:ext cx="5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3" y="20"/>
                </a:cxn>
                <a:cxn ang="0">
                  <a:pos x="22" y="12"/>
                </a:cxn>
                <a:cxn ang="0">
                  <a:pos x="11" y="0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2" y="9"/>
                </a:cxn>
                <a:cxn ang="0">
                  <a:pos x="0" y="9"/>
                </a:cxn>
                <a:cxn ang="0">
                  <a:pos x="0" y="10"/>
                </a:cxn>
              </a:cxnLst>
              <a:rect l="0" t="0" r="r" b="b"/>
              <a:pathLst>
                <a:path w="22" h="20">
                  <a:moveTo>
                    <a:pt x="0" y="10"/>
                  </a:moveTo>
                  <a:lnTo>
                    <a:pt x="13" y="20"/>
                  </a:lnTo>
                  <a:lnTo>
                    <a:pt x="22" y="12"/>
                  </a:lnTo>
                  <a:lnTo>
                    <a:pt x="11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2" name="Freeform 2276"/>
            <p:cNvSpPr>
              <a:spLocks/>
            </p:cNvSpPr>
            <p:nvPr/>
          </p:nvSpPr>
          <p:spPr bwMode="auto">
            <a:xfrm>
              <a:off x="3240" y="647"/>
              <a:ext cx="5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4" y="21"/>
                </a:cxn>
                <a:cxn ang="0">
                  <a:pos x="22" y="10"/>
                </a:cxn>
                <a:cxn ang="0">
                  <a:pos x="8" y="0"/>
                </a:cxn>
                <a:cxn ang="0">
                  <a:pos x="0" y="10"/>
                </a:cxn>
                <a:cxn ang="0">
                  <a:pos x="0" y="11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1"/>
                </a:cxn>
              </a:cxnLst>
              <a:rect l="0" t="0" r="r" b="b"/>
              <a:pathLst>
                <a:path w="22" h="21">
                  <a:moveTo>
                    <a:pt x="0" y="11"/>
                  </a:moveTo>
                  <a:lnTo>
                    <a:pt x="14" y="21"/>
                  </a:lnTo>
                  <a:lnTo>
                    <a:pt x="22" y="1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3" name="Freeform 2277"/>
            <p:cNvSpPr>
              <a:spLocks/>
            </p:cNvSpPr>
            <p:nvPr/>
          </p:nvSpPr>
          <p:spPr bwMode="auto">
            <a:xfrm>
              <a:off x="3238" y="649"/>
              <a:ext cx="5" cy="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5" y="19"/>
                </a:cxn>
                <a:cxn ang="0">
                  <a:pos x="22" y="9"/>
                </a:cxn>
                <a:cxn ang="0">
                  <a:pos x="7" y="0"/>
                </a:cxn>
                <a:cxn ang="0">
                  <a:pos x="1" y="11"/>
                </a:cxn>
                <a:cxn ang="0">
                  <a:pos x="0" y="13"/>
                </a:cxn>
                <a:cxn ang="0">
                  <a:pos x="1" y="11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22" h="19">
                  <a:moveTo>
                    <a:pt x="0" y="13"/>
                  </a:moveTo>
                  <a:lnTo>
                    <a:pt x="15" y="19"/>
                  </a:lnTo>
                  <a:lnTo>
                    <a:pt x="22" y="9"/>
                  </a:lnTo>
                  <a:lnTo>
                    <a:pt x="7" y="0"/>
                  </a:lnTo>
                  <a:lnTo>
                    <a:pt x="1" y="11"/>
                  </a:lnTo>
                  <a:lnTo>
                    <a:pt x="0" y="13"/>
                  </a:lnTo>
                  <a:lnTo>
                    <a:pt x="1" y="11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4" name="Freeform 2278"/>
            <p:cNvSpPr>
              <a:spLocks/>
            </p:cNvSpPr>
            <p:nvPr/>
          </p:nvSpPr>
          <p:spPr bwMode="auto">
            <a:xfrm>
              <a:off x="3237" y="652"/>
              <a:ext cx="5" cy="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5" y="17"/>
                </a:cxn>
                <a:cxn ang="0">
                  <a:pos x="19" y="5"/>
                </a:cxn>
                <a:cxn ang="0">
                  <a:pos x="4" y="0"/>
                </a:cxn>
                <a:cxn ang="0">
                  <a:pos x="0" y="11"/>
                </a:cxn>
                <a:cxn ang="0">
                  <a:pos x="0" y="12"/>
                </a:cxn>
                <a:cxn ang="0">
                  <a:pos x="0" y="11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19" h="17">
                  <a:moveTo>
                    <a:pt x="0" y="12"/>
                  </a:moveTo>
                  <a:lnTo>
                    <a:pt x="15" y="17"/>
                  </a:lnTo>
                  <a:lnTo>
                    <a:pt x="19" y="5"/>
                  </a:lnTo>
                  <a:lnTo>
                    <a:pt x="4" y="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5" name="Freeform 2279"/>
            <p:cNvSpPr>
              <a:spLocks/>
            </p:cNvSpPr>
            <p:nvPr/>
          </p:nvSpPr>
          <p:spPr bwMode="auto">
            <a:xfrm>
              <a:off x="3236" y="655"/>
              <a:ext cx="5" cy="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6" y="16"/>
                </a:cxn>
                <a:cxn ang="0">
                  <a:pos x="19" y="4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9" h="16">
                  <a:moveTo>
                    <a:pt x="0" y="13"/>
                  </a:moveTo>
                  <a:lnTo>
                    <a:pt x="16" y="16"/>
                  </a:lnTo>
                  <a:lnTo>
                    <a:pt x="19" y="4"/>
                  </a:lnTo>
                  <a:lnTo>
                    <a:pt x="3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6" name="Freeform 2280"/>
            <p:cNvSpPr>
              <a:spLocks/>
            </p:cNvSpPr>
            <p:nvPr/>
          </p:nvSpPr>
          <p:spPr bwMode="auto">
            <a:xfrm>
              <a:off x="3236" y="659"/>
              <a:ext cx="4" cy="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6" y="14"/>
                </a:cxn>
                <a:cxn ang="0">
                  <a:pos x="17" y="2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7" h="14">
                  <a:moveTo>
                    <a:pt x="0" y="13"/>
                  </a:moveTo>
                  <a:lnTo>
                    <a:pt x="16" y="14"/>
                  </a:lnTo>
                  <a:lnTo>
                    <a:pt x="17" y="2"/>
                  </a:lnTo>
                  <a:lnTo>
                    <a:pt x="1" y="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7" name="Freeform 2281"/>
            <p:cNvSpPr>
              <a:spLocks/>
            </p:cNvSpPr>
            <p:nvPr/>
          </p:nvSpPr>
          <p:spPr bwMode="auto">
            <a:xfrm>
              <a:off x="3236" y="662"/>
              <a:ext cx="4" cy="343"/>
            </a:xfrm>
            <a:custGeom>
              <a:avLst/>
              <a:gdLst/>
              <a:ahLst/>
              <a:cxnLst>
                <a:cxn ang="0">
                  <a:pos x="0" y="1370"/>
                </a:cxn>
                <a:cxn ang="0">
                  <a:pos x="16" y="1370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1370"/>
                </a:cxn>
                <a:cxn ang="0">
                  <a:pos x="0" y="1370"/>
                </a:cxn>
                <a:cxn ang="0">
                  <a:pos x="0" y="1370"/>
                </a:cxn>
                <a:cxn ang="0">
                  <a:pos x="0" y="1370"/>
                </a:cxn>
                <a:cxn ang="0">
                  <a:pos x="0" y="1370"/>
                </a:cxn>
              </a:cxnLst>
              <a:rect l="0" t="0" r="r" b="b"/>
              <a:pathLst>
                <a:path w="16" h="1370">
                  <a:moveTo>
                    <a:pt x="0" y="1370"/>
                  </a:moveTo>
                  <a:lnTo>
                    <a:pt x="16" y="137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370"/>
                  </a:lnTo>
                  <a:lnTo>
                    <a:pt x="0" y="1370"/>
                  </a:lnTo>
                  <a:lnTo>
                    <a:pt x="0" y="1370"/>
                  </a:lnTo>
                  <a:lnTo>
                    <a:pt x="0" y="1370"/>
                  </a:lnTo>
                  <a:lnTo>
                    <a:pt x="0" y="137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8" name="Freeform 2282"/>
            <p:cNvSpPr>
              <a:spLocks/>
            </p:cNvSpPr>
            <p:nvPr/>
          </p:nvSpPr>
          <p:spPr bwMode="auto">
            <a:xfrm>
              <a:off x="3236" y="1004"/>
              <a:ext cx="4" cy="4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17" y="14"/>
                </a:cxn>
                <a:cxn ang="0">
                  <a:pos x="16" y="0"/>
                </a:cxn>
                <a:cxn ang="0">
                  <a:pos x="0" y="1"/>
                </a:cxn>
                <a:cxn ang="0">
                  <a:pos x="1" y="15"/>
                </a:cxn>
                <a:cxn ang="0">
                  <a:pos x="1" y="16"/>
                </a:cxn>
                <a:cxn ang="0">
                  <a:pos x="1" y="15"/>
                </a:cxn>
                <a:cxn ang="0">
                  <a:pos x="1" y="15"/>
                </a:cxn>
                <a:cxn ang="0">
                  <a:pos x="1" y="16"/>
                </a:cxn>
              </a:cxnLst>
              <a:rect l="0" t="0" r="r" b="b"/>
              <a:pathLst>
                <a:path w="17" h="16">
                  <a:moveTo>
                    <a:pt x="1" y="16"/>
                  </a:moveTo>
                  <a:lnTo>
                    <a:pt x="17" y="14"/>
                  </a:lnTo>
                  <a:lnTo>
                    <a:pt x="16" y="0"/>
                  </a:lnTo>
                  <a:lnTo>
                    <a:pt x="0" y="1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5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899" name="Freeform 2283"/>
            <p:cNvSpPr>
              <a:spLocks/>
            </p:cNvSpPr>
            <p:nvPr/>
          </p:nvSpPr>
          <p:spPr bwMode="auto">
            <a:xfrm>
              <a:off x="3236" y="1007"/>
              <a:ext cx="5" cy="4"/>
            </a:xfrm>
            <a:custGeom>
              <a:avLst/>
              <a:gdLst/>
              <a:ahLst/>
              <a:cxnLst>
                <a:cxn ang="0">
                  <a:pos x="3" y="18"/>
                </a:cxn>
                <a:cxn ang="0">
                  <a:pos x="19" y="14"/>
                </a:cxn>
                <a:cxn ang="0">
                  <a:pos x="16" y="0"/>
                </a:cxn>
                <a:cxn ang="0">
                  <a:pos x="0" y="5"/>
                </a:cxn>
                <a:cxn ang="0">
                  <a:pos x="3" y="17"/>
                </a:cxn>
                <a:cxn ang="0">
                  <a:pos x="3" y="18"/>
                </a:cxn>
                <a:cxn ang="0">
                  <a:pos x="3" y="17"/>
                </a:cxn>
                <a:cxn ang="0">
                  <a:pos x="3" y="18"/>
                </a:cxn>
                <a:cxn ang="0">
                  <a:pos x="3" y="18"/>
                </a:cxn>
              </a:cxnLst>
              <a:rect l="0" t="0" r="r" b="b"/>
              <a:pathLst>
                <a:path w="19" h="18">
                  <a:moveTo>
                    <a:pt x="3" y="18"/>
                  </a:moveTo>
                  <a:lnTo>
                    <a:pt x="19" y="14"/>
                  </a:lnTo>
                  <a:lnTo>
                    <a:pt x="16" y="0"/>
                  </a:lnTo>
                  <a:lnTo>
                    <a:pt x="0" y="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0" name="Freeform 2284"/>
            <p:cNvSpPr>
              <a:spLocks/>
            </p:cNvSpPr>
            <p:nvPr/>
          </p:nvSpPr>
          <p:spPr bwMode="auto">
            <a:xfrm>
              <a:off x="3237" y="1010"/>
              <a:ext cx="5" cy="5"/>
            </a:xfrm>
            <a:custGeom>
              <a:avLst/>
              <a:gdLst/>
              <a:ahLst/>
              <a:cxnLst>
                <a:cxn ang="0">
                  <a:pos x="5" y="18"/>
                </a:cxn>
                <a:cxn ang="0">
                  <a:pos x="19" y="11"/>
                </a:cxn>
                <a:cxn ang="0">
                  <a:pos x="15" y="0"/>
                </a:cxn>
                <a:cxn ang="0">
                  <a:pos x="0" y="5"/>
                </a:cxn>
                <a:cxn ang="0">
                  <a:pos x="4" y="17"/>
                </a:cxn>
                <a:cxn ang="0">
                  <a:pos x="5" y="18"/>
                </a:cxn>
                <a:cxn ang="0">
                  <a:pos x="4" y="17"/>
                </a:cxn>
                <a:cxn ang="0">
                  <a:pos x="4" y="17"/>
                </a:cxn>
                <a:cxn ang="0">
                  <a:pos x="5" y="18"/>
                </a:cxn>
              </a:cxnLst>
              <a:rect l="0" t="0" r="r" b="b"/>
              <a:pathLst>
                <a:path w="19" h="18">
                  <a:moveTo>
                    <a:pt x="5" y="18"/>
                  </a:moveTo>
                  <a:lnTo>
                    <a:pt x="19" y="11"/>
                  </a:lnTo>
                  <a:lnTo>
                    <a:pt x="15" y="0"/>
                  </a:lnTo>
                  <a:lnTo>
                    <a:pt x="0" y="5"/>
                  </a:lnTo>
                  <a:lnTo>
                    <a:pt x="4" y="17"/>
                  </a:lnTo>
                  <a:lnTo>
                    <a:pt x="5" y="18"/>
                  </a:lnTo>
                  <a:lnTo>
                    <a:pt x="4" y="17"/>
                  </a:lnTo>
                  <a:lnTo>
                    <a:pt x="4" y="17"/>
                  </a:lnTo>
                  <a:lnTo>
                    <a:pt x="5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1" name="Freeform 2285"/>
            <p:cNvSpPr>
              <a:spLocks/>
            </p:cNvSpPr>
            <p:nvPr/>
          </p:nvSpPr>
          <p:spPr bwMode="auto">
            <a:xfrm>
              <a:off x="3238" y="1013"/>
              <a:ext cx="5" cy="5"/>
            </a:xfrm>
            <a:custGeom>
              <a:avLst/>
              <a:gdLst/>
              <a:ahLst/>
              <a:cxnLst>
                <a:cxn ang="0">
                  <a:pos x="6" y="20"/>
                </a:cxn>
                <a:cxn ang="0">
                  <a:pos x="21" y="11"/>
                </a:cxn>
                <a:cxn ang="0">
                  <a:pos x="14" y="0"/>
                </a:cxn>
                <a:cxn ang="0">
                  <a:pos x="0" y="8"/>
                </a:cxn>
                <a:cxn ang="0">
                  <a:pos x="6" y="19"/>
                </a:cxn>
                <a:cxn ang="0">
                  <a:pos x="6" y="20"/>
                </a:cxn>
                <a:cxn ang="0">
                  <a:pos x="6" y="19"/>
                </a:cxn>
                <a:cxn ang="0">
                  <a:pos x="6" y="19"/>
                </a:cxn>
                <a:cxn ang="0">
                  <a:pos x="6" y="20"/>
                </a:cxn>
              </a:cxnLst>
              <a:rect l="0" t="0" r="r" b="b"/>
              <a:pathLst>
                <a:path w="21" h="20">
                  <a:moveTo>
                    <a:pt x="6" y="20"/>
                  </a:moveTo>
                  <a:lnTo>
                    <a:pt x="21" y="11"/>
                  </a:lnTo>
                  <a:lnTo>
                    <a:pt x="14" y="0"/>
                  </a:lnTo>
                  <a:lnTo>
                    <a:pt x="0" y="8"/>
                  </a:lnTo>
                  <a:lnTo>
                    <a:pt x="6" y="19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6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2" name="Freeform 2286"/>
            <p:cNvSpPr>
              <a:spLocks/>
            </p:cNvSpPr>
            <p:nvPr/>
          </p:nvSpPr>
          <p:spPr bwMode="auto">
            <a:xfrm>
              <a:off x="3240" y="1015"/>
              <a:ext cx="5" cy="5"/>
            </a:xfrm>
            <a:custGeom>
              <a:avLst/>
              <a:gdLst/>
              <a:ahLst/>
              <a:cxnLst>
                <a:cxn ang="0">
                  <a:pos x="10" y="21"/>
                </a:cxn>
                <a:cxn ang="0">
                  <a:pos x="22" y="10"/>
                </a:cxn>
                <a:cxn ang="0">
                  <a:pos x="14" y="0"/>
                </a:cxn>
                <a:cxn ang="0">
                  <a:pos x="0" y="10"/>
                </a:cxn>
                <a:cxn ang="0">
                  <a:pos x="8" y="21"/>
                </a:cxn>
                <a:cxn ang="0">
                  <a:pos x="10" y="21"/>
                </a:cxn>
                <a:cxn ang="0">
                  <a:pos x="8" y="21"/>
                </a:cxn>
                <a:cxn ang="0">
                  <a:pos x="8" y="21"/>
                </a:cxn>
                <a:cxn ang="0">
                  <a:pos x="10" y="21"/>
                </a:cxn>
              </a:cxnLst>
              <a:rect l="0" t="0" r="r" b="b"/>
              <a:pathLst>
                <a:path w="22" h="21">
                  <a:moveTo>
                    <a:pt x="10" y="21"/>
                  </a:moveTo>
                  <a:lnTo>
                    <a:pt x="22" y="1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8" y="21"/>
                  </a:lnTo>
                  <a:lnTo>
                    <a:pt x="10" y="21"/>
                  </a:lnTo>
                  <a:lnTo>
                    <a:pt x="8" y="21"/>
                  </a:lnTo>
                  <a:lnTo>
                    <a:pt x="8" y="21"/>
                  </a:lnTo>
                  <a:lnTo>
                    <a:pt x="10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3" name="Freeform 2287"/>
            <p:cNvSpPr>
              <a:spLocks/>
            </p:cNvSpPr>
            <p:nvPr/>
          </p:nvSpPr>
          <p:spPr bwMode="auto">
            <a:xfrm>
              <a:off x="3242" y="1018"/>
              <a:ext cx="5" cy="5"/>
            </a:xfrm>
            <a:custGeom>
              <a:avLst/>
              <a:gdLst/>
              <a:ahLst/>
              <a:cxnLst>
                <a:cxn ang="0">
                  <a:pos x="9" y="22"/>
                </a:cxn>
                <a:cxn ang="0">
                  <a:pos x="20" y="9"/>
                </a:cxn>
                <a:cxn ang="0">
                  <a:pos x="11" y="0"/>
                </a:cxn>
                <a:cxn ang="0">
                  <a:pos x="0" y="12"/>
                </a:cxn>
                <a:cxn ang="0">
                  <a:pos x="9" y="21"/>
                </a:cxn>
                <a:cxn ang="0">
                  <a:pos x="9" y="22"/>
                </a:cxn>
                <a:cxn ang="0">
                  <a:pos x="9" y="21"/>
                </a:cxn>
                <a:cxn ang="0">
                  <a:pos x="9" y="21"/>
                </a:cxn>
                <a:cxn ang="0">
                  <a:pos x="9" y="22"/>
                </a:cxn>
              </a:cxnLst>
              <a:rect l="0" t="0" r="r" b="b"/>
              <a:pathLst>
                <a:path w="20" h="22">
                  <a:moveTo>
                    <a:pt x="9" y="22"/>
                  </a:moveTo>
                  <a:lnTo>
                    <a:pt x="20" y="9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4" name="Freeform 2288"/>
            <p:cNvSpPr>
              <a:spLocks/>
            </p:cNvSpPr>
            <p:nvPr/>
          </p:nvSpPr>
          <p:spPr bwMode="auto">
            <a:xfrm>
              <a:off x="3244" y="1020"/>
              <a:ext cx="5" cy="5"/>
            </a:xfrm>
            <a:custGeom>
              <a:avLst/>
              <a:gdLst/>
              <a:ahLst/>
              <a:cxnLst>
                <a:cxn ang="0">
                  <a:pos x="11" y="22"/>
                </a:cxn>
                <a:cxn ang="0">
                  <a:pos x="20" y="8"/>
                </a:cxn>
                <a:cxn ang="0">
                  <a:pos x="10" y="0"/>
                </a:cxn>
                <a:cxn ang="0">
                  <a:pos x="0" y="14"/>
                </a:cxn>
                <a:cxn ang="0">
                  <a:pos x="10" y="21"/>
                </a:cxn>
                <a:cxn ang="0">
                  <a:pos x="11" y="22"/>
                </a:cxn>
                <a:cxn ang="0">
                  <a:pos x="10" y="21"/>
                </a:cxn>
                <a:cxn ang="0">
                  <a:pos x="10" y="22"/>
                </a:cxn>
                <a:cxn ang="0">
                  <a:pos x="11" y="22"/>
                </a:cxn>
              </a:cxnLst>
              <a:rect l="0" t="0" r="r" b="b"/>
              <a:pathLst>
                <a:path w="20" h="22">
                  <a:moveTo>
                    <a:pt x="11" y="22"/>
                  </a:moveTo>
                  <a:lnTo>
                    <a:pt x="20" y="8"/>
                  </a:lnTo>
                  <a:lnTo>
                    <a:pt x="10" y="0"/>
                  </a:lnTo>
                  <a:lnTo>
                    <a:pt x="0" y="14"/>
                  </a:lnTo>
                  <a:lnTo>
                    <a:pt x="10" y="21"/>
                  </a:lnTo>
                  <a:lnTo>
                    <a:pt x="11" y="22"/>
                  </a:lnTo>
                  <a:lnTo>
                    <a:pt x="10" y="21"/>
                  </a:lnTo>
                  <a:lnTo>
                    <a:pt x="10" y="22"/>
                  </a:lnTo>
                  <a:lnTo>
                    <a:pt x="11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5" name="Freeform 2289"/>
            <p:cNvSpPr>
              <a:spLocks/>
            </p:cNvSpPr>
            <p:nvPr/>
          </p:nvSpPr>
          <p:spPr bwMode="auto">
            <a:xfrm>
              <a:off x="3247" y="1021"/>
              <a:ext cx="5" cy="5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19" y="5"/>
                </a:cxn>
                <a:cxn ang="0">
                  <a:pos x="8" y="0"/>
                </a:cxn>
                <a:cxn ang="0">
                  <a:pos x="0" y="14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1" y="20"/>
                </a:cxn>
                <a:cxn ang="0">
                  <a:pos x="11" y="20"/>
                </a:cxn>
                <a:cxn ang="0">
                  <a:pos x="12" y="20"/>
                </a:cxn>
              </a:cxnLst>
              <a:rect l="0" t="0" r="r" b="b"/>
              <a:pathLst>
                <a:path w="19" h="20">
                  <a:moveTo>
                    <a:pt x="12" y="20"/>
                  </a:moveTo>
                  <a:lnTo>
                    <a:pt x="19" y="5"/>
                  </a:lnTo>
                  <a:lnTo>
                    <a:pt x="8" y="0"/>
                  </a:lnTo>
                  <a:lnTo>
                    <a:pt x="0" y="14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1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6" name="Freeform 2290"/>
            <p:cNvSpPr>
              <a:spLocks/>
            </p:cNvSpPr>
            <p:nvPr/>
          </p:nvSpPr>
          <p:spPr bwMode="auto">
            <a:xfrm>
              <a:off x="3250" y="1023"/>
              <a:ext cx="4" cy="5"/>
            </a:xfrm>
            <a:custGeom>
              <a:avLst/>
              <a:gdLst/>
              <a:ahLst/>
              <a:cxnLst>
                <a:cxn ang="0">
                  <a:pos x="13" y="20"/>
                </a:cxn>
                <a:cxn ang="0">
                  <a:pos x="17" y="5"/>
                </a:cxn>
                <a:cxn ang="0">
                  <a:pos x="6" y="0"/>
                </a:cxn>
                <a:cxn ang="0">
                  <a:pos x="0" y="15"/>
                </a:cxn>
                <a:cxn ang="0">
                  <a:pos x="11" y="20"/>
                </a:cxn>
                <a:cxn ang="0">
                  <a:pos x="13" y="20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3" y="20"/>
                </a:cxn>
              </a:cxnLst>
              <a:rect l="0" t="0" r="r" b="b"/>
              <a:pathLst>
                <a:path w="17" h="20">
                  <a:moveTo>
                    <a:pt x="13" y="20"/>
                  </a:moveTo>
                  <a:lnTo>
                    <a:pt x="17" y="5"/>
                  </a:lnTo>
                  <a:lnTo>
                    <a:pt x="6" y="0"/>
                  </a:lnTo>
                  <a:lnTo>
                    <a:pt x="0" y="15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3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7" name="Freeform 2291"/>
            <p:cNvSpPr>
              <a:spLocks/>
            </p:cNvSpPr>
            <p:nvPr/>
          </p:nvSpPr>
          <p:spPr bwMode="auto">
            <a:xfrm>
              <a:off x="3253" y="1024"/>
              <a:ext cx="4" cy="5"/>
            </a:xfrm>
            <a:custGeom>
              <a:avLst/>
              <a:gdLst/>
              <a:ahLst/>
              <a:cxnLst>
                <a:cxn ang="0">
                  <a:pos x="14" y="19"/>
                </a:cxn>
                <a:cxn ang="0">
                  <a:pos x="16" y="3"/>
                </a:cxn>
                <a:cxn ang="0">
                  <a:pos x="3" y="0"/>
                </a:cxn>
                <a:cxn ang="0">
                  <a:pos x="0" y="16"/>
                </a:cxn>
                <a:cxn ang="0">
                  <a:pos x="13" y="18"/>
                </a:cxn>
                <a:cxn ang="0">
                  <a:pos x="14" y="19"/>
                </a:cxn>
                <a:cxn ang="0">
                  <a:pos x="13" y="18"/>
                </a:cxn>
                <a:cxn ang="0">
                  <a:pos x="13" y="19"/>
                </a:cxn>
                <a:cxn ang="0">
                  <a:pos x="14" y="19"/>
                </a:cxn>
              </a:cxnLst>
              <a:rect l="0" t="0" r="r" b="b"/>
              <a:pathLst>
                <a:path w="16" h="19">
                  <a:moveTo>
                    <a:pt x="14" y="19"/>
                  </a:moveTo>
                  <a:lnTo>
                    <a:pt x="16" y="3"/>
                  </a:lnTo>
                  <a:lnTo>
                    <a:pt x="3" y="0"/>
                  </a:lnTo>
                  <a:lnTo>
                    <a:pt x="0" y="16"/>
                  </a:lnTo>
                  <a:lnTo>
                    <a:pt x="13" y="18"/>
                  </a:lnTo>
                  <a:lnTo>
                    <a:pt x="14" y="19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4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8" name="Freeform 2292"/>
            <p:cNvSpPr>
              <a:spLocks/>
            </p:cNvSpPr>
            <p:nvPr/>
          </p:nvSpPr>
          <p:spPr bwMode="auto">
            <a:xfrm>
              <a:off x="3257" y="1024"/>
              <a:ext cx="3" cy="5"/>
            </a:xfrm>
            <a:custGeom>
              <a:avLst/>
              <a:gdLst/>
              <a:ahLst/>
              <a:cxnLst>
                <a:cxn ang="0">
                  <a:pos x="13" y="18"/>
                </a:cxn>
                <a:cxn ang="0">
                  <a:pos x="13" y="1"/>
                </a:cxn>
                <a:cxn ang="0">
                  <a:pos x="1" y="0"/>
                </a:cxn>
                <a:cxn ang="0">
                  <a:pos x="0" y="17"/>
                </a:cxn>
                <a:cxn ang="0">
                  <a:pos x="12" y="18"/>
                </a:cxn>
                <a:cxn ang="0">
                  <a:pos x="13" y="18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3" y="18"/>
                </a:cxn>
              </a:cxnLst>
              <a:rect l="0" t="0" r="r" b="b"/>
              <a:pathLst>
                <a:path w="13" h="18">
                  <a:moveTo>
                    <a:pt x="13" y="18"/>
                  </a:moveTo>
                  <a:lnTo>
                    <a:pt x="13" y="1"/>
                  </a:lnTo>
                  <a:lnTo>
                    <a:pt x="1" y="0"/>
                  </a:lnTo>
                  <a:lnTo>
                    <a:pt x="0" y="17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09" name="Freeform 2293"/>
            <p:cNvSpPr>
              <a:spLocks/>
            </p:cNvSpPr>
            <p:nvPr/>
          </p:nvSpPr>
          <p:spPr bwMode="auto">
            <a:xfrm>
              <a:off x="3371" y="660"/>
              <a:ext cx="21" cy="25"/>
            </a:xfrm>
            <a:custGeom>
              <a:avLst/>
              <a:gdLst/>
              <a:ahLst/>
              <a:cxnLst>
                <a:cxn ang="0">
                  <a:pos x="29" y="20"/>
                </a:cxn>
                <a:cxn ang="0">
                  <a:pos x="29" y="99"/>
                </a:cxn>
                <a:cxn ang="0">
                  <a:pos x="53" y="99"/>
                </a:cxn>
                <a:cxn ang="0">
                  <a:pos x="53" y="20"/>
                </a:cxn>
                <a:cxn ang="0">
                  <a:pos x="83" y="20"/>
                </a:cxn>
                <a:cxn ang="0">
                  <a:pos x="83" y="0"/>
                </a:cxn>
                <a:cxn ang="0">
                  <a:pos x="0" y="0"/>
                </a:cxn>
                <a:cxn ang="0">
                  <a:pos x="0" y="20"/>
                </a:cxn>
                <a:cxn ang="0">
                  <a:pos x="29" y="20"/>
                </a:cxn>
              </a:cxnLst>
              <a:rect l="0" t="0" r="r" b="b"/>
              <a:pathLst>
                <a:path w="83" h="99">
                  <a:moveTo>
                    <a:pt x="29" y="20"/>
                  </a:moveTo>
                  <a:lnTo>
                    <a:pt x="29" y="99"/>
                  </a:lnTo>
                  <a:lnTo>
                    <a:pt x="53" y="99"/>
                  </a:lnTo>
                  <a:lnTo>
                    <a:pt x="53" y="20"/>
                  </a:lnTo>
                  <a:lnTo>
                    <a:pt x="83" y="20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29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0" name="Freeform 2294"/>
            <p:cNvSpPr>
              <a:spLocks noEditPoints="1"/>
            </p:cNvSpPr>
            <p:nvPr/>
          </p:nvSpPr>
          <p:spPr bwMode="auto">
            <a:xfrm>
              <a:off x="3390" y="660"/>
              <a:ext cx="24" cy="25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99"/>
                </a:cxn>
                <a:cxn ang="0">
                  <a:pos x="25" y="99"/>
                </a:cxn>
                <a:cxn ang="0">
                  <a:pos x="31" y="81"/>
                </a:cxn>
                <a:cxn ang="0">
                  <a:pos x="67" y="81"/>
                </a:cxn>
                <a:cxn ang="0">
                  <a:pos x="74" y="99"/>
                </a:cxn>
                <a:cxn ang="0">
                  <a:pos x="98" y="99"/>
                </a:cxn>
                <a:cxn ang="0">
                  <a:pos x="61" y="0"/>
                </a:cxn>
                <a:cxn ang="0">
                  <a:pos x="37" y="0"/>
                </a:cxn>
                <a:cxn ang="0">
                  <a:pos x="36" y="65"/>
                </a:cxn>
                <a:cxn ang="0">
                  <a:pos x="49" y="27"/>
                </a:cxn>
                <a:cxn ang="0">
                  <a:pos x="62" y="65"/>
                </a:cxn>
                <a:cxn ang="0">
                  <a:pos x="36" y="65"/>
                </a:cxn>
              </a:cxnLst>
              <a:rect l="0" t="0" r="r" b="b"/>
              <a:pathLst>
                <a:path w="98" h="99">
                  <a:moveTo>
                    <a:pt x="37" y="0"/>
                  </a:moveTo>
                  <a:lnTo>
                    <a:pt x="0" y="99"/>
                  </a:lnTo>
                  <a:lnTo>
                    <a:pt x="25" y="99"/>
                  </a:lnTo>
                  <a:lnTo>
                    <a:pt x="31" y="81"/>
                  </a:lnTo>
                  <a:lnTo>
                    <a:pt x="67" y="81"/>
                  </a:lnTo>
                  <a:lnTo>
                    <a:pt x="74" y="99"/>
                  </a:lnTo>
                  <a:lnTo>
                    <a:pt x="98" y="99"/>
                  </a:lnTo>
                  <a:lnTo>
                    <a:pt x="61" y="0"/>
                  </a:lnTo>
                  <a:lnTo>
                    <a:pt x="37" y="0"/>
                  </a:lnTo>
                  <a:close/>
                  <a:moveTo>
                    <a:pt x="36" y="65"/>
                  </a:moveTo>
                  <a:lnTo>
                    <a:pt x="49" y="27"/>
                  </a:lnTo>
                  <a:lnTo>
                    <a:pt x="62" y="65"/>
                  </a:lnTo>
                  <a:lnTo>
                    <a:pt x="36" y="6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1" name="Freeform 2295"/>
            <p:cNvSpPr>
              <a:spLocks noEditPoints="1"/>
            </p:cNvSpPr>
            <p:nvPr/>
          </p:nvSpPr>
          <p:spPr bwMode="auto">
            <a:xfrm>
              <a:off x="3417" y="660"/>
              <a:ext cx="20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24" y="66"/>
                </a:cxn>
                <a:cxn ang="0">
                  <a:pos x="46" y="66"/>
                </a:cxn>
                <a:cxn ang="0">
                  <a:pos x="51" y="66"/>
                </a:cxn>
                <a:cxn ang="0">
                  <a:pos x="57" y="65"/>
                </a:cxn>
                <a:cxn ang="0">
                  <a:pos x="63" y="64"/>
                </a:cxn>
                <a:cxn ang="0">
                  <a:pos x="70" y="60"/>
                </a:cxn>
                <a:cxn ang="0">
                  <a:pos x="75" y="56"/>
                </a:cxn>
                <a:cxn ang="0">
                  <a:pos x="80" y="51"/>
                </a:cxn>
                <a:cxn ang="0">
                  <a:pos x="82" y="47"/>
                </a:cxn>
                <a:cxn ang="0">
                  <a:pos x="83" y="43"/>
                </a:cxn>
                <a:cxn ang="0">
                  <a:pos x="84" y="38"/>
                </a:cxn>
                <a:cxn ang="0">
                  <a:pos x="84" y="33"/>
                </a:cxn>
                <a:cxn ang="0">
                  <a:pos x="83" y="24"/>
                </a:cxn>
                <a:cxn ang="0">
                  <a:pos x="81" y="18"/>
                </a:cxn>
                <a:cxn ang="0">
                  <a:pos x="78" y="11"/>
                </a:cxn>
                <a:cxn ang="0">
                  <a:pos x="73" y="7"/>
                </a:cxn>
                <a:cxn ang="0">
                  <a:pos x="68" y="4"/>
                </a:cxn>
                <a:cxn ang="0">
                  <a:pos x="60" y="2"/>
                </a:cxn>
                <a:cxn ang="0">
                  <a:pos x="54" y="1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24" y="20"/>
                </a:cxn>
                <a:cxn ang="0">
                  <a:pos x="42" y="20"/>
                </a:cxn>
                <a:cxn ang="0">
                  <a:pos x="47" y="20"/>
                </a:cxn>
                <a:cxn ang="0">
                  <a:pos x="52" y="22"/>
                </a:cxn>
                <a:cxn ang="0">
                  <a:pos x="55" y="23"/>
                </a:cxn>
                <a:cxn ang="0">
                  <a:pos x="57" y="25"/>
                </a:cxn>
                <a:cxn ang="0">
                  <a:pos x="58" y="28"/>
                </a:cxn>
                <a:cxn ang="0">
                  <a:pos x="58" y="33"/>
                </a:cxn>
                <a:cxn ang="0">
                  <a:pos x="58" y="36"/>
                </a:cxn>
                <a:cxn ang="0">
                  <a:pos x="57" y="39"/>
                </a:cxn>
                <a:cxn ang="0">
                  <a:pos x="56" y="41"/>
                </a:cxn>
                <a:cxn ang="0">
                  <a:pos x="54" y="43"/>
                </a:cxn>
                <a:cxn ang="0">
                  <a:pos x="52" y="44"/>
                </a:cxn>
                <a:cxn ang="0">
                  <a:pos x="49" y="45"/>
                </a:cxn>
                <a:cxn ang="0">
                  <a:pos x="46" y="46"/>
                </a:cxn>
                <a:cxn ang="0">
                  <a:pos x="42" y="46"/>
                </a:cxn>
                <a:cxn ang="0">
                  <a:pos x="24" y="46"/>
                </a:cxn>
                <a:cxn ang="0">
                  <a:pos x="24" y="20"/>
                </a:cxn>
              </a:cxnLst>
              <a:rect l="0" t="0" r="r" b="b"/>
              <a:pathLst>
                <a:path w="84" h="99">
                  <a:moveTo>
                    <a:pt x="0" y="0"/>
                  </a:moveTo>
                  <a:lnTo>
                    <a:pt x="0" y="99"/>
                  </a:lnTo>
                  <a:lnTo>
                    <a:pt x="24" y="99"/>
                  </a:lnTo>
                  <a:lnTo>
                    <a:pt x="24" y="66"/>
                  </a:lnTo>
                  <a:lnTo>
                    <a:pt x="46" y="66"/>
                  </a:lnTo>
                  <a:lnTo>
                    <a:pt x="51" y="66"/>
                  </a:lnTo>
                  <a:lnTo>
                    <a:pt x="57" y="65"/>
                  </a:lnTo>
                  <a:lnTo>
                    <a:pt x="63" y="64"/>
                  </a:lnTo>
                  <a:lnTo>
                    <a:pt x="70" y="60"/>
                  </a:lnTo>
                  <a:lnTo>
                    <a:pt x="75" y="56"/>
                  </a:lnTo>
                  <a:lnTo>
                    <a:pt x="80" y="51"/>
                  </a:lnTo>
                  <a:lnTo>
                    <a:pt x="82" y="47"/>
                  </a:lnTo>
                  <a:lnTo>
                    <a:pt x="83" y="43"/>
                  </a:lnTo>
                  <a:lnTo>
                    <a:pt x="84" y="38"/>
                  </a:lnTo>
                  <a:lnTo>
                    <a:pt x="84" y="33"/>
                  </a:lnTo>
                  <a:lnTo>
                    <a:pt x="83" y="24"/>
                  </a:lnTo>
                  <a:lnTo>
                    <a:pt x="81" y="18"/>
                  </a:lnTo>
                  <a:lnTo>
                    <a:pt x="78" y="11"/>
                  </a:lnTo>
                  <a:lnTo>
                    <a:pt x="73" y="7"/>
                  </a:lnTo>
                  <a:lnTo>
                    <a:pt x="68" y="4"/>
                  </a:lnTo>
                  <a:lnTo>
                    <a:pt x="60" y="2"/>
                  </a:lnTo>
                  <a:lnTo>
                    <a:pt x="54" y="1"/>
                  </a:lnTo>
                  <a:lnTo>
                    <a:pt x="46" y="0"/>
                  </a:lnTo>
                  <a:lnTo>
                    <a:pt x="0" y="0"/>
                  </a:lnTo>
                  <a:close/>
                  <a:moveTo>
                    <a:pt x="24" y="20"/>
                  </a:moveTo>
                  <a:lnTo>
                    <a:pt x="42" y="20"/>
                  </a:lnTo>
                  <a:lnTo>
                    <a:pt x="47" y="20"/>
                  </a:lnTo>
                  <a:lnTo>
                    <a:pt x="52" y="22"/>
                  </a:lnTo>
                  <a:lnTo>
                    <a:pt x="55" y="23"/>
                  </a:lnTo>
                  <a:lnTo>
                    <a:pt x="57" y="25"/>
                  </a:lnTo>
                  <a:lnTo>
                    <a:pt x="58" y="28"/>
                  </a:lnTo>
                  <a:lnTo>
                    <a:pt x="58" y="33"/>
                  </a:lnTo>
                  <a:lnTo>
                    <a:pt x="58" y="36"/>
                  </a:lnTo>
                  <a:lnTo>
                    <a:pt x="57" y="39"/>
                  </a:lnTo>
                  <a:lnTo>
                    <a:pt x="56" y="41"/>
                  </a:lnTo>
                  <a:lnTo>
                    <a:pt x="54" y="43"/>
                  </a:lnTo>
                  <a:lnTo>
                    <a:pt x="52" y="44"/>
                  </a:lnTo>
                  <a:lnTo>
                    <a:pt x="49" y="45"/>
                  </a:lnTo>
                  <a:lnTo>
                    <a:pt x="46" y="46"/>
                  </a:lnTo>
                  <a:lnTo>
                    <a:pt x="42" y="46"/>
                  </a:lnTo>
                  <a:lnTo>
                    <a:pt x="24" y="46"/>
                  </a:lnTo>
                  <a:lnTo>
                    <a:pt x="24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2" name="Freeform 2296"/>
            <p:cNvSpPr>
              <a:spLocks/>
            </p:cNvSpPr>
            <p:nvPr/>
          </p:nvSpPr>
          <p:spPr bwMode="auto">
            <a:xfrm>
              <a:off x="3437" y="660"/>
              <a:ext cx="24" cy="25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7" y="100"/>
                </a:cxn>
                <a:cxn ang="0">
                  <a:pos x="14" y="100"/>
                </a:cxn>
                <a:cxn ang="0">
                  <a:pos x="19" y="99"/>
                </a:cxn>
                <a:cxn ang="0">
                  <a:pos x="24" y="98"/>
                </a:cxn>
                <a:cxn ang="0">
                  <a:pos x="28" y="95"/>
                </a:cxn>
                <a:cxn ang="0">
                  <a:pos x="32" y="93"/>
                </a:cxn>
                <a:cxn ang="0">
                  <a:pos x="36" y="90"/>
                </a:cxn>
                <a:cxn ang="0">
                  <a:pos x="38" y="86"/>
                </a:cxn>
                <a:cxn ang="0">
                  <a:pos x="42" y="79"/>
                </a:cxn>
                <a:cxn ang="0">
                  <a:pos x="44" y="71"/>
                </a:cxn>
                <a:cxn ang="0">
                  <a:pos x="45" y="62"/>
                </a:cxn>
                <a:cxn ang="0">
                  <a:pos x="45" y="54"/>
                </a:cxn>
                <a:cxn ang="0">
                  <a:pos x="46" y="20"/>
                </a:cxn>
                <a:cxn ang="0">
                  <a:pos x="73" y="20"/>
                </a:cxn>
                <a:cxn ang="0">
                  <a:pos x="73" y="99"/>
                </a:cxn>
                <a:cxn ang="0">
                  <a:pos x="97" y="99"/>
                </a:cxn>
                <a:cxn ang="0">
                  <a:pos x="97" y="0"/>
                </a:cxn>
                <a:cxn ang="0">
                  <a:pos x="23" y="0"/>
                </a:cxn>
                <a:cxn ang="0">
                  <a:pos x="23" y="48"/>
                </a:cxn>
                <a:cxn ang="0">
                  <a:pos x="22" y="54"/>
                </a:cxn>
                <a:cxn ang="0">
                  <a:pos x="22" y="60"/>
                </a:cxn>
                <a:cxn ang="0">
                  <a:pos x="21" y="67"/>
                </a:cxn>
                <a:cxn ang="0">
                  <a:pos x="19" y="72"/>
                </a:cxn>
                <a:cxn ang="0">
                  <a:pos x="17" y="76"/>
                </a:cxn>
                <a:cxn ang="0">
                  <a:pos x="13" y="79"/>
                </a:cxn>
                <a:cxn ang="0">
                  <a:pos x="7" y="81"/>
                </a:cxn>
                <a:cxn ang="0">
                  <a:pos x="0" y="81"/>
                </a:cxn>
                <a:cxn ang="0">
                  <a:pos x="0" y="99"/>
                </a:cxn>
              </a:cxnLst>
              <a:rect l="0" t="0" r="r" b="b"/>
              <a:pathLst>
                <a:path w="97" h="100">
                  <a:moveTo>
                    <a:pt x="0" y="99"/>
                  </a:moveTo>
                  <a:lnTo>
                    <a:pt x="7" y="100"/>
                  </a:lnTo>
                  <a:lnTo>
                    <a:pt x="14" y="100"/>
                  </a:lnTo>
                  <a:lnTo>
                    <a:pt x="19" y="99"/>
                  </a:lnTo>
                  <a:lnTo>
                    <a:pt x="24" y="98"/>
                  </a:lnTo>
                  <a:lnTo>
                    <a:pt x="28" y="95"/>
                  </a:lnTo>
                  <a:lnTo>
                    <a:pt x="32" y="93"/>
                  </a:lnTo>
                  <a:lnTo>
                    <a:pt x="36" y="90"/>
                  </a:lnTo>
                  <a:lnTo>
                    <a:pt x="38" y="86"/>
                  </a:lnTo>
                  <a:lnTo>
                    <a:pt x="42" y="79"/>
                  </a:lnTo>
                  <a:lnTo>
                    <a:pt x="44" y="71"/>
                  </a:lnTo>
                  <a:lnTo>
                    <a:pt x="45" y="62"/>
                  </a:lnTo>
                  <a:lnTo>
                    <a:pt x="45" y="54"/>
                  </a:lnTo>
                  <a:lnTo>
                    <a:pt x="46" y="20"/>
                  </a:lnTo>
                  <a:lnTo>
                    <a:pt x="73" y="20"/>
                  </a:lnTo>
                  <a:lnTo>
                    <a:pt x="73" y="99"/>
                  </a:lnTo>
                  <a:lnTo>
                    <a:pt x="97" y="99"/>
                  </a:lnTo>
                  <a:lnTo>
                    <a:pt x="97" y="0"/>
                  </a:lnTo>
                  <a:lnTo>
                    <a:pt x="23" y="0"/>
                  </a:lnTo>
                  <a:lnTo>
                    <a:pt x="23" y="48"/>
                  </a:lnTo>
                  <a:lnTo>
                    <a:pt x="22" y="54"/>
                  </a:lnTo>
                  <a:lnTo>
                    <a:pt x="22" y="60"/>
                  </a:lnTo>
                  <a:lnTo>
                    <a:pt x="21" y="67"/>
                  </a:lnTo>
                  <a:lnTo>
                    <a:pt x="19" y="72"/>
                  </a:lnTo>
                  <a:lnTo>
                    <a:pt x="17" y="76"/>
                  </a:lnTo>
                  <a:lnTo>
                    <a:pt x="13" y="79"/>
                  </a:lnTo>
                  <a:lnTo>
                    <a:pt x="7" y="81"/>
                  </a:lnTo>
                  <a:lnTo>
                    <a:pt x="0" y="81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3" name="Freeform 2297"/>
            <p:cNvSpPr>
              <a:spLocks noEditPoints="1"/>
            </p:cNvSpPr>
            <p:nvPr/>
          </p:nvSpPr>
          <p:spPr bwMode="auto">
            <a:xfrm>
              <a:off x="3466" y="660"/>
              <a:ext cx="25" cy="26"/>
            </a:xfrm>
            <a:custGeom>
              <a:avLst/>
              <a:gdLst/>
              <a:ahLst/>
              <a:cxnLst>
                <a:cxn ang="0">
                  <a:pos x="56" y="105"/>
                </a:cxn>
                <a:cxn ang="0">
                  <a:pos x="67" y="103"/>
                </a:cxn>
                <a:cxn ang="0">
                  <a:pos x="77" y="99"/>
                </a:cxn>
                <a:cxn ang="0">
                  <a:pos x="85" y="94"/>
                </a:cxn>
                <a:cxn ang="0">
                  <a:pos x="94" y="83"/>
                </a:cxn>
                <a:cxn ang="0">
                  <a:pos x="100" y="64"/>
                </a:cxn>
                <a:cxn ang="0">
                  <a:pos x="100" y="42"/>
                </a:cxn>
                <a:cxn ang="0">
                  <a:pos x="94" y="24"/>
                </a:cxn>
                <a:cxn ang="0">
                  <a:pos x="85" y="12"/>
                </a:cxn>
                <a:cxn ang="0">
                  <a:pos x="77" y="6"/>
                </a:cxn>
                <a:cxn ang="0">
                  <a:pos x="67" y="3"/>
                </a:cxn>
                <a:cxn ang="0">
                  <a:pos x="56" y="1"/>
                </a:cxn>
                <a:cxn ang="0">
                  <a:pos x="43" y="1"/>
                </a:cxn>
                <a:cxn ang="0">
                  <a:pos x="31" y="3"/>
                </a:cxn>
                <a:cxn ang="0">
                  <a:pos x="22" y="8"/>
                </a:cxn>
                <a:cxn ang="0">
                  <a:pos x="13" y="14"/>
                </a:cxn>
                <a:cxn ang="0">
                  <a:pos x="5" y="27"/>
                </a:cxn>
                <a:cxn ang="0">
                  <a:pos x="1" y="44"/>
                </a:cxn>
                <a:cxn ang="0">
                  <a:pos x="1" y="62"/>
                </a:cxn>
                <a:cxn ang="0">
                  <a:pos x="5" y="80"/>
                </a:cxn>
                <a:cxn ang="0">
                  <a:pos x="13" y="92"/>
                </a:cxn>
                <a:cxn ang="0">
                  <a:pos x="22" y="98"/>
                </a:cxn>
                <a:cxn ang="0">
                  <a:pos x="31" y="102"/>
                </a:cxn>
                <a:cxn ang="0">
                  <a:pos x="43" y="105"/>
                </a:cxn>
                <a:cxn ang="0">
                  <a:pos x="50" y="86"/>
                </a:cxn>
                <a:cxn ang="0">
                  <a:pos x="41" y="85"/>
                </a:cxn>
                <a:cxn ang="0">
                  <a:pos x="33" y="80"/>
                </a:cxn>
                <a:cxn ang="0">
                  <a:pos x="28" y="70"/>
                </a:cxn>
                <a:cxn ang="0">
                  <a:pos x="26" y="53"/>
                </a:cxn>
                <a:cxn ang="0">
                  <a:pos x="27" y="38"/>
                </a:cxn>
                <a:cxn ang="0">
                  <a:pos x="32" y="28"/>
                </a:cxn>
                <a:cxn ang="0">
                  <a:pos x="40" y="22"/>
                </a:cxn>
                <a:cxn ang="0">
                  <a:pos x="50" y="20"/>
                </a:cxn>
                <a:cxn ang="0">
                  <a:pos x="58" y="21"/>
                </a:cxn>
                <a:cxn ang="0">
                  <a:pos x="64" y="24"/>
                </a:cxn>
                <a:cxn ang="0">
                  <a:pos x="71" y="33"/>
                </a:cxn>
                <a:cxn ang="0">
                  <a:pos x="76" y="53"/>
                </a:cxn>
                <a:cxn ang="0">
                  <a:pos x="71" y="73"/>
                </a:cxn>
                <a:cxn ang="0">
                  <a:pos x="64" y="82"/>
                </a:cxn>
                <a:cxn ang="0">
                  <a:pos x="58" y="85"/>
                </a:cxn>
                <a:cxn ang="0">
                  <a:pos x="50" y="86"/>
                </a:cxn>
              </a:cxnLst>
              <a:rect l="0" t="0" r="r" b="b"/>
              <a:pathLst>
                <a:path w="100" h="105">
                  <a:moveTo>
                    <a:pt x="50" y="105"/>
                  </a:moveTo>
                  <a:lnTo>
                    <a:pt x="56" y="105"/>
                  </a:lnTo>
                  <a:lnTo>
                    <a:pt x="62" y="104"/>
                  </a:lnTo>
                  <a:lnTo>
                    <a:pt x="67" y="103"/>
                  </a:lnTo>
                  <a:lnTo>
                    <a:pt x="73" y="101"/>
                  </a:lnTo>
                  <a:lnTo>
                    <a:pt x="77" y="99"/>
                  </a:lnTo>
                  <a:lnTo>
                    <a:pt x="81" y="97"/>
                  </a:lnTo>
                  <a:lnTo>
                    <a:pt x="85" y="94"/>
                  </a:lnTo>
                  <a:lnTo>
                    <a:pt x="88" y="91"/>
                  </a:lnTo>
                  <a:lnTo>
                    <a:pt x="94" y="83"/>
                  </a:lnTo>
                  <a:lnTo>
                    <a:pt x="97" y="74"/>
                  </a:lnTo>
                  <a:lnTo>
                    <a:pt x="100" y="64"/>
                  </a:lnTo>
                  <a:lnTo>
                    <a:pt x="100" y="53"/>
                  </a:lnTo>
                  <a:lnTo>
                    <a:pt x="100" y="42"/>
                  </a:lnTo>
                  <a:lnTo>
                    <a:pt x="97" y="32"/>
                  </a:lnTo>
                  <a:lnTo>
                    <a:pt x="94" y="24"/>
                  </a:lnTo>
                  <a:lnTo>
                    <a:pt x="88" y="16"/>
                  </a:lnTo>
                  <a:lnTo>
                    <a:pt x="85" y="12"/>
                  </a:lnTo>
                  <a:lnTo>
                    <a:pt x="81" y="9"/>
                  </a:lnTo>
                  <a:lnTo>
                    <a:pt x="77" y="6"/>
                  </a:lnTo>
                  <a:lnTo>
                    <a:pt x="73" y="4"/>
                  </a:lnTo>
                  <a:lnTo>
                    <a:pt x="67" y="3"/>
                  </a:lnTo>
                  <a:lnTo>
                    <a:pt x="62" y="1"/>
                  </a:lnTo>
                  <a:lnTo>
                    <a:pt x="56" y="1"/>
                  </a:lnTo>
                  <a:lnTo>
                    <a:pt x="50" y="0"/>
                  </a:lnTo>
                  <a:lnTo>
                    <a:pt x="43" y="1"/>
                  </a:lnTo>
                  <a:lnTo>
                    <a:pt x="37" y="2"/>
                  </a:lnTo>
                  <a:lnTo>
                    <a:pt x="31" y="3"/>
                  </a:lnTo>
                  <a:lnTo>
                    <a:pt x="26" y="5"/>
                  </a:lnTo>
                  <a:lnTo>
                    <a:pt x="22" y="8"/>
                  </a:lnTo>
                  <a:lnTo>
                    <a:pt x="17" y="11"/>
                  </a:lnTo>
                  <a:lnTo>
                    <a:pt x="13" y="14"/>
                  </a:lnTo>
                  <a:lnTo>
                    <a:pt x="10" y="19"/>
                  </a:lnTo>
                  <a:lnTo>
                    <a:pt x="5" y="27"/>
                  </a:lnTo>
                  <a:lnTo>
                    <a:pt x="2" y="35"/>
                  </a:lnTo>
                  <a:lnTo>
                    <a:pt x="1" y="44"/>
                  </a:lnTo>
                  <a:lnTo>
                    <a:pt x="0" y="53"/>
                  </a:lnTo>
                  <a:lnTo>
                    <a:pt x="1" y="62"/>
                  </a:lnTo>
                  <a:lnTo>
                    <a:pt x="2" y="71"/>
                  </a:lnTo>
                  <a:lnTo>
                    <a:pt x="5" y="80"/>
                  </a:lnTo>
                  <a:lnTo>
                    <a:pt x="10" y="88"/>
                  </a:lnTo>
                  <a:lnTo>
                    <a:pt x="13" y="92"/>
                  </a:lnTo>
                  <a:lnTo>
                    <a:pt x="17" y="95"/>
                  </a:lnTo>
                  <a:lnTo>
                    <a:pt x="22" y="98"/>
                  </a:lnTo>
                  <a:lnTo>
                    <a:pt x="26" y="100"/>
                  </a:lnTo>
                  <a:lnTo>
                    <a:pt x="31" y="102"/>
                  </a:lnTo>
                  <a:lnTo>
                    <a:pt x="37" y="104"/>
                  </a:lnTo>
                  <a:lnTo>
                    <a:pt x="43" y="105"/>
                  </a:lnTo>
                  <a:lnTo>
                    <a:pt x="50" y="105"/>
                  </a:lnTo>
                  <a:close/>
                  <a:moveTo>
                    <a:pt x="50" y="86"/>
                  </a:moveTo>
                  <a:lnTo>
                    <a:pt x="45" y="86"/>
                  </a:lnTo>
                  <a:lnTo>
                    <a:pt x="41" y="85"/>
                  </a:lnTo>
                  <a:lnTo>
                    <a:pt x="37" y="83"/>
                  </a:lnTo>
                  <a:lnTo>
                    <a:pt x="33" y="80"/>
                  </a:lnTo>
                  <a:lnTo>
                    <a:pt x="30" y="75"/>
                  </a:lnTo>
                  <a:lnTo>
                    <a:pt x="28" y="70"/>
                  </a:lnTo>
                  <a:lnTo>
                    <a:pt x="26" y="62"/>
                  </a:lnTo>
                  <a:lnTo>
                    <a:pt x="26" y="53"/>
                  </a:lnTo>
                  <a:lnTo>
                    <a:pt x="26" y="45"/>
                  </a:lnTo>
                  <a:lnTo>
                    <a:pt x="27" y="38"/>
                  </a:lnTo>
                  <a:lnTo>
                    <a:pt x="29" y="33"/>
                  </a:lnTo>
                  <a:lnTo>
                    <a:pt x="32" y="28"/>
                  </a:lnTo>
                  <a:lnTo>
                    <a:pt x="36" y="25"/>
                  </a:lnTo>
                  <a:lnTo>
                    <a:pt x="40" y="22"/>
                  </a:lnTo>
                  <a:lnTo>
                    <a:pt x="45" y="21"/>
                  </a:lnTo>
                  <a:lnTo>
                    <a:pt x="50" y="20"/>
                  </a:lnTo>
                  <a:lnTo>
                    <a:pt x="54" y="21"/>
                  </a:lnTo>
                  <a:lnTo>
                    <a:pt x="58" y="21"/>
                  </a:lnTo>
                  <a:lnTo>
                    <a:pt x="61" y="23"/>
                  </a:lnTo>
                  <a:lnTo>
                    <a:pt x="64" y="24"/>
                  </a:lnTo>
                  <a:lnTo>
                    <a:pt x="68" y="28"/>
                  </a:lnTo>
                  <a:lnTo>
                    <a:pt x="71" y="33"/>
                  </a:lnTo>
                  <a:lnTo>
                    <a:pt x="75" y="44"/>
                  </a:lnTo>
                  <a:lnTo>
                    <a:pt x="76" y="53"/>
                  </a:lnTo>
                  <a:lnTo>
                    <a:pt x="75" y="61"/>
                  </a:lnTo>
                  <a:lnTo>
                    <a:pt x="71" y="73"/>
                  </a:lnTo>
                  <a:lnTo>
                    <a:pt x="68" y="78"/>
                  </a:lnTo>
                  <a:lnTo>
                    <a:pt x="64" y="82"/>
                  </a:lnTo>
                  <a:lnTo>
                    <a:pt x="61" y="84"/>
                  </a:lnTo>
                  <a:lnTo>
                    <a:pt x="58" y="85"/>
                  </a:lnTo>
                  <a:lnTo>
                    <a:pt x="54" y="86"/>
                  </a:lnTo>
                  <a:lnTo>
                    <a:pt x="50" y="8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4" name="Freeform 2298"/>
            <p:cNvSpPr>
              <a:spLocks/>
            </p:cNvSpPr>
            <p:nvPr/>
          </p:nvSpPr>
          <p:spPr bwMode="auto">
            <a:xfrm>
              <a:off x="3495" y="660"/>
              <a:ext cx="21" cy="25"/>
            </a:xfrm>
            <a:custGeom>
              <a:avLst/>
              <a:gdLst/>
              <a:ahLst/>
              <a:cxnLst>
                <a:cxn ang="0">
                  <a:pos x="24" y="57"/>
                </a:cxn>
                <a:cxn ang="0">
                  <a:pos x="60" y="57"/>
                </a:cxn>
                <a:cxn ang="0">
                  <a:pos x="60" y="99"/>
                </a:cxn>
                <a:cxn ang="0">
                  <a:pos x="83" y="99"/>
                </a:cxn>
                <a:cxn ang="0">
                  <a:pos x="83" y="0"/>
                </a:cxn>
                <a:cxn ang="0">
                  <a:pos x="60" y="0"/>
                </a:cxn>
                <a:cxn ang="0">
                  <a:pos x="60" y="38"/>
                </a:cxn>
                <a:cxn ang="0">
                  <a:pos x="24" y="38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24" y="57"/>
                </a:cxn>
              </a:cxnLst>
              <a:rect l="0" t="0" r="r" b="b"/>
              <a:pathLst>
                <a:path w="83" h="99">
                  <a:moveTo>
                    <a:pt x="24" y="57"/>
                  </a:moveTo>
                  <a:lnTo>
                    <a:pt x="60" y="57"/>
                  </a:lnTo>
                  <a:lnTo>
                    <a:pt x="60" y="99"/>
                  </a:lnTo>
                  <a:lnTo>
                    <a:pt x="83" y="99"/>
                  </a:lnTo>
                  <a:lnTo>
                    <a:pt x="83" y="0"/>
                  </a:lnTo>
                  <a:lnTo>
                    <a:pt x="60" y="0"/>
                  </a:lnTo>
                  <a:lnTo>
                    <a:pt x="60" y="38"/>
                  </a:lnTo>
                  <a:lnTo>
                    <a:pt x="24" y="38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24" y="99"/>
                  </a:lnTo>
                  <a:lnTo>
                    <a:pt x="24" y="5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5" name="Freeform 2299"/>
            <p:cNvSpPr>
              <a:spLocks/>
            </p:cNvSpPr>
            <p:nvPr/>
          </p:nvSpPr>
          <p:spPr bwMode="auto">
            <a:xfrm>
              <a:off x="3305" y="698"/>
              <a:ext cx="20" cy="22"/>
            </a:xfrm>
            <a:custGeom>
              <a:avLst/>
              <a:gdLst/>
              <a:ahLst/>
              <a:cxnLst>
                <a:cxn ang="0">
                  <a:pos x="59" y="61"/>
                </a:cxn>
                <a:cxn ang="0">
                  <a:pos x="53" y="69"/>
                </a:cxn>
                <a:cxn ang="0">
                  <a:pos x="46" y="72"/>
                </a:cxn>
                <a:cxn ang="0">
                  <a:pos x="37" y="72"/>
                </a:cxn>
                <a:cxn ang="0">
                  <a:pos x="30" y="68"/>
                </a:cxn>
                <a:cxn ang="0">
                  <a:pos x="25" y="60"/>
                </a:cxn>
                <a:cxn ang="0">
                  <a:pos x="22" y="51"/>
                </a:cxn>
                <a:cxn ang="0">
                  <a:pos x="23" y="36"/>
                </a:cxn>
                <a:cxn ang="0">
                  <a:pos x="27" y="24"/>
                </a:cxn>
                <a:cxn ang="0">
                  <a:pos x="33" y="19"/>
                </a:cxn>
                <a:cxn ang="0">
                  <a:pos x="39" y="17"/>
                </a:cxn>
                <a:cxn ang="0">
                  <a:pos x="45" y="17"/>
                </a:cxn>
                <a:cxn ang="0">
                  <a:pos x="54" y="21"/>
                </a:cxn>
                <a:cxn ang="0">
                  <a:pos x="58" y="27"/>
                </a:cxn>
                <a:cxn ang="0">
                  <a:pos x="78" y="31"/>
                </a:cxn>
                <a:cxn ang="0">
                  <a:pos x="76" y="22"/>
                </a:cxn>
                <a:cxn ang="0">
                  <a:pos x="70" y="11"/>
                </a:cxn>
                <a:cxn ang="0">
                  <a:pos x="59" y="3"/>
                </a:cxn>
                <a:cxn ang="0">
                  <a:pos x="40" y="0"/>
                </a:cxn>
                <a:cxn ang="0">
                  <a:pos x="31" y="1"/>
                </a:cxn>
                <a:cxn ang="0">
                  <a:pos x="18" y="7"/>
                </a:cxn>
                <a:cxn ang="0">
                  <a:pos x="12" y="12"/>
                </a:cxn>
                <a:cxn ang="0">
                  <a:pos x="6" y="21"/>
                </a:cxn>
                <a:cxn ang="0">
                  <a:pos x="3" y="32"/>
                </a:cxn>
                <a:cxn ang="0">
                  <a:pos x="0" y="46"/>
                </a:cxn>
                <a:cxn ang="0">
                  <a:pos x="5" y="67"/>
                </a:cxn>
                <a:cxn ang="0">
                  <a:pos x="13" y="79"/>
                </a:cxn>
                <a:cxn ang="0">
                  <a:pos x="26" y="86"/>
                </a:cxn>
                <a:cxn ang="0">
                  <a:pos x="41" y="88"/>
                </a:cxn>
                <a:cxn ang="0">
                  <a:pos x="60" y="85"/>
                </a:cxn>
                <a:cxn ang="0">
                  <a:pos x="71" y="77"/>
                </a:cxn>
                <a:cxn ang="0">
                  <a:pos x="77" y="67"/>
                </a:cxn>
                <a:cxn ang="0">
                  <a:pos x="79" y="56"/>
                </a:cxn>
              </a:cxnLst>
              <a:rect l="0" t="0" r="r" b="b"/>
              <a:pathLst>
                <a:path w="79" h="88">
                  <a:moveTo>
                    <a:pt x="60" y="56"/>
                  </a:moveTo>
                  <a:lnTo>
                    <a:pt x="59" y="61"/>
                  </a:lnTo>
                  <a:lnTo>
                    <a:pt x="56" y="67"/>
                  </a:lnTo>
                  <a:lnTo>
                    <a:pt x="53" y="69"/>
                  </a:lnTo>
                  <a:lnTo>
                    <a:pt x="50" y="71"/>
                  </a:lnTo>
                  <a:lnTo>
                    <a:pt x="46" y="72"/>
                  </a:lnTo>
                  <a:lnTo>
                    <a:pt x="42" y="72"/>
                  </a:lnTo>
                  <a:lnTo>
                    <a:pt x="37" y="72"/>
                  </a:lnTo>
                  <a:lnTo>
                    <a:pt x="33" y="70"/>
                  </a:lnTo>
                  <a:lnTo>
                    <a:pt x="30" y="68"/>
                  </a:lnTo>
                  <a:lnTo>
                    <a:pt x="27" y="65"/>
                  </a:lnTo>
                  <a:lnTo>
                    <a:pt x="25" y="60"/>
                  </a:lnTo>
                  <a:lnTo>
                    <a:pt x="23" y="56"/>
                  </a:lnTo>
                  <a:lnTo>
                    <a:pt x="22" y="51"/>
                  </a:lnTo>
                  <a:lnTo>
                    <a:pt x="22" y="45"/>
                  </a:lnTo>
                  <a:lnTo>
                    <a:pt x="23" y="36"/>
                  </a:lnTo>
                  <a:lnTo>
                    <a:pt x="24" y="29"/>
                  </a:lnTo>
                  <a:lnTo>
                    <a:pt x="27" y="24"/>
                  </a:lnTo>
                  <a:lnTo>
                    <a:pt x="30" y="21"/>
                  </a:lnTo>
                  <a:lnTo>
                    <a:pt x="33" y="19"/>
                  </a:lnTo>
                  <a:lnTo>
                    <a:pt x="36" y="18"/>
                  </a:lnTo>
                  <a:lnTo>
                    <a:pt x="39" y="17"/>
                  </a:lnTo>
                  <a:lnTo>
                    <a:pt x="41" y="17"/>
                  </a:lnTo>
                  <a:lnTo>
                    <a:pt x="45" y="17"/>
                  </a:lnTo>
                  <a:lnTo>
                    <a:pt x="51" y="19"/>
                  </a:lnTo>
                  <a:lnTo>
                    <a:pt x="54" y="21"/>
                  </a:lnTo>
                  <a:lnTo>
                    <a:pt x="56" y="23"/>
                  </a:lnTo>
                  <a:lnTo>
                    <a:pt x="58" y="27"/>
                  </a:lnTo>
                  <a:lnTo>
                    <a:pt x="59" y="31"/>
                  </a:lnTo>
                  <a:lnTo>
                    <a:pt x="78" y="31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4" y="17"/>
                  </a:lnTo>
                  <a:lnTo>
                    <a:pt x="70" y="11"/>
                  </a:lnTo>
                  <a:lnTo>
                    <a:pt x="65" y="7"/>
                  </a:lnTo>
                  <a:lnTo>
                    <a:pt x="59" y="3"/>
                  </a:lnTo>
                  <a:lnTo>
                    <a:pt x="50" y="1"/>
                  </a:lnTo>
                  <a:lnTo>
                    <a:pt x="40" y="0"/>
                  </a:lnTo>
                  <a:lnTo>
                    <a:pt x="36" y="1"/>
                  </a:lnTo>
                  <a:lnTo>
                    <a:pt x="31" y="1"/>
                  </a:lnTo>
                  <a:lnTo>
                    <a:pt x="25" y="3"/>
                  </a:lnTo>
                  <a:lnTo>
                    <a:pt x="18" y="7"/>
                  </a:lnTo>
                  <a:lnTo>
                    <a:pt x="15" y="9"/>
                  </a:lnTo>
                  <a:lnTo>
                    <a:pt x="12" y="12"/>
                  </a:lnTo>
                  <a:lnTo>
                    <a:pt x="9" y="17"/>
                  </a:lnTo>
                  <a:lnTo>
                    <a:pt x="6" y="21"/>
                  </a:lnTo>
                  <a:lnTo>
                    <a:pt x="4" y="26"/>
                  </a:lnTo>
                  <a:lnTo>
                    <a:pt x="3" y="32"/>
                  </a:lnTo>
                  <a:lnTo>
                    <a:pt x="1" y="38"/>
                  </a:lnTo>
                  <a:lnTo>
                    <a:pt x="0" y="46"/>
                  </a:lnTo>
                  <a:lnTo>
                    <a:pt x="1" y="57"/>
                  </a:lnTo>
                  <a:lnTo>
                    <a:pt x="5" y="67"/>
                  </a:lnTo>
                  <a:lnTo>
                    <a:pt x="8" y="74"/>
                  </a:lnTo>
                  <a:lnTo>
                    <a:pt x="13" y="79"/>
                  </a:lnTo>
                  <a:lnTo>
                    <a:pt x="19" y="83"/>
                  </a:lnTo>
                  <a:lnTo>
                    <a:pt x="26" y="86"/>
                  </a:lnTo>
                  <a:lnTo>
                    <a:pt x="33" y="88"/>
                  </a:lnTo>
                  <a:lnTo>
                    <a:pt x="41" y="88"/>
                  </a:lnTo>
                  <a:lnTo>
                    <a:pt x="51" y="87"/>
                  </a:lnTo>
                  <a:lnTo>
                    <a:pt x="60" y="85"/>
                  </a:lnTo>
                  <a:lnTo>
                    <a:pt x="66" y="82"/>
                  </a:lnTo>
                  <a:lnTo>
                    <a:pt x="71" y="77"/>
                  </a:lnTo>
                  <a:lnTo>
                    <a:pt x="74" y="72"/>
                  </a:lnTo>
                  <a:lnTo>
                    <a:pt x="77" y="67"/>
                  </a:lnTo>
                  <a:lnTo>
                    <a:pt x="78" y="61"/>
                  </a:lnTo>
                  <a:lnTo>
                    <a:pt x="79" y="56"/>
                  </a:lnTo>
                  <a:lnTo>
                    <a:pt x="60" y="5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6" name="Freeform 2300"/>
            <p:cNvSpPr>
              <a:spLocks/>
            </p:cNvSpPr>
            <p:nvPr/>
          </p:nvSpPr>
          <p:spPr bwMode="auto">
            <a:xfrm>
              <a:off x="3327" y="705"/>
              <a:ext cx="16" cy="15"/>
            </a:xfrm>
            <a:custGeom>
              <a:avLst/>
              <a:gdLst/>
              <a:ahLst/>
              <a:cxnLst>
                <a:cxn ang="0">
                  <a:pos x="19" y="39"/>
                </a:cxn>
                <a:cxn ang="0">
                  <a:pos x="19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20" y="60"/>
                </a:cxn>
                <a:cxn ang="0">
                  <a:pos x="44" y="21"/>
                </a:cxn>
                <a:cxn ang="0">
                  <a:pos x="44" y="60"/>
                </a:cxn>
                <a:cxn ang="0">
                  <a:pos x="61" y="60"/>
                </a:cxn>
                <a:cxn ang="0">
                  <a:pos x="61" y="0"/>
                </a:cxn>
                <a:cxn ang="0">
                  <a:pos x="43" y="0"/>
                </a:cxn>
                <a:cxn ang="0">
                  <a:pos x="19" y="39"/>
                </a:cxn>
              </a:cxnLst>
              <a:rect l="0" t="0" r="r" b="b"/>
              <a:pathLst>
                <a:path w="61" h="60">
                  <a:moveTo>
                    <a:pt x="19" y="39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20" y="60"/>
                  </a:lnTo>
                  <a:lnTo>
                    <a:pt x="44" y="21"/>
                  </a:lnTo>
                  <a:lnTo>
                    <a:pt x="44" y="60"/>
                  </a:lnTo>
                  <a:lnTo>
                    <a:pt x="61" y="60"/>
                  </a:lnTo>
                  <a:lnTo>
                    <a:pt x="61" y="0"/>
                  </a:lnTo>
                  <a:lnTo>
                    <a:pt x="43" y="0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7" name="Freeform 2301"/>
            <p:cNvSpPr>
              <a:spLocks/>
            </p:cNvSpPr>
            <p:nvPr/>
          </p:nvSpPr>
          <p:spPr bwMode="auto">
            <a:xfrm>
              <a:off x="3346" y="704"/>
              <a:ext cx="15" cy="16"/>
            </a:xfrm>
            <a:custGeom>
              <a:avLst/>
              <a:gdLst/>
              <a:ahLst/>
              <a:cxnLst>
                <a:cxn ang="0">
                  <a:pos x="44" y="39"/>
                </a:cxn>
                <a:cxn ang="0">
                  <a:pos x="44" y="43"/>
                </a:cxn>
                <a:cxn ang="0">
                  <a:pos x="41" y="47"/>
                </a:cxn>
                <a:cxn ang="0">
                  <a:pos x="39" y="49"/>
                </a:cxn>
                <a:cxn ang="0">
                  <a:pos x="37" y="51"/>
                </a:cxn>
                <a:cxn ang="0">
                  <a:pos x="35" y="52"/>
                </a:cxn>
                <a:cxn ang="0">
                  <a:pos x="32" y="52"/>
                </a:cxn>
                <a:cxn ang="0">
                  <a:pos x="28" y="52"/>
                </a:cxn>
                <a:cxn ang="0">
                  <a:pos x="24" y="49"/>
                </a:cxn>
                <a:cxn ang="0">
                  <a:pos x="22" y="46"/>
                </a:cxn>
                <a:cxn ang="0">
                  <a:pos x="20" y="43"/>
                </a:cxn>
                <a:cxn ang="0">
                  <a:pos x="19" y="37"/>
                </a:cxn>
                <a:cxn ang="0">
                  <a:pos x="18" y="30"/>
                </a:cxn>
                <a:cxn ang="0">
                  <a:pos x="19" y="24"/>
                </a:cxn>
                <a:cxn ang="0">
                  <a:pos x="20" y="20"/>
                </a:cxn>
                <a:cxn ang="0">
                  <a:pos x="22" y="17"/>
                </a:cxn>
                <a:cxn ang="0">
                  <a:pos x="24" y="14"/>
                </a:cxn>
                <a:cxn ang="0">
                  <a:pos x="28" y="12"/>
                </a:cxn>
                <a:cxn ang="0">
                  <a:pos x="32" y="12"/>
                </a:cxn>
                <a:cxn ang="0">
                  <a:pos x="36" y="12"/>
                </a:cxn>
                <a:cxn ang="0">
                  <a:pos x="39" y="14"/>
                </a:cxn>
                <a:cxn ang="0">
                  <a:pos x="43" y="17"/>
                </a:cxn>
                <a:cxn ang="0">
                  <a:pos x="44" y="23"/>
                </a:cxn>
                <a:cxn ang="0">
                  <a:pos x="61" y="23"/>
                </a:cxn>
                <a:cxn ang="0">
                  <a:pos x="60" y="19"/>
                </a:cxn>
                <a:cxn ang="0">
                  <a:pos x="59" y="15"/>
                </a:cxn>
                <a:cxn ang="0">
                  <a:pos x="57" y="11"/>
                </a:cxn>
                <a:cxn ang="0">
                  <a:pos x="54" y="7"/>
                </a:cxn>
                <a:cxn ang="0">
                  <a:pos x="51" y="4"/>
                </a:cxn>
                <a:cxn ang="0">
                  <a:pos x="46" y="2"/>
                </a:cxn>
                <a:cxn ang="0">
                  <a:pos x="39" y="0"/>
                </a:cxn>
                <a:cxn ang="0">
                  <a:pos x="33" y="0"/>
                </a:cxn>
                <a:cxn ang="0">
                  <a:pos x="24" y="1"/>
                </a:cxn>
                <a:cxn ang="0">
                  <a:pos x="16" y="3"/>
                </a:cxn>
                <a:cxn ang="0">
                  <a:pos x="11" y="6"/>
                </a:cxn>
                <a:cxn ang="0">
                  <a:pos x="7" y="10"/>
                </a:cxn>
                <a:cxn ang="0">
                  <a:pos x="4" y="15"/>
                </a:cxn>
                <a:cxn ang="0">
                  <a:pos x="2" y="21"/>
                </a:cxn>
                <a:cxn ang="0">
                  <a:pos x="0" y="26"/>
                </a:cxn>
                <a:cxn ang="0">
                  <a:pos x="0" y="31"/>
                </a:cxn>
                <a:cxn ang="0">
                  <a:pos x="1" y="39"/>
                </a:cxn>
                <a:cxn ang="0">
                  <a:pos x="2" y="46"/>
                </a:cxn>
                <a:cxn ang="0">
                  <a:pos x="5" y="51"/>
                </a:cxn>
                <a:cxn ang="0">
                  <a:pos x="9" y="56"/>
                </a:cxn>
                <a:cxn ang="0">
                  <a:pos x="13" y="59"/>
                </a:cxn>
                <a:cxn ang="0">
                  <a:pos x="19" y="62"/>
                </a:cxn>
                <a:cxn ang="0">
                  <a:pos x="25" y="63"/>
                </a:cxn>
                <a:cxn ang="0">
                  <a:pos x="32" y="64"/>
                </a:cxn>
                <a:cxn ang="0">
                  <a:pos x="39" y="63"/>
                </a:cxn>
                <a:cxn ang="0">
                  <a:pos x="46" y="61"/>
                </a:cxn>
                <a:cxn ang="0">
                  <a:pos x="51" y="59"/>
                </a:cxn>
                <a:cxn ang="0">
                  <a:pos x="55" y="55"/>
                </a:cxn>
                <a:cxn ang="0">
                  <a:pos x="58" y="51"/>
                </a:cxn>
                <a:cxn ang="0">
                  <a:pos x="60" y="47"/>
                </a:cxn>
                <a:cxn ang="0">
                  <a:pos x="61" y="43"/>
                </a:cxn>
                <a:cxn ang="0">
                  <a:pos x="62" y="39"/>
                </a:cxn>
                <a:cxn ang="0">
                  <a:pos x="44" y="39"/>
                </a:cxn>
              </a:cxnLst>
              <a:rect l="0" t="0" r="r" b="b"/>
              <a:pathLst>
                <a:path w="62" h="64">
                  <a:moveTo>
                    <a:pt x="44" y="39"/>
                  </a:moveTo>
                  <a:lnTo>
                    <a:pt x="44" y="43"/>
                  </a:lnTo>
                  <a:lnTo>
                    <a:pt x="41" y="47"/>
                  </a:lnTo>
                  <a:lnTo>
                    <a:pt x="39" y="49"/>
                  </a:lnTo>
                  <a:lnTo>
                    <a:pt x="37" y="51"/>
                  </a:lnTo>
                  <a:lnTo>
                    <a:pt x="35" y="52"/>
                  </a:lnTo>
                  <a:lnTo>
                    <a:pt x="32" y="52"/>
                  </a:lnTo>
                  <a:lnTo>
                    <a:pt x="28" y="52"/>
                  </a:lnTo>
                  <a:lnTo>
                    <a:pt x="24" y="49"/>
                  </a:lnTo>
                  <a:lnTo>
                    <a:pt x="22" y="46"/>
                  </a:lnTo>
                  <a:lnTo>
                    <a:pt x="20" y="43"/>
                  </a:lnTo>
                  <a:lnTo>
                    <a:pt x="19" y="37"/>
                  </a:lnTo>
                  <a:lnTo>
                    <a:pt x="18" y="30"/>
                  </a:lnTo>
                  <a:lnTo>
                    <a:pt x="19" y="24"/>
                  </a:lnTo>
                  <a:lnTo>
                    <a:pt x="20" y="20"/>
                  </a:lnTo>
                  <a:lnTo>
                    <a:pt x="22" y="17"/>
                  </a:lnTo>
                  <a:lnTo>
                    <a:pt x="24" y="14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9" y="14"/>
                  </a:lnTo>
                  <a:lnTo>
                    <a:pt x="43" y="17"/>
                  </a:lnTo>
                  <a:lnTo>
                    <a:pt x="44" y="23"/>
                  </a:lnTo>
                  <a:lnTo>
                    <a:pt x="61" y="23"/>
                  </a:lnTo>
                  <a:lnTo>
                    <a:pt x="60" y="19"/>
                  </a:lnTo>
                  <a:lnTo>
                    <a:pt x="59" y="15"/>
                  </a:lnTo>
                  <a:lnTo>
                    <a:pt x="57" y="11"/>
                  </a:lnTo>
                  <a:lnTo>
                    <a:pt x="54" y="7"/>
                  </a:lnTo>
                  <a:lnTo>
                    <a:pt x="51" y="4"/>
                  </a:lnTo>
                  <a:lnTo>
                    <a:pt x="46" y="2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24" y="1"/>
                  </a:lnTo>
                  <a:lnTo>
                    <a:pt x="16" y="3"/>
                  </a:lnTo>
                  <a:lnTo>
                    <a:pt x="11" y="6"/>
                  </a:lnTo>
                  <a:lnTo>
                    <a:pt x="7" y="10"/>
                  </a:lnTo>
                  <a:lnTo>
                    <a:pt x="4" y="15"/>
                  </a:lnTo>
                  <a:lnTo>
                    <a:pt x="2" y="21"/>
                  </a:lnTo>
                  <a:lnTo>
                    <a:pt x="0" y="26"/>
                  </a:lnTo>
                  <a:lnTo>
                    <a:pt x="0" y="31"/>
                  </a:lnTo>
                  <a:lnTo>
                    <a:pt x="1" y="39"/>
                  </a:lnTo>
                  <a:lnTo>
                    <a:pt x="2" y="46"/>
                  </a:lnTo>
                  <a:lnTo>
                    <a:pt x="5" y="51"/>
                  </a:lnTo>
                  <a:lnTo>
                    <a:pt x="9" y="56"/>
                  </a:lnTo>
                  <a:lnTo>
                    <a:pt x="13" y="59"/>
                  </a:lnTo>
                  <a:lnTo>
                    <a:pt x="19" y="62"/>
                  </a:lnTo>
                  <a:lnTo>
                    <a:pt x="25" y="63"/>
                  </a:lnTo>
                  <a:lnTo>
                    <a:pt x="32" y="64"/>
                  </a:lnTo>
                  <a:lnTo>
                    <a:pt x="39" y="63"/>
                  </a:lnTo>
                  <a:lnTo>
                    <a:pt x="46" y="61"/>
                  </a:lnTo>
                  <a:lnTo>
                    <a:pt x="51" y="59"/>
                  </a:lnTo>
                  <a:lnTo>
                    <a:pt x="55" y="55"/>
                  </a:lnTo>
                  <a:lnTo>
                    <a:pt x="58" y="51"/>
                  </a:lnTo>
                  <a:lnTo>
                    <a:pt x="60" y="47"/>
                  </a:lnTo>
                  <a:lnTo>
                    <a:pt x="61" y="43"/>
                  </a:lnTo>
                  <a:lnTo>
                    <a:pt x="62" y="39"/>
                  </a:lnTo>
                  <a:lnTo>
                    <a:pt x="44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8" name="Freeform 2302"/>
            <p:cNvSpPr>
              <a:spLocks/>
            </p:cNvSpPr>
            <p:nvPr/>
          </p:nvSpPr>
          <p:spPr bwMode="auto">
            <a:xfrm>
              <a:off x="3362" y="705"/>
              <a:ext cx="15" cy="15"/>
            </a:xfrm>
            <a:custGeom>
              <a:avLst/>
              <a:gdLst/>
              <a:ahLst/>
              <a:cxnLst>
                <a:cxn ang="0">
                  <a:pos x="20" y="12"/>
                </a:cxn>
                <a:cxn ang="0">
                  <a:pos x="20" y="60"/>
                </a:cxn>
                <a:cxn ang="0">
                  <a:pos x="38" y="60"/>
                </a:cxn>
                <a:cxn ang="0">
                  <a:pos x="38" y="12"/>
                </a:cxn>
                <a:cxn ang="0">
                  <a:pos x="58" y="12"/>
                </a:cxn>
                <a:cxn ang="0">
                  <a:pos x="58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0" y="12"/>
                </a:cxn>
              </a:cxnLst>
              <a:rect l="0" t="0" r="r" b="b"/>
              <a:pathLst>
                <a:path w="58" h="60">
                  <a:moveTo>
                    <a:pt x="20" y="12"/>
                  </a:moveTo>
                  <a:lnTo>
                    <a:pt x="20" y="60"/>
                  </a:lnTo>
                  <a:lnTo>
                    <a:pt x="38" y="60"/>
                  </a:lnTo>
                  <a:lnTo>
                    <a:pt x="38" y="12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19" name="Freeform 2303"/>
            <p:cNvSpPr>
              <a:spLocks noEditPoints="1"/>
            </p:cNvSpPr>
            <p:nvPr/>
          </p:nvSpPr>
          <p:spPr bwMode="auto">
            <a:xfrm>
              <a:off x="3379" y="704"/>
              <a:ext cx="16" cy="16"/>
            </a:xfrm>
            <a:custGeom>
              <a:avLst/>
              <a:gdLst/>
              <a:ahLst/>
              <a:cxnLst>
                <a:cxn ang="0">
                  <a:pos x="45" y="45"/>
                </a:cxn>
                <a:cxn ang="0">
                  <a:pos x="43" y="48"/>
                </a:cxn>
                <a:cxn ang="0">
                  <a:pos x="40" y="50"/>
                </a:cxn>
                <a:cxn ang="0">
                  <a:pos x="37" y="52"/>
                </a:cxn>
                <a:cxn ang="0">
                  <a:pos x="33" y="52"/>
                </a:cxn>
                <a:cxn ang="0">
                  <a:pos x="29" y="52"/>
                </a:cxn>
                <a:cxn ang="0">
                  <a:pos x="26" y="51"/>
                </a:cxn>
                <a:cxn ang="0">
                  <a:pos x="24" y="49"/>
                </a:cxn>
                <a:cxn ang="0">
                  <a:pos x="22" y="47"/>
                </a:cxn>
                <a:cxn ang="0">
                  <a:pos x="20" y="41"/>
                </a:cxn>
                <a:cxn ang="0">
                  <a:pos x="19" y="36"/>
                </a:cxn>
                <a:cxn ang="0">
                  <a:pos x="65" y="36"/>
                </a:cxn>
                <a:cxn ang="0">
                  <a:pos x="65" y="32"/>
                </a:cxn>
                <a:cxn ang="0">
                  <a:pos x="65" y="29"/>
                </a:cxn>
                <a:cxn ang="0">
                  <a:pos x="63" y="24"/>
                </a:cxn>
                <a:cxn ang="0">
                  <a:pos x="62" y="19"/>
                </a:cxn>
                <a:cxn ang="0">
                  <a:pos x="59" y="13"/>
                </a:cxn>
                <a:cxn ang="0">
                  <a:pos x="56" y="8"/>
                </a:cxn>
                <a:cxn ang="0">
                  <a:pos x="50" y="4"/>
                </a:cxn>
                <a:cxn ang="0">
                  <a:pos x="47" y="2"/>
                </a:cxn>
                <a:cxn ang="0">
                  <a:pos x="43" y="1"/>
                </a:cxn>
                <a:cxn ang="0">
                  <a:pos x="39" y="0"/>
                </a:cxn>
                <a:cxn ang="0">
                  <a:pos x="34" y="0"/>
                </a:cxn>
                <a:cxn ang="0">
                  <a:pos x="27" y="0"/>
                </a:cxn>
                <a:cxn ang="0">
                  <a:pos x="20" y="2"/>
                </a:cxn>
                <a:cxn ang="0">
                  <a:pos x="15" y="4"/>
                </a:cxn>
                <a:cxn ang="0">
                  <a:pos x="9" y="8"/>
                </a:cxn>
                <a:cxn ang="0">
                  <a:pos x="5" y="12"/>
                </a:cxn>
                <a:cxn ang="0">
                  <a:pos x="2" y="18"/>
                </a:cxn>
                <a:cxn ang="0">
                  <a:pos x="0" y="24"/>
                </a:cxn>
                <a:cxn ang="0">
                  <a:pos x="0" y="31"/>
                </a:cxn>
                <a:cxn ang="0">
                  <a:pos x="0" y="37"/>
                </a:cxn>
                <a:cxn ang="0">
                  <a:pos x="1" y="42"/>
                </a:cxn>
                <a:cxn ang="0">
                  <a:pos x="2" y="46"/>
                </a:cxn>
                <a:cxn ang="0">
                  <a:pos x="3" y="50"/>
                </a:cxn>
                <a:cxn ang="0">
                  <a:pos x="8" y="55"/>
                </a:cxn>
                <a:cxn ang="0">
                  <a:pos x="12" y="59"/>
                </a:cxn>
                <a:cxn ang="0">
                  <a:pos x="19" y="62"/>
                </a:cxn>
                <a:cxn ang="0">
                  <a:pos x="24" y="63"/>
                </a:cxn>
                <a:cxn ang="0">
                  <a:pos x="29" y="64"/>
                </a:cxn>
                <a:cxn ang="0">
                  <a:pos x="32" y="64"/>
                </a:cxn>
                <a:cxn ang="0">
                  <a:pos x="41" y="63"/>
                </a:cxn>
                <a:cxn ang="0">
                  <a:pos x="50" y="61"/>
                </a:cxn>
                <a:cxn ang="0">
                  <a:pos x="54" y="58"/>
                </a:cxn>
                <a:cxn ang="0">
                  <a:pos x="58" y="55"/>
                </a:cxn>
                <a:cxn ang="0">
                  <a:pos x="61" y="50"/>
                </a:cxn>
                <a:cxn ang="0">
                  <a:pos x="63" y="45"/>
                </a:cxn>
                <a:cxn ang="0">
                  <a:pos x="45" y="45"/>
                </a:cxn>
                <a:cxn ang="0">
                  <a:pos x="19" y="26"/>
                </a:cxn>
                <a:cxn ang="0">
                  <a:pos x="20" y="21"/>
                </a:cxn>
                <a:cxn ang="0">
                  <a:pos x="22" y="17"/>
                </a:cxn>
                <a:cxn ang="0">
                  <a:pos x="24" y="15"/>
                </a:cxn>
                <a:cxn ang="0">
                  <a:pos x="26" y="13"/>
                </a:cxn>
                <a:cxn ang="0">
                  <a:pos x="30" y="12"/>
                </a:cxn>
                <a:cxn ang="0">
                  <a:pos x="33" y="12"/>
                </a:cxn>
                <a:cxn ang="0">
                  <a:pos x="37" y="12"/>
                </a:cxn>
                <a:cxn ang="0">
                  <a:pos x="41" y="14"/>
                </a:cxn>
                <a:cxn ang="0">
                  <a:pos x="43" y="16"/>
                </a:cxn>
                <a:cxn ang="0">
                  <a:pos x="44" y="18"/>
                </a:cxn>
                <a:cxn ang="0">
                  <a:pos x="45" y="22"/>
                </a:cxn>
                <a:cxn ang="0">
                  <a:pos x="46" y="26"/>
                </a:cxn>
                <a:cxn ang="0">
                  <a:pos x="19" y="26"/>
                </a:cxn>
              </a:cxnLst>
              <a:rect l="0" t="0" r="r" b="b"/>
              <a:pathLst>
                <a:path w="65" h="64">
                  <a:moveTo>
                    <a:pt x="45" y="45"/>
                  </a:moveTo>
                  <a:lnTo>
                    <a:pt x="43" y="48"/>
                  </a:lnTo>
                  <a:lnTo>
                    <a:pt x="40" y="50"/>
                  </a:lnTo>
                  <a:lnTo>
                    <a:pt x="37" y="52"/>
                  </a:lnTo>
                  <a:lnTo>
                    <a:pt x="33" y="52"/>
                  </a:lnTo>
                  <a:lnTo>
                    <a:pt x="29" y="52"/>
                  </a:lnTo>
                  <a:lnTo>
                    <a:pt x="26" y="51"/>
                  </a:lnTo>
                  <a:lnTo>
                    <a:pt x="24" y="49"/>
                  </a:lnTo>
                  <a:lnTo>
                    <a:pt x="22" y="47"/>
                  </a:lnTo>
                  <a:lnTo>
                    <a:pt x="20" y="41"/>
                  </a:lnTo>
                  <a:lnTo>
                    <a:pt x="19" y="36"/>
                  </a:lnTo>
                  <a:lnTo>
                    <a:pt x="65" y="36"/>
                  </a:lnTo>
                  <a:lnTo>
                    <a:pt x="65" y="32"/>
                  </a:lnTo>
                  <a:lnTo>
                    <a:pt x="65" y="29"/>
                  </a:lnTo>
                  <a:lnTo>
                    <a:pt x="63" y="24"/>
                  </a:lnTo>
                  <a:lnTo>
                    <a:pt x="62" y="19"/>
                  </a:lnTo>
                  <a:lnTo>
                    <a:pt x="59" y="13"/>
                  </a:lnTo>
                  <a:lnTo>
                    <a:pt x="56" y="8"/>
                  </a:lnTo>
                  <a:lnTo>
                    <a:pt x="50" y="4"/>
                  </a:lnTo>
                  <a:lnTo>
                    <a:pt x="47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0" y="2"/>
                  </a:lnTo>
                  <a:lnTo>
                    <a:pt x="15" y="4"/>
                  </a:lnTo>
                  <a:lnTo>
                    <a:pt x="9" y="8"/>
                  </a:lnTo>
                  <a:lnTo>
                    <a:pt x="5" y="12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1" y="42"/>
                  </a:lnTo>
                  <a:lnTo>
                    <a:pt x="2" y="46"/>
                  </a:lnTo>
                  <a:lnTo>
                    <a:pt x="3" y="50"/>
                  </a:lnTo>
                  <a:lnTo>
                    <a:pt x="8" y="55"/>
                  </a:lnTo>
                  <a:lnTo>
                    <a:pt x="12" y="59"/>
                  </a:lnTo>
                  <a:lnTo>
                    <a:pt x="19" y="62"/>
                  </a:lnTo>
                  <a:lnTo>
                    <a:pt x="24" y="63"/>
                  </a:lnTo>
                  <a:lnTo>
                    <a:pt x="29" y="64"/>
                  </a:lnTo>
                  <a:lnTo>
                    <a:pt x="32" y="64"/>
                  </a:lnTo>
                  <a:lnTo>
                    <a:pt x="41" y="63"/>
                  </a:lnTo>
                  <a:lnTo>
                    <a:pt x="50" y="61"/>
                  </a:lnTo>
                  <a:lnTo>
                    <a:pt x="54" y="58"/>
                  </a:lnTo>
                  <a:lnTo>
                    <a:pt x="58" y="55"/>
                  </a:lnTo>
                  <a:lnTo>
                    <a:pt x="61" y="50"/>
                  </a:lnTo>
                  <a:lnTo>
                    <a:pt x="63" y="45"/>
                  </a:lnTo>
                  <a:lnTo>
                    <a:pt x="45" y="45"/>
                  </a:lnTo>
                  <a:close/>
                  <a:moveTo>
                    <a:pt x="19" y="26"/>
                  </a:moveTo>
                  <a:lnTo>
                    <a:pt x="20" y="21"/>
                  </a:lnTo>
                  <a:lnTo>
                    <a:pt x="22" y="17"/>
                  </a:lnTo>
                  <a:lnTo>
                    <a:pt x="24" y="15"/>
                  </a:lnTo>
                  <a:lnTo>
                    <a:pt x="26" y="13"/>
                  </a:lnTo>
                  <a:lnTo>
                    <a:pt x="30" y="12"/>
                  </a:lnTo>
                  <a:lnTo>
                    <a:pt x="33" y="12"/>
                  </a:lnTo>
                  <a:lnTo>
                    <a:pt x="37" y="12"/>
                  </a:lnTo>
                  <a:lnTo>
                    <a:pt x="41" y="14"/>
                  </a:lnTo>
                  <a:lnTo>
                    <a:pt x="43" y="16"/>
                  </a:lnTo>
                  <a:lnTo>
                    <a:pt x="44" y="18"/>
                  </a:lnTo>
                  <a:lnTo>
                    <a:pt x="45" y="22"/>
                  </a:lnTo>
                  <a:lnTo>
                    <a:pt x="46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0" name="Freeform 2304"/>
            <p:cNvSpPr>
              <a:spLocks/>
            </p:cNvSpPr>
            <p:nvPr/>
          </p:nvSpPr>
          <p:spPr bwMode="auto">
            <a:xfrm>
              <a:off x="3398" y="705"/>
              <a:ext cx="20" cy="15"/>
            </a:xfrm>
            <a:custGeom>
              <a:avLst/>
              <a:gdLst/>
              <a:ahLst/>
              <a:cxnLst>
                <a:cxn ang="0">
                  <a:pos x="33" y="60"/>
                </a:cxn>
                <a:cxn ang="0">
                  <a:pos x="46" y="60"/>
                </a:cxn>
                <a:cxn ang="0">
                  <a:pos x="62" y="18"/>
                </a:cxn>
                <a:cxn ang="0">
                  <a:pos x="62" y="18"/>
                </a:cxn>
                <a:cxn ang="0">
                  <a:pos x="62" y="21"/>
                </a:cxn>
                <a:cxn ang="0">
                  <a:pos x="62" y="60"/>
                </a:cxn>
                <a:cxn ang="0">
                  <a:pos x="79" y="60"/>
                </a:cxn>
                <a:cxn ang="0">
                  <a:pos x="79" y="0"/>
                </a:cxn>
                <a:cxn ang="0">
                  <a:pos x="56" y="0"/>
                </a:cxn>
                <a:cxn ang="0">
                  <a:pos x="40" y="42"/>
                </a:cxn>
                <a:cxn ang="0">
                  <a:pos x="40" y="42"/>
                </a:cxn>
                <a:cxn ang="0">
                  <a:pos x="23" y="0"/>
                </a:cxn>
                <a:cxn ang="0">
                  <a:pos x="0" y="0"/>
                </a:cxn>
                <a:cxn ang="0">
                  <a:pos x="0" y="60"/>
                </a:cxn>
                <a:cxn ang="0">
                  <a:pos x="17" y="60"/>
                </a:cxn>
                <a:cxn ang="0">
                  <a:pos x="17" y="21"/>
                </a:cxn>
                <a:cxn ang="0">
                  <a:pos x="17" y="18"/>
                </a:cxn>
                <a:cxn ang="0">
                  <a:pos x="17" y="18"/>
                </a:cxn>
                <a:cxn ang="0">
                  <a:pos x="33" y="60"/>
                </a:cxn>
              </a:cxnLst>
              <a:rect l="0" t="0" r="r" b="b"/>
              <a:pathLst>
                <a:path w="79" h="60">
                  <a:moveTo>
                    <a:pt x="33" y="60"/>
                  </a:moveTo>
                  <a:lnTo>
                    <a:pt x="46" y="60"/>
                  </a:lnTo>
                  <a:lnTo>
                    <a:pt x="62" y="18"/>
                  </a:lnTo>
                  <a:lnTo>
                    <a:pt x="62" y="18"/>
                  </a:lnTo>
                  <a:lnTo>
                    <a:pt x="62" y="21"/>
                  </a:lnTo>
                  <a:lnTo>
                    <a:pt x="62" y="60"/>
                  </a:lnTo>
                  <a:lnTo>
                    <a:pt x="79" y="60"/>
                  </a:lnTo>
                  <a:lnTo>
                    <a:pt x="79" y="0"/>
                  </a:lnTo>
                  <a:lnTo>
                    <a:pt x="56" y="0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60"/>
                  </a:lnTo>
                  <a:lnTo>
                    <a:pt x="17" y="60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33" y="6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1" name="Freeform 2305"/>
            <p:cNvSpPr>
              <a:spLocks noEditPoints="1"/>
            </p:cNvSpPr>
            <p:nvPr/>
          </p:nvSpPr>
          <p:spPr bwMode="auto">
            <a:xfrm>
              <a:off x="3421" y="704"/>
              <a:ext cx="15" cy="16"/>
            </a:xfrm>
            <a:custGeom>
              <a:avLst/>
              <a:gdLst/>
              <a:ahLst/>
              <a:cxnLst>
                <a:cxn ang="0">
                  <a:pos x="20" y="18"/>
                </a:cxn>
                <a:cxn ang="0">
                  <a:pos x="22" y="14"/>
                </a:cxn>
                <a:cxn ang="0">
                  <a:pos x="28" y="12"/>
                </a:cxn>
                <a:cxn ang="0">
                  <a:pos x="33" y="12"/>
                </a:cxn>
                <a:cxn ang="0">
                  <a:pos x="38" y="14"/>
                </a:cxn>
                <a:cxn ang="0">
                  <a:pos x="40" y="17"/>
                </a:cxn>
                <a:cxn ang="0">
                  <a:pos x="40" y="20"/>
                </a:cxn>
                <a:cxn ang="0">
                  <a:pos x="40" y="23"/>
                </a:cxn>
                <a:cxn ang="0">
                  <a:pos x="38" y="25"/>
                </a:cxn>
                <a:cxn ang="0">
                  <a:pos x="30" y="26"/>
                </a:cxn>
                <a:cxn ang="0">
                  <a:pos x="14" y="29"/>
                </a:cxn>
                <a:cxn ang="0">
                  <a:pos x="4" y="35"/>
                </a:cxn>
                <a:cxn ang="0">
                  <a:pos x="1" y="42"/>
                </a:cxn>
                <a:cxn ang="0">
                  <a:pos x="1" y="52"/>
                </a:cxn>
                <a:cxn ang="0">
                  <a:pos x="6" y="60"/>
                </a:cxn>
                <a:cxn ang="0">
                  <a:pos x="15" y="63"/>
                </a:cxn>
                <a:cxn ang="0">
                  <a:pos x="26" y="64"/>
                </a:cxn>
                <a:cxn ang="0">
                  <a:pos x="36" y="60"/>
                </a:cxn>
                <a:cxn ang="0">
                  <a:pos x="41" y="56"/>
                </a:cxn>
                <a:cxn ang="0">
                  <a:pos x="62" y="62"/>
                </a:cxn>
                <a:cxn ang="0">
                  <a:pos x="60" y="60"/>
                </a:cxn>
                <a:cxn ang="0">
                  <a:pos x="58" y="54"/>
                </a:cxn>
                <a:cxn ang="0">
                  <a:pos x="59" y="22"/>
                </a:cxn>
                <a:cxn ang="0">
                  <a:pos x="58" y="15"/>
                </a:cxn>
                <a:cxn ang="0">
                  <a:pos x="55" y="8"/>
                </a:cxn>
                <a:cxn ang="0">
                  <a:pos x="46" y="2"/>
                </a:cxn>
                <a:cxn ang="0">
                  <a:pos x="31" y="0"/>
                </a:cxn>
                <a:cxn ang="0">
                  <a:pos x="15" y="3"/>
                </a:cxn>
                <a:cxn ang="0">
                  <a:pos x="7" y="9"/>
                </a:cxn>
                <a:cxn ang="0">
                  <a:pos x="3" y="21"/>
                </a:cxn>
                <a:cxn ang="0">
                  <a:pos x="40" y="36"/>
                </a:cxn>
                <a:cxn ang="0">
                  <a:pos x="39" y="45"/>
                </a:cxn>
                <a:cxn ang="0">
                  <a:pos x="35" y="49"/>
                </a:cxn>
                <a:cxn ang="0">
                  <a:pos x="27" y="52"/>
                </a:cxn>
                <a:cxn ang="0">
                  <a:pos x="22" y="51"/>
                </a:cxn>
                <a:cxn ang="0">
                  <a:pos x="18" y="45"/>
                </a:cxn>
                <a:cxn ang="0">
                  <a:pos x="19" y="41"/>
                </a:cxn>
                <a:cxn ang="0">
                  <a:pos x="22" y="38"/>
                </a:cxn>
                <a:cxn ang="0">
                  <a:pos x="29" y="36"/>
                </a:cxn>
                <a:cxn ang="0">
                  <a:pos x="40" y="33"/>
                </a:cxn>
              </a:cxnLst>
              <a:rect l="0" t="0" r="r" b="b"/>
              <a:pathLst>
                <a:path w="62" h="64">
                  <a:moveTo>
                    <a:pt x="20" y="21"/>
                  </a:moveTo>
                  <a:lnTo>
                    <a:pt x="20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4" y="13"/>
                  </a:lnTo>
                  <a:lnTo>
                    <a:pt x="28" y="12"/>
                  </a:lnTo>
                  <a:lnTo>
                    <a:pt x="31" y="12"/>
                  </a:lnTo>
                  <a:lnTo>
                    <a:pt x="33" y="12"/>
                  </a:lnTo>
                  <a:lnTo>
                    <a:pt x="36" y="13"/>
                  </a:lnTo>
                  <a:lnTo>
                    <a:pt x="38" y="14"/>
                  </a:lnTo>
                  <a:lnTo>
                    <a:pt x="39" y="15"/>
                  </a:lnTo>
                  <a:lnTo>
                    <a:pt x="40" y="17"/>
                  </a:lnTo>
                  <a:lnTo>
                    <a:pt x="40" y="19"/>
                  </a:lnTo>
                  <a:lnTo>
                    <a:pt x="40" y="20"/>
                  </a:lnTo>
                  <a:lnTo>
                    <a:pt x="40" y="21"/>
                  </a:lnTo>
                  <a:lnTo>
                    <a:pt x="40" y="23"/>
                  </a:lnTo>
                  <a:lnTo>
                    <a:pt x="39" y="24"/>
                  </a:lnTo>
                  <a:lnTo>
                    <a:pt x="38" y="25"/>
                  </a:lnTo>
                  <a:lnTo>
                    <a:pt x="36" y="26"/>
                  </a:lnTo>
                  <a:lnTo>
                    <a:pt x="30" y="26"/>
                  </a:lnTo>
                  <a:lnTo>
                    <a:pt x="22" y="28"/>
                  </a:lnTo>
                  <a:lnTo>
                    <a:pt x="14" y="29"/>
                  </a:lnTo>
                  <a:lnTo>
                    <a:pt x="7" y="32"/>
                  </a:lnTo>
                  <a:lnTo>
                    <a:pt x="4" y="35"/>
                  </a:lnTo>
                  <a:lnTo>
                    <a:pt x="2" y="38"/>
                  </a:lnTo>
                  <a:lnTo>
                    <a:pt x="1" y="42"/>
                  </a:lnTo>
                  <a:lnTo>
                    <a:pt x="0" y="47"/>
                  </a:lnTo>
                  <a:lnTo>
                    <a:pt x="1" y="52"/>
                  </a:lnTo>
                  <a:lnTo>
                    <a:pt x="4" y="57"/>
                  </a:lnTo>
                  <a:lnTo>
                    <a:pt x="6" y="60"/>
                  </a:lnTo>
                  <a:lnTo>
                    <a:pt x="10" y="62"/>
                  </a:lnTo>
                  <a:lnTo>
                    <a:pt x="15" y="63"/>
                  </a:lnTo>
                  <a:lnTo>
                    <a:pt x="21" y="64"/>
                  </a:lnTo>
                  <a:lnTo>
                    <a:pt x="26" y="64"/>
                  </a:lnTo>
                  <a:lnTo>
                    <a:pt x="32" y="62"/>
                  </a:lnTo>
                  <a:lnTo>
                    <a:pt x="36" y="60"/>
                  </a:lnTo>
                  <a:lnTo>
                    <a:pt x="40" y="56"/>
                  </a:lnTo>
                  <a:lnTo>
                    <a:pt x="41" y="56"/>
                  </a:lnTo>
                  <a:lnTo>
                    <a:pt x="42" y="62"/>
                  </a:lnTo>
                  <a:lnTo>
                    <a:pt x="62" y="62"/>
                  </a:lnTo>
                  <a:lnTo>
                    <a:pt x="62" y="61"/>
                  </a:lnTo>
                  <a:lnTo>
                    <a:pt x="60" y="60"/>
                  </a:lnTo>
                  <a:lnTo>
                    <a:pt x="59" y="57"/>
                  </a:lnTo>
                  <a:lnTo>
                    <a:pt x="58" y="54"/>
                  </a:lnTo>
                  <a:lnTo>
                    <a:pt x="58" y="50"/>
                  </a:lnTo>
                  <a:lnTo>
                    <a:pt x="59" y="22"/>
                  </a:lnTo>
                  <a:lnTo>
                    <a:pt x="59" y="19"/>
                  </a:lnTo>
                  <a:lnTo>
                    <a:pt x="58" y="15"/>
                  </a:lnTo>
                  <a:lnTo>
                    <a:pt x="57" y="12"/>
                  </a:lnTo>
                  <a:lnTo>
                    <a:pt x="55" y="8"/>
                  </a:lnTo>
                  <a:lnTo>
                    <a:pt x="52" y="5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1" y="0"/>
                  </a:lnTo>
                  <a:lnTo>
                    <a:pt x="24" y="0"/>
                  </a:lnTo>
                  <a:lnTo>
                    <a:pt x="15" y="3"/>
                  </a:lnTo>
                  <a:lnTo>
                    <a:pt x="11" y="5"/>
                  </a:lnTo>
                  <a:lnTo>
                    <a:pt x="7" y="9"/>
                  </a:lnTo>
                  <a:lnTo>
                    <a:pt x="4" y="14"/>
                  </a:lnTo>
                  <a:lnTo>
                    <a:pt x="3" y="21"/>
                  </a:lnTo>
                  <a:lnTo>
                    <a:pt x="20" y="21"/>
                  </a:lnTo>
                  <a:close/>
                  <a:moveTo>
                    <a:pt x="40" y="36"/>
                  </a:moveTo>
                  <a:lnTo>
                    <a:pt x="40" y="41"/>
                  </a:lnTo>
                  <a:lnTo>
                    <a:pt x="39" y="45"/>
                  </a:lnTo>
                  <a:lnTo>
                    <a:pt x="37" y="47"/>
                  </a:lnTo>
                  <a:lnTo>
                    <a:pt x="35" y="49"/>
                  </a:lnTo>
                  <a:lnTo>
                    <a:pt x="31" y="52"/>
                  </a:lnTo>
                  <a:lnTo>
                    <a:pt x="27" y="52"/>
                  </a:lnTo>
                  <a:lnTo>
                    <a:pt x="25" y="52"/>
                  </a:lnTo>
                  <a:lnTo>
                    <a:pt x="22" y="51"/>
                  </a:lnTo>
                  <a:lnTo>
                    <a:pt x="19" y="49"/>
                  </a:lnTo>
                  <a:lnTo>
                    <a:pt x="18" y="45"/>
                  </a:lnTo>
                  <a:lnTo>
                    <a:pt x="19" y="43"/>
                  </a:lnTo>
                  <a:lnTo>
                    <a:pt x="19" y="41"/>
                  </a:lnTo>
                  <a:lnTo>
                    <a:pt x="21" y="39"/>
                  </a:lnTo>
                  <a:lnTo>
                    <a:pt x="22" y="38"/>
                  </a:lnTo>
                  <a:lnTo>
                    <a:pt x="26" y="37"/>
                  </a:lnTo>
                  <a:lnTo>
                    <a:pt x="29" y="36"/>
                  </a:lnTo>
                  <a:lnTo>
                    <a:pt x="35" y="35"/>
                  </a:lnTo>
                  <a:lnTo>
                    <a:pt x="40" y="33"/>
                  </a:lnTo>
                  <a:lnTo>
                    <a:pt x="40" y="3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2" name="Freeform 2306"/>
            <p:cNvSpPr>
              <a:spLocks noEditPoints="1"/>
            </p:cNvSpPr>
            <p:nvPr/>
          </p:nvSpPr>
          <p:spPr bwMode="auto">
            <a:xfrm>
              <a:off x="3446" y="704"/>
              <a:ext cx="16" cy="2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83"/>
                </a:cxn>
                <a:cxn ang="0">
                  <a:pos x="18" y="83"/>
                </a:cxn>
                <a:cxn ang="0">
                  <a:pos x="18" y="56"/>
                </a:cxn>
                <a:cxn ang="0">
                  <a:pos x="23" y="60"/>
                </a:cxn>
                <a:cxn ang="0">
                  <a:pos x="28" y="63"/>
                </a:cxn>
                <a:cxn ang="0">
                  <a:pos x="33" y="64"/>
                </a:cxn>
                <a:cxn ang="0">
                  <a:pos x="36" y="64"/>
                </a:cxn>
                <a:cxn ang="0">
                  <a:pos x="42" y="63"/>
                </a:cxn>
                <a:cxn ang="0">
                  <a:pos x="47" y="62"/>
                </a:cxn>
                <a:cxn ang="0">
                  <a:pos x="53" y="59"/>
                </a:cxn>
                <a:cxn ang="0">
                  <a:pos x="56" y="55"/>
                </a:cxn>
                <a:cxn ang="0">
                  <a:pos x="59" y="51"/>
                </a:cxn>
                <a:cxn ang="0">
                  <a:pos x="62" y="45"/>
                </a:cxn>
                <a:cxn ang="0">
                  <a:pos x="63" y="38"/>
                </a:cxn>
                <a:cxn ang="0">
                  <a:pos x="64" y="31"/>
                </a:cxn>
                <a:cxn ang="0">
                  <a:pos x="63" y="25"/>
                </a:cxn>
                <a:cxn ang="0">
                  <a:pos x="62" y="18"/>
                </a:cxn>
                <a:cxn ang="0">
                  <a:pos x="60" y="13"/>
                </a:cxn>
                <a:cxn ang="0">
                  <a:pos x="56" y="8"/>
                </a:cxn>
                <a:cxn ang="0">
                  <a:pos x="53" y="5"/>
                </a:cxn>
                <a:cxn ang="0">
                  <a:pos x="47" y="2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32" y="0"/>
                </a:cxn>
                <a:cxn ang="0">
                  <a:pos x="27" y="1"/>
                </a:cxn>
                <a:cxn ang="0">
                  <a:pos x="22" y="4"/>
                </a:cxn>
                <a:cxn ang="0">
                  <a:pos x="17" y="9"/>
                </a:cxn>
                <a:cxn ang="0">
                  <a:pos x="17" y="9"/>
                </a:cxn>
                <a:cxn ang="0">
                  <a:pos x="17" y="2"/>
                </a:cxn>
                <a:cxn ang="0">
                  <a:pos x="0" y="2"/>
                </a:cxn>
                <a:cxn ang="0">
                  <a:pos x="17" y="31"/>
                </a:cxn>
                <a:cxn ang="0">
                  <a:pos x="17" y="26"/>
                </a:cxn>
                <a:cxn ang="0">
                  <a:pos x="18" y="21"/>
                </a:cxn>
                <a:cxn ang="0">
                  <a:pos x="20" y="18"/>
                </a:cxn>
                <a:cxn ang="0">
                  <a:pos x="22" y="15"/>
                </a:cxn>
                <a:cxn ang="0">
                  <a:pos x="26" y="12"/>
                </a:cxn>
                <a:cxn ang="0">
                  <a:pos x="31" y="12"/>
                </a:cxn>
                <a:cxn ang="0">
                  <a:pos x="35" y="12"/>
                </a:cxn>
                <a:cxn ang="0">
                  <a:pos x="39" y="15"/>
                </a:cxn>
                <a:cxn ang="0">
                  <a:pos x="41" y="18"/>
                </a:cxn>
                <a:cxn ang="0">
                  <a:pos x="43" y="21"/>
                </a:cxn>
                <a:cxn ang="0">
                  <a:pos x="44" y="26"/>
                </a:cxn>
                <a:cxn ang="0">
                  <a:pos x="44" y="31"/>
                </a:cxn>
                <a:cxn ang="0">
                  <a:pos x="44" y="39"/>
                </a:cxn>
                <a:cxn ang="0">
                  <a:pos x="41" y="46"/>
                </a:cxn>
                <a:cxn ang="0">
                  <a:pos x="39" y="49"/>
                </a:cxn>
                <a:cxn ang="0">
                  <a:pos x="37" y="50"/>
                </a:cxn>
                <a:cxn ang="0">
                  <a:pos x="34" y="52"/>
                </a:cxn>
                <a:cxn ang="0">
                  <a:pos x="31" y="52"/>
                </a:cxn>
                <a:cxn ang="0">
                  <a:pos x="27" y="52"/>
                </a:cxn>
                <a:cxn ang="0">
                  <a:pos x="24" y="50"/>
                </a:cxn>
                <a:cxn ang="0">
                  <a:pos x="22" y="49"/>
                </a:cxn>
                <a:cxn ang="0">
                  <a:pos x="20" y="46"/>
                </a:cxn>
                <a:cxn ang="0">
                  <a:pos x="18" y="39"/>
                </a:cxn>
                <a:cxn ang="0">
                  <a:pos x="17" y="31"/>
                </a:cxn>
              </a:cxnLst>
              <a:rect l="0" t="0" r="r" b="b"/>
              <a:pathLst>
                <a:path w="64" h="83">
                  <a:moveTo>
                    <a:pt x="0" y="2"/>
                  </a:moveTo>
                  <a:lnTo>
                    <a:pt x="0" y="83"/>
                  </a:lnTo>
                  <a:lnTo>
                    <a:pt x="18" y="83"/>
                  </a:lnTo>
                  <a:lnTo>
                    <a:pt x="18" y="56"/>
                  </a:lnTo>
                  <a:lnTo>
                    <a:pt x="23" y="60"/>
                  </a:lnTo>
                  <a:lnTo>
                    <a:pt x="28" y="63"/>
                  </a:lnTo>
                  <a:lnTo>
                    <a:pt x="33" y="64"/>
                  </a:lnTo>
                  <a:lnTo>
                    <a:pt x="36" y="64"/>
                  </a:lnTo>
                  <a:lnTo>
                    <a:pt x="42" y="63"/>
                  </a:lnTo>
                  <a:lnTo>
                    <a:pt x="47" y="62"/>
                  </a:lnTo>
                  <a:lnTo>
                    <a:pt x="53" y="59"/>
                  </a:lnTo>
                  <a:lnTo>
                    <a:pt x="56" y="55"/>
                  </a:lnTo>
                  <a:lnTo>
                    <a:pt x="59" y="51"/>
                  </a:lnTo>
                  <a:lnTo>
                    <a:pt x="62" y="45"/>
                  </a:lnTo>
                  <a:lnTo>
                    <a:pt x="63" y="38"/>
                  </a:lnTo>
                  <a:lnTo>
                    <a:pt x="64" y="31"/>
                  </a:lnTo>
                  <a:lnTo>
                    <a:pt x="63" y="25"/>
                  </a:lnTo>
                  <a:lnTo>
                    <a:pt x="62" y="18"/>
                  </a:lnTo>
                  <a:lnTo>
                    <a:pt x="60" y="13"/>
                  </a:lnTo>
                  <a:lnTo>
                    <a:pt x="56" y="8"/>
                  </a:lnTo>
                  <a:lnTo>
                    <a:pt x="53" y="5"/>
                  </a:lnTo>
                  <a:lnTo>
                    <a:pt x="47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2" y="4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2"/>
                  </a:lnTo>
                  <a:lnTo>
                    <a:pt x="0" y="2"/>
                  </a:lnTo>
                  <a:close/>
                  <a:moveTo>
                    <a:pt x="17" y="31"/>
                  </a:moveTo>
                  <a:lnTo>
                    <a:pt x="17" y="26"/>
                  </a:lnTo>
                  <a:lnTo>
                    <a:pt x="18" y="21"/>
                  </a:lnTo>
                  <a:lnTo>
                    <a:pt x="20" y="18"/>
                  </a:lnTo>
                  <a:lnTo>
                    <a:pt x="22" y="15"/>
                  </a:lnTo>
                  <a:lnTo>
                    <a:pt x="26" y="12"/>
                  </a:lnTo>
                  <a:lnTo>
                    <a:pt x="31" y="12"/>
                  </a:lnTo>
                  <a:lnTo>
                    <a:pt x="35" y="12"/>
                  </a:lnTo>
                  <a:lnTo>
                    <a:pt x="39" y="15"/>
                  </a:lnTo>
                  <a:lnTo>
                    <a:pt x="41" y="18"/>
                  </a:lnTo>
                  <a:lnTo>
                    <a:pt x="43" y="21"/>
                  </a:lnTo>
                  <a:lnTo>
                    <a:pt x="44" y="26"/>
                  </a:lnTo>
                  <a:lnTo>
                    <a:pt x="44" y="31"/>
                  </a:lnTo>
                  <a:lnTo>
                    <a:pt x="44" y="39"/>
                  </a:lnTo>
                  <a:lnTo>
                    <a:pt x="41" y="46"/>
                  </a:lnTo>
                  <a:lnTo>
                    <a:pt x="39" y="49"/>
                  </a:lnTo>
                  <a:lnTo>
                    <a:pt x="37" y="50"/>
                  </a:lnTo>
                  <a:lnTo>
                    <a:pt x="34" y="52"/>
                  </a:lnTo>
                  <a:lnTo>
                    <a:pt x="31" y="52"/>
                  </a:lnTo>
                  <a:lnTo>
                    <a:pt x="27" y="52"/>
                  </a:lnTo>
                  <a:lnTo>
                    <a:pt x="24" y="50"/>
                  </a:lnTo>
                  <a:lnTo>
                    <a:pt x="22" y="49"/>
                  </a:lnTo>
                  <a:lnTo>
                    <a:pt x="20" y="46"/>
                  </a:lnTo>
                  <a:lnTo>
                    <a:pt x="18" y="39"/>
                  </a:lnTo>
                  <a:lnTo>
                    <a:pt x="17" y="3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3" name="Freeform 2307"/>
            <p:cNvSpPr>
              <a:spLocks noEditPoints="1"/>
            </p:cNvSpPr>
            <p:nvPr/>
          </p:nvSpPr>
          <p:spPr bwMode="auto">
            <a:xfrm>
              <a:off x="3465" y="704"/>
              <a:ext cx="15" cy="16"/>
            </a:xfrm>
            <a:custGeom>
              <a:avLst/>
              <a:gdLst/>
              <a:ahLst/>
              <a:cxnLst>
                <a:cxn ang="0">
                  <a:pos x="19" y="18"/>
                </a:cxn>
                <a:cxn ang="0">
                  <a:pos x="22" y="14"/>
                </a:cxn>
                <a:cxn ang="0">
                  <a:pos x="28" y="12"/>
                </a:cxn>
                <a:cxn ang="0">
                  <a:pos x="33" y="12"/>
                </a:cxn>
                <a:cxn ang="0">
                  <a:pos x="38" y="14"/>
                </a:cxn>
                <a:cxn ang="0">
                  <a:pos x="40" y="17"/>
                </a:cxn>
                <a:cxn ang="0">
                  <a:pos x="40" y="20"/>
                </a:cxn>
                <a:cxn ang="0">
                  <a:pos x="40" y="23"/>
                </a:cxn>
                <a:cxn ang="0">
                  <a:pos x="38" y="25"/>
                </a:cxn>
                <a:cxn ang="0">
                  <a:pos x="31" y="26"/>
                </a:cxn>
                <a:cxn ang="0">
                  <a:pos x="14" y="29"/>
                </a:cxn>
                <a:cxn ang="0">
                  <a:pos x="4" y="35"/>
                </a:cxn>
                <a:cxn ang="0">
                  <a:pos x="0" y="42"/>
                </a:cxn>
                <a:cxn ang="0">
                  <a:pos x="0" y="52"/>
                </a:cxn>
                <a:cxn ang="0">
                  <a:pos x="5" y="60"/>
                </a:cxn>
                <a:cxn ang="0">
                  <a:pos x="14" y="63"/>
                </a:cxn>
                <a:cxn ang="0">
                  <a:pos x="27" y="64"/>
                </a:cxn>
                <a:cxn ang="0">
                  <a:pos x="37" y="60"/>
                </a:cxn>
                <a:cxn ang="0">
                  <a:pos x="41" y="56"/>
                </a:cxn>
                <a:cxn ang="0">
                  <a:pos x="61" y="62"/>
                </a:cxn>
                <a:cxn ang="0">
                  <a:pos x="59" y="60"/>
                </a:cxn>
                <a:cxn ang="0">
                  <a:pos x="58" y="54"/>
                </a:cxn>
                <a:cxn ang="0">
                  <a:pos x="58" y="22"/>
                </a:cxn>
                <a:cxn ang="0">
                  <a:pos x="58" y="15"/>
                </a:cxn>
                <a:cxn ang="0">
                  <a:pos x="54" y="8"/>
                </a:cxn>
                <a:cxn ang="0">
                  <a:pos x="46" y="2"/>
                </a:cxn>
                <a:cxn ang="0">
                  <a:pos x="31" y="0"/>
                </a:cxn>
                <a:cxn ang="0">
                  <a:pos x="14" y="3"/>
                </a:cxn>
                <a:cxn ang="0">
                  <a:pos x="6" y="9"/>
                </a:cxn>
                <a:cxn ang="0">
                  <a:pos x="2" y="21"/>
                </a:cxn>
                <a:cxn ang="0">
                  <a:pos x="41" y="36"/>
                </a:cxn>
                <a:cxn ang="0">
                  <a:pos x="39" y="45"/>
                </a:cxn>
                <a:cxn ang="0">
                  <a:pos x="36" y="49"/>
                </a:cxn>
                <a:cxn ang="0">
                  <a:pos x="28" y="52"/>
                </a:cxn>
                <a:cxn ang="0">
                  <a:pos x="21" y="51"/>
                </a:cxn>
                <a:cxn ang="0">
                  <a:pos x="18" y="45"/>
                </a:cxn>
                <a:cxn ang="0">
                  <a:pos x="19" y="41"/>
                </a:cxn>
                <a:cxn ang="0">
                  <a:pos x="21" y="38"/>
                </a:cxn>
                <a:cxn ang="0">
                  <a:pos x="29" y="36"/>
                </a:cxn>
                <a:cxn ang="0">
                  <a:pos x="41" y="33"/>
                </a:cxn>
              </a:cxnLst>
              <a:rect l="0" t="0" r="r" b="b"/>
              <a:pathLst>
                <a:path w="61" h="64">
                  <a:moveTo>
                    <a:pt x="19" y="21"/>
                  </a:moveTo>
                  <a:lnTo>
                    <a:pt x="19" y="18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8" y="12"/>
                  </a:lnTo>
                  <a:lnTo>
                    <a:pt x="31" y="12"/>
                  </a:lnTo>
                  <a:lnTo>
                    <a:pt x="33" y="12"/>
                  </a:lnTo>
                  <a:lnTo>
                    <a:pt x="36" y="13"/>
                  </a:lnTo>
                  <a:lnTo>
                    <a:pt x="38" y="14"/>
                  </a:lnTo>
                  <a:lnTo>
                    <a:pt x="39" y="15"/>
                  </a:lnTo>
                  <a:lnTo>
                    <a:pt x="40" y="17"/>
                  </a:lnTo>
                  <a:lnTo>
                    <a:pt x="40" y="19"/>
                  </a:lnTo>
                  <a:lnTo>
                    <a:pt x="40" y="20"/>
                  </a:lnTo>
                  <a:lnTo>
                    <a:pt x="40" y="21"/>
                  </a:lnTo>
                  <a:lnTo>
                    <a:pt x="40" y="23"/>
                  </a:lnTo>
                  <a:lnTo>
                    <a:pt x="39" y="24"/>
                  </a:lnTo>
                  <a:lnTo>
                    <a:pt x="38" y="25"/>
                  </a:lnTo>
                  <a:lnTo>
                    <a:pt x="36" y="26"/>
                  </a:lnTo>
                  <a:lnTo>
                    <a:pt x="31" y="26"/>
                  </a:lnTo>
                  <a:lnTo>
                    <a:pt x="21" y="28"/>
                  </a:lnTo>
                  <a:lnTo>
                    <a:pt x="14" y="29"/>
                  </a:lnTo>
                  <a:lnTo>
                    <a:pt x="7" y="32"/>
                  </a:lnTo>
                  <a:lnTo>
                    <a:pt x="4" y="35"/>
                  </a:lnTo>
                  <a:lnTo>
                    <a:pt x="2" y="38"/>
                  </a:lnTo>
                  <a:lnTo>
                    <a:pt x="0" y="42"/>
                  </a:lnTo>
                  <a:lnTo>
                    <a:pt x="0" y="47"/>
                  </a:lnTo>
                  <a:lnTo>
                    <a:pt x="0" y="52"/>
                  </a:lnTo>
                  <a:lnTo>
                    <a:pt x="3" y="57"/>
                  </a:lnTo>
                  <a:lnTo>
                    <a:pt x="5" y="60"/>
                  </a:lnTo>
                  <a:lnTo>
                    <a:pt x="9" y="62"/>
                  </a:lnTo>
                  <a:lnTo>
                    <a:pt x="14" y="63"/>
                  </a:lnTo>
                  <a:lnTo>
                    <a:pt x="20" y="64"/>
                  </a:lnTo>
                  <a:lnTo>
                    <a:pt x="27" y="64"/>
                  </a:lnTo>
                  <a:lnTo>
                    <a:pt x="32" y="62"/>
                  </a:lnTo>
                  <a:lnTo>
                    <a:pt x="37" y="60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3" y="62"/>
                  </a:lnTo>
                  <a:lnTo>
                    <a:pt x="61" y="62"/>
                  </a:lnTo>
                  <a:lnTo>
                    <a:pt x="61" y="61"/>
                  </a:lnTo>
                  <a:lnTo>
                    <a:pt x="59" y="60"/>
                  </a:lnTo>
                  <a:lnTo>
                    <a:pt x="58" y="57"/>
                  </a:lnTo>
                  <a:lnTo>
                    <a:pt x="58" y="54"/>
                  </a:lnTo>
                  <a:lnTo>
                    <a:pt x="58" y="50"/>
                  </a:lnTo>
                  <a:lnTo>
                    <a:pt x="58" y="22"/>
                  </a:lnTo>
                  <a:lnTo>
                    <a:pt x="58" y="19"/>
                  </a:lnTo>
                  <a:lnTo>
                    <a:pt x="58" y="15"/>
                  </a:lnTo>
                  <a:lnTo>
                    <a:pt x="56" y="12"/>
                  </a:lnTo>
                  <a:lnTo>
                    <a:pt x="54" y="8"/>
                  </a:lnTo>
                  <a:lnTo>
                    <a:pt x="51" y="5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14" y="3"/>
                  </a:lnTo>
                  <a:lnTo>
                    <a:pt x="10" y="5"/>
                  </a:lnTo>
                  <a:lnTo>
                    <a:pt x="6" y="9"/>
                  </a:lnTo>
                  <a:lnTo>
                    <a:pt x="4" y="14"/>
                  </a:lnTo>
                  <a:lnTo>
                    <a:pt x="2" y="21"/>
                  </a:lnTo>
                  <a:lnTo>
                    <a:pt x="19" y="21"/>
                  </a:lnTo>
                  <a:close/>
                  <a:moveTo>
                    <a:pt x="41" y="36"/>
                  </a:moveTo>
                  <a:lnTo>
                    <a:pt x="40" y="41"/>
                  </a:lnTo>
                  <a:lnTo>
                    <a:pt x="39" y="45"/>
                  </a:lnTo>
                  <a:lnTo>
                    <a:pt x="38" y="47"/>
                  </a:lnTo>
                  <a:lnTo>
                    <a:pt x="36" y="49"/>
                  </a:lnTo>
                  <a:lnTo>
                    <a:pt x="31" y="52"/>
                  </a:lnTo>
                  <a:lnTo>
                    <a:pt x="28" y="52"/>
                  </a:lnTo>
                  <a:lnTo>
                    <a:pt x="25" y="52"/>
                  </a:lnTo>
                  <a:lnTo>
                    <a:pt x="21" y="51"/>
                  </a:lnTo>
                  <a:lnTo>
                    <a:pt x="19" y="49"/>
                  </a:lnTo>
                  <a:lnTo>
                    <a:pt x="18" y="45"/>
                  </a:lnTo>
                  <a:lnTo>
                    <a:pt x="18" y="43"/>
                  </a:lnTo>
                  <a:lnTo>
                    <a:pt x="19" y="41"/>
                  </a:lnTo>
                  <a:lnTo>
                    <a:pt x="20" y="39"/>
                  </a:lnTo>
                  <a:lnTo>
                    <a:pt x="21" y="38"/>
                  </a:lnTo>
                  <a:lnTo>
                    <a:pt x="26" y="37"/>
                  </a:lnTo>
                  <a:lnTo>
                    <a:pt x="29" y="36"/>
                  </a:lnTo>
                  <a:lnTo>
                    <a:pt x="35" y="35"/>
                  </a:lnTo>
                  <a:lnTo>
                    <a:pt x="41" y="33"/>
                  </a:lnTo>
                  <a:lnTo>
                    <a:pt x="41" y="3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4" name="Freeform 2308"/>
            <p:cNvSpPr>
              <a:spLocks/>
            </p:cNvSpPr>
            <p:nvPr/>
          </p:nvSpPr>
          <p:spPr bwMode="auto">
            <a:xfrm>
              <a:off x="3482" y="704"/>
              <a:ext cx="16" cy="16"/>
            </a:xfrm>
            <a:custGeom>
              <a:avLst/>
              <a:gdLst/>
              <a:ahLst/>
              <a:cxnLst>
                <a:cxn ang="0">
                  <a:pos x="44" y="39"/>
                </a:cxn>
                <a:cxn ang="0">
                  <a:pos x="43" y="43"/>
                </a:cxn>
                <a:cxn ang="0">
                  <a:pos x="41" y="47"/>
                </a:cxn>
                <a:cxn ang="0">
                  <a:pos x="40" y="49"/>
                </a:cxn>
                <a:cxn ang="0">
                  <a:pos x="38" y="51"/>
                </a:cxn>
                <a:cxn ang="0">
                  <a:pos x="35" y="52"/>
                </a:cxn>
                <a:cxn ang="0">
                  <a:pos x="32" y="52"/>
                </a:cxn>
                <a:cxn ang="0">
                  <a:pos x="29" y="52"/>
                </a:cxn>
                <a:cxn ang="0">
                  <a:pos x="24" y="49"/>
                </a:cxn>
                <a:cxn ang="0">
                  <a:pos x="22" y="46"/>
                </a:cxn>
                <a:cxn ang="0">
                  <a:pos x="21" y="43"/>
                </a:cxn>
                <a:cxn ang="0">
                  <a:pos x="19" y="37"/>
                </a:cxn>
                <a:cxn ang="0">
                  <a:pos x="19" y="30"/>
                </a:cxn>
                <a:cxn ang="0">
                  <a:pos x="19" y="24"/>
                </a:cxn>
                <a:cxn ang="0">
                  <a:pos x="21" y="20"/>
                </a:cxn>
                <a:cxn ang="0">
                  <a:pos x="22" y="17"/>
                </a:cxn>
                <a:cxn ang="0">
                  <a:pos x="24" y="14"/>
                </a:cxn>
                <a:cxn ang="0">
                  <a:pos x="29" y="12"/>
                </a:cxn>
                <a:cxn ang="0">
                  <a:pos x="32" y="12"/>
                </a:cxn>
                <a:cxn ang="0">
                  <a:pos x="36" y="12"/>
                </a:cxn>
                <a:cxn ang="0">
                  <a:pos x="39" y="14"/>
                </a:cxn>
                <a:cxn ang="0">
                  <a:pos x="42" y="17"/>
                </a:cxn>
                <a:cxn ang="0">
                  <a:pos x="44" y="23"/>
                </a:cxn>
                <a:cxn ang="0">
                  <a:pos x="62" y="23"/>
                </a:cxn>
                <a:cxn ang="0">
                  <a:pos x="61" y="19"/>
                </a:cxn>
                <a:cxn ang="0">
                  <a:pos x="60" y="15"/>
                </a:cxn>
                <a:cxn ang="0">
                  <a:pos x="58" y="11"/>
                </a:cxn>
                <a:cxn ang="0">
                  <a:pos x="54" y="7"/>
                </a:cxn>
                <a:cxn ang="0">
                  <a:pos x="50" y="4"/>
                </a:cxn>
                <a:cxn ang="0">
                  <a:pos x="46" y="2"/>
                </a:cxn>
                <a:cxn ang="0">
                  <a:pos x="40" y="0"/>
                </a:cxn>
                <a:cxn ang="0">
                  <a:pos x="33" y="0"/>
                </a:cxn>
                <a:cxn ang="0">
                  <a:pos x="24" y="1"/>
                </a:cxn>
                <a:cxn ang="0">
                  <a:pos x="17" y="3"/>
                </a:cxn>
                <a:cxn ang="0">
                  <a:pos x="11" y="6"/>
                </a:cxn>
                <a:cxn ang="0">
                  <a:pos x="7" y="10"/>
                </a:cxn>
                <a:cxn ang="0">
                  <a:pos x="3" y="15"/>
                </a:cxn>
                <a:cxn ang="0">
                  <a:pos x="1" y="21"/>
                </a:cxn>
                <a:cxn ang="0">
                  <a:pos x="0" y="26"/>
                </a:cxn>
                <a:cxn ang="0">
                  <a:pos x="0" y="31"/>
                </a:cxn>
                <a:cxn ang="0">
                  <a:pos x="0" y="39"/>
                </a:cxn>
                <a:cxn ang="0">
                  <a:pos x="2" y="46"/>
                </a:cxn>
                <a:cxn ang="0">
                  <a:pos x="6" y="51"/>
                </a:cxn>
                <a:cxn ang="0">
                  <a:pos x="9" y="56"/>
                </a:cxn>
                <a:cxn ang="0">
                  <a:pos x="14" y="59"/>
                </a:cxn>
                <a:cxn ang="0">
                  <a:pos x="19" y="62"/>
                </a:cxn>
                <a:cxn ang="0">
                  <a:pos x="25" y="63"/>
                </a:cxn>
                <a:cxn ang="0">
                  <a:pos x="32" y="64"/>
                </a:cxn>
                <a:cxn ang="0">
                  <a:pos x="40" y="63"/>
                </a:cxn>
                <a:cxn ang="0">
                  <a:pos x="46" y="61"/>
                </a:cxn>
                <a:cxn ang="0">
                  <a:pos x="51" y="59"/>
                </a:cxn>
                <a:cxn ang="0">
                  <a:pos x="55" y="55"/>
                </a:cxn>
                <a:cxn ang="0">
                  <a:pos x="59" y="51"/>
                </a:cxn>
                <a:cxn ang="0">
                  <a:pos x="60" y="47"/>
                </a:cxn>
                <a:cxn ang="0">
                  <a:pos x="62" y="43"/>
                </a:cxn>
                <a:cxn ang="0">
                  <a:pos x="62" y="39"/>
                </a:cxn>
                <a:cxn ang="0">
                  <a:pos x="44" y="39"/>
                </a:cxn>
              </a:cxnLst>
              <a:rect l="0" t="0" r="r" b="b"/>
              <a:pathLst>
                <a:path w="62" h="64">
                  <a:moveTo>
                    <a:pt x="44" y="39"/>
                  </a:moveTo>
                  <a:lnTo>
                    <a:pt x="43" y="43"/>
                  </a:lnTo>
                  <a:lnTo>
                    <a:pt x="41" y="47"/>
                  </a:lnTo>
                  <a:lnTo>
                    <a:pt x="40" y="49"/>
                  </a:lnTo>
                  <a:lnTo>
                    <a:pt x="38" y="51"/>
                  </a:lnTo>
                  <a:lnTo>
                    <a:pt x="35" y="52"/>
                  </a:lnTo>
                  <a:lnTo>
                    <a:pt x="32" y="52"/>
                  </a:lnTo>
                  <a:lnTo>
                    <a:pt x="29" y="52"/>
                  </a:lnTo>
                  <a:lnTo>
                    <a:pt x="24" y="49"/>
                  </a:lnTo>
                  <a:lnTo>
                    <a:pt x="22" y="46"/>
                  </a:lnTo>
                  <a:lnTo>
                    <a:pt x="21" y="43"/>
                  </a:lnTo>
                  <a:lnTo>
                    <a:pt x="19" y="37"/>
                  </a:lnTo>
                  <a:lnTo>
                    <a:pt x="19" y="30"/>
                  </a:lnTo>
                  <a:lnTo>
                    <a:pt x="19" y="24"/>
                  </a:lnTo>
                  <a:lnTo>
                    <a:pt x="21" y="20"/>
                  </a:lnTo>
                  <a:lnTo>
                    <a:pt x="22" y="17"/>
                  </a:lnTo>
                  <a:lnTo>
                    <a:pt x="24" y="14"/>
                  </a:lnTo>
                  <a:lnTo>
                    <a:pt x="29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9" y="14"/>
                  </a:lnTo>
                  <a:lnTo>
                    <a:pt x="42" y="17"/>
                  </a:lnTo>
                  <a:lnTo>
                    <a:pt x="44" y="23"/>
                  </a:lnTo>
                  <a:lnTo>
                    <a:pt x="62" y="23"/>
                  </a:lnTo>
                  <a:lnTo>
                    <a:pt x="61" y="19"/>
                  </a:lnTo>
                  <a:lnTo>
                    <a:pt x="60" y="15"/>
                  </a:lnTo>
                  <a:lnTo>
                    <a:pt x="58" y="11"/>
                  </a:lnTo>
                  <a:lnTo>
                    <a:pt x="54" y="7"/>
                  </a:lnTo>
                  <a:lnTo>
                    <a:pt x="50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3" y="0"/>
                  </a:lnTo>
                  <a:lnTo>
                    <a:pt x="24" y="1"/>
                  </a:lnTo>
                  <a:lnTo>
                    <a:pt x="17" y="3"/>
                  </a:lnTo>
                  <a:lnTo>
                    <a:pt x="11" y="6"/>
                  </a:lnTo>
                  <a:lnTo>
                    <a:pt x="7" y="10"/>
                  </a:lnTo>
                  <a:lnTo>
                    <a:pt x="3" y="15"/>
                  </a:lnTo>
                  <a:lnTo>
                    <a:pt x="1" y="21"/>
                  </a:lnTo>
                  <a:lnTo>
                    <a:pt x="0" y="26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2" y="46"/>
                  </a:lnTo>
                  <a:lnTo>
                    <a:pt x="6" y="51"/>
                  </a:lnTo>
                  <a:lnTo>
                    <a:pt x="9" y="56"/>
                  </a:lnTo>
                  <a:lnTo>
                    <a:pt x="14" y="59"/>
                  </a:lnTo>
                  <a:lnTo>
                    <a:pt x="19" y="62"/>
                  </a:lnTo>
                  <a:lnTo>
                    <a:pt x="25" y="63"/>
                  </a:lnTo>
                  <a:lnTo>
                    <a:pt x="32" y="64"/>
                  </a:lnTo>
                  <a:lnTo>
                    <a:pt x="40" y="63"/>
                  </a:lnTo>
                  <a:lnTo>
                    <a:pt x="46" y="61"/>
                  </a:lnTo>
                  <a:lnTo>
                    <a:pt x="51" y="59"/>
                  </a:lnTo>
                  <a:lnTo>
                    <a:pt x="55" y="55"/>
                  </a:lnTo>
                  <a:lnTo>
                    <a:pt x="59" y="51"/>
                  </a:lnTo>
                  <a:lnTo>
                    <a:pt x="60" y="47"/>
                  </a:lnTo>
                  <a:lnTo>
                    <a:pt x="62" y="43"/>
                  </a:lnTo>
                  <a:lnTo>
                    <a:pt x="62" y="39"/>
                  </a:lnTo>
                  <a:lnTo>
                    <a:pt x="44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5" name="Freeform 2309"/>
            <p:cNvSpPr>
              <a:spLocks/>
            </p:cNvSpPr>
            <p:nvPr/>
          </p:nvSpPr>
          <p:spPr bwMode="auto">
            <a:xfrm>
              <a:off x="3500" y="705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8"/>
                </a:cxn>
                <a:cxn ang="0">
                  <a:pos x="0" y="22"/>
                </a:cxn>
                <a:cxn ang="0">
                  <a:pos x="1" y="26"/>
                </a:cxn>
                <a:cxn ang="0">
                  <a:pos x="2" y="29"/>
                </a:cxn>
                <a:cxn ang="0">
                  <a:pos x="4" y="32"/>
                </a:cxn>
                <a:cxn ang="0">
                  <a:pos x="7" y="34"/>
                </a:cxn>
                <a:cxn ang="0">
                  <a:pos x="11" y="36"/>
                </a:cxn>
                <a:cxn ang="0">
                  <a:pos x="16" y="37"/>
                </a:cxn>
                <a:cxn ang="0">
                  <a:pos x="23" y="37"/>
                </a:cxn>
                <a:cxn ang="0">
                  <a:pos x="30" y="37"/>
                </a:cxn>
                <a:cxn ang="0">
                  <a:pos x="37" y="37"/>
                </a:cxn>
                <a:cxn ang="0">
                  <a:pos x="37" y="60"/>
                </a:cxn>
                <a:cxn ang="0">
                  <a:pos x="55" y="60"/>
                </a:cxn>
                <a:cxn ang="0">
                  <a:pos x="55" y="0"/>
                </a:cxn>
                <a:cxn ang="0">
                  <a:pos x="37" y="0"/>
                </a:cxn>
                <a:cxn ang="0">
                  <a:pos x="37" y="25"/>
                </a:cxn>
                <a:cxn ang="0">
                  <a:pos x="31" y="25"/>
                </a:cxn>
                <a:cxn ang="0">
                  <a:pos x="27" y="25"/>
                </a:cxn>
                <a:cxn ang="0">
                  <a:pos x="23" y="25"/>
                </a:cxn>
                <a:cxn ang="0">
                  <a:pos x="21" y="25"/>
                </a:cxn>
                <a:cxn ang="0">
                  <a:pos x="19" y="24"/>
                </a:cxn>
                <a:cxn ang="0">
                  <a:pos x="18" y="22"/>
                </a:cxn>
                <a:cxn ang="0">
                  <a:pos x="18" y="20"/>
                </a:cxn>
                <a:cxn ang="0">
                  <a:pos x="17" y="17"/>
                </a:cxn>
                <a:cxn ang="0">
                  <a:pos x="17" y="0"/>
                </a:cxn>
                <a:cxn ang="0">
                  <a:pos x="0" y="0"/>
                </a:cxn>
              </a:cxnLst>
              <a:rect l="0" t="0" r="r" b="b"/>
              <a:pathLst>
                <a:path w="55" h="60">
                  <a:moveTo>
                    <a:pt x="0" y="0"/>
                  </a:moveTo>
                  <a:lnTo>
                    <a:pt x="0" y="18"/>
                  </a:lnTo>
                  <a:lnTo>
                    <a:pt x="0" y="22"/>
                  </a:lnTo>
                  <a:lnTo>
                    <a:pt x="1" y="26"/>
                  </a:lnTo>
                  <a:lnTo>
                    <a:pt x="2" y="29"/>
                  </a:lnTo>
                  <a:lnTo>
                    <a:pt x="4" y="32"/>
                  </a:lnTo>
                  <a:lnTo>
                    <a:pt x="7" y="34"/>
                  </a:lnTo>
                  <a:lnTo>
                    <a:pt x="11" y="36"/>
                  </a:lnTo>
                  <a:lnTo>
                    <a:pt x="16" y="37"/>
                  </a:lnTo>
                  <a:lnTo>
                    <a:pt x="23" y="37"/>
                  </a:lnTo>
                  <a:lnTo>
                    <a:pt x="30" y="37"/>
                  </a:lnTo>
                  <a:lnTo>
                    <a:pt x="37" y="37"/>
                  </a:lnTo>
                  <a:lnTo>
                    <a:pt x="37" y="60"/>
                  </a:lnTo>
                  <a:lnTo>
                    <a:pt x="55" y="60"/>
                  </a:lnTo>
                  <a:lnTo>
                    <a:pt x="55" y="0"/>
                  </a:lnTo>
                  <a:lnTo>
                    <a:pt x="37" y="0"/>
                  </a:lnTo>
                  <a:lnTo>
                    <a:pt x="37" y="25"/>
                  </a:lnTo>
                  <a:lnTo>
                    <a:pt x="31" y="25"/>
                  </a:lnTo>
                  <a:lnTo>
                    <a:pt x="27" y="25"/>
                  </a:lnTo>
                  <a:lnTo>
                    <a:pt x="23" y="25"/>
                  </a:lnTo>
                  <a:lnTo>
                    <a:pt x="21" y="25"/>
                  </a:lnTo>
                  <a:lnTo>
                    <a:pt x="19" y="24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7" y="17"/>
                  </a:lnTo>
                  <a:lnTo>
                    <a:pt x="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6" name="Freeform 2310"/>
            <p:cNvSpPr>
              <a:spLocks noEditPoints="1"/>
            </p:cNvSpPr>
            <p:nvPr/>
          </p:nvSpPr>
          <p:spPr bwMode="auto">
            <a:xfrm>
              <a:off x="3517" y="704"/>
              <a:ext cx="16" cy="16"/>
            </a:xfrm>
            <a:custGeom>
              <a:avLst/>
              <a:gdLst/>
              <a:ahLst/>
              <a:cxnLst>
                <a:cxn ang="0">
                  <a:pos x="46" y="45"/>
                </a:cxn>
                <a:cxn ang="0">
                  <a:pos x="44" y="48"/>
                </a:cxn>
                <a:cxn ang="0">
                  <a:pos x="41" y="50"/>
                </a:cxn>
                <a:cxn ang="0">
                  <a:pos x="38" y="52"/>
                </a:cxn>
                <a:cxn ang="0">
                  <a:pos x="34" y="52"/>
                </a:cxn>
                <a:cxn ang="0">
                  <a:pos x="30" y="52"/>
                </a:cxn>
                <a:cxn ang="0">
                  <a:pos x="27" y="51"/>
                </a:cxn>
                <a:cxn ang="0">
                  <a:pos x="24" y="49"/>
                </a:cxn>
                <a:cxn ang="0">
                  <a:pos x="22" y="47"/>
                </a:cxn>
                <a:cxn ang="0">
                  <a:pos x="19" y="41"/>
                </a:cxn>
                <a:cxn ang="0">
                  <a:pos x="19" y="36"/>
                </a:cxn>
                <a:cxn ang="0">
                  <a:pos x="65" y="36"/>
                </a:cxn>
                <a:cxn ang="0">
                  <a:pos x="65" y="32"/>
                </a:cxn>
                <a:cxn ang="0">
                  <a:pos x="64" y="29"/>
                </a:cxn>
                <a:cxn ang="0">
                  <a:pos x="64" y="24"/>
                </a:cxn>
                <a:cxn ang="0">
                  <a:pos x="62" y="19"/>
                </a:cxn>
                <a:cxn ang="0">
                  <a:pos x="60" y="13"/>
                </a:cxn>
                <a:cxn ang="0">
                  <a:pos x="56" y="8"/>
                </a:cxn>
                <a:cxn ang="0">
                  <a:pos x="51" y="4"/>
                </a:cxn>
                <a:cxn ang="0">
                  <a:pos x="48" y="2"/>
                </a:cxn>
                <a:cxn ang="0">
                  <a:pos x="44" y="1"/>
                </a:cxn>
                <a:cxn ang="0">
                  <a:pos x="39" y="0"/>
                </a:cxn>
                <a:cxn ang="0">
                  <a:pos x="34" y="0"/>
                </a:cxn>
                <a:cxn ang="0">
                  <a:pos x="27" y="0"/>
                </a:cxn>
                <a:cxn ang="0">
                  <a:pos x="20" y="2"/>
                </a:cxn>
                <a:cxn ang="0">
                  <a:pos x="14" y="4"/>
                </a:cxn>
                <a:cxn ang="0">
                  <a:pos x="10" y="8"/>
                </a:cxn>
                <a:cxn ang="0">
                  <a:pos x="6" y="12"/>
                </a:cxn>
                <a:cxn ang="0">
                  <a:pos x="3" y="18"/>
                </a:cxn>
                <a:cxn ang="0">
                  <a:pos x="1" y="24"/>
                </a:cxn>
                <a:cxn ang="0">
                  <a:pos x="0" y="31"/>
                </a:cxn>
                <a:cxn ang="0">
                  <a:pos x="1" y="37"/>
                </a:cxn>
                <a:cxn ang="0">
                  <a:pos x="1" y="42"/>
                </a:cxn>
                <a:cxn ang="0">
                  <a:pos x="3" y="46"/>
                </a:cxn>
                <a:cxn ang="0">
                  <a:pos x="4" y="50"/>
                </a:cxn>
                <a:cxn ang="0">
                  <a:pos x="8" y="55"/>
                </a:cxn>
                <a:cxn ang="0">
                  <a:pos x="13" y="59"/>
                </a:cxn>
                <a:cxn ang="0">
                  <a:pos x="19" y="62"/>
                </a:cxn>
                <a:cxn ang="0">
                  <a:pos x="25" y="63"/>
                </a:cxn>
                <a:cxn ang="0">
                  <a:pos x="29" y="64"/>
                </a:cxn>
                <a:cxn ang="0">
                  <a:pos x="33" y="64"/>
                </a:cxn>
                <a:cxn ang="0">
                  <a:pos x="42" y="63"/>
                </a:cxn>
                <a:cxn ang="0">
                  <a:pos x="51" y="61"/>
                </a:cxn>
                <a:cxn ang="0">
                  <a:pos x="55" y="58"/>
                </a:cxn>
                <a:cxn ang="0">
                  <a:pos x="58" y="55"/>
                </a:cxn>
                <a:cxn ang="0">
                  <a:pos x="61" y="50"/>
                </a:cxn>
                <a:cxn ang="0">
                  <a:pos x="64" y="45"/>
                </a:cxn>
                <a:cxn ang="0">
                  <a:pos x="46" y="45"/>
                </a:cxn>
                <a:cxn ang="0">
                  <a:pos x="19" y="26"/>
                </a:cxn>
                <a:cxn ang="0">
                  <a:pos x="20" y="21"/>
                </a:cxn>
                <a:cxn ang="0">
                  <a:pos x="22" y="17"/>
                </a:cxn>
                <a:cxn ang="0">
                  <a:pos x="24" y="15"/>
                </a:cxn>
                <a:cxn ang="0">
                  <a:pos x="27" y="13"/>
                </a:cxn>
                <a:cxn ang="0">
                  <a:pos x="31" y="12"/>
                </a:cxn>
                <a:cxn ang="0">
                  <a:pos x="34" y="12"/>
                </a:cxn>
                <a:cxn ang="0">
                  <a:pos x="38" y="12"/>
                </a:cxn>
                <a:cxn ang="0">
                  <a:pos x="42" y="14"/>
                </a:cxn>
                <a:cxn ang="0">
                  <a:pos x="44" y="16"/>
                </a:cxn>
                <a:cxn ang="0">
                  <a:pos x="45" y="18"/>
                </a:cxn>
                <a:cxn ang="0">
                  <a:pos x="46" y="22"/>
                </a:cxn>
                <a:cxn ang="0">
                  <a:pos x="47" y="26"/>
                </a:cxn>
                <a:cxn ang="0">
                  <a:pos x="19" y="26"/>
                </a:cxn>
              </a:cxnLst>
              <a:rect l="0" t="0" r="r" b="b"/>
              <a:pathLst>
                <a:path w="65" h="64">
                  <a:moveTo>
                    <a:pt x="46" y="45"/>
                  </a:moveTo>
                  <a:lnTo>
                    <a:pt x="44" y="48"/>
                  </a:lnTo>
                  <a:lnTo>
                    <a:pt x="41" y="50"/>
                  </a:lnTo>
                  <a:lnTo>
                    <a:pt x="38" y="52"/>
                  </a:lnTo>
                  <a:lnTo>
                    <a:pt x="34" y="52"/>
                  </a:lnTo>
                  <a:lnTo>
                    <a:pt x="30" y="52"/>
                  </a:lnTo>
                  <a:lnTo>
                    <a:pt x="27" y="51"/>
                  </a:lnTo>
                  <a:lnTo>
                    <a:pt x="24" y="49"/>
                  </a:lnTo>
                  <a:lnTo>
                    <a:pt x="22" y="47"/>
                  </a:lnTo>
                  <a:lnTo>
                    <a:pt x="19" y="41"/>
                  </a:lnTo>
                  <a:lnTo>
                    <a:pt x="19" y="36"/>
                  </a:lnTo>
                  <a:lnTo>
                    <a:pt x="65" y="36"/>
                  </a:lnTo>
                  <a:lnTo>
                    <a:pt x="65" y="32"/>
                  </a:lnTo>
                  <a:lnTo>
                    <a:pt x="64" y="29"/>
                  </a:lnTo>
                  <a:lnTo>
                    <a:pt x="64" y="24"/>
                  </a:lnTo>
                  <a:lnTo>
                    <a:pt x="62" y="19"/>
                  </a:lnTo>
                  <a:lnTo>
                    <a:pt x="60" y="13"/>
                  </a:lnTo>
                  <a:lnTo>
                    <a:pt x="56" y="8"/>
                  </a:lnTo>
                  <a:lnTo>
                    <a:pt x="51" y="4"/>
                  </a:lnTo>
                  <a:lnTo>
                    <a:pt x="48" y="2"/>
                  </a:lnTo>
                  <a:lnTo>
                    <a:pt x="44" y="1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0" y="2"/>
                  </a:lnTo>
                  <a:lnTo>
                    <a:pt x="14" y="4"/>
                  </a:lnTo>
                  <a:lnTo>
                    <a:pt x="10" y="8"/>
                  </a:lnTo>
                  <a:lnTo>
                    <a:pt x="6" y="12"/>
                  </a:lnTo>
                  <a:lnTo>
                    <a:pt x="3" y="18"/>
                  </a:lnTo>
                  <a:lnTo>
                    <a:pt x="1" y="24"/>
                  </a:lnTo>
                  <a:lnTo>
                    <a:pt x="0" y="31"/>
                  </a:lnTo>
                  <a:lnTo>
                    <a:pt x="1" y="37"/>
                  </a:lnTo>
                  <a:lnTo>
                    <a:pt x="1" y="42"/>
                  </a:lnTo>
                  <a:lnTo>
                    <a:pt x="3" y="46"/>
                  </a:lnTo>
                  <a:lnTo>
                    <a:pt x="4" y="50"/>
                  </a:lnTo>
                  <a:lnTo>
                    <a:pt x="8" y="55"/>
                  </a:lnTo>
                  <a:lnTo>
                    <a:pt x="13" y="59"/>
                  </a:lnTo>
                  <a:lnTo>
                    <a:pt x="19" y="62"/>
                  </a:lnTo>
                  <a:lnTo>
                    <a:pt x="25" y="63"/>
                  </a:lnTo>
                  <a:lnTo>
                    <a:pt x="29" y="64"/>
                  </a:lnTo>
                  <a:lnTo>
                    <a:pt x="33" y="64"/>
                  </a:lnTo>
                  <a:lnTo>
                    <a:pt x="42" y="63"/>
                  </a:lnTo>
                  <a:lnTo>
                    <a:pt x="51" y="61"/>
                  </a:lnTo>
                  <a:lnTo>
                    <a:pt x="55" y="58"/>
                  </a:lnTo>
                  <a:lnTo>
                    <a:pt x="58" y="55"/>
                  </a:lnTo>
                  <a:lnTo>
                    <a:pt x="61" y="50"/>
                  </a:lnTo>
                  <a:lnTo>
                    <a:pt x="64" y="45"/>
                  </a:lnTo>
                  <a:lnTo>
                    <a:pt x="46" y="45"/>
                  </a:lnTo>
                  <a:close/>
                  <a:moveTo>
                    <a:pt x="19" y="26"/>
                  </a:moveTo>
                  <a:lnTo>
                    <a:pt x="20" y="21"/>
                  </a:lnTo>
                  <a:lnTo>
                    <a:pt x="22" y="17"/>
                  </a:lnTo>
                  <a:lnTo>
                    <a:pt x="24" y="15"/>
                  </a:lnTo>
                  <a:lnTo>
                    <a:pt x="27" y="13"/>
                  </a:lnTo>
                  <a:lnTo>
                    <a:pt x="31" y="12"/>
                  </a:lnTo>
                  <a:lnTo>
                    <a:pt x="34" y="12"/>
                  </a:lnTo>
                  <a:lnTo>
                    <a:pt x="38" y="12"/>
                  </a:lnTo>
                  <a:lnTo>
                    <a:pt x="42" y="14"/>
                  </a:lnTo>
                  <a:lnTo>
                    <a:pt x="44" y="16"/>
                  </a:lnTo>
                  <a:lnTo>
                    <a:pt x="45" y="18"/>
                  </a:lnTo>
                  <a:lnTo>
                    <a:pt x="46" y="22"/>
                  </a:lnTo>
                  <a:lnTo>
                    <a:pt x="47" y="26"/>
                  </a:lnTo>
                  <a:lnTo>
                    <a:pt x="19" y="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7" name="Freeform 2311"/>
            <p:cNvSpPr>
              <a:spLocks/>
            </p:cNvSpPr>
            <p:nvPr/>
          </p:nvSpPr>
          <p:spPr bwMode="auto">
            <a:xfrm>
              <a:off x="3534" y="705"/>
              <a:ext cx="15" cy="15"/>
            </a:xfrm>
            <a:custGeom>
              <a:avLst/>
              <a:gdLst/>
              <a:ahLst/>
              <a:cxnLst>
                <a:cxn ang="0">
                  <a:pos x="20" y="12"/>
                </a:cxn>
                <a:cxn ang="0">
                  <a:pos x="20" y="60"/>
                </a:cxn>
                <a:cxn ang="0">
                  <a:pos x="38" y="60"/>
                </a:cxn>
                <a:cxn ang="0">
                  <a:pos x="38" y="12"/>
                </a:cxn>
                <a:cxn ang="0">
                  <a:pos x="58" y="12"/>
                </a:cxn>
                <a:cxn ang="0">
                  <a:pos x="58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0" y="12"/>
                </a:cxn>
              </a:cxnLst>
              <a:rect l="0" t="0" r="r" b="b"/>
              <a:pathLst>
                <a:path w="58" h="60">
                  <a:moveTo>
                    <a:pt x="20" y="12"/>
                  </a:moveTo>
                  <a:lnTo>
                    <a:pt x="20" y="60"/>
                  </a:lnTo>
                  <a:lnTo>
                    <a:pt x="38" y="60"/>
                  </a:lnTo>
                  <a:lnTo>
                    <a:pt x="38" y="12"/>
                  </a:lnTo>
                  <a:lnTo>
                    <a:pt x="58" y="12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8" name="Freeform 2312"/>
            <p:cNvSpPr>
              <a:spLocks noEditPoints="1"/>
            </p:cNvSpPr>
            <p:nvPr/>
          </p:nvSpPr>
          <p:spPr bwMode="auto">
            <a:xfrm>
              <a:off x="3550" y="704"/>
              <a:ext cx="17" cy="16"/>
            </a:xfrm>
            <a:custGeom>
              <a:avLst/>
              <a:gdLst/>
              <a:ahLst/>
              <a:cxnLst>
                <a:cxn ang="0">
                  <a:pos x="32" y="64"/>
                </a:cxn>
                <a:cxn ang="0">
                  <a:pos x="40" y="63"/>
                </a:cxn>
                <a:cxn ang="0">
                  <a:pos x="46" y="62"/>
                </a:cxn>
                <a:cxn ang="0">
                  <a:pos x="52" y="60"/>
                </a:cxn>
                <a:cxn ang="0">
                  <a:pos x="56" y="56"/>
                </a:cxn>
                <a:cxn ang="0">
                  <a:pos x="60" y="52"/>
                </a:cxn>
                <a:cxn ang="0">
                  <a:pos x="63" y="46"/>
                </a:cxn>
                <a:cxn ang="0">
                  <a:pos x="65" y="39"/>
                </a:cxn>
                <a:cxn ang="0">
                  <a:pos x="66" y="31"/>
                </a:cxn>
                <a:cxn ang="0">
                  <a:pos x="65" y="24"/>
                </a:cxn>
                <a:cxn ang="0">
                  <a:pos x="63" y="17"/>
                </a:cxn>
                <a:cxn ang="0">
                  <a:pos x="60" y="12"/>
                </a:cxn>
                <a:cxn ang="0">
                  <a:pos x="56" y="7"/>
                </a:cxn>
                <a:cxn ang="0">
                  <a:pos x="52" y="4"/>
                </a:cxn>
                <a:cxn ang="0">
                  <a:pos x="46" y="2"/>
                </a:cxn>
                <a:cxn ang="0">
                  <a:pos x="40" y="0"/>
                </a:cxn>
                <a:cxn ang="0">
                  <a:pos x="32" y="0"/>
                </a:cxn>
                <a:cxn ang="0">
                  <a:pos x="26" y="0"/>
                </a:cxn>
                <a:cxn ang="0">
                  <a:pos x="20" y="1"/>
                </a:cxn>
                <a:cxn ang="0">
                  <a:pos x="15" y="4"/>
                </a:cxn>
                <a:cxn ang="0">
                  <a:pos x="10" y="7"/>
                </a:cxn>
                <a:cxn ang="0">
                  <a:pos x="6" y="11"/>
                </a:cxn>
                <a:cxn ang="0">
                  <a:pos x="3" y="17"/>
                </a:cxn>
                <a:cxn ang="0">
                  <a:pos x="1" y="23"/>
                </a:cxn>
                <a:cxn ang="0">
                  <a:pos x="0" y="31"/>
                </a:cxn>
                <a:cxn ang="0">
                  <a:pos x="1" y="39"/>
                </a:cxn>
                <a:cxn ang="0">
                  <a:pos x="3" y="46"/>
                </a:cxn>
                <a:cxn ang="0">
                  <a:pos x="6" y="52"/>
                </a:cxn>
                <a:cxn ang="0">
                  <a:pos x="9" y="56"/>
                </a:cxn>
                <a:cxn ang="0">
                  <a:pos x="14" y="60"/>
                </a:cxn>
                <a:cxn ang="0">
                  <a:pos x="20" y="62"/>
                </a:cxn>
                <a:cxn ang="0">
                  <a:pos x="26" y="63"/>
                </a:cxn>
                <a:cxn ang="0">
                  <a:pos x="32" y="64"/>
                </a:cxn>
                <a:cxn ang="0">
                  <a:pos x="32" y="52"/>
                </a:cxn>
                <a:cxn ang="0">
                  <a:pos x="28" y="52"/>
                </a:cxn>
                <a:cxn ang="0">
                  <a:pos x="25" y="50"/>
                </a:cxn>
                <a:cxn ang="0">
                  <a:pos x="22" y="48"/>
                </a:cxn>
                <a:cxn ang="0">
                  <a:pos x="21" y="45"/>
                </a:cxn>
                <a:cxn ang="0">
                  <a:pos x="19" y="38"/>
                </a:cxn>
                <a:cxn ang="0">
                  <a:pos x="18" y="31"/>
                </a:cxn>
                <a:cxn ang="0">
                  <a:pos x="19" y="25"/>
                </a:cxn>
                <a:cxn ang="0">
                  <a:pos x="20" y="20"/>
                </a:cxn>
                <a:cxn ang="0">
                  <a:pos x="22" y="17"/>
                </a:cxn>
                <a:cxn ang="0">
                  <a:pos x="24" y="14"/>
                </a:cxn>
                <a:cxn ang="0">
                  <a:pos x="29" y="12"/>
                </a:cxn>
                <a:cxn ang="0">
                  <a:pos x="32" y="12"/>
                </a:cxn>
                <a:cxn ang="0">
                  <a:pos x="36" y="12"/>
                </a:cxn>
                <a:cxn ang="0">
                  <a:pos x="42" y="14"/>
                </a:cxn>
                <a:cxn ang="0">
                  <a:pos x="44" y="17"/>
                </a:cxn>
                <a:cxn ang="0">
                  <a:pos x="46" y="20"/>
                </a:cxn>
                <a:cxn ang="0">
                  <a:pos x="47" y="25"/>
                </a:cxn>
                <a:cxn ang="0">
                  <a:pos x="47" y="31"/>
                </a:cxn>
                <a:cxn ang="0">
                  <a:pos x="47" y="37"/>
                </a:cxn>
                <a:cxn ang="0">
                  <a:pos x="45" y="45"/>
                </a:cxn>
                <a:cxn ang="0">
                  <a:pos x="43" y="48"/>
                </a:cxn>
                <a:cxn ang="0">
                  <a:pos x="41" y="50"/>
                </a:cxn>
                <a:cxn ang="0">
                  <a:pos x="37" y="52"/>
                </a:cxn>
                <a:cxn ang="0">
                  <a:pos x="32" y="52"/>
                </a:cxn>
              </a:cxnLst>
              <a:rect l="0" t="0" r="r" b="b"/>
              <a:pathLst>
                <a:path w="66" h="64">
                  <a:moveTo>
                    <a:pt x="32" y="64"/>
                  </a:moveTo>
                  <a:lnTo>
                    <a:pt x="40" y="63"/>
                  </a:lnTo>
                  <a:lnTo>
                    <a:pt x="46" y="62"/>
                  </a:lnTo>
                  <a:lnTo>
                    <a:pt x="52" y="60"/>
                  </a:lnTo>
                  <a:lnTo>
                    <a:pt x="56" y="56"/>
                  </a:lnTo>
                  <a:lnTo>
                    <a:pt x="60" y="52"/>
                  </a:lnTo>
                  <a:lnTo>
                    <a:pt x="63" y="46"/>
                  </a:lnTo>
                  <a:lnTo>
                    <a:pt x="65" y="39"/>
                  </a:lnTo>
                  <a:lnTo>
                    <a:pt x="66" y="31"/>
                  </a:lnTo>
                  <a:lnTo>
                    <a:pt x="65" y="24"/>
                  </a:lnTo>
                  <a:lnTo>
                    <a:pt x="63" y="17"/>
                  </a:lnTo>
                  <a:lnTo>
                    <a:pt x="60" y="12"/>
                  </a:lnTo>
                  <a:lnTo>
                    <a:pt x="56" y="7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0" y="1"/>
                  </a:lnTo>
                  <a:lnTo>
                    <a:pt x="15" y="4"/>
                  </a:lnTo>
                  <a:lnTo>
                    <a:pt x="10" y="7"/>
                  </a:lnTo>
                  <a:lnTo>
                    <a:pt x="6" y="11"/>
                  </a:lnTo>
                  <a:lnTo>
                    <a:pt x="3" y="17"/>
                  </a:lnTo>
                  <a:lnTo>
                    <a:pt x="1" y="23"/>
                  </a:lnTo>
                  <a:lnTo>
                    <a:pt x="0" y="31"/>
                  </a:lnTo>
                  <a:lnTo>
                    <a:pt x="1" y="39"/>
                  </a:lnTo>
                  <a:lnTo>
                    <a:pt x="3" y="46"/>
                  </a:lnTo>
                  <a:lnTo>
                    <a:pt x="6" y="52"/>
                  </a:lnTo>
                  <a:lnTo>
                    <a:pt x="9" y="56"/>
                  </a:lnTo>
                  <a:lnTo>
                    <a:pt x="14" y="60"/>
                  </a:lnTo>
                  <a:lnTo>
                    <a:pt x="20" y="62"/>
                  </a:lnTo>
                  <a:lnTo>
                    <a:pt x="26" y="63"/>
                  </a:lnTo>
                  <a:lnTo>
                    <a:pt x="32" y="64"/>
                  </a:lnTo>
                  <a:close/>
                  <a:moveTo>
                    <a:pt x="32" y="52"/>
                  </a:moveTo>
                  <a:lnTo>
                    <a:pt x="28" y="52"/>
                  </a:lnTo>
                  <a:lnTo>
                    <a:pt x="25" y="50"/>
                  </a:lnTo>
                  <a:lnTo>
                    <a:pt x="22" y="48"/>
                  </a:lnTo>
                  <a:lnTo>
                    <a:pt x="21" y="45"/>
                  </a:lnTo>
                  <a:lnTo>
                    <a:pt x="19" y="38"/>
                  </a:lnTo>
                  <a:lnTo>
                    <a:pt x="18" y="31"/>
                  </a:lnTo>
                  <a:lnTo>
                    <a:pt x="19" y="25"/>
                  </a:lnTo>
                  <a:lnTo>
                    <a:pt x="20" y="20"/>
                  </a:lnTo>
                  <a:lnTo>
                    <a:pt x="22" y="17"/>
                  </a:lnTo>
                  <a:lnTo>
                    <a:pt x="24" y="14"/>
                  </a:lnTo>
                  <a:lnTo>
                    <a:pt x="29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42" y="14"/>
                  </a:lnTo>
                  <a:lnTo>
                    <a:pt x="44" y="17"/>
                  </a:lnTo>
                  <a:lnTo>
                    <a:pt x="46" y="20"/>
                  </a:lnTo>
                  <a:lnTo>
                    <a:pt x="47" y="25"/>
                  </a:lnTo>
                  <a:lnTo>
                    <a:pt x="47" y="31"/>
                  </a:lnTo>
                  <a:lnTo>
                    <a:pt x="47" y="37"/>
                  </a:lnTo>
                  <a:lnTo>
                    <a:pt x="45" y="45"/>
                  </a:lnTo>
                  <a:lnTo>
                    <a:pt x="43" y="48"/>
                  </a:lnTo>
                  <a:lnTo>
                    <a:pt x="41" y="50"/>
                  </a:lnTo>
                  <a:lnTo>
                    <a:pt x="37" y="52"/>
                  </a:lnTo>
                  <a:lnTo>
                    <a:pt x="32" y="5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29" name="Freeform 2313"/>
            <p:cNvSpPr>
              <a:spLocks noEditPoints="1"/>
            </p:cNvSpPr>
            <p:nvPr/>
          </p:nvSpPr>
          <p:spPr bwMode="auto">
            <a:xfrm>
              <a:off x="3570" y="705"/>
              <a:ext cx="14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0"/>
                </a:cxn>
                <a:cxn ang="0">
                  <a:pos x="36" y="60"/>
                </a:cxn>
                <a:cxn ang="0">
                  <a:pos x="41" y="60"/>
                </a:cxn>
                <a:cxn ang="0">
                  <a:pos x="45" y="59"/>
                </a:cxn>
                <a:cxn ang="0">
                  <a:pos x="48" y="58"/>
                </a:cxn>
                <a:cxn ang="0">
                  <a:pos x="52" y="57"/>
                </a:cxn>
                <a:cxn ang="0">
                  <a:pos x="54" y="55"/>
                </a:cxn>
                <a:cxn ang="0">
                  <a:pos x="56" y="52"/>
                </a:cxn>
                <a:cxn ang="0">
                  <a:pos x="57" y="49"/>
                </a:cxn>
                <a:cxn ang="0">
                  <a:pos x="58" y="45"/>
                </a:cxn>
                <a:cxn ang="0">
                  <a:pos x="57" y="41"/>
                </a:cxn>
                <a:cxn ang="0">
                  <a:pos x="57" y="39"/>
                </a:cxn>
                <a:cxn ang="0">
                  <a:pos x="56" y="35"/>
                </a:cxn>
                <a:cxn ang="0">
                  <a:pos x="54" y="33"/>
                </a:cxn>
                <a:cxn ang="0">
                  <a:pos x="50" y="30"/>
                </a:cxn>
                <a:cxn ang="0">
                  <a:pos x="44" y="28"/>
                </a:cxn>
                <a:cxn ang="0">
                  <a:pos x="44" y="28"/>
                </a:cxn>
                <a:cxn ang="0">
                  <a:pos x="48" y="27"/>
                </a:cxn>
                <a:cxn ang="0">
                  <a:pos x="52" y="24"/>
                </a:cxn>
                <a:cxn ang="0">
                  <a:pos x="54" y="20"/>
                </a:cxn>
                <a:cxn ang="0">
                  <a:pos x="55" y="14"/>
                </a:cxn>
                <a:cxn ang="0">
                  <a:pos x="55" y="10"/>
                </a:cxn>
                <a:cxn ang="0">
                  <a:pos x="53" y="6"/>
                </a:cxn>
                <a:cxn ang="0">
                  <a:pos x="51" y="3"/>
                </a:cxn>
                <a:cxn ang="0">
                  <a:pos x="48" y="2"/>
                </a:cxn>
                <a:cxn ang="0">
                  <a:pos x="41" y="0"/>
                </a:cxn>
                <a:cxn ang="0">
                  <a:pos x="36" y="0"/>
                </a:cxn>
                <a:cxn ang="0">
                  <a:pos x="0" y="0"/>
                </a:cxn>
                <a:cxn ang="0">
                  <a:pos x="19" y="12"/>
                </a:cxn>
                <a:cxn ang="0">
                  <a:pos x="28" y="12"/>
                </a:cxn>
                <a:cxn ang="0">
                  <a:pos x="32" y="12"/>
                </a:cxn>
                <a:cxn ang="0">
                  <a:pos x="35" y="13"/>
                </a:cxn>
                <a:cxn ang="0">
                  <a:pos x="37" y="15"/>
                </a:cxn>
                <a:cxn ang="0">
                  <a:pos x="37" y="18"/>
                </a:cxn>
                <a:cxn ang="0">
                  <a:pos x="37" y="19"/>
                </a:cxn>
                <a:cxn ang="0">
                  <a:pos x="36" y="21"/>
                </a:cxn>
                <a:cxn ang="0">
                  <a:pos x="35" y="22"/>
                </a:cxn>
                <a:cxn ang="0">
                  <a:pos x="34" y="22"/>
                </a:cxn>
                <a:cxn ang="0">
                  <a:pos x="31" y="23"/>
                </a:cxn>
                <a:cxn ang="0">
                  <a:pos x="28" y="23"/>
                </a:cxn>
                <a:cxn ang="0">
                  <a:pos x="19" y="23"/>
                </a:cxn>
                <a:cxn ang="0">
                  <a:pos x="19" y="12"/>
                </a:cxn>
                <a:cxn ang="0">
                  <a:pos x="19" y="34"/>
                </a:cxn>
                <a:cxn ang="0">
                  <a:pos x="29" y="34"/>
                </a:cxn>
                <a:cxn ang="0">
                  <a:pos x="35" y="35"/>
                </a:cxn>
                <a:cxn ang="0">
                  <a:pos x="38" y="36"/>
                </a:cxn>
                <a:cxn ang="0">
                  <a:pos x="39" y="39"/>
                </a:cxn>
                <a:cxn ang="0">
                  <a:pos x="39" y="42"/>
                </a:cxn>
                <a:cxn ang="0">
                  <a:pos x="39" y="44"/>
                </a:cxn>
                <a:cxn ang="0">
                  <a:pos x="38" y="46"/>
                </a:cxn>
                <a:cxn ang="0">
                  <a:pos x="35" y="47"/>
                </a:cxn>
                <a:cxn ang="0">
                  <a:pos x="30" y="48"/>
                </a:cxn>
                <a:cxn ang="0">
                  <a:pos x="19" y="48"/>
                </a:cxn>
                <a:cxn ang="0">
                  <a:pos x="19" y="34"/>
                </a:cxn>
              </a:cxnLst>
              <a:rect l="0" t="0" r="r" b="b"/>
              <a:pathLst>
                <a:path w="58" h="60">
                  <a:moveTo>
                    <a:pt x="0" y="0"/>
                  </a:moveTo>
                  <a:lnTo>
                    <a:pt x="0" y="60"/>
                  </a:lnTo>
                  <a:lnTo>
                    <a:pt x="36" y="60"/>
                  </a:lnTo>
                  <a:lnTo>
                    <a:pt x="41" y="60"/>
                  </a:lnTo>
                  <a:lnTo>
                    <a:pt x="45" y="59"/>
                  </a:lnTo>
                  <a:lnTo>
                    <a:pt x="48" y="58"/>
                  </a:lnTo>
                  <a:lnTo>
                    <a:pt x="52" y="57"/>
                  </a:lnTo>
                  <a:lnTo>
                    <a:pt x="54" y="55"/>
                  </a:lnTo>
                  <a:lnTo>
                    <a:pt x="56" y="52"/>
                  </a:lnTo>
                  <a:lnTo>
                    <a:pt x="57" y="49"/>
                  </a:lnTo>
                  <a:lnTo>
                    <a:pt x="58" y="45"/>
                  </a:lnTo>
                  <a:lnTo>
                    <a:pt x="57" y="41"/>
                  </a:lnTo>
                  <a:lnTo>
                    <a:pt x="57" y="39"/>
                  </a:lnTo>
                  <a:lnTo>
                    <a:pt x="56" y="35"/>
                  </a:lnTo>
                  <a:lnTo>
                    <a:pt x="54" y="33"/>
                  </a:lnTo>
                  <a:lnTo>
                    <a:pt x="50" y="30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8" y="27"/>
                  </a:lnTo>
                  <a:lnTo>
                    <a:pt x="52" y="24"/>
                  </a:lnTo>
                  <a:lnTo>
                    <a:pt x="54" y="20"/>
                  </a:lnTo>
                  <a:lnTo>
                    <a:pt x="55" y="14"/>
                  </a:lnTo>
                  <a:lnTo>
                    <a:pt x="55" y="10"/>
                  </a:lnTo>
                  <a:lnTo>
                    <a:pt x="53" y="6"/>
                  </a:lnTo>
                  <a:lnTo>
                    <a:pt x="51" y="3"/>
                  </a:lnTo>
                  <a:lnTo>
                    <a:pt x="48" y="2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0" y="0"/>
                  </a:lnTo>
                  <a:close/>
                  <a:moveTo>
                    <a:pt x="19" y="12"/>
                  </a:moveTo>
                  <a:lnTo>
                    <a:pt x="28" y="12"/>
                  </a:lnTo>
                  <a:lnTo>
                    <a:pt x="32" y="12"/>
                  </a:lnTo>
                  <a:lnTo>
                    <a:pt x="35" y="13"/>
                  </a:lnTo>
                  <a:lnTo>
                    <a:pt x="37" y="15"/>
                  </a:lnTo>
                  <a:lnTo>
                    <a:pt x="37" y="18"/>
                  </a:lnTo>
                  <a:lnTo>
                    <a:pt x="37" y="19"/>
                  </a:lnTo>
                  <a:lnTo>
                    <a:pt x="36" y="21"/>
                  </a:lnTo>
                  <a:lnTo>
                    <a:pt x="35" y="22"/>
                  </a:lnTo>
                  <a:lnTo>
                    <a:pt x="34" y="22"/>
                  </a:lnTo>
                  <a:lnTo>
                    <a:pt x="31" y="23"/>
                  </a:lnTo>
                  <a:lnTo>
                    <a:pt x="28" y="23"/>
                  </a:lnTo>
                  <a:lnTo>
                    <a:pt x="19" y="23"/>
                  </a:lnTo>
                  <a:lnTo>
                    <a:pt x="19" y="12"/>
                  </a:lnTo>
                  <a:close/>
                  <a:moveTo>
                    <a:pt x="19" y="34"/>
                  </a:moveTo>
                  <a:lnTo>
                    <a:pt x="29" y="34"/>
                  </a:lnTo>
                  <a:lnTo>
                    <a:pt x="35" y="35"/>
                  </a:lnTo>
                  <a:lnTo>
                    <a:pt x="38" y="36"/>
                  </a:lnTo>
                  <a:lnTo>
                    <a:pt x="39" y="39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8" y="46"/>
                  </a:lnTo>
                  <a:lnTo>
                    <a:pt x="35" y="47"/>
                  </a:lnTo>
                  <a:lnTo>
                    <a:pt x="30" y="48"/>
                  </a:lnTo>
                  <a:lnTo>
                    <a:pt x="19" y="48"/>
                  </a:lnTo>
                  <a:lnTo>
                    <a:pt x="19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30" name="Freeform 2314"/>
            <p:cNvSpPr>
              <a:spLocks/>
            </p:cNvSpPr>
            <p:nvPr/>
          </p:nvSpPr>
          <p:spPr bwMode="auto">
            <a:xfrm>
              <a:off x="3066" y="736"/>
              <a:ext cx="442" cy="387"/>
            </a:xfrm>
            <a:custGeom>
              <a:avLst/>
              <a:gdLst/>
              <a:ahLst/>
              <a:cxnLst>
                <a:cxn ang="0">
                  <a:pos x="87" y="1546"/>
                </a:cxn>
                <a:cxn ang="0">
                  <a:pos x="1679" y="1546"/>
                </a:cxn>
                <a:cxn ang="0">
                  <a:pos x="1691" y="1546"/>
                </a:cxn>
                <a:cxn ang="0">
                  <a:pos x="1703" y="1542"/>
                </a:cxn>
                <a:cxn ang="0">
                  <a:pos x="1715" y="1538"/>
                </a:cxn>
                <a:cxn ang="0">
                  <a:pos x="1726" y="1532"/>
                </a:cxn>
                <a:cxn ang="0">
                  <a:pos x="1736" y="1524"/>
                </a:cxn>
                <a:cxn ang="0">
                  <a:pos x="1745" y="1516"/>
                </a:cxn>
                <a:cxn ang="0">
                  <a:pos x="1752" y="1506"/>
                </a:cxn>
                <a:cxn ang="0">
                  <a:pos x="1758" y="1495"/>
                </a:cxn>
                <a:cxn ang="0">
                  <a:pos x="1763" y="1483"/>
                </a:cxn>
                <a:cxn ang="0">
                  <a:pos x="1765" y="1470"/>
                </a:cxn>
                <a:cxn ang="0">
                  <a:pos x="1766" y="1458"/>
                </a:cxn>
                <a:cxn ang="0">
                  <a:pos x="1766" y="88"/>
                </a:cxn>
                <a:cxn ang="0">
                  <a:pos x="1765" y="76"/>
                </a:cxn>
                <a:cxn ang="0">
                  <a:pos x="1763" y="63"/>
                </a:cxn>
                <a:cxn ang="0">
                  <a:pos x="1758" y="51"/>
                </a:cxn>
                <a:cxn ang="0">
                  <a:pos x="1752" y="41"/>
                </a:cxn>
                <a:cxn ang="0">
                  <a:pos x="1745" y="31"/>
                </a:cxn>
                <a:cxn ang="0">
                  <a:pos x="1736" y="22"/>
                </a:cxn>
                <a:cxn ang="0">
                  <a:pos x="1726" y="15"/>
                </a:cxn>
                <a:cxn ang="0">
                  <a:pos x="1715" y="8"/>
                </a:cxn>
                <a:cxn ang="0">
                  <a:pos x="1703" y="3"/>
                </a:cxn>
                <a:cxn ang="0">
                  <a:pos x="1691" y="1"/>
                </a:cxn>
                <a:cxn ang="0">
                  <a:pos x="1679" y="0"/>
                </a:cxn>
                <a:cxn ang="0">
                  <a:pos x="87" y="0"/>
                </a:cxn>
                <a:cxn ang="0">
                  <a:pos x="75" y="1"/>
                </a:cxn>
                <a:cxn ang="0">
                  <a:pos x="63" y="3"/>
                </a:cxn>
                <a:cxn ang="0">
                  <a:pos x="52" y="8"/>
                </a:cxn>
                <a:cxn ang="0">
                  <a:pos x="40" y="15"/>
                </a:cxn>
                <a:cxn ang="0">
                  <a:pos x="30" y="22"/>
                </a:cxn>
                <a:cxn ang="0">
                  <a:pos x="21" y="31"/>
                </a:cxn>
                <a:cxn ang="0">
                  <a:pos x="14" y="41"/>
                </a:cxn>
                <a:cxn ang="0">
                  <a:pos x="8" y="51"/>
                </a:cxn>
                <a:cxn ang="0">
                  <a:pos x="3" y="63"/>
                </a:cxn>
                <a:cxn ang="0">
                  <a:pos x="1" y="76"/>
                </a:cxn>
                <a:cxn ang="0">
                  <a:pos x="0" y="88"/>
                </a:cxn>
                <a:cxn ang="0">
                  <a:pos x="0" y="1458"/>
                </a:cxn>
                <a:cxn ang="0">
                  <a:pos x="1" y="1470"/>
                </a:cxn>
                <a:cxn ang="0">
                  <a:pos x="3" y="1483"/>
                </a:cxn>
                <a:cxn ang="0">
                  <a:pos x="8" y="1495"/>
                </a:cxn>
                <a:cxn ang="0">
                  <a:pos x="14" y="1506"/>
                </a:cxn>
                <a:cxn ang="0">
                  <a:pos x="21" y="1516"/>
                </a:cxn>
                <a:cxn ang="0">
                  <a:pos x="30" y="1524"/>
                </a:cxn>
                <a:cxn ang="0">
                  <a:pos x="40" y="1532"/>
                </a:cxn>
                <a:cxn ang="0">
                  <a:pos x="52" y="1538"/>
                </a:cxn>
                <a:cxn ang="0">
                  <a:pos x="63" y="1542"/>
                </a:cxn>
                <a:cxn ang="0">
                  <a:pos x="75" y="1546"/>
                </a:cxn>
                <a:cxn ang="0">
                  <a:pos x="87" y="1546"/>
                </a:cxn>
              </a:cxnLst>
              <a:rect l="0" t="0" r="r" b="b"/>
              <a:pathLst>
                <a:path w="1766" h="1546">
                  <a:moveTo>
                    <a:pt x="87" y="1546"/>
                  </a:moveTo>
                  <a:lnTo>
                    <a:pt x="1679" y="1546"/>
                  </a:lnTo>
                  <a:lnTo>
                    <a:pt x="1691" y="1546"/>
                  </a:lnTo>
                  <a:lnTo>
                    <a:pt x="1703" y="1542"/>
                  </a:lnTo>
                  <a:lnTo>
                    <a:pt x="1715" y="1538"/>
                  </a:lnTo>
                  <a:lnTo>
                    <a:pt x="1726" y="1532"/>
                  </a:lnTo>
                  <a:lnTo>
                    <a:pt x="1736" y="1524"/>
                  </a:lnTo>
                  <a:lnTo>
                    <a:pt x="1745" y="1516"/>
                  </a:lnTo>
                  <a:lnTo>
                    <a:pt x="1752" y="1506"/>
                  </a:lnTo>
                  <a:lnTo>
                    <a:pt x="1758" y="1495"/>
                  </a:lnTo>
                  <a:lnTo>
                    <a:pt x="1763" y="1483"/>
                  </a:lnTo>
                  <a:lnTo>
                    <a:pt x="1765" y="1470"/>
                  </a:lnTo>
                  <a:lnTo>
                    <a:pt x="1766" y="1458"/>
                  </a:lnTo>
                  <a:lnTo>
                    <a:pt x="1766" y="88"/>
                  </a:lnTo>
                  <a:lnTo>
                    <a:pt x="1765" y="76"/>
                  </a:lnTo>
                  <a:lnTo>
                    <a:pt x="1763" y="63"/>
                  </a:lnTo>
                  <a:lnTo>
                    <a:pt x="1758" y="51"/>
                  </a:lnTo>
                  <a:lnTo>
                    <a:pt x="1752" y="41"/>
                  </a:lnTo>
                  <a:lnTo>
                    <a:pt x="1745" y="31"/>
                  </a:lnTo>
                  <a:lnTo>
                    <a:pt x="1736" y="22"/>
                  </a:lnTo>
                  <a:lnTo>
                    <a:pt x="1726" y="15"/>
                  </a:lnTo>
                  <a:lnTo>
                    <a:pt x="1715" y="8"/>
                  </a:lnTo>
                  <a:lnTo>
                    <a:pt x="1703" y="3"/>
                  </a:lnTo>
                  <a:lnTo>
                    <a:pt x="1691" y="1"/>
                  </a:lnTo>
                  <a:lnTo>
                    <a:pt x="1679" y="0"/>
                  </a:lnTo>
                  <a:lnTo>
                    <a:pt x="87" y="0"/>
                  </a:lnTo>
                  <a:lnTo>
                    <a:pt x="75" y="1"/>
                  </a:lnTo>
                  <a:lnTo>
                    <a:pt x="63" y="3"/>
                  </a:lnTo>
                  <a:lnTo>
                    <a:pt x="52" y="8"/>
                  </a:lnTo>
                  <a:lnTo>
                    <a:pt x="40" y="15"/>
                  </a:lnTo>
                  <a:lnTo>
                    <a:pt x="30" y="22"/>
                  </a:lnTo>
                  <a:lnTo>
                    <a:pt x="21" y="31"/>
                  </a:lnTo>
                  <a:lnTo>
                    <a:pt x="14" y="41"/>
                  </a:lnTo>
                  <a:lnTo>
                    <a:pt x="8" y="51"/>
                  </a:lnTo>
                  <a:lnTo>
                    <a:pt x="3" y="63"/>
                  </a:lnTo>
                  <a:lnTo>
                    <a:pt x="1" y="76"/>
                  </a:lnTo>
                  <a:lnTo>
                    <a:pt x="0" y="88"/>
                  </a:lnTo>
                  <a:lnTo>
                    <a:pt x="0" y="1458"/>
                  </a:lnTo>
                  <a:lnTo>
                    <a:pt x="1" y="1470"/>
                  </a:lnTo>
                  <a:lnTo>
                    <a:pt x="3" y="1483"/>
                  </a:lnTo>
                  <a:lnTo>
                    <a:pt x="8" y="1495"/>
                  </a:lnTo>
                  <a:lnTo>
                    <a:pt x="14" y="1506"/>
                  </a:lnTo>
                  <a:lnTo>
                    <a:pt x="21" y="1516"/>
                  </a:lnTo>
                  <a:lnTo>
                    <a:pt x="30" y="1524"/>
                  </a:lnTo>
                  <a:lnTo>
                    <a:pt x="40" y="1532"/>
                  </a:lnTo>
                  <a:lnTo>
                    <a:pt x="52" y="1538"/>
                  </a:lnTo>
                  <a:lnTo>
                    <a:pt x="63" y="1542"/>
                  </a:lnTo>
                  <a:lnTo>
                    <a:pt x="75" y="1546"/>
                  </a:lnTo>
                  <a:lnTo>
                    <a:pt x="87" y="15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31" name="Freeform 2315"/>
            <p:cNvSpPr>
              <a:spLocks/>
            </p:cNvSpPr>
            <p:nvPr/>
          </p:nvSpPr>
          <p:spPr bwMode="auto">
            <a:xfrm>
              <a:off x="3088" y="1121"/>
              <a:ext cx="398" cy="4"/>
            </a:xfrm>
            <a:custGeom>
              <a:avLst/>
              <a:gdLst/>
              <a:ahLst/>
              <a:cxnLst>
                <a:cxn ang="0">
                  <a:pos x="1592" y="18"/>
                </a:cxn>
                <a:cxn ang="0">
                  <a:pos x="1592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1592" y="18"/>
                </a:cxn>
                <a:cxn ang="0">
                  <a:pos x="1592" y="18"/>
                </a:cxn>
                <a:cxn ang="0">
                  <a:pos x="1592" y="18"/>
                </a:cxn>
                <a:cxn ang="0">
                  <a:pos x="1592" y="18"/>
                </a:cxn>
                <a:cxn ang="0">
                  <a:pos x="1592" y="18"/>
                </a:cxn>
              </a:cxnLst>
              <a:rect l="0" t="0" r="r" b="b"/>
              <a:pathLst>
                <a:path w="1592" h="18">
                  <a:moveTo>
                    <a:pt x="1592" y="18"/>
                  </a:moveTo>
                  <a:lnTo>
                    <a:pt x="1592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592" y="18"/>
                  </a:lnTo>
                  <a:lnTo>
                    <a:pt x="1592" y="18"/>
                  </a:lnTo>
                  <a:lnTo>
                    <a:pt x="1592" y="18"/>
                  </a:lnTo>
                  <a:lnTo>
                    <a:pt x="1592" y="18"/>
                  </a:lnTo>
                  <a:lnTo>
                    <a:pt x="1592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32" name="Freeform 2316"/>
            <p:cNvSpPr>
              <a:spLocks/>
            </p:cNvSpPr>
            <p:nvPr/>
          </p:nvSpPr>
          <p:spPr bwMode="auto">
            <a:xfrm>
              <a:off x="3485" y="1120"/>
              <a:ext cx="4" cy="5"/>
            </a:xfrm>
            <a:custGeom>
              <a:avLst/>
              <a:gdLst/>
              <a:ahLst/>
              <a:cxnLst>
                <a:cxn ang="0">
                  <a:pos x="15" y="18"/>
                </a:cxn>
                <a:cxn ang="0">
                  <a:pos x="12" y="0"/>
                </a:cxn>
                <a:cxn ang="0">
                  <a:pos x="0" y="1"/>
                </a:cxn>
                <a:cxn ang="0">
                  <a:pos x="1" y="19"/>
                </a:cxn>
                <a:cxn ang="0">
                  <a:pos x="14" y="18"/>
                </a:cxn>
                <a:cxn ang="0">
                  <a:pos x="15" y="18"/>
                </a:cxn>
                <a:cxn ang="0">
                  <a:pos x="14" y="18"/>
                </a:cxn>
                <a:cxn ang="0">
                  <a:pos x="14" y="18"/>
                </a:cxn>
                <a:cxn ang="0">
                  <a:pos x="15" y="18"/>
                </a:cxn>
              </a:cxnLst>
              <a:rect l="0" t="0" r="r" b="b"/>
              <a:pathLst>
                <a:path w="15" h="19">
                  <a:moveTo>
                    <a:pt x="15" y="18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" y="19"/>
                  </a:lnTo>
                  <a:lnTo>
                    <a:pt x="14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5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33" name="Freeform 2317"/>
            <p:cNvSpPr>
              <a:spLocks/>
            </p:cNvSpPr>
            <p:nvPr/>
          </p:nvSpPr>
          <p:spPr bwMode="auto">
            <a:xfrm>
              <a:off x="3488" y="1120"/>
              <a:ext cx="5" cy="5"/>
            </a:xfrm>
            <a:custGeom>
              <a:avLst/>
              <a:gdLst/>
              <a:ahLst/>
              <a:cxnLst>
                <a:cxn ang="0">
                  <a:pos x="17" y="17"/>
                </a:cxn>
                <a:cxn ang="0">
                  <a:pos x="12" y="0"/>
                </a:cxn>
                <a:cxn ang="0">
                  <a:pos x="0" y="3"/>
                </a:cxn>
                <a:cxn ang="0">
                  <a:pos x="4" y="20"/>
                </a:cxn>
                <a:cxn ang="0">
                  <a:pos x="15" y="17"/>
                </a:cxn>
                <a:cxn ang="0">
                  <a:pos x="17" y="17"/>
                </a:cxn>
                <a:cxn ang="0">
                  <a:pos x="15" y="17"/>
                </a:cxn>
                <a:cxn ang="0">
                  <a:pos x="16" y="17"/>
                </a:cxn>
                <a:cxn ang="0">
                  <a:pos x="17" y="17"/>
                </a:cxn>
              </a:cxnLst>
              <a:rect l="0" t="0" r="r" b="b"/>
              <a:pathLst>
                <a:path w="17" h="20">
                  <a:moveTo>
                    <a:pt x="17" y="17"/>
                  </a:moveTo>
                  <a:lnTo>
                    <a:pt x="12" y="0"/>
                  </a:lnTo>
                  <a:lnTo>
                    <a:pt x="0" y="3"/>
                  </a:lnTo>
                  <a:lnTo>
                    <a:pt x="4" y="20"/>
                  </a:lnTo>
                  <a:lnTo>
                    <a:pt x="15" y="17"/>
                  </a:lnTo>
                  <a:lnTo>
                    <a:pt x="17" y="17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7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34" name="Freeform 2318"/>
            <p:cNvSpPr>
              <a:spLocks/>
            </p:cNvSpPr>
            <p:nvPr/>
          </p:nvSpPr>
          <p:spPr bwMode="auto">
            <a:xfrm>
              <a:off x="3491" y="1119"/>
              <a:ext cx="5" cy="5"/>
            </a:xfrm>
            <a:custGeom>
              <a:avLst/>
              <a:gdLst/>
              <a:ahLst/>
              <a:cxnLst>
                <a:cxn ang="0">
                  <a:pos x="19" y="16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6" y="21"/>
                </a:cxn>
                <a:cxn ang="0">
                  <a:pos x="18" y="16"/>
                </a:cxn>
                <a:cxn ang="0">
                  <a:pos x="19" y="16"/>
                </a:cxn>
                <a:cxn ang="0">
                  <a:pos x="18" y="16"/>
                </a:cxn>
                <a:cxn ang="0">
                  <a:pos x="18" y="16"/>
                </a:cxn>
                <a:cxn ang="0">
                  <a:pos x="19" y="16"/>
                </a:cxn>
              </a:cxnLst>
              <a:rect l="0" t="0" r="r" b="b"/>
              <a:pathLst>
                <a:path w="19" h="21">
                  <a:moveTo>
                    <a:pt x="19" y="16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1"/>
                  </a:lnTo>
                  <a:lnTo>
                    <a:pt x="18" y="16"/>
                  </a:lnTo>
                  <a:lnTo>
                    <a:pt x="19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9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35" name="Freeform 2319"/>
            <p:cNvSpPr>
              <a:spLocks/>
            </p:cNvSpPr>
            <p:nvPr/>
          </p:nvSpPr>
          <p:spPr bwMode="auto">
            <a:xfrm>
              <a:off x="3494" y="1118"/>
              <a:ext cx="5" cy="5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11" y="0"/>
                </a:cxn>
                <a:cxn ang="0">
                  <a:pos x="0" y="6"/>
                </a:cxn>
                <a:cxn ang="0">
                  <a:pos x="8" y="21"/>
                </a:cxn>
                <a:cxn ang="0">
                  <a:pos x="19" y="14"/>
                </a:cxn>
                <a:cxn ang="0">
                  <a:pos x="20" y="13"/>
                </a:cxn>
                <a:cxn ang="0">
                  <a:pos x="19" y="14"/>
                </a:cxn>
                <a:cxn ang="0">
                  <a:pos x="20" y="14"/>
                </a:cxn>
                <a:cxn ang="0">
                  <a:pos x="20" y="13"/>
                </a:cxn>
              </a:cxnLst>
              <a:rect l="0" t="0" r="r" b="b"/>
              <a:pathLst>
                <a:path w="20" h="21">
                  <a:moveTo>
                    <a:pt x="20" y="13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8" y="21"/>
                  </a:lnTo>
                  <a:lnTo>
                    <a:pt x="19" y="14"/>
                  </a:lnTo>
                  <a:lnTo>
                    <a:pt x="20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36" name="Freeform 2320"/>
            <p:cNvSpPr>
              <a:spLocks/>
            </p:cNvSpPr>
            <p:nvPr/>
          </p:nvSpPr>
          <p:spPr bwMode="auto">
            <a:xfrm>
              <a:off x="3496" y="1116"/>
              <a:ext cx="5" cy="5"/>
            </a:xfrm>
            <a:custGeom>
              <a:avLst/>
              <a:gdLst/>
              <a:ahLst/>
              <a:cxnLst>
                <a:cxn ang="0">
                  <a:pos x="20" y="12"/>
                </a:cxn>
                <a:cxn ang="0">
                  <a:pos x="10" y="0"/>
                </a:cxn>
                <a:cxn ang="0">
                  <a:pos x="0" y="7"/>
                </a:cxn>
                <a:cxn ang="0">
                  <a:pos x="9" y="20"/>
                </a:cxn>
                <a:cxn ang="0">
                  <a:pos x="19" y="13"/>
                </a:cxn>
                <a:cxn ang="0">
                  <a:pos x="20" y="12"/>
                </a:cxn>
                <a:cxn ang="0">
                  <a:pos x="19" y="13"/>
                </a:cxn>
                <a:cxn ang="0">
                  <a:pos x="20" y="13"/>
                </a:cxn>
                <a:cxn ang="0">
                  <a:pos x="20" y="12"/>
                </a:cxn>
              </a:cxnLst>
              <a:rect l="0" t="0" r="r" b="b"/>
              <a:pathLst>
                <a:path w="20" h="20">
                  <a:moveTo>
                    <a:pt x="20" y="12"/>
                  </a:moveTo>
                  <a:lnTo>
                    <a:pt x="10" y="0"/>
                  </a:lnTo>
                  <a:lnTo>
                    <a:pt x="0" y="7"/>
                  </a:lnTo>
                  <a:lnTo>
                    <a:pt x="9" y="20"/>
                  </a:lnTo>
                  <a:lnTo>
                    <a:pt x="19" y="13"/>
                  </a:lnTo>
                  <a:lnTo>
                    <a:pt x="20" y="12"/>
                  </a:lnTo>
                  <a:lnTo>
                    <a:pt x="19" y="13"/>
                  </a:lnTo>
                  <a:lnTo>
                    <a:pt x="20" y="13"/>
                  </a:lnTo>
                  <a:lnTo>
                    <a:pt x="2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37" name="Freeform 2321"/>
            <p:cNvSpPr>
              <a:spLocks/>
            </p:cNvSpPr>
            <p:nvPr/>
          </p:nvSpPr>
          <p:spPr bwMode="auto">
            <a:xfrm>
              <a:off x="3499" y="1114"/>
              <a:ext cx="5" cy="5"/>
            </a:xfrm>
            <a:custGeom>
              <a:avLst/>
              <a:gdLst/>
              <a:ahLst/>
              <a:cxnLst>
                <a:cxn ang="0">
                  <a:pos x="21" y="10"/>
                </a:cxn>
                <a:cxn ang="0">
                  <a:pos x="8" y="0"/>
                </a:cxn>
                <a:cxn ang="0">
                  <a:pos x="0" y="9"/>
                </a:cxn>
                <a:cxn ang="0">
                  <a:pos x="11" y="20"/>
                </a:cxn>
                <a:cxn ang="0">
                  <a:pos x="20" y="11"/>
                </a:cxn>
                <a:cxn ang="0">
                  <a:pos x="21" y="10"/>
                </a:cxn>
                <a:cxn ang="0">
                  <a:pos x="20" y="11"/>
                </a:cxn>
                <a:cxn ang="0">
                  <a:pos x="20" y="11"/>
                </a:cxn>
                <a:cxn ang="0">
                  <a:pos x="21" y="10"/>
                </a:cxn>
              </a:cxnLst>
              <a:rect l="0" t="0" r="r" b="b"/>
              <a:pathLst>
                <a:path w="21" h="20">
                  <a:moveTo>
                    <a:pt x="21" y="10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11" y="20"/>
                  </a:lnTo>
                  <a:lnTo>
                    <a:pt x="20" y="11"/>
                  </a:lnTo>
                  <a:lnTo>
                    <a:pt x="21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34" name="Group 2322"/>
          <p:cNvGrpSpPr>
            <a:grpSpLocks/>
          </p:cNvGrpSpPr>
          <p:nvPr/>
        </p:nvGrpSpPr>
        <p:grpSpPr bwMode="auto">
          <a:xfrm>
            <a:off x="4699000" y="1165225"/>
            <a:ext cx="873125" cy="3198813"/>
            <a:chOff x="2960" y="734"/>
            <a:chExt cx="550" cy="2015"/>
          </a:xfrm>
        </p:grpSpPr>
        <p:sp>
          <p:nvSpPr>
            <p:cNvPr id="625939" name="Freeform 2323"/>
            <p:cNvSpPr>
              <a:spLocks/>
            </p:cNvSpPr>
            <p:nvPr/>
          </p:nvSpPr>
          <p:spPr bwMode="auto">
            <a:xfrm>
              <a:off x="3501" y="1111"/>
              <a:ext cx="5" cy="5"/>
            </a:xfrm>
            <a:custGeom>
              <a:avLst/>
              <a:gdLst/>
              <a:ahLst/>
              <a:cxnLst>
                <a:cxn ang="0">
                  <a:pos x="21" y="9"/>
                </a:cxn>
                <a:cxn ang="0">
                  <a:pos x="7" y="0"/>
                </a:cxn>
                <a:cxn ang="0">
                  <a:pos x="0" y="10"/>
                </a:cxn>
                <a:cxn ang="0">
                  <a:pos x="13" y="19"/>
                </a:cxn>
                <a:cxn ang="0">
                  <a:pos x="20" y="9"/>
                </a:cxn>
                <a:cxn ang="0">
                  <a:pos x="21" y="9"/>
                </a:cxn>
                <a:cxn ang="0">
                  <a:pos x="20" y="9"/>
                </a:cxn>
                <a:cxn ang="0">
                  <a:pos x="20" y="9"/>
                </a:cxn>
                <a:cxn ang="0">
                  <a:pos x="21" y="9"/>
                </a:cxn>
              </a:cxnLst>
              <a:rect l="0" t="0" r="r" b="b"/>
              <a:pathLst>
                <a:path w="21" h="19">
                  <a:moveTo>
                    <a:pt x="21" y="9"/>
                  </a:moveTo>
                  <a:lnTo>
                    <a:pt x="7" y="0"/>
                  </a:lnTo>
                  <a:lnTo>
                    <a:pt x="0" y="10"/>
                  </a:lnTo>
                  <a:lnTo>
                    <a:pt x="13" y="19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1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0" name="Freeform 2324"/>
            <p:cNvSpPr>
              <a:spLocks/>
            </p:cNvSpPr>
            <p:nvPr/>
          </p:nvSpPr>
          <p:spPr bwMode="auto">
            <a:xfrm>
              <a:off x="3502" y="1109"/>
              <a:ext cx="6" cy="5"/>
            </a:xfrm>
            <a:custGeom>
              <a:avLst/>
              <a:gdLst/>
              <a:ahLst/>
              <a:cxnLst>
                <a:cxn ang="0">
                  <a:pos x="21" y="8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15" y="20"/>
                </a:cxn>
                <a:cxn ang="0">
                  <a:pos x="21" y="9"/>
                </a:cxn>
                <a:cxn ang="0">
                  <a:pos x="21" y="8"/>
                </a:cxn>
                <a:cxn ang="0">
                  <a:pos x="21" y="9"/>
                </a:cxn>
                <a:cxn ang="0">
                  <a:pos x="21" y="8"/>
                </a:cxn>
                <a:cxn ang="0">
                  <a:pos x="21" y="8"/>
                </a:cxn>
              </a:cxnLst>
              <a:rect l="0" t="0" r="r" b="b"/>
              <a:pathLst>
                <a:path w="21" h="20">
                  <a:moveTo>
                    <a:pt x="21" y="8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15" y="2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1" name="Freeform 2325"/>
            <p:cNvSpPr>
              <a:spLocks/>
            </p:cNvSpPr>
            <p:nvPr/>
          </p:nvSpPr>
          <p:spPr bwMode="auto">
            <a:xfrm>
              <a:off x="3504" y="1106"/>
              <a:ext cx="5" cy="5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4" y="0"/>
                </a:cxn>
                <a:cxn ang="0">
                  <a:pos x="0" y="11"/>
                </a:cxn>
                <a:cxn ang="0">
                  <a:pos x="15" y="18"/>
                </a:cxn>
                <a:cxn ang="0">
                  <a:pos x="19" y="5"/>
                </a:cxn>
                <a:cxn ang="0">
                  <a:pos x="19" y="4"/>
                </a:cxn>
                <a:cxn ang="0">
                  <a:pos x="19" y="5"/>
                </a:cxn>
                <a:cxn ang="0">
                  <a:pos x="19" y="5"/>
                </a:cxn>
                <a:cxn ang="0">
                  <a:pos x="19" y="4"/>
                </a:cxn>
              </a:cxnLst>
              <a:rect l="0" t="0" r="r" b="b"/>
              <a:pathLst>
                <a:path w="19" h="18">
                  <a:moveTo>
                    <a:pt x="19" y="4"/>
                  </a:moveTo>
                  <a:lnTo>
                    <a:pt x="4" y="0"/>
                  </a:lnTo>
                  <a:lnTo>
                    <a:pt x="0" y="11"/>
                  </a:lnTo>
                  <a:lnTo>
                    <a:pt x="15" y="18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2" name="Freeform 2326"/>
            <p:cNvSpPr>
              <a:spLocks/>
            </p:cNvSpPr>
            <p:nvPr/>
          </p:nvSpPr>
          <p:spPr bwMode="auto">
            <a:xfrm>
              <a:off x="3505" y="1103"/>
              <a:ext cx="4" cy="4"/>
            </a:xfrm>
            <a:custGeom>
              <a:avLst/>
              <a:gdLst/>
              <a:ahLst/>
              <a:cxnLst>
                <a:cxn ang="0">
                  <a:pos x="19" y="3"/>
                </a:cxn>
                <a:cxn ang="0">
                  <a:pos x="2" y="0"/>
                </a:cxn>
                <a:cxn ang="0">
                  <a:pos x="0" y="13"/>
                </a:cxn>
                <a:cxn ang="0">
                  <a:pos x="15" y="16"/>
                </a:cxn>
                <a:cxn ang="0">
                  <a:pos x="19" y="4"/>
                </a:cxn>
                <a:cxn ang="0">
                  <a:pos x="19" y="3"/>
                </a:cxn>
                <a:cxn ang="0">
                  <a:pos x="19" y="4"/>
                </a:cxn>
                <a:cxn ang="0">
                  <a:pos x="19" y="3"/>
                </a:cxn>
                <a:cxn ang="0">
                  <a:pos x="19" y="3"/>
                </a:cxn>
              </a:cxnLst>
              <a:rect l="0" t="0" r="r" b="b"/>
              <a:pathLst>
                <a:path w="19" h="16">
                  <a:moveTo>
                    <a:pt x="19" y="3"/>
                  </a:moveTo>
                  <a:lnTo>
                    <a:pt x="2" y="0"/>
                  </a:lnTo>
                  <a:lnTo>
                    <a:pt x="0" y="13"/>
                  </a:lnTo>
                  <a:lnTo>
                    <a:pt x="15" y="16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3" name="Freeform 2327"/>
            <p:cNvSpPr>
              <a:spLocks/>
            </p:cNvSpPr>
            <p:nvPr/>
          </p:nvSpPr>
          <p:spPr bwMode="auto">
            <a:xfrm>
              <a:off x="3505" y="1100"/>
              <a:ext cx="5" cy="4"/>
            </a:xfrm>
            <a:custGeom>
              <a:avLst/>
              <a:gdLst/>
              <a:ahLst/>
              <a:cxnLst>
                <a:cxn ang="0">
                  <a:pos x="18" y="1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17" y="14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  <a:cxn ang="0">
                  <a:pos x="18" y="1"/>
                </a:cxn>
              </a:cxnLst>
              <a:rect l="0" t="0" r="r" b="b"/>
              <a:pathLst>
                <a:path w="18" h="14">
                  <a:moveTo>
                    <a:pt x="18" y="1"/>
                  </a:moveTo>
                  <a:lnTo>
                    <a:pt x="1" y="0"/>
                  </a:lnTo>
                  <a:lnTo>
                    <a:pt x="0" y="13"/>
                  </a:lnTo>
                  <a:lnTo>
                    <a:pt x="17" y="14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4" name="Freeform 2328"/>
            <p:cNvSpPr>
              <a:spLocks/>
            </p:cNvSpPr>
            <p:nvPr/>
          </p:nvSpPr>
          <p:spPr bwMode="auto">
            <a:xfrm>
              <a:off x="3506" y="758"/>
              <a:ext cx="4" cy="34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0"/>
                </a:cxn>
                <a:cxn ang="0">
                  <a:pos x="0" y="1370"/>
                </a:cxn>
                <a:cxn ang="0">
                  <a:pos x="17" y="137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7" y="0"/>
                </a:cxn>
              </a:cxnLst>
              <a:rect l="0" t="0" r="r" b="b"/>
              <a:pathLst>
                <a:path w="17" h="1370">
                  <a:moveTo>
                    <a:pt x="17" y="0"/>
                  </a:moveTo>
                  <a:lnTo>
                    <a:pt x="0" y="0"/>
                  </a:lnTo>
                  <a:lnTo>
                    <a:pt x="0" y="1370"/>
                  </a:lnTo>
                  <a:lnTo>
                    <a:pt x="17" y="137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5" name="Freeform 2329"/>
            <p:cNvSpPr>
              <a:spLocks/>
            </p:cNvSpPr>
            <p:nvPr/>
          </p:nvSpPr>
          <p:spPr bwMode="auto">
            <a:xfrm>
              <a:off x="3505" y="755"/>
              <a:ext cx="5" cy="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3"/>
                </a:cxn>
                <a:cxn ang="0">
                  <a:pos x="1" y="15"/>
                </a:cxn>
                <a:cxn ang="0">
                  <a:pos x="18" y="14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7" y="1"/>
                </a:cxn>
                <a:cxn ang="0">
                  <a:pos x="17" y="0"/>
                </a:cxn>
              </a:cxnLst>
              <a:rect l="0" t="0" r="r" b="b"/>
              <a:pathLst>
                <a:path w="18" h="15">
                  <a:moveTo>
                    <a:pt x="17" y="0"/>
                  </a:moveTo>
                  <a:lnTo>
                    <a:pt x="0" y="3"/>
                  </a:lnTo>
                  <a:lnTo>
                    <a:pt x="1" y="15"/>
                  </a:lnTo>
                  <a:lnTo>
                    <a:pt x="18" y="14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6" name="Freeform 2330"/>
            <p:cNvSpPr>
              <a:spLocks/>
            </p:cNvSpPr>
            <p:nvPr/>
          </p:nvSpPr>
          <p:spPr bwMode="auto">
            <a:xfrm>
              <a:off x="3505" y="752"/>
              <a:ext cx="4" cy="4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5"/>
                </a:cxn>
                <a:cxn ang="0">
                  <a:pos x="2" y="17"/>
                </a:cxn>
                <a:cxn ang="0">
                  <a:pos x="19" y="13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19" h="17">
                  <a:moveTo>
                    <a:pt x="15" y="0"/>
                  </a:moveTo>
                  <a:lnTo>
                    <a:pt x="0" y="5"/>
                  </a:lnTo>
                  <a:lnTo>
                    <a:pt x="2" y="17"/>
                  </a:lnTo>
                  <a:lnTo>
                    <a:pt x="19" y="13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7" name="Freeform 2331"/>
            <p:cNvSpPr>
              <a:spLocks/>
            </p:cNvSpPr>
            <p:nvPr/>
          </p:nvSpPr>
          <p:spPr bwMode="auto">
            <a:xfrm>
              <a:off x="3504" y="748"/>
              <a:ext cx="5" cy="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7"/>
                </a:cxn>
                <a:cxn ang="0">
                  <a:pos x="4" y="20"/>
                </a:cxn>
                <a:cxn ang="0">
                  <a:pos x="19" y="14"/>
                </a:cxn>
                <a:cxn ang="0">
                  <a:pos x="15" y="2"/>
                </a:cxn>
                <a:cxn ang="0">
                  <a:pos x="15" y="0"/>
                </a:cxn>
                <a:cxn ang="0">
                  <a:pos x="15" y="2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19" h="20">
                  <a:moveTo>
                    <a:pt x="15" y="0"/>
                  </a:moveTo>
                  <a:lnTo>
                    <a:pt x="0" y="7"/>
                  </a:lnTo>
                  <a:lnTo>
                    <a:pt x="4" y="20"/>
                  </a:lnTo>
                  <a:lnTo>
                    <a:pt x="19" y="14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8" name="Freeform 2332"/>
            <p:cNvSpPr>
              <a:spLocks/>
            </p:cNvSpPr>
            <p:nvPr/>
          </p:nvSpPr>
          <p:spPr bwMode="auto">
            <a:xfrm>
              <a:off x="3502" y="745"/>
              <a:ext cx="6" cy="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9"/>
                </a:cxn>
                <a:cxn ang="0">
                  <a:pos x="6" y="19"/>
                </a:cxn>
                <a:cxn ang="0">
                  <a:pos x="21" y="11"/>
                </a:cxn>
                <a:cxn ang="0">
                  <a:pos x="15" y="1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1" h="19">
                  <a:moveTo>
                    <a:pt x="14" y="0"/>
                  </a:moveTo>
                  <a:lnTo>
                    <a:pt x="0" y="9"/>
                  </a:lnTo>
                  <a:lnTo>
                    <a:pt x="6" y="19"/>
                  </a:lnTo>
                  <a:lnTo>
                    <a:pt x="21" y="11"/>
                  </a:lnTo>
                  <a:lnTo>
                    <a:pt x="15" y="1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49" name="Freeform 2333"/>
            <p:cNvSpPr>
              <a:spLocks/>
            </p:cNvSpPr>
            <p:nvPr/>
          </p:nvSpPr>
          <p:spPr bwMode="auto">
            <a:xfrm>
              <a:off x="3501" y="742"/>
              <a:ext cx="5" cy="6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0"/>
                </a:cxn>
                <a:cxn ang="0">
                  <a:pos x="7" y="20"/>
                </a:cxn>
                <a:cxn ang="0">
                  <a:pos x="20" y="11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20" h="20">
                  <a:moveTo>
                    <a:pt x="12" y="0"/>
                  </a:moveTo>
                  <a:lnTo>
                    <a:pt x="0" y="10"/>
                  </a:lnTo>
                  <a:lnTo>
                    <a:pt x="7" y="20"/>
                  </a:lnTo>
                  <a:lnTo>
                    <a:pt x="20" y="11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0" name="Freeform 2334"/>
            <p:cNvSpPr>
              <a:spLocks/>
            </p:cNvSpPr>
            <p:nvPr/>
          </p:nvSpPr>
          <p:spPr bwMode="auto">
            <a:xfrm>
              <a:off x="3499" y="740"/>
              <a:ext cx="5" cy="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3"/>
                </a:cxn>
                <a:cxn ang="0">
                  <a:pos x="8" y="21"/>
                </a:cxn>
                <a:cxn ang="0">
                  <a:pos x="20" y="10"/>
                </a:cxn>
                <a:cxn ang="0">
                  <a:pos x="11" y="1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0" y="0"/>
                </a:cxn>
              </a:cxnLst>
              <a:rect l="0" t="0" r="r" b="b"/>
              <a:pathLst>
                <a:path w="20" h="21">
                  <a:moveTo>
                    <a:pt x="10" y="0"/>
                  </a:moveTo>
                  <a:lnTo>
                    <a:pt x="0" y="13"/>
                  </a:lnTo>
                  <a:lnTo>
                    <a:pt x="8" y="21"/>
                  </a:lnTo>
                  <a:lnTo>
                    <a:pt x="20" y="10"/>
                  </a:lnTo>
                  <a:lnTo>
                    <a:pt x="11" y="1"/>
                  </a:lnTo>
                  <a:lnTo>
                    <a:pt x="10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1" name="Freeform 2335"/>
            <p:cNvSpPr>
              <a:spLocks/>
            </p:cNvSpPr>
            <p:nvPr/>
          </p:nvSpPr>
          <p:spPr bwMode="auto">
            <a:xfrm>
              <a:off x="3496" y="738"/>
              <a:ext cx="5" cy="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15"/>
                </a:cxn>
                <a:cxn ang="0">
                  <a:pos x="10" y="22"/>
                </a:cxn>
                <a:cxn ang="0">
                  <a:pos x="19" y="9"/>
                </a:cxn>
                <a:cxn ang="0">
                  <a:pos x="9" y="1"/>
                </a:cxn>
                <a:cxn ang="0">
                  <a:pos x="8" y="0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8" y="0"/>
                </a:cxn>
              </a:cxnLst>
              <a:rect l="0" t="0" r="r" b="b"/>
              <a:pathLst>
                <a:path w="19" h="22">
                  <a:moveTo>
                    <a:pt x="8" y="0"/>
                  </a:moveTo>
                  <a:lnTo>
                    <a:pt x="0" y="15"/>
                  </a:lnTo>
                  <a:lnTo>
                    <a:pt x="10" y="22"/>
                  </a:lnTo>
                  <a:lnTo>
                    <a:pt x="19" y="9"/>
                  </a:lnTo>
                  <a:lnTo>
                    <a:pt x="9" y="1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2" name="Freeform 2336"/>
            <p:cNvSpPr>
              <a:spLocks/>
            </p:cNvSpPr>
            <p:nvPr/>
          </p:nvSpPr>
          <p:spPr bwMode="auto">
            <a:xfrm>
              <a:off x="3494" y="736"/>
              <a:ext cx="4" cy="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6"/>
                </a:cxn>
                <a:cxn ang="0">
                  <a:pos x="11" y="22"/>
                </a:cxn>
                <a:cxn ang="0">
                  <a:pos x="19" y="6"/>
                </a:cxn>
                <a:cxn ang="0">
                  <a:pos x="8" y="1"/>
                </a:cxn>
                <a:cxn ang="0">
                  <a:pos x="6" y="0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6" y="0"/>
                </a:cxn>
              </a:cxnLst>
              <a:rect l="0" t="0" r="r" b="b"/>
              <a:pathLst>
                <a:path w="19" h="22">
                  <a:moveTo>
                    <a:pt x="6" y="0"/>
                  </a:moveTo>
                  <a:lnTo>
                    <a:pt x="0" y="16"/>
                  </a:lnTo>
                  <a:lnTo>
                    <a:pt x="11" y="22"/>
                  </a:lnTo>
                  <a:lnTo>
                    <a:pt x="19" y="6"/>
                  </a:lnTo>
                  <a:lnTo>
                    <a:pt x="8" y="1"/>
                  </a:lnTo>
                  <a:lnTo>
                    <a:pt x="6" y="0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3" name="Freeform 2337"/>
            <p:cNvSpPr>
              <a:spLocks/>
            </p:cNvSpPr>
            <p:nvPr/>
          </p:nvSpPr>
          <p:spPr bwMode="auto">
            <a:xfrm>
              <a:off x="3491" y="735"/>
              <a:ext cx="4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15"/>
                </a:cxn>
                <a:cxn ang="0">
                  <a:pos x="12" y="20"/>
                </a:cxn>
                <a:cxn ang="0">
                  <a:pos x="17" y="4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6" y="0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17" h="20">
                  <a:moveTo>
                    <a:pt x="5" y="0"/>
                  </a:moveTo>
                  <a:lnTo>
                    <a:pt x="0" y="15"/>
                  </a:lnTo>
                  <a:lnTo>
                    <a:pt x="12" y="20"/>
                  </a:lnTo>
                  <a:lnTo>
                    <a:pt x="17" y="4"/>
                  </a:lnTo>
                  <a:lnTo>
                    <a:pt x="6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4" name="Freeform 2338"/>
            <p:cNvSpPr>
              <a:spLocks/>
            </p:cNvSpPr>
            <p:nvPr/>
          </p:nvSpPr>
          <p:spPr bwMode="auto">
            <a:xfrm>
              <a:off x="3488" y="735"/>
              <a:ext cx="4" cy="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6"/>
                </a:cxn>
                <a:cxn ang="0">
                  <a:pos x="12" y="18"/>
                </a:cxn>
                <a:cxn ang="0">
                  <a:pos x="16" y="3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6" h="18">
                  <a:moveTo>
                    <a:pt x="3" y="0"/>
                  </a:moveTo>
                  <a:lnTo>
                    <a:pt x="0" y="16"/>
                  </a:lnTo>
                  <a:lnTo>
                    <a:pt x="12" y="18"/>
                  </a:lnTo>
                  <a:lnTo>
                    <a:pt x="16" y="3"/>
                  </a:lnTo>
                  <a:lnTo>
                    <a:pt x="4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5" name="Freeform 2339"/>
            <p:cNvSpPr>
              <a:spLocks/>
            </p:cNvSpPr>
            <p:nvPr/>
          </p:nvSpPr>
          <p:spPr bwMode="auto">
            <a:xfrm>
              <a:off x="3485" y="734"/>
              <a:ext cx="4" cy="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6"/>
                </a:cxn>
                <a:cxn ang="0">
                  <a:pos x="12" y="17"/>
                </a:cxn>
                <a:cxn ang="0">
                  <a:pos x="14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4" h="17">
                  <a:moveTo>
                    <a:pt x="1" y="0"/>
                  </a:moveTo>
                  <a:lnTo>
                    <a:pt x="0" y="16"/>
                  </a:lnTo>
                  <a:lnTo>
                    <a:pt x="12" y="17"/>
                  </a:lnTo>
                  <a:lnTo>
                    <a:pt x="14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6" name="Freeform 2340"/>
            <p:cNvSpPr>
              <a:spLocks/>
            </p:cNvSpPr>
            <p:nvPr/>
          </p:nvSpPr>
          <p:spPr bwMode="auto">
            <a:xfrm>
              <a:off x="3088" y="734"/>
              <a:ext cx="398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6"/>
                </a:cxn>
                <a:cxn ang="0">
                  <a:pos x="1592" y="16"/>
                </a:cxn>
                <a:cxn ang="0">
                  <a:pos x="159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92" h="16">
                  <a:moveTo>
                    <a:pt x="0" y="0"/>
                  </a:moveTo>
                  <a:lnTo>
                    <a:pt x="0" y="16"/>
                  </a:lnTo>
                  <a:lnTo>
                    <a:pt x="1592" y="16"/>
                  </a:lnTo>
                  <a:lnTo>
                    <a:pt x="159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7" name="Freeform 2341"/>
            <p:cNvSpPr>
              <a:spLocks/>
            </p:cNvSpPr>
            <p:nvPr/>
          </p:nvSpPr>
          <p:spPr bwMode="auto">
            <a:xfrm>
              <a:off x="3084" y="734"/>
              <a:ext cx="4" cy="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" y="17"/>
                </a:cxn>
                <a:cxn ang="0">
                  <a:pos x="15" y="16"/>
                </a:cxn>
                <a:cxn ang="0">
                  <a:pos x="14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15" h="17">
                  <a:moveTo>
                    <a:pt x="0" y="1"/>
                  </a:moveTo>
                  <a:lnTo>
                    <a:pt x="3" y="17"/>
                  </a:lnTo>
                  <a:lnTo>
                    <a:pt x="15" y="16"/>
                  </a:lnTo>
                  <a:lnTo>
                    <a:pt x="14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8" name="Freeform 2342"/>
            <p:cNvSpPr>
              <a:spLocks/>
            </p:cNvSpPr>
            <p:nvPr/>
          </p:nvSpPr>
          <p:spPr bwMode="auto">
            <a:xfrm>
              <a:off x="3081" y="735"/>
              <a:ext cx="4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5" y="18"/>
                </a:cxn>
                <a:cxn ang="0">
                  <a:pos x="17" y="16"/>
                </a:cxn>
                <a:cxn ang="0">
                  <a:pos x="13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0" y="3"/>
                </a:cxn>
              </a:cxnLst>
              <a:rect l="0" t="0" r="r" b="b"/>
              <a:pathLst>
                <a:path w="17" h="18">
                  <a:moveTo>
                    <a:pt x="0" y="3"/>
                  </a:moveTo>
                  <a:lnTo>
                    <a:pt x="5" y="18"/>
                  </a:lnTo>
                  <a:lnTo>
                    <a:pt x="17" y="16"/>
                  </a:lnTo>
                  <a:lnTo>
                    <a:pt x="13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59" name="Freeform 2343"/>
            <p:cNvSpPr>
              <a:spLocks/>
            </p:cNvSpPr>
            <p:nvPr/>
          </p:nvSpPr>
          <p:spPr bwMode="auto">
            <a:xfrm>
              <a:off x="3078" y="735"/>
              <a:ext cx="4" cy="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6" y="20"/>
                </a:cxn>
                <a:cxn ang="0">
                  <a:pos x="18" y="15"/>
                </a:cxn>
                <a:cxn ang="0">
                  <a:pos x="12" y="0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8" h="20">
                  <a:moveTo>
                    <a:pt x="0" y="4"/>
                  </a:moveTo>
                  <a:lnTo>
                    <a:pt x="6" y="20"/>
                  </a:lnTo>
                  <a:lnTo>
                    <a:pt x="18" y="15"/>
                  </a:lnTo>
                  <a:lnTo>
                    <a:pt x="12" y="0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0" name="Freeform 2344"/>
            <p:cNvSpPr>
              <a:spLocks/>
            </p:cNvSpPr>
            <p:nvPr/>
          </p:nvSpPr>
          <p:spPr bwMode="auto">
            <a:xfrm>
              <a:off x="3075" y="736"/>
              <a:ext cx="5" cy="6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0" y="22"/>
                </a:cxn>
                <a:cxn ang="0">
                  <a:pos x="21" y="16"/>
                </a:cxn>
                <a:cxn ang="0">
                  <a:pos x="13" y="0"/>
                </a:cxn>
                <a:cxn ang="0">
                  <a:pos x="1" y="6"/>
                </a:cxn>
                <a:cxn ang="0">
                  <a:pos x="0" y="7"/>
                </a:cxn>
                <a:cxn ang="0">
                  <a:pos x="1" y="6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21" h="22">
                  <a:moveTo>
                    <a:pt x="0" y="7"/>
                  </a:moveTo>
                  <a:lnTo>
                    <a:pt x="10" y="22"/>
                  </a:lnTo>
                  <a:lnTo>
                    <a:pt x="21" y="16"/>
                  </a:lnTo>
                  <a:lnTo>
                    <a:pt x="13" y="0"/>
                  </a:lnTo>
                  <a:lnTo>
                    <a:pt x="1" y="6"/>
                  </a:lnTo>
                  <a:lnTo>
                    <a:pt x="0" y="7"/>
                  </a:lnTo>
                  <a:lnTo>
                    <a:pt x="1" y="6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1" name="Freeform 2345"/>
            <p:cNvSpPr>
              <a:spLocks/>
            </p:cNvSpPr>
            <p:nvPr/>
          </p:nvSpPr>
          <p:spPr bwMode="auto">
            <a:xfrm>
              <a:off x="3072" y="738"/>
              <a:ext cx="5" cy="5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1" y="21"/>
                </a:cxn>
                <a:cxn ang="0">
                  <a:pos x="22" y="14"/>
                </a:cxn>
                <a:cxn ang="0">
                  <a:pos x="11" y="0"/>
                </a:cxn>
                <a:cxn ang="0">
                  <a:pos x="1" y="8"/>
                </a:cxn>
                <a:cxn ang="0">
                  <a:pos x="0" y="9"/>
                </a:cxn>
                <a:cxn ang="0">
                  <a:pos x="1" y="8"/>
                </a:cxn>
                <a:cxn ang="0">
                  <a:pos x="1" y="9"/>
                </a:cxn>
                <a:cxn ang="0">
                  <a:pos x="0" y="9"/>
                </a:cxn>
              </a:cxnLst>
              <a:rect l="0" t="0" r="r" b="b"/>
              <a:pathLst>
                <a:path w="22" h="21">
                  <a:moveTo>
                    <a:pt x="0" y="9"/>
                  </a:moveTo>
                  <a:lnTo>
                    <a:pt x="11" y="21"/>
                  </a:lnTo>
                  <a:lnTo>
                    <a:pt x="22" y="14"/>
                  </a:lnTo>
                  <a:lnTo>
                    <a:pt x="11" y="0"/>
                  </a:lnTo>
                  <a:lnTo>
                    <a:pt x="1" y="8"/>
                  </a:lnTo>
                  <a:lnTo>
                    <a:pt x="0" y="9"/>
                  </a:lnTo>
                  <a:lnTo>
                    <a:pt x="1" y="8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2" name="Freeform 2346"/>
            <p:cNvSpPr>
              <a:spLocks/>
            </p:cNvSpPr>
            <p:nvPr/>
          </p:nvSpPr>
          <p:spPr bwMode="auto">
            <a:xfrm>
              <a:off x="3070" y="740"/>
              <a:ext cx="5" cy="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2" y="20"/>
                </a:cxn>
                <a:cxn ang="0">
                  <a:pos x="21" y="12"/>
                </a:cxn>
                <a:cxn ang="0">
                  <a:pos x="9" y="0"/>
                </a:cxn>
                <a:cxn ang="0">
                  <a:pos x="1" y="9"/>
                </a:cxn>
                <a:cxn ang="0">
                  <a:pos x="0" y="10"/>
                </a:cxn>
                <a:cxn ang="0">
                  <a:pos x="1" y="9"/>
                </a:cxn>
                <a:cxn ang="0">
                  <a:pos x="0" y="9"/>
                </a:cxn>
                <a:cxn ang="0">
                  <a:pos x="0" y="10"/>
                </a:cxn>
              </a:cxnLst>
              <a:rect l="0" t="0" r="r" b="b"/>
              <a:pathLst>
                <a:path w="21" h="20">
                  <a:moveTo>
                    <a:pt x="0" y="10"/>
                  </a:moveTo>
                  <a:lnTo>
                    <a:pt x="12" y="20"/>
                  </a:lnTo>
                  <a:lnTo>
                    <a:pt x="21" y="12"/>
                  </a:lnTo>
                  <a:lnTo>
                    <a:pt x="9" y="0"/>
                  </a:lnTo>
                  <a:lnTo>
                    <a:pt x="1" y="9"/>
                  </a:lnTo>
                  <a:lnTo>
                    <a:pt x="0" y="10"/>
                  </a:lnTo>
                  <a:lnTo>
                    <a:pt x="1" y="9"/>
                  </a:lnTo>
                  <a:lnTo>
                    <a:pt x="0" y="9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3" name="Freeform 2347"/>
            <p:cNvSpPr>
              <a:spLocks/>
            </p:cNvSpPr>
            <p:nvPr/>
          </p:nvSpPr>
          <p:spPr bwMode="auto">
            <a:xfrm>
              <a:off x="3067" y="743"/>
              <a:ext cx="6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4" y="20"/>
                </a:cxn>
                <a:cxn ang="0">
                  <a:pos x="22" y="10"/>
                </a:cxn>
                <a:cxn ang="0">
                  <a:pos x="9" y="0"/>
                </a:cxn>
                <a:cxn ang="0">
                  <a:pos x="1" y="10"/>
                </a:cxn>
                <a:cxn ang="0">
                  <a:pos x="0" y="11"/>
                </a:cxn>
                <a:cxn ang="0">
                  <a:pos x="1" y="10"/>
                </a:cxn>
                <a:cxn ang="0">
                  <a:pos x="1" y="10"/>
                </a:cxn>
                <a:cxn ang="0">
                  <a:pos x="0" y="11"/>
                </a:cxn>
              </a:cxnLst>
              <a:rect l="0" t="0" r="r" b="b"/>
              <a:pathLst>
                <a:path w="22" h="20">
                  <a:moveTo>
                    <a:pt x="0" y="11"/>
                  </a:moveTo>
                  <a:lnTo>
                    <a:pt x="14" y="20"/>
                  </a:lnTo>
                  <a:lnTo>
                    <a:pt x="22" y="10"/>
                  </a:lnTo>
                  <a:lnTo>
                    <a:pt x="9" y="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4" name="Freeform 2348"/>
            <p:cNvSpPr>
              <a:spLocks/>
            </p:cNvSpPr>
            <p:nvPr/>
          </p:nvSpPr>
          <p:spPr bwMode="auto">
            <a:xfrm>
              <a:off x="3066" y="745"/>
              <a:ext cx="5" cy="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5" y="18"/>
                </a:cxn>
                <a:cxn ang="0">
                  <a:pos x="21" y="8"/>
                </a:cxn>
                <a:cxn ang="0">
                  <a:pos x="6" y="0"/>
                </a:cxn>
                <a:cxn ang="0">
                  <a:pos x="1" y="10"/>
                </a:cxn>
                <a:cxn ang="0">
                  <a:pos x="0" y="12"/>
                </a:cxn>
                <a:cxn ang="0">
                  <a:pos x="1" y="10"/>
                </a:cxn>
                <a:cxn ang="0">
                  <a:pos x="0" y="11"/>
                </a:cxn>
                <a:cxn ang="0">
                  <a:pos x="0" y="12"/>
                </a:cxn>
              </a:cxnLst>
              <a:rect l="0" t="0" r="r" b="b"/>
              <a:pathLst>
                <a:path w="21" h="18">
                  <a:moveTo>
                    <a:pt x="0" y="12"/>
                  </a:moveTo>
                  <a:lnTo>
                    <a:pt x="15" y="18"/>
                  </a:lnTo>
                  <a:lnTo>
                    <a:pt x="21" y="8"/>
                  </a:lnTo>
                  <a:lnTo>
                    <a:pt x="6" y="0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5" name="Freeform 2349"/>
            <p:cNvSpPr>
              <a:spLocks/>
            </p:cNvSpPr>
            <p:nvPr/>
          </p:nvSpPr>
          <p:spPr bwMode="auto">
            <a:xfrm>
              <a:off x="3065" y="749"/>
              <a:ext cx="5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5" y="18"/>
                </a:cxn>
                <a:cxn ang="0">
                  <a:pos x="19" y="5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19" h="18">
                  <a:moveTo>
                    <a:pt x="0" y="12"/>
                  </a:moveTo>
                  <a:lnTo>
                    <a:pt x="15" y="18"/>
                  </a:lnTo>
                  <a:lnTo>
                    <a:pt x="19" y="5"/>
                  </a:lnTo>
                  <a:lnTo>
                    <a:pt x="4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6" name="Freeform 2350"/>
            <p:cNvSpPr>
              <a:spLocks/>
            </p:cNvSpPr>
            <p:nvPr/>
          </p:nvSpPr>
          <p:spPr bwMode="auto">
            <a:xfrm>
              <a:off x="3064" y="752"/>
              <a:ext cx="5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16" y="17"/>
                </a:cxn>
                <a:cxn ang="0">
                  <a:pos x="18" y="5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18" h="17">
                  <a:moveTo>
                    <a:pt x="0" y="14"/>
                  </a:moveTo>
                  <a:lnTo>
                    <a:pt x="16" y="17"/>
                  </a:lnTo>
                  <a:lnTo>
                    <a:pt x="18" y="5"/>
                  </a:lnTo>
                  <a:lnTo>
                    <a:pt x="3" y="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7" name="Freeform 2351"/>
            <p:cNvSpPr>
              <a:spLocks/>
            </p:cNvSpPr>
            <p:nvPr/>
          </p:nvSpPr>
          <p:spPr bwMode="auto">
            <a:xfrm>
              <a:off x="3064" y="755"/>
              <a:ext cx="4" cy="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6" y="14"/>
                </a:cxn>
                <a:cxn ang="0">
                  <a:pos x="17" y="2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</a:cxnLst>
              <a:rect l="0" t="0" r="r" b="b"/>
              <a:pathLst>
                <a:path w="17" h="14">
                  <a:moveTo>
                    <a:pt x="0" y="13"/>
                  </a:moveTo>
                  <a:lnTo>
                    <a:pt x="16" y="14"/>
                  </a:lnTo>
                  <a:lnTo>
                    <a:pt x="17" y="2"/>
                  </a:lnTo>
                  <a:lnTo>
                    <a:pt x="1" y="0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8" name="Freeform 2352"/>
            <p:cNvSpPr>
              <a:spLocks/>
            </p:cNvSpPr>
            <p:nvPr/>
          </p:nvSpPr>
          <p:spPr bwMode="auto">
            <a:xfrm>
              <a:off x="3064" y="758"/>
              <a:ext cx="4" cy="343"/>
            </a:xfrm>
            <a:custGeom>
              <a:avLst/>
              <a:gdLst/>
              <a:ahLst/>
              <a:cxnLst>
                <a:cxn ang="0">
                  <a:pos x="0" y="1370"/>
                </a:cxn>
                <a:cxn ang="0">
                  <a:pos x="16" y="1370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1370"/>
                </a:cxn>
                <a:cxn ang="0">
                  <a:pos x="0" y="1370"/>
                </a:cxn>
                <a:cxn ang="0">
                  <a:pos x="0" y="1370"/>
                </a:cxn>
                <a:cxn ang="0">
                  <a:pos x="0" y="1370"/>
                </a:cxn>
                <a:cxn ang="0">
                  <a:pos x="0" y="1370"/>
                </a:cxn>
              </a:cxnLst>
              <a:rect l="0" t="0" r="r" b="b"/>
              <a:pathLst>
                <a:path w="16" h="1370">
                  <a:moveTo>
                    <a:pt x="0" y="1370"/>
                  </a:moveTo>
                  <a:lnTo>
                    <a:pt x="16" y="1370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370"/>
                  </a:lnTo>
                  <a:lnTo>
                    <a:pt x="0" y="1370"/>
                  </a:lnTo>
                  <a:lnTo>
                    <a:pt x="0" y="1370"/>
                  </a:lnTo>
                  <a:lnTo>
                    <a:pt x="0" y="1370"/>
                  </a:lnTo>
                  <a:lnTo>
                    <a:pt x="0" y="137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69" name="Freeform 2353"/>
            <p:cNvSpPr>
              <a:spLocks/>
            </p:cNvSpPr>
            <p:nvPr/>
          </p:nvSpPr>
          <p:spPr bwMode="auto">
            <a:xfrm>
              <a:off x="3064" y="1100"/>
              <a:ext cx="4" cy="4"/>
            </a:xfrm>
            <a:custGeom>
              <a:avLst/>
              <a:gdLst/>
              <a:ahLst/>
              <a:cxnLst>
                <a:cxn ang="0">
                  <a:pos x="1" y="15"/>
                </a:cxn>
                <a:cxn ang="0">
                  <a:pos x="17" y="13"/>
                </a:cxn>
                <a:cxn ang="0">
                  <a:pos x="16" y="0"/>
                </a:cxn>
                <a:cxn ang="0">
                  <a:pos x="0" y="1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4"/>
                </a:cxn>
                <a:cxn ang="0">
                  <a:pos x="1" y="14"/>
                </a:cxn>
                <a:cxn ang="0">
                  <a:pos x="1" y="15"/>
                </a:cxn>
              </a:cxnLst>
              <a:rect l="0" t="0" r="r" b="b"/>
              <a:pathLst>
                <a:path w="17" h="15">
                  <a:moveTo>
                    <a:pt x="1" y="15"/>
                  </a:moveTo>
                  <a:lnTo>
                    <a:pt x="17" y="13"/>
                  </a:lnTo>
                  <a:lnTo>
                    <a:pt x="16" y="0"/>
                  </a:lnTo>
                  <a:lnTo>
                    <a:pt x="0" y="1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0" name="Freeform 2354"/>
            <p:cNvSpPr>
              <a:spLocks/>
            </p:cNvSpPr>
            <p:nvPr/>
          </p:nvSpPr>
          <p:spPr bwMode="auto">
            <a:xfrm>
              <a:off x="3064" y="1103"/>
              <a:ext cx="5" cy="5"/>
            </a:xfrm>
            <a:custGeom>
              <a:avLst/>
              <a:gdLst/>
              <a:ahLst/>
              <a:cxnLst>
                <a:cxn ang="0">
                  <a:pos x="3" y="17"/>
                </a:cxn>
                <a:cxn ang="0">
                  <a:pos x="18" y="13"/>
                </a:cxn>
                <a:cxn ang="0">
                  <a:pos x="16" y="0"/>
                </a:cxn>
                <a:cxn ang="0">
                  <a:pos x="0" y="4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6"/>
                </a:cxn>
                <a:cxn ang="0">
                  <a:pos x="3" y="17"/>
                </a:cxn>
                <a:cxn ang="0">
                  <a:pos x="3" y="17"/>
                </a:cxn>
              </a:cxnLst>
              <a:rect l="0" t="0" r="r" b="b"/>
              <a:pathLst>
                <a:path w="18" h="17">
                  <a:moveTo>
                    <a:pt x="3" y="17"/>
                  </a:moveTo>
                  <a:lnTo>
                    <a:pt x="18" y="13"/>
                  </a:lnTo>
                  <a:lnTo>
                    <a:pt x="16" y="0"/>
                  </a:lnTo>
                  <a:lnTo>
                    <a:pt x="0" y="4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1" name="Freeform 2355"/>
            <p:cNvSpPr>
              <a:spLocks/>
            </p:cNvSpPr>
            <p:nvPr/>
          </p:nvSpPr>
          <p:spPr bwMode="auto">
            <a:xfrm>
              <a:off x="3065" y="1106"/>
              <a:ext cx="5" cy="5"/>
            </a:xfrm>
            <a:custGeom>
              <a:avLst/>
              <a:gdLst/>
              <a:ahLst/>
              <a:cxnLst>
                <a:cxn ang="0">
                  <a:pos x="5" y="19"/>
                </a:cxn>
                <a:cxn ang="0">
                  <a:pos x="19" y="11"/>
                </a:cxn>
                <a:cxn ang="0">
                  <a:pos x="15" y="0"/>
                </a:cxn>
                <a:cxn ang="0">
                  <a:pos x="0" y="5"/>
                </a:cxn>
                <a:cxn ang="0">
                  <a:pos x="4" y="18"/>
                </a:cxn>
                <a:cxn ang="0">
                  <a:pos x="5" y="19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5" y="19"/>
                </a:cxn>
              </a:cxnLst>
              <a:rect l="0" t="0" r="r" b="b"/>
              <a:pathLst>
                <a:path w="19" h="19">
                  <a:moveTo>
                    <a:pt x="5" y="19"/>
                  </a:moveTo>
                  <a:lnTo>
                    <a:pt x="19" y="11"/>
                  </a:lnTo>
                  <a:lnTo>
                    <a:pt x="15" y="0"/>
                  </a:lnTo>
                  <a:lnTo>
                    <a:pt x="0" y="5"/>
                  </a:lnTo>
                  <a:lnTo>
                    <a:pt x="4" y="18"/>
                  </a:lnTo>
                  <a:lnTo>
                    <a:pt x="5" y="19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2" name="Freeform 2356"/>
            <p:cNvSpPr>
              <a:spLocks/>
            </p:cNvSpPr>
            <p:nvPr/>
          </p:nvSpPr>
          <p:spPr bwMode="auto">
            <a:xfrm>
              <a:off x="3066" y="1109"/>
              <a:ext cx="5" cy="5"/>
            </a:xfrm>
            <a:custGeom>
              <a:avLst/>
              <a:gdLst/>
              <a:ahLst/>
              <a:cxnLst>
                <a:cxn ang="0">
                  <a:pos x="6" y="21"/>
                </a:cxn>
                <a:cxn ang="0">
                  <a:pos x="20" y="12"/>
                </a:cxn>
                <a:cxn ang="0">
                  <a:pos x="14" y="0"/>
                </a:cxn>
                <a:cxn ang="0">
                  <a:pos x="0" y="9"/>
                </a:cxn>
                <a:cxn ang="0">
                  <a:pos x="5" y="20"/>
                </a:cxn>
                <a:cxn ang="0">
                  <a:pos x="6" y="21"/>
                </a:cxn>
                <a:cxn ang="0">
                  <a:pos x="5" y="20"/>
                </a:cxn>
                <a:cxn ang="0">
                  <a:pos x="6" y="20"/>
                </a:cxn>
                <a:cxn ang="0">
                  <a:pos x="6" y="21"/>
                </a:cxn>
              </a:cxnLst>
              <a:rect l="0" t="0" r="r" b="b"/>
              <a:pathLst>
                <a:path w="20" h="21">
                  <a:moveTo>
                    <a:pt x="6" y="21"/>
                  </a:moveTo>
                  <a:lnTo>
                    <a:pt x="20" y="12"/>
                  </a:lnTo>
                  <a:lnTo>
                    <a:pt x="14" y="0"/>
                  </a:lnTo>
                  <a:lnTo>
                    <a:pt x="0" y="9"/>
                  </a:lnTo>
                  <a:lnTo>
                    <a:pt x="5" y="20"/>
                  </a:lnTo>
                  <a:lnTo>
                    <a:pt x="6" y="21"/>
                  </a:lnTo>
                  <a:lnTo>
                    <a:pt x="5" y="20"/>
                  </a:lnTo>
                  <a:lnTo>
                    <a:pt x="6" y="20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3" name="Freeform 2357"/>
            <p:cNvSpPr>
              <a:spLocks/>
            </p:cNvSpPr>
            <p:nvPr/>
          </p:nvSpPr>
          <p:spPr bwMode="auto">
            <a:xfrm>
              <a:off x="3068" y="1111"/>
              <a:ext cx="5" cy="6"/>
            </a:xfrm>
            <a:custGeom>
              <a:avLst/>
              <a:gdLst/>
              <a:ahLst/>
              <a:cxnLst>
                <a:cxn ang="0">
                  <a:pos x="9" y="20"/>
                </a:cxn>
                <a:cxn ang="0">
                  <a:pos x="21" y="10"/>
                </a:cxn>
                <a:cxn ang="0">
                  <a:pos x="13" y="0"/>
                </a:cxn>
                <a:cxn ang="0">
                  <a:pos x="0" y="10"/>
                </a:cxn>
                <a:cxn ang="0">
                  <a:pos x="8" y="20"/>
                </a:cxn>
                <a:cxn ang="0">
                  <a:pos x="9" y="20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9" y="20"/>
                </a:cxn>
              </a:cxnLst>
              <a:rect l="0" t="0" r="r" b="b"/>
              <a:pathLst>
                <a:path w="21" h="20">
                  <a:moveTo>
                    <a:pt x="9" y="20"/>
                  </a:moveTo>
                  <a:lnTo>
                    <a:pt x="21" y="10"/>
                  </a:lnTo>
                  <a:lnTo>
                    <a:pt x="13" y="0"/>
                  </a:lnTo>
                  <a:lnTo>
                    <a:pt x="0" y="10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9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4" name="Freeform 2358"/>
            <p:cNvSpPr>
              <a:spLocks/>
            </p:cNvSpPr>
            <p:nvPr/>
          </p:nvSpPr>
          <p:spPr bwMode="auto">
            <a:xfrm>
              <a:off x="3070" y="1114"/>
              <a:ext cx="5" cy="5"/>
            </a:xfrm>
            <a:custGeom>
              <a:avLst/>
              <a:gdLst/>
              <a:ahLst/>
              <a:cxnLst>
                <a:cxn ang="0">
                  <a:pos x="9" y="21"/>
                </a:cxn>
                <a:cxn ang="0">
                  <a:pos x="20" y="9"/>
                </a:cxn>
                <a:cxn ang="0">
                  <a:pos x="11" y="0"/>
                </a:cxn>
                <a:cxn ang="0">
                  <a:pos x="0" y="11"/>
                </a:cxn>
                <a:cxn ang="0">
                  <a:pos x="8" y="20"/>
                </a:cxn>
                <a:cxn ang="0">
                  <a:pos x="9" y="21"/>
                </a:cxn>
                <a:cxn ang="0">
                  <a:pos x="8" y="20"/>
                </a:cxn>
                <a:cxn ang="0">
                  <a:pos x="9" y="21"/>
                </a:cxn>
                <a:cxn ang="0">
                  <a:pos x="9" y="21"/>
                </a:cxn>
              </a:cxnLst>
              <a:rect l="0" t="0" r="r" b="b"/>
              <a:pathLst>
                <a:path w="20" h="21">
                  <a:moveTo>
                    <a:pt x="9" y="21"/>
                  </a:moveTo>
                  <a:lnTo>
                    <a:pt x="20" y="9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8" y="20"/>
                  </a:lnTo>
                  <a:lnTo>
                    <a:pt x="9" y="21"/>
                  </a:lnTo>
                  <a:lnTo>
                    <a:pt x="8" y="20"/>
                  </a:lnTo>
                  <a:lnTo>
                    <a:pt x="9" y="21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5" name="Freeform 2359"/>
            <p:cNvSpPr>
              <a:spLocks/>
            </p:cNvSpPr>
            <p:nvPr/>
          </p:nvSpPr>
          <p:spPr bwMode="auto">
            <a:xfrm>
              <a:off x="3072" y="1116"/>
              <a:ext cx="5" cy="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21" y="7"/>
                </a:cxn>
                <a:cxn ang="0">
                  <a:pos x="10" y="0"/>
                </a:cxn>
                <a:cxn ang="0">
                  <a:pos x="0" y="13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0" y="20"/>
                </a:cxn>
                <a:cxn ang="0">
                  <a:pos x="10" y="21"/>
                </a:cxn>
                <a:cxn ang="0">
                  <a:pos x="11" y="21"/>
                </a:cxn>
              </a:cxnLst>
              <a:rect l="0" t="0" r="r" b="b"/>
              <a:pathLst>
                <a:path w="21" h="21">
                  <a:moveTo>
                    <a:pt x="11" y="21"/>
                  </a:moveTo>
                  <a:lnTo>
                    <a:pt x="21" y="7"/>
                  </a:lnTo>
                  <a:lnTo>
                    <a:pt x="10" y="0"/>
                  </a:lnTo>
                  <a:lnTo>
                    <a:pt x="0" y="13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6" name="Freeform 2360"/>
            <p:cNvSpPr>
              <a:spLocks/>
            </p:cNvSpPr>
            <p:nvPr/>
          </p:nvSpPr>
          <p:spPr bwMode="auto">
            <a:xfrm>
              <a:off x="3075" y="1118"/>
              <a:ext cx="5" cy="5"/>
            </a:xfrm>
            <a:custGeom>
              <a:avLst/>
              <a:gdLst/>
              <a:ahLst/>
              <a:cxnLst>
                <a:cxn ang="0">
                  <a:pos x="13" y="21"/>
                </a:cxn>
                <a:cxn ang="0">
                  <a:pos x="20" y="6"/>
                </a:cxn>
                <a:cxn ang="0">
                  <a:pos x="9" y="0"/>
                </a:cxn>
                <a:cxn ang="0">
                  <a:pos x="0" y="14"/>
                </a:cxn>
                <a:cxn ang="0">
                  <a:pos x="12" y="21"/>
                </a:cxn>
                <a:cxn ang="0">
                  <a:pos x="13" y="21"/>
                </a:cxn>
                <a:cxn ang="0">
                  <a:pos x="12" y="21"/>
                </a:cxn>
                <a:cxn ang="0">
                  <a:pos x="12" y="21"/>
                </a:cxn>
                <a:cxn ang="0">
                  <a:pos x="13" y="21"/>
                </a:cxn>
              </a:cxnLst>
              <a:rect l="0" t="0" r="r" b="b"/>
              <a:pathLst>
                <a:path w="20" h="21">
                  <a:moveTo>
                    <a:pt x="13" y="21"/>
                  </a:moveTo>
                  <a:lnTo>
                    <a:pt x="20" y="6"/>
                  </a:lnTo>
                  <a:lnTo>
                    <a:pt x="9" y="0"/>
                  </a:lnTo>
                  <a:lnTo>
                    <a:pt x="0" y="14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2" y="21"/>
                  </a:lnTo>
                  <a:lnTo>
                    <a:pt x="12" y="21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7" name="Freeform 2361"/>
            <p:cNvSpPr>
              <a:spLocks/>
            </p:cNvSpPr>
            <p:nvPr/>
          </p:nvSpPr>
          <p:spPr bwMode="auto">
            <a:xfrm>
              <a:off x="3078" y="1119"/>
              <a:ext cx="4" cy="5"/>
            </a:xfrm>
            <a:custGeom>
              <a:avLst/>
              <a:gdLst/>
              <a:ahLst/>
              <a:cxnLst>
                <a:cxn ang="0">
                  <a:pos x="13" y="21"/>
                </a:cxn>
                <a:cxn ang="0">
                  <a:pos x="17" y="5"/>
                </a:cxn>
                <a:cxn ang="0">
                  <a:pos x="6" y="0"/>
                </a:cxn>
                <a:cxn ang="0">
                  <a:pos x="0" y="16"/>
                </a:cxn>
                <a:cxn ang="0">
                  <a:pos x="11" y="21"/>
                </a:cxn>
                <a:cxn ang="0">
                  <a:pos x="13" y="21"/>
                </a:cxn>
                <a:cxn ang="0">
                  <a:pos x="11" y="21"/>
                </a:cxn>
                <a:cxn ang="0">
                  <a:pos x="12" y="21"/>
                </a:cxn>
                <a:cxn ang="0">
                  <a:pos x="13" y="21"/>
                </a:cxn>
              </a:cxnLst>
              <a:rect l="0" t="0" r="r" b="b"/>
              <a:pathLst>
                <a:path w="17" h="21">
                  <a:moveTo>
                    <a:pt x="13" y="21"/>
                  </a:moveTo>
                  <a:lnTo>
                    <a:pt x="17" y="5"/>
                  </a:lnTo>
                  <a:lnTo>
                    <a:pt x="6" y="0"/>
                  </a:lnTo>
                  <a:lnTo>
                    <a:pt x="0" y="16"/>
                  </a:lnTo>
                  <a:lnTo>
                    <a:pt x="11" y="21"/>
                  </a:lnTo>
                  <a:lnTo>
                    <a:pt x="13" y="21"/>
                  </a:lnTo>
                  <a:lnTo>
                    <a:pt x="11" y="21"/>
                  </a:lnTo>
                  <a:lnTo>
                    <a:pt x="12" y="21"/>
                  </a:lnTo>
                  <a:lnTo>
                    <a:pt x="13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8" name="Freeform 2362"/>
            <p:cNvSpPr>
              <a:spLocks/>
            </p:cNvSpPr>
            <p:nvPr/>
          </p:nvSpPr>
          <p:spPr bwMode="auto">
            <a:xfrm>
              <a:off x="3081" y="1120"/>
              <a:ext cx="4" cy="5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15" y="3"/>
                </a:cxn>
                <a:cxn ang="0">
                  <a:pos x="3" y="0"/>
                </a:cxn>
                <a:cxn ang="0">
                  <a:pos x="0" y="17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20"/>
                </a:cxn>
              </a:cxnLst>
              <a:rect l="0" t="0" r="r" b="b"/>
              <a:pathLst>
                <a:path w="15" h="20">
                  <a:moveTo>
                    <a:pt x="12" y="20"/>
                  </a:moveTo>
                  <a:lnTo>
                    <a:pt x="15" y="3"/>
                  </a:lnTo>
                  <a:lnTo>
                    <a:pt x="3" y="0"/>
                  </a:lnTo>
                  <a:lnTo>
                    <a:pt x="0" y="17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79" name="Freeform 2363"/>
            <p:cNvSpPr>
              <a:spLocks/>
            </p:cNvSpPr>
            <p:nvPr/>
          </p:nvSpPr>
          <p:spPr bwMode="auto">
            <a:xfrm>
              <a:off x="3085" y="1120"/>
              <a:ext cx="3" cy="5"/>
            </a:xfrm>
            <a:custGeom>
              <a:avLst/>
              <a:gdLst/>
              <a:ahLst/>
              <a:cxnLst>
                <a:cxn ang="0">
                  <a:pos x="13" y="19"/>
                </a:cxn>
                <a:cxn ang="0">
                  <a:pos x="14" y="1"/>
                </a:cxn>
                <a:cxn ang="0">
                  <a:pos x="2" y="0"/>
                </a:cxn>
                <a:cxn ang="0">
                  <a:pos x="0" y="18"/>
                </a:cxn>
                <a:cxn ang="0">
                  <a:pos x="13" y="19"/>
                </a:cxn>
                <a:cxn ang="0">
                  <a:pos x="13" y="19"/>
                </a:cxn>
                <a:cxn ang="0">
                  <a:pos x="13" y="19"/>
                </a:cxn>
                <a:cxn ang="0">
                  <a:pos x="13" y="19"/>
                </a:cxn>
                <a:cxn ang="0">
                  <a:pos x="13" y="19"/>
                </a:cxn>
              </a:cxnLst>
              <a:rect l="0" t="0" r="r" b="b"/>
              <a:pathLst>
                <a:path w="14" h="19">
                  <a:moveTo>
                    <a:pt x="13" y="19"/>
                  </a:moveTo>
                  <a:lnTo>
                    <a:pt x="14" y="1"/>
                  </a:lnTo>
                  <a:lnTo>
                    <a:pt x="2" y="0"/>
                  </a:lnTo>
                  <a:lnTo>
                    <a:pt x="0" y="18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lnTo>
                    <a:pt x="1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0" name="Freeform 2364"/>
            <p:cNvSpPr>
              <a:spLocks/>
            </p:cNvSpPr>
            <p:nvPr/>
          </p:nvSpPr>
          <p:spPr bwMode="auto">
            <a:xfrm>
              <a:off x="3205" y="749"/>
              <a:ext cx="24" cy="27"/>
            </a:xfrm>
            <a:custGeom>
              <a:avLst/>
              <a:gdLst/>
              <a:ahLst/>
              <a:cxnLst>
                <a:cxn ang="0">
                  <a:pos x="69" y="73"/>
                </a:cxn>
                <a:cxn ang="0">
                  <a:pos x="62" y="82"/>
                </a:cxn>
                <a:cxn ang="0">
                  <a:pos x="55" y="85"/>
                </a:cxn>
                <a:cxn ang="0">
                  <a:pos x="43" y="85"/>
                </a:cxn>
                <a:cxn ang="0">
                  <a:pos x="34" y="81"/>
                </a:cxn>
                <a:cxn ang="0">
                  <a:pos x="28" y="72"/>
                </a:cxn>
                <a:cxn ang="0">
                  <a:pos x="25" y="60"/>
                </a:cxn>
                <a:cxn ang="0">
                  <a:pos x="26" y="42"/>
                </a:cxn>
                <a:cxn ang="0">
                  <a:pos x="31" y="28"/>
                </a:cxn>
                <a:cxn ang="0">
                  <a:pos x="38" y="22"/>
                </a:cxn>
                <a:cxn ang="0">
                  <a:pos x="46" y="20"/>
                </a:cxn>
                <a:cxn ang="0">
                  <a:pos x="54" y="20"/>
                </a:cxn>
                <a:cxn ang="0">
                  <a:pos x="63" y="24"/>
                </a:cxn>
                <a:cxn ang="0">
                  <a:pos x="68" y="31"/>
                </a:cxn>
                <a:cxn ang="0">
                  <a:pos x="92" y="37"/>
                </a:cxn>
                <a:cxn ang="0">
                  <a:pos x="89" y="25"/>
                </a:cxn>
                <a:cxn ang="0">
                  <a:pos x="82" y="12"/>
                </a:cxn>
                <a:cxn ang="0">
                  <a:pos x="69" y="3"/>
                </a:cxn>
                <a:cxn ang="0">
                  <a:pos x="60" y="1"/>
                </a:cxn>
                <a:cxn ang="0">
                  <a:pos x="48" y="0"/>
                </a:cxn>
                <a:cxn ang="0">
                  <a:pos x="36" y="1"/>
                </a:cxn>
                <a:cxn ang="0">
                  <a:pos x="20" y="7"/>
                </a:cxn>
                <a:cxn ang="0">
                  <a:pos x="12" y="15"/>
                </a:cxn>
                <a:cxn ang="0">
                  <a:pos x="6" y="24"/>
                </a:cxn>
                <a:cxn ang="0">
                  <a:pos x="2" y="37"/>
                </a:cxn>
                <a:cxn ang="0">
                  <a:pos x="0" y="54"/>
                </a:cxn>
                <a:cxn ang="0">
                  <a:pos x="1" y="68"/>
                </a:cxn>
                <a:cxn ang="0">
                  <a:pos x="4" y="79"/>
                </a:cxn>
                <a:cxn ang="0">
                  <a:pos x="9" y="87"/>
                </a:cxn>
                <a:cxn ang="0">
                  <a:pos x="15" y="94"/>
                </a:cxn>
                <a:cxn ang="0">
                  <a:pos x="30" y="102"/>
                </a:cxn>
                <a:cxn ang="0">
                  <a:pos x="49" y="105"/>
                </a:cxn>
                <a:cxn ang="0">
                  <a:pos x="60" y="104"/>
                </a:cxn>
                <a:cxn ang="0">
                  <a:pos x="70" y="101"/>
                </a:cxn>
                <a:cxn ang="0">
                  <a:pos x="83" y="92"/>
                </a:cxn>
                <a:cxn ang="0">
                  <a:pos x="90" y="79"/>
                </a:cxn>
                <a:cxn ang="0">
                  <a:pos x="93" y="67"/>
                </a:cxn>
              </a:cxnLst>
              <a:rect l="0" t="0" r="r" b="b"/>
              <a:pathLst>
                <a:path w="93" h="105">
                  <a:moveTo>
                    <a:pt x="70" y="67"/>
                  </a:moveTo>
                  <a:lnTo>
                    <a:pt x="69" y="73"/>
                  </a:lnTo>
                  <a:lnTo>
                    <a:pt x="65" y="79"/>
                  </a:lnTo>
                  <a:lnTo>
                    <a:pt x="62" y="82"/>
                  </a:lnTo>
                  <a:lnTo>
                    <a:pt x="59" y="84"/>
                  </a:lnTo>
                  <a:lnTo>
                    <a:pt x="55" y="85"/>
                  </a:lnTo>
                  <a:lnTo>
                    <a:pt x="50" y="86"/>
                  </a:lnTo>
                  <a:lnTo>
                    <a:pt x="43" y="85"/>
                  </a:lnTo>
                  <a:lnTo>
                    <a:pt x="38" y="83"/>
                  </a:lnTo>
                  <a:lnTo>
                    <a:pt x="34" y="81"/>
                  </a:lnTo>
                  <a:lnTo>
                    <a:pt x="31" y="77"/>
                  </a:lnTo>
                  <a:lnTo>
                    <a:pt x="28" y="72"/>
                  </a:lnTo>
                  <a:lnTo>
                    <a:pt x="26" y="67"/>
                  </a:lnTo>
                  <a:lnTo>
                    <a:pt x="25" y="60"/>
                  </a:lnTo>
                  <a:lnTo>
                    <a:pt x="25" y="53"/>
                  </a:lnTo>
                  <a:lnTo>
                    <a:pt x="26" y="42"/>
                  </a:lnTo>
                  <a:lnTo>
                    <a:pt x="28" y="34"/>
                  </a:lnTo>
                  <a:lnTo>
                    <a:pt x="31" y="28"/>
                  </a:lnTo>
                  <a:lnTo>
                    <a:pt x="34" y="24"/>
                  </a:lnTo>
                  <a:lnTo>
                    <a:pt x="38" y="22"/>
                  </a:lnTo>
                  <a:lnTo>
                    <a:pt x="42" y="20"/>
                  </a:lnTo>
                  <a:lnTo>
                    <a:pt x="46" y="20"/>
                  </a:lnTo>
                  <a:lnTo>
                    <a:pt x="49" y="20"/>
                  </a:lnTo>
                  <a:lnTo>
                    <a:pt x="54" y="20"/>
                  </a:lnTo>
                  <a:lnTo>
                    <a:pt x="60" y="22"/>
                  </a:lnTo>
                  <a:lnTo>
                    <a:pt x="63" y="24"/>
                  </a:lnTo>
                  <a:lnTo>
                    <a:pt x="66" y="27"/>
                  </a:lnTo>
                  <a:lnTo>
                    <a:pt x="68" y="31"/>
                  </a:lnTo>
                  <a:lnTo>
                    <a:pt x="69" y="37"/>
                  </a:lnTo>
                  <a:lnTo>
                    <a:pt x="92" y="37"/>
                  </a:lnTo>
                  <a:lnTo>
                    <a:pt x="91" y="31"/>
                  </a:lnTo>
                  <a:lnTo>
                    <a:pt x="89" y="25"/>
                  </a:lnTo>
                  <a:lnTo>
                    <a:pt x="87" y="19"/>
                  </a:lnTo>
                  <a:lnTo>
                    <a:pt x="82" y="12"/>
                  </a:lnTo>
                  <a:lnTo>
                    <a:pt x="77" y="7"/>
                  </a:lnTo>
                  <a:lnTo>
                    <a:pt x="69" y="3"/>
                  </a:lnTo>
                  <a:lnTo>
                    <a:pt x="65" y="2"/>
                  </a:lnTo>
                  <a:lnTo>
                    <a:pt x="60" y="1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6" y="1"/>
                  </a:lnTo>
                  <a:lnTo>
                    <a:pt x="28" y="3"/>
                  </a:lnTo>
                  <a:lnTo>
                    <a:pt x="20" y="7"/>
                  </a:lnTo>
                  <a:lnTo>
                    <a:pt x="16" y="10"/>
                  </a:lnTo>
                  <a:lnTo>
                    <a:pt x="12" y="15"/>
                  </a:lnTo>
                  <a:lnTo>
                    <a:pt x="9" y="19"/>
                  </a:lnTo>
                  <a:lnTo>
                    <a:pt x="6" y="24"/>
                  </a:lnTo>
                  <a:lnTo>
                    <a:pt x="4" y="30"/>
                  </a:lnTo>
                  <a:lnTo>
                    <a:pt x="2" y="37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1" y="68"/>
                  </a:lnTo>
                  <a:lnTo>
                    <a:pt x="2" y="74"/>
                  </a:lnTo>
                  <a:lnTo>
                    <a:pt x="4" y="79"/>
                  </a:lnTo>
                  <a:lnTo>
                    <a:pt x="6" y="83"/>
                  </a:lnTo>
                  <a:lnTo>
                    <a:pt x="9" y="87"/>
                  </a:lnTo>
                  <a:lnTo>
                    <a:pt x="11" y="91"/>
                  </a:lnTo>
                  <a:lnTo>
                    <a:pt x="15" y="94"/>
                  </a:lnTo>
                  <a:lnTo>
                    <a:pt x="22" y="99"/>
                  </a:lnTo>
                  <a:lnTo>
                    <a:pt x="30" y="102"/>
                  </a:lnTo>
                  <a:lnTo>
                    <a:pt x="38" y="104"/>
                  </a:lnTo>
                  <a:lnTo>
                    <a:pt x="49" y="105"/>
                  </a:lnTo>
                  <a:lnTo>
                    <a:pt x="55" y="104"/>
                  </a:lnTo>
                  <a:lnTo>
                    <a:pt x="60" y="104"/>
                  </a:lnTo>
                  <a:lnTo>
                    <a:pt x="65" y="102"/>
                  </a:lnTo>
                  <a:lnTo>
                    <a:pt x="70" y="101"/>
                  </a:lnTo>
                  <a:lnTo>
                    <a:pt x="77" y="97"/>
                  </a:lnTo>
                  <a:lnTo>
                    <a:pt x="83" y="92"/>
                  </a:lnTo>
                  <a:lnTo>
                    <a:pt x="87" y="86"/>
                  </a:lnTo>
                  <a:lnTo>
                    <a:pt x="90" y="79"/>
                  </a:lnTo>
                  <a:lnTo>
                    <a:pt x="92" y="73"/>
                  </a:lnTo>
                  <a:lnTo>
                    <a:pt x="93" y="67"/>
                  </a:lnTo>
                  <a:lnTo>
                    <a:pt x="70" y="6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1" name="Freeform 2365"/>
            <p:cNvSpPr>
              <a:spLocks/>
            </p:cNvSpPr>
            <p:nvPr/>
          </p:nvSpPr>
          <p:spPr bwMode="auto">
            <a:xfrm>
              <a:off x="3232" y="750"/>
              <a:ext cx="21" cy="25"/>
            </a:xfrm>
            <a:custGeom>
              <a:avLst/>
              <a:gdLst/>
              <a:ahLst/>
              <a:cxnLst>
                <a:cxn ang="0">
                  <a:pos x="23" y="19"/>
                </a:cxn>
                <a:cxn ang="0">
                  <a:pos x="61" y="19"/>
                </a:cxn>
                <a:cxn ang="0">
                  <a:pos x="61" y="99"/>
                </a:cxn>
                <a:cxn ang="0">
                  <a:pos x="84" y="99"/>
                </a:cxn>
                <a:cxn ang="0">
                  <a:pos x="84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23" y="99"/>
                </a:cxn>
                <a:cxn ang="0">
                  <a:pos x="23" y="19"/>
                </a:cxn>
              </a:cxnLst>
              <a:rect l="0" t="0" r="r" b="b"/>
              <a:pathLst>
                <a:path w="84" h="99">
                  <a:moveTo>
                    <a:pt x="23" y="19"/>
                  </a:moveTo>
                  <a:lnTo>
                    <a:pt x="61" y="19"/>
                  </a:lnTo>
                  <a:lnTo>
                    <a:pt x="61" y="99"/>
                  </a:lnTo>
                  <a:lnTo>
                    <a:pt x="84" y="99"/>
                  </a:lnTo>
                  <a:lnTo>
                    <a:pt x="84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23" y="99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2" name="Freeform 2366"/>
            <p:cNvSpPr>
              <a:spLocks noEditPoints="1"/>
            </p:cNvSpPr>
            <p:nvPr/>
          </p:nvSpPr>
          <p:spPr bwMode="auto">
            <a:xfrm>
              <a:off x="3256" y="750"/>
              <a:ext cx="24" cy="25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0" y="99"/>
                </a:cxn>
                <a:cxn ang="0">
                  <a:pos x="24" y="99"/>
                </a:cxn>
                <a:cxn ang="0">
                  <a:pos x="31" y="81"/>
                </a:cxn>
                <a:cxn ang="0">
                  <a:pos x="67" y="81"/>
                </a:cxn>
                <a:cxn ang="0">
                  <a:pos x="73" y="99"/>
                </a:cxn>
                <a:cxn ang="0">
                  <a:pos x="98" y="99"/>
                </a:cxn>
                <a:cxn ang="0">
                  <a:pos x="61" y="0"/>
                </a:cxn>
                <a:cxn ang="0">
                  <a:pos x="37" y="0"/>
                </a:cxn>
                <a:cxn ang="0">
                  <a:pos x="36" y="64"/>
                </a:cxn>
                <a:cxn ang="0">
                  <a:pos x="49" y="26"/>
                </a:cxn>
                <a:cxn ang="0">
                  <a:pos x="62" y="64"/>
                </a:cxn>
                <a:cxn ang="0">
                  <a:pos x="36" y="64"/>
                </a:cxn>
              </a:cxnLst>
              <a:rect l="0" t="0" r="r" b="b"/>
              <a:pathLst>
                <a:path w="98" h="99">
                  <a:moveTo>
                    <a:pt x="37" y="0"/>
                  </a:moveTo>
                  <a:lnTo>
                    <a:pt x="0" y="99"/>
                  </a:lnTo>
                  <a:lnTo>
                    <a:pt x="24" y="99"/>
                  </a:lnTo>
                  <a:lnTo>
                    <a:pt x="31" y="81"/>
                  </a:lnTo>
                  <a:lnTo>
                    <a:pt x="67" y="81"/>
                  </a:lnTo>
                  <a:lnTo>
                    <a:pt x="73" y="99"/>
                  </a:lnTo>
                  <a:lnTo>
                    <a:pt x="98" y="99"/>
                  </a:lnTo>
                  <a:lnTo>
                    <a:pt x="61" y="0"/>
                  </a:lnTo>
                  <a:lnTo>
                    <a:pt x="37" y="0"/>
                  </a:lnTo>
                  <a:close/>
                  <a:moveTo>
                    <a:pt x="36" y="64"/>
                  </a:moveTo>
                  <a:lnTo>
                    <a:pt x="49" y="26"/>
                  </a:lnTo>
                  <a:lnTo>
                    <a:pt x="62" y="64"/>
                  </a:lnTo>
                  <a:lnTo>
                    <a:pt x="36" y="6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3" name="Freeform 2367"/>
            <p:cNvSpPr>
              <a:spLocks noEditPoints="1"/>
            </p:cNvSpPr>
            <p:nvPr/>
          </p:nvSpPr>
          <p:spPr bwMode="auto">
            <a:xfrm>
              <a:off x="3282" y="744"/>
              <a:ext cx="22" cy="31"/>
            </a:xfrm>
            <a:custGeom>
              <a:avLst/>
              <a:gdLst/>
              <a:ahLst/>
              <a:cxnLst>
                <a:cxn ang="0">
                  <a:pos x="23" y="88"/>
                </a:cxn>
                <a:cxn ang="0">
                  <a:pos x="23" y="24"/>
                </a:cxn>
                <a:cxn ang="0">
                  <a:pos x="0" y="24"/>
                </a:cxn>
                <a:cxn ang="0">
                  <a:pos x="0" y="123"/>
                </a:cxn>
                <a:cxn ang="0">
                  <a:pos x="23" y="123"/>
                </a:cxn>
                <a:cxn ang="0">
                  <a:pos x="63" y="58"/>
                </a:cxn>
                <a:cxn ang="0">
                  <a:pos x="63" y="123"/>
                </a:cxn>
                <a:cxn ang="0">
                  <a:pos x="86" y="123"/>
                </a:cxn>
                <a:cxn ang="0">
                  <a:pos x="86" y="24"/>
                </a:cxn>
                <a:cxn ang="0">
                  <a:pos x="63" y="24"/>
                </a:cxn>
                <a:cxn ang="0">
                  <a:pos x="23" y="88"/>
                </a:cxn>
                <a:cxn ang="0">
                  <a:pos x="15" y="0"/>
                </a:cxn>
                <a:cxn ang="0">
                  <a:pos x="16" y="5"/>
                </a:cxn>
                <a:cxn ang="0">
                  <a:pos x="19" y="10"/>
                </a:cxn>
                <a:cxn ang="0">
                  <a:pos x="22" y="13"/>
                </a:cxn>
                <a:cxn ang="0">
                  <a:pos x="27" y="16"/>
                </a:cxn>
                <a:cxn ang="0">
                  <a:pos x="35" y="18"/>
                </a:cxn>
                <a:cxn ang="0">
                  <a:pos x="44" y="19"/>
                </a:cxn>
                <a:cxn ang="0">
                  <a:pos x="50" y="18"/>
                </a:cxn>
                <a:cxn ang="0">
                  <a:pos x="59" y="16"/>
                </a:cxn>
                <a:cxn ang="0">
                  <a:pos x="63" y="14"/>
                </a:cxn>
                <a:cxn ang="0">
                  <a:pos x="67" y="10"/>
                </a:cxn>
                <a:cxn ang="0">
                  <a:pos x="70" y="6"/>
                </a:cxn>
                <a:cxn ang="0">
                  <a:pos x="71" y="0"/>
                </a:cxn>
                <a:cxn ang="0">
                  <a:pos x="56" y="0"/>
                </a:cxn>
                <a:cxn ang="0">
                  <a:pos x="55" y="3"/>
                </a:cxn>
                <a:cxn ang="0">
                  <a:pos x="53" y="6"/>
                </a:cxn>
                <a:cxn ang="0">
                  <a:pos x="49" y="8"/>
                </a:cxn>
                <a:cxn ang="0">
                  <a:pos x="44" y="9"/>
                </a:cxn>
                <a:cxn ang="0">
                  <a:pos x="37" y="8"/>
                </a:cxn>
                <a:cxn ang="0">
                  <a:pos x="33" y="6"/>
                </a:cxn>
                <a:cxn ang="0">
                  <a:pos x="31" y="3"/>
                </a:cxn>
                <a:cxn ang="0">
                  <a:pos x="31" y="0"/>
                </a:cxn>
                <a:cxn ang="0">
                  <a:pos x="15" y="0"/>
                </a:cxn>
              </a:cxnLst>
              <a:rect l="0" t="0" r="r" b="b"/>
              <a:pathLst>
                <a:path w="86" h="123">
                  <a:moveTo>
                    <a:pt x="23" y="88"/>
                  </a:moveTo>
                  <a:lnTo>
                    <a:pt x="23" y="24"/>
                  </a:lnTo>
                  <a:lnTo>
                    <a:pt x="0" y="24"/>
                  </a:lnTo>
                  <a:lnTo>
                    <a:pt x="0" y="123"/>
                  </a:lnTo>
                  <a:lnTo>
                    <a:pt x="23" y="123"/>
                  </a:lnTo>
                  <a:lnTo>
                    <a:pt x="63" y="58"/>
                  </a:lnTo>
                  <a:lnTo>
                    <a:pt x="63" y="123"/>
                  </a:lnTo>
                  <a:lnTo>
                    <a:pt x="86" y="123"/>
                  </a:lnTo>
                  <a:lnTo>
                    <a:pt x="86" y="24"/>
                  </a:lnTo>
                  <a:lnTo>
                    <a:pt x="63" y="24"/>
                  </a:lnTo>
                  <a:lnTo>
                    <a:pt x="23" y="88"/>
                  </a:lnTo>
                  <a:close/>
                  <a:moveTo>
                    <a:pt x="15" y="0"/>
                  </a:moveTo>
                  <a:lnTo>
                    <a:pt x="16" y="5"/>
                  </a:lnTo>
                  <a:lnTo>
                    <a:pt x="19" y="10"/>
                  </a:lnTo>
                  <a:lnTo>
                    <a:pt x="22" y="13"/>
                  </a:lnTo>
                  <a:lnTo>
                    <a:pt x="27" y="16"/>
                  </a:lnTo>
                  <a:lnTo>
                    <a:pt x="35" y="18"/>
                  </a:lnTo>
                  <a:lnTo>
                    <a:pt x="44" y="19"/>
                  </a:lnTo>
                  <a:lnTo>
                    <a:pt x="50" y="18"/>
                  </a:lnTo>
                  <a:lnTo>
                    <a:pt x="59" y="16"/>
                  </a:lnTo>
                  <a:lnTo>
                    <a:pt x="63" y="14"/>
                  </a:lnTo>
                  <a:lnTo>
                    <a:pt x="67" y="10"/>
                  </a:lnTo>
                  <a:lnTo>
                    <a:pt x="70" y="6"/>
                  </a:lnTo>
                  <a:lnTo>
                    <a:pt x="71" y="0"/>
                  </a:lnTo>
                  <a:lnTo>
                    <a:pt x="56" y="0"/>
                  </a:lnTo>
                  <a:lnTo>
                    <a:pt x="55" y="3"/>
                  </a:lnTo>
                  <a:lnTo>
                    <a:pt x="53" y="6"/>
                  </a:lnTo>
                  <a:lnTo>
                    <a:pt x="49" y="8"/>
                  </a:lnTo>
                  <a:lnTo>
                    <a:pt x="44" y="9"/>
                  </a:lnTo>
                  <a:lnTo>
                    <a:pt x="37" y="8"/>
                  </a:lnTo>
                  <a:lnTo>
                    <a:pt x="33" y="6"/>
                  </a:lnTo>
                  <a:lnTo>
                    <a:pt x="31" y="3"/>
                  </a:lnTo>
                  <a:lnTo>
                    <a:pt x="31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4" name="Freeform 2368"/>
            <p:cNvSpPr>
              <a:spLocks noEditPoints="1"/>
            </p:cNvSpPr>
            <p:nvPr/>
          </p:nvSpPr>
          <p:spPr bwMode="auto">
            <a:xfrm>
              <a:off x="3307" y="750"/>
              <a:ext cx="27" cy="30"/>
            </a:xfrm>
            <a:custGeom>
              <a:avLst/>
              <a:gdLst/>
              <a:ahLst/>
              <a:cxnLst>
                <a:cxn ang="0">
                  <a:pos x="97" y="80"/>
                </a:cxn>
                <a:cxn ang="0">
                  <a:pos x="97" y="0"/>
                </a:cxn>
                <a:cxn ang="0">
                  <a:pos x="24" y="0"/>
                </a:cxn>
                <a:cxn ang="0">
                  <a:pos x="24" y="23"/>
                </a:cxn>
                <a:cxn ang="0">
                  <a:pos x="24" y="38"/>
                </a:cxn>
                <a:cxn ang="0">
                  <a:pos x="21" y="52"/>
                </a:cxn>
                <a:cxn ang="0">
                  <a:pos x="19" y="59"/>
                </a:cxn>
                <a:cxn ang="0">
                  <a:pos x="17" y="67"/>
                </a:cxn>
                <a:cxn ang="0">
                  <a:pos x="13" y="74"/>
                </a:cxn>
                <a:cxn ang="0">
                  <a:pos x="10" y="80"/>
                </a:cxn>
                <a:cxn ang="0">
                  <a:pos x="0" y="80"/>
                </a:cxn>
                <a:cxn ang="0">
                  <a:pos x="1" y="122"/>
                </a:cxn>
                <a:cxn ang="0">
                  <a:pos x="21" y="122"/>
                </a:cxn>
                <a:cxn ang="0">
                  <a:pos x="21" y="99"/>
                </a:cxn>
                <a:cxn ang="0">
                  <a:pos x="88" y="99"/>
                </a:cxn>
                <a:cxn ang="0">
                  <a:pos x="88" y="122"/>
                </a:cxn>
                <a:cxn ang="0">
                  <a:pos x="109" y="122"/>
                </a:cxn>
                <a:cxn ang="0">
                  <a:pos x="110" y="80"/>
                </a:cxn>
                <a:cxn ang="0">
                  <a:pos x="97" y="80"/>
                </a:cxn>
                <a:cxn ang="0">
                  <a:pos x="73" y="19"/>
                </a:cxn>
                <a:cxn ang="0">
                  <a:pos x="73" y="80"/>
                </a:cxn>
                <a:cxn ang="0">
                  <a:pos x="34" y="80"/>
                </a:cxn>
                <a:cxn ang="0">
                  <a:pos x="37" y="75"/>
                </a:cxn>
                <a:cxn ang="0">
                  <a:pos x="40" y="70"/>
                </a:cxn>
                <a:cxn ang="0">
                  <a:pos x="41" y="65"/>
                </a:cxn>
                <a:cxn ang="0">
                  <a:pos x="43" y="58"/>
                </a:cxn>
                <a:cxn ang="0">
                  <a:pos x="46" y="46"/>
                </a:cxn>
                <a:cxn ang="0">
                  <a:pos x="47" y="31"/>
                </a:cxn>
                <a:cxn ang="0">
                  <a:pos x="47" y="19"/>
                </a:cxn>
                <a:cxn ang="0">
                  <a:pos x="73" y="19"/>
                </a:cxn>
              </a:cxnLst>
              <a:rect l="0" t="0" r="r" b="b"/>
              <a:pathLst>
                <a:path w="110" h="122">
                  <a:moveTo>
                    <a:pt x="97" y="80"/>
                  </a:moveTo>
                  <a:lnTo>
                    <a:pt x="97" y="0"/>
                  </a:lnTo>
                  <a:lnTo>
                    <a:pt x="24" y="0"/>
                  </a:lnTo>
                  <a:lnTo>
                    <a:pt x="24" y="23"/>
                  </a:lnTo>
                  <a:lnTo>
                    <a:pt x="24" y="38"/>
                  </a:lnTo>
                  <a:lnTo>
                    <a:pt x="21" y="52"/>
                  </a:lnTo>
                  <a:lnTo>
                    <a:pt x="19" y="59"/>
                  </a:lnTo>
                  <a:lnTo>
                    <a:pt x="17" y="67"/>
                  </a:lnTo>
                  <a:lnTo>
                    <a:pt x="13" y="74"/>
                  </a:lnTo>
                  <a:lnTo>
                    <a:pt x="10" y="80"/>
                  </a:lnTo>
                  <a:lnTo>
                    <a:pt x="0" y="80"/>
                  </a:lnTo>
                  <a:lnTo>
                    <a:pt x="1" y="122"/>
                  </a:lnTo>
                  <a:lnTo>
                    <a:pt x="21" y="122"/>
                  </a:lnTo>
                  <a:lnTo>
                    <a:pt x="21" y="99"/>
                  </a:lnTo>
                  <a:lnTo>
                    <a:pt x="88" y="99"/>
                  </a:lnTo>
                  <a:lnTo>
                    <a:pt x="88" y="122"/>
                  </a:lnTo>
                  <a:lnTo>
                    <a:pt x="109" y="122"/>
                  </a:lnTo>
                  <a:lnTo>
                    <a:pt x="110" y="80"/>
                  </a:lnTo>
                  <a:lnTo>
                    <a:pt x="97" y="80"/>
                  </a:lnTo>
                  <a:close/>
                  <a:moveTo>
                    <a:pt x="73" y="19"/>
                  </a:moveTo>
                  <a:lnTo>
                    <a:pt x="73" y="80"/>
                  </a:lnTo>
                  <a:lnTo>
                    <a:pt x="34" y="80"/>
                  </a:lnTo>
                  <a:lnTo>
                    <a:pt x="37" y="75"/>
                  </a:lnTo>
                  <a:lnTo>
                    <a:pt x="40" y="70"/>
                  </a:lnTo>
                  <a:lnTo>
                    <a:pt x="41" y="65"/>
                  </a:lnTo>
                  <a:lnTo>
                    <a:pt x="43" y="58"/>
                  </a:lnTo>
                  <a:lnTo>
                    <a:pt x="46" y="46"/>
                  </a:lnTo>
                  <a:lnTo>
                    <a:pt x="47" y="31"/>
                  </a:lnTo>
                  <a:lnTo>
                    <a:pt x="47" y="19"/>
                  </a:lnTo>
                  <a:lnTo>
                    <a:pt x="7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5" name="Freeform 2369"/>
            <p:cNvSpPr>
              <a:spLocks/>
            </p:cNvSpPr>
            <p:nvPr/>
          </p:nvSpPr>
          <p:spPr bwMode="auto">
            <a:xfrm>
              <a:off x="3338" y="750"/>
              <a:ext cx="20" cy="25"/>
            </a:xfrm>
            <a:custGeom>
              <a:avLst/>
              <a:gdLst/>
              <a:ahLst/>
              <a:cxnLst>
                <a:cxn ang="0">
                  <a:pos x="24" y="39"/>
                </a:cxn>
                <a:cxn ang="0">
                  <a:pos x="24" y="19"/>
                </a:cxn>
                <a:cxn ang="0">
                  <a:pos x="79" y="19"/>
                </a:cxn>
                <a:cxn ang="0">
                  <a:pos x="79" y="0"/>
                </a:cxn>
                <a:cxn ang="0">
                  <a:pos x="0" y="0"/>
                </a:cxn>
                <a:cxn ang="0">
                  <a:pos x="0" y="99"/>
                </a:cxn>
                <a:cxn ang="0">
                  <a:pos x="80" y="99"/>
                </a:cxn>
                <a:cxn ang="0">
                  <a:pos x="80" y="80"/>
                </a:cxn>
                <a:cxn ang="0">
                  <a:pos x="24" y="80"/>
                </a:cxn>
                <a:cxn ang="0">
                  <a:pos x="24" y="57"/>
                </a:cxn>
                <a:cxn ang="0">
                  <a:pos x="71" y="57"/>
                </a:cxn>
                <a:cxn ang="0">
                  <a:pos x="71" y="39"/>
                </a:cxn>
                <a:cxn ang="0">
                  <a:pos x="24" y="39"/>
                </a:cxn>
              </a:cxnLst>
              <a:rect l="0" t="0" r="r" b="b"/>
              <a:pathLst>
                <a:path w="80" h="99">
                  <a:moveTo>
                    <a:pt x="24" y="39"/>
                  </a:moveTo>
                  <a:lnTo>
                    <a:pt x="24" y="19"/>
                  </a:lnTo>
                  <a:lnTo>
                    <a:pt x="79" y="19"/>
                  </a:lnTo>
                  <a:lnTo>
                    <a:pt x="79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80" y="99"/>
                  </a:lnTo>
                  <a:lnTo>
                    <a:pt x="80" y="80"/>
                  </a:lnTo>
                  <a:lnTo>
                    <a:pt x="24" y="80"/>
                  </a:lnTo>
                  <a:lnTo>
                    <a:pt x="24" y="57"/>
                  </a:lnTo>
                  <a:lnTo>
                    <a:pt x="71" y="57"/>
                  </a:lnTo>
                  <a:lnTo>
                    <a:pt x="71" y="39"/>
                  </a:lnTo>
                  <a:lnTo>
                    <a:pt x="24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6" name="Freeform 2370"/>
            <p:cNvSpPr>
              <a:spLocks noEditPoints="1"/>
            </p:cNvSpPr>
            <p:nvPr/>
          </p:nvSpPr>
          <p:spPr bwMode="auto">
            <a:xfrm>
              <a:off x="3361" y="750"/>
              <a:ext cx="21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99"/>
                </a:cxn>
                <a:cxn ang="0">
                  <a:pos x="23" y="99"/>
                </a:cxn>
                <a:cxn ang="0">
                  <a:pos x="23" y="65"/>
                </a:cxn>
                <a:cxn ang="0">
                  <a:pos x="45" y="65"/>
                </a:cxn>
                <a:cxn ang="0">
                  <a:pos x="50" y="65"/>
                </a:cxn>
                <a:cxn ang="0">
                  <a:pos x="56" y="65"/>
                </a:cxn>
                <a:cxn ang="0">
                  <a:pos x="62" y="63"/>
                </a:cxn>
                <a:cxn ang="0">
                  <a:pos x="68" y="60"/>
                </a:cxn>
                <a:cxn ang="0">
                  <a:pos x="74" y="56"/>
                </a:cxn>
                <a:cxn ang="0">
                  <a:pos x="78" y="50"/>
                </a:cxn>
                <a:cxn ang="0">
                  <a:pos x="80" y="46"/>
                </a:cxn>
                <a:cxn ang="0">
                  <a:pos x="81" y="42"/>
                </a:cxn>
                <a:cxn ang="0">
                  <a:pos x="83" y="37"/>
                </a:cxn>
                <a:cxn ang="0">
                  <a:pos x="84" y="32"/>
                </a:cxn>
                <a:cxn ang="0">
                  <a:pos x="83" y="24"/>
                </a:cxn>
                <a:cxn ang="0">
                  <a:pos x="80" y="17"/>
                </a:cxn>
                <a:cxn ang="0">
                  <a:pos x="76" y="12"/>
                </a:cxn>
                <a:cxn ang="0">
                  <a:pos x="72" y="6"/>
                </a:cxn>
                <a:cxn ang="0">
                  <a:pos x="66" y="3"/>
                </a:cxn>
                <a:cxn ang="0">
                  <a:pos x="60" y="1"/>
                </a:cxn>
                <a:cxn ang="0">
                  <a:pos x="53" y="0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23" y="19"/>
                </a:cxn>
                <a:cxn ang="0">
                  <a:pos x="42" y="19"/>
                </a:cxn>
                <a:cxn ang="0">
                  <a:pos x="46" y="20"/>
                </a:cxn>
                <a:cxn ang="0">
                  <a:pos x="52" y="21"/>
                </a:cxn>
                <a:cxn ang="0">
                  <a:pos x="54" y="22"/>
                </a:cxn>
                <a:cxn ang="0">
                  <a:pos x="56" y="25"/>
                </a:cxn>
                <a:cxn ang="0">
                  <a:pos x="57" y="28"/>
                </a:cxn>
                <a:cxn ang="0">
                  <a:pos x="58" y="32"/>
                </a:cxn>
                <a:cxn ang="0">
                  <a:pos x="58" y="35"/>
                </a:cxn>
                <a:cxn ang="0">
                  <a:pos x="57" y="38"/>
                </a:cxn>
                <a:cxn ang="0">
                  <a:pos x="56" y="40"/>
                </a:cxn>
                <a:cxn ang="0">
                  <a:pos x="54" y="42"/>
                </a:cxn>
                <a:cxn ang="0">
                  <a:pos x="51" y="44"/>
                </a:cxn>
                <a:cxn ang="0">
                  <a:pos x="49" y="45"/>
                </a:cxn>
                <a:cxn ang="0">
                  <a:pos x="45" y="45"/>
                </a:cxn>
                <a:cxn ang="0">
                  <a:pos x="42" y="45"/>
                </a:cxn>
                <a:cxn ang="0">
                  <a:pos x="23" y="45"/>
                </a:cxn>
                <a:cxn ang="0">
                  <a:pos x="23" y="19"/>
                </a:cxn>
              </a:cxnLst>
              <a:rect l="0" t="0" r="r" b="b"/>
              <a:pathLst>
                <a:path w="84" h="99">
                  <a:moveTo>
                    <a:pt x="0" y="0"/>
                  </a:moveTo>
                  <a:lnTo>
                    <a:pt x="0" y="99"/>
                  </a:lnTo>
                  <a:lnTo>
                    <a:pt x="23" y="99"/>
                  </a:lnTo>
                  <a:lnTo>
                    <a:pt x="23" y="65"/>
                  </a:lnTo>
                  <a:lnTo>
                    <a:pt x="45" y="65"/>
                  </a:lnTo>
                  <a:lnTo>
                    <a:pt x="50" y="65"/>
                  </a:lnTo>
                  <a:lnTo>
                    <a:pt x="56" y="65"/>
                  </a:lnTo>
                  <a:lnTo>
                    <a:pt x="62" y="63"/>
                  </a:lnTo>
                  <a:lnTo>
                    <a:pt x="68" y="60"/>
                  </a:lnTo>
                  <a:lnTo>
                    <a:pt x="74" y="56"/>
                  </a:lnTo>
                  <a:lnTo>
                    <a:pt x="78" y="50"/>
                  </a:lnTo>
                  <a:lnTo>
                    <a:pt x="80" y="46"/>
                  </a:lnTo>
                  <a:lnTo>
                    <a:pt x="81" y="42"/>
                  </a:lnTo>
                  <a:lnTo>
                    <a:pt x="83" y="37"/>
                  </a:lnTo>
                  <a:lnTo>
                    <a:pt x="84" y="32"/>
                  </a:lnTo>
                  <a:lnTo>
                    <a:pt x="83" y="24"/>
                  </a:lnTo>
                  <a:lnTo>
                    <a:pt x="80" y="17"/>
                  </a:lnTo>
                  <a:lnTo>
                    <a:pt x="76" y="12"/>
                  </a:lnTo>
                  <a:lnTo>
                    <a:pt x="72" y="6"/>
                  </a:lnTo>
                  <a:lnTo>
                    <a:pt x="66" y="3"/>
                  </a:lnTo>
                  <a:lnTo>
                    <a:pt x="60" y="1"/>
                  </a:lnTo>
                  <a:lnTo>
                    <a:pt x="53" y="0"/>
                  </a:lnTo>
                  <a:lnTo>
                    <a:pt x="46" y="0"/>
                  </a:lnTo>
                  <a:lnTo>
                    <a:pt x="0" y="0"/>
                  </a:lnTo>
                  <a:close/>
                  <a:moveTo>
                    <a:pt x="23" y="19"/>
                  </a:moveTo>
                  <a:lnTo>
                    <a:pt x="42" y="19"/>
                  </a:lnTo>
                  <a:lnTo>
                    <a:pt x="46" y="20"/>
                  </a:lnTo>
                  <a:lnTo>
                    <a:pt x="52" y="21"/>
                  </a:lnTo>
                  <a:lnTo>
                    <a:pt x="54" y="22"/>
                  </a:lnTo>
                  <a:lnTo>
                    <a:pt x="56" y="25"/>
                  </a:lnTo>
                  <a:lnTo>
                    <a:pt x="57" y="28"/>
                  </a:lnTo>
                  <a:lnTo>
                    <a:pt x="58" y="32"/>
                  </a:lnTo>
                  <a:lnTo>
                    <a:pt x="58" y="35"/>
                  </a:lnTo>
                  <a:lnTo>
                    <a:pt x="57" y="38"/>
                  </a:lnTo>
                  <a:lnTo>
                    <a:pt x="56" y="40"/>
                  </a:lnTo>
                  <a:lnTo>
                    <a:pt x="54" y="42"/>
                  </a:lnTo>
                  <a:lnTo>
                    <a:pt x="51" y="44"/>
                  </a:lnTo>
                  <a:lnTo>
                    <a:pt x="49" y="45"/>
                  </a:lnTo>
                  <a:lnTo>
                    <a:pt x="45" y="45"/>
                  </a:lnTo>
                  <a:lnTo>
                    <a:pt x="42" y="45"/>
                  </a:lnTo>
                  <a:lnTo>
                    <a:pt x="23" y="45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7" name="Freeform 2371"/>
            <p:cNvSpPr>
              <a:spLocks/>
            </p:cNvSpPr>
            <p:nvPr/>
          </p:nvSpPr>
          <p:spPr bwMode="auto">
            <a:xfrm>
              <a:off x="3151" y="788"/>
              <a:ext cx="20" cy="18"/>
            </a:xfrm>
            <a:custGeom>
              <a:avLst/>
              <a:gdLst/>
              <a:ahLst/>
              <a:cxnLst>
                <a:cxn ang="0">
                  <a:pos x="36" y="74"/>
                </a:cxn>
                <a:cxn ang="0">
                  <a:pos x="47" y="74"/>
                </a:cxn>
                <a:cxn ang="0">
                  <a:pos x="66" y="22"/>
                </a:cxn>
                <a:cxn ang="0">
                  <a:pos x="66" y="22"/>
                </a:cxn>
                <a:cxn ang="0">
                  <a:pos x="66" y="74"/>
                </a:cxn>
                <a:cxn ang="0">
                  <a:pos x="83" y="74"/>
                </a:cxn>
                <a:cxn ang="0">
                  <a:pos x="83" y="0"/>
                </a:cxn>
                <a:cxn ang="0">
                  <a:pos x="59" y="0"/>
                </a:cxn>
                <a:cxn ang="0">
                  <a:pos x="41" y="50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74"/>
                </a:cxn>
                <a:cxn ang="0">
                  <a:pos x="18" y="74"/>
                </a:cxn>
                <a:cxn ang="0">
                  <a:pos x="18" y="22"/>
                </a:cxn>
                <a:cxn ang="0">
                  <a:pos x="18" y="22"/>
                </a:cxn>
                <a:cxn ang="0">
                  <a:pos x="36" y="74"/>
                </a:cxn>
              </a:cxnLst>
              <a:rect l="0" t="0" r="r" b="b"/>
              <a:pathLst>
                <a:path w="83" h="74">
                  <a:moveTo>
                    <a:pt x="36" y="74"/>
                  </a:moveTo>
                  <a:lnTo>
                    <a:pt x="47" y="74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6" y="74"/>
                  </a:lnTo>
                  <a:lnTo>
                    <a:pt x="83" y="74"/>
                  </a:lnTo>
                  <a:lnTo>
                    <a:pt x="83" y="0"/>
                  </a:lnTo>
                  <a:lnTo>
                    <a:pt x="59" y="0"/>
                  </a:lnTo>
                  <a:lnTo>
                    <a:pt x="41" y="5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74"/>
                  </a:lnTo>
                  <a:lnTo>
                    <a:pt x="18" y="74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36" y="7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8" name="Freeform 2372"/>
            <p:cNvSpPr>
              <a:spLocks noEditPoints="1"/>
            </p:cNvSpPr>
            <p:nvPr/>
          </p:nvSpPr>
          <p:spPr bwMode="auto">
            <a:xfrm>
              <a:off x="3344" y="792"/>
              <a:ext cx="13" cy="15"/>
            </a:xfrm>
            <a:custGeom>
              <a:avLst/>
              <a:gdLst/>
              <a:ahLst/>
              <a:cxnLst>
                <a:cxn ang="0">
                  <a:pos x="17" y="16"/>
                </a:cxn>
                <a:cxn ang="0">
                  <a:pos x="19" y="13"/>
                </a:cxn>
                <a:cxn ang="0">
                  <a:pos x="24" y="11"/>
                </a:cxn>
                <a:cxn ang="0">
                  <a:pos x="28" y="11"/>
                </a:cxn>
                <a:cxn ang="0">
                  <a:pos x="33" y="12"/>
                </a:cxn>
                <a:cxn ang="0">
                  <a:pos x="34" y="15"/>
                </a:cxn>
                <a:cxn ang="0">
                  <a:pos x="35" y="18"/>
                </a:cxn>
                <a:cxn ang="0">
                  <a:pos x="35" y="20"/>
                </a:cxn>
                <a:cxn ang="0">
                  <a:pos x="33" y="22"/>
                </a:cxn>
                <a:cxn ang="0">
                  <a:pos x="26" y="24"/>
                </a:cxn>
                <a:cxn ang="0">
                  <a:pos x="12" y="26"/>
                </a:cxn>
                <a:cxn ang="0">
                  <a:pos x="3" y="31"/>
                </a:cxn>
                <a:cxn ang="0">
                  <a:pos x="0" y="37"/>
                </a:cxn>
                <a:cxn ang="0">
                  <a:pos x="0" y="46"/>
                </a:cxn>
                <a:cxn ang="0">
                  <a:pos x="5" y="53"/>
                </a:cxn>
                <a:cxn ang="0">
                  <a:pos x="12" y="56"/>
                </a:cxn>
                <a:cxn ang="0">
                  <a:pos x="23" y="56"/>
                </a:cxn>
                <a:cxn ang="0">
                  <a:pos x="32" y="53"/>
                </a:cxn>
                <a:cxn ang="0">
                  <a:pos x="35" y="50"/>
                </a:cxn>
                <a:cxn ang="0">
                  <a:pos x="54" y="55"/>
                </a:cxn>
                <a:cxn ang="0">
                  <a:pos x="52" y="53"/>
                </a:cxn>
                <a:cxn ang="0">
                  <a:pos x="51" y="48"/>
                </a:cxn>
                <a:cxn ang="0">
                  <a:pos x="51" y="19"/>
                </a:cxn>
                <a:cxn ang="0">
                  <a:pos x="51" y="14"/>
                </a:cxn>
                <a:cxn ang="0">
                  <a:pos x="47" y="7"/>
                </a:cxn>
                <a:cxn ang="0">
                  <a:pos x="40" y="2"/>
                </a:cxn>
                <a:cxn ang="0">
                  <a:pos x="27" y="0"/>
                </a:cxn>
                <a:cxn ang="0">
                  <a:pos x="13" y="3"/>
                </a:cxn>
                <a:cxn ang="0">
                  <a:pos x="6" y="8"/>
                </a:cxn>
                <a:cxn ang="0">
                  <a:pos x="2" y="19"/>
                </a:cxn>
                <a:cxn ang="0">
                  <a:pos x="35" y="32"/>
                </a:cxn>
                <a:cxn ang="0">
                  <a:pos x="34" y="39"/>
                </a:cxn>
                <a:cxn ang="0">
                  <a:pos x="31" y="43"/>
                </a:cxn>
                <a:cxn ang="0">
                  <a:pos x="24" y="46"/>
                </a:cxn>
                <a:cxn ang="0">
                  <a:pos x="19" y="45"/>
                </a:cxn>
                <a:cxn ang="0">
                  <a:pos x="16" y="39"/>
                </a:cxn>
                <a:cxn ang="0">
                  <a:pos x="19" y="34"/>
                </a:cxn>
                <a:cxn ang="0">
                  <a:pos x="25" y="32"/>
                </a:cxn>
                <a:cxn ang="0">
                  <a:pos x="35" y="29"/>
                </a:cxn>
              </a:cxnLst>
              <a:rect l="0" t="0" r="r" b="b"/>
              <a:pathLst>
                <a:path w="54" h="57">
                  <a:moveTo>
                    <a:pt x="17" y="19"/>
                  </a:moveTo>
                  <a:lnTo>
                    <a:pt x="17" y="16"/>
                  </a:lnTo>
                  <a:lnTo>
                    <a:pt x="18" y="14"/>
                  </a:lnTo>
                  <a:lnTo>
                    <a:pt x="19" y="13"/>
                  </a:lnTo>
                  <a:lnTo>
                    <a:pt x="21" y="12"/>
                  </a:lnTo>
                  <a:lnTo>
                    <a:pt x="24" y="11"/>
                  </a:lnTo>
                  <a:lnTo>
                    <a:pt x="26" y="10"/>
                  </a:lnTo>
                  <a:lnTo>
                    <a:pt x="28" y="11"/>
                  </a:lnTo>
                  <a:lnTo>
                    <a:pt x="31" y="11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35" y="17"/>
                  </a:lnTo>
                  <a:lnTo>
                    <a:pt x="35" y="18"/>
                  </a:lnTo>
                  <a:lnTo>
                    <a:pt x="35" y="19"/>
                  </a:lnTo>
                  <a:lnTo>
                    <a:pt x="35" y="20"/>
                  </a:lnTo>
                  <a:lnTo>
                    <a:pt x="34" y="21"/>
                  </a:lnTo>
                  <a:lnTo>
                    <a:pt x="33" y="22"/>
                  </a:lnTo>
                  <a:lnTo>
                    <a:pt x="31" y="23"/>
                  </a:lnTo>
                  <a:lnTo>
                    <a:pt x="26" y="24"/>
                  </a:lnTo>
                  <a:lnTo>
                    <a:pt x="19" y="24"/>
                  </a:lnTo>
                  <a:lnTo>
                    <a:pt x="12" y="26"/>
                  </a:lnTo>
                  <a:lnTo>
                    <a:pt x="6" y="29"/>
                  </a:lnTo>
                  <a:lnTo>
                    <a:pt x="3" y="31"/>
                  </a:lnTo>
                  <a:lnTo>
                    <a:pt x="1" y="33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6"/>
                  </a:lnTo>
                  <a:lnTo>
                    <a:pt x="3" y="51"/>
                  </a:lnTo>
                  <a:lnTo>
                    <a:pt x="5" y="53"/>
                  </a:lnTo>
                  <a:lnTo>
                    <a:pt x="8" y="55"/>
                  </a:lnTo>
                  <a:lnTo>
                    <a:pt x="12" y="56"/>
                  </a:lnTo>
                  <a:lnTo>
                    <a:pt x="18" y="57"/>
                  </a:lnTo>
                  <a:lnTo>
                    <a:pt x="23" y="56"/>
                  </a:lnTo>
                  <a:lnTo>
                    <a:pt x="27" y="55"/>
                  </a:lnTo>
                  <a:lnTo>
                    <a:pt x="32" y="53"/>
                  </a:lnTo>
                  <a:lnTo>
                    <a:pt x="35" y="50"/>
                  </a:lnTo>
                  <a:lnTo>
                    <a:pt x="35" y="50"/>
                  </a:lnTo>
                  <a:lnTo>
                    <a:pt x="37" y="55"/>
                  </a:lnTo>
                  <a:lnTo>
                    <a:pt x="54" y="55"/>
                  </a:lnTo>
                  <a:lnTo>
                    <a:pt x="54" y="54"/>
                  </a:lnTo>
                  <a:lnTo>
                    <a:pt x="52" y="53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3"/>
                  </a:lnTo>
                  <a:lnTo>
                    <a:pt x="51" y="19"/>
                  </a:lnTo>
                  <a:lnTo>
                    <a:pt x="51" y="17"/>
                  </a:lnTo>
                  <a:lnTo>
                    <a:pt x="51" y="14"/>
                  </a:lnTo>
                  <a:lnTo>
                    <a:pt x="50" y="11"/>
                  </a:lnTo>
                  <a:lnTo>
                    <a:pt x="47" y="7"/>
                  </a:lnTo>
                  <a:lnTo>
                    <a:pt x="44" y="5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3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3" y="13"/>
                  </a:lnTo>
                  <a:lnTo>
                    <a:pt x="2" y="19"/>
                  </a:lnTo>
                  <a:lnTo>
                    <a:pt x="17" y="19"/>
                  </a:lnTo>
                  <a:close/>
                  <a:moveTo>
                    <a:pt x="35" y="32"/>
                  </a:moveTo>
                  <a:lnTo>
                    <a:pt x="35" y="36"/>
                  </a:lnTo>
                  <a:lnTo>
                    <a:pt x="34" y="39"/>
                  </a:lnTo>
                  <a:lnTo>
                    <a:pt x="32" y="41"/>
                  </a:lnTo>
                  <a:lnTo>
                    <a:pt x="31" y="43"/>
                  </a:lnTo>
                  <a:lnTo>
                    <a:pt x="27" y="46"/>
                  </a:lnTo>
                  <a:lnTo>
                    <a:pt x="24" y="46"/>
                  </a:lnTo>
                  <a:lnTo>
                    <a:pt x="21" y="46"/>
                  </a:lnTo>
                  <a:lnTo>
                    <a:pt x="19" y="45"/>
                  </a:lnTo>
                  <a:lnTo>
                    <a:pt x="17" y="42"/>
                  </a:lnTo>
                  <a:lnTo>
                    <a:pt x="16" y="39"/>
                  </a:lnTo>
                  <a:lnTo>
                    <a:pt x="17" y="36"/>
                  </a:lnTo>
                  <a:lnTo>
                    <a:pt x="19" y="34"/>
                  </a:lnTo>
                  <a:lnTo>
                    <a:pt x="22" y="32"/>
                  </a:lnTo>
                  <a:lnTo>
                    <a:pt x="25" y="32"/>
                  </a:lnTo>
                  <a:lnTo>
                    <a:pt x="30" y="31"/>
                  </a:lnTo>
                  <a:lnTo>
                    <a:pt x="35" y="29"/>
                  </a:lnTo>
                  <a:lnTo>
                    <a:pt x="35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89" name="Freeform 2373"/>
            <p:cNvSpPr>
              <a:spLocks/>
            </p:cNvSpPr>
            <p:nvPr/>
          </p:nvSpPr>
          <p:spPr bwMode="auto">
            <a:xfrm>
              <a:off x="3360" y="793"/>
              <a:ext cx="13" cy="13"/>
            </a:xfrm>
            <a:custGeom>
              <a:avLst/>
              <a:gdLst/>
              <a:ahLst/>
              <a:cxnLst>
                <a:cxn ang="0">
                  <a:pos x="16" y="30"/>
                </a:cxn>
                <a:cxn ang="0">
                  <a:pos x="34" y="30"/>
                </a:cxn>
                <a:cxn ang="0">
                  <a:pos x="34" y="53"/>
                </a:cxn>
                <a:cxn ang="0">
                  <a:pos x="51" y="53"/>
                </a:cxn>
                <a:cxn ang="0">
                  <a:pos x="51" y="0"/>
                </a:cxn>
                <a:cxn ang="0">
                  <a:pos x="34" y="0"/>
                </a:cxn>
                <a:cxn ang="0">
                  <a:pos x="34" y="19"/>
                </a:cxn>
                <a:cxn ang="0">
                  <a:pos x="16" y="19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16" y="30"/>
                </a:cxn>
              </a:cxnLst>
              <a:rect l="0" t="0" r="r" b="b"/>
              <a:pathLst>
                <a:path w="51" h="53">
                  <a:moveTo>
                    <a:pt x="16" y="30"/>
                  </a:moveTo>
                  <a:lnTo>
                    <a:pt x="34" y="30"/>
                  </a:lnTo>
                  <a:lnTo>
                    <a:pt x="34" y="53"/>
                  </a:lnTo>
                  <a:lnTo>
                    <a:pt x="51" y="53"/>
                  </a:lnTo>
                  <a:lnTo>
                    <a:pt x="51" y="0"/>
                  </a:lnTo>
                  <a:lnTo>
                    <a:pt x="34" y="0"/>
                  </a:lnTo>
                  <a:lnTo>
                    <a:pt x="34" y="19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0" name="Freeform 2374"/>
            <p:cNvSpPr>
              <a:spLocks noEditPoints="1"/>
            </p:cNvSpPr>
            <p:nvPr/>
          </p:nvSpPr>
          <p:spPr bwMode="auto">
            <a:xfrm>
              <a:off x="3376" y="792"/>
              <a:ext cx="13" cy="15"/>
            </a:xfrm>
            <a:custGeom>
              <a:avLst/>
              <a:gdLst/>
              <a:ahLst/>
              <a:cxnLst>
                <a:cxn ang="0">
                  <a:pos x="18" y="16"/>
                </a:cxn>
                <a:cxn ang="0">
                  <a:pos x="20" y="13"/>
                </a:cxn>
                <a:cxn ang="0">
                  <a:pos x="24" y="11"/>
                </a:cxn>
                <a:cxn ang="0">
                  <a:pos x="30" y="11"/>
                </a:cxn>
                <a:cxn ang="0">
                  <a:pos x="34" y="12"/>
                </a:cxn>
                <a:cxn ang="0">
                  <a:pos x="36" y="15"/>
                </a:cxn>
                <a:cxn ang="0">
                  <a:pos x="36" y="18"/>
                </a:cxn>
                <a:cxn ang="0">
                  <a:pos x="36" y="20"/>
                </a:cxn>
                <a:cxn ang="0">
                  <a:pos x="34" y="22"/>
                </a:cxn>
                <a:cxn ang="0">
                  <a:pos x="28" y="24"/>
                </a:cxn>
                <a:cxn ang="0">
                  <a:pos x="12" y="26"/>
                </a:cxn>
                <a:cxn ang="0">
                  <a:pos x="4" y="31"/>
                </a:cxn>
                <a:cxn ang="0">
                  <a:pos x="1" y="37"/>
                </a:cxn>
                <a:cxn ang="0">
                  <a:pos x="1" y="46"/>
                </a:cxn>
                <a:cxn ang="0">
                  <a:pos x="5" y="53"/>
                </a:cxn>
                <a:cxn ang="0">
                  <a:pos x="13" y="56"/>
                </a:cxn>
                <a:cxn ang="0">
                  <a:pos x="23" y="56"/>
                </a:cxn>
                <a:cxn ang="0">
                  <a:pos x="33" y="53"/>
                </a:cxn>
                <a:cxn ang="0">
                  <a:pos x="37" y="50"/>
                </a:cxn>
                <a:cxn ang="0">
                  <a:pos x="54" y="55"/>
                </a:cxn>
                <a:cxn ang="0">
                  <a:pos x="53" y="53"/>
                </a:cxn>
                <a:cxn ang="0">
                  <a:pos x="51" y="48"/>
                </a:cxn>
                <a:cxn ang="0">
                  <a:pos x="52" y="19"/>
                </a:cxn>
                <a:cxn ang="0">
                  <a:pos x="51" y="14"/>
                </a:cxn>
                <a:cxn ang="0">
                  <a:pos x="49" y="7"/>
                </a:cxn>
                <a:cxn ang="0">
                  <a:pos x="41" y="2"/>
                </a:cxn>
                <a:cxn ang="0">
                  <a:pos x="28" y="0"/>
                </a:cxn>
                <a:cxn ang="0">
                  <a:pos x="13" y="3"/>
                </a:cxn>
                <a:cxn ang="0">
                  <a:pos x="6" y="8"/>
                </a:cxn>
                <a:cxn ang="0">
                  <a:pos x="3" y="19"/>
                </a:cxn>
                <a:cxn ang="0">
                  <a:pos x="36" y="32"/>
                </a:cxn>
                <a:cxn ang="0">
                  <a:pos x="35" y="39"/>
                </a:cxn>
                <a:cxn ang="0">
                  <a:pos x="32" y="43"/>
                </a:cxn>
                <a:cxn ang="0">
                  <a:pos x="24" y="46"/>
                </a:cxn>
                <a:cxn ang="0">
                  <a:pos x="19" y="45"/>
                </a:cxn>
                <a:cxn ang="0">
                  <a:pos x="16" y="39"/>
                </a:cxn>
                <a:cxn ang="0">
                  <a:pos x="19" y="34"/>
                </a:cxn>
                <a:cxn ang="0">
                  <a:pos x="26" y="32"/>
                </a:cxn>
                <a:cxn ang="0">
                  <a:pos x="36" y="29"/>
                </a:cxn>
              </a:cxnLst>
              <a:rect l="0" t="0" r="r" b="b"/>
              <a:pathLst>
                <a:path w="54" h="57">
                  <a:moveTo>
                    <a:pt x="17" y="19"/>
                  </a:moveTo>
                  <a:lnTo>
                    <a:pt x="18" y="16"/>
                  </a:lnTo>
                  <a:lnTo>
                    <a:pt x="18" y="14"/>
                  </a:lnTo>
                  <a:lnTo>
                    <a:pt x="20" y="13"/>
                  </a:lnTo>
                  <a:lnTo>
                    <a:pt x="21" y="12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0" y="11"/>
                  </a:lnTo>
                  <a:lnTo>
                    <a:pt x="33" y="11"/>
                  </a:lnTo>
                  <a:lnTo>
                    <a:pt x="34" y="12"/>
                  </a:lnTo>
                  <a:lnTo>
                    <a:pt x="35" y="13"/>
                  </a:lnTo>
                  <a:lnTo>
                    <a:pt x="36" y="15"/>
                  </a:lnTo>
                  <a:lnTo>
                    <a:pt x="36" y="17"/>
                  </a:lnTo>
                  <a:lnTo>
                    <a:pt x="36" y="18"/>
                  </a:lnTo>
                  <a:lnTo>
                    <a:pt x="36" y="19"/>
                  </a:lnTo>
                  <a:lnTo>
                    <a:pt x="36" y="20"/>
                  </a:lnTo>
                  <a:lnTo>
                    <a:pt x="35" y="21"/>
                  </a:lnTo>
                  <a:lnTo>
                    <a:pt x="34" y="22"/>
                  </a:lnTo>
                  <a:lnTo>
                    <a:pt x="32" y="23"/>
                  </a:lnTo>
                  <a:lnTo>
                    <a:pt x="28" y="24"/>
                  </a:lnTo>
                  <a:lnTo>
                    <a:pt x="19" y="24"/>
                  </a:lnTo>
                  <a:lnTo>
                    <a:pt x="12" y="26"/>
                  </a:lnTo>
                  <a:lnTo>
                    <a:pt x="6" y="29"/>
                  </a:lnTo>
                  <a:lnTo>
                    <a:pt x="4" y="31"/>
                  </a:lnTo>
                  <a:lnTo>
                    <a:pt x="2" y="33"/>
                  </a:lnTo>
                  <a:lnTo>
                    <a:pt x="1" y="37"/>
                  </a:lnTo>
                  <a:lnTo>
                    <a:pt x="0" y="41"/>
                  </a:lnTo>
                  <a:lnTo>
                    <a:pt x="1" y="46"/>
                  </a:lnTo>
                  <a:lnTo>
                    <a:pt x="3" y="51"/>
                  </a:lnTo>
                  <a:lnTo>
                    <a:pt x="5" y="53"/>
                  </a:lnTo>
                  <a:lnTo>
                    <a:pt x="8" y="55"/>
                  </a:lnTo>
                  <a:lnTo>
                    <a:pt x="13" y="56"/>
                  </a:lnTo>
                  <a:lnTo>
                    <a:pt x="18" y="57"/>
                  </a:lnTo>
                  <a:lnTo>
                    <a:pt x="23" y="56"/>
                  </a:lnTo>
                  <a:lnTo>
                    <a:pt x="29" y="55"/>
                  </a:lnTo>
                  <a:lnTo>
                    <a:pt x="33" y="53"/>
                  </a:lnTo>
                  <a:lnTo>
                    <a:pt x="36" y="50"/>
                  </a:lnTo>
                  <a:lnTo>
                    <a:pt x="37" y="50"/>
                  </a:lnTo>
                  <a:lnTo>
                    <a:pt x="38" y="55"/>
                  </a:lnTo>
                  <a:lnTo>
                    <a:pt x="54" y="55"/>
                  </a:lnTo>
                  <a:lnTo>
                    <a:pt x="54" y="54"/>
                  </a:lnTo>
                  <a:lnTo>
                    <a:pt x="53" y="53"/>
                  </a:lnTo>
                  <a:lnTo>
                    <a:pt x="52" y="51"/>
                  </a:lnTo>
                  <a:lnTo>
                    <a:pt x="51" y="48"/>
                  </a:lnTo>
                  <a:lnTo>
                    <a:pt x="51" y="43"/>
                  </a:lnTo>
                  <a:lnTo>
                    <a:pt x="52" y="19"/>
                  </a:lnTo>
                  <a:lnTo>
                    <a:pt x="52" y="17"/>
                  </a:lnTo>
                  <a:lnTo>
                    <a:pt x="51" y="14"/>
                  </a:lnTo>
                  <a:lnTo>
                    <a:pt x="50" y="11"/>
                  </a:lnTo>
                  <a:lnTo>
                    <a:pt x="49" y="7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13" y="3"/>
                  </a:lnTo>
                  <a:lnTo>
                    <a:pt x="9" y="5"/>
                  </a:lnTo>
                  <a:lnTo>
                    <a:pt x="6" y="8"/>
                  </a:lnTo>
                  <a:lnTo>
                    <a:pt x="4" y="13"/>
                  </a:lnTo>
                  <a:lnTo>
                    <a:pt x="3" y="19"/>
                  </a:lnTo>
                  <a:lnTo>
                    <a:pt x="17" y="19"/>
                  </a:lnTo>
                  <a:close/>
                  <a:moveTo>
                    <a:pt x="36" y="32"/>
                  </a:moveTo>
                  <a:lnTo>
                    <a:pt x="36" y="36"/>
                  </a:lnTo>
                  <a:lnTo>
                    <a:pt x="35" y="39"/>
                  </a:lnTo>
                  <a:lnTo>
                    <a:pt x="34" y="41"/>
                  </a:lnTo>
                  <a:lnTo>
                    <a:pt x="32" y="43"/>
                  </a:lnTo>
                  <a:lnTo>
                    <a:pt x="28" y="46"/>
                  </a:lnTo>
                  <a:lnTo>
                    <a:pt x="24" y="46"/>
                  </a:lnTo>
                  <a:lnTo>
                    <a:pt x="22" y="46"/>
                  </a:lnTo>
                  <a:lnTo>
                    <a:pt x="19" y="45"/>
                  </a:lnTo>
                  <a:lnTo>
                    <a:pt x="17" y="42"/>
                  </a:lnTo>
                  <a:lnTo>
                    <a:pt x="16" y="39"/>
                  </a:lnTo>
                  <a:lnTo>
                    <a:pt x="17" y="36"/>
                  </a:lnTo>
                  <a:lnTo>
                    <a:pt x="19" y="34"/>
                  </a:lnTo>
                  <a:lnTo>
                    <a:pt x="22" y="32"/>
                  </a:lnTo>
                  <a:lnTo>
                    <a:pt x="26" y="32"/>
                  </a:lnTo>
                  <a:lnTo>
                    <a:pt x="32" y="31"/>
                  </a:lnTo>
                  <a:lnTo>
                    <a:pt x="36" y="29"/>
                  </a:lnTo>
                  <a:lnTo>
                    <a:pt x="36" y="3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1" name="Freeform 2375"/>
            <p:cNvSpPr>
              <a:spLocks/>
            </p:cNvSpPr>
            <p:nvPr/>
          </p:nvSpPr>
          <p:spPr bwMode="auto">
            <a:xfrm>
              <a:off x="3391" y="793"/>
              <a:ext cx="14" cy="13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3" y="53"/>
                </a:cxn>
                <a:cxn ang="0">
                  <a:pos x="6" y="54"/>
                </a:cxn>
                <a:cxn ang="0">
                  <a:pos x="10" y="53"/>
                </a:cxn>
                <a:cxn ang="0">
                  <a:pos x="14" y="53"/>
                </a:cxn>
                <a:cxn ang="0">
                  <a:pos x="18" y="51"/>
                </a:cxn>
                <a:cxn ang="0">
                  <a:pos x="21" y="49"/>
                </a:cxn>
                <a:cxn ang="0">
                  <a:pos x="24" y="45"/>
                </a:cxn>
                <a:cxn ang="0">
                  <a:pos x="26" y="38"/>
                </a:cxn>
                <a:cxn ang="0">
                  <a:pos x="27" y="31"/>
                </a:cxn>
                <a:cxn ang="0">
                  <a:pos x="27" y="22"/>
                </a:cxn>
                <a:cxn ang="0">
                  <a:pos x="28" y="10"/>
                </a:cxn>
                <a:cxn ang="0">
                  <a:pos x="41" y="10"/>
                </a:cxn>
                <a:cxn ang="0">
                  <a:pos x="41" y="53"/>
                </a:cxn>
                <a:cxn ang="0">
                  <a:pos x="57" y="53"/>
                </a:cxn>
                <a:cxn ang="0">
                  <a:pos x="57" y="0"/>
                </a:cxn>
                <a:cxn ang="0">
                  <a:pos x="12" y="0"/>
                </a:cxn>
                <a:cxn ang="0">
                  <a:pos x="11" y="22"/>
                </a:cxn>
                <a:cxn ang="0">
                  <a:pos x="11" y="32"/>
                </a:cxn>
                <a:cxn ang="0">
                  <a:pos x="9" y="38"/>
                </a:cxn>
                <a:cxn ang="0">
                  <a:pos x="8" y="40"/>
                </a:cxn>
                <a:cxn ang="0">
                  <a:pos x="6" y="41"/>
                </a:cxn>
                <a:cxn ang="0">
                  <a:pos x="4" y="41"/>
                </a:cxn>
                <a:cxn ang="0">
                  <a:pos x="2" y="41"/>
                </a:cxn>
                <a:cxn ang="0">
                  <a:pos x="1" y="41"/>
                </a:cxn>
                <a:cxn ang="0">
                  <a:pos x="0" y="41"/>
                </a:cxn>
                <a:cxn ang="0">
                  <a:pos x="0" y="53"/>
                </a:cxn>
              </a:cxnLst>
              <a:rect l="0" t="0" r="r" b="b"/>
              <a:pathLst>
                <a:path w="57" h="54">
                  <a:moveTo>
                    <a:pt x="0" y="53"/>
                  </a:moveTo>
                  <a:lnTo>
                    <a:pt x="3" y="53"/>
                  </a:lnTo>
                  <a:lnTo>
                    <a:pt x="6" y="54"/>
                  </a:lnTo>
                  <a:lnTo>
                    <a:pt x="10" y="53"/>
                  </a:lnTo>
                  <a:lnTo>
                    <a:pt x="14" y="53"/>
                  </a:lnTo>
                  <a:lnTo>
                    <a:pt x="18" y="51"/>
                  </a:lnTo>
                  <a:lnTo>
                    <a:pt x="21" y="49"/>
                  </a:lnTo>
                  <a:lnTo>
                    <a:pt x="24" y="45"/>
                  </a:lnTo>
                  <a:lnTo>
                    <a:pt x="26" y="38"/>
                  </a:lnTo>
                  <a:lnTo>
                    <a:pt x="27" y="31"/>
                  </a:lnTo>
                  <a:lnTo>
                    <a:pt x="27" y="22"/>
                  </a:lnTo>
                  <a:lnTo>
                    <a:pt x="28" y="10"/>
                  </a:lnTo>
                  <a:lnTo>
                    <a:pt x="41" y="10"/>
                  </a:lnTo>
                  <a:lnTo>
                    <a:pt x="41" y="53"/>
                  </a:lnTo>
                  <a:lnTo>
                    <a:pt x="57" y="53"/>
                  </a:lnTo>
                  <a:lnTo>
                    <a:pt x="57" y="0"/>
                  </a:lnTo>
                  <a:lnTo>
                    <a:pt x="12" y="0"/>
                  </a:lnTo>
                  <a:lnTo>
                    <a:pt x="11" y="22"/>
                  </a:lnTo>
                  <a:lnTo>
                    <a:pt x="11" y="32"/>
                  </a:lnTo>
                  <a:lnTo>
                    <a:pt x="9" y="38"/>
                  </a:lnTo>
                  <a:lnTo>
                    <a:pt x="8" y="40"/>
                  </a:lnTo>
                  <a:lnTo>
                    <a:pt x="6" y="41"/>
                  </a:lnTo>
                  <a:lnTo>
                    <a:pt x="4" y="41"/>
                  </a:lnTo>
                  <a:lnTo>
                    <a:pt x="2" y="41"/>
                  </a:lnTo>
                  <a:lnTo>
                    <a:pt x="1" y="41"/>
                  </a:lnTo>
                  <a:lnTo>
                    <a:pt x="0" y="41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2" name="Freeform 2376"/>
            <p:cNvSpPr>
              <a:spLocks/>
            </p:cNvSpPr>
            <p:nvPr/>
          </p:nvSpPr>
          <p:spPr bwMode="auto">
            <a:xfrm>
              <a:off x="3408" y="793"/>
              <a:ext cx="14" cy="13"/>
            </a:xfrm>
            <a:custGeom>
              <a:avLst/>
              <a:gdLst/>
              <a:ahLst/>
              <a:cxnLst>
                <a:cxn ang="0">
                  <a:pos x="15" y="34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37" y="18"/>
                </a:cxn>
                <a:cxn ang="0">
                  <a:pos x="37" y="53"/>
                </a:cxn>
                <a:cxn ang="0">
                  <a:pos x="54" y="53"/>
                </a:cxn>
                <a:cxn ang="0">
                  <a:pos x="54" y="0"/>
                </a:cxn>
                <a:cxn ang="0">
                  <a:pos x="36" y="0"/>
                </a:cxn>
                <a:cxn ang="0">
                  <a:pos x="15" y="34"/>
                </a:cxn>
              </a:cxnLst>
              <a:rect l="0" t="0" r="r" b="b"/>
              <a:pathLst>
                <a:path w="54" h="53">
                  <a:moveTo>
                    <a:pt x="15" y="3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37" y="18"/>
                  </a:lnTo>
                  <a:lnTo>
                    <a:pt x="37" y="53"/>
                  </a:lnTo>
                  <a:lnTo>
                    <a:pt x="54" y="53"/>
                  </a:lnTo>
                  <a:lnTo>
                    <a:pt x="54" y="0"/>
                  </a:lnTo>
                  <a:lnTo>
                    <a:pt x="36" y="0"/>
                  </a:lnTo>
                  <a:lnTo>
                    <a:pt x="15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3" name="Freeform 2377"/>
            <p:cNvSpPr>
              <a:spLocks/>
            </p:cNvSpPr>
            <p:nvPr/>
          </p:nvSpPr>
          <p:spPr bwMode="auto">
            <a:xfrm>
              <a:off x="3424" y="792"/>
              <a:ext cx="13" cy="15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4" y="50"/>
                </a:cxn>
                <a:cxn ang="0">
                  <a:pos x="11" y="54"/>
                </a:cxn>
                <a:cxn ang="0">
                  <a:pos x="21" y="56"/>
                </a:cxn>
                <a:cxn ang="0">
                  <a:pos x="31" y="56"/>
                </a:cxn>
                <a:cxn ang="0">
                  <a:pos x="42" y="55"/>
                </a:cxn>
                <a:cxn ang="0">
                  <a:pos x="49" y="51"/>
                </a:cxn>
                <a:cxn ang="0">
                  <a:pos x="52" y="45"/>
                </a:cxn>
                <a:cxn ang="0">
                  <a:pos x="52" y="35"/>
                </a:cxn>
                <a:cxn ang="0">
                  <a:pos x="47" y="28"/>
                </a:cxn>
                <a:cxn ang="0">
                  <a:pos x="42" y="26"/>
                </a:cxn>
                <a:cxn ang="0">
                  <a:pos x="49" y="22"/>
                </a:cxn>
                <a:cxn ang="0">
                  <a:pos x="52" y="15"/>
                </a:cxn>
                <a:cxn ang="0">
                  <a:pos x="49" y="7"/>
                </a:cxn>
                <a:cxn ang="0">
                  <a:pos x="43" y="2"/>
                </a:cxn>
                <a:cxn ang="0">
                  <a:pos x="26" y="0"/>
                </a:cxn>
                <a:cxn ang="0">
                  <a:pos x="10" y="3"/>
                </a:cxn>
                <a:cxn ang="0">
                  <a:pos x="4" y="9"/>
                </a:cxn>
                <a:cxn ang="0">
                  <a:pos x="1" y="19"/>
                </a:cxn>
                <a:cxn ang="0">
                  <a:pos x="16" y="16"/>
                </a:cxn>
                <a:cxn ang="0">
                  <a:pos x="18" y="13"/>
                </a:cxn>
                <a:cxn ang="0">
                  <a:pos x="22" y="11"/>
                </a:cxn>
                <a:cxn ang="0">
                  <a:pos x="29" y="11"/>
                </a:cxn>
                <a:cxn ang="0">
                  <a:pos x="34" y="14"/>
                </a:cxn>
                <a:cxn ang="0">
                  <a:pos x="34" y="19"/>
                </a:cxn>
                <a:cxn ang="0">
                  <a:pos x="30" y="22"/>
                </a:cxn>
                <a:cxn ang="0">
                  <a:pos x="21" y="22"/>
                </a:cxn>
                <a:cxn ang="0">
                  <a:pos x="27" y="32"/>
                </a:cxn>
                <a:cxn ang="0">
                  <a:pos x="34" y="34"/>
                </a:cxn>
                <a:cxn ang="0">
                  <a:pos x="37" y="39"/>
                </a:cxn>
                <a:cxn ang="0">
                  <a:pos x="32" y="45"/>
                </a:cxn>
                <a:cxn ang="0">
                  <a:pos x="25" y="46"/>
                </a:cxn>
                <a:cxn ang="0">
                  <a:pos x="17" y="42"/>
                </a:cxn>
                <a:cxn ang="0">
                  <a:pos x="14" y="36"/>
                </a:cxn>
              </a:cxnLst>
              <a:rect l="0" t="0" r="r" b="b"/>
              <a:pathLst>
                <a:path w="53" h="57">
                  <a:moveTo>
                    <a:pt x="0" y="36"/>
                  </a:moveTo>
                  <a:lnTo>
                    <a:pt x="0" y="41"/>
                  </a:lnTo>
                  <a:lnTo>
                    <a:pt x="2" y="46"/>
                  </a:lnTo>
                  <a:lnTo>
                    <a:pt x="4" y="50"/>
                  </a:lnTo>
                  <a:lnTo>
                    <a:pt x="8" y="52"/>
                  </a:lnTo>
                  <a:lnTo>
                    <a:pt x="11" y="54"/>
                  </a:lnTo>
                  <a:lnTo>
                    <a:pt x="16" y="56"/>
                  </a:lnTo>
                  <a:lnTo>
                    <a:pt x="21" y="56"/>
                  </a:lnTo>
                  <a:lnTo>
                    <a:pt x="26" y="57"/>
                  </a:lnTo>
                  <a:lnTo>
                    <a:pt x="31" y="56"/>
                  </a:lnTo>
                  <a:lnTo>
                    <a:pt x="37" y="56"/>
                  </a:lnTo>
                  <a:lnTo>
                    <a:pt x="42" y="55"/>
                  </a:lnTo>
                  <a:lnTo>
                    <a:pt x="46" y="53"/>
                  </a:lnTo>
                  <a:lnTo>
                    <a:pt x="49" y="51"/>
                  </a:lnTo>
                  <a:lnTo>
                    <a:pt x="51" y="48"/>
                  </a:lnTo>
                  <a:lnTo>
                    <a:pt x="52" y="45"/>
                  </a:lnTo>
                  <a:lnTo>
                    <a:pt x="53" y="39"/>
                  </a:lnTo>
                  <a:lnTo>
                    <a:pt x="52" y="35"/>
                  </a:lnTo>
                  <a:lnTo>
                    <a:pt x="50" y="31"/>
                  </a:lnTo>
                  <a:lnTo>
                    <a:pt x="47" y="28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6" y="25"/>
                  </a:lnTo>
                  <a:lnTo>
                    <a:pt x="49" y="22"/>
                  </a:lnTo>
                  <a:lnTo>
                    <a:pt x="51" y="19"/>
                  </a:lnTo>
                  <a:lnTo>
                    <a:pt x="52" y="15"/>
                  </a:lnTo>
                  <a:lnTo>
                    <a:pt x="51" y="10"/>
                  </a:lnTo>
                  <a:lnTo>
                    <a:pt x="49" y="7"/>
                  </a:lnTo>
                  <a:lnTo>
                    <a:pt x="46" y="4"/>
                  </a:lnTo>
                  <a:lnTo>
                    <a:pt x="43" y="2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19" y="1"/>
                  </a:lnTo>
                  <a:lnTo>
                    <a:pt x="10" y="3"/>
                  </a:lnTo>
                  <a:lnTo>
                    <a:pt x="7" y="5"/>
                  </a:lnTo>
                  <a:lnTo>
                    <a:pt x="4" y="9"/>
                  </a:lnTo>
                  <a:lnTo>
                    <a:pt x="2" y="13"/>
                  </a:lnTo>
                  <a:lnTo>
                    <a:pt x="1" y="19"/>
                  </a:lnTo>
                  <a:lnTo>
                    <a:pt x="16" y="19"/>
                  </a:lnTo>
                  <a:lnTo>
                    <a:pt x="16" y="16"/>
                  </a:lnTo>
                  <a:lnTo>
                    <a:pt x="17" y="14"/>
                  </a:lnTo>
                  <a:lnTo>
                    <a:pt x="18" y="13"/>
                  </a:lnTo>
                  <a:lnTo>
                    <a:pt x="19" y="12"/>
                  </a:lnTo>
                  <a:lnTo>
                    <a:pt x="22" y="11"/>
                  </a:lnTo>
                  <a:lnTo>
                    <a:pt x="25" y="10"/>
                  </a:lnTo>
                  <a:lnTo>
                    <a:pt x="29" y="11"/>
                  </a:lnTo>
                  <a:lnTo>
                    <a:pt x="32" y="12"/>
                  </a:lnTo>
                  <a:lnTo>
                    <a:pt x="34" y="14"/>
                  </a:lnTo>
                  <a:lnTo>
                    <a:pt x="36" y="17"/>
                  </a:lnTo>
                  <a:lnTo>
                    <a:pt x="34" y="19"/>
                  </a:lnTo>
                  <a:lnTo>
                    <a:pt x="33" y="21"/>
                  </a:lnTo>
                  <a:lnTo>
                    <a:pt x="30" y="22"/>
                  </a:lnTo>
                  <a:lnTo>
                    <a:pt x="27" y="22"/>
                  </a:lnTo>
                  <a:lnTo>
                    <a:pt x="21" y="22"/>
                  </a:lnTo>
                  <a:lnTo>
                    <a:pt x="21" y="32"/>
                  </a:lnTo>
                  <a:lnTo>
                    <a:pt x="27" y="32"/>
                  </a:lnTo>
                  <a:lnTo>
                    <a:pt x="31" y="32"/>
                  </a:lnTo>
                  <a:lnTo>
                    <a:pt x="34" y="34"/>
                  </a:lnTo>
                  <a:lnTo>
                    <a:pt x="37" y="36"/>
                  </a:lnTo>
                  <a:lnTo>
                    <a:pt x="37" y="39"/>
                  </a:lnTo>
                  <a:lnTo>
                    <a:pt x="36" y="42"/>
                  </a:lnTo>
                  <a:lnTo>
                    <a:pt x="32" y="45"/>
                  </a:lnTo>
                  <a:lnTo>
                    <a:pt x="29" y="46"/>
                  </a:lnTo>
                  <a:lnTo>
                    <a:pt x="25" y="46"/>
                  </a:lnTo>
                  <a:lnTo>
                    <a:pt x="20" y="45"/>
                  </a:lnTo>
                  <a:lnTo>
                    <a:pt x="17" y="42"/>
                  </a:lnTo>
                  <a:lnTo>
                    <a:pt x="15" y="39"/>
                  </a:lnTo>
                  <a:lnTo>
                    <a:pt x="14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4" name="Freeform 2378"/>
            <p:cNvSpPr>
              <a:spLocks/>
            </p:cNvSpPr>
            <p:nvPr/>
          </p:nvSpPr>
          <p:spPr bwMode="auto">
            <a:xfrm>
              <a:off x="3217" y="822"/>
              <a:ext cx="14" cy="14"/>
            </a:xfrm>
            <a:custGeom>
              <a:avLst/>
              <a:gdLst/>
              <a:ahLst/>
              <a:cxnLst>
                <a:cxn ang="0">
                  <a:pos x="38" y="35"/>
                </a:cxn>
                <a:cxn ang="0">
                  <a:pos x="37" y="38"/>
                </a:cxn>
                <a:cxn ang="0">
                  <a:pos x="36" y="42"/>
                </a:cxn>
                <a:cxn ang="0">
                  <a:pos x="34" y="43"/>
                </a:cxn>
                <a:cxn ang="0">
                  <a:pos x="33" y="45"/>
                </a:cxn>
                <a:cxn ang="0">
                  <a:pos x="30" y="45"/>
                </a:cxn>
                <a:cxn ang="0">
                  <a:pos x="28" y="46"/>
                </a:cxn>
                <a:cxn ang="0">
                  <a:pos x="24" y="45"/>
                </a:cxn>
                <a:cxn ang="0">
                  <a:pos x="21" y="43"/>
                </a:cxn>
                <a:cxn ang="0">
                  <a:pos x="19" y="41"/>
                </a:cxn>
                <a:cxn ang="0">
                  <a:pos x="17" y="37"/>
                </a:cxn>
                <a:cxn ang="0">
                  <a:pos x="16" y="33"/>
                </a:cxn>
                <a:cxn ang="0">
                  <a:pos x="16" y="26"/>
                </a:cxn>
                <a:cxn ang="0">
                  <a:pos x="16" y="21"/>
                </a:cxn>
                <a:cxn ang="0">
                  <a:pos x="17" y="17"/>
                </a:cxn>
                <a:cxn ang="0">
                  <a:pos x="19" y="14"/>
                </a:cxn>
                <a:cxn ang="0">
                  <a:pos x="21" y="12"/>
                </a:cxn>
                <a:cxn ang="0">
                  <a:pos x="24" y="10"/>
                </a:cxn>
                <a:cxn ang="0">
                  <a:pos x="28" y="10"/>
                </a:cxn>
                <a:cxn ang="0">
                  <a:pos x="31" y="10"/>
                </a:cxn>
                <a:cxn ang="0">
                  <a:pos x="34" y="12"/>
                </a:cxn>
                <a:cxn ang="0">
                  <a:pos x="36" y="15"/>
                </a:cxn>
                <a:cxn ang="0">
                  <a:pos x="38" y="20"/>
                </a:cxn>
                <a:cxn ang="0">
                  <a:pos x="54" y="20"/>
                </a:cxn>
                <a:cxn ang="0">
                  <a:pos x="53" y="16"/>
                </a:cxn>
                <a:cxn ang="0">
                  <a:pos x="52" y="13"/>
                </a:cxn>
                <a:cxn ang="0">
                  <a:pos x="50" y="9"/>
                </a:cxn>
                <a:cxn ang="0">
                  <a:pos x="48" y="6"/>
                </a:cxn>
                <a:cxn ang="0">
                  <a:pos x="44" y="3"/>
                </a:cxn>
                <a:cxn ang="0">
                  <a:pos x="39" y="1"/>
                </a:cxn>
                <a:cxn ang="0">
                  <a:pos x="34" y="0"/>
                </a:cxn>
                <a:cxn ang="0">
                  <a:pos x="28" y="0"/>
                </a:cxn>
                <a:cxn ang="0">
                  <a:pos x="21" y="0"/>
                </a:cxn>
                <a:cxn ang="0">
                  <a:pos x="14" y="2"/>
                </a:cxn>
                <a:cxn ang="0">
                  <a:pos x="9" y="5"/>
                </a:cxn>
                <a:cxn ang="0">
                  <a:pos x="5" y="9"/>
                </a:cxn>
                <a:cxn ang="0">
                  <a:pos x="3" y="13"/>
                </a:cxn>
                <a:cxn ang="0">
                  <a:pos x="1" y="18"/>
                </a:cxn>
                <a:cxn ang="0">
                  <a:pos x="0" y="23"/>
                </a:cxn>
                <a:cxn ang="0">
                  <a:pos x="0" y="27"/>
                </a:cxn>
                <a:cxn ang="0">
                  <a:pos x="0" y="35"/>
                </a:cxn>
                <a:cxn ang="0">
                  <a:pos x="2" y="40"/>
                </a:cxn>
                <a:cxn ang="0">
                  <a:pos x="4" y="45"/>
                </a:cxn>
                <a:cxn ang="0">
                  <a:pos x="7" y="49"/>
                </a:cxn>
                <a:cxn ang="0">
                  <a:pos x="11" y="52"/>
                </a:cxn>
                <a:cxn ang="0">
                  <a:pos x="16" y="54"/>
                </a:cxn>
                <a:cxn ang="0">
                  <a:pos x="21" y="56"/>
                </a:cxn>
                <a:cxn ang="0">
                  <a:pos x="27" y="56"/>
                </a:cxn>
                <a:cxn ang="0">
                  <a:pos x="34" y="56"/>
                </a:cxn>
                <a:cxn ang="0">
                  <a:pos x="40" y="54"/>
                </a:cxn>
                <a:cxn ang="0">
                  <a:pos x="44" y="52"/>
                </a:cxn>
                <a:cxn ang="0">
                  <a:pos x="48" y="48"/>
                </a:cxn>
                <a:cxn ang="0">
                  <a:pos x="51" y="45"/>
                </a:cxn>
                <a:cxn ang="0">
                  <a:pos x="53" y="41"/>
                </a:cxn>
                <a:cxn ang="0">
                  <a:pos x="54" y="38"/>
                </a:cxn>
                <a:cxn ang="0">
                  <a:pos x="54" y="35"/>
                </a:cxn>
                <a:cxn ang="0">
                  <a:pos x="38" y="35"/>
                </a:cxn>
              </a:cxnLst>
              <a:rect l="0" t="0" r="r" b="b"/>
              <a:pathLst>
                <a:path w="54" h="56">
                  <a:moveTo>
                    <a:pt x="38" y="35"/>
                  </a:moveTo>
                  <a:lnTo>
                    <a:pt x="37" y="38"/>
                  </a:lnTo>
                  <a:lnTo>
                    <a:pt x="36" y="42"/>
                  </a:lnTo>
                  <a:lnTo>
                    <a:pt x="34" y="43"/>
                  </a:lnTo>
                  <a:lnTo>
                    <a:pt x="33" y="45"/>
                  </a:lnTo>
                  <a:lnTo>
                    <a:pt x="30" y="45"/>
                  </a:lnTo>
                  <a:lnTo>
                    <a:pt x="28" y="46"/>
                  </a:lnTo>
                  <a:lnTo>
                    <a:pt x="24" y="45"/>
                  </a:lnTo>
                  <a:lnTo>
                    <a:pt x="21" y="43"/>
                  </a:lnTo>
                  <a:lnTo>
                    <a:pt x="19" y="41"/>
                  </a:lnTo>
                  <a:lnTo>
                    <a:pt x="17" y="37"/>
                  </a:lnTo>
                  <a:lnTo>
                    <a:pt x="16" y="33"/>
                  </a:lnTo>
                  <a:lnTo>
                    <a:pt x="16" y="26"/>
                  </a:lnTo>
                  <a:lnTo>
                    <a:pt x="16" y="21"/>
                  </a:lnTo>
                  <a:lnTo>
                    <a:pt x="17" y="17"/>
                  </a:lnTo>
                  <a:lnTo>
                    <a:pt x="19" y="14"/>
                  </a:lnTo>
                  <a:lnTo>
                    <a:pt x="21" y="12"/>
                  </a:lnTo>
                  <a:lnTo>
                    <a:pt x="24" y="10"/>
                  </a:lnTo>
                  <a:lnTo>
                    <a:pt x="28" y="10"/>
                  </a:lnTo>
                  <a:lnTo>
                    <a:pt x="31" y="10"/>
                  </a:lnTo>
                  <a:lnTo>
                    <a:pt x="34" y="12"/>
                  </a:lnTo>
                  <a:lnTo>
                    <a:pt x="36" y="15"/>
                  </a:lnTo>
                  <a:lnTo>
                    <a:pt x="38" y="20"/>
                  </a:lnTo>
                  <a:lnTo>
                    <a:pt x="54" y="20"/>
                  </a:lnTo>
                  <a:lnTo>
                    <a:pt x="53" y="16"/>
                  </a:lnTo>
                  <a:lnTo>
                    <a:pt x="52" y="13"/>
                  </a:lnTo>
                  <a:lnTo>
                    <a:pt x="50" y="9"/>
                  </a:lnTo>
                  <a:lnTo>
                    <a:pt x="48" y="6"/>
                  </a:lnTo>
                  <a:lnTo>
                    <a:pt x="44" y="3"/>
                  </a:lnTo>
                  <a:lnTo>
                    <a:pt x="39" y="1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14" y="2"/>
                  </a:lnTo>
                  <a:lnTo>
                    <a:pt x="9" y="5"/>
                  </a:lnTo>
                  <a:lnTo>
                    <a:pt x="5" y="9"/>
                  </a:lnTo>
                  <a:lnTo>
                    <a:pt x="3" y="13"/>
                  </a:lnTo>
                  <a:lnTo>
                    <a:pt x="1" y="18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2" y="40"/>
                  </a:lnTo>
                  <a:lnTo>
                    <a:pt x="4" y="45"/>
                  </a:lnTo>
                  <a:lnTo>
                    <a:pt x="7" y="49"/>
                  </a:lnTo>
                  <a:lnTo>
                    <a:pt x="11" y="52"/>
                  </a:lnTo>
                  <a:lnTo>
                    <a:pt x="16" y="54"/>
                  </a:lnTo>
                  <a:lnTo>
                    <a:pt x="21" y="56"/>
                  </a:lnTo>
                  <a:lnTo>
                    <a:pt x="27" y="56"/>
                  </a:lnTo>
                  <a:lnTo>
                    <a:pt x="34" y="56"/>
                  </a:lnTo>
                  <a:lnTo>
                    <a:pt x="40" y="54"/>
                  </a:lnTo>
                  <a:lnTo>
                    <a:pt x="44" y="52"/>
                  </a:lnTo>
                  <a:lnTo>
                    <a:pt x="48" y="48"/>
                  </a:lnTo>
                  <a:lnTo>
                    <a:pt x="51" y="45"/>
                  </a:lnTo>
                  <a:lnTo>
                    <a:pt x="53" y="41"/>
                  </a:lnTo>
                  <a:lnTo>
                    <a:pt x="54" y="38"/>
                  </a:lnTo>
                  <a:lnTo>
                    <a:pt x="54" y="35"/>
                  </a:lnTo>
                  <a:lnTo>
                    <a:pt x="38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5" name="Freeform 2379"/>
            <p:cNvSpPr>
              <a:spLocks noEditPoints="1"/>
            </p:cNvSpPr>
            <p:nvPr/>
          </p:nvSpPr>
          <p:spPr bwMode="auto">
            <a:xfrm>
              <a:off x="3233" y="822"/>
              <a:ext cx="14" cy="14"/>
            </a:xfrm>
            <a:custGeom>
              <a:avLst/>
              <a:gdLst/>
              <a:ahLst/>
              <a:cxnLst>
                <a:cxn ang="0">
                  <a:pos x="40" y="39"/>
                </a:cxn>
                <a:cxn ang="0">
                  <a:pos x="39" y="42"/>
                </a:cxn>
                <a:cxn ang="0">
                  <a:pos x="35" y="44"/>
                </a:cxn>
                <a:cxn ang="0">
                  <a:pos x="32" y="45"/>
                </a:cxn>
                <a:cxn ang="0">
                  <a:pos x="29" y="46"/>
                </a:cxn>
                <a:cxn ang="0">
                  <a:pos x="26" y="45"/>
                </a:cxn>
                <a:cxn ang="0">
                  <a:pos x="23" y="44"/>
                </a:cxn>
                <a:cxn ang="0">
                  <a:pos x="21" y="43"/>
                </a:cxn>
                <a:cxn ang="0">
                  <a:pos x="19" y="41"/>
                </a:cxn>
                <a:cxn ang="0">
                  <a:pos x="17" y="36"/>
                </a:cxn>
                <a:cxn ang="0">
                  <a:pos x="17" y="32"/>
                </a:cxn>
                <a:cxn ang="0">
                  <a:pos x="57" y="32"/>
                </a:cxn>
                <a:cxn ang="0">
                  <a:pos x="57" y="28"/>
                </a:cxn>
                <a:cxn ang="0">
                  <a:pos x="56" y="21"/>
                </a:cxn>
                <a:cxn ang="0">
                  <a:pos x="53" y="12"/>
                </a:cxn>
                <a:cxn ang="0">
                  <a:pos x="50" y="7"/>
                </a:cxn>
                <a:cxn ang="0">
                  <a:pos x="45" y="3"/>
                </a:cxn>
                <a:cxn ang="0">
                  <a:pos x="42" y="2"/>
                </a:cxn>
                <a:cxn ang="0">
                  <a:pos x="39" y="1"/>
                </a:cxn>
                <a:cxn ang="0">
                  <a:pos x="34" y="0"/>
                </a:cxn>
                <a:cxn ang="0">
                  <a:pos x="30" y="0"/>
                </a:cxn>
                <a:cxn ang="0">
                  <a:pos x="23" y="0"/>
                </a:cxn>
                <a:cxn ang="0">
                  <a:pos x="18" y="1"/>
                </a:cxn>
                <a:cxn ang="0">
                  <a:pos x="13" y="4"/>
                </a:cxn>
                <a:cxn ang="0">
                  <a:pos x="9" y="7"/>
                </a:cxn>
                <a:cxn ang="0">
                  <a:pos x="5" y="11"/>
                </a:cxn>
                <a:cxn ang="0">
                  <a:pos x="3" y="15"/>
                </a:cxn>
                <a:cxn ang="0">
                  <a:pos x="1" y="21"/>
                </a:cxn>
                <a:cxn ang="0">
                  <a:pos x="0" y="27"/>
                </a:cxn>
                <a:cxn ang="0">
                  <a:pos x="1" y="37"/>
                </a:cxn>
                <a:cxn ang="0">
                  <a:pos x="4" y="44"/>
                </a:cxn>
                <a:cxn ang="0">
                  <a:pos x="7" y="49"/>
                </a:cxn>
                <a:cxn ang="0">
                  <a:pos x="12" y="52"/>
                </a:cxn>
                <a:cxn ang="0">
                  <a:pos x="16" y="54"/>
                </a:cxn>
                <a:cxn ang="0">
                  <a:pos x="21" y="56"/>
                </a:cxn>
                <a:cxn ang="0">
                  <a:pos x="25" y="56"/>
                </a:cxn>
                <a:cxn ang="0">
                  <a:pos x="28" y="56"/>
                </a:cxn>
                <a:cxn ang="0">
                  <a:pos x="37" y="56"/>
                </a:cxn>
                <a:cxn ang="0">
                  <a:pos x="45" y="53"/>
                </a:cxn>
                <a:cxn ang="0">
                  <a:pos x="48" y="51"/>
                </a:cxn>
                <a:cxn ang="0">
                  <a:pos x="52" y="48"/>
                </a:cxn>
                <a:cxn ang="0">
                  <a:pos x="54" y="44"/>
                </a:cxn>
                <a:cxn ang="0">
                  <a:pos x="56" y="39"/>
                </a:cxn>
                <a:cxn ang="0">
                  <a:pos x="40" y="39"/>
                </a:cxn>
                <a:cxn ang="0">
                  <a:pos x="17" y="22"/>
                </a:cxn>
                <a:cxn ang="0">
                  <a:pos x="17" y="18"/>
                </a:cxn>
                <a:cxn ang="0">
                  <a:pos x="19" y="15"/>
                </a:cxn>
                <a:cxn ang="0">
                  <a:pos x="21" y="13"/>
                </a:cxn>
                <a:cxn ang="0">
                  <a:pos x="23" y="11"/>
                </a:cxn>
                <a:cxn ang="0">
                  <a:pos x="27" y="10"/>
                </a:cxn>
                <a:cxn ang="0">
                  <a:pos x="29" y="10"/>
                </a:cxn>
                <a:cxn ang="0">
                  <a:pos x="33" y="10"/>
                </a:cxn>
                <a:cxn ang="0">
                  <a:pos x="37" y="12"/>
                </a:cxn>
                <a:cxn ang="0">
                  <a:pos x="39" y="14"/>
                </a:cxn>
                <a:cxn ang="0">
                  <a:pos x="40" y="16"/>
                </a:cxn>
                <a:cxn ang="0">
                  <a:pos x="41" y="19"/>
                </a:cxn>
                <a:cxn ang="0">
                  <a:pos x="41" y="22"/>
                </a:cxn>
                <a:cxn ang="0">
                  <a:pos x="17" y="22"/>
                </a:cxn>
              </a:cxnLst>
              <a:rect l="0" t="0" r="r" b="b"/>
              <a:pathLst>
                <a:path w="57" h="56">
                  <a:moveTo>
                    <a:pt x="40" y="39"/>
                  </a:moveTo>
                  <a:lnTo>
                    <a:pt x="39" y="42"/>
                  </a:lnTo>
                  <a:lnTo>
                    <a:pt x="35" y="44"/>
                  </a:lnTo>
                  <a:lnTo>
                    <a:pt x="32" y="45"/>
                  </a:lnTo>
                  <a:lnTo>
                    <a:pt x="29" y="46"/>
                  </a:lnTo>
                  <a:lnTo>
                    <a:pt x="26" y="45"/>
                  </a:lnTo>
                  <a:lnTo>
                    <a:pt x="23" y="44"/>
                  </a:lnTo>
                  <a:lnTo>
                    <a:pt x="21" y="43"/>
                  </a:lnTo>
                  <a:lnTo>
                    <a:pt x="19" y="41"/>
                  </a:lnTo>
                  <a:lnTo>
                    <a:pt x="17" y="36"/>
                  </a:lnTo>
                  <a:lnTo>
                    <a:pt x="17" y="32"/>
                  </a:lnTo>
                  <a:lnTo>
                    <a:pt x="57" y="32"/>
                  </a:lnTo>
                  <a:lnTo>
                    <a:pt x="57" y="28"/>
                  </a:lnTo>
                  <a:lnTo>
                    <a:pt x="56" y="21"/>
                  </a:lnTo>
                  <a:lnTo>
                    <a:pt x="53" y="12"/>
                  </a:lnTo>
                  <a:lnTo>
                    <a:pt x="50" y="7"/>
                  </a:lnTo>
                  <a:lnTo>
                    <a:pt x="45" y="3"/>
                  </a:lnTo>
                  <a:lnTo>
                    <a:pt x="42" y="2"/>
                  </a:lnTo>
                  <a:lnTo>
                    <a:pt x="39" y="1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23" y="0"/>
                  </a:lnTo>
                  <a:lnTo>
                    <a:pt x="18" y="1"/>
                  </a:lnTo>
                  <a:lnTo>
                    <a:pt x="13" y="4"/>
                  </a:lnTo>
                  <a:lnTo>
                    <a:pt x="9" y="7"/>
                  </a:lnTo>
                  <a:lnTo>
                    <a:pt x="5" y="11"/>
                  </a:lnTo>
                  <a:lnTo>
                    <a:pt x="3" y="15"/>
                  </a:lnTo>
                  <a:lnTo>
                    <a:pt x="1" y="21"/>
                  </a:lnTo>
                  <a:lnTo>
                    <a:pt x="0" y="27"/>
                  </a:lnTo>
                  <a:lnTo>
                    <a:pt x="1" y="37"/>
                  </a:lnTo>
                  <a:lnTo>
                    <a:pt x="4" y="44"/>
                  </a:lnTo>
                  <a:lnTo>
                    <a:pt x="7" y="49"/>
                  </a:lnTo>
                  <a:lnTo>
                    <a:pt x="12" y="52"/>
                  </a:lnTo>
                  <a:lnTo>
                    <a:pt x="16" y="54"/>
                  </a:lnTo>
                  <a:lnTo>
                    <a:pt x="21" y="56"/>
                  </a:lnTo>
                  <a:lnTo>
                    <a:pt x="25" y="56"/>
                  </a:lnTo>
                  <a:lnTo>
                    <a:pt x="28" y="56"/>
                  </a:lnTo>
                  <a:lnTo>
                    <a:pt x="37" y="56"/>
                  </a:lnTo>
                  <a:lnTo>
                    <a:pt x="45" y="53"/>
                  </a:lnTo>
                  <a:lnTo>
                    <a:pt x="48" y="51"/>
                  </a:lnTo>
                  <a:lnTo>
                    <a:pt x="52" y="48"/>
                  </a:lnTo>
                  <a:lnTo>
                    <a:pt x="54" y="44"/>
                  </a:lnTo>
                  <a:lnTo>
                    <a:pt x="56" y="39"/>
                  </a:lnTo>
                  <a:lnTo>
                    <a:pt x="40" y="39"/>
                  </a:lnTo>
                  <a:close/>
                  <a:moveTo>
                    <a:pt x="17" y="22"/>
                  </a:moveTo>
                  <a:lnTo>
                    <a:pt x="17" y="18"/>
                  </a:lnTo>
                  <a:lnTo>
                    <a:pt x="19" y="15"/>
                  </a:lnTo>
                  <a:lnTo>
                    <a:pt x="21" y="13"/>
                  </a:lnTo>
                  <a:lnTo>
                    <a:pt x="23" y="11"/>
                  </a:lnTo>
                  <a:lnTo>
                    <a:pt x="27" y="10"/>
                  </a:lnTo>
                  <a:lnTo>
                    <a:pt x="29" y="10"/>
                  </a:lnTo>
                  <a:lnTo>
                    <a:pt x="33" y="10"/>
                  </a:lnTo>
                  <a:lnTo>
                    <a:pt x="37" y="12"/>
                  </a:lnTo>
                  <a:lnTo>
                    <a:pt x="39" y="14"/>
                  </a:lnTo>
                  <a:lnTo>
                    <a:pt x="40" y="16"/>
                  </a:lnTo>
                  <a:lnTo>
                    <a:pt x="41" y="19"/>
                  </a:lnTo>
                  <a:lnTo>
                    <a:pt x="41" y="22"/>
                  </a:lnTo>
                  <a:lnTo>
                    <a:pt x="17" y="2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6" name="Freeform 2380"/>
            <p:cNvSpPr>
              <a:spLocks/>
            </p:cNvSpPr>
            <p:nvPr/>
          </p:nvSpPr>
          <p:spPr bwMode="auto">
            <a:xfrm>
              <a:off x="3249" y="822"/>
              <a:ext cx="12" cy="13"/>
            </a:xfrm>
            <a:custGeom>
              <a:avLst/>
              <a:gdLst/>
              <a:ahLst/>
              <a:cxnLst>
                <a:cxn ang="0">
                  <a:pos x="17" y="11"/>
                </a:cxn>
                <a:cxn ang="0">
                  <a:pos x="17" y="53"/>
                </a:cxn>
                <a:cxn ang="0">
                  <a:pos x="33" y="53"/>
                </a:cxn>
                <a:cxn ang="0">
                  <a:pos x="33" y="11"/>
                </a:cxn>
                <a:cxn ang="0">
                  <a:pos x="50" y="11"/>
                </a:cxn>
                <a:cxn ang="0">
                  <a:pos x="50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17" y="11"/>
                </a:cxn>
              </a:cxnLst>
              <a:rect l="0" t="0" r="r" b="b"/>
              <a:pathLst>
                <a:path w="50" h="53">
                  <a:moveTo>
                    <a:pt x="17" y="11"/>
                  </a:moveTo>
                  <a:lnTo>
                    <a:pt x="17" y="53"/>
                  </a:lnTo>
                  <a:lnTo>
                    <a:pt x="33" y="53"/>
                  </a:lnTo>
                  <a:lnTo>
                    <a:pt x="33" y="11"/>
                  </a:lnTo>
                  <a:lnTo>
                    <a:pt x="50" y="11"/>
                  </a:lnTo>
                  <a:lnTo>
                    <a:pt x="50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7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7" name="Freeform 2381"/>
            <p:cNvSpPr>
              <a:spLocks/>
            </p:cNvSpPr>
            <p:nvPr/>
          </p:nvSpPr>
          <p:spPr bwMode="auto">
            <a:xfrm>
              <a:off x="3263" y="822"/>
              <a:ext cx="14" cy="13"/>
            </a:xfrm>
            <a:custGeom>
              <a:avLst/>
              <a:gdLst/>
              <a:ahLst/>
              <a:cxnLst>
                <a:cxn ang="0">
                  <a:pos x="15" y="35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39" y="19"/>
                </a:cxn>
                <a:cxn ang="0">
                  <a:pos x="39" y="53"/>
                </a:cxn>
                <a:cxn ang="0">
                  <a:pos x="54" y="53"/>
                </a:cxn>
                <a:cxn ang="0">
                  <a:pos x="54" y="0"/>
                </a:cxn>
                <a:cxn ang="0">
                  <a:pos x="38" y="0"/>
                </a:cxn>
                <a:cxn ang="0">
                  <a:pos x="15" y="35"/>
                </a:cxn>
              </a:cxnLst>
              <a:rect l="0" t="0" r="r" b="b"/>
              <a:pathLst>
                <a:path w="54" h="53">
                  <a:moveTo>
                    <a:pt x="15" y="35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39" y="19"/>
                  </a:lnTo>
                  <a:lnTo>
                    <a:pt x="39" y="53"/>
                  </a:lnTo>
                  <a:lnTo>
                    <a:pt x="54" y="53"/>
                  </a:lnTo>
                  <a:lnTo>
                    <a:pt x="54" y="0"/>
                  </a:lnTo>
                  <a:lnTo>
                    <a:pt x="38" y="0"/>
                  </a:lnTo>
                  <a:lnTo>
                    <a:pt x="15" y="3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8" name="Freeform 2382"/>
            <p:cNvSpPr>
              <a:spLocks noEditPoints="1"/>
            </p:cNvSpPr>
            <p:nvPr/>
          </p:nvSpPr>
          <p:spPr bwMode="auto">
            <a:xfrm>
              <a:off x="3285" y="817"/>
              <a:ext cx="19" cy="19"/>
            </a:xfrm>
            <a:custGeom>
              <a:avLst/>
              <a:gdLst/>
              <a:ahLst/>
              <a:cxnLst>
                <a:cxn ang="0">
                  <a:pos x="45" y="76"/>
                </a:cxn>
                <a:cxn ang="0">
                  <a:pos x="59" y="70"/>
                </a:cxn>
                <a:cxn ang="0">
                  <a:pos x="68" y="60"/>
                </a:cxn>
                <a:cxn ang="0">
                  <a:pos x="72" y="45"/>
                </a:cxn>
                <a:cxn ang="0">
                  <a:pos x="72" y="30"/>
                </a:cxn>
                <a:cxn ang="0">
                  <a:pos x="68" y="16"/>
                </a:cxn>
                <a:cxn ang="0">
                  <a:pos x="59" y="6"/>
                </a:cxn>
                <a:cxn ang="0">
                  <a:pos x="45" y="1"/>
                </a:cxn>
                <a:cxn ang="0">
                  <a:pos x="26" y="1"/>
                </a:cxn>
                <a:cxn ang="0">
                  <a:pos x="12" y="7"/>
                </a:cxn>
                <a:cxn ang="0">
                  <a:pos x="4" y="18"/>
                </a:cxn>
                <a:cxn ang="0">
                  <a:pos x="0" y="31"/>
                </a:cxn>
                <a:cxn ang="0">
                  <a:pos x="0" y="44"/>
                </a:cxn>
                <a:cxn ang="0">
                  <a:pos x="4" y="58"/>
                </a:cxn>
                <a:cxn ang="0">
                  <a:pos x="12" y="69"/>
                </a:cxn>
                <a:cxn ang="0">
                  <a:pos x="22" y="74"/>
                </a:cxn>
                <a:cxn ang="0">
                  <a:pos x="32" y="76"/>
                </a:cxn>
                <a:cxn ang="0">
                  <a:pos x="37" y="62"/>
                </a:cxn>
                <a:cxn ang="0">
                  <a:pos x="30" y="61"/>
                </a:cxn>
                <a:cxn ang="0">
                  <a:pos x="23" y="57"/>
                </a:cxn>
                <a:cxn ang="0">
                  <a:pos x="19" y="50"/>
                </a:cxn>
                <a:cxn ang="0">
                  <a:pos x="18" y="38"/>
                </a:cxn>
                <a:cxn ang="0">
                  <a:pos x="19" y="27"/>
                </a:cxn>
                <a:cxn ang="0">
                  <a:pos x="23" y="20"/>
                </a:cxn>
                <a:cxn ang="0">
                  <a:pos x="28" y="15"/>
                </a:cxn>
                <a:cxn ang="0">
                  <a:pos x="37" y="14"/>
                </a:cxn>
                <a:cxn ang="0">
                  <a:pos x="47" y="17"/>
                </a:cxn>
                <a:cxn ang="0">
                  <a:pos x="52" y="23"/>
                </a:cxn>
                <a:cxn ang="0">
                  <a:pos x="55" y="38"/>
                </a:cxn>
                <a:cxn ang="0">
                  <a:pos x="52" y="53"/>
                </a:cxn>
                <a:cxn ang="0">
                  <a:pos x="47" y="60"/>
                </a:cxn>
                <a:cxn ang="0">
                  <a:pos x="37" y="62"/>
                </a:cxn>
              </a:cxnLst>
              <a:rect l="0" t="0" r="r" b="b"/>
              <a:pathLst>
                <a:path w="73" h="76">
                  <a:moveTo>
                    <a:pt x="37" y="76"/>
                  </a:moveTo>
                  <a:lnTo>
                    <a:pt x="45" y="76"/>
                  </a:lnTo>
                  <a:lnTo>
                    <a:pt x="53" y="73"/>
                  </a:lnTo>
                  <a:lnTo>
                    <a:pt x="59" y="70"/>
                  </a:lnTo>
                  <a:lnTo>
                    <a:pt x="64" y="66"/>
                  </a:lnTo>
                  <a:lnTo>
                    <a:pt x="68" y="60"/>
                  </a:lnTo>
                  <a:lnTo>
                    <a:pt x="71" y="54"/>
                  </a:lnTo>
                  <a:lnTo>
                    <a:pt x="72" y="45"/>
                  </a:lnTo>
                  <a:lnTo>
                    <a:pt x="73" y="38"/>
                  </a:lnTo>
                  <a:lnTo>
                    <a:pt x="72" y="30"/>
                  </a:lnTo>
                  <a:lnTo>
                    <a:pt x="71" y="23"/>
                  </a:lnTo>
                  <a:lnTo>
                    <a:pt x="68" y="16"/>
                  </a:lnTo>
                  <a:lnTo>
                    <a:pt x="64" y="11"/>
                  </a:lnTo>
                  <a:lnTo>
                    <a:pt x="59" y="6"/>
                  </a:lnTo>
                  <a:lnTo>
                    <a:pt x="53" y="3"/>
                  </a:lnTo>
                  <a:lnTo>
                    <a:pt x="45" y="1"/>
                  </a:lnTo>
                  <a:lnTo>
                    <a:pt x="37" y="0"/>
                  </a:lnTo>
                  <a:lnTo>
                    <a:pt x="26" y="1"/>
                  </a:lnTo>
                  <a:lnTo>
                    <a:pt x="18" y="3"/>
                  </a:lnTo>
                  <a:lnTo>
                    <a:pt x="12" y="7"/>
                  </a:lnTo>
                  <a:lnTo>
                    <a:pt x="7" y="12"/>
                  </a:lnTo>
                  <a:lnTo>
                    <a:pt x="4" y="18"/>
                  </a:lnTo>
                  <a:lnTo>
                    <a:pt x="1" y="25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4"/>
                  </a:lnTo>
                  <a:lnTo>
                    <a:pt x="1" y="51"/>
                  </a:lnTo>
                  <a:lnTo>
                    <a:pt x="4" y="58"/>
                  </a:lnTo>
                  <a:lnTo>
                    <a:pt x="7" y="64"/>
                  </a:lnTo>
                  <a:lnTo>
                    <a:pt x="12" y="69"/>
                  </a:lnTo>
                  <a:lnTo>
                    <a:pt x="18" y="73"/>
                  </a:lnTo>
                  <a:lnTo>
                    <a:pt x="22" y="74"/>
                  </a:lnTo>
                  <a:lnTo>
                    <a:pt x="26" y="75"/>
                  </a:lnTo>
                  <a:lnTo>
                    <a:pt x="32" y="76"/>
                  </a:lnTo>
                  <a:lnTo>
                    <a:pt x="37" y="76"/>
                  </a:lnTo>
                  <a:close/>
                  <a:moveTo>
                    <a:pt x="37" y="62"/>
                  </a:moveTo>
                  <a:lnTo>
                    <a:pt x="33" y="62"/>
                  </a:lnTo>
                  <a:lnTo>
                    <a:pt x="30" y="61"/>
                  </a:lnTo>
                  <a:lnTo>
                    <a:pt x="26" y="60"/>
                  </a:lnTo>
                  <a:lnTo>
                    <a:pt x="23" y="57"/>
                  </a:lnTo>
                  <a:lnTo>
                    <a:pt x="21" y="54"/>
                  </a:lnTo>
                  <a:lnTo>
                    <a:pt x="19" y="50"/>
                  </a:lnTo>
                  <a:lnTo>
                    <a:pt x="18" y="44"/>
                  </a:lnTo>
                  <a:lnTo>
                    <a:pt x="18" y="38"/>
                  </a:lnTo>
                  <a:lnTo>
                    <a:pt x="18" y="32"/>
                  </a:lnTo>
                  <a:lnTo>
                    <a:pt x="19" y="27"/>
                  </a:lnTo>
                  <a:lnTo>
                    <a:pt x="20" y="23"/>
                  </a:lnTo>
                  <a:lnTo>
                    <a:pt x="23" y="20"/>
                  </a:lnTo>
                  <a:lnTo>
                    <a:pt x="25" y="17"/>
                  </a:lnTo>
                  <a:lnTo>
                    <a:pt x="28" y="15"/>
                  </a:lnTo>
                  <a:lnTo>
                    <a:pt x="33" y="14"/>
                  </a:lnTo>
                  <a:lnTo>
                    <a:pt x="37" y="14"/>
                  </a:lnTo>
                  <a:lnTo>
                    <a:pt x="42" y="14"/>
                  </a:lnTo>
                  <a:lnTo>
                    <a:pt x="47" y="17"/>
                  </a:lnTo>
                  <a:lnTo>
                    <a:pt x="50" y="20"/>
                  </a:lnTo>
                  <a:lnTo>
                    <a:pt x="52" y="23"/>
                  </a:lnTo>
                  <a:lnTo>
                    <a:pt x="54" y="31"/>
                  </a:lnTo>
                  <a:lnTo>
                    <a:pt x="55" y="38"/>
                  </a:lnTo>
                  <a:lnTo>
                    <a:pt x="54" y="44"/>
                  </a:lnTo>
                  <a:lnTo>
                    <a:pt x="52" y="53"/>
                  </a:lnTo>
                  <a:lnTo>
                    <a:pt x="50" y="56"/>
                  </a:lnTo>
                  <a:lnTo>
                    <a:pt x="47" y="60"/>
                  </a:lnTo>
                  <a:lnTo>
                    <a:pt x="42" y="62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5999" name="Freeform 2383"/>
            <p:cNvSpPr>
              <a:spLocks/>
            </p:cNvSpPr>
            <p:nvPr/>
          </p:nvSpPr>
          <p:spPr bwMode="auto">
            <a:xfrm>
              <a:off x="3307" y="817"/>
              <a:ext cx="16" cy="18"/>
            </a:xfrm>
            <a:custGeom>
              <a:avLst/>
              <a:gdLst/>
              <a:ahLst/>
              <a:cxnLst>
                <a:cxn ang="0">
                  <a:pos x="17" y="30"/>
                </a:cxn>
                <a:cxn ang="0">
                  <a:pos x="17" y="30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17" y="72"/>
                </a:cxn>
                <a:cxn ang="0">
                  <a:pos x="17" y="36"/>
                </a:cxn>
                <a:cxn ang="0">
                  <a:pos x="17" y="36"/>
                </a:cxn>
                <a:cxn ang="0">
                  <a:pos x="42" y="72"/>
                </a:cxn>
                <a:cxn ang="0">
                  <a:pos x="64" y="72"/>
                </a:cxn>
                <a:cxn ang="0">
                  <a:pos x="33" y="33"/>
                </a:cxn>
                <a:cxn ang="0">
                  <a:pos x="62" y="0"/>
                </a:cxn>
                <a:cxn ang="0">
                  <a:pos x="42" y="0"/>
                </a:cxn>
                <a:cxn ang="0">
                  <a:pos x="17" y="30"/>
                </a:cxn>
              </a:cxnLst>
              <a:rect l="0" t="0" r="r" b="b"/>
              <a:pathLst>
                <a:path w="64" h="72">
                  <a:moveTo>
                    <a:pt x="17" y="30"/>
                  </a:moveTo>
                  <a:lnTo>
                    <a:pt x="17" y="3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17" y="72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42" y="72"/>
                  </a:lnTo>
                  <a:lnTo>
                    <a:pt x="64" y="72"/>
                  </a:lnTo>
                  <a:lnTo>
                    <a:pt x="33" y="33"/>
                  </a:lnTo>
                  <a:lnTo>
                    <a:pt x="62" y="0"/>
                  </a:lnTo>
                  <a:lnTo>
                    <a:pt x="42" y="0"/>
                  </a:lnTo>
                  <a:lnTo>
                    <a:pt x="17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0" name="Freeform 2384"/>
            <p:cNvSpPr>
              <a:spLocks/>
            </p:cNvSpPr>
            <p:nvPr/>
          </p:nvSpPr>
          <p:spPr bwMode="auto">
            <a:xfrm>
              <a:off x="3324" y="817"/>
              <a:ext cx="17" cy="19"/>
            </a:xfrm>
            <a:custGeom>
              <a:avLst/>
              <a:gdLst/>
              <a:ahLst/>
              <a:cxnLst>
                <a:cxn ang="0">
                  <a:pos x="51" y="53"/>
                </a:cxn>
                <a:cxn ang="0">
                  <a:pos x="46" y="60"/>
                </a:cxn>
                <a:cxn ang="0">
                  <a:pos x="41" y="62"/>
                </a:cxn>
                <a:cxn ang="0">
                  <a:pos x="33" y="62"/>
                </a:cxn>
                <a:cxn ang="0">
                  <a:pos x="25" y="59"/>
                </a:cxn>
                <a:cxn ang="0">
                  <a:pos x="21" y="53"/>
                </a:cxn>
                <a:cxn ang="0">
                  <a:pos x="19" y="43"/>
                </a:cxn>
                <a:cxn ang="0">
                  <a:pos x="19" y="30"/>
                </a:cxn>
                <a:cxn ang="0">
                  <a:pos x="23" y="20"/>
                </a:cxn>
                <a:cxn ang="0">
                  <a:pos x="32" y="14"/>
                </a:cxn>
                <a:cxn ang="0">
                  <a:pos x="40" y="14"/>
                </a:cxn>
                <a:cxn ang="0">
                  <a:pos x="47" y="17"/>
                </a:cxn>
                <a:cxn ang="0">
                  <a:pos x="50" y="22"/>
                </a:cxn>
                <a:cxn ang="0">
                  <a:pos x="68" y="26"/>
                </a:cxn>
                <a:cxn ang="0">
                  <a:pos x="66" y="18"/>
                </a:cxn>
                <a:cxn ang="0">
                  <a:pos x="61" y="9"/>
                </a:cxn>
                <a:cxn ang="0">
                  <a:pos x="51" y="3"/>
                </a:cxn>
                <a:cxn ang="0">
                  <a:pos x="36" y="0"/>
                </a:cxn>
                <a:cxn ang="0">
                  <a:pos x="26" y="1"/>
                </a:cxn>
                <a:cxn ang="0">
                  <a:pos x="15" y="5"/>
                </a:cxn>
                <a:cxn ang="0">
                  <a:pos x="9" y="10"/>
                </a:cxn>
                <a:cxn ang="0">
                  <a:pos x="5" y="17"/>
                </a:cxn>
                <a:cxn ang="0">
                  <a:pos x="1" y="26"/>
                </a:cxn>
                <a:cxn ang="0">
                  <a:pos x="0" y="39"/>
                </a:cxn>
                <a:cxn ang="0">
                  <a:pos x="3" y="57"/>
                </a:cxn>
                <a:cxn ang="0">
                  <a:pos x="11" y="69"/>
                </a:cxn>
                <a:cxn ang="0">
                  <a:pos x="22" y="75"/>
                </a:cxn>
                <a:cxn ang="0">
                  <a:pos x="36" y="76"/>
                </a:cxn>
                <a:cxn ang="0">
                  <a:pos x="52" y="74"/>
                </a:cxn>
                <a:cxn ang="0">
                  <a:pos x="61" y="67"/>
                </a:cxn>
                <a:cxn ang="0">
                  <a:pos x="67" y="58"/>
                </a:cxn>
                <a:cxn ang="0">
                  <a:pos x="69" y="48"/>
                </a:cxn>
              </a:cxnLst>
              <a:rect l="0" t="0" r="r" b="b"/>
              <a:pathLst>
                <a:path w="69" h="76">
                  <a:moveTo>
                    <a:pt x="52" y="48"/>
                  </a:moveTo>
                  <a:lnTo>
                    <a:pt x="51" y="53"/>
                  </a:lnTo>
                  <a:lnTo>
                    <a:pt x="48" y="58"/>
                  </a:lnTo>
                  <a:lnTo>
                    <a:pt x="46" y="60"/>
                  </a:lnTo>
                  <a:lnTo>
                    <a:pt x="44" y="61"/>
                  </a:lnTo>
                  <a:lnTo>
                    <a:pt x="41" y="62"/>
                  </a:lnTo>
                  <a:lnTo>
                    <a:pt x="37" y="62"/>
                  </a:lnTo>
                  <a:lnTo>
                    <a:pt x="33" y="62"/>
                  </a:lnTo>
                  <a:lnTo>
                    <a:pt x="29" y="61"/>
                  </a:lnTo>
                  <a:lnTo>
                    <a:pt x="25" y="59"/>
                  </a:lnTo>
                  <a:lnTo>
                    <a:pt x="23" y="56"/>
                  </a:lnTo>
                  <a:lnTo>
                    <a:pt x="21" y="53"/>
                  </a:lnTo>
                  <a:lnTo>
                    <a:pt x="19" y="48"/>
                  </a:lnTo>
                  <a:lnTo>
                    <a:pt x="19" y="43"/>
                  </a:lnTo>
                  <a:lnTo>
                    <a:pt x="18" y="38"/>
                  </a:lnTo>
                  <a:lnTo>
                    <a:pt x="19" y="30"/>
                  </a:lnTo>
                  <a:lnTo>
                    <a:pt x="20" y="24"/>
                  </a:lnTo>
                  <a:lnTo>
                    <a:pt x="23" y="20"/>
                  </a:lnTo>
                  <a:lnTo>
                    <a:pt x="25" y="17"/>
                  </a:lnTo>
                  <a:lnTo>
                    <a:pt x="32" y="14"/>
                  </a:lnTo>
                  <a:lnTo>
                    <a:pt x="36" y="14"/>
                  </a:lnTo>
                  <a:lnTo>
                    <a:pt x="40" y="14"/>
                  </a:lnTo>
                  <a:lnTo>
                    <a:pt x="45" y="15"/>
                  </a:lnTo>
                  <a:lnTo>
                    <a:pt x="47" y="17"/>
                  </a:lnTo>
                  <a:lnTo>
                    <a:pt x="49" y="19"/>
                  </a:lnTo>
                  <a:lnTo>
                    <a:pt x="50" y="22"/>
                  </a:lnTo>
                  <a:lnTo>
                    <a:pt x="51" y="26"/>
                  </a:lnTo>
                  <a:lnTo>
                    <a:pt x="68" y="26"/>
                  </a:lnTo>
                  <a:lnTo>
                    <a:pt x="67" y="22"/>
                  </a:lnTo>
                  <a:lnTo>
                    <a:pt x="66" y="18"/>
                  </a:lnTo>
                  <a:lnTo>
                    <a:pt x="64" y="13"/>
                  </a:lnTo>
                  <a:lnTo>
                    <a:pt x="61" y="9"/>
                  </a:lnTo>
                  <a:lnTo>
                    <a:pt x="57" y="5"/>
                  </a:lnTo>
                  <a:lnTo>
                    <a:pt x="51" y="3"/>
                  </a:lnTo>
                  <a:lnTo>
                    <a:pt x="44" y="1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26" y="1"/>
                  </a:lnTo>
                  <a:lnTo>
                    <a:pt x="21" y="2"/>
                  </a:lnTo>
                  <a:lnTo>
                    <a:pt x="15" y="5"/>
                  </a:lnTo>
                  <a:lnTo>
                    <a:pt x="12" y="7"/>
                  </a:lnTo>
                  <a:lnTo>
                    <a:pt x="9" y="10"/>
                  </a:lnTo>
                  <a:lnTo>
                    <a:pt x="7" y="13"/>
                  </a:lnTo>
                  <a:lnTo>
                    <a:pt x="5" y="17"/>
                  </a:lnTo>
                  <a:lnTo>
                    <a:pt x="3" y="21"/>
                  </a:lnTo>
                  <a:lnTo>
                    <a:pt x="1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50"/>
                  </a:lnTo>
                  <a:lnTo>
                    <a:pt x="3" y="57"/>
                  </a:lnTo>
                  <a:lnTo>
                    <a:pt x="6" y="64"/>
                  </a:lnTo>
                  <a:lnTo>
                    <a:pt x="11" y="69"/>
                  </a:lnTo>
                  <a:lnTo>
                    <a:pt x="16" y="72"/>
                  </a:lnTo>
                  <a:lnTo>
                    <a:pt x="22" y="75"/>
                  </a:lnTo>
                  <a:lnTo>
                    <a:pt x="29" y="76"/>
                  </a:lnTo>
                  <a:lnTo>
                    <a:pt x="36" y="76"/>
                  </a:lnTo>
                  <a:lnTo>
                    <a:pt x="45" y="76"/>
                  </a:lnTo>
                  <a:lnTo>
                    <a:pt x="52" y="74"/>
                  </a:lnTo>
                  <a:lnTo>
                    <a:pt x="57" y="71"/>
                  </a:lnTo>
                  <a:lnTo>
                    <a:pt x="61" y="67"/>
                  </a:lnTo>
                  <a:lnTo>
                    <a:pt x="64" y="62"/>
                  </a:lnTo>
                  <a:lnTo>
                    <a:pt x="67" y="58"/>
                  </a:lnTo>
                  <a:lnTo>
                    <a:pt x="68" y="53"/>
                  </a:lnTo>
                  <a:lnTo>
                    <a:pt x="69" y="48"/>
                  </a:lnTo>
                  <a:lnTo>
                    <a:pt x="52" y="4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1" name="Rectangle 2385"/>
            <p:cNvSpPr>
              <a:spLocks noChangeArrowheads="1"/>
            </p:cNvSpPr>
            <p:nvPr/>
          </p:nvSpPr>
          <p:spPr bwMode="auto">
            <a:xfrm>
              <a:off x="3344" y="827"/>
              <a:ext cx="7" cy="3"/>
            </a:xfrm>
            <a:prstGeom prst="rect">
              <a:avLst/>
            </a:prstGeom>
            <a:solidFill>
              <a:srgbClr val="1614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2" name="Freeform 2386"/>
            <p:cNvSpPr>
              <a:spLocks/>
            </p:cNvSpPr>
            <p:nvPr/>
          </p:nvSpPr>
          <p:spPr bwMode="auto">
            <a:xfrm>
              <a:off x="3354" y="817"/>
              <a:ext cx="15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43" y="12"/>
                </a:cxn>
                <a:cxn ang="0">
                  <a:pos x="43" y="13"/>
                </a:cxn>
                <a:cxn ang="0">
                  <a:pos x="35" y="22"/>
                </a:cxn>
                <a:cxn ang="0">
                  <a:pos x="29" y="31"/>
                </a:cxn>
                <a:cxn ang="0">
                  <a:pos x="25" y="38"/>
                </a:cxn>
                <a:cxn ang="0">
                  <a:pos x="22" y="43"/>
                </a:cxn>
                <a:cxn ang="0">
                  <a:pos x="20" y="50"/>
                </a:cxn>
                <a:cxn ang="0">
                  <a:pos x="17" y="57"/>
                </a:cxn>
                <a:cxn ang="0">
                  <a:pos x="16" y="64"/>
                </a:cxn>
                <a:cxn ang="0">
                  <a:pos x="15" y="72"/>
                </a:cxn>
                <a:cxn ang="0">
                  <a:pos x="32" y="72"/>
                </a:cxn>
                <a:cxn ang="0">
                  <a:pos x="33" y="64"/>
                </a:cxn>
                <a:cxn ang="0">
                  <a:pos x="34" y="56"/>
                </a:cxn>
                <a:cxn ang="0">
                  <a:pos x="37" y="48"/>
                </a:cxn>
                <a:cxn ang="0">
                  <a:pos x="39" y="40"/>
                </a:cxn>
                <a:cxn ang="0">
                  <a:pos x="42" y="34"/>
                </a:cxn>
                <a:cxn ang="0">
                  <a:pos x="47" y="27"/>
                </a:cxn>
                <a:cxn ang="0">
                  <a:pos x="52" y="20"/>
                </a:cxn>
                <a:cxn ang="0">
                  <a:pos x="61" y="12"/>
                </a:cxn>
                <a:cxn ang="0">
                  <a:pos x="61" y="0"/>
                </a:cxn>
                <a:cxn ang="0">
                  <a:pos x="0" y="0"/>
                </a:cxn>
                <a:cxn ang="0">
                  <a:pos x="0" y="12"/>
                </a:cxn>
              </a:cxnLst>
              <a:rect l="0" t="0" r="r" b="b"/>
              <a:pathLst>
                <a:path w="61" h="72">
                  <a:moveTo>
                    <a:pt x="0" y="12"/>
                  </a:moveTo>
                  <a:lnTo>
                    <a:pt x="43" y="12"/>
                  </a:lnTo>
                  <a:lnTo>
                    <a:pt x="43" y="13"/>
                  </a:lnTo>
                  <a:lnTo>
                    <a:pt x="35" y="22"/>
                  </a:lnTo>
                  <a:lnTo>
                    <a:pt x="29" y="31"/>
                  </a:lnTo>
                  <a:lnTo>
                    <a:pt x="25" y="38"/>
                  </a:lnTo>
                  <a:lnTo>
                    <a:pt x="22" y="43"/>
                  </a:lnTo>
                  <a:lnTo>
                    <a:pt x="20" y="50"/>
                  </a:lnTo>
                  <a:lnTo>
                    <a:pt x="17" y="57"/>
                  </a:lnTo>
                  <a:lnTo>
                    <a:pt x="16" y="64"/>
                  </a:lnTo>
                  <a:lnTo>
                    <a:pt x="15" y="72"/>
                  </a:lnTo>
                  <a:lnTo>
                    <a:pt x="32" y="72"/>
                  </a:lnTo>
                  <a:lnTo>
                    <a:pt x="33" y="64"/>
                  </a:lnTo>
                  <a:lnTo>
                    <a:pt x="34" y="56"/>
                  </a:lnTo>
                  <a:lnTo>
                    <a:pt x="37" y="48"/>
                  </a:lnTo>
                  <a:lnTo>
                    <a:pt x="39" y="40"/>
                  </a:lnTo>
                  <a:lnTo>
                    <a:pt x="42" y="34"/>
                  </a:lnTo>
                  <a:lnTo>
                    <a:pt x="47" y="27"/>
                  </a:lnTo>
                  <a:lnTo>
                    <a:pt x="52" y="20"/>
                  </a:lnTo>
                  <a:lnTo>
                    <a:pt x="61" y="12"/>
                  </a:lnTo>
                  <a:lnTo>
                    <a:pt x="61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3" name="Freeform 2387"/>
            <p:cNvSpPr>
              <a:spLocks noEditPoints="1"/>
            </p:cNvSpPr>
            <p:nvPr/>
          </p:nvSpPr>
          <p:spPr bwMode="auto">
            <a:xfrm>
              <a:off x="3174" y="792"/>
              <a:ext cx="15" cy="15"/>
            </a:xfrm>
            <a:custGeom>
              <a:avLst/>
              <a:gdLst/>
              <a:ahLst/>
              <a:cxnLst>
                <a:cxn ang="0">
                  <a:pos x="29" y="57"/>
                </a:cxn>
                <a:cxn ang="0">
                  <a:pos x="35" y="56"/>
                </a:cxn>
                <a:cxn ang="0">
                  <a:pos x="41" y="55"/>
                </a:cxn>
                <a:cxn ang="0">
                  <a:pos x="45" y="53"/>
                </a:cxn>
                <a:cxn ang="0">
                  <a:pos x="50" y="50"/>
                </a:cxn>
                <a:cxn ang="0">
                  <a:pos x="53" y="46"/>
                </a:cxn>
                <a:cxn ang="0">
                  <a:pos x="55" y="40"/>
                </a:cxn>
                <a:cxn ang="0">
                  <a:pos x="57" y="34"/>
                </a:cxn>
                <a:cxn ang="0">
                  <a:pos x="58" y="28"/>
                </a:cxn>
                <a:cxn ang="0">
                  <a:pos x="57" y="21"/>
                </a:cxn>
                <a:cxn ang="0">
                  <a:pos x="55" y="15"/>
                </a:cxn>
                <a:cxn ang="0">
                  <a:pos x="53" y="11"/>
                </a:cxn>
                <a:cxn ang="0">
                  <a:pos x="50" y="7"/>
                </a:cxn>
                <a:cxn ang="0">
                  <a:pos x="45" y="4"/>
                </a:cxn>
                <a:cxn ang="0">
                  <a:pos x="41" y="2"/>
                </a:cxn>
                <a:cxn ang="0">
                  <a:pos x="35" y="0"/>
                </a:cxn>
                <a:cxn ang="0">
                  <a:pos x="29" y="0"/>
                </a:cxn>
                <a:cxn ang="0">
                  <a:pos x="24" y="0"/>
                </a:cxn>
                <a:cxn ang="0">
                  <a:pos x="19" y="1"/>
                </a:cxn>
                <a:cxn ang="0">
                  <a:pos x="13" y="3"/>
                </a:cxn>
                <a:cxn ang="0">
                  <a:pos x="9" y="6"/>
                </a:cxn>
                <a:cxn ang="0">
                  <a:pos x="5" y="10"/>
                </a:cxn>
                <a:cxn ang="0">
                  <a:pos x="2" y="15"/>
                </a:cxn>
                <a:cxn ang="0">
                  <a:pos x="1" y="21"/>
                </a:cxn>
                <a:cxn ang="0">
                  <a:pos x="0" y="28"/>
                </a:cxn>
                <a:cxn ang="0">
                  <a:pos x="1" y="34"/>
                </a:cxn>
                <a:cxn ang="0">
                  <a:pos x="2" y="40"/>
                </a:cxn>
                <a:cxn ang="0">
                  <a:pos x="5" y="46"/>
                </a:cxn>
                <a:cxn ang="0">
                  <a:pos x="8" y="50"/>
                </a:cxn>
                <a:cxn ang="0">
                  <a:pos x="12" y="53"/>
                </a:cxn>
                <a:cxn ang="0">
                  <a:pos x="18" y="55"/>
                </a:cxn>
                <a:cxn ang="0">
                  <a:pos x="23" y="56"/>
                </a:cxn>
                <a:cxn ang="0">
                  <a:pos x="29" y="57"/>
                </a:cxn>
                <a:cxn ang="0">
                  <a:pos x="29" y="46"/>
                </a:cxn>
                <a:cxn ang="0">
                  <a:pos x="26" y="46"/>
                </a:cxn>
                <a:cxn ang="0">
                  <a:pos x="23" y="43"/>
                </a:cxn>
                <a:cxn ang="0">
                  <a:pos x="21" y="41"/>
                </a:cxn>
                <a:cxn ang="0">
                  <a:pos x="19" y="39"/>
                </a:cxn>
                <a:cxn ang="0">
                  <a:pos x="17" y="33"/>
                </a:cxn>
                <a:cxn ang="0">
                  <a:pos x="17" y="28"/>
                </a:cxn>
                <a:cxn ang="0">
                  <a:pos x="17" y="22"/>
                </a:cxn>
                <a:cxn ang="0">
                  <a:pos x="18" y="18"/>
                </a:cxn>
                <a:cxn ang="0">
                  <a:pos x="20" y="15"/>
                </a:cxn>
                <a:cxn ang="0">
                  <a:pos x="22" y="13"/>
                </a:cxn>
                <a:cxn ang="0">
                  <a:pos x="26" y="11"/>
                </a:cxn>
                <a:cxn ang="0">
                  <a:pos x="29" y="10"/>
                </a:cxn>
                <a:cxn ang="0">
                  <a:pos x="33" y="11"/>
                </a:cxn>
                <a:cxn ang="0">
                  <a:pos x="37" y="13"/>
                </a:cxn>
                <a:cxn ang="0">
                  <a:pos x="39" y="15"/>
                </a:cxn>
                <a:cxn ang="0">
                  <a:pos x="40" y="18"/>
                </a:cxn>
                <a:cxn ang="0">
                  <a:pos x="41" y="22"/>
                </a:cxn>
                <a:cxn ang="0">
                  <a:pos x="42" y="28"/>
                </a:cxn>
                <a:cxn ang="0">
                  <a:pos x="41" y="33"/>
                </a:cxn>
                <a:cxn ang="0">
                  <a:pos x="40" y="39"/>
                </a:cxn>
                <a:cxn ang="0">
                  <a:pos x="38" y="41"/>
                </a:cxn>
                <a:cxn ang="0">
                  <a:pos x="36" y="43"/>
                </a:cxn>
                <a:cxn ang="0">
                  <a:pos x="33" y="46"/>
                </a:cxn>
                <a:cxn ang="0">
                  <a:pos x="29" y="46"/>
                </a:cxn>
              </a:cxnLst>
              <a:rect l="0" t="0" r="r" b="b"/>
              <a:pathLst>
                <a:path w="58" h="57">
                  <a:moveTo>
                    <a:pt x="29" y="57"/>
                  </a:moveTo>
                  <a:lnTo>
                    <a:pt x="35" y="56"/>
                  </a:lnTo>
                  <a:lnTo>
                    <a:pt x="41" y="55"/>
                  </a:lnTo>
                  <a:lnTo>
                    <a:pt x="45" y="53"/>
                  </a:lnTo>
                  <a:lnTo>
                    <a:pt x="50" y="50"/>
                  </a:lnTo>
                  <a:lnTo>
                    <a:pt x="53" y="46"/>
                  </a:lnTo>
                  <a:lnTo>
                    <a:pt x="55" y="40"/>
                  </a:lnTo>
                  <a:lnTo>
                    <a:pt x="57" y="34"/>
                  </a:lnTo>
                  <a:lnTo>
                    <a:pt x="58" y="28"/>
                  </a:lnTo>
                  <a:lnTo>
                    <a:pt x="57" y="21"/>
                  </a:lnTo>
                  <a:lnTo>
                    <a:pt x="55" y="15"/>
                  </a:lnTo>
                  <a:lnTo>
                    <a:pt x="53" y="11"/>
                  </a:lnTo>
                  <a:lnTo>
                    <a:pt x="50" y="7"/>
                  </a:lnTo>
                  <a:lnTo>
                    <a:pt x="45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3" y="3"/>
                  </a:lnTo>
                  <a:lnTo>
                    <a:pt x="9" y="6"/>
                  </a:lnTo>
                  <a:lnTo>
                    <a:pt x="5" y="10"/>
                  </a:lnTo>
                  <a:lnTo>
                    <a:pt x="2" y="15"/>
                  </a:lnTo>
                  <a:lnTo>
                    <a:pt x="1" y="21"/>
                  </a:lnTo>
                  <a:lnTo>
                    <a:pt x="0" y="28"/>
                  </a:lnTo>
                  <a:lnTo>
                    <a:pt x="1" y="34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8" y="50"/>
                  </a:lnTo>
                  <a:lnTo>
                    <a:pt x="12" y="53"/>
                  </a:lnTo>
                  <a:lnTo>
                    <a:pt x="18" y="55"/>
                  </a:lnTo>
                  <a:lnTo>
                    <a:pt x="23" y="56"/>
                  </a:lnTo>
                  <a:lnTo>
                    <a:pt x="29" y="57"/>
                  </a:lnTo>
                  <a:close/>
                  <a:moveTo>
                    <a:pt x="29" y="46"/>
                  </a:moveTo>
                  <a:lnTo>
                    <a:pt x="26" y="46"/>
                  </a:lnTo>
                  <a:lnTo>
                    <a:pt x="23" y="43"/>
                  </a:lnTo>
                  <a:lnTo>
                    <a:pt x="21" y="41"/>
                  </a:lnTo>
                  <a:lnTo>
                    <a:pt x="19" y="39"/>
                  </a:lnTo>
                  <a:lnTo>
                    <a:pt x="17" y="33"/>
                  </a:lnTo>
                  <a:lnTo>
                    <a:pt x="17" y="28"/>
                  </a:lnTo>
                  <a:lnTo>
                    <a:pt x="17" y="22"/>
                  </a:lnTo>
                  <a:lnTo>
                    <a:pt x="18" y="18"/>
                  </a:lnTo>
                  <a:lnTo>
                    <a:pt x="20" y="15"/>
                  </a:lnTo>
                  <a:lnTo>
                    <a:pt x="22" y="13"/>
                  </a:lnTo>
                  <a:lnTo>
                    <a:pt x="26" y="11"/>
                  </a:lnTo>
                  <a:lnTo>
                    <a:pt x="29" y="10"/>
                  </a:lnTo>
                  <a:lnTo>
                    <a:pt x="33" y="11"/>
                  </a:lnTo>
                  <a:lnTo>
                    <a:pt x="37" y="13"/>
                  </a:lnTo>
                  <a:lnTo>
                    <a:pt x="39" y="15"/>
                  </a:lnTo>
                  <a:lnTo>
                    <a:pt x="40" y="18"/>
                  </a:lnTo>
                  <a:lnTo>
                    <a:pt x="41" y="22"/>
                  </a:lnTo>
                  <a:lnTo>
                    <a:pt x="42" y="28"/>
                  </a:lnTo>
                  <a:lnTo>
                    <a:pt x="41" y="33"/>
                  </a:lnTo>
                  <a:lnTo>
                    <a:pt x="40" y="39"/>
                  </a:lnTo>
                  <a:lnTo>
                    <a:pt x="38" y="41"/>
                  </a:lnTo>
                  <a:lnTo>
                    <a:pt x="36" y="43"/>
                  </a:lnTo>
                  <a:lnTo>
                    <a:pt x="33" y="46"/>
                  </a:lnTo>
                  <a:lnTo>
                    <a:pt x="29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4" name="Freeform 2388"/>
            <p:cNvSpPr>
              <a:spLocks/>
            </p:cNvSpPr>
            <p:nvPr/>
          </p:nvSpPr>
          <p:spPr bwMode="auto">
            <a:xfrm>
              <a:off x="3191" y="793"/>
              <a:ext cx="13" cy="13"/>
            </a:xfrm>
            <a:custGeom>
              <a:avLst/>
              <a:gdLst/>
              <a:ahLst/>
              <a:cxnLst>
                <a:cxn ang="0">
                  <a:pos x="15" y="30"/>
                </a:cxn>
                <a:cxn ang="0">
                  <a:pos x="34" y="30"/>
                </a:cxn>
                <a:cxn ang="0">
                  <a:pos x="34" y="53"/>
                </a:cxn>
                <a:cxn ang="0">
                  <a:pos x="50" y="53"/>
                </a:cxn>
                <a:cxn ang="0">
                  <a:pos x="50" y="0"/>
                </a:cxn>
                <a:cxn ang="0">
                  <a:pos x="34" y="0"/>
                </a:cxn>
                <a:cxn ang="0">
                  <a:pos x="34" y="19"/>
                </a:cxn>
                <a:cxn ang="0">
                  <a:pos x="15" y="19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5" y="53"/>
                </a:cxn>
                <a:cxn ang="0">
                  <a:pos x="15" y="30"/>
                </a:cxn>
              </a:cxnLst>
              <a:rect l="0" t="0" r="r" b="b"/>
              <a:pathLst>
                <a:path w="50" h="53">
                  <a:moveTo>
                    <a:pt x="15" y="30"/>
                  </a:moveTo>
                  <a:lnTo>
                    <a:pt x="34" y="30"/>
                  </a:lnTo>
                  <a:lnTo>
                    <a:pt x="34" y="53"/>
                  </a:lnTo>
                  <a:lnTo>
                    <a:pt x="50" y="53"/>
                  </a:lnTo>
                  <a:lnTo>
                    <a:pt x="50" y="0"/>
                  </a:lnTo>
                  <a:lnTo>
                    <a:pt x="34" y="0"/>
                  </a:lnTo>
                  <a:lnTo>
                    <a:pt x="34" y="19"/>
                  </a:lnTo>
                  <a:lnTo>
                    <a:pt x="15" y="19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5" y="53"/>
                  </a:lnTo>
                  <a:lnTo>
                    <a:pt x="15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5" name="Freeform 2389"/>
            <p:cNvSpPr>
              <a:spLocks/>
            </p:cNvSpPr>
            <p:nvPr/>
          </p:nvSpPr>
          <p:spPr bwMode="auto">
            <a:xfrm>
              <a:off x="3207" y="793"/>
              <a:ext cx="14" cy="13"/>
            </a:xfrm>
            <a:custGeom>
              <a:avLst/>
              <a:gdLst/>
              <a:ahLst/>
              <a:cxnLst>
                <a:cxn ang="0">
                  <a:pos x="16" y="34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7" y="53"/>
                </a:cxn>
                <a:cxn ang="0">
                  <a:pos x="39" y="18"/>
                </a:cxn>
                <a:cxn ang="0">
                  <a:pos x="39" y="53"/>
                </a:cxn>
                <a:cxn ang="0">
                  <a:pos x="54" y="53"/>
                </a:cxn>
                <a:cxn ang="0">
                  <a:pos x="54" y="0"/>
                </a:cxn>
                <a:cxn ang="0">
                  <a:pos x="38" y="0"/>
                </a:cxn>
                <a:cxn ang="0">
                  <a:pos x="16" y="34"/>
                </a:cxn>
              </a:cxnLst>
              <a:rect l="0" t="0" r="r" b="b"/>
              <a:pathLst>
                <a:path w="54" h="53">
                  <a:moveTo>
                    <a:pt x="16" y="34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7" y="53"/>
                  </a:lnTo>
                  <a:lnTo>
                    <a:pt x="39" y="18"/>
                  </a:lnTo>
                  <a:lnTo>
                    <a:pt x="39" y="53"/>
                  </a:lnTo>
                  <a:lnTo>
                    <a:pt x="54" y="53"/>
                  </a:lnTo>
                  <a:lnTo>
                    <a:pt x="54" y="0"/>
                  </a:lnTo>
                  <a:lnTo>
                    <a:pt x="38" y="0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6" name="Freeform 2390"/>
            <p:cNvSpPr>
              <a:spLocks/>
            </p:cNvSpPr>
            <p:nvPr/>
          </p:nvSpPr>
          <p:spPr bwMode="auto">
            <a:xfrm>
              <a:off x="3223" y="793"/>
              <a:ext cx="13" cy="13"/>
            </a:xfrm>
            <a:custGeom>
              <a:avLst/>
              <a:gdLst/>
              <a:ahLst/>
              <a:cxnLst>
                <a:cxn ang="0">
                  <a:pos x="17" y="10"/>
                </a:cxn>
                <a:cxn ang="0">
                  <a:pos x="17" y="53"/>
                </a:cxn>
                <a:cxn ang="0">
                  <a:pos x="34" y="53"/>
                </a:cxn>
                <a:cxn ang="0">
                  <a:pos x="34" y="10"/>
                </a:cxn>
                <a:cxn ang="0">
                  <a:pos x="51" y="10"/>
                </a:cxn>
                <a:cxn ang="0">
                  <a:pos x="51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7" y="10"/>
                </a:cxn>
              </a:cxnLst>
              <a:rect l="0" t="0" r="r" b="b"/>
              <a:pathLst>
                <a:path w="51" h="53">
                  <a:moveTo>
                    <a:pt x="17" y="10"/>
                  </a:moveTo>
                  <a:lnTo>
                    <a:pt x="17" y="53"/>
                  </a:lnTo>
                  <a:lnTo>
                    <a:pt x="34" y="53"/>
                  </a:lnTo>
                  <a:lnTo>
                    <a:pt x="34" y="10"/>
                  </a:lnTo>
                  <a:lnTo>
                    <a:pt x="51" y="10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7" name="Freeform 2391"/>
            <p:cNvSpPr>
              <a:spLocks noEditPoints="1"/>
            </p:cNvSpPr>
            <p:nvPr/>
          </p:nvSpPr>
          <p:spPr bwMode="auto">
            <a:xfrm>
              <a:off x="3237" y="792"/>
              <a:ext cx="14" cy="15"/>
            </a:xfrm>
            <a:custGeom>
              <a:avLst/>
              <a:gdLst/>
              <a:ahLst/>
              <a:cxnLst>
                <a:cxn ang="0">
                  <a:pos x="30" y="57"/>
                </a:cxn>
                <a:cxn ang="0">
                  <a:pos x="35" y="56"/>
                </a:cxn>
                <a:cxn ang="0">
                  <a:pos x="41" y="55"/>
                </a:cxn>
                <a:cxn ang="0">
                  <a:pos x="46" y="53"/>
                </a:cxn>
                <a:cxn ang="0">
                  <a:pos x="50" y="50"/>
                </a:cxn>
                <a:cxn ang="0">
                  <a:pos x="53" y="46"/>
                </a:cxn>
                <a:cxn ang="0">
                  <a:pos x="56" y="40"/>
                </a:cxn>
                <a:cxn ang="0">
                  <a:pos x="57" y="34"/>
                </a:cxn>
                <a:cxn ang="0">
                  <a:pos x="58" y="28"/>
                </a:cxn>
                <a:cxn ang="0">
                  <a:pos x="57" y="21"/>
                </a:cxn>
                <a:cxn ang="0">
                  <a:pos x="56" y="15"/>
                </a:cxn>
                <a:cxn ang="0">
                  <a:pos x="53" y="11"/>
                </a:cxn>
                <a:cxn ang="0">
                  <a:pos x="50" y="7"/>
                </a:cxn>
                <a:cxn ang="0">
                  <a:pos x="46" y="4"/>
                </a:cxn>
                <a:cxn ang="0">
                  <a:pos x="41" y="2"/>
                </a:cxn>
                <a:cxn ang="0">
                  <a:pos x="35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8" y="1"/>
                </a:cxn>
                <a:cxn ang="0">
                  <a:pos x="13" y="3"/>
                </a:cxn>
                <a:cxn ang="0">
                  <a:pos x="9" y="6"/>
                </a:cxn>
                <a:cxn ang="0">
                  <a:pos x="5" y="10"/>
                </a:cxn>
                <a:cxn ang="0">
                  <a:pos x="3" y="15"/>
                </a:cxn>
                <a:cxn ang="0">
                  <a:pos x="1" y="21"/>
                </a:cxn>
                <a:cxn ang="0">
                  <a:pos x="0" y="28"/>
                </a:cxn>
                <a:cxn ang="0">
                  <a:pos x="1" y="34"/>
                </a:cxn>
                <a:cxn ang="0">
                  <a:pos x="2" y="40"/>
                </a:cxn>
                <a:cxn ang="0">
                  <a:pos x="5" y="46"/>
                </a:cxn>
                <a:cxn ang="0">
                  <a:pos x="8" y="50"/>
                </a:cxn>
                <a:cxn ang="0">
                  <a:pos x="13" y="53"/>
                </a:cxn>
                <a:cxn ang="0">
                  <a:pos x="17" y="55"/>
                </a:cxn>
                <a:cxn ang="0">
                  <a:pos x="24" y="56"/>
                </a:cxn>
                <a:cxn ang="0">
                  <a:pos x="30" y="57"/>
                </a:cxn>
                <a:cxn ang="0">
                  <a:pos x="30" y="46"/>
                </a:cxn>
                <a:cxn ang="0">
                  <a:pos x="26" y="46"/>
                </a:cxn>
                <a:cxn ang="0">
                  <a:pos x="23" y="43"/>
                </a:cxn>
                <a:cxn ang="0">
                  <a:pos x="21" y="41"/>
                </a:cxn>
                <a:cxn ang="0">
                  <a:pos x="18" y="39"/>
                </a:cxn>
                <a:cxn ang="0">
                  <a:pos x="17" y="33"/>
                </a:cxn>
                <a:cxn ang="0">
                  <a:pos x="16" y="28"/>
                </a:cxn>
                <a:cxn ang="0">
                  <a:pos x="17" y="22"/>
                </a:cxn>
                <a:cxn ang="0">
                  <a:pos x="18" y="18"/>
                </a:cxn>
                <a:cxn ang="0">
                  <a:pos x="19" y="15"/>
                </a:cxn>
                <a:cxn ang="0">
                  <a:pos x="22" y="13"/>
                </a:cxn>
                <a:cxn ang="0">
                  <a:pos x="26" y="11"/>
                </a:cxn>
                <a:cxn ang="0">
                  <a:pos x="30" y="10"/>
                </a:cxn>
                <a:cxn ang="0">
                  <a:pos x="33" y="11"/>
                </a:cxn>
                <a:cxn ang="0">
                  <a:pos x="37" y="13"/>
                </a:cxn>
                <a:cxn ang="0">
                  <a:pos x="39" y="15"/>
                </a:cxn>
                <a:cxn ang="0">
                  <a:pos x="40" y="18"/>
                </a:cxn>
                <a:cxn ang="0">
                  <a:pos x="41" y="22"/>
                </a:cxn>
                <a:cxn ang="0">
                  <a:pos x="42" y="28"/>
                </a:cxn>
                <a:cxn ang="0">
                  <a:pos x="41" y="33"/>
                </a:cxn>
                <a:cxn ang="0">
                  <a:pos x="40" y="39"/>
                </a:cxn>
                <a:cxn ang="0">
                  <a:pos x="38" y="41"/>
                </a:cxn>
                <a:cxn ang="0">
                  <a:pos x="36" y="43"/>
                </a:cxn>
                <a:cxn ang="0">
                  <a:pos x="33" y="46"/>
                </a:cxn>
                <a:cxn ang="0">
                  <a:pos x="30" y="46"/>
                </a:cxn>
              </a:cxnLst>
              <a:rect l="0" t="0" r="r" b="b"/>
              <a:pathLst>
                <a:path w="58" h="57">
                  <a:moveTo>
                    <a:pt x="30" y="57"/>
                  </a:moveTo>
                  <a:lnTo>
                    <a:pt x="35" y="56"/>
                  </a:lnTo>
                  <a:lnTo>
                    <a:pt x="41" y="55"/>
                  </a:lnTo>
                  <a:lnTo>
                    <a:pt x="46" y="53"/>
                  </a:lnTo>
                  <a:lnTo>
                    <a:pt x="50" y="50"/>
                  </a:lnTo>
                  <a:lnTo>
                    <a:pt x="53" y="46"/>
                  </a:lnTo>
                  <a:lnTo>
                    <a:pt x="56" y="40"/>
                  </a:lnTo>
                  <a:lnTo>
                    <a:pt x="57" y="34"/>
                  </a:lnTo>
                  <a:lnTo>
                    <a:pt x="58" y="28"/>
                  </a:lnTo>
                  <a:lnTo>
                    <a:pt x="57" y="21"/>
                  </a:lnTo>
                  <a:lnTo>
                    <a:pt x="56" y="15"/>
                  </a:lnTo>
                  <a:lnTo>
                    <a:pt x="53" y="11"/>
                  </a:lnTo>
                  <a:lnTo>
                    <a:pt x="50" y="7"/>
                  </a:lnTo>
                  <a:lnTo>
                    <a:pt x="46" y="4"/>
                  </a:lnTo>
                  <a:lnTo>
                    <a:pt x="41" y="2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9" y="6"/>
                  </a:lnTo>
                  <a:lnTo>
                    <a:pt x="5" y="10"/>
                  </a:lnTo>
                  <a:lnTo>
                    <a:pt x="3" y="15"/>
                  </a:lnTo>
                  <a:lnTo>
                    <a:pt x="1" y="21"/>
                  </a:lnTo>
                  <a:lnTo>
                    <a:pt x="0" y="28"/>
                  </a:lnTo>
                  <a:lnTo>
                    <a:pt x="1" y="34"/>
                  </a:lnTo>
                  <a:lnTo>
                    <a:pt x="2" y="40"/>
                  </a:lnTo>
                  <a:lnTo>
                    <a:pt x="5" y="46"/>
                  </a:lnTo>
                  <a:lnTo>
                    <a:pt x="8" y="50"/>
                  </a:lnTo>
                  <a:lnTo>
                    <a:pt x="13" y="53"/>
                  </a:lnTo>
                  <a:lnTo>
                    <a:pt x="17" y="55"/>
                  </a:lnTo>
                  <a:lnTo>
                    <a:pt x="24" y="56"/>
                  </a:lnTo>
                  <a:lnTo>
                    <a:pt x="30" y="57"/>
                  </a:lnTo>
                  <a:close/>
                  <a:moveTo>
                    <a:pt x="30" y="46"/>
                  </a:moveTo>
                  <a:lnTo>
                    <a:pt x="26" y="46"/>
                  </a:lnTo>
                  <a:lnTo>
                    <a:pt x="23" y="43"/>
                  </a:lnTo>
                  <a:lnTo>
                    <a:pt x="21" y="41"/>
                  </a:lnTo>
                  <a:lnTo>
                    <a:pt x="18" y="39"/>
                  </a:lnTo>
                  <a:lnTo>
                    <a:pt x="17" y="33"/>
                  </a:lnTo>
                  <a:lnTo>
                    <a:pt x="16" y="28"/>
                  </a:lnTo>
                  <a:lnTo>
                    <a:pt x="17" y="22"/>
                  </a:lnTo>
                  <a:lnTo>
                    <a:pt x="18" y="18"/>
                  </a:lnTo>
                  <a:lnTo>
                    <a:pt x="19" y="15"/>
                  </a:lnTo>
                  <a:lnTo>
                    <a:pt x="22" y="13"/>
                  </a:lnTo>
                  <a:lnTo>
                    <a:pt x="26" y="11"/>
                  </a:lnTo>
                  <a:lnTo>
                    <a:pt x="30" y="10"/>
                  </a:lnTo>
                  <a:lnTo>
                    <a:pt x="33" y="11"/>
                  </a:lnTo>
                  <a:lnTo>
                    <a:pt x="37" y="13"/>
                  </a:lnTo>
                  <a:lnTo>
                    <a:pt x="39" y="15"/>
                  </a:lnTo>
                  <a:lnTo>
                    <a:pt x="40" y="18"/>
                  </a:lnTo>
                  <a:lnTo>
                    <a:pt x="41" y="22"/>
                  </a:lnTo>
                  <a:lnTo>
                    <a:pt x="42" y="28"/>
                  </a:lnTo>
                  <a:lnTo>
                    <a:pt x="41" y="33"/>
                  </a:lnTo>
                  <a:lnTo>
                    <a:pt x="40" y="39"/>
                  </a:lnTo>
                  <a:lnTo>
                    <a:pt x="38" y="41"/>
                  </a:lnTo>
                  <a:lnTo>
                    <a:pt x="36" y="43"/>
                  </a:lnTo>
                  <a:lnTo>
                    <a:pt x="33" y="46"/>
                  </a:lnTo>
                  <a:lnTo>
                    <a:pt x="30" y="4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8" name="Freeform 2392"/>
            <p:cNvSpPr>
              <a:spLocks noEditPoints="1"/>
            </p:cNvSpPr>
            <p:nvPr/>
          </p:nvSpPr>
          <p:spPr bwMode="auto">
            <a:xfrm>
              <a:off x="3254" y="792"/>
              <a:ext cx="14" cy="1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74"/>
                </a:cxn>
                <a:cxn ang="0">
                  <a:pos x="17" y="74"/>
                </a:cxn>
                <a:cxn ang="0">
                  <a:pos x="17" y="49"/>
                </a:cxn>
                <a:cxn ang="0">
                  <a:pos x="21" y="53"/>
                </a:cxn>
                <a:cxn ang="0">
                  <a:pos x="26" y="56"/>
                </a:cxn>
                <a:cxn ang="0">
                  <a:pos x="30" y="56"/>
                </a:cxn>
                <a:cxn ang="0">
                  <a:pos x="32" y="57"/>
                </a:cxn>
                <a:cxn ang="0">
                  <a:pos x="38" y="56"/>
                </a:cxn>
                <a:cxn ang="0">
                  <a:pos x="42" y="55"/>
                </a:cxn>
                <a:cxn ang="0">
                  <a:pos x="46" y="52"/>
                </a:cxn>
                <a:cxn ang="0">
                  <a:pos x="50" y="49"/>
                </a:cxn>
                <a:cxn ang="0">
                  <a:pos x="52" y="45"/>
                </a:cxn>
                <a:cxn ang="0">
                  <a:pos x="55" y="39"/>
                </a:cxn>
                <a:cxn ang="0">
                  <a:pos x="57" y="34"/>
                </a:cxn>
                <a:cxn ang="0">
                  <a:pos x="57" y="28"/>
                </a:cxn>
                <a:cxn ang="0">
                  <a:pos x="57" y="22"/>
                </a:cxn>
                <a:cxn ang="0">
                  <a:pos x="56" y="16"/>
                </a:cxn>
                <a:cxn ang="0">
                  <a:pos x="53" y="12"/>
                </a:cxn>
                <a:cxn ang="0">
                  <a:pos x="50" y="8"/>
                </a:cxn>
                <a:cxn ang="0">
                  <a:pos x="46" y="4"/>
                </a:cxn>
                <a:cxn ang="0">
                  <a:pos x="42" y="2"/>
                </a:cxn>
                <a:cxn ang="0">
                  <a:pos x="38" y="0"/>
                </a:cxn>
                <a:cxn ang="0">
                  <a:pos x="33" y="0"/>
                </a:cxn>
                <a:cxn ang="0">
                  <a:pos x="29" y="0"/>
                </a:cxn>
                <a:cxn ang="0">
                  <a:pos x="25" y="1"/>
                </a:cxn>
                <a:cxn ang="0">
                  <a:pos x="20" y="4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16" y="2"/>
                </a:cxn>
                <a:cxn ang="0">
                  <a:pos x="0" y="2"/>
                </a:cxn>
                <a:cxn ang="0">
                  <a:pos x="16" y="28"/>
                </a:cxn>
                <a:cxn ang="0">
                  <a:pos x="16" y="23"/>
                </a:cxn>
                <a:cxn ang="0">
                  <a:pos x="17" y="19"/>
                </a:cxn>
                <a:cxn ang="0">
                  <a:pos x="18" y="16"/>
                </a:cxn>
                <a:cxn ang="0">
                  <a:pos x="20" y="14"/>
                </a:cxn>
                <a:cxn ang="0">
                  <a:pos x="24" y="11"/>
                </a:cxn>
                <a:cxn ang="0">
                  <a:pos x="28" y="10"/>
                </a:cxn>
                <a:cxn ang="0">
                  <a:pos x="32" y="11"/>
                </a:cxn>
                <a:cxn ang="0">
                  <a:pos x="36" y="14"/>
                </a:cxn>
                <a:cxn ang="0">
                  <a:pos x="37" y="16"/>
                </a:cxn>
                <a:cxn ang="0">
                  <a:pos x="39" y="19"/>
                </a:cxn>
                <a:cxn ang="0">
                  <a:pos x="40" y="23"/>
                </a:cxn>
                <a:cxn ang="0">
                  <a:pos x="40" y="28"/>
                </a:cxn>
                <a:cxn ang="0">
                  <a:pos x="39" y="34"/>
                </a:cxn>
                <a:cxn ang="0">
                  <a:pos x="37" y="40"/>
                </a:cxn>
                <a:cxn ang="0">
                  <a:pos x="36" y="42"/>
                </a:cxn>
                <a:cxn ang="0">
                  <a:pos x="34" y="45"/>
                </a:cxn>
                <a:cxn ang="0">
                  <a:pos x="31" y="46"/>
                </a:cxn>
                <a:cxn ang="0">
                  <a:pos x="28" y="46"/>
                </a:cxn>
                <a:cxn ang="0">
                  <a:pos x="25" y="46"/>
                </a:cxn>
                <a:cxn ang="0">
                  <a:pos x="22" y="45"/>
                </a:cxn>
                <a:cxn ang="0">
                  <a:pos x="20" y="42"/>
                </a:cxn>
                <a:cxn ang="0">
                  <a:pos x="19" y="40"/>
                </a:cxn>
                <a:cxn ang="0">
                  <a:pos x="16" y="34"/>
                </a:cxn>
                <a:cxn ang="0">
                  <a:pos x="16" y="28"/>
                </a:cxn>
              </a:cxnLst>
              <a:rect l="0" t="0" r="r" b="b"/>
              <a:pathLst>
                <a:path w="57" h="74">
                  <a:moveTo>
                    <a:pt x="0" y="2"/>
                  </a:moveTo>
                  <a:lnTo>
                    <a:pt x="0" y="74"/>
                  </a:lnTo>
                  <a:lnTo>
                    <a:pt x="17" y="74"/>
                  </a:lnTo>
                  <a:lnTo>
                    <a:pt x="17" y="49"/>
                  </a:lnTo>
                  <a:lnTo>
                    <a:pt x="21" y="53"/>
                  </a:lnTo>
                  <a:lnTo>
                    <a:pt x="26" y="56"/>
                  </a:lnTo>
                  <a:lnTo>
                    <a:pt x="30" y="56"/>
                  </a:lnTo>
                  <a:lnTo>
                    <a:pt x="32" y="57"/>
                  </a:lnTo>
                  <a:lnTo>
                    <a:pt x="38" y="56"/>
                  </a:lnTo>
                  <a:lnTo>
                    <a:pt x="42" y="55"/>
                  </a:lnTo>
                  <a:lnTo>
                    <a:pt x="46" y="52"/>
                  </a:lnTo>
                  <a:lnTo>
                    <a:pt x="50" y="49"/>
                  </a:lnTo>
                  <a:lnTo>
                    <a:pt x="52" y="45"/>
                  </a:lnTo>
                  <a:lnTo>
                    <a:pt x="55" y="39"/>
                  </a:lnTo>
                  <a:lnTo>
                    <a:pt x="57" y="34"/>
                  </a:lnTo>
                  <a:lnTo>
                    <a:pt x="57" y="28"/>
                  </a:lnTo>
                  <a:lnTo>
                    <a:pt x="57" y="22"/>
                  </a:lnTo>
                  <a:lnTo>
                    <a:pt x="56" y="16"/>
                  </a:lnTo>
                  <a:lnTo>
                    <a:pt x="53" y="12"/>
                  </a:lnTo>
                  <a:lnTo>
                    <a:pt x="50" y="8"/>
                  </a:lnTo>
                  <a:lnTo>
                    <a:pt x="46" y="4"/>
                  </a:lnTo>
                  <a:lnTo>
                    <a:pt x="42" y="2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5" y="1"/>
                  </a:lnTo>
                  <a:lnTo>
                    <a:pt x="20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2"/>
                  </a:lnTo>
                  <a:lnTo>
                    <a:pt x="0" y="2"/>
                  </a:lnTo>
                  <a:close/>
                  <a:moveTo>
                    <a:pt x="16" y="28"/>
                  </a:moveTo>
                  <a:lnTo>
                    <a:pt x="16" y="23"/>
                  </a:lnTo>
                  <a:lnTo>
                    <a:pt x="17" y="19"/>
                  </a:lnTo>
                  <a:lnTo>
                    <a:pt x="18" y="16"/>
                  </a:lnTo>
                  <a:lnTo>
                    <a:pt x="20" y="14"/>
                  </a:lnTo>
                  <a:lnTo>
                    <a:pt x="24" y="11"/>
                  </a:lnTo>
                  <a:lnTo>
                    <a:pt x="28" y="10"/>
                  </a:lnTo>
                  <a:lnTo>
                    <a:pt x="32" y="11"/>
                  </a:lnTo>
                  <a:lnTo>
                    <a:pt x="36" y="14"/>
                  </a:lnTo>
                  <a:lnTo>
                    <a:pt x="37" y="16"/>
                  </a:lnTo>
                  <a:lnTo>
                    <a:pt x="39" y="19"/>
                  </a:lnTo>
                  <a:lnTo>
                    <a:pt x="40" y="23"/>
                  </a:lnTo>
                  <a:lnTo>
                    <a:pt x="40" y="28"/>
                  </a:lnTo>
                  <a:lnTo>
                    <a:pt x="39" y="34"/>
                  </a:lnTo>
                  <a:lnTo>
                    <a:pt x="37" y="40"/>
                  </a:lnTo>
                  <a:lnTo>
                    <a:pt x="36" y="42"/>
                  </a:lnTo>
                  <a:lnTo>
                    <a:pt x="34" y="45"/>
                  </a:lnTo>
                  <a:lnTo>
                    <a:pt x="31" y="46"/>
                  </a:lnTo>
                  <a:lnTo>
                    <a:pt x="28" y="46"/>
                  </a:lnTo>
                  <a:lnTo>
                    <a:pt x="25" y="46"/>
                  </a:lnTo>
                  <a:lnTo>
                    <a:pt x="22" y="45"/>
                  </a:lnTo>
                  <a:lnTo>
                    <a:pt x="20" y="42"/>
                  </a:lnTo>
                  <a:lnTo>
                    <a:pt x="19" y="40"/>
                  </a:lnTo>
                  <a:lnTo>
                    <a:pt x="16" y="34"/>
                  </a:lnTo>
                  <a:lnTo>
                    <a:pt x="16" y="2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09" name="Freeform 2393"/>
            <p:cNvSpPr>
              <a:spLocks/>
            </p:cNvSpPr>
            <p:nvPr/>
          </p:nvSpPr>
          <p:spPr bwMode="auto">
            <a:xfrm>
              <a:off x="3270" y="793"/>
              <a:ext cx="14" cy="13"/>
            </a:xfrm>
            <a:custGeom>
              <a:avLst/>
              <a:gdLst/>
              <a:ahLst/>
              <a:cxnLst>
                <a:cxn ang="0">
                  <a:pos x="16" y="34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7" y="53"/>
                </a:cxn>
                <a:cxn ang="0">
                  <a:pos x="39" y="18"/>
                </a:cxn>
                <a:cxn ang="0">
                  <a:pos x="39" y="53"/>
                </a:cxn>
                <a:cxn ang="0">
                  <a:pos x="54" y="53"/>
                </a:cxn>
                <a:cxn ang="0">
                  <a:pos x="54" y="0"/>
                </a:cxn>
                <a:cxn ang="0">
                  <a:pos x="37" y="0"/>
                </a:cxn>
                <a:cxn ang="0">
                  <a:pos x="16" y="34"/>
                </a:cxn>
              </a:cxnLst>
              <a:rect l="0" t="0" r="r" b="b"/>
              <a:pathLst>
                <a:path w="54" h="53">
                  <a:moveTo>
                    <a:pt x="16" y="34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7" y="53"/>
                  </a:lnTo>
                  <a:lnTo>
                    <a:pt x="39" y="18"/>
                  </a:lnTo>
                  <a:lnTo>
                    <a:pt x="39" y="53"/>
                  </a:lnTo>
                  <a:lnTo>
                    <a:pt x="54" y="53"/>
                  </a:lnTo>
                  <a:lnTo>
                    <a:pt x="54" y="0"/>
                  </a:lnTo>
                  <a:lnTo>
                    <a:pt x="37" y="0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0" name="Freeform 2394"/>
            <p:cNvSpPr>
              <a:spLocks/>
            </p:cNvSpPr>
            <p:nvPr/>
          </p:nvSpPr>
          <p:spPr bwMode="auto">
            <a:xfrm>
              <a:off x="3287" y="793"/>
              <a:ext cx="13" cy="13"/>
            </a:xfrm>
            <a:custGeom>
              <a:avLst/>
              <a:gdLst/>
              <a:ahLst/>
              <a:cxnLst>
                <a:cxn ang="0">
                  <a:pos x="16" y="30"/>
                </a:cxn>
                <a:cxn ang="0">
                  <a:pos x="35" y="30"/>
                </a:cxn>
                <a:cxn ang="0">
                  <a:pos x="35" y="53"/>
                </a:cxn>
                <a:cxn ang="0">
                  <a:pos x="51" y="53"/>
                </a:cxn>
                <a:cxn ang="0">
                  <a:pos x="51" y="0"/>
                </a:cxn>
                <a:cxn ang="0">
                  <a:pos x="35" y="0"/>
                </a:cxn>
                <a:cxn ang="0">
                  <a:pos x="35" y="19"/>
                </a:cxn>
                <a:cxn ang="0">
                  <a:pos x="16" y="19"/>
                </a:cxn>
                <a:cxn ang="0">
                  <a:pos x="16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16" y="30"/>
                </a:cxn>
              </a:cxnLst>
              <a:rect l="0" t="0" r="r" b="b"/>
              <a:pathLst>
                <a:path w="51" h="53">
                  <a:moveTo>
                    <a:pt x="16" y="30"/>
                  </a:moveTo>
                  <a:lnTo>
                    <a:pt x="35" y="30"/>
                  </a:lnTo>
                  <a:lnTo>
                    <a:pt x="35" y="53"/>
                  </a:lnTo>
                  <a:lnTo>
                    <a:pt x="51" y="53"/>
                  </a:lnTo>
                  <a:lnTo>
                    <a:pt x="51" y="0"/>
                  </a:lnTo>
                  <a:lnTo>
                    <a:pt x="35" y="0"/>
                  </a:lnTo>
                  <a:lnTo>
                    <a:pt x="35" y="19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16" y="3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1" name="Freeform 2395"/>
            <p:cNvSpPr>
              <a:spLocks/>
            </p:cNvSpPr>
            <p:nvPr/>
          </p:nvSpPr>
          <p:spPr bwMode="auto">
            <a:xfrm>
              <a:off x="3303" y="793"/>
              <a:ext cx="10" cy="13"/>
            </a:xfrm>
            <a:custGeom>
              <a:avLst/>
              <a:gdLst/>
              <a:ahLst/>
              <a:cxnLst>
                <a:cxn ang="0">
                  <a:pos x="16" y="10"/>
                </a:cxn>
                <a:cxn ang="0">
                  <a:pos x="40" y="10"/>
                </a:cxn>
                <a:cxn ang="0">
                  <a:pos x="40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16" y="10"/>
                </a:cxn>
              </a:cxnLst>
              <a:rect l="0" t="0" r="r" b="b"/>
              <a:pathLst>
                <a:path w="40" h="53">
                  <a:moveTo>
                    <a:pt x="16" y="10"/>
                  </a:moveTo>
                  <a:lnTo>
                    <a:pt x="40" y="10"/>
                  </a:lnTo>
                  <a:lnTo>
                    <a:pt x="40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2" name="Freeform 2396"/>
            <p:cNvSpPr>
              <a:spLocks/>
            </p:cNvSpPr>
            <p:nvPr/>
          </p:nvSpPr>
          <p:spPr bwMode="auto">
            <a:xfrm>
              <a:off x="3321" y="793"/>
              <a:ext cx="14" cy="13"/>
            </a:xfrm>
            <a:custGeom>
              <a:avLst/>
              <a:gdLst/>
              <a:ahLst/>
              <a:cxnLst>
                <a:cxn ang="0">
                  <a:pos x="15" y="34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53"/>
                </a:cxn>
                <a:cxn ang="0">
                  <a:pos x="16" y="53"/>
                </a:cxn>
                <a:cxn ang="0">
                  <a:pos x="38" y="18"/>
                </a:cxn>
                <a:cxn ang="0">
                  <a:pos x="38" y="53"/>
                </a:cxn>
                <a:cxn ang="0">
                  <a:pos x="54" y="53"/>
                </a:cxn>
                <a:cxn ang="0">
                  <a:pos x="54" y="0"/>
                </a:cxn>
                <a:cxn ang="0">
                  <a:pos x="36" y="0"/>
                </a:cxn>
                <a:cxn ang="0">
                  <a:pos x="15" y="34"/>
                </a:cxn>
              </a:cxnLst>
              <a:rect l="0" t="0" r="r" b="b"/>
              <a:pathLst>
                <a:path w="54" h="53">
                  <a:moveTo>
                    <a:pt x="15" y="3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53"/>
                  </a:lnTo>
                  <a:lnTo>
                    <a:pt x="16" y="53"/>
                  </a:lnTo>
                  <a:lnTo>
                    <a:pt x="38" y="18"/>
                  </a:lnTo>
                  <a:lnTo>
                    <a:pt x="38" y="53"/>
                  </a:lnTo>
                  <a:lnTo>
                    <a:pt x="54" y="53"/>
                  </a:lnTo>
                  <a:lnTo>
                    <a:pt x="54" y="0"/>
                  </a:lnTo>
                  <a:lnTo>
                    <a:pt x="36" y="0"/>
                  </a:lnTo>
                  <a:lnTo>
                    <a:pt x="15" y="3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3" name="Freeform 2397"/>
            <p:cNvSpPr>
              <a:spLocks/>
            </p:cNvSpPr>
            <p:nvPr/>
          </p:nvSpPr>
          <p:spPr bwMode="auto">
            <a:xfrm>
              <a:off x="2962" y="850"/>
              <a:ext cx="442" cy="387"/>
            </a:xfrm>
            <a:custGeom>
              <a:avLst/>
              <a:gdLst/>
              <a:ahLst/>
              <a:cxnLst>
                <a:cxn ang="0">
                  <a:pos x="88" y="1546"/>
                </a:cxn>
                <a:cxn ang="0">
                  <a:pos x="1678" y="1546"/>
                </a:cxn>
                <a:cxn ang="0">
                  <a:pos x="1691" y="1545"/>
                </a:cxn>
                <a:cxn ang="0">
                  <a:pos x="1703" y="1542"/>
                </a:cxn>
                <a:cxn ang="0">
                  <a:pos x="1715" y="1538"/>
                </a:cxn>
                <a:cxn ang="0">
                  <a:pos x="1726" y="1532"/>
                </a:cxn>
                <a:cxn ang="0">
                  <a:pos x="1737" y="1524"/>
                </a:cxn>
                <a:cxn ang="0">
                  <a:pos x="1746" y="1516"/>
                </a:cxn>
                <a:cxn ang="0">
                  <a:pos x="1753" y="1506"/>
                </a:cxn>
                <a:cxn ang="0">
                  <a:pos x="1759" y="1494"/>
                </a:cxn>
                <a:cxn ang="0">
                  <a:pos x="1763" y="1483"/>
                </a:cxn>
                <a:cxn ang="0">
                  <a:pos x="1766" y="1470"/>
                </a:cxn>
                <a:cxn ang="0">
                  <a:pos x="1767" y="1458"/>
                </a:cxn>
                <a:cxn ang="0">
                  <a:pos x="1767" y="89"/>
                </a:cxn>
                <a:cxn ang="0">
                  <a:pos x="1766" y="76"/>
                </a:cxn>
                <a:cxn ang="0">
                  <a:pos x="1763" y="63"/>
                </a:cxn>
                <a:cxn ang="0">
                  <a:pos x="1759" y="51"/>
                </a:cxn>
                <a:cxn ang="0">
                  <a:pos x="1753" y="41"/>
                </a:cxn>
                <a:cxn ang="0">
                  <a:pos x="1746" y="31"/>
                </a:cxn>
                <a:cxn ang="0">
                  <a:pos x="1737" y="22"/>
                </a:cxn>
                <a:cxn ang="0">
                  <a:pos x="1726" y="14"/>
                </a:cxn>
                <a:cxn ang="0">
                  <a:pos x="1715" y="8"/>
                </a:cxn>
                <a:cxn ang="0">
                  <a:pos x="1703" y="4"/>
                </a:cxn>
                <a:cxn ang="0">
                  <a:pos x="1691" y="1"/>
                </a:cxn>
                <a:cxn ang="0">
                  <a:pos x="1678" y="0"/>
                </a:cxn>
                <a:cxn ang="0">
                  <a:pos x="88" y="0"/>
                </a:cxn>
                <a:cxn ang="0">
                  <a:pos x="75" y="1"/>
                </a:cxn>
                <a:cxn ang="0">
                  <a:pos x="63" y="4"/>
                </a:cxn>
                <a:cxn ang="0">
                  <a:pos x="52" y="8"/>
                </a:cxn>
                <a:cxn ang="0">
                  <a:pos x="40" y="14"/>
                </a:cxn>
                <a:cxn ang="0">
                  <a:pos x="30" y="22"/>
                </a:cxn>
                <a:cxn ang="0">
                  <a:pos x="22" y="31"/>
                </a:cxn>
                <a:cxn ang="0">
                  <a:pos x="14" y="41"/>
                </a:cxn>
                <a:cxn ang="0">
                  <a:pos x="8" y="51"/>
                </a:cxn>
                <a:cxn ang="0">
                  <a:pos x="4" y="63"/>
                </a:cxn>
                <a:cxn ang="0">
                  <a:pos x="1" y="76"/>
                </a:cxn>
                <a:cxn ang="0">
                  <a:pos x="0" y="89"/>
                </a:cxn>
                <a:cxn ang="0">
                  <a:pos x="0" y="1458"/>
                </a:cxn>
                <a:cxn ang="0">
                  <a:pos x="1" y="1470"/>
                </a:cxn>
                <a:cxn ang="0">
                  <a:pos x="4" y="1483"/>
                </a:cxn>
                <a:cxn ang="0">
                  <a:pos x="8" y="1494"/>
                </a:cxn>
                <a:cxn ang="0">
                  <a:pos x="14" y="1506"/>
                </a:cxn>
                <a:cxn ang="0">
                  <a:pos x="22" y="1516"/>
                </a:cxn>
                <a:cxn ang="0">
                  <a:pos x="30" y="1524"/>
                </a:cxn>
                <a:cxn ang="0">
                  <a:pos x="40" y="1532"/>
                </a:cxn>
                <a:cxn ang="0">
                  <a:pos x="52" y="1538"/>
                </a:cxn>
                <a:cxn ang="0">
                  <a:pos x="63" y="1542"/>
                </a:cxn>
                <a:cxn ang="0">
                  <a:pos x="75" y="1545"/>
                </a:cxn>
                <a:cxn ang="0">
                  <a:pos x="88" y="1546"/>
                </a:cxn>
              </a:cxnLst>
              <a:rect l="0" t="0" r="r" b="b"/>
              <a:pathLst>
                <a:path w="1767" h="1546">
                  <a:moveTo>
                    <a:pt x="88" y="1546"/>
                  </a:moveTo>
                  <a:lnTo>
                    <a:pt x="1678" y="1546"/>
                  </a:lnTo>
                  <a:lnTo>
                    <a:pt x="1691" y="1545"/>
                  </a:lnTo>
                  <a:lnTo>
                    <a:pt x="1703" y="1542"/>
                  </a:lnTo>
                  <a:lnTo>
                    <a:pt x="1715" y="1538"/>
                  </a:lnTo>
                  <a:lnTo>
                    <a:pt x="1726" y="1532"/>
                  </a:lnTo>
                  <a:lnTo>
                    <a:pt x="1737" y="1524"/>
                  </a:lnTo>
                  <a:lnTo>
                    <a:pt x="1746" y="1516"/>
                  </a:lnTo>
                  <a:lnTo>
                    <a:pt x="1753" y="1506"/>
                  </a:lnTo>
                  <a:lnTo>
                    <a:pt x="1759" y="1494"/>
                  </a:lnTo>
                  <a:lnTo>
                    <a:pt x="1763" y="1483"/>
                  </a:lnTo>
                  <a:lnTo>
                    <a:pt x="1766" y="1470"/>
                  </a:lnTo>
                  <a:lnTo>
                    <a:pt x="1767" y="1458"/>
                  </a:lnTo>
                  <a:lnTo>
                    <a:pt x="1767" y="89"/>
                  </a:lnTo>
                  <a:lnTo>
                    <a:pt x="1766" y="76"/>
                  </a:lnTo>
                  <a:lnTo>
                    <a:pt x="1763" y="63"/>
                  </a:lnTo>
                  <a:lnTo>
                    <a:pt x="1759" y="51"/>
                  </a:lnTo>
                  <a:lnTo>
                    <a:pt x="1753" y="41"/>
                  </a:lnTo>
                  <a:lnTo>
                    <a:pt x="1746" y="31"/>
                  </a:lnTo>
                  <a:lnTo>
                    <a:pt x="1737" y="22"/>
                  </a:lnTo>
                  <a:lnTo>
                    <a:pt x="1726" y="14"/>
                  </a:lnTo>
                  <a:lnTo>
                    <a:pt x="1715" y="8"/>
                  </a:lnTo>
                  <a:lnTo>
                    <a:pt x="1703" y="4"/>
                  </a:lnTo>
                  <a:lnTo>
                    <a:pt x="1691" y="1"/>
                  </a:lnTo>
                  <a:lnTo>
                    <a:pt x="1678" y="0"/>
                  </a:lnTo>
                  <a:lnTo>
                    <a:pt x="88" y="0"/>
                  </a:lnTo>
                  <a:lnTo>
                    <a:pt x="75" y="1"/>
                  </a:lnTo>
                  <a:lnTo>
                    <a:pt x="63" y="4"/>
                  </a:lnTo>
                  <a:lnTo>
                    <a:pt x="52" y="8"/>
                  </a:lnTo>
                  <a:lnTo>
                    <a:pt x="40" y="14"/>
                  </a:lnTo>
                  <a:lnTo>
                    <a:pt x="30" y="22"/>
                  </a:lnTo>
                  <a:lnTo>
                    <a:pt x="22" y="31"/>
                  </a:lnTo>
                  <a:lnTo>
                    <a:pt x="14" y="41"/>
                  </a:lnTo>
                  <a:lnTo>
                    <a:pt x="8" y="51"/>
                  </a:lnTo>
                  <a:lnTo>
                    <a:pt x="4" y="63"/>
                  </a:lnTo>
                  <a:lnTo>
                    <a:pt x="1" y="76"/>
                  </a:lnTo>
                  <a:lnTo>
                    <a:pt x="0" y="89"/>
                  </a:lnTo>
                  <a:lnTo>
                    <a:pt x="0" y="1458"/>
                  </a:lnTo>
                  <a:lnTo>
                    <a:pt x="1" y="1470"/>
                  </a:lnTo>
                  <a:lnTo>
                    <a:pt x="4" y="1483"/>
                  </a:lnTo>
                  <a:lnTo>
                    <a:pt x="8" y="1494"/>
                  </a:lnTo>
                  <a:lnTo>
                    <a:pt x="14" y="1506"/>
                  </a:lnTo>
                  <a:lnTo>
                    <a:pt x="22" y="1516"/>
                  </a:lnTo>
                  <a:lnTo>
                    <a:pt x="30" y="1524"/>
                  </a:lnTo>
                  <a:lnTo>
                    <a:pt x="40" y="1532"/>
                  </a:lnTo>
                  <a:lnTo>
                    <a:pt x="52" y="1538"/>
                  </a:lnTo>
                  <a:lnTo>
                    <a:pt x="63" y="1542"/>
                  </a:lnTo>
                  <a:lnTo>
                    <a:pt x="75" y="1545"/>
                  </a:lnTo>
                  <a:lnTo>
                    <a:pt x="88" y="15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4" name="Freeform 2398"/>
            <p:cNvSpPr>
              <a:spLocks/>
            </p:cNvSpPr>
            <p:nvPr/>
          </p:nvSpPr>
          <p:spPr bwMode="auto">
            <a:xfrm>
              <a:off x="2984" y="1235"/>
              <a:ext cx="398" cy="4"/>
            </a:xfrm>
            <a:custGeom>
              <a:avLst/>
              <a:gdLst/>
              <a:ahLst/>
              <a:cxnLst>
                <a:cxn ang="0">
                  <a:pos x="1592" y="18"/>
                </a:cxn>
                <a:cxn ang="0">
                  <a:pos x="1590" y="0"/>
                </a:cxn>
                <a:cxn ang="0">
                  <a:pos x="0" y="0"/>
                </a:cxn>
                <a:cxn ang="0">
                  <a:pos x="0" y="18"/>
                </a:cxn>
                <a:cxn ang="0">
                  <a:pos x="1590" y="18"/>
                </a:cxn>
                <a:cxn ang="0">
                  <a:pos x="1592" y="18"/>
                </a:cxn>
                <a:cxn ang="0">
                  <a:pos x="1590" y="18"/>
                </a:cxn>
                <a:cxn ang="0">
                  <a:pos x="1590" y="18"/>
                </a:cxn>
                <a:cxn ang="0">
                  <a:pos x="1592" y="18"/>
                </a:cxn>
              </a:cxnLst>
              <a:rect l="0" t="0" r="r" b="b"/>
              <a:pathLst>
                <a:path w="1592" h="18">
                  <a:moveTo>
                    <a:pt x="1592" y="18"/>
                  </a:moveTo>
                  <a:lnTo>
                    <a:pt x="1590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1590" y="18"/>
                  </a:lnTo>
                  <a:lnTo>
                    <a:pt x="1592" y="18"/>
                  </a:lnTo>
                  <a:lnTo>
                    <a:pt x="1590" y="18"/>
                  </a:lnTo>
                  <a:lnTo>
                    <a:pt x="1590" y="18"/>
                  </a:lnTo>
                  <a:lnTo>
                    <a:pt x="1592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5" name="Freeform 2399"/>
            <p:cNvSpPr>
              <a:spLocks/>
            </p:cNvSpPr>
            <p:nvPr/>
          </p:nvSpPr>
          <p:spPr bwMode="auto">
            <a:xfrm>
              <a:off x="3381" y="1235"/>
              <a:ext cx="4" cy="4"/>
            </a:xfrm>
            <a:custGeom>
              <a:avLst/>
              <a:gdLst/>
              <a:ahLst/>
              <a:cxnLst>
                <a:cxn ang="0">
                  <a:pos x="16" y="1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3" y="18"/>
                </a:cxn>
                <a:cxn ang="0">
                  <a:pos x="15" y="17"/>
                </a:cxn>
                <a:cxn ang="0">
                  <a:pos x="16" y="17"/>
                </a:cxn>
                <a:cxn ang="0">
                  <a:pos x="15" y="17"/>
                </a:cxn>
                <a:cxn ang="0">
                  <a:pos x="15" y="17"/>
                </a:cxn>
                <a:cxn ang="0">
                  <a:pos x="16" y="17"/>
                </a:cxn>
              </a:cxnLst>
              <a:rect l="0" t="0" r="r" b="b"/>
              <a:pathLst>
                <a:path w="16" h="18">
                  <a:moveTo>
                    <a:pt x="16" y="17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3" y="18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6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6" name="Freeform 2400"/>
            <p:cNvSpPr>
              <a:spLocks/>
            </p:cNvSpPr>
            <p:nvPr/>
          </p:nvSpPr>
          <p:spPr bwMode="auto">
            <a:xfrm>
              <a:off x="3384" y="1234"/>
              <a:ext cx="5" cy="5"/>
            </a:xfrm>
            <a:custGeom>
              <a:avLst/>
              <a:gdLst/>
              <a:ahLst/>
              <a:cxnLst>
                <a:cxn ang="0">
                  <a:pos x="16" y="17"/>
                </a:cxn>
                <a:cxn ang="0">
                  <a:pos x="12" y="0"/>
                </a:cxn>
                <a:cxn ang="0">
                  <a:pos x="0" y="3"/>
                </a:cxn>
                <a:cxn ang="0">
                  <a:pos x="3" y="20"/>
                </a:cxn>
                <a:cxn ang="0">
                  <a:pos x="15" y="17"/>
                </a:cxn>
                <a:cxn ang="0">
                  <a:pos x="16" y="17"/>
                </a:cxn>
                <a:cxn ang="0">
                  <a:pos x="15" y="17"/>
                </a:cxn>
                <a:cxn ang="0">
                  <a:pos x="15" y="17"/>
                </a:cxn>
                <a:cxn ang="0">
                  <a:pos x="16" y="17"/>
                </a:cxn>
              </a:cxnLst>
              <a:rect l="0" t="0" r="r" b="b"/>
              <a:pathLst>
                <a:path w="16" h="20">
                  <a:moveTo>
                    <a:pt x="16" y="17"/>
                  </a:moveTo>
                  <a:lnTo>
                    <a:pt x="12" y="0"/>
                  </a:lnTo>
                  <a:lnTo>
                    <a:pt x="0" y="3"/>
                  </a:lnTo>
                  <a:lnTo>
                    <a:pt x="3" y="20"/>
                  </a:lnTo>
                  <a:lnTo>
                    <a:pt x="15" y="17"/>
                  </a:lnTo>
                  <a:lnTo>
                    <a:pt x="16" y="17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16" y="1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7" name="Freeform 2401"/>
            <p:cNvSpPr>
              <a:spLocks/>
            </p:cNvSpPr>
            <p:nvPr/>
          </p:nvSpPr>
          <p:spPr bwMode="auto">
            <a:xfrm>
              <a:off x="3387" y="1233"/>
              <a:ext cx="5" cy="5"/>
            </a:xfrm>
            <a:custGeom>
              <a:avLst/>
              <a:gdLst/>
              <a:ahLst/>
              <a:cxnLst>
                <a:cxn ang="0">
                  <a:pos x="19" y="15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6" y="21"/>
                </a:cxn>
                <a:cxn ang="0">
                  <a:pos x="18" y="15"/>
                </a:cxn>
                <a:cxn ang="0">
                  <a:pos x="19" y="15"/>
                </a:cxn>
                <a:cxn ang="0">
                  <a:pos x="18" y="15"/>
                </a:cxn>
                <a:cxn ang="0">
                  <a:pos x="19" y="15"/>
                </a:cxn>
                <a:cxn ang="0">
                  <a:pos x="19" y="15"/>
                </a:cxn>
              </a:cxnLst>
              <a:rect l="0" t="0" r="r" b="b"/>
              <a:pathLst>
                <a:path w="19" h="21">
                  <a:moveTo>
                    <a:pt x="19" y="1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1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8" name="Freeform 2402"/>
            <p:cNvSpPr>
              <a:spLocks/>
            </p:cNvSpPr>
            <p:nvPr/>
          </p:nvSpPr>
          <p:spPr bwMode="auto">
            <a:xfrm>
              <a:off x="3390" y="1232"/>
              <a:ext cx="5" cy="5"/>
            </a:xfrm>
            <a:custGeom>
              <a:avLst/>
              <a:gdLst/>
              <a:ahLst/>
              <a:cxnLst>
                <a:cxn ang="0">
                  <a:pos x="21" y="13"/>
                </a:cxn>
                <a:cxn ang="0">
                  <a:pos x="11" y="0"/>
                </a:cxn>
                <a:cxn ang="0">
                  <a:pos x="0" y="6"/>
                </a:cxn>
                <a:cxn ang="0">
                  <a:pos x="8" y="20"/>
                </a:cxn>
                <a:cxn ang="0">
                  <a:pos x="20" y="14"/>
                </a:cxn>
                <a:cxn ang="0">
                  <a:pos x="21" y="13"/>
                </a:cxn>
                <a:cxn ang="0">
                  <a:pos x="20" y="14"/>
                </a:cxn>
                <a:cxn ang="0">
                  <a:pos x="20" y="14"/>
                </a:cxn>
                <a:cxn ang="0">
                  <a:pos x="21" y="13"/>
                </a:cxn>
              </a:cxnLst>
              <a:rect l="0" t="0" r="r" b="b"/>
              <a:pathLst>
                <a:path w="21" h="20">
                  <a:moveTo>
                    <a:pt x="21" y="13"/>
                  </a:moveTo>
                  <a:lnTo>
                    <a:pt x="11" y="0"/>
                  </a:lnTo>
                  <a:lnTo>
                    <a:pt x="0" y="6"/>
                  </a:lnTo>
                  <a:lnTo>
                    <a:pt x="8" y="20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1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19" name="Freeform 2403"/>
            <p:cNvSpPr>
              <a:spLocks/>
            </p:cNvSpPr>
            <p:nvPr/>
          </p:nvSpPr>
          <p:spPr bwMode="auto">
            <a:xfrm>
              <a:off x="3392" y="1230"/>
              <a:ext cx="6" cy="5"/>
            </a:xfrm>
            <a:custGeom>
              <a:avLst/>
              <a:gdLst/>
              <a:ahLst/>
              <a:cxnLst>
                <a:cxn ang="0">
                  <a:pos x="22" y="12"/>
                </a:cxn>
                <a:cxn ang="0">
                  <a:pos x="11" y="0"/>
                </a:cxn>
                <a:cxn ang="0">
                  <a:pos x="0" y="7"/>
                </a:cxn>
                <a:cxn ang="0">
                  <a:pos x="11" y="20"/>
                </a:cxn>
                <a:cxn ang="0">
                  <a:pos x="21" y="13"/>
                </a:cxn>
                <a:cxn ang="0">
                  <a:pos x="22" y="12"/>
                </a:cxn>
                <a:cxn ang="0">
                  <a:pos x="21" y="13"/>
                </a:cxn>
                <a:cxn ang="0">
                  <a:pos x="21" y="13"/>
                </a:cxn>
                <a:cxn ang="0">
                  <a:pos x="22" y="12"/>
                </a:cxn>
              </a:cxnLst>
              <a:rect l="0" t="0" r="r" b="b"/>
              <a:pathLst>
                <a:path w="22" h="20">
                  <a:moveTo>
                    <a:pt x="22" y="12"/>
                  </a:moveTo>
                  <a:lnTo>
                    <a:pt x="11" y="0"/>
                  </a:lnTo>
                  <a:lnTo>
                    <a:pt x="0" y="7"/>
                  </a:lnTo>
                  <a:lnTo>
                    <a:pt x="11" y="20"/>
                  </a:lnTo>
                  <a:lnTo>
                    <a:pt x="21" y="13"/>
                  </a:lnTo>
                  <a:lnTo>
                    <a:pt x="22" y="12"/>
                  </a:lnTo>
                  <a:lnTo>
                    <a:pt x="21" y="13"/>
                  </a:lnTo>
                  <a:lnTo>
                    <a:pt x="21" y="13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0" name="Freeform 2404"/>
            <p:cNvSpPr>
              <a:spLocks/>
            </p:cNvSpPr>
            <p:nvPr/>
          </p:nvSpPr>
          <p:spPr bwMode="auto">
            <a:xfrm>
              <a:off x="3395" y="1228"/>
              <a:ext cx="5" cy="5"/>
            </a:xfrm>
            <a:custGeom>
              <a:avLst/>
              <a:gdLst/>
              <a:ahLst/>
              <a:cxnLst>
                <a:cxn ang="0">
                  <a:pos x="21" y="11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12" y="20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0" y="12"/>
                </a:cxn>
                <a:cxn ang="0">
                  <a:pos x="21" y="11"/>
                </a:cxn>
                <a:cxn ang="0">
                  <a:pos x="21" y="11"/>
                </a:cxn>
              </a:cxnLst>
              <a:rect l="0" t="0" r="r" b="b"/>
              <a:pathLst>
                <a:path w="21" h="20">
                  <a:moveTo>
                    <a:pt x="21" y="11"/>
                  </a:moveTo>
                  <a:lnTo>
                    <a:pt x="9" y="0"/>
                  </a:lnTo>
                  <a:lnTo>
                    <a:pt x="0" y="9"/>
                  </a:lnTo>
                  <a:lnTo>
                    <a:pt x="12" y="20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0" y="12"/>
                  </a:lnTo>
                  <a:lnTo>
                    <a:pt x="21" y="11"/>
                  </a:lnTo>
                  <a:lnTo>
                    <a:pt x="21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1" name="Freeform 2405"/>
            <p:cNvSpPr>
              <a:spLocks/>
            </p:cNvSpPr>
            <p:nvPr/>
          </p:nvSpPr>
          <p:spPr bwMode="auto">
            <a:xfrm>
              <a:off x="3397" y="1225"/>
              <a:ext cx="5" cy="5"/>
            </a:xfrm>
            <a:custGeom>
              <a:avLst/>
              <a:gdLst/>
              <a:ahLst/>
              <a:cxnLst>
                <a:cxn ang="0">
                  <a:pos x="21" y="9"/>
                </a:cxn>
                <a:cxn ang="0">
                  <a:pos x="7" y="0"/>
                </a:cxn>
                <a:cxn ang="0">
                  <a:pos x="0" y="10"/>
                </a:cxn>
                <a:cxn ang="0">
                  <a:pos x="13" y="20"/>
                </a:cxn>
                <a:cxn ang="0">
                  <a:pos x="20" y="9"/>
                </a:cxn>
                <a:cxn ang="0">
                  <a:pos x="21" y="9"/>
                </a:cxn>
                <a:cxn ang="0">
                  <a:pos x="20" y="9"/>
                </a:cxn>
                <a:cxn ang="0">
                  <a:pos x="21" y="9"/>
                </a:cxn>
                <a:cxn ang="0">
                  <a:pos x="21" y="9"/>
                </a:cxn>
              </a:cxnLst>
              <a:rect l="0" t="0" r="r" b="b"/>
              <a:pathLst>
                <a:path w="21" h="20">
                  <a:moveTo>
                    <a:pt x="21" y="9"/>
                  </a:moveTo>
                  <a:lnTo>
                    <a:pt x="7" y="0"/>
                  </a:lnTo>
                  <a:lnTo>
                    <a:pt x="0" y="10"/>
                  </a:lnTo>
                  <a:lnTo>
                    <a:pt x="13" y="20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0" y="9"/>
                  </a:lnTo>
                  <a:lnTo>
                    <a:pt x="21" y="9"/>
                  </a:lnTo>
                  <a:lnTo>
                    <a:pt x="21" y="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2" name="Freeform 2406"/>
            <p:cNvSpPr>
              <a:spLocks/>
            </p:cNvSpPr>
            <p:nvPr/>
          </p:nvSpPr>
          <p:spPr bwMode="auto">
            <a:xfrm>
              <a:off x="3398" y="1223"/>
              <a:ext cx="6" cy="5"/>
            </a:xfrm>
            <a:custGeom>
              <a:avLst/>
              <a:gdLst/>
              <a:ahLst/>
              <a:cxnLst>
                <a:cxn ang="0">
                  <a:pos x="20" y="8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14" y="20"/>
                </a:cxn>
                <a:cxn ang="0">
                  <a:pos x="20" y="9"/>
                </a:cxn>
                <a:cxn ang="0">
                  <a:pos x="20" y="8"/>
                </a:cxn>
                <a:cxn ang="0">
                  <a:pos x="20" y="9"/>
                </a:cxn>
                <a:cxn ang="0">
                  <a:pos x="20" y="9"/>
                </a:cxn>
                <a:cxn ang="0">
                  <a:pos x="20" y="8"/>
                </a:cxn>
              </a:cxnLst>
              <a:rect l="0" t="0" r="r" b="b"/>
              <a:pathLst>
                <a:path w="20" h="20">
                  <a:moveTo>
                    <a:pt x="20" y="8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14" y="2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9"/>
                  </a:lnTo>
                  <a:lnTo>
                    <a:pt x="20" y="9"/>
                  </a:lnTo>
                  <a:lnTo>
                    <a:pt x="2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3" name="Freeform 2407"/>
            <p:cNvSpPr>
              <a:spLocks/>
            </p:cNvSpPr>
            <p:nvPr/>
          </p:nvSpPr>
          <p:spPr bwMode="auto">
            <a:xfrm>
              <a:off x="3400" y="1220"/>
              <a:ext cx="5" cy="5"/>
            </a:xfrm>
            <a:custGeom>
              <a:avLst/>
              <a:gdLst/>
              <a:ahLst/>
              <a:cxnLst>
                <a:cxn ang="0">
                  <a:pos x="20" y="4"/>
                </a:cxn>
                <a:cxn ang="0">
                  <a:pos x="4" y="0"/>
                </a:cxn>
                <a:cxn ang="0">
                  <a:pos x="0" y="11"/>
                </a:cxn>
                <a:cxn ang="0">
                  <a:pos x="15" y="18"/>
                </a:cxn>
                <a:cxn ang="0">
                  <a:pos x="20" y="5"/>
                </a:cxn>
                <a:cxn ang="0">
                  <a:pos x="20" y="4"/>
                </a:cxn>
                <a:cxn ang="0">
                  <a:pos x="20" y="5"/>
                </a:cxn>
                <a:cxn ang="0">
                  <a:pos x="20" y="5"/>
                </a:cxn>
                <a:cxn ang="0">
                  <a:pos x="20" y="4"/>
                </a:cxn>
              </a:cxnLst>
              <a:rect l="0" t="0" r="r" b="b"/>
              <a:pathLst>
                <a:path w="20" h="18">
                  <a:moveTo>
                    <a:pt x="20" y="4"/>
                  </a:moveTo>
                  <a:lnTo>
                    <a:pt x="4" y="0"/>
                  </a:lnTo>
                  <a:lnTo>
                    <a:pt x="0" y="11"/>
                  </a:lnTo>
                  <a:lnTo>
                    <a:pt x="15" y="18"/>
                  </a:lnTo>
                  <a:lnTo>
                    <a:pt x="20" y="5"/>
                  </a:lnTo>
                  <a:lnTo>
                    <a:pt x="20" y="4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4" name="Freeform 2408"/>
            <p:cNvSpPr>
              <a:spLocks/>
            </p:cNvSpPr>
            <p:nvPr/>
          </p:nvSpPr>
          <p:spPr bwMode="auto">
            <a:xfrm>
              <a:off x="3401" y="1217"/>
              <a:ext cx="5" cy="4"/>
            </a:xfrm>
            <a:custGeom>
              <a:avLst/>
              <a:gdLst/>
              <a:ahLst/>
              <a:cxnLst>
                <a:cxn ang="0">
                  <a:pos x="19" y="2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16" y="15"/>
                </a:cxn>
                <a:cxn ang="0">
                  <a:pos x="19" y="3"/>
                </a:cxn>
                <a:cxn ang="0">
                  <a:pos x="19" y="2"/>
                </a:cxn>
                <a:cxn ang="0">
                  <a:pos x="19" y="3"/>
                </a:cxn>
                <a:cxn ang="0">
                  <a:pos x="19" y="2"/>
                </a:cxn>
                <a:cxn ang="0">
                  <a:pos x="19" y="2"/>
                </a:cxn>
              </a:cxnLst>
              <a:rect l="0" t="0" r="r" b="b"/>
              <a:pathLst>
                <a:path w="19" h="15">
                  <a:moveTo>
                    <a:pt x="19" y="2"/>
                  </a:moveTo>
                  <a:lnTo>
                    <a:pt x="3" y="0"/>
                  </a:lnTo>
                  <a:lnTo>
                    <a:pt x="0" y="12"/>
                  </a:lnTo>
                  <a:lnTo>
                    <a:pt x="16" y="15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5" name="Freeform 2409"/>
            <p:cNvSpPr>
              <a:spLocks/>
            </p:cNvSpPr>
            <p:nvPr/>
          </p:nvSpPr>
          <p:spPr bwMode="auto">
            <a:xfrm>
              <a:off x="3402" y="1214"/>
              <a:ext cx="4" cy="4"/>
            </a:xfrm>
            <a:custGeom>
              <a:avLst/>
              <a:gdLst/>
              <a:ahLst/>
              <a:cxnLst>
                <a:cxn ang="0">
                  <a:pos x="17" y="1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6" y="14"/>
                </a:cxn>
                <a:cxn ang="0">
                  <a:pos x="17" y="2"/>
                </a:cxn>
                <a:cxn ang="0">
                  <a:pos x="17" y="1"/>
                </a:cxn>
                <a:cxn ang="0">
                  <a:pos x="17" y="2"/>
                </a:cxn>
                <a:cxn ang="0">
                  <a:pos x="17" y="1"/>
                </a:cxn>
                <a:cxn ang="0">
                  <a:pos x="17" y="1"/>
                </a:cxn>
              </a:cxnLst>
              <a:rect l="0" t="0" r="r" b="b"/>
              <a:pathLst>
                <a:path w="17" h="14">
                  <a:moveTo>
                    <a:pt x="17" y="1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6" y="14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6" name="Freeform 2410"/>
            <p:cNvSpPr>
              <a:spLocks/>
            </p:cNvSpPr>
            <p:nvPr/>
          </p:nvSpPr>
          <p:spPr bwMode="auto">
            <a:xfrm>
              <a:off x="3402" y="872"/>
              <a:ext cx="4" cy="343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1"/>
                </a:cxn>
                <a:cxn ang="0">
                  <a:pos x="0" y="1370"/>
                </a:cxn>
                <a:cxn ang="0">
                  <a:pos x="17" y="1370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7" y="0"/>
                </a:cxn>
                <a:cxn ang="0">
                  <a:pos x="17" y="0"/>
                </a:cxn>
              </a:cxnLst>
              <a:rect l="0" t="0" r="r" b="b"/>
              <a:pathLst>
                <a:path w="17" h="1370">
                  <a:moveTo>
                    <a:pt x="17" y="0"/>
                  </a:moveTo>
                  <a:lnTo>
                    <a:pt x="0" y="1"/>
                  </a:lnTo>
                  <a:lnTo>
                    <a:pt x="0" y="1370"/>
                  </a:lnTo>
                  <a:lnTo>
                    <a:pt x="17" y="1370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7" name="Freeform 2411"/>
            <p:cNvSpPr>
              <a:spLocks/>
            </p:cNvSpPr>
            <p:nvPr/>
          </p:nvSpPr>
          <p:spPr bwMode="auto">
            <a:xfrm>
              <a:off x="3402" y="869"/>
              <a:ext cx="4" cy="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3"/>
                </a:cxn>
                <a:cxn ang="0">
                  <a:pos x="0" y="15"/>
                </a:cxn>
                <a:cxn ang="0">
                  <a:pos x="17" y="14"/>
                </a:cxn>
                <a:cxn ang="0">
                  <a:pos x="16" y="2"/>
                </a:cxn>
                <a:cxn ang="0">
                  <a:pos x="16" y="0"/>
                </a:cxn>
                <a:cxn ang="0">
                  <a:pos x="16" y="2"/>
                </a:cxn>
                <a:cxn ang="0">
                  <a:pos x="16" y="1"/>
                </a:cxn>
                <a:cxn ang="0">
                  <a:pos x="16" y="0"/>
                </a:cxn>
              </a:cxnLst>
              <a:rect l="0" t="0" r="r" b="b"/>
              <a:pathLst>
                <a:path w="17" h="15">
                  <a:moveTo>
                    <a:pt x="16" y="0"/>
                  </a:moveTo>
                  <a:lnTo>
                    <a:pt x="0" y="3"/>
                  </a:lnTo>
                  <a:lnTo>
                    <a:pt x="0" y="15"/>
                  </a:lnTo>
                  <a:lnTo>
                    <a:pt x="17" y="14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8" name="Freeform 2412"/>
            <p:cNvSpPr>
              <a:spLocks/>
            </p:cNvSpPr>
            <p:nvPr/>
          </p:nvSpPr>
          <p:spPr bwMode="auto">
            <a:xfrm>
              <a:off x="3401" y="866"/>
              <a:ext cx="5" cy="4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4"/>
                </a:cxn>
                <a:cxn ang="0">
                  <a:pos x="3" y="17"/>
                </a:cxn>
                <a:cxn ang="0">
                  <a:pos x="19" y="13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9" h="17">
                  <a:moveTo>
                    <a:pt x="16" y="0"/>
                  </a:moveTo>
                  <a:lnTo>
                    <a:pt x="0" y="4"/>
                  </a:lnTo>
                  <a:lnTo>
                    <a:pt x="3" y="17"/>
                  </a:lnTo>
                  <a:lnTo>
                    <a:pt x="19" y="13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29" name="Freeform 2413"/>
            <p:cNvSpPr>
              <a:spLocks/>
            </p:cNvSpPr>
            <p:nvPr/>
          </p:nvSpPr>
          <p:spPr bwMode="auto">
            <a:xfrm>
              <a:off x="3400" y="862"/>
              <a:ext cx="5" cy="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7"/>
                </a:cxn>
                <a:cxn ang="0">
                  <a:pos x="4" y="19"/>
                </a:cxn>
                <a:cxn ang="0">
                  <a:pos x="20" y="14"/>
                </a:cxn>
                <a:cxn ang="0">
                  <a:pos x="15" y="2"/>
                </a:cxn>
                <a:cxn ang="0">
                  <a:pos x="15" y="0"/>
                </a:cxn>
                <a:cxn ang="0">
                  <a:pos x="15" y="2"/>
                </a:cxn>
                <a:cxn ang="0">
                  <a:pos x="15" y="1"/>
                </a:cxn>
                <a:cxn ang="0">
                  <a:pos x="15" y="0"/>
                </a:cxn>
              </a:cxnLst>
              <a:rect l="0" t="0" r="r" b="b"/>
              <a:pathLst>
                <a:path w="20" h="19">
                  <a:moveTo>
                    <a:pt x="15" y="0"/>
                  </a:moveTo>
                  <a:lnTo>
                    <a:pt x="0" y="7"/>
                  </a:lnTo>
                  <a:lnTo>
                    <a:pt x="4" y="19"/>
                  </a:lnTo>
                  <a:lnTo>
                    <a:pt x="20" y="14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0" name="Freeform 2414"/>
            <p:cNvSpPr>
              <a:spLocks/>
            </p:cNvSpPr>
            <p:nvPr/>
          </p:nvSpPr>
          <p:spPr bwMode="auto">
            <a:xfrm>
              <a:off x="3398" y="859"/>
              <a:ext cx="6" cy="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9"/>
                </a:cxn>
                <a:cxn ang="0">
                  <a:pos x="6" y="19"/>
                </a:cxn>
                <a:cxn ang="0">
                  <a:pos x="20" y="11"/>
                </a:cxn>
                <a:cxn ang="0">
                  <a:pos x="14" y="1"/>
                </a:cxn>
                <a:cxn ang="0">
                  <a:pos x="13" y="0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3" y="0"/>
                </a:cxn>
              </a:cxnLst>
              <a:rect l="0" t="0" r="r" b="b"/>
              <a:pathLst>
                <a:path w="20" h="19">
                  <a:moveTo>
                    <a:pt x="13" y="0"/>
                  </a:moveTo>
                  <a:lnTo>
                    <a:pt x="0" y="9"/>
                  </a:lnTo>
                  <a:lnTo>
                    <a:pt x="6" y="19"/>
                  </a:lnTo>
                  <a:lnTo>
                    <a:pt x="20" y="11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1" name="Freeform 2415"/>
            <p:cNvSpPr>
              <a:spLocks/>
            </p:cNvSpPr>
            <p:nvPr/>
          </p:nvSpPr>
          <p:spPr bwMode="auto">
            <a:xfrm>
              <a:off x="3397" y="856"/>
              <a:ext cx="5" cy="6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0"/>
                </a:cxn>
                <a:cxn ang="0">
                  <a:pos x="7" y="21"/>
                </a:cxn>
                <a:cxn ang="0">
                  <a:pos x="20" y="11"/>
                </a:cxn>
                <a:cxn ang="0">
                  <a:pos x="13" y="1"/>
                </a:cxn>
                <a:cxn ang="0">
                  <a:pos x="12" y="0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2" y="0"/>
                </a:cxn>
              </a:cxnLst>
              <a:rect l="0" t="0" r="r" b="b"/>
              <a:pathLst>
                <a:path w="20" h="21">
                  <a:moveTo>
                    <a:pt x="12" y="0"/>
                  </a:moveTo>
                  <a:lnTo>
                    <a:pt x="0" y="10"/>
                  </a:lnTo>
                  <a:lnTo>
                    <a:pt x="7" y="21"/>
                  </a:lnTo>
                  <a:lnTo>
                    <a:pt x="20" y="11"/>
                  </a:lnTo>
                  <a:lnTo>
                    <a:pt x="13" y="1"/>
                  </a:lnTo>
                  <a:lnTo>
                    <a:pt x="12" y="0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2" name="Freeform 2416"/>
            <p:cNvSpPr>
              <a:spLocks/>
            </p:cNvSpPr>
            <p:nvPr/>
          </p:nvSpPr>
          <p:spPr bwMode="auto">
            <a:xfrm>
              <a:off x="3395" y="854"/>
              <a:ext cx="5" cy="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4"/>
                </a:cxn>
                <a:cxn ang="0">
                  <a:pos x="9" y="22"/>
                </a:cxn>
                <a:cxn ang="0">
                  <a:pos x="20" y="11"/>
                </a:cxn>
                <a:cxn ang="0">
                  <a:pos x="12" y="1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1" y="1"/>
                </a:cxn>
                <a:cxn ang="0">
                  <a:pos x="11" y="0"/>
                </a:cxn>
              </a:cxnLst>
              <a:rect l="0" t="0" r="r" b="b"/>
              <a:pathLst>
                <a:path w="20" h="22">
                  <a:moveTo>
                    <a:pt x="11" y="0"/>
                  </a:moveTo>
                  <a:lnTo>
                    <a:pt x="0" y="14"/>
                  </a:lnTo>
                  <a:lnTo>
                    <a:pt x="9" y="22"/>
                  </a:lnTo>
                  <a:lnTo>
                    <a:pt x="20" y="11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3" name="Freeform 2417"/>
            <p:cNvSpPr>
              <a:spLocks/>
            </p:cNvSpPr>
            <p:nvPr/>
          </p:nvSpPr>
          <p:spPr bwMode="auto">
            <a:xfrm>
              <a:off x="3392" y="852"/>
              <a:ext cx="5" cy="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14"/>
                </a:cxn>
                <a:cxn ang="0">
                  <a:pos x="11" y="22"/>
                </a:cxn>
                <a:cxn ang="0">
                  <a:pos x="21" y="7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lnTo>
                    <a:pt x="0" y="14"/>
                  </a:lnTo>
                  <a:lnTo>
                    <a:pt x="11" y="22"/>
                  </a:lnTo>
                  <a:lnTo>
                    <a:pt x="21" y="7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4" name="Freeform 2418"/>
            <p:cNvSpPr>
              <a:spLocks/>
            </p:cNvSpPr>
            <p:nvPr/>
          </p:nvSpPr>
          <p:spPr bwMode="auto">
            <a:xfrm>
              <a:off x="3390" y="850"/>
              <a:ext cx="5" cy="6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5"/>
                </a:cxn>
                <a:cxn ang="0">
                  <a:pos x="11" y="22"/>
                </a:cxn>
                <a:cxn ang="0">
                  <a:pos x="20" y="7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7" y="0"/>
                </a:cxn>
              </a:cxnLst>
              <a:rect l="0" t="0" r="r" b="b"/>
              <a:pathLst>
                <a:path w="20" h="22">
                  <a:moveTo>
                    <a:pt x="7" y="0"/>
                  </a:moveTo>
                  <a:lnTo>
                    <a:pt x="0" y="15"/>
                  </a:lnTo>
                  <a:lnTo>
                    <a:pt x="11" y="22"/>
                  </a:lnTo>
                  <a:lnTo>
                    <a:pt x="20" y="7"/>
                  </a:lnTo>
                  <a:lnTo>
                    <a:pt x="8" y="1"/>
                  </a:lnTo>
                  <a:lnTo>
                    <a:pt x="7" y="0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5" name="Freeform 2419"/>
            <p:cNvSpPr>
              <a:spLocks/>
            </p:cNvSpPr>
            <p:nvPr/>
          </p:nvSpPr>
          <p:spPr bwMode="auto">
            <a:xfrm>
              <a:off x="3387" y="849"/>
              <a:ext cx="5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5"/>
                </a:cxn>
                <a:cxn ang="0">
                  <a:pos x="12" y="19"/>
                </a:cxn>
                <a:cxn ang="0">
                  <a:pos x="17" y="4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7" h="19">
                  <a:moveTo>
                    <a:pt x="4" y="0"/>
                  </a:moveTo>
                  <a:lnTo>
                    <a:pt x="0" y="15"/>
                  </a:lnTo>
                  <a:lnTo>
                    <a:pt x="12" y="19"/>
                  </a:lnTo>
                  <a:lnTo>
                    <a:pt x="17" y="4"/>
                  </a:lnTo>
                  <a:lnTo>
                    <a:pt x="5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6" name="Freeform 2420"/>
            <p:cNvSpPr>
              <a:spLocks/>
            </p:cNvSpPr>
            <p:nvPr/>
          </p:nvSpPr>
          <p:spPr bwMode="auto">
            <a:xfrm>
              <a:off x="3384" y="849"/>
              <a:ext cx="4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6"/>
                </a:cxn>
                <a:cxn ang="0">
                  <a:pos x="11" y="19"/>
                </a:cxn>
                <a:cxn ang="0">
                  <a:pos x="15" y="3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0"/>
                </a:cxn>
              </a:cxnLst>
              <a:rect l="0" t="0" r="r" b="b"/>
              <a:pathLst>
                <a:path w="15" h="19">
                  <a:moveTo>
                    <a:pt x="2" y="0"/>
                  </a:moveTo>
                  <a:lnTo>
                    <a:pt x="0" y="16"/>
                  </a:lnTo>
                  <a:lnTo>
                    <a:pt x="11" y="19"/>
                  </a:lnTo>
                  <a:lnTo>
                    <a:pt x="15" y="3"/>
                  </a:lnTo>
                  <a:lnTo>
                    <a:pt x="3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7" name="Freeform 2421"/>
            <p:cNvSpPr>
              <a:spLocks/>
            </p:cNvSpPr>
            <p:nvPr/>
          </p:nvSpPr>
          <p:spPr bwMode="auto">
            <a:xfrm>
              <a:off x="3381" y="848"/>
              <a:ext cx="4" cy="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6"/>
                </a:cxn>
                <a:cxn ang="0">
                  <a:pos x="14" y="17"/>
                </a:cxn>
                <a:cxn ang="0">
                  <a:pos x="15" y="1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5" h="17">
                  <a:moveTo>
                    <a:pt x="1" y="0"/>
                  </a:moveTo>
                  <a:lnTo>
                    <a:pt x="0" y="16"/>
                  </a:lnTo>
                  <a:lnTo>
                    <a:pt x="14" y="17"/>
                  </a:lnTo>
                  <a:lnTo>
                    <a:pt x="15" y="1"/>
                  </a:lnTo>
                  <a:lnTo>
                    <a:pt x="3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8" name="Freeform 2422"/>
            <p:cNvSpPr>
              <a:spLocks/>
            </p:cNvSpPr>
            <p:nvPr/>
          </p:nvSpPr>
          <p:spPr bwMode="auto">
            <a:xfrm>
              <a:off x="2984" y="848"/>
              <a:ext cx="398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6"/>
                </a:cxn>
                <a:cxn ang="0">
                  <a:pos x="1591" y="16"/>
                </a:cxn>
                <a:cxn ang="0">
                  <a:pos x="159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591" h="16">
                  <a:moveTo>
                    <a:pt x="0" y="0"/>
                  </a:moveTo>
                  <a:lnTo>
                    <a:pt x="1" y="16"/>
                  </a:lnTo>
                  <a:lnTo>
                    <a:pt x="1591" y="16"/>
                  </a:lnTo>
                  <a:lnTo>
                    <a:pt x="159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39" name="Freeform 2423"/>
            <p:cNvSpPr>
              <a:spLocks/>
            </p:cNvSpPr>
            <p:nvPr/>
          </p:nvSpPr>
          <p:spPr bwMode="auto">
            <a:xfrm>
              <a:off x="2980" y="848"/>
              <a:ext cx="4" cy="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17"/>
                </a:cxn>
                <a:cxn ang="0">
                  <a:pos x="14" y="16"/>
                </a:cxn>
                <a:cxn ang="0">
                  <a:pos x="13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4" h="17">
                  <a:moveTo>
                    <a:pt x="0" y="1"/>
                  </a:moveTo>
                  <a:lnTo>
                    <a:pt x="2" y="17"/>
                  </a:lnTo>
                  <a:lnTo>
                    <a:pt x="14" y="16"/>
                  </a:lnTo>
                  <a:lnTo>
                    <a:pt x="13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0" name="Freeform 2424"/>
            <p:cNvSpPr>
              <a:spLocks/>
            </p:cNvSpPr>
            <p:nvPr/>
          </p:nvSpPr>
          <p:spPr bwMode="auto">
            <a:xfrm>
              <a:off x="2977" y="849"/>
              <a:ext cx="4" cy="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4" y="19"/>
                </a:cxn>
                <a:cxn ang="0">
                  <a:pos x="16" y="16"/>
                </a:cxn>
                <a:cxn ang="0">
                  <a:pos x="13" y="0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6" h="19">
                  <a:moveTo>
                    <a:pt x="0" y="3"/>
                  </a:moveTo>
                  <a:lnTo>
                    <a:pt x="4" y="19"/>
                  </a:lnTo>
                  <a:lnTo>
                    <a:pt x="16" y="16"/>
                  </a:lnTo>
                  <a:lnTo>
                    <a:pt x="13" y="0"/>
                  </a:lnTo>
                  <a:lnTo>
                    <a:pt x="1" y="3"/>
                  </a:lnTo>
                  <a:lnTo>
                    <a:pt x="0" y="3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1" name="Freeform 2425"/>
            <p:cNvSpPr>
              <a:spLocks/>
            </p:cNvSpPr>
            <p:nvPr/>
          </p:nvSpPr>
          <p:spPr bwMode="auto">
            <a:xfrm>
              <a:off x="2974" y="849"/>
              <a:ext cx="4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8" y="19"/>
                </a:cxn>
                <a:cxn ang="0">
                  <a:pos x="19" y="15"/>
                </a:cxn>
                <a:cxn ang="0">
                  <a:pos x="14" y="0"/>
                </a:cxn>
                <a:cxn ang="0">
                  <a:pos x="1" y="4"/>
                </a:cxn>
                <a:cxn ang="0">
                  <a:pos x="0" y="5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0" y="5"/>
                </a:cxn>
              </a:cxnLst>
              <a:rect l="0" t="0" r="r" b="b"/>
              <a:pathLst>
                <a:path w="19" h="19">
                  <a:moveTo>
                    <a:pt x="0" y="5"/>
                  </a:moveTo>
                  <a:lnTo>
                    <a:pt x="8" y="19"/>
                  </a:lnTo>
                  <a:lnTo>
                    <a:pt x="19" y="15"/>
                  </a:lnTo>
                  <a:lnTo>
                    <a:pt x="14" y="0"/>
                  </a:lnTo>
                  <a:lnTo>
                    <a:pt x="1" y="4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2" name="Freeform 2426"/>
            <p:cNvSpPr>
              <a:spLocks/>
            </p:cNvSpPr>
            <p:nvPr/>
          </p:nvSpPr>
          <p:spPr bwMode="auto">
            <a:xfrm>
              <a:off x="2971" y="851"/>
              <a:ext cx="5" cy="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9" y="21"/>
                </a:cxn>
                <a:cxn ang="0">
                  <a:pos x="21" y="14"/>
                </a:cxn>
                <a:cxn ang="0">
                  <a:pos x="12" y="0"/>
                </a:cxn>
                <a:cxn ang="0">
                  <a:pos x="1" y="5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1" y="6"/>
                </a:cxn>
                <a:cxn ang="0">
                  <a:pos x="0" y="6"/>
                </a:cxn>
              </a:cxnLst>
              <a:rect l="0" t="0" r="r" b="b"/>
              <a:pathLst>
                <a:path w="21" h="21">
                  <a:moveTo>
                    <a:pt x="0" y="6"/>
                  </a:moveTo>
                  <a:lnTo>
                    <a:pt x="9" y="21"/>
                  </a:lnTo>
                  <a:lnTo>
                    <a:pt x="21" y="14"/>
                  </a:lnTo>
                  <a:lnTo>
                    <a:pt x="12" y="0"/>
                  </a:lnTo>
                  <a:lnTo>
                    <a:pt x="1" y="5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3" name="Freeform 2427"/>
            <p:cNvSpPr>
              <a:spLocks/>
            </p:cNvSpPr>
            <p:nvPr/>
          </p:nvSpPr>
          <p:spPr bwMode="auto">
            <a:xfrm>
              <a:off x="2968" y="852"/>
              <a:ext cx="5" cy="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0" y="21"/>
                </a:cxn>
                <a:cxn ang="0">
                  <a:pos x="20" y="14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20" h="21">
                  <a:moveTo>
                    <a:pt x="0" y="8"/>
                  </a:moveTo>
                  <a:lnTo>
                    <a:pt x="10" y="21"/>
                  </a:lnTo>
                  <a:lnTo>
                    <a:pt x="20" y="14"/>
                  </a:lnTo>
                  <a:lnTo>
                    <a:pt x="10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4" name="Freeform 2428"/>
            <p:cNvSpPr>
              <a:spLocks/>
            </p:cNvSpPr>
            <p:nvPr/>
          </p:nvSpPr>
          <p:spPr bwMode="auto">
            <a:xfrm>
              <a:off x="2966" y="854"/>
              <a:ext cx="5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2" y="21"/>
                </a:cxn>
                <a:cxn ang="0">
                  <a:pos x="21" y="13"/>
                </a:cxn>
                <a:cxn ang="0">
                  <a:pos x="10" y="0"/>
                </a:cxn>
                <a:cxn ang="0">
                  <a:pos x="1" y="10"/>
                </a:cxn>
                <a:cxn ang="0">
                  <a:pos x="0" y="11"/>
                </a:cxn>
                <a:cxn ang="0">
                  <a:pos x="1" y="10"/>
                </a:cxn>
                <a:cxn ang="0">
                  <a:pos x="1" y="10"/>
                </a:cxn>
                <a:cxn ang="0">
                  <a:pos x="0" y="11"/>
                </a:cxn>
              </a:cxnLst>
              <a:rect l="0" t="0" r="r" b="b"/>
              <a:pathLst>
                <a:path w="21" h="21">
                  <a:moveTo>
                    <a:pt x="0" y="11"/>
                  </a:moveTo>
                  <a:lnTo>
                    <a:pt x="12" y="21"/>
                  </a:lnTo>
                  <a:lnTo>
                    <a:pt x="21" y="13"/>
                  </a:lnTo>
                  <a:lnTo>
                    <a:pt x="10" y="0"/>
                  </a:lnTo>
                  <a:lnTo>
                    <a:pt x="1" y="10"/>
                  </a:lnTo>
                  <a:lnTo>
                    <a:pt x="0" y="11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5" name="Freeform 2429"/>
            <p:cNvSpPr>
              <a:spLocks/>
            </p:cNvSpPr>
            <p:nvPr/>
          </p:nvSpPr>
          <p:spPr bwMode="auto">
            <a:xfrm>
              <a:off x="2964" y="857"/>
              <a:ext cx="5" cy="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3" y="20"/>
                </a:cxn>
                <a:cxn ang="0">
                  <a:pos x="21" y="10"/>
                </a:cxn>
                <a:cxn ang="0">
                  <a:pos x="8" y="0"/>
                </a:cxn>
                <a:cxn ang="0">
                  <a:pos x="0" y="10"/>
                </a:cxn>
                <a:cxn ang="0">
                  <a:pos x="0" y="11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1"/>
                </a:cxn>
              </a:cxnLst>
              <a:rect l="0" t="0" r="r" b="b"/>
              <a:pathLst>
                <a:path w="21" h="20">
                  <a:moveTo>
                    <a:pt x="0" y="11"/>
                  </a:moveTo>
                  <a:lnTo>
                    <a:pt x="13" y="20"/>
                  </a:lnTo>
                  <a:lnTo>
                    <a:pt x="21" y="10"/>
                  </a:lnTo>
                  <a:lnTo>
                    <a:pt x="8" y="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6" name="Freeform 2430"/>
            <p:cNvSpPr>
              <a:spLocks/>
            </p:cNvSpPr>
            <p:nvPr/>
          </p:nvSpPr>
          <p:spPr bwMode="auto">
            <a:xfrm>
              <a:off x="2962" y="859"/>
              <a:ext cx="5" cy="5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5" y="18"/>
                </a:cxn>
                <a:cxn ang="0">
                  <a:pos x="21" y="8"/>
                </a:cxn>
                <a:cxn ang="0">
                  <a:pos x="7" y="0"/>
                </a:cxn>
                <a:cxn ang="0">
                  <a:pos x="1" y="10"/>
                </a:cxn>
                <a:cxn ang="0">
                  <a:pos x="0" y="12"/>
                </a:cxn>
                <a:cxn ang="0">
                  <a:pos x="1" y="10"/>
                </a:cxn>
                <a:cxn ang="0">
                  <a:pos x="1" y="11"/>
                </a:cxn>
                <a:cxn ang="0">
                  <a:pos x="0" y="12"/>
                </a:cxn>
              </a:cxnLst>
              <a:rect l="0" t="0" r="r" b="b"/>
              <a:pathLst>
                <a:path w="21" h="18">
                  <a:moveTo>
                    <a:pt x="0" y="12"/>
                  </a:moveTo>
                  <a:lnTo>
                    <a:pt x="15" y="18"/>
                  </a:lnTo>
                  <a:lnTo>
                    <a:pt x="21" y="8"/>
                  </a:lnTo>
                  <a:lnTo>
                    <a:pt x="7" y="0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7" name="Freeform 2431"/>
            <p:cNvSpPr>
              <a:spLocks/>
            </p:cNvSpPr>
            <p:nvPr/>
          </p:nvSpPr>
          <p:spPr bwMode="auto">
            <a:xfrm>
              <a:off x="2961" y="863"/>
              <a:ext cx="5" cy="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7" y="17"/>
                </a:cxn>
                <a:cxn ang="0">
                  <a:pos x="21" y="5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21" h="17">
                  <a:moveTo>
                    <a:pt x="0" y="12"/>
                  </a:moveTo>
                  <a:lnTo>
                    <a:pt x="17" y="17"/>
                  </a:lnTo>
                  <a:lnTo>
                    <a:pt x="21" y="5"/>
                  </a:lnTo>
                  <a:lnTo>
                    <a:pt x="5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8" name="Freeform 2432"/>
            <p:cNvSpPr>
              <a:spLocks/>
            </p:cNvSpPr>
            <p:nvPr/>
          </p:nvSpPr>
          <p:spPr bwMode="auto">
            <a:xfrm>
              <a:off x="2960" y="866"/>
              <a:ext cx="5" cy="4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17" y="17"/>
                </a:cxn>
                <a:cxn ang="0">
                  <a:pos x="20" y="4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0" y="15"/>
                </a:cxn>
                <a:cxn ang="0">
                  <a:pos x="0" y="13"/>
                </a:cxn>
                <a:cxn ang="0">
                  <a:pos x="0" y="14"/>
                </a:cxn>
                <a:cxn ang="0">
                  <a:pos x="0" y="15"/>
                </a:cxn>
              </a:cxnLst>
              <a:rect l="0" t="0" r="r" b="b"/>
              <a:pathLst>
                <a:path w="20" h="17">
                  <a:moveTo>
                    <a:pt x="0" y="15"/>
                  </a:moveTo>
                  <a:lnTo>
                    <a:pt x="17" y="17"/>
                  </a:lnTo>
                  <a:lnTo>
                    <a:pt x="20" y="4"/>
                  </a:lnTo>
                  <a:lnTo>
                    <a:pt x="3" y="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49" name="Freeform 2433"/>
            <p:cNvSpPr>
              <a:spLocks/>
            </p:cNvSpPr>
            <p:nvPr/>
          </p:nvSpPr>
          <p:spPr bwMode="auto">
            <a:xfrm>
              <a:off x="2960" y="869"/>
              <a:ext cx="4" cy="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17" y="13"/>
                </a:cxn>
                <a:cxn ang="0">
                  <a:pos x="18" y="1"/>
                </a:cxn>
                <a:cxn ang="0">
                  <a:pos x="1" y="0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3"/>
                </a:cxn>
              </a:cxnLst>
              <a:rect l="0" t="0" r="r" b="b"/>
              <a:pathLst>
                <a:path w="18" h="13">
                  <a:moveTo>
                    <a:pt x="0" y="13"/>
                  </a:moveTo>
                  <a:lnTo>
                    <a:pt x="17" y="13"/>
                  </a:lnTo>
                  <a:lnTo>
                    <a:pt x="18" y="1"/>
                  </a:lnTo>
                  <a:lnTo>
                    <a:pt x="1" y="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0" name="Freeform 2434"/>
            <p:cNvSpPr>
              <a:spLocks/>
            </p:cNvSpPr>
            <p:nvPr/>
          </p:nvSpPr>
          <p:spPr bwMode="auto">
            <a:xfrm>
              <a:off x="2960" y="872"/>
              <a:ext cx="4" cy="343"/>
            </a:xfrm>
            <a:custGeom>
              <a:avLst/>
              <a:gdLst/>
              <a:ahLst/>
              <a:cxnLst>
                <a:cxn ang="0">
                  <a:pos x="0" y="1370"/>
                </a:cxn>
                <a:cxn ang="0">
                  <a:pos x="17" y="1369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0" y="1369"/>
                </a:cxn>
                <a:cxn ang="0">
                  <a:pos x="0" y="1370"/>
                </a:cxn>
                <a:cxn ang="0">
                  <a:pos x="0" y="1369"/>
                </a:cxn>
                <a:cxn ang="0">
                  <a:pos x="0" y="1369"/>
                </a:cxn>
                <a:cxn ang="0">
                  <a:pos x="0" y="1370"/>
                </a:cxn>
              </a:cxnLst>
              <a:rect l="0" t="0" r="r" b="b"/>
              <a:pathLst>
                <a:path w="17" h="1370">
                  <a:moveTo>
                    <a:pt x="0" y="1370"/>
                  </a:moveTo>
                  <a:lnTo>
                    <a:pt x="17" y="1369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1369"/>
                  </a:lnTo>
                  <a:lnTo>
                    <a:pt x="0" y="1370"/>
                  </a:lnTo>
                  <a:lnTo>
                    <a:pt x="0" y="1369"/>
                  </a:lnTo>
                  <a:lnTo>
                    <a:pt x="0" y="1369"/>
                  </a:lnTo>
                  <a:lnTo>
                    <a:pt x="0" y="137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1" name="Freeform 2435"/>
            <p:cNvSpPr>
              <a:spLocks/>
            </p:cNvSpPr>
            <p:nvPr/>
          </p:nvSpPr>
          <p:spPr bwMode="auto">
            <a:xfrm>
              <a:off x="2960" y="1214"/>
              <a:ext cx="4" cy="4"/>
            </a:xfrm>
            <a:custGeom>
              <a:avLst/>
              <a:gdLst/>
              <a:ahLst/>
              <a:cxnLst>
                <a:cxn ang="0">
                  <a:pos x="1" y="15"/>
                </a:cxn>
                <a:cxn ang="0">
                  <a:pos x="18" y="13"/>
                </a:cxn>
                <a:cxn ang="0">
                  <a:pos x="17" y="0"/>
                </a:cxn>
                <a:cxn ang="0">
                  <a:pos x="0" y="2"/>
                </a:cxn>
                <a:cxn ang="0">
                  <a:pos x="1" y="14"/>
                </a:cxn>
                <a:cxn ang="0">
                  <a:pos x="1" y="15"/>
                </a:cxn>
                <a:cxn ang="0">
                  <a:pos x="1" y="14"/>
                </a:cxn>
                <a:cxn ang="0">
                  <a:pos x="1" y="14"/>
                </a:cxn>
                <a:cxn ang="0">
                  <a:pos x="1" y="15"/>
                </a:cxn>
              </a:cxnLst>
              <a:rect l="0" t="0" r="r" b="b"/>
              <a:pathLst>
                <a:path w="18" h="15">
                  <a:moveTo>
                    <a:pt x="1" y="15"/>
                  </a:moveTo>
                  <a:lnTo>
                    <a:pt x="18" y="13"/>
                  </a:lnTo>
                  <a:lnTo>
                    <a:pt x="17" y="0"/>
                  </a:lnTo>
                  <a:lnTo>
                    <a:pt x="0" y="2"/>
                  </a:lnTo>
                  <a:lnTo>
                    <a:pt x="1" y="14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4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2" name="Freeform 2436"/>
            <p:cNvSpPr>
              <a:spLocks/>
            </p:cNvSpPr>
            <p:nvPr/>
          </p:nvSpPr>
          <p:spPr bwMode="auto">
            <a:xfrm>
              <a:off x="2960" y="1217"/>
              <a:ext cx="5" cy="5"/>
            </a:xfrm>
            <a:custGeom>
              <a:avLst/>
              <a:gdLst/>
              <a:ahLst/>
              <a:cxnLst>
                <a:cxn ang="0">
                  <a:pos x="3" y="16"/>
                </a:cxn>
                <a:cxn ang="0">
                  <a:pos x="20" y="12"/>
                </a:cxn>
                <a:cxn ang="0">
                  <a:pos x="17" y="0"/>
                </a:cxn>
                <a:cxn ang="0">
                  <a:pos x="0" y="3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3" y="15"/>
                </a:cxn>
                <a:cxn ang="0">
                  <a:pos x="3" y="16"/>
                </a:cxn>
                <a:cxn ang="0">
                  <a:pos x="3" y="16"/>
                </a:cxn>
              </a:cxnLst>
              <a:rect l="0" t="0" r="r" b="b"/>
              <a:pathLst>
                <a:path w="20" h="16">
                  <a:moveTo>
                    <a:pt x="3" y="16"/>
                  </a:moveTo>
                  <a:lnTo>
                    <a:pt x="20" y="12"/>
                  </a:lnTo>
                  <a:lnTo>
                    <a:pt x="17" y="0"/>
                  </a:lnTo>
                  <a:lnTo>
                    <a:pt x="0" y="3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3" name="Freeform 2437"/>
            <p:cNvSpPr>
              <a:spLocks/>
            </p:cNvSpPr>
            <p:nvPr/>
          </p:nvSpPr>
          <p:spPr bwMode="auto">
            <a:xfrm>
              <a:off x="2961" y="1220"/>
              <a:ext cx="5" cy="5"/>
            </a:xfrm>
            <a:custGeom>
              <a:avLst/>
              <a:gdLst/>
              <a:ahLst/>
              <a:cxnLst>
                <a:cxn ang="0">
                  <a:pos x="6" y="19"/>
                </a:cxn>
                <a:cxn ang="0">
                  <a:pos x="21" y="11"/>
                </a:cxn>
                <a:cxn ang="0">
                  <a:pos x="16" y="0"/>
                </a:cxn>
                <a:cxn ang="0">
                  <a:pos x="0" y="5"/>
                </a:cxn>
                <a:cxn ang="0">
                  <a:pos x="5" y="18"/>
                </a:cxn>
                <a:cxn ang="0">
                  <a:pos x="6" y="19"/>
                </a:cxn>
                <a:cxn ang="0">
                  <a:pos x="5" y="18"/>
                </a:cxn>
                <a:cxn ang="0">
                  <a:pos x="6" y="19"/>
                </a:cxn>
                <a:cxn ang="0">
                  <a:pos x="6" y="19"/>
                </a:cxn>
              </a:cxnLst>
              <a:rect l="0" t="0" r="r" b="b"/>
              <a:pathLst>
                <a:path w="21" h="19">
                  <a:moveTo>
                    <a:pt x="6" y="19"/>
                  </a:moveTo>
                  <a:lnTo>
                    <a:pt x="21" y="11"/>
                  </a:lnTo>
                  <a:lnTo>
                    <a:pt x="16" y="0"/>
                  </a:lnTo>
                  <a:lnTo>
                    <a:pt x="0" y="5"/>
                  </a:lnTo>
                  <a:lnTo>
                    <a:pt x="5" y="18"/>
                  </a:lnTo>
                  <a:lnTo>
                    <a:pt x="6" y="19"/>
                  </a:lnTo>
                  <a:lnTo>
                    <a:pt x="5" y="18"/>
                  </a:lnTo>
                  <a:lnTo>
                    <a:pt x="6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4" name="Freeform 2438"/>
            <p:cNvSpPr>
              <a:spLocks/>
            </p:cNvSpPr>
            <p:nvPr/>
          </p:nvSpPr>
          <p:spPr bwMode="auto">
            <a:xfrm>
              <a:off x="2962" y="1223"/>
              <a:ext cx="5" cy="5"/>
            </a:xfrm>
            <a:custGeom>
              <a:avLst/>
              <a:gdLst/>
              <a:ahLst/>
              <a:cxnLst>
                <a:cxn ang="0">
                  <a:pos x="6" y="21"/>
                </a:cxn>
                <a:cxn ang="0">
                  <a:pos x="20" y="12"/>
                </a:cxn>
                <a:cxn ang="0">
                  <a:pos x="14" y="0"/>
                </a:cxn>
                <a:cxn ang="0">
                  <a:pos x="0" y="9"/>
                </a:cxn>
                <a:cxn ang="0">
                  <a:pos x="6" y="20"/>
                </a:cxn>
                <a:cxn ang="0">
                  <a:pos x="6" y="21"/>
                </a:cxn>
                <a:cxn ang="0">
                  <a:pos x="6" y="20"/>
                </a:cxn>
                <a:cxn ang="0">
                  <a:pos x="6" y="20"/>
                </a:cxn>
                <a:cxn ang="0">
                  <a:pos x="6" y="21"/>
                </a:cxn>
              </a:cxnLst>
              <a:rect l="0" t="0" r="r" b="b"/>
              <a:pathLst>
                <a:path w="20" h="21">
                  <a:moveTo>
                    <a:pt x="6" y="21"/>
                  </a:moveTo>
                  <a:lnTo>
                    <a:pt x="20" y="12"/>
                  </a:lnTo>
                  <a:lnTo>
                    <a:pt x="14" y="0"/>
                  </a:lnTo>
                  <a:lnTo>
                    <a:pt x="0" y="9"/>
                  </a:lnTo>
                  <a:lnTo>
                    <a:pt x="6" y="20"/>
                  </a:lnTo>
                  <a:lnTo>
                    <a:pt x="6" y="21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6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5" name="Freeform 2439"/>
            <p:cNvSpPr>
              <a:spLocks/>
            </p:cNvSpPr>
            <p:nvPr/>
          </p:nvSpPr>
          <p:spPr bwMode="auto">
            <a:xfrm>
              <a:off x="2964" y="1225"/>
              <a:ext cx="5" cy="6"/>
            </a:xfrm>
            <a:custGeom>
              <a:avLst/>
              <a:gdLst/>
              <a:ahLst/>
              <a:cxnLst>
                <a:cxn ang="0">
                  <a:pos x="9" y="21"/>
                </a:cxn>
                <a:cxn ang="0">
                  <a:pos x="21" y="10"/>
                </a:cxn>
                <a:cxn ang="0">
                  <a:pos x="13" y="0"/>
                </a:cxn>
                <a:cxn ang="0">
                  <a:pos x="0" y="10"/>
                </a:cxn>
                <a:cxn ang="0">
                  <a:pos x="8" y="20"/>
                </a:cxn>
                <a:cxn ang="0">
                  <a:pos x="9" y="21"/>
                </a:cxn>
                <a:cxn ang="0">
                  <a:pos x="8" y="20"/>
                </a:cxn>
                <a:cxn ang="0">
                  <a:pos x="9" y="20"/>
                </a:cxn>
                <a:cxn ang="0">
                  <a:pos x="9" y="21"/>
                </a:cxn>
              </a:cxnLst>
              <a:rect l="0" t="0" r="r" b="b"/>
              <a:pathLst>
                <a:path w="21" h="21">
                  <a:moveTo>
                    <a:pt x="9" y="21"/>
                  </a:moveTo>
                  <a:lnTo>
                    <a:pt x="21" y="10"/>
                  </a:lnTo>
                  <a:lnTo>
                    <a:pt x="13" y="0"/>
                  </a:lnTo>
                  <a:lnTo>
                    <a:pt x="0" y="10"/>
                  </a:lnTo>
                  <a:lnTo>
                    <a:pt x="8" y="20"/>
                  </a:lnTo>
                  <a:lnTo>
                    <a:pt x="9" y="21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6" name="Freeform 2440"/>
            <p:cNvSpPr>
              <a:spLocks/>
            </p:cNvSpPr>
            <p:nvPr/>
          </p:nvSpPr>
          <p:spPr bwMode="auto">
            <a:xfrm>
              <a:off x="2966" y="1228"/>
              <a:ext cx="5" cy="5"/>
            </a:xfrm>
            <a:custGeom>
              <a:avLst/>
              <a:gdLst/>
              <a:ahLst/>
              <a:cxnLst>
                <a:cxn ang="0">
                  <a:pos x="9" y="21"/>
                </a:cxn>
                <a:cxn ang="0">
                  <a:pos x="20" y="9"/>
                </a:cxn>
                <a:cxn ang="0">
                  <a:pos x="11" y="0"/>
                </a:cxn>
                <a:cxn ang="0">
                  <a:pos x="0" y="12"/>
                </a:cxn>
                <a:cxn ang="0">
                  <a:pos x="9" y="20"/>
                </a:cxn>
                <a:cxn ang="0">
                  <a:pos x="9" y="21"/>
                </a:cxn>
                <a:cxn ang="0">
                  <a:pos x="9" y="20"/>
                </a:cxn>
                <a:cxn ang="0">
                  <a:pos x="9" y="21"/>
                </a:cxn>
                <a:cxn ang="0">
                  <a:pos x="9" y="21"/>
                </a:cxn>
              </a:cxnLst>
              <a:rect l="0" t="0" r="r" b="b"/>
              <a:pathLst>
                <a:path w="20" h="21">
                  <a:moveTo>
                    <a:pt x="9" y="21"/>
                  </a:moveTo>
                  <a:lnTo>
                    <a:pt x="20" y="9"/>
                  </a:lnTo>
                  <a:lnTo>
                    <a:pt x="11" y="0"/>
                  </a:lnTo>
                  <a:lnTo>
                    <a:pt x="0" y="12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7" name="Freeform 2441"/>
            <p:cNvSpPr>
              <a:spLocks/>
            </p:cNvSpPr>
            <p:nvPr/>
          </p:nvSpPr>
          <p:spPr bwMode="auto">
            <a:xfrm>
              <a:off x="2968" y="1230"/>
              <a:ext cx="5" cy="5"/>
            </a:xfrm>
            <a:custGeom>
              <a:avLst/>
              <a:gdLst/>
              <a:ahLst/>
              <a:cxnLst>
                <a:cxn ang="0">
                  <a:pos x="11" y="21"/>
                </a:cxn>
                <a:cxn ang="0">
                  <a:pos x="20" y="7"/>
                </a:cxn>
                <a:cxn ang="0">
                  <a:pos x="10" y="0"/>
                </a:cxn>
                <a:cxn ang="0">
                  <a:pos x="0" y="13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0" y="20"/>
                </a:cxn>
                <a:cxn ang="0">
                  <a:pos x="11" y="21"/>
                </a:cxn>
                <a:cxn ang="0">
                  <a:pos x="11" y="21"/>
                </a:cxn>
              </a:cxnLst>
              <a:rect l="0" t="0" r="r" b="b"/>
              <a:pathLst>
                <a:path w="20" h="21">
                  <a:moveTo>
                    <a:pt x="11" y="21"/>
                  </a:moveTo>
                  <a:lnTo>
                    <a:pt x="20" y="7"/>
                  </a:lnTo>
                  <a:lnTo>
                    <a:pt x="10" y="0"/>
                  </a:lnTo>
                  <a:lnTo>
                    <a:pt x="0" y="13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0" y="20"/>
                  </a:lnTo>
                  <a:lnTo>
                    <a:pt x="11" y="21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8" name="Freeform 2442"/>
            <p:cNvSpPr>
              <a:spLocks/>
            </p:cNvSpPr>
            <p:nvPr/>
          </p:nvSpPr>
          <p:spPr bwMode="auto">
            <a:xfrm>
              <a:off x="2971" y="1232"/>
              <a:ext cx="5" cy="5"/>
            </a:xfrm>
            <a:custGeom>
              <a:avLst/>
              <a:gdLst/>
              <a:ahLst/>
              <a:cxnLst>
                <a:cxn ang="0">
                  <a:pos x="12" y="20"/>
                </a:cxn>
                <a:cxn ang="0">
                  <a:pos x="20" y="6"/>
                </a:cxn>
                <a:cxn ang="0">
                  <a:pos x="8" y="0"/>
                </a:cxn>
                <a:cxn ang="0">
                  <a:pos x="0" y="14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12" y="20"/>
                </a:cxn>
              </a:cxnLst>
              <a:rect l="0" t="0" r="r" b="b"/>
              <a:pathLst>
                <a:path w="20" h="20">
                  <a:moveTo>
                    <a:pt x="12" y="20"/>
                  </a:moveTo>
                  <a:lnTo>
                    <a:pt x="20" y="6"/>
                  </a:lnTo>
                  <a:lnTo>
                    <a:pt x="8" y="0"/>
                  </a:lnTo>
                  <a:lnTo>
                    <a:pt x="0" y="14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1" y="20"/>
                  </a:lnTo>
                  <a:lnTo>
                    <a:pt x="12" y="20"/>
                  </a:lnTo>
                  <a:lnTo>
                    <a:pt x="12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59" name="Freeform 2443"/>
            <p:cNvSpPr>
              <a:spLocks/>
            </p:cNvSpPr>
            <p:nvPr/>
          </p:nvSpPr>
          <p:spPr bwMode="auto">
            <a:xfrm>
              <a:off x="2974" y="1233"/>
              <a:ext cx="5" cy="5"/>
            </a:xfrm>
            <a:custGeom>
              <a:avLst/>
              <a:gdLst/>
              <a:ahLst/>
              <a:cxnLst>
                <a:cxn ang="0">
                  <a:pos x="14" y="21"/>
                </a:cxn>
                <a:cxn ang="0">
                  <a:pos x="19" y="5"/>
                </a:cxn>
                <a:cxn ang="0">
                  <a:pos x="7" y="0"/>
                </a:cxn>
                <a:cxn ang="0">
                  <a:pos x="0" y="15"/>
                </a:cxn>
                <a:cxn ang="0">
                  <a:pos x="12" y="21"/>
                </a:cxn>
                <a:cxn ang="0">
                  <a:pos x="14" y="21"/>
                </a:cxn>
                <a:cxn ang="0">
                  <a:pos x="12" y="21"/>
                </a:cxn>
                <a:cxn ang="0">
                  <a:pos x="13" y="21"/>
                </a:cxn>
                <a:cxn ang="0">
                  <a:pos x="14" y="21"/>
                </a:cxn>
              </a:cxnLst>
              <a:rect l="0" t="0" r="r" b="b"/>
              <a:pathLst>
                <a:path w="19" h="21">
                  <a:moveTo>
                    <a:pt x="14" y="21"/>
                  </a:moveTo>
                  <a:lnTo>
                    <a:pt x="19" y="5"/>
                  </a:lnTo>
                  <a:lnTo>
                    <a:pt x="7" y="0"/>
                  </a:lnTo>
                  <a:lnTo>
                    <a:pt x="0" y="15"/>
                  </a:lnTo>
                  <a:lnTo>
                    <a:pt x="12" y="21"/>
                  </a:lnTo>
                  <a:lnTo>
                    <a:pt x="14" y="21"/>
                  </a:lnTo>
                  <a:lnTo>
                    <a:pt x="12" y="21"/>
                  </a:lnTo>
                  <a:lnTo>
                    <a:pt x="13" y="21"/>
                  </a:lnTo>
                  <a:lnTo>
                    <a:pt x="14" y="2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0" name="Freeform 2444"/>
            <p:cNvSpPr>
              <a:spLocks/>
            </p:cNvSpPr>
            <p:nvPr/>
          </p:nvSpPr>
          <p:spPr bwMode="auto">
            <a:xfrm>
              <a:off x="2977" y="1234"/>
              <a:ext cx="4" cy="5"/>
            </a:xfrm>
            <a:custGeom>
              <a:avLst/>
              <a:gdLst/>
              <a:ahLst/>
              <a:cxnLst>
                <a:cxn ang="0">
                  <a:pos x="13" y="20"/>
                </a:cxn>
                <a:cxn ang="0">
                  <a:pos x="15" y="3"/>
                </a:cxn>
                <a:cxn ang="0">
                  <a:pos x="3" y="0"/>
                </a:cxn>
                <a:cxn ang="0">
                  <a:pos x="0" y="17"/>
                </a:cxn>
                <a:cxn ang="0">
                  <a:pos x="12" y="20"/>
                </a:cxn>
                <a:cxn ang="0">
                  <a:pos x="13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3" y="20"/>
                </a:cxn>
              </a:cxnLst>
              <a:rect l="0" t="0" r="r" b="b"/>
              <a:pathLst>
                <a:path w="15" h="20">
                  <a:moveTo>
                    <a:pt x="13" y="20"/>
                  </a:moveTo>
                  <a:lnTo>
                    <a:pt x="15" y="3"/>
                  </a:lnTo>
                  <a:lnTo>
                    <a:pt x="3" y="0"/>
                  </a:lnTo>
                  <a:lnTo>
                    <a:pt x="0" y="17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3" y="2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1" name="Freeform 2445"/>
            <p:cNvSpPr>
              <a:spLocks/>
            </p:cNvSpPr>
            <p:nvPr/>
          </p:nvSpPr>
          <p:spPr bwMode="auto">
            <a:xfrm>
              <a:off x="2981" y="1235"/>
              <a:ext cx="3" cy="4"/>
            </a:xfrm>
            <a:custGeom>
              <a:avLst/>
              <a:gdLst/>
              <a:ahLst/>
              <a:cxnLst>
                <a:cxn ang="0">
                  <a:pos x="13" y="18"/>
                </a:cxn>
                <a:cxn ang="0">
                  <a:pos x="13" y="0"/>
                </a:cxn>
                <a:cxn ang="0">
                  <a:pos x="1" y="0"/>
                </a:cxn>
                <a:cxn ang="0">
                  <a:pos x="0" y="17"/>
                </a:cxn>
                <a:cxn ang="0">
                  <a:pos x="12" y="18"/>
                </a:cxn>
                <a:cxn ang="0">
                  <a:pos x="13" y="18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3" y="18"/>
                </a:cxn>
              </a:cxnLst>
              <a:rect l="0" t="0" r="r" b="b"/>
              <a:pathLst>
                <a:path w="13" h="18">
                  <a:moveTo>
                    <a:pt x="13" y="18"/>
                  </a:moveTo>
                  <a:lnTo>
                    <a:pt x="13" y="0"/>
                  </a:lnTo>
                  <a:lnTo>
                    <a:pt x="1" y="0"/>
                  </a:lnTo>
                  <a:lnTo>
                    <a:pt x="0" y="17"/>
                  </a:lnTo>
                  <a:lnTo>
                    <a:pt x="12" y="18"/>
                  </a:lnTo>
                  <a:lnTo>
                    <a:pt x="13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3" y="18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2" name="Freeform 2446"/>
            <p:cNvSpPr>
              <a:spLocks/>
            </p:cNvSpPr>
            <p:nvPr/>
          </p:nvSpPr>
          <p:spPr bwMode="auto">
            <a:xfrm>
              <a:off x="3081" y="933"/>
              <a:ext cx="22" cy="25"/>
            </a:xfrm>
            <a:custGeom>
              <a:avLst/>
              <a:gdLst/>
              <a:ahLst/>
              <a:cxnLst>
                <a:cxn ang="0">
                  <a:pos x="23" y="19"/>
                </a:cxn>
                <a:cxn ang="0">
                  <a:pos x="61" y="19"/>
                </a:cxn>
                <a:cxn ang="0">
                  <a:pos x="61" y="100"/>
                </a:cxn>
                <a:cxn ang="0">
                  <a:pos x="85" y="100"/>
                </a:cxn>
                <a:cxn ang="0">
                  <a:pos x="85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23" y="100"/>
                </a:cxn>
                <a:cxn ang="0">
                  <a:pos x="23" y="19"/>
                </a:cxn>
              </a:cxnLst>
              <a:rect l="0" t="0" r="r" b="b"/>
              <a:pathLst>
                <a:path w="85" h="100">
                  <a:moveTo>
                    <a:pt x="23" y="19"/>
                  </a:moveTo>
                  <a:lnTo>
                    <a:pt x="61" y="19"/>
                  </a:lnTo>
                  <a:lnTo>
                    <a:pt x="61" y="100"/>
                  </a:lnTo>
                  <a:lnTo>
                    <a:pt x="85" y="100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23" y="100"/>
                  </a:lnTo>
                  <a:lnTo>
                    <a:pt x="23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3" name="Freeform 2447"/>
            <p:cNvSpPr>
              <a:spLocks/>
            </p:cNvSpPr>
            <p:nvPr/>
          </p:nvSpPr>
          <p:spPr bwMode="auto">
            <a:xfrm>
              <a:off x="3106" y="940"/>
              <a:ext cx="19" cy="18"/>
            </a:xfrm>
            <a:custGeom>
              <a:avLst/>
              <a:gdLst/>
              <a:ahLst/>
              <a:cxnLst>
                <a:cxn ang="0">
                  <a:pos x="0" y="73"/>
                </a:cxn>
                <a:cxn ang="0">
                  <a:pos x="4" y="73"/>
                </a:cxn>
                <a:cxn ang="0">
                  <a:pos x="8" y="74"/>
                </a:cxn>
                <a:cxn ang="0">
                  <a:pos x="14" y="73"/>
                </a:cxn>
                <a:cxn ang="0">
                  <a:pos x="19" y="72"/>
                </a:cxn>
                <a:cxn ang="0">
                  <a:pos x="24" y="70"/>
                </a:cxn>
                <a:cxn ang="0">
                  <a:pos x="28" y="67"/>
                </a:cxn>
                <a:cxn ang="0">
                  <a:pos x="31" y="61"/>
                </a:cxn>
                <a:cxn ang="0">
                  <a:pos x="35" y="53"/>
                </a:cxn>
                <a:cxn ang="0">
                  <a:pos x="36" y="44"/>
                </a:cxn>
                <a:cxn ang="0">
                  <a:pos x="37" y="31"/>
                </a:cxn>
                <a:cxn ang="0">
                  <a:pos x="37" y="14"/>
                </a:cxn>
                <a:cxn ang="0">
                  <a:pos x="56" y="14"/>
                </a:cxn>
                <a:cxn ang="0">
                  <a:pos x="56" y="73"/>
                </a:cxn>
                <a:cxn ang="0">
                  <a:pos x="77" y="73"/>
                </a:cxn>
                <a:cxn ang="0">
                  <a:pos x="77" y="0"/>
                </a:cxn>
                <a:cxn ang="0">
                  <a:pos x="16" y="0"/>
                </a:cxn>
                <a:cxn ang="0">
                  <a:pos x="16" y="31"/>
                </a:cxn>
                <a:cxn ang="0">
                  <a:pos x="15" y="39"/>
                </a:cxn>
                <a:cxn ang="0">
                  <a:pos x="15" y="45"/>
                </a:cxn>
                <a:cxn ang="0">
                  <a:pos x="14" y="49"/>
                </a:cxn>
                <a:cxn ang="0">
                  <a:pos x="12" y="53"/>
                </a:cxn>
                <a:cxn ang="0">
                  <a:pos x="11" y="55"/>
                </a:cxn>
                <a:cxn ang="0">
                  <a:pos x="9" y="57"/>
                </a:cxn>
                <a:cxn ang="0">
                  <a:pos x="6" y="57"/>
                </a:cxn>
                <a:cxn ang="0">
                  <a:pos x="3" y="58"/>
                </a:cxn>
                <a:cxn ang="0">
                  <a:pos x="1" y="57"/>
                </a:cxn>
                <a:cxn ang="0">
                  <a:pos x="0" y="57"/>
                </a:cxn>
                <a:cxn ang="0">
                  <a:pos x="0" y="73"/>
                </a:cxn>
              </a:cxnLst>
              <a:rect l="0" t="0" r="r" b="b"/>
              <a:pathLst>
                <a:path w="77" h="74">
                  <a:moveTo>
                    <a:pt x="0" y="73"/>
                  </a:moveTo>
                  <a:lnTo>
                    <a:pt x="4" y="73"/>
                  </a:lnTo>
                  <a:lnTo>
                    <a:pt x="8" y="74"/>
                  </a:lnTo>
                  <a:lnTo>
                    <a:pt x="14" y="73"/>
                  </a:lnTo>
                  <a:lnTo>
                    <a:pt x="19" y="72"/>
                  </a:lnTo>
                  <a:lnTo>
                    <a:pt x="24" y="70"/>
                  </a:lnTo>
                  <a:lnTo>
                    <a:pt x="28" y="67"/>
                  </a:lnTo>
                  <a:lnTo>
                    <a:pt x="31" y="61"/>
                  </a:lnTo>
                  <a:lnTo>
                    <a:pt x="35" y="53"/>
                  </a:lnTo>
                  <a:lnTo>
                    <a:pt x="36" y="44"/>
                  </a:lnTo>
                  <a:lnTo>
                    <a:pt x="37" y="31"/>
                  </a:lnTo>
                  <a:lnTo>
                    <a:pt x="37" y="14"/>
                  </a:lnTo>
                  <a:lnTo>
                    <a:pt x="56" y="14"/>
                  </a:lnTo>
                  <a:lnTo>
                    <a:pt x="56" y="73"/>
                  </a:lnTo>
                  <a:lnTo>
                    <a:pt x="77" y="73"/>
                  </a:lnTo>
                  <a:lnTo>
                    <a:pt x="77" y="0"/>
                  </a:lnTo>
                  <a:lnTo>
                    <a:pt x="16" y="0"/>
                  </a:lnTo>
                  <a:lnTo>
                    <a:pt x="16" y="31"/>
                  </a:lnTo>
                  <a:lnTo>
                    <a:pt x="15" y="39"/>
                  </a:lnTo>
                  <a:lnTo>
                    <a:pt x="15" y="45"/>
                  </a:lnTo>
                  <a:lnTo>
                    <a:pt x="14" y="49"/>
                  </a:lnTo>
                  <a:lnTo>
                    <a:pt x="12" y="53"/>
                  </a:lnTo>
                  <a:lnTo>
                    <a:pt x="11" y="55"/>
                  </a:lnTo>
                  <a:lnTo>
                    <a:pt x="9" y="57"/>
                  </a:lnTo>
                  <a:lnTo>
                    <a:pt x="6" y="57"/>
                  </a:lnTo>
                  <a:lnTo>
                    <a:pt x="3" y="58"/>
                  </a:lnTo>
                  <a:lnTo>
                    <a:pt x="1" y="57"/>
                  </a:lnTo>
                  <a:lnTo>
                    <a:pt x="0" y="57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4" name="Freeform 2448"/>
            <p:cNvSpPr>
              <a:spLocks noEditPoints="1"/>
            </p:cNvSpPr>
            <p:nvPr/>
          </p:nvSpPr>
          <p:spPr bwMode="auto">
            <a:xfrm>
              <a:off x="3129" y="939"/>
              <a:ext cx="19" cy="20"/>
            </a:xfrm>
            <a:custGeom>
              <a:avLst/>
              <a:gdLst/>
              <a:ahLst/>
              <a:cxnLst>
                <a:cxn ang="0">
                  <a:pos x="24" y="23"/>
                </a:cxn>
                <a:cxn ang="0">
                  <a:pos x="27" y="19"/>
                </a:cxn>
                <a:cxn ang="0">
                  <a:pos x="33" y="15"/>
                </a:cxn>
                <a:cxn ang="0">
                  <a:pos x="39" y="15"/>
                </a:cxn>
                <a:cxn ang="0">
                  <a:pos x="46" y="17"/>
                </a:cxn>
                <a:cxn ang="0">
                  <a:pos x="48" y="22"/>
                </a:cxn>
                <a:cxn ang="0">
                  <a:pos x="49" y="26"/>
                </a:cxn>
                <a:cxn ang="0">
                  <a:pos x="48" y="29"/>
                </a:cxn>
                <a:cxn ang="0">
                  <a:pos x="46" y="32"/>
                </a:cxn>
                <a:cxn ang="0">
                  <a:pos x="36" y="33"/>
                </a:cxn>
                <a:cxn ang="0">
                  <a:pos x="17" y="37"/>
                </a:cxn>
                <a:cxn ang="0">
                  <a:pos x="5" y="43"/>
                </a:cxn>
                <a:cxn ang="0">
                  <a:pos x="1" y="51"/>
                </a:cxn>
                <a:cxn ang="0">
                  <a:pos x="0" y="59"/>
                </a:cxn>
                <a:cxn ang="0">
                  <a:pos x="2" y="66"/>
                </a:cxn>
                <a:cxn ang="0">
                  <a:pos x="7" y="73"/>
                </a:cxn>
                <a:cxn ang="0">
                  <a:pos x="17" y="78"/>
                </a:cxn>
                <a:cxn ang="0">
                  <a:pos x="31" y="78"/>
                </a:cxn>
                <a:cxn ang="0">
                  <a:pos x="44" y="73"/>
                </a:cxn>
                <a:cxn ang="0">
                  <a:pos x="50" y="68"/>
                </a:cxn>
                <a:cxn ang="0">
                  <a:pos x="74" y="76"/>
                </a:cxn>
                <a:cxn ang="0">
                  <a:pos x="71" y="73"/>
                </a:cxn>
                <a:cxn ang="0">
                  <a:pos x="69" y="65"/>
                </a:cxn>
                <a:cxn ang="0">
                  <a:pos x="70" y="28"/>
                </a:cxn>
                <a:cxn ang="0">
                  <a:pos x="69" y="20"/>
                </a:cxn>
                <a:cxn ang="0">
                  <a:pos x="66" y="11"/>
                </a:cxn>
                <a:cxn ang="0">
                  <a:pos x="56" y="3"/>
                </a:cxn>
                <a:cxn ang="0">
                  <a:pos x="37" y="0"/>
                </a:cxn>
                <a:cxn ang="0">
                  <a:pos x="17" y="4"/>
                </a:cxn>
                <a:cxn ang="0">
                  <a:pos x="8" y="11"/>
                </a:cxn>
                <a:cxn ang="0">
                  <a:pos x="5" y="19"/>
                </a:cxn>
                <a:cxn ang="0">
                  <a:pos x="3" y="27"/>
                </a:cxn>
                <a:cxn ang="0">
                  <a:pos x="49" y="45"/>
                </a:cxn>
                <a:cxn ang="0">
                  <a:pos x="47" y="54"/>
                </a:cxn>
                <a:cxn ang="0">
                  <a:pos x="43" y="60"/>
                </a:cxn>
                <a:cxn ang="0">
                  <a:pos x="33" y="63"/>
                </a:cxn>
                <a:cxn ang="0">
                  <a:pos x="26" y="61"/>
                </a:cxn>
                <a:cxn ang="0">
                  <a:pos x="23" y="59"/>
                </a:cxn>
                <a:cxn ang="0">
                  <a:pos x="22" y="55"/>
                </a:cxn>
                <a:cxn ang="0">
                  <a:pos x="23" y="50"/>
                </a:cxn>
                <a:cxn ang="0">
                  <a:pos x="26" y="47"/>
                </a:cxn>
                <a:cxn ang="0">
                  <a:pos x="34" y="45"/>
                </a:cxn>
                <a:cxn ang="0">
                  <a:pos x="49" y="41"/>
                </a:cxn>
              </a:cxnLst>
              <a:rect l="0" t="0" r="r" b="b"/>
              <a:pathLst>
                <a:path w="74" h="78">
                  <a:moveTo>
                    <a:pt x="23" y="27"/>
                  </a:moveTo>
                  <a:lnTo>
                    <a:pt x="24" y="23"/>
                  </a:lnTo>
                  <a:lnTo>
                    <a:pt x="25" y="21"/>
                  </a:lnTo>
                  <a:lnTo>
                    <a:pt x="27" y="19"/>
                  </a:lnTo>
                  <a:lnTo>
                    <a:pt x="29" y="16"/>
                  </a:lnTo>
                  <a:lnTo>
                    <a:pt x="33" y="15"/>
                  </a:lnTo>
                  <a:lnTo>
                    <a:pt x="36" y="15"/>
                  </a:lnTo>
                  <a:lnTo>
                    <a:pt x="39" y="15"/>
                  </a:lnTo>
                  <a:lnTo>
                    <a:pt x="44" y="16"/>
                  </a:lnTo>
                  <a:lnTo>
                    <a:pt x="46" y="17"/>
                  </a:lnTo>
                  <a:lnTo>
                    <a:pt x="47" y="20"/>
                  </a:lnTo>
                  <a:lnTo>
                    <a:pt x="48" y="22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8" y="29"/>
                  </a:lnTo>
                  <a:lnTo>
                    <a:pt x="47" y="31"/>
                  </a:lnTo>
                  <a:lnTo>
                    <a:pt x="46" y="32"/>
                  </a:lnTo>
                  <a:lnTo>
                    <a:pt x="44" y="32"/>
                  </a:lnTo>
                  <a:lnTo>
                    <a:pt x="36" y="33"/>
                  </a:lnTo>
                  <a:lnTo>
                    <a:pt x="26" y="35"/>
                  </a:lnTo>
                  <a:lnTo>
                    <a:pt x="17" y="37"/>
                  </a:lnTo>
                  <a:lnTo>
                    <a:pt x="8" y="40"/>
                  </a:lnTo>
                  <a:lnTo>
                    <a:pt x="5" y="43"/>
                  </a:lnTo>
                  <a:lnTo>
                    <a:pt x="2" y="47"/>
                  </a:lnTo>
                  <a:lnTo>
                    <a:pt x="1" y="51"/>
                  </a:lnTo>
                  <a:lnTo>
                    <a:pt x="0" y="57"/>
                  </a:lnTo>
                  <a:lnTo>
                    <a:pt x="0" y="59"/>
                  </a:lnTo>
                  <a:lnTo>
                    <a:pt x="1" y="62"/>
                  </a:lnTo>
                  <a:lnTo>
                    <a:pt x="2" y="66"/>
                  </a:lnTo>
                  <a:lnTo>
                    <a:pt x="4" y="70"/>
                  </a:lnTo>
                  <a:lnTo>
                    <a:pt x="7" y="73"/>
                  </a:lnTo>
                  <a:lnTo>
                    <a:pt x="11" y="76"/>
                  </a:lnTo>
                  <a:lnTo>
                    <a:pt x="17" y="78"/>
                  </a:lnTo>
                  <a:lnTo>
                    <a:pt x="25" y="78"/>
                  </a:lnTo>
                  <a:lnTo>
                    <a:pt x="31" y="78"/>
                  </a:lnTo>
                  <a:lnTo>
                    <a:pt x="38" y="76"/>
                  </a:lnTo>
                  <a:lnTo>
                    <a:pt x="44" y="73"/>
                  </a:lnTo>
                  <a:lnTo>
                    <a:pt x="49" y="68"/>
                  </a:lnTo>
                  <a:lnTo>
                    <a:pt x="50" y="68"/>
                  </a:lnTo>
                  <a:lnTo>
                    <a:pt x="51" y="76"/>
                  </a:lnTo>
                  <a:lnTo>
                    <a:pt x="74" y="76"/>
                  </a:lnTo>
                  <a:lnTo>
                    <a:pt x="74" y="74"/>
                  </a:lnTo>
                  <a:lnTo>
                    <a:pt x="71" y="73"/>
                  </a:lnTo>
                  <a:lnTo>
                    <a:pt x="70" y="70"/>
                  </a:lnTo>
                  <a:lnTo>
                    <a:pt x="69" y="65"/>
                  </a:lnTo>
                  <a:lnTo>
                    <a:pt x="69" y="60"/>
                  </a:lnTo>
                  <a:lnTo>
                    <a:pt x="70" y="28"/>
                  </a:lnTo>
                  <a:lnTo>
                    <a:pt x="70" y="24"/>
                  </a:lnTo>
                  <a:lnTo>
                    <a:pt x="69" y="20"/>
                  </a:lnTo>
                  <a:lnTo>
                    <a:pt x="68" y="15"/>
                  </a:lnTo>
                  <a:lnTo>
                    <a:pt x="66" y="11"/>
                  </a:lnTo>
                  <a:lnTo>
                    <a:pt x="62" y="7"/>
                  </a:lnTo>
                  <a:lnTo>
                    <a:pt x="56" y="3"/>
                  </a:lnTo>
                  <a:lnTo>
                    <a:pt x="48" y="1"/>
                  </a:lnTo>
                  <a:lnTo>
                    <a:pt x="37" y="0"/>
                  </a:lnTo>
                  <a:lnTo>
                    <a:pt x="28" y="1"/>
                  </a:lnTo>
                  <a:lnTo>
                    <a:pt x="17" y="4"/>
                  </a:lnTo>
                  <a:lnTo>
                    <a:pt x="12" y="7"/>
                  </a:lnTo>
                  <a:lnTo>
                    <a:pt x="8" y="11"/>
                  </a:lnTo>
                  <a:lnTo>
                    <a:pt x="6" y="14"/>
                  </a:lnTo>
                  <a:lnTo>
                    <a:pt x="5" y="19"/>
                  </a:lnTo>
                  <a:lnTo>
                    <a:pt x="4" y="22"/>
                  </a:lnTo>
                  <a:lnTo>
                    <a:pt x="3" y="27"/>
                  </a:lnTo>
                  <a:lnTo>
                    <a:pt x="23" y="27"/>
                  </a:lnTo>
                  <a:close/>
                  <a:moveTo>
                    <a:pt x="49" y="45"/>
                  </a:moveTo>
                  <a:lnTo>
                    <a:pt x="48" y="50"/>
                  </a:lnTo>
                  <a:lnTo>
                    <a:pt x="47" y="54"/>
                  </a:lnTo>
                  <a:lnTo>
                    <a:pt x="45" y="57"/>
                  </a:lnTo>
                  <a:lnTo>
                    <a:pt x="43" y="60"/>
                  </a:lnTo>
                  <a:lnTo>
                    <a:pt x="37" y="62"/>
                  </a:lnTo>
                  <a:lnTo>
                    <a:pt x="33" y="63"/>
                  </a:lnTo>
                  <a:lnTo>
                    <a:pt x="29" y="63"/>
                  </a:lnTo>
                  <a:lnTo>
                    <a:pt x="26" y="61"/>
                  </a:lnTo>
                  <a:lnTo>
                    <a:pt x="24" y="60"/>
                  </a:lnTo>
                  <a:lnTo>
                    <a:pt x="23" y="59"/>
                  </a:lnTo>
                  <a:lnTo>
                    <a:pt x="22" y="57"/>
                  </a:lnTo>
                  <a:lnTo>
                    <a:pt x="22" y="55"/>
                  </a:lnTo>
                  <a:lnTo>
                    <a:pt x="22" y="52"/>
                  </a:lnTo>
                  <a:lnTo>
                    <a:pt x="23" y="50"/>
                  </a:lnTo>
                  <a:lnTo>
                    <a:pt x="24" y="48"/>
                  </a:lnTo>
                  <a:lnTo>
                    <a:pt x="26" y="47"/>
                  </a:lnTo>
                  <a:lnTo>
                    <a:pt x="30" y="45"/>
                  </a:lnTo>
                  <a:lnTo>
                    <a:pt x="34" y="45"/>
                  </a:lnTo>
                  <a:lnTo>
                    <a:pt x="43" y="43"/>
                  </a:lnTo>
                  <a:lnTo>
                    <a:pt x="49" y="41"/>
                  </a:lnTo>
                  <a:lnTo>
                    <a:pt x="49" y="4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5" name="Freeform 2449"/>
            <p:cNvSpPr>
              <a:spLocks/>
            </p:cNvSpPr>
            <p:nvPr/>
          </p:nvSpPr>
          <p:spPr bwMode="auto">
            <a:xfrm>
              <a:off x="3150" y="940"/>
              <a:ext cx="17" cy="18"/>
            </a:xfrm>
            <a:custGeom>
              <a:avLst/>
              <a:gdLst/>
              <a:ahLst/>
              <a:cxnLst>
                <a:cxn ang="0">
                  <a:pos x="24" y="14"/>
                </a:cxn>
                <a:cxn ang="0">
                  <a:pos x="24" y="73"/>
                </a:cxn>
                <a:cxn ang="0">
                  <a:pos x="45" y="73"/>
                </a:cxn>
                <a:cxn ang="0">
                  <a:pos x="45" y="14"/>
                </a:cxn>
                <a:cxn ang="0">
                  <a:pos x="69" y="14"/>
                </a:cxn>
                <a:cxn ang="0">
                  <a:pos x="69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24" y="14"/>
                </a:cxn>
              </a:cxnLst>
              <a:rect l="0" t="0" r="r" b="b"/>
              <a:pathLst>
                <a:path w="69" h="73">
                  <a:moveTo>
                    <a:pt x="24" y="14"/>
                  </a:moveTo>
                  <a:lnTo>
                    <a:pt x="24" y="73"/>
                  </a:lnTo>
                  <a:lnTo>
                    <a:pt x="45" y="73"/>
                  </a:lnTo>
                  <a:lnTo>
                    <a:pt x="45" y="14"/>
                  </a:lnTo>
                  <a:lnTo>
                    <a:pt x="69" y="14"/>
                  </a:lnTo>
                  <a:lnTo>
                    <a:pt x="69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24" y="1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6" name="Freeform 2450"/>
            <p:cNvSpPr>
              <a:spLocks noEditPoints="1"/>
            </p:cNvSpPr>
            <p:nvPr/>
          </p:nvSpPr>
          <p:spPr bwMode="auto">
            <a:xfrm>
              <a:off x="3169" y="933"/>
              <a:ext cx="28" cy="32"/>
            </a:xfrm>
            <a:custGeom>
              <a:avLst/>
              <a:gdLst/>
              <a:ahLst/>
              <a:cxnLst>
                <a:cxn ang="0">
                  <a:pos x="67" y="125"/>
                </a:cxn>
                <a:cxn ang="0">
                  <a:pos x="79" y="100"/>
                </a:cxn>
                <a:cxn ang="0">
                  <a:pos x="98" y="94"/>
                </a:cxn>
                <a:cxn ang="0">
                  <a:pos x="107" y="82"/>
                </a:cxn>
                <a:cxn ang="0">
                  <a:pos x="111" y="69"/>
                </a:cxn>
                <a:cxn ang="0">
                  <a:pos x="112" y="58"/>
                </a:cxn>
                <a:cxn ang="0">
                  <a:pos x="108" y="46"/>
                </a:cxn>
                <a:cxn ang="0">
                  <a:pos x="102" y="36"/>
                </a:cxn>
                <a:cxn ang="0">
                  <a:pos x="95" y="31"/>
                </a:cxn>
                <a:cxn ang="0">
                  <a:pos x="85" y="27"/>
                </a:cxn>
                <a:cxn ang="0">
                  <a:pos x="74" y="26"/>
                </a:cxn>
                <a:cxn ang="0">
                  <a:pos x="67" y="0"/>
                </a:cxn>
                <a:cxn ang="0">
                  <a:pos x="46" y="25"/>
                </a:cxn>
                <a:cxn ang="0">
                  <a:pos x="31" y="26"/>
                </a:cxn>
                <a:cxn ang="0">
                  <a:pos x="17" y="31"/>
                </a:cxn>
                <a:cxn ang="0">
                  <a:pos x="10" y="36"/>
                </a:cxn>
                <a:cxn ang="0">
                  <a:pos x="5" y="43"/>
                </a:cxn>
                <a:cxn ang="0">
                  <a:pos x="2" y="52"/>
                </a:cxn>
                <a:cxn ang="0">
                  <a:pos x="0" y="63"/>
                </a:cxn>
                <a:cxn ang="0">
                  <a:pos x="2" y="73"/>
                </a:cxn>
                <a:cxn ang="0">
                  <a:pos x="7" y="86"/>
                </a:cxn>
                <a:cxn ang="0">
                  <a:pos x="13" y="91"/>
                </a:cxn>
                <a:cxn ang="0">
                  <a:pos x="20" y="97"/>
                </a:cxn>
                <a:cxn ang="0">
                  <a:pos x="31" y="100"/>
                </a:cxn>
                <a:cxn ang="0">
                  <a:pos x="46" y="102"/>
                </a:cxn>
                <a:cxn ang="0">
                  <a:pos x="46" y="86"/>
                </a:cxn>
                <a:cxn ang="0">
                  <a:pos x="39" y="86"/>
                </a:cxn>
                <a:cxn ang="0">
                  <a:pos x="31" y="82"/>
                </a:cxn>
                <a:cxn ang="0">
                  <a:pos x="25" y="75"/>
                </a:cxn>
                <a:cxn ang="0">
                  <a:pos x="22" y="62"/>
                </a:cxn>
                <a:cxn ang="0">
                  <a:pos x="24" y="53"/>
                </a:cxn>
                <a:cxn ang="0">
                  <a:pos x="28" y="46"/>
                </a:cxn>
                <a:cxn ang="0">
                  <a:pos x="35" y="41"/>
                </a:cxn>
                <a:cxn ang="0">
                  <a:pos x="44" y="40"/>
                </a:cxn>
                <a:cxn ang="0">
                  <a:pos x="46" y="86"/>
                </a:cxn>
                <a:cxn ang="0">
                  <a:pos x="71" y="40"/>
                </a:cxn>
                <a:cxn ang="0">
                  <a:pos x="80" y="43"/>
                </a:cxn>
                <a:cxn ang="0">
                  <a:pos x="85" y="49"/>
                </a:cxn>
                <a:cxn ang="0">
                  <a:pos x="90" y="57"/>
                </a:cxn>
                <a:cxn ang="0">
                  <a:pos x="89" y="69"/>
                </a:cxn>
                <a:cxn ang="0">
                  <a:pos x="85" y="78"/>
                </a:cxn>
                <a:cxn ang="0">
                  <a:pos x="78" y="84"/>
                </a:cxn>
                <a:cxn ang="0">
                  <a:pos x="70" y="86"/>
                </a:cxn>
                <a:cxn ang="0">
                  <a:pos x="66" y="40"/>
                </a:cxn>
              </a:cxnLst>
              <a:rect l="0" t="0" r="r" b="b"/>
              <a:pathLst>
                <a:path w="112" h="125">
                  <a:moveTo>
                    <a:pt x="46" y="125"/>
                  </a:moveTo>
                  <a:lnTo>
                    <a:pt x="67" y="125"/>
                  </a:lnTo>
                  <a:lnTo>
                    <a:pt x="67" y="102"/>
                  </a:lnTo>
                  <a:lnTo>
                    <a:pt x="79" y="100"/>
                  </a:lnTo>
                  <a:lnTo>
                    <a:pt x="90" y="98"/>
                  </a:lnTo>
                  <a:lnTo>
                    <a:pt x="98" y="94"/>
                  </a:lnTo>
                  <a:lnTo>
                    <a:pt x="103" y="88"/>
                  </a:lnTo>
                  <a:lnTo>
                    <a:pt x="107" y="82"/>
                  </a:lnTo>
                  <a:lnTo>
                    <a:pt x="110" y="76"/>
                  </a:lnTo>
                  <a:lnTo>
                    <a:pt x="111" y="69"/>
                  </a:lnTo>
                  <a:lnTo>
                    <a:pt x="112" y="63"/>
                  </a:lnTo>
                  <a:lnTo>
                    <a:pt x="112" y="58"/>
                  </a:lnTo>
                  <a:lnTo>
                    <a:pt x="110" y="52"/>
                  </a:lnTo>
                  <a:lnTo>
                    <a:pt x="108" y="46"/>
                  </a:lnTo>
                  <a:lnTo>
                    <a:pt x="104" y="39"/>
                  </a:lnTo>
                  <a:lnTo>
                    <a:pt x="102" y="36"/>
                  </a:lnTo>
                  <a:lnTo>
                    <a:pt x="99" y="33"/>
                  </a:lnTo>
                  <a:lnTo>
                    <a:pt x="95" y="31"/>
                  </a:lnTo>
                  <a:lnTo>
                    <a:pt x="91" y="29"/>
                  </a:lnTo>
                  <a:lnTo>
                    <a:pt x="85" y="27"/>
                  </a:lnTo>
                  <a:lnTo>
                    <a:pt x="80" y="26"/>
                  </a:lnTo>
                  <a:lnTo>
                    <a:pt x="74" y="26"/>
                  </a:lnTo>
                  <a:lnTo>
                    <a:pt x="67" y="25"/>
                  </a:lnTo>
                  <a:lnTo>
                    <a:pt x="67" y="0"/>
                  </a:lnTo>
                  <a:lnTo>
                    <a:pt x="46" y="0"/>
                  </a:lnTo>
                  <a:lnTo>
                    <a:pt x="46" y="25"/>
                  </a:lnTo>
                  <a:lnTo>
                    <a:pt x="39" y="26"/>
                  </a:lnTo>
                  <a:lnTo>
                    <a:pt x="31" y="26"/>
                  </a:lnTo>
                  <a:lnTo>
                    <a:pt x="24" y="28"/>
                  </a:lnTo>
                  <a:lnTo>
                    <a:pt x="17" y="31"/>
                  </a:lnTo>
                  <a:lnTo>
                    <a:pt x="14" y="33"/>
                  </a:lnTo>
                  <a:lnTo>
                    <a:pt x="10" y="36"/>
                  </a:lnTo>
                  <a:lnTo>
                    <a:pt x="8" y="39"/>
                  </a:lnTo>
                  <a:lnTo>
                    <a:pt x="5" y="43"/>
                  </a:lnTo>
                  <a:lnTo>
                    <a:pt x="3" y="47"/>
                  </a:lnTo>
                  <a:lnTo>
                    <a:pt x="2" y="52"/>
                  </a:lnTo>
                  <a:lnTo>
                    <a:pt x="1" y="57"/>
                  </a:lnTo>
                  <a:lnTo>
                    <a:pt x="0" y="63"/>
                  </a:lnTo>
                  <a:lnTo>
                    <a:pt x="1" y="68"/>
                  </a:lnTo>
                  <a:lnTo>
                    <a:pt x="2" y="73"/>
                  </a:lnTo>
                  <a:lnTo>
                    <a:pt x="4" y="80"/>
                  </a:lnTo>
                  <a:lnTo>
                    <a:pt x="7" y="86"/>
                  </a:lnTo>
                  <a:lnTo>
                    <a:pt x="10" y="88"/>
                  </a:lnTo>
                  <a:lnTo>
                    <a:pt x="13" y="91"/>
                  </a:lnTo>
                  <a:lnTo>
                    <a:pt x="16" y="95"/>
                  </a:lnTo>
                  <a:lnTo>
                    <a:pt x="20" y="97"/>
                  </a:lnTo>
                  <a:lnTo>
                    <a:pt x="25" y="99"/>
                  </a:lnTo>
                  <a:lnTo>
                    <a:pt x="31" y="100"/>
                  </a:lnTo>
                  <a:lnTo>
                    <a:pt x="38" y="101"/>
                  </a:lnTo>
                  <a:lnTo>
                    <a:pt x="46" y="102"/>
                  </a:lnTo>
                  <a:lnTo>
                    <a:pt x="46" y="125"/>
                  </a:lnTo>
                  <a:close/>
                  <a:moveTo>
                    <a:pt x="46" y="86"/>
                  </a:moveTo>
                  <a:lnTo>
                    <a:pt x="43" y="86"/>
                  </a:lnTo>
                  <a:lnTo>
                    <a:pt x="39" y="86"/>
                  </a:lnTo>
                  <a:lnTo>
                    <a:pt x="34" y="84"/>
                  </a:lnTo>
                  <a:lnTo>
                    <a:pt x="31" y="82"/>
                  </a:lnTo>
                  <a:lnTo>
                    <a:pt x="27" y="79"/>
                  </a:lnTo>
                  <a:lnTo>
                    <a:pt x="25" y="75"/>
                  </a:lnTo>
                  <a:lnTo>
                    <a:pt x="23" y="69"/>
                  </a:lnTo>
                  <a:lnTo>
                    <a:pt x="22" y="62"/>
                  </a:lnTo>
                  <a:lnTo>
                    <a:pt x="23" y="57"/>
                  </a:lnTo>
                  <a:lnTo>
                    <a:pt x="24" y="53"/>
                  </a:lnTo>
                  <a:lnTo>
                    <a:pt x="26" y="49"/>
                  </a:lnTo>
                  <a:lnTo>
                    <a:pt x="28" y="46"/>
                  </a:lnTo>
                  <a:lnTo>
                    <a:pt x="31" y="44"/>
                  </a:lnTo>
                  <a:lnTo>
                    <a:pt x="35" y="41"/>
                  </a:lnTo>
                  <a:lnTo>
                    <a:pt x="39" y="40"/>
                  </a:lnTo>
                  <a:lnTo>
                    <a:pt x="44" y="40"/>
                  </a:lnTo>
                  <a:lnTo>
                    <a:pt x="46" y="40"/>
                  </a:lnTo>
                  <a:lnTo>
                    <a:pt x="46" y="86"/>
                  </a:lnTo>
                  <a:close/>
                  <a:moveTo>
                    <a:pt x="66" y="40"/>
                  </a:moveTo>
                  <a:lnTo>
                    <a:pt x="71" y="40"/>
                  </a:lnTo>
                  <a:lnTo>
                    <a:pt x="76" y="41"/>
                  </a:lnTo>
                  <a:lnTo>
                    <a:pt x="80" y="43"/>
                  </a:lnTo>
                  <a:lnTo>
                    <a:pt x="83" y="46"/>
                  </a:lnTo>
                  <a:lnTo>
                    <a:pt x="85" y="49"/>
                  </a:lnTo>
                  <a:lnTo>
                    <a:pt x="87" y="53"/>
                  </a:lnTo>
                  <a:lnTo>
                    <a:pt x="90" y="57"/>
                  </a:lnTo>
                  <a:lnTo>
                    <a:pt x="90" y="62"/>
                  </a:lnTo>
                  <a:lnTo>
                    <a:pt x="89" y="69"/>
                  </a:lnTo>
                  <a:lnTo>
                    <a:pt x="87" y="74"/>
                  </a:lnTo>
                  <a:lnTo>
                    <a:pt x="85" y="78"/>
                  </a:lnTo>
                  <a:lnTo>
                    <a:pt x="82" y="81"/>
                  </a:lnTo>
                  <a:lnTo>
                    <a:pt x="78" y="84"/>
                  </a:lnTo>
                  <a:lnTo>
                    <a:pt x="74" y="85"/>
                  </a:lnTo>
                  <a:lnTo>
                    <a:pt x="70" y="86"/>
                  </a:lnTo>
                  <a:lnTo>
                    <a:pt x="66" y="86"/>
                  </a:lnTo>
                  <a:lnTo>
                    <a:pt x="66" y="4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7" name="Freeform 2451"/>
            <p:cNvSpPr>
              <a:spLocks noEditPoints="1"/>
            </p:cNvSpPr>
            <p:nvPr/>
          </p:nvSpPr>
          <p:spPr bwMode="auto">
            <a:xfrm>
              <a:off x="3199" y="939"/>
              <a:ext cx="20" cy="20"/>
            </a:xfrm>
            <a:custGeom>
              <a:avLst/>
              <a:gdLst/>
              <a:ahLst/>
              <a:cxnLst>
                <a:cxn ang="0">
                  <a:pos x="40" y="78"/>
                </a:cxn>
                <a:cxn ang="0">
                  <a:pos x="48" y="78"/>
                </a:cxn>
                <a:cxn ang="0">
                  <a:pos x="55" y="76"/>
                </a:cxn>
                <a:cxn ang="0">
                  <a:pos x="62" y="73"/>
                </a:cxn>
                <a:cxn ang="0">
                  <a:pos x="69" y="68"/>
                </a:cxn>
                <a:cxn ang="0">
                  <a:pos x="73" y="63"/>
                </a:cxn>
                <a:cxn ang="0">
                  <a:pos x="77" y="56"/>
                </a:cxn>
                <a:cxn ang="0">
                  <a:pos x="79" y="48"/>
                </a:cxn>
                <a:cxn ang="0">
                  <a:pos x="80" y="39"/>
                </a:cxn>
                <a:cxn ang="0">
                  <a:pos x="79" y="30"/>
                </a:cxn>
                <a:cxn ang="0">
                  <a:pos x="77" y="22"/>
                </a:cxn>
                <a:cxn ang="0">
                  <a:pos x="73" y="15"/>
                </a:cxn>
                <a:cxn ang="0">
                  <a:pos x="69" y="10"/>
                </a:cxn>
                <a:cxn ang="0">
                  <a:pos x="62" y="6"/>
                </a:cxn>
                <a:cxn ang="0">
                  <a:pos x="55" y="3"/>
                </a:cxn>
                <a:cxn ang="0">
                  <a:pos x="48" y="1"/>
                </a:cxn>
                <a:cxn ang="0">
                  <a:pos x="40" y="0"/>
                </a:cxn>
                <a:cxn ang="0">
                  <a:pos x="33" y="1"/>
                </a:cxn>
                <a:cxn ang="0">
                  <a:pos x="26" y="2"/>
                </a:cxn>
                <a:cxn ang="0">
                  <a:pos x="19" y="5"/>
                </a:cxn>
                <a:cxn ang="0">
                  <a:pos x="12" y="9"/>
                </a:cxn>
                <a:cxn ang="0">
                  <a:pos x="7" y="14"/>
                </a:cxn>
                <a:cxn ang="0">
                  <a:pos x="4" y="22"/>
                </a:cxn>
                <a:cxn ang="0">
                  <a:pos x="1" y="30"/>
                </a:cxn>
                <a:cxn ang="0">
                  <a:pos x="0" y="39"/>
                </a:cxn>
                <a:cxn ang="0">
                  <a:pos x="1" y="48"/>
                </a:cxn>
                <a:cxn ang="0">
                  <a:pos x="3" y="56"/>
                </a:cxn>
                <a:cxn ang="0">
                  <a:pos x="7" y="63"/>
                </a:cxn>
                <a:cxn ang="0">
                  <a:pos x="11" y="68"/>
                </a:cxn>
                <a:cxn ang="0">
                  <a:pos x="18" y="73"/>
                </a:cxn>
                <a:cxn ang="0">
                  <a:pos x="25" y="76"/>
                </a:cxn>
                <a:cxn ang="0">
                  <a:pos x="32" y="78"/>
                </a:cxn>
                <a:cxn ang="0">
                  <a:pos x="40" y="78"/>
                </a:cxn>
                <a:cxn ang="0">
                  <a:pos x="40" y="63"/>
                </a:cxn>
                <a:cxn ang="0">
                  <a:pos x="35" y="62"/>
                </a:cxn>
                <a:cxn ang="0">
                  <a:pos x="31" y="61"/>
                </a:cxn>
                <a:cxn ang="0">
                  <a:pos x="28" y="58"/>
                </a:cxn>
                <a:cxn ang="0">
                  <a:pos x="26" y="54"/>
                </a:cxn>
                <a:cxn ang="0">
                  <a:pos x="24" y="47"/>
                </a:cxn>
                <a:cxn ang="0">
                  <a:pos x="23" y="39"/>
                </a:cxn>
                <a:cxn ang="0">
                  <a:pos x="24" y="32"/>
                </a:cxn>
                <a:cxn ang="0">
                  <a:pos x="25" y="26"/>
                </a:cxn>
                <a:cxn ang="0">
                  <a:pos x="27" y="22"/>
                </a:cxn>
                <a:cxn ang="0">
                  <a:pos x="30" y="19"/>
                </a:cxn>
                <a:cxn ang="0">
                  <a:pos x="35" y="15"/>
                </a:cxn>
                <a:cxn ang="0">
                  <a:pos x="40" y="15"/>
                </a:cxn>
                <a:cxn ang="0">
                  <a:pos x="45" y="15"/>
                </a:cxn>
                <a:cxn ang="0">
                  <a:pos x="50" y="19"/>
                </a:cxn>
                <a:cxn ang="0">
                  <a:pos x="53" y="22"/>
                </a:cxn>
                <a:cxn ang="0">
                  <a:pos x="55" y="26"/>
                </a:cxn>
                <a:cxn ang="0">
                  <a:pos x="56" y="32"/>
                </a:cxn>
                <a:cxn ang="0">
                  <a:pos x="57" y="39"/>
                </a:cxn>
                <a:cxn ang="0">
                  <a:pos x="56" y="47"/>
                </a:cxn>
                <a:cxn ang="0">
                  <a:pos x="54" y="54"/>
                </a:cxn>
                <a:cxn ang="0">
                  <a:pos x="52" y="58"/>
                </a:cxn>
                <a:cxn ang="0">
                  <a:pos x="49" y="61"/>
                </a:cxn>
                <a:cxn ang="0">
                  <a:pos x="45" y="62"/>
                </a:cxn>
                <a:cxn ang="0">
                  <a:pos x="40" y="63"/>
                </a:cxn>
              </a:cxnLst>
              <a:rect l="0" t="0" r="r" b="b"/>
              <a:pathLst>
                <a:path w="80" h="78">
                  <a:moveTo>
                    <a:pt x="40" y="78"/>
                  </a:moveTo>
                  <a:lnTo>
                    <a:pt x="48" y="78"/>
                  </a:lnTo>
                  <a:lnTo>
                    <a:pt x="55" y="76"/>
                  </a:lnTo>
                  <a:lnTo>
                    <a:pt x="62" y="73"/>
                  </a:lnTo>
                  <a:lnTo>
                    <a:pt x="69" y="68"/>
                  </a:lnTo>
                  <a:lnTo>
                    <a:pt x="73" y="63"/>
                  </a:lnTo>
                  <a:lnTo>
                    <a:pt x="77" y="56"/>
                  </a:lnTo>
                  <a:lnTo>
                    <a:pt x="79" y="48"/>
                  </a:lnTo>
                  <a:lnTo>
                    <a:pt x="80" y="39"/>
                  </a:lnTo>
                  <a:lnTo>
                    <a:pt x="79" y="30"/>
                  </a:lnTo>
                  <a:lnTo>
                    <a:pt x="77" y="22"/>
                  </a:lnTo>
                  <a:lnTo>
                    <a:pt x="73" y="15"/>
                  </a:lnTo>
                  <a:lnTo>
                    <a:pt x="69" y="10"/>
                  </a:lnTo>
                  <a:lnTo>
                    <a:pt x="62" y="6"/>
                  </a:lnTo>
                  <a:lnTo>
                    <a:pt x="55" y="3"/>
                  </a:lnTo>
                  <a:lnTo>
                    <a:pt x="48" y="1"/>
                  </a:lnTo>
                  <a:lnTo>
                    <a:pt x="40" y="0"/>
                  </a:lnTo>
                  <a:lnTo>
                    <a:pt x="33" y="1"/>
                  </a:lnTo>
                  <a:lnTo>
                    <a:pt x="26" y="2"/>
                  </a:lnTo>
                  <a:lnTo>
                    <a:pt x="19" y="5"/>
                  </a:lnTo>
                  <a:lnTo>
                    <a:pt x="12" y="9"/>
                  </a:lnTo>
                  <a:lnTo>
                    <a:pt x="7" y="14"/>
                  </a:lnTo>
                  <a:lnTo>
                    <a:pt x="4" y="22"/>
                  </a:lnTo>
                  <a:lnTo>
                    <a:pt x="1" y="30"/>
                  </a:lnTo>
                  <a:lnTo>
                    <a:pt x="0" y="39"/>
                  </a:lnTo>
                  <a:lnTo>
                    <a:pt x="1" y="48"/>
                  </a:lnTo>
                  <a:lnTo>
                    <a:pt x="3" y="56"/>
                  </a:lnTo>
                  <a:lnTo>
                    <a:pt x="7" y="63"/>
                  </a:lnTo>
                  <a:lnTo>
                    <a:pt x="11" y="68"/>
                  </a:lnTo>
                  <a:lnTo>
                    <a:pt x="18" y="73"/>
                  </a:lnTo>
                  <a:lnTo>
                    <a:pt x="25" y="76"/>
                  </a:lnTo>
                  <a:lnTo>
                    <a:pt x="32" y="78"/>
                  </a:lnTo>
                  <a:lnTo>
                    <a:pt x="40" y="78"/>
                  </a:lnTo>
                  <a:close/>
                  <a:moveTo>
                    <a:pt x="40" y="63"/>
                  </a:moveTo>
                  <a:lnTo>
                    <a:pt x="35" y="62"/>
                  </a:lnTo>
                  <a:lnTo>
                    <a:pt x="31" y="61"/>
                  </a:lnTo>
                  <a:lnTo>
                    <a:pt x="28" y="58"/>
                  </a:lnTo>
                  <a:lnTo>
                    <a:pt x="26" y="54"/>
                  </a:lnTo>
                  <a:lnTo>
                    <a:pt x="24" y="47"/>
                  </a:lnTo>
                  <a:lnTo>
                    <a:pt x="23" y="39"/>
                  </a:lnTo>
                  <a:lnTo>
                    <a:pt x="24" y="32"/>
                  </a:lnTo>
                  <a:lnTo>
                    <a:pt x="25" y="26"/>
                  </a:lnTo>
                  <a:lnTo>
                    <a:pt x="27" y="22"/>
                  </a:lnTo>
                  <a:lnTo>
                    <a:pt x="30" y="19"/>
                  </a:lnTo>
                  <a:lnTo>
                    <a:pt x="35" y="15"/>
                  </a:lnTo>
                  <a:lnTo>
                    <a:pt x="40" y="15"/>
                  </a:lnTo>
                  <a:lnTo>
                    <a:pt x="45" y="15"/>
                  </a:lnTo>
                  <a:lnTo>
                    <a:pt x="50" y="19"/>
                  </a:lnTo>
                  <a:lnTo>
                    <a:pt x="53" y="22"/>
                  </a:lnTo>
                  <a:lnTo>
                    <a:pt x="55" y="26"/>
                  </a:lnTo>
                  <a:lnTo>
                    <a:pt x="56" y="32"/>
                  </a:lnTo>
                  <a:lnTo>
                    <a:pt x="57" y="39"/>
                  </a:lnTo>
                  <a:lnTo>
                    <a:pt x="56" y="47"/>
                  </a:lnTo>
                  <a:lnTo>
                    <a:pt x="54" y="54"/>
                  </a:lnTo>
                  <a:lnTo>
                    <a:pt x="52" y="58"/>
                  </a:lnTo>
                  <a:lnTo>
                    <a:pt x="49" y="61"/>
                  </a:lnTo>
                  <a:lnTo>
                    <a:pt x="45" y="62"/>
                  </a:lnTo>
                  <a:lnTo>
                    <a:pt x="40" y="6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8" name="Freeform 2452"/>
            <p:cNvSpPr>
              <a:spLocks noEditPoints="1"/>
            </p:cNvSpPr>
            <p:nvPr/>
          </p:nvSpPr>
          <p:spPr bwMode="auto">
            <a:xfrm>
              <a:off x="3222" y="939"/>
              <a:ext cx="20" cy="26"/>
            </a:xfrm>
            <a:custGeom>
              <a:avLst/>
              <a:gdLst/>
              <a:ahLst/>
              <a:cxnLst>
                <a:cxn ang="0">
                  <a:pos x="0" y="101"/>
                </a:cxn>
                <a:cxn ang="0">
                  <a:pos x="22" y="67"/>
                </a:cxn>
                <a:cxn ang="0">
                  <a:pos x="29" y="74"/>
                </a:cxn>
                <a:cxn ang="0">
                  <a:pos x="35" y="77"/>
                </a:cxn>
                <a:cxn ang="0">
                  <a:pos x="44" y="78"/>
                </a:cxn>
                <a:cxn ang="0">
                  <a:pos x="58" y="75"/>
                </a:cxn>
                <a:cxn ang="0">
                  <a:pos x="68" y="67"/>
                </a:cxn>
                <a:cxn ang="0">
                  <a:pos x="74" y="55"/>
                </a:cxn>
                <a:cxn ang="0">
                  <a:pos x="76" y="39"/>
                </a:cxn>
                <a:cxn ang="0">
                  <a:pos x="74" y="24"/>
                </a:cxn>
                <a:cxn ang="0">
                  <a:pos x="68" y="11"/>
                </a:cxn>
                <a:cxn ang="0">
                  <a:pos x="58" y="3"/>
                </a:cxn>
                <a:cxn ang="0">
                  <a:pos x="44" y="0"/>
                </a:cxn>
                <a:cxn ang="0">
                  <a:pos x="34" y="2"/>
                </a:cxn>
                <a:cxn ang="0">
                  <a:pos x="28" y="5"/>
                </a:cxn>
                <a:cxn ang="0">
                  <a:pos x="21" y="11"/>
                </a:cxn>
                <a:cxn ang="0">
                  <a:pos x="20" y="3"/>
                </a:cxn>
                <a:cxn ang="0">
                  <a:pos x="21" y="39"/>
                </a:cxn>
                <a:cxn ang="0">
                  <a:pos x="22" y="27"/>
                </a:cxn>
                <a:cxn ang="0">
                  <a:pos x="27" y="20"/>
                </a:cxn>
                <a:cxn ang="0">
                  <a:pos x="33" y="15"/>
                </a:cxn>
                <a:cxn ang="0">
                  <a:pos x="38" y="15"/>
                </a:cxn>
                <a:cxn ang="0">
                  <a:pos x="43" y="15"/>
                </a:cxn>
                <a:cxn ang="0">
                  <a:pos x="49" y="20"/>
                </a:cxn>
                <a:cxn ang="0">
                  <a:pos x="53" y="27"/>
                </a:cxn>
                <a:cxn ang="0">
                  <a:pos x="55" y="39"/>
                </a:cxn>
                <a:cxn ang="0">
                  <a:pos x="54" y="48"/>
                </a:cxn>
                <a:cxn ang="0">
                  <a:pos x="51" y="56"/>
                </a:cxn>
                <a:cxn ang="0">
                  <a:pos x="46" y="61"/>
                </a:cxn>
                <a:cxn ang="0">
                  <a:pos x="38" y="63"/>
                </a:cxn>
                <a:cxn ang="0">
                  <a:pos x="30" y="61"/>
                </a:cxn>
                <a:cxn ang="0">
                  <a:pos x="24" y="56"/>
                </a:cxn>
                <a:cxn ang="0">
                  <a:pos x="21" y="48"/>
                </a:cxn>
                <a:cxn ang="0">
                  <a:pos x="21" y="39"/>
                </a:cxn>
              </a:cxnLst>
              <a:rect l="0" t="0" r="r" b="b"/>
              <a:pathLst>
                <a:path w="76" h="101">
                  <a:moveTo>
                    <a:pt x="0" y="3"/>
                  </a:moveTo>
                  <a:lnTo>
                    <a:pt x="0" y="101"/>
                  </a:lnTo>
                  <a:lnTo>
                    <a:pt x="22" y="101"/>
                  </a:lnTo>
                  <a:lnTo>
                    <a:pt x="22" y="67"/>
                  </a:lnTo>
                  <a:lnTo>
                    <a:pt x="24" y="71"/>
                  </a:lnTo>
                  <a:lnTo>
                    <a:pt x="29" y="74"/>
                  </a:lnTo>
                  <a:lnTo>
                    <a:pt x="32" y="76"/>
                  </a:lnTo>
                  <a:lnTo>
                    <a:pt x="35" y="77"/>
                  </a:lnTo>
                  <a:lnTo>
                    <a:pt x="40" y="78"/>
                  </a:lnTo>
                  <a:lnTo>
                    <a:pt x="44" y="78"/>
                  </a:lnTo>
                  <a:lnTo>
                    <a:pt x="51" y="78"/>
                  </a:lnTo>
                  <a:lnTo>
                    <a:pt x="58" y="75"/>
                  </a:lnTo>
                  <a:lnTo>
                    <a:pt x="63" y="72"/>
                  </a:lnTo>
                  <a:lnTo>
                    <a:pt x="68" y="67"/>
                  </a:lnTo>
                  <a:lnTo>
                    <a:pt x="71" y="61"/>
                  </a:lnTo>
                  <a:lnTo>
                    <a:pt x="74" y="55"/>
                  </a:lnTo>
                  <a:lnTo>
                    <a:pt x="76" y="47"/>
                  </a:lnTo>
                  <a:lnTo>
                    <a:pt x="76" y="39"/>
                  </a:lnTo>
                  <a:lnTo>
                    <a:pt x="76" y="31"/>
                  </a:lnTo>
                  <a:lnTo>
                    <a:pt x="74" y="24"/>
                  </a:lnTo>
                  <a:lnTo>
                    <a:pt x="72" y="16"/>
                  </a:lnTo>
                  <a:lnTo>
                    <a:pt x="68" y="11"/>
                  </a:lnTo>
                  <a:lnTo>
                    <a:pt x="63" y="6"/>
                  </a:lnTo>
                  <a:lnTo>
                    <a:pt x="58" y="3"/>
                  </a:lnTo>
                  <a:lnTo>
                    <a:pt x="51" y="1"/>
                  </a:lnTo>
                  <a:lnTo>
                    <a:pt x="44" y="0"/>
                  </a:lnTo>
                  <a:lnTo>
                    <a:pt x="40" y="1"/>
                  </a:lnTo>
                  <a:lnTo>
                    <a:pt x="34" y="2"/>
                  </a:lnTo>
                  <a:lnTo>
                    <a:pt x="31" y="4"/>
                  </a:lnTo>
                  <a:lnTo>
                    <a:pt x="28" y="5"/>
                  </a:lnTo>
                  <a:lnTo>
                    <a:pt x="24" y="8"/>
                  </a:lnTo>
                  <a:lnTo>
                    <a:pt x="21" y="11"/>
                  </a:lnTo>
                  <a:lnTo>
                    <a:pt x="20" y="11"/>
                  </a:lnTo>
                  <a:lnTo>
                    <a:pt x="20" y="3"/>
                  </a:lnTo>
                  <a:lnTo>
                    <a:pt x="0" y="3"/>
                  </a:lnTo>
                  <a:close/>
                  <a:moveTo>
                    <a:pt x="21" y="39"/>
                  </a:moveTo>
                  <a:lnTo>
                    <a:pt x="21" y="32"/>
                  </a:lnTo>
                  <a:lnTo>
                    <a:pt x="22" y="27"/>
                  </a:lnTo>
                  <a:lnTo>
                    <a:pt x="24" y="23"/>
                  </a:lnTo>
                  <a:lnTo>
                    <a:pt x="27" y="20"/>
                  </a:lnTo>
                  <a:lnTo>
                    <a:pt x="30" y="17"/>
                  </a:lnTo>
                  <a:lnTo>
                    <a:pt x="33" y="15"/>
                  </a:lnTo>
                  <a:lnTo>
                    <a:pt x="36" y="15"/>
                  </a:lnTo>
                  <a:lnTo>
                    <a:pt x="38" y="15"/>
                  </a:lnTo>
                  <a:lnTo>
                    <a:pt x="41" y="15"/>
                  </a:lnTo>
                  <a:lnTo>
                    <a:pt x="43" y="15"/>
                  </a:lnTo>
                  <a:lnTo>
                    <a:pt x="46" y="17"/>
                  </a:lnTo>
                  <a:lnTo>
                    <a:pt x="49" y="20"/>
                  </a:lnTo>
                  <a:lnTo>
                    <a:pt x="51" y="23"/>
                  </a:lnTo>
                  <a:lnTo>
                    <a:pt x="53" y="27"/>
                  </a:lnTo>
                  <a:lnTo>
                    <a:pt x="54" y="32"/>
                  </a:lnTo>
                  <a:lnTo>
                    <a:pt x="55" y="39"/>
                  </a:lnTo>
                  <a:lnTo>
                    <a:pt x="54" y="44"/>
                  </a:lnTo>
                  <a:lnTo>
                    <a:pt x="54" y="48"/>
                  </a:lnTo>
                  <a:lnTo>
                    <a:pt x="53" y="52"/>
                  </a:lnTo>
                  <a:lnTo>
                    <a:pt x="51" y="56"/>
                  </a:lnTo>
                  <a:lnTo>
                    <a:pt x="49" y="59"/>
                  </a:lnTo>
                  <a:lnTo>
                    <a:pt x="46" y="61"/>
                  </a:lnTo>
                  <a:lnTo>
                    <a:pt x="42" y="63"/>
                  </a:lnTo>
                  <a:lnTo>
                    <a:pt x="38" y="63"/>
                  </a:lnTo>
                  <a:lnTo>
                    <a:pt x="34" y="63"/>
                  </a:lnTo>
                  <a:lnTo>
                    <a:pt x="30" y="61"/>
                  </a:lnTo>
                  <a:lnTo>
                    <a:pt x="27" y="59"/>
                  </a:lnTo>
                  <a:lnTo>
                    <a:pt x="24" y="56"/>
                  </a:lnTo>
                  <a:lnTo>
                    <a:pt x="23" y="52"/>
                  </a:lnTo>
                  <a:lnTo>
                    <a:pt x="21" y="48"/>
                  </a:lnTo>
                  <a:lnTo>
                    <a:pt x="21" y="44"/>
                  </a:lnTo>
                  <a:lnTo>
                    <a:pt x="21" y="3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69" name="Freeform 2453"/>
            <p:cNvSpPr>
              <a:spLocks/>
            </p:cNvSpPr>
            <p:nvPr/>
          </p:nvSpPr>
          <p:spPr bwMode="auto">
            <a:xfrm>
              <a:off x="3245" y="940"/>
              <a:ext cx="24" cy="18"/>
            </a:xfrm>
            <a:custGeom>
              <a:avLst/>
              <a:gdLst/>
              <a:ahLst/>
              <a:cxnLst>
                <a:cxn ang="0">
                  <a:pos x="42" y="73"/>
                </a:cxn>
                <a:cxn ang="0">
                  <a:pos x="56" y="73"/>
                </a:cxn>
                <a:cxn ang="0">
                  <a:pos x="75" y="23"/>
                </a:cxn>
                <a:cxn ang="0">
                  <a:pos x="75" y="23"/>
                </a:cxn>
                <a:cxn ang="0">
                  <a:pos x="75" y="27"/>
                </a:cxn>
                <a:cxn ang="0">
                  <a:pos x="75" y="73"/>
                </a:cxn>
                <a:cxn ang="0">
                  <a:pos x="97" y="73"/>
                </a:cxn>
                <a:cxn ang="0">
                  <a:pos x="97" y="0"/>
                </a:cxn>
                <a:cxn ang="0">
                  <a:pos x="68" y="0"/>
                </a:cxn>
                <a:cxn ang="0">
                  <a:pos x="49" y="51"/>
                </a:cxn>
                <a:cxn ang="0">
                  <a:pos x="49" y="51"/>
                </a:cxn>
                <a:cxn ang="0">
                  <a:pos x="28" y="0"/>
                </a:cxn>
                <a:cxn ang="0">
                  <a:pos x="0" y="0"/>
                </a:cxn>
                <a:cxn ang="0">
                  <a:pos x="0" y="73"/>
                </a:cxn>
                <a:cxn ang="0">
                  <a:pos x="21" y="73"/>
                </a:cxn>
                <a:cxn ang="0">
                  <a:pos x="21" y="27"/>
                </a:cxn>
                <a:cxn ang="0">
                  <a:pos x="21" y="23"/>
                </a:cxn>
                <a:cxn ang="0">
                  <a:pos x="21" y="23"/>
                </a:cxn>
                <a:cxn ang="0">
                  <a:pos x="42" y="73"/>
                </a:cxn>
              </a:cxnLst>
              <a:rect l="0" t="0" r="r" b="b"/>
              <a:pathLst>
                <a:path w="97" h="73">
                  <a:moveTo>
                    <a:pt x="42" y="73"/>
                  </a:moveTo>
                  <a:lnTo>
                    <a:pt x="56" y="73"/>
                  </a:lnTo>
                  <a:lnTo>
                    <a:pt x="75" y="23"/>
                  </a:lnTo>
                  <a:lnTo>
                    <a:pt x="75" y="23"/>
                  </a:lnTo>
                  <a:lnTo>
                    <a:pt x="75" y="27"/>
                  </a:lnTo>
                  <a:lnTo>
                    <a:pt x="75" y="73"/>
                  </a:lnTo>
                  <a:lnTo>
                    <a:pt x="97" y="73"/>
                  </a:lnTo>
                  <a:lnTo>
                    <a:pt x="97" y="0"/>
                  </a:lnTo>
                  <a:lnTo>
                    <a:pt x="68" y="0"/>
                  </a:lnTo>
                  <a:lnTo>
                    <a:pt x="49" y="51"/>
                  </a:lnTo>
                  <a:lnTo>
                    <a:pt x="49" y="51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21" y="73"/>
                  </a:lnTo>
                  <a:lnTo>
                    <a:pt x="21" y="27"/>
                  </a:lnTo>
                  <a:lnTo>
                    <a:pt x="21" y="23"/>
                  </a:lnTo>
                  <a:lnTo>
                    <a:pt x="21" y="23"/>
                  </a:lnTo>
                  <a:lnTo>
                    <a:pt x="42" y="7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0" name="Freeform 2454"/>
            <p:cNvSpPr>
              <a:spLocks noEditPoints="1"/>
            </p:cNvSpPr>
            <p:nvPr/>
          </p:nvSpPr>
          <p:spPr bwMode="auto">
            <a:xfrm>
              <a:off x="3273" y="939"/>
              <a:ext cx="19" cy="20"/>
            </a:xfrm>
            <a:custGeom>
              <a:avLst/>
              <a:gdLst/>
              <a:ahLst/>
              <a:cxnLst>
                <a:cxn ang="0">
                  <a:pos x="24" y="23"/>
                </a:cxn>
                <a:cxn ang="0">
                  <a:pos x="28" y="19"/>
                </a:cxn>
                <a:cxn ang="0">
                  <a:pos x="34" y="15"/>
                </a:cxn>
                <a:cxn ang="0">
                  <a:pos x="41" y="15"/>
                </a:cxn>
                <a:cxn ang="0">
                  <a:pos x="46" y="17"/>
                </a:cxn>
                <a:cxn ang="0">
                  <a:pos x="49" y="22"/>
                </a:cxn>
                <a:cxn ang="0">
                  <a:pos x="49" y="26"/>
                </a:cxn>
                <a:cxn ang="0">
                  <a:pos x="49" y="29"/>
                </a:cxn>
                <a:cxn ang="0">
                  <a:pos x="46" y="32"/>
                </a:cxn>
                <a:cxn ang="0">
                  <a:pos x="38" y="33"/>
                </a:cxn>
                <a:cxn ang="0">
                  <a:pos x="17" y="37"/>
                </a:cxn>
                <a:cxn ang="0">
                  <a:pos x="5" y="43"/>
                </a:cxn>
                <a:cxn ang="0">
                  <a:pos x="1" y="51"/>
                </a:cxn>
                <a:cxn ang="0">
                  <a:pos x="1" y="59"/>
                </a:cxn>
                <a:cxn ang="0">
                  <a:pos x="2" y="66"/>
                </a:cxn>
                <a:cxn ang="0">
                  <a:pos x="7" y="73"/>
                </a:cxn>
                <a:cxn ang="0">
                  <a:pos x="18" y="78"/>
                </a:cxn>
                <a:cxn ang="0">
                  <a:pos x="33" y="78"/>
                </a:cxn>
                <a:cxn ang="0">
                  <a:pos x="45" y="73"/>
                </a:cxn>
                <a:cxn ang="0">
                  <a:pos x="50" y="68"/>
                </a:cxn>
                <a:cxn ang="0">
                  <a:pos x="74" y="76"/>
                </a:cxn>
                <a:cxn ang="0">
                  <a:pos x="72" y="73"/>
                </a:cxn>
                <a:cxn ang="0">
                  <a:pos x="70" y="65"/>
                </a:cxn>
                <a:cxn ang="0">
                  <a:pos x="70" y="28"/>
                </a:cxn>
                <a:cxn ang="0">
                  <a:pos x="70" y="20"/>
                </a:cxn>
                <a:cxn ang="0">
                  <a:pos x="66" y="11"/>
                </a:cxn>
                <a:cxn ang="0">
                  <a:pos x="56" y="3"/>
                </a:cxn>
                <a:cxn ang="0">
                  <a:pos x="38" y="0"/>
                </a:cxn>
                <a:cxn ang="0">
                  <a:pos x="18" y="4"/>
                </a:cxn>
                <a:cxn ang="0">
                  <a:pos x="8" y="11"/>
                </a:cxn>
                <a:cxn ang="0">
                  <a:pos x="5" y="19"/>
                </a:cxn>
                <a:cxn ang="0">
                  <a:pos x="4" y="27"/>
                </a:cxn>
                <a:cxn ang="0">
                  <a:pos x="49" y="45"/>
                </a:cxn>
                <a:cxn ang="0">
                  <a:pos x="48" y="54"/>
                </a:cxn>
                <a:cxn ang="0">
                  <a:pos x="44" y="60"/>
                </a:cxn>
                <a:cxn ang="0">
                  <a:pos x="34" y="63"/>
                </a:cxn>
                <a:cxn ang="0">
                  <a:pos x="26" y="61"/>
                </a:cxn>
                <a:cxn ang="0">
                  <a:pos x="23" y="59"/>
                </a:cxn>
                <a:cxn ang="0">
                  <a:pos x="22" y="55"/>
                </a:cxn>
                <a:cxn ang="0">
                  <a:pos x="23" y="50"/>
                </a:cxn>
                <a:cxn ang="0">
                  <a:pos x="28" y="47"/>
                </a:cxn>
                <a:cxn ang="0">
                  <a:pos x="35" y="45"/>
                </a:cxn>
                <a:cxn ang="0">
                  <a:pos x="49" y="41"/>
                </a:cxn>
              </a:cxnLst>
              <a:rect l="0" t="0" r="r" b="b"/>
              <a:pathLst>
                <a:path w="74" h="78">
                  <a:moveTo>
                    <a:pt x="24" y="27"/>
                  </a:moveTo>
                  <a:lnTo>
                    <a:pt x="24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30" y="16"/>
                  </a:lnTo>
                  <a:lnTo>
                    <a:pt x="34" y="15"/>
                  </a:lnTo>
                  <a:lnTo>
                    <a:pt x="38" y="15"/>
                  </a:lnTo>
                  <a:lnTo>
                    <a:pt x="41" y="15"/>
                  </a:lnTo>
                  <a:lnTo>
                    <a:pt x="44" y="16"/>
                  </a:lnTo>
                  <a:lnTo>
                    <a:pt x="46" y="17"/>
                  </a:lnTo>
                  <a:lnTo>
                    <a:pt x="48" y="20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9"/>
                  </a:lnTo>
                  <a:lnTo>
                    <a:pt x="48" y="31"/>
                  </a:lnTo>
                  <a:lnTo>
                    <a:pt x="46" y="32"/>
                  </a:lnTo>
                  <a:lnTo>
                    <a:pt x="44" y="32"/>
                  </a:lnTo>
                  <a:lnTo>
                    <a:pt x="38" y="33"/>
                  </a:lnTo>
                  <a:lnTo>
                    <a:pt x="28" y="35"/>
                  </a:lnTo>
                  <a:lnTo>
                    <a:pt x="17" y="37"/>
                  </a:lnTo>
                  <a:lnTo>
                    <a:pt x="9" y="40"/>
                  </a:lnTo>
                  <a:lnTo>
                    <a:pt x="5" y="43"/>
                  </a:lnTo>
                  <a:lnTo>
                    <a:pt x="3" y="47"/>
                  </a:lnTo>
                  <a:lnTo>
                    <a:pt x="1" y="51"/>
                  </a:lnTo>
                  <a:lnTo>
                    <a:pt x="0" y="57"/>
                  </a:lnTo>
                  <a:lnTo>
                    <a:pt x="1" y="59"/>
                  </a:lnTo>
                  <a:lnTo>
                    <a:pt x="1" y="62"/>
                  </a:lnTo>
                  <a:lnTo>
                    <a:pt x="2" y="66"/>
                  </a:lnTo>
                  <a:lnTo>
                    <a:pt x="4" y="70"/>
                  </a:lnTo>
                  <a:lnTo>
                    <a:pt x="7" y="73"/>
                  </a:lnTo>
                  <a:lnTo>
                    <a:pt x="12" y="76"/>
                  </a:lnTo>
                  <a:lnTo>
                    <a:pt x="18" y="78"/>
                  </a:lnTo>
                  <a:lnTo>
                    <a:pt x="25" y="78"/>
                  </a:lnTo>
                  <a:lnTo>
                    <a:pt x="33" y="78"/>
                  </a:lnTo>
                  <a:lnTo>
                    <a:pt x="39" y="76"/>
                  </a:lnTo>
                  <a:lnTo>
                    <a:pt x="45" y="73"/>
                  </a:lnTo>
                  <a:lnTo>
                    <a:pt x="50" y="68"/>
                  </a:lnTo>
                  <a:lnTo>
                    <a:pt x="50" y="68"/>
                  </a:lnTo>
                  <a:lnTo>
                    <a:pt x="52" y="76"/>
                  </a:lnTo>
                  <a:lnTo>
                    <a:pt x="74" y="76"/>
                  </a:lnTo>
                  <a:lnTo>
                    <a:pt x="74" y="74"/>
                  </a:lnTo>
                  <a:lnTo>
                    <a:pt x="72" y="73"/>
                  </a:lnTo>
                  <a:lnTo>
                    <a:pt x="70" y="70"/>
                  </a:lnTo>
                  <a:lnTo>
                    <a:pt x="70" y="65"/>
                  </a:lnTo>
                  <a:lnTo>
                    <a:pt x="70" y="60"/>
                  </a:lnTo>
                  <a:lnTo>
                    <a:pt x="70" y="28"/>
                  </a:lnTo>
                  <a:lnTo>
                    <a:pt x="70" y="24"/>
                  </a:lnTo>
                  <a:lnTo>
                    <a:pt x="70" y="20"/>
                  </a:lnTo>
                  <a:lnTo>
                    <a:pt x="69" y="15"/>
                  </a:lnTo>
                  <a:lnTo>
                    <a:pt x="66" y="11"/>
                  </a:lnTo>
                  <a:lnTo>
                    <a:pt x="62" y="7"/>
                  </a:lnTo>
                  <a:lnTo>
                    <a:pt x="56" y="3"/>
                  </a:lnTo>
                  <a:lnTo>
                    <a:pt x="49" y="1"/>
                  </a:lnTo>
                  <a:lnTo>
                    <a:pt x="38" y="0"/>
                  </a:lnTo>
                  <a:lnTo>
                    <a:pt x="30" y="1"/>
                  </a:lnTo>
                  <a:lnTo>
                    <a:pt x="18" y="4"/>
                  </a:lnTo>
                  <a:lnTo>
                    <a:pt x="13" y="7"/>
                  </a:lnTo>
                  <a:lnTo>
                    <a:pt x="8" y="11"/>
                  </a:lnTo>
                  <a:lnTo>
                    <a:pt x="7" y="14"/>
                  </a:lnTo>
                  <a:lnTo>
                    <a:pt x="5" y="19"/>
                  </a:lnTo>
                  <a:lnTo>
                    <a:pt x="4" y="22"/>
                  </a:lnTo>
                  <a:lnTo>
                    <a:pt x="4" y="27"/>
                  </a:lnTo>
                  <a:lnTo>
                    <a:pt x="24" y="27"/>
                  </a:lnTo>
                  <a:close/>
                  <a:moveTo>
                    <a:pt x="49" y="45"/>
                  </a:moveTo>
                  <a:lnTo>
                    <a:pt x="49" y="50"/>
                  </a:lnTo>
                  <a:lnTo>
                    <a:pt x="48" y="54"/>
                  </a:lnTo>
                  <a:lnTo>
                    <a:pt x="46" y="57"/>
                  </a:lnTo>
                  <a:lnTo>
                    <a:pt x="44" y="60"/>
                  </a:lnTo>
                  <a:lnTo>
                    <a:pt x="39" y="62"/>
                  </a:lnTo>
                  <a:lnTo>
                    <a:pt x="34" y="63"/>
                  </a:lnTo>
                  <a:lnTo>
                    <a:pt x="31" y="63"/>
                  </a:lnTo>
                  <a:lnTo>
                    <a:pt x="26" y="61"/>
                  </a:lnTo>
                  <a:lnTo>
                    <a:pt x="25" y="60"/>
                  </a:lnTo>
                  <a:lnTo>
                    <a:pt x="23" y="59"/>
                  </a:lnTo>
                  <a:lnTo>
                    <a:pt x="22" y="57"/>
                  </a:lnTo>
                  <a:lnTo>
                    <a:pt x="22" y="55"/>
                  </a:lnTo>
                  <a:lnTo>
                    <a:pt x="22" y="52"/>
                  </a:lnTo>
                  <a:lnTo>
                    <a:pt x="23" y="50"/>
                  </a:lnTo>
                  <a:lnTo>
                    <a:pt x="25" y="48"/>
                  </a:lnTo>
                  <a:lnTo>
                    <a:pt x="28" y="47"/>
                  </a:lnTo>
                  <a:lnTo>
                    <a:pt x="32" y="45"/>
                  </a:lnTo>
                  <a:lnTo>
                    <a:pt x="35" y="45"/>
                  </a:lnTo>
                  <a:lnTo>
                    <a:pt x="43" y="43"/>
                  </a:lnTo>
                  <a:lnTo>
                    <a:pt x="49" y="41"/>
                  </a:lnTo>
                  <a:lnTo>
                    <a:pt x="49" y="4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1" name="Freeform 2455"/>
            <p:cNvSpPr>
              <a:spLocks/>
            </p:cNvSpPr>
            <p:nvPr/>
          </p:nvSpPr>
          <p:spPr bwMode="auto">
            <a:xfrm>
              <a:off x="3111" y="972"/>
              <a:ext cx="23" cy="26"/>
            </a:xfrm>
            <a:custGeom>
              <a:avLst/>
              <a:gdLst/>
              <a:ahLst/>
              <a:cxnLst>
                <a:cxn ang="0">
                  <a:pos x="69" y="72"/>
                </a:cxn>
                <a:cxn ang="0">
                  <a:pos x="62" y="81"/>
                </a:cxn>
                <a:cxn ang="0">
                  <a:pos x="54" y="84"/>
                </a:cxn>
                <a:cxn ang="0">
                  <a:pos x="44" y="84"/>
                </a:cxn>
                <a:cxn ang="0">
                  <a:pos x="35" y="79"/>
                </a:cxn>
                <a:cxn ang="0">
                  <a:pos x="29" y="71"/>
                </a:cxn>
                <a:cxn ang="0">
                  <a:pos x="26" y="60"/>
                </a:cxn>
                <a:cxn ang="0">
                  <a:pos x="26" y="42"/>
                </a:cxn>
                <a:cxn ang="0">
                  <a:pos x="31" y="27"/>
                </a:cxn>
                <a:cxn ang="0">
                  <a:pos x="39" y="21"/>
                </a:cxn>
                <a:cxn ang="0">
                  <a:pos x="46" y="19"/>
                </a:cxn>
                <a:cxn ang="0">
                  <a:pos x="54" y="19"/>
                </a:cxn>
                <a:cxn ang="0">
                  <a:pos x="63" y="23"/>
                </a:cxn>
                <a:cxn ang="0">
                  <a:pos x="69" y="30"/>
                </a:cxn>
                <a:cxn ang="0">
                  <a:pos x="92" y="35"/>
                </a:cxn>
                <a:cxn ang="0">
                  <a:pos x="90" y="24"/>
                </a:cxn>
                <a:cxn ang="0">
                  <a:pos x="83" y="12"/>
                </a:cxn>
                <a:cxn ang="0">
                  <a:pos x="70" y="3"/>
                </a:cxn>
                <a:cxn ang="0">
                  <a:pos x="59" y="1"/>
                </a:cxn>
                <a:cxn ang="0">
                  <a:pos x="47" y="0"/>
                </a:cxn>
                <a:cxn ang="0">
                  <a:pos x="36" y="1"/>
                </a:cxn>
                <a:cxn ang="0">
                  <a:pos x="21" y="7"/>
                </a:cxn>
                <a:cxn ang="0">
                  <a:pos x="12" y="14"/>
                </a:cxn>
                <a:cxn ang="0">
                  <a:pos x="6" y="23"/>
                </a:cxn>
                <a:cxn ang="0">
                  <a:pos x="1" y="36"/>
                </a:cxn>
                <a:cxn ang="0">
                  <a:pos x="0" y="54"/>
                </a:cxn>
                <a:cxn ang="0">
                  <a:pos x="1" y="67"/>
                </a:cxn>
                <a:cxn ang="0">
                  <a:pos x="4" y="78"/>
                </a:cxn>
                <a:cxn ang="0">
                  <a:pos x="8" y="86"/>
                </a:cxn>
                <a:cxn ang="0">
                  <a:pos x="15" y="94"/>
                </a:cxn>
                <a:cxn ang="0">
                  <a:pos x="30" y="102"/>
                </a:cxn>
                <a:cxn ang="0">
                  <a:pos x="48" y="104"/>
                </a:cxn>
                <a:cxn ang="0">
                  <a:pos x="60" y="103"/>
                </a:cxn>
                <a:cxn ang="0">
                  <a:pos x="70" y="101"/>
                </a:cxn>
                <a:cxn ang="0">
                  <a:pos x="84" y="91"/>
                </a:cxn>
                <a:cxn ang="0">
                  <a:pos x="91" y="78"/>
                </a:cxn>
                <a:cxn ang="0">
                  <a:pos x="93" y="66"/>
                </a:cxn>
              </a:cxnLst>
              <a:rect l="0" t="0" r="r" b="b"/>
              <a:pathLst>
                <a:path w="93" h="104">
                  <a:moveTo>
                    <a:pt x="71" y="66"/>
                  </a:moveTo>
                  <a:lnTo>
                    <a:pt x="69" y="72"/>
                  </a:lnTo>
                  <a:lnTo>
                    <a:pt x="66" y="78"/>
                  </a:lnTo>
                  <a:lnTo>
                    <a:pt x="62" y="81"/>
                  </a:lnTo>
                  <a:lnTo>
                    <a:pt x="59" y="83"/>
                  </a:lnTo>
                  <a:lnTo>
                    <a:pt x="54" y="84"/>
                  </a:lnTo>
                  <a:lnTo>
                    <a:pt x="49" y="85"/>
                  </a:lnTo>
                  <a:lnTo>
                    <a:pt x="44" y="84"/>
                  </a:lnTo>
                  <a:lnTo>
                    <a:pt x="39" y="82"/>
                  </a:lnTo>
                  <a:lnTo>
                    <a:pt x="35" y="79"/>
                  </a:lnTo>
                  <a:lnTo>
                    <a:pt x="31" y="76"/>
                  </a:lnTo>
                  <a:lnTo>
                    <a:pt x="29" y="71"/>
                  </a:lnTo>
                  <a:lnTo>
                    <a:pt x="27" y="66"/>
                  </a:lnTo>
                  <a:lnTo>
                    <a:pt x="26" y="60"/>
                  </a:lnTo>
                  <a:lnTo>
                    <a:pt x="25" y="53"/>
                  </a:lnTo>
                  <a:lnTo>
                    <a:pt x="26" y="42"/>
                  </a:lnTo>
                  <a:lnTo>
                    <a:pt x="28" y="33"/>
                  </a:lnTo>
                  <a:lnTo>
                    <a:pt x="31" y="27"/>
                  </a:lnTo>
                  <a:lnTo>
                    <a:pt x="35" y="23"/>
                  </a:lnTo>
                  <a:lnTo>
                    <a:pt x="39" y="21"/>
                  </a:lnTo>
                  <a:lnTo>
                    <a:pt x="43" y="19"/>
                  </a:lnTo>
                  <a:lnTo>
                    <a:pt x="46" y="19"/>
                  </a:lnTo>
                  <a:lnTo>
                    <a:pt x="49" y="19"/>
                  </a:lnTo>
                  <a:lnTo>
                    <a:pt x="54" y="19"/>
                  </a:lnTo>
                  <a:lnTo>
                    <a:pt x="60" y="21"/>
                  </a:lnTo>
                  <a:lnTo>
                    <a:pt x="63" y="23"/>
                  </a:lnTo>
                  <a:lnTo>
                    <a:pt x="66" y="26"/>
                  </a:lnTo>
                  <a:lnTo>
                    <a:pt x="69" y="30"/>
                  </a:lnTo>
                  <a:lnTo>
                    <a:pt x="70" y="35"/>
                  </a:lnTo>
                  <a:lnTo>
                    <a:pt x="92" y="35"/>
                  </a:lnTo>
                  <a:lnTo>
                    <a:pt x="92" y="30"/>
                  </a:lnTo>
                  <a:lnTo>
                    <a:pt x="90" y="24"/>
                  </a:lnTo>
                  <a:lnTo>
                    <a:pt x="87" y="18"/>
                  </a:lnTo>
                  <a:lnTo>
                    <a:pt x="83" y="12"/>
                  </a:lnTo>
                  <a:lnTo>
                    <a:pt x="77" y="7"/>
                  </a:lnTo>
                  <a:lnTo>
                    <a:pt x="70" y="3"/>
                  </a:lnTo>
                  <a:lnTo>
                    <a:pt x="64" y="2"/>
                  </a:lnTo>
                  <a:lnTo>
                    <a:pt x="59" y="1"/>
                  </a:lnTo>
                  <a:lnTo>
                    <a:pt x="54" y="0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36" y="1"/>
                  </a:lnTo>
                  <a:lnTo>
                    <a:pt x="29" y="3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2" y="14"/>
                  </a:lnTo>
                  <a:lnTo>
                    <a:pt x="9" y="18"/>
                  </a:lnTo>
                  <a:lnTo>
                    <a:pt x="6" y="23"/>
                  </a:lnTo>
                  <a:lnTo>
                    <a:pt x="3" y="29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1" y="67"/>
                  </a:lnTo>
                  <a:lnTo>
                    <a:pt x="2" y="73"/>
                  </a:lnTo>
                  <a:lnTo>
                    <a:pt x="4" y="78"/>
                  </a:lnTo>
                  <a:lnTo>
                    <a:pt x="6" y="82"/>
                  </a:lnTo>
                  <a:lnTo>
                    <a:pt x="8" y="86"/>
                  </a:lnTo>
                  <a:lnTo>
                    <a:pt x="11" y="91"/>
                  </a:lnTo>
                  <a:lnTo>
                    <a:pt x="15" y="94"/>
                  </a:lnTo>
                  <a:lnTo>
                    <a:pt x="22" y="99"/>
                  </a:lnTo>
                  <a:lnTo>
                    <a:pt x="30" y="102"/>
                  </a:lnTo>
                  <a:lnTo>
                    <a:pt x="39" y="104"/>
                  </a:lnTo>
                  <a:lnTo>
                    <a:pt x="48" y="104"/>
                  </a:lnTo>
                  <a:lnTo>
                    <a:pt x="54" y="104"/>
                  </a:lnTo>
                  <a:lnTo>
                    <a:pt x="60" y="103"/>
                  </a:lnTo>
                  <a:lnTo>
                    <a:pt x="66" y="102"/>
                  </a:lnTo>
                  <a:lnTo>
                    <a:pt x="70" y="101"/>
                  </a:lnTo>
                  <a:lnTo>
                    <a:pt x="78" y="97"/>
                  </a:lnTo>
                  <a:lnTo>
                    <a:pt x="84" y="91"/>
                  </a:lnTo>
                  <a:lnTo>
                    <a:pt x="88" y="84"/>
                  </a:lnTo>
                  <a:lnTo>
                    <a:pt x="91" y="78"/>
                  </a:lnTo>
                  <a:lnTo>
                    <a:pt x="92" y="72"/>
                  </a:lnTo>
                  <a:lnTo>
                    <a:pt x="93" y="66"/>
                  </a:lnTo>
                  <a:lnTo>
                    <a:pt x="71" y="6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2" name="Freeform 2456"/>
            <p:cNvSpPr>
              <a:spLocks/>
            </p:cNvSpPr>
            <p:nvPr/>
          </p:nvSpPr>
          <p:spPr bwMode="auto">
            <a:xfrm>
              <a:off x="3138" y="973"/>
              <a:ext cx="22" cy="25"/>
            </a:xfrm>
            <a:custGeom>
              <a:avLst/>
              <a:gdLst/>
              <a:ahLst/>
              <a:cxnLst>
                <a:cxn ang="0">
                  <a:pos x="24" y="64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24" y="100"/>
                </a:cxn>
                <a:cxn ang="0">
                  <a:pos x="63" y="34"/>
                </a:cxn>
                <a:cxn ang="0">
                  <a:pos x="63" y="100"/>
                </a:cxn>
                <a:cxn ang="0">
                  <a:pos x="86" y="100"/>
                </a:cxn>
                <a:cxn ang="0">
                  <a:pos x="86" y="0"/>
                </a:cxn>
                <a:cxn ang="0">
                  <a:pos x="63" y="0"/>
                </a:cxn>
                <a:cxn ang="0">
                  <a:pos x="24" y="64"/>
                </a:cxn>
              </a:cxnLst>
              <a:rect l="0" t="0" r="r" b="b"/>
              <a:pathLst>
                <a:path w="86" h="100">
                  <a:moveTo>
                    <a:pt x="24" y="64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24" y="100"/>
                  </a:lnTo>
                  <a:lnTo>
                    <a:pt x="63" y="34"/>
                  </a:lnTo>
                  <a:lnTo>
                    <a:pt x="63" y="100"/>
                  </a:lnTo>
                  <a:lnTo>
                    <a:pt x="86" y="100"/>
                  </a:lnTo>
                  <a:lnTo>
                    <a:pt x="86" y="0"/>
                  </a:lnTo>
                  <a:lnTo>
                    <a:pt x="63" y="0"/>
                  </a:lnTo>
                  <a:lnTo>
                    <a:pt x="24" y="6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3" name="Freeform 2457"/>
            <p:cNvSpPr>
              <a:spLocks noEditPoints="1"/>
            </p:cNvSpPr>
            <p:nvPr/>
          </p:nvSpPr>
          <p:spPr bwMode="auto">
            <a:xfrm>
              <a:off x="3165" y="973"/>
              <a:ext cx="21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0"/>
                </a:cxn>
                <a:cxn ang="0">
                  <a:pos x="24" y="100"/>
                </a:cxn>
                <a:cxn ang="0">
                  <a:pos x="24" y="65"/>
                </a:cxn>
                <a:cxn ang="0">
                  <a:pos x="45" y="65"/>
                </a:cxn>
                <a:cxn ang="0">
                  <a:pos x="50" y="65"/>
                </a:cxn>
                <a:cxn ang="0">
                  <a:pos x="57" y="64"/>
                </a:cxn>
                <a:cxn ang="0">
                  <a:pos x="63" y="63"/>
                </a:cxn>
                <a:cxn ang="0">
                  <a:pos x="69" y="60"/>
                </a:cxn>
                <a:cxn ang="0">
                  <a:pos x="75" y="56"/>
                </a:cxn>
                <a:cxn ang="0">
                  <a:pos x="79" y="51"/>
                </a:cxn>
                <a:cxn ang="0">
                  <a:pos x="81" y="47"/>
                </a:cxn>
                <a:cxn ang="0">
                  <a:pos x="82" y="43"/>
                </a:cxn>
                <a:cxn ang="0">
                  <a:pos x="83" y="38"/>
                </a:cxn>
                <a:cxn ang="0">
                  <a:pos x="84" y="32"/>
                </a:cxn>
                <a:cxn ang="0">
                  <a:pos x="83" y="24"/>
                </a:cxn>
                <a:cxn ang="0">
                  <a:pos x="81" y="17"/>
                </a:cxn>
                <a:cxn ang="0">
                  <a:pos x="77" y="11"/>
                </a:cxn>
                <a:cxn ang="0">
                  <a:pos x="73" y="7"/>
                </a:cxn>
                <a:cxn ang="0">
                  <a:pos x="67" y="4"/>
                </a:cxn>
                <a:cxn ang="0">
                  <a:pos x="61" y="2"/>
                </a:cxn>
                <a:cxn ang="0">
                  <a:pos x="54" y="1"/>
                </a:cxn>
                <a:cxn ang="0">
                  <a:pos x="46" y="0"/>
                </a:cxn>
                <a:cxn ang="0">
                  <a:pos x="0" y="0"/>
                </a:cxn>
                <a:cxn ang="0">
                  <a:pos x="24" y="19"/>
                </a:cxn>
                <a:cxn ang="0">
                  <a:pos x="41" y="19"/>
                </a:cxn>
                <a:cxn ang="0">
                  <a:pos x="46" y="19"/>
                </a:cxn>
                <a:cxn ang="0">
                  <a:pos x="53" y="21"/>
                </a:cxn>
                <a:cxn ang="0">
                  <a:pos x="55" y="22"/>
                </a:cxn>
                <a:cxn ang="0">
                  <a:pos x="57" y="24"/>
                </a:cxn>
                <a:cxn ang="0">
                  <a:pos x="58" y="28"/>
                </a:cxn>
                <a:cxn ang="0">
                  <a:pos x="59" y="32"/>
                </a:cxn>
                <a:cxn ang="0">
                  <a:pos x="59" y="35"/>
                </a:cxn>
                <a:cxn ang="0">
                  <a:pos x="58" y="39"/>
                </a:cxn>
                <a:cxn ang="0">
                  <a:pos x="57" y="41"/>
                </a:cxn>
                <a:cxn ang="0">
                  <a:pos x="55" y="43"/>
                </a:cxn>
                <a:cxn ang="0">
                  <a:pos x="51" y="45"/>
                </a:cxn>
                <a:cxn ang="0">
                  <a:pos x="49" y="46"/>
                </a:cxn>
                <a:cxn ang="0">
                  <a:pos x="45" y="46"/>
                </a:cxn>
                <a:cxn ang="0">
                  <a:pos x="41" y="46"/>
                </a:cxn>
                <a:cxn ang="0">
                  <a:pos x="24" y="46"/>
                </a:cxn>
                <a:cxn ang="0">
                  <a:pos x="24" y="19"/>
                </a:cxn>
              </a:cxnLst>
              <a:rect l="0" t="0" r="r" b="b"/>
              <a:pathLst>
                <a:path w="84" h="100">
                  <a:moveTo>
                    <a:pt x="0" y="0"/>
                  </a:moveTo>
                  <a:lnTo>
                    <a:pt x="0" y="100"/>
                  </a:lnTo>
                  <a:lnTo>
                    <a:pt x="24" y="100"/>
                  </a:lnTo>
                  <a:lnTo>
                    <a:pt x="24" y="65"/>
                  </a:lnTo>
                  <a:lnTo>
                    <a:pt x="45" y="65"/>
                  </a:lnTo>
                  <a:lnTo>
                    <a:pt x="50" y="65"/>
                  </a:lnTo>
                  <a:lnTo>
                    <a:pt x="57" y="64"/>
                  </a:lnTo>
                  <a:lnTo>
                    <a:pt x="63" y="63"/>
                  </a:lnTo>
                  <a:lnTo>
                    <a:pt x="69" y="60"/>
                  </a:lnTo>
                  <a:lnTo>
                    <a:pt x="75" y="56"/>
                  </a:lnTo>
                  <a:lnTo>
                    <a:pt x="79" y="51"/>
                  </a:lnTo>
                  <a:lnTo>
                    <a:pt x="81" y="47"/>
                  </a:lnTo>
                  <a:lnTo>
                    <a:pt x="82" y="43"/>
                  </a:lnTo>
                  <a:lnTo>
                    <a:pt x="83" y="38"/>
                  </a:lnTo>
                  <a:lnTo>
                    <a:pt x="84" y="32"/>
                  </a:lnTo>
                  <a:lnTo>
                    <a:pt x="83" y="24"/>
                  </a:lnTo>
                  <a:lnTo>
                    <a:pt x="81" y="17"/>
                  </a:lnTo>
                  <a:lnTo>
                    <a:pt x="77" y="11"/>
                  </a:lnTo>
                  <a:lnTo>
                    <a:pt x="73" y="7"/>
                  </a:lnTo>
                  <a:lnTo>
                    <a:pt x="67" y="4"/>
                  </a:lnTo>
                  <a:lnTo>
                    <a:pt x="61" y="2"/>
                  </a:lnTo>
                  <a:lnTo>
                    <a:pt x="54" y="1"/>
                  </a:lnTo>
                  <a:lnTo>
                    <a:pt x="46" y="0"/>
                  </a:lnTo>
                  <a:lnTo>
                    <a:pt x="0" y="0"/>
                  </a:lnTo>
                  <a:close/>
                  <a:moveTo>
                    <a:pt x="24" y="19"/>
                  </a:moveTo>
                  <a:lnTo>
                    <a:pt x="41" y="19"/>
                  </a:lnTo>
                  <a:lnTo>
                    <a:pt x="46" y="19"/>
                  </a:lnTo>
                  <a:lnTo>
                    <a:pt x="53" y="21"/>
                  </a:lnTo>
                  <a:lnTo>
                    <a:pt x="55" y="22"/>
                  </a:lnTo>
                  <a:lnTo>
                    <a:pt x="57" y="24"/>
                  </a:lnTo>
                  <a:lnTo>
                    <a:pt x="58" y="28"/>
                  </a:lnTo>
                  <a:lnTo>
                    <a:pt x="59" y="32"/>
                  </a:lnTo>
                  <a:lnTo>
                    <a:pt x="59" y="35"/>
                  </a:lnTo>
                  <a:lnTo>
                    <a:pt x="58" y="39"/>
                  </a:lnTo>
                  <a:lnTo>
                    <a:pt x="57" y="41"/>
                  </a:lnTo>
                  <a:lnTo>
                    <a:pt x="55" y="43"/>
                  </a:lnTo>
                  <a:lnTo>
                    <a:pt x="51" y="45"/>
                  </a:lnTo>
                  <a:lnTo>
                    <a:pt x="49" y="46"/>
                  </a:lnTo>
                  <a:lnTo>
                    <a:pt x="45" y="46"/>
                  </a:lnTo>
                  <a:lnTo>
                    <a:pt x="41" y="46"/>
                  </a:lnTo>
                  <a:lnTo>
                    <a:pt x="24" y="46"/>
                  </a:lnTo>
                  <a:lnTo>
                    <a:pt x="24" y="1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4" name="Freeform 2458"/>
            <p:cNvSpPr>
              <a:spLocks/>
            </p:cNvSpPr>
            <p:nvPr/>
          </p:nvSpPr>
          <p:spPr bwMode="auto">
            <a:xfrm>
              <a:off x="3190" y="973"/>
              <a:ext cx="21" cy="25"/>
            </a:xfrm>
            <a:custGeom>
              <a:avLst/>
              <a:gdLst/>
              <a:ahLst/>
              <a:cxnLst>
                <a:cxn ang="0">
                  <a:pos x="24" y="64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24" y="100"/>
                </a:cxn>
                <a:cxn ang="0">
                  <a:pos x="64" y="34"/>
                </a:cxn>
                <a:cxn ang="0">
                  <a:pos x="64" y="100"/>
                </a:cxn>
                <a:cxn ang="0">
                  <a:pos x="86" y="100"/>
                </a:cxn>
                <a:cxn ang="0">
                  <a:pos x="86" y="0"/>
                </a:cxn>
                <a:cxn ang="0">
                  <a:pos x="64" y="0"/>
                </a:cxn>
                <a:cxn ang="0">
                  <a:pos x="24" y="64"/>
                </a:cxn>
              </a:cxnLst>
              <a:rect l="0" t="0" r="r" b="b"/>
              <a:pathLst>
                <a:path w="86" h="100">
                  <a:moveTo>
                    <a:pt x="24" y="64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24" y="100"/>
                  </a:lnTo>
                  <a:lnTo>
                    <a:pt x="64" y="34"/>
                  </a:lnTo>
                  <a:lnTo>
                    <a:pt x="64" y="100"/>
                  </a:lnTo>
                  <a:lnTo>
                    <a:pt x="86" y="100"/>
                  </a:lnTo>
                  <a:lnTo>
                    <a:pt x="86" y="0"/>
                  </a:lnTo>
                  <a:lnTo>
                    <a:pt x="64" y="0"/>
                  </a:lnTo>
                  <a:lnTo>
                    <a:pt x="24" y="6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5" name="Freeform 2459"/>
            <p:cNvSpPr>
              <a:spLocks/>
            </p:cNvSpPr>
            <p:nvPr/>
          </p:nvSpPr>
          <p:spPr bwMode="auto">
            <a:xfrm>
              <a:off x="3214" y="973"/>
              <a:ext cx="23" cy="25"/>
            </a:xfrm>
            <a:custGeom>
              <a:avLst/>
              <a:gdLst/>
              <a:ahLst/>
              <a:cxnLst>
                <a:cxn ang="0">
                  <a:pos x="50" y="49"/>
                </a:cxn>
                <a:cxn ang="0">
                  <a:pos x="28" y="0"/>
                </a:cxn>
                <a:cxn ang="0">
                  <a:pos x="0" y="0"/>
                </a:cxn>
                <a:cxn ang="0">
                  <a:pos x="37" y="72"/>
                </a:cxn>
                <a:cxn ang="0">
                  <a:pos x="36" y="75"/>
                </a:cxn>
                <a:cxn ang="0">
                  <a:pos x="33" y="78"/>
                </a:cxn>
                <a:cxn ang="0">
                  <a:pos x="30" y="80"/>
                </a:cxn>
                <a:cxn ang="0">
                  <a:pos x="25" y="81"/>
                </a:cxn>
                <a:cxn ang="0">
                  <a:pos x="19" y="81"/>
                </a:cxn>
                <a:cxn ang="0">
                  <a:pos x="15" y="80"/>
                </a:cxn>
                <a:cxn ang="0">
                  <a:pos x="15" y="100"/>
                </a:cxn>
                <a:cxn ang="0">
                  <a:pos x="22" y="101"/>
                </a:cxn>
                <a:cxn ang="0">
                  <a:pos x="29" y="101"/>
                </a:cxn>
                <a:cxn ang="0">
                  <a:pos x="34" y="101"/>
                </a:cxn>
                <a:cxn ang="0">
                  <a:pos x="38" y="101"/>
                </a:cxn>
                <a:cxn ang="0">
                  <a:pos x="42" y="100"/>
                </a:cxn>
                <a:cxn ang="0">
                  <a:pos x="46" y="98"/>
                </a:cxn>
                <a:cxn ang="0">
                  <a:pos x="49" y="95"/>
                </a:cxn>
                <a:cxn ang="0">
                  <a:pos x="53" y="92"/>
                </a:cxn>
                <a:cxn ang="0">
                  <a:pos x="56" y="85"/>
                </a:cxn>
                <a:cxn ang="0">
                  <a:pos x="61" y="79"/>
                </a:cxn>
                <a:cxn ang="0">
                  <a:pos x="92" y="0"/>
                </a:cxn>
                <a:cxn ang="0">
                  <a:pos x="67" y="0"/>
                </a:cxn>
                <a:cxn ang="0">
                  <a:pos x="50" y="49"/>
                </a:cxn>
              </a:cxnLst>
              <a:rect l="0" t="0" r="r" b="b"/>
              <a:pathLst>
                <a:path w="92" h="101">
                  <a:moveTo>
                    <a:pt x="50" y="49"/>
                  </a:moveTo>
                  <a:lnTo>
                    <a:pt x="28" y="0"/>
                  </a:lnTo>
                  <a:lnTo>
                    <a:pt x="0" y="0"/>
                  </a:lnTo>
                  <a:lnTo>
                    <a:pt x="37" y="72"/>
                  </a:lnTo>
                  <a:lnTo>
                    <a:pt x="36" y="75"/>
                  </a:lnTo>
                  <a:lnTo>
                    <a:pt x="33" y="78"/>
                  </a:lnTo>
                  <a:lnTo>
                    <a:pt x="30" y="80"/>
                  </a:lnTo>
                  <a:lnTo>
                    <a:pt x="25" y="81"/>
                  </a:lnTo>
                  <a:lnTo>
                    <a:pt x="19" y="81"/>
                  </a:lnTo>
                  <a:lnTo>
                    <a:pt x="15" y="80"/>
                  </a:lnTo>
                  <a:lnTo>
                    <a:pt x="15" y="100"/>
                  </a:lnTo>
                  <a:lnTo>
                    <a:pt x="22" y="101"/>
                  </a:lnTo>
                  <a:lnTo>
                    <a:pt x="29" y="101"/>
                  </a:lnTo>
                  <a:lnTo>
                    <a:pt x="34" y="101"/>
                  </a:lnTo>
                  <a:lnTo>
                    <a:pt x="38" y="101"/>
                  </a:lnTo>
                  <a:lnTo>
                    <a:pt x="42" y="100"/>
                  </a:lnTo>
                  <a:lnTo>
                    <a:pt x="46" y="98"/>
                  </a:lnTo>
                  <a:lnTo>
                    <a:pt x="49" y="95"/>
                  </a:lnTo>
                  <a:lnTo>
                    <a:pt x="53" y="92"/>
                  </a:lnTo>
                  <a:lnTo>
                    <a:pt x="56" y="85"/>
                  </a:lnTo>
                  <a:lnTo>
                    <a:pt x="61" y="79"/>
                  </a:lnTo>
                  <a:lnTo>
                    <a:pt x="92" y="0"/>
                  </a:lnTo>
                  <a:lnTo>
                    <a:pt x="67" y="0"/>
                  </a:lnTo>
                  <a:lnTo>
                    <a:pt x="50" y="49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6" name="Freeform 2460"/>
            <p:cNvSpPr>
              <a:spLocks/>
            </p:cNvSpPr>
            <p:nvPr/>
          </p:nvSpPr>
          <p:spPr bwMode="auto">
            <a:xfrm>
              <a:off x="3238" y="972"/>
              <a:ext cx="24" cy="26"/>
            </a:xfrm>
            <a:custGeom>
              <a:avLst/>
              <a:gdLst/>
              <a:ahLst/>
              <a:cxnLst>
                <a:cxn ang="0">
                  <a:pos x="69" y="72"/>
                </a:cxn>
                <a:cxn ang="0">
                  <a:pos x="62" y="81"/>
                </a:cxn>
                <a:cxn ang="0">
                  <a:pos x="54" y="84"/>
                </a:cxn>
                <a:cxn ang="0">
                  <a:pos x="44" y="84"/>
                </a:cxn>
                <a:cxn ang="0">
                  <a:pos x="35" y="79"/>
                </a:cxn>
                <a:cxn ang="0">
                  <a:pos x="29" y="71"/>
                </a:cxn>
                <a:cxn ang="0">
                  <a:pos x="26" y="60"/>
                </a:cxn>
                <a:cxn ang="0">
                  <a:pos x="26" y="42"/>
                </a:cxn>
                <a:cxn ang="0">
                  <a:pos x="31" y="27"/>
                </a:cxn>
                <a:cxn ang="0">
                  <a:pos x="39" y="21"/>
                </a:cxn>
                <a:cxn ang="0">
                  <a:pos x="46" y="19"/>
                </a:cxn>
                <a:cxn ang="0">
                  <a:pos x="54" y="19"/>
                </a:cxn>
                <a:cxn ang="0">
                  <a:pos x="63" y="23"/>
                </a:cxn>
                <a:cxn ang="0">
                  <a:pos x="69" y="30"/>
                </a:cxn>
                <a:cxn ang="0">
                  <a:pos x="92" y="35"/>
                </a:cxn>
                <a:cxn ang="0">
                  <a:pos x="90" y="24"/>
                </a:cxn>
                <a:cxn ang="0">
                  <a:pos x="83" y="12"/>
                </a:cxn>
                <a:cxn ang="0">
                  <a:pos x="70" y="3"/>
                </a:cxn>
                <a:cxn ang="0">
                  <a:pos x="59" y="1"/>
                </a:cxn>
                <a:cxn ang="0">
                  <a:pos x="47" y="0"/>
                </a:cxn>
                <a:cxn ang="0">
                  <a:pos x="36" y="1"/>
                </a:cxn>
                <a:cxn ang="0">
                  <a:pos x="21" y="7"/>
                </a:cxn>
                <a:cxn ang="0">
                  <a:pos x="12" y="14"/>
                </a:cxn>
                <a:cxn ang="0">
                  <a:pos x="6" y="23"/>
                </a:cxn>
                <a:cxn ang="0">
                  <a:pos x="1" y="36"/>
                </a:cxn>
                <a:cxn ang="0">
                  <a:pos x="0" y="54"/>
                </a:cxn>
                <a:cxn ang="0">
                  <a:pos x="1" y="67"/>
                </a:cxn>
                <a:cxn ang="0">
                  <a:pos x="4" y="78"/>
                </a:cxn>
                <a:cxn ang="0">
                  <a:pos x="8" y="86"/>
                </a:cxn>
                <a:cxn ang="0">
                  <a:pos x="15" y="94"/>
                </a:cxn>
                <a:cxn ang="0">
                  <a:pos x="30" y="102"/>
                </a:cxn>
                <a:cxn ang="0">
                  <a:pos x="48" y="104"/>
                </a:cxn>
                <a:cxn ang="0">
                  <a:pos x="60" y="103"/>
                </a:cxn>
                <a:cxn ang="0">
                  <a:pos x="70" y="101"/>
                </a:cxn>
                <a:cxn ang="0">
                  <a:pos x="84" y="91"/>
                </a:cxn>
                <a:cxn ang="0">
                  <a:pos x="91" y="78"/>
                </a:cxn>
                <a:cxn ang="0">
                  <a:pos x="93" y="66"/>
                </a:cxn>
              </a:cxnLst>
              <a:rect l="0" t="0" r="r" b="b"/>
              <a:pathLst>
                <a:path w="93" h="104">
                  <a:moveTo>
                    <a:pt x="71" y="66"/>
                  </a:moveTo>
                  <a:lnTo>
                    <a:pt x="69" y="72"/>
                  </a:lnTo>
                  <a:lnTo>
                    <a:pt x="66" y="78"/>
                  </a:lnTo>
                  <a:lnTo>
                    <a:pt x="62" y="81"/>
                  </a:lnTo>
                  <a:lnTo>
                    <a:pt x="59" y="83"/>
                  </a:lnTo>
                  <a:lnTo>
                    <a:pt x="54" y="84"/>
                  </a:lnTo>
                  <a:lnTo>
                    <a:pt x="49" y="85"/>
                  </a:lnTo>
                  <a:lnTo>
                    <a:pt x="44" y="84"/>
                  </a:lnTo>
                  <a:lnTo>
                    <a:pt x="39" y="82"/>
                  </a:lnTo>
                  <a:lnTo>
                    <a:pt x="35" y="79"/>
                  </a:lnTo>
                  <a:lnTo>
                    <a:pt x="31" y="76"/>
                  </a:lnTo>
                  <a:lnTo>
                    <a:pt x="29" y="71"/>
                  </a:lnTo>
                  <a:lnTo>
                    <a:pt x="27" y="66"/>
                  </a:lnTo>
                  <a:lnTo>
                    <a:pt x="26" y="60"/>
                  </a:lnTo>
                  <a:lnTo>
                    <a:pt x="25" y="53"/>
                  </a:lnTo>
                  <a:lnTo>
                    <a:pt x="26" y="42"/>
                  </a:lnTo>
                  <a:lnTo>
                    <a:pt x="28" y="33"/>
                  </a:lnTo>
                  <a:lnTo>
                    <a:pt x="31" y="27"/>
                  </a:lnTo>
                  <a:lnTo>
                    <a:pt x="35" y="23"/>
                  </a:lnTo>
                  <a:lnTo>
                    <a:pt x="39" y="21"/>
                  </a:lnTo>
                  <a:lnTo>
                    <a:pt x="43" y="19"/>
                  </a:lnTo>
                  <a:lnTo>
                    <a:pt x="46" y="19"/>
                  </a:lnTo>
                  <a:lnTo>
                    <a:pt x="49" y="19"/>
                  </a:lnTo>
                  <a:lnTo>
                    <a:pt x="54" y="19"/>
                  </a:lnTo>
                  <a:lnTo>
                    <a:pt x="60" y="21"/>
                  </a:lnTo>
                  <a:lnTo>
                    <a:pt x="63" y="23"/>
                  </a:lnTo>
                  <a:lnTo>
                    <a:pt x="67" y="26"/>
                  </a:lnTo>
                  <a:lnTo>
                    <a:pt x="69" y="30"/>
                  </a:lnTo>
                  <a:lnTo>
                    <a:pt x="70" y="35"/>
                  </a:lnTo>
                  <a:lnTo>
                    <a:pt x="92" y="35"/>
                  </a:lnTo>
                  <a:lnTo>
                    <a:pt x="92" y="30"/>
                  </a:lnTo>
                  <a:lnTo>
                    <a:pt x="90" y="24"/>
                  </a:lnTo>
                  <a:lnTo>
                    <a:pt x="87" y="18"/>
                  </a:lnTo>
                  <a:lnTo>
                    <a:pt x="83" y="12"/>
                  </a:lnTo>
                  <a:lnTo>
                    <a:pt x="77" y="7"/>
                  </a:lnTo>
                  <a:lnTo>
                    <a:pt x="70" y="3"/>
                  </a:lnTo>
                  <a:lnTo>
                    <a:pt x="64" y="2"/>
                  </a:lnTo>
                  <a:lnTo>
                    <a:pt x="59" y="1"/>
                  </a:lnTo>
                  <a:lnTo>
                    <a:pt x="54" y="0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36" y="1"/>
                  </a:lnTo>
                  <a:lnTo>
                    <a:pt x="29" y="3"/>
                  </a:lnTo>
                  <a:lnTo>
                    <a:pt x="21" y="7"/>
                  </a:lnTo>
                  <a:lnTo>
                    <a:pt x="17" y="10"/>
                  </a:lnTo>
                  <a:lnTo>
                    <a:pt x="12" y="14"/>
                  </a:lnTo>
                  <a:lnTo>
                    <a:pt x="9" y="18"/>
                  </a:lnTo>
                  <a:lnTo>
                    <a:pt x="6" y="23"/>
                  </a:lnTo>
                  <a:lnTo>
                    <a:pt x="3" y="29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1" y="67"/>
                  </a:lnTo>
                  <a:lnTo>
                    <a:pt x="2" y="73"/>
                  </a:lnTo>
                  <a:lnTo>
                    <a:pt x="4" y="78"/>
                  </a:lnTo>
                  <a:lnTo>
                    <a:pt x="6" y="82"/>
                  </a:lnTo>
                  <a:lnTo>
                    <a:pt x="8" y="86"/>
                  </a:lnTo>
                  <a:lnTo>
                    <a:pt x="11" y="91"/>
                  </a:lnTo>
                  <a:lnTo>
                    <a:pt x="15" y="94"/>
                  </a:lnTo>
                  <a:lnTo>
                    <a:pt x="22" y="99"/>
                  </a:lnTo>
                  <a:lnTo>
                    <a:pt x="30" y="102"/>
                  </a:lnTo>
                  <a:lnTo>
                    <a:pt x="39" y="104"/>
                  </a:lnTo>
                  <a:lnTo>
                    <a:pt x="48" y="104"/>
                  </a:lnTo>
                  <a:lnTo>
                    <a:pt x="54" y="104"/>
                  </a:lnTo>
                  <a:lnTo>
                    <a:pt x="60" y="103"/>
                  </a:lnTo>
                  <a:lnTo>
                    <a:pt x="66" y="102"/>
                  </a:lnTo>
                  <a:lnTo>
                    <a:pt x="70" y="101"/>
                  </a:lnTo>
                  <a:lnTo>
                    <a:pt x="78" y="97"/>
                  </a:lnTo>
                  <a:lnTo>
                    <a:pt x="84" y="91"/>
                  </a:lnTo>
                  <a:lnTo>
                    <a:pt x="88" y="84"/>
                  </a:lnTo>
                  <a:lnTo>
                    <a:pt x="91" y="78"/>
                  </a:lnTo>
                  <a:lnTo>
                    <a:pt x="93" y="72"/>
                  </a:lnTo>
                  <a:lnTo>
                    <a:pt x="93" y="66"/>
                  </a:lnTo>
                  <a:lnTo>
                    <a:pt x="71" y="6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7" name="Freeform 2461"/>
            <p:cNvSpPr>
              <a:spLocks/>
            </p:cNvSpPr>
            <p:nvPr/>
          </p:nvSpPr>
          <p:spPr bwMode="auto">
            <a:xfrm>
              <a:off x="3079" y="2624"/>
              <a:ext cx="262" cy="123"/>
            </a:xfrm>
            <a:custGeom>
              <a:avLst/>
              <a:gdLst/>
              <a:ahLst/>
              <a:cxnLst>
                <a:cxn ang="0">
                  <a:pos x="892" y="423"/>
                </a:cxn>
                <a:cxn ang="0">
                  <a:pos x="954" y="390"/>
                </a:cxn>
                <a:cxn ang="0">
                  <a:pos x="1001" y="353"/>
                </a:cxn>
                <a:cxn ang="0">
                  <a:pos x="1030" y="313"/>
                </a:cxn>
                <a:cxn ang="0">
                  <a:pos x="1048" y="274"/>
                </a:cxn>
                <a:cxn ang="0">
                  <a:pos x="1048" y="0"/>
                </a:cxn>
                <a:cxn ang="0">
                  <a:pos x="0" y="8"/>
                </a:cxn>
                <a:cxn ang="0">
                  <a:pos x="0" y="260"/>
                </a:cxn>
                <a:cxn ang="0">
                  <a:pos x="8" y="303"/>
                </a:cxn>
                <a:cxn ang="0">
                  <a:pos x="38" y="343"/>
                </a:cxn>
                <a:cxn ang="0">
                  <a:pos x="78" y="380"/>
                </a:cxn>
                <a:cxn ang="0">
                  <a:pos x="137" y="414"/>
                </a:cxn>
                <a:cxn ang="0">
                  <a:pos x="205" y="443"/>
                </a:cxn>
                <a:cxn ang="0">
                  <a:pos x="283" y="464"/>
                </a:cxn>
                <a:cxn ang="0">
                  <a:pos x="368" y="481"/>
                </a:cxn>
                <a:cxn ang="0">
                  <a:pos x="465" y="489"/>
                </a:cxn>
                <a:cxn ang="0">
                  <a:pos x="558" y="491"/>
                </a:cxn>
                <a:cxn ang="0">
                  <a:pos x="648" y="483"/>
                </a:cxn>
                <a:cxn ang="0">
                  <a:pos x="739" y="469"/>
                </a:cxn>
                <a:cxn ang="0">
                  <a:pos x="820" y="449"/>
                </a:cxn>
                <a:cxn ang="0">
                  <a:pos x="892" y="423"/>
                </a:cxn>
              </a:cxnLst>
              <a:rect l="0" t="0" r="r" b="b"/>
              <a:pathLst>
                <a:path w="1048" h="491">
                  <a:moveTo>
                    <a:pt x="892" y="423"/>
                  </a:moveTo>
                  <a:lnTo>
                    <a:pt x="954" y="390"/>
                  </a:lnTo>
                  <a:lnTo>
                    <a:pt x="1001" y="353"/>
                  </a:lnTo>
                  <a:lnTo>
                    <a:pt x="1030" y="313"/>
                  </a:lnTo>
                  <a:lnTo>
                    <a:pt x="1048" y="274"/>
                  </a:lnTo>
                  <a:lnTo>
                    <a:pt x="1048" y="0"/>
                  </a:lnTo>
                  <a:lnTo>
                    <a:pt x="0" y="8"/>
                  </a:lnTo>
                  <a:lnTo>
                    <a:pt x="0" y="260"/>
                  </a:lnTo>
                  <a:lnTo>
                    <a:pt x="8" y="303"/>
                  </a:lnTo>
                  <a:lnTo>
                    <a:pt x="38" y="343"/>
                  </a:lnTo>
                  <a:lnTo>
                    <a:pt x="78" y="380"/>
                  </a:lnTo>
                  <a:lnTo>
                    <a:pt x="137" y="414"/>
                  </a:lnTo>
                  <a:lnTo>
                    <a:pt x="205" y="443"/>
                  </a:lnTo>
                  <a:lnTo>
                    <a:pt x="283" y="464"/>
                  </a:lnTo>
                  <a:lnTo>
                    <a:pt x="368" y="481"/>
                  </a:lnTo>
                  <a:lnTo>
                    <a:pt x="465" y="489"/>
                  </a:lnTo>
                  <a:lnTo>
                    <a:pt x="558" y="491"/>
                  </a:lnTo>
                  <a:lnTo>
                    <a:pt x="648" y="483"/>
                  </a:lnTo>
                  <a:lnTo>
                    <a:pt x="739" y="469"/>
                  </a:lnTo>
                  <a:lnTo>
                    <a:pt x="820" y="449"/>
                  </a:lnTo>
                  <a:lnTo>
                    <a:pt x="892" y="4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8" name="Freeform 2462"/>
            <p:cNvSpPr>
              <a:spLocks/>
            </p:cNvSpPr>
            <p:nvPr/>
          </p:nvSpPr>
          <p:spPr bwMode="auto">
            <a:xfrm>
              <a:off x="3302" y="2720"/>
              <a:ext cx="18" cy="11"/>
            </a:xfrm>
            <a:custGeom>
              <a:avLst/>
              <a:gdLst/>
              <a:ahLst/>
              <a:cxnLst>
                <a:cxn ang="0">
                  <a:pos x="70" y="11"/>
                </a:cxn>
                <a:cxn ang="0">
                  <a:pos x="62" y="1"/>
                </a:cxn>
                <a:cxn ang="0">
                  <a:pos x="0" y="32"/>
                </a:cxn>
                <a:cxn ang="0">
                  <a:pos x="6" y="44"/>
                </a:cxn>
                <a:cxn ang="0">
                  <a:pos x="69" y="12"/>
                </a:cxn>
                <a:cxn ang="0">
                  <a:pos x="70" y="11"/>
                </a:cxn>
                <a:cxn ang="0">
                  <a:pos x="69" y="12"/>
                </a:cxn>
                <a:cxn ang="0">
                  <a:pos x="71" y="10"/>
                </a:cxn>
                <a:cxn ang="0">
                  <a:pos x="73" y="8"/>
                </a:cxn>
                <a:cxn ang="0">
                  <a:pos x="73" y="6"/>
                </a:cxn>
                <a:cxn ang="0">
                  <a:pos x="72" y="3"/>
                </a:cxn>
                <a:cxn ang="0">
                  <a:pos x="71" y="2"/>
                </a:cxn>
                <a:cxn ang="0">
                  <a:pos x="69" y="0"/>
                </a:cxn>
                <a:cxn ang="0">
                  <a:pos x="65" y="0"/>
                </a:cxn>
                <a:cxn ang="0">
                  <a:pos x="62" y="1"/>
                </a:cxn>
                <a:cxn ang="0">
                  <a:pos x="70" y="11"/>
                </a:cxn>
              </a:cxnLst>
              <a:rect l="0" t="0" r="r" b="b"/>
              <a:pathLst>
                <a:path w="73" h="44">
                  <a:moveTo>
                    <a:pt x="70" y="11"/>
                  </a:moveTo>
                  <a:lnTo>
                    <a:pt x="62" y="1"/>
                  </a:lnTo>
                  <a:lnTo>
                    <a:pt x="0" y="32"/>
                  </a:lnTo>
                  <a:lnTo>
                    <a:pt x="6" y="44"/>
                  </a:lnTo>
                  <a:lnTo>
                    <a:pt x="69" y="12"/>
                  </a:lnTo>
                  <a:lnTo>
                    <a:pt x="70" y="11"/>
                  </a:lnTo>
                  <a:lnTo>
                    <a:pt x="69" y="12"/>
                  </a:lnTo>
                  <a:lnTo>
                    <a:pt x="71" y="10"/>
                  </a:lnTo>
                  <a:lnTo>
                    <a:pt x="73" y="8"/>
                  </a:lnTo>
                  <a:lnTo>
                    <a:pt x="73" y="6"/>
                  </a:lnTo>
                  <a:lnTo>
                    <a:pt x="72" y="3"/>
                  </a:lnTo>
                  <a:lnTo>
                    <a:pt x="71" y="2"/>
                  </a:lnTo>
                  <a:lnTo>
                    <a:pt x="69" y="0"/>
                  </a:lnTo>
                  <a:lnTo>
                    <a:pt x="65" y="0"/>
                  </a:lnTo>
                  <a:lnTo>
                    <a:pt x="62" y="1"/>
                  </a:lnTo>
                  <a:lnTo>
                    <a:pt x="70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79" name="Freeform 2463"/>
            <p:cNvSpPr>
              <a:spLocks/>
            </p:cNvSpPr>
            <p:nvPr/>
          </p:nvSpPr>
          <p:spPr bwMode="auto">
            <a:xfrm>
              <a:off x="3317" y="2711"/>
              <a:ext cx="14" cy="12"/>
            </a:xfrm>
            <a:custGeom>
              <a:avLst/>
              <a:gdLst/>
              <a:ahLst/>
              <a:cxnLst>
                <a:cxn ang="0">
                  <a:pos x="57" y="10"/>
                </a:cxn>
                <a:cxn ang="0">
                  <a:pos x="47" y="1"/>
                </a:cxn>
                <a:cxn ang="0">
                  <a:pos x="0" y="38"/>
                </a:cxn>
                <a:cxn ang="0">
                  <a:pos x="9" y="48"/>
                </a:cxn>
                <a:cxn ang="0">
                  <a:pos x="55" y="11"/>
                </a:cxn>
                <a:cxn ang="0">
                  <a:pos x="57" y="10"/>
                </a:cxn>
                <a:cxn ang="0">
                  <a:pos x="55" y="11"/>
                </a:cxn>
                <a:cxn ang="0">
                  <a:pos x="58" y="9"/>
                </a:cxn>
                <a:cxn ang="0">
                  <a:pos x="59" y="6"/>
                </a:cxn>
                <a:cxn ang="0">
                  <a:pos x="58" y="4"/>
                </a:cxn>
                <a:cxn ang="0">
                  <a:pos x="57" y="2"/>
                </a:cxn>
                <a:cxn ang="0">
                  <a:pos x="54" y="0"/>
                </a:cxn>
                <a:cxn ang="0">
                  <a:pos x="52" y="0"/>
                </a:cxn>
                <a:cxn ang="0">
                  <a:pos x="50" y="0"/>
                </a:cxn>
                <a:cxn ang="0">
                  <a:pos x="47" y="1"/>
                </a:cxn>
                <a:cxn ang="0">
                  <a:pos x="57" y="10"/>
                </a:cxn>
              </a:cxnLst>
              <a:rect l="0" t="0" r="r" b="b"/>
              <a:pathLst>
                <a:path w="59" h="48">
                  <a:moveTo>
                    <a:pt x="57" y="10"/>
                  </a:moveTo>
                  <a:lnTo>
                    <a:pt x="47" y="1"/>
                  </a:lnTo>
                  <a:lnTo>
                    <a:pt x="0" y="38"/>
                  </a:lnTo>
                  <a:lnTo>
                    <a:pt x="9" y="48"/>
                  </a:lnTo>
                  <a:lnTo>
                    <a:pt x="55" y="11"/>
                  </a:lnTo>
                  <a:lnTo>
                    <a:pt x="57" y="10"/>
                  </a:lnTo>
                  <a:lnTo>
                    <a:pt x="55" y="11"/>
                  </a:lnTo>
                  <a:lnTo>
                    <a:pt x="58" y="9"/>
                  </a:lnTo>
                  <a:lnTo>
                    <a:pt x="59" y="6"/>
                  </a:lnTo>
                  <a:lnTo>
                    <a:pt x="58" y="4"/>
                  </a:lnTo>
                  <a:lnTo>
                    <a:pt x="57" y="2"/>
                  </a:lnTo>
                  <a:lnTo>
                    <a:pt x="54" y="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47" y="1"/>
                  </a:lnTo>
                  <a:lnTo>
                    <a:pt x="57" y="1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0" name="Freeform 2464"/>
            <p:cNvSpPr>
              <a:spLocks/>
            </p:cNvSpPr>
            <p:nvPr/>
          </p:nvSpPr>
          <p:spPr bwMode="auto">
            <a:xfrm>
              <a:off x="3328" y="2701"/>
              <a:ext cx="10" cy="12"/>
            </a:xfrm>
            <a:custGeom>
              <a:avLst/>
              <a:gdLst/>
              <a:ahLst/>
              <a:cxnLst>
                <a:cxn ang="0">
                  <a:pos x="40" y="10"/>
                </a:cxn>
                <a:cxn ang="0">
                  <a:pos x="29" y="3"/>
                </a:cxn>
                <a:cxn ang="0">
                  <a:pos x="0" y="43"/>
                </a:cxn>
                <a:cxn ang="0">
                  <a:pos x="11" y="51"/>
                </a:cxn>
                <a:cxn ang="0">
                  <a:pos x="39" y="12"/>
                </a:cxn>
                <a:cxn ang="0">
                  <a:pos x="40" y="10"/>
                </a:cxn>
                <a:cxn ang="0">
                  <a:pos x="39" y="12"/>
                </a:cxn>
                <a:cxn ang="0">
                  <a:pos x="40" y="8"/>
                </a:cxn>
                <a:cxn ang="0">
                  <a:pos x="40" y="6"/>
                </a:cxn>
                <a:cxn ang="0">
                  <a:pos x="39" y="3"/>
                </a:cxn>
                <a:cxn ang="0">
                  <a:pos x="38" y="2"/>
                </a:cxn>
                <a:cxn ang="0">
                  <a:pos x="36" y="1"/>
                </a:cxn>
                <a:cxn ang="0">
                  <a:pos x="33" y="0"/>
                </a:cxn>
                <a:cxn ang="0">
                  <a:pos x="31" y="1"/>
                </a:cxn>
                <a:cxn ang="0">
                  <a:pos x="29" y="3"/>
                </a:cxn>
                <a:cxn ang="0">
                  <a:pos x="40" y="10"/>
                </a:cxn>
              </a:cxnLst>
              <a:rect l="0" t="0" r="r" b="b"/>
              <a:pathLst>
                <a:path w="40" h="51">
                  <a:moveTo>
                    <a:pt x="40" y="10"/>
                  </a:moveTo>
                  <a:lnTo>
                    <a:pt x="29" y="3"/>
                  </a:lnTo>
                  <a:lnTo>
                    <a:pt x="0" y="43"/>
                  </a:lnTo>
                  <a:lnTo>
                    <a:pt x="11" y="51"/>
                  </a:lnTo>
                  <a:lnTo>
                    <a:pt x="39" y="12"/>
                  </a:lnTo>
                  <a:lnTo>
                    <a:pt x="40" y="10"/>
                  </a:lnTo>
                  <a:lnTo>
                    <a:pt x="39" y="12"/>
                  </a:lnTo>
                  <a:lnTo>
                    <a:pt x="40" y="8"/>
                  </a:lnTo>
                  <a:lnTo>
                    <a:pt x="40" y="6"/>
                  </a:lnTo>
                  <a:lnTo>
                    <a:pt x="39" y="3"/>
                  </a:lnTo>
                  <a:lnTo>
                    <a:pt x="38" y="2"/>
                  </a:lnTo>
                  <a:lnTo>
                    <a:pt x="36" y="1"/>
                  </a:lnTo>
                  <a:lnTo>
                    <a:pt x="33" y="0"/>
                  </a:lnTo>
                  <a:lnTo>
                    <a:pt x="31" y="1"/>
                  </a:lnTo>
                  <a:lnTo>
                    <a:pt x="29" y="3"/>
                  </a:lnTo>
                  <a:lnTo>
                    <a:pt x="40" y="1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1" name="Freeform 2465"/>
            <p:cNvSpPr>
              <a:spLocks/>
            </p:cNvSpPr>
            <p:nvPr/>
          </p:nvSpPr>
          <p:spPr bwMode="auto">
            <a:xfrm>
              <a:off x="3335" y="2691"/>
              <a:ext cx="8" cy="12"/>
            </a:xfrm>
            <a:custGeom>
              <a:avLst/>
              <a:gdLst/>
              <a:ahLst/>
              <a:cxnLst>
                <a:cxn ang="0">
                  <a:pos x="30" y="7"/>
                </a:cxn>
                <a:cxn ang="0">
                  <a:pos x="18" y="4"/>
                </a:cxn>
                <a:cxn ang="0">
                  <a:pos x="0" y="43"/>
                </a:cxn>
                <a:cxn ang="0">
                  <a:pos x="12" y="49"/>
                </a:cxn>
                <a:cxn ang="0">
                  <a:pos x="30" y="10"/>
                </a:cxn>
                <a:cxn ang="0">
                  <a:pos x="30" y="7"/>
                </a:cxn>
                <a:cxn ang="0">
                  <a:pos x="30" y="10"/>
                </a:cxn>
                <a:cxn ang="0">
                  <a:pos x="30" y="7"/>
                </a:cxn>
                <a:cxn ang="0">
                  <a:pos x="30" y="4"/>
                </a:cxn>
                <a:cxn ang="0">
                  <a:pos x="28" y="2"/>
                </a:cxn>
                <a:cxn ang="0">
                  <a:pos x="27" y="1"/>
                </a:cxn>
                <a:cxn ang="0">
                  <a:pos x="24" y="0"/>
                </a:cxn>
                <a:cxn ang="0">
                  <a:pos x="22" y="1"/>
                </a:cxn>
                <a:cxn ang="0">
                  <a:pos x="20" y="2"/>
                </a:cxn>
                <a:cxn ang="0">
                  <a:pos x="18" y="4"/>
                </a:cxn>
                <a:cxn ang="0">
                  <a:pos x="30" y="7"/>
                </a:cxn>
              </a:cxnLst>
              <a:rect l="0" t="0" r="r" b="b"/>
              <a:pathLst>
                <a:path w="30" h="49">
                  <a:moveTo>
                    <a:pt x="30" y="7"/>
                  </a:moveTo>
                  <a:lnTo>
                    <a:pt x="18" y="4"/>
                  </a:lnTo>
                  <a:lnTo>
                    <a:pt x="0" y="43"/>
                  </a:lnTo>
                  <a:lnTo>
                    <a:pt x="12" y="49"/>
                  </a:lnTo>
                  <a:lnTo>
                    <a:pt x="30" y="10"/>
                  </a:lnTo>
                  <a:lnTo>
                    <a:pt x="30" y="7"/>
                  </a:lnTo>
                  <a:lnTo>
                    <a:pt x="30" y="10"/>
                  </a:lnTo>
                  <a:lnTo>
                    <a:pt x="30" y="7"/>
                  </a:lnTo>
                  <a:lnTo>
                    <a:pt x="30" y="4"/>
                  </a:lnTo>
                  <a:lnTo>
                    <a:pt x="28" y="2"/>
                  </a:lnTo>
                  <a:lnTo>
                    <a:pt x="27" y="1"/>
                  </a:lnTo>
                  <a:lnTo>
                    <a:pt x="24" y="0"/>
                  </a:lnTo>
                  <a:lnTo>
                    <a:pt x="22" y="1"/>
                  </a:lnTo>
                  <a:lnTo>
                    <a:pt x="20" y="2"/>
                  </a:lnTo>
                  <a:lnTo>
                    <a:pt x="18" y="4"/>
                  </a:lnTo>
                  <a:lnTo>
                    <a:pt x="30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2" name="Freeform 2466"/>
            <p:cNvSpPr>
              <a:spLocks/>
            </p:cNvSpPr>
            <p:nvPr/>
          </p:nvSpPr>
          <p:spPr bwMode="auto">
            <a:xfrm>
              <a:off x="3340" y="2623"/>
              <a:ext cx="3" cy="6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6"/>
                </a:cxn>
                <a:cxn ang="0">
                  <a:pos x="0" y="280"/>
                </a:cxn>
                <a:cxn ang="0">
                  <a:pos x="13" y="280"/>
                </a:cxn>
                <a:cxn ang="0">
                  <a:pos x="13" y="6"/>
                </a:cxn>
                <a:cxn ang="0">
                  <a:pos x="7" y="0"/>
                </a:cxn>
                <a:cxn ang="0">
                  <a:pos x="13" y="6"/>
                </a:cxn>
                <a:cxn ang="0">
                  <a:pos x="13" y="3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7" y="0"/>
                </a:cxn>
              </a:cxnLst>
              <a:rect l="0" t="0" r="r" b="b"/>
              <a:pathLst>
                <a:path w="13" h="280">
                  <a:moveTo>
                    <a:pt x="7" y="0"/>
                  </a:moveTo>
                  <a:lnTo>
                    <a:pt x="0" y="6"/>
                  </a:lnTo>
                  <a:lnTo>
                    <a:pt x="0" y="280"/>
                  </a:lnTo>
                  <a:lnTo>
                    <a:pt x="13" y="280"/>
                  </a:lnTo>
                  <a:lnTo>
                    <a:pt x="13" y="6"/>
                  </a:lnTo>
                  <a:lnTo>
                    <a:pt x="7" y="0"/>
                  </a:lnTo>
                  <a:lnTo>
                    <a:pt x="13" y="6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3" name="Freeform 2467"/>
            <p:cNvSpPr>
              <a:spLocks/>
            </p:cNvSpPr>
            <p:nvPr/>
          </p:nvSpPr>
          <p:spPr bwMode="auto">
            <a:xfrm>
              <a:off x="3078" y="2623"/>
              <a:ext cx="263" cy="5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6" y="21"/>
                </a:cxn>
                <a:cxn ang="0">
                  <a:pos x="1054" y="12"/>
                </a:cxn>
                <a:cxn ang="0">
                  <a:pos x="1054" y="0"/>
                </a:cxn>
                <a:cxn ang="0">
                  <a:pos x="6" y="7"/>
                </a:cxn>
                <a:cxn ang="0">
                  <a:pos x="0" y="14"/>
                </a:cxn>
                <a:cxn ang="0">
                  <a:pos x="6" y="7"/>
                </a:cxn>
                <a:cxn ang="0">
                  <a:pos x="3" y="8"/>
                </a:cxn>
                <a:cxn ang="0">
                  <a:pos x="1" y="9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2" y="19"/>
                </a:cxn>
                <a:cxn ang="0">
                  <a:pos x="4" y="21"/>
                </a:cxn>
                <a:cxn ang="0">
                  <a:pos x="6" y="21"/>
                </a:cxn>
                <a:cxn ang="0">
                  <a:pos x="0" y="14"/>
                </a:cxn>
              </a:cxnLst>
              <a:rect l="0" t="0" r="r" b="b"/>
              <a:pathLst>
                <a:path w="1054" h="21">
                  <a:moveTo>
                    <a:pt x="0" y="14"/>
                  </a:moveTo>
                  <a:lnTo>
                    <a:pt x="6" y="21"/>
                  </a:lnTo>
                  <a:lnTo>
                    <a:pt x="1054" y="12"/>
                  </a:lnTo>
                  <a:lnTo>
                    <a:pt x="1054" y="0"/>
                  </a:lnTo>
                  <a:lnTo>
                    <a:pt x="6" y="7"/>
                  </a:lnTo>
                  <a:lnTo>
                    <a:pt x="0" y="14"/>
                  </a:lnTo>
                  <a:lnTo>
                    <a:pt x="6" y="7"/>
                  </a:lnTo>
                  <a:lnTo>
                    <a:pt x="3" y="8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2" y="19"/>
                  </a:lnTo>
                  <a:lnTo>
                    <a:pt x="4" y="21"/>
                  </a:lnTo>
                  <a:lnTo>
                    <a:pt x="6" y="2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4" name="Freeform 2468"/>
            <p:cNvSpPr>
              <a:spLocks/>
            </p:cNvSpPr>
            <p:nvPr/>
          </p:nvSpPr>
          <p:spPr bwMode="auto">
            <a:xfrm>
              <a:off x="3078" y="2626"/>
              <a:ext cx="3" cy="65"/>
            </a:xfrm>
            <a:custGeom>
              <a:avLst/>
              <a:gdLst/>
              <a:ahLst/>
              <a:cxnLst>
                <a:cxn ang="0">
                  <a:pos x="0" y="253"/>
                </a:cxn>
                <a:cxn ang="0">
                  <a:pos x="13" y="252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252"/>
                </a:cxn>
                <a:cxn ang="0">
                  <a:pos x="0" y="253"/>
                </a:cxn>
                <a:cxn ang="0">
                  <a:pos x="0" y="252"/>
                </a:cxn>
                <a:cxn ang="0">
                  <a:pos x="0" y="255"/>
                </a:cxn>
                <a:cxn ang="0">
                  <a:pos x="2" y="257"/>
                </a:cxn>
                <a:cxn ang="0">
                  <a:pos x="4" y="259"/>
                </a:cxn>
                <a:cxn ang="0">
                  <a:pos x="6" y="259"/>
                </a:cxn>
                <a:cxn ang="0">
                  <a:pos x="9" y="259"/>
                </a:cxn>
                <a:cxn ang="0">
                  <a:pos x="11" y="257"/>
                </a:cxn>
                <a:cxn ang="0">
                  <a:pos x="12" y="255"/>
                </a:cxn>
                <a:cxn ang="0">
                  <a:pos x="13" y="252"/>
                </a:cxn>
                <a:cxn ang="0">
                  <a:pos x="0" y="253"/>
                </a:cxn>
              </a:cxnLst>
              <a:rect l="0" t="0" r="r" b="b"/>
              <a:pathLst>
                <a:path w="13" h="259">
                  <a:moveTo>
                    <a:pt x="0" y="253"/>
                  </a:moveTo>
                  <a:lnTo>
                    <a:pt x="13" y="25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52"/>
                  </a:lnTo>
                  <a:lnTo>
                    <a:pt x="0" y="253"/>
                  </a:lnTo>
                  <a:lnTo>
                    <a:pt x="0" y="252"/>
                  </a:lnTo>
                  <a:lnTo>
                    <a:pt x="0" y="255"/>
                  </a:lnTo>
                  <a:lnTo>
                    <a:pt x="2" y="257"/>
                  </a:lnTo>
                  <a:lnTo>
                    <a:pt x="4" y="259"/>
                  </a:lnTo>
                  <a:lnTo>
                    <a:pt x="6" y="259"/>
                  </a:lnTo>
                  <a:lnTo>
                    <a:pt x="9" y="259"/>
                  </a:lnTo>
                  <a:lnTo>
                    <a:pt x="11" y="257"/>
                  </a:lnTo>
                  <a:lnTo>
                    <a:pt x="12" y="255"/>
                  </a:lnTo>
                  <a:lnTo>
                    <a:pt x="13" y="252"/>
                  </a:lnTo>
                  <a:lnTo>
                    <a:pt x="0" y="25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5" name="Freeform 2469"/>
            <p:cNvSpPr>
              <a:spLocks/>
            </p:cNvSpPr>
            <p:nvPr/>
          </p:nvSpPr>
          <p:spPr bwMode="auto">
            <a:xfrm>
              <a:off x="3078" y="2689"/>
              <a:ext cx="5" cy="12"/>
            </a:xfrm>
            <a:custGeom>
              <a:avLst/>
              <a:gdLst/>
              <a:ahLst/>
              <a:cxnLst>
                <a:cxn ang="0">
                  <a:pos x="9" y="47"/>
                </a:cxn>
                <a:cxn ang="0">
                  <a:pos x="20" y="42"/>
                </a:cxn>
                <a:cxn ang="0">
                  <a:pos x="13" y="0"/>
                </a:cxn>
                <a:cxn ang="0">
                  <a:pos x="0" y="2"/>
                </a:cxn>
                <a:cxn ang="0">
                  <a:pos x="8" y="45"/>
                </a:cxn>
                <a:cxn ang="0">
                  <a:pos x="9" y="47"/>
                </a:cxn>
                <a:cxn ang="0">
                  <a:pos x="8" y="45"/>
                </a:cxn>
                <a:cxn ang="0">
                  <a:pos x="9" y="47"/>
                </a:cxn>
                <a:cxn ang="0">
                  <a:pos x="10" y="49"/>
                </a:cxn>
                <a:cxn ang="0">
                  <a:pos x="13" y="50"/>
                </a:cxn>
                <a:cxn ang="0">
                  <a:pos x="15" y="50"/>
                </a:cxn>
                <a:cxn ang="0">
                  <a:pos x="17" y="49"/>
                </a:cxn>
                <a:cxn ang="0">
                  <a:pos x="19" y="47"/>
                </a:cxn>
                <a:cxn ang="0">
                  <a:pos x="20" y="45"/>
                </a:cxn>
                <a:cxn ang="0">
                  <a:pos x="20" y="42"/>
                </a:cxn>
                <a:cxn ang="0">
                  <a:pos x="9" y="47"/>
                </a:cxn>
              </a:cxnLst>
              <a:rect l="0" t="0" r="r" b="b"/>
              <a:pathLst>
                <a:path w="20" h="50">
                  <a:moveTo>
                    <a:pt x="9" y="47"/>
                  </a:moveTo>
                  <a:lnTo>
                    <a:pt x="20" y="42"/>
                  </a:lnTo>
                  <a:lnTo>
                    <a:pt x="13" y="0"/>
                  </a:lnTo>
                  <a:lnTo>
                    <a:pt x="0" y="2"/>
                  </a:lnTo>
                  <a:lnTo>
                    <a:pt x="8" y="45"/>
                  </a:lnTo>
                  <a:lnTo>
                    <a:pt x="9" y="47"/>
                  </a:lnTo>
                  <a:lnTo>
                    <a:pt x="8" y="45"/>
                  </a:lnTo>
                  <a:lnTo>
                    <a:pt x="9" y="47"/>
                  </a:lnTo>
                  <a:lnTo>
                    <a:pt x="10" y="49"/>
                  </a:lnTo>
                  <a:lnTo>
                    <a:pt x="13" y="50"/>
                  </a:lnTo>
                  <a:lnTo>
                    <a:pt x="15" y="50"/>
                  </a:lnTo>
                  <a:lnTo>
                    <a:pt x="17" y="49"/>
                  </a:lnTo>
                  <a:lnTo>
                    <a:pt x="19" y="47"/>
                  </a:lnTo>
                  <a:lnTo>
                    <a:pt x="20" y="45"/>
                  </a:lnTo>
                  <a:lnTo>
                    <a:pt x="20" y="42"/>
                  </a:lnTo>
                  <a:lnTo>
                    <a:pt x="9" y="4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6" name="Freeform 2470"/>
            <p:cNvSpPr>
              <a:spLocks/>
            </p:cNvSpPr>
            <p:nvPr/>
          </p:nvSpPr>
          <p:spPr bwMode="auto">
            <a:xfrm>
              <a:off x="3080" y="2699"/>
              <a:ext cx="11" cy="12"/>
            </a:xfrm>
            <a:custGeom>
              <a:avLst/>
              <a:gdLst/>
              <a:ahLst/>
              <a:cxnLst>
                <a:cxn ang="0">
                  <a:pos x="31" y="48"/>
                </a:cxn>
                <a:cxn ang="0">
                  <a:pos x="42" y="40"/>
                </a:cxn>
                <a:cxn ang="0">
                  <a:pos x="10" y="0"/>
                </a:cxn>
                <a:cxn ang="0">
                  <a:pos x="0" y="7"/>
                </a:cxn>
                <a:cxn ang="0">
                  <a:pos x="30" y="47"/>
                </a:cxn>
                <a:cxn ang="0">
                  <a:pos x="31" y="48"/>
                </a:cxn>
                <a:cxn ang="0">
                  <a:pos x="30" y="47"/>
                </a:cxn>
                <a:cxn ang="0">
                  <a:pos x="33" y="49"/>
                </a:cxn>
                <a:cxn ang="0">
                  <a:pos x="35" y="50"/>
                </a:cxn>
                <a:cxn ang="0">
                  <a:pos x="38" y="50"/>
                </a:cxn>
                <a:cxn ang="0">
                  <a:pos x="40" y="49"/>
                </a:cxn>
                <a:cxn ang="0">
                  <a:pos x="42" y="47"/>
                </a:cxn>
                <a:cxn ang="0">
                  <a:pos x="43" y="45"/>
                </a:cxn>
                <a:cxn ang="0">
                  <a:pos x="43" y="42"/>
                </a:cxn>
                <a:cxn ang="0">
                  <a:pos x="42" y="40"/>
                </a:cxn>
                <a:cxn ang="0">
                  <a:pos x="31" y="48"/>
                </a:cxn>
              </a:cxnLst>
              <a:rect l="0" t="0" r="r" b="b"/>
              <a:pathLst>
                <a:path w="43" h="50">
                  <a:moveTo>
                    <a:pt x="31" y="48"/>
                  </a:moveTo>
                  <a:lnTo>
                    <a:pt x="42" y="40"/>
                  </a:lnTo>
                  <a:lnTo>
                    <a:pt x="10" y="0"/>
                  </a:lnTo>
                  <a:lnTo>
                    <a:pt x="0" y="7"/>
                  </a:lnTo>
                  <a:lnTo>
                    <a:pt x="30" y="47"/>
                  </a:lnTo>
                  <a:lnTo>
                    <a:pt x="31" y="48"/>
                  </a:lnTo>
                  <a:lnTo>
                    <a:pt x="30" y="47"/>
                  </a:lnTo>
                  <a:lnTo>
                    <a:pt x="33" y="49"/>
                  </a:lnTo>
                  <a:lnTo>
                    <a:pt x="35" y="50"/>
                  </a:lnTo>
                  <a:lnTo>
                    <a:pt x="38" y="50"/>
                  </a:lnTo>
                  <a:lnTo>
                    <a:pt x="40" y="49"/>
                  </a:lnTo>
                  <a:lnTo>
                    <a:pt x="42" y="47"/>
                  </a:lnTo>
                  <a:lnTo>
                    <a:pt x="43" y="45"/>
                  </a:lnTo>
                  <a:lnTo>
                    <a:pt x="43" y="42"/>
                  </a:lnTo>
                  <a:lnTo>
                    <a:pt x="42" y="40"/>
                  </a:lnTo>
                  <a:lnTo>
                    <a:pt x="31" y="4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7" name="Freeform 2471"/>
            <p:cNvSpPr>
              <a:spLocks/>
            </p:cNvSpPr>
            <p:nvPr/>
          </p:nvSpPr>
          <p:spPr bwMode="auto">
            <a:xfrm>
              <a:off x="3088" y="2708"/>
              <a:ext cx="12" cy="12"/>
            </a:xfrm>
            <a:custGeom>
              <a:avLst/>
              <a:gdLst/>
              <a:ahLst/>
              <a:cxnLst>
                <a:cxn ang="0">
                  <a:pos x="40" y="48"/>
                </a:cxn>
                <a:cxn ang="0">
                  <a:pos x="48" y="37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39" y="47"/>
                </a:cxn>
                <a:cxn ang="0">
                  <a:pos x="40" y="48"/>
                </a:cxn>
                <a:cxn ang="0">
                  <a:pos x="39" y="47"/>
                </a:cxn>
                <a:cxn ang="0">
                  <a:pos x="42" y="48"/>
                </a:cxn>
                <a:cxn ang="0">
                  <a:pos x="44" y="48"/>
                </a:cxn>
                <a:cxn ang="0">
                  <a:pos x="46" y="48"/>
                </a:cxn>
                <a:cxn ang="0">
                  <a:pos x="48" y="46"/>
                </a:cxn>
                <a:cxn ang="0">
                  <a:pos x="50" y="44"/>
                </a:cxn>
                <a:cxn ang="0">
                  <a:pos x="50" y="42"/>
                </a:cxn>
                <a:cxn ang="0">
                  <a:pos x="50" y="40"/>
                </a:cxn>
                <a:cxn ang="0">
                  <a:pos x="48" y="37"/>
                </a:cxn>
                <a:cxn ang="0">
                  <a:pos x="40" y="48"/>
                </a:cxn>
              </a:cxnLst>
              <a:rect l="0" t="0" r="r" b="b"/>
              <a:pathLst>
                <a:path w="50" h="48">
                  <a:moveTo>
                    <a:pt x="40" y="48"/>
                  </a:moveTo>
                  <a:lnTo>
                    <a:pt x="48" y="37"/>
                  </a:lnTo>
                  <a:lnTo>
                    <a:pt x="10" y="0"/>
                  </a:lnTo>
                  <a:lnTo>
                    <a:pt x="0" y="9"/>
                  </a:lnTo>
                  <a:lnTo>
                    <a:pt x="39" y="47"/>
                  </a:lnTo>
                  <a:lnTo>
                    <a:pt x="40" y="48"/>
                  </a:lnTo>
                  <a:lnTo>
                    <a:pt x="39" y="47"/>
                  </a:lnTo>
                  <a:lnTo>
                    <a:pt x="42" y="48"/>
                  </a:lnTo>
                  <a:lnTo>
                    <a:pt x="44" y="48"/>
                  </a:lnTo>
                  <a:lnTo>
                    <a:pt x="46" y="48"/>
                  </a:lnTo>
                  <a:lnTo>
                    <a:pt x="48" y="46"/>
                  </a:lnTo>
                  <a:lnTo>
                    <a:pt x="50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48" y="37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8" name="Freeform 2472"/>
            <p:cNvSpPr>
              <a:spLocks/>
            </p:cNvSpPr>
            <p:nvPr/>
          </p:nvSpPr>
          <p:spPr bwMode="auto">
            <a:xfrm>
              <a:off x="3098" y="2717"/>
              <a:ext cx="17" cy="12"/>
            </a:xfrm>
            <a:custGeom>
              <a:avLst/>
              <a:gdLst/>
              <a:ahLst/>
              <a:cxnLst>
                <a:cxn ang="0">
                  <a:pos x="61" y="47"/>
                </a:cxn>
                <a:cxn ang="0">
                  <a:pos x="66" y="34"/>
                </a:cxn>
                <a:cxn ang="0">
                  <a:pos x="7" y="0"/>
                </a:cxn>
                <a:cxn ang="0">
                  <a:pos x="0" y="12"/>
                </a:cxn>
                <a:cxn ang="0">
                  <a:pos x="60" y="46"/>
                </a:cxn>
                <a:cxn ang="0">
                  <a:pos x="61" y="47"/>
                </a:cxn>
                <a:cxn ang="0">
                  <a:pos x="60" y="46"/>
                </a:cxn>
                <a:cxn ang="0">
                  <a:pos x="63" y="47"/>
                </a:cxn>
                <a:cxn ang="0">
                  <a:pos x="65" y="47"/>
                </a:cxn>
                <a:cxn ang="0">
                  <a:pos x="68" y="46"/>
                </a:cxn>
                <a:cxn ang="0">
                  <a:pos x="70" y="43"/>
                </a:cxn>
                <a:cxn ang="0">
                  <a:pos x="70" y="41"/>
                </a:cxn>
                <a:cxn ang="0">
                  <a:pos x="70" y="38"/>
                </a:cxn>
                <a:cxn ang="0">
                  <a:pos x="69" y="36"/>
                </a:cxn>
                <a:cxn ang="0">
                  <a:pos x="66" y="34"/>
                </a:cxn>
                <a:cxn ang="0">
                  <a:pos x="61" y="47"/>
                </a:cxn>
              </a:cxnLst>
              <a:rect l="0" t="0" r="r" b="b"/>
              <a:pathLst>
                <a:path w="70" h="47">
                  <a:moveTo>
                    <a:pt x="61" y="47"/>
                  </a:moveTo>
                  <a:lnTo>
                    <a:pt x="66" y="34"/>
                  </a:lnTo>
                  <a:lnTo>
                    <a:pt x="7" y="0"/>
                  </a:lnTo>
                  <a:lnTo>
                    <a:pt x="0" y="12"/>
                  </a:lnTo>
                  <a:lnTo>
                    <a:pt x="60" y="46"/>
                  </a:lnTo>
                  <a:lnTo>
                    <a:pt x="61" y="47"/>
                  </a:lnTo>
                  <a:lnTo>
                    <a:pt x="60" y="46"/>
                  </a:lnTo>
                  <a:lnTo>
                    <a:pt x="63" y="47"/>
                  </a:lnTo>
                  <a:lnTo>
                    <a:pt x="65" y="47"/>
                  </a:lnTo>
                  <a:lnTo>
                    <a:pt x="68" y="46"/>
                  </a:lnTo>
                  <a:lnTo>
                    <a:pt x="70" y="43"/>
                  </a:lnTo>
                  <a:lnTo>
                    <a:pt x="70" y="41"/>
                  </a:lnTo>
                  <a:lnTo>
                    <a:pt x="70" y="38"/>
                  </a:lnTo>
                  <a:lnTo>
                    <a:pt x="69" y="36"/>
                  </a:lnTo>
                  <a:lnTo>
                    <a:pt x="66" y="34"/>
                  </a:lnTo>
                  <a:lnTo>
                    <a:pt x="61" y="4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89" name="Freeform 2473"/>
            <p:cNvSpPr>
              <a:spLocks/>
            </p:cNvSpPr>
            <p:nvPr/>
          </p:nvSpPr>
          <p:spPr bwMode="auto">
            <a:xfrm>
              <a:off x="3113" y="2726"/>
              <a:ext cx="19" cy="11"/>
            </a:xfrm>
            <a:custGeom>
              <a:avLst/>
              <a:gdLst/>
              <a:ahLst/>
              <a:cxnLst>
                <a:cxn ang="0">
                  <a:pos x="69" y="42"/>
                </a:cxn>
                <a:cxn ang="0">
                  <a:pos x="73" y="29"/>
                </a:cxn>
                <a:cxn ang="0">
                  <a:pos x="5" y="0"/>
                </a:cxn>
                <a:cxn ang="0">
                  <a:pos x="0" y="13"/>
                </a:cxn>
                <a:cxn ang="0">
                  <a:pos x="68" y="41"/>
                </a:cxn>
                <a:cxn ang="0">
                  <a:pos x="69" y="42"/>
                </a:cxn>
                <a:cxn ang="0">
                  <a:pos x="68" y="41"/>
                </a:cxn>
                <a:cxn ang="0">
                  <a:pos x="70" y="42"/>
                </a:cxn>
                <a:cxn ang="0">
                  <a:pos x="73" y="41"/>
                </a:cxn>
                <a:cxn ang="0">
                  <a:pos x="75" y="40"/>
                </a:cxn>
                <a:cxn ang="0">
                  <a:pos x="76" y="38"/>
                </a:cxn>
                <a:cxn ang="0">
                  <a:pos x="77" y="36"/>
                </a:cxn>
                <a:cxn ang="0">
                  <a:pos x="76" y="33"/>
                </a:cxn>
                <a:cxn ang="0">
                  <a:pos x="75" y="31"/>
                </a:cxn>
                <a:cxn ang="0">
                  <a:pos x="73" y="29"/>
                </a:cxn>
                <a:cxn ang="0">
                  <a:pos x="69" y="42"/>
                </a:cxn>
              </a:cxnLst>
              <a:rect l="0" t="0" r="r" b="b"/>
              <a:pathLst>
                <a:path w="77" h="42">
                  <a:moveTo>
                    <a:pt x="69" y="42"/>
                  </a:moveTo>
                  <a:lnTo>
                    <a:pt x="73" y="29"/>
                  </a:lnTo>
                  <a:lnTo>
                    <a:pt x="5" y="0"/>
                  </a:lnTo>
                  <a:lnTo>
                    <a:pt x="0" y="13"/>
                  </a:lnTo>
                  <a:lnTo>
                    <a:pt x="68" y="41"/>
                  </a:lnTo>
                  <a:lnTo>
                    <a:pt x="69" y="42"/>
                  </a:lnTo>
                  <a:lnTo>
                    <a:pt x="68" y="41"/>
                  </a:lnTo>
                  <a:lnTo>
                    <a:pt x="70" y="42"/>
                  </a:lnTo>
                  <a:lnTo>
                    <a:pt x="73" y="41"/>
                  </a:lnTo>
                  <a:lnTo>
                    <a:pt x="75" y="40"/>
                  </a:lnTo>
                  <a:lnTo>
                    <a:pt x="76" y="38"/>
                  </a:lnTo>
                  <a:lnTo>
                    <a:pt x="77" y="36"/>
                  </a:lnTo>
                  <a:lnTo>
                    <a:pt x="76" y="33"/>
                  </a:lnTo>
                  <a:lnTo>
                    <a:pt x="75" y="31"/>
                  </a:lnTo>
                  <a:lnTo>
                    <a:pt x="73" y="29"/>
                  </a:lnTo>
                  <a:lnTo>
                    <a:pt x="69" y="4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0" name="Freeform 2474"/>
            <p:cNvSpPr>
              <a:spLocks/>
            </p:cNvSpPr>
            <p:nvPr/>
          </p:nvSpPr>
          <p:spPr bwMode="auto">
            <a:xfrm>
              <a:off x="3130" y="2733"/>
              <a:ext cx="22" cy="9"/>
            </a:xfrm>
            <a:custGeom>
              <a:avLst/>
              <a:gdLst/>
              <a:ahLst/>
              <a:cxnLst>
                <a:cxn ang="0">
                  <a:pos x="77" y="34"/>
                </a:cxn>
                <a:cxn ang="0">
                  <a:pos x="80" y="21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77" y="34"/>
                </a:cxn>
                <a:cxn ang="0">
                  <a:pos x="77" y="34"/>
                </a:cxn>
                <a:cxn ang="0">
                  <a:pos x="77" y="34"/>
                </a:cxn>
                <a:cxn ang="0">
                  <a:pos x="80" y="35"/>
                </a:cxn>
                <a:cxn ang="0">
                  <a:pos x="82" y="34"/>
                </a:cxn>
                <a:cxn ang="0">
                  <a:pos x="84" y="31"/>
                </a:cxn>
                <a:cxn ang="0">
                  <a:pos x="85" y="29"/>
                </a:cxn>
                <a:cxn ang="0">
                  <a:pos x="85" y="26"/>
                </a:cxn>
                <a:cxn ang="0">
                  <a:pos x="84" y="24"/>
                </a:cxn>
                <a:cxn ang="0">
                  <a:pos x="83" y="22"/>
                </a:cxn>
                <a:cxn ang="0">
                  <a:pos x="80" y="21"/>
                </a:cxn>
                <a:cxn ang="0">
                  <a:pos x="77" y="34"/>
                </a:cxn>
              </a:cxnLst>
              <a:rect l="0" t="0" r="r" b="b"/>
              <a:pathLst>
                <a:path w="85" h="35">
                  <a:moveTo>
                    <a:pt x="77" y="34"/>
                  </a:moveTo>
                  <a:lnTo>
                    <a:pt x="80" y="21"/>
                  </a:lnTo>
                  <a:lnTo>
                    <a:pt x="3" y="0"/>
                  </a:lnTo>
                  <a:lnTo>
                    <a:pt x="0" y="13"/>
                  </a:lnTo>
                  <a:lnTo>
                    <a:pt x="77" y="34"/>
                  </a:lnTo>
                  <a:lnTo>
                    <a:pt x="77" y="34"/>
                  </a:lnTo>
                  <a:lnTo>
                    <a:pt x="77" y="34"/>
                  </a:lnTo>
                  <a:lnTo>
                    <a:pt x="80" y="35"/>
                  </a:lnTo>
                  <a:lnTo>
                    <a:pt x="82" y="34"/>
                  </a:lnTo>
                  <a:lnTo>
                    <a:pt x="84" y="31"/>
                  </a:lnTo>
                  <a:lnTo>
                    <a:pt x="85" y="29"/>
                  </a:lnTo>
                  <a:lnTo>
                    <a:pt x="85" y="26"/>
                  </a:lnTo>
                  <a:lnTo>
                    <a:pt x="84" y="24"/>
                  </a:lnTo>
                  <a:lnTo>
                    <a:pt x="83" y="22"/>
                  </a:lnTo>
                  <a:lnTo>
                    <a:pt x="80" y="21"/>
                  </a:lnTo>
                  <a:lnTo>
                    <a:pt x="77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1" name="Freeform 2475"/>
            <p:cNvSpPr>
              <a:spLocks/>
            </p:cNvSpPr>
            <p:nvPr/>
          </p:nvSpPr>
          <p:spPr bwMode="auto">
            <a:xfrm>
              <a:off x="3150" y="2739"/>
              <a:ext cx="23" cy="7"/>
            </a:xfrm>
            <a:custGeom>
              <a:avLst/>
              <a:gdLst/>
              <a:ahLst/>
              <a:cxnLst>
                <a:cxn ang="0">
                  <a:pos x="87" y="29"/>
                </a:cxn>
                <a:cxn ang="0">
                  <a:pos x="89" y="16"/>
                </a:cxn>
                <a:cxn ang="0">
                  <a:pos x="3" y="0"/>
                </a:cxn>
                <a:cxn ang="0">
                  <a:pos x="0" y="13"/>
                </a:cxn>
                <a:cxn ang="0">
                  <a:pos x="86" y="29"/>
                </a:cxn>
                <a:cxn ang="0">
                  <a:pos x="87" y="29"/>
                </a:cxn>
                <a:cxn ang="0">
                  <a:pos x="86" y="29"/>
                </a:cxn>
                <a:cxn ang="0">
                  <a:pos x="89" y="29"/>
                </a:cxn>
                <a:cxn ang="0">
                  <a:pos x="91" y="28"/>
                </a:cxn>
                <a:cxn ang="0">
                  <a:pos x="93" y="26"/>
                </a:cxn>
                <a:cxn ang="0">
                  <a:pos x="94" y="24"/>
                </a:cxn>
                <a:cxn ang="0">
                  <a:pos x="94" y="22"/>
                </a:cxn>
                <a:cxn ang="0">
                  <a:pos x="93" y="19"/>
                </a:cxn>
                <a:cxn ang="0">
                  <a:pos x="91" y="18"/>
                </a:cxn>
                <a:cxn ang="0">
                  <a:pos x="89" y="16"/>
                </a:cxn>
                <a:cxn ang="0">
                  <a:pos x="87" y="29"/>
                </a:cxn>
              </a:cxnLst>
              <a:rect l="0" t="0" r="r" b="b"/>
              <a:pathLst>
                <a:path w="94" h="29">
                  <a:moveTo>
                    <a:pt x="87" y="29"/>
                  </a:moveTo>
                  <a:lnTo>
                    <a:pt x="89" y="16"/>
                  </a:lnTo>
                  <a:lnTo>
                    <a:pt x="3" y="0"/>
                  </a:lnTo>
                  <a:lnTo>
                    <a:pt x="0" y="13"/>
                  </a:lnTo>
                  <a:lnTo>
                    <a:pt x="86" y="29"/>
                  </a:lnTo>
                  <a:lnTo>
                    <a:pt x="87" y="29"/>
                  </a:lnTo>
                  <a:lnTo>
                    <a:pt x="86" y="29"/>
                  </a:lnTo>
                  <a:lnTo>
                    <a:pt x="89" y="29"/>
                  </a:lnTo>
                  <a:lnTo>
                    <a:pt x="91" y="28"/>
                  </a:lnTo>
                  <a:lnTo>
                    <a:pt x="93" y="26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3" y="19"/>
                  </a:lnTo>
                  <a:lnTo>
                    <a:pt x="91" y="18"/>
                  </a:lnTo>
                  <a:lnTo>
                    <a:pt x="89" y="16"/>
                  </a:lnTo>
                  <a:lnTo>
                    <a:pt x="87" y="2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2" name="Freeform 2476"/>
            <p:cNvSpPr>
              <a:spLocks/>
            </p:cNvSpPr>
            <p:nvPr/>
          </p:nvSpPr>
          <p:spPr bwMode="auto">
            <a:xfrm>
              <a:off x="3171" y="2742"/>
              <a:ext cx="26" cy="6"/>
            </a:xfrm>
            <a:custGeom>
              <a:avLst/>
              <a:gdLst/>
              <a:ahLst/>
              <a:cxnLst>
                <a:cxn ang="0">
                  <a:pos x="96" y="21"/>
                </a:cxn>
                <a:cxn ang="0">
                  <a:pos x="97" y="8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96" y="21"/>
                </a:cxn>
                <a:cxn ang="0">
                  <a:pos x="96" y="21"/>
                </a:cxn>
                <a:cxn ang="0">
                  <a:pos x="96" y="21"/>
                </a:cxn>
                <a:cxn ang="0">
                  <a:pos x="99" y="21"/>
                </a:cxn>
                <a:cxn ang="0">
                  <a:pos x="101" y="19"/>
                </a:cxn>
                <a:cxn ang="0">
                  <a:pos x="102" y="17"/>
                </a:cxn>
                <a:cxn ang="0">
                  <a:pos x="103" y="15"/>
                </a:cxn>
                <a:cxn ang="0">
                  <a:pos x="103" y="13"/>
                </a:cxn>
                <a:cxn ang="0">
                  <a:pos x="102" y="11"/>
                </a:cxn>
                <a:cxn ang="0">
                  <a:pos x="100" y="9"/>
                </a:cxn>
                <a:cxn ang="0">
                  <a:pos x="97" y="8"/>
                </a:cxn>
                <a:cxn ang="0">
                  <a:pos x="96" y="21"/>
                </a:cxn>
              </a:cxnLst>
              <a:rect l="0" t="0" r="r" b="b"/>
              <a:pathLst>
                <a:path w="103" h="21">
                  <a:moveTo>
                    <a:pt x="96" y="21"/>
                  </a:moveTo>
                  <a:lnTo>
                    <a:pt x="97" y="8"/>
                  </a:lnTo>
                  <a:lnTo>
                    <a:pt x="1" y="0"/>
                  </a:lnTo>
                  <a:lnTo>
                    <a:pt x="0" y="13"/>
                  </a:lnTo>
                  <a:lnTo>
                    <a:pt x="96" y="21"/>
                  </a:lnTo>
                  <a:lnTo>
                    <a:pt x="96" y="21"/>
                  </a:lnTo>
                  <a:lnTo>
                    <a:pt x="96" y="21"/>
                  </a:lnTo>
                  <a:lnTo>
                    <a:pt x="99" y="21"/>
                  </a:lnTo>
                  <a:lnTo>
                    <a:pt x="101" y="19"/>
                  </a:lnTo>
                  <a:lnTo>
                    <a:pt x="102" y="17"/>
                  </a:lnTo>
                  <a:lnTo>
                    <a:pt x="103" y="15"/>
                  </a:lnTo>
                  <a:lnTo>
                    <a:pt x="103" y="13"/>
                  </a:lnTo>
                  <a:lnTo>
                    <a:pt x="102" y="11"/>
                  </a:lnTo>
                  <a:lnTo>
                    <a:pt x="100" y="9"/>
                  </a:lnTo>
                  <a:lnTo>
                    <a:pt x="97" y="8"/>
                  </a:lnTo>
                  <a:lnTo>
                    <a:pt x="96" y="2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3" name="Freeform 2477"/>
            <p:cNvSpPr>
              <a:spLocks/>
            </p:cNvSpPr>
            <p:nvPr/>
          </p:nvSpPr>
          <p:spPr bwMode="auto">
            <a:xfrm>
              <a:off x="3195" y="2744"/>
              <a:ext cx="25" cy="5"/>
            </a:xfrm>
            <a:custGeom>
              <a:avLst/>
              <a:gdLst/>
              <a:ahLst/>
              <a:cxnLst>
                <a:cxn ang="0">
                  <a:pos x="95" y="16"/>
                </a:cxn>
                <a:cxn ang="0">
                  <a:pos x="94" y="3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94" y="16"/>
                </a:cxn>
                <a:cxn ang="0">
                  <a:pos x="95" y="16"/>
                </a:cxn>
                <a:cxn ang="0">
                  <a:pos x="94" y="16"/>
                </a:cxn>
                <a:cxn ang="0">
                  <a:pos x="97" y="15"/>
                </a:cxn>
                <a:cxn ang="0">
                  <a:pos x="99" y="14"/>
                </a:cxn>
                <a:cxn ang="0">
                  <a:pos x="100" y="12"/>
                </a:cxn>
                <a:cxn ang="0">
                  <a:pos x="101" y="9"/>
                </a:cxn>
                <a:cxn ang="0">
                  <a:pos x="100" y="7"/>
                </a:cxn>
                <a:cxn ang="0">
                  <a:pos x="99" y="5"/>
                </a:cxn>
                <a:cxn ang="0">
                  <a:pos x="97" y="3"/>
                </a:cxn>
                <a:cxn ang="0">
                  <a:pos x="94" y="3"/>
                </a:cxn>
                <a:cxn ang="0">
                  <a:pos x="95" y="16"/>
                </a:cxn>
              </a:cxnLst>
              <a:rect l="0" t="0" r="r" b="b"/>
              <a:pathLst>
                <a:path w="101" h="16">
                  <a:moveTo>
                    <a:pt x="95" y="16"/>
                  </a:moveTo>
                  <a:lnTo>
                    <a:pt x="94" y="3"/>
                  </a:lnTo>
                  <a:lnTo>
                    <a:pt x="1" y="0"/>
                  </a:lnTo>
                  <a:lnTo>
                    <a:pt x="0" y="13"/>
                  </a:lnTo>
                  <a:lnTo>
                    <a:pt x="94" y="16"/>
                  </a:lnTo>
                  <a:lnTo>
                    <a:pt x="95" y="16"/>
                  </a:lnTo>
                  <a:lnTo>
                    <a:pt x="94" y="16"/>
                  </a:lnTo>
                  <a:lnTo>
                    <a:pt x="97" y="15"/>
                  </a:lnTo>
                  <a:lnTo>
                    <a:pt x="99" y="14"/>
                  </a:lnTo>
                  <a:lnTo>
                    <a:pt x="100" y="12"/>
                  </a:lnTo>
                  <a:lnTo>
                    <a:pt x="101" y="9"/>
                  </a:lnTo>
                  <a:lnTo>
                    <a:pt x="100" y="7"/>
                  </a:lnTo>
                  <a:lnTo>
                    <a:pt x="99" y="5"/>
                  </a:lnTo>
                  <a:lnTo>
                    <a:pt x="97" y="3"/>
                  </a:lnTo>
                  <a:lnTo>
                    <a:pt x="94" y="3"/>
                  </a:lnTo>
                  <a:lnTo>
                    <a:pt x="95" y="1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4" name="Freeform 2478"/>
            <p:cNvSpPr>
              <a:spLocks/>
            </p:cNvSpPr>
            <p:nvPr/>
          </p:nvSpPr>
          <p:spPr bwMode="auto">
            <a:xfrm>
              <a:off x="3219" y="2743"/>
              <a:ext cx="24" cy="6"/>
            </a:xfrm>
            <a:custGeom>
              <a:avLst/>
              <a:gdLst/>
              <a:ahLst/>
              <a:cxnLst>
                <a:cxn ang="0">
                  <a:pos x="91" y="13"/>
                </a:cxn>
                <a:cxn ang="0">
                  <a:pos x="90" y="0"/>
                </a:cxn>
                <a:cxn ang="0">
                  <a:pos x="0" y="8"/>
                </a:cxn>
                <a:cxn ang="0">
                  <a:pos x="1" y="21"/>
                </a:cxn>
                <a:cxn ang="0">
                  <a:pos x="91" y="13"/>
                </a:cxn>
                <a:cxn ang="0">
                  <a:pos x="91" y="13"/>
                </a:cxn>
                <a:cxn ang="0">
                  <a:pos x="91" y="13"/>
                </a:cxn>
                <a:cxn ang="0">
                  <a:pos x="94" y="12"/>
                </a:cxn>
                <a:cxn ang="0">
                  <a:pos x="96" y="10"/>
                </a:cxn>
                <a:cxn ang="0">
                  <a:pos x="97" y="8"/>
                </a:cxn>
                <a:cxn ang="0">
                  <a:pos x="98" y="6"/>
                </a:cxn>
                <a:cxn ang="0">
                  <a:pos x="97" y="4"/>
                </a:cxn>
                <a:cxn ang="0">
                  <a:pos x="96" y="2"/>
                </a:cxn>
                <a:cxn ang="0">
                  <a:pos x="93" y="0"/>
                </a:cxn>
                <a:cxn ang="0">
                  <a:pos x="90" y="0"/>
                </a:cxn>
                <a:cxn ang="0">
                  <a:pos x="91" y="13"/>
                </a:cxn>
              </a:cxnLst>
              <a:rect l="0" t="0" r="r" b="b"/>
              <a:pathLst>
                <a:path w="98" h="21">
                  <a:moveTo>
                    <a:pt x="91" y="13"/>
                  </a:moveTo>
                  <a:lnTo>
                    <a:pt x="90" y="0"/>
                  </a:lnTo>
                  <a:lnTo>
                    <a:pt x="0" y="8"/>
                  </a:lnTo>
                  <a:lnTo>
                    <a:pt x="1" y="21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1" y="13"/>
                  </a:lnTo>
                  <a:lnTo>
                    <a:pt x="94" y="12"/>
                  </a:lnTo>
                  <a:lnTo>
                    <a:pt x="96" y="10"/>
                  </a:lnTo>
                  <a:lnTo>
                    <a:pt x="97" y="8"/>
                  </a:lnTo>
                  <a:lnTo>
                    <a:pt x="98" y="6"/>
                  </a:lnTo>
                  <a:lnTo>
                    <a:pt x="97" y="4"/>
                  </a:lnTo>
                  <a:lnTo>
                    <a:pt x="96" y="2"/>
                  </a:lnTo>
                  <a:lnTo>
                    <a:pt x="93" y="0"/>
                  </a:lnTo>
                  <a:lnTo>
                    <a:pt x="90" y="0"/>
                  </a:lnTo>
                  <a:lnTo>
                    <a:pt x="91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5" name="Freeform 2479"/>
            <p:cNvSpPr>
              <a:spLocks/>
            </p:cNvSpPr>
            <p:nvPr/>
          </p:nvSpPr>
          <p:spPr bwMode="auto">
            <a:xfrm>
              <a:off x="3241" y="2740"/>
              <a:ext cx="25" cy="6"/>
            </a:xfrm>
            <a:custGeom>
              <a:avLst/>
              <a:gdLst/>
              <a:ahLst/>
              <a:cxnLst>
                <a:cxn ang="0">
                  <a:pos x="94" y="14"/>
                </a:cxn>
                <a:cxn ang="0">
                  <a:pos x="91" y="0"/>
                </a:cxn>
                <a:cxn ang="0">
                  <a:pos x="0" y="14"/>
                </a:cxn>
                <a:cxn ang="0">
                  <a:pos x="2" y="27"/>
                </a:cxn>
                <a:cxn ang="0">
                  <a:pos x="93" y="14"/>
                </a:cxn>
                <a:cxn ang="0">
                  <a:pos x="94" y="14"/>
                </a:cxn>
                <a:cxn ang="0">
                  <a:pos x="93" y="14"/>
                </a:cxn>
                <a:cxn ang="0">
                  <a:pos x="96" y="13"/>
                </a:cxn>
                <a:cxn ang="0">
                  <a:pos x="98" y="11"/>
                </a:cxn>
                <a:cxn ang="0">
                  <a:pos x="98" y="9"/>
                </a:cxn>
                <a:cxn ang="0">
                  <a:pos x="99" y="5"/>
                </a:cxn>
                <a:cxn ang="0">
                  <a:pos x="98" y="3"/>
                </a:cxn>
                <a:cxn ang="0">
                  <a:pos x="96" y="1"/>
                </a:cxn>
                <a:cxn ang="0">
                  <a:pos x="94" y="0"/>
                </a:cxn>
                <a:cxn ang="0">
                  <a:pos x="91" y="0"/>
                </a:cxn>
                <a:cxn ang="0">
                  <a:pos x="94" y="14"/>
                </a:cxn>
              </a:cxnLst>
              <a:rect l="0" t="0" r="r" b="b"/>
              <a:pathLst>
                <a:path w="99" h="27">
                  <a:moveTo>
                    <a:pt x="94" y="14"/>
                  </a:moveTo>
                  <a:lnTo>
                    <a:pt x="91" y="0"/>
                  </a:lnTo>
                  <a:lnTo>
                    <a:pt x="0" y="14"/>
                  </a:lnTo>
                  <a:lnTo>
                    <a:pt x="2" y="27"/>
                  </a:lnTo>
                  <a:lnTo>
                    <a:pt x="93" y="14"/>
                  </a:lnTo>
                  <a:lnTo>
                    <a:pt x="94" y="14"/>
                  </a:lnTo>
                  <a:lnTo>
                    <a:pt x="93" y="14"/>
                  </a:lnTo>
                  <a:lnTo>
                    <a:pt x="96" y="13"/>
                  </a:lnTo>
                  <a:lnTo>
                    <a:pt x="98" y="11"/>
                  </a:lnTo>
                  <a:lnTo>
                    <a:pt x="98" y="9"/>
                  </a:lnTo>
                  <a:lnTo>
                    <a:pt x="99" y="5"/>
                  </a:lnTo>
                  <a:lnTo>
                    <a:pt x="98" y="3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1" y="0"/>
                  </a:lnTo>
                  <a:lnTo>
                    <a:pt x="94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6" name="Freeform 2480"/>
            <p:cNvSpPr>
              <a:spLocks/>
            </p:cNvSpPr>
            <p:nvPr/>
          </p:nvSpPr>
          <p:spPr bwMode="auto">
            <a:xfrm>
              <a:off x="3264" y="2734"/>
              <a:ext cx="22" cy="9"/>
            </a:xfrm>
            <a:custGeom>
              <a:avLst/>
              <a:gdLst/>
              <a:ahLst/>
              <a:cxnLst>
                <a:cxn ang="0">
                  <a:pos x="84" y="13"/>
                </a:cxn>
                <a:cxn ang="0">
                  <a:pos x="80" y="0"/>
                </a:cxn>
                <a:cxn ang="0">
                  <a:pos x="0" y="21"/>
                </a:cxn>
                <a:cxn ang="0">
                  <a:pos x="3" y="35"/>
                </a:cxn>
                <a:cxn ang="0">
                  <a:pos x="84" y="13"/>
                </a:cxn>
                <a:cxn ang="0">
                  <a:pos x="84" y="13"/>
                </a:cxn>
                <a:cxn ang="0">
                  <a:pos x="84" y="13"/>
                </a:cxn>
                <a:cxn ang="0">
                  <a:pos x="86" y="12"/>
                </a:cxn>
                <a:cxn ang="0">
                  <a:pos x="88" y="10"/>
                </a:cxn>
                <a:cxn ang="0">
                  <a:pos x="88" y="7"/>
                </a:cxn>
                <a:cxn ang="0">
                  <a:pos x="88" y="5"/>
                </a:cxn>
                <a:cxn ang="0">
                  <a:pos x="87" y="3"/>
                </a:cxn>
                <a:cxn ang="0">
                  <a:pos x="86" y="1"/>
                </a:cxn>
                <a:cxn ang="0">
                  <a:pos x="83" y="0"/>
                </a:cxn>
                <a:cxn ang="0">
                  <a:pos x="80" y="0"/>
                </a:cxn>
                <a:cxn ang="0">
                  <a:pos x="84" y="13"/>
                </a:cxn>
              </a:cxnLst>
              <a:rect l="0" t="0" r="r" b="b"/>
              <a:pathLst>
                <a:path w="88" h="35">
                  <a:moveTo>
                    <a:pt x="84" y="13"/>
                  </a:moveTo>
                  <a:lnTo>
                    <a:pt x="80" y="0"/>
                  </a:lnTo>
                  <a:lnTo>
                    <a:pt x="0" y="21"/>
                  </a:lnTo>
                  <a:lnTo>
                    <a:pt x="3" y="35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4" y="13"/>
                  </a:lnTo>
                  <a:lnTo>
                    <a:pt x="86" y="12"/>
                  </a:lnTo>
                  <a:lnTo>
                    <a:pt x="88" y="10"/>
                  </a:lnTo>
                  <a:lnTo>
                    <a:pt x="88" y="7"/>
                  </a:lnTo>
                  <a:lnTo>
                    <a:pt x="88" y="5"/>
                  </a:lnTo>
                  <a:lnTo>
                    <a:pt x="87" y="3"/>
                  </a:lnTo>
                  <a:lnTo>
                    <a:pt x="86" y="1"/>
                  </a:lnTo>
                  <a:lnTo>
                    <a:pt x="83" y="0"/>
                  </a:lnTo>
                  <a:lnTo>
                    <a:pt x="80" y="0"/>
                  </a:lnTo>
                  <a:lnTo>
                    <a:pt x="84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7" name="Freeform 2481"/>
            <p:cNvSpPr>
              <a:spLocks/>
            </p:cNvSpPr>
            <p:nvPr/>
          </p:nvSpPr>
          <p:spPr bwMode="auto">
            <a:xfrm>
              <a:off x="3284" y="2728"/>
              <a:ext cx="20" cy="10"/>
            </a:xfrm>
            <a:custGeom>
              <a:avLst/>
              <a:gdLst/>
              <a:ahLst/>
              <a:cxnLst>
                <a:cxn ang="0">
                  <a:pos x="77" y="13"/>
                </a:cxn>
                <a:cxn ang="0">
                  <a:pos x="72" y="1"/>
                </a:cxn>
                <a:cxn ang="0">
                  <a:pos x="0" y="28"/>
                </a:cxn>
                <a:cxn ang="0">
                  <a:pos x="4" y="40"/>
                </a:cxn>
                <a:cxn ang="0">
                  <a:pos x="76" y="14"/>
                </a:cxn>
                <a:cxn ang="0">
                  <a:pos x="77" y="13"/>
                </a:cxn>
                <a:cxn ang="0">
                  <a:pos x="76" y="14"/>
                </a:cxn>
                <a:cxn ang="0">
                  <a:pos x="79" y="12"/>
                </a:cxn>
                <a:cxn ang="0">
                  <a:pos x="80" y="10"/>
                </a:cxn>
                <a:cxn ang="0">
                  <a:pos x="81" y="8"/>
                </a:cxn>
                <a:cxn ang="0">
                  <a:pos x="80" y="5"/>
                </a:cxn>
                <a:cxn ang="0">
                  <a:pos x="79" y="2"/>
                </a:cxn>
                <a:cxn ang="0">
                  <a:pos x="77" y="1"/>
                </a:cxn>
                <a:cxn ang="0">
                  <a:pos x="75" y="0"/>
                </a:cxn>
                <a:cxn ang="0">
                  <a:pos x="72" y="1"/>
                </a:cxn>
                <a:cxn ang="0">
                  <a:pos x="77" y="13"/>
                </a:cxn>
              </a:cxnLst>
              <a:rect l="0" t="0" r="r" b="b"/>
              <a:pathLst>
                <a:path w="81" h="40">
                  <a:moveTo>
                    <a:pt x="77" y="13"/>
                  </a:moveTo>
                  <a:lnTo>
                    <a:pt x="72" y="1"/>
                  </a:lnTo>
                  <a:lnTo>
                    <a:pt x="0" y="28"/>
                  </a:lnTo>
                  <a:lnTo>
                    <a:pt x="4" y="40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6" y="14"/>
                  </a:lnTo>
                  <a:lnTo>
                    <a:pt x="79" y="12"/>
                  </a:lnTo>
                  <a:lnTo>
                    <a:pt x="80" y="10"/>
                  </a:lnTo>
                  <a:lnTo>
                    <a:pt x="81" y="8"/>
                  </a:lnTo>
                  <a:lnTo>
                    <a:pt x="80" y="5"/>
                  </a:lnTo>
                  <a:lnTo>
                    <a:pt x="79" y="2"/>
                  </a:lnTo>
                  <a:lnTo>
                    <a:pt x="77" y="1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7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8" name="Freeform 2482"/>
            <p:cNvSpPr>
              <a:spLocks/>
            </p:cNvSpPr>
            <p:nvPr/>
          </p:nvSpPr>
          <p:spPr bwMode="auto">
            <a:xfrm>
              <a:off x="3079" y="2569"/>
              <a:ext cx="262" cy="109"/>
            </a:xfrm>
            <a:custGeom>
              <a:avLst/>
              <a:gdLst/>
              <a:ahLst/>
              <a:cxnLst>
                <a:cxn ang="0">
                  <a:pos x="1048" y="217"/>
                </a:cxn>
                <a:cxn ang="0">
                  <a:pos x="1043" y="189"/>
                </a:cxn>
                <a:cxn ang="0">
                  <a:pos x="1028" y="159"/>
                </a:cxn>
                <a:cxn ang="0">
                  <a:pos x="1004" y="131"/>
                </a:cxn>
                <a:cxn ang="0">
                  <a:pos x="968" y="104"/>
                </a:cxn>
                <a:cxn ang="0">
                  <a:pos x="926" y="80"/>
                </a:cxn>
                <a:cxn ang="0">
                  <a:pos x="874" y="56"/>
                </a:cxn>
                <a:cxn ang="0">
                  <a:pos x="817" y="38"/>
                </a:cxn>
                <a:cxn ang="0">
                  <a:pos x="755" y="24"/>
                </a:cxn>
                <a:cxn ang="0">
                  <a:pos x="685" y="11"/>
                </a:cxn>
                <a:cxn ang="0">
                  <a:pos x="615" y="5"/>
                </a:cxn>
                <a:cxn ang="0">
                  <a:pos x="542" y="0"/>
                </a:cxn>
                <a:cxn ang="0">
                  <a:pos x="470" y="3"/>
                </a:cxn>
                <a:cxn ang="0">
                  <a:pos x="397" y="8"/>
                </a:cxn>
                <a:cxn ang="0">
                  <a:pos x="327" y="16"/>
                </a:cxn>
                <a:cxn ang="0">
                  <a:pos x="262" y="30"/>
                </a:cxn>
                <a:cxn ang="0">
                  <a:pos x="203" y="48"/>
                </a:cxn>
                <a:cxn ang="0">
                  <a:pos x="148" y="66"/>
                </a:cxn>
                <a:cxn ang="0">
                  <a:pos x="99" y="91"/>
                </a:cxn>
                <a:cxn ang="0">
                  <a:pos x="62" y="117"/>
                </a:cxn>
                <a:cxn ang="0">
                  <a:pos x="31" y="144"/>
                </a:cxn>
                <a:cxn ang="0">
                  <a:pos x="10" y="172"/>
                </a:cxn>
                <a:cxn ang="0">
                  <a:pos x="0" y="204"/>
                </a:cxn>
                <a:cxn ang="0">
                  <a:pos x="0" y="234"/>
                </a:cxn>
                <a:cxn ang="0">
                  <a:pos x="10" y="263"/>
                </a:cxn>
                <a:cxn ang="0">
                  <a:pos x="31" y="292"/>
                </a:cxn>
                <a:cxn ang="0">
                  <a:pos x="62" y="321"/>
                </a:cxn>
                <a:cxn ang="0">
                  <a:pos x="99" y="348"/>
                </a:cxn>
                <a:cxn ang="0">
                  <a:pos x="148" y="369"/>
                </a:cxn>
                <a:cxn ang="0">
                  <a:pos x="203" y="390"/>
                </a:cxn>
                <a:cxn ang="0">
                  <a:pos x="262" y="406"/>
                </a:cxn>
                <a:cxn ang="0">
                  <a:pos x="327" y="419"/>
                </a:cxn>
                <a:cxn ang="0">
                  <a:pos x="397" y="430"/>
                </a:cxn>
                <a:cxn ang="0">
                  <a:pos x="470" y="436"/>
                </a:cxn>
                <a:cxn ang="0">
                  <a:pos x="542" y="436"/>
                </a:cxn>
                <a:cxn ang="0">
                  <a:pos x="615" y="432"/>
                </a:cxn>
                <a:cxn ang="0">
                  <a:pos x="685" y="424"/>
                </a:cxn>
                <a:cxn ang="0">
                  <a:pos x="755" y="414"/>
                </a:cxn>
                <a:cxn ang="0">
                  <a:pos x="817" y="398"/>
                </a:cxn>
                <a:cxn ang="0">
                  <a:pos x="874" y="379"/>
                </a:cxn>
                <a:cxn ang="0">
                  <a:pos x="926" y="358"/>
                </a:cxn>
                <a:cxn ang="0">
                  <a:pos x="968" y="335"/>
                </a:cxn>
                <a:cxn ang="0">
                  <a:pos x="1004" y="308"/>
                </a:cxn>
                <a:cxn ang="0">
                  <a:pos x="1028" y="278"/>
                </a:cxn>
                <a:cxn ang="0">
                  <a:pos x="1043" y="250"/>
                </a:cxn>
                <a:cxn ang="0">
                  <a:pos x="1048" y="217"/>
                </a:cxn>
              </a:cxnLst>
              <a:rect l="0" t="0" r="r" b="b"/>
              <a:pathLst>
                <a:path w="1048" h="436">
                  <a:moveTo>
                    <a:pt x="1048" y="217"/>
                  </a:moveTo>
                  <a:lnTo>
                    <a:pt x="1043" y="189"/>
                  </a:lnTo>
                  <a:lnTo>
                    <a:pt x="1028" y="159"/>
                  </a:lnTo>
                  <a:lnTo>
                    <a:pt x="1004" y="131"/>
                  </a:lnTo>
                  <a:lnTo>
                    <a:pt x="968" y="104"/>
                  </a:lnTo>
                  <a:lnTo>
                    <a:pt x="926" y="80"/>
                  </a:lnTo>
                  <a:lnTo>
                    <a:pt x="874" y="56"/>
                  </a:lnTo>
                  <a:lnTo>
                    <a:pt x="817" y="38"/>
                  </a:lnTo>
                  <a:lnTo>
                    <a:pt x="755" y="24"/>
                  </a:lnTo>
                  <a:lnTo>
                    <a:pt x="685" y="11"/>
                  </a:lnTo>
                  <a:lnTo>
                    <a:pt x="615" y="5"/>
                  </a:lnTo>
                  <a:lnTo>
                    <a:pt x="542" y="0"/>
                  </a:lnTo>
                  <a:lnTo>
                    <a:pt x="470" y="3"/>
                  </a:lnTo>
                  <a:lnTo>
                    <a:pt x="397" y="8"/>
                  </a:lnTo>
                  <a:lnTo>
                    <a:pt x="327" y="16"/>
                  </a:lnTo>
                  <a:lnTo>
                    <a:pt x="262" y="30"/>
                  </a:lnTo>
                  <a:lnTo>
                    <a:pt x="203" y="48"/>
                  </a:lnTo>
                  <a:lnTo>
                    <a:pt x="148" y="66"/>
                  </a:lnTo>
                  <a:lnTo>
                    <a:pt x="99" y="91"/>
                  </a:lnTo>
                  <a:lnTo>
                    <a:pt x="62" y="117"/>
                  </a:lnTo>
                  <a:lnTo>
                    <a:pt x="31" y="144"/>
                  </a:lnTo>
                  <a:lnTo>
                    <a:pt x="10" y="172"/>
                  </a:lnTo>
                  <a:lnTo>
                    <a:pt x="0" y="204"/>
                  </a:lnTo>
                  <a:lnTo>
                    <a:pt x="0" y="234"/>
                  </a:lnTo>
                  <a:lnTo>
                    <a:pt x="10" y="263"/>
                  </a:lnTo>
                  <a:lnTo>
                    <a:pt x="31" y="292"/>
                  </a:lnTo>
                  <a:lnTo>
                    <a:pt x="62" y="321"/>
                  </a:lnTo>
                  <a:lnTo>
                    <a:pt x="99" y="348"/>
                  </a:lnTo>
                  <a:lnTo>
                    <a:pt x="148" y="369"/>
                  </a:lnTo>
                  <a:lnTo>
                    <a:pt x="203" y="390"/>
                  </a:lnTo>
                  <a:lnTo>
                    <a:pt x="262" y="406"/>
                  </a:lnTo>
                  <a:lnTo>
                    <a:pt x="327" y="419"/>
                  </a:lnTo>
                  <a:lnTo>
                    <a:pt x="397" y="430"/>
                  </a:lnTo>
                  <a:lnTo>
                    <a:pt x="470" y="436"/>
                  </a:lnTo>
                  <a:lnTo>
                    <a:pt x="542" y="436"/>
                  </a:lnTo>
                  <a:lnTo>
                    <a:pt x="615" y="432"/>
                  </a:lnTo>
                  <a:lnTo>
                    <a:pt x="685" y="424"/>
                  </a:lnTo>
                  <a:lnTo>
                    <a:pt x="755" y="414"/>
                  </a:lnTo>
                  <a:lnTo>
                    <a:pt x="817" y="398"/>
                  </a:lnTo>
                  <a:lnTo>
                    <a:pt x="874" y="379"/>
                  </a:lnTo>
                  <a:lnTo>
                    <a:pt x="926" y="358"/>
                  </a:lnTo>
                  <a:lnTo>
                    <a:pt x="968" y="335"/>
                  </a:lnTo>
                  <a:lnTo>
                    <a:pt x="1004" y="308"/>
                  </a:lnTo>
                  <a:lnTo>
                    <a:pt x="1028" y="278"/>
                  </a:lnTo>
                  <a:lnTo>
                    <a:pt x="1043" y="250"/>
                  </a:lnTo>
                  <a:lnTo>
                    <a:pt x="1048" y="2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099" name="Freeform 2483"/>
            <p:cNvSpPr>
              <a:spLocks/>
            </p:cNvSpPr>
            <p:nvPr/>
          </p:nvSpPr>
          <p:spPr bwMode="auto">
            <a:xfrm>
              <a:off x="3338" y="2615"/>
              <a:ext cx="5" cy="9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0" y="7"/>
                </a:cxn>
                <a:cxn ang="0">
                  <a:pos x="6" y="36"/>
                </a:cxn>
                <a:cxn ang="0">
                  <a:pos x="18" y="33"/>
                </a:cxn>
                <a:cxn ang="0">
                  <a:pos x="13" y="5"/>
                </a:cxn>
                <a:cxn ang="0">
                  <a:pos x="12" y="3"/>
                </a:cxn>
                <a:cxn ang="0">
                  <a:pos x="13" y="5"/>
                </a:cxn>
                <a:cxn ang="0">
                  <a:pos x="12" y="2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2" y="3"/>
                </a:cxn>
              </a:cxnLst>
              <a:rect l="0" t="0" r="r" b="b"/>
              <a:pathLst>
                <a:path w="18" h="36">
                  <a:moveTo>
                    <a:pt x="12" y="3"/>
                  </a:moveTo>
                  <a:lnTo>
                    <a:pt x="0" y="7"/>
                  </a:lnTo>
                  <a:lnTo>
                    <a:pt x="6" y="36"/>
                  </a:lnTo>
                  <a:lnTo>
                    <a:pt x="18" y="33"/>
                  </a:lnTo>
                  <a:lnTo>
                    <a:pt x="13" y="5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0" name="Freeform 2484"/>
            <p:cNvSpPr>
              <a:spLocks/>
            </p:cNvSpPr>
            <p:nvPr/>
          </p:nvSpPr>
          <p:spPr bwMode="auto">
            <a:xfrm>
              <a:off x="3334" y="2607"/>
              <a:ext cx="7" cy="10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" y="9"/>
                </a:cxn>
                <a:cxn ang="0">
                  <a:pos x="16" y="39"/>
                </a:cxn>
                <a:cxn ang="0">
                  <a:pos x="27" y="33"/>
                </a:cxn>
                <a:cxn ang="0">
                  <a:pos x="12" y="3"/>
                </a:cxn>
                <a:cxn ang="0">
                  <a:pos x="12" y="2"/>
                </a:cxn>
                <a:cxn ang="0">
                  <a:pos x="12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12" y="2"/>
                </a:cxn>
              </a:cxnLst>
              <a:rect l="0" t="0" r="r" b="b"/>
              <a:pathLst>
                <a:path w="27" h="39">
                  <a:moveTo>
                    <a:pt x="12" y="2"/>
                  </a:moveTo>
                  <a:lnTo>
                    <a:pt x="1" y="9"/>
                  </a:lnTo>
                  <a:lnTo>
                    <a:pt x="16" y="39"/>
                  </a:lnTo>
                  <a:lnTo>
                    <a:pt x="27" y="33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1" name="Freeform 2485"/>
            <p:cNvSpPr>
              <a:spLocks/>
            </p:cNvSpPr>
            <p:nvPr/>
          </p:nvSpPr>
          <p:spPr bwMode="auto">
            <a:xfrm>
              <a:off x="3329" y="2600"/>
              <a:ext cx="9" cy="10"/>
            </a:xfrm>
            <a:custGeom>
              <a:avLst/>
              <a:gdLst/>
              <a:ahLst/>
              <a:cxnLst>
                <a:cxn ang="0">
                  <a:pos x="11" y="1"/>
                </a:cxn>
                <a:cxn ang="0">
                  <a:pos x="2" y="12"/>
                </a:cxn>
                <a:cxn ang="0">
                  <a:pos x="26" y="40"/>
                </a:cxn>
                <a:cxn ang="0">
                  <a:pos x="36" y="32"/>
                </a:cxn>
                <a:cxn ang="0">
                  <a:pos x="13" y="3"/>
                </a:cxn>
                <a:cxn ang="0">
                  <a:pos x="11" y="1"/>
                </a:cxn>
                <a:cxn ang="0">
                  <a:pos x="13" y="3"/>
                </a:cxn>
                <a:cxn ang="0">
                  <a:pos x="10" y="1"/>
                </a:cxn>
                <a:cxn ang="0">
                  <a:pos x="7" y="0"/>
                </a:cxn>
                <a:cxn ang="0">
                  <a:pos x="5" y="1"/>
                </a:cxn>
                <a:cxn ang="0">
                  <a:pos x="3" y="2"/>
                </a:cxn>
                <a:cxn ang="0">
                  <a:pos x="1" y="3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2" y="12"/>
                </a:cxn>
                <a:cxn ang="0">
                  <a:pos x="11" y="1"/>
                </a:cxn>
              </a:cxnLst>
              <a:rect l="0" t="0" r="r" b="b"/>
              <a:pathLst>
                <a:path w="36" h="40">
                  <a:moveTo>
                    <a:pt x="11" y="1"/>
                  </a:moveTo>
                  <a:lnTo>
                    <a:pt x="2" y="12"/>
                  </a:lnTo>
                  <a:lnTo>
                    <a:pt x="26" y="40"/>
                  </a:lnTo>
                  <a:lnTo>
                    <a:pt x="36" y="32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2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2" name="Freeform 2486"/>
            <p:cNvSpPr>
              <a:spLocks/>
            </p:cNvSpPr>
            <p:nvPr/>
          </p:nvSpPr>
          <p:spPr bwMode="auto">
            <a:xfrm>
              <a:off x="3320" y="2593"/>
              <a:ext cx="11" cy="10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2" y="12"/>
                </a:cxn>
                <a:cxn ang="0">
                  <a:pos x="38" y="39"/>
                </a:cxn>
                <a:cxn ang="0">
                  <a:pos x="46" y="27"/>
                </a:cxn>
                <a:cxn ang="0">
                  <a:pos x="10" y="1"/>
                </a:cxn>
                <a:cxn ang="0">
                  <a:pos x="9" y="1"/>
                </a:cxn>
                <a:cxn ang="0">
                  <a:pos x="10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2" y="12"/>
                </a:cxn>
                <a:cxn ang="0">
                  <a:pos x="9" y="1"/>
                </a:cxn>
              </a:cxnLst>
              <a:rect l="0" t="0" r="r" b="b"/>
              <a:pathLst>
                <a:path w="46" h="39">
                  <a:moveTo>
                    <a:pt x="9" y="1"/>
                  </a:moveTo>
                  <a:lnTo>
                    <a:pt x="2" y="12"/>
                  </a:lnTo>
                  <a:lnTo>
                    <a:pt x="38" y="39"/>
                  </a:lnTo>
                  <a:lnTo>
                    <a:pt x="46" y="27"/>
                  </a:lnTo>
                  <a:lnTo>
                    <a:pt x="10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3" name="Freeform 2487"/>
            <p:cNvSpPr>
              <a:spLocks/>
            </p:cNvSpPr>
            <p:nvPr/>
          </p:nvSpPr>
          <p:spPr bwMode="auto">
            <a:xfrm>
              <a:off x="3309" y="2587"/>
              <a:ext cx="13" cy="9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3" y="13"/>
                </a:cxn>
                <a:cxn ang="0">
                  <a:pos x="45" y="36"/>
                </a:cxn>
                <a:cxn ang="0">
                  <a:pos x="51" y="25"/>
                </a:cxn>
                <a:cxn ang="0">
                  <a:pos x="10" y="1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3" y="13"/>
                </a:cxn>
                <a:cxn ang="0">
                  <a:pos x="9" y="0"/>
                </a:cxn>
              </a:cxnLst>
              <a:rect l="0" t="0" r="r" b="b"/>
              <a:pathLst>
                <a:path w="51" h="36">
                  <a:moveTo>
                    <a:pt x="9" y="0"/>
                  </a:moveTo>
                  <a:lnTo>
                    <a:pt x="3" y="13"/>
                  </a:lnTo>
                  <a:lnTo>
                    <a:pt x="45" y="36"/>
                  </a:lnTo>
                  <a:lnTo>
                    <a:pt x="51" y="25"/>
                  </a:lnTo>
                  <a:lnTo>
                    <a:pt x="10" y="1"/>
                  </a:lnTo>
                  <a:lnTo>
                    <a:pt x="9" y="0"/>
                  </a:lnTo>
                  <a:lnTo>
                    <a:pt x="10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3" y="1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4" name="Freeform 2488"/>
            <p:cNvSpPr>
              <a:spLocks/>
            </p:cNvSpPr>
            <p:nvPr/>
          </p:nvSpPr>
          <p:spPr bwMode="auto">
            <a:xfrm>
              <a:off x="3296" y="2581"/>
              <a:ext cx="15" cy="9"/>
            </a:xfrm>
            <a:custGeom>
              <a:avLst/>
              <a:gdLst/>
              <a:ahLst/>
              <a:cxnLst>
                <a:cxn ang="0">
                  <a:pos x="8" y="1"/>
                </a:cxn>
                <a:cxn ang="0">
                  <a:pos x="4" y="13"/>
                </a:cxn>
                <a:cxn ang="0">
                  <a:pos x="56" y="37"/>
                </a:cxn>
                <a:cxn ang="0">
                  <a:pos x="61" y="24"/>
                </a:cxn>
                <a:cxn ang="0">
                  <a:pos x="9" y="1"/>
                </a:cxn>
                <a:cxn ang="0">
                  <a:pos x="8" y="1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4" y="13"/>
                </a:cxn>
                <a:cxn ang="0">
                  <a:pos x="8" y="1"/>
                </a:cxn>
              </a:cxnLst>
              <a:rect l="0" t="0" r="r" b="b"/>
              <a:pathLst>
                <a:path w="61" h="37">
                  <a:moveTo>
                    <a:pt x="8" y="1"/>
                  </a:moveTo>
                  <a:lnTo>
                    <a:pt x="4" y="13"/>
                  </a:lnTo>
                  <a:lnTo>
                    <a:pt x="56" y="37"/>
                  </a:lnTo>
                  <a:lnTo>
                    <a:pt x="61" y="24"/>
                  </a:lnTo>
                  <a:lnTo>
                    <a:pt x="9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4" y="1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5" name="Freeform 2489"/>
            <p:cNvSpPr>
              <a:spLocks/>
            </p:cNvSpPr>
            <p:nvPr/>
          </p:nvSpPr>
          <p:spPr bwMode="auto">
            <a:xfrm>
              <a:off x="3282" y="2577"/>
              <a:ext cx="16" cy="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5" y="13"/>
                </a:cxn>
                <a:cxn ang="0">
                  <a:pos x="61" y="31"/>
                </a:cxn>
                <a:cxn ang="0">
                  <a:pos x="65" y="19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5" y="13"/>
                </a:cxn>
                <a:cxn ang="0">
                  <a:pos x="8" y="0"/>
                </a:cxn>
              </a:cxnLst>
              <a:rect l="0" t="0" r="r" b="b"/>
              <a:pathLst>
                <a:path w="65" h="31">
                  <a:moveTo>
                    <a:pt x="8" y="0"/>
                  </a:moveTo>
                  <a:lnTo>
                    <a:pt x="5" y="13"/>
                  </a:lnTo>
                  <a:lnTo>
                    <a:pt x="61" y="31"/>
                  </a:lnTo>
                  <a:lnTo>
                    <a:pt x="65" y="19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1"/>
                  </a:lnTo>
                  <a:lnTo>
                    <a:pt x="5" y="1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6" name="Freeform 2490"/>
            <p:cNvSpPr>
              <a:spLocks/>
            </p:cNvSpPr>
            <p:nvPr/>
          </p:nvSpPr>
          <p:spPr bwMode="auto">
            <a:xfrm>
              <a:off x="3266" y="2573"/>
              <a:ext cx="18" cy="7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6" y="14"/>
                </a:cxn>
                <a:cxn ang="0">
                  <a:pos x="68" y="27"/>
                </a:cxn>
                <a:cxn ang="0">
                  <a:pos x="71" y="14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1" y="11"/>
                </a:cxn>
                <a:cxn ang="0">
                  <a:pos x="2" y="13"/>
                </a:cxn>
                <a:cxn ang="0">
                  <a:pos x="6" y="14"/>
                </a:cxn>
                <a:cxn ang="0">
                  <a:pos x="9" y="0"/>
                </a:cxn>
              </a:cxnLst>
              <a:rect l="0" t="0" r="r" b="b"/>
              <a:pathLst>
                <a:path w="71" h="27">
                  <a:moveTo>
                    <a:pt x="9" y="0"/>
                  </a:moveTo>
                  <a:lnTo>
                    <a:pt x="6" y="14"/>
                  </a:lnTo>
                  <a:lnTo>
                    <a:pt x="68" y="27"/>
                  </a:lnTo>
                  <a:lnTo>
                    <a:pt x="71" y="14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11"/>
                  </a:lnTo>
                  <a:lnTo>
                    <a:pt x="2" y="13"/>
                  </a:lnTo>
                  <a:lnTo>
                    <a:pt x="6" y="14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7" name="Freeform 2491"/>
            <p:cNvSpPr>
              <a:spLocks/>
            </p:cNvSpPr>
            <p:nvPr/>
          </p:nvSpPr>
          <p:spPr bwMode="auto">
            <a:xfrm>
              <a:off x="3249" y="2570"/>
              <a:ext cx="19" cy="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" y="13"/>
                </a:cxn>
                <a:cxn ang="0">
                  <a:pos x="76" y="27"/>
                </a:cxn>
                <a:cxn ang="0">
                  <a:pos x="79" y="13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3" y="12"/>
                </a:cxn>
                <a:cxn ang="0">
                  <a:pos x="6" y="13"/>
                </a:cxn>
                <a:cxn ang="0">
                  <a:pos x="7" y="0"/>
                </a:cxn>
              </a:cxnLst>
              <a:rect l="0" t="0" r="r" b="b"/>
              <a:pathLst>
                <a:path w="79" h="27">
                  <a:moveTo>
                    <a:pt x="7" y="0"/>
                  </a:moveTo>
                  <a:lnTo>
                    <a:pt x="6" y="13"/>
                  </a:lnTo>
                  <a:lnTo>
                    <a:pt x="76" y="27"/>
                  </a:lnTo>
                  <a:lnTo>
                    <a:pt x="79" y="13"/>
                  </a:lnTo>
                  <a:lnTo>
                    <a:pt x="8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6" y="1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8" name="Freeform 2492"/>
            <p:cNvSpPr>
              <a:spLocks/>
            </p:cNvSpPr>
            <p:nvPr/>
          </p:nvSpPr>
          <p:spPr bwMode="auto">
            <a:xfrm>
              <a:off x="3231" y="2569"/>
              <a:ext cx="20" cy="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" y="13"/>
                </a:cxn>
                <a:cxn ang="0">
                  <a:pos x="75" y="18"/>
                </a:cxn>
                <a:cxn ang="0">
                  <a:pos x="76" y="5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3" y="12"/>
                </a:cxn>
                <a:cxn ang="0">
                  <a:pos x="6" y="13"/>
                </a:cxn>
                <a:cxn ang="0">
                  <a:pos x="7" y="0"/>
                </a:cxn>
              </a:cxnLst>
              <a:rect l="0" t="0" r="r" b="b"/>
              <a:pathLst>
                <a:path w="76" h="18">
                  <a:moveTo>
                    <a:pt x="7" y="0"/>
                  </a:moveTo>
                  <a:lnTo>
                    <a:pt x="6" y="13"/>
                  </a:lnTo>
                  <a:lnTo>
                    <a:pt x="75" y="18"/>
                  </a:lnTo>
                  <a:lnTo>
                    <a:pt x="76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6" y="1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09" name="Freeform 2493"/>
            <p:cNvSpPr>
              <a:spLocks/>
            </p:cNvSpPr>
            <p:nvPr/>
          </p:nvSpPr>
          <p:spPr bwMode="auto">
            <a:xfrm>
              <a:off x="3213" y="2567"/>
              <a:ext cx="20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" y="13"/>
                </a:cxn>
                <a:cxn ang="0">
                  <a:pos x="80" y="18"/>
                </a:cxn>
                <a:cxn ang="0">
                  <a:pos x="81" y="5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1" y="8"/>
                </a:cxn>
                <a:cxn ang="0">
                  <a:pos x="2" y="10"/>
                </a:cxn>
                <a:cxn ang="0">
                  <a:pos x="4" y="12"/>
                </a:cxn>
                <a:cxn ang="0">
                  <a:pos x="6" y="13"/>
                </a:cxn>
                <a:cxn ang="0">
                  <a:pos x="7" y="0"/>
                </a:cxn>
              </a:cxnLst>
              <a:rect l="0" t="0" r="r" b="b"/>
              <a:pathLst>
                <a:path w="81" h="18">
                  <a:moveTo>
                    <a:pt x="7" y="0"/>
                  </a:moveTo>
                  <a:lnTo>
                    <a:pt x="6" y="13"/>
                  </a:lnTo>
                  <a:lnTo>
                    <a:pt x="80" y="18"/>
                  </a:lnTo>
                  <a:lnTo>
                    <a:pt x="81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0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0" name="Freeform 2494"/>
            <p:cNvSpPr>
              <a:spLocks/>
            </p:cNvSpPr>
            <p:nvPr/>
          </p:nvSpPr>
          <p:spPr bwMode="auto">
            <a:xfrm>
              <a:off x="3195" y="2567"/>
              <a:ext cx="20" cy="4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7" y="15"/>
                </a:cxn>
                <a:cxn ang="0">
                  <a:pos x="79" y="13"/>
                </a:cxn>
                <a:cxn ang="0">
                  <a:pos x="79" y="0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4" y="3"/>
                </a:cxn>
                <a:cxn ang="0">
                  <a:pos x="2" y="5"/>
                </a:cxn>
                <a:cxn ang="0">
                  <a:pos x="1" y="7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2" y="13"/>
                </a:cxn>
                <a:cxn ang="0">
                  <a:pos x="4" y="15"/>
                </a:cxn>
                <a:cxn ang="0">
                  <a:pos x="7" y="15"/>
                </a:cxn>
                <a:cxn ang="0">
                  <a:pos x="6" y="2"/>
                </a:cxn>
              </a:cxnLst>
              <a:rect l="0" t="0" r="r" b="b"/>
              <a:pathLst>
                <a:path w="79" h="15">
                  <a:moveTo>
                    <a:pt x="6" y="2"/>
                  </a:moveTo>
                  <a:lnTo>
                    <a:pt x="7" y="15"/>
                  </a:lnTo>
                  <a:lnTo>
                    <a:pt x="79" y="13"/>
                  </a:lnTo>
                  <a:lnTo>
                    <a:pt x="79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3"/>
                  </a:lnTo>
                  <a:lnTo>
                    <a:pt x="2" y="5"/>
                  </a:lnTo>
                  <a:lnTo>
                    <a:pt x="1" y="7"/>
                  </a:lnTo>
                  <a:lnTo>
                    <a:pt x="0" y="9"/>
                  </a:lnTo>
                  <a:lnTo>
                    <a:pt x="1" y="11"/>
                  </a:lnTo>
                  <a:lnTo>
                    <a:pt x="2" y="13"/>
                  </a:lnTo>
                  <a:lnTo>
                    <a:pt x="4" y="15"/>
                  </a:lnTo>
                  <a:lnTo>
                    <a:pt x="7" y="15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1" name="Freeform 2495"/>
            <p:cNvSpPr>
              <a:spLocks/>
            </p:cNvSpPr>
            <p:nvPr/>
          </p:nvSpPr>
          <p:spPr bwMode="auto">
            <a:xfrm>
              <a:off x="3177" y="2568"/>
              <a:ext cx="20" cy="5"/>
            </a:xfrm>
            <a:custGeom>
              <a:avLst/>
              <a:gdLst/>
              <a:ahLst/>
              <a:cxnLst>
                <a:cxn ang="0">
                  <a:pos x="7" y="6"/>
                </a:cxn>
                <a:cxn ang="0">
                  <a:pos x="8" y="18"/>
                </a:cxn>
                <a:cxn ang="0">
                  <a:pos x="80" y="13"/>
                </a:cxn>
                <a:cxn ang="0">
                  <a:pos x="79" y="0"/>
                </a:cxn>
                <a:cxn ang="0">
                  <a:pos x="7" y="6"/>
                </a:cxn>
                <a:cxn ang="0">
                  <a:pos x="7" y="6"/>
                </a:cxn>
                <a:cxn ang="0">
                  <a:pos x="7" y="6"/>
                </a:cxn>
                <a:cxn ang="0">
                  <a:pos x="3" y="6"/>
                </a:cxn>
                <a:cxn ang="0">
                  <a:pos x="1" y="8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1" y="15"/>
                </a:cxn>
                <a:cxn ang="0">
                  <a:pos x="2" y="17"/>
                </a:cxn>
                <a:cxn ang="0">
                  <a:pos x="4" y="18"/>
                </a:cxn>
                <a:cxn ang="0">
                  <a:pos x="8" y="18"/>
                </a:cxn>
                <a:cxn ang="0">
                  <a:pos x="7" y="6"/>
                </a:cxn>
              </a:cxnLst>
              <a:rect l="0" t="0" r="r" b="b"/>
              <a:pathLst>
                <a:path w="80" h="18">
                  <a:moveTo>
                    <a:pt x="7" y="6"/>
                  </a:moveTo>
                  <a:lnTo>
                    <a:pt x="8" y="18"/>
                  </a:lnTo>
                  <a:lnTo>
                    <a:pt x="80" y="13"/>
                  </a:lnTo>
                  <a:lnTo>
                    <a:pt x="79" y="0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3" y="6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2" y="17"/>
                  </a:lnTo>
                  <a:lnTo>
                    <a:pt x="4" y="18"/>
                  </a:lnTo>
                  <a:lnTo>
                    <a:pt x="8" y="18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2" name="Freeform 2496"/>
            <p:cNvSpPr>
              <a:spLocks/>
            </p:cNvSpPr>
            <p:nvPr/>
          </p:nvSpPr>
          <p:spPr bwMode="auto">
            <a:xfrm>
              <a:off x="3159" y="2570"/>
              <a:ext cx="20" cy="5"/>
            </a:xfrm>
            <a:custGeom>
              <a:avLst/>
              <a:gdLst/>
              <a:ahLst/>
              <a:cxnLst>
                <a:cxn ang="0">
                  <a:pos x="5" y="8"/>
                </a:cxn>
                <a:cxn ang="0">
                  <a:pos x="7" y="20"/>
                </a:cxn>
                <a:cxn ang="0">
                  <a:pos x="78" y="12"/>
                </a:cxn>
                <a:cxn ang="0">
                  <a:pos x="77" y="0"/>
                </a:cxn>
                <a:cxn ang="0">
                  <a:pos x="6" y="7"/>
                </a:cxn>
                <a:cxn ang="0">
                  <a:pos x="5" y="8"/>
                </a:cxn>
                <a:cxn ang="0">
                  <a:pos x="6" y="7"/>
                </a:cxn>
                <a:cxn ang="0">
                  <a:pos x="3" y="8"/>
                </a:cxn>
                <a:cxn ang="0">
                  <a:pos x="1" y="10"/>
                </a:cxn>
                <a:cxn ang="0">
                  <a:pos x="1" y="12"/>
                </a:cxn>
                <a:cxn ang="0">
                  <a:pos x="0" y="15"/>
                </a:cxn>
                <a:cxn ang="0">
                  <a:pos x="1" y="17"/>
                </a:cxn>
                <a:cxn ang="0">
                  <a:pos x="2" y="19"/>
                </a:cxn>
                <a:cxn ang="0">
                  <a:pos x="5" y="20"/>
                </a:cxn>
                <a:cxn ang="0">
                  <a:pos x="7" y="20"/>
                </a:cxn>
                <a:cxn ang="0">
                  <a:pos x="5" y="8"/>
                </a:cxn>
              </a:cxnLst>
              <a:rect l="0" t="0" r="r" b="b"/>
              <a:pathLst>
                <a:path w="78" h="20">
                  <a:moveTo>
                    <a:pt x="5" y="8"/>
                  </a:moveTo>
                  <a:lnTo>
                    <a:pt x="7" y="20"/>
                  </a:lnTo>
                  <a:lnTo>
                    <a:pt x="78" y="12"/>
                  </a:lnTo>
                  <a:lnTo>
                    <a:pt x="77" y="0"/>
                  </a:lnTo>
                  <a:lnTo>
                    <a:pt x="6" y="7"/>
                  </a:lnTo>
                  <a:lnTo>
                    <a:pt x="5" y="8"/>
                  </a:lnTo>
                  <a:lnTo>
                    <a:pt x="6" y="7"/>
                  </a:lnTo>
                  <a:lnTo>
                    <a:pt x="3" y="8"/>
                  </a:lnTo>
                  <a:lnTo>
                    <a:pt x="1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2" y="19"/>
                  </a:lnTo>
                  <a:lnTo>
                    <a:pt x="5" y="20"/>
                  </a:lnTo>
                  <a:lnTo>
                    <a:pt x="7" y="20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3" name="Freeform 2497"/>
            <p:cNvSpPr>
              <a:spLocks/>
            </p:cNvSpPr>
            <p:nvPr/>
          </p:nvSpPr>
          <p:spPr bwMode="auto">
            <a:xfrm>
              <a:off x="3143" y="2572"/>
              <a:ext cx="18" cy="6"/>
            </a:xfrm>
            <a:custGeom>
              <a:avLst/>
              <a:gdLst/>
              <a:ahLst/>
              <a:cxnLst>
                <a:cxn ang="0">
                  <a:pos x="4" y="13"/>
                </a:cxn>
                <a:cxn ang="0">
                  <a:pos x="7" y="26"/>
                </a:cxn>
                <a:cxn ang="0">
                  <a:pos x="72" y="12"/>
                </a:cxn>
                <a:cxn ang="0">
                  <a:pos x="69" y="0"/>
                </a:cxn>
                <a:cxn ang="0">
                  <a:pos x="5" y="13"/>
                </a:cxn>
                <a:cxn ang="0">
                  <a:pos x="4" y="13"/>
                </a:cxn>
                <a:cxn ang="0">
                  <a:pos x="5" y="13"/>
                </a:cxn>
                <a:cxn ang="0">
                  <a:pos x="2" y="14"/>
                </a:cxn>
                <a:cxn ang="0">
                  <a:pos x="1" y="15"/>
                </a:cxn>
                <a:cxn ang="0">
                  <a:pos x="0" y="19"/>
                </a:cxn>
                <a:cxn ang="0">
                  <a:pos x="0" y="21"/>
                </a:cxn>
                <a:cxn ang="0">
                  <a:pos x="1" y="23"/>
                </a:cxn>
                <a:cxn ang="0">
                  <a:pos x="2" y="25"/>
                </a:cxn>
                <a:cxn ang="0">
                  <a:pos x="5" y="26"/>
                </a:cxn>
                <a:cxn ang="0">
                  <a:pos x="7" y="26"/>
                </a:cxn>
                <a:cxn ang="0">
                  <a:pos x="4" y="13"/>
                </a:cxn>
              </a:cxnLst>
              <a:rect l="0" t="0" r="r" b="b"/>
              <a:pathLst>
                <a:path w="72" h="26">
                  <a:moveTo>
                    <a:pt x="4" y="13"/>
                  </a:moveTo>
                  <a:lnTo>
                    <a:pt x="7" y="26"/>
                  </a:lnTo>
                  <a:lnTo>
                    <a:pt x="72" y="12"/>
                  </a:lnTo>
                  <a:lnTo>
                    <a:pt x="69" y="0"/>
                  </a:lnTo>
                  <a:lnTo>
                    <a:pt x="5" y="13"/>
                  </a:lnTo>
                  <a:lnTo>
                    <a:pt x="4" y="13"/>
                  </a:lnTo>
                  <a:lnTo>
                    <a:pt x="5" y="13"/>
                  </a:lnTo>
                  <a:lnTo>
                    <a:pt x="2" y="14"/>
                  </a:lnTo>
                  <a:lnTo>
                    <a:pt x="1" y="15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1" y="23"/>
                  </a:lnTo>
                  <a:lnTo>
                    <a:pt x="2" y="25"/>
                  </a:lnTo>
                  <a:lnTo>
                    <a:pt x="5" y="26"/>
                  </a:lnTo>
                  <a:lnTo>
                    <a:pt x="7" y="26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4" name="Freeform 2498"/>
            <p:cNvSpPr>
              <a:spLocks/>
            </p:cNvSpPr>
            <p:nvPr/>
          </p:nvSpPr>
          <p:spPr bwMode="auto">
            <a:xfrm>
              <a:off x="3128" y="2575"/>
              <a:ext cx="17" cy="8"/>
            </a:xfrm>
            <a:custGeom>
              <a:avLst/>
              <a:gdLst/>
              <a:ahLst/>
              <a:cxnLst>
                <a:cxn ang="0">
                  <a:pos x="5" y="19"/>
                </a:cxn>
                <a:cxn ang="0">
                  <a:pos x="9" y="31"/>
                </a:cxn>
                <a:cxn ang="0">
                  <a:pos x="68" y="13"/>
                </a:cxn>
                <a:cxn ang="0">
                  <a:pos x="64" y="0"/>
                </a:cxn>
                <a:cxn ang="0">
                  <a:pos x="5" y="19"/>
                </a:cxn>
                <a:cxn ang="0">
                  <a:pos x="5" y="19"/>
                </a:cxn>
                <a:cxn ang="0">
                  <a:pos x="5" y="19"/>
                </a:cxn>
                <a:cxn ang="0">
                  <a:pos x="2" y="20"/>
                </a:cxn>
                <a:cxn ang="0">
                  <a:pos x="1" y="22"/>
                </a:cxn>
                <a:cxn ang="0">
                  <a:pos x="0" y="25"/>
                </a:cxn>
                <a:cxn ang="0">
                  <a:pos x="1" y="27"/>
                </a:cxn>
                <a:cxn ang="0">
                  <a:pos x="2" y="29"/>
                </a:cxn>
                <a:cxn ang="0">
                  <a:pos x="3" y="31"/>
                </a:cxn>
                <a:cxn ang="0">
                  <a:pos x="6" y="31"/>
                </a:cxn>
                <a:cxn ang="0">
                  <a:pos x="9" y="31"/>
                </a:cxn>
                <a:cxn ang="0">
                  <a:pos x="5" y="19"/>
                </a:cxn>
              </a:cxnLst>
              <a:rect l="0" t="0" r="r" b="b"/>
              <a:pathLst>
                <a:path w="68" h="31">
                  <a:moveTo>
                    <a:pt x="5" y="19"/>
                  </a:moveTo>
                  <a:lnTo>
                    <a:pt x="9" y="31"/>
                  </a:lnTo>
                  <a:lnTo>
                    <a:pt x="68" y="13"/>
                  </a:lnTo>
                  <a:lnTo>
                    <a:pt x="64" y="0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2" y="20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2" y="29"/>
                  </a:lnTo>
                  <a:lnTo>
                    <a:pt x="3" y="31"/>
                  </a:lnTo>
                  <a:lnTo>
                    <a:pt x="6" y="31"/>
                  </a:lnTo>
                  <a:lnTo>
                    <a:pt x="9" y="31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5" name="Freeform 2499"/>
            <p:cNvSpPr>
              <a:spLocks/>
            </p:cNvSpPr>
            <p:nvPr/>
          </p:nvSpPr>
          <p:spPr bwMode="auto">
            <a:xfrm>
              <a:off x="3115" y="2579"/>
              <a:ext cx="15" cy="8"/>
            </a:xfrm>
            <a:custGeom>
              <a:avLst/>
              <a:gdLst/>
              <a:ahLst/>
              <a:cxnLst>
                <a:cxn ang="0">
                  <a:pos x="3" y="18"/>
                </a:cxn>
                <a:cxn ang="0">
                  <a:pos x="8" y="30"/>
                </a:cxn>
                <a:cxn ang="0">
                  <a:pos x="63" y="12"/>
                </a:cxn>
                <a:cxn ang="0">
                  <a:pos x="59" y="0"/>
                </a:cxn>
                <a:cxn ang="0">
                  <a:pos x="4" y="18"/>
                </a:cxn>
                <a:cxn ang="0">
                  <a:pos x="3" y="18"/>
                </a:cxn>
                <a:cxn ang="0">
                  <a:pos x="4" y="18"/>
                </a:cxn>
                <a:cxn ang="0">
                  <a:pos x="2" y="20"/>
                </a:cxn>
                <a:cxn ang="0">
                  <a:pos x="0" y="22"/>
                </a:cxn>
                <a:cxn ang="0">
                  <a:pos x="0" y="24"/>
                </a:cxn>
                <a:cxn ang="0">
                  <a:pos x="0" y="26"/>
                </a:cxn>
                <a:cxn ang="0">
                  <a:pos x="1" y="28"/>
                </a:cxn>
                <a:cxn ang="0">
                  <a:pos x="3" y="30"/>
                </a:cxn>
                <a:cxn ang="0">
                  <a:pos x="5" y="31"/>
                </a:cxn>
                <a:cxn ang="0">
                  <a:pos x="8" y="30"/>
                </a:cxn>
                <a:cxn ang="0">
                  <a:pos x="3" y="18"/>
                </a:cxn>
              </a:cxnLst>
              <a:rect l="0" t="0" r="r" b="b"/>
              <a:pathLst>
                <a:path w="63" h="31">
                  <a:moveTo>
                    <a:pt x="3" y="18"/>
                  </a:moveTo>
                  <a:lnTo>
                    <a:pt x="8" y="30"/>
                  </a:lnTo>
                  <a:lnTo>
                    <a:pt x="63" y="12"/>
                  </a:lnTo>
                  <a:lnTo>
                    <a:pt x="59" y="0"/>
                  </a:lnTo>
                  <a:lnTo>
                    <a:pt x="4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2" y="20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1" y="28"/>
                  </a:lnTo>
                  <a:lnTo>
                    <a:pt x="3" y="30"/>
                  </a:lnTo>
                  <a:lnTo>
                    <a:pt x="5" y="31"/>
                  </a:lnTo>
                  <a:lnTo>
                    <a:pt x="8" y="30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6" name="Freeform 2500"/>
            <p:cNvSpPr>
              <a:spLocks/>
            </p:cNvSpPr>
            <p:nvPr/>
          </p:nvSpPr>
          <p:spPr bwMode="auto">
            <a:xfrm>
              <a:off x="3102" y="2584"/>
              <a:ext cx="15" cy="9"/>
            </a:xfrm>
            <a:custGeom>
              <a:avLst/>
              <a:gdLst/>
              <a:ahLst/>
              <a:cxnLst>
                <a:cxn ang="0">
                  <a:pos x="3" y="25"/>
                </a:cxn>
                <a:cxn ang="0">
                  <a:pos x="10" y="36"/>
                </a:cxn>
                <a:cxn ang="0">
                  <a:pos x="59" y="12"/>
                </a:cxn>
                <a:cxn ang="0">
                  <a:pos x="53" y="0"/>
                </a:cxn>
                <a:cxn ang="0">
                  <a:pos x="4" y="25"/>
                </a:cxn>
                <a:cxn ang="0">
                  <a:pos x="3" y="25"/>
                </a:cxn>
                <a:cxn ang="0">
                  <a:pos x="4" y="25"/>
                </a:cxn>
                <a:cxn ang="0">
                  <a:pos x="2" y="27"/>
                </a:cxn>
                <a:cxn ang="0">
                  <a:pos x="1" y="29"/>
                </a:cxn>
                <a:cxn ang="0">
                  <a:pos x="0" y="31"/>
                </a:cxn>
                <a:cxn ang="0">
                  <a:pos x="1" y="33"/>
                </a:cxn>
                <a:cxn ang="0">
                  <a:pos x="3" y="35"/>
                </a:cxn>
                <a:cxn ang="0">
                  <a:pos x="5" y="37"/>
                </a:cxn>
                <a:cxn ang="0">
                  <a:pos x="7" y="37"/>
                </a:cxn>
                <a:cxn ang="0">
                  <a:pos x="10" y="36"/>
                </a:cxn>
                <a:cxn ang="0">
                  <a:pos x="3" y="25"/>
                </a:cxn>
              </a:cxnLst>
              <a:rect l="0" t="0" r="r" b="b"/>
              <a:pathLst>
                <a:path w="59" h="37">
                  <a:moveTo>
                    <a:pt x="3" y="25"/>
                  </a:moveTo>
                  <a:lnTo>
                    <a:pt x="10" y="36"/>
                  </a:lnTo>
                  <a:lnTo>
                    <a:pt x="59" y="12"/>
                  </a:lnTo>
                  <a:lnTo>
                    <a:pt x="53" y="0"/>
                  </a:lnTo>
                  <a:lnTo>
                    <a:pt x="4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2" y="27"/>
                  </a:lnTo>
                  <a:lnTo>
                    <a:pt x="1" y="29"/>
                  </a:lnTo>
                  <a:lnTo>
                    <a:pt x="0" y="31"/>
                  </a:lnTo>
                  <a:lnTo>
                    <a:pt x="1" y="33"/>
                  </a:lnTo>
                  <a:lnTo>
                    <a:pt x="3" y="35"/>
                  </a:lnTo>
                  <a:lnTo>
                    <a:pt x="5" y="37"/>
                  </a:lnTo>
                  <a:lnTo>
                    <a:pt x="7" y="37"/>
                  </a:lnTo>
                  <a:lnTo>
                    <a:pt x="10" y="36"/>
                  </a:lnTo>
                  <a:lnTo>
                    <a:pt x="3" y="2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7" name="Freeform 2501"/>
            <p:cNvSpPr>
              <a:spLocks/>
            </p:cNvSpPr>
            <p:nvPr/>
          </p:nvSpPr>
          <p:spPr bwMode="auto">
            <a:xfrm>
              <a:off x="3093" y="2590"/>
              <a:ext cx="12" cy="10"/>
            </a:xfrm>
            <a:custGeom>
              <a:avLst/>
              <a:gdLst/>
              <a:ahLst/>
              <a:cxnLst>
                <a:cxn ang="0">
                  <a:pos x="2" y="27"/>
                </a:cxn>
                <a:cxn ang="0">
                  <a:pos x="10" y="37"/>
                </a:cxn>
                <a:cxn ang="0">
                  <a:pos x="47" y="11"/>
                </a:cxn>
                <a:cxn ang="0">
                  <a:pos x="39" y="0"/>
                </a:cxn>
                <a:cxn ang="0">
                  <a:pos x="3" y="26"/>
                </a:cxn>
                <a:cxn ang="0">
                  <a:pos x="2" y="27"/>
                </a:cxn>
                <a:cxn ang="0">
                  <a:pos x="3" y="26"/>
                </a:cxn>
                <a:cxn ang="0">
                  <a:pos x="1" y="29"/>
                </a:cxn>
                <a:cxn ang="0">
                  <a:pos x="0" y="31"/>
                </a:cxn>
                <a:cxn ang="0">
                  <a:pos x="0" y="33"/>
                </a:cxn>
                <a:cxn ang="0">
                  <a:pos x="1" y="35"/>
                </a:cxn>
                <a:cxn ang="0">
                  <a:pos x="3" y="37"/>
                </a:cxn>
                <a:cxn ang="0">
                  <a:pos x="5" y="38"/>
                </a:cxn>
                <a:cxn ang="0">
                  <a:pos x="8" y="38"/>
                </a:cxn>
                <a:cxn ang="0">
                  <a:pos x="10" y="37"/>
                </a:cxn>
                <a:cxn ang="0">
                  <a:pos x="2" y="27"/>
                </a:cxn>
              </a:cxnLst>
              <a:rect l="0" t="0" r="r" b="b"/>
              <a:pathLst>
                <a:path w="47" h="38">
                  <a:moveTo>
                    <a:pt x="2" y="27"/>
                  </a:moveTo>
                  <a:lnTo>
                    <a:pt x="10" y="37"/>
                  </a:lnTo>
                  <a:lnTo>
                    <a:pt x="47" y="11"/>
                  </a:lnTo>
                  <a:lnTo>
                    <a:pt x="39" y="0"/>
                  </a:lnTo>
                  <a:lnTo>
                    <a:pt x="3" y="26"/>
                  </a:lnTo>
                  <a:lnTo>
                    <a:pt x="2" y="27"/>
                  </a:lnTo>
                  <a:lnTo>
                    <a:pt x="3" y="26"/>
                  </a:lnTo>
                  <a:lnTo>
                    <a:pt x="1" y="29"/>
                  </a:lnTo>
                  <a:lnTo>
                    <a:pt x="0" y="31"/>
                  </a:lnTo>
                  <a:lnTo>
                    <a:pt x="0" y="33"/>
                  </a:lnTo>
                  <a:lnTo>
                    <a:pt x="1" y="35"/>
                  </a:lnTo>
                  <a:lnTo>
                    <a:pt x="3" y="37"/>
                  </a:lnTo>
                  <a:lnTo>
                    <a:pt x="5" y="38"/>
                  </a:lnTo>
                  <a:lnTo>
                    <a:pt x="8" y="38"/>
                  </a:lnTo>
                  <a:lnTo>
                    <a:pt x="10" y="37"/>
                  </a:lnTo>
                  <a:lnTo>
                    <a:pt x="2" y="2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8" name="Freeform 2502"/>
            <p:cNvSpPr>
              <a:spLocks/>
            </p:cNvSpPr>
            <p:nvPr/>
          </p:nvSpPr>
          <p:spPr bwMode="auto">
            <a:xfrm>
              <a:off x="3085" y="2597"/>
              <a:ext cx="11" cy="9"/>
            </a:xfrm>
            <a:custGeom>
              <a:avLst/>
              <a:gdLst/>
              <a:ahLst/>
              <a:cxnLst>
                <a:cxn ang="0">
                  <a:pos x="2" y="28"/>
                </a:cxn>
                <a:cxn ang="0">
                  <a:pos x="11" y="37"/>
                </a:cxn>
                <a:cxn ang="0">
                  <a:pos x="43" y="10"/>
                </a:cxn>
                <a:cxn ang="0">
                  <a:pos x="34" y="0"/>
                </a:cxn>
                <a:cxn ang="0">
                  <a:pos x="3" y="27"/>
                </a:cxn>
                <a:cxn ang="0">
                  <a:pos x="2" y="28"/>
                </a:cxn>
                <a:cxn ang="0">
                  <a:pos x="3" y="27"/>
                </a:cxn>
                <a:cxn ang="0">
                  <a:pos x="1" y="29"/>
                </a:cxn>
                <a:cxn ang="0">
                  <a:pos x="0" y="31"/>
                </a:cxn>
                <a:cxn ang="0">
                  <a:pos x="1" y="34"/>
                </a:cxn>
                <a:cxn ang="0">
                  <a:pos x="2" y="36"/>
                </a:cxn>
                <a:cxn ang="0">
                  <a:pos x="4" y="37"/>
                </a:cxn>
                <a:cxn ang="0">
                  <a:pos x="6" y="38"/>
                </a:cxn>
                <a:cxn ang="0">
                  <a:pos x="8" y="38"/>
                </a:cxn>
                <a:cxn ang="0">
                  <a:pos x="11" y="37"/>
                </a:cxn>
                <a:cxn ang="0">
                  <a:pos x="2" y="28"/>
                </a:cxn>
              </a:cxnLst>
              <a:rect l="0" t="0" r="r" b="b"/>
              <a:pathLst>
                <a:path w="43" h="38">
                  <a:moveTo>
                    <a:pt x="2" y="28"/>
                  </a:moveTo>
                  <a:lnTo>
                    <a:pt x="11" y="37"/>
                  </a:lnTo>
                  <a:lnTo>
                    <a:pt x="43" y="10"/>
                  </a:lnTo>
                  <a:lnTo>
                    <a:pt x="34" y="0"/>
                  </a:lnTo>
                  <a:lnTo>
                    <a:pt x="3" y="27"/>
                  </a:lnTo>
                  <a:lnTo>
                    <a:pt x="2" y="28"/>
                  </a:lnTo>
                  <a:lnTo>
                    <a:pt x="3" y="27"/>
                  </a:lnTo>
                  <a:lnTo>
                    <a:pt x="1" y="29"/>
                  </a:lnTo>
                  <a:lnTo>
                    <a:pt x="0" y="31"/>
                  </a:lnTo>
                  <a:lnTo>
                    <a:pt x="1" y="34"/>
                  </a:lnTo>
                  <a:lnTo>
                    <a:pt x="2" y="36"/>
                  </a:lnTo>
                  <a:lnTo>
                    <a:pt x="4" y="37"/>
                  </a:lnTo>
                  <a:lnTo>
                    <a:pt x="6" y="38"/>
                  </a:lnTo>
                  <a:lnTo>
                    <a:pt x="8" y="38"/>
                  </a:lnTo>
                  <a:lnTo>
                    <a:pt x="11" y="37"/>
                  </a:lnTo>
                  <a:lnTo>
                    <a:pt x="2" y="2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19" name="Freeform 2503"/>
            <p:cNvSpPr>
              <a:spLocks/>
            </p:cNvSpPr>
            <p:nvPr/>
          </p:nvSpPr>
          <p:spPr bwMode="auto">
            <a:xfrm>
              <a:off x="3080" y="2604"/>
              <a:ext cx="8" cy="10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2" y="36"/>
                </a:cxn>
                <a:cxn ang="0">
                  <a:pos x="32" y="7"/>
                </a:cxn>
                <a:cxn ang="0">
                  <a:pos x="22" y="0"/>
                </a:cxn>
                <a:cxn ang="0">
                  <a:pos x="1" y="29"/>
                </a:cxn>
                <a:cxn ang="0">
                  <a:pos x="0" y="30"/>
                </a:cxn>
                <a:cxn ang="0">
                  <a:pos x="1" y="29"/>
                </a:cxn>
                <a:cxn ang="0">
                  <a:pos x="0" y="31"/>
                </a:cxn>
                <a:cxn ang="0">
                  <a:pos x="0" y="34"/>
                </a:cxn>
                <a:cxn ang="0">
                  <a:pos x="1" y="36"/>
                </a:cxn>
                <a:cxn ang="0">
                  <a:pos x="3" y="37"/>
                </a:cxn>
                <a:cxn ang="0">
                  <a:pos x="5" y="39"/>
                </a:cxn>
                <a:cxn ang="0">
                  <a:pos x="7" y="39"/>
                </a:cxn>
                <a:cxn ang="0">
                  <a:pos x="10" y="38"/>
                </a:cxn>
                <a:cxn ang="0">
                  <a:pos x="12" y="36"/>
                </a:cxn>
                <a:cxn ang="0">
                  <a:pos x="0" y="30"/>
                </a:cxn>
              </a:cxnLst>
              <a:rect l="0" t="0" r="r" b="b"/>
              <a:pathLst>
                <a:path w="32" h="39">
                  <a:moveTo>
                    <a:pt x="0" y="30"/>
                  </a:moveTo>
                  <a:lnTo>
                    <a:pt x="12" y="36"/>
                  </a:lnTo>
                  <a:lnTo>
                    <a:pt x="32" y="7"/>
                  </a:lnTo>
                  <a:lnTo>
                    <a:pt x="22" y="0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1" y="29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1" y="36"/>
                  </a:lnTo>
                  <a:lnTo>
                    <a:pt x="3" y="37"/>
                  </a:lnTo>
                  <a:lnTo>
                    <a:pt x="5" y="39"/>
                  </a:lnTo>
                  <a:lnTo>
                    <a:pt x="7" y="39"/>
                  </a:lnTo>
                  <a:lnTo>
                    <a:pt x="10" y="38"/>
                  </a:lnTo>
                  <a:lnTo>
                    <a:pt x="12" y="3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0" name="Freeform 2504"/>
            <p:cNvSpPr>
              <a:spLocks/>
            </p:cNvSpPr>
            <p:nvPr/>
          </p:nvSpPr>
          <p:spPr bwMode="auto">
            <a:xfrm>
              <a:off x="3078" y="2612"/>
              <a:ext cx="6" cy="10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12" y="36"/>
                </a:cxn>
                <a:cxn ang="0">
                  <a:pos x="23" y="4"/>
                </a:cxn>
                <a:cxn ang="0">
                  <a:pos x="10" y="0"/>
                </a:cxn>
                <a:cxn ang="0">
                  <a:pos x="0" y="32"/>
                </a:cxn>
                <a:cxn ang="0">
                  <a:pos x="0" y="34"/>
                </a:cxn>
                <a:cxn ang="0">
                  <a:pos x="0" y="32"/>
                </a:cxn>
                <a:cxn ang="0">
                  <a:pos x="0" y="35"/>
                </a:cxn>
                <a:cxn ang="0">
                  <a:pos x="1" y="38"/>
                </a:cxn>
                <a:cxn ang="0">
                  <a:pos x="2" y="39"/>
                </a:cxn>
                <a:cxn ang="0">
                  <a:pos x="4" y="41"/>
                </a:cxn>
                <a:cxn ang="0">
                  <a:pos x="7" y="41"/>
                </a:cxn>
                <a:cxn ang="0">
                  <a:pos x="9" y="40"/>
                </a:cxn>
                <a:cxn ang="0">
                  <a:pos x="11" y="39"/>
                </a:cxn>
                <a:cxn ang="0">
                  <a:pos x="12" y="36"/>
                </a:cxn>
                <a:cxn ang="0">
                  <a:pos x="0" y="34"/>
                </a:cxn>
              </a:cxnLst>
              <a:rect l="0" t="0" r="r" b="b"/>
              <a:pathLst>
                <a:path w="23" h="41">
                  <a:moveTo>
                    <a:pt x="0" y="34"/>
                  </a:moveTo>
                  <a:lnTo>
                    <a:pt x="12" y="36"/>
                  </a:lnTo>
                  <a:lnTo>
                    <a:pt x="23" y="4"/>
                  </a:lnTo>
                  <a:lnTo>
                    <a:pt x="10" y="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1" y="38"/>
                  </a:lnTo>
                  <a:lnTo>
                    <a:pt x="2" y="39"/>
                  </a:lnTo>
                  <a:lnTo>
                    <a:pt x="4" y="41"/>
                  </a:lnTo>
                  <a:lnTo>
                    <a:pt x="7" y="41"/>
                  </a:lnTo>
                  <a:lnTo>
                    <a:pt x="9" y="40"/>
                  </a:lnTo>
                  <a:lnTo>
                    <a:pt x="11" y="39"/>
                  </a:lnTo>
                  <a:lnTo>
                    <a:pt x="12" y="36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1" name="Freeform 2505"/>
            <p:cNvSpPr>
              <a:spLocks/>
            </p:cNvSpPr>
            <p:nvPr/>
          </p:nvSpPr>
          <p:spPr bwMode="auto">
            <a:xfrm>
              <a:off x="3078" y="2620"/>
              <a:ext cx="3" cy="9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13" y="3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0" y="30"/>
                </a:cxn>
                <a:cxn ang="0">
                  <a:pos x="0" y="33"/>
                </a:cxn>
                <a:cxn ang="0">
                  <a:pos x="2" y="35"/>
                </a:cxn>
                <a:cxn ang="0">
                  <a:pos x="4" y="36"/>
                </a:cxn>
                <a:cxn ang="0">
                  <a:pos x="6" y="37"/>
                </a:cxn>
                <a:cxn ang="0">
                  <a:pos x="9" y="36"/>
                </a:cxn>
                <a:cxn ang="0">
                  <a:pos x="11" y="35"/>
                </a:cxn>
                <a:cxn ang="0">
                  <a:pos x="12" y="33"/>
                </a:cxn>
                <a:cxn ang="0">
                  <a:pos x="13" y="30"/>
                </a:cxn>
                <a:cxn ang="0">
                  <a:pos x="0" y="32"/>
                </a:cxn>
              </a:cxnLst>
              <a:rect l="0" t="0" r="r" b="b"/>
              <a:pathLst>
                <a:path w="13" h="37">
                  <a:moveTo>
                    <a:pt x="0" y="32"/>
                  </a:moveTo>
                  <a:lnTo>
                    <a:pt x="13" y="3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2" y="35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9" y="36"/>
                  </a:lnTo>
                  <a:lnTo>
                    <a:pt x="11" y="35"/>
                  </a:lnTo>
                  <a:lnTo>
                    <a:pt x="12" y="33"/>
                  </a:lnTo>
                  <a:lnTo>
                    <a:pt x="13" y="3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2" name="Freeform 2506"/>
            <p:cNvSpPr>
              <a:spLocks/>
            </p:cNvSpPr>
            <p:nvPr/>
          </p:nvSpPr>
          <p:spPr bwMode="auto">
            <a:xfrm>
              <a:off x="3078" y="2627"/>
              <a:ext cx="6" cy="9"/>
            </a:xfrm>
            <a:custGeom>
              <a:avLst/>
              <a:gdLst/>
              <a:ahLst/>
              <a:cxnLst>
                <a:cxn ang="0">
                  <a:pos x="11" y="34"/>
                </a:cxn>
                <a:cxn ang="0">
                  <a:pos x="23" y="29"/>
                </a:cxn>
                <a:cxn ang="0">
                  <a:pos x="12" y="0"/>
                </a:cxn>
                <a:cxn ang="0">
                  <a:pos x="0" y="4"/>
                </a:cxn>
                <a:cxn ang="0">
                  <a:pos x="10" y="33"/>
                </a:cxn>
                <a:cxn ang="0">
                  <a:pos x="11" y="34"/>
                </a:cxn>
                <a:cxn ang="0">
                  <a:pos x="10" y="33"/>
                </a:cxn>
                <a:cxn ang="0">
                  <a:pos x="12" y="35"/>
                </a:cxn>
                <a:cxn ang="0">
                  <a:pos x="14" y="37"/>
                </a:cxn>
                <a:cxn ang="0">
                  <a:pos x="16" y="37"/>
                </a:cxn>
                <a:cxn ang="0">
                  <a:pos x="19" y="37"/>
                </a:cxn>
                <a:cxn ang="0">
                  <a:pos x="21" y="36"/>
                </a:cxn>
                <a:cxn ang="0">
                  <a:pos x="22" y="34"/>
                </a:cxn>
                <a:cxn ang="0">
                  <a:pos x="23" y="31"/>
                </a:cxn>
                <a:cxn ang="0">
                  <a:pos x="23" y="29"/>
                </a:cxn>
                <a:cxn ang="0">
                  <a:pos x="11" y="34"/>
                </a:cxn>
              </a:cxnLst>
              <a:rect l="0" t="0" r="r" b="b"/>
              <a:pathLst>
                <a:path w="23" h="37">
                  <a:moveTo>
                    <a:pt x="11" y="34"/>
                  </a:moveTo>
                  <a:lnTo>
                    <a:pt x="23" y="29"/>
                  </a:lnTo>
                  <a:lnTo>
                    <a:pt x="12" y="0"/>
                  </a:lnTo>
                  <a:lnTo>
                    <a:pt x="0" y="4"/>
                  </a:lnTo>
                  <a:lnTo>
                    <a:pt x="10" y="33"/>
                  </a:lnTo>
                  <a:lnTo>
                    <a:pt x="11" y="34"/>
                  </a:lnTo>
                  <a:lnTo>
                    <a:pt x="10" y="33"/>
                  </a:lnTo>
                  <a:lnTo>
                    <a:pt x="12" y="35"/>
                  </a:lnTo>
                  <a:lnTo>
                    <a:pt x="14" y="37"/>
                  </a:lnTo>
                  <a:lnTo>
                    <a:pt x="16" y="37"/>
                  </a:lnTo>
                  <a:lnTo>
                    <a:pt x="19" y="37"/>
                  </a:lnTo>
                  <a:lnTo>
                    <a:pt x="21" y="36"/>
                  </a:lnTo>
                  <a:lnTo>
                    <a:pt x="22" y="34"/>
                  </a:lnTo>
                  <a:lnTo>
                    <a:pt x="23" y="31"/>
                  </a:lnTo>
                  <a:lnTo>
                    <a:pt x="23" y="29"/>
                  </a:lnTo>
                  <a:lnTo>
                    <a:pt x="11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3" name="Freeform 2507"/>
            <p:cNvSpPr>
              <a:spLocks/>
            </p:cNvSpPr>
            <p:nvPr/>
          </p:nvSpPr>
          <p:spPr bwMode="auto">
            <a:xfrm>
              <a:off x="3080" y="2634"/>
              <a:ext cx="9" cy="10"/>
            </a:xfrm>
            <a:custGeom>
              <a:avLst/>
              <a:gdLst/>
              <a:ahLst/>
              <a:cxnLst>
                <a:cxn ang="0">
                  <a:pos x="21" y="38"/>
                </a:cxn>
                <a:cxn ang="0">
                  <a:pos x="31" y="30"/>
                </a:cxn>
                <a:cxn ang="0">
                  <a:pos x="11" y="0"/>
                </a:cxn>
                <a:cxn ang="0">
                  <a:pos x="0" y="7"/>
                </a:cxn>
                <a:cxn ang="0">
                  <a:pos x="21" y="37"/>
                </a:cxn>
                <a:cxn ang="0">
                  <a:pos x="21" y="38"/>
                </a:cxn>
                <a:cxn ang="0">
                  <a:pos x="21" y="37"/>
                </a:cxn>
                <a:cxn ang="0">
                  <a:pos x="23" y="39"/>
                </a:cxn>
                <a:cxn ang="0">
                  <a:pos x="25" y="40"/>
                </a:cxn>
                <a:cxn ang="0">
                  <a:pos x="27" y="40"/>
                </a:cxn>
                <a:cxn ang="0">
                  <a:pos x="30" y="39"/>
                </a:cxn>
                <a:cxn ang="0">
                  <a:pos x="31" y="37"/>
                </a:cxn>
                <a:cxn ang="0">
                  <a:pos x="32" y="35"/>
                </a:cxn>
                <a:cxn ang="0">
                  <a:pos x="32" y="32"/>
                </a:cxn>
                <a:cxn ang="0">
                  <a:pos x="31" y="30"/>
                </a:cxn>
                <a:cxn ang="0">
                  <a:pos x="21" y="38"/>
                </a:cxn>
              </a:cxnLst>
              <a:rect l="0" t="0" r="r" b="b"/>
              <a:pathLst>
                <a:path w="32" h="40">
                  <a:moveTo>
                    <a:pt x="21" y="38"/>
                  </a:moveTo>
                  <a:lnTo>
                    <a:pt x="31" y="30"/>
                  </a:lnTo>
                  <a:lnTo>
                    <a:pt x="11" y="0"/>
                  </a:lnTo>
                  <a:lnTo>
                    <a:pt x="0" y="7"/>
                  </a:lnTo>
                  <a:lnTo>
                    <a:pt x="21" y="37"/>
                  </a:lnTo>
                  <a:lnTo>
                    <a:pt x="21" y="38"/>
                  </a:lnTo>
                  <a:lnTo>
                    <a:pt x="21" y="37"/>
                  </a:lnTo>
                  <a:lnTo>
                    <a:pt x="23" y="39"/>
                  </a:lnTo>
                  <a:lnTo>
                    <a:pt x="25" y="40"/>
                  </a:lnTo>
                  <a:lnTo>
                    <a:pt x="27" y="40"/>
                  </a:lnTo>
                  <a:lnTo>
                    <a:pt x="30" y="39"/>
                  </a:lnTo>
                  <a:lnTo>
                    <a:pt x="31" y="37"/>
                  </a:lnTo>
                  <a:lnTo>
                    <a:pt x="32" y="35"/>
                  </a:lnTo>
                  <a:lnTo>
                    <a:pt x="32" y="32"/>
                  </a:lnTo>
                  <a:lnTo>
                    <a:pt x="31" y="30"/>
                  </a:lnTo>
                  <a:lnTo>
                    <a:pt x="21" y="3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4" name="Freeform 2508"/>
            <p:cNvSpPr>
              <a:spLocks/>
            </p:cNvSpPr>
            <p:nvPr/>
          </p:nvSpPr>
          <p:spPr bwMode="auto">
            <a:xfrm>
              <a:off x="3086" y="2641"/>
              <a:ext cx="11" cy="10"/>
            </a:xfrm>
            <a:custGeom>
              <a:avLst/>
              <a:gdLst/>
              <a:ahLst/>
              <a:cxnLst>
                <a:cxn ang="0">
                  <a:pos x="33" y="38"/>
                </a:cxn>
                <a:cxn ang="0">
                  <a:pos x="41" y="28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32" y="38"/>
                </a:cxn>
                <a:cxn ang="0">
                  <a:pos x="33" y="38"/>
                </a:cxn>
                <a:cxn ang="0">
                  <a:pos x="32" y="38"/>
                </a:cxn>
                <a:cxn ang="0">
                  <a:pos x="34" y="39"/>
                </a:cxn>
                <a:cxn ang="0">
                  <a:pos x="37" y="39"/>
                </a:cxn>
                <a:cxn ang="0">
                  <a:pos x="39" y="39"/>
                </a:cxn>
                <a:cxn ang="0">
                  <a:pos x="41" y="37"/>
                </a:cxn>
                <a:cxn ang="0">
                  <a:pos x="42" y="35"/>
                </a:cxn>
                <a:cxn ang="0">
                  <a:pos x="43" y="33"/>
                </a:cxn>
                <a:cxn ang="0">
                  <a:pos x="42" y="31"/>
                </a:cxn>
                <a:cxn ang="0">
                  <a:pos x="41" y="28"/>
                </a:cxn>
                <a:cxn ang="0">
                  <a:pos x="33" y="38"/>
                </a:cxn>
              </a:cxnLst>
              <a:rect l="0" t="0" r="r" b="b"/>
              <a:pathLst>
                <a:path w="43" h="39">
                  <a:moveTo>
                    <a:pt x="33" y="38"/>
                  </a:moveTo>
                  <a:lnTo>
                    <a:pt x="41" y="28"/>
                  </a:lnTo>
                  <a:lnTo>
                    <a:pt x="9" y="0"/>
                  </a:lnTo>
                  <a:lnTo>
                    <a:pt x="0" y="9"/>
                  </a:lnTo>
                  <a:lnTo>
                    <a:pt x="32" y="38"/>
                  </a:lnTo>
                  <a:lnTo>
                    <a:pt x="33" y="38"/>
                  </a:lnTo>
                  <a:lnTo>
                    <a:pt x="32" y="38"/>
                  </a:lnTo>
                  <a:lnTo>
                    <a:pt x="34" y="39"/>
                  </a:lnTo>
                  <a:lnTo>
                    <a:pt x="37" y="39"/>
                  </a:lnTo>
                  <a:lnTo>
                    <a:pt x="39" y="39"/>
                  </a:lnTo>
                  <a:lnTo>
                    <a:pt x="41" y="37"/>
                  </a:lnTo>
                  <a:lnTo>
                    <a:pt x="42" y="35"/>
                  </a:lnTo>
                  <a:lnTo>
                    <a:pt x="43" y="33"/>
                  </a:lnTo>
                  <a:lnTo>
                    <a:pt x="42" y="31"/>
                  </a:lnTo>
                  <a:lnTo>
                    <a:pt x="41" y="28"/>
                  </a:lnTo>
                  <a:lnTo>
                    <a:pt x="33" y="3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5" name="Freeform 2509"/>
            <p:cNvSpPr>
              <a:spLocks/>
            </p:cNvSpPr>
            <p:nvPr/>
          </p:nvSpPr>
          <p:spPr bwMode="auto">
            <a:xfrm>
              <a:off x="3094" y="2648"/>
              <a:ext cx="11" cy="9"/>
            </a:xfrm>
            <a:custGeom>
              <a:avLst/>
              <a:gdLst/>
              <a:ahLst/>
              <a:cxnLst>
                <a:cxn ang="0">
                  <a:pos x="37" y="38"/>
                </a:cxn>
                <a:cxn ang="0">
                  <a:pos x="44" y="27"/>
                </a:cxn>
                <a:cxn ang="0">
                  <a:pos x="7" y="0"/>
                </a:cxn>
                <a:cxn ang="0">
                  <a:pos x="0" y="10"/>
                </a:cxn>
                <a:cxn ang="0">
                  <a:pos x="36" y="37"/>
                </a:cxn>
                <a:cxn ang="0">
                  <a:pos x="37" y="38"/>
                </a:cxn>
                <a:cxn ang="0">
                  <a:pos x="36" y="37"/>
                </a:cxn>
                <a:cxn ang="0">
                  <a:pos x="39" y="38"/>
                </a:cxn>
                <a:cxn ang="0">
                  <a:pos x="41" y="38"/>
                </a:cxn>
                <a:cxn ang="0">
                  <a:pos x="43" y="37"/>
                </a:cxn>
                <a:cxn ang="0">
                  <a:pos x="45" y="36"/>
                </a:cxn>
                <a:cxn ang="0">
                  <a:pos x="46" y="34"/>
                </a:cxn>
                <a:cxn ang="0">
                  <a:pos x="46" y="31"/>
                </a:cxn>
                <a:cxn ang="0">
                  <a:pos x="46" y="29"/>
                </a:cxn>
                <a:cxn ang="0">
                  <a:pos x="44" y="27"/>
                </a:cxn>
                <a:cxn ang="0">
                  <a:pos x="37" y="38"/>
                </a:cxn>
              </a:cxnLst>
              <a:rect l="0" t="0" r="r" b="b"/>
              <a:pathLst>
                <a:path w="46" h="38">
                  <a:moveTo>
                    <a:pt x="37" y="38"/>
                  </a:moveTo>
                  <a:lnTo>
                    <a:pt x="44" y="27"/>
                  </a:lnTo>
                  <a:lnTo>
                    <a:pt x="7" y="0"/>
                  </a:lnTo>
                  <a:lnTo>
                    <a:pt x="0" y="10"/>
                  </a:lnTo>
                  <a:lnTo>
                    <a:pt x="36" y="37"/>
                  </a:lnTo>
                  <a:lnTo>
                    <a:pt x="37" y="38"/>
                  </a:lnTo>
                  <a:lnTo>
                    <a:pt x="36" y="37"/>
                  </a:lnTo>
                  <a:lnTo>
                    <a:pt x="39" y="38"/>
                  </a:lnTo>
                  <a:lnTo>
                    <a:pt x="41" y="38"/>
                  </a:lnTo>
                  <a:lnTo>
                    <a:pt x="43" y="37"/>
                  </a:lnTo>
                  <a:lnTo>
                    <a:pt x="45" y="36"/>
                  </a:lnTo>
                  <a:lnTo>
                    <a:pt x="46" y="34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4" y="27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6" name="Freeform 2510"/>
            <p:cNvSpPr>
              <a:spLocks/>
            </p:cNvSpPr>
            <p:nvPr/>
          </p:nvSpPr>
          <p:spPr bwMode="auto">
            <a:xfrm>
              <a:off x="3103" y="2654"/>
              <a:ext cx="15" cy="9"/>
            </a:xfrm>
            <a:custGeom>
              <a:avLst/>
              <a:gdLst/>
              <a:ahLst/>
              <a:cxnLst>
                <a:cxn ang="0">
                  <a:pos x="50" y="33"/>
                </a:cxn>
                <a:cxn ang="0">
                  <a:pos x="55" y="21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50" y="33"/>
                </a:cxn>
                <a:cxn ang="0">
                  <a:pos x="50" y="33"/>
                </a:cxn>
                <a:cxn ang="0">
                  <a:pos x="50" y="33"/>
                </a:cxn>
                <a:cxn ang="0">
                  <a:pos x="53" y="33"/>
                </a:cxn>
                <a:cxn ang="0">
                  <a:pos x="55" y="33"/>
                </a:cxn>
                <a:cxn ang="0">
                  <a:pos x="57" y="31"/>
                </a:cxn>
                <a:cxn ang="0">
                  <a:pos x="58" y="29"/>
                </a:cxn>
                <a:cxn ang="0">
                  <a:pos x="59" y="27"/>
                </a:cxn>
                <a:cxn ang="0">
                  <a:pos x="58" y="25"/>
                </a:cxn>
                <a:cxn ang="0">
                  <a:pos x="57" y="22"/>
                </a:cxn>
                <a:cxn ang="0">
                  <a:pos x="55" y="21"/>
                </a:cxn>
                <a:cxn ang="0">
                  <a:pos x="50" y="33"/>
                </a:cxn>
              </a:cxnLst>
              <a:rect l="0" t="0" r="r" b="b"/>
              <a:pathLst>
                <a:path w="59" h="33">
                  <a:moveTo>
                    <a:pt x="50" y="33"/>
                  </a:moveTo>
                  <a:lnTo>
                    <a:pt x="55" y="21"/>
                  </a:lnTo>
                  <a:lnTo>
                    <a:pt x="5" y="0"/>
                  </a:lnTo>
                  <a:lnTo>
                    <a:pt x="0" y="12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3" y="33"/>
                  </a:lnTo>
                  <a:lnTo>
                    <a:pt x="55" y="33"/>
                  </a:lnTo>
                  <a:lnTo>
                    <a:pt x="57" y="31"/>
                  </a:lnTo>
                  <a:lnTo>
                    <a:pt x="58" y="29"/>
                  </a:lnTo>
                  <a:lnTo>
                    <a:pt x="59" y="27"/>
                  </a:lnTo>
                  <a:lnTo>
                    <a:pt x="58" y="25"/>
                  </a:lnTo>
                  <a:lnTo>
                    <a:pt x="57" y="22"/>
                  </a:lnTo>
                  <a:lnTo>
                    <a:pt x="55" y="21"/>
                  </a:lnTo>
                  <a:lnTo>
                    <a:pt x="50" y="3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7" name="Freeform 2511"/>
            <p:cNvSpPr>
              <a:spLocks/>
            </p:cNvSpPr>
            <p:nvPr/>
          </p:nvSpPr>
          <p:spPr bwMode="auto">
            <a:xfrm>
              <a:off x="3116" y="2660"/>
              <a:ext cx="15" cy="8"/>
            </a:xfrm>
            <a:custGeom>
              <a:avLst/>
              <a:gdLst/>
              <a:ahLst/>
              <a:cxnLst>
                <a:cxn ang="0">
                  <a:pos x="55" y="34"/>
                </a:cxn>
                <a:cxn ang="0">
                  <a:pos x="59" y="22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54" y="33"/>
                </a:cxn>
                <a:cxn ang="0">
                  <a:pos x="55" y="34"/>
                </a:cxn>
                <a:cxn ang="0">
                  <a:pos x="54" y="33"/>
                </a:cxn>
                <a:cxn ang="0">
                  <a:pos x="57" y="34"/>
                </a:cxn>
                <a:cxn ang="0">
                  <a:pos x="60" y="33"/>
                </a:cxn>
                <a:cxn ang="0">
                  <a:pos x="61" y="32"/>
                </a:cxn>
                <a:cxn ang="0">
                  <a:pos x="63" y="30"/>
                </a:cxn>
                <a:cxn ang="0">
                  <a:pos x="63" y="27"/>
                </a:cxn>
                <a:cxn ang="0">
                  <a:pos x="63" y="25"/>
                </a:cxn>
                <a:cxn ang="0">
                  <a:pos x="61" y="23"/>
                </a:cxn>
                <a:cxn ang="0">
                  <a:pos x="59" y="22"/>
                </a:cxn>
                <a:cxn ang="0">
                  <a:pos x="55" y="34"/>
                </a:cxn>
              </a:cxnLst>
              <a:rect l="0" t="0" r="r" b="b"/>
              <a:pathLst>
                <a:path w="63" h="34">
                  <a:moveTo>
                    <a:pt x="55" y="34"/>
                  </a:moveTo>
                  <a:lnTo>
                    <a:pt x="59" y="22"/>
                  </a:lnTo>
                  <a:lnTo>
                    <a:pt x="5" y="0"/>
                  </a:lnTo>
                  <a:lnTo>
                    <a:pt x="0" y="12"/>
                  </a:lnTo>
                  <a:lnTo>
                    <a:pt x="54" y="33"/>
                  </a:lnTo>
                  <a:lnTo>
                    <a:pt x="55" y="34"/>
                  </a:lnTo>
                  <a:lnTo>
                    <a:pt x="54" y="33"/>
                  </a:lnTo>
                  <a:lnTo>
                    <a:pt x="57" y="34"/>
                  </a:lnTo>
                  <a:lnTo>
                    <a:pt x="60" y="33"/>
                  </a:lnTo>
                  <a:lnTo>
                    <a:pt x="61" y="32"/>
                  </a:lnTo>
                  <a:lnTo>
                    <a:pt x="63" y="30"/>
                  </a:lnTo>
                  <a:lnTo>
                    <a:pt x="63" y="27"/>
                  </a:lnTo>
                  <a:lnTo>
                    <a:pt x="63" y="25"/>
                  </a:lnTo>
                  <a:lnTo>
                    <a:pt x="61" y="23"/>
                  </a:lnTo>
                  <a:lnTo>
                    <a:pt x="59" y="22"/>
                  </a:lnTo>
                  <a:lnTo>
                    <a:pt x="55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8" name="Freeform 2512"/>
            <p:cNvSpPr>
              <a:spLocks/>
            </p:cNvSpPr>
            <p:nvPr/>
          </p:nvSpPr>
          <p:spPr bwMode="auto">
            <a:xfrm>
              <a:off x="3129" y="2665"/>
              <a:ext cx="18" cy="7"/>
            </a:xfrm>
            <a:custGeom>
              <a:avLst/>
              <a:gdLst/>
              <a:ahLst/>
              <a:cxnLst>
                <a:cxn ang="0">
                  <a:pos x="60" y="29"/>
                </a:cxn>
                <a:cxn ang="0">
                  <a:pos x="63" y="17"/>
                </a:cxn>
                <a:cxn ang="0">
                  <a:pos x="3" y="0"/>
                </a:cxn>
                <a:cxn ang="0">
                  <a:pos x="0" y="14"/>
                </a:cxn>
                <a:cxn ang="0">
                  <a:pos x="60" y="29"/>
                </a:cxn>
                <a:cxn ang="0">
                  <a:pos x="60" y="29"/>
                </a:cxn>
                <a:cxn ang="0">
                  <a:pos x="60" y="29"/>
                </a:cxn>
                <a:cxn ang="0">
                  <a:pos x="62" y="30"/>
                </a:cxn>
                <a:cxn ang="0">
                  <a:pos x="65" y="29"/>
                </a:cxn>
                <a:cxn ang="0">
                  <a:pos x="66" y="27"/>
                </a:cxn>
                <a:cxn ang="0">
                  <a:pos x="67" y="25"/>
                </a:cxn>
                <a:cxn ang="0">
                  <a:pos x="68" y="22"/>
                </a:cxn>
                <a:cxn ang="0">
                  <a:pos x="67" y="20"/>
                </a:cxn>
                <a:cxn ang="0">
                  <a:pos x="65" y="18"/>
                </a:cxn>
                <a:cxn ang="0">
                  <a:pos x="63" y="17"/>
                </a:cxn>
                <a:cxn ang="0">
                  <a:pos x="60" y="29"/>
                </a:cxn>
              </a:cxnLst>
              <a:rect l="0" t="0" r="r" b="b"/>
              <a:pathLst>
                <a:path w="68" h="30">
                  <a:moveTo>
                    <a:pt x="60" y="29"/>
                  </a:moveTo>
                  <a:lnTo>
                    <a:pt x="63" y="17"/>
                  </a:lnTo>
                  <a:lnTo>
                    <a:pt x="3" y="0"/>
                  </a:lnTo>
                  <a:lnTo>
                    <a:pt x="0" y="14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60" y="29"/>
                  </a:lnTo>
                  <a:lnTo>
                    <a:pt x="62" y="30"/>
                  </a:lnTo>
                  <a:lnTo>
                    <a:pt x="65" y="29"/>
                  </a:lnTo>
                  <a:lnTo>
                    <a:pt x="66" y="27"/>
                  </a:lnTo>
                  <a:lnTo>
                    <a:pt x="67" y="25"/>
                  </a:lnTo>
                  <a:lnTo>
                    <a:pt x="68" y="22"/>
                  </a:lnTo>
                  <a:lnTo>
                    <a:pt x="67" y="20"/>
                  </a:lnTo>
                  <a:lnTo>
                    <a:pt x="65" y="18"/>
                  </a:lnTo>
                  <a:lnTo>
                    <a:pt x="63" y="17"/>
                  </a:lnTo>
                  <a:lnTo>
                    <a:pt x="60" y="2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29" name="Freeform 2513"/>
            <p:cNvSpPr>
              <a:spLocks/>
            </p:cNvSpPr>
            <p:nvPr/>
          </p:nvSpPr>
          <p:spPr bwMode="auto">
            <a:xfrm>
              <a:off x="3144" y="2669"/>
              <a:ext cx="19" cy="6"/>
            </a:xfrm>
            <a:custGeom>
              <a:avLst/>
              <a:gdLst/>
              <a:ahLst/>
              <a:cxnLst>
                <a:cxn ang="0">
                  <a:pos x="65" y="25"/>
                </a:cxn>
                <a:cxn ang="0">
                  <a:pos x="67" y="13"/>
                </a:cxn>
                <a:cxn ang="0">
                  <a:pos x="2" y="0"/>
                </a:cxn>
                <a:cxn ang="0">
                  <a:pos x="0" y="12"/>
                </a:cxn>
                <a:cxn ang="0">
                  <a:pos x="64" y="25"/>
                </a:cxn>
                <a:cxn ang="0">
                  <a:pos x="65" y="25"/>
                </a:cxn>
                <a:cxn ang="0">
                  <a:pos x="64" y="25"/>
                </a:cxn>
                <a:cxn ang="0">
                  <a:pos x="67" y="25"/>
                </a:cxn>
                <a:cxn ang="0">
                  <a:pos x="70" y="24"/>
                </a:cxn>
                <a:cxn ang="0">
                  <a:pos x="71" y="23"/>
                </a:cxn>
                <a:cxn ang="0">
                  <a:pos x="72" y="20"/>
                </a:cxn>
                <a:cxn ang="0">
                  <a:pos x="72" y="18"/>
                </a:cxn>
                <a:cxn ang="0">
                  <a:pos x="71" y="16"/>
                </a:cxn>
                <a:cxn ang="0">
                  <a:pos x="70" y="14"/>
                </a:cxn>
                <a:cxn ang="0">
                  <a:pos x="67" y="13"/>
                </a:cxn>
                <a:cxn ang="0">
                  <a:pos x="65" y="25"/>
                </a:cxn>
              </a:cxnLst>
              <a:rect l="0" t="0" r="r" b="b"/>
              <a:pathLst>
                <a:path w="72" h="25">
                  <a:moveTo>
                    <a:pt x="65" y="25"/>
                  </a:moveTo>
                  <a:lnTo>
                    <a:pt x="67" y="13"/>
                  </a:lnTo>
                  <a:lnTo>
                    <a:pt x="2" y="0"/>
                  </a:lnTo>
                  <a:lnTo>
                    <a:pt x="0" y="12"/>
                  </a:lnTo>
                  <a:lnTo>
                    <a:pt x="64" y="25"/>
                  </a:lnTo>
                  <a:lnTo>
                    <a:pt x="65" y="25"/>
                  </a:lnTo>
                  <a:lnTo>
                    <a:pt x="64" y="25"/>
                  </a:lnTo>
                  <a:lnTo>
                    <a:pt x="67" y="25"/>
                  </a:lnTo>
                  <a:lnTo>
                    <a:pt x="70" y="24"/>
                  </a:lnTo>
                  <a:lnTo>
                    <a:pt x="71" y="23"/>
                  </a:lnTo>
                  <a:lnTo>
                    <a:pt x="72" y="20"/>
                  </a:lnTo>
                  <a:lnTo>
                    <a:pt x="72" y="18"/>
                  </a:lnTo>
                  <a:lnTo>
                    <a:pt x="71" y="16"/>
                  </a:lnTo>
                  <a:lnTo>
                    <a:pt x="70" y="14"/>
                  </a:lnTo>
                  <a:lnTo>
                    <a:pt x="67" y="13"/>
                  </a:lnTo>
                  <a:lnTo>
                    <a:pt x="65" y="2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0" name="Freeform 2514"/>
            <p:cNvSpPr>
              <a:spLocks/>
            </p:cNvSpPr>
            <p:nvPr/>
          </p:nvSpPr>
          <p:spPr bwMode="auto">
            <a:xfrm>
              <a:off x="3161" y="2672"/>
              <a:ext cx="19" cy="6"/>
            </a:xfrm>
            <a:custGeom>
              <a:avLst/>
              <a:gdLst/>
              <a:ahLst/>
              <a:cxnLst>
                <a:cxn ang="0">
                  <a:pos x="71" y="24"/>
                </a:cxn>
                <a:cxn ang="0">
                  <a:pos x="72" y="10"/>
                </a:cxn>
                <a:cxn ang="0">
                  <a:pos x="2" y="0"/>
                </a:cxn>
                <a:cxn ang="0">
                  <a:pos x="0" y="12"/>
                </a:cxn>
                <a:cxn ang="0">
                  <a:pos x="70" y="24"/>
                </a:cxn>
                <a:cxn ang="0">
                  <a:pos x="71" y="24"/>
                </a:cxn>
                <a:cxn ang="0">
                  <a:pos x="70" y="24"/>
                </a:cxn>
                <a:cxn ang="0">
                  <a:pos x="73" y="24"/>
                </a:cxn>
                <a:cxn ang="0">
                  <a:pos x="76" y="23"/>
                </a:cxn>
                <a:cxn ang="0">
                  <a:pos x="77" y="20"/>
                </a:cxn>
                <a:cxn ang="0">
                  <a:pos x="78" y="17"/>
                </a:cxn>
                <a:cxn ang="0">
                  <a:pos x="78" y="15"/>
                </a:cxn>
                <a:cxn ang="0">
                  <a:pos x="77" y="13"/>
                </a:cxn>
                <a:cxn ang="0">
                  <a:pos x="75" y="11"/>
                </a:cxn>
                <a:cxn ang="0">
                  <a:pos x="72" y="10"/>
                </a:cxn>
                <a:cxn ang="0">
                  <a:pos x="71" y="24"/>
                </a:cxn>
              </a:cxnLst>
              <a:rect l="0" t="0" r="r" b="b"/>
              <a:pathLst>
                <a:path w="78" h="24">
                  <a:moveTo>
                    <a:pt x="71" y="24"/>
                  </a:moveTo>
                  <a:lnTo>
                    <a:pt x="72" y="10"/>
                  </a:lnTo>
                  <a:lnTo>
                    <a:pt x="2" y="0"/>
                  </a:lnTo>
                  <a:lnTo>
                    <a:pt x="0" y="12"/>
                  </a:lnTo>
                  <a:lnTo>
                    <a:pt x="70" y="24"/>
                  </a:lnTo>
                  <a:lnTo>
                    <a:pt x="71" y="24"/>
                  </a:lnTo>
                  <a:lnTo>
                    <a:pt x="70" y="24"/>
                  </a:lnTo>
                  <a:lnTo>
                    <a:pt x="73" y="24"/>
                  </a:lnTo>
                  <a:lnTo>
                    <a:pt x="76" y="23"/>
                  </a:lnTo>
                  <a:lnTo>
                    <a:pt x="77" y="20"/>
                  </a:lnTo>
                  <a:lnTo>
                    <a:pt x="78" y="17"/>
                  </a:lnTo>
                  <a:lnTo>
                    <a:pt x="78" y="15"/>
                  </a:lnTo>
                  <a:lnTo>
                    <a:pt x="77" y="13"/>
                  </a:lnTo>
                  <a:lnTo>
                    <a:pt x="75" y="11"/>
                  </a:lnTo>
                  <a:lnTo>
                    <a:pt x="72" y="10"/>
                  </a:lnTo>
                  <a:lnTo>
                    <a:pt x="71" y="2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1" name="Freeform 2515"/>
            <p:cNvSpPr>
              <a:spLocks/>
            </p:cNvSpPr>
            <p:nvPr/>
          </p:nvSpPr>
          <p:spPr bwMode="auto">
            <a:xfrm>
              <a:off x="3178" y="2675"/>
              <a:ext cx="20" cy="4"/>
            </a:xfrm>
            <a:custGeom>
              <a:avLst/>
              <a:gdLst/>
              <a:ahLst/>
              <a:cxnLst>
                <a:cxn ang="0">
                  <a:pos x="73" y="19"/>
                </a:cxn>
                <a:cxn ang="0">
                  <a:pos x="73" y="5"/>
                </a:cxn>
                <a:cxn ang="0">
                  <a:pos x="1" y="0"/>
                </a:cxn>
                <a:cxn ang="0">
                  <a:pos x="0" y="14"/>
                </a:cxn>
                <a:cxn ang="0">
                  <a:pos x="72" y="19"/>
                </a:cxn>
                <a:cxn ang="0">
                  <a:pos x="73" y="19"/>
                </a:cxn>
                <a:cxn ang="0">
                  <a:pos x="72" y="19"/>
                </a:cxn>
                <a:cxn ang="0">
                  <a:pos x="75" y="19"/>
                </a:cxn>
                <a:cxn ang="0">
                  <a:pos x="77" y="17"/>
                </a:cxn>
                <a:cxn ang="0">
                  <a:pos x="78" y="15"/>
                </a:cxn>
                <a:cxn ang="0">
                  <a:pos x="79" y="13"/>
                </a:cxn>
                <a:cxn ang="0">
                  <a:pos x="79" y="10"/>
                </a:cxn>
                <a:cxn ang="0">
                  <a:pos x="78" y="8"/>
                </a:cxn>
                <a:cxn ang="0">
                  <a:pos x="76" y="6"/>
                </a:cxn>
                <a:cxn ang="0">
                  <a:pos x="73" y="5"/>
                </a:cxn>
                <a:cxn ang="0">
                  <a:pos x="73" y="19"/>
                </a:cxn>
              </a:cxnLst>
              <a:rect l="0" t="0" r="r" b="b"/>
              <a:pathLst>
                <a:path w="79" h="19">
                  <a:moveTo>
                    <a:pt x="73" y="19"/>
                  </a:moveTo>
                  <a:lnTo>
                    <a:pt x="73" y="5"/>
                  </a:lnTo>
                  <a:lnTo>
                    <a:pt x="1" y="0"/>
                  </a:lnTo>
                  <a:lnTo>
                    <a:pt x="0" y="14"/>
                  </a:lnTo>
                  <a:lnTo>
                    <a:pt x="72" y="19"/>
                  </a:lnTo>
                  <a:lnTo>
                    <a:pt x="73" y="19"/>
                  </a:lnTo>
                  <a:lnTo>
                    <a:pt x="72" y="19"/>
                  </a:lnTo>
                  <a:lnTo>
                    <a:pt x="75" y="19"/>
                  </a:lnTo>
                  <a:lnTo>
                    <a:pt x="77" y="17"/>
                  </a:lnTo>
                  <a:lnTo>
                    <a:pt x="78" y="15"/>
                  </a:lnTo>
                  <a:lnTo>
                    <a:pt x="79" y="13"/>
                  </a:lnTo>
                  <a:lnTo>
                    <a:pt x="79" y="10"/>
                  </a:lnTo>
                  <a:lnTo>
                    <a:pt x="78" y="8"/>
                  </a:lnTo>
                  <a:lnTo>
                    <a:pt x="76" y="6"/>
                  </a:lnTo>
                  <a:lnTo>
                    <a:pt x="73" y="5"/>
                  </a:lnTo>
                  <a:lnTo>
                    <a:pt x="73" y="1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2" name="Freeform 2516"/>
            <p:cNvSpPr>
              <a:spLocks/>
            </p:cNvSpPr>
            <p:nvPr/>
          </p:nvSpPr>
          <p:spPr bwMode="auto">
            <a:xfrm>
              <a:off x="3197" y="2676"/>
              <a:ext cx="19" cy="3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72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72" y="14"/>
                </a:cxn>
                <a:cxn ang="0">
                  <a:pos x="72" y="14"/>
                </a:cxn>
                <a:cxn ang="0">
                  <a:pos x="72" y="14"/>
                </a:cxn>
                <a:cxn ang="0">
                  <a:pos x="75" y="14"/>
                </a:cxn>
                <a:cxn ang="0">
                  <a:pos x="77" y="12"/>
                </a:cxn>
                <a:cxn ang="0">
                  <a:pos x="79" y="10"/>
                </a:cxn>
                <a:cxn ang="0">
                  <a:pos x="79" y="8"/>
                </a:cxn>
                <a:cxn ang="0">
                  <a:pos x="79" y="4"/>
                </a:cxn>
                <a:cxn ang="0">
                  <a:pos x="77" y="2"/>
                </a:cxn>
                <a:cxn ang="0">
                  <a:pos x="75" y="1"/>
                </a:cxn>
                <a:cxn ang="0">
                  <a:pos x="72" y="0"/>
                </a:cxn>
                <a:cxn ang="0">
                  <a:pos x="72" y="14"/>
                </a:cxn>
              </a:cxnLst>
              <a:rect l="0" t="0" r="r" b="b"/>
              <a:pathLst>
                <a:path w="79" h="14">
                  <a:moveTo>
                    <a:pt x="72" y="14"/>
                  </a:moveTo>
                  <a:lnTo>
                    <a:pt x="72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5" y="14"/>
                  </a:lnTo>
                  <a:lnTo>
                    <a:pt x="77" y="12"/>
                  </a:lnTo>
                  <a:lnTo>
                    <a:pt x="79" y="10"/>
                  </a:lnTo>
                  <a:lnTo>
                    <a:pt x="79" y="8"/>
                  </a:lnTo>
                  <a:lnTo>
                    <a:pt x="79" y="4"/>
                  </a:lnTo>
                  <a:lnTo>
                    <a:pt x="77" y="2"/>
                  </a:lnTo>
                  <a:lnTo>
                    <a:pt x="75" y="1"/>
                  </a:lnTo>
                  <a:lnTo>
                    <a:pt x="72" y="0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3" name="Freeform 2517"/>
            <p:cNvSpPr>
              <a:spLocks/>
            </p:cNvSpPr>
            <p:nvPr/>
          </p:nvSpPr>
          <p:spPr bwMode="auto">
            <a:xfrm>
              <a:off x="3215" y="2676"/>
              <a:ext cx="20" cy="3"/>
            </a:xfrm>
            <a:custGeom>
              <a:avLst/>
              <a:gdLst/>
              <a:ahLst/>
              <a:cxnLst>
                <a:cxn ang="0">
                  <a:pos x="74" y="14"/>
                </a:cxn>
                <a:cxn ang="0">
                  <a:pos x="73" y="0"/>
                </a:cxn>
                <a:cxn ang="0">
                  <a:pos x="0" y="2"/>
                </a:cxn>
                <a:cxn ang="0">
                  <a:pos x="0" y="16"/>
                </a:cxn>
                <a:cxn ang="0">
                  <a:pos x="73" y="14"/>
                </a:cxn>
                <a:cxn ang="0">
                  <a:pos x="74" y="14"/>
                </a:cxn>
                <a:cxn ang="0">
                  <a:pos x="73" y="14"/>
                </a:cxn>
                <a:cxn ang="0">
                  <a:pos x="76" y="13"/>
                </a:cxn>
                <a:cxn ang="0">
                  <a:pos x="78" y="11"/>
                </a:cxn>
                <a:cxn ang="0">
                  <a:pos x="79" y="8"/>
                </a:cxn>
                <a:cxn ang="0">
                  <a:pos x="80" y="6"/>
                </a:cxn>
                <a:cxn ang="0">
                  <a:pos x="79" y="4"/>
                </a:cxn>
                <a:cxn ang="0">
                  <a:pos x="78" y="2"/>
                </a:cxn>
                <a:cxn ang="0">
                  <a:pos x="76" y="0"/>
                </a:cxn>
                <a:cxn ang="0">
                  <a:pos x="73" y="0"/>
                </a:cxn>
                <a:cxn ang="0">
                  <a:pos x="74" y="14"/>
                </a:cxn>
              </a:cxnLst>
              <a:rect l="0" t="0" r="r" b="b"/>
              <a:pathLst>
                <a:path w="80" h="16">
                  <a:moveTo>
                    <a:pt x="74" y="14"/>
                  </a:moveTo>
                  <a:lnTo>
                    <a:pt x="73" y="0"/>
                  </a:lnTo>
                  <a:lnTo>
                    <a:pt x="0" y="2"/>
                  </a:lnTo>
                  <a:lnTo>
                    <a:pt x="0" y="16"/>
                  </a:lnTo>
                  <a:lnTo>
                    <a:pt x="73" y="14"/>
                  </a:lnTo>
                  <a:lnTo>
                    <a:pt x="74" y="14"/>
                  </a:lnTo>
                  <a:lnTo>
                    <a:pt x="73" y="14"/>
                  </a:lnTo>
                  <a:lnTo>
                    <a:pt x="76" y="13"/>
                  </a:lnTo>
                  <a:lnTo>
                    <a:pt x="78" y="11"/>
                  </a:lnTo>
                  <a:lnTo>
                    <a:pt x="79" y="8"/>
                  </a:lnTo>
                  <a:lnTo>
                    <a:pt x="80" y="6"/>
                  </a:lnTo>
                  <a:lnTo>
                    <a:pt x="79" y="4"/>
                  </a:lnTo>
                  <a:lnTo>
                    <a:pt x="78" y="2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4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4" name="Freeform 2518"/>
            <p:cNvSpPr>
              <a:spLocks/>
            </p:cNvSpPr>
            <p:nvPr/>
          </p:nvSpPr>
          <p:spPr bwMode="auto">
            <a:xfrm>
              <a:off x="3233" y="2674"/>
              <a:ext cx="19" cy="5"/>
            </a:xfrm>
            <a:custGeom>
              <a:avLst/>
              <a:gdLst/>
              <a:ahLst/>
              <a:cxnLst>
                <a:cxn ang="0">
                  <a:pos x="72" y="13"/>
                </a:cxn>
                <a:cxn ang="0">
                  <a:pos x="70" y="0"/>
                </a:cxn>
                <a:cxn ang="0">
                  <a:pos x="0" y="8"/>
                </a:cxn>
                <a:cxn ang="0">
                  <a:pos x="2" y="22"/>
                </a:cxn>
                <a:cxn ang="0">
                  <a:pos x="71" y="13"/>
                </a:cxn>
                <a:cxn ang="0">
                  <a:pos x="72" y="13"/>
                </a:cxn>
                <a:cxn ang="0">
                  <a:pos x="71" y="13"/>
                </a:cxn>
                <a:cxn ang="0">
                  <a:pos x="74" y="12"/>
                </a:cxn>
                <a:cxn ang="0">
                  <a:pos x="76" y="10"/>
                </a:cxn>
                <a:cxn ang="0">
                  <a:pos x="77" y="8"/>
                </a:cxn>
                <a:cxn ang="0">
                  <a:pos x="77" y="6"/>
                </a:cxn>
                <a:cxn ang="0">
                  <a:pos x="76" y="3"/>
                </a:cxn>
                <a:cxn ang="0">
                  <a:pos x="75" y="1"/>
                </a:cxn>
                <a:cxn ang="0">
                  <a:pos x="73" y="0"/>
                </a:cxn>
                <a:cxn ang="0">
                  <a:pos x="70" y="0"/>
                </a:cxn>
                <a:cxn ang="0">
                  <a:pos x="72" y="13"/>
                </a:cxn>
              </a:cxnLst>
              <a:rect l="0" t="0" r="r" b="b"/>
              <a:pathLst>
                <a:path w="77" h="22">
                  <a:moveTo>
                    <a:pt x="72" y="13"/>
                  </a:moveTo>
                  <a:lnTo>
                    <a:pt x="70" y="0"/>
                  </a:lnTo>
                  <a:lnTo>
                    <a:pt x="0" y="8"/>
                  </a:lnTo>
                  <a:lnTo>
                    <a:pt x="2" y="22"/>
                  </a:lnTo>
                  <a:lnTo>
                    <a:pt x="71" y="13"/>
                  </a:lnTo>
                  <a:lnTo>
                    <a:pt x="72" y="13"/>
                  </a:lnTo>
                  <a:lnTo>
                    <a:pt x="71" y="13"/>
                  </a:lnTo>
                  <a:lnTo>
                    <a:pt x="74" y="12"/>
                  </a:lnTo>
                  <a:lnTo>
                    <a:pt x="76" y="10"/>
                  </a:lnTo>
                  <a:lnTo>
                    <a:pt x="77" y="8"/>
                  </a:lnTo>
                  <a:lnTo>
                    <a:pt x="77" y="6"/>
                  </a:lnTo>
                  <a:lnTo>
                    <a:pt x="76" y="3"/>
                  </a:lnTo>
                  <a:lnTo>
                    <a:pt x="75" y="1"/>
                  </a:lnTo>
                  <a:lnTo>
                    <a:pt x="73" y="0"/>
                  </a:lnTo>
                  <a:lnTo>
                    <a:pt x="70" y="0"/>
                  </a:lnTo>
                  <a:lnTo>
                    <a:pt x="72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5" name="Freeform 2519"/>
            <p:cNvSpPr>
              <a:spLocks/>
            </p:cNvSpPr>
            <p:nvPr/>
          </p:nvSpPr>
          <p:spPr bwMode="auto">
            <a:xfrm>
              <a:off x="3250" y="2671"/>
              <a:ext cx="20" cy="6"/>
            </a:xfrm>
            <a:custGeom>
              <a:avLst/>
              <a:gdLst/>
              <a:ahLst/>
              <a:cxnLst>
                <a:cxn ang="0">
                  <a:pos x="73" y="12"/>
                </a:cxn>
                <a:cxn ang="0">
                  <a:pos x="70" y="0"/>
                </a:cxn>
                <a:cxn ang="0">
                  <a:pos x="0" y="10"/>
                </a:cxn>
                <a:cxn ang="0">
                  <a:pos x="2" y="23"/>
                </a:cxn>
                <a:cxn ang="0">
                  <a:pos x="72" y="12"/>
                </a:cxn>
                <a:cxn ang="0">
                  <a:pos x="73" y="12"/>
                </a:cxn>
                <a:cxn ang="0">
                  <a:pos x="72" y="12"/>
                </a:cxn>
                <a:cxn ang="0">
                  <a:pos x="75" y="11"/>
                </a:cxn>
                <a:cxn ang="0">
                  <a:pos x="77" y="10"/>
                </a:cxn>
                <a:cxn ang="0">
                  <a:pos x="78" y="7"/>
                </a:cxn>
                <a:cxn ang="0">
                  <a:pos x="78" y="5"/>
                </a:cxn>
                <a:cxn ang="0">
                  <a:pos x="77" y="3"/>
                </a:cxn>
                <a:cxn ang="0">
                  <a:pos x="76" y="1"/>
                </a:cxn>
                <a:cxn ang="0">
                  <a:pos x="73" y="0"/>
                </a:cxn>
                <a:cxn ang="0">
                  <a:pos x="70" y="0"/>
                </a:cxn>
                <a:cxn ang="0">
                  <a:pos x="73" y="12"/>
                </a:cxn>
              </a:cxnLst>
              <a:rect l="0" t="0" r="r" b="b"/>
              <a:pathLst>
                <a:path w="78" h="23">
                  <a:moveTo>
                    <a:pt x="73" y="12"/>
                  </a:moveTo>
                  <a:lnTo>
                    <a:pt x="70" y="0"/>
                  </a:lnTo>
                  <a:lnTo>
                    <a:pt x="0" y="10"/>
                  </a:lnTo>
                  <a:lnTo>
                    <a:pt x="2" y="23"/>
                  </a:lnTo>
                  <a:lnTo>
                    <a:pt x="72" y="12"/>
                  </a:lnTo>
                  <a:lnTo>
                    <a:pt x="73" y="12"/>
                  </a:lnTo>
                  <a:lnTo>
                    <a:pt x="72" y="12"/>
                  </a:lnTo>
                  <a:lnTo>
                    <a:pt x="75" y="11"/>
                  </a:lnTo>
                  <a:lnTo>
                    <a:pt x="77" y="10"/>
                  </a:lnTo>
                  <a:lnTo>
                    <a:pt x="78" y="7"/>
                  </a:lnTo>
                  <a:lnTo>
                    <a:pt x="78" y="5"/>
                  </a:lnTo>
                  <a:lnTo>
                    <a:pt x="77" y="3"/>
                  </a:lnTo>
                  <a:lnTo>
                    <a:pt x="76" y="1"/>
                  </a:lnTo>
                  <a:lnTo>
                    <a:pt x="73" y="0"/>
                  </a:lnTo>
                  <a:lnTo>
                    <a:pt x="70" y="0"/>
                  </a:lnTo>
                  <a:lnTo>
                    <a:pt x="73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6" name="Freeform 2520"/>
            <p:cNvSpPr>
              <a:spLocks/>
            </p:cNvSpPr>
            <p:nvPr/>
          </p:nvSpPr>
          <p:spPr bwMode="auto">
            <a:xfrm>
              <a:off x="3268" y="2667"/>
              <a:ext cx="17" cy="7"/>
            </a:xfrm>
            <a:custGeom>
              <a:avLst/>
              <a:gdLst/>
              <a:ahLst/>
              <a:cxnLst>
                <a:cxn ang="0">
                  <a:pos x="65" y="12"/>
                </a:cxn>
                <a:cxn ang="0">
                  <a:pos x="62" y="0"/>
                </a:cxn>
                <a:cxn ang="0">
                  <a:pos x="0" y="16"/>
                </a:cxn>
                <a:cxn ang="0">
                  <a:pos x="3" y="28"/>
                </a:cxn>
                <a:cxn ang="0">
                  <a:pos x="65" y="13"/>
                </a:cxn>
                <a:cxn ang="0">
                  <a:pos x="65" y="12"/>
                </a:cxn>
                <a:cxn ang="0">
                  <a:pos x="65" y="13"/>
                </a:cxn>
                <a:cxn ang="0">
                  <a:pos x="68" y="11"/>
                </a:cxn>
                <a:cxn ang="0">
                  <a:pos x="69" y="9"/>
                </a:cxn>
                <a:cxn ang="0">
                  <a:pos x="70" y="7"/>
                </a:cxn>
                <a:cxn ang="0">
                  <a:pos x="70" y="5"/>
                </a:cxn>
                <a:cxn ang="0">
                  <a:pos x="69" y="3"/>
                </a:cxn>
                <a:cxn ang="0">
                  <a:pos x="67" y="1"/>
                </a:cxn>
                <a:cxn ang="0">
                  <a:pos x="65" y="0"/>
                </a:cxn>
                <a:cxn ang="0">
                  <a:pos x="62" y="0"/>
                </a:cxn>
                <a:cxn ang="0">
                  <a:pos x="65" y="12"/>
                </a:cxn>
              </a:cxnLst>
              <a:rect l="0" t="0" r="r" b="b"/>
              <a:pathLst>
                <a:path w="70" h="28">
                  <a:moveTo>
                    <a:pt x="65" y="12"/>
                  </a:moveTo>
                  <a:lnTo>
                    <a:pt x="62" y="0"/>
                  </a:lnTo>
                  <a:lnTo>
                    <a:pt x="0" y="16"/>
                  </a:lnTo>
                  <a:lnTo>
                    <a:pt x="3" y="28"/>
                  </a:lnTo>
                  <a:lnTo>
                    <a:pt x="65" y="13"/>
                  </a:lnTo>
                  <a:lnTo>
                    <a:pt x="65" y="12"/>
                  </a:lnTo>
                  <a:lnTo>
                    <a:pt x="65" y="13"/>
                  </a:lnTo>
                  <a:lnTo>
                    <a:pt x="68" y="11"/>
                  </a:lnTo>
                  <a:lnTo>
                    <a:pt x="69" y="9"/>
                  </a:lnTo>
                  <a:lnTo>
                    <a:pt x="70" y="7"/>
                  </a:lnTo>
                  <a:lnTo>
                    <a:pt x="70" y="5"/>
                  </a:lnTo>
                  <a:lnTo>
                    <a:pt x="69" y="3"/>
                  </a:lnTo>
                  <a:lnTo>
                    <a:pt x="67" y="1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65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7" name="Freeform 2521"/>
            <p:cNvSpPr>
              <a:spLocks/>
            </p:cNvSpPr>
            <p:nvPr/>
          </p:nvSpPr>
          <p:spPr bwMode="auto">
            <a:xfrm>
              <a:off x="3283" y="2662"/>
              <a:ext cx="17" cy="8"/>
            </a:xfrm>
            <a:custGeom>
              <a:avLst/>
              <a:gdLst/>
              <a:ahLst/>
              <a:cxnLst>
                <a:cxn ang="0">
                  <a:pos x="61" y="13"/>
                </a:cxn>
                <a:cxn ang="0">
                  <a:pos x="56" y="0"/>
                </a:cxn>
                <a:cxn ang="0">
                  <a:pos x="0" y="19"/>
                </a:cxn>
                <a:cxn ang="0">
                  <a:pos x="3" y="31"/>
                </a:cxn>
                <a:cxn ang="0">
                  <a:pos x="60" y="13"/>
                </a:cxn>
                <a:cxn ang="0">
                  <a:pos x="61" y="13"/>
                </a:cxn>
                <a:cxn ang="0">
                  <a:pos x="60" y="13"/>
                </a:cxn>
                <a:cxn ang="0">
                  <a:pos x="63" y="12"/>
                </a:cxn>
                <a:cxn ang="0">
                  <a:pos x="64" y="9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63" y="2"/>
                </a:cxn>
                <a:cxn ang="0">
                  <a:pos x="62" y="0"/>
                </a:cxn>
                <a:cxn ang="0">
                  <a:pos x="59" y="0"/>
                </a:cxn>
                <a:cxn ang="0">
                  <a:pos x="56" y="0"/>
                </a:cxn>
                <a:cxn ang="0">
                  <a:pos x="61" y="13"/>
                </a:cxn>
              </a:cxnLst>
              <a:rect l="0" t="0" r="r" b="b"/>
              <a:pathLst>
                <a:path w="65" h="31">
                  <a:moveTo>
                    <a:pt x="61" y="13"/>
                  </a:moveTo>
                  <a:lnTo>
                    <a:pt x="56" y="0"/>
                  </a:lnTo>
                  <a:lnTo>
                    <a:pt x="0" y="19"/>
                  </a:lnTo>
                  <a:lnTo>
                    <a:pt x="3" y="31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63" y="12"/>
                  </a:lnTo>
                  <a:lnTo>
                    <a:pt x="64" y="9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63" y="2"/>
                  </a:lnTo>
                  <a:lnTo>
                    <a:pt x="62" y="0"/>
                  </a:lnTo>
                  <a:lnTo>
                    <a:pt x="59" y="0"/>
                  </a:lnTo>
                  <a:lnTo>
                    <a:pt x="56" y="0"/>
                  </a:lnTo>
                  <a:lnTo>
                    <a:pt x="61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38" name="Freeform 2522"/>
            <p:cNvSpPr>
              <a:spLocks/>
            </p:cNvSpPr>
            <p:nvPr/>
          </p:nvSpPr>
          <p:spPr bwMode="auto">
            <a:xfrm>
              <a:off x="3297" y="2657"/>
              <a:ext cx="16" cy="8"/>
            </a:xfrm>
            <a:custGeom>
              <a:avLst/>
              <a:gdLst/>
              <a:ahLst/>
              <a:cxnLst>
                <a:cxn ang="0">
                  <a:pos x="58" y="12"/>
                </a:cxn>
                <a:cxn ang="0">
                  <a:pos x="52" y="0"/>
                </a:cxn>
                <a:cxn ang="0">
                  <a:pos x="0" y="21"/>
                </a:cxn>
                <a:cxn ang="0">
                  <a:pos x="5" y="34"/>
                </a:cxn>
                <a:cxn ang="0">
                  <a:pos x="57" y="12"/>
                </a:cxn>
                <a:cxn ang="0">
                  <a:pos x="58" y="12"/>
                </a:cxn>
                <a:cxn ang="0">
                  <a:pos x="57" y="12"/>
                </a:cxn>
                <a:cxn ang="0">
                  <a:pos x="59" y="11"/>
                </a:cxn>
                <a:cxn ang="0">
                  <a:pos x="60" y="9"/>
                </a:cxn>
                <a:cxn ang="0">
                  <a:pos x="61" y="6"/>
                </a:cxn>
                <a:cxn ang="0">
                  <a:pos x="60" y="4"/>
                </a:cxn>
                <a:cxn ang="0">
                  <a:pos x="59" y="2"/>
                </a:cxn>
                <a:cxn ang="0">
                  <a:pos x="57" y="0"/>
                </a:cxn>
                <a:cxn ang="0">
                  <a:pos x="55" y="0"/>
                </a:cxn>
                <a:cxn ang="0">
                  <a:pos x="52" y="0"/>
                </a:cxn>
                <a:cxn ang="0">
                  <a:pos x="58" y="12"/>
                </a:cxn>
              </a:cxnLst>
              <a:rect l="0" t="0" r="r" b="b"/>
              <a:pathLst>
                <a:path w="61" h="34">
                  <a:moveTo>
                    <a:pt x="58" y="12"/>
                  </a:moveTo>
                  <a:lnTo>
                    <a:pt x="52" y="0"/>
                  </a:lnTo>
                  <a:lnTo>
                    <a:pt x="0" y="21"/>
                  </a:lnTo>
                  <a:lnTo>
                    <a:pt x="5" y="34"/>
                  </a:lnTo>
                  <a:lnTo>
                    <a:pt x="57" y="12"/>
                  </a:lnTo>
                  <a:lnTo>
                    <a:pt x="58" y="12"/>
                  </a:lnTo>
                  <a:lnTo>
                    <a:pt x="57" y="12"/>
                  </a:lnTo>
                  <a:lnTo>
                    <a:pt x="59" y="11"/>
                  </a:lnTo>
                  <a:lnTo>
                    <a:pt x="60" y="9"/>
                  </a:lnTo>
                  <a:lnTo>
                    <a:pt x="61" y="6"/>
                  </a:lnTo>
                  <a:lnTo>
                    <a:pt x="60" y="4"/>
                  </a:lnTo>
                  <a:lnTo>
                    <a:pt x="59" y="2"/>
                  </a:lnTo>
                  <a:lnTo>
                    <a:pt x="57" y="0"/>
                  </a:lnTo>
                  <a:lnTo>
                    <a:pt x="55" y="0"/>
                  </a:lnTo>
                  <a:lnTo>
                    <a:pt x="52" y="0"/>
                  </a:lnTo>
                  <a:lnTo>
                    <a:pt x="58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35" name="Group 2523"/>
          <p:cNvGrpSpPr>
            <a:grpSpLocks/>
          </p:cNvGrpSpPr>
          <p:nvPr/>
        </p:nvGrpSpPr>
        <p:grpSpPr bwMode="auto">
          <a:xfrm>
            <a:off x="4970463" y="3800475"/>
            <a:ext cx="1079500" cy="787400"/>
            <a:chOff x="3131" y="2394"/>
            <a:chExt cx="680" cy="496"/>
          </a:xfrm>
        </p:grpSpPr>
        <p:sp>
          <p:nvSpPr>
            <p:cNvPr id="626140" name="Freeform 2524"/>
            <p:cNvSpPr>
              <a:spLocks/>
            </p:cNvSpPr>
            <p:nvPr/>
          </p:nvSpPr>
          <p:spPr bwMode="auto">
            <a:xfrm>
              <a:off x="3310" y="2651"/>
              <a:ext cx="13" cy="9"/>
            </a:xfrm>
            <a:custGeom>
              <a:avLst/>
              <a:gdLst/>
              <a:ahLst/>
              <a:cxnLst>
                <a:cxn ang="0">
                  <a:pos x="49" y="13"/>
                </a:cxn>
                <a:cxn ang="0">
                  <a:pos x="42" y="1"/>
                </a:cxn>
                <a:cxn ang="0">
                  <a:pos x="0" y="26"/>
                </a:cxn>
                <a:cxn ang="0">
                  <a:pos x="7" y="37"/>
                </a:cxn>
                <a:cxn ang="0">
                  <a:pos x="48" y="13"/>
                </a:cxn>
                <a:cxn ang="0">
                  <a:pos x="49" y="13"/>
                </a:cxn>
                <a:cxn ang="0">
                  <a:pos x="48" y="13"/>
                </a:cxn>
                <a:cxn ang="0">
                  <a:pos x="50" y="12"/>
                </a:cxn>
                <a:cxn ang="0">
                  <a:pos x="51" y="9"/>
                </a:cxn>
                <a:cxn ang="0">
                  <a:pos x="51" y="7"/>
                </a:cxn>
                <a:cxn ang="0">
                  <a:pos x="51" y="4"/>
                </a:cxn>
                <a:cxn ang="0">
                  <a:pos x="49" y="2"/>
                </a:cxn>
                <a:cxn ang="0">
                  <a:pos x="47" y="1"/>
                </a:cxn>
                <a:cxn ang="0">
                  <a:pos x="45" y="0"/>
                </a:cxn>
                <a:cxn ang="0">
                  <a:pos x="42" y="1"/>
                </a:cxn>
                <a:cxn ang="0">
                  <a:pos x="49" y="13"/>
                </a:cxn>
              </a:cxnLst>
              <a:rect l="0" t="0" r="r" b="b"/>
              <a:pathLst>
                <a:path w="51" h="37">
                  <a:moveTo>
                    <a:pt x="49" y="13"/>
                  </a:moveTo>
                  <a:lnTo>
                    <a:pt x="42" y="1"/>
                  </a:lnTo>
                  <a:lnTo>
                    <a:pt x="0" y="26"/>
                  </a:lnTo>
                  <a:lnTo>
                    <a:pt x="7" y="37"/>
                  </a:lnTo>
                  <a:lnTo>
                    <a:pt x="48" y="13"/>
                  </a:lnTo>
                  <a:lnTo>
                    <a:pt x="49" y="13"/>
                  </a:lnTo>
                  <a:lnTo>
                    <a:pt x="48" y="13"/>
                  </a:lnTo>
                  <a:lnTo>
                    <a:pt x="50" y="12"/>
                  </a:lnTo>
                  <a:lnTo>
                    <a:pt x="51" y="9"/>
                  </a:lnTo>
                  <a:lnTo>
                    <a:pt x="51" y="7"/>
                  </a:lnTo>
                  <a:lnTo>
                    <a:pt x="51" y="4"/>
                  </a:lnTo>
                  <a:lnTo>
                    <a:pt x="49" y="2"/>
                  </a:lnTo>
                  <a:lnTo>
                    <a:pt x="47" y="1"/>
                  </a:lnTo>
                  <a:lnTo>
                    <a:pt x="45" y="0"/>
                  </a:lnTo>
                  <a:lnTo>
                    <a:pt x="42" y="1"/>
                  </a:lnTo>
                  <a:lnTo>
                    <a:pt x="49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1" name="Freeform 2525"/>
            <p:cNvSpPr>
              <a:spLocks/>
            </p:cNvSpPr>
            <p:nvPr/>
          </p:nvSpPr>
          <p:spPr bwMode="auto">
            <a:xfrm>
              <a:off x="3320" y="2644"/>
              <a:ext cx="12" cy="10"/>
            </a:xfrm>
            <a:custGeom>
              <a:avLst/>
              <a:gdLst/>
              <a:ahLst/>
              <a:cxnLst>
                <a:cxn ang="0">
                  <a:pos x="46" y="11"/>
                </a:cxn>
                <a:cxn ang="0">
                  <a:pos x="36" y="2"/>
                </a:cxn>
                <a:cxn ang="0">
                  <a:pos x="0" y="28"/>
                </a:cxn>
                <a:cxn ang="0">
                  <a:pos x="8" y="39"/>
                </a:cxn>
                <a:cxn ang="0">
                  <a:pos x="44" y="12"/>
                </a:cxn>
                <a:cxn ang="0">
                  <a:pos x="46" y="11"/>
                </a:cxn>
                <a:cxn ang="0">
                  <a:pos x="44" y="12"/>
                </a:cxn>
                <a:cxn ang="0">
                  <a:pos x="46" y="10"/>
                </a:cxn>
                <a:cxn ang="0">
                  <a:pos x="47" y="8"/>
                </a:cxn>
                <a:cxn ang="0">
                  <a:pos x="47" y="5"/>
                </a:cxn>
                <a:cxn ang="0">
                  <a:pos x="46" y="3"/>
                </a:cxn>
                <a:cxn ang="0">
                  <a:pos x="44" y="1"/>
                </a:cxn>
                <a:cxn ang="0">
                  <a:pos x="41" y="0"/>
                </a:cxn>
                <a:cxn ang="0">
                  <a:pos x="38" y="0"/>
                </a:cxn>
                <a:cxn ang="0">
                  <a:pos x="36" y="2"/>
                </a:cxn>
                <a:cxn ang="0">
                  <a:pos x="46" y="11"/>
                </a:cxn>
              </a:cxnLst>
              <a:rect l="0" t="0" r="r" b="b"/>
              <a:pathLst>
                <a:path w="47" h="39">
                  <a:moveTo>
                    <a:pt x="46" y="11"/>
                  </a:moveTo>
                  <a:lnTo>
                    <a:pt x="36" y="2"/>
                  </a:lnTo>
                  <a:lnTo>
                    <a:pt x="0" y="28"/>
                  </a:lnTo>
                  <a:lnTo>
                    <a:pt x="8" y="39"/>
                  </a:lnTo>
                  <a:lnTo>
                    <a:pt x="44" y="12"/>
                  </a:lnTo>
                  <a:lnTo>
                    <a:pt x="46" y="11"/>
                  </a:lnTo>
                  <a:lnTo>
                    <a:pt x="44" y="12"/>
                  </a:lnTo>
                  <a:lnTo>
                    <a:pt x="46" y="10"/>
                  </a:lnTo>
                  <a:lnTo>
                    <a:pt x="47" y="8"/>
                  </a:lnTo>
                  <a:lnTo>
                    <a:pt x="47" y="5"/>
                  </a:lnTo>
                  <a:lnTo>
                    <a:pt x="46" y="3"/>
                  </a:lnTo>
                  <a:lnTo>
                    <a:pt x="44" y="1"/>
                  </a:lnTo>
                  <a:lnTo>
                    <a:pt x="41" y="0"/>
                  </a:lnTo>
                  <a:lnTo>
                    <a:pt x="38" y="0"/>
                  </a:lnTo>
                  <a:lnTo>
                    <a:pt x="36" y="2"/>
                  </a:lnTo>
                  <a:lnTo>
                    <a:pt x="46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2" name="Freeform 2526"/>
            <p:cNvSpPr>
              <a:spLocks/>
            </p:cNvSpPr>
            <p:nvPr/>
          </p:nvSpPr>
          <p:spPr bwMode="auto">
            <a:xfrm>
              <a:off x="3329" y="2637"/>
              <a:ext cx="9" cy="10"/>
            </a:xfrm>
            <a:custGeom>
              <a:avLst/>
              <a:gdLst/>
              <a:ahLst/>
              <a:cxnLst>
                <a:cxn ang="0">
                  <a:pos x="34" y="9"/>
                </a:cxn>
                <a:cxn ang="0">
                  <a:pos x="24" y="2"/>
                </a:cxn>
                <a:cxn ang="0">
                  <a:pos x="0" y="32"/>
                </a:cxn>
                <a:cxn ang="0">
                  <a:pos x="11" y="40"/>
                </a:cxn>
                <a:cxn ang="0">
                  <a:pos x="34" y="11"/>
                </a:cxn>
                <a:cxn ang="0">
                  <a:pos x="34" y="9"/>
                </a:cxn>
                <a:cxn ang="0">
                  <a:pos x="34" y="11"/>
                </a:cxn>
                <a:cxn ang="0">
                  <a:pos x="35" y="8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0" y="0"/>
                </a:cxn>
                <a:cxn ang="0">
                  <a:pos x="28" y="0"/>
                </a:cxn>
                <a:cxn ang="0">
                  <a:pos x="26" y="0"/>
                </a:cxn>
                <a:cxn ang="0">
                  <a:pos x="24" y="2"/>
                </a:cxn>
                <a:cxn ang="0">
                  <a:pos x="34" y="9"/>
                </a:cxn>
              </a:cxnLst>
              <a:rect l="0" t="0" r="r" b="b"/>
              <a:pathLst>
                <a:path w="35" h="40">
                  <a:moveTo>
                    <a:pt x="34" y="9"/>
                  </a:moveTo>
                  <a:lnTo>
                    <a:pt x="24" y="2"/>
                  </a:lnTo>
                  <a:lnTo>
                    <a:pt x="0" y="32"/>
                  </a:lnTo>
                  <a:lnTo>
                    <a:pt x="11" y="40"/>
                  </a:lnTo>
                  <a:lnTo>
                    <a:pt x="34" y="11"/>
                  </a:lnTo>
                  <a:lnTo>
                    <a:pt x="34" y="9"/>
                  </a:lnTo>
                  <a:lnTo>
                    <a:pt x="34" y="11"/>
                  </a:lnTo>
                  <a:lnTo>
                    <a:pt x="35" y="8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4" y="2"/>
                  </a:lnTo>
                  <a:lnTo>
                    <a:pt x="34" y="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3" name="Freeform 2527"/>
            <p:cNvSpPr>
              <a:spLocks/>
            </p:cNvSpPr>
            <p:nvPr/>
          </p:nvSpPr>
          <p:spPr bwMode="auto">
            <a:xfrm>
              <a:off x="3335" y="2630"/>
              <a:ext cx="7" cy="9"/>
            </a:xfrm>
            <a:custGeom>
              <a:avLst/>
              <a:gdLst/>
              <a:ahLst/>
              <a:cxnLst>
                <a:cxn ang="0">
                  <a:pos x="27" y="8"/>
                </a:cxn>
                <a:cxn ang="0">
                  <a:pos x="15" y="4"/>
                </a:cxn>
                <a:cxn ang="0">
                  <a:pos x="0" y="32"/>
                </a:cxn>
                <a:cxn ang="0">
                  <a:pos x="11" y="38"/>
                </a:cxn>
                <a:cxn ang="0">
                  <a:pos x="26" y="10"/>
                </a:cxn>
                <a:cxn ang="0">
                  <a:pos x="27" y="8"/>
                </a:cxn>
                <a:cxn ang="0">
                  <a:pos x="26" y="10"/>
                </a:cxn>
                <a:cxn ang="0">
                  <a:pos x="27" y="7"/>
                </a:cxn>
                <a:cxn ang="0">
                  <a:pos x="27" y="5"/>
                </a:cxn>
                <a:cxn ang="0">
                  <a:pos x="26" y="2"/>
                </a:cxn>
                <a:cxn ang="0">
                  <a:pos x="24" y="1"/>
                </a:cxn>
                <a:cxn ang="0">
                  <a:pos x="22" y="0"/>
                </a:cxn>
                <a:cxn ang="0">
                  <a:pos x="19" y="0"/>
                </a:cxn>
                <a:cxn ang="0">
                  <a:pos x="17" y="1"/>
                </a:cxn>
                <a:cxn ang="0">
                  <a:pos x="15" y="4"/>
                </a:cxn>
                <a:cxn ang="0">
                  <a:pos x="27" y="8"/>
                </a:cxn>
              </a:cxnLst>
              <a:rect l="0" t="0" r="r" b="b"/>
              <a:pathLst>
                <a:path w="27" h="38">
                  <a:moveTo>
                    <a:pt x="27" y="8"/>
                  </a:moveTo>
                  <a:lnTo>
                    <a:pt x="15" y="4"/>
                  </a:lnTo>
                  <a:lnTo>
                    <a:pt x="0" y="32"/>
                  </a:lnTo>
                  <a:lnTo>
                    <a:pt x="11" y="38"/>
                  </a:lnTo>
                  <a:lnTo>
                    <a:pt x="26" y="10"/>
                  </a:lnTo>
                  <a:lnTo>
                    <a:pt x="27" y="8"/>
                  </a:lnTo>
                  <a:lnTo>
                    <a:pt x="26" y="10"/>
                  </a:lnTo>
                  <a:lnTo>
                    <a:pt x="27" y="7"/>
                  </a:lnTo>
                  <a:lnTo>
                    <a:pt x="27" y="5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5" y="4"/>
                  </a:lnTo>
                  <a:lnTo>
                    <a:pt x="27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4" name="Freeform 2528"/>
            <p:cNvSpPr>
              <a:spLocks/>
            </p:cNvSpPr>
            <p:nvPr/>
          </p:nvSpPr>
          <p:spPr bwMode="auto">
            <a:xfrm>
              <a:off x="3338" y="2622"/>
              <a:ext cx="5" cy="10"/>
            </a:xfrm>
            <a:custGeom>
              <a:avLst/>
              <a:gdLst/>
              <a:ahLst/>
              <a:cxnLst>
                <a:cxn ang="0">
                  <a:pos x="18" y="5"/>
                </a:cxn>
                <a:cxn ang="0">
                  <a:pos x="6" y="5"/>
                </a:cxn>
                <a:cxn ang="0">
                  <a:pos x="0" y="38"/>
                </a:cxn>
                <a:cxn ang="0">
                  <a:pos x="13" y="40"/>
                </a:cxn>
                <a:cxn ang="0">
                  <a:pos x="18" y="7"/>
                </a:cxn>
                <a:cxn ang="0">
                  <a:pos x="18" y="5"/>
                </a:cxn>
                <a:cxn ang="0">
                  <a:pos x="18" y="7"/>
                </a:cxn>
                <a:cxn ang="0">
                  <a:pos x="18" y="5"/>
                </a:cxn>
                <a:cxn ang="0">
                  <a:pos x="17" y="2"/>
                </a:cxn>
                <a:cxn ang="0">
                  <a:pos x="15" y="1"/>
                </a:cxn>
                <a:cxn ang="0">
                  <a:pos x="13" y="0"/>
                </a:cxn>
                <a:cxn ang="0">
                  <a:pos x="10" y="0"/>
                </a:cxn>
                <a:cxn ang="0">
                  <a:pos x="8" y="1"/>
                </a:cxn>
                <a:cxn ang="0">
                  <a:pos x="7" y="3"/>
                </a:cxn>
                <a:cxn ang="0">
                  <a:pos x="6" y="5"/>
                </a:cxn>
                <a:cxn ang="0">
                  <a:pos x="18" y="5"/>
                </a:cxn>
              </a:cxnLst>
              <a:rect l="0" t="0" r="r" b="b"/>
              <a:pathLst>
                <a:path w="18" h="40">
                  <a:moveTo>
                    <a:pt x="18" y="5"/>
                  </a:moveTo>
                  <a:lnTo>
                    <a:pt x="6" y="5"/>
                  </a:lnTo>
                  <a:lnTo>
                    <a:pt x="0" y="38"/>
                  </a:lnTo>
                  <a:lnTo>
                    <a:pt x="13" y="40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7" y="2"/>
                  </a:lnTo>
                  <a:lnTo>
                    <a:pt x="15" y="1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7" y="3"/>
                  </a:lnTo>
                  <a:lnTo>
                    <a:pt x="6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5" name="Freeform 2529"/>
            <p:cNvSpPr>
              <a:spLocks/>
            </p:cNvSpPr>
            <p:nvPr/>
          </p:nvSpPr>
          <p:spPr bwMode="auto">
            <a:xfrm>
              <a:off x="3133" y="2593"/>
              <a:ext cx="160" cy="62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94" y="29"/>
                </a:cxn>
                <a:cxn ang="0">
                  <a:pos x="242" y="29"/>
                </a:cxn>
                <a:cxn ang="0">
                  <a:pos x="319" y="96"/>
                </a:cxn>
                <a:cxn ang="0">
                  <a:pos x="398" y="29"/>
                </a:cxn>
                <a:cxn ang="0">
                  <a:pos x="546" y="29"/>
                </a:cxn>
                <a:cxn ang="0">
                  <a:pos x="546" y="0"/>
                </a:cxn>
                <a:cxn ang="0">
                  <a:pos x="638" y="38"/>
                </a:cxn>
                <a:cxn ang="0">
                  <a:pos x="546" y="74"/>
                </a:cxn>
                <a:cxn ang="0">
                  <a:pos x="546" y="48"/>
                </a:cxn>
                <a:cxn ang="0">
                  <a:pos x="439" y="48"/>
                </a:cxn>
                <a:cxn ang="0">
                  <a:pos x="353" y="122"/>
                </a:cxn>
                <a:cxn ang="0">
                  <a:pos x="439" y="197"/>
                </a:cxn>
                <a:cxn ang="0">
                  <a:pos x="546" y="197"/>
                </a:cxn>
                <a:cxn ang="0">
                  <a:pos x="546" y="170"/>
                </a:cxn>
                <a:cxn ang="0">
                  <a:pos x="638" y="210"/>
                </a:cxn>
                <a:cxn ang="0">
                  <a:pos x="546" y="247"/>
                </a:cxn>
                <a:cxn ang="0">
                  <a:pos x="546" y="220"/>
                </a:cxn>
                <a:cxn ang="0">
                  <a:pos x="398" y="220"/>
                </a:cxn>
                <a:cxn ang="0">
                  <a:pos x="319" y="149"/>
                </a:cxn>
                <a:cxn ang="0">
                  <a:pos x="242" y="220"/>
                </a:cxn>
                <a:cxn ang="0">
                  <a:pos x="94" y="220"/>
                </a:cxn>
                <a:cxn ang="0">
                  <a:pos x="94" y="247"/>
                </a:cxn>
                <a:cxn ang="0">
                  <a:pos x="0" y="210"/>
                </a:cxn>
                <a:cxn ang="0">
                  <a:pos x="94" y="170"/>
                </a:cxn>
                <a:cxn ang="0">
                  <a:pos x="94" y="197"/>
                </a:cxn>
                <a:cxn ang="0">
                  <a:pos x="193" y="197"/>
                </a:cxn>
                <a:cxn ang="0">
                  <a:pos x="286" y="122"/>
                </a:cxn>
                <a:cxn ang="0">
                  <a:pos x="193" y="48"/>
                </a:cxn>
                <a:cxn ang="0">
                  <a:pos x="94" y="48"/>
                </a:cxn>
                <a:cxn ang="0">
                  <a:pos x="94" y="74"/>
                </a:cxn>
                <a:cxn ang="0">
                  <a:pos x="0" y="38"/>
                </a:cxn>
                <a:cxn ang="0">
                  <a:pos x="94" y="0"/>
                </a:cxn>
              </a:cxnLst>
              <a:rect l="0" t="0" r="r" b="b"/>
              <a:pathLst>
                <a:path w="638" h="247">
                  <a:moveTo>
                    <a:pt x="94" y="0"/>
                  </a:moveTo>
                  <a:lnTo>
                    <a:pt x="94" y="29"/>
                  </a:lnTo>
                  <a:lnTo>
                    <a:pt x="242" y="29"/>
                  </a:lnTo>
                  <a:lnTo>
                    <a:pt x="319" y="96"/>
                  </a:lnTo>
                  <a:lnTo>
                    <a:pt x="398" y="29"/>
                  </a:lnTo>
                  <a:lnTo>
                    <a:pt x="546" y="29"/>
                  </a:lnTo>
                  <a:lnTo>
                    <a:pt x="546" y="0"/>
                  </a:lnTo>
                  <a:lnTo>
                    <a:pt x="638" y="38"/>
                  </a:lnTo>
                  <a:lnTo>
                    <a:pt x="546" y="74"/>
                  </a:lnTo>
                  <a:lnTo>
                    <a:pt x="546" y="48"/>
                  </a:lnTo>
                  <a:lnTo>
                    <a:pt x="439" y="48"/>
                  </a:lnTo>
                  <a:lnTo>
                    <a:pt x="353" y="122"/>
                  </a:lnTo>
                  <a:lnTo>
                    <a:pt x="439" y="197"/>
                  </a:lnTo>
                  <a:lnTo>
                    <a:pt x="546" y="197"/>
                  </a:lnTo>
                  <a:lnTo>
                    <a:pt x="546" y="170"/>
                  </a:lnTo>
                  <a:lnTo>
                    <a:pt x="638" y="210"/>
                  </a:lnTo>
                  <a:lnTo>
                    <a:pt x="546" y="247"/>
                  </a:lnTo>
                  <a:lnTo>
                    <a:pt x="546" y="220"/>
                  </a:lnTo>
                  <a:lnTo>
                    <a:pt x="398" y="220"/>
                  </a:lnTo>
                  <a:lnTo>
                    <a:pt x="319" y="149"/>
                  </a:lnTo>
                  <a:lnTo>
                    <a:pt x="242" y="220"/>
                  </a:lnTo>
                  <a:lnTo>
                    <a:pt x="94" y="220"/>
                  </a:lnTo>
                  <a:lnTo>
                    <a:pt x="94" y="247"/>
                  </a:lnTo>
                  <a:lnTo>
                    <a:pt x="0" y="210"/>
                  </a:lnTo>
                  <a:lnTo>
                    <a:pt x="94" y="170"/>
                  </a:lnTo>
                  <a:lnTo>
                    <a:pt x="94" y="197"/>
                  </a:lnTo>
                  <a:lnTo>
                    <a:pt x="193" y="197"/>
                  </a:lnTo>
                  <a:lnTo>
                    <a:pt x="286" y="122"/>
                  </a:lnTo>
                  <a:lnTo>
                    <a:pt x="193" y="48"/>
                  </a:lnTo>
                  <a:lnTo>
                    <a:pt x="94" y="48"/>
                  </a:lnTo>
                  <a:lnTo>
                    <a:pt x="94" y="74"/>
                  </a:lnTo>
                  <a:lnTo>
                    <a:pt x="0" y="38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6" name="Freeform 2530"/>
            <p:cNvSpPr>
              <a:spLocks/>
            </p:cNvSpPr>
            <p:nvPr/>
          </p:nvSpPr>
          <p:spPr bwMode="auto">
            <a:xfrm>
              <a:off x="3155" y="2593"/>
              <a:ext cx="3" cy="9"/>
            </a:xfrm>
            <a:custGeom>
              <a:avLst/>
              <a:gdLst/>
              <a:ahLst/>
              <a:cxnLst>
                <a:cxn ang="0">
                  <a:pos x="6" y="36"/>
                </a:cxn>
                <a:cxn ang="0">
                  <a:pos x="12" y="29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29"/>
                </a:cxn>
                <a:cxn ang="0">
                  <a:pos x="6" y="36"/>
                </a:cxn>
                <a:cxn ang="0">
                  <a:pos x="0" y="29"/>
                </a:cxn>
                <a:cxn ang="0">
                  <a:pos x="0" y="33"/>
                </a:cxn>
                <a:cxn ang="0">
                  <a:pos x="2" y="35"/>
                </a:cxn>
                <a:cxn ang="0">
                  <a:pos x="4" y="36"/>
                </a:cxn>
                <a:cxn ang="0">
                  <a:pos x="6" y="36"/>
                </a:cxn>
                <a:cxn ang="0">
                  <a:pos x="8" y="36"/>
                </a:cxn>
                <a:cxn ang="0">
                  <a:pos x="10" y="35"/>
                </a:cxn>
                <a:cxn ang="0">
                  <a:pos x="12" y="33"/>
                </a:cxn>
                <a:cxn ang="0">
                  <a:pos x="12" y="29"/>
                </a:cxn>
                <a:cxn ang="0">
                  <a:pos x="6" y="36"/>
                </a:cxn>
              </a:cxnLst>
              <a:rect l="0" t="0" r="r" b="b"/>
              <a:pathLst>
                <a:path w="12" h="36">
                  <a:moveTo>
                    <a:pt x="6" y="36"/>
                  </a:moveTo>
                  <a:lnTo>
                    <a:pt x="12" y="29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9"/>
                  </a:lnTo>
                  <a:lnTo>
                    <a:pt x="6" y="36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2" y="35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8" y="36"/>
                  </a:lnTo>
                  <a:lnTo>
                    <a:pt x="10" y="35"/>
                  </a:lnTo>
                  <a:lnTo>
                    <a:pt x="12" y="33"/>
                  </a:lnTo>
                  <a:lnTo>
                    <a:pt x="12" y="29"/>
                  </a:lnTo>
                  <a:lnTo>
                    <a:pt x="6" y="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7" name="Freeform 2531"/>
            <p:cNvSpPr>
              <a:spLocks/>
            </p:cNvSpPr>
            <p:nvPr/>
          </p:nvSpPr>
          <p:spPr bwMode="auto">
            <a:xfrm>
              <a:off x="3156" y="2599"/>
              <a:ext cx="39" cy="3"/>
            </a:xfrm>
            <a:custGeom>
              <a:avLst/>
              <a:gdLst/>
              <a:ahLst/>
              <a:cxnLst>
                <a:cxn ang="0">
                  <a:pos x="152" y="1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48" y="13"/>
                </a:cxn>
                <a:cxn ang="0">
                  <a:pos x="152" y="1"/>
                </a:cxn>
                <a:cxn ang="0">
                  <a:pos x="148" y="13"/>
                </a:cxn>
                <a:cxn ang="0">
                  <a:pos x="151" y="13"/>
                </a:cxn>
                <a:cxn ang="0">
                  <a:pos x="153" y="11"/>
                </a:cxn>
                <a:cxn ang="0">
                  <a:pos x="154" y="9"/>
                </a:cxn>
                <a:cxn ang="0">
                  <a:pos x="154" y="6"/>
                </a:cxn>
                <a:cxn ang="0">
                  <a:pos x="154" y="4"/>
                </a:cxn>
                <a:cxn ang="0">
                  <a:pos x="153" y="2"/>
                </a:cxn>
                <a:cxn ang="0">
                  <a:pos x="151" y="0"/>
                </a:cxn>
                <a:cxn ang="0">
                  <a:pos x="148" y="0"/>
                </a:cxn>
                <a:cxn ang="0">
                  <a:pos x="152" y="1"/>
                </a:cxn>
              </a:cxnLst>
              <a:rect l="0" t="0" r="r" b="b"/>
              <a:pathLst>
                <a:path w="154" h="13">
                  <a:moveTo>
                    <a:pt x="152" y="1"/>
                  </a:moveTo>
                  <a:lnTo>
                    <a:pt x="148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48" y="13"/>
                  </a:lnTo>
                  <a:lnTo>
                    <a:pt x="152" y="1"/>
                  </a:lnTo>
                  <a:lnTo>
                    <a:pt x="148" y="13"/>
                  </a:lnTo>
                  <a:lnTo>
                    <a:pt x="151" y="13"/>
                  </a:lnTo>
                  <a:lnTo>
                    <a:pt x="153" y="11"/>
                  </a:lnTo>
                  <a:lnTo>
                    <a:pt x="154" y="9"/>
                  </a:lnTo>
                  <a:lnTo>
                    <a:pt x="154" y="6"/>
                  </a:lnTo>
                  <a:lnTo>
                    <a:pt x="154" y="4"/>
                  </a:lnTo>
                  <a:lnTo>
                    <a:pt x="153" y="2"/>
                  </a:lnTo>
                  <a:lnTo>
                    <a:pt x="151" y="0"/>
                  </a:lnTo>
                  <a:lnTo>
                    <a:pt x="148" y="0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8" name="Freeform 2532"/>
            <p:cNvSpPr>
              <a:spLocks/>
            </p:cNvSpPr>
            <p:nvPr/>
          </p:nvSpPr>
          <p:spPr bwMode="auto">
            <a:xfrm>
              <a:off x="3192" y="2600"/>
              <a:ext cx="23" cy="19"/>
            </a:xfrm>
            <a:custGeom>
              <a:avLst/>
              <a:gdLst/>
              <a:ahLst/>
              <a:cxnLst>
                <a:cxn ang="0">
                  <a:pos x="85" y="77"/>
                </a:cxn>
                <a:cxn ang="0">
                  <a:pos x="85" y="67"/>
                </a:cxn>
                <a:cxn ang="0">
                  <a:pos x="8" y="0"/>
                </a:cxn>
                <a:cxn ang="0">
                  <a:pos x="0" y="11"/>
                </a:cxn>
                <a:cxn ang="0">
                  <a:pos x="77" y="77"/>
                </a:cxn>
                <a:cxn ang="0">
                  <a:pos x="85" y="77"/>
                </a:cxn>
                <a:cxn ang="0">
                  <a:pos x="77" y="77"/>
                </a:cxn>
                <a:cxn ang="0">
                  <a:pos x="80" y="78"/>
                </a:cxn>
                <a:cxn ang="0">
                  <a:pos x="82" y="79"/>
                </a:cxn>
                <a:cxn ang="0">
                  <a:pos x="84" y="78"/>
                </a:cxn>
                <a:cxn ang="0">
                  <a:pos x="86" y="76"/>
                </a:cxn>
                <a:cxn ang="0">
                  <a:pos x="87" y="74"/>
                </a:cxn>
                <a:cxn ang="0">
                  <a:pos x="88" y="72"/>
                </a:cxn>
                <a:cxn ang="0">
                  <a:pos x="87" y="69"/>
                </a:cxn>
                <a:cxn ang="0">
                  <a:pos x="85" y="67"/>
                </a:cxn>
                <a:cxn ang="0">
                  <a:pos x="85" y="77"/>
                </a:cxn>
              </a:cxnLst>
              <a:rect l="0" t="0" r="r" b="b"/>
              <a:pathLst>
                <a:path w="88" h="79">
                  <a:moveTo>
                    <a:pt x="85" y="77"/>
                  </a:moveTo>
                  <a:lnTo>
                    <a:pt x="85" y="67"/>
                  </a:lnTo>
                  <a:lnTo>
                    <a:pt x="8" y="0"/>
                  </a:lnTo>
                  <a:lnTo>
                    <a:pt x="0" y="11"/>
                  </a:lnTo>
                  <a:lnTo>
                    <a:pt x="77" y="77"/>
                  </a:lnTo>
                  <a:lnTo>
                    <a:pt x="85" y="77"/>
                  </a:lnTo>
                  <a:lnTo>
                    <a:pt x="77" y="77"/>
                  </a:lnTo>
                  <a:lnTo>
                    <a:pt x="80" y="78"/>
                  </a:lnTo>
                  <a:lnTo>
                    <a:pt x="82" y="79"/>
                  </a:lnTo>
                  <a:lnTo>
                    <a:pt x="84" y="78"/>
                  </a:lnTo>
                  <a:lnTo>
                    <a:pt x="86" y="76"/>
                  </a:lnTo>
                  <a:lnTo>
                    <a:pt x="87" y="74"/>
                  </a:lnTo>
                  <a:lnTo>
                    <a:pt x="88" y="72"/>
                  </a:lnTo>
                  <a:lnTo>
                    <a:pt x="87" y="69"/>
                  </a:lnTo>
                  <a:lnTo>
                    <a:pt x="85" y="67"/>
                  </a:lnTo>
                  <a:lnTo>
                    <a:pt x="85" y="7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49" name="Freeform 2533"/>
            <p:cNvSpPr>
              <a:spLocks/>
            </p:cNvSpPr>
            <p:nvPr/>
          </p:nvSpPr>
          <p:spPr bwMode="auto">
            <a:xfrm>
              <a:off x="3212" y="2599"/>
              <a:ext cx="22" cy="20"/>
            </a:xfrm>
            <a:custGeom>
              <a:avLst/>
              <a:gdLst/>
              <a:ahLst/>
              <a:cxnLst>
                <a:cxn ang="0">
                  <a:pos x="83" y="0"/>
                </a:cxn>
                <a:cxn ang="0">
                  <a:pos x="78" y="1"/>
                </a:cxn>
                <a:cxn ang="0">
                  <a:pos x="0" y="68"/>
                </a:cxn>
                <a:cxn ang="0">
                  <a:pos x="8" y="78"/>
                </a:cxn>
                <a:cxn ang="0">
                  <a:pos x="87" y="12"/>
                </a:cxn>
                <a:cxn ang="0">
                  <a:pos x="83" y="0"/>
                </a:cxn>
                <a:cxn ang="0">
                  <a:pos x="87" y="12"/>
                </a:cxn>
                <a:cxn ang="0">
                  <a:pos x="88" y="10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87" y="2"/>
                </a:cxn>
                <a:cxn ang="0">
                  <a:pos x="86" y="0"/>
                </a:cxn>
                <a:cxn ang="0">
                  <a:pos x="83" y="0"/>
                </a:cxn>
                <a:cxn ang="0">
                  <a:pos x="81" y="0"/>
                </a:cxn>
                <a:cxn ang="0">
                  <a:pos x="78" y="1"/>
                </a:cxn>
                <a:cxn ang="0">
                  <a:pos x="83" y="0"/>
                </a:cxn>
              </a:cxnLst>
              <a:rect l="0" t="0" r="r" b="b"/>
              <a:pathLst>
                <a:path w="89" h="78">
                  <a:moveTo>
                    <a:pt x="83" y="0"/>
                  </a:moveTo>
                  <a:lnTo>
                    <a:pt x="78" y="1"/>
                  </a:lnTo>
                  <a:lnTo>
                    <a:pt x="0" y="68"/>
                  </a:lnTo>
                  <a:lnTo>
                    <a:pt x="8" y="78"/>
                  </a:lnTo>
                  <a:lnTo>
                    <a:pt x="87" y="12"/>
                  </a:lnTo>
                  <a:lnTo>
                    <a:pt x="83" y="0"/>
                  </a:lnTo>
                  <a:lnTo>
                    <a:pt x="87" y="12"/>
                  </a:lnTo>
                  <a:lnTo>
                    <a:pt x="88" y="10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87" y="2"/>
                  </a:lnTo>
                  <a:lnTo>
                    <a:pt x="86" y="0"/>
                  </a:lnTo>
                  <a:lnTo>
                    <a:pt x="83" y="0"/>
                  </a:lnTo>
                  <a:lnTo>
                    <a:pt x="81" y="0"/>
                  </a:lnTo>
                  <a:lnTo>
                    <a:pt x="78" y="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0" name="Freeform 2534"/>
            <p:cNvSpPr>
              <a:spLocks/>
            </p:cNvSpPr>
            <p:nvPr/>
          </p:nvSpPr>
          <p:spPr bwMode="auto">
            <a:xfrm>
              <a:off x="3232" y="2599"/>
              <a:ext cx="39" cy="3"/>
            </a:xfrm>
            <a:custGeom>
              <a:avLst/>
              <a:gdLst/>
              <a:ahLst/>
              <a:cxnLst>
                <a:cxn ang="0">
                  <a:pos x="154" y="6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48" y="13"/>
                </a:cxn>
                <a:cxn ang="0">
                  <a:pos x="154" y="6"/>
                </a:cxn>
                <a:cxn ang="0">
                  <a:pos x="148" y="13"/>
                </a:cxn>
                <a:cxn ang="0">
                  <a:pos x="150" y="13"/>
                </a:cxn>
                <a:cxn ang="0">
                  <a:pos x="152" y="11"/>
                </a:cxn>
                <a:cxn ang="0">
                  <a:pos x="154" y="9"/>
                </a:cxn>
                <a:cxn ang="0">
                  <a:pos x="154" y="6"/>
                </a:cxn>
                <a:cxn ang="0">
                  <a:pos x="154" y="4"/>
                </a:cxn>
                <a:cxn ang="0">
                  <a:pos x="152" y="2"/>
                </a:cxn>
                <a:cxn ang="0">
                  <a:pos x="150" y="0"/>
                </a:cxn>
                <a:cxn ang="0">
                  <a:pos x="148" y="0"/>
                </a:cxn>
                <a:cxn ang="0">
                  <a:pos x="154" y="6"/>
                </a:cxn>
              </a:cxnLst>
              <a:rect l="0" t="0" r="r" b="b"/>
              <a:pathLst>
                <a:path w="154" h="13">
                  <a:moveTo>
                    <a:pt x="154" y="6"/>
                  </a:moveTo>
                  <a:lnTo>
                    <a:pt x="148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48" y="13"/>
                  </a:lnTo>
                  <a:lnTo>
                    <a:pt x="154" y="6"/>
                  </a:lnTo>
                  <a:lnTo>
                    <a:pt x="148" y="13"/>
                  </a:lnTo>
                  <a:lnTo>
                    <a:pt x="150" y="13"/>
                  </a:lnTo>
                  <a:lnTo>
                    <a:pt x="152" y="11"/>
                  </a:lnTo>
                  <a:lnTo>
                    <a:pt x="154" y="9"/>
                  </a:lnTo>
                  <a:lnTo>
                    <a:pt x="154" y="6"/>
                  </a:lnTo>
                  <a:lnTo>
                    <a:pt x="154" y="4"/>
                  </a:lnTo>
                  <a:lnTo>
                    <a:pt x="152" y="2"/>
                  </a:lnTo>
                  <a:lnTo>
                    <a:pt x="150" y="0"/>
                  </a:lnTo>
                  <a:lnTo>
                    <a:pt x="148" y="0"/>
                  </a:lnTo>
                  <a:lnTo>
                    <a:pt x="154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1" name="Freeform 2535"/>
            <p:cNvSpPr>
              <a:spLocks/>
            </p:cNvSpPr>
            <p:nvPr/>
          </p:nvSpPr>
          <p:spPr bwMode="auto">
            <a:xfrm>
              <a:off x="3268" y="2592"/>
              <a:ext cx="3" cy="9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6"/>
                </a:cxn>
                <a:cxn ang="0">
                  <a:pos x="0" y="35"/>
                </a:cxn>
                <a:cxn ang="0">
                  <a:pos x="13" y="35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13" y="6"/>
                </a:cxn>
                <a:cxn ang="0">
                  <a:pos x="12" y="4"/>
                </a:cxn>
                <a:cxn ang="0">
                  <a:pos x="11" y="2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9" y="0"/>
                </a:cxn>
              </a:cxnLst>
              <a:rect l="0" t="0" r="r" b="b"/>
              <a:pathLst>
                <a:path w="13" h="35">
                  <a:moveTo>
                    <a:pt x="9" y="0"/>
                  </a:moveTo>
                  <a:lnTo>
                    <a:pt x="0" y="6"/>
                  </a:lnTo>
                  <a:lnTo>
                    <a:pt x="0" y="35"/>
                  </a:lnTo>
                  <a:lnTo>
                    <a:pt x="13" y="35"/>
                  </a:lnTo>
                  <a:lnTo>
                    <a:pt x="13" y="6"/>
                  </a:lnTo>
                  <a:lnTo>
                    <a:pt x="9" y="0"/>
                  </a:lnTo>
                  <a:lnTo>
                    <a:pt x="13" y="6"/>
                  </a:lnTo>
                  <a:lnTo>
                    <a:pt x="12" y="4"/>
                  </a:lnTo>
                  <a:lnTo>
                    <a:pt x="11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2" name="Freeform 2536"/>
            <p:cNvSpPr>
              <a:spLocks/>
            </p:cNvSpPr>
            <p:nvPr/>
          </p:nvSpPr>
          <p:spPr bwMode="auto">
            <a:xfrm>
              <a:off x="3269" y="2592"/>
              <a:ext cx="25" cy="12"/>
            </a:xfrm>
            <a:custGeom>
              <a:avLst/>
              <a:gdLst/>
              <a:ahLst/>
              <a:cxnLst>
                <a:cxn ang="0">
                  <a:pos x="98" y="50"/>
                </a:cxn>
                <a:cxn ang="0">
                  <a:pos x="98" y="38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93" y="50"/>
                </a:cxn>
                <a:cxn ang="0">
                  <a:pos x="98" y="50"/>
                </a:cxn>
                <a:cxn ang="0">
                  <a:pos x="93" y="50"/>
                </a:cxn>
                <a:cxn ang="0">
                  <a:pos x="97" y="50"/>
                </a:cxn>
                <a:cxn ang="0">
                  <a:pos x="99" y="50"/>
                </a:cxn>
                <a:cxn ang="0">
                  <a:pos x="101" y="48"/>
                </a:cxn>
                <a:cxn ang="0">
                  <a:pos x="102" y="46"/>
                </a:cxn>
                <a:cxn ang="0">
                  <a:pos x="103" y="44"/>
                </a:cxn>
                <a:cxn ang="0">
                  <a:pos x="102" y="42"/>
                </a:cxn>
                <a:cxn ang="0">
                  <a:pos x="101" y="39"/>
                </a:cxn>
                <a:cxn ang="0">
                  <a:pos x="98" y="38"/>
                </a:cxn>
                <a:cxn ang="0">
                  <a:pos x="98" y="50"/>
                </a:cxn>
              </a:cxnLst>
              <a:rect l="0" t="0" r="r" b="b"/>
              <a:pathLst>
                <a:path w="103" h="50">
                  <a:moveTo>
                    <a:pt x="98" y="50"/>
                  </a:moveTo>
                  <a:lnTo>
                    <a:pt x="98" y="38"/>
                  </a:lnTo>
                  <a:lnTo>
                    <a:pt x="5" y="0"/>
                  </a:lnTo>
                  <a:lnTo>
                    <a:pt x="0" y="12"/>
                  </a:lnTo>
                  <a:lnTo>
                    <a:pt x="93" y="50"/>
                  </a:lnTo>
                  <a:lnTo>
                    <a:pt x="98" y="50"/>
                  </a:lnTo>
                  <a:lnTo>
                    <a:pt x="93" y="50"/>
                  </a:lnTo>
                  <a:lnTo>
                    <a:pt x="97" y="50"/>
                  </a:lnTo>
                  <a:lnTo>
                    <a:pt x="99" y="50"/>
                  </a:lnTo>
                  <a:lnTo>
                    <a:pt x="101" y="48"/>
                  </a:lnTo>
                  <a:lnTo>
                    <a:pt x="102" y="46"/>
                  </a:lnTo>
                  <a:lnTo>
                    <a:pt x="103" y="44"/>
                  </a:lnTo>
                  <a:lnTo>
                    <a:pt x="102" y="42"/>
                  </a:lnTo>
                  <a:lnTo>
                    <a:pt x="101" y="39"/>
                  </a:lnTo>
                  <a:lnTo>
                    <a:pt x="98" y="38"/>
                  </a:lnTo>
                  <a:lnTo>
                    <a:pt x="98" y="5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3" name="Freeform 2537"/>
            <p:cNvSpPr>
              <a:spLocks/>
            </p:cNvSpPr>
            <p:nvPr/>
          </p:nvSpPr>
          <p:spPr bwMode="auto">
            <a:xfrm>
              <a:off x="3268" y="2601"/>
              <a:ext cx="25" cy="13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9" y="48"/>
                </a:cxn>
                <a:cxn ang="0">
                  <a:pos x="102" y="12"/>
                </a:cxn>
                <a:cxn ang="0">
                  <a:pos x="97" y="0"/>
                </a:cxn>
                <a:cxn ang="0">
                  <a:pos x="4" y="36"/>
                </a:cxn>
                <a:cxn ang="0">
                  <a:pos x="0" y="42"/>
                </a:cxn>
                <a:cxn ang="0">
                  <a:pos x="4" y="36"/>
                </a:cxn>
                <a:cxn ang="0">
                  <a:pos x="2" y="38"/>
                </a:cxn>
                <a:cxn ang="0">
                  <a:pos x="0" y="40"/>
                </a:cxn>
                <a:cxn ang="0">
                  <a:pos x="0" y="42"/>
                </a:cxn>
                <a:cxn ang="0">
                  <a:pos x="1" y="45"/>
                </a:cxn>
                <a:cxn ang="0">
                  <a:pos x="2" y="47"/>
                </a:cxn>
                <a:cxn ang="0">
                  <a:pos x="4" y="48"/>
                </a:cxn>
                <a:cxn ang="0">
                  <a:pos x="6" y="49"/>
                </a:cxn>
                <a:cxn ang="0">
                  <a:pos x="9" y="48"/>
                </a:cxn>
                <a:cxn ang="0">
                  <a:pos x="0" y="42"/>
                </a:cxn>
              </a:cxnLst>
              <a:rect l="0" t="0" r="r" b="b"/>
              <a:pathLst>
                <a:path w="102" h="49">
                  <a:moveTo>
                    <a:pt x="0" y="42"/>
                  </a:moveTo>
                  <a:lnTo>
                    <a:pt x="9" y="48"/>
                  </a:lnTo>
                  <a:lnTo>
                    <a:pt x="102" y="12"/>
                  </a:lnTo>
                  <a:lnTo>
                    <a:pt x="97" y="0"/>
                  </a:lnTo>
                  <a:lnTo>
                    <a:pt x="4" y="36"/>
                  </a:lnTo>
                  <a:lnTo>
                    <a:pt x="0" y="42"/>
                  </a:lnTo>
                  <a:lnTo>
                    <a:pt x="4" y="36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0" y="42"/>
                  </a:lnTo>
                  <a:lnTo>
                    <a:pt x="1" y="45"/>
                  </a:lnTo>
                  <a:lnTo>
                    <a:pt x="2" y="47"/>
                  </a:lnTo>
                  <a:lnTo>
                    <a:pt x="4" y="48"/>
                  </a:lnTo>
                  <a:lnTo>
                    <a:pt x="6" y="49"/>
                  </a:lnTo>
                  <a:lnTo>
                    <a:pt x="9" y="48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4" name="Freeform 2538"/>
            <p:cNvSpPr>
              <a:spLocks/>
            </p:cNvSpPr>
            <p:nvPr/>
          </p:nvSpPr>
          <p:spPr bwMode="auto">
            <a:xfrm>
              <a:off x="3268" y="2604"/>
              <a:ext cx="3" cy="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6"/>
                </a:cxn>
                <a:cxn ang="0">
                  <a:pos x="0" y="32"/>
                </a:cxn>
                <a:cxn ang="0">
                  <a:pos x="13" y="32"/>
                </a:cxn>
                <a:cxn ang="0">
                  <a:pos x="13" y="6"/>
                </a:cxn>
                <a:cxn ang="0">
                  <a:pos x="7" y="0"/>
                </a:cxn>
                <a:cxn ang="0">
                  <a:pos x="13" y="6"/>
                </a:cxn>
                <a:cxn ang="0">
                  <a:pos x="12" y="3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7" y="0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lnTo>
                    <a:pt x="0" y="6"/>
                  </a:lnTo>
                  <a:lnTo>
                    <a:pt x="0" y="32"/>
                  </a:lnTo>
                  <a:lnTo>
                    <a:pt x="13" y="32"/>
                  </a:lnTo>
                  <a:lnTo>
                    <a:pt x="13" y="6"/>
                  </a:lnTo>
                  <a:lnTo>
                    <a:pt x="7" y="0"/>
                  </a:lnTo>
                  <a:lnTo>
                    <a:pt x="13" y="6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5" name="Freeform 2539"/>
            <p:cNvSpPr>
              <a:spLocks/>
            </p:cNvSpPr>
            <p:nvPr/>
          </p:nvSpPr>
          <p:spPr bwMode="auto">
            <a:xfrm>
              <a:off x="3241" y="2604"/>
              <a:ext cx="28" cy="3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7" y="13"/>
                </a:cxn>
                <a:cxn ang="0">
                  <a:pos x="114" y="13"/>
                </a:cxn>
                <a:cxn ang="0">
                  <a:pos x="114" y="0"/>
                </a:cxn>
                <a:cxn ang="0">
                  <a:pos x="7" y="0"/>
                </a:cxn>
                <a:cxn ang="0">
                  <a:pos x="2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4" y="12"/>
                </a:cxn>
                <a:cxn ang="0">
                  <a:pos x="7" y="13"/>
                </a:cxn>
                <a:cxn ang="0">
                  <a:pos x="2" y="1"/>
                </a:cxn>
              </a:cxnLst>
              <a:rect l="0" t="0" r="r" b="b"/>
              <a:pathLst>
                <a:path w="114" h="13">
                  <a:moveTo>
                    <a:pt x="2" y="1"/>
                  </a:moveTo>
                  <a:lnTo>
                    <a:pt x="7" y="13"/>
                  </a:lnTo>
                  <a:lnTo>
                    <a:pt x="114" y="13"/>
                  </a:lnTo>
                  <a:lnTo>
                    <a:pt x="114" y="0"/>
                  </a:lnTo>
                  <a:lnTo>
                    <a:pt x="7" y="0"/>
                  </a:lnTo>
                  <a:lnTo>
                    <a:pt x="2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4" y="12"/>
                  </a:lnTo>
                  <a:lnTo>
                    <a:pt x="7" y="1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6" name="Freeform 2540"/>
            <p:cNvSpPr>
              <a:spLocks/>
            </p:cNvSpPr>
            <p:nvPr/>
          </p:nvSpPr>
          <p:spPr bwMode="auto">
            <a:xfrm>
              <a:off x="3220" y="2604"/>
              <a:ext cx="24" cy="22"/>
            </a:xfrm>
            <a:custGeom>
              <a:avLst/>
              <a:gdLst/>
              <a:ahLst/>
              <a:cxnLst>
                <a:cxn ang="0">
                  <a:pos x="2" y="84"/>
                </a:cxn>
                <a:cxn ang="0">
                  <a:pos x="11" y="84"/>
                </a:cxn>
                <a:cxn ang="0">
                  <a:pos x="96" y="10"/>
                </a:cxn>
                <a:cxn ang="0">
                  <a:pos x="87" y="0"/>
                </a:cxn>
                <a:cxn ang="0">
                  <a:pos x="2" y="74"/>
                </a:cxn>
                <a:cxn ang="0">
                  <a:pos x="2" y="84"/>
                </a:cxn>
                <a:cxn ang="0">
                  <a:pos x="2" y="74"/>
                </a:cxn>
                <a:cxn ang="0">
                  <a:pos x="0" y="76"/>
                </a:cxn>
                <a:cxn ang="0">
                  <a:pos x="0" y="79"/>
                </a:cxn>
                <a:cxn ang="0">
                  <a:pos x="0" y="81"/>
                </a:cxn>
                <a:cxn ang="0">
                  <a:pos x="1" y="83"/>
                </a:cxn>
                <a:cxn ang="0">
                  <a:pos x="3" y="85"/>
                </a:cxn>
                <a:cxn ang="0">
                  <a:pos x="6" y="86"/>
                </a:cxn>
                <a:cxn ang="0">
                  <a:pos x="8" y="85"/>
                </a:cxn>
                <a:cxn ang="0">
                  <a:pos x="11" y="84"/>
                </a:cxn>
                <a:cxn ang="0">
                  <a:pos x="2" y="84"/>
                </a:cxn>
              </a:cxnLst>
              <a:rect l="0" t="0" r="r" b="b"/>
              <a:pathLst>
                <a:path w="96" h="86">
                  <a:moveTo>
                    <a:pt x="2" y="84"/>
                  </a:moveTo>
                  <a:lnTo>
                    <a:pt x="11" y="84"/>
                  </a:lnTo>
                  <a:lnTo>
                    <a:pt x="96" y="10"/>
                  </a:lnTo>
                  <a:lnTo>
                    <a:pt x="87" y="0"/>
                  </a:lnTo>
                  <a:lnTo>
                    <a:pt x="2" y="74"/>
                  </a:lnTo>
                  <a:lnTo>
                    <a:pt x="2" y="84"/>
                  </a:lnTo>
                  <a:lnTo>
                    <a:pt x="2" y="74"/>
                  </a:lnTo>
                  <a:lnTo>
                    <a:pt x="0" y="76"/>
                  </a:lnTo>
                  <a:lnTo>
                    <a:pt x="0" y="79"/>
                  </a:lnTo>
                  <a:lnTo>
                    <a:pt x="0" y="81"/>
                  </a:lnTo>
                  <a:lnTo>
                    <a:pt x="1" y="83"/>
                  </a:lnTo>
                  <a:lnTo>
                    <a:pt x="3" y="85"/>
                  </a:lnTo>
                  <a:lnTo>
                    <a:pt x="6" y="86"/>
                  </a:lnTo>
                  <a:lnTo>
                    <a:pt x="8" y="85"/>
                  </a:lnTo>
                  <a:lnTo>
                    <a:pt x="11" y="84"/>
                  </a:lnTo>
                  <a:lnTo>
                    <a:pt x="2" y="8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7" name="Freeform 2541"/>
            <p:cNvSpPr>
              <a:spLocks/>
            </p:cNvSpPr>
            <p:nvPr/>
          </p:nvSpPr>
          <p:spPr bwMode="auto">
            <a:xfrm>
              <a:off x="3220" y="2623"/>
              <a:ext cx="24" cy="21"/>
            </a:xfrm>
            <a:custGeom>
              <a:avLst/>
              <a:gdLst/>
              <a:ahLst/>
              <a:cxnLst>
                <a:cxn ang="0">
                  <a:pos x="90" y="86"/>
                </a:cxn>
                <a:cxn ang="0">
                  <a:pos x="94" y="75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85" y="85"/>
                </a:cxn>
                <a:cxn ang="0">
                  <a:pos x="90" y="86"/>
                </a:cxn>
                <a:cxn ang="0">
                  <a:pos x="85" y="85"/>
                </a:cxn>
                <a:cxn ang="0">
                  <a:pos x="89" y="86"/>
                </a:cxn>
                <a:cxn ang="0">
                  <a:pos x="91" y="86"/>
                </a:cxn>
                <a:cxn ang="0">
                  <a:pos x="93" y="86"/>
                </a:cxn>
                <a:cxn ang="0">
                  <a:pos x="95" y="84"/>
                </a:cxn>
                <a:cxn ang="0">
                  <a:pos x="96" y="82"/>
                </a:cxn>
                <a:cxn ang="0">
                  <a:pos x="97" y="80"/>
                </a:cxn>
                <a:cxn ang="0">
                  <a:pos x="96" y="77"/>
                </a:cxn>
                <a:cxn ang="0">
                  <a:pos x="94" y="75"/>
                </a:cxn>
                <a:cxn ang="0">
                  <a:pos x="90" y="86"/>
                </a:cxn>
              </a:cxnLst>
              <a:rect l="0" t="0" r="r" b="b"/>
              <a:pathLst>
                <a:path w="97" h="86">
                  <a:moveTo>
                    <a:pt x="90" y="86"/>
                  </a:moveTo>
                  <a:lnTo>
                    <a:pt x="94" y="75"/>
                  </a:lnTo>
                  <a:lnTo>
                    <a:pt x="9" y="0"/>
                  </a:lnTo>
                  <a:lnTo>
                    <a:pt x="0" y="10"/>
                  </a:lnTo>
                  <a:lnTo>
                    <a:pt x="85" y="85"/>
                  </a:lnTo>
                  <a:lnTo>
                    <a:pt x="90" y="86"/>
                  </a:lnTo>
                  <a:lnTo>
                    <a:pt x="85" y="85"/>
                  </a:lnTo>
                  <a:lnTo>
                    <a:pt x="89" y="86"/>
                  </a:lnTo>
                  <a:lnTo>
                    <a:pt x="91" y="86"/>
                  </a:lnTo>
                  <a:lnTo>
                    <a:pt x="93" y="86"/>
                  </a:lnTo>
                  <a:lnTo>
                    <a:pt x="95" y="84"/>
                  </a:lnTo>
                  <a:lnTo>
                    <a:pt x="96" y="82"/>
                  </a:lnTo>
                  <a:lnTo>
                    <a:pt x="97" y="80"/>
                  </a:lnTo>
                  <a:lnTo>
                    <a:pt x="96" y="77"/>
                  </a:lnTo>
                  <a:lnTo>
                    <a:pt x="94" y="75"/>
                  </a:lnTo>
                  <a:lnTo>
                    <a:pt x="90" y="8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8" name="Freeform 2542"/>
            <p:cNvSpPr>
              <a:spLocks/>
            </p:cNvSpPr>
            <p:nvPr/>
          </p:nvSpPr>
          <p:spPr bwMode="auto">
            <a:xfrm>
              <a:off x="3243" y="2641"/>
              <a:ext cx="28" cy="3"/>
            </a:xfrm>
            <a:custGeom>
              <a:avLst/>
              <a:gdLst/>
              <a:ahLst/>
              <a:cxnLst>
                <a:cxn ang="0">
                  <a:pos x="113" y="7"/>
                </a:cxn>
                <a:cxn ang="0">
                  <a:pos x="107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07" y="13"/>
                </a:cxn>
                <a:cxn ang="0">
                  <a:pos x="113" y="7"/>
                </a:cxn>
                <a:cxn ang="0">
                  <a:pos x="107" y="13"/>
                </a:cxn>
                <a:cxn ang="0">
                  <a:pos x="109" y="13"/>
                </a:cxn>
                <a:cxn ang="0">
                  <a:pos x="111" y="11"/>
                </a:cxn>
                <a:cxn ang="0">
                  <a:pos x="113" y="9"/>
                </a:cxn>
                <a:cxn ang="0">
                  <a:pos x="113" y="7"/>
                </a:cxn>
                <a:cxn ang="0">
                  <a:pos x="113" y="5"/>
                </a:cxn>
                <a:cxn ang="0">
                  <a:pos x="111" y="2"/>
                </a:cxn>
                <a:cxn ang="0">
                  <a:pos x="109" y="1"/>
                </a:cxn>
                <a:cxn ang="0">
                  <a:pos x="107" y="0"/>
                </a:cxn>
                <a:cxn ang="0">
                  <a:pos x="113" y="7"/>
                </a:cxn>
              </a:cxnLst>
              <a:rect l="0" t="0" r="r" b="b"/>
              <a:pathLst>
                <a:path w="113" h="13">
                  <a:moveTo>
                    <a:pt x="113" y="7"/>
                  </a:moveTo>
                  <a:lnTo>
                    <a:pt x="107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07" y="13"/>
                  </a:lnTo>
                  <a:lnTo>
                    <a:pt x="113" y="7"/>
                  </a:lnTo>
                  <a:lnTo>
                    <a:pt x="107" y="13"/>
                  </a:lnTo>
                  <a:lnTo>
                    <a:pt x="109" y="13"/>
                  </a:lnTo>
                  <a:lnTo>
                    <a:pt x="111" y="11"/>
                  </a:lnTo>
                  <a:lnTo>
                    <a:pt x="113" y="9"/>
                  </a:lnTo>
                  <a:lnTo>
                    <a:pt x="113" y="7"/>
                  </a:lnTo>
                  <a:lnTo>
                    <a:pt x="113" y="5"/>
                  </a:lnTo>
                  <a:lnTo>
                    <a:pt x="111" y="2"/>
                  </a:lnTo>
                  <a:lnTo>
                    <a:pt x="109" y="1"/>
                  </a:lnTo>
                  <a:lnTo>
                    <a:pt x="107" y="0"/>
                  </a:lnTo>
                  <a:lnTo>
                    <a:pt x="113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59" name="Freeform 2543"/>
            <p:cNvSpPr>
              <a:spLocks/>
            </p:cNvSpPr>
            <p:nvPr/>
          </p:nvSpPr>
          <p:spPr bwMode="auto">
            <a:xfrm>
              <a:off x="3268" y="2634"/>
              <a:ext cx="3" cy="9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0" y="7"/>
                </a:cxn>
                <a:cxn ang="0">
                  <a:pos x="0" y="34"/>
                </a:cxn>
                <a:cxn ang="0">
                  <a:pos x="13" y="34"/>
                </a:cxn>
                <a:cxn ang="0">
                  <a:pos x="13" y="7"/>
                </a:cxn>
                <a:cxn ang="0">
                  <a:pos x="9" y="1"/>
                </a:cxn>
                <a:cxn ang="0">
                  <a:pos x="13" y="7"/>
                </a:cxn>
                <a:cxn ang="0">
                  <a:pos x="12" y="4"/>
                </a:cxn>
                <a:cxn ang="0">
                  <a:pos x="11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9" y="1"/>
                </a:cxn>
              </a:cxnLst>
              <a:rect l="0" t="0" r="r" b="b"/>
              <a:pathLst>
                <a:path w="13" h="34">
                  <a:moveTo>
                    <a:pt x="9" y="1"/>
                  </a:moveTo>
                  <a:lnTo>
                    <a:pt x="0" y="7"/>
                  </a:lnTo>
                  <a:lnTo>
                    <a:pt x="0" y="34"/>
                  </a:lnTo>
                  <a:lnTo>
                    <a:pt x="13" y="34"/>
                  </a:lnTo>
                  <a:lnTo>
                    <a:pt x="13" y="7"/>
                  </a:lnTo>
                  <a:lnTo>
                    <a:pt x="9" y="1"/>
                  </a:lnTo>
                  <a:lnTo>
                    <a:pt x="13" y="7"/>
                  </a:lnTo>
                  <a:lnTo>
                    <a:pt x="12" y="4"/>
                  </a:lnTo>
                  <a:lnTo>
                    <a:pt x="11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0" name="Freeform 2544"/>
            <p:cNvSpPr>
              <a:spLocks/>
            </p:cNvSpPr>
            <p:nvPr/>
          </p:nvSpPr>
          <p:spPr bwMode="auto">
            <a:xfrm>
              <a:off x="3269" y="2635"/>
              <a:ext cx="25" cy="13"/>
            </a:xfrm>
            <a:custGeom>
              <a:avLst/>
              <a:gdLst/>
              <a:ahLst/>
              <a:cxnLst>
                <a:cxn ang="0">
                  <a:pos x="98" y="52"/>
                </a:cxn>
                <a:cxn ang="0">
                  <a:pos x="99" y="40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93" y="52"/>
                </a:cxn>
                <a:cxn ang="0">
                  <a:pos x="98" y="52"/>
                </a:cxn>
                <a:cxn ang="0">
                  <a:pos x="93" y="52"/>
                </a:cxn>
                <a:cxn ang="0">
                  <a:pos x="95" y="52"/>
                </a:cxn>
                <a:cxn ang="0">
                  <a:pos x="99" y="52"/>
                </a:cxn>
                <a:cxn ang="0">
                  <a:pos x="101" y="50"/>
                </a:cxn>
                <a:cxn ang="0">
                  <a:pos x="102" y="48"/>
                </a:cxn>
                <a:cxn ang="0">
                  <a:pos x="103" y="46"/>
                </a:cxn>
                <a:cxn ang="0">
                  <a:pos x="102" y="44"/>
                </a:cxn>
                <a:cxn ang="0">
                  <a:pos x="101" y="42"/>
                </a:cxn>
                <a:cxn ang="0">
                  <a:pos x="99" y="40"/>
                </a:cxn>
                <a:cxn ang="0">
                  <a:pos x="98" y="52"/>
                </a:cxn>
              </a:cxnLst>
              <a:rect l="0" t="0" r="r" b="b"/>
              <a:pathLst>
                <a:path w="103" h="52">
                  <a:moveTo>
                    <a:pt x="98" y="52"/>
                  </a:moveTo>
                  <a:lnTo>
                    <a:pt x="99" y="40"/>
                  </a:lnTo>
                  <a:lnTo>
                    <a:pt x="5" y="0"/>
                  </a:lnTo>
                  <a:lnTo>
                    <a:pt x="0" y="12"/>
                  </a:lnTo>
                  <a:lnTo>
                    <a:pt x="93" y="52"/>
                  </a:lnTo>
                  <a:lnTo>
                    <a:pt x="98" y="52"/>
                  </a:lnTo>
                  <a:lnTo>
                    <a:pt x="93" y="52"/>
                  </a:lnTo>
                  <a:lnTo>
                    <a:pt x="95" y="52"/>
                  </a:lnTo>
                  <a:lnTo>
                    <a:pt x="99" y="52"/>
                  </a:lnTo>
                  <a:lnTo>
                    <a:pt x="101" y="50"/>
                  </a:lnTo>
                  <a:lnTo>
                    <a:pt x="102" y="48"/>
                  </a:lnTo>
                  <a:lnTo>
                    <a:pt x="103" y="46"/>
                  </a:lnTo>
                  <a:lnTo>
                    <a:pt x="102" y="44"/>
                  </a:lnTo>
                  <a:lnTo>
                    <a:pt x="101" y="42"/>
                  </a:lnTo>
                  <a:lnTo>
                    <a:pt x="99" y="40"/>
                  </a:lnTo>
                  <a:lnTo>
                    <a:pt x="98" y="5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1" name="Freeform 2545"/>
            <p:cNvSpPr>
              <a:spLocks/>
            </p:cNvSpPr>
            <p:nvPr/>
          </p:nvSpPr>
          <p:spPr bwMode="auto">
            <a:xfrm>
              <a:off x="3268" y="2644"/>
              <a:ext cx="25" cy="13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9" y="49"/>
                </a:cxn>
                <a:cxn ang="0">
                  <a:pos x="102" y="12"/>
                </a:cxn>
                <a:cxn ang="0">
                  <a:pos x="97" y="0"/>
                </a:cxn>
                <a:cxn ang="0">
                  <a:pos x="4" y="37"/>
                </a:cxn>
                <a:cxn ang="0">
                  <a:pos x="0" y="43"/>
                </a:cxn>
                <a:cxn ang="0">
                  <a:pos x="4" y="37"/>
                </a:cxn>
                <a:cxn ang="0">
                  <a:pos x="2" y="39"/>
                </a:cxn>
                <a:cxn ang="0">
                  <a:pos x="0" y="41"/>
                </a:cxn>
                <a:cxn ang="0">
                  <a:pos x="0" y="43"/>
                </a:cxn>
                <a:cxn ang="0">
                  <a:pos x="1" y="46"/>
                </a:cxn>
                <a:cxn ang="0">
                  <a:pos x="2" y="48"/>
                </a:cxn>
                <a:cxn ang="0">
                  <a:pos x="4" y="49"/>
                </a:cxn>
                <a:cxn ang="0">
                  <a:pos x="6" y="50"/>
                </a:cxn>
                <a:cxn ang="0">
                  <a:pos x="9" y="49"/>
                </a:cxn>
                <a:cxn ang="0">
                  <a:pos x="0" y="43"/>
                </a:cxn>
              </a:cxnLst>
              <a:rect l="0" t="0" r="r" b="b"/>
              <a:pathLst>
                <a:path w="102" h="50">
                  <a:moveTo>
                    <a:pt x="0" y="43"/>
                  </a:moveTo>
                  <a:lnTo>
                    <a:pt x="9" y="49"/>
                  </a:lnTo>
                  <a:lnTo>
                    <a:pt x="102" y="12"/>
                  </a:lnTo>
                  <a:lnTo>
                    <a:pt x="97" y="0"/>
                  </a:lnTo>
                  <a:lnTo>
                    <a:pt x="4" y="37"/>
                  </a:lnTo>
                  <a:lnTo>
                    <a:pt x="0" y="43"/>
                  </a:lnTo>
                  <a:lnTo>
                    <a:pt x="4" y="37"/>
                  </a:lnTo>
                  <a:lnTo>
                    <a:pt x="2" y="39"/>
                  </a:lnTo>
                  <a:lnTo>
                    <a:pt x="0" y="41"/>
                  </a:lnTo>
                  <a:lnTo>
                    <a:pt x="0" y="43"/>
                  </a:lnTo>
                  <a:lnTo>
                    <a:pt x="1" y="46"/>
                  </a:lnTo>
                  <a:lnTo>
                    <a:pt x="2" y="48"/>
                  </a:lnTo>
                  <a:lnTo>
                    <a:pt x="4" y="49"/>
                  </a:lnTo>
                  <a:lnTo>
                    <a:pt x="6" y="50"/>
                  </a:lnTo>
                  <a:lnTo>
                    <a:pt x="9" y="49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2" name="Freeform 2546"/>
            <p:cNvSpPr>
              <a:spLocks/>
            </p:cNvSpPr>
            <p:nvPr/>
          </p:nvSpPr>
          <p:spPr bwMode="auto">
            <a:xfrm>
              <a:off x="3268" y="2647"/>
              <a:ext cx="3" cy="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6"/>
                </a:cxn>
                <a:cxn ang="0">
                  <a:pos x="0" y="33"/>
                </a:cxn>
                <a:cxn ang="0">
                  <a:pos x="13" y="33"/>
                </a:cxn>
                <a:cxn ang="0">
                  <a:pos x="13" y="6"/>
                </a:cxn>
                <a:cxn ang="0">
                  <a:pos x="7" y="0"/>
                </a:cxn>
                <a:cxn ang="0">
                  <a:pos x="13" y="6"/>
                </a:cxn>
                <a:cxn ang="0">
                  <a:pos x="12" y="3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7" y="0"/>
                </a:cxn>
              </a:cxnLst>
              <a:rect l="0" t="0" r="r" b="b"/>
              <a:pathLst>
                <a:path w="13" h="33">
                  <a:moveTo>
                    <a:pt x="7" y="0"/>
                  </a:moveTo>
                  <a:lnTo>
                    <a:pt x="0" y="6"/>
                  </a:lnTo>
                  <a:lnTo>
                    <a:pt x="0" y="33"/>
                  </a:lnTo>
                  <a:lnTo>
                    <a:pt x="13" y="33"/>
                  </a:lnTo>
                  <a:lnTo>
                    <a:pt x="13" y="6"/>
                  </a:lnTo>
                  <a:lnTo>
                    <a:pt x="7" y="0"/>
                  </a:lnTo>
                  <a:lnTo>
                    <a:pt x="13" y="6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3" name="Freeform 2547"/>
            <p:cNvSpPr>
              <a:spLocks/>
            </p:cNvSpPr>
            <p:nvPr/>
          </p:nvSpPr>
          <p:spPr bwMode="auto">
            <a:xfrm>
              <a:off x="3231" y="2647"/>
              <a:ext cx="38" cy="3"/>
            </a:xfrm>
            <a:custGeom>
              <a:avLst/>
              <a:gdLst/>
              <a:ahLst/>
              <a:cxnLst>
                <a:cxn ang="0">
                  <a:pos x="2" y="11"/>
                </a:cxn>
                <a:cxn ang="0">
                  <a:pos x="7" y="13"/>
                </a:cxn>
                <a:cxn ang="0">
                  <a:pos x="155" y="13"/>
                </a:cxn>
                <a:cxn ang="0">
                  <a:pos x="155" y="0"/>
                </a:cxn>
                <a:cxn ang="0">
                  <a:pos x="7" y="0"/>
                </a:cxn>
                <a:cxn ang="0">
                  <a:pos x="2" y="1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4" y="12"/>
                </a:cxn>
                <a:cxn ang="0">
                  <a:pos x="7" y="13"/>
                </a:cxn>
                <a:cxn ang="0">
                  <a:pos x="2" y="11"/>
                </a:cxn>
              </a:cxnLst>
              <a:rect l="0" t="0" r="r" b="b"/>
              <a:pathLst>
                <a:path w="155" h="13">
                  <a:moveTo>
                    <a:pt x="2" y="11"/>
                  </a:moveTo>
                  <a:lnTo>
                    <a:pt x="7" y="13"/>
                  </a:lnTo>
                  <a:lnTo>
                    <a:pt x="155" y="13"/>
                  </a:lnTo>
                  <a:lnTo>
                    <a:pt x="155" y="0"/>
                  </a:lnTo>
                  <a:lnTo>
                    <a:pt x="7" y="0"/>
                  </a:lnTo>
                  <a:lnTo>
                    <a:pt x="2" y="11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9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7" y="13"/>
                  </a:lnTo>
                  <a:lnTo>
                    <a:pt x="2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4" name="Freeform 2548"/>
            <p:cNvSpPr>
              <a:spLocks/>
            </p:cNvSpPr>
            <p:nvPr/>
          </p:nvSpPr>
          <p:spPr bwMode="auto">
            <a:xfrm>
              <a:off x="3211" y="2629"/>
              <a:ext cx="22" cy="21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2" y="11"/>
                </a:cxn>
                <a:cxn ang="0">
                  <a:pos x="80" y="82"/>
                </a:cxn>
                <a:cxn ang="0">
                  <a:pos x="89" y="73"/>
                </a:cxn>
                <a:cxn ang="0">
                  <a:pos x="11" y="1"/>
                </a:cxn>
                <a:cxn ang="0">
                  <a:pos x="2" y="1"/>
                </a:cxn>
                <a:cxn ang="0">
                  <a:pos x="11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2" y="11"/>
                </a:cxn>
                <a:cxn ang="0">
                  <a:pos x="2" y="1"/>
                </a:cxn>
              </a:cxnLst>
              <a:rect l="0" t="0" r="r" b="b"/>
              <a:pathLst>
                <a:path w="89" h="82">
                  <a:moveTo>
                    <a:pt x="2" y="1"/>
                  </a:moveTo>
                  <a:lnTo>
                    <a:pt x="2" y="11"/>
                  </a:lnTo>
                  <a:lnTo>
                    <a:pt x="80" y="82"/>
                  </a:lnTo>
                  <a:lnTo>
                    <a:pt x="89" y="73"/>
                  </a:lnTo>
                  <a:lnTo>
                    <a:pt x="11" y="1"/>
                  </a:lnTo>
                  <a:lnTo>
                    <a:pt x="2" y="1"/>
                  </a:lnTo>
                  <a:lnTo>
                    <a:pt x="11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2" y="1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5" name="Freeform 2549"/>
            <p:cNvSpPr>
              <a:spLocks/>
            </p:cNvSpPr>
            <p:nvPr/>
          </p:nvSpPr>
          <p:spPr bwMode="auto">
            <a:xfrm>
              <a:off x="3192" y="2629"/>
              <a:ext cx="22" cy="21"/>
            </a:xfrm>
            <a:custGeom>
              <a:avLst/>
              <a:gdLst/>
              <a:ahLst/>
              <a:cxnLst>
                <a:cxn ang="0">
                  <a:pos x="7" y="83"/>
                </a:cxn>
                <a:cxn ang="0">
                  <a:pos x="11" y="81"/>
                </a:cxn>
                <a:cxn ang="0">
                  <a:pos x="89" y="10"/>
                </a:cxn>
                <a:cxn ang="0">
                  <a:pos x="80" y="0"/>
                </a:cxn>
                <a:cxn ang="0">
                  <a:pos x="3" y="72"/>
                </a:cxn>
                <a:cxn ang="0">
                  <a:pos x="7" y="83"/>
                </a:cxn>
                <a:cxn ang="0">
                  <a:pos x="3" y="72"/>
                </a:cxn>
                <a:cxn ang="0">
                  <a:pos x="1" y="74"/>
                </a:cxn>
                <a:cxn ang="0">
                  <a:pos x="0" y="76"/>
                </a:cxn>
                <a:cxn ang="0">
                  <a:pos x="1" y="79"/>
                </a:cxn>
                <a:cxn ang="0">
                  <a:pos x="2" y="81"/>
                </a:cxn>
                <a:cxn ang="0">
                  <a:pos x="4" y="82"/>
                </a:cxn>
                <a:cxn ang="0">
                  <a:pos x="6" y="83"/>
                </a:cxn>
                <a:cxn ang="0">
                  <a:pos x="9" y="83"/>
                </a:cxn>
                <a:cxn ang="0">
                  <a:pos x="11" y="81"/>
                </a:cxn>
                <a:cxn ang="0">
                  <a:pos x="7" y="83"/>
                </a:cxn>
              </a:cxnLst>
              <a:rect l="0" t="0" r="r" b="b"/>
              <a:pathLst>
                <a:path w="89" h="83">
                  <a:moveTo>
                    <a:pt x="7" y="83"/>
                  </a:moveTo>
                  <a:lnTo>
                    <a:pt x="11" y="81"/>
                  </a:lnTo>
                  <a:lnTo>
                    <a:pt x="89" y="10"/>
                  </a:lnTo>
                  <a:lnTo>
                    <a:pt x="80" y="0"/>
                  </a:lnTo>
                  <a:lnTo>
                    <a:pt x="3" y="72"/>
                  </a:lnTo>
                  <a:lnTo>
                    <a:pt x="7" y="83"/>
                  </a:lnTo>
                  <a:lnTo>
                    <a:pt x="3" y="72"/>
                  </a:lnTo>
                  <a:lnTo>
                    <a:pt x="1" y="74"/>
                  </a:lnTo>
                  <a:lnTo>
                    <a:pt x="0" y="76"/>
                  </a:lnTo>
                  <a:lnTo>
                    <a:pt x="1" y="79"/>
                  </a:lnTo>
                  <a:lnTo>
                    <a:pt x="2" y="81"/>
                  </a:lnTo>
                  <a:lnTo>
                    <a:pt x="4" y="82"/>
                  </a:lnTo>
                  <a:lnTo>
                    <a:pt x="6" y="83"/>
                  </a:lnTo>
                  <a:lnTo>
                    <a:pt x="9" y="83"/>
                  </a:lnTo>
                  <a:lnTo>
                    <a:pt x="11" y="81"/>
                  </a:lnTo>
                  <a:lnTo>
                    <a:pt x="7" y="8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6" name="Freeform 2550"/>
            <p:cNvSpPr>
              <a:spLocks/>
            </p:cNvSpPr>
            <p:nvPr/>
          </p:nvSpPr>
          <p:spPr bwMode="auto">
            <a:xfrm>
              <a:off x="3155" y="2647"/>
              <a:ext cx="38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6" y="13"/>
                </a:cxn>
                <a:cxn ang="0">
                  <a:pos x="154" y="13"/>
                </a:cxn>
                <a:cxn ang="0">
                  <a:pos x="154" y="0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3" y="12"/>
                </a:cxn>
                <a:cxn ang="0">
                  <a:pos x="6" y="13"/>
                </a:cxn>
                <a:cxn ang="0">
                  <a:pos x="0" y="6"/>
                </a:cxn>
              </a:cxnLst>
              <a:rect l="0" t="0" r="r" b="b"/>
              <a:pathLst>
                <a:path w="154" h="13">
                  <a:moveTo>
                    <a:pt x="0" y="6"/>
                  </a:moveTo>
                  <a:lnTo>
                    <a:pt x="6" y="13"/>
                  </a:lnTo>
                  <a:lnTo>
                    <a:pt x="154" y="13"/>
                  </a:lnTo>
                  <a:lnTo>
                    <a:pt x="154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3" y="12"/>
                  </a:lnTo>
                  <a:lnTo>
                    <a:pt x="6" y="1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7" name="Freeform 2551"/>
            <p:cNvSpPr>
              <a:spLocks/>
            </p:cNvSpPr>
            <p:nvPr/>
          </p:nvSpPr>
          <p:spPr bwMode="auto">
            <a:xfrm>
              <a:off x="3155" y="2649"/>
              <a:ext cx="3" cy="8"/>
            </a:xfrm>
            <a:custGeom>
              <a:avLst/>
              <a:gdLst/>
              <a:ahLst/>
              <a:cxnLst>
                <a:cxn ang="0">
                  <a:pos x="4" y="33"/>
                </a:cxn>
                <a:cxn ang="0">
                  <a:pos x="12" y="27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4" y="33"/>
                </a:cxn>
                <a:cxn ang="0">
                  <a:pos x="0" y="27"/>
                </a:cxn>
                <a:cxn ang="0">
                  <a:pos x="0" y="30"/>
                </a:cxn>
                <a:cxn ang="0">
                  <a:pos x="2" y="32"/>
                </a:cxn>
                <a:cxn ang="0">
                  <a:pos x="4" y="33"/>
                </a:cxn>
                <a:cxn ang="0">
                  <a:pos x="6" y="34"/>
                </a:cxn>
                <a:cxn ang="0">
                  <a:pos x="8" y="33"/>
                </a:cxn>
                <a:cxn ang="0">
                  <a:pos x="10" y="32"/>
                </a:cxn>
                <a:cxn ang="0">
                  <a:pos x="12" y="30"/>
                </a:cxn>
                <a:cxn ang="0">
                  <a:pos x="12" y="27"/>
                </a:cxn>
                <a:cxn ang="0">
                  <a:pos x="4" y="33"/>
                </a:cxn>
              </a:cxnLst>
              <a:rect l="0" t="0" r="r" b="b"/>
              <a:pathLst>
                <a:path w="12" h="34">
                  <a:moveTo>
                    <a:pt x="4" y="33"/>
                  </a:moveTo>
                  <a:lnTo>
                    <a:pt x="12" y="2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4" y="33"/>
                  </a:lnTo>
                  <a:lnTo>
                    <a:pt x="6" y="34"/>
                  </a:lnTo>
                  <a:lnTo>
                    <a:pt x="8" y="33"/>
                  </a:lnTo>
                  <a:lnTo>
                    <a:pt x="10" y="32"/>
                  </a:lnTo>
                  <a:lnTo>
                    <a:pt x="12" y="30"/>
                  </a:lnTo>
                  <a:lnTo>
                    <a:pt x="12" y="27"/>
                  </a:lnTo>
                  <a:lnTo>
                    <a:pt x="4" y="3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8" name="Freeform 2552"/>
            <p:cNvSpPr>
              <a:spLocks/>
            </p:cNvSpPr>
            <p:nvPr/>
          </p:nvSpPr>
          <p:spPr bwMode="auto">
            <a:xfrm>
              <a:off x="3131" y="2644"/>
              <a:ext cx="26" cy="13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4" y="13"/>
                </a:cxn>
                <a:cxn ang="0">
                  <a:pos x="98" y="50"/>
                </a:cxn>
                <a:cxn ang="0">
                  <a:pos x="102" y="38"/>
                </a:cxn>
                <a:cxn ang="0">
                  <a:pos x="9" y="1"/>
                </a:cxn>
                <a:cxn ang="0">
                  <a:pos x="4" y="1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2" y="11"/>
                </a:cxn>
                <a:cxn ang="0">
                  <a:pos x="4" y="13"/>
                </a:cxn>
                <a:cxn ang="0">
                  <a:pos x="4" y="1"/>
                </a:cxn>
              </a:cxnLst>
              <a:rect l="0" t="0" r="r" b="b"/>
              <a:pathLst>
                <a:path w="102" h="50">
                  <a:moveTo>
                    <a:pt x="4" y="1"/>
                  </a:moveTo>
                  <a:lnTo>
                    <a:pt x="4" y="13"/>
                  </a:lnTo>
                  <a:lnTo>
                    <a:pt x="98" y="50"/>
                  </a:lnTo>
                  <a:lnTo>
                    <a:pt x="102" y="38"/>
                  </a:lnTo>
                  <a:lnTo>
                    <a:pt x="9" y="1"/>
                  </a:lnTo>
                  <a:lnTo>
                    <a:pt x="4" y="1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69" name="Freeform 2553"/>
            <p:cNvSpPr>
              <a:spLocks/>
            </p:cNvSpPr>
            <p:nvPr/>
          </p:nvSpPr>
          <p:spPr bwMode="auto">
            <a:xfrm>
              <a:off x="3132" y="2634"/>
              <a:ext cx="26" cy="14"/>
            </a:xfrm>
            <a:custGeom>
              <a:avLst/>
              <a:gdLst/>
              <a:ahLst/>
              <a:cxnLst>
                <a:cxn ang="0">
                  <a:pos x="102" y="7"/>
                </a:cxn>
                <a:cxn ang="0">
                  <a:pos x="93" y="1"/>
                </a:cxn>
                <a:cxn ang="0">
                  <a:pos x="0" y="41"/>
                </a:cxn>
                <a:cxn ang="0">
                  <a:pos x="5" y="53"/>
                </a:cxn>
                <a:cxn ang="0">
                  <a:pos x="98" y="13"/>
                </a:cxn>
                <a:cxn ang="0">
                  <a:pos x="102" y="7"/>
                </a:cxn>
                <a:cxn ang="0">
                  <a:pos x="98" y="13"/>
                </a:cxn>
                <a:cxn ang="0">
                  <a:pos x="101" y="11"/>
                </a:cxn>
                <a:cxn ang="0">
                  <a:pos x="102" y="9"/>
                </a:cxn>
                <a:cxn ang="0">
                  <a:pos x="102" y="7"/>
                </a:cxn>
                <a:cxn ang="0">
                  <a:pos x="102" y="4"/>
                </a:cxn>
                <a:cxn ang="0">
                  <a:pos x="101" y="2"/>
                </a:cxn>
                <a:cxn ang="0">
                  <a:pos x="99" y="1"/>
                </a:cxn>
                <a:cxn ang="0">
                  <a:pos x="96" y="0"/>
                </a:cxn>
                <a:cxn ang="0">
                  <a:pos x="93" y="1"/>
                </a:cxn>
                <a:cxn ang="0">
                  <a:pos x="102" y="7"/>
                </a:cxn>
              </a:cxnLst>
              <a:rect l="0" t="0" r="r" b="b"/>
              <a:pathLst>
                <a:path w="102" h="53">
                  <a:moveTo>
                    <a:pt x="102" y="7"/>
                  </a:moveTo>
                  <a:lnTo>
                    <a:pt x="93" y="1"/>
                  </a:lnTo>
                  <a:lnTo>
                    <a:pt x="0" y="41"/>
                  </a:lnTo>
                  <a:lnTo>
                    <a:pt x="5" y="53"/>
                  </a:lnTo>
                  <a:lnTo>
                    <a:pt x="98" y="13"/>
                  </a:lnTo>
                  <a:lnTo>
                    <a:pt x="102" y="7"/>
                  </a:lnTo>
                  <a:lnTo>
                    <a:pt x="98" y="13"/>
                  </a:lnTo>
                  <a:lnTo>
                    <a:pt x="101" y="11"/>
                  </a:lnTo>
                  <a:lnTo>
                    <a:pt x="102" y="9"/>
                  </a:lnTo>
                  <a:lnTo>
                    <a:pt x="102" y="7"/>
                  </a:lnTo>
                  <a:lnTo>
                    <a:pt x="102" y="4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6" y="0"/>
                  </a:lnTo>
                  <a:lnTo>
                    <a:pt x="93" y="1"/>
                  </a:lnTo>
                  <a:lnTo>
                    <a:pt x="102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0" name="Freeform 2554"/>
            <p:cNvSpPr>
              <a:spLocks/>
            </p:cNvSpPr>
            <p:nvPr/>
          </p:nvSpPr>
          <p:spPr bwMode="auto">
            <a:xfrm>
              <a:off x="3155" y="2636"/>
              <a:ext cx="3" cy="8"/>
            </a:xfrm>
            <a:custGeom>
              <a:avLst/>
              <a:gdLst/>
              <a:ahLst/>
              <a:cxnLst>
                <a:cxn ang="0">
                  <a:pos x="6" y="33"/>
                </a:cxn>
                <a:cxn ang="0">
                  <a:pos x="12" y="27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6" y="33"/>
                </a:cxn>
                <a:cxn ang="0">
                  <a:pos x="0" y="27"/>
                </a:cxn>
                <a:cxn ang="0">
                  <a:pos x="0" y="30"/>
                </a:cxn>
                <a:cxn ang="0">
                  <a:pos x="2" y="32"/>
                </a:cxn>
                <a:cxn ang="0">
                  <a:pos x="4" y="33"/>
                </a:cxn>
                <a:cxn ang="0">
                  <a:pos x="6" y="33"/>
                </a:cxn>
                <a:cxn ang="0">
                  <a:pos x="8" y="33"/>
                </a:cxn>
                <a:cxn ang="0">
                  <a:pos x="10" y="32"/>
                </a:cxn>
                <a:cxn ang="0">
                  <a:pos x="12" y="30"/>
                </a:cxn>
                <a:cxn ang="0">
                  <a:pos x="12" y="27"/>
                </a:cxn>
                <a:cxn ang="0">
                  <a:pos x="6" y="33"/>
                </a:cxn>
              </a:cxnLst>
              <a:rect l="0" t="0" r="r" b="b"/>
              <a:pathLst>
                <a:path w="12" h="33">
                  <a:moveTo>
                    <a:pt x="6" y="33"/>
                  </a:moveTo>
                  <a:lnTo>
                    <a:pt x="12" y="27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6" y="33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2" y="32"/>
                  </a:lnTo>
                  <a:lnTo>
                    <a:pt x="4" y="33"/>
                  </a:lnTo>
                  <a:lnTo>
                    <a:pt x="6" y="33"/>
                  </a:lnTo>
                  <a:lnTo>
                    <a:pt x="8" y="33"/>
                  </a:lnTo>
                  <a:lnTo>
                    <a:pt x="10" y="32"/>
                  </a:lnTo>
                  <a:lnTo>
                    <a:pt x="12" y="30"/>
                  </a:lnTo>
                  <a:lnTo>
                    <a:pt x="12" y="27"/>
                  </a:lnTo>
                  <a:lnTo>
                    <a:pt x="6" y="3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1" name="Freeform 2555"/>
            <p:cNvSpPr>
              <a:spLocks/>
            </p:cNvSpPr>
            <p:nvPr/>
          </p:nvSpPr>
          <p:spPr bwMode="auto">
            <a:xfrm>
              <a:off x="3156" y="2641"/>
              <a:ext cx="27" cy="3"/>
            </a:xfrm>
            <a:custGeom>
              <a:avLst/>
              <a:gdLst/>
              <a:ahLst/>
              <a:cxnLst>
                <a:cxn ang="0">
                  <a:pos x="103" y="12"/>
                </a:cxn>
                <a:cxn ang="0">
                  <a:pos x="99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99" y="13"/>
                </a:cxn>
                <a:cxn ang="0">
                  <a:pos x="103" y="12"/>
                </a:cxn>
                <a:cxn ang="0">
                  <a:pos x="99" y="13"/>
                </a:cxn>
                <a:cxn ang="0">
                  <a:pos x="101" y="13"/>
                </a:cxn>
                <a:cxn ang="0">
                  <a:pos x="103" y="11"/>
                </a:cxn>
                <a:cxn ang="0">
                  <a:pos x="105" y="9"/>
                </a:cxn>
                <a:cxn ang="0">
                  <a:pos x="105" y="7"/>
                </a:cxn>
                <a:cxn ang="0">
                  <a:pos x="105" y="5"/>
                </a:cxn>
                <a:cxn ang="0">
                  <a:pos x="103" y="2"/>
                </a:cxn>
                <a:cxn ang="0">
                  <a:pos x="101" y="1"/>
                </a:cxn>
                <a:cxn ang="0">
                  <a:pos x="99" y="0"/>
                </a:cxn>
                <a:cxn ang="0">
                  <a:pos x="103" y="12"/>
                </a:cxn>
              </a:cxnLst>
              <a:rect l="0" t="0" r="r" b="b"/>
              <a:pathLst>
                <a:path w="105" h="13">
                  <a:moveTo>
                    <a:pt x="103" y="12"/>
                  </a:moveTo>
                  <a:lnTo>
                    <a:pt x="99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99" y="13"/>
                  </a:lnTo>
                  <a:lnTo>
                    <a:pt x="103" y="12"/>
                  </a:lnTo>
                  <a:lnTo>
                    <a:pt x="99" y="13"/>
                  </a:lnTo>
                  <a:lnTo>
                    <a:pt x="101" y="13"/>
                  </a:lnTo>
                  <a:lnTo>
                    <a:pt x="103" y="11"/>
                  </a:lnTo>
                  <a:lnTo>
                    <a:pt x="105" y="9"/>
                  </a:lnTo>
                  <a:lnTo>
                    <a:pt x="105" y="7"/>
                  </a:lnTo>
                  <a:lnTo>
                    <a:pt x="105" y="5"/>
                  </a:lnTo>
                  <a:lnTo>
                    <a:pt x="103" y="2"/>
                  </a:lnTo>
                  <a:lnTo>
                    <a:pt x="101" y="1"/>
                  </a:lnTo>
                  <a:lnTo>
                    <a:pt x="99" y="0"/>
                  </a:lnTo>
                  <a:lnTo>
                    <a:pt x="103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2" name="Freeform 2556"/>
            <p:cNvSpPr>
              <a:spLocks/>
            </p:cNvSpPr>
            <p:nvPr/>
          </p:nvSpPr>
          <p:spPr bwMode="auto">
            <a:xfrm>
              <a:off x="3180" y="2623"/>
              <a:ext cx="26" cy="21"/>
            </a:xfrm>
            <a:custGeom>
              <a:avLst/>
              <a:gdLst/>
              <a:ahLst/>
              <a:cxnLst>
                <a:cxn ang="0">
                  <a:pos x="101" y="1"/>
                </a:cxn>
                <a:cxn ang="0">
                  <a:pos x="92" y="1"/>
                </a:cxn>
                <a:cxn ang="0">
                  <a:pos x="0" y="76"/>
                </a:cxn>
                <a:cxn ang="0">
                  <a:pos x="8" y="86"/>
                </a:cxn>
                <a:cxn ang="0">
                  <a:pos x="101" y="11"/>
                </a:cxn>
                <a:cxn ang="0">
                  <a:pos x="101" y="1"/>
                </a:cxn>
                <a:cxn ang="0">
                  <a:pos x="101" y="11"/>
                </a:cxn>
                <a:cxn ang="0">
                  <a:pos x="103" y="9"/>
                </a:cxn>
                <a:cxn ang="0">
                  <a:pos x="104" y="7"/>
                </a:cxn>
                <a:cxn ang="0">
                  <a:pos x="103" y="4"/>
                </a:cxn>
                <a:cxn ang="0">
                  <a:pos x="102" y="2"/>
                </a:cxn>
                <a:cxn ang="0">
                  <a:pos x="100" y="0"/>
                </a:cxn>
                <a:cxn ang="0">
                  <a:pos x="98" y="0"/>
                </a:cxn>
                <a:cxn ang="0">
                  <a:pos x="96" y="0"/>
                </a:cxn>
                <a:cxn ang="0">
                  <a:pos x="92" y="1"/>
                </a:cxn>
                <a:cxn ang="0">
                  <a:pos x="101" y="1"/>
                </a:cxn>
              </a:cxnLst>
              <a:rect l="0" t="0" r="r" b="b"/>
              <a:pathLst>
                <a:path w="104" h="86">
                  <a:moveTo>
                    <a:pt x="101" y="1"/>
                  </a:moveTo>
                  <a:lnTo>
                    <a:pt x="92" y="1"/>
                  </a:lnTo>
                  <a:lnTo>
                    <a:pt x="0" y="76"/>
                  </a:lnTo>
                  <a:lnTo>
                    <a:pt x="8" y="86"/>
                  </a:lnTo>
                  <a:lnTo>
                    <a:pt x="101" y="11"/>
                  </a:lnTo>
                  <a:lnTo>
                    <a:pt x="101" y="1"/>
                  </a:lnTo>
                  <a:lnTo>
                    <a:pt x="101" y="11"/>
                  </a:lnTo>
                  <a:lnTo>
                    <a:pt x="103" y="9"/>
                  </a:lnTo>
                  <a:lnTo>
                    <a:pt x="104" y="7"/>
                  </a:lnTo>
                  <a:lnTo>
                    <a:pt x="103" y="4"/>
                  </a:lnTo>
                  <a:lnTo>
                    <a:pt x="102" y="2"/>
                  </a:lnTo>
                  <a:lnTo>
                    <a:pt x="100" y="0"/>
                  </a:lnTo>
                  <a:lnTo>
                    <a:pt x="98" y="0"/>
                  </a:lnTo>
                  <a:lnTo>
                    <a:pt x="96" y="0"/>
                  </a:lnTo>
                  <a:lnTo>
                    <a:pt x="92" y="1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3" name="Freeform 2557"/>
            <p:cNvSpPr>
              <a:spLocks/>
            </p:cNvSpPr>
            <p:nvPr/>
          </p:nvSpPr>
          <p:spPr bwMode="auto">
            <a:xfrm>
              <a:off x="3179" y="2604"/>
              <a:ext cx="26" cy="21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3" y="11"/>
                </a:cxn>
                <a:cxn ang="0">
                  <a:pos x="95" y="85"/>
                </a:cxn>
                <a:cxn ang="0">
                  <a:pos x="104" y="75"/>
                </a:cxn>
                <a:cxn ang="0">
                  <a:pos x="11" y="1"/>
                </a:cxn>
                <a:cxn ang="0">
                  <a:pos x="7" y="0"/>
                </a:cxn>
                <a:cxn ang="0">
                  <a:pos x="11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3" y="11"/>
                </a:cxn>
                <a:cxn ang="0">
                  <a:pos x="7" y="0"/>
                </a:cxn>
              </a:cxnLst>
              <a:rect l="0" t="0" r="r" b="b"/>
              <a:pathLst>
                <a:path w="104" h="85">
                  <a:moveTo>
                    <a:pt x="7" y="0"/>
                  </a:moveTo>
                  <a:lnTo>
                    <a:pt x="3" y="11"/>
                  </a:lnTo>
                  <a:lnTo>
                    <a:pt x="95" y="85"/>
                  </a:lnTo>
                  <a:lnTo>
                    <a:pt x="104" y="75"/>
                  </a:lnTo>
                  <a:lnTo>
                    <a:pt x="11" y="1"/>
                  </a:lnTo>
                  <a:lnTo>
                    <a:pt x="7" y="0"/>
                  </a:lnTo>
                  <a:lnTo>
                    <a:pt x="11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3" y="1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4" name="Freeform 2558"/>
            <p:cNvSpPr>
              <a:spLocks/>
            </p:cNvSpPr>
            <p:nvPr/>
          </p:nvSpPr>
          <p:spPr bwMode="auto">
            <a:xfrm>
              <a:off x="3155" y="2604"/>
              <a:ext cx="26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6" y="13"/>
                </a:cxn>
                <a:cxn ang="0">
                  <a:pos x="105" y="13"/>
                </a:cxn>
                <a:cxn ang="0">
                  <a:pos x="105" y="0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3" y="12"/>
                </a:cxn>
                <a:cxn ang="0">
                  <a:pos x="6" y="13"/>
                </a:cxn>
                <a:cxn ang="0">
                  <a:pos x="0" y="6"/>
                </a:cxn>
              </a:cxnLst>
              <a:rect l="0" t="0" r="r" b="b"/>
              <a:pathLst>
                <a:path w="105" h="13">
                  <a:moveTo>
                    <a:pt x="0" y="6"/>
                  </a:moveTo>
                  <a:lnTo>
                    <a:pt x="6" y="13"/>
                  </a:lnTo>
                  <a:lnTo>
                    <a:pt x="105" y="13"/>
                  </a:lnTo>
                  <a:lnTo>
                    <a:pt x="105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3" y="12"/>
                  </a:lnTo>
                  <a:lnTo>
                    <a:pt x="6" y="1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5" name="Freeform 2559"/>
            <p:cNvSpPr>
              <a:spLocks/>
            </p:cNvSpPr>
            <p:nvPr/>
          </p:nvSpPr>
          <p:spPr bwMode="auto">
            <a:xfrm>
              <a:off x="3155" y="2605"/>
              <a:ext cx="3" cy="9"/>
            </a:xfrm>
            <a:custGeom>
              <a:avLst/>
              <a:gdLst/>
              <a:ahLst/>
              <a:cxnLst>
                <a:cxn ang="0">
                  <a:pos x="4" y="32"/>
                </a:cxn>
                <a:cxn ang="0">
                  <a:pos x="12" y="26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26"/>
                </a:cxn>
                <a:cxn ang="0">
                  <a:pos x="4" y="32"/>
                </a:cxn>
                <a:cxn ang="0">
                  <a:pos x="0" y="26"/>
                </a:cxn>
                <a:cxn ang="0">
                  <a:pos x="0" y="29"/>
                </a:cxn>
                <a:cxn ang="0">
                  <a:pos x="2" y="31"/>
                </a:cxn>
                <a:cxn ang="0">
                  <a:pos x="4" y="32"/>
                </a:cxn>
                <a:cxn ang="0">
                  <a:pos x="6" y="33"/>
                </a:cxn>
                <a:cxn ang="0">
                  <a:pos x="8" y="32"/>
                </a:cxn>
                <a:cxn ang="0">
                  <a:pos x="10" y="31"/>
                </a:cxn>
                <a:cxn ang="0">
                  <a:pos x="12" y="29"/>
                </a:cxn>
                <a:cxn ang="0">
                  <a:pos x="12" y="26"/>
                </a:cxn>
                <a:cxn ang="0">
                  <a:pos x="4" y="32"/>
                </a:cxn>
              </a:cxnLst>
              <a:rect l="0" t="0" r="r" b="b"/>
              <a:pathLst>
                <a:path w="12" h="33">
                  <a:moveTo>
                    <a:pt x="4" y="32"/>
                  </a:moveTo>
                  <a:lnTo>
                    <a:pt x="12" y="26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4" y="32"/>
                  </a:lnTo>
                  <a:lnTo>
                    <a:pt x="0" y="26"/>
                  </a:lnTo>
                  <a:lnTo>
                    <a:pt x="0" y="29"/>
                  </a:lnTo>
                  <a:lnTo>
                    <a:pt x="2" y="31"/>
                  </a:lnTo>
                  <a:lnTo>
                    <a:pt x="4" y="32"/>
                  </a:lnTo>
                  <a:lnTo>
                    <a:pt x="6" y="33"/>
                  </a:lnTo>
                  <a:lnTo>
                    <a:pt x="8" y="32"/>
                  </a:lnTo>
                  <a:lnTo>
                    <a:pt x="10" y="31"/>
                  </a:lnTo>
                  <a:lnTo>
                    <a:pt x="12" y="29"/>
                  </a:lnTo>
                  <a:lnTo>
                    <a:pt x="12" y="26"/>
                  </a:lnTo>
                  <a:lnTo>
                    <a:pt x="4" y="3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6" name="Freeform 2560"/>
            <p:cNvSpPr>
              <a:spLocks/>
            </p:cNvSpPr>
            <p:nvPr/>
          </p:nvSpPr>
          <p:spPr bwMode="auto">
            <a:xfrm>
              <a:off x="3131" y="2601"/>
              <a:ext cx="26" cy="13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14"/>
                </a:cxn>
                <a:cxn ang="0">
                  <a:pos x="98" y="50"/>
                </a:cxn>
                <a:cxn ang="0">
                  <a:pos x="102" y="38"/>
                </a:cxn>
                <a:cxn ang="0">
                  <a:pos x="9" y="2"/>
                </a:cxn>
                <a:cxn ang="0">
                  <a:pos x="4" y="2"/>
                </a:cxn>
                <a:cxn ang="0">
                  <a:pos x="9" y="2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2" y="12"/>
                </a:cxn>
                <a:cxn ang="0">
                  <a:pos x="4" y="14"/>
                </a:cxn>
                <a:cxn ang="0">
                  <a:pos x="4" y="2"/>
                </a:cxn>
              </a:cxnLst>
              <a:rect l="0" t="0" r="r" b="b"/>
              <a:pathLst>
                <a:path w="102" h="50">
                  <a:moveTo>
                    <a:pt x="4" y="2"/>
                  </a:moveTo>
                  <a:lnTo>
                    <a:pt x="4" y="14"/>
                  </a:lnTo>
                  <a:lnTo>
                    <a:pt x="98" y="50"/>
                  </a:lnTo>
                  <a:lnTo>
                    <a:pt x="102" y="38"/>
                  </a:lnTo>
                  <a:lnTo>
                    <a:pt x="9" y="2"/>
                  </a:lnTo>
                  <a:lnTo>
                    <a:pt x="4" y="2"/>
                  </a:lnTo>
                  <a:lnTo>
                    <a:pt x="9" y="2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7" name="Freeform 2561"/>
            <p:cNvSpPr>
              <a:spLocks/>
            </p:cNvSpPr>
            <p:nvPr/>
          </p:nvSpPr>
          <p:spPr bwMode="auto">
            <a:xfrm>
              <a:off x="3132" y="2592"/>
              <a:ext cx="26" cy="12"/>
            </a:xfrm>
            <a:custGeom>
              <a:avLst/>
              <a:gdLst/>
              <a:ahLst/>
              <a:cxnLst>
                <a:cxn ang="0">
                  <a:pos x="102" y="6"/>
                </a:cxn>
                <a:cxn ang="0">
                  <a:pos x="94" y="0"/>
                </a:cxn>
                <a:cxn ang="0">
                  <a:pos x="0" y="38"/>
                </a:cxn>
                <a:cxn ang="0">
                  <a:pos x="5" y="50"/>
                </a:cxn>
                <a:cxn ang="0">
                  <a:pos x="98" y="12"/>
                </a:cxn>
                <a:cxn ang="0">
                  <a:pos x="102" y="6"/>
                </a:cxn>
                <a:cxn ang="0">
                  <a:pos x="98" y="12"/>
                </a:cxn>
                <a:cxn ang="0">
                  <a:pos x="101" y="11"/>
                </a:cxn>
                <a:cxn ang="0">
                  <a:pos x="102" y="9"/>
                </a:cxn>
                <a:cxn ang="0">
                  <a:pos x="102" y="6"/>
                </a:cxn>
                <a:cxn ang="0">
                  <a:pos x="102" y="4"/>
                </a:cxn>
                <a:cxn ang="0">
                  <a:pos x="101" y="2"/>
                </a:cxn>
                <a:cxn ang="0">
                  <a:pos x="99" y="1"/>
                </a:cxn>
                <a:cxn ang="0">
                  <a:pos x="96" y="0"/>
                </a:cxn>
                <a:cxn ang="0">
                  <a:pos x="94" y="0"/>
                </a:cxn>
                <a:cxn ang="0">
                  <a:pos x="102" y="6"/>
                </a:cxn>
              </a:cxnLst>
              <a:rect l="0" t="0" r="r" b="b"/>
              <a:pathLst>
                <a:path w="102" h="50">
                  <a:moveTo>
                    <a:pt x="102" y="6"/>
                  </a:moveTo>
                  <a:lnTo>
                    <a:pt x="94" y="0"/>
                  </a:lnTo>
                  <a:lnTo>
                    <a:pt x="0" y="38"/>
                  </a:lnTo>
                  <a:lnTo>
                    <a:pt x="5" y="50"/>
                  </a:lnTo>
                  <a:lnTo>
                    <a:pt x="98" y="12"/>
                  </a:lnTo>
                  <a:lnTo>
                    <a:pt x="102" y="6"/>
                  </a:lnTo>
                  <a:lnTo>
                    <a:pt x="98" y="12"/>
                  </a:lnTo>
                  <a:lnTo>
                    <a:pt x="101" y="11"/>
                  </a:lnTo>
                  <a:lnTo>
                    <a:pt x="102" y="9"/>
                  </a:lnTo>
                  <a:lnTo>
                    <a:pt x="102" y="6"/>
                  </a:lnTo>
                  <a:lnTo>
                    <a:pt x="102" y="4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6" y="0"/>
                  </a:lnTo>
                  <a:lnTo>
                    <a:pt x="94" y="0"/>
                  </a:lnTo>
                  <a:lnTo>
                    <a:pt x="102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8" name="Freeform 2562"/>
            <p:cNvSpPr>
              <a:spLocks/>
            </p:cNvSpPr>
            <p:nvPr/>
          </p:nvSpPr>
          <p:spPr bwMode="auto">
            <a:xfrm>
              <a:off x="3548" y="2451"/>
              <a:ext cx="262" cy="122"/>
            </a:xfrm>
            <a:custGeom>
              <a:avLst/>
              <a:gdLst/>
              <a:ahLst/>
              <a:cxnLst>
                <a:cxn ang="0">
                  <a:pos x="892" y="421"/>
                </a:cxn>
                <a:cxn ang="0">
                  <a:pos x="954" y="389"/>
                </a:cxn>
                <a:cxn ang="0">
                  <a:pos x="1000" y="353"/>
                </a:cxn>
                <a:cxn ang="0">
                  <a:pos x="1029" y="313"/>
                </a:cxn>
                <a:cxn ang="0">
                  <a:pos x="1047" y="273"/>
                </a:cxn>
                <a:cxn ang="0">
                  <a:pos x="1047" y="0"/>
                </a:cxn>
                <a:cxn ang="0">
                  <a:pos x="0" y="8"/>
                </a:cxn>
                <a:cxn ang="0">
                  <a:pos x="0" y="260"/>
                </a:cxn>
                <a:cxn ang="0">
                  <a:pos x="7" y="302"/>
                </a:cxn>
                <a:cxn ang="0">
                  <a:pos x="38" y="341"/>
                </a:cxn>
                <a:cxn ang="0">
                  <a:pos x="77" y="379"/>
                </a:cxn>
                <a:cxn ang="0">
                  <a:pos x="137" y="414"/>
                </a:cxn>
                <a:cxn ang="0">
                  <a:pos x="205" y="442"/>
                </a:cxn>
                <a:cxn ang="0">
                  <a:pos x="282" y="464"/>
                </a:cxn>
                <a:cxn ang="0">
                  <a:pos x="368" y="480"/>
                </a:cxn>
                <a:cxn ang="0">
                  <a:pos x="464" y="487"/>
                </a:cxn>
                <a:cxn ang="0">
                  <a:pos x="557" y="490"/>
                </a:cxn>
                <a:cxn ang="0">
                  <a:pos x="648" y="482"/>
                </a:cxn>
                <a:cxn ang="0">
                  <a:pos x="739" y="469"/>
                </a:cxn>
                <a:cxn ang="0">
                  <a:pos x="819" y="447"/>
                </a:cxn>
                <a:cxn ang="0">
                  <a:pos x="892" y="421"/>
                </a:cxn>
              </a:cxnLst>
              <a:rect l="0" t="0" r="r" b="b"/>
              <a:pathLst>
                <a:path w="1047" h="490">
                  <a:moveTo>
                    <a:pt x="892" y="421"/>
                  </a:moveTo>
                  <a:lnTo>
                    <a:pt x="954" y="389"/>
                  </a:lnTo>
                  <a:lnTo>
                    <a:pt x="1000" y="353"/>
                  </a:lnTo>
                  <a:lnTo>
                    <a:pt x="1029" y="313"/>
                  </a:lnTo>
                  <a:lnTo>
                    <a:pt x="1047" y="273"/>
                  </a:lnTo>
                  <a:lnTo>
                    <a:pt x="1047" y="0"/>
                  </a:lnTo>
                  <a:lnTo>
                    <a:pt x="0" y="8"/>
                  </a:lnTo>
                  <a:lnTo>
                    <a:pt x="0" y="260"/>
                  </a:lnTo>
                  <a:lnTo>
                    <a:pt x="7" y="302"/>
                  </a:lnTo>
                  <a:lnTo>
                    <a:pt x="38" y="341"/>
                  </a:lnTo>
                  <a:lnTo>
                    <a:pt x="77" y="379"/>
                  </a:lnTo>
                  <a:lnTo>
                    <a:pt x="137" y="414"/>
                  </a:lnTo>
                  <a:lnTo>
                    <a:pt x="205" y="442"/>
                  </a:lnTo>
                  <a:lnTo>
                    <a:pt x="282" y="464"/>
                  </a:lnTo>
                  <a:lnTo>
                    <a:pt x="368" y="480"/>
                  </a:lnTo>
                  <a:lnTo>
                    <a:pt x="464" y="487"/>
                  </a:lnTo>
                  <a:lnTo>
                    <a:pt x="557" y="490"/>
                  </a:lnTo>
                  <a:lnTo>
                    <a:pt x="648" y="482"/>
                  </a:lnTo>
                  <a:lnTo>
                    <a:pt x="739" y="469"/>
                  </a:lnTo>
                  <a:lnTo>
                    <a:pt x="819" y="447"/>
                  </a:lnTo>
                  <a:lnTo>
                    <a:pt x="892" y="4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79" name="Freeform 2563"/>
            <p:cNvSpPr>
              <a:spLocks/>
            </p:cNvSpPr>
            <p:nvPr/>
          </p:nvSpPr>
          <p:spPr bwMode="auto">
            <a:xfrm>
              <a:off x="3770" y="2547"/>
              <a:ext cx="18" cy="11"/>
            </a:xfrm>
            <a:custGeom>
              <a:avLst/>
              <a:gdLst/>
              <a:ahLst/>
              <a:cxnLst>
                <a:cxn ang="0">
                  <a:pos x="69" y="11"/>
                </a:cxn>
                <a:cxn ang="0">
                  <a:pos x="62" y="0"/>
                </a:cxn>
                <a:cxn ang="0">
                  <a:pos x="0" y="33"/>
                </a:cxn>
                <a:cxn ang="0">
                  <a:pos x="6" y="44"/>
                </a:cxn>
                <a:cxn ang="0">
                  <a:pos x="68" y="12"/>
                </a:cxn>
                <a:cxn ang="0">
                  <a:pos x="69" y="11"/>
                </a:cxn>
                <a:cxn ang="0">
                  <a:pos x="68" y="12"/>
                </a:cxn>
                <a:cxn ang="0">
                  <a:pos x="70" y="10"/>
                </a:cxn>
                <a:cxn ang="0">
                  <a:pos x="71" y="8"/>
                </a:cxn>
                <a:cxn ang="0">
                  <a:pos x="71" y="6"/>
                </a:cxn>
                <a:cxn ang="0">
                  <a:pos x="70" y="3"/>
                </a:cxn>
                <a:cxn ang="0">
                  <a:pos x="69" y="1"/>
                </a:cxn>
                <a:cxn ang="0">
                  <a:pos x="67" y="0"/>
                </a:cxn>
                <a:cxn ang="0">
                  <a:pos x="65" y="0"/>
                </a:cxn>
                <a:cxn ang="0">
                  <a:pos x="62" y="0"/>
                </a:cxn>
                <a:cxn ang="0">
                  <a:pos x="69" y="11"/>
                </a:cxn>
              </a:cxnLst>
              <a:rect l="0" t="0" r="r" b="b"/>
              <a:pathLst>
                <a:path w="71" h="44">
                  <a:moveTo>
                    <a:pt x="69" y="11"/>
                  </a:moveTo>
                  <a:lnTo>
                    <a:pt x="62" y="0"/>
                  </a:lnTo>
                  <a:lnTo>
                    <a:pt x="0" y="33"/>
                  </a:lnTo>
                  <a:lnTo>
                    <a:pt x="6" y="44"/>
                  </a:lnTo>
                  <a:lnTo>
                    <a:pt x="68" y="12"/>
                  </a:lnTo>
                  <a:lnTo>
                    <a:pt x="69" y="11"/>
                  </a:lnTo>
                  <a:lnTo>
                    <a:pt x="68" y="12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6"/>
                  </a:lnTo>
                  <a:lnTo>
                    <a:pt x="70" y="3"/>
                  </a:lnTo>
                  <a:lnTo>
                    <a:pt x="69" y="1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62" y="0"/>
                  </a:lnTo>
                  <a:lnTo>
                    <a:pt x="69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0" name="Freeform 2564"/>
            <p:cNvSpPr>
              <a:spLocks/>
            </p:cNvSpPr>
            <p:nvPr/>
          </p:nvSpPr>
          <p:spPr bwMode="auto">
            <a:xfrm>
              <a:off x="3785" y="2537"/>
              <a:ext cx="15" cy="12"/>
            </a:xfrm>
            <a:custGeom>
              <a:avLst/>
              <a:gdLst/>
              <a:ahLst/>
              <a:cxnLst>
                <a:cxn ang="0">
                  <a:pos x="56" y="12"/>
                </a:cxn>
                <a:cxn ang="0">
                  <a:pos x="47" y="3"/>
                </a:cxn>
                <a:cxn ang="0">
                  <a:pos x="0" y="39"/>
                </a:cxn>
                <a:cxn ang="0">
                  <a:pos x="8" y="49"/>
                </a:cxn>
                <a:cxn ang="0">
                  <a:pos x="54" y="13"/>
                </a:cxn>
                <a:cxn ang="0">
                  <a:pos x="56" y="12"/>
                </a:cxn>
                <a:cxn ang="0">
                  <a:pos x="54" y="13"/>
                </a:cxn>
                <a:cxn ang="0">
                  <a:pos x="56" y="11"/>
                </a:cxn>
                <a:cxn ang="0">
                  <a:pos x="57" y="8"/>
                </a:cxn>
                <a:cxn ang="0">
                  <a:pos x="57" y="6"/>
                </a:cxn>
                <a:cxn ang="0">
                  <a:pos x="56" y="4"/>
                </a:cxn>
                <a:cxn ang="0">
                  <a:pos x="54" y="1"/>
                </a:cxn>
                <a:cxn ang="0">
                  <a:pos x="52" y="0"/>
                </a:cxn>
                <a:cxn ang="0">
                  <a:pos x="49" y="0"/>
                </a:cxn>
                <a:cxn ang="0">
                  <a:pos x="47" y="3"/>
                </a:cxn>
                <a:cxn ang="0">
                  <a:pos x="56" y="12"/>
                </a:cxn>
              </a:cxnLst>
              <a:rect l="0" t="0" r="r" b="b"/>
              <a:pathLst>
                <a:path w="57" h="49">
                  <a:moveTo>
                    <a:pt x="56" y="12"/>
                  </a:moveTo>
                  <a:lnTo>
                    <a:pt x="47" y="3"/>
                  </a:lnTo>
                  <a:lnTo>
                    <a:pt x="0" y="39"/>
                  </a:lnTo>
                  <a:lnTo>
                    <a:pt x="8" y="49"/>
                  </a:lnTo>
                  <a:lnTo>
                    <a:pt x="54" y="13"/>
                  </a:lnTo>
                  <a:lnTo>
                    <a:pt x="56" y="12"/>
                  </a:lnTo>
                  <a:lnTo>
                    <a:pt x="54" y="13"/>
                  </a:lnTo>
                  <a:lnTo>
                    <a:pt x="56" y="11"/>
                  </a:lnTo>
                  <a:lnTo>
                    <a:pt x="57" y="8"/>
                  </a:lnTo>
                  <a:lnTo>
                    <a:pt x="57" y="6"/>
                  </a:lnTo>
                  <a:lnTo>
                    <a:pt x="56" y="4"/>
                  </a:lnTo>
                  <a:lnTo>
                    <a:pt x="54" y="1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47" y="3"/>
                  </a:lnTo>
                  <a:lnTo>
                    <a:pt x="56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1" name="Freeform 2565"/>
            <p:cNvSpPr>
              <a:spLocks/>
            </p:cNvSpPr>
            <p:nvPr/>
          </p:nvSpPr>
          <p:spPr bwMode="auto">
            <a:xfrm>
              <a:off x="3797" y="2527"/>
              <a:ext cx="10" cy="13"/>
            </a:xfrm>
            <a:custGeom>
              <a:avLst/>
              <a:gdLst/>
              <a:ahLst/>
              <a:cxnLst>
                <a:cxn ang="0">
                  <a:pos x="40" y="9"/>
                </a:cxn>
                <a:cxn ang="0">
                  <a:pos x="29" y="3"/>
                </a:cxn>
                <a:cxn ang="0">
                  <a:pos x="0" y="43"/>
                </a:cxn>
                <a:cxn ang="0">
                  <a:pos x="11" y="51"/>
                </a:cxn>
                <a:cxn ang="0">
                  <a:pos x="40" y="11"/>
                </a:cxn>
                <a:cxn ang="0">
                  <a:pos x="40" y="9"/>
                </a:cxn>
                <a:cxn ang="0">
                  <a:pos x="40" y="11"/>
                </a:cxn>
                <a:cxn ang="0">
                  <a:pos x="41" y="8"/>
                </a:cxn>
                <a:cxn ang="0">
                  <a:pos x="41" y="5"/>
                </a:cxn>
                <a:cxn ang="0">
                  <a:pos x="40" y="3"/>
                </a:cxn>
                <a:cxn ang="0">
                  <a:pos x="38" y="2"/>
                </a:cxn>
                <a:cxn ang="0">
                  <a:pos x="36" y="1"/>
                </a:cxn>
                <a:cxn ang="0">
                  <a:pos x="34" y="0"/>
                </a:cxn>
                <a:cxn ang="0">
                  <a:pos x="31" y="1"/>
                </a:cxn>
                <a:cxn ang="0">
                  <a:pos x="29" y="3"/>
                </a:cxn>
                <a:cxn ang="0">
                  <a:pos x="40" y="9"/>
                </a:cxn>
              </a:cxnLst>
              <a:rect l="0" t="0" r="r" b="b"/>
              <a:pathLst>
                <a:path w="41" h="51">
                  <a:moveTo>
                    <a:pt x="40" y="9"/>
                  </a:moveTo>
                  <a:lnTo>
                    <a:pt x="29" y="3"/>
                  </a:lnTo>
                  <a:lnTo>
                    <a:pt x="0" y="43"/>
                  </a:lnTo>
                  <a:lnTo>
                    <a:pt x="11" y="51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11"/>
                  </a:lnTo>
                  <a:lnTo>
                    <a:pt x="41" y="8"/>
                  </a:lnTo>
                  <a:lnTo>
                    <a:pt x="41" y="5"/>
                  </a:lnTo>
                  <a:lnTo>
                    <a:pt x="40" y="3"/>
                  </a:lnTo>
                  <a:lnTo>
                    <a:pt x="38" y="2"/>
                  </a:lnTo>
                  <a:lnTo>
                    <a:pt x="36" y="1"/>
                  </a:lnTo>
                  <a:lnTo>
                    <a:pt x="34" y="0"/>
                  </a:lnTo>
                  <a:lnTo>
                    <a:pt x="31" y="1"/>
                  </a:lnTo>
                  <a:lnTo>
                    <a:pt x="29" y="3"/>
                  </a:lnTo>
                  <a:lnTo>
                    <a:pt x="40" y="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2" name="Freeform 2566"/>
            <p:cNvSpPr>
              <a:spLocks/>
            </p:cNvSpPr>
            <p:nvPr/>
          </p:nvSpPr>
          <p:spPr bwMode="auto">
            <a:xfrm>
              <a:off x="3804" y="2517"/>
              <a:ext cx="7" cy="12"/>
            </a:xfrm>
            <a:custGeom>
              <a:avLst/>
              <a:gdLst/>
              <a:ahLst/>
              <a:cxnLst>
                <a:cxn ang="0">
                  <a:pos x="30" y="7"/>
                </a:cxn>
                <a:cxn ang="0">
                  <a:pos x="17" y="4"/>
                </a:cxn>
                <a:cxn ang="0">
                  <a:pos x="0" y="44"/>
                </a:cxn>
                <a:cxn ang="0">
                  <a:pos x="11" y="49"/>
                </a:cxn>
                <a:cxn ang="0">
                  <a:pos x="29" y="9"/>
                </a:cxn>
                <a:cxn ang="0">
                  <a:pos x="30" y="7"/>
                </a:cxn>
                <a:cxn ang="0">
                  <a:pos x="29" y="9"/>
                </a:cxn>
                <a:cxn ang="0">
                  <a:pos x="30" y="7"/>
                </a:cxn>
                <a:cxn ang="0">
                  <a:pos x="29" y="4"/>
                </a:cxn>
                <a:cxn ang="0">
                  <a:pos x="28" y="2"/>
                </a:cxn>
                <a:cxn ang="0">
                  <a:pos x="26" y="1"/>
                </a:cxn>
                <a:cxn ang="0">
                  <a:pos x="24" y="0"/>
                </a:cxn>
                <a:cxn ang="0">
                  <a:pos x="21" y="1"/>
                </a:cxn>
                <a:cxn ang="0">
                  <a:pos x="19" y="2"/>
                </a:cxn>
                <a:cxn ang="0">
                  <a:pos x="17" y="4"/>
                </a:cxn>
                <a:cxn ang="0">
                  <a:pos x="30" y="7"/>
                </a:cxn>
              </a:cxnLst>
              <a:rect l="0" t="0" r="r" b="b"/>
              <a:pathLst>
                <a:path w="30" h="49">
                  <a:moveTo>
                    <a:pt x="30" y="7"/>
                  </a:moveTo>
                  <a:lnTo>
                    <a:pt x="17" y="4"/>
                  </a:lnTo>
                  <a:lnTo>
                    <a:pt x="0" y="44"/>
                  </a:lnTo>
                  <a:lnTo>
                    <a:pt x="11" y="49"/>
                  </a:lnTo>
                  <a:lnTo>
                    <a:pt x="29" y="9"/>
                  </a:lnTo>
                  <a:lnTo>
                    <a:pt x="30" y="7"/>
                  </a:lnTo>
                  <a:lnTo>
                    <a:pt x="29" y="9"/>
                  </a:lnTo>
                  <a:lnTo>
                    <a:pt x="30" y="7"/>
                  </a:lnTo>
                  <a:lnTo>
                    <a:pt x="29" y="4"/>
                  </a:lnTo>
                  <a:lnTo>
                    <a:pt x="28" y="2"/>
                  </a:lnTo>
                  <a:lnTo>
                    <a:pt x="26" y="1"/>
                  </a:lnTo>
                  <a:lnTo>
                    <a:pt x="24" y="0"/>
                  </a:lnTo>
                  <a:lnTo>
                    <a:pt x="21" y="1"/>
                  </a:lnTo>
                  <a:lnTo>
                    <a:pt x="19" y="2"/>
                  </a:lnTo>
                  <a:lnTo>
                    <a:pt x="17" y="4"/>
                  </a:lnTo>
                  <a:lnTo>
                    <a:pt x="30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3" name="Freeform 2567"/>
            <p:cNvSpPr>
              <a:spLocks/>
            </p:cNvSpPr>
            <p:nvPr/>
          </p:nvSpPr>
          <p:spPr bwMode="auto">
            <a:xfrm>
              <a:off x="3808" y="2449"/>
              <a:ext cx="3" cy="7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7"/>
                </a:cxn>
                <a:cxn ang="0">
                  <a:pos x="0" y="280"/>
                </a:cxn>
                <a:cxn ang="0">
                  <a:pos x="13" y="280"/>
                </a:cxn>
                <a:cxn ang="0">
                  <a:pos x="13" y="7"/>
                </a:cxn>
                <a:cxn ang="0">
                  <a:pos x="6" y="0"/>
                </a:cxn>
                <a:cxn ang="0">
                  <a:pos x="13" y="7"/>
                </a:cxn>
                <a:cxn ang="0">
                  <a:pos x="12" y="4"/>
                </a:cxn>
                <a:cxn ang="0">
                  <a:pos x="11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6" y="0"/>
                </a:cxn>
              </a:cxnLst>
              <a:rect l="0" t="0" r="r" b="b"/>
              <a:pathLst>
                <a:path w="13" h="280">
                  <a:moveTo>
                    <a:pt x="6" y="0"/>
                  </a:moveTo>
                  <a:lnTo>
                    <a:pt x="0" y="7"/>
                  </a:lnTo>
                  <a:lnTo>
                    <a:pt x="0" y="280"/>
                  </a:lnTo>
                  <a:lnTo>
                    <a:pt x="13" y="280"/>
                  </a:lnTo>
                  <a:lnTo>
                    <a:pt x="13" y="7"/>
                  </a:lnTo>
                  <a:lnTo>
                    <a:pt x="6" y="0"/>
                  </a:lnTo>
                  <a:lnTo>
                    <a:pt x="13" y="7"/>
                  </a:lnTo>
                  <a:lnTo>
                    <a:pt x="12" y="4"/>
                  </a:lnTo>
                  <a:lnTo>
                    <a:pt x="11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4" name="Freeform 2568"/>
            <p:cNvSpPr>
              <a:spLocks/>
            </p:cNvSpPr>
            <p:nvPr/>
          </p:nvSpPr>
          <p:spPr bwMode="auto">
            <a:xfrm>
              <a:off x="3546" y="2449"/>
              <a:ext cx="264" cy="5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8" y="21"/>
                </a:cxn>
                <a:cxn ang="0">
                  <a:pos x="1055" y="13"/>
                </a:cxn>
                <a:cxn ang="0">
                  <a:pos x="1055" y="0"/>
                </a:cxn>
                <a:cxn ang="0">
                  <a:pos x="8" y="8"/>
                </a:cxn>
                <a:cxn ang="0">
                  <a:pos x="0" y="15"/>
                </a:cxn>
                <a:cxn ang="0">
                  <a:pos x="8" y="8"/>
                </a:cxn>
                <a:cxn ang="0">
                  <a:pos x="4" y="9"/>
                </a:cxn>
                <a:cxn ang="0">
                  <a:pos x="2" y="10"/>
                </a:cxn>
                <a:cxn ang="0">
                  <a:pos x="1" y="12"/>
                </a:cxn>
                <a:cxn ang="0">
                  <a:pos x="0" y="15"/>
                </a:cxn>
                <a:cxn ang="0">
                  <a:pos x="1" y="17"/>
                </a:cxn>
                <a:cxn ang="0">
                  <a:pos x="2" y="19"/>
                </a:cxn>
                <a:cxn ang="0">
                  <a:pos x="4" y="21"/>
                </a:cxn>
                <a:cxn ang="0">
                  <a:pos x="8" y="21"/>
                </a:cxn>
                <a:cxn ang="0">
                  <a:pos x="0" y="15"/>
                </a:cxn>
              </a:cxnLst>
              <a:rect l="0" t="0" r="r" b="b"/>
              <a:pathLst>
                <a:path w="1055" h="21">
                  <a:moveTo>
                    <a:pt x="0" y="15"/>
                  </a:moveTo>
                  <a:lnTo>
                    <a:pt x="8" y="21"/>
                  </a:lnTo>
                  <a:lnTo>
                    <a:pt x="1055" y="13"/>
                  </a:lnTo>
                  <a:lnTo>
                    <a:pt x="1055" y="0"/>
                  </a:lnTo>
                  <a:lnTo>
                    <a:pt x="8" y="8"/>
                  </a:lnTo>
                  <a:lnTo>
                    <a:pt x="0" y="15"/>
                  </a:lnTo>
                  <a:lnTo>
                    <a:pt x="8" y="8"/>
                  </a:lnTo>
                  <a:lnTo>
                    <a:pt x="4" y="9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2" y="19"/>
                  </a:lnTo>
                  <a:lnTo>
                    <a:pt x="4" y="21"/>
                  </a:lnTo>
                  <a:lnTo>
                    <a:pt x="8" y="21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5" name="Freeform 2569"/>
            <p:cNvSpPr>
              <a:spLocks/>
            </p:cNvSpPr>
            <p:nvPr/>
          </p:nvSpPr>
          <p:spPr bwMode="auto">
            <a:xfrm>
              <a:off x="3546" y="2453"/>
              <a:ext cx="3" cy="64"/>
            </a:xfrm>
            <a:custGeom>
              <a:avLst/>
              <a:gdLst/>
              <a:ahLst/>
              <a:cxnLst>
                <a:cxn ang="0">
                  <a:pos x="0" y="253"/>
                </a:cxn>
                <a:cxn ang="0">
                  <a:pos x="14" y="252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252"/>
                </a:cxn>
                <a:cxn ang="0">
                  <a:pos x="0" y="253"/>
                </a:cxn>
                <a:cxn ang="0">
                  <a:pos x="0" y="252"/>
                </a:cxn>
                <a:cxn ang="0">
                  <a:pos x="1" y="255"/>
                </a:cxn>
                <a:cxn ang="0">
                  <a:pos x="2" y="257"/>
                </a:cxn>
                <a:cxn ang="0">
                  <a:pos x="4" y="258"/>
                </a:cxn>
                <a:cxn ang="0">
                  <a:pos x="8" y="258"/>
                </a:cxn>
                <a:cxn ang="0">
                  <a:pos x="10" y="258"/>
                </a:cxn>
                <a:cxn ang="0">
                  <a:pos x="12" y="257"/>
                </a:cxn>
                <a:cxn ang="0">
                  <a:pos x="14" y="255"/>
                </a:cxn>
                <a:cxn ang="0">
                  <a:pos x="14" y="252"/>
                </a:cxn>
                <a:cxn ang="0">
                  <a:pos x="0" y="253"/>
                </a:cxn>
              </a:cxnLst>
              <a:rect l="0" t="0" r="r" b="b"/>
              <a:pathLst>
                <a:path w="14" h="258">
                  <a:moveTo>
                    <a:pt x="0" y="253"/>
                  </a:moveTo>
                  <a:lnTo>
                    <a:pt x="14" y="252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52"/>
                  </a:lnTo>
                  <a:lnTo>
                    <a:pt x="0" y="253"/>
                  </a:lnTo>
                  <a:lnTo>
                    <a:pt x="0" y="252"/>
                  </a:lnTo>
                  <a:lnTo>
                    <a:pt x="1" y="255"/>
                  </a:lnTo>
                  <a:lnTo>
                    <a:pt x="2" y="257"/>
                  </a:lnTo>
                  <a:lnTo>
                    <a:pt x="4" y="258"/>
                  </a:lnTo>
                  <a:lnTo>
                    <a:pt x="8" y="258"/>
                  </a:lnTo>
                  <a:lnTo>
                    <a:pt x="10" y="258"/>
                  </a:lnTo>
                  <a:lnTo>
                    <a:pt x="12" y="257"/>
                  </a:lnTo>
                  <a:lnTo>
                    <a:pt x="14" y="255"/>
                  </a:lnTo>
                  <a:lnTo>
                    <a:pt x="14" y="252"/>
                  </a:lnTo>
                  <a:lnTo>
                    <a:pt x="0" y="25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6" name="Freeform 2570"/>
            <p:cNvSpPr>
              <a:spLocks/>
            </p:cNvSpPr>
            <p:nvPr/>
          </p:nvSpPr>
          <p:spPr bwMode="auto">
            <a:xfrm>
              <a:off x="3546" y="2515"/>
              <a:ext cx="5" cy="13"/>
            </a:xfrm>
            <a:custGeom>
              <a:avLst/>
              <a:gdLst/>
              <a:ahLst/>
              <a:cxnLst>
                <a:cxn ang="0">
                  <a:pos x="10" y="47"/>
                </a:cxn>
                <a:cxn ang="0">
                  <a:pos x="22" y="42"/>
                </a:cxn>
                <a:cxn ang="0">
                  <a:pos x="14" y="0"/>
                </a:cxn>
                <a:cxn ang="0">
                  <a:pos x="0" y="2"/>
                </a:cxn>
                <a:cxn ang="0">
                  <a:pos x="9" y="45"/>
                </a:cxn>
                <a:cxn ang="0">
                  <a:pos x="10" y="47"/>
                </a:cxn>
                <a:cxn ang="0">
                  <a:pos x="9" y="45"/>
                </a:cxn>
                <a:cxn ang="0">
                  <a:pos x="10" y="47"/>
                </a:cxn>
                <a:cxn ang="0">
                  <a:pos x="12" y="49"/>
                </a:cxn>
                <a:cxn ang="0">
                  <a:pos x="14" y="50"/>
                </a:cxn>
                <a:cxn ang="0">
                  <a:pos x="16" y="50"/>
                </a:cxn>
                <a:cxn ang="0">
                  <a:pos x="19" y="49"/>
                </a:cxn>
                <a:cxn ang="0">
                  <a:pos x="21" y="47"/>
                </a:cxn>
                <a:cxn ang="0">
                  <a:pos x="22" y="45"/>
                </a:cxn>
                <a:cxn ang="0">
                  <a:pos x="22" y="42"/>
                </a:cxn>
                <a:cxn ang="0">
                  <a:pos x="10" y="47"/>
                </a:cxn>
              </a:cxnLst>
              <a:rect l="0" t="0" r="r" b="b"/>
              <a:pathLst>
                <a:path w="22" h="50">
                  <a:moveTo>
                    <a:pt x="10" y="47"/>
                  </a:moveTo>
                  <a:lnTo>
                    <a:pt x="22" y="42"/>
                  </a:lnTo>
                  <a:lnTo>
                    <a:pt x="14" y="0"/>
                  </a:lnTo>
                  <a:lnTo>
                    <a:pt x="0" y="2"/>
                  </a:lnTo>
                  <a:lnTo>
                    <a:pt x="9" y="45"/>
                  </a:lnTo>
                  <a:lnTo>
                    <a:pt x="10" y="47"/>
                  </a:lnTo>
                  <a:lnTo>
                    <a:pt x="9" y="45"/>
                  </a:lnTo>
                  <a:lnTo>
                    <a:pt x="10" y="47"/>
                  </a:lnTo>
                  <a:lnTo>
                    <a:pt x="12" y="49"/>
                  </a:lnTo>
                  <a:lnTo>
                    <a:pt x="14" y="50"/>
                  </a:lnTo>
                  <a:lnTo>
                    <a:pt x="16" y="50"/>
                  </a:lnTo>
                  <a:lnTo>
                    <a:pt x="19" y="49"/>
                  </a:lnTo>
                  <a:lnTo>
                    <a:pt x="21" y="47"/>
                  </a:lnTo>
                  <a:lnTo>
                    <a:pt x="22" y="45"/>
                  </a:lnTo>
                  <a:lnTo>
                    <a:pt x="22" y="42"/>
                  </a:lnTo>
                  <a:lnTo>
                    <a:pt x="10" y="4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7" name="Freeform 2571"/>
            <p:cNvSpPr>
              <a:spLocks/>
            </p:cNvSpPr>
            <p:nvPr/>
          </p:nvSpPr>
          <p:spPr bwMode="auto">
            <a:xfrm>
              <a:off x="3548" y="2525"/>
              <a:ext cx="11" cy="13"/>
            </a:xfrm>
            <a:custGeom>
              <a:avLst/>
              <a:gdLst/>
              <a:ahLst/>
              <a:cxnLst>
                <a:cxn ang="0">
                  <a:pos x="31" y="48"/>
                </a:cxn>
                <a:cxn ang="0">
                  <a:pos x="41" y="39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31" y="47"/>
                </a:cxn>
                <a:cxn ang="0">
                  <a:pos x="31" y="48"/>
                </a:cxn>
                <a:cxn ang="0">
                  <a:pos x="31" y="47"/>
                </a:cxn>
                <a:cxn ang="0">
                  <a:pos x="33" y="50"/>
                </a:cxn>
                <a:cxn ang="0">
                  <a:pos x="35" y="51"/>
                </a:cxn>
                <a:cxn ang="0">
                  <a:pos x="38" y="51"/>
                </a:cxn>
                <a:cxn ang="0">
                  <a:pos x="40" y="48"/>
                </a:cxn>
                <a:cxn ang="0">
                  <a:pos x="41" y="47"/>
                </a:cxn>
                <a:cxn ang="0">
                  <a:pos x="42" y="44"/>
                </a:cxn>
                <a:cxn ang="0">
                  <a:pos x="42" y="42"/>
                </a:cxn>
                <a:cxn ang="0">
                  <a:pos x="41" y="39"/>
                </a:cxn>
                <a:cxn ang="0">
                  <a:pos x="31" y="48"/>
                </a:cxn>
              </a:cxnLst>
              <a:rect l="0" t="0" r="r" b="b"/>
              <a:pathLst>
                <a:path w="42" h="51">
                  <a:moveTo>
                    <a:pt x="31" y="48"/>
                  </a:moveTo>
                  <a:lnTo>
                    <a:pt x="41" y="39"/>
                  </a:lnTo>
                  <a:lnTo>
                    <a:pt x="10" y="0"/>
                  </a:lnTo>
                  <a:lnTo>
                    <a:pt x="0" y="8"/>
                  </a:lnTo>
                  <a:lnTo>
                    <a:pt x="31" y="47"/>
                  </a:lnTo>
                  <a:lnTo>
                    <a:pt x="31" y="48"/>
                  </a:lnTo>
                  <a:lnTo>
                    <a:pt x="31" y="47"/>
                  </a:lnTo>
                  <a:lnTo>
                    <a:pt x="33" y="50"/>
                  </a:lnTo>
                  <a:lnTo>
                    <a:pt x="35" y="51"/>
                  </a:lnTo>
                  <a:lnTo>
                    <a:pt x="38" y="51"/>
                  </a:lnTo>
                  <a:lnTo>
                    <a:pt x="40" y="48"/>
                  </a:lnTo>
                  <a:lnTo>
                    <a:pt x="41" y="47"/>
                  </a:lnTo>
                  <a:lnTo>
                    <a:pt x="42" y="44"/>
                  </a:lnTo>
                  <a:lnTo>
                    <a:pt x="42" y="42"/>
                  </a:lnTo>
                  <a:lnTo>
                    <a:pt x="41" y="39"/>
                  </a:lnTo>
                  <a:lnTo>
                    <a:pt x="31" y="4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8" name="Freeform 2572"/>
            <p:cNvSpPr>
              <a:spLocks/>
            </p:cNvSpPr>
            <p:nvPr/>
          </p:nvSpPr>
          <p:spPr bwMode="auto">
            <a:xfrm>
              <a:off x="3556" y="2535"/>
              <a:ext cx="13" cy="12"/>
            </a:xfrm>
            <a:custGeom>
              <a:avLst/>
              <a:gdLst/>
              <a:ahLst/>
              <a:cxnLst>
                <a:cxn ang="0">
                  <a:pos x="41" y="47"/>
                </a:cxn>
                <a:cxn ang="0">
                  <a:pos x="48" y="37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40" y="46"/>
                </a:cxn>
                <a:cxn ang="0">
                  <a:pos x="41" y="47"/>
                </a:cxn>
                <a:cxn ang="0">
                  <a:pos x="40" y="46"/>
                </a:cxn>
                <a:cxn ang="0">
                  <a:pos x="42" y="48"/>
                </a:cxn>
                <a:cxn ang="0">
                  <a:pos x="44" y="48"/>
                </a:cxn>
                <a:cxn ang="0">
                  <a:pos x="47" y="48"/>
                </a:cxn>
                <a:cxn ang="0">
                  <a:pos x="49" y="46"/>
                </a:cxn>
                <a:cxn ang="0">
                  <a:pos x="50" y="44"/>
                </a:cxn>
                <a:cxn ang="0">
                  <a:pos x="51" y="42"/>
                </a:cxn>
                <a:cxn ang="0">
                  <a:pos x="50" y="39"/>
                </a:cxn>
                <a:cxn ang="0">
                  <a:pos x="48" y="37"/>
                </a:cxn>
                <a:cxn ang="0">
                  <a:pos x="41" y="47"/>
                </a:cxn>
              </a:cxnLst>
              <a:rect l="0" t="0" r="r" b="b"/>
              <a:pathLst>
                <a:path w="51" h="48">
                  <a:moveTo>
                    <a:pt x="41" y="47"/>
                  </a:moveTo>
                  <a:lnTo>
                    <a:pt x="48" y="37"/>
                  </a:lnTo>
                  <a:lnTo>
                    <a:pt x="9" y="0"/>
                  </a:lnTo>
                  <a:lnTo>
                    <a:pt x="0" y="9"/>
                  </a:lnTo>
                  <a:lnTo>
                    <a:pt x="40" y="46"/>
                  </a:lnTo>
                  <a:lnTo>
                    <a:pt x="41" y="47"/>
                  </a:lnTo>
                  <a:lnTo>
                    <a:pt x="40" y="46"/>
                  </a:lnTo>
                  <a:lnTo>
                    <a:pt x="42" y="48"/>
                  </a:lnTo>
                  <a:lnTo>
                    <a:pt x="44" y="48"/>
                  </a:lnTo>
                  <a:lnTo>
                    <a:pt x="47" y="48"/>
                  </a:lnTo>
                  <a:lnTo>
                    <a:pt x="49" y="46"/>
                  </a:lnTo>
                  <a:lnTo>
                    <a:pt x="50" y="44"/>
                  </a:lnTo>
                  <a:lnTo>
                    <a:pt x="51" y="42"/>
                  </a:lnTo>
                  <a:lnTo>
                    <a:pt x="50" y="39"/>
                  </a:lnTo>
                  <a:lnTo>
                    <a:pt x="48" y="37"/>
                  </a:lnTo>
                  <a:lnTo>
                    <a:pt x="41" y="4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89" name="Freeform 2573"/>
            <p:cNvSpPr>
              <a:spLocks/>
            </p:cNvSpPr>
            <p:nvPr/>
          </p:nvSpPr>
          <p:spPr bwMode="auto">
            <a:xfrm>
              <a:off x="3566" y="2544"/>
              <a:ext cx="18" cy="12"/>
            </a:xfrm>
            <a:custGeom>
              <a:avLst/>
              <a:gdLst/>
              <a:ahLst/>
              <a:cxnLst>
                <a:cxn ang="0">
                  <a:pos x="60" y="46"/>
                </a:cxn>
                <a:cxn ang="0">
                  <a:pos x="66" y="35"/>
                </a:cxn>
                <a:cxn ang="0">
                  <a:pos x="6" y="0"/>
                </a:cxn>
                <a:cxn ang="0">
                  <a:pos x="0" y="11"/>
                </a:cxn>
                <a:cxn ang="0">
                  <a:pos x="59" y="46"/>
                </a:cxn>
                <a:cxn ang="0">
                  <a:pos x="60" y="46"/>
                </a:cxn>
                <a:cxn ang="0">
                  <a:pos x="59" y="46"/>
                </a:cxn>
                <a:cxn ang="0">
                  <a:pos x="62" y="47"/>
                </a:cxn>
                <a:cxn ang="0">
                  <a:pos x="64" y="47"/>
                </a:cxn>
                <a:cxn ang="0">
                  <a:pos x="67" y="46"/>
                </a:cxn>
                <a:cxn ang="0">
                  <a:pos x="68" y="44"/>
                </a:cxn>
                <a:cxn ang="0">
                  <a:pos x="69" y="42"/>
                </a:cxn>
                <a:cxn ang="0">
                  <a:pos x="69" y="39"/>
                </a:cxn>
                <a:cxn ang="0">
                  <a:pos x="68" y="37"/>
                </a:cxn>
                <a:cxn ang="0">
                  <a:pos x="66" y="35"/>
                </a:cxn>
                <a:cxn ang="0">
                  <a:pos x="60" y="46"/>
                </a:cxn>
              </a:cxnLst>
              <a:rect l="0" t="0" r="r" b="b"/>
              <a:pathLst>
                <a:path w="69" h="47">
                  <a:moveTo>
                    <a:pt x="60" y="46"/>
                  </a:moveTo>
                  <a:lnTo>
                    <a:pt x="66" y="35"/>
                  </a:lnTo>
                  <a:lnTo>
                    <a:pt x="6" y="0"/>
                  </a:lnTo>
                  <a:lnTo>
                    <a:pt x="0" y="11"/>
                  </a:lnTo>
                  <a:lnTo>
                    <a:pt x="59" y="46"/>
                  </a:lnTo>
                  <a:lnTo>
                    <a:pt x="60" y="46"/>
                  </a:lnTo>
                  <a:lnTo>
                    <a:pt x="59" y="46"/>
                  </a:lnTo>
                  <a:lnTo>
                    <a:pt x="62" y="47"/>
                  </a:lnTo>
                  <a:lnTo>
                    <a:pt x="64" y="47"/>
                  </a:lnTo>
                  <a:lnTo>
                    <a:pt x="67" y="46"/>
                  </a:lnTo>
                  <a:lnTo>
                    <a:pt x="68" y="44"/>
                  </a:lnTo>
                  <a:lnTo>
                    <a:pt x="69" y="42"/>
                  </a:lnTo>
                  <a:lnTo>
                    <a:pt x="69" y="39"/>
                  </a:lnTo>
                  <a:lnTo>
                    <a:pt x="68" y="37"/>
                  </a:lnTo>
                  <a:lnTo>
                    <a:pt x="66" y="35"/>
                  </a:lnTo>
                  <a:lnTo>
                    <a:pt x="60" y="4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0" name="Freeform 2574"/>
            <p:cNvSpPr>
              <a:spLocks/>
            </p:cNvSpPr>
            <p:nvPr/>
          </p:nvSpPr>
          <p:spPr bwMode="auto">
            <a:xfrm>
              <a:off x="3581" y="2553"/>
              <a:ext cx="19" cy="10"/>
            </a:xfrm>
            <a:custGeom>
              <a:avLst/>
              <a:gdLst/>
              <a:ahLst/>
              <a:cxnLst>
                <a:cxn ang="0">
                  <a:pos x="69" y="40"/>
                </a:cxn>
                <a:cxn ang="0">
                  <a:pos x="73" y="28"/>
                </a:cxn>
                <a:cxn ang="0">
                  <a:pos x="5" y="0"/>
                </a:cxn>
                <a:cxn ang="0">
                  <a:pos x="0" y="11"/>
                </a:cxn>
                <a:cxn ang="0">
                  <a:pos x="67" y="40"/>
                </a:cxn>
                <a:cxn ang="0">
                  <a:pos x="69" y="40"/>
                </a:cxn>
                <a:cxn ang="0">
                  <a:pos x="67" y="40"/>
                </a:cxn>
                <a:cxn ang="0">
                  <a:pos x="71" y="42"/>
                </a:cxn>
                <a:cxn ang="0">
                  <a:pos x="73" y="40"/>
                </a:cxn>
                <a:cxn ang="0">
                  <a:pos x="75" y="39"/>
                </a:cxn>
                <a:cxn ang="0">
                  <a:pos x="77" y="37"/>
                </a:cxn>
                <a:cxn ang="0">
                  <a:pos x="77" y="34"/>
                </a:cxn>
                <a:cxn ang="0">
                  <a:pos x="77" y="32"/>
                </a:cxn>
                <a:cxn ang="0">
                  <a:pos x="76" y="30"/>
                </a:cxn>
                <a:cxn ang="0">
                  <a:pos x="73" y="28"/>
                </a:cxn>
                <a:cxn ang="0">
                  <a:pos x="69" y="40"/>
                </a:cxn>
              </a:cxnLst>
              <a:rect l="0" t="0" r="r" b="b"/>
              <a:pathLst>
                <a:path w="77" h="42">
                  <a:moveTo>
                    <a:pt x="69" y="40"/>
                  </a:moveTo>
                  <a:lnTo>
                    <a:pt x="73" y="28"/>
                  </a:lnTo>
                  <a:lnTo>
                    <a:pt x="5" y="0"/>
                  </a:lnTo>
                  <a:lnTo>
                    <a:pt x="0" y="11"/>
                  </a:lnTo>
                  <a:lnTo>
                    <a:pt x="67" y="40"/>
                  </a:lnTo>
                  <a:lnTo>
                    <a:pt x="69" y="40"/>
                  </a:lnTo>
                  <a:lnTo>
                    <a:pt x="67" y="40"/>
                  </a:lnTo>
                  <a:lnTo>
                    <a:pt x="71" y="42"/>
                  </a:lnTo>
                  <a:lnTo>
                    <a:pt x="73" y="40"/>
                  </a:lnTo>
                  <a:lnTo>
                    <a:pt x="75" y="39"/>
                  </a:lnTo>
                  <a:lnTo>
                    <a:pt x="77" y="37"/>
                  </a:lnTo>
                  <a:lnTo>
                    <a:pt x="77" y="34"/>
                  </a:lnTo>
                  <a:lnTo>
                    <a:pt x="77" y="32"/>
                  </a:lnTo>
                  <a:lnTo>
                    <a:pt x="76" y="30"/>
                  </a:lnTo>
                  <a:lnTo>
                    <a:pt x="73" y="28"/>
                  </a:lnTo>
                  <a:lnTo>
                    <a:pt x="69" y="4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1" name="Freeform 2575"/>
            <p:cNvSpPr>
              <a:spLocks/>
            </p:cNvSpPr>
            <p:nvPr/>
          </p:nvSpPr>
          <p:spPr bwMode="auto">
            <a:xfrm>
              <a:off x="3598" y="2560"/>
              <a:ext cx="22" cy="8"/>
            </a:xfrm>
            <a:custGeom>
              <a:avLst/>
              <a:gdLst/>
              <a:ahLst/>
              <a:cxnLst>
                <a:cxn ang="0">
                  <a:pos x="78" y="34"/>
                </a:cxn>
                <a:cxn ang="0">
                  <a:pos x="81" y="22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77" y="34"/>
                </a:cxn>
                <a:cxn ang="0">
                  <a:pos x="78" y="34"/>
                </a:cxn>
                <a:cxn ang="0">
                  <a:pos x="77" y="34"/>
                </a:cxn>
                <a:cxn ang="0">
                  <a:pos x="80" y="34"/>
                </a:cxn>
                <a:cxn ang="0">
                  <a:pos x="82" y="34"/>
                </a:cxn>
                <a:cxn ang="0">
                  <a:pos x="84" y="32"/>
                </a:cxn>
                <a:cxn ang="0">
                  <a:pos x="85" y="30"/>
                </a:cxn>
                <a:cxn ang="0">
                  <a:pos x="85" y="27"/>
                </a:cxn>
                <a:cxn ang="0">
                  <a:pos x="85" y="25"/>
                </a:cxn>
                <a:cxn ang="0">
                  <a:pos x="83" y="23"/>
                </a:cxn>
                <a:cxn ang="0">
                  <a:pos x="81" y="22"/>
                </a:cxn>
                <a:cxn ang="0">
                  <a:pos x="78" y="34"/>
                </a:cxn>
              </a:cxnLst>
              <a:rect l="0" t="0" r="r" b="b"/>
              <a:pathLst>
                <a:path w="85" h="34">
                  <a:moveTo>
                    <a:pt x="78" y="34"/>
                  </a:moveTo>
                  <a:lnTo>
                    <a:pt x="81" y="22"/>
                  </a:lnTo>
                  <a:lnTo>
                    <a:pt x="3" y="0"/>
                  </a:lnTo>
                  <a:lnTo>
                    <a:pt x="0" y="12"/>
                  </a:lnTo>
                  <a:lnTo>
                    <a:pt x="77" y="34"/>
                  </a:lnTo>
                  <a:lnTo>
                    <a:pt x="78" y="34"/>
                  </a:lnTo>
                  <a:lnTo>
                    <a:pt x="77" y="34"/>
                  </a:lnTo>
                  <a:lnTo>
                    <a:pt x="80" y="34"/>
                  </a:lnTo>
                  <a:lnTo>
                    <a:pt x="82" y="34"/>
                  </a:lnTo>
                  <a:lnTo>
                    <a:pt x="84" y="32"/>
                  </a:lnTo>
                  <a:lnTo>
                    <a:pt x="85" y="30"/>
                  </a:lnTo>
                  <a:lnTo>
                    <a:pt x="85" y="27"/>
                  </a:lnTo>
                  <a:lnTo>
                    <a:pt x="85" y="25"/>
                  </a:lnTo>
                  <a:lnTo>
                    <a:pt x="83" y="23"/>
                  </a:lnTo>
                  <a:lnTo>
                    <a:pt x="81" y="22"/>
                  </a:lnTo>
                  <a:lnTo>
                    <a:pt x="78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2" name="Freeform 2576"/>
            <p:cNvSpPr>
              <a:spLocks/>
            </p:cNvSpPr>
            <p:nvPr/>
          </p:nvSpPr>
          <p:spPr bwMode="auto">
            <a:xfrm>
              <a:off x="3618" y="2565"/>
              <a:ext cx="23" cy="7"/>
            </a:xfrm>
            <a:custGeom>
              <a:avLst/>
              <a:gdLst/>
              <a:ahLst/>
              <a:cxnLst>
                <a:cxn ang="0">
                  <a:pos x="86" y="28"/>
                </a:cxn>
                <a:cxn ang="0">
                  <a:pos x="88" y="15"/>
                </a:cxn>
                <a:cxn ang="0">
                  <a:pos x="2" y="0"/>
                </a:cxn>
                <a:cxn ang="0">
                  <a:pos x="0" y="12"/>
                </a:cxn>
                <a:cxn ang="0">
                  <a:pos x="86" y="28"/>
                </a:cxn>
                <a:cxn ang="0">
                  <a:pos x="86" y="28"/>
                </a:cxn>
                <a:cxn ang="0">
                  <a:pos x="86" y="28"/>
                </a:cxn>
                <a:cxn ang="0">
                  <a:pos x="89" y="28"/>
                </a:cxn>
                <a:cxn ang="0">
                  <a:pos x="91" y="27"/>
                </a:cxn>
                <a:cxn ang="0">
                  <a:pos x="92" y="25"/>
                </a:cxn>
                <a:cxn ang="0">
                  <a:pos x="93" y="23"/>
                </a:cxn>
                <a:cxn ang="0">
                  <a:pos x="93" y="20"/>
                </a:cxn>
                <a:cxn ang="0">
                  <a:pos x="92" y="18"/>
                </a:cxn>
                <a:cxn ang="0">
                  <a:pos x="91" y="16"/>
                </a:cxn>
                <a:cxn ang="0">
                  <a:pos x="88" y="15"/>
                </a:cxn>
                <a:cxn ang="0">
                  <a:pos x="86" y="28"/>
                </a:cxn>
              </a:cxnLst>
              <a:rect l="0" t="0" r="r" b="b"/>
              <a:pathLst>
                <a:path w="93" h="28">
                  <a:moveTo>
                    <a:pt x="86" y="28"/>
                  </a:moveTo>
                  <a:lnTo>
                    <a:pt x="88" y="15"/>
                  </a:lnTo>
                  <a:lnTo>
                    <a:pt x="2" y="0"/>
                  </a:lnTo>
                  <a:lnTo>
                    <a:pt x="0" y="12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6" y="28"/>
                  </a:lnTo>
                  <a:lnTo>
                    <a:pt x="89" y="28"/>
                  </a:lnTo>
                  <a:lnTo>
                    <a:pt x="91" y="27"/>
                  </a:lnTo>
                  <a:lnTo>
                    <a:pt x="92" y="25"/>
                  </a:lnTo>
                  <a:lnTo>
                    <a:pt x="93" y="23"/>
                  </a:lnTo>
                  <a:lnTo>
                    <a:pt x="93" y="20"/>
                  </a:lnTo>
                  <a:lnTo>
                    <a:pt x="92" y="18"/>
                  </a:lnTo>
                  <a:lnTo>
                    <a:pt x="91" y="16"/>
                  </a:lnTo>
                  <a:lnTo>
                    <a:pt x="88" y="15"/>
                  </a:lnTo>
                  <a:lnTo>
                    <a:pt x="86" y="2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3" name="Freeform 2577"/>
            <p:cNvSpPr>
              <a:spLocks/>
            </p:cNvSpPr>
            <p:nvPr/>
          </p:nvSpPr>
          <p:spPr bwMode="auto">
            <a:xfrm>
              <a:off x="3639" y="2569"/>
              <a:ext cx="26" cy="5"/>
            </a:xfrm>
            <a:custGeom>
              <a:avLst/>
              <a:gdLst/>
              <a:ahLst/>
              <a:cxnLst>
                <a:cxn ang="0">
                  <a:pos x="97" y="21"/>
                </a:cxn>
                <a:cxn ang="0">
                  <a:pos x="98" y="8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96" y="21"/>
                </a:cxn>
                <a:cxn ang="0">
                  <a:pos x="97" y="21"/>
                </a:cxn>
                <a:cxn ang="0">
                  <a:pos x="96" y="21"/>
                </a:cxn>
                <a:cxn ang="0">
                  <a:pos x="99" y="21"/>
                </a:cxn>
                <a:cxn ang="0">
                  <a:pos x="101" y="19"/>
                </a:cxn>
                <a:cxn ang="0">
                  <a:pos x="103" y="17"/>
                </a:cxn>
                <a:cxn ang="0">
                  <a:pos x="103" y="15"/>
                </a:cxn>
                <a:cxn ang="0">
                  <a:pos x="103" y="13"/>
                </a:cxn>
                <a:cxn ang="0">
                  <a:pos x="102" y="10"/>
                </a:cxn>
                <a:cxn ang="0">
                  <a:pos x="100" y="9"/>
                </a:cxn>
                <a:cxn ang="0">
                  <a:pos x="98" y="8"/>
                </a:cxn>
                <a:cxn ang="0">
                  <a:pos x="97" y="21"/>
                </a:cxn>
              </a:cxnLst>
              <a:rect l="0" t="0" r="r" b="b"/>
              <a:pathLst>
                <a:path w="103" h="21">
                  <a:moveTo>
                    <a:pt x="97" y="21"/>
                  </a:moveTo>
                  <a:lnTo>
                    <a:pt x="98" y="8"/>
                  </a:lnTo>
                  <a:lnTo>
                    <a:pt x="1" y="0"/>
                  </a:lnTo>
                  <a:lnTo>
                    <a:pt x="0" y="13"/>
                  </a:lnTo>
                  <a:lnTo>
                    <a:pt x="96" y="21"/>
                  </a:lnTo>
                  <a:lnTo>
                    <a:pt x="97" y="21"/>
                  </a:lnTo>
                  <a:lnTo>
                    <a:pt x="96" y="21"/>
                  </a:lnTo>
                  <a:lnTo>
                    <a:pt x="99" y="21"/>
                  </a:lnTo>
                  <a:lnTo>
                    <a:pt x="101" y="19"/>
                  </a:lnTo>
                  <a:lnTo>
                    <a:pt x="103" y="17"/>
                  </a:lnTo>
                  <a:lnTo>
                    <a:pt x="103" y="15"/>
                  </a:lnTo>
                  <a:lnTo>
                    <a:pt x="103" y="13"/>
                  </a:lnTo>
                  <a:lnTo>
                    <a:pt x="102" y="10"/>
                  </a:lnTo>
                  <a:lnTo>
                    <a:pt x="100" y="9"/>
                  </a:lnTo>
                  <a:lnTo>
                    <a:pt x="98" y="8"/>
                  </a:lnTo>
                  <a:lnTo>
                    <a:pt x="97" y="2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4" name="Freeform 2578"/>
            <p:cNvSpPr>
              <a:spLocks/>
            </p:cNvSpPr>
            <p:nvPr/>
          </p:nvSpPr>
          <p:spPr bwMode="auto">
            <a:xfrm>
              <a:off x="3664" y="2571"/>
              <a:ext cx="25" cy="4"/>
            </a:xfrm>
            <a:custGeom>
              <a:avLst/>
              <a:gdLst/>
              <a:ahLst/>
              <a:cxnLst>
                <a:cxn ang="0">
                  <a:pos x="93" y="15"/>
                </a:cxn>
                <a:cxn ang="0">
                  <a:pos x="93" y="3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92" y="15"/>
                </a:cxn>
                <a:cxn ang="0">
                  <a:pos x="93" y="15"/>
                </a:cxn>
                <a:cxn ang="0">
                  <a:pos x="92" y="15"/>
                </a:cxn>
                <a:cxn ang="0">
                  <a:pos x="96" y="15"/>
                </a:cxn>
                <a:cxn ang="0">
                  <a:pos x="98" y="14"/>
                </a:cxn>
                <a:cxn ang="0">
                  <a:pos x="99" y="12"/>
                </a:cxn>
                <a:cxn ang="0">
                  <a:pos x="100" y="9"/>
                </a:cxn>
                <a:cxn ang="0">
                  <a:pos x="100" y="7"/>
                </a:cxn>
                <a:cxn ang="0">
                  <a:pos x="98" y="5"/>
                </a:cxn>
                <a:cxn ang="0">
                  <a:pos x="97" y="3"/>
                </a:cxn>
                <a:cxn ang="0">
                  <a:pos x="93" y="3"/>
                </a:cxn>
                <a:cxn ang="0">
                  <a:pos x="93" y="15"/>
                </a:cxn>
              </a:cxnLst>
              <a:rect l="0" t="0" r="r" b="b"/>
              <a:pathLst>
                <a:path w="100" h="15">
                  <a:moveTo>
                    <a:pt x="93" y="15"/>
                  </a:moveTo>
                  <a:lnTo>
                    <a:pt x="93" y="3"/>
                  </a:lnTo>
                  <a:lnTo>
                    <a:pt x="0" y="0"/>
                  </a:lnTo>
                  <a:lnTo>
                    <a:pt x="0" y="13"/>
                  </a:lnTo>
                  <a:lnTo>
                    <a:pt x="92" y="15"/>
                  </a:lnTo>
                  <a:lnTo>
                    <a:pt x="93" y="15"/>
                  </a:lnTo>
                  <a:lnTo>
                    <a:pt x="92" y="15"/>
                  </a:lnTo>
                  <a:lnTo>
                    <a:pt x="96" y="15"/>
                  </a:lnTo>
                  <a:lnTo>
                    <a:pt x="98" y="14"/>
                  </a:lnTo>
                  <a:lnTo>
                    <a:pt x="99" y="12"/>
                  </a:lnTo>
                  <a:lnTo>
                    <a:pt x="100" y="9"/>
                  </a:lnTo>
                  <a:lnTo>
                    <a:pt x="100" y="7"/>
                  </a:lnTo>
                  <a:lnTo>
                    <a:pt x="98" y="5"/>
                  </a:lnTo>
                  <a:lnTo>
                    <a:pt x="97" y="3"/>
                  </a:lnTo>
                  <a:lnTo>
                    <a:pt x="93" y="3"/>
                  </a:lnTo>
                  <a:lnTo>
                    <a:pt x="93" y="1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5" name="Freeform 2579"/>
            <p:cNvSpPr>
              <a:spLocks/>
            </p:cNvSpPr>
            <p:nvPr/>
          </p:nvSpPr>
          <p:spPr bwMode="auto">
            <a:xfrm>
              <a:off x="3687" y="2570"/>
              <a:ext cx="24" cy="5"/>
            </a:xfrm>
            <a:custGeom>
              <a:avLst/>
              <a:gdLst/>
              <a:ahLst/>
              <a:cxnLst>
                <a:cxn ang="0">
                  <a:pos x="93" y="13"/>
                </a:cxn>
                <a:cxn ang="0">
                  <a:pos x="91" y="0"/>
                </a:cxn>
                <a:cxn ang="0">
                  <a:pos x="0" y="8"/>
                </a:cxn>
                <a:cxn ang="0">
                  <a:pos x="1" y="20"/>
                </a:cxn>
                <a:cxn ang="0">
                  <a:pos x="92" y="13"/>
                </a:cxn>
                <a:cxn ang="0">
                  <a:pos x="93" y="13"/>
                </a:cxn>
                <a:cxn ang="0">
                  <a:pos x="92" y="13"/>
                </a:cxn>
                <a:cxn ang="0">
                  <a:pos x="95" y="12"/>
                </a:cxn>
                <a:cxn ang="0">
                  <a:pos x="97" y="10"/>
                </a:cxn>
                <a:cxn ang="0">
                  <a:pos x="98" y="8"/>
                </a:cxn>
                <a:cxn ang="0">
                  <a:pos x="98" y="6"/>
                </a:cxn>
                <a:cxn ang="0">
                  <a:pos x="97" y="3"/>
                </a:cxn>
                <a:cxn ang="0">
                  <a:pos x="96" y="1"/>
                </a:cxn>
                <a:cxn ang="0">
                  <a:pos x="94" y="0"/>
                </a:cxn>
                <a:cxn ang="0">
                  <a:pos x="91" y="0"/>
                </a:cxn>
                <a:cxn ang="0">
                  <a:pos x="93" y="13"/>
                </a:cxn>
              </a:cxnLst>
              <a:rect l="0" t="0" r="r" b="b"/>
              <a:pathLst>
                <a:path w="98" h="20">
                  <a:moveTo>
                    <a:pt x="93" y="13"/>
                  </a:moveTo>
                  <a:lnTo>
                    <a:pt x="91" y="0"/>
                  </a:lnTo>
                  <a:lnTo>
                    <a:pt x="0" y="8"/>
                  </a:lnTo>
                  <a:lnTo>
                    <a:pt x="1" y="20"/>
                  </a:lnTo>
                  <a:lnTo>
                    <a:pt x="92" y="13"/>
                  </a:lnTo>
                  <a:lnTo>
                    <a:pt x="93" y="13"/>
                  </a:lnTo>
                  <a:lnTo>
                    <a:pt x="92" y="13"/>
                  </a:lnTo>
                  <a:lnTo>
                    <a:pt x="95" y="12"/>
                  </a:lnTo>
                  <a:lnTo>
                    <a:pt x="97" y="10"/>
                  </a:lnTo>
                  <a:lnTo>
                    <a:pt x="98" y="8"/>
                  </a:lnTo>
                  <a:lnTo>
                    <a:pt x="98" y="6"/>
                  </a:lnTo>
                  <a:lnTo>
                    <a:pt x="97" y="3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1" y="0"/>
                  </a:lnTo>
                  <a:lnTo>
                    <a:pt x="93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6" name="Freeform 2580"/>
            <p:cNvSpPr>
              <a:spLocks/>
            </p:cNvSpPr>
            <p:nvPr/>
          </p:nvSpPr>
          <p:spPr bwMode="auto">
            <a:xfrm>
              <a:off x="3710" y="2566"/>
              <a:ext cx="24" cy="7"/>
            </a:xfrm>
            <a:custGeom>
              <a:avLst/>
              <a:gdLst/>
              <a:ahLst/>
              <a:cxnLst>
                <a:cxn ang="0">
                  <a:pos x="93" y="12"/>
                </a:cxn>
                <a:cxn ang="0">
                  <a:pos x="91" y="0"/>
                </a:cxn>
                <a:cxn ang="0">
                  <a:pos x="0" y="13"/>
                </a:cxn>
                <a:cxn ang="0">
                  <a:pos x="2" y="26"/>
                </a:cxn>
                <a:cxn ang="0">
                  <a:pos x="93" y="13"/>
                </a:cxn>
                <a:cxn ang="0">
                  <a:pos x="93" y="12"/>
                </a:cxn>
                <a:cxn ang="0">
                  <a:pos x="93" y="13"/>
                </a:cxn>
                <a:cxn ang="0">
                  <a:pos x="95" y="12"/>
                </a:cxn>
                <a:cxn ang="0">
                  <a:pos x="97" y="10"/>
                </a:cxn>
                <a:cxn ang="0">
                  <a:pos x="98" y="8"/>
                </a:cxn>
                <a:cxn ang="0">
                  <a:pos x="98" y="5"/>
                </a:cxn>
                <a:cxn ang="0">
                  <a:pos x="97" y="3"/>
                </a:cxn>
                <a:cxn ang="0">
                  <a:pos x="96" y="1"/>
                </a:cxn>
                <a:cxn ang="0">
                  <a:pos x="94" y="0"/>
                </a:cxn>
                <a:cxn ang="0">
                  <a:pos x="91" y="0"/>
                </a:cxn>
                <a:cxn ang="0">
                  <a:pos x="93" y="12"/>
                </a:cxn>
              </a:cxnLst>
              <a:rect l="0" t="0" r="r" b="b"/>
              <a:pathLst>
                <a:path w="98" h="26">
                  <a:moveTo>
                    <a:pt x="93" y="12"/>
                  </a:moveTo>
                  <a:lnTo>
                    <a:pt x="91" y="0"/>
                  </a:lnTo>
                  <a:lnTo>
                    <a:pt x="0" y="13"/>
                  </a:lnTo>
                  <a:lnTo>
                    <a:pt x="2" y="26"/>
                  </a:lnTo>
                  <a:lnTo>
                    <a:pt x="93" y="13"/>
                  </a:lnTo>
                  <a:lnTo>
                    <a:pt x="93" y="12"/>
                  </a:lnTo>
                  <a:lnTo>
                    <a:pt x="93" y="13"/>
                  </a:lnTo>
                  <a:lnTo>
                    <a:pt x="95" y="12"/>
                  </a:lnTo>
                  <a:lnTo>
                    <a:pt x="97" y="10"/>
                  </a:lnTo>
                  <a:lnTo>
                    <a:pt x="98" y="8"/>
                  </a:lnTo>
                  <a:lnTo>
                    <a:pt x="98" y="5"/>
                  </a:lnTo>
                  <a:lnTo>
                    <a:pt x="97" y="3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1" y="0"/>
                  </a:lnTo>
                  <a:lnTo>
                    <a:pt x="93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7" name="Freeform 2581"/>
            <p:cNvSpPr>
              <a:spLocks/>
            </p:cNvSpPr>
            <p:nvPr/>
          </p:nvSpPr>
          <p:spPr bwMode="auto">
            <a:xfrm>
              <a:off x="3732" y="2561"/>
              <a:ext cx="22" cy="9"/>
            </a:xfrm>
            <a:custGeom>
              <a:avLst/>
              <a:gdLst/>
              <a:ahLst/>
              <a:cxnLst>
                <a:cxn ang="0">
                  <a:pos x="85" y="13"/>
                </a:cxn>
                <a:cxn ang="0">
                  <a:pos x="81" y="0"/>
                </a:cxn>
                <a:cxn ang="0">
                  <a:pos x="0" y="22"/>
                </a:cxn>
                <a:cxn ang="0">
                  <a:pos x="3" y="34"/>
                </a:cxn>
                <a:cxn ang="0">
                  <a:pos x="84" y="14"/>
                </a:cxn>
                <a:cxn ang="0">
                  <a:pos x="85" y="13"/>
                </a:cxn>
                <a:cxn ang="0">
                  <a:pos x="84" y="14"/>
                </a:cxn>
                <a:cxn ang="0">
                  <a:pos x="87" y="12"/>
                </a:cxn>
                <a:cxn ang="0">
                  <a:pos x="88" y="10"/>
                </a:cxn>
                <a:cxn ang="0">
                  <a:pos x="89" y="7"/>
                </a:cxn>
                <a:cxn ang="0">
                  <a:pos x="89" y="5"/>
                </a:cxn>
                <a:cxn ang="0">
                  <a:pos x="88" y="3"/>
                </a:cxn>
                <a:cxn ang="0">
                  <a:pos x="86" y="1"/>
                </a:cxn>
                <a:cxn ang="0">
                  <a:pos x="84" y="0"/>
                </a:cxn>
                <a:cxn ang="0">
                  <a:pos x="81" y="0"/>
                </a:cxn>
                <a:cxn ang="0">
                  <a:pos x="85" y="13"/>
                </a:cxn>
              </a:cxnLst>
              <a:rect l="0" t="0" r="r" b="b"/>
              <a:pathLst>
                <a:path w="89" h="34">
                  <a:moveTo>
                    <a:pt x="85" y="13"/>
                  </a:moveTo>
                  <a:lnTo>
                    <a:pt x="81" y="0"/>
                  </a:lnTo>
                  <a:lnTo>
                    <a:pt x="0" y="22"/>
                  </a:lnTo>
                  <a:lnTo>
                    <a:pt x="3" y="34"/>
                  </a:lnTo>
                  <a:lnTo>
                    <a:pt x="84" y="14"/>
                  </a:lnTo>
                  <a:lnTo>
                    <a:pt x="85" y="13"/>
                  </a:lnTo>
                  <a:lnTo>
                    <a:pt x="84" y="14"/>
                  </a:lnTo>
                  <a:lnTo>
                    <a:pt x="87" y="12"/>
                  </a:lnTo>
                  <a:lnTo>
                    <a:pt x="88" y="10"/>
                  </a:lnTo>
                  <a:lnTo>
                    <a:pt x="89" y="7"/>
                  </a:lnTo>
                  <a:lnTo>
                    <a:pt x="89" y="5"/>
                  </a:lnTo>
                  <a:lnTo>
                    <a:pt x="88" y="3"/>
                  </a:lnTo>
                  <a:lnTo>
                    <a:pt x="86" y="1"/>
                  </a:lnTo>
                  <a:lnTo>
                    <a:pt x="84" y="0"/>
                  </a:lnTo>
                  <a:lnTo>
                    <a:pt x="81" y="0"/>
                  </a:lnTo>
                  <a:lnTo>
                    <a:pt x="85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8" name="Freeform 2582"/>
            <p:cNvSpPr>
              <a:spLocks/>
            </p:cNvSpPr>
            <p:nvPr/>
          </p:nvSpPr>
          <p:spPr bwMode="auto">
            <a:xfrm>
              <a:off x="3752" y="2554"/>
              <a:ext cx="20" cy="10"/>
            </a:xfrm>
            <a:custGeom>
              <a:avLst/>
              <a:gdLst/>
              <a:ahLst/>
              <a:cxnLst>
                <a:cxn ang="0">
                  <a:pos x="78" y="12"/>
                </a:cxn>
                <a:cxn ang="0">
                  <a:pos x="72" y="0"/>
                </a:cxn>
                <a:cxn ang="0">
                  <a:pos x="0" y="26"/>
                </a:cxn>
                <a:cxn ang="0">
                  <a:pos x="5" y="39"/>
                </a:cxn>
                <a:cxn ang="0">
                  <a:pos x="77" y="12"/>
                </a:cxn>
                <a:cxn ang="0">
                  <a:pos x="78" y="12"/>
                </a:cxn>
                <a:cxn ang="0">
                  <a:pos x="77" y="12"/>
                </a:cxn>
                <a:cxn ang="0">
                  <a:pos x="79" y="11"/>
                </a:cxn>
                <a:cxn ang="0">
                  <a:pos x="81" y="9"/>
                </a:cxn>
                <a:cxn ang="0">
                  <a:pos x="81" y="7"/>
                </a:cxn>
                <a:cxn ang="0">
                  <a:pos x="81" y="4"/>
                </a:cxn>
                <a:cxn ang="0">
                  <a:pos x="80" y="2"/>
                </a:cxn>
                <a:cxn ang="0">
                  <a:pos x="78" y="1"/>
                </a:cxn>
                <a:cxn ang="0">
                  <a:pos x="75" y="0"/>
                </a:cxn>
                <a:cxn ang="0">
                  <a:pos x="72" y="0"/>
                </a:cxn>
                <a:cxn ang="0">
                  <a:pos x="78" y="12"/>
                </a:cxn>
              </a:cxnLst>
              <a:rect l="0" t="0" r="r" b="b"/>
              <a:pathLst>
                <a:path w="81" h="39">
                  <a:moveTo>
                    <a:pt x="78" y="12"/>
                  </a:moveTo>
                  <a:lnTo>
                    <a:pt x="72" y="0"/>
                  </a:lnTo>
                  <a:lnTo>
                    <a:pt x="0" y="26"/>
                  </a:lnTo>
                  <a:lnTo>
                    <a:pt x="5" y="39"/>
                  </a:lnTo>
                  <a:lnTo>
                    <a:pt x="77" y="12"/>
                  </a:lnTo>
                  <a:lnTo>
                    <a:pt x="78" y="12"/>
                  </a:lnTo>
                  <a:lnTo>
                    <a:pt x="77" y="12"/>
                  </a:lnTo>
                  <a:lnTo>
                    <a:pt x="79" y="11"/>
                  </a:lnTo>
                  <a:lnTo>
                    <a:pt x="81" y="9"/>
                  </a:lnTo>
                  <a:lnTo>
                    <a:pt x="81" y="7"/>
                  </a:lnTo>
                  <a:lnTo>
                    <a:pt x="81" y="4"/>
                  </a:lnTo>
                  <a:lnTo>
                    <a:pt x="80" y="2"/>
                  </a:lnTo>
                  <a:lnTo>
                    <a:pt x="78" y="1"/>
                  </a:lnTo>
                  <a:lnTo>
                    <a:pt x="75" y="0"/>
                  </a:lnTo>
                  <a:lnTo>
                    <a:pt x="72" y="0"/>
                  </a:lnTo>
                  <a:lnTo>
                    <a:pt x="78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199" name="Freeform 2583"/>
            <p:cNvSpPr>
              <a:spLocks/>
            </p:cNvSpPr>
            <p:nvPr/>
          </p:nvSpPr>
          <p:spPr bwMode="auto">
            <a:xfrm>
              <a:off x="3548" y="2396"/>
              <a:ext cx="262" cy="108"/>
            </a:xfrm>
            <a:custGeom>
              <a:avLst/>
              <a:gdLst/>
              <a:ahLst/>
              <a:cxnLst>
                <a:cxn ang="0">
                  <a:pos x="1047" y="218"/>
                </a:cxn>
                <a:cxn ang="0">
                  <a:pos x="1042" y="189"/>
                </a:cxn>
                <a:cxn ang="0">
                  <a:pos x="1027" y="159"/>
                </a:cxn>
                <a:cxn ang="0">
                  <a:pos x="1003" y="130"/>
                </a:cxn>
                <a:cxn ang="0">
                  <a:pos x="967" y="103"/>
                </a:cxn>
                <a:cxn ang="0">
                  <a:pos x="926" y="80"/>
                </a:cxn>
                <a:cxn ang="0">
                  <a:pos x="874" y="56"/>
                </a:cxn>
                <a:cxn ang="0">
                  <a:pos x="817" y="37"/>
                </a:cxn>
                <a:cxn ang="0">
                  <a:pos x="754" y="24"/>
                </a:cxn>
                <a:cxn ang="0">
                  <a:pos x="684" y="11"/>
                </a:cxn>
                <a:cxn ang="0">
                  <a:pos x="615" y="5"/>
                </a:cxn>
                <a:cxn ang="0">
                  <a:pos x="541" y="0"/>
                </a:cxn>
                <a:cxn ang="0">
                  <a:pos x="469" y="3"/>
                </a:cxn>
                <a:cxn ang="0">
                  <a:pos x="396" y="9"/>
                </a:cxn>
                <a:cxn ang="0">
                  <a:pos x="326" y="17"/>
                </a:cxn>
                <a:cxn ang="0">
                  <a:pos x="262" y="30"/>
                </a:cxn>
                <a:cxn ang="0">
                  <a:pos x="201" y="48"/>
                </a:cxn>
                <a:cxn ang="0">
                  <a:pos x="147" y="67"/>
                </a:cxn>
                <a:cxn ang="0">
                  <a:pos x="97" y="90"/>
                </a:cxn>
                <a:cxn ang="0">
                  <a:pos x="62" y="117"/>
                </a:cxn>
                <a:cxn ang="0">
                  <a:pos x="30" y="143"/>
                </a:cxn>
                <a:cxn ang="0">
                  <a:pos x="10" y="173"/>
                </a:cxn>
                <a:cxn ang="0">
                  <a:pos x="0" y="204"/>
                </a:cxn>
                <a:cxn ang="0">
                  <a:pos x="0" y="234"/>
                </a:cxn>
                <a:cxn ang="0">
                  <a:pos x="10" y="264"/>
                </a:cxn>
                <a:cxn ang="0">
                  <a:pos x="30" y="292"/>
                </a:cxn>
                <a:cxn ang="0">
                  <a:pos x="62" y="322"/>
                </a:cxn>
                <a:cxn ang="0">
                  <a:pos x="97" y="348"/>
                </a:cxn>
                <a:cxn ang="0">
                  <a:pos x="147" y="370"/>
                </a:cxn>
                <a:cxn ang="0">
                  <a:pos x="201" y="390"/>
                </a:cxn>
                <a:cxn ang="0">
                  <a:pos x="262" y="406"/>
                </a:cxn>
                <a:cxn ang="0">
                  <a:pos x="326" y="420"/>
                </a:cxn>
                <a:cxn ang="0">
                  <a:pos x="396" y="430"/>
                </a:cxn>
                <a:cxn ang="0">
                  <a:pos x="469" y="436"/>
                </a:cxn>
                <a:cxn ang="0">
                  <a:pos x="541" y="436"/>
                </a:cxn>
                <a:cxn ang="0">
                  <a:pos x="615" y="433"/>
                </a:cxn>
                <a:cxn ang="0">
                  <a:pos x="684" y="425"/>
                </a:cxn>
                <a:cxn ang="0">
                  <a:pos x="754" y="414"/>
                </a:cxn>
                <a:cxn ang="0">
                  <a:pos x="817" y="398"/>
                </a:cxn>
                <a:cxn ang="0">
                  <a:pos x="874" y="380"/>
                </a:cxn>
                <a:cxn ang="0">
                  <a:pos x="926" y="358"/>
                </a:cxn>
                <a:cxn ang="0">
                  <a:pos x="967" y="335"/>
                </a:cxn>
                <a:cxn ang="0">
                  <a:pos x="1003" y="308"/>
                </a:cxn>
                <a:cxn ang="0">
                  <a:pos x="1027" y="279"/>
                </a:cxn>
                <a:cxn ang="0">
                  <a:pos x="1042" y="250"/>
                </a:cxn>
                <a:cxn ang="0">
                  <a:pos x="1047" y="218"/>
                </a:cxn>
              </a:cxnLst>
              <a:rect l="0" t="0" r="r" b="b"/>
              <a:pathLst>
                <a:path w="1047" h="436">
                  <a:moveTo>
                    <a:pt x="1047" y="218"/>
                  </a:moveTo>
                  <a:lnTo>
                    <a:pt x="1042" y="189"/>
                  </a:lnTo>
                  <a:lnTo>
                    <a:pt x="1027" y="159"/>
                  </a:lnTo>
                  <a:lnTo>
                    <a:pt x="1003" y="130"/>
                  </a:lnTo>
                  <a:lnTo>
                    <a:pt x="967" y="103"/>
                  </a:lnTo>
                  <a:lnTo>
                    <a:pt x="926" y="80"/>
                  </a:lnTo>
                  <a:lnTo>
                    <a:pt x="874" y="56"/>
                  </a:lnTo>
                  <a:lnTo>
                    <a:pt x="817" y="37"/>
                  </a:lnTo>
                  <a:lnTo>
                    <a:pt x="754" y="24"/>
                  </a:lnTo>
                  <a:lnTo>
                    <a:pt x="684" y="11"/>
                  </a:lnTo>
                  <a:lnTo>
                    <a:pt x="615" y="5"/>
                  </a:lnTo>
                  <a:lnTo>
                    <a:pt x="541" y="0"/>
                  </a:lnTo>
                  <a:lnTo>
                    <a:pt x="469" y="3"/>
                  </a:lnTo>
                  <a:lnTo>
                    <a:pt x="396" y="9"/>
                  </a:lnTo>
                  <a:lnTo>
                    <a:pt x="326" y="17"/>
                  </a:lnTo>
                  <a:lnTo>
                    <a:pt x="262" y="30"/>
                  </a:lnTo>
                  <a:lnTo>
                    <a:pt x="201" y="48"/>
                  </a:lnTo>
                  <a:lnTo>
                    <a:pt x="147" y="67"/>
                  </a:lnTo>
                  <a:lnTo>
                    <a:pt x="97" y="90"/>
                  </a:lnTo>
                  <a:lnTo>
                    <a:pt x="62" y="117"/>
                  </a:lnTo>
                  <a:lnTo>
                    <a:pt x="30" y="143"/>
                  </a:lnTo>
                  <a:lnTo>
                    <a:pt x="10" y="173"/>
                  </a:lnTo>
                  <a:lnTo>
                    <a:pt x="0" y="204"/>
                  </a:lnTo>
                  <a:lnTo>
                    <a:pt x="0" y="234"/>
                  </a:lnTo>
                  <a:lnTo>
                    <a:pt x="10" y="264"/>
                  </a:lnTo>
                  <a:lnTo>
                    <a:pt x="30" y="292"/>
                  </a:lnTo>
                  <a:lnTo>
                    <a:pt x="62" y="322"/>
                  </a:lnTo>
                  <a:lnTo>
                    <a:pt x="97" y="348"/>
                  </a:lnTo>
                  <a:lnTo>
                    <a:pt x="147" y="370"/>
                  </a:lnTo>
                  <a:lnTo>
                    <a:pt x="201" y="390"/>
                  </a:lnTo>
                  <a:lnTo>
                    <a:pt x="262" y="406"/>
                  </a:lnTo>
                  <a:lnTo>
                    <a:pt x="326" y="420"/>
                  </a:lnTo>
                  <a:lnTo>
                    <a:pt x="396" y="430"/>
                  </a:lnTo>
                  <a:lnTo>
                    <a:pt x="469" y="436"/>
                  </a:lnTo>
                  <a:lnTo>
                    <a:pt x="541" y="436"/>
                  </a:lnTo>
                  <a:lnTo>
                    <a:pt x="615" y="433"/>
                  </a:lnTo>
                  <a:lnTo>
                    <a:pt x="684" y="425"/>
                  </a:lnTo>
                  <a:lnTo>
                    <a:pt x="754" y="414"/>
                  </a:lnTo>
                  <a:lnTo>
                    <a:pt x="817" y="398"/>
                  </a:lnTo>
                  <a:lnTo>
                    <a:pt x="874" y="380"/>
                  </a:lnTo>
                  <a:lnTo>
                    <a:pt x="926" y="358"/>
                  </a:lnTo>
                  <a:lnTo>
                    <a:pt x="967" y="335"/>
                  </a:lnTo>
                  <a:lnTo>
                    <a:pt x="1003" y="308"/>
                  </a:lnTo>
                  <a:lnTo>
                    <a:pt x="1027" y="279"/>
                  </a:lnTo>
                  <a:lnTo>
                    <a:pt x="1042" y="250"/>
                  </a:lnTo>
                  <a:lnTo>
                    <a:pt x="1047" y="2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0" name="Freeform 2584"/>
            <p:cNvSpPr>
              <a:spLocks/>
            </p:cNvSpPr>
            <p:nvPr/>
          </p:nvSpPr>
          <p:spPr bwMode="auto">
            <a:xfrm>
              <a:off x="3807" y="2441"/>
              <a:ext cx="4" cy="9"/>
            </a:xfrm>
            <a:custGeom>
              <a:avLst/>
              <a:gdLst/>
              <a:ahLst/>
              <a:cxnLst>
                <a:cxn ang="0">
                  <a:pos x="12" y="4"/>
                </a:cxn>
                <a:cxn ang="0">
                  <a:pos x="0" y="8"/>
                </a:cxn>
                <a:cxn ang="0">
                  <a:pos x="5" y="37"/>
                </a:cxn>
                <a:cxn ang="0">
                  <a:pos x="18" y="35"/>
                </a:cxn>
                <a:cxn ang="0">
                  <a:pos x="13" y="6"/>
                </a:cxn>
                <a:cxn ang="0">
                  <a:pos x="12" y="4"/>
                </a:cxn>
                <a:cxn ang="0">
                  <a:pos x="13" y="6"/>
                </a:cxn>
                <a:cxn ang="0">
                  <a:pos x="11" y="3"/>
                </a:cxn>
                <a:cxn ang="0">
                  <a:pos x="10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12" y="4"/>
                </a:cxn>
              </a:cxnLst>
              <a:rect l="0" t="0" r="r" b="b"/>
              <a:pathLst>
                <a:path w="18" h="37">
                  <a:moveTo>
                    <a:pt x="12" y="4"/>
                  </a:moveTo>
                  <a:lnTo>
                    <a:pt x="0" y="8"/>
                  </a:lnTo>
                  <a:lnTo>
                    <a:pt x="5" y="37"/>
                  </a:lnTo>
                  <a:lnTo>
                    <a:pt x="18" y="35"/>
                  </a:lnTo>
                  <a:lnTo>
                    <a:pt x="13" y="6"/>
                  </a:lnTo>
                  <a:lnTo>
                    <a:pt x="12" y="4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1" name="Freeform 2585"/>
            <p:cNvSpPr>
              <a:spLocks/>
            </p:cNvSpPr>
            <p:nvPr/>
          </p:nvSpPr>
          <p:spPr bwMode="auto">
            <a:xfrm>
              <a:off x="3803" y="2434"/>
              <a:ext cx="7" cy="10"/>
            </a:xfrm>
            <a:custGeom>
              <a:avLst/>
              <a:gdLst/>
              <a:ahLst/>
              <a:cxnLst>
                <a:cxn ang="0">
                  <a:pos x="12" y="2"/>
                </a:cxn>
                <a:cxn ang="0">
                  <a:pos x="1" y="10"/>
                </a:cxn>
                <a:cxn ang="0">
                  <a:pos x="17" y="39"/>
                </a:cxn>
                <a:cxn ang="0">
                  <a:pos x="28" y="33"/>
                </a:cxn>
                <a:cxn ang="0">
                  <a:pos x="13" y="3"/>
                </a:cxn>
                <a:cxn ang="0">
                  <a:pos x="12" y="2"/>
                </a:cxn>
                <a:cxn ang="0">
                  <a:pos x="13" y="3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1" y="10"/>
                </a:cxn>
                <a:cxn ang="0">
                  <a:pos x="12" y="2"/>
                </a:cxn>
              </a:cxnLst>
              <a:rect l="0" t="0" r="r" b="b"/>
              <a:pathLst>
                <a:path w="28" h="39">
                  <a:moveTo>
                    <a:pt x="12" y="2"/>
                  </a:moveTo>
                  <a:lnTo>
                    <a:pt x="1" y="10"/>
                  </a:lnTo>
                  <a:lnTo>
                    <a:pt x="17" y="39"/>
                  </a:lnTo>
                  <a:lnTo>
                    <a:pt x="28" y="33"/>
                  </a:lnTo>
                  <a:lnTo>
                    <a:pt x="13" y="3"/>
                  </a:lnTo>
                  <a:lnTo>
                    <a:pt x="12" y="2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10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2" name="Freeform 2586"/>
            <p:cNvSpPr>
              <a:spLocks/>
            </p:cNvSpPr>
            <p:nvPr/>
          </p:nvSpPr>
          <p:spPr bwMode="auto">
            <a:xfrm>
              <a:off x="3797" y="2426"/>
              <a:ext cx="9" cy="10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1" y="10"/>
                </a:cxn>
                <a:cxn ang="0">
                  <a:pos x="25" y="40"/>
                </a:cxn>
                <a:cxn ang="0">
                  <a:pos x="35" y="31"/>
                </a:cxn>
                <a:cxn ang="0">
                  <a:pos x="11" y="2"/>
                </a:cxn>
                <a:cxn ang="0">
                  <a:pos x="10" y="1"/>
                </a:cxn>
                <a:cxn ang="0">
                  <a:pos x="11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10" y="1"/>
                </a:cxn>
              </a:cxnLst>
              <a:rect l="0" t="0" r="r" b="b"/>
              <a:pathLst>
                <a:path w="35" h="40">
                  <a:moveTo>
                    <a:pt x="10" y="1"/>
                  </a:moveTo>
                  <a:lnTo>
                    <a:pt x="1" y="10"/>
                  </a:lnTo>
                  <a:lnTo>
                    <a:pt x="25" y="40"/>
                  </a:lnTo>
                  <a:lnTo>
                    <a:pt x="35" y="31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3" name="Freeform 2587"/>
            <p:cNvSpPr>
              <a:spLocks/>
            </p:cNvSpPr>
            <p:nvPr/>
          </p:nvSpPr>
          <p:spPr bwMode="auto">
            <a:xfrm>
              <a:off x="3788" y="2420"/>
              <a:ext cx="12" cy="10"/>
            </a:xfrm>
            <a:custGeom>
              <a:avLst/>
              <a:gdLst/>
              <a:ahLst/>
              <a:cxnLst>
                <a:cxn ang="0">
                  <a:pos x="11" y="1"/>
                </a:cxn>
                <a:cxn ang="0">
                  <a:pos x="3" y="13"/>
                </a:cxn>
                <a:cxn ang="0">
                  <a:pos x="39" y="39"/>
                </a:cxn>
                <a:cxn ang="0">
                  <a:pos x="47" y="28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" y="10"/>
                </a:cxn>
                <a:cxn ang="0">
                  <a:pos x="3" y="13"/>
                </a:cxn>
                <a:cxn ang="0">
                  <a:pos x="11" y="1"/>
                </a:cxn>
              </a:cxnLst>
              <a:rect l="0" t="0" r="r" b="b"/>
              <a:pathLst>
                <a:path w="47" h="39">
                  <a:moveTo>
                    <a:pt x="11" y="1"/>
                  </a:moveTo>
                  <a:lnTo>
                    <a:pt x="3" y="13"/>
                  </a:lnTo>
                  <a:lnTo>
                    <a:pt x="39" y="39"/>
                  </a:lnTo>
                  <a:lnTo>
                    <a:pt x="47" y="28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10"/>
                  </a:lnTo>
                  <a:lnTo>
                    <a:pt x="3" y="13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4" name="Freeform 2588"/>
            <p:cNvSpPr>
              <a:spLocks/>
            </p:cNvSpPr>
            <p:nvPr/>
          </p:nvSpPr>
          <p:spPr bwMode="auto">
            <a:xfrm>
              <a:off x="3777" y="2414"/>
              <a:ext cx="13" cy="9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4" y="12"/>
                </a:cxn>
                <a:cxn ang="0">
                  <a:pos x="44" y="36"/>
                </a:cxn>
                <a:cxn ang="0">
                  <a:pos x="52" y="24"/>
                </a:cxn>
                <a:cxn ang="0">
                  <a:pos x="10" y="1"/>
                </a:cxn>
                <a:cxn ang="0">
                  <a:pos x="9" y="0"/>
                </a:cxn>
                <a:cxn ang="0">
                  <a:pos x="10" y="1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" y="10"/>
                </a:cxn>
                <a:cxn ang="0">
                  <a:pos x="4" y="12"/>
                </a:cxn>
                <a:cxn ang="0">
                  <a:pos x="9" y="0"/>
                </a:cxn>
              </a:cxnLst>
              <a:rect l="0" t="0" r="r" b="b"/>
              <a:pathLst>
                <a:path w="52" h="36">
                  <a:moveTo>
                    <a:pt x="9" y="0"/>
                  </a:moveTo>
                  <a:lnTo>
                    <a:pt x="4" y="12"/>
                  </a:lnTo>
                  <a:lnTo>
                    <a:pt x="44" y="36"/>
                  </a:lnTo>
                  <a:lnTo>
                    <a:pt x="52" y="24"/>
                  </a:lnTo>
                  <a:lnTo>
                    <a:pt x="10" y="1"/>
                  </a:lnTo>
                  <a:lnTo>
                    <a:pt x="9" y="0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10"/>
                  </a:lnTo>
                  <a:lnTo>
                    <a:pt x="4" y="1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5" name="Freeform 2589"/>
            <p:cNvSpPr>
              <a:spLocks/>
            </p:cNvSpPr>
            <p:nvPr/>
          </p:nvSpPr>
          <p:spPr bwMode="auto">
            <a:xfrm>
              <a:off x="3764" y="2408"/>
              <a:ext cx="16" cy="9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4" y="13"/>
                </a:cxn>
                <a:cxn ang="0">
                  <a:pos x="56" y="37"/>
                </a:cxn>
                <a:cxn ang="0">
                  <a:pos x="61" y="25"/>
                </a:cxn>
                <a:cxn ang="0">
                  <a:pos x="10" y="1"/>
                </a:cxn>
                <a:cxn ang="0">
                  <a:pos x="9" y="1"/>
                </a:cxn>
                <a:cxn ang="0">
                  <a:pos x="10" y="1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1" y="10"/>
                </a:cxn>
                <a:cxn ang="0">
                  <a:pos x="2" y="12"/>
                </a:cxn>
                <a:cxn ang="0">
                  <a:pos x="4" y="13"/>
                </a:cxn>
                <a:cxn ang="0">
                  <a:pos x="9" y="1"/>
                </a:cxn>
              </a:cxnLst>
              <a:rect l="0" t="0" r="r" b="b"/>
              <a:pathLst>
                <a:path w="61" h="37">
                  <a:moveTo>
                    <a:pt x="9" y="1"/>
                  </a:moveTo>
                  <a:lnTo>
                    <a:pt x="4" y="13"/>
                  </a:lnTo>
                  <a:lnTo>
                    <a:pt x="56" y="37"/>
                  </a:lnTo>
                  <a:lnTo>
                    <a:pt x="61" y="25"/>
                  </a:lnTo>
                  <a:lnTo>
                    <a:pt x="10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4" y="1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6" name="Freeform 2590"/>
            <p:cNvSpPr>
              <a:spLocks/>
            </p:cNvSpPr>
            <p:nvPr/>
          </p:nvSpPr>
          <p:spPr bwMode="auto">
            <a:xfrm>
              <a:off x="3750" y="2403"/>
              <a:ext cx="17" cy="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6" y="13"/>
                </a:cxn>
                <a:cxn ang="0">
                  <a:pos x="63" y="32"/>
                </a:cxn>
                <a:cxn ang="0">
                  <a:pos x="67" y="19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5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6" y="13"/>
                </a:cxn>
                <a:cxn ang="0">
                  <a:pos x="9" y="0"/>
                </a:cxn>
              </a:cxnLst>
              <a:rect l="0" t="0" r="r" b="b"/>
              <a:pathLst>
                <a:path w="67" h="32">
                  <a:moveTo>
                    <a:pt x="9" y="0"/>
                  </a:moveTo>
                  <a:lnTo>
                    <a:pt x="6" y="13"/>
                  </a:lnTo>
                  <a:lnTo>
                    <a:pt x="63" y="32"/>
                  </a:lnTo>
                  <a:lnTo>
                    <a:pt x="67" y="19"/>
                  </a:lnTo>
                  <a:lnTo>
                    <a:pt x="10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1"/>
                  </a:lnTo>
                  <a:lnTo>
                    <a:pt x="6" y="1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7" name="Freeform 2591"/>
            <p:cNvSpPr>
              <a:spLocks/>
            </p:cNvSpPr>
            <p:nvPr/>
          </p:nvSpPr>
          <p:spPr bwMode="auto">
            <a:xfrm>
              <a:off x="3735" y="2400"/>
              <a:ext cx="17" cy="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6" y="13"/>
                </a:cxn>
                <a:cxn ang="0">
                  <a:pos x="69" y="26"/>
                </a:cxn>
                <a:cxn ang="0">
                  <a:pos x="71" y="13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1" y="5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3" y="12"/>
                </a:cxn>
                <a:cxn ang="0">
                  <a:pos x="6" y="13"/>
                </a:cxn>
                <a:cxn ang="0">
                  <a:pos x="8" y="0"/>
                </a:cxn>
              </a:cxnLst>
              <a:rect l="0" t="0" r="r" b="b"/>
              <a:pathLst>
                <a:path w="71" h="26">
                  <a:moveTo>
                    <a:pt x="8" y="0"/>
                  </a:moveTo>
                  <a:lnTo>
                    <a:pt x="6" y="13"/>
                  </a:lnTo>
                  <a:lnTo>
                    <a:pt x="69" y="26"/>
                  </a:lnTo>
                  <a:lnTo>
                    <a:pt x="71" y="13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1" y="5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6" y="1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8" name="Freeform 2592"/>
            <p:cNvSpPr>
              <a:spLocks/>
            </p:cNvSpPr>
            <p:nvPr/>
          </p:nvSpPr>
          <p:spPr bwMode="auto">
            <a:xfrm>
              <a:off x="3717" y="2397"/>
              <a:ext cx="20" cy="6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5" y="14"/>
                </a:cxn>
                <a:cxn ang="0">
                  <a:pos x="75" y="27"/>
                </a:cxn>
                <a:cxn ang="0">
                  <a:pos x="77" y="14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2" y="13"/>
                </a:cxn>
                <a:cxn ang="0">
                  <a:pos x="5" y="14"/>
                </a:cxn>
                <a:cxn ang="0">
                  <a:pos x="7" y="0"/>
                </a:cxn>
              </a:cxnLst>
              <a:rect l="0" t="0" r="r" b="b"/>
              <a:pathLst>
                <a:path w="77" h="27">
                  <a:moveTo>
                    <a:pt x="7" y="0"/>
                  </a:moveTo>
                  <a:lnTo>
                    <a:pt x="5" y="14"/>
                  </a:lnTo>
                  <a:lnTo>
                    <a:pt x="75" y="27"/>
                  </a:lnTo>
                  <a:lnTo>
                    <a:pt x="77" y="14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2" y="13"/>
                  </a:lnTo>
                  <a:lnTo>
                    <a:pt x="5" y="1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09" name="Freeform 2593"/>
            <p:cNvSpPr>
              <a:spLocks/>
            </p:cNvSpPr>
            <p:nvPr/>
          </p:nvSpPr>
          <p:spPr bwMode="auto">
            <a:xfrm>
              <a:off x="3700" y="2395"/>
              <a:ext cx="19" cy="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7" y="14"/>
                </a:cxn>
                <a:cxn ang="0">
                  <a:pos x="77" y="19"/>
                </a:cxn>
                <a:cxn ang="0">
                  <a:pos x="78" y="5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4" y="13"/>
                </a:cxn>
                <a:cxn ang="0">
                  <a:pos x="7" y="14"/>
                </a:cxn>
                <a:cxn ang="0">
                  <a:pos x="8" y="0"/>
                </a:cxn>
              </a:cxnLst>
              <a:rect l="0" t="0" r="r" b="b"/>
              <a:pathLst>
                <a:path w="78" h="19">
                  <a:moveTo>
                    <a:pt x="8" y="0"/>
                  </a:moveTo>
                  <a:lnTo>
                    <a:pt x="7" y="14"/>
                  </a:lnTo>
                  <a:lnTo>
                    <a:pt x="77" y="19"/>
                  </a:lnTo>
                  <a:lnTo>
                    <a:pt x="78" y="5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4" y="13"/>
                  </a:lnTo>
                  <a:lnTo>
                    <a:pt x="7" y="1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0" name="Freeform 2594"/>
            <p:cNvSpPr>
              <a:spLocks/>
            </p:cNvSpPr>
            <p:nvPr/>
          </p:nvSpPr>
          <p:spPr bwMode="auto">
            <a:xfrm>
              <a:off x="3682" y="2394"/>
              <a:ext cx="19" cy="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12"/>
                </a:cxn>
                <a:cxn ang="0">
                  <a:pos x="79" y="19"/>
                </a:cxn>
                <a:cxn ang="0">
                  <a:pos x="80" y="5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3" y="12"/>
                </a:cxn>
                <a:cxn ang="0">
                  <a:pos x="6" y="12"/>
                </a:cxn>
                <a:cxn ang="0">
                  <a:pos x="6" y="0"/>
                </a:cxn>
              </a:cxnLst>
              <a:rect l="0" t="0" r="r" b="b"/>
              <a:pathLst>
                <a:path w="80" h="19">
                  <a:moveTo>
                    <a:pt x="6" y="0"/>
                  </a:moveTo>
                  <a:lnTo>
                    <a:pt x="6" y="12"/>
                  </a:lnTo>
                  <a:lnTo>
                    <a:pt x="79" y="19"/>
                  </a:lnTo>
                  <a:lnTo>
                    <a:pt x="80" y="5"/>
                  </a:lnTo>
                  <a:lnTo>
                    <a:pt x="7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6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1" name="Freeform 2595"/>
            <p:cNvSpPr>
              <a:spLocks/>
            </p:cNvSpPr>
            <p:nvPr/>
          </p:nvSpPr>
          <p:spPr bwMode="auto">
            <a:xfrm>
              <a:off x="3663" y="2394"/>
              <a:ext cx="20" cy="4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16"/>
                </a:cxn>
                <a:cxn ang="0">
                  <a:pos x="79" y="12"/>
                </a:cxn>
                <a:cxn ang="0">
                  <a:pos x="78" y="0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3" y="3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0" y="11"/>
                </a:cxn>
                <a:cxn ang="0">
                  <a:pos x="1" y="14"/>
                </a:cxn>
                <a:cxn ang="0">
                  <a:pos x="3" y="16"/>
                </a:cxn>
                <a:cxn ang="0">
                  <a:pos x="6" y="16"/>
                </a:cxn>
                <a:cxn ang="0">
                  <a:pos x="6" y="2"/>
                </a:cxn>
              </a:cxnLst>
              <a:rect l="0" t="0" r="r" b="b"/>
              <a:pathLst>
                <a:path w="79" h="16">
                  <a:moveTo>
                    <a:pt x="6" y="2"/>
                  </a:moveTo>
                  <a:lnTo>
                    <a:pt x="6" y="16"/>
                  </a:lnTo>
                  <a:lnTo>
                    <a:pt x="79" y="12"/>
                  </a:lnTo>
                  <a:lnTo>
                    <a:pt x="78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3" y="3"/>
                  </a:lnTo>
                  <a:lnTo>
                    <a:pt x="1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3" y="16"/>
                  </a:lnTo>
                  <a:lnTo>
                    <a:pt x="6" y="16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2" name="Freeform 2596"/>
            <p:cNvSpPr>
              <a:spLocks/>
            </p:cNvSpPr>
            <p:nvPr/>
          </p:nvSpPr>
          <p:spPr bwMode="auto">
            <a:xfrm>
              <a:off x="3645" y="2395"/>
              <a:ext cx="20" cy="4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7" y="19"/>
                </a:cxn>
                <a:cxn ang="0">
                  <a:pos x="81" y="14"/>
                </a:cxn>
                <a:cxn ang="0">
                  <a:pos x="80" y="0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4" y="6"/>
                </a:cxn>
                <a:cxn ang="0">
                  <a:pos x="2" y="8"/>
                </a:cxn>
                <a:cxn ang="0">
                  <a:pos x="1" y="10"/>
                </a:cxn>
                <a:cxn ang="0">
                  <a:pos x="0" y="13"/>
                </a:cxn>
                <a:cxn ang="0">
                  <a:pos x="1" y="16"/>
                </a:cxn>
                <a:cxn ang="0">
                  <a:pos x="2" y="18"/>
                </a:cxn>
                <a:cxn ang="0">
                  <a:pos x="4" y="19"/>
                </a:cxn>
                <a:cxn ang="0">
                  <a:pos x="7" y="19"/>
                </a:cxn>
                <a:cxn ang="0">
                  <a:pos x="6" y="5"/>
                </a:cxn>
              </a:cxnLst>
              <a:rect l="0" t="0" r="r" b="b"/>
              <a:pathLst>
                <a:path w="81" h="19">
                  <a:moveTo>
                    <a:pt x="6" y="5"/>
                  </a:moveTo>
                  <a:lnTo>
                    <a:pt x="7" y="19"/>
                  </a:lnTo>
                  <a:lnTo>
                    <a:pt x="81" y="14"/>
                  </a:lnTo>
                  <a:lnTo>
                    <a:pt x="80" y="0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4" y="6"/>
                  </a:lnTo>
                  <a:lnTo>
                    <a:pt x="2" y="8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1" y="16"/>
                  </a:lnTo>
                  <a:lnTo>
                    <a:pt x="2" y="18"/>
                  </a:lnTo>
                  <a:lnTo>
                    <a:pt x="4" y="19"/>
                  </a:lnTo>
                  <a:lnTo>
                    <a:pt x="7" y="19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3" name="Freeform 2597"/>
            <p:cNvSpPr>
              <a:spLocks/>
            </p:cNvSpPr>
            <p:nvPr/>
          </p:nvSpPr>
          <p:spPr bwMode="auto">
            <a:xfrm>
              <a:off x="3628" y="2396"/>
              <a:ext cx="19" cy="5"/>
            </a:xfrm>
            <a:custGeom>
              <a:avLst/>
              <a:gdLst/>
              <a:ahLst/>
              <a:cxnLst>
                <a:cxn ang="0">
                  <a:pos x="5" y="9"/>
                </a:cxn>
                <a:cxn ang="0">
                  <a:pos x="7" y="22"/>
                </a:cxn>
                <a:cxn ang="0">
                  <a:pos x="77" y="14"/>
                </a:cxn>
                <a:cxn ang="0">
                  <a:pos x="75" y="0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5" y="9"/>
                </a:cxn>
                <a:cxn ang="0">
                  <a:pos x="3" y="10"/>
                </a:cxn>
                <a:cxn ang="0">
                  <a:pos x="1" y="12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0" y="19"/>
                </a:cxn>
                <a:cxn ang="0">
                  <a:pos x="2" y="21"/>
                </a:cxn>
                <a:cxn ang="0">
                  <a:pos x="4" y="22"/>
                </a:cxn>
                <a:cxn ang="0">
                  <a:pos x="7" y="22"/>
                </a:cxn>
                <a:cxn ang="0">
                  <a:pos x="5" y="9"/>
                </a:cxn>
              </a:cxnLst>
              <a:rect l="0" t="0" r="r" b="b"/>
              <a:pathLst>
                <a:path w="77" h="22">
                  <a:moveTo>
                    <a:pt x="5" y="9"/>
                  </a:moveTo>
                  <a:lnTo>
                    <a:pt x="7" y="22"/>
                  </a:lnTo>
                  <a:lnTo>
                    <a:pt x="77" y="14"/>
                  </a:lnTo>
                  <a:lnTo>
                    <a:pt x="75" y="0"/>
                  </a:lnTo>
                  <a:lnTo>
                    <a:pt x="5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3" y="10"/>
                  </a:lnTo>
                  <a:lnTo>
                    <a:pt x="1" y="12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2" y="21"/>
                  </a:lnTo>
                  <a:lnTo>
                    <a:pt x="4" y="22"/>
                  </a:lnTo>
                  <a:lnTo>
                    <a:pt x="7" y="22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4" name="Freeform 2598"/>
            <p:cNvSpPr>
              <a:spLocks/>
            </p:cNvSpPr>
            <p:nvPr/>
          </p:nvSpPr>
          <p:spPr bwMode="auto">
            <a:xfrm>
              <a:off x="3611" y="2398"/>
              <a:ext cx="18" cy="7"/>
            </a:xfrm>
            <a:custGeom>
              <a:avLst/>
              <a:gdLst/>
              <a:ahLst/>
              <a:cxnLst>
                <a:cxn ang="0">
                  <a:pos x="5" y="14"/>
                </a:cxn>
                <a:cxn ang="0">
                  <a:pos x="8" y="26"/>
                </a:cxn>
                <a:cxn ang="0">
                  <a:pos x="72" y="13"/>
                </a:cxn>
                <a:cxn ang="0">
                  <a:pos x="70" y="0"/>
                </a:cxn>
                <a:cxn ang="0">
                  <a:pos x="5" y="13"/>
                </a:cxn>
                <a:cxn ang="0">
                  <a:pos x="5" y="14"/>
                </a:cxn>
                <a:cxn ang="0">
                  <a:pos x="5" y="13"/>
                </a:cxn>
                <a:cxn ang="0">
                  <a:pos x="3" y="14"/>
                </a:cxn>
                <a:cxn ang="0">
                  <a:pos x="1" y="16"/>
                </a:cxn>
                <a:cxn ang="0">
                  <a:pos x="0" y="19"/>
                </a:cxn>
                <a:cxn ang="0">
                  <a:pos x="0" y="21"/>
                </a:cxn>
                <a:cxn ang="0">
                  <a:pos x="1" y="23"/>
                </a:cxn>
                <a:cxn ang="0">
                  <a:pos x="3" y="25"/>
                </a:cxn>
                <a:cxn ang="0">
                  <a:pos x="5" y="26"/>
                </a:cxn>
                <a:cxn ang="0">
                  <a:pos x="8" y="26"/>
                </a:cxn>
                <a:cxn ang="0">
                  <a:pos x="5" y="14"/>
                </a:cxn>
              </a:cxnLst>
              <a:rect l="0" t="0" r="r" b="b"/>
              <a:pathLst>
                <a:path w="72" h="26">
                  <a:moveTo>
                    <a:pt x="5" y="14"/>
                  </a:moveTo>
                  <a:lnTo>
                    <a:pt x="8" y="26"/>
                  </a:lnTo>
                  <a:lnTo>
                    <a:pt x="72" y="13"/>
                  </a:lnTo>
                  <a:lnTo>
                    <a:pt x="70" y="0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5" y="13"/>
                  </a:lnTo>
                  <a:lnTo>
                    <a:pt x="3" y="14"/>
                  </a:lnTo>
                  <a:lnTo>
                    <a:pt x="1" y="16"/>
                  </a:lnTo>
                  <a:lnTo>
                    <a:pt x="0" y="19"/>
                  </a:lnTo>
                  <a:lnTo>
                    <a:pt x="0" y="21"/>
                  </a:lnTo>
                  <a:lnTo>
                    <a:pt x="1" y="23"/>
                  </a:lnTo>
                  <a:lnTo>
                    <a:pt x="3" y="25"/>
                  </a:lnTo>
                  <a:lnTo>
                    <a:pt x="5" y="26"/>
                  </a:lnTo>
                  <a:lnTo>
                    <a:pt x="8" y="26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5" name="Freeform 2599"/>
            <p:cNvSpPr>
              <a:spLocks/>
            </p:cNvSpPr>
            <p:nvPr/>
          </p:nvSpPr>
          <p:spPr bwMode="auto">
            <a:xfrm>
              <a:off x="3597" y="2401"/>
              <a:ext cx="17" cy="8"/>
            </a:xfrm>
            <a:custGeom>
              <a:avLst/>
              <a:gdLst/>
              <a:ahLst/>
              <a:cxnLst>
                <a:cxn ang="0">
                  <a:pos x="4" y="18"/>
                </a:cxn>
                <a:cxn ang="0">
                  <a:pos x="9" y="30"/>
                </a:cxn>
                <a:cxn ang="0">
                  <a:pos x="69" y="12"/>
                </a:cxn>
                <a:cxn ang="0">
                  <a:pos x="65" y="0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4" y="18"/>
                </a:cxn>
                <a:cxn ang="0">
                  <a:pos x="2" y="19"/>
                </a:cxn>
                <a:cxn ang="0">
                  <a:pos x="0" y="21"/>
                </a:cxn>
                <a:cxn ang="0">
                  <a:pos x="0" y="23"/>
                </a:cxn>
                <a:cxn ang="0">
                  <a:pos x="0" y="26"/>
                </a:cxn>
                <a:cxn ang="0">
                  <a:pos x="1" y="28"/>
                </a:cxn>
                <a:cxn ang="0">
                  <a:pos x="3" y="30"/>
                </a:cxn>
                <a:cxn ang="0">
                  <a:pos x="5" y="30"/>
                </a:cxn>
                <a:cxn ang="0">
                  <a:pos x="9" y="30"/>
                </a:cxn>
                <a:cxn ang="0">
                  <a:pos x="4" y="18"/>
                </a:cxn>
              </a:cxnLst>
              <a:rect l="0" t="0" r="r" b="b"/>
              <a:pathLst>
                <a:path w="69" h="30">
                  <a:moveTo>
                    <a:pt x="4" y="18"/>
                  </a:moveTo>
                  <a:lnTo>
                    <a:pt x="9" y="30"/>
                  </a:lnTo>
                  <a:lnTo>
                    <a:pt x="69" y="12"/>
                  </a:lnTo>
                  <a:lnTo>
                    <a:pt x="65" y="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19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6"/>
                  </a:lnTo>
                  <a:lnTo>
                    <a:pt x="1" y="28"/>
                  </a:lnTo>
                  <a:lnTo>
                    <a:pt x="3" y="30"/>
                  </a:lnTo>
                  <a:lnTo>
                    <a:pt x="5" y="30"/>
                  </a:lnTo>
                  <a:lnTo>
                    <a:pt x="9" y="30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6" name="Freeform 2600"/>
            <p:cNvSpPr>
              <a:spLocks/>
            </p:cNvSpPr>
            <p:nvPr/>
          </p:nvSpPr>
          <p:spPr bwMode="auto">
            <a:xfrm>
              <a:off x="3583" y="2406"/>
              <a:ext cx="16" cy="8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9" y="31"/>
                </a:cxn>
                <a:cxn ang="0">
                  <a:pos x="64" y="12"/>
                </a:cxn>
                <a:cxn ang="0">
                  <a:pos x="59" y="0"/>
                </a:cxn>
                <a:cxn ang="0">
                  <a:pos x="5" y="19"/>
                </a:cxn>
                <a:cxn ang="0">
                  <a:pos x="4" y="19"/>
                </a:cxn>
                <a:cxn ang="0">
                  <a:pos x="5" y="19"/>
                </a:cxn>
                <a:cxn ang="0">
                  <a:pos x="2" y="20"/>
                </a:cxn>
                <a:cxn ang="0">
                  <a:pos x="1" y="22"/>
                </a:cxn>
                <a:cxn ang="0">
                  <a:pos x="0" y="25"/>
                </a:cxn>
                <a:cxn ang="0">
                  <a:pos x="1" y="27"/>
                </a:cxn>
                <a:cxn ang="0">
                  <a:pos x="2" y="29"/>
                </a:cxn>
                <a:cxn ang="0">
                  <a:pos x="4" y="31"/>
                </a:cxn>
                <a:cxn ang="0">
                  <a:pos x="6" y="32"/>
                </a:cxn>
                <a:cxn ang="0">
                  <a:pos x="9" y="31"/>
                </a:cxn>
                <a:cxn ang="0">
                  <a:pos x="4" y="19"/>
                </a:cxn>
              </a:cxnLst>
              <a:rect l="0" t="0" r="r" b="b"/>
              <a:pathLst>
                <a:path w="64" h="32">
                  <a:moveTo>
                    <a:pt x="4" y="19"/>
                  </a:moveTo>
                  <a:lnTo>
                    <a:pt x="9" y="31"/>
                  </a:lnTo>
                  <a:lnTo>
                    <a:pt x="64" y="12"/>
                  </a:lnTo>
                  <a:lnTo>
                    <a:pt x="59" y="0"/>
                  </a:lnTo>
                  <a:lnTo>
                    <a:pt x="5" y="19"/>
                  </a:lnTo>
                  <a:lnTo>
                    <a:pt x="4" y="19"/>
                  </a:lnTo>
                  <a:lnTo>
                    <a:pt x="5" y="19"/>
                  </a:lnTo>
                  <a:lnTo>
                    <a:pt x="2" y="20"/>
                  </a:lnTo>
                  <a:lnTo>
                    <a:pt x="1" y="22"/>
                  </a:lnTo>
                  <a:lnTo>
                    <a:pt x="0" y="25"/>
                  </a:lnTo>
                  <a:lnTo>
                    <a:pt x="1" y="27"/>
                  </a:lnTo>
                  <a:lnTo>
                    <a:pt x="2" y="29"/>
                  </a:lnTo>
                  <a:lnTo>
                    <a:pt x="4" y="31"/>
                  </a:lnTo>
                  <a:lnTo>
                    <a:pt x="6" y="32"/>
                  </a:lnTo>
                  <a:lnTo>
                    <a:pt x="9" y="31"/>
                  </a:lnTo>
                  <a:lnTo>
                    <a:pt x="4" y="1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7" name="Freeform 2601"/>
            <p:cNvSpPr>
              <a:spLocks/>
            </p:cNvSpPr>
            <p:nvPr/>
          </p:nvSpPr>
          <p:spPr bwMode="auto">
            <a:xfrm>
              <a:off x="3571" y="2411"/>
              <a:ext cx="14" cy="9"/>
            </a:xfrm>
            <a:custGeom>
              <a:avLst/>
              <a:gdLst/>
              <a:ahLst/>
              <a:cxnLst>
                <a:cxn ang="0">
                  <a:pos x="3" y="24"/>
                </a:cxn>
                <a:cxn ang="0">
                  <a:pos x="10" y="35"/>
                </a:cxn>
                <a:cxn ang="0">
                  <a:pos x="58" y="12"/>
                </a:cxn>
                <a:cxn ang="0">
                  <a:pos x="53" y="0"/>
                </a:cxn>
                <a:cxn ang="0">
                  <a:pos x="4" y="24"/>
                </a:cxn>
                <a:cxn ang="0">
                  <a:pos x="3" y="24"/>
                </a:cxn>
                <a:cxn ang="0">
                  <a:pos x="4" y="24"/>
                </a:cxn>
                <a:cxn ang="0">
                  <a:pos x="1" y="25"/>
                </a:cxn>
                <a:cxn ang="0">
                  <a:pos x="0" y="28"/>
                </a:cxn>
                <a:cxn ang="0">
                  <a:pos x="0" y="30"/>
                </a:cxn>
                <a:cxn ang="0">
                  <a:pos x="1" y="32"/>
                </a:cxn>
                <a:cxn ang="0">
                  <a:pos x="2" y="34"/>
                </a:cxn>
                <a:cxn ang="0">
                  <a:pos x="4" y="36"/>
                </a:cxn>
                <a:cxn ang="0">
                  <a:pos x="6" y="36"/>
                </a:cxn>
                <a:cxn ang="0">
                  <a:pos x="10" y="35"/>
                </a:cxn>
                <a:cxn ang="0">
                  <a:pos x="3" y="24"/>
                </a:cxn>
              </a:cxnLst>
              <a:rect l="0" t="0" r="r" b="b"/>
              <a:pathLst>
                <a:path w="58" h="36">
                  <a:moveTo>
                    <a:pt x="3" y="24"/>
                  </a:moveTo>
                  <a:lnTo>
                    <a:pt x="10" y="35"/>
                  </a:lnTo>
                  <a:lnTo>
                    <a:pt x="58" y="12"/>
                  </a:lnTo>
                  <a:lnTo>
                    <a:pt x="53" y="0"/>
                  </a:lnTo>
                  <a:lnTo>
                    <a:pt x="4" y="24"/>
                  </a:lnTo>
                  <a:lnTo>
                    <a:pt x="3" y="24"/>
                  </a:lnTo>
                  <a:lnTo>
                    <a:pt x="4" y="24"/>
                  </a:lnTo>
                  <a:lnTo>
                    <a:pt x="1" y="25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1" y="32"/>
                  </a:lnTo>
                  <a:lnTo>
                    <a:pt x="2" y="34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10" y="35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8" name="Freeform 2602"/>
            <p:cNvSpPr>
              <a:spLocks/>
            </p:cNvSpPr>
            <p:nvPr/>
          </p:nvSpPr>
          <p:spPr bwMode="auto">
            <a:xfrm>
              <a:off x="3561" y="2417"/>
              <a:ext cx="12" cy="9"/>
            </a:xfrm>
            <a:custGeom>
              <a:avLst/>
              <a:gdLst/>
              <a:ahLst/>
              <a:cxnLst>
                <a:cxn ang="0">
                  <a:pos x="3" y="28"/>
                </a:cxn>
                <a:cxn ang="0">
                  <a:pos x="11" y="38"/>
                </a:cxn>
                <a:cxn ang="0">
                  <a:pos x="47" y="11"/>
                </a:cxn>
                <a:cxn ang="0">
                  <a:pos x="39" y="0"/>
                </a:cxn>
                <a:cxn ang="0">
                  <a:pos x="3" y="27"/>
                </a:cxn>
                <a:cxn ang="0">
                  <a:pos x="3" y="28"/>
                </a:cxn>
                <a:cxn ang="0">
                  <a:pos x="3" y="27"/>
                </a:cxn>
                <a:cxn ang="0">
                  <a:pos x="1" y="29"/>
                </a:cxn>
                <a:cxn ang="0">
                  <a:pos x="0" y="32"/>
                </a:cxn>
                <a:cxn ang="0">
                  <a:pos x="1" y="34"/>
                </a:cxn>
                <a:cxn ang="0">
                  <a:pos x="2" y="36"/>
                </a:cxn>
                <a:cxn ang="0">
                  <a:pos x="3" y="38"/>
                </a:cxn>
                <a:cxn ang="0">
                  <a:pos x="5" y="39"/>
                </a:cxn>
                <a:cxn ang="0">
                  <a:pos x="8" y="39"/>
                </a:cxn>
                <a:cxn ang="0">
                  <a:pos x="11" y="38"/>
                </a:cxn>
                <a:cxn ang="0">
                  <a:pos x="3" y="28"/>
                </a:cxn>
              </a:cxnLst>
              <a:rect l="0" t="0" r="r" b="b"/>
              <a:pathLst>
                <a:path w="47" h="39">
                  <a:moveTo>
                    <a:pt x="3" y="28"/>
                  </a:moveTo>
                  <a:lnTo>
                    <a:pt x="11" y="38"/>
                  </a:lnTo>
                  <a:lnTo>
                    <a:pt x="47" y="11"/>
                  </a:lnTo>
                  <a:lnTo>
                    <a:pt x="39" y="0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3" y="27"/>
                  </a:lnTo>
                  <a:lnTo>
                    <a:pt x="1" y="29"/>
                  </a:lnTo>
                  <a:lnTo>
                    <a:pt x="0" y="32"/>
                  </a:lnTo>
                  <a:lnTo>
                    <a:pt x="1" y="34"/>
                  </a:lnTo>
                  <a:lnTo>
                    <a:pt x="2" y="36"/>
                  </a:lnTo>
                  <a:lnTo>
                    <a:pt x="3" y="38"/>
                  </a:lnTo>
                  <a:lnTo>
                    <a:pt x="5" y="39"/>
                  </a:lnTo>
                  <a:lnTo>
                    <a:pt x="8" y="39"/>
                  </a:lnTo>
                  <a:lnTo>
                    <a:pt x="11" y="38"/>
                  </a:lnTo>
                  <a:lnTo>
                    <a:pt x="3" y="2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19" name="Freeform 2603"/>
            <p:cNvSpPr>
              <a:spLocks/>
            </p:cNvSpPr>
            <p:nvPr/>
          </p:nvSpPr>
          <p:spPr bwMode="auto">
            <a:xfrm>
              <a:off x="3554" y="2424"/>
              <a:ext cx="10" cy="9"/>
            </a:xfrm>
            <a:custGeom>
              <a:avLst/>
              <a:gdLst/>
              <a:ahLst/>
              <a:cxnLst>
                <a:cxn ang="0">
                  <a:pos x="1" y="27"/>
                </a:cxn>
                <a:cxn ang="0">
                  <a:pos x="10" y="35"/>
                </a:cxn>
                <a:cxn ang="0">
                  <a:pos x="42" y="9"/>
                </a:cxn>
                <a:cxn ang="0">
                  <a:pos x="34" y="0"/>
                </a:cxn>
                <a:cxn ang="0">
                  <a:pos x="2" y="26"/>
                </a:cxn>
                <a:cxn ang="0">
                  <a:pos x="1" y="27"/>
                </a:cxn>
                <a:cxn ang="0">
                  <a:pos x="2" y="26"/>
                </a:cxn>
                <a:cxn ang="0">
                  <a:pos x="0" y="28"/>
                </a:cxn>
                <a:cxn ang="0">
                  <a:pos x="0" y="30"/>
                </a:cxn>
                <a:cxn ang="0">
                  <a:pos x="0" y="33"/>
                </a:cxn>
                <a:cxn ang="0">
                  <a:pos x="1" y="35"/>
                </a:cxn>
                <a:cxn ang="0">
                  <a:pos x="3" y="36"/>
                </a:cxn>
                <a:cxn ang="0">
                  <a:pos x="5" y="37"/>
                </a:cxn>
                <a:cxn ang="0">
                  <a:pos x="8" y="37"/>
                </a:cxn>
                <a:cxn ang="0">
                  <a:pos x="10" y="35"/>
                </a:cxn>
                <a:cxn ang="0">
                  <a:pos x="1" y="27"/>
                </a:cxn>
              </a:cxnLst>
              <a:rect l="0" t="0" r="r" b="b"/>
              <a:pathLst>
                <a:path w="42" h="37">
                  <a:moveTo>
                    <a:pt x="1" y="27"/>
                  </a:moveTo>
                  <a:lnTo>
                    <a:pt x="10" y="35"/>
                  </a:lnTo>
                  <a:lnTo>
                    <a:pt x="42" y="9"/>
                  </a:lnTo>
                  <a:lnTo>
                    <a:pt x="34" y="0"/>
                  </a:lnTo>
                  <a:lnTo>
                    <a:pt x="2" y="26"/>
                  </a:lnTo>
                  <a:lnTo>
                    <a:pt x="1" y="27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1" y="35"/>
                  </a:lnTo>
                  <a:lnTo>
                    <a:pt x="3" y="36"/>
                  </a:lnTo>
                  <a:lnTo>
                    <a:pt x="5" y="37"/>
                  </a:lnTo>
                  <a:lnTo>
                    <a:pt x="8" y="37"/>
                  </a:lnTo>
                  <a:lnTo>
                    <a:pt x="10" y="35"/>
                  </a:lnTo>
                  <a:lnTo>
                    <a:pt x="1" y="2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0" name="Freeform 2604"/>
            <p:cNvSpPr>
              <a:spLocks/>
            </p:cNvSpPr>
            <p:nvPr/>
          </p:nvSpPr>
          <p:spPr bwMode="auto">
            <a:xfrm>
              <a:off x="3548" y="2431"/>
              <a:ext cx="9" cy="9"/>
            </a:xfrm>
            <a:custGeom>
              <a:avLst/>
              <a:gdLst/>
              <a:ahLst/>
              <a:cxnLst>
                <a:cxn ang="0">
                  <a:pos x="1" y="31"/>
                </a:cxn>
                <a:cxn ang="0">
                  <a:pos x="12" y="37"/>
                </a:cxn>
                <a:cxn ang="0">
                  <a:pos x="32" y="7"/>
                </a:cxn>
                <a:cxn ang="0">
                  <a:pos x="22" y="0"/>
                </a:cxn>
                <a:cxn ang="0">
                  <a:pos x="2" y="29"/>
                </a:cxn>
                <a:cxn ang="0">
                  <a:pos x="1" y="31"/>
                </a:cxn>
                <a:cxn ang="0">
                  <a:pos x="2" y="29"/>
                </a:cxn>
                <a:cxn ang="0">
                  <a:pos x="0" y="32"/>
                </a:cxn>
                <a:cxn ang="0">
                  <a:pos x="0" y="34"/>
                </a:cxn>
                <a:cxn ang="0">
                  <a:pos x="1" y="37"/>
                </a:cxn>
                <a:cxn ang="0">
                  <a:pos x="3" y="38"/>
                </a:cxn>
                <a:cxn ang="0">
                  <a:pos x="5" y="39"/>
                </a:cxn>
                <a:cxn ang="0">
                  <a:pos x="8" y="40"/>
                </a:cxn>
                <a:cxn ang="0">
                  <a:pos x="10" y="39"/>
                </a:cxn>
                <a:cxn ang="0">
                  <a:pos x="12" y="37"/>
                </a:cxn>
                <a:cxn ang="0">
                  <a:pos x="1" y="31"/>
                </a:cxn>
              </a:cxnLst>
              <a:rect l="0" t="0" r="r" b="b"/>
              <a:pathLst>
                <a:path w="32" h="40">
                  <a:moveTo>
                    <a:pt x="1" y="31"/>
                  </a:moveTo>
                  <a:lnTo>
                    <a:pt x="12" y="37"/>
                  </a:lnTo>
                  <a:lnTo>
                    <a:pt x="32" y="7"/>
                  </a:lnTo>
                  <a:lnTo>
                    <a:pt x="22" y="0"/>
                  </a:lnTo>
                  <a:lnTo>
                    <a:pt x="2" y="29"/>
                  </a:lnTo>
                  <a:lnTo>
                    <a:pt x="1" y="31"/>
                  </a:lnTo>
                  <a:lnTo>
                    <a:pt x="2" y="29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1" y="37"/>
                  </a:lnTo>
                  <a:lnTo>
                    <a:pt x="3" y="38"/>
                  </a:lnTo>
                  <a:lnTo>
                    <a:pt x="5" y="39"/>
                  </a:lnTo>
                  <a:lnTo>
                    <a:pt x="8" y="40"/>
                  </a:lnTo>
                  <a:lnTo>
                    <a:pt x="10" y="39"/>
                  </a:lnTo>
                  <a:lnTo>
                    <a:pt x="12" y="37"/>
                  </a:lnTo>
                  <a:lnTo>
                    <a:pt x="1" y="3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1" name="Freeform 2605"/>
            <p:cNvSpPr>
              <a:spLocks/>
            </p:cNvSpPr>
            <p:nvPr/>
          </p:nvSpPr>
          <p:spPr bwMode="auto">
            <a:xfrm>
              <a:off x="3546" y="2438"/>
              <a:ext cx="6" cy="10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14" y="35"/>
                </a:cxn>
                <a:cxn ang="0">
                  <a:pos x="24" y="4"/>
                </a:cxn>
                <a:cxn ang="0">
                  <a:pos x="12" y="0"/>
                </a:cxn>
                <a:cxn ang="0">
                  <a:pos x="1" y="31"/>
                </a:cxn>
                <a:cxn ang="0">
                  <a:pos x="0" y="33"/>
                </a:cxn>
                <a:cxn ang="0">
                  <a:pos x="1" y="31"/>
                </a:cxn>
                <a:cxn ang="0">
                  <a:pos x="0" y="34"/>
                </a:cxn>
                <a:cxn ang="0">
                  <a:pos x="1" y="37"/>
                </a:cxn>
                <a:cxn ang="0">
                  <a:pos x="3" y="38"/>
                </a:cxn>
                <a:cxn ang="0">
                  <a:pos x="5" y="39"/>
                </a:cxn>
                <a:cxn ang="0">
                  <a:pos x="8" y="41"/>
                </a:cxn>
                <a:cxn ang="0">
                  <a:pos x="10" y="39"/>
                </a:cxn>
                <a:cxn ang="0">
                  <a:pos x="12" y="38"/>
                </a:cxn>
                <a:cxn ang="0">
                  <a:pos x="14" y="35"/>
                </a:cxn>
                <a:cxn ang="0">
                  <a:pos x="0" y="33"/>
                </a:cxn>
              </a:cxnLst>
              <a:rect l="0" t="0" r="r" b="b"/>
              <a:pathLst>
                <a:path w="24" h="41">
                  <a:moveTo>
                    <a:pt x="0" y="33"/>
                  </a:moveTo>
                  <a:lnTo>
                    <a:pt x="14" y="35"/>
                  </a:lnTo>
                  <a:lnTo>
                    <a:pt x="24" y="4"/>
                  </a:lnTo>
                  <a:lnTo>
                    <a:pt x="12" y="0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1"/>
                  </a:lnTo>
                  <a:lnTo>
                    <a:pt x="0" y="34"/>
                  </a:lnTo>
                  <a:lnTo>
                    <a:pt x="1" y="37"/>
                  </a:lnTo>
                  <a:lnTo>
                    <a:pt x="3" y="38"/>
                  </a:lnTo>
                  <a:lnTo>
                    <a:pt x="5" y="39"/>
                  </a:lnTo>
                  <a:lnTo>
                    <a:pt x="8" y="41"/>
                  </a:lnTo>
                  <a:lnTo>
                    <a:pt x="10" y="39"/>
                  </a:lnTo>
                  <a:lnTo>
                    <a:pt x="12" y="38"/>
                  </a:lnTo>
                  <a:lnTo>
                    <a:pt x="14" y="35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2" name="Freeform 2606"/>
            <p:cNvSpPr>
              <a:spLocks/>
            </p:cNvSpPr>
            <p:nvPr/>
          </p:nvSpPr>
          <p:spPr bwMode="auto">
            <a:xfrm>
              <a:off x="3546" y="2447"/>
              <a:ext cx="3" cy="9"/>
            </a:xfrm>
            <a:custGeom>
              <a:avLst/>
              <a:gdLst/>
              <a:ahLst/>
              <a:cxnLst>
                <a:cxn ang="0">
                  <a:pos x="1" y="32"/>
                </a:cxn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1" y="32"/>
                </a:cxn>
                <a:cxn ang="0">
                  <a:pos x="0" y="30"/>
                </a:cxn>
                <a:cxn ang="0">
                  <a:pos x="1" y="33"/>
                </a:cxn>
                <a:cxn ang="0">
                  <a:pos x="2" y="35"/>
                </a:cxn>
                <a:cxn ang="0">
                  <a:pos x="4" y="36"/>
                </a:cxn>
                <a:cxn ang="0">
                  <a:pos x="8" y="36"/>
                </a:cxn>
                <a:cxn ang="0">
                  <a:pos x="10" y="36"/>
                </a:cxn>
                <a:cxn ang="0">
                  <a:pos x="12" y="35"/>
                </a:cxn>
                <a:cxn ang="0">
                  <a:pos x="14" y="33"/>
                </a:cxn>
                <a:cxn ang="0">
                  <a:pos x="14" y="30"/>
                </a:cxn>
                <a:cxn ang="0">
                  <a:pos x="1" y="32"/>
                </a:cxn>
              </a:cxnLst>
              <a:rect l="0" t="0" r="r" b="b"/>
              <a:pathLst>
                <a:path w="14" h="36">
                  <a:moveTo>
                    <a:pt x="1" y="32"/>
                  </a:moveTo>
                  <a:lnTo>
                    <a:pt x="14" y="3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" y="32"/>
                  </a:lnTo>
                  <a:lnTo>
                    <a:pt x="0" y="30"/>
                  </a:lnTo>
                  <a:lnTo>
                    <a:pt x="1" y="33"/>
                  </a:lnTo>
                  <a:lnTo>
                    <a:pt x="2" y="35"/>
                  </a:lnTo>
                  <a:lnTo>
                    <a:pt x="4" y="36"/>
                  </a:lnTo>
                  <a:lnTo>
                    <a:pt x="8" y="36"/>
                  </a:lnTo>
                  <a:lnTo>
                    <a:pt x="10" y="36"/>
                  </a:lnTo>
                  <a:lnTo>
                    <a:pt x="12" y="35"/>
                  </a:lnTo>
                  <a:lnTo>
                    <a:pt x="14" y="33"/>
                  </a:lnTo>
                  <a:lnTo>
                    <a:pt x="14" y="30"/>
                  </a:lnTo>
                  <a:lnTo>
                    <a:pt x="1" y="3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3" name="Freeform 2607"/>
            <p:cNvSpPr>
              <a:spLocks/>
            </p:cNvSpPr>
            <p:nvPr/>
          </p:nvSpPr>
          <p:spPr bwMode="auto">
            <a:xfrm>
              <a:off x="3546" y="2453"/>
              <a:ext cx="6" cy="10"/>
            </a:xfrm>
            <a:custGeom>
              <a:avLst/>
              <a:gdLst/>
              <a:ahLst/>
              <a:cxnLst>
                <a:cxn ang="0">
                  <a:pos x="12" y="35"/>
                </a:cxn>
                <a:cxn ang="0">
                  <a:pos x="23" y="28"/>
                </a:cxn>
                <a:cxn ang="0">
                  <a:pos x="13" y="0"/>
                </a:cxn>
                <a:cxn ang="0">
                  <a:pos x="0" y="4"/>
                </a:cxn>
                <a:cxn ang="0">
                  <a:pos x="11" y="34"/>
                </a:cxn>
                <a:cxn ang="0">
                  <a:pos x="12" y="35"/>
                </a:cxn>
                <a:cxn ang="0">
                  <a:pos x="11" y="34"/>
                </a:cxn>
                <a:cxn ang="0">
                  <a:pos x="12" y="36"/>
                </a:cxn>
                <a:cxn ang="0">
                  <a:pos x="14" y="38"/>
                </a:cxn>
                <a:cxn ang="0">
                  <a:pos x="17" y="38"/>
                </a:cxn>
                <a:cxn ang="0">
                  <a:pos x="19" y="38"/>
                </a:cxn>
                <a:cxn ang="0">
                  <a:pos x="21" y="36"/>
                </a:cxn>
                <a:cxn ang="0">
                  <a:pos x="23" y="35"/>
                </a:cxn>
                <a:cxn ang="0">
                  <a:pos x="23" y="32"/>
                </a:cxn>
                <a:cxn ang="0">
                  <a:pos x="23" y="28"/>
                </a:cxn>
                <a:cxn ang="0">
                  <a:pos x="12" y="35"/>
                </a:cxn>
              </a:cxnLst>
              <a:rect l="0" t="0" r="r" b="b"/>
              <a:pathLst>
                <a:path w="23" h="38">
                  <a:moveTo>
                    <a:pt x="12" y="35"/>
                  </a:moveTo>
                  <a:lnTo>
                    <a:pt x="23" y="28"/>
                  </a:lnTo>
                  <a:lnTo>
                    <a:pt x="13" y="0"/>
                  </a:lnTo>
                  <a:lnTo>
                    <a:pt x="0" y="4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1" y="34"/>
                  </a:lnTo>
                  <a:lnTo>
                    <a:pt x="12" y="36"/>
                  </a:lnTo>
                  <a:lnTo>
                    <a:pt x="14" y="38"/>
                  </a:lnTo>
                  <a:lnTo>
                    <a:pt x="17" y="38"/>
                  </a:lnTo>
                  <a:lnTo>
                    <a:pt x="19" y="38"/>
                  </a:lnTo>
                  <a:lnTo>
                    <a:pt x="21" y="36"/>
                  </a:lnTo>
                  <a:lnTo>
                    <a:pt x="23" y="35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12" y="3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4" name="Freeform 2608"/>
            <p:cNvSpPr>
              <a:spLocks/>
            </p:cNvSpPr>
            <p:nvPr/>
          </p:nvSpPr>
          <p:spPr bwMode="auto">
            <a:xfrm>
              <a:off x="3549" y="2460"/>
              <a:ext cx="8" cy="10"/>
            </a:xfrm>
            <a:custGeom>
              <a:avLst/>
              <a:gdLst/>
              <a:ahLst/>
              <a:cxnLst>
                <a:cxn ang="0">
                  <a:pos x="21" y="38"/>
                </a:cxn>
                <a:cxn ang="0">
                  <a:pos x="30" y="29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20" y="37"/>
                </a:cxn>
                <a:cxn ang="0">
                  <a:pos x="21" y="38"/>
                </a:cxn>
                <a:cxn ang="0">
                  <a:pos x="20" y="37"/>
                </a:cxn>
                <a:cxn ang="0">
                  <a:pos x="22" y="39"/>
                </a:cxn>
                <a:cxn ang="0">
                  <a:pos x="24" y="40"/>
                </a:cxn>
                <a:cxn ang="0">
                  <a:pos x="27" y="39"/>
                </a:cxn>
                <a:cxn ang="0">
                  <a:pos x="29" y="38"/>
                </a:cxn>
                <a:cxn ang="0">
                  <a:pos x="31" y="37"/>
                </a:cxn>
                <a:cxn ang="0">
                  <a:pos x="32" y="34"/>
                </a:cxn>
                <a:cxn ang="0">
                  <a:pos x="32" y="32"/>
                </a:cxn>
                <a:cxn ang="0">
                  <a:pos x="30" y="29"/>
                </a:cxn>
                <a:cxn ang="0">
                  <a:pos x="21" y="38"/>
                </a:cxn>
              </a:cxnLst>
              <a:rect l="0" t="0" r="r" b="b"/>
              <a:pathLst>
                <a:path w="32" h="40">
                  <a:moveTo>
                    <a:pt x="21" y="38"/>
                  </a:moveTo>
                  <a:lnTo>
                    <a:pt x="30" y="29"/>
                  </a:lnTo>
                  <a:lnTo>
                    <a:pt x="10" y="0"/>
                  </a:lnTo>
                  <a:lnTo>
                    <a:pt x="0" y="8"/>
                  </a:lnTo>
                  <a:lnTo>
                    <a:pt x="20" y="37"/>
                  </a:lnTo>
                  <a:lnTo>
                    <a:pt x="21" y="38"/>
                  </a:lnTo>
                  <a:lnTo>
                    <a:pt x="20" y="37"/>
                  </a:lnTo>
                  <a:lnTo>
                    <a:pt x="22" y="39"/>
                  </a:lnTo>
                  <a:lnTo>
                    <a:pt x="24" y="40"/>
                  </a:lnTo>
                  <a:lnTo>
                    <a:pt x="27" y="39"/>
                  </a:lnTo>
                  <a:lnTo>
                    <a:pt x="29" y="38"/>
                  </a:lnTo>
                  <a:lnTo>
                    <a:pt x="31" y="37"/>
                  </a:lnTo>
                  <a:lnTo>
                    <a:pt x="32" y="34"/>
                  </a:lnTo>
                  <a:lnTo>
                    <a:pt x="32" y="32"/>
                  </a:lnTo>
                  <a:lnTo>
                    <a:pt x="30" y="29"/>
                  </a:lnTo>
                  <a:lnTo>
                    <a:pt x="21" y="3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5" name="Freeform 2609"/>
            <p:cNvSpPr>
              <a:spLocks/>
            </p:cNvSpPr>
            <p:nvPr/>
          </p:nvSpPr>
          <p:spPr bwMode="auto">
            <a:xfrm>
              <a:off x="3554" y="2467"/>
              <a:ext cx="11" cy="10"/>
            </a:xfrm>
            <a:custGeom>
              <a:avLst/>
              <a:gdLst/>
              <a:ahLst/>
              <a:cxnLst>
                <a:cxn ang="0">
                  <a:pos x="32" y="40"/>
                </a:cxn>
                <a:cxn ang="0">
                  <a:pos x="40" y="3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31" y="39"/>
                </a:cxn>
                <a:cxn ang="0">
                  <a:pos x="32" y="40"/>
                </a:cxn>
                <a:cxn ang="0">
                  <a:pos x="31" y="39"/>
                </a:cxn>
                <a:cxn ang="0">
                  <a:pos x="34" y="41"/>
                </a:cxn>
                <a:cxn ang="0">
                  <a:pos x="36" y="41"/>
                </a:cxn>
                <a:cxn ang="0">
                  <a:pos x="39" y="41"/>
                </a:cxn>
                <a:cxn ang="0">
                  <a:pos x="40" y="39"/>
                </a:cxn>
                <a:cxn ang="0">
                  <a:pos x="42" y="37"/>
                </a:cxn>
                <a:cxn ang="0">
                  <a:pos x="42" y="35"/>
                </a:cxn>
                <a:cxn ang="0">
                  <a:pos x="42" y="32"/>
                </a:cxn>
                <a:cxn ang="0">
                  <a:pos x="40" y="30"/>
                </a:cxn>
                <a:cxn ang="0">
                  <a:pos x="32" y="40"/>
                </a:cxn>
              </a:cxnLst>
              <a:rect l="0" t="0" r="r" b="b"/>
              <a:pathLst>
                <a:path w="42" h="41">
                  <a:moveTo>
                    <a:pt x="32" y="40"/>
                  </a:moveTo>
                  <a:lnTo>
                    <a:pt x="40" y="30"/>
                  </a:lnTo>
                  <a:lnTo>
                    <a:pt x="9" y="0"/>
                  </a:lnTo>
                  <a:lnTo>
                    <a:pt x="0" y="10"/>
                  </a:lnTo>
                  <a:lnTo>
                    <a:pt x="31" y="39"/>
                  </a:lnTo>
                  <a:lnTo>
                    <a:pt x="32" y="40"/>
                  </a:lnTo>
                  <a:lnTo>
                    <a:pt x="31" y="39"/>
                  </a:lnTo>
                  <a:lnTo>
                    <a:pt x="34" y="41"/>
                  </a:lnTo>
                  <a:lnTo>
                    <a:pt x="36" y="41"/>
                  </a:lnTo>
                  <a:lnTo>
                    <a:pt x="39" y="41"/>
                  </a:lnTo>
                  <a:lnTo>
                    <a:pt x="40" y="39"/>
                  </a:lnTo>
                  <a:lnTo>
                    <a:pt x="42" y="37"/>
                  </a:lnTo>
                  <a:lnTo>
                    <a:pt x="42" y="35"/>
                  </a:lnTo>
                  <a:lnTo>
                    <a:pt x="42" y="32"/>
                  </a:lnTo>
                  <a:lnTo>
                    <a:pt x="40" y="30"/>
                  </a:lnTo>
                  <a:lnTo>
                    <a:pt x="32" y="4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6" name="Freeform 2610"/>
            <p:cNvSpPr>
              <a:spLocks/>
            </p:cNvSpPr>
            <p:nvPr/>
          </p:nvSpPr>
          <p:spPr bwMode="auto">
            <a:xfrm>
              <a:off x="3562" y="2475"/>
              <a:ext cx="12" cy="9"/>
            </a:xfrm>
            <a:custGeom>
              <a:avLst/>
              <a:gdLst/>
              <a:ahLst/>
              <a:cxnLst>
                <a:cxn ang="0">
                  <a:pos x="37" y="37"/>
                </a:cxn>
                <a:cxn ang="0">
                  <a:pos x="44" y="26"/>
                </a:cxn>
                <a:cxn ang="0">
                  <a:pos x="8" y="0"/>
                </a:cxn>
                <a:cxn ang="0">
                  <a:pos x="0" y="10"/>
                </a:cxn>
                <a:cxn ang="0">
                  <a:pos x="36" y="36"/>
                </a:cxn>
                <a:cxn ang="0">
                  <a:pos x="37" y="37"/>
                </a:cxn>
                <a:cxn ang="0">
                  <a:pos x="36" y="36"/>
                </a:cxn>
                <a:cxn ang="0">
                  <a:pos x="38" y="37"/>
                </a:cxn>
                <a:cxn ang="0">
                  <a:pos x="41" y="37"/>
                </a:cxn>
                <a:cxn ang="0">
                  <a:pos x="44" y="36"/>
                </a:cxn>
                <a:cxn ang="0">
                  <a:pos x="46" y="34"/>
                </a:cxn>
                <a:cxn ang="0">
                  <a:pos x="47" y="32"/>
                </a:cxn>
                <a:cxn ang="0">
                  <a:pos x="47" y="30"/>
                </a:cxn>
                <a:cxn ang="0">
                  <a:pos x="46" y="28"/>
                </a:cxn>
                <a:cxn ang="0">
                  <a:pos x="44" y="26"/>
                </a:cxn>
                <a:cxn ang="0">
                  <a:pos x="37" y="37"/>
                </a:cxn>
              </a:cxnLst>
              <a:rect l="0" t="0" r="r" b="b"/>
              <a:pathLst>
                <a:path w="47" h="37">
                  <a:moveTo>
                    <a:pt x="37" y="37"/>
                  </a:moveTo>
                  <a:lnTo>
                    <a:pt x="44" y="26"/>
                  </a:lnTo>
                  <a:lnTo>
                    <a:pt x="8" y="0"/>
                  </a:lnTo>
                  <a:lnTo>
                    <a:pt x="0" y="10"/>
                  </a:lnTo>
                  <a:lnTo>
                    <a:pt x="36" y="36"/>
                  </a:lnTo>
                  <a:lnTo>
                    <a:pt x="37" y="37"/>
                  </a:lnTo>
                  <a:lnTo>
                    <a:pt x="36" y="36"/>
                  </a:lnTo>
                  <a:lnTo>
                    <a:pt x="38" y="37"/>
                  </a:lnTo>
                  <a:lnTo>
                    <a:pt x="41" y="37"/>
                  </a:lnTo>
                  <a:lnTo>
                    <a:pt x="44" y="36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30"/>
                  </a:lnTo>
                  <a:lnTo>
                    <a:pt x="46" y="28"/>
                  </a:lnTo>
                  <a:lnTo>
                    <a:pt x="44" y="26"/>
                  </a:lnTo>
                  <a:lnTo>
                    <a:pt x="37" y="3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7" name="Freeform 2611"/>
            <p:cNvSpPr>
              <a:spLocks/>
            </p:cNvSpPr>
            <p:nvPr/>
          </p:nvSpPr>
          <p:spPr bwMode="auto">
            <a:xfrm>
              <a:off x="3572" y="2481"/>
              <a:ext cx="14" cy="8"/>
            </a:xfrm>
            <a:custGeom>
              <a:avLst/>
              <a:gdLst/>
              <a:ahLst/>
              <a:cxnLst>
                <a:cxn ang="0">
                  <a:pos x="49" y="34"/>
                </a:cxn>
                <a:cxn ang="0">
                  <a:pos x="54" y="21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49" y="33"/>
                </a:cxn>
                <a:cxn ang="0">
                  <a:pos x="49" y="34"/>
                </a:cxn>
                <a:cxn ang="0">
                  <a:pos x="49" y="33"/>
                </a:cxn>
                <a:cxn ang="0">
                  <a:pos x="52" y="34"/>
                </a:cxn>
                <a:cxn ang="0">
                  <a:pos x="54" y="34"/>
                </a:cxn>
                <a:cxn ang="0">
                  <a:pos x="57" y="32"/>
                </a:cxn>
                <a:cxn ang="0">
                  <a:pos x="59" y="30"/>
                </a:cxn>
                <a:cxn ang="0">
                  <a:pos x="59" y="28"/>
                </a:cxn>
                <a:cxn ang="0">
                  <a:pos x="59" y="25"/>
                </a:cxn>
                <a:cxn ang="0">
                  <a:pos x="58" y="23"/>
                </a:cxn>
                <a:cxn ang="0">
                  <a:pos x="54" y="21"/>
                </a:cxn>
                <a:cxn ang="0">
                  <a:pos x="49" y="34"/>
                </a:cxn>
              </a:cxnLst>
              <a:rect l="0" t="0" r="r" b="b"/>
              <a:pathLst>
                <a:path w="59" h="34">
                  <a:moveTo>
                    <a:pt x="49" y="34"/>
                  </a:moveTo>
                  <a:lnTo>
                    <a:pt x="54" y="21"/>
                  </a:lnTo>
                  <a:lnTo>
                    <a:pt x="6" y="0"/>
                  </a:lnTo>
                  <a:lnTo>
                    <a:pt x="0" y="12"/>
                  </a:lnTo>
                  <a:lnTo>
                    <a:pt x="49" y="33"/>
                  </a:lnTo>
                  <a:lnTo>
                    <a:pt x="49" y="34"/>
                  </a:lnTo>
                  <a:lnTo>
                    <a:pt x="49" y="33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7" y="32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5"/>
                  </a:lnTo>
                  <a:lnTo>
                    <a:pt x="58" y="23"/>
                  </a:lnTo>
                  <a:lnTo>
                    <a:pt x="54" y="21"/>
                  </a:lnTo>
                  <a:lnTo>
                    <a:pt x="49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8" name="Freeform 2612"/>
            <p:cNvSpPr>
              <a:spLocks/>
            </p:cNvSpPr>
            <p:nvPr/>
          </p:nvSpPr>
          <p:spPr bwMode="auto">
            <a:xfrm>
              <a:off x="3584" y="2486"/>
              <a:ext cx="16" cy="9"/>
            </a:xfrm>
            <a:custGeom>
              <a:avLst/>
              <a:gdLst/>
              <a:ahLst/>
              <a:cxnLst>
                <a:cxn ang="0">
                  <a:pos x="55" y="34"/>
                </a:cxn>
                <a:cxn ang="0">
                  <a:pos x="60" y="21"/>
                </a:cxn>
                <a:cxn ang="0">
                  <a:pos x="5" y="0"/>
                </a:cxn>
                <a:cxn ang="0">
                  <a:pos x="0" y="13"/>
                </a:cxn>
                <a:cxn ang="0">
                  <a:pos x="55" y="33"/>
                </a:cxn>
                <a:cxn ang="0">
                  <a:pos x="55" y="34"/>
                </a:cxn>
                <a:cxn ang="0">
                  <a:pos x="55" y="33"/>
                </a:cxn>
                <a:cxn ang="0">
                  <a:pos x="59" y="34"/>
                </a:cxn>
                <a:cxn ang="0">
                  <a:pos x="61" y="33"/>
                </a:cxn>
                <a:cxn ang="0">
                  <a:pos x="63" y="32"/>
                </a:cxn>
                <a:cxn ang="0">
                  <a:pos x="64" y="30"/>
                </a:cxn>
                <a:cxn ang="0">
                  <a:pos x="65" y="27"/>
                </a:cxn>
                <a:cxn ang="0">
                  <a:pos x="64" y="25"/>
                </a:cxn>
                <a:cxn ang="0">
                  <a:pos x="63" y="23"/>
                </a:cxn>
                <a:cxn ang="0">
                  <a:pos x="60" y="21"/>
                </a:cxn>
                <a:cxn ang="0">
                  <a:pos x="55" y="34"/>
                </a:cxn>
              </a:cxnLst>
              <a:rect l="0" t="0" r="r" b="b"/>
              <a:pathLst>
                <a:path w="65" h="34">
                  <a:moveTo>
                    <a:pt x="55" y="34"/>
                  </a:moveTo>
                  <a:lnTo>
                    <a:pt x="60" y="21"/>
                  </a:lnTo>
                  <a:lnTo>
                    <a:pt x="5" y="0"/>
                  </a:lnTo>
                  <a:lnTo>
                    <a:pt x="0" y="13"/>
                  </a:lnTo>
                  <a:lnTo>
                    <a:pt x="55" y="33"/>
                  </a:lnTo>
                  <a:lnTo>
                    <a:pt x="55" y="34"/>
                  </a:lnTo>
                  <a:lnTo>
                    <a:pt x="55" y="33"/>
                  </a:lnTo>
                  <a:lnTo>
                    <a:pt x="59" y="34"/>
                  </a:lnTo>
                  <a:lnTo>
                    <a:pt x="61" y="33"/>
                  </a:lnTo>
                  <a:lnTo>
                    <a:pt x="63" y="32"/>
                  </a:lnTo>
                  <a:lnTo>
                    <a:pt x="64" y="30"/>
                  </a:lnTo>
                  <a:lnTo>
                    <a:pt x="65" y="27"/>
                  </a:lnTo>
                  <a:lnTo>
                    <a:pt x="64" y="25"/>
                  </a:lnTo>
                  <a:lnTo>
                    <a:pt x="63" y="23"/>
                  </a:lnTo>
                  <a:lnTo>
                    <a:pt x="60" y="21"/>
                  </a:lnTo>
                  <a:lnTo>
                    <a:pt x="55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29" name="Freeform 2613"/>
            <p:cNvSpPr>
              <a:spLocks/>
            </p:cNvSpPr>
            <p:nvPr/>
          </p:nvSpPr>
          <p:spPr bwMode="auto">
            <a:xfrm>
              <a:off x="3598" y="2491"/>
              <a:ext cx="17" cy="8"/>
            </a:xfrm>
            <a:custGeom>
              <a:avLst/>
              <a:gdLst/>
              <a:ahLst/>
              <a:cxnLst>
                <a:cxn ang="0">
                  <a:pos x="61" y="28"/>
                </a:cxn>
                <a:cxn ang="0">
                  <a:pos x="64" y="16"/>
                </a:cxn>
                <a:cxn ang="0">
                  <a:pos x="5" y="0"/>
                </a:cxn>
                <a:cxn ang="0">
                  <a:pos x="0" y="13"/>
                </a:cxn>
                <a:cxn ang="0">
                  <a:pos x="61" y="28"/>
                </a:cxn>
                <a:cxn ang="0">
                  <a:pos x="61" y="28"/>
                </a:cxn>
                <a:cxn ang="0">
                  <a:pos x="61" y="28"/>
                </a:cxn>
                <a:cxn ang="0">
                  <a:pos x="64" y="28"/>
                </a:cxn>
                <a:cxn ang="0">
                  <a:pos x="66" y="27"/>
                </a:cxn>
                <a:cxn ang="0">
                  <a:pos x="68" y="26"/>
                </a:cxn>
                <a:cxn ang="0">
                  <a:pos x="69" y="24"/>
                </a:cxn>
                <a:cxn ang="0">
                  <a:pos x="69" y="21"/>
                </a:cxn>
                <a:cxn ang="0">
                  <a:pos x="68" y="19"/>
                </a:cxn>
                <a:cxn ang="0">
                  <a:pos x="67" y="17"/>
                </a:cxn>
                <a:cxn ang="0">
                  <a:pos x="64" y="16"/>
                </a:cxn>
                <a:cxn ang="0">
                  <a:pos x="61" y="28"/>
                </a:cxn>
              </a:cxnLst>
              <a:rect l="0" t="0" r="r" b="b"/>
              <a:pathLst>
                <a:path w="69" h="28">
                  <a:moveTo>
                    <a:pt x="61" y="28"/>
                  </a:moveTo>
                  <a:lnTo>
                    <a:pt x="64" y="16"/>
                  </a:lnTo>
                  <a:lnTo>
                    <a:pt x="5" y="0"/>
                  </a:lnTo>
                  <a:lnTo>
                    <a:pt x="0" y="13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1" y="28"/>
                  </a:lnTo>
                  <a:lnTo>
                    <a:pt x="64" y="28"/>
                  </a:lnTo>
                  <a:lnTo>
                    <a:pt x="66" y="27"/>
                  </a:lnTo>
                  <a:lnTo>
                    <a:pt x="68" y="26"/>
                  </a:lnTo>
                  <a:lnTo>
                    <a:pt x="69" y="24"/>
                  </a:lnTo>
                  <a:lnTo>
                    <a:pt x="69" y="21"/>
                  </a:lnTo>
                  <a:lnTo>
                    <a:pt x="68" y="19"/>
                  </a:lnTo>
                  <a:lnTo>
                    <a:pt x="67" y="17"/>
                  </a:lnTo>
                  <a:lnTo>
                    <a:pt x="64" y="16"/>
                  </a:lnTo>
                  <a:lnTo>
                    <a:pt x="61" y="2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0" name="Freeform 2614"/>
            <p:cNvSpPr>
              <a:spLocks/>
            </p:cNvSpPr>
            <p:nvPr/>
          </p:nvSpPr>
          <p:spPr bwMode="auto">
            <a:xfrm>
              <a:off x="3613" y="2496"/>
              <a:ext cx="18" cy="6"/>
            </a:xfrm>
            <a:custGeom>
              <a:avLst/>
              <a:gdLst/>
              <a:ahLst/>
              <a:cxnLst>
                <a:cxn ang="0">
                  <a:pos x="65" y="26"/>
                </a:cxn>
                <a:cxn ang="0">
                  <a:pos x="67" y="13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65" y="26"/>
                </a:cxn>
                <a:cxn ang="0">
                  <a:pos x="65" y="26"/>
                </a:cxn>
                <a:cxn ang="0">
                  <a:pos x="65" y="26"/>
                </a:cxn>
                <a:cxn ang="0">
                  <a:pos x="68" y="26"/>
                </a:cxn>
                <a:cxn ang="0">
                  <a:pos x="70" y="25"/>
                </a:cxn>
                <a:cxn ang="0">
                  <a:pos x="72" y="23"/>
                </a:cxn>
                <a:cxn ang="0">
                  <a:pos x="72" y="21"/>
                </a:cxn>
                <a:cxn ang="0">
                  <a:pos x="73" y="19"/>
                </a:cxn>
                <a:cxn ang="0">
                  <a:pos x="72" y="17"/>
                </a:cxn>
                <a:cxn ang="0">
                  <a:pos x="70" y="14"/>
                </a:cxn>
                <a:cxn ang="0">
                  <a:pos x="67" y="13"/>
                </a:cxn>
                <a:cxn ang="0">
                  <a:pos x="65" y="26"/>
                </a:cxn>
              </a:cxnLst>
              <a:rect l="0" t="0" r="r" b="b"/>
              <a:pathLst>
                <a:path w="73" h="26">
                  <a:moveTo>
                    <a:pt x="65" y="26"/>
                  </a:moveTo>
                  <a:lnTo>
                    <a:pt x="67" y="13"/>
                  </a:lnTo>
                  <a:lnTo>
                    <a:pt x="3" y="0"/>
                  </a:lnTo>
                  <a:lnTo>
                    <a:pt x="0" y="12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8" y="26"/>
                  </a:lnTo>
                  <a:lnTo>
                    <a:pt x="70" y="25"/>
                  </a:lnTo>
                  <a:lnTo>
                    <a:pt x="72" y="23"/>
                  </a:lnTo>
                  <a:lnTo>
                    <a:pt x="72" y="21"/>
                  </a:lnTo>
                  <a:lnTo>
                    <a:pt x="73" y="19"/>
                  </a:lnTo>
                  <a:lnTo>
                    <a:pt x="72" y="17"/>
                  </a:lnTo>
                  <a:lnTo>
                    <a:pt x="70" y="14"/>
                  </a:lnTo>
                  <a:lnTo>
                    <a:pt x="67" y="13"/>
                  </a:lnTo>
                  <a:lnTo>
                    <a:pt x="65" y="2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1" name="Freeform 2615"/>
            <p:cNvSpPr>
              <a:spLocks/>
            </p:cNvSpPr>
            <p:nvPr/>
          </p:nvSpPr>
          <p:spPr bwMode="auto">
            <a:xfrm>
              <a:off x="3629" y="2499"/>
              <a:ext cx="19" cy="6"/>
            </a:xfrm>
            <a:custGeom>
              <a:avLst/>
              <a:gdLst/>
              <a:ahLst/>
              <a:cxnLst>
                <a:cxn ang="0">
                  <a:pos x="70" y="24"/>
                </a:cxn>
                <a:cxn ang="0">
                  <a:pos x="72" y="11"/>
                </a:cxn>
                <a:cxn ang="0">
                  <a:pos x="2" y="0"/>
                </a:cxn>
                <a:cxn ang="0">
                  <a:pos x="0" y="13"/>
                </a:cxn>
                <a:cxn ang="0">
                  <a:pos x="70" y="24"/>
                </a:cxn>
                <a:cxn ang="0">
                  <a:pos x="70" y="24"/>
                </a:cxn>
                <a:cxn ang="0">
                  <a:pos x="70" y="24"/>
                </a:cxn>
                <a:cxn ang="0">
                  <a:pos x="73" y="24"/>
                </a:cxn>
                <a:cxn ang="0">
                  <a:pos x="75" y="22"/>
                </a:cxn>
                <a:cxn ang="0">
                  <a:pos x="76" y="21"/>
                </a:cxn>
                <a:cxn ang="0">
                  <a:pos x="77" y="18"/>
                </a:cxn>
                <a:cxn ang="0">
                  <a:pos x="77" y="16"/>
                </a:cxn>
                <a:cxn ang="0">
                  <a:pos x="76" y="14"/>
                </a:cxn>
                <a:cxn ang="0">
                  <a:pos x="75" y="12"/>
                </a:cxn>
                <a:cxn ang="0">
                  <a:pos x="72" y="11"/>
                </a:cxn>
                <a:cxn ang="0">
                  <a:pos x="70" y="24"/>
                </a:cxn>
              </a:cxnLst>
              <a:rect l="0" t="0" r="r" b="b"/>
              <a:pathLst>
                <a:path w="77" h="24">
                  <a:moveTo>
                    <a:pt x="70" y="24"/>
                  </a:moveTo>
                  <a:lnTo>
                    <a:pt x="72" y="11"/>
                  </a:lnTo>
                  <a:lnTo>
                    <a:pt x="2" y="0"/>
                  </a:lnTo>
                  <a:lnTo>
                    <a:pt x="0" y="13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70" y="24"/>
                  </a:lnTo>
                  <a:lnTo>
                    <a:pt x="73" y="24"/>
                  </a:lnTo>
                  <a:lnTo>
                    <a:pt x="75" y="22"/>
                  </a:lnTo>
                  <a:lnTo>
                    <a:pt x="76" y="21"/>
                  </a:lnTo>
                  <a:lnTo>
                    <a:pt x="77" y="18"/>
                  </a:lnTo>
                  <a:lnTo>
                    <a:pt x="77" y="16"/>
                  </a:lnTo>
                  <a:lnTo>
                    <a:pt x="76" y="14"/>
                  </a:lnTo>
                  <a:lnTo>
                    <a:pt x="75" y="12"/>
                  </a:lnTo>
                  <a:lnTo>
                    <a:pt x="72" y="11"/>
                  </a:lnTo>
                  <a:lnTo>
                    <a:pt x="70" y="2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2" name="Freeform 2616"/>
            <p:cNvSpPr>
              <a:spLocks/>
            </p:cNvSpPr>
            <p:nvPr/>
          </p:nvSpPr>
          <p:spPr bwMode="auto">
            <a:xfrm>
              <a:off x="3647" y="2501"/>
              <a:ext cx="19" cy="5"/>
            </a:xfrm>
            <a:custGeom>
              <a:avLst/>
              <a:gdLst/>
              <a:ahLst/>
              <a:cxnLst>
                <a:cxn ang="0">
                  <a:pos x="74" y="18"/>
                </a:cxn>
                <a:cxn ang="0">
                  <a:pos x="75" y="5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74" y="18"/>
                </a:cxn>
                <a:cxn ang="0">
                  <a:pos x="74" y="18"/>
                </a:cxn>
                <a:cxn ang="0">
                  <a:pos x="74" y="18"/>
                </a:cxn>
                <a:cxn ang="0">
                  <a:pos x="76" y="18"/>
                </a:cxn>
                <a:cxn ang="0">
                  <a:pos x="79" y="16"/>
                </a:cxn>
                <a:cxn ang="0">
                  <a:pos x="80" y="14"/>
                </a:cxn>
                <a:cxn ang="0">
                  <a:pos x="80" y="12"/>
                </a:cxn>
                <a:cxn ang="0">
                  <a:pos x="80" y="10"/>
                </a:cxn>
                <a:cxn ang="0">
                  <a:pos x="79" y="7"/>
                </a:cxn>
                <a:cxn ang="0">
                  <a:pos x="77" y="6"/>
                </a:cxn>
                <a:cxn ang="0">
                  <a:pos x="75" y="5"/>
                </a:cxn>
                <a:cxn ang="0">
                  <a:pos x="74" y="18"/>
                </a:cxn>
              </a:cxnLst>
              <a:rect l="0" t="0" r="r" b="b"/>
              <a:pathLst>
                <a:path w="80" h="18">
                  <a:moveTo>
                    <a:pt x="74" y="18"/>
                  </a:moveTo>
                  <a:lnTo>
                    <a:pt x="75" y="5"/>
                  </a:lnTo>
                  <a:lnTo>
                    <a:pt x="1" y="0"/>
                  </a:lnTo>
                  <a:lnTo>
                    <a:pt x="0" y="13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4" y="18"/>
                  </a:lnTo>
                  <a:lnTo>
                    <a:pt x="76" y="18"/>
                  </a:lnTo>
                  <a:lnTo>
                    <a:pt x="79" y="16"/>
                  </a:lnTo>
                  <a:lnTo>
                    <a:pt x="80" y="14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79" y="7"/>
                  </a:lnTo>
                  <a:lnTo>
                    <a:pt x="77" y="6"/>
                  </a:lnTo>
                  <a:lnTo>
                    <a:pt x="75" y="5"/>
                  </a:lnTo>
                  <a:lnTo>
                    <a:pt x="74" y="1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3" name="Freeform 2617"/>
            <p:cNvSpPr>
              <a:spLocks/>
            </p:cNvSpPr>
            <p:nvPr/>
          </p:nvSpPr>
          <p:spPr bwMode="auto">
            <a:xfrm>
              <a:off x="3665" y="2503"/>
              <a:ext cx="20" cy="3"/>
            </a:xfrm>
            <a:custGeom>
              <a:avLst/>
              <a:gdLst/>
              <a:ahLst/>
              <a:cxnLst>
                <a:cxn ang="0">
                  <a:pos x="73" y="13"/>
                </a:cxn>
                <a:cxn ang="0">
                  <a:pos x="72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72" y="13"/>
                </a:cxn>
                <a:cxn ang="0">
                  <a:pos x="73" y="13"/>
                </a:cxn>
                <a:cxn ang="0">
                  <a:pos x="72" y="13"/>
                </a:cxn>
                <a:cxn ang="0">
                  <a:pos x="75" y="12"/>
                </a:cxn>
                <a:cxn ang="0">
                  <a:pos x="77" y="11"/>
                </a:cxn>
                <a:cxn ang="0">
                  <a:pos x="78" y="9"/>
                </a:cxn>
                <a:cxn ang="0">
                  <a:pos x="79" y="7"/>
                </a:cxn>
                <a:cxn ang="0">
                  <a:pos x="78" y="4"/>
                </a:cxn>
                <a:cxn ang="0">
                  <a:pos x="77" y="2"/>
                </a:cxn>
                <a:cxn ang="0">
                  <a:pos x="75" y="1"/>
                </a:cxn>
                <a:cxn ang="0">
                  <a:pos x="72" y="0"/>
                </a:cxn>
                <a:cxn ang="0">
                  <a:pos x="73" y="13"/>
                </a:cxn>
              </a:cxnLst>
              <a:rect l="0" t="0" r="r" b="b"/>
              <a:pathLst>
                <a:path w="79" h="13">
                  <a:moveTo>
                    <a:pt x="73" y="13"/>
                  </a:moveTo>
                  <a:lnTo>
                    <a:pt x="72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72" y="13"/>
                  </a:lnTo>
                  <a:lnTo>
                    <a:pt x="73" y="13"/>
                  </a:lnTo>
                  <a:lnTo>
                    <a:pt x="72" y="13"/>
                  </a:lnTo>
                  <a:lnTo>
                    <a:pt x="75" y="12"/>
                  </a:lnTo>
                  <a:lnTo>
                    <a:pt x="77" y="11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8" y="4"/>
                  </a:lnTo>
                  <a:lnTo>
                    <a:pt x="77" y="2"/>
                  </a:lnTo>
                  <a:lnTo>
                    <a:pt x="75" y="1"/>
                  </a:lnTo>
                  <a:lnTo>
                    <a:pt x="72" y="0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4" name="Freeform 2618"/>
            <p:cNvSpPr>
              <a:spLocks/>
            </p:cNvSpPr>
            <p:nvPr/>
          </p:nvSpPr>
          <p:spPr bwMode="auto">
            <a:xfrm>
              <a:off x="3683" y="2502"/>
              <a:ext cx="20" cy="4"/>
            </a:xfrm>
            <a:custGeom>
              <a:avLst/>
              <a:gdLst/>
              <a:ahLst/>
              <a:cxnLst>
                <a:cxn ang="0">
                  <a:pos x="74" y="12"/>
                </a:cxn>
                <a:cxn ang="0">
                  <a:pos x="73" y="0"/>
                </a:cxn>
                <a:cxn ang="0">
                  <a:pos x="0" y="2"/>
                </a:cxn>
                <a:cxn ang="0">
                  <a:pos x="1" y="15"/>
                </a:cxn>
                <a:cxn ang="0">
                  <a:pos x="74" y="12"/>
                </a:cxn>
                <a:cxn ang="0">
                  <a:pos x="74" y="12"/>
                </a:cxn>
                <a:cxn ang="0">
                  <a:pos x="74" y="12"/>
                </a:cxn>
                <a:cxn ang="0">
                  <a:pos x="77" y="12"/>
                </a:cxn>
                <a:cxn ang="0">
                  <a:pos x="78" y="10"/>
                </a:cxn>
                <a:cxn ang="0">
                  <a:pos x="80" y="8"/>
                </a:cxn>
                <a:cxn ang="0">
                  <a:pos x="80" y="6"/>
                </a:cxn>
                <a:cxn ang="0">
                  <a:pos x="79" y="3"/>
                </a:cxn>
                <a:cxn ang="0">
                  <a:pos x="78" y="1"/>
                </a:cxn>
                <a:cxn ang="0">
                  <a:pos x="76" y="0"/>
                </a:cxn>
                <a:cxn ang="0">
                  <a:pos x="73" y="0"/>
                </a:cxn>
                <a:cxn ang="0">
                  <a:pos x="74" y="12"/>
                </a:cxn>
              </a:cxnLst>
              <a:rect l="0" t="0" r="r" b="b"/>
              <a:pathLst>
                <a:path w="80" h="15">
                  <a:moveTo>
                    <a:pt x="74" y="12"/>
                  </a:moveTo>
                  <a:lnTo>
                    <a:pt x="73" y="0"/>
                  </a:lnTo>
                  <a:lnTo>
                    <a:pt x="0" y="2"/>
                  </a:lnTo>
                  <a:lnTo>
                    <a:pt x="1" y="15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77" y="12"/>
                  </a:lnTo>
                  <a:lnTo>
                    <a:pt x="78" y="10"/>
                  </a:lnTo>
                  <a:lnTo>
                    <a:pt x="80" y="8"/>
                  </a:lnTo>
                  <a:lnTo>
                    <a:pt x="80" y="6"/>
                  </a:lnTo>
                  <a:lnTo>
                    <a:pt x="79" y="3"/>
                  </a:lnTo>
                  <a:lnTo>
                    <a:pt x="78" y="1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4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5" name="Freeform 2619"/>
            <p:cNvSpPr>
              <a:spLocks/>
            </p:cNvSpPr>
            <p:nvPr/>
          </p:nvSpPr>
          <p:spPr bwMode="auto">
            <a:xfrm>
              <a:off x="3701" y="2500"/>
              <a:ext cx="20" cy="5"/>
            </a:xfrm>
            <a:custGeom>
              <a:avLst/>
              <a:gdLst/>
              <a:ahLst/>
              <a:cxnLst>
                <a:cxn ang="0">
                  <a:pos x="71" y="13"/>
                </a:cxn>
                <a:cxn ang="0">
                  <a:pos x="69" y="0"/>
                </a:cxn>
                <a:cxn ang="0">
                  <a:pos x="0" y="8"/>
                </a:cxn>
                <a:cxn ang="0">
                  <a:pos x="1" y="20"/>
                </a:cxn>
                <a:cxn ang="0">
                  <a:pos x="71" y="13"/>
                </a:cxn>
                <a:cxn ang="0">
                  <a:pos x="71" y="13"/>
                </a:cxn>
                <a:cxn ang="0">
                  <a:pos x="71" y="13"/>
                </a:cxn>
                <a:cxn ang="0">
                  <a:pos x="74" y="12"/>
                </a:cxn>
                <a:cxn ang="0">
                  <a:pos x="75" y="10"/>
                </a:cxn>
                <a:cxn ang="0">
                  <a:pos x="76" y="8"/>
                </a:cxn>
                <a:cxn ang="0">
                  <a:pos x="77" y="5"/>
                </a:cxn>
                <a:cxn ang="0">
                  <a:pos x="76" y="3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0"/>
                </a:cxn>
                <a:cxn ang="0">
                  <a:pos x="71" y="13"/>
                </a:cxn>
              </a:cxnLst>
              <a:rect l="0" t="0" r="r" b="b"/>
              <a:pathLst>
                <a:path w="77" h="20">
                  <a:moveTo>
                    <a:pt x="71" y="13"/>
                  </a:moveTo>
                  <a:lnTo>
                    <a:pt x="69" y="0"/>
                  </a:lnTo>
                  <a:lnTo>
                    <a:pt x="0" y="8"/>
                  </a:lnTo>
                  <a:lnTo>
                    <a:pt x="1" y="20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4" y="12"/>
                  </a:lnTo>
                  <a:lnTo>
                    <a:pt x="75" y="10"/>
                  </a:lnTo>
                  <a:lnTo>
                    <a:pt x="76" y="8"/>
                  </a:lnTo>
                  <a:lnTo>
                    <a:pt x="77" y="5"/>
                  </a:lnTo>
                  <a:lnTo>
                    <a:pt x="76" y="3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0"/>
                  </a:lnTo>
                  <a:lnTo>
                    <a:pt x="71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6" name="Freeform 2620"/>
            <p:cNvSpPr>
              <a:spLocks/>
            </p:cNvSpPr>
            <p:nvPr/>
          </p:nvSpPr>
          <p:spPr bwMode="auto">
            <a:xfrm>
              <a:off x="3718" y="2497"/>
              <a:ext cx="20" cy="6"/>
            </a:xfrm>
            <a:custGeom>
              <a:avLst/>
              <a:gdLst/>
              <a:ahLst/>
              <a:cxnLst>
                <a:cxn ang="0">
                  <a:pos x="72" y="14"/>
                </a:cxn>
                <a:cxn ang="0">
                  <a:pos x="70" y="0"/>
                </a:cxn>
                <a:cxn ang="0">
                  <a:pos x="0" y="12"/>
                </a:cxn>
                <a:cxn ang="0">
                  <a:pos x="2" y="25"/>
                </a:cxn>
                <a:cxn ang="0">
                  <a:pos x="72" y="14"/>
                </a:cxn>
                <a:cxn ang="0">
                  <a:pos x="72" y="14"/>
                </a:cxn>
                <a:cxn ang="0">
                  <a:pos x="72" y="14"/>
                </a:cxn>
                <a:cxn ang="0">
                  <a:pos x="75" y="13"/>
                </a:cxn>
                <a:cxn ang="0">
                  <a:pos x="76" y="11"/>
                </a:cxn>
                <a:cxn ang="0">
                  <a:pos x="77" y="9"/>
                </a:cxn>
                <a:cxn ang="0">
                  <a:pos x="77" y="6"/>
                </a:cxn>
                <a:cxn ang="0">
                  <a:pos x="76" y="4"/>
                </a:cxn>
                <a:cxn ang="0">
                  <a:pos x="75" y="2"/>
                </a:cxn>
                <a:cxn ang="0">
                  <a:pos x="73" y="1"/>
                </a:cxn>
                <a:cxn ang="0">
                  <a:pos x="70" y="0"/>
                </a:cxn>
                <a:cxn ang="0">
                  <a:pos x="72" y="14"/>
                </a:cxn>
              </a:cxnLst>
              <a:rect l="0" t="0" r="r" b="b"/>
              <a:pathLst>
                <a:path w="77" h="25">
                  <a:moveTo>
                    <a:pt x="72" y="14"/>
                  </a:moveTo>
                  <a:lnTo>
                    <a:pt x="70" y="0"/>
                  </a:lnTo>
                  <a:lnTo>
                    <a:pt x="0" y="12"/>
                  </a:lnTo>
                  <a:lnTo>
                    <a:pt x="2" y="25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2" y="14"/>
                  </a:lnTo>
                  <a:lnTo>
                    <a:pt x="75" y="13"/>
                  </a:lnTo>
                  <a:lnTo>
                    <a:pt x="76" y="11"/>
                  </a:lnTo>
                  <a:lnTo>
                    <a:pt x="77" y="9"/>
                  </a:lnTo>
                  <a:lnTo>
                    <a:pt x="77" y="6"/>
                  </a:lnTo>
                  <a:lnTo>
                    <a:pt x="76" y="4"/>
                  </a:lnTo>
                  <a:lnTo>
                    <a:pt x="75" y="2"/>
                  </a:lnTo>
                  <a:lnTo>
                    <a:pt x="73" y="1"/>
                  </a:lnTo>
                  <a:lnTo>
                    <a:pt x="70" y="0"/>
                  </a:lnTo>
                  <a:lnTo>
                    <a:pt x="72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7" name="Freeform 2621"/>
            <p:cNvSpPr>
              <a:spLocks/>
            </p:cNvSpPr>
            <p:nvPr/>
          </p:nvSpPr>
          <p:spPr bwMode="auto">
            <a:xfrm>
              <a:off x="3736" y="2494"/>
              <a:ext cx="17" cy="7"/>
            </a:xfrm>
            <a:custGeom>
              <a:avLst/>
              <a:gdLst/>
              <a:ahLst/>
              <a:cxnLst>
                <a:cxn ang="0">
                  <a:pos x="67" y="12"/>
                </a:cxn>
                <a:cxn ang="0">
                  <a:pos x="63" y="0"/>
                </a:cxn>
                <a:cxn ang="0">
                  <a:pos x="0" y="16"/>
                </a:cxn>
                <a:cxn ang="0">
                  <a:pos x="3" y="29"/>
                </a:cxn>
                <a:cxn ang="0">
                  <a:pos x="66" y="12"/>
                </a:cxn>
                <a:cxn ang="0">
                  <a:pos x="67" y="12"/>
                </a:cxn>
                <a:cxn ang="0">
                  <a:pos x="66" y="12"/>
                </a:cxn>
                <a:cxn ang="0">
                  <a:pos x="69" y="11"/>
                </a:cxn>
                <a:cxn ang="0">
                  <a:pos x="71" y="9"/>
                </a:cxn>
                <a:cxn ang="0">
                  <a:pos x="71" y="7"/>
                </a:cxn>
                <a:cxn ang="0">
                  <a:pos x="71" y="5"/>
                </a:cxn>
                <a:cxn ang="0">
                  <a:pos x="70" y="2"/>
                </a:cxn>
                <a:cxn ang="0">
                  <a:pos x="68" y="1"/>
                </a:cxn>
                <a:cxn ang="0">
                  <a:pos x="66" y="0"/>
                </a:cxn>
                <a:cxn ang="0">
                  <a:pos x="63" y="0"/>
                </a:cxn>
                <a:cxn ang="0">
                  <a:pos x="67" y="12"/>
                </a:cxn>
              </a:cxnLst>
              <a:rect l="0" t="0" r="r" b="b"/>
              <a:pathLst>
                <a:path w="71" h="29">
                  <a:moveTo>
                    <a:pt x="67" y="12"/>
                  </a:moveTo>
                  <a:lnTo>
                    <a:pt x="63" y="0"/>
                  </a:lnTo>
                  <a:lnTo>
                    <a:pt x="0" y="16"/>
                  </a:lnTo>
                  <a:lnTo>
                    <a:pt x="3" y="29"/>
                  </a:lnTo>
                  <a:lnTo>
                    <a:pt x="66" y="12"/>
                  </a:lnTo>
                  <a:lnTo>
                    <a:pt x="67" y="12"/>
                  </a:lnTo>
                  <a:lnTo>
                    <a:pt x="66" y="12"/>
                  </a:lnTo>
                  <a:lnTo>
                    <a:pt x="69" y="11"/>
                  </a:lnTo>
                  <a:lnTo>
                    <a:pt x="71" y="9"/>
                  </a:lnTo>
                  <a:lnTo>
                    <a:pt x="71" y="7"/>
                  </a:lnTo>
                  <a:lnTo>
                    <a:pt x="71" y="5"/>
                  </a:lnTo>
                  <a:lnTo>
                    <a:pt x="70" y="2"/>
                  </a:lnTo>
                  <a:lnTo>
                    <a:pt x="68" y="1"/>
                  </a:lnTo>
                  <a:lnTo>
                    <a:pt x="66" y="0"/>
                  </a:lnTo>
                  <a:lnTo>
                    <a:pt x="63" y="0"/>
                  </a:lnTo>
                  <a:lnTo>
                    <a:pt x="67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8" name="Freeform 2622"/>
            <p:cNvSpPr>
              <a:spLocks/>
            </p:cNvSpPr>
            <p:nvPr/>
          </p:nvSpPr>
          <p:spPr bwMode="auto">
            <a:xfrm>
              <a:off x="3751" y="2489"/>
              <a:ext cx="17" cy="8"/>
            </a:xfrm>
            <a:custGeom>
              <a:avLst/>
              <a:gdLst/>
              <a:ahLst/>
              <a:cxnLst>
                <a:cxn ang="0">
                  <a:pos x="61" y="12"/>
                </a:cxn>
                <a:cxn ang="0">
                  <a:pos x="57" y="0"/>
                </a:cxn>
                <a:cxn ang="0">
                  <a:pos x="0" y="18"/>
                </a:cxn>
                <a:cxn ang="0">
                  <a:pos x="4" y="30"/>
                </a:cxn>
                <a:cxn ang="0">
                  <a:pos x="61" y="12"/>
                </a:cxn>
                <a:cxn ang="0">
                  <a:pos x="61" y="12"/>
                </a:cxn>
                <a:cxn ang="0">
                  <a:pos x="61" y="12"/>
                </a:cxn>
                <a:cxn ang="0">
                  <a:pos x="63" y="11"/>
                </a:cxn>
                <a:cxn ang="0">
                  <a:pos x="65" y="9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64" y="2"/>
                </a:cxn>
                <a:cxn ang="0">
                  <a:pos x="62" y="0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61" y="12"/>
                </a:cxn>
              </a:cxnLst>
              <a:rect l="0" t="0" r="r" b="b"/>
              <a:pathLst>
                <a:path w="65" h="30">
                  <a:moveTo>
                    <a:pt x="61" y="12"/>
                  </a:moveTo>
                  <a:lnTo>
                    <a:pt x="57" y="0"/>
                  </a:lnTo>
                  <a:lnTo>
                    <a:pt x="0" y="18"/>
                  </a:lnTo>
                  <a:lnTo>
                    <a:pt x="4" y="30"/>
                  </a:lnTo>
                  <a:lnTo>
                    <a:pt x="61" y="12"/>
                  </a:lnTo>
                  <a:lnTo>
                    <a:pt x="61" y="12"/>
                  </a:lnTo>
                  <a:lnTo>
                    <a:pt x="61" y="12"/>
                  </a:lnTo>
                  <a:lnTo>
                    <a:pt x="63" y="11"/>
                  </a:lnTo>
                  <a:lnTo>
                    <a:pt x="65" y="9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64" y="2"/>
                  </a:lnTo>
                  <a:lnTo>
                    <a:pt x="62" y="0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61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39" name="Freeform 2623"/>
            <p:cNvSpPr>
              <a:spLocks/>
            </p:cNvSpPr>
            <p:nvPr/>
          </p:nvSpPr>
          <p:spPr bwMode="auto">
            <a:xfrm>
              <a:off x="3765" y="2484"/>
              <a:ext cx="16" cy="8"/>
            </a:xfrm>
            <a:custGeom>
              <a:avLst/>
              <a:gdLst/>
              <a:ahLst/>
              <a:cxnLst>
                <a:cxn ang="0">
                  <a:pos x="58" y="13"/>
                </a:cxn>
                <a:cxn ang="0">
                  <a:pos x="52" y="0"/>
                </a:cxn>
                <a:cxn ang="0">
                  <a:pos x="0" y="22"/>
                </a:cxn>
                <a:cxn ang="0">
                  <a:pos x="5" y="34"/>
                </a:cxn>
                <a:cxn ang="0">
                  <a:pos x="57" y="13"/>
                </a:cxn>
                <a:cxn ang="0">
                  <a:pos x="58" y="13"/>
                </a:cxn>
                <a:cxn ang="0">
                  <a:pos x="57" y="13"/>
                </a:cxn>
                <a:cxn ang="0">
                  <a:pos x="60" y="11"/>
                </a:cxn>
                <a:cxn ang="0">
                  <a:pos x="61" y="8"/>
                </a:cxn>
                <a:cxn ang="0">
                  <a:pos x="61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58" y="0"/>
                </a:cxn>
                <a:cxn ang="0">
                  <a:pos x="55" y="0"/>
                </a:cxn>
                <a:cxn ang="0">
                  <a:pos x="52" y="0"/>
                </a:cxn>
                <a:cxn ang="0">
                  <a:pos x="58" y="13"/>
                </a:cxn>
              </a:cxnLst>
              <a:rect l="0" t="0" r="r" b="b"/>
              <a:pathLst>
                <a:path w="61" h="34">
                  <a:moveTo>
                    <a:pt x="58" y="13"/>
                  </a:moveTo>
                  <a:lnTo>
                    <a:pt x="52" y="0"/>
                  </a:lnTo>
                  <a:lnTo>
                    <a:pt x="0" y="22"/>
                  </a:lnTo>
                  <a:lnTo>
                    <a:pt x="5" y="34"/>
                  </a:lnTo>
                  <a:lnTo>
                    <a:pt x="57" y="13"/>
                  </a:lnTo>
                  <a:lnTo>
                    <a:pt x="58" y="13"/>
                  </a:lnTo>
                  <a:lnTo>
                    <a:pt x="57" y="13"/>
                  </a:lnTo>
                  <a:lnTo>
                    <a:pt x="60" y="11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58" y="0"/>
                  </a:lnTo>
                  <a:lnTo>
                    <a:pt x="55" y="0"/>
                  </a:lnTo>
                  <a:lnTo>
                    <a:pt x="52" y="0"/>
                  </a:lnTo>
                  <a:lnTo>
                    <a:pt x="58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0" name="Freeform 2624"/>
            <p:cNvSpPr>
              <a:spLocks/>
            </p:cNvSpPr>
            <p:nvPr/>
          </p:nvSpPr>
          <p:spPr bwMode="auto">
            <a:xfrm>
              <a:off x="3778" y="2477"/>
              <a:ext cx="13" cy="10"/>
            </a:xfrm>
            <a:custGeom>
              <a:avLst/>
              <a:gdLst/>
              <a:ahLst/>
              <a:cxnLst>
                <a:cxn ang="0">
                  <a:pos x="48" y="12"/>
                </a:cxn>
                <a:cxn ang="0">
                  <a:pos x="40" y="1"/>
                </a:cxn>
                <a:cxn ang="0">
                  <a:pos x="0" y="25"/>
                </a:cxn>
                <a:cxn ang="0">
                  <a:pos x="6" y="37"/>
                </a:cxn>
                <a:cxn ang="0">
                  <a:pos x="48" y="12"/>
                </a:cxn>
                <a:cxn ang="0">
                  <a:pos x="48" y="12"/>
                </a:cxn>
                <a:cxn ang="0">
                  <a:pos x="48" y="12"/>
                </a:cxn>
                <a:cxn ang="0">
                  <a:pos x="50" y="10"/>
                </a:cxn>
                <a:cxn ang="0">
                  <a:pos x="51" y="8"/>
                </a:cxn>
                <a:cxn ang="0">
                  <a:pos x="51" y="6"/>
                </a:cxn>
                <a:cxn ang="0">
                  <a:pos x="50" y="4"/>
                </a:cxn>
                <a:cxn ang="0">
                  <a:pos x="48" y="2"/>
                </a:cxn>
                <a:cxn ang="0">
                  <a:pos x="46" y="1"/>
                </a:cxn>
                <a:cxn ang="0">
                  <a:pos x="44" y="0"/>
                </a:cxn>
                <a:cxn ang="0">
                  <a:pos x="40" y="1"/>
                </a:cxn>
                <a:cxn ang="0">
                  <a:pos x="48" y="12"/>
                </a:cxn>
              </a:cxnLst>
              <a:rect l="0" t="0" r="r" b="b"/>
              <a:pathLst>
                <a:path w="51" h="37">
                  <a:moveTo>
                    <a:pt x="48" y="12"/>
                  </a:moveTo>
                  <a:lnTo>
                    <a:pt x="40" y="1"/>
                  </a:lnTo>
                  <a:lnTo>
                    <a:pt x="0" y="25"/>
                  </a:lnTo>
                  <a:lnTo>
                    <a:pt x="6" y="37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0" y="10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0" y="4"/>
                  </a:lnTo>
                  <a:lnTo>
                    <a:pt x="48" y="2"/>
                  </a:lnTo>
                  <a:lnTo>
                    <a:pt x="46" y="1"/>
                  </a:lnTo>
                  <a:lnTo>
                    <a:pt x="44" y="0"/>
                  </a:lnTo>
                  <a:lnTo>
                    <a:pt x="40" y="1"/>
                  </a:lnTo>
                  <a:lnTo>
                    <a:pt x="48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1" name="Freeform 2625"/>
            <p:cNvSpPr>
              <a:spLocks/>
            </p:cNvSpPr>
            <p:nvPr/>
          </p:nvSpPr>
          <p:spPr bwMode="auto">
            <a:xfrm>
              <a:off x="3789" y="2471"/>
              <a:ext cx="11" cy="10"/>
            </a:xfrm>
            <a:custGeom>
              <a:avLst/>
              <a:gdLst/>
              <a:ahLst/>
              <a:cxnLst>
                <a:cxn ang="0">
                  <a:pos x="45" y="11"/>
                </a:cxn>
                <a:cxn ang="0">
                  <a:pos x="36" y="2"/>
                </a:cxn>
                <a:cxn ang="0">
                  <a:pos x="0" y="29"/>
                </a:cxn>
                <a:cxn ang="0">
                  <a:pos x="8" y="39"/>
                </a:cxn>
                <a:cxn ang="0">
                  <a:pos x="44" y="13"/>
                </a:cxn>
                <a:cxn ang="0">
                  <a:pos x="45" y="11"/>
                </a:cxn>
                <a:cxn ang="0">
                  <a:pos x="44" y="13"/>
                </a:cxn>
                <a:cxn ang="0">
                  <a:pos x="46" y="10"/>
                </a:cxn>
                <a:cxn ang="0">
                  <a:pos x="47" y="7"/>
                </a:cxn>
                <a:cxn ang="0">
                  <a:pos x="46" y="5"/>
                </a:cxn>
                <a:cxn ang="0">
                  <a:pos x="45" y="3"/>
                </a:cxn>
                <a:cxn ang="0">
                  <a:pos x="43" y="1"/>
                </a:cxn>
                <a:cxn ang="0">
                  <a:pos x="41" y="0"/>
                </a:cxn>
                <a:cxn ang="0">
                  <a:pos x="39" y="0"/>
                </a:cxn>
                <a:cxn ang="0">
                  <a:pos x="36" y="2"/>
                </a:cxn>
                <a:cxn ang="0">
                  <a:pos x="45" y="11"/>
                </a:cxn>
              </a:cxnLst>
              <a:rect l="0" t="0" r="r" b="b"/>
              <a:pathLst>
                <a:path w="47" h="39">
                  <a:moveTo>
                    <a:pt x="45" y="11"/>
                  </a:moveTo>
                  <a:lnTo>
                    <a:pt x="36" y="2"/>
                  </a:lnTo>
                  <a:lnTo>
                    <a:pt x="0" y="29"/>
                  </a:lnTo>
                  <a:lnTo>
                    <a:pt x="8" y="39"/>
                  </a:lnTo>
                  <a:lnTo>
                    <a:pt x="44" y="13"/>
                  </a:lnTo>
                  <a:lnTo>
                    <a:pt x="45" y="11"/>
                  </a:lnTo>
                  <a:lnTo>
                    <a:pt x="44" y="13"/>
                  </a:lnTo>
                  <a:lnTo>
                    <a:pt x="46" y="10"/>
                  </a:lnTo>
                  <a:lnTo>
                    <a:pt x="47" y="7"/>
                  </a:lnTo>
                  <a:lnTo>
                    <a:pt x="46" y="5"/>
                  </a:lnTo>
                  <a:lnTo>
                    <a:pt x="45" y="3"/>
                  </a:lnTo>
                  <a:lnTo>
                    <a:pt x="43" y="1"/>
                  </a:lnTo>
                  <a:lnTo>
                    <a:pt x="41" y="0"/>
                  </a:lnTo>
                  <a:lnTo>
                    <a:pt x="39" y="0"/>
                  </a:lnTo>
                  <a:lnTo>
                    <a:pt x="36" y="2"/>
                  </a:lnTo>
                  <a:lnTo>
                    <a:pt x="45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2" name="Freeform 2626"/>
            <p:cNvSpPr>
              <a:spLocks/>
            </p:cNvSpPr>
            <p:nvPr/>
          </p:nvSpPr>
          <p:spPr bwMode="auto">
            <a:xfrm>
              <a:off x="3797" y="2464"/>
              <a:ext cx="9" cy="10"/>
            </a:xfrm>
            <a:custGeom>
              <a:avLst/>
              <a:gdLst/>
              <a:ahLst/>
              <a:cxnLst>
                <a:cxn ang="0">
                  <a:pos x="35" y="9"/>
                </a:cxn>
                <a:cxn ang="0">
                  <a:pos x="24" y="2"/>
                </a:cxn>
                <a:cxn ang="0">
                  <a:pos x="0" y="31"/>
                </a:cxn>
                <a:cxn ang="0">
                  <a:pos x="10" y="39"/>
                </a:cxn>
                <a:cxn ang="0">
                  <a:pos x="34" y="10"/>
                </a:cxn>
                <a:cxn ang="0">
                  <a:pos x="35" y="9"/>
                </a:cxn>
                <a:cxn ang="0">
                  <a:pos x="34" y="10"/>
                </a:cxn>
                <a:cxn ang="0">
                  <a:pos x="35" y="8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3" y="1"/>
                </a:cxn>
                <a:cxn ang="0">
                  <a:pos x="31" y="0"/>
                </a:cxn>
                <a:cxn ang="0">
                  <a:pos x="28" y="0"/>
                </a:cxn>
                <a:cxn ang="0">
                  <a:pos x="26" y="0"/>
                </a:cxn>
                <a:cxn ang="0">
                  <a:pos x="24" y="2"/>
                </a:cxn>
                <a:cxn ang="0">
                  <a:pos x="35" y="9"/>
                </a:cxn>
              </a:cxnLst>
              <a:rect l="0" t="0" r="r" b="b"/>
              <a:pathLst>
                <a:path w="35" h="39">
                  <a:moveTo>
                    <a:pt x="35" y="9"/>
                  </a:moveTo>
                  <a:lnTo>
                    <a:pt x="24" y="2"/>
                  </a:lnTo>
                  <a:lnTo>
                    <a:pt x="0" y="31"/>
                  </a:lnTo>
                  <a:lnTo>
                    <a:pt x="10" y="39"/>
                  </a:lnTo>
                  <a:lnTo>
                    <a:pt x="34" y="10"/>
                  </a:lnTo>
                  <a:lnTo>
                    <a:pt x="35" y="9"/>
                  </a:lnTo>
                  <a:lnTo>
                    <a:pt x="34" y="10"/>
                  </a:lnTo>
                  <a:lnTo>
                    <a:pt x="35" y="8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3" y="1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4" y="2"/>
                  </a:lnTo>
                  <a:lnTo>
                    <a:pt x="35" y="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3" name="Freeform 2627"/>
            <p:cNvSpPr>
              <a:spLocks/>
            </p:cNvSpPr>
            <p:nvPr/>
          </p:nvSpPr>
          <p:spPr bwMode="auto">
            <a:xfrm>
              <a:off x="3803" y="2456"/>
              <a:ext cx="7" cy="10"/>
            </a:xfrm>
            <a:custGeom>
              <a:avLst/>
              <a:gdLst/>
              <a:ahLst/>
              <a:cxnLst>
                <a:cxn ang="0">
                  <a:pos x="28" y="8"/>
                </a:cxn>
                <a:cxn ang="0">
                  <a:pos x="16" y="3"/>
                </a:cxn>
                <a:cxn ang="0">
                  <a:pos x="0" y="33"/>
                </a:cxn>
                <a:cxn ang="0">
                  <a:pos x="12" y="39"/>
                </a:cxn>
                <a:cxn ang="0">
                  <a:pos x="27" y="10"/>
                </a:cxn>
                <a:cxn ang="0">
                  <a:pos x="28" y="8"/>
                </a:cxn>
                <a:cxn ang="0">
                  <a:pos x="27" y="10"/>
                </a:cxn>
                <a:cxn ang="0">
                  <a:pos x="28" y="7"/>
                </a:cxn>
                <a:cxn ang="0">
                  <a:pos x="27" y="4"/>
                </a:cxn>
                <a:cxn ang="0">
                  <a:pos x="26" y="2"/>
                </a:cxn>
                <a:cxn ang="0">
                  <a:pos x="24" y="1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7" y="1"/>
                </a:cxn>
                <a:cxn ang="0">
                  <a:pos x="16" y="3"/>
                </a:cxn>
                <a:cxn ang="0">
                  <a:pos x="28" y="8"/>
                </a:cxn>
              </a:cxnLst>
              <a:rect l="0" t="0" r="r" b="b"/>
              <a:pathLst>
                <a:path w="28" h="39">
                  <a:moveTo>
                    <a:pt x="28" y="8"/>
                  </a:moveTo>
                  <a:lnTo>
                    <a:pt x="16" y="3"/>
                  </a:lnTo>
                  <a:lnTo>
                    <a:pt x="0" y="33"/>
                  </a:lnTo>
                  <a:lnTo>
                    <a:pt x="12" y="39"/>
                  </a:lnTo>
                  <a:lnTo>
                    <a:pt x="27" y="10"/>
                  </a:lnTo>
                  <a:lnTo>
                    <a:pt x="28" y="8"/>
                  </a:lnTo>
                  <a:lnTo>
                    <a:pt x="27" y="10"/>
                  </a:lnTo>
                  <a:lnTo>
                    <a:pt x="28" y="7"/>
                  </a:lnTo>
                  <a:lnTo>
                    <a:pt x="27" y="4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1"/>
                  </a:lnTo>
                  <a:lnTo>
                    <a:pt x="16" y="3"/>
                  </a:lnTo>
                  <a:lnTo>
                    <a:pt x="28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4" name="Freeform 2628"/>
            <p:cNvSpPr>
              <a:spLocks/>
            </p:cNvSpPr>
            <p:nvPr/>
          </p:nvSpPr>
          <p:spPr bwMode="auto">
            <a:xfrm>
              <a:off x="3807" y="2448"/>
              <a:ext cx="4" cy="10"/>
            </a:xfrm>
            <a:custGeom>
              <a:avLst/>
              <a:gdLst/>
              <a:ahLst/>
              <a:cxnLst>
                <a:cxn ang="0">
                  <a:pos x="18" y="5"/>
                </a:cxn>
                <a:cxn ang="0">
                  <a:pos x="5" y="5"/>
                </a:cxn>
                <a:cxn ang="0">
                  <a:pos x="0" y="36"/>
                </a:cxn>
                <a:cxn ang="0">
                  <a:pos x="13" y="39"/>
                </a:cxn>
                <a:cxn ang="0">
                  <a:pos x="18" y="7"/>
                </a:cxn>
                <a:cxn ang="0">
                  <a:pos x="18" y="5"/>
                </a:cxn>
                <a:cxn ang="0">
                  <a:pos x="18" y="7"/>
                </a:cxn>
                <a:cxn ang="0">
                  <a:pos x="18" y="4"/>
                </a:cxn>
                <a:cxn ang="0">
                  <a:pos x="16" y="2"/>
                </a:cxn>
                <a:cxn ang="0">
                  <a:pos x="15" y="1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1"/>
                </a:cxn>
                <a:cxn ang="0">
                  <a:pos x="6" y="3"/>
                </a:cxn>
                <a:cxn ang="0">
                  <a:pos x="5" y="5"/>
                </a:cxn>
                <a:cxn ang="0">
                  <a:pos x="18" y="5"/>
                </a:cxn>
              </a:cxnLst>
              <a:rect l="0" t="0" r="r" b="b"/>
              <a:pathLst>
                <a:path w="18" h="39">
                  <a:moveTo>
                    <a:pt x="18" y="5"/>
                  </a:moveTo>
                  <a:lnTo>
                    <a:pt x="5" y="5"/>
                  </a:lnTo>
                  <a:lnTo>
                    <a:pt x="0" y="36"/>
                  </a:lnTo>
                  <a:lnTo>
                    <a:pt x="13" y="39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6" y="2"/>
                  </a:lnTo>
                  <a:lnTo>
                    <a:pt x="15" y="1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6" y="3"/>
                  </a:lnTo>
                  <a:lnTo>
                    <a:pt x="5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5" name="Freeform 2629"/>
            <p:cNvSpPr>
              <a:spLocks/>
            </p:cNvSpPr>
            <p:nvPr/>
          </p:nvSpPr>
          <p:spPr bwMode="auto">
            <a:xfrm>
              <a:off x="3601" y="2420"/>
              <a:ext cx="160" cy="62"/>
            </a:xfrm>
            <a:custGeom>
              <a:avLst/>
              <a:gdLst/>
              <a:ahLst/>
              <a:cxnLst>
                <a:cxn ang="0">
                  <a:pos x="93" y="0"/>
                </a:cxn>
                <a:cxn ang="0">
                  <a:pos x="93" y="30"/>
                </a:cxn>
                <a:cxn ang="0">
                  <a:pos x="240" y="30"/>
                </a:cxn>
                <a:cxn ang="0">
                  <a:pos x="319" y="96"/>
                </a:cxn>
                <a:cxn ang="0">
                  <a:pos x="397" y="30"/>
                </a:cxn>
                <a:cxn ang="0">
                  <a:pos x="544" y="30"/>
                </a:cxn>
                <a:cxn ang="0">
                  <a:pos x="544" y="0"/>
                </a:cxn>
                <a:cxn ang="0">
                  <a:pos x="638" y="38"/>
                </a:cxn>
                <a:cxn ang="0">
                  <a:pos x="544" y="75"/>
                </a:cxn>
                <a:cxn ang="0">
                  <a:pos x="544" y="48"/>
                </a:cxn>
                <a:cxn ang="0">
                  <a:pos x="438" y="48"/>
                </a:cxn>
                <a:cxn ang="0">
                  <a:pos x="353" y="123"/>
                </a:cxn>
                <a:cxn ang="0">
                  <a:pos x="438" y="197"/>
                </a:cxn>
                <a:cxn ang="0">
                  <a:pos x="544" y="197"/>
                </a:cxn>
                <a:cxn ang="0">
                  <a:pos x="544" y="171"/>
                </a:cxn>
                <a:cxn ang="0">
                  <a:pos x="638" y="210"/>
                </a:cxn>
                <a:cxn ang="0">
                  <a:pos x="544" y="247"/>
                </a:cxn>
                <a:cxn ang="0">
                  <a:pos x="544" y="221"/>
                </a:cxn>
                <a:cxn ang="0">
                  <a:pos x="397" y="221"/>
                </a:cxn>
                <a:cxn ang="0">
                  <a:pos x="319" y="149"/>
                </a:cxn>
                <a:cxn ang="0">
                  <a:pos x="240" y="221"/>
                </a:cxn>
                <a:cxn ang="0">
                  <a:pos x="93" y="221"/>
                </a:cxn>
                <a:cxn ang="0">
                  <a:pos x="93" y="247"/>
                </a:cxn>
                <a:cxn ang="0">
                  <a:pos x="0" y="210"/>
                </a:cxn>
                <a:cxn ang="0">
                  <a:pos x="93" y="171"/>
                </a:cxn>
                <a:cxn ang="0">
                  <a:pos x="93" y="197"/>
                </a:cxn>
                <a:cxn ang="0">
                  <a:pos x="192" y="197"/>
                </a:cxn>
                <a:cxn ang="0">
                  <a:pos x="285" y="123"/>
                </a:cxn>
                <a:cxn ang="0">
                  <a:pos x="192" y="48"/>
                </a:cxn>
                <a:cxn ang="0">
                  <a:pos x="93" y="48"/>
                </a:cxn>
                <a:cxn ang="0">
                  <a:pos x="93" y="75"/>
                </a:cxn>
                <a:cxn ang="0">
                  <a:pos x="0" y="38"/>
                </a:cxn>
                <a:cxn ang="0">
                  <a:pos x="93" y="0"/>
                </a:cxn>
              </a:cxnLst>
              <a:rect l="0" t="0" r="r" b="b"/>
              <a:pathLst>
                <a:path w="638" h="247">
                  <a:moveTo>
                    <a:pt x="93" y="0"/>
                  </a:moveTo>
                  <a:lnTo>
                    <a:pt x="93" y="30"/>
                  </a:lnTo>
                  <a:lnTo>
                    <a:pt x="240" y="30"/>
                  </a:lnTo>
                  <a:lnTo>
                    <a:pt x="319" y="96"/>
                  </a:lnTo>
                  <a:lnTo>
                    <a:pt x="397" y="30"/>
                  </a:lnTo>
                  <a:lnTo>
                    <a:pt x="544" y="30"/>
                  </a:lnTo>
                  <a:lnTo>
                    <a:pt x="544" y="0"/>
                  </a:lnTo>
                  <a:lnTo>
                    <a:pt x="638" y="38"/>
                  </a:lnTo>
                  <a:lnTo>
                    <a:pt x="544" y="75"/>
                  </a:lnTo>
                  <a:lnTo>
                    <a:pt x="544" y="48"/>
                  </a:lnTo>
                  <a:lnTo>
                    <a:pt x="438" y="48"/>
                  </a:lnTo>
                  <a:lnTo>
                    <a:pt x="353" y="123"/>
                  </a:lnTo>
                  <a:lnTo>
                    <a:pt x="438" y="197"/>
                  </a:lnTo>
                  <a:lnTo>
                    <a:pt x="544" y="197"/>
                  </a:lnTo>
                  <a:lnTo>
                    <a:pt x="544" y="171"/>
                  </a:lnTo>
                  <a:lnTo>
                    <a:pt x="638" y="210"/>
                  </a:lnTo>
                  <a:lnTo>
                    <a:pt x="544" y="247"/>
                  </a:lnTo>
                  <a:lnTo>
                    <a:pt x="544" y="221"/>
                  </a:lnTo>
                  <a:lnTo>
                    <a:pt x="397" y="221"/>
                  </a:lnTo>
                  <a:lnTo>
                    <a:pt x="319" y="149"/>
                  </a:lnTo>
                  <a:lnTo>
                    <a:pt x="240" y="221"/>
                  </a:lnTo>
                  <a:lnTo>
                    <a:pt x="93" y="221"/>
                  </a:lnTo>
                  <a:lnTo>
                    <a:pt x="93" y="247"/>
                  </a:lnTo>
                  <a:lnTo>
                    <a:pt x="0" y="210"/>
                  </a:lnTo>
                  <a:lnTo>
                    <a:pt x="93" y="171"/>
                  </a:lnTo>
                  <a:lnTo>
                    <a:pt x="93" y="197"/>
                  </a:lnTo>
                  <a:lnTo>
                    <a:pt x="192" y="197"/>
                  </a:lnTo>
                  <a:lnTo>
                    <a:pt x="285" y="123"/>
                  </a:lnTo>
                  <a:lnTo>
                    <a:pt x="192" y="48"/>
                  </a:lnTo>
                  <a:lnTo>
                    <a:pt x="93" y="48"/>
                  </a:lnTo>
                  <a:lnTo>
                    <a:pt x="93" y="75"/>
                  </a:lnTo>
                  <a:lnTo>
                    <a:pt x="0" y="38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6" name="Freeform 2630"/>
            <p:cNvSpPr>
              <a:spLocks/>
            </p:cNvSpPr>
            <p:nvPr/>
          </p:nvSpPr>
          <p:spPr bwMode="auto">
            <a:xfrm>
              <a:off x="3623" y="2420"/>
              <a:ext cx="3" cy="9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14" y="3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7" y="36"/>
                </a:cxn>
                <a:cxn ang="0">
                  <a:pos x="0" y="30"/>
                </a:cxn>
                <a:cxn ang="0">
                  <a:pos x="1" y="33"/>
                </a:cxn>
                <a:cxn ang="0">
                  <a:pos x="3" y="35"/>
                </a:cxn>
                <a:cxn ang="0">
                  <a:pos x="5" y="36"/>
                </a:cxn>
                <a:cxn ang="0">
                  <a:pos x="7" y="36"/>
                </a:cxn>
                <a:cxn ang="0">
                  <a:pos x="10" y="36"/>
                </a:cxn>
                <a:cxn ang="0">
                  <a:pos x="12" y="35"/>
                </a:cxn>
                <a:cxn ang="0">
                  <a:pos x="13" y="33"/>
                </a:cxn>
                <a:cxn ang="0">
                  <a:pos x="14" y="30"/>
                </a:cxn>
                <a:cxn ang="0">
                  <a:pos x="7" y="36"/>
                </a:cxn>
              </a:cxnLst>
              <a:rect l="0" t="0" r="r" b="b"/>
              <a:pathLst>
                <a:path w="14" h="36">
                  <a:moveTo>
                    <a:pt x="7" y="36"/>
                  </a:moveTo>
                  <a:lnTo>
                    <a:pt x="14" y="3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7" y="36"/>
                  </a:lnTo>
                  <a:lnTo>
                    <a:pt x="0" y="30"/>
                  </a:lnTo>
                  <a:lnTo>
                    <a:pt x="1" y="33"/>
                  </a:lnTo>
                  <a:lnTo>
                    <a:pt x="3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10" y="36"/>
                  </a:lnTo>
                  <a:lnTo>
                    <a:pt x="12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7" name="Freeform 2631"/>
            <p:cNvSpPr>
              <a:spLocks/>
            </p:cNvSpPr>
            <p:nvPr/>
          </p:nvSpPr>
          <p:spPr bwMode="auto">
            <a:xfrm>
              <a:off x="3625" y="2426"/>
              <a:ext cx="38" cy="3"/>
            </a:xfrm>
            <a:custGeom>
              <a:avLst/>
              <a:gdLst/>
              <a:ahLst/>
              <a:cxnLst>
                <a:cxn ang="0">
                  <a:pos x="153" y="2"/>
                </a:cxn>
                <a:cxn ang="0">
                  <a:pos x="147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47" y="13"/>
                </a:cxn>
                <a:cxn ang="0">
                  <a:pos x="153" y="2"/>
                </a:cxn>
                <a:cxn ang="0">
                  <a:pos x="147" y="13"/>
                </a:cxn>
                <a:cxn ang="0">
                  <a:pos x="151" y="13"/>
                </a:cxn>
                <a:cxn ang="0">
                  <a:pos x="153" y="11"/>
                </a:cxn>
                <a:cxn ang="0">
                  <a:pos x="154" y="9"/>
                </a:cxn>
                <a:cxn ang="0">
                  <a:pos x="155" y="7"/>
                </a:cxn>
                <a:cxn ang="0">
                  <a:pos x="154" y="5"/>
                </a:cxn>
                <a:cxn ang="0">
                  <a:pos x="153" y="2"/>
                </a:cxn>
                <a:cxn ang="0">
                  <a:pos x="151" y="1"/>
                </a:cxn>
                <a:cxn ang="0">
                  <a:pos x="147" y="0"/>
                </a:cxn>
                <a:cxn ang="0">
                  <a:pos x="153" y="2"/>
                </a:cxn>
              </a:cxnLst>
              <a:rect l="0" t="0" r="r" b="b"/>
              <a:pathLst>
                <a:path w="155" h="13">
                  <a:moveTo>
                    <a:pt x="153" y="2"/>
                  </a:moveTo>
                  <a:lnTo>
                    <a:pt x="147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47" y="13"/>
                  </a:lnTo>
                  <a:lnTo>
                    <a:pt x="153" y="2"/>
                  </a:lnTo>
                  <a:lnTo>
                    <a:pt x="147" y="13"/>
                  </a:lnTo>
                  <a:lnTo>
                    <a:pt x="151" y="13"/>
                  </a:lnTo>
                  <a:lnTo>
                    <a:pt x="153" y="11"/>
                  </a:lnTo>
                  <a:lnTo>
                    <a:pt x="154" y="9"/>
                  </a:lnTo>
                  <a:lnTo>
                    <a:pt x="155" y="7"/>
                  </a:lnTo>
                  <a:lnTo>
                    <a:pt x="154" y="5"/>
                  </a:lnTo>
                  <a:lnTo>
                    <a:pt x="153" y="2"/>
                  </a:lnTo>
                  <a:lnTo>
                    <a:pt x="151" y="1"/>
                  </a:lnTo>
                  <a:lnTo>
                    <a:pt x="147" y="0"/>
                  </a:lnTo>
                  <a:lnTo>
                    <a:pt x="153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8" name="Freeform 2632"/>
            <p:cNvSpPr>
              <a:spLocks/>
            </p:cNvSpPr>
            <p:nvPr/>
          </p:nvSpPr>
          <p:spPr bwMode="auto">
            <a:xfrm>
              <a:off x="3661" y="2426"/>
              <a:ext cx="22" cy="20"/>
            </a:xfrm>
            <a:custGeom>
              <a:avLst/>
              <a:gdLst/>
              <a:ahLst/>
              <a:cxnLst>
                <a:cxn ang="0">
                  <a:pos x="87" y="76"/>
                </a:cxn>
                <a:cxn ang="0">
                  <a:pos x="87" y="66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79" y="76"/>
                </a:cxn>
                <a:cxn ang="0">
                  <a:pos x="87" y="76"/>
                </a:cxn>
                <a:cxn ang="0">
                  <a:pos x="79" y="76"/>
                </a:cxn>
                <a:cxn ang="0">
                  <a:pos x="81" y="77"/>
                </a:cxn>
                <a:cxn ang="0">
                  <a:pos x="83" y="77"/>
                </a:cxn>
                <a:cxn ang="0">
                  <a:pos x="86" y="77"/>
                </a:cxn>
                <a:cxn ang="0">
                  <a:pos x="88" y="75"/>
                </a:cxn>
                <a:cxn ang="0">
                  <a:pos x="89" y="73"/>
                </a:cxn>
                <a:cxn ang="0">
                  <a:pos x="89" y="71"/>
                </a:cxn>
                <a:cxn ang="0">
                  <a:pos x="89" y="68"/>
                </a:cxn>
                <a:cxn ang="0">
                  <a:pos x="87" y="66"/>
                </a:cxn>
                <a:cxn ang="0">
                  <a:pos x="87" y="76"/>
                </a:cxn>
              </a:cxnLst>
              <a:rect l="0" t="0" r="r" b="b"/>
              <a:pathLst>
                <a:path w="89" h="77">
                  <a:moveTo>
                    <a:pt x="87" y="76"/>
                  </a:moveTo>
                  <a:lnTo>
                    <a:pt x="87" y="66"/>
                  </a:lnTo>
                  <a:lnTo>
                    <a:pt x="10" y="0"/>
                  </a:lnTo>
                  <a:lnTo>
                    <a:pt x="0" y="10"/>
                  </a:lnTo>
                  <a:lnTo>
                    <a:pt x="79" y="76"/>
                  </a:lnTo>
                  <a:lnTo>
                    <a:pt x="87" y="76"/>
                  </a:lnTo>
                  <a:lnTo>
                    <a:pt x="79" y="76"/>
                  </a:lnTo>
                  <a:lnTo>
                    <a:pt x="81" y="77"/>
                  </a:lnTo>
                  <a:lnTo>
                    <a:pt x="83" y="77"/>
                  </a:lnTo>
                  <a:lnTo>
                    <a:pt x="86" y="77"/>
                  </a:lnTo>
                  <a:lnTo>
                    <a:pt x="88" y="75"/>
                  </a:lnTo>
                  <a:lnTo>
                    <a:pt x="89" y="73"/>
                  </a:lnTo>
                  <a:lnTo>
                    <a:pt x="89" y="71"/>
                  </a:lnTo>
                  <a:lnTo>
                    <a:pt x="89" y="68"/>
                  </a:lnTo>
                  <a:lnTo>
                    <a:pt x="87" y="66"/>
                  </a:lnTo>
                  <a:lnTo>
                    <a:pt x="87" y="7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49" name="Freeform 2633"/>
            <p:cNvSpPr>
              <a:spLocks/>
            </p:cNvSpPr>
            <p:nvPr/>
          </p:nvSpPr>
          <p:spPr bwMode="auto">
            <a:xfrm>
              <a:off x="3680" y="2426"/>
              <a:ext cx="22" cy="19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77" y="2"/>
                </a:cxn>
                <a:cxn ang="0">
                  <a:pos x="0" y="68"/>
                </a:cxn>
                <a:cxn ang="0">
                  <a:pos x="8" y="78"/>
                </a:cxn>
                <a:cxn ang="0">
                  <a:pos x="86" y="12"/>
                </a:cxn>
                <a:cxn ang="0">
                  <a:pos x="82" y="0"/>
                </a:cxn>
                <a:cxn ang="0">
                  <a:pos x="86" y="12"/>
                </a:cxn>
                <a:cxn ang="0">
                  <a:pos x="88" y="10"/>
                </a:cxn>
                <a:cxn ang="0">
                  <a:pos x="88" y="7"/>
                </a:cxn>
                <a:cxn ang="0">
                  <a:pos x="88" y="5"/>
                </a:cxn>
                <a:cxn ang="0">
                  <a:pos x="87" y="3"/>
                </a:cxn>
                <a:cxn ang="0">
                  <a:pos x="85" y="1"/>
                </a:cxn>
                <a:cxn ang="0">
                  <a:pos x="83" y="0"/>
                </a:cxn>
                <a:cxn ang="0">
                  <a:pos x="80" y="1"/>
                </a:cxn>
                <a:cxn ang="0">
                  <a:pos x="77" y="2"/>
                </a:cxn>
                <a:cxn ang="0">
                  <a:pos x="82" y="0"/>
                </a:cxn>
              </a:cxnLst>
              <a:rect l="0" t="0" r="r" b="b"/>
              <a:pathLst>
                <a:path w="88" h="78">
                  <a:moveTo>
                    <a:pt x="82" y="0"/>
                  </a:moveTo>
                  <a:lnTo>
                    <a:pt x="77" y="2"/>
                  </a:lnTo>
                  <a:lnTo>
                    <a:pt x="0" y="68"/>
                  </a:lnTo>
                  <a:lnTo>
                    <a:pt x="8" y="78"/>
                  </a:lnTo>
                  <a:lnTo>
                    <a:pt x="86" y="12"/>
                  </a:lnTo>
                  <a:lnTo>
                    <a:pt x="82" y="0"/>
                  </a:lnTo>
                  <a:lnTo>
                    <a:pt x="86" y="12"/>
                  </a:lnTo>
                  <a:lnTo>
                    <a:pt x="88" y="10"/>
                  </a:lnTo>
                  <a:lnTo>
                    <a:pt x="88" y="7"/>
                  </a:lnTo>
                  <a:lnTo>
                    <a:pt x="88" y="5"/>
                  </a:lnTo>
                  <a:lnTo>
                    <a:pt x="87" y="3"/>
                  </a:lnTo>
                  <a:lnTo>
                    <a:pt x="85" y="1"/>
                  </a:lnTo>
                  <a:lnTo>
                    <a:pt x="83" y="0"/>
                  </a:lnTo>
                  <a:lnTo>
                    <a:pt x="80" y="1"/>
                  </a:lnTo>
                  <a:lnTo>
                    <a:pt x="77" y="2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0" name="Freeform 2634"/>
            <p:cNvSpPr>
              <a:spLocks/>
            </p:cNvSpPr>
            <p:nvPr/>
          </p:nvSpPr>
          <p:spPr bwMode="auto">
            <a:xfrm>
              <a:off x="3701" y="2426"/>
              <a:ext cx="38" cy="3"/>
            </a:xfrm>
            <a:custGeom>
              <a:avLst/>
              <a:gdLst/>
              <a:ahLst/>
              <a:cxnLst>
                <a:cxn ang="0">
                  <a:pos x="154" y="7"/>
                </a:cxn>
                <a:cxn ang="0">
                  <a:pos x="147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47" y="13"/>
                </a:cxn>
                <a:cxn ang="0">
                  <a:pos x="154" y="7"/>
                </a:cxn>
                <a:cxn ang="0">
                  <a:pos x="147" y="13"/>
                </a:cxn>
                <a:cxn ang="0">
                  <a:pos x="151" y="13"/>
                </a:cxn>
                <a:cxn ang="0">
                  <a:pos x="153" y="11"/>
                </a:cxn>
                <a:cxn ang="0">
                  <a:pos x="154" y="9"/>
                </a:cxn>
                <a:cxn ang="0">
                  <a:pos x="154" y="7"/>
                </a:cxn>
                <a:cxn ang="0">
                  <a:pos x="154" y="5"/>
                </a:cxn>
                <a:cxn ang="0">
                  <a:pos x="153" y="2"/>
                </a:cxn>
                <a:cxn ang="0">
                  <a:pos x="151" y="1"/>
                </a:cxn>
                <a:cxn ang="0">
                  <a:pos x="147" y="0"/>
                </a:cxn>
                <a:cxn ang="0">
                  <a:pos x="154" y="7"/>
                </a:cxn>
              </a:cxnLst>
              <a:rect l="0" t="0" r="r" b="b"/>
              <a:pathLst>
                <a:path w="154" h="13">
                  <a:moveTo>
                    <a:pt x="154" y="7"/>
                  </a:moveTo>
                  <a:lnTo>
                    <a:pt x="147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47" y="13"/>
                  </a:lnTo>
                  <a:lnTo>
                    <a:pt x="154" y="7"/>
                  </a:lnTo>
                  <a:lnTo>
                    <a:pt x="147" y="13"/>
                  </a:lnTo>
                  <a:lnTo>
                    <a:pt x="151" y="13"/>
                  </a:lnTo>
                  <a:lnTo>
                    <a:pt x="153" y="11"/>
                  </a:lnTo>
                  <a:lnTo>
                    <a:pt x="154" y="9"/>
                  </a:lnTo>
                  <a:lnTo>
                    <a:pt x="154" y="7"/>
                  </a:lnTo>
                  <a:lnTo>
                    <a:pt x="154" y="5"/>
                  </a:lnTo>
                  <a:lnTo>
                    <a:pt x="153" y="2"/>
                  </a:lnTo>
                  <a:lnTo>
                    <a:pt x="151" y="1"/>
                  </a:lnTo>
                  <a:lnTo>
                    <a:pt x="147" y="0"/>
                  </a:lnTo>
                  <a:lnTo>
                    <a:pt x="154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1" name="Freeform 2635"/>
            <p:cNvSpPr>
              <a:spLocks/>
            </p:cNvSpPr>
            <p:nvPr/>
          </p:nvSpPr>
          <p:spPr bwMode="auto">
            <a:xfrm>
              <a:off x="3736" y="2419"/>
              <a:ext cx="3" cy="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6"/>
                </a:cxn>
                <a:cxn ang="0">
                  <a:pos x="0" y="36"/>
                </a:cxn>
                <a:cxn ang="0">
                  <a:pos x="13" y="36"/>
                </a:cxn>
                <a:cxn ang="0">
                  <a:pos x="13" y="6"/>
                </a:cxn>
                <a:cxn ang="0">
                  <a:pos x="8" y="0"/>
                </a:cxn>
                <a:cxn ang="0">
                  <a:pos x="13" y="6"/>
                </a:cxn>
                <a:cxn ang="0">
                  <a:pos x="13" y="3"/>
                </a:cxn>
                <a:cxn ang="0">
                  <a:pos x="11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8" y="0"/>
                </a:cxn>
              </a:cxnLst>
              <a:rect l="0" t="0" r="r" b="b"/>
              <a:pathLst>
                <a:path w="13" h="36">
                  <a:moveTo>
                    <a:pt x="8" y="0"/>
                  </a:moveTo>
                  <a:lnTo>
                    <a:pt x="0" y="6"/>
                  </a:lnTo>
                  <a:lnTo>
                    <a:pt x="0" y="36"/>
                  </a:lnTo>
                  <a:lnTo>
                    <a:pt x="13" y="36"/>
                  </a:lnTo>
                  <a:lnTo>
                    <a:pt x="13" y="6"/>
                  </a:lnTo>
                  <a:lnTo>
                    <a:pt x="8" y="0"/>
                  </a:lnTo>
                  <a:lnTo>
                    <a:pt x="13" y="6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2" name="Freeform 2636"/>
            <p:cNvSpPr>
              <a:spLocks/>
            </p:cNvSpPr>
            <p:nvPr/>
          </p:nvSpPr>
          <p:spPr bwMode="auto">
            <a:xfrm>
              <a:off x="3737" y="2419"/>
              <a:ext cx="26" cy="12"/>
            </a:xfrm>
            <a:custGeom>
              <a:avLst/>
              <a:gdLst/>
              <a:ahLst/>
              <a:cxnLst>
                <a:cxn ang="0">
                  <a:pos x="98" y="50"/>
                </a:cxn>
                <a:cxn ang="0">
                  <a:pos x="98" y="38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93" y="50"/>
                </a:cxn>
                <a:cxn ang="0">
                  <a:pos x="98" y="50"/>
                </a:cxn>
                <a:cxn ang="0">
                  <a:pos x="93" y="50"/>
                </a:cxn>
                <a:cxn ang="0">
                  <a:pos x="96" y="50"/>
                </a:cxn>
                <a:cxn ang="0">
                  <a:pos x="98" y="50"/>
                </a:cxn>
                <a:cxn ang="0">
                  <a:pos x="100" y="48"/>
                </a:cxn>
                <a:cxn ang="0">
                  <a:pos x="101" y="46"/>
                </a:cxn>
                <a:cxn ang="0">
                  <a:pos x="102" y="44"/>
                </a:cxn>
                <a:cxn ang="0">
                  <a:pos x="102" y="41"/>
                </a:cxn>
                <a:cxn ang="0">
                  <a:pos x="100" y="39"/>
                </a:cxn>
                <a:cxn ang="0">
                  <a:pos x="98" y="38"/>
                </a:cxn>
                <a:cxn ang="0">
                  <a:pos x="98" y="50"/>
                </a:cxn>
              </a:cxnLst>
              <a:rect l="0" t="0" r="r" b="b"/>
              <a:pathLst>
                <a:path w="102" h="50">
                  <a:moveTo>
                    <a:pt x="98" y="50"/>
                  </a:moveTo>
                  <a:lnTo>
                    <a:pt x="98" y="38"/>
                  </a:lnTo>
                  <a:lnTo>
                    <a:pt x="4" y="0"/>
                  </a:lnTo>
                  <a:lnTo>
                    <a:pt x="0" y="12"/>
                  </a:lnTo>
                  <a:lnTo>
                    <a:pt x="93" y="50"/>
                  </a:lnTo>
                  <a:lnTo>
                    <a:pt x="98" y="50"/>
                  </a:lnTo>
                  <a:lnTo>
                    <a:pt x="93" y="50"/>
                  </a:lnTo>
                  <a:lnTo>
                    <a:pt x="96" y="50"/>
                  </a:lnTo>
                  <a:lnTo>
                    <a:pt x="98" y="50"/>
                  </a:lnTo>
                  <a:lnTo>
                    <a:pt x="100" y="48"/>
                  </a:lnTo>
                  <a:lnTo>
                    <a:pt x="101" y="46"/>
                  </a:lnTo>
                  <a:lnTo>
                    <a:pt x="102" y="44"/>
                  </a:lnTo>
                  <a:lnTo>
                    <a:pt x="102" y="41"/>
                  </a:lnTo>
                  <a:lnTo>
                    <a:pt x="100" y="39"/>
                  </a:lnTo>
                  <a:lnTo>
                    <a:pt x="98" y="38"/>
                  </a:lnTo>
                  <a:lnTo>
                    <a:pt x="98" y="5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3" name="Freeform 2637"/>
            <p:cNvSpPr>
              <a:spLocks/>
            </p:cNvSpPr>
            <p:nvPr/>
          </p:nvSpPr>
          <p:spPr bwMode="auto">
            <a:xfrm>
              <a:off x="3736" y="2428"/>
              <a:ext cx="26" cy="12"/>
            </a:xfrm>
            <a:custGeom>
              <a:avLst/>
              <a:gdLst/>
              <a:ahLst/>
              <a:cxnLst>
                <a:cxn ang="0">
                  <a:pos x="1" y="43"/>
                </a:cxn>
                <a:cxn ang="0">
                  <a:pos x="9" y="49"/>
                </a:cxn>
                <a:cxn ang="0">
                  <a:pos x="103" y="12"/>
                </a:cxn>
                <a:cxn ang="0">
                  <a:pos x="98" y="0"/>
                </a:cxn>
                <a:cxn ang="0">
                  <a:pos x="5" y="37"/>
                </a:cxn>
                <a:cxn ang="0">
                  <a:pos x="1" y="43"/>
                </a:cxn>
                <a:cxn ang="0">
                  <a:pos x="5" y="37"/>
                </a:cxn>
                <a:cxn ang="0">
                  <a:pos x="2" y="39"/>
                </a:cxn>
                <a:cxn ang="0">
                  <a:pos x="1" y="41"/>
                </a:cxn>
                <a:cxn ang="0">
                  <a:pos x="0" y="43"/>
                </a:cxn>
                <a:cxn ang="0">
                  <a:pos x="1" y="45"/>
                </a:cxn>
                <a:cxn ang="0">
                  <a:pos x="2" y="48"/>
                </a:cxn>
                <a:cxn ang="0">
                  <a:pos x="4" y="49"/>
                </a:cxn>
                <a:cxn ang="0">
                  <a:pos x="7" y="50"/>
                </a:cxn>
                <a:cxn ang="0">
                  <a:pos x="9" y="49"/>
                </a:cxn>
                <a:cxn ang="0">
                  <a:pos x="1" y="43"/>
                </a:cxn>
              </a:cxnLst>
              <a:rect l="0" t="0" r="r" b="b"/>
              <a:pathLst>
                <a:path w="103" h="50">
                  <a:moveTo>
                    <a:pt x="1" y="43"/>
                  </a:moveTo>
                  <a:lnTo>
                    <a:pt x="9" y="49"/>
                  </a:lnTo>
                  <a:lnTo>
                    <a:pt x="103" y="12"/>
                  </a:lnTo>
                  <a:lnTo>
                    <a:pt x="98" y="0"/>
                  </a:lnTo>
                  <a:lnTo>
                    <a:pt x="5" y="37"/>
                  </a:lnTo>
                  <a:lnTo>
                    <a:pt x="1" y="43"/>
                  </a:lnTo>
                  <a:lnTo>
                    <a:pt x="5" y="37"/>
                  </a:lnTo>
                  <a:lnTo>
                    <a:pt x="2" y="39"/>
                  </a:lnTo>
                  <a:lnTo>
                    <a:pt x="1" y="41"/>
                  </a:lnTo>
                  <a:lnTo>
                    <a:pt x="0" y="43"/>
                  </a:lnTo>
                  <a:lnTo>
                    <a:pt x="1" y="45"/>
                  </a:lnTo>
                  <a:lnTo>
                    <a:pt x="2" y="48"/>
                  </a:lnTo>
                  <a:lnTo>
                    <a:pt x="4" y="49"/>
                  </a:lnTo>
                  <a:lnTo>
                    <a:pt x="7" y="50"/>
                  </a:lnTo>
                  <a:lnTo>
                    <a:pt x="9" y="49"/>
                  </a:lnTo>
                  <a:lnTo>
                    <a:pt x="1" y="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4" name="Freeform 2638"/>
            <p:cNvSpPr>
              <a:spLocks/>
            </p:cNvSpPr>
            <p:nvPr/>
          </p:nvSpPr>
          <p:spPr bwMode="auto">
            <a:xfrm>
              <a:off x="3736" y="2431"/>
              <a:ext cx="3" cy="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6"/>
                </a:cxn>
                <a:cxn ang="0">
                  <a:pos x="0" y="33"/>
                </a:cxn>
                <a:cxn ang="0">
                  <a:pos x="13" y="33"/>
                </a:cxn>
                <a:cxn ang="0">
                  <a:pos x="13" y="6"/>
                </a:cxn>
                <a:cxn ang="0">
                  <a:pos x="6" y="0"/>
                </a:cxn>
                <a:cxn ang="0">
                  <a:pos x="13" y="6"/>
                </a:cxn>
                <a:cxn ang="0">
                  <a:pos x="13" y="3"/>
                </a:cxn>
                <a:cxn ang="0">
                  <a:pos x="11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6" y="0"/>
                </a:cxn>
              </a:cxnLst>
              <a:rect l="0" t="0" r="r" b="b"/>
              <a:pathLst>
                <a:path w="13" h="33">
                  <a:moveTo>
                    <a:pt x="6" y="0"/>
                  </a:moveTo>
                  <a:lnTo>
                    <a:pt x="0" y="6"/>
                  </a:lnTo>
                  <a:lnTo>
                    <a:pt x="0" y="33"/>
                  </a:lnTo>
                  <a:lnTo>
                    <a:pt x="13" y="33"/>
                  </a:lnTo>
                  <a:lnTo>
                    <a:pt x="13" y="6"/>
                  </a:lnTo>
                  <a:lnTo>
                    <a:pt x="6" y="0"/>
                  </a:lnTo>
                  <a:lnTo>
                    <a:pt x="13" y="6"/>
                  </a:lnTo>
                  <a:lnTo>
                    <a:pt x="13" y="3"/>
                  </a:lnTo>
                  <a:lnTo>
                    <a:pt x="11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5" name="Freeform 2639"/>
            <p:cNvSpPr>
              <a:spLocks/>
            </p:cNvSpPr>
            <p:nvPr/>
          </p:nvSpPr>
          <p:spPr bwMode="auto">
            <a:xfrm>
              <a:off x="3709" y="2431"/>
              <a:ext cx="29" cy="3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7" y="13"/>
                </a:cxn>
                <a:cxn ang="0">
                  <a:pos x="113" y="13"/>
                </a:cxn>
                <a:cxn ang="0">
                  <a:pos x="113" y="0"/>
                </a:cxn>
                <a:cxn ang="0">
                  <a:pos x="7" y="0"/>
                </a:cxn>
                <a:cxn ang="0">
                  <a:pos x="2" y="1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1" y="8"/>
                </a:cxn>
                <a:cxn ang="0">
                  <a:pos x="2" y="11"/>
                </a:cxn>
                <a:cxn ang="0">
                  <a:pos x="4" y="12"/>
                </a:cxn>
                <a:cxn ang="0">
                  <a:pos x="7" y="13"/>
                </a:cxn>
                <a:cxn ang="0">
                  <a:pos x="2" y="1"/>
                </a:cxn>
              </a:cxnLst>
              <a:rect l="0" t="0" r="r" b="b"/>
              <a:pathLst>
                <a:path w="113" h="13">
                  <a:moveTo>
                    <a:pt x="2" y="1"/>
                  </a:moveTo>
                  <a:lnTo>
                    <a:pt x="7" y="13"/>
                  </a:lnTo>
                  <a:lnTo>
                    <a:pt x="113" y="13"/>
                  </a:lnTo>
                  <a:lnTo>
                    <a:pt x="113" y="0"/>
                  </a:lnTo>
                  <a:lnTo>
                    <a:pt x="7" y="0"/>
                  </a:lnTo>
                  <a:lnTo>
                    <a:pt x="2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8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7" y="1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6" name="Freeform 2640"/>
            <p:cNvSpPr>
              <a:spLocks/>
            </p:cNvSpPr>
            <p:nvPr/>
          </p:nvSpPr>
          <p:spPr bwMode="auto">
            <a:xfrm>
              <a:off x="3688" y="2431"/>
              <a:ext cx="24" cy="21"/>
            </a:xfrm>
            <a:custGeom>
              <a:avLst/>
              <a:gdLst/>
              <a:ahLst/>
              <a:cxnLst>
                <a:cxn ang="0">
                  <a:pos x="3" y="85"/>
                </a:cxn>
                <a:cxn ang="0">
                  <a:pos x="11" y="85"/>
                </a:cxn>
                <a:cxn ang="0">
                  <a:pos x="96" y="10"/>
                </a:cxn>
                <a:cxn ang="0">
                  <a:pos x="87" y="0"/>
                </a:cxn>
                <a:cxn ang="0">
                  <a:pos x="3" y="75"/>
                </a:cxn>
                <a:cxn ang="0">
                  <a:pos x="3" y="85"/>
                </a:cxn>
                <a:cxn ang="0">
                  <a:pos x="3" y="75"/>
                </a:cxn>
                <a:cxn ang="0">
                  <a:pos x="1" y="77"/>
                </a:cxn>
                <a:cxn ang="0">
                  <a:pos x="0" y="80"/>
                </a:cxn>
                <a:cxn ang="0">
                  <a:pos x="1" y="82"/>
                </a:cxn>
                <a:cxn ang="0">
                  <a:pos x="2" y="84"/>
                </a:cxn>
                <a:cxn ang="0">
                  <a:pos x="4" y="86"/>
                </a:cxn>
                <a:cxn ang="0">
                  <a:pos x="6" y="86"/>
                </a:cxn>
                <a:cxn ang="0">
                  <a:pos x="8" y="86"/>
                </a:cxn>
                <a:cxn ang="0">
                  <a:pos x="11" y="85"/>
                </a:cxn>
                <a:cxn ang="0">
                  <a:pos x="3" y="85"/>
                </a:cxn>
              </a:cxnLst>
              <a:rect l="0" t="0" r="r" b="b"/>
              <a:pathLst>
                <a:path w="96" h="86">
                  <a:moveTo>
                    <a:pt x="3" y="85"/>
                  </a:moveTo>
                  <a:lnTo>
                    <a:pt x="11" y="85"/>
                  </a:lnTo>
                  <a:lnTo>
                    <a:pt x="96" y="10"/>
                  </a:lnTo>
                  <a:lnTo>
                    <a:pt x="87" y="0"/>
                  </a:lnTo>
                  <a:lnTo>
                    <a:pt x="3" y="75"/>
                  </a:lnTo>
                  <a:lnTo>
                    <a:pt x="3" y="85"/>
                  </a:lnTo>
                  <a:lnTo>
                    <a:pt x="3" y="75"/>
                  </a:lnTo>
                  <a:lnTo>
                    <a:pt x="1" y="77"/>
                  </a:lnTo>
                  <a:lnTo>
                    <a:pt x="0" y="80"/>
                  </a:lnTo>
                  <a:lnTo>
                    <a:pt x="1" y="82"/>
                  </a:lnTo>
                  <a:lnTo>
                    <a:pt x="2" y="84"/>
                  </a:lnTo>
                  <a:lnTo>
                    <a:pt x="4" y="86"/>
                  </a:lnTo>
                  <a:lnTo>
                    <a:pt x="6" y="86"/>
                  </a:lnTo>
                  <a:lnTo>
                    <a:pt x="8" y="86"/>
                  </a:lnTo>
                  <a:lnTo>
                    <a:pt x="11" y="85"/>
                  </a:lnTo>
                  <a:lnTo>
                    <a:pt x="3" y="8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7" name="Freeform 2641"/>
            <p:cNvSpPr>
              <a:spLocks/>
            </p:cNvSpPr>
            <p:nvPr/>
          </p:nvSpPr>
          <p:spPr bwMode="auto">
            <a:xfrm>
              <a:off x="3689" y="2449"/>
              <a:ext cx="24" cy="22"/>
            </a:xfrm>
            <a:custGeom>
              <a:avLst/>
              <a:gdLst/>
              <a:ahLst/>
              <a:cxnLst>
                <a:cxn ang="0">
                  <a:pos x="89" y="85"/>
                </a:cxn>
                <a:cxn ang="0">
                  <a:pos x="93" y="74"/>
                </a:cxn>
                <a:cxn ang="0">
                  <a:pos x="8" y="0"/>
                </a:cxn>
                <a:cxn ang="0">
                  <a:pos x="0" y="10"/>
                </a:cxn>
                <a:cxn ang="0">
                  <a:pos x="84" y="84"/>
                </a:cxn>
                <a:cxn ang="0">
                  <a:pos x="89" y="85"/>
                </a:cxn>
                <a:cxn ang="0">
                  <a:pos x="84" y="84"/>
                </a:cxn>
                <a:cxn ang="0">
                  <a:pos x="87" y="85"/>
                </a:cxn>
                <a:cxn ang="0">
                  <a:pos x="89" y="85"/>
                </a:cxn>
                <a:cxn ang="0">
                  <a:pos x="92" y="84"/>
                </a:cxn>
                <a:cxn ang="0">
                  <a:pos x="94" y="83"/>
                </a:cxn>
                <a:cxn ang="0">
                  <a:pos x="95" y="81"/>
                </a:cxn>
                <a:cxn ang="0">
                  <a:pos x="95" y="79"/>
                </a:cxn>
                <a:cxn ang="0">
                  <a:pos x="95" y="76"/>
                </a:cxn>
                <a:cxn ang="0">
                  <a:pos x="93" y="74"/>
                </a:cxn>
                <a:cxn ang="0">
                  <a:pos x="89" y="85"/>
                </a:cxn>
              </a:cxnLst>
              <a:rect l="0" t="0" r="r" b="b"/>
              <a:pathLst>
                <a:path w="95" h="85">
                  <a:moveTo>
                    <a:pt x="89" y="85"/>
                  </a:moveTo>
                  <a:lnTo>
                    <a:pt x="93" y="74"/>
                  </a:lnTo>
                  <a:lnTo>
                    <a:pt x="8" y="0"/>
                  </a:lnTo>
                  <a:lnTo>
                    <a:pt x="0" y="10"/>
                  </a:lnTo>
                  <a:lnTo>
                    <a:pt x="84" y="84"/>
                  </a:lnTo>
                  <a:lnTo>
                    <a:pt x="89" y="85"/>
                  </a:lnTo>
                  <a:lnTo>
                    <a:pt x="84" y="84"/>
                  </a:lnTo>
                  <a:lnTo>
                    <a:pt x="87" y="85"/>
                  </a:lnTo>
                  <a:lnTo>
                    <a:pt x="89" y="85"/>
                  </a:lnTo>
                  <a:lnTo>
                    <a:pt x="92" y="84"/>
                  </a:lnTo>
                  <a:lnTo>
                    <a:pt x="94" y="83"/>
                  </a:lnTo>
                  <a:lnTo>
                    <a:pt x="95" y="81"/>
                  </a:lnTo>
                  <a:lnTo>
                    <a:pt x="95" y="79"/>
                  </a:lnTo>
                  <a:lnTo>
                    <a:pt x="95" y="76"/>
                  </a:lnTo>
                  <a:lnTo>
                    <a:pt x="93" y="74"/>
                  </a:lnTo>
                  <a:lnTo>
                    <a:pt x="89" y="8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8" name="Freeform 2642"/>
            <p:cNvSpPr>
              <a:spLocks/>
            </p:cNvSpPr>
            <p:nvPr/>
          </p:nvSpPr>
          <p:spPr bwMode="auto">
            <a:xfrm>
              <a:off x="3711" y="2468"/>
              <a:ext cx="28" cy="3"/>
            </a:xfrm>
            <a:custGeom>
              <a:avLst/>
              <a:gdLst/>
              <a:ahLst/>
              <a:cxnLst>
                <a:cxn ang="0">
                  <a:pos x="113" y="7"/>
                </a:cxn>
                <a:cxn ang="0">
                  <a:pos x="106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06" y="13"/>
                </a:cxn>
                <a:cxn ang="0">
                  <a:pos x="113" y="7"/>
                </a:cxn>
                <a:cxn ang="0">
                  <a:pos x="106" y="13"/>
                </a:cxn>
                <a:cxn ang="0">
                  <a:pos x="110" y="13"/>
                </a:cxn>
                <a:cxn ang="0">
                  <a:pos x="112" y="11"/>
                </a:cxn>
                <a:cxn ang="0">
                  <a:pos x="113" y="9"/>
                </a:cxn>
                <a:cxn ang="0">
                  <a:pos x="113" y="7"/>
                </a:cxn>
                <a:cxn ang="0">
                  <a:pos x="113" y="4"/>
                </a:cxn>
                <a:cxn ang="0">
                  <a:pos x="112" y="2"/>
                </a:cxn>
                <a:cxn ang="0">
                  <a:pos x="110" y="1"/>
                </a:cxn>
                <a:cxn ang="0">
                  <a:pos x="106" y="0"/>
                </a:cxn>
                <a:cxn ang="0">
                  <a:pos x="113" y="7"/>
                </a:cxn>
              </a:cxnLst>
              <a:rect l="0" t="0" r="r" b="b"/>
              <a:pathLst>
                <a:path w="113" h="13">
                  <a:moveTo>
                    <a:pt x="113" y="7"/>
                  </a:moveTo>
                  <a:lnTo>
                    <a:pt x="106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06" y="13"/>
                  </a:lnTo>
                  <a:lnTo>
                    <a:pt x="113" y="7"/>
                  </a:lnTo>
                  <a:lnTo>
                    <a:pt x="106" y="13"/>
                  </a:lnTo>
                  <a:lnTo>
                    <a:pt x="110" y="13"/>
                  </a:lnTo>
                  <a:lnTo>
                    <a:pt x="112" y="11"/>
                  </a:lnTo>
                  <a:lnTo>
                    <a:pt x="113" y="9"/>
                  </a:lnTo>
                  <a:lnTo>
                    <a:pt x="113" y="7"/>
                  </a:lnTo>
                  <a:lnTo>
                    <a:pt x="113" y="4"/>
                  </a:lnTo>
                  <a:lnTo>
                    <a:pt x="112" y="2"/>
                  </a:lnTo>
                  <a:lnTo>
                    <a:pt x="110" y="1"/>
                  </a:lnTo>
                  <a:lnTo>
                    <a:pt x="106" y="0"/>
                  </a:lnTo>
                  <a:lnTo>
                    <a:pt x="113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59" name="Freeform 2643"/>
            <p:cNvSpPr>
              <a:spLocks/>
            </p:cNvSpPr>
            <p:nvPr/>
          </p:nvSpPr>
          <p:spPr bwMode="auto">
            <a:xfrm>
              <a:off x="3736" y="2461"/>
              <a:ext cx="3" cy="8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0" y="8"/>
                </a:cxn>
                <a:cxn ang="0">
                  <a:pos x="0" y="34"/>
                </a:cxn>
                <a:cxn ang="0">
                  <a:pos x="13" y="34"/>
                </a:cxn>
                <a:cxn ang="0">
                  <a:pos x="13" y="8"/>
                </a:cxn>
                <a:cxn ang="0">
                  <a:pos x="8" y="2"/>
                </a:cxn>
                <a:cxn ang="0">
                  <a:pos x="13" y="8"/>
                </a:cxn>
                <a:cxn ang="0">
                  <a:pos x="13" y="5"/>
                </a:cxn>
                <a:cxn ang="0">
                  <a:pos x="11" y="3"/>
                </a:cxn>
                <a:cxn ang="0">
                  <a:pos x="8" y="2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2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8" y="2"/>
                </a:cxn>
              </a:cxnLst>
              <a:rect l="0" t="0" r="r" b="b"/>
              <a:pathLst>
                <a:path w="13" h="34">
                  <a:moveTo>
                    <a:pt x="8" y="2"/>
                  </a:moveTo>
                  <a:lnTo>
                    <a:pt x="0" y="8"/>
                  </a:lnTo>
                  <a:lnTo>
                    <a:pt x="0" y="34"/>
                  </a:lnTo>
                  <a:lnTo>
                    <a:pt x="13" y="34"/>
                  </a:lnTo>
                  <a:lnTo>
                    <a:pt x="13" y="8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3" y="5"/>
                  </a:lnTo>
                  <a:lnTo>
                    <a:pt x="11" y="3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0" name="Freeform 2644"/>
            <p:cNvSpPr>
              <a:spLocks/>
            </p:cNvSpPr>
            <p:nvPr/>
          </p:nvSpPr>
          <p:spPr bwMode="auto">
            <a:xfrm>
              <a:off x="3737" y="2461"/>
              <a:ext cx="26" cy="13"/>
            </a:xfrm>
            <a:custGeom>
              <a:avLst/>
              <a:gdLst/>
              <a:ahLst/>
              <a:cxnLst>
                <a:cxn ang="0">
                  <a:pos x="99" y="52"/>
                </a:cxn>
                <a:cxn ang="0">
                  <a:pos x="99" y="39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94" y="52"/>
                </a:cxn>
                <a:cxn ang="0">
                  <a:pos x="99" y="52"/>
                </a:cxn>
                <a:cxn ang="0">
                  <a:pos x="94" y="52"/>
                </a:cxn>
                <a:cxn ang="0">
                  <a:pos x="97" y="52"/>
                </a:cxn>
                <a:cxn ang="0">
                  <a:pos x="99" y="52"/>
                </a:cxn>
                <a:cxn ang="0">
                  <a:pos x="101" y="49"/>
                </a:cxn>
                <a:cxn ang="0">
                  <a:pos x="102" y="47"/>
                </a:cxn>
                <a:cxn ang="0">
                  <a:pos x="103" y="45"/>
                </a:cxn>
                <a:cxn ang="0">
                  <a:pos x="103" y="43"/>
                </a:cxn>
                <a:cxn ang="0">
                  <a:pos x="101" y="40"/>
                </a:cxn>
                <a:cxn ang="0">
                  <a:pos x="99" y="39"/>
                </a:cxn>
                <a:cxn ang="0">
                  <a:pos x="99" y="52"/>
                </a:cxn>
              </a:cxnLst>
              <a:rect l="0" t="0" r="r" b="b"/>
              <a:pathLst>
                <a:path w="103" h="52">
                  <a:moveTo>
                    <a:pt x="99" y="52"/>
                  </a:moveTo>
                  <a:lnTo>
                    <a:pt x="99" y="39"/>
                  </a:lnTo>
                  <a:lnTo>
                    <a:pt x="5" y="0"/>
                  </a:lnTo>
                  <a:lnTo>
                    <a:pt x="0" y="12"/>
                  </a:lnTo>
                  <a:lnTo>
                    <a:pt x="94" y="52"/>
                  </a:lnTo>
                  <a:lnTo>
                    <a:pt x="99" y="52"/>
                  </a:lnTo>
                  <a:lnTo>
                    <a:pt x="94" y="52"/>
                  </a:lnTo>
                  <a:lnTo>
                    <a:pt x="97" y="52"/>
                  </a:lnTo>
                  <a:lnTo>
                    <a:pt x="99" y="52"/>
                  </a:lnTo>
                  <a:lnTo>
                    <a:pt x="101" y="49"/>
                  </a:lnTo>
                  <a:lnTo>
                    <a:pt x="102" y="47"/>
                  </a:lnTo>
                  <a:lnTo>
                    <a:pt x="103" y="45"/>
                  </a:lnTo>
                  <a:lnTo>
                    <a:pt x="103" y="43"/>
                  </a:lnTo>
                  <a:lnTo>
                    <a:pt x="101" y="40"/>
                  </a:lnTo>
                  <a:lnTo>
                    <a:pt x="99" y="39"/>
                  </a:lnTo>
                  <a:lnTo>
                    <a:pt x="99" y="5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1" name="Freeform 2645"/>
            <p:cNvSpPr>
              <a:spLocks/>
            </p:cNvSpPr>
            <p:nvPr/>
          </p:nvSpPr>
          <p:spPr bwMode="auto">
            <a:xfrm>
              <a:off x="3736" y="2471"/>
              <a:ext cx="26" cy="13"/>
            </a:xfrm>
            <a:custGeom>
              <a:avLst/>
              <a:gdLst/>
              <a:ahLst/>
              <a:cxnLst>
                <a:cxn ang="0">
                  <a:pos x="1" y="43"/>
                </a:cxn>
                <a:cxn ang="0">
                  <a:pos x="9" y="49"/>
                </a:cxn>
                <a:cxn ang="0">
                  <a:pos x="103" y="13"/>
                </a:cxn>
                <a:cxn ang="0">
                  <a:pos x="98" y="0"/>
                </a:cxn>
                <a:cxn ang="0">
                  <a:pos x="5" y="37"/>
                </a:cxn>
                <a:cxn ang="0">
                  <a:pos x="1" y="43"/>
                </a:cxn>
                <a:cxn ang="0">
                  <a:pos x="5" y="37"/>
                </a:cxn>
                <a:cxn ang="0">
                  <a:pos x="2" y="39"/>
                </a:cxn>
                <a:cxn ang="0">
                  <a:pos x="1" y="41"/>
                </a:cxn>
                <a:cxn ang="0">
                  <a:pos x="0" y="43"/>
                </a:cxn>
                <a:cxn ang="0">
                  <a:pos x="1" y="46"/>
                </a:cxn>
                <a:cxn ang="0">
                  <a:pos x="2" y="48"/>
                </a:cxn>
                <a:cxn ang="0">
                  <a:pos x="4" y="49"/>
                </a:cxn>
                <a:cxn ang="0">
                  <a:pos x="7" y="50"/>
                </a:cxn>
                <a:cxn ang="0">
                  <a:pos x="9" y="49"/>
                </a:cxn>
                <a:cxn ang="0">
                  <a:pos x="1" y="43"/>
                </a:cxn>
              </a:cxnLst>
              <a:rect l="0" t="0" r="r" b="b"/>
              <a:pathLst>
                <a:path w="103" h="50">
                  <a:moveTo>
                    <a:pt x="1" y="43"/>
                  </a:moveTo>
                  <a:lnTo>
                    <a:pt x="9" y="49"/>
                  </a:lnTo>
                  <a:lnTo>
                    <a:pt x="103" y="13"/>
                  </a:lnTo>
                  <a:lnTo>
                    <a:pt x="98" y="0"/>
                  </a:lnTo>
                  <a:lnTo>
                    <a:pt x="5" y="37"/>
                  </a:lnTo>
                  <a:lnTo>
                    <a:pt x="1" y="43"/>
                  </a:lnTo>
                  <a:lnTo>
                    <a:pt x="5" y="37"/>
                  </a:lnTo>
                  <a:lnTo>
                    <a:pt x="2" y="39"/>
                  </a:lnTo>
                  <a:lnTo>
                    <a:pt x="1" y="41"/>
                  </a:lnTo>
                  <a:lnTo>
                    <a:pt x="0" y="43"/>
                  </a:lnTo>
                  <a:lnTo>
                    <a:pt x="1" y="46"/>
                  </a:lnTo>
                  <a:lnTo>
                    <a:pt x="2" y="48"/>
                  </a:lnTo>
                  <a:lnTo>
                    <a:pt x="4" y="49"/>
                  </a:lnTo>
                  <a:lnTo>
                    <a:pt x="7" y="50"/>
                  </a:lnTo>
                  <a:lnTo>
                    <a:pt x="9" y="49"/>
                  </a:lnTo>
                  <a:lnTo>
                    <a:pt x="1" y="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2" name="Freeform 2646"/>
            <p:cNvSpPr>
              <a:spLocks/>
            </p:cNvSpPr>
            <p:nvPr/>
          </p:nvSpPr>
          <p:spPr bwMode="auto">
            <a:xfrm>
              <a:off x="3736" y="2474"/>
              <a:ext cx="3" cy="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7"/>
                </a:cxn>
                <a:cxn ang="0">
                  <a:pos x="0" y="33"/>
                </a:cxn>
                <a:cxn ang="0">
                  <a:pos x="13" y="33"/>
                </a:cxn>
                <a:cxn ang="0">
                  <a:pos x="13" y="7"/>
                </a:cxn>
                <a:cxn ang="0">
                  <a:pos x="6" y="0"/>
                </a:cxn>
                <a:cxn ang="0">
                  <a:pos x="13" y="7"/>
                </a:cxn>
                <a:cxn ang="0">
                  <a:pos x="13" y="4"/>
                </a:cxn>
                <a:cxn ang="0">
                  <a:pos x="11" y="2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6" y="0"/>
                </a:cxn>
              </a:cxnLst>
              <a:rect l="0" t="0" r="r" b="b"/>
              <a:pathLst>
                <a:path w="13" h="33">
                  <a:moveTo>
                    <a:pt x="6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3" y="33"/>
                  </a:lnTo>
                  <a:lnTo>
                    <a:pt x="13" y="7"/>
                  </a:lnTo>
                  <a:lnTo>
                    <a:pt x="6" y="0"/>
                  </a:lnTo>
                  <a:lnTo>
                    <a:pt x="13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3" name="Freeform 2647"/>
            <p:cNvSpPr>
              <a:spLocks/>
            </p:cNvSpPr>
            <p:nvPr/>
          </p:nvSpPr>
          <p:spPr bwMode="auto">
            <a:xfrm>
              <a:off x="3699" y="2474"/>
              <a:ext cx="39" cy="3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7" y="14"/>
                </a:cxn>
                <a:cxn ang="0">
                  <a:pos x="154" y="14"/>
                </a:cxn>
                <a:cxn ang="0">
                  <a:pos x="154" y="0"/>
                </a:cxn>
                <a:cxn ang="0">
                  <a:pos x="7" y="0"/>
                </a:cxn>
                <a:cxn ang="0">
                  <a:pos x="2" y="12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1" y="12"/>
                </a:cxn>
                <a:cxn ang="0">
                  <a:pos x="3" y="13"/>
                </a:cxn>
                <a:cxn ang="0">
                  <a:pos x="7" y="14"/>
                </a:cxn>
                <a:cxn ang="0">
                  <a:pos x="2" y="12"/>
                </a:cxn>
              </a:cxnLst>
              <a:rect l="0" t="0" r="r" b="b"/>
              <a:pathLst>
                <a:path w="154" h="14">
                  <a:moveTo>
                    <a:pt x="2" y="12"/>
                  </a:moveTo>
                  <a:lnTo>
                    <a:pt x="7" y="14"/>
                  </a:lnTo>
                  <a:lnTo>
                    <a:pt x="154" y="14"/>
                  </a:lnTo>
                  <a:lnTo>
                    <a:pt x="154" y="0"/>
                  </a:lnTo>
                  <a:lnTo>
                    <a:pt x="7" y="0"/>
                  </a:lnTo>
                  <a:lnTo>
                    <a:pt x="2" y="12"/>
                  </a:lnTo>
                  <a:lnTo>
                    <a:pt x="7" y="0"/>
                  </a:lnTo>
                  <a:lnTo>
                    <a:pt x="3" y="0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2"/>
                  </a:lnTo>
                  <a:lnTo>
                    <a:pt x="3" y="13"/>
                  </a:lnTo>
                  <a:lnTo>
                    <a:pt x="7" y="14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4" name="Freeform 2648"/>
            <p:cNvSpPr>
              <a:spLocks/>
            </p:cNvSpPr>
            <p:nvPr/>
          </p:nvSpPr>
          <p:spPr bwMode="auto">
            <a:xfrm>
              <a:off x="3679" y="2456"/>
              <a:ext cx="23" cy="2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12"/>
                </a:cxn>
                <a:cxn ang="0">
                  <a:pos x="80" y="84"/>
                </a:cxn>
                <a:cxn ang="0">
                  <a:pos x="89" y="74"/>
                </a:cxn>
                <a:cxn ang="0">
                  <a:pos x="11" y="2"/>
                </a:cxn>
                <a:cxn ang="0">
                  <a:pos x="2" y="2"/>
                </a:cxn>
                <a:cxn ang="0">
                  <a:pos x="11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3"/>
                </a:cxn>
                <a:cxn ang="0">
                  <a:pos x="1" y="5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2" y="12"/>
                </a:cxn>
                <a:cxn ang="0">
                  <a:pos x="2" y="2"/>
                </a:cxn>
              </a:cxnLst>
              <a:rect l="0" t="0" r="r" b="b"/>
              <a:pathLst>
                <a:path w="89" h="84">
                  <a:moveTo>
                    <a:pt x="2" y="2"/>
                  </a:moveTo>
                  <a:lnTo>
                    <a:pt x="2" y="12"/>
                  </a:lnTo>
                  <a:lnTo>
                    <a:pt x="80" y="84"/>
                  </a:lnTo>
                  <a:lnTo>
                    <a:pt x="89" y="74"/>
                  </a:lnTo>
                  <a:lnTo>
                    <a:pt x="11" y="2"/>
                  </a:lnTo>
                  <a:lnTo>
                    <a:pt x="2" y="2"/>
                  </a:lnTo>
                  <a:lnTo>
                    <a:pt x="11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3"/>
                  </a:lnTo>
                  <a:lnTo>
                    <a:pt x="1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5" name="Freeform 2649"/>
            <p:cNvSpPr>
              <a:spLocks/>
            </p:cNvSpPr>
            <p:nvPr/>
          </p:nvSpPr>
          <p:spPr bwMode="auto">
            <a:xfrm>
              <a:off x="3660" y="2456"/>
              <a:ext cx="22" cy="21"/>
            </a:xfrm>
            <a:custGeom>
              <a:avLst/>
              <a:gdLst/>
              <a:ahLst/>
              <a:cxnLst>
                <a:cxn ang="0">
                  <a:pos x="6" y="84"/>
                </a:cxn>
                <a:cxn ang="0">
                  <a:pos x="12" y="82"/>
                </a:cxn>
                <a:cxn ang="0">
                  <a:pos x="89" y="10"/>
                </a:cxn>
                <a:cxn ang="0">
                  <a:pos x="80" y="0"/>
                </a:cxn>
                <a:cxn ang="0">
                  <a:pos x="2" y="72"/>
                </a:cxn>
                <a:cxn ang="0">
                  <a:pos x="6" y="84"/>
                </a:cxn>
                <a:cxn ang="0">
                  <a:pos x="2" y="72"/>
                </a:cxn>
                <a:cxn ang="0">
                  <a:pos x="0" y="75"/>
                </a:cxn>
                <a:cxn ang="0">
                  <a:pos x="0" y="77"/>
                </a:cxn>
                <a:cxn ang="0">
                  <a:pos x="0" y="79"/>
                </a:cxn>
                <a:cxn ang="0">
                  <a:pos x="2" y="81"/>
                </a:cxn>
                <a:cxn ang="0">
                  <a:pos x="4" y="83"/>
                </a:cxn>
                <a:cxn ang="0">
                  <a:pos x="6" y="84"/>
                </a:cxn>
                <a:cxn ang="0">
                  <a:pos x="9" y="83"/>
                </a:cxn>
                <a:cxn ang="0">
                  <a:pos x="12" y="82"/>
                </a:cxn>
                <a:cxn ang="0">
                  <a:pos x="6" y="84"/>
                </a:cxn>
              </a:cxnLst>
              <a:rect l="0" t="0" r="r" b="b"/>
              <a:pathLst>
                <a:path w="89" h="84">
                  <a:moveTo>
                    <a:pt x="6" y="84"/>
                  </a:moveTo>
                  <a:lnTo>
                    <a:pt x="12" y="82"/>
                  </a:lnTo>
                  <a:lnTo>
                    <a:pt x="89" y="10"/>
                  </a:lnTo>
                  <a:lnTo>
                    <a:pt x="80" y="0"/>
                  </a:lnTo>
                  <a:lnTo>
                    <a:pt x="2" y="72"/>
                  </a:lnTo>
                  <a:lnTo>
                    <a:pt x="6" y="84"/>
                  </a:lnTo>
                  <a:lnTo>
                    <a:pt x="2" y="72"/>
                  </a:lnTo>
                  <a:lnTo>
                    <a:pt x="0" y="75"/>
                  </a:lnTo>
                  <a:lnTo>
                    <a:pt x="0" y="77"/>
                  </a:lnTo>
                  <a:lnTo>
                    <a:pt x="0" y="79"/>
                  </a:lnTo>
                  <a:lnTo>
                    <a:pt x="2" y="81"/>
                  </a:lnTo>
                  <a:lnTo>
                    <a:pt x="4" y="83"/>
                  </a:lnTo>
                  <a:lnTo>
                    <a:pt x="6" y="84"/>
                  </a:lnTo>
                  <a:lnTo>
                    <a:pt x="9" y="83"/>
                  </a:lnTo>
                  <a:lnTo>
                    <a:pt x="12" y="82"/>
                  </a:lnTo>
                  <a:lnTo>
                    <a:pt x="6" y="8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6" name="Freeform 2650"/>
            <p:cNvSpPr>
              <a:spLocks/>
            </p:cNvSpPr>
            <p:nvPr/>
          </p:nvSpPr>
          <p:spPr bwMode="auto">
            <a:xfrm>
              <a:off x="3623" y="2474"/>
              <a:ext cx="39" cy="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7" y="14"/>
                </a:cxn>
                <a:cxn ang="0">
                  <a:pos x="154" y="14"/>
                </a:cxn>
                <a:cxn ang="0">
                  <a:pos x="154" y="0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3" y="12"/>
                </a:cxn>
                <a:cxn ang="0">
                  <a:pos x="5" y="13"/>
                </a:cxn>
                <a:cxn ang="0">
                  <a:pos x="7" y="14"/>
                </a:cxn>
                <a:cxn ang="0">
                  <a:pos x="0" y="7"/>
                </a:cxn>
              </a:cxnLst>
              <a:rect l="0" t="0" r="r" b="b"/>
              <a:pathLst>
                <a:path w="154" h="14">
                  <a:moveTo>
                    <a:pt x="0" y="7"/>
                  </a:moveTo>
                  <a:lnTo>
                    <a:pt x="7" y="14"/>
                  </a:lnTo>
                  <a:lnTo>
                    <a:pt x="154" y="14"/>
                  </a:lnTo>
                  <a:lnTo>
                    <a:pt x="154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9"/>
                  </a:lnTo>
                  <a:lnTo>
                    <a:pt x="3" y="12"/>
                  </a:lnTo>
                  <a:lnTo>
                    <a:pt x="5" y="13"/>
                  </a:lnTo>
                  <a:lnTo>
                    <a:pt x="7" y="14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7" name="Freeform 2651"/>
            <p:cNvSpPr>
              <a:spLocks/>
            </p:cNvSpPr>
            <p:nvPr/>
          </p:nvSpPr>
          <p:spPr bwMode="auto">
            <a:xfrm>
              <a:off x="3623" y="2475"/>
              <a:ext cx="3" cy="9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14" y="26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26"/>
                </a:cxn>
                <a:cxn ang="0">
                  <a:pos x="5" y="32"/>
                </a:cxn>
                <a:cxn ang="0">
                  <a:pos x="0" y="26"/>
                </a:cxn>
                <a:cxn ang="0">
                  <a:pos x="1" y="29"/>
                </a:cxn>
                <a:cxn ang="0">
                  <a:pos x="3" y="31"/>
                </a:cxn>
                <a:cxn ang="0">
                  <a:pos x="5" y="32"/>
                </a:cxn>
                <a:cxn ang="0">
                  <a:pos x="7" y="33"/>
                </a:cxn>
                <a:cxn ang="0">
                  <a:pos x="10" y="32"/>
                </a:cxn>
                <a:cxn ang="0">
                  <a:pos x="12" y="31"/>
                </a:cxn>
                <a:cxn ang="0">
                  <a:pos x="13" y="29"/>
                </a:cxn>
                <a:cxn ang="0">
                  <a:pos x="14" y="26"/>
                </a:cxn>
                <a:cxn ang="0">
                  <a:pos x="5" y="32"/>
                </a:cxn>
              </a:cxnLst>
              <a:rect l="0" t="0" r="r" b="b"/>
              <a:pathLst>
                <a:path w="14" h="33">
                  <a:moveTo>
                    <a:pt x="5" y="32"/>
                  </a:moveTo>
                  <a:lnTo>
                    <a:pt x="14" y="26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5" y="32"/>
                  </a:lnTo>
                  <a:lnTo>
                    <a:pt x="0" y="26"/>
                  </a:lnTo>
                  <a:lnTo>
                    <a:pt x="1" y="29"/>
                  </a:lnTo>
                  <a:lnTo>
                    <a:pt x="3" y="31"/>
                  </a:lnTo>
                  <a:lnTo>
                    <a:pt x="5" y="32"/>
                  </a:lnTo>
                  <a:lnTo>
                    <a:pt x="7" y="33"/>
                  </a:lnTo>
                  <a:lnTo>
                    <a:pt x="10" y="32"/>
                  </a:lnTo>
                  <a:lnTo>
                    <a:pt x="12" y="31"/>
                  </a:lnTo>
                  <a:lnTo>
                    <a:pt x="13" y="29"/>
                  </a:lnTo>
                  <a:lnTo>
                    <a:pt x="14" y="26"/>
                  </a:lnTo>
                  <a:lnTo>
                    <a:pt x="5" y="3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8" name="Freeform 2652"/>
            <p:cNvSpPr>
              <a:spLocks/>
            </p:cNvSpPr>
            <p:nvPr/>
          </p:nvSpPr>
          <p:spPr bwMode="auto">
            <a:xfrm>
              <a:off x="3600" y="2471"/>
              <a:ext cx="25" cy="12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4" y="14"/>
                </a:cxn>
                <a:cxn ang="0">
                  <a:pos x="98" y="50"/>
                </a:cxn>
                <a:cxn ang="0">
                  <a:pos x="103" y="38"/>
                </a:cxn>
                <a:cxn ang="0">
                  <a:pos x="9" y="1"/>
                </a:cxn>
                <a:cxn ang="0">
                  <a:pos x="4" y="1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4" y="14"/>
                </a:cxn>
                <a:cxn ang="0">
                  <a:pos x="4" y="1"/>
                </a:cxn>
              </a:cxnLst>
              <a:rect l="0" t="0" r="r" b="b"/>
              <a:pathLst>
                <a:path w="103" h="50">
                  <a:moveTo>
                    <a:pt x="4" y="1"/>
                  </a:moveTo>
                  <a:lnTo>
                    <a:pt x="4" y="14"/>
                  </a:lnTo>
                  <a:lnTo>
                    <a:pt x="98" y="50"/>
                  </a:lnTo>
                  <a:lnTo>
                    <a:pt x="103" y="38"/>
                  </a:lnTo>
                  <a:lnTo>
                    <a:pt x="9" y="1"/>
                  </a:lnTo>
                  <a:lnTo>
                    <a:pt x="4" y="1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1"/>
                  </a:lnTo>
                  <a:lnTo>
                    <a:pt x="4" y="1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69" name="Freeform 2653"/>
            <p:cNvSpPr>
              <a:spLocks/>
            </p:cNvSpPr>
            <p:nvPr/>
          </p:nvSpPr>
          <p:spPr bwMode="auto">
            <a:xfrm>
              <a:off x="3601" y="2461"/>
              <a:ext cx="25" cy="13"/>
            </a:xfrm>
            <a:custGeom>
              <a:avLst/>
              <a:gdLst/>
              <a:ahLst/>
              <a:cxnLst>
                <a:cxn ang="0">
                  <a:pos x="103" y="8"/>
                </a:cxn>
                <a:cxn ang="0">
                  <a:pos x="94" y="2"/>
                </a:cxn>
                <a:cxn ang="0">
                  <a:pos x="0" y="41"/>
                </a:cxn>
                <a:cxn ang="0">
                  <a:pos x="5" y="54"/>
                </a:cxn>
                <a:cxn ang="0">
                  <a:pos x="99" y="14"/>
                </a:cxn>
                <a:cxn ang="0">
                  <a:pos x="103" y="8"/>
                </a:cxn>
                <a:cxn ang="0">
                  <a:pos x="99" y="14"/>
                </a:cxn>
                <a:cxn ang="0">
                  <a:pos x="101" y="12"/>
                </a:cxn>
                <a:cxn ang="0">
                  <a:pos x="103" y="10"/>
                </a:cxn>
                <a:cxn ang="0">
                  <a:pos x="103" y="8"/>
                </a:cxn>
                <a:cxn ang="0">
                  <a:pos x="102" y="5"/>
                </a:cxn>
                <a:cxn ang="0">
                  <a:pos x="101" y="3"/>
                </a:cxn>
                <a:cxn ang="0">
                  <a:pos x="99" y="2"/>
                </a:cxn>
                <a:cxn ang="0">
                  <a:pos x="97" y="0"/>
                </a:cxn>
                <a:cxn ang="0">
                  <a:pos x="94" y="2"/>
                </a:cxn>
                <a:cxn ang="0">
                  <a:pos x="103" y="8"/>
                </a:cxn>
              </a:cxnLst>
              <a:rect l="0" t="0" r="r" b="b"/>
              <a:pathLst>
                <a:path w="103" h="54">
                  <a:moveTo>
                    <a:pt x="103" y="8"/>
                  </a:moveTo>
                  <a:lnTo>
                    <a:pt x="94" y="2"/>
                  </a:lnTo>
                  <a:lnTo>
                    <a:pt x="0" y="41"/>
                  </a:lnTo>
                  <a:lnTo>
                    <a:pt x="5" y="54"/>
                  </a:lnTo>
                  <a:lnTo>
                    <a:pt x="99" y="14"/>
                  </a:lnTo>
                  <a:lnTo>
                    <a:pt x="103" y="8"/>
                  </a:lnTo>
                  <a:lnTo>
                    <a:pt x="99" y="14"/>
                  </a:lnTo>
                  <a:lnTo>
                    <a:pt x="101" y="12"/>
                  </a:lnTo>
                  <a:lnTo>
                    <a:pt x="103" y="10"/>
                  </a:lnTo>
                  <a:lnTo>
                    <a:pt x="103" y="8"/>
                  </a:lnTo>
                  <a:lnTo>
                    <a:pt x="102" y="5"/>
                  </a:lnTo>
                  <a:lnTo>
                    <a:pt x="101" y="3"/>
                  </a:lnTo>
                  <a:lnTo>
                    <a:pt x="99" y="2"/>
                  </a:lnTo>
                  <a:lnTo>
                    <a:pt x="97" y="0"/>
                  </a:lnTo>
                  <a:lnTo>
                    <a:pt x="94" y="2"/>
                  </a:lnTo>
                  <a:lnTo>
                    <a:pt x="103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0" name="Freeform 2654"/>
            <p:cNvSpPr>
              <a:spLocks/>
            </p:cNvSpPr>
            <p:nvPr/>
          </p:nvSpPr>
          <p:spPr bwMode="auto">
            <a:xfrm>
              <a:off x="3623" y="2463"/>
              <a:ext cx="3" cy="8"/>
            </a:xfrm>
            <a:custGeom>
              <a:avLst/>
              <a:gdLst/>
              <a:ahLst/>
              <a:cxnLst>
                <a:cxn ang="0">
                  <a:pos x="7" y="32"/>
                </a:cxn>
                <a:cxn ang="0">
                  <a:pos x="14" y="26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26"/>
                </a:cxn>
                <a:cxn ang="0">
                  <a:pos x="7" y="32"/>
                </a:cxn>
                <a:cxn ang="0">
                  <a:pos x="0" y="26"/>
                </a:cxn>
                <a:cxn ang="0">
                  <a:pos x="1" y="29"/>
                </a:cxn>
                <a:cxn ang="0">
                  <a:pos x="3" y="31"/>
                </a:cxn>
                <a:cxn ang="0">
                  <a:pos x="5" y="32"/>
                </a:cxn>
                <a:cxn ang="0">
                  <a:pos x="7" y="32"/>
                </a:cxn>
                <a:cxn ang="0">
                  <a:pos x="10" y="32"/>
                </a:cxn>
                <a:cxn ang="0">
                  <a:pos x="12" y="31"/>
                </a:cxn>
                <a:cxn ang="0">
                  <a:pos x="13" y="29"/>
                </a:cxn>
                <a:cxn ang="0">
                  <a:pos x="14" y="26"/>
                </a:cxn>
                <a:cxn ang="0">
                  <a:pos x="7" y="32"/>
                </a:cxn>
              </a:cxnLst>
              <a:rect l="0" t="0" r="r" b="b"/>
              <a:pathLst>
                <a:path w="14" h="32">
                  <a:moveTo>
                    <a:pt x="7" y="32"/>
                  </a:moveTo>
                  <a:lnTo>
                    <a:pt x="14" y="26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7" y="32"/>
                  </a:lnTo>
                  <a:lnTo>
                    <a:pt x="0" y="26"/>
                  </a:lnTo>
                  <a:lnTo>
                    <a:pt x="1" y="29"/>
                  </a:lnTo>
                  <a:lnTo>
                    <a:pt x="3" y="31"/>
                  </a:lnTo>
                  <a:lnTo>
                    <a:pt x="5" y="32"/>
                  </a:lnTo>
                  <a:lnTo>
                    <a:pt x="7" y="32"/>
                  </a:lnTo>
                  <a:lnTo>
                    <a:pt x="10" y="32"/>
                  </a:lnTo>
                  <a:lnTo>
                    <a:pt x="12" y="31"/>
                  </a:lnTo>
                  <a:lnTo>
                    <a:pt x="13" y="29"/>
                  </a:lnTo>
                  <a:lnTo>
                    <a:pt x="14" y="26"/>
                  </a:lnTo>
                  <a:lnTo>
                    <a:pt x="7" y="3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1" name="Freeform 2655"/>
            <p:cNvSpPr>
              <a:spLocks/>
            </p:cNvSpPr>
            <p:nvPr/>
          </p:nvSpPr>
          <p:spPr bwMode="auto">
            <a:xfrm>
              <a:off x="3625" y="2468"/>
              <a:ext cx="26" cy="3"/>
            </a:xfrm>
            <a:custGeom>
              <a:avLst/>
              <a:gdLst/>
              <a:ahLst/>
              <a:cxnLst>
                <a:cxn ang="0">
                  <a:pos x="103" y="12"/>
                </a:cxn>
                <a:cxn ang="0">
                  <a:pos x="99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99" y="13"/>
                </a:cxn>
                <a:cxn ang="0">
                  <a:pos x="103" y="12"/>
                </a:cxn>
                <a:cxn ang="0">
                  <a:pos x="99" y="13"/>
                </a:cxn>
                <a:cxn ang="0">
                  <a:pos x="102" y="13"/>
                </a:cxn>
                <a:cxn ang="0">
                  <a:pos x="104" y="11"/>
                </a:cxn>
                <a:cxn ang="0">
                  <a:pos x="105" y="9"/>
                </a:cxn>
                <a:cxn ang="0">
                  <a:pos x="105" y="7"/>
                </a:cxn>
                <a:cxn ang="0">
                  <a:pos x="105" y="4"/>
                </a:cxn>
                <a:cxn ang="0">
                  <a:pos x="104" y="2"/>
                </a:cxn>
                <a:cxn ang="0">
                  <a:pos x="102" y="1"/>
                </a:cxn>
                <a:cxn ang="0">
                  <a:pos x="99" y="0"/>
                </a:cxn>
                <a:cxn ang="0">
                  <a:pos x="103" y="12"/>
                </a:cxn>
              </a:cxnLst>
              <a:rect l="0" t="0" r="r" b="b"/>
              <a:pathLst>
                <a:path w="105" h="13">
                  <a:moveTo>
                    <a:pt x="103" y="12"/>
                  </a:moveTo>
                  <a:lnTo>
                    <a:pt x="99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99" y="13"/>
                  </a:lnTo>
                  <a:lnTo>
                    <a:pt x="103" y="12"/>
                  </a:lnTo>
                  <a:lnTo>
                    <a:pt x="99" y="13"/>
                  </a:lnTo>
                  <a:lnTo>
                    <a:pt x="102" y="13"/>
                  </a:lnTo>
                  <a:lnTo>
                    <a:pt x="104" y="11"/>
                  </a:lnTo>
                  <a:lnTo>
                    <a:pt x="105" y="9"/>
                  </a:lnTo>
                  <a:lnTo>
                    <a:pt x="105" y="7"/>
                  </a:lnTo>
                  <a:lnTo>
                    <a:pt x="105" y="4"/>
                  </a:lnTo>
                  <a:lnTo>
                    <a:pt x="104" y="2"/>
                  </a:lnTo>
                  <a:lnTo>
                    <a:pt x="102" y="1"/>
                  </a:lnTo>
                  <a:lnTo>
                    <a:pt x="99" y="0"/>
                  </a:lnTo>
                  <a:lnTo>
                    <a:pt x="103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2" name="Freeform 2656"/>
            <p:cNvSpPr>
              <a:spLocks/>
            </p:cNvSpPr>
            <p:nvPr/>
          </p:nvSpPr>
          <p:spPr bwMode="auto">
            <a:xfrm>
              <a:off x="3648" y="2449"/>
              <a:ext cx="26" cy="22"/>
            </a:xfrm>
            <a:custGeom>
              <a:avLst/>
              <a:gdLst/>
              <a:ahLst/>
              <a:cxnLst>
                <a:cxn ang="0">
                  <a:pos x="102" y="2"/>
                </a:cxn>
                <a:cxn ang="0">
                  <a:pos x="94" y="2"/>
                </a:cxn>
                <a:cxn ang="0">
                  <a:pos x="0" y="76"/>
                </a:cxn>
                <a:cxn ang="0">
                  <a:pos x="9" y="86"/>
                </a:cxn>
                <a:cxn ang="0">
                  <a:pos x="102" y="12"/>
                </a:cxn>
                <a:cxn ang="0">
                  <a:pos x="102" y="2"/>
                </a:cxn>
                <a:cxn ang="0">
                  <a:pos x="102" y="12"/>
                </a:cxn>
                <a:cxn ang="0">
                  <a:pos x="103" y="10"/>
                </a:cxn>
                <a:cxn ang="0">
                  <a:pos x="104" y="7"/>
                </a:cxn>
                <a:cxn ang="0">
                  <a:pos x="104" y="5"/>
                </a:cxn>
                <a:cxn ang="0">
                  <a:pos x="103" y="3"/>
                </a:cxn>
                <a:cxn ang="0">
                  <a:pos x="101" y="1"/>
                </a:cxn>
                <a:cxn ang="0">
                  <a:pos x="99" y="0"/>
                </a:cxn>
                <a:cxn ang="0">
                  <a:pos x="96" y="1"/>
                </a:cxn>
                <a:cxn ang="0">
                  <a:pos x="94" y="2"/>
                </a:cxn>
                <a:cxn ang="0">
                  <a:pos x="102" y="2"/>
                </a:cxn>
              </a:cxnLst>
              <a:rect l="0" t="0" r="r" b="b"/>
              <a:pathLst>
                <a:path w="104" h="86">
                  <a:moveTo>
                    <a:pt x="102" y="2"/>
                  </a:moveTo>
                  <a:lnTo>
                    <a:pt x="94" y="2"/>
                  </a:lnTo>
                  <a:lnTo>
                    <a:pt x="0" y="76"/>
                  </a:lnTo>
                  <a:lnTo>
                    <a:pt x="9" y="86"/>
                  </a:lnTo>
                  <a:lnTo>
                    <a:pt x="102" y="12"/>
                  </a:lnTo>
                  <a:lnTo>
                    <a:pt x="102" y="2"/>
                  </a:lnTo>
                  <a:lnTo>
                    <a:pt x="102" y="12"/>
                  </a:lnTo>
                  <a:lnTo>
                    <a:pt x="103" y="10"/>
                  </a:lnTo>
                  <a:lnTo>
                    <a:pt x="104" y="7"/>
                  </a:lnTo>
                  <a:lnTo>
                    <a:pt x="104" y="5"/>
                  </a:lnTo>
                  <a:lnTo>
                    <a:pt x="103" y="3"/>
                  </a:lnTo>
                  <a:lnTo>
                    <a:pt x="101" y="1"/>
                  </a:lnTo>
                  <a:lnTo>
                    <a:pt x="99" y="0"/>
                  </a:lnTo>
                  <a:lnTo>
                    <a:pt x="96" y="1"/>
                  </a:lnTo>
                  <a:lnTo>
                    <a:pt x="94" y="2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3" name="Freeform 2657"/>
            <p:cNvSpPr>
              <a:spLocks/>
            </p:cNvSpPr>
            <p:nvPr/>
          </p:nvSpPr>
          <p:spPr bwMode="auto">
            <a:xfrm>
              <a:off x="3648" y="2431"/>
              <a:ext cx="26" cy="21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" y="11"/>
                </a:cxn>
                <a:cxn ang="0">
                  <a:pos x="96" y="86"/>
                </a:cxn>
                <a:cxn ang="0">
                  <a:pos x="104" y="76"/>
                </a:cxn>
                <a:cxn ang="0">
                  <a:pos x="11" y="1"/>
                </a:cxn>
                <a:cxn ang="0">
                  <a:pos x="7" y="0"/>
                </a:cxn>
                <a:cxn ang="0">
                  <a:pos x="11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2" y="11"/>
                </a:cxn>
                <a:cxn ang="0">
                  <a:pos x="7" y="0"/>
                </a:cxn>
              </a:cxnLst>
              <a:rect l="0" t="0" r="r" b="b"/>
              <a:pathLst>
                <a:path w="104" h="86">
                  <a:moveTo>
                    <a:pt x="7" y="0"/>
                  </a:moveTo>
                  <a:lnTo>
                    <a:pt x="2" y="11"/>
                  </a:lnTo>
                  <a:lnTo>
                    <a:pt x="96" y="86"/>
                  </a:lnTo>
                  <a:lnTo>
                    <a:pt x="104" y="76"/>
                  </a:lnTo>
                  <a:lnTo>
                    <a:pt x="11" y="1"/>
                  </a:lnTo>
                  <a:lnTo>
                    <a:pt x="7" y="0"/>
                  </a:lnTo>
                  <a:lnTo>
                    <a:pt x="11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4" name="Freeform 2658"/>
            <p:cNvSpPr>
              <a:spLocks/>
            </p:cNvSpPr>
            <p:nvPr/>
          </p:nvSpPr>
          <p:spPr bwMode="auto">
            <a:xfrm>
              <a:off x="3623" y="2431"/>
              <a:ext cx="26" cy="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7" y="13"/>
                </a:cxn>
                <a:cxn ang="0">
                  <a:pos x="106" y="13"/>
                </a:cxn>
                <a:cxn ang="0">
                  <a:pos x="106" y="0"/>
                </a:cxn>
                <a:cxn ang="0">
                  <a:pos x="7" y="0"/>
                </a:cxn>
                <a:cxn ang="0">
                  <a:pos x="0" y="6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3" y="11"/>
                </a:cxn>
                <a:cxn ang="0">
                  <a:pos x="5" y="12"/>
                </a:cxn>
                <a:cxn ang="0">
                  <a:pos x="7" y="13"/>
                </a:cxn>
                <a:cxn ang="0">
                  <a:pos x="0" y="6"/>
                </a:cxn>
              </a:cxnLst>
              <a:rect l="0" t="0" r="r" b="b"/>
              <a:pathLst>
                <a:path w="106" h="13">
                  <a:moveTo>
                    <a:pt x="0" y="6"/>
                  </a:moveTo>
                  <a:lnTo>
                    <a:pt x="7" y="13"/>
                  </a:lnTo>
                  <a:lnTo>
                    <a:pt x="106" y="13"/>
                  </a:lnTo>
                  <a:lnTo>
                    <a:pt x="106" y="0"/>
                  </a:lnTo>
                  <a:lnTo>
                    <a:pt x="7" y="0"/>
                  </a:lnTo>
                  <a:lnTo>
                    <a:pt x="0" y="6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7" y="13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5" name="Freeform 2659"/>
            <p:cNvSpPr>
              <a:spLocks/>
            </p:cNvSpPr>
            <p:nvPr/>
          </p:nvSpPr>
          <p:spPr bwMode="auto">
            <a:xfrm>
              <a:off x="3623" y="2432"/>
              <a:ext cx="3" cy="8"/>
            </a:xfrm>
            <a:custGeom>
              <a:avLst/>
              <a:gdLst/>
              <a:ahLst/>
              <a:cxnLst>
                <a:cxn ang="0">
                  <a:pos x="5" y="33"/>
                </a:cxn>
                <a:cxn ang="0">
                  <a:pos x="14" y="27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5" y="33"/>
                </a:cxn>
                <a:cxn ang="0">
                  <a:pos x="0" y="27"/>
                </a:cxn>
                <a:cxn ang="0">
                  <a:pos x="1" y="30"/>
                </a:cxn>
                <a:cxn ang="0">
                  <a:pos x="3" y="32"/>
                </a:cxn>
                <a:cxn ang="0">
                  <a:pos x="5" y="33"/>
                </a:cxn>
                <a:cxn ang="0">
                  <a:pos x="7" y="34"/>
                </a:cxn>
                <a:cxn ang="0">
                  <a:pos x="10" y="33"/>
                </a:cxn>
                <a:cxn ang="0">
                  <a:pos x="12" y="32"/>
                </a:cxn>
                <a:cxn ang="0">
                  <a:pos x="13" y="30"/>
                </a:cxn>
                <a:cxn ang="0">
                  <a:pos x="14" y="27"/>
                </a:cxn>
                <a:cxn ang="0">
                  <a:pos x="5" y="33"/>
                </a:cxn>
              </a:cxnLst>
              <a:rect l="0" t="0" r="r" b="b"/>
              <a:pathLst>
                <a:path w="14" h="34">
                  <a:moveTo>
                    <a:pt x="5" y="33"/>
                  </a:moveTo>
                  <a:lnTo>
                    <a:pt x="14" y="27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5" y="33"/>
                  </a:lnTo>
                  <a:lnTo>
                    <a:pt x="0" y="27"/>
                  </a:lnTo>
                  <a:lnTo>
                    <a:pt x="1" y="30"/>
                  </a:lnTo>
                  <a:lnTo>
                    <a:pt x="3" y="32"/>
                  </a:lnTo>
                  <a:lnTo>
                    <a:pt x="5" y="33"/>
                  </a:lnTo>
                  <a:lnTo>
                    <a:pt x="7" y="34"/>
                  </a:lnTo>
                  <a:lnTo>
                    <a:pt x="10" y="33"/>
                  </a:lnTo>
                  <a:lnTo>
                    <a:pt x="12" y="32"/>
                  </a:lnTo>
                  <a:lnTo>
                    <a:pt x="13" y="30"/>
                  </a:lnTo>
                  <a:lnTo>
                    <a:pt x="14" y="27"/>
                  </a:lnTo>
                  <a:lnTo>
                    <a:pt x="5" y="3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6" name="Freeform 2660"/>
            <p:cNvSpPr>
              <a:spLocks/>
            </p:cNvSpPr>
            <p:nvPr/>
          </p:nvSpPr>
          <p:spPr bwMode="auto">
            <a:xfrm>
              <a:off x="3600" y="2428"/>
              <a:ext cx="25" cy="12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4" y="13"/>
                </a:cxn>
                <a:cxn ang="0">
                  <a:pos x="98" y="50"/>
                </a:cxn>
                <a:cxn ang="0">
                  <a:pos x="103" y="38"/>
                </a:cxn>
                <a:cxn ang="0">
                  <a:pos x="9" y="1"/>
                </a:cxn>
                <a:cxn ang="0">
                  <a:pos x="4" y="1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4" y="13"/>
                </a:cxn>
                <a:cxn ang="0">
                  <a:pos x="4" y="1"/>
                </a:cxn>
              </a:cxnLst>
              <a:rect l="0" t="0" r="r" b="b"/>
              <a:pathLst>
                <a:path w="103" h="50">
                  <a:moveTo>
                    <a:pt x="4" y="1"/>
                  </a:moveTo>
                  <a:lnTo>
                    <a:pt x="4" y="13"/>
                  </a:lnTo>
                  <a:lnTo>
                    <a:pt x="98" y="50"/>
                  </a:lnTo>
                  <a:lnTo>
                    <a:pt x="103" y="38"/>
                  </a:lnTo>
                  <a:lnTo>
                    <a:pt x="9" y="1"/>
                  </a:lnTo>
                  <a:lnTo>
                    <a:pt x="4" y="1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7" name="Freeform 2661"/>
            <p:cNvSpPr>
              <a:spLocks/>
            </p:cNvSpPr>
            <p:nvPr/>
          </p:nvSpPr>
          <p:spPr bwMode="auto">
            <a:xfrm>
              <a:off x="3601" y="2419"/>
              <a:ext cx="25" cy="12"/>
            </a:xfrm>
            <a:custGeom>
              <a:avLst/>
              <a:gdLst/>
              <a:ahLst/>
              <a:cxnLst>
                <a:cxn ang="0">
                  <a:pos x="103" y="6"/>
                </a:cxn>
                <a:cxn ang="0">
                  <a:pos x="94" y="0"/>
                </a:cxn>
                <a:cxn ang="0">
                  <a:pos x="0" y="38"/>
                </a:cxn>
                <a:cxn ang="0">
                  <a:pos x="5" y="50"/>
                </a:cxn>
                <a:cxn ang="0">
                  <a:pos x="99" y="12"/>
                </a:cxn>
                <a:cxn ang="0">
                  <a:pos x="103" y="6"/>
                </a:cxn>
                <a:cxn ang="0">
                  <a:pos x="99" y="12"/>
                </a:cxn>
                <a:cxn ang="0">
                  <a:pos x="101" y="11"/>
                </a:cxn>
                <a:cxn ang="0">
                  <a:pos x="102" y="9"/>
                </a:cxn>
                <a:cxn ang="0">
                  <a:pos x="103" y="6"/>
                </a:cxn>
                <a:cxn ang="0">
                  <a:pos x="102" y="4"/>
                </a:cxn>
                <a:cxn ang="0">
                  <a:pos x="101" y="2"/>
                </a:cxn>
                <a:cxn ang="0">
                  <a:pos x="99" y="0"/>
                </a:cxn>
                <a:cxn ang="0">
                  <a:pos x="97" y="0"/>
                </a:cxn>
                <a:cxn ang="0">
                  <a:pos x="94" y="0"/>
                </a:cxn>
                <a:cxn ang="0">
                  <a:pos x="103" y="6"/>
                </a:cxn>
              </a:cxnLst>
              <a:rect l="0" t="0" r="r" b="b"/>
              <a:pathLst>
                <a:path w="103" h="50">
                  <a:moveTo>
                    <a:pt x="103" y="6"/>
                  </a:moveTo>
                  <a:lnTo>
                    <a:pt x="94" y="0"/>
                  </a:lnTo>
                  <a:lnTo>
                    <a:pt x="0" y="38"/>
                  </a:lnTo>
                  <a:lnTo>
                    <a:pt x="5" y="50"/>
                  </a:lnTo>
                  <a:lnTo>
                    <a:pt x="99" y="12"/>
                  </a:lnTo>
                  <a:lnTo>
                    <a:pt x="103" y="6"/>
                  </a:lnTo>
                  <a:lnTo>
                    <a:pt x="99" y="12"/>
                  </a:lnTo>
                  <a:lnTo>
                    <a:pt x="101" y="11"/>
                  </a:lnTo>
                  <a:lnTo>
                    <a:pt x="102" y="9"/>
                  </a:lnTo>
                  <a:lnTo>
                    <a:pt x="103" y="6"/>
                  </a:lnTo>
                  <a:lnTo>
                    <a:pt x="102" y="4"/>
                  </a:lnTo>
                  <a:lnTo>
                    <a:pt x="101" y="2"/>
                  </a:lnTo>
                  <a:lnTo>
                    <a:pt x="99" y="0"/>
                  </a:lnTo>
                  <a:lnTo>
                    <a:pt x="97" y="0"/>
                  </a:lnTo>
                  <a:lnTo>
                    <a:pt x="94" y="0"/>
                  </a:lnTo>
                  <a:lnTo>
                    <a:pt x="103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8" name="Freeform 2662"/>
            <p:cNvSpPr>
              <a:spLocks/>
            </p:cNvSpPr>
            <p:nvPr/>
          </p:nvSpPr>
          <p:spPr bwMode="auto">
            <a:xfrm>
              <a:off x="3543" y="2766"/>
              <a:ext cx="262" cy="123"/>
            </a:xfrm>
            <a:custGeom>
              <a:avLst/>
              <a:gdLst/>
              <a:ahLst/>
              <a:cxnLst>
                <a:cxn ang="0">
                  <a:pos x="893" y="422"/>
                </a:cxn>
                <a:cxn ang="0">
                  <a:pos x="955" y="390"/>
                </a:cxn>
                <a:cxn ang="0">
                  <a:pos x="1002" y="352"/>
                </a:cxn>
                <a:cxn ang="0">
                  <a:pos x="1030" y="313"/>
                </a:cxn>
                <a:cxn ang="0">
                  <a:pos x="1049" y="273"/>
                </a:cxn>
                <a:cxn ang="0">
                  <a:pos x="1049" y="0"/>
                </a:cxn>
                <a:cxn ang="0">
                  <a:pos x="0" y="8"/>
                </a:cxn>
                <a:cxn ang="0">
                  <a:pos x="0" y="260"/>
                </a:cxn>
                <a:cxn ang="0">
                  <a:pos x="8" y="302"/>
                </a:cxn>
                <a:cxn ang="0">
                  <a:pos x="39" y="342"/>
                </a:cxn>
                <a:cxn ang="0">
                  <a:pos x="78" y="379"/>
                </a:cxn>
                <a:cxn ang="0">
                  <a:pos x="138" y="414"/>
                </a:cxn>
                <a:cxn ang="0">
                  <a:pos x="205" y="443"/>
                </a:cxn>
                <a:cxn ang="0">
                  <a:pos x="283" y="465"/>
                </a:cxn>
                <a:cxn ang="0">
                  <a:pos x="368" y="480"/>
                </a:cxn>
                <a:cxn ang="0">
                  <a:pos x="464" y="488"/>
                </a:cxn>
                <a:cxn ang="0">
                  <a:pos x="558" y="491"/>
                </a:cxn>
                <a:cxn ang="0">
                  <a:pos x="649" y="483"/>
                </a:cxn>
                <a:cxn ang="0">
                  <a:pos x="740" y="470"/>
                </a:cxn>
                <a:cxn ang="0">
                  <a:pos x="820" y="448"/>
                </a:cxn>
                <a:cxn ang="0">
                  <a:pos x="893" y="422"/>
                </a:cxn>
              </a:cxnLst>
              <a:rect l="0" t="0" r="r" b="b"/>
              <a:pathLst>
                <a:path w="1049" h="491">
                  <a:moveTo>
                    <a:pt x="893" y="422"/>
                  </a:moveTo>
                  <a:lnTo>
                    <a:pt x="955" y="390"/>
                  </a:lnTo>
                  <a:lnTo>
                    <a:pt x="1002" y="352"/>
                  </a:lnTo>
                  <a:lnTo>
                    <a:pt x="1030" y="313"/>
                  </a:lnTo>
                  <a:lnTo>
                    <a:pt x="1049" y="273"/>
                  </a:lnTo>
                  <a:lnTo>
                    <a:pt x="1049" y="0"/>
                  </a:lnTo>
                  <a:lnTo>
                    <a:pt x="0" y="8"/>
                  </a:lnTo>
                  <a:lnTo>
                    <a:pt x="0" y="260"/>
                  </a:lnTo>
                  <a:lnTo>
                    <a:pt x="8" y="302"/>
                  </a:lnTo>
                  <a:lnTo>
                    <a:pt x="39" y="342"/>
                  </a:lnTo>
                  <a:lnTo>
                    <a:pt x="78" y="379"/>
                  </a:lnTo>
                  <a:lnTo>
                    <a:pt x="138" y="414"/>
                  </a:lnTo>
                  <a:lnTo>
                    <a:pt x="205" y="443"/>
                  </a:lnTo>
                  <a:lnTo>
                    <a:pt x="283" y="465"/>
                  </a:lnTo>
                  <a:lnTo>
                    <a:pt x="368" y="480"/>
                  </a:lnTo>
                  <a:lnTo>
                    <a:pt x="464" y="488"/>
                  </a:lnTo>
                  <a:lnTo>
                    <a:pt x="558" y="491"/>
                  </a:lnTo>
                  <a:lnTo>
                    <a:pt x="649" y="483"/>
                  </a:lnTo>
                  <a:lnTo>
                    <a:pt x="740" y="470"/>
                  </a:lnTo>
                  <a:lnTo>
                    <a:pt x="820" y="448"/>
                  </a:lnTo>
                  <a:lnTo>
                    <a:pt x="893" y="4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79" name="Freeform 2663"/>
            <p:cNvSpPr>
              <a:spLocks/>
            </p:cNvSpPr>
            <p:nvPr/>
          </p:nvSpPr>
          <p:spPr bwMode="auto">
            <a:xfrm>
              <a:off x="3765" y="2862"/>
              <a:ext cx="18" cy="11"/>
            </a:xfrm>
            <a:custGeom>
              <a:avLst/>
              <a:gdLst/>
              <a:ahLst/>
              <a:cxnLst>
                <a:cxn ang="0">
                  <a:pos x="69" y="12"/>
                </a:cxn>
                <a:cxn ang="0">
                  <a:pos x="62" y="1"/>
                </a:cxn>
                <a:cxn ang="0">
                  <a:pos x="0" y="33"/>
                </a:cxn>
                <a:cxn ang="0">
                  <a:pos x="6" y="45"/>
                </a:cxn>
                <a:cxn ang="0">
                  <a:pos x="68" y="13"/>
                </a:cxn>
                <a:cxn ang="0">
                  <a:pos x="69" y="12"/>
                </a:cxn>
                <a:cxn ang="0">
                  <a:pos x="68" y="13"/>
                </a:cxn>
                <a:cxn ang="0">
                  <a:pos x="70" y="11"/>
                </a:cxn>
                <a:cxn ang="0">
                  <a:pos x="71" y="9"/>
                </a:cxn>
                <a:cxn ang="0">
                  <a:pos x="72" y="6"/>
                </a:cxn>
                <a:cxn ang="0">
                  <a:pos x="71" y="4"/>
                </a:cxn>
                <a:cxn ang="0">
                  <a:pos x="69" y="2"/>
                </a:cxn>
                <a:cxn ang="0">
                  <a:pos x="67" y="1"/>
                </a:cxn>
                <a:cxn ang="0">
                  <a:pos x="65" y="0"/>
                </a:cxn>
                <a:cxn ang="0">
                  <a:pos x="62" y="1"/>
                </a:cxn>
                <a:cxn ang="0">
                  <a:pos x="69" y="12"/>
                </a:cxn>
              </a:cxnLst>
              <a:rect l="0" t="0" r="r" b="b"/>
              <a:pathLst>
                <a:path w="72" h="45">
                  <a:moveTo>
                    <a:pt x="69" y="12"/>
                  </a:moveTo>
                  <a:lnTo>
                    <a:pt x="62" y="1"/>
                  </a:lnTo>
                  <a:lnTo>
                    <a:pt x="0" y="33"/>
                  </a:lnTo>
                  <a:lnTo>
                    <a:pt x="6" y="45"/>
                  </a:lnTo>
                  <a:lnTo>
                    <a:pt x="68" y="13"/>
                  </a:lnTo>
                  <a:lnTo>
                    <a:pt x="69" y="12"/>
                  </a:lnTo>
                  <a:lnTo>
                    <a:pt x="68" y="13"/>
                  </a:lnTo>
                  <a:lnTo>
                    <a:pt x="70" y="11"/>
                  </a:lnTo>
                  <a:lnTo>
                    <a:pt x="71" y="9"/>
                  </a:lnTo>
                  <a:lnTo>
                    <a:pt x="72" y="6"/>
                  </a:lnTo>
                  <a:lnTo>
                    <a:pt x="71" y="4"/>
                  </a:lnTo>
                  <a:lnTo>
                    <a:pt x="69" y="2"/>
                  </a:lnTo>
                  <a:lnTo>
                    <a:pt x="67" y="1"/>
                  </a:lnTo>
                  <a:lnTo>
                    <a:pt x="65" y="0"/>
                  </a:lnTo>
                  <a:lnTo>
                    <a:pt x="62" y="1"/>
                  </a:lnTo>
                  <a:lnTo>
                    <a:pt x="69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0" name="Freeform 2664"/>
            <p:cNvSpPr>
              <a:spLocks/>
            </p:cNvSpPr>
            <p:nvPr/>
          </p:nvSpPr>
          <p:spPr bwMode="auto">
            <a:xfrm>
              <a:off x="3780" y="2853"/>
              <a:ext cx="15" cy="12"/>
            </a:xfrm>
            <a:custGeom>
              <a:avLst/>
              <a:gdLst/>
              <a:ahLst/>
              <a:cxnLst>
                <a:cxn ang="0">
                  <a:pos x="56" y="10"/>
                </a:cxn>
                <a:cxn ang="0">
                  <a:pos x="47" y="1"/>
                </a:cxn>
                <a:cxn ang="0">
                  <a:pos x="0" y="39"/>
                </a:cxn>
                <a:cxn ang="0">
                  <a:pos x="8" y="49"/>
                </a:cxn>
                <a:cxn ang="0">
                  <a:pos x="55" y="11"/>
                </a:cxn>
                <a:cxn ang="0">
                  <a:pos x="56" y="10"/>
                </a:cxn>
                <a:cxn ang="0">
                  <a:pos x="55" y="11"/>
                </a:cxn>
                <a:cxn ang="0">
                  <a:pos x="57" y="9"/>
                </a:cxn>
                <a:cxn ang="0">
                  <a:pos x="57" y="7"/>
                </a:cxn>
                <a:cxn ang="0">
                  <a:pos x="57" y="5"/>
                </a:cxn>
                <a:cxn ang="0">
                  <a:pos x="56" y="2"/>
                </a:cxn>
                <a:cxn ang="0">
                  <a:pos x="54" y="1"/>
                </a:cxn>
                <a:cxn ang="0">
                  <a:pos x="52" y="0"/>
                </a:cxn>
                <a:cxn ang="0">
                  <a:pos x="49" y="0"/>
                </a:cxn>
                <a:cxn ang="0">
                  <a:pos x="47" y="1"/>
                </a:cxn>
                <a:cxn ang="0">
                  <a:pos x="56" y="10"/>
                </a:cxn>
              </a:cxnLst>
              <a:rect l="0" t="0" r="r" b="b"/>
              <a:pathLst>
                <a:path w="57" h="49">
                  <a:moveTo>
                    <a:pt x="56" y="10"/>
                  </a:moveTo>
                  <a:lnTo>
                    <a:pt x="47" y="1"/>
                  </a:lnTo>
                  <a:lnTo>
                    <a:pt x="0" y="39"/>
                  </a:lnTo>
                  <a:lnTo>
                    <a:pt x="8" y="49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5" y="11"/>
                  </a:lnTo>
                  <a:lnTo>
                    <a:pt x="57" y="9"/>
                  </a:lnTo>
                  <a:lnTo>
                    <a:pt x="57" y="7"/>
                  </a:lnTo>
                  <a:lnTo>
                    <a:pt x="57" y="5"/>
                  </a:lnTo>
                  <a:lnTo>
                    <a:pt x="56" y="2"/>
                  </a:lnTo>
                  <a:lnTo>
                    <a:pt x="54" y="1"/>
                  </a:lnTo>
                  <a:lnTo>
                    <a:pt x="52" y="0"/>
                  </a:lnTo>
                  <a:lnTo>
                    <a:pt x="49" y="0"/>
                  </a:lnTo>
                  <a:lnTo>
                    <a:pt x="47" y="1"/>
                  </a:lnTo>
                  <a:lnTo>
                    <a:pt x="56" y="1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1" name="Freeform 2665"/>
            <p:cNvSpPr>
              <a:spLocks/>
            </p:cNvSpPr>
            <p:nvPr/>
          </p:nvSpPr>
          <p:spPr bwMode="auto">
            <a:xfrm>
              <a:off x="3792" y="2843"/>
              <a:ext cx="10" cy="12"/>
            </a:xfrm>
            <a:custGeom>
              <a:avLst/>
              <a:gdLst/>
              <a:ahLst/>
              <a:cxnLst>
                <a:cxn ang="0">
                  <a:pos x="40" y="10"/>
                </a:cxn>
                <a:cxn ang="0">
                  <a:pos x="28" y="3"/>
                </a:cxn>
                <a:cxn ang="0">
                  <a:pos x="0" y="43"/>
                </a:cxn>
                <a:cxn ang="0">
                  <a:pos x="10" y="50"/>
                </a:cxn>
                <a:cxn ang="0">
                  <a:pos x="38" y="11"/>
                </a:cxn>
                <a:cxn ang="0">
                  <a:pos x="40" y="10"/>
                </a:cxn>
                <a:cxn ang="0">
                  <a:pos x="38" y="11"/>
                </a:cxn>
                <a:cxn ang="0">
                  <a:pos x="40" y="9"/>
                </a:cxn>
                <a:cxn ang="0">
                  <a:pos x="40" y="6"/>
                </a:cxn>
                <a:cxn ang="0">
                  <a:pos x="38" y="3"/>
                </a:cxn>
                <a:cxn ang="0">
                  <a:pos x="37" y="1"/>
                </a:cxn>
                <a:cxn ang="0">
                  <a:pos x="34" y="0"/>
                </a:cxn>
                <a:cxn ang="0">
                  <a:pos x="32" y="0"/>
                </a:cxn>
                <a:cxn ang="0">
                  <a:pos x="30" y="1"/>
                </a:cxn>
                <a:cxn ang="0">
                  <a:pos x="28" y="3"/>
                </a:cxn>
                <a:cxn ang="0">
                  <a:pos x="40" y="10"/>
                </a:cxn>
              </a:cxnLst>
              <a:rect l="0" t="0" r="r" b="b"/>
              <a:pathLst>
                <a:path w="40" h="50">
                  <a:moveTo>
                    <a:pt x="40" y="10"/>
                  </a:moveTo>
                  <a:lnTo>
                    <a:pt x="28" y="3"/>
                  </a:lnTo>
                  <a:lnTo>
                    <a:pt x="0" y="43"/>
                  </a:lnTo>
                  <a:lnTo>
                    <a:pt x="10" y="50"/>
                  </a:lnTo>
                  <a:lnTo>
                    <a:pt x="38" y="11"/>
                  </a:lnTo>
                  <a:lnTo>
                    <a:pt x="40" y="10"/>
                  </a:lnTo>
                  <a:lnTo>
                    <a:pt x="38" y="11"/>
                  </a:lnTo>
                  <a:lnTo>
                    <a:pt x="40" y="9"/>
                  </a:lnTo>
                  <a:lnTo>
                    <a:pt x="40" y="6"/>
                  </a:lnTo>
                  <a:lnTo>
                    <a:pt x="38" y="3"/>
                  </a:lnTo>
                  <a:lnTo>
                    <a:pt x="37" y="1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0" y="1"/>
                  </a:lnTo>
                  <a:lnTo>
                    <a:pt x="28" y="3"/>
                  </a:lnTo>
                  <a:lnTo>
                    <a:pt x="40" y="1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2" name="Freeform 2666"/>
            <p:cNvSpPr>
              <a:spLocks/>
            </p:cNvSpPr>
            <p:nvPr/>
          </p:nvSpPr>
          <p:spPr bwMode="auto">
            <a:xfrm>
              <a:off x="3799" y="2833"/>
              <a:ext cx="7" cy="12"/>
            </a:xfrm>
            <a:custGeom>
              <a:avLst/>
              <a:gdLst/>
              <a:ahLst/>
              <a:cxnLst>
                <a:cxn ang="0">
                  <a:pos x="31" y="6"/>
                </a:cxn>
                <a:cxn ang="0">
                  <a:pos x="19" y="4"/>
                </a:cxn>
                <a:cxn ang="0">
                  <a:pos x="0" y="44"/>
                </a:cxn>
                <a:cxn ang="0">
                  <a:pos x="13" y="49"/>
                </a:cxn>
                <a:cxn ang="0">
                  <a:pos x="31" y="9"/>
                </a:cxn>
                <a:cxn ang="0">
                  <a:pos x="31" y="6"/>
                </a:cxn>
                <a:cxn ang="0">
                  <a:pos x="31" y="9"/>
                </a:cxn>
                <a:cxn ang="0">
                  <a:pos x="31" y="6"/>
                </a:cxn>
                <a:cxn ang="0">
                  <a:pos x="31" y="4"/>
                </a:cxn>
                <a:cxn ang="0">
                  <a:pos x="29" y="2"/>
                </a:cxn>
                <a:cxn ang="0">
                  <a:pos x="27" y="1"/>
                </a:cxn>
                <a:cxn ang="0">
                  <a:pos x="25" y="0"/>
                </a:cxn>
                <a:cxn ang="0">
                  <a:pos x="23" y="0"/>
                </a:cxn>
                <a:cxn ang="0">
                  <a:pos x="21" y="1"/>
                </a:cxn>
                <a:cxn ang="0">
                  <a:pos x="19" y="4"/>
                </a:cxn>
                <a:cxn ang="0">
                  <a:pos x="31" y="6"/>
                </a:cxn>
              </a:cxnLst>
              <a:rect l="0" t="0" r="r" b="b"/>
              <a:pathLst>
                <a:path w="31" h="49">
                  <a:moveTo>
                    <a:pt x="31" y="6"/>
                  </a:moveTo>
                  <a:lnTo>
                    <a:pt x="19" y="4"/>
                  </a:lnTo>
                  <a:lnTo>
                    <a:pt x="0" y="44"/>
                  </a:lnTo>
                  <a:lnTo>
                    <a:pt x="13" y="49"/>
                  </a:lnTo>
                  <a:lnTo>
                    <a:pt x="31" y="9"/>
                  </a:lnTo>
                  <a:lnTo>
                    <a:pt x="31" y="6"/>
                  </a:lnTo>
                  <a:lnTo>
                    <a:pt x="31" y="9"/>
                  </a:lnTo>
                  <a:lnTo>
                    <a:pt x="31" y="6"/>
                  </a:lnTo>
                  <a:lnTo>
                    <a:pt x="31" y="4"/>
                  </a:lnTo>
                  <a:lnTo>
                    <a:pt x="29" y="2"/>
                  </a:lnTo>
                  <a:lnTo>
                    <a:pt x="27" y="1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1" y="1"/>
                  </a:lnTo>
                  <a:lnTo>
                    <a:pt x="19" y="4"/>
                  </a:lnTo>
                  <a:lnTo>
                    <a:pt x="31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3" name="Freeform 2667"/>
            <p:cNvSpPr>
              <a:spLocks/>
            </p:cNvSpPr>
            <p:nvPr/>
          </p:nvSpPr>
          <p:spPr bwMode="auto">
            <a:xfrm>
              <a:off x="3803" y="2764"/>
              <a:ext cx="3" cy="70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7"/>
                </a:cxn>
                <a:cxn ang="0">
                  <a:pos x="0" y="280"/>
                </a:cxn>
                <a:cxn ang="0">
                  <a:pos x="13" y="280"/>
                </a:cxn>
                <a:cxn ang="0">
                  <a:pos x="13" y="7"/>
                </a:cxn>
                <a:cxn ang="0">
                  <a:pos x="7" y="0"/>
                </a:cxn>
                <a:cxn ang="0">
                  <a:pos x="13" y="7"/>
                </a:cxn>
                <a:cxn ang="0">
                  <a:pos x="13" y="4"/>
                </a:cxn>
                <a:cxn ang="0">
                  <a:pos x="11" y="2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7" y="0"/>
                </a:cxn>
              </a:cxnLst>
              <a:rect l="0" t="0" r="r" b="b"/>
              <a:pathLst>
                <a:path w="13" h="280">
                  <a:moveTo>
                    <a:pt x="7" y="0"/>
                  </a:moveTo>
                  <a:lnTo>
                    <a:pt x="0" y="7"/>
                  </a:lnTo>
                  <a:lnTo>
                    <a:pt x="0" y="280"/>
                  </a:lnTo>
                  <a:lnTo>
                    <a:pt x="13" y="280"/>
                  </a:lnTo>
                  <a:lnTo>
                    <a:pt x="13" y="7"/>
                  </a:lnTo>
                  <a:lnTo>
                    <a:pt x="7" y="0"/>
                  </a:lnTo>
                  <a:lnTo>
                    <a:pt x="13" y="7"/>
                  </a:lnTo>
                  <a:lnTo>
                    <a:pt x="13" y="4"/>
                  </a:lnTo>
                  <a:lnTo>
                    <a:pt x="11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4" name="Freeform 2668"/>
            <p:cNvSpPr>
              <a:spLocks/>
            </p:cNvSpPr>
            <p:nvPr/>
          </p:nvSpPr>
          <p:spPr bwMode="auto">
            <a:xfrm>
              <a:off x="3541" y="2764"/>
              <a:ext cx="264" cy="6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6" y="22"/>
                </a:cxn>
                <a:cxn ang="0">
                  <a:pos x="1055" y="14"/>
                </a:cxn>
                <a:cxn ang="0">
                  <a:pos x="1055" y="0"/>
                </a:cxn>
                <a:cxn ang="0">
                  <a:pos x="6" y="8"/>
                </a:cxn>
                <a:cxn ang="0">
                  <a:pos x="0" y="15"/>
                </a:cxn>
                <a:cxn ang="0">
                  <a:pos x="6" y="8"/>
                </a:cxn>
                <a:cxn ang="0">
                  <a:pos x="3" y="9"/>
                </a:cxn>
                <a:cxn ang="0">
                  <a:pos x="1" y="10"/>
                </a:cxn>
                <a:cxn ang="0">
                  <a:pos x="0" y="13"/>
                </a:cxn>
                <a:cxn ang="0">
                  <a:pos x="0" y="15"/>
                </a:cxn>
                <a:cxn ang="0">
                  <a:pos x="0" y="18"/>
                </a:cxn>
                <a:cxn ang="0">
                  <a:pos x="1" y="20"/>
                </a:cxn>
                <a:cxn ang="0">
                  <a:pos x="3" y="21"/>
                </a:cxn>
                <a:cxn ang="0">
                  <a:pos x="6" y="22"/>
                </a:cxn>
                <a:cxn ang="0">
                  <a:pos x="0" y="15"/>
                </a:cxn>
              </a:cxnLst>
              <a:rect l="0" t="0" r="r" b="b"/>
              <a:pathLst>
                <a:path w="1055" h="22">
                  <a:moveTo>
                    <a:pt x="0" y="15"/>
                  </a:moveTo>
                  <a:lnTo>
                    <a:pt x="6" y="22"/>
                  </a:lnTo>
                  <a:lnTo>
                    <a:pt x="1055" y="14"/>
                  </a:lnTo>
                  <a:lnTo>
                    <a:pt x="1055" y="0"/>
                  </a:lnTo>
                  <a:lnTo>
                    <a:pt x="6" y="8"/>
                  </a:lnTo>
                  <a:lnTo>
                    <a:pt x="0" y="15"/>
                  </a:lnTo>
                  <a:lnTo>
                    <a:pt x="6" y="8"/>
                  </a:lnTo>
                  <a:lnTo>
                    <a:pt x="3" y="9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1" y="20"/>
                  </a:lnTo>
                  <a:lnTo>
                    <a:pt x="3" y="21"/>
                  </a:lnTo>
                  <a:lnTo>
                    <a:pt x="6" y="22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5" name="Freeform 2669"/>
            <p:cNvSpPr>
              <a:spLocks/>
            </p:cNvSpPr>
            <p:nvPr/>
          </p:nvSpPr>
          <p:spPr bwMode="auto">
            <a:xfrm>
              <a:off x="3541" y="2768"/>
              <a:ext cx="4" cy="65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13" y="252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252"/>
                </a:cxn>
                <a:cxn ang="0">
                  <a:pos x="0" y="254"/>
                </a:cxn>
                <a:cxn ang="0">
                  <a:pos x="0" y="252"/>
                </a:cxn>
                <a:cxn ang="0">
                  <a:pos x="0" y="255"/>
                </a:cxn>
                <a:cxn ang="0">
                  <a:pos x="2" y="257"/>
                </a:cxn>
                <a:cxn ang="0">
                  <a:pos x="4" y="258"/>
                </a:cxn>
                <a:cxn ang="0">
                  <a:pos x="6" y="259"/>
                </a:cxn>
                <a:cxn ang="0">
                  <a:pos x="9" y="258"/>
                </a:cxn>
                <a:cxn ang="0">
                  <a:pos x="11" y="257"/>
                </a:cxn>
                <a:cxn ang="0">
                  <a:pos x="12" y="255"/>
                </a:cxn>
                <a:cxn ang="0">
                  <a:pos x="13" y="252"/>
                </a:cxn>
                <a:cxn ang="0">
                  <a:pos x="0" y="254"/>
                </a:cxn>
              </a:cxnLst>
              <a:rect l="0" t="0" r="r" b="b"/>
              <a:pathLst>
                <a:path w="13" h="259">
                  <a:moveTo>
                    <a:pt x="0" y="254"/>
                  </a:moveTo>
                  <a:lnTo>
                    <a:pt x="13" y="252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52"/>
                  </a:lnTo>
                  <a:lnTo>
                    <a:pt x="0" y="254"/>
                  </a:lnTo>
                  <a:lnTo>
                    <a:pt x="0" y="252"/>
                  </a:lnTo>
                  <a:lnTo>
                    <a:pt x="0" y="255"/>
                  </a:lnTo>
                  <a:lnTo>
                    <a:pt x="2" y="257"/>
                  </a:lnTo>
                  <a:lnTo>
                    <a:pt x="4" y="258"/>
                  </a:lnTo>
                  <a:lnTo>
                    <a:pt x="6" y="259"/>
                  </a:lnTo>
                  <a:lnTo>
                    <a:pt x="9" y="258"/>
                  </a:lnTo>
                  <a:lnTo>
                    <a:pt x="11" y="257"/>
                  </a:lnTo>
                  <a:lnTo>
                    <a:pt x="12" y="255"/>
                  </a:lnTo>
                  <a:lnTo>
                    <a:pt x="13" y="252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6" name="Freeform 2670"/>
            <p:cNvSpPr>
              <a:spLocks/>
            </p:cNvSpPr>
            <p:nvPr/>
          </p:nvSpPr>
          <p:spPr bwMode="auto">
            <a:xfrm>
              <a:off x="3541" y="2831"/>
              <a:ext cx="5" cy="12"/>
            </a:xfrm>
            <a:custGeom>
              <a:avLst/>
              <a:gdLst/>
              <a:ahLst/>
              <a:cxnLst>
                <a:cxn ang="0">
                  <a:pos x="9" y="48"/>
                </a:cxn>
                <a:cxn ang="0">
                  <a:pos x="20" y="43"/>
                </a:cxn>
                <a:cxn ang="0">
                  <a:pos x="12" y="0"/>
                </a:cxn>
                <a:cxn ang="0">
                  <a:pos x="0" y="4"/>
                </a:cxn>
                <a:cxn ang="0">
                  <a:pos x="7" y="45"/>
                </a:cxn>
                <a:cxn ang="0">
                  <a:pos x="9" y="48"/>
                </a:cxn>
                <a:cxn ang="0">
                  <a:pos x="7" y="45"/>
                </a:cxn>
                <a:cxn ang="0">
                  <a:pos x="9" y="48"/>
                </a:cxn>
                <a:cxn ang="0">
                  <a:pos x="10" y="50"/>
                </a:cxn>
                <a:cxn ang="0">
                  <a:pos x="13" y="50"/>
                </a:cxn>
                <a:cxn ang="0">
                  <a:pos x="15" y="50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20" y="46"/>
                </a:cxn>
                <a:cxn ang="0">
                  <a:pos x="20" y="43"/>
                </a:cxn>
                <a:cxn ang="0">
                  <a:pos x="9" y="48"/>
                </a:cxn>
              </a:cxnLst>
              <a:rect l="0" t="0" r="r" b="b"/>
              <a:pathLst>
                <a:path w="20" h="50">
                  <a:moveTo>
                    <a:pt x="9" y="48"/>
                  </a:moveTo>
                  <a:lnTo>
                    <a:pt x="20" y="43"/>
                  </a:lnTo>
                  <a:lnTo>
                    <a:pt x="12" y="0"/>
                  </a:lnTo>
                  <a:lnTo>
                    <a:pt x="0" y="4"/>
                  </a:lnTo>
                  <a:lnTo>
                    <a:pt x="7" y="45"/>
                  </a:lnTo>
                  <a:lnTo>
                    <a:pt x="9" y="48"/>
                  </a:lnTo>
                  <a:lnTo>
                    <a:pt x="7" y="45"/>
                  </a:lnTo>
                  <a:lnTo>
                    <a:pt x="9" y="48"/>
                  </a:lnTo>
                  <a:lnTo>
                    <a:pt x="10" y="50"/>
                  </a:lnTo>
                  <a:lnTo>
                    <a:pt x="13" y="50"/>
                  </a:lnTo>
                  <a:lnTo>
                    <a:pt x="15" y="50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9" y="4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7" name="Freeform 2671"/>
            <p:cNvSpPr>
              <a:spLocks/>
            </p:cNvSpPr>
            <p:nvPr/>
          </p:nvSpPr>
          <p:spPr bwMode="auto">
            <a:xfrm>
              <a:off x="3544" y="2841"/>
              <a:ext cx="10" cy="12"/>
            </a:xfrm>
            <a:custGeom>
              <a:avLst/>
              <a:gdLst/>
              <a:ahLst/>
              <a:cxnLst>
                <a:cxn ang="0">
                  <a:pos x="32" y="49"/>
                </a:cxn>
                <a:cxn ang="0">
                  <a:pos x="41" y="40"/>
                </a:cxn>
                <a:cxn ang="0">
                  <a:pos x="10" y="0"/>
                </a:cxn>
                <a:cxn ang="0">
                  <a:pos x="0" y="8"/>
                </a:cxn>
                <a:cxn ang="0">
                  <a:pos x="31" y="48"/>
                </a:cxn>
                <a:cxn ang="0">
                  <a:pos x="32" y="49"/>
                </a:cxn>
                <a:cxn ang="0">
                  <a:pos x="31" y="48"/>
                </a:cxn>
                <a:cxn ang="0">
                  <a:pos x="33" y="50"/>
                </a:cxn>
                <a:cxn ang="0">
                  <a:pos x="36" y="51"/>
                </a:cxn>
                <a:cxn ang="0">
                  <a:pos x="38" y="50"/>
                </a:cxn>
                <a:cxn ang="0">
                  <a:pos x="40" y="49"/>
                </a:cxn>
                <a:cxn ang="0">
                  <a:pos x="42" y="47"/>
                </a:cxn>
                <a:cxn ang="0">
                  <a:pos x="43" y="45"/>
                </a:cxn>
                <a:cxn ang="0">
                  <a:pos x="43" y="43"/>
                </a:cxn>
                <a:cxn ang="0">
                  <a:pos x="41" y="40"/>
                </a:cxn>
                <a:cxn ang="0">
                  <a:pos x="32" y="49"/>
                </a:cxn>
              </a:cxnLst>
              <a:rect l="0" t="0" r="r" b="b"/>
              <a:pathLst>
                <a:path w="43" h="51">
                  <a:moveTo>
                    <a:pt x="32" y="49"/>
                  </a:moveTo>
                  <a:lnTo>
                    <a:pt x="41" y="40"/>
                  </a:lnTo>
                  <a:lnTo>
                    <a:pt x="10" y="0"/>
                  </a:lnTo>
                  <a:lnTo>
                    <a:pt x="0" y="8"/>
                  </a:lnTo>
                  <a:lnTo>
                    <a:pt x="31" y="48"/>
                  </a:lnTo>
                  <a:lnTo>
                    <a:pt x="32" y="49"/>
                  </a:lnTo>
                  <a:lnTo>
                    <a:pt x="31" y="48"/>
                  </a:lnTo>
                  <a:lnTo>
                    <a:pt x="33" y="50"/>
                  </a:lnTo>
                  <a:lnTo>
                    <a:pt x="36" y="51"/>
                  </a:lnTo>
                  <a:lnTo>
                    <a:pt x="38" y="50"/>
                  </a:lnTo>
                  <a:lnTo>
                    <a:pt x="40" y="49"/>
                  </a:lnTo>
                  <a:lnTo>
                    <a:pt x="42" y="47"/>
                  </a:lnTo>
                  <a:lnTo>
                    <a:pt x="43" y="45"/>
                  </a:lnTo>
                  <a:lnTo>
                    <a:pt x="43" y="43"/>
                  </a:lnTo>
                  <a:lnTo>
                    <a:pt x="41" y="40"/>
                  </a:lnTo>
                  <a:lnTo>
                    <a:pt x="32" y="4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8" name="Freeform 2672"/>
            <p:cNvSpPr>
              <a:spLocks/>
            </p:cNvSpPr>
            <p:nvPr/>
          </p:nvSpPr>
          <p:spPr bwMode="auto">
            <a:xfrm>
              <a:off x="3551" y="2850"/>
              <a:ext cx="13" cy="12"/>
            </a:xfrm>
            <a:custGeom>
              <a:avLst/>
              <a:gdLst/>
              <a:ahLst/>
              <a:cxnLst>
                <a:cxn ang="0">
                  <a:pos x="40" y="48"/>
                </a:cxn>
                <a:cxn ang="0">
                  <a:pos x="48" y="38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39" y="47"/>
                </a:cxn>
                <a:cxn ang="0">
                  <a:pos x="40" y="48"/>
                </a:cxn>
                <a:cxn ang="0">
                  <a:pos x="39" y="47"/>
                </a:cxn>
                <a:cxn ang="0">
                  <a:pos x="41" y="49"/>
                </a:cxn>
                <a:cxn ang="0">
                  <a:pos x="44" y="49"/>
                </a:cxn>
                <a:cxn ang="0">
                  <a:pos x="46" y="48"/>
                </a:cxn>
                <a:cxn ang="0">
                  <a:pos x="48" y="47"/>
                </a:cxn>
                <a:cxn ang="0">
                  <a:pos x="49" y="45"/>
                </a:cxn>
                <a:cxn ang="0">
                  <a:pos x="50" y="43"/>
                </a:cxn>
                <a:cxn ang="0">
                  <a:pos x="50" y="40"/>
                </a:cxn>
                <a:cxn ang="0">
                  <a:pos x="48" y="38"/>
                </a:cxn>
                <a:cxn ang="0">
                  <a:pos x="40" y="48"/>
                </a:cxn>
              </a:cxnLst>
              <a:rect l="0" t="0" r="r" b="b"/>
              <a:pathLst>
                <a:path w="50" h="49">
                  <a:moveTo>
                    <a:pt x="40" y="48"/>
                  </a:moveTo>
                  <a:lnTo>
                    <a:pt x="48" y="38"/>
                  </a:lnTo>
                  <a:lnTo>
                    <a:pt x="9" y="0"/>
                  </a:lnTo>
                  <a:lnTo>
                    <a:pt x="0" y="10"/>
                  </a:lnTo>
                  <a:lnTo>
                    <a:pt x="39" y="47"/>
                  </a:lnTo>
                  <a:lnTo>
                    <a:pt x="40" y="48"/>
                  </a:lnTo>
                  <a:lnTo>
                    <a:pt x="39" y="47"/>
                  </a:lnTo>
                  <a:lnTo>
                    <a:pt x="41" y="49"/>
                  </a:lnTo>
                  <a:lnTo>
                    <a:pt x="44" y="49"/>
                  </a:lnTo>
                  <a:lnTo>
                    <a:pt x="46" y="48"/>
                  </a:lnTo>
                  <a:lnTo>
                    <a:pt x="48" y="47"/>
                  </a:lnTo>
                  <a:lnTo>
                    <a:pt x="49" y="45"/>
                  </a:lnTo>
                  <a:lnTo>
                    <a:pt x="50" y="43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0" y="4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89" name="Freeform 2673"/>
            <p:cNvSpPr>
              <a:spLocks/>
            </p:cNvSpPr>
            <p:nvPr/>
          </p:nvSpPr>
          <p:spPr bwMode="auto">
            <a:xfrm>
              <a:off x="3561" y="2859"/>
              <a:ext cx="18" cy="12"/>
            </a:xfrm>
            <a:custGeom>
              <a:avLst/>
              <a:gdLst/>
              <a:ahLst/>
              <a:cxnLst>
                <a:cxn ang="0">
                  <a:pos x="60" y="46"/>
                </a:cxn>
                <a:cxn ang="0">
                  <a:pos x="66" y="34"/>
                </a:cxn>
                <a:cxn ang="0">
                  <a:pos x="7" y="0"/>
                </a:cxn>
                <a:cxn ang="0">
                  <a:pos x="0" y="11"/>
                </a:cxn>
                <a:cxn ang="0">
                  <a:pos x="60" y="46"/>
                </a:cxn>
                <a:cxn ang="0">
                  <a:pos x="60" y="46"/>
                </a:cxn>
                <a:cxn ang="0">
                  <a:pos x="60" y="46"/>
                </a:cxn>
                <a:cxn ang="0">
                  <a:pos x="62" y="47"/>
                </a:cxn>
                <a:cxn ang="0">
                  <a:pos x="65" y="47"/>
                </a:cxn>
                <a:cxn ang="0">
                  <a:pos x="67" y="45"/>
                </a:cxn>
                <a:cxn ang="0">
                  <a:pos x="69" y="43"/>
                </a:cxn>
                <a:cxn ang="0">
                  <a:pos x="69" y="41"/>
                </a:cxn>
                <a:cxn ang="0">
                  <a:pos x="69" y="39"/>
                </a:cxn>
                <a:cxn ang="0">
                  <a:pos x="68" y="36"/>
                </a:cxn>
                <a:cxn ang="0">
                  <a:pos x="66" y="34"/>
                </a:cxn>
                <a:cxn ang="0">
                  <a:pos x="60" y="46"/>
                </a:cxn>
              </a:cxnLst>
              <a:rect l="0" t="0" r="r" b="b"/>
              <a:pathLst>
                <a:path w="69" h="47">
                  <a:moveTo>
                    <a:pt x="60" y="46"/>
                  </a:moveTo>
                  <a:lnTo>
                    <a:pt x="66" y="34"/>
                  </a:lnTo>
                  <a:lnTo>
                    <a:pt x="7" y="0"/>
                  </a:lnTo>
                  <a:lnTo>
                    <a:pt x="0" y="11"/>
                  </a:lnTo>
                  <a:lnTo>
                    <a:pt x="60" y="46"/>
                  </a:lnTo>
                  <a:lnTo>
                    <a:pt x="60" y="46"/>
                  </a:lnTo>
                  <a:lnTo>
                    <a:pt x="60" y="46"/>
                  </a:lnTo>
                  <a:lnTo>
                    <a:pt x="62" y="47"/>
                  </a:lnTo>
                  <a:lnTo>
                    <a:pt x="65" y="47"/>
                  </a:lnTo>
                  <a:lnTo>
                    <a:pt x="67" y="45"/>
                  </a:lnTo>
                  <a:lnTo>
                    <a:pt x="69" y="43"/>
                  </a:lnTo>
                  <a:lnTo>
                    <a:pt x="69" y="41"/>
                  </a:lnTo>
                  <a:lnTo>
                    <a:pt x="69" y="39"/>
                  </a:lnTo>
                  <a:lnTo>
                    <a:pt x="68" y="36"/>
                  </a:lnTo>
                  <a:lnTo>
                    <a:pt x="66" y="34"/>
                  </a:lnTo>
                  <a:lnTo>
                    <a:pt x="60" y="4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0" name="Freeform 2674"/>
            <p:cNvSpPr>
              <a:spLocks/>
            </p:cNvSpPr>
            <p:nvPr/>
          </p:nvSpPr>
          <p:spPr bwMode="auto">
            <a:xfrm>
              <a:off x="3576" y="2868"/>
              <a:ext cx="20" cy="10"/>
            </a:xfrm>
            <a:custGeom>
              <a:avLst/>
              <a:gdLst/>
              <a:ahLst/>
              <a:cxnLst>
                <a:cxn ang="0">
                  <a:pos x="68" y="42"/>
                </a:cxn>
                <a:cxn ang="0">
                  <a:pos x="73" y="30"/>
                </a:cxn>
                <a:cxn ang="0">
                  <a:pos x="5" y="0"/>
                </a:cxn>
                <a:cxn ang="0">
                  <a:pos x="0" y="13"/>
                </a:cxn>
                <a:cxn ang="0">
                  <a:pos x="68" y="42"/>
                </a:cxn>
                <a:cxn ang="0">
                  <a:pos x="68" y="42"/>
                </a:cxn>
                <a:cxn ang="0">
                  <a:pos x="68" y="42"/>
                </a:cxn>
                <a:cxn ang="0">
                  <a:pos x="70" y="42"/>
                </a:cxn>
                <a:cxn ang="0">
                  <a:pos x="73" y="42"/>
                </a:cxn>
                <a:cxn ang="0">
                  <a:pos x="75" y="40"/>
                </a:cxn>
                <a:cxn ang="0">
                  <a:pos x="76" y="38"/>
                </a:cxn>
                <a:cxn ang="0">
                  <a:pos x="77" y="36"/>
                </a:cxn>
                <a:cxn ang="0">
                  <a:pos x="76" y="34"/>
                </a:cxn>
                <a:cxn ang="0">
                  <a:pos x="75" y="32"/>
                </a:cxn>
                <a:cxn ang="0">
                  <a:pos x="73" y="30"/>
                </a:cxn>
                <a:cxn ang="0">
                  <a:pos x="68" y="42"/>
                </a:cxn>
              </a:cxnLst>
              <a:rect l="0" t="0" r="r" b="b"/>
              <a:pathLst>
                <a:path w="77" h="42">
                  <a:moveTo>
                    <a:pt x="68" y="42"/>
                  </a:moveTo>
                  <a:lnTo>
                    <a:pt x="73" y="30"/>
                  </a:lnTo>
                  <a:lnTo>
                    <a:pt x="5" y="0"/>
                  </a:lnTo>
                  <a:lnTo>
                    <a:pt x="0" y="13"/>
                  </a:lnTo>
                  <a:lnTo>
                    <a:pt x="68" y="42"/>
                  </a:lnTo>
                  <a:lnTo>
                    <a:pt x="68" y="42"/>
                  </a:lnTo>
                  <a:lnTo>
                    <a:pt x="68" y="42"/>
                  </a:lnTo>
                  <a:lnTo>
                    <a:pt x="70" y="42"/>
                  </a:lnTo>
                  <a:lnTo>
                    <a:pt x="73" y="42"/>
                  </a:lnTo>
                  <a:lnTo>
                    <a:pt x="75" y="40"/>
                  </a:lnTo>
                  <a:lnTo>
                    <a:pt x="76" y="38"/>
                  </a:lnTo>
                  <a:lnTo>
                    <a:pt x="77" y="36"/>
                  </a:lnTo>
                  <a:lnTo>
                    <a:pt x="76" y="34"/>
                  </a:lnTo>
                  <a:lnTo>
                    <a:pt x="75" y="32"/>
                  </a:lnTo>
                  <a:lnTo>
                    <a:pt x="73" y="30"/>
                  </a:lnTo>
                  <a:lnTo>
                    <a:pt x="68" y="4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1" name="Freeform 2675"/>
            <p:cNvSpPr>
              <a:spLocks/>
            </p:cNvSpPr>
            <p:nvPr/>
          </p:nvSpPr>
          <p:spPr bwMode="auto">
            <a:xfrm>
              <a:off x="3594" y="2875"/>
              <a:ext cx="21" cy="9"/>
            </a:xfrm>
            <a:custGeom>
              <a:avLst/>
              <a:gdLst/>
              <a:ahLst/>
              <a:cxnLst>
                <a:cxn ang="0">
                  <a:pos x="79" y="34"/>
                </a:cxn>
                <a:cxn ang="0">
                  <a:pos x="82" y="20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79" y="34"/>
                </a:cxn>
                <a:cxn ang="0">
                  <a:pos x="79" y="34"/>
                </a:cxn>
                <a:cxn ang="0">
                  <a:pos x="79" y="34"/>
                </a:cxn>
                <a:cxn ang="0">
                  <a:pos x="82" y="34"/>
                </a:cxn>
                <a:cxn ang="0">
                  <a:pos x="84" y="33"/>
                </a:cxn>
                <a:cxn ang="0">
                  <a:pos x="86" y="32"/>
                </a:cxn>
                <a:cxn ang="0">
                  <a:pos x="87" y="29"/>
                </a:cxn>
                <a:cxn ang="0">
                  <a:pos x="87" y="27"/>
                </a:cxn>
                <a:cxn ang="0">
                  <a:pos x="86" y="24"/>
                </a:cxn>
                <a:cxn ang="0">
                  <a:pos x="85" y="22"/>
                </a:cxn>
                <a:cxn ang="0">
                  <a:pos x="82" y="20"/>
                </a:cxn>
                <a:cxn ang="0">
                  <a:pos x="79" y="34"/>
                </a:cxn>
              </a:cxnLst>
              <a:rect l="0" t="0" r="r" b="b"/>
              <a:pathLst>
                <a:path w="87" h="34">
                  <a:moveTo>
                    <a:pt x="79" y="34"/>
                  </a:moveTo>
                  <a:lnTo>
                    <a:pt x="82" y="20"/>
                  </a:lnTo>
                  <a:lnTo>
                    <a:pt x="4" y="0"/>
                  </a:lnTo>
                  <a:lnTo>
                    <a:pt x="0" y="12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79" y="34"/>
                  </a:lnTo>
                  <a:lnTo>
                    <a:pt x="82" y="34"/>
                  </a:lnTo>
                  <a:lnTo>
                    <a:pt x="84" y="33"/>
                  </a:lnTo>
                  <a:lnTo>
                    <a:pt x="86" y="32"/>
                  </a:lnTo>
                  <a:lnTo>
                    <a:pt x="87" y="29"/>
                  </a:lnTo>
                  <a:lnTo>
                    <a:pt x="87" y="27"/>
                  </a:lnTo>
                  <a:lnTo>
                    <a:pt x="86" y="24"/>
                  </a:lnTo>
                  <a:lnTo>
                    <a:pt x="85" y="22"/>
                  </a:lnTo>
                  <a:lnTo>
                    <a:pt x="82" y="20"/>
                  </a:lnTo>
                  <a:lnTo>
                    <a:pt x="79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2" name="Freeform 2676"/>
            <p:cNvSpPr>
              <a:spLocks/>
            </p:cNvSpPr>
            <p:nvPr/>
          </p:nvSpPr>
          <p:spPr bwMode="auto">
            <a:xfrm>
              <a:off x="3613" y="2880"/>
              <a:ext cx="24" cy="8"/>
            </a:xfrm>
            <a:custGeom>
              <a:avLst/>
              <a:gdLst/>
              <a:ahLst/>
              <a:cxnLst>
                <a:cxn ang="0">
                  <a:pos x="86" y="30"/>
                </a:cxn>
                <a:cxn ang="0">
                  <a:pos x="87" y="17"/>
                </a:cxn>
                <a:cxn ang="0">
                  <a:pos x="3" y="0"/>
                </a:cxn>
                <a:cxn ang="0">
                  <a:pos x="0" y="14"/>
                </a:cxn>
                <a:cxn ang="0">
                  <a:pos x="85" y="30"/>
                </a:cxn>
                <a:cxn ang="0">
                  <a:pos x="86" y="30"/>
                </a:cxn>
                <a:cxn ang="0">
                  <a:pos x="85" y="30"/>
                </a:cxn>
                <a:cxn ang="0">
                  <a:pos x="88" y="30"/>
                </a:cxn>
                <a:cxn ang="0">
                  <a:pos x="90" y="28"/>
                </a:cxn>
                <a:cxn ang="0">
                  <a:pos x="93" y="27"/>
                </a:cxn>
                <a:cxn ang="0">
                  <a:pos x="94" y="24"/>
                </a:cxn>
                <a:cxn ang="0">
                  <a:pos x="94" y="22"/>
                </a:cxn>
                <a:cxn ang="0">
                  <a:pos x="93" y="20"/>
                </a:cxn>
                <a:cxn ang="0">
                  <a:pos x="90" y="18"/>
                </a:cxn>
                <a:cxn ang="0">
                  <a:pos x="87" y="17"/>
                </a:cxn>
                <a:cxn ang="0">
                  <a:pos x="86" y="30"/>
                </a:cxn>
              </a:cxnLst>
              <a:rect l="0" t="0" r="r" b="b"/>
              <a:pathLst>
                <a:path w="94" h="30">
                  <a:moveTo>
                    <a:pt x="86" y="30"/>
                  </a:moveTo>
                  <a:lnTo>
                    <a:pt x="87" y="17"/>
                  </a:lnTo>
                  <a:lnTo>
                    <a:pt x="3" y="0"/>
                  </a:lnTo>
                  <a:lnTo>
                    <a:pt x="0" y="14"/>
                  </a:lnTo>
                  <a:lnTo>
                    <a:pt x="85" y="30"/>
                  </a:lnTo>
                  <a:lnTo>
                    <a:pt x="86" y="30"/>
                  </a:lnTo>
                  <a:lnTo>
                    <a:pt x="85" y="30"/>
                  </a:lnTo>
                  <a:lnTo>
                    <a:pt x="88" y="30"/>
                  </a:lnTo>
                  <a:lnTo>
                    <a:pt x="90" y="28"/>
                  </a:lnTo>
                  <a:lnTo>
                    <a:pt x="93" y="27"/>
                  </a:lnTo>
                  <a:lnTo>
                    <a:pt x="94" y="24"/>
                  </a:lnTo>
                  <a:lnTo>
                    <a:pt x="94" y="22"/>
                  </a:lnTo>
                  <a:lnTo>
                    <a:pt x="93" y="20"/>
                  </a:lnTo>
                  <a:lnTo>
                    <a:pt x="90" y="18"/>
                  </a:lnTo>
                  <a:lnTo>
                    <a:pt x="87" y="17"/>
                  </a:lnTo>
                  <a:lnTo>
                    <a:pt x="86" y="3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3" name="Freeform 2677"/>
            <p:cNvSpPr>
              <a:spLocks/>
            </p:cNvSpPr>
            <p:nvPr/>
          </p:nvSpPr>
          <p:spPr bwMode="auto">
            <a:xfrm>
              <a:off x="3635" y="2884"/>
              <a:ext cx="26" cy="6"/>
            </a:xfrm>
            <a:custGeom>
              <a:avLst/>
              <a:gdLst/>
              <a:ahLst/>
              <a:cxnLst>
                <a:cxn ang="0">
                  <a:pos x="96" y="20"/>
                </a:cxn>
                <a:cxn ang="0">
                  <a:pos x="97" y="8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96" y="20"/>
                </a:cxn>
                <a:cxn ang="0">
                  <a:pos x="96" y="20"/>
                </a:cxn>
                <a:cxn ang="0">
                  <a:pos x="96" y="20"/>
                </a:cxn>
                <a:cxn ang="0">
                  <a:pos x="99" y="20"/>
                </a:cxn>
                <a:cxn ang="0">
                  <a:pos x="101" y="19"/>
                </a:cxn>
                <a:cxn ang="0">
                  <a:pos x="102" y="17"/>
                </a:cxn>
                <a:cxn ang="0">
                  <a:pos x="103" y="15"/>
                </a:cxn>
                <a:cxn ang="0">
                  <a:pos x="103" y="12"/>
                </a:cxn>
                <a:cxn ang="0">
                  <a:pos x="102" y="10"/>
                </a:cxn>
                <a:cxn ang="0">
                  <a:pos x="100" y="8"/>
                </a:cxn>
                <a:cxn ang="0">
                  <a:pos x="97" y="8"/>
                </a:cxn>
                <a:cxn ang="0">
                  <a:pos x="96" y="20"/>
                </a:cxn>
              </a:cxnLst>
              <a:rect l="0" t="0" r="r" b="b"/>
              <a:pathLst>
                <a:path w="103" h="20">
                  <a:moveTo>
                    <a:pt x="96" y="20"/>
                  </a:moveTo>
                  <a:lnTo>
                    <a:pt x="97" y="8"/>
                  </a:lnTo>
                  <a:lnTo>
                    <a:pt x="1" y="0"/>
                  </a:lnTo>
                  <a:lnTo>
                    <a:pt x="0" y="13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9" y="20"/>
                  </a:lnTo>
                  <a:lnTo>
                    <a:pt x="101" y="19"/>
                  </a:lnTo>
                  <a:lnTo>
                    <a:pt x="102" y="17"/>
                  </a:lnTo>
                  <a:lnTo>
                    <a:pt x="103" y="15"/>
                  </a:lnTo>
                  <a:lnTo>
                    <a:pt x="103" y="12"/>
                  </a:lnTo>
                  <a:lnTo>
                    <a:pt x="102" y="10"/>
                  </a:lnTo>
                  <a:lnTo>
                    <a:pt x="100" y="8"/>
                  </a:lnTo>
                  <a:lnTo>
                    <a:pt x="97" y="8"/>
                  </a:lnTo>
                  <a:lnTo>
                    <a:pt x="96" y="2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4" name="Freeform 2678"/>
            <p:cNvSpPr>
              <a:spLocks/>
            </p:cNvSpPr>
            <p:nvPr/>
          </p:nvSpPr>
          <p:spPr bwMode="auto">
            <a:xfrm>
              <a:off x="3659" y="2886"/>
              <a:ext cx="25" cy="4"/>
            </a:xfrm>
            <a:custGeom>
              <a:avLst/>
              <a:gdLst/>
              <a:ahLst/>
              <a:cxnLst>
                <a:cxn ang="0">
                  <a:pos x="95" y="15"/>
                </a:cxn>
                <a:cxn ang="0">
                  <a:pos x="94" y="2"/>
                </a:cxn>
                <a:cxn ang="0">
                  <a:pos x="1" y="0"/>
                </a:cxn>
                <a:cxn ang="0">
                  <a:pos x="0" y="12"/>
                </a:cxn>
                <a:cxn ang="0">
                  <a:pos x="94" y="15"/>
                </a:cxn>
                <a:cxn ang="0">
                  <a:pos x="95" y="15"/>
                </a:cxn>
                <a:cxn ang="0">
                  <a:pos x="94" y="15"/>
                </a:cxn>
                <a:cxn ang="0">
                  <a:pos x="97" y="15"/>
                </a:cxn>
                <a:cxn ang="0">
                  <a:pos x="99" y="13"/>
                </a:cxn>
                <a:cxn ang="0">
                  <a:pos x="100" y="11"/>
                </a:cxn>
                <a:cxn ang="0">
                  <a:pos x="100" y="9"/>
                </a:cxn>
                <a:cxn ang="0">
                  <a:pos x="100" y="7"/>
                </a:cxn>
                <a:cxn ang="0">
                  <a:pos x="99" y="4"/>
                </a:cxn>
                <a:cxn ang="0">
                  <a:pos x="97" y="3"/>
                </a:cxn>
                <a:cxn ang="0">
                  <a:pos x="94" y="2"/>
                </a:cxn>
                <a:cxn ang="0">
                  <a:pos x="95" y="15"/>
                </a:cxn>
              </a:cxnLst>
              <a:rect l="0" t="0" r="r" b="b"/>
              <a:pathLst>
                <a:path w="100" h="15">
                  <a:moveTo>
                    <a:pt x="95" y="15"/>
                  </a:moveTo>
                  <a:lnTo>
                    <a:pt x="94" y="2"/>
                  </a:lnTo>
                  <a:lnTo>
                    <a:pt x="1" y="0"/>
                  </a:lnTo>
                  <a:lnTo>
                    <a:pt x="0" y="12"/>
                  </a:lnTo>
                  <a:lnTo>
                    <a:pt x="94" y="15"/>
                  </a:lnTo>
                  <a:lnTo>
                    <a:pt x="95" y="15"/>
                  </a:lnTo>
                  <a:lnTo>
                    <a:pt x="94" y="15"/>
                  </a:lnTo>
                  <a:lnTo>
                    <a:pt x="97" y="15"/>
                  </a:lnTo>
                  <a:lnTo>
                    <a:pt x="99" y="13"/>
                  </a:lnTo>
                  <a:lnTo>
                    <a:pt x="100" y="11"/>
                  </a:lnTo>
                  <a:lnTo>
                    <a:pt x="100" y="9"/>
                  </a:lnTo>
                  <a:lnTo>
                    <a:pt x="100" y="7"/>
                  </a:lnTo>
                  <a:lnTo>
                    <a:pt x="99" y="4"/>
                  </a:lnTo>
                  <a:lnTo>
                    <a:pt x="97" y="3"/>
                  </a:lnTo>
                  <a:lnTo>
                    <a:pt x="94" y="2"/>
                  </a:lnTo>
                  <a:lnTo>
                    <a:pt x="95" y="1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5" name="Freeform 2679"/>
            <p:cNvSpPr>
              <a:spLocks/>
            </p:cNvSpPr>
            <p:nvPr/>
          </p:nvSpPr>
          <p:spPr bwMode="auto">
            <a:xfrm>
              <a:off x="3682" y="2885"/>
              <a:ext cx="25" cy="5"/>
            </a:xfrm>
            <a:custGeom>
              <a:avLst/>
              <a:gdLst/>
              <a:ahLst/>
              <a:cxnLst>
                <a:cxn ang="0">
                  <a:pos x="93" y="13"/>
                </a:cxn>
                <a:cxn ang="0">
                  <a:pos x="91" y="0"/>
                </a:cxn>
                <a:cxn ang="0">
                  <a:pos x="0" y="8"/>
                </a:cxn>
                <a:cxn ang="0">
                  <a:pos x="2" y="21"/>
                </a:cxn>
                <a:cxn ang="0">
                  <a:pos x="93" y="13"/>
                </a:cxn>
                <a:cxn ang="0">
                  <a:pos x="93" y="13"/>
                </a:cxn>
                <a:cxn ang="0">
                  <a:pos x="93" y="13"/>
                </a:cxn>
                <a:cxn ang="0">
                  <a:pos x="95" y="13"/>
                </a:cxn>
                <a:cxn ang="0">
                  <a:pos x="97" y="11"/>
                </a:cxn>
                <a:cxn ang="0">
                  <a:pos x="98" y="9"/>
                </a:cxn>
                <a:cxn ang="0">
                  <a:pos x="98" y="6"/>
                </a:cxn>
                <a:cxn ang="0">
                  <a:pos x="98" y="4"/>
                </a:cxn>
                <a:cxn ang="0">
                  <a:pos x="96" y="2"/>
                </a:cxn>
                <a:cxn ang="0">
                  <a:pos x="94" y="1"/>
                </a:cxn>
                <a:cxn ang="0">
                  <a:pos x="91" y="0"/>
                </a:cxn>
                <a:cxn ang="0">
                  <a:pos x="93" y="13"/>
                </a:cxn>
              </a:cxnLst>
              <a:rect l="0" t="0" r="r" b="b"/>
              <a:pathLst>
                <a:path w="98" h="21">
                  <a:moveTo>
                    <a:pt x="93" y="13"/>
                  </a:moveTo>
                  <a:lnTo>
                    <a:pt x="91" y="0"/>
                  </a:lnTo>
                  <a:lnTo>
                    <a:pt x="0" y="8"/>
                  </a:lnTo>
                  <a:lnTo>
                    <a:pt x="2" y="21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5" y="13"/>
                  </a:lnTo>
                  <a:lnTo>
                    <a:pt x="97" y="11"/>
                  </a:lnTo>
                  <a:lnTo>
                    <a:pt x="98" y="9"/>
                  </a:lnTo>
                  <a:lnTo>
                    <a:pt x="98" y="6"/>
                  </a:lnTo>
                  <a:lnTo>
                    <a:pt x="98" y="4"/>
                  </a:lnTo>
                  <a:lnTo>
                    <a:pt x="96" y="2"/>
                  </a:lnTo>
                  <a:lnTo>
                    <a:pt x="94" y="1"/>
                  </a:lnTo>
                  <a:lnTo>
                    <a:pt x="91" y="0"/>
                  </a:lnTo>
                  <a:lnTo>
                    <a:pt x="93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6" name="Freeform 2680"/>
            <p:cNvSpPr>
              <a:spLocks/>
            </p:cNvSpPr>
            <p:nvPr/>
          </p:nvSpPr>
          <p:spPr bwMode="auto">
            <a:xfrm>
              <a:off x="3705" y="2882"/>
              <a:ext cx="24" cy="6"/>
            </a:xfrm>
            <a:custGeom>
              <a:avLst/>
              <a:gdLst/>
              <a:ahLst/>
              <a:cxnLst>
                <a:cxn ang="0">
                  <a:pos x="94" y="12"/>
                </a:cxn>
                <a:cxn ang="0">
                  <a:pos x="91" y="0"/>
                </a:cxn>
                <a:cxn ang="0">
                  <a:pos x="0" y="13"/>
                </a:cxn>
                <a:cxn ang="0">
                  <a:pos x="2" y="25"/>
                </a:cxn>
                <a:cxn ang="0">
                  <a:pos x="93" y="12"/>
                </a:cxn>
                <a:cxn ang="0">
                  <a:pos x="94" y="12"/>
                </a:cxn>
                <a:cxn ang="0">
                  <a:pos x="93" y="12"/>
                </a:cxn>
                <a:cxn ang="0">
                  <a:pos x="96" y="11"/>
                </a:cxn>
                <a:cxn ang="0">
                  <a:pos x="97" y="10"/>
                </a:cxn>
                <a:cxn ang="0">
                  <a:pos x="98" y="7"/>
                </a:cxn>
                <a:cxn ang="0">
                  <a:pos x="98" y="5"/>
                </a:cxn>
                <a:cxn ang="0">
                  <a:pos x="98" y="3"/>
                </a:cxn>
                <a:cxn ang="0">
                  <a:pos x="96" y="1"/>
                </a:cxn>
                <a:cxn ang="0">
                  <a:pos x="94" y="0"/>
                </a:cxn>
                <a:cxn ang="0">
                  <a:pos x="91" y="0"/>
                </a:cxn>
                <a:cxn ang="0">
                  <a:pos x="94" y="12"/>
                </a:cxn>
              </a:cxnLst>
              <a:rect l="0" t="0" r="r" b="b"/>
              <a:pathLst>
                <a:path w="98" h="25">
                  <a:moveTo>
                    <a:pt x="94" y="12"/>
                  </a:moveTo>
                  <a:lnTo>
                    <a:pt x="91" y="0"/>
                  </a:lnTo>
                  <a:lnTo>
                    <a:pt x="0" y="13"/>
                  </a:lnTo>
                  <a:lnTo>
                    <a:pt x="2" y="25"/>
                  </a:lnTo>
                  <a:lnTo>
                    <a:pt x="93" y="12"/>
                  </a:lnTo>
                  <a:lnTo>
                    <a:pt x="94" y="12"/>
                  </a:lnTo>
                  <a:lnTo>
                    <a:pt x="93" y="12"/>
                  </a:lnTo>
                  <a:lnTo>
                    <a:pt x="96" y="11"/>
                  </a:lnTo>
                  <a:lnTo>
                    <a:pt x="97" y="10"/>
                  </a:lnTo>
                  <a:lnTo>
                    <a:pt x="98" y="7"/>
                  </a:lnTo>
                  <a:lnTo>
                    <a:pt x="98" y="5"/>
                  </a:lnTo>
                  <a:lnTo>
                    <a:pt x="98" y="3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1" y="0"/>
                  </a:lnTo>
                  <a:lnTo>
                    <a:pt x="94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7" name="Freeform 2681"/>
            <p:cNvSpPr>
              <a:spLocks/>
            </p:cNvSpPr>
            <p:nvPr/>
          </p:nvSpPr>
          <p:spPr bwMode="auto">
            <a:xfrm>
              <a:off x="3727" y="2877"/>
              <a:ext cx="22" cy="8"/>
            </a:xfrm>
            <a:custGeom>
              <a:avLst/>
              <a:gdLst/>
              <a:ahLst/>
              <a:cxnLst>
                <a:cxn ang="0">
                  <a:pos x="84" y="12"/>
                </a:cxn>
                <a:cxn ang="0">
                  <a:pos x="80" y="0"/>
                </a:cxn>
                <a:cxn ang="0">
                  <a:pos x="0" y="22"/>
                </a:cxn>
                <a:cxn ang="0">
                  <a:pos x="4" y="34"/>
                </a:cxn>
                <a:cxn ang="0">
                  <a:pos x="84" y="12"/>
                </a:cxn>
                <a:cxn ang="0">
                  <a:pos x="84" y="12"/>
                </a:cxn>
                <a:cxn ang="0">
                  <a:pos x="84" y="12"/>
                </a:cxn>
                <a:cxn ang="0">
                  <a:pos x="86" y="11"/>
                </a:cxn>
                <a:cxn ang="0">
                  <a:pos x="88" y="9"/>
                </a:cxn>
                <a:cxn ang="0">
                  <a:pos x="88" y="7"/>
                </a:cxn>
                <a:cxn ang="0">
                  <a:pos x="88" y="4"/>
                </a:cxn>
                <a:cxn ang="0">
                  <a:pos x="87" y="2"/>
                </a:cxn>
                <a:cxn ang="0">
                  <a:pos x="85" y="1"/>
                </a:cxn>
                <a:cxn ang="0">
                  <a:pos x="83" y="0"/>
                </a:cxn>
                <a:cxn ang="0">
                  <a:pos x="80" y="0"/>
                </a:cxn>
                <a:cxn ang="0">
                  <a:pos x="84" y="12"/>
                </a:cxn>
              </a:cxnLst>
              <a:rect l="0" t="0" r="r" b="b"/>
              <a:pathLst>
                <a:path w="88" h="34">
                  <a:moveTo>
                    <a:pt x="84" y="12"/>
                  </a:moveTo>
                  <a:lnTo>
                    <a:pt x="80" y="0"/>
                  </a:lnTo>
                  <a:lnTo>
                    <a:pt x="0" y="22"/>
                  </a:lnTo>
                  <a:lnTo>
                    <a:pt x="4" y="3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6" y="11"/>
                  </a:lnTo>
                  <a:lnTo>
                    <a:pt x="88" y="9"/>
                  </a:lnTo>
                  <a:lnTo>
                    <a:pt x="88" y="7"/>
                  </a:lnTo>
                  <a:lnTo>
                    <a:pt x="88" y="4"/>
                  </a:lnTo>
                  <a:lnTo>
                    <a:pt x="87" y="2"/>
                  </a:lnTo>
                  <a:lnTo>
                    <a:pt x="85" y="1"/>
                  </a:lnTo>
                  <a:lnTo>
                    <a:pt x="83" y="0"/>
                  </a:lnTo>
                  <a:lnTo>
                    <a:pt x="80" y="0"/>
                  </a:lnTo>
                  <a:lnTo>
                    <a:pt x="84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8" name="Freeform 2682"/>
            <p:cNvSpPr>
              <a:spLocks/>
            </p:cNvSpPr>
            <p:nvPr/>
          </p:nvSpPr>
          <p:spPr bwMode="auto">
            <a:xfrm>
              <a:off x="3747" y="2870"/>
              <a:ext cx="21" cy="10"/>
            </a:xfrm>
            <a:custGeom>
              <a:avLst/>
              <a:gdLst/>
              <a:ahLst/>
              <a:cxnLst>
                <a:cxn ang="0">
                  <a:pos x="78" y="12"/>
                </a:cxn>
                <a:cxn ang="0">
                  <a:pos x="73" y="0"/>
                </a:cxn>
                <a:cxn ang="0">
                  <a:pos x="0" y="26"/>
                </a:cxn>
                <a:cxn ang="0">
                  <a:pos x="4" y="38"/>
                </a:cxn>
                <a:cxn ang="0">
                  <a:pos x="77" y="12"/>
                </a:cxn>
                <a:cxn ang="0">
                  <a:pos x="78" y="12"/>
                </a:cxn>
                <a:cxn ang="0">
                  <a:pos x="77" y="12"/>
                </a:cxn>
                <a:cxn ang="0">
                  <a:pos x="80" y="11"/>
                </a:cxn>
                <a:cxn ang="0">
                  <a:pos x="81" y="9"/>
                </a:cxn>
                <a:cxn ang="0">
                  <a:pos x="82" y="6"/>
                </a:cxn>
                <a:cxn ang="0">
                  <a:pos x="81" y="4"/>
                </a:cxn>
                <a:cxn ang="0">
                  <a:pos x="80" y="2"/>
                </a:cxn>
                <a:cxn ang="0">
                  <a:pos x="78" y="0"/>
                </a:cxn>
                <a:cxn ang="0">
                  <a:pos x="76" y="0"/>
                </a:cxn>
                <a:cxn ang="0">
                  <a:pos x="73" y="0"/>
                </a:cxn>
                <a:cxn ang="0">
                  <a:pos x="78" y="12"/>
                </a:cxn>
              </a:cxnLst>
              <a:rect l="0" t="0" r="r" b="b"/>
              <a:pathLst>
                <a:path w="82" h="38">
                  <a:moveTo>
                    <a:pt x="78" y="12"/>
                  </a:moveTo>
                  <a:lnTo>
                    <a:pt x="73" y="0"/>
                  </a:lnTo>
                  <a:lnTo>
                    <a:pt x="0" y="26"/>
                  </a:lnTo>
                  <a:lnTo>
                    <a:pt x="4" y="38"/>
                  </a:lnTo>
                  <a:lnTo>
                    <a:pt x="77" y="12"/>
                  </a:lnTo>
                  <a:lnTo>
                    <a:pt x="78" y="12"/>
                  </a:lnTo>
                  <a:lnTo>
                    <a:pt x="77" y="12"/>
                  </a:lnTo>
                  <a:lnTo>
                    <a:pt x="80" y="11"/>
                  </a:lnTo>
                  <a:lnTo>
                    <a:pt x="81" y="9"/>
                  </a:lnTo>
                  <a:lnTo>
                    <a:pt x="82" y="6"/>
                  </a:lnTo>
                  <a:lnTo>
                    <a:pt x="81" y="4"/>
                  </a:lnTo>
                  <a:lnTo>
                    <a:pt x="80" y="2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8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299" name="Freeform 2683"/>
            <p:cNvSpPr>
              <a:spLocks/>
            </p:cNvSpPr>
            <p:nvPr/>
          </p:nvSpPr>
          <p:spPr bwMode="auto">
            <a:xfrm>
              <a:off x="3543" y="2711"/>
              <a:ext cx="262" cy="109"/>
            </a:xfrm>
            <a:custGeom>
              <a:avLst/>
              <a:gdLst/>
              <a:ahLst/>
              <a:cxnLst>
                <a:cxn ang="0">
                  <a:pos x="1049" y="217"/>
                </a:cxn>
                <a:cxn ang="0">
                  <a:pos x="1044" y="188"/>
                </a:cxn>
                <a:cxn ang="0">
                  <a:pos x="1027" y="159"/>
                </a:cxn>
                <a:cxn ang="0">
                  <a:pos x="1004" y="130"/>
                </a:cxn>
                <a:cxn ang="0">
                  <a:pos x="968" y="103"/>
                </a:cxn>
                <a:cxn ang="0">
                  <a:pos x="926" y="80"/>
                </a:cxn>
                <a:cxn ang="0">
                  <a:pos x="874" y="55"/>
                </a:cxn>
                <a:cxn ang="0">
                  <a:pos x="817" y="37"/>
                </a:cxn>
                <a:cxn ang="0">
                  <a:pos x="755" y="24"/>
                </a:cxn>
                <a:cxn ang="0">
                  <a:pos x="686" y="10"/>
                </a:cxn>
                <a:cxn ang="0">
                  <a:pos x="615" y="5"/>
                </a:cxn>
                <a:cxn ang="0">
                  <a:pos x="543" y="0"/>
                </a:cxn>
                <a:cxn ang="0">
                  <a:pos x="470" y="2"/>
                </a:cxn>
                <a:cxn ang="0">
                  <a:pos x="397" y="8"/>
                </a:cxn>
                <a:cxn ang="0">
                  <a:pos x="328" y="15"/>
                </a:cxn>
                <a:cxn ang="0">
                  <a:pos x="262" y="29"/>
                </a:cxn>
                <a:cxn ang="0">
                  <a:pos x="203" y="48"/>
                </a:cxn>
                <a:cxn ang="0">
                  <a:pos x="148" y="66"/>
                </a:cxn>
                <a:cxn ang="0">
                  <a:pos x="99" y="90"/>
                </a:cxn>
                <a:cxn ang="0">
                  <a:pos x="62" y="116"/>
                </a:cxn>
                <a:cxn ang="0">
                  <a:pos x="32" y="143"/>
                </a:cxn>
                <a:cxn ang="0">
                  <a:pos x="10" y="172"/>
                </a:cxn>
                <a:cxn ang="0">
                  <a:pos x="0" y="204"/>
                </a:cxn>
                <a:cxn ang="0">
                  <a:pos x="0" y="234"/>
                </a:cxn>
                <a:cxn ang="0">
                  <a:pos x="10" y="262"/>
                </a:cxn>
                <a:cxn ang="0">
                  <a:pos x="32" y="292"/>
                </a:cxn>
                <a:cxn ang="0">
                  <a:pos x="62" y="320"/>
                </a:cxn>
                <a:cxn ang="0">
                  <a:pos x="99" y="347"/>
                </a:cxn>
                <a:cxn ang="0">
                  <a:pos x="148" y="368"/>
                </a:cxn>
                <a:cxn ang="0">
                  <a:pos x="203" y="390"/>
                </a:cxn>
                <a:cxn ang="0">
                  <a:pos x="262" y="406"/>
                </a:cxn>
                <a:cxn ang="0">
                  <a:pos x="328" y="419"/>
                </a:cxn>
                <a:cxn ang="0">
                  <a:pos x="397" y="430"/>
                </a:cxn>
                <a:cxn ang="0">
                  <a:pos x="470" y="435"/>
                </a:cxn>
                <a:cxn ang="0">
                  <a:pos x="543" y="435"/>
                </a:cxn>
                <a:cxn ang="0">
                  <a:pos x="615" y="433"/>
                </a:cxn>
                <a:cxn ang="0">
                  <a:pos x="686" y="424"/>
                </a:cxn>
                <a:cxn ang="0">
                  <a:pos x="755" y="413"/>
                </a:cxn>
                <a:cxn ang="0">
                  <a:pos x="817" y="398"/>
                </a:cxn>
                <a:cxn ang="0">
                  <a:pos x="874" y="380"/>
                </a:cxn>
                <a:cxn ang="0">
                  <a:pos x="926" y="358"/>
                </a:cxn>
                <a:cxn ang="0">
                  <a:pos x="968" y="334"/>
                </a:cxn>
                <a:cxn ang="0">
                  <a:pos x="1004" y="307"/>
                </a:cxn>
                <a:cxn ang="0">
                  <a:pos x="1027" y="279"/>
                </a:cxn>
                <a:cxn ang="0">
                  <a:pos x="1044" y="249"/>
                </a:cxn>
                <a:cxn ang="0">
                  <a:pos x="1049" y="217"/>
                </a:cxn>
              </a:cxnLst>
              <a:rect l="0" t="0" r="r" b="b"/>
              <a:pathLst>
                <a:path w="1049" h="435">
                  <a:moveTo>
                    <a:pt x="1049" y="217"/>
                  </a:moveTo>
                  <a:lnTo>
                    <a:pt x="1044" y="188"/>
                  </a:lnTo>
                  <a:lnTo>
                    <a:pt x="1027" y="159"/>
                  </a:lnTo>
                  <a:lnTo>
                    <a:pt x="1004" y="130"/>
                  </a:lnTo>
                  <a:lnTo>
                    <a:pt x="968" y="103"/>
                  </a:lnTo>
                  <a:lnTo>
                    <a:pt x="926" y="80"/>
                  </a:lnTo>
                  <a:lnTo>
                    <a:pt x="874" y="55"/>
                  </a:lnTo>
                  <a:lnTo>
                    <a:pt x="817" y="37"/>
                  </a:lnTo>
                  <a:lnTo>
                    <a:pt x="755" y="24"/>
                  </a:lnTo>
                  <a:lnTo>
                    <a:pt x="686" y="10"/>
                  </a:lnTo>
                  <a:lnTo>
                    <a:pt x="615" y="5"/>
                  </a:lnTo>
                  <a:lnTo>
                    <a:pt x="543" y="0"/>
                  </a:lnTo>
                  <a:lnTo>
                    <a:pt x="470" y="2"/>
                  </a:lnTo>
                  <a:lnTo>
                    <a:pt x="397" y="8"/>
                  </a:lnTo>
                  <a:lnTo>
                    <a:pt x="328" y="15"/>
                  </a:lnTo>
                  <a:lnTo>
                    <a:pt x="262" y="29"/>
                  </a:lnTo>
                  <a:lnTo>
                    <a:pt x="203" y="48"/>
                  </a:lnTo>
                  <a:lnTo>
                    <a:pt x="148" y="66"/>
                  </a:lnTo>
                  <a:lnTo>
                    <a:pt x="99" y="90"/>
                  </a:lnTo>
                  <a:lnTo>
                    <a:pt x="62" y="116"/>
                  </a:lnTo>
                  <a:lnTo>
                    <a:pt x="32" y="143"/>
                  </a:lnTo>
                  <a:lnTo>
                    <a:pt x="10" y="172"/>
                  </a:lnTo>
                  <a:lnTo>
                    <a:pt x="0" y="204"/>
                  </a:lnTo>
                  <a:lnTo>
                    <a:pt x="0" y="234"/>
                  </a:lnTo>
                  <a:lnTo>
                    <a:pt x="10" y="262"/>
                  </a:lnTo>
                  <a:lnTo>
                    <a:pt x="32" y="292"/>
                  </a:lnTo>
                  <a:lnTo>
                    <a:pt x="62" y="320"/>
                  </a:lnTo>
                  <a:lnTo>
                    <a:pt x="99" y="347"/>
                  </a:lnTo>
                  <a:lnTo>
                    <a:pt x="148" y="368"/>
                  </a:lnTo>
                  <a:lnTo>
                    <a:pt x="203" y="390"/>
                  </a:lnTo>
                  <a:lnTo>
                    <a:pt x="262" y="406"/>
                  </a:lnTo>
                  <a:lnTo>
                    <a:pt x="328" y="419"/>
                  </a:lnTo>
                  <a:lnTo>
                    <a:pt x="397" y="430"/>
                  </a:lnTo>
                  <a:lnTo>
                    <a:pt x="470" y="435"/>
                  </a:lnTo>
                  <a:lnTo>
                    <a:pt x="543" y="435"/>
                  </a:lnTo>
                  <a:lnTo>
                    <a:pt x="615" y="433"/>
                  </a:lnTo>
                  <a:lnTo>
                    <a:pt x="686" y="424"/>
                  </a:lnTo>
                  <a:lnTo>
                    <a:pt x="755" y="413"/>
                  </a:lnTo>
                  <a:lnTo>
                    <a:pt x="817" y="398"/>
                  </a:lnTo>
                  <a:lnTo>
                    <a:pt x="874" y="380"/>
                  </a:lnTo>
                  <a:lnTo>
                    <a:pt x="926" y="358"/>
                  </a:lnTo>
                  <a:lnTo>
                    <a:pt x="968" y="334"/>
                  </a:lnTo>
                  <a:lnTo>
                    <a:pt x="1004" y="307"/>
                  </a:lnTo>
                  <a:lnTo>
                    <a:pt x="1027" y="279"/>
                  </a:lnTo>
                  <a:lnTo>
                    <a:pt x="1044" y="249"/>
                  </a:lnTo>
                  <a:lnTo>
                    <a:pt x="1049" y="2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0" name="Freeform 2684"/>
            <p:cNvSpPr>
              <a:spLocks/>
            </p:cNvSpPr>
            <p:nvPr/>
          </p:nvSpPr>
          <p:spPr bwMode="auto">
            <a:xfrm>
              <a:off x="3802" y="2756"/>
              <a:ext cx="4" cy="10"/>
            </a:xfrm>
            <a:custGeom>
              <a:avLst/>
              <a:gdLst/>
              <a:ahLst/>
              <a:cxnLst>
                <a:cxn ang="0">
                  <a:pos x="12" y="3"/>
                </a:cxn>
                <a:cxn ang="0">
                  <a:pos x="0" y="7"/>
                </a:cxn>
                <a:cxn ang="0">
                  <a:pos x="5" y="36"/>
                </a:cxn>
                <a:cxn ang="0">
                  <a:pos x="18" y="34"/>
                </a:cxn>
                <a:cxn ang="0">
                  <a:pos x="13" y="5"/>
                </a:cxn>
                <a:cxn ang="0">
                  <a:pos x="12" y="3"/>
                </a:cxn>
                <a:cxn ang="0">
                  <a:pos x="13" y="5"/>
                </a:cxn>
                <a:cxn ang="0">
                  <a:pos x="12" y="3"/>
                </a:cxn>
                <a:cxn ang="0">
                  <a:pos x="10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2" y="3"/>
                </a:cxn>
              </a:cxnLst>
              <a:rect l="0" t="0" r="r" b="b"/>
              <a:pathLst>
                <a:path w="18" h="36">
                  <a:moveTo>
                    <a:pt x="12" y="3"/>
                  </a:moveTo>
                  <a:lnTo>
                    <a:pt x="0" y="7"/>
                  </a:lnTo>
                  <a:lnTo>
                    <a:pt x="5" y="36"/>
                  </a:lnTo>
                  <a:lnTo>
                    <a:pt x="18" y="34"/>
                  </a:lnTo>
                  <a:lnTo>
                    <a:pt x="13" y="5"/>
                  </a:lnTo>
                  <a:lnTo>
                    <a:pt x="12" y="3"/>
                  </a:lnTo>
                  <a:lnTo>
                    <a:pt x="13" y="5"/>
                  </a:lnTo>
                  <a:lnTo>
                    <a:pt x="12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1" name="Freeform 2685"/>
            <p:cNvSpPr>
              <a:spLocks/>
            </p:cNvSpPr>
            <p:nvPr/>
          </p:nvSpPr>
          <p:spPr bwMode="auto">
            <a:xfrm>
              <a:off x="3798" y="2749"/>
              <a:ext cx="7" cy="10"/>
            </a:xfrm>
            <a:custGeom>
              <a:avLst/>
              <a:gdLst/>
              <a:ahLst/>
              <a:cxnLst>
                <a:cxn ang="0">
                  <a:pos x="11" y="3"/>
                </a:cxn>
                <a:cxn ang="0">
                  <a:pos x="1" y="10"/>
                </a:cxn>
                <a:cxn ang="0">
                  <a:pos x="17" y="39"/>
                </a:cxn>
                <a:cxn ang="0">
                  <a:pos x="28" y="33"/>
                </a:cxn>
                <a:cxn ang="0">
                  <a:pos x="12" y="4"/>
                </a:cxn>
                <a:cxn ang="0">
                  <a:pos x="11" y="3"/>
                </a:cxn>
                <a:cxn ang="0">
                  <a:pos x="12" y="4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" y="10"/>
                </a:cxn>
                <a:cxn ang="0">
                  <a:pos x="11" y="3"/>
                </a:cxn>
              </a:cxnLst>
              <a:rect l="0" t="0" r="r" b="b"/>
              <a:pathLst>
                <a:path w="28" h="39">
                  <a:moveTo>
                    <a:pt x="11" y="3"/>
                  </a:moveTo>
                  <a:lnTo>
                    <a:pt x="1" y="10"/>
                  </a:lnTo>
                  <a:lnTo>
                    <a:pt x="17" y="39"/>
                  </a:lnTo>
                  <a:lnTo>
                    <a:pt x="28" y="33"/>
                  </a:lnTo>
                  <a:lnTo>
                    <a:pt x="12" y="4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0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10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2" name="Freeform 2686"/>
            <p:cNvSpPr>
              <a:spLocks/>
            </p:cNvSpPr>
            <p:nvPr/>
          </p:nvSpPr>
          <p:spPr bwMode="auto">
            <a:xfrm>
              <a:off x="3792" y="2742"/>
              <a:ext cx="9" cy="10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1" y="10"/>
                </a:cxn>
                <a:cxn ang="0">
                  <a:pos x="24" y="39"/>
                </a:cxn>
                <a:cxn ang="0">
                  <a:pos x="34" y="31"/>
                </a:cxn>
                <a:cxn ang="0">
                  <a:pos x="11" y="2"/>
                </a:cxn>
                <a:cxn ang="0">
                  <a:pos x="10" y="1"/>
                </a:cxn>
                <a:cxn ang="0">
                  <a:pos x="11" y="2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10" y="1"/>
                </a:cxn>
              </a:cxnLst>
              <a:rect l="0" t="0" r="r" b="b"/>
              <a:pathLst>
                <a:path w="34" h="39">
                  <a:moveTo>
                    <a:pt x="10" y="1"/>
                  </a:moveTo>
                  <a:lnTo>
                    <a:pt x="1" y="10"/>
                  </a:lnTo>
                  <a:lnTo>
                    <a:pt x="24" y="39"/>
                  </a:lnTo>
                  <a:lnTo>
                    <a:pt x="34" y="31"/>
                  </a:lnTo>
                  <a:lnTo>
                    <a:pt x="11" y="2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9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3" name="Freeform 2687"/>
            <p:cNvSpPr>
              <a:spLocks/>
            </p:cNvSpPr>
            <p:nvPr/>
          </p:nvSpPr>
          <p:spPr bwMode="auto">
            <a:xfrm>
              <a:off x="3783" y="2735"/>
              <a:ext cx="12" cy="10"/>
            </a:xfrm>
            <a:custGeom>
              <a:avLst/>
              <a:gdLst/>
              <a:ahLst/>
              <a:cxnLst>
                <a:cxn ang="0">
                  <a:pos x="10" y="1"/>
                </a:cxn>
                <a:cxn ang="0">
                  <a:pos x="3" y="11"/>
                </a:cxn>
                <a:cxn ang="0">
                  <a:pos x="40" y="38"/>
                </a:cxn>
                <a:cxn ang="0">
                  <a:pos x="47" y="28"/>
                </a:cxn>
                <a:cxn ang="0">
                  <a:pos x="11" y="1"/>
                </a:cxn>
                <a:cxn ang="0">
                  <a:pos x="10" y="1"/>
                </a:cxn>
                <a:cxn ang="0">
                  <a:pos x="11" y="1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3" y="11"/>
                </a:cxn>
                <a:cxn ang="0">
                  <a:pos x="10" y="1"/>
                </a:cxn>
              </a:cxnLst>
              <a:rect l="0" t="0" r="r" b="b"/>
              <a:pathLst>
                <a:path w="47" h="38">
                  <a:moveTo>
                    <a:pt x="10" y="1"/>
                  </a:moveTo>
                  <a:lnTo>
                    <a:pt x="3" y="11"/>
                  </a:lnTo>
                  <a:lnTo>
                    <a:pt x="40" y="38"/>
                  </a:lnTo>
                  <a:lnTo>
                    <a:pt x="47" y="28"/>
                  </a:lnTo>
                  <a:lnTo>
                    <a:pt x="11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3" y="11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4" name="Freeform 2688"/>
            <p:cNvSpPr>
              <a:spLocks/>
            </p:cNvSpPr>
            <p:nvPr/>
          </p:nvSpPr>
          <p:spPr bwMode="auto">
            <a:xfrm>
              <a:off x="3773" y="2729"/>
              <a:ext cx="13" cy="9"/>
            </a:xfrm>
            <a:custGeom>
              <a:avLst/>
              <a:gdLst/>
              <a:ahLst/>
              <a:cxnLst>
                <a:cxn ang="0">
                  <a:pos x="9" y="1"/>
                </a:cxn>
                <a:cxn ang="0">
                  <a:pos x="3" y="12"/>
                </a:cxn>
                <a:cxn ang="0">
                  <a:pos x="45" y="36"/>
                </a:cxn>
                <a:cxn ang="0">
                  <a:pos x="51" y="25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3" y="12"/>
                </a:cxn>
                <a:cxn ang="0">
                  <a:pos x="9" y="1"/>
                </a:cxn>
              </a:cxnLst>
              <a:rect l="0" t="0" r="r" b="b"/>
              <a:pathLst>
                <a:path w="51" h="36">
                  <a:moveTo>
                    <a:pt x="9" y="1"/>
                  </a:moveTo>
                  <a:lnTo>
                    <a:pt x="3" y="12"/>
                  </a:lnTo>
                  <a:lnTo>
                    <a:pt x="45" y="36"/>
                  </a:lnTo>
                  <a:lnTo>
                    <a:pt x="51" y="25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5" name="Freeform 2689"/>
            <p:cNvSpPr>
              <a:spLocks/>
            </p:cNvSpPr>
            <p:nvPr/>
          </p:nvSpPr>
          <p:spPr bwMode="auto">
            <a:xfrm>
              <a:off x="3760" y="2723"/>
              <a:ext cx="15" cy="9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" y="12"/>
                </a:cxn>
                <a:cxn ang="0">
                  <a:pos x="55" y="37"/>
                </a:cxn>
                <a:cxn ang="0">
                  <a:pos x="61" y="25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4" y="12"/>
                </a:cxn>
                <a:cxn ang="0">
                  <a:pos x="8" y="0"/>
                </a:cxn>
              </a:cxnLst>
              <a:rect l="0" t="0" r="r" b="b"/>
              <a:pathLst>
                <a:path w="61" h="37">
                  <a:moveTo>
                    <a:pt x="8" y="0"/>
                  </a:moveTo>
                  <a:lnTo>
                    <a:pt x="4" y="12"/>
                  </a:lnTo>
                  <a:lnTo>
                    <a:pt x="55" y="37"/>
                  </a:lnTo>
                  <a:lnTo>
                    <a:pt x="61" y="25"/>
                  </a:lnTo>
                  <a:lnTo>
                    <a:pt x="9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4" y="1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6" name="Freeform 2690"/>
            <p:cNvSpPr>
              <a:spLocks/>
            </p:cNvSpPr>
            <p:nvPr/>
          </p:nvSpPr>
          <p:spPr bwMode="auto">
            <a:xfrm>
              <a:off x="3746" y="2719"/>
              <a:ext cx="16" cy="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" y="12"/>
                </a:cxn>
                <a:cxn ang="0">
                  <a:pos x="61" y="30"/>
                </a:cxn>
                <a:cxn ang="0">
                  <a:pos x="65" y="18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2" y="11"/>
                </a:cxn>
                <a:cxn ang="0">
                  <a:pos x="4" y="12"/>
                </a:cxn>
                <a:cxn ang="0">
                  <a:pos x="8" y="0"/>
                </a:cxn>
              </a:cxnLst>
              <a:rect l="0" t="0" r="r" b="b"/>
              <a:pathLst>
                <a:path w="65" h="30">
                  <a:moveTo>
                    <a:pt x="8" y="0"/>
                  </a:moveTo>
                  <a:lnTo>
                    <a:pt x="4" y="12"/>
                  </a:lnTo>
                  <a:lnTo>
                    <a:pt x="61" y="30"/>
                  </a:lnTo>
                  <a:lnTo>
                    <a:pt x="65" y="18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7" name="Freeform 2691"/>
            <p:cNvSpPr>
              <a:spLocks/>
            </p:cNvSpPr>
            <p:nvPr/>
          </p:nvSpPr>
          <p:spPr bwMode="auto">
            <a:xfrm>
              <a:off x="3730" y="2715"/>
              <a:ext cx="18" cy="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5" y="13"/>
                </a:cxn>
                <a:cxn ang="0">
                  <a:pos x="67" y="26"/>
                </a:cxn>
                <a:cxn ang="0">
                  <a:pos x="70" y="14"/>
                </a:cxn>
                <a:cxn ang="0">
                  <a:pos x="8" y="0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2" y="12"/>
                </a:cxn>
                <a:cxn ang="0">
                  <a:pos x="5" y="13"/>
                </a:cxn>
                <a:cxn ang="0">
                  <a:pos x="7" y="0"/>
                </a:cxn>
              </a:cxnLst>
              <a:rect l="0" t="0" r="r" b="b"/>
              <a:pathLst>
                <a:path w="70" h="26">
                  <a:moveTo>
                    <a:pt x="7" y="0"/>
                  </a:moveTo>
                  <a:lnTo>
                    <a:pt x="5" y="13"/>
                  </a:lnTo>
                  <a:lnTo>
                    <a:pt x="67" y="26"/>
                  </a:lnTo>
                  <a:lnTo>
                    <a:pt x="70" y="14"/>
                  </a:lnTo>
                  <a:lnTo>
                    <a:pt x="8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5" y="1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8" name="Freeform 2692"/>
            <p:cNvSpPr>
              <a:spLocks/>
            </p:cNvSpPr>
            <p:nvPr/>
          </p:nvSpPr>
          <p:spPr bwMode="auto">
            <a:xfrm>
              <a:off x="3712" y="2712"/>
              <a:ext cx="20" cy="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6" y="12"/>
                </a:cxn>
                <a:cxn ang="0">
                  <a:pos x="76" y="26"/>
                </a:cxn>
                <a:cxn ang="0">
                  <a:pos x="78" y="13"/>
                </a:cxn>
                <a:cxn ang="0">
                  <a:pos x="9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" y="10"/>
                </a:cxn>
                <a:cxn ang="0">
                  <a:pos x="4" y="11"/>
                </a:cxn>
                <a:cxn ang="0">
                  <a:pos x="6" y="12"/>
                </a:cxn>
                <a:cxn ang="0">
                  <a:pos x="8" y="0"/>
                </a:cxn>
              </a:cxnLst>
              <a:rect l="0" t="0" r="r" b="b"/>
              <a:pathLst>
                <a:path w="78" h="26">
                  <a:moveTo>
                    <a:pt x="8" y="0"/>
                  </a:moveTo>
                  <a:lnTo>
                    <a:pt x="6" y="12"/>
                  </a:lnTo>
                  <a:lnTo>
                    <a:pt x="76" y="26"/>
                  </a:lnTo>
                  <a:lnTo>
                    <a:pt x="78" y="13"/>
                  </a:lnTo>
                  <a:lnTo>
                    <a:pt x="9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10"/>
                  </a:lnTo>
                  <a:lnTo>
                    <a:pt x="4" y="11"/>
                  </a:lnTo>
                  <a:lnTo>
                    <a:pt x="6" y="1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09" name="Freeform 2693"/>
            <p:cNvSpPr>
              <a:spLocks/>
            </p:cNvSpPr>
            <p:nvPr/>
          </p:nvSpPr>
          <p:spPr bwMode="auto">
            <a:xfrm>
              <a:off x="3695" y="2711"/>
              <a:ext cx="19" cy="4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5" y="13"/>
                </a:cxn>
                <a:cxn ang="0">
                  <a:pos x="76" y="19"/>
                </a:cxn>
                <a:cxn ang="0">
                  <a:pos x="77" y="6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3" y="13"/>
                </a:cxn>
                <a:cxn ang="0">
                  <a:pos x="5" y="13"/>
                </a:cxn>
                <a:cxn ang="0">
                  <a:pos x="6" y="0"/>
                </a:cxn>
              </a:cxnLst>
              <a:rect l="0" t="0" r="r" b="b"/>
              <a:pathLst>
                <a:path w="77" h="19">
                  <a:moveTo>
                    <a:pt x="6" y="0"/>
                  </a:moveTo>
                  <a:lnTo>
                    <a:pt x="5" y="13"/>
                  </a:lnTo>
                  <a:lnTo>
                    <a:pt x="76" y="19"/>
                  </a:lnTo>
                  <a:lnTo>
                    <a:pt x="77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3" y="13"/>
                  </a:lnTo>
                  <a:lnTo>
                    <a:pt x="5" y="1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0" name="Freeform 2694"/>
            <p:cNvSpPr>
              <a:spLocks/>
            </p:cNvSpPr>
            <p:nvPr/>
          </p:nvSpPr>
          <p:spPr bwMode="auto">
            <a:xfrm>
              <a:off x="3677" y="2709"/>
              <a:ext cx="20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6" y="13"/>
                </a:cxn>
                <a:cxn ang="0">
                  <a:pos x="79" y="18"/>
                </a:cxn>
                <a:cxn ang="0">
                  <a:pos x="79" y="5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4" y="12"/>
                </a:cxn>
                <a:cxn ang="0">
                  <a:pos x="6" y="13"/>
                </a:cxn>
                <a:cxn ang="0">
                  <a:pos x="7" y="0"/>
                </a:cxn>
              </a:cxnLst>
              <a:rect l="0" t="0" r="r" b="b"/>
              <a:pathLst>
                <a:path w="79" h="18">
                  <a:moveTo>
                    <a:pt x="7" y="0"/>
                  </a:moveTo>
                  <a:lnTo>
                    <a:pt x="6" y="13"/>
                  </a:lnTo>
                  <a:lnTo>
                    <a:pt x="79" y="18"/>
                  </a:lnTo>
                  <a:lnTo>
                    <a:pt x="79" y="5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1" y="9"/>
                  </a:lnTo>
                  <a:lnTo>
                    <a:pt x="2" y="11"/>
                  </a:lnTo>
                  <a:lnTo>
                    <a:pt x="4" y="12"/>
                  </a:lnTo>
                  <a:lnTo>
                    <a:pt x="6" y="1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1" name="Freeform 2695"/>
            <p:cNvSpPr>
              <a:spLocks/>
            </p:cNvSpPr>
            <p:nvPr/>
          </p:nvSpPr>
          <p:spPr bwMode="auto">
            <a:xfrm>
              <a:off x="3659" y="2709"/>
              <a:ext cx="19" cy="4"/>
            </a:xfrm>
            <a:custGeom>
              <a:avLst/>
              <a:gdLst/>
              <a:ahLst/>
              <a:cxnLst>
                <a:cxn ang="0">
                  <a:pos x="6" y="3"/>
                </a:cxn>
                <a:cxn ang="0">
                  <a:pos x="7" y="16"/>
                </a:cxn>
                <a:cxn ang="0">
                  <a:pos x="80" y="13"/>
                </a:cxn>
                <a:cxn ang="0">
                  <a:pos x="80" y="0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6" y="3"/>
                </a:cxn>
                <a:cxn ang="0">
                  <a:pos x="4" y="4"/>
                </a:cxn>
                <a:cxn ang="0">
                  <a:pos x="2" y="5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1" y="12"/>
                </a:cxn>
                <a:cxn ang="0">
                  <a:pos x="2" y="14"/>
                </a:cxn>
                <a:cxn ang="0">
                  <a:pos x="4" y="15"/>
                </a:cxn>
                <a:cxn ang="0">
                  <a:pos x="7" y="16"/>
                </a:cxn>
                <a:cxn ang="0">
                  <a:pos x="6" y="3"/>
                </a:cxn>
              </a:cxnLst>
              <a:rect l="0" t="0" r="r" b="b"/>
              <a:pathLst>
                <a:path w="80" h="16">
                  <a:moveTo>
                    <a:pt x="6" y="3"/>
                  </a:moveTo>
                  <a:lnTo>
                    <a:pt x="7" y="16"/>
                  </a:lnTo>
                  <a:lnTo>
                    <a:pt x="80" y="13"/>
                  </a:lnTo>
                  <a:lnTo>
                    <a:pt x="80" y="0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4" y="4"/>
                  </a:lnTo>
                  <a:lnTo>
                    <a:pt x="2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2"/>
                  </a:lnTo>
                  <a:lnTo>
                    <a:pt x="2" y="14"/>
                  </a:lnTo>
                  <a:lnTo>
                    <a:pt x="4" y="15"/>
                  </a:lnTo>
                  <a:lnTo>
                    <a:pt x="7" y="16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2" name="Freeform 2696"/>
            <p:cNvSpPr>
              <a:spLocks/>
            </p:cNvSpPr>
            <p:nvPr/>
          </p:nvSpPr>
          <p:spPr bwMode="auto">
            <a:xfrm>
              <a:off x="3640" y="2710"/>
              <a:ext cx="20" cy="5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7" y="18"/>
                </a:cxn>
                <a:cxn ang="0">
                  <a:pos x="79" y="13"/>
                </a:cxn>
                <a:cxn ang="0">
                  <a:pos x="78" y="0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6" y="5"/>
                </a:cxn>
                <a:cxn ang="0">
                  <a:pos x="3" y="6"/>
                </a:cxn>
                <a:cxn ang="0">
                  <a:pos x="1" y="7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0" y="14"/>
                </a:cxn>
                <a:cxn ang="0">
                  <a:pos x="2" y="16"/>
                </a:cxn>
                <a:cxn ang="0">
                  <a:pos x="4" y="18"/>
                </a:cxn>
                <a:cxn ang="0">
                  <a:pos x="7" y="18"/>
                </a:cxn>
                <a:cxn ang="0">
                  <a:pos x="6" y="5"/>
                </a:cxn>
              </a:cxnLst>
              <a:rect l="0" t="0" r="r" b="b"/>
              <a:pathLst>
                <a:path w="79" h="18">
                  <a:moveTo>
                    <a:pt x="6" y="5"/>
                  </a:moveTo>
                  <a:lnTo>
                    <a:pt x="7" y="18"/>
                  </a:lnTo>
                  <a:lnTo>
                    <a:pt x="79" y="13"/>
                  </a:lnTo>
                  <a:lnTo>
                    <a:pt x="78" y="0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lnTo>
                    <a:pt x="3" y="6"/>
                  </a:lnTo>
                  <a:lnTo>
                    <a:pt x="1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4" y="18"/>
                  </a:lnTo>
                  <a:lnTo>
                    <a:pt x="7" y="18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3" name="Freeform 2697"/>
            <p:cNvSpPr>
              <a:spLocks/>
            </p:cNvSpPr>
            <p:nvPr/>
          </p:nvSpPr>
          <p:spPr bwMode="auto">
            <a:xfrm>
              <a:off x="3623" y="2711"/>
              <a:ext cx="19" cy="6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8" y="22"/>
                </a:cxn>
                <a:cxn ang="0">
                  <a:pos x="78" y="13"/>
                </a:cxn>
                <a:cxn ang="0">
                  <a:pos x="77" y="0"/>
                </a:cxn>
                <a:cxn ang="0">
                  <a:pos x="7" y="8"/>
                </a:cxn>
                <a:cxn ang="0">
                  <a:pos x="6" y="8"/>
                </a:cxn>
                <a:cxn ang="0">
                  <a:pos x="7" y="8"/>
                </a:cxn>
                <a:cxn ang="0">
                  <a:pos x="4" y="9"/>
                </a:cxn>
                <a:cxn ang="0">
                  <a:pos x="1" y="10"/>
                </a:cxn>
                <a:cxn ang="0">
                  <a:pos x="0" y="13"/>
                </a:cxn>
                <a:cxn ang="0">
                  <a:pos x="0" y="15"/>
                </a:cxn>
                <a:cxn ang="0">
                  <a:pos x="1" y="17"/>
                </a:cxn>
                <a:cxn ang="0">
                  <a:pos x="2" y="20"/>
                </a:cxn>
                <a:cxn ang="0">
                  <a:pos x="5" y="21"/>
                </a:cxn>
                <a:cxn ang="0">
                  <a:pos x="8" y="22"/>
                </a:cxn>
                <a:cxn ang="0">
                  <a:pos x="6" y="8"/>
                </a:cxn>
              </a:cxnLst>
              <a:rect l="0" t="0" r="r" b="b"/>
              <a:pathLst>
                <a:path w="78" h="22">
                  <a:moveTo>
                    <a:pt x="6" y="8"/>
                  </a:moveTo>
                  <a:lnTo>
                    <a:pt x="8" y="22"/>
                  </a:lnTo>
                  <a:lnTo>
                    <a:pt x="78" y="13"/>
                  </a:lnTo>
                  <a:lnTo>
                    <a:pt x="77" y="0"/>
                  </a:lnTo>
                  <a:lnTo>
                    <a:pt x="7" y="8"/>
                  </a:lnTo>
                  <a:lnTo>
                    <a:pt x="6" y="8"/>
                  </a:lnTo>
                  <a:lnTo>
                    <a:pt x="7" y="8"/>
                  </a:lnTo>
                  <a:lnTo>
                    <a:pt x="4" y="9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1" y="17"/>
                  </a:lnTo>
                  <a:lnTo>
                    <a:pt x="2" y="20"/>
                  </a:lnTo>
                  <a:lnTo>
                    <a:pt x="5" y="21"/>
                  </a:lnTo>
                  <a:lnTo>
                    <a:pt x="8" y="22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4" name="Freeform 2698"/>
            <p:cNvSpPr>
              <a:spLocks/>
            </p:cNvSpPr>
            <p:nvPr/>
          </p:nvSpPr>
          <p:spPr bwMode="auto">
            <a:xfrm>
              <a:off x="3607" y="2713"/>
              <a:ext cx="18" cy="7"/>
            </a:xfrm>
            <a:custGeom>
              <a:avLst/>
              <a:gdLst/>
              <a:ahLst/>
              <a:cxnLst>
                <a:cxn ang="0">
                  <a:pos x="4" y="14"/>
                </a:cxn>
                <a:cxn ang="0">
                  <a:pos x="7" y="27"/>
                </a:cxn>
                <a:cxn ang="0">
                  <a:pos x="73" y="14"/>
                </a:cxn>
                <a:cxn ang="0">
                  <a:pos x="70" y="0"/>
                </a:cxn>
                <a:cxn ang="0">
                  <a:pos x="5" y="14"/>
                </a:cxn>
                <a:cxn ang="0">
                  <a:pos x="4" y="14"/>
                </a:cxn>
                <a:cxn ang="0">
                  <a:pos x="5" y="14"/>
                </a:cxn>
                <a:cxn ang="0">
                  <a:pos x="2" y="15"/>
                </a:cxn>
                <a:cxn ang="0">
                  <a:pos x="0" y="17"/>
                </a:cxn>
                <a:cxn ang="0">
                  <a:pos x="0" y="19"/>
                </a:cxn>
                <a:cxn ang="0">
                  <a:pos x="0" y="22"/>
                </a:cxn>
                <a:cxn ang="0">
                  <a:pos x="1" y="24"/>
                </a:cxn>
                <a:cxn ang="0">
                  <a:pos x="2" y="26"/>
                </a:cxn>
                <a:cxn ang="0">
                  <a:pos x="4" y="27"/>
                </a:cxn>
                <a:cxn ang="0">
                  <a:pos x="7" y="27"/>
                </a:cxn>
                <a:cxn ang="0">
                  <a:pos x="4" y="14"/>
                </a:cxn>
              </a:cxnLst>
              <a:rect l="0" t="0" r="r" b="b"/>
              <a:pathLst>
                <a:path w="73" h="27">
                  <a:moveTo>
                    <a:pt x="4" y="14"/>
                  </a:moveTo>
                  <a:lnTo>
                    <a:pt x="7" y="27"/>
                  </a:lnTo>
                  <a:lnTo>
                    <a:pt x="73" y="14"/>
                  </a:lnTo>
                  <a:lnTo>
                    <a:pt x="70" y="0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2" y="1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1" y="24"/>
                  </a:lnTo>
                  <a:lnTo>
                    <a:pt x="2" y="26"/>
                  </a:lnTo>
                  <a:lnTo>
                    <a:pt x="4" y="27"/>
                  </a:lnTo>
                  <a:lnTo>
                    <a:pt x="7" y="27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5" name="Freeform 2699"/>
            <p:cNvSpPr>
              <a:spLocks/>
            </p:cNvSpPr>
            <p:nvPr/>
          </p:nvSpPr>
          <p:spPr bwMode="auto">
            <a:xfrm>
              <a:off x="3592" y="2717"/>
              <a:ext cx="17" cy="8"/>
            </a:xfrm>
            <a:custGeom>
              <a:avLst/>
              <a:gdLst/>
              <a:ahLst/>
              <a:cxnLst>
                <a:cxn ang="0">
                  <a:pos x="4" y="18"/>
                </a:cxn>
                <a:cxn ang="0">
                  <a:pos x="8" y="31"/>
                </a:cxn>
                <a:cxn ang="0">
                  <a:pos x="68" y="12"/>
                </a:cxn>
                <a:cxn ang="0">
                  <a:pos x="64" y="0"/>
                </a:cxn>
                <a:cxn ang="0">
                  <a:pos x="5" y="18"/>
                </a:cxn>
                <a:cxn ang="0">
                  <a:pos x="4" y="18"/>
                </a:cxn>
                <a:cxn ang="0">
                  <a:pos x="5" y="18"/>
                </a:cxn>
                <a:cxn ang="0">
                  <a:pos x="2" y="20"/>
                </a:cxn>
                <a:cxn ang="0">
                  <a:pos x="1" y="22"/>
                </a:cxn>
                <a:cxn ang="0">
                  <a:pos x="0" y="24"/>
                </a:cxn>
                <a:cxn ang="0">
                  <a:pos x="0" y="26"/>
                </a:cxn>
                <a:cxn ang="0">
                  <a:pos x="1" y="29"/>
                </a:cxn>
                <a:cxn ang="0">
                  <a:pos x="3" y="30"/>
                </a:cxn>
                <a:cxn ang="0">
                  <a:pos x="6" y="31"/>
                </a:cxn>
                <a:cxn ang="0">
                  <a:pos x="8" y="31"/>
                </a:cxn>
                <a:cxn ang="0">
                  <a:pos x="4" y="18"/>
                </a:cxn>
              </a:cxnLst>
              <a:rect l="0" t="0" r="r" b="b"/>
              <a:pathLst>
                <a:path w="68" h="31">
                  <a:moveTo>
                    <a:pt x="4" y="18"/>
                  </a:moveTo>
                  <a:lnTo>
                    <a:pt x="8" y="31"/>
                  </a:lnTo>
                  <a:lnTo>
                    <a:pt x="68" y="12"/>
                  </a:lnTo>
                  <a:lnTo>
                    <a:pt x="64" y="0"/>
                  </a:lnTo>
                  <a:lnTo>
                    <a:pt x="5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2" y="20"/>
                  </a:lnTo>
                  <a:lnTo>
                    <a:pt x="1" y="22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1" y="29"/>
                  </a:lnTo>
                  <a:lnTo>
                    <a:pt x="3" y="30"/>
                  </a:lnTo>
                  <a:lnTo>
                    <a:pt x="6" y="31"/>
                  </a:lnTo>
                  <a:lnTo>
                    <a:pt x="8" y="31"/>
                  </a:lnTo>
                  <a:lnTo>
                    <a:pt x="4" y="1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6" name="Freeform 2700"/>
            <p:cNvSpPr>
              <a:spLocks/>
            </p:cNvSpPr>
            <p:nvPr/>
          </p:nvSpPr>
          <p:spPr bwMode="auto">
            <a:xfrm>
              <a:off x="3578" y="2721"/>
              <a:ext cx="16" cy="8"/>
            </a:xfrm>
            <a:custGeom>
              <a:avLst/>
              <a:gdLst/>
              <a:ahLst/>
              <a:cxnLst>
                <a:cxn ang="0">
                  <a:pos x="3" y="19"/>
                </a:cxn>
                <a:cxn ang="0">
                  <a:pos x="8" y="32"/>
                </a:cxn>
                <a:cxn ang="0">
                  <a:pos x="63" y="13"/>
                </a:cxn>
                <a:cxn ang="0">
                  <a:pos x="58" y="0"/>
                </a:cxn>
                <a:cxn ang="0">
                  <a:pos x="4" y="19"/>
                </a:cxn>
                <a:cxn ang="0">
                  <a:pos x="3" y="19"/>
                </a:cxn>
                <a:cxn ang="0">
                  <a:pos x="4" y="19"/>
                </a:cxn>
                <a:cxn ang="0">
                  <a:pos x="2" y="20"/>
                </a:cxn>
                <a:cxn ang="0">
                  <a:pos x="0" y="22"/>
                </a:cxn>
                <a:cxn ang="0">
                  <a:pos x="0" y="24"/>
                </a:cxn>
                <a:cxn ang="0">
                  <a:pos x="0" y="27"/>
                </a:cxn>
                <a:cxn ang="0">
                  <a:pos x="1" y="29"/>
                </a:cxn>
                <a:cxn ang="0">
                  <a:pos x="3" y="31"/>
                </a:cxn>
                <a:cxn ang="0">
                  <a:pos x="5" y="32"/>
                </a:cxn>
                <a:cxn ang="0">
                  <a:pos x="8" y="32"/>
                </a:cxn>
                <a:cxn ang="0">
                  <a:pos x="3" y="19"/>
                </a:cxn>
              </a:cxnLst>
              <a:rect l="0" t="0" r="r" b="b"/>
              <a:pathLst>
                <a:path w="63" h="32">
                  <a:moveTo>
                    <a:pt x="3" y="19"/>
                  </a:moveTo>
                  <a:lnTo>
                    <a:pt x="8" y="32"/>
                  </a:lnTo>
                  <a:lnTo>
                    <a:pt x="63" y="13"/>
                  </a:lnTo>
                  <a:lnTo>
                    <a:pt x="58" y="0"/>
                  </a:lnTo>
                  <a:lnTo>
                    <a:pt x="4" y="19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2" y="20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0" y="27"/>
                  </a:lnTo>
                  <a:lnTo>
                    <a:pt x="1" y="29"/>
                  </a:lnTo>
                  <a:lnTo>
                    <a:pt x="3" y="31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3" y="1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7" name="Freeform 2701"/>
            <p:cNvSpPr>
              <a:spLocks/>
            </p:cNvSpPr>
            <p:nvPr/>
          </p:nvSpPr>
          <p:spPr bwMode="auto">
            <a:xfrm>
              <a:off x="3566" y="2726"/>
              <a:ext cx="15" cy="9"/>
            </a:xfrm>
            <a:custGeom>
              <a:avLst/>
              <a:gdLst/>
              <a:ahLst/>
              <a:cxnLst>
                <a:cxn ang="0">
                  <a:pos x="3" y="25"/>
                </a:cxn>
                <a:cxn ang="0">
                  <a:pos x="10" y="36"/>
                </a:cxn>
                <a:cxn ang="0">
                  <a:pos x="59" y="12"/>
                </a:cxn>
                <a:cxn ang="0">
                  <a:pos x="53" y="0"/>
                </a:cxn>
                <a:cxn ang="0">
                  <a:pos x="4" y="24"/>
                </a:cxn>
                <a:cxn ang="0">
                  <a:pos x="3" y="25"/>
                </a:cxn>
                <a:cxn ang="0">
                  <a:pos x="4" y="24"/>
                </a:cxn>
                <a:cxn ang="0">
                  <a:pos x="2" y="26"/>
                </a:cxn>
                <a:cxn ang="0">
                  <a:pos x="1" y="28"/>
                </a:cxn>
                <a:cxn ang="0">
                  <a:pos x="0" y="31"/>
                </a:cxn>
                <a:cxn ang="0">
                  <a:pos x="1" y="33"/>
                </a:cxn>
                <a:cxn ang="0">
                  <a:pos x="2" y="35"/>
                </a:cxn>
                <a:cxn ang="0">
                  <a:pos x="4" y="36"/>
                </a:cxn>
                <a:cxn ang="0">
                  <a:pos x="7" y="37"/>
                </a:cxn>
                <a:cxn ang="0">
                  <a:pos x="10" y="36"/>
                </a:cxn>
                <a:cxn ang="0">
                  <a:pos x="3" y="25"/>
                </a:cxn>
              </a:cxnLst>
              <a:rect l="0" t="0" r="r" b="b"/>
              <a:pathLst>
                <a:path w="59" h="37">
                  <a:moveTo>
                    <a:pt x="3" y="25"/>
                  </a:moveTo>
                  <a:lnTo>
                    <a:pt x="10" y="36"/>
                  </a:lnTo>
                  <a:lnTo>
                    <a:pt x="59" y="12"/>
                  </a:lnTo>
                  <a:lnTo>
                    <a:pt x="53" y="0"/>
                  </a:lnTo>
                  <a:lnTo>
                    <a:pt x="4" y="24"/>
                  </a:lnTo>
                  <a:lnTo>
                    <a:pt x="3" y="25"/>
                  </a:lnTo>
                  <a:lnTo>
                    <a:pt x="4" y="24"/>
                  </a:lnTo>
                  <a:lnTo>
                    <a:pt x="2" y="26"/>
                  </a:lnTo>
                  <a:lnTo>
                    <a:pt x="1" y="28"/>
                  </a:lnTo>
                  <a:lnTo>
                    <a:pt x="0" y="31"/>
                  </a:lnTo>
                  <a:lnTo>
                    <a:pt x="1" y="33"/>
                  </a:lnTo>
                  <a:lnTo>
                    <a:pt x="2" y="35"/>
                  </a:lnTo>
                  <a:lnTo>
                    <a:pt x="4" y="36"/>
                  </a:lnTo>
                  <a:lnTo>
                    <a:pt x="7" y="37"/>
                  </a:lnTo>
                  <a:lnTo>
                    <a:pt x="10" y="36"/>
                  </a:lnTo>
                  <a:lnTo>
                    <a:pt x="3" y="2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8" name="Freeform 2702"/>
            <p:cNvSpPr>
              <a:spLocks/>
            </p:cNvSpPr>
            <p:nvPr/>
          </p:nvSpPr>
          <p:spPr bwMode="auto">
            <a:xfrm>
              <a:off x="3557" y="2732"/>
              <a:ext cx="12" cy="10"/>
            </a:xfrm>
            <a:custGeom>
              <a:avLst/>
              <a:gdLst/>
              <a:ahLst/>
              <a:cxnLst>
                <a:cxn ang="0">
                  <a:pos x="2" y="26"/>
                </a:cxn>
                <a:cxn ang="0">
                  <a:pos x="10" y="36"/>
                </a:cxn>
                <a:cxn ang="0">
                  <a:pos x="47" y="10"/>
                </a:cxn>
                <a:cxn ang="0">
                  <a:pos x="39" y="0"/>
                </a:cxn>
                <a:cxn ang="0">
                  <a:pos x="2" y="26"/>
                </a:cxn>
                <a:cxn ang="0">
                  <a:pos x="2" y="26"/>
                </a:cxn>
                <a:cxn ang="0">
                  <a:pos x="2" y="26"/>
                </a:cxn>
                <a:cxn ang="0">
                  <a:pos x="0" y="28"/>
                </a:cxn>
                <a:cxn ang="0">
                  <a:pos x="0" y="30"/>
                </a:cxn>
                <a:cxn ang="0">
                  <a:pos x="0" y="33"/>
                </a:cxn>
                <a:cxn ang="0">
                  <a:pos x="1" y="35"/>
                </a:cxn>
                <a:cxn ang="0">
                  <a:pos x="3" y="38"/>
                </a:cxn>
                <a:cxn ang="0">
                  <a:pos x="5" y="39"/>
                </a:cxn>
                <a:cxn ang="0">
                  <a:pos x="7" y="39"/>
                </a:cxn>
                <a:cxn ang="0">
                  <a:pos x="10" y="36"/>
                </a:cxn>
                <a:cxn ang="0">
                  <a:pos x="2" y="26"/>
                </a:cxn>
              </a:cxnLst>
              <a:rect l="0" t="0" r="r" b="b"/>
              <a:pathLst>
                <a:path w="47" h="39">
                  <a:moveTo>
                    <a:pt x="2" y="26"/>
                  </a:moveTo>
                  <a:lnTo>
                    <a:pt x="10" y="36"/>
                  </a:lnTo>
                  <a:lnTo>
                    <a:pt x="47" y="10"/>
                  </a:lnTo>
                  <a:lnTo>
                    <a:pt x="39" y="0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0" y="33"/>
                  </a:lnTo>
                  <a:lnTo>
                    <a:pt x="1" y="35"/>
                  </a:lnTo>
                  <a:lnTo>
                    <a:pt x="3" y="38"/>
                  </a:lnTo>
                  <a:lnTo>
                    <a:pt x="5" y="39"/>
                  </a:lnTo>
                  <a:lnTo>
                    <a:pt x="7" y="39"/>
                  </a:lnTo>
                  <a:lnTo>
                    <a:pt x="10" y="36"/>
                  </a:lnTo>
                  <a:lnTo>
                    <a:pt x="2" y="2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19" name="Freeform 2703"/>
            <p:cNvSpPr>
              <a:spLocks/>
            </p:cNvSpPr>
            <p:nvPr/>
          </p:nvSpPr>
          <p:spPr bwMode="auto">
            <a:xfrm>
              <a:off x="3549" y="2739"/>
              <a:ext cx="10" cy="10"/>
            </a:xfrm>
            <a:custGeom>
              <a:avLst/>
              <a:gdLst/>
              <a:ahLst/>
              <a:cxnLst>
                <a:cxn ang="0">
                  <a:pos x="1" y="28"/>
                </a:cxn>
                <a:cxn ang="0">
                  <a:pos x="11" y="37"/>
                </a:cxn>
                <a:cxn ang="0">
                  <a:pos x="41" y="10"/>
                </a:cxn>
                <a:cxn ang="0">
                  <a:pos x="33" y="0"/>
                </a:cxn>
                <a:cxn ang="0">
                  <a:pos x="3" y="27"/>
                </a:cxn>
                <a:cxn ang="0">
                  <a:pos x="1" y="28"/>
                </a:cxn>
                <a:cxn ang="0">
                  <a:pos x="3" y="27"/>
                </a:cxn>
                <a:cxn ang="0">
                  <a:pos x="1" y="30"/>
                </a:cxn>
                <a:cxn ang="0">
                  <a:pos x="0" y="32"/>
                </a:cxn>
                <a:cxn ang="0">
                  <a:pos x="1" y="34"/>
                </a:cxn>
                <a:cxn ang="0">
                  <a:pos x="2" y="36"/>
                </a:cxn>
                <a:cxn ang="0">
                  <a:pos x="4" y="38"/>
                </a:cxn>
                <a:cxn ang="0">
                  <a:pos x="6" y="39"/>
                </a:cxn>
                <a:cxn ang="0">
                  <a:pos x="8" y="38"/>
                </a:cxn>
                <a:cxn ang="0">
                  <a:pos x="11" y="37"/>
                </a:cxn>
                <a:cxn ang="0">
                  <a:pos x="1" y="28"/>
                </a:cxn>
              </a:cxnLst>
              <a:rect l="0" t="0" r="r" b="b"/>
              <a:pathLst>
                <a:path w="41" h="39">
                  <a:moveTo>
                    <a:pt x="1" y="28"/>
                  </a:moveTo>
                  <a:lnTo>
                    <a:pt x="11" y="37"/>
                  </a:lnTo>
                  <a:lnTo>
                    <a:pt x="41" y="10"/>
                  </a:lnTo>
                  <a:lnTo>
                    <a:pt x="33" y="0"/>
                  </a:lnTo>
                  <a:lnTo>
                    <a:pt x="3" y="27"/>
                  </a:lnTo>
                  <a:lnTo>
                    <a:pt x="1" y="28"/>
                  </a:lnTo>
                  <a:lnTo>
                    <a:pt x="3" y="27"/>
                  </a:lnTo>
                  <a:lnTo>
                    <a:pt x="1" y="30"/>
                  </a:lnTo>
                  <a:lnTo>
                    <a:pt x="0" y="32"/>
                  </a:lnTo>
                  <a:lnTo>
                    <a:pt x="1" y="34"/>
                  </a:lnTo>
                  <a:lnTo>
                    <a:pt x="2" y="36"/>
                  </a:lnTo>
                  <a:lnTo>
                    <a:pt x="4" y="38"/>
                  </a:lnTo>
                  <a:lnTo>
                    <a:pt x="6" y="39"/>
                  </a:lnTo>
                  <a:lnTo>
                    <a:pt x="8" y="38"/>
                  </a:lnTo>
                  <a:lnTo>
                    <a:pt x="11" y="37"/>
                  </a:lnTo>
                  <a:lnTo>
                    <a:pt x="1" y="2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0" name="Freeform 2704"/>
            <p:cNvSpPr>
              <a:spLocks/>
            </p:cNvSpPr>
            <p:nvPr/>
          </p:nvSpPr>
          <p:spPr bwMode="auto">
            <a:xfrm>
              <a:off x="3544" y="2746"/>
              <a:ext cx="8" cy="10"/>
            </a:xfrm>
            <a:custGeom>
              <a:avLst/>
              <a:gdLst/>
              <a:ahLst/>
              <a:cxnLst>
                <a:cxn ang="0">
                  <a:pos x="0" y="31"/>
                </a:cxn>
                <a:cxn ang="0">
                  <a:pos x="12" y="37"/>
                </a:cxn>
                <a:cxn ang="0">
                  <a:pos x="33" y="8"/>
                </a:cxn>
                <a:cxn ang="0">
                  <a:pos x="22" y="0"/>
                </a:cxn>
                <a:cxn ang="0">
                  <a:pos x="1" y="29"/>
                </a:cxn>
                <a:cxn ang="0">
                  <a:pos x="0" y="31"/>
                </a:cxn>
                <a:cxn ang="0">
                  <a:pos x="1" y="29"/>
                </a:cxn>
                <a:cxn ang="0">
                  <a:pos x="0" y="32"/>
                </a:cxn>
                <a:cxn ang="0">
                  <a:pos x="0" y="35"/>
                </a:cxn>
                <a:cxn ang="0">
                  <a:pos x="1" y="37"/>
                </a:cxn>
                <a:cxn ang="0">
                  <a:pos x="3" y="39"/>
                </a:cxn>
                <a:cxn ang="0">
                  <a:pos x="5" y="40"/>
                </a:cxn>
                <a:cxn ang="0">
                  <a:pos x="7" y="40"/>
                </a:cxn>
                <a:cxn ang="0">
                  <a:pos x="9" y="39"/>
                </a:cxn>
                <a:cxn ang="0">
                  <a:pos x="12" y="37"/>
                </a:cxn>
                <a:cxn ang="0">
                  <a:pos x="0" y="31"/>
                </a:cxn>
              </a:cxnLst>
              <a:rect l="0" t="0" r="r" b="b"/>
              <a:pathLst>
                <a:path w="33" h="40">
                  <a:moveTo>
                    <a:pt x="0" y="31"/>
                  </a:moveTo>
                  <a:lnTo>
                    <a:pt x="12" y="37"/>
                  </a:lnTo>
                  <a:lnTo>
                    <a:pt x="33" y="8"/>
                  </a:lnTo>
                  <a:lnTo>
                    <a:pt x="22" y="0"/>
                  </a:lnTo>
                  <a:lnTo>
                    <a:pt x="1" y="29"/>
                  </a:lnTo>
                  <a:lnTo>
                    <a:pt x="0" y="31"/>
                  </a:lnTo>
                  <a:lnTo>
                    <a:pt x="1" y="29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1" y="37"/>
                  </a:lnTo>
                  <a:lnTo>
                    <a:pt x="3" y="39"/>
                  </a:lnTo>
                  <a:lnTo>
                    <a:pt x="5" y="40"/>
                  </a:lnTo>
                  <a:lnTo>
                    <a:pt x="7" y="40"/>
                  </a:lnTo>
                  <a:lnTo>
                    <a:pt x="9" y="39"/>
                  </a:lnTo>
                  <a:lnTo>
                    <a:pt x="12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1" name="Freeform 2705"/>
            <p:cNvSpPr>
              <a:spLocks/>
            </p:cNvSpPr>
            <p:nvPr/>
          </p:nvSpPr>
          <p:spPr bwMode="auto">
            <a:xfrm>
              <a:off x="3541" y="2754"/>
              <a:ext cx="6" cy="10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12" y="36"/>
                </a:cxn>
                <a:cxn ang="0">
                  <a:pos x="22" y="5"/>
                </a:cxn>
                <a:cxn ang="0">
                  <a:pos x="10" y="0"/>
                </a:cxn>
                <a:cxn ang="0">
                  <a:pos x="0" y="32"/>
                </a:cxn>
                <a:cxn ang="0">
                  <a:pos x="0" y="34"/>
                </a:cxn>
                <a:cxn ang="0">
                  <a:pos x="0" y="32"/>
                </a:cxn>
                <a:cxn ang="0">
                  <a:pos x="0" y="35"/>
                </a:cxn>
                <a:cxn ang="0">
                  <a:pos x="0" y="37"/>
                </a:cxn>
                <a:cxn ang="0">
                  <a:pos x="2" y="39"/>
                </a:cxn>
                <a:cxn ang="0">
                  <a:pos x="4" y="40"/>
                </a:cxn>
                <a:cxn ang="0">
                  <a:pos x="7" y="40"/>
                </a:cxn>
                <a:cxn ang="0">
                  <a:pos x="9" y="40"/>
                </a:cxn>
                <a:cxn ang="0">
                  <a:pos x="11" y="38"/>
                </a:cxn>
                <a:cxn ang="0">
                  <a:pos x="12" y="36"/>
                </a:cxn>
                <a:cxn ang="0">
                  <a:pos x="0" y="34"/>
                </a:cxn>
              </a:cxnLst>
              <a:rect l="0" t="0" r="r" b="b"/>
              <a:pathLst>
                <a:path w="22" h="40">
                  <a:moveTo>
                    <a:pt x="0" y="34"/>
                  </a:moveTo>
                  <a:lnTo>
                    <a:pt x="12" y="36"/>
                  </a:lnTo>
                  <a:lnTo>
                    <a:pt x="22" y="5"/>
                  </a:lnTo>
                  <a:lnTo>
                    <a:pt x="10" y="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2" y="39"/>
                  </a:lnTo>
                  <a:lnTo>
                    <a:pt x="4" y="40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1" y="38"/>
                  </a:lnTo>
                  <a:lnTo>
                    <a:pt x="12" y="36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2" name="Freeform 2706"/>
            <p:cNvSpPr>
              <a:spLocks/>
            </p:cNvSpPr>
            <p:nvPr/>
          </p:nvSpPr>
          <p:spPr bwMode="auto">
            <a:xfrm>
              <a:off x="3541" y="2762"/>
              <a:ext cx="4" cy="9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13" y="3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2" y="34"/>
                </a:cxn>
                <a:cxn ang="0">
                  <a:pos x="4" y="36"/>
                </a:cxn>
                <a:cxn ang="0">
                  <a:pos x="6" y="36"/>
                </a:cxn>
                <a:cxn ang="0">
                  <a:pos x="9" y="36"/>
                </a:cxn>
                <a:cxn ang="0">
                  <a:pos x="11" y="34"/>
                </a:cxn>
                <a:cxn ang="0">
                  <a:pos x="12" y="32"/>
                </a:cxn>
                <a:cxn ang="0">
                  <a:pos x="13" y="30"/>
                </a:cxn>
                <a:cxn ang="0">
                  <a:pos x="0" y="32"/>
                </a:cxn>
              </a:cxnLst>
              <a:rect l="0" t="0" r="r" b="b"/>
              <a:pathLst>
                <a:path w="13" h="36">
                  <a:moveTo>
                    <a:pt x="0" y="32"/>
                  </a:moveTo>
                  <a:lnTo>
                    <a:pt x="13" y="3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2" y="34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9" y="36"/>
                  </a:lnTo>
                  <a:lnTo>
                    <a:pt x="11" y="34"/>
                  </a:lnTo>
                  <a:lnTo>
                    <a:pt x="12" y="32"/>
                  </a:lnTo>
                  <a:lnTo>
                    <a:pt x="13" y="3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3" name="Freeform 2707"/>
            <p:cNvSpPr>
              <a:spLocks/>
            </p:cNvSpPr>
            <p:nvPr/>
          </p:nvSpPr>
          <p:spPr bwMode="auto">
            <a:xfrm>
              <a:off x="3541" y="2769"/>
              <a:ext cx="6" cy="9"/>
            </a:xfrm>
            <a:custGeom>
              <a:avLst/>
              <a:gdLst/>
              <a:ahLst/>
              <a:cxnLst>
                <a:cxn ang="0">
                  <a:pos x="11" y="35"/>
                </a:cxn>
                <a:cxn ang="0">
                  <a:pos x="22" y="29"/>
                </a:cxn>
                <a:cxn ang="0">
                  <a:pos x="12" y="0"/>
                </a:cxn>
                <a:cxn ang="0">
                  <a:pos x="0" y="5"/>
                </a:cxn>
                <a:cxn ang="0">
                  <a:pos x="10" y="33"/>
                </a:cxn>
                <a:cxn ang="0">
                  <a:pos x="11" y="35"/>
                </a:cxn>
                <a:cxn ang="0">
                  <a:pos x="10" y="33"/>
                </a:cxn>
                <a:cxn ang="0">
                  <a:pos x="12" y="36"/>
                </a:cxn>
                <a:cxn ang="0">
                  <a:pos x="14" y="37"/>
                </a:cxn>
                <a:cxn ang="0">
                  <a:pos x="16" y="38"/>
                </a:cxn>
                <a:cxn ang="0">
                  <a:pos x="18" y="37"/>
                </a:cxn>
                <a:cxn ang="0">
                  <a:pos x="21" y="36"/>
                </a:cxn>
                <a:cxn ang="0">
                  <a:pos x="22" y="34"/>
                </a:cxn>
                <a:cxn ang="0">
                  <a:pos x="23" y="32"/>
                </a:cxn>
                <a:cxn ang="0">
                  <a:pos x="22" y="29"/>
                </a:cxn>
                <a:cxn ang="0">
                  <a:pos x="11" y="35"/>
                </a:cxn>
              </a:cxnLst>
              <a:rect l="0" t="0" r="r" b="b"/>
              <a:pathLst>
                <a:path w="23" h="38">
                  <a:moveTo>
                    <a:pt x="11" y="35"/>
                  </a:moveTo>
                  <a:lnTo>
                    <a:pt x="22" y="29"/>
                  </a:lnTo>
                  <a:lnTo>
                    <a:pt x="12" y="0"/>
                  </a:lnTo>
                  <a:lnTo>
                    <a:pt x="0" y="5"/>
                  </a:lnTo>
                  <a:lnTo>
                    <a:pt x="10" y="33"/>
                  </a:lnTo>
                  <a:lnTo>
                    <a:pt x="11" y="35"/>
                  </a:lnTo>
                  <a:lnTo>
                    <a:pt x="10" y="33"/>
                  </a:lnTo>
                  <a:lnTo>
                    <a:pt x="12" y="36"/>
                  </a:lnTo>
                  <a:lnTo>
                    <a:pt x="14" y="37"/>
                  </a:lnTo>
                  <a:lnTo>
                    <a:pt x="16" y="38"/>
                  </a:lnTo>
                  <a:lnTo>
                    <a:pt x="18" y="37"/>
                  </a:lnTo>
                  <a:lnTo>
                    <a:pt x="21" y="36"/>
                  </a:lnTo>
                  <a:lnTo>
                    <a:pt x="22" y="34"/>
                  </a:lnTo>
                  <a:lnTo>
                    <a:pt x="23" y="32"/>
                  </a:lnTo>
                  <a:lnTo>
                    <a:pt x="22" y="29"/>
                  </a:lnTo>
                  <a:lnTo>
                    <a:pt x="11" y="3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4" name="Freeform 2708"/>
            <p:cNvSpPr>
              <a:spLocks/>
            </p:cNvSpPr>
            <p:nvPr/>
          </p:nvSpPr>
          <p:spPr bwMode="auto">
            <a:xfrm>
              <a:off x="3544" y="2776"/>
              <a:ext cx="8" cy="9"/>
            </a:xfrm>
            <a:custGeom>
              <a:avLst/>
              <a:gdLst/>
              <a:ahLst/>
              <a:cxnLst>
                <a:cxn ang="0">
                  <a:pos x="22" y="38"/>
                </a:cxn>
                <a:cxn ang="0">
                  <a:pos x="32" y="30"/>
                </a:cxn>
                <a:cxn ang="0">
                  <a:pos x="11" y="0"/>
                </a:cxn>
                <a:cxn ang="0">
                  <a:pos x="0" y="8"/>
                </a:cxn>
                <a:cxn ang="0">
                  <a:pos x="21" y="38"/>
                </a:cxn>
                <a:cxn ang="0">
                  <a:pos x="22" y="38"/>
                </a:cxn>
                <a:cxn ang="0">
                  <a:pos x="21" y="38"/>
                </a:cxn>
                <a:cxn ang="0">
                  <a:pos x="24" y="39"/>
                </a:cxn>
                <a:cxn ang="0">
                  <a:pos x="26" y="40"/>
                </a:cxn>
                <a:cxn ang="0">
                  <a:pos x="28" y="40"/>
                </a:cxn>
                <a:cxn ang="0">
                  <a:pos x="30" y="39"/>
                </a:cxn>
                <a:cxn ang="0">
                  <a:pos x="32" y="37"/>
                </a:cxn>
                <a:cxn ang="0">
                  <a:pos x="33" y="35"/>
                </a:cxn>
                <a:cxn ang="0">
                  <a:pos x="33" y="33"/>
                </a:cxn>
                <a:cxn ang="0">
                  <a:pos x="32" y="30"/>
                </a:cxn>
                <a:cxn ang="0">
                  <a:pos x="22" y="38"/>
                </a:cxn>
              </a:cxnLst>
              <a:rect l="0" t="0" r="r" b="b"/>
              <a:pathLst>
                <a:path w="33" h="40">
                  <a:moveTo>
                    <a:pt x="22" y="38"/>
                  </a:moveTo>
                  <a:lnTo>
                    <a:pt x="32" y="30"/>
                  </a:lnTo>
                  <a:lnTo>
                    <a:pt x="11" y="0"/>
                  </a:lnTo>
                  <a:lnTo>
                    <a:pt x="0" y="8"/>
                  </a:lnTo>
                  <a:lnTo>
                    <a:pt x="21" y="38"/>
                  </a:lnTo>
                  <a:lnTo>
                    <a:pt x="22" y="38"/>
                  </a:lnTo>
                  <a:lnTo>
                    <a:pt x="21" y="38"/>
                  </a:lnTo>
                  <a:lnTo>
                    <a:pt x="24" y="39"/>
                  </a:lnTo>
                  <a:lnTo>
                    <a:pt x="26" y="40"/>
                  </a:lnTo>
                  <a:lnTo>
                    <a:pt x="28" y="40"/>
                  </a:lnTo>
                  <a:lnTo>
                    <a:pt x="30" y="39"/>
                  </a:lnTo>
                  <a:lnTo>
                    <a:pt x="32" y="37"/>
                  </a:lnTo>
                  <a:lnTo>
                    <a:pt x="33" y="35"/>
                  </a:lnTo>
                  <a:lnTo>
                    <a:pt x="33" y="33"/>
                  </a:lnTo>
                  <a:lnTo>
                    <a:pt x="32" y="30"/>
                  </a:lnTo>
                  <a:lnTo>
                    <a:pt x="22" y="3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5" name="Freeform 2709"/>
            <p:cNvSpPr>
              <a:spLocks/>
            </p:cNvSpPr>
            <p:nvPr/>
          </p:nvSpPr>
          <p:spPr bwMode="auto">
            <a:xfrm>
              <a:off x="3549" y="2783"/>
              <a:ext cx="11" cy="10"/>
            </a:xfrm>
            <a:custGeom>
              <a:avLst/>
              <a:gdLst/>
              <a:ahLst/>
              <a:cxnLst>
                <a:cxn ang="0">
                  <a:pos x="31" y="40"/>
                </a:cxn>
                <a:cxn ang="0">
                  <a:pos x="40" y="2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31" y="38"/>
                </a:cxn>
                <a:cxn ang="0">
                  <a:pos x="31" y="40"/>
                </a:cxn>
                <a:cxn ang="0">
                  <a:pos x="31" y="38"/>
                </a:cxn>
                <a:cxn ang="0">
                  <a:pos x="33" y="41"/>
                </a:cxn>
                <a:cxn ang="0">
                  <a:pos x="36" y="41"/>
                </a:cxn>
                <a:cxn ang="0">
                  <a:pos x="38" y="40"/>
                </a:cxn>
                <a:cxn ang="0">
                  <a:pos x="40" y="38"/>
                </a:cxn>
                <a:cxn ang="0">
                  <a:pos x="41" y="36"/>
                </a:cxn>
                <a:cxn ang="0">
                  <a:pos x="43" y="33"/>
                </a:cxn>
                <a:cxn ang="0">
                  <a:pos x="41" y="31"/>
                </a:cxn>
                <a:cxn ang="0">
                  <a:pos x="40" y="29"/>
                </a:cxn>
                <a:cxn ang="0">
                  <a:pos x="31" y="40"/>
                </a:cxn>
              </a:cxnLst>
              <a:rect l="0" t="0" r="r" b="b"/>
              <a:pathLst>
                <a:path w="43" h="41">
                  <a:moveTo>
                    <a:pt x="31" y="40"/>
                  </a:moveTo>
                  <a:lnTo>
                    <a:pt x="40" y="29"/>
                  </a:lnTo>
                  <a:lnTo>
                    <a:pt x="9" y="0"/>
                  </a:lnTo>
                  <a:lnTo>
                    <a:pt x="0" y="9"/>
                  </a:lnTo>
                  <a:lnTo>
                    <a:pt x="31" y="38"/>
                  </a:lnTo>
                  <a:lnTo>
                    <a:pt x="31" y="40"/>
                  </a:lnTo>
                  <a:lnTo>
                    <a:pt x="31" y="38"/>
                  </a:lnTo>
                  <a:lnTo>
                    <a:pt x="33" y="41"/>
                  </a:lnTo>
                  <a:lnTo>
                    <a:pt x="36" y="41"/>
                  </a:lnTo>
                  <a:lnTo>
                    <a:pt x="38" y="40"/>
                  </a:lnTo>
                  <a:lnTo>
                    <a:pt x="40" y="38"/>
                  </a:lnTo>
                  <a:lnTo>
                    <a:pt x="41" y="36"/>
                  </a:lnTo>
                  <a:lnTo>
                    <a:pt x="43" y="33"/>
                  </a:lnTo>
                  <a:lnTo>
                    <a:pt x="41" y="31"/>
                  </a:lnTo>
                  <a:lnTo>
                    <a:pt x="40" y="29"/>
                  </a:lnTo>
                  <a:lnTo>
                    <a:pt x="31" y="4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6" name="Freeform 2710"/>
            <p:cNvSpPr>
              <a:spLocks/>
            </p:cNvSpPr>
            <p:nvPr/>
          </p:nvSpPr>
          <p:spPr bwMode="auto">
            <a:xfrm>
              <a:off x="3557" y="2790"/>
              <a:ext cx="12" cy="10"/>
            </a:xfrm>
            <a:custGeom>
              <a:avLst/>
              <a:gdLst/>
              <a:ahLst/>
              <a:cxnLst>
                <a:cxn ang="0">
                  <a:pos x="38" y="38"/>
                </a:cxn>
                <a:cxn ang="0">
                  <a:pos x="45" y="27"/>
                </a:cxn>
                <a:cxn ang="0">
                  <a:pos x="8" y="0"/>
                </a:cxn>
                <a:cxn ang="0">
                  <a:pos x="0" y="12"/>
                </a:cxn>
                <a:cxn ang="0">
                  <a:pos x="37" y="38"/>
                </a:cxn>
                <a:cxn ang="0">
                  <a:pos x="38" y="38"/>
                </a:cxn>
                <a:cxn ang="0">
                  <a:pos x="37" y="38"/>
                </a:cxn>
                <a:cxn ang="0">
                  <a:pos x="40" y="39"/>
                </a:cxn>
                <a:cxn ang="0">
                  <a:pos x="42" y="39"/>
                </a:cxn>
                <a:cxn ang="0">
                  <a:pos x="44" y="38"/>
                </a:cxn>
                <a:cxn ang="0">
                  <a:pos x="46" y="36"/>
                </a:cxn>
                <a:cxn ang="0">
                  <a:pos x="47" y="34"/>
                </a:cxn>
                <a:cxn ang="0">
                  <a:pos x="47" y="32"/>
                </a:cxn>
                <a:cxn ang="0">
                  <a:pos x="47" y="29"/>
                </a:cxn>
                <a:cxn ang="0">
                  <a:pos x="45" y="27"/>
                </a:cxn>
                <a:cxn ang="0">
                  <a:pos x="38" y="38"/>
                </a:cxn>
              </a:cxnLst>
              <a:rect l="0" t="0" r="r" b="b"/>
              <a:pathLst>
                <a:path w="47" h="39">
                  <a:moveTo>
                    <a:pt x="38" y="38"/>
                  </a:moveTo>
                  <a:lnTo>
                    <a:pt x="45" y="27"/>
                  </a:lnTo>
                  <a:lnTo>
                    <a:pt x="8" y="0"/>
                  </a:lnTo>
                  <a:lnTo>
                    <a:pt x="0" y="12"/>
                  </a:lnTo>
                  <a:lnTo>
                    <a:pt x="37" y="38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40" y="39"/>
                  </a:lnTo>
                  <a:lnTo>
                    <a:pt x="42" y="39"/>
                  </a:lnTo>
                  <a:lnTo>
                    <a:pt x="44" y="38"/>
                  </a:lnTo>
                  <a:lnTo>
                    <a:pt x="46" y="36"/>
                  </a:lnTo>
                  <a:lnTo>
                    <a:pt x="47" y="34"/>
                  </a:lnTo>
                  <a:lnTo>
                    <a:pt x="47" y="32"/>
                  </a:lnTo>
                  <a:lnTo>
                    <a:pt x="47" y="29"/>
                  </a:lnTo>
                  <a:lnTo>
                    <a:pt x="45" y="27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7" name="Freeform 2711"/>
            <p:cNvSpPr>
              <a:spLocks/>
            </p:cNvSpPr>
            <p:nvPr/>
          </p:nvSpPr>
          <p:spPr bwMode="auto">
            <a:xfrm>
              <a:off x="3567" y="2796"/>
              <a:ext cx="15" cy="9"/>
            </a:xfrm>
            <a:custGeom>
              <a:avLst/>
              <a:gdLst/>
              <a:ahLst/>
              <a:cxnLst>
                <a:cxn ang="0">
                  <a:pos x="50" y="33"/>
                </a:cxn>
                <a:cxn ang="0">
                  <a:pos x="55" y="21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50" y="33"/>
                </a:cxn>
                <a:cxn ang="0">
                  <a:pos x="50" y="33"/>
                </a:cxn>
                <a:cxn ang="0">
                  <a:pos x="50" y="33"/>
                </a:cxn>
                <a:cxn ang="0">
                  <a:pos x="52" y="34"/>
                </a:cxn>
                <a:cxn ang="0">
                  <a:pos x="55" y="33"/>
                </a:cxn>
                <a:cxn ang="0">
                  <a:pos x="57" y="32"/>
                </a:cxn>
                <a:cxn ang="0">
                  <a:pos x="58" y="30"/>
                </a:cxn>
                <a:cxn ang="0">
                  <a:pos x="59" y="27"/>
                </a:cxn>
                <a:cxn ang="0">
                  <a:pos x="58" y="25"/>
                </a:cxn>
                <a:cxn ang="0">
                  <a:pos x="57" y="23"/>
                </a:cxn>
                <a:cxn ang="0">
                  <a:pos x="55" y="21"/>
                </a:cxn>
                <a:cxn ang="0">
                  <a:pos x="50" y="33"/>
                </a:cxn>
              </a:cxnLst>
              <a:rect l="0" t="0" r="r" b="b"/>
              <a:pathLst>
                <a:path w="59" h="34">
                  <a:moveTo>
                    <a:pt x="50" y="33"/>
                  </a:moveTo>
                  <a:lnTo>
                    <a:pt x="55" y="21"/>
                  </a:lnTo>
                  <a:lnTo>
                    <a:pt x="5" y="0"/>
                  </a:lnTo>
                  <a:lnTo>
                    <a:pt x="0" y="12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0" y="33"/>
                  </a:lnTo>
                  <a:lnTo>
                    <a:pt x="52" y="34"/>
                  </a:lnTo>
                  <a:lnTo>
                    <a:pt x="55" y="33"/>
                  </a:lnTo>
                  <a:lnTo>
                    <a:pt x="57" y="32"/>
                  </a:lnTo>
                  <a:lnTo>
                    <a:pt x="58" y="30"/>
                  </a:lnTo>
                  <a:lnTo>
                    <a:pt x="59" y="27"/>
                  </a:lnTo>
                  <a:lnTo>
                    <a:pt x="58" y="25"/>
                  </a:lnTo>
                  <a:lnTo>
                    <a:pt x="57" y="23"/>
                  </a:lnTo>
                  <a:lnTo>
                    <a:pt x="55" y="21"/>
                  </a:lnTo>
                  <a:lnTo>
                    <a:pt x="50" y="3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8" name="Freeform 2712"/>
            <p:cNvSpPr>
              <a:spLocks/>
            </p:cNvSpPr>
            <p:nvPr/>
          </p:nvSpPr>
          <p:spPr bwMode="auto">
            <a:xfrm>
              <a:off x="3579" y="2802"/>
              <a:ext cx="16" cy="8"/>
            </a:xfrm>
            <a:custGeom>
              <a:avLst/>
              <a:gdLst/>
              <a:ahLst/>
              <a:cxnLst>
                <a:cxn ang="0">
                  <a:pos x="55" y="34"/>
                </a:cxn>
                <a:cxn ang="0">
                  <a:pos x="59" y="22"/>
                </a:cxn>
                <a:cxn ang="0">
                  <a:pos x="4" y="0"/>
                </a:cxn>
                <a:cxn ang="0">
                  <a:pos x="0" y="12"/>
                </a:cxn>
                <a:cxn ang="0">
                  <a:pos x="54" y="34"/>
                </a:cxn>
                <a:cxn ang="0">
                  <a:pos x="55" y="34"/>
                </a:cxn>
                <a:cxn ang="0">
                  <a:pos x="54" y="34"/>
                </a:cxn>
                <a:cxn ang="0">
                  <a:pos x="57" y="34"/>
                </a:cxn>
                <a:cxn ang="0">
                  <a:pos x="59" y="34"/>
                </a:cxn>
                <a:cxn ang="0">
                  <a:pos x="61" y="32"/>
                </a:cxn>
                <a:cxn ang="0">
                  <a:pos x="63" y="30"/>
                </a:cxn>
                <a:cxn ang="0">
                  <a:pos x="63" y="28"/>
                </a:cxn>
                <a:cxn ang="0">
                  <a:pos x="63" y="26"/>
                </a:cxn>
                <a:cxn ang="0">
                  <a:pos x="61" y="24"/>
                </a:cxn>
                <a:cxn ang="0">
                  <a:pos x="59" y="22"/>
                </a:cxn>
                <a:cxn ang="0">
                  <a:pos x="55" y="34"/>
                </a:cxn>
              </a:cxnLst>
              <a:rect l="0" t="0" r="r" b="b"/>
              <a:pathLst>
                <a:path w="63" h="34">
                  <a:moveTo>
                    <a:pt x="55" y="34"/>
                  </a:moveTo>
                  <a:lnTo>
                    <a:pt x="59" y="22"/>
                  </a:lnTo>
                  <a:lnTo>
                    <a:pt x="4" y="0"/>
                  </a:lnTo>
                  <a:lnTo>
                    <a:pt x="0" y="12"/>
                  </a:lnTo>
                  <a:lnTo>
                    <a:pt x="54" y="34"/>
                  </a:lnTo>
                  <a:lnTo>
                    <a:pt x="55" y="34"/>
                  </a:lnTo>
                  <a:lnTo>
                    <a:pt x="54" y="34"/>
                  </a:lnTo>
                  <a:lnTo>
                    <a:pt x="57" y="34"/>
                  </a:lnTo>
                  <a:lnTo>
                    <a:pt x="59" y="34"/>
                  </a:lnTo>
                  <a:lnTo>
                    <a:pt x="61" y="32"/>
                  </a:lnTo>
                  <a:lnTo>
                    <a:pt x="63" y="30"/>
                  </a:lnTo>
                  <a:lnTo>
                    <a:pt x="63" y="28"/>
                  </a:lnTo>
                  <a:lnTo>
                    <a:pt x="63" y="26"/>
                  </a:lnTo>
                  <a:lnTo>
                    <a:pt x="61" y="24"/>
                  </a:lnTo>
                  <a:lnTo>
                    <a:pt x="59" y="22"/>
                  </a:lnTo>
                  <a:lnTo>
                    <a:pt x="55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29" name="Freeform 2713"/>
            <p:cNvSpPr>
              <a:spLocks/>
            </p:cNvSpPr>
            <p:nvPr/>
          </p:nvSpPr>
          <p:spPr bwMode="auto">
            <a:xfrm>
              <a:off x="3593" y="2807"/>
              <a:ext cx="17" cy="7"/>
            </a:xfrm>
            <a:custGeom>
              <a:avLst/>
              <a:gdLst/>
              <a:ahLst/>
              <a:cxnLst>
                <a:cxn ang="0">
                  <a:pos x="60" y="28"/>
                </a:cxn>
                <a:cxn ang="0">
                  <a:pos x="63" y="15"/>
                </a:cxn>
                <a:cxn ang="0">
                  <a:pos x="3" y="0"/>
                </a:cxn>
                <a:cxn ang="0">
                  <a:pos x="0" y="12"/>
                </a:cxn>
                <a:cxn ang="0">
                  <a:pos x="59" y="28"/>
                </a:cxn>
                <a:cxn ang="0">
                  <a:pos x="60" y="28"/>
                </a:cxn>
                <a:cxn ang="0">
                  <a:pos x="59" y="28"/>
                </a:cxn>
                <a:cxn ang="0">
                  <a:pos x="62" y="28"/>
                </a:cxn>
                <a:cxn ang="0">
                  <a:pos x="65" y="27"/>
                </a:cxn>
                <a:cxn ang="0">
                  <a:pos x="66" y="25"/>
                </a:cxn>
                <a:cxn ang="0">
                  <a:pos x="67" y="23"/>
                </a:cxn>
                <a:cxn ang="0">
                  <a:pos x="67" y="21"/>
                </a:cxn>
                <a:cxn ang="0">
                  <a:pos x="67" y="19"/>
                </a:cxn>
                <a:cxn ang="0">
                  <a:pos x="65" y="17"/>
                </a:cxn>
                <a:cxn ang="0">
                  <a:pos x="63" y="15"/>
                </a:cxn>
                <a:cxn ang="0">
                  <a:pos x="60" y="28"/>
                </a:cxn>
              </a:cxnLst>
              <a:rect l="0" t="0" r="r" b="b"/>
              <a:pathLst>
                <a:path w="67" h="28">
                  <a:moveTo>
                    <a:pt x="60" y="28"/>
                  </a:moveTo>
                  <a:lnTo>
                    <a:pt x="63" y="15"/>
                  </a:lnTo>
                  <a:lnTo>
                    <a:pt x="3" y="0"/>
                  </a:lnTo>
                  <a:lnTo>
                    <a:pt x="0" y="12"/>
                  </a:lnTo>
                  <a:lnTo>
                    <a:pt x="59" y="28"/>
                  </a:lnTo>
                  <a:lnTo>
                    <a:pt x="60" y="28"/>
                  </a:lnTo>
                  <a:lnTo>
                    <a:pt x="59" y="28"/>
                  </a:lnTo>
                  <a:lnTo>
                    <a:pt x="62" y="28"/>
                  </a:lnTo>
                  <a:lnTo>
                    <a:pt x="65" y="27"/>
                  </a:lnTo>
                  <a:lnTo>
                    <a:pt x="66" y="25"/>
                  </a:lnTo>
                  <a:lnTo>
                    <a:pt x="67" y="23"/>
                  </a:lnTo>
                  <a:lnTo>
                    <a:pt x="67" y="21"/>
                  </a:lnTo>
                  <a:lnTo>
                    <a:pt x="67" y="19"/>
                  </a:lnTo>
                  <a:lnTo>
                    <a:pt x="65" y="17"/>
                  </a:lnTo>
                  <a:lnTo>
                    <a:pt x="63" y="15"/>
                  </a:lnTo>
                  <a:lnTo>
                    <a:pt x="60" y="2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0" name="Freeform 2714"/>
            <p:cNvSpPr>
              <a:spLocks/>
            </p:cNvSpPr>
            <p:nvPr/>
          </p:nvSpPr>
          <p:spPr bwMode="auto">
            <a:xfrm>
              <a:off x="3608" y="2811"/>
              <a:ext cx="18" cy="6"/>
            </a:xfrm>
            <a:custGeom>
              <a:avLst/>
              <a:gdLst/>
              <a:ahLst/>
              <a:cxnLst>
                <a:cxn ang="0">
                  <a:pos x="66" y="26"/>
                </a:cxn>
                <a:cxn ang="0">
                  <a:pos x="68" y="13"/>
                </a:cxn>
                <a:cxn ang="0">
                  <a:pos x="2" y="0"/>
                </a:cxn>
                <a:cxn ang="0">
                  <a:pos x="0" y="13"/>
                </a:cxn>
                <a:cxn ang="0">
                  <a:pos x="65" y="26"/>
                </a:cxn>
                <a:cxn ang="0">
                  <a:pos x="66" y="26"/>
                </a:cxn>
                <a:cxn ang="0">
                  <a:pos x="65" y="26"/>
                </a:cxn>
                <a:cxn ang="0">
                  <a:pos x="68" y="26"/>
                </a:cxn>
                <a:cxn ang="0">
                  <a:pos x="70" y="25"/>
                </a:cxn>
                <a:cxn ang="0">
                  <a:pos x="72" y="23"/>
                </a:cxn>
                <a:cxn ang="0">
                  <a:pos x="73" y="21"/>
                </a:cxn>
                <a:cxn ang="0">
                  <a:pos x="73" y="19"/>
                </a:cxn>
                <a:cxn ang="0">
                  <a:pos x="72" y="16"/>
                </a:cxn>
                <a:cxn ang="0">
                  <a:pos x="71" y="14"/>
                </a:cxn>
                <a:cxn ang="0">
                  <a:pos x="68" y="13"/>
                </a:cxn>
                <a:cxn ang="0">
                  <a:pos x="66" y="26"/>
                </a:cxn>
              </a:cxnLst>
              <a:rect l="0" t="0" r="r" b="b"/>
              <a:pathLst>
                <a:path w="73" h="26">
                  <a:moveTo>
                    <a:pt x="66" y="26"/>
                  </a:moveTo>
                  <a:lnTo>
                    <a:pt x="68" y="13"/>
                  </a:lnTo>
                  <a:lnTo>
                    <a:pt x="2" y="0"/>
                  </a:lnTo>
                  <a:lnTo>
                    <a:pt x="0" y="13"/>
                  </a:lnTo>
                  <a:lnTo>
                    <a:pt x="65" y="26"/>
                  </a:lnTo>
                  <a:lnTo>
                    <a:pt x="66" y="26"/>
                  </a:lnTo>
                  <a:lnTo>
                    <a:pt x="65" y="26"/>
                  </a:lnTo>
                  <a:lnTo>
                    <a:pt x="68" y="26"/>
                  </a:lnTo>
                  <a:lnTo>
                    <a:pt x="70" y="25"/>
                  </a:lnTo>
                  <a:lnTo>
                    <a:pt x="72" y="23"/>
                  </a:lnTo>
                  <a:lnTo>
                    <a:pt x="73" y="21"/>
                  </a:lnTo>
                  <a:lnTo>
                    <a:pt x="73" y="19"/>
                  </a:lnTo>
                  <a:lnTo>
                    <a:pt x="72" y="16"/>
                  </a:lnTo>
                  <a:lnTo>
                    <a:pt x="71" y="14"/>
                  </a:lnTo>
                  <a:lnTo>
                    <a:pt x="68" y="13"/>
                  </a:lnTo>
                  <a:lnTo>
                    <a:pt x="66" y="2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1" name="Freeform 2715"/>
            <p:cNvSpPr>
              <a:spLocks/>
            </p:cNvSpPr>
            <p:nvPr/>
          </p:nvSpPr>
          <p:spPr bwMode="auto">
            <a:xfrm>
              <a:off x="3624" y="2814"/>
              <a:ext cx="20" cy="6"/>
            </a:xfrm>
            <a:custGeom>
              <a:avLst/>
              <a:gdLst/>
              <a:ahLst/>
              <a:cxnLst>
                <a:cxn ang="0">
                  <a:pos x="70" y="24"/>
                </a:cxn>
                <a:cxn ang="0">
                  <a:pos x="71" y="11"/>
                </a:cxn>
                <a:cxn ang="0">
                  <a:pos x="2" y="0"/>
                </a:cxn>
                <a:cxn ang="0">
                  <a:pos x="0" y="13"/>
                </a:cxn>
                <a:cxn ang="0">
                  <a:pos x="69" y="24"/>
                </a:cxn>
                <a:cxn ang="0">
                  <a:pos x="70" y="24"/>
                </a:cxn>
                <a:cxn ang="0">
                  <a:pos x="69" y="24"/>
                </a:cxn>
                <a:cxn ang="0">
                  <a:pos x="72" y="24"/>
                </a:cxn>
                <a:cxn ang="0">
                  <a:pos x="74" y="23"/>
                </a:cxn>
                <a:cxn ang="0">
                  <a:pos x="76" y="21"/>
                </a:cxn>
                <a:cxn ang="0">
                  <a:pos x="77" y="19"/>
                </a:cxn>
                <a:cxn ang="0">
                  <a:pos x="77" y="17"/>
                </a:cxn>
                <a:cxn ang="0">
                  <a:pos x="76" y="13"/>
                </a:cxn>
                <a:cxn ang="0">
                  <a:pos x="74" y="12"/>
                </a:cxn>
                <a:cxn ang="0">
                  <a:pos x="71" y="11"/>
                </a:cxn>
                <a:cxn ang="0">
                  <a:pos x="70" y="24"/>
                </a:cxn>
              </a:cxnLst>
              <a:rect l="0" t="0" r="r" b="b"/>
              <a:pathLst>
                <a:path w="77" h="24">
                  <a:moveTo>
                    <a:pt x="70" y="24"/>
                  </a:moveTo>
                  <a:lnTo>
                    <a:pt x="71" y="11"/>
                  </a:lnTo>
                  <a:lnTo>
                    <a:pt x="2" y="0"/>
                  </a:lnTo>
                  <a:lnTo>
                    <a:pt x="0" y="13"/>
                  </a:lnTo>
                  <a:lnTo>
                    <a:pt x="69" y="24"/>
                  </a:lnTo>
                  <a:lnTo>
                    <a:pt x="70" y="24"/>
                  </a:lnTo>
                  <a:lnTo>
                    <a:pt x="69" y="24"/>
                  </a:lnTo>
                  <a:lnTo>
                    <a:pt x="72" y="24"/>
                  </a:lnTo>
                  <a:lnTo>
                    <a:pt x="74" y="23"/>
                  </a:lnTo>
                  <a:lnTo>
                    <a:pt x="76" y="21"/>
                  </a:lnTo>
                  <a:lnTo>
                    <a:pt x="77" y="19"/>
                  </a:lnTo>
                  <a:lnTo>
                    <a:pt x="77" y="17"/>
                  </a:lnTo>
                  <a:lnTo>
                    <a:pt x="76" y="13"/>
                  </a:lnTo>
                  <a:lnTo>
                    <a:pt x="74" y="12"/>
                  </a:lnTo>
                  <a:lnTo>
                    <a:pt x="71" y="11"/>
                  </a:lnTo>
                  <a:lnTo>
                    <a:pt x="70" y="2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2" name="Freeform 2716"/>
            <p:cNvSpPr>
              <a:spLocks/>
            </p:cNvSpPr>
            <p:nvPr/>
          </p:nvSpPr>
          <p:spPr bwMode="auto">
            <a:xfrm>
              <a:off x="3642" y="2817"/>
              <a:ext cx="20" cy="4"/>
            </a:xfrm>
            <a:custGeom>
              <a:avLst/>
              <a:gdLst/>
              <a:ahLst/>
              <a:cxnLst>
                <a:cxn ang="0">
                  <a:pos x="73" y="19"/>
                </a:cxn>
                <a:cxn ang="0">
                  <a:pos x="73" y="6"/>
                </a:cxn>
                <a:cxn ang="0">
                  <a:pos x="1" y="0"/>
                </a:cxn>
                <a:cxn ang="0">
                  <a:pos x="0" y="13"/>
                </a:cxn>
                <a:cxn ang="0">
                  <a:pos x="72" y="19"/>
                </a:cxn>
                <a:cxn ang="0">
                  <a:pos x="73" y="19"/>
                </a:cxn>
                <a:cxn ang="0">
                  <a:pos x="72" y="19"/>
                </a:cxn>
                <a:cxn ang="0">
                  <a:pos x="75" y="18"/>
                </a:cxn>
                <a:cxn ang="0">
                  <a:pos x="77" y="17"/>
                </a:cxn>
                <a:cxn ang="0">
                  <a:pos x="78" y="15"/>
                </a:cxn>
                <a:cxn ang="0">
                  <a:pos x="80" y="13"/>
                </a:cxn>
                <a:cxn ang="0">
                  <a:pos x="80" y="10"/>
                </a:cxn>
                <a:cxn ang="0">
                  <a:pos x="78" y="8"/>
                </a:cxn>
                <a:cxn ang="0">
                  <a:pos x="76" y="7"/>
                </a:cxn>
                <a:cxn ang="0">
                  <a:pos x="73" y="6"/>
                </a:cxn>
                <a:cxn ang="0">
                  <a:pos x="73" y="19"/>
                </a:cxn>
              </a:cxnLst>
              <a:rect l="0" t="0" r="r" b="b"/>
              <a:pathLst>
                <a:path w="80" h="19">
                  <a:moveTo>
                    <a:pt x="73" y="19"/>
                  </a:moveTo>
                  <a:lnTo>
                    <a:pt x="73" y="6"/>
                  </a:lnTo>
                  <a:lnTo>
                    <a:pt x="1" y="0"/>
                  </a:lnTo>
                  <a:lnTo>
                    <a:pt x="0" y="13"/>
                  </a:lnTo>
                  <a:lnTo>
                    <a:pt x="72" y="19"/>
                  </a:lnTo>
                  <a:lnTo>
                    <a:pt x="73" y="19"/>
                  </a:lnTo>
                  <a:lnTo>
                    <a:pt x="72" y="19"/>
                  </a:lnTo>
                  <a:lnTo>
                    <a:pt x="75" y="18"/>
                  </a:lnTo>
                  <a:lnTo>
                    <a:pt x="77" y="17"/>
                  </a:lnTo>
                  <a:lnTo>
                    <a:pt x="78" y="15"/>
                  </a:lnTo>
                  <a:lnTo>
                    <a:pt x="80" y="13"/>
                  </a:lnTo>
                  <a:lnTo>
                    <a:pt x="80" y="10"/>
                  </a:lnTo>
                  <a:lnTo>
                    <a:pt x="78" y="8"/>
                  </a:lnTo>
                  <a:lnTo>
                    <a:pt x="76" y="7"/>
                  </a:lnTo>
                  <a:lnTo>
                    <a:pt x="73" y="6"/>
                  </a:lnTo>
                  <a:lnTo>
                    <a:pt x="73" y="1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3" name="Freeform 2717"/>
            <p:cNvSpPr>
              <a:spLocks/>
            </p:cNvSpPr>
            <p:nvPr/>
          </p:nvSpPr>
          <p:spPr bwMode="auto">
            <a:xfrm>
              <a:off x="3660" y="2818"/>
              <a:ext cx="20" cy="3"/>
            </a:xfrm>
            <a:custGeom>
              <a:avLst/>
              <a:gdLst/>
              <a:ahLst/>
              <a:cxnLst>
                <a:cxn ang="0">
                  <a:pos x="73" y="13"/>
                </a:cxn>
                <a:cxn ang="0">
                  <a:pos x="73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73" y="13"/>
                </a:cxn>
                <a:cxn ang="0">
                  <a:pos x="73" y="13"/>
                </a:cxn>
                <a:cxn ang="0">
                  <a:pos x="73" y="13"/>
                </a:cxn>
                <a:cxn ang="0">
                  <a:pos x="76" y="12"/>
                </a:cxn>
                <a:cxn ang="0">
                  <a:pos x="78" y="11"/>
                </a:cxn>
                <a:cxn ang="0">
                  <a:pos x="79" y="9"/>
                </a:cxn>
                <a:cxn ang="0">
                  <a:pos x="79" y="6"/>
                </a:cxn>
                <a:cxn ang="0">
                  <a:pos x="79" y="4"/>
                </a:cxn>
                <a:cxn ang="0">
                  <a:pos x="78" y="2"/>
                </a:cxn>
                <a:cxn ang="0">
                  <a:pos x="76" y="0"/>
                </a:cxn>
                <a:cxn ang="0">
                  <a:pos x="73" y="0"/>
                </a:cxn>
                <a:cxn ang="0">
                  <a:pos x="73" y="13"/>
                </a:cxn>
              </a:cxnLst>
              <a:rect l="0" t="0" r="r" b="b"/>
              <a:pathLst>
                <a:path w="79" h="13">
                  <a:moveTo>
                    <a:pt x="73" y="13"/>
                  </a:moveTo>
                  <a:lnTo>
                    <a:pt x="7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76" y="12"/>
                  </a:lnTo>
                  <a:lnTo>
                    <a:pt x="78" y="11"/>
                  </a:lnTo>
                  <a:lnTo>
                    <a:pt x="79" y="9"/>
                  </a:lnTo>
                  <a:lnTo>
                    <a:pt x="79" y="6"/>
                  </a:lnTo>
                  <a:lnTo>
                    <a:pt x="79" y="4"/>
                  </a:lnTo>
                  <a:lnTo>
                    <a:pt x="78" y="2"/>
                  </a:lnTo>
                  <a:lnTo>
                    <a:pt x="76" y="0"/>
                  </a:lnTo>
                  <a:lnTo>
                    <a:pt x="73" y="0"/>
                  </a:lnTo>
                  <a:lnTo>
                    <a:pt x="73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4" name="Freeform 2718"/>
            <p:cNvSpPr>
              <a:spLocks/>
            </p:cNvSpPr>
            <p:nvPr/>
          </p:nvSpPr>
          <p:spPr bwMode="auto">
            <a:xfrm>
              <a:off x="3678" y="2817"/>
              <a:ext cx="20" cy="4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72" y="0"/>
                </a:cxn>
                <a:cxn ang="0">
                  <a:pos x="0" y="4"/>
                </a:cxn>
                <a:cxn ang="0">
                  <a:pos x="0" y="17"/>
                </a:cxn>
                <a:cxn ang="0">
                  <a:pos x="72" y="14"/>
                </a:cxn>
                <a:cxn ang="0">
                  <a:pos x="73" y="14"/>
                </a:cxn>
                <a:cxn ang="0">
                  <a:pos x="72" y="14"/>
                </a:cxn>
                <a:cxn ang="0">
                  <a:pos x="75" y="13"/>
                </a:cxn>
                <a:cxn ang="0">
                  <a:pos x="77" y="12"/>
                </a:cxn>
                <a:cxn ang="0">
                  <a:pos x="78" y="10"/>
                </a:cxn>
                <a:cxn ang="0">
                  <a:pos x="78" y="7"/>
                </a:cxn>
                <a:cxn ang="0">
                  <a:pos x="78" y="5"/>
                </a:cxn>
                <a:cxn ang="0">
                  <a:pos x="77" y="2"/>
                </a:cxn>
                <a:cxn ang="0">
                  <a:pos x="75" y="1"/>
                </a:cxn>
                <a:cxn ang="0">
                  <a:pos x="72" y="0"/>
                </a:cxn>
                <a:cxn ang="0">
                  <a:pos x="73" y="14"/>
                </a:cxn>
              </a:cxnLst>
              <a:rect l="0" t="0" r="r" b="b"/>
              <a:pathLst>
                <a:path w="78" h="17">
                  <a:moveTo>
                    <a:pt x="73" y="14"/>
                  </a:moveTo>
                  <a:lnTo>
                    <a:pt x="72" y="0"/>
                  </a:lnTo>
                  <a:lnTo>
                    <a:pt x="0" y="4"/>
                  </a:lnTo>
                  <a:lnTo>
                    <a:pt x="0" y="17"/>
                  </a:lnTo>
                  <a:lnTo>
                    <a:pt x="72" y="14"/>
                  </a:lnTo>
                  <a:lnTo>
                    <a:pt x="73" y="14"/>
                  </a:lnTo>
                  <a:lnTo>
                    <a:pt x="72" y="14"/>
                  </a:lnTo>
                  <a:lnTo>
                    <a:pt x="75" y="13"/>
                  </a:lnTo>
                  <a:lnTo>
                    <a:pt x="77" y="12"/>
                  </a:lnTo>
                  <a:lnTo>
                    <a:pt x="78" y="10"/>
                  </a:lnTo>
                  <a:lnTo>
                    <a:pt x="78" y="7"/>
                  </a:lnTo>
                  <a:lnTo>
                    <a:pt x="78" y="5"/>
                  </a:lnTo>
                  <a:lnTo>
                    <a:pt x="77" y="2"/>
                  </a:lnTo>
                  <a:lnTo>
                    <a:pt x="75" y="1"/>
                  </a:lnTo>
                  <a:lnTo>
                    <a:pt x="72" y="0"/>
                  </a:lnTo>
                  <a:lnTo>
                    <a:pt x="73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5" name="Freeform 2719"/>
            <p:cNvSpPr>
              <a:spLocks/>
            </p:cNvSpPr>
            <p:nvPr/>
          </p:nvSpPr>
          <p:spPr bwMode="auto">
            <a:xfrm>
              <a:off x="3696" y="2815"/>
              <a:ext cx="20" cy="6"/>
            </a:xfrm>
            <a:custGeom>
              <a:avLst/>
              <a:gdLst/>
              <a:ahLst/>
              <a:cxnLst>
                <a:cxn ang="0">
                  <a:pos x="73" y="14"/>
                </a:cxn>
                <a:cxn ang="0">
                  <a:pos x="71" y="0"/>
                </a:cxn>
                <a:cxn ang="0">
                  <a:pos x="0" y="8"/>
                </a:cxn>
                <a:cxn ang="0">
                  <a:pos x="2" y="22"/>
                </a:cxn>
                <a:cxn ang="0">
                  <a:pos x="72" y="14"/>
                </a:cxn>
                <a:cxn ang="0">
                  <a:pos x="73" y="14"/>
                </a:cxn>
                <a:cxn ang="0">
                  <a:pos x="72" y="14"/>
                </a:cxn>
                <a:cxn ang="0">
                  <a:pos x="75" y="13"/>
                </a:cxn>
                <a:cxn ang="0">
                  <a:pos x="77" y="12"/>
                </a:cxn>
                <a:cxn ang="0">
                  <a:pos x="78" y="9"/>
                </a:cxn>
                <a:cxn ang="0">
                  <a:pos x="78" y="6"/>
                </a:cxn>
                <a:cxn ang="0">
                  <a:pos x="77" y="4"/>
                </a:cxn>
                <a:cxn ang="0">
                  <a:pos x="76" y="2"/>
                </a:cxn>
                <a:cxn ang="0">
                  <a:pos x="74" y="1"/>
                </a:cxn>
                <a:cxn ang="0">
                  <a:pos x="71" y="0"/>
                </a:cxn>
                <a:cxn ang="0">
                  <a:pos x="73" y="14"/>
                </a:cxn>
              </a:cxnLst>
              <a:rect l="0" t="0" r="r" b="b"/>
              <a:pathLst>
                <a:path w="78" h="22">
                  <a:moveTo>
                    <a:pt x="73" y="14"/>
                  </a:moveTo>
                  <a:lnTo>
                    <a:pt x="71" y="0"/>
                  </a:lnTo>
                  <a:lnTo>
                    <a:pt x="0" y="8"/>
                  </a:lnTo>
                  <a:lnTo>
                    <a:pt x="2" y="22"/>
                  </a:lnTo>
                  <a:lnTo>
                    <a:pt x="72" y="14"/>
                  </a:lnTo>
                  <a:lnTo>
                    <a:pt x="73" y="14"/>
                  </a:lnTo>
                  <a:lnTo>
                    <a:pt x="72" y="14"/>
                  </a:lnTo>
                  <a:lnTo>
                    <a:pt x="75" y="13"/>
                  </a:lnTo>
                  <a:lnTo>
                    <a:pt x="77" y="12"/>
                  </a:lnTo>
                  <a:lnTo>
                    <a:pt x="78" y="9"/>
                  </a:lnTo>
                  <a:lnTo>
                    <a:pt x="78" y="6"/>
                  </a:lnTo>
                  <a:lnTo>
                    <a:pt x="77" y="4"/>
                  </a:lnTo>
                  <a:lnTo>
                    <a:pt x="76" y="2"/>
                  </a:lnTo>
                  <a:lnTo>
                    <a:pt x="74" y="1"/>
                  </a:lnTo>
                  <a:lnTo>
                    <a:pt x="71" y="0"/>
                  </a:lnTo>
                  <a:lnTo>
                    <a:pt x="73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6" name="Freeform 2720"/>
            <p:cNvSpPr>
              <a:spLocks/>
            </p:cNvSpPr>
            <p:nvPr/>
          </p:nvSpPr>
          <p:spPr bwMode="auto">
            <a:xfrm>
              <a:off x="3714" y="2813"/>
              <a:ext cx="19" cy="6"/>
            </a:xfrm>
            <a:custGeom>
              <a:avLst/>
              <a:gdLst/>
              <a:ahLst/>
              <a:cxnLst>
                <a:cxn ang="0">
                  <a:pos x="72" y="13"/>
                </a:cxn>
                <a:cxn ang="0">
                  <a:pos x="69" y="0"/>
                </a:cxn>
                <a:cxn ang="0">
                  <a:pos x="0" y="10"/>
                </a:cxn>
                <a:cxn ang="0">
                  <a:pos x="2" y="24"/>
                </a:cxn>
                <a:cxn ang="0">
                  <a:pos x="71" y="13"/>
                </a:cxn>
                <a:cxn ang="0">
                  <a:pos x="72" y="13"/>
                </a:cxn>
                <a:cxn ang="0">
                  <a:pos x="71" y="13"/>
                </a:cxn>
                <a:cxn ang="0">
                  <a:pos x="74" y="12"/>
                </a:cxn>
                <a:cxn ang="0">
                  <a:pos x="76" y="10"/>
                </a:cxn>
                <a:cxn ang="0">
                  <a:pos x="77" y="8"/>
                </a:cxn>
                <a:cxn ang="0">
                  <a:pos x="77" y="5"/>
                </a:cxn>
                <a:cxn ang="0">
                  <a:pos x="76" y="3"/>
                </a:cxn>
                <a:cxn ang="0">
                  <a:pos x="74" y="1"/>
                </a:cxn>
                <a:cxn ang="0">
                  <a:pos x="72" y="0"/>
                </a:cxn>
                <a:cxn ang="0">
                  <a:pos x="69" y="0"/>
                </a:cxn>
                <a:cxn ang="0">
                  <a:pos x="72" y="13"/>
                </a:cxn>
              </a:cxnLst>
              <a:rect l="0" t="0" r="r" b="b"/>
              <a:pathLst>
                <a:path w="77" h="24">
                  <a:moveTo>
                    <a:pt x="72" y="13"/>
                  </a:moveTo>
                  <a:lnTo>
                    <a:pt x="69" y="0"/>
                  </a:lnTo>
                  <a:lnTo>
                    <a:pt x="0" y="10"/>
                  </a:lnTo>
                  <a:lnTo>
                    <a:pt x="2" y="24"/>
                  </a:lnTo>
                  <a:lnTo>
                    <a:pt x="71" y="13"/>
                  </a:lnTo>
                  <a:lnTo>
                    <a:pt x="72" y="13"/>
                  </a:lnTo>
                  <a:lnTo>
                    <a:pt x="71" y="13"/>
                  </a:lnTo>
                  <a:lnTo>
                    <a:pt x="74" y="12"/>
                  </a:lnTo>
                  <a:lnTo>
                    <a:pt x="76" y="10"/>
                  </a:lnTo>
                  <a:lnTo>
                    <a:pt x="77" y="8"/>
                  </a:lnTo>
                  <a:lnTo>
                    <a:pt x="77" y="5"/>
                  </a:lnTo>
                  <a:lnTo>
                    <a:pt x="76" y="3"/>
                  </a:lnTo>
                  <a:lnTo>
                    <a:pt x="74" y="1"/>
                  </a:lnTo>
                  <a:lnTo>
                    <a:pt x="72" y="0"/>
                  </a:lnTo>
                  <a:lnTo>
                    <a:pt x="69" y="0"/>
                  </a:lnTo>
                  <a:lnTo>
                    <a:pt x="72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7" name="Freeform 2721"/>
            <p:cNvSpPr>
              <a:spLocks/>
            </p:cNvSpPr>
            <p:nvPr/>
          </p:nvSpPr>
          <p:spPr bwMode="auto">
            <a:xfrm>
              <a:off x="3731" y="2809"/>
              <a:ext cx="18" cy="7"/>
            </a:xfrm>
            <a:custGeom>
              <a:avLst/>
              <a:gdLst/>
              <a:ahLst/>
              <a:cxnLst>
                <a:cxn ang="0">
                  <a:pos x="65" y="13"/>
                </a:cxn>
                <a:cxn ang="0">
                  <a:pos x="62" y="1"/>
                </a:cxn>
                <a:cxn ang="0">
                  <a:pos x="0" y="16"/>
                </a:cxn>
                <a:cxn ang="0">
                  <a:pos x="3" y="29"/>
                </a:cxn>
                <a:cxn ang="0">
                  <a:pos x="65" y="13"/>
                </a:cxn>
                <a:cxn ang="0">
                  <a:pos x="65" y="13"/>
                </a:cxn>
                <a:cxn ang="0">
                  <a:pos x="65" y="13"/>
                </a:cxn>
                <a:cxn ang="0">
                  <a:pos x="68" y="12"/>
                </a:cxn>
                <a:cxn ang="0">
                  <a:pos x="69" y="10"/>
                </a:cxn>
                <a:cxn ang="0">
                  <a:pos x="70" y="8"/>
                </a:cxn>
                <a:cxn ang="0">
                  <a:pos x="70" y="5"/>
                </a:cxn>
                <a:cxn ang="0">
                  <a:pos x="69" y="3"/>
                </a:cxn>
                <a:cxn ang="0">
                  <a:pos x="67" y="1"/>
                </a:cxn>
                <a:cxn ang="0">
                  <a:pos x="65" y="0"/>
                </a:cxn>
                <a:cxn ang="0">
                  <a:pos x="62" y="1"/>
                </a:cxn>
                <a:cxn ang="0">
                  <a:pos x="65" y="13"/>
                </a:cxn>
              </a:cxnLst>
              <a:rect l="0" t="0" r="r" b="b"/>
              <a:pathLst>
                <a:path w="70" h="29">
                  <a:moveTo>
                    <a:pt x="65" y="13"/>
                  </a:moveTo>
                  <a:lnTo>
                    <a:pt x="62" y="1"/>
                  </a:lnTo>
                  <a:lnTo>
                    <a:pt x="0" y="16"/>
                  </a:lnTo>
                  <a:lnTo>
                    <a:pt x="3" y="29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5" y="13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70" y="8"/>
                  </a:lnTo>
                  <a:lnTo>
                    <a:pt x="70" y="5"/>
                  </a:lnTo>
                  <a:lnTo>
                    <a:pt x="69" y="3"/>
                  </a:lnTo>
                  <a:lnTo>
                    <a:pt x="67" y="1"/>
                  </a:lnTo>
                  <a:lnTo>
                    <a:pt x="65" y="0"/>
                  </a:lnTo>
                  <a:lnTo>
                    <a:pt x="62" y="1"/>
                  </a:lnTo>
                  <a:lnTo>
                    <a:pt x="65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8" name="Freeform 2722"/>
            <p:cNvSpPr>
              <a:spLocks/>
            </p:cNvSpPr>
            <p:nvPr/>
          </p:nvSpPr>
          <p:spPr bwMode="auto">
            <a:xfrm>
              <a:off x="3747" y="2804"/>
              <a:ext cx="16" cy="8"/>
            </a:xfrm>
            <a:custGeom>
              <a:avLst/>
              <a:gdLst/>
              <a:ahLst/>
              <a:cxnLst>
                <a:cxn ang="0">
                  <a:pos x="62" y="14"/>
                </a:cxn>
                <a:cxn ang="0">
                  <a:pos x="57" y="0"/>
                </a:cxn>
                <a:cxn ang="0">
                  <a:pos x="0" y="20"/>
                </a:cxn>
                <a:cxn ang="0">
                  <a:pos x="4" y="32"/>
                </a:cxn>
                <a:cxn ang="0">
                  <a:pos x="61" y="14"/>
                </a:cxn>
                <a:cxn ang="0">
                  <a:pos x="62" y="14"/>
                </a:cxn>
                <a:cxn ang="0">
                  <a:pos x="61" y="14"/>
                </a:cxn>
                <a:cxn ang="0">
                  <a:pos x="64" y="12"/>
                </a:cxn>
                <a:cxn ang="0">
                  <a:pos x="65" y="10"/>
                </a:cxn>
                <a:cxn ang="0">
                  <a:pos x="66" y="8"/>
                </a:cxn>
                <a:cxn ang="0">
                  <a:pos x="65" y="6"/>
                </a:cxn>
                <a:cxn ang="0">
                  <a:pos x="64" y="3"/>
                </a:cxn>
                <a:cxn ang="0">
                  <a:pos x="63" y="1"/>
                </a:cxn>
                <a:cxn ang="0">
                  <a:pos x="60" y="0"/>
                </a:cxn>
                <a:cxn ang="0">
                  <a:pos x="57" y="0"/>
                </a:cxn>
                <a:cxn ang="0">
                  <a:pos x="62" y="14"/>
                </a:cxn>
              </a:cxnLst>
              <a:rect l="0" t="0" r="r" b="b"/>
              <a:pathLst>
                <a:path w="66" h="32">
                  <a:moveTo>
                    <a:pt x="62" y="14"/>
                  </a:moveTo>
                  <a:lnTo>
                    <a:pt x="57" y="0"/>
                  </a:lnTo>
                  <a:lnTo>
                    <a:pt x="0" y="20"/>
                  </a:lnTo>
                  <a:lnTo>
                    <a:pt x="4" y="32"/>
                  </a:lnTo>
                  <a:lnTo>
                    <a:pt x="61" y="14"/>
                  </a:lnTo>
                  <a:lnTo>
                    <a:pt x="62" y="14"/>
                  </a:lnTo>
                  <a:lnTo>
                    <a:pt x="61" y="14"/>
                  </a:lnTo>
                  <a:lnTo>
                    <a:pt x="64" y="12"/>
                  </a:lnTo>
                  <a:lnTo>
                    <a:pt x="65" y="10"/>
                  </a:lnTo>
                  <a:lnTo>
                    <a:pt x="66" y="8"/>
                  </a:lnTo>
                  <a:lnTo>
                    <a:pt x="65" y="6"/>
                  </a:lnTo>
                  <a:lnTo>
                    <a:pt x="64" y="3"/>
                  </a:lnTo>
                  <a:lnTo>
                    <a:pt x="63" y="1"/>
                  </a:lnTo>
                  <a:lnTo>
                    <a:pt x="60" y="0"/>
                  </a:lnTo>
                  <a:lnTo>
                    <a:pt x="57" y="0"/>
                  </a:lnTo>
                  <a:lnTo>
                    <a:pt x="62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39" name="Freeform 2723"/>
            <p:cNvSpPr>
              <a:spLocks/>
            </p:cNvSpPr>
            <p:nvPr/>
          </p:nvSpPr>
          <p:spPr bwMode="auto">
            <a:xfrm>
              <a:off x="3761" y="2799"/>
              <a:ext cx="15" cy="8"/>
            </a:xfrm>
            <a:custGeom>
              <a:avLst/>
              <a:gdLst/>
              <a:ahLst/>
              <a:cxnLst>
                <a:cxn ang="0">
                  <a:pos x="57" y="12"/>
                </a:cxn>
                <a:cxn ang="0">
                  <a:pos x="52" y="1"/>
                </a:cxn>
                <a:cxn ang="0">
                  <a:pos x="0" y="22"/>
                </a:cxn>
                <a:cxn ang="0">
                  <a:pos x="5" y="35"/>
                </a:cxn>
                <a:cxn ang="0">
                  <a:pos x="57" y="13"/>
                </a:cxn>
                <a:cxn ang="0">
                  <a:pos x="57" y="12"/>
                </a:cxn>
                <a:cxn ang="0">
                  <a:pos x="57" y="13"/>
                </a:cxn>
                <a:cxn ang="0">
                  <a:pos x="59" y="11"/>
                </a:cxn>
                <a:cxn ang="0">
                  <a:pos x="60" y="9"/>
                </a:cxn>
                <a:cxn ang="0">
                  <a:pos x="61" y="7"/>
                </a:cxn>
                <a:cxn ang="0">
                  <a:pos x="60" y="4"/>
                </a:cxn>
                <a:cxn ang="0">
                  <a:pos x="59" y="2"/>
                </a:cxn>
                <a:cxn ang="0">
                  <a:pos x="57" y="1"/>
                </a:cxn>
                <a:cxn ang="0">
                  <a:pos x="55" y="0"/>
                </a:cxn>
                <a:cxn ang="0">
                  <a:pos x="52" y="1"/>
                </a:cxn>
                <a:cxn ang="0">
                  <a:pos x="57" y="12"/>
                </a:cxn>
              </a:cxnLst>
              <a:rect l="0" t="0" r="r" b="b"/>
              <a:pathLst>
                <a:path w="61" h="35">
                  <a:moveTo>
                    <a:pt x="57" y="12"/>
                  </a:moveTo>
                  <a:lnTo>
                    <a:pt x="52" y="1"/>
                  </a:lnTo>
                  <a:lnTo>
                    <a:pt x="0" y="22"/>
                  </a:lnTo>
                  <a:lnTo>
                    <a:pt x="5" y="35"/>
                  </a:lnTo>
                  <a:lnTo>
                    <a:pt x="57" y="13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9" y="11"/>
                  </a:lnTo>
                  <a:lnTo>
                    <a:pt x="60" y="9"/>
                  </a:lnTo>
                  <a:lnTo>
                    <a:pt x="61" y="7"/>
                  </a:lnTo>
                  <a:lnTo>
                    <a:pt x="60" y="4"/>
                  </a:lnTo>
                  <a:lnTo>
                    <a:pt x="59" y="2"/>
                  </a:lnTo>
                  <a:lnTo>
                    <a:pt x="57" y="1"/>
                  </a:lnTo>
                  <a:lnTo>
                    <a:pt x="55" y="0"/>
                  </a:lnTo>
                  <a:lnTo>
                    <a:pt x="52" y="1"/>
                  </a:lnTo>
                  <a:lnTo>
                    <a:pt x="57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36" name="Group 2724"/>
          <p:cNvGrpSpPr>
            <a:grpSpLocks/>
          </p:cNvGrpSpPr>
          <p:nvPr/>
        </p:nvGrpSpPr>
        <p:grpSpPr bwMode="auto">
          <a:xfrm>
            <a:off x="4833938" y="4340225"/>
            <a:ext cx="1392237" cy="1993900"/>
            <a:chOff x="3045" y="2734"/>
            <a:chExt cx="877" cy="1256"/>
          </a:xfrm>
        </p:grpSpPr>
        <p:sp>
          <p:nvSpPr>
            <p:cNvPr id="626341" name="Freeform 2725"/>
            <p:cNvSpPr>
              <a:spLocks/>
            </p:cNvSpPr>
            <p:nvPr/>
          </p:nvSpPr>
          <p:spPr bwMode="auto">
            <a:xfrm>
              <a:off x="3774" y="2793"/>
              <a:ext cx="12" cy="9"/>
            </a:xfrm>
            <a:custGeom>
              <a:avLst/>
              <a:gdLst/>
              <a:ahLst/>
              <a:cxnLst>
                <a:cxn ang="0">
                  <a:pos x="49" y="12"/>
                </a:cxn>
                <a:cxn ang="0">
                  <a:pos x="42" y="1"/>
                </a:cxn>
                <a:cxn ang="0">
                  <a:pos x="0" y="24"/>
                </a:cxn>
                <a:cxn ang="0">
                  <a:pos x="6" y="35"/>
                </a:cxn>
                <a:cxn ang="0">
                  <a:pos x="48" y="12"/>
                </a:cxn>
                <a:cxn ang="0">
                  <a:pos x="49" y="12"/>
                </a:cxn>
                <a:cxn ang="0">
                  <a:pos x="48" y="12"/>
                </a:cxn>
                <a:cxn ang="0">
                  <a:pos x="50" y="10"/>
                </a:cxn>
                <a:cxn ang="0">
                  <a:pos x="51" y="8"/>
                </a:cxn>
                <a:cxn ang="0">
                  <a:pos x="51" y="5"/>
                </a:cxn>
                <a:cxn ang="0">
                  <a:pos x="50" y="3"/>
                </a:cxn>
                <a:cxn ang="0">
                  <a:pos x="49" y="1"/>
                </a:cxn>
                <a:cxn ang="0">
                  <a:pos x="47" y="0"/>
                </a:cxn>
                <a:cxn ang="0">
                  <a:pos x="44" y="0"/>
                </a:cxn>
                <a:cxn ang="0">
                  <a:pos x="42" y="1"/>
                </a:cxn>
                <a:cxn ang="0">
                  <a:pos x="49" y="12"/>
                </a:cxn>
              </a:cxnLst>
              <a:rect l="0" t="0" r="r" b="b"/>
              <a:pathLst>
                <a:path w="51" h="35">
                  <a:moveTo>
                    <a:pt x="49" y="12"/>
                  </a:moveTo>
                  <a:lnTo>
                    <a:pt x="42" y="1"/>
                  </a:lnTo>
                  <a:lnTo>
                    <a:pt x="0" y="24"/>
                  </a:lnTo>
                  <a:lnTo>
                    <a:pt x="6" y="35"/>
                  </a:lnTo>
                  <a:lnTo>
                    <a:pt x="48" y="12"/>
                  </a:lnTo>
                  <a:lnTo>
                    <a:pt x="49" y="12"/>
                  </a:lnTo>
                  <a:lnTo>
                    <a:pt x="48" y="12"/>
                  </a:lnTo>
                  <a:lnTo>
                    <a:pt x="50" y="10"/>
                  </a:lnTo>
                  <a:lnTo>
                    <a:pt x="51" y="8"/>
                  </a:lnTo>
                  <a:lnTo>
                    <a:pt x="51" y="5"/>
                  </a:lnTo>
                  <a:lnTo>
                    <a:pt x="50" y="3"/>
                  </a:lnTo>
                  <a:lnTo>
                    <a:pt x="49" y="1"/>
                  </a:lnTo>
                  <a:lnTo>
                    <a:pt x="47" y="0"/>
                  </a:lnTo>
                  <a:lnTo>
                    <a:pt x="44" y="0"/>
                  </a:lnTo>
                  <a:lnTo>
                    <a:pt x="42" y="1"/>
                  </a:lnTo>
                  <a:lnTo>
                    <a:pt x="49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42" name="Freeform 2726"/>
            <p:cNvSpPr>
              <a:spLocks/>
            </p:cNvSpPr>
            <p:nvPr/>
          </p:nvSpPr>
          <p:spPr bwMode="auto">
            <a:xfrm>
              <a:off x="3784" y="2786"/>
              <a:ext cx="12" cy="10"/>
            </a:xfrm>
            <a:custGeom>
              <a:avLst/>
              <a:gdLst/>
              <a:ahLst/>
              <a:cxnLst>
                <a:cxn ang="0">
                  <a:pos x="45" y="10"/>
                </a:cxn>
                <a:cxn ang="0">
                  <a:pos x="37" y="1"/>
                </a:cxn>
                <a:cxn ang="0">
                  <a:pos x="0" y="28"/>
                </a:cxn>
                <a:cxn ang="0">
                  <a:pos x="8" y="39"/>
                </a:cxn>
                <a:cxn ang="0">
                  <a:pos x="44" y="12"/>
                </a:cxn>
                <a:cxn ang="0">
                  <a:pos x="45" y="10"/>
                </a:cxn>
                <a:cxn ang="0">
                  <a:pos x="44" y="12"/>
                </a:cxn>
                <a:cxn ang="0">
                  <a:pos x="46" y="9"/>
                </a:cxn>
                <a:cxn ang="0">
                  <a:pos x="47" y="7"/>
                </a:cxn>
                <a:cxn ang="0">
                  <a:pos x="47" y="5"/>
                </a:cxn>
                <a:cxn ang="0">
                  <a:pos x="46" y="3"/>
                </a:cxn>
                <a:cxn ang="0">
                  <a:pos x="44" y="1"/>
                </a:cxn>
                <a:cxn ang="0">
                  <a:pos x="42" y="0"/>
                </a:cxn>
                <a:cxn ang="0">
                  <a:pos x="39" y="0"/>
                </a:cxn>
                <a:cxn ang="0">
                  <a:pos x="37" y="1"/>
                </a:cxn>
                <a:cxn ang="0">
                  <a:pos x="45" y="10"/>
                </a:cxn>
              </a:cxnLst>
              <a:rect l="0" t="0" r="r" b="b"/>
              <a:pathLst>
                <a:path w="47" h="39">
                  <a:moveTo>
                    <a:pt x="45" y="10"/>
                  </a:moveTo>
                  <a:lnTo>
                    <a:pt x="37" y="1"/>
                  </a:lnTo>
                  <a:lnTo>
                    <a:pt x="0" y="28"/>
                  </a:lnTo>
                  <a:lnTo>
                    <a:pt x="8" y="39"/>
                  </a:lnTo>
                  <a:lnTo>
                    <a:pt x="44" y="12"/>
                  </a:lnTo>
                  <a:lnTo>
                    <a:pt x="45" y="10"/>
                  </a:lnTo>
                  <a:lnTo>
                    <a:pt x="44" y="12"/>
                  </a:lnTo>
                  <a:lnTo>
                    <a:pt x="46" y="9"/>
                  </a:lnTo>
                  <a:lnTo>
                    <a:pt x="47" y="7"/>
                  </a:lnTo>
                  <a:lnTo>
                    <a:pt x="47" y="5"/>
                  </a:lnTo>
                  <a:lnTo>
                    <a:pt x="46" y="3"/>
                  </a:lnTo>
                  <a:lnTo>
                    <a:pt x="44" y="1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7" y="1"/>
                  </a:lnTo>
                  <a:lnTo>
                    <a:pt x="45" y="1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43" name="Freeform 2727"/>
            <p:cNvSpPr>
              <a:spLocks/>
            </p:cNvSpPr>
            <p:nvPr/>
          </p:nvSpPr>
          <p:spPr bwMode="auto">
            <a:xfrm>
              <a:off x="3792" y="2779"/>
              <a:ext cx="9" cy="10"/>
            </a:xfrm>
            <a:custGeom>
              <a:avLst/>
              <a:gdLst/>
              <a:ahLst/>
              <a:cxnLst>
                <a:cxn ang="0">
                  <a:pos x="34" y="11"/>
                </a:cxn>
                <a:cxn ang="0">
                  <a:pos x="23" y="3"/>
                </a:cxn>
                <a:cxn ang="0">
                  <a:pos x="0" y="32"/>
                </a:cxn>
                <a:cxn ang="0">
                  <a:pos x="10" y="40"/>
                </a:cxn>
                <a:cxn ang="0">
                  <a:pos x="33" y="12"/>
                </a:cxn>
                <a:cxn ang="0">
                  <a:pos x="34" y="11"/>
                </a:cxn>
                <a:cxn ang="0">
                  <a:pos x="33" y="12"/>
                </a:cxn>
                <a:cxn ang="0">
                  <a:pos x="35" y="9"/>
                </a:cxn>
                <a:cxn ang="0">
                  <a:pos x="35" y="7"/>
                </a:cxn>
                <a:cxn ang="0">
                  <a:pos x="34" y="5"/>
                </a:cxn>
                <a:cxn ang="0">
                  <a:pos x="32" y="2"/>
                </a:cxn>
                <a:cxn ang="0">
                  <a:pos x="30" y="1"/>
                </a:cxn>
                <a:cxn ang="0">
                  <a:pos x="28" y="0"/>
                </a:cxn>
                <a:cxn ang="0">
                  <a:pos x="26" y="1"/>
                </a:cxn>
                <a:cxn ang="0">
                  <a:pos x="23" y="3"/>
                </a:cxn>
                <a:cxn ang="0">
                  <a:pos x="34" y="11"/>
                </a:cxn>
              </a:cxnLst>
              <a:rect l="0" t="0" r="r" b="b"/>
              <a:pathLst>
                <a:path w="35" h="40">
                  <a:moveTo>
                    <a:pt x="34" y="11"/>
                  </a:moveTo>
                  <a:lnTo>
                    <a:pt x="23" y="3"/>
                  </a:lnTo>
                  <a:lnTo>
                    <a:pt x="0" y="32"/>
                  </a:lnTo>
                  <a:lnTo>
                    <a:pt x="10" y="40"/>
                  </a:lnTo>
                  <a:lnTo>
                    <a:pt x="33" y="12"/>
                  </a:lnTo>
                  <a:lnTo>
                    <a:pt x="34" y="11"/>
                  </a:lnTo>
                  <a:lnTo>
                    <a:pt x="33" y="12"/>
                  </a:lnTo>
                  <a:lnTo>
                    <a:pt x="35" y="9"/>
                  </a:lnTo>
                  <a:lnTo>
                    <a:pt x="35" y="7"/>
                  </a:lnTo>
                  <a:lnTo>
                    <a:pt x="34" y="5"/>
                  </a:lnTo>
                  <a:lnTo>
                    <a:pt x="32" y="2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6" y="1"/>
                  </a:lnTo>
                  <a:lnTo>
                    <a:pt x="23" y="3"/>
                  </a:lnTo>
                  <a:lnTo>
                    <a:pt x="34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44" name="Freeform 2728"/>
            <p:cNvSpPr>
              <a:spLocks/>
            </p:cNvSpPr>
            <p:nvPr/>
          </p:nvSpPr>
          <p:spPr bwMode="auto">
            <a:xfrm>
              <a:off x="3798" y="2772"/>
              <a:ext cx="7" cy="9"/>
            </a:xfrm>
            <a:custGeom>
              <a:avLst/>
              <a:gdLst/>
              <a:ahLst/>
              <a:cxnLst>
                <a:cxn ang="0">
                  <a:pos x="28" y="7"/>
                </a:cxn>
                <a:cxn ang="0">
                  <a:pos x="16" y="3"/>
                </a:cxn>
                <a:cxn ang="0">
                  <a:pos x="0" y="33"/>
                </a:cxn>
                <a:cxn ang="0">
                  <a:pos x="11" y="39"/>
                </a:cxn>
                <a:cxn ang="0">
                  <a:pos x="27" y="9"/>
                </a:cxn>
                <a:cxn ang="0">
                  <a:pos x="28" y="7"/>
                </a:cxn>
                <a:cxn ang="0">
                  <a:pos x="27" y="9"/>
                </a:cxn>
                <a:cxn ang="0">
                  <a:pos x="28" y="6"/>
                </a:cxn>
                <a:cxn ang="0">
                  <a:pos x="28" y="4"/>
                </a:cxn>
                <a:cxn ang="0">
                  <a:pos x="27" y="2"/>
                </a:cxn>
                <a:cxn ang="0">
                  <a:pos x="25" y="1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8" y="1"/>
                </a:cxn>
                <a:cxn ang="0">
                  <a:pos x="16" y="3"/>
                </a:cxn>
                <a:cxn ang="0">
                  <a:pos x="28" y="7"/>
                </a:cxn>
              </a:cxnLst>
              <a:rect l="0" t="0" r="r" b="b"/>
              <a:pathLst>
                <a:path w="28" h="39">
                  <a:moveTo>
                    <a:pt x="28" y="7"/>
                  </a:moveTo>
                  <a:lnTo>
                    <a:pt x="16" y="3"/>
                  </a:lnTo>
                  <a:lnTo>
                    <a:pt x="0" y="33"/>
                  </a:lnTo>
                  <a:lnTo>
                    <a:pt x="11" y="39"/>
                  </a:lnTo>
                  <a:lnTo>
                    <a:pt x="27" y="9"/>
                  </a:lnTo>
                  <a:lnTo>
                    <a:pt x="28" y="7"/>
                  </a:lnTo>
                  <a:lnTo>
                    <a:pt x="27" y="9"/>
                  </a:lnTo>
                  <a:lnTo>
                    <a:pt x="28" y="6"/>
                  </a:lnTo>
                  <a:lnTo>
                    <a:pt x="28" y="4"/>
                  </a:lnTo>
                  <a:lnTo>
                    <a:pt x="27" y="2"/>
                  </a:lnTo>
                  <a:lnTo>
                    <a:pt x="25" y="1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8" y="1"/>
                  </a:lnTo>
                  <a:lnTo>
                    <a:pt x="16" y="3"/>
                  </a:lnTo>
                  <a:lnTo>
                    <a:pt x="28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45" name="Freeform 2729"/>
            <p:cNvSpPr>
              <a:spLocks/>
            </p:cNvSpPr>
            <p:nvPr/>
          </p:nvSpPr>
          <p:spPr bwMode="auto">
            <a:xfrm>
              <a:off x="3802" y="2764"/>
              <a:ext cx="4" cy="10"/>
            </a:xfrm>
            <a:custGeom>
              <a:avLst/>
              <a:gdLst/>
              <a:ahLst/>
              <a:cxnLst>
                <a:cxn ang="0">
                  <a:pos x="18" y="5"/>
                </a:cxn>
                <a:cxn ang="0">
                  <a:pos x="5" y="5"/>
                </a:cxn>
                <a:cxn ang="0">
                  <a:pos x="0" y="37"/>
                </a:cxn>
                <a:cxn ang="0">
                  <a:pos x="13" y="39"/>
                </a:cxn>
                <a:cxn ang="0">
                  <a:pos x="18" y="7"/>
                </a:cxn>
                <a:cxn ang="0">
                  <a:pos x="18" y="5"/>
                </a:cxn>
                <a:cxn ang="0">
                  <a:pos x="18" y="7"/>
                </a:cxn>
                <a:cxn ang="0">
                  <a:pos x="18" y="4"/>
                </a:cxn>
                <a:cxn ang="0">
                  <a:pos x="17" y="2"/>
                </a:cxn>
                <a:cxn ang="0">
                  <a:pos x="15" y="0"/>
                </a:cxn>
                <a:cxn ang="0">
                  <a:pos x="13" y="0"/>
                </a:cxn>
                <a:cxn ang="0">
                  <a:pos x="10" y="0"/>
                </a:cxn>
                <a:cxn ang="0">
                  <a:pos x="8" y="1"/>
                </a:cxn>
                <a:cxn ang="0">
                  <a:pos x="6" y="2"/>
                </a:cxn>
                <a:cxn ang="0">
                  <a:pos x="5" y="5"/>
                </a:cxn>
                <a:cxn ang="0">
                  <a:pos x="18" y="5"/>
                </a:cxn>
              </a:cxnLst>
              <a:rect l="0" t="0" r="r" b="b"/>
              <a:pathLst>
                <a:path w="18" h="39">
                  <a:moveTo>
                    <a:pt x="18" y="5"/>
                  </a:moveTo>
                  <a:lnTo>
                    <a:pt x="5" y="5"/>
                  </a:lnTo>
                  <a:lnTo>
                    <a:pt x="0" y="37"/>
                  </a:lnTo>
                  <a:lnTo>
                    <a:pt x="13" y="39"/>
                  </a:lnTo>
                  <a:lnTo>
                    <a:pt x="18" y="7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7" y="2"/>
                  </a:lnTo>
                  <a:lnTo>
                    <a:pt x="15" y="0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6" y="2"/>
                  </a:lnTo>
                  <a:lnTo>
                    <a:pt x="5" y="5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46" name="Freeform 2730"/>
            <p:cNvSpPr>
              <a:spLocks/>
            </p:cNvSpPr>
            <p:nvPr/>
          </p:nvSpPr>
          <p:spPr bwMode="auto">
            <a:xfrm>
              <a:off x="3597" y="2736"/>
              <a:ext cx="159" cy="61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94" y="30"/>
                </a:cxn>
                <a:cxn ang="0">
                  <a:pos x="242" y="30"/>
                </a:cxn>
                <a:cxn ang="0">
                  <a:pos x="320" y="96"/>
                </a:cxn>
                <a:cxn ang="0">
                  <a:pos x="397" y="30"/>
                </a:cxn>
                <a:cxn ang="0">
                  <a:pos x="545" y="30"/>
                </a:cxn>
                <a:cxn ang="0">
                  <a:pos x="545" y="0"/>
                </a:cxn>
                <a:cxn ang="0">
                  <a:pos x="639" y="37"/>
                </a:cxn>
                <a:cxn ang="0">
                  <a:pos x="545" y="74"/>
                </a:cxn>
                <a:cxn ang="0">
                  <a:pos x="545" y="48"/>
                </a:cxn>
                <a:cxn ang="0">
                  <a:pos x="439" y="48"/>
                </a:cxn>
                <a:cxn ang="0">
                  <a:pos x="353" y="122"/>
                </a:cxn>
                <a:cxn ang="0">
                  <a:pos x="439" y="196"/>
                </a:cxn>
                <a:cxn ang="0">
                  <a:pos x="545" y="196"/>
                </a:cxn>
                <a:cxn ang="0">
                  <a:pos x="545" y="169"/>
                </a:cxn>
                <a:cxn ang="0">
                  <a:pos x="639" y="209"/>
                </a:cxn>
                <a:cxn ang="0">
                  <a:pos x="545" y="247"/>
                </a:cxn>
                <a:cxn ang="0">
                  <a:pos x="545" y="220"/>
                </a:cxn>
                <a:cxn ang="0">
                  <a:pos x="397" y="220"/>
                </a:cxn>
                <a:cxn ang="0">
                  <a:pos x="320" y="149"/>
                </a:cxn>
                <a:cxn ang="0">
                  <a:pos x="242" y="220"/>
                </a:cxn>
                <a:cxn ang="0">
                  <a:pos x="94" y="220"/>
                </a:cxn>
                <a:cxn ang="0">
                  <a:pos x="94" y="247"/>
                </a:cxn>
                <a:cxn ang="0">
                  <a:pos x="0" y="209"/>
                </a:cxn>
                <a:cxn ang="0">
                  <a:pos x="94" y="169"/>
                </a:cxn>
                <a:cxn ang="0">
                  <a:pos x="94" y="196"/>
                </a:cxn>
                <a:cxn ang="0">
                  <a:pos x="192" y="196"/>
                </a:cxn>
                <a:cxn ang="0">
                  <a:pos x="286" y="122"/>
                </a:cxn>
                <a:cxn ang="0">
                  <a:pos x="192" y="48"/>
                </a:cxn>
                <a:cxn ang="0">
                  <a:pos x="94" y="48"/>
                </a:cxn>
                <a:cxn ang="0">
                  <a:pos x="94" y="74"/>
                </a:cxn>
                <a:cxn ang="0">
                  <a:pos x="0" y="37"/>
                </a:cxn>
                <a:cxn ang="0">
                  <a:pos x="94" y="0"/>
                </a:cxn>
              </a:cxnLst>
              <a:rect l="0" t="0" r="r" b="b"/>
              <a:pathLst>
                <a:path w="639" h="247">
                  <a:moveTo>
                    <a:pt x="94" y="0"/>
                  </a:moveTo>
                  <a:lnTo>
                    <a:pt x="94" y="30"/>
                  </a:lnTo>
                  <a:lnTo>
                    <a:pt x="242" y="30"/>
                  </a:lnTo>
                  <a:lnTo>
                    <a:pt x="320" y="96"/>
                  </a:lnTo>
                  <a:lnTo>
                    <a:pt x="397" y="30"/>
                  </a:lnTo>
                  <a:lnTo>
                    <a:pt x="545" y="30"/>
                  </a:lnTo>
                  <a:lnTo>
                    <a:pt x="545" y="0"/>
                  </a:lnTo>
                  <a:lnTo>
                    <a:pt x="639" y="37"/>
                  </a:lnTo>
                  <a:lnTo>
                    <a:pt x="545" y="74"/>
                  </a:lnTo>
                  <a:lnTo>
                    <a:pt x="545" y="48"/>
                  </a:lnTo>
                  <a:lnTo>
                    <a:pt x="439" y="48"/>
                  </a:lnTo>
                  <a:lnTo>
                    <a:pt x="353" y="122"/>
                  </a:lnTo>
                  <a:lnTo>
                    <a:pt x="439" y="196"/>
                  </a:lnTo>
                  <a:lnTo>
                    <a:pt x="545" y="196"/>
                  </a:lnTo>
                  <a:lnTo>
                    <a:pt x="545" y="169"/>
                  </a:lnTo>
                  <a:lnTo>
                    <a:pt x="639" y="209"/>
                  </a:lnTo>
                  <a:lnTo>
                    <a:pt x="545" y="247"/>
                  </a:lnTo>
                  <a:lnTo>
                    <a:pt x="545" y="220"/>
                  </a:lnTo>
                  <a:lnTo>
                    <a:pt x="397" y="220"/>
                  </a:lnTo>
                  <a:lnTo>
                    <a:pt x="320" y="149"/>
                  </a:lnTo>
                  <a:lnTo>
                    <a:pt x="242" y="220"/>
                  </a:lnTo>
                  <a:lnTo>
                    <a:pt x="94" y="220"/>
                  </a:lnTo>
                  <a:lnTo>
                    <a:pt x="94" y="247"/>
                  </a:lnTo>
                  <a:lnTo>
                    <a:pt x="0" y="209"/>
                  </a:lnTo>
                  <a:lnTo>
                    <a:pt x="94" y="169"/>
                  </a:lnTo>
                  <a:lnTo>
                    <a:pt x="94" y="196"/>
                  </a:lnTo>
                  <a:lnTo>
                    <a:pt x="192" y="196"/>
                  </a:lnTo>
                  <a:lnTo>
                    <a:pt x="286" y="122"/>
                  </a:lnTo>
                  <a:lnTo>
                    <a:pt x="192" y="48"/>
                  </a:lnTo>
                  <a:lnTo>
                    <a:pt x="94" y="48"/>
                  </a:lnTo>
                  <a:lnTo>
                    <a:pt x="94" y="74"/>
                  </a:lnTo>
                  <a:lnTo>
                    <a:pt x="0" y="37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47" name="Freeform 2731"/>
            <p:cNvSpPr>
              <a:spLocks/>
            </p:cNvSpPr>
            <p:nvPr/>
          </p:nvSpPr>
          <p:spPr bwMode="auto">
            <a:xfrm>
              <a:off x="3618" y="2736"/>
              <a:ext cx="4" cy="8"/>
            </a:xfrm>
            <a:custGeom>
              <a:avLst/>
              <a:gdLst/>
              <a:ahLst/>
              <a:cxnLst>
                <a:cxn ang="0">
                  <a:pos x="7" y="36"/>
                </a:cxn>
                <a:cxn ang="0">
                  <a:pos x="13" y="30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7" y="36"/>
                </a:cxn>
                <a:cxn ang="0">
                  <a:pos x="0" y="30"/>
                </a:cxn>
                <a:cxn ang="0">
                  <a:pos x="1" y="32"/>
                </a:cxn>
                <a:cxn ang="0">
                  <a:pos x="2" y="34"/>
                </a:cxn>
                <a:cxn ang="0">
                  <a:pos x="4" y="36"/>
                </a:cxn>
                <a:cxn ang="0">
                  <a:pos x="7" y="36"/>
                </a:cxn>
                <a:cxn ang="0">
                  <a:pos x="9" y="36"/>
                </a:cxn>
                <a:cxn ang="0">
                  <a:pos x="11" y="34"/>
                </a:cxn>
                <a:cxn ang="0">
                  <a:pos x="13" y="32"/>
                </a:cxn>
                <a:cxn ang="0">
                  <a:pos x="13" y="30"/>
                </a:cxn>
                <a:cxn ang="0">
                  <a:pos x="7" y="36"/>
                </a:cxn>
              </a:cxnLst>
              <a:rect l="0" t="0" r="r" b="b"/>
              <a:pathLst>
                <a:path w="13" h="36">
                  <a:moveTo>
                    <a:pt x="7" y="36"/>
                  </a:moveTo>
                  <a:lnTo>
                    <a:pt x="13" y="3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7" y="36"/>
                  </a:lnTo>
                  <a:lnTo>
                    <a:pt x="0" y="30"/>
                  </a:lnTo>
                  <a:lnTo>
                    <a:pt x="1" y="32"/>
                  </a:lnTo>
                  <a:lnTo>
                    <a:pt x="2" y="34"/>
                  </a:lnTo>
                  <a:lnTo>
                    <a:pt x="4" y="36"/>
                  </a:lnTo>
                  <a:lnTo>
                    <a:pt x="7" y="36"/>
                  </a:lnTo>
                  <a:lnTo>
                    <a:pt x="9" y="36"/>
                  </a:lnTo>
                  <a:lnTo>
                    <a:pt x="11" y="3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48" name="Freeform 2732"/>
            <p:cNvSpPr>
              <a:spLocks/>
            </p:cNvSpPr>
            <p:nvPr/>
          </p:nvSpPr>
          <p:spPr bwMode="auto">
            <a:xfrm>
              <a:off x="3620" y="2741"/>
              <a:ext cx="39" cy="3"/>
            </a:xfrm>
            <a:custGeom>
              <a:avLst/>
              <a:gdLst/>
              <a:ahLst/>
              <a:cxnLst>
                <a:cxn ang="0">
                  <a:pos x="152" y="3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148" y="14"/>
                </a:cxn>
                <a:cxn ang="0">
                  <a:pos x="152" y="3"/>
                </a:cxn>
                <a:cxn ang="0">
                  <a:pos x="148" y="14"/>
                </a:cxn>
                <a:cxn ang="0">
                  <a:pos x="151" y="13"/>
                </a:cxn>
                <a:cxn ang="0">
                  <a:pos x="153" y="12"/>
                </a:cxn>
                <a:cxn ang="0">
                  <a:pos x="154" y="10"/>
                </a:cxn>
                <a:cxn ang="0">
                  <a:pos x="154" y="8"/>
                </a:cxn>
                <a:cxn ang="0">
                  <a:pos x="154" y="5"/>
                </a:cxn>
                <a:cxn ang="0">
                  <a:pos x="153" y="3"/>
                </a:cxn>
                <a:cxn ang="0">
                  <a:pos x="151" y="1"/>
                </a:cxn>
                <a:cxn ang="0">
                  <a:pos x="148" y="0"/>
                </a:cxn>
                <a:cxn ang="0">
                  <a:pos x="152" y="3"/>
                </a:cxn>
              </a:cxnLst>
              <a:rect l="0" t="0" r="r" b="b"/>
              <a:pathLst>
                <a:path w="154" h="14">
                  <a:moveTo>
                    <a:pt x="152" y="3"/>
                  </a:moveTo>
                  <a:lnTo>
                    <a:pt x="148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48" y="14"/>
                  </a:lnTo>
                  <a:lnTo>
                    <a:pt x="152" y="3"/>
                  </a:lnTo>
                  <a:lnTo>
                    <a:pt x="148" y="14"/>
                  </a:lnTo>
                  <a:lnTo>
                    <a:pt x="151" y="13"/>
                  </a:lnTo>
                  <a:lnTo>
                    <a:pt x="153" y="12"/>
                  </a:lnTo>
                  <a:lnTo>
                    <a:pt x="154" y="10"/>
                  </a:lnTo>
                  <a:lnTo>
                    <a:pt x="154" y="8"/>
                  </a:lnTo>
                  <a:lnTo>
                    <a:pt x="154" y="5"/>
                  </a:lnTo>
                  <a:lnTo>
                    <a:pt x="153" y="3"/>
                  </a:lnTo>
                  <a:lnTo>
                    <a:pt x="151" y="1"/>
                  </a:lnTo>
                  <a:lnTo>
                    <a:pt x="148" y="0"/>
                  </a:lnTo>
                  <a:lnTo>
                    <a:pt x="152" y="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49" name="Freeform 2733"/>
            <p:cNvSpPr>
              <a:spLocks/>
            </p:cNvSpPr>
            <p:nvPr/>
          </p:nvSpPr>
          <p:spPr bwMode="auto">
            <a:xfrm>
              <a:off x="3656" y="2742"/>
              <a:ext cx="22" cy="19"/>
            </a:xfrm>
            <a:custGeom>
              <a:avLst/>
              <a:gdLst/>
              <a:ahLst/>
              <a:cxnLst>
                <a:cxn ang="0">
                  <a:pos x="86" y="75"/>
                </a:cxn>
                <a:cxn ang="0">
                  <a:pos x="86" y="66"/>
                </a:cxn>
                <a:cxn ang="0">
                  <a:pos x="8" y="0"/>
                </a:cxn>
                <a:cxn ang="0">
                  <a:pos x="0" y="9"/>
                </a:cxn>
                <a:cxn ang="0">
                  <a:pos x="78" y="75"/>
                </a:cxn>
                <a:cxn ang="0">
                  <a:pos x="86" y="75"/>
                </a:cxn>
                <a:cxn ang="0">
                  <a:pos x="78" y="75"/>
                </a:cxn>
                <a:cxn ang="0">
                  <a:pos x="80" y="77"/>
                </a:cxn>
                <a:cxn ang="0">
                  <a:pos x="83" y="77"/>
                </a:cxn>
                <a:cxn ang="0">
                  <a:pos x="85" y="76"/>
                </a:cxn>
                <a:cxn ang="0">
                  <a:pos x="87" y="75"/>
                </a:cxn>
                <a:cxn ang="0">
                  <a:pos x="88" y="73"/>
                </a:cxn>
                <a:cxn ang="0">
                  <a:pos x="89" y="70"/>
                </a:cxn>
                <a:cxn ang="0">
                  <a:pos x="88" y="68"/>
                </a:cxn>
                <a:cxn ang="0">
                  <a:pos x="86" y="66"/>
                </a:cxn>
                <a:cxn ang="0">
                  <a:pos x="86" y="75"/>
                </a:cxn>
              </a:cxnLst>
              <a:rect l="0" t="0" r="r" b="b"/>
              <a:pathLst>
                <a:path w="89" h="77">
                  <a:moveTo>
                    <a:pt x="86" y="75"/>
                  </a:moveTo>
                  <a:lnTo>
                    <a:pt x="86" y="66"/>
                  </a:lnTo>
                  <a:lnTo>
                    <a:pt x="8" y="0"/>
                  </a:lnTo>
                  <a:lnTo>
                    <a:pt x="0" y="9"/>
                  </a:lnTo>
                  <a:lnTo>
                    <a:pt x="78" y="75"/>
                  </a:lnTo>
                  <a:lnTo>
                    <a:pt x="86" y="75"/>
                  </a:lnTo>
                  <a:lnTo>
                    <a:pt x="78" y="75"/>
                  </a:lnTo>
                  <a:lnTo>
                    <a:pt x="80" y="77"/>
                  </a:lnTo>
                  <a:lnTo>
                    <a:pt x="83" y="77"/>
                  </a:lnTo>
                  <a:lnTo>
                    <a:pt x="85" y="76"/>
                  </a:lnTo>
                  <a:lnTo>
                    <a:pt x="87" y="75"/>
                  </a:lnTo>
                  <a:lnTo>
                    <a:pt x="88" y="73"/>
                  </a:lnTo>
                  <a:lnTo>
                    <a:pt x="89" y="70"/>
                  </a:lnTo>
                  <a:lnTo>
                    <a:pt x="88" y="68"/>
                  </a:lnTo>
                  <a:lnTo>
                    <a:pt x="86" y="66"/>
                  </a:lnTo>
                  <a:lnTo>
                    <a:pt x="86" y="7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0" name="Freeform 2734"/>
            <p:cNvSpPr>
              <a:spLocks/>
            </p:cNvSpPr>
            <p:nvPr/>
          </p:nvSpPr>
          <p:spPr bwMode="auto">
            <a:xfrm>
              <a:off x="3675" y="2741"/>
              <a:ext cx="23" cy="19"/>
            </a:xfrm>
            <a:custGeom>
              <a:avLst/>
              <a:gdLst/>
              <a:ahLst/>
              <a:cxnLst>
                <a:cxn ang="0">
                  <a:pos x="81" y="0"/>
                </a:cxn>
                <a:cxn ang="0">
                  <a:pos x="77" y="3"/>
                </a:cxn>
                <a:cxn ang="0">
                  <a:pos x="0" y="69"/>
                </a:cxn>
                <a:cxn ang="0">
                  <a:pos x="8" y="78"/>
                </a:cxn>
                <a:cxn ang="0">
                  <a:pos x="86" y="12"/>
                </a:cxn>
                <a:cxn ang="0">
                  <a:pos x="81" y="0"/>
                </a:cxn>
                <a:cxn ang="0">
                  <a:pos x="86" y="12"/>
                </a:cxn>
                <a:cxn ang="0">
                  <a:pos x="87" y="10"/>
                </a:cxn>
                <a:cxn ang="0">
                  <a:pos x="88" y="8"/>
                </a:cxn>
                <a:cxn ang="0">
                  <a:pos x="88" y="5"/>
                </a:cxn>
                <a:cxn ang="0">
                  <a:pos x="86" y="3"/>
                </a:cxn>
                <a:cxn ang="0">
                  <a:pos x="84" y="1"/>
                </a:cxn>
                <a:cxn ang="0">
                  <a:pos x="82" y="0"/>
                </a:cxn>
                <a:cxn ang="0">
                  <a:pos x="80" y="0"/>
                </a:cxn>
                <a:cxn ang="0">
                  <a:pos x="77" y="3"/>
                </a:cxn>
                <a:cxn ang="0">
                  <a:pos x="81" y="0"/>
                </a:cxn>
              </a:cxnLst>
              <a:rect l="0" t="0" r="r" b="b"/>
              <a:pathLst>
                <a:path w="88" h="78">
                  <a:moveTo>
                    <a:pt x="81" y="0"/>
                  </a:moveTo>
                  <a:lnTo>
                    <a:pt x="77" y="3"/>
                  </a:lnTo>
                  <a:lnTo>
                    <a:pt x="0" y="69"/>
                  </a:lnTo>
                  <a:lnTo>
                    <a:pt x="8" y="78"/>
                  </a:lnTo>
                  <a:lnTo>
                    <a:pt x="86" y="12"/>
                  </a:lnTo>
                  <a:lnTo>
                    <a:pt x="81" y="0"/>
                  </a:lnTo>
                  <a:lnTo>
                    <a:pt x="86" y="12"/>
                  </a:lnTo>
                  <a:lnTo>
                    <a:pt x="87" y="10"/>
                  </a:lnTo>
                  <a:lnTo>
                    <a:pt x="88" y="8"/>
                  </a:lnTo>
                  <a:lnTo>
                    <a:pt x="88" y="5"/>
                  </a:lnTo>
                  <a:lnTo>
                    <a:pt x="86" y="3"/>
                  </a:lnTo>
                  <a:lnTo>
                    <a:pt x="84" y="1"/>
                  </a:lnTo>
                  <a:lnTo>
                    <a:pt x="82" y="0"/>
                  </a:lnTo>
                  <a:lnTo>
                    <a:pt x="80" y="0"/>
                  </a:lnTo>
                  <a:lnTo>
                    <a:pt x="77" y="3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1" name="Freeform 2735"/>
            <p:cNvSpPr>
              <a:spLocks/>
            </p:cNvSpPr>
            <p:nvPr/>
          </p:nvSpPr>
          <p:spPr bwMode="auto">
            <a:xfrm>
              <a:off x="3696" y="2741"/>
              <a:ext cx="39" cy="3"/>
            </a:xfrm>
            <a:custGeom>
              <a:avLst/>
              <a:gdLst/>
              <a:ahLst/>
              <a:cxnLst>
                <a:cxn ang="0">
                  <a:pos x="155" y="8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4"/>
                </a:cxn>
                <a:cxn ang="0">
                  <a:pos x="148" y="14"/>
                </a:cxn>
                <a:cxn ang="0">
                  <a:pos x="155" y="8"/>
                </a:cxn>
                <a:cxn ang="0">
                  <a:pos x="148" y="14"/>
                </a:cxn>
                <a:cxn ang="0">
                  <a:pos x="151" y="13"/>
                </a:cxn>
                <a:cxn ang="0">
                  <a:pos x="153" y="12"/>
                </a:cxn>
                <a:cxn ang="0">
                  <a:pos x="154" y="10"/>
                </a:cxn>
                <a:cxn ang="0">
                  <a:pos x="155" y="8"/>
                </a:cxn>
                <a:cxn ang="0">
                  <a:pos x="154" y="5"/>
                </a:cxn>
                <a:cxn ang="0">
                  <a:pos x="153" y="3"/>
                </a:cxn>
                <a:cxn ang="0">
                  <a:pos x="151" y="1"/>
                </a:cxn>
                <a:cxn ang="0">
                  <a:pos x="148" y="0"/>
                </a:cxn>
                <a:cxn ang="0">
                  <a:pos x="155" y="8"/>
                </a:cxn>
              </a:cxnLst>
              <a:rect l="0" t="0" r="r" b="b"/>
              <a:pathLst>
                <a:path w="155" h="14">
                  <a:moveTo>
                    <a:pt x="155" y="8"/>
                  </a:moveTo>
                  <a:lnTo>
                    <a:pt x="148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148" y="14"/>
                  </a:lnTo>
                  <a:lnTo>
                    <a:pt x="155" y="8"/>
                  </a:lnTo>
                  <a:lnTo>
                    <a:pt x="148" y="14"/>
                  </a:lnTo>
                  <a:lnTo>
                    <a:pt x="151" y="13"/>
                  </a:lnTo>
                  <a:lnTo>
                    <a:pt x="153" y="12"/>
                  </a:lnTo>
                  <a:lnTo>
                    <a:pt x="154" y="10"/>
                  </a:lnTo>
                  <a:lnTo>
                    <a:pt x="155" y="8"/>
                  </a:lnTo>
                  <a:lnTo>
                    <a:pt x="154" y="5"/>
                  </a:lnTo>
                  <a:lnTo>
                    <a:pt x="153" y="3"/>
                  </a:lnTo>
                  <a:lnTo>
                    <a:pt x="151" y="1"/>
                  </a:lnTo>
                  <a:lnTo>
                    <a:pt x="148" y="0"/>
                  </a:lnTo>
                  <a:lnTo>
                    <a:pt x="155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2" name="Freeform 2736"/>
            <p:cNvSpPr>
              <a:spLocks/>
            </p:cNvSpPr>
            <p:nvPr/>
          </p:nvSpPr>
          <p:spPr bwMode="auto">
            <a:xfrm>
              <a:off x="3731" y="2734"/>
              <a:ext cx="4" cy="9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6"/>
                </a:cxn>
                <a:cxn ang="0">
                  <a:pos x="0" y="36"/>
                </a:cxn>
                <a:cxn ang="0">
                  <a:pos x="13" y="36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13" y="6"/>
                </a:cxn>
                <a:cxn ang="0">
                  <a:pos x="12" y="3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1" y="3"/>
                </a:cxn>
                <a:cxn ang="0">
                  <a:pos x="0" y="6"/>
                </a:cxn>
                <a:cxn ang="0">
                  <a:pos x="9" y="0"/>
                </a:cxn>
              </a:cxnLst>
              <a:rect l="0" t="0" r="r" b="b"/>
              <a:pathLst>
                <a:path w="13" h="36">
                  <a:moveTo>
                    <a:pt x="9" y="0"/>
                  </a:moveTo>
                  <a:lnTo>
                    <a:pt x="0" y="6"/>
                  </a:lnTo>
                  <a:lnTo>
                    <a:pt x="0" y="36"/>
                  </a:lnTo>
                  <a:lnTo>
                    <a:pt x="13" y="36"/>
                  </a:lnTo>
                  <a:lnTo>
                    <a:pt x="13" y="6"/>
                  </a:lnTo>
                  <a:lnTo>
                    <a:pt x="9" y="0"/>
                  </a:lnTo>
                  <a:lnTo>
                    <a:pt x="13" y="6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3" name="Freeform 2737"/>
            <p:cNvSpPr>
              <a:spLocks/>
            </p:cNvSpPr>
            <p:nvPr/>
          </p:nvSpPr>
          <p:spPr bwMode="auto">
            <a:xfrm>
              <a:off x="3732" y="2734"/>
              <a:ext cx="26" cy="12"/>
            </a:xfrm>
            <a:custGeom>
              <a:avLst/>
              <a:gdLst/>
              <a:ahLst/>
              <a:cxnLst>
                <a:cxn ang="0">
                  <a:pos x="98" y="49"/>
                </a:cxn>
                <a:cxn ang="0">
                  <a:pos x="98" y="37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94" y="49"/>
                </a:cxn>
                <a:cxn ang="0">
                  <a:pos x="98" y="49"/>
                </a:cxn>
                <a:cxn ang="0">
                  <a:pos x="94" y="49"/>
                </a:cxn>
                <a:cxn ang="0">
                  <a:pos x="96" y="50"/>
                </a:cxn>
                <a:cxn ang="0">
                  <a:pos x="99" y="49"/>
                </a:cxn>
                <a:cxn ang="0">
                  <a:pos x="101" y="48"/>
                </a:cxn>
                <a:cxn ang="0">
                  <a:pos x="102" y="46"/>
                </a:cxn>
                <a:cxn ang="0">
                  <a:pos x="102" y="43"/>
                </a:cxn>
                <a:cxn ang="0">
                  <a:pos x="102" y="41"/>
                </a:cxn>
                <a:cxn ang="0">
                  <a:pos x="101" y="39"/>
                </a:cxn>
                <a:cxn ang="0">
                  <a:pos x="98" y="37"/>
                </a:cxn>
                <a:cxn ang="0">
                  <a:pos x="98" y="49"/>
                </a:cxn>
              </a:cxnLst>
              <a:rect l="0" t="0" r="r" b="b"/>
              <a:pathLst>
                <a:path w="102" h="50">
                  <a:moveTo>
                    <a:pt x="98" y="49"/>
                  </a:moveTo>
                  <a:lnTo>
                    <a:pt x="98" y="37"/>
                  </a:lnTo>
                  <a:lnTo>
                    <a:pt x="5" y="0"/>
                  </a:lnTo>
                  <a:lnTo>
                    <a:pt x="0" y="12"/>
                  </a:lnTo>
                  <a:lnTo>
                    <a:pt x="94" y="49"/>
                  </a:lnTo>
                  <a:lnTo>
                    <a:pt x="98" y="49"/>
                  </a:lnTo>
                  <a:lnTo>
                    <a:pt x="94" y="49"/>
                  </a:lnTo>
                  <a:lnTo>
                    <a:pt x="96" y="50"/>
                  </a:lnTo>
                  <a:lnTo>
                    <a:pt x="99" y="49"/>
                  </a:lnTo>
                  <a:lnTo>
                    <a:pt x="101" y="48"/>
                  </a:lnTo>
                  <a:lnTo>
                    <a:pt x="102" y="46"/>
                  </a:lnTo>
                  <a:lnTo>
                    <a:pt x="102" y="43"/>
                  </a:lnTo>
                  <a:lnTo>
                    <a:pt x="102" y="41"/>
                  </a:lnTo>
                  <a:lnTo>
                    <a:pt x="101" y="39"/>
                  </a:lnTo>
                  <a:lnTo>
                    <a:pt x="98" y="37"/>
                  </a:lnTo>
                  <a:lnTo>
                    <a:pt x="98" y="4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4" name="Freeform 2738"/>
            <p:cNvSpPr>
              <a:spLocks/>
            </p:cNvSpPr>
            <p:nvPr/>
          </p:nvSpPr>
          <p:spPr bwMode="auto">
            <a:xfrm>
              <a:off x="3731" y="2743"/>
              <a:ext cx="26" cy="13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9" y="50"/>
                </a:cxn>
                <a:cxn ang="0">
                  <a:pos x="102" y="12"/>
                </a:cxn>
                <a:cxn ang="0">
                  <a:pos x="98" y="0"/>
                </a:cxn>
                <a:cxn ang="0">
                  <a:pos x="4" y="37"/>
                </a:cxn>
                <a:cxn ang="0">
                  <a:pos x="0" y="43"/>
                </a:cxn>
                <a:cxn ang="0">
                  <a:pos x="4" y="37"/>
                </a:cxn>
                <a:cxn ang="0">
                  <a:pos x="2" y="38"/>
                </a:cxn>
                <a:cxn ang="0">
                  <a:pos x="0" y="40"/>
                </a:cxn>
                <a:cxn ang="0">
                  <a:pos x="0" y="43"/>
                </a:cxn>
                <a:cxn ang="0">
                  <a:pos x="0" y="46"/>
                </a:cxn>
                <a:cxn ang="0">
                  <a:pos x="2" y="48"/>
                </a:cxn>
                <a:cxn ang="0">
                  <a:pos x="4" y="50"/>
                </a:cxn>
                <a:cxn ang="0">
                  <a:pos x="6" y="50"/>
                </a:cxn>
                <a:cxn ang="0">
                  <a:pos x="9" y="50"/>
                </a:cxn>
                <a:cxn ang="0">
                  <a:pos x="0" y="43"/>
                </a:cxn>
              </a:cxnLst>
              <a:rect l="0" t="0" r="r" b="b"/>
              <a:pathLst>
                <a:path w="102" h="50">
                  <a:moveTo>
                    <a:pt x="0" y="43"/>
                  </a:moveTo>
                  <a:lnTo>
                    <a:pt x="9" y="50"/>
                  </a:lnTo>
                  <a:lnTo>
                    <a:pt x="102" y="12"/>
                  </a:lnTo>
                  <a:lnTo>
                    <a:pt x="98" y="0"/>
                  </a:lnTo>
                  <a:lnTo>
                    <a:pt x="4" y="37"/>
                  </a:lnTo>
                  <a:lnTo>
                    <a:pt x="0" y="43"/>
                  </a:lnTo>
                  <a:lnTo>
                    <a:pt x="4" y="37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0" y="43"/>
                  </a:lnTo>
                  <a:lnTo>
                    <a:pt x="0" y="46"/>
                  </a:lnTo>
                  <a:lnTo>
                    <a:pt x="2" y="48"/>
                  </a:lnTo>
                  <a:lnTo>
                    <a:pt x="4" y="50"/>
                  </a:lnTo>
                  <a:lnTo>
                    <a:pt x="6" y="50"/>
                  </a:lnTo>
                  <a:lnTo>
                    <a:pt x="9" y="5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5" name="Freeform 2739"/>
            <p:cNvSpPr>
              <a:spLocks/>
            </p:cNvSpPr>
            <p:nvPr/>
          </p:nvSpPr>
          <p:spPr bwMode="auto">
            <a:xfrm>
              <a:off x="3731" y="2746"/>
              <a:ext cx="4" cy="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7"/>
                </a:cxn>
                <a:cxn ang="0">
                  <a:pos x="0" y="33"/>
                </a:cxn>
                <a:cxn ang="0">
                  <a:pos x="13" y="33"/>
                </a:cxn>
                <a:cxn ang="0">
                  <a:pos x="13" y="7"/>
                </a:cxn>
                <a:cxn ang="0">
                  <a:pos x="6" y="0"/>
                </a:cxn>
                <a:cxn ang="0">
                  <a:pos x="13" y="7"/>
                </a:cxn>
                <a:cxn ang="0">
                  <a:pos x="12" y="4"/>
                </a:cxn>
                <a:cxn ang="0">
                  <a:pos x="11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6" y="0"/>
                </a:cxn>
              </a:cxnLst>
              <a:rect l="0" t="0" r="r" b="b"/>
              <a:pathLst>
                <a:path w="13" h="33">
                  <a:moveTo>
                    <a:pt x="6" y="0"/>
                  </a:moveTo>
                  <a:lnTo>
                    <a:pt x="0" y="7"/>
                  </a:lnTo>
                  <a:lnTo>
                    <a:pt x="0" y="33"/>
                  </a:lnTo>
                  <a:lnTo>
                    <a:pt x="13" y="33"/>
                  </a:lnTo>
                  <a:lnTo>
                    <a:pt x="13" y="7"/>
                  </a:lnTo>
                  <a:lnTo>
                    <a:pt x="6" y="0"/>
                  </a:lnTo>
                  <a:lnTo>
                    <a:pt x="13" y="7"/>
                  </a:lnTo>
                  <a:lnTo>
                    <a:pt x="12" y="4"/>
                  </a:lnTo>
                  <a:lnTo>
                    <a:pt x="11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6" name="Freeform 2740"/>
            <p:cNvSpPr>
              <a:spLocks/>
            </p:cNvSpPr>
            <p:nvPr/>
          </p:nvSpPr>
          <p:spPr bwMode="auto">
            <a:xfrm>
              <a:off x="3705" y="2746"/>
              <a:ext cx="28" cy="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6" y="13"/>
                </a:cxn>
                <a:cxn ang="0">
                  <a:pos x="112" y="13"/>
                </a:cxn>
                <a:cxn ang="0">
                  <a:pos x="112" y="0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3" y="13"/>
                </a:cxn>
                <a:cxn ang="0">
                  <a:pos x="6" y="13"/>
                </a:cxn>
                <a:cxn ang="0">
                  <a:pos x="2" y="2"/>
                </a:cxn>
              </a:cxnLst>
              <a:rect l="0" t="0" r="r" b="b"/>
              <a:pathLst>
                <a:path w="112" h="13">
                  <a:moveTo>
                    <a:pt x="2" y="2"/>
                  </a:moveTo>
                  <a:lnTo>
                    <a:pt x="6" y="13"/>
                  </a:lnTo>
                  <a:lnTo>
                    <a:pt x="112" y="13"/>
                  </a:lnTo>
                  <a:lnTo>
                    <a:pt x="112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1"/>
                  </a:lnTo>
                  <a:lnTo>
                    <a:pt x="3" y="13"/>
                  </a:lnTo>
                  <a:lnTo>
                    <a:pt x="6" y="13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7" name="Freeform 2741"/>
            <p:cNvSpPr>
              <a:spLocks/>
            </p:cNvSpPr>
            <p:nvPr/>
          </p:nvSpPr>
          <p:spPr bwMode="auto">
            <a:xfrm>
              <a:off x="3683" y="2746"/>
              <a:ext cx="24" cy="22"/>
            </a:xfrm>
            <a:custGeom>
              <a:avLst/>
              <a:gdLst/>
              <a:ahLst/>
              <a:cxnLst>
                <a:cxn ang="0">
                  <a:pos x="2" y="84"/>
                </a:cxn>
                <a:cxn ang="0">
                  <a:pos x="10" y="84"/>
                </a:cxn>
                <a:cxn ang="0">
                  <a:pos x="96" y="10"/>
                </a:cxn>
                <a:cxn ang="0">
                  <a:pos x="88" y="0"/>
                </a:cxn>
                <a:cxn ang="0">
                  <a:pos x="2" y="74"/>
                </a:cxn>
                <a:cxn ang="0">
                  <a:pos x="2" y="84"/>
                </a:cxn>
                <a:cxn ang="0">
                  <a:pos x="2" y="74"/>
                </a:cxn>
                <a:cxn ang="0">
                  <a:pos x="0" y="76"/>
                </a:cxn>
                <a:cxn ang="0">
                  <a:pos x="0" y="78"/>
                </a:cxn>
                <a:cxn ang="0">
                  <a:pos x="0" y="81"/>
                </a:cxn>
                <a:cxn ang="0">
                  <a:pos x="1" y="84"/>
                </a:cxn>
                <a:cxn ang="0">
                  <a:pos x="3" y="85"/>
                </a:cxn>
                <a:cxn ang="0">
                  <a:pos x="5" y="86"/>
                </a:cxn>
                <a:cxn ang="0">
                  <a:pos x="8" y="86"/>
                </a:cxn>
                <a:cxn ang="0">
                  <a:pos x="10" y="84"/>
                </a:cxn>
                <a:cxn ang="0">
                  <a:pos x="2" y="84"/>
                </a:cxn>
              </a:cxnLst>
              <a:rect l="0" t="0" r="r" b="b"/>
              <a:pathLst>
                <a:path w="96" h="86">
                  <a:moveTo>
                    <a:pt x="2" y="84"/>
                  </a:moveTo>
                  <a:lnTo>
                    <a:pt x="10" y="84"/>
                  </a:lnTo>
                  <a:lnTo>
                    <a:pt x="96" y="10"/>
                  </a:lnTo>
                  <a:lnTo>
                    <a:pt x="88" y="0"/>
                  </a:lnTo>
                  <a:lnTo>
                    <a:pt x="2" y="74"/>
                  </a:lnTo>
                  <a:lnTo>
                    <a:pt x="2" y="84"/>
                  </a:lnTo>
                  <a:lnTo>
                    <a:pt x="2" y="74"/>
                  </a:lnTo>
                  <a:lnTo>
                    <a:pt x="0" y="76"/>
                  </a:lnTo>
                  <a:lnTo>
                    <a:pt x="0" y="78"/>
                  </a:lnTo>
                  <a:lnTo>
                    <a:pt x="0" y="81"/>
                  </a:lnTo>
                  <a:lnTo>
                    <a:pt x="1" y="84"/>
                  </a:lnTo>
                  <a:lnTo>
                    <a:pt x="3" y="85"/>
                  </a:lnTo>
                  <a:lnTo>
                    <a:pt x="5" y="86"/>
                  </a:lnTo>
                  <a:lnTo>
                    <a:pt x="8" y="86"/>
                  </a:lnTo>
                  <a:lnTo>
                    <a:pt x="10" y="84"/>
                  </a:lnTo>
                  <a:lnTo>
                    <a:pt x="2" y="8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8" name="Freeform 2742"/>
            <p:cNvSpPr>
              <a:spLocks/>
            </p:cNvSpPr>
            <p:nvPr/>
          </p:nvSpPr>
          <p:spPr bwMode="auto">
            <a:xfrm>
              <a:off x="3684" y="2765"/>
              <a:ext cx="24" cy="21"/>
            </a:xfrm>
            <a:custGeom>
              <a:avLst/>
              <a:gdLst/>
              <a:ahLst/>
              <a:cxnLst>
                <a:cxn ang="0">
                  <a:pos x="90" y="86"/>
                </a:cxn>
                <a:cxn ang="0">
                  <a:pos x="94" y="75"/>
                </a:cxn>
                <a:cxn ang="0">
                  <a:pos x="8" y="0"/>
                </a:cxn>
                <a:cxn ang="0">
                  <a:pos x="0" y="10"/>
                </a:cxn>
                <a:cxn ang="0">
                  <a:pos x="86" y="84"/>
                </a:cxn>
                <a:cxn ang="0">
                  <a:pos x="90" y="86"/>
                </a:cxn>
                <a:cxn ang="0">
                  <a:pos x="86" y="84"/>
                </a:cxn>
                <a:cxn ang="0">
                  <a:pos x="88" y="86"/>
                </a:cxn>
                <a:cxn ang="0">
                  <a:pos x="91" y="86"/>
                </a:cxn>
                <a:cxn ang="0">
                  <a:pos x="93" y="85"/>
                </a:cxn>
                <a:cxn ang="0">
                  <a:pos x="95" y="84"/>
                </a:cxn>
                <a:cxn ang="0">
                  <a:pos x="96" y="82"/>
                </a:cxn>
                <a:cxn ang="0">
                  <a:pos x="97" y="79"/>
                </a:cxn>
                <a:cxn ang="0">
                  <a:pos x="96" y="77"/>
                </a:cxn>
                <a:cxn ang="0">
                  <a:pos x="94" y="75"/>
                </a:cxn>
                <a:cxn ang="0">
                  <a:pos x="90" y="86"/>
                </a:cxn>
              </a:cxnLst>
              <a:rect l="0" t="0" r="r" b="b"/>
              <a:pathLst>
                <a:path w="97" h="86">
                  <a:moveTo>
                    <a:pt x="90" y="86"/>
                  </a:moveTo>
                  <a:lnTo>
                    <a:pt x="94" y="75"/>
                  </a:lnTo>
                  <a:lnTo>
                    <a:pt x="8" y="0"/>
                  </a:lnTo>
                  <a:lnTo>
                    <a:pt x="0" y="10"/>
                  </a:lnTo>
                  <a:lnTo>
                    <a:pt x="86" y="84"/>
                  </a:lnTo>
                  <a:lnTo>
                    <a:pt x="90" y="86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5"/>
                  </a:lnTo>
                  <a:lnTo>
                    <a:pt x="95" y="84"/>
                  </a:lnTo>
                  <a:lnTo>
                    <a:pt x="96" y="82"/>
                  </a:lnTo>
                  <a:lnTo>
                    <a:pt x="97" y="79"/>
                  </a:lnTo>
                  <a:lnTo>
                    <a:pt x="96" y="77"/>
                  </a:lnTo>
                  <a:lnTo>
                    <a:pt x="94" y="75"/>
                  </a:lnTo>
                  <a:lnTo>
                    <a:pt x="90" y="8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59" name="Freeform 2743"/>
            <p:cNvSpPr>
              <a:spLocks/>
            </p:cNvSpPr>
            <p:nvPr/>
          </p:nvSpPr>
          <p:spPr bwMode="auto">
            <a:xfrm>
              <a:off x="3706" y="2783"/>
              <a:ext cx="29" cy="3"/>
            </a:xfrm>
            <a:custGeom>
              <a:avLst/>
              <a:gdLst/>
              <a:ahLst/>
              <a:cxnLst>
                <a:cxn ang="0">
                  <a:pos x="113" y="6"/>
                </a:cxn>
                <a:cxn ang="0">
                  <a:pos x="106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106" y="13"/>
                </a:cxn>
                <a:cxn ang="0">
                  <a:pos x="113" y="6"/>
                </a:cxn>
                <a:cxn ang="0">
                  <a:pos x="106" y="13"/>
                </a:cxn>
                <a:cxn ang="0">
                  <a:pos x="109" y="12"/>
                </a:cxn>
                <a:cxn ang="0">
                  <a:pos x="111" y="11"/>
                </a:cxn>
                <a:cxn ang="0">
                  <a:pos x="112" y="9"/>
                </a:cxn>
                <a:cxn ang="0">
                  <a:pos x="113" y="6"/>
                </a:cxn>
                <a:cxn ang="0">
                  <a:pos x="112" y="4"/>
                </a:cxn>
                <a:cxn ang="0">
                  <a:pos x="111" y="2"/>
                </a:cxn>
                <a:cxn ang="0">
                  <a:pos x="109" y="0"/>
                </a:cxn>
                <a:cxn ang="0">
                  <a:pos x="106" y="0"/>
                </a:cxn>
                <a:cxn ang="0">
                  <a:pos x="113" y="6"/>
                </a:cxn>
              </a:cxnLst>
              <a:rect l="0" t="0" r="r" b="b"/>
              <a:pathLst>
                <a:path w="113" h="13">
                  <a:moveTo>
                    <a:pt x="113" y="6"/>
                  </a:moveTo>
                  <a:lnTo>
                    <a:pt x="106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06" y="13"/>
                  </a:lnTo>
                  <a:lnTo>
                    <a:pt x="113" y="6"/>
                  </a:lnTo>
                  <a:lnTo>
                    <a:pt x="106" y="13"/>
                  </a:lnTo>
                  <a:lnTo>
                    <a:pt x="109" y="12"/>
                  </a:lnTo>
                  <a:lnTo>
                    <a:pt x="111" y="11"/>
                  </a:lnTo>
                  <a:lnTo>
                    <a:pt x="112" y="9"/>
                  </a:lnTo>
                  <a:lnTo>
                    <a:pt x="113" y="6"/>
                  </a:lnTo>
                  <a:lnTo>
                    <a:pt x="112" y="4"/>
                  </a:lnTo>
                  <a:lnTo>
                    <a:pt x="111" y="2"/>
                  </a:lnTo>
                  <a:lnTo>
                    <a:pt x="109" y="0"/>
                  </a:lnTo>
                  <a:lnTo>
                    <a:pt x="106" y="0"/>
                  </a:lnTo>
                  <a:lnTo>
                    <a:pt x="113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0" name="Freeform 2744"/>
            <p:cNvSpPr>
              <a:spLocks/>
            </p:cNvSpPr>
            <p:nvPr/>
          </p:nvSpPr>
          <p:spPr bwMode="auto">
            <a:xfrm>
              <a:off x="3731" y="2776"/>
              <a:ext cx="4" cy="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6"/>
                </a:cxn>
                <a:cxn ang="0">
                  <a:pos x="0" y="33"/>
                </a:cxn>
                <a:cxn ang="0">
                  <a:pos x="13" y="3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13" y="6"/>
                </a:cxn>
                <a:cxn ang="0">
                  <a:pos x="12" y="4"/>
                </a:cxn>
                <a:cxn ang="0">
                  <a:pos x="11" y="2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6"/>
                </a:cxn>
                <a:cxn ang="0">
                  <a:pos x="9" y="0"/>
                </a:cxn>
              </a:cxnLst>
              <a:rect l="0" t="0" r="r" b="b"/>
              <a:pathLst>
                <a:path w="13" h="33">
                  <a:moveTo>
                    <a:pt x="9" y="0"/>
                  </a:moveTo>
                  <a:lnTo>
                    <a:pt x="0" y="6"/>
                  </a:lnTo>
                  <a:lnTo>
                    <a:pt x="0" y="33"/>
                  </a:lnTo>
                  <a:lnTo>
                    <a:pt x="13" y="3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13" y="6"/>
                  </a:lnTo>
                  <a:lnTo>
                    <a:pt x="12" y="4"/>
                  </a:lnTo>
                  <a:lnTo>
                    <a:pt x="11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1" name="Freeform 2745"/>
            <p:cNvSpPr>
              <a:spLocks/>
            </p:cNvSpPr>
            <p:nvPr/>
          </p:nvSpPr>
          <p:spPr bwMode="auto">
            <a:xfrm>
              <a:off x="3732" y="2776"/>
              <a:ext cx="26" cy="14"/>
            </a:xfrm>
            <a:custGeom>
              <a:avLst/>
              <a:gdLst/>
              <a:ahLst/>
              <a:cxnLst>
                <a:cxn ang="0">
                  <a:pos x="98" y="52"/>
                </a:cxn>
                <a:cxn ang="0">
                  <a:pos x="98" y="40"/>
                </a:cxn>
                <a:cxn ang="0">
                  <a:pos x="5" y="0"/>
                </a:cxn>
                <a:cxn ang="0">
                  <a:pos x="0" y="12"/>
                </a:cxn>
                <a:cxn ang="0">
                  <a:pos x="93" y="52"/>
                </a:cxn>
                <a:cxn ang="0">
                  <a:pos x="98" y="52"/>
                </a:cxn>
                <a:cxn ang="0">
                  <a:pos x="93" y="52"/>
                </a:cxn>
                <a:cxn ang="0">
                  <a:pos x="96" y="53"/>
                </a:cxn>
                <a:cxn ang="0">
                  <a:pos x="99" y="52"/>
                </a:cxn>
                <a:cxn ang="0">
                  <a:pos x="101" y="51"/>
                </a:cxn>
                <a:cxn ang="0">
                  <a:pos x="102" y="49"/>
                </a:cxn>
                <a:cxn ang="0">
                  <a:pos x="102" y="47"/>
                </a:cxn>
                <a:cxn ang="0">
                  <a:pos x="102" y="44"/>
                </a:cxn>
                <a:cxn ang="0">
                  <a:pos x="101" y="42"/>
                </a:cxn>
                <a:cxn ang="0">
                  <a:pos x="98" y="40"/>
                </a:cxn>
                <a:cxn ang="0">
                  <a:pos x="98" y="52"/>
                </a:cxn>
              </a:cxnLst>
              <a:rect l="0" t="0" r="r" b="b"/>
              <a:pathLst>
                <a:path w="102" h="53">
                  <a:moveTo>
                    <a:pt x="98" y="52"/>
                  </a:moveTo>
                  <a:lnTo>
                    <a:pt x="98" y="40"/>
                  </a:lnTo>
                  <a:lnTo>
                    <a:pt x="5" y="0"/>
                  </a:lnTo>
                  <a:lnTo>
                    <a:pt x="0" y="12"/>
                  </a:lnTo>
                  <a:lnTo>
                    <a:pt x="93" y="52"/>
                  </a:lnTo>
                  <a:lnTo>
                    <a:pt x="98" y="52"/>
                  </a:lnTo>
                  <a:lnTo>
                    <a:pt x="93" y="52"/>
                  </a:lnTo>
                  <a:lnTo>
                    <a:pt x="96" y="53"/>
                  </a:lnTo>
                  <a:lnTo>
                    <a:pt x="99" y="52"/>
                  </a:lnTo>
                  <a:lnTo>
                    <a:pt x="101" y="51"/>
                  </a:lnTo>
                  <a:lnTo>
                    <a:pt x="102" y="49"/>
                  </a:lnTo>
                  <a:lnTo>
                    <a:pt x="102" y="47"/>
                  </a:lnTo>
                  <a:lnTo>
                    <a:pt x="102" y="44"/>
                  </a:lnTo>
                  <a:lnTo>
                    <a:pt x="101" y="42"/>
                  </a:lnTo>
                  <a:lnTo>
                    <a:pt x="98" y="40"/>
                  </a:lnTo>
                  <a:lnTo>
                    <a:pt x="98" y="5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2" name="Freeform 2746"/>
            <p:cNvSpPr>
              <a:spLocks/>
            </p:cNvSpPr>
            <p:nvPr/>
          </p:nvSpPr>
          <p:spPr bwMode="auto">
            <a:xfrm>
              <a:off x="3731" y="2786"/>
              <a:ext cx="26" cy="13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9" y="50"/>
                </a:cxn>
                <a:cxn ang="0">
                  <a:pos x="102" y="12"/>
                </a:cxn>
                <a:cxn ang="0">
                  <a:pos x="98" y="0"/>
                </a:cxn>
                <a:cxn ang="0">
                  <a:pos x="4" y="38"/>
                </a:cxn>
                <a:cxn ang="0">
                  <a:pos x="0" y="44"/>
                </a:cxn>
                <a:cxn ang="0">
                  <a:pos x="4" y="38"/>
                </a:cxn>
                <a:cxn ang="0">
                  <a:pos x="2" y="39"/>
                </a:cxn>
                <a:cxn ang="0">
                  <a:pos x="0" y="41"/>
                </a:cxn>
                <a:cxn ang="0">
                  <a:pos x="0" y="44"/>
                </a:cxn>
                <a:cxn ang="0">
                  <a:pos x="0" y="46"/>
                </a:cxn>
                <a:cxn ang="0">
                  <a:pos x="2" y="48"/>
                </a:cxn>
                <a:cxn ang="0">
                  <a:pos x="4" y="50"/>
                </a:cxn>
                <a:cxn ang="0">
                  <a:pos x="6" y="50"/>
                </a:cxn>
                <a:cxn ang="0">
                  <a:pos x="9" y="50"/>
                </a:cxn>
                <a:cxn ang="0">
                  <a:pos x="0" y="44"/>
                </a:cxn>
              </a:cxnLst>
              <a:rect l="0" t="0" r="r" b="b"/>
              <a:pathLst>
                <a:path w="102" h="50">
                  <a:moveTo>
                    <a:pt x="0" y="44"/>
                  </a:moveTo>
                  <a:lnTo>
                    <a:pt x="9" y="50"/>
                  </a:lnTo>
                  <a:lnTo>
                    <a:pt x="102" y="12"/>
                  </a:lnTo>
                  <a:lnTo>
                    <a:pt x="98" y="0"/>
                  </a:lnTo>
                  <a:lnTo>
                    <a:pt x="4" y="38"/>
                  </a:lnTo>
                  <a:lnTo>
                    <a:pt x="0" y="44"/>
                  </a:lnTo>
                  <a:lnTo>
                    <a:pt x="4" y="38"/>
                  </a:lnTo>
                  <a:lnTo>
                    <a:pt x="2" y="39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6"/>
                  </a:lnTo>
                  <a:lnTo>
                    <a:pt x="2" y="48"/>
                  </a:lnTo>
                  <a:lnTo>
                    <a:pt x="4" y="50"/>
                  </a:lnTo>
                  <a:lnTo>
                    <a:pt x="6" y="50"/>
                  </a:lnTo>
                  <a:lnTo>
                    <a:pt x="9" y="5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3" name="Freeform 2747"/>
            <p:cNvSpPr>
              <a:spLocks/>
            </p:cNvSpPr>
            <p:nvPr/>
          </p:nvSpPr>
          <p:spPr bwMode="auto">
            <a:xfrm>
              <a:off x="3731" y="2789"/>
              <a:ext cx="4" cy="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7"/>
                </a:cxn>
                <a:cxn ang="0">
                  <a:pos x="0" y="34"/>
                </a:cxn>
                <a:cxn ang="0">
                  <a:pos x="13" y="34"/>
                </a:cxn>
                <a:cxn ang="0">
                  <a:pos x="13" y="7"/>
                </a:cxn>
                <a:cxn ang="0">
                  <a:pos x="6" y="0"/>
                </a:cxn>
                <a:cxn ang="0">
                  <a:pos x="13" y="7"/>
                </a:cxn>
                <a:cxn ang="0">
                  <a:pos x="12" y="4"/>
                </a:cxn>
                <a:cxn ang="0">
                  <a:pos x="11" y="2"/>
                </a:cxn>
                <a:cxn ang="0">
                  <a:pos x="9" y="1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6" y="0"/>
                </a:cxn>
              </a:cxnLst>
              <a:rect l="0" t="0" r="r" b="b"/>
              <a:pathLst>
                <a:path w="13" h="34">
                  <a:moveTo>
                    <a:pt x="6" y="0"/>
                  </a:moveTo>
                  <a:lnTo>
                    <a:pt x="0" y="7"/>
                  </a:lnTo>
                  <a:lnTo>
                    <a:pt x="0" y="34"/>
                  </a:lnTo>
                  <a:lnTo>
                    <a:pt x="13" y="34"/>
                  </a:lnTo>
                  <a:lnTo>
                    <a:pt x="13" y="7"/>
                  </a:lnTo>
                  <a:lnTo>
                    <a:pt x="6" y="0"/>
                  </a:lnTo>
                  <a:lnTo>
                    <a:pt x="13" y="7"/>
                  </a:lnTo>
                  <a:lnTo>
                    <a:pt x="12" y="4"/>
                  </a:lnTo>
                  <a:lnTo>
                    <a:pt x="11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4" name="Freeform 2748"/>
            <p:cNvSpPr>
              <a:spLocks/>
            </p:cNvSpPr>
            <p:nvPr/>
          </p:nvSpPr>
          <p:spPr bwMode="auto">
            <a:xfrm>
              <a:off x="3694" y="2789"/>
              <a:ext cx="39" cy="3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6" y="13"/>
                </a:cxn>
                <a:cxn ang="0">
                  <a:pos x="154" y="13"/>
                </a:cxn>
                <a:cxn ang="0">
                  <a:pos x="154" y="0"/>
                </a:cxn>
                <a:cxn ang="0">
                  <a:pos x="6" y="0"/>
                </a:cxn>
                <a:cxn ang="0">
                  <a:pos x="2" y="12"/>
                </a:cxn>
                <a:cxn ang="0">
                  <a:pos x="6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2" y="11"/>
                </a:cxn>
                <a:cxn ang="0">
                  <a:pos x="4" y="13"/>
                </a:cxn>
                <a:cxn ang="0">
                  <a:pos x="6" y="13"/>
                </a:cxn>
                <a:cxn ang="0">
                  <a:pos x="2" y="12"/>
                </a:cxn>
              </a:cxnLst>
              <a:rect l="0" t="0" r="r" b="b"/>
              <a:pathLst>
                <a:path w="154" h="13">
                  <a:moveTo>
                    <a:pt x="2" y="12"/>
                  </a:moveTo>
                  <a:lnTo>
                    <a:pt x="6" y="13"/>
                  </a:lnTo>
                  <a:lnTo>
                    <a:pt x="154" y="13"/>
                  </a:lnTo>
                  <a:lnTo>
                    <a:pt x="154" y="0"/>
                  </a:lnTo>
                  <a:lnTo>
                    <a:pt x="6" y="0"/>
                  </a:lnTo>
                  <a:lnTo>
                    <a:pt x="2" y="12"/>
                  </a:lnTo>
                  <a:lnTo>
                    <a:pt x="6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6" y="13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5" name="Freeform 2749"/>
            <p:cNvSpPr>
              <a:spLocks/>
            </p:cNvSpPr>
            <p:nvPr/>
          </p:nvSpPr>
          <p:spPr bwMode="auto">
            <a:xfrm>
              <a:off x="3675" y="2771"/>
              <a:ext cx="22" cy="21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11"/>
                </a:cxn>
                <a:cxn ang="0">
                  <a:pos x="79" y="83"/>
                </a:cxn>
                <a:cxn ang="0">
                  <a:pos x="88" y="73"/>
                </a:cxn>
                <a:cxn ang="0">
                  <a:pos x="10" y="2"/>
                </a:cxn>
                <a:cxn ang="0">
                  <a:pos x="2" y="2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2" y="11"/>
                </a:cxn>
                <a:cxn ang="0">
                  <a:pos x="2" y="2"/>
                </a:cxn>
              </a:cxnLst>
              <a:rect l="0" t="0" r="r" b="b"/>
              <a:pathLst>
                <a:path w="88" h="83">
                  <a:moveTo>
                    <a:pt x="2" y="2"/>
                  </a:moveTo>
                  <a:lnTo>
                    <a:pt x="2" y="11"/>
                  </a:lnTo>
                  <a:lnTo>
                    <a:pt x="79" y="83"/>
                  </a:lnTo>
                  <a:lnTo>
                    <a:pt x="88" y="73"/>
                  </a:lnTo>
                  <a:lnTo>
                    <a:pt x="10" y="2"/>
                  </a:lnTo>
                  <a:lnTo>
                    <a:pt x="2" y="2"/>
                  </a:lnTo>
                  <a:lnTo>
                    <a:pt x="10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6" name="Freeform 2750"/>
            <p:cNvSpPr>
              <a:spLocks/>
            </p:cNvSpPr>
            <p:nvPr/>
          </p:nvSpPr>
          <p:spPr bwMode="auto">
            <a:xfrm>
              <a:off x="3655" y="2771"/>
              <a:ext cx="22" cy="21"/>
            </a:xfrm>
            <a:custGeom>
              <a:avLst/>
              <a:gdLst/>
              <a:ahLst/>
              <a:cxnLst>
                <a:cxn ang="0">
                  <a:pos x="7" y="82"/>
                </a:cxn>
                <a:cxn ang="0">
                  <a:pos x="11" y="81"/>
                </a:cxn>
                <a:cxn ang="0">
                  <a:pos x="89" y="9"/>
                </a:cxn>
                <a:cxn ang="0">
                  <a:pos x="81" y="0"/>
                </a:cxn>
                <a:cxn ang="0">
                  <a:pos x="2" y="71"/>
                </a:cxn>
                <a:cxn ang="0">
                  <a:pos x="7" y="82"/>
                </a:cxn>
                <a:cxn ang="0">
                  <a:pos x="2" y="71"/>
                </a:cxn>
                <a:cxn ang="0">
                  <a:pos x="1" y="73"/>
                </a:cxn>
                <a:cxn ang="0">
                  <a:pos x="0" y="76"/>
                </a:cxn>
                <a:cxn ang="0">
                  <a:pos x="1" y="78"/>
                </a:cxn>
                <a:cxn ang="0">
                  <a:pos x="2" y="80"/>
                </a:cxn>
                <a:cxn ang="0">
                  <a:pos x="4" y="82"/>
                </a:cxn>
                <a:cxn ang="0">
                  <a:pos x="6" y="82"/>
                </a:cxn>
                <a:cxn ang="0">
                  <a:pos x="9" y="82"/>
                </a:cxn>
                <a:cxn ang="0">
                  <a:pos x="11" y="81"/>
                </a:cxn>
                <a:cxn ang="0">
                  <a:pos x="7" y="82"/>
                </a:cxn>
              </a:cxnLst>
              <a:rect l="0" t="0" r="r" b="b"/>
              <a:pathLst>
                <a:path w="89" h="82">
                  <a:moveTo>
                    <a:pt x="7" y="82"/>
                  </a:moveTo>
                  <a:lnTo>
                    <a:pt x="11" y="81"/>
                  </a:lnTo>
                  <a:lnTo>
                    <a:pt x="89" y="9"/>
                  </a:lnTo>
                  <a:lnTo>
                    <a:pt x="81" y="0"/>
                  </a:lnTo>
                  <a:lnTo>
                    <a:pt x="2" y="71"/>
                  </a:lnTo>
                  <a:lnTo>
                    <a:pt x="7" y="82"/>
                  </a:lnTo>
                  <a:lnTo>
                    <a:pt x="2" y="71"/>
                  </a:lnTo>
                  <a:lnTo>
                    <a:pt x="1" y="73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80"/>
                  </a:lnTo>
                  <a:lnTo>
                    <a:pt x="4" y="82"/>
                  </a:lnTo>
                  <a:lnTo>
                    <a:pt x="6" y="82"/>
                  </a:lnTo>
                  <a:lnTo>
                    <a:pt x="9" y="82"/>
                  </a:lnTo>
                  <a:lnTo>
                    <a:pt x="11" y="81"/>
                  </a:lnTo>
                  <a:lnTo>
                    <a:pt x="7" y="8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7" name="Freeform 2751"/>
            <p:cNvSpPr>
              <a:spLocks/>
            </p:cNvSpPr>
            <p:nvPr/>
          </p:nvSpPr>
          <p:spPr bwMode="auto">
            <a:xfrm>
              <a:off x="3618" y="2789"/>
              <a:ext cx="39" cy="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7" y="13"/>
                </a:cxn>
                <a:cxn ang="0">
                  <a:pos x="155" y="13"/>
                </a:cxn>
                <a:cxn ang="0">
                  <a:pos x="155" y="0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4" y="13"/>
                </a:cxn>
                <a:cxn ang="0">
                  <a:pos x="7" y="13"/>
                </a:cxn>
                <a:cxn ang="0">
                  <a:pos x="0" y="7"/>
                </a:cxn>
              </a:cxnLst>
              <a:rect l="0" t="0" r="r" b="b"/>
              <a:pathLst>
                <a:path w="155" h="13">
                  <a:moveTo>
                    <a:pt x="0" y="7"/>
                  </a:moveTo>
                  <a:lnTo>
                    <a:pt x="7" y="13"/>
                  </a:lnTo>
                  <a:lnTo>
                    <a:pt x="155" y="13"/>
                  </a:lnTo>
                  <a:lnTo>
                    <a:pt x="155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7" y="1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8" name="Freeform 2752"/>
            <p:cNvSpPr>
              <a:spLocks/>
            </p:cNvSpPr>
            <p:nvPr/>
          </p:nvSpPr>
          <p:spPr bwMode="auto">
            <a:xfrm>
              <a:off x="3618" y="2791"/>
              <a:ext cx="4" cy="8"/>
            </a:xfrm>
            <a:custGeom>
              <a:avLst/>
              <a:gdLst/>
              <a:ahLst/>
              <a:cxnLst>
                <a:cxn ang="0">
                  <a:pos x="4" y="33"/>
                </a:cxn>
                <a:cxn ang="0">
                  <a:pos x="13" y="27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4" y="33"/>
                </a:cxn>
                <a:cxn ang="0">
                  <a:pos x="0" y="27"/>
                </a:cxn>
                <a:cxn ang="0">
                  <a:pos x="1" y="30"/>
                </a:cxn>
                <a:cxn ang="0">
                  <a:pos x="2" y="32"/>
                </a:cxn>
                <a:cxn ang="0">
                  <a:pos x="4" y="33"/>
                </a:cxn>
                <a:cxn ang="0">
                  <a:pos x="7" y="33"/>
                </a:cxn>
                <a:cxn ang="0">
                  <a:pos x="9" y="33"/>
                </a:cxn>
                <a:cxn ang="0">
                  <a:pos x="11" y="32"/>
                </a:cxn>
                <a:cxn ang="0">
                  <a:pos x="13" y="30"/>
                </a:cxn>
                <a:cxn ang="0">
                  <a:pos x="13" y="27"/>
                </a:cxn>
                <a:cxn ang="0">
                  <a:pos x="4" y="33"/>
                </a:cxn>
              </a:cxnLst>
              <a:rect l="0" t="0" r="r" b="b"/>
              <a:pathLst>
                <a:path w="13" h="33">
                  <a:moveTo>
                    <a:pt x="4" y="33"/>
                  </a:moveTo>
                  <a:lnTo>
                    <a:pt x="13" y="2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1" y="30"/>
                  </a:lnTo>
                  <a:lnTo>
                    <a:pt x="2" y="32"/>
                  </a:lnTo>
                  <a:lnTo>
                    <a:pt x="4" y="33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11" y="32"/>
                  </a:lnTo>
                  <a:lnTo>
                    <a:pt x="13" y="30"/>
                  </a:lnTo>
                  <a:lnTo>
                    <a:pt x="13" y="27"/>
                  </a:lnTo>
                  <a:lnTo>
                    <a:pt x="4" y="3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69" name="Freeform 2753"/>
            <p:cNvSpPr>
              <a:spLocks/>
            </p:cNvSpPr>
            <p:nvPr/>
          </p:nvSpPr>
          <p:spPr bwMode="auto">
            <a:xfrm>
              <a:off x="3595" y="2786"/>
              <a:ext cx="26" cy="1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12"/>
                </a:cxn>
                <a:cxn ang="0">
                  <a:pos x="97" y="50"/>
                </a:cxn>
                <a:cxn ang="0">
                  <a:pos x="102" y="38"/>
                </a:cxn>
                <a:cxn ang="0">
                  <a:pos x="9" y="0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3" y="1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4" y="12"/>
                </a:cxn>
                <a:cxn ang="0">
                  <a:pos x="4" y="0"/>
                </a:cxn>
              </a:cxnLst>
              <a:rect l="0" t="0" r="r" b="b"/>
              <a:pathLst>
                <a:path w="102" h="50">
                  <a:moveTo>
                    <a:pt x="4" y="0"/>
                  </a:moveTo>
                  <a:lnTo>
                    <a:pt x="4" y="12"/>
                  </a:lnTo>
                  <a:lnTo>
                    <a:pt x="97" y="50"/>
                  </a:lnTo>
                  <a:lnTo>
                    <a:pt x="102" y="38"/>
                  </a:lnTo>
                  <a:lnTo>
                    <a:pt x="9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4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0" name="Freeform 2754"/>
            <p:cNvSpPr>
              <a:spLocks/>
            </p:cNvSpPr>
            <p:nvPr/>
          </p:nvSpPr>
          <p:spPr bwMode="auto">
            <a:xfrm>
              <a:off x="3596" y="2776"/>
              <a:ext cx="26" cy="13"/>
            </a:xfrm>
            <a:custGeom>
              <a:avLst/>
              <a:gdLst/>
              <a:ahLst/>
              <a:cxnLst>
                <a:cxn ang="0">
                  <a:pos x="102" y="6"/>
                </a:cxn>
                <a:cxn ang="0">
                  <a:pos x="93" y="0"/>
                </a:cxn>
                <a:cxn ang="0">
                  <a:pos x="0" y="40"/>
                </a:cxn>
                <a:cxn ang="0">
                  <a:pos x="5" y="52"/>
                </a:cxn>
                <a:cxn ang="0">
                  <a:pos x="98" y="12"/>
                </a:cxn>
                <a:cxn ang="0">
                  <a:pos x="102" y="6"/>
                </a:cxn>
                <a:cxn ang="0">
                  <a:pos x="98" y="12"/>
                </a:cxn>
                <a:cxn ang="0">
                  <a:pos x="101" y="11"/>
                </a:cxn>
                <a:cxn ang="0">
                  <a:pos x="102" y="9"/>
                </a:cxn>
                <a:cxn ang="0">
                  <a:pos x="102" y="6"/>
                </a:cxn>
                <a:cxn ang="0">
                  <a:pos x="102" y="4"/>
                </a:cxn>
                <a:cxn ang="0">
                  <a:pos x="100" y="2"/>
                </a:cxn>
                <a:cxn ang="0">
                  <a:pos x="99" y="0"/>
                </a:cxn>
                <a:cxn ang="0">
                  <a:pos x="96" y="0"/>
                </a:cxn>
                <a:cxn ang="0">
                  <a:pos x="93" y="0"/>
                </a:cxn>
                <a:cxn ang="0">
                  <a:pos x="102" y="6"/>
                </a:cxn>
              </a:cxnLst>
              <a:rect l="0" t="0" r="r" b="b"/>
              <a:pathLst>
                <a:path w="102" h="52">
                  <a:moveTo>
                    <a:pt x="102" y="6"/>
                  </a:moveTo>
                  <a:lnTo>
                    <a:pt x="93" y="0"/>
                  </a:lnTo>
                  <a:lnTo>
                    <a:pt x="0" y="40"/>
                  </a:lnTo>
                  <a:lnTo>
                    <a:pt x="5" y="52"/>
                  </a:lnTo>
                  <a:lnTo>
                    <a:pt x="98" y="12"/>
                  </a:lnTo>
                  <a:lnTo>
                    <a:pt x="102" y="6"/>
                  </a:lnTo>
                  <a:lnTo>
                    <a:pt x="98" y="12"/>
                  </a:lnTo>
                  <a:lnTo>
                    <a:pt x="101" y="11"/>
                  </a:lnTo>
                  <a:lnTo>
                    <a:pt x="102" y="9"/>
                  </a:lnTo>
                  <a:lnTo>
                    <a:pt x="102" y="6"/>
                  </a:lnTo>
                  <a:lnTo>
                    <a:pt x="102" y="4"/>
                  </a:lnTo>
                  <a:lnTo>
                    <a:pt x="100" y="2"/>
                  </a:lnTo>
                  <a:lnTo>
                    <a:pt x="99" y="0"/>
                  </a:lnTo>
                  <a:lnTo>
                    <a:pt x="96" y="0"/>
                  </a:lnTo>
                  <a:lnTo>
                    <a:pt x="93" y="0"/>
                  </a:lnTo>
                  <a:lnTo>
                    <a:pt x="102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1" name="Freeform 2755"/>
            <p:cNvSpPr>
              <a:spLocks/>
            </p:cNvSpPr>
            <p:nvPr/>
          </p:nvSpPr>
          <p:spPr bwMode="auto">
            <a:xfrm>
              <a:off x="3618" y="2778"/>
              <a:ext cx="4" cy="8"/>
            </a:xfrm>
            <a:custGeom>
              <a:avLst/>
              <a:gdLst/>
              <a:ahLst/>
              <a:cxnLst>
                <a:cxn ang="0">
                  <a:pos x="7" y="34"/>
                </a:cxn>
                <a:cxn ang="0">
                  <a:pos x="13" y="27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27"/>
                </a:cxn>
                <a:cxn ang="0">
                  <a:pos x="7" y="34"/>
                </a:cxn>
                <a:cxn ang="0">
                  <a:pos x="0" y="27"/>
                </a:cxn>
                <a:cxn ang="0">
                  <a:pos x="1" y="30"/>
                </a:cxn>
                <a:cxn ang="0">
                  <a:pos x="2" y="32"/>
                </a:cxn>
                <a:cxn ang="0">
                  <a:pos x="4" y="33"/>
                </a:cxn>
                <a:cxn ang="0">
                  <a:pos x="7" y="34"/>
                </a:cxn>
                <a:cxn ang="0">
                  <a:pos x="9" y="33"/>
                </a:cxn>
                <a:cxn ang="0">
                  <a:pos x="11" y="32"/>
                </a:cxn>
                <a:cxn ang="0">
                  <a:pos x="13" y="30"/>
                </a:cxn>
                <a:cxn ang="0">
                  <a:pos x="13" y="27"/>
                </a:cxn>
                <a:cxn ang="0">
                  <a:pos x="7" y="34"/>
                </a:cxn>
              </a:cxnLst>
              <a:rect l="0" t="0" r="r" b="b"/>
              <a:pathLst>
                <a:path w="13" h="34">
                  <a:moveTo>
                    <a:pt x="7" y="34"/>
                  </a:moveTo>
                  <a:lnTo>
                    <a:pt x="13" y="27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7"/>
                  </a:lnTo>
                  <a:lnTo>
                    <a:pt x="7" y="34"/>
                  </a:lnTo>
                  <a:lnTo>
                    <a:pt x="0" y="27"/>
                  </a:lnTo>
                  <a:lnTo>
                    <a:pt x="1" y="30"/>
                  </a:lnTo>
                  <a:lnTo>
                    <a:pt x="2" y="32"/>
                  </a:lnTo>
                  <a:lnTo>
                    <a:pt x="4" y="33"/>
                  </a:lnTo>
                  <a:lnTo>
                    <a:pt x="7" y="34"/>
                  </a:lnTo>
                  <a:lnTo>
                    <a:pt x="9" y="33"/>
                  </a:lnTo>
                  <a:lnTo>
                    <a:pt x="11" y="32"/>
                  </a:lnTo>
                  <a:lnTo>
                    <a:pt x="13" y="30"/>
                  </a:lnTo>
                  <a:lnTo>
                    <a:pt x="13" y="27"/>
                  </a:lnTo>
                  <a:lnTo>
                    <a:pt x="7" y="3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2" name="Freeform 2756"/>
            <p:cNvSpPr>
              <a:spLocks/>
            </p:cNvSpPr>
            <p:nvPr/>
          </p:nvSpPr>
          <p:spPr bwMode="auto">
            <a:xfrm>
              <a:off x="3620" y="2783"/>
              <a:ext cx="26" cy="3"/>
            </a:xfrm>
            <a:custGeom>
              <a:avLst/>
              <a:gdLst/>
              <a:ahLst/>
              <a:cxnLst>
                <a:cxn ang="0">
                  <a:pos x="102" y="11"/>
                </a:cxn>
                <a:cxn ang="0">
                  <a:pos x="98" y="0"/>
                </a:cxn>
                <a:cxn ang="0">
                  <a:pos x="0" y="0"/>
                </a:cxn>
                <a:cxn ang="0">
                  <a:pos x="0" y="13"/>
                </a:cxn>
                <a:cxn ang="0">
                  <a:pos x="98" y="13"/>
                </a:cxn>
                <a:cxn ang="0">
                  <a:pos x="102" y="11"/>
                </a:cxn>
                <a:cxn ang="0">
                  <a:pos x="98" y="13"/>
                </a:cxn>
                <a:cxn ang="0">
                  <a:pos x="101" y="12"/>
                </a:cxn>
                <a:cxn ang="0">
                  <a:pos x="103" y="11"/>
                </a:cxn>
                <a:cxn ang="0">
                  <a:pos x="105" y="9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3" y="2"/>
                </a:cxn>
                <a:cxn ang="0">
                  <a:pos x="101" y="0"/>
                </a:cxn>
                <a:cxn ang="0">
                  <a:pos x="98" y="0"/>
                </a:cxn>
                <a:cxn ang="0">
                  <a:pos x="102" y="11"/>
                </a:cxn>
              </a:cxnLst>
              <a:rect l="0" t="0" r="r" b="b"/>
              <a:pathLst>
                <a:path w="105" h="13">
                  <a:moveTo>
                    <a:pt x="102" y="11"/>
                  </a:moveTo>
                  <a:lnTo>
                    <a:pt x="98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98" y="13"/>
                  </a:lnTo>
                  <a:lnTo>
                    <a:pt x="102" y="11"/>
                  </a:lnTo>
                  <a:lnTo>
                    <a:pt x="98" y="13"/>
                  </a:lnTo>
                  <a:lnTo>
                    <a:pt x="101" y="12"/>
                  </a:lnTo>
                  <a:lnTo>
                    <a:pt x="103" y="11"/>
                  </a:lnTo>
                  <a:lnTo>
                    <a:pt x="105" y="9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3" y="2"/>
                  </a:lnTo>
                  <a:lnTo>
                    <a:pt x="101" y="0"/>
                  </a:lnTo>
                  <a:lnTo>
                    <a:pt x="98" y="0"/>
                  </a:lnTo>
                  <a:lnTo>
                    <a:pt x="102" y="1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3" name="Freeform 2757"/>
            <p:cNvSpPr>
              <a:spLocks/>
            </p:cNvSpPr>
            <p:nvPr/>
          </p:nvSpPr>
          <p:spPr bwMode="auto">
            <a:xfrm>
              <a:off x="3644" y="2764"/>
              <a:ext cx="26" cy="22"/>
            </a:xfrm>
            <a:custGeom>
              <a:avLst/>
              <a:gdLst/>
              <a:ahLst/>
              <a:cxnLst>
                <a:cxn ang="0">
                  <a:pos x="102" y="2"/>
                </a:cxn>
                <a:cxn ang="0">
                  <a:pos x="94" y="2"/>
                </a:cxn>
                <a:cxn ang="0">
                  <a:pos x="0" y="76"/>
                </a:cxn>
                <a:cxn ang="0">
                  <a:pos x="8" y="86"/>
                </a:cxn>
                <a:cxn ang="0">
                  <a:pos x="102" y="13"/>
                </a:cxn>
                <a:cxn ang="0">
                  <a:pos x="102" y="2"/>
                </a:cxn>
                <a:cxn ang="0">
                  <a:pos x="102" y="13"/>
                </a:cxn>
                <a:cxn ang="0">
                  <a:pos x="104" y="9"/>
                </a:cxn>
                <a:cxn ang="0">
                  <a:pos x="105" y="7"/>
                </a:cxn>
                <a:cxn ang="0">
                  <a:pos x="104" y="5"/>
                </a:cxn>
                <a:cxn ang="0">
                  <a:pos x="103" y="3"/>
                </a:cxn>
                <a:cxn ang="0">
                  <a:pos x="101" y="1"/>
                </a:cxn>
                <a:cxn ang="0">
                  <a:pos x="99" y="0"/>
                </a:cxn>
                <a:cxn ang="0">
                  <a:pos x="97" y="0"/>
                </a:cxn>
                <a:cxn ang="0">
                  <a:pos x="94" y="2"/>
                </a:cxn>
                <a:cxn ang="0">
                  <a:pos x="102" y="2"/>
                </a:cxn>
              </a:cxnLst>
              <a:rect l="0" t="0" r="r" b="b"/>
              <a:pathLst>
                <a:path w="105" h="86">
                  <a:moveTo>
                    <a:pt x="102" y="2"/>
                  </a:moveTo>
                  <a:lnTo>
                    <a:pt x="94" y="2"/>
                  </a:lnTo>
                  <a:lnTo>
                    <a:pt x="0" y="76"/>
                  </a:lnTo>
                  <a:lnTo>
                    <a:pt x="8" y="86"/>
                  </a:lnTo>
                  <a:lnTo>
                    <a:pt x="102" y="13"/>
                  </a:lnTo>
                  <a:lnTo>
                    <a:pt x="102" y="2"/>
                  </a:lnTo>
                  <a:lnTo>
                    <a:pt x="102" y="13"/>
                  </a:lnTo>
                  <a:lnTo>
                    <a:pt x="104" y="9"/>
                  </a:lnTo>
                  <a:lnTo>
                    <a:pt x="105" y="7"/>
                  </a:lnTo>
                  <a:lnTo>
                    <a:pt x="104" y="5"/>
                  </a:lnTo>
                  <a:lnTo>
                    <a:pt x="103" y="3"/>
                  </a:lnTo>
                  <a:lnTo>
                    <a:pt x="101" y="1"/>
                  </a:lnTo>
                  <a:lnTo>
                    <a:pt x="99" y="0"/>
                  </a:lnTo>
                  <a:lnTo>
                    <a:pt x="97" y="0"/>
                  </a:lnTo>
                  <a:lnTo>
                    <a:pt x="94" y="2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4" name="Freeform 2758"/>
            <p:cNvSpPr>
              <a:spLocks/>
            </p:cNvSpPr>
            <p:nvPr/>
          </p:nvSpPr>
          <p:spPr bwMode="auto">
            <a:xfrm>
              <a:off x="3643" y="2746"/>
              <a:ext cx="26" cy="2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2" y="12"/>
                </a:cxn>
                <a:cxn ang="0">
                  <a:pos x="96" y="87"/>
                </a:cxn>
                <a:cxn ang="0">
                  <a:pos x="104" y="76"/>
                </a:cxn>
                <a:cxn ang="0">
                  <a:pos x="10" y="2"/>
                </a:cxn>
                <a:cxn ang="0">
                  <a:pos x="6" y="0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1"/>
                </a:cxn>
                <a:cxn ang="0">
                  <a:pos x="1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1" y="10"/>
                </a:cxn>
                <a:cxn ang="0">
                  <a:pos x="2" y="12"/>
                </a:cxn>
                <a:cxn ang="0">
                  <a:pos x="6" y="0"/>
                </a:cxn>
              </a:cxnLst>
              <a:rect l="0" t="0" r="r" b="b"/>
              <a:pathLst>
                <a:path w="104" h="87">
                  <a:moveTo>
                    <a:pt x="6" y="0"/>
                  </a:moveTo>
                  <a:lnTo>
                    <a:pt x="2" y="12"/>
                  </a:lnTo>
                  <a:lnTo>
                    <a:pt x="96" y="87"/>
                  </a:lnTo>
                  <a:lnTo>
                    <a:pt x="104" y="76"/>
                  </a:lnTo>
                  <a:lnTo>
                    <a:pt x="10" y="2"/>
                  </a:lnTo>
                  <a:lnTo>
                    <a:pt x="6" y="0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10"/>
                  </a:lnTo>
                  <a:lnTo>
                    <a:pt x="2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5" name="Freeform 2759"/>
            <p:cNvSpPr>
              <a:spLocks/>
            </p:cNvSpPr>
            <p:nvPr/>
          </p:nvSpPr>
          <p:spPr bwMode="auto">
            <a:xfrm>
              <a:off x="3618" y="2746"/>
              <a:ext cx="27" cy="3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7" y="13"/>
                </a:cxn>
                <a:cxn ang="0">
                  <a:pos x="105" y="13"/>
                </a:cxn>
                <a:cxn ang="0">
                  <a:pos x="105" y="0"/>
                </a:cxn>
                <a:cxn ang="0">
                  <a:pos x="7" y="0"/>
                </a:cxn>
                <a:cxn ang="0">
                  <a:pos x="0" y="7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" y="9"/>
                </a:cxn>
                <a:cxn ang="0">
                  <a:pos x="2" y="11"/>
                </a:cxn>
                <a:cxn ang="0">
                  <a:pos x="4" y="13"/>
                </a:cxn>
                <a:cxn ang="0">
                  <a:pos x="7" y="13"/>
                </a:cxn>
                <a:cxn ang="0">
                  <a:pos x="0" y="7"/>
                </a:cxn>
              </a:cxnLst>
              <a:rect l="0" t="0" r="r" b="b"/>
              <a:pathLst>
                <a:path w="105" h="13">
                  <a:moveTo>
                    <a:pt x="0" y="7"/>
                  </a:moveTo>
                  <a:lnTo>
                    <a:pt x="7" y="13"/>
                  </a:lnTo>
                  <a:lnTo>
                    <a:pt x="105" y="13"/>
                  </a:lnTo>
                  <a:lnTo>
                    <a:pt x="105" y="0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7" y="1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6" name="Freeform 2760"/>
            <p:cNvSpPr>
              <a:spLocks/>
            </p:cNvSpPr>
            <p:nvPr/>
          </p:nvSpPr>
          <p:spPr bwMode="auto">
            <a:xfrm>
              <a:off x="3618" y="2747"/>
              <a:ext cx="4" cy="9"/>
            </a:xfrm>
            <a:custGeom>
              <a:avLst/>
              <a:gdLst/>
              <a:ahLst/>
              <a:cxnLst>
                <a:cxn ang="0">
                  <a:pos x="4" y="33"/>
                </a:cxn>
                <a:cxn ang="0">
                  <a:pos x="13" y="26"/>
                </a:cxn>
                <a:cxn ang="0">
                  <a:pos x="13" y="0"/>
                </a:cxn>
                <a:cxn ang="0">
                  <a:pos x="0" y="0"/>
                </a:cxn>
                <a:cxn ang="0">
                  <a:pos x="0" y="26"/>
                </a:cxn>
                <a:cxn ang="0">
                  <a:pos x="4" y="33"/>
                </a:cxn>
                <a:cxn ang="0">
                  <a:pos x="0" y="26"/>
                </a:cxn>
                <a:cxn ang="0">
                  <a:pos x="1" y="30"/>
                </a:cxn>
                <a:cxn ang="0">
                  <a:pos x="2" y="32"/>
                </a:cxn>
                <a:cxn ang="0">
                  <a:pos x="4" y="33"/>
                </a:cxn>
                <a:cxn ang="0">
                  <a:pos x="7" y="33"/>
                </a:cxn>
                <a:cxn ang="0">
                  <a:pos x="9" y="33"/>
                </a:cxn>
                <a:cxn ang="0">
                  <a:pos x="11" y="32"/>
                </a:cxn>
                <a:cxn ang="0">
                  <a:pos x="13" y="30"/>
                </a:cxn>
                <a:cxn ang="0">
                  <a:pos x="13" y="26"/>
                </a:cxn>
                <a:cxn ang="0">
                  <a:pos x="4" y="33"/>
                </a:cxn>
              </a:cxnLst>
              <a:rect l="0" t="0" r="r" b="b"/>
              <a:pathLst>
                <a:path w="13" h="33">
                  <a:moveTo>
                    <a:pt x="4" y="33"/>
                  </a:moveTo>
                  <a:lnTo>
                    <a:pt x="13" y="26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4" y="33"/>
                  </a:lnTo>
                  <a:lnTo>
                    <a:pt x="0" y="26"/>
                  </a:lnTo>
                  <a:lnTo>
                    <a:pt x="1" y="30"/>
                  </a:lnTo>
                  <a:lnTo>
                    <a:pt x="2" y="32"/>
                  </a:lnTo>
                  <a:lnTo>
                    <a:pt x="4" y="33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11" y="32"/>
                  </a:lnTo>
                  <a:lnTo>
                    <a:pt x="13" y="30"/>
                  </a:lnTo>
                  <a:lnTo>
                    <a:pt x="13" y="26"/>
                  </a:lnTo>
                  <a:lnTo>
                    <a:pt x="4" y="3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7" name="Freeform 2761"/>
            <p:cNvSpPr>
              <a:spLocks/>
            </p:cNvSpPr>
            <p:nvPr/>
          </p:nvSpPr>
          <p:spPr bwMode="auto">
            <a:xfrm>
              <a:off x="3595" y="2743"/>
              <a:ext cx="26" cy="1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12"/>
                </a:cxn>
                <a:cxn ang="0">
                  <a:pos x="97" y="50"/>
                </a:cxn>
                <a:cxn ang="0">
                  <a:pos x="102" y="37"/>
                </a:cxn>
                <a:cxn ang="0">
                  <a:pos x="9" y="0"/>
                </a:cxn>
                <a:cxn ang="0">
                  <a:pos x="4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4" y="12"/>
                </a:cxn>
                <a:cxn ang="0">
                  <a:pos x="4" y="0"/>
                </a:cxn>
              </a:cxnLst>
              <a:rect l="0" t="0" r="r" b="b"/>
              <a:pathLst>
                <a:path w="102" h="50">
                  <a:moveTo>
                    <a:pt x="4" y="0"/>
                  </a:moveTo>
                  <a:lnTo>
                    <a:pt x="4" y="12"/>
                  </a:lnTo>
                  <a:lnTo>
                    <a:pt x="97" y="50"/>
                  </a:lnTo>
                  <a:lnTo>
                    <a:pt x="102" y="37"/>
                  </a:lnTo>
                  <a:lnTo>
                    <a:pt x="9" y="0"/>
                  </a:lnTo>
                  <a:lnTo>
                    <a:pt x="4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4" y="1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8" name="Freeform 2762"/>
            <p:cNvSpPr>
              <a:spLocks/>
            </p:cNvSpPr>
            <p:nvPr/>
          </p:nvSpPr>
          <p:spPr bwMode="auto">
            <a:xfrm>
              <a:off x="3596" y="2734"/>
              <a:ext cx="26" cy="12"/>
            </a:xfrm>
            <a:custGeom>
              <a:avLst/>
              <a:gdLst/>
              <a:ahLst/>
              <a:cxnLst>
                <a:cxn ang="0">
                  <a:pos x="102" y="7"/>
                </a:cxn>
                <a:cxn ang="0">
                  <a:pos x="93" y="1"/>
                </a:cxn>
                <a:cxn ang="0">
                  <a:pos x="0" y="38"/>
                </a:cxn>
                <a:cxn ang="0">
                  <a:pos x="5" y="50"/>
                </a:cxn>
                <a:cxn ang="0">
                  <a:pos x="98" y="13"/>
                </a:cxn>
                <a:cxn ang="0">
                  <a:pos x="102" y="7"/>
                </a:cxn>
                <a:cxn ang="0">
                  <a:pos x="98" y="13"/>
                </a:cxn>
                <a:cxn ang="0">
                  <a:pos x="101" y="11"/>
                </a:cxn>
                <a:cxn ang="0">
                  <a:pos x="102" y="9"/>
                </a:cxn>
                <a:cxn ang="0">
                  <a:pos x="102" y="7"/>
                </a:cxn>
                <a:cxn ang="0">
                  <a:pos x="102" y="5"/>
                </a:cxn>
                <a:cxn ang="0">
                  <a:pos x="101" y="3"/>
                </a:cxn>
                <a:cxn ang="0">
                  <a:pos x="99" y="1"/>
                </a:cxn>
                <a:cxn ang="0">
                  <a:pos x="96" y="0"/>
                </a:cxn>
                <a:cxn ang="0">
                  <a:pos x="93" y="1"/>
                </a:cxn>
                <a:cxn ang="0">
                  <a:pos x="102" y="7"/>
                </a:cxn>
              </a:cxnLst>
              <a:rect l="0" t="0" r="r" b="b"/>
              <a:pathLst>
                <a:path w="102" h="50">
                  <a:moveTo>
                    <a:pt x="102" y="7"/>
                  </a:moveTo>
                  <a:lnTo>
                    <a:pt x="93" y="1"/>
                  </a:lnTo>
                  <a:lnTo>
                    <a:pt x="0" y="38"/>
                  </a:lnTo>
                  <a:lnTo>
                    <a:pt x="5" y="50"/>
                  </a:lnTo>
                  <a:lnTo>
                    <a:pt x="98" y="13"/>
                  </a:lnTo>
                  <a:lnTo>
                    <a:pt x="102" y="7"/>
                  </a:lnTo>
                  <a:lnTo>
                    <a:pt x="98" y="13"/>
                  </a:lnTo>
                  <a:lnTo>
                    <a:pt x="101" y="11"/>
                  </a:lnTo>
                  <a:lnTo>
                    <a:pt x="102" y="9"/>
                  </a:lnTo>
                  <a:lnTo>
                    <a:pt x="102" y="7"/>
                  </a:lnTo>
                  <a:lnTo>
                    <a:pt x="102" y="5"/>
                  </a:lnTo>
                  <a:lnTo>
                    <a:pt x="101" y="3"/>
                  </a:lnTo>
                  <a:lnTo>
                    <a:pt x="99" y="1"/>
                  </a:lnTo>
                  <a:lnTo>
                    <a:pt x="96" y="0"/>
                  </a:lnTo>
                  <a:lnTo>
                    <a:pt x="93" y="1"/>
                  </a:lnTo>
                  <a:lnTo>
                    <a:pt x="102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79" name="Rectangle 2763"/>
            <p:cNvSpPr>
              <a:spLocks noChangeArrowheads="1"/>
            </p:cNvSpPr>
            <p:nvPr/>
          </p:nvSpPr>
          <p:spPr bwMode="auto">
            <a:xfrm>
              <a:off x="3045" y="3497"/>
              <a:ext cx="351" cy="26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0" name="Rectangle 2764"/>
            <p:cNvSpPr>
              <a:spLocks noChangeArrowheads="1"/>
            </p:cNvSpPr>
            <p:nvPr/>
          </p:nvSpPr>
          <p:spPr bwMode="auto">
            <a:xfrm>
              <a:off x="3045" y="3497"/>
              <a:ext cx="351" cy="264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1" name="Rectangle 2765"/>
            <p:cNvSpPr>
              <a:spLocks noChangeArrowheads="1"/>
            </p:cNvSpPr>
            <p:nvPr/>
          </p:nvSpPr>
          <p:spPr bwMode="auto">
            <a:xfrm>
              <a:off x="3055" y="3706"/>
              <a:ext cx="330" cy="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2" name="Rectangle 2766"/>
            <p:cNvSpPr>
              <a:spLocks noChangeArrowheads="1"/>
            </p:cNvSpPr>
            <p:nvPr/>
          </p:nvSpPr>
          <p:spPr bwMode="auto">
            <a:xfrm>
              <a:off x="3055" y="3706"/>
              <a:ext cx="330" cy="44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3" name="Freeform 2767"/>
            <p:cNvSpPr>
              <a:spLocks noEditPoints="1"/>
            </p:cNvSpPr>
            <p:nvPr/>
          </p:nvSpPr>
          <p:spPr bwMode="auto">
            <a:xfrm>
              <a:off x="3055" y="3509"/>
              <a:ext cx="330" cy="175"/>
            </a:xfrm>
            <a:custGeom>
              <a:avLst/>
              <a:gdLst/>
              <a:ahLst/>
              <a:cxnLst>
                <a:cxn ang="0">
                  <a:pos x="1169" y="9"/>
                </a:cxn>
                <a:cxn ang="0">
                  <a:pos x="1192" y="0"/>
                </a:cxn>
                <a:cxn ang="0">
                  <a:pos x="1209" y="20"/>
                </a:cxn>
                <a:cxn ang="0">
                  <a:pos x="1192" y="39"/>
                </a:cxn>
                <a:cxn ang="0">
                  <a:pos x="1169" y="34"/>
                </a:cxn>
                <a:cxn ang="0">
                  <a:pos x="988" y="20"/>
                </a:cxn>
                <a:cxn ang="0">
                  <a:pos x="1005" y="0"/>
                </a:cxn>
                <a:cxn ang="0">
                  <a:pos x="1028" y="9"/>
                </a:cxn>
                <a:cxn ang="0">
                  <a:pos x="1028" y="34"/>
                </a:cxn>
                <a:cxn ang="0">
                  <a:pos x="1005" y="39"/>
                </a:cxn>
                <a:cxn ang="0">
                  <a:pos x="988" y="20"/>
                </a:cxn>
                <a:cxn ang="0">
                  <a:pos x="818" y="9"/>
                </a:cxn>
                <a:cxn ang="0">
                  <a:pos x="841" y="0"/>
                </a:cxn>
                <a:cxn ang="0">
                  <a:pos x="858" y="20"/>
                </a:cxn>
                <a:cxn ang="0">
                  <a:pos x="841" y="39"/>
                </a:cxn>
                <a:cxn ang="0">
                  <a:pos x="818" y="34"/>
                </a:cxn>
                <a:cxn ang="0">
                  <a:pos x="636" y="20"/>
                </a:cxn>
                <a:cxn ang="0">
                  <a:pos x="654" y="0"/>
                </a:cxn>
                <a:cxn ang="0">
                  <a:pos x="677" y="9"/>
                </a:cxn>
                <a:cxn ang="0">
                  <a:pos x="677" y="34"/>
                </a:cxn>
                <a:cxn ang="0">
                  <a:pos x="654" y="39"/>
                </a:cxn>
                <a:cxn ang="0">
                  <a:pos x="636" y="20"/>
                </a:cxn>
                <a:cxn ang="0">
                  <a:pos x="466" y="9"/>
                </a:cxn>
                <a:cxn ang="0">
                  <a:pos x="489" y="0"/>
                </a:cxn>
                <a:cxn ang="0">
                  <a:pos x="507" y="20"/>
                </a:cxn>
                <a:cxn ang="0">
                  <a:pos x="489" y="39"/>
                </a:cxn>
                <a:cxn ang="0">
                  <a:pos x="466" y="34"/>
                </a:cxn>
                <a:cxn ang="0">
                  <a:pos x="285" y="20"/>
                </a:cxn>
                <a:cxn ang="0">
                  <a:pos x="303" y="0"/>
                </a:cxn>
                <a:cxn ang="0">
                  <a:pos x="326" y="9"/>
                </a:cxn>
                <a:cxn ang="0">
                  <a:pos x="326" y="34"/>
                </a:cxn>
                <a:cxn ang="0">
                  <a:pos x="303" y="39"/>
                </a:cxn>
                <a:cxn ang="0">
                  <a:pos x="285" y="20"/>
                </a:cxn>
                <a:cxn ang="0">
                  <a:pos x="115" y="9"/>
                </a:cxn>
                <a:cxn ang="0">
                  <a:pos x="139" y="0"/>
                </a:cxn>
                <a:cxn ang="0">
                  <a:pos x="156" y="20"/>
                </a:cxn>
                <a:cxn ang="0">
                  <a:pos x="139" y="39"/>
                </a:cxn>
                <a:cxn ang="0">
                  <a:pos x="115" y="34"/>
                </a:cxn>
                <a:cxn ang="0">
                  <a:pos x="176" y="701"/>
                </a:cxn>
                <a:cxn ang="0">
                  <a:pos x="265" y="0"/>
                </a:cxn>
                <a:cxn ang="0">
                  <a:pos x="176" y="701"/>
                </a:cxn>
                <a:cxn ang="0">
                  <a:pos x="442" y="701"/>
                </a:cxn>
                <a:cxn ang="0">
                  <a:pos x="352" y="0"/>
                </a:cxn>
                <a:cxn ang="0">
                  <a:pos x="527" y="701"/>
                </a:cxn>
                <a:cxn ang="0">
                  <a:pos x="616" y="0"/>
                </a:cxn>
                <a:cxn ang="0">
                  <a:pos x="527" y="701"/>
                </a:cxn>
                <a:cxn ang="0">
                  <a:pos x="792" y="701"/>
                </a:cxn>
                <a:cxn ang="0">
                  <a:pos x="703" y="0"/>
                </a:cxn>
                <a:cxn ang="0">
                  <a:pos x="878" y="701"/>
                </a:cxn>
                <a:cxn ang="0">
                  <a:pos x="968" y="0"/>
                </a:cxn>
                <a:cxn ang="0">
                  <a:pos x="878" y="701"/>
                </a:cxn>
                <a:cxn ang="0">
                  <a:pos x="1143" y="701"/>
                </a:cxn>
                <a:cxn ang="0">
                  <a:pos x="1054" y="0"/>
                </a:cxn>
                <a:cxn ang="0">
                  <a:pos x="1230" y="701"/>
                </a:cxn>
                <a:cxn ang="0">
                  <a:pos x="1319" y="0"/>
                </a:cxn>
                <a:cxn ang="0">
                  <a:pos x="1230" y="701"/>
                </a:cxn>
                <a:cxn ang="0">
                  <a:pos x="90" y="701"/>
                </a:cxn>
                <a:cxn ang="0">
                  <a:pos x="0" y="0"/>
                </a:cxn>
              </a:cxnLst>
              <a:rect l="0" t="0" r="r" b="b"/>
              <a:pathLst>
                <a:path w="1319" h="701">
                  <a:moveTo>
                    <a:pt x="1163" y="20"/>
                  </a:moveTo>
                  <a:lnTo>
                    <a:pt x="1169" y="9"/>
                  </a:lnTo>
                  <a:lnTo>
                    <a:pt x="1181" y="0"/>
                  </a:lnTo>
                  <a:lnTo>
                    <a:pt x="1192" y="0"/>
                  </a:lnTo>
                  <a:lnTo>
                    <a:pt x="1204" y="9"/>
                  </a:lnTo>
                  <a:lnTo>
                    <a:pt x="1209" y="20"/>
                  </a:lnTo>
                  <a:lnTo>
                    <a:pt x="1204" y="34"/>
                  </a:lnTo>
                  <a:lnTo>
                    <a:pt x="1192" y="39"/>
                  </a:lnTo>
                  <a:lnTo>
                    <a:pt x="1181" y="39"/>
                  </a:lnTo>
                  <a:lnTo>
                    <a:pt x="1169" y="34"/>
                  </a:lnTo>
                  <a:lnTo>
                    <a:pt x="1163" y="20"/>
                  </a:lnTo>
                  <a:close/>
                  <a:moveTo>
                    <a:pt x="988" y="20"/>
                  </a:moveTo>
                  <a:lnTo>
                    <a:pt x="993" y="9"/>
                  </a:lnTo>
                  <a:lnTo>
                    <a:pt x="1005" y="0"/>
                  </a:lnTo>
                  <a:lnTo>
                    <a:pt x="1016" y="0"/>
                  </a:lnTo>
                  <a:lnTo>
                    <a:pt x="1028" y="9"/>
                  </a:lnTo>
                  <a:lnTo>
                    <a:pt x="1034" y="20"/>
                  </a:lnTo>
                  <a:lnTo>
                    <a:pt x="1028" y="34"/>
                  </a:lnTo>
                  <a:lnTo>
                    <a:pt x="1016" y="39"/>
                  </a:lnTo>
                  <a:lnTo>
                    <a:pt x="1005" y="39"/>
                  </a:lnTo>
                  <a:lnTo>
                    <a:pt x="993" y="34"/>
                  </a:lnTo>
                  <a:lnTo>
                    <a:pt x="988" y="20"/>
                  </a:lnTo>
                  <a:close/>
                  <a:moveTo>
                    <a:pt x="812" y="20"/>
                  </a:moveTo>
                  <a:lnTo>
                    <a:pt x="818" y="9"/>
                  </a:lnTo>
                  <a:lnTo>
                    <a:pt x="830" y="0"/>
                  </a:lnTo>
                  <a:lnTo>
                    <a:pt x="841" y="0"/>
                  </a:lnTo>
                  <a:lnTo>
                    <a:pt x="853" y="9"/>
                  </a:lnTo>
                  <a:lnTo>
                    <a:pt x="858" y="20"/>
                  </a:lnTo>
                  <a:lnTo>
                    <a:pt x="853" y="34"/>
                  </a:lnTo>
                  <a:lnTo>
                    <a:pt x="841" y="39"/>
                  </a:lnTo>
                  <a:lnTo>
                    <a:pt x="830" y="39"/>
                  </a:lnTo>
                  <a:lnTo>
                    <a:pt x="818" y="34"/>
                  </a:lnTo>
                  <a:lnTo>
                    <a:pt x="812" y="20"/>
                  </a:lnTo>
                  <a:close/>
                  <a:moveTo>
                    <a:pt x="636" y="20"/>
                  </a:moveTo>
                  <a:lnTo>
                    <a:pt x="642" y="9"/>
                  </a:lnTo>
                  <a:lnTo>
                    <a:pt x="654" y="0"/>
                  </a:lnTo>
                  <a:lnTo>
                    <a:pt x="665" y="0"/>
                  </a:lnTo>
                  <a:lnTo>
                    <a:pt x="677" y="9"/>
                  </a:lnTo>
                  <a:lnTo>
                    <a:pt x="682" y="20"/>
                  </a:lnTo>
                  <a:lnTo>
                    <a:pt x="677" y="34"/>
                  </a:lnTo>
                  <a:lnTo>
                    <a:pt x="665" y="39"/>
                  </a:lnTo>
                  <a:lnTo>
                    <a:pt x="654" y="39"/>
                  </a:lnTo>
                  <a:lnTo>
                    <a:pt x="642" y="34"/>
                  </a:lnTo>
                  <a:lnTo>
                    <a:pt x="636" y="20"/>
                  </a:lnTo>
                  <a:close/>
                  <a:moveTo>
                    <a:pt x="461" y="20"/>
                  </a:moveTo>
                  <a:lnTo>
                    <a:pt x="466" y="9"/>
                  </a:lnTo>
                  <a:lnTo>
                    <a:pt x="478" y="0"/>
                  </a:lnTo>
                  <a:lnTo>
                    <a:pt x="489" y="0"/>
                  </a:lnTo>
                  <a:lnTo>
                    <a:pt x="501" y="9"/>
                  </a:lnTo>
                  <a:lnTo>
                    <a:pt x="507" y="20"/>
                  </a:lnTo>
                  <a:lnTo>
                    <a:pt x="501" y="34"/>
                  </a:lnTo>
                  <a:lnTo>
                    <a:pt x="489" y="39"/>
                  </a:lnTo>
                  <a:lnTo>
                    <a:pt x="478" y="39"/>
                  </a:lnTo>
                  <a:lnTo>
                    <a:pt x="466" y="34"/>
                  </a:lnTo>
                  <a:lnTo>
                    <a:pt x="461" y="20"/>
                  </a:lnTo>
                  <a:close/>
                  <a:moveTo>
                    <a:pt x="285" y="20"/>
                  </a:moveTo>
                  <a:lnTo>
                    <a:pt x="292" y="9"/>
                  </a:lnTo>
                  <a:lnTo>
                    <a:pt x="303" y="0"/>
                  </a:lnTo>
                  <a:lnTo>
                    <a:pt x="314" y="0"/>
                  </a:lnTo>
                  <a:lnTo>
                    <a:pt x="326" y="9"/>
                  </a:lnTo>
                  <a:lnTo>
                    <a:pt x="331" y="20"/>
                  </a:lnTo>
                  <a:lnTo>
                    <a:pt x="326" y="34"/>
                  </a:lnTo>
                  <a:lnTo>
                    <a:pt x="314" y="39"/>
                  </a:lnTo>
                  <a:lnTo>
                    <a:pt x="303" y="39"/>
                  </a:lnTo>
                  <a:lnTo>
                    <a:pt x="292" y="34"/>
                  </a:lnTo>
                  <a:lnTo>
                    <a:pt x="285" y="20"/>
                  </a:lnTo>
                  <a:close/>
                  <a:moveTo>
                    <a:pt x="110" y="20"/>
                  </a:moveTo>
                  <a:lnTo>
                    <a:pt x="115" y="9"/>
                  </a:lnTo>
                  <a:lnTo>
                    <a:pt x="127" y="0"/>
                  </a:lnTo>
                  <a:lnTo>
                    <a:pt x="139" y="0"/>
                  </a:lnTo>
                  <a:lnTo>
                    <a:pt x="150" y="9"/>
                  </a:lnTo>
                  <a:lnTo>
                    <a:pt x="156" y="20"/>
                  </a:lnTo>
                  <a:lnTo>
                    <a:pt x="150" y="34"/>
                  </a:lnTo>
                  <a:lnTo>
                    <a:pt x="139" y="39"/>
                  </a:lnTo>
                  <a:lnTo>
                    <a:pt x="127" y="39"/>
                  </a:lnTo>
                  <a:lnTo>
                    <a:pt x="115" y="34"/>
                  </a:lnTo>
                  <a:lnTo>
                    <a:pt x="110" y="20"/>
                  </a:lnTo>
                  <a:close/>
                  <a:moveTo>
                    <a:pt x="176" y="701"/>
                  </a:moveTo>
                  <a:lnTo>
                    <a:pt x="265" y="701"/>
                  </a:lnTo>
                  <a:lnTo>
                    <a:pt x="265" y="0"/>
                  </a:lnTo>
                  <a:lnTo>
                    <a:pt x="176" y="0"/>
                  </a:lnTo>
                  <a:lnTo>
                    <a:pt x="176" y="701"/>
                  </a:lnTo>
                  <a:close/>
                  <a:moveTo>
                    <a:pt x="352" y="701"/>
                  </a:moveTo>
                  <a:lnTo>
                    <a:pt x="442" y="701"/>
                  </a:lnTo>
                  <a:lnTo>
                    <a:pt x="442" y="0"/>
                  </a:lnTo>
                  <a:lnTo>
                    <a:pt x="352" y="0"/>
                  </a:lnTo>
                  <a:lnTo>
                    <a:pt x="352" y="701"/>
                  </a:lnTo>
                  <a:close/>
                  <a:moveTo>
                    <a:pt x="527" y="701"/>
                  </a:moveTo>
                  <a:lnTo>
                    <a:pt x="616" y="701"/>
                  </a:lnTo>
                  <a:lnTo>
                    <a:pt x="616" y="0"/>
                  </a:lnTo>
                  <a:lnTo>
                    <a:pt x="527" y="0"/>
                  </a:lnTo>
                  <a:lnTo>
                    <a:pt x="527" y="701"/>
                  </a:lnTo>
                  <a:close/>
                  <a:moveTo>
                    <a:pt x="703" y="701"/>
                  </a:moveTo>
                  <a:lnTo>
                    <a:pt x="792" y="701"/>
                  </a:lnTo>
                  <a:lnTo>
                    <a:pt x="792" y="0"/>
                  </a:lnTo>
                  <a:lnTo>
                    <a:pt x="703" y="0"/>
                  </a:lnTo>
                  <a:lnTo>
                    <a:pt x="703" y="701"/>
                  </a:lnTo>
                  <a:close/>
                  <a:moveTo>
                    <a:pt x="878" y="701"/>
                  </a:moveTo>
                  <a:lnTo>
                    <a:pt x="968" y="701"/>
                  </a:lnTo>
                  <a:lnTo>
                    <a:pt x="968" y="0"/>
                  </a:lnTo>
                  <a:lnTo>
                    <a:pt x="878" y="0"/>
                  </a:lnTo>
                  <a:lnTo>
                    <a:pt x="878" y="701"/>
                  </a:lnTo>
                  <a:close/>
                  <a:moveTo>
                    <a:pt x="1054" y="701"/>
                  </a:moveTo>
                  <a:lnTo>
                    <a:pt x="1143" y="701"/>
                  </a:lnTo>
                  <a:lnTo>
                    <a:pt x="1143" y="0"/>
                  </a:lnTo>
                  <a:lnTo>
                    <a:pt x="1054" y="0"/>
                  </a:lnTo>
                  <a:lnTo>
                    <a:pt x="1054" y="701"/>
                  </a:lnTo>
                  <a:close/>
                  <a:moveTo>
                    <a:pt x="1230" y="701"/>
                  </a:moveTo>
                  <a:lnTo>
                    <a:pt x="1319" y="701"/>
                  </a:lnTo>
                  <a:lnTo>
                    <a:pt x="1319" y="0"/>
                  </a:lnTo>
                  <a:lnTo>
                    <a:pt x="1230" y="0"/>
                  </a:lnTo>
                  <a:lnTo>
                    <a:pt x="1230" y="701"/>
                  </a:lnTo>
                  <a:close/>
                  <a:moveTo>
                    <a:pt x="0" y="701"/>
                  </a:moveTo>
                  <a:lnTo>
                    <a:pt x="90" y="701"/>
                  </a:lnTo>
                  <a:lnTo>
                    <a:pt x="90" y="0"/>
                  </a:lnTo>
                  <a:lnTo>
                    <a:pt x="0" y="0"/>
                  </a:lnTo>
                  <a:lnTo>
                    <a:pt x="0" y="70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4" name="Freeform 2768"/>
            <p:cNvSpPr>
              <a:spLocks/>
            </p:cNvSpPr>
            <p:nvPr/>
          </p:nvSpPr>
          <p:spPr bwMode="auto">
            <a:xfrm>
              <a:off x="3346" y="3509"/>
              <a:ext cx="12" cy="1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6" y="9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1" y="9"/>
                </a:cxn>
                <a:cxn ang="0">
                  <a:pos x="46" y="20"/>
                </a:cxn>
                <a:cxn ang="0">
                  <a:pos x="41" y="34"/>
                </a:cxn>
                <a:cxn ang="0">
                  <a:pos x="29" y="39"/>
                </a:cxn>
                <a:cxn ang="0">
                  <a:pos x="18" y="39"/>
                </a:cxn>
                <a:cxn ang="0">
                  <a:pos x="6" y="34"/>
                </a:cxn>
                <a:cxn ang="0">
                  <a:pos x="0" y="20"/>
                </a:cxn>
              </a:cxnLst>
              <a:rect l="0" t="0" r="r" b="b"/>
              <a:pathLst>
                <a:path w="46" h="39">
                  <a:moveTo>
                    <a:pt x="0" y="20"/>
                  </a:moveTo>
                  <a:lnTo>
                    <a:pt x="6" y="9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1" y="9"/>
                  </a:lnTo>
                  <a:lnTo>
                    <a:pt x="46" y="20"/>
                  </a:lnTo>
                  <a:lnTo>
                    <a:pt x="41" y="34"/>
                  </a:lnTo>
                  <a:lnTo>
                    <a:pt x="29" y="39"/>
                  </a:lnTo>
                  <a:lnTo>
                    <a:pt x="18" y="39"/>
                  </a:lnTo>
                  <a:lnTo>
                    <a:pt x="6" y="34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5" name="Freeform 2769"/>
            <p:cNvSpPr>
              <a:spLocks/>
            </p:cNvSpPr>
            <p:nvPr/>
          </p:nvSpPr>
          <p:spPr bwMode="auto">
            <a:xfrm>
              <a:off x="3303" y="3509"/>
              <a:ext cx="11" cy="1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5" y="9"/>
                </a:cxn>
                <a:cxn ang="0">
                  <a:pos x="17" y="0"/>
                </a:cxn>
                <a:cxn ang="0">
                  <a:pos x="28" y="0"/>
                </a:cxn>
                <a:cxn ang="0">
                  <a:pos x="40" y="9"/>
                </a:cxn>
                <a:cxn ang="0">
                  <a:pos x="46" y="20"/>
                </a:cxn>
                <a:cxn ang="0">
                  <a:pos x="40" y="34"/>
                </a:cxn>
                <a:cxn ang="0">
                  <a:pos x="28" y="39"/>
                </a:cxn>
                <a:cxn ang="0">
                  <a:pos x="17" y="39"/>
                </a:cxn>
                <a:cxn ang="0">
                  <a:pos x="5" y="34"/>
                </a:cxn>
                <a:cxn ang="0">
                  <a:pos x="0" y="20"/>
                </a:cxn>
              </a:cxnLst>
              <a:rect l="0" t="0" r="r" b="b"/>
              <a:pathLst>
                <a:path w="46" h="39">
                  <a:moveTo>
                    <a:pt x="0" y="20"/>
                  </a:moveTo>
                  <a:lnTo>
                    <a:pt x="5" y="9"/>
                  </a:lnTo>
                  <a:lnTo>
                    <a:pt x="17" y="0"/>
                  </a:lnTo>
                  <a:lnTo>
                    <a:pt x="28" y="0"/>
                  </a:lnTo>
                  <a:lnTo>
                    <a:pt x="40" y="9"/>
                  </a:lnTo>
                  <a:lnTo>
                    <a:pt x="46" y="20"/>
                  </a:lnTo>
                  <a:lnTo>
                    <a:pt x="40" y="34"/>
                  </a:lnTo>
                  <a:lnTo>
                    <a:pt x="28" y="39"/>
                  </a:lnTo>
                  <a:lnTo>
                    <a:pt x="17" y="39"/>
                  </a:lnTo>
                  <a:lnTo>
                    <a:pt x="5" y="34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6" name="Freeform 2770"/>
            <p:cNvSpPr>
              <a:spLocks/>
            </p:cNvSpPr>
            <p:nvPr/>
          </p:nvSpPr>
          <p:spPr bwMode="auto">
            <a:xfrm>
              <a:off x="3258" y="3509"/>
              <a:ext cx="12" cy="1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6" y="9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1" y="9"/>
                </a:cxn>
                <a:cxn ang="0">
                  <a:pos x="46" y="20"/>
                </a:cxn>
                <a:cxn ang="0">
                  <a:pos x="41" y="34"/>
                </a:cxn>
                <a:cxn ang="0">
                  <a:pos x="29" y="39"/>
                </a:cxn>
                <a:cxn ang="0">
                  <a:pos x="18" y="39"/>
                </a:cxn>
                <a:cxn ang="0">
                  <a:pos x="6" y="34"/>
                </a:cxn>
                <a:cxn ang="0">
                  <a:pos x="0" y="20"/>
                </a:cxn>
              </a:cxnLst>
              <a:rect l="0" t="0" r="r" b="b"/>
              <a:pathLst>
                <a:path w="46" h="39">
                  <a:moveTo>
                    <a:pt x="0" y="20"/>
                  </a:moveTo>
                  <a:lnTo>
                    <a:pt x="6" y="9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1" y="9"/>
                  </a:lnTo>
                  <a:lnTo>
                    <a:pt x="46" y="20"/>
                  </a:lnTo>
                  <a:lnTo>
                    <a:pt x="41" y="34"/>
                  </a:lnTo>
                  <a:lnTo>
                    <a:pt x="29" y="39"/>
                  </a:lnTo>
                  <a:lnTo>
                    <a:pt x="18" y="39"/>
                  </a:lnTo>
                  <a:lnTo>
                    <a:pt x="6" y="34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7" name="Freeform 2771"/>
            <p:cNvSpPr>
              <a:spLocks/>
            </p:cNvSpPr>
            <p:nvPr/>
          </p:nvSpPr>
          <p:spPr bwMode="auto">
            <a:xfrm>
              <a:off x="3215" y="3509"/>
              <a:ext cx="11" cy="1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6" y="9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1" y="9"/>
                </a:cxn>
                <a:cxn ang="0">
                  <a:pos x="46" y="20"/>
                </a:cxn>
                <a:cxn ang="0">
                  <a:pos x="41" y="34"/>
                </a:cxn>
                <a:cxn ang="0">
                  <a:pos x="29" y="39"/>
                </a:cxn>
                <a:cxn ang="0">
                  <a:pos x="18" y="39"/>
                </a:cxn>
                <a:cxn ang="0">
                  <a:pos x="6" y="34"/>
                </a:cxn>
                <a:cxn ang="0">
                  <a:pos x="0" y="20"/>
                </a:cxn>
              </a:cxnLst>
              <a:rect l="0" t="0" r="r" b="b"/>
              <a:pathLst>
                <a:path w="46" h="39">
                  <a:moveTo>
                    <a:pt x="0" y="20"/>
                  </a:moveTo>
                  <a:lnTo>
                    <a:pt x="6" y="9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1" y="9"/>
                  </a:lnTo>
                  <a:lnTo>
                    <a:pt x="46" y="20"/>
                  </a:lnTo>
                  <a:lnTo>
                    <a:pt x="41" y="34"/>
                  </a:lnTo>
                  <a:lnTo>
                    <a:pt x="29" y="39"/>
                  </a:lnTo>
                  <a:lnTo>
                    <a:pt x="18" y="39"/>
                  </a:lnTo>
                  <a:lnTo>
                    <a:pt x="6" y="34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8" name="Freeform 2772"/>
            <p:cNvSpPr>
              <a:spLocks/>
            </p:cNvSpPr>
            <p:nvPr/>
          </p:nvSpPr>
          <p:spPr bwMode="auto">
            <a:xfrm>
              <a:off x="3171" y="3509"/>
              <a:ext cx="11" cy="1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5" y="9"/>
                </a:cxn>
                <a:cxn ang="0">
                  <a:pos x="17" y="0"/>
                </a:cxn>
                <a:cxn ang="0">
                  <a:pos x="28" y="0"/>
                </a:cxn>
                <a:cxn ang="0">
                  <a:pos x="40" y="9"/>
                </a:cxn>
                <a:cxn ang="0">
                  <a:pos x="46" y="20"/>
                </a:cxn>
                <a:cxn ang="0">
                  <a:pos x="40" y="34"/>
                </a:cxn>
                <a:cxn ang="0">
                  <a:pos x="28" y="39"/>
                </a:cxn>
                <a:cxn ang="0">
                  <a:pos x="17" y="39"/>
                </a:cxn>
                <a:cxn ang="0">
                  <a:pos x="5" y="34"/>
                </a:cxn>
                <a:cxn ang="0">
                  <a:pos x="0" y="20"/>
                </a:cxn>
              </a:cxnLst>
              <a:rect l="0" t="0" r="r" b="b"/>
              <a:pathLst>
                <a:path w="46" h="39">
                  <a:moveTo>
                    <a:pt x="0" y="20"/>
                  </a:moveTo>
                  <a:lnTo>
                    <a:pt x="5" y="9"/>
                  </a:lnTo>
                  <a:lnTo>
                    <a:pt x="17" y="0"/>
                  </a:lnTo>
                  <a:lnTo>
                    <a:pt x="28" y="0"/>
                  </a:lnTo>
                  <a:lnTo>
                    <a:pt x="40" y="9"/>
                  </a:lnTo>
                  <a:lnTo>
                    <a:pt x="46" y="20"/>
                  </a:lnTo>
                  <a:lnTo>
                    <a:pt x="40" y="34"/>
                  </a:lnTo>
                  <a:lnTo>
                    <a:pt x="28" y="39"/>
                  </a:lnTo>
                  <a:lnTo>
                    <a:pt x="17" y="39"/>
                  </a:lnTo>
                  <a:lnTo>
                    <a:pt x="5" y="34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89" name="Freeform 2773"/>
            <p:cNvSpPr>
              <a:spLocks/>
            </p:cNvSpPr>
            <p:nvPr/>
          </p:nvSpPr>
          <p:spPr bwMode="auto">
            <a:xfrm>
              <a:off x="3127" y="3509"/>
              <a:ext cx="11" cy="1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7" y="9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41" y="9"/>
                </a:cxn>
                <a:cxn ang="0">
                  <a:pos x="46" y="20"/>
                </a:cxn>
                <a:cxn ang="0">
                  <a:pos x="41" y="34"/>
                </a:cxn>
                <a:cxn ang="0">
                  <a:pos x="29" y="39"/>
                </a:cxn>
                <a:cxn ang="0">
                  <a:pos x="18" y="39"/>
                </a:cxn>
                <a:cxn ang="0">
                  <a:pos x="7" y="34"/>
                </a:cxn>
                <a:cxn ang="0">
                  <a:pos x="0" y="20"/>
                </a:cxn>
              </a:cxnLst>
              <a:rect l="0" t="0" r="r" b="b"/>
              <a:pathLst>
                <a:path w="46" h="39">
                  <a:moveTo>
                    <a:pt x="0" y="20"/>
                  </a:moveTo>
                  <a:lnTo>
                    <a:pt x="7" y="9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41" y="9"/>
                  </a:lnTo>
                  <a:lnTo>
                    <a:pt x="46" y="20"/>
                  </a:lnTo>
                  <a:lnTo>
                    <a:pt x="41" y="34"/>
                  </a:lnTo>
                  <a:lnTo>
                    <a:pt x="29" y="39"/>
                  </a:lnTo>
                  <a:lnTo>
                    <a:pt x="18" y="39"/>
                  </a:lnTo>
                  <a:lnTo>
                    <a:pt x="7" y="34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0" name="Freeform 2774"/>
            <p:cNvSpPr>
              <a:spLocks/>
            </p:cNvSpPr>
            <p:nvPr/>
          </p:nvSpPr>
          <p:spPr bwMode="auto">
            <a:xfrm>
              <a:off x="3083" y="3509"/>
              <a:ext cx="11" cy="10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5" y="9"/>
                </a:cxn>
                <a:cxn ang="0">
                  <a:pos x="17" y="0"/>
                </a:cxn>
                <a:cxn ang="0">
                  <a:pos x="29" y="0"/>
                </a:cxn>
                <a:cxn ang="0">
                  <a:pos x="40" y="9"/>
                </a:cxn>
                <a:cxn ang="0">
                  <a:pos x="46" y="20"/>
                </a:cxn>
                <a:cxn ang="0">
                  <a:pos x="40" y="34"/>
                </a:cxn>
                <a:cxn ang="0">
                  <a:pos x="29" y="39"/>
                </a:cxn>
                <a:cxn ang="0">
                  <a:pos x="17" y="39"/>
                </a:cxn>
                <a:cxn ang="0">
                  <a:pos x="5" y="34"/>
                </a:cxn>
                <a:cxn ang="0">
                  <a:pos x="0" y="20"/>
                </a:cxn>
              </a:cxnLst>
              <a:rect l="0" t="0" r="r" b="b"/>
              <a:pathLst>
                <a:path w="46" h="39">
                  <a:moveTo>
                    <a:pt x="0" y="20"/>
                  </a:moveTo>
                  <a:lnTo>
                    <a:pt x="5" y="9"/>
                  </a:lnTo>
                  <a:lnTo>
                    <a:pt x="17" y="0"/>
                  </a:lnTo>
                  <a:lnTo>
                    <a:pt x="29" y="0"/>
                  </a:lnTo>
                  <a:lnTo>
                    <a:pt x="40" y="9"/>
                  </a:lnTo>
                  <a:lnTo>
                    <a:pt x="46" y="20"/>
                  </a:lnTo>
                  <a:lnTo>
                    <a:pt x="40" y="34"/>
                  </a:lnTo>
                  <a:lnTo>
                    <a:pt x="29" y="39"/>
                  </a:lnTo>
                  <a:lnTo>
                    <a:pt x="17" y="39"/>
                  </a:lnTo>
                  <a:lnTo>
                    <a:pt x="5" y="34"/>
                  </a:lnTo>
                  <a:lnTo>
                    <a:pt x="0" y="2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1" name="Rectangle 2775"/>
            <p:cNvSpPr>
              <a:spLocks noChangeArrowheads="1"/>
            </p:cNvSpPr>
            <p:nvPr/>
          </p:nvSpPr>
          <p:spPr bwMode="auto">
            <a:xfrm>
              <a:off x="3100" y="3509"/>
              <a:ext cx="22" cy="17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2" name="Rectangle 2776"/>
            <p:cNvSpPr>
              <a:spLocks noChangeArrowheads="1"/>
            </p:cNvSpPr>
            <p:nvPr/>
          </p:nvSpPr>
          <p:spPr bwMode="auto">
            <a:xfrm>
              <a:off x="3143" y="3509"/>
              <a:ext cx="23" cy="17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3" name="Rectangle 2777"/>
            <p:cNvSpPr>
              <a:spLocks noChangeArrowheads="1"/>
            </p:cNvSpPr>
            <p:nvPr/>
          </p:nvSpPr>
          <p:spPr bwMode="auto">
            <a:xfrm>
              <a:off x="3187" y="3509"/>
              <a:ext cx="22" cy="17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4" name="Rectangle 2778"/>
            <p:cNvSpPr>
              <a:spLocks noChangeArrowheads="1"/>
            </p:cNvSpPr>
            <p:nvPr/>
          </p:nvSpPr>
          <p:spPr bwMode="auto">
            <a:xfrm>
              <a:off x="3231" y="3509"/>
              <a:ext cx="23" cy="17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5" name="Rectangle 2779"/>
            <p:cNvSpPr>
              <a:spLocks noChangeArrowheads="1"/>
            </p:cNvSpPr>
            <p:nvPr/>
          </p:nvSpPr>
          <p:spPr bwMode="auto">
            <a:xfrm>
              <a:off x="3275" y="3509"/>
              <a:ext cx="22" cy="17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6" name="Rectangle 2780"/>
            <p:cNvSpPr>
              <a:spLocks noChangeArrowheads="1"/>
            </p:cNvSpPr>
            <p:nvPr/>
          </p:nvSpPr>
          <p:spPr bwMode="auto">
            <a:xfrm>
              <a:off x="3319" y="3509"/>
              <a:ext cx="22" cy="17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7" name="Rectangle 2781"/>
            <p:cNvSpPr>
              <a:spLocks noChangeArrowheads="1"/>
            </p:cNvSpPr>
            <p:nvPr/>
          </p:nvSpPr>
          <p:spPr bwMode="auto">
            <a:xfrm>
              <a:off x="3363" y="3509"/>
              <a:ext cx="22" cy="17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8" name="Rectangle 2782"/>
            <p:cNvSpPr>
              <a:spLocks noChangeArrowheads="1"/>
            </p:cNvSpPr>
            <p:nvPr/>
          </p:nvSpPr>
          <p:spPr bwMode="auto">
            <a:xfrm>
              <a:off x="3055" y="3509"/>
              <a:ext cx="23" cy="17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399" name="Freeform 2783"/>
            <p:cNvSpPr>
              <a:spLocks noEditPoints="1"/>
            </p:cNvSpPr>
            <p:nvPr/>
          </p:nvSpPr>
          <p:spPr bwMode="auto">
            <a:xfrm>
              <a:off x="3067" y="3717"/>
              <a:ext cx="307" cy="22"/>
            </a:xfrm>
            <a:custGeom>
              <a:avLst/>
              <a:gdLst/>
              <a:ahLst/>
              <a:cxnLst>
                <a:cxn ang="0">
                  <a:pos x="1050" y="90"/>
                </a:cxn>
                <a:cxn ang="0">
                  <a:pos x="1227" y="90"/>
                </a:cxn>
                <a:cxn ang="0">
                  <a:pos x="1227" y="0"/>
                </a:cxn>
                <a:cxn ang="0">
                  <a:pos x="1050" y="0"/>
                </a:cxn>
                <a:cxn ang="0">
                  <a:pos x="1050" y="90"/>
                </a:cxn>
                <a:cxn ang="0">
                  <a:pos x="789" y="90"/>
                </a:cxn>
                <a:cxn ang="0">
                  <a:pos x="965" y="90"/>
                </a:cxn>
                <a:cxn ang="0">
                  <a:pos x="965" y="0"/>
                </a:cxn>
                <a:cxn ang="0">
                  <a:pos x="789" y="0"/>
                </a:cxn>
                <a:cxn ang="0">
                  <a:pos x="789" y="90"/>
                </a:cxn>
                <a:cxn ang="0">
                  <a:pos x="527" y="90"/>
                </a:cxn>
                <a:cxn ang="0">
                  <a:pos x="700" y="90"/>
                </a:cxn>
                <a:cxn ang="0">
                  <a:pos x="700" y="0"/>
                </a:cxn>
                <a:cxn ang="0">
                  <a:pos x="527" y="0"/>
                </a:cxn>
                <a:cxn ang="0">
                  <a:pos x="527" y="90"/>
                </a:cxn>
                <a:cxn ang="0">
                  <a:pos x="262" y="90"/>
                </a:cxn>
                <a:cxn ang="0">
                  <a:pos x="438" y="90"/>
                </a:cxn>
                <a:cxn ang="0">
                  <a:pos x="438" y="0"/>
                </a:cxn>
                <a:cxn ang="0">
                  <a:pos x="262" y="0"/>
                </a:cxn>
                <a:cxn ang="0">
                  <a:pos x="262" y="90"/>
                </a:cxn>
                <a:cxn ang="0">
                  <a:pos x="0" y="90"/>
                </a:cxn>
                <a:cxn ang="0">
                  <a:pos x="176" y="90"/>
                </a:cxn>
                <a:cxn ang="0">
                  <a:pos x="176" y="0"/>
                </a:cxn>
                <a:cxn ang="0">
                  <a:pos x="0" y="0"/>
                </a:cxn>
                <a:cxn ang="0">
                  <a:pos x="0" y="90"/>
                </a:cxn>
              </a:cxnLst>
              <a:rect l="0" t="0" r="r" b="b"/>
              <a:pathLst>
                <a:path w="1227" h="90">
                  <a:moveTo>
                    <a:pt x="1050" y="90"/>
                  </a:moveTo>
                  <a:lnTo>
                    <a:pt x="1227" y="90"/>
                  </a:lnTo>
                  <a:lnTo>
                    <a:pt x="1227" y="0"/>
                  </a:lnTo>
                  <a:lnTo>
                    <a:pt x="1050" y="0"/>
                  </a:lnTo>
                  <a:lnTo>
                    <a:pt x="1050" y="90"/>
                  </a:lnTo>
                  <a:close/>
                  <a:moveTo>
                    <a:pt x="789" y="90"/>
                  </a:moveTo>
                  <a:lnTo>
                    <a:pt x="965" y="90"/>
                  </a:lnTo>
                  <a:lnTo>
                    <a:pt x="965" y="0"/>
                  </a:lnTo>
                  <a:lnTo>
                    <a:pt x="789" y="0"/>
                  </a:lnTo>
                  <a:lnTo>
                    <a:pt x="789" y="90"/>
                  </a:lnTo>
                  <a:close/>
                  <a:moveTo>
                    <a:pt x="527" y="90"/>
                  </a:moveTo>
                  <a:lnTo>
                    <a:pt x="700" y="90"/>
                  </a:lnTo>
                  <a:lnTo>
                    <a:pt x="700" y="0"/>
                  </a:lnTo>
                  <a:lnTo>
                    <a:pt x="527" y="0"/>
                  </a:lnTo>
                  <a:lnTo>
                    <a:pt x="527" y="90"/>
                  </a:lnTo>
                  <a:close/>
                  <a:moveTo>
                    <a:pt x="262" y="90"/>
                  </a:moveTo>
                  <a:lnTo>
                    <a:pt x="438" y="90"/>
                  </a:lnTo>
                  <a:lnTo>
                    <a:pt x="438" y="0"/>
                  </a:lnTo>
                  <a:lnTo>
                    <a:pt x="262" y="0"/>
                  </a:lnTo>
                  <a:lnTo>
                    <a:pt x="262" y="90"/>
                  </a:lnTo>
                  <a:close/>
                  <a:moveTo>
                    <a:pt x="0" y="90"/>
                  </a:moveTo>
                  <a:lnTo>
                    <a:pt x="176" y="90"/>
                  </a:lnTo>
                  <a:lnTo>
                    <a:pt x="176" y="0"/>
                  </a:lnTo>
                  <a:lnTo>
                    <a:pt x="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00" name="Rectangle 2784"/>
            <p:cNvSpPr>
              <a:spLocks noChangeArrowheads="1"/>
            </p:cNvSpPr>
            <p:nvPr/>
          </p:nvSpPr>
          <p:spPr bwMode="auto">
            <a:xfrm>
              <a:off x="3330" y="3717"/>
              <a:ext cx="44" cy="2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01" name="Rectangle 2785"/>
            <p:cNvSpPr>
              <a:spLocks noChangeArrowheads="1"/>
            </p:cNvSpPr>
            <p:nvPr/>
          </p:nvSpPr>
          <p:spPr bwMode="auto">
            <a:xfrm>
              <a:off x="3264" y="3717"/>
              <a:ext cx="44" cy="2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02" name="Rectangle 2786"/>
            <p:cNvSpPr>
              <a:spLocks noChangeArrowheads="1"/>
            </p:cNvSpPr>
            <p:nvPr/>
          </p:nvSpPr>
          <p:spPr bwMode="auto">
            <a:xfrm>
              <a:off x="3199" y="3717"/>
              <a:ext cx="43" cy="2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03" name="Rectangle 2787"/>
            <p:cNvSpPr>
              <a:spLocks noChangeArrowheads="1"/>
            </p:cNvSpPr>
            <p:nvPr/>
          </p:nvSpPr>
          <p:spPr bwMode="auto">
            <a:xfrm>
              <a:off x="3132" y="3717"/>
              <a:ext cx="45" cy="2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04" name="Rectangle 2788"/>
            <p:cNvSpPr>
              <a:spLocks noChangeArrowheads="1"/>
            </p:cNvSpPr>
            <p:nvPr/>
          </p:nvSpPr>
          <p:spPr bwMode="auto">
            <a:xfrm>
              <a:off x="3067" y="3717"/>
              <a:ext cx="44" cy="2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05" name="Freeform 2789"/>
            <p:cNvSpPr>
              <a:spLocks/>
            </p:cNvSpPr>
            <p:nvPr/>
          </p:nvSpPr>
          <p:spPr bwMode="auto">
            <a:xfrm>
              <a:off x="3844" y="3802"/>
              <a:ext cx="8" cy="1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" y="42"/>
                </a:cxn>
                <a:cxn ang="0">
                  <a:pos x="33" y="682"/>
                </a:cxn>
                <a:cxn ang="0">
                  <a:pos x="0" y="745"/>
                </a:cxn>
                <a:cxn ang="0">
                  <a:pos x="0" y="0"/>
                </a:cxn>
              </a:cxnLst>
              <a:rect l="0" t="0" r="r" b="b"/>
              <a:pathLst>
                <a:path w="33" h="745">
                  <a:moveTo>
                    <a:pt x="0" y="0"/>
                  </a:moveTo>
                  <a:lnTo>
                    <a:pt x="33" y="42"/>
                  </a:lnTo>
                  <a:lnTo>
                    <a:pt x="33" y="682"/>
                  </a:lnTo>
                  <a:lnTo>
                    <a:pt x="0" y="7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06" name="Freeform 2790"/>
            <p:cNvSpPr>
              <a:spLocks/>
            </p:cNvSpPr>
            <p:nvPr/>
          </p:nvSpPr>
          <p:spPr bwMode="auto">
            <a:xfrm>
              <a:off x="3844" y="3802"/>
              <a:ext cx="8" cy="1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" y="42"/>
                </a:cxn>
                <a:cxn ang="0">
                  <a:pos x="33" y="682"/>
                </a:cxn>
                <a:cxn ang="0">
                  <a:pos x="0" y="745"/>
                </a:cxn>
                <a:cxn ang="0">
                  <a:pos x="0" y="0"/>
                </a:cxn>
              </a:cxnLst>
              <a:rect l="0" t="0" r="r" b="b"/>
              <a:pathLst>
                <a:path w="33" h="745">
                  <a:moveTo>
                    <a:pt x="0" y="0"/>
                  </a:moveTo>
                  <a:lnTo>
                    <a:pt x="33" y="42"/>
                  </a:lnTo>
                  <a:lnTo>
                    <a:pt x="33" y="682"/>
                  </a:lnTo>
                  <a:lnTo>
                    <a:pt x="0" y="745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288" name="Picture 279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" y="3835"/>
              <a:ext cx="4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408" name="Freeform 2792"/>
            <p:cNvSpPr>
              <a:spLocks/>
            </p:cNvSpPr>
            <p:nvPr/>
          </p:nvSpPr>
          <p:spPr bwMode="auto">
            <a:xfrm>
              <a:off x="3748" y="3867"/>
              <a:ext cx="44" cy="2"/>
            </a:xfrm>
            <a:custGeom>
              <a:avLst/>
              <a:gdLst/>
              <a:ahLst/>
              <a:cxnLst>
                <a:cxn ang="0">
                  <a:pos x="176" y="5"/>
                </a:cxn>
                <a:cxn ang="0">
                  <a:pos x="171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1" y="9"/>
                </a:cxn>
                <a:cxn ang="0">
                  <a:pos x="176" y="5"/>
                </a:cxn>
                <a:cxn ang="0">
                  <a:pos x="171" y="9"/>
                </a:cxn>
                <a:cxn ang="0">
                  <a:pos x="176" y="9"/>
                </a:cxn>
                <a:cxn ang="0">
                  <a:pos x="176" y="5"/>
                </a:cxn>
              </a:cxnLst>
              <a:rect l="0" t="0" r="r" b="b"/>
              <a:pathLst>
                <a:path w="176" h="9">
                  <a:moveTo>
                    <a:pt x="176" y="5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1" y="9"/>
                  </a:lnTo>
                  <a:lnTo>
                    <a:pt x="176" y="5"/>
                  </a:lnTo>
                  <a:lnTo>
                    <a:pt x="171" y="9"/>
                  </a:lnTo>
                  <a:lnTo>
                    <a:pt x="176" y="9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09" name="Freeform 2793"/>
            <p:cNvSpPr>
              <a:spLocks/>
            </p:cNvSpPr>
            <p:nvPr/>
          </p:nvSpPr>
          <p:spPr bwMode="auto">
            <a:xfrm>
              <a:off x="3790" y="3834"/>
              <a:ext cx="2" cy="3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4"/>
                </a:cxn>
                <a:cxn ang="0">
                  <a:pos x="0" y="137"/>
                </a:cxn>
                <a:cxn ang="0">
                  <a:pos x="9" y="137"/>
                </a:cxn>
                <a:cxn ang="0">
                  <a:pos x="9" y="4"/>
                </a:cxn>
                <a:cxn ang="0">
                  <a:pos x="4" y="0"/>
                </a:cxn>
                <a:cxn ang="0">
                  <a:pos x="9" y="4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9" h="137">
                  <a:moveTo>
                    <a:pt x="4" y="0"/>
                  </a:moveTo>
                  <a:lnTo>
                    <a:pt x="0" y="4"/>
                  </a:lnTo>
                  <a:lnTo>
                    <a:pt x="0" y="137"/>
                  </a:lnTo>
                  <a:lnTo>
                    <a:pt x="9" y="137"/>
                  </a:lnTo>
                  <a:lnTo>
                    <a:pt x="9" y="4"/>
                  </a:lnTo>
                  <a:lnTo>
                    <a:pt x="4" y="0"/>
                  </a:lnTo>
                  <a:lnTo>
                    <a:pt x="9" y="4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0" name="Freeform 2794"/>
            <p:cNvSpPr>
              <a:spLocks/>
            </p:cNvSpPr>
            <p:nvPr/>
          </p:nvSpPr>
          <p:spPr bwMode="auto">
            <a:xfrm>
              <a:off x="3747" y="3834"/>
              <a:ext cx="44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9"/>
                </a:cxn>
                <a:cxn ang="0">
                  <a:pos x="175" y="9"/>
                </a:cxn>
                <a:cxn ang="0">
                  <a:pos x="17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75" h="9">
                  <a:moveTo>
                    <a:pt x="0" y="4"/>
                  </a:moveTo>
                  <a:lnTo>
                    <a:pt x="4" y="9"/>
                  </a:lnTo>
                  <a:lnTo>
                    <a:pt x="175" y="9"/>
                  </a:lnTo>
                  <a:lnTo>
                    <a:pt x="175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1" name="Freeform 2795"/>
            <p:cNvSpPr>
              <a:spLocks/>
            </p:cNvSpPr>
            <p:nvPr/>
          </p:nvSpPr>
          <p:spPr bwMode="auto">
            <a:xfrm>
              <a:off x="3747" y="3835"/>
              <a:ext cx="2" cy="34"/>
            </a:xfrm>
            <a:custGeom>
              <a:avLst/>
              <a:gdLst/>
              <a:ahLst/>
              <a:cxnLst>
                <a:cxn ang="0">
                  <a:pos x="4" y="137"/>
                </a:cxn>
                <a:cxn ang="0">
                  <a:pos x="9" y="133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33"/>
                </a:cxn>
                <a:cxn ang="0">
                  <a:pos x="4" y="137"/>
                </a:cxn>
                <a:cxn ang="0">
                  <a:pos x="0" y="133"/>
                </a:cxn>
                <a:cxn ang="0">
                  <a:pos x="0" y="137"/>
                </a:cxn>
                <a:cxn ang="0">
                  <a:pos x="4" y="137"/>
                </a:cxn>
              </a:cxnLst>
              <a:rect l="0" t="0" r="r" b="b"/>
              <a:pathLst>
                <a:path w="9" h="137">
                  <a:moveTo>
                    <a:pt x="4" y="137"/>
                  </a:moveTo>
                  <a:lnTo>
                    <a:pt x="9" y="133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33"/>
                  </a:lnTo>
                  <a:lnTo>
                    <a:pt x="4" y="137"/>
                  </a:lnTo>
                  <a:lnTo>
                    <a:pt x="0" y="133"/>
                  </a:lnTo>
                  <a:lnTo>
                    <a:pt x="0" y="137"/>
                  </a:lnTo>
                  <a:lnTo>
                    <a:pt x="4" y="13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2" name="Rectangle 2796"/>
            <p:cNvSpPr>
              <a:spLocks noChangeArrowheads="1"/>
            </p:cNvSpPr>
            <p:nvPr/>
          </p:nvSpPr>
          <p:spPr bwMode="auto">
            <a:xfrm>
              <a:off x="3748" y="3808"/>
              <a:ext cx="43" cy="25"/>
            </a:xfrm>
            <a:prstGeom prst="rect">
              <a:avLst/>
            </a:prstGeom>
            <a:solidFill>
              <a:srgbClr val="E7E7E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3" name="Freeform 2797"/>
            <p:cNvSpPr>
              <a:spLocks/>
            </p:cNvSpPr>
            <p:nvPr/>
          </p:nvSpPr>
          <p:spPr bwMode="auto">
            <a:xfrm>
              <a:off x="3748" y="3831"/>
              <a:ext cx="44" cy="3"/>
            </a:xfrm>
            <a:custGeom>
              <a:avLst/>
              <a:gdLst/>
              <a:ahLst/>
              <a:cxnLst>
                <a:cxn ang="0">
                  <a:pos x="176" y="4"/>
                </a:cxn>
                <a:cxn ang="0">
                  <a:pos x="171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1" y="9"/>
                </a:cxn>
                <a:cxn ang="0">
                  <a:pos x="176" y="4"/>
                </a:cxn>
                <a:cxn ang="0">
                  <a:pos x="171" y="9"/>
                </a:cxn>
                <a:cxn ang="0">
                  <a:pos x="176" y="9"/>
                </a:cxn>
                <a:cxn ang="0">
                  <a:pos x="176" y="4"/>
                </a:cxn>
              </a:cxnLst>
              <a:rect l="0" t="0" r="r" b="b"/>
              <a:pathLst>
                <a:path w="176" h="9">
                  <a:moveTo>
                    <a:pt x="176" y="4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1" y="9"/>
                  </a:lnTo>
                  <a:lnTo>
                    <a:pt x="176" y="4"/>
                  </a:lnTo>
                  <a:lnTo>
                    <a:pt x="171" y="9"/>
                  </a:lnTo>
                  <a:lnTo>
                    <a:pt x="176" y="9"/>
                  </a:lnTo>
                  <a:lnTo>
                    <a:pt x="176" y="4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4" name="Freeform 2798"/>
            <p:cNvSpPr>
              <a:spLocks/>
            </p:cNvSpPr>
            <p:nvPr/>
          </p:nvSpPr>
          <p:spPr bwMode="auto">
            <a:xfrm>
              <a:off x="3790" y="3806"/>
              <a:ext cx="2" cy="2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5"/>
                </a:cxn>
                <a:cxn ang="0">
                  <a:pos x="0" y="105"/>
                </a:cxn>
                <a:cxn ang="0">
                  <a:pos x="9" y="105"/>
                </a:cxn>
                <a:cxn ang="0">
                  <a:pos x="9" y="5"/>
                </a:cxn>
                <a:cxn ang="0">
                  <a:pos x="4" y="0"/>
                </a:cxn>
                <a:cxn ang="0">
                  <a:pos x="9" y="5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9" h="105">
                  <a:moveTo>
                    <a:pt x="4" y="0"/>
                  </a:moveTo>
                  <a:lnTo>
                    <a:pt x="0" y="5"/>
                  </a:lnTo>
                  <a:lnTo>
                    <a:pt x="0" y="105"/>
                  </a:lnTo>
                  <a:lnTo>
                    <a:pt x="9" y="105"/>
                  </a:lnTo>
                  <a:lnTo>
                    <a:pt x="9" y="5"/>
                  </a:lnTo>
                  <a:lnTo>
                    <a:pt x="4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5" name="Freeform 2799"/>
            <p:cNvSpPr>
              <a:spLocks/>
            </p:cNvSpPr>
            <p:nvPr/>
          </p:nvSpPr>
          <p:spPr bwMode="auto">
            <a:xfrm>
              <a:off x="3747" y="3806"/>
              <a:ext cx="44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10"/>
                </a:cxn>
                <a:cxn ang="0">
                  <a:pos x="175" y="10"/>
                </a:cxn>
                <a:cxn ang="0">
                  <a:pos x="175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5" h="10">
                  <a:moveTo>
                    <a:pt x="0" y="5"/>
                  </a:moveTo>
                  <a:lnTo>
                    <a:pt x="4" y="10"/>
                  </a:lnTo>
                  <a:lnTo>
                    <a:pt x="175" y="10"/>
                  </a:lnTo>
                  <a:lnTo>
                    <a:pt x="175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6" name="Freeform 2800"/>
            <p:cNvSpPr>
              <a:spLocks/>
            </p:cNvSpPr>
            <p:nvPr/>
          </p:nvSpPr>
          <p:spPr bwMode="auto">
            <a:xfrm>
              <a:off x="3747" y="3808"/>
              <a:ext cx="2" cy="26"/>
            </a:xfrm>
            <a:custGeom>
              <a:avLst/>
              <a:gdLst/>
              <a:ahLst/>
              <a:cxnLst>
                <a:cxn ang="0">
                  <a:pos x="4" y="105"/>
                </a:cxn>
                <a:cxn ang="0">
                  <a:pos x="9" y="100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4" y="105"/>
                </a:cxn>
                <a:cxn ang="0">
                  <a:pos x="0" y="100"/>
                </a:cxn>
                <a:cxn ang="0">
                  <a:pos x="0" y="105"/>
                </a:cxn>
                <a:cxn ang="0">
                  <a:pos x="4" y="105"/>
                </a:cxn>
              </a:cxnLst>
              <a:rect l="0" t="0" r="r" b="b"/>
              <a:pathLst>
                <a:path w="9" h="105">
                  <a:moveTo>
                    <a:pt x="4" y="105"/>
                  </a:moveTo>
                  <a:lnTo>
                    <a:pt x="9" y="10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4" y="105"/>
                  </a:lnTo>
                  <a:lnTo>
                    <a:pt x="0" y="100"/>
                  </a:lnTo>
                  <a:lnTo>
                    <a:pt x="0" y="105"/>
                  </a:lnTo>
                  <a:lnTo>
                    <a:pt x="4" y="105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7" name="Rectangle 2801"/>
            <p:cNvSpPr>
              <a:spLocks noChangeArrowheads="1"/>
            </p:cNvSpPr>
            <p:nvPr/>
          </p:nvSpPr>
          <p:spPr bwMode="auto">
            <a:xfrm>
              <a:off x="3744" y="3808"/>
              <a:ext cx="4" cy="1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8" name="Rectangle 2802"/>
            <p:cNvSpPr>
              <a:spLocks noChangeArrowheads="1"/>
            </p:cNvSpPr>
            <p:nvPr/>
          </p:nvSpPr>
          <p:spPr bwMode="auto">
            <a:xfrm>
              <a:off x="3744" y="3808"/>
              <a:ext cx="4" cy="181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19" name="Rectangle 2803"/>
            <p:cNvSpPr>
              <a:spLocks noChangeArrowheads="1"/>
            </p:cNvSpPr>
            <p:nvPr/>
          </p:nvSpPr>
          <p:spPr bwMode="auto">
            <a:xfrm>
              <a:off x="3752" y="3808"/>
              <a:ext cx="35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20" name="Freeform 2804"/>
            <p:cNvSpPr>
              <a:spLocks/>
            </p:cNvSpPr>
            <p:nvPr/>
          </p:nvSpPr>
          <p:spPr bwMode="auto">
            <a:xfrm>
              <a:off x="3752" y="3828"/>
              <a:ext cx="36" cy="2"/>
            </a:xfrm>
            <a:custGeom>
              <a:avLst/>
              <a:gdLst/>
              <a:ahLst/>
              <a:cxnLst>
                <a:cxn ang="0">
                  <a:pos x="143" y="4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39" y="9"/>
                </a:cxn>
                <a:cxn ang="0">
                  <a:pos x="143" y="4"/>
                </a:cxn>
                <a:cxn ang="0">
                  <a:pos x="139" y="9"/>
                </a:cxn>
                <a:cxn ang="0">
                  <a:pos x="143" y="9"/>
                </a:cxn>
                <a:cxn ang="0">
                  <a:pos x="143" y="4"/>
                </a:cxn>
              </a:cxnLst>
              <a:rect l="0" t="0" r="r" b="b"/>
              <a:pathLst>
                <a:path w="143" h="9">
                  <a:moveTo>
                    <a:pt x="143" y="4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39" y="9"/>
                  </a:lnTo>
                  <a:lnTo>
                    <a:pt x="143" y="4"/>
                  </a:lnTo>
                  <a:lnTo>
                    <a:pt x="139" y="9"/>
                  </a:lnTo>
                  <a:lnTo>
                    <a:pt x="143" y="9"/>
                  </a:lnTo>
                  <a:lnTo>
                    <a:pt x="143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21" name="Freeform 2805"/>
            <p:cNvSpPr>
              <a:spLocks/>
            </p:cNvSpPr>
            <p:nvPr/>
          </p:nvSpPr>
          <p:spPr bwMode="auto">
            <a:xfrm>
              <a:off x="3786" y="3806"/>
              <a:ext cx="2" cy="2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0" y="92"/>
                </a:cxn>
                <a:cxn ang="0">
                  <a:pos x="9" y="92"/>
                </a:cxn>
                <a:cxn ang="0">
                  <a:pos x="9" y="5"/>
                </a:cxn>
                <a:cxn ang="0">
                  <a:pos x="5" y="0"/>
                </a:cxn>
                <a:cxn ang="0">
                  <a:pos x="9" y="5"/>
                </a:cxn>
                <a:cxn ang="0">
                  <a:pos x="9" y="0"/>
                </a:cxn>
                <a:cxn ang="0">
                  <a:pos x="5" y="0"/>
                </a:cxn>
              </a:cxnLst>
              <a:rect l="0" t="0" r="r" b="b"/>
              <a:pathLst>
                <a:path w="9" h="92">
                  <a:moveTo>
                    <a:pt x="5" y="0"/>
                  </a:moveTo>
                  <a:lnTo>
                    <a:pt x="0" y="5"/>
                  </a:lnTo>
                  <a:lnTo>
                    <a:pt x="0" y="92"/>
                  </a:lnTo>
                  <a:lnTo>
                    <a:pt x="9" y="92"/>
                  </a:lnTo>
                  <a:lnTo>
                    <a:pt x="9" y="5"/>
                  </a:lnTo>
                  <a:lnTo>
                    <a:pt x="5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22" name="Freeform 2806"/>
            <p:cNvSpPr>
              <a:spLocks/>
            </p:cNvSpPr>
            <p:nvPr/>
          </p:nvSpPr>
          <p:spPr bwMode="auto">
            <a:xfrm>
              <a:off x="3751" y="3806"/>
              <a:ext cx="36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10"/>
                </a:cxn>
                <a:cxn ang="0">
                  <a:pos x="144" y="10"/>
                </a:cxn>
                <a:cxn ang="0">
                  <a:pos x="144" y="0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44" h="10">
                  <a:moveTo>
                    <a:pt x="0" y="5"/>
                  </a:moveTo>
                  <a:lnTo>
                    <a:pt x="5" y="10"/>
                  </a:lnTo>
                  <a:lnTo>
                    <a:pt x="144" y="10"/>
                  </a:lnTo>
                  <a:lnTo>
                    <a:pt x="144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23" name="Freeform 2807"/>
            <p:cNvSpPr>
              <a:spLocks/>
            </p:cNvSpPr>
            <p:nvPr/>
          </p:nvSpPr>
          <p:spPr bwMode="auto">
            <a:xfrm>
              <a:off x="3751" y="3808"/>
              <a:ext cx="2" cy="22"/>
            </a:xfrm>
            <a:custGeom>
              <a:avLst/>
              <a:gdLst/>
              <a:ahLst/>
              <a:cxnLst>
                <a:cxn ang="0">
                  <a:pos x="5" y="92"/>
                </a:cxn>
                <a:cxn ang="0">
                  <a:pos x="10" y="87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0" y="87"/>
                </a:cxn>
                <a:cxn ang="0">
                  <a:pos x="5" y="92"/>
                </a:cxn>
                <a:cxn ang="0">
                  <a:pos x="0" y="87"/>
                </a:cxn>
                <a:cxn ang="0">
                  <a:pos x="0" y="92"/>
                </a:cxn>
                <a:cxn ang="0">
                  <a:pos x="5" y="92"/>
                </a:cxn>
              </a:cxnLst>
              <a:rect l="0" t="0" r="r" b="b"/>
              <a:pathLst>
                <a:path w="10" h="92">
                  <a:moveTo>
                    <a:pt x="5" y="92"/>
                  </a:moveTo>
                  <a:lnTo>
                    <a:pt x="10" y="87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5" y="92"/>
                  </a:lnTo>
                  <a:lnTo>
                    <a:pt x="0" y="87"/>
                  </a:lnTo>
                  <a:lnTo>
                    <a:pt x="0" y="92"/>
                  </a:lnTo>
                  <a:lnTo>
                    <a:pt x="5" y="9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305" name="Picture 280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5" y="3812"/>
              <a:ext cx="29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425" name="Freeform 2809"/>
            <p:cNvSpPr>
              <a:spLocks/>
            </p:cNvSpPr>
            <p:nvPr/>
          </p:nvSpPr>
          <p:spPr bwMode="auto">
            <a:xfrm>
              <a:off x="3755" y="3818"/>
              <a:ext cx="30" cy="3"/>
            </a:xfrm>
            <a:custGeom>
              <a:avLst/>
              <a:gdLst/>
              <a:ahLst/>
              <a:cxnLst>
                <a:cxn ang="0">
                  <a:pos x="118" y="5"/>
                </a:cxn>
                <a:cxn ang="0">
                  <a:pos x="114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14" y="9"/>
                </a:cxn>
                <a:cxn ang="0">
                  <a:pos x="118" y="5"/>
                </a:cxn>
                <a:cxn ang="0">
                  <a:pos x="114" y="9"/>
                </a:cxn>
                <a:cxn ang="0">
                  <a:pos x="118" y="9"/>
                </a:cxn>
                <a:cxn ang="0">
                  <a:pos x="118" y="5"/>
                </a:cxn>
              </a:cxnLst>
              <a:rect l="0" t="0" r="r" b="b"/>
              <a:pathLst>
                <a:path w="118" h="9">
                  <a:moveTo>
                    <a:pt x="118" y="5"/>
                  </a:moveTo>
                  <a:lnTo>
                    <a:pt x="114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14" y="9"/>
                  </a:lnTo>
                  <a:lnTo>
                    <a:pt x="118" y="5"/>
                  </a:lnTo>
                  <a:lnTo>
                    <a:pt x="114" y="9"/>
                  </a:lnTo>
                  <a:lnTo>
                    <a:pt x="118" y="9"/>
                  </a:lnTo>
                  <a:lnTo>
                    <a:pt x="118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26" name="Freeform 2810"/>
            <p:cNvSpPr>
              <a:spLocks/>
            </p:cNvSpPr>
            <p:nvPr/>
          </p:nvSpPr>
          <p:spPr bwMode="auto">
            <a:xfrm>
              <a:off x="3782" y="3811"/>
              <a:ext cx="3" cy="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4"/>
                </a:cxn>
                <a:cxn ang="0">
                  <a:pos x="0" y="36"/>
                </a:cxn>
                <a:cxn ang="0">
                  <a:pos x="9" y="36"/>
                </a:cxn>
                <a:cxn ang="0">
                  <a:pos x="9" y="4"/>
                </a:cxn>
                <a:cxn ang="0">
                  <a:pos x="5" y="0"/>
                </a:cxn>
                <a:cxn ang="0">
                  <a:pos x="9" y="4"/>
                </a:cxn>
                <a:cxn ang="0">
                  <a:pos x="9" y="0"/>
                </a:cxn>
                <a:cxn ang="0">
                  <a:pos x="5" y="0"/>
                </a:cxn>
              </a:cxnLst>
              <a:rect l="0" t="0" r="r" b="b"/>
              <a:pathLst>
                <a:path w="9" h="36">
                  <a:moveTo>
                    <a:pt x="5" y="0"/>
                  </a:moveTo>
                  <a:lnTo>
                    <a:pt x="0" y="4"/>
                  </a:lnTo>
                  <a:lnTo>
                    <a:pt x="0" y="36"/>
                  </a:lnTo>
                  <a:lnTo>
                    <a:pt x="9" y="36"/>
                  </a:lnTo>
                  <a:lnTo>
                    <a:pt x="9" y="4"/>
                  </a:lnTo>
                  <a:lnTo>
                    <a:pt x="5" y="0"/>
                  </a:lnTo>
                  <a:lnTo>
                    <a:pt x="9" y="4"/>
                  </a:lnTo>
                  <a:lnTo>
                    <a:pt x="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27" name="Freeform 2811"/>
            <p:cNvSpPr>
              <a:spLocks/>
            </p:cNvSpPr>
            <p:nvPr/>
          </p:nvSpPr>
          <p:spPr bwMode="auto">
            <a:xfrm>
              <a:off x="3754" y="3811"/>
              <a:ext cx="30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" y="10"/>
                </a:cxn>
                <a:cxn ang="0">
                  <a:pos x="119" y="10"/>
                </a:cxn>
                <a:cxn ang="0">
                  <a:pos x="119" y="0"/>
                </a:cxn>
                <a:cxn ang="0">
                  <a:pos x="5" y="0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19" h="10">
                  <a:moveTo>
                    <a:pt x="0" y="4"/>
                  </a:moveTo>
                  <a:lnTo>
                    <a:pt x="5" y="10"/>
                  </a:lnTo>
                  <a:lnTo>
                    <a:pt x="119" y="10"/>
                  </a:lnTo>
                  <a:lnTo>
                    <a:pt x="119" y="0"/>
                  </a:lnTo>
                  <a:lnTo>
                    <a:pt x="5" y="0"/>
                  </a:lnTo>
                  <a:lnTo>
                    <a:pt x="0" y="4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28" name="Freeform 2812"/>
            <p:cNvSpPr>
              <a:spLocks/>
            </p:cNvSpPr>
            <p:nvPr/>
          </p:nvSpPr>
          <p:spPr bwMode="auto">
            <a:xfrm>
              <a:off x="3754" y="3812"/>
              <a:ext cx="2" cy="9"/>
            </a:xfrm>
            <a:custGeom>
              <a:avLst/>
              <a:gdLst/>
              <a:ahLst/>
              <a:cxnLst>
                <a:cxn ang="0">
                  <a:pos x="5" y="36"/>
                </a:cxn>
                <a:cxn ang="0">
                  <a:pos x="10" y="32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0" y="32"/>
                </a:cxn>
                <a:cxn ang="0">
                  <a:pos x="5" y="36"/>
                </a:cxn>
                <a:cxn ang="0">
                  <a:pos x="0" y="32"/>
                </a:cxn>
                <a:cxn ang="0">
                  <a:pos x="0" y="36"/>
                </a:cxn>
                <a:cxn ang="0">
                  <a:pos x="5" y="36"/>
                </a:cxn>
              </a:cxnLst>
              <a:rect l="0" t="0" r="r" b="b"/>
              <a:pathLst>
                <a:path w="10" h="36">
                  <a:moveTo>
                    <a:pt x="5" y="36"/>
                  </a:moveTo>
                  <a:lnTo>
                    <a:pt x="10" y="32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5" y="36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5" y="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29" name="Rectangle 2813"/>
            <p:cNvSpPr>
              <a:spLocks noChangeArrowheads="1"/>
            </p:cNvSpPr>
            <p:nvPr/>
          </p:nvSpPr>
          <p:spPr bwMode="auto">
            <a:xfrm>
              <a:off x="3748" y="3868"/>
              <a:ext cx="43" cy="16"/>
            </a:xfrm>
            <a:prstGeom prst="rect">
              <a:avLst/>
            </a:prstGeom>
            <a:solidFill>
              <a:srgbClr val="C2C1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30" name="Freeform 2814"/>
            <p:cNvSpPr>
              <a:spLocks/>
            </p:cNvSpPr>
            <p:nvPr/>
          </p:nvSpPr>
          <p:spPr bwMode="auto">
            <a:xfrm>
              <a:off x="3748" y="3883"/>
              <a:ext cx="44" cy="3"/>
            </a:xfrm>
            <a:custGeom>
              <a:avLst/>
              <a:gdLst/>
              <a:ahLst/>
              <a:cxnLst>
                <a:cxn ang="0">
                  <a:pos x="176" y="5"/>
                </a:cxn>
                <a:cxn ang="0">
                  <a:pos x="171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71" y="10"/>
                </a:cxn>
                <a:cxn ang="0">
                  <a:pos x="176" y="5"/>
                </a:cxn>
                <a:cxn ang="0">
                  <a:pos x="171" y="10"/>
                </a:cxn>
                <a:cxn ang="0">
                  <a:pos x="176" y="10"/>
                </a:cxn>
                <a:cxn ang="0">
                  <a:pos x="176" y="5"/>
                </a:cxn>
              </a:cxnLst>
              <a:rect l="0" t="0" r="r" b="b"/>
              <a:pathLst>
                <a:path w="176" h="10">
                  <a:moveTo>
                    <a:pt x="176" y="5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71" y="10"/>
                  </a:lnTo>
                  <a:lnTo>
                    <a:pt x="176" y="5"/>
                  </a:lnTo>
                  <a:lnTo>
                    <a:pt x="171" y="10"/>
                  </a:lnTo>
                  <a:lnTo>
                    <a:pt x="176" y="10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31" name="Freeform 2815"/>
            <p:cNvSpPr>
              <a:spLocks/>
            </p:cNvSpPr>
            <p:nvPr/>
          </p:nvSpPr>
          <p:spPr bwMode="auto">
            <a:xfrm>
              <a:off x="3790" y="3867"/>
              <a:ext cx="2" cy="1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5"/>
                </a:cxn>
                <a:cxn ang="0">
                  <a:pos x="0" y="70"/>
                </a:cxn>
                <a:cxn ang="0">
                  <a:pos x="9" y="70"/>
                </a:cxn>
                <a:cxn ang="0">
                  <a:pos x="9" y="5"/>
                </a:cxn>
                <a:cxn ang="0">
                  <a:pos x="4" y="0"/>
                </a:cxn>
                <a:cxn ang="0">
                  <a:pos x="9" y="5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9" h="70">
                  <a:moveTo>
                    <a:pt x="4" y="0"/>
                  </a:moveTo>
                  <a:lnTo>
                    <a:pt x="0" y="5"/>
                  </a:lnTo>
                  <a:lnTo>
                    <a:pt x="0" y="70"/>
                  </a:lnTo>
                  <a:lnTo>
                    <a:pt x="9" y="70"/>
                  </a:lnTo>
                  <a:lnTo>
                    <a:pt x="9" y="5"/>
                  </a:lnTo>
                  <a:lnTo>
                    <a:pt x="4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32" name="Freeform 2816"/>
            <p:cNvSpPr>
              <a:spLocks/>
            </p:cNvSpPr>
            <p:nvPr/>
          </p:nvSpPr>
          <p:spPr bwMode="auto">
            <a:xfrm>
              <a:off x="3747" y="3867"/>
              <a:ext cx="44" cy="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9"/>
                </a:cxn>
                <a:cxn ang="0">
                  <a:pos x="175" y="9"/>
                </a:cxn>
                <a:cxn ang="0">
                  <a:pos x="175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5" h="9">
                  <a:moveTo>
                    <a:pt x="0" y="5"/>
                  </a:moveTo>
                  <a:lnTo>
                    <a:pt x="4" y="9"/>
                  </a:lnTo>
                  <a:lnTo>
                    <a:pt x="175" y="9"/>
                  </a:lnTo>
                  <a:lnTo>
                    <a:pt x="175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33" name="Freeform 2817"/>
            <p:cNvSpPr>
              <a:spLocks/>
            </p:cNvSpPr>
            <p:nvPr/>
          </p:nvSpPr>
          <p:spPr bwMode="auto">
            <a:xfrm>
              <a:off x="3747" y="3868"/>
              <a:ext cx="2" cy="18"/>
            </a:xfrm>
            <a:custGeom>
              <a:avLst/>
              <a:gdLst/>
              <a:ahLst/>
              <a:cxnLst>
                <a:cxn ang="0">
                  <a:pos x="4" y="70"/>
                </a:cxn>
                <a:cxn ang="0">
                  <a:pos x="9" y="65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65"/>
                </a:cxn>
                <a:cxn ang="0">
                  <a:pos x="4" y="70"/>
                </a:cxn>
                <a:cxn ang="0">
                  <a:pos x="0" y="65"/>
                </a:cxn>
                <a:cxn ang="0">
                  <a:pos x="0" y="70"/>
                </a:cxn>
                <a:cxn ang="0">
                  <a:pos x="4" y="70"/>
                </a:cxn>
              </a:cxnLst>
              <a:rect l="0" t="0" r="r" b="b"/>
              <a:pathLst>
                <a:path w="9" h="70">
                  <a:moveTo>
                    <a:pt x="4" y="70"/>
                  </a:moveTo>
                  <a:lnTo>
                    <a:pt x="9" y="6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65"/>
                  </a:lnTo>
                  <a:lnTo>
                    <a:pt x="4" y="70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4" y="7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315" name="Picture 28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" y="3884"/>
              <a:ext cx="4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435" name="Freeform 2819"/>
            <p:cNvSpPr>
              <a:spLocks/>
            </p:cNvSpPr>
            <p:nvPr/>
          </p:nvSpPr>
          <p:spPr bwMode="auto">
            <a:xfrm>
              <a:off x="3748" y="3916"/>
              <a:ext cx="44" cy="2"/>
            </a:xfrm>
            <a:custGeom>
              <a:avLst/>
              <a:gdLst/>
              <a:ahLst/>
              <a:cxnLst>
                <a:cxn ang="0">
                  <a:pos x="176" y="4"/>
                </a:cxn>
                <a:cxn ang="0">
                  <a:pos x="171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1" y="9"/>
                </a:cxn>
                <a:cxn ang="0">
                  <a:pos x="176" y="4"/>
                </a:cxn>
                <a:cxn ang="0">
                  <a:pos x="171" y="9"/>
                </a:cxn>
                <a:cxn ang="0">
                  <a:pos x="176" y="9"/>
                </a:cxn>
                <a:cxn ang="0">
                  <a:pos x="176" y="4"/>
                </a:cxn>
              </a:cxnLst>
              <a:rect l="0" t="0" r="r" b="b"/>
              <a:pathLst>
                <a:path w="176" h="9">
                  <a:moveTo>
                    <a:pt x="176" y="4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1" y="9"/>
                  </a:lnTo>
                  <a:lnTo>
                    <a:pt x="176" y="4"/>
                  </a:lnTo>
                  <a:lnTo>
                    <a:pt x="171" y="9"/>
                  </a:lnTo>
                  <a:lnTo>
                    <a:pt x="176" y="9"/>
                  </a:lnTo>
                  <a:lnTo>
                    <a:pt x="176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36" name="Freeform 2820"/>
            <p:cNvSpPr>
              <a:spLocks/>
            </p:cNvSpPr>
            <p:nvPr/>
          </p:nvSpPr>
          <p:spPr bwMode="auto">
            <a:xfrm>
              <a:off x="3790" y="3883"/>
              <a:ext cx="2" cy="3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5"/>
                </a:cxn>
                <a:cxn ang="0">
                  <a:pos x="0" y="137"/>
                </a:cxn>
                <a:cxn ang="0">
                  <a:pos x="9" y="137"/>
                </a:cxn>
                <a:cxn ang="0">
                  <a:pos x="9" y="5"/>
                </a:cxn>
                <a:cxn ang="0">
                  <a:pos x="4" y="0"/>
                </a:cxn>
                <a:cxn ang="0">
                  <a:pos x="9" y="5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9" h="137">
                  <a:moveTo>
                    <a:pt x="4" y="0"/>
                  </a:moveTo>
                  <a:lnTo>
                    <a:pt x="0" y="5"/>
                  </a:lnTo>
                  <a:lnTo>
                    <a:pt x="0" y="137"/>
                  </a:lnTo>
                  <a:lnTo>
                    <a:pt x="9" y="137"/>
                  </a:lnTo>
                  <a:lnTo>
                    <a:pt x="9" y="5"/>
                  </a:lnTo>
                  <a:lnTo>
                    <a:pt x="4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37" name="Freeform 2821"/>
            <p:cNvSpPr>
              <a:spLocks/>
            </p:cNvSpPr>
            <p:nvPr/>
          </p:nvSpPr>
          <p:spPr bwMode="auto">
            <a:xfrm>
              <a:off x="3747" y="3883"/>
              <a:ext cx="44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10"/>
                </a:cxn>
                <a:cxn ang="0">
                  <a:pos x="175" y="10"/>
                </a:cxn>
                <a:cxn ang="0">
                  <a:pos x="175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5" h="10">
                  <a:moveTo>
                    <a:pt x="0" y="5"/>
                  </a:moveTo>
                  <a:lnTo>
                    <a:pt x="4" y="10"/>
                  </a:lnTo>
                  <a:lnTo>
                    <a:pt x="175" y="10"/>
                  </a:lnTo>
                  <a:lnTo>
                    <a:pt x="175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38" name="Freeform 2822"/>
            <p:cNvSpPr>
              <a:spLocks/>
            </p:cNvSpPr>
            <p:nvPr/>
          </p:nvSpPr>
          <p:spPr bwMode="auto">
            <a:xfrm>
              <a:off x="3747" y="3884"/>
              <a:ext cx="2" cy="34"/>
            </a:xfrm>
            <a:custGeom>
              <a:avLst/>
              <a:gdLst/>
              <a:ahLst/>
              <a:cxnLst>
                <a:cxn ang="0">
                  <a:pos x="4" y="137"/>
                </a:cxn>
                <a:cxn ang="0">
                  <a:pos x="9" y="13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32"/>
                </a:cxn>
                <a:cxn ang="0">
                  <a:pos x="4" y="137"/>
                </a:cxn>
                <a:cxn ang="0">
                  <a:pos x="0" y="132"/>
                </a:cxn>
                <a:cxn ang="0">
                  <a:pos x="0" y="137"/>
                </a:cxn>
                <a:cxn ang="0">
                  <a:pos x="4" y="137"/>
                </a:cxn>
              </a:cxnLst>
              <a:rect l="0" t="0" r="r" b="b"/>
              <a:pathLst>
                <a:path w="9" h="137">
                  <a:moveTo>
                    <a:pt x="4" y="137"/>
                  </a:moveTo>
                  <a:lnTo>
                    <a:pt x="9" y="13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32"/>
                  </a:lnTo>
                  <a:lnTo>
                    <a:pt x="4" y="137"/>
                  </a:lnTo>
                  <a:lnTo>
                    <a:pt x="0" y="132"/>
                  </a:lnTo>
                  <a:lnTo>
                    <a:pt x="0" y="137"/>
                  </a:lnTo>
                  <a:lnTo>
                    <a:pt x="4" y="13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39" name="Rectangle 2823"/>
            <p:cNvSpPr>
              <a:spLocks noChangeArrowheads="1"/>
            </p:cNvSpPr>
            <p:nvPr/>
          </p:nvSpPr>
          <p:spPr bwMode="auto">
            <a:xfrm>
              <a:off x="3748" y="3917"/>
              <a:ext cx="43" cy="17"/>
            </a:xfrm>
            <a:prstGeom prst="rect">
              <a:avLst/>
            </a:prstGeom>
            <a:solidFill>
              <a:srgbClr val="C2C1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40" name="Freeform 2824"/>
            <p:cNvSpPr>
              <a:spLocks/>
            </p:cNvSpPr>
            <p:nvPr/>
          </p:nvSpPr>
          <p:spPr bwMode="auto">
            <a:xfrm>
              <a:off x="3748" y="3933"/>
              <a:ext cx="44" cy="2"/>
            </a:xfrm>
            <a:custGeom>
              <a:avLst/>
              <a:gdLst/>
              <a:ahLst/>
              <a:cxnLst>
                <a:cxn ang="0">
                  <a:pos x="176" y="5"/>
                </a:cxn>
                <a:cxn ang="0">
                  <a:pos x="171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1" y="9"/>
                </a:cxn>
                <a:cxn ang="0">
                  <a:pos x="176" y="5"/>
                </a:cxn>
                <a:cxn ang="0">
                  <a:pos x="171" y="9"/>
                </a:cxn>
                <a:cxn ang="0">
                  <a:pos x="176" y="9"/>
                </a:cxn>
                <a:cxn ang="0">
                  <a:pos x="176" y="5"/>
                </a:cxn>
              </a:cxnLst>
              <a:rect l="0" t="0" r="r" b="b"/>
              <a:pathLst>
                <a:path w="176" h="9">
                  <a:moveTo>
                    <a:pt x="176" y="5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1" y="9"/>
                  </a:lnTo>
                  <a:lnTo>
                    <a:pt x="176" y="5"/>
                  </a:lnTo>
                  <a:lnTo>
                    <a:pt x="171" y="9"/>
                  </a:lnTo>
                  <a:lnTo>
                    <a:pt x="176" y="9"/>
                  </a:lnTo>
                  <a:lnTo>
                    <a:pt x="176" y="5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41" name="Freeform 2825"/>
            <p:cNvSpPr>
              <a:spLocks/>
            </p:cNvSpPr>
            <p:nvPr/>
          </p:nvSpPr>
          <p:spPr bwMode="auto">
            <a:xfrm>
              <a:off x="3790" y="3916"/>
              <a:ext cx="2" cy="1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4"/>
                </a:cxn>
                <a:cxn ang="0">
                  <a:pos x="0" y="71"/>
                </a:cxn>
                <a:cxn ang="0">
                  <a:pos x="9" y="71"/>
                </a:cxn>
                <a:cxn ang="0">
                  <a:pos x="9" y="4"/>
                </a:cxn>
                <a:cxn ang="0">
                  <a:pos x="4" y="0"/>
                </a:cxn>
                <a:cxn ang="0">
                  <a:pos x="9" y="4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9" h="71">
                  <a:moveTo>
                    <a:pt x="4" y="0"/>
                  </a:moveTo>
                  <a:lnTo>
                    <a:pt x="0" y="4"/>
                  </a:lnTo>
                  <a:lnTo>
                    <a:pt x="0" y="71"/>
                  </a:lnTo>
                  <a:lnTo>
                    <a:pt x="9" y="71"/>
                  </a:lnTo>
                  <a:lnTo>
                    <a:pt x="9" y="4"/>
                  </a:lnTo>
                  <a:lnTo>
                    <a:pt x="4" y="0"/>
                  </a:lnTo>
                  <a:lnTo>
                    <a:pt x="9" y="4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42" name="Freeform 2826"/>
            <p:cNvSpPr>
              <a:spLocks/>
            </p:cNvSpPr>
            <p:nvPr/>
          </p:nvSpPr>
          <p:spPr bwMode="auto">
            <a:xfrm>
              <a:off x="3747" y="3916"/>
              <a:ext cx="44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9"/>
                </a:cxn>
                <a:cxn ang="0">
                  <a:pos x="175" y="9"/>
                </a:cxn>
                <a:cxn ang="0">
                  <a:pos x="17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75" h="9">
                  <a:moveTo>
                    <a:pt x="0" y="4"/>
                  </a:moveTo>
                  <a:lnTo>
                    <a:pt x="4" y="9"/>
                  </a:lnTo>
                  <a:lnTo>
                    <a:pt x="175" y="9"/>
                  </a:lnTo>
                  <a:lnTo>
                    <a:pt x="175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43" name="Freeform 2827"/>
            <p:cNvSpPr>
              <a:spLocks/>
            </p:cNvSpPr>
            <p:nvPr/>
          </p:nvSpPr>
          <p:spPr bwMode="auto">
            <a:xfrm>
              <a:off x="3747" y="3917"/>
              <a:ext cx="2" cy="18"/>
            </a:xfrm>
            <a:custGeom>
              <a:avLst/>
              <a:gdLst/>
              <a:ahLst/>
              <a:cxnLst>
                <a:cxn ang="0">
                  <a:pos x="4" y="71"/>
                </a:cxn>
                <a:cxn ang="0">
                  <a:pos x="9" y="67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67"/>
                </a:cxn>
                <a:cxn ang="0">
                  <a:pos x="4" y="71"/>
                </a:cxn>
                <a:cxn ang="0">
                  <a:pos x="0" y="67"/>
                </a:cxn>
                <a:cxn ang="0">
                  <a:pos x="0" y="71"/>
                </a:cxn>
                <a:cxn ang="0">
                  <a:pos x="4" y="71"/>
                </a:cxn>
              </a:cxnLst>
              <a:rect l="0" t="0" r="r" b="b"/>
              <a:pathLst>
                <a:path w="9" h="71">
                  <a:moveTo>
                    <a:pt x="4" y="71"/>
                  </a:moveTo>
                  <a:lnTo>
                    <a:pt x="9" y="67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67"/>
                  </a:lnTo>
                  <a:lnTo>
                    <a:pt x="4" y="71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4" y="71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325" name="Picture 282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8" y="3934"/>
              <a:ext cx="4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445" name="Freeform 2829"/>
            <p:cNvSpPr>
              <a:spLocks/>
            </p:cNvSpPr>
            <p:nvPr/>
          </p:nvSpPr>
          <p:spPr bwMode="auto">
            <a:xfrm>
              <a:off x="3748" y="3966"/>
              <a:ext cx="44" cy="2"/>
            </a:xfrm>
            <a:custGeom>
              <a:avLst/>
              <a:gdLst/>
              <a:ahLst/>
              <a:cxnLst>
                <a:cxn ang="0">
                  <a:pos x="176" y="4"/>
                </a:cxn>
                <a:cxn ang="0">
                  <a:pos x="171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1" y="9"/>
                </a:cxn>
                <a:cxn ang="0">
                  <a:pos x="176" y="4"/>
                </a:cxn>
                <a:cxn ang="0">
                  <a:pos x="171" y="9"/>
                </a:cxn>
                <a:cxn ang="0">
                  <a:pos x="176" y="9"/>
                </a:cxn>
                <a:cxn ang="0">
                  <a:pos x="176" y="4"/>
                </a:cxn>
              </a:cxnLst>
              <a:rect l="0" t="0" r="r" b="b"/>
              <a:pathLst>
                <a:path w="176" h="9">
                  <a:moveTo>
                    <a:pt x="176" y="4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1" y="9"/>
                  </a:lnTo>
                  <a:lnTo>
                    <a:pt x="176" y="4"/>
                  </a:lnTo>
                  <a:lnTo>
                    <a:pt x="171" y="9"/>
                  </a:lnTo>
                  <a:lnTo>
                    <a:pt x="176" y="9"/>
                  </a:lnTo>
                  <a:lnTo>
                    <a:pt x="176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46" name="Freeform 2830"/>
            <p:cNvSpPr>
              <a:spLocks/>
            </p:cNvSpPr>
            <p:nvPr/>
          </p:nvSpPr>
          <p:spPr bwMode="auto">
            <a:xfrm>
              <a:off x="3790" y="3933"/>
              <a:ext cx="2" cy="3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5"/>
                </a:cxn>
                <a:cxn ang="0">
                  <a:pos x="0" y="136"/>
                </a:cxn>
                <a:cxn ang="0">
                  <a:pos x="9" y="136"/>
                </a:cxn>
                <a:cxn ang="0">
                  <a:pos x="9" y="5"/>
                </a:cxn>
                <a:cxn ang="0">
                  <a:pos x="4" y="0"/>
                </a:cxn>
                <a:cxn ang="0">
                  <a:pos x="9" y="5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9" h="136">
                  <a:moveTo>
                    <a:pt x="4" y="0"/>
                  </a:moveTo>
                  <a:lnTo>
                    <a:pt x="0" y="5"/>
                  </a:lnTo>
                  <a:lnTo>
                    <a:pt x="0" y="136"/>
                  </a:lnTo>
                  <a:lnTo>
                    <a:pt x="9" y="136"/>
                  </a:lnTo>
                  <a:lnTo>
                    <a:pt x="9" y="5"/>
                  </a:lnTo>
                  <a:lnTo>
                    <a:pt x="4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47" name="Freeform 2831"/>
            <p:cNvSpPr>
              <a:spLocks/>
            </p:cNvSpPr>
            <p:nvPr/>
          </p:nvSpPr>
          <p:spPr bwMode="auto">
            <a:xfrm>
              <a:off x="3747" y="3933"/>
              <a:ext cx="44" cy="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9"/>
                </a:cxn>
                <a:cxn ang="0">
                  <a:pos x="175" y="9"/>
                </a:cxn>
                <a:cxn ang="0">
                  <a:pos x="175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5" h="9">
                  <a:moveTo>
                    <a:pt x="0" y="5"/>
                  </a:moveTo>
                  <a:lnTo>
                    <a:pt x="4" y="9"/>
                  </a:lnTo>
                  <a:lnTo>
                    <a:pt x="175" y="9"/>
                  </a:lnTo>
                  <a:lnTo>
                    <a:pt x="175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48" name="Freeform 2832"/>
            <p:cNvSpPr>
              <a:spLocks/>
            </p:cNvSpPr>
            <p:nvPr/>
          </p:nvSpPr>
          <p:spPr bwMode="auto">
            <a:xfrm>
              <a:off x="3747" y="3934"/>
              <a:ext cx="2" cy="34"/>
            </a:xfrm>
            <a:custGeom>
              <a:avLst/>
              <a:gdLst/>
              <a:ahLst/>
              <a:cxnLst>
                <a:cxn ang="0">
                  <a:pos x="4" y="136"/>
                </a:cxn>
                <a:cxn ang="0">
                  <a:pos x="9" y="131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31"/>
                </a:cxn>
                <a:cxn ang="0">
                  <a:pos x="4" y="136"/>
                </a:cxn>
                <a:cxn ang="0">
                  <a:pos x="0" y="131"/>
                </a:cxn>
                <a:cxn ang="0">
                  <a:pos x="0" y="136"/>
                </a:cxn>
                <a:cxn ang="0">
                  <a:pos x="4" y="136"/>
                </a:cxn>
              </a:cxnLst>
              <a:rect l="0" t="0" r="r" b="b"/>
              <a:pathLst>
                <a:path w="9" h="136">
                  <a:moveTo>
                    <a:pt x="4" y="136"/>
                  </a:moveTo>
                  <a:lnTo>
                    <a:pt x="9" y="131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31"/>
                  </a:lnTo>
                  <a:lnTo>
                    <a:pt x="4" y="136"/>
                  </a:lnTo>
                  <a:lnTo>
                    <a:pt x="0" y="131"/>
                  </a:lnTo>
                  <a:lnTo>
                    <a:pt x="0" y="136"/>
                  </a:lnTo>
                  <a:lnTo>
                    <a:pt x="4" y="1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49" name="Rectangle 2833"/>
            <p:cNvSpPr>
              <a:spLocks noChangeArrowheads="1"/>
            </p:cNvSpPr>
            <p:nvPr/>
          </p:nvSpPr>
          <p:spPr bwMode="auto">
            <a:xfrm>
              <a:off x="3748" y="3967"/>
              <a:ext cx="43" cy="16"/>
            </a:xfrm>
            <a:prstGeom prst="rect">
              <a:avLst/>
            </a:prstGeom>
            <a:solidFill>
              <a:srgbClr val="C2C1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0" name="Freeform 2834"/>
            <p:cNvSpPr>
              <a:spLocks/>
            </p:cNvSpPr>
            <p:nvPr/>
          </p:nvSpPr>
          <p:spPr bwMode="auto">
            <a:xfrm>
              <a:off x="3748" y="3982"/>
              <a:ext cx="44" cy="2"/>
            </a:xfrm>
            <a:custGeom>
              <a:avLst/>
              <a:gdLst/>
              <a:ahLst/>
              <a:cxnLst>
                <a:cxn ang="0">
                  <a:pos x="176" y="4"/>
                </a:cxn>
                <a:cxn ang="0">
                  <a:pos x="171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1" y="9"/>
                </a:cxn>
                <a:cxn ang="0">
                  <a:pos x="176" y="4"/>
                </a:cxn>
                <a:cxn ang="0">
                  <a:pos x="171" y="9"/>
                </a:cxn>
                <a:cxn ang="0">
                  <a:pos x="176" y="9"/>
                </a:cxn>
                <a:cxn ang="0">
                  <a:pos x="176" y="4"/>
                </a:cxn>
              </a:cxnLst>
              <a:rect l="0" t="0" r="r" b="b"/>
              <a:pathLst>
                <a:path w="176" h="9">
                  <a:moveTo>
                    <a:pt x="176" y="4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1" y="9"/>
                  </a:lnTo>
                  <a:lnTo>
                    <a:pt x="176" y="4"/>
                  </a:lnTo>
                  <a:lnTo>
                    <a:pt x="171" y="9"/>
                  </a:lnTo>
                  <a:lnTo>
                    <a:pt x="176" y="9"/>
                  </a:lnTo>
                  <a:lnTo>
                    <a:pt x="176" y="4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1" name="Freeform 2835"/>
            <p:cNvSpPr>
              <a:spLocks/>
            </p:cNvSpPr>
            <p:nvPr/>
          </p:nvSpPr>
          <p:spPr bwMode="auto">
            <a:xfrm>
              <a:off x="3790" y="3966"/>
              <a:ext cx="2" cy="1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5"/>
                </a:cxn>
                <a:cxn ang="0">
                  <a:pos x="0" y="70"/>
                </a:cxn>
                <a:cxn ang="0">
                  <a:pos x="9" y="70"/>
                </a:cxn>
                <a:cxn ang="0">
                  <a:pos x="9" y="5"/>
                </a:cxn>
                <a:cxn ang="0">
                  <a:pos x="4" y="0"/>
                </a:cxn>
                <a:cxn ang="0">
                  <a:pos x="9" y="5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9" h="70">
                  <a:moveTo>
                    <a:pt x="4" y="0"/>
                  </a:moveTo>
                  <a:lnTo>
                    <a:pt x="0" y="5"/>
                  </a:lnTo>
                  <a:lnTo>
                    <a:pt x="0" y="70"/>
                  </a:lnTo>
                  <a:lnTo>
                    <a:pt x="9" y="70"/>
                  </a:lnTo>
                  <a:lnTo>
                    <a:pt x="9" y="5"/>
                  </a:lnTo>
                  <a:lnTo>
                    <a:pt x="4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2" name="Freeform 2836"/>
            <p:cNvSpPr>
              <a:spLocks/>
            </p:cNvSpPr>
            <p:nvPr/>
          </p:nvSpPr>
          <p:spPr bwMode="auto">
            <a:xfrm>
              <a:off x="3747" y="3966"/>
              <a:ext cx="44" cy="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10"/>
                </a:cxn>
                <a:cxn ang="0">
                  <a:pos x="175" y="10"/>
                </a:cxn>
                <a:cxn ang="0">
                  <a:pos x="175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5" h="10">
                  <a:moveTo>
                    <a:pt x="0" y="5"/>
                  </a:moveTo>
                  <a:lnTo>
                    <a:pt x="4" y="10"/>
                  </a:lnTo>
                  <a:lnTo>
                    <a:pt x="175" y="10"/>
                  </a:lnTo>
                  <a:lnTo>
                    <a:pt x="175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3" name="Freeform 2837"/>
            <p:cNvSpPr>
              <a:spLocks/>
            </p:cNvSpPr>
            <p:nvPr/>
          </p:nvSpPr>
          <p:spPr bwMode="auto">
            <a:xfrm>
              <a:off x="3747" y="3967"/>
              <a:ext cx="2" cy="17"/>
            </a:xfrm>
            <a:custGeom>
              <a:avLst/>
              <a:gdLst/>
              <a:ahLst/>
              <a:cxnLst>
                <a:cxn ang="0">
                  <a:pos x="4" y="70"/>
                </a:cxn>
                <a:cxn ang="0">
                  <a:pos x="9" y="65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65"/>
                </a:cxn>
                <a:cxn ang="0">
                  <a:pos x="4" y="70"/>
                </a:cxn>
                <a:cxn ang="0">
                  <a:pos x="0" y="65"/>
                </a:cxn>
                <a:cxn ang="0">
                  <a:pos x="0" y="70"/>
                </a:cxn>
                <a:cxn ang="0">
                  <a:pos x="4" y="70"/>
                </a:cxn>
              </a:cxnLst>
              <a:rect l="0" t="0" r="r" b="b"/>
              <a:pathLst>
                <a:path w="9" h="70">
                  <a:moveTo>
                    <a:pt x="4" y="70"/>
                  </a:moveTo>
                  <a:lnTo>
                    <a:pt x="9" y="6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65"/>
                  </a:lnTo>
                  <a:lnTo>
                    <a:pt x="4" y="70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4" y="7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4" name="Rectangle 2838"/>
            <p:cNvSpPr>
              <a:spLocks noChangeArrowheads="1"/>
            </p:cNvSpPr>
            <p:nvPr/>
          </p:nvSpPr>
          <p:spPr bwMode="auto">
            <a:xfrm>
              <a:off x="3748" y="3978"/>
              <a:ext cx="43" cy="11"/>
            </a:xfrm>
            <a:prstGeom prst="rect">
              <a:avLst/>
            </a:prstGeom>
            <a:solidFill>
              <a:srgbClr val="E7E7E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5" name="Freeform 2839"/>
            <p:cNvSpPr>
              <a:spLocks/>
            </p:cNvSpPr>
            <p:nvPr/>
          </p:nvSpPr>
          <p:spPr bwMode="auto">
            <a:xfrm>
              <a:off x="3748" y="3988"/>
              <a:ext cx="44" cy="2"/>
            </a:xfrm>
            <a:custGeom>
              <a:avLst/>
              <a:gdLst/>
              <a:ahLst/>
              <a:cxnLst>
                <a:cxn ang="0">
                  <a:pos x="176" y="4"/>
                </a:cxn>
                <a:cxn ang="0">
                  <a:pos x="171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1" y="9"/>
                </a:cxn>
                <a:cxn ang="0">
                  <a:pos x="176" y="4"/>
                </a:cxn>
                <a:cxn ang="0">
                  <a:pos x="171" y="9"/>
                </a:cxn>
                <a:cxn ang="0">
                  <a:pos x="176" y="9"/>
                </a:cxn>
                <a:cxn ang="0">
                  <a:pos x="176" y="4"/>
                </a:cxn>
              </a:cxnLst>
              <a:rect l="0" t="0" r="r" b="b"/>
              <a:pathLst>
                <a:path w="176" h="9">
                  <a:moveTo>
                    <a:pt x="176" y="4"/>
                  </a:moveTo>
                  <a:lnTo>
                    <a:pt x="171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1" y="9"/>
                  </a:lnTo>
                  <a:lnTo>
                    <a:pt x="176" y="4"/>
                  </a:lnTo>
                  <a:lnTo>
                    <a:pt x="171" y="9"/>
                  </a:lnTo>
                  <a:lnTo>
                    <a:pt x="176" y="9"/>
                  </a:lnTo>
                  <a:lnTo>
                    <a:pt x="176" y="4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6" name="Freeform 2840"/>
            <p:cNvSpPr>
              <a:spLocks/>
            </p:cNvSpPr>
            <p:nvPr/>
          </p:nvSpPr>
          <p:spPr bwMode="auto">
            <a:xfrm>
              <a:off x="3790" y="3977"/>
              <a:ext cx="2" cy="1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4"/>
                </a:cxn>
                <a:cxn ang="0">
                  <a:pos x="0" y="48"/>
                </a:cxn>
                <a:cxn ang="0">
                  <a:pos x="9" y="48"/>
                </a:cxn>
                <a:cxn ang="0">
                  <a:pos x="9" y="4"/>
                </a:cxn>
                <a:cxn ang="0">
                  <a:pos x="4" y="0"/>
                </a:cxn>
                <a:cxn ang="0">
                  <a:pos x="9" y="4"/>
                </a:cxn>
                <a:cxn ang="0">
                  <a:pos x="9" y="0"/>
                </a:cxn>
                <a:cxn ang="0">
                  <a:pos x="4" y="0"/>
                </a:cxn>
              </a:cxnLst>
              <a:rect l="0" t="0" r="r" b="b"/>
              <a:pathLst>
                <a:path w="9" h="48">
                  <a:moveTo>
                    <a:pt x="4" y="0"/>
                  </a:moveTo>
                  <a:lnTo>
                    <a:pt x="0" y="4"/>
                  </a:lnTo>
                  <a:lnTo>
                    <a:pt x="0" y="48"/>
                  </a:lnTo>
                  <a:lnTo>
                    <a:pt x="9" y="48"/>
                  </a:lnTo>
                  <a:lnTo>
                    <a:pt x="9" y="4"/>
                  </a:lnTo>
                  <a:lnTo>
                    <a:pt x="4" y="0"/>
                  </a:lnTo>
                  <a:lnTo>
                    <a:pt x="9" y="4"/>
                  </a:lnTo>
                  <a:lnTo>
                    <a:pt x="9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7" name="Freeform 2841"/>
            <p:cNvSpPr>
              <a:spLocks/>
            </p:cNvSpPr>
            <p:nvPr/>
          </p:nvSpPr>
          <p:spPr bwMode="auto">
            <a:xfrm>
              <a:off x="3747" y="3977"/>
              <a:ext cx="44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10"/>
                </a:cxn>
                <a:cxn ang="0">
                  <a:pos x="175" y="10"/>
                </a:cxn>
                <a:cxn ang="0">
                  <a:pos x="17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75" h="10">
                  <a:moveTo>
                    <a:pt x="0" y="4"/>
                  </a:moveTo>
                  <a:lnTo>
                    <a:pt x="4" y="10"/>
                  </a:lnTo>
                  <a:lnTo>
                    <a:pt x="175" y="10"/>
                  </a:lnTo>
                  <a:lnTo>
                    <a:pt x="175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8" name="Freeform 2842"/>
            <p:cNvSpPr>
              <a:spLocks/>
            </p:cNvSpPr>
            <p:nvPr/>
          </p:nvSpPr>
          <p:spPr bwMode="auto">
            <a:xfrm>
              <a:off x="3747" y="3978"/>
              <a:ext cx="2" cy="12"/>
            </a:xfrm>
            <a:custGeom>
              <a:avLst/>
              <a:gdLst/>
              <a:ahLst/>
              <a:cxnLst>
                <a:cxn ang="0">
                  <a:pos x="4" y="49"/>
                </a:cxn>
                <a:cxn ang="0">
                  <a:pos x="9" y="44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4"/>
                </a:cxn>
                <a:cxn ang="0">
                  <a:pos x="4" y="49"/>
                </a:cxn>
                <a:cxn ang="0">
                  <a:pos x="0" y="44"/>
                </a:cxn>
                <a:cxn ang="0">
                  <a:pos x="0" y="49"/>
                </a:cxn>
                <a:cxn ang="0">
                  <a:pos x="4" y="49"/>
                </a:cxn>
              </a:cxnLst>
              <a:rect l="0" t="0" r="r" b="b"/>
              <a:pathLst>
                <a:path w="9" h="49">
                  <a:moveTo>
                    <a:pt x="4" y="49"/>
                  </a:moveTo>
                  <a:lnTo>
                    <a:pt x="9" y="44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4"/>
                  </a:lnTo>
                  <a:lnTo>
                    <a:pt x="4" y="49"/>
                  </a:lnTo>
                  <a:lnTo>
                    <a:pt x="0" y="44"/>
                  </a:lnTo>
                  <a:lnTo>
                    <a:pt x="0" y="49"/>
                  </a:lnTo>
                  <a:lnTo>
                    <a:pt x="4" y="49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59" name="Rectangle 2843"/>
            <p:cNvSpPr>
              <a:spLocks noChangeArrowheads="1"/>
            </p:cNvSpPr>
            <p:nvPr/>
          </p:nvSpPr>
          <p:spPr bwMode="auto">
            <a:xfrm>
              <a:off x="3791" y="3808"/>
              <a:ext cx="4" cy="1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60" name="Rectangle 2844"/>
            <p:cNvSpPr>
              <a:spLocks noChangeArrowheads="1"/>
            </p:cNvSpPr>
            <p:nvPr/>
          </p:nvSpPr>
          <p:spPr bwMode="auto">
            <a:xfrm>
              <a:off x="3791" y="3808"/>
              <a:ext cx="4" cy="181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61" name="Rectangle 2845"/>
            <p:cNvSpPr>
              <a:spLocks noChangeArrowheads="1"/>
            </p:cNvSpPr>
            <p:nvPr/>
          </p:nvSpPr>
          <p:spPr bwMode="auto">
            <a:xfrm>
              <a:off x="3748" y="3988"/>
              <a:ext cx="43" cy="2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343" name="Picture 28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" y="3835"/>
              <a:ext cx="4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463" name="Freeform 2847"/>
            <p:cNvSpPr>
              <a:spLocks/>
            </p:cNvSpPr>
            <p:nvPr/>
          </p:nvSpPr>
          <p:spPr bwMode="auto">
            <a:xfrm>
              <a:off x="3797" y="3867"/>
              <a:ext cx="44" cy="2"/>
            </a:xfrm>
            <a:custGeom>
              <a:avLst/>
              <a:gdLst/>
              <a:ahLst/>
              <a:cxnLst>
                <a:cxn ang="0">
                  <a:pos x="177" y="5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2" y="9"/>
                </a:cxn>
                <a:cxn ang="0">
                  <a:pos x="177" y="5"/>
                </a:cxn>
                <a:cxn ang="0">
                  <a:pos x="172" y="9"/>
                </a:cxn>
                <a:cxn ang="0">
                  <a:pos x="177" y="9"/>
                </a:cxn>
                <a:cxn ang="0">
                  <a:pos x="177" y="5"/>
                </a:cxn>
              </a:cxnLst>
              <a:rect l="0" t="0" r="r" b="b"/>
              <a:pathLst>
                <a:path w="177" h="9">
                  <a:moveTo>
                    <a:pt x="177" y="5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2" y="9"/>
                  </a:lnTo>
                  <a:lnTo>
                    <a:pt x="177" y="5"/>
                  </a:lnTo>
                  <a:lnTo>
                    <a:pt x="172" y="9"/>
                  </a:lnTo>
                  <a:lnTo>
                    <a:pt x="177" y="9"/>
                  </a:lnTo>
                  <a:lnTo>
                    <a:pt x="177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64" name="Freeform 2848"/>
            <p:cNvSpPr>
              <a:spLocks/>
            </p:cNvSpPr>
            <p:nvPr/>
          </p:nvSpPr>
          <p:spPr bwMode="auto">
            <a:xfrm>
              <a:off x="3839" y="3834"/>
              <a:ext cx="2" cy="3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4"/>
                </a:cxn>
                <a:cxn ang="0">
                  <a:pos x="0" y="137"/>
                </a:cxn>
                <a:cxn ang="0">
                  <a:pos x="10" y="137"/>
                </a:cxn>
                <a:cxn ang="0">
                  <a:pos x="10" y="4"/>
                </a:cxn>
                <a:cxn ang="0">
                  <a:pos x="5" y="0"/>
                </a:cxn>
                <a:cxn ang="0">
                  <a:pos x="10" y="4"/>
                </a:cxn>
                <a:cxn ang="0">
                  <a:pos x="10" y="0"/>
                </a:cxn>
                <a:cxn ang="0">
                  <a:pos x="5" y="0"/>
                </a:cxn>
              </a:cxnLst>
              <a:rect l="0" t="0" r="r" b="b"/>
              <a:pathLst>
                <a:path w="10" h="137">
                  <a:moveTo>
                    <a:pt x="5" y="0"/>
                  </a:moveTo>
                  <a:lnTo>
                    <a:pt x="0" y="4"/>
                  </a:lnTo>
                  <a:lnTo>
                    <a:pt x="0" y="137"/>
                  </a:lnTo>
                  <a:lnTo>
                    <a:pt x="10" y="137"/>
                  </a:lnTo>
                  <a:lnTo>
                    <a:pt x="10" y="4"/>
                  </a:lnTo>
                  <a:lnTo>
                    <a:pt x="5" y="0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65" name="Freeform 2849"/>
            <p:cNvSpPr>
              <a:spLocks/>
            </p:cNvSpPr>
            <p:nvPr/>
          </p:nvSpPr>
          <p:spPr bwMode="auto">
            <a:xfrm>
              <a:off x="3796" y="3834"/>
              <a:ext cx="44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9"/>
                </a:cxn>
                <a:cxn ang="0">
                  <a:pos x="176" y="9"/>
                </a:cxn>
                <a:cxn ang="0">
                  <a:pos x="17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76" h="9">
                  <a:moveTo>
                    <a:pt x="0" y="4"/>
                  </a:moveTo>
                  <a:lnTo>
                    <a:pt x="4" y="9"/>
                  </a:lnTo>
                  <a:lnTo>
                    <a:pt x="176" y="9"/>
                  </a:lnTo>
                  <a:lnTo>
                    <a:pt x="176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66" name="Freeform 2850"/>
            <p:cNvSpPr>
              <a:spLocks/>
            </p:cNvSpPr>
            <p:nvPr/>
          </p:nvSpPr>
          <p:spPr bwMode="auto">
            <a:xfrm>
              <a:off x="3796" y="3835"/>
              <a:ext cx="3" cy="34"/>
            </a:xfrm>
            <a:custGeom>
              <a:avLst/>
              <a:gdLst/>
              <a:ahLst/>
              <a:cxnLst>
                <a:cxn ang="0">
                  <a:pos x="4" y="137"/>
                </a:cxn>
                <a:cxn ang="0">
                  <a:pos x="9" y="133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33"/>
                </a:cxn>
                <a:cxn ang="0">
                  <a:pos x="4" y="137"/>
                </a:cxn>
                <a:cxn ang="0">
                  <a:pos x="0" y="133"/>
                </a:cxn>
                <a:cxn ang="0">
                  <a:pos x="0" y="137"/>
                </a:cxn>
                <a:cxn ang="0">
                  <a:pos x="4" y="137"/>
                </a:cxn>
              </a:cxnLst>
              <a:rect l="0" t="0" r="r" b="b"/>
              <a:pathLst>
                <a:path w="9" h="137">
                  <a:moveTo>
                    <a:pt x="4" y="137"/>
                  </a:moveTo>
                  <a:lnTo>
                    <a:pt x="9" y="133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33"/>
                  </a:lnTo>
                  <a:lnTo>
                    <a:pt x="4" y="137"/>
                  </a:lnTo>
                  <a:lnTo>
                    <a:pt x="0" y="133"/>
                  </a:lnTo>
                  <a:lnTo>
                    <a:pt x="0" y="137"/>
                  </a:lnTo>
                  <a:lnTo>
                    <a:pt x="4" y="13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67" name="Rectangle 2851"/>
            <p:cNvSpPr>
              <a:spLocks noChangeArrowheads="1"/>
            </p:cNvSpPr>
            <p:nvPr/>
          </p:nvSpPr>
          <p:spPr bwMode="auto">
            <a:xfrm>
              <a:off x="3797" y="3808"/>
              <a:ext cx="43" cy="25"/>
            </a:xfrm>
            <a:prstGeom prst="rect">
              <a:avLst/>
            </a:prstGeom>
            <a:solidFill>
              <a:srgbClr val="E7E7E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68" name="Freeform 2852"/>
            <p:cNvSpPr>
              <a:spLocks/>
            </p:cNvSpPr>
            <p:nvPr/>
          </p:nvSpPr>
          <p:spPr bwMode="auto">
            <a:xfrm>
              <a:off x="3797" y="3831"/>
              <a:ext cx="44" cy="3"/>
            </a:xfrm>
            <a:custGeom>
              <a:avLst/>
              <a:gdLst/>
              <a:ahLst/>
              <a:cxnLst>
                <a:cxn ang="0">
                  <a:pos x="177" y="4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2" y="9"/>
                </a:cxn>
                <a:cxn ang="0">
                  <a:pos x="177" y="4"/>
                </a:cxn>
                <a:cxn ang="0">
                  <a:pos x="172" y="9"/>
                </a:cxn>
                <a:cxn ang="0">
                  <a:pos x="177" y="9"/>
                </a:cxn>
                <a:cxn ang="0">
                  <a:pos x="177" y="4"/>
                </a:cxn>
              </a:cxnLst>
              <a:rect l="0" t="0" r="r" b="b"/>
              <a:pathLst>
                <a:path w="177" h="9">
                  <a:moveTo>
                    <a:pt x="177" y="4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2" y="9"/>
                  </a:lnTo>
                  <a:lnTo>
                    <a:pt x="177" y="4"/>
                  </a:lnTo>
                  <a:lnTo>
                    <a:pt x="172" y="9"/>
                  </a:lnTo>
                  <a:lnTo>
                    <a:pt x="177" y="9"/>
                  </a:lnTo>
                  <a:lnTo>
                    <a:pt x="177" y="4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69" name="Freeform 2853"/>
            <p:cNvSpPr>
              <a:spLocks/>
            </p:cNvSpPr>
            <p:nvPr/>
          </p:nvSpPr>
          <p:spPr bwMode="auto">
            <a:xfrm>
              <a:off x="3839" y="3806"/>
              <a:ext cx="2" cy="2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0" y="105"/>
                </a:cxn>
                <a:cxn ang="0">
                  <a:pos x="10" y="105"/>
                </a:cxn>
                <a:cxn ang="0">
                  <a:pos x="10" y="5"/>
                </a:cxn>
                <a:cxn ang="0">
                  <a:pos x="5" y="0"/>
                </a:cxn>
                <a:cxn ang="0">
                  <a:pos x="10" y="5"/>
                </a:cxn>
                <a:cxn ang="0">
                  <a:pos x="10" y="0"/>
                </a:cxn>
                <a:cxn ang="0">
                  <a:pos x="5" y="0"/>
                </a:cxn>
              </a:cxnLst>
              <a:rect l="0" t="0" r="r" b="b"/>
              <a:pathLst>
                <a:path w="10" h="105">
                  <a:moveTo>
                    <a:pt x="5" y="0"/>
                  </a:moveTo>
                  <a:lnTo>
                    <a:pt x="0" y="5"/>
                  </a:lnTo>
                  <a:lnTo>
                    <a:pt x="0" y="105"/>
                  </a:lnTo>
                  <a:lnTo>
                    <a:pt x="10" y="105"/>
                  </a:lnTo>
                  <a:lnTo>
                    <a:pt x="10" y="5"/>
                  </a:lnTo>
                  <a:lnTo>
                    <a:pt x="5" y="0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0" name="Freeform 2854"/>
            <p:cNvSpPr>
              <a:spLocks/>
            </p:cNvSpPr>
            <p:nvPr/>
          </p:nvSpPr>
          <p:spPr bwMode="auto">
            <a:xfrm>
              <a:off x="3796" y="3806"/>
              <a:ext cx="44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10"/>
                </a:cxn>
                <a:cxn ang="0">
                  <a:pos x="176" y="10"/>
                </a:cxn>
                <a:cxn ang="0">
                  <a:pos x="176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6" h="10">
                  <a:moveTo>
                    <a:pt x="0" y="5"/>
                  </a:moveTo>
                  <a:lnTo>
                    <a:pt x="4" y="10"/>
                  </a:lnTo>
                  <a:lnTo>
                    <a:pt x="176" y="10"/>
                  </a:lnTo>
                  <a:lnTo>
                    <a:pt x="176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1" name="Freeform 2855"/>
            <p:cNvSpPr>
              <a:spLocks/>
            </p:cNvSpPr>
            <p:nvPr/>
          </p:nvSpPr>
          <p:spPr bwMode="auto">
            <a:xfrm>
              <a:off x="3796" y="3808"/>
              <a:ext cx="3" cy="26"/>
            </a:xfrm>
            <a:custGeom>
              <a:avLst/>
              <a:gdLst/>
              <a:ahLst/>
              <a:cxnLst>
                <a:cxn ang="0">
                  <a:pos x="4" y="105"/>
                </a:cxn>
                <a:cxn ang="0">
                  <a:pos x="9" y="100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00"/>
                </a:cxn>
                <a:cxn ang="0">
                  <a:pos x="4" y="105"/>
                </a:cxn>
                <a:cxn ang="0">
                  <a:pos x="0" y="100"/>
                </a:cxn>
                <a:cxn ang="0">
                  <a:pos x="0" y="105"/>
                </a:cxn>
                <a:cxn ang="0">
                  <a:pos x="4" y="105"/>
                </a:cxn>
              </a:cxnLst>
              <a:rect l="0" t="0" r="r" b="b"/>
              <a:pathLst>
                <a:path w="9" h="105">
                  <a:moveTo>
                    <a:pt x="4" y="105"/>
                  </a:moveTo>
                  <a:lnTo>
                    <a:pt x="9" y="10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4" y="105"/>
                  </a:lnTo>
                  <a:lnTo>
                    <a:pt x="0" y="100"/>
                  </a:lnTo>
                  <a:lnTo>
                    <a:pt x="0" y="105"/>
                  </a:lnTo>
                  <a:lnTo>
                    <a:pt x="4" y="105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2" name="Rectangle 2856"/>
            <p:cNvSpPr>
              <a:spLocks noChangeArrowheads="1"/>
            </p:cNvSpPr>
            <p:nvPr/>
          </p:nvSpPr>
          <p:spPr bwMode="auto">
            <a:xfrm>
              <a:off x="3793" y="3808"/>
              <a:ext cx="4" cy="1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3" name="Rectangle 2857"/>
            <p:cNvSpPr>
              <a:spLocks noChangeArrowheads="1"/>
            </p:cNvSpPr>
            <p:nvPr/>
          </p:nvSpPr>
          <p:spPr bwMode="auto">
            <a:xfrm>
              <a:off x="3793" y="3808"/>
              <a:ext cx="4" cy="181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4" name="Rectangle 2858"/>
            <p:cNvSpPr>
              <a:spLocks noChangeArrowheads="1"/>
            </p:cNvSpPr>
            <p:nvPr/>
          </p:nvSpPr>
          <p:spPr bwMode="auto">
            <a:xfrm>
              <a:off x="3801" y="3808"/>
              <a:ext cx="35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5" name="Freeform 2859"/>
            <p:cNvSpPr>
              <a:spLocks/>
            </p:cNvSpPr>
            <p:nvPr/>
          </p:nvSpPr>
          <p:spPr bwMode="auto">
            <a:xfrm>
              <a:off x="3801" y="3828"/>
              <a:ext cx="36" cy="2"/>
            </a:xfrm>
            <a:custGeom>
              <a:avLst/>
              <a:gdLst/>
              <a:ahLst/>
              <a:cxnLst>
                <a:cxn ang="0">
                  <a:pos x="144" y="4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40" y="9"/>
                </a:cxn>
                <a:cxn ang="0">
                  <a:pos x="144" y="4"/>
                </a:cxn>
                <a:cxn ang="0">
                  <a:pos x="140" y="9"/>
                </a:cxn>
                <a:cxn ang="0">
                  <a:pos x="144" y="9"/>
                </a:cxn>
                <a:cxn ang="0">
                  <a:pos x="144" y="4"/>
                </a:cxn>
              </a:cxnLst>
              <a:rect l="0" t="0" r="r" b="b"/>
              <a:pathLst>
                <a:path w="144" h="9">
                  <a:moveTo>
                    <a:pt x="144" y="4"/>
                  </a:moveTo>
                  <a:lnTo>
                    <a:pt x="140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40" y="9"/>
                  </a:lnTo>
                  <a:lnTo>
                    <a:pt x="144" y="4"/>
                  </a:lnTo>
                  <a:lnTo>
                    <a:pt x="140" y="9"/>
                  </a:lnTo>
                  <a:lnTo>
                    <a:pt x="144" y="9"/>
                  </a:lnTo>
                  <a:lnTo>
                    <a:pt x="144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6" name="Freeform 2860"/>
            <p:cNvSpPr>
              <a:spLocks/>
            </p:cNvSpPr>
            <p:nvPr/>
          </p:nvSpPr>
          <p:spPr bwMode="auto">
            <a:xfrm>
              <a:off x="3835" y="3806"/>
              <a:ext cx="2" cy="23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0" y="92"/>
                </a:cxn>
                <a:cxn ang="0">
                  <a:pos x="9" y="92"/>
                </a:cxn>
                <a:cxn ang="0">
                  <a:pos x="9" y="5"/>
                </a:cxn>
                <a:cxn ang="0">
                  <a:pos x="5" y="0"/>
                </a:cxn>
                <a:cxn ang="0">
                  <a:pos x="9" y="5"/>
                </a:cxn>
                <a:cxn ang="0">
                  <a:pos x="9" y="0"/>
                </a:cxn>
                <a:cxn ang="0">
                  <a:pos x="5" y="0"/>
                </a:cxn>
              </a:cxnLst>
              <a:rect l="0" t="0" r="r" b="b"/>
              <a:pathLst>
                <a:path w="9" h="92">
                  <a:moveTo>
                    <a:pt x="5" y="0"/>
                  </a:moveTo>
                  <a:lnTo>
                    <a:pt x="0" y="5"/>
                  </a:lnTo>
                  <a:lnTo>
                    <a:pt x="0" y="92"/>
                  </a:lnTo>
                  <a:lnTo>
                    <a:pt x="9" y="92"/>
                  </a:lnTo>
                  <a:lnTo>
                    <a:pt x="9" y="5"/>
                  </a:lnTo>
                  <a:lnTo>
                    <a:pt x="5" y="0"/>
                  </a:lnTo>
                  <a:lnTo>
                    <a:pt x="9" y="5"/>
                  </a:lnTo>
                  <a:lnTo>
                    <a:pt x="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7" name="Freeform 2861"/>
            <p:cNvSpPr>
              <a:spLocks/>
            </p:cNvSpPr>
            <p:nvPr/>
          </p:nvSpPr>
          <p:spPr bwMode="auto">
            <a:xfrm>
              <a:off x="3800" y="3806"/>
              <a:ext cx="36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5" y="10"/>
                </a:cxn>
                <a:cxn ang="0">
                  <a:pos x="145" y="10"/>
                </a:cxn>
                <a:cxn ang="0">
                  <a:pos x="145" y="0"/>
                </a:cxn>
                <a:cxn ang="0">
                  <a:pos x="5" y="0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45" h="10">
                  <a:moveTo>
                    <a:pt x="0" y="5"/>
                  </a:moveTo>
                  <a:lnTo>
                    <a:pt x="5" y="10"/>
                  </a:lnTo>
                  <a:lnTo>
                    <a:pt x="145" y="10"/>
                  </a:lnTo>
                  <a:lnTo>
                    <a:pt x="145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78" name="Freeform 2862"/>
            <p:cNvSpPr>
              <a:spLocks/>
            </p:cNvSpPr>
            <p:nvPr/>
          </p:nvSpPr>
          <p:spPr bwMode="auto">
            <a:xfrm>
              <a:off x="3800" y="3808"/>
              <a:ext cx="2" cy="22"/>
            </a:xfrm>
            <a:custGeom>
              <a:avLst/>
              <a:gdLst/>
              <a:ahLst/>
              <a:cxnLst>
                <a:cxn ang="0">
                  <a:pos x="5" y="92"/>
                </a:cxn>
                <a:cxn ang="0">
                  <a:pos x="10" y="87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0" y="87"/>
                </a:cxn>
                <a:cxn ang="0">
                  <a:pos x="5" y="92"/>
                </a:cxn>
                <a:cxn ang="0">
                  <a:pos x="0" y="87"/>
                </a:cxn>
                <a:cxn ang="0">
                  <a:pos x="0" y="92"/>
                </a:cxn>
                <a:cxn ang="0">
                  <a:pos x="5" y="92"/>
                </a:cxn>
              </a:cxnLst>
              <a:rect l="0" t="0" r="r" b="b"/>
              <a:pathLst>
                <a:path w="10" h="92">
                  <a:moveTo>
                    <a:pt x="5" y="92"/>
                  </a:moveTo>
                  <a:lnTo>
                    <a:pt x="10" y="87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5" y="92"/>
                  </a:lnTo>
                  <a:lnTo>
                    <a:pt x="0" y="87"/>
                  </a:lnTo>
                  <a:lnTo>
                    <a:pt x="0" y="92"/>
                  </a:lnTo>
                  <a:lnTo>
                    <a:pt x="5" y="9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360" name="Picture 286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4" y="3812"/>
              <a:ext cx="29" cy="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480" name="Freeform 2864"/>
            <p:cNvSpPr>
              <a:spLocks/>
            </p:cNvSpPr>
            <p:nvPr/>
          </p:nvSpPr>
          <p:spPr bwMode="auto">
            <a:xfrm>
              <a:off x="3804" y="3818"/>
              <a:ext cx="30" cy="3"/>
            </a:xfrm>
            <a:custGeom>
              <a:avLst/>
              <a:gdLst/>
              <a:ahLst/>
              <a:cxnLst>
                <a:cxn ang="0">
                  <a:pos x="118" y="5"/>
                </a:cxn>
                <a:cxn ang="0">
                  <a:pos x="114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14" y="9"/>
                </a:cxn>
                <a:cxn ang="0">
                  <a:pos x="118" y="5"/>
                </a:cxn>
                <a:cxn ang="0">
                  <a:pos x="114" y="9"/>
                </a:cxn>
                <a:cxn ang="0">
                  <a:pos x="118" y="9"/>
                </a:cxn>
                <a:cxn ang="0">
                  <a:pos x="118" y="5"/>
                </a:cxn>
              </a:cxnLst>
              <a:rect l="0" t="0" r="r" b="b"/>
              <a:pathLst>
                <a:path w="118" h="9">
                  <a:moveTo>
                    <a:pt x="118" y="5"/>
                  </a:moveTo>
                  <a:lnTo>
                    <a:pt x="114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14" y="9"/>
                  </a:lnTo>
                  <a:lnTo>
                    <a:pt x="118" y="5"/>
                  </a:lnTo>
                  <a:lnTo>
                    <a:pt x="114" y="9"/>
                  </a:lnTo>
                  <a:lnTo>
                    <a:pt x="118" y="9"/>
                  </a:lnTo>
                  <a:lnTo>
                    <a:pt x="118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81" name="Freeform 2865"/>
            <p:cNvSpPr>
              <a:spLocks/>
            </p:cNvSpPr>
            <p:nvPr/>
          </p:nvSpPr>
          <p:spPr bwMode="auto">
            <a:xfrm>
              <a:off x="3832" y="3811"/>
              <a:ext cx="2" cy="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4"/>
                </a:cxn>
                <a:cxn ang="0">
                  <a:pos x="0" y="36"/>
                </a:cxn>
                <a:cxn ang="0">
                  <a:pos x="9" y="36"/>
                </a:cxn>
                <a:cxn ang="0">
                  <a:pos x="9" y="4"/>
                </a:cxn>
                <a:cxn ang="0">
                  <a:pos x="5" y="0"/>
                </a:cxn>
                <a:cxn ang="0">
                  <a:pos x="9" y="4"/>
                </a:cxn>
                <a:cxn ang="0">
                  <a:pos x="9" y="0"/>
                </a:cxn>
                <a:cxn ang="0">
                  <a:pos x="5" y="0"/>
                </a:cxn>
              </a:cxnLst>
              <a:rect l="0" t="0" r="r" b="b"/>
              <a:pathLst>
                <a:path w="9" h="36">
                  <a:moveTo>
                    <a:pt x="5" y="0"/>
                  </a:moveTo>
                  <a:lnTo>
                    <a:pt x="0" y="4"/>
                  </a:lnTo>
                  <a:lnTo>
                    <a:pt x="0" y="36"/>
                  </a:lnTo>
                  <a:lnTo>
                    <a:pt x="9" y="36"/>
                  </a:lnTo>
                  <a:lnTo>
                    <a:pt x="9" y="4"/>
                  </a:lnTo>
                  <a:lnTo>
                    <a:pt x="5" y="0"/>
                  </a:lnTo>
                  <a:lnTo>
                    <a:pt x="9" y="4"/>
                  </a:lnTo>
                  <a:lnTo>
                    <a:pt x="9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82" name="Freeform 2866"/>
            <p:cNvSpPr>
              <a:spLocks/>
            </p:cNvSpPr>
            <p:nvPr/>
          </p:nvSpPr>
          <p:spPr bwMode="auto">
            <a:xfrm>
              <a:off x="3803" y="3811"/>
              <a:ext cx="30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5" y="10"/>
                </a:cxn>
                <a:cxn ang="0">
                  <a:pos x="119" y="10"/>
                </a:cxn>
                <a:cxn ang="0">
                  <a:pos x="119" y="0"/>
                </a:cxn>
                <a:cxn ang="0">
                  <a:pos x="5" y="0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19" h="10">
                  <a:moveTo>
                    <a:pt x="0" y="4"/>
                  </a:moveTo>
                  <a:lnTo>
                    <a:pt x="5" y="10"/>
                  </a:lnTo>
                  <a:lnTo>
                    <a:pt x="119" y="10"/>
                  </a:lnTo>
                  <a:lnTo>
                    <a:pt x="119" y="0"/>
                  </a:lnTo>
                  <a:lnTo>
                    <a:pt x="5" y="0"/>
                  </a:lnTo>
                  <a:lnTo>
                    <a:pt x="0" y="4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83" name="Freeform 2867"/>
            <p:cNvSpPr>
              <a:spLocks/>
            </p:cNvSpPr>
            <p:nvPr/>
          </p:nvSpPr>
          <p:spPr bwMode="auto">
            <a:xfrm>
              <a:off x="3803" y="3812"/>
              <a:ext cx="2" cy="9"/>
            </a:xfrm>
            <a:custGeom>
              <a:avLst/>
              <a:gdLst/>
              <a:ahLst/>
              <a:cxnLst>
                <a:cxn ang="0">
                  <a:pos x="5" y="36"/>
                </a:cxn>
                <a:cxn ang="0">
                  <a:pos x="9" y="3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32"/>
                </a:cxn>
                <a:cxn ang="0">
                  <a:pos x="5" y="36"/>
                </a:cxn>
                <a:cxn ang="0">
                  <a:pos x="0" y="32"/>
                </a:cxn>
                <a:cxn ang="0">
                  <a:pos x="0" y="36"/>
                </a:cxn>
                <a:cxn ang="0">
                  <a:pos x="5" y="36"/>
                </a:cxn>
              </a:cxnLst>
              <a:rect l="0" t="0" r="r" b="b"/>
              <a:pathLst>
                <a:path w="9" h="36">
                  <a:moveTo>
                    <a:pt x="5" y="36"/>
                  </a:moveTo>
                  <a:lnTo>
                    <a:pt x="9" y="3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5" y="36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5" y="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84" name="Rectangle 2868"/>
            <p:cNvSpPr>
              <a:spLocks noChangeArrowheads="1"/>
            </p:cNvSpPr>
            <p:nvPr/>
          </p:nvSpPr>
          <p:spPr bwMode="auto">
            <a:xfrm>
              <a:off x="3797" y="3868"/>
              <a:ext cx="43" cy="16"/>
            </a:xfrm>
            <a:prstGeom prst="rect">
              <a:avLst/>
            </a:prstGeom>
            <a:solidFill>
              <a:srgbClr val="C2C1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85" name="Freeform 2869"/>
            <p:cNvSpPr>
              <a:spLocks/>
            </p:cNvSpPr>
            <p:nvPr/>
          </p:nvSpPr>
          <p:spPr bwMode="auto">
            <a:xfrm>
              <a:off x="3797" y="3883"/>
              <a:ext cx="44" cy="3"/>
            </a:xfrm>
            <a:custGeom>
              <a:avLst/>
              <a:gdLst/>
              <a:ahLst/>
              <a:cxnLst>
                <a:cxn ang="0">
                  <a:pos x="177" y="5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172" y="10"/>
                </a:cxn>
                <a:cxn ang="0">
                  <a:pos x="177" y="5"/>
                </a:cxn>
                <a:cxn ang="0">
                  <a:pos x="172" y="10"/>
                </a:cxn>
                <a:cxn ang="0">
                  <a:pos x="177" y="10"/>
                </a:cxn>
                <a:cxn ang="0">
                  <a:pos x="177" y="5"/>
                </a:cxn>
              </a:cxnLst>
              <a:rect l="0" t="0" r="r" b="b"/>
              <a:pathLst>
                <a:path w="177" h="10">
                  <a:moveTo>
                    <a:pt x="177" y="5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172" y="10"/>
                  </a:lnTo>
                  <a:lnTo>
                    <a:pt x="177" y="5"/>
                  </a:lnTo>
                  <a:lnTo>
                    <a:pt x="172" y="10"/>
                  </a:lnTo>
                  <a:lnTo>
                    <a:pt x="177" y="10"/>
                  </a:lnTo>
                  <a:lnTo>
                    <a:pt x="177" y="5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86" name="Freeform 2870"/>
            <p:cNvSpPr>
              <a:spLocks/>
            </p:cNvSpPr>
            <p:nvPr/>
          </p:nvSpPr>
          <p:spPr bwMode="auto">
            <a:xfrm>
              <a:off x="3839" y="3867"/>
              <a:ext cx="2" cy="1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0" y="70"/>
                </a:cxn>
                <a:cxn ang="0">
                  <a:pos x="10" y="70"/>
                </a:cxn>
                <a:cxn ang="0">
                  <a:pos x="10" y="5"/>
                </a:cxn>
                <a:cxn ang="0">
                  <a:pos x="5" y="0"/>
                </a:cxn>
                <a:cxn ang="0">
                  <a:pos x="10" y="5"/>
                </a:cxn>
                <a:cxn ang="0">
                  <a:pos x="10" y="0"/>
                </a:cxn>
                <a:cxn ang="0">
                  <a:pos x="5" y="0"/>
                </a:cxn>
              </a:cxnLst>
              <a:rect l="0" t="0" r="r" b="b"/>
              <a:pathLst>
                <a:path w="10" h="70">
                  <a:moveTo>
                    <a:pt x="5" y="0"/>
                  </a:moveTo>
                  <a:lnTo>
                    <a:pt x="0" y="5"/>
                  </a:lnTo>
                  <a:lnTo>
                    <a:pt x="0" y="70"/>
                  </a:lnTo>
                  <a:lnTo>
                    <a:pt x="10" y="70"/>
                  </a:lnTo>
                  <a:lnTo>
                    <a:pt x="10" y="5"/>
                  </a:lnTo>
                  <a:lnTo>
                    <a:pt x="5" y="0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87" name="Freeform 2871"/>
            <p:cNvSpPr>
              <a:spLocks/>
            </p:cNvSpPr>
            <p:nvPr/>
          </p:nvSpPr>
          <p:spPr bwMode="auto">
            <a:xfrm>
              <a:off x="3796" y="3867"/>
              <a:ext cx="44" cy="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9"/>
                </a:cxn>
                <a:cxn ang="0">
                  <a:pos x="176" y="9"/>
                </a:cxn>
                <a:cxn ang="0">
                  <a:pos x="176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6" h="9">
                  <a:moveTo>
                    <a:pt x="0" y="5"/>
                  </a:moveTo>
                  <a:lnTo>
                    <a:pt x="4" y="9"/>
                  </a:lnTo>
                  <a:lnTo>
                    <a:pt x="176" y="9"/>
                  </a:lnTo>
                  <a:lnTo>
                    <a:pt x="176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88" name="Freeform 2872"/>
            <p:cNvSpPr>
              <a:spLocks/>
            </p:cNvSpPr>
            <p:nvPr/>
          </p:nvSpPr>
          <p:spPr bwMode="auto">
            <a:xfrm>
              <a:off x="3796" y="3868"/>
              <a:ext cx="3" cy="18"/>
            </a:xfrm>
            <a:custGeom>
              <a:avLst/>
              <a:gdLst/>
              <a:ahLst/>
              <a:cxnLst>
                <a:cxn ang="0">
                  <a:pos x="4" y="70"/>
                </a:cxn>
                <a:cxn ang="0">
                  <a:pos x="9" y="65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65"/>
                </a:cxn>
                <a:cxn ang="0">
                  <a:pos x="4" y="70"/>
                </a:cxn>
                <a:cxn ang="0">
                  <a:pos x="0" y="65"/>
                </a:cxn>
                <a:cxn ang="0">
                  <a:pos x="0" y="70"/>
                </a:cxn>
                <a:cxn ang="0">
                  <a:pos x="4" y="70"/>
                </a:cxn>
              </a:cxnLst>
              <a:rect l="0" t="0" r="r" b="b"/>
              <a:pathLst>
                <a:path w="9" h="70">
                  <a:moveTo>
                    <a:pt x="4" y="70"/>
                  </a:moveTo>
                  <a:lnTo>
                    <a:pt x="9" y="6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65"/>
                  </a:lnTo>
                  <a:lnTo>
                    <a:pt x="4" y="70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4" y="7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370" name="Picture 287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" y="3884"/>
              <a:ext cx="4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490" name="Freeform 2874"/>
            <p:cNvSpPr>
              <a:spLocks/>
            </p:cNvSpPr>
            <p:nvPr/>
          </p:nvSpPr>
          <p:spPr bwMode="auto">
            <a:xfrm>
              <a:off x="3797" y="3916"/>
              <a:ext cx="44" cy="2"/>
            </a:xfrm>
            <a:custGeom>
              <a:avLst/>
              <a:gdLst/>
              <a:ahLst/>
              <a:cxnLst>
                <a:cxn ang="0">
                  <a:pos x="177" y="4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2" y="9"/>
                </a:cxn>
                <a:cxn ang="0">
                  <a:pos x="177" y="4"/>
                </a:cxn>
                <a:cxn ang="0">
                  <a:pos x="172" y="9"/>
                </a:cxn>
                <a:cxn ang="0">
                  <a:pos x="177" y="9"/>
                </a:cxn>
                <a:cxn ang="0">
                  <a:pos x="177" y="4"/>
                </a:cxn>
              </a:cxnLst>
              <a:rect l="0" t="0" r="r" b="b"/>
              <a:pathLst>
                <a:path w="177" h="9">
                  <a:moveTo>
                    <a:pt x="177" y="4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2" y="9"/>
                  </a:lnTo>
                  <a:lnTo>
                    <a:pt x="177" y="4"/>
                  </a:lnTo>
                  <a:lnTo>
                    <a:pt x="172" y="9"/>
                  </a:lnTo>
                  <a:lnTo>
                    <a:pt x="177" y="9"/>
                  </a:lnTo>
                  <a:lnTo>
                    <a:pt x="177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91" name="Freeform 2875"/>
            <p:cNvSpPr>
              <a:spLocks/>
            </p:cNvSpPr>
            <p:nvPr/>
          </p:nvSpPr>
          <p:spPr bwMode="auto">
            <a:xfrm>
              <a:off x="3839" y="3883"/>
              <a:ext cx="2" cy="3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0" y="137"/>
                </a:cxn>
                <a:cxn ang="0">
                  <a:pos x="10" y="137"/>
                </a:cxn>
                <a:cxn ang="0">
                  <a:pos x="10" y="5"/>
                </a:cxn>
                <a:cxn ang="0">
                  <a:pos x="5" y="0"/>
                </a:cxn>
                <a:cxn ang="0">
                  <a:pos x="10" y="5"/>
                </a:cxn>
                <a:cxn ang="0">
                  <a:pos x="10" y="0"/>
                </a:cxn>
                <a:cxn ang="0">
                  <a:pos x="5" y="0"/>
                </a:cxn>
              </a:cxnLst>
              <a:rect l="0" t="0" r="r" b="b"/>
              <a:pathLst>
                <a:path w="10" h="137">
                  <a:moveTo>
                    <a:pt x="5" y="0"/>
                  </a:moveTo>
                  <a:lnTo>
                    <a:pt x="0" y="5"/>
                  </a:lnTo>
                  <a:lnTo>
                    <a:pt x="0" y="137"/>
                  </a:lnTo>
                  <a:lnTo>
                    <a:pt x="10" y="137"/>
                  </a:lnTo>
                  <a:lnTo>
                    <a:pt x="10" y="5"/>
                  </a:lnTo>
                  <a:lnTo>
                    <a:pt x="5" y="0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92" name="Freeform 2876"/>
            <p:cNvSpPr>
              <a:spLocks/>
            </p:cNvSpPr>
            <p:nvPr/>
          </p:nvSpPr>
          <p:spPr bwMode="auto">
            <a:xfrm>
              <a:off x="3796" y="3883"/>
              <a:ext cx="44" cy="3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10"/>
                </a:cxn>
                <a:cxn ang="0">
                  <a:pos x="176" y="10"/>
                </a:cxn>
                <a:cxn ang="0">
                  <a:pos x="176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6" h="10">
                  <a:moveTo>
                    <a:pt x="0" y="5"/>
                  </a:moveTo>
                  <a:lnTo>
                    <a:pt x="4" y="10"/>
                  </a:lnTo>
                  <a:lnTo>
                    <a:pt x="176" y="10"/>
                  </a:lnTo>
                  <a:lnTo>
                    <a:pt x="176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93" name="Freeform 2877"/>
            <p:cNvSpPr>
              <a:spLocks/>
            </p:cNvSpPr>
            <p:nvPr/>
          </p:nvSpPr>
          <p:spPr bwMode="auto">
            <a:xfrm>
              <a:off x="3796" y="3884"/>
              <a:ext cx="3" cy="34"/>
            </a:xfrm>
            <a:custGeom>
              <a:avLst/>
              <a:gdLst/>
              <a:ahLst/>
              <a:cxnLst>
                <a:cxn ang="0">
                  <a:pos x="4" y="137"/>
                </a:cxn>
                <a:cxn ang="0">
                  <a:pos x="9" y="132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32"/>
                </a:cxn>
                <a:cxn ang="0">
                  <a:pos x="4" y="137"/>
                </a:cxn>
                <a:cxn ang="0">
                  <a:pos x="0" y="132"/>
                </a:cxn>
                <a:cxn ang="0">
                  <a:pos x="0" y="137"/>
                </a:cxn>
                <a:cxn ang="0">
                  <a:pos x="4" y="137"/>
                </a:cxn>
              </a:cxnLst>
              <a:rect l="0" t="0" r="r" b="b"/>
              <a:pathLst>
                <a:path w="9" h="137">
                  <a:moveTo>
                    <a:pt x="4" y="137"/>
                  </a:moveTo>
                  <a:lnTo>
                    <a:pt x="9" y="13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32"/>
                  </a:lnTo>
                  <a:lnTo>
                    <a:pt x="4" y="137"/>
                  </a:lnTo>
                  <a:lnTo>
                    <a:pt x="0" y="132"/>
                  </a:lnTo>
                  <a:lnTo>
                    <a:pt x="0" y="137"/>
                  </a:lnTo>
                  <a:lnTo>
                    <a:pt x="4" y="13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94" name="Rectangle 2878"/>
            <p:cNvSpPr>
              <a:spLocks noChangeArrowheads="1"/>
            </p:cNvSpPr>
            <p:nvPr/>
          </p:nvSpPr>
          <p:spPr bwMode="auto">
            <a:xfrm>
              <a:off x="3797" y="3917"/>
              <a:ext cx="43" cy="17"/>
            </a:xfrm>
            <a:prstGeom prst="rect">
              <a:avLst/>
            </a:prstGeom>
            <a:solidFill>
              <a:srgbClr val="C2C1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95" name="Freeform 2879"/>
            <p:cNvSpPr>
              <a:spLocks/>
            </p:cNvSpPr>
            <p:nvPr/>
          </p:nvSpPr>
          <p:spPr bwMode="auto">
            <a:xfrm>
              <a:off x="3797" y="3933"/>
              <a:ext cx="44" cy="2"/>
            </a:xfrm>
            <a:custGeom>
              <a:avLst/>
              <a:gdLst/>
              <a:ahLst/>
              <a:cxnLst>
                <a:cxn ang="0">
                  <a:pos x="177" y="5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2" y="9"/>
                </a:cxn>
                <a:cxn ang="0">
                  <a:pos x="177" y="5"/>
                </a:cxn>
                <a:cxn ang="0">
                  <a:pos x="172" y="9"/>
                </a:cxn>
                <a:cxn ang="0">
                  <a:pos x="177" y="9"/>
                </a:cxn>
                <a:cxn ang="0">
                  <a:pos x="177" y="5"/>
                </a:cxn>
              </a:cxnLst>
              <a:rect l="0" t="0" r="r" b="b"/>
              <a:pathLst>
                <a:path w="177" h="9">
                  <a:moveTo>
                    <a:pt x="177" y="5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2" y="9"/>
                  </a:lnTo>
                  <a:lnTo>
                    <a:pt x="177" y="5"/>
                  </a:lnTo>
                  <a:lnTo>
                    <a:pt x="172" y="9"/>
                  </a:lnTo>
                  <a:lnTo>
                    <a:pt x="177" y="9"/>
                  </a:lnTo>
                  <a:lnTo>
                    <a:pt x="177" y="5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96" name="Freeform 2880"/>
            <p:cNvSpPr>
              <a:spLocks/>
            </p:cNvSpPr>
            <p:nvPr/>
          </p:nvSpPr>
          <p:spPr bwMode="auto">
            <a:xfrm>
              <a:off x="3839" y="3916"/>
              <a:ext cx="2" cy="1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4"/>
                </a:cxn>
                <a:cxn ang="0">
                  <a:pos x="0" y="71"/>
                </a:cxn>
                <a:cxn ang="0">
                  <a:pos x="10" y="71"/>
                </a:cxn>
                <a:cxn ang="0">
                  <a:pos x="10" y="4"/>
                </a:cxn>
                <a:cxn ang="0">
                  <a:pos x="5" y="0"/>
                </a:cxn>
                <a:cxn ang="0">
                  <a:pos x="10" y="4"/>
                </a:cxn>
                <a:cxn ang="0">
                  <a:pos x="10" y="0"/>
                </a:cxn>
                <a:cxn ang="0">
                  <a:pos x="5" y="0"/>
                </a:cxn>
              </a:cxnLst>
              <a:rect l="0" t="0" r="r" b="b"/>
              <a:pathLst>
                <a:path w="10" h="71">
                  <a:moveTo>
                    <a:pt x="5" y="0"/>
                  </a:moveTo>
                  <a:lnTo>
                    <a:pt x="0" y="4"/>
                  </a:lnTo>
                  <a:lnTo>
                    <a:pt x="0" y="71"/>
                  </a:lnTo>
                  <a:lnTo>
                    <a:pt x="10" y="71"/>
                  </a:lnTo>
                  <a:lnTo>
                    <a:pt x="10" y="4"/>
                  </a:lnTo>
                  <a:lnTo>
                    <a:pt x="5" y="0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97" name="Freeform 2881"/>
            <p:cNvSpPr>
              <a:spLocks/>
            </p:cNvSpPr>
            <p:nvPr/>
          </p:nvSpPr>
          <p:spPr bwMode="auto">
            <a:xfrm>
              <a:off x="3796" y="3916"/>
              <a:ext cx="44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9"/>
                </a:cxn>
                <a:cxn ang="0">
                  <a:pos x="176" y="9"/>
                </a:cxn>
                <a:cxn ang="0">
                  <a:pos x="17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76" h="9">
                  <a:moveTo>
                    <a:pt x="0" y="4"/>
                  </a:moveTo>
                  <a:lnTo>
                    <a:pt x="4" y="9"/>
                  </a:lnTo>
                  <a:lnTo>
                    <a:pt x="176" y="9"/>
                  </a:lnTo>
                  <a:lnTo>
                    <a:pt x="176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498" name="Freeform 2882"/>
            <p:cNvSpPr>
              <a:spLocks/>
            </p:cNvSpPr>
            <p:nvPr/>
          </p:nvSpPr>
          <p:spPr bwMode="auto">
            <a:xfrm>
              <a:off x="3796" y="3917"/>
              <a:ext cx="3" cy="18"/>
            </a:xfrm>
            <a:custGeom>
              <a:avLst/>
              <a:gdLst/>
              <a:ahLst/>
              <a:cxnLst>
                <a:cxn ang="0">
                  <a:pos x="4" y="71"/>
                </a:cxn>
                <a:cxn ang="0">
                  <a:pos x="9" y="67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67"/>
                </a:cxn>
                <a:cxn ang="0">
                  <a:pos x="4" y="71"/>
                </a:cxn>
                <a:cxn ang="0">
                  <a:pos x="0" y="67"/>
                </a:cxn>
                <a:cxn ang="0">
                  <a:pos x="0" y="71"/>
                </a:cxn>
                <a:cxn ang="0">
                  <a:pos x="4" y="71"/>
                </a:cxn>
              </a:cxnLst>
              <a:rect l="0" t="0" r="r" b="b"/>
              <a:pathLst>
                <a:path w="9" h="71">
                  <a:moveTo>
                    <a:pt x="4" y="71"/>
                  </a:moveTo>
                  <a:lnTo>
                    <a:pt x="9" y="67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67"/>
                  </a:lnTo>
                  <a:lnTo>
                    <a:pt x="4" y="71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4" y="71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380" name="Picture 288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" y="3934"/>
              <a:ext cx="43" cy="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6500" name="Freeform 2884"/>
            <p:cNvSpPr>
              <a:spLocks/>
            </p:cNvSpPr>
            <p:nvPr/>
          </p:nvSpPr>
          <p:spPr bwMode="auto">
            <a:xfrm>
              <a:off x="3797" y="3966"/>
              <a:ext cx="44" cy="2"/>
            </a:xfrm>
            <a:custGeom>
              <a:avLst/>
              <a:gdLst/>
              <a:ahLst/>
              <a:cxnLst>
                <a:cxn ang="0">
                  <a:pos x="177" y="4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2" y="9"/>
                </a:cxn>
                <a:cxn ang="0">
                  <a:pos x="177" y="4"/>
                </a:cxn>
                <a:cxn ang="0">
                  <a:pos x="172" y="9"/>
                </a:cxn>
                <a:cxn ang="0">
                  <a:pos x="177" y="9"/>
                </a:cxn>
                <a:cxn ang="0">
                  <a:pos x="177" y="4"/>
                </a:cxn>
              </a:cxnLst>
              <a:rect l="0" t="0" r="r" b="b"/>
              <a:pathLst>
                <a:path w="177" h="9">
                  <a:moveTo>
                    <a:pt x="177" y="4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2" y="9"/>
                  </a:lnTo>
                  <a:lnTo>
                    <a:pt x="177" y="4"/>
                  </a:lnTo>
                  <a:lnTo>
                    <a:pt x="172" y="9"/>
                  </a:lnTo>
                  <a:lnTo>
                    <a:pt x="177" y="9"/>
                  </a:lnTo>
                  <a:lnTo>
                    <a:pt x="177" y="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1" name="Freeform 2885"/>
            <p:cNvSpPr>
              <a:spLocks/>
            </p:cNvSpPr>
            <p:nvPr/>
          </p:nvSpPr>
          <p:spPr bwMode="auto">
            <a:xfrm>
              <a:off x="3839" y="3933"/>
              <a:ext cx="2" cy="3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0" y="136"/>
                </a:cxn>
                <a:cxn ang="0">
                  <a:pos x="10" y="136"/>
                </a:cxn>
                <a:cxn ang="0">
                  <a:pos x="10" y="5"/>
                </a:cxn>
                <a:cxn ang="0">
                  <a:pos x="5" y="0"/>
                </a:cxn>
                <a:cxn ang="0">
                  <a:pos x="10" y="5"/>
                </a:cxn>
                <a:cxn ang="0">
                  <a:pos x="10" y="0"/>
                </a:cxn>
                <a:cxn ang="0">
                  <a:pos x="5" y="0"/>
                </a:cxn>
              </a:cxnLst>
              <a:rect l="0" t="0" r="r" b="b"/>
              <a:pathLst>
                <a:path w="10" h="136">
                  <a:moveTo>
                    <a:pt x="5" y="0"/>
                  </a:moveTo>
                  <a:lnTo>
                    <a:pt x="0" y="5"/>
                  </a:lnTo>
                  <a:lnTo>
                    <a:pt x="0" y="136"/>
                  </a:lnTo>
                  <a:lnTo>
                    <a:pt x="10" y="136"/>
                  </a:lnTo>
                  <a:lnTo>
                    <a:pt x="10" y="5"/>
                  </a:lnTo>
                  <a:lnTo>
                    <a:pt x="5" y="0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2" name="Freeform 2886"/>
            <p:cNvSpPr>
              <a:spLocks/>
            </p:cNvSpPr>
            <p:nvPr/>
          </p:nvSpPr>
          <p:spPr bwMode="auto">
            <a:xfrm>
              <a:off x="3796" y="3933"/>
              <a:ext cx="44" cy="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9"/>
                </a:cxn>
                <a:cxn ang="0">
                  <a:pos x="176" y="9"/>
                </a:cxn>
                <a:cxn ang="0">
                  <a:pos x="176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6" h="9">
                  <a:moveTo>
                    <a:pt x="0" y="5"/>
                  </a:moveTo>
                  <a:lnTo>
                    <a:pt x="4" y="9"/>
                  </a:lnTo>
                  <a:lnTo>
                    <a:pt x="176" y="9"/>
                  </a:lnTo>
                  <a:lnTo>
                    <a:pt x="176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3" name="Freeform 2887"/>
            <p:cNvSpPr>
              <a:spLocks/>
            </p:cNvSpPr>
            <p:nvPr/>
          </p:nvSpPr>
          <p:spPr bwMode="auto">
            <a:xfrm>
              <a:off x="3796" y="3934"/>
              <a:ext cx="3" cy="34"/>
            </a:xfrm>
            <a:custGeom>
              <a:avLst/>
              <a:gdLst/>
              <a:ahLst/>
              <a:cxnLst>
                <a:cxn ang="0">
                  <a:pos x="4" y="136"/>
                </a:cxn>
                <a:cxn ang="0">
                  <a:pos x="9" y="131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131"/>
                </a:cxn>
                <a:cxn ang="0">
                  <a:pos x="4" y="136"/>
                </a:cxn>
                <a:cxn ang="0">
                  <a:pos x="0" y="131"/>
                </a:cxn>
                <a:cxn ang="0">
                  <a:pos x="0" y="136"/>
                </a:cxn>
                <a:cxn ang="0">
                  <a:pos x="4" y="136"/>
                </a:cxn>
              </a:cxnLst>
              <a:rect l="0" t="0" r="r" b="b"/>
              <a:pathLst>
                <a:path w="9" h="136">
                  <a:moveTo>
                    <a:pt x="4" y="136"/>
                  </a:moveTo>
                  <a:lnTo>
                    <a:pt x="9" y="131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131"/>
                  </a:lnTo>
                  <a:lnTo>
                    <a:pt x="4" y="136"/>
                  </a:lnTo>
                  <a:lnTo>
                    <a:pt x="0" y="131"/>
                  </a:lnTo>
                  <a:lnTo>
                    <a:pt x="0" y="136"/>
                  </a:lnTo>
                  <a:lnTo>
                    <a:pt x="4" y="1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4" name="Rectangle 2888"/>
            <p:cNvSpPr>
              <a:spLocks noChangeArrowheads="1"/>
            </p:cNvSpPr>
            <p:nvPr/>
          </p:nvSpPr>
          <p:spPr bwMode="auto">
            <a:xfrm>
              <a:off x="3797" y="3967"/>
              <a:ext cx="43" cy="16"/>
            </a:xfrm>
            <a:prstGeom prst="rect">
              <a:avLst/>
            </a:prstGeom>
            <a:solidFill>
              <a:srgbClr val="C2C1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5" name="Freeform 2889"/>
            <p:cNvSpPr>
              <a:spLocks/>
            </p:cNvSpPr>
            <p:nvPr/>
          </p:nvSpPr>
          <p:spPr bwMode="auto">
            <a:xfrm>
              <a:off x="3797" y="3982"/>
              <a:ext cx="44" cy="2"/>
            </a:xfrm>
            <a:custGeom>
              <a:avLst/>
              <a:gdLst/>
              <a:ahLst/>
              <a:cxnLst>
                <a:cxn ang="0">
                  <a:pos x="177" y="4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2" y="9"/>
                </a:cxn>
                <a:cxn ang="0">
                  <a:pos x="177" y="4"/>
                </a:cxn>
                <a:cxn ang="0">
                  <a:pos x="172" y="9"/>
                </a:cxn>
                <a:cxn ang="0">
                  <a:pos x="177" y="9"/>
                </a:cxn>
                <a:cxn ang="0">
                  <a:pos x="177" y="4"/>
                </a:cxn>
              </a:cxnLst>
              <a:rect l="0" t="0" r="r" b="b"/>
              <a:pathLst>
                <a:path w="177" h="9">
                  <a:moveTo>
                    <a:pt x="177" y="4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2" y="9"/>
                  </a:lnTo>
                  <a:lnTo>
                    <a:pt x="177" y="4"/>
                  </a:lnTo>
                  <a:lnTo>
                    <a:pt x="172" y="9"/>
                  </a:lnTo>
                  <a:lnTo>
                    <a:pt x="177" y="9"/>
                  </a:lnTo>
                  <a:lnTo>
                    <a:pt x="177" y="4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6" name="Freeform 2890"/>
            <p:cNvSpPr>
              <a:spLocks/>
            </p:cNvSpPr>
            <p:nvPr/>
          </p:nvSpPr>
          <p:spPr bwMode="auto">
            <a:xfrm>
              <a:off x="3839" y="3966"/>
              <a:ext cx="2" cy="1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5"/>
                </a:cxn>
                <a:cxn ang="0">
                  <a:pos x="0" y="70"/>
                </a:cxn>
                <a:cxn ang="0">
                  <a:pos x="10" y="70"/>
                </a:cxn>
                <a:cxn ang="0">
                  <a:pos x="10" y="5"/>
                </a:cxn>
                <a:cxn ang="0">
                  <a:pos x="5" y="0"/>
                </a:cxn>
                <a:cxn ang="0">
                  <a:pos x="10" y="5"/>
                </a:cxn>
                <a:cxn ang="0">
                  <a:pos x="10" y="0"/>
                </a:cxn>
                <a:cxn ang="0">
                  <a:pos x="5" y="0"/>
                </a:cxn>
              </a:cxnLst>
              <a:rect l="0" t="0" r="r" b="b"/>
              <a:pathLst>
                <a:path w="10" h="70">
                  <a:moveTo>
                    <a:pt x="5" y="0"/>
                  </a:moveTo>
                  <a:lnTo>
                    <a:pt x="0" y="5"/>
                  </a:lnTo>
                  <a:lnTo>
                    <a:pt x="0" y="70"/>
                  </a:lnTo>
                  <a:lnTo>
                    <a:pt x="10" y="70"/>
                  </a:lnTo>
                  <a:lnTo>
                    <a:pt x="10" y="5"/>
                  </a:lnTo>
                  <a:lnTo>
                    <a:pt x="5" y="0"/>
                  </a:lnTo>
                  <a:lnTo>
                    <a:pt x="10" y="5"/>
                  </a:lnTo>
                  <a:lnTo>
                    <a:pt x="1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7" name="Freeform 2891"/>
            <p:cNvSpPr>
              <a:spLocks/>
            </p:cNvSpPr>
            <p:nvPr/>
          </p:nvSpPr>
          <p:spPr bwMode="auto">
            <a:xfrm>
              <a:off x="3796" y="3966"/>
              <a:ext cx="44" cy="2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4" y="10"/>
                </a:cxn>
                <a:cxn ang="0">
                  <a:pos x="176" y="10"/>
                </a:cxn>
                <a:cxn ang="0">
                  <a:pos x="176" y="0"/>
                </a:cxn>
                <a:cxn ang="0">
                  <a:pos x="4" y="0"/>
                </a:cxn>
                <a:cxn ang="0">
                  <a:pos x="0" y="5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176" h="10">
                  <a:moveTo>
                    <a:pt x="0" y="5"/>
                  </a:moveTo>
                  <a:lnTo>
                    <a:pt x="4" y="10"/>
                  </a:lnTo>
                  <a:lnTo>
                    <a:pt x="176" y="10"/>
                  </a:lnTo>
                  <a:lnTo>
                    <a:pt x="176" y="0"/>
                  </a:lnTo>
                  <a:lnTo>
                    <a:pt x="4" y="0"/>
                  </a:lnTo>
                  <a:lnTo>
                    <a:pt x="0" y="5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8" name="Freeform 2892"/>
            <p:cNvSpPr>
              <a:spLocks/>
            </p:cNvSpPr>
            <p:nvPr/>
          </p:nvSpPr>
          <p:spPr bwMode="auto">
            <a:xfrm>
              <a:off x="3796" y="3967"/>
              <a:ext cx="3" cy="17"/>
            </a:xfrm>
            <a:custGeom>
              <a:avLst/>
              <a:gdLst/>
              <a:ahLst/>
              <a:cxnLst>
                <a:cxn ang="0">
                  <a:pos x="4" y="70"/>
                </a:cxn>
                <a:cxn ang="0">
                  <a:pos x="9" y="65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65"/>
                </a:cxn>
                <a:cxn ang="0">
                  <a:pos x="4" y="70"/>
                </a:cxn>
                <a:cxn ang="0">
                  <a:pos x="0" y="65"/>
                </a:cxn>
                <a:cxn ang="0">
                  <a:pos x="0" y="70"/>
                </a:cxn>
                <a:cxn ang="0">
                  <a:pos x="4" y="70"/>
                </a:cxn>
              </a:cxnLst>
              <a:rect l="0" t="0" r="r" b="b"/>
              <a:pathLst>
                <a:path w="9" h="70">
                  <a:moveTo>
                    <a:pt x="4" y="70"/>
                  </a:moveTo>
                  <a:lnTo>
                    <a:pt x="9" y="6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65"/>
                  </a:lnTo>
                  <a:lnTo>
                    <a:pt x="4" y="70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4" y="70"/>
                  </a:lnTo>
                  <a:close/>
                </a:path>
              </a:pathLst>
            </a:custGeom>
            <a:solidFill>
              <a:srgbClr val="807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09" name="Rectangle 2893"/>
            <p:cNvSpPr>
              <a:spLocks noChangeArrowheads="1"/>
            </p:cNvSpPr>
            <p:nvPr/>
          </p:nvSpPr>
          <p:spPr bwMode="auto">
            <a:xfrm>
              <a:off x="3797" y="3978"/>
              <a:ext cx="43" cy="11"/>
            </a:xfrm>
            <a:prstGeom prst="rect">
              <a:avLst/>
            </a:prstGeom>
            <a:solidFill>
              <a:srgbClr val="E7E7E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0" name="Freeform 2894"/>
            <p:cNvSpPr>
              <a:spLocks/>
            </p:cNvSpPr>
            <p:nvPr/>
          </p:nvSpPr>
          <p:spPr bwMode="auto">
            <a:xfrm>
              <a:off x="3797" y="3988"/>
              <a:ext cx="44" cy="2"/>
            </a:xfrm>
            <a:custGeom>
              <a:avLst/>
              <a:gdLst/>
              <a:ahLst/>
              <a:cxnLst>
                <a:cxn ang="0">
                  <a:pos x="177" y="4"/>
                </a:cxn>
                <a:cxn ang="0">
                  <a:pos x="172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172" y="9"/>
                </a:cxn>
                <a:cxn ang="0">
                  <a:pos x="177" y="4"/>
                </a:cxn>
                <a:cxn ang="0">
                  <a:pos x="172" y="9"/>
                </a:cxn>
                <a:cxn ang="0">
                  <a:pos x="177" y="9"/>
                </a:cxn>
                <a:cxn ang="0">
                  <a:pos x="177" y="4"/>
                </a:cxn>
              </a:cxnLst>
              <a:rect l="0" t="0" r="r" b="b"/>
              <a:pathLst>
                <a:path w="177" h="9">
                  <a:moveTo>
                    <a:pt x="177" y="4"/>
                  </a:moveTo>
                  <a:lnTo>
                    <a:pt x="172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172" y="9"/>
                  </a:lnTo>
                  <a:lnTo>
                    <a:pt x="177" y="4"/>
                  </a:lnTo>
                  <a:lnTo>
                    <a:pt x="172" y="9"/>
                  </a:lnTo>
                  <a:lnTo>
                    <a:pt x="177" y="9"/>
                  </a:lnTo>
                  <a:lnTo>
                    <a:pt x="177" y="4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1" name="Freeform 2895"/>
            <p:cNvSpPr>
              <a:spLocks/>
            </p:cNvSpPr>
            <p:nvPr/>
          </p:nvSpPr>
          <p:spPr bwMode="auto">
            <a:xfrm>
              <a:off x="3839" y="3977"/>
              <a:ext cx="2" cy="12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4"/>
                </a:cxn>
                <a:cxn ang="0">
                  <a:pos x="0" y="48"/>
                </a:cxn>
                <a:cxn ang="0">
                  <a:pos x="10" y="48"/>
                </a:cxn>
                <a:cxn ang="0">
                  <a:pos x="10" y="4"/>
                </a:cxn>
                <a:cxn ang="0">
                  <a:pos x="5" y="0"/>
                </a:cxn>
                <a:cxn ang="0">
                  <a:pos x="10" y="4"/>
                </a:cxn>
                <a:cxn ang="0">
                  <a:pos x="10" y="0"/>
                </a:cxn>
                <a:cxn ang="0">
                  <a:pos x="5" y="0"/>
                </a:cxn>
              </a:cxnLst>
              <a:rect l="0" t="0" r="r" b="b"/>
              <a:pathLst>
                <a:path w="10" h="48">
                  <a:moveTo>
                    <a:pt x="5" y="0"/>
                  </a:moveTo>
                  <a:lnTo>
                    <a:pt x="0" y="4"/>
                  </a:lnTo>
                  <a:lnTo>
                    <a:pt x="0" y="48"/>
                  </a:lnTo>
                  <a:lnTo>
                    <a:pt x="10" y="48"/>
                  </a:lnTo>
                  <a:lnTo>
                    <a:pt x="10" y="4"/>
                  </a:lnTo>
                  <a:lnTo>
                    <a:pt x="5" y="0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2" name="Freeform 2896"/>
            <p:cNvSpPr>
              <a:spLocks/>
            </p:cNvSpPr>
            <p:nvPr/>
          </p:nvSpPr>
          <p:spPr bwMode="auto">
            <a:xfrm>
              <a:off x="3796" y="3977"/>
              <a:ext cx="44" cy="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10"/>
                </a:cxn>
                <a:cxn ang="0">
                  <a:pos x="176" y="10"/>
                </a:cxn>
                <a:cxn ang="0">
                  <a:pos x="176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"/>
                </a:cxn>
              </a:cxnLst>
              <a:rect l="0" t="0" r="r" b="b"/>
              <a:pathLst>
                <a:path w="176" h="10">
                  <a:moveTo>
                    <a:pt x="0" y="4"/>
                  </a:moveTo>
                  <a:lnTo>
                    <a:pt x="4" y="10"/>
                  </a:lnTo>
                  <a:lnTo>
                    <a:pt x="176" y="10"/>
                  </a:lnTo>
                  <a:lnTo>
                    <a:pt x="176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3" name="Freeform 2897"/>
            <p:cNvSpPr>
              <a:spLocks/>
            </p:cNvSpPr>
            <p:nvPr/>
          </p:nvSpPr>
          <p:spPr bwMode="auto">
            <a:xfrm>
              <a:off x="3796" y="3978"/>
              <a:ext cx="3" cy="12"/>
            </a:xfrm>
            <a:custGeom>
              <a:avLst/>
              <a:gdLst/>
              <a:ahLst/>
              <a:cxnLst>
                <a:cxn ang="0">
                  <a:pos x="4" y="49"/>
                </a:cxn>
                <a:cxn ang="0">
                  <a:pos x="9" y="44"/>
                </a:cxn>
                <a:cxn ang="0">
                  <a:pos x="9" y="0"/>
                </a:cxn>
                <a:cxn ang="0">
                  <a:pos x="0" y="0"/>
                </a:cxn>
                <a:cxn ang="0">
                  <a:pos x="0" y="44"/>
                </a:cxn>
                <a:cxn ang="0">
                  <a:pos x="4" y="49"/>
                </a:cxn>
                <a:cxn ang="0">
                  <a:pos x="0" y="44"/>
                </a:cxn>
                <a:cxn ang="0">
                  <a:pos x="0" y="49"/>
                </a:cxn>
                <a:cxn ang="0">
                  <a:pos x="4" y="49"/>
                </a:cxn>
              </a:cxnLst>
              <a:rect l="0" t="0" r="r" b="b"/>
              <a:pathLst>
                <a:path w="9" h="49">
                  <a:moveTo>
                    <a:pt x="4" y="49"/>
                  </a:moveTo>
                  <a:lnTo>
                    <a:pt x="9" y="44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4"/>
                  </a:lnTo>
                  <a:lnTo>
                    <a:pt x="4" y="49"/>
                  </a:lnTo>
                  <a:lnTo>
                    <a:pt x="0" y="44"/>
                  </a:lnTo>
                  <a:lnTo>
                    <a:pt x="0" y="49"/>
                  </a:lnTo>
                  <a:lnTo>
                    <a:pt x="4" y="49"/>
                  </a:lnTo>
                  <a:close/>
                </a:path>
              </a:pathLst>
            </a:custGeom>
            <a:solidFill>
              <a:srgbClr val="C2C1C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4" name="Rectangle 2898"/>
            <p:cNvSpPr>
              <a:spLocks noChangeArrowheads="1"/>
            </p:cNvSpPr>
            <p:nvPr/>
          </p:nvSpPr>
          <p:spPr bwMode="auto">
            <a:xfrm>
              <a:off x="3840" y="3808"/>
              <a:ext cx="4" cy="18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5" name="Rectangle 2899"/>
            <p:cNvSpPr>
              <a:spLocks noChangeArrowheads="1"/>
            </p:cNvSpPr>
            <p:nvPr/>
          </p:nvSpPr>
          <p:spPr bwMode="auto">
            <a:xfrm>
              <a:off x="3840" y="3808"/>
              <a:ext cx="4" cy="181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6" name="Rectangle 2900"/>
            <p:cNvSpPr>
              <a:spLocks noChangeArrowheads="1"/>
            </p:cNvSpPr>
            <p:nvPr/>
          </p:nvSpPr>
          <p:spPr bwMode="auto">
            <a:xfrm>
              <a:off x="3797" y="3988"/>
              <a:ext cx="43" cy="2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7" name="Rectangle 2901"/>
            <p:cNvSpPr>
              <a:spLocks noChangeArrowheads="1"/>
            </p:cNvSpPr>
            <p:nvPr/>
          </p:nvSpPr>
          <p:spPr bwMode="auto">
            <a:xfrm>
              <a:off x="3744" y="3802"/>
              <a:ext cx="100" cy="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8" name="Rectangle 2902"/>
            <p:cNvSpPr>
              <a:spLocks noChangeArrowheads="1"/>
            </p:cNvSpPr>
            <p:nvPr/>
          </p:nvSpPr>
          <p:spPr bwMode="auto">
            <a:xfrm>
              <a:off x="3744" y="3802"/>
              <a:ext cx="100" cy="6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19" name="Freeform 2903"/>
            <p:cNvSpPr>
              <a:spLocks/>
            </p:cNvSpPr>
            <p:nvPr/>
          </p:nvSpPr>
          <p:spPr bwMode="auto">
            <a:xfrm>
              <a:off x="3800" y="3664"/>
              <a:ext cx="122" cy="123"/>
            </a:xfrm>
            <a:custGeom>
              <a:avLst/>
              <a:gdLst/>
              <a:ahLst/>
              <a:cxnLst>
                <a:cxn ang="0">
                  <a:pos x="109" y="323"/>
                </a:cxn>
                <a:cxn ang="0">
                  <a:pos x="0" y="323"/>
                </a:cxn>
                <a:cxn ang="0">
                  <a:pos x="0" y="492"/>
                </a:cxn>
                <a:cxn ang="0">
                  <a:pos x="492" y="492"/>
                </a:cxn>
                <a:cxn ang="0">
                  <a:pos x="492" y="323"/>
                </a:cxn>
                <a:cxn ang="0">
                  <a:pos x="385" y="323"/>
                </a:cxn>
                <a:cxn ang="0">
                  <a:pos x="385" y="300"/>
                </a:cxn>
                <a:cxn ang="0">
                  <a:pos x="432" y="300"/>
                </a:cxn>
                <a:cxn ang="0">
                  <a:pos x="432" y="0"/>
                </a:cxn>
                <a:cxn ang="0">
                  <a:pos x="63" y="0"/>
                </a:cxn>
                <a:cxn ang="0">
                  <a:pos x="63" y="300"/>
                </a:cxn>
                <a:cxn ang="0">
                  <a:pos x="109" y="300"/>
                </a:cxn>
                <a:cxn ang="0">
                  <a:pos x="109" y="323"/>
                </a:cxn>
              </a:cxnLst>
              <a:rect l="0" t="0" r="r" b="b"/>
              <a:pathLst>
                <a:path w="492" h="492">
                  <a:moveTo>
                    <a:pt x="109" y="323"/>
                  </a:moveTo>
                  <a:lnTo>
                    <a:pt x="0" y="323"/>
                  </a:lnTo>
                  <a:lnTo>
                    <a:pt x="0" y="492"/>
                  </a:lnTo>
                  <a:lnTo>
                    <a:pt x="492" y="492"/>
                  </a:lnTo>
                  <a:lnTo>
                    <a:pt x="492" y="323"/>
                  </a:lnTo>
                  <a:lnTo>
                    <a:pt x="385" y="323"/>
                  </a:lnTo>
                  <a:lnTo>
                    <a:pt x="385" y="300"/>
                  </a:lnTo>
                  <a:lnTo>
                    <a:pt x="432" y="300"/>
                  </a:lnTo>
                  <a:lnTo>
                    <a:pt x="432" y="0"/>
                  </a:lnTo>
                  <a:lnTo>
                    <a:pt x="63" y="0"/>
                  </a:lnTo>
                  <a:lnTo>
                    <a:pt x="63" y="300"/>
                  </a:lnTo>
                  <a:lnTo>
                    <a:pt x="109" y="300"/>
                  </a:lnTo>
                  <a:lnTo>
                    <a:pt x="109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0" name="Freeform 2904"/>
            <p:cNvSpPr>
              <a:spLocks/>
            </p:cNvSpPr>
            <p:nvPr/>
          </p:nvSpPr>
          <p:spPr bwMode="auto">
            <a:xfrm>
              <a:off x="3800" y="3664"/>
              <a:ext cx="122" cy="123"/>
            </a:xfrm>
            <a:custGeom>
              <a:avLst/>
              <a:gdLst/>
              <a:ahLst/>
              <a:cxnLst>
                <a:cxn ang="0">
                  <a:pos x="109" y="323"/>
                </a:cxn>
                <a:cxn ang="0">
                  <a:pos x="0" y="323"/>
                </a:cxn>
                <a:cxn ang="0">
                  <a:pos x="0" y="492"/>
                </a:cxn>
                <a:cxn ang="0">
                  <a:pos x="492" y="492"/>
                </a:cxn>
                <a:cxn ang="0">
                  <a:pos x="492" y="323"/>
                </a:cxn>
                <a:cxn ang="0">
                  <a:pos x="385" y="323"/>
                </a:cxn>
                <a:cxn ang="0">
                  <a:pos x="385" y="300"/>
                </a:cxn>
                <a:cxn ang="0">
                  <a:pos x="432" y="300"/>
                </a:cxn>
                <a:cxn ang="0">
                  <a:pos x="432" y="0"/>
                </a:cxn>
                <a:cxn ang="0">
                  <a:pos x="63" y="0"/>
                </a:cxn>
                <a:cxn ang="0">
                  <a:pos x="63" y="300"/>
                </a:cxn>
                <a:cxn ang="0">
                  <a:pos x="109" y="300"/>
                </a:cxn>
                <a:cxn ang="0">
                  <a:pos x="109" y="323"/>
                </a:cxn>
              </a:cxnLst>
              <a:rect l="0" t="0" r="r" b="b"/>
              <a:pathLst>
                <a:path w="492" h="492">
                  <a:moveTo>
                    <a:pt x="109" y="323"/>
                  </a:moveTo>
                  <a:lnTo>
                    <a:pt x="0" y="323"/>
                  </a:lnTo>
                  <a:lnTo>
                    <a:pt x="0" y="492"/>
                  </a:lnTo>
                  <a:lnTo>
                    <a:pt x="492" y="492"/>
                  </a:lnTo>
                  <a:lnTo>
                    <a:pt x="492" y="323"/>
                  </a:lnTo>
                  <a:lnTo>
                    <a:pt x="385" y="323"/>
                  </a:lnTo>
                  <a:lnTo>
                    <a:pt x="385" y="300"/>
                  </a:lnTo>
                  <a:lnTo>
                    <a:pt x="432" y="300"/>
                  </a:lnTo>
                  <a:lnTo>
                    <a:pt x="432" y="0"/>
                  </a:lnTo>
                  <a:lnTo>
                    <a:pt x="63" y="0"/>
                  </a:lnTo>
                  <a:lnTo>
                    <a:pt x="63" y="300"/>
                  </a:lnTo>
                  <a:lnTo>
                    <a:pt x="109" y="300"/>
                  </a:lnTo>
                  <a:lnTo>
                    <a:pt x="109" y="323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1" name="Line 2905"/>
            <p:cNvSpPr>
              <a:spLocks noChangeShapeType="1"/>
            </p:cNvSpPr>
            <p:nvPr/>
          </p:nvSpPr>
          <p:spPr bwMode="auto">
            <a:xfrm>
              <a:off x="3827" y="3745"/>
              <a:ext cx="69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2" name="Line 2906"/>
            <p:cNvSpPr>
              <a:spLocks noChangeShapeType="1"/>
            </p:cNvSpPr>
            <p:nvPr/>
          </p:nvSpPr>
          <p:spPr bwMode="auto">
            <a:xfrm>
              <a:off x="3827" y="3739"/>
              <a:ext cx="69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3" name="Freeform 2907"/>
            <p:cNvSpPr>
              <a:spLocks noEditPoints="1"/>
            </p:cNvSpPr>
            <p:nvPr/>
          </p:nvSpPr>
          <p:spPr bwMode="auto">
            <a:xfrm>
              <a:off x="3863" y="3749"/>
              <a:ext cx="50" cy="34"/>
            </a:xfrm>
            <a:custGeom>
              <a:avLst/>
              <a:gdLst/>
              <a:ahLst/>
              <a:cxnLst>
                <a:cxn ang="0">
                  <a:pos x="0" y="137"/>
                </a:cxn>
                <a:cxn ang="0">
                  <a:pos x="161" y="137"/>
                </a:cxn>
                <a:cxn ang="0">
                  <a:pos x="161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178" y="23"/>
                </a:cxn>
                <a:cxn ang="0">
                  <a:pos x="200" y="23"/>
                </a:cxn>
                <a:cxn ang="0">
                  <a:pos x="200" y="0"/>
                </a:cxn>
                <a:cxn ang="0">
                  <a:pos x="178" y="0"/>
                </a:cxn>
                <a:cxn ang="0">
                  <a:pos x="178" y="23"/>
                </a:cxn>
              </a:cxnLst>
              <a:rect l="0" t="0" r="r" b="b"/>
              <a:pathLst>
                <a:path w="200" h="137">
                  <a:moveTo>
                    <a:pt x="0" y="137"/>
                  </a:moveTo>
                  <a:lnTo>
                    <a:pt x="161" y="137"/>
                  </a:lnTo>
                  <a:lnTo>
                    <a:pt x="161" y="0"/>
                  </a:lnTo>
                  <a:lnTo>
                    <a:pt x="0" y="0"/>
                  </a:lnTo>
                  <a:lnTo>
                    <a:pt x="0" y="137"/>
                  </a:lnTo>
                  <a:close/>
                  <a:moveTo>
                    <a:pt x="178" y="23"/>
                  </a:moveTo>
                  <a:lnTo>
                    <a:pt x="200" y="23"/>
                  </a:lnTo>
                  <a:lnTo>
                    <a:pt x="200" y="0"/>
                  </a:lnTo>
                  <a:lnTo>
                    <a:pt x="178" y="0"/>
                  </a:lnTo>
                  <a:lnTo>
                    <a:pt x="178" y="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4" name="Rectangle 2908"/>
            <p:cNvSpPr>
              <a:spLocks noChangeArrowheads="1"/>
            </p:cNvSpPr>
            <p:nvPr/>
          </p:nvSpPr>
          <p:spPr bwMode="auto">
            <a:xfrm>
              <a:off x="3863" y="3749"/>
              <a:ext cx="40" cy="34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5" name="Line 2909"/>
            <p:cNvSpPr>
              <a:spLocks noChangeShapeType="1"/>
            </p:cNvSpPr>
            <p:nvPr/>
          </p:nvSpPr>
          <p:spPr bwMode="auto">
            <a:xfrm>
              <a:off x="3863" y="3760"/>
              <a:ext cx="4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6" name="Line 2910"/>
            <p:cNvSpPr>
              <a:spLocks noChangeShapeType="1"/>
            </p:cNvSpPr>
            <p:nvPr/>
          </p:nvSpPr>
          <p:spPr bwMode="auto">
            <a:xfrm>
              <a:off x="3863" y="3772"/>
              <a:ext cx="4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7" name="Line 2911"/>
            <p:cNvSpPr>
              <a:spLocks noChangeShapeType="1"/>
            </p:cNvSpPr>
            <p:nvPr/>
          </p:nvSpPr>
          <p:spPr bwMode="auto">
            <a:xfrm>
              <a:off x="3865" y="3766"/>
              <a:ext cx="37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8" name="Rectangle 2912"/>
            <p:cNvSpPr>
              <a:spLocks noChangeArrowheads="1"/>
            </p:cNvSpPr>
            <p:nvPr/>
          </p:nvSpPr>
          <p:spPr bwMode="auto">
            <a:xfrm>
              <a:off x="3886" y="3762"/>
              <a:ext cx="12" cy="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29" name="Rectangle 2913"/>
            <p:cNvSpPr>
              <a:spLocks noChangeArrowheads="1"/>
            </p:cNvSpPr>
            <p:nvPr/>
          </p:nvSpPr>
          <p:spPr bwMode="auto">
            <a:xfrm>
              <a:off x="3907" y="3749"/>
              <a:ext cx="6" cy="6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0" name="Freeform 2914"/>
            <p:cNvSpPr>
              <a:spLocks noEditPoints="1"/>
            </p:cNvSpPr>
            <p:nvPr/>
          </p:nvSpPr>
          <p:spPr bwMode="auto">
            <a:xfrm>
              <a:off x="3804" y="3673"/>
              <a:ext cx="115" cy="83"/>
            </a:xfrm>
            <a:custGeom>
              <a:avLst/>
              <a:gdLst/>
              <a:ahLst/>
              <a:cxnLst>
                <a:cxn ang="0">
                  <a:pos x="385" y="236"/>
                </a:cxn>
                <a:cxn ang="0">
                  <a:pos x="403" y="236"/>
                </a:cxn>
                <a:cxn ang="0">
                  <a:pos x="403" y="230"/>
                </a:cxn>
                <a:cxn ang="0">
                  <a:pos x="385" y="230"/>
                </a:cxn>
                <a:cxn ang="0">
                  <a:pos x="385" y="236"/>
                </a:cxn>
                <a:cxn ang="0">
                  <a:pos x="104" y="195"/>
                </a:cxn>
                <a:cxn ang="0">
                  <a:pos x="104" y="23"/>
                </a:cxn>
                <a:cxn ang="0">
                  <a:pos x="357" y="23"/>
                </a:cxn>
                <a:cxn ang="0">
                  <a:pos x="357" y="195"/>
                </a:cxn>
                <a:cxn ang="0">
                  <a:pos x="104" y="195"/>
                </a:cxn>
                <a:cxn ang="0">
                  <a:pos x="92" y="207"/>
                </a:cxn>
                <a:cxn ang="0">
                  <a:pos x="368" y="207"/>
                </a:cxn>
                <a:cxn ang="0">
                  <a:pos x="368" y="11"/>
                </a:cxn>
                <a:cxn ang="0">
                  <a:pos x="380" y="11"/>
                </a:cxn>
                <a:cxn ang="0">
                  <a:pos x="380" y="0"/>
                </a:cxn>
                <a:cxn ang="0">
                  <a:pos x="80" y="0"/>
                </a:cxn>
                <a:cxn ang="0">
                  <a:pos x="80" y="219"/>
                </a:cxn>
                <a:cxn ang="0">
                  <a:pos x="92" y="219"/>
                </a:cxn>
                <a:cxn ang="0">
                  <a:pos x="92" y="207"/>
                </a:cxn>
                <a:cxn ang="0">
                  <a:pos x="0" y="319"/>
                </a:cxn>
                <a:cxn ang="0">
                  <a:pos x="46" y="319"/>
                </a:cxn>
                <a:cxn ang="0">
                  <a:pos x="46" y="304"/>
                </a:cxn>
                <a:cxn ang="0">
                  <a:pos x="0" y="304"/>
                </a:cxn>
                <a:cxn ang="0">
                  <a:pos x="0" y="319"/>
                </a:cxn>
                <a:cxn ang="0">
                  <a:pos x="268" y="330"/>
                </a:cxn>
                <a:cxn ang="0">
                  <a:pos x="368" y="330"/>
                </a:cxn>
                <a:cxn ang="0">
                  <a:pos x="368" y="323"/>
                </a:cxn>
                <a:cxn ang="0">
                  <a:pos x="268" y="323"/>
                </a:cxn>
                <a:cxn ang="0">
                  <a:pos x="268" y="330"/>
                </a:cxn>
                <a:cxn ang="0">
                  <a:pos x="444" y="312"/>
                </a:cxn>
                <a:cxn ang="0">
                  <a:pos x="461" y="312"/>
                </a:cxn>
                <a:cxn ang="0">
                  <a:pos x="461" y="304"/>
                </a:cxn>
                <a:cxn ang="0">
                  <a:pos x="444" y="304"/>
                </a:cxn>
                <a:cxn ang="0">
                  <a:pos x="444" y="312"/>
                </a:cxn>
                <a:cxn ang="0">
                  <a:pos x="444" y="327"/>
                </a:cxn>
                <a:cxn ang="0">
                  <a:pos x="461" y="327"/>
                </a:cxn>
                <a:cxn ang="0">
                  <a:pos x="461" y="319"/>
                </a:cxn>
                <a:cxn ang="0">
                  <a:pos x="444" y="319"/>
                </a:cxn>
                <a:cxn ang="0">
                  <a:pos x="444" y="327"/>
                </a:cxn>
              </a:cxnLst>
              <a:rect l="0" t="0" r="r" b="b"/>
              <a:pathLst>
                <a:path w="461" h="330">
                  <a:moveTo>
                    <a:pt x="385" y="236"/>
                  </a:moveTo>
                  <a:lnTo>
                    <a:pt x="403" y="236"/>
                  </a:lnTo>
                  <a:lnTo>
                    <a:pt x="403" y="230"/>
                  </a:lnTo>
                  <a:lnTo>
                    <a:pt x="385" y="230"/>
                  </a:lnTo>
                  <a:lnTo>
                    <a:pt x="385" y="236"/>
                  </a:lnTo>
                  <a:close/>
                  <a:moveTo>
                    <a:pt x="104" y="195"/>
                  </a:moveTo>
                  <a:lnTo>
                    <a:pt x="104" y="23"/>
                  </a:lnTo>
                  <a:lnTo>
                    <a:pt x="357" y="23"/>
                  </a:lnTo>
                  <a:lnTo>
                    <a:pt x="357" y="195"/>
                  </a:lnTo>
                  <a:lnTo>
                    <a:pt x="104" y="195"/>
                  </a:lnTo>
                  <a:close/>
                  <a:moveTo>
                    <a:pt x="92" y="207"/>
                  </a:moveTo>
                  <a:lnTo>
                    <a:pt x="368" y="207"/>
                  </a:lnTo>
                  <a:lnTo>
                    <a:pt x="368" y="11"/>
                  </a:lnTo>
                  <a:lnTo>
                    <a:pt x="380" y="11"/>
                  </a:lnTo>
                  <a:lnTo>
                    <a:pt x="380" y="0"/>
                  </a:lnTo>
                  <a:lnTo>
                    <a:pt x="80" y="0"/>
                  </a:lnTo>
                  <a:lnTo>
                    <a:pt x="80" y="219"/>
                  </a:lnTo>
                  <a:lnTo>
                    <a:pt x="92" y="219"/>
                  </a:lnTo>
                  <a:lnTo>
                    <a:pt x="92" y="207"/>
                  </a:lnTo>
                  <a:close/>
                  <a:moveTo>
                    <a:pt x="0" y="319"/>
                  </a:moveTo>
                  <a:lnTo>
                    <a:pt x="46" y="319"/>
                  </a:lnTo>
                  <a:lnTo>
                    <a:pt x="46" y="304"/>
                  </a:lnTo>
                  <a:lnTo>
                    <a:pt x="0" y="304"/>
                  </a:lnTo>
                  <a:lnTo>
                    <a:pt x="0" y="319"/>
                  </a:lnTo>
                  <a:close/>
                  <a:moveTo>
                    <a:pt x="268" y="330"/>
                  </a:moveTo>
                  <a:lnTo>
                    <a:pt x="368" y="330"/>
                  </a:lnTo>
                  <a:lnTo>
                    <a:pt x="368" y="323"/>
                  </a:lnTo>
                  <a:lnTo>
                    <a:pt x="268" y="323"/>
                  </a:lnTo>
                  <a:lnTo>
                    <a:pt x="268" y="330"/>
                  </a:lnTo>
                  <a:close/>
                  <a:moveTo>
                    <a:pt x="444" y="312"/>
                  </a:moveTo>
                  <a:lnTo>
                    <a:pt x="461" y="312"/>
                  </a:lnTo>
                  <a:lnTo>
                    <a:pt x="461" y="304"/>
                  </a:lnTo>
                  <a:lnTo>
                    <a:pt x="444" y="304"/>
                  </a:lnTo>
                  <a:lnTo>
                    <a:pt x="444" y="312"/>
                  </a:lnTo>
                  <a:close/>
                  <a:moveTo>
                    <a:pt x="444" y="327"/>
                  </a:moveTo>
                  <a:lnTo>
                    <a:pt x="461" y="327"/>
                  </a:lnTo>
                  <a:lnTo>
                    <a:pt x="461" y="319"/>
                  </a:lnTo>
                  <a:lnTo>
                    <a:pt x="444" y="319"/>
                  </a:lnTo>
                  <a:lnTo>
                    <a:pt x="444" y="32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1" name="Rectangle 2915"/>
            <p:cNvSpPr>
              <a:spLocks noChangeArrowheads="1"/>
            </p:cNvSpPr>
            <p:nvPr/>
          </p:nvSpPr>
          <p:spPr bwMode="auto">
            <a:xfrm>
              <a:off x="3900" y="3731"/>
              <a:ext cx="4" cy="1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2" name="Rectangle 2916"/>
            <p:cNvSpPr>
              <a:spLocks noChangeArrowheads="1"/>
            </p:cNvSpPr>
            <p:nvPr/>
          </p:nvSpPr>
          <p:spPr bwMode="auto">
            <a:xfrm>
              <a:off x="3830" y="3679"/>
              <a:ext cx="63" cy="43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3" name="Freeform 2917"/>
            <p:cNvSpPr>
              <a:spLocks/>
            </p:cNvSpPr>
            <p:nvPr/>
          </p:nvSpPr>
          <p:spPr bwMode="auto">
            <a:xfrm>
              <a:off x="3824" y="3673"/>
              <a:ext cx="75" cy="55"/>
            </a:xfrm>
            <a:custGeom>
              <a:avLst/>
              <a:gdLst/>
              <a:ahLst/>
              <a:cxnLst>
                <a:cxn ang="0">
                  <a:pos x="12" y="207"/>
                </a:cxn>
                <a:cxn ang="0">
                  <a:pos x="288" y="207"/>
                </a:cxn>
                <a:cxn ang="0">
                  <a:pos x="288" y="11"/>
                </a:cxn>
                <a:cxn ang="0">
                  <a:pos x="300" y="11"/>
                </a:cxn>
                <a:cxn ang="0">
                  <a:pos x="300" y="0"/>
                </a:cxn>
                <a:cxn ang="0">
                  <a:pos x="0" y="0"/>
                </a:cxn>
                <a:cxn ang="0">
                  <a:pos x="0" y="219"/>
                </a:cxn>
                <a:cxn ang="0">
                  <a:pos x="12" y="219"/>
                </a:cxn>
                <a:cxn ang="0">
                  <a:pos x="12" y="207"/>
                </a:cxn>
              </a:cxnLst>
              <a:rect l="0" t="0" r="r" b="b"/>
              <a:pathLst>
                <a:path w="300" h="219">
                  <a:moveTo>
                    <a:pt x="12" y="207"/>
                  </a:moveTo>
                  <a:lnTo>
                    <a:pt x="288" y="207"/>
                  </a:lnTo>
                  <a:lnTo>
                    <a:pt x="288" y="11"/>
                  </a:lnTo>
                  <a:lnTo>
                    <a:pt x="300" y="11"/>
                  </a:lnTo>
                  <a:lnTo>
                    <a:pt x="300" y="0"/>
                  </a:lnTo>
                  <a:lnTo>
                    <a:pt x="0" y="0"/>
                  </a:lnTo>
                  <a:lnTo>
                    <a:pt x="0" y="219"/>
                  </a:lnTo>
                  <a:lnTo>
                    <a:pt x="12" y="219"/>
                  </a:lnTo>
                  <a:lnTo>
                    <a:pt x="12" y="207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4" name="Line 2918"/>
            <p:cNvSpPr>
              <a:spLocks noChangeShapeType="1"/>
            </p:cNvSpPr>
            <p:nvPr/>
          </p:nvSpPr>
          <p:spPr bwMode="auto">
            <a:xfrm>
              <a:off x="3815" y="3735"/>
              <a:ext cx="92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5" name="Line 2919"/>
            <p:cNvSpPr>
              <a:spLocks noChangeShapeType="1"/>
            </p:cNvSpPr>
            <p:nvPr/>
          </p:nvSpPr>
          <p:spPr bwMode="auto">
            <a:xfrm flipV="1">
              <a:off x="3838" y="3735"/>
              <a:ext cx="1" cy="4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6" name="Line 2920"/>
            <p:cNvSpPr>
              <a:spLocks noChangeShapeType="1"/>
            </p:cNvSpPr>
            <p:nvPr/>
          </p:nvSpPr>
          <p:spPr bwMode="auto">
            <a:xfrm flipV="1">
              <a:off x="3861" y="3735"/>
              <a:ext cx="1" cy="4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7" name="Rectangle 2921"/>
            <p:cNvSpPr>
              <a:spLocks noChangeArrowheads="1"/>
            </p:cNvSpPr>
            <p:nvPr/>
          </p:nvSpPr>
          <p:spPr bwMode="auto">
            <a:xfrm>
              <a:off x="3804" y="3749"/>
              <a:ext cx="11" cy="4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8" name="Rectangle 2922"/>
            <p:cNvSpPr>
              <a:spLocks noChangeArrowheads="1"/>
            </p:cNvSpPr>
            <p:nvPr/>
          </p:nvSpPr>
          <p:spPr bwMode="auto">
            <a:xfrm>
              <a:off x="3871" y="3754"/>
              <a:ext cx="25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39" name="Rectangle 2923"/>
            <p:cNvSpPr>
              <a:spLocks noChangeArrowheads="1"/>
            </p:cNvSpPr>
            <p:nvPr/>
          </p:nvSpPr>
          <p:spPr bwMode="auto">
            <a:xfrm>
              <a:off x="3915" y="3749"/>
              <a:ext cx="4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40" name="Rectangle 2924"/>
            <p:cNvSpPr>
              <a:spLocks noChangeArrowheads="1"/>
            </p:cNvSpPr>
            <p:nvPr/>
          </p:nvSpPr>
          <p:spPr bwMode="auto">
            <a:xfrm>
              <a:off x="3915" y="3753"/>
              <a:ext cx="4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837" name="Group 2925"/>
          <p:cNvGrpSpPr>
            <a:grpSpLocks/>
          </p:cNvGrpSpPr>
          <p:nvPr/>
        </p:nvGrpSpPr>
        <p:grpSpPr bwMode="auto">
          <a:xfrm>
            <a:off x="5391150" y="5067300"/>
            <a:ext cx="782638" cy="1487488"/>
            <a:chOff x="3396" y="3192"/>
            <a:chExt cx="493" cy="937"/>
          </a:xfrm>
        </p:grpSpPr>
        <p:sp>
          <p:nvSpPr>
            <p:cNvPr id="626542" name="Rectangle 2926"/>
            <p:cNvSpPr>
              <a:spLocks noChangeArrowheads="1"/>
            </p:cNvSpPr>
            <p:nvPr/>
          </p:nvSpPr>
          <p:spPr bwMode="auto">
            <a:xfrm>
              <a:off x="3822" y="3532"/>
              <a:ext cx="66" cy="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43" name="Rectangle 2927"/>
            <p:cNvSpPr>
              <a:spLocks noChangeArrowheads="1"/>
            </p:cNvSpPr>
            <p:nvPr/>
          </p:nvSpPr>
          <p:spPr bwMode="auto">
            <a:xfrm>
              <a:off x="3822" y="3532"/>
              <a:ext cx="66" cy="8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44" name="Freeform 2928"/>
            <p:cNvSpPr>
              <a:spLocks/>
            </p:cNvSpPr>
            <p:nvPr/>
          </p:nvSpPr>
          <p:spPr bwMode="auto">
            <a:xfrm>
              <a:off x="3827" y="3538"/>
              <a:ext cx="19" cy="77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0" y="11"/>
                </a:cxn>
                <a:cxn ang="0">
                  <a:pos x="12" y="0"/>
                </a:cxn>
                <a:cxn ang="0">
                  <a:pos x="66" y="0"/>
                </a:cxn>
                <a:cxn ang="0">
                  <a:pos x="77" y="11"/>
                </a:cxn>
                <a:cxn ang="0">
                  <a:pos x="77" y="66"/>
                </a:cxn>
                <a:cxn ang="0">
                  <a:pos x="66" y="88"/>
                </a:cxn>
                <a:cxn ang="0">
                  <a:pos x="66" y="219"/>
                </a:cxn>
                <a:cxn ang="0">
                  <a:pos x="77" y="242"/>
                </a:cxn>
                <a:cxn ang="0">
                  <a:pos x="77" y="297"/>
                </a:cxn>
                <a:cxn ang="0">
                  <a:pos x="66" y="308"/>
                </a:cxn>
                <a:cxn ang="0">
                  <a:pos x="12" y="308"/>
                </a:cxn>
                <a:cxn ang="0">
                  <a:pos x="0" y="297"/>
                </a:cxn>
                <a:cxn ang="0">
                  <a:pos x="0" y="242"/>
                </a:cxn>
                <a:cxn ang="0">
                  <a:pos x="12" y="219"/>
                </a:cxn>
                <a:cxn ang="0">
                  <a:pos x="12" y="88"/>
                </a:cxn>
                <a:cxn ang="0">
                  <a:pos x="0" y="66"/>
                </a:cxn>
              </a:cxnLst>
              <a:rect l="0" t="0" r="r" b="b"/>
              <a:pathLst>
                <a:path w="77" h="308">
                  <a:moveTo>
                    <a:pt x="0" y="66"/>
                  </a:moveTo>
                  <a:lnTo>
                    <a:pt x="0" y="11"/>
                  </a:lnTo>
                  <a:lnTo>
                    <a:pt x="12" y="0"/>
                  </a:lnTo>
                  <a:lnTo>
                    <a:pt x="66" y="0"/>
                  </a:lnTo>
                  <a:lnTo>
                    <a:pt x="77" y="11"/>
                  </a:lnTo>
                  <a:lnTo>
                    <a:pt x="77" y="66"/>
                  </a:lnTo>
                  <a:lnTo>
                    <a:pt x="66" y="88"/>
                  </a:lnTo>
                  <a:lnTo>
                    <a:pt x="66" y="219"/>
                  </a:lnTo>
                  <a:lnTo>
                    <a:pt x="77" y="242"/>
                  </a:lnTo>
                  <a:lnTo>
                    <a:pt x="77" y="297"/>
                  </a:lnTo>
                  <a:lnTo>
                    <a:pt x="66" y="308"/>
                  </a:lnTo>
                  <a:lnTo>
                    <a:pt x="12" y="308"/>
                  </a:lnTo>
                  <a:lnTo>
                    <a:pt x="0" y="297"/>
                  </a:lnTo>
                  <a:lnTo>
                    <a:pt x="0" y="242"/>
                  </a:lnTo>
                  <a:lnTo>
                    <a:pt x="12" y="219"/>
                  </a:lnTo>
                  <a:lnTo>
                    <a:pt x="12" y="88"/>
                  </a:lnTo>
                  <a:lnTo>
                    <a:pt x="0" y="66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45" name="Freeform 2929"/>
            <p:cNvSpPr>
              <a:spLocks noEditPoints="1"/>
            </p:cNvSpPr>
            <p:nvPr/>
          </p:nvSpPr>
          <p:spPr bwMode="auto">
            <a:xfrm>
              <a:off x="3852" y="3538"/>
              <a:ext cx="30" cy="77"/>
            </a:xfrm>
            <a:custGeom>
              <a:avLst/>
              <a:gdLst/>
              <a:ahLst/>
              <a:cxnLst>
                <a:cxn ang="0">
                  <a:pos x="0" y="110"/>
                </a:cxn>
                <a:cxn ang="0">
                  <a:pos x="57" y="110"/>
                </a:cxn>
                <a:cxn ang="0">
                  <a:pos x="57" y="0"/>
                </a:cxn>
                <a:cxn ang="0">
                  <a:pos x="0" y="0"/>
                </a:cxn>
                <a:cxn ang="0">
                  <a:pos x="0" y="110"/>
                </a:cxn>
                <a:cxn ang="0">
                  <a:pos x="67" y="110"/>
                </a:cxn>
                <a:cxn ang="0">
                  <a:pos x="121" y="110"/>
                </a:cxn>
                <a:cxn ang="0">
                  <a:pos x="121" y="0"/>
                </a:cxn>
                <a:cxn ang="0">
                  <a:pos x="67" y="0"/>
                </a:cxn>
                <a:cxn ang="0">
                  <a:pos x="67" y="110"/>
                </a:cxn>
                <a:cxn ang="0">
                  <a:pos x="0" y="308"/>
                </a:cxn>
                <a:cxn ang="0">
                  <a:pos x="121" y="308"/>
                </a:cxn>
                <a:cxn ang="0">
                  <a:pos x="121" y="197"/>
                </a:cxn>
                <a:cxn ang="0">
                  <a:pos x="0" y="197"/>
                </a:cxn>
                <a:cxn ang="0">
                  <a:pos x="0" y="308"/>
                </a:cxn>
              </a:cxnLst>
              <a:rect l="0" t="0" r="r" b="b"/>
              <a:pathLst>
                <a:path w="121" h="308">
                  <a:moveTo>
                    <a:pt x="0" y="110"/>
                  </a:moveTo>
                  <a:lnTo>
                    <a:pt x="57" y="110"/>
                  </a:lnTo>
                  <a:lnTo>
                    <a:pt x="57" y="0"/>
                  </a:lnTo>
                  <a:lnTo>
                    <a:pt x="0" y="0"/>
                  </a:lnTo>
                  <a:lnTo>
                    <a:pt x="0" y="110"/>
                  </a:lnTo>
                  <a:close/>
                  <a:moveTo>
                    <a:pt x="67" y="110"/>
                  </a:moveTo>
                  <a:lnTo>
                    <a:pt x="121" y="110"/>
                  </a:lnTo>
                  <a:lnTo>
                    <a:pt x="121" y="0"/>
                  </a:lnTo>
                  <a:lnTo>
                    <a:pt x="67" y="0"/>
                  </a:lnTo>
                  <a:lnTo>
                    <a:pt x="67" y="110"/>
                  </a:lnTo>
                  <a:close/>
                  <a:moveTo>
                    <a:pt x="0" y="308"/>
                  </a:moveTo>
                  <a:lnTo>
                    <a:pt x="121" y="308"/>
                  </a:lnTo>
                  <a:lnTo>
                    <a:pt x="121" y="197"/>
                  </a:lnTo>
                  <a:lnTo>
                    <a:pt x="0" y="197"/>
                  </a:lnTo>
                  <a:lnTo>
                    <a:pt x="0" y="30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46" name="Rectangle 2930"/>
            <p:cNvSpPr>
              <a:spLocks noChangeArrowheads="1"/>
            </p:cNvSpPr>
            <p:nvPr/>
          </p:nvSpPr>
          <p:spPr bwMode="auto">
            <a:xfrm>
              <a:off x="3852" y="3538"/>
              <a:ext cx="14" cy="2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47" name="Rectangle 2931"/>
            <p:cNvSpPr>
              <a:spLocks noChangeArrowheads="1"/>
            </p:cNvSpPr>
            <p:nvPr/>
          </p:nvSpPr>
          <p:spPr bwMode="auto">
            <a:xfrm>
              <a:off x="3868" y="3538"/>
              <a:ext cx="14" cy="2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48" name="Line 2932"/>
            <p:cNvSpPr>
              <a:spLocks noChangeShapeType="1"/>
            </p:cNvSpPr>
            <p:nvPr/>
          </p:nvSpPr>
          <p:spPr bwMode="auto">
            <a:xfrm>
              <a:off x="3852" y="3582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49" name="Line 2933"/>
            <p:cNvSpPr>
              <a:spLocks noChangeShapeType="1"/>
            </p:cNvSpPr>
            <p:nvPr/>
          </p:nvSpPr>
          <p:spPr bwMode="auto">
            <a:xfrm>
              <a:off x="3852" y="3579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0" name="Line 2934"/>
            <p:cNvSpPr>
              <a:spLocks noChangeShapeType="1"/>
            </p:cNvSpPr>
            <p:nvPr/>
          </p:nvSpPr>
          <p:spPr bwMode="auto">
            <a:xfrm>
              <a:off x="3852" y="3576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1" name="Line 2935"/>
            <p:cNvSpPr>
              <a:spLocks noChangeShapeType="1"/>
            </p:cNvSpPr>
            <p:nvPr/>
          </p:nvSpPr>
          <p:spPr bwMode="auto">
            <a:xfrm>
              <a:off x="3852" y="3574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2" name="Line 2936"/>
            <p:cNvSpPr>
              <a:spLocks noChangeShapeType="1"/>
            </p:cNvSpPr>
            <p:nvPr/>
          </p:nvSpPr>
          <p:spPr bwMode="auto">
            <a:xfrm>
              <a:off x="3852" y="3571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3" name="Rectangle 2937"/>
            <p:cNvSpPr>
              <a:spLocks noChangeArrowheads="1"/>
            </p:cNvSpPr>
            <p:nvPr/>
          </p:nvSpPr>
          <p:spPr bwMode="auto">
            <a:xfrm>
              <a:off x="3852" y="3587"/>
              <a:ext cx="30" cy="2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4" name="Line 2938"/>
            <p:cNvSpPr>
              <a:spLocks noChangeShapeType="1"/>
            </p:cNvSpPr>
            <p:nvPr/>
          </p:nvSpPr>
          <p:spPr bwMode="auto">
            <a:xfrm>
              <a:off x="3868" y="3545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5" name="Line 2939"/>
            <p:cNvSpPr>
              <a:spLocks noChangeShapeType="1"/>
            </p:cNvSpPr>
            <p:nvPr/>
          </p:nvSpPr>
          <p:spPr bwMode="auto">
            <a:xfrm>
              <a:off x="3868" y="3558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6" name="Line 2940"/>
            <p:cNvSpPr>
              <a:spLocks noChangeShapeType="1"/>
            </p:cNvSpPr>
            <p:nvPr/>
          </p:nvSpPr>
          <p:spPr bwMode="auto">
            <a:xfrm>
              <a:off x="3868" y="3552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7" name="Line 2941"/>
            <p:cNvSpPr>
              <a:spLocks noChangeShapeType="1"/>
            </p:cNvSpPr>
            <p:nvPr/>
          </p:nvSpPr>
          <p:spPr bwMode="auto">
            <a:xfrm>
              <a:off x="3852" y="3545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8" name="Line 2942"/>
            <p:cNvSpPr>
              <a:spLocks noChangeShapeType="1"/>
            </p:cNvSpPr>
            <p:nvPr/>
          </p:nvSpPr>
          <p:spPr bwMode="auto">
            <a:xfrm>
              <a:off x="3852" y="3558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59" name="Line 2943"/>
            <p:cNvSpPr>
              <a:spLocks noChangeShapeType="1"/>
            </p:cNvSpPr>
            <p:nvPr/>
          </p:nvSpPr>
          <p:spPr bwMode="auto">
            <a:xfrm>
              <a:off x="3852" y="3552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0" name="Line 2944"/>
            <p:cNvSpPr>
              <a:spLocks noChangeShapeType="1"/>
            </p:cNvSpPr>
            <p:nvPr/>
          </p:nvSpPr>
          <p:spPr bwMode="auto">
            <a:xfrm>
              <a:off x="3852" y="3608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1" name="Line 2945"/>
            <p:cNvSpPr>
              <a:spLocks noChangeShapeType="1"/>
            </p:cNvSpPr>
            <p:nvPr/>
          </p:nvSpPr>
          <p:spPr bwMode="auto">
            <a:xfrm>
              <a:off x="3852" y="3601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2" name="Line 2946"/>
            <p:cNvSpPr>
              <a:spLocks noChangeShapeType="1"/>
            </p:cNvSpPr>
            <p:nvPr/>
          </p:nvSpPr>
          <p:spPr bwMode="auto">
            <a:xfrm>
              <a:off x="3852" y="3594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3" name="Line 2947"/>
            <p:cNvSpPr>
              <a:spLocks noChangeShapeType="1"/>
            </p:cNvSpPr>
            <p:nvPr/>
          </p:nvSpPr>
          <p:spPr bwMode="auto">
            <a:xfrm>
              <a:off x="3872" y="3587"/>
              <a:ext cx="1" cy="28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4" name="Line 2948"/>
            <p:cNvSpPr>
              <a:spLocks noChangeShapeType="1"/>
            </p:cNvSpPr>
            <p:nvPr/>
          </p:nvSpPr>
          <p:spPr bwMode="auto">
            <a:xfrm>
              <a:off x="3862" y="3587"/>
              <a:ext cx="1" cy="28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5" name="Rectangle 2949"/>
            <p:cNvSpPr>
              <a:spLocks noChangeArrowheads="1"/>
            </p:cNvSpPr>
            <p:nvPr/>
          </p:nvSpPr>
          <p:spPr bwMode="auto">
            <a:xfrm>
              <a:off x="3817" y="3383"/>
              <a:ext cx="66" cy="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6" name="Rectangle 2950"/>
            <p:cNvSpPr>
              <a:spLocks noChangeArrowheads="1"/>
            </p:cNvSpPr>
            <p:nvPr/>
          </p:nvSpPr>
          <p:spPr bwMode="auto">
            <a:xfrm>
              <a:off x="3817" y="3383"/>
              <a:ext cx="66" cy="8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7" name="Freeform 2951"/>
            <p:cNvSpPr>
              <a:spLocks/>
            </p:cNvSpPr>
            <p:nvPr/>
          </p:nvSpPr>
          <p:spPr bwMode="auto">
            <a:xfrm>
              <a:off x="3823" y="3389"/>
              <a:ext cx="19" cy="77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11"/>
                </a:cxn>
                <a:cxn ang="0">
                  <a:pos x="11" y="0"/>
                </a:cxn>
                <a:cxn ang="0">
                  <a:pos x="65" y="0"/>
                </a:cxn>
                <a:cxn ang="0">
                  <a:pos x="77" y="11"/>
                </a:cxn>
                <a:cxn ang="0">
                  <a:pos x="77" y="67"/>
                </a:cxn>
                <a:cxn ang="0">
                  <a:pos x="65" y="88"/>
                </a:cxn>
                <a:cxn ang="0">
                  <a:pos x="65" y="221"/>
                </a:cxn>
                <a:cxn ang="0">
                  <a:pos x="77" y="242"/>
                </a:cxn>
                <a:cxn ang="0">
                  <a:pos x="77" y="297"/>
                </a:cxn>
                <a:cxn ang="0">
                  <a:pos x="65" y="308"/>
                </a:cxn>
                <a:cxn ang="0">
                  <a:pos x="11" y="308"/>
                </a:cxn>
                <a:cxn ang="0">
                  <a:pos x="0" y="297"/>
                </a:cxn>
                <a:cxn ang="0">
                  <a:pos x="0" y="242"/>
                </a:cxn>
                <a:cxn ang="0">
                  <a:pos x="11" y="221"/>
                </a:cxn>
                <a:cxn ang="0">
                  <a:pos x="11" y="88"/>
                </a:cxn>
                <a:cxn ang="0">
                  <a:pos x="0" y="67"/>
                </a:cxn>
              </a:cxnLst>
              <a:rect l="0" t="0" r="r" b="b"/>
              <a:pathLst>
                <a:path w="77" h="308">
                  <a:moveTo>
                    <a:pt x="0" y="67"/>
                  </a:moveTo>
                  <a:lnTo>
                    <a:pt x="0" y="11"/>
                  </a:lnTo>
                  <a:lnTo>
                    <a:pt x="11" y="0"/>
                  </a:lnTo>
                  <a:lnTo>
                    <a:pt x="65" y="0"/>
                  </a:lnTo>
                  <a:lnTo>
                    <a:pt x="77" y="11"/>
                  </a:lnTo>
                  <a:lnTo>
                    <a:pt x="77" y="67"/>
                  </a:lnTo>
                  <a:lnTo>
                    <a:pt x="65" y="88"/>
                  </a:lnTo>
                  <a:lnTo>
                    <a:pt x="65" y="221"/>
                  </a:lnTo>
                  <a:lnTo>
                    <a:pt x="77" y="242"/>
                  </a:lnTo>
                  <a:lnTo>
                    <a:pt x="77" y="297"/>
                  </a:lnTo>
                  <a:lnTo>
                    <a:pt x="65" y="308"/>
                  </a:lnTo>
                  <a:lnTo>
                    <a:pt x="11" y="308"/>
                  </a:lnTo>
                  <a:lnTo>
                    <a:pt x="0" y="297"/>
                  </a:lnTo>
                  <a:lnTo>
                    <a:pt x="0" y="242"/>
                  </a:lnTo>
                  <a:lnTo>
                    <a:pt x="11" y="221"/>
                  </a:lnTo>
                  <a:lnTo>
                    <a:pt x="11" y="88"/>
                  </a:lnTo>
                  <a:lnTo>
                    <a:pt x="0" y="67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8" name="Freeform 2952"/>
            <p:cNvSpPr>
              <a:spLocks noEditPoints="1"/>
            </p:cNvSpPr>
            <p:nvPr/>
          </p:nvSpPr>
          <p:spPr bwMode="auto">
            <a:xfrm>
              <a:off x="3848" y="3389"/>
              <a:ext cx="30" cy="7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56" y="109"/>
                </a:cxn>
                <a:cxn ang="0">
                  <a:pos x="56" y="0"/>
                </a:cxn>
                <a:cxn ang="0">
                  <a:pos x="0" y="0"/>
                </a:cxn>
                <a:cxn ang="0">
                  <a:pos x="0" y="109"/>
                </a:cxn>
                <a:cxn ang="0">
                  <a:pos x="66" y="109"/>
                </a:cxn>
                <a:cxn ang="0">
                  <a:pos x="120" y="109"/>
                </a:cxn>
                <a:cxn ang="0">
                  <a:pos x="120" y="0"/>
                </a:cxn>
                <a:cxn ang="0">
                  <a:pos x="66" y="0"/>
                </a:cxn>
                <a:cxn ang="0">
                  <a:pos x="66" y="109"/>
                </a:cxn>
                <a:cxn ang="0">
                  <a:pos x="0" y="308"/>
                </a:cxn>
                <a:cxn ang="0">
                  <a:pos x="120" y="308"/>
                </a:cxn>
                <a:cxn ang="0">
                  <a:pos x="120" y="198"/>
                </a:cxn>
                <a:cxn ang="0">
                  <a:pos x="0" y="198"/>
                </a:cxn>
                <a:cxn ang="0">
                  <a:pos x="0" y="308"/>
                </a:cxn>
              </a:cxnLst>
              <a:rect l="0" t="0" r="r" b="b"/>
              <a:pathLst>
                <a:path w="120" h="308">
                  <a:moveTo>
                    <a:pt x="0" y="109"/>
                  </a:moveTo>
                  <a:lnTo>
                    <a:pt x="56" y="109"/>
                  </a:lnTo>
                  <a:lnTo>
                    <a:pt x="56" y="0"/>
                  </a:lnTo>
                  <a:lnTo>
                    <a:pt x="0" y="0"/>
                  </a:lnTo>
                  <a:lnTo>
                    <a:pt x="0" y="109"/>
                  </a:lnTo>
                  <a:close/>
                  <a:moveTo>
                    <a:pt x="66" y="109"/>
                  </a:moveTo>
                  <a:lnTo>
                    <a:pt x="120" y="109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6" y="109"/>
                  </a:lnTo>
                  <a:close/>
                  <a:moveTo>
                    <a:pt x="0" y="308"/>
                  </a:moveTo>
                  <a:lnTo>
                    <a:pt x="120" y="308"/>
                  </a:lnTo>
                  <a:lnTo>
                    <a:pt x="120" y="198"/>
                  </a:lnTo>
                  <a:lnTo>
                    <a:pt x="0" y="198"/>
                  </a:lnTo>
                  <a:lnTo>
                    <a:pt x="0" y="30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69" name="Rectangle 2953"/>
            <p:cNvSpPr>
              <a:spLocks noChangeArrowheads="1"/>
            </p:cNvSpPr>
            <p:nvPr/>
          </p:nvSpPr>
          <p:spPr bwMode="auto">
            <a:xfrm>
              <a:off x="3848" y="3389"/>
              <a:ext cx="14" cy="27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0" name="Rectangle 2954"/>
            <p:cNvSpPr>
              <a:spLocks noChangeArrowheads="1"/>
            </p:cNvSpPr>
            <p:nvPr/>
          </p:nvSpPr>
          <p:spPr bwMode="auto">
            <a:xfrm>
              <a:off x="3864" y="3389"/>
              <a:ext cx="14" cy="27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1" name="Line 2955"/>
            <p:cNvSpPr>
              <a:spLocks noChangeShapeType="1"/>
            </p:cNvSpPr>
            <p:nvPr/>
          </p:nvSpPr>
          <p:spPr bwMode="auto">
            <a:xfrm>
              <a:off x="3848" y="3433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2" name="Line 2956"/>
            <p:cNvSpPr>
              <a:spLocks noChangeShapeType="1"/>
            </p:cNvSpPr>
            <p:nvPr/>
          </p:nvSpPr>
          <p:spPr bwMode="auto">
            <a:xfrm>
              <a:off x="3848" y="3430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3" name="Line 2957"/>
            <p:cNvSpPr>
              <a:spLocks noChangeShapeType="1"/>
            </p:cNvSpPr>
            <p:nvPr/>
          </p:nvSpPr>
          <p:spPr bwMode="auto">
            <a:xfrm>
              <a:off x="3848" y="3427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4" name="Line 2958"/>
            <p:cNvSpPr>
              <a:spLocks noChangeShapeType="1"/>
            </p:cNvSpPr>
            <p:nvPr/>
          </p:nvSpPr>
          <p:spPr bwMode="auto">
            <a:xfrm>
              <a:off x="3848" y="3424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5" name="Line 2959"/>
            <p:cNvSpPr>
              <a:spLocks noChangeShapeType="1"/>
            </p:cNvSpPr>
            <p:nvPr/>
          </p:nvSpPr>
          <p:spPr bwMode="auto">
            <a:xfrm>
              <a:off x="3848" y="3422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6" name="Rectangle 2960"/>
            <p:cNvSpPr>
              <a:spLocks noChangeArrowheads="1"/>
            </p:cNvSpPr>
            <p:nvPr/>
          </p:nvSpPr>
          <p:spPr bwMode="auto">
            <a:xfrm>
              <a:off x="3848" y="3438"/>
              <a:ext cx="30" cy="2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7" name="Line 2961"/>
            <p:cNvSpPr>
              <a:spLocks noChangeShapeType="1"/>
            </p:cNvSpPr>
            <p:nvPr/>
          </p:nvSpPr>
          <p:spPr bwMode="auto">
            <a:xfrm>
              <a:off x="3864" y="3395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8" name="Line 2962"/>
            <p:cNvSpPr>
              <a:spLocks noChangeShapeType="1"/>
            </p:cNvSpPr>
            <p:nvPr/>
          </p:nvSpPr>
          <p:spPr bwMode="auto">
            <a:xfrm>
              <a:off x="3864" y="3409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79" name="Line 2963"/>
            <p:cNvSpPr>
              <a:spLocks noChangeShapeType="1"/>
            </p:cNvSpPr>
            <p:nvPr/>
          </p:nvSpPr>
          <p:spPr bwMode="auto">
            <a:xfrm>
              <a:off x="3864" y="3402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0" name="Line 2964"/>
            <p:cNvSpPr>
              <a:spLocks noChangeShapeType="1"/>
            </p:cNvSpPr>
            <p:nvPr/>
          </p:nvSpPr>
          <p:spPr bwMode="auto">
            <a:xfrm>
              <a:off x="3848" y="3395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1" name="Line 2965"/>
            <p:cNvSpPr>
              <a:spLocks noChangeShapeType="1"/>
            </p:cNvSpPr>
            <p:nvPr/>
          </p:nvSpPr>
          <p:spPr bwMode="auto">
            <a:xfrm>
              <a:off x="3848" y="3409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2" name="Line 2966"/>
            <p:cNvSpPr>
              <a:spLocks noChangeShapeType="1"/>
            </p:cNvSpPr>
            <p:nvPr/>
          </p:nvSpPr>
          <p:spPr bwMode="auto">
            <a:xfrm>
              <a:off x="3848" y="3402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3" name="Line 2967"/>
            <p:cNvSpPr>
              <a:spLocks noChangeShapeType="1"/>
            </p:cNvSpPr>
            <p:nvPr/>
          </p:nvSpPr>
          <p:spPr bwMode="auto">
            <a:xfrm>
              <a:off x="3848" y="3459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4" name="Line 2968"/>
            <p:cNvSpPr>
              <a:spLocks noChangeShapeType="1"/>
            </p:cNvSpPr>
            <p:nvPr/>
          </p:nvSpPr>
          <p:spPr bwMode="auto">
            <a:xfrm>
              <a:off x="3848" y="3452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5" name="Line 2969"/>
            <p:cNvSpPr>
              <a:spLocks noChangeShapeType="1"/>
            </p:cNvSpPr>
            <p:nvPr/>
          </p:nvSpPr>
          <p:spPr bwMode="auto">
            <a:xfrm>
              <a:off x="3848" y="3445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6" name="Line 2970"/>
            <p:cNvSpPr>
              <a:spLocks noChangeShapeType="1"/>
            </p:cNvSpPr>
            <p:nvPr/>
          </p:nvSpPr>
          <p:spPr bwMode="auto">
            <a:xfrm>
              <a:off x="3868" y="3438"/>
              <a:ext cx="1" cy="28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7" name="Line 2971"/>
            <p:cNvSpPr>
              <a:spLocks noChangeShapeType="1"/>
            </p:cNvSpPr>
            <p:nvPr/>
          </p:nvSpPr>
          <p:spPr bwMode="auto">
            <a:xfrm>
              <a:off x="3858" y="3438"/>
              <a:ext cx="1" cy="28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8" name="Rectangle 2972"/>
            <p:cNvSpPr>
              <a:spLocks noChangeArrowheads="1"/>
            </p:cNvSpPr>
            <p:nvPr/>
          </p:nvSpPr>
          <p:spPr bwMode="auto">
            <a:xfrm>
              <a:off x="3712" y="3317"/>
              <a:ext cx="66" cy="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89" name="Rectangle 2973"/>
            <p:cNvSpPr>
              <a:spLocks noChangeArrowheads="1"/>
            </p:cNvSpPr>
            <p:nvPr/>
          </p:nvSpPr>
          <p:spPr bwMode="auto">
            <a:xfrm>
              <a:off x="3712" y="3317"/>
              <a:ext cx="66" cy="8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0" name="Freeform 2974"/>
            <p:cNvSpPr>
              <a:spLocks/>
            </p:cNvSpPr>
            <p:nvPr/>
          </p:nvSpPr>
          <p:spPr bwMode="auto">
            <a:xfrm>
              <a:off x="3717" y="3323"/>
              <a:ext cx="20" cy="77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0" y="11"/>
                </a:cxn>
                <a:cxn ang="0">
                  <a:pos x="11" y="0"/>
                </a:cxn>
                <a:cxn ang="0">
                  <a:pos x="65" y="0"/>
                </a:cxn>
                <a:cxn ang="0">
                  <a:pos x="76" y="11"/>
                </a:cxn>
                <a:cxn ang="0">
                  <a:pos x="76" y="65"/>
                </a:cxn>
                <a:cxn ang="0">
                  <a:pos x="65" y="88"/>
                </a:cxn>
                <a:cxn ang="0">
                  <a:pos x="65" y="220"/>
                </a:cxn>
                <a:cxn ang="0">
                  <a:pos x="76" y="242"/>
                </a:cxn>
                <a:cxn ang="0">
                  <a:pos x="76" y="296"/>
                </a:cxn>
                <a:cxn ang="0">
                  <a:pos x="65" y="307"/>
                </a:cxn>
                <a:cxn ang="0">
                  <a:pos x="11" y="307"/>
                </a:cxn>
                <a:cxn ang="0">
                  <a:pos x="0" y="296"/>
                </a:cxn>
                <a:cxn ang="0">
                  <a:pos x="0" y="242"/>
                </a:cxn>
                <a:cxn ang="0">
                  <a:pos x="11" y="220"/>
                </a:cxn>
                <a:cxn ang="0">
                  <a:pos x="11" y="88"/>
                </a:cxn>
                <a:cxn ang="0">
                  <a:pos x="0" y="65"/>
                </a:cxn>
              </a:cxnLst>
              <a:rect l="0" t="0" r="r" b="b"/>
              <a:pathLst>
                <a:path w="76" h="307">
                  <a:moveTo>
                    <a:pt x="0" y="65"/>
                  </a:moveTo>
                  <a:lnTo>
                    <a:pt x="0" y="11"/>
                  </a:lnTo>
                  <a:lnTo>
                    <a:pt x="11" y="0"/>
                  </a:lnTo>
                  <a:lnTo>
                    <a:pt x="65" y="0"/>
                  </a:lnTo>
                  <a:lnTo>
                    <a:pt x="76" y="11"/>
                  </a:lnTo>
                  <a:lnTo>
                    <a:pt x="76" y="65"/>
                  </a:lnTo>
                  <a:lnTo>
                    <a:pt x="65" y="88"/>
                  </a:lnTo>
                  <a:lnTo>
                    <a:pt x="65" y="220"/>
                  </a:lnTo>
                  <a:lnTo>
                    <a:pt x="76" y="242"/>
                  </a:lnTo>
                  <a:lnTo>
                    <a:pt x="76" y="296"/>
                  </a:lnTo>
                  <a:lnTo>
                    <a:pt x="65" y="307"/>
                  </a:lnTo>
                  <a:lnTo>
                    <a:pt x="11" y="307"/>
                  </a:lnTo>
                  <a:lnTo>
                    <a:pt x="0" y="296"/>
                  </a:lnTo>
                  <a:lnTo>
                    <a:pt x="0" y="242"/>
                  </a:lnTo>
                  <a:lnTo>
                    <a:pt x="11" y="220"/>
                  </a:lnTo>
                  <a:lnTo>
                    <a:pt x="11" y="88"/>
                  </a:lnTo>
                  <a:lnTo>
                    <a:pt x="0" y="65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1" name="Freeform 2975"/>
            <p:cNvSpPr>
              <a:spLocks noEditPoints="1"/>
            </p:cNvSpPr>
            <p:nvPr/>
          </p:nvSpPr>
          <p:spPr bwMode="auto">
            <a:xfrm>
              <a:off x="3742" y="3323"/>
              <a:ext cx="30" cy="7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56" y="109"/>
                </a:cxn>
                <a:cxn ang="0">
                  <a:pos x="56" y="0"/>
                </a:cxn>
                <a:cxn ang="0">
                  <a:pos x="0" y="0"/>
                </a:cxn>
                <a:cxn ang="0">
                  <a:pos x="0" y="109"/>
                </a:cxn>
                <a:cxn ang="0">
                  <a:pos x="66" y="109"/>
                </a:cxn>
                <a:cxn ang="0">
                  <a:pos x="120" y="109"/>
                </a:cxn>
                <a:cxn ang="0">
                  <a:pos x="120" y="0"/>
                </a:cxn>
                <a:cxn ang="0">
                  <a:pos x="66" y="0"/>
                </a:cxn>
                <a:cxn ang="0">
                  <a:pos x="66" y="109"/>
                </a:cxn>
                <a:cxn ang="0">
                  <a:pos x="0" y="307"/>
                </a:cxn>
                <a:cxn ang="0">
                  <a:pos x="120" y="307"/>
                </a:cxn>
                <a:cxn ang="0">
                  <a:pos x="120" y="198"/>
                </a:cxn>
                <a:cxn ang="0">
                  <a:pos x="0" y="198"/>
                </a:cxn>
                <a:cxn ang="0">
                  <a:pos x="0" y="307"/>
                </a:cxn>
              </a:cxnLst>
              <a:rect l="0" t="0" r="r" b="b"/>
              <a:pathLst>
                <a:path w="120" h="307">
                  <a:moveTo>
                    <a:pt x="0" y="109"/>
                  </a:moveTo>
                  <a:lnTo>
                    <a:pt x="56" y="109"/>
                  </a:lnTo>
                  <a:lnTo>
                    <a:pt x="56" y="0"/>
                  </a:lnTo>
                  <a:lnTo>
                    <a:pt x="0" y="0"/>
                  </a:lnTo>
                  <a:lnTo>
                    <a:pt x="0" y="109"/>
                  </a:lnTo>
                  <a:close/>
                  <a:moveTo>
                    <a:pt x="66" y="109"/>
                  </a:moveTo>
                  <a:lnTo>
                    <a:pt x="120" y="109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6" y="109"/>
                  </a:lnTo>
                  <a:close/>
                  <a:moveTo>
                    <a:pt x="0" y="307"/>
                  </a:moveTo>
                  <a:lnTo>
                    <a:pt x="120" y="307"/>
                  </a:lnTo>
                  <a:lnTo>
                    <a:pt x="120" y="198"/>
                  </a:lnTo>
                  <a:lnTo>
                    <a:pt x="0" y="198"/>
                  </a:lnTo>
                  <a:lnTo>
                    <a:pt x="0" y="30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2" name="Rectangle 2976"/>
            <p:cNvSpPr>
              <a:spLocks noChangeArrowheads="1"/>
            </p:cNvSpPr>
            <p:nvPr/>
          </p:nvSpPr>
          <p:spPr bwMode="auto">
            <a:xfrm>
              <a:off x="3742" y="3323"/>
              <a:ext cx="14" cy="27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3" name="Rectangle 2977"/>
            <p:cNvSpPr>
              <a:spLocks noChangeArrowheads="1"/>
            </p:cNvSpPr>
            <p:nvPr/>
          </p:nvSpPr>
          <p:spPr bwMode="auto">
            <a:xfrm>
              <a:off x="3759" y="3323"/>
              <a:ext cx="13" cy="27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4" name="Line 2978"/>
            <p:cNvSpPr>
              <a:spLocks noChangeShapeType="1"/>
            </p:cNvSpPr>
            <p:nvPr/>
          </p:nvSpPr>
          <p:spPr bwMode="auto">
            <a:xfrm>
              <a:off x="3742" y="3367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5" name="Line 2979"/>
            <p:cNvSpPr>
              <a:spLocks noChangeShapeType="1"/>
            </p:cNvSpPr>
            <p:nvPr/>
          </p:nvSpPr>
          <p:spPr bwMode="auto">
            <a:xfrm>
              <a:off x="3742" y="3364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6" name="Line 2980"/>
            <p:cNvSpPr>
              <a:spLocks noChangeShapeType="1"/>
            </p:cNvSpPr>
            <p:nvPr/>
          </p:nvSpPr>
          <p:spPr bwMode="auto">
            <a:xfrm>
              <a:off x="3742" y="3361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7" name="Line 2981"/>
            <p:cNvSpPr>
              <a:spLocks noChangeShapeType="1"/>
            </p:cNvSpPr>
            <p:nvPr/>
          </p:nvSpPr>
          <p:spPr bwMode="auto">
            <a:xfrm>
              <a:off x="3742" y="3358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8" name="Line 2982"/>
            <p:cNvSpPr>
              <a:spLocks noChangeShapeType="1"/>
            </p:cNvSpPr>
            <p:nvPr/>
          </p:nvSpPr>
          <p:spPr bwMode="auto">
            <a:xfrm>
              <a:off x="3742" y="3356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599" name="Rectangle 2983"/>
            <p:cNvSpPr>
              <a:spLocks noChangeArrowheads="1"/>
            </p:cNvSpPr>
            <p:nvPr/>
          </p:nvSpPr>
          <p:spPr bwMode="auto">
            <a:xfrm>
              <a:off x="3742" y="3372"/>
              <a:ext cx="30" cy="2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0" name="Line 2984"/>
            <p:cNvSpPr>
              <a:spLocks noChangeShapeType="1"/>
            </p:cNvSpPr>
            <p:nvPr/>
          </p:nvSpPr>
          <p:spPr bwMode="auto">
            <a:xfrm>
              <a:off x="3759" y="3330"/>
              <a:ext cx="13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1" name="Line 2985"/>
            <p:cNvSpPr>
              <a:spLocks noChangeShapeType="1"/>
            </p:cNvSpPr>
            <p:nvPr/>
          </p:nvSpPr>
          <p:spPr bwMode="auto">
            <a:xfrm>
              <a:off x="3759" y="3343"/>
              <a:ext cx="13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2" name="Line 2986"/>
            <p:cNvSpPr>
              <a:spLocks noChangeShapeType="1"/>
            </p:cNvSpPr>
            <p:nvPr/>
          </p:nvSpPr>
          <p:spPr bwMode="auto">
            <a:xfrm>
              <a:off x="3759" y="3336"/>
              <a:ext cx="13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3" name="Line 2987"/>
            <p:cNvSpPr>
              <a:spLocks noChangeShapeType="1"/>
            </p:cNvSpPr>
            <p:nvPr/>
          </p:nvSpPr>
          <p:spPr bwMode="auto">
            <a:xfrm>
              <a:off x="3742" y="3330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4" name="Line 2988"/>
            <p:cNvSpPr>
              <a:spLocks noChangeShapeType="1"/>
            </p:cNvSpPr>
            <p:nvPr/>
          </p:nvSpPr>
          <p:spPr bwMode="auto">
            <a:xfrm>
              <a:off x="3742" y="3343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5" name="Line 2989"/>
            <p:cNvSpPr>
              <a:spLocks noChangeShapeType="1"/>
            </p:cNvSpPr>
            <p:nvPr/>
          </p:nvSpPr>
          <p:spPr bwMode="auto">
            <a:xfrm>
              <a:off x="3742" y="3336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6" name="Line 2990"/>
            <p:cNvSpPr>
              <a:spLocks noChangeShapeType="1"/>
            </p:cNvSpPr>
            <p:nvPr/>
          </p:nvSpPr>
          <p:spPr bwMode="auto">
            <a:xfrm>
              <a:off x="3742" y="3393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7" name="Line 2991"/>
            <p:cNvSpPr>
              <a:spLocks noChangeShapeType="1"/>
            </p:cNvSpPr>
            <p:nvPr/>
          </p:nvSpPr>
          <p:spPr bwMode="auto">
            <a:xfrm>
              <a:off x="3742" y="3386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8" name="Line 2992"/>
            <p:cNvSpPr>
              <a:spLocks noChangeShapeType="1"/>
            </p:cNvSpPr>
            <p:nvPr/>
          </p:nvSpPr>
          <p:spPr bwMode="auto">
            <a:xfrm>
              <a:off x="3742" y="3379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09" name="Line 2993"/>
            <p:cNvSpPr>
              <a:spLocks noChangeShapeType="1"/>
            </p:cNvSpPr>
            <p:nvPr/>
          </p:nvSpPr>
          <p:spPr bwMode="auto">
            <a:xfrm>
              <a:off x="3762" y="3372"/>
              <a:ext cx="1" cy="28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0" name="Line 2994"/>
            <p:cNvSpPr>
              <a:spLocks noChangeShapeType="1"/>
            </p:cNvSpPr>
            <p:nvPr/>
          </p:nvSpPr>
          <p:spPr bwMode="auto">
            <a:xfrm>
              <a:off x="3752" y="3372"/>
              <a:ext cx="1" cy="28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1" name="Rectangle 2995"/>
            <p:cNvSpPr>
              <a:spLocks noChangeArrowheads="1"/>
            </p:cNvSpPr>
            <p:nvPr/>
          </p:nvSpPr>
          <p:spPr bwMode="auto">
            <a:xfrm>
              <a:off x="3576" y="3221"/>
              <a:ext cx="66" cy="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2" name="Rectangle 2996"/>
            <p:cNvSpPr>
              <a:spLocks noChangeArrowheads="1"/>
            </p:cNvSpPr>
            <p:nvPr/>
          </p:nvSpPr>
          <p:spPr bwMode="auto">
            <a:xfrm>
              <a:off x="3576" y="3221"/>
              <a:ext cx="66" cy="8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3" name="Freeform 2997"/>
            <p:cNvSpPr>
              <a:spLocks/>
            </p:cNvSpPr>
            <p:nvPr/>
          </p:nvSpPr>
          <p:spPr bwMode="auto">
            <a:xfrm>
              <a:off x="3581" y="3226"/>
              <a:ext cx="19" cy="77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0" y="11"/>
                </a:cxn>
                <a:cxn ang="0">
                  <a:pos x="11" y="0"/>
                </a:cxn>
                <a:cxn ang="0">
                  <a:pos x="65" y="0"/>
                </a:cxn>
                <a:cxn ang="0">
                  <a:pos x="77" y="11"/>
                </a:cxn>
                <a:cxn ang="0">
                  <a:pos x="77" y="66"/>
                </a:cxn>
                <a:cxn ang="0">
                  <a:pos x="65" y="87"/>
                </a:cxn>
                <a:cxn ang="0">
                  <a:pos x="65" y="220"/>
                </a:cxn>
                <a:cxn ang="0">
                  <a:pos x="77" y="241"/>
                </a:cxn>
                <a:cxn ang="0">
                  <a:pos x="77" y="296"/>
                </a:cxn>
                <a:cxn ang="0">
                  <a:pos x="65" y="308"/>
                </a:cxn>
                <a:cxn ang="0">
                  <a:pos x="11" y="308"/>
                </a:cxn>
                <a:cxn ang="0">
                  <a:pos x="0" y="296"/>
                </a:cxn>
                <a:cxn ang="0">
                  <a:pos x="0" y="241"/>
                </a:cxn>
                <a:cxn ang="0">
                  <a:pos x="11" y="220"/>
                </a:cxn>
                <a:cxn ang="0">
                  <a:pos x="11" y="87"/>
                </a:cxn>
                <a:cxn ang="0">
                  <a:pos x="0" y="66"/>
                </a:cxn>
              </a:cxnLst>
              <a:rect l="0" t="0" r="r" b="b"/>
              <a:pathLst>
                <a:path w="77" h="308">
                  <a:moveTo>
                    <a:pt x="0" y="66"/>
                  </a:moveTo>
                  <a:lnTo>
                    <a:pt x="0" y="11"/>
                  </a:lnTo>
                  <a:lnTo>
                    <a:pt x="11" y="0"/>
                  </a:lnTo>
                  <a:lnTo>
                    <a:pt x="65" y="0"/>
                  </a:lnTo>
                  <a:lnTo>
                    <a:pt x="77" y="11"/>
                  </a:lnTo>
                  <a:lnTo>
                    <a:pt x="77" y="66"/>
                  </a:lnTo>
                  <a:lnTo>
                    <a:pt x="65" y="87"/>
                  </a:lnTo>
                  <a:lnTo>
                    <a:pt x="65" y="220"/>
                  </a:lnTo>
                  <a:lnTo>
                    <a:pt x="77" y="241"/>
                  </a:lnTo>
                  <a:lnTo>
                    <a:pt x="77" y="296"/>
                  </a:lnTo>
                  <a:lnTo>
                    <a:pt x="65" y="308"/>
                  </a:lnTo>
                  <a:lnTo>
                    <a:pt x="11" y="308"/>
                  </a:lnTo>
                  <a:lnTo>
                    <a:pt x="0" y="296"/>
                  </a:lnTo>
                  <a:lnTo>
                    <a:pt x="0" y="241"/>
                  </a:lnTo>
                  <a:lnTo>
                    <a:pt x="11" y="220"/>
                  </a:lnTo>
                  <a:lnTo>
                    <a:pt x="11" y="87"/>
                  </a:lnTo>
                  <a:lnTo>
                    <a:pt x="0" y="66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4" name="Freeform 2998"/>
            <p:cNvSpPr>
              <a:spLocks noEditPoints="1"/>
            </p:cNvSpPr>
            <p:nvPr/>
          </p:nvSpPr>
          <p:spPr bwMode="auto">
            <a:xfrm>
              <a:off x="3606" y="3226"/>
              <a:ext cx="30" cy="77"/>
            </a:xfrm>
            <a:custGeom>
              <a:avLst/>
              <a:gdLst/>
              <a:ahLst/>
              <a:cxnLst>
                <a:cxn ang="0">
                  <a:pos x="0" y="109"/>
                </a:cxn>
                <a:cxn ang="0">
                  <a:pos x="56" y="109"/>
                </a:cxn>
                <a:cxn ang="0">
                  <a:pos x="56" y="0"/>
                </a:cxn>
                <a:cxn ang="0">
                  <a:pos x="0" y="0"/>
                </a:cxn>
                <a:cxn ang="0">
                  <a:pos x="0" y="109"/>
                </a:cxn>
                <a:cxn ang="0">
                  <a:pos x="66" y="109"/>
                </a:cxn>
                <a:cxn ang="0">
                  <a:pos x="121" y="109"/>
                </a:cxn>
                <a:cxn ang="0">
                  <a:pos x="121" y="0"/>
                </a:cxn>
                <a:cxn ang="0">
                  <a:pos x="66" y="0"/>
                </a:cxn>
                <a:cxn ang="0">
                  <a:pos x="66" y="109"/>
                </a:cxn>
                <a:cxn ang="0">
                  <a:pos x="0" y="308"/>
                </a:cxn>
                <a:cxn ang="0">
                  <a:pos x="121" y="308"/>
                </a:cxn>
                <a:cxn ang="0">
                  <a:pos x="121" y="197"/>
                </a:cxn>
                <a:cxn ang="0">
                  <a:pos x="0" y="197"/>
                </a:cxn>
                <a:cxn ang="0">
                  <a:pos x="0" y="308"/>
                </a:cxn>
              </a:cxnLst>
              <a:rect l="0" t="0" r="r" b="b"/>
              <a:pathLst>
                <a:path w="121" h="308">
                  <a:moveTo>
                    <a:pt x="0" y="109"/>
                  </a:moveTo>
                  <a:lnTo>
                    <a:pt x="56" y="109"/>
                  </a:lnTo>
                  <a:lnTo>
                    <a:pt x="56" y="0"/>
                  </a:lnTo>
                  <a:lnTo>
                    <a:pt x="0" y="0"/>
                  </a:lnTo>
                  <a:lnTo>
                    <a:pt x="0" y="109"/>
                  </a:lnTo>
                  <a:close/>
                  <a:moveTo>
                    <a:pt x="66" y="109"/>
                  </a:moveTo>
                  <a:lnTo>
                    <a:pt x="121" y="109"/>
                  </a:lnTo>
                  <a:lnTo>
                    <a:pt x="121" y="0"/>
                  </a:lnTo>
                  <a:lnTo>
                    <a:pt x="66" y="0"/>
                  </a:lnTo>
                  <a:lnTo>
                    <a:pt x="66" y="109"/>
                  </a:lnTo>
                  <a:close/>
                  <a:moveTo>
                    <a:pt x="0" y="308"/>
                  </a:moveTo>
                  <a:lnTo>
                    <a:pt x="121" y="308"/>
                  </a:lnTo>
                  <a:lnTo>
                    <a:pt x="121" y="197"/>
                  </a:lnTo>
                  <a:lnTo>
                    <a:pt x="0" y="197"/>
                  </a:lnTo>
                  <a:lnTo>
                    <a:pt x="0" y="30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5" name="Rectangle 2999"/>
            <p:cNvSpPr>
              <a:spLocks noChangeArrowheads="1"/>
            </p:cNvSpPr>
            <p:nvPr/>
          </p:nvSpPr>
          <p:spPr bwMode="auto">
            <a:xfrm>
              <a:off x="3606" y="3226"/>
              <a:ext cx="14" cy="2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6" name="Rectangle 3000"/>
            <p:cNvSpPr>
              <a:spLocks noChangeArrowheads="1"/>
            </p:cNvSpPr>
            <p:nvPr/>
          </p:nvSpPr>
          <p:spPr bwMode="auto">
            <a:xfrm>
              <a:off x="3622" y="3226"/>
              <a:ext cx="14" cy="28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7" name="Line 3001"/>
            <p:cNvSpPr>
              <a:spLocks noChangeShapeType="1"/>
            </p:cNvSpPr>
            <p:nvPr/>
          </p:nvSpPr>
          <p:spPr bwMode="auto">
            <a:xfrm>
              <a:off x="3606" y="3270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8" name="Line 3002"/>
            <p:cNvSpPr>
              <a:spLocks noChangeShapeType="1"/>
            </p:cNvSpPr>
            <p:nvPr/>
          </p:nvSpPr>
          <p:spPr bwMode="auto">
            <a:xfrm>
              <a:off x="3606" y="3267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19" name="Line 3003"/>
            <p:cNvSpPr>
              <a:spLocks noChangeShapeType="1"/>
            </p:cNvSpPr>
            <p:nvPr/>
          </p:nvSpPr>
          <p:spPr bwMode="auto">
            <a:xfrm>
              <a:off x="3606" y="3265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0" name="Line 3004"/>
            <p:cNvSpPr>
              <a:spLocks noChangeShapeType="1"/>
            </p:cNvSpPr>
            <p:nvPr/>
          </p:nvSpPr>
          <p:spPr bwMode="auto">
            <a:xfrm>
              <a:off x="3606" y="3262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1" name="Line 3005"/>
            <p:cNvSpPr>
              <a:spLocks noChangeShapeType="1"/>
            </p:cNvSpPr>
            <p:nvPr/>
          </p:nvSpPr>
          <p:spPr bwMode="auto">
            <a:xfrm>
              <a:off x="3606" y="3259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2" name="Rectangle 3006"/>
            <p:cNvSpPr>
              <a:spLocks noChangeArrowheads="1"/>
            </p:cNvSpPr>
            <p:nvPr/>
          </p:nvSpPr>
          <p:spPr bwMode="auto">
            <a:xfrm>
              <a:off x="3606" y="3276"/>
              <a:ext cx="30" cy="27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3" name="Line 3007"/>
            <p:cNvSpPr>
              <a:spLocks noChangeShapeType="1"/>
            </p:cNvSpPr>
            <p:nvPr/>
          </p:nvSpPr>
          <p:spPr bwMode="auto">
            <a:xfrm>
              <a:off x="3622" y="3233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4" name="Line 3008"/>
            <p:cNvSpPr>
              <a:spLocks noChangeShapeType="1"/>
            </p:cNvSpPr>
            <p:nvPr/>
          </p:nvSpPr>
          <p:spPr bwMode="auto">
            <a:xfrm>
              <a:off x="3622" y="3247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5" name="Line 3009"/>
            <p:cNvSpPr>
              <a:spLocks noChangeShapeType="1"/>
            </p:cNvSpPr>
            <p:nvPr/>
          </p:nvSpPr>
          <p:spPr bwMode="auto">
            <a:xfrm>
              <a:off x="3622" y="3240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6" name="Line 3010"/>
            <p:cNvSpPr>
              <a:spLocks noChangeShapeType="1"/>
            </p:cNvSpPr>
            <p:nvPr/>
          </p:nvSpPr>
          <p:spPr bwMode="auto">
            <a:xfrm>
              <a:off x="3606" y="3233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7" name="Line 3011"/>
            <p:cNvSpPr>
              <a:spLocks noChangeShapeType="1"/>
            </p:cNvSpPr>
            <p:nvPr/>
          </p:nvSpPr>
          <p:spPr bwMode="auto">
            <a:xfrm>
              <a:off x="3606" y="3247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8" name="Line 3012"/>
            <p:cNvSpPr>
              <a:spLocks noChangeShapeType="1"/>
            </p:cNvSpPr>
            <p:nvPr/>
          </p:nvSpPr>
          <p:spPr bwMode="auto">
            <a:xfrm>
              <a:off x="3606" y="3240"/>
              <a:ext cx="14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29" name="Line 3013"/>
            <p:cNvSpPr>
              <a:spLocks noChangeShapeType="1"/>
            </p:cNvSpPr>
            <p:nvPr/>
          </p:nvSpPr>
          <p:spPr bwMode="auto">
            <a:xfrm>
              <a:off x="3606" y="3296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0" name="Line 3014"/>
            <p:cNvSpPr>
              <a:spLocks noChangeShapeType="1"/>
            </p:cNvSpPr>
            <p:nvPr/>
          </p:nvSpPr>
          <p:spPr bwMode="auto">
            <a:xfrm>
              <a:off x="3606" y="3289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1" name="Line 3015"/>
            <p:cNvSpPr>
              <a:spLocks noChangeShapeType="1"/>
            </p:cNvSpPr>
            <p:nvPr/>
          </p:nvSpPr>
          <p:spPr bwMode="auto">
            <a:xfrm>
              <a:off x="3606" y="3282"/>
              <a:ext cx="3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2" name="Line 3016"/>
            <p:cNvSpPr>
              <a:spLocks noChangeShapeType="1"/>
            </p:cNvSpPr>
            <p:nvPr/>
          </p:nvSpPr>
          <p:spPr bwMode="auto">
            <a:xfrm>
              <a:off x="3626" y="3276"/>
              <a:ext cx="1" cy="27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3" name="Line 3017"/>
            <p:cNvSpPr>
              <a:spLocks noChangeShapeType="1"/>
            </p:cNvSpPr>
            <p:nvPr/>
          </p:nvSpPr>
          <p:spPr bwMode="auto">
            <a:xfrm>
              <a:off x="3616" y="3276"/>
              <a:ext cx="1" cy="27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4" name="Freeform 3018"/>
            <p:cNvSpPr>
              <a:spLocks/>
            </p:cNvSpPr>
            <p:nvPr/>
          </p:nvSpPr>
          <p:spPr bwMode="auto">
            <a:xfrm>
              <a:off x="3615" y="3963"/>
              <a:ext cx="123" cy="122"/>
            </a:xfrm>
            <a:custGeom>
              <a:avLst/>
              <a:gdLst/>
              <a:ahLst/>
              <a:cxnLst>
                <a:cxn ang="0">
                  <a:pos x="107" y="323"/>
                </a:cxn>
                <a:cxn ang="0">
                  <a:pos x="0" y="323"/>
                </a:cxn>
                <a:cxn ang="0">
                  <a:pos x="0" y="491"/>
                </a:cxn>
                <a:cxn ang="0">
                  <a:pos x="492" y="491"/>
                </a:cxn>
                <a:cxn ang="0">
                  <a:pos x="492" y="323"/>
                </a:cxn>
                <a:cxn ang="0">
                  <a:pos x="383" y="323"/>
                </a:cxn>
                <a:cxn ang="0">
                  <a:pos x="383" y="299"/>
                </a:cxn>
                <a:cxn ang="0">
                  <a:pos x="429" y="299"/>
                </a:cxn>
                <a:cxn ang="0">
                  <a:pos x="429" y="0"/>
                </a:cxn>
                <a:cxn ang="0">
                  <a:pos x="62" y="0"/>
                </a:cxn>
                <a:cxn ang="0">
                  <a:pos x="62" y="299"/>
                </a:cxn>
                <a:cxn ang="0">
                  <a:pos x="107" y="299"/>
                </a:cxn>
                <a:cxn ang="0">
                  <a:pos x="107" y="323"/>
                </a:cxn>
              </a:cxnLst>
              <a:rect l="0" t="0" r="r" b="b"/>
              <a:pathLst>
                <a:path w="492" h="491">
                  <a:moveTo>
                    <a:pt x="107" y="323"/>
                  </a:moveTo>
                  <a:lnTo>
                    <a:pt x="0" y="323"/>
                  </a:lnTo>
                  <a:lnTo>
                    <a:pt x="0" y="491"/>
                  </a:lnTo>
                  <a:lnTo>
                    <a:pt x="492" y="491"/>
                  </a:lnTo>
                  <a:lnTo>
                    <a:pt x="492" y="323"/>
                  </a:lnTo>
                  <a:lnTo>
                    <a:pt x="383" y="323"/>
                  </a:lnTo>
                  <a:lnTo>
                    <a:pt x="383" y="299"/>
                  </a:lnTo>
                  <a:lnTo>
                    <a:pt x="429" y="299"/>
                  </a:lnTo>
                  <a:lnTo>
                    <a:pt x="429" y="0"/>
                  </a:lnTo>
                  <a:lnTo>
                    <a:pt x="62" y="0"/>
                  </a:lnTo>
                  <a:lnTo>
                    <a:pt x="62" y="299"/>
                  </a:lnTo>
                  <a:lnTo>
                    <a:pt x="107" y="299"/>
                  </a:lnTo>
                  <a:lnTo>
                    <a:pt x="107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5" name="Freeform 3019"/>
            <p:cNvSpPr>
              <a:spLocks/>
            </p:cNvSpPr>
            <p:nvPr/>
          </p:nvSpPr>
          <p:spPr bwMode="auto">
            <a:xfrm>
              <a:off x="3615" y="3963"/>
              <a:ext cx="123" cy="122"/>
            </a:xfrm>
            <a:custGeom>
              <a:avLst/>
              <a:gdLst/>
              <a:ahLst/>
              <a:cxnLst>
                <a:cxn ang="0">
                  <a:pos x="107" y="323"/>
                </a:cxn>
                <a:cxn ang="0">
                  <a:pos x="0" y="323"/>
                </a:cxn>
                <a:cxn ang="0">
                  <a:pos x="0" y="491"/>
                </a:cxn>
                <a:cxn ang="0">
                  <a:pos x="492" y="491"/>
                </a:cxn>
                <a:cxn ang="0">
                  <a:pos x="492" y="323"/>
                </a:cxn>
                <a:cxn ang="0">
                  <a:pos x="383" y="323"/>
                </a:cxn>
                <a:cxn ang="0">
                  <a:pos x="383" y="299"/>
                </a:cxn>
                <a:cxn ang="0">
                  <a:pos x="429" y="299"/>
                </a:cxn>
                <a:cxn ang="0">
                  <a:pos x="429" y="0"/>
                </a:cxn>
                <a:cxn ang="0">
                  <a:pos x="62" y="0"/>
                </a:cxn>
                <a:cxn ang="0">
                  <a:pos x="62" y="299"/>
                </a:cxn>
                <a:cxn ang="0">
                  <a:pos x="107" y="299"/>
                </a:cxn>
                <a:cxn ang="0">
                  <a:pos x="107" y="323"/>
                </a:cxn>
              </a:cxnLst>
              <a:rect l="0" t="0" r="r" b="b"/>
              <a:pathLst>
                <a:path w="492" h="491">
                  <a:moveTo>
                    <a:pt x="107" y="323"/>
                  </a:moveTo>
                  <a:lnTo>
                    <a:pt x="0" y="323"/>
                  </a:lnTo>
                  <a:lnTo>
                    <a:pt x="0" y="491"/>
                  </a:lnTo>
                  <a:lnTo>
                    <a:pt x="492" y="491"/>
                  </a:lnTo>
                  <a:lnTo>
                    <a:pt x="492" y="323"/>
                  </a:lnTo>
                  <a:lnTo>
                    <a:pt x="383" y="323"/>
                  </a:lnTo>
                  <a:lnTo>
                    <a:pt x="383" y="299"/>
                  </a:lnTo>
                  <a:lnTo>
                    <a:pt x="429" y="299"/>
                  </a:lnTo>
                  <a:lnTo>
                    <a:pt x="429" y="0"/>
                  </a:lnTo>
                  <a:lnTo>
                    <a:pt x="62" y="0"/>
                  </a:lnTo>
                  <a:lnTo>
                    <a:pt x="62" y="299"/>
                  </a:lnTo>
                  <a:lnTo>
                    <a:pt x="107" y="299"/>
                  </a:lnTo>
                  <a:lnTo>
                    <a:pt x="107" y="323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6" name="Line 3020"/>
            <p:cNvSpPr>
              <a:spLocks noChangeShapeType="1"/>
            </p:cNvSpPr>
            <p:nvPr/>
          </p:nvSpPr>
          <p:spPr bwMode="auto">
            <a:xfrm>
              <a:off x="3642" y="4043"/>
              <a:ext cx="69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7" name="Line 3021"/>
            <p:cNvSpPr>
              <a:spLocks noChangeShapeType="1"/>
            </p:cNvSpPr>
            <p:nvPr/>
          </p:nvSpPr>
          <p:spPr bwMode="auto">
            <a:xfrm>
              <a:off x="3642" y="4038"/>
              <a:ext cx="69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8" name="Freeform 3022"/>
            <p:cNvSpPr>
              <a:spLocks noEditPoints="1"/>
            </p:cNvSpPr>
            <p:nvPr/>
          </p:nvSpPr>
          <p:spPr bwMode="auto">
            <a:xfrm>
              <a:off x="3679" y="4047"/>
              <a:ext cx="50" cy="35"/>
            </a:xfrm>
            <a:custGeom>
              <a:avLst/>
              <a:gdLst/>
              <a:ahLst/>
              <a:cxnLst>
                <a:cxn ang="0">
                  <a:pos x="0" y="139"/>
                </a:cxn>
                <a:cxn ang="0">
                  <a:pos x="161" y="139"/>
                </a:cxn>
                <a:cxn ang="0">
                  <a:pos x="161" y="0"/>
                </a:cxn>
                <a:cxn ang="0">
                  <a:pos x="0" y="0"/>
                </a:cxn>
                <a:cxn ang="0">
                  <a:pos x="0" y="139"/>
                </a:cxn>
                <a:cxn ang="0">
                  <a:pos x="175" y="23"/>
                </a:cxn>
                <a:cxn ang="0">
                  <a:pos x="199" y="23"/>
                </a:cxn>
                <a:cxn ang="0">
                  <a:pos x="199" y="0"/>
                </a:cxn>
                <a:cxn ang="0">
                  <a:pos x="175" y="0"/>
                </a:cxn>
                <a:cxn ang="0">
                  <a:pos x="175" y="23"/>
                </a:cxn>
              </a:cxnLst>
              <a:rect l="0" t="0" r="r" b="b"/>
              <a:pathLst>
                <a:path w="199" h="139">
                  <a:moveTo>
                    <a:pt x="0" y="139"/>
                  </a:moveTo>
                  <a:lnTo>
                    <a:pt x="161" y="139"/>
                  </a:lnTo>
                  <a:lnTo>
                    <a:pt x="161" y="0"/>
                  </a:lnTo>
                  <a:lnTo>
                    <a:pt x="0" y="0"/>
                  </a:lnTo>
                  <a:lnTo>
                    <a:pt x="0" y="139"/>
                  </a:lnTo>
                  <a:close/>
                  <a:moveTo>
                    <a:pt x="175" y="23"/>
                  </a:moveTo>
                  <a:lnTo>
                    <a:pt x="199" y="23"/>
                  </a:lnTo>
                  <a:lnTo>
                    <a:pt x="199" y="0"/>
                  </a:lnTo>
                  <a:lnTo>
                    <a:pt x="175" y="0"/>
                  </a:lnTo>
                  <a:lnTo>
                    <a:pt x="175" y="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39" name="Rectangle 3023"/>
            <p:cNvSpPr>
              <a:spLocks noChangeArrowheads="1"/>
            </p:cNvSpPr>
            <p:nvPr/>
          </p:nvSpPr>
          <p:spPr bwMode="auto">
            <a:xfrm>
              <a:off x="3679" y="4047"/>
              <a:ext cx="40" cy="3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0" name="Line 3024"/>
            <p:cNvSpPr>
              <a:spLocks noChangeShapeType="1"/>
            </p:cNvSpPr>
            <p:nvPr/>
          </p:nvSpPr>
          <p:spPr bwMode="auto">
            <a:xfrm>
              <a:off x="3679" y="4059"/>
              <a:ext cx="4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1" name="Line 3025"/>
            <p:cNvSpPr>
              <a:spLocks noChangeShapeType="1"/>
            </p:cNvSpPr>
            <p:nvPr/>
          </p:nvSpPr>
          <p:spPr bwMode="auto">
            <a:xfrm>
              <a:off x="3679" y="4070"/>
              <a:ext cx="4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2" name="Line 3026"/>
            <p:cNvSpPr>
              <a:spLocks noChangeShapeType="1"/>
            </p:cNvSpPr>
            <p:nvPr/>
          </p:nvSpPr>
          <p:spPr bwMode="auto">
            <a:xfrm>
              <a:off x="3681" y="4065"/>
              <a:ext cx="36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3" name="Rectangle 3027"/>
            <p:cNvSpPr>
              <a:spLocks noChangeArrowheads="1"/>
            </p:cNvSpPr>
            <p:nvPr/>
          </p:nvSpPr>
          <p:spPr bwMode="auto">
            <a:xfrm>
              <a:off x="3702" y="4061"/>
              <a:ext cx="11" cy="7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4" name="Rectangle 3028"/>
            <p:cNvSpPr>
              <a:spLocks noChangeArrowheads="1"/>
            </p:cNvSpPr>
            <p:nvPr/>
          </p:nvSpPr>
          <p:spPr bwMode="auto">
            <a:xfrm>
              <a:off x="3723" y="4047"/>
              <a:ext cx="6" cy="6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5" name="Freeform 3029"/>
            <p:cNvSpPr>
              <a:spLocks noEditPoints="1"/>
            </p:cNvSpPr>
            <p:nvPr/>
          </p:nvSpPr>
          <p:spPr bwMode="auto">
            <a:xfrm>
              <a:off x="3619" y="3971"/>
              <a:ext cx="115" cy="83"/>
            </a:xfrm>
            <a:custGeom>
              <a:avLst/>
              <a:gdLst/>
              <a:ahLst/>
              <a:cxnLst>
                <a:cxn ang="0">
                  <a:pos x="387" y="237"/>
                </a:cxn>
                <a:cxn ang="0">
                  <a:pos x="403" y="237"/>
                </a:cxn>
                <a:cxn ang="0">
                  <a:pos x="403" y="229"/>
                </a:cxn>
                <a:cxn ang="0">
                  <a:pos x="387" y="229"/>
                </a:cxn>
                <a:cxn ang="0">
                  <a:pos x="387" y="237"/>
                </a:cxn>
                <a:cxn ang="0">
                  <a:pos x="103" y="195"/>
                </a:cxn>
                <a:cxn ang="0">
                  <a:pos x="103" y="22"/>
                </a:cxn>
                <a:cxn ang="0">
                  <a:pos x="356" y="22"/>
                </a:cxn>
                <a:cxn ang="0">
                  <a:pos x="356" y="195"/>
                </a:cxn>
                <a:cxn ang="0">
                  <a:pos x="103" y="195"/>
                </a:cxn>
                <a:cxn ang="0">
                  <a:pos x="92" y="206"/>
                </a:cxn>
                <a:cxn ang="0">
                  <a:pos x="368" y="206"/>
                </a:cxn>
                <a:cxn ang="0">
                  <a:pos x="368" y="11"/>
                </a:cxn>
                <a:cxn ang="0">
                  <a:pos x="380" y="11"/>
                </a:cxn>
                <a:cxn ang="0">
                  <a:pos x="380" y="0"/>
                </a:cxn>
                <a:cxn ang="0">
                  <a:pos x="81" y="0"/>
                </a:cxn>
                <a:cxn ang="0">
                  <a:pos x="81" y="218"/>
                </a:cxn>
                <a:cxn ang="0">
                  <a:pos x="92" y="218"/>
                </a:cxn>
                <a:cxn ang="0">
                  <a:pos x="92" y="206"/>
                </a:cxn>
                <a:cxn ang="0">
                  <a:pos x="0" y="319"/>
                </a:cxn>
                <a:cxn ang="0">
                  <a:pos x="47" y="319"/>
                </a:cxn>
                <a:cxn ang="0">
                  <a:pos x="47" y="303"/>
                </a:cxn>
                <a:cxn ang="0">
                  <a:pos x="0" y="303"/>
                </a:cxn>
                <a:cxn ang="0">
                  <a:pos x="0" y="319"/>
                </a:cxn>
                <a:cxn ang="0">
                  <a:pos x="268" y="330"/>
                </a:cxn>
                <a:cxn ang="0">
                  <a:pos x="368" y="330"/>
                </a:cxn>
                <a:cxn ang="0">
                  <a:pos x="368" y="322"/>
                </a:cxn>
                <a:cxn ang="0">
                  <a:pos x="268" y="322"/>
                </a:cxn>
                <a:cxn ang="0">
                  <a:pos x="268" y="330"/>
                </a:cxn>
                <a:cxn ang="0">
                  <a:pos x="446" y="310"/>
                </a:cxn>
                <a:cxn ang="0">
                  <a:pos x="460" y="310"/>
                </a:cxn>
                <a:cxn ang="0">
                  <a:pos x="460" y="303"/>
                </a:cxn>
                <a:cxn ang="0">
                  <a:pos x="446" y="303"/>
                </a:cxn>
                <a:cxn ang="0">
                  <a:pos x="446" y="310"/>
                </a:cxn>
                <a:cxn ang="0">
                  <a:pos x="446" y="326"/>
                </a:cxn>
                <a:cxn ang="0">
                  <a:pos x="460" y="326"/>
                </a:cxn>
                <a:cxn ang="0">
                  <a:pos x="460" y="319"/>
                </a:cxn>
                <a:cxn ang="0">
                  <a:pos x="446" y="319"/>
                </a:cxn>
                <a:cxn ang="0">
                  <a:pos x="446" y="326"/>
                </a:cxn>
              </a:cxnLst>
              <a:rect l="0" t="0" r="r" b="b"/>
              <a:pathLst>
                <a:path w="460" h="330">
                  <a:moveTo>
                    <a:pt x="387" y="237"/>
                  </a:moveTo>
                  <a:lnTo>
                    <a:pt x="403" y="237"/>
                  </a:lnTo>
                  <a:lnTo>
                    <a:pt x="403" y="229"/>
                  </a:lnTo>
                  <a:lnTo>
                    <a:pt x="387" y="229"/>
                  </a:lnTo>
                  <a:lnTo>
                    <a:pt x="387" y="237"/>
                  </a:lnTo>
                  <a:close/>
                  <a:moveTo>
                    <a:pt x="103" y="195"/>
                  </a:moveTo>
                  <a:lnTo>
                    <a:pt x="103" y="22"/>
                  </a:lnTo>
                  <a:lnTo>
                    <a:pt x="356" y="22"/>
                  </a:lnTo>
                  <a:lnTo>
                    <a:pt x="356" y="195"/>
                  </a:lnTo>
                  <a:lnTo>
                    <a:pt x="103" y="195"/>
                  </a:lnTo>
                  <a:close/>
                  <a:moveTo>
                    <a:pt x="92" y="206"/>
                  </a:moveTo>
                  <a:lnTo>
                    <a:pt x="368" y="206"/>
                  </a:lnTo>
                  <a:lnTo>
                    <a:pt x="368" y="11"/>
                  </a:lnTo>
                  <a:lnTo>
                    <a:pt x="380" y="11"/>
                  </a:lnTo>
                  <a:lnTo>
                    <a:pt x="380" y="0"/>
                  </a:lnTo>
                  <a:lnTo>
                    <a:pt x="81" y="0"/>
                  </a:lnTo>
                  <a:lnTo>
                    <a:pt x="81" y="218"/>
                  </a:lnTo>
                  <a:lnTo>
                    <a:pt x="92" y="218"/>
                  </a:lnTo>
                  <a:lnTo>
                    <a:pt x="92" y="206"/>
                  </a:lnTo>
                  <a:close/>
                  <a:moveTo>
                    <a:pt x="0" y="319"/>
                  </a:moveTo>
                  <a:lnTo>
                    <a:pt x="47" y="319"/>
                  </a:lnTo>
                  <a:lnTo>
                    <a:pt x="47" y="303"/>
                  </a:lnTo>
                  <a:lnTo>
                    <a:pt x="0" y="303"/>
                  </a:lnTo>
                  <a:lnTo>
                    <a:pt x="0" y="319"/>
                  </a:lnTo>
                  <a:close/>
                  <a:moveTo>
                    <a:pt x="268" y="330"/>
                  </a:moveTo>
                  <a:lnTo>
                    <a:pt x="368" y="330"/>
                  </a:lnTo>
                  <a:lnTo>
                    <a:pt x="368" y="322"/>
                  </a:lnTo>
                  <a:lnTo>
                    <a:pt x="268" y="322"/>
                  </a:lnTo>
                  <a:lnTo>
                    <a:pt x="268" y="330"/>
                  </a:lnTo>
                  <a:close/>
                  <a:moveTo>
                    <a:pt x="446" y="310"/>
                  </a:moveTo>
                  <a:lnTo>
                    <a:pt x="460" y="310"/>
                  </a:lnTo>
                  <a:lnTo>
                    <a:pt x="460" y="303"/>
                  </a:lnTo>
                  <a:lnTo>
                    <a:pt x="446" y="303"/>
                  </a:lnTo>
                  <a:lnTo>
                    <a:pt x="446" y="310"/>
                  </a:lnTo>
                  <a:close/>
                  <a:moveTo>
                    <a:pt x="446" y="326"/>
                  </a:moveTo>
                  <a:lnTo>
                    <a:pt x="460" y="326"/>
                  </a:lnTo>
                  <a:lnTo>
                    <a:pt x="460" y="319"/>
                  </a:lnTo>
                  <a:lnTo>
                    <a:pt x="446" y="319"/>
                  </a:lnTo>
                  <a:lnTo>
                    <a:pt x="446" y="32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6" name="Rectangle 3030"/>
            <p:cNvSpPr>
              <a:spLocks noChangeArrowheads="1"/>
            </p:cNvSpPr>
            <p:nvPr/>
          </p:nvSpPr>
          <p:spPr bwMode="auto">
            <a:xfrm>
              <a:off x="3716" y="4029"/>
              <a:ext cx="4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7" name="Rectangle 3031"/>
            <p:cNvSpPr>
              <a:spLocks noChangeArrowheads="1"/>
            </p:cNvSpPr>
            <p:nvPr/>
          </p:nvSpPr>
          <p:spPr bwMode="auto">
            <a:xfrm>
              <a:off x="3645" y="3977"/>
              <a:ext cx="63" cy="43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8" name="Freeform 3032"/>
            <p:cNvSpPr>
              <a:spLocks/>
            </p:cNvSpPr>
            <p:nvPr/>
          </p:nvSpPr>
          <p:spPr bwMode="auto">
            <a:xfrm>
              <a:off x="3639" y="3971"/>
              <a:ext cx="75" cy="55"/>
            </a:xfrm>
            <a:custGeom>
              <a:avLst/>
              <a:gdLst/>
              <a:ahLst/>
              <a:cxnLst>
                <a:cxn ang="0">
                  <a:pos x="11" y="206"/>
                </a:cxn>
                <a:cxn ang="0">
                  <a:pos x="287" y="206"/>
                </a:cxn>
                <a:cxn ang="0">
                  <a:pos x="287" y="11"/>
                </a:cxn>
                <a:cxn ang="0">
                  <a:pos x="299" y="11"/>
                </a:cxn>
                <a:cxn ang="0">
                  <a:pos x="299" y="0"/>
                </a:cxn>
                <a:cxn ang="0">
                  <a:pos x="0" y="0"/>
                </a:cxn>
                <a:cxn ang="0">
                  <a:pos x="0" y="218"/>
                </a:cxn>
                <a:cxn ang="0">
                  <a:pos x="11" y="218"/>
                </a:cxn>
                <a:cxn ang="0">
                  <a:pos x="11" y="206"/>
                </a:cxn>
              </a:cxnLst>
              <a:rect l="0" t="0" r="r" b="b"/>
              <a:pathLst>
                <a:path w="299" h="218">
                  <a:moveTo>
                    <a:pt x="11" y="206"/>
                  </a:moveTo>
                  <a:lnTo>
                    <a:pt x="287" y="206"/>
                  </a:lnTo>
                  <a:lnTo>
                    <a:pt x="287" y="11"/>
                  </a:lnTo>
                  <a:lnTo>
                    <a:pt x="299" y="11"/>
                  </a:lnTo>
                  <a:lnTo>
                    <a:pt x="299" y="0"/>
                  </a:lnTo>
                  <a:lnTo>
                    <a:pt x="0" y="0"/>
                  </a:lnTo>
                  <a:lnTo>
                    <a:pt x="0" y="218"/>
                  </a:lnTo>
                  <a:lnTo>
                    <a:pt x="11" y="218"/>
                  </a:lnTo>
                  <a:lnTo>
                    <a:pt x="11" y="206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49" name="Line 3033"/>
            <p:cNvSpPr>
              <a:spLocks noChangeShapeType="1"/>
            </p:cNvSpPr>
            <p:nvPr/>
          </p:nvSpPr>
          <p:spPr bwMode="auto">
            <a:xfrm>
              <a:off x="3631" y="4033"/>
              <a:ext cx="92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0" name="Line 3034"/>
            <p:cNvSpPr>
              <a:spLocks noChangeShapeType="1"/>
            </p:cNvSpPr>
            <p:nvPr/>
          </p:nvSpPr>
          <p:spPr bwMode="auto">
            <a:xfrm flipV="1">
              <a:off x="3654" y="4033"/>
              <a:ext cx="1" cy="5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1" name="Line 3035"/>
            <p:cNvSpPr>
              <a:spLocks noChangeShapeType="1"/>
            </p:cNvSpPr>
            <p:nvPr/>
          </p:nvSpPr>
          <p:spPr bwMode="auto">
            <a:xfrm flipV="1">
              <a:off x="3677" y="4033"/>
              <a:ext cx="1" cy="5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2" name="Rectangle 3036"/>
            <p:cNvSpPr>
              <a:spLocks noChangeArrowheads="1"/>
            </p:cNvSpPr>
            <p:nvPr/>
          </p:nvSpPr>
          <p:spPr bwMode="auto">
            <a:xfrm>
              <a:off x="3619" y="4047"/>
              <a:ext cx="12" cy="4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3" name="Rectangle 3037"/>
            <p:cNvSpPr>
              <a:spLocks noChangeArrowheads="1"/>
            </p:cNvSpPr>
            <p:nvPr/>
          </p:nvSpPr>
          <p:spPr bwMode="auto">
            <a:xfrm>
              <a:off x="3686" y="4052"/>
              <a:ext cx="25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4" name="Rectangle 3038"/>
            <p:cNvSpPr>
              <a:spLocks noChangeArrowheads="1"/>
            </p:cNvSpPr>
            <p:nvPr/>
          </p:nvSpPr>
          <p:spPr bwMode="auto">
            <a:xfrm>
              <a:off x="3731" y="4047"/>
              <a:ext cx="3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5" name="Rectangle 3039"/>
            <p:cNvSpPr>
              <a:spLocks noChangeArrowheads="1"/>
            </p:cNvSpPr>
            <p:nvPr/>
          </p:nvSpPr>
          <p:spPr bwMode="auto">
            <a:xfrm>
              <a:off x="3731" y="4051"/>
              <a:ext cx="3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6" name="Freeform 3040"/>
            <p:cNvSpPr>
              <a:spLocks/>
            </p:cNvSpPr>
            <p:nvPr/>
          </p:nvSpPr>
          <p:spPr bwMode="auto">
            <a:xfrm>
              <a:off x="3457" y="4006"/>
              <a:ext cx="123" cy="123"/>
            </a:xfrm>
            <a:custGeom>
              <a:avLst/>
              <a:gdLst/>
              <a:ahLst/>
              <a:cxnLst>
                <a:cxn ang="0">
                  <a:pos x="109" y="323"/>
                </a:cxn>
                <a:cxn ang="0">
                  <a:pos x="0" y="323"/>
                </a:cxn>
                <a:cxn ang="0">
                  <a:pos x="0" y="491"/>
                </a:cxn>
                <a:cxn ang="0">
                  <a:pos x="492" y="491"/>
                </a:cxn>
                <a:cxn ang="0">
                  <a:pos x="492" y="323"/>
                </a:cxn>
                <a:cxn ang="0">
                  <a:pos x="385" y="323"/>
                </a:cxn>
                <a:cxn ang="0">
                  <a:pos x="385" y="300"/>
                </a:cxn>
                <a:cxn ang="0">
                  <a:pos x="431" y="300"/>
                </a:cxn>
                <a:cxn ang="0">
                  <a:pos x="431" y="0"/>
                </a:cxn>
                <a:cxn ang="0">
                  <a:pos x="63" y="0"/>
                </a:cxn>
                <a:cxn ang="0">
                  <a:pos x="63" y="300"/>
                </a:cxn>
                <a:cxn ang="0">
                  <a:pos x="109" y="300"/>
                </a:cxn>
                <a:cxn ang="0">
                  <a:pos x="109" y="323"/>
                </a:cxn>
              </a:cxnLst>
              <a:rect l="0" t="0" r="r" b="b"/>
              <a:pathLst>
                <a:path w="492" h="491">
                  <a:moveTo>
                    <a:pt x="109" y="323"/>
                  </a:moveTo>
                  <a:lnTo>
                    <a:pt x="0" y="323"/>
                  </a:lnTo>
                  <a:lnTo>
                    <a:pt x="0" y="491"/>
                  </a:lnTo>
                  <a:lnTo>
                    <a:pt x="492" y="491"/>
                  </a:lnTo>
                  <a:lnTo>
                    <a:pt x="492" y="323"/>
                  </a:lnTo>
                  <a:lnTo>
                    <a:pt x="385" y="323"/>
                  </a:lnTo>
                  <a:lnTo>
                    <a:pt x="385" y="300"/>
                  </a:lnTo>
                  <a:lnTo>
                    <a:pt x="431" y="300"/>
                  </a:lnTo>
                  <a:lnTo>
                    <a:pt x="431" y="0"/>
                  </a:lnTo>
                  <a:lnTo>
                    <a:pt x="63" y="0"/>
                  </a:lnTo>
                  <a:lnTo>
                    <a:pt x="63" y="300"/>
                  </a:lnTo>
                  <a:lnTo>
                    <a:pt x="109" y="300"/>
                  </a:lnTo>
                  <a:lnTo>
                    <a:pt x="109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7" name="Freeform 3041"/>
            <p:cNvSpPr>
              <a:spLocks/>
            </p:cNvSpPr>
            <p:nvPr/>
          </p:nvSpPr>
          <p:spPr bwMode="auto">
            <a:xfrm>
              <a:off x="3457" y="4006"/>
              <a:ext cx="123" cy="123"/>
            </a:xfrm>
            <a:custGeom>
              <a:avLst/>
              <a:gdLst/>
              <a:ahLst/>
              <a:cxnLst>
                <a:cxn ang="0">
                  <a:pos x="109" y="323"/>
                </a:cxn>
                <a:cxn ang="0">
                  <a:pos x="0" y="323"/>
                </a:cxn>
                <a:cxn ang="0">
                  <a:pos x="0" y="491"/>
                </a:cxn>
                <a:cxn ang="0">
                  <a:pos x="492" y="491"/>
                </a:cxn>
                <a:cxn ang="0">
                  <a:pos x="492" y="323"/>
                </a:cxn>
                <a:cxn ang="0">
                  <a:pos x="385" y="323"/>
                </a:cxn>
                <a:cxn ang="0">
                  <a:pos x="385" y="300"/>
                </a:cxn>
                <a:cxn ang="0">
                  <a:pos x="431" y="300"/>
                </a:cxn>
                <a:cxn ang="0">
                  <a:pos x="431" y="0"/>
                </a:cxn>
                <a:cxn ang="0">
                  <a:pos x="63" y="0"/>
                </a:cxn>
                <a:cxn ang="0">
                  <a:pos x="63" y="300"/>
                </a:cxn>
                <a:cxn ang="0">
                  <a:pos x="109" y="300"/>
                </a:cxn>
                <a:cxn ang="0">
                  <a:pos x="109" y="323"/>
                </a:cxn>
              </a:cxnLst>
              <a:rect l="0" t="0" r="r" b="b"/>
              <a:pathLst>
                <a:path w="492" h="491">
                  <a:moveTo>
                    <a:pt x="109" y="323"/>
                  </a:moveTo>
                  <a:lnTo>
                    <a:pt x="0" y="323"/>
                  </a:lnTo>
                  <a:lnTo>
                    <a:pt x="0" y="491"/>
                  </a:lnTo>
                  <a:lnTo>
                    <a:pt x="492" y="491"/>
                  </a:lnTo>
                  <a:lnTo>
                    <a:pt x="492" y="323"/>
                  </a:lnTo>
                  <a:lnTo>
                    <a:pt x="385" y="323"/>
                  </a:lnTo>
                  <a:lnTo>
                    <a:pt x="385" y="300"/>
                  </a:lnTo>
                  <a:lnTo>
                    <a:pt x="431" y="300"/>
                  </a:lnTo>
                  <a:lnTo>
                    <a:pt x="431" y="0"/>
                  </a:lnTo>
                  <a:lnTo>
                    <a:pt x="63" y="0"/>
                  </a:lnTo>
                  <a:lnTo>
                    <a:pt x="63" y="300"/>
                  </a:lnTo>
                  <a:lnTo>
                    <a:pt x="109" y="300"/>
                  </a:lnTo>
                  <a:lnTo>
                    <a:pt x="109" y="323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8" name="Line 3042"/>
            <p:cNvSpPr>
              <a:spLocks noChangeShapeType="1"/>
            </p:cNvSpPr>
            <p:nvPr/>
          </p:nvSpPr>
          <p:spPr bwMode="auto">
            <a:xfrm>
              <a:off x="3484" y="4087"/>
              <a:ext cx="69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59" name="Line 3043"/>
            <p:cNvSpPr>
              <a:spLocks noChangeShapeType="1"/>
            </p:cNvSpPr>
            <p:nvPr/>
          </p:nvSpPr>
          <p:spPr bwMode="auto">
            <a:xfrm>
              <a:off x="3484" y="4081"/>
              <a:ext cx="69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0" name="Freeform 3044"/>
            <p:cNvSpPr>
              <a:spLocks noEditPoints="1"/>
            </p:cNvSpPr>
            <p:nvPr/>
          </p:nvSpPr>
          <p:spPr bwMode="auto">
            <a:xfrm>
              <a:off x="3521" y="4091"/>
              <a:ext cx="50" cy="35"/>
            </a:xfrm>
            <a:custGeom>
              <a:avLst/>
              <a:gdLst/>
              <a:ahLst/>
              <a:cxnLst>
                <a:cxn ang="0">
                  <a:pos x="0" y="138"/>
                </a:cxn>
                <a:cxn ang="0">
                  <a:pos x="162" y="138"/>
                </a:cxn>
                <a:cxn ang="0">
                  <a:pos x="162" y="0"/>
                </a:cxn>
                <a:cxn ang="0">
                  <a:pos x="0" y="0"/>
                </a:cxn>
                <a:cxn ang="0">
                  <a:pos x="0" y="138"/>
                </a:cxn>
                <a:cxn ang="0">
                  <a:pos x="177" y="24"/>
                </a:cxn>
                <a:cxn ang="0">
                  <a:pos x="200" y="24"/>
                </a:cxn>
                <a:cxn ang="0">
                  <a:pos x="200" y="0"/>
                </a:cxn>
                <a:cxn ang="0">
                  <a:pos x="177" y="0"/>
                </a:cxn>
                <a:cxn ang="0">
                  <a:pos x="177" y="24"/>
                </a:cxn>
              </a:cxnLst>
              <a:rect l="0" t="0" r="r" b="b"/>
              <a:pathLst>
                <a:path w="200" h="138">
                  <a:moveTo>
                    <a:pt x="0" y="138"/>
                  </a:moveTo>
                  <a:lnTo>
                    <a:pt x="162" y="138"/>
                  </a:lnTo>
                  <a:lnTo>
                    <a:pt x="162" y="0"/>
                  </a:lnTo>
                  <a:lnTo>
                    <a:pt x="0" y="0"/>
                  </a:lnTo>
                  <a:lnTo>
                    <a:pt x="0" y="138"/>
                  </a:lnTo>
                  <a:close/>
                  <a:moveTo>
                    <a:pt x="177" y="24"/>
                  </a:moveTo>
                  <a:lnTo>
                    <a:pt x="200" y="24"/>
                  </a:lnTo>
                  <a:lnTo>
                    <a:pt x="200" y="0"/>
                  </a:lnTo>
                  <a:lnTo>
                    <a:pt x="177" y="0"/>
                  </a:lnTo>
                  <a:lnTo>
                    <a:pt x="177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1" name="Rectangle 3045"/>
            <p:cNvSpPr>
              <a:spLocks noChangeArrowheads="1"/>
            </p:cNvSpPr>
            <p:nvPr/>
          </p:nvSpPr>
          <p:spPr bwMode="auto">
            <a:xfrm>
              <a:off x="3521" y="4091"/>
              <a:ext cx="40" cy="35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2" name="Line 3046"/>
            <p:cNvSpPr>
              <a:spLocks noChangeShapeType="1"/>
            </p:cNvSpPr>
            <p:nvPr/>
          </p:nvSpPr>
          <p:spPr bwMode="auto">
            <a:xfrm>
              <a:off x="3521" y="4103"/>
              <a:ext cx="4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3" name="Line 3047"/>
            <p:cNvSpPr>
              <a:spLocks noChangeShapeType="1"/>
            </p:cNvSpPr>
            <p:nvPr/>
          </p:nvSpPr>
          <p:spPr bwMode="auto">
            <a:xfrm>
              <a:off x="3521" y="4114"/>
              <a:ext cx="40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4" name="Line 3048"/>
            <p:cNvSpPr>
              <a:spLocks noChangeShapeType="1"/>
            </p:cNvSpPr>
            <p:nvPr/>
          </p:nvSpPr>
          <p:spPr bwMode="auto">
            <a:xfrm>
              <a:off x="3523" y="4108"/>
              <a:ext cx="36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5" name="Rectangle 3049"/>
            <p:cNvSpPr>
              <a:spLocks noChangeArrowheads="1"/>
            </p:cNvSpPr>
            <p:nvPr/>
          </p:nvSpPr>
          <p:spPr bwMode="auto">
            <a:xfrm>
              <a:off x="3544" y="4105"/>
              <a:ext cx="11" cy="7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6" name="Rectangle 3050"/>
            <p:cNvSpPr>
              <a:spLocks noChangeArrowheads="1"/>
            </p:cNvSpPr>
            <p:nvPr/>
          </p:nvSpPr>
          <p:spPr bwMode="auto">
            <a:xfrm>
              <a:off x="3565" y="4091"/>
              <a:ext cx="6" cy="6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7" name="Freeform 3051"/>
            <p:cNvSpPr>
              <a:spLocks noEditPoints="1"/>
            </p:cNvSpPr>
            <p:nvPr/>
          </p:nvSpPr>
          <p:spPr bwMode="auto">
            <a:xfrm>
              <a:off x="3461" y="4015"/>
              <a:ext cx="115" cy="83"/>
            </a:xfrm>
            <a:custGeom>
              <a:avLst/>
              <a:gdLst/>
              <a:ahLst/>
              <a:cxnLst>
                <a:cxn ang="0">
                  <a:pos x="386" y="237"/>
                </a:cxn>
                <a:cxn ang="0">
                  <a:pos x="404" y="237"/>
                </a:cxn>
                <a:cxn ang="0">
                  <a:pos x="404" y="231"/>
                </a:cxn>
                <a:cxn ang="0">
                  <a:pos x="386" y="231"/>
                </a:cxn>
                <a:cxn ang="0">
                  <a:pos x="386" y="237"/>
                </a:cxn>
                <a:cxn ang="0">
                  <a:pos x="104" y="196"/>
                </a:cxn>
                <a:cxn ang="0">
                  <a:pos x="104" y="24"/>
                </a:cxn>
                <a:cxn ang="0">
                  <a:pos x="357" y="24"/>
                </a:cxn>
                <a:cxn ang="0">
                  <a:pos x="357" y="196"/>
                </a:cxn>
                <a:cxn ang="0">
                  <a:pos x="104" y="196"/>
                </a:cxn>
                <a:cxn ang="0">
                  <a:pos x="93" y="208"/>
                </a:cxn>
                <a:cxn ang="0">
                  <a:pos x="369" y="208"/>
                </a:cxn>
                <a:cxn ang="0">
                  <a:pos x="369" y="13"/>
                </a:cxn>
                <a:cxn ang="0">
                  <a:pos x="380" y="13"/>
                </a:cxn>
                <a:cxn ang="0">
                  <a:pos x="380" y="0"/>
                </a:cxn>
                <a:cxn ang="0">
                  <a:pos x="81" y="0"/>
                </a:cxn>
                <a:cxn ang="0">
                  <a:pos x="81" y="220"/>
                </a:cxn>
                <a:cxn ang="0">
                  <a:pos x="93" y="220"/>
                </a:cxn>
                <a:cxn ang="0">
                  <a:pos x="93" y="208"/>
                </a:cxn>
                <a:cxn ang="0">
                  <a:pos x="0" y="320"/>
                </a:cxn>
                <a:cxn ang="0">
                  <a:pos x="47" y="320"/>
                </a:cxn>
                <a:cxn ang="0">
                  <a:pos x="47" y="304"/>
                </a:cxn>
                <a:cxn ang="0">
                  <a:pos x="0" y="304"/>
                </a:cxn>
                <a:cxn ang="0">
                  <a:pos x="0" y="320"/>
                </a:cxn>
                <a:cxn ang="0">
                  <a:pos x="268" y="331"/>
                </a:cxn>
                <a:cxn ang="0">
                  <a:pos x="369" y="331"/>
                </a:cxn>
                <a:cxn ang="0">
                  <a:pos x="369" y="324"/>
                </a:cxn>
                <a:cxn ang="0">
                  <a:pos x="268" y="324"/>
                </a:cxn>
                <a:cxn ang="0">
                  <a:pos x="268" y="331"/>
                </a:cxn>
                <a:cxn ang="0">
                  <a:pos x="445" y="313"/>
                </a:cxn>
                <a:cxn ang="0">
                  <a:pos x="461" y="313"/>
                </a:cxn>
                <a:cxn ang="0">
                  <a:pos x="461" y="304"/>
                </a:cxn>
                <a:cxn ang="0">
                  <a:pos x="445" y="304"/>
                </a:cxn>
                <a:cxn ang="0">
                  <a:pos x="445" y="313"/>
                </a:cxn>
                <a:cxn ang="0">
                  <a:pos x="445" y="328"/>
                </a:cxn>
                <a:cxn ang="0">
                  <a:pos x="461" y="328"/>
                </a:cxn>
                <a:cxn ang="0">
                  <a:pos x="461" y="320"/>
                </a:cxn>
                <a:cxn ang="0">
                  <a:pos x="445" y="320"/>
                </a:cxn>
                <a:cxn ang="0">
                  <a:pos x="445" y="328"/>
                </a:cxn>
              </a:cxnLst>
              <a:rect l="0" t="0" r="r" b="b"/>
              <a:pathLst>
                <a:path w="461" h="331">
                  <a:moveTo>
                    <a:pt x="386" y="237"/>
                  </a:moveTo>
                  <a:lnTo>
                    <a:pt x="404" y="237"/>
                  </a:lnTo>
                  <a:lnTo>
                    <a:pt x="404" y="231"/>
                  </a:lnTo>
                  <a:lnTo>
                    <a:pt x="386" y="231"/>
                  </a:lnTo>
                  <a:lnTo>
                    <a:pt x="386" y="237"/>
                  </a:lnTo>
                  <a:close/>
                  <a:moveTo>
                    <a:pt x="104" y="196"/>
                  </a:moveTo>
                  <a:lnTo>
                    <a:pt x="104" y="24"/>
                  </a:lnTo>
                  <a:lnTo>
                    <a:pt x="357" y="24"/>
                  </a:lnTo>
                  <a:lnTo>
                    <a:pt x="357" y="196"/>
                  </a:lnTo>
                  <a:lnTo>
                    <a:pt x="104" y="196"/>
                  </a:lnTo>
                  <a:close/>
                  <a:moveTo>
                    <a:pt x="93" y="208"/>
                  </a:moveTo>
                  <a:lnTo>
                    <a:pt x="369" y="208"/>
                  </a:lnTo>
                  <a:lnTo>
                    <a:pt x="369" y="13"/>
                  </a:lnTo>
                  <a:lnTo>
                    <a:pt x="380" y="13"/>
                  </a:lnTo>
                  <a:lnTo>
                    <a:pt x="380" y="0"/>
                  </a:lnTo>
                  <a:lnTo>
                    <a:pt x="81" y="0"/>
                  </a:lnTo>
                  <a:lnTo>
                    <a:pt x="81" y="220"/>
                  </a:lnTo>
                  <a:lnTo>
                    <a:pt x="93" y="220"/>
                  </a:lnTo>
                  <a:lnTo>
                    <a:pt x="93" y="208"/>
                  </a:lnTo>
                  <a:close/>
                  <a:moveTo>
                    <a:pt x="0" y="320"/>
                  </a:moveTo>
                  <a:lnTo>
                    <a:pt x="47" y="320"/>
                  </a:lnTo>
                  <a:lnTo>
                    <a:pt x="47" y="304"/>
                  </a:lnTo>
                  <a:lnTo>
                    <a:pt x="0" y="304"/>
                  </a:lnTo>
                  <a:lnTo>
                    <a:pt x="0" y="320"/>
                  </a:lnTo>
                  <a:close/>
                  <a:moveTo>
                    <a:pt x="268" y="331"/>
                  </a:moveTo>
                  <a:lnTo>
                    <a:pt x="369" y="331"/>
                  </a:lnTo>
                  <a:lnTo>
                    <a:pt x="369" y="324"/>
                  </a:lnTo>
                  <a:lnTo>
                    <a:pt x="268" y="324"/>
                  </a:lnTo>
                  <a:lnTo>
                    <a:pt x="268" y="331"/>
                  </a:lnTo>
                  <a:close/>
                  <a:moveTo>
                    <a:pt x="445" y="313"/>
                  </a:moveTo>
                  <a:lnTo>
                    <a:pt x="461" y="313"/>
                  </a:lnTo>
                  <a:lnTo>
                    <a:pt x="461" y="304"/>
                  </a:lnTo>
                  <a:lnTo>
                    <a:pt x="445" y="304"/>
                  </a:lnTo>
                  <a:lnTo>
                    <a:pt x="445" y="313"/>
                  </a:lnTo>
                  <a:close/>
                  <a:moveTo>
                    <a:pt x="445" y="328"/>
                  </a:moveTo>
                  <a:lnTo>
                    <a:pt x="461" y="328"/>
                  </a:lnTo>
                  <a:lnTo>
                    <a:pt x="461" y="320"/>
                  </a:lnTo>
                  <a:lnTo>
                    <a:pt x="445" y="320"/>
                  </a:lnTo>
                  <a:lnTo>
                    <a:pt x="445" y="32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8" name="Rectangle 3052"/>
            <p:cNvSpPr>
              <a:spLocks noChangeArrowheads="1"/>
            </p:cNvSpPr>
            <p:nvPr/>
          </p:nvSpPr>
          <p:spPr bwMode="auto">
            <a:xfrm>
              <a:off x="3558" y="4073"/>
              <a:ext cx="4" cy="1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69" name="Rectangle 3053"/>
            <p:cNvSpPr>
              <a:spLocks noChangeArrowheads="1"/>
            </p:cNvSpPr>
            <p:nvPr/>
          </p:nvSpPr>
          <p:spPr bwMode="auto">
            <a:xfrm>
              <a:off x="3487" y="4021"/>
              <a:ext cx="63" cy="43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0" name="Freeform 3054"/>
            <p:cNvSpPr>
              <a:spLocks/>
            </p:cNvSpPr>
            <p:nvPr/>
          </p:nvSpPr>
          <p:spPr bwMode="auto">
            <a:xfrm>
              <a:off x="3482" y="4015"/>
              <a:ext cx="74" cy="55"/>
            </a:xfrm>
            <a:custGeom>
              <a:avLst/>
              <a:gdLst/>
              <a:ahLst/>
              <a:cxnLst>
                <a:cxn ang="0">
                  <a:pos x="12" y="208"/>
                </a:cxn>
                <a:cxn ang="0">
                  <a:pos x="288" y="208"/>
                </a:cxn>
                <a:cxn ang="0">
                  <a:pos x="288" y="13"/>
                </a:cxn>
                <a:cxn ang="0">
                  <a:pos x="299" y="13"/>
                </a:cxn>
                <a:cxn ang="0">
                  <a:pos x="299" y="0"/>
                </a:cxn>
                <a:cxn ang="0">
                  <a:pos x="0" y="0"/>
                </a:cxn>
                <a:cxn ang="0">
                  <a:pos x="0" y="220"/>
                </a:cxn>
                <a:cxn ang="0">
                  <a:pos x="12" y="220"/>
                </a:cxn>
                <a:cxn ang="0">
                  <a:pos x="12" y="208"/>
                </a:cxn>
              </a:cxnLst>
              <a:rect l="0" t="0" r="r" b="b"/>
              <a:pathLst>
                <a:path w="299" h="220">
                  <a:moveTo>
                    <a:pt x="12" y="208"/>
                  </a:moveTo>
                  <a:lnTo>
                    <a:pt x="288" y="208"/>
                  </a:lnTo>
                  <a:lnTo>
                    <a:pt x="288" y="13"/>
                  </a:lnTo>
                  <a:lnTo>
                    <a:pt x="299" y="13"/>
                  </a:lnTo>
                  <a:lnTo>
                    <a:pt x="299" y="0"/>
                  </a:lnTo>
                  <a:lnTo>
                    <a:pt x="0" y="0"/>
                  </a:lnTo>
                  <a:lnTo>
                    <a:pt x="0" y="220"/>
                  </a:lnTo>
                  <a:lnTo>
                    <a:pt x="12" y="220"/>
                  </a:lnTo>
                  <a:lnTo>
                    <a:pt x="12" y="208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1" name="Line 3055"/>
            <p:cNvSpPr>
              <a:spLocks noChangeShapeType="1"/>
            </p:cNvSpPr>
            <p:nvPr/>
          </p:nvSpPr>
          <p:spPr bwMode="auto">
            <a:xfrm>
              <a:off x="3473" y="4077"/>
              <a:ext cx="92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2" name="Line 3056"/>
            <p:cNvSpPr>
              <a:spLocks noChangeShapeType="1"/>
            </p:cNvSpPr>
            <p:nvPr/>
          </p:nvSpPr>
          <p:spPr bwMode="auto">
            <a:xfrm flipV="1">
              <a:off x="3496" y="4077"/>
              <a:ext cx="1" cy="4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3" name="Line 3057"/>
            <p:cNvSpPr>
              <a:spLocks noChangeShapeType="1"/>
            </p:cNvSpPr>
            <p:nvPr/>
          </p:nvSpPr>
          <p:spPr bwMode="auto">
            <a:xfrm flipV="1">
              <a:off x="3519" y="4077"/>
              <a:ext cx="1" cy="4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4" name="Rectangle 3058"/>
            <p:cNvSpPr>
              <a:spLocks noChangeArrowheads="1"/>
            </p:cNvSpPr>
            <p:nvPr/>
          </p:nvSpPr>
          <p:spPr bwMode="auto">
            <a:xfrm>
              <a:off x="3461" y="4091"/>
              <a:ext cx="12" cy="4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5" name="Rectangle 3059"/>
            <p:cNvSpPr>
              <a:spLocks noChangeArrowheads="1"/>
            </p:cNvSpPr>
            <p:nvPr/>
          </p:nvSpPr>
          <p:spPr bwMode="auto">
            <a:xfrm>
              <a:off x="3528" y="4096"/>
              <a:ext cx="25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6" name="Rectangle 3060"/>
            <p:cNvSpPr>
              <a:spLocks noChangeArrowheads="1"/>
            </p:cNvSpPr>
            <p:nvPr/>
          </p:nvSpPr>
          <p:spPr bwMode="auto">
            <a:xfrm>
              <a:off x="3573" y="4091"/>
              <a:ext cx="3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7" name="Rectangle 3061"/>
            <p:cNvSpPr>
              <a:spLocks noChangeArrowheads="1"/>
            </p:cNvSpPr>
            <p:nvPr/>
          </p:nvSpPr>
          <p:spPr bwMode="auto">
            <a:xfrm>
              <a:off x="3573" y="4095"/>
              <a:ext cx="3" cy="2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8" name="Freeform 3062"/>
            <p:cNvSpPr>
              <a:spLocks/>
            </p:cNvSpPr>
            <p:nvPr/>
          </p:nvSpPr>
          <p:spPr bwMode="auto">
            <a:xfrm>
              <a:off x="3396" y="3269"/>
              <a:ext cx="180" cy="237"/>
            </a:xfrm>
            <a:custGeom>
              <a:avLst/>
              <a:gdLst/>
              <a:ahLst/>
              <a:cxnLst>
                <a:cxn ang="0">
                  <a:pos x="0" y="948"/>
                </a:cxn>
                <a:cxn ang="0">
                  <a:pos x="316" y="0"/>
                </a:cxn>
                <a:cxn ang="0">
                  <a:pos x="719" y="0"/>
                </a:cxn>
              </a:cxnLst>
              <a:rect l="0" t="0" r="r" b="b"/>
              <a:pathLst>
                <a:path w="719" h="948">
                  <a:moveTo>
                    <a:pt x="0" y="948"/>
                  </a:moveTo>
                  <a:lnTo>
                    <a:pt x="316" y="0"/>
                  </a:lnTo>
                  <a:lnTo>
                    <a:pt x="719" y="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79" name="Freeform 3063"/>
            <p:cNvSpPr>
              <a:spLocks/>
            </p:cNvSpPr>
            <p:nvPr/>
          </p:nvSpPr>
          <p:spPr bwMode="auto">
            <a:xfrm>
              <a:off x="3396" y="3366"/>
              <a:ext cx="316" cy="172"/>
            </a:xfrm>
            <a:custGeom>
              <a:avLst/>
              <a:gdLst/>
              <a:ahLst/>
              <a:cxnLst>
                <a:cxn ang="0">
                  <a:pos x="0" y="689"/>
                </a:cxn>
                <a:cxn ang="0">
                  <a:pos x="562" y="0"/>
                </a:cxn>
                <a:cxn ang="0">
                  <a:pos x="1263" y="0"/>
                </a:cxn>
              </a:cxnLst>
              <a:rect l="0" t="0" r="r" b="b"/>
              <a:pathLst>
                <a:path w="1263" h="689">
                  <a:moveTo>
                    <a:pt x="0" y="689"/>
                  </a:moveTo>
                  <a:lnTo>
                    <a:pt x="562" y="0"/>
                  </a:lnTo>
                  <a:lnTo>
                    <a:pt x="1263" y="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0" name="Freeform 3064"/>
            <p:cNvSpPr>
              <a:spLocks/>
            </p:cNvSpPr>
            <p:nvPr/>
          </p:nvSpPr>
          <p:spPr bwMode="auto">
            <a:xfrm>
              <a:off x="3396" y="3427"/>
              <a:ext cx="421" cy="185"/>
            </a:xfrm>
            <a:custGeom>
              <a:avLst/>
              <a:gdLst/>
              <a:ahLst/>
              <a:cxnLst>
                <a:cxn ang="0">
                  <a:pos x="0" y="739"/>
                </a:cxn>
                <a:cxn ang="0">
                  <a:pos x="1123" y="739"/>
                </a:cxn>
                <a:cxn ang="0">
                  <a:pos x="1685" y="0"/>
                </a:cxn>
              </a:cxnLst>
              <a:rect l="0" t="0" r="r" b="b"/>
              <a:pathLst>
                <a:path w="1685" h="739">
                  <a:moveTo>
                    <a:pt x="0" y="739"/>
                  </a:moveTo>
                  <a:lnTo>
                    <a:pt x="1123" y="739"/>
                  </a:lnTo>
                  <a:lnTo>
                    <a:pt x="1685" y="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1" name="Line 3065"/>
            <p:cNvSpPr>
              <a:spLocks noChangeShapeType="1"/>
            </p:cNvSpPr>
            <p:nvPr/>
          </p:nvSpPr>
          <p:spPr bwMode="auto">
            <a:xfrm>
              <a:off x="3677" y="3612"/>
              <a:ext cx="145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2" name="Line 3066"/>
            <p:cNvSpPr>
              <a:spLocks noChangeShapeType="1"/>
            </p:cNvSpPr>
            <p:nvPr/>
          </p:nvSpPr>
          <p:spPr bwMode="auto">
            <a:xfrm>
              <a:off x="3677" y="3612"/>
              <a:ext cx="138" cy="114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3" name="Rectangle 3067"/>
            <p:cNvSpPr>
              <a:spLocks noChangeArrowheads="1"/>
            </p:cNvSpPr>
            <p:nvPr/>
          </p:nvSpPr>
          <p:spPr bwMode="auto">
            <a:xfrm>
              <a:off x="3594" y="3350"/>
              <a:ext cx="61" cy="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4" name="Rectangle 3068"/>
            <p:cNvSpPr>
              <a:spLocks noChangeArrowheads="1"/>
            </p:cNvSpPr>
            <p:nvPr/>
          </p:nvSpPr>
          <p:spPr bwMode="auto">
            <a:xfrm>
              <a:off x="3594" y="3350"/>
              <a:ext cx="61" cy="40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5" name="Rectangle 3069"/>
            <p:cNvSpPr>
              <a:spLocks noChangeArrowheads="1"/>
            </p:cNvSpPr>
            <p:nvPr/>
          </p:nvSpPr>
          <p:spPr bwMode="auto">
            <a:xfrm>
              <a:off x="3598" y="3590"/>
              <a:ext cx="83" cy="3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6" name="Rectangle 3070"/>
            <p:cNvSpPr>
              <a:spLocks noChangeArrowheads="1"/>
            </p:cNvSpPr>
            <p:nvPr/>
          </p:nvSpPr>
          <p:spPr bwMode="auto">
            <a:xfrm>
              <a:off x="3598" y="3590"/>
              <a:ext cx="83" cy="39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7" name="Line 3071"/>
            <p:cNvSpPr>
              <a:spLocks noChangeShapeType="1"/>
            </p:cNvSpPr>
            <p:nvPr/>
          </p:nvSpPr>
          <p:spPr bwMode="auto">
            <a:xfrm>
              <a:off x="3396" y="3647"/>
              <a:ext cx="105" cy="16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8" name="Line 3072"/>
            <p:cNvSpPr>
              <a:spLocks noChangeShapeType="1"/>
            </p:cNvSpPr>
            <p:nvPr/>
          </p:nvSpPr>
          <p:spPr bwMode="auto">
            <a:xfrm>
              <a:off x="3598" y="3813"/>
              <a:ext cx="146" cy="40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89" name="Line 3073"/>
            <p:cNvSpPr>
              <a:spLocks noChangeShapeType="1"/>
            </p:cNvSpPr>
            <p:nvPr/>
          </p:nvSpPr>
          <p:spPr bwMode="auto">
            <a:xfrm>
              <a:off x="3615" y="3822"/>
              <a:ext cx="53" cy="14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0" name="Line 3074"/>
            <p:cNvSpPr>
              <a:spLocks noChangeShapeType="1"/>
            </p:cNvSpPr>
            <p:nvPr/>
          </p:nvSpPr>
          <p:spPr bwMode="auto">
            <a:xfrm>
              <a:off x="3396" y="3735"/>
              <a:ext cx="31" cy="219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1" name="Line 3075"/>
            <p:cNvSpPr>
              <a:spLocks noChangeShapeType="1"/>
            </p:cNvSpPr>
            <p:nvPr/>
          </p:nvSpPr>
          <p:spPr bwMode="auto">
            <a:xfrm>
              <a:off x="3427" y="3954"/>
              <a:ext cx="26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2" name="Freeform 3076"/>
            <p:cNvSpPr>
              <a:spLocks/>
            </p:cNvSpPr>
            <p:nvPr/>
          </p:nvSpPr>
          <p:spPr bwMode="auto">
            <a:xfrm>
              <a:off x="3514" y="3954"/>
              <a:ext cx="22" cy="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8" y="0"/>
                </a:cxn>
                <a:cxn ang="0">
                  <a:pos x="88" y="210"/>
                </a:cxn>
              </a:cxnLst>
              <a:rect l="0" t="0" r="r" b="b"/>
              <a:pathLst>
                <a:path w="88" h="210">
                  <a:moveTo>
                    <a:pt x="0" y="0"/>
                  </a:moveTo>
                  <a:lnTo>
                    <a:pt x="88" y="0"/>
                  </a:lnTo>
                  <a:lnTo>
                    <a:pt x="88" y="210"/>
                  </a:lnTo>
                </a:path>
              </a:pathLst>
            </a:custGeom>
            <a:noFill/>
            <a:ln w="0">
              <a:solidFill>
                <a:srgbClr val="17161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3" name="Line 3077"/>
            <p:cNvSpPr>
              <a:spLocks noChangeShapeType="1"/>
            </p:cNvSpPr>
            <p:nvPr/>
          </p:nvSpPr>
          <p:spPr bwMode="auto">
            <a:xfrm>
              <a:off x="3501" y="3813"/>
              <a:ext cx="35" cy="1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4" name="Freeform 3078"/>
            <p:cNvSpPr>
              <a:spLocks noEditPoints="1"/>
            </p:cNvSpPr>
            <p:nvPr/>
          </p:nvSpPr>
          <p:spPr bwMode="auto">
            <a:xfrm>
              <a:off x="3581" y="3192"/>
              <a:ext cx="13" cy="17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0"/>
                </a:cxn>
                <a:cxn ang="0">
                  <a:pos x="26" y="0"/>
                </a:cxn>
                <a:cxn ang="0">
                  <a:pos x="31" y="0"/>
                </a:cxn>
                <a:cxn ang="0">
                  <a:pos x="36" y="1"/>
                </a:cxn>
                <a:cxn ang="0">
                  <a:pos x="40" y="2"/>
                </a:cxn>
                <a:cxn ang="0">
                  <a:pos x="44" y="4"/>
                </a:cxn>
                <a:cxn ang="0">
                  <a:pos x="47" y="7"/>
                </a:cxn>
                <a:cxn ang="0">
                  <a:pos x="49" y="10"/>
                </a:cxn>
                <a:cxn ang="0">
                  <a:pos x="50" y="14"/>
                </a:cxn>
                <a:cxn ang="0">
                  <a:pos x="51" y="19"/>
                </a:cxn>
                <a:cxn ang="0">
                  <a:pos x="51" y="23"/>
                </a:cxn>
                <a:cxn ang="0">
                  <a:pos x="50" y="27"/>
                </a:cxn>
                <a:cxn ang="0">
                  <a:pos x="48" y="30"/>
                </a:cxn>
                <a:cxn ang="0">
                  <a:pos x="46" y="34"/>
                </a:cxn>
                <a:cxn ang="0">
                  <a:pos x="42" y="37"/>
                </a:cxn>
                <a:cxn ang="0">
                  <a:pos x="38" y="39"/>
                </a:cxn>
                <a:cxn ang="0">
                  <a:pos x="33" y="40"/>
                </a:cxn>
                <a:cxn ang="0">
                  <a:pos x="26" y="40"/>
                </a:cxn>
                <a:cxn ang="0">
                  <a:pos x="9" y="40"/>
                </a:cxn>
                <a:cxn ang="0">
                  <a:pos x="9" y="67"/>
                </a:cxn>
                <a:cxn ang="0">
                  <a:pos x="0" y="67"/>
                </a:cxn>
                <a:cxn ang="0">
                  <a:pos x="9" y="31"/>
                </a:cxn>
                <a:cxn ang="0">
                  <a:pos x="27" y="31"/>
                </a:cxn>
                <a:cxn ang="0">
                  <a:pos x="30" y="31"/>
                </a:cxn>
                <a:cxn ang="0">
                  <a:pos x="34" y="31"/>
                </a:cxn>
                <a:cxn ang="0">
                  <a:pos x="36" y="30"/>
                </a:cxn>
                <a:cxn ang="0">
                  <a:pos x="38" y="28"/>
                </a:cxn>
                <a:cxn ang="0">
                  <a:pos x="40" y="26"/>
                </a:cxn>
                <a:cxn ang="0">
                  <a:pos x="41" y="24"/>
                </a:cxn>
                <a:cxn ang="0">
                  <a:pos x="42" y="22"/>
                </a:cxn>
                <a:cxn ang="0">
                  <a:pos x="42" y="19"/>
                </a:cxn>
                <a:cxn ang="0">
                  <a:pos x="41" y="16"/>
                </a:cxn>
                <a:cxn ang="0">
                  <a:pos x="40" y="12"/>
                </a:cxn>
                <a:cxn ang="0">
                  <a:pos x="37" y="10"/>
                </a:cxn>
                <a:cxn ang="0">
                  <a:pos x="34" y="8"/>
                </a:cxn>
                <a:cxn ang="0">
                  <a:pos x="31" y="8"/>
                </a:cxn>
                <a:cxn ang="0">
                  <a:pos x="26" y="8"/>
                </a:cxn>
                <a:cxn ang="0">
                  <a:pos x="9" y="8"/>
                </a:cxn>
                <a:cxn ang="0">
                  <a:pos x="9" y="31"/>
                </a:cxn>
              </a:cxnLst>
              <a:rect l="0" t="0" r="r" b="b"/>
              <a:pathLst>
                <a:path w="51" h="67">
                  <a:moveTo>
                    <a:pt x="0" y="67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6" y="1"/>
                  </a:lnTo>
                  <a:lnTo>
                    <a:pt x="40" y="2"/>
                  </a:lnTo>
                  <a:lnTo>
                    <a:pt x="44" y="4"/>
                  </a:lnTo>
                  <a:lnTo>
                    <a:pt x="47" y="7"/>
                  </a:lnTo>
                  <a:lnTo>
                    <a:pt x="49" y="10"/>
                  </a:lnTo>
                  <a:lnTo>
                    <a:pt x="50" y="14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0" y="27"/>
                  </a:lnTo>
                  <a:lnTo>
                    <a:pt x="48" y="30"/>
                  </a:lnTo>
                  <a:lnTo>
                    <a:pt x="46" y="34"/>
                  </a:lnTo>
                  <a:lnTo>
                    <a:pt x="42" y="37"/>
                  </a:lnTo>
                  <a:lnTo>
                    <a:pt x="38" y="39"/>
                  </a:lnTo>
                  <a:lnTo>
                    <a:pt x="33" y="40"/>
                  </a:lnTo>
                  <a:lnTo>
                    <a:pt x="26" y="40"/>
                  </a:lnTo>
                  <a:lnTo>
                    <a:pt x="9" y="40"/>
                  </a:lnTo>
                  <a:lnTo>
                    <a:pt x="9" y="67"/>
                  </a:lnTo>
                  <a:lnTo>
                    <a:pt x="0" y="67"/>
                  </a:lnTo>
                  <a:close/>
                  <a:moveTo>
                    <a:pt x="9" y="31"/>
                  </a:moveTo>
                  <a:lnTo>
                    <a:pt x="27" y="31"/>
                  </a:lnTo>
                  <a:lnTo>
                    <a:pt x="30" y="31"/>
                  </a:lnTo>
                  <a:lnTo>
                    <a:pt x="34" y="31"/>
                  </a:lnTo>
                  <a:lnTo>
                    <a:pt x="36" y="30"/>
                  </a:lnTo>
                  <a:lnTo>
                    <a:pt x="38" y="28"/>
                  </a:lnTo>
                  <a:lnTo>
                    <a:pt x="40" y="26"/>
                  </a:lnTo>
                  <a:lnTo>
                    <a:pt x="41" y="24"/>
                  </a:lnTo>
                  <a:lnTo>
                    <a:pt x="42" y="22"/>
                  </a:lnTo>
                  <a:lnTo>
                    <a:pt x="42" y="19"/>
                  </a:lnTo>
                  <a:lnTo>
                    <a:pt x="41" y="16"/>
                  </a:lnTo>
                  <a:lnTo>
                    <a:pt x="40" y="12"/>
                  </a:lnTo>
                  <a:lnTo>
                    <a:pt x="37" y="10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26" y="8"/>
                  </a:lnTo>
                  <a:lnTo>
                    <a:pt x="9" y="8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5" name="Freeform 3079"/>
            <p:cNvSpPr>
              <a:spLocks noEditPoints="1"/>
            </p:cNvSpPr>
            <p:nvPr/>
          </p:nvSpPr>
          <p:spPr bwMode="auto">
            <a:xfrm>
              <a:off x="3596" y="3192"/>
              <a:ext cx="16" cy="18"/>
            </a:xfrm>
            <a:custGeom>
              <a:avLst/>
              <a:gdLst/>
              <a:ahLst/>
              <a:cxnLst>
                <a:cxn ang="0">
                  <a:pos x="1" y="27"/>
                </a:cxn>
                <a:cxn ang="0">
                  <a:pos x="5" y="14"/>
                </a:cxn>
                <a:cxn ang="0">
                  <a:pos x="15" y="5"/>
                </a:cxn>
                <a:cxn ang="0">
                  <a:pos x="26" y="1"/>
                </a:cxn>
                <a:cxn ang="0">
                  <a:pos x="37" y="0"/>
                </a:cxn>
                <a:cxn ang="0">
                  <a:pos x="45" y="2"/>
                </a:cxn>
                <a:cxn ang="0">
                  <a:pos x="53" y="7"/>
                </a:cxn>
                <a:cxn ang="0">
                  <a:pos x="58" y="13"/>
                </a:cxn>
                <a:cxn ang="0">
                  <a:pos x="63" y="20"/>
                </a:cxn>
                <a:cxn ang="0">
                  <a:pos x="65" y="29"/>
                </a:cxn>
                <a:cxn ang="0">
                  <a:pos x="65" y="40"/>
                </a:cxn>
                <a:cxn ang="0">
                  <a:pos x="63" y="49"/>
                </a:cxn>
                <a:cxn ang="0">
                  <a:pos x="58" y="57"/>
                </a:cxn>
                <a:cxn ang="0">
                  <a:pos x="52" y="63"/>
                </a:cxn>
                <a:cxn ang="0">
                  <a:pos x="45" y="67"/>
                </a:cxn>
                <a:cxn ang="0">
                  <a:pos x="37" y="69"/>
                </a:cxn>
                <a:cxn ang="0">
                  <a:pos x="28" y="69"/>
                </a:cxn>
                <a:cxn ang="0">
                  <a:pos x="20" y="66"/>
                </a:cxn>
                <a:cxn ang="0">
                  <a:pos x="13" y="62"/>
                </a:cxn>
                <a:cxn ang="0">
                  <a:pos x="6" y="56"/>
                </a:cxn>
                <a:cxn ang="0">
                  <a:pos x="1" y="44"/>
                </a:cxn>
                <a:cxn ang="0">
                  <a:pos x="9" y="36"/>
                </a:cxn>
                <a:cxn ang="0">
                  <a:pos x="12" y="47"/>
                </a:cxn>
                <a:cxn ang="0">
                  <a:pos x="17" y="55"/>
                </a:cxn>
                <a:cxn ang="0">
                  <a:pos x="24" y="60"/>
                </a:cxn>
                <a:cxn ang="0">
                  <a:pos x="33" y="62"/>
                </a:cxn>
                <a:cxn ang="0">
                  <a:pos x="42" y="60"/>
                </a:cxn>
                <a:cxn ang="0">
                  <a:pos x="49" y="55"/>
                </a:cxn>
                <a:cxn ang="0">
                  <a:pos x="54" y="46"/>
                </a:cxn>
                <a:cxn ang="0">
                  <a:pos x="55" y="35"/>
                </a:cxn>
                <a:cxn ang="0">
                  <a:pos x="53" y="20"/>
                </a:cxn>
                <a:cxn ang="0">
                  <a:pos x="45" y="11"/>
                </a:cxn>
                <a:cxn ang="0">
                  <a:pos x="33" y="7"/>
                </a:cxn>
                <a:cxn ang="0">
                  <a:pos x="24" y="9"/>
                </a:cxn>
                <a:cxn ang="0">
                  <a:pos x="17" y="14"/>
                </a:cxn>
                <a:cxn ang="0">
                  <a:pos x="12" y="22"/>
                </a:cxn>
                <a:cxn ang="0">
                  <a:pos x="9" y="36"/>
                </a:cxn>
              </a:cxnLst>
              <a:rect l="0" t="0" r="r" b="b"/>
              <a:pathLst>
                <a:path w="65" h="69">
                  <a:moveTo>
                    <a:pt x="0" y="36"/>
                  </a:moveTo>
                  <a:lnTo>
                    <a:pt x="1" y="27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5" y="5"/>
                  </a:lnTo>
                  <a:lnTo>
                    <a:pt x="20" y="2"/>
                  </a:lnTo>
                  <a:lnTo>
                    <a:pt x="26" y="1"/>
                  </a:lnTo>
                  <a:lnTo>
                    <a:pt x="33" y="0"/>
                  </a:lnTo>
                  <a:lnTo>
                    <a:pt x="37" y="0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9" y="4"/>
                  </a:lnTo>
                  <a:lnTo>
                    <a:pt x="53" y="7"/>
                  </a:lnTo>
                  <a:lnTo>
                    <a:pt x="56" y="10"/>
                  </a:lnTo>
                  <a:lnTo>
                    <a:pt x="58" y="13"/>
                  </a:lnTo>
                  <a:lnTo>
                    <a:pt x="60" y="16"/>
                  </a:lnTo>
                  <a:lnTo>
                    <a:pt x="63" y="20"/>
                  </a:lnTo>
                  <a:lnTo>
                    <a:pt x="64" y="25"/>
                  </a:lnTo>
                  <a:lnTo>
                    <a:pt x="65" y="29"/>
                  </a:lnTo>
                  <a:lnTo>
                    <a:pt x="65" y="35"/>
                  </a:lnTo>
                  <a:lnTo>
                    <a:pt x="65" y="40"/>
                  </a:lnTo>
                  <a:lnTo>
                    <a:pt x="64" y="45"/>
                  </a:lnTo>
                  <a:lnTo>
                    <a:pt x="63" y="49"/>
                  </a:lnTo>
                  <a:lnTo>
                    <a:pt x="60" y="53"/>
                  </a:lnTo>
                  <a:lnTo>
                    <a:pt x="58" y="57"/>
                  </a:lnTo>
                  <a:lnTo>
                    <a:pt x="55" y="60"/>
                  </a:lnTo>
                  <a:lnTo>
                    <a:pt x="52" y="63"/>
                  </a:lnTo>
                  <a:lnTo>
                    <a:pt x="49" y="65"/>
                  </a:lnTo>
                  <a:lnTo>
                    <a:pt x="45" y="67"/>
                  </a:lnTo>
                  <a:lnTo>
                    <a:pt x="41" y="68"/>
                  </a:lnTo>
                  <a:lnTo>
                    <a:pt x="37" y="69"/>
                  </a:lnTo>
                  <a:lnTo>
                    <a:pt x="33" y="69"/>
                  </a:lnTo>
                  <a:lnTo>
                    <a:pt x="28" y="69"/>
                  </a:lnTo>
                  <a:lnTo>
                    <a:pt x="24" y="68"/>
                  </a:lnTo>
                  <a:lnTo>
                    <a:pt x="20" y="66"/>
                  </a:lnTo>
                  <a:lnTo>
                    <a:pt x="16" y="64"/>
                  </a:lnTo>
                  <a:lnTo>
                    <a:pt x="13" y="62"/>
                  </a:lnTo>
                  <a:lnTo>
                    <a:pt x="9" y="59"/>
                  </a:lnTo>
                  <a:lnTo>
                    <a:pt x="6" y="56"/>
                  </a:lnTo>
                  <a:lnTo>
                    <a:pt x="4" y="52"/>
                  </a:lnTo>
                  <a:lnTo>
                    <a:pt x="1" y="44"/>
                  </a:lnTo>
                  <a:lnTo>
                    <a:pt x="0" y="36"/>
                  </a:lnTo>
                  <a:close/>
                  <a:moveTo>
                    <a:pt x="9" y="36"/>
                  </a:moveTo>
                  <a:lnTo>
                    <a:pt x="10" y="42"/>
                  </a:lnTo>
                  <a:lnTo>
                    <a:pt x="12" y="47"/>
                  </a:lnTo>
                  <a:lnTo>
                    <a:pt x="14" y="51"/>
                  </a:lnTo>
                  <a:lnTo>
                    <a:pt x="17" y="55"/>
                  </a:lnTo>
                  <a:lnTo>
                    <a:pt x="20" y="58"/>
                  </a:lnTo>
                  <a:lnTo>
                    <a:pt x="24" y="60"/>
                  </a:lnTo>
                  <a:lnTo>
                    <a:pt x="28" y="61"/>
                  </a:lnTo>
                  <a:lnTo>
                    <a:pt x="33" y="62"/>
                  </a:lnTo>
                  <a:lnTo>
                    <a:pt x="37" y="61"/>
                  </a:lnTo>
                  <a:lnTo>
                    <a:pt x="42" y="60"/>
                  </a:lnTo>
                  <a:lnTo>
                    <a:pt x="46" y="58"/>
                  </a:lnTo>
                  <a:lnTo>
                    <a:pt x="49" y="55"/>
                  </a:lnTo>
                  <a:lnTo>
                    <a:pt x="52" y="51"/>
                  </a:lnTo>
                  <a:lnTo>
                    <a:pt x="54" y="46"/>
                  </a:lnTo>
                  <a:lnTo>
                    <a:pt x="55" y="41"/>
                  </a:lnTo>
                  <a:lnTo>
                    <a:pt x="55" y="35"/>
                  </a:lnTo>
                  <a:lnTo>
                    <a:pt x="55" y="27"/>
                  </a:lnTo>
                  <a:lnTo>
                    <a:pt x="53" y="20"/>
                  </a:lnTo>
                  <a:lnTo>
                    <a:pt x="49" y="15"/>
                  </a:lnTo>
                  <a:lnTo>
                    <a:pt x="45" y="11"/>
                  </a:lnTo>
                  <a:lnTo>
                    <a:pt x="39" y="8"/>
                  </a:lnTo>
                  <a:lnTo>
                    <a:pt x="33" y="7"/>
                  </a:lnTo>
                  <a:lnTo>
                    <a:pt x="28" y="8"/>
                  </a:lnTo>
                  <a:lnTo>
                    <a:pt x="24" y="9"/>
                  </a:lnTo>
                  <a:lnTo>
                    <a:pt x="20" y="11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22"/>
                  </a:lnTo>
                  <a:lnTo>
                    <a:pt x="10" y="28"/>
                  </a:lnTo>
                  <a:lnTo>
                    <a:pt x="9" y="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6" name="Freeform 3080"/>
            <p:cNvSpPr>
              <a:spLocks/>
            </p:cNvSpPr>
            <p:nvPr/>
          </p:nvSpPr>
          <p:spPr bwMode="auto">
            <a:xfrm>
              <a:off x="3613" y="3192"/>
              <a:ext cx="14" cy="17"/>
            </a:xfrm>
            <a:custGeom>
              <a:avLst/>
              <a:gdLst/>
              <a:ahLst/>
              <a:cxnLst>
                <a:cxn ang="0">
                  <a:pos x="21" y="67"/>
                </a:cxn>
                <a:cxn ang="0">
                  <a:pos x="21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53" y="0"/>
                </a:cxn>
                <a:cxn ang="0">
                  <a:pos x="53" y="8"/>
                </a:cxn>
                <a:cxn ang="0">
                  <a:pos x="30" y="8"/>
                </a:cxn>
                <a:cxn ang="0">
                  <a:pos x="30" y="67"/>
                </a:cxn>
                <a:cxn ang="0">
                  <a:pos x="21" y="67"/>
                </a:cxn>
              </a:cxnLst>
              <a:rect l="0" t="0" r="r" b="b"/>
              <a:pathLst>
                <a:path w="53" h="67">
                  <a:moveTo>
                    <a:pt x="21" y="67"/>
                  </a:moveTo>
                  <a:lnTo>
                    <a:pt x="21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8"/>
                  </a:lnTo>
                  <a:lnTo>
                    <a:pt x="30" y="8"/>
                  </a:lnTo>
                  <a:lnTo>
                    <a:pt x="30" y="67"/>
                  </a:lnTo>
                  <a:lnTo>
                    <a:pt x="21" y="6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7" name="Freeform 3081"/>
            <p:cNvSpPr>
              <a:spLocks/>
            </p:cNvSpPr>
            <p:nvPr/>
          </p:nvSpPr>
          <p:spPr bwMode="auto">
            <a:xfrm>
              <a:off x="3628" y="3192"/>
              <a:ext cx="13" cy="18"/>
            </a:xfrm>
            <a:custGeom>
              <a:avLst/>
              <a:gdLst/>
              <a:ahLst/>
              <a:cxnLst>
                <a:cxn ang="0">
                  <a:pos x="8" y="46"/>
                </a:cxn>
                <a:cxn ang="0">
                  <a:pos x="10" y="54"/>
                </a:cxn>
                <a:cxn ang="0">
                  <a:pos x="17" y="59"/>
                </a:cxn>
                <a:cxn ang="0">
                  <a:pos x="27" y="61"/>
                </a:cxn>
                <a:cxn ang="0">
                  <a:pos x="37" y="60"/>
                </a:cxn>
                <a:cxn ang="0">
                  <a:pos x="43" y="56"/>
                </a:cxn>
                <a:cxn ang="0">
                  <a:pos x="44" y="50"/>
                </a:cxn>
                <a:cxn ang="0">
                  <a:pos x="43" y="45"/>
                </a:cxn>
                <a:cxn ang="0">
                  <a:pos x="37" y="41"/>
                </a:cxn>
                <a:cxn ang="0">
                  <a:pos x="24" y="37"/>
                </a:cxn>
                <a:cxn ang="0">
                  <a:pos x="11" y="32"/>
                </a:cxn>
                <a:cxn ang="0">
                  <a:pos x="4" y="26"/>
                </a:cxn>
                <a:cxn ang="0">
                  <a:pos x="2" y="18"/>
                </a:cxn>
                <a:cxn ang="0">
                  <a:pos x="5" y="9"/>
                </a:cxn>
                <a:cxn ang="0">
                  <a:pos x="13" y="2"/>
                </a:cxn>
                <a:cxn ang="0">
                  <a:pos x="25" y="0"/>
                </a:cxn>
                <a:cxn ang="0">
                  <a:pos x="39" y="2"/>
                </a:cxn>
                <a:cxn ang="0">
                  <a:pos x="48" y="9"/>
                </a:cxn>
                <a:cxn ang="0">
                  <a:pos x="51" y="20"/>
                </a:cxn>
                <a:cxn ang="0">
                  <a:pos x="42" y="17"/>
                </a:cxn>
                <a:cxn ang="0">
                  <a:pos x="40" y="13"/>
                </a:cxn>
                <a:cxn ang="0">
                  <a:pos x="36" y="9"/>
                </a:cxn>
                <a:cxn ang="0">
                  <a:pos x="29" y="8"/>
                </a:cxn>
                <a:cxn ang="0">
                  <a:pos x="19" y="8"/>
                </a:cxn>
                <a:cxn ang="0">
                  <a:pos x="11" y="14"/>
                </a:cxn>
                <a:cxn ang="0">
                  <a:pos x="11" y="21"/>
                </a:cxn>
                <a:cxn ang="0">
                  <a:pos x="18" y="26"/>
                </a:cxn>
                <a:cxn ang="0">
                  <a:pos x="36" y="30"/>
                </a:cxn>
                <a:cxn ang="0">
                  <a:pos x="47" y="36"/>
                </a:cxn>
                <a:cxn ang="0">
                  <a:pos x="52" y="44"/>
                </a:cxn>
                <a:cxn ang="0">
                  <a:pos x="52" y="54"/>
                </a:cxn>
                <a:cxn ang="0">
                  <a:pos x="46" y="63"/>
                </a:cxn>
                <a:cxn ang="0">
                  <a:pos x="35" y="68"/>
                </a:cxn>
                <a:cxn ang="0">
                  <a:pos x="19" y="68"/>
                </a:cxn>
                <a:cxn ang="0">
                  <a:pos x="7" y="63"/>
                </a:cxn>
                <a:cxn ang="0">
                  <a:pos x="1" y="53"/>
                </a:cxn>
              </a:cxnLst>
              <a:rect l="0" t="0" r="r" b="b"/>
              <a:pathLst>
                <a:path w="53" h="69">
                  <a:moveTo>
                    <a:pt x="0" y="47"/>
                  </a:moveTo>
                  <a:lnTo>
                    <a:pt x="8" y="46"/>
                  </a:lnTo>
                  <a:lnTo>
                    <a:pt x="9" y="50"/>
                  </a:lnTo>
                  <a:lnTo>
                    <a:pt x="10" y="54"/>
                  </a:lnTo>
                  <a:lnTo>
                    <a:pt x="13" y="57"/>
                  </a:lnTo>
                  <a:lnTo>
                    <a:pt x="17" y="59"/>
                  </a:lnTo>
                  <a:lnTo>
                    <a:pt x="22" y="61"/>
                  </a:lnTo>
                  <a:lnTo>
                    <a:pt x="27" y="61"/>
                  </a:lnTo>
                  <a:lnTo>
                    <a:pt x="33" y="61"/>
                  </a:lnTo>
                  <a:lnTo>
                    <a:pt x="37" y="60"/>
                  </a:lnTo>
                  <a:lnTo>
                    <a:pt x="40" y="58"/>
                  </a:lnTo>
                  <a:lnTo>
                    <a:pt x="43" y="56"/>
                  </a:lnTo>
                  <a:lnTo>
                    <a:pt x="44" y="53"/>
                  </a:lnTo>
                  <a:lnTo>
                    <a:pt x="44" y="50"/>
                  </a:lnTo>
                  <a:lnTo>
                    <a:pt x="44" y="47"/>
                  </a:lnTo>
                  <a:lnTo>
                    <a:pt x="43" y="45"/>
                  </a:lnTo>
                  <a:lnTo>
                    <a:pt x="40" y="42"/>
                  </a:lnTo>
                  <a:lnTo>
                    <a:pt x="37" y="41"/>
                  </a:lnTo>
                  <a:lnTo>
                    <a:pt x="33" y="39"/>
                  </a:lnTo>
                  <a:lnTo>
                    <a:pt x="24" y="37"/>
                  </a:lnTo>
                  <a:lnTo>
                    <a:pt x="16" y="35"/>
                  </a:lnTo>
                  <a:lnTo>
                    <a:pt x="11" y="32"/>
                  </a:lnTo>
                  <a:lnTo>
                    <a:pt x="7" y="30"/>
                  </a:lnTo>
                  <a:lnTo>
                    <a:pt x="4" y="26"/>
                  </a:lnTo>
                  <a:lnTo>
                    <a:pt x="3" y="22"/>
                  </a:lnTo>
                  <a:lnTo>
                    <a:pt x="2" y="18"/>
                  </a:lnTo>
                  <a:lnTo>
                    <a:pt x="3" y="13"/>
                  </a:lnTo>
                  <a:lnTo>
                    <a:pt x="5" y="9"/>
                  </a:lnTo>
                  <a:lnTo>
                    <a:pt x="8" y="5"/>
                  </a:lnTo>
                  <a:lnTo>
                    <a:pt x="13" y="2"/>
                  </a:lnTo>
                  <a:lnTo>
                    <a:pt x="19" y="1"/>
                  </a:lnTo>
                  <a:lnTo>
                    <a:pt x="25" y="0"/>
                  </a:lnTo>
                  <a:lnTo>
                    <a:pt x="33" y="1"/>
                  </a:lnTo>
                  <a:lnTo>
                    <a:pt x="39" y="2"/>
                  </a:lnTo>
                  <a:lnTo>
                    <a:pt x="44" y="5"/>
                  </a:lnTo>
                  <a:lnTo>
                    <a:pt x="48" y="9"/>
                  </a:lnTo>
                  <a:lnTo>
                    <a:pt x="50" y="14"/>
                  </a:lnTo>
                  <a:lnTo>
                    <a:pt x="51" y="20"/>
                  </a:lnTo>
                  <a:lnTo>
                    <a:pt x="43" y="20"/>
                  </a:lnTo>
                  <a:lnTo>
                    <a:pt x="42" y="17"/>
                  </a:lnTo>
                  <a:lnTo>
                    <a:pt x="41" y="15"/>
                  </a:lnTo>
                  <a:lnTo>
                    <a:pt x="40" y="13"/>
                  </a:lnTo>
                  <a:lnTo>
                    <a:pt x="38" y="11"/>
                  </a:lnTo>
                  <a:lnTo>
                    <a:pt x="36" y="9"/>
                  </a:lnTo>
                  <a:lnTo>
                    <a:pt x="33" y="8"/>
                  </a:lnTo>
                  <a:lnTo>
                    <a:pt x="29" y="8"/>
                  </a:lnTo>
                  <a:lnTo>
                    <a:pt x="26" y="8"/>
                  </a:lnTo>
                  <a:lnTo>
                    <a:pt x="19" y="8"/>
                  </a:lnTo>
                  <a:lnTo>
                    <a:pt x="14" y="11"/>
                  </a:lnTo>
                  <a:lnTo>
                    <a:pt x="11" y="14"/>
                  </a:lnTo>
                  <a:lnTo>
                    <a:pt x="10" y="18"/>
                  </a:lnTo>
                  <a:lnTo>
                    <a:pt x="11" y="21"/>
                  </a:lnTo>
                  <a:lnTo>
                    <a:pt x="13" y="23"/>
                  </a:lnTo>
                  <a:lnTo>
                    <a:pt x="18" y="26"/>
                  </a:lnTo>
                  <a:lnTo>
                    <a:pt x="26" y="28"/>
                  </a:lnTo>
                  <a:lnTo>
                    <a:pt x="36" y="30"/>
                  </a:lnTo>
                  <a:lnTo>
                    <a:pt x="42" y="32"/>
                  </a:lnTo>
                  <a:lnTo>
                    <a:pt x="47" y="36"/>
                  </a:lnTo>
                  <a:lnTo>
                    <a:pt x="50" y="40"/>
                  </a:lnTo>
                  <a:lnTo>
                    <a:pt x="52" y="44"/>
                  </a:lnTo>
                  <a:lnTo>
                    <a:pt x="53" y="49"/>
                  </a:lnTo>
                  <a:lnTo>
                    <a:pt x="52" y="54"/>
                  </a:lnTo>
                  <a:lnTo>
                    <a:pt x="50" y="59"/>
                  </a:lnTo>
                  <a:lnTo>
                    <a:pt x="46" y="63"/>
                  </a:lnTo>
                  <a:lnTo>
                    <a:pt x="41" y="66"/>
                  </a:lnTo>
                  <a:lnTo>
                    <a:pt x="35" y="68"/>
                  </a:lnTo>
                  <a:lnTo>
                    <a:pt x="28" y="69"/>
                  </a:lnTo>
                  <a:lnTo>
                    <a:pt x="19" y="68"/>
                  </a:lnTo>
                  <a:lnTo>
                    <a:pt x="13" y="66"/>
                  </a:lnTo>
                  <a:lnTo>
                    <a:pt x="7" y="63"/>
                  </a:lnTo>
                  <a:lnTo>
                    <a:pt x="3" y="59"/>
                  </a:lnTo>
                  <a:lnTo>
                    <a:pt x="1" y="5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8" name="Line 3082"/>
            <p:cNvSpPr>
              <a:spLocks noChangeShapeType="1"/>
            </p:cNvSpPr>
            <p:nvPr/>
          </p:nvSpPr>
          <p:spPr bwMode="auto">
            <a:xfrm flipV="1">
              <a:off x="3506" y="3262"/>
              <a:ext cx="6" cy="1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699" name="Line 3083"/>
            <p:cNvSpPr>
              <a:spLocks noChangeShapeType="1"/>
            </p:cNvSpPr>
            <p:nvPr/>
          </p:nvSpPr>
          <p:spPr bwMode="auto">
            <a:xfrm flipV="1">
              <a:off x="3509" y="3262"/>
              <a:ext cx="7" cy="1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0" name="Line 3084"/>
            <p:cNvSpPr>
              <a:spLocks noChangeShapeType="1"/>
            </p:cNvSpPr>
            <p:nvPr/>
          </p:nvSpPr>
          <p:spPr bwMode="auto">
            <a:xfrm flipV="1">
              <a:off x="3562" y="3358"/>
              <a:ext cx="6" cy="1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1" name="Line 3085"/>
            <p:cNvSpPr>
              <a:spLocks noChangeShapeType="1"/>
            </p:cNvSpPr>
            <p:nvPr/>
          </p:nvSpPr>
          <p:spPr bwMode="auto">
            <a:xfrm flipV="1">
              <a:off x="3565" y="3358"/>
              <a:ext cx="6" cy="1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2" name="Line 3086"/>
            <p:cNvSpPr>
              <a:spLocks noChangeShapeType="1"/>
            </p:cNvSpPr>
            <p:nvPr/>
          </p:nvSpPr>
          <p:spPr bwMode="auto">
            <a:xfrm flipV="1">
              <a:off x="3545" y="3603"/>
              <a:ext cx="7" cy="1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3" name="Line 3087"/>
            <p:cNvSpPr>
              <a:spLocks noChangeShapeType="1"/>
            </p:cNvSpPr>
            <p:nvPr/>
          </p:nvSpPr>
          <p:spPr bwMode="auto">
            <a:xfrm flipV="1">
              <a:off x="3548" y="3603"/>
              <a:ext cx="7" cy="1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4" name="Line 3088"/>
            <p:cNvSpPr>
              <a:spLocks noChangeShapeType="1"/>
            </p:cNvSpPr>
            <p:nvPr/>
          </p:nvSpPr>
          <p:spPr bwMode="auto">
            <a:xfrm flipV="1">
              <a:off x="3514" y="3806"/>
              <a:ext cx="6" cy="1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5" name="Line 3089"/>
            <p:cNvSpPr>
              <a:spLocks noChangeShapeType="1"/>
            </p:cNvSpPr>
            <p:nvPr/>
          </p:nvSpPr>
          <p:spPr bwMode="auto">
            <a:xfrm flipV="1">
              <a:off x="3517" y="3806"/>
              <a:ext cx="7" cy="16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6" name="Line 3090"/>
            <p:cNvSpPr>
              <a:spLocks noChangeShapeType="1"/>
            </p:cNvSpPr>
            <p:nvPr/>
          </p:nvSpPr>
          <p:spPr bwMode="auto">
            <a:xfrm flipV="1">
              <a:off x="3435" y="3945"/>
              <a:ext cx="7" cy="17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7" name="Line 3091"/>
            <p:cNvSpPr>
              <a:spLocks noChangeShapeType="1"/>
            </p:cNvSpPr>
            <p:nvPr/>
          </p:nvSpPr>
          <p:spPr bwMode="auto">
            <a:xfrm flipV="1">
              <a:off x="3438" y="3945"/>
              <a:ext cx="7" cy="17"/>
            </a:xfrm>
            <a:prstGeom prst="line">
              <a:avLst/>
            </a:prstGeom>
            <a:noFill/>
            <a:ln w="0">
              <a:solidFill>
                <a:srgbClr val="17161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8" name="Rectangle 3092"/>
            <p:cNvSpPr>
              <a:spLocks noChangeArrowheads="1"/>
            </p:cNvSpPr>
            <p:nvPr/>
          </p:nvSpPr>
          <p:spPr bwMode="auto">
            <a:xfrm>
              <a:off x="3698" y="3287"/>
              <a:ext cx="3" cy="17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09" name="Freeform 3093"/>
            <p:cNvSpPr>
              <a:spLocks/>
            </p:cNvSpPr>
            <p:nvPr/>
          </p:nvSpPr>
          <p:spPr bwMode="auto">
            <a:xfrm>
              <a:off x="3704" y="3287"/>
              <a:ext cx="13" cy="17"/>
            </a:xfrm>
            <a:custGeom>
              <a:avLst/>
              <a:gdLst/>
              <a:ahLst/>
              <a:cxnLst>
                <a:cxn ang="0">
                  <a:pos x="8" y="46"/>
                </a:cxn>
                <a:cxn ang="0">
                  <a:pos x="11" y="54"/>
                </a:cxn>
                <a:cxn ang="0">
                  <a:pos x="18" y="59"/>
                </a:cxn>
                <a:cxn ang="0">
                  <a:pos x="28" y="61"/>
                </a:cxn>
                <a:cxn ang="0">
                  <a:pos x="38" y="60"/>
                </a:cxn>
                <a:cxn ang="0">
                  <a:pos x="43" y="56"/>
                </a:cxn>
                <a:cxn ang="0">
                  <a:pos x="45" y="50"/>
                </a:cxn>
                <a:cxn ang="0">
                  <a:pos x="43" y="44"/>
                </a:cxn>
                <a:cxn ang="0">
                  <a:pos x="37" y="41"/>
                </a:cxn>
                <a:cxn ang="0">
                  <a:pos x="25" y="37"/>
                </a:cxn>
                <a:cxn ang="0">
                  <a:pos x="12" y="33"/>
                </a:cxn>
                <a:cxn ang="0">
                  <a:pos x="5" y="27"/>
                </a:cxn>
                <a:cxn ang="0">
                  <a:pos x="3" y="19"/>
                </a:cxn>
                <a:cxn ang="0">
                  <a:pos x="6" y="9"/>
                </a:cxn>
                <a:cxn ang="0">
                  <a:pos x="14" y="2"/>
                </a:cxn>
                <a:cxn ang="0">
                  <a:pos x="26" y="0"/>
                </a:cxn>
                <a:cxn ang="0">
                  <a:pos x="40" y="2"/>
                </a:cxn>
                <a:cxn ang="0">
                  <a:pos x="48" y="9"/>
                </a:cxn>
                <a:cxn ang="0">
                  <a:pos x="52" y="21"/>
                </a:cxn>
                <a:cxn ang="0">
                  <a:pos x="43" y="18"/>
                </a:cxn>
                <a:cxn ang="0">
                  <a:pos x="40" y="14"/>
                </a:cxn>
                <a:cxn ang="0">
                  <a:pos x="35" y="9"/>
                </a:cxn>
                <a:cxn ang="0">
                  <a:pos x="30" y="8"/>
                </a:cxn>
                <a:cxn ang="0">
                  <a:pos x="19" y="8"/>
                </a:cxn>
                <a:cxn ang="0">
                  <a:pos x="12" y="15"/>
                </a:cxn>
                <a:cxn ang="0">
                  <a:pos x="12" y="22"/>
                </a:cxn>
                <a:cxn ang="0">
                  <a:pos x="18" y="27"/>
                </a:cxn>
                <a:cxn ang="0">
                  <a:pos x="37" y="31"/>
                </a:cxn>
                <a:cxn ang="0">
                  <a:pos x="47" y="36"/>
                </a:cxn>
                <a:cxn ang="0">
                  <a:pos x="53" y="44"/>
                </a:cxn>
                <a:cxn ang="0">
                  <a:pos x="53" y="54"/>
                </a:cxn>
                <a:cxn ang="0">
                  <a:pos x="47" y="63"/>
                </a:cxn>
                <a:cxn ang="0">
                  <a:pos x="35" y="69"/>
                </a:cxn>
                <a:cxn ang="0">
                  <a:pos x="20" y="69"/>
                </a:cxn>
                <a:cxn ang="0">
                  <a:pos x="8" y="63"/>
                </a:cxn>
                <a:cxn ang="0">
                  <a:pos x="1" y="53"/>
                </a:cxn>
              </a:cxnLst>
              <a:rect l="0" t="0" r="r" b="b"/>
              <a:pathLst>
                <a:path w="54" h="70">
                  <a:moveTo>
                    <a:pt x="0" y="47"/>
                  </a:moveTo>
                  <a:lnTo>
                    <a:pt x="8" y="46"/>
                  </a:lnTo>
                  <a:lnTo>
                    <a:pt x="9" y="50"/>
                  </a:lnTo>
                  <a:lnTo>
                    <a:pt x="11" y="54"/>
                  </a:lnTo>
                  <a:lnTo>
                    <a:pt x="14" y="57"/>
                  </a:lnTo>
                  <a:lnTo>
                    <a:pt x="18" y="59"/>
                  </a:lnTo>
                  <a:lnTo>
                    <a:pt x="22" y="61"/>
                  </a:lnTo>
                  <a:lnTo>
                    <a:pt x="28" y="61"/>
                  </a:lnTo>
                  <a:lnTo>
                    <a:pt x="32" y="61"/>
                  </a:lnTo>
                  <a:lnTo>
                    <a:pt x="38" y="60"/>
                  </a:lnTo>
                  <a:lnTo>
                    <a:pt x="41" y="58"/>
                  </a:lnTo>
                  <a:lnTo>
                    <a:pt x="43" y="56"/>
                  </a:lnTo>
                  <a:lnTo>
                    <a:pt x="45" y="53"/>
                  </a:lnTo>
                  <a:lnTo>
                    <a:pt x="45" y="50"/>
                  </a:lnTo>
                  <a:lnTo>
                    <a:pt x="45" y="47"/>
                  </a:lnTo>
                  <a:lnTo>
                    <a:pt x="43" y="44"/>
                  </a:lnTo>
                  <a:lnTo>
                    <a:pt x="41" y="42"/>
                  </a:lnTo>
                  <a:lnTo>
                    <a:pt x="37" y="41"/>
                  </a:lnTo>
                  <a:lnTo>
                    <a:pt x="32" y="39"/>
                  </a:lnTo>
                  <a:lnTo>
                    <a:pt x="25" y="37"/>
                  </a:lnTo>
                  <a:lnTo>
                    <a:pt x="17" y="35"/>
                  </a:lnTo>
                  <a:lnTo>
                    <a:pt x="12" y="33"/>
                  </a:lnTo>
                  <a:lnTo>
                    <a:pt x="8" y="31"/>
                  </a:lnTo>
                  <a:lnTo>
                    <a:pt x="5" y="27"/>
                  </a:lnTo>
                  <a:lnTo>
                    <a:pt x="3" y="23"/>
                  </a:lnTo>
                  <a:lnTo>
                    <a:pt x="3" y="19"/>
                  </a:lnTo>
                  <a:lnTo>
                    <a:pt x="3" y="14"/>
                  </a:lnTo>
                  <a:lnTo>
                    <a:pt x="6" y="9"/>
                  </a:lnTo>
                  <a:lnTo>
                    <a:pt x="9" y="5"/>
                  </a:lnTo>
                  <a:lnTo>
                    <a:pt x="14" y="2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40" y="2"/>
                  </a:lnTo>
                  <a:lnTo>
                    <a:pt x="45" y="5"/>
                  </a:lnTo>
                  <a:lnTo>
                    <a:pt x="48" y="9"/>
                  </a:lnTo>
                  <a:lnTo>
                    <a:pt x="51" y="15"/>
                  </a:lnTo>
                  <a:lnTo>
                    <a:pt x="52" y="21"/>
                  </a:lnTo>
                  <a:lnTo>
                    <a:pt x="43" y="21"/>
                  </a:lnTo>
                  <a:lnTo>
                    <a:pt x="43" y="18"/>
                  </a:lnTo>
                  <a:lnTo>
                    <a:pt x="42" y="16"/>
                  </a:lnTo>
                  <a:lnTo>
                    <a:pt x="40" y="14"/>
                  </a:lnTo>
                  <a:lnTo>
                    <a:pt x="39" y="11"/>
                  </a:lnTo>
                  <a:lnTo>
                    <a:pt x="35" y="9"/>
                  </a:lnTo>
                  <a:lnTo>
                    <a:pt x="33" y="8"/>
                  </a:lnTo>
                  <a:lnTo>
                    <a:pt x="30" y="8"/>
                  </a:lnTo>
                  <a:lnTo>
                    <a:pt x="26" y="8"/>
                  </a:lnTo>
                  <a:lnTo>
                    <a:pt x="19" y="8"/>
                  </a:lnTo>
                  <a:lnTo>
                    <a:pt x="15" y="10"/>
                  </a:lnTo>
                  <a:lnTo>
                    <a:pt x="12" y="15"/>
                  </a:lnTo>
                  <a:lnTo>
                    <a:pt x="11" y="18"/>
                  </a:lnTo>
                  <a:lnTo>
                    <a:pt x="12" y="22"/>
                  </a:lnTo>
                  <a:lnTo>
                    <a:pt x="14" y="24"/>
                  </a:lnTo>
                  <a:lnTo>
                    <a:pt x="18" y="27"/>
                  </a:lnTo>
                  <a:lnTo>
                    <a:pt x="27" y="29"/>
                  </a:lnTo>
                  <a:lnTo>
                    <a:pt x="37" y="31"/>
                  </a:lnTo>
                  <a:lnTo>
                    <a:pt x="42" y="33"/>
                  </a:lnTo>
                  <a:lnTo>
                    <a:pt x="47" y="36"/>
                  </a:lnTo>
                  <a:lnTo>
                    <a:pt x="51" y="40"/>
                  </a:lnTo>
                  <a:lnTo>
                    <a:pt x="53" y="44"/>
                  </a:lnTo>
                  <a:lnTo>
                    <a:pt x="54" y="49"/>
                  </a:lnTo>
                  <a:lnTo>
                    <a:pt x="53" y="54"/>
                  </a:lnTo>
                  <a:lnTo>
                    <a:pt x="51" y="59"/>
                  </a:lnTo>
                  <a:lnTo>
                    <a:pt x="47" y="63"/>
                  </a:lnTo>
                  <a:lnTo>
                    <a:pt x="42" y="67"/>
                  </a:lnTo>
                  <a:lnTo>
                    <a:pt x="35" y="69"/>
                  </a:lnTo>
                  <a:lnTo>
                    <a:pt x="28" y="70"/>
                  </a:lnTo>
                  <a:lnTo>
                    <a:pt x="20" y="69"/>
                  </a:lnTo>
                  <a:lnTo>
                    <a:pt x="13" y="67"/>
                  </a:lnTo>
                  <a:lnTo>
                    <a:pt x="8" y="63"/>
                  </a:lnTo>
                  <a:lnTo>
                    <a:pt x="4" y="58"/>
                  </a:lnTo>
                  <a:lnTo>
                    <a:pt x="1" y="5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0" name="Freeform 3094"/>
            <p:cNvSpPr>
              <a:spLocks noEditPoints="1"/>
            </p:cNvSpPr>
            <p:nvPr/>
          </p:nvSpPr>
          <p:spPr bwMode="auto">
            <a:xfrm>
              <a:off x="3720" y="3287"/>
              <a:ext cx="14" cy="17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0" y="0"/>
                </a:cxn>
                <a:cxn ang="0">
                  <a:pos x="24" y="0"/>
                </a:cxn>
                <a:cxn ang="0">
                  <a:pos x="31" y="0"/>
                </a:cxn>
                <a:cxn ang="0">
                  <a:pos x="36" y="1"/>
                </a:cxn>
                <a:cxn ang="0">
                  <a:pos x="41" y="3"/>
                </a:cxn>
                <a:cxn ang="0">
                  <a:pos x="45" y="6"/>
                </a:cxn>
                <a:cxn ang="0">
                  <a:pos x="50" y="11"/>
                </a:cxn>
                <a:cxn ang="0">
                  <a:pos x="53" y="18"/>
                </a:cxn>
                <a:cxn ang="0">
                  <a:pos x="55" y="25"/>
                </a:cxn>
                <a:cxn ang="0">
                  <a:pos x="56" y="34"/>
                </a:cxn>
                <a:cxn ang="0">
                  <a:pos x="55" y="41"/>
                </a:cxn>
                <a:cxn ang="0">
                  <a:pos x="54" y="47"/>
                </a:cxn>
                <a:cxn ang="0">
                  <a:pos x="52" y="52"/>
                </a:cxn>
                <a:cxn ang="0">
                  <a:pos x="49" y="56"/>
                </a:cxn>
                <a:cxn ang="0">
                  <a:pos x="47" y="60"/>
                </a:cxn>
                <a:cxn ang="0">
                  <a:pos x="44" y="62"/>
                </a:cxn>
                <a:cxn ang="0">
                  <a:pos x="40" y="65"/>
                </a:cxn>
                <a:cxn ang="0">
                  <a:pos x="36" y="67"/>
                </a:cxn>
                <a:cxn ang="0">
                  <a:pos x="31" y="67"/>
                </a:cxn>
                <a:cxn ang="0">
                  <a:pos x="25" y="68"/>
                </a:cxn>
                <a:cxn ang="0">
                  <a:pos x="0" y="68"/>
                </a:cxn>
                <a:cxn ang="0">
                  <a:pos x="9" y="59"/>
                </a:cxn>
                <a:cxn ang="0">
                  <a:pos x="24" y="59"/>
                </a:cxn>
                <a:cxn ang="0">
                  <a:pos x="30" y="59"/>
                </a:cxn>
                <a:cxn ang="0">
                  <a:pos x="34" y="58"/>
                </a:cxn>
                <a:cxn ang="0">
                  <a:pos x="38" y="56"/>
                </a:cxn>
                <a:cxn ang="0">
                  <a:pos x="40" y="54"/>
                </a:cxn>
                <a:cxn ang="0">
                  <a:pos x="43" y="51"/>
                </a:cxn>
                <a:cxn ang="0">
                  <a:pos x="45" y="46"/>
                </a:cxn>
                <a:cxn ang="0">
                  <a:pos x="46" y="40"/>
                </a:cxn>
                <a:cxn ang="0">
                  <a:pos x="47" y="33"/>
                </a:cxn>
                <a:cxn ang="0">
                  <a:pos x="47" y="29"/>
                </a:cxn>
                <a:cxn ang="0">
                  <a:pos x="46" y="24"/>
                </a:cxn>
                <a:cxn ang="0">
                  <a:pos x="45" y="21"/>
                </a:cxn>
                <a:cxn ang="0">
                  <a:pos x="43" y="18"/>
                </a:cxn>
                <a:cxn ang="0">
                  <a:pos x="40" y="13"/>
                </a:cxn>
                <a:cxn ang="0">
                  <a:pos x="35" y="9"/>
                </a:cxn>
                <a:cxn ang="0">
                  <a:pos x="31" y="8"/>
                </a:cxn>
                <a:cxn ang="0">
                  <a:pos x="24" y="8"/>
                </a:cxn>
                <a:cxn ang="0">
                  <a:pos x="9" y="8"/>
                </a:cxn>
                <a:cxn ang="0">
                  <a:pos x="9" y="59"/>
                </a:cxn>
              </a:cxnLst>
              <a:rect l="0" t="0" r="r" b="b"/>
              <a:pathLst>
                <a:path w="56" h="68">
                  <a:moveTo>
                    <a:pt x="0" y="68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31" y="0"/>
                  </a:lnTo>
                  <a:lnTo>
                    <a:pt x="36" y="1"/>
                  </a:lnTo>
                  <a:lnTo>
                    <a:pt x="41" y="3"/>
                  </a:lnTo>
                  <a:lnTo>
                    <a:pt x="45" y="6"/>
                  </a:lnTo>
                  <a:lnTo>
                    <a:pt x="50" y="11"/>
                  </a:lnTo>
                  <a:lnTo>
                    <a:pt x="53" y="18"/>
                  </a:lnTo>
                  <a:lnTo>
                    <a:pt x="55" y="25"/>
                  </a:lnTo>
                  <a:lnTo>
                    <a:pt x="56" y="34"/>
                  </a:lnTo>
                  <a:lnTo>
                    <a:pt x="55" y="41"/>
                  </a:lnTo>
                  <a:lnTo>
                    <a:pt x="54" y="47"/>
                  </a:lnTo>
                  <a:lnTo>
                    <a:pt x="52" y="52"/>
                  </a:lnTo>
                  <a:lnTo>
                    <a:pt x="49" y="56"/>
                  </a:lnTo>
                  <a:lnTo>
                    <a:pt x="47" y="60"/>
                  </a:lnTo>
                  <a:lnTo>
                    <a:pt x="44" y="62"/>
                  </a:lnTo>
                  <a:lnTo>
                    <a:pt x="40" y="65"/>
                  </a:lnTo>
                  <a:lnTo>
                    <a:pt x="36" y="67"/>
                  </a:lnTo>
                  <a:lnTo>
                    <a:pt x="31" y="67"/>
                  </a:lnTo>
                  <a:lnTo>
                    <a:pt x="25" y="68"/>
                  </a:lnTo>
                  <a:lnTo>
                    <a:pt x="0" y="68"/>
                  </a:lnTo>
                  <a:close/>
                  <a:moveTo>
                    <a:pt x="9" y="59"/>
                  </a:moveTo>
                  <a:lnTo>
                    <a:pt x="24" y="59"/>
                  </a:lnTo>
                  <a:lnTo>
                    <a:pt x="30" y="59"/>
                  </a:lnTo>
                  <a:lnTo>
                    <a:pt x="34" y="58"/>
                  </a:lnTo>
                  <a:lnTo>
                    <a:pt x="38" y="56"/>
                  </a:lnTo>
                  <a:lnTo>
                    <a:pt x="40" y="54"/>
                  </a:lnTo>
                  <a:lnTo>
                    <a:pt x="43" y="51"/>
                  </a:lnTo>
                  <a:lnTo>
                    <a:pt x="45" y="46"/>
                  </a:lnTo>
                  <a:lnTo>
                    <a:pt x="46" y="40"/>
                  </a:lnTo>
                  <a:lnTo>
                    <a:pt x="47" y="33"/>
                  </a:lnTo>
                  <a:lnTo>
                    <a:pt x="47" y="29"/>
                  </a:lnTo>
                  <a:lnTo>
                    <a:pt x="46" y="24"/>
                  </a:lnTo>
                  <a:lnTo>
                    <a:pt x="45" y="21"/>
                  </a:lnTo>
                  <a:lnTo>
                    <a:pt x="43" y="18"/>
                  </a:lnTo>
                  <a:lnTo>
                    <a:pt x="40" y="13"/>
                  </a:lnTo>
                  <a:lnTo>
                    <a:pt x="35" y="9"/>
                  </a:lnTo>
                  <a:lnTo>
                    <a:pt x="31" y="8"/>
                  </a:lnTo>
                  <a:lnTo>
                    <a:pt x="24" y="8"/>
                  </a:lnTo>
                  <a:lnTo>
                    <a:pt x="9" y="8"/>
                  </a:lnTo>
                  <a:lnTo>
                    <a:pt x="9" y="5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1" name="Freeform 3095"/>
            <p:cNvSpPr>
              <a:spLocks/>
            </p:cNvSpPr>
            <p:nvPr/>
          </p:nvSpPr>
          <p:spPr bwMode="auto">
            <a:xfrm>
              <a:off x="3737" y="3287"/>
              <a:ext cx="13" cy="17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44" y="53"/>
                </a:cxn>
                <a:cxn ang="0">
                  <a:pos x="44" y="0"/>
                </a:cxn>
                <a:cxn ang="0">
                  <a:pos x="52" y="0"/>
                </a:cxn>
                <a:cxn ang="0">
                  <a:pos x="52" y="68"/>
                </a:cxn>
                <a:cxn ang="0">
                  <a:pos x="43" y="68"/>
                </a:cxn>
                <a:cxn ang="0">
                  <a:pos x="9" y="15"/>
                </a:cxn>
                <a:cxn ang="0">
                  <a:pos x="9" y="68"/>
                </a:cxn>
                <a:cxn ang="0">
                  <a:pos x="0" y="68"/>
                </a:cxn>
              </a:cxnLst>
              <a:rect l="0" t="0" r="r" b="b"/>
              <a:pathLst>
                <a:path w="52" h="68">
                  <a:moveTo>
                    <a:pt x="0" y="68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44" y="53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52" y="68"/>
                  </a:lnTo>
                  <a:lnTo>
                    <a:pt x="43" y="68"/>
                  </a:lnTo>
                  <a:lnTo>
                    <a:pt x="9" y="15"/>
                  </a:lnTo>
                  <a:lnTo>
                    <a:pt x="9" y="68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2" name="Freeform 3096"/>
            <p:cNvSpPr>
              <a:spLocks noEditPoints="1"/>
            </p:cNvSpPr>
            <p:nvPr/>
          </p:nvSpPr>
          <p:spPr bwMode="auto">
            <a:xfrm>
              <a:off x="3760" y="3287"/>
              <a:ext cx="13" cy="17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0" y="0"/>
                </a:cxn>
                <a:cxn ang="0">
                  <a:pos x="26" y="0"/>
                </a:cxn>
                <a:cxn ang="0">
                  <a:pos x="33" y="1"/>
                </a:cxn>
                <a:cxn ang="0">
                  <a:pos x="38" y="2"/>
                </a:cxn>
                <a:cxn ang="0">
                  <a:pos x="42" y="5"/>
                </a:cxn>
                <a:cxn ang="0">
                  <a:pos x="45" y="8"/>
                </a:cxn>
                <a:cxn ang="0">
                  <a:pos x="47" y="13"/>
                </a:cxn>
                <a:cxn ang="0">
                  <a:pos x="48" y="18"/>
                </a:cxn>
                <a:cxn ang="0">
                  <a:pos x="47" y="22"/>
                </a:cxn>
                <a:cxn ang="0">
                  <a:pos x="45" y="26"/>
                </a:cxn>
                <a:cxn ang="0">
                  <a:pos x="42" y="29"/>
                </a:cxn>
                <a:cxn ang="0">
                  <a:pos x="38" y="32"/>
                </a:cxn>
                <a:cxn ang="0">
                  <a:pos x="44" y="34"/>
                </a:cxn>
                <a:cxn ang="0">
                  <a:pos x="48" y="38"/>
                </a:cxn>
                <a:cxn ang="0">
                  <a:pos x="50" y="42"/>
                </a:cxn>
                <a:cxn ang="0">
                  <a:pos x="51" y="48"/>
                </a:cxn>
                <a:cxn ang="0">
                  <a:pos x="50" y="52"/>
                </a:cxn>
                <a:cxn ang="0">
                  <a:pos x="49" y="56"/>
                </a:cxn>
                <a:cxn ang="0">
                  <a:pos x="47" y="60"/>
                </a:cxn>
                <a:cxn ang="0">
                  <a:pos x="44" y="62"/>
                </a:cxn>
                <a:cxn ang="0">
                  <a:pos x="41" y="65"/>
                </a:cxn>
                <a:cxn ang="0">
                  <a:pos x="37" y="67"/>
                </a:cxn>
                <a:cxn ang="0">
                  <a:pos x="32" y="67"/>
                </a:cxn>
                <a:cxn ang="0">
                  <a:pos x="26" y="68"/>
                </a:cxn>
                <a:cxn ang="0">
                  <a:pos x="0" y="68"/>
                </a:cxn>
                <a:cxn ang="0">
                  <a:pos x="9" y="29"/>
                </a:cxn>
                <a:cxn ang="0">
                  <a:pos x="24" y="29"/>
                </a:cxn>
                <a:cxn ang="0">
                  <a:pos x="29" y="28"/>
                </a:cxn>
                <a:cxn ang="0">
                  <a:pos x="32" y="28"/>
                </a:cxn>
                <a:cxn ang="0">
                  <a:pos x="35" y="27"/>
                </a:cxn>
                <a:cxn ang="0">
                  <a:pos x="37" y="25"/>
                </a:cxn>
                <a:cxn ang="0">
                  <a:pos x="39" y="22"/>
                </a:cxn>
                <a:cxn ang="0">
                  <a:pos x="39" y="19"/>
                </a:cxn>
                <a:cxn ang="0">
                  <a:pos x="39" y="16"/>
                </a:cxn>
                <a:cxn ang="0">
                  <a:pos x="37" y="13"/>
                </a:cxn>
                <a:cxn ang="0">
                  <a:pos x="36" y="10"/>
                </a:cxn>
                <a:cxn ang="0">
                  <a:pos x="33" y="9"/>
                </a:cxn>
                <a:cxn ang="0">
                  <a:pos x="29" y="8"/>
                </a:cxn>
                <a:cxn ang="0">
                  <a:pos x="23" y="8"/>
                </a:cxn>
                <a:cxn ang="0">
                  <a:pos x="9" y="8"/>
                </a:cxn>
                <a:cxn ang="0">
                  <a:pos x="9" y="29"/>
                </a:cxn>
                <a:cxn ang="0">
                  <a:pos x="9" y="59"/>
                </a:cxn>
                <a:cxn ang="0">
                  <a:pos x="26" y="59"/>
                </a:cxn>
                <a:cxn ang="0">
                  <a:pos x="30" y="59"/>
                </a:cxn>
                <a:cxn ang="0">
                  <a:pos x="32" y="59"/>
                </a:cxn>
                <a:cxn ang="0">
                  <a:pos x="35" y="58"/>
                </a:cxn>
                <a:cxn ang="0">
                  <a:pos x="37" y="57"/>
                </a:cxn>
                <a:cxn ang="0">
                  <a:pos x="39" y="55"/>
                </a:cxn>
                <a:cxn ang="0">
                  <a:pos x="40" y="53"/>
                </a:cxn>
                <a:cxn ang="0">
                  <a:pos x="41" y="51"/>
                </a:cxn>
                <a:cxn ang="0">
                  <a:pos x="42" y="48"/>
                </a:cxn>
                <a:cxn ang="0">
                  <a:pos x="41" y="44"/>
                </a:cxn>
                <a:cxn ang="0">
                  <a:pos x="40" y="41"/>
                </a:cxn>
                <a:cxn ang="0">
                  <a:pos x="38" y="39"/>
                </a:cxn>
                <a:cxn ang="0">
                  <a:pos x="35" y="37"/>
                </a:cxn>
                <a:cxn ang="0">
                  <a:pos x="31" y="37"/>
                </a:cxn>
                <a:cxn ang="0">
                  <a:pos x="25" y="36"/>
                </a:cxn>
                <a:cxn ang="0">
                  <a:pos x="9" y="36"/>
                </a:cxn>
                <a:cxn ang="0">
                  <a:pos x="9" y="59"/>
                </a:cxn>
              </a:cxnLst>
              <a:rect l="0" t="0" r="r" b="b"/>
              <a:pathLst>
                <a:path w="51" h="68">
                  <a:moveTo>
                    <a:pt x="0" y="68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38" y="2"/>
                  </a:lnTo>
                  <a:lnTo>
                    <a:pt x="42" y="5"/>
                  </a:lnTo>
                  <a:lnTo>
                    <a:pt x="45" y="8"/>
                  </a:lnTo>
                  <a:lnTo>
                    <a:pt x="47" y="13"/>
                  </a:lnTo>
                  <a:lnTo>
                    <a:pt x="48" y="18"/>
                  </a:lnTo>
                  <a:lnTo>
                    <a:pt x="47" y="22"/>
                  </a:lnTo>
                  <a:lnTo>
                    <a:pt x="45" y="26"/>
                  </a:lnTo>
                  <a:lnTo>
                    <a:pt x="42" y="29"/>
                  </a:lnTo>
                  <a:lnTo>
                    <a:pt x="38" y="32"/>
                  </a:lnTo>
                  <a:lnTo>
                    <a:pt x="44" y="34"/>
                  </a:lnTo>
                  <a:lnTo>
                    <a:pt x="48" y="38"/>
                  </a:lnTo>
                  <a:lnTo>
                    <a:pt x="50" y="42"/>
                  </a:lnTo>
                  <a:lnTo>
                    <a:pt x="51" y="48"/>
                  </a:lnTo>
                  <a:lnTo>
                    <a:pt x="50" y="52"/>
                  </a:lnTo>
                  <a:lnTo>
                    <a:pt x="49" y="56"/>
                  </a:lnTo>
                  <a:lnTo>
                    <a:pt x="47" y="60"/>
                  </a:lnTo>
                  <a:lnTo>
                    <a:pt x="44" y="62"/>
                  </a:lnTo>
                  <a:lnTo>
                    <a:pt x="41" y="65"/>
                  </a:lnTo>
                  <a:lnTo>
                    <a:pt x="37" y="67"/>
                  </a:lnTo>
                  <a:lnTo>
                    <a:pt x="32" y="67"/>
                  </a:lnTo>
                  <a:lnTo>
                    <a:pt x="26" y="68"/>
                  </a:lnTo>
                  <a:lnTo>
                    <a:pt x="0" y="68"/>
                  </a:lnTo>
                  <a:close/>
                  <a:moveTo>
                    <a:pt x="9" y="29"/>
                  </a:moveTo>
                  <a:lnTo>
                    <a:pt x="24" y="29"/>
                  </a:lnTo>
                  <a:lnTo>
                    <a:pt x="29" y="28"/>
                  </a:lnTo>
                  <a:lnTo>
                    <a:pt x="32" y="28"/>
                  </a:lnTo>
                  <a:lnTo>
                    <a:pt x="35" y="27"/>
                  </a:lnTo>
                  <a:lnTo>
                    <a:pt x="37" y="25"/>
                  </a:lnTo>
                  <a:lnTo>
                    <a:pt x="39" y="22"/>
                  </a:lnTo>
                  <a:lnTo>
                    <a:pt x="39" y="19"/>
                  </a:lnTo>
                  <a:lnTo>
                    <a:pt x="39" y="16"/>
                  </a:lnTo>
                  <a:lnTo>
                    <a:pt x="37" y="13"/>
                  </a:lnTo>
                  <a:lnTo>
                    <a:pt x="36" y="10"/>
                  </a:lnTo>
                  <a:lnTo>
                    <a:pt x="33" y="9"/>
                  </a:lnTo>
                  <a:lnTo>
                    <a:pt x="29" y="8"/>
                  </a:lnTo>
                  <a:lnTo>
                    <a:pt x="23" y="8"/>
                  </a:lnTo>
                  <a:lnTo>
                    <a:pt x="9" y="8"/>
                  </a:lnTo>
                  <a:lnTo>
                    <a:pt x="9" y="29"/>
                  </a:lnTo>
                  <a:close/>
                  <a:moveTo>
                    <a:pt x="9" y="59"/>
                  </a:moveTo>
                  <a:lnTo>
                    <a:pt x="26" y="59"/>
                  </a:lnTo>
                  <a:lnTo>
                    <a:pt x="30" y="59"/>
                  </a:lnTo>
                  <a:lnTo>
                    <a:pt x="32" y="59"/>
                  </a:lnTo>
                  <a:lnTo>
                    <a:pt x="35" y="58"/>
                  </a:lnTo>
                  <a:lnTo>
                    <a:pt x="37" y="57"/>
                  </a:lnTo>
                  <a:lnTo>
                    <a:pt x="39" y="55"/>
                  </a:lnTo>
                  <a:lnTo>
                    <a:pt x="40" y="53"/>
                  </a:lnTo>
                  <a:lnTo>
                    <a:pt x="41" y="51"/>
                  </a:lnTo>
                  <a:lnTo>
                    <a:pt x="42" y="48"/>
                  </a:lnTo>
                  <a:lnTo>
                    <a:pt x="41" y="44"/>
                  </a:lnTo>
                  <a:lnTo>
                    <a:pt x="40" y="41"/>
                  </a:lnTo>
                  <a:lnTo>
                    <a:pt x="38" y="39"/>
                  </a:lnTo>
                  <a:lnTo>
                    <a:pt x="35" y="37"/>
                  </a:lnTo>
                  <a:lnTo>
                    <a:pt x="31" y="37"/>
                  </a:lnTo>
                  <a:lnTo>
                    <a:pt x="25" y="36"/>
                  </a:lnTo>
                  <a:lnTo>
                    <a:pt x="9" y="36"/>
                  </a:lnTo>
                  <a:lnTo>
                    <a:pt x="9" y="5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3" name="Freeform 3097"/>
            <p:cNvSpPr>
              <a:spLocks noEditPoints="1"/>
            </p:cNvSpPr>
            <p:nvPr/>
          </p:nvSpPr>
          <p:spPr bwMode="auto">
            <a:xfrm>
              <a:off x="3776" y="3287"/>
              <a:ext cx="15" cy="17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8" y="0"/>
                </a:cxn>
                <a:cxn ang="0">
                  <a:pos x="43" y="2"/>
                </a:cxn>
                <a:cxn ang="0">
                  <a:pos x="47" y="4"/>
                </a:cxn>
                <a:cxn ang="0">
                  <a:pos x="51" y="8"/>
                </a:cxn>
                <a:cxn ang="0">
                  <a:pos x="54" y="14"/>
                </a:cxn>
                <a:cxn ang="0">
                  <a:pos x="54" y="19"/>
                </a:cxn>
                <a:cxn ang="0">
                  <a:pos x="54" y="22"/>
                </a:cxn>
                <a:cxn ang="0">
                  <a:pos x="53" y="25"/>
                </a:cxn>
                <a:cxn ang="0">
                  <a:pos x="51" y="28"/>
                </a:cxn>
                <a:cxn ang="0">
                  <a:pos x="49" y="31"/>
                </a:cxn>
                <a:cxn ang="0">
                  <a:pos x="46" y="33"/>
                </a:cxn>
                <a:cxn ang="0">
                  <a:pos x="43" y="35"/>
                </a:cxn>
                <a:cxn ang="0">
                  <a:pos x="39" y="36"/>
                </a:cxn>
                <a:cxn ang="0">
                  <a:pos x="35" y="37"/>
                </a:cxn>
                <a:cxn ang="0">
                  <a:pos x="38" y="38"/>
                </a:cxn>
                <a:cxn ang="0">
                  <a:pos x="40" y="40"/>
                </a:cxn>
                <a:cxn ang="0">
                  <a:pos x="44" y="44"/>
                </a:cxn>
                <a:cxn ang="0">
                  <a:pos x="47" y="49"/>
                </a:cxn>
                <a:cxn ang="0">
                  <a:pos x="60" y="68"/>
                </a:cxn>
                <a:cxn ang="0">
                  <a:pos x="48" y="68"/>
                </a:cxn>
                <a:cxn ang="0">
                  <a:pos x="39" y="53"/>
                </a:cxn>
                <a:cxn ang="0">
                  <a:pos x="36" y="48"/>
                </a:cxn>
                <a:cxn ang="0">
                  <a:pos x="33" y="44"/>
                </a:cxn>
                <a:cxn ang="0">
                  <a:pos x="30" y="41"/>
                </a:cxn>
                <a:cxn ang="0">
                  <a:pos x="28" y="40"/>
                </a:cxn>
                <a:cxn ang="0">
                  <a:pos x="26" y="39"/>
                </a:cxn>
                <a:cxn ang="0">
                  <a:pos x="24" y="38"/>
                </a:cxn>
                <a:cxn ang="0">
                  <a:pos x="22" y="38"/>
                </a:cxn>
                <a:cxn ang="0">
                  <a:pos x="20" y="38"/>
                </a:cxn>
                <a:cxn ang="0">
                  <a:pos x="10" y="38"/>
                </a:cxn>
                <a:cxn ang="0">
                  <a:pos x="10" y="68"/>
                </a:cxn>
                <a:cxn ang="0">
                  <a:pos x="0" y="68"/>
                </a:cxn>
                <a:cxn ang="0">
                  <a:pos x="10" y="30"/>
                </a:cxn>
                <a:cxn ang="0">
                  <a:pos x="28" y="30"/>
                </a:cxn>
                <a:cxn ang="0">
                  <a:pos x="34" y="30"/>
                </a:cxn>
                <a:cxn ang="0">
                  <a:pos x="38" y="29"/>
                </a:cxn>
                <a:cxn ang="0">
                  <a:pos x="40" y="27"/>
                </a:cxn>
                <a:cxn ang="0">
                  <a:pos x="43" y="25"/>
                </a:cxn>
                <a:cxn ang="0">
                  <a:pos x="44" y="22"/>
                </a:cxn>
                <a:cxn ang="0">
                  <a:pos x="44" y="19"/>
                </a:cxn>
                <a:cxn ang="0">
                  <a:pos x="44" y="15"/>
                </a:cxn>
                <a:cxn ang="0">
                  <a:pos x="41" y="10"/>
                </a:cxn>
                <a:cxn ang="0">
                  <a:pos x="37" y="8"/>
                </a:cxn>
                <a:cxn ang="0">
                  <a:pos x="30" y="7"/>
                </a:cxn>
                <a:cxn ang="0">
                  <a:pos x="10" y="7"/>
                </a:cxn>
                <a:cxn ang="0">
                  <a:pos x="10" y="30"/>
                </a:cxn>
              </a:cxnLst>
              <a:rect l="0" t="0" r="r" b="b"/>
              <a:pathLst>
                <a:path w="60" h="68">
                  <a:moveTo>
                    <a:pt x="0" y="68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8" y="0"/>
                  </a:lnTo>
                  <a:lnTo>
                    <a:pt x="43" y="2"/>
                  </a:lnTo>
                  <a:lnTo>
                    <a:pt x="47" y="4"/>
                  </a:lnTo>
                  <a:lnTo>
                    <a:pt x="51" y="8"/>
                  </a:lnTo>
                  <a:lnTo>
                    <a:pt x="54" y="14"/>
                  </a:lnTo>
                  <a:lnTo>
                    <a:pt x="54" y="19"/>
                  </a:lnTo>
                  <a:lnTo>
                    <a:pt x="54" y="22"/>
                  </a:lnTo>
                  <a:lnTo>
                    <a:pt x="53" y="25"/>
                  </a:lnTo>
                  <a:lnTo>
                    <a:pt x="51" y="28"/>
                  </a:lnTo>
                  <a:lnTo>
                    <a:pt x="49" y="31"/>
                  </a:lnTo>
                  <a:lnTo>
                    <a:pt x="46" y="33"/>
                  </a:lnTo>
                  <a:lnTo>
                    <a:pt x="43" y="35"/>
                  </a:lnTo>
                  <a:lnTo>
                    <a:pt x="39" y="36"/>
                  </a:lnTo>
                  <a:lnTo>
                    <a:pt x="35" y="37"/>
                  </a:lnTo>
                  <a:lnTo>
                    <a:pt x="38" y="38"/>
                  </a:lnTo>
                  <a:lnTo>
                    <a:pt x="40" y="40"/>
                  </a:lnTo>
                  <a:lnTo>
                    <a:pt x="44" y="44"/>
                  </a:lnTo>
                  <a:lnTo>
                    <a:pt x="47" y="49"/>
                  </a:lnTo>
                  <a:lnTo>
                    <a:pt x="60" y="68"/>
                  </a:lnTo>
                  <a:lnTo>
                    <a:pt x="48" y="68"/>
                  </a:lnTo>
                  <a:lnTo>
                    <a:pt x="39" y="53"/>
                  </a:lnTo>
                  <a:lnTo>
                    <a:pt x="36" y="48"/>
                  </a:lnTo>
                  <a:lnTo>
                    <a:pt x="33" y="44"/>
                  </a:lnTo>
                  <a:lnTo>
                    <a:pt x="30" y="41"/>
                  </a:lnTo>
                  <a:lnTo>
                    <a:pt x="28" y="40"/>
                  </a:lnTo>
                  <a:lnTo>
                    <a:pt x="26" y="39"/>
                  </a:lnTo>
                  <a:lnTo>
                    <a:pt x="24" y="38"/>
                  </a:lnTo>
                  <a:lnTo>
                    <a:pt x="22" y="38"/>
                  </a:lnTo>
                  <a:lnTo>
                    <a:pt x="20" y="38"/>
                  </a:lnTo>
                  <a:lnTo>
                    <a:pt x="10" y="38"/>
                  </a:lnTo>
                  <a:lnTo>
                    <a:pt x="10" y="68"/>
                  </a:lnTo>
                  <a:lnTo>
                    <a:pt x="0" y="68"/>
                  </a:lnTo>
                  <a:close/>
                  <a:moveTo>
                    <a:pt x="10" y="30"/>
                  </a:moveTo>
                  <a:lnTo>
                    <a:pt x="28" y="30"/>
                  </a:lnTo>
                  <a:lnTo>
                    <a:pt x="34" y="30"/>
                  </a:lnTo>
                  <a:lnTo>
                    <a:pt x="38" y="29"/>
                  </a:lnTo>
                  <a:lnTo>
                    <a:pt x="40" y="27"/>
                  </a:lnTo>
                  <a:lnTo>
                    <a:pt x="43" y="25"/>
                  </a:lnTo>
                  <a:lnTo>
                    <a:pt x="44" y="22"/>
                  </a:lnTo>
                  <a:lnTo>
                    <a:pt x="44" y="19"/>
                  </a:lnTo>
                  <a:lnTo>
                    <a:pt x="44" y="15"/>
                  </a:lnTo>
                  <a:lnTo>
                    <a:pt x="41" y="10"/>
                  </a:lnTo>
                  <a:lnTo>
                    <a:pt x="37" y="8"/>
                  </a:lnTo>
                  <a:lnTo>
                    <a:pt x="30" y="7"/>
                  </a:lnTo>
                  <a:lnTo>
                    <a:pt x="10" y="7"/>
                  </a:lnTo>
                  <a:lnTo>
                    <a:pt x="10" y="3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4" name="Rectangle 3098"/>
            <p:cNvSpPr>
              <a:spLocks noChangeArrowheads="1"/>
            </p:cNvSpPr>
            <p:nvPr/>
          </p:nvSpPr>
          <p:spPr bwMode="auto">
            <a:xfrm>
              <a:off x="3793" y="3287"/>
              <a:ext cx="3" cy="17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5" name="Freeform 3099"/>
            <p:cNvSpPr>
              <a:spLocks noEditPoints="1"/>
            </p:cNvSpPr>
            <p:nvPr/>
          </p:nvSpPr>
          <p:spPr bwMode="auto">
            <a:xfrm>
              <a:off x="3815" y="3355"/>
              <a:ext cx="13" cy="17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0"/>
                </a:cxn>
                <a:cxn ang="0">
                  <a:pos x="25" y="0"/>
                </a:cxn>
                <a:cxn ang="0">
                  <a:pos x="31" y="0"/>
                </a:cxn>
                <a:cxn ang="0">
                  <a:pos x="35" y="1"/>
                </a:cxn>
                <a:cxn ang="0">
                  <a:pos x="40" y="2"/>
                </a:cxn>
                <a:cxn ang="0">
                  <a:pos x="43" y="4"/>
                </a:cxn>
                <a:cxn ang="0">
                  <a:pos x="46" y="7"/>
                </a:cxn>
                <a:cxn ang="0">
                  <a:pos x="50" y="10"/>
                </a:cxn>
                <a:cxn ang="0">
                  <a:pos x="51" y="14"/>
                </a:cxn>
                <a:cxn ang="0">
                  <a:pos x="52" y="19"/>
                </a:cxn>
                <a:cxn ang="0">
                  <a:pos x="51" y="23"/>
                </a:cxn>
                <a:cxn ang="0">
                  <a:pos x="50" y="27"/>
                </a:cxn>
                <a:cxn ang="0">
                  <a:pos x="49" y="30"/>
                </a:cxn>
                <a:cxn ang="0">
                  <a:pos x="45" y="33"/>
                </a:cxn>
                <a:cxn ang="0">
                  <a:pos x="42" y="36"/>
                </a:cxn>
                <a:cxn ang="0">
                  <a:pos x="38" y="38"/>
                </a:cxn>
                <a:cxn ang="0">
                  <a:pos x="32" y="39"/>
                </a:cxn>
                <a:cxn ang="0">
                  <a:pos x="26" y="39"/>
                </a:cxn>
                <a:cxn ang="0">
                  <a:pos x="9" y="39"/>
                </a:cxn>
                <a:cxn ang="0">
                  <a:pos x="9" y="67"/>
                </a:cxn>
                <a:cxn ang="0">
                  <a:pos x="0" y="67"/>
                </a:cxn>
                <a:cxn ang="0">
                  <a:pos x="9" y="31"/>
                </a:cxn>
                <a:cxn ang="0">
                  <a:pos x="26" y="31"/>
                </a:cxn>
                <a:cxn ang="0">
                  <a:pos x="30" y="31"/>
                </a:cxn>
                <a:cxn ang="0">
                  <a:pos x="33" y="31"/>
                </a:cxn>
                <a:cxn ang="0">
                  <a:pos x="36" y="30"/>
                </a:cxn>
                <a:cxn ang="0">
                  <a:pos x="38" y="28"/>
                </a:cxn>
                <a:cxn ang="0">
                  <a:pos x="40" y="27"/>
                </a:cxn>
                <a:cxn ang="0">
                  <a:pos x="41" y="24"/>
                </a:cxn>
                <a:cxn ang="0">
                  <a:pos x="41" y="22"/>
                </a:cxn>
                <a:cxn ang="0">
                  <a:pos x="42" y="19"/>
                </a:cxn>
                <a:cxn ang="0">
                  <a:pos x="41" y="16"/>
                </a:cxn>
                <a:cxn ang="0">
                  <a:pos x="40" y="12"/>
                </a:cxn>
                <a:cxn ang="0">
                  <a:pos x="37" y="10"/>
                </a:cxn>
                <a:cxn ang="0">
                  <a:pos x="34" y="8"/>
                </a:cxn>
                <a:cxn ang="0">
                  <a:pos x="31" y="8"/>
                </a:cxn>
                <a:cxn ang="0">
                  <a:pos x="26" y="8"/>
                </a:cxn>
                <a:cxn ang="0">
                  <a:pos x="9" y="8"/>
                </a:cxn>
                <a:cxn ang="0">
                  <a:pos x="9" y="31"/>
                </a:cxn>
              </a:cxnLst>
              <a:rect l="0" t="0" r="r" b="b"/>
              <a:pathLst>
                <a:path w="52" h="67">
                  <a:moveTo>
                    <a:pt x="0" y="67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5" y="1"/>
                  </a:lnTo>
                  <a:lnTo>
                    <a:pt x="40" y="2"/>
                  </a:lnTo>
                  <a:lnTo>
                    <a:pt x="43" y="4"/>
                  </a:lnTo>
                  <a:lnTo>
                    <a:pt x="46" y="7"/>
                  </a:lnTo>
                  <a:lnTo>
                    <a:pt x="50" y="10"/>
                  </a:lnTo>
                  <a:lnTo>
                    <a:pt x="51" y="14"/>
                  </a:lnTo>
                  <a:lnTo>
                    <a:pt x="52" y="19"/>
                  </a:lnTo>
                  <a:lnTo>
                    <a:pt x="51" y="23"/>
                  </a:lnTo>
                  <a:lnTo>
                    <a:pt x="50" y="27"/>
                  </a:lnTo>
                  <a:lnTo>
                    <a:pt x="49" y="30"/>
                  </a:lnTo>
                  <a:lnTo>
                    <a:pt x="45" y="33"/>
                  </a:lnTo>
                  <a:lnTo>
                    <a:pt x="42" y="36"/>
                  </a:lnTo>
                  <a:lnTo>
                    <a:pt x="38" y="38"/>
                  </a:lnTo>
                  <a:lnTo>
                    <a:pt x="32" y="39"/>
                  </a:lnTo>
                  <a:lnTo>
                    <a:pt x="26" y="39"/>
                  </a:lnTo>
                  <a:lnTo>
                    <a:pt x="9" y="39"/>
                  </a:lnTo>
                  <a:lnTo>
                    <a:pt x="9" y="67"/>
                  </a:lnTo>
                  <a:lnTo>
                    <a:pt x="0" y="67"/>
                  </a:lnTo>
                  <a:close/>
                  <a:moveTo>
                    <a:pt x="9" y="31"/>
                  </a:moveTo>
                  <a:lnTo>
                    <a:pt x="26" y="31"/>
                  </a:lnTo>
                  <a:lnTo>
                    <a:pt x="30" y="31"/>
                  </a:lnTo>
                  <a:lnTo>
                    <a:pt x="33" y="31"/>
                  </a:lnTo>
                  <a:lnTo>
                    <a:pt x="36" y="30"/>
                  </a:lnTo>
                  <a:lnTo>
                    <a:pt x="38" y="28"/>
                  </a:lnTo>
                  <a:lnTo>
                    <a:pt x="40" y="27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2" y="19"/>
                  </a:lnTo>
                  <a:lnTo>
                    <a:pt x="41" y="16"/>
                  </a:lnTo>
                  <a:lnTo>
                    <a:pt x="40" y="12"/>
                  </a:lnTo>
                  <a:lnTo>
                    <a:pt x="37" y="10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26" y="8"/>
                  </a:lnTo>
                  <a:lnTo>
                    <a:pt x="9" y="8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6" name="Freeform 3100"/>
            <p:cNvSpPr>
              <a:spLocks noEditPoints="1"/>
            </p:cNvSpPr>
            <p:nvPr/>
          </p:nvSpPr>
          <p:spPr bwMode="auto">
            <a:xfrm>
              <a:off x="3830" y="3355"/>
              <a:ext cx="17" cy="17"/>
            </a:xfrm>
            <a:custGeom>
              <a:avLst/>
              <a:gdLst/>
              <a:ahLst/>
              <a:cxnLst>
                <a:cxn ang="0">
                  <a:pos x="1" y="27"/>
                </a:cxn>
                <a:cxn ang="0">
                  <a:pos x="5" y="14"/>
                </a:cxn>
                <a:cxn ang="0">
                  <a:pos x="14" y="5"/>
                </a:cxn>
                <a:cxn ang="0">
                  <a:pos x="25" y="1"/>
                </a:cxn>
                <a:cxn ang="0">
                  <a:pos x="36" y="0"/>
                </a:cxn>
                <a:cxn ang="0">
                  <a:pos x="45" y="2"/>
                </a:cxn>
                <a:cxn ang="0">
                  <a:pos x="52" y="7"/>
                </a:cxn>
                <a:cxn ang="0">
                  <a:pos x="58" y="13"/>
                </a:cxn>
                <a:cxn ang="0">
                  <a:pos x="62" y="20"/>
                </a:cxn>
                <a:cxn ang="0">
                  <a:pos x="64" y="29"/>
                </a:cxn>
                <a:cxn ang="0">
                  <a:pos x="64" y="39"/>
                </a:cxn>
                <a:cxn ang="0">
                  <a:pos x="62" y="49"/>
                </a:cxn>
                <a:cxn ang="0">
                  <a:pos x="58" y="57"/>
                </a:cxn>
                <a:cxn ang="0">
                  <a:pos x="52" y="63"/>
                </a:cxn>
                <a:cxn ang="0">
                  <a:pos x="45" y="67"/>
                </a:cxn>
                <a:cxn ang="0">
                  <a:pos x="36" y="69"/>
                </a:cxn>
                <a:cxn ang="0">
                  <a:pos x="27" y="69"/>
                </a:cxn>
                <a:cxn ang="0">
                  <a:pos x="19" y="66"/>
                </a:cxn>
                <a:cxn ang="0">
                  <a:pos x="11" y="62"/>
                </a:cxn>
                <a:cxn ang="0">
                  <a:pos x="6" y="56"/>
                </a:cxn>
                <a:cxn ang="0">
                  <a:pos x="1" y="43"/>
                </a:cxn>
                <a:cxn ang="0">
                  <a:pos x="9" y="35"/>
                </a:cxn>
                <a:cxn ang="0">
                  <a:pos x="11" y="47"/>
                </a:cxn>
                <a:cxn ang="0">
                  <a:pos x="15" y="55"/>
                </a:cxn>
                <a:cxn ang="0">
                  <a:pos x="23" y="60"/>
                </a:cxn>
                <a:cxn ang="0">
                  <a:pos x="31" y="62"/>
                </a:cxn>
                <a:cxn ang="0">
                  <a:pos x="41" y="60"/>
                </a:cxn>
                <a:cxn ang="0">
                  <a:pos x="49" y="55"/>
                </a:cxn>
                <a:cxn ang="0">
                  <a:pos x="53" y="45"/>
                </a:cxn>
                <a:cxn ang="0">
                  <a:pos x="55" y="34"/>
                </a:cxn>
                <a:cxn ang="0">
                  <a:pos x="52" y="20"/>
                </a:cxn>
                <a:cxn ang="0">
                  <a:pos x="44" y="11"/>
                </a:cxn>
                <a:cxn ang="0">
                  <a:pos x="32" y="7"/>
                </a:cxn>
                <a:cxn ang="0">
                  <a:pos x="23" y="9"/>
                </a:cxn>
                <a:cxn ang="0">
                  <a:pos x="16" y="14"/>
                </a:cxn>
                <a:cxn ang="0">
                  <a:pos x="11" y="22"/>
                </a:cxn>
                <a:cxn ang="0">
                  <a:pos x="9" y="35"/>
                </a:cxn>
              </a:cxnLst>
              <a:rect l="0" t="0" r="r" b="b"/>
              <a:pathLst>
                <a:path w="64" h="69">
                  <a:moveTo>
                    <a:pt x="0" y="35"/>
                  </a:moveTo>
                  <a:lnTo>
                    <a:pt x="1" y="27"/>
                  </a:lnTo>
                  <a:lnTo>
                    <a:pt x="2" y="20"/>
                  </a:lnTo>
                  <a:lnTo>
                    <a:pt x="5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5" y="1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1" y="1"/>
                  </a:lnTo>
                  <a:lnTo>
                    <a:pt x="45" y="2"/>
                  </a:lnTo>
                  <a:lnTo>
                    <a:pt x="49" y="4"/>
                  </a:lnTo>
                  <a:lnTo>
                    <a:pt x="52" y="7"/>
                  </a:lnTo>
                  <a:lnTo>
                    <a:pt x="55" y="10"/>
                  </a:lnTo>
                  <a:lnTo>
                    <a:pt x="58" y="13"/>
                  </a:lnTo>
                  <a:lnTo>
                    <a:pt x="60" y="16"/>
                  </a:lnTo>
                  <a:lnTo>
                    <a:pt x="62" y="20"/>
                  </a:lnTo>
                  <a:lnTo>
                    <a:pt x="63" y="25"/>
                  </a:lnTo>
                  <a:lnTo>
                    <a:pt x="64" y="29"/>
                  </a:lnTo>
                  <a:lnTo>
                    <a:pt x="64" y="34"/>
                  </a:lnTo>
                  <a:lnTo>
                    <a:pt x="64" y="39"/>
                  </a:lnTo>
                  <a:lnTo>
                    <a:pt x="63" y="44"/>
                  </a:lnTo>
                  <a:lnTo>
                    <a:pt x="62" y="49"/>
                  </a:lnTo>
                  <a:lnTo>
                    <a:pt x="60" y="53"/>
                  </a:lnTo>
                  <a:lnTo>
                    <a:pt x="58" y="57"/>
                  </a:lnTo>
                  <a:lnTo>
                    <a:pt x="55" y="60"/>
                  </a:lnTo>
                  <a:lnTo>
                    <a:pt x="52" y="63"/>
                  </a:lnTo>
                  <a:lnTo>
                    <a:pt x="48" y="65"/>
                  </a:lnTo>
                  <a:lnTo>
                    <a:pt x="45" y="67"/>
                  </a:lnTo>
                  <a:lnTo>
                    <a:pt x="41" y="68"/>
                  </a:lnTo>
                  <a:lnTo>
                    <a:pt x="36" y="69"/>
                  </a:lnTo>
                  <a:lnTo>
                    <a:pt x="31" y="69"/>
                  </a:lnTo>
                  <a:lnTo>
                    <a:pt x="27" y="69"/>
                  </a:lnTo>
                  <a:lnTo>
                    <a:pt x="23" y="68"/>
                  </a:lnTo>
                  <a:lnTo>
                    <a:pt x="19" y="66"/>
                  </a:lnTo>
                  <a:lnTo>
                    <a:pt x="15" y="64"/>
                  </a:lnTo>
                  <a:lnTo>
                    <a:pt x="11" y="62"/>
                  </a:lnTo>
                  <a:lnTo>
                    <a:pt x="8" y="59"/>
                  </a:lnTo>
                  <a:lnTo>
                    <a:pt x="6" y="56"/>
                  </a:lnTo>
                  <a:lnTo>
                    <a:pt x="4" y="52"/>
                  </a:lnTo>
                  <a:lnTo>
                    <a:pt x="1" y="43"/>
                  </a:lnTo>
                  <a:lnTo>
                    <a:pt x="0" y="35"/>
                  </a:lnTo>
                  <a:close/>
                  <a:moveTo>
                    <a:pt x="9" y="35"/>
                  </a:moveTo>
                  <a:lnTo>
                    <a:pt x="9" y="41"/>
                  </a:lnTo>
                  <a:lnTo>
                    <a:pt x="11" y="47"/>
                  </a:lnTo>
                  <a:lnTo>
                    <a:pt x="13" y="51"/>
                  </a:lnTo>
                  <a:lnTo>
                    <a:pt x="15" y="55"/>
                  </a:lnTo>
                  <a:lnTo>
                    <a:pt x="19" y="58"/>
                  </a:lnTo>
                  <a:lnTo>
                    <a:pt x="23" y="60"/>
                  </a:lnTo>
                  <a:lnTo>
                    <a:pt x="27" y="61"/>
                  </a:lnTo>
                  <a:lnTo>
                    <a:pt x="31" y="62"/>
                  </a:lnTo>
                  <a:lnTo>
                    <a:pt x="36" y="61"/>
                  </a:lnTo>
                  <a:lnTo>
                    <a:pt x="41" y="60"/>
                  </a:lnTo>
                  <a:lnTo>
                    <a:pt x="45" y="58"/>
                  </a:lnTo>
                  <a:lnTo>
                    <a:pt x="49" y="55"/>
                  </a:lnTo>
                  <a:lnTo>
                    <a:pt x="51" y="51"/>
                  </a:lnTo>
                  <a:lnTo>
                    <a:pt x="53" y="45"/>
                  </a:lnTo>
                  <a:lnTo>
                    <a:pt x="55" y="40"/>
                  </a:lnTo>
                  <a:lnTo>
                    <a:pt x="55" y="34"/>
                  </a:lnTo>
                  <a:lnTo>
                    <a:pt x="54" y="27"/>
                  </a:lnTo>
                  <a:lnTo>
                    <a:pt x="52" y="20"/>
                  </a:lnTo>
                  <a:lnTo>
                    <a:pt x="49" y="15"/>
                  </a:lnTo>
                  <a:lnTo>
                    <a:pt x="44" y="11"/>
                  </a:lnTo>
                  <a:lnTo>
                    <a:pt x="39" y="8"/>
                  </a:lnTo>
                  <a:lnTo>
                    <a:pt x="32" y="7"/>
                  </a:lnTo>
                  <a:lnTo>
                    <a:pt x="27" y="8"/>
                  </a:lnTo>
                  <a:lnTo>
                    <a:pt x="23" y="9"/>
                  </a:lnTo>
                  <a:lnTo>
                    <a:pt x="19" y="11"/>
                  </a:lnTo>
                  <a:lnTo>
                    <a:pt x="16" y="14"/>
                  </a:lnTo>
                  <a:lnTo>
                    <a:pt x="13" y="18"/>
                  </a:lnTo>
                  <a:lnTo>
                    <a:pt x="11" y="22"/>
                  </a:lnTo>
                  <a:lnTo>
                    <a:pt x="9" y="28"/>
                  </a:lnTo>
                  <a:lnTo>
                    <a:pt x="9" y="3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7" name="Freeform 3101"/>
            <p:cNvSpPr>
              <a:spLocks/>
            </p:cNvSpPr>
            <p:nvPr/>
          </p:nvSpPr>
          <p:spPr bwMode="auto">
            <a:xfrm>
              <a:off x="3848" y="3355"/>
              <a:ext cx="13" cy="17"/>
            </a:xfrm>
            <a:custGeom>
              <a:avLst/>
              <a:gdLst/>
              <a:ahLst/>
              <a:cxnLst>
                <a:cxn ang="0">
                  <a:pos x="23" y="67"/>
                </a:cxn>
                <a:cxn ang="0">
                  <a:pos x="23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53" y="0"/>
                </a:cxn>
                <a:cxn ang="0">
                  <a:pos x="53" y="8"/>
                </a:cxn>
                <a:cxn ang="0">
                  <a:pos x="31" y="8"/>
                </a:cxn>
                <a:cxn ang="0">
                  <a:pos x="31" y="67"/>
                </a:cxn>
                <a:cxn ang="0">
                  <a:pos x="23" y="67"/>
                </a:cxn>
              </a:cxnLst>
              <a:rect l="0" t="0" r="r" b="b"/>
              <a:pathLst>
                <a:path w="53" h="67">
                  <a:moveTo>
                    <a:pt x="23" y="67"/>
                  </a:moveTo>
                  <a:lnTo>
                    <a:pt x="23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8"/>
                  </a:lnTo>
                  <a:lnTo>
                    <a:pt x="31" y="8"/>
                  </a:lnTo>
                  <a:lnTo>
                    <a:pt x="31" y="67"/>
                  </a:lnTo>
                  <a:lnTo>
                    <a:pt x="23" y="6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8" name="Freeform 3102"/>
            <p:cNvSpPr>
              <a:spLocks/>
            </p:cNvSpPr>
            <p:nvPr/>
          </p:nvSpPr>
          <p:spPr bwMode="auto">
            <a:xfrm>
              <a:off x="3863" y="3355"/>
              <a:ext cx="13" cy="17"/>
            </a:xfrm>
            <a:custGeom>
              <a:avLst/>
              <a:gdLst/>
              <a:ahLst/>
              <a:cxnLst>
                <a:cxn ang="0">
                  <a:pos x="8" y="45"/>
                </a:cxn>
                <a:cxn ang="0">
                  <a:pos x="12" y="54"/>
                </a:cxn>
                <a:cxn ang="0">
                  <a:pos x="19" y="59"/>
                </a:cxn>
                <a:cxn ang="0">
                  <a:pos x="29" y="61"/>
                </a:cxn>
                <a:cxn ang="0">
                  <a:pos x="38" y="60"/>
                </a:cxn>
                <a:cxn ang="0">
                  <a:pos x="43" y="56"/>
                </a:cxn>
                <a:cxn ang="0">
                  <a:pos x="45" y="50"/>
                </a:cxn>
                <a:cxn ang="0">
                  <a:pos x="43" y="44"/>
                </a:cxn>
                <a:cxn ang="0">
                  <a:pos x="37" y="40"/>
                </a:cxn>
                <a:cxn ang="0">
                  <a:pos x="26" y="37"/>
                </a:cxn>
                <a:cxn ang="0">
                  <a:pos x="13" y="32"/>
                </a:cxn>
                <a:cxn ang="0">
                  <a:pos x="5" y="26"/>
                </a:cxn>
                <a:cxn ang="0">
                  <a:pos x="3" y="18"/>
                </a:cxn>
                <a:cxn ang="0">
                  <a:pos x="6" y="9"/>
                </a:cxn>
                <a:cxn ang="0">
                  <a:pos x="15" y="2"/>
                </a:cxn>
                <a:cxn ang="0">
                  <a:pos x="27" y="0"/>
                </a:cxn>
                <a:cxn ang="0">
                  <a:pos x="40" y="2"/>
                </a:cxn>
                <a:cxn ang="0">
                  <a:pos x="48" y="9"/>
                </a:cxn>
                <a:cxn ang="0">
                  <a:pos x="52" y="20"/>
                </a:cxn>
                <a:cxn ang="0">
                  <a:pos x="43" y="17"/>
                </a:cxn>
                <a:cxn ang="0">
                  <a:pos x="40" y="13"/>
                </a:cxn>
                <a:cxn ang="0">
                  <a:pos x="36" y="9"/>
                </a:cxn>
                <a:cxn ang="0">
                  <a:pos x="31" y="8"/>
                </a:cxn>
                <a:cxn ang="0">
                  <a:pos x="20" y="8"/>
                </a:cxn>
                <a:cxn ang="0">
                  <a:pos x="13" y="14"/>
                </a:cxn>
                <a:cxn ang="0">
                  <a:pos x="13" y="21"/>
                </a:cxn>
                <a:cxn ang="0">
                  <a:pos x="19" y="26"/>
                </a:cxn>
                <a:cxn ang="0">
                  <a:pos x="37" y="30"/>
                </a:cxn>
                <a:cxn ang="0">
                  <a:pos x="47" y="35"/>
                </a:cxn>
                <a:cxn ang="0">
                  <a:pos x="53" y="43"/>
                </a:cxn>
                <a:cxn ang="0">
                  <a:pos x="53" y="54"/>
                </a:cxn>
                <a:cxn ang="0">
                  <a:pos x="47" y="63"/>
                </a:cxn>
                <a:cxn ang="0">
                  <a:pos x="36" y="68"/>
                </a:cxn>
                <a:cxn ang="0">
                  <a:pos x="21" y="68"/>
                </a:cxn>
                <a:cxn ang="0">
                  <a:pos x="8" y="63"/>
                </a:cxn>
                <a:cxn ang="0">
                  <a:pos x="1" y="53"/>
                </a:cxn>
              </a:cxnLst>
              <a:rect l="0" t="0" r="r" b="b"/>
              <a:pathLst>
                <a:path w="53" h="69">
                  <a:moveTo>
                    <a:pt x="0" y="47"/>
                  </a:moveTo>
                  <a:lnTo>
                    <a:pt x="8" y="45"/>
                  </a:lnTo>
                  <a:lnTo>
                    <a:pt x="9" y="51"/>
                  </a:lnTo>
                  <a:lnTo>
                    <a:pt x="12" y="54"/>
                  </a:lnTo>
                  <a:lnTo>
                    <a:pt x="15" y="57"/>
                  </a:lnTo>
                  <a:lnTo>
                    <a:pt x="19" y="59"/>
                  </a:lnTo>
                  <a:lnTo>
                    <a:pt x="23" y="61"/>
                  </a:lnTo>
                  <a:lnTo>
                    <a:pt x="29" y="61"/>
                  </a:lnTo>
                  <a:lnTo>
                    <a:pt x="33" y="61"/>
                  </a:lnTo>
                  <a:lnTo>
                    <a:pt x="38" y="60"/>
                  </a:lnTo>
                  <a:lnTo>
                    <a:pt x="41" y="58"/>
                  </a:lnTo>
                  <a:lnTo>
                    <a:pt x="43" y="56"/>
                  </a:lnTo>
                  <a:lnTo>
                    <a:pt x="45" y="53"/>
                  </a:lnTo>
                  <a:lnTo>
                    <a:pt x="45" y="50"/>
                  </a:lnTo>
                  <a:lnTo>
                    <a:pt x="45" y="47"/>
                  </a:lnTo>
                  <a:lnTo>
                    <a:pt x="43" y="44"/>
                  </a:lnTo>
                  <a:lnTo>
                    <a:pt x="41" y="41"/>
                  </a:lnTo>
                  <a:lnTo>
                    <a:pt x="37" y="40"/>
                  </a:lnTo>
                  <a:lnTo>
                    <a:pt x="33" y="38"/>
                  </a:lnTo>
                  <a:lnTo>
                    <a:pt x="26" y="37"/>
                  </a:lnTo>
                  <a:lnTo>
                    <a:pt x="18" y="34"/>
                  </a:lnTo>
                  <a:lnTo>
                    <a:pt x="13" y="32"/>
                  </a:lnTo>
                  <a:lnTo>
                    <a:pt x="8" y="30"/>
                  </a:lnTo>
                  <a:lnTo>
                    <a:pt x="5" y="26"/>
                  </a:lnTo>
                  <a:lnTo>
                    <a:pt x="3" y="22"/>
                  </a:lnTo>
                  <a:lnTo>
                    <a:pt x="3" y="18"/>
                  </a:lnTo>
                  <a:lnTo>
                    <a:pt x="3" y="13"/>
                  </a:lnTo>
                  <a:lnTo>
                    <a:pt x="6" y="9"/>
                  </a:lnTo>
                  <a:lnTo>
                    <a:pt x="9" y="5"/>
                  </a:lnTo>
                  <a:lnTo>
                    <a:pt x="15" y="2"/>
                  </a:lnTo>
                  <a:lnTo>
                    <a:pt x="20" y="1"/>
                  </a:lnTo>
                  <a:lnTo>
                    <a:pt x="27" y="0"/>
                  </a:lnTo>
                  <a:lnTo>
                    <a:pt x="34" y="1"/>
                  </a:lnTo>
                  <a:lnTo>
                    <a:pt x="40" y="2"/>
                  </a:lnTo>
                  <a:lnTo>
                    <a:pt x="45" y="5"/>
                  </a:lnTo>
                  <a:lnTo>
                    <a:pt x="48" y="9"/>
                  </a:lnTo>
                  <a:lnTo>
                    <a:pt x="51" y="14"/>
                  </a:lnTo>
                  <a:lnTo>
                    <a:pt x="52" y="20"/>
                  </a:lnTo>
                  <a:lnTo>
                    <a:pt x="43" y="20"/>
                  </a:lnTo>
                  <a:lnTo>
                    <a:pt x="43" y="17"/>
                  </a:lnTo>
                  <a:lnTo>
                    <a:pt x="42" y="15"/>
                  </a:lnTo>
                  <a:lnTo>
                    <a:pt x="40" y="13"/>
                  </a:lnTo>
                  <a:lnTo>
                    <a:pt x="39" y="11"/>
                  </a:lnTo>
                  <a:lnTo>
                    <a:pt x="36" y="9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27" y="8"/>
                  </a:lnTo>
                  <a:lnTo>
                    <a:pt x="20" y="8"/>
                  </a:lnTo>
                  <a:lnTo>
                    <a:pt x="16" y="11"/>
                  </a:lnTo>
                  <a:lnTo>
                    <a:pt x="13" y="14"/>
                  </a:lnTo>
                  <a:lnTo>
                    <a:pt x="12" y="18"/>
                  </a:lnTo>
                  <a:lnTo>
                    <a:pt x="13" y="21"/>
                  </a:lnTo>
                  <a:lnTo>
                    <a:pt x="15" y="23"/>
                  </a:lnTo>
                  <a:lnTo>
                    <a:pt x="19" y="26"/>
                  </a:lnTo>
                  <a:lnTo>
                    <a:pt x="28" y="28"/>
                  </a:lnTo>
                  <a:lnTo>
                    <a:pt x="37" y="30"/>
                  </a:lnTo>
                  <a:lnTo>
                    <a:pt x="42" y="32"/>
                  </a:lnTo>
                  <a:lnTo>
                    <a:pt x="47" y="35"/>
                  </a:lnTo>
                  <a:lnTo>
                    <a:pt x="51" y="39"/>
                  </a:lnTo>
                  <a:lnTo>
                    <a:pt x="53" y="43"/>
                  </a:lnTo>
                  <a:lnTo>
                    <a:pt x="53" y="49"/>
                  </a:lnTo>
                  <a:lnTo>
                    <a:pt x="53" y="54"/>
                  </a:lnTo>
                  <a:lnTo>
                    <a:pt x="50" y="59"/>
                  </a:lnTo>
                  <a:lnTo>
                    <a:pt x="47" y="63"/>
                  </a:lnTo>
                  <a:lnTo>
                    <a:pt x="42" y="66"/>
                  </a:lnTo>
                  <a:lnTo>
                    <a:pt x="36" y="68"/>
                  </a:lnTo>
                  <a:lnTo>
                    <a:pt x="29" y="69"/>
                  </a:lnTo>
                  <a:lnTo>
                    <a:pt x="21" y="68"/>
                  </a:lnTo>
                  <a:lnTo>
                    <a:pt x="14" y="66"/>
                  </a:lnTo>
                  <a:lnTo>
                    <a:pt x="8" y="63"/>
                  </a:lnTo>
                  <a:lnTo>
                    <a:pt x="4" y="59"/>
                  </a:lnTo>
                  <a:lnTo>
                    <a:pt x="1" y="5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19" name="Freeform 3103"/>
            <p:cNvSpPr>
              <a:spLocks/>
            </p:cNvSpPr>
            <p:nvPr/>
          </p:nvSpPr>
          <p:spPr bwMode="auto">
            <a:xfrm>
              <a:off x="3880" y="3355"/>
              <a:ext cx="6" cy="17"/>
            </a:xfrm>
            <a:custGeom>
              <a:avLst/>
              <a:gdLst/>
              <a:ahLst/>
              <a:cxnLst>
                <a:cxn ang="0">
                  <a:pos x="24" y="67"/>
                </a:cxn>
                <a:cxn ang="0">
                  <a:pos x="16" y="67"/>
                </a:cxn>
                <a:cxn ang="0">
                  <a:pos x="16" y="14"/>
                </a:cxn>
                <a:cxn ang="0">
                  <a:pos x="13" y="17"/>
                </a:cxn>
                <a:cxn ang="0">
                  <a:pos x="9" y="20"/>
                </a:cxn>
                <a:cxn ang="0">
                  <a:pos x="4" y="22"/>
                </a:cxn>
                <a:cxn ang="0">
                  <a:pos x="0" y="24"/>
                </a:cxn>
                <a:cxn ang="0">
                  <a:pos x="0" y="16"/>
                </a:cxn>
                <a:cxn ang="0">
                  <a:pos x="7" y="13"/>
                </a:cxn>
                <a:cxn ang="0">
                  <a:pos x="12" y="9"/>
                </a:cxn>
                <a:cxn ang="0">
                  <a:pos x="16" y="4"/>
                </a:cxn>
                <a:cxn ang="0">
                  <a:pos x="19" y="0"/>
                </a:cxn>
                <a:cxn ang="0">
                  <a:pos x="24" y="0"/>
                </a:cxn>
                <a:cxn ang="0">
                  <a:pos x="24" y="67"/>
                </a:cxn>
              </a:cxnLst>
              <a:rect l="0" t="0" r="r" b="b"/>
              <a:pathLst>
                <a:path w="24" h="67">
                  <a:moveTo>
                    <a:pt x="24" y="67"/>
                  </a:moveTo>
                  <a:lnTo>
                    <a:pt x="16" y="67"/>
                  </a:lnTo>
                  <a:lnTo>
                    <a:pt x="16" y="14"/>
                  </a:lnTo>
                  <a:lnTo>
                    <a:pt x="13" y="17"/>
                  </a:lnTo>
                  <a:lnTo>
                    <a:pt x="9" y="20"/>
                  </a:lnTo>
                  <a:lnTo>
                    <a:pt x="4" y="22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7" y="13"/>
                  </a:lnTo>
                  <a:lnTo>
                    <a:pt x="12" y="9"/>
                  </a:lnTo>
                  <a:lnTo>
                    <a:pt x="16" y="4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4" y="6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0" name="Freeform 3104"/>
            <p:cNvSpPr>
              <a:spLocks noEditPoints="1"/>
            </p:cNvSpPr>
            <p:nvPr/>
          </p:nvSpPr>
          <p:spPr bwMode="auto">
            <a:xfrm>
              <a:off x="3815" y="3504"/>
              <a:ext cx="13" cy="17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0"/>
                </a:cxn>
                <a:cxn ang="0">
                  <a:pos x="25" y="0"/>
                </a:cxn>
                <a:cxn ang="0">
                  <a:pos x="31" y="0"/>
                </a:cxn>
                <a:cxn ang="0">
                  <a:pos x="35" y="0"/>
                </a:cxn>
                <a:cxn ang="0">
                  <a:pos x="40" y="2"/>
                </a:cxn>
                <a:cxn ang="0">
                  <a:pos x="43" y="3"/>
                </a:cxn>
                <a:cxn ang="0">
                  <a:pos x="46" y="6"/>
                </a:cxn>
                <a:cxn ang="0">
                  <a:pos x="50" y="11"/>
                </a:cxn>
                <a:cxn ang="0">
                  <a:pos x="51" y="15"/>
                </a:cxn>
                <a:cxn ang="0">
                  <a:pos x="52" y="20"/>
                </a:cxn>
                <a:cxn ang="0">
                  <a:pos x="51" y="24"/>
                </a:cxn>
                <a:cxn ang="0">
                  <a:pos x="50" y="28"/>
                </a:cxn>
                <a:cxn ang="0">
                  <a:pos x="49" y="31"/>
                </a:cxn>
                <a:cxn ang="0">
                  <a:pos x="45" y="34"/>
                </a:cxn>
                <a:cxn ang="0">
                  <a:pos x="42" y="36"/>
                </a:cxn>
                <a:cxn ang="0">
                  <a:pos x="38" y="38"/>
                </a:cxn>
                <a:cxn ang="0">
                  <a:pos x="32" y="39"/>
                </a:cxn>
                <a:cxn ang="0">
                  <a:pos x="26" y="40"/>
                </a:cxn>
                <a:cxn ang="0">
                  <a:pos x="9" y="40"/>
                </a:cxn>
                <a:cxn ang="0">
                  <a:pos x="9" y="67"/>
                </a:cxn>
                <a:cxn ang="0">
                  <a:pos x="0" y="67"/>
                </a:cxn>
                <a:cxn ang="0">
                  <a:pos x="9" y="32"/>
                </a:cxn>
                <a:cxn ang="0">
                  <a:pos x="26" y="32"/>
                </a:cxn>
                <a:cxn ang="0">
                  <a:pos x="30" y="32"/>
                </a:cxn>
                <a:cxn ang="0">
                  <a:pos x="33" y="31"/>
                </a:cxn>
                <a:cxn ang="0">
                  <a:pos x="36" y="30"/>
                </a:cxn>
                <a:cxn ang="0">
                  <a:pos x="38" y="29"/>
                </a:cxn>
                <a:cxn ang="0">
                  <a:pos x="40" y="27"/>
                </a:cxn>
                <a:cxn ang="0">
                  <a:pos x="41" y="25"/>
                </a:cxn>
                <a:cxn ang="0">
                  <a:pos x="41" y="23"/>
                </a:cxn>
                <a:cxn ang="0">
                  <a:pos x="42" y="20"/>
                </a:cxn>
                <a:cxn ang="0">
                  <a:pos x="41" y="16"/>
                </a:cxn>
                <a:cxn ang="0">
                  <a:pos x="40" y="13"/>
                </a:cxn>
                <a:cxn ang="0">
                  <a:pos x="37" y="11"/>
                </a:cxn>
                <a:cxn ang="0">
                  <a:pos x="34" y="8"/>
                </a:cxn>
                <a:cxn ang="0">
                  <a:pos x="31" y="8"/>
                </a:cxn>
                <a:cxn ang="0">
                  <a:pos x="26" y="8"/>
                </a:cxn>
                <a:cxn ang="0">
                  <a:pos x="9" y="8"/>
                </a:cxn>
                <a:cxn ang="0">
                  <a:pos x="9" y="32"/>
                </a:cxn>
              </a:cxnLst>
              <a:rect l="0" t="0" r="r" b="b"/>
              <a:pathLst>
                <a:path w="52" h="67">
                  <a:moveTo>
                    <a:pt x="0" y="67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40" y="2"/>
                  </a:lnTo>
                  <a:lnTo>
                    <a:pt x="43" y="3"/>
                  </a:lnTo>
                  <a:lnTo>
                    <a:pt x="46" y="6"/>
                  </a:lnTo>
                  <a:lnTo>
                    <a:pt x="50" y="11"/>
                  </a:lnTo>
                  <a:lnTo>
                    <a:pt x="51" y="15"/>
                  </a:lnTo>
                  <a:lnTo>
                    <a:pt x="52" y="20"/>
                  </a:lnTo>
                  <a:lnTo>
                    <a:pt x="51" y="24"/>
                  </a:lnTo>
                  <a:lnTo>
                    <a:pt x="50" y="28"/>
                  </a:lnTo>
                  <a:lnTo>
                    <a:pt x="49" y="31"/>
                  </a:lnTo>
                  <a:lnTo>
                    <a:pt x="45" y="34"/>
                  </a:lnTo>
                  <a:lnTo>
                    <a:pt x="42" y="36"/>
                  </a:lnTo>
                  <a:lnTo>
                    <a:pt x="38" y="38"/>
                  </a:lnTo>
                  <a:lnTo>
                    <a:pt x="32" y="39"/>
                  </a:lnTo>
                  <a:lnTo>
                    <a:pt x="26" y="40"/>
                  </a:lnTo>
                  <a:lnTo>
                    <a:pt x="9" y="40"/>
                  </a:lnTo>
                  <a:lnTo>
                    <a:pt x="9" y="67"/>
                  </a:lnTo>
                  <a:lnTo>
                    <a:pt x="0" y="67"/>
                  </a:lnTo>
                  <a:close/>
                  <a:moveTo>
                    <a:pt x="9" y="32"/>
                  </a:moveTo>
                  <a:lnTo>
                    <a:pt x="26" y="32"/>
                  </a:lnTo>
                  <a:lnTo>
                    <a:pt x="30" y="32"/>
                  </a:lnTo>
                  <a:lnTo>
                    <a:pt x="33" y="31"/>
                  </a:lnTo>
                  <a:lnTo>
                    <a:pt x="36" y="30"/>
                  </a:lnTo>
                  <a:lnTo>
                    <a:pt x="38" y="29"/>
                  </a:lnTo>
                  <a:lnTo>
                    <a:pt x="40" y="27"/>
                  </a:lnTo>
                  <a:lnTo>
                    <a:pt x="41" y="25"/>
                  </a:lnTo>
                  <a:lnTo>
                    <a:pt x="41" y="23"/>
                  </a:lnTo>
                  <a:lnTo>
                    <a:pt x="42" y="20"/>
                  </a:lnTo>
                  <a:lnTo>
                    <a:pt x="41" y="16"/>
                  </a:lnTo>
                  <a:lnTo>
                    <a:pt x="40" y="13"/>
                  </a:lnTo>
                  <a:lnTo>
                    <a:pt x="37" y="11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26" y="8"/>
                  </a:lnTo>
                  <a:lnTo>
                    <a:pt x="9" y="8"/>
                  </a:lnTo>
                  <a:lnTo>
                    <a:pt x="9" y="3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1" name="Freeform 3105"/>
            <p:cNvSpPr>
              <a:spLocks noEditPoints="1"/>
            </p:cNvSpPr>
            <p:nvPr/>
          </p:nvSpPr>
          <p:spPr bwMode="auto">
            <a:xfrm>
              <a:off x="3830" y="3504"/>
              <a:ext cx="17" cy="17"/>
            </a:xfrm>
            <a:custGeom>
              <a:avLst/>
              <a:gdLst/>
              <a:ahLst/>
              <a:cxnLst>
                <a:cxn ang="0">
                  <a:pos x="1" y="28"/>
                </a:cxn>
                <a:cxn ang="0">
                  <a:pos x="5" y="15"/>
                </a:cxn>
                <a:cxn ang="0">
                  <a:pos x="14" y="5"/>
                </a:cxn>
                <a:cxn ang="0">
                  <a:pos x="25" y="0"/>
                </a:cxn>
                <a:cxn ang="0">
                  <a:pos x="36" y="0"/>
                </a:cxn>
                <a:cxn ang="0">
                  <a:pos x="45" y="2"/>
                </a:cxn>
                <a:cxn ang="0">
                  <a:pos x="52" y="6"/>
                </a:cxn>
                <a:cxn ang="0">
                  <a:pos x="58" y="13"/>
                </a:cxn>
                <a:cxn ang="0">
                  <a:pos x="62" y="21"/>
                </a:cxn>
                <a:cxn ang="0">
                  <a:pos x="64" y="30"/>
                </a:cxn>
                <a:cxn ang="0">
                  <a:pos x="64" y="40"/>
                </a:cxn>
                <a:cxn ang="0">
                  <a:pos x="62" y="49"/>
                </a:cxn>
                <a:cxn ang="0">
                  <a:pos x="58" y="56"/>
                </a:cxn>
                <a:cxn ang="0">
                  <a:pos x="52" y="63"/>
                </a:cxn>
                <a:cxn ang="0">
                  <a:pos x="45" y="67"/>
                </a:cxn>
                <a:cxn ang="0">
                  <a:pos x="36" y="69"/>
                </a:cxn>
                <a:cxn ang="0">
                  <a:pos x="27" y="69"/>
                </a:cxn>
                <a:cxn ang="0">
                  <a:pos x="19" y="67"/>
                </a:cxn>
                <a:cxn ang="0">
                  <a:pos x="11" y="63"/>
                </a:cxn>
                <a:cxn ang="0">
                  <a:pos x="6" y="56"/>
                </a:cxn>
                <a:cxn ang="0">
                  <a:pos x="1" y="44"/>
                </a:cxn>
                <a:cxn ang="0">
                  <a:pos x="9" y="36"/>
                </a:cxn>
                <a:cxn ang="0">
                  <a:pos x="11" y="46"/>
                </a:cxn>
                <a:cxn ang="0">
                  <a:pos x="15" y="54"/>
                </a:cxn>
                <a:cxn ang="0">
                  <a:pos x="23" y="59"/>
                </a:cxn>
                <a:cxn ang="0">
                  <a:pos x="31" y="62"/>
                </a:cxn>
                <a:cxn ang="0">
                  <a:pos x="41" y="59"/>
                </a:cxn>
                <a:cxn ang="0">
                  <a:pos x="49" y="54"/>
                </a:cxn>
                <a:cxn ang="0">
                  <a:pos x="53" y="46"/>
                </a:cxn>
                <a:cxn ang="0">
                  <a:pos x="55" y="35"/>
                </a:cxn>
                <a:cxn ang="0">
                  <a:pos x="52" y="21"/>
                </a:cxn>
                <a:cxn ang="0">
                  <a:pos x="44" y="11"/>
                </a:cxn>
                <a:cxn ang="0">
                  <a:pos x="32" y="7"/>
                </a:cxn>
                <a:cxn ang="0">
                  <a:pos x="23" y="9"/>
                </a:cxn>
                <a:cxn ang="0">
                  <a:pos x="16" y="14"/>
                </a:cxn>
                <a:cxn ang="0">
                  <a:pos x="11" y="23"/>
                </a:cxn>
                <a:cxn ang="0">
                  <a:pos x="9" y="36"/>
                </a:cxn>
              </a:cxnLst>
              <a:rect l="0" t="0" r="r" b="b"/>
              <a:pathLst>
                <a:path w="64" h="70">
                  <a:moveTo>
                    <a:pt x="0" y="35"/>
                  </a:moveTo>
                  <a:lnTo>
                    <a:pt x="1" y="28"/>
                  </a:lnTo>
                  <a:lnTo>
                    <a:pt x="2" y="21"/>
                  </a:lnTo>
                  <a:lnTo>
                    <a:pt x="5" y="15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1" y="1"/>
                  </a:lnTo>
                  <a:lnTo>
                    <a:pt x="45" y="2"/>
                  </a:lnTo>
                  <a:lnTo>
                    <a:pt x="49" y="4"/>
                  </a:lnTo>
                  <a:lnTo>
                    <a:pt x="52" y="6"/>
                  </a:lnTo>
                  <a:lnTo>
                    <a:pt x="55" y="9"/>
                  </a:lnTo>
                  <a:lnTo>
                    <a:pt x="58" y="13"/>
                  </a:lnTo>
                  <a:lnTo>
                    <a:pt x="60" y="17"/>
                  </a:lnTo>
                  <a:lnTo>
                    <a:pt x="62" y="21"/>
                  </a:lnTo>
                  <a:lnTo>
                    <a:pt x="63" y="25"/>
                  </a:lnTo>
                  <a:lnTo>
                    <a:pt x="64" y="30"/>
                  </a:lnTo>
                  <a:lnTo>
                    <a:pt x="64" y="35"/>
                  </a:lnTo>
                  <a:lnTo>
                    <a:pt x="64" y="40"/>
                  </a:lnTo>
                  <a:lnTo>
                    <a:pt x="63" y="44"/>
                  </a:lnTo>
                  <a:lnTo>
                    <a:pt x="62" y="49"/>
                  </a:lnTo>
                  <a:lnTo>
                    <a:pt x="60" y="53"/>
                  </a:lnTo>
                  <a:lnTo>
                    <a:pt x="58" y="56"/>
                  </a:lnTo>
                  <a:lnTo>
                    <a:pt x="55" y="60"/>
                  </a:lnTo>
                  <a:lnTo>
                    <a:pt x="52" y="63"/>
                  </a:lnTo>
                  <a:lnTo>
                    <a:pt x="48" y="66"/>
                  </a:lnTo>
                  <a:lnTo>
                    <a:pt x="45" y="67"/>
                  </a:lnTo>
                  <a:lnTo>
                    <a:pt x="41" y="69"/>
                  </a:lnTo>
                  <a:lnTo>
                    <a:pt x="36" y="69"/>
                  </a:lnTo>
                  <a:lnTo>
                    <a:pt x="31" y="70"/>
                  </a:lnTo>
                  <a:lnTo>
                    <a:pt x="27" y="69"/>
                  </a:lnTo>
                  <a:lnTo>
                    <a:pt x="23" y="68"/>
                  </a:lnTo>
                  <a:lnTo>
                    <a:pt x="19" y="67"/>
                  </a:lnTo>
                  <a:lnTo>
                    <a:pt x="15" y="65"/>
                  </a:lnTo>
                  <a:lnTo>
                    <a:pt x="11" y="63"/>
                  </a:lnTo>
                  <a:lnTo>
                    <a:pt x="8" y="59"/>
                  </a:lnTo>
                  <a:lnTo>
                    <a:pt x="6" y="56"/>
                  </a:lnTo>
                  <a:lnTo>
                    <a:pt x="4" y="52"/>
                  </a:lnTo>
                  <a:lnTo>
                    <a:pt x="1" y="44"/>
                  </a:lnTo>
                  <a:lnTo>
                    <a:pt x="0" y="35"/>
                  </a:lnTo>
                  <a:close/>
                  <a:moveTo>
                    <a:pt x="9" y="36"/>
                  </a:moveTo>
                  <a:lnTo>
                    <a:pt x="9" y="41"/>
                  </a:lnTo>
                  <a:lnTo>
                    <a:pt x="11" y="46"/>
                  </a:lnTo>
                  <a:lnTo>
                    <a:pt x="13" y="51"/>
                  </a:lnTo>
                  <a:lnTo>
                    <a:pt x="15" y="54"/>
                  </a:lnTo>
                  <a:lnTo>
                    <a:pt x="19" y="57"/>
                  </a:lnTo>
                  <a:lnTo>
                    <a:pt x="23" y="59"/>
                  </a:lnTo>
                  <a:lnTo>
                    <a:pt x="27" y="62"/>
                  </a:lnTo>
                  <a:lnTo>
                    <a:pt x="31" y="62"/>
                  </a:lnTo>
                  <a:lnTo>
                    <a:pt x="36" y="62"/>
                  </a:lnTo>
                  <a:lnTo>
                    <a:pt x="41" y="59"/>
                  </a:lnTo>
                  <a:lnTo>
                    <a:pt x="45" y="57"/>
                  </a:lnTo>
                  <a:lnTo>
                    <a:pt x="49" y="54"/>
                  </a:lnTo>
                  <a:lnTo>
                    <a:pt x="51" y="50"/>
                  </a:lnTo>
                  <a:lnTo>
                    <a:pt x="53" y="46"/>
                  </a:lnTo>
                  <a:lnTo>
                    <a:pt x="55" y="41"/>
                  </a:lnTo>
                  <a:lnTo>
                    <a:pt x="55" y="35"/>
                  </a:lnTo>
                  <a:lnTo>
                    <a:pt x="54" y="27"/>
                  </a:lnTo>
                  <a:lnTo>
                    <a:pt x="52" y="21"/>
                  </a:lnTo>
                  <a:lnTo>
                    <a:pt x="49" y="15"/>
                  </a:lnTo>
                  <a:lnTo>
                    <a:pt x="44" y="11"/>
                  </a:lnTo>
                  <a:lnTo>
                    <a:pt x="39" y="8"/>
                  </a:lnTo>
                  <a:lnTo>
                    <a:pt x="32" y="7"/>
                  </a:lnTo>
                  <a:lnTo>
                    <a:pt x="27" y="7"/>
                  </a:lnTo>
                  <a:lnTo>
                    <a:pt x="23" y="9"/>
                  </a:lnTo>
                  <a:lnTo>
                    <a:pt x="19" y="12"/>
                  </a:lnTo>
                  <a:lnTo>
                    <a:pt x="16" y="14"/>
                  </a:lnTo>
                  <a:lnTo>
                    <a:pt x="13" y="18"/>
                  </a:lnTo>
                  <a:lnTo>
                    <a:pt x="11" y="23"/>
                  </a:lnTo>
                  <a:lnTo>
                    <a:pt x="9" y="29"/>
                  </a:lnTo>
                  <a:lnTo>
                    <a:pt x="9" y="3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2" name="Freeform 3106"/>
            <p:cNvSpPr>
              <a:spLocks/>
            </p:cNvSpPr>
            <p:nvPr/>
          </p:nvSpPr>
          <p:spPr bwMode="auto">
            <a:xfrm>
              <a:off x="3848" y="3504"/>
              <a:ext cx="13" cy="17"/>
            </a:xfrm>
            <a:custGeom>
              <a:avLst/>
              <a:gdLst/>
              <a:ahLst/>
              <a:cxnLst>
                <a:cxn ang="0">
                  <a:pos x="23" y="67"/>
                </a:cxn>
                <a:cxn ang="0">
                  <a:pos x="23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53" y="0"/>
                </a:cxn>
                <a:cxn ang="0">
                  <a:pos x="53" y="8"/>
                </a:cxn>
                <a:cxn ang="0">
                  <a:pos x="31" y="8"/>
                </a:cxn>
                <a:cxn ang="0">
                  <a:pos x="31" y="67"/>
                </a:cxn>
                <a:cxn ang="0">
                  <a:pos x="23" y="67"/>
                </a:cxn>
              </a:cxnLst>
              <a:rect l="0" t="0" r="r" b="b"/>
              <a:pathLst>
                <a:path w="53" h="67">
                  <a:moveTo>
                    <a:pt x="23" y="67"/>
                  </a:moveTo>
                  <a:lnTo>
                    <a:pt x="23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8"/>
                  </a:lnTo>
                  <a:lnTo>
                    <a:pt x="31" y="8"/>
                  </a:lnTo>
                  <a:lnTo>
                    <a:pt x="31" y="67"/>
                  </a:lnTo>
                  <a:lnTo>
                    <a:pt x="23" y="6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3" name="Freeform 3107"/>
            <p:cNvSpPr>
              <a:spLocks/>
            </p:cNvSpPr>
            <p:nvPr/>
          </p:nvSpPr>
          <p:spPr bwMode="auto">
            <a:xfrm>
              <a:off x="3863" y="3504"/>
              <a:ext cx="13" cy="17"/>
            </a:xfrm>
            <a:custGeom>
              <a:avLst/>
              <a:gdLst/>
              <a:ahLst/>
              <a:cxnLst>
                <a:cxn ang="0">
                  <a:pos x="8" y="46"/>
                </a:cxn>
                <a:cxn ang="0">
                  <a:pos x="12" y="54"/>
                </a:cxn>
                <a:cxn ang="0">
                  <a:pos x="19" y="59"/>
                </a:cxn>
                <a:cxn ang="0">
                  <a:pos x="29" y="62"/>
                </a:cxn>
                <a:cxn ang="0">
                  <a:pos x="38" y="59"/>
                </a:cxn>
                <a:cxn ang="0">
                  <a:pos x="43" y="55"/>
                </a:cxn>
                <a:cxn ang="0">
                  <a:pos x="45" y="50"/>
                </a:cxn>
                <a:cxn ang="0">
                  <a:pos x="43" y="44"/>
                </a:cxn>
                <a:cxn ang="0">
                  <a:pos x="37" y="40"/>
                </a:cxn>
                <a:cxn ang="0">
                  <a:pos x="26" y="37"/>
                </a:cxn>
                <a:cxn ang="0">
                  <a:pos x="13" y="33"/>
                </a:cxn>
                <a:cxn ang="0">
                  <a:pos x="5" y="27"/>
                </a:cxn>
                <a:cxn ang="0">
                  <a:pos x="3" y="19"/>
                </a:cxn>
                <a:cxn ang="0">
                  <a:pos x="6" y="8"/>
                </a:cxn>
                <a:cxn ang="0">
                  <a:pos x="15" y="2"/>
                </a:cxn>
                <a:cxn ang="0">
                  <a:pos x="27" y="0"/>
                </a:cxn>
                <a:cxn ang="0">
                  <a:pos x="40" y="2"/>
                </a:cxn>
                <a:cxn ang="0">
                  <a:pos x="48" y="9"/>
                </a:cxn>
                <a:cxn ang="0">
                  <a:pos x="52" y="20"/>
                </a:cxn>
                <a:cxn ang="0">
                  <a:pos x="43" y="18"/>
                </a:cxn>
                <a:cxn ang="0">
                  <a:pos x="40" y="13"/>
                </a:cxn>
                <a:cxn ang="0">
                  <a:pos x="36" y="9"/>
                </a:cxn>
                <a:cxn ang="0">
                  <a:pos x="31" y="8"/>
                </a:cxn>
                <a:cxn ang="0">
                  <a:pos x="20" y="8"/>
                </a:cxn>
                <a:cxn ang="0">
                  <a:pos x="13" y="14"/>
                </a:cxn>
                <a:cxn ang="0">
                  <a:pos x="13" y="21"/>
                </a:cxn>
                <a:cxn ang="0">
                  <a:pos x="19" y="26"/>
                </a:cxn>
                <a:cxn ang="0">
                  <a:pos x="37" y="31"/>
                </a:cxn>
                <a:cxn ang="0">
                  <a:pos x="47" y="36"/>
                </a:cxn>
                <a:cxn ang="0">
                  <a:pos x="53" y="44"/>
                </a:cxn>
                <a:cxn ang="0">
                  <a:pos x="53" y="54"/>
                </a:cxn>
                <a:cxn ang="0">
                  <a:pos x="47" y="64"/>
                </a:cxn>
                <a:cxn ang="0">
                  <a:pos x="36" y="69"/>
                </a:cxn>
                <a:cxn ang="0">
                  <a:pos x="21" y="69"/>
                </a:cxn>
                <a:cxn ang="0">
                  <a:pos x="8" y="64"/>
                </a:cxn>
                <a:cxn ang="0">
                  <a:pos x="1" y="53"/>
                </a:cxn>
              </a:cxnLst>
              <a:rect l="0" t="0" r="r" b="b"/>
              <a:pathLst>
                <a:path w="53" h="70">
                  <a:moveTo>
                    <a:pt x="0" y="46"/>
                  </a:moveTo>
                  <a:lnTo>
                    <a:pt x="8" y="46"/>
                  </a:lnTo>
                  <a:lnTo>
                    <a:pt x="9" y="50"/>
                  </a:lnTo>
                  <a:lnTo>
                    <a:pt x="12" y="54"/>
                  </a:lnTo>
                  <a:lnTo>
                    <a:pt x="15" y="57"/>
                  </a:lnTo>
                  <a:lnTo>
                    <a:pt x="19" y="59"/>
                  </a:lnTo>
                  <a:lnTo>
                    <a:pt x="23" y="60"/>
                  </a:lnTo>
                  <a:lnTo>
                    <a:pt x="29" y="62"/>
                  </a:lnTo>
                  <a:lnTo>
                    <a:pt x="33" y="60"/>
                  </a:lnTo>
                  <a:lnTo>
                    <a:pt x="38" y="59"/>
                  </a:lnTo>
                  <a:lnTo>
                    <a:pt x="41" y="58"/>
                  </a:lnTo>
                  <a:lnTo>
                    <a:pt x="43" y="55"/>
                  </a:lnTo>
                  <a:lnTo>
                    <a:pt x="45" y="53"/>
                  </a:lnTo>
                  <a:lnTo>
                    <a:pt x="45" y="50"/>
                  </a:lnTo>
                  <a:lnTo>
                    <a:pt x="45" y="47"/>
                  </a:lnTo>
                  <a:lnTo>
                    <a:pt x="43" y="44"/>
                  </a:lnTo>
                  <a:lnTo>
                    <a:pt x="41" y="42"/>
                  </a:lnTo>
                  <a:lnTo>
                    <a:pt x="37" y="40"/>
                  </a:lnTo>
                  <a:lnTo>
                    <a:pt x="33" y="39"/>
                  </a:lnTo>
                  <a:lnTo>
                    <a:pt x="26" y="37"/>
                  </a:lnTo>
                  <a:lnTo>
                    <a:pt x="18" y="35"/>
                  </a:lnTo>
                  <a:lnTo>
                    <a:pt x="13" y="33"/>
                  </a:lnTo>
                  <a:lnTo>
                    <a:pt x="8" y="30"/>
                  </a:lnTo>
                  <a:lnTo>
                    <a:pt x="5" y="27"/>
                  </a:lnTo>
                  <a:lnTo>
                    <a:pt x="3" y="23"/>
                  </a:lnTo>
                  <a:lnTo>
                    <a:pt x="3" y="19"/>
                  </a:lnTo>
                  <a:lnTo>
                    <a:pt x="3" y="14"/>
                  </a:lnTo>
                  <a:lnTo>
                    <a:pt x="6" y="8"/>
                  </a:lnTo>
                  <a:lnTo>
                    <a:pt x="9" y="5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45" y="5"/>
                  </a:lnTo>
                  <a:lnTo>
                    <a:pt x="48" y="9"/>
                  </a:lnTo>
                  <a:lnTo>
                    <a:pt x="51" y="15"/>
                  </a:lnTo>
                  <a:lnTo>
                    <a:pt x="52" y="20"/>
                  </a:lnTo>
                  <a:lnTo>
                    <a:pt x="43" y="21"/>
                  </a:lnTo>
                  <a:lnTo>
                    <a:pt x="43" y="18"/>
                  </a:lnTo>
                  <a:lnTo>
                    <a:pt x="42" y="15"/>
                  </a:lnTo>
                  <a:lnTo>
                    <a:pt x="40" y="13"/>
                  </a:lnTo>
                  <a:lnTo>
                    <a:pt x="39" y="11"/>
                  </a:lnTo>
                  <a:lnTo>
                    <a:pt x="36" y="9"/>
                  </a:lnTo>
                  <a:lnTo>
                    <a:pt x="34" y="8"/>
                  </a:lnTo>
                  <a:lnTo>
                    <a:pt x="31" y="8"/>
                  </a:lnTo>
                  <a:lnTo>
                    <a:pt x="27" y="7"/>
                  </a:lnTo>
                  <a:lnTo>
                    <a:pt x="20" y="8"/>
                  </a:lnTo>
                  <a:lnTo>
                    <a:pt x="16" y="11"/>
                  </a:lnTo>
                  <a:lnTo>
                    <a:pt x="13" y="14"/>
                  </a:lnTo>
                  <a:lnTo>
                    <a:pt x="12" y="18"/>
                  </a:lnTo>
                  <a:lnTo>
                    <a:pt x="13" y="21"/>
                  </a:lnTo>
                  <a:lnTo>
                    <a:pt x="15" y="24"/>
                  </a:lnTo>
                  <a:lnTo>
                    <a:pt x="19" y="26"/>
                  </a:lnTo>
                  <a:lnTo>
                    <a:pt x="28" y="29"/>
                  </a:lnTo>
                  <a:lnTo>
                    <a:pt x="37" y="31"/>
                  </a:lnTo>
                  <a:lnTo>
                    <a:pt x="42" y="33"/>
                  </a:lnTo>
                  <a:lnTo>
                    <a:pt x="47" y="36"/>
                  </a:lnTo>
                  <a:lnTo>
                    <a:pt x="51" y="40"/>
                  </a:lnTo>
                  <a:lnTo>
                    <a:pt x="53" y="44"/>
                  </a:lnTo>
                  <a:lnTo>
                    <a:pt x="53" y="49"/>
                  </a:lnTo>
                  <a:lnTo>
                    <a:pt x="53" y="54"/>
                  </a:lnTo>
                  <a:lnTo>
                    <a:pt x="50" y="59"/>
                  </a:lnTo>
                  <a:lnTo>
                    <a:pt x="47" y="64"/>
                  </a:lnTo>
                  <a:lnTo>
                    <a:pt x="42" y="67"/>
                  </a:lnTo>
                  <a:lnTo>
                    <a:pt x="36" y="69"/>
                  </a:lnTo>
                  <a:lnTo>
                    <a:pt x="29" y="70"/>
                  </a:lnTo>
                  <a:lnTo>
                    <a:pt x="21" y="69"/>
                  </a:lnTo>
                  <a:lnTo>
                    <a:pt x="14" y="67"/>
                  </a:lnTo>
                  <a:lnTo>
                    <a:pt x="8" y="64"/>
                  </a:lnTo>
                  <a:lnTo>
                    <a:pt x="4" y="58"/>
                  </a:lnTo>
                  <a:lnTo>
                    <a:pt x="1" y="53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4" name="Freeform 3108"/>
            <p:cNvSpPr>
              <a:spLocks noEditPoints="1"/>
            </p:cNvSpPr>
            <p:nvPr/>
          </p:nvSpPr>
          <p:spPr bwMode="auto">
            <a:xfrm>
              <a:off x="3878" y="3504"/>
              <a:ext cx="11" cy="17"/>
            </a:xfrm>
            <a:custGeom>
              <a:avLst/>
              <a:gdLst/>
              <a:ahLst/>
              <a:cxnLst>
                <a:cxn ang="0">
                  <a:pos x="8" y="30"/>
                </a:cxn>
                <a:cxn ang="0">
                  <a:pos x="3" y="23"/>
                </a:cxn>
                <a:cxn ang="0">
                  <a:pos x="3" y="15"/>
                </a:cxn>
                <a:cxn ang="0">
                  <a:pos x="6" y="8"/>
                </a:cxn>
                <a:cxn ang="0">
                  <a:pos x="11" y="3"/>
                </a:cxn>
                <a:cxn ang="0">
                  <a:pos x="17" y="1"/>
                </a:cxn>
                <a:cxn ang="0">
                  <a:pos x="26" y="1"/>
                </a:cxn>
                <a:cxn ang="0">
                  <a:pos x="33" y="3"/>
                </a:cxn>
                <a:cxn ang="0">
                  <a:pos x="38" y="8"/>
                </a:cxn>
                <a:cxn ang="0">
                  <a:pos x="40" y="15"/>
                </a:cxn>
                <a:cxn ang="0">
                  <a:pos x="40" y="23"/>
                </a:cxn>
                <a:cxn ang="0">
                  <a:pos x="35" y="30"/>
                </a:cxn>
                <a:cxn ang="0">
                  <a:pos x="36" y="34"/>
                </a:cxn>
                <a:cxn ang="0">
                  <a:pos x="43" y="43"/>
                </a:cxn>
                <a:cxn ang="0">
                  <a:pos x="43" y="53"/>
                </a:cxn>
                <a:cxn ang="0">
                  <a:pos x="40" y="60"/>
                </a:cxn>
                <a:cxn ang="0">
                  <a:pos x="34" y="66"/>
                </a:cxn>
                <a:cxn ang="0">
                  <a:pos x="26" y="69"/>
                </a:cxn>
                <a:cxn ang="0">
                  <a:pos x="17" y="69"/>
                </a:cxn>
                <a:cxn ang="0">
                  <a:pos x="9" y="66"/>
                </a:cxn>
                <a:cxn ang="0">
                  <a:pos x="3" y="60"/>
                </a:cxn>
                <a:cxn ang="0">
                  <a:pos x="0" y="53"/>
                </a:cxn>
                <a:cxn ang="0">
                  <a:pos x="1" y="43"/>
                </a:cxn>
                <a:cxn ang="0">
                  <a:pos x="7" y="34"/>
                </a:cxn>
                <a:cxn ang="0">
                  <a:pos x="11" y="18"/>
                </a:cxn>
                <a:cxn ang="0">
                  <a:pos x="14" y="26"/>
                </a:cxn>
                <a:cxn ang="0">
                  <a:pos x="22" y="29"/>
                </a:cxn>
                <a:cxn ang="0">
                  <a:pos x="29" y="26"/>
                </a:cxn>
                <a:cxn ang="0">
                  <a:pos x="32" y="19"/>
                </a:cxn>
                <a:cxn ang="0">
                  <a:pos x="29" y="11"/>
                </a:cxn>
                <a:cxn ang="0">
                  <a:pos x="22" y="7"/>
                </a:cxn>
                <a:cxn ang="0">
                  <a:pos x="14" y="11"/>
                </a:cxn>
                <a:cxn ang="0">
                  <a:pos x="11" y="18"/>
                </a:cxn>
                <a:cxn ang="0">
                  <a:pos x="9" y="52"/>
                </a:cxn>
                <a:cxn ang="0">
                  <a:pos x="12" y="58"/>
                </a:cxn>
                <a:cxn ang="0">
                  <a:pos x="18" y="63"/>
                </a:cxn>
                <a:cxn ang="0">
                  <a:pos x="24" y="63"/>
                </a:cxn>
                <a:cxn ang="0">
                  <a:pos x="29" y="60"/>
                </a:cxn>
                <a:cxn ang="0">
                  <a:pos x="33" y="56"/>
                </a:cxn>
                <a:cxn ang="0">
                  <a:pos x="35" y="52"/>
                </a:cxn>
                <a:cxn ang="0">
                  <a:pos x="35" y="46"/>
                </a:cxn>
                <a:cxn ang="0">
                  <a:pos x="33" y="41"/>
                </a:cxn>
                <a:cxn ang="0">
                  <a:pos x="29" y="37"/>
                </a:cxn>
                <a:cxn ang="0">
                  <a:pos x="24" y="36"/>
                </a:cxn>
                <a:cxn ang="0">
                  <a:pos x="19" y="36"/>
                </a:cxn>
                <a:cxn ang="0">
                  <a:pos x="14" y="37"/>
                </a:cxn>
                <a:cxn ang="0">
                  <a:pos x="10" y="41"/>
                </a:cxn>
                <a:cxn ang="0">
                  <a:pos x="9" y="46"/>
                </a:cxn>
              </a:cxnLst>
              <a:rect l="0" t="0" r="r" b="b"/>
              <a:pathLst>
                <a:path w="43" h="70">
                  <a:moveTo>
                    <a:pt x="13" y="32"/>
                  </a:moveTo>
                  <a:lnTo>
                    <a:pt x="8" y="30"/>
                  </a:lnTo>
                  <a:lnTo>
                    <a:pt x="5" y="27"/>
                  </a:lnTo>
                  <a:lnTo>
                    <a:pt x="3" y="23"/>
                  </a:lnTo>
                  <a:lnTo>
                    <a:pt x="3" y="18"/>
                  </a:lnTo>
                  <a:lnTo>
                    <a:pt x="3" y="15"/>
                  </a:lnTo>
                  <a:lnTo>
                    <a:pt x="4" y="12"/>
                  </a:lnTo>
                  <a:lnTo>
                    <a:pt x="6" y="8"/>
                  </a:lnTo>
                  <a:lnTo>
                    <a:pt x="8" y="5"/>
                  </a:lnTo>
                  <a:lnTo>
                    <a:pt x="11" y="3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29" y="2"/>
                  </a:lnTo>
                  <a:lnTo>
                    <a:pt x="33" y="3"/>
                  </a:lnTo>
                  <a:lnTo>
                    <a:pt x="35" y="5"/>
                  </a:lnTo>
                  <a:lnTo>
                    <a:pt x="38" y="8"/>
                  </a:lnTo>
                  <a:lnTo>
                    <a:pt x="39" y="12"/>
                  </a:lnTo>
                  <a:lnTo>
                    <a:pt x="40" y="15"/>
                  </a:lnTo>
                  <a:lnTo>
                    <a:pt x="41" y="19"/>
                  </a:lnTo>
                  <a:lnTo>
                    <a:pt x="40" y="23"/>
                  </a:lnTo>
                  <a:lnTo>
                    <a:pt x="38" y="27"/>
                  </a:lnTo>
                  <a:lnTo>
                    <a:pt x="35" y="30"/>
                  </a:lnTo>
                  <a:lnTo>
                    <a:pt x="31" y="32"/>
                  </a:lnTo>
                  <a:lnTo>
                    <a:pt x="36" y="34"/>
                  </a:lnTo>
                  <a:lnTo>
                    <a:pt x="40" y="38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3"/>
                  </a:lnTo>
                  <a:lnTo>
                    <a:pt x="42" y="56"/>
                  </a:lnTo>
                  <a:lnTo>
                    <a:pt x="40" y="60"/>
                  </a:lnTo>
                  <a:lnTo>
                    <a:pt x="37" y="64"/>
                  </a:lnTo>
                  <a:lnTo>
                    <a:pt x="34" y="66"/>
                  </a:lnTo>
                  <a:lnTo>
                    <a:pt x="30" y="68"/>
                  </a:lnTo>
                  <a:lnTo>
                    <a:pt x="26" y="69"/>
                  </a:lnTo>
                  <a:lnTo>
                    <a:pt x="22" y="70"/>
                  </a:lnTo>
                  <a:lnTo>
                    <a:pt x="17" y="69"/>
                  </a:lnTo>
                  <a:lnTo>
                    <a:pt x="13" y="68"/>
                  </a:lnTo>
                  <a:lnTo>
                    <a:pt x="9" y="66"/>
                  </a:lnTo>
                  <a:lnTo>
                    <a:pt x="6" y="64"/>
                  </a:lnTo>
                  <a:lnTo>
                    <a:pt x="3" y="60"/>
                  </a:lnTo>
                  <a:lnTo>
                    <a:pt x="1" y="56"/>
                  </a:lnTo>
                  <a:lnTo>
                    <a:pt x="0" y="53"/>
                  </a:lnTo>
                  <a:lnTo>
                    <a:pt x="0" y="48"/>
                  </a:lnTo>
                  <a:lnTo>
                    <a:pt x="1" y="43"/>
                  </a:lnTo>
                  <a:lnTo>
                    <a:pt x="3" y="38"/>
                  </a:lnTo>
                  <a:lnTo>
                    <a:pt x="7" y="34"/>
                  </a:lnTo>
                  <a:lnTo>
                    <a:pt x="13" y="32"/>
                  </a:lnTo>
                  <a:close/>
                  <a:moveTo>
                    <a:pt x="11" y="18"/>
                  </a:moveTo>
                  <a:lnTo>
                    <a:pt x="12" y="22"/>
                  </a:lnTo>
                  <a:lnTo>
                    <a:pt x="14" y="26"/>
                  </a:lnTo>
                  <a:lnTo>
                    <a:pt x="17" y="28"/>
                  </a:lnTo>
                  <a:lnTo>
                    <a:pt x="22" y="29"/>
                  </a:lnTo>
                  <a:lnTo>
                    <a:pt x="26" y="28"/>
                  </a:lnTo>
                  <a:lnTo>
                    <a:pt x="29" y="26"/>
                  </a:lnTo>
                  <a:lnTo>
                    <a:pt x="32" y="23"/>
                  </a:lnTo>
                  <a:lnTo>
                    <a:pt x="32" y="19"/>
                  </a:lnTo>
                  <a:lnTo>
                    <a:pt x="32" y="15"/>
                  </a:lnTo>
                  <a:lnTo>
                    <a:pt x="29" y="11"/>
                  </a:lnTo>
                  <a:lnTo>
                    <a:pt x="26" y="8"/>
                  </a:lnTo>
                  <a:lnTo>
                    <a:pt x="22" y="7"/>
                  </a:lnTo>
                  <a:lnTo>
                    <a:pt x="17" y="8"/>
                  </a:lnTo>
                  <a:lnTo>
                    <a:pt x="14" y="11"/>
                  </a:lnTo>
                  <a:lnTo>
                    <a:pt x="12" y="14"/>
                  </a:lnTo>
                  <a:lnTo>
                    <a:pt x="11" y="18"/>
                  </a:lnTo>
                  <a:close/>
                  <a:moveTo>
                    <a:pt x="8" y="49"/>
                  </a:moveTo>
                  <a:lnTo>
                    <a:pt x="9" y="52"/>
                  </a:lnTo>
                  <a:lnTo>
                    <a:pt x="10" y="55"/>
                  </a:lnTo>
                  <a:lnTo>
                    <a:pt x="12" y="58"/>
                  </a:lnTo>
                  <a:lnTo>
                    <a:pt x="15" y="60"/>
                  </a:lnTo>
                  <a:lnTo>
                    <a:pt x="18" y="63"/>
                  </a:lnTo>
                  <a:lnTo>
                    <a:pt x="22" y="63"/>
                  </a:lnTo>
                  <a:lnTo>
                    <a:pt x="24" y="63"/>
                  </a:lnTo>
                  <a:lnTo>
                    <a:pt x="27" y="62"/>
                  </a:lnTo>
                  <a:lnTo>
                    <a:pt x="29" y="60"/>
                  </a:lnTo>
                  <a:lnTo>
                    <a:pt x="31" y="58"/>
                  </a:lnTo>
                  <a:lnTo>
                    <a:pt x="33" y="56"/>
                  </a:lnTo>
                  <a:lnTo>
                    <a:pt x="34" y="54"/>
                  </a:lnTo>
                  <a:lnTo>
                    <a:pt x="35" y="52"/>
                  </a:lnTo>
                  <a:lnTo>
                    <a:pt x="35" y="49"/>
                  </a:lnTo>
                  <a:lnTo>
                    <a:pt x="35" y="46"/>
                  </a:lnTo>
                  <a:lnTo>
                    <a:pt x="34" y="43"/>
                  </a:lnTo>
                  <a:lnTo>
                    <a:pt x="33" y="41"/>
                  </a:lnTo>
                  <a:lnTo>
                    <a:pt x="31" y="39"/>
                  </a:lnTo>
                  <a:lnTo>
                    <a:pt x="29" y="37"/>
                  </a:lnTo>
                  <a:lnTo>
                    <a:pt x="27" y="36"/>
                  </a:lnTo>
                  <a:lnTo>
                    <a:pt x="24" y="36"/>
                  </a:lnTo>
                  <a:lnTo>
                    <a:pt x="21" y="35"/>
                  </a:lnTo>
                  <a:lnTo>
                    <a:pt x="19" y="36"/>
                  </a:lnTo>
                  <a:lnTo>
                    <a:pt x="16" y="36"/>
                  </a:lnTo>
                  <a:lnTo>
                    <a:pt x="14" y="37"/>
                  </a:lnTo>
                  <a:lnTo>
                    <a:pt x="12" y="39"/>
                  </a:lnTo>
                  <a:lnTo>
                    <a:pt x="10" y="41"/>
                  </a:lnTo>
                  <a:lnTo>
                    <a:pt x="9" y="43"/>
                  </a:lnTo>
                  <a:lnTo>
                    <a:pt x="9" y="46"/>
                  </a:lnTo>
                  <a:lnTo>
                    <a:pt x="8" y="4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5" name="Freeform 3109"/>
            <p:cNvSpPr>
              <a:spLocks/>
            </p:cNvSpPr>
            <p:nvPr/>
          </p:nvSpPr>
          <p:spPr bwMode="auto">
            <a:xfrm>
              <a:off x="3560" y="3331"/>
              <a:ext cx="14" cy="17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53" y="0"/>
                </a:cxn>
                <a:cxn ang="0">
                  <a:pos x="53" y="38"/>
                </a:cxn>
                <a:cxn ang="0">
                  <a:pos x="52" y="47"/>
                </a:cxn>
                <a:cxn ang="0">
                  <a:pos x="51" y="54"/>
                </a:cxn>
                <a:cxn ang="0">
                  <a:pos x="48" y="57"/>
                </a:cxn>
                <a:cxn ang="0">
                  <a:pos x="46" y="60"/>
                </a:cxn>
                <a:cxn ang="0">
                  <a:pos x="44" y="62"/>
                </a:cxn>
                <a:cxn ang="0">
                  <a:pos x="41" y="64"/>
                </a:cxn>
                <a:cxn ang="0">
                  <a:pos x="38" y="65"/>
                </a:cxn>
                <a:cxn ang="0">
                  <a:pos x="35" y="67"/>
                </a:cxn>
                <a:cxn ang="0">
                  <a:pos x="31" y="67"/>
                </a:cxn>
                <a:cxn ang="0">
                  <a:pos x="26" y="67"/>
                </a:cxn>
                <a:cxn ang="0">
                  <a:pos x="18" y="67"/>
                </a:cxn>
                <a:cxn ang="0">
                  <a:pos x="11" y="64"/>
                </a:cxn>
                <a:cxn ang="0">
                  <a:pos x="8" y="62"/>
                </a:cxn>
                <a:cxn ang="0">
                  <a:pos x="6" y="60"/>
                </a:cxn>
                <a:cxn ang="0">
                  <a:pos x="4" y="58"/>
                </a:cxn>
                <a:cxn ang="0">
                  <a:pos x="3" y="55"/>
                </a:cxn>
                <a:cxn ang="0">
                  <a:pos x="1" y="4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38"/>
                </a:cxn>
                <a:cxn ang="0">
                  <a:pos x="9" y="46"/>
                </a:cxn>
                <a:cxn ang="0">
                  <a:pos x="10" y="51"/>
                </a:cxn>
                <a:cxn ang="0">
                  <a:pos x="13" y="55"/>
                </a:cxn>
                <a:cxn ang="0">
                  <a:pos x="16" y="57"/>
                </a:cxn>
                <a:cxn ang="0">
                  <a:pos x="20" y="59"/>
                </a:cxn>
                <a:cxn ang="0">
                  <a:pos x="25" y="60"/>
                </a:cxn>
                <a:cxn ang="0">
                  <a:pos x="30" y="59"/>
                </a:cxn>
                <a:cxn ang="0">
                  <a:pos x="34" y="59"/>
                </a:cxn>
                <a:cxn ang="0">
                  <a:pos x="37" y="57"/>
                </a:cxn>
                <a:cxn ang="0">
                  <a:pos x="39" y="55"/>
                </a:cxn>
                <a:cxn ang="0">
                  <a:pos x="41" y="53"/>
                </a:cxn>
                <a:cxn ang="0">
                  <a:pos x="42" y="49"/>
                </a:cxn>
                <a:cxn ang="0">
                  <a:pos x="43" y="44"/>
                </a:cxn>
                <a:cxn ang="0">
                  <a:pos x="43" y="38"/>
                </a:cxn>
                <a:cxn ang="0">
                  <a:pos x="43" y="0"/>
                </a:cxn>
              </a:cxnLst>
              <a:rect l="0" t="0" r="r" b="b"/>
              <a:pathLst>
                <a:path w="53" h="67">
                  <a:moveTo>
                    <a:pt x="43" y="0"/>
                  </a:moveTo>
                  <a:lnTo>
                    <a:pt x="53" y="0"/>
                  </a:lnTo>
                  <a:lnTo>
                    <a:pt x="53" y="38"/>
                  </a:lnTo>
                  <a:lnTo>
                    <a:pt x="52" y="47"/>
                  </a:lnTo>
                  <a:lnTo>
                    <a:pt x="51" y="54"/>
                  </a:lnTo>
                  <a:lnTo>
                    <a:pt x="48" y="57"/>
                  </a:lnTo>
                  <a:lnTo>
                    <a:pt x="46" y="60"/>
                  </a:lnTo>
                  <a:lnTo>
                    <a:pt x="44" y="62"/>
                  </a:lnTo>
                  <a:lnTo>
                    <a:pt x="41" y="64"/>
                  </a:lnTo>
                  <a:lnTo>
                    <a:pt x="38" y="65"/>
                  </a:lnTo>
                  <a:lnTo>
                    <a:pt x="35" y="67"/>
                  </a:lnTo>
                  <a:lnTo>
                    <a:pt x="31" y="67"/>
                  </a:lnTo>
                  <a:lnTo>
                    <a:pt x="26" y="67"/>
                  </a:lnTo>
                  <a:lnTo>
                    <a:pt x="18" y="67"/>
                  </a:lnTo>
                  <a:lnTo>
                    <a:pt x="11" y="64"/>
                  </a:lnTo>
                  <a:lnTo>
                    <a:pt x="8" y="62"/>
                  </a:lnTo>
                  <a:lnTo>
                    <a:pt x="6" y="60"/>
                  </a:lnTo>
                  <a:lnTo>
                    <a:pt x="4" y="58"/>
                  </a:lnTo>
                  <a:lnTo>
                    <a:pt x="3" y="55"/>
                  </a:lnTo>
                  <a:lnTo>
                    <a:pt x="1" y="4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38"/>
                  </a:lnTo>
                  <a:lnTo>
                    <a:pt x="9" y="46"/>
                  </a:lnTo>
                  <a:lnTo>
                    <a:pt x="10" y="51"/>
                  </a:lnTo>
                  <a:lnTo>
                    <a:pt x="13" y="55"/>
                  </a:lnTo>
                  <a:lnTo>
                    <a:pt x="16" y="57"/>
                  </a:lnTo>
                  <a:lnTo>
                    <a:pt x="20" y="59"/>
                  </a:lnTo>
                  <a:lnTo>
                    <a:pt x="25" y="60"/>
                  </a:lnTo>
                  <a:lnTo>
                    <a:pt x="30" y="59"/>
                  </a:lnTo>
                  <a:lnTo>
                    <a:pt x="34" y="59"/>
                  </a:lnTo>
                  <a:lnTo>
                    <a:pt x="37" y="57"/>
                  </a:lnTo>
                  <a:lnTo>
                    <a:pt x="39" y="55"/>
                  </a:lnTo>
                  <a:lnTo>
                    <a:pt x="41" y="53"/>
                  </a:lnTo>
                  <a:lnTo>
                    <a:pt x="42" y="49"/>
                  </a:lnTo>
                  <a:lnTo>
                    <a:pt x="43" y="44"/>
                  </a:lnTo>
                  <a:lnTo>
                    <a:pt x="43" y="3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6" name="Freeform 3110"/>
            <p:cNvSpPr>
              <a:spLocks/>
            </p:cNvSpPr>
            <p:nvPr/>
          </p:nvSpPr>
          <p:spPr bwMode="auto">
            <a:xfrm>
              <a:off x="3674" y="3330"/>
              <a:ext cx="14" cy="18"/>
            </a:xfrm>
            <a:custGeom>
              <a:avLst/>
              <a:gdLst/>
              <a:ahLst/>
              <a:cxnLst>
                <a:cxn ang="0">
                  <a:pos x="9" y="46"/>
                </a:cxn>
                <a:cxn ang="0">
                  <a:pos x="12" y="55"/>
                </a:cxn>
                <a:cxn ang="0">
                  <a:pos x="18" y="60"/>
                </a:cxn>
                <a:cxn ang="0">
                  <a:pos x="28" y="62"/>
                </a:cxn>
                <a:cxn ang="0">
                  <a:pos x="37" y="60"/>
                </a:cxn>
                <a:cxn ang="0">
                  <a:pos x="43" y="56"/>
                </a:cxn>
                <a:cxn ang="0">
                  <a:pos x="45" y="50"/>
                </a:cxn>
                <a:cxn ang="0">
                  <a:pos x="43" y="45"/>
                </a:cxn>
                <a:cxn ang="0">
                  <a:pos x="37" y="40"/>
                </a:cxn>
                <a:cxn ang="0">
                  <a:pos x="25" y="37"/>
                </a:cxn>
                <a:cxn ang="0">
                  <a:pos x="13" y="33"/>
                </a:cxn>
                <a:cxn ang="0">
                  <a:pos x="6" y="27"/>
                </a:cxn>
                <a:cxn ang="0">
                  <a:pos x="3" y="19"/>
                </a:cxn>
                <a:cxn ang="0">
                  <a:pos x="6" y="9"/>
                </a:cxn>
                <a:cxn ang="0">
                  <a:pos x="14" y="3"/>
                </a:cxn>
                <a:cxn ang="0">
                  <a:pos x="26" y="0"/>
                </a:cxn>
                <a:cxn ang="0">
                  <a:pos x="39" y="3"/>
                </a:cxn>
                <a:cxn ang="0">
                  <a:pos x="48" y="10"/>
                </a:cxn>
                <a:cxn ang="0">
                  <a:pos x="51" y="20"/>
                </a:cxn>
                <a:cxn ang="0">
                  <a:pos x="42" y="18"/>
                </a:cxn>
                <a:cxn ang="0">
                  <a:pos x="40" y="13"/>
                </a:cxn>
                <a:cxn ang="0">
                  <a:pos x="36" y="10"/>
                </a:cxn>
                <a:cxn ang="0">
                  <a:pos x="30" y="8"/>
                </a:cxn>
                <a:cxn ang="0">
                  <a:pos x="20" y="9"/>
                </a:cxn>
                <a:cxn ang="0">
                  <a:pos x="13" y="14"/>
                </a:cxn>
                <a:cxn ang="0">
                  <a:pos x="12" y="21"/>
                </a:cxn>
                <a:cxn ang="0">
                  <a:pos x="19" y="26"/>
                </a:cxn>
                <a:cxn ang="0">
                  <a:pos x="36" y="31"/>
                </a:cxn>
                <a:cxn ang="0">
                  <a:pos x="47" y="36"/>
                </a:cxn>
                <a:cxn ang="0">
                  <a:pos x="53" y="45"/>
                </a:cxn>
                <a:cxn ang="0">
                  <a:pos x="53" y="55"/>
                </a:cxn>
                <a:cxn ang="0">
                  <a:pos x="46" y="64"/>
                </a:cxn>
                <a:cxn ang="0">
                  <a:pos x="35" y="69"/>
                </a:cxn>
                <a:cxn ang="0">
                  <a:pos x="21" y="69"/>
                </a:cxn>
                <a:cxn ang="0">
                  <a:pos x="8" y="64"/>
                </a:cxn>
                <a:cxn ang="0">
                  <a:pos x="2" y="53"/>
                </a:cxn>
              </a:cxnLst>
              <a:rect l="0" t="0" r="r" b="b"/>
              <a:pathLst>
                <a:path w="54" h="69">
                  <a:moveTo>
                    <a:pt x="0" y="47"/>
                  </a:moveTo>
                  <a:lnTo>
                    <a:pt x="9" y="46"/>
                  </a:lnTo>
                  <a:lnTo>
                    <a:pt x="10" y="51"/>
                  </a:lnTo>
                  <a:lnTo>
                    <a:pt x="12" y="55"/>
                  </a:lnTo>
                  <a:lnTo>
                    <a:pt x="14" y="57"/>
                  </a:lnTo>
                  <a:lnTo>
                    <a:pt x="18" y="60"/>
                  </a:lnTo>
                  <a:lnTo>
                    <a:pt x="23" y="61"/>
                  </a:lnTo>
                  <a:lnTo>
                    <a:pt x="28" y="62"/>
                  </a:lnTo>
                  <a:lnTo>
                    <a:pt x="33" y="61"/>
                  </a:lnTo>
                  <a:lnTo>
                    <a:pt x="37" y="60"/>
                  </a:lnTo>
                  <a:lnTo>
                    <a:pt x="40" y="58"/>
                  </a:lnTo>
                  <a:lnTo>
                    <a:pt x="43" y="56"/>
                  </a:lnTo>
                  <a:lnTo>
                    <a:pt x="44" y="53"/>
                  </a:lnTo>
                  <a:lnTo>
                    <a:pt x="45" y="50"/>
                  </a:lnTo>
                  <a:lnTo>
                    <a:pt x="44" y="48"/>
                  </a:lnTo>
                  <a:lnTo>
                    <a:pt x="43" y="45"/>
                  </a:lnTo>
                  <a:lnTo>
                    <a:pt x="41" y="43"/>
                  </a:lnTo>
                  <a:lnTo>
                    <a:pt x="37" y="40"/>
                  </a:lnTo>
                  <a:lnTo>
                    <a:pt x="33" y="39"/>
                  </a:lnTo>
                  <a:lnTo>
                    <a:pt x="25" y="37"/>
                  </a:lnTo>
                  <a:lnTo>
                    <a:pt x="18" y="35"/>
                  </a:lnTo>
                  <a:lnTo>
                    <a:pt x="13" y="33"/>
                  </a:lnTo>
                  <a:lnTo>
                    <a:pt x="8" y="30"/>
                  </a:lnTo>
                  <a:lnTo>
                    <a:pt x="6" y="27"/>
                  </a:lnTo>
                  <a:lnTo>
                    <a:pt x="4" y="23"/>
                  </a:lnTo>
                  <a:lnTo>
                    <a:pt x="3" y="19"/>
                  </a:lnTo>
                  <a:lnTo>
                    <a:pt x="4" y="14"/>
                  </a:lnTo>
                  <a:lnTo>
                    <a:pt x="6" y="9"/>
                  </a:lnTo>
                  <a:lnTo>
                    <a:pt x="10" y="5"/>
                  </a:lnTo>
                  <a:lnTo>
                    <a:pt x="14" y="3"/>
                  </a:lnTo>
                  <a:lnTo>
                    <a:pt x="20" y="1"/>
                  </a:lnTo>
                  <a:lnTo>
                    <a:pt x="26" y="0"/>
                  </a:lnTo>
                  <a:lnTo>
                    <a:pt x="33" y="1"/>
                  </a:lnTo>
                  <a:lnTo>
                    <a:pt x="39" y="3"/>
                  </a:lnTo>
                  <a:lnTo>
                    <a:pt x="44" y="6"/>
                  </a:lnTo>
                  <a:lnTo>
                    <a:pt x="48" y="10"/>
                  </a:lnTo>
                  <a:lnTo>
                    <a:pt x="50" y="15"/>
                  </a:lnTo>
                  <a:lnTo>
                    <a:pt x="51" y="20"/>
                  </a:lnTo>
                  <a:lnTo>
                    <a:pt x="43" y="21"/>
                  </a:lnTo>
                  <a:lnTo>
                    <a:pt x="42" y="18"/>
                  </a:lnTo>
                  <a:lnTo>
                    <a:pt x="41" y="15"/>
                  </a:lnTo>
                  <a:lnTo>
                    <a:pt x="40" y="13"/>
                  </a:lnTo>
                  <a:lnTo>
                    <a:pt x="38" y="11"/>
                  </a:lnTo>
                  <a:lnTo>
                    <a:pt x="36" y="10"/>
                  </a:lnTo>
                  <a:lnTo>
                    <a:pt x="33" y="9"/>
                  </a:lnTo>
                  <a:lnTo>
                    <a:pt x="30" y="8"/>
                  </a:lnTo>
                  <a:lnTo>
                    <a:pt x="27" y="8"/>
                  </a:lnTo>
                  <a:lnTo>
                    <a:pt x="20" y="9"/>
                  </a:lnTo>
                  <a:lnTo>
                    <a:pt x="15" y="11"/>
                  </a:lnTo>
                  <a:lnTo>
                    <a:pt x="13" y="14"/>
                  </a:lnTo>
                  <a:lnTo>
                    <a:pt x="12" y="18"/>
                  </a:lnTo>
                  <a:lnTo>
                    <a:pt x="12" y="21"/>
                  </a:lnTo>
                  <a:lnTo>
                    <a:pt x="14" y="24"/>
                  </a:lnTo>
                  <a:lnTo>
                    <a:pt x="19" y="26"/>
                  </a:lnTo>
                  <a:lnTo>
                    <a:pt x="27" y="29"/>
                  </a:lnTo>
                  <a:lnTo>
                    <a:pt x="36" y="31"/>
                  </a:lnTo>
                  <a:lnTo>
                    <a:pt x="42" y="33"/>
                  </a:lnTo>
                  <a:lnTo>
                    <a:pt x="47" y="36"/>
                  </a:lnTo>
                  <a:lnTo>
                    <a:pt x="50" y="39"/>
                  </a:lnTo>
                  <a:lnTo>
                    <a:pt x="53" y="45"/>
                  </a:lnTo>
                  <a:lnTo>
                    <a:pt x="54" y="50"/>
                  </a:lnTo>
                  <a:lnTo>
                    <a:pt x="53" y="55"/>
                  </a:lnTo>
                  <a:lnTo>
                    <a:pt x="50" y="60"/>
                  </a:lnTo>
                  <a:lnTo>
                    <a:pt x="46" y="64"/>
                  </a:lnTo>
                  <a:lnTo>
                    <a:pt x="41" y="67"/>
                  </a:lnTo>
                  <a:lnTo>
                    <a:pt x="35" y="69"/>
                  </a:lnTo>
                  <a:lnTo>
                    <a:pt x="29" y="69"/>
                  </a:lnTo>
                  <a:lnTo>
                    <a:pt x="21" y="69"/>
                  </a:lnTo>
                  <a:lnTo>
                    <a:pt x="14" y="67"/>
                  </a:lnTo>
                  <a:lnTo>
                    <a:pt x="8" y="64"/>
                  </a:lnTo>
                  <a:lnTo>
                    <a:pt x="4" y="59"/>
                  </a:lnTo>
                  <a:lnTo>
                    <a:pt x="2" y="5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7" name="Freeform 3111"/>
            <p:cNvSpPr>
              <a:spLocks/>
            </p:cNvSpPr>
            <p:nvPr/>
          </p:nvSpPr>
          <p:spPr bwMode="auto">
            <a:xfrm>
              <a:off x="3610" y="3362"/>
              <a:ext cx="13" cy="16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0"/>
                </a:cxn>
                <a:cxn ang="0">
                  <a:pos x="10" y="0"/>
                </a:cxn>
                <a:cxn ang="0">
                  <a:pos x="45" y="5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3" y="67"/>
                </a:cxn>
                <a:cxn ang="0">
                  <a:pos x="44" y="67"/>
                </a:cxn>
                <a:cxn ang="0">
                  <a:pos x="10" y="14"/>
                </a:cxn>
                <a:cxn ang="0">
                  <a:pos x="10" y="67"/>
                </a:cxn>
                <a:cxn ang="0">
                  <a:pos x="0" y="67"/>
                </a:cxn>
              </a:cxnLst>
              <a:rect l="0" t="0" r="r" b="b"/>
              <a:pathLst>
                <a:path w="53" h="67">
                  <a:moveTo>
                    <a:pt x="0" y="67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45" y="5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3" y="67"/>
                  </a:lnTo>
                  <a:lnTo>
                    <a:pt x="44" y="67"/>
                  </a:lnTo>
                  <a:lnTo>
                    <a:pt x="10" y="14"/>
                  </a:lnTo>
                  <a:lnTo>
                    <a:pt x="10" y="67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8" name="Freeform 3112"/>
            <p:cNvSpPr>
              <a:spLocks/>
            </p:cNvSpPr>
            <p:nvPr/>
          </p:nvSpPr>
          <p:spPr bwMode="auto">
            <a:xfrm>
              <a:off x="3626" y="3362"/>
              <a:ext cx="13" cy="16"/>
            </a:xfrm>
            <a:custGeom>
              <a:avLst/>
              <a:gdLst/>
              <a:ahLst/>
              <a:cxnLst>
                <a:cxn ang="0">
                  <a:pos x="21" y="67"/>
                </a:cxn>
                <a:cxn ang="0">
                  <a:pos x="21" y="8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53" y="0"/>
                </a:cxn>
                <a:cxn ang="0">
                  <a:pos x="53" y="8"/>
                </a:cxn>
                <a:cxn ang="0">
                  <a:pos x="30" y="8"/>
                </a:cxn>
                <a:cxn ang="0">
                  <a:pos x="30" y="67"/>
                </a:cxn>
                <a:cxn ang="0">
                  <a:pos x="21" y="67"/>
                </a:cxn>
              </a:cxnLst>
              <a:rect l="0" t="0" r="r" b="b"/>
              <a:pathLst>
                <a:path w="53" h="67">
                  <a:moveTo>
                    <a:pt x="21" y="67"/>
                  </a:moveTo>
                  <a:lnTo>
                    <a:pt x="21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8"/>
                  </a:lnTo>
                  <a:lnTo>
                    <a:pt x="30" y="8"/>
                  </a:lnTo>
                  <a:lnTo>
                    <a:pt x="30" y="67"/>
                  </a:lnTo>
                  <a:lnTo>
                    <a:pt x="21" y="6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29" name="Rectangle 3113"/>
            <p:cNvSpPr>
              <a:spLocks noChangeArrowheads="1"/>
            </p:cNvSpPr>
            <p:nvPr/>
          </p:nvSpPr>
          <p:spPr bwMode="auto">
            <a:xfrm>
              <a:off x="3608" y="3601"/>
              <a:ext cx="2" cy="17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0" name="Freeform 3114"/>
            <p:cNvSpPr>
              <a:spLocks noEditPoints="1"/>
            </p:cNvSpPr>
            <p:nvPr/>
          </p:nvSpPr>
          <p:spPr bwMode="auto">
            <a:xfrm>
              <a:off x="3613" y="3601"/>
              <a:ext cx="15" cy="17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25" y="0"/>
                </a:cxn>
                <a:cxn ang="0">
                  <a:pos x="34" y="0"/>
                </a:cxn>
                <a:cxn ang="0">
                  <a:pos x="62" y="67"/>
                </a:cxn>
                <a:cxn ang="0">
                  <a:pos x="52" y="67"/>
                </a:cxn>
                <a:cxn ang="0">
                  <a:pos x="44" y="47"/>
                </a:cxn>
                <a:cxn ang="0">
                  <a:pos x="16" y="47"/>
                </a:cxn>
                <a:cxn ang="0">
                  <a:pos x="9" y="67"/>
                </a:cxn>
                <a:cxn ang="0">
                  <a:pos x="0" y="67"/>
                </a:cxn>
                <a:cxn ang="0">
                  <a:pos x="19" y="40"/>
                </a:cxn>
                <a:cxn ang="0">
                  <a:pos x="41" y="40"/>
                </a:cxn>
                <a:cxn ang="0">
                  <a:pos x="34" y="20"/>
                </a:cxn>
                <a:cxn ang="0">
                  <a:pos x="31" y="13"/>
                </a:cxn>
                <a:cxn ang="0">
                  <a:pos x="29" y="7"/>
                </a:cxn>
                <a:cxn ang="0">
                  <a:pos x="28" y="13"/>
                </a:cxn>
                <a:cxn ang="0">
                  <a:pos x="26" y="19"/>
                </a:cxn>
                <a:cxn ang="0">
                  <a:pos x="19" y="40"/>
                </a:cxn>
              </a:cxnLst>
              <a:rect l="0" t="0" r="r" b="b"/>
              <a:pathLst>
                <a:path w="62" h="67">
                  <a:moveTo>
                    <a:pt x="0" y="67"/>
                  </a:moveTo>
                  <a:lnTo>
                    <a:pt x="25" y="0"/>
                  </a:lnTo>
                  <a:lnTo>
                    <a:pt x="34" y="0"/>
                  </a:lnTo>
                  <a:lnTo>
                    <a:pt x="62" y="67"/>
                  </a:lnTo>
                  <a:lnTo>
                    <a:pt x="52" y="67"/>
                  </a:lnTo>
                  <a:lnTo>
                    <a:pt x="44" y="47"/>
                  </a:lnTo>
                  <a:lnTo>
                    <a:pt x="16" y="47"/>
                  </a:lnTo>
                  <a:lnTo>
                    <a:pt x="9" y="67"/>
                  </a:lnTo>
                  <a:lnTo>
                    <a:pt x="0" y="67"/>
                  </a:lnTo>
                  <a:close/>
                  <a:moveTo>
                    <a:pt x="19" y="40"/>
                  </a:moveTo>
                  <a:lnTo>
                    <a:pt x="41" y="40"/>
                  </a:lnTo>
                  <a:lnTo>
                    <a:pt x="34" y="20"/>
                  </a:lnTo>
                  <a:lnTo>
                    <a:pt x="31" y="13"/>
                  </a:lnTo>
                  <a:lnTo>
                    <a:pt x="29" y="7"/>
                  </a:lnTo>
                  <a:lnTo>
                    <a:pt x="28" y="13"/>
                  </a:lnTo>
                  <a:lnTo>
                    <a:pt x="26" y="1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1" name="Freeform 3115"/>
            <p:cNvSpPr>
              <a:spLocks noEditPoints="1"/>
            </p:cNvSpPr>
            <p:nvPr/>
          </p:nvSpPr>
          <p:spPr bwMode="auto">
            <a:xfrm>
              <a:off x="3630" y="3601"/>
              <a:ext cx="14" cy="17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0" y="0"/>
                </a:cxn>
                <a:cxn ang="0">
                  <a:pos x="23" y="0"/>
                </a:cxn>
                <a:cxn ang="0">
                  <a:pos x="30" y="0"/>
                </a:cxn>
                <a:cxn ang="0">
                  <a:pos x="35" y="1"/>
                </a:cxn>
                <a:cxn ang="0">
                  <a:pos x="41" y="3"/>
                </a:cxn>
                <a:cxn ang="0">
                  <a:pos x="45" y="6"/>
                </a:cxn>
                <a:cxn ang="0">
                  <a:pos x="50" y="11"/>
                </a:cxn>
                <a:cxn ang="0">
                  <a:pos x="53" y="17"/>
                </a:cxn>
                <a:cxn ang="0">
                  <a:pos x="55" y="24"/>
                </a:cxn>
                <a:cxn ang="0">
                  <a:pos x="55" y="33"/>
                </a:cxn>
                <a:cxn ang="0">
                  <a:pos x="55" y="40"/>
                </a:cxn>
                <a:cxn ang="0">
                  <a:pos x="54" y="47"/>
                </a:cxn>
                <a:cxn ang="0">
                  <a:pos x="52" y="52"/>
                </a:cxn>
                <a:cxn ang="0">
                  <a:pos x="49" y="56"/>
                </a:cxn>
                <a:cxn ang="0">
                  <a:pos x="46" y="60"/>
                </a:cxn>
                <a:cxn ang="0">
                  <a:pos x="43" y="62"/>
                </a:cxn>
                <a:cxn ang="0">
                  <a:pos x="40" y="64"/>
                </a:cxn>
                <a:cxn ang="0">
                  <a:pos x="35" y="66"/>
                </a:cxn>
                <a:cxn ang="0">
                  <a:pos x="30" y="66"/>
                </a:cxn>
                <a:cxn ang="0">
                  <a:pos x="24" y="67"/>
                </a:cxn>
                <a:cxn ang="0">
                  <a:pos x="0" y="67"/>
                </a:cxn>
                <a:cxn ang="0">
                  <a:pos x="9" y="59"/>
                </a:cxn>
                <a:cxn ang="0">
                  <a:pos x="23" y="59"/>
                </a:cxn>
                <a:cxn ang="0">
                  <a:pos x="30" y="59"/>
                </a:cxn>
                <a:cxn ang="0">
                  <a:pos x="34" y="58"/>
                </a:cxn>
                <a:cxn ang="0">
                  <a:pos x="37" y="56"/>
                </a:cxn>
                <a:cxn ang="0">
                  <a:pos x="40" y="54"/>
                </a:cxn>
                <a:cxn ang="0">
                  <a:pos x="43" y="51"/>
                </a:cxn>
                <a:cxn ang="0">
                  <a:pos x="45" y="46"/>
                </a:cxn>
                <a:cxn ang="0">
                  <a:pos x="46" y="40"/>
                </a:cxn>
                <a:cxn ang="0">
                  <a:pos x="46" y="33"/>
                </a:cxn>
                <a:cxn ang="0">
                  <a:pos x="46" y="27"/>
                </a:cxn>
                <a:cxn ang="0">
                  <a:pos x="46" y="23"/>
                </a:cxn>
                <a:cxn ang="0">
                  <a:pos x="44" y="20"/>
                </a:cxn>
                <a:cxn ang="0">
                  <a:pos x="43" y="16"/>
                </a:cxn>
                <a:cxn ang="0">
                  <a:pos x="39" y="12"/>
                </a:cxn>
                <a:cxn ang="0">
                  <a:pos x="35" y="9"/>
                </a:cxn>
                <a:cxn ang="0">
                  <a:pos x="30" y="8"/>
                </a:cxn>
                <a:cxn ang="0">
                  <a:pos x="23" y="8"/>
                </a:cxn>
                <a:cxn ang="0">
                  <a:pos x="9" y="8"/>
                </a:cxn>
                <a:cxn ang="0">
                  <a:pos x="9" y="59"/>
                </a:cxn>
              </a:cxnLst>
              <a:rect l="0" t="0" r="r" b="b"/>
              <a:pathLst>
                <a:path w="55" h="67">
                  <a:moveTo>
                    <a:pt x="0" y="67"/>
                  </a:moveTo>
                  <a:lnTo>
                    <a:pt x="0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5" y="1"/>
                  </a:lnTo>
                  <a:lnTo>
                    <a:pt x="41" y="3"/>
                  </a:lnTo>
                  <a:lnTo>
                    <a:pt x="45" y="6"/>
                  </a:lnTo>
                  <a:lnTo>
                    <a:pt x="50" y="11"/>
                  </a:lnTo>
                  <a:lnTo>
                    <a:pt x="53" y="17"/>
                  </a:lnTo>
                  <a:lnTo>
                    <a:pt x="55" y="24"/>
                  </a:lnTo>
                  <a:lnTo>
                    <a:pt x="55" y="33"/>
                  </a:lnTo>
                  <a:lnTo>
                    <a:pt x="55" y="40"/>
                  </a:lnTo>
                  <a:lnTo>
                    <a:pt x="54" y="47"/>
                  </a:lnTo>
                  <a:lnTo>
                    <a:pt x="52" y="52"/>
                  </a:lnTo>
                  <a:lnTo>
                    <a:pt x="49" y="56"/>
                  </a:lnTo>
                  <a:lnTo>
                    <a:pt x="46" y="60"/>
                  </a:lnTo>
                  <a:lnTo>
                    <a:pt x="43" y="62"/>
                  </a:lnTo>
                  <a:lnTo>
                    <a:pt x="40" y="64"/>
                  </a:lnTo>
                  <a:lnTo>
                    <a:pt x="35" y="66"/>
                  </a:lnTo>
                  <a:lnTo>
                    <a:pt x="30" y="66"/>
                  </a:lnTo>
                  <a:lnTo>
                    <a:pt x="24" y="67"/>
                  </a:lnTo>
                  <a:lnTo>
                    <a:pt x="0" y="67"/>
                  </a:lnTo>
                  <a:close/>
                  <a:moveTo>
                    <a:pt x="9" y="59"/>
                  </a:moveTo>
                  <a:lnTo>
                    <a:pt x="23" y="59"/>
                  </a:lnTo>
                  <a:lnTo>
                    <a:pt x="30" y="59"/>
                  </a:lnTo>
                  <a:lnTo>
                    <a:pt x="34" y="58"/>
                  </a:lnTo>
                  <a:lnTo>
                    <a:pt x="37" y="56"/>
                  </a:lnTo>
                  <a:lnTo>
                    <a:pt x="40" y="54"/>
                  </a:lnTo>
                  <a:lnTo>
                    <a:pt x="43" y="51"/>
                  </a:lnTo>
                  <a:lnTo>
                    <a:pt x="45" y="46"/>
                  </a:lnTo>
                  <a:lnTo>
                    <a:pt x="46" y="40"/>
                  </a:lnTo>
                  <a:lnTo>
                    <a:pt x="46" y="33"/>
                  </a:lnTo>
                  <a:lnTo>
                    <a:pt x="46" y="27"/>
                  </a:lnTo>
                  <a:lnTo>
                    <a:pt x="46" y="23"/>
                  </a:lnTo>
                  <a:lnTo>
                    <a:pt x="44" y="20"/>
                  </a:lnTo>
                  <a:lnTo>
                    <a:pt x="43" y="16"/>
                  </a:lnTo>
                  <a:lnTo>
                    <a:pt x="39" y="12"/>
                  </a:lnTo>
                  <a:lnTo>
                    <a:pt x="35" y="9"/>
                  </a:lnTo>
                  <a:lnTo>
                    <a:pt x="30" y="8"/>
                  </a:lnTo>
                  <a:lnTo>
                    <a:pt x="23" y="8"/>
                  </a:lnTo>
                  <a:lnTo>
                    <a:pt x="9" y="8"/>
                  </a:lnTo>
                  <a:lnTo>
                    <a:pt x="9" y="5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2" name="Rectangle 3116"/>
            <p:cNvSpPr>
              <a:spLocks noChangeArrowheads="1"/>
            </p:cNvSpPr>
            <p:nvPr/>
          </p:nvSpPr>
          <p:spPr bwMode="auto">
            <a:xfrm>
              <a:off x="3646" y="3610"/>
              <a:ext cx="6" cy="2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3" name="Freeform 3117"/>
            <p:cNvSpPr>
              <a:spLocks noEditPoints="1"/>
            </p:cNvSpPr>
            <p:nvPr/>
          </p:nvSpPr>
          <p:spPr bwMode="auto">
            <a:xfrm>
              <a:off x="3653" y="3601"/>
              <a:ext cx="16" cy="17"/>
            </a:xfrm>
            <a:custGeom>
              <a:avLst/>
              <a:gdLst/>
              <a:ahLst/>
              <a:cxnLst>
                <a:cxn ang="0">
                  <a:pos x="0" y="67"/>
                </a:cxn>
                <a:cxn ang="0">
                  <a:pos x="25" y="0"/>
                </a:cxn>
                <a:cxn ang="0">
                  <a:pos x="34" y="0"/>
                </a:cxn>
                <a:cxn ang="0">
                  <a:pos x="62" y="67"/>
                </a:cxn>
                <a:cxn ang="0">
                  <a:pos x="52" y="67"/>
                </a:cxn>
                <a:cxn ang="0">
                  <a:pos x="45" y="47"/>
                </a:cxn>
                <a:cxn ang="0">
                  <a:pos x="16" y="47"/>
                </a:cxn>
                <a:cxn ang="0">
                  <a:pos x="9" y="67"/>
                </a:cxn>
                <a:cxn ang="0">
                  <a:pos x="0" y="67"/>
                </a:cxn>
                <a:cxn ang="0">
                  <a:pos x="19" y="40"/>
                </a:cxn>
                <a:cxn ang="0">
                  <a:pos x="42" y="40"/>
                </a:cxn>
                <a:cxn ang="0">
                  <a:pos x="34" y="20"/>
                </a:cxn>
                <a:cxn ang="0">
                  <a:pos x="31" y="13"/>
                </a:cxn>
                <a:cxn ang="0">
                  <a:pos x="29" y="7"/>
                </a:cxn>
                <a:cxn ang="0">
                  <a:pos x="28" y="13"/>
                </a:cxn>
                <a:cxn ang="0">
                  <a:pos x="26" y="19"/>
                </a:cxn>
                <a:cxn ang="0">
                  <a:pos x="19" y="40"/>
                </a:cxn>
              </a:cxnLst>
              <a:rect l="0" t="0" r="r" b="b"/>
              <a:pathLst>
                <a:path w="62" h="67">
                  <a:moveTo>
                    <a:pt x="0" y="67"/>
                  </a:moveTo>
                  <a:lnTo>
                    <a:pt x="25" y="0"/>
                  </a:lnTo>
                  <a:lnTo>
                    <a:pt x="34" y="0"/>
                  </a:lnTo>
                  <a:lnTo>
                    <a:pt x="62" y="67"/>
                  </a:lnTo>
                  <a:lnTo>
                    <a:pt x="52" y="67"/>
                  </a:lnTo>
                  <a:lnTo>
                    <a:pt x="45" y="47"/>
                  </a:lnTo>
                  <a:lnTo>
                    <a:pt x="16" y="47"/>
                  </a:lnTo>
                  <a:lnTo>
                    <a:pt x="9" y="67"/>
                  </a:lnTo>
                  <a:lnTo>
                    <a:pt x="0" y="67"/>
                  </a:lnTo>
                  <a:close/>
                  <a:moveTo>
                    <a:pt x="19" y="40"/>
                  </a:moveTo>
                  <a:lnTo>
                    <a:pt x="42" y="40"/>
                  </a:lnTo>
                  <a:lnTo>
                    <a:pt x="34" y="20"/>
                  </a:lnTo>
                  <a:lnTo>
                    <a:pt x="31" y="13"/>
                  </a:lnTo>
                  <a:lnTo>
                    <a:pt x="29" y="7"/>
                  </a:lnTo>
                  <a:lnTo>
                    <a:pt x="28" y="13"/>
                  </a:lnTo>
                  <a:lnTo>
                    <a:pt x="26" y="19"/>
                  </a:lnTo>
                  <a:lnTo>
                    <a:pt x="19" y="4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4" name="Rectangle 3118"/>
            <p:cNvSpPr>
              <a:spLocks noChangeArrowheads="1"/>
            </p:cNvSpPr>
            <p:nvPr/>
          </p:nvSpPr>
          <p:spPr bwMode="auto">
            <a:xfrm>
              <a:off x="3532" y="3796"/>
              <a:ext cx="83" cy="3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5" name="Rectangle 3119"/>
            <p:cNvSpPr>
              <a:spLocks noChangeArrowheads="1"/>
            </p:cNvSpPr>
            <p:nvPr/>
          </p:nvSpPr>
          <p:spPr bwMode="auto">
            <a:xfrm>
              <a:off x="3532" y="3796"/>
              <a:ext cx="83" cy="39"/>
            </a:xfrm>
            <a:prstGeom prst="rect">
              <a:avLst/>
            </a:prstGeom>
            <a:noFill/>
            <a:ln w="0">
              <a:solidFill>
                <a:srgbClr val="17161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6" name="Rectangle 3120"/>
            <p:cNvSpPr>
              <a:spLocks noChangeArrowheads="1"/>
            </p:cNvSpPr>
            <p:nvPr/>
          </p:nvSpPr>
          <p:spPr bwMode="auto">
            <a:xfrm>
              <a:off x="3544" y="3807"/>
              <a:ext cx="2" cy="17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7" name="Freeform 3121"/>
            <p:cNvSpPr>
              <a:spLocks noEditPoints="1"/>
            </p:cNvSpPr>
            <p:nvPr/>
          </p:nvSpPr>
          <p:spPr bwMode="auto">
            <a:xfrm>
              <a:off x="3548" y="3807"/>
              <a:ext cx="16" cy="17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25" y="0"/>
                </a:cxn>
                <a:cxn ang="0">
                  <a:pos x="35" y="0"/>
                </a:cxn>
                <a:cxn ang="0">
                  <a:pos x="63" y="66"/>
                </a:cxn>
                <a:cxn ang="0">
                  <a:pos x="53" y="66"/>
                </a:cxn>
                <a:cxn ang="0">
                  <a:pos x="44" y="46"/>
                </a:cxn>
                <a:cxn ang="0">
                  <a:pos x="17" y="46"/>
                </a:cxn>
                <a:cxn ang="0">
                  <a:pos x="9" y="66"/>
                </a:cxn>
                <a:cxn ang="0">
                  <a:pos x="0" y="66"/>
                </a:cxn>
                <a:cxn ang="0">
                  <a:pos x="19" y="39"/>
                </a:cxn>
                <a:cxn ang="0">
                  <a:pos x="41" y="39"/>
                </a:cxn>
                <a:cxn ang="0">
                  <a:pos x="35" y="20"/>
                </a:cxn>
                <a:cxn ang="0">
                  <a:pos x="32" y="13"/>
                </a:cxn>
                <a:cxn ang="0">
                  <a:pos x="30" y="7"/>
                </a:cxn>
                <a:cxn ang="0">
                  <a:pos x="28" y="13"/>
                </a:cxn>
                <a:cxn ang="0">
                  <a:pos x="26" y="19"/>
                </a:cxn>
                <a:cxn ang="0">
                  <a:pos x="19" y="39"/>
                </a:cxn>
              </a:cxnLst>
              <a:rect l="0" t="0" r="r" b="b"/>
              <a:pathLst>
                <a:path w="63" h="66">
                  <a:moveTo>
                    <a:pt x="0" y="66"/>
                  </a:moveTo>
                  <a:lnTo>
                    <a:pt x="25" y="0"/>
                  </a:lnTo>
                  <a:lnTo>
                    <a:pt x="35" y="0"/>
                  </a:lnTo>
                  <a:lnTo>
                    <a:pt x="63" y="66"/>
                  </a:lnTo>
                  <a:lnTo>
                    <a:pt x="53" y="66"/>
                  </a:lnTo>
                  <a:lnTo>
                    <a:pt x="44" y="46"/>
                  </a:lnTo>
                  <a:lnTo>
                    <a:pt x="17" y="46"/>
                  </a:lnTo>
                  <a:lnTo>
                    <a:pt x="9" y="66"/>
                  </a:lnTo>
                  <a:lnTo>
                    <a:pt x="0" y="66"/>
                  </a:lnTo>
                  <a:close/>
                  <a:moveTo>
                    <a:pt x="19" y="39"/>
                  </a:moveTo>
                  <a:lnTo>
                    <a:pt x="41" y="39"/>
                  </a:lnTo>
                  <a:lnTo>
                    <a:pt x="35" y="20"/>
                  </a:lnTo>
                  <a:lnTo>
                    <a:pt x="32" y="13"/>
                  </a:lnTo>
                  <a:lnTo>
                    <a:pt x="30" y="7"/>
                  </a:lnTo>
                  <a:lnTo>
                    <a:pt x="28" y="13"/>
                  </a:lnTo>
                  <a:lnTo>
                    <a:pt x="26" y="19"/>
                  </a:lnTo>
                  <a:lnTo>
                    <a:pt x="19" y="3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8" name="Freeform 3122"/>
            <p:cNvSpPr>
              <a:spLocks noEditPoints="1"/>
            </p:cNvSpPr>
            <p:nvPr/>
          </p:nvSpPr>
          <p:spPr bwMode="auto">
            <a:xfrm>
              <a:off x="3566" y="3807"/>
              <a:ext cx="14" cy="17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0" y="0"/>
                </a:cxn>
                <a:cxn ang="0">
                  <a:pos x="22" y="0"/>
                </a:cxn>
                <a:cxn ang="0">
                  <a:pos x="30" y="0"/>
                </a:cxn>
                <a:cxn ang="0">
                  <a:pos x="35" y="1"/>
                </a:cxn>
                <a:cxn ang="0">
                  <a:pos x="40" y="2"/>
                </a:cxn>
                <a:cxn ang="0">
                  <a:pos x="45" y="5"/>
                </a:cxn>
                <a:cxn ang="0">
                  <a:pos x="49" y="10"/>
                </a:cxn>
                <a:cxn ang="0">
                  <a:pos x="52" y="16"/>
                </a:cxn>
                <a:cxn ang="0">
                  <a:pos x="54" y="25"/>
                </a:cxn>
                <a:cxn ang="0">
                  <a:pos x="55" y="33"/>
                </a:cxn>
                <a:cxn ang="0">
                  <a:pos x="54" y="40"/>
                </a:cxn>
                <a:cxn ang="0">
                  <a:pos x="53" y="46"/>
                </a:cxn>
                <a:cxn ang="0">
                  <a:pos x="51" y="52"/>
                </a:cxn>
                <a:cxn ang="0">
                  <a:pos x="49" y="56"/>
                </a:cxn>
                <a:cxn ang="0">
                  <a:pos x="46" y="59"/>
                </a:cxn>
                <a:cxn ang="0">
                  <a:pos x="43" y="62"/>
                </a:cxn>
                <a:cxn ang="0">
                  <a:pos x="39" y="64"/>
                </a:cxn>
                <a:cxn ang="0">
                  <a:pos x="35" y="65"/>
                </a:cxn>
                <a:cxn ang="0">
                  <a:pos x="30" y="66"/>
                </a:cxn>
                <a:cxn ang="0">
                  <a:pos x="23" y="66"/>
                </a:cxn>
                <a:cxn ang="0">
                  <a:pos x="0" y="66"/>
                </a:cxn>
                <a:cxn ang="0">
                  <a:pos x="8" y="59"/>
                </a:cxn>
                <a:cxn ang="0">
                  <a:pos x="22" y="59"/>
                </a:cxn>
                <a:cxn ang="0">
                  <a:pos x="29" y="58"/>
                </a:cxn>
                <a:cxn ang="0">
                  <a:pos x="34" y="57"/>
                </a:cxn>
                <a:cxn ang="0">
                  <a:pos x="37" y="56"/>
                </a:cxn>
                <a:cxn ang="0">
                  <a:pos x="39" y="54"/>
                </a:cxn>
                <a:cxn ang="0">
                  <a:pos x="42" y="50"/>
                </a:cxn>
                <a:cxn ang="0">
                  <a:pos x="44" y="46"/>
                </a:cxn>
                <a:cxn ang="0">
                  <a:pos x="46" y="40"/>
                </a:cxn>
                <a:cxn ang="0">
                  <a:pos x="46" y="33"/>
                </a:cxn>
                <a:cxn ang="0">
                  <a:pos x="46" y="28"/>
                </a:cxn>
                <a:cxn ang="0">
                  <a:pos x="45" y="24"/>
                </a:cxn>
                <a:cxn ang="0">
                  <a:pos x="44" y="19"/>
                </a:cxn>
                <a:cxn ang="0">
                  <a:pos x="43" y="16"/>
                </a:cxn>
                <a:cxn ang="0">
                  <a:pos x="39" y="12"/>
                </a:cxn>
                <a:cxn ang="0">
                  <a:pos x="34" y="9"/>
                </a:cxn>
                <a:cxn ang="0">
                  <a:pos x="30" y="8"/>
                </a:cxn>
                <a:cxn ang="0">
                  <a:pos x="22" y="7"/>
                </a:cxn>
                <a:cxn ang="0">
                  <a:pos x="8" y="7"/>
                </a:cxn>
                <a:cxn ang="0">
                  <a:pos x="8" y="59"/>
                </a:cxn>
              </a:cxnLst>
              <a:rect l="0" t="0" r="r" b="b"/>
              <a:pathLst>
                <a:path w="55" h="66">
                  <a:moveTo>
                    <a:pt x="0" y="66"/>
                  </a:moveTo>
                  <a:lnTo>
                    <a:pt x="0" y="0"/>
                  </a:lnTo>
                  <a:lnTo>
                    <a:pt x="22" y="0"/>
                  </a:lnTo>
                  <a:lnTo>
                    <a:pt x="30" y="0"/>
                  </a:lnTo>
                  <a:lnTo>
                    <a:pt x="35" y="1"/>
                  </a:lnTo>
                  <a:lnTo>
                    <a:pt x="40" y="2"/>
                  </a:lnTo>
                  <a:lnTo>
                    <a:pt x="45" y="5"/>
                  </a:lnTo>
                  <a:lnTo>
                    <a:pt x="49" y="10"/>
                  </a:lnTo>
                  <a:lnTo>
                    <a:pt x="52" y="16"/>
                  </a:lnTo>
                  <a:lnTo>
                    <a:pt x="54" y="25"/>
                  </a:lnTo>
                  <a:lnTo>
                    <a:pt x="55" y="33"/>
                  </a:lnTo>
                  <a:lnTo>
                    <a:pt x="54" y="40"/>
                  </a:lnTo>
                  <a:lnTo>
                    <a:pt x="53" y="46"/>
                  </a:lnTo>
                  <a:lnTo>
                    <a:pt x="51" y="52"/>
                  </a:lnTo>
                  <a:lnTo>
                    <a:pt x="49" y="56"/>
                  </a:lnTo>
                  <a:lnTo>
                    <a:pt x="46" y="59"/>
                  </a:lnTo>
                  <a:lnTo>
                    <a:pt x="43" y="62"/>
                  </a:lnTo>
                  <a:lnTo>
                    <a:pt x="39" y="64"/>
                  </a:lnTo>
                  <a:lnTo>
                    <a:pt x="35" y="65"/>
                  </a:lnTo>
                  <a:lnTo>
                    <a:pt x="30" y="66"/>
                  </a:lnTo>
                  <a:lnTo>
                    <a:pt x="23" y="66"/>
                  </a:lnTo>
                  <a:lnTo>
                    <a:pt x="0" y="66"/>
                  </a:lnTo>
                  <a:close/>
                  <a:moveTo>
                    <a:pt x="8" y="59"/>
                  </a:moveTo>
                  <a:lnTo>
                    <a:pt x="22" y="59"/>
                  </a:lnTo>
                  <a:lnTo>
                    <a:pt x="29" y="58"/>
                  </a:lnTo>
                  <a:lnTo>
                    <a:pt x="34" y="57"/>
                  </a:lnTo>
                  <a:lnTo>
                    <a:pt x="37" y="56"/>
                  </a:lnTo>
                  <a:lnTo>
                    <a:pt x="39" y="54"/>
                  </a:lnTo>
                  <a:lnTo>
                    <a:pt x="42" y="50"/>
                  </a:lnTo>
                  <a:lnTo>
                    <a:pt x="44" y="46"/>
                  </a:lnTo>
                  <a:lnTo>
                    <a:pt x="46" y="40"/>
                  </a:lnTo>
                  <a:lnTo>
                    <a:pt x="46" y="33"/>
                  </a:lnTo>
                  <a:lnTo>
                    <a:pt x="46" y="28"/>
                  </a:lnTo>
                  <a:lnTo>
                    <a:pt x="45" y="24"/>
                  </a:lnTo>
                  <a:lnTo>
                    <a:pt x="44" y="19"/>
                  </a:lnTo>
                  <a:lnTo>
                    <a:pt x="43" y="16"/>
                  </a:lnTo>
                  <a:lnTo>
                    <a:pt x="39" y="12"/>
                  </a:lnTo>
                  <a:lnTo>
                    <a:pt x="34" y="9"/>
                  </a:lnTo>
                  <a:lnTo>
                    <a:pt x="30" y="8"/>
                  </a:lnTo>
                  <a:lnTo>
                    <a:pt x="22" y="7"/>
                  </a:lnTo>
                  <a:lnTo>
                    <a:pt x="8" y="7"/>
                  </a:lnTo>
                  <a:lnTo>
                    <a:pt x="8" y="5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39" name="Rectangle 3123"/>
            <p:cNvSpPr>
              <a:spLocks noChangeArrowheads="1"/>
            </p:cNvSpPr>
            <p:nvPr/>
          </p:nvSpPr>
          <p:spPr bwMode="auto">
            <a:xfrm>
              <a:off x="3582" y="3816"/>
              <a:ext cx="6" cy="3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40" name="Freeform 3124"/>
            <p:cNvSpPr>
              <a:spLocks noEditPoints="1"/>
            </p:cNvSpPr>
            <p:nvPr/>
          </p:nvSpPr>
          <p:spPr bwMode="auto">
            <a:xfrm>
              <a:off x="3590" y="3807"/>
              <a:ext cx="14" cy="17"/>
            </a:xfrm>
            <a:custGeom>
              <a:avLst/>
              <a:gdLst/>
              <a:ahLst/>
              <a:cxnLst>
                <a:cxn ang="0">
                  <a:pos x="0" y="66"/>
                </a:cxn>
                <a:cxn ang="0">
                  <a:pos x="0" y="0"/>
                </a:cxn>
                <a:cxn ang="0">
                  <a:pos x="23" y="0"/>
                </a:cxn>
                <a:cxn ang="0">
                  <a:pos x="30" y="0"/>
                </a:cxn>
                <a:cxn ang="0">
                  <a:pos x="36" y="1"/>
                </a:cxn>
                <a:cxn ang="0">
                  <a:pos x="41" y="2"/>
                </a:cxn>
                <a:cxn ang="0">
                  <a:pos x="45" y="5"/>
                </a:cxn>
                <a:cxn ang="0">
                  <a:pos x="50" y="10"/>
                </a:cxn>
                <a:cxn ang="0">
                  <a:pos x="53" y="16"/>
                </a:cxn>
                <a:cxn ang="0">
                  <a:pos x="55" y="25"/>
                </a:cxn>
                <a:cxn ang="0">
                  <a:pos x="56" y="33"/>
                </a:cxn>
                <a:cxn ang="0">
                  <a:pos x="55" y="40"/>
                </a:cxn>
                <a:cxn ang="0">
                  <a:pos x="54" y="46"/>
                </a:cxn>
                <a:cxn ang="0">
                  <a:pos x="52" y="52"/>
                </a:cxn>
                <a:cxn ang="0">
                  <a:pos x="50" y="56"/>
                </a:cxn>
                <a:cxn ang="0">
                  <a:pos x="47" y="59"/>
                </a:cxn>
                <a:cxn ang="0">
                  <a:pos x="44" y="62"/>
                </a:cxn>
                <a:cxn ang="0">
                  <a:pos x="40" y="64"/>
                </a:cxn>
                <a:cxn ang="0">
                  <a:pos x="36" y="65"/>
                </a:cxn>
                <a:cxn ang="0">
                  <a:pos x="30" y="66"/>
                </a:cxn>
                <a:cxn ang="0">
                  <a:pos x="24" y="66"/>
                </a:cxn>
                <a:cxn ang="0">
                  <a:pos x="0" y="66"/>
                </a:cxn>
                <a:cxn ang="0">
                  <a:pos x="9" y="59"/>
                </a:cxn>
                <a:cxn ang="0">
                  <a:pos x="23" y="59"/>
                </a:cxn>
                <a:cxn ang="0">
                  <a:pos x="29" y="58"/>
                </a:cxn>
                <a:cxn ang="0">
                  <a:pos x="34" y="57"/>
                </a:cxn>
                <a:cxn ang="0">
                  <a:pos x="38" y="56"/>
                </a:cxn>
                <a:cxn ang="0">
                  <a:pos x="40" y="54"/>
                </a:cxn>
                <a:cxn ang="0">
                  <a:pos x="43" y="50"/>
                </a:cxn>
                <a:cxn ang="0">
                  <a:pos x="45" y="46"/>
                </a:cxn>
                <a:cxn ang="0">
                  <a:pos x="46" y="40"/>
                </a:cxn>
                <a:cxn ang="0">
                  <a:pos x="47" y="33"/>
                </a:cxn>
                <a:cxn ang="0">
                  <a:pos x="47" y="28"/>
                </a:cxn>
                <a:cxn ang="0">
                  <a:pos x="46" y="24"/>
                </a:cxn>
                <a:cxn ang="0">
                  <a:pos x="45" y="19"/>
                </a:cxn>
                <a:cxn ang="0">
                  <a:pos x="43" y="16"/>
                </a:cxn>
                <a:cxn ang="0">
                  <a:pos x="40" y="12"/>
                </a:cxn>
                <a:cxn ang="0">
                  <a:pos x="35" y="9"/>
                </a:cxn>
                <a:cxn ang="0">
                  <a:pos x="30" y="8"/>
                </a:cxn>
                <a:cxn ang="0">
                  <a:pos x="23" y="7"/>
                </a:cxn>
                <a:cxn ang="0">
                  <a:pos x="9" y="7"/>
                </a:cxn>
                <a:cxn ang="0">
                  <a:pos x="9" y="59"/>
                </a:cxn>
              </a:cxnLst>
              <a:rect l="0" t="0" r="r" b="b"/>
              <a:pathLst>
                <a:path w="56" h="66">
                  <a:moveTo>
                    <a:pt x="0" y="66"/>
                  </a:moveTo>
                  <a:lnTo>
                    <a:pt x="0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6" y="1"/>
                  </a:lnTo>
                  <a:lnTo>
                    <a:pt x="41" y="2"/>
                  </a:lnTo>
                  <a:lnTo>
                    <a:pt x="45" y="5"/>
                  </a:lnTo>
                  <a:lnTo>
                    <a:pt x="50" y="10"/>
                  </a:lnTo>
                  <a:lnTo>
                    <a:pt x="53" y="16"/>
                  </a:lnTo>
                  <a:lnTo>
                    <a:pt x="55" y="25"/>
                  </a:lnTo>
                  <a:lnTo>
                    <a:pt x="56" y="33"/>
                  </a:lnTo>
                  <a:lnTo>
                    <a:pt x="55" y="40"/>
                  </a:lnTo>
                  <a:lnTo>
                    <a:pt x="54" y="46"/>
                  </a:lnTo>
                  <a:lnTo>
                    <a:pt x="52" y="52"/>
                  </a:lnTo>
                  <a:lnTo>
                    <a:pt x="50" y="56"/>
                  </a:lnTo>
                  <a:lnTo>
                    <a:pt x="47" y="59"/>
                  </a:lnTo>
                  <a:lnTo>
                    <a:pt x="44" y="62"/>
                  </a:lnTo>
                  <a:lnTo>
                    <a:pt x="40" y="64"/>
                  </a:lnTo>
                  <a:lnTo>
                    <a:pt x="36" y="65"/>
                  </a:lnTo>
                  <a:lnTo>
                    <a:pt x="30" y="66"/>
                  </a:lnTo>
                  <a:lnTo>
                    <a:pt x="24" y="66"/>
                  </a:lnTo>
                  <a:lnTo>
                    <a:pt x="0" y="66"/>
                  </a:lnTo>
                  <a:close/>
                  <a:moveTo>
                    <a:pt x="9" y="59"/>
                  </a:moveTo>
                  <a:lnTo>
                    <a:pt x="23" y="59"/>
                  </a:lnTo>
                  <a:lnTo>
                    <a:pt x="29" y="58"/>
                  </a:lnTo>
                  <a:lnTo>
                    <a:pt x="34" y="57"/>
                  </a:lnTo>
                  <a:lnTo>
                    <a:pt x="38" y="56"/>
                  </a:lnTo>
                  <a:lnTo>
                    <a:pt x="40" y="54"/>
                  </a:lnTo>
                  <a:lnTo>
                    <a:pt x="43" y="50"/>
                  </a:lnTo>
                  <a:lnTo>
                    <a:pt x="45" y="46"/>
                  </a:lnTo>
                  <a:lnTo>
                    <a:pt x="46" y="40"/>
                  </a:lnTo>
                  <a:lnTo>
                    <a:pt x="47" y="33"/>
                  </a:lnTo>
                  <a:lnTo>
                    <a:pt x="47" y="28"/>
                  </a:lnTo>
                  <a:lnTo>
                    <a:pt x="46" y="24"/>
                  </a:lnTo>
                  <a:lnTo>
                    <a:pt x="45" y="19"/>
                  </a:lnTo>
                  <a:lnTo>
                    <a:pt x="43" y="16"/>
                  </a:lnTo>
                  <a:lnTo>
                    <a:pt x="40" y="12"/>
                  </a:lnTo>
                  <a:lnTo>
                    <a:pt x="35" y="9"/>
                  </a:lnTo>
                  <a:lnTo>
                    <a:pt x="30" y="8"/>
                  </a:lnTo>
                  <a:lnTo>
                    <a:pt x="23" y="7"/>
                  </a:lnTo>
                  <a:lnTo>
                    <a:pt x="9" y="7"/>
                  </a:lnTo>
                  <a:lnTo>
                    <a:pt x="9" y="59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741" name="Rectangle 3125"/>
            <p:cNvSpPr>
              <a:spLocks noChangeArrowheads="1"/>
            </p:cNvSpPr>
            <p:nvPr/>
          </p:nvSpPr>
          <p:spPr bwMode="auto">
            <a:xfrm>
              <a:off x="3448" y="3928"/>
              <a:ext cx="84" cy="3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26742" name="Rectangle 3126"/>
          <p:cNvSpPr>
            <a:spLocks noChangeArrowheads="1"/>
          </p:cNvSpPr>
          <p:nvPr/>
        </p:nvSpPr>
        <p:spPr bwMode="auto">
          <a:xfrm>
            <a:off x="5473700" y="6235700"/>
            <a:ext cx="133350" cy="61913"/>
          </a:xfrm>
          <a:prstGeom prst="rect">
            <a:avLst/>
          </a:prstGeom>
          <a:noFill/>
          <a:ln w="0">
            <a:solidFill>
              <a:srgbClr val="17161A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43" name="Rectangle 3127"/>
          <p:cNvSpPr>
            <a:spLocks noChangeArrowheads="1"/>
          </p:cNvSpPr>
          <p:nvPr/>
        </p:nvSpPr>
        <p:spPr bwMode="auto">
          <a:xfrm>
            <a:off x="5494338" y="6253163"/>
            <a:ext cx="3175" cy="25400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44" name="Freeform 3128"/>
          <p:cNvSpPr>
            <a:spLocks noEditPoints="1"/>
          </p:cNvSpPr>
          <p:nvPr/>
        </p:nvSpPr>
        <p:spPr bwMode="auto">
          <a:xfrm>
            <a:off x="5500688" y="6253163"/>
            <a:ext cx="25400" cy="25400"/>
          </a:xfrm>
          <a:custGeom>
            <a:avLst/>
            <a:gdLst/>
            <a:ahLst/>
            <a:cxnLst>
              <a:cxn ang="0">
                <a:pos x="0" y="68"/>
              </a:cxn>
              <a:cxn ang="0">
                <a:pos x="27" y="0"/>
              </a:cxn>
              <a:cxn ang="0">
                <a:pos x="36" y="0"/>
              </a:cxn>
              <a:cxn ang="0">
                <a:pos x="63" y="68"/>
              </a:cxn>
              <a:cxn ang="0">
                <a:pos x="53" y="68"/>
              </a:cxn>
              <a:cxn ang="0">
                <a:pos x="45" y="47"/>
              </a:cxn>
              <a:cxn ang="0">
                <a:pos x="17" y="47"/>
              </a:cxn>
              <a:cxn ang="0">
                <a:pos x="10" y="68"/>
              </a:cxn>
              <a:cxn ang="0">
                <a:pos x="0" y="68"/>
              </a:cxn>
              <a:cxn ang="0">
                <a:pos x="19" y="40"/>
              </a:cxn>
              <a:cxn ang="0">
                <a:pos x="43" y="40"/>
              </a:cxn>
              <a:cxn ang="0">
                <a:pos x="36" y="22"/>
              </a:cxn>
              <a:cxn ang="0">
                <a:pos x="33" y="14"/>
              </a:cxn>
              <a:cxn ang="0">
                <a:pos x="31" y="8"/>
              </a:cxn>
              <a:cxn ang="0">
                <a:pos x="30" y="15"/>
              </a:cxn>
              <a:cxn ang="0">
                <a:pos x="28" y="21"/>
              </a:cxn>
              <a:cxn ang="0">
                <a:pos x="19" y="40"/>
              </a:cxn>
            </a:cxnLst>
            <a:rect l="0" t="0" r="r" b="b"/>
            <a:pathLst>
              <a:path w="63" h="68">
                <a:moveTo>
                  <a:pt x="0" y="68"/>
                </a:moveTo>
                <a:lnTo>
                  <a:pt x="27" y="0"/>
                </a:lnTo>
                <a:lnTo>
                  <a:pt x="36" y="0"/>
                </a:lnTo>
                <a:lnTo>
                  <a:pt x="63" y="68"/>
                </a:lnTo>
                <a:lnTo>
                  <a:pt x="53" y="68"/>
                </a:lnTo>
                <a:lnTo>
                  <a:pt x="45" y="47"/>
                </a:lnTo>
                <a:lnTo>
                  <a:pt x="17" y="47"/>
                </a:lnTo>
                <a:lnTo>
                  <a:pt x="10" y="68"/>
                </a:lnTo>
                <a:lnTo>
                  <a:pt x="0" y="68"/>
                </a:lnTo>
                <a:close/>
                <a:moveTo>
                  <a:pt x="19" y="40"/>
                </a:moveTo>
                <a:lnTo>
                  <a:pt x="43" y="40"/>
                </a:lnTo>
                <a:lnTo>
                  <a:pt x="36" y="22"/>
                </a:lnTo>
                <a:lnTo>
                  <a:pt x="33" y="14"/>
                </a:lnTo>
                <a:lnTo>
                  <a:pt x="31" y="8"/>
                </a:lnTo>
                <a:lnTo>
                  <a:pt x="30" y="15"/>
                </a:lnTo>
                <a:lnTo>
                  <a:pt x="28" y="21"/>
                </a:lnTo>
                <a:lnTo>
                  <a:pt x="19" y="4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45" name="Freeform 3129"/>
          <p:cNvSpPr>
            <a:spLocks noEditPoints="1"/>
          </p:cNvSpPr>
          <p:nvPr/>
        </p:nvSpPr>
        <p:spPr bwMode="auto">
          <a:xfrm>
            <a:off x="5527675" y="6253163"/>
            <a:ext cx="22225" cy="25400"/>
          </a:xfrm>
          <a:custGeom>
            <a:avLst/>
            <a:gdLst/>
            <a:ahLst/>
            <a:cxnLst>
              <a:cxn ang="0">
                <a:pos x="0" y="68"/>
              </a:cxn>
              <a:cxn ang="0">
                <a:pos x="0" y="0"/>
              </a:cxn>
              <a:cxn ang="0">
                <a:pos x="23" y="0"/>
              </a:cxn>
              <a:cxn ang="0">
                <a:pos x="30" y="1"/>
              </a:cxn>
              <a:cxn ang="0">
                <a:pos x="35" y="1"/>
              </a:cxn>
              <a:cxn ang="0">
                <a:pos x="40" y="3"/>
              </a:cxn>
              <a:cxn ang="0">
                <a:pos x="45" y="7"/>
              </a:cxn>
              <a:cxn ang="0">
                <a:pos x="49" y="12"/>
              </a:cxn>
              <a:cxn ang="0">
                <a:pos x="53" y="18"/>
              </a:cxn>
              <a:cxn ang="0">
                <a:pos x="54" y="26"/>
              </a:cxn>
              <a:cxn ang="0">
                <a:pos x="55" y="34"/>
              </a:cxn>
              <a:cxn ang="0">
                <a:pos x="55" y="41"/>
              </a:cxn>
              <a:cxn ang="0">
                <a:pos x="53" y="47"/>
              </a:cxn>
              <a:cxn ang="0">
                <a:pos x="51" y="52"/>
              </a:cxn>
              <a:cxn ang="0">
                <a:pos x="49" y="58"/>
              </a:cxn>
              <a:cxn ang="0">
                <a:pos x="46" y="61"/>
              </a:cxn>
              <a:cxn ang="0">
                <a:pos x="43" y="64"/>
              </a:cxn>
              <a:cxn ang="0">
                <a:pos x="39" y="66"/>
              </a:cxn>
              <a:cxn ang="0">
                <a:pos x="35" y="67"/>
              </a:cxn>
              <a:cxn ang="0">
                <a:pos x="30" y="68"/>
              </a:cxn>
              <a:cxn ang="0">
                <a:pos x="25" y="68"/>
              </a:cxn>
              <a:cxn ang="0">
                <a:pos x="0" y="68"/>
              </a:cxn>
              <a:cxn ang="0">
                <a:pos x="10" y="60"/>
              </a:cxn>
              <a:cxn ang="0">
                <a:pos x="24" y="60"/>
              </a:cxn>
              <a:cxn ang="0">
                <a:pos x="29" y="60"/>
              </a:cxn>
              <a:cxn ang="0">
                <a:pos x="34" y="59"/>
              </a:cxn>
              <a:cxn ang="0">
                <a:pos x="37" y="58"/>
              </a:cxn>
              <a:cxn ang="0">
                <a:pos x="40" y="55"/>
              </a:cxn>
              <a:cxn ang="0">
                <a:pos x="42" y="51"/>
              </a:cxn>
              <a:cxn ang="0">
                <a:pos x="44" y="46"/>
              </a:cxn>
              <a:cxn ang="0">
                <a:pos x="46" y="41"/>
              </a:cxn>
              <a:cxn ang="0">
                <a:pos x="46" y="34"/>
              </a:cxn>
              <a:cxn ang="0">
                <a:pos x="46" y="29"/>
              </a:cxn>
              <a:cxn ang="0">
                <a:pos x="45" y="25"/>
              </a:cxn>
              <a:cxn ang="0">
                <a:pos x="44" y="21"/>
              </a:cxn>
              <a:cxn ang="0">
                <a:pos x="43" y="18"/>
              </a:cxn>
              <a:cxn ang="0">
                <a:pos x="39" y="13"/>
              </a:cxn>
              <a:cxn ang="0">
                <a:pos x="35" y="10"/>
              </a:cxn>
              <a:cxn ang="0">
                <a:pos x="30" y="9"/>
              </a:cxn>
              <a:cxn ang="0">
                <a:pos x="23" y="9"/>
              </a:cxn>
              <a:cxn ang="0">
                <a:pos x="10" y="9"/>
              </a:cxn>
              <a:cxn ang="0">
                <a:pos x="10" y="60"/>
              </a:cxn>
            </a:cxnLst>
            <a:rect l="0" t="0" r="r" b="b"/>
            <a:pathLst>
              <a:path w="55" h="68">
                <a:moveTo>
                  <a:pt x="0" y="68"/>
                </a:moveTo>
                <a:lnTo>
                  <a:pt x="0" y="0"/>
                </a:lnTo>
                <a:lnTo>
                  <a:pt x="23" y="0"/>
                </a:lnTo>
                <a:lnTo>
                  <a:pt x="30" y="1"/>
                </a:lnTo>
                <a:lnTo>
                  <a:pt x="35" y="1"/>
                </a:lnTo>
                <a:lnTo>
                  <a:pt x="40" y="3"/>
                </a:lnTo>
                <a:lnTo>
                  <a:pt x="45" y="7"/>
                </a:lnTo>
                <a:lnTo>
                  <a:pt x="49" y="12"/>
                </a:lnTo>
                <a:lnTo>
                  <a:pt x="53" y="18"/>
                </a:lnTo>
                <a:lnTo>
                  <a:pt x="54" y="26"/>
                </a:lnTo>
                <a:lnTo>
                  <a:pt x="55" y="34"/>
                </a:lnTo>
                <a:lnTo>
                  <a:pt x="55" y="41"/>
                </a:lnTo>
                <a:lnTo>
                  <a:pt x="53" y="47"/>
                </a:lnTo>
                <a:lnTo>
                  <a:pt x="51" y="52"/>
                </a:lnTo>
                <a:lnTo>
                  <a:pt x="49" y="58"/>
                </a:lnTo>
                <a:lnTo>
                  <a:pt x="46" y="61"/>
                </a:lnTo>
                <a:lnTo>
                  <a:pt x="43" y="64"/>
                </a:lnTo>
                <a:lnTo>
                  <a:pt x="39" y="66"/>
                </a:lnTo>
                <a:lnTo>
                  <a:pt x="35" y="67"/>
                </a:lnTo>
                <a:lnTo>
                  <a:pt x="30" y="68"/>
                </a:lnTo>
                <a:lnTo>
                  <a:pt x="25" y="68"/>
                </a:lnTo>
                <a:lnTo>
                  <a:pt x="0" y="68"/>
                </a:lnTo>
                <a:close/>
                <a:moveTo>
                  <a:pt x="10" y="60"/>
                </a:moveTo>
                <a:lnTo>
                  <a:pt x="24" y="60"/>
                </a:lnTo>
                <a:lnTo>
                  <a:pt x="29" y="60"/>
                </a:lnTo>
                <a:lnTo>
                  <a:pt x="34" y="59"/>
                </a:lnTo>
                <a:lnTo>
                  <a:pt x="37" y="58"/>
                </a:lnTo>
                <a:lnTo>
                  <a:pt x="40" y="55"/>
                </a:lnTo>
                <a:lnTo>
                  <a:pt x="42" y="51"/>
                </a:lnTo>
                <a:lnTo>
                  <a:pt x="44" y="46"/>
                </a:lnTo>
                <a:lnTo>
                  <a:pt x="46" y="41"/>
                </a:lnTo>
                <a:lnTo>
                  <a:pt x="46" y="34"/>
                </a:lnTo>
                <a:lnTo>
                  <a:pt x="46" y="29"/>
                </a:lnTo>
                <a:lnTo>
                  <a:pt x="45" y="25"/>
                </a:lnTo>
                <a:lnTo>
                  <a:pt x="44" y="21"/>
                </a:lnTo>
                <a:lnTo>
                  <a:pt x="43" y="18"/>
                </a:lnTo>
                <a:lnTo>
                  <a:pt x="39" y="13"/>
                </a:lnTo>
                <a:lnTo>
                  <a:pt x="35" y="10"/>
                </a:lnTo>
                <a:lnTo>
                  <a:pt x="30" y="9"/>
                </a:lnTo>
                <a:lnTo>
                  <a:pt x="23" y="9"/>
                </a:lnTo>
                <a:lnTo>
                  <a:pt x="10" y="9"/>
                </a:lnTo>
                <a:lnTo>
                  <a:pt x="10" y="6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46" name="Rectangle 3130"/>
          <p:cNvSpPr>
            <a:spLocks noChangeArrowheads="1"/>
          </p:cNvSpPr>
          <p:nvPr/>
        </p:nvSpPr>
        <p:spPr bwMode="auto">
          <a:xfrm>
            <a:off x="5553075" y="6267450"/>
            <a:ext cx="11113" cy="317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47" name="Freeform 3131"/>
          <p:cNvSpPr>
            <a:spLocks noEditPoints="1"/>
          </p:cNvSpPr>
          <p:nvPr/>
        </p:nvSpPr>
        <p:spPr bwMode="auto">
          <a:xfrm>
            <a:off x="5567363" y="6253163"/>
            <a:ext cx="22225" cy="25400"/>
          </a:xfrm>
          <a:custGeom>
            <a:avLst/>
            <a:gdLst/>
            <a:ahLst/>
            <a:cxnLst>
              <a:cxn ang="0">
                <a:pos x="0" y="68"/>
              </a:cxn>
              <a:cxn ang="0">
                <a:pos x="0" y="0"/>
              </a:cxn>
              <a:cxn ang="0">
                <a:pos x="23" y="0"/>
              </a:cxn>
              <a:cxn ang="0">
                <a:pos x="30" y="1"/>
              </a:cxn>
              <a:cxn ang="0">
                <a:pos x="35" y="1"/>
              </a:cxn>
              <a:cxn ang="0">
                <a:pos x="40" y="3"/>
              </a:cxn>
              <a:cxn ang="0">
                <a:pos x="45" y="7"/>
              </a:cxn>
              <a:cxn ang="0">
                <a:pos x="49" y="12"/>
              </a:cxn>
              <a:cxn ang="0">
                <a:pos x="52" y="18"/>
              </a:cxn>
              <a:cxn ang="0">
                <a:pos x="54" y="26"/>
              </a:cxn>
              <a:cxn ang="0">
                <a:pos x="55" y="34"/>
              </a:cxn>
              <a:cxn ang="0">
                <a:pos x="55" y="41"/>
              </a:cxn>
              <a:cxn ang="0">
                <a:pos x="53" y="47"/>
              </a:cxn>
              <a:cxn ang="0">
                <a:pos x="51" y="52"/>
              </a:cxn>
              <a:cxn ang="0">
                <a:pos x="49" y="58"/>
              </a:cxn>
              <a:cxn ang="0">
                <a:pos x="46" y="61"/>
              </a:cxn>
              <a:cxn ang="0">
                <a:pos x="43" y="64"/>
              </a:cxn>
              <a:cxn ang="0">
                <a:pos x="39" y="66"/>
              </a:cxn>
              <a:cxn ang="0">
                <a:pos x="35" y="67"/>
              </a:cxn>
              <a:cxn ang="0">
                <a:pos x="30" y="68"/>
              </a:cxn>
              <a:cxn ang="0">
                <a:pos x="24" y="68"/>
              </a:cxn>
              <a:cxn ang="0">
                <a:pos x="0" y="68"/>
              </a:cxn>
              <a:cxn ang="0">
                <a:pos x="9" y="60"/>
              </a:cxn>
              <a:cxn ang="0">
                <a:pos x="23" y="60"/>
              </a:cxn>
              <a:cxn ang="0">
                <a:pos x="29" y="60"/>
              </a:cxn>
              <a:cxn ang="0">
                <a:pos x="34" y="59"/>
              </a:cxn>
              <a:cxn ang="0">
                <a:pos x="37" y="58"/>
              </a:cxn>
              <a:cxn ang="0">
                <a:pos x="39" y="55"/>
              </a:cxn>
              <a:cxn ang="0">
                <a:pos x="42" y="51"/>
              </a:cxn>
              <a:cxn ang="0">
                <a:pos x="44" y="46"/>
              </a:cxn>
              <a:cxn ang="0">
                <a:pos x="46" y="41"/>
              </a:cxn>
              <a:cxn ang="0">
                <a:pos x="46" y="34"/>
              </a:cxn>
              <a:cxn ang="0">
                <a:pos x="46" y="29"/>
              </a:cxn>
              <a:cxn ang="0">
                <a:pos x="45" y="25"/>
              </a:cxn>
              <a:cxn ang="0">
                <a:pos x="44" y="21"/>
              </a:cxn>
              <a:cxn ang="0">
                <a:pos x="43" y="18"/>
              </a:cxn>
              <a:cxn ang="0">
                <a:pos x="39" y="13"/>
              </a:cxn>
              <a:cxn ang="0">
                <a:pos x="34" y="10"/>
              </a:cxn>
              <a:cxn ang="0">
                <a:pos x="30" y="9"/>
              </a:cxn>
              <a:cxn ang="0">
                <a:pos x="23" y="9"/>
              </a:cxn>
              <a:cxn ang="0">
                <a:pos x="9" y="9"/>
              </a:cxn>
              <a:cxn ang="0">
                <a:pos x="9" y="60"/>
              </a:cxn>
            </a:cxnLst>
            <a:rect l="0" t="0" r="r" b="b"/>
            <a:pathLst>
              <a:path w="55" h="68">
                <a:moveTo>
                  <a:pt x="0" y="68"/>
                </a:moveTo>
                <a:lnTo>
                  <a:pt x="0" y="0"/>
                </a:lnTo>
                <a:lnTo>
                  <a:pt x="23" y="0"/>
                </a:lnTo>
                <a:lnTo>
                  <a:pt x="30" y="1"/>
                </a:lnTo>
                <a:lnTo>
                  <a:pt x="35" y="1"/>
                </a:lnTo>
                <a:lnTo>
                  <a:pt x="40" y="3"/>
                </a:lnTo>
                <a:lnTo>
                  <a:pt x="45" y="7"/>
                </a:lnTo>
                <a:lnTo>
                  <a:pt x="49" y="12"/>
                </a:lnTo>
                <a:lnTo>
                  <a:pt x="52" y="18"/>
                </a:lnTo>
                <a:lnTo>
                  <a:pt x="54" y="26"/>
                </a:lnTo>
                <a:lnTo>
                  <a:pt x="55" y="34"/>
                </a:lnTo>
                <a:lnTo>
                  <a:pt x="55" y="41"/>
                </a:lnTo>
                <a:lnTo>
                  <a:pt x="53" y="47"/>
                </a:lnTo>
                <a:lnTo>
                  <a:pt x="51" y="52"/>
                </a:lnTo>
                <a:lnTo>
                  <a:pt x="49" y="58"/>
                </a:lnTo>
                <a:lnTo>
                  <a:pt x="46" y="61"/>
                </a:lnTo>
                <a:lnTo>
                  <a:pt x="43" y="64"/>
                </a:lnTo>
                <a:lnTo>
                  <a:pt x="39" y="66"/>
                </a:lnTo>
                <a:lnTo>
                  <a:pt x="35" y="67"/>
                </a:lnTo>
                <a:lnTo>
                  <a:pt x="30" y="68"/>
                </a:lnTo>
                <a:lnTo>
                  <a:pt x="24" y="68"/>
                </a:lnTo>
                <a:lnTo>
                  <a:pt x="0" y="68"/>
                </a:lnTo>
                <a:close/>
                <a:moveTo>
                  <a:pt x="9" y="60"/>
                </a:moveTo>
                <a:lnTo>
                  <a:pt x="23" y="60"/>
                </a:lnTo>
                <a:lnTo>
                  <a:pt x="29" y="60"/>
                </a:lnTo>
                <a:lnTo>
                  <a:pt x="34" y="59"/>
                </a:lnTo>
                <a:lnTo>
                  <a:pt x="37" y="58"/>
                </a:lnTo>
                <a:lnTo>
                  <a:pt x="39" y="55"/>
                </a:lnTo>
                <a:lnTo>
                  <a:pt x="42" y="51"/>
                </a:lnTo>
                <a:lnTo>
                  <a:pt x="44" y="46"/>
                </a:lnTo>
                <a:lnTo>
                  <a:pt x="46" y="41"/>
                </a:lnTo>
                <a:lnTo>
                  <a:pt x="46" y="34"/>
                </a:lnTo>
                <a:lnTo>
                  <a:pt x="46" y="29"/>
                </a:lnTo>
                <a:lnTo>
                  <a:pt x="45" y="25"/>
                </a:lnTo>
                <a:lnTo>
                  <a:pt x="44" y="21"/>
                </a:lnTo>
                <a:lnTo>
                  <a:pt x="43" y="18"/>
                </a:lnTo>
                <a:lnTo>
                  <a:pt x="39" y="13"/>
                </a:lnTo>
                <a:lnTo>
                  <a:pt x="34" y="10"/>
                </a:lnTo>
                <a:lnTo>
                  <a:pt x="30" y="9"/>
                </a:lnTo>
                <a:lnTo>
                  <a:pt x="23" y="9"/>
                </a:lnTo>
                <a:lnTo>
                  <a:pt x="9" y="9"/>
                </a:lnTo>
                <a:lnTo>
                  <a:pt x="9" y="6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48" name="Freeform 3132"/>
          <p:cNvSpPr>
            <a:spLocks noEditPoints="1"/>
          </p:cNvSpPr>
          <p:nvPr/>
        </p:nvSpPr>
        <p:spPr bwMode="auto">
          <a:xfrm>
            <a:off x="5561013" y="5141913"/>
            <a:ext cx="17462" cy="19050"/>
          </a:xfrm>
          <a:custGeom>
            <a:avLst/>
            <a:gdLst/>
            <a:ahLst/>
            <a:cxnLst>
              <a:cxn ang="0">
                <a:pos x="30" y="47"/>
              </a:cxn>
              <a:cxn ang="0">
                <a:pos x="21" y="50"/>
              </a:cxn>
              <a:cxn ang="0">
                <a:pos x="12" y="50"/>
              </a:cxn>
              <a:cxn ang="0">
                <a:pos x="6" y="48"/>
              </a:cxn>
              <a:cxn ang="0">
                <a:pos x="2" y="44"/>
              </a:cxn>
              <a:cxn ang="0">
                <a:pos x="0" y="40"/>
              </a:cxn>
              <a:cxn ang="0">
                <a:pos x="0" y="33"/>
              </a:cxn>
              <a:cxn ang="0">
                <a:pos x="3" y="28"/>
              </a:cxn>
              <a:cxn ang="0">
                <a:pos x="8" y="24"/>
              </a:cxn>
              <a:cxn ang="0">
                <a:pos x="14" y="22"/>
              </a:cxn>
              <a:cxn ang="0">
                <a:pos x="28" y="21"/>
              </a:cxn>
              <a:cxn ang="0">
                <a:pos x="34" y="18"/>
              </a:cxn>
              <a:cxn ang="0">
                <a:pos x="33" y="13"/>
              </a:cxn>
              <a:cxn ang="0">
                <a:pos x="28" y="8"/>
              </a:cxn>
              <a:cxn ang="0">
                <a:pos x="17" y="8"/>
              </a:cxn>
              <a:cxn ang="0">
                <a:pos x="11" y="12"/>
              </a:cxn>
              <a:cxn ang="0">
                <a:pos x="1" y="15"/>
              </a:cxn>
              <a:cxn ang="0">
                <a:pos x="5" y="7"/>
              </a:cxn>
              <a:cxn ang="0">
                <a:pos x="12" y="2"/>
              </a:cxn>
              <a:cxn ang="0">
                <a:pos x="24" y="0"/>
              </a:cxn>
              <a:cxn ang="0">
                <a:pos x="34" y="2"/>
              </a:cxn>
              <a:cxn ang="0">
                <a:pos x="39" y="6"/>
              </a:cxn>
              <a:cxn ang="0">
                <a:pos x="42" y="11"/>
              </a:cxn>
              <a:cxn ang="0">
                <a:pos x="42" y="18"/>
              </a:cxn>
              <a:cxn ang="0">
                <a:pos x="42" y="38"/>
              </a:cxn>
              <a:cxn ang="0">
                <a:pos x="43" y="46"/>
              </a:cxn>
              <a:cxn ang="0">
                <a:pos x="36" y="49"/>
              </a:cxn>
              <a:cxn ang="0">
                <a:pos x="35" y="43"/>
              </a:cxn>
              <a:cxn ang="0">
                <a:pos x="29" y="27"/>
              </a:cxn>
              <a:cxn ang="0">
                <a:pos x="16" y="29"/>
              </a:cxn>
              <a:cxn ang="0">
                <a:pos x="11" y="31"/>
              </a:cxn>
              <a:cxn ang="0">
                <a:pos x="9" y="34"/>
              </a:cxn>
              <a:cxn ang="0">
                <a:pos x="9" y="39"/>
              </a:cxn>
              <a:cxn ang="0">
                <a:pos x="14" y="43"/>
              </a:cxn>
              <a:cxn ang="0">
                <a:pos x="22" y="43"/>
              </a:cxn>
              <a:cxn ang="0">
                <a:pos x="31" y="40"/>
              </a:cxn>
              <a:cxn ang="0">
                <a:pos x="34" y="33"/>
              </a:cxn>
              <a:cxn ang="0">
                <a:pos x="34" y="25"/>
              </a:cxn>
            </a:cxnLst>
            <a:rect l="0" t="0" r="r" b="b"/>
            <a:pathLst>
              <a:path w="45" h="50">
                <a:moveTo>
                  <a:pt x="35" y="43"/>
                </a:moveTo>
                <a:lnTo>
                  <a:pt x="30" y="47"/>
                </a:lnTo>
                <a:lnTo>
                  <a:pt x="26" y="49"/>
                </a:lnTo>
                <a:lnTo>
                  <a:pt x="21" y="50"/>
                </a:lnTo>
                <a:lnTo>
                  <a:pt x="16" y="50"/>
                </a:lnTo>
                <a:lnTo>
                  <a:pt x="12" y="50"/>
                </a:lnTo>
                <a:lnTo>
                  <a:pt x="9" y="49"/>
                </a:lnTo>
                <a:lnTo>
                  <a:pt x="6" y="48"/>
                </a:lnTo>
                <a:lnTo>
                  <a:pt x="4" y="46"/>
                </a:lnTo>
                <a:lnTo>
                  <a:pt x="2" y="44"/>
                </a:lnTo>
                <a:lnTo>
                  <a:pt x="1" y="42"/>
                </a:lnTo>
                <a:lnTo>
                  <a:pt x="0" y="40"/>
                </a:lnTo>
                <a:lnTo>
                  <a:pt x="0" y="37"/>
                </a:lnTo>
                <a:lnTo>
                  <a:pt x="0" y="33"/>
                </a:lnTo>
                <a:lnTo>
                  <a:pt x="1" y="30"/>
                </a:lnTo>
                <a:lnTo>
                  <a:pt x="3" y="28"/>
                </a:lnTo>
                <a:lnTo>
                  <a:pt x="6" y="26"/>
                </a:lnTo>
                <a:lnTo>
                  <a:pt x="8" y="24"/>
                </a:lnTo>
                <a:lnTo>
                  <a:pt x="11" y="23"/>
                </a:lnTo>
                <a:lnTo>
                  <a:pt x="14" y="22"/>
                </a:lnTo>
                <a:lnTo>
                  <a:pt x="19" y="22"/>
                </a:lnTo>
                <a:lnTo>
                  <a:pt x="28" y="21"/>
                </a:lnTo>
                <a:lnTo>
                  <a:pt x="34" y="19"/>
                </a:lnTo>
                <a:lnTo>
                  <a:pt x="34" y="18"/>
                </a:lnTo>
                <a:lnTo>
                  <a:pt x="34" y="17"/>
                </a:lnTo>
                <a:lnTo>
                  <a:pt x="33" y="13"/>
                </a:lnTo>
                <a:lnTo>
                  <a:pt x="32" y="10"/>
                </a:lnTo>
                <a:lnTo>
                  <a:pt x="28" y="8"/>
                </a:lnTo>
                <a:lnTo>
                  <a:pt x="22" y="7"/>
                </a:lnTo>
                <a:lnTo>
                  <a:pt x="17" y="8"/>
                </a:lnTo>
                <a:lnTo>
                  <a:pt x="13" y="9"/>
                </a:lnTo>
                <a:lnTo>
                  <a:pt x="11" y="12"/>
                </a:lnTo>
                <a:lnTo>
                  <a:pt x="9" y="16"/>
                </a:lnTo>
                <a:lnTo>
                  <a:pt x="1" y="15"/>
                </a:lnTo>
                <a:lnTo>
                  <a:pt x="3" y="11"/>
                </a:lnTo>
                <a:lnTo>
                  <a:pt x="5" y="7"/>
                </a:lnTo>
                <a:lnTo>
                  <a:pt x="8" y="4"/>
                </a:lnTo>
                <a:lnTo>
                  <a:pt x="12" y="2"/>
                </a:lnTo>
                <a:lnTo>
                  <a:pt x="17" y="0"/>
                </a:lnTo>
                <a:lnTo>
                  <a:pt x="24" y="0"/>
                </a:lnTo>
                <a:lnTo>
                  <a:pt x="29" y="0"/>
                </a:lnTo>
                <a:lnTo>
                  <a:pt x="34" y="2"/>
                </a:lnTo>
                <a:lnTo>
                  <a:pt x="37" y="4"/>
                </a:lnTo>
                <a:lnTo>
                  <a:pt x="39" y="6"/>
                </a:lnTo>
                <a:lnTo>
                  <a:pt x="41" y="8"/>
                </a:lnTo>
                <a:lnTo>
                  <a:pt x="42" y="11"/>
                </a:lnTo>
                <a:lnTo>
                  <a:pt x="42" y="14"/>
                </a:lnTo>
                <a:lnTo>
                  <a:pt x="42" y="18"/>
                </a:lnTo>
                <a:lnTo>
                  <a:pt x="42" y="29"/>
                </a:lnTo>
                <a:lnTo>
                  <a:pt x="42" y="38"/>
                </a:lnTo>
                <a:lnTo>
                  <a:pt x="43" y="43"/>
                </a:lnTo>
                <a:lnTo>
                  <a:pt x="43" y="46"/>
                </a:lnTo>
                <a:lnTo>
                  <a:pt x="45" y="49"/>
                </a:lnTo>
                <a:lnTo>
                  <a:pt x="36" y="49"/>
                </a:lnTo>
                <a:lnTo>
                  <a:pt x="35" y="46"/>
                </a:lnTo>
                <a:lnTo>
                  <a:pt x="35" y="43"/>
                </a:lnTo>
                <a:close/>
                <a:moveTo>
                  <a:pt x="34" y="25"/>
                </a:moveTo>
                <a:lnTo>
                  <a:pt x="29" y="27"/>
                </a:lnTo>
                <a:lnTo>
                  <a:pt x="20" y="28"/>
                </a:lnTo>
                <a:lnTo>
                  <a:pt x="16" y="29"/>
                </a:lnTo>
                <a:lnTo>
                  <a:pt x="13" y="30"/>
                </a:lnTo>
                <a:lnTo>
                  <a:pt x="11" y="31"/>
                </a:lnTo>
                <a:lnTo>
                  <a:pt x="10" y="33"/>
                </a:lnTo>
                <a:lnTo>
                  <a:pt x="9" y="34"/>
                </a:lnTo>
                <a:lnTo>
                  <a:pt x="9" y="36"/>
                </a:lnTo>
                <a:lnTo>
                  <a:pt x="9" y="39"/>
                </a:lnTo>
                <a:lnTo>
                  <a:pt x="11" y="42"/>
                </a:lnTo>
                <a:lnTo>
                  <a:pt x="14" y="43"/>
                </a:lnTo>
                <a:lnTo>
                  <a:pt x="18" y="44"/>
                </a:lnTo>
                <a:lnTo>
                  <a:pt x="22" y="43"/>
                </a:lnTo>
                <a:lnTo>
                  <a:pt x="27" y="42"/>
                </a:lnTo>
                <a:lnTo>
                  <a:pt x="31" y="40"/>
                </a:lnTo>
                <a:lnTo>
                  <a:pt x="33" y="36"/>
                </a:lnTo>
                <a:lnTo>
                  <a:pt x="34" y="33"/>
                </a:lnTo>
                <a:lnTo>
                  <a:pt x="34" y="28"/>
                </a:lnTo>
                <a:lnTo>
                  <a:pt x="34" y="25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49" name="Freeform 3133"/>
          <p:cNvSpPr>
            <a:spLocks/>
          </p:cNvSpPr>
          <p:nvPr/>
        </p:nvSpPr>
        <p:spPr bwMode="auto">
          <a:xfrm>
            <a:off x="5581650" y="5133975"/>
            <a:ext cx="9525" cy="26988"/>
          </a:xfrm>
          <a:custGeom>
            <a:avLst/>
            <a:gdLst/>
            <a:ahLst/>
            <a:cxnLst>
              <a:cxn ang="0">
                <a:pos x="0" y="69"/>
              </a:cxn>
              <a:cxn ang="0">
                <a:pos x="19" y="0"/>
              </a:cxn>
              <a:cxn ang="0">
                <a:pos x="26" y="0"/>
              </a:cxn>
              <a:cxn ang="0">
                <a:pos x="6" y="69"/>
              </a:cxn>
              <a:cxn ang="0">
                <a:pos x="0" y="69"/>
              </a:cxn>
            </a:cxnLst>
            <a:rect l="0" t="0" r="r" b="b"/>
            <a:pathLst>
              <a:path w="26" h="69">
                <a:moveTo>
                  <a:pt x="0" y="69"/>
                </a:moveTo>
                <a:lnTo>
                  <a:pt x="19" y="0"/>
                </a:lnTo>
                <a:lnTo>
                  <a:pt x="26" y="0"/>
                </a:lnTo>
                <a:lnTo>
                  <a:pt x="6" y="69"/>
                </a:lnTo>
                <a:lnTo>
                  <a:pt x="0" y="6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0" name="Freeform 3134"/>
          <p:cNvSpPr>
            <a:spLocks noEditPoints="1"/>
          </p:cNvSpPr>
          <p:nvPr/>
        </p:nvSpPr>
        <p:spPr bwMode="auto">
          <a:xfrm>
            <a:off x="5592763" y="5133975"/>
            <a:ext cx="17462" cy="26988"/>
          </a:xfrm>
          <a:custGeom>
            <a:avLst/>
            <a:gdLst/>
            <a:ahLst/>
            <a:cxnLst>
              <a:cxn ang="0">
                <a:pos x="8" y="66"/>
              </a:cxn>
              <a:cxn ang="0">
                <a:pos x="0" y="66"/>
              </a:cxn>
              <a:cxn ang="0">
                <a:pos x="0" y="0"/>
              </a:cxn>
              <a:cxn ang="0">
                <a:pos x="8" y="0"/>
              </a:cxn>
              <a:cxn ang="0">
                <a:pos x="8" y="24"/>
              </a:cxn>
              <a:cxn ang="0">
                <a:pos x="11" y="21"/>
              </a:cxn>
              <a:cxn ang="0">
                <a:pos x="14" y="19"/>
              </a:cxn>
              <a:cxn ang="0">
                <a:pos x="17" y="17"/>
              </a:cxn>
              <a:cxn ang="0">
                <a:pos x="21" y="17"/>
              </a:cxn>
              <a:cxn ang="0">
                <a:pos x="26" y="17"/>
              </a:cxn>
              <a:cxn ang="0">
                <a:pos x="30" y="19"/>
              </a:cxn>
              <a:cxn ang="0">
                <a:pos x="33" y="21"/>
              </a:cxn>
              <a:cxn ang="0">
                <a:pos x="36" y="24"/>
              </a:cxn>
              <a:cxn ang="0">
                <a:pos x="38" y="28"/>
              </a:cxn>
              <a:cxn ang="0">
                <a:pos x="40" y="32"/>
              </a:cxn>
              <a:cxn ang="0">
                <a:pos x="41" y="37"/>
              </a:cxn>
              <a:cxn ang="0">
                <a:pos x="41" y="42"/>
              </a:cxn>
              <a:cxn ang="0">
                <a:pos x="41" y="47"/>
              </a:cxn>
              <a:cxn ang="0">
                <a:pos x="40" y="53"/>
              </a:cxn>
              <a:cxn ang="0">
                <a:pos x="38" y="57"/>
              </a:cxn>
              <a:cxn ang="0">
                <a:pos x="35" y="61"/>
              </a:cxn>
              <a:cxn ang="0">
                <a:pos x="32" y="64"/>
              </a:cxn>
              <a:cxn ang="0">
                <a:pos x="29" y="66"/>
              </a:cxn>
              <a:cxn ang="0">
                <a:pos x="25" y="67"/>
              </a:cxn>
              <a:cxn ang="0">
                <a:pos x="21" y="67"/>
              </a:cxn>
              <a:cxn ang="0">
                <a:pos x="17" y="67"/>
              </a:cxn>
              <a:cxn ang="0">
                <a:pos x="13" y="66"/>
              </a:cxn>
              <a:cxn ang="0">
                <a:pos x="10" y="63"/>
              </a:cxn>
              <a:cxn ang="0">
                <a:pos x="8" y="60"/>
              </a:cxn>
              <a:cxn ang="0">
                <a:pos x="8" y="66"/>
              </a:cxn>
              <a:cxn ang="0">
                <a:pos x="8" y="42"/>
              </a:cxn>
              <a:cxn ang="0">
                <a:pos x="8" y="49"/>
              </a:cxn>
              <a:cxn ang="0">
                <a:pos x="10" y="54"/>
              </a:cxn>
              <a:cxn ang="0">
                <a:pos x="12" y="57"/>
              </a:cxn>
              <a:cxn ang="0">
                <a:pos x="14" y="59"/>
              </a:cxn>
              <a:cxn ang="0">
                <a:pos x="17" y="60"/>
              </a:cxn>
              <a:cxn ang="0">
                <a:pos x="20" y="61"/>
              </a:cxn>
              <a:cxn ang="0">
                <a:pos x="23" y="60"/>
              </a:cxn>
              <a:cxn ang="0">
                <a:pos x="25" y="60"/>
              </a:cxn>
              <a:cxn ang="0">
                <a:pos x="27" y="58"/>
              </a:cxn>
              <a:cxn ang="0">
                <a:pos x="29" y="56"/>
              </a:cxn>
              <a:cxn ang="0">
                <a:pos x="31" y="53"/>
              </a:cxn>
              <a:cxn ang="0">
                <a:pos x="32" y="50"/>
              </a:cxn>
              <a:cxn ang="0">
                <a:pos x="33" y="47"/>
              </a:cxn>
              <a:cxn ang="0">
                <a:pos x="33" y="42"/>
              </a:cxn>
              <a:cxn ang="0">
                <a:pos x="33" y="38"/>
              </a:cxn>
              <a:cxn ang="0">
                <a:pos x="32" y="34"/>
              </a:cxn>
              <a:cxn ang="0">
                <a:pos x="31" y="31"/>
              </a:cxn>
              <a:cxn ang="0">
                <a:pos x="29" y="29"/>
              </a:cxn>
              <a:cxn ang="0">
                <a:pos x="28" y="27"/>
              </a:cxn>
              <a:cxn ang="0">
                <a:pos x="25" y="25"/>
              </a:cxn>
              <a:cxn ang="0">
                <a:pos x="23" y="24"/>
              </a:cxn>
              <a:cxn ang="0">
                <a:pos x="21" y="24"/>
              </a:cxn>
              <a:cxn ang="0">
                <a:pos x="18" y="24"/>
              </a:cxn>
              <a:cxn ang="0">
                <a:pos x="16" y="25"/>
              </a:cxn>
              <a:cxn ang="0">
                <a:pos x="13" y="27"/>
              </a:cxn>
              <a:cxn ang="0">
                <a:pos x="11" y="29"/>
              </a:cxn>
              <a:cxn ang="0">
                <a:pos x="10" y="31"/>
              </a:cxn>
              <a:cxn ang="0">
                <a:pos x="8" y="34"/>
              </a:cxn>
              <a:cxn ang="0">
                <a:pos x="8" y="38"/>
              </a:cxn>
              <a:cxn ang="0">
                <a:pos x="8" y="42"/>
              </a:cxn>
            </a:cxnLst>
            <a:rect l="0" t="0" r="r" b="b"/>
            <a:pathLst>
              <a:path w="41" h="67">
                <a:moveTo>
                  <a:pt x="8" y="66"/>
                </a:moveTo>
                <a:lnTo>
                  <a:pt x="0" y="66"/>
                </a:lnTo>
                <a:lnTo>
                  <a:pt x="0" y="0"/>
                </a:lnTo>
                <a:lnTo>
                  <a:pt x="8" y="0"/>
                </a:lnTo>
                <a:lnTo>
                  <a:pt x="8" y="24"/>
                </a:lnTo>
                <a:lnTo>
                  <a:pt x="11" y="21"/>
                </a:lnTo>
                <a:lnTo>
                  <a:pt x="14" y="19"/>
                </a:lnTo>
                <a:lnTo>
                  <a:pt x="17" y="17"/>
                </a:lnTo>
                <a:lnTo>
                  <a:pt x="21" y="17"/>
                </a:lnTo>
                <a:lnTo>
                  <a:pt x="26" y="17"/>
                </a:lnTo>
                <a:lnTo>
                  <a:pt x="30" y="19"/>
                </a:lnTo>
                <a:lnTo>
                  <a:pt x="33" y="21"/>
                </a:lnTo>
                <a:lnTo>
                  <a:pt x="36" y="24"/>
                </a:lnTo>
                <a:lnTo>
                  <a:pt x="38" y="28"/>
                </a:lnTo>
                <a:lnTo>
                  <a:pt x="40" y="32"/>
                </a:lnTo>
                <a:lnTo>
                  <a:pt x="41" y="37"/>
                </a:lnTo>
                <a:lnTo>
                  <a:pt x="41" y="42"/>
                </a:lnTo>
                <a:lnTo>
                  <a:pt x="41" y="47"/>
                </a:lnTo>
                <a:lnTo>
                  <a:pt x="40" y="53"/>
                </a:lnTo>
                <a:lnTo>
                  <a:pt x="38" y="57"/>
                </a:lnTo>
                <a:lnTo>
                  <a:pt x="35" y="61"/>
                </a:lnTo>
                <a:lnTo>
                  <a:pt x="32" y="64"/>
                </a:lnTo>
                <a:lnTo>
                  <a:pt x="29" y="66"/>
                </a:lnTo>
                <a:lnTo>
                  <a:pt x="25" y="67"/>
                </a:lnTo>
                <a:lnTo>
                  <a:pt x="21" y="67"/>
                </a:lnTo>
                <a:lnTo>
                  <a:pt x="17" y="67"/>
                </a:lnTo>
                <a:lnTo>
                  <a:pt x="13" y="66"/>
                </a:lnTo>
                <a:lnTo>
                  <a:pt x="10" y="63"/>
                </a:lnTo>
                <a:lnTo>
                  <a:pt x="8" y="60"/>
                </a:lnTo>
                <a:lnTo>
                  <a:pt x="8" y="66"/>
                </a:lnTo>
                <a:close/>
                <a:moveTo>
                  <a:pt x="8" y="42"/>
                </a:moveTo>
                <a:lnTo>
                  <a:pt x="8" y="49"/>
                </a:lnTo>
                <a:lnTo>
                  <a:pt x="10" y="54"/>
                </a:lnTo>
                <a:lnTo>
                  <a:pt x="12" y="57"/>
                </a:lnTo>
                <a:lnTo>
                  <a:pt x="14" y="59"/>
                </a:lnTo>
                <a:lnTo>
                  <a:pt x="17" y="60"/>
                </a:lnTo>
                <a:lnTo>
                  <a:pt x="20" y="61"/>
                </a:lnTo>
                <a:lnTo>
                  <a:pt x="23" y="60"/>
                </a:lnTo>
                <a:lnTo>
                  <a:pt x="25" y="60"/>
                </a:lnTo>
                <a:lnTo>
                  <a:pt x="27" y="58"/>
                </a:lnTo>
                <a:lnTo>
                  <a:pt x="29" y="56"/>
                </a:lnTo>
                <a:lnTo>
                  <a:pt x="31" y="53"/>
                </a:lnTo>
                <a:lnTo>
                  <a:pt x="32" y="50"/>
                </a:lnTo>
                <a:lnTo>
                  <a:pt x="33" y="47"/>
                </a:lnTo>
                <a:lnTo>
                  <a:pt x="33" y="42"/>
                </a:lnTo>
                <a:lnTo>
                  <a:pt x="33" y="38"/>
                </a:lnTo>
                <a:lnTo>
                  <a:pt x="32" y="34"/>
                </a:lnTo>
                <a:lnTo>
                  <a:pt x="31" y="31"/>
                </a:lnTo>
                <a:lnTo>
                  <a:pt x="29" y="29"/>
                </a:lnTo>
                <a:lnTo>
                  <a:pt x="28" y="27"/>
                </a:lnTo>
                <a:lnTo>
                  <a:pt x="25" y="25"/>
                </a:lnTo>
                <a:lnTo>
                  <a:pt x="23" y="24"/>
                </a:lnTo>
                <a:lnTo>
                  <a:pt x="21" y="24"/>
                </a:lnTo>
                <a:lnTo>
                  <a:pt x="18" y="24"/>
                </a:lnTo>
                <a:lnTo>
                  <a:pt x="16" y="25"/>
                </a:lnTo>
                <a:lnTo>
                  <a:pt x="13" y="27"/>
                </a:lnTo>
                <a:lnTo>
                  <a:pt x="11" y="29"/>
                </a:lnTo>
                <a:lnTo>
                  <a:pt x="10" y="31"/>
                </a:lnTo>
                <a:lnTo>
                  <a:pt x="8" y="34"/>
                </a:lnTo>
                <a:lnTo>
                  <a:pt x="8" y="38"/>
                </a:lnTo>
                <a:lnTo>
                  <a:pt x="8" y="42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1" name="Rectangle 3135"/>
          <p:cNvSpPr>
            <a:spLocks noChangeArrowheads="1"/>
          </p:cNvSpPr>
          <p:nvPr/>
        </p:nvSpPr>
        <p:spPr bwMode="auto">
          <a:xfrm>
            <a:off x="5988050" y="5613400"/>
            <a:ext cx="4763" cy="4763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2" name="Rectangle 3136"/>
          <p:cNvSpPr>
            <a:spLocks noChangeArrowheads="1"/>
          </p:cNvSpPr>
          <p:nvPr/>
        </p:nvSpPr>
        <p:spPr bwMode="auto">
          <a:xfrm>
            <a:off x="5988050" y="5657850"/>
            <a:ext cx="4763" cy="4763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3" name="Rectangle 3137"/>
          <p:cNvSpPr>
            <a:spLocks noChangeArrowheads="1"/>
          </p:cNvSpPr>
          <p:nvPr/>
        </p:nvSpPr>
        <p:spPr bwMode="auto">
          <a:xfrm>
            <a:off x="5988050" y="5702300"/>
            <a:ext cx="4763" cy="4763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4" name="Freeform 3138"/>
          <p:cNvSpPr>
            <a:spLocks/>
          </p:cNvSpPr>
          <p:nvPr/>
        </p:nvSpPr>
        <p:spPr bwMode="auto">
          <a:xfrm>
            <a:off x="5497513" y="5676900"/>
            <a:ext cx="20637" cy="28575"/>
          </a:xfrm>
          <a:custGeom>
            <a:avLst/>
            <a:gdLst/>
            <a:ahLst/>
            <a:cxnLst>
              <a:cxn ang="0">
                <a:pos x="8" y="46"/>
              </a:cxn>
              <a:cxn ang="0">
                <a:pos x="11" y="54"/>
              </a:cxn>
              <a:cxn ang="0">
                <a:pos x="17" y="59"/>
              </a:cxn>
              <a:cxn ang="0">
                <a:pos x="27" y="61"/>
              </a:cxn>
              <a:cxn ang="0">
                <a:pos x="37" y="60"/>
              </a:cxn>
              <a:cxn ang="0">
                <a:pos x="43" y="56"/>
              </a:cxn>
              <a:cxn ang="0">
                <a:pos x="45" y="50"/>
              </a:cxn>
              <a:cxn ang="0">
                <a:pos x="43" y="45"/>
              </a:cxn>
              <a:cxn ang="0">
                <a:pos x="37" y="41"/>
              </a:cxn>
              <a:cxn ang="0">
                <a:pos x="24" y="38"/>
              </a:cxn>
              <a:cxn ang="0">
                <a:pos x="12" y="34"/>
              </a:cxn>
              <a:cxn ang="0">
                <a:pos x="5" y="28"/>
              </a:cxn>
              <a:cxn ang="0">
                <a:pos x="2" y="18"/>
              </a:cxn>
              <a:cxn ang="0">
                <a:pos x="5" y="9"/>
              </a:cxn>
              <a:cxn ang="0">
                <a:pos x="13" y="3"/>
              </a:cxn>
              <a:cxn ang="0">
                <a:pos x="25" y="0"/>
              </a:cxn>
              <a:cxn ang="0">
                <a:pos x="39" y="3"/>
              </a:cxn>
              <a:cxn ang="0">
                <a:pos x="48" y="10"/>
              </a:cxn>
              <a:cxn ang="0">
                <a:pos x="51" y="20"/>
              </a:cxn>
              <a:cxn ang="0">
                <a:pos x="42" y="18"/>
              </a:cxn>
              <a:cxn ang="0">
                <a:pos x="40" y="13"/>
              </a:cxn>
              <a:cxn ang="0">
                <a:pos x="36" y="10"/>
              </a:cxn>
              <a:cxn ang="0">
                <a:pos x="29" y="8"/>
              </a:cxn>
              <a:cxn ang="0">
                <a:pos x="19" y="9"/>
              </a:cxn>
              <a:cxn ang="0">
                <a:pos x="12" y="14"/>
              </a:cxn>
              <a:cxn ang="0">
                <a:pos x="11" y="21"/>
              </a:cxn>
              <a:cxn ang="0">
                <a:pos x="18" y="26"/>
              </a:cxn>
              <a:cxn ang="0">
                <a:pos x="36" y="32"/>
              </a:cxn>
              <a:cxn ang="0">
                <a:pos x="47" y="36"/>
              </a:cxn>
              <a:cxn ang="0">
                <a:pos x="52" y="45"/>
              </a:cxn>
              <a:cxn ang="0">
                <a:pos x="52" y="55"/>
              </a:cxn>
              <a:cxn ang="0">
                <a:pos x="46" y="64"/>
              </a:cxn>
              <a:cxn ang="0">
                <a:pos x="36" y="69"/>
              </a:cxn>
              <a:cxn ang="0">
                <a:pos x="20" y="69"/>
              </a:cxn>
              <a:cxn ang="0">
                <a:pos x="8" y="63"/>
              </a:cxn>
              <a:cxn ang="0">
                <a:pos x="1" y="53"/>
              </a:cxn>
            </a:cxnLst>
            <a:rect l="0" t="0" r="r" b="b"/>
            <a:pathLst>
              <a:path w="53" h="69">
                <a:moveTo>
                  <a:pt x="0" y="47"/>
                </a:moveTo>
                <a:lnTo>
                  <a:pt x="8" y="46"/>
                </a:lnTo>
                <a:lnTo>
                  <a:pt x="9" y="51"/>
                </a:lnTo>
                <a:lnTo>
                  <a:pt x="11" y="54"/>
                </a:lnTo>
                <a:lnTo>
                  <a:pt x="13" y="57"/>
                </a:lnTo>
                <a:lnTo>
                  <a:pt x="17" y="59"/>
                </a:lnTo>
                <a:lnTo>
                  <a:pt x="22" y="61"/>
                </a:lnTo>
                <a:lnTo>
                  <a:pt x="27" y="61"/>
                </a:lnTo>
                <a:lnTo>
                  <a:pt x="33" y="61"/>
                </a:lnTo>
                <a:lnTo>
                  <a:pt x="37" y="60"/>
                </a:lnTo>
                <a:lnTo>
                  <a:pt x="41" y="58"/>
                </a:lnTo>
                <a:lnTo>
                  <a:pt x="43" y="56"/>
                </a:lnTo>
                <a:lnTo>
                  <a:pt x="44" y="53"/>
                </a:lnTo>
                <a:lnTo>
                  <a:pt x="45" y="50"/>
                </a:lnTo>
                <a:lnTo>
                  <a:pt x="44" y="47"/>
                </a:lnTo>
                <a:lnTo>
                  <a:pt x="43" y="45"/>
                </a:lnTo>
                <a:lnTo>
                  <a:pt x="41" y="43"/>
                </a:lnTo>
                <a:lnTo>
                  <a:pt x="37" y="41"/>
                </a:lnTo>
                <a:lnTo>
                  <a:pt x="33" y="40"/>
                </a:lnTo>
                <a:lnTo>
                  <a:pt x="24" y="38"/>
                </a:lnTo>
                <a:lnTo>
                  <a:pt x="17" y="36"/>
                </a:lnTo>
                <a:lnTo>
                  <a:pt x="12" y="34"/>
                </a:lnTo>
                <a:lnTo>
                  <a:pt x="8" y="31"/>
                </a:lnTo>
                <a:lnTo>
                  <a:pt x="5" y="28"/>
                </a:lnTo>
                <a:lnTo>
                  <a:pt x="3" y="23"/>
                </a:lnTo>
                <a:lnTo>
                  <a:pt x="2" y="18"/>
                </a:lnTo>
                <a:lnTo>
                  <a:pt x="3" y="14"/>
                </a:lnTo>
                <a:lnTo>
                  <a:pt x="5" y="9"/>
                </a:lnTo>
                <a:lnTo>
                  <a:pt x="9" y="5"/>
                </a:lnTo>
                <a:lnTo>
                  <a:pt x="13" y="3"/>
                </a:lnTo>
                <a:lnTo>
                  <a:pt x="19" y="1"/>
                </a:lnTo>
                <a:lnTo>
                  <a:pt x="25" y="0"/>
                </a:lnTo>
                <a:lnTo>
                  <a:pt x="33" y="1"/>
                </a:lnTo>
                <a:lnTo>
                  <a:pt x="39" y="3"/>
                </a:lnTo>
                <a:lnTo>
                  <a:pt x="44" y="6"/>
                </a:lnTo>
                <a:lnTo>
                  <a:pt x="48" y="10"/>
                </a:lnTo>
                <a:lnTo>
                  <a:pt x="50" y="14"/>
                </a:lnTo>
                <a:lnTo>
                  <a:pt x="51" y="20"/>
                </a:lnTo>
                <a:lnTo>
                  <a:pt x="43" y="21"/>
                </a:lnTo>
                <a:lnTo>
                  <a:pt x="42" y="18"/>
                </a:lnTo>
                <a:lnTo>
                  <a:pt x="41" y="15"/>
                </a:lnTo>
                <a:lnTo>
                  <a:pt x="40" y="13"/>
                </a:lnTo>
                <a:lnTo>
                  <a:pt x="38" y="11"/>
                </a:lnTo>
                <a:lnTo>
                  <a:pt x="36" y="10"/>
                </a:lnTo>
                <a:lnTo>
                  <a:pt x="33" y="9"/>
                </a:lnTo>
                <a:lnTo>
                  <a:pt x="29" y="8"/>
                </a:lnTo>
                <a:lnTo>
                  <a:pt x="26" y="8"/>
                </a:lnTo>
                <a:lnTo>
                  <a:pt x="19" y="9"/>
                </a:lnTo>
                <a:lnTo>
                  <a:pt x="14" y="11"/>
                </a:lnTo>
                <a:lnTo>
                  <a:pt x="12" y="14"/>
                </a:lnTo>
                <a:lnTo>
                  <a:pt x="11" y="18"/>
                </a:lnTo>
                <a:lnTo>
                  <a:pt x="11" y="21"/>
                </a:lnTo>
                <a:lnTo>
                  <a:pt x="13" y="24"/>
                </a:lnTo>
                <a:lnTo>
                  <a:pt x="18" y="26"/>
                </a:lnTo>
                <a:lnTo>
                  <a:pt x="26" y="29"/>
                </a:lnTo>
                <a:lnTo>
                  <a:pt x="36" y="32"/>
                </a:lnTo>
                <a:lnTo>
                  <a:pt x="42" y="33"/>
                </a:lnTo>
                <a:lnTo>
                  <a:pt x="47" y="36"/>
                </a:lnTo>
                <a:lnTo>
                  <a:pt x="50" y="40"/>
                </a:lnTo>
                <a:lnTo>
                  <a:pt x="52" y="45"/>
                </a:lnTo>
                <a:lnTo>
                  <a:pt x="53" y="50"/>
                </a:lnTo>
                <a:lnTo>
                  <a:pt x="52" y="55"/>
                </a:lnTo>
                <a:lnTo>
                  <a:pt x="50" y="59"/>
                </a:lnTo>
                <a:lnTo>
                  <a:pt x="46" y="64"/>
                </a:lnTo>
                <a:lnTo>
                  <a:pt x="42" y="67"/>
                </a:lnTo>
                <a:lnTo>
                  <a:pt x="36" y="69"/>
                </a:lnTo>
                <a:lnTo>
                  <a:pt x="28" y="69"/>
                </a:lnTo>
                <a:lnTo>
                  <a:pt x="20" y="69"/>
                </a:lnTo>
                <a:lnTo>
                  <a:pt x="13" y="67"/>
                </a:lnTo>
                <a:lnTo>
                  <a:pt x="8" y="63"/>
                </a:lnTo>
                <a:lnTo>
                  <a:pt x="3" y="59"/>
                </a:lnTo>
                <a:lnTo>
                  <a:pt x="1" y="53"/>
                </a:lnTo>
                <a:lnTo>
                  <a:pt x="0" y="4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5" name="Freeform 3139"/>
          <p:cNvSpPr>
            <a:spLocks/>
          </p:cNvSpPr>
          <p:nvPr/>
        </p:nvSpPr>
        <p:spPr bwMode="auto">
          <a:xfrm>
            <a:off x="5524500" y="5676900"/>
            <a:ext cx="20638" cy="26988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9" y="0"/>
              </a:cxn>
              <a:cxn ang="0">
                <a:pos x="9" y="28"/>
              </a:cxn>
              <a:cxn ang="0">
                <a:pos x="44" y="28"/>
              </a:cxn>
              <a:cxn ang="0">
                <a:pos x="44" y="0"/>
              </a:cxn>
              <a:cxn ang="0">
                <a:pos x="53" y="0"/>
              </a:cxn>
              <a:cxn ang="0">
                <a:pos x="53" y="67"/>
              </a:cxn>
              <a:cxn ang="0">
                <a:pos x="44" y="67"/>
              </a:cxn>
              <a:cxn ang="0">
                <a:pos x="44" y="36"/>
              </a:cxn>
              <a:cxn ang="0">
                <a:pos x="9" y="36"/>
              </a:cxn>
              <a:cxn ang="0">
                <a:pos x="9" y="67"/>
              </a:cxn>
              <a:cxn ang="0">
                <a:pos x="0" y="67"/>
              </a:cxn>
            </a:cxnLst>
            <a:rect l="0" t="0" r="r" b="b"/>
            <a:pathLst>
              <a:path w="53" h="67">
                <a:moveTo>
                  <a:pt x="0" y="67"/>
                </a:moveTo>
                <a:lnTo>
                  <a:pt x="0" y="0"/>
                </a:lnTo>
                <a:lnTo>
                  <a:pt x="9" y="0"/>
                </a:lnTo>
                <a:lnTo>
                  <a:pt x="9" y="28"/>
                </a:lnTo>
                <a:lnTo>
                  <a:pt x="44" y="28"/>
                </a:lnTo>
                <a:lnTo>
                  <a:pt x="44" y="0"/>
                </a:lnTo>
                <a:lnTo>
                  <a:pt x="53" y="0"/>
                </a:lnTo>
                <a:lnTo>
                  <a:pt x="53" y="67"/>
                </a:lnTo>
                <a:lnTo>
                  <a:pt x="44" y="67"/>
                </a:lnTo>
                <a:lnTo>
                  <a:pt x="44" y="36"/>
                </a:lnTo>
                <a:lnTo>
                  <a:pt x="9" y="36"/>
                </a:lnTo>
                <a:lnTo>
                  <a:pt x="9" y="67"/>
                </a:lnTo>
                <a:lnTo>
                  <a:pt x="0" y="6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6" name="Freeform 3140"/>
          <p:cNvSpPr>
            <a:spLocks noEditPoints="1"/>
          </p:cNvSpPr>
          <p:nvPr/>
        </p:nvSpPr>
        <p:spPr bwMode="auto">
          <a:xfrm>
            <a:off x="5549900" y="5676900"/>
            <a:ext cx="22225" cy="26988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23" y="0"/>
              </a:cxn>
              <a:cxn ang="0">
                <a:pos x="30" y="1"/>
              </a:cxn>
              <a:cxn ang="0">
                <a:pos x="35" y="1"/>
              </a:cxn>
              <a:cxn ang="0">
                <a:pos x="40" y="3"/>
              </a:cxn>
              <a:cxn ang="0">
                <a:pos x="44" y="6"/>
              </a:cxn>
              <a:cxn ang="0">
                <a:pos x="49" y="11"/>
              </a:cxn>
              <a:cxn ang="0">
                <a:pos x="53" y="17"/>
              </a:cxn>
              <a:cxn ang="0">
                <a:pos x="55" y="25"/>
              </a:cxn>
              <a:cxn ang="0">
                <a:pos x="56" y="34"/>
              </a:cxn>
              <a:cxn ang="0">
                <a:pos x="55" y="41"/>
              </a:cxn>
              <a:cxn ang="0">
                <a:pos x="54" y="47"/>
              </a:cxn>
              <a:cxn ang="0">
                <a:pos x="52" y="52"/>
              </a:cxn>
              <a:cxn ang="0">
                <a:pos x="48" y="57"/>
              </a:cxn>
              <a:cxn ang="0">
                <a:pos x="46" y="60"/>
              </a:cxn>
              <a:cxn ang="0">
                <a:pos x="42" y="63"/>
              </a:cxn>
              <a:cxn ang="0">
                <a:pos x="39" y="65"/>
              </a:cxn>
              <a:cxn ang="0">
                <a:pos x="35" y="66"/>
              </a:cxn>
              <a:cxn ang="0">
                <a:pos x="30" y="67"/>
              </a:cxn>
              <a:cxn ang="0">
                <a:pos x="24" y="67"/>
              </a:cxn>
              <a:cxn ang="0">
                <a:pos x="0" y="67"/>
              </a:cxn>
              <a:cxn ang="0">
                <a:pos x="9" y="59"/>
              </a:cxn>
              <a:cxn ang="0">
                <a:pos x="23" y="59"/>
              </a:cxn>
              <a:cxn ang="0">
                <a:pos x="29" y="59"/>
              </a:cxn>
              <a:cxn ang="0">
                <a:pos x="33" y="58"/>
              </a:cxn>
              <a:cxn ang="0">
                <a:pos x="37" y="57"/>
              </a:cxn>
              <a:cxn ang="0">
                <a:pos x="39" y="55"/>
              </a:cxn>
              <a:cxn ang="0">
                <a:pos x="42" y="51"/>
              </a:cxn>
              <a:cxn ang="0">
                <a:pos x="44" y="46"/>
              </a:cxn>
              <a:cxn ang="0">
                <a:pos x="45" y="41"/>
              </a:cxn>
              <a:cxn ang="0">
                <a:pos x="46" y="34"/>
              </a:cxn>
              <a:cxn ang="0">
                <a:pos x="45" y="29"/>
              </a:cxn>
              <a:cxn ang="0">
                <a:pos x="45" y="24"/>
              </a:cxn>
              <a:cxn ang="0">
                <a:pos x="44" y="20"/>
              </a:cxn>
              <a:cxn ang="0">
                <a:pos x="42" y="17"/>
              </a:cxn>
              <a:cxn ang="0">
                <a:pos x="39" y="12"/>
              </a:cxn>
              <a:cxn ang="0">
                <a:pos x="34" y="9"/>
              </a:cxn>
              <a:cxn ang="0">
                <a:pos x="29" y="8"/>
              </a:cxn>
              <a:cxn ang="0">
                <a:pos x="23" y="8"/>
              </a:cxn>
              <a:cxn ang="0">
                <a:pos x="9" y="8"/>
              </a:cxn>
              <a:cxn ang="0">
                <a:pos x="9" y="59"/>
              </a:cxn>
            </a:cxnLst>
            <a:rect l="0" t="0" r="r" b="b"/>
            <a:pathLst>
              <a:path w="56" h="67">
                <a:moveTo>
                  <a:pt x="0" y="67"/>
                </a:moveTo>
                <a:lnTo>
                  <a:pt x="0" y="0"/>
                </a:lnTo>
                <a:lnTo>
                  <a:pt x="23" y="0"/>
                </a:lnTo>
                <a:lnTo>
                  <a:pt x="30" y="1"/>
                </a:lnTo>
                <a:lnTo>
                  <a:pt x="35" y="1"/>
                </a:lnTo>
                <a:lnTo>
                  <a:pt x="40" y="3"/>
                </a:lnTo>
                <a:lnTo>
                  <a:pt x="44" y="6"/>
                </a:lnTo>
                <a:lnTo>
                  <a:pt x="49" y="11"/>
                </a:lnTo>
                <a:lnTo>
                  <a:pt x="53" y="17"/>
                </a:lnTo>
                <a:lnTo>
                  <a:pt x="55" y="25"/>
                </a:lnTo>
                <a:lnTo>
                  <a:pt x="56" y="34"/>
                </a:lnTo>
                <a:lnTo>
                  <a:pt x="55" y="41"/>
                </a:lnTo>
                <a:lnTo>
                  <a:pt x="54" y="47"/>
                </a:lnTo>
                <a:lnTo>
                  <a:pt x="52" y="52"/>
                </a:lnTo>
                <a:lnTo>
                  <a:pt x="48" y="57"/>
                </a:lnTo>
                <a:lnTo>
                  <a:pt x="46" y="60"/>
                </a:lnTo>
                <a:lnTo>
                  <a:pt x="42" y="63"/>
                </a:lnTo>
                <a:lnTo>
                  <a:pt x="39" y="65"/>
                </a:lnTo>
                <a:lnTo>
                  <a:pt x="35" y="66"/>
                </a:lnTo>
                <a:lnTo>
                  <a:pt x="30" y="67"/>
                </a:lnTo>
                <a:lnTo>
                  <a:pt x="24" y="67"/>
                </a:lnTo>
                <a:lnTo>
                  <a:pt x="0" y="67"/>
                </a:lnTo>
                <a:close/>
                <a:moveTo>
                  <a:pt x="9" y="59"/>
                </a:moveTo>
                <a:lnTo>
                  <a:pt x="23" y="59"/>
                </a:lnTo>
                <a:lnTo>
                  <a:pt x="29" y="59"/>
                </a:lnTo>
                <a:lnTo>
                  <a:pt x="33" y="58"/>
                </a:lnTo>
                <a:lnTo>
                  <a:pt x="37" y="57"/>
                </a:lnTo>
                <a:lnTo>
                  <a:pt x="39" y="55"/>
                </a:lnTo>
                <a:lnTo>
                  <a:pt x="42" y="51"/>
                </a:lnTo>
                <a:lnTo>
                  <a:pt x="44" y="46"/>
                </a:lnTo>
                <a:lnTo>
                  <a:pt x="45" y="41"/>
                </a:lnTo>
                <a:lnTo>
                  <a:pt x="46" y="34"/>
                </a:lnTo>
                <a:lnTo>
                  <a:pt x="45" y="29"/>
                </a:lnTo>
                <a:lnTo>
                  <a:pt x="45" y="24"/>
                </a:lnTo>
                <a:lnTo>
                  <a:pt x="44" y="20"/>
                </a:lnTo>
                <a:lnTo>
                  <a:pt x="42" y="17"/>
                </a:lnTo>
                <a:lnTo>
                  <a:pt x="39" y="12"/>
                </a:lnTo>
                <a:lnTo>
                  <a:pt x="34" y="9"/>
                </a:lnTo>
                <a:lnTo>
                  <a:pt x="29" y="8"/>
                </a:lnTo>
                <a:lnTo>
                  <a:pt x="23" y="8"/>
                </a:lnTo>
                <a:lnTo>
                  <a:pt x="9" y="8"/>
                </a:lnTo>
                <a:lnTo>
                  <a:pt x="9" y="5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7" name="Freeform 3141"/>
          <p:cNvSpPr>
            <a:spLocks/>
          </p:cNvSpPr>
          <p:nvPr/>
        </p:nvSpPr>
        <p:spPr bwMode="auto">
          <a:xfrm>
            <a:off x="5576888" y="5676900"/>
            <a:ext cx="20637" cy="28575"/>
          </a:xfrm>
          <a:custGeom>
            <a:avLst/>
            <a:gdLst/>
            <a:ahLst/>
            <a:cxnLst>
              <a:cxn ang="0">
                <a:pos x="8" y="46"/>
              </a:cxn>
              <a:cxn ang="0">
                <a:pos x="11" y="54"/>
              </a:cxn>
              <a:cxn ang="0">
                <a:pos x="17" y="59"/>
              </a:cxn>
              <a:cxn ang="0">
                <a:pos x="27" y="61"/>
              </a:cxn>
              <a:cxn ang="0">
                <a:pos x="37" y="60"/>
              </a:cxn>
              <a:cxn ang="0">
                <a:pos x="43" y="56"/>
              </a:cxn>
              <a:cxn ang="0">
                <a:pos x="45" y="50"/>
              </a:cxn>
              <a:cxn ang="0">
                <a:pos x="43" y="45"/>
              </a:cxn>
              <a:cxn ang="0">
                <a:pos x="37" y="41"/>
              </a:cxn>
              <a:cxn ang="0">
                <a:pos x="24" y="38"/>
              </a:cxn>
              <a:cxn ang="0">
                <a:pos x="11" y="34"/>
              </a:cxn>
              <a:cxn ang="0">
                <a:pos x="4" y="28"/>
              </a:cxn>
              <a:cxn ang="0">
                <a:pos x="2" y="18"/>
              </a:cxn>
              <a:cxn ang="0">
                <a:pos x="5" y="9"/>
              </a:cxn>
              <a:cxn ang="0">
                <a:pos x="13" y="3"/>
              </a:cxn>
              <a:cxn ang="0">
                <a:pos x="25" y="0"/>
              </a:cxn>
              <a:cxn ang="0">
                <a:pos x="39" y="3"/>
              </a:cxn>
              <a:cxn ang="0">
                <a:pos x="48" y="10"/>
              </a:cxn>
              <a:cxn ang="0">
                <a:pos x="51" y="20"/>
              </a:cxn>
              <a:cxn ang="0">
                <a:pos x="42" y="18"/>
              </a:cxn>
              <a:cxn ang="0">
                <a:pos x="40" y="13"/>
              </a:cxn>
              <a:cxn ang="0">
                <a:pos x="35" y="10"/>
              </a:cxn>
              <a:cxn ang="0">
                <a:pos x="29" y="8"/>
              </a:cxn>
              <a:cxn ang="0">
                <a:pos x="19" y="9"/>
              </a:cxn>
              <a:cxn ang="0">
                <a:pos x="11" y="14"/>
              </a:cxn>
              <a:cxn ang="0">
                <a:pos x="11" y="21"/>
              </a:cxn>
              <a:cxn ang="0">
                <a:pos x="18" y="26"/>
              </a:cxn>
              <a:cxn ang="0">
                <a:pos x="35" y="32"/>
              </a:cxn>
              <a:cxn ang="0">
                <a:pos x="47" y="36"/>
              </a:cxn>
              <a:cxn ang="0">
                <a:pos x="52" y="45"/>
              </a:cxn>
              <a:cxn ang="0">
                <a:pos x="52" y="55"/>
              </a:cxn>
              <a:cxn ang="0">
                <a:pos x="46" y="64"/>
              </a:cxn>
              <a:cxn ang="0">
                <a:pos x="34" y="69"/>
              </a:cxn>
              <a:cxn ang="0">
                <a:pos x="19" y="69"/>
              </a:cxn>
              <a:cxn ang="0">
                <a:pos x="7" y="63"/>
              </a:cxn>
              <a:cxn ang="0">
                <a:pos x="1" y="53"/>
              </a:cxn>
            </a:cxnLst>
            <a:rect l="0" t="0" r="r" b="b"/>
            <a:pathLst>
              <a:path w="53" h="69">
                <a:moveTo>
                  <a:pt x="0" y="47"/>
                </a:moveTo>
                <a:lnTo>
                  <a:pt x="8" y="46"/>
                </a:lnTo>
                <a:lnTo>
                  <a:pt x="9" y="51"/>
                </a:lnTo>
                <a:lnTo>
                  <a:pt x="11" y="54"/>
                </a:lnTo>
                <a:lnTo>
                  <a:pt x="13" y="57"/>
                </a:lnTo>
                <a:lnTo>
                  <a:pt x="17" y="59"/>
                </a:lnTo>
                <a:lnTo>
                  <a:pt x="22" y="61"/>
                </a:lnTo>
                <a:lnTo>
                  <a:pt x="27" y="61"/>
                </a:lnTo>
                <a:lnTo>
                  <a:pt x="32" y="61"/>
                </a:lnTo>
                <a:lnTo>
                  <a:pt x="37" y="60"/>
                </a:lnTo>
                <a:lnTo>
                  <a:pt x="40" y="58"/>
                </a:lnTo>
                <a:lnTo>
                  <a:pt x="43" y="56"/>
                </a:lnTo>
                <a:lnTo>
                  <a:pt x="44" y="53"/>
                </a:lnTo>
                <a:lnTo>
                  <a:pt x="45" y="50"/>
                </a:lnTo>
                <a:lnTo>
                  <a:pt x="44" y="47"/>
                </a:lnTo>
                <a:lnTo>
                  <a:pt x="43" y="45"/>
                </a:lnTo>
                <a:lnTo>
                  <a:pt x="40" y="43"/>
                </a:lnTo>
                <a:lnTo>
                  <a:pt x="37" y="41"/>
                </a:lnTo>
                <a:lnTo>
                  <a:pt x="32" y="40"/>
                </a:lnTo>
                <a:lnTo>
                  <a:pt x="24" y="38"/>
                </a:lnTo>
                <a:lnTo>
                  <a:pt x="16" y="36"/>
                </a:lnTo>
                <a:lnTo>
                  <a:pt x="11" y="34"/>
                </a:lnTo>
                <a:lnTo>
                  <a:pt x="7" y="31"/>
                </a:lnTo>
                <a:lnTo>
                  <a:pt x="4" y="28"/>
                </a:lnTo>
                <a:lnTo>
                  <a:pt x="3" y="23"/>
                </a:lnTo>
                <a:lnTo>
                  <a:pt x="2" y="18"/>
                </a:lnTo>
                <a:lnTo>
                  <a:pt x="3" y="14"/>
                </a:lnTo>
                <a:lnTo>
                  <a:pt x="5" y="9"/>
                </a:lnTo>
                <a:lnTo>
                  <a:pt x="8" y="5"/>
                </a:lnTo>
                <a:lnTo>
                  <a:pt x="13" y="3"/>
                </a:lnTo>
                <a:lnTo>
                  <a:pt x="19" y="1"/>
                </a:lnTo>
                <a:lnTo>
                  <a:pt x="25" y="0"/>
                </a:lnTo>
                <a:lnTo>
                  <a:pt x="32" y="1"/>
                </a:lnTo>
                <a:lnTo>
                  <a:pt x="39" y="3"/>
                </a:lnTo>
                <a:lnTo>
                  <a:pt x="44" y="6"/>
                </a:lnTo>
                <a:lnTo>
                  <a:pt x="48" y="10"/>
                </a:lnTo>
                <a:lnTo>
                  <a:pt x="50" y="14"/>
                </a:lnTo>
                <a:lnTo>
                  <a:pt x="51" y="20"/>
                </a:lnTo>
                <a:lnTo>
                  <a:pt x="43" y="21"/>
                </a:lnTo>
                <a:lnTo>
                  <a:pt x="42" y="18"/>
                </a:lnTo>
                <a:lnTo>
                  <a:pt x="41" y="15"/>
                </a:lnTo>
                <a:lnTo>
                  <a:pt x="40" y="13"/>
                </a:lnTo>
                <a:lnTo>
                  <a:pt x="38" y="11"/>
                </a:lnTo>
                <a:lnTo>
                  <a:pt x="35" y="10"/>
                </a:lnTo>
                <a:lnTo>
                  <a:pt x="32" y="9"/>
                </a:lnTo>
                <a:lnTo>
                  <a:pt x="29" y="8"/>
                </a:lnTo>
                <a:lnTo>
                  <a:pt x="26" y="8"/>
                </a:lnTo>
                <a:lnTo>
                  <a:pt x="19" y="9"/>
                </a:lnTo>
                <a:lnTo>
                  <a:pt x="14" y="11"/>
                </a:lnTo>
                <a:lnTo>
                  <a:pt x="11" y="14"/>
                </a:lnTo>
                <a:lnTo>
                  <a:pt x="11" y="18"/>
                </a:lnTo>
                <a:lnTo>
                  <a:pt x="11" y="21"/>
                </a:lnTo>
                <a:lnTo>
                  <a:pt x="13" y="24"/>
                </a:lnTo>
                <a:lnTo>
                  <a:pt x="18" y="26"/>
                </a:lnTo>
                <a:lnTo>
                  <a:pt x="26" y="29"/>
                </a:lnTo>
                <a:lnTo>
                  <a:pt x="35" y="32"/>
                </a:lnTo>
                <a:lnTo>
                  <a:pt x="42" y="33"/>
                </a:lnTo>
                <a:lnTo>
                  <a:pt x="47" y="36"/>
                </a:lnTo>
                <a:lnTo>
                  <a:pt x="50" y="40"/>
                </a:lnTo>
                <a:lnTo>
                  <a:pt x="52" y="45"/>
                </a:lnTo>
                <a:lnTo>
                  <a:pt x="53" y="50"/>
                </a:lnTo>
                <a:lnTo>
                  <a:pt x="52" y="55"/>
                </a:lnTo>
                <a:lnTo>
                  <a:pt x="50" y="59"/>
                </a:lnTo>
                <a:lnTo>
                  <a:pt x="46" y="64"/>
                </a:lnTo>
                <a:lnTo>
                  <a:pt x="41" y="67"/>
                </a:lnTo>
                <a:lnTo>
                  <a:pt x="34" y="69"/>
                </a:lnTo>
                <a:lnTo>
                  <a:pt x="28" y="69"/>
                </a:lnTo>
                <a:lnTo>
                  <a:pt x="19" y="69"/>
                </a:lnTo>
                <a:lnTo>
                  <a:pt x="13" y="67"/>
                </a:lnTo>
                <a:lnTo>
                  <a:pt x="7" y="63"/>
                </a:lnTo>
                <a:lnTo>
                  <a:pt x="3" y="59"/>
                </a:lnTo>
                <a:lnTo>
                  <a:pt x="1" y="53"/>
                </a:lnTo>
                <a:lnTo>
                  <a:pt x="0" y="4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8" name="Freeform 3142"/>
          <p:cNvSpPr>
            <a:spLocks/>
          </p:cNvSpPr>
          <p:nvPr/>
        </p:nvSpPr>
        <p:spPr bwMode="auto">
          <a:xfrm>
            <a:off x="5602288" y="5676900"/>
            <a:ext cx="15875" cy="26988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9" y="0"/>
              </a:cxn>
              <a:cxn ang="0">
                <a:pos x="9" y="59"/>
              </a:cxn>
              <a:cxn ang="0">
                <a:pos x="42" y="59"/>
              </a:cxn>
              <a:cxn ang="0">
                <a:pos x="42" y="67"/>
              </a:cxn>
              <a:cxn ang="0">
                <a:pos x="0" y="67"/>
              </a:cxn>
            </a:cxnLst>
            <a:rect l="0" t="0" r="r" b="b"/>
            <a:pathLst>
              <a:path w="42" h="67">
                <a:moveTo>
                  <a:pt x="0" y="67"/>
                </a:moveTo>
                <a:lnTo>
                  <a:pt x="0" y="0"/>
                </a:lnTo>
                <a:lnTo>
                  <a:pt x="9" y="0"/>
                </a:lnTo>
                <a:lnTo>
                  <a:pt x="9" y="59"/>
                </a:lnTo>
                <a:lnTo>
                  <a:pt x="42" y="59"/>
                </a:lnTo>
                <a:lnTo>
                  <a:pt x="42" y="67"/>
                </a:lnTo>
                <a:lnTo>
                  <a:pt x="0" y="6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59" name="Freeform 3143"/>
          <p:cNvSpPr>
            <a:spLocks/>
          </p:cNvSpPr>
          <p:nvPr/>
        </p:nvSpPr>
        <p:spPr bwMode="auto">
          <a:xfrm>
            <a:off x="5511800" y="5942013"/>
            <a:ext cx="20638" cy="28575"/>
          </a:xfrm>
          <a:custGeom>
            <a:avLst/>
            <a:gdLst/>
            <a:ahLst/>
            <a:cxnLst>
              <a:cxn ang="0">
                <a:pos x="8" y="46"/>
              </a:cxn>
              <a:cxn ang="0">
                <a:pos x="11" y="54"/>
              </a:cxn>
              <a:cxn ang="0">
                <a:pos x="17" y="59"/>
              </a:cxn>
              <a:cxn ang="0">
                <a:pos x="27" y="61"/>
              </a:cxn>
              <a:cxn ang="0">
                <a:pos x="36" y="59"/>
              </a:cxn>
              <a:cxn ang="0">
                <a:pos x="42" y="55"/>
              </a:cxn>
              <a:cxn ang="0">
                <a:pos x="44" y="50"/>
              </a:cxn>
              <a:cxn ang="0">
                <a:pos x="42" y="44"/>
              </a:cxn>
              <a:cxn ang="0">
                <a:pos x="36" y="40"/>
              </a:cxn>
              <a:cxn ang="0">
                <a:pos x="24" y="37"/>
              </a:cxn>
              <a:cxn ang="0">
                <a:pos x="12" y="33"/>
              </a:cxn>
              <a:cxn ang="0">
                <a:pos x="5" y="27"/>
              </a:cxn>
              <a:cxn ang="0">
                <a:pos x="2" y="18"/>
              </a:cxn>
              <a:cxn ang="0">
                <a:pos x="5" y="9"/>
              </a:cxn>
              <a:cxn ang="0">
                <a:pos x="13" y="2"/>
              </a:cxn>
              <a:cxn ang="0">
                <a:pos x="25" y="0"/>
              </a:cxn>
              <a:cxn ang="0">
                <a:pos x="38" y="2"/>
              </a:cxn>
              <a:cxn ang="0">
                <a:pos x="48" y="9"/>
              </a:cxn>
              <a:cxn ang="0">
                <a:pos x="51" y="19"/>
              </a:cxn>
              <a:cxn ang="0">
                <a:pos x="41" y="17"/>
              </a:cxn>
              <a:cxn ang="0">
                <a:pos x="39" y="12"/>
              </a:cxn>
              <a:cxn ang="0">
                <a:pos x="35" y="9"/>
              </a:cxn>
              <a:cxn ang="0">
                <a:pos x="29" y="8"/>
              </a:cxn>
              <a:cxn ang="0">
                <a:pos x="19" y="8"/>
              </a:cxn>
              <a:cxn ang="0">
                <a:pos x="11" y="13"/>
              </a:cxn>
              <a:cxn ang="0">
                <a:pos x="11" y="20"/>
              </a:cxn>
              <a:cxn ang="0">
                <a:pos x="18" y="26"/>
              </a:cxn>
              <a:cxn ang="0">
                <a:pos x="35" y="31"/>
              </a:cxn>
              <a:cxn ang="0">
                <a:pos x="47" y="36"/>
              </a:cxn>
              <a:cxn ang="0">
                <a:pos x="52" y="44"/>
              </a:cxn>
              <a:cxn ang="0">
                <a:pos x="52" y="54"/>
              </a:cxn>
              <a:cxn ang="0">
                <a:pos x="46" y="63"/>
              </a:cxn>
              <a:cxn ang="0">
                <a:pos x="34" y="68"/>
              </a:cxn>
              <a:cxn ang="0">
                <a:pos x="20" y="68"/>
              </a:cxn>
              <a:cxn ang="0">
                <a:pos x="7" y="63"/>
              </a:cxn>
              <a:cxn ang="0">
                <a:pos x="1" y="53"/>
              </a:cxn>
            </a:cxnLst>
            <a:rect l="0" t="0" r="r" b="b"/>
            <a:pathLst>
              <a:path w="53" h="69">
                <a:moveTo>
                  <a:pt x="0" y="46"/>
                </a:moveTo>
                <a:lnTo>
                  <a:pt x="8" y="46"/>
                </a:lnTo>
                <a:lnTo>
                  <a:pt x="9" y="50"/>
                </a:lnTo>
                <a:lnTo>
                  <a:pt x="11" y="54"/>
                </a:lnTo>
                <a:lnTo>
                  <a:pt x="13" y="57"/>
                </a:lnTo>
                <a:lnTo>
                  <a:pt x="17" y="59"/>
                </a:lnTo>
                <a:lnTo>
                  <a:pt x="22" y="60"/>
                </a:lnTo>
                <a:lnTo>
                  <a:pt x="27" y="61"/>
                </a:lnTo>
                <a:lnTo>
                  <a:pt x="32" y="61"/>
                </a:lnTo>
                <a:lnTo>
                  <a:pt x="36" y="59"/>
                </a:lnTo>
                <a:lnTo>
                  <a:pt x="39" y="58"/>
                </a:lnTo>
                <a:lnTo>
                  <a:pt x="42" y="55"/>
                </a:lnTo>
                <a:lnTo>
                  <a:pt x="43" y="53"/>
                </a:lnTo>
                <a:lnTo>
                  <a:pt x="44" y="50"/>
                </a:lnTo>
                <a:lnTo>
                  <a:pt x="43" y="47"/>
                </a:lnTo>
                <a:lnTo>
                  <a:pt x="42" y="44"/>
                </a:lnTo>
                <a:lnTo>
                  <a:pt x="39" y="42"/>
                </a:lnTo>
                <a:lnTo>
                  <a:pt x="36" y="40"/>
                </a:lnTo>
                <a:lnTo>
                  <a:pt x="32" y="39"/>
                </a:lnTo>
                <a:lnTo>
                  <a:pt x="24" y="37"/>
                </a:lnTo>
                <a:lnTo>
                  <a:pt x="17" y="35"/>
                </a:lnTo>
                <a:lnTo>
                  <a:pt x="12" y="33"/>
                </a:lnTo>
                <a:lnTo>
                  <a:pt x="7" y="30"/>
                </a:lnTo>
                <a:lnTo>
                  <a:pt x="5" y="27"/>
                </a:lnTo>
                <a:lnTo>
                  <a:pt x="3" y="23"/>
                </a:lnTo>
                <a:lnTo>
                  <a:pt x="2" y="18"/>
                </a:lnTo>
                <a:lnTo>
                  <a:pt x="3" y="13"/>
                </a:lnTo>
                <a:lnTo>
                  <a:pt x="5" y="9"/>
                </a:lnTo>
                <a:lnTo>
                  <a:pt x="9" y="5"/>
                </a:lnTo>
                <a:lnTo>
                  <a:pt x="13" y="2"/>
                </a:lnTo>
                <a:lnTo>
                  <a:pt x="19" y="0"/>
                </a:lnTo>
                <a:lnTo>
                  <a:pt x="25" y="0"/>
                </a:lnTo>
                <a:lnTo>
                  <a:pt x="32" y="0"/>
                </a:lnTo>
                <a:lnTo>
                  <a:pt x="38" y="2"/>
                </a:lnTo>
                <a:lnTo>
                  <a:pt x="43" y="5"/>
                </a:lnTo>
                <a:lnTo>
                  <a:pt x="48" y="9"/>
                </a:lnTo>
                <a:lnTo>
                  <a:pt x="50" y="14"/>
                </a:lnTo>
                <a:lnTo>
                  <a:pt x="51" y="19"/>
                </a:lnTo>
                <a:lnTo>
                  <a:pt x="42" y="20"/>
                </a:lnTo>
                <a:lnTo>
                  <a:pt x="41" y="17"/>
                </a:lnTo>
                <a:lnTo>
                  <a:pt x="40" y="15"/>
                </a:lnTo>
                <a:lnTo>
                  <a:pt x="39" y="12"/>
                </a:lnTo>
                <a:lnTo>
                  <a:pt x="37" y="11"/>
                </a:lnTo>
                <a:lnTo>
                  <a:pt x="35" y="9"/>
                </a:lnTo>
                <a:lnTo>
                  <a:pt x="32" y="8"/>
                </a:lnTo>
                <a:lnTo>
                  <a:pt x="29" y="8"/>
                </a:lnTo>
                <a:lnTo>
                  <a:pt x="26" y="7"/>
                </a:lnTo>
                <a:lnTo>
                  <a:pt x="19" y="8"/>
                </a:lnTo>
                <a:lnTo>
                  <a:pt x="14" y="10"/>
                </a:lnTo>
                <a:lnTo>
                  <a:pt x="11" y="13"/>
                </a:lnTo>
                <a:lnTo>
                  <a:pt x="11" y="17"/>
                </a:lnTo>
                <a:lnTo>
                  <a:pt x="11" y="20"/>
                </a:lnTo>
                <a:lnTo>
                  <a:pt x="13" y="24"/>
                </a:lnTo>
                <a:lnTo>
                  <a:pt x="18" y="26"/>
                </a:lnTo>
                <a:lnTo>
                  <a:pt x="26" y="29"/>
                </a:lnTo>
                <a:lnTo>
                  <a:pt x="35" y="31"/>
                </a:lnTo>
                <a:lnTo>
                  <a:pt x="41" y="33"/>
                </a:lnTo>
                <a:lnTo>
                  <a:pt x="47" y="36"/>
                </a:lnTo>
                <a:lnTo>
                  <a:pt x="50" y="40"/>
                </a:lnTo>
                <a:lnTo>
                  <a:pt x="52" y="44"/>
                </a:lnTo>
                <a:lnTo>
                  <a:pt x="53" y="49"/>
                </a:lnTo>
                <a:lnTo>
                  <a:pt x="52" y="54"/>
                </a:lnTo>
                <a:lnTo>
                  <a:pt x="50" y="59"/>
                </a:lnTo>
                <a:lnTo>
                  <a:pt x="46" y="63"/>
                </a:lnTo>
                <a:lnTo>
                  <a:pt x="40" y="66"/>
                </a:lnTo>
                <a:lnTo>
                  <a:pt x="34" y="68"/>
                </a:lnTo>
                <a:lnTo>
                  <a:pt x="28" y="69"/>
                </a:lnTo>
                <a:lnTo>
                  <a:pt x="20" y="68"/>
                </a:lnTo>
                <a:lnTo>
                  <a:pt x="13" y="66"/>
                </a:lnTo>
                <a:lnTo>
                  <a:pt x="7" y="63"/>
                </a:lnTo>
                <a:lnTo>
                  <a:pt x="3" y="58"/>
                </a:lnTo>
                <a:lnTo>
                  <a:pt x="1" y="53"/>
                </a:lnTo>
                <a:lnTo>
                  <a:pt x="0" y="4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0" name="Freeform 3144"/>
          <p:cNvSpPr>
            <a:spLocks/>
          </p:cNvSpPr>
          <p:nvPr/>
        </p:nvSpPr>
        <p:spPr bwMode="auto">
          <a:xfrm>
            <a:off x="5537200" y="5943600"/>
            <a:ext cx="22225" cy="25400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9" y="0"/>
              </a:cxn>
              <a:cxn ang="0">
                <a:pos x="9" y="28"/>
              </a:cxn>
              <a:cxn ang="0">
                <a:pos x="44" y="28"/>
              </a:cxn>
              <a:cxn ang="0">
                <a:pos x="44" y="0"/>
              </a:cxn>
              <a:cxn ang="0">
                <a:pos x="53" y="0"/>
              </a:cxn>
              <a:cxn ang="0">
                <a:pos x="53" y="67"/>
              </a:cxn>
              <a:cxn ang="0">
                <a:pos x="44" y="67"/>
              </a:cxn>
              <a:cxn ang="0">
                <a:pos x="44" y="36"/>
              </a:cxn>
              <a:cxn ang="0">
                <a:pos x="9" y="36"/>
              </a:cxn>
              <a:cxn ang="0">
                <a:pos x="9" y="67"/>
              </a:cxn>
              <a:cxn ang="0">
                <a:pos x="0" y="67"/>
              </a:cxn>
            </a:cxnLst>
            <a:rect l="0" t="0" r="r" b="b"/>
            <a:pathLst>
              <a:path w="53" h="67">
                <a:moveTo>
                  <a:pt x="0" y="67"/>
                </a:moveTo>
                <a:lnTo>
                  <a:pt x="0" y="0"/>
                </a:lnTo>
                <a:lnTo>
                  <a:pt x="9" y="0"/>
                </a:lnTo>
                <a:lnTo>
                  <a:pt x="9" y="28"/>
                </a:lnTo>
                <a:lnTo>
                  <a:pt x="44" y="28"/>
                </a:lnTo>
                <a:lnTo>
                  <a:pt x="44" y="0"/>
                </a:lnTo>
                <a:lnTo>
                  <a:pt x="53" y="0"/>
                </a:lnTo>
                <a:lnTo>
                  <a:pt x="53" y="67"/>
                </a:lnTo>
                <a:lnTo>
                  <a:pt x="44" y="67"/>
                </a:lnTo>
                <a:lnTo>
                  <a:pt x="44" y="36"/>
                </a:lnTo>
                <a:lnTo>
                  <a:pt x="9" y="36"/>
                </a:lnTo>
                <a:lnTo>
                  <a:pt x="9" y="67"/>
                </a:lnTo>
                <a:lnTo>
                  <a:pt x="0" y="6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1" name="Freeform 3145"/>
          <p:cNvSpPr>
            <a:spLocks noEditPoints="1"/>
          </p:cNvSpPr>
          <p:nvPr/>
        </p:nvSpPr>
        <p:spPr bwMode="auto">
          <a:xfrm>
            <a:off x="5564188" y="5943600"/>
            <a:ext cx="22225" cy="25400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24" y="0"/>
              </a:cxn>
              <a:cxn ang="0">
                <a:pos x="31" y="0"/>
              </a:cxn>
              <a:cxn ang="0">
                <a:pos x="36" y="1"/>
              </a:cxn>
              <a:cxn ang="0">
                <a:pos x="41" y="3"/>
              </a:cxn>
              <a:cxn ang="0">
                <a:pos x="45" y="5"/>
              </a:cxn>
              <a:cxn ang="0">
                <a:pos x="50" y="11"/>
              </a:cxn>
              <a:cxn ang="0">
                <a:pos x="53" y="17"/>
              </a:cxn>
              <a:cxn ang="0">
                <a:pos x="55" y="25"/>
              </a:cxn>
              <a:cxn ang="0">
                <a:pos x="56" y="33"/>
              </a:cxn>
              <a:cxn ang="0">
                <a:pos x="55" y="40"/>
              </a:cxn>
              <a:cxn ang="0">
                <a:pos x="54" y="47"/>
              </a:cxn>
              <a:cxn ang="0">
                <a:pos x="52" y="52"/>
              </a:cxn>
              <a:cxn ang="0">
                <a:pos x="49" y="56"/>
              </a:cxn>
              <a:cxn ang="0">
                <a:pos x="46" y="60"/>
              </a:cxn>
              <a:cxn ang="0">
                <a:pos x="43" y="62"/>
              </a:cxn>
              <a:cxn ang="0">
                <a:pos x="40" y="64"/>
              </a:cxn>
              <a:cxn ang="0">
                <a:pos x="35" y="65"/>
              </a:cxn>
              <a:cxn ang="0">
                <a:pos x="30" y="66"/>
              </a:cxn>
              <a:cxn ang="0">
                <a:pos x="25" y="67"/>
              </a:cxn>
              <a:cxn ang="0">
                <a:pos x="0" y="67"/>
              </a:cxn>
              <a:cxn ang="0">
                <a:pos x="9" y="59"/>
              </a:cxn>
              <a:cxn ang="0">
                <a:pos x="24" y="59"/>
              </a:cxn>
              <a:cxn ang="0">
                <a:pos x="30" y="59"/>
              </a:cxn>
              <a:cxn ang="0">
                <a:pos x="34" y="58"/>
              </a:cxn>
              <a:cxn ang="0">
                <a:pos x="37" y="56"/>
              </a:cxn>
              <a:cxn ang="0">
                <a:pos x="40" y="54"/>
              </a:cxn>
              <a:cxn ang="0">
                <a:pos x="43" y="51"/>
              </a:cxn>
              <a:cxn ang="0">
                <a:pos x="45" y="46"/>
              </a:cxn>
              <a:cxn ang="0">
                <a:pos x="46" y="40"/>
              </a:cxn>
              <a:cxn ang="0">
                <a:pos x="47" y="33"/>
              </a:cxn>
              <a:cxn ang="0">
                <a:pos x="46" y="28"/>
              </a:cxn>
              <a:cxn ang="0">
                <a:pos x="46" y="24"/>
              </a:cxn>
              <a:cxn ang="0">
                <a:pos x="45" y="19"/>
              </a:cxn>
              <a:cxn ang="0">
                <a:pos x="43" y="16"/>
              </a:cxn>
              <a:cxn ang="0">
                <a:pos x="39" y="12"/>
              </a:cxn>
              <a:cxn ang="0">
                <a:pos x="35" y="9"/>
              </a:cxn>
              <a:cxn ang="0">
                <a:pos x="30" y="8"/>
              </a:cxn>
              <a:cxn ang="0">
                <a:pos x="24" y="8"/>
              </a:cxn>
              <a:cxn ang="0">
                <a:pos x="9" y="8"/>
              </a:cxn>
              <a:cxn ang="0">
                <a:pos x="9" y="59"/>
              </a:cxn>
            </a:cxnLst>
            <a:rect l="0" t="0" r="r" b="b"/>
            <a:pathLst>
              <a:path w="56" h="67">
                <a:moveTo>
                  <a:pt x="0" y="67"/>
                </a:moveTo>
                <a:lnTo>
                  <a:pt x="0" y="0"/>
                </a:lnTo>
                <a:lnTo>
                  <a:pt x="24" y="0"/>
                </a:lnTo>
                <a:lnTo>
                  <a:pt x="31" y="0"/>
                </a:lnTo>
                <a:lnTo>
                  <a:pt x="36" y="1"/>
                </a:lnTo>
                <a:lnTo>
                  <a:pt x="41" y="3"/>
                </a:lnTo>
                <a:lnTo>
                  <a:pt x="45" y="5"/>
                </a:lnTo>
                <a:lnTo>
                  <a:pt x="50" y="11"/>
                </a:lnTo>
                <a:lnTo>
                  <a:pt x="53" y="17"/>
                </a:lnTo>
                <a:lnTo>
                  <a:pt x="55" y="25"/>
                </a:lnTo>
                <a:lnTo>
                  <a:pt x="56" y="33"/>
                </a:lnTo>
                <a:lnTo>
                  <a:pt x="55" y="40"/>
                </a:lnTo>
                <a:lnTo>
                  <a:pt x="54" y="47"/>
                </a:lnTo>
                <a:lnTo>
                  <a:pt x="52" y="52"/>
                </a:lnTo>
                <a:lnTo>
                  <a:pt x="49" y="56"/>
                </a:lnTo>
                <a:lnTo>
                  <a:pt x="46" y="60"/>
                </a:lnTo>
                <a:lnTo>
                  <a:pt x="43" y="62"/>
                </a:lnTo>
                <a:lnTo>
                  <a:pt x="40" y="64"/>
                </a:lnTo>
                <a:lnTo>
                  <a:pt x="35" y="65"/>
                </a:lnTo>
                <a:lnTo>
                  <a:pt x="30" y="66"/>
                </a:lnTo>
                <a:lnTo>
                  <a:pt x="25" y="67"/>
                </a:lnTo>
                <a:lnTo>
                  <a:pt x="0" y="67"/>
                </a:lnTo>
                <a:close/>
                <a:moveTo>
                  <a:pt x="9" y="59"/>
                </a:moveTo>
                <a:lnTo>
                  <a:pt x="24" y="59"/>
                </a:lnTo>
                <a:lnTo>
                  <a:pt x="30" y="59"/>
                </a:lnTo>
                <a:lnTo>
                  <a:pt x="34" y="58"/>
                </a:lnTo>
                <a:lnTo>
                  <a:pt x="37" y="56"/>
                </a:lnTo>
                <a:lnTo>
                  <a:pt x="40" y="54"/>
                </a:lnTo>
                <a:lnTo>
                  <a:pt x="43" y="51"/>
                </a:lnTo>
                <a:lnTo>
                  <a:pt x="45" y="46"/>
                </a:lnTo>
                <a:lnTo>
                  <a:pt x="46" y="40"/>
                </a:lnTo>
                <a:lnTo>
                  <a:pt x="47" y="33"/>
                </a:lnTo>
                <a:lnTo>
                  <a:pt x="46" y="28"/>
                </a:lnTo>
                <a:lnTo>
                  <a:pt x="46" y="24"/>
                </a:lnTo>
                <a:lnTo>
                  <a:pt x="45" y="19"/>
                </a:lnTo>
                <a:lnTo>
                  <a:pt x="43" y="16"/>
                </a:lnTo>
                <a:lnTo>
                  <a:pt x="39" y="12"/>
                </a:lnTo>
                <a:lnTo>
                  <a:pt x="35" y="9"/>
                </a:lnTo>
                <a:lnTo>
                  <a:pt x="30" y="8"/>
                </a:lnTo>
                <a:lnTo>
                  <a:pt x="24" y="8"/>
                </a:lnTo>
                <a:lnTo>
                  <a:pt x="9" y="8"/>
                </a:lnTo>
                <a:lnTo>
                  <a:pt x="9" y="5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2" name="Freeform 3146"/>
          <p:cNvSpPr>
            <a:spLocks/>
          </p:cNvSpPr>
          <p:nvPr/>
        </p:nvSpPr>
        <p:spPr bwMode="auto">
          <a:xfrm>
            <a:off x="5591175" y="5942013"/>
            <a:ext cx="20638" cy="28575"/>
          </a:xfrm>
          <a:custGeom>
            <a:avLst/>
            <a:gdLst/>
            <a:ahLst/>
            <a:cxnLst>
              <a:cxn ang="0">
                <a:pos x="9" y="46"/>
              </a:cxn>
              <a:cxn ang="0">
                <a:pos x="11" y="54"/>
              </a:cxn>
              <a:cxn ang="0">
                <a:pos x="18" y="59"/>
              </a:cxn>
              <a:cxn ang="0">
                <a:pos x="28" y="61"/>
              </a:cxn>
              <a:cxn ang="0">
                <a:pos x="37" y="59"/>
              </a:cxn>
              <a:cxn ang="0">
                <a:pos x="43" y="55"/>
              </a:cxn>
              <a:cxn ang="0">
                <a:pos x="44" y="50"/>
              </a:cxn>
              <a:cxn ang="0">
                <a:pos x="43" y="44"/>
              </a:cxn>
              <a:cxn ang="0">
                <a:pos x="37" y="40"/>
              </a:cxn>
              <a:cxn ang="0">
                <a:pos x="25" y="37"/>
              </a:cxn>
              <a:cxn ang="0">
                <a:pos x="12" y="33"/>
              </a:cxn>
              <a:cxn ang="0">
                <a:pos x="5" y="27"/>
              </a:cxn>
              <a:cxn ang="0">
                <a:pos x="3" y="18"/>
              </a:cxn>
              <a:cxn ang="0">
                <a:pos x="6" y="9"/>
              </a:cxn>
              <a:cxn ang="0">
                <a:pos x="14" y="2"/>
              </a:cxn>
              <a:cxn ang="0">
                <a:pos x="26" y="0"/>
              </a:cxn>
              <a:cxn ang="0">
                <a:pos x="39" y="2"/>
              </a:cxn>
              <a:cxn ang="0">
                <a:pos x="48" y="9"/>
              </a:cxn>
              <a:cxn ang="0">
                <a:pos x="51" y="19"/>
              </a:cxn>
              <a:cxn ang="0">
                <a:pos x="42" y="17"/>
              </a:cxn>
              <a:cxn ang="0">
                <a:pos x="40" y="12"/>
              </a:cxn>
              <a:cxn ang="0">
                <a:pos x="36" y="9"/>
              </a:cxn>
              <a:cxn ang="0">
                <a:pos x="30" y="8"/>
              </a:cxn>
              <a:cxn ang="0">
                <a:pos x="20" y="8"/>
              </a:cxn>
              <a:cxn ang="0">
                <a:pos x="12" y="13"/>
              </a:cxn>
              <a:cxn ang="0">
                <a:pos x="12" y="20"/>
              </a:cxn>
              <a:cxn ang="0">
                <a:pos x="18" y="26"/>
              </a:cxn>
              <a:cxn ang="0">
                <a:pos x="36" y="31"/>
              </a:cxn>
              <a:cxn ang="0">
                <a:pos x="47" y="36"/>
              </a:cxn>
              <a:cxn ang="0">
                <a:pos x="53" y="44"/>
              </a:cxn>
              <a:cxn ang="0">
                <a:pos x="53" y="54"/>
              </a:cxn>
              <a:cxn ang="0">
                <a:pos x="46" y="63"/>
              </a:cxn>
              <a:cxn ang="0">
                <a:pos x="35" y="68"/>
              </a:cxn>
              <a:cxn ang="0">
                <a:pos x="20" y="68"/>
              </a:cxn>
              <a:cxn ang="0">
                <a:pos x="8" y="63"/>
              </a:cxn>
              <a:cxn ang="0">
                <a:pos x="0" y="53"/>
              </a:cxn>
            </a:cxnLst>
            <a:rect l="0" t="0" r="r" b="b"/>
            <a:pathLst>
              <a:path w="54" h="69">
                <a:moveTo>
                  <a:pt x="0" y="46"/>
                </a:moveTo>
                <a:lnTo>
                  <a:pt x="9" y="46"/>
                </a:lnTo>
                <a:lnTo>
                  <a:pt x="10" y="50"/>
                </a:lnTo>
                <a:lnTo>
                  <a:pt x="11" y="54"/>
                </a:lnTo>
                <a:lnTo>
                  <a:pt x="14" y="57"/>
                </a:lnTo>
                <a:lnTo>
                  <a:pt x="18" y="59"/>
                </a:lnTo>
                <a:lnTo>
                  <a:pt x="23" y="60"/>
                </a:lnTo>
                <a:lnTo>
                  <a:pt x="28" y="61"/>
                </a:lnTo>
                <a:lnTo>
                  <a:pt x="33" y="61"/>
                </a:lnTo>
                <a:lnTo>
                  <a:pt x="37" y="59"/>
                </a:lnTo>
                <a:lnTo>
                  <a:pt x="40" y="58"/>
                </a:lnTo>
                <a:lnTo>
                  <a:pt x="43" y="55"/>
                </a:lnTo>
                <a:lnTo>
                  <a:pt x="44" y="53"/>
                </a:lnTo>
                <a:lnTo>
                  <a:pt x="44" y="50"/>
                </a:lnTo>
                <a:lnTo>
                  <a:pt x="44" y="47"/>
                </a:lnTo>
                <a:lnTo>
                  <a:pt x="43" y="44"/>
                </a:lnTo>
                <a:lnTo>
                  <a:pt x="40" y="42"/>
                </a:lnTo>
                <a:lnTo>
                  <a:pt x="37" y="40"/>
                </a:lnTo>
                <a:lnTo>
                  <a:pt x="32" y="39"/>
                </a:lnTo>
                <a:lnTo>
                  <a:pt x="25" y="37"/>
                </a:lnTo>
                <a:lnTo>
                  <a:pt x="17" y="35"/>
                </a:lnTo>
                <a:lnTo>
                  <a:pt x="12" y="33"/>
                </a:lnTo>
                <a:lnTo>
                  <a:pt x="8" y="30"/>
                </a:lnTo>
                <a:lnTo>
                  <a:pt x="5" y="27"/>
                </a:lnTo>
                <a:lnTo>
                  <a:pt x="4" y="23"/>
                </a:lnTo>
                <a:lnTo>
                  <a:pt x="3" y="18"/>
                </a:lnTo>
                <a:lnTo>
                  <a:pt x="4" y="13"/>
                </a:lnTo>
                <a:lnTo>
                  <a:pt x="6" y="9"/>
                </a:lnTo>
                <a:lnTo>
                  <a:pt x="9" y="5"/>
                </a:lnTo>
                <a:lnTo>
                  <a:pt x="14" y="2"/>
                </a:lnTo>
                <a:lnTo>
                  <a:pt x="20" y="0"/>
                </a:lnTo>
                <a:lnTo>
                  <a:pt x="26" y="0"/>
                </a:lnTo>
                <a:lnTo>
                  <a:pt x="33" y="0"/>
                </a:lnTo>
                <a:lnTo>
                  <a:pt x="39" y="2"/>
                </a:lnTo>
                <a:lnTo>
                  <a:pt x="44" y="5"/>
                </a:lnTo>
                <a:lnTo>
                  <a:pt x="48" y="9"/>
                </a:lnTo>
                <a:lnTo>
                  <a:pt x="50" y="14"/>
                </a:lnTo>
                <a:lnTo>
                  <a:pt x="51" y="19"/>
                </a:lnTo>
                <a:lnTo>
                  <a:pt x="43" y="20"/>
                </a:lnTo>
                <a:lnTo>
                  <a:pt x="42" y="17"/>
                </a:lnTo>
                <a:lnTo>
                  <a:pt x="41" y="15"/>
                </a:lnTo>
                <a:lnTo>
                  <a:pt x="40" y="12"/>
                </a:lnTo>
                <a:lnTo>
                  <a:pt x="38" y="11"/>
                </a:lnTo>
                <a:lnTo>
                  <a:pt x="36" y="9"/>
                </a:lnTo>
                <a:lnTo>
                  <a:pt x="33" y="8"/>
                </a:lnTo>
                <a:lnTo>
                  <a:pt x="30" y="8"/>
                </a:lnTo>
                <a:lnTo>
                  <a:pt x="27" y="7"/>
                </a:lnTo>
                <a:lnTo>
                  <a:pt x="20" y="8"/>
                </a:lnTo>
                <a:lnTo>
                  <a:pt x="15" y="10"/>
                </a:lnTo>
                <a:lnTo>
                  <a:pt x="12" y="13"/>
                </a:lnTo>
                <a:lnTo>
                  <a:pt x="11" y="17"/>
                </a:lnTo>
                <a:lnTo>
                  <a:pt x="12" y="20"/>
                </a:lnTo>
                <a:lnTo>
                  <a:pt x="14" y="24"/>
                </a:lnTo>
                <a:lnTo>
                  <a:pt x="18" y="26"/>
                </a:lnTo>
                <a:lnTo>
                  <a:pt x="27" y="29"/>
                </a:lnTo>
                <a:lnTo>
                  <a:pt x="36" y="31"/>
                </a:lnTo>
                <a:lnTo>
                  <a:pt x="42" y="33"/>
                </a:lnTo>
                <a:lnTo>
                  <a:pt x="47" y="36"/>
                </a:lnTo>
                <a:lnTo>
                  <a:pt x="50" y="40"/>
                </a:lnTo>
                <a:lnTo>
                  <a:pt x="53" y="44"/>
                </a:lnTo>
                <a:lnTo>
                  <a:pt x="54" y="49"/>
                </a:lnTo>
                <a:lnTo>
                  <a:pt x="53" y="54"/>
                </a:lnTo>
                <a:lnTo>
                  <a:pt x="50" y="59"/>
                </a:lnTo>
                <a:lnTo>
                  <a:pt x="46" y="63"/>
                </a:lnTo>
                <a:lnTo>
                  <a:pt x="41" y="66"/>
                </a:lnTo>
                <a:lnTo>
                  <a:pt x="35" y="68"/>
                </a:lnTo>
                <a:lnTo>
                  <a:pt x="29" y="69"/>
                </a:lnTo>
                <a:lnTo>
                  <a:pt x="20" y="68"/>
                </a:lnTo>
                <a:lnTo>
                  <a:pt x="14" y="66"/>
                </a:lnTo>
                <a:lnTo>
                  <a:pt x="8" y="63"/>
                </a:lnTo>
                <a:lnTo>
                  <a:pt x="4" y="58"/>
                </a:lnTo>
                <a:lnTo>
                  <a:pt x="0" y="53"/>
                </a:lnTo>
                <a:lnTo>
                  <a:pt x="0" y="4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3" name="Freeform 3147"/>
          <p:cNvSpPr>
            <a:spLocks/>
          </p:cNvSpPr>
          <p:nvPr/>
        </p:nvSpPr>
        <p:spPr bwMode="auto">
          <a:xfrm>
            <a:off x="5616575" y="5943600"/>
            <a:ext cx="15875" cy="25400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9" y="0"/>
              </a:cxn>
              <a:cxn ang="0">
                <a:pos x="9" y="59"/>
              </a:cxn>
              <a:cxn ang="0">
                <a:pos x="42" y="59"/>
              </a:cxn>
              <a:cxn ang="0">
                <a:pos x="42" y="67"/>
              </a:cxn>
              <a:cxn ang="0">
                <a:pos x="0" y="67"/>
              </a:cxn>
            </a:cxnLst>
            <a:rect l="0" t="0" r="r" b="b"/>
            <a:pathLst>
              <a:path w="42" h="67">
                <a:moveTo>
                  <a:pt x="0" y="67"/>
                </a:moveTo>
                <a:lnTo>
                  <a:pt x="0" y="0"/>
                </a:lnTo>
                <a:lnTo>
                  <a:pt x="9" y="0"/>
                </a:lnTo>
                <a:lnTo>
                  <a:pt x="9" y="59"/>
                </a:lnTo>
                <a:lnTo>
                  <a:pt x="42" y="59"/>
                </a:lnTo>
                <a:lnTo>
                  <a:pt x="42" y="67"/>
                </a:lnTo>
                <a:lnTo>
                  <a:pt x="0" y="6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4" name="Freeform 3148"/>
          <p:cNvSpPr>
            <a:spLocks/>
          </p:cNvSpPr>
          <p:nvPr/>
        </p:nvSpPr>
        <p:spPr bwMode="auto">
          <a:xfrm>
            <a:off x="5435600" y="6122988"/>
            <a:ext cx="20638" cy="28575"/>
          </a:xfrm>
          <a:custGeom>
            <a:avLst/>
            <a:gdLst/>
            <a:ahLst/>
            <a:cxnLst>
              <a:cxn ang="0">
                <a:pos x="8" y="46"/>
              </a:cxn>
              <a:cxn ang="0">
                <a:pos x="11" y="54"/>
              </a:cxn>
              <a:cxn ang="0">
                <a:pos x="17" y="59"/>
              </a:cxn>
              <a:cxn ang="0">
                <a:pos x="27" y="61"/>
              </a:cxn>
              <a:cxn ang="0">
                <a:pos x="37" y="59"/>
              </a:cxn>
              <a:cxn ang="0">
                <a:pos x="43" y="55"/>
              </a:cxn>
              <a:cxn ang="0">
                <a:pos x="45" y="50"/>
              </a:cxn>
              <a:cxn ang="0">
                <a:pos x="43" y="44"/>
              </a:cxn>
              <a:cxn ang="0">
                <a:pos x="37" y="40"/>
              </a:cxn>
              <a:cxn ang="0">
                <a:pos x="24" y="37"/>
              </a:cxn>
              <a:cxn ang="0">
                <a:pos x="12" y="33"/>
              </a:cxn>
              <a:cxn ang="0">
                <a:pos x="5" y="27"/>
              </a:cxn>
              <a:cxn ang="0">
                <a:pos x="2" y="18"/>
              </a:cxn>
              <a:cxn ang="0">
                <a:pos x="5" y="9"/>
              </a:cxn>
              <a:cxn ang="0">
                <a:pos x="13" y="2"/>
              </a:cxn>
              <a:cxn ang="0">
                <a:pos x="25" y="0"/>
              </a:cxn>
              <a:cxn ang="0">
                <a:pos x="39" y="2"/>
              </a:cxn>
              <a:cxn ang="0">
                <a:pos x="48" y="9"/>
              </a:cxn>
              <a:cxn ang="0">
                <a:pos x="51" y="19"/>
              </a:cxn>
              <a:cxn ang="0">
                <a:pos x="42" y="17"/>
              </a:cxn>
              <a:cxn ang="0">
                <a:pos x="40" y="12"/>
              </a:cxn>
              <a:cxn ang="0">
                <a:pos x="35" y="9"/>
              </a:cxn>
              <a:cxn ang="0">
                <a:pos x="29" y="8"/>
              </a:cxn>
              <a:cxn ang="0">
                <a:pos x="19" y="8"/>
              </a:cxn>
              <a:cxn ang="0">
                <a:pos x="11" y="14"/>
              </a:cxn>
              <a:cxn ang="0">
                <a:pos x="11" y="21"/>
              </a:cxn>
              <a:cxn ang="0">
                <a:pos x="18" y="26"/>
              </a:cxn>
              <a:cxn ang="0">
                <a:pos x="35" y="31"/>
              </a:cxn>
              <a:cxn ang="0">
                <a:pos x="47" y="36"/>
              </a:cxn>
              <a:cxn ang="0">
                <a:pos x="52" y="44"/>
              </a:cxn>
              <a:cxn ang="0">
                <a:pos x="52" y="54"/>
              </a:cxn>
              <a:cxn ang="0">
                <a:pos x="46" y="63"/>
              </a:cxn>
              <a:cxn ang="0">
                <a:pos x="34" y="68"/>
              </a:cxn>
              <a:cxn ang="0">
                <a:pos x="20" y="68"/>
              </a:cxn>
              <a:cxn ang="0">
                <a:pos x="7" y="63"/>
              </a:cxn>
              <a:cxn ang="0">
                <a:pos x="1" y="53"/>
              </a:cxn>
            </a:cxnLst>
            <a:rect l="0" t="0" r="r" b="b"/>
            <a:pathLst>
              <a:path w="53" h="69">
                <a:moveTo>
                  <a:pt x="0" y="46"/>
                </a:moveTo>
                <a:lnTo>
                  <a:pt x="8" y="46"/>
                </a:lnTo>
                <a:lnTo>
                  <a:pt x="9" y="50"/>
                </a:lnTo>
                <a:lnTo>
                  <a:pt x="11" y="54"/>
                </a:lnTo>
                <a:lnTo>
                  <a:pt x="13" y="57"/>
                </a:lnTo>
                <a:lnTo>
                  <a:pt x="17" y="59"/>
                </a:lnTo>
                <a:lnTo>
                  <a:pt x="22" y="60"/>
                </a:lnTo>
                <a:lnTo>
                  <a:pt x="27" y="61"/>
                </a:lnTo>
                <a:lnTo>
                  <a:pt x="32" y="61"/>
                </a:lnTo>
                <a:lnTo>
                  <a:pt x="37" y="59"/>
                </a:lnTo>
                <a:lnTo>
                  <a:pt x="40" y="58"/>
                </a:lnTo>
                <a:lnTo>
                  <a:pt x="43" y="55"/>
                </a:lnTo>
                <a:lnTo>
                  <a:pt x="44" y="53"/>
                </a:lnTo>
                <a:lnTo>
                  <a:pt x="45" y="50"/>
                </a:lnTo>
                <a:lnTo>
                  <a:pt x="44" y="47"/>
                </a:lnTo>
                <a:lnTo>
                  <a:pt x="43" y="44"/>
                </a:lnTo>
                <a:lnTo>
                  <a:pt x="40" y="42"/>
                </a:lnTo>
                <a:lnTo>
                  <a:pt x="37" y="40"/>
                </a:lnTo>
                <a:lnTo>
                  <a:pt x="32" y="39"/>
                </a:lnTo>
                <a:lnTo>
                  <a:pt x="24" y="37"/>
                </a:lnTo>
                <a:lnTo>
                  <a:pt x="17" y="35"/>
                </a:lnTo>
                <a:lnTo>
                  <a:pt x="12" y="33"/>
                </a:lnTo>
                <a:lnTo>
                  <a:pt x="7" y="30"/>
                </a:lnTo>
                <a:lnTo>
                  <a:pt x="5" y="27"/>
                </a:lnTo>
                <a:lnTo>
                  <a:pt x="3" y="22"/>
                </a:lnTo>
                <a:lnTo>
                  <a:pt x="2" y="18"/>
                </a:lnTo>
                <a:lnTo>
                  <a:pt x="3" y="13"/>
                </a:lnTo>
                <a:lnTo>
                  <a:pt x="5" y="9"/>
                </a:lnTo>
                <a:lnTo>
                  <a:pt x="9" y="5"/>
                </a:lnTo>
                <a:lnTo>
                  <a:pt x="13" y="2"/>
                </a:lnTo>
                <a:lnTo>
                  <a:pt x="19" y="0"/>
                </a:lnTo>
                <a:lnTo>
                  <a:pt x="25" y="0"/>
                </a:lnTo>
                <a:lnTo>
                  <a:pt x="32" y="0"/>
                </a:lnTo>
                <a:lnTo>
                  <a:pt x="39" y="2"/>
                </a:lnTo>
                <a:lnTo>
                  <a:pt x="44" y="5"/>
                </a:lnTo>
                <a:lnTo>
                  <a:pt x="48" y="9"/>
                </a:lnTo>
                <a:lnTo>
                  <a:pt x="50" y="14"/>
                </a:lnTo>
                <a:lnTo>
                  <a:pt x="51" y="19"/>
                </a:lnTo>
                <a:lnTo>
                  <a:pt x="43" y="20"/>
                </a:lnTo>
                <a:lnTo>
                  <a:pt x="42" y="17"/>
                </a:lnTo>
                <a:lnTo>
                  <a:pt x="41" y="15"/>
                </a:lnTo>
                <a:lnTo>
                  <a:pt x="40" y="12"/>
                </a:lnTo>
                <a:lnTo>
                  <a:pt x="38" y="11"/>
                </a:lnTo>
                <a:lnTo>
                  <a:pt x="35" y="9"/>
                </a:lnTo>
                <a:lnTo>
                  <a:pt x="32" y="8"/>
                </a:lnTo>
                <a:lnTo>
                  <a:pt x="29" y="8"/>
                </a:lnTo>
                <a:lnTo>
                  <a:pt x="26" y="7"/>
                </a:lnTo>
                <a:lnTo>
                  <a:pt x="19" y="8"/>
                </a:lnTo>
                <a:lnTo>
                  <a:pt x="14" y="10"/>
                </a:lnTo>
                <a:lnTo>
                  <a:pt x="11" y="14"/>
                </a:lnTo>
                <a:lnTo>
                  <a:pt x="11" y="17"/>
                </a:lnTo>
                <a:lnTo>
                  <a:pt x="11" y="21"/>
                </a:lnTo>
                <a:lnTo>
                  <a:pt x="13" y="23"/>
                </a:lnTo>
                <a:lnTo>
                  <a:pt x="18" y="26"/>
                </a:lnTo>
                <a:lnTo>
                  <a:pt x="26" y="29"/>
                </a:lnTo>
                <a:lnTo>
                  <a:pt x="35" y="31"/>
                </a:lnTo>
                <a:lnTo>
                  <a:pt x="42" y="33"/>
                </a:lnTo>
                <a:lnTo>
                  <a:pt x="47" y="36"/>
                </a:lnTo>
                <a:lnTo>
                  <a:pt x="50" y="40"/>
                </a:lnTo>
                <a:lnTo>
                  <a:pt x="52" y="44"/>
                </a:lnTo>
                <a:lnTo>
                  <a:pt x="53" y="49"/>
                </a:lnTo>
                <a:lnTo>
                  <a:pt x="52" y="54"/>
                </a:lnTo>
                <a:lnTo>
                  <a:pt x="50" y="59"/>
                </a:lnTo>
                <a:lnTo>
                  <a:pt x="46" y="63"/>
                </a:lnTo>
                <a:lnTo>
                  <a:pt x="41" y="66"/>
                </a:lnTo>
                <a:lnTo>
                  <a:pt x="34" y="68"/>
                </a:lnTo>
                <a:lnTo>
                  <a:pt x="28" y="69"/>
                </a:lnTo>
                <a:lnTo>
                  <a:pt x="20" y="68"/>
                </a:lnTo>
                <a:lnTo>
                  <a:pt x="13" y="66"/>
                </a:lnTo>
                <a:lnTo>
                  <a:pt x="7" y="63"/>
                </a:lnTo>
                <a:lnTo>
                  <a:pt x="3" y="58"/>
                </a:lnTo>
                <a:lnTo>
                  <a:pt x="1" y="53"/>
                </a:lnTo>
                <a:lnTo>
                  <a:pt x="0" y="4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5" name="Freeform 3149"/>
          <p:cNvSpPr>
            <a:spLocks/>
          </p:cNvSpPr>
          <p:nvPr/>
        </p:nvSpPr>
        <p:spPr bwMode="auto">
          <a:xfrm>
            <a:off x="5461000" y="6124575"/>
            <a:ext cx="20638" cy="25400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9" y="0"/>
              </a:cxn>
              <a:cxn ang="0">
                <a:pos x="9" y="28"/>
              </a:cxn>
              <a:cxn ang="0">
                <a:pos x="44" y="28"/>
              </a:cxn>
              <a:cxn ang="0">
                <a:pos x="44" y="0"/>
              </a:cxn>
              <a:cxn ang="0">
                <a:pos x="53" y="0"/>
              </a:cxn>
              <a:cxn ang="0">
                <a:pos x="53" y="67"/>
              </a:cxn>
              <a:cxn ang="0">
                <a:pos x="44" y="67"/>
              </a:cxn>
              <a:cxn ang="0">
                <a:pos x="44" y="36"/>
              </a:cxn>
              <a:cxn ang="0">
                <a:pos x="9" y="36"/>
              </a:cxn>
              <a:cxn ang="0">
                <a:pos x="9" y="67"/>
              </a:cxn>
              <a:cxn ang="0">
                <a:pos x="0" y="67"/>
              </a:cxn>
            </a:cxnLst>
            <a:rect l="0" t="0" r="r" b="b"/>
            <a:pathLst>
              <a:path w="53" h="67">
                <a:moveTo>
                  <a:pt x="0" y="67"/>
                </a:moveTo>
                <a:lnTo>
                  <a:pt x="0" y="0"/>
                </a:lnTo>
                <a:lnTo>
                  <a:pt x="9" y="0"/>
                </a:lnTo>
                <a:lnTo>
                  <a:pt x="9" y="28"/>
                </a:lnTo>
                <a:lnTo>
                  <a:pt x="44" y="28"/>
                </a:lnTo>
                <a:lnTo>
                  <a:pt x="44" y="0"/>
                </a:lnTo>
                <a:lnTo>
                  <a:pt x="53" y="0"/>
                </a:lnTo>
                <a:lnTo>
                  <a:pt x="53" y="67"/>
                </a:lnTo>
                <a:lnTo>
                  <a:pt x="44" y="67"/>
                </a:lnTo>
                <a:lnTo>
                  <a:pt x="44" y="36"/>
                </a:lnTo>
                <a:lnTo>
                  <a:pt x="9" y="36"/>
                </a:lnTo>
                <a:lnTo>
                  <a:pt x="9" y="67"/>
                </a:lnTo>
                <a:lnTo>
                  <a:pt x="0" y="6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6" name="Freeform 3150"/>
          <p:cNvSpPr>
            <a:spLocks noEditPoints="1"/>
          </p:cNvSpPr>
          <p:nvPr/>
        </p:nvSpPr>
        <p:spPr bwMode="auto">
          <a:xfrm>
            <a:off x="5487988" y="6124575"/>
            <a:ext cx="22225" cy="25400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24" y="0"/>
              </a:cxn>
              <a:cxn ang="0">
                <a:pos x="31" y="0"/>
              </a:cxn>
              <a:cxn ang="0">
                <a:pos x="36" y="1"/>
              </a:cxn>
              <a:cxn ang="0">
                <a:pos x="41" y="3"/>
              </a:cxn>
              <a:cxn ang="0">
                <a:pos x="45" y="6"/>
              </a:cxn>
              <a:cxn ang="0">
                <a:pos x="50" y="11"/>
              </a:cxn>
              <a:cxn ang="0">
                <a:pos x="53" y="17"/>
              </a:cxn>
              <a:cxn ang="0">
                <a:pos x="55" y="25"/>
              </a:cxn>
              <a:cxn ang="0">
                <a:pos x="55" y="33"/>
              </a:cxn>
              <a:cxn ang="0">
                <a:pos x="55" y="40"/>
              </a:cxn>
              <a:cxn ang="0">
                <a:pos x="54" y="47"/>
              </a:cxn>
              <a:cxn ang="0">
                <a:pos x="52" y="52"/>
              </a:cxn>
              <a:cxn ang="0">
                <a:pos x="49" y="56"/>
              </a:cxn>
              <a:cxn ang="0">
                <a:pos x="46" y="60"/>
              </a:cxn>
              <a:cxn ang="0">
                <a:pos x="43" y="62"/>
              </a:cxn>
              <a:cxn ang="0">
                <a:pos x="40" y="64"/>
              </a:cxn>
              <a:cxn ang="0">
                <a:pos x="35" y="65"/>
              </a:cxn>
              <a:cxn ang="0">
                <a:pos x="30" y="66"/>
              </a:cxn>
              <a:cxn ang="0">
                <a:pos x="25" y="67"/>
              </a:cxn>
              <a:cxn ang="0">
                <a:pos x="0" y="67"/>
              </a:cxn>
              <a:cxn ang="0">
                <a:pos x="10" y="59"/>
              </a:cxn>
              <a:cxn ang="0">
                <a:pos x="24" y="59"/>
              </a:cxn>
              <a:cxn ang="0">
                <a:pos x="30" y="59"/>
              </a:cxn>
              <a:cxn ang="0">
                <a:pos x="34" y="58"/>
              </a:cxn>
              <a:cxn ang="0">
                <a:pos x="37" y="56"/>
              </a:cxn>
              <a:cxn ang="0">
                <a:pos x="40" y="54"/>
              </a:cxn>
              <a:cxn ang="0">
                <a:pos x="43" y="51"/>
              </a:cxn>
              <a:cxn ang="0">
                <a:pos x="45" y="46"/>
              </a:cxn>
              <a:cxn ang="0">
                <a:pos x="46" y="40"/>
              </a:cxn>
              <a:cxn ang="0">
                <a:pos x="47" y="33"/>
              </a:cxn>
              <a:cxn ang="0">
                <a:pos x="46" y="28"/>
              </a:cxn>
              <a:cxn ang="0">
                <a:pos x="46" y="23"/>
              </a:cxn>
              <a:cxn ang="0">
                <a:pos x="45" y="19"/>
              </a:cxn>
              <a:cxn ang="0">
                <a:pos x="43" y="16"/>
              </a:cxn>
              <a:cxn ang="0">
                <a:pos x="39" y="12"/>
              </a:cxn>
              <a:cxn ang="0">
                <a:pos x="35" y="9"/>
              </a:cxn>
              <a:cxn ang="0">
                <a:pos x="30" y="8"/>
              </a:cxn>
              <a:cxn ang="0">
                <a:pos x="24" y="8"/>
              </a:cxn>
              <a:cxn ang="0">
                <a:pos x="10" y="8"/>
              </a:cxn>
              <a:cxn ang="0">
                <a:pos x="10" y="59"/>
              </a:cxn>
            </a:cxnLst>
            <a:rect l="0" t="0" r="r" b="b"/>
            <a:pathLst>
              <a:path w="55" h="67">
                <a:moveTo>
                  <a:pt x="0" y="67"/>
                </a:moveTo>
                <a:lnTo>
                  <a:pt x="0" y="0"/>
                </a:lnTo>
                <a:lnTo>
                  <a:pt x="24" y="0"/>
                </a:lnTo>
                <a:lnTo>
                  <a:pt x="31" y="0"/>
                </a:lnTo>
                <a:lnTo>
                  <a:pt x="36" y="1"/>
                </a:lnTo>
                <a:lnTo>
                  <a:pt x="41" y="3"/>
                </a:lnTo>
                <a:lnTo>
                  <a:pt x="45" y="6"/>
                </a:lnTo>
                <a:lnTo>
                  <a:pt x="50" y="11"/>
                </a:lnTo>
                <a:lnTo>
                  <a:pt x="53" y="17"/>
                </a:lnTo>
                <a:lnTo>
                  <a:pt x="55" y="25"/>
                </a:lnTo>
                <a:lnTo>
                  <a:pt x="55" y="33"/>
                </a:lnTo>
                <a:lnTo>
                  <a:pt x="55" y="40"/>
                </a:lnTo>
                <a:lnTo>
                  <a:pt x="54" y="47"/>
                </a:lnTo>
                <a:lnTo>
                  <a:pt x="52" y="52"/>
                </a:lnTo>
                <a:lnTo>
                  <a:pt x="49" y="56"/>
                </a:lnTo>
                <a:lnTo>
                  <a:pt x="46" y="60"/>
                </a:lnTo>
                <a:lnTo>
                  <a:pt x="43" y="62"/>
                </a:lnTo>
                <a:lnTo>
                  <a:pt x="40" y="64"/>
                </a:lnTo>
                <a:lnTo>
                  <a:pt x="35" y="65"/>
                </a:lnTo>
                <a:lnTo>
                  <a:pt x="30" y="66"/>
                </a:lnTo>
                <a:lnTo>
                  <a:pt x="25" y="67"/>
                </a:lnTo>
                <a:lnTo>
                  <a:pt x="0" y="67"/>
                </a:lnTo>
                <a:close/>
                <a:moveTo>
                  <a:pt x="10" y="59"/>
                </a:moveTo>
                <a:lnTo>
                  <a:pt x="24" y="59"/>
                </a:lnTo>
                <a:lnTo>
                  <a:pt x="30" y="59"/>
                </a:lnTo>
                <a:lnTo>
                  <a:pt x="34" y="58"/>
                </a:lnTo>
                <a:lnTo>
                  <a:pt x="37" y="56"/>
                </a:lnTo>
                <a:lnTo>
                  <a:pt x="40" y="54"/>
                </a:lnTo>
                <a:lnTo>
                  <a:pt x="43" y="51"/>
                </a:lnTo>
                <a:lnTo>
                  <a:pt x="45" y="46"/>
                </a:lnTo>
                <a:lnTo>
                  <a:pt x="46" y="40"/>
                </a:lnTo>
                <a:lnTo>
                  <a:pt x="47" y="33"/>
                </a:lnTo>
                <a:lnTo>
                  <a:pt x="46" y="28"/>
                </a:lnTo>
                <a:lnTo>
                  <a:pt x="46" y="23"/>
                </a:lnTo>
                <a:lnTo>
                  <a:pt x="45" y="19"/>
                </a:lnTo>
                <a:lnTo>
                  <a:pt x="43" y="16"/>
                </a:lnTo>
                <a:lnTo>
                  <a:pt x="39" y="12"/>
                </a:lnTo>
                <a:lnTo>
                  <a:pt x="35" y="9"/>
                </a:lnTo>
                <a:lnTo>
                  <a:pt x="30" y="8"/>
                </a:lnTo>
                <a:lnTo>
                  <a:pt x="24" y="8"/>
                </a:lnTo>
                <a:lnTo>
                  <a:pt x="10" y="8"/>
                </a:lnTo>
                <a:lnTo>
                  <a:pt x="10" y="5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7" name="Freeform 3151"/>
          <p:cNvSpPr>
            <a:spLocks/>
          </p:cNvSpPr>
          <p:nvPr/>
        </p:nvSpPr>
        <p:spPr bwMode="auto">
          <a:xfrm>
            <a:off x="5513388" y="6122988"/>
            <a:ext cx="20637" cy="28575"/>
          </a:xfrm>
          <a:custGeom>
            <a:avLst/>
            <a:gdLst/>
            <a:ahLst/>
            <a:cxnLst>
              <a:cxn ang="0">
                <a:pos x="8" y="46"/>
              </a:cxn>
              <a:cxn ang="0">
                <a:pos x="10" y="54"/>
              </a:cxn>
              <a:cxn ang="0">
                <a:pos x="17" y="59"/>
              </a:cxn>
              <a:cxn ang="0">
                <a:pos x="27" y="61"/>
              </a:cxn>
              <a:cxn ang="0">
                <a:pos x="36" y="59"/>
              </a:cxn>
              <a:cxn ang="0">
                <a:pos x="43" y="55"/>
              </a:cxn>
              <a:cxn ang="0">
                <a:pos x="44" y="50"/>
              </a:cxn>
              <a:cxn ang="0">
                <a:pos x="43" y="44"/>
              </a:cxn>
              <a:cxn ang="0">
                <a:pos x="36" y="40"/>
              </a:cxn>
              <a:cxn ang="0">
                <a:pos x="24" y="37"/>
              </a:cxn>
              <a:cxn ang="0">
                <a:pos x="11" y="33"/>
              </a:cxn>
              <a:cxn ang="0">
                <a:pos x="4" y="27"/>
              </a:cxn>
              <a:cxn ang="0">
                <a:pos x="2" y="18"/>
              </a:cxn>
              <a:cxn ang="0">
                <a:pos x="5" y="9"/>
              </a:cxn>
              <a:cxn ang="0">
                <a:pos x="13" y="2"/>
              </a:cxn>
              <a:cxn ang="0">
                <a:pos x="25" y="0"/>
              </a:cxn>
              <a:cxn ang="0">
                <a:pos x="38" y="2"/>
              </a:cxn>
              <a:cxn ang="0">
                <a:pos x="48" y="9"/>
              </a:cxn>
              <a:cxn ang="0">
                <a:pos x="51" y="19"/>
              </a:cxn>
              <a:cxn ang="0">
                <a:pos x="42" y="17"/>
              </a:cxn>
              <a:cxn ang="0">
                <a:pos x="39" y="12"/>
              </a:cxn>
              <a:cxn ang="0">
                <a:pos x="35" y="9"/>
              </a:cxn>
              <a:cxn ang="0">
                <a:pos x="29" y="8"/>
              </a:cxn>
              <a:cxn ang="0">
                <a:pos x="19" y="8"/>
              </a:cxn>
              <a:cxn ang="0">
                <a:pos x="11" y="14"/>
              </a:cxn>
              <a:cxn ang="0">
                <a:pos x="11" y="21"/>
              </a:cxn>
              <a:cxn ang="0">
                <a:pos x="17" y="26"/>
              </a:cxn>
              <a:cxn ang="0">
                <a:pos x="35" y="31"/>
              </a:cxn>
              <a:cxn ang="0">
                <a:pos x="47" y="36"/>
              </a:cxn>
              <a:cxn ang="0">
                <a:pos x="52" y="44"/>
              </a:cxn>
              <a:cxn ang="0">
                <a:pos x="52" y="54"/>
              </a:cxn>
              <a:cxn ang="0">
                <a:pos x="46" y="63"/>
              </a:cxn>
              <a:cxn ang="0">
                <a:pos x="34" y="68"/>
              </a:cxn>
              <a:cxn ang="0">
                <a:pos x="19" y="68"/>
              </a:cxn>
              <a:cxn ang="0">
                <a:pos x="7" y="63"/>
              </a:cxn>
              <a:cxn ang="0">
                <a:pos x="0" y="53"/>
              </a:cxn>
            </a:cxnLst>
            <a:rect l="0" t="0" r="r" b="b"/>
            <a:pathLst>
              <a:path w="53" h="69">
                <a:moveTo>
                  <a:pt x="0" y="46"/>
                </a:moveTo>
                <a:lnTo>
                  <a:pt x="8" y="46"/>
                </a:lnTo>
                <a:lnTo>
                  <a:pt x="9" y="50"/>
                </a:lnTo>
                <a:lnTo>
                  <a:pt x="10" y="54"/>
                </a:lnTo>
                <a:lnTo>
                  <a:pt x="13" y="57"/>
                </a:lnTo>
                <a:lnTo>
                  <a:pt x="17" y="59"/>
                </a:lnTo>
                <a:lnTo>
                  <a:pt x="22" y="60"/>
                </a:lnTo>
                <a:lnTo>
                  <a:pt x="27" y="61"/>
                </a:lnTo>
                <a:lnTo>
                  <a:pt x="32" y="61"/>
                </a:lnTo>
                <a:lnTo>
                  <a:pt x="36" y="59"/>
                </a:lnTo>
                <a:lnTo>
                  <a:pt x="39" y="58"/>
                </a:lnTo>
                <a:lnTo>
                  <a:pt x="43" y="55"/>
                </a:lnTo>
                <a:lnTo>
                  <a:pt x="44" y="53"/>
                </a:lnTo>
                <a:lnTo>
                  <a:pt x="44" y="50"/>
                </a:lnTo>
                <a:lnTo>
                  <a:pt x="44" y="47"/>
                </a:lnTo>
                <a:lnTo>
                  <a:pt x="43" y="44"/>
                </a:lnTo>
                <a:lnTo>
                  <a:pt x="39" y="42"/>
                </a:lnTo>
                <a:lnTo>
                  <a:pt x="36" y="40"/>
                </a:lnTo>
                <a:lnTo>
                  <a:pt x="31" y="39"/>
                </a:lnTo>
                <a:lnTo>
                  <a:pt x="24" y="37"/>
                </a:lnTo>
                <a:lnTo>
                  <a:pt x="16" y="35"/>
                </a:lnTo>
                <a:lnTo>
                  <a:pt x="11" y="33"/>
                </a:lnTo>
                <a:lnTo>
                  <a:pt x="7" y="30"/>
                </a:lnTo>
                <a:lnTo>
                  <a:pt x="4" y="27"/>
                </a:lnTo>
                <a:lnTo>
                  <a:pt x="3" y="22"/>
                </a:lnTo>
                <a:lnTo>
                  <a:pt x="2" y="18"/>
                </a:lnTo>
                <a:lnTo>
                  <a:pt x="3" y="13"/>
                </a:lnTo>
                <a:lnTo>
                  <a:pt x="5" y="9"/>
                </a:lnTo>
                <a:lnTo>
                  <a:pt x="8" y="5"/>
                </a:lnTo>
                <a:lnTo>
                  <a:pt x="13" y="2"/>
                </a:lnTo>
                <a:lnTo>
                  <a:pt x="19" y="0"/>
                </a:lnTo>
                <a:lnTo>
                  <a:pt x="25" y="0"/>
                </a:lnTo>
                <a:lnTo>
                  <a:pt x="32" y="0"/>
                </a:lnTo>
                <a:lnTo>
                  <a:pt x="38" y="2"/>
                </a:lnTo>
                <a:lnTo>
                  <a:pt x="44" y="5"/>
                </a:lnTo>
                <a:lnTo>
                  <a:pt x="48" y="9"/>
                </a:lnTo>
                <a:lnTo>
                  <a:pt x="50" y="14"/>
                </a:lnTo>
                <a:lnTo>
                  <a:pt x="51" y="19"/>
                </a:lnTo>
                <a:lnTo>
                  <a:pt x="42" y="20"/>
                </a:lnTo>
                <a:lnTo>
                  <a:pt x="42" y="17"/>
                </a:lnTo>
                <a:lnTo>
                  <a:pt x="40" y="15"/>
                </a:lnTo>
                <a:lnTo>
                  <a:pt x="39" y="12"/>
                </a:lnTo>
                <a:lnTo>
                  <a:pt x="37" y="11"/>
                </a:lnTo>
                <a:lnTo>
                  <a:pt x="35" y="9"/>
                </a:lnTo>
                <a:lnTo>
                  <a:pt x="32" y="8"/>
                </a:lnTo>
                <a:lnTo>
                  <a:pt x="29" y="8"/>
                </a:lnTo>
                <a:lnTo>
                  <a:pt x="25" y="7"/>
                </a:lnTo>
                <a:lnTo>
                  <a:pt x="19" y="8"/>
                </a:lnTo>
                <a:lnTo>
                  <a:pt x="14" y="10"/>
                </a:lnTo>
                <a:lnTo>
                  <a:pt x="11" y="14"/>
                </a:lnTo>
                <a:lnTo>
                  <a:pt x="10" y="17"/>
                </a:lnTo>
                <a:lnTo>
                  <a:pt x="11" y="21"/>
                </a:lnTo>
                <a:lnTo>
                  <a:pt x="13" y="23"/>
                </a:lnTo>
                <a:lnTo>
                  <a:pt x="17" y="26"/>
                </a:lnTo>
                <a:lnTo>
                  <a:pt x="26" y="29"/>
                </a:lnTo>
                <a:lnTo>
                  <a:pt x="35" y="31"/>
                </a:lnTo>
                <a:lnTo>
                  <a:pt x="42" y="33"/>
                </a:lnTo>
                <a:lnTo>
                  <a:pt x="47" y="36"/>
                </a:lnTo>
                <a:lnTo>
                  <a:pt x="50" y="40"/>
                </a:lnTo>
                <a:lnTo>
                  <a:pt x="52" y="44"/>
                </a:lnTo>
                <a:lnTo>
                  <a:pt x="53" y="49"/>
                </a:lnTo>
                <a:lnTo>
                  <a:pt x="52" y="54"/>
                </a:lnTo>
                <a:lnTo>
                  <a:pt x="50" y="59"/>
                </a:lnTo>
                <a:lnTo>
                  <a:pt x="46" y="63"/>
                </a:lnTo>
                <a:lnTo>
                  <a:pt x="40" y="66"/>
                </a:lnTo>
                <a:lnTo>
                  <a:pt x="34" y="68"/>
                </a:lnTo>
                <a:lnTo>
                  <a:pt x="28" y="69"/>
                </a:lnTo>
                <a:lnTo>
                  <a:pt x="19" y="68"/>
                </a:lnTo>
                <a:lnTo>
                  <a:pt x="13" y="66"/>
                </a:lnTo>
                <a:lnTo>
                  <a:pt x="7" y="63"/>
                </a:lnTo>
                <a:lnTo>
                  <a:pt x="3" y="58"/>
                </a:lnTo>
                <a:lnTo>
                  <a:pt x="0" y="53"/>
                </a:lnTo>
                <a:lnTo>
                  <a:pt x="0" y="4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8" name="Freeform 3152"/>
          <p:cNvSpPr>
            <a:spLocks/>
          </p:cNvSpPr>
          <p:nvPr/>
        </p:nvSpPr>
        <p:spPr bwMode="auto">
          <a:xfrm>
            <a:off x="5538788" y="6124575"/>
            <a:ext cx="17462" cy="25400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0" y="0"/>
              </a:cxn>
              <a:cxn ang="0">
                <a:pos x="9" y="0"/>
              </a:cxn>
              <a:cxn ang="0">
                <a:pos x="9" y="59"/>
              </a:cxn>
              <a:cxn ang="0">
                <a:pos x="42" y="59"/>
              </a:cxn>
              <a:cxn ang="0">
                <a:pos x="42" y="67"/>
              </a:cxn>
              <a:cxn ang="0">
                <a:pos x="0" y="67"/>
              </a:cxn>
            </a:cxnLst>
            <a:rect l="0" t="0" r="r" b="b"/>
            <a:pathLst>
              <a:path w="42" h="67">
                <a:moveTo>
                  <a:pt x="0" y="67"/>
                </a:moveTo>
                <a:lnTo>
                  <a:pt x="0" y="0"/>
                </a:lnTo>
                <a:lnTo>
                  <a:pt x="9" y="0"/>
                </a:lnTo>
                <a:lnTo>
                  <a:pt x="9" y="59"/>
                </a:lnTo>
                <a:lnTo>
                  <a:pt x="42" y="59"/>
                </a:lnTo>
                <a:lnTo>
                  <a:pt x="42" y="67"/>
                </a:lnTo>
                <a:lnTo>
                  <a:pt x="0" y="6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69" name="Freeform 3153"/>
          <p:cNvSpPr>
            <a:spLocks/>
          </p:cNvSpPr>
          <p:nvPr/>
        </p:nvSpPr>
        <p:spPr bwMode="auto">
          <a:xfrm>
            <a:off x="4872038" y="5478463"/>
            <a:ext cx="23812" cy="301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" y="0"/>
              </a:cxn>
              <a:cxn ang="0">
                <a:pos x="16" y="34"/>
              </a:cxn>
              <a:cxn ang="0">
                <a:pos x="20" y="33"/>
              </a:cxn>
              <a:cxn ang="0">
                <a:pos x="23" y="31"/>
              </a:cxn>
              <a:cxn ang="0">
                <a:pos x="25" y="27"/>
              </a:cxn>
              <a:cxn ang="0">
                <a:pos x="29" y="18"/>
              </a:cxn>
              <a:cxn ang="0">
                <a:pos x="32" y="13"/>
              </a:cxn>
              <a:cxn ang="0">
                <a:pos x="34" y="8"/>
              </a:cxn>
              <a:cxn ang="0">
                <a:pos x="37" y="5"/>
              </a:cxn>
              <a:cxn ang="0">
                <a:pos x="39" y="3"/>
              </a:cxn>
              <a:cxn ang="0">
                <a:pos x="42" y="2"/>
              </a:cxn>
              <a:cxn ang="0">
                <a:pos x="45" y="1"/>
              </a:cxn>
              <a:cxn ang="0">
                <a:pos x="50" y="0"/>
              </a:cxn>
              <a:cxn ang="0">
                <a:pos x="55" y="0"/>
              </a:cxn>
              <a:cxn ang="0">
                <a:pos x="56" y="0"/>
              </a:cxn>
              <a:cxn ang="0">
                <a:pos x="57" y="0"/>
              </a:cxn>
              <a:cxn ang="0">
                <a:pos x="57" y="11"/>
              </a:cxn>
              <a:cxn ang="0">
                <a:pos x="55" y="11"/>
              </a:cxn>
              <a:cxn ang="0">
                <a:pos x="51" y="12"/>
              </a:cxn>
              <a:cxn ang="0">
                <a:pos x="48" y="12"/>
              </a:cxn>
              <a:cxn ang="0">
                <a:pos x="46" y="14"/>
              </a:cxn>
              <a:cxn ang="0">
                <a:pos x="44" y="16"/>
              </a:cxn>
              <a:cxn ang="0">
                <a:pos x="43" y="21"/>
              </a:cxn>
              <a:cxn ang="0">
                <a:pos x="40" y="27"/>
              </a:cxn>
              <a:cxn ang="0">
                <a:pos x="39" y="31"/>
              </a:cxn>
              <a:cxn ang="0">
                <a:pos x="37" y="34"/>
              </a:cxn>
              <a:cxn ang="0">
                <a:pos x="35" y="36"/>
              </a:cxn>
              <a:cxn ang="0">
                <a:pos x="31" y="39"/>
              </a:cxn>
              <a:cxn ang="0">
                <a:pos x="36" y="41"/>
              </a:cxn>
              <a:cxn ang="0">
                <a:pos x="40" y="45"/>
              </a:cxn>
              <a:cxn ang="0">
                <a:pos x="43" y="50"/>
              </a:cxn>
              <a:cxn ang="0">
                <a:pos x="47" y="57"/>
              </a:cxn>
              <a:cxn ang="0">
                <a:pos x="58" y="79"/>
              </a:cxn>
              <a:cxn ang="0">
                <a:pos x="40" y="79"/>
              </a:cxn>
              <a:cxn ang="0">
                <a:pos x="30" y="58"/>
              </a:cxn>
              <a:cxn ang="0">
                <a:pos x="30" y="58"/>
              </a:cxn>
              <a:cxn ang="0">
                <a:pos x="29" y="57"/>
              </a:cxn>
              <a:cxn ang="0">
                <a:pos x="29" y="56"/>
              </a:cxn>
              <a:cxn ang="0">
                <a:pos x="26" y="53"/>
              </a:cxn>
              <a:cxn ang="0">
                <a:pos x="24" y="48"/>
              </a:cxn>
              <a:cxn ang="0">
                <a:pos x="22" y="46"/>
              </a:cxn>
              <a:cxn ang="0">
                <a:pos x="19" y="45"/>
              </a:cxn>
              <a:cxn ang="0">
                <a:pos x="16" y="45"/>
              </a:cxn>
              <a:cxn ang="0">
                <a:pos x="16" y="79"/>
              </a:cxn>
              <a:cxn ang="0">
                <a:pos x="0" y="79"/>
              </a:cxn>
              <a:cxn ang="0">
                <a:pos x="0" y="0"/>
              </a:cxn>
            </a:cxnLst>
            <a:rect l="0" t="0" r="r" b="b"/>
            <a:pathLst>
              <a:path w="58" h="79">
                <a:moveTo>
                  <a:pt x="0" y="0"/>
                </a:moveTo>
                <a:lnTo>
                  <a:pt x="16" y="0"/>
                </a:lnTo>
                <a:lnTo>
                  <a:pt x="16" y="34"/>
                </a:lnTo>
                <a:lnTo>
                  <a:pt x="20" y="33"/>
                </a:lnTo>
                <a:lnTo>
                  <a:pt x="23" y="31"/>
                </a:lnTo>
                <a:lnTo>
                  <a:pt x="25" y="27"/>
                </a:lnTo>
                <a:lnTo>
                  <a:pt x="29" y="18"/>
                </a:lnTo>
                <a:lnTo>
                  <a:pt x="32" y="13"/>
                </a:lnTo>
                <a:lnTo>
                  <a:pt x="34" y="8"/>
                </a:lnTo>
                <a:lnTo>
                  <a:pt x="37" y="5"/>
                </a:lnTo>
                <a:lnTo>
                  <a:pt x="39" y="3"/>
                </a:lnTo>
                <a:lnTo>
                  <a:pt x="42" y="2"/>
                </a:lnTo>
                <a:lnTo>
                  <a:pt x="45" y="1"/>
                </a:lnTo>
                <a:lnTo>
                  <a:pt x="50" y="0"/>
                </a:lnTo>
                <a:lnTo>
                  <a:pt x="55" y="0"/>
                </a:lnTo>
                <a:lnTo>
                  <a:pt x="56" y="0"/>
                </a:lnTo>
                <a:lnTo>
                  <a:pt x="57" y="0"/>
                </a:lnTo>
                <a:lnTo>
                  <a:pt x="57" y="11"/>
                </a:lnTo>
                <a:lnTo>
                  <a:pt x="55" y="11"/>
                </a:lnTo>
                <a:lnTo>
                  <a:pt x="51" y="12"/>
                </a:lnTo>
                <a:lnTo>
                  <a:pt x="48" y="12"/>
                </a:lnTo>
                <a:lnTo>
                  <a:pt x="46" y="14"/>
                </a:lnTo>
                <a:lnTo>
                  <a:pt x="44" y="16"/>
                </a:lnTo>
                <a:lnTo>
                  <a:pt x="43" y="21"/>
                </a:lnTo>
                <a:lnTo>
                  <a:pt x="40" y="27"/>
                </a:lnTo>
                <a:lnTo>
                  <a:pt x="39" y="31"/>
                </a:lnTo>
                <a:lnTo>
                  <a:pt x="37" y="34"/>
                </a:lnTo>
                <a:lnTo>
                  <a:pt x="35" y="36"/>
                </a:lnTo>
                <a:lnTo>
                  <a:pt x="31" y="39"/>
                </a:lnTo>
                <a:lnTo>
                  <a:pt x="36" y="41"/>
                </a:lnTo>
                <a:lnTo>
                  <a:pt x="40" y="45"/>
                </a:lnTo>
                <a:lnTo>
                  <a:pt x="43" y="50"/>
                </a:lnTo>
                <a:lnTo>
                  <a:pt x="47" y="57"/>
                </a:lnTo>
                <a:lnTo>
                  <a:pt x="58" y="79"/>
                </a:lnTo>
                <a:lnTo>
                  <a:pt x="40" y="79"/>
                </a:lnTo>
                <a:lnTo>
                  <a:pt x="30" y="58"/>
                </a:lnTo>
                <a:lnTo>
                  <a:pt x="30" y="58"/>
                </a:lnTo>
                <a:lnTo>
                  <a:pt x="29" y="57"/>
                </a:lnTo>
                <a:lnTo>
                  <a:pt x="29" y="56"/>
                </a:lnTo>
                <a:lnTo>
                  <a:pt x="26" y="53"/>
                </a:lnTo>
                <a:lnTo>
                  <a:pt x="24" y="48"/>
                </a:lnTo>
                <a:lnTo>
                  <a:pt x="22" y="46"/>
                </a:lnTo>
                <a:lnTo>
                  <a:pt x="19" y="45"/>
                </a:lnTo>
                <a:lnTo>
                  <a:pt x="16" y="45"/>
                </a:lnTo>
                <a:lnTo>
                  <a:pt x="16" y="79"/>
                </a:lnTo>
                <a:lnTo>
                  <a:pt x="0" y="79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0" name="Freeform 3154"/>
          <p:cNvSpPr>
            <a:spLocks noEditPoints="1"/>
          </p:cNvSpPr>
          <p:nvPr/>
        </p:nvSpPr>
        <p:spPr bwMode="auto">
          <a:xfrm>
            <a:off x="4897438" y="5486400"/>
            <a:ext cx="23812" cy="23813"/>
          </a:xfrm>
          <a:custGeom>
            <a:avLst/>
            <a:gdLst/>
            <a:ahLst/>
            <a:cxnLst>
              <a:cxn ang="0">
                <a:pos x="1" y="21"/>
              </a:cxn>
              <a:cxn ang="0">
                <a:pos x="6" y="11"/>
              </a:cxn>
              <a:cxn ang="0">
                <a:pos x="11" y="6"/>
              </a:cxn>
              <a:cxn ang="0">
                <a:pos x="22" y="1"/>
              </a:cxn>
              <a:cxn ang="0">
                <a:pos x="36" y="1"/>
              </a:cxn>
              <a:cxn ang="0">
                <a:pos x="46" y="5"/>
              </a:cxn>
              <a:cxn ang="0">
                <a:pos x="54" y="13"/>
              </a:cxn>
              <a:cxn ang="0">
                <a:pos x="58" y="23"/>
              </a:cxn>
              <a:cxn ang="0">
                <a:pos x="58" y="35"/>
              </a:cxn>
              <a:cxn ang="0">
                <a:pos x="54" y="46"/>
              </a:cxn>
              <a:cxn ang="0">
                <a:pos x="46" y="55"/>
              </a:cxn>
              <a:cxn ang="0">
                <a:pos x="36" y="59"/>
              </a:cxn>
              <a:cxn ang="0">
                <a:pos x="22" y="59"/>
              </a:cxn>
              <a:cxn ang="0">
                <a:pos x="11" y="54"/>
              </a:cxn>
              <a:cxn ang="0">
                <a:pos x="6" y="48"/>
              </a:cxn>
              <a:cxn ang="0">
                <a:pos x="2" y="41"/>
              </a:cxn>
              <a:cxn ang="0">
                <a:pos x="0" y="33"/>
              </a:cxn>
              <a:cxn ang="0">
                <a:pos x="16" y="29"/>
              </a:cxn>
              <a:cxn ang="0">
                <a:pos x="17" y="37"/>
              </a:cxn>
              <a:cxn ang="0">
                <a:pos x="20" y="42"/>
              </a:cxn>
              <a:cxn ang="0">
                <a:pos x="24" y="45"/>
              </a:cxn>
              <a:cxn ang="0">
                <a:pos x="30" y="46"/>
              </a:cxn>
              <a:cxn ang="0">
                <a:pos x="35" y="45"/>
              </a:cxn>
              <a:cxn ang="0">
                <a:pos x="39" y="42"/>
              </a:cxn>
              <a:cxn ang="0">
                <a:pos x="42" y="37"/>
              </a:cxn>
              <a:cxn ang="0">
                <a:pos x="43" y="29"/>
              </a:cxn>
              <a:cxn ang="0">
                <a:pos x="42" y="22"/>
              </a:cxn>
              <a:cxn ang="0">
                <a:pos x="39" y="17"/>
              </a:cxn>
              <a:cxn ang="0">
                <a:pos x="35" y="13"/>
              </a:cxn>
              <a:cxn ang="0">
                <a:pos x="30" y="12"/>
              </a:cxn>
              <a:cxn ang="0">
                <a:pos x="24" y="13"/>
              </a:cxn>
              <a:cxn ang="0">
                <a:pos x="20" y="17"/>
              </a:cxn>
              <a:cxn ang="0">
                <a:pos x="17" y="22"/>
              </a:cxn>
              <a:cxn ang="0">
                <a:pos x="16" y="29"/>
              </a:cxn>
            </a:cxnLst>
            <a:rect l="0" t="0" r="r" b="b"/>
            <a:pathLst>
              <a:path w="58" h="59">
                <a:moveTo>
                  <a:pt x="0" y="29"/>
                </a:moveTo>
                <a:lnTo>
                  <a:pt x="1" y="21"/>
                </a:lnTo>
                <a:lnTo>
                  <a:pt x="4" y="14"/>
                </a:lnTo>
                <a:lnTo>
                  <a:pt x="6" y="11"/>
                </a:lnTo>
                <a:lnTo>
                  <a:pt x="8" y="8"/>
                </a:lnTo>
                <a:lnTo>
                  <a:pt x="11" y="6"/>
                </a:lnTo>
                <a:lnTo>
                  <a:pt x="14" y="4"/>
                </a:lnTo>
                <a:lnTo>
                  <a:pt x="22" y="1"/>
                </a:lnTo>
                <a:lnTo>
                  <a:pt x="30" y="0"/>
                </a:lnTo>
                <a:lnTo>
                  <a:pt x="36" y="1"/>
                </a:lnTo>
                <a:lnTo>
                  <a:pt x="41" y="2"/>
                </a:lnTo>
                <a:lnTo>
                  <a:pt x="46" y="5"/>
                </a:lnTo>
                <a:lnTo>
                  <a:pt x="50" y="8"/>
                </a:lnTo>
                <a:lnTo>
                  <a:pt x="54" y="13"/>
                </a:lnTo>
                <a:lnTo>
                  <a:pt x="56" y="18"/>
                </a:lnTo>
                <a:lnTo>
                  <a:pt x="58" y="23"/>
                </a:lnTo>
                <a:lnTo>
                  <a:pt x="58" y="29"/>
                </a:lnTo>
                <a:lnTo>
                  <a:pt x="58" y="35"/>
                </a:lnTo>
                <a:lnTo>
                  <a:pt x="56" y="41"/>
                </a:lnTo>
                <a:lnTo>
                  <a:pt x="54" y="46"/>
                </a:lnTo>
                <a:lnTo>
                  <a:pt x="50" y="51"/>
                </a:lnTo>
                <a:lnTo>
                  <a:pt x="46" y="55"/>
                </a:lnTo>
                <a:lnTo>
                  <a:pt x="41" y="57"/>
                </a:lnTo>
                <a:lnTo>
                  <a:pt x="36" y="59"/>
                </a:lnTo>
                <a:lnTo>
                  <a:pt x="30" y="59"/>
                </a:lnTo>
                <a:lnTo>
                  <a:pt x="22" y="59"/>
                </a:lnTo>
                <a:lnTo>
                  <a:pt x="14" y="56"/>
                </a:lnTo>
                <a:lnTo>
                  <a:pt x="11" y="54"/>
                </a:lnTo>
                <a:lnTo>
                  <a:pt x="8" y="52"/>
                </a:lnTo>
                <a:lnTo>
                  <a:pt x="6" y="48"/>
                </a:lnTo>
                <a:lnTo>
                  <a:pt x="4" y="45"/>
                </a:lnTo>
                <a:lnTo>
                  <a:pt x="2" y="41"/>
                </a:lnTo>
                <a:lnTo>
                  <a:pt x="1" y="37"/>
                </a:lnTo>
                <a:lnTo>
                  <a:pt x="0" y="33"/>
                </a:lnTo>
                <a:lnTo>
                  <a:pt x="0" y="29"/>
                </a:lnTo>
                <a:close/>
                <a:moveTo>
                  <a:pt x="16" y="29"/>
                </a:moveTo>
                <a:lnTo>
                  <a:pt x="16" y="33"/>
                </a:lnTo>
                <a:lnTo>
                  <a:pt x="17" y="37"/>
                </a:lnTo>
                <a:lnTo>
                  <a:pt x="18" y="40"/>
                </a:lnTo>
                <a:lnTo>
                  <a:pt x="20" y="42"/>
                </a:lnTo>
                <a:lnTo>
                  <a:pt x="22" y="44"/>
                </a:lnTo>
                <a:lnTo>
                  <a:pt x="24" y="45"/>
                </a:lnTo>
                <a:lnTo>
                  <a:pt x="27" y="46"/>
                </a:lnTo>
                <a:lnTo>
                  <a:pt x="30" y="46"/>
                </a:lnTo>
                <a:lnTo>
                  <a:pt x="32" y="46"/>
                </a:lnTo>
                <a:lnTo>
                  <a:pt x="35" y="45"/>
                </a:lnTo>
                <a:lnTo>
                  <a:pt x="37" y="44"/>
                </a:lnTo>
                <a:lnTo>
                  <a:pt x="39" y="42"/>
                </a:lnTo>
                <a:lnTo>
                  <a:pt x="41" y="40"/>
                </a:lnTo>
                <a:lnTo>
                  <a:pt x="42" y="37"/>
                </a:lnTo>
                <a:lnTo>
                  <a:pt x="43" y="33"/>
                </a:lnTo>
                <a:lnTo>
                  <a:pt x="43" y="29"/>
                </a:lnTo>
                <a:lnTo>
                  <a:pt x="43" y="25"/>
                </a:lnTo>
                <a:lnTo>
                  <a:pt x="42" y="22"/>
                </a:lnTo>
                <a:lnTo>
                  <a:pt x="41" y="19"/>
                </a:lnTo>
                <a:lnTo>
                  <a:pt x="39" y="17"/>
                </a:lnTo>
                <a:lnTo>
                  <a:pt x="37" y="15"/>
                </a:lnTo>
                <a:lnTo>
                  <a:pt x="35" y="13"/>
                </a:lnTo>
                <a:lnTo>
                  <a:pt x="32" y="13"/>
                </a:lnTo>
                <a:lnTo>
                  <a:pt x="30" y="12"/>
                </a:lnTo>
                <a:lnTo>
                  <a:pt x="27" y="13"/>
                </a:lnTo>
                <a:lnTo>
                  <a:pt x="24" y="13"/>
                </a:lnTo>
                <a:lnTo>
                  <a:pt x="22" y="15"/>
                </a:lnTo>
                <a:lnTo>
                  <a:pt x="20" y="17"/>
                </a:lnTo>
                <a:lnTo>
                  <a:pt x="18" y="19"/>
                </a:lnTo>
                <a:lnTo>
                  <a:pt x="17" y="22"/>
                </a:lnTo>
                <a:lnTo>
                  <a:pt x="16" y="25"/>
                </a:lnTo>
                <a:lnTo>
                  <a:pt x="16" y="2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1" name="Freeform 3155"/>
          <p:cNvSpPr>
            <a:spLocks/>
          </p:cNvSpPr>
          <p:nvPr/>
        </p:nvSpPr>
        <p:spPr bwMode="auto">
          <a:xfrm>
            <a:off x="4926013" y="5486400"/>
            <a:ext cx="20637" cy="22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" y="0"/>
              </a:cxn>
              <a:cxn ang="0">
                <a:pos x="15" y="20"/>
              </a:cxn>
              <a:cxn ang="0">
                <a:pos x="36" y="20"/>
              </a:cxn>
              <a:cxn ang="0">
                <a:pos x="36" y="0"/>
              </a:cxn>
              <a:cxn ang="0">
                <a:pos x="52" y="0"/>
              </a:cxn>
              <a:cxn ang="0">
                <a:pos x="52" y="56"/>
              </a:cxn>
              <a:cxn ang="0">
                <a:pos x="36" y="56"/>
              </a:cxn>
              <a:cxn ang="0">
                <a:pos x="36" y="32"/>
              </a:cxn>
              <a:cxn ang="0">
                <a:pos x="15" y="32"/>
              </a:cxn>
              <a:cxn ang="0">
                <a:pos x="15" y="56"/>
              </a:cxn>
              <a:cxn ang="0">
                <a:pos x="0" y="56"/>
              </a:cxn>
              <a:cxn ang="0">
                <a:pos x="0" y="0"/>
              </a:cxn>
            </a:cxnLst>
            <a:rect l="0" t="0" r="r" b="b"/>
            <a:pathLst>
              <a:path w="52" h="56">
                <a:moveTo>
                  <a:pt x="0" y="0"/>
                </a:moveTo>
                <a:lnTo>
                  <a:pt x="15" y="0"/>
                </a:lnTo>
                <a:lnTo>
                  <a:pt x="15" y="20"/>
                </a:lnTo>
                <a:lnTo>
                  <a:pt x="36" y="20"/>
                </a:lnTo>
                <a:lnTo>
                  <a:pt x="36" y="0"/>
                </a:lnTo>
                <a:lnTo>
                  <a:pt x="52" y="0"/>
                </a:lnTo>
                <a:lnTo>
                  <a:pt x="52" y="56"/>
                </a:lnTo>
                <a:lnTo>
                  <a:pt x="36" y="56"/>
                </a:lnTo>
                <a:lnTo>
                  <a:pt x="36" y="32"/>
                </a:lnTo>
                <a:lnTo>
                  <a:pt x="15" y="32"/>
                </a:lnTo>
                <a:lnTo>
                  <a:pt x="15" y="56"/>
                </a:lnTo>
                <a:lnTo>
                  <a:pt x="0" y="56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2" name="Freeform 3156"/>
          <p:cNvSpPr>
            <a:spLocks/>
          </p:cNvSpPr>
          <p:nvPr/>
        </p:nvSpPr>
        <p:spPr bwMode="auto">
          <a:xfrm>
            <a:off x="4951413" y="5486400"/>
            <a:ext cx="23812" cy="285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" y="0"/>
              </a:cxn>
              <a:cxn ang="0">
                <a:pos x="15" y="43"/>
              </a:cxn>
              <a:cxn ang="0">
                <a:pos x="37" y="43"/>
              </a:cxn>
              <a:cxn ang="0">
                <a:pos x="37" y="0"/>
              </a:cxn>
              <a:cxn ang="0">
                <a:pos x="52" y="0"/>
              </a:cxn>
              <a:cxn ang="0">
                <a:pos x="52" y="43"/>
              </a:cxn>
              <a:cxn ang="0">
                <a:pos x="58" y="43"/>
              </a:cxn>
              <a:cxn ang="0">
                <a:pos x="58" y="71"/>
              </a:cxn>
              <a:cxn ang="0">
                <a:pos x="46" y="71"/>
              </a:cxn>
              <a:cxn ang="0">
                <a:pos x="46" y="56"/>
              </a:cxn>
              <a:cxn ang="0">
                <a:pos x="0" y="56"/>
              </a:cxn>
              <a:cxn ang="0">
                <a:pos x="0" y="0"/>
              </a:cxn>
            </a:cxnLst>
            <a:rect l="0" t="0" r="r" b="b"/>
            <a:pathLst>
              <a:path w="58" h="71">
                <a:moveTo>
                  <a:pt x="0" y="0"/>
                </a:moveTo>
                <a:lnTo>
                  <a:pt x="15" y="0"/>
                </a:lnTo>
                <a:lnTo>
                  <a:pt x="15" y="43"/>
                </a:lnTo>
                <a:lnTo>
                  <a:pt x="37" y="43"/>
                </a:lnTo>
                <a:lnTo>
                  <a:pt x="37" y="0"/>
                </a:lnTo>
                <a:lnTo>
                  <a:pt x="52" y="0"/>
                </a:lnTo>
                <a:lnTo>
                  <a:pt x="52" y="43"/>
                </a:lnTo>
                <a:lnTo>
                  <a:pt x="58" y="43"/>
                </a:lnTo>
                <a:lnTo>
                  <a:pt x="58" y="71"/>
                </a:lnTo>
                <a:lnTo>
                  <a:pt x="46" y="71"/>
                </a:lnTo>
                <a:lnTo>
                  <a:pt x="46" y="56"/>
                </a:lnTo>
                <a:lnTo>
                  <a:pt x="0" y="56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3" name="Freeform 3157"/>
          <p:cNvSpPr>
            <a:spLocks noEditPoints="1"/>
          </p:cNvSpPr>
          <p:nvPr/>
        </p:nvSpPr>
        <p:spPr bwMode="auto">
          <a:xfrm>
            <a:off x="4976813" y="5486400"/>
            <a:ext cx="22225" cy="23813"/>
          </a:xfrm>
          <a:custGeom>
            <a:avLst/>
            <a:gdLst/>
            <a:ahLst/>
            <a:cxnLst>
              <a:cxn ang="0">
                <a:pos x="37" y="39"/>
              </a:cxn>
              <a:cxn ang="0">
                <a:pos x="52" y="42"/>
              </a:cxn>
              <a:cxn ang="0">
                <a:pos x="50" y="46"/>
              </a:cxn>
              <a:cxn ang="0">
                <a:pos x="48" y="50"/>
              </a:cxn>
              <a:cxn ang="0">
                <a:pos x="46" y="53"/>
              </a:cxn>
              <a:cxn ang="0">
                <a:pos x="43" y="55"/>
              </a:cxn>
              <a:cxn ang="0">
                <a:pos x="40" y="57"/>
              </a:cxn>
              <a:cxn ang="0">
                <a:pos x="36" y="58"/>
              </a:cxn>
              <a:cxn ang="0">
                <a:pos x="32" y="59"/>
              </a:cxn>
              <a:cxn ang="0">
                <a:pos x="28" y="59"/>
              </a:cxn>
              <a:cxn ang="0">
                <a:pos x="21" y="59"/>
              </a:cxn>
              <a:cxn ang="0">
                <a:pos x="14" y="57"/>
              </a:cxn>
              <a:cxn ang="0">
                <a:pos x="9" y="54"/>
              </a:cxn>
              <a:cxn ang="0">
                <a:pos x="5" y="50"/>
              </a:cxn>
              <a:cxn ang="0">
                <a:pos x="3" y="45"/>
              </a:cxn>
              <a:cxn ang="0">
                <a:pos x="1" y="40"/>
              </a:cxn>
              <a:cxn ang="0">
                <a:pos x="0" y="35"/>
              </a:cxn>
              <a:cxn ang="0">
                <a:pos x="0" y="30"/>
              </a:cxn>
              <a:cxn ang="0">
                <a:pos x="0" y="23"/>
              </a:cxn>
              <a:cxn ang="0">
                <a:pos x="1" y="17"/>
              </a:cxn>
              <a:cxn ang="0">
                <a:pos x="4" y="12"/>
              </a:cxn>
              <a:cxn ang="0">
                <a:pos x="7" y="8"/>
              </a:cxn>
              <a:cxn ang="0">
                <a:pos x="11" y="5"/>
              </a:cxn>
              <a:cxn ang="0">
                <a:pos x="15" y="2"/>
              </a:cxn>
              <a:cxn ang="0">
                <a:pos x="21" y="1"/>
              </a:cxn>
              <a:cxn ang="0">
                <a:pos x="26" y="0"/>
              </a:cxn>
              <a:cxn ang="0">
                <a:pos x="32" y="1"/>
              </a:cxn>
              <a:cxn ang="0">
                <a:pos x="37" y="2"/>
              </a:cxn>
              <a:cxn ang="0">
                <a:pos x="42" y="5"/>
              </a:cxn>
              <a:cxn ang="0">
                <a:pos x="46" y="8"/>
              </a:cxn>
              <a:cxn ang="0">
                <a:pos x="49" y="13"/>
              </a:cxn>
              <a:cxn ang="0">
                <a:pos x="51" y="19"/>
              </a:cxn>
              <a:cxn ang="0">
                <a:pos x="52" y="26"/>
              </a:cxn>
              <a:cxn ang="0">
                <a:pos x="53" y="34"/>
              </a:cxn>
              <a:cxn ang="0">
                <a:pos x="15" y="34"/>
              </a:cxn>
              <a:cxn ang="0">
                <a:pos x="15" y="37"/>
              </a:cxn>
              <a:cxn ang="0">
                <a:pos x="16" y="39"/>
              </a:cxn>
              <a:cxn ang="0">
                <a:pos x="17" y="42"/>
              </a:cxn>
              <a:cxn ang="0">
                <a:pos x="18" y="44"/>
              </a:cxn>
              <a:cxn ang="0">
                <a:pos x="21" y="45"/>
              </a:cxn>
              <a:cxn ang="0">
                <a:pos x="23" y="47"/>
              </a:cxn>
              <a:cxn ang="0">
                <a:pos x="25" y="47"/>
              </a:cxn>
              <a:cxn ang="0">
                <a:pos x="28" y="47"/>
              </a:cxn>
              <a:cxn ang="0">
                <a:pos x="31" y="47"/>
              </a:cxn>
              <a:cxn ang="0">
                <a:pos x="34" y="46"/>
              </a:cxn>
              <a:cxn ang="0">
                <a:pos x="36" y="43"/>
              </a:cxn>
              <a:cxn ang="0">
                <a:pos x="37" y="39"/>
              </a:cxn>
              <a:cxn ang="0">
                <a:pos x="38" y="25"/>
              </a:cxn>
              <a:cxn ang="0">
                <a:pos x="37" y="19"/>
              </a:cxn>
              <a:cxn ang="0">
                <a:pos x="35" y="15"/>
              </a:cxn>
              <a:cxn ang="0">
                <a:pos x="31" y="12"/>
              </a:cxn>
              <a:cxn ang="0">
                <a:pos x="27" y="12"/>
              </a:cxn>
              <a:cxn ang="0">
                <a:pos x="23" y="12"/>
              </a:cxn>
              <a:cxn ang="0">
                <a:pos x="18" y="15"/>
              </a:cxn>
              <a:cxn ang="0">
                <a:pos x="16" y="19"/>
              </a:cxn>
              <a:cxn ang="0">
                <a:pos x="15" y="25"/>
              </a:cxn>
              <a:cxn ang="0">
                <a:pos x="38" y="25"/>
              </a:cxn>
            </a:cxnLst>
            <a:rect l="0" t="0" r="r" b="b"/>
            <a:pathLst>
              <a:path w="53" h="59">
                <a:moveTo>
                  <a:pt x="37" y="39"/>
                </a:moveTo>
                <a:lnTo>
                  <a:pt x="52" y="42"/>
                </a:lnTo>
                <a:lnTo>
                  <a:pt x="50" y="46"/>
                </a:lnTo>
                <a:lnTo>
                  <a:pt x="48" y="50"/>
                </a:lnTo>
                <a:lnTo>
                  <a:pt x="46" y="53"/>
                </a:lnTo>
                <a:lnTo>
                  <a:pt x="43" y="55"/>
                </a:lnTo>
                <a:lnTo>
                  <a:pt x="40" y="57"/>
                </a:lnTo>
                <a:lnTo>
                  <a:pt x="36" y="58"/>
                </a:lnTo>
                <a:lnTo>
                  <a:pt x="32" y="59"/>
                </a:lnTo>
                <a:lnTo>
                  <a:pt x="28" y="59"/>
                </a:lnTo>
                <a:lnTo>
                  <a:pt x="21" y="59"/>
                </a:lnTo>
                <a:lnTo>
                  <a:pt x="14" y="57"/>
                </a:lnTo>
                <a:lnTo>
                  <a:pt x="9" y="54"/>
                </a:lnTo>
                <a:lnTo>
                  <a:pt x="5" y="50"/>
                </a:lnTo>
                <a:lnTo>
                  <a:pt x="3" y="45"/>
                </a:lnTo>
                <a:lnTo>
                  <a:pt x="1" y="40"/>
                </a:lnTo>
                <a:lnTo>
                  <a:pt x="0" y="35"/>
                </a:lnTo>
                <a:lnTo>
                  <a:pt x="0" y="30"/>
                </a:lnTo>
                <a:lnTo>
                  <a:pt x="0" y="23"/>
                </a:lnTo>
                <a:lnTo>
                  <a:pt x="1" y="17"/>
                </a:lnTo>
                <a:lnTo>
                  <a:pt x="4" y="12"/>
                </a:lnTo>
                <a:lnTo>
                  <a:pt x="7" y="8"/>
                </a:lnTo>
                <a:lnTo>
                  <a:pt x="11" y="5"/>
                </a:lnTo>
                <a:lnTo>
                  <a:pt x="15" y="2"/>
                </a:lnTo>
                <a:lnTo>
                  <a:pt x="21" y="1"/>
                </a:lnTo>
                <a:lnTo>
                  <a:pt x="26" y="0"/>
                </a:lnTo>
                <a:lnTo>
                  <a:pt x="32" y="1"/>
                </a:lnTo>
                <a:lnTo>
                  <a:pt x="37" y="2"/>
                </a:lnTo>
                <a:lnTo>
                  <a:pt x="42" y="5"/>
                </a:lnTo>
                <a:lnTo>
                  <a:pt x="46" y="8"/>
                </a:lnTo>
                <a:lnTo>
                  <a:pt x="49" y="13"/>
                </a:lnTo>
                <a:lnTo>
                  <a:pt x="51" y="19"/>
                </a:lnTo>
                <a:lnTo>
                  <a:pt x="52" y="26"/>
                </a:lnTo>
                <a:lnTo>
                  <a:pt x="53" y="34"/>
                </a:lnTo>
                <a:lnTo>
                  <a:pt x="15" y="34"/>
                </a:lnTo>
                <a:lnTo>
                  <a:pt x="15" y="37"/>
                </a:lnTo>
                <a:lnTo>
                  <a:pt x="16" y="39"/>
                </a:lnTo>
                <a:lnTo>
                  <a:pt x="17" y="42"/>
                </a:lnTo>
                <a:lnTo>
                  <a:pt x="18" y="44"/>
                </a:lnTo>
                <a:lnTo>
                  <a:pt x="21" y="45"/>
                </a:lnTo>
                <a:lnTo>
                  <a:pt x="23" y="47"/>
                </a:lnTo>
                <a:lnTo>
                  <a:pt x="25" y="47"/>
                </a:lnTo>
                <a:lnTo>
                  <a:pt x="28" y="47"/>
                </a:lnTo>
                <a:lnTo>
                  <a:pt x="31" y="47"/>
                </a:lnTo>
                <a:lnTo>
                  <a:pt x="34" y="46"/>
                </a:lnTo>
                <a:lnTo>
                  <a:pt x="36" y="43"/>
                </a:lnTo>
                <a:lnTo>
                  <a:pt x="37" y="39"/>
                </a:lnTo>
                <a:close/>
                <a:moveTo>
                  <a:pt x="38" y="25"/>
                </a:moveTo>
                <a:lnTo>
                  <a:pt x="37" y="19"/>
                </a:lnTo>
                <a:lnTo>
                  <a:pt x="35" y="15"/>
                </a:lnTo>
                <a:lnTo>
                  <a:pt x="31" y="12"/>
                </a:lnTo>
                <a:lnTo>
                  <a:pt x="27" y="12"/>
                </a:lnTo>
                <a:lnTo>
                  <a:pt x="23" y="12"/>
                </a:lnTo>
                <a:lnTo>
                  <a:pt x="18" y="15"/>
                </a:lnTo>
                <a:lnTo>
                  <a:pt x="16" y="19"/>
                </a:lnTo>
                <a:lnTo>
                  <a:pt x="15" y="25"/>
                </a:lnTo>
                <a:lnTo>
                  <a:pt x="38" y="25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4" name="Freeform 3158"/>
          <p:cNvSpPr>
            <a:spLocks/>
          </p:cNvSpPr>
          <p:nvPr/>
        </p:nvSpPr>
        <p:spPr bwMode="auto">
          <a:xfrm>
            <a:off x="5002213" y="5486400"/>
            <a:ext cx="20637" cy="22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6" y="0"/>
              </a:cxn>
              <a:cxn ang="0">
                <a:pos x="16" y="20"/>
              </a:cxn>
              <a:cxn ang="0">
                <a:pos x="37" y="20"/>
              </a:cxn>
              <a:cxn ang="0">
                <a:pos x="37" y="0"/>
              </a:cxn>
              <a:cxn ang="0">
                <a:pos x="52" y="0"/>
              </a:cxn>
              <a:cxn ang="0">
                <a:pos x="52" y="56"/>
              </a:cxn>
              <a:cxn ang="0">
                <a:pos x="37" y="56"/>
              </a:cxn>
              <a:cxn ang="0">
                <a:pos x="37" y="32"/>
              </a:cxn>
              <a:cxn ang="0">
                <a:pos x="16" y="32"/>
              </a:cxn>
              <a:cxn ang="0">
                <a:pos x="16" y="56"/>
              </a:cxn>
              <a:cxn ang="0">
                <a:pos x="0" y="56"/>
              </a:cxn>
              <a:cxn ang="0">
                <a:pos x="0" y="0"/>
              </a:cxn>
            </a:cxnLst>
            <a:rect l="0" t="0" r="r" b="b"/>
            <a:pathLst>
              <a:path w="52" h="56">
                <a:moveTo>
                  <a:pt x="0" y="0"/>
                </a:moveTo>
                <a:lnTo>
                  <a:pt x="16" y="0"/>
                </a:lnTo>
                <a:lnTo>
                  <a:pt x="16" y="20"/>
                </a:lnTo>
                <a:lnTo>
                  <a:pt x="37" y="20"/>
                </a:lnTo>
                <a:lnTo>
                  <a:pt x="37" y="0"/>
                </a:lnTo>
                <a:lnTo>
                  <a:pt x="52" y="0"/>
                </a:lnTo>
                <a:lnTo>
                  <a:pt x="52" y="56"/>
                </a:lnTo>
                <a:lnTo>
                  <a:pt x="37" y="56"/>
                </a:lnTo>
                <a:lnTo>
                  <a:pt x="37" y="32"/>
                </a:lnTo>
                <a:lnTo>
                  <a:pt x="16" y="32"/>
                </a:lnTo>
                <a:lnTo>
                  <a:pt x="16" y="56"/>
                </a:lnTo>
                <a:lnTo>
                  <a:pt x="0" y="56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5" name="Freeform 3159"/>
          <p:cNvSpPr>
            <a:spLocks/>
          </p:cNvSpPr>
          <p:nvPr/>
        </p:nvSpPr>
        <p:spPr bwMode="auto">
          <a:xfrm>
            <a:off x="5026025" y="5486400"/>
            <a:ext cx="20638" cy="22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1" y="0"/>
              </a:cxn>
              <a:cxn ang="0">
                <a:pos x="51" y="11"/>
              </a:cxn>
              <a:cxn ang="0">
                <a:pos x="32" y="11"/>
              </a:cxn>
              <a:cxn ang="0">
                <a:pos x="32" y="56"/>
              </a:cxn>
              <a:cxn ang="0">
                <a:pos x="18" y="56"/>
              </a:cxn>
              <a:cxn ang="0">
                <a:pos x="18" y="11"/>
              </a:cxn>
              <a:cxn ang="0">
                <a:pos x="0" y="11"/>
              </a:cxn>
              <a:cxn ang="0">
                <a:pos x="0" y="0"/>
              </a:cxn>
            </a:cxnLst>
            <a:rect l="0" t="0" r="r" b="b"/>
            <a:pathLst>
              <a:path w="51" h="56">
                <a:moveTo>
                  <a:pt x="0" y="0"/>
                </a:moveTo>
                <a:lnTo>
                  <a:pt x="51" y="0"/>
                </a:lnTo>
                <a:lnTo>
                  <a:pt x="51" y="11"/>
                </a:lnTo>
                <a:lnTo>
                  <a:pt x="32" y="11"/>
                </a:lnTo>
                <a:lnTo>
                  <a:pt x="32" y="56"/>
                </a:lnTo>
                <a:lnTo>
                  <a:pt x="18" y="56"/>
                </a:lnTo>
                <a:lnTo>
                  <a:pt x="18" y="11"/>
                </a:lnTo>
                <a:lnTo>
                  <a:pt x="0" y="11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6" name="Freeform 3160"/>
          <p:cNvSpPr>
            <a:spLocks noEditPoints="1"/>
          </p:cNvSpPr>
          <p:nvPr/>
        </p:nvSpPr>
        <p:spPr bwMode="auto">
          <a:xfrm>
            <a:off x="5049838" y="5486400"/>
            <a:ext cx="22225" cy="3175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3" y="2"/>
              </a:cxn>
              <a:cxn ang="0">
                <a:pos x="13" y="10"/>
              </a:cxn>
              <a:cxn ang="0">
                <a:pos x="17" y="6"/>
              </a:cxn>
              <a:cxn ang="0">
                <a:pos x="21" y="3"/>
              </a:cxn>
              <a:cxn ang="0">
                <a:pos x="25" y="1"/>
              </a:cxn>
              <a:cxn ang="0">
                <a:pos x="31" y="0"/>
              </a:cxn>
              <a:cxn ang="0">
                <a:pos x="35" y="1"/>
              </a:cxn>
              <a:cxn ang="0">
                <a:pos x="41" y="2"/>
              </a:cxn>
              <a:cxn ang="0">
                <a:pos x="45" y="5"/>
              </a:cxn>
              <a:cxn ang="0">
                <a:pos x="48" y="8"/>
              </a:cxn>
              <a:cxn ang="0">
                <a:pos x="51" y="12"/>
              </a:cxn>
              <a:cxn ang="0">
                <a:pos x="53" y="17"/>
              </a:cxn>
              <a:cxn ang="0">
                <a:pos x="55" y="23"/>
              </a:cxn>
              <a:cxn ang="0">
                <a:pos x="55" y="29"/>
              </a:cxn>
              <a:cxn ang="0">
                <a:pos x="55" y="36"/>
              </a:cxn>
              <a:cxn ang="0">
                <a:pos x="53" y="41"/>
              </a:cxn>
              <a:cxn ang="0">
                <a:pos x="51" y="46"/>
              </a:cxn>
              <a:cxn ang="0">
                <a:pos x="48" y="52"/>
              </a:cxn>
              <a:cxn ang="0">
                <a:pos x="45" y="55"/>
              </a:cxn>
              <a:cxn ang="0">
                <a:pos x="41" y="58"/>
              </a:cxn>
              <a:cxn ang="0">
                <a:pos x="35" y="59"/>
              </a:cxn>
              <a:cxn ang="0">
                <a:pos x="31" y="59"/>
              </a:cxn>
              <a:cxn ang="0">
                <a:pos x="26" y="59"/>
              </a:cxn>
              <a:cxn ang="0">
                <a:pos x="22" y="58"/>
              </a:cxn>
              <a:cxn ang="0">
                <a:pos x="18" y="55"/>
              </a:cxn>
              <a:cxn ang="0">
                <a:pos x="14" y="51"/>
              </a:cxn>
              <a:cxn ang="0">
                <a:pos x="14" y="79"/>
              </a:cxn>
              <a:cxn ang="0">
                <a:pos x="0" y="79"/>
              </a:cxn>
              <a:cxn ang="0">
                <a:pos x="0" y="2"/>
              </a:cxn>
              <a:cxn ang="0">
                <a:pos x="14" y="28"/>
              </a:cxn>
              <a:cxn ang="0">
                <a:pos x="14" y="33"/>
              </a:cxn>
              <a:cxn ang="0">
                <a:pos x="15" y="37"/>
              </a:cxn>
              <a:cxn ang="0">
                <a:pos x="16" y="40"/>
              </a:cxn>
              <a:cxn ang="0">
                <a:pos x="18" y="42"/>
              </a:cxn>
              <a:cxn ang="0">
                <a:pos x="20" y="44"/>
              </a:cxn>
              <a:cxn ang="0">
                <a:pos x="22" y="46"/>
              </a:cxn>
              <a:cxn ang="0">
                <a:pos x="24" y="46"/>
              </a:cxn>
              <a:cxn ang="0">
                <a:pos x="27" y="47"/>
              </a:cxn>
              <a:cxn ang="0">
                <a:pos x="29" y="47"/>
              </a:cxn>
              <a:cxn ang="0">
                <a:pos x="32" y="46"/>
              </a:cxn>
              <a:cxn ang="0">
                <a:pos x="34" y="44"/>
              </a:cxn>
              <a:cxn ang="0">
                <a:pos x="36" y="43"/>
              </a:cxn>
              <a:cxn ang="0">
                <a:pos x="38" y="40"/>
              </a:cxn>
              <a:cxn ang="0">
                <a:pos x="39" y="37"/>
              </a:cxn>
              <a:cxn ang="0">
                <a:pos x="40" y="34"/>
              </a:cxn>
              <a:cxn ang="0">
                <a:pos x="40" y="29"/>
              </a:cxn>
              <a:cxn ang="0">
                <a:pos x="40" y="25"/>
              </a:cxn>
              <a:cxn ang="0">
                <a:pos x="39" y="22"/>
              </a:cxn>
              <a:cxn ang="0">
                <a:pos x="38" y="19"/>
              </a:cxn>
              <a:cxn ang="0">
                <a:pos x="35" y="16"/>
              </a:cxn>
              <a:cxn ang="0">
                <a:pos x="34" y="14"/>
              </a:cxn>
              <a:cxn ang="0">
                <a:pos x="31" y="13"/>
              </a:cxn>
              <a:cxn ang="0">
                <a:pos x="29" y="12"/>
              </a:cxn>
              <a:cxn ang="0">
                <a:pos x="27" y="12"/>
              </a:cxn>
              <a:cxn ang="0">
                <a:pos x="24" y="12"/>
              </a:cxn>
              <a:cxn ang="0">
                <a:pos x="22" y="13"/>
              </a:cxn>
              <a:cxn ang="0">
                <a:pos x="20" y="14"/>
              </a:cxn>
              <a:cxn ang="0">
                <a:pos x="18" y="16"/>
              </a:cxn>
              <a:cxn ang="0">
                <a:pos x="16" y="18"/>
              </a:cxn>
              <a:cxn ang="0">
                <a:pos x="15" y="21"/>
              </a:cxn>
              <a:cxn ang="0">
                <a:pos x="14" y="25"/>
              </a:cxn>
              <a:cxn ang="0">
                <a:pos x="14" y="28"/>
              </a:cxn>
            </a:cxnLst>
            <a:rect l="0" t="0" r="r" b="b"/>
            <a:pathLst>
              <a:path w="55" h="79">
                <a:moveTo>
                  <a:pt x="0" y="2"/>
                </a:moveTo>
                <a:lnTo>
                  <a:pt x="13" y="2"/>
                </a:lnTo>
                <a:lnTo>
                  <a:pt x="13" y="10"/>
                </a:lnTo>
                <a:lnTo>
                  <a:pt x="17" y="6"/>
                </a:lnTo>
                <a:lnTo>
                  <a:pt x="21" y="3"/>
                </a:lnTo>
                <a:lnTo>
                  <a:pt x="25" y="1"/>
                </a:lnTo>
                <a:lnTo>
                  <a:pt x="31" y="0"/>
                </a:lnTo>
                <a:lnTo>
                  <a:pt x="35" y="1"/>
                </a:lnTo>
                <a:lnTo>
                  <a:pt x="41" y="2"/>
                </a:lnTo>
                <a:lnTo>
                  <a:pt x="45" y="5"/>
                </a:lnTo>
                <a:lnTo>
                  <a:pt x="48" y="8"/>
                </a:lnTo>
                <a:lnTo>
                  <a:pt x="51" y="12"/>
                </a:lnTo>
                <a:lnTo>
                  <a:pt x="53" y="17"/>
                </a:lnTo>
                <a:lnTo>
                  <a:pt x="55" y="23"/>
                </a:lnTo>
                <a:lnTo>
                  <a:pt x="55" y="29"/>
                </a:lnTo>
                <a:lnTo>
                  <a:pt x="55" y="36"/>
                </a:lnTo>
                <a:lnTo>
                  <a:pt x="53" y="41"/>
                </a:lnTo>
                <a:lnTo>
                  <a:pt x="51" y="46"/>
                </a:lnTo>
                <a:lnTo>
                  <a:pt x="48" y="52"/>
                </a:lnTo>
                <a:lnTo>
                  <a:pt x="45" y="55"/>
                </a:lnTo>
                <a:lnTo>
                  <a:pt x="41" y="58"/>
                </a:lnTo>
                <a:lnTo>
                  <a:pt x="35" y="59"/>
                </a:lnTo>
                <a:lnTo>
                  <a:pt x="31" y="59"/>
                </a:lnTo>
                <a:lnTo>
                  <a:pt x="26" y="59"/>
                </a:lnTo>
                <a:lnTo>
                  <a:pt x="22" y="58"/>
                </a:lnTo>
                <a:lnTo>
                  <a:pt x="18" y="55"/>
                </a:lnTo>
                <a:lnTo>
                  <a:pt x="14" y="51"/>
                </a:lnTo>
                <a:lnTo>
                  <a:pt x="14" y="79"/>
                </a:lnTo>
                <a:lnTo>
                  <a:pt x="0" y="79"/>
                </a:lnTo>
                <a:lnTo>
                  <a:pt x="0" y="2"/>
                </a:lnTo>
                <a:close/>
                <a:moveTo>
                  <a:pt x="14" y="28"/>
                </a:moveTo>
                <a:lnTo>
                  <a:pt x="14" y="33"/>
                </a:lnTo>
                <a:lnTo>
                  <a:pt x="15" y="37"/>
                </a:lnTo>
                <a:lnTo>
                  <a:pt x="16" y="40"/>
                </a:lnTo>
                <a:lnTo>
                  <a:pt x="18" y="42"/>
                </a:lnTo>
                <a:lnTo>
                  <a:pt x="20" y="44"/>
                </a:lnTo>
                <a:lnTo>
                  <a:pt x="22" y="46"/>
                </a:lnTo>
                <a:lnTo>
                  <a:pt x="24" y="46"/>
                </a:lnTo>
                <a:lnTo>
                  <a:pt x="27" y="47"/>
                </a:lnTo>
                <a:lnTo>
                  <a:pt x="29" y="47"/>
                </a:lnTo>
                <a:lnTo>
                  <a:pt x="32" y="46"/>
                </a:lnTo>
                <a:lnTo>
                  <a:pt x="34" y="44"/>
                </a:lnTo>
                <a:lnTo>
                  <a:pt x="36" y="43"/>
                </a:lnTo>
                <a:lnTo>
                  <a:pt x="38" y="40"/>
                </a:lnTo>
                <a:lnTo>
                  <a:pt x="39" y="37"/>
                </a:lnTo>
                <a:lnTo>
                  <a:pt x="40" y="34"/>
                </a:lnTo>
                <a:lnTo>
                  <a:pt x="40" y="29"/>
                </a:lnTo>
                <a:lnTo>
                  <a:pt x="40" y="25"/>
                </a:lnTo>
                <a:lnTo>
                  <a:pt x="39" y="22"/>
                </a:lnTo>
                <a:lnTo>
                  <a:pt x="38" y="19"/>
                </a:lnTo>
                <a:lnTo>
                  <a:pt x="35" y="16"/>
                </a:lnTo>
                <a:lnTo>
                  <a:pt x="34" y="14"/>
                </a:lnTo>
                <a:lnTo>
                  <a:pt x="31" y="13"/>
                </a:lnTo>
                <a:lnTo>
                  <a:pt x="29" y="12"/>
                </a:lnTo>
                <a:lnTo>
                  <a:pt x="27" y="12"/>
                </a:lnTo>
                <a:lnTo>
                  <a:pt x="24" y="12"/>
                </a:lnTo>
                <a:lnTo>
                  <a:pt x="22" y="13"/>
                </a:lnTo>
                <a:lnTo>
                  <a:pt x="20" y="14"/>
                </a:lnTo>
                <a:lnTo>
                  <a:pt x="18" y="16"/>
                </a:lnTo>
                <a:lnTo>
                  <a:pt x="16" y="18"/>
                </a:lnTo>
                <a:lnTo>
                  <a:pt x="15" y="21"/>
                </a:lnTo>
                <a:lnTo>
                  <a:pt x="14" y="25"/>
                </a:lnTo>
                <a:lnTo>
                  <a:pt x="14" y="2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7" name="Freeform 3161"/>
          <p:cNvSpPr>
            <a:spLocks noEditPoints="1"/>
          </p:cNvSpPr>
          <p:nvPr/>
        </p:nvSpPr>
        <p:spPr bwMode="auto">
          <a:xfrm>
            <a:off x="5075238" y="5486400"/>
            <a:ext cx="22225" cy="23813"/>
          </a:xfrm>
          <a:custGeom>
            <a:avLst/>
            <a:gdLst/>
            <a:ahLst/>
            <a:cxnLst>
              <a:cxn ang="0">
                <a:pos x="1" y="16"/>
              </a:cxn>
              <a:cxn ang="0">
                <a:pos x="4" y="9"/>
              </a:cxn>
              <a:cxn ang="0">
                <a:pos x="9" y="4"/>
              </a:cxn>
              <a:cxn ang="0">
                <a:pos x="16" y="1"/>
              </a:cxn>
              <a:cxn ang="0">
                <a:pos x="26" y="0"/>
              </a:cxn>
              <a:cxn ang="0">
                <a:pos x="41" y="3"/>
              </a:cxn>
              <a:cxn ang="0">
                <a:pos x="48" y="9"/>
              </a:cxn>
              <a:cxn ang="0">
                <a:pos x="50" y="22"/>
              </a:cxn>
              <a:cxn ang="0">
                <a:pos x="50" y="45"/>
              </a:cxn>
              <a:cxn ang="0">
                <a:pos x="51" y="54"/>
              </a:cxn>
              <a:cxn ang="0">
                <a:pos x="38" y="58"/>
              </a:cxn>
              <a:cxn ang="0">
                <a:pos x="37" y="54"/>
              </a:cxn>
              <a:cxn ang="0">
                <a:pos x="37" y="52"/>
              </a:cxn>
              <a:cxn ang="0">
                <a:pos x="28" y="58"/>
              </a:cxn>
              <a:cxn ang="0">
                <a:pos x="18" y="59"/>
              </a:cxn>
              <a:cxn ang="0">
                <a:pos x="11" y="58"/>
              </a:cxn>
              <a:cxn ang="0">
                <a:pos x="5" y="55"/>
              </a:cxn>
              <a:cxn ang="0">
                <a:pos x="1" y="50"/>
              </a:cxn>
              <a:cxn ang="0">
                <a:pos x="0" y="42"/>
              </a:cxn>
              <a:cxn ang="0">
                <a:pos x="2" y="34"/>
              </a:cxn>
              <a:cxn ang="0">
                <a:pos x="8" y="28"/>
              </a:cxn>
              <a:cxn ang="0">
                <a:pos x="20" y="24"/>
              </a:cxn>
              <a:cxn ang="0">
                <a:pos x="35" y="21"/>
              </a:cxn>
              <a:cxn ang="0">
                <a:pos x="35" y="16"/>
              </a:cxn>
              <a:cxn ang="0">
                <a:pos x="30" y="12"/>
              </a:cxn>
              <a:cxn ang="0">
                <a:pos x="21" y="12"/>
              </a:cxn>
              <a:cxn ang="0">
                <a:pos x="16" y="15"/>
              </a:cxn>
              <a:cxn ang="0">
                <a:pos x="35" y="30"/>
              </a:cxn>
              <a:cxn ang="0">
                <a:pos x="26" y="33"/>
              </a:cxn>
              <a:cxn ang="0">
                <a:pos x="17" y="35"/>
              </a:cxn>
              <a:cxn ang="0">
                <a:pos x="15" y="40"/>
              </a:cxn>
              <a:cxn ang="0">
                <a:pos x="17" y="46"/>
              </a:cxn>
              <a:cxn ang="0">
                <a:pos x="23" y="48"/>
              </a:cxn>
              <a:cxn ang="0">
                <a:pos x="31" y="45"/>
              </a:cxn>
              <a:cxn ang="0">
                <a:pos x="35" y="41"/>
              </a:cxn>
              <a:cxn ang="0">
                <a:pos x="35" y="33"/>
              </a:cxn>
            </a:cxnLst>
            <a:rect l="0" t="0" r="r" b="b"/>
            <a:pathLst>
              <a:path w="53" h="59">
                <a:moveTo>
                  <a:pt x="15" y="19"/>
                </a:moveTo>
                <a:lnTo>
                  <a:pt x="1" y="16"/>
                </a:lnTo>
                <a:lnTo>
                  <a:pt x="3" y="12"/>
                </a:lnTo>
                <a:lnTo>
                  <a:pt x="4" y="9"/>
                </a:lnTo>
                <a:lnTo>
                  <a:pt x="6" y="6"/>
                </a:lnTo>
                <a:lnTo>
                  <a:pt x="9" y="4"/>
                </a:lnTo>
                <a:lnTo>
                  <a:pt x="12" y="2"/>
                </a:lnTo>
                <a:lnTo>
                  <a:pt x="16" y="1"/>
                </a:lnTo>
                <a:lnTo>
                  <a:pt x="20" y="0"/>
                </a:lnTo>
                <a:lnTo>
                  <a:pt x="26" y="0"/>
                </a:lnTo>
                <a:lnTo>
                  <a:pt x="35" y="1"/>
                </a:lnTo>
                <a:lnTo>
                  <a:pt x="41" y="3"/>
                </a:lnTo>
                <a:lnTo>
                  <a:pt x="45" y="5"/>
                </a:lnTo>
                <a:lnTo>
                  <a:pt x="48" y="9"/>
                </a:lnTo>
                <a:lnTo>
                  <a:pt x="49" y="14"/>
                </a:lnTo>
                <a:lnTo>
                  <a:pt x="50" y="22"/>
                </a:lnTo>
                <a:lnTo>
                  <a:pt x="50" y="39"/>
                </a:lnTo>
                <a:lnTo>
                  <a:pt x="50" y="45"/>
                </a:lnTo>
                <a:lnTo>
                  <a:pt x="50" y="51"/>
                </a:lnTo>
                <a:lnTo>
                  <a:pt x="51" y="54"/>
                </a:lnTo>
                <a:lnTo>
                  <a:pt x="53" y="58"/>
                </a:lnTo>
                <a:lnTo>
                  <a:pt x="38" y="58"/>
                </a:lnTo>
                <a:lnTo>
                  <a:pt x="38" y="56"/>
                </a:lnTo>
                <a:lnTo>
                  <a:pt x="37" y="54"/>
                </a:lnTo>
                <a:lnTo>
                  <a:pt x="37" y="53"/>
                </a:lnTo>
                <a:lnTo>
                  <a:pt x="37" y="52"/>
                </a:lnTo>
                <a:lnTo>
                  <a:pt x="33" y="55"/>
                </a:lnTo>
                <a:lnTo>
                  <a:pt x="28" y="58"/>
                </a:lnTo>
                <a:lnTo>
                  <a:pt x="23" y="59"/>
                </a:lnTo>
                <a:lnTo>
                  <a:pt x="18" y="59"/>
                </a:lnTo>
                <a:lnTo>
                  <a:pt x="14" y="59"/>
                </a:lnTo>
                <a:lnTo>
                  <a:pt x="11" y="58"/>
                </a:lnTo>
                <a:lnTo>
                  <a:pt x="7" y="57"/>
                </a:lnTo>
                <a:lnTo>
                  <a:pt x="5" y="55"/>
                </a:lnTo>
                <a:lnTo>
                  <a:pt x="3" y="52"/>
                </a:lnTo>
                <a:lnTo>
                  <a:pt x="1" y="50"/>
                </a:lnTo>
                <a:lnTo>
                  <a:pt x="0" y="45"/>
                </a:lnTo>
                <a:lnTo>
                  <a:pt x="0" y="42"/>
                </a:lnTo>
                <a:lnTo>
                  <a:pt x="0" y="38"/>
                </a:lnTo>
                <a:lnTo>
                  <a:pt x="2" y="34"/>
                </a:lnTo>
                <a:lnTo>
                  <a:pt x="5" y="30"/>
                </a:lnTo>
                <a:lnTo>
                  <a:pt x="8" y="28"/>
                </a:lnTo>
                <a:lnTo>
                  <a:pt x="13" y="26"/>
                </a:lnTo>
                <a:lnTo>
                  <a:pt x="20" y="24"/>
                </a:lnTo>
                <a:lnTo>
                  <a:pt x="30" y="23"/>
                </a:lnTo>
                <a:lnTo>
                  <a:pt x="35" y="21"/>
                </a:lnTo>
                <a:lnTo>
                  <a:pt x="35" y="19"/>
                </a:lnTo>
                <a:lnTo>
                  <a:pt x="35" y="16"/>
                </a:lnTo>
                <a:lnTo>
                  <a:pt x="33" y="13"/>
                </a:lnTo>
                <a:lnTo>
                  <a:pt x="30" y="12"/>
                </a:lnTo>
                <a:lnTo>
                  <a:pt x="24" y="12"/>
                </a:lnTo>
                <a:lnTo>
                  <a:pt x="21" y="12"/>
                </a:lnTo>
                <a:lnTo>
                  <a:pt x="18" y="13"/>
                </a:lnTo>
                <a:lnTo>
                  <a:pt x="16" y="15"/>
                </a:lnTo>
                <a:lnTo>
                  <a:pt x="15" y="19"/>
                </a:lnTo>
                <a:close/>
                <a:moveTo>
                  <a:pt x="35" y="30"/>
                </a:moveTo>
                <a:lnTo>
                  <a:pt x="32" y="31"/>
                </a:lnTo>
                <a:lnTo>
                  <a:pt x="26" y="33"/>
                </a:lnTo>
                <a:lnTo>
                  <a:pt x="20" y="34"/>
                </a:lnTo>
                <a:lnTo>
                  <a:pt x="17" y="35"/>
                </a:lnTo>
                <a:lnTo>
                  <a:pt x="15" y="38"/>
                </a:lnTo>
                <a:lnTo>
                  <a:pt x="15" y="40"/>
                </a:lnTo>
                <a:lnTo>
                  <a:pt x="15" y="43"/>
                </a:lnTo>
                <a:lnTo>
                  <a:pt x="17" y="46"/>
                </a:lnTo>
                <a:lnTo>
                  <a:pt x="19" y="48"/>
                </a:lnTo>
                <a:lnTo>
                  <a:pt x="23" y="48"/>
                </a:lnTo>
                <a:lnTo>
                  <a:pt x="28" y="47"/>
                </a:lnTo>
                <a:lnTo>
                  <a:pt x="31" y="45"/>
                </a:lnTo>
                <a:lnTo>
                  <a:pt x="34" y="43"/>
                </a:lnTo>
                <a:lnTo>
                  <a:pt x="35" y="41"/>
                </a:lnTo>
                <a:lnTo>
                  <a:pt x="35" y="38"/>
                </a:lnTo>
                <a:lnTo>
                  <a:pt x="35" y="33"/>
                </a:lnTo>
                <a:lnTo>
                  <a:pt x="35" y="3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8" name="Freeform 3162"/>
          <p:cNvSpPr>
            <a:spLocks/>
          </p:cNvSpPr>
          <p:nvPr/>
        </p:nvSpPr>
        <p:spPr bwMode="auto">
          <a:xfrm>
            <a:off x="5099050" y="5486400"/>
            <a:ext cx="20638" cy="22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1" y="0"/>
              </a:cxn>
              <a:cxn ang="0">
                <a:pos x="51" y="11"/>
              </a:cxn>
              <a:cxn ang="0">
                <a:pos x="33" y="11"/>
              </a:cxn>
              <a:cxn ang="0">
                <a:pos x="33" y="56"/>
              </a:cxn>
              <a:cxn ang="0">
                <a:pos x="19" y="56"/>
              </a:cxn>
              <a:cxn ang="0">
                <a:pos x="19" y="11"/>
              </a:cxn>
              <a:cxn ang="0">
                <a:pos x="0" y="11"/>
              </a:cxn>
              <a:cxn ang="0">
                <a:pos x="0" y="0"/>
              </a:cxn>
            </a:cxnLst>
            <a:rect l="0" t="0" r="r" b="b"/>
            <a:pathLst>
              <a:path w="51" h="56">
                <a:moveTo>
                  <a:pt x="0" y="0"/>
                </a:moveTo>
                <a:lnTo>
                  <a:pt x="51" y="0"/>
                </a:lnTo>
                <a:lnTo>
                  <a:pt x="51" y="11"/>
                </a:lnTo>
                <a:lnTo>
                  <a:pt x="33" y="11"/>
                </a:lnTo>
                <a:lnTo>
                  <a:pt x="33" y="56"/>
                </a:lnTo>
                <a:lnTo>
                  <a:pt x="19" y="56"/>
                </a:lnTo>
                <a:lnTo>
                  <a:pt x="19" y="11"/>
                </a:lnTo>
                <a:lnTo>
                  <a:pt x="0" y="11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79" name="Freeform 3163"/>
          <p:cNvSpPr>
            <a:spLocks noEditPoints="1"/>
          </p:cNvSpPr>
          <p:nvPr/>
        </p:nvSpPr>
        <p:spPr bwMode="auto">
          <a:xfrm>
            <a:off x="5121275" y="5486400"/>
            <a:ext cx="22225" cy="23813"/>
          </a:xfrm>
          <a:custGeom>
            <a:avLst/>
            <a:gdLst/>
            <a:ahLst/>
            <a:cxnLst>
              <a:cxn ang="0">
                <a:pos x="1" y="21"/>
              </a:cxn>
              <a:cxn ang="0">
                <a:pos x="6" y="11"/>
              </a:cxn>
              <a:cxn ang="0">
                <a:pos x="11" y="6"/>
              </a:cxn>
              <a:cxn ang="0">
                <a:pos x="22" y="1"/>
              </a:cxn>
              <a:cxn ang="0">
                <a:pos x="36" y="1"/>
              </a:cxn>
              <a:cxn ang="0">
                <a:pos x="46" y="5"/>
              </a:cxn>
              <a:cxn ang="0">
                <a:pos x="54" y="13"/>
              </a:cxn>
              <a:cxn ang="0">
                <a:pos x="58" y="23"/>
              </a:cxn>
              <a:cxn ang="0">
                <a:pos x="58" y="35"/>
              </a:cxn>
              <a:cxn ang="0">
                <a:pos x="54" y="46"/>
              </a:cxn>
              <a:cxn ang="0">
                <a:pos x="46" y="55"/>
              </a:cxn>
              <a:cxn ang="0">
                <a:pos x="36" y="59"/>
              </a:cxn>
              <a:cxn ang="0">
                <a:pos x="22" y="59"/>
              </a:cxn>
              <a:cxn ang="0">
                <a:pos x="11" y="54"/>
              </a:cxn>
              <a:cxn ang="0">
                <a:pos x="6" y="48"/>
              </a:cxn>
              <a:cxn ang="0">
                <a:pos x="2" y="41"/>
              </a:cxn>
              <a:cxn ang="0">
                <a:pos x="0" y="33"/>
              </a:cxn>
              <a:cxn ang="0">
                <a:pos x="16" y="29"/>
              </a:cxn>
              <a:cxn ang="0">
                <a:pos x="17" y="37"/>
              </a:cxn>
              <a:cxn ang="0">
                <a:pos x="20" y="42"/>
              </a:cxn>
              <a:cxn ang="0">
                <a:pos x="25" y="45"/>
              </a:cxn>
              <a:cxn ang="0">
                <a:pos x="30" y="46"/>
              </a:cxn>
              <a:cxn ang="0">
                <a:pos x="35" y="45"/>
              </a:cxn>
              <a:cxn ang="0">
                <a:pos x="40" y="42"/>
              </a:cxn>
              <a:cxn ang="0">
                <a:pos x="42" y="37"/>
              </a:cxn>
              <a:cxn ang="0">
                <a:pos x="43" y="29"/>
              </a:cxn>
              <a:cxn ang="0">
                <a:pos x="42" y="22"/>
              </a:cxn>
              <a:cxn ang="0">
                <a:pos x="40" y="17"/>
              </a:cxn>
              <a:cxn ang="0">
                <a:pos x="35" y="13"/>
              </a:cxn>
              <a:cxn ang="0">
                <a:pos x="30" y="12"/>
              </a:cxn>
              <a:cxn ang="0">
                <a:pos x="25" y="13"/>
              </a:cxn>
              <a:cxn ang="0">
                <a:pos x="20" y="17"/>
              </a:cxn>
              <a:cxn ang="0">
                <a:pos x="17" y="22"/>
              </a:cxn>
              <a:cxn ang="0">
                <a:pos x="16" y="29"/>
              </a:cxn>
            </a:cxnLst>
            <a:rect l="0" t="0" r="r" b="b"/>
            <a:pathLst>
              <a:path w="59" h="59">
                <a:moveTo>
                  <a:pt x="0" y="29"/>
                </a:moveTo>
                <a:lnTo>
                  <a:pt x="1" y="21"/>
                </a:lnTo>
                <a:lnTo>
                  <a:pt x="4" y="14"/>
                </a:lnTo>
                <a:lnTo>
                  <a:pt x="6" y="11"/>
                </a:lnTo>
                <a:lnTo>
                  <a:pt x="8" y="8"/>
                </a:lnTo>
                <a:lnTo>
                  <a:pt x="11" y="6"/>
                </a:lnTo>
                <a:lnTo>
                  <a:pt x="15" y="4"/>
                </a:lnTo>
                <a:lnTo>
                  <a:pt x="22" y="1"/>
                </a:lnTo>
                <a:lnTo>
                  <a:pt x="30" y="0"/>
                </a:lnTo>
                <a:lnTo>
                  <a:pt x="36" y="1"/>
                </a:lnTo>
                <a:lnTo>
                  <a:pt x="41" y="2"/>
                </a:lnTo>
                <a:lnTo>
                  <a:pt x="46" y="5"/>
                </a:lnTo>
                <a:lnTo>
                  <a:pt x="51" y="8"/>
                </a:lnTo>
                <a:lnTo>
                  <a:pt x="54" y="13"/>
                </a:lnTo>
                <a:lnTo>
                  <a:pt x="57" y="18"/>
                </a:lnTo>
                <a:lnTo>
                  <a:pt x="58" y="23"/>
                </a:lnTo>
                <a:lnTo>
                  <a:pt x="59" y="29"/>
                </a:lnTo>
                <a:lnTo>
                  <a:pt x="58" y="35"/>
                </a:lnTo>
                <a:lnTo>
                  <a:pt x="57" y="41"/>
                </a:lnTo>
                <a:lnTo>
                  <a:pt x="54" y="46"/>
                </a:lnTo>
                <a:lnTo>
                  <a:pt x="50" y="51"/>
                </a:lnTo>
                <a:lnTo>
                  <a:pt x="46" y="55"/>
                </a:lnTo>
                <a:lnTo>
                  <a:pt x="41" y="57"/>
                </a:lnTo>
                <a:lnTo>
                  <a:pt x="36" y="59"/>
                </a:lnTo>
                <a:lnTo>
                  <a:pt x="30" y="59"/>
                </a:lnTo>
                <a:lnTo>
                  <a:pt x="22" y="59"/>
                </a:lnTo>
                <a:lnTo>
                  <a:pt x="15" y="56"/>
                </a:lnTo>
                <a:lnTo>
                  <a:pt x="11" y="54"/>
                </a:lnTo>
                <a:lnTo>
                  <a:pt x="8" y="52"/>
                </a:lnTo>
                <a:lnTo>
                  <a:pt x="6" y="48"/>
                </a:lnTo>
                <a:lnTo>
                  <a:pt x="4" y="45"/>
                </a:lnTo>
                <a:lnTo>
                  <a:pt x="2" y="41"/>
                </a:lnTo>
                <a:lnTo>
                  <a:pt x="1" y="37"/>
                </a:lnTo>
                <a:lnTo>
                  <a:pt x="0" y="33"/>
                </a:lnTo>
                <a:lnTo>
                  <a:pt x="0" y="29"/>
                </a:lnTo>
                <a:close/>
                <a:moveTo>
                  <a:pt x="16" y="29"/>
                </a:moveTo>
                <a:lnTo>
                  <a:pt x="16" y="33"/>
                </a:lnTo>
                <a:lnTo>
                  <a:pt x="17" y="37"/>
                </a:lnTo>
                <a:lnTo>
                  <a:pt x="18" y="40"/>
                </a:lnTo>
                <a:lnTo>
                  <a:pt x="20" y="42"/>
                </a:lnTo>
                <a:lnTo>
                  <a:pt x="22" y="44"/>
                </a:lnTo>
                <a:lnTo>
                  <a:pt x="25" y="45"/>
                </a:lnTo>
                <a:lnTo>
                  <a:pt x="27" y="46"/>
                </a:lnTo>
                <a:lnTo>
                  <a:pt x="30" y="46"/>
                </a:lnTo>
                <a:lnTo>
                  <a:pt x="33" y="46"/>
                </a:lnTo>
                <a:lnTo>
                  <a:pt x="35" y="45"/>
                </a:lnTo>
                <a:lnTo>
                  <a:pt x="37" y="44"/>
                </a:lnTo>
                <a:lnTo>
                  <a:pt x="40" y="42"/>
                </a:lnTo>
                <a:lnTo>
                  <a:pt x="41" y="40"/>
                </a:lnTo>
                <a:lnTo>
                  <a:pt x="42" y="37"/>
                </a:lnTo>
                <a:lnTo>
                  <a:pt x="43" y="33"/>
                </a:lnTo>
                <a:lnTo>
                  <a:pt x="43" y="29"/>
                </a:lnTo>
                <a:lnTo>
                  <a:pt x="43" y="25"/>
                </a:lnTo>
                <a:lnTo>
                  <a:pt x="42" y="22"/>
                </a:lnTo>
                <a:lnTo>
                  <a:pt x="41" y="19"/>
                </a:lnTo>
                <a:lnTo>
                  <a:pt x="40" y="17"/>
                </a:lnTo>
                <a:lnTo>
                  <a:pt x="37" y="15"/>
                </a:lnTo>
                <a:lnTo>
                  <a:pt x="35" y="13"/>
                </a:lnTo>
                <a:lnTo>
                  <a:pt x="33" y="13"/>
                </a:lnTo>
                <a:lnTo>
                  <a:pt x="30" y="12"/>
                </a:lnTo>
                <a:lnTo>
                  <a:pt x="27" y="13"/>
                </a:lnTo>
                <a:lnTo>
                  <a:pt x="25" y="13"/>
                </a:lnTo>
                <a:lnTo>
                  <a:pt x="22" y="15"/>
                </a:lnTo>
                <a:lnTo>
                  <a:pt x="20" y="17"/>
                </a:lnTo>
                <a:lnTo>
                  <a:pt x="18" y="19"/>
                </a:lnTo>
                <a:lnTo>
                  <a:pt x="17" y="22"/>
                </a:lnTo>
                <a:lnTo>
                  <a:pt x="16" y="25"/>
                </a:lnTo>
                <a:lnTo>
                  <a:pt x="16" y="2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0" name="Freeform 3164"/>
          <p:cNvSpPr>
            <a:spLocks noEditPoints="1"/>
          </p:cNvSpPr>
          <p:nvPr/>
        </p:nvSpPr>
        <p:spPr bwMode="auto">
          <a:xfrm>
            <a:off x="5148263" y="5486400"/>
            <a:ext cx="22225" cy="3175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3" y="2"/>
              </a:cxn>
              <a:cxn ang="0">
                <a:pos x="13" y="10"/>
              </a:cxn>
              <a:cxn ang="0">
                <a:pos x="17" y="6"/>
              </a:cxn>
              <a:cxn ang="0">
                <a:pos x="21" y="3"/>
              </a:cxn>
              <a:cxn ang="0">
                <a:pos x="26" y="1"/>
              </a:cxn>
              <a:cxn ang="0">
                <a:pos x="31" y="0"/>
              </a:cxn>
              <a:cxn ang="0">
                <a:pos x="35" y="1"/>
              </a:cxn>
              <a:cxn ang="0">
                <a:pos x="40" y="2"/>
              </a:cxn>
              <a:cxn ang="0">
                <a:pos x="44" y="5"/>
              </a:cxn>
              <a:cxn ang="0">
                <a:pos x="48" y="8"/>
              </a:cxn>
              <a:cxn ang="0">
                <a:pos x="51" y="12"/>
              </a:cxn>
              <a:cxn ang="0">
                <a:pos x="53" y="17"/>
              </a:cxn>
              <a:cxn ang="0">
                <a:pos x="55" y="23"/>
              </a:cxn>
              <a:cxn ang="0">
                <a:pos x="55" y="29"/>
              </a:cxn>
              <a:cxn ang="0">
                <a:pos x="55" y="36"/>
              </a:cxn>
              <a:cxn ang="0">
                <a:pos x="53" y="41"/>
              </a:cxn>
              <a:cxn ang="0">
                <a:pos x="51" y="46"/>
              </a:cxn>
              <a:cxn ang="0">
                <a:pos x="48" y="52"/>
              </a:cxn>
              <a:cxn ang="0">
                <a:pos x="44" y="55"/>
              </a:cxn>
              <a:cxn ang="0">
                <a:pos x="40" y="58"/>
              </a:cxn>
              <a:cxn ang="0">
                <a:pos x="35" y="59"/>
              </a:cxn>
              <a:cxn ang="0">
                <a:pos x="31" y="59"/>
              </a:cxn>
              <a:cxn ang="0">
                <a:pos x="26" y="59"/>
              </a:cxn>
              <a:cxn ang="0">
                <a:pos x="22" y="58"/>
              </a:cxn>
              <a:cxn ang="0">
                <a:pos x="19" y="55"/>
              </a:cxn>
              <a:cxn ang="0">
                <a:pos x="14" y="51"/>
              </a:cxn>
              <a:cxn ang="0">
                <a:pos x="14" y="79"/>
              </a:cxn>
              <a:cxn ang="0">
                <a:pos x="0" y="79"/>
              </a:cxn>
              <a:cxn ang="0">
                <a:pos x="0" y="2"/>
              </a:cxn>
              <a:cxn ang="0">
                <a:pos x="14" y="28"/>
              </a:cxn>
              <a:cxn ang="0">
                <a:pos x="15" y="33"/>
              </a:cxn>
              <a:cxn ang="0">
                <a:pos x="15" y="37"/>
              </a:cxn>
              <a:cxn ang="0">
                <a:pos x="16" y="40"/>
              </a:cxn>
              <a:cxn ang="0">
                <a:pos x="18" y="42"/>
              </a:cxn>
              <a:cxn ang="0">
                <a:pos x="20" y="44"/>
              </a:cxn>
              <a:cxn ang="0">
                <a:pos x="22" y="46"/>
              </a:cxn>
              <a:cxn ang="0">
                <a:pos x="25" y="46"/>
              </a:cxn>
              <a:cxn ang="0">
                <a:pos x="27" y="47"/>
              </a:cxn>
              <a:cxn ang="0">
                <a:pos x="30" y="47"/>
              </a:cxn>
              <a:cxn ang="0">
                <a:pos x="32" y="46"/>
              </a:cxn>
              <a:cxn ang="0">
                <a:pos x="34" y="44"/>
              </a:cxn>
              <a:cxn ang="0">
                <a:pos x="36" y="43"/>
              </a:cxn>
              <a:cxn ang="0">
                <a:pos x="37" y="40"/>
              </a:cxn>
              <a:cxn ang="0">
                <a:pos x="38" y="37"/>
              </a:cxn>
              <a:cxn ang="0">
                <a:pos x="39" y="34"/>
              </a:cxn>
              <a:cxn ang="0">
                <a:pos x="39" y="29"/>
              </a:cxn>
              <a:cxn ang="0">
                <a:pos x="39" y="25"/>
              </a:cxn>
              <a:cxn ang="0">
                <a:pos x="38" y="22"/>
              </a:cxn>
              <a:cxn ang="0">
                <a:pos x="37" y="19"/>
              </a:cxn>
              <a:cxn ang="0">
                <a:pos x="36" y="16"/>
              </a:cxn>
              <a:cxn ang="0">
                <a:pos x="34" y="14"/>
              </a:cxn>
              <a:cxn ang="0">
                <a:pos x="32" y="13"/>
              </a:cxn>
              <a:cxn ang="0">
                <a:pos x="29" y="12"/>
              </a:cxn>
              <a:cxn ang="0">
                <a:pos x="27" y="12"/>
              </a:cxn>
              <a:cxn ang="0">
                <a:pos x="24" y="12"/>
              </a:cxn>
              <a:cxn ang="0">
                <a:pos x="22" y="13"/>
              </a:cxn>
              <a:cxn ang="0">
                <a:pos x="20" y="14"/>
              </a:cxn>
              <a:cxn ang="0">
                <a:pos x="18" y="16"/>
              </a:cxn>
              <a:cxn ang="0">
                <a:pos x="16" y="18"/>
              </a:cxn>
              <a:cxn ang="0">
                <a:pos x="15" y="21"/>
              </a:cxn>
              <a:cxn ang="0">
                <a:pos x="15" y="25"/>
              </a:cxn>
              <a:cxn ang="0">
                <a:pos x="14" y="28"/>
              </a:cxn>
            </a:cxnLst>
            <a:rect l="0" t="0" r="r" b="b"/>
            <a:pathLst>
              <a:path w="55" h="79">
                <a:moveTo>
                  <a:pt x="0" y="2"/>
                </a:moveTo>
                <a:lnTo>
                  <a:pt x="13" y="2"/>
                </a:lnTo>
                <a:lnTo>
                  <a:pt x="13" y="10"/>
                </a:lnTo>
                <a:lnTo>
                  <a:pt x="17" y="6"/>
                </a:lnTo>
                <a:lnTo>
                  <a:pt x="21" y="3"/>
                </a:lnTo>
                <a:lnTo>
                  <a:pt x="26" y="1"/>
                </a:lnTo>
                <a:lnTo>
                  <a:pt x="31" y="0"/>
                </a:lnTo>
                <a:lnTo>
                  <a:pt x="35" y="1"/>
                </a:lnTo>
                <a:lnTo>
                  <a:pt x="40" y="2"/>
                </a:lnTo>
                <a:lnTo>
                  <a:pt x="44" y="5"/>
                </a:lnTo>
                <a:lnTo>
                  <a:pt x="48" y="8"/>
                </a:lnTo>
                <a:lnTo>
                  <a:pt x="51" y="12"/>
                </a:lnTo>
                <a:lnTo>
                  <a:pt x="53" y="17"/>
                </a:lnTo>
                <a:lnTo>
                  <a:pt x="55" y="23"/>
                </a:lnTo>
                <a:lnTo>
                  <a:pt x="55" y="29"/>
                </a:lnTo>
                <a:lnTo>
                  <a:pt x="55" y="36"/>
                </a:lnTo>
                <a:lnTo>
                  <a:pt x="53" y="41"/>
                </a:lnTo>
                <a:lnTo>
                  <a:pt x="51" y="46"/>
                </a:lnTo>
                <a:lnTo>
                  <a:pt x="48" y="52"/>
                </a:lnTo>
                <a:lnTo>
                  <a:pt x="44" y="55"/>
                </a:lnTo>
                <a:lnTo>
                  <a:pt x="40" y="58"/>
                </a:lnTo>
                <a:lnTo>
                  <a:pt x="35" y="59"/>
                </a:lnTo>
                <a:lnTo>
                  <a:pt x="31" y="59"/>
                </a:lnTo>
                <a:lnTo>
                  <a:pt x="26" y="59"/>
                </a:lnTo>
                <a:lnTo>
                  <a:pt x="22" y="58"/>
                </a:lnTo>
                <a:lnTo>
                  <a:pt x="19" y="55"/>
                </a:lnTo>
                <a:lnTo>
                  <a:pt x="14" y="51"/>
                </a:lnTo>
                <a:lnTo>
                  <a:pt x="14" y="79"/>
                </a:lnTo>
                <a:lnTo>
                  <a:pt x="0" y="79"/>
                </a:lnTo>
                <a:lnTo>
                  <a:pt x="0" y="2"/>
                </a:lnTo>
                <a:close/>
                <a:moveTo>
                  <a:pt x="14" y="28"/>
                </a:moveTo>
                <a:lnTo>
                  <a:pt x="15" y="33"/>
                </a:lnTo>
                <a:lnTo>
                  <a:pt x="15" y="37"/>
                </a:lnTo>
                <a:lnTo>
                  <a:pt x="16" y="40"/>
                </a:lnTo>
                <a:lnTo>
                  <a:pt x="18" y="42"/>
                </a:lnTo>
                <a:lnTo>
                  <a:pt x="20" y="44"/>
                </a:lnTo>
                <a:lnTo>
                  <a:pt x="22" y="46"/>
                </a:lnTo>
                <a:lnTo>
                  <a:pt x="25" y="46"/>
                </a:lnTo>
                <a:lnTo>
                  <a:pt x="27" y="47"/>
                </a:lnTo>
                <a:lnTo>
                  <a:pt x="30" y="47"/>
                </a:lnTo>
                <a:lnTo>
                  <a:pt x="32" y="46"/>
                </a:lnTo>
                <a:lnTo>
                  <a:pt x="34" y="44"/>
                </a:lnTo>
                <a:lnTo>
                  <a:pt x="36" y="43"/>
                </a:lnTo>
                <a:lnTo>
                  <a:pt x="37" y="40"/>
                </a:lnTo>
                <a:lnTo>
                  <a:pt x="38" y="37"/>
                </a:lnTo>
                <a:lnTo>
                  <a:pt x="39" y="34"/>
                </a:lnTo>
                <a:lnTo>
                  <a:pt x="39" y="29"/>
                </a:lnTo>
                <a:lnTo>
                  <a:pt x="39" y="25"/>
                </a:lnTo>
                <a:lnTo>
                  <a:pt x="38" y="22"/>
                </a:lnTo>
                <a:lnTo>
                  <a:pt x="37" y="19"/>
                </a:lnTo>
                <a:lnTo>
                  <a:pt x="36" y="16"/>
                </a:lnTo>
                <a:lnTo>
                  <a:pt x="34" y="14"/>
                </a:lnTo>
                <a:lnTo>
                  <a:pt x="32" y="13"/>
                </a:lnTo>
                <a:lnTo>
                  <a:pt x="29" y="12"/>
                </a:lnTo>
                <a:lnTo>
                  <a:pt x="27" y="12"/>
                </a:lnTo>
                <a:lnTo>
                  <a:pt x="24" y="12"/>
                </a:lnTo>
                <a:lnTo>
                  <a:pt x="22" y="13"/>
                </a:lnTo>
                <a:lnTo>
                  <a:pt x="20" y="14"/>
                </a:lnTo>
                <a:lnTo>
                  <a:pt x="18" y="16"/>
                </a:lnTo>
                <a:lnTo>
                  <a:pt x="16" y="18"/>
                </a:lnTo>
                <a:lnTo>
                  <a:pt x="15" y="21"/>
                </a:lnTo>
                <a:lnTo>
                  <a:pt x="15" y="25"/>
                </a:lnTo>
                <a:lnTo>
                  <a:pt x="14" y="2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1" name="Freeform 3165"/>
          <p:cNvSpPr>
            <a:spLocks noEditPoints="1"/>
          </p:cNvSpPr>
          <p:nvPr/>
        </p:nvSpPr>
        <p:spPr bwMode="auto">
          <a:xfrm>
            <a:off x="5184775" y="5486400"/>
            <a:ext cx="25400" cy="28575"/>
          </a:xfrm>
          <a:custGeom>
            <a:avLst/>
            <a:gdLst/>
            <a:ahLst/>
            <a:cxnLst>
              <a:cxn ang="0">
                <a:pos x="55" y="56"/>
              </a:cxn>
              <a:cxn ang="0">
                <a:pos x="12" y="56"/>
              </a:cxn>
              <a:cxn ang="0">
                <a:pos x="12" y="71"/>
              </a:cxn>
              <a:cxn ang="0">
                <a:pos x="0" y="71"/>
              </a:cxn>
              <a:cxn ang="0">
                <a:pos x="0" y="43"/>
              </a:cxn>
              <a:cxn ang="0">
                <a:pos x="6" y="43"/>
              </a:cxn>
              <a:cxn ang="0">
                <a:pos x="10" y="38"/>
              </a:cxn>
              <a:cxn ang="0">
                <a:pos x="13" y="30"/>
              </a:cxn>
              <a:cxn ang="0">
                <a:pos x="14" y="25"/>
              </a:cxn>
              <a:cxn ang="0">
                <a:pos x="15" y="18"/>
              </a:cxn>
              <a:cxn ang="0">
                <a:pos x="15" y="10"/>
              </a:cxn>
              <a:cxn ang="0">
                <a:pos x="16" y="0"/>
              </a:cxn>
              <a:cxn ang="0">
                <a:pos x="62" y="0"/>
              </a:cxn>
              <a:cxn ang="0">
                <a:pos x="62" y="43"/>
              </a:cxn>
              <a:cxn ang="0">
                <a:pos x="68" y="43"/>
              </a:cxn>
              <a:cxn ang="0">
                <a:pos x="68" y="71"/>
              </a:cxn>
              <a:cxn ang="0">
                <a:pos x="55" y="71"/>
              </a:cxn>
              <a:cxn ang="0">
                <a:pos x="55" y="56"/>
              </a:cxn>
              <a:cxn ang="0">
                <a:pos x="46" y="43"/>
              </a:cxn>
              <a:cxn ang="0">
                <a:pos x="46" y="12"/>
              </a:cxn>
              <a:cxn ang="0">
                <a:pos x="28" y="12"/>
              </a:cxn>
              <a:cxn ang="0">
                <a:pos x="27" y="22"/>
              </a:cxn>
              <a:cxn ang="0">
                <a:pos x="26" y="31"/>
              </a:cxn>
              <a:cxn ang="0">
                <a:pos x="24" y="38"/>
              </a:cxn>
              <a:cxn ang="0">
                <a:pos x="21" y="43"/>
              </a:cxn>
              <a:cxn ang="0">
                <a:pos x="46" y="43"/>
              </a:cxn>
            </a:cxnLst>
            <a:rect l="0" t="0" r="r" b="b"/>
            <a:pathLst>
              <a:path w="68" h="71">
                <a:moveTo>
                  <a:pt x="55" y="56"/>
                </a:moveTo>
                <a:lnTo>
                  <a:pt x="12" y="56"/>
                </a:lnTo>
                <a:lnTo>
                  <a:pt x="12" y="71"/>
                </a:lnTo>
                <a:lnTo>
                  <a:pt x="0" y="71"/>
                </a:lnTo>
                <a:lnTo>
                  <a:pt x="0" y="43"/>
                </a:lnTo>
                <a:lnTo>
                  <a:pt x="6" y="43"/>
                </a:lnTo>
                <a:lnTo>
                  <a:pt x="10" y="38"/>
                </a:lnTo>
                <a:lnTo>
                  <a:pt x="13" y="30"/>
                </a:lnTo>
                <a:lnTo>
                  <a:pt x="14" y="25"/>
                </a:lnTo>
                <a:lnTo>
                  <a:pt x="15" y="18"/>
                </a:lnTo>
                <a:lnTo>
                  <a:pt x="15" y="10"/>
                </a:lnTo>
                <a:lnTo>
                  <a:pt x="16" y="0"/>
                </a:lnTo>
                <a:lnTo>
                  <a:pt x="62" y="0"/>
                </a:lnTo>
                <a:lnTo>
                  <a:pt x="62" y="43"/>
                </a:lnTo>
                <a:lnTo>
                  <a:pt x="68" y="43"/>
                </a:lnTo>
                <a:lnTo>
                  <a:pt x="68" y="71"/>
                </a:lnTo>
                <a:lnTo>
                  <a:pt x="55" y="71"/>
                </a:lnTo>
                <a:lnTo>
                  <a:pt x="55" y="56"/>
                </a:lnTo>
                <a:close/>
                <a:moveTo>
                  <a:pt x="46" y="43"/>
                </a:moveTo>
                <a:lnTo>
                  <a:pt x="46" y="12"/>
                </a:lnTo>
                <a:lnTo>
                  <a:pt x="28" y="12"/>
                </a:lnTo>
                <a:lnTo>
                  <a:pt x="27" y="22"/>
                </a:lnTo>
                <a:lnTo>
                  <a:pt x="26" y="31"/>
                </a:lnTo>
                <a:lnTo>
                  <a:pt x="24" y="38"/>
                </a:lnTo>
                <a:lnTo>
                  <a:pt x="21" y="43"/>
                </a:lnTo>
                <a:lnTo>
                  <a:pt x="46" y="43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2" name="Freeform 3166"/>
          <p:cNvSpPr>
            <a:spLocks noEditPoints="1"/>
          </p:cNvSpPr>
          <p:nvPr/>
        </p:nvSpPr>
        <p:spPr bwMode="auto">
          <a:xfrm>
            <a:off x="5213350" y="5486400"/>
            <a:ext cx="23813" cy="23813"/>
          </a:xfrm>
          <a:custGeom>
            <a:avLst/>
            <a:gdLst/>
            <a:ahLst/>
            <a:cxnLst>
              <a:cxn ang="0">
                <a:pos x="1" y="21"/>
              </a:cxn>
              <a:cxn ang="0">
                <a:pos x="6" y="11"/>
              </a:cxn>
              <a:cxn ang="0">
                <a:pos x="11" y="6"/>
              </a:cxn>
              <a:cxn ang="0">
                <a:pos x="21" y="1"/>
              </a:cxn>
              <a:cxn ang="0">
                <a:pos x="36" y="1"/>
              </a:cxn>
              <a:cxn ang="0">
                <a:pos x="46" y="5"/>
              </a:cxn>
              <a:cxn ang="0">
                <a:pos x="54" y="13"/>
              </a:cxn>
              <a:cxn ang="0">
                <a:pos x="58" y="23"/>
              </a:cxn>
              <a:cxn ang="0">
                <a:pos x="58" y="35"/>
              </a:cxn>
              <a:cxn ang="0">
                <a:pos x="54" y="46"/>
              </a:cxn>
              <a:cxn ang="0">
                <a:pos x="46" y="55"/>
              </a:cxn>
              <a:cxn ang="0">
                <a:pos x="36" y="59"/>
              </a:cxn>
              <a:cxn ang="0">
                <a:pos x="22" y="59"/>
              </a:cxn>
              <a:cxn ang="0">
                <a:pos x="11" y="54"/>
              </a:cxn>
              <a:cxn ang="0">
                <a:pos x="6" y="48"/>
              </a:cxn>
              <a:cxn ang="0">
                <a:pos x="2" y="41"/>
              </a:cxn>
              <a:cxn ang="0">
                <a:pos x="1" y="33"/>
              </a:cxn>
              <a:cxn ang="0">
                <a:pos x="15" y="29"/>
              </a:cxn>
              <a:cxn ang="0">
                <a:pos x="16" y="37"/>
              </a:cxn>
              <a:cxn ang="0">
                <a:pos x="19" y="42"/>
              </a:cxn>
              <a:cxn ang="0">
                <a:pos x="24" y="45"/>
              </a:cxn>
              <a:cxn ang="0">
                <a:pos x="29" y="46"/>
              </a:cxn>
              <a:cxn ang="0">
                <a:pos x="34" y="45"/>
              </a:cxn>
              <a:cxn ang="0">
                <a:pos x="40" y="42"/>
              </a:cxn>
              <a:cxn ang="0">
                <a:pos x="43" y="37"/>
              </a:cxn>
              <a:cxn ang="0">
                <a:pos x="44" y="29"/>
              </a:cxn>
              <a:cxn ang="0">
                <a:pos x="43" y="22"/>
              </a:cxn>
              <a:cxn ang="0">
                <a:pos x="40" y="17"/>
              </a:cxn>
              <a:cxn ang="0">
                <a:pos x="34" y="13"/>
              </a:cxn>
              <a:cxn ang="0">
                <a:pos x="29" y="12"/>
              </a:cxn>
              <a:cxn ang="0">
                <a:pos x="24" y="13"/>
              </a:cxn>
              <a:cxn ang="0">
                <a:pos x="19" y="17"/>
              </a:cxn>
              <a:cxn ang="0">
                <a:pos x="16" y="22"/>
              </a:cxn>
              <a:cxn ang="0">
                <a:pos x="15" y="29"/>
              </a:cxn>
            </a:cxnLst>
            <a:rect l="0" t="0" r="r" b="b"/>
            <a:pathLst>
              <a:path w="59" h="59">
                <a:moveTo>
                  <a:pt x="0" y="29"/>
                </a:moveTo>
                <a:lnTo>
                  <a:pt x="1" y="21"/>
                </a:lnTo>
                <a:lnTo>
                  <a:pt x="4" y="14"/>
                </a:lnTo>
                <a:lnTo>
                  <a:pt x="6" y="11"/>
                </a:lnTo>
                <a:lnTo>
                  <a:pt x="8" y="8"/>
                </a:lnTo>
                <a:lnTo>
                  <a:pt x="11" y="6"/>
                </a:lnTo>
                <a:lnTo>
                  <a:pt x="14" y="4"/>
                </a:lnTo>
                <a:lnTo>
                  <a:pt x="21" y="1"/>
                </a:lnTo>
                <a:lnTo>
                  <a:pt x="29" y="0"/>
                </a:lnTo>
                <a:lnTo>
                  <a:pt x="36" y="1"/>
                </a:lnTo>
                <a:lnTo>
                  <a:pt x="42" y="2"/>
                </a:lnTo>
                <a:lnTo>
                  <a:pt x="46" y="5"/>
                </a:lnTo>
                <a:lnTo>
                  <a:pt x="51" y="8"/>
                </a:lnTo>
                <a:lnTo>
                  <a:pt x="54" y="13"/>
                </a:lnTo>
                <a:lnTo>
                  <a:pt x="57" y="18"/>
                </a:lnTo>
                <a:lnTo>
                  <a:pt x="58" y="23"/>
                </a:lnTo>
                <a:lnTo>
                  <a:pt x="59" y="29"/>
                </a:lnTo>
                <a:lnTo>
                  <a:pt x="58" y="35"/>
                </a:lnTo>
                <a:lnTo>
                  <a:pt x="57" y="41"/>
                </a:lnTo>
                <a:lnTo>
                  <a:pt x="54" y="46"/>
                </a:lnTo>
                <a:lnTo>
                  <a:pt x="51" y="51"/>
                </a:lnTo>
                <a:lnTo>
                  <a:pt x="46" y="55"/>
                </a:lnTo>
                <a:lnTo>
                  <a:pt x="41" y="57"/>
                </a:lnTo>
                <a:lnTo>
                  <a:pt x="36" y="59"/>
                </a:lnTo>
                <a:lnTo>
                  <a:pt x="29" y="59"/>
                </a:lnTo>
                <a:lnTo>
                  <a:pt x="22" y="59"/>
                </a:lnTo>
                <a:lnTo>
                  <a:pt x="15" y="56"/>
                </a:lnTo>
                <a:lnTo>
                  <a:pt x="11" y="54"/>
                </a:lnTo>
                <a:lnTo>
                  <a:pt x="8" y="52"/>
                </a:lnTo>
                <a:lnTo>
                  <a:pt x="6" y="48"/>
                </a:lnTo>
                <a:lnTo>
                  <a:pt x="4" y="45"/>
                </a:lnTo>
                <a:lnTo>
                  <a:pt x="2" y="41"/>
                </a:lnTo>
                <a:lnTo>
                  <a:pt x="1" y="37"/>
                </a:lnTo>
                <a:lnTo>
                  <a:pt x="1" y="33"/>
                </a:lnTo>
                <a:lnTo>
                  <a:pt x="0" y="29"/>
                </a:lnTo>
                <a:close/>
                <a:moveTo>
                  <a:pt x="15" y="29"/>
                </a:moveTo>
                <a:lnTo>
                  <a:pt x="16" y="33"/>
                </a:lnTo>
                <a:lnTo>
                  <a:pt x="16" y="37"/>
                </a:lnTo>
                <a:lnTo>
                  <a:pt x="18" y="40"/>
                </a:lnTo>
                <a:lnTo>
                  <a:pt x="19" y="42"/>
                </a:lnTo>
                <a:lnTo>
                  <a:pt x="21" y="44"/>
                </a:lnTo>
                <a:lnTo>
                  <a:pt x="24" y="45"/>
                </a:lnTo>
                <a:lnTo>
                  <a:pt x="26" y="46"/>
                </a:lnTo>
                <a:lnTo>
                  <a:pt x="29" y="46"/>
                </a:lnTo>
                <a:lnTo>
                  <a:pt x="32" y="46"/>
                </a:lnTo>
                <a:lnTo>
                  <a:pt x="34" y="45"/>
                </a:lnTo>
                <a:lnTo>
                  <a:pt x="38" y="44"/>
                </a:lnTo>
                <a:lnTo>
                  <a:pt x="40" y="42"/>
                </a:lnTo>
                <a:lnTo>
                  <a:pt x="41" y="40"/>
                </a:lnTo>
                <a:lnTo>
                  <a:pt x="43" y="37"/>
                </a:lnTo>
                <a:lnTo>
                  <a:pt x="43" y="33"/>
                </a:lnTo>
                <a:lnTo>
                  <a:pt x="44" y="29"/>
                </a:lnTo>
                <a:lnTo>
                  <a:pt x="43" y="25"/>
                </a:lnTo>
                <a:lnTo>
                  <a:pt x="43" y="22"/>
                </a:lnTo>
                <a:lnTo>
                  <a:pt x="41" y="19"/>
                </a:lnTo>
                <a:lnTo>
                  <a:pt x="40" y="17"/>
                </a:lnTo>
                <a:lnTo>
                  <a:pt x="38" y="15"/>
                </a:lnTo>
                <a:lnTo>
                  <a:pt x="34" y="13"/>
                </a:lnTo>
                <a:lnTo>
                  <a:pt x="32" y="13"/>
                </a:lnTo>
                <a:lnTo>
                  <a:pt x="29" y="12"/>
                </a:lnTo>
                <a:lnTo>
                  <a:pt x="26" y="13"/>
                </a:lnTo>
                <a:lnTo>
                  <a:pt x="24" y="13"/>
                </a:lnTo>
                <a:lnTo>
                  <a:pt x="21" y="15"/>
                </a:lnTo>
                <a:lnTo>
                  <a:pt x="19" y="17"/>
                </a:lnTo>
                <a:lnTo>
                  <a:pt x="18" y="19"/>
                </a:lnTo>
                <a:lnTo>
                  <a:pt x="16" y="22"/>
                </a:lnTo>
                <a:lnTo>
                  <a:pt x="16" y="25"/>
                </a:lnTo>
                <a:lnTo>
                  <a:pt x="15" y="2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3" name="Freeform 3167"/>
          <p:cNvSpPr>
            <a:spLocks/>
          </p:cNvSpPr>
          <p:nvPr/>
        </p:nvSpPr>
        <p:spPr bwMode="auto">
          <a:xfrm>
            <a:off x="5240338" y="5486400"/>
            <a:ext cx="20637" cy="23813"/>
          </a:xfrm>
          <a:custGeom>
            <a:avLst/>
            <a:gdLst/>
            <a:ahLst/>
            <a:cxnLst>
              <a:cxn ang="0">
                <a:pos x="53" y="18"/>
              </a:cxn>
              <a:cxn ang="0">
                <a:pos x="38" y="21"/>
              </a:cxn>
              <a:cxn ang="0">
                <a:pos x="37" y="17"/>
              </a:cxn>
              <a:cxn ang="0">
                <a:pos x="35" y="14"/>
              </a:cxn>
              <a:cxn ang="0">
                <a:pos x="32" y="12"/>
              </a:cxn>
              <a:cxn ang="0">
                <a:pos x="28" y="12"/>
              </a:cxn>
              <a:cxn ang="0">
                <a:pos x="25" y="12"/>
              </a:cxn>
              <a:cxn ang="0">
                <a:pos x="23" y="13"/>
              </a:cxn>
              <a:cxn ang="0">
                <a:pos x="21" y="14"/>
              </a:cxn>
              <a:cxn ang="0">
                <a:pos x="18" y="16"/>
              </a:cxn>
              <a:cxn ang="0">
                <a:pos x="17" y="18"/>
              </a:cxn>
              <a:cxn ang="0">
                <a:pos x="16" y="21"/>
              </a:cxn>
              <a:cxn ang="0">
                <a:pos x="15" y="24"/>
              </a:cxn>
              <a:cxn ang="0">
                <a:pos x="15" y="28"/>
              </a:cxn>
              <a:cxn ang="0">
                <a:pos x="15" y="33"/>
              </a:cxn>
              <a:cxn ang="0">
                <a:pos x="16" y="37"/>
              </a:cxn>
              <a:cxn ang="0">
                <a:pos x="17" y="40"/>
              </a:cxn>
              <a:cxn ang="0">
                <a:pos x="18" y="42"/>
              </a:cxn>
              <a:cxn ang="0">
                <a:pos x="21" y="44"/>
              </a:cxn>
              <a:cxn ang="0">
                <a:pos x="23" y="45"/>
              </a:cxn>
              <a:cxn ang="0">
                <a:pos x="25" y="46"/>
              </a:cxn>
              <a:cxn ang="0">
                <a:pos x="28" y="46"/>
              </a:cxn>
              <a:cxn ang="0">
                <a:pos x="32" y="46"/>
              </a:cxn>
              <a:cxn ang="0">
                <a:pos x="35" y="44"/>
              </a:cxn>
              <a:cxn ang="0">
                <a:pos x="37" y="41"/>
              </a:cxn>
              <a:cxn ang="0">
                <a:pos x="39" y="36"/>
              </a:cxn>
              <a:cxn ang="0">
                <a:pos x="53" y="38"/>
              </a:cxn>
              <a:cxn ang="0">
                <a:pos x="52" y="43"/>
              </a:cxn>
              <a:cxn ang="0">
                <a:pos x="50" y="47"/>
              </a:cxn>
              <a:cxn ang="0">
                <a:pos x="48" y="52"/>
              </a:cxn>
              <a:cxn ang="0">
                <a:pos x="45" y="54"/>
              </a:cxn>
              <a:cxn ang="0">
                <a:pos x="41" y="57"/>
              </a:cxn>
              <a:cxn ang="0">
                <a:pos x="37" y="58"/>
              </a:cxn>
              <a:cxn ang="0">
                <a:pos x="33" y="59"/>
              </a:cxn>
              <a:cxn ang="0">
                <a:pos x="27" y="59"/>
              </a:cxn>
              <a:cxn ang="0">
                <a:pos x="22" y="59"/>
              </a:cxn>
              <a:cxn ang="0">
                <a:pos x="15" y="58"/>
              </a:cxn>
              <a:cxn ang="0">
                <a:pos x="11" y="55"/>
              </a:cxn>
              <a:cxn ang="0">
                <a:pos x="7" y="52"/>
              </a:cxn>
              <a:cxn ang="0">
                <a:pos x="4" y="47"/>
              </a:cxn>
              <a:cxn ang="0">
                <a:pos x="2" y="42"/>
              </a:cxn>
              <a:cxn ang="0">
                <a:pos x="0" y="36"/>
              </a:cxn>
              <a:cxn ang="0">
                <a:pos x="0" y="29"/>
              </a:cxn>
              <a:cxn ang="0">
                <a:pos x="0" y="23"/>
              </a:cxn>
              <a:cxn ang="0">
                <a:pos x="2" y="17"/>
              </a:cxn>
              <a:cxn ang="0">
                <a:pos x="4" y="12"/>
              </a:cxn>
              <a:cxn ang="0">
                <a:pos x="7" y="8"/>
              </a:cxn>
              <a:cxn ang="0">
                <a:pos x="11" y="5"/>
              </a:cxn>
              <a:cxn ang="0">
                <a:pos x="16" y="2"/>
              </a:cxn>
              <a:cxn ang="0">
                <a:pos x="22" y="1"/>
              </a:cxn>
              <a:cxn ang="0">
                <a:pos x="28" y="0"/>
              </a:cxn>
              <a:cxn ang="0">
                <a:pos x="33" y="1"/>
              </a:cxn>
              <a:cxn ang="0">
                <a:pos x="37" y="1"/>
              </a:cxn>
              <a:cxn ang="0">
                <a:pos x="41" y="3"/>
              </a:cxn>
              <a:cxn ang="0">
                <a:pos x="44" y="5"/>
              </a:cxn>
              <a:cxn ang="0">
                <a:pos x="47" y="7"/>
              </a:cxn>
              <a:cxn ang="0">
                <a:pos x="49" y="10"/>
              </a:cxn>
              <a:cxn ang="0">
                <a:pos x="51" y="14"/>
              </a:cxn>
              <a:cxn ang="0">
                <a:pos x="53" y="18"/>
              </a:cxn>
            </a:cxnLst>
            <a:rect l="0" t="0" r="r" b="b"/>
            <a:pathLst>
              <a:path w="53" h="59">
                <a:moveTo>
                  <a:pt x="53" y="18"/>
                </a:moveTo>
                <a:lnTo>
                  <a:pt x="38" y="21"/>
                </a:lnTo>
                <a:lnTo>
                  <a:pt x="37" y="17"/>
                </a:lnTo>
                <a:lnTo>
                  <a:pt x="35" y="14"/>
                </a:lnTo>
                <a:lnTo>
                  <a:pt x="32" y="12"/>
                </a:lnTo>
                <a:lnTo>
                  <a:pt x="28" y="12"/>
                </a:lnTo>
                <a:lnTo>
                  <a:pt x="25" y="12"/>
                </a:lnTo>
                <a:lnTo>
                  <a:pt x="23" y="13"/>
                </a:lnTo>
                <a:lnTo>
                  <a:pt x="21" y="14"/>
                </a:lnTo>
                <a:lnTo>
                  <a:pt x="18" y="16"/>
                </a:lnTo>
                <a:lnTo>
                  <a:pt x="17" y="18"/>
                </a:lnTo>
                <a:lnTo>
                  <a:pt x="16" y="21"/>
                </a:lnTo>
                <a:lnTo>
                  <a:pt x="15" y="24"/>
                </a:lnTo>
                <a:lnTo>
                  <a:pt x="15" y="28"/>
                </a:lnTo>
                <a:lnTo>
                  <a:pt x="15" y="33"/>
                </a:lnTo>
                <a:lnTo>
                  <a:pt x="16" y="37"/>
                </a:lnTo>
                <a:lnTo>
                  <a:pt x="17" y="40"/>
                </a:lnTo>
                <a:lnTo>
                  <a:pt x="18" y="42"/>
                </a:lnTo>
                <a:lnTo>
                  <a:pt x="21" y="44"/>
                </a:lnTo>
                <a:lnTo>
                  <a:pt x="23" y="45"/>
                </a:lnTo>
                <a:lnTo>
                  <a:pt x="25" y="46"/>
                </a:lnTo>
                <a:lnTo>
                  <a:pt x="28" y="46"/>
                </a:lnTo>
                <a:lnTo>
                  <a:pt x="32" y="46"/>
                </a:lnTo>
                <a:lnTo>
                  <a:pt x="35" y="44"/>
                </a:lnTo>
                <a:lnTo>
                  <a:pt x="37" y="41"/>
                </a:lnTo>
                <a:lnTo>
                  <a:pt x="39" y="36"/>
                </a:lnTo>
                <a:lnTo>
                  <a:pt x="53" y="38"/>
                </a:lnTo>
                <a:lnTo>
                  <a:pt x="52" y="43"/>
                </a:lnTo>
                <a:lnTo>
                  <a:pt x="50" y="47"/>
                </a:lnTo>
                <a:lnTo>
                  <a:pt x="48" y="52"/>
                </a:lnTo>
                <a:lnTo>
                  <a:pt x="45" y="54"/>
                </a:lnTo>
                <a:lnTo>
                  <a:pt x="41" y="57"/>
                </a:lnTo>
                <a:lnTo>
                  <a:pt x="37" y="58"/>
                </a:lnTo>
                <a:lnTo>
                  <a:pt x="33" y="59"/>
                </a:lnTo>
                <a:lnTo>
                  <a:pt x="27" y="59"/>
                </a:lnTo>
                <a:lnTo>
                  <a:pt x="22" y="59"/>
                </a:lnTo>
                <a:lnTo>
                  <a:pt x="15" y="58"/>
                </a:lnTo>
                <a:lnTo>
                  <a:pt x="11" y="55"/>
                </a:lnTo>
                <a:lnTo>
                  <a:pt x="7" y="52"/>
                </a:lnTo>
                <a:lnTo>
                  <a:pt x="4" y="47"/>
                </a:lnTo>
                <a:lnTo>
                  <a:pt x="2" y="42"/>
                </a:lnTo>
                <a:lnTo>
                  <a:pt x="0" y="36"/>
                </a:lnTo>
                <a:lnTo>
                  <a:pt x="0" y="29"/>
                </a:lnTo>
                <a:lnTo>
                  <a:pt x="0" y="23"/>
                </a:lnTo>
                <a:lnTo>
                  <a:pt x="2" y="17"/>
                </a:lnTo>
                <a:lnTo>
                  <a:pt x="4" y="12"/>
                </a:lnTo>
                <a:lnTo>
                  <a:pt x="7" y="8"/>
                </a:lnTo>
                <a:lnTo>
                  <a:pt x="11" y="5"/>
                </a:lnTo>
                <a:lnTo>
                  <a:pt x="16" y="2"/>
                </a:lnTo>
                <a:lnTo>
                  <a:pt x="22" y="1"/>
                </a:lnTo>
                <a:lnTo>
                  <a:pt x="28" y="0"/>
                </a:lnTo>
                <a:lnTo>
                  <a:pt x="33" y="1"/>
                </a:lnTo>
                <a:lnTo>
                  <a:pt x="37" y="1"/>
                </a:lnTo>
                <a:lnTo>
                  <a:pt x="41" y="3"/>
                </a:lnTo>
                <a:lnTo>
                  <a:pt x="44" y="5"/>
                </a:lnTo>
                <a:lnTo>
                  <a:pt x="47" y="7"/>
                </a:lnTo>
                <a:lnTo>
                  <a:pt x="49" y="10"/>
                </a:lnTo>
                <a:lnTo>
                  <a:pt x="51" y="14"/>
                </a:lnTo>
                <a:lnTo>
                  <a:pt x="53" y="1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4" name="Freeform 3168"/>
          <p:cNvSpPr>
            <a:spLocks/>
          </p:cNvSpPr>
          <p:nvPr/>
        </p:nvSpPr>
        <p:spPr bwMode="auto">
          <a:xfrm>
            <a:off x="5262563" y="5486400"/>
            <a:ext cx="20637" cy="22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1" y="0"/>
              </a:cxn>
              <a:cxn ang="0">
                <a:pos x="51" y="11"/>
              </a:cxn>
              <a:cxn ang="0">
                <a:pos x="34" y="11"/>
              </a:cxn>
              <a:cxn ang="0">
                <a:pos x="34" y="56"/>
              </a:cxn>
              <a:cxn ang="0">
                <a:pos x="19" y="56"/>
              </a:cxn>
              <a:cxn ang="0">
                <a:pos x="19" y="11"/>
              </a:cxn>
              <a:cxn ang="0">
                <a:pos x="0" y="11"/>
              </a:cxn>
              <a:cxn ang="0">
                <a:pos x="0" y="0"/>
              </a:cxn>
            </a:cxnLst>
            <a:rect l="0" t="0" r="r" b="b"/>
            <a:pathLst>
              <a:path w="51" h="56">
                <a:moveTo>
                  <a:pt x="0" y="0"/>
                </a:moveTo>
                <a:lnTo>
                  <a:pt x="51" y="0"/>
                </a:lnTo>
                <a:lnTo>
                  <a:pt x="51" y="11"/>
                </a:lnTo>
                <a:lnTo>
                  <a:pt x="34" y="11"/>
                </a:lnTo>
                <a:lnTo>
                  <a:pt x="34" y="56"/>
                </a:lnTo>
                <a:lnTo>
                  <a:pt x="19" y="56"/>
                </a:lnTo>
                <a:lnTo>
                  <a:pt x="19" y="11"/>
                </a:lnTo>
                <a:lnTo>
                  <a:pt x="0" y="11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5" name="Freeform 3169"/>
          <p:cNvSpPr>
            <a:spLocks/>
          </p:cNvSpPr>
          <p:nvPr/>
        </p:nvSpPr>
        <p:spPr bwMode="auto">
          <a:xfrm>
            <a:off x="5284788" y="5486400"/>
            <a:ext cx="22225" cy="31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" y="0"/>
              </a:cxn>
              <a:cxn ang="0">
                <a:pos x="30" y="39"/>
              </a:cxn>
              <a:cxn ang="0">
                <a:pos x="43" y="0"/>
              </a:cxn>
              <a:cxn ang="0">
                <a:pos x="58" y="0"/>
              </a:cxn>
              <a:cxn ang="0">
                <a:pos x="39" y="54"/>
              </a:cxn>
              <a:cxn ang="0">
                <a:pos x="35" y="64"/>
              </a:cxn>
              <a:cxn ang="0">
                <a:pos x="33" y="68"/>
              </a:cxn>
              <a:cxn ang="0">
                <a:pos x="31" y="71"/>
              </a:cxn>
              <a:cxn ang="0">
                <a:pos x="29" y="74"/>
              </a:cxn>
              <a:cxn ang="0">
                <a:pos x="27" y="75"/>
              </a:cxn>
              <a:cxn ang="0">
                <a:pos x="25" y="77"/>
              </a:cxn>
              <a:cxn ang="0">
                <a:pos x="22" y="78"/>
              </a:cxn>
              <a:cxn ang="0">
                <a:pos x="18" y="79"/>
              </a:cxn>
              <a:cxn ang="0">
                <a:pos x="14" y="79"/>
              </a:cxn>
              <a:cxn ang="0">
                <a:pos x="10" y="79"/>
              </a:cxn>
              <a:cxn ang="0">
                <a:pos x="5" y="78"/>
              </a:cxn>
              <a:cxn ang="0">
                <a:pos x="4" y="66"/>
              </a:cxn>
              <a:cxn ang="0">
                <a:pos x="7" y="67"/>
              </a:cxn>
              <a:cxn ang="0">
                <a:pos x="11" y="67"/>
              </a:cxn>
              <a:cxn ang="0">
                <a:pos x="15" y="66"/>
              </a:cxn>
              <a:cxn ang="0">
                <a:pos x="18" y="64"/>
              </a:cxn>
              <a:cxn ang="0">
                <a:pos x="21" y="61"/>
              </a:cxn>
              <a:cxn ang="0">
                <a:pos x="22" y="56"/>
              </a:cxn>
              <a:cxn ang="0">
                <a:pos x="0" y="0"/>
              </a:cxn>
            </a:cxnLst>
            <a:rect l="0" t="0" r="r" b="b"/>
            <a:pathLst>
              <a:path w="58" h="79">
                <a:moveTo>
                  <a:pt x="0" y="0"/>
                </a:moveTo>
                <a:lnTo>
                  <a:pt x="17" y="0"/>
                </a:lnTo>
                <a:lnTo>
                  <a:pt x="30" y="39"/>
                </a:lnTo>
                <a:lnTo>
                  <a:pt x="43" y="0"/>
                </a:lnTo>
                <a:lnTo>
                  <a:pt x="58" y="0"/>
                </a:lnTo>
                <a:lnTo>
                  <a:pt x="39" y="54"/>
                </a:lnTo>
                <a:lnTo>
                  <a:pt x="35" y="64"/>
                </a:lnTo>
                <a:lnTo>
                  <a:pt x="33" y="68"/>
                </a:lnTo>
                <a:lnTo>
                  <a:pt x="31" y="71"/>
                </a:lnTo>
                <a:lnTo>
                  <a:pt x="29" y="74"/>
                </a:lnTo>
                <a:lnTo>
                  <a:pt x="27" y="75"/>
                </a:lnTo>
                <a:lnTo>
                  <a:pt x="25" y="77"/>
                </a:lnTo>
                <a:lnTo>
                  <a:pt x="22" y="78"/>
                </a:lnTo>
                <a:lnTo>
                  <a:pt x="18" y="79"/>
                </a:lnTo>
                <a:lnTo>
                  <a:pt x="14" y="79"/>
                </a:lnTo>
                <a:lnTo>
                  <a:pt x="10" y="79"/>
                </a:lnTo>
                <a:lnTo>
                  <a:pt x="5" y="78"/>
                </a:lnTo>
                <a:lnTo>
                  <a:pt x="4" y="66"/>
                </a:lnTo>
                <a:lnTo>
                  <a:pt x="7" y="67"/>
                </a:lnTo>
                <a:lnTo>
                  <a:pt x="11" y="67"/>
                </a:lnTo>
                <a:lnTo>
                  <a:pt x="15" y="66"/>
                </a:lnTo>
                <a:lnTo>
                  <a:pt x="18" y="64"/>
                </a:lnTo>
                <a:lnTo>
                  <a:pt x="21" y="61"/>
                </a:lnTo>
                <a:lnTo>
                  <a:pt x="22" y="56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6" name="Freeform 3170"/>
          <p:cNvSpPr>
            <a:spLocks/>
          </p:cNvSpPr>
          <p:nvPr/>
        </p:nvSpPr>
        <p:spPr bwMode="auto">
          <a:xfrm>
            <a:off x="5311775" y="5486400"/>
            <a:ext cx="19050" cy="222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1" y="0"/>
              </a:cxn>
              <a:cxn ang="0">
                <a:pos x="51" y="56"/>
              </a:cxn>
              <a:cxn ang="0">
                <a:pos x="35" y="56"/>
              </a:cxn>
              <a:cxn ang="0">
                <a:pos x="35" y="11"/>
              </a:cxn>
              <a:cxn ang="0">
                <a:pos x="15" y="11"/>
              </a:cxn>
              <a:cxn ang="0">
                <a:pos x="15" y="56"/>
              </a:cxn>
              <a:cxn ang="0">
                <a:pos x="0" y="56"/>
              </a:cxn>
              <a:cxn ang="0">
                <a:pos x="0" y="0"/>
              </a:cxn>
            </a:cxnLst>
            <a:rect l="0" t="0" r="r" b="b"/>
            <a:pathLst>
              <a:path w="51" h="56">
                <a:moveTo>
                  <a:pt x="0" y="0"/>
                </a:moveTo>
                <a:lnTo>
                  <a:pt x="51" y="0"/>
                </a:lnTo>
                <a:lnTo>
                  <a:pt x="51" y="56"/>
                </a:lnTo>
                <a:lnTo>
                  <a:pt x="35" y="56"/>
                </a:lnTo>
                <a:lnTo>
                  <a:pt x="35" y="11"/>
                </a:lnTo>
                <a:lnTo>
                  <a:pt x="15" y="11"/>
                </a:lnTo>
                <a:lnTo>
                  <a:pt x="15" y="56"/>
                </a:lnTo>
                <a:lnTo>
                  <a:pt x="0" y="56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7" name="Freeform 3171"/>
          <p:cNvSpPr>
            <a:spLocks noEditPoints="1"/>
          </p:cNvSpPr>
          <p:nvPr/>
        </p:nvSpPr>
        <p:spPr bwMode="auto">
          <a:xfrm>
            <a:off x="5335588" y="5486400"/>
            <a:ext cx="22225" cy="23813"/>
          </a:xfrm>
          <a:custGeom>
            <a:avLst/>
            <a:gdLst/>
            <a:ahLst/>
            <a:cxnLst>
              <a:cxn ang="0">
                <a:pos x="1" y="16"/>
              </a:cxn>
              <a:cxn ang="0">
                <a:pos x="4" y="9"/>
              </a:cxn>
              <a:cxn ang="0">
                <a:pos x="9" y="4"/>
              </a:cxn>
              <a:cxn ang="0">
                <a:pos x="16" y="1"/>
              </a:cxn>
              <a:cxn ang="0">
                <a:pos x="25" y="0"/>
              </a:cxn>
              <a:cxn ang="0">
                <a:pos x="41" y="3"/>
              </a:cxn>
              <a:cxn ang="0">
                <a:pos x="48" y="9"/>
              </a:cxn>
              <a:cxn ang="0">
                <a:pos x="50" y="22"/>
              </a:cxn>
              <a:cxn ang="0">
                <a:pos x="50" y="45"/>
              </a:cxn>
              <a:cxn ang="0">
                <a:pos x="51" y="54"/>
              </a:cxn>
              <a:cxn ang="0">
                <a:pos x="38" y="58"/>
              </a:cxn>
              <a:cxn ang="0">
                <a:pos x="37" y="54"/>
              </a:cxn>
              <a:cxn ang="0">
                <a:pos x="36" y="52"/>
              </a:cxn>
              <a:cxn ang="0">
                <a:pos x="27" y="58"/>
              </a:cxn>
              <a:cxn ang="0">
                <a:pos x="18" y="59"/>
              </a:cxn>
              <a:cxn ang="0">
                <a:pos x="10" y="58"/>
              </a:cxn>
              <a:cxn ang="0">
                <a:pos x="5" y="55"/>
              </a:cxn>
              <a:cxn ang="0">
                <a:pos x="1" y="50"/>
              </a:cxn>
              <a:cxn ang="0">
                <a:pos x="0" y="42"/>
              </a:cxn>
              <a:cxn ang="0">
                <a:pos x="2" y="34"/>
              </a:cxn>
              <a:cxn ang="0">
                <a:pos x="8" y="28"/>
              </a:cxn>
              <a:cxn ang="0">
                <a:pos x="20" y="24"/>
              </a:cxn>
              <a:cxn ang="0">
                <a:pos x="35" y="21"/>
              </a:cxn>
              <a:cxn ang="0">
                <a:pos x="35" y="16"/>
              </a:cxn>
              <a:cxn ang="0">
                <a:pos x="29" y="12"/>
              </a:cxn>
              <a:cxn ang="0">
                <a:pos x="21" y="12"/>
              </a:cxn>
              <a:cxn ang="0">
                <a:pos x="16" y="15"/>
              </a:cxn>
              <a:cxn ang="0">
                <a:pos x="35" y="30"/>
              </a:cxn>
              <a:cxn ang="0">
                <a:pos x="25" y="33"/>
              </a:cxn>
              <a:cxn ang="0">
                <a:pos x="17" y="35"/>
              </a:cxn>
              <a:cxn ang="0">
                <a:pos x="14" y="40"/>
              </a:cxn>
              <a:cxn ang="0">
                <a:pos x="17" y="46"/>
              </a:cxn>
              <a:cxn ang="0">
                <a:pos x="23" y="48"/>
              </a:cxn>
              <a:cxn ang="0">
                <a:pos x="31" y="45"/>
              </a:cxn>
              <a:cxn ang="0">
                <a:pos x="35" y="41"/>
              </a:cxn>
              <a:cxn ang="0">
                <a:pos x="35" y="33"/>
              </a:cxn>
            </a:cxnLst>
            <a:rect l="0" t="0" r="r" b="b"/>
            <a:pathLst>
              <a:path w="53" h="59">
                <a:moveTo>
                  <a:pt x="15" y="19"/>
                </a:moveTo>
                <a:lnTo>
                  <a:pt x="1" y="16"/>
                </a:lnTo>
                <a:lnTo>
                  <a:pt x="2" y="12"/>
                </a:lnTo>
                <a:lnTo>
                  <a:pt x="4" y="9"/>
                </a:lnTo>
                <a:lnTo>
                  <a:pt x="6" y="6"/>
                </a:lnTo>
                <a:lnTo>
                  <a:pt x="9" y="4"/>
                </a:lnTo>
                <a:lnTo>
                  <a:pt x="12" y="2"/>
                </a:lnTo>
                <a:lnTo>
                  <a:pt x="16" y="1"/>
                </a:lnTo>
                <a:lnTo>
                  <a:pt x="20" y="0"/>
                </a:lnTo>
                <a:lnTo>
                  <a:pt x="25" y="0"/>
                </a:lnTo>
                <a:lnTo>
                  <a:pt x="35" y="1"/>
                </a:lnTo>
                <a:lnTo>
                  <a:pt x="41" y="3"/>
                </a:lnTo>
                <a:lnTo>
                  <a:pt x="45" y="5"/>
                </a:lnTo>
                <a:lnTo>
                  <a:pt x="48" y="9"/>
                </a:lnTo>
                <a:lnTo>
                  <a:pt x="49" y="14"/>
                </a:lnTo>
                <a:lnTo>
                  <a:pt x="50" y="22"/>
                </a:lnTo>
                <a:lnTo>
                  <a:pt x="50" y="39"/>
                </a:lnTo>
                <a:lnTo>
                  <a:pt x="50" y="45"/>
                </a:lnTo>
                <a:lnTo>
                  <a:pt x="50" y="51"/>
                </a:lnTo>
                <a:lnTo>
                  <a:pt x="51" y="54"/>
                </a:lnTo>
                <a:lnTo>
                  <a:pt x="53" y="58"/>
                </a:lnTo>
                <a:lnTo>
                  <a:pt x="38" y="58"/>
                </a:lnTo>
                <a:lnTo>
                  <a:pt x="38" y="56"/>
                </a:lnTo>
                <a:lnTo>
                  <a:pt x="37" y="54"/>
                </a:lnTo>
                <a:lnTo>
                  <a:pt x="37" y="53"/>
                </a:lnTo>
                <a:lnTo>
                  <a:pt x="36" y="52"/>
                </a:lnTo>
                <a:lnTo>
                  <a:pt x="32" y="55"/>
                </a:lnTo>
                <a:lnTo>
                  <a:pt x="27" y="58"/>
                </a:lnTo>
                <a:lnTo>
                  <a:pt x="23" y="59"/>
                </a:lnTo>
                <a:lnTo>
                  <a:pt x="18" y="59"/>
                </a:lnTo>
                <a:lnTo>
                  <a:pt x="14" y="59"/>
                </a:lnTo>
                <a:lnTo>
                  <a:pt x="10" y="58"/>
                </a:lnTo>
                <a:lnTo>
                  <a:pt x="7" y="57"/>
                </a:lnTo>
                <a:lnTo>
                  <a:pt x="5" y="55"/>
                </a:lnTo>
                <a:lnTo>
                  <a:pt x="2" y="52"/>
                </a:lnTo>
                <a:lnTo>
                  <a:pt x="1" y="50"/>
                </a:lnTo>
                <a:lnTo>
                  <a:pt x="0" y="45"/>
                </a:lnTo>
                <a:lnTo>
                  <a:pt x="0" y="42"/>
                </a:lnTo>
                <a:lnTo>
                  <a:pt x="0" y="38"/>
                </a:lnTo>
                <a:lnTo>
                  <a:pt x="2" y="34"/>
                </a:lnTo>
                <a:lnTo>
                  <a:pt x="5" y="30"/>
                </a:lnTo>
                <a:lnTo>
                  <a:pt x="8" y="28"/>
                </a:lnTo>
                <a:lnTo>
                  <a:pt x="13" y="26"/>
                </a:lnTo>
                <a:lnTo>
                  <a:pt x="20" y="24"/>
                </a:lnTo>
                <a:lnTo>
                  <a:pt x="29" y="23"/>
                </a:lnTo>
                <a:lnTo>
                  <a:pt x="35" y="21"/>
                </a:lnTo>
                <a:lnTo>
                  <a:pt x="35" y="19"/>
                </a:lnTo>
                <a:lnTo>
                  <a:pt x="35" y="16"/>
                </a:lnTo>
                <a:lnTo>
                  <a:pt x="33" y="13"/>
                </a:lnTo>
                <a:lnTo>
                  <a:pt x="29" y="12"/>
                </a:lnTo>
                <a:lnTo>
                  <a:pt x="24" y="12"/>
                </a:lnTo>
                <a:lnTo>
                  <a:pt x="21" y="12"/>
                </a:lnTo>
                <a:lnTo>
                  <a:pt x="18" y="13"/>
                </a:lnTo>
                <a:lnTo>
                  <a:pt x="16" y="15"/>
                </a:lnTo>
                <a:lnTo>
                  <a:pt x="15" y="19"/>
                </a:lnTo>
                <a:close/>
                <a:moveTo>
                  <a:pt x="35" y="30"/>
                </a:moveTo>
                <a:lnTo>
                  <a:pt x="32" y="31"/>
                </a:lnTo>
                <a:lnTo>
                  <a:pt x="25" y="33"/>
                </a:lnTo>
                <a:lnTo>
                  <a:pt x="20" y="34"/>
                </a:lnTo>
                <a:lnTo>
                  <a:pt x="17" y="35"/>
                </a:lnTo>
                <a:lnTo>
                  <a:pt x="15" y="38"/>
                </a:lnTo>
                <a:lnTo>
                  <a:pt x="14" y="40"/>
                </a:lnTo>
                <a:lnTo>
                  <a:pt x="15" y="43"/>
                </a:lnTo>
                <a:lnTo>
                  <a:pt x="17" y="46"/>
                </a:lnTo>
                <a:lnTo>
                  <a:pt x="19" y="48"/>
                </a:lnTo>
                <a:lnTo>
                  <a:pt x="23" y="48"/>
                </a:lnTo>
                <a:lnTo>
                  <a:pt x="26" y="47"/>
                </a:lnTo>
                <a:lnTo>
                  <a:pt x="31" y="45"/>
                </a:lnTo>
                <a:lnTo>
                  <a:pt x="33" y="43"/>
                </a:lnTo>
                <a:lnTo>
                  <a:pt x="35" y="41"/>
                </a:lnTo>
                <a:lnTo>
                  <a:pt x="35" y="38"/>
                </a:lnTo>
                <a:lnTo>
                  <a:pt x="35" y="33"/>
                </a:lnTo>
                <a:lnTo>
                  <a:pt x="35" y="3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8" name="Freeform 3172"/>
          <p:cNvSpPr>
            <a:spLocks/>
          </p:cNvSpPr>
          <p:nvPr/>
        </p:nvSpPr>
        <p:spPr bwMode="auto">
          <a:xfrm>
            <a:off x="6132513" y="6180138"/>
            <a:ext cx="23812" cy="269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" y="0"/>
              </a:cxn>
              <a:cxn ang="0">
                <a:pos x="32" y="41"/>
              </a:cxn>
              <a:cxn ang="0">
                <a:pos x="50" y="0"/>
              </a:cxn>
              <a:cxn ang="0">
                <a:pos x="59" y="0"/>
              </a:cxn>
              <a:cxn ang="0">
                <a:pos x="34" y="52"/>
              </a:cxn>
              <a:cxn ang="0">
                <a:pos x="30" y="60"/>
              </a:cxn>
              <a:cxn ang="0">
                <a:pos x="27" y="64"/>
              </a:cxn>
              <a:cxn ang="0">
                <a:pos x="23" y="66"/>
              </a:cxn>
              <a:cxn ang="0">
                <a:pos x="18" y="67"/>
              </a:cxn>
              <a:cxn ang="0">
                <a:pos x="15" y="67"/>
              </a:cxn>
              <a:cxn ang="0">
                <a:pos x="10" y="66"/>
              </a:cxn>
              <a:cxn ang="0">
                <a:pos x="10" y="58"/>
              </a:cxn>
              <a:cxn ang="0">
                <a:pos x="14" y="60"/>
              </a:cxn>
              <a:cxn ang="0">
                <a:pos x="17" y="60"/>
              </a:cxn>
              <a:cxn ang="0">
                <a:pos x="20" y="60"/>
              </a:cxn>
              <a:cxn ang="0">
                <a:pos x="23" y="58"/>
              </a:cxn>
              <a:cxn ang="0">
                <a:pos x="25" y="55"/>
              </a:cxn>
              <a:cxn ang="0">
                <a:pos x="28" y="49"/>
              </a:cxn>
              <a:cxn ang="0">
                <a:pos x="0" y="0"/>
              </a:cxn>
            </a:cxnLst>
            <a:rect l="0" t="0" r="r" b="b"/>
            <a:pathLst>
              <a:path w="59" h="67">
                <a:moveTo>
                  <a:pt x="0" y="0"/>
                </a:moveTo>
                <a:lnTo>
                  <a:pt x="10" y="0"/>
                </a:lnTo>
                <a:lnTo>
                  <a:pt x="32" y="41"/>
                </a:lnTo>
                <a:lnTo>
                  <a:pt x="50" y="0"/>
                </a:lnTo>
                <a:lnTo>
                  <a:pt x="59" y="0"/>
                </a:lnTo>
                <a:lnTo>
                  <a:pt x="34" y="52"/>
                </a:lnTo>
                <a:lnTo>
                  <a:pt x="30" y="60"/>
                </a:lnTo>
                <a:lnTo>
                  <a:pt x="27" y="64"/>
                </a:lnTo>
                <a:lnTo>
                  <a:pt x="23" y="66"/>
                </a:lnTo>
                <a:lnTo>
                  <a:pt x="18" y="67"/>
                </a:lnTo>
                <a:lnTo>
                  <a:pt x="15" y="67"/>
                </a:lnTo>
                <a:lnTo>
                  <a:pt x="10" y="66"/>
                </a:lnTo>
                <a:lnTo>
                  <a:pt x="10" y="58"/>
                </a:lnTo>
                <a:lnTo>
                  <a:pt x="14" y="60"/>
                </a:lnTo>
                <a:lnTo>
                  <a:pt x="17" y="60"/>
                </a:lnTo>
                <a:lnTo>
                  <a:pt x="20" y="60"/>
                </a:lnTo>
                <a:lnTo>
                  <a:pt x="23" y="58"/>
                </a:lnTo>
                <a:lnTo>
                  <a:pt x="25" y="55"/>
                </a:lnTo>
                <a:lnTo>
                  <a:pt x="28" y="49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89" name="Freeform 3173"/>
          <p:cNvSpPr>
            <a:spLocks/>
          </p:cNvSpPr>
          <p:nvPr/>
        </p:nvSpPr>
        <p:spPr bwMode="auto">
          <a:xfrm>
            <a:off x="6159500" y="6180138"/>
            <a:ext cx="20638" cy="25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3" y="0"/>
              </a:cxn>
              <a:cxn ang="0">
                <a:pos x="53" y="66"/>
              </a:cxn>
              <a:cxn ang="0">
                <a:pos x="43" y="66"/>
              </a:cxn>
              <a:cxn ang="0">
                <a:pos x="43" y="7"/>
              </a:cxn>
              <a:cxn ang="0">
                <a:pos x="9" y="7"/>
              </a:cxn>
              <a:cxn ang="0">
                <a:pos x="9" y="66"/>
              </a:cxn>
              <a:cxn ang="0">
                <a:pos x="0" y="66"/>
              </a:cxn>
              <a:cxn ang="0">
                <a:pos x="0" y="0"/>
              </a:cxn>
            </a:cxnLst>
            <a:rect l="0" t="0" r="r" b="b"/>
            <a:pathLst>
              <a:path w="53" h="66">
                <a:moveTo>
                  <a:pt x="0" y="0"/>
                </a:moveTo>
                <a:lnTo>
                  <a:pt x="53" y="0"/>
                </a:lnTo>
                <a:lnTo>
                  <a:pt x="53" y="66"/>
                </a:lnTo>
                <a:lnTo>
                  <a:pt x="43" y="66"/>
                </a:lnTo>
                <a:lnTo>
                  <a:pt x="43" y="7"/>
                </a:lnTo>
                <a:lnTo>
                  <a:pt x="9" y="7"/>
                </a:lnTo>
                <a:lnTo>
                  <a:pt x="9" y="66"/>
                </a:lnTo>
                <a:lnTo>
                  <a:pt x="0" y="66"/>
                </a:lnTo>
                <a:lnTo>
                  <a:pt x="0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0" name="Freeform 3174"/>
          <p:cNvSpPr>
            <a:spLocks noEditPoints="1"/>
          </p:cNvSpPr>
          <p:nvPr/>
        </p:nvSpPr>
        <p:spPr bwMode="auto">
          <a:xfrm>
            <a:off x="6183313" y="6180138"/>
            <a:ext cx="25400" cy="25400"/>
          </a:xfrm>
          <a:custGeom>
            <a:avLst/>
            <a:gdLst/>
            <a:ahLst/>
            <a:cxnLst>
              <a:cxn ang="0">
                <a:pos x="0" y="66"/>
              </a:cxn>
              <a:cxn ang="0">
                <a:pos x="25" y="0"/>
              </a:cxn>
              <a:cxn ang="0">
                <a:pos x="36" y="0"/>
              </a:cxn>
              <a:cxn ang="0">
                <a:pos x="63" y="66"/>
              </a:cxn>
              <a:cxn ang="0">
                <a:pos x="53" y="66"/>
              </a:cxn>
              <a:cxn ang="0">
                <a:pos x="45" y="46"/>
              </a:cxn>
              <a:cxn ang="0">
                <a:pos x="17" y="46"/>
              </a:cxn>
              <a:cxn ang="0">
                <a:pos x="9" y="66"/>
              </a:cxn>
              <a:cxn ang="0">
                <a:pos x="0" y="66"/>
              </a:cxn>
              <a:cxn ang="0">
                <a:pos x="19" y="39"/>
              </a:cxn>
              <a:cxn ang="0">
                <a:pos x="42" y="39"/>
              </a:cxn>
              <a:cxn ang="0">
                <a:pos x="36" y="20"/>
              </a:cxn>
              <a:cxn ang="0">
                <a:pos x="32" y="13"/>
              </a:cxn>
              <a:cxn ang="0">
                <a:pos x="30" y="6"/>
              </a:cxn>
              <a:cxn ang="0">
                <a:pos x="28" y="13"/>
              </a:cxn>
              <a:cxn ang="0">
                <a:pos x="26" y="19"/>
              </a:cxn>
              <a:cxn ang="0">
                <a:pos x="19" y="39"/>
              </a:cxn>
            </a:cxnLst>
            <a:rect l="0" t="0" r="r" b="b"/>
            <a:pathLst>
              <a:path w="63" h="66">
                <a:moveTo>
                  <a:pt x="0" y="66"/>
                </a:moveTo>
                <a:lnTo>
                  <a:pt x="25" y="0"/>
                </a:lnTo>
                <a:lnTo>
                  <a:pt x="36" y="0"/>
                </a:lnTo>
                <a:lnTo>
                  <a:pt x="63" y="66"/>
                </a:lnTo>
                <a:lnTo>
                  <a:pt x="53" y="66"/>
                </a:lnTo>
                <a:lnTo>
                  <a:pt x="45" y="46"/>
                </a:lnTo>
                <a:lnTo>
                  <a:pt x="17" y="46"/>
                </a:lnTo>
                <a:lnTo>
                  <a:pt x="9" y="66"/>
                </a:lnTo>
                <a:lnTo>
                  <a:pt x="0" y="66"/>
                </a:lnTo>
                <a:close/>
                <a:moveTo>
                  <a:pt x="19" y="39"/>
                </a:moveTo>
                <a:lnTo>
                  <a:pt x="42" y="39"/>
                </a:lnTo>
                <a:lnTo>
                  <a:pt x="36" y="20"/>
                </a:lnTo>
                <a:lnTo>
                  <a:pt x="32" y="13"/>
                </a:lnTo>
                <a:lnTo>
                  <a:pt x="30" y="6"/>
                </a:lnTo>
                <a:lnTo>
                  <a:pt x="28" y="13"/>
                </a:lnTo>
                <a:lnTo>
                  <a:pt x="26" y="19"/>
                </a:lnTo>
                <a:lnTo>
                  <a:pt x="19" y="3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1" name="Freeform 3175"/>
          <p:cNvSpPr>
            <a:spLocks/>
          </p:cNvSpPr>
          <p:nvPr/>
        </p:nvSpPr>
        <p:spPr bwMode="auto">
          <a:xfrm>
            <a:off x="6205538" y="6180138"/>
            <a:ext cx="22225" cy="25400"/>
          </a:xfrm>
          <a:custGeom>
            <a:avLst/>
            <a:gdLst/>
            <a:ahLst/>
            <a:cxnLst>
              <a:cxn ang="0">
                <a:pos x="22" y="66"/>
              </a:cxn>
              <a:cxn ang="0">
                <a:pos x="22" y="7"/>
              </a:cxn>
              <a:cxn ang="0">
                <a:pos x="0" y="7"/>
              </a:cxn>
              <a:cxn ang="0">
                <a:pos x="0" y="0"/>
              </a:cxn>
              <a:cxn ang="0">
                <a:pos x="54" y="0"/>
              </a:cxn>
              <a:cxn ang="0">
                <a:pos x="54" y="7"/>
              </a:cxn>
              <a:cxn ang="0">
                <a:pos x="32" y="7"/>
              </a:cxn>
              <a:cxn ang="0">
                <a:pos x="32" y="66"/>
              </a:cxn>
              <a:cxn ang="0">
                <a:pos x="22" y="66"/>
              </a:cxn>
            </a:cxnLst>
            <a:rect l="0" t="0" r="r" b="b"/>
            <a:pathLst>
              <a:path w="54" h="66">
                <a:moveTo>
                  <a:pt x="22" y="66"/>
                </a:moveTo>
                <a:lnTo>
                  <a:pt x="22" y="7"/>
                </a:lnTo>
                <a:lnTo>
                  <a:pt x="0" y="7"/>
                </a:lnTo>
                <a:lnTo>
                  <a:pt x="0" y="0"/>
                </a:lnTo>
                <a:lnTo>
                  <a:pt x="54" y="0"/>
                </a:lnTo>
                <a:lnTo>
                  <a:pt x="54" y="7"/>
                </a:lnTo>
                <a:lnTo>
                  <a:pt x="32" y="7"/>
                </a:lnTo>
                <a:lnTo>
                  <a:pt x="32" y="66"/>
                </a:lnTo>
                <a:lnTo>
                  <a:pt x="22" y="6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2" name="Freeform 3176"/>
          <p:cNvSpPr>
            <a:spLocks/>
          </p:cNvSpPr>
          <p:nvPr/>
        </p:nvSpPr>
        <p:spPr bwMode="auto">
          <a:xfrm>
            <a:off x="6229350" y="6178550"/>
            <a:ext cx="23813" cy="28575"/>
          </a:xfrm>
          <a:custGeom>
            <a:avLst/>
            <a:gdLst/>
            <a:ahLst/>
            <a:cxnLst>
              <a:cxn ang="0">
                <a:pos x="59" y="47"/>
              </a:cxn>
              <a:cxn ang="0">
                <a:pos x="55" y="57"/>
              </a:cxn>
              <a:cxn ang="0">
                <a:pos x="49" y="64"/>
              </a:cxn>
              <a:cxn ang="0">
                <a:pos x="41" y="68"/>
              </a:cxn>
              <a:cxn ang="0">
                <a:pos x="32" y="69"/>
              </a:cxn>
              <a:cxn ang="0">
                <a:pos x="22" y="68"/>
              </a:cxn>
              <a:cxn ang="0">
                <a:pos x="14" y="65"/>
              </a:cxn>
              <a:cxn ang="0">
                <a:pos x="8" y="60"/>
              </a:cxn>
              <a:cxn ang="0">
                <a:pos x="3" y="53"/>
              </a:cxn>
              <a:cxn ang="0">
                <a:pos x="0" y="34"/>
              </a:cxn>
              <a:cxn ang="0">
                <a:pos x="1" y="24"/>
              </a:cxn>
              <a:cxn ang="0">
                <a:pos x="4" y="16"/>
              </a:cxn>
              <a:cxn ang="0">
                <a:pos x="9" y="9"/>
              </a:cxn>
              <a:cxn ang="0">
                <a:pos x="15" y="4"/>
              </a:cxn>
              <a:cxn ang="0">
                <a:pos x="24" y="1"/>
              </a:cxn>
              <a:cxn ang="0">
                <a:pos x="32" y="0"/>
              </a:cxn>
              <a:cxn ang="0">
                <a:pos x="41" y="2"/>
              </a:cxn>
              <a:cxn ang="0">
                <a:pos x="49" y="5"/>
              </a:cxn>
              <a:cxn ang="0">
                <a:pos x="54" y="11"/>
              </a:cxn>
              <a:cxn ang="0">
                <a:pos x="58" y="20"/>
              </a:cxn>
              <a:cxn ang="0">
                <a:pos x="47" y="15"/>
              </a:cxn>
              <a:cxn ang="0">
                <a:pos x="38" y="9"/>
              </a:cxn>
              <a:cxn ang="0">
                <a:pos x="28" y="8"/>
              </a:cxn>
              <a:cxn ang="0">
                <a:pos x="22" y="10"/>
              </a:cxn>
              <a:cxn ang="0">
                <a:pos x="14" y="16"/>
              </a:cxn>
              <a:cxn ang="0">
                <a:pos x="9" y="27"/>
              </a:cxn>
              <a:cxn ang="0">
                <a:pos x="10" y="43"/>
              </a:cxn>
              <a:cxn ang="0">
                <a:pos x="13" y="52"/>
              </a:cxn>
              <a:cxn ang="0">
                <a:pos x="17" y="57"/>
              </a:cxn>
              <a:cxn ang="0">
                <a:pos x="25" y="61"/>
              </a:cxn>
              <a:cxn ang="0">
                <a:pos x="35" y="62"/>
              </a:cxn>
              <a:cxn ang="0">
                <a:pos x="41" y="60"/>
              </a:cxn>
              <a:cxn ang="0">
                <a:pos x="46" y="55"/>
              </a:cxn>
              <a:cxn ang="0">
                <a:pos x="49" y="49"/>
              </a:cxn>
            </a:cxnLst>
            <a:rect l="0" t="0" r="r" b="b"/>
            <a:pathLst>
              <a:path w="59" h="69">
                <a:moveTo>
                  <a:pt x="50" y="45"/>
                </a:moveTo>
                <a:lnTo>
                  <a:pt x="59" y="47"/>
                </a:lnTo>
                <a:lnTo>
                  <a:pt x="57" y="52"/>
                </a:lnTo>
                <a:lnTo>
                  <a:pt x="55" y="57"/>
                </a:lnTo>
                <a:lnTo>
                  <a:pt x="52" y="61"/>
                </a:lnTo>
                <a:lnTo>
                  <a:pt x="49" y="64"/>
                </a:lnTo>
                <a:lnTo>
                  <a:pt x="45" y="66"/>
                </a:lnTo>
                <a:lnTo>
                  <a:pt x="41" y="68"/>
                </a:lnTo>
                <a:lnTo>
                  <a:pt x="37" y="69"/>
                </a:lnTo>
                <a:lnTo>
                  <a:pt x="32" y="69"/>
                </a:lnTo>
                <a:lnTo>
                  <a:pt x="27" y="69"/>
                </a:lnTo>
                <a:lnTo>
                  <a:pt x="22" y="68"/>
                </a:lnTo>
                <a:lnTo>
                  <a:pt x="17" y="67"/>
                </a:lnTo>
                <a:lnTo>
                  <a:pt x="14" y="65"/>
                </a:lnTo>
                <a:lnTo>
                  <a:pt x="10" y="63"/>
                </a:lnTo>
                <a:lnTo>
                  <a:pt x="8" y="60"/>
                </a:lnTo>
                <a:lnTo>
                  <a:pt x="5" y="56"/>
                </a:lnTo>
                <a:lnTo>
                  <a:pt x="3" y="53"/>
                </a:lnTo>
                <a:lnTo>
                  <a:pt x="1" y="44"/>
                </a:lnTo>
                <a:lnTo>
                  <a:pt x="0" y="34"/>
                </a:lnTo>
                <a:lnTo>
                  <a:pt x="0" y="29"/>
                </a:lnTo>
                <a:lnTo>
                  <a:pt x="1" y="24"/>
                </a:lnTo>
                <a:lnTo>
                  <a:pt x="2" y="20"/>
                </a:lnTo>
                <a:lnTo>
                  <a:pt x="4" y="16"/>
                </a:lnTo>
                <a:lnTo>
                  <a:pt x="6" y="12"/>
                </a:lnTo>
                <a:lnTo>
                  <a:pt x="9" y="9"/>
                </a:lnTo>
                <a:lnTo>
                  <a:pt x="12" y="7"/>
                </a:lnTo>
                <a:lnTo>
                  <a:pt x="15" y="4"/>
                </a:lnTo>
                <a:lnTo>
                  <a:pt x="20" y="3"/>
                </a:lnTo>
                <a:lnTo>
                  <a:pt x="24" y="1"/>
                </a:lnTo>
                <a:lnTo>
                  <a:pt x="28" y="1"/>
                </a:lnTo>
                <a:lnTo>
                  <a:pt x="32" y="0"/>
                </a:lnTo>
                <a:lnTo>
                  <a:pt x="37" y="1"/>
                </a:lnTo>
                <a:lnTo>
                  <a:pt x="41" y="2"/>
                </a:lnTo>
                <a:lnTo>
                  <a:pt x="45" y="3"/>
                </a:lnTo>
                <a:lnTo>
                  <a:pt x="49" y="5"/>
                </a:lnTo>
                <a:lnTo>
                  <a:pt x="52" y="8"/>
                </a:lnTo>
                <a:lnTo>
                  <a:pt x="54" y="11"/>
                </a:lnTo>
                <a:lnTo>
                  <a:pt x="56" y="15"/>
                </a:lnTo>
                <a:lnTo>
                  <a:pt x="58" y="20"/>
                </a:lnTo>
                <a:lnTo>
                  <a:pt x="49" y="22"/>
                </a:lnTo>
                <a:lnTo>
                  <a:pt x="47" y="15"/>
                </a:lnTo>
                <a:lnTo>
                  <a:pt x="43" y="11"/>
                </a:lnTo>
                <a:lnTo>
                  <a:pt x="38" y="9"/>
                </a:lnTo>
                <a:lnTo>
                  <a:pt x="32" y="8"/>
                </a:lnTo>
                <a:lnTo>
                  <a:pt x="28" y="8"/>
                </a:lnTo>
                <a:lnTo>
                  <a:pt x="25" y="9"/>
                </a:lnTo>
                <a:lnTo>
                  <a:pt x="22" y="10"/>
                </a:lnTo>
                <a:lnTo>
                  <a:pt x="18" y="11"/>
                </a:lnTo>
                <a:lnTo>
                  <a:pt x="14" y="16"/>
                </a:lnTo>
                <a:lnTo>
                  <a:pt x="11" y="21"/>
                </a:lnTo>
                <a:lnTo>
                  <a:pt x="9" y="27"/>
                </a:lnTo>
                <a:lnTo>
                  <a:pt x="9" y="34"/>
                </a:lnTo>
                <a:lnTo>
                  <a:pt x="10" y="43"/>
                </a:lnTo>
                <a:lnTo>
                  <a:pt x="11" y="50"/>
                </a:lnTo>
                <a:lnTo>
                  <a:pt x="13" y="52"/>
                </a:lnTo>
                <a:lnTo>
                  <a:pt x="14" y="55"/>
                </a:lnTo>
                <a:lnTo>
                  <a:pt x="17" y="57"/>
                </a:lnTo>
                <a:lnTo>
                  <a:pt x="20" y="59"/>
                </a:lnTo>
                <a:lnTo>
                  <a:pt x="25" y="61"/>
                </a:lnTo>
                <a:lnTo>
                  <a:pt x="31" y="62"/>
                </a:lnTo>
                <a:lnTo>
                  <a:pt x="35" y="62"/>
                </a:lnTo>
                <a:lnTo>
                  <a:pt x="38" y="61"/>
                </a:lnTo>
                <a:lnTo>
                  <a:pt x="41" y="60"/>
                </a:lnTo>
                <a:lnTo>
                  <a:pt x="43" y="58"/>
                </a:lnTo>
                <a:lnTo>
                  <a:pt x="46" y="55"/>
                </a:lnTo>
                <a:lnTo>
                  <a:pt x="48" y="52"/>
                </a:lnTo>
                <a:lnTo>
                  <a:pt x="49" y="49"/>
                </a:lnTo>
                <a:lnTo>
                  <a:pt x="50" y="45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3" name="Freeform 3177"/>
          <p:cNvSpPr>
            <a:spLocks/>
          </p:cNvSpPr>
          <p:nvPr/>
        </p:nvSpPr>
        <p:spPr bwMode="auto">
          <a:xfrm>
            <a:off x="5462588" y="6318250"/>
            <a:ext cx="7937" cy="22225"/>
          </a:xfrm>
          <a:custGeom>
            <a:avLst/>
            <a:gdLst/>
            <a:ahLst/>
            <a:cxnLst>
              <a:cxn ang="0">
                <a:pos x="21" y="56"/>
              </a:cxn>
              <a:cxn ang="0">
                <a:pos x="14" y="56"/>
              </a:cxn>
              <a:cxn ang="0">
                <a:pos x="14" y="12"/>
              </a:cxn>
              <a:cxn ang="0">
                <a:pos x="11" y="14"/>
              </a:cxn>
              <a:cxn ang="0">
                <a:pos x="7" y="17"/>
              </a:cxn>
              <a:cxn ang="0">
                <a:pos x="4" y="19"/>
              </a:cxn>
              <a:cxn ang="0">
                <a:pos x="0" y="20"/>
              </a:cxn>
              <a:cxn ang="0">
                <a:pos x="0" y="14"/>
              </a:cxn>
              <a:cxn ang="0">
                <a:pos x="5" y="11"/>
              </a:cxn>
              <a:cxn ang="0">
                <a:pos x="10" y="7"/>
              </a:cxn>
              <a:cxn ang="0">
                <a:pos x="14" y="3"/>
              </a:cxn>
              <a:cxn ang="0">
                <a:pos x="16" y="0"/>
              </a:cxn>
              <a:cxn ang="0">
                <a:pos x="21" y="0"/>
              </a:cxn>
              <a:cxn ang="0">
                <a:pos x="21" y="56"/>
              </a:cxn>
            </a:cxnLst>
            <a:rect l="0" t="0" r="r" b="b"/>
            <a:pathLst>
              <a:path w="21" h="56">
                <a:moveTo>
                  <a:pt x="21" y="56"/>
                </a:moveTo>
                <a:lnTo>
                  <a:pt x="14" y="56"/>
                </a:lnTo>
                <a:lnTo>
                  <a:pt x="14" y="12"/>
                </a:lnTo>
                <a:lnTo>
                  <a:pt x="11" y="14"/>
                </a:lnTo>
                <a:lnTo>
                  <a:pt x="7" y="17"/>
                </a:lnTo>
                <a:lnTo>
                  <a:pt x="4" y="19"/>
                </a:lnTo>
                <a:lnTo>
                  <a:pt x="0" y="20"/>
                </a:lnTo>
                <a:lnTo>
                  <a:pt x="0" y="14"/>
                </a:lnTo>
                <a:lnTo>
                  <a:pt x="5" y="11"/>
                </a:lnTo>
                <a:lnTo>
                  <a:pt x="10" y="7"/>
                </a:lnTo>
                <a:lnTo>
                  <a:pt x="14" y="3"/>
                </a:lnTo>
                <a:lnTo>
                  <a:pt x="16" y="0"/>
                </a:lnTo>
                <a:lnTo>
                  <a:pt x="21" y="0"/>
                </a:lnTo>
                <a:lnTo>
                  <a:pt x="21" y="5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4" name="Freeform 3178"/>
          <p:cNvSpPr>
            <a:spLocks noEditPoints="1"/>
          </p:cNvSpPr>
          <p:nvPr/>
        </p:nvSpPr>
        <p:spPr bwMode="auto">
          <a:xfrm>
            <a:off x="5476875" y="6318250"/>
            <a:ext cx="14288" cy="22225"/>
          </a:xfrm>
          <a:custGeom>
            <a:avLst/>
            <a:gdLst/>
            <a:ahLst/>
            <a:cxnLst>
              <a:cxn ang="0">
                <a:pos x="0" y="28"/>
              </a:cxn>
              <a:cxn ang="0">
                <a:pos x="1" y="19"/>
              </a:cxn>
              <a:cxn ang="0">
                <a:pos x="2" y="12"/>
              </a:cxn>
              <a:cxn ang="0">
                <a:pos x="5" y="7"/>
              </a:cxn>
              <a:cxn ang="0">
                <a:pos x="8" y="3"/>
              </a:cxn>
              <a:cxn ang="0">
                <a:pos x="13" y="1"/>
              </a:cxn>
              <a:cxn ang="0">
                <a:pos x="18" y="0"/>
              </a:cxn>
              <a:cxn ang="0">
                <a:pos x="22" y="0"/>
              </a:cxn>
              <a:cxn ang="0">
                <a:pos x="26" y="2"/>
              </a:cxn>
              <a:cxn ang="0">
                <a:pos x="29" y="4"/>
              </a:cxn>
              <a:cxn ang="0">
                <a:pos x="31" y="7"/>
              </a:cxn>
              <a:cxn ang="0">
                <a:pos x="34" y="10"/>
              </a:cxn>
              <a:cxn ang="0">
                <a:pos x="36" y="15"/>
              </a:cxn>
              <a:cxn ang="0">
                <a:pos x="37" y="20"/>
              </a:cxn>
              <a:cxn ang="0">
                <a:pos x="37" y="28"/>
              </a:cxn>
              <a:cxn ang="0">
                <a:pos x="37" y="36"/>
              </a:cxn>
              <a:cxn ang="0">
                <a:pos x="35" y="43"/>
              </a:cxn>
              <a:cxn ang="0">
                <a:pos x="33" y="49"/>
              </a:cxn>
              <a:cxn ang="0">
                <a:pos x="28" y="53"/>
              </a:cxn>
              <a:cxn ang="0">
                <a:pos x="24" y="56"/>
              </a:cxn>
              <a:cxn ang="0">
                <a:pos x="18" y="57"/>
              </a:cxn>
              <a:cxn ang="0">
                <a:pos x="14" y="56"/>
              </a:cxn>
              <a:cxn ang="0">
                <a:pos x="11" y="55"/>
              </a:cxn>
              <a:cxn ang="0">
                <a:pos x="8" y="53"/>
              </a:cxn>
              <a:cxn ang="0">
                <a:pos x="6" y="51"/>
              </a:cxn>
              <a:cxn ang="0">
                <a:pos x="3" y="47"/>
              </a:cxn>
              <a:cxn ang="0">
                <a:pos x="2" y="41"/>
              </a:cxn>
              <a:cxn ang="0">
                <a:pos x="1" y="35"/>
              </a:cxn>
              <a:cxn ang="0">
                <a:pos x="0" y="28"/>
              </a:cxn>
              <a:cxn ang="0">
                <a:pos x="7" y="28"/>
              </a:cxn>
              <a:cxn ang="0">
                <a:pos x="8" y="34"/>
              </a:cxn>
              <a:cxn ang="0">
                <a:pos x="8" y="39"/>
              </a:cxn>
              <a:cxn ang="0">
                <a:pos x="9" y="43"/>
              </a:cxn>
              <a:cxn ang="0">
                <a:pos x="10" y="47"/>
              </a:cxn>
              <a:cxn ang="0">
                <a:pos x="12" y="49"/>
              </a:cxn>
              <a:cxn ang="0">
                <a:pos x="14" y="50"/>
              </a:cxn>
              <a:cxn ang="0">
                <a:pos x="16" y="51"/>
              </a:cxn>
              <a:cxn ang="0">
                <a:pos x="18" y="51"/>
              </a:cxn>
              <a:cxn ang="0">
                <a:pos x="20" y="51"/>
              </a:cxn>
              <a:cxn ang="0">
                <a:pos x="22" y="50"/>
              </a:cxn>
              <a:cxn ang="0">
                <a:pos x="24" y="49"/>
              </a:cxn>
              <a:cxn ang="0">
                <a:pos x="26" y="47"/>
              </a:cxn>
              <a:cxn ang="0">
                <a:pos x="27" y="43"/>
              </a:cxn>
              <a:cxn ang="0">
                <a:pos x="28" y="39"/>
              </a:cxn>
              <a:cxn ang="0">
                <a:pos x="29" y="34"/>
              </a:cxn>
              <a:cxn ang="0">
                <a:pos x="29" y="28"/>
              </a:cxn>
              <a:cxn ang="0">
                <a:pos x="29" y="22"/>
              </a:cxn>
              <a:cxn ang="0">
                <a:pos x="28" y="17"/>
              </a:cxn>
              <a:cxn ang="0">
                <a:pos x="27" y="13"/>
              </a:cxn>
              <a:cxn ang="0">
                <a:pos x="26" y="10"/>
              </a:cxn>
              <a:cxn ang="0">
                <a:pos x="24" y="8"/>
              </a:cxn>
              <a:cxn ang="0">
                <a:pos x="22" y="7"/>
              </a:cxn>
              <a:cxn ang="0">
                <a:pos x="20" y="6"/>
              </a:cxn>
              <a:cxn ang="0">
                <a:pos x="18" y="5"/>
              </a:cxn>
              <a:cxn ang="0">
                <a:pos x="16" y="6"/>
              </a:cxn>
              <a:cxn ang="0">
                <a:pos x="14" y="6"/>
              </a:cxn>
              <a:cxn ang="0">
                <a:pos x="12" y="8"/>
              </a:cxn>
              <a:cxn ang="0">
                <a:pos x="11" y="9"/>
              </a:cxn>
              <a:cxn ang="0">
                <a:pos x="9" y="12"/>
              </a:cxn>
              <a:cxn ang="0">
                <a:pos x="8" y="16"/>
              </a:cxn>
              <a:cxn ang="0">
                <a:pos x="8" y="22"/>
              </a:cxn>
              <a:cxn ang="0">
                <a:pos x="7" y="28"/>
              </a:cxn>
            </a:cxnLst>
            <a:rect l="0" t="0" r="r" b="b"/>
            <a:pathLst>
              <a:path w="37" h="57">
                <a:moveTo>
                  <a:pt x="0" y="28"/>
                </a:moveTo>
                <a:lnTo>
                  <a:pt x="1" y="19"/>
                </a:lnTo>
                <a:lnTo>
                  <a:pt x="2" y="12"/>
                </a:lnTo>
                <a:lnTo>
                  <a:pt x="5" y="7"/>
                </a:lnTo>
                <a:lnTo>
                  <a:pt x="8" y="3"/>
                </a:lnTo>
                <a:lnTo>
                  <a:pt x="13" y="1"/>
                </a:lnTo>
                <a:lnTo>
                  <a:pt x="18" y="0"/>
                </a:lnTo>
                <a:lnTo>
                  <a:pt x="22" y="0"/>
                </a:lnTo>
                <a:lnTo>
                  <a:pt x="26" y="2"/>
                </a:lnTo>
                <a:lnTo>
                  <a:pt x="29" y="4"/>
                </a:lnTo>
                <a:lnTo>
                  <a:pt x="31" y="7"/>
                </a:lnTo>
                <a:lnTo>
                  <a:pt x="34" y="10"/>
                </a:lnTo>
                <a:lnTo>
                  <a:pt x="36" y="15"/>
                </a:lnTo>
                <a:lnTo>
                  <a:pt x="37" y="20"/>
                </a:lnTo>
                <a:lnTo>
                  <a:pt x="37" y="28"/>
                </a:lnTo>
                <a:lnTo>
                  <a:pt x="37" y="36"/>
                </a:lnTo>
                <a:lnTo>
                  <a:pt x="35" y="43"/>
                </a:lnTo>
                <a:lnTo>
                  <a:pt x="33" y="49"/>
                </a:lnTo>
                <a:lnTo>
                  <a:pt x="28" y="53"/>
                </a:lnTo>
                <a:lnTo>
                  <a:pt x="24" y="56"/>
                </a:lnTo>
                <a:lnTo>
                  <a:pt x="18" y="57"/>
                </a:lnTo>
                <a:lnTo>
                  <a:pt x="14" y="56"/>
                </a:lnTo>
                <a:lnTo>
                  <a:pt x="11" y="55"/>
                </a:lnTo>
                <a:lnTo>
                  <a:pt x="8" y="53"/>
                </a:lnTo>
                <a:lnTo>
                  <a:pt x="6" y="51"/>
                </a:lnTo>
                <a:lnTo>
                  <a:pt x="3" y="47"/>
                </a:lnTo>
                <a:lnTo>
                  <a:pt x="2" y="41"/>
                </a:lnTo>
                <a:lnTo>
                  <a:pt x="1" y="35"/>
                </a:lnTo>
                <a:lnTo>
                  <a:pt x="0" y="28"/>
                </a:lnTo>
                <a:close/>
                <a:moveTo>
                  <a:pt x="7" y="28"/>
                </a:moveTo>
                <a:lnTo>
                  <a:pt x="8" y="34"/>
                </a:lnTo>
                <a:lnTo>
                  <a:pt x="8" y="39"/>
                </a:lnTo>
                <a:lnTo>
                  <a:pt x="9" y="43"/>
                </a:lnTo>
                <a:lnTo>
                  <a:pt x="10" y="47"/>
                </a:lnTo>
                <a:lnTo>
                  <a:pt x="12" y="49"/>
                </a:lnTo>
                <a:lnTo>
                  <a:pt x="14" y="50"/>
                </a:lnTo>
                <a:lnTo>
                  <a:pt x="16" y="51"/>
                </a:lnTo>
                <a:lnTo>
                  <a:pt x="18" y="51"/>
                </a:lnTo>
                <a:lnTo>
                  <a:pt x="20" y="51"/>
                </a:lnTo>
                <a:lnTo>
                  <a:pt x="22" y="50"/>
                </a:lnTo>
                <a:lnTo>
                  <a:pt x="24" y="49"/>
                </a:lnTo>
                <a:lnTo>
                  <a:pt x="26" y="47"/>
                </a:lnTo>
                <a:lnTo>
                  <a:pt x="27" y="43"/>
                </a:lnTo>
                <a:lnTo>
                  <a:pt x="28" y="39"/>
                </a:lnTo>
                <a:lnTo>
                  <a:pt x="29" y="34"/>
                </a:lnTo>
                <a:lnTo>
                  <a:pt x="29" y="28"/>
                </a:lnTo>
                <a:lnTo>
                  <a:pt x="29" y="22"/>
                </a:lnTo>
                <a:lnTo>
                  <a:pt x="28" y="17"/>
                </a:lnTo>
                <a:lnTo>
                  <a:pt x="27" y="13"/>
                </a:lnTo>
                <a:lnTo>
                  <a:pt x="26" y="10"/>
                </a:lnTo>
                <a:lnTo>
                  <a:pt x="24" y="8"/>
                </a:lnTo>
                <a:lnTo>
                  <a:pt x="22" y="7"/>
                </a:lnTo>
                <a:lnTo>
                  <a:pt x="20" y="6"/>
                </a:lnTo>
                <a:lnTo>
                  <a:pt x="18" y="5"/>
                </a:lnTo>
                <a:lnTo>
                  <a:pt x="16" y="6"/>
                </a:lnTo>
                <a:lnTo>
                  <a:pt x="14" y="6"/>
                </a:lnTo>
                <a:lnTo>
                  <a:pt x="12" y="8"/>
                </a:lnTo>
                <a:lnTo>
                  <a:pt x="11" y="9"/>
                </a:lnTo>
                <a:lnTo>
                  <a:pt x="9" y="12"/>
                </a:lnTo>
                <a:lnTo>
                  <a:pt x="8" y="16"/>
                </a:lnTo>
                <a:lnTo>
                  <a:pt x="8" y="22"/>
                </a:lnTo>
                <a:lnTo>
                  <a:pt x="7" y="2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5" name="Freeform 3179"/>
          <p:cNvSpPr>
            <a:spLocks noEditPoints="1"/>
          </p:cNvSpPr>
          <p:nvPr/>
        </p:nvSpPr>
        <p:spPr bwMode="auto">
          <a:xfrm>
            <a:off x="5503863" y="6318250"/>
            <a:ext cx="17462" cy="22225"/>
          </a:xfrm>
          <a:custGeom>
            <a:avLst/>
            <a:gdLst/>
            <a:ahLst/>
            <a:cxnLst>
              <a:cxn ang="0">
                <a:pos x="0" y="56"/>
              </a:cxn>
              <a:cxn ang="0">
                <a:pos x="0" y="0"/>
              </a:cxn>
              <a:cxn ang="0">
                <a:pos x="22" y="0"/>
              </a:cxn>
              <a:cxn ang="0">
                <a:pos x="27" y="1"/>
              </a:cxn>
              <a:cxn ang="0">
                <a:pos x="32" y="2"/>
              </a:cxn>
              <a:cxn ang="0">
                <a:pos x="35" y="4"/>
              </a:cxn>
              <a:cxn ang="0">
                <a:pos x="38" y="7"/>
              </a:cxn>
              <a:cxn ang="0">
                <a:pos x="39" y="10"/>
              </a:cxn>
              <a:cxn ang="0">
                <a:pos x="40" y="14"/>
              </a:cxn>
              <a:cxn ang="0">
                <a:pos x="39" y="17"/>
              </a:cxn>
              <a:cxn ang="0">
                <a:pos x="38" y="21"/>
              </a:cxn>
              <a:cxn ang="0">
                <a:pos x="36" y="23"/>
              </a:cxn>
              <a:cxn ang="0">
                <a:pos x="32" y="26"/>
              </a:cxn>
              <a:cxn ang="0">
                <a:pos x="37" y="28"/>
              </a:cxn>
              <a:cxn ang="0">
                <a:pos x="40" y="31"/>
              </a:cxn>
              <a:cxn ang="0">
                <a:pos x="42" y="34"/>
              </a:cxn>
              <a:cxn ang="0">
                <a:pos x="43" y="39"/>
              </a:cxn>
              <a:cxn ang="0">
                <a:pos x="42" y="43"/>
              </a:cxn>
              <a:cxn ang="0">
                <a:pos x="41" y="47"/>
              </a:cxn>
              <a:cxn ang="0">
                <a:pos x="39" y="50"/>
              </a:cxn>
              <a:cxn ang="0">
                <a:pos x="37" y="52"/>
              </a:cxn>
              <a:cxn ang="0">
                <a:pos x="34" y="54"/>
              </a:cxn>
              <a:cxn ang="0">
                <a:pos x="31" y="55"/>
              </a:cxn>
              <a:cxn ang="0">
                <a:pos x="27" y="55"/>
              </a:cxn>
              <a:cxn ang="0">
                <a:pos x="22" y="56"/>
              </a:cxn>
              <a:cxn ang="0">
                <a:pos x="0" y="56"/>
              </a:cxn>
              <a:cxn ang="0">
                <a:pos x="8" y="23"/>
              </a:cxn>
              <a:cxn ang="0">
                <a:pos x="20" y="23"/>
              </a:cxn>
              <a:cxn ang="0">
                <a:pos x="25" y="23"/>
              </a:cxn>
              <a:cxn ang="0">
                <a:pos x="27" y="22"/>
              </a:cxn>
              <a:cxn ang="0">
                <a:pos x="30" y="21"/>
              </a:cxn>
              <a:cxn ang="0">
                <a:pos x="31" y="20"/>
              </a:cxn>
              <a:cxn ang="0">
                <a:pos x="32" y="18"/>
              </a:cxn>
              <a:cxn ang="0">
                <a:pos x="33" y="15"/>
              </a:cxn>
              <a:cxn ang="0">
                <a:pos x="33" y="12"/>
              </a:cxn>
              <a:cxn ang="0">
                <a:pos x="32" y="10"/>
              </a:cxn>
              <a:cxn ang="0">
                <a:pos x="30" y="8"/>
              </a:cxn>
              <a:cxn ang="0">
                <a:pos x="28" y="7"/>
              </a:cxn>
              <a:cxn ang="0">
                <a:pos x="25" y="7"/>
              </a:cxn>
              <a:cxn ang="0">
                <a:pos x="20" y="7"/>
              </a:cxn>
              <a:cxn ang="0">
                <a:pos x="8" y="7"/>
              </a:cxn>
              <a:cxn ang="0">
                <a:pos x="8" y="23"/>
              </a:cxn>
              <a:cxn ang="0">
                <a:pos x="8" y="49"/>
              </a:cxn>
              <a:cxn ang="0">
                <a:pos x="22" y="49"/>
              </a:cxn>
              <a:cxn ang="0">
                <a:pos x="25" y="49"/>
              </a:cxn>
              <a:cxn ang="0">
                <a:pos x="27" y="49"/>
              </a:cxn>
              <a:cxn ang="0">
                <a:pos x="29" y="48"/>
              </a:cxn>
              <a:cxn ang="0">
                <a:pos x="31" y="47"/>
              </a:cxn>
              <a:cxn ang="0">
                <a:pos x="33" y="46"/>
              </a:cxn>
              <a:cxn ang="0">
                <a:pos x="34" y="43"/>
              </a:cxn>
              <a:cxn ang="0">
                <a:pos x="35" y="41"/>
              </a:cxn>
              <a:cxn ang="0">
                <a:pos x="35" y="39"/>
              </a:cxn>
              <a:cxn ang="0">
                <a:pos x="35" y="36"/>
              </a:cxn>
              <a:cxn ang="0">
                <a:pos x="34" y="34"/>
              </a:cxn>
              <a:cxn ang="0">
                <a:pos x="32" y="32"/>
              </a:cxn>
              <a:cxn ang="0">
                <a:pos x="29" y="30"/>
              </a:cxn>
              <a:cxn ang="0">
                <a:pos x="26" y="30"/>
              </a:cxn>
              <a:cxn ang="0">
                <a:pos x="21" y="29"/>
              </a:cxn>
              <a:cxn ang="0">
                <a:pos x="8" y="29"/>
              </a:cxn>
              <a:cxn ang="0">
                <a:pos x="8" y="49"/>
              </a:cxn>
            </a:cxnLst>
            <a:rect l="0" t="0" r="r" b="b"/>
            <a:pathLst>
              <a:path w="43" h="56">
                <a:moveTo>
                  <a:pt x="0" y="56"/>
                </a:moveTo>
                <a:lnTo>
                  <a:pt x="0" y="0"/>
                </a:lnTo>
                <a:lnTo>
                  <a:pt x="22" y="0"/>
                </a:lnTo>
                <a:lnTo>
                  <a:pt x="27" y="1"/>
                </a:lnTo>
                <a:lnTo>
                  <a:pt x="32" y="2"/>
                </a:lnTo>
                <a:lnTo>
                  <a:pt x="35" y="4"/>
                </a:lnTo>
                <a:lnTo>
                  <a:pt x="38" y="7"/>
                </a:lnTo>
                <a:lnTo>
                  <a:pt x="39" y="10"/>
                </a:lnTo>
                <a:lnTo>
                  <a:pt x="40" y="14"/>
                </a:lnTo>
                <a:lnTo>
                  <a:pt x="39" y="17"/>
                </a:lnTo>
                <a:lnTo>
                  <a:pt x="38" y="21"/>
                </a:lnTo>
                <a:lnTo>
                  <a:pt x="36" y="23"/>
                </a:lnTo>
                <a:lnTo>
                  <a:pt x="32" y="26"/>
                </a:lnTo>
                <a:lnTo>
                  <a:pt x="37" y="28"/>
                </a:lnTo>
                <a:lnTo>
                  <a:pt x="40" y="31"/>
                </a:lnTo>
                <a:lnTo>
                  <a:pt x="42" y="34"/>
                </a:lnTo>
                <a:lnTo>
                  <a:pt x="43" y="39"/>
                </a:lnTo>
                <a:lnTo>
                  <a:pt x="42" y="43"/>
                </a:lnTo>
                <a:lnTo>
                  <a:pt x="41" y="47"/>
                </a:lnTo>
                <a:lnTo>
                  <a:pt x="39" y="50"/>
                </a:lnTo>
                <a:lnTo>
                  <a:pt x="37" y="52"/>
                </a:lnTo>
                <a:lnTo>
                  <a:pt x="34" y="54"/>
                </a:lnTo>
                <a:lnTo>
                  <a:pt x="31" y="55"/>
                </a:lnTo>
                <a:lnTo>
                  <a:pt x="27" y="55"/>
                </a:lnTo>
                <a:lnTo>
                  <a:pt x="22" y="56"/>
                </a:lnTo>
                <a:lnTo>
                  <a:pt x="0" y="56"/>
                </a:lnTo>
                <a:close/>
                <a:moveTo>
                  <a:pt x="8" y="23"/>
                </a:moveTo>
                <a:lnTo>
                  <a:pt x="20" y="23"/>
                </a:lnTo>
                <a:lnTo>
                  <a:pt x="25" y="23"/>
                </a:lnTo>
                <a:lnTo>
                  <a:pt x="27" y="22"/>
                </a:lnTo>
                <a:lnTo>
                  <a:pt x="30" y="21"/>
                </a:lnTo>
                <a:lnTo>
                  <a:pt x="31" y="20"/>
                </a:lnTo>
                <a:lnTo>
                  <a:pt x="32" y="18"/>
                </a:lnTo>
                <a:lnTo>
                  <a:pt x="33" y="15"/>
                </a:lnTo>
                <a:lnTo>
                  <a:pt x="33" y="12"/>
                </a:lnTo>
                <a:lnTo>
                  <a:pt x="32" y="10"/>
                </a:lnTo>
                <a:lnTo>
                  <a:pt x="30" y="8"/>
                </a:lnTo>
                <a:lnTo>
                  <a:pt x="28" y="7"/>
                </a:lnTo>
                <a:lnTo>
                  <a:pt x="25" y="7"/>
                </a:lnTo>
                <a:lnTo>
                  <a:pt x="20" y="7"/>
                </a:lnTo>
                <a:lnTo>
                  <a:pt x="8" y="7"/>
                </a:lnTo>
                <a:lnTo>
                  <a:pt x="8" y="23"/>
                </a:lnTo>
                <a:close/>
                <a:moveTo>
                  <a:pt x="8" y="49"/>
                </a:moveTo>
                <a:lnTo>
                  <a:pt x="22" y="49"/>
                </a:lnTo>
                <a:lnTo>
                  <a:pt x="25" y="49"/>
                </a:lnTo>
                <a:lnTo>
                  <a:pt x="27" y="49"/>
                </a:lnTo>
                <a:lnTo>
                  <a:pt x="29" y="48"/>
                </a:lnTo>
                <a:lnTo>
                  <a:pt x="31" y="47"/>
                </a:lnTo>
                <a:lnTo>
                  <a:pt x="33" y="46"/>
                </a:lnTo>
                <a:lnTo>
                  <a:pt x="34" y="43"/>
                </a:lnTo>
                <a:lnTo>
                  <a:pt x="35" y="41"/>
                </a:lnTo>
                <a:lnTo>
                  <a:pt x="35" y="39"/>
                </a:lnTo>
                <a:lnTo>
                  <a:pt x="35" y="36"/>
                </a:lnTo>
                <a:lnTo>
                  <a:pt x="34" y="34"/>
                </a:lnTo>
                <a:lnTo>
                  <a:pt x="32" y="32"/>
                </a:lnTo>
                <a:lnTo>
                  <a:pt x="29" y="30"/>
                </a:lnTo>
                <a:lnTo>
                  <a:pt x="26" y="30"/>
                </a:lnTo>
                <a:lnTo>
                  <a:pt x="21" y="29"/>
                </a:lnTo>
                <a:lnTo>
                  <a:pt x="8" y="29"/>
                </a:lnTo>
                <a:lnTo>
                  <a:pt x="8" y="4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6" name="Freeform 3180"/>
          <p:cNvSpPr>
            <a:spLocks noEditPoints="1"/>
          </p:cNvSpPr>
          <p:nvPr/>
        </p:nvSpPr>
        <p:spPr bwMode="auto">
          <a:xfrm>
            <a:off x="5522913" y="6323013"/>
            <a:ext cx="15875" cy="17462"/>
          </a:xfrm>
          <a:custGeom>
            <a:avLst/>
            <a:gdLst/>
            <a:ahLst/>
            <a:cxnLst>
              <a:cxn ang="0">
                <a:pos x="26" y="39"/>
              </a:cxn>
              <a:cxn ang="0">
                <a:pos x="19" y="42"/>
              </a:cxn>
              <a:cxn ang="0">
                <a:pos x="8" y="42"/>
              </a:cxn>
              <a:cxn ang="0">
                <a:pos x="1" y="36"/>
              </a:cxn>
              <a:cxn ang="0">
                <a:pos x="1" y="27"/>
              </a:cxn>
              <a:cxn ang="0">
                <a:pos x="3" y="23"/>
              </a:cxn>
              <a:cxn ang="0">
                <a:pos x="7" y="20"/>
              </a:cxn>
              <a:cxn ang="0">
                <a:pos x="12" y="18"/>
              </a:cxn>
              <a:cxn ang="0">
                <a:pos x="24" y="17"/>
              </a:cxn>
              <a:cxn ang="0">
                <a:pos x="29" y="14"/>
              </a:cxn>
              <a:cxn ang="0">
                <a:pos x="28" y="10"/>
              </a:cxn>
              <a:cxn ang="0">
                <a:pos x="24" y="6"/>
              </a:cxn>
              <a:cxn ang="0">
                <a:pos x="14" y="6"/>
              </a:cxn>
              <a:cxn ang="0">
                <a:pos x="9" y="10"/>
              </a:cxn>
              <a:cxn ang="0">
                <a:pos x="2" y="12"/>
              </a:cxn>
              <a:cxn ang="0">
                <a:pos x="4" y="6"/>
              </a:cxn>
              <a:cxn ang="0">
                <a:pos x="10" y="2"/>
              </a:cxn>
              <a:cxn ang="0">
                <a:pos x="20" y="0"/>
              </a:cxn>
              <a:cxn ang="0">
                <a:pos x="29" y="1"/>
              </a:cxn>
              <a:cxn ang="0">
                <a:pos x="33" y="4"/>
              </a:cxn>
              <a:cxn ang="0">
                <a:pos x="35" y="9"/>
              </a:cxn>
              <a:cxn ang="0">
                <a:pos x="36" y="15"/>
              </a:cxn>
              <a:cxn ang="0">
                <a:pos x="36" y="33"/>
              </a:cxn>
              <a:cxn ang="0">
                <a:pos x="37" y="39"/>
              </a:cxn>
              <a:cxn ang="0">
                <a:pos x="31" y="42"/>
              </a:cxn>
              <a:cxn ang="0">
                <a:pos x="29" y="37"/>
              </a:cxn>
              <a:cxn ang="0">
                <a:pos x="24" y="22"/>
              </a:cxn>
              <a:cxn ang="0">
                <a:pos x="13" y="24"/>
              </a:cxn>
              <a:cxn ang="0">
                <a:pos x="10" y="26"/>
              </a:cxn>
              <a:cxn ang="0">
                <a:pos x="8" y="28"/>
              </a:cxn>
              <a:cxn ang="0">
                <a:pos x="8" y="33"/>
              </a:cxn>
              <a:cxn ang="0">
                <a:pos x="12" y="37"/>
              </a:cxn>
              <a:cxn ang="0">
                <a:pos x="20" y="37"/>
              </a:cxn>
              <a:cxn ang="0">
                <a:pos x="26" y="34"/>
              </a:cxn>
              <a:cxn ang="0">
                <a:pos x="29" y="27"/>
              </a:cxn>
              <a:cxn ang="0">
                <a:pos x="29" y="21"/>
              </a:cxn>
            </a:cxnLst>
            <a:rect l="0" t="0" r="r" b="b"/>
            <a:pathLst>
              <a:path w="38" h="43">
                <a:moveTo>
                  <a:pt x="29" y="37"/>
                </a:moveTo>
                <a:lnTo>
                  <a:pt x="26" y="39"/>
                </a:lnTo>
                <a:lnTo>
                  <a:pt x="22" y="41"/>
                </a:lnTo>
                <a:lnTo>
                  <a:pt x="19" y="42"/>
                </a:lnTo>
                <a:lnTo>
                  <a:pt x="14" y="43"/>
                </a:lnTo>
                <a:lnTo>
                  <a:pt x="8" y="42"/>
                </a:lnTo>
                <a:lnTo>
                  <a:pt x="4" y="39"/>
                </a:lnTo>
                <a:lnTo>
                  <a:pt x="1" y="36"/>
                </a:lnTo>
                <a:lnTo>
                  <a:pt x="0" y="31"/>
                </a:lnTo>
                <a:lnTo>
                  <a:pt x="1" y="27"/>
                </a:lnTo>
                <a:lnTo>
                  <a:pt x="2" y="25"/>
                </a:lnTo>
                <a:lnTo>
                  <a:pt x="3" y="23"/>
                </a:lnTo>
                <a:lnTo>
                  <a:pt x="5" y="21"/>
                </a:lnTo>
                <a:lnTo>
                  <a:pt x="7" y="20"/>
                </a:lnTo>
                <a:lnTo>
                  <a:pt x="10" y="19"/>
                </a:lnTo>
                <a:lnTo>
                  <a:pt x="12" y="18"/>
                </a:lnTo>
                <a:lnTo>
                  <a:pt x="16" y="18"/>
                </a:lnTo>
                <a:lnTo>
                  <a:pt x="24" y="17"/>
                </a:lnTo>
                <a:lnTo>
                  <a:pt x="29" y="16"/>
                </a:lnTo>
                <a:lnTo>
                  <a:pt x="29" y="14"/>
                </a:lnTo>
                <a:lnTo>
                  <a:pt x="29" y="14"/>
                </a:lnTo>
                <a:lnTo>
                  <a:pt x="28" y="10"/>
                </a:lnTo>
                <a:lnTo>
                  <a:pt x="27" y="8"/>
                </a:lnTo>
                <a:lnTo>
                  <a:pt x="24" y="6"/>
                </a:lnTo>
                <a:lnTo>
                  <a:pt x="19" y="6"/>
                </a:lnTo>
                <a:lnTo>
                  <a:pt x="14" y="6"/>
                </a:lnTo>
                <a:lnTo>
                  <a:pt x="11" y="7"/>
                </a:lnTo>
                <a:lnTo>
                  <a:pt x="9" y="10"/>
                </a:lnTo>
                <a:lnTo>
                  <a:pt x="8" y="13"/>
                </a:lnTo>
                <a:lnTo>
                  <a:pt x="2" y="12"/>
                </a:lnTo>
                <a:lnTo>
                  <a:pt x="3" y="9"/>
                </a:lnTo>
                <a:lnTo>
                  <a:pt x="4" y="6"/>
                </a:lnTo>
                <a:lnTo>
                  <a:pt x="7" y="3"/>
                </a:lnTo>
                <a:lnTo>
                  <a:pt x="10" y="2"/>
                </a:lnTo>
                <a:lnTo>
                  <a:pt x="15" y="1"/>
                </a:lnTo>
                <a:lnTo>
                  <a:pt x="20" y="0"/>
                </a:lnTo>
                <a:lnTo>
                  <a:pt x="25" y="1"/>
                </a:lnTo>
                <a:lnTo>
                  <a:pt x="29" y="1"/>
                </a:lnTo>
                <a:lnTo>
                  <a:pt x="31" y="3"/>
                </a:lnTo>
                <a:lnTo>
                  <a:pt x="33" y="4"/>
                </a:lnTo>
                <a:lnTo>
                  <a:pt x="34" y="6"/>
                </a:lnTo>
                <a:lnTo>
                  <a:pt x="35" y="9"/>
                </a:lnTo>
                <a:lnTo>
                  <a:pt x="36" y="11"/>
                </a:lnTo>
                <a:lnTo>
                  <a:pt x="36" y="15"/>
                </a:lnTo>
                <a:lnTo>
                  <a:pt x="36" y="24"/>
                </a:lnTo>
                <a:lnTo>
                  <a:pt x="36" y="33"/>
                </a:lnTo>
                <a:lnTo>
                  <a:pt x="36" y="37"/>
                </a:lnTo>
                <a:lnTo>
                  <a:pt x="37" y="39"/>
                </a:lnTo>
                <a:lnTo>
                  <a:pt x="38" y="42"/>
                </a:lnTo>
                <a:lnTo>
                  <a:pt x="31" y="42"/>
                </a:lnTo>
                <a:lnTo>
                  <a:pt x="30" y="39"/>
                </a:lnTo>
                <a:lnTo>
                  <a:pt x="29" y="37"/>
                </a:lnTo>
                <a:close/>
                <a:moveTo>
                  <a:pt x="29" y="21"/>
                </a:moveTo>
                <a:lnTo>
                  <a:pt x="24" y="22"/>
                </a:lnTo>
                <a:lnTo>
                  <a:pt x="18" y="23"/>
                </a:lnTo>
                <a:lnTo>
                  <a:pt x="13" y="24"/>
                </a:lnTo>
                <a:lnTo>
                  <a:pt x="11" y="25"/>
                </a:lnTo>
                <a:lnTo>
                  <a:pt x="10" y="26"/>
                </a:lnTo>
                <a:lnTo>
                  <a:pt x="8" y="27"/>
                </a:lnTo>
                <a:lnTo>
                  <a:pt x="8" y="28"/>
                </a:lnTo>
                <a:lnTo>
                  <a:pt x="8" y="31"/>
                </a:lnTo>
                <a:lnTo>
                  <a:pt x="8" y="33"/>
                </a:lnTo>
                <a:lnTo>
                  <a:pt x="10" y="35"/>
                </a:lnTo>
                <a:lnTo>
                  <a:pt x="12" y="37"/>
                </a:lnTo>
                <a:lnTo>
                  <a:pt x="15" y="37"/>
                </a:lnTo>
                <a:lnTo>
                  <a:pt x="20" y="37"/>
                </a:lnTo>
                <a:lnTo>
                  <a:pt x="23" y="36"/>
                </a:lnTo>
                <a:lnTo>
                  <a:pt x="26" y="34"/>
                </a:lnTo>
                <a:lnTo>
                  <a:pt x="28" y="31"/>
                </a:lnTo>
                <a:lnTo>
                  <a:pt x="29" y="27"/>
                </a:lnTo>
                <a:lnTo>
                  <a:pt x="29" y="23"/>
                </a:lnTo>
                <a:lnTo>
                  <a:pt x="29" y="21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7" name="Freeform 3181"/>
          <p:cNvSpPr>
            <a:spLocks/>
          </p:cNvSpPr>
          <p:nvPr/>
        </p:nvSpPr>
        <p:spPr bwMode="auto">
          <a:xfrm>
            <a:off x="5540375" y="6323013"/>
            <a:ext cx="12700" cy="17462"/>
          </a:xfrm>
          <a:custGeom>
            <a:avLst/>
            <a:gdLst/>
            <a:ahLst/>
            <a:cxnLst>
              <a:cxn ang="0">
                <a:pos x="7" y="28"/>
              </a:cxn>
              <a:cxn ang="0">
                <a:pos x="10" y="35"/>
              </a:cxn>
              <a:cxn ang="0">
                <a:pos x="17" y="37"/>
              </a:cxn>
              <a:cxn ang="0">
                <a:pos x="24" y="35"/>
              </a:cxn>
              <a:cxn ang="0">
                <a:pos x="27" y="31"/>
              </a:cxn>
              <a:cxn ang="0">
                <a:pos x="24" y="26"/>
              </a:cxn>
              <a:cxn ang="0">
                <a:pos x="17" y="24"/>
              </a:cxn>
              <a:cxn ang="0">
                <a:pos x="7" y="21"/>
              </a:cxn>
              <a:cxn ang="0">
                <a:pos x="3" y="17"/>
              </a:cxn>
              <a:cxn ang="0">
                <a:pos x="1" y="12"/>
              </a:cxn>
              <a:cxn ang="0">
                <a:pos x="3" y="7"/>
              </a:cxn>
              <a:cxn ang="0">
                <a:pos x="6" y="3"/>
              </a:cxn>
              <a:cxn ang="0">
                <a:pos x="10" y="1"/>
              </a:cxn>
              <a:cxn ang="0">
                <a:pos x="16" y="0"/>
              </a:cxn>
              <a:cxn ang="0">
                <a:pos x="24" y="2"/>
              </a:cxn>
              <a:cxn ang="0">
                <a:pos x="30" y="5"/>
              </a:cxn>
              <a:cxn ang="0">
                <a:pos x="33" y="11"/>
              </a:cxn>
              <a:cxn ang="0">
                <a:pos x="24" y="9"/>
              </a:cxn>
              <a:cxn ang="0">
                <a:pos x="20" y="6"/>
              </a:cxn>
              <a:cxn ang="0">
                <a:pos x="13" y="6"/>
              </a:cxn>
              <a:cxn ang="0">
                <a:pos x="8" y="9"/>
              </a:cxn>
              <a:cxn ang="0">
                <a:pos x="8" y="12"/>
              </a:cxn>
              <a:cxn ang="0">
                <a:pos x="10" y="14"/>
              </a:cxn>
              <a:cxn ang="0">
                <a:pos x="13" y="16"/>
              </a:cxn>
              <a:cxn ang="0">
                <a:pos x="23" y="18"/>
              </a:cxn>
              <a:cxn ang="0">
                <a:pos x="31" y="21"/>
              </a:cxn>
              <a:cxn ang="0">
                <a:pos x="34" y="26"/>
              </a:cxn>
              <a:cxn ang="0">
                <a:pos x="34" y="33"/>
              </a:cxn>
              <a:cxn ang="0">
                <a:pos x="30" y="39"/>
              </a:cxn>
              <a:cxn ang="0">
                <a:pos x="22" y="42"/>
              </a:cxn>
              <a:cxn ang="0">
                <a:pos x="14" y="42"/>
              </a:cxn>
              <a:cxn ang="0">
                <a:pos x="8" y="41"/>
              </a:cxn>
              <a:cxn ang="0">
                <a:pos x="4" y="38"/>
              </a:cxn>
              <a:cxn ang="0">
                <a:pos x="1" y="33"/>
              </a:cxn>
            </a:cxnLst>
            <a:rect l="0" t="0" r="r" b="b"/>
            <a:pathLst>
              <a:path w="34" h="43">
                <a:moveTo>
                  <a:pt x="0" y="29"/>
                </a:moveTo>
                <a:lnTo>
                  <a:pt x="7" y="28"/>
                </a:lnTo>
                <a:lnTo>
                  <a:pt x="8" y="32"/>
                </a:lnTo>
                <a:lnTo>
                  <a:pt x="10" y="35"/>
                </a:lnTo>
                <a:lnTo>
                  <a:pt x="13" y="36"/>
                </a:lnTo>
                <a:lnTo>
                  <a:pt x="17" y="37"/>
                </a:lnTo>
                <a:lnTo>
                  <a:pt x="21" y="37"/>
                </a:lnTo>
                <a:lnTo>
                  <a:pt x="24" y="35"/>
                </a:lnTo>
                <a:lnTo>
                  <a:pt x="27" y="33"/>
                </a:lnTo>
                <a:lnTo>
                  <a:pt x="27" y="31"/>
                </a:lnTo>
                <a:lnTo>
                  <a:pt x="27" y="28"/>
                </a:lnTo>
                <a:lnTo>
                  <a:pt x="24" y="26"/>
                </a:lnTo>
                <a:lnTo>
                  <a:pt x="22" y="25"/>
                </a:lnTo>
                <a:lnTo>
                  <a:pt x="17" y="24"/>
                </a:lnTo>
                <a:lnTo>
                  <a:pt x="11" y="22"/>
                </a:lnTo>
                <a:lnTo>
                  <a:pt x="7" y="21"/>
                </a:lnTo>
                <a:lnTo>
                  <a:pt x="5" y="19"/>
                </a:lnTo>
                <a:lnTo>
                  <a:pt x="3" y="17"/>
                </a:lnTo>
                <a:lnTo>
                  <a:pt x="2" y="14"/>
                </a:lnTo>
                <a:lnTo>
                  <a:pt x="1" y="12"/>
                </a:lnTo>
                <a:lnTo>
                  <a:pt x="2" y="9"/>
                </a:lnTo>
                <a:lnTo>
                  <a:pt x="3" y="7"/>
                </a:lnTo>
                <a:lnTo>
                  <a:pt x="4" y="5"/>
                </a:lnTo>
                <a:lnTo>
                  <a:pt x="6" y="3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6" y="0"/>
                </a:lnTo>
                <a:lnTo>
                  <a:pt x="20" y="1"/>
                </a:lnTo>
                <a:lnTo>
                  <a:pt x="24" y="2"/>
                </a:lnTo>
                <a:lnTo>
                  <a:pt x="28" y="3"/>
                </a:lnTo>
                <a:lnTo>
                  <a:pt x="30" y="5"/>
                </a:lnTo>
                <a:lnTo>
                  <a:pt x="32" y="8"/>
                </a:lnTo>
                <a:lnTo>
                  <a:pt x="33" y="11"/>
                </a:lnTo>
                <a:lnTo>
                  <a:pt x="26" y="12"/>
                </a:lnTo>
                <a:lnTo>
                  <a:pt x="24" y="9"/>
                </a:lnTo>
                <a:lnTo>
                  <a:pt x="23" y="7"/>
                </a:lnTo>
                <a:lnTo>
                  <a:pt x="20" y="6"/>
                </a:lnTo>
                <a:lnTo>
                  <a:pt x="17" y="6"/>
                </a:lnTo>
                <a:lnTo>
                  <a:pt x="13" y="6"/>
                </a:lnTo>
                <a:lnTo>
                  <a:pt x="10" y="7"/>
                </a:lnTo>
                <a:lnTo>
                  <a:pt x="8" y="9"/>
                </a:lnTo>
                <a:lnTo>
                  <a:pt x="8" y="11"/>
                </a:lnTo>
                <a:lnTo>
                  <a:pt x="8" y="12"/>
                </a:lnTo>
                <a:lnTo>
                  <a:pt x="9" y="13"/>
                </a:lnTo>
                <a:lnTo>
                  <a:pt x="10" y="14"/>
                </a:lnTo>
                <a:lnTo>
                  <a:pt x="11" y="15"/>
                </a:lnTo>
                <a:lnTo>
                  <a:pt x="13" y="16"/>
                </a:lnTo>
                <a:lnTo>
                  <a:pt x="17" y="17"/>
                </a:lnTo>
                <a:lnTo>
                  <a:pt x="23" y="18"/>
                </a:lnTo>
                <a:lnTo>
                  <a:pt x="28" y="20"/>
                </a:lnTo>
                <a:lnTo>
                  <a:pt x="31" y="21"/>
                </a:lnTo>
                <a:lnTo>
                  <a:pt x="33" y="23"/>
                </a:lnTo>
                <a:lnTo>
                  <a:pt x="34" y="26"/>
                </a:lnTo>
                <a:lnTo>
                  <a:pt x="34" y="29"/>
                </a:lnTo>
                <a:lnTo>
                  <a:pt x="34" y="33"/>
                </a:lnTo>
                <a:lnTo>
                  <a:pt x="32" y="36"/>
                </a:lnTo>
                <a:lnTo>
                  <a:pt x="30" y="39"/>
                </a:lnTo>
                <a:lnTo>
                  <a:pt x="27" y="41"/>
                </a:lnTo>
                <a:lnTo>
                  <a:pt x="22" y="42"/>
                </a:lnTo>
                <a:lnTo>
                  <a:pt x="17" y="43"/>
                </a:lnTo>
                <a:lnTo>
                  <a:pt x="14" y="42"/>
                </a:lnTo>
                <a:lnTo>
                  <a:pt x="10" y="42"/>
                </a:lnTo>
                <a:lnTo>
                  <a:pt x="8" y="41"/>
                </a:lnTo>
                <a:lnTo>
                  <a:pt x="6" y="39"/>
                </a:lnTo>
                <a:lnTo>
                  <a:pt x="4" y="38"/>
                </a:lnTo>
                <a:lnTo>
                  <a:pt x="2" y="35"/>
                </a:lnTo>
                <a:lnTo>
                  <a:pt x="1" y="33"/>
                </a:lnTo>
                <a:lnTo>
                  <a:pt x="0" y="2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8" name="Freeform 3182"/>
          <p:cNvSpPr>
            <a:spLocks noEditPoints="1"/>
          </p:cNvSpPr>
          <p:nvPr/>
        </p:nvSpPr>
        <p:spPr bwMode="auto">
          <a:xfrm>
            <a:off x="5556250" y="6323013"/>
            <a:ext cx="14288" cy="17462"/>
          </a:xfrm>
          <a:custGeom>
            <a:avLst/>
            <a:gdLst/>
            <a:ahLst/>
            <a:cxnLst>
              <a:cxn ang="0">
                <a:pos x="29" y="28"/>
              </a:cxn>
              <a:cxn ang="0">
                <a:pos x="37" y="29"/>
              </a:cxn>
              <a:cxn ang="0">
                <a:pos x="34" y="35"/>
              </a:cxn>
              <a:cxn ang="0">
                <a:pos x="30" y="39"/>
              </a:cxn>
              <a:cxn ang="0">
                <a:pos x="25" y="42"/>
              </a:cxn>
              <a:cxn ang="0">
                <a:pos x="19" y="43"/>
              </a:cxn>
              <a:cxn ang="0">
                <a:pos x="15" y="42"/>
              </a:cxn>
              <a:cxn ang="0">
                <a:pos x="11" y="41"/>
              </a:cxn>
              <a:cxn ang="0">
                <a:pos x="8" y="40"/>
              </a:cxn>
              <a:cxn ang="0">
                <a:pos x="5" y="37"/>
              </a:cxn>
              <a:cxn ang="0">
                <a:pos x="3" y="34"/>
              </a:cxn>
              <a:cxn ang="0">
                <a:pos x="1" y="31"/>
              </a:cxn>
              <a:cxn ang="0">
                <a:pos x="0" y="26"/>
              </a:cxn>
              <a:cxn ang="0">
                <a:pos x="0" y="21"/>
              </a:cxn>
              <a:cxn ang="0">
                <a:pos x="0" y="17"/>
              </a:cxn>
              <a:cxn ang="0">
                <a:pos x="1" y="12"/>
              </a:cxn>
              <a:cxn ang="0">
                <a:pos x="3" y="9"/>
              </a:cxn>
              <a:cxn ang="0">
                <a:pos x="5" y="6"/>
              </a:cxn>
              <a:cxn ang="0">
                <a:pos x="8" y="3"/>
              </a:cxn>
              <a:cxn ang="0">
                <a:pos x="11" y="2"/>
              </a:cxn>
              <a:cxn ang="0">
                <a:pos x="14" y="1"/>
              </a:cxn>
              <a:cxn ang="0">
                <a:pos x="18" y="0"/>
              </a:cxn>
              <a:cxn ang="0">
                <a:pos x="22" y="1"/>
              </a:cxn>
              <a:cxn ang="0">
                <a:pos x="26" y="2"/>
              </a:cxn>
              <a:cxn ang="0">
                <a:pos x="29" y="3"/>
              </a:cxn>
              <a:cxn ang="0">
                <a:pos x="31" y="6"/>
              </a:cxn>
              <a:cxn ang="0">
                <a:pos x="33" y="9"/>
              </a:cxn>
              <a:cxn ang="0">
                <a:pos x="35" y="12"/>
              </a:cxn>
              <a:cxn ang="0">
                <a:pos x="37" y="16"/>
              </a:cxn>
              <a:cxn ang="0">
                <a:pos x="37" y="21"/>
              </a:cxn>
              <a:cxn ang="0">
                <a:pos x="37" y="22"/>
              </a:cxn>
              <a:cxn ang="0">
                <a:pos x="37" y="23"/>
              </a:cxn>
              <a:cxn ang="0">
                <a:pos x="7" y="23"/>
              </a:cxn>
              <a:cxn ang="0">
                <a:pos x="8" y="28"/>
              </a:cxn>
              <a:cxn ang="0">
                <a:pos x="11" y="34"/>
              </a:cxn>
              <a:cxn ang="0">
                <a:pos x="14" y="36"/>
              </a:cxn>
              <a:cxn ang="0">
                <a:pos x="19" y="37"/>
              </a:cxn>
              <a:cxn ang="0">
                <a:pos x="22" y="37"/>
              </a:cxn>
              <a:cxn ang="0">
                <a:pos x="25" y="35"/>
              </a:cxn>
              <a:cxn ang="0">
                <a:pos x="27" y="33"/>
              </a:cxn>
              <a:cxn ang="0">
                <a:pos x="29" y="28"/>
              </a:cxn>
              <a:cxn ang="0">
                <a:pos x="7" y="17"/>
              </a:cxn>
              <a:cxn ang="0">
                <a:pos x="29" y="17"/>
              </a:cxn>
              <a:cxn ang="0">
                <a:pos x="28" y="13"/>
              </a:cxn>
              <a:cxn ang="0">
                <a:pos x="27" y="10"/>
              </a:cxn>
              <a:cxn ang="0">
                <a:pos x="25" y="8"/>
              </a:cxn>
              <a:cxn ang="0">
                <a:pos x="23" y="7"/>
              </a:cxn>
              <a:cxn ang="0">
                <a:pos x="21" y="6"/>
              </a:cxn>
              <a:cxn ang="0">
                <a:pos x="18" y="6"/>
              </a:cxn>
              <a:cxn ang="0">
                <a:pos x="14" y="7"/>
              </a:cxn>
              <a:cxn ang="0">
                <a:pos x="11" y="9"/>
              </a:cxn>
              <a:cxn ang="0">
                <a:pos x="8" y="12"/>
              </a:cxn>
              <a:cxn ang="0">
                <a:pos x="7" y="17"/>
              </a:cxn>
            </a:cxnLst>
            <a:rect l="0" t="0" r="r" b="b"/>
            <a:pathLst>
              <a:path w="37" h="43">
                <a:moveTo>
                  <a:pt x="29" y="28"/>
                </a:moveTo>
                <a:lnTo>
                  <a:pt x="37" y="29"/>
                </a:lnTo>
                <a:lnTo>
                  <a:pt x="34" y="35"/>
                </a:lnTo>
                <a:lnTo>
                  <a:pt x="30" y="39"/>
                </a:lnTo>
                <a:lnTo>
                  <a:pt x="25" y="42"/>
                </a:lnTo>
                <a:lnTo>
                  <a:pt x="19" y="43"/>
                </a:lnTo>
                <a:lnTo>
                  <a:pt x="15" y="42"/>
                </a:lnTo>
                <a:lnTo>
                  <a:pt x="11" y="41"/>
                </a:lnTo>
                <a:lnTo>
                  <a:pt x="8" y="40"/>
                </a:lnTo>
                <a:lnTo>
                  <a:pt x="5" y="37"/>
                </a:lnTo>
                <a:lnTo>
                  <a:pt x="3" y="34"/>
                </a:lnTo>
                <a:lnTo>
                  <a:pt x="1" y="31"/>
                </a:lnTo>
                <a:lnTo>
                  <a:pt x="0" y="26"/>
                </a:lnTo>
                <a:lnTo>
                  <a:pt x="0" y="21"/>
                </a:lnTo>
                <a:lnTo>
                  <a:pt x="0" y="17"/>
                </a:lnTo>
                <a:lnTo>
                  <a:pt x="1" y="12"/>
                </a:lnTo>
                <a:lnTo>
                  <a:pt x="3" y="9"/>
                </a:lnTo>
                <a:lnTo>
                  <a:pt x="5" y="6"/>
                </a:lnTo>
                <a:lnTo>
                  <a:pt x="8" y="3"/>
                </a:lnTo>
                <a:lnTo>
                  <a:pt x="11" y="2"/>
                </a:lnTo>
                <a:lnTo>
                  <a:pt x="14" y="1"/>
                </a:lnTo>
                <a:lnTo>
                  <a:pt x="18" y="0"/>
                </a:lnTo>
                <a:lnTo>
                  <a:pt x="22" y="1"/>
                </a:lnTo>
                <a:lnTo>
                  <a:pt x="26" y="2"/>
                </a:lnTo>
                <a:lnTo>
                  <a:pt x="29" y="3"/>
                </a:lnTo>
                <a:lnTo>
                  <a:pt x="31" y="6"/>
                </a:lnTo>
                <a:lnTo>
                  <a:pt x="33" y="9"/>
                </a:lnTo>
                <a:lnTo>
                  <a:pt x="35" y="12"/>
                </a:lnTo>
                <a:lnTo>
                  <a:pt x="37" y="16"/>
                </a:lnTo>
                <a:lnTo>
                  <a:pt x="37" y="21"/>
                </a:lnTo>
                <a:lnTo>
                  <a:pt x="37" y="22"/>
                </a:lnTo>
                <a:lnTo>
                  <a:pt x="37" y="23"/>
                </a:lnTo>
                <a:lnTo>
                  <a:pt x="7" y="23"/>
                </a:lnTo>
                <a:lnTo>
                  <a:pt x="8" y="28"/>
                </a:lnTo>
                <a:lnTo>
                  <a:pt x="11" y="34"/>
                </a:lnTo>
                <a:lnTo>
                  <a:pt x="14" y="36"/>
                </a:lnTo>
                <a:lnTo>
                  <a:pt x="19" y="37"/>
                </a:lnTo>
                <a:lnTo>
                  <a:pt x="22" y="37"/>
                </a:lnTo>
                <a:lnTo>
                  <a:pt x="25" y="35"/>
                </a:lnTo>
                <a:lnTo>
                  <a:pt x="27" y="33"/>
                </a:lnTo>
                <a:lnTo>
                  <a:pt x="29" y="28"/>
                </a:lnTo>
                <a:close/>
                <a:moveTo>
                  <a:pt x="7" y="17"/>
                </a:moveTo>
                <a:lnTo>
                  <a:pt x="29" y="17"/>
                </a:lnTo>
                <a:lnTo>
                  <a:pt x="28" y="13"/>
                </a:lnTo>
                <a:lnTo>
                  <a:pt x="27" y="10"/>
                </a:lnTo>
                <a:lnTo>
                  <a:pt x="25" y="8"/>
                </a:lnTo>
                <a:lnTo>
                  <a:pt x="23" y="7"/>
                </a:lnTo>
                <a:lnTo>
                  <a:pt x="21" y="6"/>
                </a:lnTo>
                <a:lnTo>
                  <a:pt x="18" y="6"/>
                </a:lnTo>
                <a:lnTo>
                  <a:pt x="14" y="7"/>
                </a:lnTo>
                <a:lnTo>
                  <a:pt x="11" y="9"/>
                </a:lnTo>
                <a:lnTo>
                  <a:pt x="8" y="12"/>
                </a:lnTo>
                <a:lnTo>
                  <a:pt x="7" y="1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799" name="Rectangle 3183"/>
          <p:cNvSpPr>
            <a:spLocks noChangeArrowheads="1"/>
          </p:cNvSpPr>
          <p:nvPr/>
        </p:nvSpPr>
        <p:spPr bwMode="auto">
          <a:xfrm>
            <a:off x="5573713" y="6330950"/>
            <a:ext cx="7937" cy="317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0" name="Freeform 3184"/>
          <p:cNvSpPr>
            <a:spLocks/>
          </p:cNvSpPr>
          <p:nvPr/>
        </p:nvSpPr>
        <p:spPr bwMode="auto">
          <a:xfrm>
            <a:off x="5583238" y="6318250"/>
            <a:ext cx="17462" cy="22225"/>
          </a:xfrm>
          <a:custGeom>
            <a:avLst/>
            <a:gdLst/>
            <a:ahLst/>
            <a:cxnLst>
              <a:cxn ang="0">
                <a:pos x="18" y="56"/>
              </a:cxn>
              <a:cxn ang="0">
                <a:pos x="18" y="7"/>
              </a:cxn>
              <a:cxn ang="0">
                <a:pos x="0" y="7"/>
              </a:cxn>
              <a:cxn ang="0">
                <a:pos x="0" y="0"/>
              </a:cxn>
              <a:cxn ang="0">
                <a:pos x="44" y="0"/>
              </a:cxn>
              <a:cxn ang="0">
                <a:pos x="44" y="7"/>
              </a:cxn>
              <a:cxn ang="0">
                <a:pos x="26" y="7"/>
              </a:cxn>
              <a:cxn ang="0">
                <a:pos x="26" y="56"/>
              </a:cxn>
              <a:cxn ang="0">
                <a:pos x="18" y="56"/>
              </a:cxn>
            </a:cxnLst>
            <a:rect l="0" t="0" r="r" b="b"/>
            <a:pathLst>
              <a:path w="44" h="56">
                <a:moveTo>
                  <a:pt x="18" y="56"/>
                </a:moveTo>
                <a:lnTo>
                  <a:pt x="18" y="7"/>
                </a:lnTo>
                <a:lnTo>
                  <a:pt x="0" y="7"/>
                </a:lnTo>
                <a:lnTo>
                  <a:pt x="0" y="0"/>
                </a:lnTo>
                <a:lnTo>
                  <a:pt x="44" y="0"/>
                </a:lnTo>
                <a:lnTo>
                  <a:pt x="44" y="7"/>
                </a:lnTo>
                <a:lnTo>
                  <a:pt x="26" y="7"/>
                </a:lnTo>
                <a:lnTo>
                  <a:pt x="26" y="56"/>
                </a:lnTo>
                <a:lnTo>
                  <a:pt x="18" y="5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1" name="Freeform 3185"/>
          <p:cNvSpPr>
            <a:spLocks/>
          </p:cNvSpPr>
          <p:nvPr/>
        </p:nvSpPr>
        <p:spPr bwMode="auto">
          <a:xfrm>
            <a:off x="5632450" y="6192838"/>
            <a:ext cx="7938" cy="22225"/>
          </a:xfrm>
          <a:custGeom>
            <a:avLst/>
            <a:gdLst/>
            <a:ahLst/>
            <a:cxnLst>
              <a:cxn ang="0">
                <a:pos x="20" y="56"/>
              </a:cxn>
              <a:cxn ang="0">
                <a:pos x="13" y="56"/>
              </a:cxn>
              <a:cxn ang="0">
                <a:pos x="13" y="13"/>
              </a:cxn>
              <a:cxn ang="0">
                <a:pos x="10" y="15"/>
              </a:cxn>
              <a:cxn ang="0">
                <a:pos x="7" y="17"/>
              </a:cxn>
              <a:cxn ang="0">
                <a:pos x="3" y="19"/>
              </a:cxn>
              <a:cxn ang="0">
                <a:pos x="0" y="21"/>
              </a:cxn>
              <a:cxn ang="0">
                <a:pos x="0" y="14"/>
              </a:cxn>
              <a:cxn ang="0">
                <a:pos x="5" y="11"/>
              </a:cxn>
              <a:cxn ang="0">
                <a:pos x="9" y="8"/>
              </a:cxn>
              <a:cxn ang="0">
                <a:pos x="13" y="3"/>
              </a:cxn>
              <a:cxn ang="0">
                <a:pos x="15" y="0"/>
              </a:cxn>
              <a:cxn ang="0">
                <a:pos x="20" y="0"/>
              </a:cxn>
              <a:cxn ang="0">
                <a:pos x="20" y="56"/>
              </a:cxn>
            </a:cxnLst>
            <a:rect l="0" t="0" r="r" b="b"/>
            <a:pathLst>
              <a:path w="20" h="56">
                <a:moveTo>
                  <a:pt x="20" y="56"/>
                </a:moveTo>
                <a:lnTo>
                  <a:pt x="13" y="56"/>
                </a:lnTo>
                <a:lnTo>
                  <a:pt x="13" y="13"/>
                </a:lnTo>
                <a:lnTo>
                  <a:pt x="10" y="15"/>
                </a:lnTo>
                <a:lnTo>
                  <a:pt x="7" y="17"/>
                </a:lnTo>
                <a:lnTo>
                  <a:pt x="3" y="19"/>
                </a:lnTo>
                <a:lnTo>
                  <a:pt x="0" y="21"/>
                </a:lnTo>
                <a:lnTo>
                  <a:pt x="0" y="14"/>
                </a:lnTo>
                <a:lnTo>
                  <a:pt x="5" y="11"/>
                </a:lnTo>
                <a:lnTo>
                  <a:pt x="9" y="8"/>
                </a:lnTo>
                <a:lnTo>
                  <a:pt x="13" y="3"/>
                </a:lnTo>
                <a:lnTo>
                  <a:pt x="15" y="0"/>
                </a:lnTo>
                <a:lnTo>
                  <a:pt x="20" y="0"/>
                </a:lnTo>
                <a:lnTo>
                  <a:pt x="20" y="5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2" name="Freeform 3186"/>
          <p:cNvSpPr>
            <a:spLocks noEditPoints="1"/>
          </p:cNvSpPr>
          <p:nvPr/>
        </p:nvSpPr>
        <p:spPr bwMode="auto">
          <a:xfrm>
            <a:off x="5648325" y="6192838"/>
            <a:ext cx="14288" cy="22225"/>
          </a:xfrm>
          <a:custGeom>
            <a:avLst/>
            <a:gdLst/>
            <a:ahLst/>
            <a:cxnLst>
              <a:cxn ang="0">
                <a:pos x="0" y="28"/>
              </a:cxn>
              <a:cxn ang="0">
                <a:pos x="0" y="20"/>
              </a:cxn>
              <a:cxn ang="0">
                <a:pos x="2" y="13"/>
              </a:cxn>
              <a:cxn ang="0">
                <a:pos x="4" y="8"/>
              </a:cxn>
              <a:cxn ang="0">
                <a:pos x="8" y="3"/>
              </a:cxn>
              <a:cxn ang="0">
                <a:pos x="13" y="0"/>
              </a:cxn>
              <a:cxn ang="0">
                <a:pos x="19" y="0"/>
              </a:cxn>
              <a:cxn ang="0">
                <a:pos x="23" y="0"/>
              </a:cxn>
              <a:cxn ang="0">
                <a:pos x="26" y="1"/>
              </a:cxn>
              <a:cxn ang="0">
                <a:pos x="29" y="5"/>
              </a:cxn>
              <a:cxn ang="0">
                <a:pos x="32" y="7"/>
              </a:cxn>
              <a:cxn ang="0">
                <a:pos x="34" y="11"/>
              </a:cxn>
              <a:cxn ang="0">
                <a:pos x="35" y="16"/>
              </a:cxn>
              <a:cxn ang="0">
                <a:pos x="36" y="21"/>
              </a:cxn>
              <a:cxn ang="0">
                <a:pos x="36" y="28"/>
              </a:cxn>
              <a:cxn ang="0">
                <a:pos x="36" y="37"/>
              </a:cxn>
              <a:cxn ang="0">
                <a:pos x="34" y="44"/>
              </a:cxn>
              <a:cxn ang="0">
                <a:pos x="32" y="49"/>
              </a:cxn>
              <a:cxn ang="0">
                <a:pos x="28" y="53"/>
              </a:cxn>
              <a:cxn ang="0">
                <a:pos x="24" y="57"/>
              </a:cxn>
              <a:cxn ang="0">
                <a:pos x="19" y="57"/>
              </a:cxn>
              <a:cxn ang="0">
                <a:pos x="15" y="57"/>
              </a:cxn>
              <a:cxn ang="0">
                <a:pos x="11" y="56"/>
              </a:cxn>
              <a:cxn ang="0">
                <a:pos x="8" y="53"/>
              </a:cxn>
              <a:cxn ang="0">
                <a:pos x="5" y="51"/>
              </a:cxn>
              <a:cxn ang="0">
                <a:pos x="3" y="47"/>
              </a:cxn>
              <a:cxn ang="0">
                <a:pos x="1" y="42"/>
              </a:cxn>
              <a:cxn ang="0">
                <a:pos x="0" y="36"/>
              </a:cxn>
              <a:cxn ang="0">
                <a:pos x="0" y="28"/>
              </a:cxn>
              <a:cxn ang="0">
                <a:pos x="7" y="28"/>
              </a:cxn>
              <a:cxn ang="0">
                <a:pos x="7" y="35"/>
              </a:cxn>
              <a:cxn ang="0">
                <a:pos x="7" y="40"/>
              </a:cxn>
              <a:cxn ang="0">
                <a:pos x="8" y="44"/>
              </a:cxn>
              <a:cxn ang="0">
                <a:pos x="11" y="46"/>
              </a:cxn>
              <a:cxn ang="0">
                <a:pos x="12" y="48"/>
              </a:cxn>
              <a:cxn ang="0">
                <a:pos x="14" y="50"/>
              </a:cxn>
              <a:cxn ang="0">
                <a:pos x="16" y="51"/>
              </a:cxn>
              <a:cxn ang="0">
                <a:pos x="19" y="51"/>
              </a:cxn>
              <a:cxn ang="0">
                <a:pos x="21" y="51"/>
              </a:cxn>
              <a:cxn ang="0">
                <a:pos x="23" y="50"/>
              </a:cxn>
              <a:cxn ang="0">
                <a:pos x="25" y="48"/>
              </a:cxn>
              <a:cxn ang="0">
                <a:pos x="26" y="46"/>
              </a:cxn>
              <a:cxn ang="0">
                <a:pos x="28" y="44"/>
              </a:cxn>
              <a:cxn ang="0">
                <a:pos x="29" y="40"/>
              </a:cxn>
              <a:cxn ang="0">
                <a:pos x="29" y="35"/>
              </a:cxn>
              <a:cxn ang="0">
                <a:pos x="29" y="28"/>
              </a:cxn>
              <a:cxn ang="0">
                <a:pos x="29" y="22"/>
              </a:cxn>
              <a:cxn ang="0">
                <a:pos x="29" y="17"/>
              </a:cxn>
              <a:cxn ang="0">
                <a:pos x="28" y="13"/>
              </a:cxn>
              <a:cxn ang="0">
                <a:pos x="26" y="11"/>
              </a:cxn>
              <a:cxn ang="0">
                <a:pos x="25" y="9"/>
              </a:cxn>
              <a:cxn ang="0">
                <a:pos x="23" y="7"/>
              </a:cxn>
              <a:cxn ang="0">
                <a:pos x="21" y="6"/>
              </a:cxn>
              <a:cxn ang="0">
                <a:pos x="18" y="6"/>
              </a:cxn>
              <a:cxn ang="0">
                <a:pos x="16" y="6"/>
              </a:cxn>
              <a:cxn ang="0">
                <a:pos x="14" y="7"/>
              </a:cxn>
              <a:cxn ang="0">
                <a:pos x="13" y="8"/>
              </a:cxn>
              <a:cxn ang="0">
                <a:pos x="11" y="10"/>
              </a:cxn>
              <a:cxn ang="0">
                <a:pos x="10" y="13"/>
              </a:cxn>
              <a:cxn ang="0">
                <a:pos x="8" y="17"/>
              </a:cxn>
              <a:cxn ang="0">
                <a:pos x="7" y="22"/>
              </a:cxn>
              <a:cxn ang="0">
                <a:pos x="7" y="28"/>
              </a:cxn>
            </a:cxnLst>
            <a:rect l="0" t="0" r="r" b="b"/>
            <a:pathLst>
              <a:path w="36" h="57">
                <a:moveTo>
                  <a:pt x="0" y="28"/>
                </a:moveTo>
                <a:lnTo>
                  <a:pt x="0" y="20"/>
                </a:lnTo>
                <a:lnTo>
                  <a:pt x="2" y="13"/>
                </a:lnTo>
                <a:lnTo>
                  <a:pt x="4" y="8"/>
                </a:lnTo>
                <a:lnTo>
                  <a:pt x="8" y="3"/>
                </a:lnTo>
                <a:lnTo>
                  <a:pt x="13" y="0"/>
                </a:lnTo>
                <a:lnTo>
                  <a:pt x="19" y="0"/>
                </a:lnTo>
                <a:lnTo>
                  <a:pt x="23" y="0"/>
                </a:lnTo>
                <a:lnTo>
                  <a:pt x="26" y="1"/>
                </a:lnTo>
                <a:lnTo>
                  <a:pt x="29" y="5"/>
                </a:lnTo>
                <a:lnTo>
                  <a:pt x="32" y="7"/>
                </a:lnTo>
                <a:lnTo>
                  <a:pt x="34" y="11"/>
                </a:lnTo>
                <a:lnTo>
                  <a:pt x="35" y="16"/>
                </a:lnTo>
                <a:lnTo>
                  <a:pt x="36" y="21"/>
                </a:lnTo>
                <a:lnTo>
                  <a:pt x="36" y="28"/>
                </a:lnTo>
                <a:lnTo>
                  <a:pt x="36" y="37"/>
                </a:lnTo>
                <a:lnTo>
                  <a:pt x="34" y="44"/>
                </a:lnTo>
                <a:lnTo>
                  <a:pt x="32" y="49"/>
                </a:lnTo>
                <a:lnTo>
                  <a:pt x="28" y="53"/>
                </a:lnTo>
                <a:lnTo>
                  <a:pt x="24" y="57"/>
                </a:lnTo>
                <a:lnTo>
                  <a:pt x="19" y="57"/>
                </a:lnTo>
                <a:lnTo>
                  <a:pt x="15" y="57"/>
                </a:lnTo>
                <a:lnTo>
                  <a:pt x="11" y="56"/>
                </a:lnTo>
                <a:lnTo>
                  <a:pt x="8" y="53"/>
                </a:lnTo>
                <a:lnTo>
                  <a:pt x="5" y="51"/>
                </a:lnTo>
                <a:lnTo>
                  <a:pt x="3" y="47"/>
                </a:lnTo>
                <a:lnTo>
                  <a:pt x="1" y="42"/>
                </a:lnTo>
                <a:lnTo>
                  <a:pt x="0" y="36"/>
                </a:lnTo>
                <a:lnTo>
                  <a:pt x="0" y="28"/>
                </a:lnTo>
                <a:close/>
                <a:moveTo>
                  <a:pt x="7" y="28"/>
                </a:moveTo>
                <a:lnTo>
                  <a:pt x="7" y="35"/>
                </a:lnTo>
                <a:lnTo>
                  <a:pt x="7" y="40"/>
                </a:lnTo>
                <a:lnTo>
                  <a:pt x="8" y="44"/>
                </a:lnTo>
                <a:lnTo>
                  <a:pt x="11" y="46"/>
                </a:lnTo>
                <a:lnTo>
                  <a:pt x="12" y="48"/>
                </a:lnTo>
                <a:lnTo>
                  <a:pt x="14" y="50"/>
                </a:lnTo>
                <a:lnTo>
                  <a:pt x="16" y="51"/>
                </a:lnTo>
                <a:lnTo>
                  <a:pt x="19" y="51"/>
                </a:lnTo>
                <a:lnTo>
                  <a:pt x="21" y="51"/>
                </a:lnTo>
                <a:lnTo>
                  <a:pt x="23" y="50"/>
                </a:lnTo>
                <a:lnTo>
                  <a:pt x="25" y="48"/>
                </a:lnTo>
                <a:lnTo>
                  <a:pt x="26" y="46"/>
                </a:lnTo>
                <a:lnTo>
                  <a:pt x="28" y="44"/>
                </a:lnTo>
                <a:lnTo>
                  <a:pt x="29" y="40"/>
                </a:lnTo>
                <a:lnTo>
                  <a:pt x="29" y="35"/>
                </a:lnTo>
                <a:lnTo>
                  <a:pt x="29" y="28"/>
                </a:lnTo>
                <a:lnTo>
                  <a:pt x="29" y="22"/>
                </a:lnTo>
                <a:lnTo>
                  <a:pt x="29" y="17"/>
                </a:lnTo>
                <a:lnTo>
                  <a:pt x="28" y="13"/>
                </a:lnTo>
                <a:lnTo>
                  <a:pt x="26" y="11"/>
                </a:lnTo>
                <a:lnTo>
                  <a:pt x="25" y="9"/>
                </a:lnTo>
                <a:lnTo>
                  <a:pt x="23" y="7"/>
                </a:lnTo>
                <a:lnTo>
                  <a:pt x="21" y="6"/>
                </a:lnTo>
                <a:lnTo>
                  <a:pt x="18" y="6"/>
                </a:lnTo>
                <a:lnTo>
                  <a:pt x="16" y="6"/>
                </a:lnTo>
                <a:lnTo>
                  <a:pt x="14" y="7"/>
                </a:lnTo>
                <a:lnTo>
                  <a:pt x="13" y="8"/>
                </a:lnTo>
                <a:lnTo>
                  <a:pt x="11" y="10"/>
                </a:lnTo>
                <a:lnTo>
                  <a:pt x="10" y="13"/>
                </a:lnTo>
                <a:lnTo>
                  <a:pt x="8" y="17"/>
                </a:lnTo>
                <a:lnTo>
                  <a:pt x="7" y="22"/>
                </a:lnTo>
                <a:lnTo>
                  <a:pt x="7" y="2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3" name="Freeform 3187"/>
          <p:cNvSpPr>
            <a:spLocks noEditPoints="1"/>
          </p:cNvSpPr>
          <p:nvPr/>
        </p:nvSpPr>
        <p:spPr bwMode="auto">
          <a:xfrm>
            <a:off x="5675313" y="6192838"/>
            <a:ext cx="15875" cy="22225"/>
          </a:xfrm>
          <a:custGeom>
            <a:avLst/>
            <a:gdLst/>
            <a:ahLst/>
            <a:cxnLst>
              <a:cxn ang="0">
                <a:pos x="0" y="56"/>
              </a:cxn>
              <a:cxn ang="0">
                <a:pos x="0" y="0"/>
              </a:cxn>
              <a:cxn ang="0">
                <a:pos x="20" y="0"/>
              </a:cxn>
              <a:cxn ang="0">
                <a:pos x="26" y="0"/>
              </a:cxn>
              <a:cxn ang="0">
                <a:pos x="30" y="1"/>
              </a:cxn>
              <a:cxn ang="0">
                <a:pos x="34" y="5"/>
              </a:cxn>
              <a:cxn ang="0">
                <a:pos x="36" y="8"/>
              </a:cxn>
              <a:cxn ang="0">
                <a:pos x="38" y="11"/>
              </a:cxn>
              <a:cxn ang="0">
                <a:pos x="38" y="15"/>
              </a:cxn>
              <a:cxn ang="0">
                <a:pos x="38" y="18"/>
              </a:cxn>
              <a:cxn ang="0">
                <a:pos x="36" y="21"/>
              </a:cxn>
              <a:cxn ang="0">
                <a:pos x="34" y="24"/>
              </a:cxn>
              <a:cxn ang="0">
                <a:pos x="31" y="26"/>
              </a:cxn>
              <a:cxn ang="0">
                <a:pos x="35" y="28"/>
              </a:cxn>
              <a:cxn ang="0">
                <a:pos x="38" y="31"/>
              </a:cxn>
              <a:cxn ang="0">
                <a:pos x="40" y="35"/>
              </a:cxn>
              <a:cxn ang="0">
                <a:pos x="41" y="40"/>
              </a:cxn>
              <a:cxn ang="0">
                <a:pos x="40" y="43"/>
              </a:cxn>
              <a:cxn ang="0">
                <a:pos x="39" y="47"/>
              </a:cxn>
              <a:cxn ang="0">
                <a:pos x="37" y="50"/>
              </a:cxn>
              <a:cxn ang="0">
                <a:pos x="35" y="52"/>
              </a:cxn>
              <a:cxn ang="0">
                <a:pos x="33" y="53"/>
              </a:cxn>
              <a:cxn ang="0">
                <a:pos x="29" y="54"/>
              </a:cxn>
              <a:cxn ang="0">
                <a:pos x="25" y="56"/>
              </a:cxn>
              <a:cxn ang="0">
                <a:pos x="21" y="56"/>
              </a:cxn>
              <a:cxn ang="0">
                <a:pos x="0" y="56"/>
              </a:cxn>
              <a:cxn ang="0">
                <a:pos x="7" y="24"/>
              </a:cxn>
              <a:cxn ang="0">
                <a:pos x="19" y="24"/>
              </a:cxn>
              <a:cxn ang="0">
                <a:pos x="23" y="24"/>
              </a:cxn>
              <a:cxn ang="0">
                <a:pos x="26" y="23"/>
              </a:cxn>
              <a:cxn ang="0">
                <a:pos x="28" y="22"/>
              </a:cxn>
              <a:cxn ang="0">
                <a:pos x="30" y="20"/>
              </a:cxn>
              <a:cxn ang="0">
                <a:pos x="31" y="18"/>
              </a:cxn>
              <a:cxn ang="0">
                <a:pos x="31" y="16"/>
              </a:cxn>
              <a:cxn ang="0">
                <a:pos x="31" y="13"/>
              </a:cxn>
              <a:cxn ang="0">
                <a:pos x="30" y="11"/>
              </a:cxn>
              <a:cxn ang="0">
                <a:pos x="28" y="9"/>
              </a:cxn>
              <a:cxn ang="0">
                <a:pos x="26" y="8"/>
              </a:cxn>
              <a:cxn ang="0">
                <a:pos x="23" y="7"/>
              </a:cxn>
              <a:cxn ang="0">
                <a:pos x="18" y="7"/>
              </a:cxn>
              <a:cxn ang="0">
                <a:pos x="7" y="7"/>
              </a:cxn>
              <a:cxn ang="0">
                <a:pos x="7" y="24"/>
              </a:cxn>
              <a:cxn ang="0">
                <a:pos x="7" y="49"/>
              </a:cxn>
              <a:cxn ang="0">
                <a:pos x="21" y="49"/>
              </a:cxn>
              <a:cxn ang="0">
                <a:pos x="23" y="49"/>
              </a:cxn>
              <a:cxn ang="0">
                <a:pos x="25" y="49"/>
              </a:cxn>
              <a:cxn ang="0">
                <a:pos x="28" y="48"/>
              </a:cxn>
              <a:cxn ang="0">
                <a:pos x="30" y="47"/>
              </a:cxn>
              <a:cxn ang="0">
                <a:pos x="31" y="46"/>
              </a:cxn>
              <a:cxn ang="0">
                <a:pos x="32" y="44"/>
              </a:cxn>
              <a:cxn ang="0">
                <a:pos x="33" y="42"/>
              </a:cxn>
              <a:cxn ang="0">
                <a:pos x="33" y="40"/>
              </a:cxn>
              <a:cxn ang="0">
                <a:pos x="33" y="37"/>
              </a:cxn>
              <a:cxn ang="0">
                <a:pos x="32" y="34"/>
              </a:cxn>
              <a:cxn ang="0">
                <a:pos x="30" y="32"/>
              </a:cxn>
              <a:cxn ang="0">
                <a:pos x="28" y="31"/>
              </a:cxn>
              <a:cxn ang="0">
                <a:pos x="24" y="30"/>
              </a:cxn>
              <a:cxn ang="0">
                <a:pos x="20" y="30"/>
              </a:cxn>
              <a:cxn ang="0">
                <a:pos x="7" y="30"/>
              </a:cxn>
              <a:cxn ang="0">
                <a:pos x="7" y="49"/>
              </a:cxn>
            </a:cxnLst>
            <a:rect l="0" t="0" r="r" b="b"/>
            <a:pathLst>
              <a:path w="41" h="56">
                <a:moveTo>
                  <a:pt x="0" y="56"/>
                </a:moveTo>
                <a:lnTo>
                  <a:pt x="0" y="0"/>
                </a:lnTo>
                <a:lnTo>
                  <a:pt x="20" y="0"/>
                </a:lnTo>
                <a:lnTo>
                  <a:pt x="26" y="0"/>
                </a:lnTo>
                <a:lnTo>
                  <a:pt x="30" y="1"/>
                </a:lnTo>
                <a:lnTo>
                  <a:pt x="34" y="5"/>
                </a:lnTo>
                <a:lnTo>
                  <a:pt x="36" y="8"/>
                </a:lnTo>
                <a:lnTo>
                  <a:pt x="38" y="11"/>
                </a:lnTo>
                <a:lnTo>
                  <a:pt x="38" y="15"/>
                </a:lnTo>
                <a:lnTo>
                  <a:pt x="38" y="18"/>
                </a:lnTo>
                <a:lnTo>
                  <a:pt x="36" y="21"/>
                </a:lnTo>
                <a:lnTo>
                  <a:pt x="34" y="24"/>
                </a:lnTo>
                <a:lnTo>
                  <a:pt x="31" y="26"/>
                </a:lnTo>
                <a:lnTo>
                  <a:pt x="35" y="28"/>
                </a:lnTo>
                <a:lnTo>
                  <a:pt x="38" y="31"/>
                </a:lnTo>
                <a:lnTo>
                  <a:pt x="40" y="35"/>
                </a:lnTo>
                <a:lnTo>
                  <a:pt x="41" y="40"/>
                </a:lnTo>
                <a:lnTo>
                  <a:pt x="40" y="43"/>
                </a:lnTo>
                <a:lnTo>
                  <a:pt x="39" y="47"/>
                </a:lnTo>
                <a:lnTo>
                  <a:pt x="37" y="50"/>
                </a:lnTo>
                <a:lnTo>
                  <a:pt x="35" y="52"/>
                </a:lnTo>
                <a:lnTo>
                  <a:pt x="33" y="53"/>
                </a:lnTo>
                <a:lnTo>
                  <a:pt x="29" y="54"/>
                </a:lnTo>
                <a:lnTo>
                  <a:pt x="25" y="56"/>
                </a:lnTo>
                <a:lnTo>
                  <a:pt x="21" y="56"/>
                </a:lnTo>
                <a:lnTo>
                  <a:pt x="0" y="56"/>
                </a:lnTo>
                <a:close/>
                <a:moveTo>
                  <a:pt x="7" y="24"/>
                </a:moveTo>
                <a:lnTo>
                  <a:pt x="19" y="24"/>
                </a:lnTo>
                <a:lnTo>
                  <a:pt x="23" y="24"/>
                </a:lnTo>
                <a:lnTo>
                  <a:pt x="26" y="23"/>
                </a:lnTo>
                <a:lnTo>
                  <a:pt x="28" y="22"/>
                </a:lnTo>
                <a:lnTo>
                  <a:pt x="30" y="20"/>
                </a:lnTo>
                <a:lnTo>
                  <a:pt x="31" y="18"/>
                </a:lnTo>
                <a:lnTo>
                  <a:pt x="31" y="16"/>
                </a:lnTo>
                <a:lnTo>
                  <a:pt x="31" y="13"/>
                </a:lnTo>
                <a:lnTo>
                  <a:pt x="30" y="11"/>
                </a:lnTo>
                <a:lnTo>
                  <a:pt x="28" y="9"/>
                </a:lnTo>
                <a:lnTo>
                  <a:pt x="26" y="8"/>
                </a:lnTo>
                <a:lnTo>
                  <a:pt x="23" y="7"/>
                </a:lnTo>
                <a:lnTo>
                  <a:pt x="18" y="7"/>
                </a:lnTo>
                <a:lnTo>
                  <a:pt x="7" y="7"/>
                </a:lnTo>
                <a:lnTo>
                  <a:pt x="7" y="24"/>
                </a:lnTo>
                <a:close/>
                <a:moveTo>
                  <a:pt x="7" y="49"/>
                </a:moveTo>
                <a:lnTo>
                  <a:pt x="21" y="49"/>
                </a:lnTo>
                <a:lnTo>
                  <a:pt x="23" y="49"/>
                </a:lnTo>
                <a:lnTo>
                  <a:pt x="25" y="49"/>
                </a:lnTo>
                <a:lnTo>
                  <a:pt x="28" y="48"/>
                </a:lnTo>
                <a:lnTo>
                  <a:pt x="30" y="47"/>
                </a:lnTo>
                <a:lnTo>
                  <a:pt x="31" y="46"/>
                </a:lnTo>
                <a:lnTo>
                  <a:pt x="32" y="44"/>
                </a:lnTo>
                <a:lnTo>
                  <a:pt x="33" y="42"/>
                </a:lnTo>
                <a:lnTo>
                  <a:pt x="33" y="40"/>
                </a:lnTo>
                <a:lnTo>
                  <a:pt x="33" y="37"/>
                </a:lnTo>
                <a:lnTo>
                  <a:pt x="32" y="34"/>
                </a:lnTo>
                <a:lnTo>
                  <a:pt x="30" y="32"/>
                </a:lnTo>
                <a:lnTo>
                  <a:pt x="28" y="31"/>
                </a:lnTo>
                <a:lnTo>
                  <a:pt x="24" y="30"/>
                </a:lnTo>
                <a:lnTo>
                  <a:pt x="20" y="30"/>
                </a:lnTo>
                <a:lnTo>
                  <a:pt x="7" y="30"/>
                </a:lnTo>
                <a:lnTo>
                  <a:pt x="7" y="4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4" name="Freeform 3188"/>
          <p:cNvSpPr>
            <a:spLocks noEditPoints="1"/>
          </p:cNvSpPr>
          <p:nvPr/>
        </p:nvSpPr>
        <p:spPr bwMode="auto">
          <a:xfrm>
            <a:off x="5694363" y="6197600"/>
            <a:ext cx="14287" cy="17463"/>
          </a:xfrm>
          <a:custGeom>
            <a:avLst/>
            <a:gdLst/>
            <a:ahLst/>
            <a:cxnLst>
              <a:cxn ang="0">
                <a:pos x="24" y="38"/>
              </a:cxn>
              <a:cxn ang="0">
                <a:pos x="17" y="42"/>
              </a:cxn>
              <a:cxn ang="0">
                <a:pos x="7" y="41"/>
              </a:cxn>
              <a:cxn ang="0">
                <a:pos x="1" y="34"/>
              </a:cxn>
              <a:cxn ang="0">
                <a:pos x="0" y="27"/>
              </a:cxn>
              <a:cxn ang="0">
                <a:pos x="3" y="22"/>
              </a:cxn>
              <a:cxn ang="0">
                <a:pos x="7" y="20"/>
              </a:cxn>
              <a:cxn ang="0">
                <a:pos x="12" y="18"/>
              </a:cxn>
              <a:cxn ang="0">
                <a:pos x="22" y="17"/>
              </a:cxn>
              <a:cxn ang="0">
                <a:pos x="27" y="14"/>
              </a:cxn>
              <a:cxn ang="0">
                <a:pos x="27" y="10"/>
              </a:cxn>
              <a:cxn ang="0">
                <a:pos x="22" y="6"/>
              </a:cxn>
              <a:cxn ang="0">
                <a:pos x="14" y="6"/>
              </a:cxn>
              <a:cxn ang="0">
                <a:pos x="9" y="9"/>
              </a:cxn>
              <a:cxn ang="0">
                <a:pos x="1" y="12"/>
              </a:cxn>
              <a:cxn ang="0">
                <a:pos x="4" y="5"/>
              </a:cxn>
              <a:cxn ang="0">
                <a:pos x="10" y="1"/>
              </a:cxn>
              <a:cxn ang="0">
                <a:pos x="19" y="0"/>
              </a:cxn>
              <a:cxn ang="0">
                <a:pos x="27" y="1"/>
              </a:cxn>
              <a:cxn ang="0">
                <a:pos x="32" y="4"/>
              </a:cxn>
              <a:cxn ang="0">
                <a:pos x="34" y="9"/>
              </a:cxn>
              <a:cxn ang="0">
                <a:pos x="34" y="15"/>
              </a:cxn>
              <a:cxn ang="0">
                <a:pos x="34" y="31"/>
              </a:cxn>
              <a:cxn ang="0">
                <a:pos x="35" y="38"/>
              </a:cxn>
              <a:cxn ang="0">
                <a:pos x="29" y="41"/>
              </a:cxn>
              <a:cxn ang="0">
                <a:pos x="28" y="36"/>
              </a:cxn>
              <a:cxn ang="0">
                <a:pos x="23" y="22"/>
              </a:cxn>
              <a:cxn ang="0">
                <a:pos x="13" y="24"/>
              </a:cxn>
              <a:cxn ang="0">
                <a:pos x="9" y="25"/>
              </a:cxn>
              <a:cxn ang="0">
                <a:pos x="7" y="28"/>
              </a:cxn>
              <a:cxn ang="0">
                <a:pos x="7" y="32"/>
              </a:cxn>
              <a:cxn ang="0">
                <a:pos x="11" y="36"/>
              </a:cxn>
              <a:cxn ang="0">
                <a:pos x="18" y="36"/>
              </a:cxn>
              <a:cxn ang="0">
                <a:pos x="24" y="32"/>
              </a:cxn>
              <a:cxn ang="0">
                <a:pos x="27" y="27"/>
              </a:cxn>
              <a:cxn ang="0">
                <a:pos x="27" y="21"/>
              </a:cxn>
            </a:cxnLst>
            <a:rect l="0" t="0" r="r" b="b"/>
            <a:pathLst>
              <a:path w="36" h="42">
                <a:moveTo>
                  <a:pt x="28" y="36"/>
                </a:moveTo>
                <a:lnTo>
                  <a:pt x="24" y="38"/>
                </a:lnTo>
                <a:lnTo>
                  <a:pt x="21" y="41"/>
                </a:lnTo>
                <a:lnTo>
                  <a:pt x="17" y="42"/>
                </a:lnTo>
                <a:lnTo>
                  <a:pt x="13" y="42"/>
                </a:lnTo>
                <a:lnTo>
                  <a:pt x="7" y="41"/>
                </a:lnTo>
                <a:lnTo>
                  <a:pt x="3" y="38"/>
                </a:lnTo>
                <a:lnTo>
                  <a:pt x="1" y="34"/>
                </a:lnTo>
                <a:lnTo>
                  <a:pt x="0" y="30"/>
                </a:lnTo>
                <a:lnTo>
                  <a:pt x="0" y="27"/>
                </a:lnTo>
                <a:lnTo>
                  <a:pt x="1" y="25"/>
                </a:lnTo>
                <a:lnTo>
                  <a:pt x="3" y="22"/>
                </a:lnTo>
                <a:lnTo>
                  <a:pt x="4" y="21"/>
                </a:lnTo>
                <a:lnTo>
                  <a:pt x="7" y="20"/>
                </a:lnTo>
                <a:lnTo>
                  <a:pt x="9" y="19"/>
                </a:lnTo>
                <a:lnTo>
                  <a:pt x="12" y="18"/>
                </a:lnTo>
                <a:lnTo>
                  <a:pt x="15" y="18"/>
                </a:lnTo>
                <a:lnTo>
                  <a:pt x="22" y="17"/>
                </a:lnTo>
                <a:lnTo>
                  <a:pt x="27" y="15"/>
                </a:lnTo>
                <a:lnTo>
                  <a:pt x="27" y="14"/>
                </a:lnTo>
                <a:lnTo>
                  <a:pt x="27" y="14"/>
                </a:lnTo>
                <a:lnTo>
                  <a:pt x="27" y="10"/>
                </a:lnTo>
                <a:lnTo>
                  <a:pt x="25" y="8"/>
                </a:lnTo>
                <a:lnTo>
                  <a:pt x="22" y="6"/>
                </a:lnTo>
                <a:lnTo>
                  <a:pt x="18" y="6"/>
                </a:lnTo>
                <a:lnTo>
                  <a:pt x="14" y="6"/>
                </a:lnTo>
                <a:lnTo>
                  <a:pt x="11" y="7"/>
                </a:lnTo>
                <a:lnTo>
                  <a:pt x="9" y="9"/>
                </a:lnTo>
                <a:lnTo>
                  <a:pt x="7" y="13"/>
                </a:lnTo>
                <a:lnTo>
                  <a:pt x="1" y="12"/>
                </a:lnTo>
                <a:lnTo>
                  <a:pt x="2" y="8"/>
                </a:lnTo>
                <a:lnTo>
                  <a:pt x="4" y="5"/>
                </a:lnTo>
                <a:lnTo>
                  <a:pt x="6" y="3"/>
                </a:lnTo>
                <a:lnTo>
                  <a:pt x="10" y="1"/>
                </a:lnTo>
                <a:lnTo>
                  <a:pt x="14" y="0"/>
                </a:lnTo>
                <a:lnTo>
                  <a:pt x="19" y="0"/>
                </a:lnTo>
                <a:lnTo>
                  <a:pt x="23" y="0"/>
                </a:lnTo>
                <a:lnTo>
                  <a:pt x="27" y="1"/>
                </a:lnTo>
                <a:lnTo>
                  <a:pt x="30" y="3"/>
                </a:lnTo>
                <a:lnTo>
                  <a:pt x="32" y="4"/>
                </a:lnTo>
                <a:lnTo>
                  <a:pt x="33" y="6"/>
                </a:lnTo>
                <a:lnTo>
                  <a:pt x="34" y="9"/>
                </a:lnTo>
                <a:lnTo>
                  <a:pt x="34" y="11"/>
                </a:lnTo>
                <a:lnTo>
                  <a:pt x="34" y="15"/>
                </a:lnTo>
                <a:lnTo>
                  <a:pt x="34" y="24"/>
                </a:lnTo>
                <a:lnTo>
                  <a:pt x="34" y="31"/>
                </a:lnTo>
                <a:lnTo>
                  <a:pt x="34" y="36"/>
                </a:lnTo>
                <a:lnTo>
                  <a:pt x="35" y="38"/>
                </a:lnTo>
                <a:lnTo>
                  <a:pt x="36" y="41"/>
                </a:lnTo>
                <a:lnTo>
                  <a:pt x="29" y="41"/>
                </a:lnTo>
                <a:lnTo>
                  <a:pt x="28" y="38"/>
                </a:lnTo>
                <a:lnTo>
                  <a:pt x="28" y="36"/>
                </a:lnTo>
                <a:close/>
                <a:moveTo>
                  <a:pt x="27" y="21"/>
                </a:moveTo>
                <a:lnTo>
                  <a:pt x="23" y="22"/>
                </a:lnTo>
                <a:lnTo>
                  <a:pt x="16" y="23"/>
                </a:lnTo>
                <a:lnTo>
                  <a:pt x="13" y="24"/>
                </a:lnTo>
                <a:lnTo>
                  <a:pt x="10" y="24"/>
                </a:lnTo>
                <a:lnTo>
                  <a:pt x="9" y="25"/>
                </a:lnTo>
                <a:lnTo>
                  <a:pt x="8" y="27"/>
                </a:lnTo>
                <a:lnTo>
                  <a:pt x="7" y="28"/>
                </a:lnTo>
                <a:lnTo>
                  <a:pt x="7" y="30"/>
                </a:lnTo>
                <a:lnTo>
                  <a:pt x="7" y="32"/>
                </a:lnTo>
                <a:lnTo>
                  <a:pt x="9" y="34"/>
                </a:lnTo>
                <a:lnTo>
                  <a:pt x="11" y="36"/>
                </a:lnTo>
                <a:lnTo>
                  <a:pt x="15" y="36"/>
                </a:lnTo>
                <a:lnTo>
                  <a:pt x="18" y="36"/>
                </a:lnTo>
                <a:lnTo>
                  <a:pt x="22" y="34"/>
                </a:lnTo>
                <a:lnTo>
                  <a:pt x="24" y="32"/>
                </a:lnTo>
                <a:lnTo>
                  <a:pt x="26" y="30"/>
                </a:lnTo>
                <a:lnTo>
                  <a:pt x="27" y="27"/>
                </a:lnTo>
                <a:lnTo>
                  <a:pt x="27" y="23"/>
                </a:lnTo>
                <a:lnTo>
                  <a:pt x="27" y="21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5" name="Freeform 3189"/>
          <p:cNvSpPr>
            <a:spLocks/>
          </p:cNvSpPr>
          <p:nvPr/>
        </p:nvSpPr>
        <p:spPr bwMode="auto">
          <a:xfrm>
            <a:off x="5711825" y="6197600"/>
            <a:ext cx="12700" cy="17463"/>
          </a:xfrm>
          <a:custGeom>
            <a:avLst/>
            <a:gdLst/>
            <a:ahLst/>
            <a:cxnLst>
              <a:cxn ang="0">
                <a:pos x="7" y="28"/>
              </a:cxn>
              <a:cxn ang="0">
                <a:pos x="10" y="34"/>
              </a:cxn>
              <a:cxn ang="0">
                <a:pos x="18" y="36"/>
              </a:cxn>
              <a:cxn ang="0">
                <a:pos x="24" y="34"/>
              </a:cxn>
              <a:cxn ang="0">
                <a:pos x="27" y="29"/>
              </a:cxn>
              <a:cxn ang="0">
                <a:pos x="25" y="26"/>
              </a:cxn>
              <a:cxn ang="0">
                <a:pos x="18" y="24"/>
              </a:cxn>
              <a:cxn ang="0">
                <a:pos x="8" y="20"/>
              </a:cxn>
              <a:cxn ang="0">
                <a:pos x="2" y="17"/>
              </a:cxn>
              <a:cxn ang="0">
                <a:pos x="1" y="11"/>
              </a:cxn>
              <a:cxn ang="0">
                <a:pos x="2" y="6"/>
              </a:cxn>
              <a:cxn ang="0">
                <a:pos x="6" y="3"/>
              </a:cxn>
              <a:cxn ang="0">
                <a:pos x="11" y="1"/>
              </a:cxn>
              <a:cxn ang="0">
                <a:pos x="16" y="0"/>
              </a:cxn>
              <a:cxn ang="0">
                <a:pos x="24" y="1"/>
              </a:cxn>
              <a:cxn ang="0">
                <a:pos x="30" y="5"/>
              </a:cxn>
              <a:cxn ang="0">
                <a:pos x="32" y="11"/>
              </a:cxn>
              <a:cxn ang="0">
                <a:pos x="25" y="9"/>
              </a:cxn>
              <a:cxn ang="0">
                <a:pos x="20" y="6"/>
              </a:cxn>
              <a:cxn ang="0">
                <a:pos x="13" y="6"/>
              </a:cxn>
              <a:cxn ang="0">
                <a:pos x="9" y="9"/>
              </a:cxn>
              <a:cxn ang="0">
                <a:pos x="8" y="12"/>
              </a:cxn>
              <a:cxn ang="0">
                <a:pos x="10" y="14"/>
              </a:cxn>
              <a:cxn ang="0">
                <a:pos x="14" y="15"/>
              </a:cxn>
              <a:cxn ang="0">
                <a:pos x="24" y="18"/>
              </a:cxn>
              <a:cxn ang="0">
                <a:pos x="30" y="21"/>
              </a:cxn>
              <a:cxn ang="0">
                <a:pos x="33" y="26"/>
              </a:cxn>
              <a:cxn ang="0">
                <a:pos x="33" y="32"/>
              </a:cxn>
              <a:cxn ang="0">
                <a:pos x="29" y="38"/>
              </a:cxn>
              <a:cxn ang="0">
                <a:pos x="22" y="42"/>
              </a:cxn>
              <a:cxn ang="0">
                <a:pos x="14" y="42"/>
              </a:cxn>
              <a:cxn ang="0">
                <a:pos x="8" y="39"/>
              </a:cxn>
              <a:cxn ang="0">
                <a:pos x="4" y="36"/>
              </a:cxn>
              <a:cxn ang="0">
                <a:pos x="0" y="32"/>
              </a:cxn>
            </a:cxnLst>
            <a:rect l="0" t="0" r="r" b="b"/>
            <a:pathLst>
              <a:path w="33" h="42">
                <a:moveTo>
                  <a:pt x="0" y="29"/>
                </a:moveTo>
                <a:lnTo>
                  <a:pt x="7" y="28"/>
                </a:lnTo>
                <a:lnTo>
                  <a:pt x="8" y="31"/>
                </a:lnTo>
                <a:lnTo>
                  <a:pt x="10" y="34"/>
                </a:lnTo>
                <a:lnTo>
                  <a:pt x="13" y="35"/>
                </a:lnTo>
                <a:lnTo>
                  <a:pt x="18" y="36"/>
                </a:lnTo>
                <a:lnTo>
                  <a:pt x="22" y="35"/>
                </a:lnTo>
                <a:lnTo>
                  <a:pt x="24" y="34"/>
                </a:lnTo>
                <a:lnTo>
                  <a:pt x="26" y="32"/>
                </a:lnTo>
                <a:lnTo>
                  <a:pt x="27" y="29"/>
                </a:lnTo>
                <a:lnTo>
                  <a:pt x="26" y="27"/>
                </a:lnTo>
                <a:lnTo>
                  <a:pt x="25" y="26"/>
                </a:lnTo>
                <a:lnTo>
                  <a:pt x="22" y="25"/>
                </a:lnTo>
                <a:lnTo>
                  <a:pt x="18" y="24"/>
                </a:lnTo>
                <a:lnTo>
                  <a:pt x="12" y="22"/>
                </a:lnTo>
                <a:lnTo>
                  <a:pt x="8" y="20"/>
                </a:lnTo>
                <a:lnTo>
                  <a:pt x="5" y="19"/>
                </a:lnTo>
                <a:lnTo>
                  <a:pt x="2" y="17"/>
                </a:lnTo>
                <a:lnTo>
                  <a:pt x="1" y="14"/>
                </a:lnTo>
                <a:lnTo>
                  <a:pt x="1" y="11"/>
                </a:lnTo>
                <a:lnTo>
                  <a:pt x="1" y="9"/>
                </a:lnTo>
                <a:lnTo>
                  <a:pt x="2" y="6"/>
                </a:lnTo>
                <a:lnTo>
                  <a:pt x="4" y="4"/>
                </a:lnTo>
                <a:lnTo>
                  <a:pt x="6" y="3"/>
                </a:lnTo>
                <a:lnTo>
                  <a:pt x="8" y="2"/>
                </a:lnTo>
                <a:lnTo>
                  <a:pt x="11" y="1"/>
                </a:lnTo>
                <a:lnTo>
                  <a:pt x="13" y="0"/>
                </a:lnTo>
                <a:lnTo>
                  <a:pt x="16" y="0"/>
                </a:lnTo>
                <a:lnTo>
                  <a:pt x="21" y="0"/>
                </a:lnTo>
                <a:lnTo>
                  <a:pt x="24" y="1"/>
                </a:lnTo>
                <a:lnTo>
                  <a:pt x="28" y="3"/>
                </a:lnTo>
                <a:lnTo>
                  <a:pt x="30" y="5"/>
                </a:lnTo>
                <a:lnTo>
                  <a:pt x="31" y="8"/>
                </a:lnTo>
                <a:lnTo>
                  <a:pt x="32" y="11"/>
                </a:lnTo>
                <a:lnTo>
                  <a:pt x="25" y="12"/>
                </a:lnTo>
                <a:lnTo>
                  <a:pt x="25" y="9"/>
                </a:lnTo>
                <a:lnTo>
                  <a:pt x="23" y="7"/>
                </a:lnTo>
                <a:lnTo>
                  <a:pt x="20" y="6"/>
                </a:lnTo>
                <a:lnTo>
                  <a:pt x="17" y="5"/>
                </a:lnTo>
                <a:lnTo>
                  <a:pt x="13" y="6"/>
                </a:lnTo>
                <a:lnTo>
                  <a:pt x="10" y="7"/>
                </a:lnTo>
                <a:lnTo>
                  <a:pt x="9" y="9"/>
                </a:lnTo>
                <a:lnTo>
                  <a:pt x="8" y="11"/>
                </a:lnTo>
                <a:lnTo>
                  <a:pt x="8" y="12"/>
                </a:lnTo>
                <a:lnTo>
                  <a:pt x="9" y="13"/>
                </a:lnTo>
                <a:lnTo>
                  <a:pt x="10" y="14"/>
                </a:lnTo>
                <a:lnTo>
                  <a:pt x="12" y="15"/>
                </a:lnTo>
                <a:lnTo>
                  <a:pt x="14" y="15"/>
                </a:lnTo>
                <a:lnTo>
                  <a:pt x="18" y="16"/>
                </a:lnTo>
                <a:lnTo>
                  <a:pt x="24" y="18"/>
                </a:lnTo>
                <a:lnTo>
                  <a:pt x="27" y="20"/>
                </a:lnTo>
                <a:lnTo>
                  <a:pt x="30" y="21"/>
                </a:lnTo>
                <a:lnTo>
                  <a:pt x="32" y="23"/>
                </a:lnTo>
                <a:lnTo>
                  <a:pt x="33" y="26"/>
                </a:lnTo>
                <a:lnTo>
                  <a:pt x="33" y="29"/>
                </a:lnTo>
                <a:lnTo>
                  <a:pt x="33" y="32"/>
                </a:lnTo>
                <a:lnTo>
                  <a:pt x="32" y="35"/>
                </a:lnTo>
                <a:lnTo>
                  <a:pt x="29" y="38"/>
                </a:lnTo>
                <a:lnTo>
                  <a:pt x="26" y="41"/>
                </a:lnTo>
                <a:lnTo>
                  <a:pt x="22" y="42"/>
                </a:lnTo>
                <a:lnTo>
                  <a:pt x="18" y="42"/>
                </a:lnTo>
                <a:lnTo>
                  <a:pt x="14" y="42"/>
                </a:lnTo>
                <a:lnTo>
                  <a:pt x="11" y="41"/>
                </a:lnTo>
                <a:lnTo>
                  <a:pt x="8" y="39"/>
                </a:lnTo>
                <a:lnTo>
                  <a:pt x="6" y="38"/>
                </a:lnTo>
                <a:lnTo>
                  <a:pt x="4" y="36"/>
                </a:lnTo>
                <a:lnTo>
                  <a:pt x="2" y="34"/>
                </a:lnTo>
                <a:lnTo>
                  <a:pt x="0" y="32"/>
                </a:lnTo>
                <a:lnTo>
                  <a:pt x="0" y="2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6" name="Freeform 3190"/>
          <p:cNvSpPr>
            <a:spLocks noEditPoints="1"/>
          </p:cNvSpPr>
          <p:nvPr/>
        </p:nvSpPr>
        <p:spPr bwMode="auto">
          <a:xfrm>
            <a:off x="5726113" y="6197600"/>
            <a:ext cx="15875" cy="17463"/>
          </a:xfrm>
          <a:custGeom>
            <a:avLst/>
            <a:gdLst/>
            <a:ahLst/>
            <a:cxnLst>
              <a:cxn ang="0">
                <a:pos x="30" y="28"/>
              </a:cxn>
              <a:cxn ang="0">
                <a:pos x="37" y="29"/>
              </a:cxn>
              <a:cxn ang="0">
                <a:pos x="35" y="34"/>
              </a:cxn>
              <a:cxn ang="0">
                <a:pos x="31" y="38"/>
              </a:cxn>
              <a:cxn ang="0">
                <a:pos x="26" y="41"/>
              </a:cxn>
              <a:cxn ang="0">
                <a:pos x="20" y="42"/>
              </a:cxn>
              <a:cxn ang="0">
                <a:pos x="16" y="42"/>
              </a:cxn>
              <a:cxn ang="0">
                <a:pos x="11" y="41"/>
              </a:cxn>
              <a:cxn ang="0">
                <a:pos x="8" y="38"/>
              </a:cxn>
              <a:cxn ang="0">
                <a:pos x="5" y="36"/>
              </a:cxn>
              <a:cxn ang="0">
                <a:pos x="3" y="33"/>
              </a:cxn>
              <a:cxn ang="0">
                <a:pos x="1" y="30"/>
              </a:cxn>
              <a:cxn ang="0">
                <a:pos x="1" y="26"/>
              </a:cxn>
              <a:cxn ang="0">
                <a:pos x="0" y="21"/>
              </a:cxn>
              <a:cxn ang="0">
                <a:pos x="1" y="16"/>
              </a:cxn>
              <a:cxn ang="0">
                <a:pos x="1" y="12"/>
              </a:cxn>
              <a:cxn ang="0">
                <a:pos x="3" y="9"/>
              </a:cxn>
              <a:cxn ang="0">
                <a:pos x="5" y="5"/>
              </a:cxn>
              <a:cxn ang="0">
                <a:pos x="8" y="3"/>
              </a:cxn>
              <a:cxn ang="0">
                <a:pos x="11" y="1"/>
              </a:cxn>
              <a:cxn ang="0">
                <a:pos x="16" y="0"/>
              </a:cxn>
              <a:cxn ang="0">
                <a:pos x="20" y="0"/>
              </a:cxn>
              <a:cxn ang="0">
                <a:pos x="23" y="0"/>
              </a:cxn>
              <a:cxn ang="0">
                <a:pos x="27" y="1"/>
              </a:cxn>
              <a:cxn ang="0">
                <a:pos x="30" y="3"/>
              </a:cxn>
              <a:cxn ang="0">
                <a:pos x="33" y="5"/>
              </a:cxn>
              <a:cxn ang="0">
                <a:pos x="35" y="8"/>
              </a:cxn>
              <a:cxn ang="0">
                <a:pos x="36" y="12"/>
              </a:cxn>
              <a:cxn ang="0">
                <a:pos x="37" y="16"/>
              </a:cxn>
              <a:cxn ang="0">
                <a:pos x="38" y="21"/>
              </a:cxn>
              <a:cxn ang="0">
                <a:pos x="38" y="21"/>
              </a:cxn>
              <a:cxn ang="0">
                <a:pos x="38" y="22"/>
              </a:cxn>
              <a:cxn ang="0">
                <a:pos x="7" y="22"/>
              </a:cxn>
              <a:cxn ang="0">
                <a:pos x="8" y="28"/>
              </a:cxn>
              <a:cxn ang="0">
                <a:pos x="11" y="32"/>
              </a:cxn>
              <a:cxn ang="0">
                <a:pos x="16" y="35"/>
              </a:cxn>
              <a:cxn ang="0">
                <a:pos x="20" y="36"/>
              </a:cxn>
              <a:cxn ang="0">
                <a:pos x="23" y="35"/>
              </a:cxn>
              <a:cxn ang="0">
                <a:pos x="26" y="34"/>
              </a:cxn>
              <a:cxn ang="0">
                <a:pos x="29" y="31"/>
              </a:cxn>
              <a:cxn ang="0">
                <a:pos x="30" y="28"/>
              </a:cxn>
              <a:cxn ang="0">
                <a:pos x="7" y="17"/>
              </a:cxn>
              <a:cxn ang="0">
                <a:pos x="31" y="17"/>
              </a:cxn>
              <a:cxn ang="0">
                <a:pos x="30" y="12"/>
              </a:cxn>
              <a:cxn ang="0">
                <a:pos x="28" y="9"/>
              </a:cxn>
              <a:cxn ang="0">
                <a:pos x="26" y="8"/>
              </a:cxn>
              <a:cxn ang="0">
                <a:pos x="24" y="6"/>
              </a:cxn>
              <a:cxn ang="0">
                <a:pos x="22" y="6"/>
              </a:cxn>
              <a:cxn ang="0">
                <a:pos x="20" y="5"/>
              </a:cxn>
              <a:cxn ang="0">
                <a:pos x="15" y="6"/>
              </a:cxn>
              <a:cxn ang="0">
                <a:pos x="11" y="9"/>
              </a:cxn>
              <a:cxn ang="0">
                <a:pos x="9" y="12"/>
              </a:cxn>
              <a:cxn ang="0">
                <a:pos x="7" y="17"/>
              </a:cxn>
            </a:cxnLst>
            <a:rect l="0" t="0" r="r" b="b"/>
            <a:pathLst>
              <a:path w="38" h="42">
                <a:moveTo>
                  <a:pt x="30" y="28"/>
                </a:moveTo>
                <a:lnTo>
                  <a:pt x="37" y="29"/>
                </a:lnTo>
                <a:lnTo>
                  <a:pt x="35" y="34"/>
                </a:lnTo>
                <a:lnTo>
                  <a:pt x="31" y="38"/>
                </a:lnTo>
                <a:lnTo>
                  <a:pt x="26" y="41"/>
                </a:lnTo>
                <a:lnTo>
                  <a:pt x="20" y="42"/>
                </a:lnTo>
                <a:lnTo>
                  <a:pt x="16" y="42"/>
                </a:lnTo>
                <a:lnTo>
                  <a:pt x="11" y="41"/>
                </a:lnTo>
                <a:lnTo>
                  <a:pt x="8" y="38"/>
                </a:lnTo>
                <a:lnTo>
                  <a:pt x="5" y="36"/>
                </a:lnTo>
                <a:lnTo>
                  <a:pt x="3" y="33"/>
                </a:lnTo>
                <a:lnTo>
                  <a:pt x="1" y="30"/>
                </a:lnTo>
                <a:lnTo>
                  <a:pt x="1" y="26"/>
                </a:lnTo>
                <a:lnTo>
                  <a:pt x="0" y="21"/>
                </a:lnTo>
                <a:lnTo>
                  <a:pt x="1" y="16"/>
                </a:lnTo>
                <a:lnTo>
                  <a:pt x="1" y="12"/>
                </a:lnTo>
                <a:lnTo>
                  <a:pt x="3" y="9"/>
                </a:lnTo>
                <a:lnTo>
                  <a:pt x="5" y="5"/>
                </a:lnTo>
                <a:lnTo>
                  <a:pt x="8" y="3"/>
                </a:lnTo>
                <a:lnTo>
                  <a:pt x="11" y="1"/>
                </a:lnTo>
                <a:lnTo>
                  <a:pt x="16" y="0"/>
                </a:lnTo>
                <a:lnTo>
                  <a:pt x="20" y="0"/>
                </a:lnTo>
                <a:lnTo>
                  <a:pt x="23" y="0"/>
                </a:lnTo>
                <a:lnTo>
                  <a:pt x="27" y="1"/>
                </a:lnTo>
                <a:lnTo>
                  <a:pt x="30" y="3"/>
                </a:lnTo>
                <a:lnTo>
                  <a:pt x="33" y="5"/>
                </a:lnTo>
                <a:lnTo>
                  <a:pt x="35" y="8"/>
                </a:lnTo>
                <a:lnTo>
                  <a:pt x="36" y="12"/>
                </a:lnTo>
                <a:lnTo>
                  <a:pt x="37" y="16"/>
                </a:lnTo>
                <a:lnTo>
                  <a:pt x="38" y="21"/>
                </a:lnTo>
                <a:lnTo>
                  <a:pt x="38" y="21"/>
                </a:lnTo>
                <a:lnTo>
                  <a:pt x="38" y="22"/>
                </a:lnTo>
                <a:lnTo>
                  <a:pt x="7" y="22"/>
                </a:lnTo>
                <a:lnTo>
                  <a:pt x="8" y="28"/>
                </a:lnTo>
                <a:lnTo>
                  <a:pt x="11" y="32"/>
                </a:lnTo>
                <a:lnTo>
                  <a:pt x="16" y="35"/>
                </a:lnTo>
                <a:lnTo>
                  <a:pt x="20" y="36"/>
                </a:lnTo>
                <a:lnTo>
                  <a:pt x="23" y="35"/>
                </a:lnTo>
                <a:lnTo>
                  <a:pt x="26" y="34"/>
                </a:lnTo>
                <a:lnTo>
                  <a:pt x="29" y="31"/>
                </a:lnTo>
                <a:lnTo>
                  <a:pt x="30" y="28"/>
                </a:lnTo>
                <a:close/>
                <a:moveTo>
                  <a:pt x="7" y="17"/>
                </a:moveTo>
                <a:lnTo>
                  <a:pt x="31" y="17"/>
                </a:lnTo>
                <a:lnTo>
                  <a:pt x="30" y="12"/>
                </a:lnTo>
                <a:lnTo>
                  <a:pt x="28" y="9"/>
                </a:lnTo>
                <a:lnTo>
                  <a:pt x="26" y="8"/>
                </a:lnTo>
                <a:lnTo>
                  <a:pt x="24" y="6"/>
                </a:lnTo>
                <a:lnTo>
                  <a:pt x="22" y="6"/>
                </a:lnTo>
                <a:lnTo>
                  <a:pt x="20" y="5"/>
                </a:lnTo>
                <a:lnTo>
                  <a:pt x="15" y="6"/>
                </a:lnTo>
                <a:lnTo>
                  <a:pt x="11" y="9"/>
                </a:lnTo>
                <a:lnTo>
                  <a:pt x="9" y="12"/>
                </a:lnTo>
                <a:lnTo>
                  <a:pt x="7" y="1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7" name="Rectangle 3191"/>
          <p:cNvSpPr>
            <a:spLocks noChangeArrowheads="1"/>
          </p:cNvSpPr>
          <p:nvPr/>
        </p:nvSpPr>
        <p:spPr bwMode="auto">
          <a:xfrm>
            <a:off x="5743575" y="6205538"/>
            <a:ext cx="7938" cy="317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8" name="Freeform 3192"/>
          <p:cNvSpPr>
            <a:spLocks/>
          </p:cNvSpPr>
          <p:nvPr/>
        </p:nvSpPr>
        <p:spPr bwMode="auto">
          <a:xfrm>
            <a:off x="5753100" y="6192838"/>
            <a:ext cx="17463" cy="22225"/>
          </a:xfrm>
          <a:custGeom>
            <a:avLst/>
            <a:gdLst/>
            <a:ahLst/>
            <a:cxnLst>
              <a:cxn ang="0">
                <a:pos x="18" y="56"/>
              </a:cxn>
              <a:cxn ang="0">
                <a:pos x="18" y="7"/>
              </a:cxn>
              <a:cxn ang="0">
                <a:pos x="0" y="7"/>
              </a:cxn>
              <a:cxn ang="0">
                <a:pos x="0" y="0"/>
              </a:cxn>
              <a:cxn ang="0">
                <a:pos x="43" y="0"/>
              </a:cxn>
              <a:cxn ang="0">
                <a:pos x="43" y="7"/>
              </a:cxn>
              <a:cxn ang="0">
                <a:pos x="25" y="7"/>
              </a:cxn>
              <a:cxn ang="0">
                <a:pos x="25" y="56"/>
              </a:cxn>
              <a:cxn ang="0">
                <a:pos x="18" y="56"/>
              </a:cxn>
            </a:cxnLst>
            <a:rect l="0" t="0" r="r" b="b"/>
            <a:pathLst>
              <a:path w="43" h="56">
                <a:moveTo>
                  <a:pt x="18" y="56"/>
                </a:moveTo>
                <a:lnTo>
                  <a:pt x="18" y="7"/>
                </a:lnTo>
                <a:lnTo>
                  <a:pt x="0" y="7"/>
                </a:lnTo>
                <a:lnTo>
                  <a:pt x="0" y="0"/>
                </a:lnTo>
                <a:lnTo>
                  <a:pt x="43" y="0"/>
                </a:lnTo>
                <a:lnTo>
                  <a:pt x="43" y="7"/>
                </a:lnTo>
                <a:lnTo>
                  <a:pt x="25" y="7"/>
                </a:lnTo>
                <a:lnTo>
                  <a:pt x="25" y="56"/>
                </a:lnTo>
                <a:lnTo>
                  <a:pt x="18" y="5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09" name="Freeform 3193"/>
          <p:cNvSpPr>
            <a:spLocks/>
          </p:cNvSpPr>
          <p:nvPr/>
        </p:nvSpPr>
        <p:spPr bwMode="auto">
          <a:xfrm>
            <a:off x="5835650" y="5857875"/>
            <a:ext cx="7938" cy="22225"/>
          </a:xfrm>
          <a:custGeom>
            <a:avLst/>
            <a:gdLst/>
            <a:ahLst/>
            <a:cxnLst>
              <a:cxn ang="0">
                <a:pos x="20" y="56"/>
              </a:cxn>
              <a:cxn ang="0">
                <a:pos x="13" y="56"/>
              </a:cxn>
              <a:cxn ang="0">
                <a:pos x="13" y="13"/>
              </a:cxn>
              <a:cxn ang="0">
                <a:pos x="10" y="15"/>
              </a:cxn>
              <a:cxn ang="0">
                <a:pos x="7" y="17"/>
              </a:cxn>
              <a:cxn ang="0">
                <a:pos x="3" y="19"/>
              </a:cxn>
              <a:cxn ang="0">
                <a:pos x="0" y="21"/>
              </a:cxn>
              <a:cxn ang="0">
                <a:pos x="0" y="14"/>
              </a:cxn>
              <a:cxn ang="0">
                <a:pos x="5" y="11"/>
              </a:cxn>
              <a:cxn ang="0">
                <a:pos x="10" y="8"/>
              </a:cxn>
              <a:cxn ang="0">
                <a:pos x="13" y="4"/>
              </a:cxn>
              <a:cxn ang="0">
                <a:pos x="16" y="0"/>
              </a:cxn>
              <a:cxn ang="0">
                <a:pos x="20" y="0"/>
              </a:cxn>
              <a:cxn ang="0">
                <a:pos x="20" y="56"/>
              </a:cxn>
            </a:cxnLst>
            <a:rect l="0" t="0" r="r" b="b"/>
            <a:pathLst>
              <a:path w="20" h="56">
                <a:moveTo>
                  <a:pt x="20" y="56"/>
                </a:moveTo>
                <a:lnTo>
                  <a:pt x="13" y="56"/>
                </a:lnTo>
                <a:lnTo>
                  <a:pt x="13" y="13"/>
                </a:lnTo>
                <a:lnTo>
                  <a:pt x="10" y="15"/>
                </a:lnTo>
                <a:lnTo>
                  <a:pt x="7" y="17"/>
                </a:lnTo>
                <a:lnTo>
                  <a:pt x="3" y="19"/>
                </a:lnTo>
                <a:lnTo>
                  <a:pt x="0" y="21"/>
                </a:lnTo>
                <a:lnTo>
                  <a:pt x="0" y="14"/>
                </a:lnTo>
                <a:lnTo>
                  <a:pt x="5" y="11"/>
                </a:lnTo>
                <a:lnTo>
                  <a:pt x="10" y="8"/>
                </a:lnTo>
                <a:lnTo>
                  <a:pt x="13" y="4"/>
                </a:lnTo>
                <a:lnTo>
                  <a:pt x="16" y="0"/>
                </a:lnTo>
                <a:lnTo>
                  <a:pt x="20" y="0"/>
                </a:lnTo>
                <a:lnTo>
                  <a:pt x="20" y="5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0" name="Freeform 3194"/>
          <p:cNvSpPr>
            <a:spLocks noEditPoints="1"/>
          </p:cNvSpPr>
          <p:nvPr/>
        </p:nvSpPr>
        <p:spPr bwMode="auto">
          <a:xfrm>
            <a:off x="5849938" y="5857875"/>
            <a:ext cx="14287" cy="22225"/>
          </a:xfrm>
          <a:custGeom>
            <a:avLst/>
            <a:gdLst/>
            <a:ahLst/>
            <a:cxnLst>
              <a:cxn ang="0">
                <a:pos x="0" y="28"/>
              </a:cxn>
              <a:cxn ang="0">
                <a:pos x="1" y="20"/>
              </a:cxn>
              <a:cxn ang="0">
                <a:pos x="2" y="13"/>
              </a:cxn>
              <a:cxn ang="0">
                <a:pos x="5" y="8"/>
              </a:cxn>
              <a:cxn ang="0">
                <a:pos x="8" y="4"/>
              </a:cxn>
              <a:cxn ang="0">
                <a:pos x="13" y="1"/>
              </a:cxn>
              <a:cxn ang="0">
                <a:pos x="19" y="0"/>
              </a:cxn>
              <a:cxn ang="0">
                <a:pos x="23" y="1"/>
              </a:cxn>
              <a:cxn ang="0">
                <a:pos x="27" y="2"/>
              </a:cxn>
              <a:cxn ang="0">
                <a:pos x="30" y="4"/>
              </a:cxn>
              <a:cxn ang="0">
                <a:pos x="32" y="7"/>
              </a:cxn>
              <a:cxn ang="0">
                <a:pos x="34" y="11"/>
              </a:cxn>
              <a:cxn ang="0">
                <a:pos x="35" y="15"/>
              </a:cxn>
              <a:cxn ang="0">
                <a:pos x="36" y="21"/>
              </a:cxn>
              <a:cxn ang="0">
                <a:pos x="37" y="28"/>
              </a:cxn>
              <a:cxn ang="0">
                <a:pos x="36" y="38"/>
              </a:cxn>
              <a:cxn ang="0">
                <a:pos x="35" y="45"/>
              </a:cxn>
              <a:cxn ang="0">
                <a:pos x="32" y="50"/>
              </a:cxn>
              <a:cxn ang="0">
                <a:pos x="29" y="54"/>
              </a:cxn>
              <a:cxn ang="0">
                <a:pos x="24" y="56"/>
              </a:cxn>
              <a:cxn ang="0">
                <a:pos x="19" y="57"/>
              </a:cxn>
              <a:cxn ang="0">
                <a:pos x="15" y="57"/>
              </a:cxn>
              <a:cxn ang="0">
                <a:pos x="12" y="56"/>
              </a:cxn>
              <a:cxn ang="0">
                <a:pos x="8" y="54"/>
              </a:cxn>
              <a:cxn ang="0">
                <a:pos x="5" y="52"/>
              </a:cxn>
              <a:cxn ang="0">
                <a:pos x="3" y="48"/>
              </a:cxn>
              <a:cxn ang="0">
                <a:pos x="1" y="43"/>
              </a:cxn>
              <a:cxn ang="0">
                <a:pos x="0" y="37"/>
              </a:cxn>
              <a:cxn ang="0">
                <a:pos x="0" y="28"/>
              </a:cxn>
              <a:cxn ang="0">
                <a:pos x="7" y="28"/>
              </a:cxn>
              <a:cxn ang="0">
                <a:pos x="7" y="36"/>
              </a:cxn>
              <a:cxn ang="0">
                <a:pos x="8" y="41"/>
              </a:cxn>
              <a:cxn ang="0">
                <a:pos x="10" y="44"/>
              </a:cxn>
              <a:cxn ang="0">
                <a:pos x="11" y="47"/>
              </a:cxn>
              <a:cxn ang="0">
                <a:pos x="13" y="49"/>
              </a:cxn>
              <a:cxn ang="0">
                <a:pos x="15" y="51"/>
              </a:cxn>
              <a:cxn ang="0">
                <a:pos x="17" y="51"/>
              </a:cxn>
              <a:cxn ang="0">
                <a:pos x="19" y="52"/>
              </a:cxn>
              <a:cxn ang="0">
                <a:pos x="21" y="51"/>
              </a:cxn>
              <a:cxn ang="0">
                <a:pos x="23" y="51"/>
              </a:cxn>
              <a:cxn ang="0">
                <a:pos x="25" y="49"/>
              </a:cxn>
              <a:cxn ang="0">
                <a:pos x="27" y="47"/>
              </a:cxn>
              <a:cxn ang="0">
                <a:pos x="28" y="44"/>
              </a:cxn>
              <a:cxn ang="0">
                <a:pos x="29" y="41"/>
              </a:cxn>
              <a:cxn ang="0">
                <a:pos x="30" y="36"/>
              </a:cxn>
              <a:cxn ang="0">
                <a:pos x="30" y="28"/>
              </a:cxn>
              <a:cxn ang="0">
                <a:pos x="30" y="22"/>
              </a:cxn>
              <a:cxn ang="0">
                <a:pos x="29" y="17"/>
              </a:cxn>
              <a:cxn ang="0">
                <a:pos x="28" y="13"/>
              </a:cxn>
              <a:cxn ang="0">
                <a:pos x="27" y="10"/>
              </a:cxn>
              <a:cxn ang="0">
                <a:pos x="25" y="9"/>
              </a:cxn>
              <a:cxn ang="0">
                <a:pos x="23" y="7"/>
              </a:cxn>
              <a:cxn ang="0">
                <a:pos x="21" y="6"/>
              </a:cxn>
              <a:cxn ang="0">
                <a:pos x="19" y="6"/>
              </a:cxn>
              <a:cxn ang="0">
                <a:pos x="17" y="6"/>
              </a:cxn>
              <a:cxn ang="0">
                <a:pos x="15" y="7"/>
              </a:cxn>
              <a:cxn ang="0">
                <a:pos x="13" y="8"/>
              </a:cxn>
              <a:cxn ang="0">
                <a:pos x="11" y="10"/>
              </a:cxn>
              <a:cxn ang="0">
                <a:pos x="10" y="13"/>
              </a:cxn>
              <a:cxn ang="0">
                <a:pos x="8" y="17"/>
              </a:cxn>
              <a:cxn ang="0">
                <a:pos x="7" y="22"/>
              </a:cxn>
              <a:cxn ang="0">
                <a:pos x="7" y="28"/>
              </a:cxn>
            </a:cxnLst>
            <a:rect l="0" t="0" r="r" b="b"/>
            <a:pathLst>
              <a:path w="37" h="57">
                <a:moveTo>
                  <a:pt x="0" y="28"/>
                </a:moveTo>
                <a:lnTo>
                  <a:pt x="1" y="20"/>
                </a:lnTo>
                <a:lnTo>
                  <a:pt x="2" y="13"/>
                </a:lnTo>
                <a:lnTo>
                  <a:pt x="5" y="8"/>
                </a:lnTo>
                <a:lnTo>
                  <a:pt x="8" y="4"/>
                </a:lnTo>
                <a:lnTo>
                  <a:pt x="13" y="1"/>
                </a:lnTo>
                <a:lnTo>
                  <a:pt x="19" y="0"/>
                </a:lnTo>
                <a:lnTo>
                  <a:pt x="23" y="1"/>
                </a:lnTo>
                <a:lnTo>
                  <a:pt x="27" y="2"/>
                </a:lnTo>
                <a:lnTo>
                  <a:pt x="30" y="4"/>
                </a:lnTo>
                <a:lnTo>
                  <a:pt x="32" y="7"/>
                </a:lnTo>
                <a:lnTo>
                  <a:pt x="34" y="11"/>
                </a:lnTo>
                <a:lnTo>
                  <a:pt x="35" y="15"/>
                </a:lnTo>
                <a:lnTo>
                  <a:pt x="36" y="21"/>
                </a:lnTo>
                <a:lnTo>
                  <a:pt x="37" y="28"/>
                </a:lnTo>
                <a:lnTo>
                  <a:pt x="36" y="38"/>
                </a:lnTo>
                <a:lnTo>
                  <a:pt x="35" y="45"/>
                </a:lnTo>
                <a:lnTo>
                  <a:pt x="32" y="50"/>
                </a:lnTo>
                <a:lnTo>
                  <a:pt x="29" y="54"/>
                </a:lnTo>
                <a:lnTo>
                  <a:pt x="24" y="56"/>
                </a:lnTo>
                <a:lnTo>
                  <a:pt x="19" y="57"/>
                </a:lnTo>
                <a:lnTo>
                  <a:pt x="15" y="57"/>
                </a:lnTo>
                <a:lnTo>
                  <a:pt x="12" y="56"/>
                </a:lnTo>
                <a:lnTo>
                  <a:pt x="8" y="54"/>
                </a:lnTo>
                <a:lnTo>
                  <a:pt x="5" y="52"/>
                </a:lnTo>
                <a:lnTo>
                  <a:pt x="3" y="48"/>
                </a:lnTo>
                <a:lnTo>
                  <a:pt x="1" y="43"/>
                </a:lnTo>
                <a:lnTo>
                  <a:pt x="0" y="37"/>
                </a:lnTo>
                <a:lnTo>
                  <a:pt x="0" y="28"/>
                </a:lnTo>
                <a:close/>
                <a:moveTo>
                  <a:pt x="7" y="28"/>
                </a:moveTo>
                <a:lnTo>
                  <a:pt x="7" y="36"/>
                </a:lnTo>
                <a:lnTo>
                  <a:pt x="8" y="41"/>
                </a:lnTo>
                <a:lnTo>
                  <a:pt x="10" y="44"/>
                </a:lnTo>
                <a:lnTo>
                  <a:pt x="11" y="47"/>
                </a:lnTo>
                <a:lnTo>
                  <a:pt x="13" y="49"/>
                </a:lnTo>
                <a:lnTo>
                  <a:pt x="15" y="51"/>
                </a:lnTo>
                <a:lnTo>
                  <a:pt x="17" y="51"/>
                </a:lnTo>
                <a:lnTo>
                  <a:pt x="19" y="52"/>
                </a:lnTo>
                <a:lnTo>
                  <a:pt x="21" y="51"/>
                </a:lnTo>
                <a:lnTo>
                  <a:pt x="23" y="51"/>
                </a:lnTo>
                <a:lnTo>
                  <a:pt x="25" y="49"/>
                </a:lnTo>
                <a:lnTo>
                  <a:pt x="27" y="47"/>
                </a:lnTo>
                <a:lnTo>
                  <a:pt x="28" y="44"/>
                </a:lnTo>
                <a:lnTo>
                  <a:pt x="29" y="41"/>
                </a:lnTo>
                <a:lnTo>
                  <a:pt x="30" y="36"/>
                </a:lnTo>
                <a:lnTo>
                  <a:pt x="30" y="28"/>
                </a:lnTo>
                <a:lnTo>
                  <a:pt x="30" y="22"/>
                </a:lnTo>
                <a:lnTo>
                  <a:pt x="29" y="17"/>
                </a:lnTo>
                <a:lnTo>
                  <a:pt x="28" y="13"/>
                </a:lnTo>
                <a:lnTo>
                  <a:pt x="27" y="10"/>
                </a:lnTo>
                <a:lnTo>
                  <a:pt x="25" y="9"/>
                </a:lnTo>
                <a:lnTo>
                  <a:pt x="23" y="7"/>
                </a:lnTo>
                <a:lnTo>
                  <a:pt x="21" y="6"/>
                </a:lnTo>
                <a:lnTo>
                  <a:pt x="19" y="6"/>
                </a:lnTo>
                <a:lnTo>
                  <a:pt x="17" y="6"/>
                </a:lnTo>
                <a:lnTo>
                  <a:pt x="15" y="7"/>
                </a:lnTo>
                <a:lnTo>
                  <a:pt x="13" y="8"/>
                </a:lnTo>
                <a:lnTo>
                  <a:pt x="11" y="10"/>
                </a:lnTo>
                <a:lnTo>
                  <a:pt x="10" y="13"/>
                </a:lnTo>
                <a:lnTo>
                  <a:pt x="8" y="17"/>
                </a:lnTo>
                <a:lnTo>
                  <a:pt x="7" y="22"/>
                </a:lnTo>
                <a:lnTo>
                  <a:pt x="7" y="2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1" name="Freeform 3195"/>
          <p:cNvSpPr>
            <a:spLocks noEditPoints="1"/>
          </p:cNvSpPr>
          <p:nvPr/>
        </p:nvSpPr>
        <p:spPr bwMode="auto">
          <a:xfrm>
            <a:off x="5876925" y="5857875"/>
            <a:ext cx="15875" cy="22225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0" y="0"/>
              </a:cxn>
              <a:cxn ang="0">
                <a:pos x="21" y="0"/>
              </a:cxn>
              <a:cxn ang="0">
                <a:pos x="26" y="0"/>
              </a:cxn>
              <a:cxn ang="0">
                <a:pos x="31" y="1"/>
              </a:cxn>
              <a:cxn ang="0">
                <a:pos x="34" y="3"/>
              </a:cxn>
              <a:cxn ang="0">
                <a:pos x="36" y="6"/>
              </a:cxn>
              <a:cxn ang="0">
                <a:pos x="38" y="10"/>
              </a:cxn>
              <a:cxn ang="0">
                <a:pos x="39" y="14"/>
              </a:cxn>
              <a:cxn ang="0">
                <a:pos x="38" y="17"/>
              </a:cxn>
              <a:cxn ang="0">
                <a:pos x="37" y="20"/>
              </a:cxn>
              <a:cxn ang="0">
                <a:pos x="34" y="23"/>
              </a:cxn>
              <a:cxn ang="0">
                <a:pos x="31" y="25"/>
              </a:cxn>
              <a:cxn ang="0">
                <a:pos x="35" y="27"/>
              </a:cxn>
              <a:cxn ang="0">
                <a:pos x="39" y="31"/>
              </a:cxn>
              <a:cxn ang="0">
                <a:pos x="41" y="35"/>
              </a:cxn>
              <a:cxn ang="0">
                <a:pos x="41" y="39"/>
              </a:cxn>
              <a:cxn ang="0">
                <a:pos x="41" y="43"/>
              </a:cxn>
              <a:cxn ang="0">
                <a:pos x="40" y="47"/>
              </a:cxn>
              <a:cxn ang="0">
                <a:pos x="38" y="50"/>
              </a:cxn>
              <a:cxn ang="0">
                <a:pos x="36" y="52"/>
              </a:cxn>
              <a:cxn ang="0">
                <a:pos x="33" y="53"/>
              </a:cxn>
              <a:cxn ang="0">
                <a:pos x="30" y="54"/>
              </a:cxn>
              <a:cxn ang="0">
                <a:pos x="26" y="55"/>
              </a:cxn>
              <a:cxn ang="0">
                <a:pos x="21" y="55"/>
              </a:cxn>
              <a:cxn ang="0">
                <a:pos x="0" y="55"/>
              </a:cxn>
              <a:cxn ang="0">
                <a:pos x="7" y="23"/>
              </a:cxn>
              <a:cxn ang="0">
                <a:pos x="19" y="23"/>
              </a:cxn>
              <a:cxn ang="0">
                <a:pos x="23" y="22"/>
              </a:cxn>
              <a:cxn ang="0">
                <a:pos x="26" y="22"/>
              </a:cxn>
              <a:cxn ang="0">
                <a:pos x="28" y="21"/>
              </a:cxn>
              <a:cxn ang="0">
                <a:pos x="30" y="19"/>
              </a:cxn>
              <a:cxn ang="0">
                <a:pos x="31" y="17"/>
              </a:cxn>
              <a:cxn ang="0">
                <a:pos x="31" y="15"/>
              </a:cxn>
              <a:cxn ang="0">
                <a:pos x="31" y="12"/>
              </a:cxn>
              <a:cxn ang="0">
                <a:pos x="30" y="10"/>
              </a:cxn>
              <a:cxn ang="0">
                <a:pos x="29" y="8"/>
              </a:cxn>
              <a:cxn ang="0">
                <a:pos x="26" y="7"/>
              </a:cxn>
              <a:cxn ang="0">
                <a:pos x="23" y="6"/>
              </a:cxn>
              <a:cxn ang="0">
                <a:pos x="18" y="6"/>
              </a:cxn>
              <a:cxn ang="0">
                <a:pos x="7" y="6"/>
              </a:cxn>
              <a:cxn ang="0">
                <a:pos x="7" y="23"/>
              </a:cxn>
              <a:cxn ang="0">
                <a:pos x="7" y="49"/>
              </a:cxn>
              <a:cxn ang="0">
                <a:pos x="21" y="49"/>
              </a:cxn>
              <a:cxn ang="0">
                <a:pos x="24" y="49"/>
              </a:cxn>
              <a:cxn ang="0">
                <a:pos x="26" y="49"/>
              </a:cxn>
              <a:cxn ang="0">
                <a:pos x="28" y="48"/>
              </a:cxn>
              <a:cxn ang="0">
                <a:pos x="30" y="47"/>
              </a:cxn>
              <a:cxn ang="0">
                <a:pos x="31" y="46"/>
              </a:cxn>
              <a:cxn ang="0">
                <a:pos x="33" y="44"/>
              </a:cxn>
              <a:cxn ang="0">
                <a:pos x="33" y="42"/>
              </a:cxn>
              <a:cxn ang="0">
                <a:pos x="34" y="39"/>
              </a:cxn>
              <a:cxn ang="0">
                <a:pos x="33" y="37"/>
              </a:cxn>
              <a:cxn ang="0">
                <a:pos x="32" y="34"/>
              </a:cxn>
              <a:cxn ang="0">
                <a:pos x="30" y="32"/>
              </a:cxn>
              <a:cxn ang="0">
                <a:pos x="28" y="31"/>
              </a:cxn>
              <a:cxn ang="0">
                <a:pos x="24" y="29"/>
              </a:cxn>
              <a:cxn ang="0">
                <a:pos x="20" y="29"/>
              </a:cxn>
              <a:cxn ang="0">
                <a:pos x="7" y="29"/>
              </a:cxn>
              <a:cxn ang="0">
                <a:pos x="7" y="49"/>
              </a:cxn>
            </a:cxnLst>
            <a:rect l="0" t="0" r="r" b="b"/>
            <a:pathLst>
              <a:path w="41" h="55">
                <a:moveTo>
                  <a:pt x="0" y="55"/>
                </a:moveTo>
                <a:lnTo>
                  <a:pt x="0" y="0"/>
                </a:lnTo>
                <a:lnTo>
                  <a:pt x="21" y="0"/>
                </a:lnTo>
                <a:lnTo>
                  <a:pt x="26" y="0"/>
                </a:lnTo>
                <a:lnTo>
                  <a:pt x="31" y="1"/>
                </a:lnTo>
                <a:lnTo>
                  <a:pt x="34" y="3"/>
                </a:lnTo>
                <a:lnTo>
                  <a:pt x="36" y="6"/>
                </a:lnTo>
                <a:lnTo>
                  <a:pt x="38" y="10"/>
                </a:lnTo>
                <a:lnTo>
                  <a:pt x="39" y="14"/>
                </a:lnTo>
                <a:lnTo>
                  <a:pt x="38" y="17"/>
                </a:lnTo>
                <a:lnTo>
                  <a:pt x="37" y="20"/>
                </a:lnTo>
                <a:lnTo>
                  <a:pt x="34" y="23"/>
                </a:lnTo>
                <a:lnTo>
                  <a:pt x="31" y="25"/>
                </a:lnTo>
                <a:lnTo>
                  <a:pt x="35" y="27"/>
                </a:lnTo>
                <a:lnTo>
                  <a:pt x="39" y="31"/>
                </a:lnTo>
                <a:lnTo>
                  <a:pt x="41" y="35"/>
                </a:lnTo>
                <a:lnTo>
                  <a:pt x="41" y="39"/>
                </a:lnTo>
                <a:lnTo>
                  <a:pt x="41" y="43"/>
                </a:lnTo>
                <a:lnTo>
                  <a:pt x="40" y="47"/>
                </a:lnTo>
                <a:lnTo>
                  <a:pt x="38" y="50"/>
                </a:lnTo>
                <a:lnTo>
                  <a:pt x="36" y="52"/>
                </a:lnTo>
                <a:lnTo>
                  <a:pt x="33" y="53"/>
                </a:lnTo>
                <a:lnTo>
                  <a:pt x="30" y="54"/>
                </a:lnTo>
                <a:lnTo>
                  <a:pt x="26" y="55"/>
                </a:lnTo>
                <a:lnTo>
                  <a:pt x="21" y="55"/>
                </a:lnTo>
                <a:lnTo>
                  <a:pt x="0" y="55"/>
                </a:lnTo>
                <a:close/>
                <a:moveTo>
                  <a:pt x="7" y="23"/>
                </a:moveTo>
                <a:lnTo>
                  <a:pt x="19" y="23"/>
                </a:lnTo>
                <a:lnTo>
                  <a:pt x="23" y="22"/>
                </a:lnTo>
                <a:lnTo>
                  <a:pt x="26" y="22"/>
                </a:lnTo>
                <a:lnTo>
                  <a:pt x="28" y="21"/>
                </a:lnTo>
                <a:lnTo>
                  <a:pt x="30" y="19"/>
                </a:lnTo>
                <a:lnTo>
                  <a:pt x="31" y="17"/>
                </a:lnTo>
                <a:lnTo>
                  <a:pt x="31" y="15"/>
                </a:lnTo>
                <a:lnTo>
                  <a:pt x="31" y="12"/>
                </a:lnTo>
                <a:lnTo>
                  <a:pt x="30" y="10"/>
                </a:lnTo>
                <a:lnTo>
                  <a:pt x="29" y="8"/>
                </a:lnTo>
                <a:lnTo>
                  <a:pt x="26" y="7"/>
                </a:lnTo>
                <a:lnTo>
                  <a:pt x="23" y="6"/>
                </a:lnTo>
                <a:lnTo>
                  <a:pt x="18" y="6"/>
                </a:lnTo>
                <a:lnTo>
                  <a:pt x="7" y="6"/>
                </a:lnTo>
                <a:lnTo>
                  <a:pt x="7" y="23"/>
                </a:lnTo>
                <a:close/>
                <a:moveTo>
                  <a:pt x="7" y="49"/>
                </a:moveTo>
                <a:lnTo>
                  <a:pt x="21" y="49"/>
                </a:lnTo>
                <a:lnTo>
                  <a:pt x="24" y="49"/>
                </a:lnTo>
                <a:lnTo>
                  <a:pt x="26" y="49"/>
                </a:lnTo>
                <a:lnTo>
                  <a:pt x="28" y="48"/>
                </a:lnTo>
                <a:lnTo>
                  <a:pt x="30" y="47"/>
                </a:lnTo>
                <a:lnTo>
                  <a:pt x="31" y="46"/>
                </a:lnTo>
                <a:lnTo>
                  <a:pt x="33" y="44"/>
                </a:lnTo>
                <a:lnTo>
                  <a:pt x="33" y="42"/>
                </a:lnTo>
                <a:lnTo>
                  <a:pt x="34" y="39"/>
                </a:lnTo>
                <a:lnTo>
                  <a:pt x="33" y="37"/>
                </a:lnTo>
                <a:lnTo>
                  <a:pt x="32" y="34"/>
                </a:lnTo>
                <a:lnTo>
                  <a:pt x="30" y="32"/>
                </a:lnTo>
                <a:lnTo>
                  <a:pt x="28" y="31"/>
                </a:lnTo>
                <a:lnTo>
                  <a:pt x="24" y="29"/>
                </a:lnTo>
                <a:lnTo>
                  <a:pt x="20" y="29"/>
                </a:lnTo>
                <a:lnTo>
                  <a:pt x="7" y="29"/>
                </a:lnTo>
                <a:lnTo>
                  <a:pt x="7" y="4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2" name="Freeform 3196"/>
          <p:cNvSpPr>
            <a:spLocks noEditPoints="1"/>
          </p:cNvSpPr>
          <p:nvPr/>
        </p:nvSpPr>
        <p:spPr bwMode="auto">
          <a:xfrm>
            <a:off x="5895975" y="5864225"/>
            <a:ext cx="14288" cy="15875"/>
          </a:xfrm>
          <a:custGeom>
            <a:avLst/>
            <a:gdLst/>
            <a:ahLst/>
            <a:cxnLst>
              <a:cxn ang="0">
                <a:pos x="24" y="39"/>
              </a:cxn>
              <a:cxn ang="0">
                <a:pos x="17" y="42"/>
              </a:cxn>
              <a:cxn ang="0">
                <a:pos x="8" y="41"/>
              </a:cxn>
              <a:cxn ang="0">
                <a:pos x="1" y="35"/>
              </a:cxn>
              <a:cxn ang="0">
                <a:pos x="0" y="28"/>
              </a:cxn>
              <a:cxn ang="0">
                <a:pos x="3" y="23"/>
              </a:cxn>
              <a:cxn ang="0">
                <a:pos x="7" y="20"/>
              </a:cxn>
              <a:cxn ang="0">
                <a:pos x="12" y="19"/>
              </a:cxn>
              <a:cxn ang="0">
                <a:pos x="23" y="17"/>
              </a:cxn>
              <a:cxn ang="0">
                <a:pos x="28" y="14"/>
              </a:cxn>
              <a:cxn ang="0">
                <a:pos x="27" y="10"/>
              </a:cxn>
              <a:cxn ang="0">
                <a:pos x="22" y="6"/>
              </a:cxn>
              <a:cxn ang="0">
                <a:pos x="14" y="6"/>
              </a:cxn>
              <a:cxn ang="0">
                <a:pos x="9" y="9"/>
              </a:cxn>
              <a:cxn ang="0">
                <a:pos x="1" y="12"/>
              </a:cxn>
              <a:cxn ang="0">
                <a:pos x="4" y="5"/>
              </a:cxn>
              <a:cxn ang="0">
                <a:pos x="10" y="1"/>
              </a:cxn>
              <a:cxn ang="0">
                <a:pos x="19" y="0"/>
              </a:cxn>
              <a:cxn ang="0">
                <a:pos x="27" y="1"/>
              </a:cxn>
              <a:cxn ang="0">
                <a:pos x="32" y="4"/>
              </a:cxn>
              <a:cxn ang="0">
                <a:pos x="34" y="9"/>
              </a:cxn>
              <a:cxn ang="0">
                <a:pos x="34" y="15"/>
              </a:cxn>
              <a:cxn ang="0">
                <a:pos x="34" y="32"/>
              </a:cxn>
              <a:cxn ang="0">
                <a:pos x="35" y="39"/>
              </a:cxn>
              <a:cxn ang="0">
                <a:pos x="29" y="41"/>
              </a:cxn>
              <a:cxn ang="0">
                <a:pos x="28" y="36"/>
              </a:cxn>
              <a:cxn ang="0">
                <a:pos x="23" y="23"/>
              </a:cxn>
              <a:cxn ang="0">
                <a:pos x="13" y="25"/>
              </a:cxn>
              <a:cxn ang="0">
                <a:pos x="9" y="26"/>
              </a:cxn>
              <a:cxn ang="0">
                <a:pos x="7" y="29"/>
              </a:cxn>
              <a:cxn ang="0">
                <a:pos x="8" y="33"/>
              </a:cxn>
              <a:cxn ang="0">
                <a:pos x="12" y="36"/>
              </a:cxn>
              <a:cxn ang="0">
                <a:pos x="19" y="36"/>
              </a:cxn>
              <a:cxn ang="0">
                <a:pos x="25" y="33"/>
              </a:cxn>
              <a:cxn ang="0">
                <a:pos x="27" y="28"/>
              </a:cxn>
              <a:cxn ang="0">
                <a:pos x="28" y="21"/>
              </a:cxn>
            </a:cxnLst>
            <a:rect l="0" t="0" r="r" b="b"/>
            <a:pathLst>
              <a:path w="36" h="42">
                <a:moveTo>
                  <a:pt x="28" y="36"/>
                </a:moveTo>
                <a:lnTo>
                  <a:pt x="24" y="39"/>
                </a:lnTo>
                <a:lnTo>
                  <a:pt x="21" y="41"/>
                </a:lnTo>
                <a:lnTo>
                  <a:pt x="17" y="42"/>
                </a:lnTo>
                <a:lnTo>
                  <a:pt x="14" y="42"/>
                </a:lnTo>
                <a:lnTo>
                  <a:pt x="8" y="41"/>
                </a:lnTo>
                <a:lnTo>
                  <a:pt x="4" y="39"/>
                </a:lnTo>
                <a:lnTo>
                  <a:pt x="1" y="35"/>
                </a:lnTo>
                <a:lnTo>
                  <a:pt x="0" y="31"/>
                </a:lnTo>
                <a:lnTo>
                  <a:pt x="0" y="28"/>
                </a:lnTo>
                <a:lnTo>
                  <a:pt x="1" y="26"/>
                </a:lnTo>
                <a:lnTo>
                  <a:pt x="3" y="23"/>
                </a:lnTo>
                <a:lnTo>
                  <a:pt x="5" y="22"/>
                </a:lnTo>
                <a:lnTo>
                  <a:pt x="7" y="20"/>
                </a:lnTo>
                <a:lnTo>
                  <a:pt x="10" y="19"/>
                </a:lnTo>
                <a:lnTo>
                  <a:pt x="12" y="19"/>
                </a:lnTo>
                <a:lnTo>
                  <a:pt x="16" y="19"/>
                </a:lnTo>
                <a:lnTo>
                  <a:pt x="23" y="17"/>
                </a:lnTo>
                <a:lnTo>
                  <a:pt x="28" y="15"/>
                </a:lnTo>
                <a:lnTo>
                  <a:pt x="28" y="14"/>
                </a:lnTo>
                <a:lnTo>
                  <a:pt x="28" y="13"/>
                </a:lnTo>
                <a:lnTo>
                  <a:pt x="27" y="10"/>
                </a:lnTo>
                <a:lnTo>
                  <a:pt x="26" y="8"/>
                </a:lnTo>
                <a:lnTo>
                  <a:pt x="22" y="6"/>
                </a:lnTo>
                <a:lnTo>
                  <a:pt x="18" y="5"/>
                </a:lnTo>
                <a:lnTo>
                  <a:pt x="14" y="6"/>
                </a:lnTo>
                <a:lnTo>
                  <a:pt x="11" y="7"/>
                </a:lnTo>
                <a:lnTo>
                  <a:pt x="9" y="9"/>
                </a:lnTo>
                <a:lnTo>
                  <a:pt x="8" y="13"/>
                </a:lnTo>
                <a:lnTo>
                  <a:pt x="1" y="12"/>
                </a:lnTo>
                <a:lnTo>
                  <a:pt x="2" y="8"/>
                </a:lnTo>
                <a:lnTo>
                  <a:pt x="4" y="5"/>
                </a:lnTo>
                <a:lnTo>
                  <a:pt x="7" y="3"/>
                </a:lnTo>
                <a:lnTo>
                  <a:pt x="10" y="1"/>
                </a:lnTo>
                <a:lnTo>
                  <a:pt x="14" y="0"/>
                </a:lnTo>
                <a:lnTo>
                  <a:pt x="19" y="0"/>
                </a:lnTo>
                <a:lnTo>
                  <a:pt x="24" y="0"/>
                </a:lnTo>
                <a:lnTo>
                  <a:pt x="27" y="1"/>
                </a:lnTo>
                <a:lnTo>
                  <a:pt x="30" y="2"/>
                </a:lnTo>
                <a:lnTo>
                  <a:pt x="32" y="4"/>
                </a:lnTo>
                <a:lnTo>
                  <a:pt x="33" y="6"/>
                </a:lnTo>
                <a:lnTo>
                  <a:pt x="34" y="9"/>
                </a:lnTo>
                <a:lnTo>
                  <a:pt x="34" y="11"/>
                </a:lnTo>
                <a:lnTo>
                  <a:pt x="34" y="15"/>
                </a:lnTo>
                <a:lnTo>
                  <a:pt x="34" y="25"/>
                </a:lnTo>
                <a:lnTo>
                  <a:pt x="34" y="32"/>
                </a:lnTo>
                <a:lnTo>
                  <a:pt x="35" y="37"/>
                </a:lnTo>
                <a:lnTo>
                  <a:pt x="35" y="39"/>
                </a:lnTo>
                <a:lnTo>
                  <a:pt x="36" y="41"/>
                </a:lnTo>
                <a:lnTo>
                  <a:pt x="29" y="41"/>
                </a:lnTo>
                <a:lnTo>
                  <a:pt x="29" y="39"/>
                </a:lnTo>
                <a:lnTo>
                  <a:pt x="28" y="36"/>
                </a:lnTo>
                <a:close/>
                <a:moveTo>
                  <a:pt x="28" y="21"/>
                </a:moveTo>
                <a:lnTo>
                  <a:pt x="23" y="23"/>
                </a:lnTo>
                <a:lnTo>
                  <a:pt x="17" y="24"/>
                </a:lnTo>
                <a:lnTo>
                  <a:pt x="13" y="25"/>
                </a:lnTo>
                <a:lnTo>
                  <a:pt x="11" y="25"/>
                </a:lnTo>
                <a:lnTo>
                  <a:pt x="9" y="26"/>
                </a:lnTo>
                <a:lnTo>
                  <a:pt x="8" y="27"/>
                </a:lnTo>
                <a:lnTo>
                  <a:pt x="7" y="29"/>
                </a:lnTo>
                <a:lnTo>
                  <a:pt x="7" y="31"/>
                </a:lnTo>
                <a:lnTo>
                  <a:pt x="8" y="33"/>
                </a:lnTo>
                <a:lnTo>
                  <a:pt x="9" y="35"/>
                </a:lnTo>
                <a:lnTo>
                  <a:pt x="12" y="36"/>
                </a:lnTo>
                <a:lnTo>
                  <a:pt x="15" y="37"/>
                </a:lnTo>
                <a:lnTo>
                  <a:pt x="19" y="36"/>
                </a:lnTo>
                <a:lnTo>
                  <a:pt x="22" y="35"/>
                </a:lnTo>
                <a:lnTo>
                  <a:pt x="25" y="33"/>
                </a:lnTo>
                <a:lnTo>
                  <a:pt x="26" y="31"/>
                </a:lnTo>
                <a:lnTo>
                  <a:pt x="27" y="28"/>
                </a:lnTo>
                <a:lnTo>
                  <a:pt x="28" y="24"/>
                </a:lnTo>
                <a:lnTo>
                  <a:pt x="28" y="21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3" name="Freeform 3197"/>
          <p:cNvSpPr>
            <a:spLocks/>
          </p:cNvSpPr>
          <p:nvPr/>
        </p:nvSpPr>
        <p:spPr bwMode="auto">
          <a:xfrm>
            <a:off x="5913438" y="5864225"/>
            <a:ext cx="12700" cy="15875"/>
          </a:xfrm>
          <a:custGeom>
            <a:avLst/>
            <a:gdLst/>
            <a:ahLst/>
            <a:cxnLst>
              <a:cxn ang="0">
                <a:pos x="8" y="28"/>
              </a:cxn>
              <a:cxn ang="0">
                <a:pos x="11" y="35"/>
              </a:cxn>
              <a:cxn ang="0">
                <a:pos x="18" y="37"/>
              </a:cxn>
              <a:cxn ang="0">
                <a:pos x="25" y="35"/>
              </a:cxn>
              <a:cxn ang="0">
                <a:pos x="27" y="30"/>
              </a:cxn>
              <a:cxn ang="0">
                <a:pos x="25" y="27"/>
              </a:cxn>
              <a:cxn ang="0">
                <a:pos x="18" y="25"/>
              </a:cxn>
              <a:cxn ang="0">
                <a:pos x="8" y="21"/>
              </a:cxn>
              <a:cxn ang="0">
                <a:pos x="4" y="18"/>
              </a:cxn>
              <a:cxn ang="0">
                <a:pos x="1" y="11"/>
              </a:cxn>
              <a:cxn ang="0">
                <a:pos x="2" y="6"/>
              </a:cxn>
              <a:cxn ang="0">
                <a:pos x="7" y="3"/>
              </a:cxn>
              <a:cxn ang="0">
                <a:pos x="11" y="1"/>
              </a:cxn>
              <a:cxn ang="0">
                <a:pos x="17" y="0"/>
              </a:cxn>
              <a:cxn ang="0">
                <a:pos x="25" y="1"/>
              </a:cxn>
              <a:cxn ang="0">
                <a:pos x="30" y="5"/>
              </a:cxn>
              <a:cxn ang="0">
                <a:pos x="32" y="11"/>
              </a:cxn>
              <a:cxn ang="0">
                <a:pos x="25" y="9"/>
              </a:cxn>
              <a:cxn ang="0">
                <a:pos x="21" y="6"/>
              </a:cxn>
              <a:cxn ang="0">
                <a:pos x="13" y="6"/>
              </a:cxn>
              <a:cxn ang="0">
                <a:pos x="9" y="9"/>
              </a:cxn>
              <a:cxn ang="0">
                <a:pos x="9" y="12"/>
              </a:cxn>
              <a:cxn ang="0">
                <a:pos x="10" y="14"/>
              </a:cxn>
              <a:cxn ang="0">
                <a:pos x="14" y="15"/>
              </a:cxn>
              <a:cxn ang="0">
                <a:pos x="24" y="19"/>
              </a:cxn>
              <a:cxn ang="0">
                <a:pos x="30" y="22"/>
              </a:cxn>
              <a:cxn ang="0">
                <a:pos x="33" y="27"/>
              </a:cxn>
              <a:cxn ang="0">
                <a:pos x="33" y="33"/>
              </a:cxn>
              <a:cxn ang="0">
                <a:pos x="29" y="39"/>
              </a:cxn>
              <a:cxn ang="0">
                <a:pos x="22" y="42"/>
              </a:cxn>
              <a:cxn ang="0">
                <a:pos x="14" y="42"/>
              </a:cxn>
              <a:cxn ang="0">
                <a:pos x="8" y="40"/>
              </a:cxn>
              <a:cxn ang="0">
                <a:pos x="4" y="37"/>
              </a:cxn>
              <a:cxn ang="0">
                <a:pos x="1" y="32"/>
              </a:cxn>
            </a:cxnLst>
            <a:rect l="0" t="0" r="r" b="b"/>
            <a:pathLst>
              <a:path w="34" h="42">
                <a:moveTo>
                  <a:pt x="0" y="29"/>
                </a:moveTo>
                <a:lnTo>
                  <a:pt x="8" y="28"/>
                </a:lnTo>
                <a:lnTo>
                  <a:pt x="9" y="32"/>
                </a:lnTo>
                <a:lnTo>
                  <a:pt x="11" y="35"/>
                </a:lnTo>
                <a:lnTo>
                  <a:pt x="14" y="36"/>
                </a:lnTo>
                <a:lnTo>
                  <a:pt x="18" y="37"/>
                </a:lnTo>
                <a:lnTo>
                  <a:pt x="22" y="36"/>
                </a:lnTo>
                <a:lnTo>
                  <a:pt x="25" y="35"/>
                </a:lnTo>
                <a:lnTo>
                  <a:pt x="26" y="33"/>
                </a:lnTo>
                <a:lnTo>
                  <a:pt x="27" y="30"/>
                </a:lnTo>
                <a:lnTo>
                  <a:pt x="26" y="28"/>
                </a:lnTo>
                <a:lnTo>
                  <a:pt x="25" y="27"/>
                </a:lnTo>
                <a:lnTo>
                  <a:pt x="23" y="26"/>
                </a:lnTo>
                <a:lnTo>
                  <a:pt x="18" y="25"/>
                </a:lnTo>
                <a:lnTo>
                  <a:pt x="12" y="23"/>
                </a:lnTo>
                <a:lnTo>
                  <a:pt x="8" y="21"/>
                </a:lnTo>
                <a:lnTo>
                  <a:pt x="5" y="20"/>
                </a:lnTo>
                <a:lnTo>
                  <a:pt x="4" y="18"/>
                </a:lnTo>
                <a:lnTo>
                  <a:pt x="1" y="14"/>
                </a:lnTo>
                <a:lnTo>
                  <a:pt x="1" y="11"/>
                </a:lnTo>
                <a:lnTo>
                  <a:pt x="1" y="9"/>
                </a:lnTo>
                <a:lnTo>
                  <a:pt x="2" y="6"/>
                </a:lnTo>
                <a:lnTo>
                  <a:pt x="5" y="4"/>
                </a:lnTo>
                <a:lnTo>
                  <a:pt x="7" y="3"/>
                </a:lnTo>
                <a:lnTo>
                  <a:pt x="8" y="2"/>
                </a:lnTo>
                <a:lnTo>
                  <a:pt x="11" y="1"/>
                </a:lnTo>
                <a:lnTo>
                  <a:pt x="14" y="0"/>
                </a:lnTo>
                <a:lnTo>
                  <a:pt x="17" y="0"/>
                </a:lnTo>
                <a:lnTo>
                  <a:pt x="21" y="0"/>
                </a:lnTo>
                <a:lnTo>
                  <a:pt x="25" y="1"/>
                </a:lnTo>
                <a:lnTo>
                  <a:pt x="28" y="3"/>
                </a:lnTo>
                <a:lnTo>
                  <a:pt x="30" y="5"/>
                </a:lnTo>
                <a:lnTo>
                  <a:pt x="31" y="8"/>
                </a:lnTo>
                <a:lnTo>
                  <a:pt x="32" y="11"/>
                </a:lnTo>
                <a:lnTo>
                  <a:pt x="26" y="12"/>
                </a:lnTo>
                <a:lnTo>
                  <a:pt x="25" y="9"/>
                </a:lnTo>
                <a:lnTo>
                  <a:pt x="23" y="7"/>
                </a:lnTo>
                <a:lnTo>
                  <a:pt x="21" y="6"/>
                </a:lnTo>
                <a:lnTo>
                  <a:pt x="17" y="5"/>
                </a:lnTo>
                <a:lnTo>
                  <a:pt x="13" y="6"/>
                </a:lnTo>
                <a:lnTo>
                  <a:pt x="11" y="7"/>
                </a:lnTo>
                <a:lnTo>
                  <a:pt x="9" y="9"/>
                </a:lnTo>
                <a:lnTo>
                  <a:pt x="9" y="10"/>
                </a:lnTo>
                <a:lnTo>
                  <a:pt x="9" y="12"/>
                </a:lnTo>
                <a:lnTo>
                  <a:pt x="9" y="13"/>
                </a:lnTo>
                <a:lnTo>
                  <a:pt x="10" y="14"/>
                </a:lnTo>
                <a:lnTo>
                  <a:pt x="12" y="15"/>
                </a:lnTo>
                <a:lnTo>
                  <a:pt x="14" y="15"/>
                </a:lnTo>
                <a:lnTo>
                  <a:pt x="18" y="17"/>
                </a:lnTo>
                <a:lnTo>
                  <a:pt x="24" y="19"/>
                </a:lnTo>
                <a:lnTo>
                  <a:pt x="28" y="20"/>
                </a:lnTo>
                <a:lnTo>
                  <a:pt x="30" y="22"/>
                </a:lnTo>
                <a:lnTo>
                  <a:pt x="32" y="24"/>
                </a:lnTo>
                <a:lnTo>
                  <a:pt x="33" y="27"/>
                </a:lnTo>
                <a:lnTo>
                  <a:pt x="34" y="30"/>
                </a:lnTo>
                <a:lnTo>
                  <a:pt x="33" y="33"/>
                </a:lnTo>
                <a:lnTo>
                  <a:pt x="32" y="36"/>
                </a:lnTo>
                <a:lnTo>
                  <a:pt x="29" y="39"/>
                </a:lnTo>
                <a:lnTo>
                  <a:pt x="26" y="41"/>
                </a:lnTo>
                <a:lnTo>
                  <a:pt x="22" y="42"/>
                </a:lnTo>
                <a:lnTo>
                  <a:pt x="18" y="42"/>
                </a:lnTo>
                <a:lnTo>
                  <a:pt x="14" y="42"/>
                </a:lnTo>
                <a:lnTo>
                  <a:pt x="11" y="41"/>
                </a:lnTo>
                <a:lnTo>
                  <a:pt x="8" y="40"/>
                </a:lnTo>
                <a:lnTo>
                  <a:pt x="6" y="39"/>
                </a:lnTo>
                <a:lnTo>
                  <a:pt x="4" y="37"/>
                </a:lnTo>
                <a:lnTo>
                  <a:pt x="2" y="35"/>
                </a:lnTo>
                <a:lnTo>
                  <a:pt x="1" y="32"/>
                </a:lnTo>
                <a:lnTo>
                  <a:pt x="0" y="2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4" name="Freeform 3198"/>
          <p:cNvSpPr>
            <a:spLocks noEditPoints="1"/>
          </p:cNvSpPr>
          <p:nvPr/>
        </p:nvSpPr>
        <p:spPr bwMode="auto">
          <a:xfrm>
            <a:off x="5929313" y="5864225"/>
            <a:ext cx="14287" cy="15875"/>
          </a:xfrm>
          <a:custGeom>
            <a:avLst/>
            <a:gdLst/>
            <a:ahLst/>
            <a:cxnLst>
              <a:cxn ang="0">
                <a:pos x="30" y="29"/>
              </a:cxn>
              <a:cxn ang="0">
                <a:pos x="37" y="29"/>
              </a:cxn>
              <a:cxn ang="0">
                <a:pos x="34" y="35"/>
              </a:cxn>
              <a:cxn ang="0">
                <a:pos x="31" y="39"/>
              </a:cxn>
              <a:cxn ang="0">
                <a:pos x="26" y="41"/>
              </a:cxn>
              <a:cxn ang="0">
                <a:pos x="19" y="42"/>
              </a:cxn>
              <a:cxn ang="0">
                <a:pos x="15" y="42"/>
              </a:cxn>
              <a:cxn ang="0">
                <a:pos x="11" y="41"/>
              </a:cxn>
              <a:cxn ang="0">
                <a:pos x="7" y="39"/>
              </a:cxn>
              <a:cxn ang="0">
                <a:pos x="5" y="37"/>
              </a:cxn>
              <a:cxn ang="0">
                <a:pos x="2" y="34"/>
              </a:cxn>
              <a:cxn ang="0">
                <a:pos x="1" y="30"/>
              </a:cxn>
              <a:cxn ang="0">
                <a:pos x="0" y="26"/>
              </a:cxn>
              <a:cxn ang="0">
                <a:pos x="0" y="22"/>
              </a:cxn>
              <a:cxn ang="0">
                <a:pos x="0" y="17"/>
              </a:cxn>
              <a:cxn ang="0">
                <a:pos x="1" y="12"/>
              </a:cxn>
              <a:cxn ang="0">
                <a:pos x="2" y="8"/>
              </a:cxn>
              <a:cxn ang="0">
                <a:pos x="5" y="5"/>
              </a:cxn>
              <a:cxn ang="0">
                <a:pos x="7" y="3"/>
              </a:cxn>
              <a:cxn ang="0">
                <a:pos x="11" y="1"/>
              </a:cxn>
              <a:cxn ang="0">
                <a:pos x="15" y="0"/>
              </a:cxn>
              <a:cxn ang="0">
                <a:pos x="19" y="0"/>
              </a:cxn>
              <a:cxn ang="0">
                <a:pos x="23" y="0"/>
              </a:cxn>
              <a:cxn ang="0">
                <a:pos x="26" y="1"/>
              </a:cxn>
              <a:cxn ang="0">
                <a:pos x="29" y="3"/>
              </a:cxn>
              <a:cxn ang="0">
                <a:pos x="32" y="5"/>
              </a:cxn>
              <a:cxn ang="0">
                <a:pos x="34" y="8"/>
              </a:cxn>
              <a:cxn ang="0">
                <a:pos x="36" y="12"/>
              </a:cxn>
              <a:cxn ang="0">
                <a:pos x="37" y="17"/>
              </a:cxn>
              <a:cxn ang="0">
                <a:pos x="37" y="21"/>
              </a:cxn>
              <a:cxn ang="0">
                <a:pos x="37" y="22"/>
              </a:cxn>
              <a:cxn ang="0">
                <a:pos x="37" y="23"/>
              </a:cxn>
              <a:cxn ang="0">
                <a:pos x="6" y="23"/>
              </a:cxn>
              <a:cxn ang="0">
                <a:pos x="8" y="29"/>
              </a:cxn>
              <a:cxn ang="0">
                <a:pos x="10" y="33"/>
              </a:cxn>
              <a:cxn ang="0">
                <a:pos x="15" y="36"/>
              </a:cxn>
              <a:cxn ang="0">
                <a:pos x="19" y="37"/>
              </a:cxn>
              <a:cxn ang="0">
                <a:pos x="23" y="36"/>
              </a:cxn>
              <a:cxn ang="0">
                <a:pos x="26" y="35"/>
              </a:cxn>
              <a:cxn ang="0">
                <a:pos x="28" y="32"/>
              </a:cxn>
              <a:cxn ang="0">
                <a:pos x="30" y="29"/>
              </a:cxn>
              <a:cxn ang="0">
                <a:pos x="7" y="18"/>
              </a:cxn>
              <a:cxn ang="0">
                <a:pos x="30" y="18"/>
              </a:cxn>
              <a:cxn ang="0">
                <a:pos x="29" y="12"/>
              </a:cxn>
              <a:cxn ang="0">
                <a:pos x="27" y="9"/>
              </a:cxn>
              <a:cxn ang="0">
                <a:pos x="26" y="8"/>
              </a:cxn>
              <a:cxn ang="0">
                <a:pos x="24" y="6"/>
              </a:cxn>
              <a:cxn ang="0">
                <a:pos x="21" y="6"/>
              </a:cxn>
              <a:cxn ang="0">
                <a:pos x="19" y="5"/>
              </a:cxn>
              <a:cxn ang="0">
                <a:pos x="15" y="6"/>
              </a:cxn>
              <a:cxn ang="0">
                <a:pos x="10" y="8"/>
              </a:cxn>
              <a:cxn ang="0">
                <a:pos x="8" y="12"/>
              </a:cxn>
              <a:cxn ang="0">
                <a:pos x="7" y="18"/>
              </a:cxn>
            </a:cxnLst>
            <a:rect l="0" t="0" r="r" b="b"/>
            <a:pathLst>
              <a:path w="37" h="42">
                <a:moveTo>
                  <a:pt x="30" y="29"/>
                </a:moveTo>
                <a:lnTo>
                  <a:pt x="37" y="29"/>
                </a:lnTo>
                <a:lnTo>
                  <a:pt x="34" y="35"/>
                </a:lnTo>
                <a:lnTo>
                  <a:pt x="31" y="39"/>
                </a:lnTo>
                <a:lnTo>
                  <a:pt x="26" y="41"/>
                </a:lnTo>
                <a:lnTo>
                  <a:pt x="19" y="42"/>
                </a:lnTo>
                <a:lnTo>
                  <a:pt x="15" y="42"/>
                </a:lnTo>
                <a:lnTo>
                  <a:pt x="11" y="41"/>
                </a:lnTo>
                <a:lnTo>
                  <a:pt x="7" y="39"/>
                </a:lnTo>
                <a:lnTo>
                  <a:pt x="5" y="37"/>
                </a:lnTo>
                <a:lnTo>
                  <a:pt x="2" y="34"/>
                </a:lnTo>
                <a:lnTo>
                  <a:pt x="1" y="30"/>
                </a:lnTo>
                <a:lnTo>
                  <a:pt x="0" y="26"/>
                </a:lnTo>
                <a:lnTo>
                  <a:pt x="0" y="22"/>
                </a:lnTo>
                <a:lnTo>
                  <a:pt x="0" y="17"/>
                </a:lnTo>
                <a:lnTo>
                  <a:pt x="1" y="12"/>
                </a:lnTo>
                <a:lnTo>
                  <a:pt x="2" y="8"/>
                </a:lnTo>
                <a:lnTo>
                  <a:pt x="5" y="5"/>
                </a:lnTo>
                <a:lnTo>
                  <a:pt x="7" y="3"/>
                </a:lnTo>
                <a:lnTo>
                  <a:pt x="11" y="1"/>
                </a:lnTo>
                <a:lnTo>
                  <a:pt x="15" y="0"/>
                </a:lnTo>
                <a:lnTo>
                  <a:pt x="19" y="0"/>
                </a:lnTo>
                <a:lnTo>
                  <a:pt x="23" y="0"/>
                </a:lnTo>
                <a:lnTo>
                  <a:pt x="26" y="1"/>
                </a:lnTo>
                <a:lnTo>
                  <a:pt x="29" y="3"/>
                </a:lnTo>
                <a:lnTo>
                  <a:pt x="32" y="5"/>
                </a:lnTo>
                <a:lnTo>
                  <a:pt x="34" y="8"/>
                </a:lnTo>
                <a:lnTo>
                  <a:pt x="36" y="12"/>
                </a:lnTo>
                <a:lnTo>
                  <a:pt x="37" y="17"/>
                </a:lnTo>
                <a:lnTo>
                  <a:pt x="37" y="21"/>
                </a:lnTo>
                <a:lnTo>
                  <a:pt x="37" y="22"/>
                </a:lnTo>
                <a:lnTo>
                  <a:pt x="37" y="23"/>
                </a:lnTo>
                <a:lnTo>
                  <a:pt x="6" y="23"/>
                </a:lnTo>
                <a:lnTo>
                  <a:pt x="8" y="29"/>
                </a:lnTo>
                <a:lnTo>
                  <a:pt x="10" y="33"/>
                </a:lnTo>
                <a:lnTo>
                  <a:pt x="15" y="36"/>
                </a:lnTo>
                <a:lnTo>
                  <a:pt x="19" y="37"/>
                </a:lnTo>
                <a:lnTo>
                  <a:pt x="23" y="36"/>
                </a:lnTo>
                <a:lnTo>
                  <a:pt x="26" y="35"/>
                </a:lnTo>
                <a:lnTo>
                  <a:pt x="28" y="32"/>
                </a:lnTo>
                <a:lnTo>
                  <a:pt x="30" y="29"/>
                </a:lnTo>
                <a:close/>
                <a:moveTo>
                  <a:pt x="7" y="18"/>
                </a:moveTo>
                <a:lnTo>
                  <a:pt x="30" y="18"/>
                </a:lnTo>
                <a:lnTo>
                  <a:pt x="29" y="12"/>
                </a:lnTo>
                <a:lnTo>
                  <a:pt x="27" y="9"/>
                </a:lnTo>
                <a:lnTo>
                  <a:pt x="26" y="8"/>
                </a:lnTo>
                <a:lnTo>
                  <a:pt x="24" y="6"/>
                </a:lnTo>
                <a:lnTo>
                  <a:pt x="21" y="6"/>
                </a:lnTo>
                <a:lnTo>
                  <a:pt x="19" y="5"/>
                </a:lnTo>
                <a:lnTo>
                  <a:pt x="15" y="6"/>
                </a:lnTo>
                <a:lnTo>
                  <a:pt x="10" y="8"/>
                </a:lnTo>
                <a:lnTo>
                  <a:pt x="8" y="12"/>
                </a:lnTo>
                <a:lnTo>
                  <a:pt x="7" y="1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5" name="Rectangle 3199"/>
          <p:cNvSpPr>
            <a:spLocks noChangeArrowheads="1"/>
          </p:cNvSpPr>
          <p:nvPr/>
        </p:nvSpPr>
        <p:spPr bwMode="auto">
          <a:xfrm>
            <a:off x="5946775" y="5870575"/>
            <a:ext cx="7938" cy="317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6" name="Freeform 3200"/>
          <p:cNvSpPr>
            <a:spLocks/>
          </p:cNvSpPr>
          <p:nvPr/>
        </p:nvSpPr>
        <p:spPr bwMode="auto">
          <a:xfrm>
            <a:off x="5956300" y="5857875"/>
            <a:ext cx="17463" cy="22225"/>
          </a:xfrm>
          <a:custGeom>
            <a:avLst/>
            <a:gdLst/>
            <a:ahLst/>
            <a:cxnLst>
              <a:cxn ang="0">
                <a:pos x="18" y="55"/>
              </a:cxn>
              <a:cxn ang="0">
                <a:pos x="18" y="6"/>
              </a:cxn>
              <a:cxn ang="0">
                <a:pos x="0" y="6"/>
              </a:cxn>
              <a:cxn ang="0">
                <a:pos x="0" y="0"/>
              </a:cxn>
              <a:cxn ang="0">
                <a:pos x="44" y="0"/>
              </a:cxn>
              <a:cxn ang="0">
                <a:pos x="44" y="6"/>
              </a:cxn>
              <a:cxn ang="0">
                <a:pos x="25" y="6"/>
              </a:cxn>
              <a:cxn ang="0">
                <a:pos x="25" y="55"/>
              </a:cxn>
              <a:cxn ang="0">
                <a:pos x="18" y="55"/>
              </a:cxn>
            </a:cxnLst>
            <a:rect l="0" t="0" r="r" b="b"/>
            <a:pathLst>
              <a:path w="44" h="55">
                <a:moveTo>
                  <a:pt x="18" y="55"/>
                </a:moveTo>
                <a:lnTo>
                  <a:pt x="18" y="6"/>
                </a:lnTo>
                <a:lnTo>
                  <a:pt x="0" y="6"/>
                </a:lnTo>
                <a:lnTo>
                  <a:pt x="0" y="0"/>
                </a:lnTo>
                <a:lnTo>
                  <a:pt x="44" y="0"/>
                </a:lnTo>
                <a:lnTo>
                  <a:pt x="44" y="6"/>
                </a:lnTo>
                <a:lnTo>
                  <a:pt x="25" y="6"/>
                </a:lnTo>
                <a:lnTo>
                  <a:pt x="25" y="55"/>
                </a:lnTo>
                <a:lnTo>
                  <a:pt x="18" y="55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7" name="Freeform 3201"/>
          <p:cNvSpPr>
            <a:spLocks noEditPoints="1"/>
          </p:cNvSpPr>
          <p:nvPr/>
        </p:nvSpPr>
        <p:spPr bwMode="auto">
          <a:xfrm>
            <a:off x="5824538" y="6053138"/>
            <a:ext cx="15875" cy="22225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0" y="0"/>
              </a:cxn>
              <a:cxn ang="0">
                <a:pos x="20" y="0"/>
              </a:cxn>
              <a:cxn ang="0">
                <a:pos x="26" y="0"/>
              </a:cxn>
              <a:cxn ang="0">
                <a:pos x="30" y="0"/>
              </a:cxn>
              <a:cxn ang="0">
                <a:pos x="33" y="1"/>
              </a:cxn>
              <a:cxn ang="0">
                <a:pos x="36" y="3"/>
              </a:cxn>
              <a:cxn ang="0">
                <a:pos x="39" y="5"/>
              </a:cxn>
              <a:cxn ang="0">
                <a:pos x="41" y="8"/>
              </a:cxn>
              <a:cxn ang="0">
                <a:pos x="42" y="12"/>
              </a:cxn>
              <a:cxn ang="0">
                <a:pos x="42" y="15"/>
              </a:cxn>
              <a:cxn ang="0">
                <a:pos x="42" y="19"/>
              </a:cxn>
              <a:cxn ang="0">
                <a:pos x="41" y="22"/>
              </a:cxn>
              <a:cxn ang="0">
                <a:pos x="40" y="25"/>
              </a:cxn>
              <a:cxn ang="0">
                <a:pos x="38" y="27"/>
              </a:cxn>
              <a:cxn ang="0">
                <a:pos x="35" y="29"/>
              </a:cxn>
              <a:cxn ang="0">
                <a:pos x="32" y="31"/>
              </a:cxn>
              <a:cxn ang="0">
                <a:pos x="27" y="32"/>
              </a:cxn>
              <a:cxn ang="0">
                <a:pos x="21" y="32"/>
              </a:cxn>
              <a:cxn ang="0">
                <a:pos x="7" y="32"/>
              </a:cxn>
              <a:cxn ang="0">
                <a:pos x="7" y="55"/>
              </a:cxn>
              <a:cxn ang="0">
                <a:pos x="0" y="55"/>
              </a:cxn>
              <a:cxn ang="0">
                <a:pos x="7" y="26"/>
              </a:cxn>
              <a:cxn ang="0">
                <a:pos x="21" y="26"/>
              </a:cxn>
              <a:cxn ang="0">
                <a:pos x="28" y="25"/>
              </a:cxn>
              <a:cxn ang="0">
                <a:pos x="32" y="23"/>
              </a:cxn>
              <a:cxn ang="0">
                <a:pos x="34" y="20"/>
              </a:cxn>
              <a:cxn ang="0">
                <a:pos x="35" y="16"/>
              </a:cxn>
              <a:cxn ang="0">
                <a:pos x="34" y="12"/>
              </a:cxn>
              <a:cxn ang="0">
                <a:pos x="33" y="10"/>
              </a:cxn>
              <a:cxn ang="0">
                <a:pos x="31" y="8"/>
              </a:cxn>
              <a:cxn ang="0">
                <a:pos x="29" y="7"/>
              </a:cxn>
              <a:cxn ang="0">
                <a:pos x="26" y="6"/>
              </a:cxn>
              <a:cxn ang="0">
                <a:pos x="21" y="6"/>
              </a:cxn>
              <a:cxn ang="0">
                <a:pos x="7" y="6"/>
              </a:cxn>
              <a:cxn ang="0">
                <a:pos x="7" y="26"/>
              </a:cxn>
            </a:cxnLst>
            <a:rect l="0" t="0" r="r" b="b"/>
            <a:pathLst>
              <a:path w="42" h="55">
                <a:moveTo>
                  <a:pt x="0" y="55"/>
                </a:moveTo>
                <a:lnTo>
                  <a:pt x="0" y="0"/>
                </a:lnTo>
                <a:lnTo>
                  <a:pt x="20" y="0"/>
                </a:lnTo>
                <a:lnTo>
                  <a:pt x="26" y="0"/>
                </a:lnTo>
                <a:lnTo>
                  <a:pt x="30" y="0"/>
                </a:lnTo>
                <a:lnTo>
                  <a:pt x="33" y="1"/>
                </a:lnTo>
                <a:lnTo>
                  <a:pt x="36" y="3"/>
                </a:lnTo>
                <a:lnTo>
                  <a:pt x="39" y="5"/>
                </a:lnTo>
                <a:lnTo>
                  <a:pt x="41" y="8"/>
                </a:lnTo>
                <a:lnTo>
                  <a:pt x="42" y="12"/>
                </a:lnTo>
                <a:lnTo>
                  <a:pt x="42" y="15"/>
                </a:lnTo>
                <a:lnTo>
                  <a:pt x="42" y="19"/>
                </a:lnTo>
                <a:lnTo>
                  <a:pt x="41" y="22"/>
                </a:lnTo>
                <a:lnTo>
                  <a:pt x="40" y="25"/>
                </a:lnTo>
                <a:lnTo>
                  <a:pt x="38" y="27"/>
                </a:lnTo>
                <a:lnTo>
                  <a:pt x="35" y="29"/>
                </a:lnTo>
                <a:lnTo>
                  <a:pt x="32" y="31"/>
                </a:lnTo>
                <a:lnTo>
                  <a:pt x="27" y="32"/>
                </a:lnTo>
                <a:lnTo>
                  <a:pt x="21" y="32"/>
                </a:lnTo>
                <a:lnTo>
                  <a:pt x="7" y="32"/>
                </a:lnTo>
                <a:lnTo>
                  <a:pt x="7" y="55"/>
                </a:lnTo>
                <a:lnTo>
                  <a:pt x="0" y="55"/>
                </a:lnTo>
                <a:close/>
                <a:moveTo>
                  <a:pt x="7" y="26"/>
                </a:moveTo>
                <a:lnTo>
                  <a:pt x="21" y="26"/>
                </a:lnTo>
                <a:lnTo>
                  <a:pt x="28" y="25"/>
                </a:lnTo>
                <a:lnTo>
                  <a:pt x="32" y="23"/>
                </a:lnTo>
                <a:lnTo>
                  <a:pt x="34" y="20"/>
                </a:lnTo>
                <a:lnTo>
                  <a:pt x="35" y="16"/>
                </a:lnTo>
                <a:lnTo>
                  <a:pt x="34" y="12"/>
                </a:lnTo>
                <a:lnTo>
                  <a:pt x="33" y="10"/>
                </a:lnTo>
                <a:lnTo>
                  <a:pt x="31" y="8"/>
                </a:lnTo>
                <a:lnTo>
                  <a:pt x="29" y="7"/>
                </a:lnTo>
                <a:lnTo>
                  <a:pt x="26" y="6"/>
                </a:lnTo>
                <a:lnTo>
                  <a:pt x="21" y="6"/>
                </a:lnTo>
                <a:lnTo>
                  <a:pt x="7" y="6"/>
                </a:lnTo>
                <a:lnTo>
                  <a:pt x="7" y="2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8" name="Freeform 3202"/>
          <p:cNvSpPr>
            <a:spLocks noEditPoints="1"/>
          </p:cNvSpPr>
          <p:nvPr/>
        </p:nvSpPr>
        <p:spPr bwMode="auto">
          <a:xfrm>
            <a:off x="5845175" y="6053138"/>
            <a:ext cx="19050" cy="22225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0" y="0"/>
              </a:cxn>
              <a:cxn ang="0">
                <a:pos x="25" y="0"/>
              </a:cxn>
              <a:cxn ang="0">
                <a:pos x="31" y="0"/>
              </a:cxn>
              <a:cxn ang="0">
                <a:pos x="36" y="1"/>
              </a:cxn>
              <a:cxn ang="0">
                <a:pos x="39" y="3"/>
              </a:cxn>
              <a:cxn ang="0">
                <a:pos x="42" y="6"/>
              </a:cxn>
              <a:cxn ang="0">
                <a:pos x="44" y="10"/>
              </a:cxn>
              <a:cxn ang="0">
                <a:pos x="44" y="15"/>
              </a:cxn>
              <a:cxn ang="0">
                <a:pos x="44" y="17"/>
              </a:cxn>
              <a:cxn ang="0">
                <a:pos x="43" y="20"/>
              </a:cxn>
              <a:cxn ang="0">
                <a:pos x="42" y="22"/>
              </a:cxn>
              <a:cxn ang="0">
                <a:pos x="40" y="24"/>
              </a:cxn>
              <a:cxn ang="0">
                <a:pos x="38" y="26"/>
              </a:cxn>
              <a:cxn ang="0">
                <a:pos x="36" y="28"/>
              </a:cxn>
              <a:cxn ang="0">
                <a:pos x="32" y="29"/>
              </a:cxn>
              <a:cxn ang="0">
                <a:pos x="29" y="29"/>
              </a:cxn>
              <a:cxn ang="0">
                <a:pos x="31" y="31"/>
              </a:cxn>
              <a:cxn ang="0">
                <a:pos x="33" y="32"/>
              </a:cxn>
              <a:cxn ang="0">
                <a:pos x="36" y="35"/>
              </a:cxn>
              <a:cxn ang="0">
                <a:pos x="39" y="39"/>
              </a:cxn>
              <a:cxn ang="0">
                <a:pos x="49" y="55"/>
              </a:cxn>
              <a:cxn ang="0">
                <a:pos x="40" y="55"/>
              </a:cxn>
              <a:cxn ang="0">
                <a:pos x="32" y="43"/>
              </a:cxn>
              <a:cxn ang="0">
                <a:pos x="29" y="38"/>
              </a:cxn>
              <a:cxn ang="0">
                <a:pos x="27" y="35"/>
              </a:cxn>
              <a:cxn ang="0">
                <a:pos x="25" y="33"/>
              </a:cxn>
              <a:cxn ang="0">
                <a:pos x="23" y="32"/>
              </a:cxn>
              <a:cxn ang="0">
                <a:pos x="21" y="31"/>
              </a:cxn>
              <a:cxn ang="0">
                <a:pos x="19" y="30"/>
              </a:cxn>
              <a:cxn ang="0">
                <a:pos x="18" y="30"/>
              </a:cxn>
              <a:cxn ang="0">
                <a:pos x="15" y="30"/>
              </a:cxn>
              <a:cxn ang="0">
                <a:pos x="7" y="30"/>
              </a:cxn>
              <a:cxn ang="0">
                <a:pos x="7" y="55"/>
              </a:cxn>
              <a:cxn ang="0">
                <a:pos x="0" y="55"/>
              </a:cxn>
              <a:cxn ang="0">
                <a:pos x="7" y="24"/>
              </a:cxn>
              <a:cxn ang="0">
                <a:pos x="23" y="24"/>
              </a:cxn>
              <a:cxn ang="0">
                <a:pos x="28" y="23"/>
              </a:cxn>
              <a:cxn ang="0">
                <a:pos x="31" y="23"/>
              </a:cxn>
              <a:cxn ang="0">
                <a:pos x="34" y="21"/>
              </a:cxn>
              <a:cxn ang="0">
                <a:pos x="35" y="19"/>
              </a:cxn>
              <a:cxn ang="0">
                <a:pos x="36" y="17"/>
              </a:cxn>
              <a:cxn ang="0">
                <a:pos x="37" y="15"/>
              </a:cxn>
              <a:cxn ang="0">
                <a:pos x="36" y="11"/>
              </a:cxn>
              <a:cxn ang="0">
                <a:pos x="34" y="8"/>
              </a:cxn>
              <a:cxn ang="0">
                <a:pos x="30" y="6"/>
              </a:cxn>
              <a:cxn ang="0">
                <a:pos x="25" y="6"/>
              </a:cxn>
              <a:cxn ang="0">
                <a:pos x="7" y="6"/>
              </a:cxn>
              <a:cxn ang="0">
                <a:pos x="7" y="24"/>
              </a:cxn>
            </a:cxnLst>
            <a:rect l="0" t="0" r="r" b="b"/>
            <a:pathLst>
              <a:path w="49" h="55">
                <a:moveTo>
                  <a:pt x="0" y="55"/>
                </a:moveTo>
                <a:lnTo>
                  <a:pt x="0" y="0"/>
                </a:lnTo>
                <a:lnTo>
                  <a:pt x="25" y="0"/>
                </a:lnTo>
                <a:lnTo>
                  <a:pt x="31" y="0"/>
                </a:lnTo>
                <a:lnTo>
                  <a:pt x="36" y="1"/>
                </a:lnTo>
                <a:lnTo>
                  <a:pt x="39" y="3"/>
                </a:lnTo>
                <a:lnTo>
                  <a:pt x="42" y="6"/>
                </a:lnTo>
                <a:lnTo>
                  <a:pt x="44" y="10"/>
                </a:lnTo>
                <a:lnTo>
                  <a:pt x="44" y="15"/>
                </a:lnTo>
                <a:lnTo>
                  <a:pt x="44" y="17"/>
                </a:lnTo>
                <a:lnTo>
                  <a:pt x="43" y="20"/>
                </a:lnTo>
                <a:lnTo>
                  <a:pt x="42" y="22"/>
                </a:lnTo>
                <a:lnTo>
                  <a:pt x="40" y="24"/>
                </a:lnTo>
                <a:lnTo>
                  <a:pt x="38" y="26"/>
                </a:lnTo>
                <a:lnTo>
                  <a:pt x="36" y="28"/>
                </a:lnTo>
                <a:lnTo>
                  <a:pt x="32" y="29"/>
                </a:lnTo>
                <a:lnTo>
                  <a:pt x="29" y="29"/>
                </a:lnTo>
                <a:lnTo>
                  <a:pt x="31" y="31"/>
                </a:lnTo>
                <a:lnTo>
                  <a:pt x="33" y="32"/>
                </a:lnTo>
                <a:lnTo>
                  <a:pt x="36" y="35"/>
                </a:lnTo>
                <a:lnTo>
                  <a:pt x="39" y="39"/>
                </a:lnTo>
                <a:lnTo>
                  <a:pt x="49" y="55"/>
                </a:lnTo>
                <a:lnTo>
                  <a:pt x="40" y="55"/>
                </a:lnTo>
                <a:lnTo>
                  <a:pt x="32" y="43"/>
                </a:lnTo>
                <a:lnTo>
                  <a:pt x="29" y="38"/>
                </a:lnTo>
                <a:lnTo>
                  <a:pt x="27" y="35"/>
                </a:lnTo>
                <a:lnTo>
                  <a:pt x="25" y="33"/>
                </a:lnTo>
                <a:lnTo>
                  <a:pt x="23" y="32"/>
                </a:lnTo>
                <a:lnTo>
                  <a:pt x="21" y="31"/>
                </a:lnTo>
                <a:lnTo>
                  <a:pt x="19" y="30"/>
                </a:lnTo>
                <a:lnTo>
                  <a:pt x="18" y="30"/>
                </a:lnTo>
                <a:lnTo>
                  <a:pt x="15" y="30"/>
                </a:lnTo>
                <a:lnTo>
                  <a:pt x="7" y="30"/>
                </a:lnTo>
                <a:lnTo>
                  <a:pt x="7" y="55"/>
                </a:lnTo>
                <a:lnTo>
                  <a:pt x="0" y="55"/>
                </a:lnTo>
                <a:close/>
                <a:moveTo>
                  <a:pt x="7" y="24"/>
                </a:moveTo>
                <a:lnTo>
                  <a:pt x="23" y="24"/>
                </a:lnTo>
                <a:lnTo>
                  <a:pt x="28" y="23"/>
                </a:lnTo>
                <a:lnTo>
                  <a:pt x="31" y="23"/>
                </a:lnTo>
                <a:lnTo>
                  <a:pt x="34" y="21"/>
                </a:lnTo>
                <a:lnTo>
                  <a:pt x="35" y="19"/>
                </a:lnTo>
                <a:lnTo>
                  <a:pt x="36" y="17"/>
                </a:lnTo>
                <a:lnTo>
                  <a:pt x="37" y="15"/>
                </a:lnTo>
                <a:lnTo>
                  <a:pt x="36" y="11"/>
                </a:lnTo>
                <a:lnTo>
                  <a:pt x="34" y="8"/>
                </a:lnTo>
                <a:lnTo>
                  <a:pt x="30" y="6"/>
                </a:lnTo>
                <a:lnTo>
                  <a:pt x="25" y="6"/>
                </a:lnTo>
                <a:lnTo>
                  <a:pt x="7" y="6"/>
                </a:lnTo>
                <a:lnTo>
                  <a:pt x="7" y="24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19" name="Rectangle 3203"/>
          <p:cNvSpPr>
            <a:spLocks noChangeArrowheads="1"/>
          </p:cNvSpPr>
          <p:nvPr/>
        </p:nvSpPr>
        <p:spPr bwMode="auto">
          <a:xfrm>
            <a:off x="5867400" y="6053138"/>
            <a:ext cx="3175" cy="2222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0" name="Freeform 3204"/>
          <p:cNvSpPr>
            <a:spLocks/>
          </p:cNvSpPr>
          <p:nvPr/>
        </p:nvSpPr>
        <p:spPr bwMode="auto">
          <a:xfrm>
            <a:off x="4513263" y="5365750"/>
            <a:ext cx="306387" cy="261938"/>
          </a:xfrm>
          <a:custGeom>
            <a:avLst/>
            <a:gdLst/>
            <a:ahLst/>
            <a:cxnLst>
              <a:cxn ang="0">
                <a:pos x="773" y="660"/>
              </a:cxn>
              <a:cxn ang="0">
                <a:pos x="289" y="358"/>
              </a:cxn>
              <a:cxn ang="0">
                <a:pos x="633" y="336"/>
              </a:cxn>
              <a:cxn ang="0">
                <a:pos x="0" y="0"/>
              </a:cxn>
              <a:cxn ang="0">
                <a:pos x="487" y="303"/>
              </a:cxn>
              <a:cxn ang="0">
                <a:pos x="143" y="323"/>
              </a:cxn>
              <a:cxn ang="0">
                <a:pos x="773" y="660"/>
              </a:cxn>
            </a:cxnLst>
            <a:rect l="0" t="0" r="r" b="b"/>
            <a:pathLst>
              <a:path w="773" h="660">
                <a:moveTo>
                  <a:pt x="773" y="660"/>
                </a:moveTo>
                <a:lnTo>
                  <a:pt x="289" y="358"/>
                </a:lnTo>
                <a:lnTo>
                  <a:pt x="633" y="336"/>
                </a:lnTo>
                <a:lnTo>
                  <a:pt x="0" y="0"/>
                </a:lnTo>
                <a:lnTo>
                  <a:pt x="487" y="303"/>
                </a:lnTo>
                <a:lnTo>
                  <a:pt x="143" y="323"/>
                </a:lnTo>
                <a:lnTo>
                  <a:pt x="773" y="66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1" name="Freeform 3205"/>
          <p:cNvSpPr>
            <a:spLocks/>
          </p:cNvSpPr>
          <p:nvPr/>
        </p:nvSpPr>
        <p:spPr bwMode="auto">
          <a:xfrm>
            <a:off x="4513263" y="5365750"/>
            <a:ext cx="306387" cy="261938"/>
          </a:xfrm>
          <a:custGeom>
            <a:avLst/>
            <a:gdLst/>
            <a:ahLst/>
            <a:cxnLst>
              <a:cxn ang="0">
                <a:pos x="773" y="660"/>
              </a:cxn>
              <a:cxn ang="0">
                <a:pos x="289" y="358"/>
              </a:cxn>
              <a:cxn ang="0">
                <a:pos x="633" y="336"/>
              </a:cxn>
              <a:cxn ang="0">
                <a:pos x="0" y="0"/>
              </a:cxn>
              <a:cxn ang="0">
                <a:pos x="487" y="303"/>
              </a:cxn>
              <a:cxn ang="0">
                <a:pos x="143" y="323"/>
              </a:cxn>
              <a:cxn ang="0">
                <a:pos x="773" y="660"/>
              </a:cxn>
            </a:cxnLst>
            <a:rect l="0" t="0" r="r" b="b"/>
            <a:pathLst>
              <a:path w="773" h="660">
                <a:moveTo>
                  <a:pt x="773" y="660"/>
                </a:moveTo>
                <a:lnTo>
                  <a:pt x="289" y="358"/>
                </a:lnTo>
                <a:lnTo>
                  <a:pt x="633" y="336"/>
                </a:lnTo>
                <a:lnTo>
                  <a:pt x="0" y="0"/>
                </a:lnTo>
                <a:lnTo>
                  <a:pt x="487" y="303"/>
                </a:lnTo>
                <a:lnTo>
                  <a:pt x="143" y="323"/>
                </a:lnTo>
                <a:lnTo>
                  <a:pt x="773" y="660"/>
                </a:lnTo>
              </a:path>
            </a:pathLst>
          </a:custGeom>
          <a:noFill/>
          <a:ln w="0">
            <a:solidFill>
              <a:srgbClr val="17161A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2" name="Freeform 3206"/>
          <p:cNvSpPr>
            <a:spLocks/>
          </p:cNvSpPr>
          <p:nvPr/>
        </p:nvSpPr>
        <p:spPr bwMode="auto">
          <a:xfrm>
            <a:off x="4462463" y="5854700"/>
            <a:ext cx="352425" cy="198438"/>
          </a:xfrm>
          <a:custGeom>
            <a:avLst/>
            <a:gdLst/>
            <a:ahLst/>
            <a:cxnLst>
              <a:cxn ang="0">
                <a:pos x="884" y="0"/>
              </a:cxn>
              <a:cxn ang="0">
                <a:pos x="434" y="353"/>
              </a:cxn>
              <a:cxn ang="0">
                <a:pos x="532" y="23"/>
              </a:cxn>
              <a:cxn ang="0">
                <a:pos x="0" y="501"/>
              </a:cxn>
              <a:cxn ang="0">
                <a:pos x="451" y="148"/>
              </a:cxn>
              <a:cxn ang="0">
                <a:pos x="353" y="477"/>
              </a:cxn>
              <a:cxn ang="0">
                <a:pos x="884" y="0"/>
              </a:cxn>
            </a:cxnLst>
            <a:rect l="0" t="0" r="r" b="b"/>
            <a:pathLst>
              <a:path w="884" h="501">
                <a:moveTo>
                  <a:pt x="884" y="0"/>
                </a:moveTo>
                <a:lnTo>
                  <a:pt x="434" y="353"/>
                </a:lnTo>
                <a:lnTo>
                  <a:pt x="532" y="23"/>
                </a:lnTo>
                <a:lnTo>
                  <a:pt x="0" y="501"/>
                </a:lnTo>
                <a:lnTo>
                  <a:pt x="451" y="148"/>
                </a:lnTo>
                <a:lnTo>
                  <a:pt x="353" y="477"/>
                </a:lnTo>
                <a:lnTo>
                  <a:pt x="884" y="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3" name="Freeform 3207"/>
          <p:cNvSpPr>
            <a:spLocks/>
          </p:cNvSpPr>
          <p:nvPr/>
        </p:nvSpPr>
        <p:spPr bwMode="auto">
          <a:xfrm>
            <a:off x="4462463" y="5854700"/>
            <a:ext cx="352425" cy="198438"/>
          </a:xfrm>
          <a:custGeom>
            <a:avLst/>
            <a:gdLst/>
            <a:ahLst/>
            <a:cxnLst>
              <a:cxn ang="0">
                <a:pos x="884" y="0"/>
              </a:cxn>
              <a:cxn ang="0">
                <a:pos x="434" y="353"/>
              </a:cxn>
              <a:cxn ang="0">
                <a:pos x="532" y="23"/>
              </a:cxn>
              <a:cxn ang="0">
                <a:pos x="0" y="501"/>
              </a:cxn>
              <a:cxn ang="0">
                <a:pos x="451" y="148"/>
              </a:cxn>
              <a:cxn ang="0">
                <a:pos x="353" y="477"/>
              </a:cxn>
              <a:cxn ang="0">
                <a:pos x="884" y="0"/>
              </a:cxn>
            </a:cxnLst>
            <a:rect l="0" t="0" r="r" b="b"/>
            <a:pathLst>
              <a:path w="884" h="501">
                <a:moveTo>
                  <a:pt x="884" y="0"/>
                </a:moveTo>
                <a:lnTo>
                  <a:pt x="434" y="353"/>
                </a:lnTo>
                <a:lnTo>
                  <a:pt x="532" y="23"/>
                </a:lnTo>
                <a:lnTo>
                  <a:pt x="0" y="501"/>
                </a:lnTo>
                <a:lnTo>
                  <a:pt x="451" y="148"/>
                </a:lnTo>
                <a:lnTo>
                  <a:pt x="353" y="477"/>
                </a:lnTo>
                <a:lnTo>
                  <a:pt x="884" y="0"/>
                </a:lnTo>
              </a:path>
            </a:pathLst>
          </a:custGeom>
          <a:noFill/>
          <a:ln w="0">
            <a:solidFill>
              <a:srgbClr val="17161A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4" name="Freeform 3208"/>
          <p:cNvSpPr>
            <a:spLocks/>
          </p:cNvSpPr>
          <p:nvPr/>
        </p:nvSpPr>
        <p:spPr bwMode="auto">
          <a:xfrm>
            <a:off x="4433888" y="5875338"/>
            <a:ext cx="7937" cy="22225"/>
          </a:xfrm>
          <a:custGeom>
            <a:avLst/>
            <a:gdLst/>
            <a:ahLst/>
            <a:cxnLst>
              <a:cxn ang="0">
                <a:pos x="21" y="55"/>
              </a:cxn>
              <a:cxn ang="0">
                <a:pos x="13" y="55"/>
              </a:cxn>
              <a:cxn ang="0">
                <a:pos x="13" y="12"/>
              </a:cxn>
              <a:cxn ang="0">
                <a:pos x="10" y="14"/>
              </a:cxn>
              <a:cxn ang="0">
                <a:pos x="7" y="16"/>
              </a:cxn>
              <a:cxn ang="0">
                <a:pos x="3" y="18"/>
              </a:cxn>
              <a:cxn ang="0">
                <a:pos x="0" y="20"/>
              </a:cxn>
              <a:cxn ang="0">
                <a:pos x="0" y="13"/>
              </a:cxn>
              <a:cxn ang="0">
                <a:pos x="5" y="10"/>
              </a:cxn>
              <a:cxn ang="0">
                <a:pos x="9" y="7"/>
              </a:cxn>
              <a:cxn ang="0">
                <a:pos x="13" y="3"/>
              </a:cxn>
              <a:cxn ang="0">
                <a:pos x="16" y="0"/>
              </a:cxn>
              <a:cxn ang="0">
                <a:pos x="21" y="0"/>
              </a:cxn>
              <a:cxn ang="0">
                <a:pos x="21" y="55"/>
              </a:cxn>
            </a:cxnLst>
            <a:rect l="0" t="0" r="r" b="b"/>
            <a:pathLst>
              <a:path w="21" h="55">
                <a:moveTo>
                  <a:pt x="21" y="55"/>
                </a:moveTo>
                <a:lnTo>
                  <a:pt x="13" y="55"/>
                </a:lnTo>
                <a:lnTo>
                  <a:pt x="13" y="12"/>
                </a:lnTo>
                <a:lnTo>
                  <a:pt x="10" y="14"/>
                </a:lnTo>
                <a:lnTo>
                  <a:pt x="7" y="16"/>
                </a:lnTo>
                <a:lnTo>
                  <a:pt x="3" y="18"/>
                </a:lnTo>
                <a:lnTo>
                  <a:pt x="0" y="20"/>
                </a:lnTo>
                <a:lnTo>
                  <a:pt x="0" y="13"/>
                </a:lnTo>
                <a:lnTo>
                  <a:pt x="5" y="10"/>
                </a:lnTo>
                <a:lnTo>
                  <a:pt x="9" y="7"/>
                </a:lnTo>
                <a:lnTo>
                  <a:pt x="13" y="3"/>
                </a:lnTo>
                <a:lnTo>
                  <a:pt x="16" y="0"/>
                </a:lnTo>
                <a:lnTo>
                  <a:pt x="21" y="0"/>
                </a:lnTo>
                <a:lnTo>
                  <a:pt x="21" y="55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5" name="Freeform 3209"/>
          <p:cNvSpPr>
            <a:spLocks noEditPoints="1"/>
          </p:cNvSpPr>
          <p:nvPr/>
        </p:nvSpPr>
        <p:spPr bwMode="auto">
          <a:xfrm>
            <a:off x="4448175" y="5875338"/>
            <a:ext cx="14288" cy="22225"/>
          </a:xfrm>
          <a:custGeom>
            <a:avLst/>
            <a:gdLst/>
            <a:ahLst/>
            <a:cxnLst>
              <a:cxn ang="0">
                <a:pos x="0" y="28"/>
              </a:cxn>
              <a:cxn ang="0">
                <a:pos x="0" y="19"/>
              </a:cxn>
              <a:cxn ang="0">
                <a:pos x="2" y="12"/>
              </a:cxn>
              <a:cxn ang="0">
                <a:pos x="4" y="7"/>
              </a:cxn>
              <a:cxn ang="0">
                <a:pos x="8" y="3"/>
              </a:cxn>
              <a:cxn ang="0">
                <a:pos x="12" y="0"/>
              </a:cxn>
              <a:cxn ang="0">
                <a:pos x="18" y="0"/>
              </a:cxn>
              <a:cxn ang="0">
                <a:pos x="22" y="0"/>
              </a:cxn>
              <a:cxn ang="0">
                <a:pos x="25" y="1"/>
              </a:cxn>
              <a:cxn ang="0">
                <a:pos x="29" y="4"/>
              </a:cxn>
              <a:cxn ang="0">
                <a:pos x="32" y="7"/>
              </a:cxn>
              <a:cxn ang="0">
                <a:pos x="34" y="10"/>
              </a:cxn>
              <a:cxn ang="0">
                <a:pos x="35" y="15"/>
              </a:cxn>
              <a:cxn ang="0">
                <a:pos x="36" y="20"/>
              </a:cxn>
              <a:cxn ang="0">
                <a:pos x="36" y="28"/>
              </a:cxn>
              <a:cxn ang="0">
                <a:pos x="36" y="36"/>
              </a:cxn>
              <a:cxn ang="0">
                <a:pos x="34" y="44"/>
              </a:cxn>
              <a:cxn ang="0">
                <a:pos x="32" y="49"/>
              </a:cxn>
              <a:cxn ang="0">
                <a:pos x="29" y="53"/>
              </a:cxn>
              <a:cxn ang="0">
                <a:pos x="23" y="56"/>
              </a:cxn>
              <a:cxn ang="0">
                <a:pos x="18" y="56"/>
              </a:cxn>
              <a:cxn ang="0">
                <a:pos x="14" y="56"/>
              </a:cxn>
              <a:cxn ang="0">
                <a:pos x="11" y="55"/>
              </a:cxn>
              <a:cxn ang="0">
                <a:pos x="8" y="53"/>
              </a:cxn>
              <a:cxn ang="0">
                <a:pos x="5" y="51"/>
              </a:cxn>
              <a:cxn ang="0">
                <a:pos x="3" y="47"/>
              </a:cxn>
              <a:cxn ang="0">
                <a:pos x="1" y="42"/>
              </a:cxn>
              <a:cxn ang="0">
                <a:pos x="0" y="35"/>
              </a:cxn>
              <a:cxn ang="0">
                <a:pos x="0" y="28"/>
              </a:cxn>
              <a:cxn ang="0">
                <a:pos x="7" y="28"/>
              </a:cxn>
              <a:cxn ang="0">
                <a:pos x="7" y="34"/>
              </a:cxn>
              <a:cxn ang="0">
                <a:pos x="8" y="40"/>
              </a:cxn>
              <a:cxn ang="0">
                <a:pos x="9" y="44"/>
              </a:cxn>
              <a:cxn ang="0">
                <a:pos x="10" y="46"/>
              </a:cxn>
              <a:cxn ang="0">
                <a:pos x="12" y="48"/>
              </a:cxn>
              <a:cxn ang="0">
                <a:pos x="13" y="50"/>
              </a:cxn>
              <a:cxn ang="0">
                <a:pos x="15" y="51"/>
              </a:cxn>
              <a:cxn ang="0">
                <a:pos x="18" y="51"/>
              </a:cxn>
              <a:cxn ang="0">
                <a:pos x="20" y="51"/>
              </a:cxn>
              <a:cxn ang="0">
                <a:pos x="22" y="50"/>
              </a:cxn>
              <a:cxn ang="0">
                <a:pos x="24" y="48"/>
              </a:cxn>
              <a:cxn ang="0">
                <a:pos x="25" y="46"/>
              </a:cxn>
              <a:cxn ang="0">
                <a:pos x="27" y="44"/>
              </a:cxn>
              <a:cxn ang="0">
                <a:pos x="29" y="40"/>
              </a:cxn>
              <a:cxn ang="0">
                <a:pos x="29" y="34"/>
              </a:cxn>
              <a:cxn ang="0">
                <a:pos x="30" y="28"/>
              </a:cxn>
              <a:cxn ang="0">
                <a:pos x="29" y="21"/>
              </a:cxn>
              <a:cxn ang="0">
                <a:pos x="29" y="16"/>
              </a:cxn>
              <a:cxn ang="0">
                <a:pos x="27" y="12"/>
              </a:cxn>
              <a:cxn ang="0">
                <a:pos x="25" y="10"/>
              </a:cxn>
              <a:cxn ang="0">
                <a:pos x="24" y="8"/>
              </a:cxn>
              <a:cxn ang="0">
                <a:pos x="22" y="6"/>
              </a:cxn>
              <a:cxn ang="0">
                <a:pos x="20" y="5"/>
              </a:cxn>
              <a:cxn ang="0">
                <a:pos x="18" y="5"/>
              </a:cxn>
              <a:cxn ang="0">
                <a:pos x="15" y="5"/>
              </a:cxn>
              <a:cxn ang="0">
                <a:pos x="13" y="6"/>
              </a:cxn>
              <a:cxn ang="0">
                <a:pos x="12" y="7"/>
              </a:cxn>
              <a:cxn ang="0">
                <a:pos x="10" y="9"/>
              </a:cxn>
              <a:cxn ang="0">
                <a:pos x="9" y="12"/>
              </a:cxn>
              <a:cxn ang="0">
                <a:pos x="8" y="16"/>
              </a:cxn>
              <a:cxn ang="0">
                <a:pos x="7" y="21"/>
              </a:cxn>
              <a:cxn ang="0">
                <a:pos x="7" y="28"/>
              </a:cxn>
            </a:cxnLst>
            <a:rect l="0" t="0" r="r" b="b"/>
            <a:pathLst>
              <a:path w="36" h="56">
                <a:moveTo>
                  <a:pt x="0" y="28"/>
                </a:moveTo>
                <a:lnTo>
                  <a:pt x="0" y="19"/>
                </a:lnTo>
                <a:lnTo>
                  <a:pt x="2" y="12"/>
                </a:lnTo>
                <a:lnTo>
                  <a:pt x="4" y="7"/>
                </a:lnTo>
                <a:lnTo>
                  <a:pt x="8" y="3"/>
                </a:lnTo>
                <a:lnTo>
                  <a:pt x="12" y="0"/>
                </a:lnTo>
                <a:lnTo>
                  <a:pt x="18" y="0"/>
                </a:lnTo>
                <a:lnTo>
                  <a:pt x="22" y="0"/>
                </a:lnTo>
                <a:lnTo>
                  <a:pt x="25" y="1"/>
                </a:lnTo>
                <a:lnTo>
                  <a:pt x="29" y="4"/>
                </a:lnTo>
                <a:lnTo>
                  <a:pt x="32" y="7"/>
                </a:lnTo>
                <a:lnTo>
                  <a:pt x="34" y="10"/>
                </a:lnTo>
                <a:lnTo>
                  <a:pt x="35" y="15"/>
                </a:lnTo>
                <a:lnTo>
                  <a:pt x="36" y="20"/>
                </a:lnTo>
                <a:lnTo>
                  <a:pt x="36" y="28"/>
                </a:lnTo>
                <a:lnTo>
                  <a:pt x="36" y="36"/>
                </a:lnTo>
                <a:lnTo>
                  <a:pt x="34" y="44"/>
                </a:lnTo>
                <a:lnTo>
                  <a:pt x="32" y="49"/>
                </a:lnTo>
                <a:lnTo>
                  <a:pt x="29" y="53"/>
                </a:lnTo>
                <a:lnTo>
                  <a:pt x="23" y="56"/>
                </a:lnTo>
                <a:lnTo>
                  <a:pt x="18" y="56"/>
                </a:lnTo>
                <a:lnTo>
                  <a:pt x="14" y="56"/>
                </a:lnTo>
                <a:lnTo>
                  <a:pt x="11" y="55"/>
                </a:lnTo>
                <a:lnTo>
                  <a:pt x="8" y="53"/>
                </a:lnTo>
                <a:lnTo>
                  <a:pt x="5" y="51"/>
                </a:lnTo>
                <a:lnTo>
                  <a:pt x="3" y="47"/>
                </a:lnTo>
                <a:lnTo>
                  <a:pt x="1" y="42"/>
                </a:lnTo>
                <a:lnTo>
                  <a:pt x="0" y="35"/>
                </a:lnTo>
                <a:lnTo>
                  <a:pt x="0" y="28"/>
                </a:lnTo>
                <a:close/>
                <a:moveTo>
                  <a:pt x="7" y="28"/>
                </a:moveTo>
                <a:lnTo>
                  <a:pt x="7" y="34"/>
                </a:lnTo>
                <a:lnTo>
                  <a:pt x="8" y="40"/>
                </a:lnTo>
                <a:lnTo>
                  <a:pt x="9" y="44"/>
                </a:lnTo>
                <a:lnTo>
                  <a:pt x="10" y="46"/>
                </a:lnTo>
                <a:lnTo>
                  <a:pt x="12" y="48"/>
                </a:lnTo>
                <a:lnTo>
                  <a:pt x="13" y="50"/>
                </a:lnTo>
                <a:lnTo>
                  <a:pt x="15" y="51"/>
                </a:lnTo>
                <a:lnTo>
                  <a:pt x="18" y="51"/>
                </a:lnTo>
                <a:lnTo>
                  <a:pt x="20" y="51"/>
                </a:lnTo>
                <a:lnTo>
                  <a:pt x="22" y="50"/>
                </a:lnTo>
                <a:lnTo>
                  <a:pt x="24" y="48"/>
                </a:lnTo>
                <a:lnTo>
                  <a:pt x="25" y="46"/>
                </a:lnTo>
                <a:lnTo>
                  <a:pt x="27" y="44"/>
                </a:lnTo>
                <a:lnTo>
                  <a:pt x="29" y="40"/>
                </a:lnTo>
                <a:lnTo>
                  <a:pt x="29" y="34"/>
                </a:lnTo>
                <a:lnTo>
                  <a:pt x="30" y="28"/>
                </a:lnTo>
                <a:lnTo>
                  <a:pt x="29" y="21"/>
                </a:lnTo>
                <a:lnTo>
                  <a:pt x="29" y="16"/>
                </a:lnTo>
                <a:lnTo>
                  <a:pt x="27" y="12"/>
                </a:lnTo>
                <a:lnTo>
                  <a:pt x="25" y="10"/>
                </a:lnTo>
                <a:lnTo>
                  <a:pt x="24" y="8"/>
                </a:lnTo>
                <a:lnTo>
                  <a:pt x="22" y="6"/>
                </a:lnTo>
                <a:lnTo>
                  <a:pt x="20" y="5"/>
                </a:lnTo>
                <a:lnTo>
                  <a:pt x="18" y="5"/>
                </a:lnTo>
                <a:lnTo>
                  <a:pt x="15" y="5"/>
                </a:lnTo>
                <a:lnTo>
                  <a:pt x="13" y="6"/>
                </a:lnTo>
                <a:lnTo>
                  <a:pt x="12" y="7"/>
                </a:lnTo>
                <a:lnTo>
                  <a:pt x="10" y="9"/>
                </a:lnTo>
                <a:lnTo>
                  <a:pt x="9" y="12"/>
                </a:lnTo>
                <a:lnTo>
                  <a:pt x="8" y="16"/>
                </a:lnTo>
                <a:lnTo>
                  <a:pt x="7" y="21"/>
                </a:lnTo>
                <a:lnTo>
                  <a:pt x="7" y="2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6" name="Freeform 3210"/>
          <p:cNvSpPr>
            <a:spLocks noEditPoints="1"/>
          </p:cNvSpPr>
          <p:nvPr/>
        </p:nvSpPr>
        <p:spPr bwMode="auto">
          <a:xfrm>
            <a:off x="4465638" y="5875338"/>
            <a:ext cx="14287" cy="22225"/>
          </a:xfrm>
          <a:custGeom>
            <a:avLst/>
            <a:gdLst/>
            <a:ahLst/>
            <a:cxnLst>
              <a:cxn ang="0">
                <a:pos x="0" y="28"/>
              </a:cxn>
              <a:cxn ang="0">
                <a:pos x="1" y="19"/>
              </a:cxn>
              <a:cxn ang="0">
                <a:pos x="2" y="12"/>
              </a:cxn>
              <a:cxn ang="0">
                <a:pos x="5" y="7"/>
              </a:cxn>
              <a:cxn ang="0">
                <a:pos x="8" y="3"/>
              </a:cxn>
              <a:cxn ang="0">
                <a:pos x="13" y="0"/>
              </a:cxn>
              <a:cxn ang="0">
                <a:pos x="18" y="0"/>
              </a:cxn>
              <a:cxn ang="0">
                <a:pos x="22" y="0"/>
              </a:cxn>
              <a:cxn ang="0">
                <a:pos x="26" y="1"/>
              </a:cxn>
              <a:cxn ang="0">
                <a:pos x="29" y="4"/>
              </a:cxn>
              <a:cxn ang="0">
                <a:pos x="31" y="7"/>
              </a:cxn>
              <a:cxn ang="0">
                <a:pos x="33" y="10"/>
              </a:cxn>
              <a:cxn ang="0">
                <a:pos x="35" y="15"/>
              </a:cxn>
              <a:cxn ang="0">
                <a:pos x="37" y="20"/>
              </a:cxn>
              <a:cxn ang="0">
                <a:pos x="37" y="28"/>
              </a:cxn>
              <a:cxn ang="0">
                <a:pos x="35" y="36"/>
              </a:cxn>
              <a:cxn ang="0">
                <a:pos x="34" y="44"/>
              </a:cxn>
              <a:cxn ang="0">
                <a:pos x="31" y="49"/>
              </a:cxn>
              <a:cxn ang="0">
                <a:pos x="28" y="53"/>
              </a:cxn>
              <a:cxn ang="0">
                <a:pos x="24" y="56"/>
              </a:cxn>
              <a:cxn ang="0">
                <a:pos x="18" y="56"/>
              </a:cxn>
              <a:cxn ang="0">
                <a:pos x="14" y="56"/>
              </a:cxn>
              <a:cxn ang="0">
                <a:pos x="11" y="55"/>
              </a:cxn>
              <a:cxn ang="0">
                <a:pos x="8" y="53"/>
              </a:cxn>
              <a:cxn ang="0">
                <a:pos x="6" y="51"/>
              </a:cxn>
              <a:cxn ang="0">
                <a:pos x="3" y="47"/>
              </a:cxn>
              <a:cxn ang="0">
                <a:pos x="2" y="42"/>
              </a:cxn>
              <a:cxn ang="0">
                <a:pos x="1" y="35"/>
              </a:cxn>
              <a:cxn ang="0">
                <a:pos x="0" y="28"/>
              </a:cxn>
              <a:cxn ang="0">
                <a:pos x="7" y="28"/>
              </a:cxn>
              <a:cxn ang="0">
                <a:pos x="7" y="34"/>
              </a:cxn>
              <a:cxn ang="0">
                <a:pos x="8" y="40"/>
              </a:cxn>
              <a:cxn ang="0">
                <a:pos x="9" y="44"/>
              </a:cxn>
              <a:cxn ang="0">
                <a:pos x="10" y="46"/>
              </a:cxn>
              <a:cxn ang="0">
                <a:pos x="12" y="48"/>
              </a:cxn>
              <a:cxn ang="0">
                <a:pos x="14" y="50"/>
              </a:cxn>
              <a:cxn ang="0">
                <a:pos x="16" y="51"/>
              </a:cxn>
              <a:cxn ang="0">
                <a:pos x="18" y="51"/>
              </a:cxn>
              <a:cxn ang="0">
                <a:pos x="20" y="51"/>
              </a:cxn>
              <a:cxn ang="0">
                <a:pos x="22" y="50"/>
              </a:cxn>
              <a:cxn ang="0">
                <a:pos x="24" y="48"/>
              </a:cxn>
              <a:cxn ang="0">
                <a:pos x="26" y="46"/>
              </a:cxn>
              <a:cxn ang="0">
                <a:pos x="27" y="44"/>
              </a:cxn>
              <a:cxn ang="0">
                <a:pos x="28" y="40"/>
              </a:cxn>
              <a:cxn ang="0">
                <a:pos x="29" y="34"/>
              </a:cxn>
              <a:cxn ang="0">
                <a:pos x="29" y="28"/>
              </a:cxn>
              <a:cxn ang="0">
                <a:pos x="29" y="21"/>
              </a:cxn>
              <a:cxn ang="0">
                <a:pos x="28" y="16"/>
              </a:cxn>
              <a:cxn ang="0">
                <a:pos x="27" y="12"/>
              </a:cxn>
              <a:cxn ang="0">
                <a:pos x="26" y="10"/>
              </a:cxn>
              <a:cxn ang="0">
                <a:pos x="24" y="8"/>
              </a:cxn>
              <a:cxn ang="0">
                <a:pos x="22" y="6"/>
              </a:cxn>
              <a:cxn ang="0">
                <a:pos x="20" y="5"/>
              </a:cxn>
              <a:cxn ang="0">
                <a:pos x="18" y="5"/>
              </a:cxn>
              <a:cxn ang="0">
                <a:pos x="16" y="5"/>
              </a:cxn>
              <a:cxn ang="0">
                <a:pos x="14" y="6"/>
              </a:cxn>
              <a:cxn ang="0">
                <a:pos x="12" y="7"/>
              </a:cxn>
              <a:cxn ang="0">
                <a:pos x="11" y="9"/>
              </a:cxn>
              <a:cxn ang="0">
                <a:pos x="9" y="12"/>
              </a:cxn>
              <a:cxn ang="0">
                <a:pos x="8" y="16"/>
              </a:cxn>
              <a:cxn ang="0">
                <a:pos x="7" y="21"/>
              </a:cxn>
              <a:cxn ang="0">
                <a:pos x="7" y="28"/>
              </a:cxn>
            </a:cxnLst>
            <a:rect l="0" t="0" r="r" b="b"/>
            <a:pathLst>
              <a:path w="37" h="56">
                <a:moveTo>
                  <a:pt x="0" y="28"/>
                </a:moveTo>
                <a:lnTo>
                  <a:pt x="1" y="19"/>
                </a:lnTo>
                <a:lnTo>
                  <a:pt x="2" y="12"/>
                </a:lnTo>
                <a:lnTo>
                  <a:pt x="5" y="7"/>
                </a:lnTo>
                <a:lnTo>
                  <a:pt x="8" y="3"/>
                </a:lnTo>
                <a:lnTo>
                  <a:pt x="13" y="0"/>
                </a:lnTo>
                <a:lnTo>
                  <a:pt x="18" y="0"/>
                </a:lnTo>
                <a:lnTo>
                  <a:pt x="22" y="0"/>
                </a:lnTo>
                <a:lnTo>
                  <a:pt x="26" y="1"/>
                </a:lnTo>
                <a:lnTo>
                  <a:pt x="29" y="4"/>
                </a:lnTo>
                <a:lnTo>
                  <a:pt x="31" y="7"/>
                </a:lnTo>
                <a:lnTo>
                  <a:pt x="33" y="10"/>
                </a:lnTo>
                <a:lnTo>
                  <a:pt x="35" y="15"/>
                </a:lnTo>
                <a:lnTo>
                  <a:pt x="37" y="20"/>
                </a:lnTo>
                <a:lnTo>
                  <a:pt x="37" y="28"/>
                </a:lnTo>
                <a:lnTo>
                  <a:pt x="35" y="36"/>
                </a:lnTo>
                <a:lnTo>
                  <a:pt x="34" y="44"/>
                </a:lnTo>
                <a:lnTo>
                  <a:pt x="31" y="49"/>
                </a:lnTo>
                <a:lnTo>
                  <a:pt x="28" y="53"/>
                </a:lnTo>
                <a:lnTo>
                  <a:pt x="24" y="56"/>
                </a:lnTo>
                <a:lnTo>
                  <a:pt x="18" y="56"/>
                </a:lnTo>
                <a:lnTo>
                  <a:pt x="14" y="56"/>
                </a:lnTo>
                <a:lnTo>
                  <a:pt x="11" y="55"/>
                </a:lnTo>
                <a:lnTo>
                  <a:pt x="8" y="53"/>
                </a:lnTo>
                <a:lnTo>
                  <a:pt x="6" y="51"/>
                </a:lnTo>
                <a:lnTo>
                  <a:pt x="3" y="47"/>
                </a:lnTo>
                <a:lnTo>
                  <a:pt x="2" y="42"/>
                </a:lnTo>
                <a:lnTo>
                  <a:pt x="1" y="35"/>
                </a:lnTo>
                <a:lnTo>
                  <a:pt x="0" y="28"/>
                </a:lnTo>
                <a:close/>
                <a:moveTo>
                  <a:pt x="7" y="28"/>
                </a:moveTo>
                <a:lnTo>
                  <a:pt x="7" y="34"/>
                </a:lnTo>
                <a:lnTo>
                  <a:pt x="8" y="40"/>
                </a:lnTo>
                <a:lnTo>
                  <a:pt x="9" y="44"/>
                </a:lnTo>
                <a:lnTo>
                  <a:pt x="10" y="46"/>
                </a:lnTo>
                <a:lnTo>
                  <a:pt x="12" y="48"/>
                </a:lnTo>
                <a:lnTo>
                  <a:pt x="14" y="50"/>
                </a:lnTo>
                <a:lnTo>
                  <a:pt x="16" y="51"/>
                </a:lnTo>
                <a:lnTo>
                  <a:pt x="18" y="51"/>
                </a:lnTo>
                <a:lnTo>
                  <a:pt x="20" y="51"/>
                </a:lnTo>
                <a:lnTo>
                  <a:pt x="22" y="50"/>
                </a:lnTo>
                <a:lnTo>
                  <a:pt x="24" y="48"/>
                </a:lnTo>
                <a:lnTo>
                  <a:pt x="26" y="46"/>
                </a:lnTo>
                <a:lnTo>
                  <a:pt x="27" y="44"/>
                </a:lnTo>
                <a:lnTo>
                  <a:pt x="28" y="40"/>
                </a:lnTo>
                <a:lnTo>
                  <a:pt x="29" y="34"/>
                </a:lnTo>
                <a:lnTo>
                  <a:pt x="29" y="28"/>
                </a:lnTo>
                <a:lnTo>
                  <a:pt x="29" y="21"/>
                </a:lnTo>
                <a:lnTo>
                  <a:pt x="28" y="16"/>
                </a:lnTo>
                <a:lnTo>
                  <a:pt x="27" y="12"/>
                </a:lnTo>
                <a:lnTo>
                  <a:pt x="26" y="10"/>
                </a:lnTo>
                <a:lnTo>
                  <a:pt x="24" y="8"/>
                </a:lnTo>
                <a:lnTo>
                  <a:pt x="22" y="6"/>
                </a:lnTo>
                <a:lnTo>
                  <a:pt x="20" y="5"/>
                </a:lnTo>
                <a:lnTo>
                  <a:pt x="18" y="5"/>
                </a:lnTo>
                <a:lnTo>
                  <a:pt x="16" y="5"/>
                </a:lnTo>
                <a:lnTo>
                  <a:pt x="14" y="6"/>
                </a:lnTo>
                <a:lnTo>
                  <a:pt x="12" y="7"/>
                </a:lnTo>
                <a:lnTo>
                  <a:pt x="11" y="9"/>
                </a:lnTo>
                <a:lnTo>
                  <a:pt x="9" y="12"/>
                </a:lnTo>
                <a:lnTo>
                  <a:pt x="8" y="16"/>
                </a:lnTo>
                <a:lnTo>
                  <a:pt x="7" y="21"/>
                </a:lnTo>
                <a:lnTo>
                  <a:pt x="7" y="2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7" name="Freeform 3211"/>
          <p:cNvSpPr>
            <a:spLocks noEditPoints="1"/>
          </p:cNvSpPr>
          <p:nvPr/>
        </p:nvSpPr>
        <p:spPr bwMode="auto">
          <a:xfrm>
            <a:off x="4492625" y="5875338"/>
            <a:ext cx="15875" cy="22225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0" y="0"/>
              </a:cxn>
              <a:cxn ang="0">
                <a:pos x="22" y="0"/>
              </a:cxn>
              <a:cxn ang="0">
                <a:pos x="27" y="0"/>
              </a:cxn>
              <a:cxn ang="0">
                <a:pos x="32" y="2"/>
              </a:cxn>
              <a:cxn ang="0">
                <a:pos x="35" y="4"/>
              </a:cxn>
              <a:cxn ang="0">
                <a:pos x="38" y="7"/>
              </a:cxn>
              <a:cxn ang="0">
                <a:pos x="39" y="10"/>
              </a:cxn>
              <a:cxn ang="0">
                <a:pos x="40" y="14"/>
              </a:cxn>
              <a:cxn ang="0">
                <a:pos x="39" y="17"/>
              </a:cxn>
              <a:cxn ang="0">
                <a:pos x="38" y="20"/>
              </a:cxn>
              <a:cxn ang="0">
                <a:pos x="35" y="23"/>
              </a:cxn>
              <a:cxn ang="0">
                <a:pos x="32" y="25"/>
              </a:cxn>
              <a:cxn ang="0">
                <a:pos x="37" y="27"/>
              </a:cxn>
              <a:cxn ang="0">
                <a:pos x="40" y="30"/>
              </a:cxn>
              <a:cxn ang="0">
                <a:pos x="42" y="34"/>
              </a:cxn>
              <a:cxn ang="0">
                <a:pos x="42" y="40"/>
              </a:cxn>
              <a:cxn ang="0">
                <a:pos x="42" y="43"/>
              </a:cxn>
              <a:cxn ang="0">
                <a:pos x="41" y="47"/>
              </a:cxn>
              <a:cxn ang="0">
                <a:pos x="39" y="50"/>
              </a:cxn>
              <a:cxn ang="0">
                <a:pos x="37" y="52"/>
              </a:cxn>
              <a:cxn ang="0">
                <a:pos x="34" y="53"/>
              </a:cxn>
              <a:cxn ang="0">
                <a:pos x="31" y="54"/>
              </a:cxn>
              <a:cxn ang="0">
                <a:pos x="27" y="55"/>
              </a:cxn>
              <a:cxn ang="0">
                <a:pos x="22" y="55"/>
              </a:cxn>
              <a:cxn ang="0">
                <a:pos x="0" y="55"/>
              </a:cxn>
              <a:cxn ang="0">
                <a:pos x="7" y="23"/>
              </a:cxn>
              <a:cxn ang="0">
                <a:pos x="19" y="23"/>
              </a:cxn>
              <a:cxn ang="0">
                <a:pos x="24" y="23"/>
              </a:cxn>
              <a:cxn ang="0">
                <a:pos x="27" y="22"/>
              </a:cxn>
              <a:cxn ang="0">
                <a:pos x="30" y="21"/>
              </a:cxn>
              <a:cxn ang="0">
                <a:pos x="31" y="19"/>
              </a:cxn>
              <a:cxn ang="0">
                <a:pos x="32" y="17"/>
              </a:cxn>
              <a:cxn ang="0">
                <a:pos x="33" y="15"/>
              </a:cxn>
              <a:cxn ang="0">
                <a:pos x="32" y="12"/>
              </a:cxn>
              <a:cxn ang="0">
                <a:pos x="31" y="10"/>
              </a:cxn>
              <a:cxn ang="0">
                <a:pos x="30" y="8"/>
              </a:cxn>
              <a:cxn ang="0">
                <a:pos x="28" y="7"/>
              </a:cxn>
              <a:cxn ang="0">
                <a:pos x="24" y="7"/>
              </a:cxn>
              <a:cxn ang="0">
                <a:pos x="18" y="6"/>
              </a:cxn>
              <a:cxn ang="0">
                <a:pos x="7" y="6"/>
              </a:cxn>
              <a:cxn ang="0">
                <a:pos x="7" y="23"/>
              </a:cxn>
              <a:cxn ang="0">
                <a:pos x="7" y="49"/>
              </a:cxn>
              <a:cxn ang="0">
                <a:pos x="22" y="49"/>
              </a:cxn>
              <a:cxn ang="0">
                <a:pos x="25" y="49"/>
              </a:cxn>
              <a:cxn ang="0">
                <a:pos x="27" y="49"/>
              </a:cxn>
              <a:cxn ang="0">
                <a:pos x="29" y="48"/>
              </a:cxn>
              <a:cxn ang="0">
                <a:pos x="31" y="47"/>
              </a:cxn>
              <a:cxn ang="0">
                <a:pos x="33" y="46"/>
              </a:cxn>
              <a:cxn ang="0">
                <a:pos x="34" y="44"/>
              </a:cxn>
              <a:cxn ang="0">
                <a:pos x="35" y="42"/>
              </a:cxn>
              <a:cxn ang="0">
                <a:pos x="35" y="40"/>
              </a:cxn>
              <a:cxn ang="0">
                <a:pos x="35" y="36"/>
              </a:cxn>
              <a:cxn ang="0">
                <a:pos x="33" y="33"/>
              </a:cxn>
              <a:cxn ang="0">
                <a:pos x="31" y="31"/>
              </a:cxn>
              <a:cxn ang="0">
                <a:pos x="29" y="30"/>
              </a:cxn>
              <a:cxn ang="0">
                <a:pos x="26" y="29"/>
              </a:cxn>
              <a:cxn ang="0">
                <a:pos x="21" y="29"/>
              </a:cxn>
              <a:cxn ang="0">
                <a:pos x="7" y="29"/>
              </a:cxn>
              <a:cxn ang="0">
                <a:pos x="7" y="49"/>
              </a:cxn>
            </a:cxnLst>
            <a:rect l="0" t="0" r="r" b="b"/>
            <a:pathLst>
              <a:path w="42" h="55">
                <a:moveTo>
                  <a:pt x="0" y="55"/>
                </a:moveTo>
                <a:lnTo>
                  <a:pt x="0" y="0"/>
                </a:lnTo>
                <a:lnTo>
                  <a:pt x="22" y="0"/>
                </a:lnTo>
                <a:lnTo>
                  <a:pt x="27" y="0"/>
                </a:lnTo>
                <a:lnTo>
                  <a:pt x="32" y="2"/>
                </a:lnTo>
                <a:lnTo>
                  <a:pt x="35" y="4"/>
                </a:lnTo>
                <a:lnTo>
                  <a:pt x="38" y="7"/>
                </a:lnTo>
                <a:lnTo>
                  <a:pt x="39" y="10"/>
                </a:lnTo>
                <a:lnTo>
                  <a:pt x="40" y="14"/>
                </a:lnTo>
                <a:lnTo>
                  <a:pt x="39" y="17"/>
                </a:lnTo>
                <a:lnTo>
                  <a:pt x="38" y="20"/>
                </a:lnTo>
                <a:lnTo>
                  <a:pt x="35" y="23"/>
                </a:lnTo>
                <a:lnTo>
                  <a:pt x="32" y="25"/>
                </a:lnTo>
                <a:lnTo>
                  <a:pt x="37" y="27"/>
                </a:lnTo>
                <a:lnTo>
                  <a:pt x="40" y="30"/>
                </a:lnTo>
                <a:lnTo>
                  <a:pt x="42" y="34"/>
                </a:lnTo>
                <a:lnTo>
                  <a:pt x="42" y="40"/>
                </a:lnTo>
                <a:lnTo>
                  <a:pt x="42" y="43"/>
                </a:lnTo>
                <a:lnTo>
                  <a:pt x="41" y="47"/>
                </a:lnTo>
                <a:lnTo>
                  <a:pt x="39" y="50"/>
                </a:lnTo>
                <a:lnTo>
                  <a:pt x="37" y="52"/>
                </a:lnTo>
                <a:lnTo>
                  <a:pt x="34" y="53"/>
                </a:lnTo>
                <a:lnTo>
                  <a:pt x="31" y="54"/>
                </a:lnTo>
                <a:lnTo>
                  <a:pt x="27" y="55"/>
                </a:lnTo>
                <a:lnTo>
                  <a:pt x="22" y="55"/>
                </a:lnTo>
                <a:lnTo>
                  <a:pt x="0" y="55"/>
                </a:lnTo>
                <a:close/>
                <a:moveTo>
                  <a:pt x="7" y="23"/>
                </a:moveTo>
                <a:lnTo>
                  <a:pt x="19" y="23"/>
                </a:lnTo>
                <a:lnTo>
                  <a:pt x="24" y="23"/>
                </a:lnTo>
                <a:lnTo>
                  <a:pt x="27" y="22"/>
                </a:lnTo>
                <a:lnTo>
                  <a:pt x="30" y="21"/>
                </a:lnTo>
                <a:lnTo>
                  <a:pt x="31" y="19"/>
                </a:lnTo>
                <a:lnTo>
                  <a:pt x="32" y="17"/>
                </a:lnTo>
                <a:lnTo>
                  <a:pt x="33" y="15"/>
                </a:lnTo>
                <a:lnTo>
                  <a:pt x="32" y="12"/>
                </a:lnTo>
                <a:lnTo>
                  <a:pt x="31" y="10"/>
                </a:lnTo>
                <a:lnTo>
                  <a:pt x="30" y="8"/>
                </a:lnTo>
                <a:lnTo>
                  <a:pt x="28" y="7"/>
                </a:lnTo>
                <a:lnTo>
                  <a:pt x="24" y="7"/>
                </a:lnTo>
                <a:lnTo>
                  <a:pt x="18" y="6"/>
                </a:lnTo>
                <a:lnTo>
                  <a:pt x="7" y="6"/>
                </a:lnTo>
                <a:lnTo>
                  <a:pt x="7" y="23"/>
                </a:lnTo>
                <a:close/>
                <a:moveTo>
                  <a:pt x="7" y="49"/>
                </a:moveTo>
                <a:lnTo>
                  <a:pt x="22" y="49"/>
                </a:lnTo>
                <a:lnTo>
                  <a:pt x="25" y="49"/>
                </a:lnTo>
                <a:lnTo>
                  <a:pt x="27" y="49"/>
                </a:lnTo>
                <a:lnTo>
                  <a:pt x="29" y="48"/>
                </a:lnTo>
                <a:lnTo>
                  <a:pt x="31" y="47"/>
                </a:lnTo>
                <a:lnTo>
                  <a:pt x="33" y="46"/>
                </a:lnTo>
                <a:lnTo>
                  <a:pt x="34" y="44"/>
                </a:lnTo>
                <a:lnTo>
                  <a:pt x="35" y="42"/>
                </a:lnTo>
                <a:lnTo>
                  <a:pt x="35" y="40"/>
                </a:lnTo>
                <a:lnTo>
                  <a:pt x="35" y="36"/>
                </a:lnTo>
                <a:lnTo>
                  <a:pt x="33" y="33"/>
                </a:lnTo>
                <a:lnTo>
                  <a:pt x="31" y="31"/>
                </a:lnTo>
                <a:lnTo>
                  <a:pt x="29" y="30"/>
                </a:lnTo>
                <a:lnTo>
                  <a:pt x="26" y="29"/>
                </a:lnTo>
                <a:lnTo>
                  <a:pt x="21" y="29"/>
                </a:lnTo>
                <a:lnTo>
                  <a:pt x="7" y="29"/>
                </a:lnTo>
                <a:lnTo>
                  <a:pt x="7" y="4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8" name="Freeform 3212"/>
          <p:cNvSpPr>
            <a:spLocks noEditPoints="1"/>
          </p:cNvSpPr>
          <p:nvPr/>
        </p:nvSpPr>
        <p:spPr bwMode="auto">
          <a:xfrm>
            <a:off x="4511675" y="5881688"/>
            <a:ext cx="14288" cy="15875"/>
          </a:xfrm>
          <a:custGeom>
            <a:avLst/>
            <a:gdLst/>
            <a:ahLst/>
            <a:cxnLst>
              <a:cxn ang="0">
                <a:pos x="26" y="39"/>
              </a:cxn>
              <a:cxn ang="0">
                <a:pos x="18" y="42"/>
              </a:cxn>
              <a:cxn ang="0">
                <a:pos x="8" y="42"/>
              </a:cxn>
              <a:cxn ang="0">
                <a:pos x="1" y="35"/>
              </a:cxn>
              <a:cxn ang="0">
                <a:pos x="1" y="28"/>
              </a:cxn>
              <a:cxn ang="0">
                <a:pos x="3" y="24"/>
              </a:cxn>
              <a:cxn ang="0">
                <a:pos x="7" y="20"/>
              </a:cxn>
              <a:cxn ang="0">
                <a:pos x="12" y="18"/>
              </a:cxn>
              <a:cxn ang="0">
                <a:pos x="24" y="17"/>
              </a:cxn>
              <a:cxn ang="0">
                <a:pos x="29" y="14"/>
              </a:cxn>
              <a:cxn ang="0">
                <a:pos x="28" y="10"/>
              </a:cxn>
              <a:cxn ang="0">
                <a:pos x="24" y="6"/>
              </a:cxn>
              <a:cxn ang="0">
                <a:pos x="14" y="6"/>
              </a:cxn>
              <a:cxn ang="0">
                <a:pos x="9" y="9"/>
              </a:cxn>
              <a:cxn ang="0">
                <a:pos x="1" y="12"/>
              </a:cxn>
              <a:cxn ang="0">
                <a:pos x="4" y="5"/>
              </a:cxn>
              <a:cxn ang="0">
                <a:pos x="10" y="1"/>
              </a:cxn>
              <a:cxn ang="0">
                <a:pos x="19" y="0"/>
              </a:cxn>
              <a:cxn ang="0">
                <a:pos x="28" y="1"/>
              </a:cxn>
              <a:cxn ang="0">
                <a:pos x="33" y="4"/>
              </a:cxn>
              <a:cxn ang="0">
                <a:pos x="35" y="9"/>
              </a:cxn>
              <a:cxn ang="0">
                <a:pos x="35" y="15"/>
              </a:cxn>
              <a:cxn ang="0">
                <a:pos x="36" y="32"/>
              </a:cxn>
              <a:cxn ang="0">
                <a:pos x="37" y="39"/>
              </a:cxn>
              <a:cxn ang="0">
                <a:pos x="31" y="41"/>
              </a:cxn>
              <a:cxn ang="0">
                <a:pos x="29" y="37"/>
              </a:cxn>
              <a:cxn ang="0">
                <a:pos x="24" y="22"/>
              </a:cxn>
              <a:cxn ang="0">
                <a:pos x="13" y="25"/>
              </a:cxn>
              <a:cxn ang="0">
                <a:pos x="9" y="26"/>
              </a:cxn>
              <a:cxn ang="0">
                <a:pos x="8" y="29"/>
              </a:cxn>
              <a:cxn ang="0">
                <a:pos x="8" y="33"/>
              </a:cxn>
              <a:cxn ang="0">
                <a:pos x="12" y="37"/>
              </a:cxn>
              <a:cxn ang="0">
                <a:pos x="19" y="37"/>
              </a:cxn>
              <a:cxn ang="0">
                <a:pos x="26" y="33"/>
              </a:cxn>
              <a:cxn ang="0">
                <a:pos x="28" y="28"/>
              </a:cxn>
              <a:cxn ang="0">
                <a:pos x="29" y="21"/>
              </a:cxn>
            </a:cxnLst>
            <a:rect l="0" t="0" r="r" b="b"/>
            <a:pathLst>
              <a:path w="38" h="42">
                <a:moveTo>
                  <a:pt x="29" y="37"/>
                </a:moveTo>
                <a:lnTo>
                  <a:pt x="26" y="39"/>
                </a:lnTo>
                <a:lnTo>
                  <a:pt x="21" y="41"/>
                </a:lnTo>
                <a:lnTo>
                  <a:pt x="18" y="42"/>
                </a:lnTo>
                <a:lnTo>
                  <a:pt x="14" y="42"/>
                </a:lnTo>
                <a:lnTo>
                  <a:pt x="8" y="42"/>
                </a:lnTo>
                <a:lnTo>
                  <a:pt x="4" y="39"/>
                </a:lnTo>
                <a:lnTo>
                  <a:pt x="1" y="35"/>
                </a:lnTo>
                <a:lnTo>
                  <a:pt x="0" y="31"/>
                </a:lnTo>
                <a:lnTo>
                  <a:pt x="1" y="28"/>
                </a:lnTo>
                <a:lnTo>
                  <a:pt x="2" y="26"/>
                </a:lnTo>
                <a:lnTo>
                  <a:pt x="3" y="24"/>
                </a:lnTo>
                <a:lnTo>
                  <a:pt x="5" y="21"/>
                </a:lnTo>
                <a:lnTo>
                  <a:pt x="7" y="20"/>
                </a:lnTo>
                <a:lnTo>
                  <a:pt x="10" y="19"/>
                </a:lnTo>
                <a:lnTo>
                  <a:pt x="12" y="18"/>
                </a:lnTo>
                <a:lnTo>
                  <a:pt x="16" y="18"/>
                </a:lnTo>
                <a:lnTo>
                  <a:pt x="24" y="17"/>
                </a:lnTo>
                <a:lnTo>
                  <a:pt x="29" y="15"/>
                </a:lnTo>
                <a:lnTo>
                  <a:pt x="29" y="14"/>
                </a:lnTo>
                <a:lnTo>
                  <a:pt x="29" y="14"/>
                </a:lnTo>
                <a:lnTo>
                  <a:pt x="28" y="10"/>
                </a:lnTo>
                <a:lnTo>
                  <a:pt x="27" y="8"/>
                </a:lnTo>
                <a:lnTo>
                  <a:pt x="24" y="6"/>
                </a:lnTo>
                <a:lnTo>
                  <a:pt x="18" y="6"/>
                </a:lnTo>
                <a:lnTo>
                  <a:pt x="14" y="6"/>
                </a:lnTo>
                <a:lnTo>
                  <a:pt x="11" y="7"/>
                </a:lnTo>
                <a:lnTo>
                  <a:pt x="9" y="9"/>
                </a:lnTo>
                <a:lnTo>
                  <a:pt x="8" y="13"/>
                </a:lnTo>
                <a:lnTo>
                  <a:pt x="1" y="12"/>
                </a:lnTo>
                <a:lnTo>
                  <a:pt x="3" y="8"/>
                </a:lnTo>
                <a:lnTo>
                  <a:pt x="4" y="5"/>
                </a:lnTo>
                <a:lnTo>
                  <a:pt x="7" y="3"/>
                </a:lnTo>
                <a:lnTo>
                  <a:pt x="10" y="1"/>
                </a:lnTo>
                <a:lnTo>
                  <a:pt x="14" y="0"/>
                </a:lnTo>
                <a:lnTo>
                  <a:pt x="19" y="0"/>
                </a:lnTo>
                <a:lnTo>
                  <a:pt x="25" y="0"/>
                </a:lnTo>
                <a:lnTo>
                  <a:pt x="28" y="1"/>
                </a:lnTo>
                <a:lnTo>
                  <a:pt x="31" y="3"/>
                </a:lnTo>
                <a:lnTo>
                  <a:pt x="33" y="4"/>
                </a:lnTo>
                <a:lnTo>
                  <a:pt x="34" y="6"/>
                </a:lnTo>
                <a:lnTo>
                  <a:pt x="35" y="9"/>
                </a:lnTo>
                <a:lnTo>
                  <a:pt x="35" y="11"/>
                </a:lnTo>
                <a:lnTo>
                  <a:pt x="35" y="15"/>
                </a:lnTo>
                <a:lnTo>
                  <a:pt x="35" y="25"/>
                </a:lnTo>
                <a:lnTo>
                  <a:pt x="36" y="32"/>
                </a:lnTo>
                <a:lnTo>
                  <a:pt x="36" y="37"/>
                </a:lnTo>
                <a:lnTo>
                  <a:pt x="37" y="39"/>
                </a:lnTo>
                <a:lnTo>
                  <a:pt x="38" y="41"/>
                </a:lnTo>
                <a:lnTo>
                  <a:pt x="31" y="41"/>
                </a:lnTo>
                <a:lnTo>
                  <a:pt x="30" y="39"/>
                </a:lnTo>
                <a:lnTo>
                  <a:pt x="29" y="37"/>
                </a:lnTo>
                <a:close/>
                <a:moveTo>
                  <a:pt x="29" y="21"/>
                </a:moveTo>
                <a:lnTo>
                  <a:pt x="24" y="22"/>
                </a:lnTo>
                <a:lnTo>
                  <a:pt x="17" y="24"/>
                </a:lnTo>
                <a:lnTo>
                  <a:pt x="13" y="25"/>
                </a:lnTo>
                <a:lnTo>
                  <a:pt x="11" y="25"/>
                </a:lnTo>
                <a:lnTo>
                  <a:pt x="9" y="26"/>
                </a:lnTo>
                <a:lnTo>
                  <a:pt x="8" y="28"/>
                </a:lnTo>
                <a:lnTo>
                  <a:pt x="8" y="29"/>
                </a:lnTo>
                <a:lnTo>
                  <a:pt x="7" y="31"/>
                </a:lnTo>
                <a:lnTo>
                  <a:pt x="8" y="33"/>
                </a:lnTo>
                <a:lnTo>
                  <a:pt x="9" y="35"/>
                </a:lnTo>
                <a:lnTo>
                  <a:pt x="12" y="37"/>
                </a:lnTo>
                <a:lnTo>
                  <a:pt x="15" y="37"/>
                </a:lnTo>
                <a:lnTo>
                  <a:pt x="19" y="37"/>
                </a:lnTo>
                <a:lnTo>
                  <a:pt x="23" y="35"/>
                </a:lnTo>
                <a:lnTo>
                  <a:pt x="26" y="33"/>
                </a:lnTo>
                <a:lnTo>
                  <a:pt x="28" y="31"/>
                </a:lnTo>
                <a:lnTo>
                  <a:pt x="28" y="28"/>
                </a:lnTo>
                <a:lnTo>
                  <a:pt x="29" y="24"/>
                </a:lnTo>
                <a:lnTo>
                  <a:pt x="29" y="21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29" name="Freeform 3213"/>
          <p:cNvSpPr>
            <a:spLocks/>
          </p:cNvSpPr>
          <p:nvPr/>
        </p:nvSpPr>
        <p:spPr bwMode="auto">
          <a:xfrm>
            <a:off x="4527550" y="5881688"/>
            <a:ext cx="14288" cy="15875"/>
          </a:xfrm>
          <a:custGeom>
            <a:avLst/>
            <a:gdLst/>
            <a:ahLst/>
            <a:cxnLst>
              <a:cxn ang="0">
                <a:pos x="7" y="29"/>
              </a:cxn>
              <a:cxn ang="0">
                <a:pos x="10" y="35"/>
              </a:cxn>
              <a:cxn ang="0">
                <a:pos x="17" y="37"/>
              </a:cxn>
              <a:cxn ang="0">
                <a:pos x="24" y="35"/>
              </a:cxn>
              <a:cxn ang="0">
                <a:pos x="26" y="31"/>
              </a:cxn>
              <a:cxn ang="0">
                <a:pos x="24" y="27"/>
              </a:cxn>
              <a:cxn ang="0">
                <a:pos x="17" y="25"/>
              </a:cxn>
              <a:cxn ang="0">
                <a:pos x="7" y="20"/>
              </a:cxn>
              <a:cxn ang="0">
                <a:pos x="3" y="17"/>
              </a:cxn>
              <a:cxn ang="0">
                <a:pos x="1" y="11"/>
              </a:cxn>
              <a:cxn ang="0">
                <a:pos x="3" y="7"/>
              </a:cxn>
              <a:cxn ang="0">
                <a:pos x="6" y="3"/>
              </a:cxn>
              <a:cxn ang="0">
                <a:pos x="10" y="1"/>
              </a:cxn>
              <a:cxn ang="0">
                <a:pos x="16" y="0"/>
              </a:cxn>
              <a:cxn ang="0">
                <a:pos x="24" y="1"/>
              </a:cxn>
              <a:cxn ang="0">
                <a:pos x="29" y="5"/>
              </a:cxn>
              <a:cxn ang="0">
                <a:pos x="32" y="11"/>
              </a:cxn>
              <a:cxn ang="0">
                <a:pos x="24" y="9"/>
              </a:cxn>
              <a:cxn ang="0">
                <a:pos x="20" y="6"/>
              </a:cxn>
              <a:cxn ang="0">
                <a:pos x="12" y="6"/>
              </a:cxn>
              <a:cxn ang="0">
                <a:pos x="8" y="9"/>
              </a:cxn>
              <a:cxn ang="0">
                <a:pos x="8" y="12"/>
              </a:cxn>
              <a:cxn ang="0">
                <a:pos x="10" y="14"/>
              </a:cxn>
              <a:cxn ang="0">
                <a:pos x="13" y="15"/>
              </a:cxn>
              <a:cxn ang="0">
                <a:pos x="23" y="18"/>
              </a:cxn>
              <a:cxn ang="0">
                <a:pos x="29" y="21"/>
              </a:cxn>
              <a:cxn ang="0">
                <a:pos x="34" y="27"/>
              </a:cxn>
              <a:cxn ang="0">
                <a:pos x="33" y="33"/>
              </a:cxn>
              <a:cxn ang="0">
                <a:pos x="29" y="39"/>
              </a:cxn>
              <a:cxn ang="0">
                <a:pos x="21" y="42"/>
              </a:cxn>
              <a:cxn ang="0">
                <a:pos x="13" y="42"/>
              </a:cxn>
              <a:cxn ang="0">
                <a:pos x="8" y="40"/>
              </a:cxn>
              <a:cxn ang="0">
                <a:pos x="3" y="37"/>
              </a:cxn>
              <a:cxn ang="0">
                <a:pos x="1" y="33"/>
              </a:cxn>
            </a:cxnLst>
            <a:rect l="0" t="0" r="r" b="b"/>
            <a:pathLst>
              <a:path w="34" h="42">
                <a:moveTo>
                  <a:pt x="0" y="30"/>
                </a:moveTo>
                <a:lnTo>
                  <a:pt x="7" y="29"/>
                </a:lnTo>
                <a:lnTo>
                  <a:pt x="8" y="32"/>
                </a:lnTo>
                <a:lnTo>
                  <a:pt x="10" y="35"/>
                </a:lnTo>
                <a:lnTo>
                  <a:pt x="13" y="36"/>
                </a:lnTo>
                <a:lnTo>
                  <a:pt x="17" y="37"/>
                </a:lnTo>
                <a:lnTo>
                  <a:pt x="21" y="36"/>
                </a:lnTo>
                <a:lnTo>
                  <a:pt x="24" y="35"/>
                </a:lnTo>
                <a:lnTo>
                  <a:pt x="26" y="33"/>
                </a:lnTo>
                <a:lnTo>
                  <a:pt x="26" y="31"/>
                </a:lnTo>
                <a:lnTo>
                  <a:pt x="26" y="28"/>
                </a:lnTo>
                <a:lnTo>
                  <a:pt x="24" y="27"/>
                </a:lnTo>
                <a:lnTo>
                  <a:pt x="22" y="26"/>
                </a:lnTo>
                <a:lnTo>
                  <a:pt x="17" y="25"/>
                </a:lnTo>
                <a:lnTo>
                  <a:pt x="11" y="22"/>
                </a:lnTo>
                <a:lnTo>
                  <a:pt x="7" y="20"/>
                </a:lnTo>
                <a:lnTo>
                  <a:pt x="5" y="19"/>
                </a:lnTo>
                <a:lnTo>
                  <a:pt x="3" y="17"/>
                </a:lnTo>
                <a:lnTo>
                  <a:pt x="2" y="14"/>
                </a:lnTo>
                <a:lnTo>
                  <a:pt x="1" y="11"/>
                </a:lnTo>
                <a:lnTo>
                  <a:pt x="2" y="9"/>
                </a:lnTo>
                <a:lnTo>
                  <a:pt x="3" y="7"/>
                </a:lnTo>
                <a:lnTo>
                  <a:pt x="4" y="4"/>
                </a:lnTo>
                <a:lnTo>
                  <a:pt x="6" y="3"/>
                </a:lnTo>
                <a:lnTo>
                  <a:pt x="8" y="2"/>
                </a:lnTo>
                <a:lnTo>
                  <a:pt x="10" y="1"/>
                </a:lnTo>
                <a:lnTo>
                  <a:pt x="13" y="0"/>
                </a:lnTo>
                <a:lnTo>
                  <a:pt x="16" y="0"/>
                </a:lnTo>
                <a:lnTo>
                  <a:pt x="20" y="0"/>
                </a:lnTo>
                <a:lnTo>
                  <a:pt x="24" y="1"/>
                </a:lnTo>
                <a:lnTo>
                  <a:pt x="27" y="3"/>
                </a:lnTo>
                <a:lnTo>
                  <a:pt x="29" y="5"/>
                </a:lnTo>
                <a:lnTo>
                  <a:pt x="32" y="8"/>
                </a:lnTo>
                <a:lnTo>
                  <a:pt x="32" y="11"/>
                </a:lnTo>
                <a:lnTo>
                  <a:pt x="25" y="12"/>
                </a:lnTo>
                <a:lnTo>
                  <a:pt x="24" y="9"/>
                </a:lnTo>
                <a:lnTo>
                  <a:pt x="22" y="7"/>
                </a:lnTo>
                <a:lnTo>
                  <a:pt x="20" y="6"/>
                </a:lnTo>
                <a:lnTo>
                  <a:pt x="16" y="6"/>
                </a:lnTo>
                <a:lnTo>
                  <a:pt x="12" y="6"/>
                </a:lnTo>
                <a:lnTo>
                  <a:pt x="10" y="7"/>
                </a:lnTo>
                <a:lnTo>
                  <a:pt x="8" y="9"/>
                </a:lnTo>
                <a:lnTo>
                  <a:pt x="8" y="11"/>
                </a:lnTo>
                <a:lnTo>
                  <a:pt x="8" y="12"/>
                </a:lnTo>
                <a:lnTo>
                  <a:pt x="9" y="13"/>
                </a:lnTo>
                <a:lnTo>
                  <a:pt x="10" y="14"/>
                </a:lnTo>
                <a:lnTo>
                  <a:pt x="11" y="15"/>
                </a:lnTo>
                <a:lnTo>
                  <a:pt x="13" y="15"/>
                </a:lnTo>
                <a:lnTo>
                  <a:pt x="17" y="16"/>
                </a:lnTo>
                <a:lnTo>
                  <a:pt x="23" y="18"/>
                </a:lnTo>
                <a:lnTo>
                  <a:pt x="27" y="20"/>
                </a:lnTo>
                <a:lnTo>
                  <a:pt x="29" y="21"/>
                </a:lnTo>
                <a:lnTo>
                  <a:pt x="32" y="24"/>
                </a:lnTo>
                <a:lnTo>
                  <a:pt x="34" y="27"/>
                </a:lnTo>
                <a:lnTo>
                  <a:pt x="34" y="30"/>
                </a:lnTo>
                <a:lnTo>
                  <a:pt x="33" y="33"/>
                </a:lnTo>
                <a:lnTo>
                  <a:pt x="32" y="36"/>
                </a:lnTo>
                <a:lnTo>
                  <a:pt x="29" y="39"/>
                </a:lnTo>
                <a:lnTo>
                  <a:pt x="25" y="41"/>
                </a:lnTo>
                <a:lnTo>
                  <a:pt x="21" y="42"/>
                </a:lnTo>
                <a:lnTo>
                  <a:pt x="17" y="42"/>
                </a:lnTo>
                <a:lnTo>
                  <a:pt x="13" y="42"/>
                </a:lnTo>
                <a:lnTo>
                  <a:pt x="10" y="41"/>
                </a:lnTo>
                <a:lnTo>
                  <a:pt x="8" y="40"/>
                </a:lnTo>
                <a:lnTo>
                  <a:pt x="5" y="39"/>
                </a:lnTo>
                <a:lnTo>
                  <a:pt x="3" y="37"/>
                </a:lnTo>
                <a:lnTo>
                  <a:pt x="2" y="35"/>
                </a:lnTo>
                <a:lnTo>
                  <a:pt x="1" y="33"/>
                </a:lnTo>
                <a:lnTo>
                  <a:pt x="0" y="3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0" name="Freeform 3214"/>
          <p:cNvSpPr>
            <a:spLocks noEditPoints="1"/>
          </p:cNvSpPr>
          <p:nvPr/>
        </p:nvSpPr>
        <p:spPr bwMode="auto">
          <a:xfrm>
            <a:off x="4543425" y="5881688"/>
            <a:ext cx="15875" cy="15875"/>
          </a:xfrm>
          <a:custGeom>
            <a:avLst/>
            <a:gdLst/>
            <a:ahLst/>
            <a:cxnLst>
              <a:cxn ang="0">
                <a:pos x="29" y="29"/>
              </a:cxn>
              <a:cxn ang="0">
                <a:pos x="36" y="30"/>
              </a:cxn>
              <a:cxn ang="0">
                <a:pos x="34" y="35"/>
              </a:cxn>
              <a:cxn ang="0">
                <a:pos x="30" y="39"/>
              </a:cxn>
              <a:cxn ang="0">
                <a:pos x="25" y="41"/>
              </a:cxn>
              <a:cxn ang="0">
                <a:pos x="19" y="42"/>
              </a:cxn>
              <a:cxn ang="0">
                <a:pos x="14" y="42"/>
              </a:cxn>
              <a:cxn ang="0">
                <a:pos x="11" y="41"/>
              </a:cxn>
              <a:cxn ang="0">
                <a:pos x="8" y="39"/>
              </a:cxn>
              <a:cxn ang="0">
                <a:pos x="5" y="37"/>
              </a:cxn>
              <a:cxn ang="0">
                <a:pos x="3" y="34"/>
              </a:cxn>
              <a:cxn ang="0">
                <a:pos x="1" y="31"/>
              </a:cxn>
              <a:cxn ang="0">
                <a:pos x="0" y="27"/>
              </a:cxn>
              <a:cxn ang="0">
                <a:pos x="0" y="21"/>
              </a:cxn>
              <a:cxn ang="0">
                <a:pos x="0" y="16"/>
              </a:cxn>
              <a:cxn ang="0">
                <a:pos x="1" y="12"/>
              </a:cxn>
              <a:cxn ang="0">
                <a:pos x="3" y="9"/>
              </a:cxn>
              <a:cxn ang="0">
                <a:pos x="5" y="6"/>
              </a:cxn>
              <a:cxn ang="0">
                <a:pos x="8" y="3"/>
              </a:cxn>
              <a:cxn ang="0">
                <a:pos x="11" y="1"/>
              </a:cxn>
              <a:cxn ang="0">
                <a:pos x="14" y="0"/>
              </a:cxn>
              <a:cxn ang="0">
                <a:pos x="18" y="0"/>
              </a:cxn>
              <a:cxn ang="0">
                <a:pos x="22" y="0"/>
              </a:cxn>
              <a:cxn ang="0">
                <a:pos x="25" y="1"/>
              </a:cxn>
              <a:cxn ang="0">
                <a:pos x="28" y="3"/>
              </a:cxn>
              <a:cxn ang="0">
                <a:pos x="31" y="5"/>
              </a:cxn>
              <a:cxn ang="0">
                <a:pos x="33" y="8"/>
              </a:cxn>
              <a:cxn ang="0">
                <a:pos x="35" y="12"/>
              </a:cxn>
              <a:cxn ang="0">
                <a:pos x="36" y="16"/>
              </a:cxn>
              <a:cxn ang="0">
                <a:pos x="36" y="21"/>
              </a:cxn>
              <a:cxn ang="0">
                <a:pos x="36" y="21"/>
              </a:cxn>
              <a:cxn ang="0">
                <a:pos x="36" y="22"/>
              </a:cxn>
              <a:cxn ang="0">
                <a:pos x="7" y="22"/>
              </a:cxn>
              <a:cxn ang="0">
                <a:pos x="8" y="29"/>
              </a:cxn>
              <a:cxn ang="0">
                <a:pos x="10" y="33"/>
              </a:cxn>
              <a:cxn ang="0">
                <a:pos x="14" y="36"/>
              </a:cxn>
              <a:cxn ang="0">
                <a:pos x="19" y="37"/>
              </a:cxn>
              <a:cxn ang="0">
                <a:pos x="22" y="36"/>
              </a:cxn>
              <a:cxn ang="0">
                <a:pos x="25" y="35"/>
              </a:cxn>
              <a:cxn ang="0">
                <a:pos x="27" y="32"/>
              </a:cxn>
              <a:cxn ang="0">
                <a:pos x="29" y="29"/>
              </a:cxn>
              <a:cxn ang="0">
                <a:pos x="7" y="17"/>
              </a:cxn>
              <a:cxn ang="0">
                <a:pos x="29" y="17"/>
              </a:cxn>
              <a:cxn ang="0">
                <a:pos x="28" y="13"/>
              </a:cxn>
              <a:cxn ang="0">
                <a:pos x="27" y="9"/>
              </a:cxn>
              <a:cxn ang="0">
                <a:pos x="25" y="8"/>
              </a:cxn>
              <a:cxn ang="0">
                <a:pos x="23" y="6"/>
              </a:cxn>
              <a:cxn ang="0">
                <a:pos x="21" y="6"/>
              </a:cxn>
              <a:cxn ang="0">
                <a:pos x="18" y="6"/>
              </a:cxn>
              <a:cxn ang="0">
                <a:pos x="14" y="6"/>
              </a:cxn>
              <a:cxn ang="0">
                <a:pos x="10" y="9"/>
              </a:cxn>
              <a:cxn ang="0">
                <a:pos x="8" y="12"/>
              </a:cxn>
              <a:cxn ang="0">
                <a:pos x="7" y="17"/>
              </a:cxn>
            </a:cxnLst>
            <a:rect l="0" t="0" r="r" b="b"/>
            <a:pathLst>
              <a:path w="36" h="42">
                <a:moveTo>
                  <a:pt x="29" y="29"/>
                </a:moveTo>
                <a:lnTo>
                  <a:pt x="36" y="30"/>
                </a:lnTo>
                <a:lnTo>
                  <a:pt x="34" y="35"/>
                </a:lnTo>
                <a:lnTo>
                  <a:pt x="30" y="39"/>
                </a:lnTo>
                <a:lnTo>
                  <a:pt x="25" y="41"/>
                </a:lnTo>
                <a:lnTo>
                  <a:pt x="19" y="42"/>
                </a:lnTo>
                <a:lnTo>
                  <a:pt x="14" y="42"/>
                </a:lnTo>
                <a:lnTo>
                  <a:pt x="11" y="41"/>
                </a:lnTo>
                <a:lnTo>
                  <a:pt x="8" y="39"/>
                </a:lnTo>
                <a:lnTo>
                  <a:pt x="5" y="37"/>
                </a:lnTo>
                <a:lnTo>
                  <a:pt x="3" y="34"/>
                </a:lnTo>
                <a:lnTo>
                  <a:pt x="1" y="31"/>
                </a:lnTo>
                <a:lnTo>
                  <a:pt x="0" y="27"/>
                </a:lnTo>
                <a:lnTo>
                  <a:pt x="0" y="21"/>
                </a:lnTo>
                <a:lnTo>
                  <a:pt x="0" y="16"/>
                </a:lnTo>
                <a:lnTo>
                  <a:pt x="1" y="12"/>
                </a:lnTo>
                <a:lnTo>
                  <a:pt x="3" y="9"/>
                </a:lnTo>
                <a:lnTo>
                  <a:pt x="5" y="6"/>
                </a:lnTo>
                <a:lnTo>
                  <a:pt x="8" y="3"/>
                </a:lnTo>
                <a:lnTo>
                  <a:pt x="11" y="1"/>
                </a:lnTo>
                <a:lnTo>
                  <a:pt x="14" y="0"/>
                </a:lnTo>
                <a:lnTo>
                  <a:pt x="18" y="0"/>
                </a:lnTo>
                <a:lnTo>
                  <a:pt x="22" y="0"/>
                </a:lnTo>
                <a:lnTo>
                  <a:pt x="25" y="1"/>
                </a:lnTo>
                <a:lnTo>
                  <a:pt x="28" y="3"/>
                </a:lnTo>
                <a:lnTo>
                  <a:pt x="31" y="5"/>
                </a:lnTo>
                <a:lnTo>
                  <a:pt x="33" y="8"/>
                </a:lnTo>
                <a:lnTo>
                  <a:pt x="35" y="12"/>
                </a:lnTo>
                <a:lnTo>
                  <a:pt x="36" y="16"/>
                </a:lnTo>
                <a:lnTo>
                  <a:pt x="36" y="21"/>
                </a:lnTo>
                <a:lnTo>
                  <a:pt x="36" y="21"/>
                </a:lnTo>
                <a:lnTo>
                  <a:pt x="36" y="22"/>
                </a:lnTo>
                <a:lnTo>
                  <a:pt x="7" y="22"/>
                </a:lnTo>
                <a:lnTo>
                  <a:pt x="8" y="29"/>
                </a:lnTo>
                <a:lnTo>
                  <a:pt x="10" y="33"/>
                </a:lnTo>
                <a:lnTo>
                  <a:pt x="14" y="36"/>
                </a:lnTo>
                <a:lnTo>
                  <a:pt x="19" y="37"/>
                </a:lnTo>
                <a:lnTo>
                  <a:pt x="22" y="36"/>
                </a:lnTo>
                <a:lnTo>
                  <a:pt x="25" y="35"/>
                </a:lnTo>
                <a:lnTo>
                  <a:pt x="27" y="32"/>
                </a:lnTo>
                <a:lnTo>
                  <a:pt x="29" y="29"/>
                </a:lnTo>
                <a:close/>
                <a:moveTo>
                  <a:pt x="7" y="17"/>
                </a:moveTo>
                <a:lnTo>
                  <a:pt x="29" y="17"/>
                </a:lnTo>
                <a:lnTo>
                  <a:pt x="28" y="13"/>
                </a:lnTo>
                <a:lnTo>
                  <a:pt x="27" y="9"/>
                </a:lnTo>
                <a:lnTo>
                  <a:pt x="25" y="8"/>
                </a:lnTo>
                <a:lnTo>
                  <a:pt x="23" y="6"/>
                </a:lnTo>
                <a:lnTo>
                  <a:pt x="21" y="6"/>
                </a:lnTo>
                <a:lnTo>
                  <a:pt x="18" y="6"/>
                </a:lnTo>
                <a:lnTo>
                  <a:pt x="14" y="6"/>
                </a:lnTo>
                <a:lnTo>
                  <a:pt x="10" y="9"/>
                </a:lnTo>
                <a:lnTo>
                  <a:pt x="8" y="12"/>
                </a:lnTo>
                <a:lnTo>
                  <a:pt x="7" y="17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1" name="Rectangle 3215"/>
          <p:cNvSpPr>
            <a:spLocks noChangeArrowheads="1"/>
          </p:cNvSpPr>
          <p:nvPr/>
        </p:nvSpPr>
        <p:spPr bwMode="auto">
          <a:xfrm>
            <a:off x="4560888" y="5888038"/>
            <a:ext cx="7937" cy="317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2" name="Freeform 3216"/>
          <p:cNvSpPr>
            <a:spLocks/>
          </p:cNvSpPr>
          <p:nvPr/>
        </p:nvSpPr>
        <p:spPr bwMode="auto">
          <a:xfrm>
            <a:off x="4570413" y="5875338"/>
            <a:ext cx="17462" cy="22225"/>
          </a:xfrm>
          <a:custGeom>
            <a:avLst/>
            <a:gdLst/>
            <a:ahLst/>
            <a:cxnLst>
              <a:cxn ang="0">
                <a:pos x="18" y="55"/>
              </a:cxn>
              <a:cxn ang="0">
                <a:pos x="18" y="6"/>
              </a:cxn>
              <a:cxn ang="0">
                <a:pos x="0" y="6"/>
              </a:cxn>
              <a:cxn ang="0">
                <a:pos x="0" y="0"/>
              </a:cxn>
              <a:cxn ang="0">
                <a:pos x="45" y="0"/>
              </a:cxn>
              <a:cxn ang="0">
                <a:pos x="45" y="6"/>
              </a:cxn>
              <a:cxn ang="0">
                <a:pos x="27" y="6"/>
              </a:cxn>
              <a:cxn ang="0">
                <a:pos x="27" y="55"/>
              </a:cxn>
              <a:cxn ang="0">
                <a:pos x="18" y="55"/>
              </a:cxn>
            </a:cxnLst>
            <a:rect l="0" t="0" r="r" b="b"/>
            <a:pathLst>
              <a:path w="45" h="55">
                <a:moveTo>
                  <a:pt x="18" y="55"/>
                </a:moveTo>
                <a:lnTo>
                  <a:pt x="18" y="6"/>
                </a:lnTo>
                <a:lnTo>
                  <a:pt x="0" y="6"/>
                </a:lnTo>
                <a:lnTo>
                  <a:pt x="0" y="0"/>
                </a:lnTo>
                <a:lnTo>
                  <a:pt x="45" y="0"/>
                </a:lnTo>
                <a:lnTo>
                  <a:pt x="45" y="6"/>
                </a:lnTo>
                <a:lnTo>
                  <a:pt x="27" y="6"/>
                </a:lnTo>
                <a:lnTo>
                  <a:pt x="27" y="55"/>
                </a:lnTo>
                <a:lnTo>
                  <a:pt x="18" y="55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3" name="Freeform 3217"/>
          <p:cNvSpPr>
            <a:spLocks/>
          </p:cNvSpPr>
          <p:nvPr/>
        </p:nvSpPr>
        <p:spPr bwMode="auto">
          <a:xfrm>
            <a:off x="4640263" y="5327650"/>
            <a:ext cx="15875" cy="22225"/>
          </a:xfrm>
          <a:custGeom>
            <a:avLst/>
            <a:gdLst/>
            <a:ahLst/>
            <a:cxnLst>
              <a:cxn ang="0">
                <a:pos x="0" y="56"/>
              </a:cxn>
              <a:cxn ang="0">
                <a:pos x="0" y="0"/>
              </a:cxn>
              <a:cxn ang="0">
                <a:pos x="40" y="0"/>
              </a:cxn>
              <a:cxn ang="0">
                <a:pos x="40" y="6"/>
              </a:cxn>
              <a:cxn ang="0">
                <a:pos x="8" y="6"/>
              </a:cxn>
              <a:cxn ang="0">
                <a:pos x="8" y="23"/>
              </a:cxn>
              <a:cxn ang="0">
                <a:pos x="38" y="23"/>
              </a:cxn>
              <a:cxn ang="0">
                <a:pos x="38" y="29"/>
              </a:cxn>
              <a:cxn ang="0">
                <a:pos x="8" y="29"/>
              </a:cxn>
              <a:cxn ang="0">
                <a:pos x="8" y="49"/>
              </a:cxn>
              <a:cxn ang="0">
                <a:pos x="41" y="49"/>
              </a:cxn>
              <a:cxn ang="0">
                <a:pos x="41" y="56"/>
              </a:cxn>
              <a:cxn ang="0">
                <a:pos x="0" y="56"/>
              </a:cxn>
            </a:cxnLst>
            <a:rect l="0" t="0" r="r" b="b"/>
            <a:pathLst>
              <a:path w="41" h="56">
                <a:moveTo>
                  <a:pt x="0" y="56"/>
                </a:moveTo>
                <a:lnTo>
                  <a:pt x="0" y="0"/>
                </a:lnTo>
                <a:lnTo>
                  <a:pt x="40" y="0"/>
                </a:lnTo>
                <a:lnTo>
                  <a:pt x="40" y="6"/>
                </a:lnTo>
                <a:lnTo>
                  <a:pt x="8" y="6"/>
                </a:lnTo>
                <a:lnTo>
                  <a:pt x="8" y="23"/>
                </a:lnTo>
                <a:lnTo>
                  <a:pt x="38" y="23"/>
                </a:lnTo>
                <a:lnTo>
                  <a:pt x="38" y="29"/>
                </a:lnTo>
                <a:lnTo>
                  <a:pt x="8" y="29"/>
                </a:lnTo>
                <a:lnTo>
                  <a:pt x="8" y="49"/>
                </a:lnTo>
                <a:lnTo>
                  <a:pt x="41" y="49"/>
                </a:lnTo>
                <a:lnTo>
                  <a:pt x="41" y="56"/>
                </a:lnTo>
                <a:lnTo>
                  <a:pt x="0" y="5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4" name="Freeform 3218"/>
          <p:cNvSpPr>
            <a:spLocks/>
          </p:cNvSpPr>
          <p:nvPr/>
        </p:nvSpPr>
        <p:spPr bwMode="auto">
          <a:xfrm>
            <a:off x="4660900" y="5327650"/>
            <a:ext cx="7938" cy="22225"/>
          </a:xfrm>
          <a:custGeom>
            <a:avLst/>
            <a:gdLst/>
            <a:ahLst/>
            <a:cxnLst>
              <a:cxn ang="0">
                <a:pos x="21" y="56"/>
              </a:cxn>
              <a:cxn ang="0">
                <a:pos x="14" y="56"/>
              </a:cxn>
              <a:cxn ang="0">
                <a:pos x="14" y="12"/>
              </a:cxn>
              <a:cxn ang="0">
                <a:pos x="11" y="14"/>
              </a:cxn>
              <a:cxn ang="0">
                <a:pos x="8" y="16"/>
              </a:cxn>
              <a:cxn ang="0">
                <a:pos x="4" y="18"/>
              </a:cxn>
              <a:cxn ang="0">
                <a:pos x="0" y="20"/>
              </a:cxn>
              <a:cxn ang="0">
                <a:pos x="0" y="13"/>
              </a:cxn>
              <a:cxn ang="0">
                <a:pos x="6" y="11"/>
              </a:cxn>
              <a:cxn ang="0">
                <a:pos x="10" y="7"/>
              </a:cxn>
              <a:cxn ang="0">
                <a:pos x="14" y="3"/>
              </a:cxn>
              <a:cxn ang="0">
                <a:pos x="16" y="0"/>
              </a:cxn>
              <a:cxn ang="0">
                <a:pos x="21" y="0"/>
              </a:cxn>
              <a:cxn ang="0">
                <a:pos x="21" y="56"/>
              </a:cxn>
            </a:cxnLst>
            <a:rect l="0" t="0" r="r" b="b"/>
            <a:pathLst>
              <a:path w="21" h="56">
                <a:moveTo>
                  <a:pt x="21" y="56"/>
                </a:moveTo>
                <a:lnTo>
                  <a:pt x="14" y="56"/>
                </a:lnTo>
                <a:lnTo>
                  <a:pt x="14" y="12"/>
                </a:lnTo>
                <a:lnTo>
                  <a:pt x="11" y="14"/>
                </a:lnTo>
                <a:lnTo>
                  <a:pt x="8" y="16"/>
                </a:lnTo>
                <a:lnTo>
                  <a:pt x="4" y="18"/>
                </a:lnTo>
                <a:lnTo>
                  <a:pt x="0" y="20"/>
                </a:lnTo>
                <a:lnTo>
                  <a:pt x="0" y="13"/>
                </a:lnTo>
                <a:lnTo>
                  <a:pt x="6" y="11"/>
                </a:lnTo>
                <a:lnTo>
                  <a:pt x="10" y="7"/>
                </a:lnTo>
                <a:lnTo>
                  <a:pt x="14" y="3"/>
                </a:lnTo>
                <a:lnTo>
                  <a:pt x="16" y="0"/>
                </a:lnTo>
                <a:lnTo>
                  <a:pt x="21" y="0"/>
                </a:lnTo>
                <a:lnTo>
                  <a:pt x="21" y="5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5" name="Freeform 3219"/>
          <p:cNvSpPr>
            <a:spLocks/>
          </p:cNvSpPr>
          <p:nvPr/>
        </p:nvSpPr>
        <p:spPr bwMode="auto">
          <a:xfrm>
            <a:off x="4583113" y="5364163"/>
            <a:ext cx="6350" cy="28575"/>
          </a:xfrm>
          <a:custGeom>
            <a:avLst/>
            <a:gdLst/>
            <a:ahLst/>
            <a:cxnLst>
              <a:cxn ang="0">
                <a:pos x="13" y="72"/>
              </a:cxn>
              <a:cxn ang="0">
                <a:pos x="8" y="65"/>
              </a:cxn>
              <a:cxn ang="0">
                <a:pos x="3" y="56"/>
              </a:cxn>
              <a:cxn ang="0">
                <a:pos x="1" y="45"/>
              </a:cxn>
              <a:cxn ang="0">
                <a:pos x="0" y="36"/>
              </a:cxn>
              <a:cxn ang="0">
                <a:pos x="0" y="27"/>
              </a:cxn>
              <a:cxn ang="0">
                <a:pos x="3" y="19"/>
              </a:cxn>
              <a:cxn ang="0">
                <a:pos x="7" y="9"/>
              </a:cxn>
              <a:cxn ang="0">
                <a:pos x="13" y="0"/>
              </a:cxn>
              <a:cxn ang="0">
                <a:pos x="18" y="0"/>
              </a:cxn>
              <a:cxn ang="0">
                <a:pos x="14" y="6"/>
              </a:cxn>
              <a:cxn ang="0">
                <a:pos x="12" y="11"/>
              </a:cxn>
              <a:cxn ang="0">
                <a:pos x="10" y="16"/>
              </a:cxn>
              <a:cxn ang="0">
                <a:pos x="8" y="22"/>
              </a:cxn>
              <a:cxn ang="0">
                <a:pos x="7" y="29"/>
              </a:cxn>
              <a:cxn ang="0">
                <a:pos x="7" y="36"/>
              </a:cxn>
              <a:cxn ang="0">
                <a:pos x="7" y="45"/>
              </a:cxn>
              <a:cxn ang="0">
                <a:pos x="9" y="54"/>
              </a:cxn>
              <a:cxn ang="0">
                <a:pos x="13" y="63"/>
              </a:cxn>
              <a:cxn ang="0">
                <a:pos x="18" y="72"/>
              </a:cxn>
              <a:cxn ang="0">
                <a:pos x="13" y="72"/>
              </a:cxn>
            </a:cxnLst>
            <a:rect l="0" t="0" r="r" b="b"/>
            <a:pathLst>
              <a:path w="18" h="72">
                <a:moveTo>
                  <a:pt x="13" y="72"/>
                </a:moveTo>
                <a:lnTo>
                  <a:pt x="8" y="65"/>
                </a:lnTo>
                <a:lnTo>
                  <a:pt x="3" y="56"/>
                </a:lnTo>
                <a:lnTo>
                  <a:pt x="1" y="45"/>
                </a:lnTo>
                <a:lnTo>
                  <a:pt x="0" y="36"/>
                </a:lnTo>
                <a:lnTo>
                  <a:pt x="0" y="27"/>
                </a:lnTo>
                <a:lnTo>
                  <a:pt x="3" y="19"/>
                </a:lnTo>
                <a:lnTo>
                  <a:pt x="7" y="9"/>
                </a:lnTo>
                <a:lnTo>
                  <a:pt x="13" y="0"/>
                </a:lnTo>
                <a:lnTo>
                  <a:pt x="18" y="0"/>
                </a:lnTo>
                <a:lnTo>
                  <a:pt x="14" y="6"/>
                </a:lnTo>
                <a:lnTo>
                  <a:pt x="12" y="11"/>
                </a:lnTo>
                <a:lnTo>
                  <a:pt x="10" y="16"/>
                </a:lnTo>
                <a:lnTo>
                  <a:pt x="8" y="22"/>
                </a:lnTo>
                <a:lnTo>
                  <a:pt x="7" y="29"/>
                </a:lnTo>
                <a:lnTo>
                  <a:pt x="7" y="36"/>
                </a:lnTo>
                <a:lnTo>
                  <a:pt x="7" y="45"/>
                </a:lnTo>
                <a:lnTo>
                  <a:pt x="9" y="54"/>
                </a:lnTo>
                <a:lnTo>
                  <a:pt x="13" y="63"/>
                </a:lnTo>
                <a:lnTo>
                  <a:pt x="18" y="72"/>
                </a:lnTo>
                <a:lnTo>
                  <a:pt x="13" y="72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6" name="Freeform 3220"/>
          <p:cNvSpPr>
            <a:spLocks/>
          </p:cNvSpPr>
          <p:nvPr/>
        </p:nvSpPr>
        <p:spPr bwMode="auto">
          <a:xfrm>
            <a:off x="4591050" y="5364163"/>
            <a:ext cx="20638" cy="22225"/>
          </a:xfrm>
          <a:custGeom>
            <a:avLst/>
            <a:gdLst/>
            <a:ahLst/>
            <a:cxnLst>
              <a:cxn ang="0">
                <a:pos x="21" y="55"/>
              </a:cxn>
              <a:cxn ang="0">
                <a:pos x="0" y="0"/>
              </a:cxn>
              <a:cxn ang="0">
                <a:pos x="8" y="0"/>
              </a:cxn>
              <a:cxn ang="0">
                <a:pos x="22" y="39"/>
              </a:cxn>
              <a:cxn ang="0">
                <a:pos x="23" y="44"/>
              </a:cxn>
              <a:cxn ang="0">
                <a:pos x="26" y="48"/>
              </a:cxn>
              <a:cxn ang="0">
                <a:pos x="27" y="44"/>
              </a:cxn>
              <a:cxn ang="0">
                <a:pos x="29" y="39"/>
              </a:cxn>
              <a:cxn ang="0">
                <a:pos x="43" y="0"/>
              </a:cxn>
              <a:cxn ang="0">
                <a:pos x="51" y="0"/>
              </a:cxn>
              <a:cxn ang="0">
                <a:pos x="29" y="55"/>
              </a:cxn>
              <a:cxn ang="0">
                <a:pos x="21" y="55"/>
              </a:cxn>
            </a:cxnLst>
            <a:rect l="0" t="0" r="r" b="b"/>
            <a:pathLst>
              <a:path w="51" h="55">
                <a:moveTo>
                  <a:pt x="21" y="55"/>
                </a:moveTo>
                <a:lnTo>
                  <a:pt x="0" y="0"/>
                </a:lnTo>
                <a:lnTo>
                  <a:pt x="8" y="0"/>
                </a:lnTo>
                <a:lnTo>
                  <a:pt x="22" y="39"/>
                </a:lnTo>
                <a:lnTo>
                  <a:pt x="23" y="44"/>
                </a:lnTo>
                <a:lnTo>
                  <a:pt x="26" y="48"/>
                </a:lnTo>
                <a:lnTo>
                  <a:pt x="27" y="44"/>
                </a:lnTo>
                <a:lnTo>
                  <a:pt x="29" y="39"/>
                </a:lnTo>
                <a:lnTo>
                  <a:pt x="43" y="0"/>
                </a:lnTo>
                <a:lnTo>
                  <a:pt x="51" y="0"/>
                </a:lnTo>
                <a:lnTo>
                  <a:pt x="29" y="55"/>
                </a:lnTo>
                <a:lnTo>
                  <a:pt x="21" y="55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7" name="Freeform 3221"/>
          <p:cNvSpPr>
            <a:spLocks/>
          </p:cNvSpPr>
          <p:nvPr/>
        </p:nvSpPr>
        <p:spPr bwMode="auto">
          <a:xfrm>
            <a:off x="4613275" y="5365750"/>
            <a:ext cx="14288" cy="20638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7" y="38"/>
              </a:cxn>
              <a:cxn ang="0">
                <a:pos x="9" y="43"/>
              </a:cxn>
              <a:cxn ang="0">
                <a:pos x="11" y="46"/>
              </a:cxn>
              <a:cxn ang="0">
                <a:pos x="14" y="49"/>
              </a:cxn>
              <a:cxn ang="0">
                <a:pos x="18" y="50"/>
              </a:cxn>
              <a:cxn ang="0">
                <a:pos x="23" y="49"/>
              </a:cxn>
              <a:cxn ang="0">
                <a:pos x="27" y="45"/>
              </a:cxn>
              <a:cxn ang="0">
                <a:pos x="30" y="41"/>
              </a:cxn>
              <a:cxn ang="0">
                <a:pos x="30" y="35"/>
              </a:cxn>
              <a:cxn ang="0">
                <a:pos x="30" y="30"/>
              </a:cxn>
              <a:cxn ang="0">
                <a:pos x="27" y="26"/>
              </a:cxn>
              <a:cxn ang="0">
                <a:pos x="23" y="24"/>
              </a:cxn>
              <a:cxn ang="0">
                <a:pos x="18" y="23"/>
              </a:cxn>
              <a:cxn ang="0">
                <a:pos x="15" y="23"/>
              </a:cxn>
              <a:cxn ang="0">
                <a:pos x="12" y="25"/>
              </a:cxn>
              <a:cxn ang="0">
                <a:pos x="10" y="26"/>
              </a:cxn>
              <a:cxn ang="0">
                <a:pos x="8" y="28"/>
              </a:cxn>
              <a:cxn ang="0">
                <a:pos x="2" y="28"/>
              </a:cxn>
              <a:cxn ang="0">
                <a:pos x="7" y="0"/>
              </a:cxn>
              <a:cxn ang="0">
                <a:pos x="35" y="0"/>
              </a:cxn>
              <a:cxn ang="0">
                <a:pos x="35" y="6"/>
              </a:cxn>
              <a:cxn ang="0">
                <a:pos x="12" y="6"/>
              </a:cxn>
              <a:cxn ang="0">
                <a:pos x="9" y="21"/>
              </a:cxn>
              <a:cxn ang="0">
                <a:pos x="14" y="18"/>
              </a:cxn>
              <a:cxn ang="0">
                <a:pos x="20" y="17"/>
              </a:cxn>
              <a:cxn ang="0">
                <a:pos x="24" y="17"/>
              </a:cxn>
              <a:cxn ang="0">
                <a:pos x="27" y="18"/>
              </a:cxn>
              <a:cxn ang="0">
                <a:pos x="30" y="20"/>
              </a:cxn>
              <a:cxn ang="0">
                <a:pos x="33" y="22"/>
              </a:cxn>
              <a:cxn ang="0">
                <a:pos x="35" y="25"/>
              </a:cxn>
              <a:cxn ang="0">
                <a:pos x="36" y="28"/>
              </a:cxn>
              <a:cxn ang="0">
                <a:pos x="37" y="31"/>
              </a:cxn>
              <a:cxn ang="0">
                <a:pos x="38" y="35"/>
              </a:cxn>
              <a:cxn ang="0">
                <a:pos x="37" y="38"/>
              </a:cxn>
              <a:cxn ang="0">
                <a:pos x="36" y="42"/>
              </a:cxn>
              <a:cxn ang="0">
                <a:pos x="35" y="45"/>
              </a:cxn>
              <a:cxn ang="0">
                <a:pos x="33" y="49"/>
              </a:cxn>
              <a:cxn ang="0">
                <a:pos x="30" y="51"/>
              </a:cxn>
              <a:cxn ang="0">
                <a:pos x="27" y="54"/>
              </a:cxn>
              <a:cxn ang="0">
                <a:pos x="23" y="55"/>
              </a:cxn>
              <a:cxn ang="0">
                <a:pos x="18" y="55"/>
              </a:cxn>
              <a:cxn ang="0">
                <a:pos x="14" y="55"/>
              </a:cxn>
              <a:cxn ang="0">
                <a:pos x="11" y="54"/>
              </a:cxn>
              <a:cxn ang="0">
                <a:pos x="8" y="53"/>
              </a:cxn>
              <a:cxn ang="0">
                <a:pos x="6" y="51"/>
              </a:cxn>
              <a:cxn ang="0">
                <a:pos x="4" y="49"/>
              </a:cxn>
              <a:cxn ang="0">
                <a:pos x="2" y="45"/>
              </a:cxn>
              <a:cxn ang="0">
                <a:pos x="1" y="42"/>
              </a:cxn>
              <a:cxn ang="0">
                <a:pos x="0" y="39"/>
              </a:cxn>
            </a:cxnLst>
            <a:rect l="0" t="0" r="r" b="b"/>
            <a:pathLst>
              <a:path w="38" h="55">
                <a:moveTo>
                  <a:pt x="0" y="39"/>
                </a:moveTo>
                <a:lnTo>
                  <a:pt x="7" y="38"/>
                </a:lnTo>
                <a:lnTo>
                  <a:pt x="9" y="43"/>
                </a:lnTo>
                <a:lnTo>
                  <a:pt x="11" y="46"/>
                </a:lnTo>
                <a:lnTo>
                  <a:pt x="14" y="49"/>
                </a:lnTo>
                <a:lnTo>
                  <a:pt x="18" y="50"/>
                </a:lnTo>
                <a:lnTo>
                  <a:pt x="23" y="49"/>
                </a:lnTo>
                <a:lnTo>
                  <a:pt x="27" y="45"/>
                </a:lnTo>
                <a:lnTo>
                  <a:pt x="30" y="41"/>
                </a:lnTo>
                <a:lnTo>
                  <a:pt x="30" y="35"/>
                </a:lnTo>
                <a:lnTo>
                  <a:pt x="30" y="30"/>
                </a:lnTo>
                <a:lnTo>
                  <a:pt x="27" y="26"/>
                </a:lnTo>
                <a:lnTo>
                  <a:pt x="23" y="24"/>
                </a:lnTo>
                <a:lnTo>
                  <a:pt x="18" y="23"/>
                </a:lnTo>
                <a:lnTo>
                  <a:pt x="15" y="23"/>
                </a:lnTo>
                <a:lnTo>
                  <a:pt x="12" y="25"/>
                </a:lnTo>
                <a:lnTo>
                  <a:pt x="10" y="26"/>
                </a:lnTo>
                <a:lnTo>
                  <a:pt x="8" y="28"/>
                </a:lnTo>
                <a:lnTo>
                  <a:pt x="2" y="28"/>
                </a:lnTo>
                <a:lnTo>
                  <a:pt x="7" y="0"/>
                </a:lnTo>
                <a:lnTo>
                  <a:pt x="35" y="0"/>
                </a:lnTo>
                <a:lnTo>
                  <a:pt x="35" y="6"/>
                </a:lnTo>
                <a:lnTo>
                  <a:pt x="12" y="6"/>
                </a:lnTo>
                <a:lnTo>
                  <a:pt x="9" y="21"/>
                </a:lnTo>
                <a:lnTo>
                  <a:pt x="14" y="18"/>
                </a:lnTo>
                <a:lnTo>
                  <a:pt x="20" y="17"/>
                </a:lnTo>
                <a:lnTo>
                  <a:pt x="24" y="17"/>
                </a:lnTo>
                <a:lnTo>
                  <a:pt x="27" y="18"/>
                </a:lnTo>
                <a:lnTo>
                  <a:pt x="30" y="20"/>
                </a:lnTo>
                <a:lnTo>
                  <a:pt x="33" y="22"/>
                </a:lnTo>
                <a:lnTo>
                  <a:pt x="35" y="25"/>
                </a:lnTo>
                <a:lnTo>
                  <a:pt x="36" y="28"/>
                </a:lnTo>
                <a:lnTo>
                  <a:pt x="37" y="31"/>
                </a:lnTo>
                <a:lnTo>
                  <a:pt x="38" y="35"/>
                </a:lnTo>
                <a:lnTo>
                  <a:pt x="37" y="38"/>
                </a:lnTo>
                <a:lnTo>
                  <a:pt x="36" y="42"/>
                </a:lnTo>
                <a:lnTo>
                  <a:pt x="35" y="45"/>
                </a:lnTo>
                <a:lnTo>
                  <a:pt x="33" y="49"/>
                </a:lnTo>
                <a:lnTo>
                  <a:pt x="30" y="51"/>
                </a:lnTo>
                <a:lnTo>
                  <a:pt x="27" y="54"/>
                </a:lnTo>
                <a:lnTo>
                  <a:pt x="23" y="55"/>
                </a:lnTo>
                <a:lnTo>
                  <a:pt x="18" y="55"/>
                </a:lnTo>
                <a:lnTo>
                  <a:pt x="14" y="55"/>
                </a:lnTo>
                <a:lnTo>
                  <a:pt x="11" y="54"/>
                </a:lnTo>
                <a:lnTo>
                  <a:pt x="8" y="53"/>
                </a:lnTo>
                <a:lnTo>
                  <a:pt x="6" y="51"/>
                </a:lnTo>
                <a:lnTo>
                  <a:pt x="4" y="49"/>
                </a:lnTo>
                <a:lnTo>
                  <a:pt x="2" y="45"/>
                </a:lnTo>
                <a:lnTo>
                  <a:pt x="1" y="42"/>
                </a:lnTo>
                <a:lnTo>
                  <a:pt x="0" y="39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8" name="Rectangle 3222"/>
          <p:cNvSpPr>
            <a:spLocks noChangeArrowheads="1"/>
          </p:cNvSpPr>
          <p:nvPr/>
        </p:nvSpPr>
        <p:spPr bwMode="auto">
          <a:xfrm>
            <a:off x="4632325" y="5383213"/>
            <a:ext cx="1588" cy="317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39" name="Freeform 3223"/>
          <p:cNvSpPr>
            <a:spLocks/>
          </p:cNvSpPr>
          <p:nvPr/>
        </p:nvSpPr>
        <p:spPr bwMode="auto">
          <a:xfrm>
            <a:off x="4637088" y="5370513"/>
            <a:ext cx="15875" cy="15875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16" y="19"/>
              </a:cxn>
              <a:cxn ang="0">
                <a:pos x="1" y="0"/>
              </a:cxn>
              <a:cxn ang="0">
                <a:pos x="11" y="0"/>
              </a:cxn>
              <a:cxn ang="0">
                <a:pos x="17" y="9"/>
              </a:cxn>
              <a:cxn ang="0">
                <a:pos x="18" y="11"/>
              </a:cxn>
              <a:cxn ang="0">
                <a:pos x="20" y="13"/>
              </a:cxn>
              <a:cxn ang="0">
                <a:pos x="21" y="11"/>
              </a:cxn>
              <a:cxn ang="0">
                <a:pos x="23" y="9"/>
              </a:cxn>
              <a:cxn ang="0">
                <a:pos x="29" y="0"/>
              </a:cxn>
              <a:cxn ang="0">
                <a:pos x="37" y="0"/>
              </a:cxn>
              <a:cxn ang="0">
                <a:pos x="24" y="18"/>
              </a:cxn>
              <a:cxn ang="0">
                <a:pos x="38" y="40"/>
              </a:cxn>
              <a:cxn ang="0">
                <a:pos x="30" y="40"/>
              </a:cxn>
              <a:cxn ang="0">
                <a:pos x="22" y="27"/>
              </a:cxn>
              <a:cxn ang="0">
                <a:pos x="20" y="24"/>
              </a:cxn>
              <a:cxn ang="0">
                <a:pos x="8" y="40"/>
              </a:cxn>
              <a:cxn ang="0">
                <a:pos x="0" y="40"/>
              </a:cxn>
            </a:cxnLst>
            <a:rect l="0" t="0" r="r" b="b"/>
            <a:pathLst>
              <a:path w="38" h="40">
                <a:moveTo>
                  <a:pt x="0" y="40"/>
                </a:moveTo>
                <a:lnTo>
                  <a:pt x="16" y="19"/>
                </a:lnTo>
                <a:lnTo>
                  <a:pt x="1" y="0"/>
                </a:lnTo>
                <a:lnTo>
                  <a:pt x="11" y="0"/>
                </a:lnTo>
                <a:lnTo>
                  <a:pt x="17" y="9"/>
                </a:lnTo>
                <a:lnTo>
                  <a:pt x="18" y="11"/>
                </a:lnTo>
                <a:lnTo>
                  <a:pt x="20" y="13"/>
                </a:lnTo>
                <a:lnTo>
                  <a:pt x="21" y="11"/>
                </a:lnTo>
                <a:lnTo>
                  <a:pt x="23" y="9"/>
                </a:lnTo>
                <a:lnTo>
                  <a:pt x="29" y="0"/>
                </a:lnTo>
                <a:lnTo>
                  <a:pt x="37" y="0"/>
                </a:lnTo>
                <a:lnTo>
                  <a:pt x="24" y="18"/>
                </a:lnTo>
                <a:lnTo>
                  <a:pt x="38" y="40"/>
                </a:lnTo>
                <a:lnTo>
                  <a:pt x="30" y="40"/>
                </a:lnTo>
                <a:lnTo>
                  <a:pt x="22" y="27"/>
                </a:lnTo>
                <a:lnTo>
                  <a:pt x="20" y="24"/>
                </a:lnTo>
                <a:lnTo>
                  <a:pt x="8" y="40"/>
                </a:lnTo>
                <a:lnTo>
                  <a:pt x="0" y="40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40" name="Freeform 3224"/>
          <p:cNvSpPr>
            <a:spLocks/>
          </p:cNvSpPr>
          <p:nvPr/>
        </p:nvSpPr>
        <p:spPr bwMode="auto">
          <a:xfrm>
            <a:off x="4654550" y="5383213"/>
            <a:ext cx="3175" cy="7937"/>
          </a:xfrm>
          <a:custGeom>
            <a:avLst/>
            <a:gdLst/>
            <a:ahLst/>
            <a:cxnLst>
              <a:cxn ang="0">
                <a:pos x="1" y="8"/>
              </a:cxn>
              <a:cxn ang="0">
                <a:pos x="1" y="0"/>
              </a:cxn>
              <a:cxn ang="0">
                <a:pos x="8" y="0"/>
              </a:cxn>
              <a:cxn ang="0">
                <a:pos x="8" y="8"/>
              </a:cxn>
              <a:cxn ang="0">
                <a:pos x="8" y="12"/>
              </a:cxn>
              <a:cxn ang="0">
                <a:pos x="7" y="15"/>
              </a:cxn>
              <a:cxn ang="0">
                <a:pos x="5" y="17"/>
              </a:cxn>
              <a:cxn ang="0">
                <a:pos x="2" y="19"/>
              </a:cxn>
              <a:cxn ang="0">
                <a:pos x="0" y="16"/>
              </a:cxn>
              <a:cxn ang="0">
                <a:pos x="2" y="15"/>
              </a:cxn>
              <a:cxn ang="0">
                <a:pos x="3" y="13"/>
              </a:cxn>
              <a:cxn ang="0">
                <a:pos x="4" y="11"/>
              </a:cxn>
              <a:cxn ang="0">
                <a:pos x="4" y="8"/>
              </a:cxn>
              <a:cxn ang="0">
                <a:pos x="1" y="8"/>
              </a:cxn>
            </a:cxnLst>
            <a:rect l="0" t="0" r="r" b="b"/>
            <a:pathLst>
              <a:path w="8" h="19">
                <a:moveTo>
                  <a:pt x="1" y="8"/>
                </a:moveTo>
                <a:lnTo>
                  <a:pt x="1" y="0"/>
                </a:lnTo>
                <a:lnTo>
                  <a:pt x="8" y="0"/>
                </a:lnTo>
                <a:lnTo>
                  <a:pt x="8" y="8"/>
                </a:lnTo>
                <a:lnTo>
                  <a:pt x="8" y="12"/>
                </a:lnTo>
                <a:lnTo>
                  <a:pt x="7" y="15"/>
                </a:lnTo>
                <a:lnTo>
                  <a:pt x="5" y="17"/>
                </a:lnTo>
                <a:lnTo>
                  <a:pt x="2" y="19"/>
                </a:lnTo>
                <a:lnTo>
                  <a:pt x="0" y="16"/>
                </a:lnTo>
                <a:lnTo>
                  <a:pt x="2" y="15"/>
                </a:lnTo>
                <a:lnTo>
                  <a:pt x="3" y="13"/>
                </a:lnTo>
                <a:lnTo>
                  <a:pt x="4" y="11"/>
                </a:lnTo>
                <a:lnTo>
                  <a:pt x="4" y="8"/>
                </a:lnTo>
                <a:lnTo>
                  <a:pt x="1" y="8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41" name="Freeform 3225"/>
          <p:cNvSpPr>
            <a:spLocks noEditPoints="1"/>
          </p:cNvSpPr>
          <p:nvPr/>
        </p:nvSpPr>
        <p:spPr bwMode="auto">
          <a:xfrm>
            <a:off x="4672013" y="5364163"/>
            <a:ext cx="17462" cy="22225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0" y="0"/>
              </a:cxn>
              <a:cxn ang="0">
                <a:pos x="21" y="0"/>
              </a:cxn>
              <a:cxn ang="0">
                <a:pos x="26" y="0"/>
              </a:cxn>
              <a:cxn ang="0">
                <a:pos x="30" y="0"/>
              </a:cxn>
              <a:cxn ang="0">
                <a:pos x="34" y="1"/>
              </a:cxn>
              <a:cxn ang="0">
                <a:pos x="37" y="3"/>
              </a:cxn>
              <a:cxn ang="0">
                <a:pos x="39" y="5"/>
              </a:cxn>
              <a:cxn ang="0">
                <a:pos x="41" y="8"/>
              </a:cxn>
              <a:cxn ang="0">
                <a:pos x="42" y="12"/>
              </a:cxn>
              <a:cxn ang="0">
                <a:pos x="43" y="16"/>
              </a:cxn>
              <a:cxn ang="0">
                <a:pos x="42" y="19"/>
              </a:cxn>
              <a:cxn ang="0">
                <a:pos x="42" y="22"/>
              </a:cxn>
              <a:cxn ang="0">
                <a:pos x="40" y="25"/>
              </a:cxn>
              <a:cxn ang="0">
                <a:pos x="38" y="27"/>
              </a:cxn>
              <a:cxn ang="0">
                <a:pos x="36" y="29"/>
              </a:cxn>
              <a:cxn ang="0">
                <a:pos x="32" y="31"/>
              </a:cxn>
              <a:cxn ang="0">
                <a:pos x="28" y="32"/>
              </a:cxn>
              <a:cxn ang="0">
                <a:pos x="21" y="32"/>
              </a:cxn>
              <a:cxn ang="0">
                <a:pos x="7" y="32"/>
              </a:cxn>
              <a:cxn ang="0">
                <a:pos x="7" y="55"/>
              </a:cxn>
              <a:cxn ang="0">
                <a:pos x="0" y="55"/>
              </a:cxn>
              <a:cxn ang="0">
                <a:pos x="7" y="26"/>
              </a:cxn>
              <a:cxn ang="0">
                <a:pos x="21" y="26"/>
              </a:cxn>
              <a:cxn ang="0">
                <a:pos x="28" y="25"/>
              </a:cxn>
              <a:cxn ang="0">
                <a:pos x="32" y="23"/>
              </a:cxn>
              <a:cxn ang="0">
                <a:pos x="35" y="20"/>
              </a:cxn>
              <a:cxn ang="0">
                <a:pos x="35" y="16"/>
              </a:cxn>
              <a:cxn ang="0">
                <a:pos x="35" y="13"/>
              </a:cxn>
              <a:cxn ang="0">
                <a:pos x="34" y="10"/>
              </a:cxn>
              <a:cxn ang="0">
                <a:pos x="32" y="8"/>
              </a:cxn>
              <a:cxn ang="0">
                <a:pos x="29" y="7"/>
              </a:cxn>
              <a:cxn ang="0">
                <a:pos x="26" y="6"/>
              </a:cxn>
              <a:cxn ang="0">
                <a:pos x="21" y="6"/>
              </a:cxn>
              <a:cxn ang="0">
                <a:pos x="7" y="6"/>
              </a:cxn>
              <a:cxn ang="0">
                <a:pos x="7" y="26"/>
              </a:cxn>
            </a:cxnLst>
            <a:rect l="0" t="0" r="r" b="b"/>
            <a:pathLst>
              <a:path w="43" h="55">
                <a:moveTo>
                  <a:pt x="0" y="55"/>
                </a:moveTo>
                <a:lnTo>
                  <a:pt x="0" y="0"/>
                </a:lnTo>
                <a:lnTo>
                  <a:pt x="21" y="0"/>
                </a:lnTo>
                <a:lnTo>
                  <a:pt x="26" y="0"/>
                </a:lnTo>
                <a:lnTo>
                  <a:pt x="30" y="0"/>
                </a:lnTo>
                <a:lnTo>
                  <a:pt x="34" y="1"/>
                </a:lnTo>
                <a:lnTo>
                  <a:pt x="37" y="3"/>
                </a:lnTo>
                <a:lnTo>
                  <a:pt x="39" y="5"/>
                </a:lnTo>
                <a:lnTo>
                  <a:pt x="41" y="8"/>
                </a:lnTo>
                <a:lnTo>
                  <a:pt x="42" y="12"/>
                </a:lnTo>
                <a:lnTo>
                  <a:pt x="43" y="16"/>
                </a:lnTo>
                <a:lnTo>
                  <a:pt x="42" y="19"/>
                </a:lnTo>
                <a:lnTo>
                  <a:pt x="42" y="22"/>
                </a:lnTo>
                <a:lnTo>
                  <a:pt x="40" y="25"/>
                </a:lnTo>
                <a:lnTo>
                  <a:pt x="38" y="27"/>
                </a:lnTo>
                <a:lnTo>
                  <a:pt x="36" y="29"/>
                </a:lnTo>
                <a:lnTo>
                  <a:pt x="32" y="31"/>
                </a:lnTo>
                <a:lnTo>
                  <a:pt x="28" y="32"/>
                </a:lnTo>
                <a:lnTo>
                  <a:pt x="21" y="32"/>
                </a:lnTo>
                <a:lnTo>
                  <a:pt x="7" y="32"/>
                </a:lnTo>
                <a:lnTo>
                  <a:pt x="7" y="55"/>
                </a:lnTo>
                <a:lnTo>
                  <a:pt x="0" y="55"/>
                </a:lnTo>
                <a:close/>
                <a:moveTo>
                  <a:pt x="7" y="26"/>
                </a:moveTo>
                <a:lnTo>
                  <a:pt x="21" y="26"/>
                </a:lnTo>
                <a:lnTo>
                  <a:pt x="28" y="25"/>
                </a:lnTo>
                <a:lnTo>
                  <a:pt x="32" y="23"/>
                </a:lnTo>
                <a:lnTo>
                  <a:pt x="35" y="20"/>
                </a:lnTo>
                <a:lnTo>
                  <a:pt x="35" y="16"/>
                </a:lnTo>
                <a:lnTo>
                  <a:pt x="35" y="13"/>
                </a:lnTo>
                <a:lnTo>
                  <a:pt x="34" y="10"/>
                </a:lnTo>
                <a:lnTo>
                  <a:pt x="32" y="8"/>
                </a:lnTo>
                <a:lnTo>
                  <a:pt x="29" y="7"/>
                </a:lnTo>
                <a:lnTo>
                  <a:pt x="26" y="6"/>
                </a:lnTo>
                <a:lnTo>
                  <a:pt x="21" y="6"/>
                </a:lnTo>
                <a:lnTo>
                  <a:pt x="7" y="6"/>
                </a:lnTo>
                <a:lnTo>
                  <a:pt x="7" y="26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42" name="Freeform 3226"/>
          <p:cNvSpPr>
            <a:spLocks noEditPoints="1"/>
          </p:cNvSpPr>
          <p:nvPr/>
        </p:nvSpPr>
        <p:spPr bwMode="auto">
          <a:xfrm>
            <a:off x="4692650" y="5364163"/>
            <a:ext cx="19050" cy="22225"/>
          </a:xfrm>
          <a:custGeom>
            <a:avLst/>
            <a:gdLst/>
            <a:ahLst/>
            <a:cxnLst>
              <a:cxn ang="0">
                <a:pos x="0" y="55"/>
              </a:cxn>
              <a:cxn ang="0">
                <a:pos x="0" y="0"/>
              </a:cxn>
              <a:cxn ang="0">
                <a:pos x="25" y="0"/>
              </a:cxn>
              <a:cxn ang="0">
                <a:pos x="32" y="0"/>
              </a:cxn>
              <a:cxn ang="0">
                <a:pos x="36" y="1"/>
              </a:cxn>
              <a:cxn ang="0">
                <a:pos x="40" y="3"/>
              </a:cxn>
              <a:cxn ang="0">
                <a:pos x="42" y="6"/>
              </a:cxn>
              <a:cxn ang="0">
                <a:pos x="44" y="10"/>
              </a:cxn>
              <a:cxn ang="0">
                <a:pos x="45" y="15"/>
              </a:cxn>
              <a:cxn ang="0">
                <a:pos x="44" y="17"/>
              </a:cxn>
              <a:cxn ang="0">
                <a:pos x="44" y="20"/>
              </a:cxn>
              <a:cxn ang="0">
                <a:pos x="42" y="22"/>
              </a:cxn>
              <a:cxn ang="0">
                <a:pos x="41" y="24"/>
              </a:cxn>
              <a:cxn ang="0">
                <a:pos x="39" y="26"/>
              </a:cxn>
              <a:cxn ang="0">
                <a:pos x="36" y="28"/>
              </a:cxn>
              <a:cxn ang="0">
                <a:pos x="33" y="29"/>
              </a:cxn>
              <a:cxn ang="0">
                <a:pos x="29" y="29"/>
              </a:cxn>
              <a:cxn ang="0">
                <a:pos x="32" y="31"/>
              </a:cxn>
              <a:cxn ang="0">
                <a:pos x="34" y="32"/>
              </a:cxn>
              <a:cxn ang="0">
                <a:pos x="37" y="35"/>
              </a:cxn>
              <a:cxn ang="0">
                <a:pos x="40" y="39"/>
              </a:cxn>
              <a:cxn ang="0">
                <a:pos x="49" y="55"/>
              </a:cxn>
              <a:cxn ang="0">
                <a:pos x="40" y="55"/>
              </a:cxn>
              <a:cxn ang="0">
                <a:pos x="33" y="43"/>
              </a:cxn>
              <a:cxn ang="0">
                <a:pos x="30" y="39"/>
              </a:cxn>
              <a:cxn ang="0">
                <a:pos x="28" y="35"/>
              </a:cxn>
              <a:cxn ang="0">
                <a:pos x="26" y="33"/>
              </a:cxn>
              <a:cxn ang="0">
                <a:pos x="24" y="32"/>
              </a:cxn>
              <a:cxn ang="0">
                <a:pos x="21" y="31"/>
              </a:cxn>
              <a:cxn ang="0">
                <a:pos x="20" y="30"/>
              </a:cxn>
              <a:cxn ang="0">
                <a:pos x="18" y="30"/>
              </a:cxn>
              <a:cxn ang="0">
                <a:pos x="16" y="30"/>
              </a:cxn>
              <a:cxn ang="0">
                <a:pos x="7" y="30"/>
              </a:cxn>
              <a:cxn ang="0">
                <a:pos x="7" y="55"/>
              </a:cxn>
              <a:cxn ang="0">
                <a:pos x="0" y="55"/>
              </a:cxn>
              <a:cxn ang="0">
                <a:pos x="7" y="24"/>
              </a:cxn>
              <a:cxn ang="0">
                <a:pos x="24" y="24"/>
              </a:cxn>
              <a:cxn ang="0">
                <a:pos x="28" y="24"/>
              </a:cxn>
              <a:cxn ang="0">
                <a:pos x="31" y="23"/>
              </a:cxn>
              <a:cxn ang="0">
                <a:pos x="34" y="21"/>
              </a:cxn>
              <a:cxn ang="0">
                <a:pos x="36" y="20"/>
              </a:cxn>
              <a:cxn ang="0">
                <a:pos x="37" y="17"/>
              </a:cxn>
              <a:cxn ang="0">
                <a:pos x="37" y="15"/>
              </a:cxn>
              <a:cxn ang="0">
                <a:pos x="36" y="11"/>
              </a:cxn>
              <a:cxn ang="0">
                <a:pos x="34" y="8"/>
              </a:cxn>
              <a:cxn ang="0">
                <a:pos x="31" y="6"/>
              </a:cxn>
              <a:cxn ang="0">
                <a:pos x="25" y="6"/>
              </a:cxn>
              <a:cxn ang="0">
                <a:pos x="7" y="6"/>
              </a:cxn>
              <a:cxn ang="0">
                <a:pos x="7" y="24"/>
              </a:cxn>
            </a:cxnLst>
            <a:rect l="0" t="0" r="r" b="b"/>
            <a:pathLst>
              <a:path w="49" h="55">
                <a:moveTo>
                  <a:pt x="0" y="55"/>
                </a:moveTo>
                <a:lnTo>
                  <a:pt x="0" y="0"/>
                </a:lnTo>
                <a:lnTo>
                  <a:pt x="25" y="0"/>
                </a:lnTo>
                <a:lnTo>
                  <a:pt x="32" y="0"/>
                </a:lnTo>
                <a:lnTo>
                  <a:pt x="36" y="1"/>
                </a:lnTo>
                <a:lnTo>
                  <a:pt x="40" y="3"/>
                </a:lnTo>
                <a:lnTo>
                  <a:pt x="42" y="6"/>
                </a:lnTo>
                <a:lnTo>
                  <a:pt x="44" y="10"/>
                </a:lnTo>
                <a:lnTo>
                  <a:pt x="45" y="15"/>
                </a:lnTo>
                <a:lnTo>
                  <a:pt x="44" y="17"/>
                </a:lnTo>
                <a:lnTo>
                  <a:pt x="44" y="20"/>
                </a:lnTo>
                <a:lnTo>
                  <a:pt x="42" y="22"/>
                </a:lnTo>
                <a:lnTo>
                  <a:pt x="41" y="24"/>
                </a:lnTo>
                <a:lnTo>
                  <a:pt x="39" y="26"/>
                </a:lnTo>
                <a:lnTo>
                  <a:pt x="36" y="28"/>
                </a:lnTo>
                <a:lnTo>
                  <a:pt x="33" y="29"/>
                </a:lnTo>
                <a:lnTo>
                  <a:pt x="29" y="29"/>
                </a:lnTo>
                <a:lnTo>
                  <a:pt x="32" y="31"/>
                </a:lnTo>
                <a:lnTo>
                  <a:pt x="34" y="32"/>
                </a:lnTo>
                <a:lnTo>
                  <a:pt x="37" y="35"/>
                </a:lnTo>
                <a:lnTo>
                  <a:pt x="40" y="39"/>
                </a:lnTo>
                <a:lnTo>
                  <a:pt x="49" y="55"/>
                </a:lnTo>
                <a:lnTo>
                  <a:pt x="40" y="55"/>
                </a:lnTo>
                <a:lnTo>
                  <a:pt x="33" y="43"/>
                </a:lnTo>
                <a:lnTo>
                  <a:pt x="30" y="39"/>
                </a:lnTo>
                <a:lnTo>
                  <a:pt x="28" y="35"/>
                </a:lnTo>
                <a:lnTo>
                  <a:pt x="26" y="33"/>
                </a:lnTo>
                <a:lnTo>
                  <a:pt x="24" y="32"/>
                </a:lnTo>
                <a:lnTo>
                  <a:pt x="21" y="31"/>
                </a:lnTo>
                <a:lnTo>
                  <a:pt x="20" y="30"/>
                </a:lnTo>
                <a:lnTo>
                  <a:pt x="18" y="30"/>
                </a:lnTo>
                <a:lnTo>
                  <a:pt x="16" y="30"/>
                </a:lnTo>
                <a:lnTo>
                  <a:pt x="7" y="30"/>
                </a:lnTo>
                <a:lnTo>
                  <a:pt x="7" y="55"/>
                </a:lnTo>
                <a:lnTo>
                  <a:pt x="0" y="55"/>
                </a:lnTo>
                <a:close/>
                <a:moveTo>
                  <a:pt x="7" y="24"/>
                </a:moveTo>
                <a:lnTo>
                  <a:pt x="24" y="24"/>
                </a:lnTo>
                <a:lnTo>
                  <a:pt x="28" y="24"/>
                </a:lnTo>
                <a:lnTo>
                  <a:pt x="31" y="23"/>
                </a:lnTo>
                <a:lnTo>
                  <a:pt x="34" y="21"/>
                </a:lnTo>
                <a:lnTo>
                  <a:pt x="36" y="20"/>
                </a:lnTo>
                <a:lnTo>
                  <a:pt x="37" y="17"/>
                </a:lnTo>
                <a:lnTo>
                  <a:pt x="37" y="15"/>
                </a:lnTo>
                <a:lnTo>
                  <a:pt x="36" y="11"/>
                </a:lnTo>
                <a:lnTo>
                  <a:pt x="34" y="8"/>
                </a:lnTo>
                <a:lnTo>
                  <a:pt x="31" y="6"/>
                </a:lnTo>
                <a:lnTo>
                  <a:pt x="25" y="6"/>
                </a:lnTo>
                <a:lnTo>
                  <a:pt x="7" y="6"/>
                </a:lnTo>
                <a:lnTo>
                  <a:pt x="7" y="24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43" name="Rectangle 3227"/>
          <p:cNvSpPr>
            <a:spLocks noChangeArrowheads="1"/>
          </p:cNvSpPr>
          <p:nvPr/>
        </p:nvSpPr>
        <p:spPr bwMode="auto">
          <a:xfrm>
            <a:off x="4714875" y="5364163"/>
            <a:ext cx="3175" cy="22225"/>
          </a:xfrm>
          <a:prstGeom prst="rect">
            <a:avLst/>
          </a:prstGeom>
          <a:solidFill>
            <a:srgbClr val="1212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844" name="Freeform 3228"/>
          <p:cNvSpPr>
            <a:spLocks/>
          </p:cNvSpPr>
          <p:nvPr/>
        </p:nvSpPr>
        <p:spPr bwMode="auto">
          <a:xfrm>
            <a:off x="4722813" y="5364163"/>
            <a:ext cx="7937" cy="28575"/>
          </a:xfrm>
          <a:custGeom>
            <a:avLst/>
            <a:gdLst/>
            <a:ahLst/>
            <a:cxnLst>
              <a:cxn ang="0">
                <a:pos x="5" y="72"/>
              </a:cxn>
              <a:cxn ang="0">
                <a:pos x="0" y="72"/>
              </a:cxn>
              <a:cxn ang="0">
                <a:pos x="5" y="63"/>
              </a:cxn>
              <a:cxn ang="0">
                <a:pos x="8" y="54"/>
              </a:cxn>
              <a:cxn ang="0">
                <a:pos x="10" y="45"/>
              </a:cxn>
              <a:cxn ang="0">
                <a:pos x="11" y="36"/>
              </a:cxn>
              <a:cxn ang="0">
                <a:pos x="10" y="29"/>
              </a:cxn>
              <a:cxn ang="0">
                <a:pos x="9" y="22"/>
              </a:cxn>
              <a:cxn ang="0">
                <a:pos x="8" y="16"/>
              </a:cxn>
              <a:cxn ang="0">
                <a:pos x="6" y="11"/>
              </a:cxn>
              <a:cxn ang="0">
                <a:pos x="4" y="7"/>
              </a:cxn>
              <a:cxn ang="0">
                <a:pos x="0" y="0"/>
              </a:cxn>
              <a:cxn ang="0">
                <a:pos x="5" y="0"/>
              </a:cxn>
              <a:cxn ang="0">
                <a:pos x="11" y="9"/>
              </a:cxn>
              <a:cxn ang="0">
                <a:pos x="15" y="19"/>
              </a:cxn>
              <a:cxn ang="0">
                <a:pos x="17" y="27"/>
              </a:cxn>
              <a:cxn ang="0">
                <a:pos x="18" y="36"/>
              </a:cxn>
              <a:cxn ang="0">
                <a:pos x="17" y="45"/>
              </a:cxn>
              <a:cxn ang="0">
                <a:pos x="14" y="56"/>
              </a:cxn>
              <a:cxn ang="0">
                <a:pos x="10" y="65"/>
              </a:cxn>
              <a:cxn ang="0">
                <a:pos x="5" y="72"/>
              </a:cxn>
            </a:cxnLst>
            <a:rect l="0" t="0" r="r" b="b"/>
            <a:pathLst>
              <a:path w="18" h="72">
                <a:moveTo>
                  <a:pt x="5" y="72"/>
                </a:moveTo>
                <a:lnTo>
                  <a:pt x="0" y="72"/>
                </a:lnTo>
                <a:lnTo>
                  <a:pt x="5" y="63"/>
                </a:lnTo>
                <a:lnTo>
                  <a:pt x="8" y="54"/>
                </a:lnTo>
                <a:lnTo>
                  <a:pt x="10" y="45"/>
                </a:lnTo>
                <a:lnTo>
                  <a:pt x="11" y="36"/>
                </a:lnTo>
                <a:lnTo>
                  <a:pt x="10" y="29"/>
                </a:lnTo>
                <a:lnTo>
                  <a:pt x="9" y="22"/>
                </a:lnTo>
                <a:lnTo>
                  <a:pt x="8" y="16"/>
                </a:lnTo>
                <a:lnTo>
                  <a:pt x="6" y="11"/>
                </a:lnTo>
                <a:lnTo>
                  <a:pt x="4" y="7"/>
                </a:lnTo>
                <a:lnTo>
                  <a:pt x="0" y="0"/>
                </a:lnTo>
                <a:lnTo>
                  <a:pt x="5" y="0"/>
                </a:lnTo>
                <a:lnTo>
                  <a:pt x="11" y="9"/>
                </a:lnTo>
                <a:lnTo>
                  <a:pt x="15" y="19"/>
                </a:lnTo>
                <a:lnTo>
                  <a:pt x="17" y="27"/>
                </a:lnTo>
                <a:lnTo>
                  <a:pt x="18" y="36"/>
                </a:lnTo>
                <a:lnTo>
                  <a:pt x="17" y="45"/>
                </a:lnTo>
                <a:lnTo>
                  <a:pt x="14" y="56"/>
                </a:lnTo>
                <a:lnTo>
                  <a:pt x="10" y="65"/>
                </a:lnTo>
                <a:lnTo>
                  <a:pt x="5" y="72"/>
                </a:lnTo>
                <a:close/>
              </a:path>
            </a:pathLst>
          </a:custGeom>
          <a:solidFill>
            <a:srgbClr val="121214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41" name="Text Box 3229"/>
          <p:cNvSpPr txBox="1">
            <a:spLocks noChangeArrowheads="1"/>
          </p:cNvSpPr>
          <p:nvPr/>
        </p:nvSpPr>
        <p:spPr bwMode="auto">
          <a:xfrm>
            <a:off x="3635375" y="3644900"/>
            <a:ext cx="12969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ru-RU" sz="800" b="1">
                <a:solidFill>
                  <a:schemeClr val="bg2"/>
                </a:solidFill>
              </a:rPr>
              <a:t>коммутация каналов</a:t>
            </a:r>
          </a:p>
        </p:txBody>
      </p:sp>
      <p:sp>
        <p:nvSpPr>
          <p:cNvPr id="13942" name="Text Box 3230"/>
          <p:cNvSpPr txBox="1">
            <a:spLocks noChangeArrowheads="1"/>
          </p:cNvSpPr>
          <p:nvPr/>
        </p:nvSpPr>
        <p:spPr bwMode="auto">
          <a:xfrm>
            <a:off x="5148263" y="4652963"/>
            <a:ext cx="122396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ru-RU" sz="800" b="1">
                <a:solidFill>
                  <a:schemeClr val="bg2"/>
                </a:solidFill>
              </a:rPr>
              <a:t>коммутация пакетов</a:t>
            </a:r>
          </a:p>
        </p:txBody>
      </p:sp>
      <p:grpSp>
        <p:nvGrpSpPr>
          <p:cNvPr id="13943" name="Group 3231"/>
          <p:cNvGrpSpPr>
            <a:grpSpLocks/>
          </p:cNvGrpSpPr>
          <p:nvPr/>
        </p:nvGrpSpPr>
        <p:grpSpPr bwMode="auto">
          <a:xfrm>
            <a:off x="684213" y="1465263"/>
            <a:ext cx="1138237" cy="3641725"/>
            <a:chOff x="1008" y="923"/>
            <a:chExt cx="717" cy="2294"/>
          </a:xfrm>
        </p:grpSpPr>
        <p:sp>
          <p:nvSpPr>
            <p:cNvPr id="626848" name="Freeform 3232"/>
            <p:cNvSpPr>
              <a:spLocks/>
            </p:cNvSpPr>
            <p:nvPr/>
          </p:nvSpPr>
          <p:spPr bwMode="auto">
            <a:xfrm>
              <a:off x="1684" y="1946"/>
              <a:ext cx="7" cy="26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0" y="14"/>
                </a:cxn>
                <a:cxn ang="0">
                  <a:pos x="0" y="1060"/>
                </a:cxn>
                <a:cxn ang="0">
                  <a:pos x="30" y="1060"/>
                </a:cxn>
                <a:cxn ang="0">
                  <a:pos x="30" y="14"/>
                </a:cxn>
                <a:cxn ang="0">
                  <a:pos x="15" y="0"/>
                </a:cxn>
                <a:cxn ang="0">
                  <a:pos x="30" y="14"/>
                </a:cxn>
                <a:cxn ang="0">
                  <a:pos x="30" y="10"/>
                </a:cxn>
                <a:cxn ang="0">
                  <a:pos x="29" y="8"/>
                </a:cxn>
                <a:cxn ang="0">
                  <a:pos x="27" y="5"/>
                </a:cxn>
                <a:cxn ang="0">
                  <a:pos x="26" y="3"/>
                </a:cxn>
                <a:cxn ang="0">
                  <a:pos x="20" y="1"/>
                </a:cxn>
                <a:cxn ang="0">
                  <a:pos x="15" y="0"/>
                </a:cxn>
                <a:cxn ang="0">
                  <a:pos x="9" y="1"/>
                </a:cxn>
                <a:cxn ang="0">
                  <a:pos x="4" y="3"/>
                </a:cxn>
                <a:cxn ang="0">
                  <a:pos x="3" y="5"/>
                </a:cxn>
                <a:cxn ang="0">
                  <a:pos x="1" y="8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15" y="0"/>
                </a:cxn>
              </a:cxnLst>
              <a:rect l="0" t="0" r="r" b="b"/>
              <a:pathLst>
                <a:path w="30" h="1060">
                  <a:moveTo>
                    <a:pt x="15" y="0"/>
                  </a:moveTo>
                  <a:lnTo>
                    <a:pt x="0" y="14"/>
                  </a:lnTo>
                  <a:lnTo>
                    <a:pt x="0" y="1060"/>
                  </a:lnTo>
                  <a:lnTo>
                    <a:pt x="30" y="1060"/>
                  </a:lnTo>
                  <a:lnTo>
                    <a:pt x="30" y="14"/>
                  </a:lnTo>
                  <a:lnTo>
                    <a:pt x="15" y="0"/>
                  </a:lnTo>
                  <a:lnTo>
                    <a:pt x="30" y="14"/>
                  </a:lnTo>
                  <a:lnTo>
                    <a:pt x="30" y="10"/>
                  </a:lnTo>
                  <a:lnTo>
                    <a:pt x="29" y="8"/>
                  </a:lnTo>
                  <a:lnTo>
                    <a:pt x="27" y="5"/>
                  </a:lnTo>
                  <a:lnTo>
                    <a:pt x="26" y="3"/>
                  </a:lnTo>
                  <a:lnTo>
                    <a:pt x="20" y="1"/>
                  </a:lnTo>
                  <a:lnTo>
                    <a:pt x="15" y="0"/>
                  </a:lnTo>
                  <a:lnTo>
                    <a:pt x="9" y="1"/>
                  </a:lnTo>
                  <a:lnTo>
                    <a:pt x="4" y="3"/>
                  </a:lnTo>
                  <a:lnTo>
                    <a:pt x="3" y="5"/>
                  </a:lnTo>
                  <a:lnTo>
                    <a:pt x="1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49" name="Rectangle 3233"/>
            <p:cNvSpPr>
              <a:spLocks noChangeArrowheads="1"/>
            </p:cNvSpPr>
            <p:nvPr/>
          </p:nvSpPr>
          <p:spPr bwMode="auto">
            <a:xfrm>
              <a:off x="1011" y="926"/>
              <a:ext cx="711" cy="22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0" name="Freeform 3234"/>
            <p:cNvSpPr>
              <a:spLocks/>
            </p:cNvSpPr>
            <p:nvPr/>
          </p:nvSpPr>
          <p:spPr bwMode="auto">
            <a:xfrm>
              <a:off x="1011" y="3211"/>
              <a:ext cx="714" cy="6"/>
            </a:xfrm>
            <a:custGeom>
              <a:avLst/>
              <a:gdLst/>
              <a:ahLst/>
              <a:cxnLst>
                <a:cxn ang="0">
                  <a:pos x="2854" y="13"/>
                </a:cxn>
                <a:cxn ang="0">
                  <a:pos x="2842" y="0"/>
                </a:cxn>
                <a:cxn ang="0">
                  <a:pos x="0" y="0"/>
                </a:cxn>
                <a:cxn ang="0">
                  <a:pos x="0" y="25"/>
                </a:cxn>
                <a:cxn ang="0">
                  <a:pos x="2842" y="25"/>
                </a:cxn>
                <a:cxn ang="0">
                  <a:pos x="2854" y="13"/>
                </a:cxn>
              </a:cxnLst>
              <a:rect l="0" t="0" r="r" b="b"/>
              <a:pathLst>
                <a:path w="2854" h="25">
                  <a:moveTo>
                    <a:pt x="2854" y="13"/>
                  </a:moveTo>
                  <a:lnTo>
                    <a:pt x="2842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2842" y="25"/>
                  </a:lnTo>
                  <a:lnTo>
                    <a:pt x="2854" y="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1" name="Freeform 3235"/>
            <p:cNvSpPr>
              <a:spLocks/>
            </p:cNvSpPr>
            <p:nvPr/>
          </p:nvSpPr>
          <p:spPr bwMode="auto">
            <a:xfrm>
              <a:off x="1718" y="923"/>
              <a:ext cx="7" cy="2291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12"/>
                </a:cxn>
                <a:cxn ang="0">
                  <a:pos x="0" y="9164"/>
                </a:cxn>
                <a:cxn ang="0">
                  <a:pos x="25" y="9164"/>
                </a:cxn>
                <a:cxn ang="0">
                  <a:pos x="25" y="12"/>
                </a:cxn>
                <a:cxn ang="0">
                  <a:pos x="13" y="0"/>
                </a:cxn>
              </a:cxnLst>
              <a:rect l="0" t="0" r="r" b="b"/>
              <a:pathLst>
                <a:path w="25" h="9164">
                  <a:moveTo>
                    <a:pt x="13" y="0"/>
                  </a:moveTo>
                  <a:lnTo>
                    <a:pt x="0" y="12"/>
                  </a:lnTo>
                  <a:lnTo>
                    <a:pt x="0" y="9164"/>
                  </a:lnTo>
                  <a:lnTo>
                    <a:pt x="25" y="9164"/>
                  </a:lnTo>
                  <a:lnTo>
                    <a:pt x="25" y="1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2" name="Freeform 3236"/>
            <p:cNvSpPr>
              <a:spLocks/>
            </p:cNvSpPr>
            <p:nvPr/>
          </p:nvSpPr>
          <p:spPr bwMode="auto">
            <a:xfrm>
              <a:off x="1008" y="923"/>
              <a:ext cx="714" cy="6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12" y="24"/>
                </a:cxn>
                <a:cxn ang="0">
                  <a:pos x="2854" y="24"/>
                </a:cxn>
                <a:cxn ang="0">
                  <a:pos x="2854" y="0"/>
                </a:cxn>
                <a:cxn ang="0">
                  <a:pos x="12" y="0"/>
                </a:cxn>
                <a:cxn ang="0">
                  <a:pos x="0" y="12"/>
                </a:cxn>
              </a:cxnLst>
              <a:rect l="0" t="0" r="r" b="b"/>
              <a:pathLst>
                <a:path w="2854" h="24">
                  <a:moveTo>
                    <a:pt x="0" y="12"/>
                  </a:moveTo>
                  <a:lnTo>
                    <a:pt x="12" y="24"/>
                  </a:lnTo>
                  <a:lnTo>
                    <a:pt x="2854" y="24"/>
                  </a:lnTo>
                  <a:lnTo>
                    <a:pt x="2854" y="0"/>
                  </a:lnTo>
                  <a:lnTo>
                    <a:pt x="1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3" name="Freeform 3237"/>
            <p:cNvSpPr>
              <a:spLocks/>
            </p:cNvSpPr>
            <p:nvPr/>
          </p:nvSpPr>
          <p:spPr bwMode="auto">
            <a:xfrm>
              <a:off x="1008" y="926"/>
              <a:ext cx="6" cy="2291"/>
            </a:xfrm>
            <a:custGeom>
              <a:avLst/>
              <a:gdLst/>
              <a:ahLst/>
              <a:cxnLst>
                <a:cxn ang="0">
                  <a:pos x="12" y="9164"/>
                </a:cxn>
                <a:cxn ang="0">
                  <a:pos x="24" y="9152"/>
                </a:cxn>
                <a:cxn ang="0">
                  <a:pos x="24" y="0"/>
                </a:cxn>
                <a:cxn ang="0">
                  <a:pos x="0" y="0"/>
                </a:cxn>
                <a:cxn ang="0">
                  <a:pos x="0" y="9152"/>
                </a:cxn>
                <a:cxn ang="0">
                  <a:pos x="12" y="9164"/>
                </a:cxn>
              </a:cxnLst>
              <a:rect l="0" t="0" r="r" b="b"/>
              <a:pathLst>
                <a:path w="24" h="9164">
                  <a:moveTo>
                    <a:pt x="12" y="9164"/>
                  </a:moveTo>
                  <a:lnTo>
                    <a:pt x="24" y="9152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9152"/>
                  </a:lnTo>
                  <a:lnTo>
                    <a:pt x="12" y="9164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4" name="Freeform 3238"/>
            <p:cNvSpPr>
              <a:spLocks/>
            </p:cNvSpPr>
            <p:nvPr/>
          </p:nvSpPr>
          <p:spPr bwMode="auto">
            <a:xfrm>
              <a:off x="1134" y="2824"/>
              <a:ext cx="50" cy="77"/>
            </a:xfrm>
            <a:custGeom>
              <a:avLst/>
              <a:gdLst/>
              <a:ahLst/>
              <a:cxnLst>
                <a:cxn ang="0">
                  <a:pos x="55" y="2"/>
                </a:cxn>
                <a:cxn ang="0">
                  <a:pos x="64" y="132"/>
                </a:cxn>
                <a:cxn ang="0">
                  <a:pos x="76" y="126"/>
                </a:cxn>
                <a:cxn ang="0">
                  <a:pos x="85" y="116"/>
                </a:cxn>
                <a:cxn ang="0">
                  <a:pos x="95" y="92"/>
                </a:cxn>
                <a:cxn ang="0">
                  <a:pos x="109" y="52"/>
                </a:cxn>
                <a:cxn ang="0">
                  <a:pos x="122" y="26"/>
                </a:cxn>
                <a:cxn ang="0">
                  <a:pos x="131" y="16"/>
                </a:cxn>
                <a:cxn ang="0">
                  <a:pos x="141" y="9"/>
                </a:cxn>
                <a:cxn ang="0">
                  <a:pos x="152" y="5"/>
                </a:cxn>
                <a:cxn ang="0">
                  <a:pos x="173" y="1"/>
                </a:cxn>
                <a:cxn ang="0">
                  <a:pos x="195" y="0"/>
                </a:cxn>
                <a:cxn ang="0">
                  <a:pos x="200" y="46"/>
                </a:cxn>
                <a:cxn ang="0">
                  <a:pos x="183" y="46"/>
                </a:cxn>
                <a:cxn ang="0">
                  <a:pos x="171" y="48"/>
                </a:cxn>
                <a:cxn ang="0">
                  <a:pos x="163" y="53"/>
                </a:cxn>
                <a:cxn ang="0">
                  <a:pos x="157" y="60"/>
                </a:cxn>
                <a:cxn ang="0">
                  <a:pos x="151" y="71"/>
                </a:cxn>
                <a:cxn ang="0">
                  <a:pos x="144" y="91"/>
                </a:cxn>
                <a:cxn ang="0">
                  <a:pos x="135" y="119"/>
                </a:cxn>
                <a:cxn ang="0">
                  <a:pos x="125" y="137"/>
                </a:cxn>
                <a:cxn ang="0">
                  <a:pos x="114" y="146"/>
                </a:cxn>
                <a:cxn ang="0">
                  <a:pos x="116" y="155"/>
                </a:cxn>
                <a:cxn ang="0">
                  <a:pos x="131" y="166"/>
                </a:cxn>
                <a:cxn ang="0">
                  <a:pos x="145" y="185"/>
                </a:cxn>
                <a:cxn ang="0">
                  <a:pos x="158" y="210"/>
                </a:cxn>
                <a:cxn ang="0">
                  <a:pos x="202" y="309"/>
                </a:cxn>
                <a:cxn ang="0">
                  <a:pos x="104" y="229"/>
                </a:cxn>
                <a:cxn ang="0">
                  <a:pos x="101" y="223"/>
                </a:cxn>
                <a:cxn ang="0">
                  <a:pos x="94" y="209"/>
                </a:cxn>
                <a:cxn ang="0">
                  <a:pos x="85" y="191"/>
                </a:cxn>
                <a:cxn ang="0">
                  <a:pos x="76" y="181"/>
                </a:cxn>
                <a:cxn ang="0">
                  <a:pos x="67" y="176"/>
                </a:cxn>
                <a:cxn ang="0">
                  <a:pos x="55" y="174"/>
                </a:cxn>
                <a:cxn ang="0">
                  <a:pos x="0" y="309"/>
                </a:cxn>
              </a:cxnLst>
              <a:rect l="0" t="0" r="r" b="b"/>
              <a:pathLst>
                <a:path w="202" h="309">
                  <a:moveTo>
                    <a:pt x="0" y="2"/>
                  </a:moveTo>
                  <a:lnTo>
                    <a:pt x="55" y="2"/>
                  </a:lnTo>
                  <a:lnTo>
                    <a:pt x="55" y="133"/>
                  </a:lnTo>
                  <a:lnTo>
                    <a:pt x="64" y="132"/>
                  </a:lnTo>
                  <a:lnTo>
                    <a:pt x="71" y="130"/>
                  </a:lnTo>
                  <a:lnTo>
                    <a:pt x="76" y="126"/>
                  </a:lnTo>
                  <a:lnTo>
                    <a:pt x="80" y="122"/>
                  </a:lnTo>
                  <a:lnTo>
                    <a:pt x="85" y="116"/>
                  </a:lnTo>
                  <a:lnTo>
                    <a:pt x="89" y="106"/>
                  </a:lnTo>
                  <a:lnTo>
                    <a:pt x="95" y="92"/>
                  </a:lnTo>
                  <a:lnTo>
                    <a:pt x="101" y="74"/>
                  </a:lnTo>
                  <a:lnTo>
                    <a:pt x="109" y="52"/>
                  </a:lnTo>
                  <a:lnTo>
                    <a:pt x="118" y="34"/>
                  </a:lnTo>
                  <a:lnTo>
                    <a:pt x="122" y="26"/>
                  </a:lnTo>
                  <a:lnTo>
                    <a:pt x="127" y="20"/>
                  </a:lnTo>
                  <a:lnTo>
                    <a:pt x="131" y="16"/>
                  </a:lnTo>
                  <a:lnTo>
                    <a:pt x="136" y="12"/>
                  </a:lnTo>
                  <a:lnTo>
                    <a:pt x="141" y="9"/>
                  </a:lnTo>
                  <a:lnTo>
                    <a:pt x="146" y="7"/>
                  </a:lnTo>
                  <a:lnTo>
                    <a:pt x="152" y="5"/>
                  </a:lnTo>
                  <a:lnTo>
                    <a:pt x="158" y="3"/>
                  </a:lnTo>
                  <a:lnTo>
                    <a:pt x="173" y="1"/>
                  </a:lnTo>
                  <a:lnTo>
                    <a:pt x="192" y="0"/>
                  </a:lnTo>
                  <a:lnTo>
                    <a:pt x="195" y="0"/>
                  </a:lnTo>
                  <a:lnTo>
                    <a:pt x="200" y="0"/>
                  </a:lnTo>
                  <a:lnTo>
                    <a:pt x="200" y="46"/>
                  </a:lnTo>
                  <a:lnTo>
                    <a:pt x="192" y="46"/>
                  </a:lnTo>
                  <a:lnTo>
                    <a:pt x="183" y="46"/>
                  </a:lnTo>
                  <a:lnTo>
                    <a:pt x="176" y="47"/>
                  </a:lnTo>
                  <a:lnTo>
                    <a:pt x="171" y="48"/>
                  </a:lnTo>
                  <a:lnTo>
                    <a:pt x="166" y="50"/>
                  </a:lnTo>
                  <a:lnTo>
                    <a:pt x="163" y="53"/>
                  </a:lnTo>
                  <a:lnTo>
                    <a:pt x="159" y="56"/>
                  </a:lnTo>
                  <a:lnTo>
                    <a:pt x="157" y="60"/>
                  </a:lnTo>
                  <a:lnTo>
                    <a:pt x="154" y="65"/>
                  </a:lnTo>
                  <a:lnTo>
                    <a:pt x="151" y="71"/>
                  </a:lnTo>
                  <a:lnTo>
                    <a:pt x="148" y="80"/>
                  </a:lnTo>
                  <a:lnTo>
                    <a:pt x="144" y="91"/>
                  </a:lnTo>
                  <a:lnTo>
                    <a:pt x="140" y="104"/>
                  </a:lnTo>
                  <a:lnTo>
                    <a:pt x="135" y="119"/>
                  </a:lnTo>
                  <a:lnTo>
                    <a:pt x="128" y="131"/>
                  </a:lnTo>
                  <a:lnTo>
                    <a:pt x="125" y="137"/>
                  </a:lnTo>
                  <a:lnTo>
                    <a:pt x="120" y="142"/>
                  </a:lnTo>
                  <a:lnTo>
                    <a:pt x="114" y="146"/>
                  </a:lnTo>
                  <a:lnTo>
                    <a:pt x="107" y="151"/>
                  </a:lnTo>
                  <a:lnTo>
                    <a:pt x="116" y="155"/>
                  </a:lnTo>
                  <a:lnTo>
                    <a:pt x="124" y="160"/>
                  </a:lnTo>
                  <a:lnTo>
                    <a:pt x="131" y="166"/>
                  </a:lnTo>
                  <a:lnTo>
                    <a:pt x="139" y="174"/>
                  </a:lnTo>
                  <a:lnTo>
                    <a:pt x="145" y="185"/>
                  </a:lnTo>
                  <a:lnTo>
                    <a:pt x="151" y="196"/>
                  </a:lnTo>
                  <a:lnTo>
                    <a:pt x="158" y="210"/>
                  </a:lnTo>
                  <a:lnTo>
                    <a:pt x="165" y="225"/>
                  </a:lnTo>
                  <a:lnTo>
                    <a:pt x="202" y="309"/>
                  </a:lnTo>
                  <a:lnTo>
                    <a:pt x="137" y="309"/>
                  </a:lnTo>
                  <a:lnTo>
                    <a:pt x="104" y="229"/>
                  </a:lnTo>
                  <a:lnTo>
                    <a:pt x="103" y="227"/>
                  </a:lnTo>
                  <a:lnTo>
                    <a:pt x="101" y="223"/>
                  </a:lnTo>
                  <a:lnTo>
                    <a:pt x="99" y="219"/>
                  </a:lnTo>
                  <a:lnTo>
                    <a:pt x="94" y="209"/>
                  </a:lnTo>
                  <a:lnTo>
                    <a:pt x="89" y="199"/>
                  </a:lnTo>
                  <a:lnTo>
                    <a:pt x="85" y="191"/>
                  </a:lnTo>
                  <a:lnTo>
                    <a:pt x="80" y="185"/>
                  </a:lnTo>
                  <a:lnTo>
                    <a:pt x="76" y="181"/>
                  </a:lnTo>
                  <a:lnTo>
                    <a:pt x="72" y="178"/>
                  </a:lnTo>
                  <a:lnTo>
                    <a:pt x="67" y="176"/>
                  </a:lnTo>
                  <a:lnTo>
                    <a:pt x="62" y="175"/>
                  </a:lnTo>
                  <a:lnTo>
                    <a:pt x="55" y="174"/>
                  </a:lnTo>
                  <a:lnTo>
                    <a:pt x="55" y="309"/>
                  </a:lnTo>
                  <a:lnTo>
                    <a:pt x="0" y="309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5" name="Freeform 3239"/>
            <p:cNvSpPr>
              <a:spLocks noEditPoints="1"/>
            </p:cNvSpPr>
            <p:nvPr/>
          </p:nvSpPr>
          <p:spPr bwMode="auto">
            <a:xfrm>
              <a:off x="1194" y="2844"/>
              <a:ext cx="52" cy="59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7" y="70"/>
                </a:cxn>
                <a:cxn ang="0">
                  <a:pos x="20" y="43"/>
                </a:cxn>
                <a:cxn ang="0">
                  <a:pos x="33" y="27"/>
                </a:cxn>
                <a:cxn ang="0">
                  <a:pos x="44" y="18"/>
                </a:cxn>
                <a:cxn ang="0">
                  <a:pos x="62" y="8"/>
                </a:cxn>
                <a:cxn ang="0">
                  <a:pos x="88" y="1"/>
                </a:cxn>
                <a:cxn ang="0">
                  <a:pos x="114" y="1"/>
                </a:cxn>
                <a:cxn ang="0">
                  <a:pos x="134" y="5"/>
                </a:cxn>
                <a:cxn ang="0">
                  <a:pos x="153" y="13"/>
                </a:cxn>
                <a:cxn ang="0">
                  <a:pos x="169" y="25"/>
                </a:cxn>
                <a:cxn ang="0">
                  <a:pos x="183" y="41"/>
                </a:cxn>
                <a:cxn ang="0">
                  <a:pos x="194" y="60"/>
                </a:cxn>
                <a:cxn ang="0">
                  <a:pos x="202" y="80"/>
                </a:cxn>
                <a:cxn ang="0">
                  <a:pos x="205" y="104"/>
                </a:cxn>
                <a:cxn ang="0">
                  <a:pos x="205" y="128"/>
                </a:cxn>
                <a:cxn ang="0">
                  <a:pos x="202" y="151"/>
                </a:cxn>
                <a:cxn ang="0">
                  <a:pos x="194" y="172"/>
                </a:cxn>
                <a:cxn ang="0">
                  <a:pos x="183" y="190"/>
                </a:cxn>
                <a:cxn ang="0">
                  <a:pos x="169" y="207"/>
                </a:cxn>
                <a:cxn ang="0">
                  <a:pos x="153" y="220"/>
                </a:cxn>
                <a:cxn ang="0">
                  <a:pos x="134" y="228"/>
                </a:cxn>
                <a:cxn ang="0">
                  <a:pos x="114" y="232"/>
                </a:cxn>
                <a:cxn ang="0">
                  <a:pos x="89" y="231"/>
                </a:cxn>
                <a:cxn ang="0">
                  <a:pos x="63" y="225"/>
                </a:cxn>
                <a:cxn ang="0">
                  <a:pos x="45" y="215"/>
                </a:cxn>
                <a:cxn ang="0">
                  <a:pos x="33" y="207"/>
                </a:cxn>
                <a:cxn ang="0">
                  <a:pos x="24" y="196"/>
                </a:cxn>
                <a:cxn ang="0">
                  <a:pos x="16" y="184"/>
                </a:cxn>
                <a:cxn ang="0">
                  <a:pos x="7" y="164"/>
                </a:cxn>
                <a:cxn ang="0">
                  <a:pos x="1" y="131"/>
                </a:cxn>
                <a:cxn ang="0">
                  <a:pos x="54" y="116"/>
                </a:cxn>
                <a:cxn ang="0">
                  <a:pos x="57" y="145"/>
                </a:cxn>
                <a:cxn ang="0">
                  <a:pos x="62" y="157"/>
                </a:cxn>
                <a:cxn ang="0">
                  <a:pos x="68" y="167"/>
                </a:cxn>
                <a:cxn ang="0">
                  <a:pos x="75" y="174"/>
                </a:cxn>
                <a:cxn ang="0">
                  <a:pos x="83" y="180"/>
                </a:cxn>
                <a:cxn ang="0">
                  <a:pos x="92" y="183"/>
                </a:cxn>
                <a:cxn ang="0">
                  <a:pos x="103" y="184"/>
                </a:cxn>
                <a:cxn ang="0">
                  <a:pos x="113" y="183"/>
                </a:cxn>
                <a:cxn ang="0">
                  <a:pos x="122" y="180"/>
                </a:cxn>
                <a:cxn ang="0">
                  <a:pos x="130" y="174"/>
                </a:cxn>
                <a:cxn ang="0">
                  <a:pos x="137" y="167"/>
                </a:cxn>
                <a:cxn ang="0">
                  <a:pos x="143" y="157"/>
                </a:cxn>
                <a:cxn ang="0">
                  <a:pos x="148" y="145"/>
                </a:cxn>
                <a:cxn ang="0">
                  <a:pos x="152" y="116"/>
                </a:cxn>
                <a:cxn ang="0">
                  <a:pos x="148" y="86"/>
                </a:cxn>
                <a:cxn ang="0">
                  <a:pos x="143" y="75"/>
                </a:cxn>
                <a:cxn ang="0">
                  <a:pos x="137" y="65"/>
                </a:cxn>
                <a:cxn ang="0">
                  <a:pos x="130" y="58"/>
                </a:cxn>
                <a:cxn ang="0">
                  <a:pos x="122" y="53"/>
                </a:cxn>
                <a:cxn ang="0">
                  <a:pos x="113" y="49"/>
                </a:cxn>
                <a:cxn ang="0">
                  <a:pos x="103" y="48"/>
                </a:cxn>
                <a:cxn ang="0">
                  <a:pos x="92" y="49"/>
                </a:cxn>
                <a:cxn ang="0">
                  <a:pos x="83" y="53"/>
                </a:cxn>
                <a:cxn ang="0">
                  <a:pos x="75" y="58"/>
                </a:cxn>
                <a:cxn ang="0">
                  <a:pos x="68" y="65"/>
                </a:cxn>
                <a:cxn ang="0">
                  <a:pos x="62" y="75"/>
                </a:cxn>
                <a:cxn ang="0">
                  <a:pos x="57" y="87"/>
                </a:cxn>
                <a:cxn ang="0">
                  <a:pos x="54" y="116"/>
                </a:cxn>
              </a:cxnLst>
              <a:rect l="0" t="0" r="r" b="b"/>
              <a:pathLst>
                <a:path w="206" h="232">
                  <a:moveTo>
                    <a:pt x="0" y="113"/>
                  </a:moveTo>
                  <a:lnTo>
                    <a:pt x="1" y="99"/>
                  </a:lnTo>
                  <a:lnTo>
                    <a:pt x="3" y="84"/>
                  </a:lnTo>
                  <a:lnTo>
                    <a:pt x="7" y="70"/>
                  </a:lnTo>
                  <a:lnTo>
                    <a:pt x="13" y="56"/>
                  </a:lnTo>
                  <a:lnTo>
                    <a:pt x="20" y="43"/>
                  </a:lnTo>
                  <a:lnTo>
                    <a:pt x="28" y="32"/>
                  </a:lnTo>
                  <a:lnTo>
                    <a:pt x="33" y="27"/>
                  </a:lnTo>
                  <a:lnTo>
                    <a:pt x="38" y="22"/>
                  </a:lnTo>
                  <a:lnTo>
                    <a:pt x="44" y="18"/>
                  </a:lnTo>
                  <a:lnTo>
                    <a:pt x="50" y="14"/>
                  </a:lnTo>
                  <a:lnTo>
                    <a:pt x="62" y="8"/>
                  </a:lnTo>
                  <a:lnTo>
                    <a:pt x="74" y="4"/>
                  </a:lnTo>
                  <a:lnTo>
                    <a:pt x="88" y="1"/>
                  </a:lnTo>
                  <a:lnTo>
                    <a:pt x="103" y="0"/>
                  </a:lnTo>
                  <a:lnTo>
                    <a:pt x="114" y="1"/>
                  </a:lnTo>
                  <a:lnTo>
                    <a:pt x="124" y="2"/>
                  </a:lnTo>
                  <a:lnTo>
                    <a:pt x="134" y="5"/>
                  </a:lnTo>
                  <a:lnTo>
                    <a:pt x="143" y="8"/>
                  </a:lnTo>
                  <a:lnTo>
                    <a:pt x="153" y="13"/>
                  </a:lnTo>
                  <a:lnTo>
                    <a:pt x="161" y="18"/>
                  </a:lnTo>
                  <a:lnTo>
                    <a:pt x="169" y="25"/>
                  </a:lnTo>
                  <a:lnTo>
                    <a:pt x="176" y="32"/>
                  </a:lnTo>
                  <a:lnTo>
                    <a:pt x="183" y="41"/>
                  </a:lnTo>
                  <a:lnTo>
                    <a:pt x="189" y="50"/>
                  </a:lnTo>
                  <a:lnTo>
                    <a:pt x="194" y="60"/>
                  </a:lnTo>
                  <a:lnTo>
                    <a:pt x="199" y="70"/>
                  </a:lnTo>
                  <a:lnTo>
                    <a:pt x="202" y="80"/>
                  </a:lnTo>
                  <a:lnTo>
                    <a:pt x="204" y="91"/>
                  </a:lnTo>
                  <a:lnTo>
                    <a:pt x="205" y="104"/>
                  </a:lnTo>
                  <a:lnTo>
                    <a:pt x="206" y="116"/>
                  </a:lnTo>
                  <a:lnTo>
                    <a:pt x="205" y="128"/>
                  </a:lnTo>
                  <a:lnTo>
                    <a:pt x="204" y="139"/>
                  </a:lnTo>
                  <a:lnTo>
                    <a:pt x="202" y="151"/>
                  </a:lnTo>
                  <a:lnTo>
                    <a:pt x="199" y="162"/>
                  </a:lnTo>
                  <a:lnTo>
                    <a:pt x="194" y="172"/>
                  </a:lnTo>
                  <a:lnTo>
                    <a:pt x="189" y="181"/>
                  </a:lnTo>
                  <a:lnTo>
                    <a:pt x="183" y="190"/>
                  </a:lnTo>
                  <a:lnTo>
                    <a:pt x="176" y="199"/>
                  </a:lnTo>
                  <a:lnTo>
                    <a:pt x="169" y="207"/>
                  </a:lnTo>
                  <a:lnTo>
                    <a:pt x="161" y="214"/>
                  </a:lnTo>
                  <a:lnTo>
                    <a:pt x="153" y="220"/>
                  </a:lnTo>
                  <a:lnTo>
                    <a:pt x="143" y="224"/>
                  </a:lnTo>
                  <a:lnTo>
                    <a:pt x="134" y="228"/>
                  </a:lnTo>
                  <a:lnTo>
                    <a:pt x="124" y="230"/>
                  </a:lnTo>
                  <a:lnTo>
                    <a:pt x="114" y="232"/>
                  </a:lnTo>
                  <a:lnTo>
                    <a:pt x="103" y="232"/>
                  </a:lnTo>
                  <a:lnTo>
                    <a:pt x="89" y="231"/>
                  </a:lnTo>
                  <a:lnTo>
                    <a:pt x="76" y="229"/>
                  </a:lnTo>
                  <a:lnTo>
                    <a:pt x="63" y="225"/>
                  </a:lnTo>
                  <a:lnTo>
                    <a:pt x="51" y="219"/>
                  </a:lnTo>
                  <a:lnTo>
                    <a:pt x="45" y="215"/>
                  </a:lnTo>
                  <a:lnTo>
                    <a:pt x="38" y="211"/>
                  </a:lnTo>
                  <a:lnTo>
                    <a:pt x="33" y="207"/>
                  </a:lnTo>
                  <a:lnTo>
                    <a:pt x="28" y="202"/>
                  </a:lnTo>
                  <a:lnTo>
                    <a:pt x="24" y="196"/>
                  </a:lnTo>
                  <a:lnTo>
                    <a:pt x="20" y="190"/>
                  </a:lnTo>
                  <a:lnTo>
                    <a:pt x="16" y="184"/>
                  </a:lnTo>
                  <a:lnTo>
                    <a:pt x="13" y="178"/>
                  </a:lnTo>
                  <a:lnTo>
                    <a:pt x="7" y="164"/>
                  </a:lnTo>
                  <a:lnTo>
                    <a:pt x="3" y="148"/>
                  </a:lnTo>
                  <a:lnTo>
                    <a:pt x="1" y="131"/>
                  </a:lnTo>
                  <a:lnTo>
                    <a:pt x="0" y="113"/>
                  </a:lnTo>
                  <a:close/>
                  <a:moveTo>
                    <a:pt x="54" y="116"/>
                  </a:moveTo>
                  <a:lnTo>
                    <a:pt x="55" y="131"/>
                  </a:lnTo>
                  <a:lnTo>
                    <a:pt x="57" y="145"/>
                  </a:lnTo>
                  <a:lnTo>
                    <a:pt x="59" y="152"/>
                  </a:lnTo>
                  <a:lnTo>
                    <a:pt x="62" y="157"/>
                  </a:lnTo>
                  <a:lnTo>
                    <a:pt x="65" y="162"/>
                  </a:lnTo>
                  <a:lnTo>
                    <a:pt x="68" y="167"/>
                  </a:lnTo>
                  <a:lnTo>
                    <a:pt x="71" y="171"/>
                  </a:lnTo>
                  <a:lnTo>
                    <a:pt x="75" y="174"/>
                  </a:lnTo>
                  <a:lnTo>
                    <a:pt x="79" y="177"/>
                  </a:lnTo>
                  <a:lnTo>
                    <a:pt x="83" y="180"/>
                  </a:lnTo>
                  <a:lnTo>
                    <a:pt x="88" y="182"/>
                  </a:lnTo>
                  <a:lnTo>
                    <a:pt x="92" y="183"/>
                  </a:lnTo>
                  <a:lnTo>
                    <a:pt x="98" y="184"/>
                  </a:lnTo>
                  <a:lnTo>
                    <a:pt x="103" y="184"/>
                  </a:lnTo>
                  <a:lnTo>
                    <a:pt x="108" y="184"/>
                  </a:lnTo>
                  <a:lnTo>
                    <a:pt x="113" y="183"/>
                  </a:lnTo>
                  <a:lnTo>
                    <a:pt x="117" y="182"/>
                  </a:lnTo>
                  <a:lnTo>
                    <a:pt x="122" y="180"/>
                  </a:lnTo>
                  <a:lnTo>
                    <a:pt x="126" y="177"/>
                  </a:lnTo>
                  <a:lnTo>
                    <a:pt x="130" y="174"/>
                  </a:lnTo>
                  <a:lnTo>
                    <a:pt x="133" y="171"/>
                  </a:lnTo>
                  <a:lnTo>
                    <a:pt x="137" y="167"/>
                  </a:lnTo>
                  <a:lnTo>
                    <a:pt x="140" y="162"/>
                  </a:lnTo>
                  <a:lnTo>
                    <a:pt x="143" y="157"/>
                  </a:lnTo>
                  <a:lnTo>
                    <a:pt x="146" y="152"/>
                  </a:lnTo>
                  <a:lnTo>
                    <a:pt x="148" y="145"/>
                  </a:lnTo>
                  <a:lnTo>
                    <a:pt x="151" y="131"/>
                  </a:lnTo>
                  <a:lnTo>
                    <a:pt x="152" y="116"/>
                  </a:lnTo>
                  <a:lnTo>
                    <a:pt x="151" y="101"/>
                  </a:lnTo>
                  <a:lnTo>
                    <a:pt x="148" y="86"/>
                  </a:lnTo>
                  <a:lnTo>
                    <a:pt x="146" y="81"/>
                  </a:lnTo>
                  <a:lnTo>
                    <a:pt x="143" y="75"/>
                  </a:lnTo>
                  <a:lnTo>
                    <a:pt x="140" y="70"/>
                  </a:lnTo>
                  <a:lnTo>
                    <a:pt x="137" y="65"/>
                  </a:lnTo>
                  <a:lnTo>
                    <a:pt x="133" y="61"/>
                  </a:lnTo>
                  <a:lnTo>
                    <a:pt x="130" y="58"/>
                  </a:lnTo>
                  <a:lnTo>
                    <a:pt x="126" y="55"/>
                  </a:lnTo>
                  <a:lnTo>
                    <a:pt x="122" y="53"/>
                  </a:lnTo>
                  <a:lnTo>
                    <a:pt x="117" y="51"/>
                  </a:lnTo>
                  <a:lnTo>
                    <a:pt x="113" y="49"/>
                  </a:lnTo>
                  <a:lnTo>
                    <a:pt x="108" y="48"/>
                  </a:lnTo>
                  <a:lnTo>
                    <a:pt x="103" y="48"/>
                  </a:lnTo>
                  <a:lnTo>
                    <a:pt x="98" y="48"/>
                  </a:lnTo>
                  <a:lnTo>
                    <a:pt x="92" y="49"/>
                  </a:lnTo>
                  <a:lnTo>
                    <a:pt x="88" y="51"/>
                  </a:lnTo>
                  <a:lnTo>
                    <a:pt x="83" y="53"/>
                  </a:lnTo>
                  <a:lnTo>
                    <a:pt x="79" y="55"/>
                  </a:lnTo>
                  <a:lnTo>
                    <a:pt x="75" y="58"/>
                  </a:lnTo>
                  <a:lnTo>
                    <a:pt x="71" y="61"/>
                  </a:lnTo>
                  <a:lnTo>
                    <a:pt x="68" y="65"/>
                  </a:lnTo>
                  <a:lnTo>
                    <a:pt x="65" y="70"/>
                  </a:lnTo>
                  <a:lnTo>
                    <a:pt x="62" y="75"/>
                  </a:lnTo>
                  <a:lnTo>
                    <a:pt x="59" y="81"/>
                  </a:lnTo>
                  <a:lnTo>
                    <a:pt x="57" y="87"/>
                  </a:lnTo>
                  <a:lnTo>
                    <a:pt x="55" y="101"/>
                  </a:lnTo>
                  <a:lnTo>
                    <a:pt x="54" y="1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6" name="Freeform 3240"/>
            <p:cNvSpPr>
              <a:spLocks/>
            </p:cNvSpPr>
            <p:nvPr/>
          </p:nvSpPr>
          <p:spPr bwMode="auto">
            <a:xfrm>
              <a:off x="1261" y="2846"/>
              <a:ext cx="57" cy="5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5" y="0"/>
                </a:cxn>
                <a:cxn ang="0">
                  <a:pos x="115" y="155"/>
                </a:cxn>
                <a:cxn ang="0">
                  <a:pos x="165" y="0"/>
                </a:cxn>
                <a:cxn ang="0">
                  <a:pos x="230" y="0"/>
                </a:cxn>
                <a:cxn ang="0">
                  <a:pos x="230" y="222"/>
                </a:cxn>
                <a:cxn ang="0">
                  <a:pos x="186" y="222"/>
                </a:cxn>
                <a:cxn ang="0">
                  <a:pos x="186" y="76"/>
                </a:cxn>
                <a:cxn ang="0">
                  <a:pos x="137" y="222"/>
                </a:cxn>
                <a:cxn ang="0">
                  <a:pos x="92" y="222"/>
                </a:cxn>
                <a:cxn ang="0">
                  <a:pos x="45" y="76"/>
                </a:cxn>
                <a:cxn ang="0">
                  <a:pos x="45" y="222"/>
                </a:cxn>
                <a:cxn ang="0">
                  <a:pos x="0" y="222"/>
                </a:cxn>
                <a:cxn ang="0">
                  <a:pos x="0" y="0"/>
                </a:cxn>
              </a:cxnLst>
              <a:rect l="0" t="0" r="r" b="b"/>
              <a:pathLst>
                <a:path w="230" h="222">
                  <a:moveTo>
                    <a:pt x="0" y="0"/>
                  </a:moveTo>
                  <a:lnTo>
                    <a:pt x="65" y="0"/>
                  </a:lnTo>
                  <a:lnTo>
                    <a:pt x="115" y="155"/>
                  </a:lnTo>
                  <a:lnTo>
                    <a:pt x="165" y="0"/>
                  </a:lnTo>
                  <a:lnTo>
                    <a:pt x="230" y="0"/>
                  </a:lnTo>
                  <a:lnTo>
                    <a:pt x="230" y="222"/>
                  </a:lnTo>
                  <a:lnTo>
                    <a:pt x="186" y="222"/>
                  </a:lnTo>
                  <a:lnTo>
                    <a:pt x="186" y="76"/>
                  </a:lnTo>
                  <a:lnTo>
                    <a:pt x="137" y="222"/>
                  </a:lnTo>
                  <a:lnTo>
                    <a:pt x="92" y="222"/>
                  </a:lnTo>
                  <a:lnTo>
                    <a:pt x="45" y="76"/>
                  </a:lnTo>
                  <a:lnTo>
                    <a:pt x="45" y="222"/>
                  </a:lnTo>
                  <a:lnTo>
                    <a:pt x="0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7" name="Freeform 3241"/>
            <p:cNvSpPr>
              <a:spLocks/>
            </p:cNvSpPr>
            <p:nvPr/>
          </p:nvSpPr>
          <p:spPr bwMode="auto">
            <a:xfrm>
              <a:off x="1336" y="2846"/>
              <a:ext cx="45" cy="5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7" y="0"/>
                </a:cxn>
                <a:cxn ang="0">
                  <a:pos x="177" y="222"/>
                </a:cxn>
                <a:cxn ang="0">
                  <a:pos x="125" y="222"/>
                </a:cxn>
                <a:cxn ang="0">
                  <a:pos x="125" y="48"/>
                </a:cxn>
                <a:cxn ang="0">
                  <a:pos x="53" y="48"/>
                </a:cxn>
                <a:cxn ang="0">
                  <a:pos x="53" y="222"/>
                </a:cxn>
                <a:cxn ang="0">
                  <a:pos x="0" y="222"/>
                </a:cxn>
                <a:cxn ang="0">
                  <a:pos x="0" y="0"/>
                </a:cxn>
              </a:cxnLst>
              <a:rect l="0" t="0" r="r" b="b"/>
              <a:pathLst>
                <a:path w="177" h="222">
                  <a:moveTo>
                    <a:pt x="0" y="0"/>
                  </a:moveTo>
                  <a:lnTo>
                    <a:pt x="177" y="0"/>
                  </a:lnTo>
                  <a:lnTo>
                    <a:pt x="177" y="222"/>
                  </a:lnTo>
                  <a:lnTo>
                    <a:pt x="125" y="222"/>
                  </a:lnTo>
                  <a:lnTo>
                    <a:pt x="125" y="48"/>
                  </a:lnTo>
                  <a:lnTo>
                    <a:pt x="53" y="48"/>
                  </a:lnTo>
                  <a:lnTo>
                    <a:pt x="53" y="222"/>
                  </a:lnTo>
                  <a:lnTo>
                    <a:pt x="0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8" name="Freeform 3242"/>
            <p:cNvSpPr>
              <a:spLocks/>
            </p:cNvSpPr>
            <p:nvPr/>
          </p:nvSpPr>
          <p:spPr bwMode="auto">
            <a:xfrm>
              <a:off x="1395" y="2846"/>
              <a:ext cx="53" cy="5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215" y="0"/>
                </a:cxn>
                <a:cxn ang="0">
                  <a:pos x="215" y="222"/>
                </a:cxn>
                <a:cxn ang="0">
                  <a:pos x="162" y="222"/>
                </a:cxn>
                <a:cxn ang="0">
                  <a:pos x="162" y="48"/>
                </a:cxn>
                <a:cxn ang="0">
                  <a:pos x="90" y="48"/>
                </a:cxn>
                <a:cxn ang="0">
                  <a:pos x="90" y="148"/>
                </a:cxn>
                <a:cxn ang="0">
                  <a:pos x="89" y="165"/>
                </a:cxn>
                <a:cxn ang="0">
                  <a:pos x="88" y="180"/>
                </a:cxn>
                <a:cxn ang="0">
                  <a:pos x="85" y="192"/>
                </a:cxn>
                <a:cxn ang="0">
                  <a:pos x="82" y="201"/>
                </a:cxn>
                <a:cxn ang="0">
                  <a:pos x="78" y="208"/>
                </a:cxn>
                <a:cxn ang="0">
                  <a:pos x="74" y="214"/>
                </a:cxn>
                <a:cxn ang="0">
                  <a:pos x="69" y="218"/>
                </a:cxn>
                <a:cxn ang="0">
                  <a:pos x="65" y="221"/>
                </a:cxn>
                <a:cxn ang="0">
                  <a:pos x="59" y="223"/>
                </a:cxn>
                <a:cxn ang="0">
                  <a:pos x="52" y="225"/>
                </a:cxn>
                <a:cxn ang="0">
                  <a:pos x="43" y="226"/>
                </a:cxn>
                <a:cxn ang="0">
                  <a:pos x="34" y="226"/>
                </a:cxn>
                <a:cxn ang="0">
                  <a:pos x="27" y="226"/>
                </a:cxn>
                <a:cxn ang="0">
                  <a:pos x="19" y="225"/>
                </a:cxn>
                <a:cxn ang="0">
                  <a:pos x="11" y="224"/>
                </a:cxn>
                <a:cxn ang="0">
                  <a:pos x="0" y="222"/>
                </a:cxn>
                <a:cxn ang="0">
                  <a:pos x="0" y="179"/>
                </a:cxn>
                <a:cxn ang="0">
                  <a:pos x="3" y="179"/>
                </a:cxn>
                <a:cxn ang="0">
                  <a:pos x="10" y="179"/>
                </a:cxn>
                <a:cxn ang="0">
                  <a:pos x="17" y="180"/>
                </a:cxn>
                <a:cxn ang="0">
                  <a:pos x="22" y="180"/>
                </a:cxn>
                <a:cxn ang="0">
                  <a:pos x="27" y="179"/>
                </a:cxn>
                <a:cxn ang="0">
                  <a:pos x="31" y="178"/>
                </a:cxn>
                <a:cxn ang="0">
                  <a:pos x="33" y="175"/>
                </a:cxn>
                <a:cxn ang="0">
                  <a:pos x="35" y="172"/>
                </a:cxn>
                <a:cxn ang="0">
                  <a:pos x="36" y="167"/>
                </a:cxn>
                <a:cxn ang="0">
                  <a:pos x="37" y="158"/>
                </a:cxn>
                <a:cxn ang="0">
                  <a:pos x="37" y="145"/>
                </a:cxn>
                <a:cxn ang="0">
                  <a:pos x="37" y="128"/>
                </a:cxn>
                <a:cxn ang="0">
                  <a:pos x="37" y="0"/>
                </a:cxn>
              </a:cxnLst>
              <a:rect l="0" t="0" r="r" b="b"/>
              <a:pathLst>
                <a:path w="215" h="226">
                  <a:moveTo>
                    <a:pt x="37" y="0"/>
                  </a:moveTo>
                  <a:lnTo>
                    <a:pt x="215" y="0"/>
                  </a:lnTo>
                  <a:lnTo>
                    <a:pt x="215" y="222"/>
                  </a:lnTo>
                  <a:lnTo>
                    <a:pt x="162" y="222"/>
                  </a:lnTo>
                  <a:lnTo>
                    <a:pt x="162" y="48"/>
                  </a:lnTo>
                  <a:lnTo>
                    <a:pt x="90" y="48"/>
                  </a:lnTo>
                  <a:lnTo>
                    <a:pt x="90" y="148"/>
                  </a:lnTo>
                  <a:lnTo>
                    <a:pt x="89" y="165"/>
                  </a:lnTo>
                  <a:lnTo>
                    <a:pt x="88" y="180"/>
                  </a:lnTo>
                  <a:lnTo>
                    <a:pt x="85" y="192"/>
                  </a:lnTo>
                  <a:lnTo>
                    <a:pt x="82" y="201"/>
                  </a:lnTo>
                  <a:lnTo>
                    <a:pt x="78" y="208"/>
                  </a:lnTo>
                  <a:lnTo>
                    <a:pt x="74" y="214"/>
                  </a:lnTo>
                  <a:lnTo>
                    <a:pt x="69" y="218"/>
                  </a:lnTo>
                  <a:lnTo>
                    <a:pt x="65" y="221"/>
                  </a:lnTo>
                  <a:lnTo>
                    <a:pt x="59" y="223"/>
                  </a:lnTo>
                  <a:lnTo>
                    <a:pt x="52" y="225"/>
                  </a:lnTo>
                  <a:lnTo>
                    <a:pt x="43" y="226"/>
                  </a:lnTo>
                  <a:lnTo>
                    <a:pt x="34" y="226"/>
                  </a:lnTo>
                  <a:lnTo>
                    <a:pt x="27" y="226"/>
                  </a:lnTo>
                  <a:lnTo>
                    <a:pt x="19" y="225"/>
                  </a:lnTo>
                  <a:lnTo>
                    <a:pt x="11" y="224"/>
                  </a:lnTo>
                  <a:lnTo>
                    <a:pt x="0" y="222"/>
                  </a:lnTo>
                  <a:lnTo>
                    <a:pt x="0" y="179"/>
                  </a:lnTo>
                  <a:lnTo>
                    <a:pt x="3" y="179"/>
                  </a:lnTo>
                  <a:lnTo>
                    <a:pt x="10" y="179"/>
                  </a:lnTo>
                  <a:lnTo>
                    <a:pt x="17" y="180"/>
                  </a:lnTo>
                  <a:lnTo>
                    <a:pt x="22" y="180"/>
                  </a:lnTo>
                  <a:lnTo>
                    <a:pt x="27" y="179"/>
                  </a:lnTo>
                  <a:lnTo>
                    <a:pt x="31" y="178"/>
                  </a:lnTo>
                  <a:lnTo>
                    <a:pt x="33" y="175"/>
                  </a:lnTo>
                  <a:lnTo>
                    <a:pt x="35" y="172"/>
                  </a:lnTo>
                  <a:lnTo>
                    <a:pt x="36" y="167"/>
                  </a:lnTo>
                  <a:lnTo>
                    <a:pt x="37" y="158"/>
                  </a:lnTo>
                  <a:lnTo>
                    <a:pt x="37" y="145"/>
                  </a:lnTo>
                  <a:lnTo>
                    <a:pt x="37" y="12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59" name="Freeform 3243"/>
            <p:cNvSpPr>
              <a:spLocks noEditPoints="1"/>
            </p:cNvSpPr>
            <p:nvPr/>
          </p:nvSpPr>
          <p:spPr bwMode="auto">
            <a:xfrm>
              <a:off x="1462" y="2844"/>
              <a:ext cx="46" cy="59"/>
            </a:xfrm>
            <a:custGeom>
              <a:avLst/>
              <a:gdLst/>
              <a:ahLst/>
              <a:cxnLst>
                <a:cxn ang="0">
                  <a:pos x="183" y="166"/>
                </a:cxn>
                <a:cxn ang="0">
                  <a:pos x="178" y="181"/>
                </a:cxn>
                <a:cxn ang="0">
                  <a:pos x="170" y="194"/>
                </a:cxn>
                <a:cxn ang="0">
                  <a:pos x="162" y="206"/>
                </a:cxn>
                <a:cxn ang="0">
                  <a:pos x="152" y="216"/>
                </a:cxn>
                <a:cxn ang="0">
                  <a:pos x="139" y="223"/>
                </a:cxn>
                <a:cxn ang="0">
                  <a:pos x="127" y="228"/>
                </a:cxn>
                <a:cxn ang="0">
                  <a:pos x="113" y="231"/>
                </a:cxn>
                <a:cxn ang="0">
                  <a:pos x="97" y="232"/>
                </a:cxn>
                <a:cxn ang="0">
                  <a:pos x="72" y="230"/>
                </a:cxn>
                <a:cxn ang="0">
                  <a:pos x="52" y="223"/>
                </a:cxn>
                <a:cxn ang="0">
                  <a:pos x="33" y="211"/>
                </a:cxn>
                <a:cxn ang="0">
                  <a:pos x="20" y="194"/>
                </a:cxn>
                <a:cxn ang="0">
                  <a:pos x="11" y="178"/>
                </a:cxn>
                <a:cxn ang="0">
                  <a:pos x="5" y="160"/>
                </a:cxn>
                <a:cxn ang="0">
                  <a:pos x="1" y="140"/>
                </a:cxn>
                <a:cxn ang="0">
                  <a:pos x="0" y="118"/>
                </a:cxn>
                <a:cxn ang="0">
                  <a:pos x="2" y="91"/>
                </a:cxn>
                <a:cxn ang="0">
                  <a:pos x="7" y="68"/>
                </a:cxn>
                <a:cxn ang="0">
                  <a:pos x="14" y="49"/>
                </a:cxn>
                <a:cxn ang="0">
                  <a:pos x="26" y="31"/>
                </a:cxn>
                <a:cxn ang="0">
                  <a:pos x="39" y="17"/>
                </a:cxn>
                <a:cxn ang="0">
                  <a:pos x="55" y="8"/>
                </a:cxn>
                <a:cxn ang="0">
                  <a:pos x="72" y="2"/>
                </a:cxn>
                <a:cxn ang="0">
                  <a:pos x="91" y="0"/>
                </a:cxn>
                <a:cxn ang="0">
                  <a:pos x="113" y="2"/>
                </a:cxn>
                <a:cxn ang="0">
                  <a:pos x="131" y="8"/>
                </a:cxn>
                <a:cxn ang="0">
                  <a:pos x="148" y="18"/>
                </a:cxn>
                <a:cxn ang="0">
                  <a:pos x="162" y="32"/>
                </a:cxn>
                <a:cxn ang="0">
                  <a:pos x="173" y="52"/>
                </a:cxn>
                <a:cxn ang="0">
                  <a:pos x="180" y="74"/>
                </a:cxn>
                <a:cxn ang="0">
                  <a:pos x="185" y="102"/>
                </a:cxn>
                <a:cxn ang="0">
                  <a:pos x="186" y="133"/>
                </a:cxn>
                <a:cxn ang="0">
                  <a:pos x="55" y="145"/>
                </a:cxn>
                <a:cxn ang="0">
                  <a:pos x="61" y="166"/>
                </a:cxn>
                <a:cxn ang="0">
                  <a:pos x="73" y="180"/>
                </a:cxn>
                <a:cxn ang="0">
                  <a:pos x="88" y="187"/>
                </a:cxn>
                <a:cxn ang="0">
                  <a:pos x="103" y="188"/>
                </a:cxn>
                <a:cxn ang="0">
                  <a:pos x="114" y="184"/>
                </a:cxn>
                <a:cxn ang="0">
                  <a:pos x="122" y="176"/>
                </a:cxn>
                <a:cxn ang="0">
                  <a:pos x="128" y="165"/>
                </a:cxn>
                <a:cxn ang="0">
                  <a:pos x="134" y="97"/>
                </a:cxn>
                <a:cxn ang="0">
                  <a:pos x="130" y="74"/>
                </a:cxn>
                <a:cxn ang="0">
                  <a:pos x="122" y="58"/>
                </a:cxn>
                <a:cxn ang="0">
                  <a:pos x="110" y="49"/>
                </a:cxn>
                <a:cxn ang="0">
                  <a:pos x="95" y="44"/>
                </a:cxn>
                <a:cxn ang="0">
                  <a:pos x="79" y="49"/>
                </a:cxn>
                <a:cxn ang="0">
                  <a:pos x="66" y="59"/>
                </a:cxn>
                <a:cxn ang="0">
                  <a:pos x="58" y="75"/>
                </a:cxn>
                <a:cxn ang="0">
                  <a:pos x="55" y="97"/>
                </a:cxn>
              </a:cxnLst>
              <a:rect l="0" t="0" r="r" b="b"/>
              <a:pathLst>
                <a:path w="186" h="232">
                  <a:moveTo>
                    <a:pt x="131" y="157"/>
                  </a:moveTo>
                  <a:lnTo>
                    <a:pt x="183" y="166"/>
                  </a:lnTo>
                  <a:lnTo>
                    <a:pt x="181" y="174"/>
                  </a:lnTo>
                  <a:lnTo>
                    <a:pt x="178" y="181"/>
                  </a:lnTo>
                  <a:lnTo>
                    <a:pt x="174" y="188"/>
                  </a:lnTo>
                  <a:lnTo>
                    <a:pt x="170" y="194"/>
                  </a:lnTo>
                  <a:lnTo>
                    <a:pt x="166" y="201"/>
                  </a:lnTo>
                  <a:lnTo>
                    <a:pt x="162" y="206"/>
                  </a:lnTo>
                  <a:lnTo>
                    <a:pt x="157" y="211"/>
                  </a:lnTo>
                  <a:lnTo>
                    <a:pt x="152" y="216"/>
                  </a:lnTo>
                  <a:lnTo>
                    <a:pt x="146" y="220"/>
                  </a:lnTo>
                  <a:lnTo>
                    <a:pt x="139" y="223"/>
                  </a:lnTo>
                  <a:lnTo>
                    <a:pt x="133" y="226"/>
                  </a:lnTo>
                  <a:lnTo>
                    <a:pt x="127" y="228"/>
                  </a:lnTo>
                  <a:lnTo>
                    <a:pt x="120" y="230"/>
                  </a:lnTo>
                  <a:lnTo>
                    <a:pt x="113" y="231"/>
                  </a:lnTo>
                  <a:lnTo>
                    <a:pt x="105" y="232"/>
                  </a:lnTo>
                  <a:lnTo>
                    <a:pt x="97" y="232"/>
                  </a:lnTo>
                  <a:lnTo>
                    <a:pt x="84" y="232"/>
                  </a:lnTo>
                  <a:lnTo>
                    <a:pt x="72" y="230"/>
                  </a:lnTo>
                  <a:lnTo>
                    <a:pt x="62" y="227"/>
                  </a:lnTo>
                  <a:lnTo>
                    <a:pt x="52" y="223"/>
                  </a:lnTo>
                  <a:lnTo>
                    <a:pt x="42" y="218"/>
                  </a:lnTo>
                  <a:lnTo>
                    <a:pt x="33" y="211"/>
                  </a:lnTo>
                  <a:lnTo>
                    <a:pt x="26" y="204"/>
                  </a:lnTo>
                  <a:lnTo>
                    <a:pt x="20" y="194"/>
                  </a:lnTo>
                  <a:lnTo>
                    <a:pt x="15" y="186"/>
                  </a:lnTo>
                  <a:lnTo>
                    <a:pt x="11" y="178"/>
                  </a:lnTo>
                  <a:lnTo>
                    <a:pt x="8" y="170"/>
                  </a:lnTo>
                  <a:lnTo>
                    <a:pt x="5" y="160"/>
                  </a:lnTo>
                  <a:lnTo>
                    <a:pt x="3" y="151"/>
                  </a:lnTo>
                  <a:lnTo>
                    <a:pt x="1" y="140"/>
                  </a:lnTo>
                  <a:lnTo>
                    <a:pt x="0" y="129"/>
                  </a:lnTo>
                  <a:lnTo>
                    <a:pt x="0" y="118"/>
                  </a:lnTo>
                  <a:lnTo>
                    <a:pt x="1" y="105"/>
                  </a:lnTo>
                  <a:lnTo>
                    <a:pt x="2" y="91"/>
                  </a:lnTo>
                  <a:lnTo>
                    <a:pt x="4" y="79"/>
                  </a:lnTo>
                  <a:lnTo>
                    <a:pt x="7" y="68"/>
                  </a:lnTo>
                  <a:lnTo>
                    <a:pt x="10" y="58"/>
                  </a:lnTo>
                  <a:lnTo>
                    <a:pt x="14" y="49"/>
                  </a:lnTo>
                  <a:lnTo>
                    <a:pt x="20" y="39"/>
                  </a:lnTo>
                  <a:lnTo>
                    <a:pt x="26" y="31"/>
                  </a:lnTo>
                  <a:lnTo>
                    <a:pt x="32" y="24"/>
                  </a:lnTo>
                  <a:lnTo>
                    <a:pt x="39" y="17"/>
                  </a:lnTo>
                  <a:lnTo>
                    <a:pt x="48" y="12"/>
                  </a:lnTo>
                  <a:lnTo>
                    <a:pt x="55" y="8"/>
                  </a:lnTo>
                  <a:lnTo>
                    <a:pt x="64" y="4"/>
                  </a:lnTo>
                  <a:lnTo>
                    <a:pt x="72" y="2"/>
                  </a:lnTo>
                  <a:lnTo>
                    <a:pt x="81" y="1"/>
                  </a:lnTo>
                  <a:lnTo>
                    <a:pt x="91" y="0"/>
                  </a:lnTo>
                  <a:lnTo>
                    <a:pt x="103" y="1"/>
                  </a:lnTo>
                  <a:lnTo>
                    <a:pt x="113" y="2"/>
                  </a:lnTo>
                  <a:lnTo>
                    <a:pt x="122" y="5"/>
                  </a:lnTo>
                  <a:lnTo>
                    <a:pt x="131" y="8"/>
                  </a:lnTo>
                  <a:lnTo>
                    <a:pt x="139" y="13"/>
                  </a:lnTo>
                  <a:lnTo>
                    <a:pt x="148" y="18"/>
                  </a:lnTo>
                  <a:lnTo>
                    <a:pt x="155" y="25"/>
                  </a:lnTo>
                  <a:lnTo>
                    <a:pt x="162" y="32"/>
                  </a:lnTo>
                  <a:lnTo>
                    <a:pt x="168" y="41"/>
                  </a:lnTo>
                  <a:lnTo>
                    <a:pt x="173" y="52"/>
                  </a:lnTo>
                  <a:lnTo>
                    <a:pt x="177" y="62"/>
                  </a:lnTo>
                  <a:lnTo>
                    <a:pt x="180" y="74"/>
                  </a:lnTo>
                  <a:lnTo>
                    <a:pt x="183" y="87"/>
                  </a:lnTo>
                  <a:lnTo>
                    <a:pt x="185" y="102"/>
                  </a:lnTo>
                  <a:lnTo>
                    <a:pt x="186" y="117"/>
                  </a:lnTo>
                  <a:lnTo>
                    <a:pt x="186" y="133"/>
                  </a:lnTo>
                  <a:lnTo>
                    <a:pt x="54" y="133"/>
                  </a:lnTo>
                  <a:lnTo>
                    <a:pt x="55" y="145"/>
                  </a:lnTo>
                  <a:lnTo>
                    <a:pt x="58" y="157"/>
                  </a:lnTo>
                  <a:lnTo>
                    <a:pt x="61" y="166"/>
                  </a:lnTo>
                  <a:lnTo>
                    <a:pt x="67" y="174"/>
                  </a:lnTo>
                  <a:lnTo>
                    <a:pt x="73" y="180"/>
                  </a:lnTo>
                  <a:lnTo>
                    <a:pt x="80" y="184"/>
                  </a:lnTo>
                  <a:lnTo>
                    <a:pt x="88" y="187"/>
                  </a:lnTo>
                  <a:lnTo>
                    <a:pt x="98" y="188"/>
                  </a:lnTo>
                  <a:lnTo>
                    <a:pt x="103" y="188"/>
                  </a:lnTo>
                  <a:lnTo>
                    <a:pt x="109" y="186"/>
                  </a:lnTo>
                  <a:lnTo>
                    <a:pt x="114" y="184"/>
                  </a:lnTo>
                  <a:lnTo>
                    <a:pt x="118" y="181"/>
                  </a:lnTo>
                  <a:lnTo>
                    <a:pt x="122" y="176"/>
                  </a:lnTo>
                  <a:lnTo>
                    <a:pt x="125" y="171"/>
                  </a:lnTo>
                  <a:lnTo>
                    <a:pt x="128" y="165"/>
                  </a:lnTo>
                  <a:lnTo>
                    <a:pt x="131" y="157"/>
                  </a:lnTo>
                  <a:close/>
                  <a:moveTo>
                    <a:pt x="134" y="97"/>
                  </a:moveTo>
                  <a:lnTo>
                    <a:pt x="133" y="85"/>
                  </a:lnTo>
                  <a:lnTo>
                    <a:pt x="130" y="74"/>
                  </a:lnTo>
                  <a:lnTo>
                    <a:pt x="127" y="66"/>
                  </a:lnTo>
                  <a:lnTo>
                    <a:pt x="122" y="58"/>
                  </a:lnTo>
                  <a:lnTo>
                    <a:pt x="116" y="53"/>
                  </a:lnTo>
                  <a:lnTo>
                    <a:pt x="110" y="49"/>
                  </a:lnTo>
                  <a:lnTo>
                    <a:pt x="103" y="45"/>
                  </a:lnTo>
                  <a:lnTo>
                    <a:pt x="95" y="44"/>
                  </a:lnTo>
                  <a:lnTo>
                    <a:pt x="86" y="45"/>
                  </a:lnTo>
                  <a:lnTo>
                    <a:pt x="79" y="49"/>
                  </a:lnTo>
                  <a:lnTo>
                    <a:pt x="72" y="53"/>
                  </a:lnTo>
                  <a:lnTo>
                    <a:pt x="66" y="59"/>
                  </a:lnTo>
                  <a:lnTo>
                    <a:pt x="61" y="67"/>
                  </a:lnTo>
                  <a:lnTo>
                    <a:pt x="58" y="75"/>
                  </a:lnTo>
                  <a:lnTo>
                    <a:pt x="56" y="85"/>
                  </a:lnTo>
                  <a:lnTo>
                    <a:pt x="55" y="97"/>
                  </a:lnTo>
                  <a:lnTo>
                    <a:pt x="134" y="9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0" name="Freeform 3244"/>
            <p:cNvSpPr>
              <a:spLocks/>
            </p:cNvSpPr>
            <p:nvPr/>
          </p:nvSpPr>
          <p:spPr bwMode="auto">
            <a:xfrm>
              <a:off x="1524" y="2845"/>
              <a:ext cx="42" cy="5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53" y="1"/>
                </a:cxn>
                <a:cxn ang="0">
                  <a:pos x="53" y="91"/>
                </a:cxn>
                <a:cxn ang="0">
                  <a:pos x="59" y="90"/>
                </a:cxn>
                <a:cxn ang="0">
                  <a:pos x="64" y="88"/>
                </a:cxn>
                <a:cxn ang="0">
                  <a:pos x="68" y="86"/>
                </a:cxn>
                <a:cxn ang="0">
                  <a:pos x="71" y="82"/>
                </a:cxn>
                <a:cxn ang="0">
                  <a:pos x="74" y="78"/>
                </a:cxn>
                <a:cxn ang="0">
                  <a:pos x="77" y="71"/>
                </a:cxn>
                <a:cxn ang="0">
                  <a:pos x="80" y="62"/>
                </a:cxn>
                <a:cxn ang="0">
                  <a:pos x="84" y="51"/>
                </a:cxn>
                <a:cxn ang="0">
                  <a:pos x="89" y="35"/>
                </a:cxn>
                <a:cxn ang="0">
                  <a:pos x="94" y="24"/>
                </a:cxn>
                <a:cxn ang="0">
                  <a:pos x="101" y="15"/>
                </a:cxn>
                <a:cxn ang="0">
                  <a:pos x="107" y="9"/>
                </a:cxn>
                <a:cxn ang="0">
                  <a:pos x="113" y="5"/>
                </a:cxn>
                <a:cxn ang="0">
                  <a:pos x="120" y="2"/>
                </a:cxn>
                <a:cxn ang="0">
                  <a:pos x="128" y="0"/>
                </a:cxn>
                <a:cxn ang="0">
                  <a:pos x="138" y="0"/>
                </a:cxn>
                <a:cxn ang="0">
                  <a:pos x="146" y="0"/>
                </a:cxn>
                <a:cxn ang="0">
                  <a:pos x="159" y="1"/>
                </a:cxn>
                <a:cxn ang="0">
                  <a:pos x="159" y="39"/>
                </a:cxn>
                <a:cxn ang="0">
                  <a:pos x="149" y="39"/>
                </a:cxn>
                <a:cxn ang="0">
                  <a:pos x="141" y="40"/>
                </a:cxn>
                <a:cxn ang="0">
                  <a:pos x="136" y="41"/>
                </a:cxn>
                <a:cxn ang="0">
                  <a:pos x="132" y="44"/>
                </a:cxn>
                <a:cxn ang="0">
                  <a:pos x="129" y="48"/>
                </a:cxn>
                <a:cxn ang="0">
                  <a:pos x="126" y="53"/>
                </a:cxn>
                <a:cxn ang="0">
                  <a:pos x="123" y="61"/>
                </a:cxn>
                <a:cxn ang="0">
                  <a:pos x="120" y="71"/>
                </a:cxn>
                <a:cxn ang="0">
                  <a:pos x="117" y="78"/>
                </a:cxn>
                <a:cxn ang="0">
                  <a:pos x="115" y="85"/>
                </a:cxn>
                <a:cxn ang="0">
                  <a:pos x="112" y="91"/>
                </a:cxn>
                <a:cxn ang="0">
                  <a:pos x="109" y="97"/>
                </a:cxn>
                <a:cxn ang="0">
                  <a:pos x="105" y="101"/>
                </a:cxn>
                <a:cxn ang="0">
                  <a:pos x="102" y="104"/>
                </a:cxn>
                <a:cxn ang="0">
                  <a:pos x="97" y="107"/>
                </a:cxn>
                <a:cxn ang="0">
                  <a:pos x="93" y="109"/>
                </a:cxn>
                <a:cxn ang="0">
                  <a:pos x="99" y="112"/>
                </a:cxn>
                <a:cxn ang="0">
                  <a:pos x="106" y="115"/>
                </a:cxn>
                <a:cxn ang="0">
                  <a:pos x="111" y="120"/>
                </a:cxn>
                <a:cxn ang="0">
                  <a:pos x="116" y="125"/>
                </a:cxn>
                <a:cxn ang="0">
                  <a:pos x="121" y="131"/>
                </a:cxn>
                <a:cxn ang="0">
                  <a:pos x="126" y="139"/>
                </a:cxn>
                <a:cxn ang="0">
                  <a:pos x="131" y="148"/>
                </a:cxn>
                <a:cxn ang="0">
                  <a:pos x="135" y="158"/>
                </a:cxn>
                <a:cxn ang="0">
                  <a:pos x="136" y="160"/>
                </a:cxn>
                <a:cxn ang="0">
                  <a:pos x="137" y="162"/>
                </a:cxn>
                <a:cxn ang="0">
                  <a:pos x="167" y="223"/>
                </a:cxn>
                <a:cxn ang="0">
                  <a:pos x="111" y="223"/>
                </a:cxn>
                <a:cxn ang="0">
                  <a:pos x="84" y="159"/>
                </a:cxn>
                <a:cxn ang="0">
                  <a:pos x="80" y="151"/>
                </a:cxn>
                <a:cxn ang="0">
                  <a:pos x="76" y="143"/>
                </a:cxn>
                <a:cxn ang="0">
                  <a:pos x="73" y="137"/>
                </a:cxn>
                <a:cxn ang="0">
                  <a:pos x="70" y="134"/>
                </a:cxn>
                <a:cxn ang="0">
                  <a:pos x="67" y="131"/>
                </a:cxn>
                <a:cxn ang="0">
                  <a:pos x="63" y="130"/>
                </a:cxn>
                <a:cxn ang="0">
                  <a:pos x="58" y="129"/>
                </a:cxn>
                <a:cxn ang="0">
                  <a:pos x="53" y="128"/>
                </a:cxn>
                <a:cxn ang="0">
                  <a:pos x="53" y="223"/>
                </a:cxn>
                <a:cxn ang="0">
                  <a:pos x="0" y="223"/>
                </a:cxn>
                <a:cxn ang="0">
                  <a:pos x="0" y="1"/>
                </a:cxn>
              </a:cxnLst>
              <a:rect l="0" t="0" r="r" b="b"/>
              <a:pathLst>
                <a:path w="167" h="223">
                  <a:moveTo>
                    <a:pt x="0" y="1"/>
                  </a:moveTo>
                  <a:lnTo>
                    <a:pt x="53" y="1"/>
                  </a:lnTo>
                  <a:lnTo>
                    <a:pt x="53" y="91"/>
                  </a:lnTo>
                  <a:lnTo>
                    <a:pt x="59" y="90"/>
                  </a:lnTo>
                  <a:lnTo>
                    <a:pt x="64" y="88"/>
                  </a:lnTo>
                  <a:lnTo>
                    <a:pt x="68" y="86"/>
                  </a:lnTo>
                  <a:lnTo>
                    <a:pt x="71" y="82"/>
                  </a:lnTo>
                  <a:lnTo>
                    <a:pt x="74" y="78"/>
                  </a:lnTo>
                  <a:lnTo>
                    <a:pt x="77" y="71"/>
                  </a:lnTo>
                  <a:lnTo>
                    <a:pt x="80" y="62"/>
                  </a:lnTo>
                  <a:lnTo>
                    <a:pt x="84" y="51"/>
                  </a:lnTo>
                  <a:lnTo>
                    <a:pt x="89" y="35"/>
                  </a:lnTo>
                  <a:lnTo>
                    <a:pt x="94" y="24"/>
                  </a:lnTo>
                  <a:lnTo>
                    <a:pt x="101" y="15"/>
                  </a:lnTo>
                  <a:lnTo>
                    <a:pt x="107" y="9"/>
                  </a:lnTo>
                  <a:lnTo>
                    <a:pt x="113" y="5"/>
                  </a:lnTo>
                  <a:lnTo>
                    <a:pt x="120" y="2"/>
                  </a:lnTo>
                  <a:lnTo>
                    <a:pt x="128" y="0"/>
                  </a:lnTo>
                  <a:lnTo>
                    <a:pt x="138" y="0"/>
                  </a:lnTo>
                  <a:lnTo>
                    <a:pt x="146" y="0"/>
                  </a:lnTo>
                  <a:lnTo>
                    <a:pt x="159" y="1"/>
                  </a:lnTo>
                  <a:lnTo>
                    <a:pt x="159" y="39"/>
                  </a:lnTo>
                  <a:lnTo>
                    <a:pt x="149" y="39"/>
                  </a:lnTo>
                  <a:lnTo>
                    <a:pt x="141" y="40"/>
                  </a:lnTo>
                  <a:lnTo>
                    <a:pt x="136" y="41"/>
                  </a:lnTo>
                  <a:lnTo>
                    <a:pt x="132" y="44"/>
                  </a:lnTo>
                  <a:lnTo>
                    <a:pt x="129" y="48"/>
                  </a:lnTo>
                  <a:lnTo>
                    <a:pt x="126" y="53"/>
                  </a:lnTo>
                  <a:lnTo>
                    <a:pt x="123" y="61"/>
                  </a:lnTo>
                  <a:lnTo>
                    <a:pt x="120" y="71"/>
                  </a:lnTo>
                  <a:lnTo>
                    <a:pt x="117" y="78"/>
                  </a:lnTo>
                  <a:lnTo>
                    <a:pt x="115" y="85"/>
                  </a:lnTo>
                  <a:lnTo>
                    <a:pt x="112" y="91"/>
                  </a:lnTo>
                  <a:lnTo>
                    <a:pt x="109" y="97"/>
                  </a:lnTo>
                  <a:lnTo>
                    <a:pt x="105" y="101"/>
                  </a:lnTo>
                  <a:lnTo>
                    <a:pt x="102" y="104"/>
                  </a:lnTo>
                  <a:lnTo>
                    <a:pt x="97" y="107"/>
                  </a:lnTo>
                  <a:lnTo>
                    <a:pt x="93" y="109"/>
                  </a:lnTo>
                  <a:lnTo>
                    <a:pt x="99" y="112"/>
                  </a:lnTo>
                  <a:lnTo>
                    <a:pt x="106" y="115"/>
                  </a:lnTo>
                  <a:lnTo>
                    <a:pt x="111" y="120"/>
                  </a:lnTo>
                  <a:lnTo>
                    <a:pt x="116" y="125"/>
                  </a:lnTo>
                  <a:lnTo>
                    <a:pt x="121" y="131"/>
                  </a:lnTo>
                  <a:lnTo>
                    <a:pt x="126" y="139"/>
                  </a:lnTo>
                  <a:lnTo>
                    <a:pt x="131" y="148"/>
                  </a:lnTo>
                  <a:lnTo>
                    <a:pt x="135" y="158"/>
                  </a:lnTo>
                  <a:lnTo>
                    <a:pt x="136" y="160"/>
                  </a:lnTo>
                  <a:lnTo>
                    <a:pt x="137" y="162"/>
                  </a:lnTo>
                  <a:lnTo>
                    <a:pt x="167" y="223"/>
                  </a:lnTo>
                  <a:lnTo>
                    <a:pt x="111" y="223"/>
                  </a:lnTo>
                  <a:lnTo>
                    <a:pt x="84" y="159"/>
                  </a:lnTo>
                  <a:lnTo>
                    <a:pt x="80" y="151"/>
                  </a:lnTo>
                  <a:lnTo>
                    <a:pt x="76" y="143"/>
                  </a:lnTo>
                  <a:lnTo>
                    <a:pt x="73" y="137"/>
                  </a:lnTo>
                  <a:lnTo>
                    <a:pt x="70" y="134"/>
                  </a:lnTo>
                  <a:lnTo>
                    <a:pt x="67" y="131"/>
                  </a:lnTo>
                  <a:lnTo>
                    <a:pt x="63" y="130"/>
                  </a:lnTo>
                  <a:lnTo>
                    <a:pt x="58" y="129"/>
                  </a:lnTo>
                  <a:lnTo>
                    <a:pt x="53" y="128"/>
                  </a:lnTo>
                  <a:lnTo>
                    <a:pt x="53" y="223"/>
                  </a:lnTo>
                  <a:lnTo>
                    <a:pt x="0" y="22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1" name="Freeform 3245"/>
            <p:cNvSpPr>
              <a:spLocks/>
            </p:cNvSpPr>
            <p:nvPr/>
          </p:nvSpPr>
          <p:spPr bwMode="auto">
            <a:xfrm>
              <a:off x="1574" y="2844"/>
              <a:ext cx="47" cy="59"/>
            </a:xfrm>
            <a:custGeom>
              <a:avLst/>
              <a:gdLst/>
              <a:ahLst/>
              <a:cxnLst>
                <a:cxn ang="0">
                  <a:pos x="134" y="81"/>
                </a:cxn>
                <a:cxn ang="0">
                  <a:pos x="129" y="66"/>
                </a:cxn>
                <a:cxn ang="0">
                  <a:pos x="122" y="55"/>
                </a:cxn>
                <a:cxn ang="0">
                  <a:pos x="112" y="49"/>
                </a:cxn>
                <a:cxn ang="0">
                  <a:pos x="97" y="46"/>
                </a:cxn>
                <a:cxn ang="0">
                  <a:pos x="88" y="48"/>
                </a:cxn>
                <a:cxn ang="0">
                  <a:pos x="80" y="50"/>
                </a:cxn>
                <a:cxn ang="0">
                  <a:pos x="73" y="55"/>
                </a:cxn>
                <a:cxn ang="0">
                  <a:pos x="66" y="61"/>
                </a:cxn>
                <a:cxn ang="0">
                  <a:pos x="61" y="70"/>
                </a:cxn>
                <a:cxn ang="0">
                  <a:pos x="58" y="81"/>
                </a:cxn>
                <a:cxn ang="0">
                  <a:pos x="55" y="112"/>
                </a:cxn>
                <a:cxn ang="0">
                  <a:pos x="58" y="145"/>
                </a:cxn>
                <a:cxn ang="0">
                  <a:pos x="62" y="159"/>
                </a:cxn>
                <a:cxn ang="0">
                  <a:pos x="67" y="168"/>
                </a:cxn>
                <a:cxn ang="0">
                  <a:pos x="73" y="175"/>
                </a:cxn>
                <a:cxn ang="0">
                  <a:pos x="80" y="180"/>
                </a:cxn>
                <a:cxn ang="0">
                  <a:pos x="89" y="183"/>
                </a:cxn>
                <a:cxn ang="0">
                  <a:pos x="98" y="184"/>
                </a:cxn>
                <a:cxn ang="0">
                  <a:pos x="112" y="182"/>
                </a:cxn>
                <a:cxn ang="0">
                  <a:pos x="123" y="175"/>
                </a:cxn>
                <a:cxn ang="0">
                  <a:pos x="131" y="162"/>
                </a:cxn>
                <a:cxn ang="0">
                  <a:pos x="136" y="142"/>
                </a:cxn>
                <a:cxn ang="0">
                  <a:pos x="186" y="162"/>
                </a:cxn>
                <a:cxn ang="0">
                  <a:pos x="180" y="179"/>
                </a:cxn>
                <a:cxn ang="0">
                  <a:pos x="173" y="194"/>
                </a:cxn>
                <a:cxn ang="0">
                  <a:pos x="163" y="207"/>
                </a:cxn>
                <a:cxn ang="0">
                  <a:pos x="151" y="217"/>
                </a:cxn>
                <a:cxn ang="0">
                  <a:pos x="138" y="224"/>
                </a:cxn>
                <a:cxn ang="0">
                  <a:pos x="123" y="229"/>
                </a:cxn>
                <a:cxn ang="0">
                  <a:pos x="106" y="232"/>
                </a:cxn>
                <a:cxn ang="0">
                  <a:pos x="85" y="232"/>
                </a:cxn>
                <a:cxn ang="0">
                  <a:pos x="66" y="228"/>
                </a:cxn>
                <a:cxn ang="0">
                  <a:pos x="48" y="220"/>
                </a:cxn>
                <a:cxn ang="0">
                  <a:pos x="33" y="209"/>
                </a:cxn>
                <a:cxn ang="0">
                  <a:pos x="20" y="193"/>
                </a:cxn>
                <a:cxn ang="0">
                  <a:pos x="11" y="175"/>
                </a:cxn>
                <a:cxn ang="0">
                  <a:pos x="4" y="154"/>
                </a:cxn>
                <a:cxn ang="0">
                  <a:pos x="0" y="129"/>
                </a:cxn>
                <a:cxn ang="0">
                  <a:pos x="0" y="103"/>
                </a:cxn>
                <a:cxn ang="0">
                  <a:pos x="4" y="78"/>
                </a:cxn>
                <a:cxn ang="0">
                  <a:pos x="11" y="57"/>
                </a:cxn>
                <a:cxn ang="0">
                  <a:pos x="20" y="38"/>
                </a:cxn>
                <a:cxn ang="0">
                  <a:pos x="33" y="23"/>
                </a:cxn>
                <a:cxn ang="0">
                  <a:pos x="48" y="12"/>
                </a:cxn>
                <a:cxn ang="0">
                  <a:pos x="66" y="4"/>
                </a:cxn>
                <a:cxn ang="0">
                  <a:pos x="86" y="1"/>
                </a:cxn>
                <a:cxn ang="0">
                  <a:pos x="106" y="0"/>
                </a:cxn>
                <a:cxn ang="0">
                  <a:pos x="122" y="3"/>
                </a:cxn>
                <a:cxn ang="0">
                  <a:pos x="137" y="7"/>
                </a:cxn>
                <a:cxn ang="0">
                  <a:pos x="149" y="13"/>
                </a:cxn>
                <a:cxn ang="0">
                  <a:pos x="161" y="22"/>
                </a:cxn>
                <a:cxn ang="0">
                  <a:pos x="170" y="33"/>
                </a:cxn>
                <a:cxn ang="0">
                  <a:pos x="177" y="46"/>
                </a:cxn>
                <a:cxn ang="0">
                  <a:pos x="183" y="62"/>
                </a:cxn>
              </a:cxnLst>
              <a:rect l="0" t="0" r="r" b="b"/>
              <a:pathLst>
                <a:path w="188" h="232">
                  <a:moveTo>
                    <a:pt x="186" y="71"/>
                  </a:moveTo>
                  <a:lnTo>
                    <a:pt x="134" y="81"/>
                  </a:lnTo>
                  <a:lnTo>
                    <a:pt x="132" y="73"/>
                  </a:lnTo>
                  <a:lnTo>
                    <a:pt x="129" y="66"/>
                  </a:lnTo>
                  <a:lnTo>
                    <a:pt x="126" y="60"/>
                  </a:lnTo>
                  <a:lnTo>
                    <a:pt x="122" y="55"/>
                  </a:lnTo>
                  <a:lnTo>
                    <a:pt x="117" y="51"/>
                  </a:lnTo>
                  <a:lnTo>
                    <a:pt x="112" y="49"/>
                  </a:lnTo>
                  <a:lnTo>
                    <a:pt x="105" y="46"/>
                  </a:lnTo>
                  <a:lnTo>
                    <a:pt x="97" y="46"/>
                  </a:lnTo>
                  <a:lnTo>
                    <a:pt x="93" y="46"/>
                  </a:lnTo>
                  <a:lnTo>
                    <a:pt x="88" y="48"/>
                  </a:lnTo>
                  <a:lnTo>
                    <a:pt x="84" y="49"/>
                  </a:lnTo>
                  <a:lnTo>
                    <a:pt x="80" y="50"/>
                  </a:lnTo>
                  <a:lnTo>
                    <a:pt x="76" y="52"/>
                  </a:lnTo>
                  <a:lnTo>
                    <a:pt x="73" y="55"/>
                  </a:lnTo>
                  <a:lnTo>
                    <a:pt x="69" y="58"/>
                  </a:lnTo>
                  <a:lnTo>
                    <a:pt x="66" y="61"/>
                  </a:lnTo>
                  <a:lnTo>
                    <a:pt x="64" y="66"/>
                  </a:lnTo>
                  <a:lnTo>
                    <a:pt x="61" y="70"/>
                  </a:lnTo>
                  <a:lnTo>
                    <a:pt x="59" y="75"/>
                  </a:lnTo>
                  <a:lnTo>
                    <a:pt x="58" y="81"/>
                  </a:lnTo>
                  <a:lnTo>
                    <a:pt x="56" y="95"/>
                  </a:lnTo>
                  <a:lnTo>
                    <a:pt x="55" y="112"/>
                  </a:lnTo>
                  <a:lnTo>
                    <a:pt x="56" y="130"/>
                  </a:lnTo>
                  <a:lnTo>
                    <a:pt x="58" y="145"/>
                  </a:lnTo>
                  <a:lnTo>
                    <a:pt x="60" y="153"/>
                  </a:lnTo>
                  <a:lnTo>
                    <a:pt x="62" y="159"/>
                  </a:lnTo>
                  <a:lnTo>
                    <a:pt x="64" y="164"/>
                  </a:lnTo>
                  <a:lnTo>
                    <a:pt x="67" y="168"/>
                  </a:lnTo>
                  <a:lnTo>
                    <a:pt x="70" y="172"/>
                  </a:lnTo>
                  <a:lnTo>
                    <a:pt x="73" y="175"/>
                  </a:lnTo>
                  <a:lnTo>
                    <a:pt x="77" y="178"/>
                  </a:lnTo>
                  <a:lnTo>
                    <a:pt x="80" y="180"/>
                  </a:lnTo>
                  <a:lnTo>
                    <a:pt x="84" y="182"/>
                  </a:lnTo>
                  <a:lnTo>
                    <a:pt x="89" y="183"/>
                  </a:lnTo>
                  <a:lnTo>
                    <a:pt x="93" y="184"/>
                  </a:lnTo>
                  <a:lnTo>
                    <a:pt x="98" y="184"/>
                  </a:lnTo>
                  <a:lnTo>
                    <a:pt x="106" y="184"/>
                  </a:lnTo>
                  <a:lnTo>
                    <a:pt x="112" y="182"/>
                  </a:lnTo>
                  <a:lnTo>
                    <a:pt x="118" y="179"/>
                  </a:lnTo>
                  <a:lnTo>
                    <a:pt x="123" y="175"/>
                  </a:lnTo>
                  <a:lnTo>
                    <a:pt x="128" y="169"/>
                  </a:lnTo>
                  <a:lnTo>
                    <a:pt x="131" y="162"/>
                  </a:lnTo>
                  <a:lnTo>
                    <a:pt x="134" y="153"/>
                  </a:lnTo>
                  <a:lnTo>
                    <a:pt x="136" y="142"/>
                  </a:lnTo>
                  <a:lnTo>
                    <a:pt x="188" y="152"/>
                  </a:lnTo>
                  <a:lnTo>
                    <a:pt x="186" y="162"/>
                  </a:lnTo>
                  <a:lnTo>
                    <a:pt x="183" y="171"/>
                  </a:lnTo>
                  <a:lnTo>
                    <a:pt x="180" y="179"/>
                  </a:lnTo>
                  <a:lnTo>
                    <a:pt x="177" y="187"/>
                  </a:lnTo>
                  <a:lnTo>
                    <a:pt x="173" y="194"/>
                  </a:lnTo>
                  <a:lnTo>
                    <a:pt x="168" y="201"/>
                  </a:lnTo>
                  <a:lnTo>
                    <a:pt x="163" y="207"/>
                  </a:lnTo>
                  <a:lnTo>
                    <a:pt x="158" y="212"/>
                  </a:lnTo>
                  <a:lnTo>
                    <a:pt x="151" y="217"/>
                  </a:lnTo>
                  <a:lnTo>
                    <a:pt x="145" y="221"/>
                  </a:lnTo>
                  <a:lnTo>
                    <a:pt x="138" y="224"/>
                  </a:lnTo>
                  <a:lnTo>
                    <a:pt x="131" y="227"/>
                  </a:lnTo>
                  <a:lnTo>
                    <a:pt x="123" y="229"/>
                  </a:lnTo>
                  <a:lnTo>
                    <a:pt x="115" y="231"/>
                  </a:lnTo>
                  <a:lnTo>
                    <a:pt x="106" y="232"/>
                  </a:lnTo>
                  <a:lnTo>
                    <a:pt x="96" y="232"/>
                  </a:lnTo>
                  <a:lnTo>
                    <a:pt x="85" y="232"/>
                  </a:lnTo>
                  <a:lnTo>
                    <a:pt x="75" y="230"/>
                  </a:lnTo>
                  <a:lnTo>
                    <a:pt x="66" y="228"/>
                  </a:lnTo>
                  <a:lnTo>
                    <a:pt x="57" y="225"/>
                  </a:lnTo>
                  <a:lnTo>
                    <a:pt x="48" y="220"/>
                  </a:lnTo>
                  <a:lnTo>
                    <a:pt x="40" y="215"/>
                  </a:lnTo>
                  <a:lnTo>
                    <a:pt x="33" y="209"/>
                  </a:lnTo>
                  <a:lnTo>
                    <a:pt x="26" y="202"/>
                  </a:lnTo>
                  <a:lnTo>
                    <a:pt x="20" y="193"/>
                  </a:lnTo>
                  <a:lnTo>
                    <a:pt x="15" y="185"/>
                  </a:lnTo>
                  <a:lnTo>
                    <a:pt x="11" y="175"/>
                  </a:lnTo>
                  <a:lnTo>
                    <a:pt x="7" y="165"/>
                  </a:lnTo>
                  <a:lnTo>
                    <a:pt x="4" y="154"/>
                  </a:lnTo>
                  <a:lnTo>
                    <a:pt x="1" y="142"/>
                  </a:lnTo>
                  <a:lnTo>
                    <a:pt x="0" y="129"/>
                  </a:lnTo>
                  <a:lnTo>
                    <a:pt x="0" y="116"/>
                  </a:lnTo>
                  <a:lnTo>
                    <a:pt x="0" y="103"/>
                  </a:lnTo>
                  <a:lnTo>
                    <a:pt x="1" y="90"/>
                  </a:lnTo>
                  <a:lnTo>
                    <a:pt x="4" y="78"/>
                  </a:lnTo>
                  <a:lnTo>
                    <a:pt x="7" y="67"/>
                  </a:lnTo>
                  <a:lnTo>
                    <a:pt x="11" y="57"/>
                  </a:lnTo>
                  <a:lnTo>
                    <a:pt x="15" y="48"/>
                  </a:lnTo>
                  <a:lnTo>
                    <a:pt x="20" y="38"/>
                  </a:lnTo>
                  <a:lnTo>
                    <a:pt x="26" y="30"/>
                  </a:lnTo>
                  <a:lnTo>
                    <a:pt x="33" y="23"/>
                  </a:lnTo>
                  <a:lnTo>
                    <a:pt x="40" y="17"/>
                  </a:lnTo>
                  <a:lnTo>
                    <a:pt x="48" y="12"/>
                  </a:lnTo>
                  <a:lnTo>
                    <a:pt x="57" y="8"/>
                  </a:lnTo>
                  <a:lnTo>
                    <a:pt x="66" y="4"/>
                  </a:lnTo>
                  <a:lnTo>
                    <a:pt x="76" y="2"/>
                  </a:lnTo>
                  <a:lnTo>
                    <a:pt x="86" y="1"/>
                  </a:lnTo>
                  <a:lnTo>
                    <a:pt x="97" y="0"/>
                  </a:lnTo>
                  <a:lnTo>
                    <a:pt x="106" y="0"/>
                  </a:lnTo>
                  <a:lnTo>
                    <a:pt x="115" y="1"/>
                  </a:lnTo>
                  <a:lnTo>
                    <a:pt x="122" y="3"/>
                  </a:lnTo>
                  <a:lnTo>
                    <a:pt x="130" y="4"/>
                  </a:lnTo>
                  <a:lnTo>
                    <a:pt x="137" y="7"/>
                  </a:lnTo>
                  <a:lnTo>
                    <a:pt x="143" y="10"/>
                  </a:lnTo>
                  <a:lnTo>
                    <a:pt x="149" y="13"/>
                  </a:lnTo>
                  <a:lnTo>
                    <a:pt x="154" y="17"/>
                  </a:lnTo>
                  <a:lnTo>
                    <a:pt x="161" y="22"/>
                  </a:lnTo>
                  <a:lnTo>
                    <a:pt x="165" y="27"/>
                  </a:lnTo>
                  <a:lnTo>
                    <a:pt x="170" y="33"/>
                  </a:lnTo>
                  <a:lnTo>
                    <a:pt x="174" y="39"/>
                  </a:lnTo>
                  <a:lnTo>
                    <a:pt x="177" y="46"/>
                  </a:lnTo>
                  <a:lnTo>
                    <a:pt x="180" y="54"/>
                  </a:lnTo>
                  <a:lnTo>
                    <a:pt x="183" y="62"/>
                  </a:lnTo>
                  <a:lnTo>
                    <a:pt x="186" y="71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2" name="Freeform 3246"/>
            <p:cNvSpPr>
              <a:spLocks/>
            </p:cNvSpPr>
            <p:nvPr/>
          </p:nvSpPr>
          <p:spPr bwMode="auto">
            <a:xfrm>
              <a:off x="1115" y="2966"/>
              <a:ext cx="50" cy="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" y="0"/>
                </a:cxn>
                <a:cxn ang="0">
                  <a:pos x="53" y="176"/>
                </a:cxn>
                <a:cxn ang="0">
                  <a:pos x="129" y="176"/>
                </a:cxn>
                <a:cxn ang="0">
                  <a:pos x="129" y="0"/>
                </a:cxn>
                <a:cxn ang="0">
                  <a:pos x="182" y="0"/>
                </a:cxn>
                <a:cxn ang="0">
                  <a:pos x="182" y="176"/>
                </a:cxn>
                <a:cxn ang="0">
                  <a:pos x="202" y="176"/>
                </a:cxn>
                <a:cxn ang="0">
                  <a:pos x="202" y="282"/>
                </a:cxn>
                <a:cxn ang="0">
                  <a:pos x="160" y="282"/>
                </a:cxn>
                <a:cxn ang="0">
                  <a:pos x="160" y="222"/>
                </a:cxn>
                <a:cxn ang="0">
                  <a:pos x="0" y="222"/>
                </a:cxn>
                <a:cxn ang="0">
                  <a:pos x="0" y="0"/>
                </a:cxn>
              </a:cxnLst>
              <a:rect l="0" t="0" r="r" b="b"/>
              <a:pathLst>
                <a:path w="202" h="282">
                  <a:moveTo>
                    <a:pt x="0" y="0"/>
                  </a:moveTo>
                  <a:lnTo>
                    <a:pt x="53" y="0"/>
                  </a:lnTo>
                  <a:lnTo>
                    <a:pt x="53" y="176"/>
                  </a:lnTo>
                  <a:lnTo>
                    <a:pt x="129" y="176"/>
                  </a:lnTo>
                  <a:lnTo>
                    <a:pt x="129" y="0"/>
                  </a:lnTo>
                  <a:lnTo>
                    <a:pt x="182" y="0"/>
                  </a:lnTo>
                  <a:lnTo>
                    <a:pt x="182" y="176"/>
                  </a:lnTo>
                  <a:lnTo>
                    <a:pt x="202" y="176"/>
                  </a:lnTo>
                  <a:lnTo>
                    <a:pt x="202" y="282"/>
                  </a:lnTo>
                  <a:lnTo>
                    <a:pt x="160" y="282"/>
                  </a:lnTo>
                  <a:lnTo>
                    <a:pt x="160" y="222"/>
                  </a:lnTo>
                  <a:lnTo>
                    <a:pt x="0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3" name="Freeform 3247"/>
            <p:cNvSpPr>
              <a:spLocks/>
            </p:cNvSpPr>
            <p:nvPr/>
          </p:nvSpPr>
          <p:spPr bwMode="auto">
            <a:xfrm>
              <a:off x="1179" y="2966"/>
              <a:ext cx="46" cy="5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0" y="0"/>
                </a:cxn>
                <a:cxn ang="0">
                  <a:pos x="50" y="140"/>
                </a:cxn>
                <a:cxn ang="0">
                  <a:pos x="132" y="0"/>
                </a:cxn>
                <a:cxn ang="0">
                  <a:pos x="184" y="0"/>
                </a:cxn>
                <a:cxn ang="0">
                  <a:pos x="184" y="222"/>
                </a:cxn>
                <a:cxn ang="0">
                  <a:pos x="133" y="222"/>
                </a:cxn>
                <a:cxn ang="0">
                  <a:pos x="133" y="81"/>
                </a:cxn>
                <a:cxn ang="0">
                  <a:pos x="50" y="222"/>
                </a:cxn>
                <a:cxn ang="0">
                  <a:pos x="0" y="222"/>
                </a:cxn>
                <a:cxn ang="0">
                  <a:pos x="0" y="0"/>
                </a:cxn>
              </a:cxnLst>
              <a:rect l="0" t="0" r="r" b="b"/>
              <a:pathLst>
                <a:path w="184" h="222">
                  <a:moveTo>
                    <a:pt x="0" y="0"/>
                  </a:moveTo>
                  <a:lnTo>
                    <a:pt x="50" y="0"/>
                  </a:lnTo>
                  <a:lnTo>
                    <a:pt x="50" y="140"/>
                  </a:lnTo>
                  <a:lnTo>
                    <a:pt x="132" y="0"/>
                  </a:lnTo>
                  <a:lnTo>
                    <a:pt x="184" y="0"/>
                  </a:lnTo>
                  <a:lnTo>
                    <a:pt x="184" y="222"/>
                  </a:lnTo>
                  <a:lnTo>
                    <a:pt x="133" y="222"/>
                  </a:lnTo>
                  <a:lnTo>
                    <a:pt x="133" y="81"/>
                  </a:lnTo>
                  <a:lnTo>
                    <a:pt x="50" y="222"/>
                  </a:lnTo>
                  <a:lnTo>
                    <a:pt x="0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4" name="Freeform 3248"/>
            <p:cNvSpPr>
              <a:spLocks noEditPoints="1"/>
            </p:cNvSpPr>
            <p:nvPr/>
          </p:nvSpPr>
          <p:spPr bwMode="auto">
            <a:xfrm>
              <a:off x="1241" y="2944"/>
              <a:ext cx="77" cy="98"/>
            </a:xfrm>
            <a:custGeom>
              <a:avLst/>
              <a:gdLst/>
              <a:ahLst/>
              <a:cxnLst>
                <a:cxn ang="0">
                  <a:pos x="180" y="114"/>
                </a:cxn>
                <a:cxn ang="0">
                  <a:pos x="196" y="93"/>
                </a:cxn>
                <a:cxn ang="0">
                  <a:pos x="217" y="82"/>
                </a:cxn>
                <a:cxn ang="0">
                  <a:pos x="241" y="81"/>
                </a:cxn>
                <a:cxn ang="0">
                  <a:pos x="262" y="89"/>
                </a:cxn>
                <a:cxn ang="0">
                  <a:pos x="281" y="106"/>
                </a:cxn>
                <a:cxn ang="0">
                  <a:pos x="294" y="133"/>
                </a:cxn>
                <a:cxn ang="0">
                  <a:pos x="303" y="164"/>
                </a:cxn>
                <a:cxn ang="0">
                  <a:pos x="306" y="198"/>
                </a:cxn>
                <a:cxn ang="0">
                  <a:pos x="303" y="232"/>
                </a:cxn>
                <a:cxn ang="0">
                  <a:pos x="293" y="262"/>
                </a:cxn>
                <a:cxn ang="0">
                  <a:pos x="278" y="287"/>
                </a:cxn>
                <a:cxn ang="0">
                  <a:pos x="258" y="304"/>
                </a:cxn>
                <a:cxn ang="0">
                  <a:pos x="237" y="313"/>
                </a:cxn>
                <a:cxn ang="0">
                  <a:pos x="216" y="310"/>
                </a:cxn>
                <a:cxn ang="0">
                  <a:pos x="196" y="300"/>
                </a:cxn>
                <a:cxn ang="0">
                  <a:pos x="180" y="282"/>
                </a:cxn>
                <a:cxn ang="0">
                  <a:pos x="127" y="282"/>
                </a:cxn>
                <a:cxn ang="0">
                  <a:pos x="109" y="300"/>
                </a:cxn>
                <a:cxn ang="0">
                  <a:pos x="89" y="310"/>
                </a:cxn>
                <a:cxn ang="0">
                  <a:pos x="67" y="313"/>
                </a:cxn>
                <a:cxn ang="0">
                  <a:pos x="45" y="304"/>
                </a:cxn>
                <a:cxn ang="0">
                  <a:pos x="27" y="287"/>
                </a:cxn>
                <a:cxn ang="0">
                  <a:pos x="13" y="262"/>
                </a:cxn>
                <a:cxn ang="0">
                  <a:pos x="3" y="231"/>
                </a:cxn>
                <a:cxn ang="0">
                  <a:pos x="0" y="195"/>
                </a:cxn>
                <a:cxn ang="0">
                  <a:pos x="4" y="161"/>
                </a:cxn>
                <a:cxn ang="0">
                  <a:pos x="14" y="130"/>
                </a:cxn>
                <a:cxn ang="0">
                  <a:pos x="31" y="105"/>
                </a:cxn>
                <a:cxn ang="0">
                  <a:pos x="49" y="88"/>
                </a:cxn>
                <a:cxn ang="0">
                  <a:pos x="70" y="81"/>
                </a:cxn>
                <a:cxn ang="0">
                  <a:pos x="91" y="82"/>
                </a:cxn>
                <a:cxn ang="0">
                  <a:pos x="110" y="92"/>
                </a:cxn>
                <a:cxn ang="0">
                  <a:pos x="127" y="112"/>
                </a:cxn>
                <a:cxn ang="0">
                  <a:pos x="88" y="126"/>
                </a:cxn>
                <a:cxn ang="0">
                  <a:pos x="78" y="130"/>
                </a:cxn>
                <a:cxn ang="0">
                  <a:pos x="62" y="155"/>
                </a:cxn>
                <a:cxn ang="0">
                  <a:pos x="55" y="196"/>
                </a:cxn>
                <a:cxn ang="0">
                  <a:pos x="62" y="238"/>
                </a:cxn>
                <a:cxn ang="0">
                  <a:pos x="77" y="263"/>
                </a:cxn>
                <a:cxn ang="0">
                  <a:pos x="87" y="268"/>
                </a:cxn>
                <a:cxn ang="0">
                  <a:pos x="98" y="267"/>
                </a:cxn>
                <a:cxn ang="0">
                  <a:pos x="111" y="256"/>
                </a:cxn>
                <a:cxn ang="0">
                  <a:pos x="125" y="225"/>
                </a:cxn>
                <a:cxn ang="0">
                  <a:pos x="127" y="178"/>
                </a:cxn>
                <a:cxn ang="0">
                  <a:pos x="122" y="151"/>
                </a:cxn>
                <a:cxn ang="0">
                  <a:pos x="110" y="135"/>
                </a:cxn>
                <a:cxn ang="0">
                  <a:pos x="92" y="125"/>
                </a:cxn>
                <a:cxn ang="0">
                  <a:pos x="207" y="127"/>
                </a:cxn>
                <a:cxn ang="0">
                  <a:pos x="197" y="134"/>
                </a:cxn>
                <a:cxn ang="0">
                  <a:pos x="189" y="146"/>
                </a:cxn>
                <a:cxn ang="0">
                  <a:pos x="180" y="184"/>
                </a:cxn>
                <a:cxn ang="0">
                  <a:pos x="182" y="228"/>
                </a:cxn>
                <a:cxn ang="0">
                  <a:pos x="195" y="257"/>
                </a:cxn>
                <a:cxn ang="0">
                  <a:pos x="208" y="267"/>
                </a:cxn>
                <a:cxn ang="0">
                  <a:pos x="219" y="268"/>
                </a:cxn>
                <a:cxn ang="0">
                  <a:pos x="229" y="263"/>
                </a:cxn>
                <a:cxn ang="0">
                  <a:pos x="246" y="236"/>
                </a:cxn>
                <a:cxn ang="0">
                  <a:pos x="251" y="197"/>
                </a:cxn>
                <a:cxn ang="0">
                  <a:pos x="246" y="157"/>
                </a:cxn>
                <a:cxn ang="0">
                  <a:pos x="237" y="137"/>
                </a:cxn>
                <a:cxn ang="0">
                  <a:pos x="227" y="129"/>
                </a:cxn>
                <a:cxn ang="0">
                  <a:pos x="216" y="126"/>
                </a:cxn>
              </a:cxnLst>
              <a:rect l="0" t="0" r="r" b="b"/>
              <a:pathLst>
                <a:path w="306" h="392">
                  <a:moveTo>
                    <a:pt x="127" y="0"/>
                  </a:moveTo>
                  <a:lnTo>
                    <a:pt x="180" y="0"/>
                  </a:lnTo>
                  <a:lnTo>
                    <a:pt x="180" y="114"/>
                  </a:lnTo>
                  <a:lnTo>
                    <a:pt x="185" y="105"/>
                  </a:lnTo>
                  <a:lnTo>
                    <a:pt x="190" y="99"/>
                  </a:lnTo>
                  <a:lnTo>
                    <a:pt x="196" y="93"/>
                  </a:lnTo>
                  <a:lnTo>
                    <a:pt x="202" y="89"/>
                  </a:lnTo>
                  <a:lnTo>
                    <a:pt x="209" y="85"/>
                  </a:lnTo>
                  <a:lnTo>
                    <a:pt x="217" y="82"/>
                  </a:lnTo>
                  <a:lnTo>
                    <a:pt x="225" y="81"/>
                  </a:lnTo>
                  <a:lnTo>
                    <a:pt x="233" y="80"/>
                  </a:lnTo>
                  <a:lnTo>
                    <a:pt x="241" y="81"/>
                  </a:lnTo>
                  <a:lnTo>
                    <a:pt x="248" y="83"/>
                  </a:lnTo>
                  <a:lnTo>
                    <a:pt x="255" y="85"/>
                  </a:lnTo>
                  <a:lnTo>
                    <a:pt x="262" y="89"/>
                  </a:lnTo>
                  <a:lnTo>
                    <a:pt x="269" y="94"/>
                  </a:lnTo>
                  <a:lnTo>
                    <a:pt x="275" y="100"/>
                  </a:lnTo>
                  <a:lnTo>
                    <a:pt x="281" y="106"/>
                  </a:lnTo>
                  <a:lnTo>
                    <a:pt x="286" y="115"/>
                  </a:lnTo>
                  <a:lnTo>
                    <a:pt x="290" y="124"/>
                  </a:lnTo>
                  <a:lnTo>
                    <a:pt x="294" y="133"/>
                  </a:lnTo>
                  <a:lnTo>
                    <a:pt x="298" y="143"/>
                  </a:lnTo>
                  <a:lnTo>
                    <a:pt x="301" y="153"/>
                  </a:lnTo>
                  <a:lnTo>
                    <a:pt x="303" y="164"/>
                  </a:lnTo>
                  <a:lnTo>
                    <a:pt x="304" y="175"/>
                  </a:lnTo>
                  <a:lnTo>
                    <a:pt x="305" y="186"/>
                  </a:lnTo>
                  <a:lnTo>
                    <a:pt x="306" y="198"/>
                  </a:lnTo>
                  <a:lnTo>
                    <a:pt x="305" y="210"/>
                  </a:lnTo>
                  <a:lnTo>
                    <a:pt x="304" y="221"/>
                  </a:lnTo>
                  <a:lnTo>
                    <a:pt x="303" y="232"/>
                  </a:lnTo>
                  <a:lnTo>
                    <a:pt x="300" y="242"/>
                  </a:lnTo>
                  <a:lnTo>
                    <a:pt x="297" y="252"/>
                  </a:lnTo>
                  <a:lnTo>
                    <a:pt x="293" y="262"/>
                  </a:lnTo>
                  <a:lnTo>
                    <a:pt x="289" y="271"/>
                  </a:lnTo>
                  <a:lnTo>
                    <a:pt x="283" y="280"/>
                  </a:lnTo>
                  <a:lnTo>
                    <a:pt x="278" y="287"/>
                  </a:lnTo>
                  <a:lnTo>
                    <a:pt x="272" y="294"/>
                  </a:lnTo>
                  <a:lnTo>
                    <a:pt x="265" y="300"/>
                  </a:lnTo>
                  <a:lnTo>
                    <a:pt x="258" y="304"/>
                  </a:lnTo>
                  <a:lnTo>
                    <a:pt x="251" y="308"/>
                  </a:lnTo>
                  <a:lnTo>
                    <a:pt x="244" y="310"/>
                  </a:lnTo>
                  <a:lnTo>
                    <a:pt x="237" y="313"/>
                  </a:lnTo>
                  <a:lnTo>
                    <a:pt x="229" y="313"/>
                  </a:lnTo>
                  <a:lnTo>
                    <a:pt x="223" y="313"/>
                  </a:lnTo>
                  <a:lnTo>
                    <a:pt x="216" y="310"/>
                  </a:lnTo>
                  <a:lnTo>
                    <a:pt x="209" y="308"/>
                  </a:lnTo>
                  <a:lnTo>
                    <a:pt x="202" y="305"/>
                  </a:lnTo>
                  <a:lnTo>
                    <a:pt x="196" y="300"/>
                  </a:lnTo>
                  <a:lnTo>
                    <a:pt x="191" y="295"/>
                  </a:lnTo>
                  <a:lnTo>
                    <a:pt x="185" y="289"/>
                  </a:lnTo>
                  <a:lnTo>
                    <a:pt x="180" y="282"/>
                  </a:lnTo>
                  <a:lnTo>
                    <a:pt x="180" y="392"/>
                  </a:lnTo>
                  <a:lnTo>
                    <a:pt x="127" y="392"/>
                  </a:lnTo>
                  <a:lnTo>
                    <a:pt x="127" y="282"/>
                  </a:lnTo>
                  <a:lnTo>
                    <a:pt x="122" y="289"/>
                  </a:lnTo>
                  <a:lnTo>
                    <a:pt x="116" y="295"/>
                  </a:lnTo>
                  <a:lnTo>
                    <a:pt x="109" y="300"/>
                  </a:lnTo>
                  <a:lnTo>
                    <a:pt x="102" y="305"/>
                  </a:lnTo>
                  <a:lnTo>
                    <a:pt x="96" y="308"/>
                  </a:lnTo>
                  <a:lnTo>
                    <a:pt x="89" y="310"/>
                  </a:lnTo>
                  <a:lnTo>
                    <a:pt x="82" y="313"/>
                  </a:lnTo>
                  <a:lnTo>
                    <a:pt x="75" y="313"/>
                  </a:lnTo>
                  <a:lnTo>
                    <a:pt x="67" y="313"/>
                  </a:lnTo>
                  <a:lnTo>
                    <a:pt x="59" y="310"/>
                  </a:lnTo>
                  <a:lnTo>
                    <a:pt x="52" y="308"/>
                  </a:lnTo>
                  <a:lnTo>
                    <a:pt x="45" y="304"/>
                  </a:lnTo>
                  <a:lnTo>
                    <a:pt x="39" y="299"/>
                  </a:lnTo>
                  <a:lnTo>
                    <a:pt x="33" y="294"/>
                  </a:lnTo>
                  <a:lnTo>
                    <a:pt x="27" y="287"/>
                  </a:lnTo>
                  <a:lnTo>
                    <a:pt x="22" y="280"/>
                  </a:lnTo>
                  <a:lnTo>
                    <a:pt x="17" y="271"/>
                  </a:lnTo>
                  <a:lnTo>
                    <a:pt x="13" y="262"/>
                  </a:lnTo>
                  <a:lnTo>
                    <a:pt x="8" y="252"/>
                  </a:lnTo>
                  <a:lnTo>
                    <a:pt x="5" y="242"/>
                  </a:lnTo>
                  <a:lnTo>
                    <a:pt x="3" y="231"/>
                  </a:lnTo>
                  <a:lnTo>
                    <a:pt x="2" y="220"/>
                  </a:lnTo>
                  <a:lnTo>
                    <a:pt x="1" y="208"/>
                  </a:lnTo>
                  <a:lnTo>
                    <a:pt x="0" y="195"/>
                  </a:lnTo>
                  <a:lnTo>
                    <a:pt x="1" y="183"/>
                  </a:lnTo>
                  <a:lnTo>
                    <a:pt x="2" y="172"/>
                  </a:lnTo>
                  <a:lnTo>
                    <a:pt x="4" y="161"/>
                  </a:lnTo>
                  <a:lnTo>
                    <a:pt x="6" y="150"/>
                  </a:lnTo>
                  <a:lnTo>
                    <a:pt x="9" y="140"/>
                  </a:lnTo>
                  <a:lnTo>
                    <a:pt x="14" y="130"/>
                  </a:lnTo>
                  <a:lnTo>
                    <a:pt x="19" y="122"/>
                  </a:lnTo>
                  <a:lnTo>
                    <a:pt x="25" y="113"/>
                  </a:lnTo>
                  <a:lnTo>
                    <a:pt x="31" y="105"/>
                  </a:lnTo>
                  <a:lnTo>
                    <a:pt x="37" y="98"/>
                  </a:lnTo>
                  <a:lnTo>
                    <a:pt x="43" y="93"/>
                  </a:lnTo>
                  <a:lnTo>
                    <a:pt x="49" y="88"/>
                  </a:lnTo>
                  <a:lnTo>
                    <a:pt x="56" y="85"/>
                  </a:lnTo>
                  <a:lnTo>
                    <a:pt x="63" y="82"/>
                  </a:lnTo>
                  <a:lnTo>
                    <a:pt x="70" y="81"/>
                  </a:lnTo>
                  <a:lnTo>
                    <a:pt x="77" y="80"/>
                  </a:lnTo>
                  <a:lnTo>
                    <a:pt x="84" y="81"/>
                  </a:lnTo>
                  <a:lnTo>
                    <a:pt x="91" y="82"/>
                  </a:lnTo>
                  <a:lnTo>
                    <a:pt x="98" y="85"/>
                  </a:lnTo>
                  <a:lnTo>
                    <a:pt x="104" y="88"/>
                  </a:lnTo>
                  <a:lnTo>
                    <a:pt x="110" y="92"/>
                  </a:lnTo>
                  <a:lnTo>
                    <a:pt x="117" y="98"/>
                  </a:lnTo>
                  <a:lnTo>
                    <a:pt x="122" y="104"/>
                  </a:lnTo>
                  <a:lnTo>
                    <a:pt x="127" y="112"/>
                  </a:lnTo>
                  <a:lnTo>
                    <a:pt x="127" y="0"/>
                  </a:lnTo>
                  <a:close/>
                  <a:moveTo>
                    <a:pt x="92" y="125"/>
                  </a:moveTo>
                  <a:lnTo>
                    <a:pt x="88" y="126"/>
                  </a:lnTo>
                  <a:lnTo>
                    <a:pt x="85" y="127"/>
                  </a:lnTo>
                  <a:lnTo>
                    <a:pt x="82" y="128"/>
                  </a:lnTo>
                  <a:lnTo>
                    <a:pt x="78" y="130"/>
                  </a:lnTo>
                  <a:lnTo>
                    <a:pt x="72" y="136"/>
                  </a:lnTo>
                  <a:lnTo>
                    <a:pt x="67" y="145"/>
                  </a:lnTo>
                  <a:lnTo>
                    <a:pt x="62" y="155"/>
                  </a:lnTo>
                  <a:lnTo>
                    <a:pt x="58" y="168"/>
                  </a:lnTo>
                  <a:lnTo>
                    <a:pt x="56" y="181"/>
                  </a:lnTo>
                  <a:lnTo>
                    <a:pt x="55" y="196"/>
                  </a:lnTo>
                  <a:lnTo>
                    <a:pt x="56" y="212"/>
                  </a:lnTo>
                  <a:lnTo>
                    <a:pt x="57" y="226"/>
                  </a:lnTo>
                  <a:lnTo>
                    <a:pt x="62" y="238"/>
                  </a:lnTo>
                  <a:lnTo>
                    <a:pt x="66" y="248"/>
                  </a:lnTo>
                  <a:lnTo>
                    <a:pt x="71" y="256"/>
                  </a:lnTo>
                  <a:lnTo>
                    <a:pt x="77" y="263"/>
                  </a:lnTo>
                  <a:lnTo>
                    <a:pt x="80" y="265"/>
                  </a:lnTo>
                  <a:lnTo>
                    <a:pt x="84" y="267"/>
                  </a:lnTo>
                  <a:lnTo>
                    <a:pt x="87" y="268"/>
                  </a:lnTo>
                  <a:lnTo>
                    <a:pt x="91" y="268"/>
                  </a:lnTo>
                  <a:lnTo>
                    <a:pt x="95" y="268"/>
                  </a:lnTo>
                  <a:lnTo>
                    <a:pt x="98" y="267"/>
                  </a:lnTo>
                  <a:lnTo>
                    <a:pt x="102" y="265"/>
                  </a:lnTo>
                  <a:lnTo>
                    <a:pt x="105" y="263"/>
                  </a:lnTo>
                  <a:lnTo>
                    <a:pt x="111" y="256"/>
                  </a:lnTo>
                  <a:lnTo>
                    <a:pt x="118" y="248"/>
                  </a:lnTo>
                  <a:lnTo>
                    <a:pt x="122" y="238"/>
                  </a:lnTo>
                  <a:lnTo>
                    <a:pt x="125" y="225"/>
                  </a:lnTo>
                  <a:lnTo>
                    <a:pt x="127" y="211"/>
                  </a:lnTo>
                  <a:lnTo>
                    <a:pt x="128" y="195"/>
                  </a:lnTo>
                  <a:lnTo>
                    <a:pt x="127" y="178"/>
                  </a:lnTo>
                  <a:lnTo>
                    <a:pt x="125" y="164"/>
                  </a:lnTo>
                  <a:lnTo>
                    <a:pt x="124" y="157"/>
                  </a:lnTo>
                  <a:lnTo>
                    <a:pt x="122" y="151"/>
                  </a:lnTo>
                  <a:lnTo>
                    <a:pt x="119" y="146"/>
                  </a:lnTo>
                  <a:lnTo>
                    <a:pt x="117" y="142"/>
                  </a:lnTo>
                  <a:lnTo>
                    <a:pt x="110" y="135"/>
                  </a:lnTo>
                  <a:lnTo>
                    <a:pt x="104" y="129"/>
                  </a:lnTo>
                  <a:lnTo>
                    <a:pt x="98" y="126"/>
                  </a:lnTo>
                  <a:lnTo>
                    <a:pt x="92" y="125"/>
                  </a:lnTo>
                  <a:close/>
                  <a:moveTo>
                    <a:pt x="216" y="126"/>
                  </a:moveTo>
                  <a:lnTo>
                    <a:pt x="211" y="126"/>
                  </a:lnTo>
                  <a:lnTo>
                    <a:pt x="207" y="127"/>
                  </a:lnTo>
                  <a:lnTo>
                    <a:pt x="204" y="129"/>
                  </a:lnTo>
                  <a:lnTo>
                    <a:pt x="201" y="131"/>
                  </a:lnTo>
                  <a:lnTo>
                    <a:pt x="197" y="134"/>
                  </a:lnTo>
                  <a:lnTo>
                    <a:pt x="194" y="137"/>
                  </a:lnTo>
                  <a:lnTo>
                    <a:pt x="192" y="142"/>
                  </a:lnTo>
                  <a:lnTo>
                    <a:pt x="189" y="146"/>
                  </a:lnTo>
                  <a:lnTo>
                    <a:pt x="185" y="157"/>
                  </a:lnTo>
                  <a:lnTo>
                    <a:pt x="182" y="171"/>
                  </a:lnTo>
                  <a:lnTo>
                    <a:pt x="180" y="184"/>
                  </a:lnTo>
                  <a:lnTo>
                    <a:pt x="179" y="199"/>
                  </a:lnTo>
                  <a:lnTo>
                    <a:pt x="180" y="215"/>
                  </a:lnTo>
                  <a:lnTo>
                    <a:pt x="182" y="228"/>
                  </a:lnTo>
                  <a:lnTo>
                    <a:pt x="185" y="239"/>
                  </a:lnTo>
                  <a:lnTo>
                    <a:pt x="190" y="249"/>
                  </a:lnTo>
                  <a:lnTo>
                    <a:pt x="195" y="257"/>
                  </a:lnTo>
                  <a:lnTo>
                    <a:pt x="201" y="264"/>
                  </a:lnTo>
                  <a:lnTo>
                    <a:pt x="204" y="266"/>
                  </a:lnTo>
                  <a:lnTo>
                    <a:pt x="208" y="267"/>
                  </a:lnTo>
                  <a:lnTo>
                    <a:pt x="211" y="268"/>
                  </a:lnTo>
                  <a:lnTo>
                    <a:pt x="216" y="268"/>
                  </a:lnTo>
                  <a:lnTo>
                    <a:pt x="219" y="268"/>
                  </a:lnTo>
                  <a:lnTo>
                    <a:pt x="223" y="267"/>
                  </a:lnTo>
                  <a:lnTo>
                    <a:pt x="226" y="266"/>
                  </a:lnTo>
                  <a:lnTo>
                    <a:pt x="229" y="263"/>
                  </a:lnTo>
                  <a:lnTo>
                    <a:pt x="235" y="256"/>
                  </a:lnTo>
                  <a:lnTo>
                    <a:pt x="241" y="247"/>
                  </a:lnTo>
                  <a:lnTo>
                    <a:pt x="246" y="236"/>
                  </a:lnTo>
                  <a:lnTo>
                    <a:pt x="249" y="225"/>
                  </a:lnTo>
                  <a:lnTo>
                    <a:pt x="251" y="212"/>
                  </a:lnTo>
                  <a:lnTo>
                    <a:pt x="251" y="197"/>
                  </a:lnTo>
                  <a:lnTo>
                    <a:pt x="251" y="183"/>
                  </a:lnTo>
                  <a:lnTo>
                    <a:pt x="249" y="170"/>
                  </a:lnTo>
                  <a:lnTo>
                    <a:pt x="246" y="157"/>
                  </a:lnTo>
                  <a:lnTo>
                    <a:pt x="242" y="146"/>
                  </a:lnTo>
                  <a:lnTo>
                    <a:pt x="239" y="141"/>
                  </a:lnTo>
                  <a:lnTo>
                    <a:pt x="237" y="137"/>
                  </a:lnTo>
                  <a:lnTo>
                    <a:pt x="234" y="134"/>
                  </a:lnTo>
                  <a:lnTo>
                    <a:pt x="231" y="131"/>
                  </a:lnTo>
                  <a:lnTo>
                    <a:pt x="227" y="129"/>
                  </a:lnTo>
                  <a:lnTo>
                    <a:pt x="224" y="127"/>
                  </a:lnTo>
                  <a:lnTo>
                    <a:pt x="220" y="126"/>
                  </a:lnTo>
                  <a:lnTo>
                    <a:pt x="216" y="12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5" name="Freeform 3249"/>
            <p:cNvSpPr>
              <a:spLocks noEditPoints="1"/>
            </p:cNvSpPr>
            <p:nvPr/>
          </p:nvSpPr>
          <p:spPr bwMode="auto">
            <a:xfrm>
              <a:off x="1333" y="2964"/>
              <a:ext cx="49" cy="78"/>
            </a:xfrm>
            <a:custGeom>
              <a:avLst/>
              <a:gdLst/>
              <a:ahLst/>
              <a:cxnLst>
                <a:cxn ang="0">
                  <a:pos x="49" y="5"/>
                </a:cxn>
                <a:cxn ang="0">
                  <a:pos x="54" y="30"/>
                </a:cxn>
                <a:cxn ang="0">
                  <a:pos x="67" y="16"/>
                </a:cxn>
                <a:cxn ang="0">
                  <a:pos x="83" y="6"/>
                </a:cxn>
                <a:cxn ang="0">
                  <a:pos x="101" y="1"/>
                </a:cxn>
                <a:cxn ang="0">
                  <a:pos x="119" y="1"/>
                </a:cxn>
                <a:cxn ang="0">
                  <a:pos x="135" y="4"/>
                </a:cxn>
                <a:cxn ang="0">
                  <a:pos x="150" y="12"/>
                </a:cxn>
                <a:cxn ang="0">
                  <a:pos x="164" y="23"/>
                </a:cxn>
                <a:cxn ang="0">
                  <a:pos x="175" y="39"/>
                </a:cxn>
                <a:cxn ang="0">
                  <a:pos x="184" y="57"/>
                </a:cxn>
                <a:cxn ang="0">
                  <a:pos x="190" y="77"/>
                </a:cxn>
                <a:cxn ang="0">
                  <a:pos x="193" y="102"/>
                </a:cxn>
                <a:cxn ang="0">
                  <a:pos x="193" y="128"/>
                </a:cxn>
                <a:cxn ang="0">
                  <a:pos x="190" y="154"/>
                </a:cxn>
                <a:cxn ang="0">
                  <a:pos x="184" y="175"/>
                </a:cxn>
                <a:cxn ang="0">
                  <a:pos x="175" y="194"/>
                </a:cxn>
                <a:cxn ang="0">
                  <a:pos x="163" y="209"/>
                </a:cxn>
                <a:cxn ang="0">
                  <a:pos x="150" y="220"/>
                </a:cxn>
                <a:cxn ang="0">
                  <a:pos x="135" y="228"/>
                </a:cxn>
                <a:cxn ang="0">
                  <a:pos x="119" y="233"/>
                </a:cxn>
                <a:cxn ang="0">
                  <a:pos x="103" y="233"/>
                </a:cxn>
                <a:cxn ang="0">
                  <a:pos x="87" y="228"/>
                </a:cxn>
                <a:cxn ang="0">
                  <a:pos x="73" y="221"/>
                </a:cxn>
                <a:cxn ang="0">
                  <a:pos x="60" y="208"/>
                </a:cxn>
                <a:cxn ang="0">
                  <a:pos x="52" y="312"/>
                </a:cxn>
                <a:cxn ang="0">
                  <a:pos x="0" y="5"/>
                </a:cxn>
                <a:cxn ang="0">
                  <a:pos x="53" y="131"/>
                </a:cxn>
                <a:cxn ang="0">
                  <a:pos x="57" y="152"/>
                </a:cxn>
                <a:cxn ang="0">
                  <a:pos x="62" y="163"/>
                </a:cxn>
                <a:cxn ang="0">
                  <a:pos x="68" y="172"/>
                </a:cxn>
                <a:cxn ang="0">
                  <a:pos x="76" y="179"/>
                </a:cxn>
                <a:cxn ang="0">
                  <a:pos x="83" y="184"/>
                </a:cxn>
                <a:cxn ang="0">
                  <a:pos x="92" y="186"/>
                </a:cxn>
                <a:cxn ang="0">
                  <a:pos x="102" y="186"/>
                </a:cxn>
                <a:cxn ang="0">
                  <a:pos x="110" y="184"/>
                </a:cxn>
                <a:cxn ang="0">
                  <a:pos x="118" y="179"/>
                </a:cxn>
                <a:cxn ang="0">
                  <a:pos x="125" y="173"/>
                </a:cxn>
                <a:cxn ang="0">
                  <a:pos x="131" y="165"/>
                </a:cxn>
                <a:cxn ang="0">
                  <a:pos x="135" y="154"/>
                </a:cxn>
                <a:cxn ang="0">
                  <a:pos x="139" y="134"/>
                </a:cxn>
                <a:cxn ang="0">
                  <a:pos x="139" y="99"/>
                </a:cxn>
                <a:cxn ang="0">
                  <a:pos x="135" y="79"/>
                </a:cxn>
                <a:cxn ang="0">
                  <a:pos x="130" y="68"/>
                </a:cxn>
                <a:cxn ang="0">
                  <a:pos x="124" y="60"/>
                </a:cxn>
                <a:cxn ang="0">
                  <a:pos x="117" y="53"/>
                </a:cxn>
                <a:cxn ang="0">
                  <a:pos x="110" y="49"/>
                </a:cxn>
                <a:cxn ang="0">
                  <a:pos x="101" y="47"/>
                </a:cxn>
                <a:cxn ang="0">
                  <a:pos x="91" y="47"/>
                </a:cxn>
                <a:cxn ang="0">
                  <a:pos x="83" y="49"/>
                </a:cxn>
                <a:cxn ang="0">
                  <a:pos x="75" y="53"/>
                </a:cxn>
                <a:cxn ang="0">
                  <a:pos x="68" y="59"/>
                </a:cxn>
                <a:cxn ang="0">
                  <a:pos x="61" y="68"/>
                </a:cxn>
                <a:cxn ang="0">
                  <a:pos x="57" y="79"/>
                </a:cxn>
                <a:cxn ang="0">
                  <a:pos x="53" y="98"/>
                </a:cxn>
              </a:cxnLst>
              <a:rect l="0" t="0" r="r" b="b"/>
              <a:pathLst>
                <a:path w="194" h="312">
                  <a:moveTo>
                    <a:pt x="0" y="5"/>
                  </a:moveTo>
                  <a:lnTo>
                    <a:pt x="49" y="5"/>
                  </a:lnTo>
                  <a:lnTo>
                    <a:pt x="49" y="38"/>
                  </a:lnTo>
                  <a:lnTo>
                    <a:pt x="54" y="30"/>
                  </a:lnTo>
                  <a:lnTo>
                    <a:pt x="60" y="22"/>
                  </a:lnTo>
                  <a:lnTo>
                    <a:pt x="67" y="16"/>
                  </a:lnTo>
                  <a:lnTo>
                    <a:pt x="74" y="10"/>
                  </a:lnTo>
                  <a:lnTo>
                    <a:pt x="83" y="6"/>
                  </a:lnTo>
                  <a:lnTo>
                    <a:pt x="91" y="3"/>
                  </a:lnTo>
                  <a:lnTo>
                    <a:pt x="101" y="1"/>
                  </a:lnTo>
                  <a:lnTo>
                    <a:pt x="111" y="0"/>
                  </a:lnTo>
                  <a:lnTo>
                    <a:pt x="119" y="1"/>
                  </a:lnTo>
                  <a:lnTo>
                    <a:pt x="127" y="2"/>
                  </a:lnTo>
                  <a:lnTo>
                    <a:pt x="135" y="4"/>
                  </a:lnTo>
                  <a:lnTo>
                    <a:pt x="142" y="8"/>
                  </a:lnTo>
                  <a:lnTo>
                    <a:pt x="150" y="12"/>
                  </a:lnTo>
                  <a:lnTo>
                    <a:pt x="157" y="17"/>
                  </a:lnTo>
                  <a:lnTo>
                    <a:pt x="164" y="23"/>
                  </a:lnTo>
                  <a:lnTo>
                    <a:pt x="170" y="31"/>
                  </a:lnTo>
                  <a:lnTo>
                    <a:pt x="175" y="39"/>
                  </a:lnTo>
                  <a:lnTo>
                    <a:pt x="180" y="47"/>
                  </a:lnTo>
                  <a:lnTo>
                    <a:pt x="184" y="57"/>
                  </a:lnTo>
                  <a:lnTo>
                    <a:pt x="188" y="67"/>
                  </a:lnTo>
                  <a:lnTo>
                    <a:pt x="190" y="77"/>
                  </a:lnTo>
                  <a:lnTo>
                    <a:pt x="192" y="90"/>
                  </a:lnTo>
                  <a:lnTo>
                    <a:pt x="193" y="102"/>
                  </a:lnTo>
                  <a:lnTo>
                    <a:pt x="194" y="115"/>
                  </a:lnTo>
                  <a:lnTo>
                    <a:pt x="193" y="128"/>
                  </a:lnTo>
                  <a:lnTo>
                    <a:pt x="192" y="142"/>
                  </a:lnTo>
                  <a:lnTo>
                    <a:pt x="190" y="154"/>
                  </a:lnTo>
                  <a:lnTo>
                    <a:pt x="188" y="165"/>
                  </a:lnTo>
                  <a:lnTo>
                    <a:pt x="184" y="175"/>
                  </a:lnTo>
                  <a:lnTo>
                    <a:pt x="180" y="185"/>
                  </a:lnTo>
                  <a:lnTo>
                    <a:pt x="175" y="194"/>
                  </a:lnTo>
                  <a:lnTo>
                    <a:pt x="170" y="202"/>
                  </a:lnTo>
                  <a:lnTo>
                    <a:pt x="163" y="209"/>
                  </a:lnTo>
                  <a:lnTo>
                    <a:pt x="157" y="215"/>
                  </a:lnTo>
                  <a:lnTo>
                    <a:pt x="150" y="220"/>
                  </a:lnTo>
                  <a:lnTo>
                    <a:pt x="142" y="225"/>
                  </a:lnTo>
                  <a:lnTo>
                    <a:pt x="135" y="228"/>
                  </a:lnTo>
                  <a:lnTo>
                    <a:pt x="127" y="230"/>
                  </a:lnTo>
                  <a:lnTo>
                    <a:pt x="119" y="233"/>
                  </a:lnTo>
                  <a:lnTo>
                    <a:pt x="111" y="233"/>
                  </a:lnTo>
                  <a:lnTo>
                    <a:pt x="103" y="233"/>
                  </a:lnTo>
                  <a:lnTo>
                    <a:pt x="94" y="230"/>
                  </a:lnTo>
                  <a:lnTo>
                    <a:pt x="87" y="228"/>
                  </a:lnTo>
                  <a:lnTo>
                    <a:pt x="80" y="225"/>
                  </a:lnTo>
                  <a:lnTo>
                    <a:pt x="73" y="221"/>
                  </a:lnTo>
                  <a:lnTo>
                    <a:pt x="67" y="215"/>
                  </a:lnTo>
                  <a:lnTo>
                    <a:pt x="60" y="208"/>
                  </a:lnTo>
                  <a:lnTo>
                    <a:pt x="52" y="200"/>
                  </a:lnTo>
                  <a:lnTo>
                    <a:pt x="52" y="312"/>
                  </a:lnTo>
                  <a:lnTo>
                    <a:pt x="0" y="312"/>
                  </a:lnTo>
                  <a:lnTo>
                    <a:pt x="0" y="5"/>
                  </a:lnTo>
                  <a:close/>
                  <a:moveTo>
                    <a:pt x="52" y="113"/>
                  </a:moveTo>
                  <a:lnTo>
                    <a:pt x="53" y="131"/>
                  </a:lnTo>
                  <a:lnTo>
                    <a:pt x="55" y="146"/>
                  </a:lnTo>
                  <a:lnTo>
                    <a:pt x="57" y="152"/>
                  </a:lnTo>
                  <a:lnTo>
                    <a:pt x="59" y="158"/>
                  </a:lnTo>
                  <a:lnTo>
                    <a:pt x="62" y="163"/>
                  </a:lnTo>
                  <a:lnTo>
                    <a:pt x="65" y="168"/>
                  </a:lnTo>
                  <a:lnTo>
                    <a:pt x="68" y="172"/>
                  </a:lnTo>
                  <a:lnTo>
                    <a:pt x="72" y="176"/>
                  </a:lnTo>
                  <a:lnTo>
                    <a:pt x="76" y="179"/>
                  </a:lnTo>
                  <a:lnTo>
                    <a:pt x="79" y="182"/>
                  </a:lnTo>
                  <a:lnTo>
                    <a:pt x="83" y="184"/>
                  </a:lnTo>
                  <a:lnTo>
                    <a:pt x="88" y="185"/>
                  </a:lnTo>
                  <a:lnTo>
                    <a:pt x="92" y="186"/>
                  </a:lnTo>
                  <a:lnTo>
                    <a:pt x="97" y="186"/>
                  </a:lnTo>
                  <a:lnTo>
                    <a:pt x="102" y="186"/>
                  </a:lnTo>
                  <a:lnTo>
                    <a:pt x="106" y="185"/>
                  </a:lnTo>
                  <a:lnTo>
                    <a:pt x="110" y="184"/>
                  </a:lnTo>
                  <a:lnTo>
                    <a:pt x="114" y="182"/>
                  </a:lnTo>
                  <a:lnTo>
                    <a:pt x="118" y="179"/>
                  </a:lnTo>
                  <a:lnTo>
                    <a:pt x="121" y="176"/>
                  </a:lnTo>
                  <a:lnTo>
                    <a:pt x="125" y="173"/>
                  </a:lnTo>
                  <a:lnTo>
                    <a:pt x="128" y="169"/>
                  </a:lnTo>
                  <a:lnTo>
                    <a:pt x="131" y="165"/>
                  </a:lnTo>
                  <a:lnTo>
                    <a:pt x="133" y="160"/>
                  </a:lnTo>
                  <a:lnTo>
                    <a:pt x="135" y="154"/>
                  </a:lnTo>
                  <a:lnTo>
                    <a:pt x="137" y="148"/>
                  </a:lnTo>
                  <a:lnTo>
                    <a:pt x="139" y="134"/>
                  </a:lnTo>
                  <a:lnTo>
                    <a:pt x="140" y="115"/>
                  </a:lnTo>
                  <a:lnTo>
                    <a:pt x="139" y="99"/>
                  </a:lnTo>
                  <a:lnTo>
                    <a:pt x="137" y="86"/>
                  </a:lnTo>
                  <a:lnTo>
                    <a:pt x="135" y="79"/>
                  </a:lnTo>
                  <a:lnTo>
                    <a:pt x="133" y="73"/>
                  </a:lnTo>
                  <a:lnTo>
                    <a:pt x="130" y="68"/>
                  </a:lnTo>
                  <a:lnTo>
                    <a:pt x="127" y="63"/>
                  </a:lnTo>
                  <a:lnTo>
                    <a:pt x="124" y="60"/>
                  </a:lnTo>
                  <a:lnTo>
                    <a:pt x="121" y="56"/>
                  </a:lnTo>
                  <a:lnTo>
                    <a:pt x="117" y="53"/>
                  </a:lnTo>
                  <a:lnTo>
                    <a:pt x="114" y="51"/>
                  </a:lnTo>
                  <a:lnTo>
                    <a:pt x="110" y="49"/>
                  </a:lnTo>
                  <a:lnTo>
                    <a:pt x="106" y="48"/>
                  </a:lnTo>
                  <a:lnTo>
                    <a:pt x="101" y="47"/>
                  </a:lnTo>
                  <a:lnTo>
                    <a:pt x="96" y="47"/>
                  </a:lnTo>
                  <a:lnTo>
                    <a:pt x="91" y="47"/>
                  </a:lnTo>
                  <a:lnTo>
                    <a:pt x="87" y="48"/>
                  </a:lnTo>
                  <a:lnTo>
                    <a:pt x="83" y="49"/>
                  </a:lnTo>
                  <a:lnTo>
                    <a:pt x="79" y="51"/>
                  </a:lnTo>
                  <a:lnTo>
                    <a:pt x="75" y="53"/>
                  </a:lnTo>
                  <a:lnTo>
                    <a:pt x="71" y="56"/>
                  </a:lnTo>
                  <a:lnTo>
                    <a:pt x="68" y="59"/>
                  </a:lnTo>
                  <a:lnTo>
                    <a:pt x="64" y="63"/>
                  </a:lnTo>
                  <a:lnTo>
                    <a:pt x="61" y="68"/>
                  </a:lnTo>
                  <a:lnTo>
                    <a:pt x="59" y="72"/>
                  </a:lnTo>
                  <a:lnTo>
                    <a:pt x="57" y="79"/>
                  </a:lnTo>
                  <a:lnTo>
                    <a:pt x="55" y="84"/>
                  </a:lnTo>
                  <a:lnTo>
                    <a:pt x="53" y="98"/>
                  </a:lnTo>
                  <a:lnTo>
                    <a:pt x="52" y="113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6" name="Freeform 3250"/>
            <p:cNvSpPr>
              <a:spLocks noEditPoints="1"/>
            </p:cNvSpPr>
            <p:nvPr/>
          </p:nvSpPr>
          <p:spPr bwMode="auto">
            <a:xfrm>
              <a:off x="1395" y="2964"/>
              <a:ext cx="51" cy="58"/>
            </a:xfrm>
            <a:custGeom>
              <a:avLst/>
              <a:gdLst/>
              <a:ahLst/>
              <a:cxnLst>
                <a:cxn ang="0">
                  <a:pos x="0" y="99"/>
                </a:cxn>
                <a:cxn ang="0">
                  <a:pos x="8" y="70"/>
                </a:cxn>
                <a:cxn ang="0">
                  <a:pos x="20" y="44"/>
                </a:cxn>
                <a:cxn ang="0">
                  <a:pos x="33" y="28"/>
                </a:cxn>
                <a:cxn ang="0">
                  <a:pos x="44" y="18"/>
                </a:cxn>
                <a:cxn ang="0">
                  <a:pos x="62" y="8"/>
                </a:cxn>
                <a:cxn ang="0">
                  <a:pos x="88" y="1"/>
                </a:cxn>
                <a:cxn ang="0">
                  <a:pos x="114" y="1"/>
                </a:cxn>
                <a:cxn ang="0">
                  <a:pos x="134" y="5"/>
                </a:cxn>
                <a:cxn ang="0">
                  <a:pos x="153" y="13"/>
                </a:cxn>
                <a:cxn ang="0">
                  <a:pos x="170" y="25"/>
                </a:cxn>
                <a:cxn ang="0">
                  <a:pos x="184" y="42"/>
                </a:cxn>
                <a:cxn ang="0">
                  <a:pos x="195" y="60"/>
                </a:cxn>
                <a:cxn ang="0">
                  <a:pos x="202" y="81"/>
                </a:cxn>
                <a:cxn ang="0">
                  <a:pos x="205" y="104"/>
                </a:cxn>
                <a:cxn ang="0">
                  <a:pos x="205" y="128"/>
                </a:cxn>
                <a:cxn ang="0">
                  <a:pos x="202" y="151"/>
                </a:cxn>
                <a:cxn ang="0">
                  <a:pos x="194" y="172"/>
                </a:cxn>
                <a:cxn ang="0">
                  <a:pos x="184" y="191"/>
                </a:cxn>
                <a:cxn ang="0">
                  <a:pos x="170" y="207"/>
                </a:cxn>
                <a:cxn ang="0">
                  <a:pos x="152" y="220"/>
                </a:cxn>
                <a:cxn ang="0">
                  <a:pos x="134" y="228"/>
                </a:cxn>
                <a:cxn ang="0">
                  <a:pos x="114" y="233"/>
                </a:cxn>
                <a:cxn ang="0">
                  <a:pos x="89" y="232"/>
                </a:cxn>
                <a:cxn ang="0">
                  <a:pos x="64" y="225"/>
                </a:cxn>
                <a:cxn ang="0">
                  <a:pos x="45" y="215"/>
                </a:cxn>
                <a:cxn ang="0">
                  <a:pos x="34" y="207"/>
                </a:cxn>
                <a:cxn ang="0">
                  <a:pos x="24" y="197"/>
                </a:cxn>
                <a:cxn ang="0">
                  <a:pos x="17" y="185"/>
                </a:cxn>
                <a:cxn ang="0">
                  <a:pos x="8" y="164"/>
                </a:cxn>
                <a:cxn ang="0">
                  <a:pos x="0" y="132"/>
                </a:cxn>
                <a:cxn ang="0">
                  <a:pos x="54" y="116"/>
                </a:cxn>
                <a:cxn ang="0">
                  <a:pos x="58" y="146"/>
                </a:cxn>
                <a:cxn ang="0">
                  <a:pos x="62" y="157"/>
                </a:cxn>
                <a:cxn ang="0">
                  <a:pos x="69" y="167"/>
                </a:cxn>
                <a:cxn ang="0">
                  <a:pos x="76" y="174"/>
                </a:cxn>
                <a:cxn ang="0">
                  <a:pos x="84" y="181"/>
                </a:cxn>
                <a:cxn ang="0">
                  <a:pos x="93" y="184"/>
                </a:cxn>
                <a:cxn ang="0">
                  <a:pos x="103" y="185"/>
                </a:cxn>
                <a:cxn ang="0">
                  <a:pos x="113" y="184"/>
                </a:cxn>
                <a:cxn ang="0">
                  <a:pos x="122" y="181"/>
                </a:cxn>
                <a:cxn ang="0">
                  <a:pos x="130" y="174"/>
                </a:cxn>
                <a:cxn ang="0">
                  <a:pos x="138" y="167"/>
                </a:cxn>
                <a:cxn ang="0">
                  <a:pos x="144" y="157"/>
                </a:cxn>
                <a:cxn ang="0">
                  <a:pos x="148" y="146"/>
                </a:cxn>
                <a:cxn ang="0">
                  <a:pos x="151" y="116"/>
                </a:cxn>
                <a:cxn ang="0">
                  <a:pos x="148" y="87"/>
                </a:cxn>
                <a:cxn ang="0">
                  <a:pos x="144" y="75"/>
                </a:cxn>
                <a:cxn ang="0">
                  <a:pos x="138" y="65"/>
                </a:cxn>
                <a:cxn ang="0">
                  <a:pos x="130" y="58"/>
                </a:cxn>
                <a:cxn ang="0">
                  <a:pos x="122" y="53"/>
                </a:cxn>
                <a:cxn ang="0">
                  <a:pos x="113" y="49"/>
                </a:cxn>
                <a:cxn ang="0">
                  <a:pos x="103" y="48"/>
                </a:cxn>
                <a:cxn ang="0">
                  <a:pos x="93" y="49"/>
                </a:cxn>
                <a:cxn ang="0">
                  <a:pos x="84" y="53"/>
                </a:cxn>
                <a:cxn ang="0">
                  <a:pos x="76" y="58"/>
                </a:cxn>
                <a:cxn ang="0">
                  <a:pos x="69" y="65"/>
                </a:cxn>
                <a:cxn ang="0">
                  <a:pos x="62" y="75"/>
                </a:cxn>
                <a:cxn ang="0">
                  <a:pos x="58" y="88"/>
                </a:cxn>
                <a:cxn ang="0">
                  <a:pos x="54" y="116"/>
                </a:cxn>
              </a:cxnLst>
              <a:rect l="0" t="0" r="r" b="b"/>
              <a:pathLst>
                <a:path w="206" h="233">
                  <a:moveTo>
                    <a:pt x="0" y="113"/>
                  </a:moveTo>
                  <a:lnTo>
                    <a:pt x="0" y="99"/>
                  </a:lnTo>
                  <a:lnTo>
                    <a:pt x="3" y="85"/>
                  </a:lnTo>
                  <a:lnTo>
                    <a:pt x="8" y="70"/>
                  </a:lnTo>
                  <a:lnTo>
                    <a:pt x="13" y="56"/>
                  </a:lnTo>
                  <a:lnTo>
                    <a:pt x="20" y="44"/>
                  </a:lnTo>
                  <a:lnTo>
                    <a:pt x="29" y="33"/>
                  </a:lnTo>
                  <a:lnTo>
                    <a:pt x="33" y="28"/>
                  </a:lnTo>
                  <a:lnTo>
                    <a:pt x="38" y="22"/>
                  </a:lnTo>
                  <a:lnTo>
                    <a:pt x="44" y="18"/>
                  </a:lnTo>
                  <a:lnTo>
                    <a:pt x="49" y="14"/>
                  </a:lnTo>
                  <a:lnTo>
                    <a:pt x="62" y="8"/>
                  </a:lnTo>
                  <a:lnTo>
                    <a:pt x="75" y="4"/>
                  </a:lnTo>
                  <a:lnTo>
                    <a:pt x="88" y="1"/>
                  </a:lnTo>
                  <a:lnTo>
                    <a:pt x="102" y="0"/>
                  </a:lnTo>
                  <a:lnTo>
                    <a:pt x="114" y="1"/>
                  </a:lnTo>
                  <a:lnTo>
                    <a:pt x="125" y="2"/>
                  </a:lnTo>
                  <a:lnTo>
                    <a:pt x="134" y="5"/>
                  </a:lnTo>
                  <a:lnTo>
                    <a:pt x="144" y="8"/>
                  </a:lnTo>
                  <a:lnTo>
                    <a:pt x="153" y="13"/>
                  </a:lnTo>
                  <a:lnTo>
                    <a:pt x="162" y="18"/>
                  </a:lnTo>
                  <a:lnTo>
                    <a:pt x="170" y="25"/>
                  </a:lnTo>
                  <a:lnTo>
                    <a:pt x="177" y="33"/>
                  </a:lnTo>
                  <a:lnTo>
                    <a:pt x="184" y="42"/>
                  </a:lnTo>
                  <a:lnTo>
                    <a:pt x="190" y="51"/>
                  </a:lnTo>
                  <a:lnTo>
                    <a:pt x="195" y="60"/>
                  </a:lnTo>
                  <a:lnTo>
                    <a:pt x="198" y="70"/>
                  </a:lnTo>
                  <a:lnTo>
                    <a:pt x="202" y="81"/>
                  </a:lnTo>
                  <a:lnTo>
                    <a:pt x="204" y="92"/>
                  </a:lnTo>
                  <a:lnTo>
                    <a:pt x="205" y="104"/>
                  </a:lnTo>
                  <a:lnTo>
                    <a:pt x="206" y="116"/>
                  </a:lnTo>
                  <a:lnTo>
                    <a:pt x="205" y="128"/>
                  </a:lnTo>
                  <a:lnTo>
                    <a:pt x="204" y="140"/>
                  </a:lnTo>
                  <a:lnTo>
                    <a:pt x="202" y="151"/>
                  </a:lnTo>
                  <a:lnTo>
                    <a:pt x="198" y="162"/>
                  </a:lnTo>
                  <a:lnTo>
                    <a:pt x="194" y="172"/>
                  </a:lnTo>
                  <a:lnTo>
                    <a:pt x="189" y="182"/>
                  </a:lnTo>
                  <a:lnTo>
                    <a:pt x="184" y="191"/>
                  </a:lnTo>
                  <a:lnTo>
                    <a:pt x="177" y="200"/>
                  </a:lnTo>
                  <a:lnTo>
                    <a:pt x="170" y="207"/>
                  </a:lnTo>
                  <a:lnTo>
                    <a:pt x="162" y="214"/>
                  </a:lnTo>
                  <a:lnTo>
                    <a:pt x="152" y="220"/>
                  </a:lnTo>
                  <a:lnTo>
                    <a:pt x="144" y="224"/>
                  </a:lnTo>
                  <a:lnTo>
                    <a:pt x="134" y="228"/>
                  </a:lnTo>
                  <a:lnTo>
                    <a:pt x="125" y="230"/>
                  </a:lnTo>
                  <a:lnTo>
                    <a:pt x="114" y="233"/>
                  </a:lnTo>
                  <a:lnTo>
                    <a:pt x="103" y="233"/>
                  </a:lnTo>
                  <a:lnTo>
                    <a:pt x="89" y="232"/>
                  </a:lnTo>
                  <a:lnTo>
                    <a:pt x="77" y="229"/>
                  </a:lnTo>
                  <a:lnTo>
                    <a:pt x="64" y="225"/>
                  </a:lnTo>
                  <a:lnTo>
                    <a:pt x="50" y="219"/>
                  </a:lnTo>
                  <a:lnTo>
                    <a:pt x="45" y="215"/>
                  </a:lnTo>
                  <a:lnTo>
                    <a:pt x="39" y="211"/>
                  </a:lnTo>
                  <a:lnTo>
                    <a:pt x="34" y="207"/>
                  </a:lnTo>
                  <a:lnTo>
                    <a:pt x="29" y="202"/>
                  </a:lnTo>
                  <a:lnTo>
                    <a:pt x="24" y="197"/>
                  </a:lnTo>
                  <a:lnTo>
                    <a:pt x="20" y="191"/>
                  </a:lnTo>
                  <a:lnTo>
                    <a:pt x="17" y="185"/>
                  </a:lnTo>
                  <a:lnTo>
                    <a:pt x="13" y="178"/>
                  </a:lnTo>
                  <a:lnTo>
                    <a:pt x="8" y="164"/>
                  </a:lnTo>
                  <a:lnTo>
                    <a:pt x="3" y="149"/>
                  </a:lnTo>
                  <a:lnTo>
                    <a:pt x="0" y="132"/>
                  </a:lnTo>
                  <a:lnTo>
                    <a:pt x="0" y="113"/>
                  </a:lnTo>
                  <a:close/>
                  <a:moveTo>
                    <a:pt x="54" y="116"/>
                  </a:moveTo>
                  <a:lnTo>
                    <a:pt x="55" y="133"/>
                  </a:lnTo>
                  <a:lnTo>
                    <a:pt x="58" y="146"/>
                  </a:lnTo>
                  <a:lnTo>
                    <a:pt x="60" y="152"/>
                  </a:lnTo>
                  <a:lnTo>
                    <a:pt x="62" y="157"/>
                  </a:lnTo>
                  <a:lnTo>
                    <a:pt x="65" y="162"/>
                  </a:lnTo>
                  <a:lnTo>
                    <a:pt x="69" y="167"/>
                  </a:lnTo>
                  <a:lnTo>
                    <a:pt x="72" y="171"/>
                  </a:lnTo>
                  <a:lnTo>
                    <a:pt x="76" y="174"/>
                  </a:lnTo>
                  <a:lnTo>
                    <a:pt x="80" y="177"/>
                  </a:lnTo>
                  <a:lnTo>
                    <a:pt x="84" y="181"/>
                  </a:lnTo>
                  <a:lnTo>
                    <a:pt x="88" y="183"/>
                  </a:lnTo>
                  <a:lnTo>
                    <a:pt x="93" y="184"/>
                  </a:lnTo>
                  <a:lnTo>
                    <a:pt x="98" y="185"/>
                  </a:lnTo>
                  <a:lnTo>
                    <a:pt x="103" y="185"/>
                  </a:lnTo>
                  <a:lnTo>
                    <a:pt x="109" y="185"/>
                  </a:lnTo>
                  <a:lnTo>
                    <a:pt x="113" y="184"/>
                  </a:lnTo>
                  <a:lnTo>
                    <a:pt x="118" y="183"/>
                  </a:lnTo>
                  <a:lnTo>
                    <a:pt x="122" y="181"/>
                  </a:lnTo>
                  <a:lnTo>
                    <a:pt x="126" y="177"/>
                  </a:lnTo>
                  <a:lnTo>
                    <a:pt x="130" y="174"/>
                  </a:lnTo>
                  <a:lnTo>
                    <a:pt x="134" y="171"/>
                  </a:lnTo>
                  <a:lnTo>
                    <a:pt x="138" y="167"/>
                  </a:lnTo>
                  <a:lnTo>
                    <a:pt x="141" y="162"/>
                  </a:lnTo>
                  <a:lnTo>
                    <a:pt x="144" y="157"/>
                  </a:lnTo>
                  <a:lnTo>
                    <a:pt x="146" y="152"/>
                  </a:lnTo>
                  <a:lnTo>
                    <a:pt x="148" y="146"/>
                  </a:lnTo>
                  <a:lnTo>
                    <a:pt x="151" y="132"/>
                  </a:lnTo>
                  <a:lnTo>
                    <a:pt x="151" y="116"/>
                  </a:lnTo>
                  <a:lnTo>
                    <a:pt x="151" y="101"/>
                  </a:lnTo>
                  <a:lnTo>
                    <a:pt x="148" y="87"/>
                  </a:lnTo>
                  <a:lnTo>
                    <a:pt x="146" y="82"/>
                  </a:lnTo>
                  <a:lnTo>
                    <a:pt x="144" y="75"/>
                  </a:lnTo>
                  <a:lnTo>
                    <a:pt x="141" y="70"/>
                  </a:lnTo>
                  <a:lnTo>
                    <a:pt x="138" y="65"/>
                  </a:lnTo>
                  <a:lnTo>
                    <a:pt x="134" y="61"/>
                  </a:lnTo>
                  <a:lnTo>
                    <a:pt x="130" y="58"/>
                  </a:lnTo>
                  <a:lnTo>
                    <a:pt x="126" y="55"/>
                  </a:lnTo>
                  <a:lnTo>
                    <a:pt x="122" y="53"/>
                  </a:lnTo>
                  <a:lnTo>
                    <a:pt x="118" y="51"/>
                  </a:lnTo>
                  <a:lnTo>
                    <a:pt x="113" y="49"/>
                  </a:lnTo>
                  <a:lnTo>
                    <a:pt x="109" y="49"/>
                  </a:lnTo>
                  <a:lnTo>
                    <a:pt x="103" y="48"/>
                  </a:lnTo>
                  <a:lnTo>
                    <a:pt x="98" y="49"/>
                  </a:lnTo>
                  <a:lnTo>
                    <a:pt x="93" y="49"/>
                  </a:lnTo>
                  <a:lnTo>
                    <a:pt x="88" y="51"/>
                  </a:lnTo>
                  <a:lnTo>
                    <a:pt x="84" y="53"/>
                  </a:lnTo>
                  <a:lnTo>
                    <a:pt x="80" y="55"/>
                  </a:lnTo>
                  <a:lnTo>
                    <a:pt x="76" y="58"/>
                  </a:lnTo>
                  <a:lnTo>
                    <a:pt x="72" y="61"/>
                  </a:lnTo>
                  <a:lnTo>
                    <a:pt x="69" y="65"/>
                  </a:lnTo>
                  <a:lnTo>
                    <a:pt x="65" y="70"/>
                  </a:lnTo>
                  <a:lnTo>
                    <a:pt x="62" y="75"/>
                  </a:lnTo>
                  <a:lnTo>
                    <a:pt x="60" y="82"/>
                  </a:lnTo>
                  <a:lnTo>
                    <a:pt x="58" y="88"/>
                  </a:lnTo>
                  <a:lnTo>
                    <a:pt x="55" y="101"/>
                  </a:lnTo>
                  <a:lnTo>
                    <a:pt x="54" y="1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7" name="Freeform 3251"/>
            <p:cNvSpPr>
              <a:spLocks noEditPoints="1"/>
            </p:cNvSpPr>
            <p:nvPr/>
          </p:nvSpPr>
          <p:spPr bwMode="auto">
            <a:xfrm>
              <a:off x="1462" y="2966"/>
              <a:ext cx="48" cy="55"/>
            </a:xfrm>
            <a:custGeom>
              <a:avLst/>
              <a:gdLst/>
              <a:ahLst/>
              <a:cxnLst>
                <a:cxn ang="0">
                  <a:pos x="115" y="0"/>
                </a:cxn>
                <a:cxn ang="0">
                  <a:pos x="131" y="1"/>
                </a:cxn>
                <a:cxn ang="0">
                  <a:pos x="146" y="4"/>
                </a:cxn>
                <a:cxn ang="0">
                  <a:pos x="158" y="8"/>
                </a:cxn>
                <a:cxn ang="0">
                  <a:pos x="168" y="14"/>
                </a:cxn>
                <a:cxn ang="0">
                  <a:pos x="176" y="23"/>
                </a:cxn>
                <a:cxn ang="0">
                  <a:pos x="181" y="33"/>
                </a:cxn>
                <a:cxn ang="0">
                  <a:pos x="184" y="45"/>
                </a:cxn>
                <a:cxn ang="0">
                  <a:pos x="186" y="58"/>
                </a:cxn>
                <a:cxn ang="0">
                  <a:pos x="183" y="76"/>
                </a:cxn>
                <a:cxn ang="0">
                  <a:pos x="176" y="91"/>
                </a:cxn>
                <a:cxn ang="0">
                  <a:pos x="165" y="102"/>
                </a:cxn>
                <a:cxn ang="0">
                  <a:pos x="152" y="109"/>
                </a:cxn>
                <a:cxn ang="0">
                  <a:pos x="170" y="117"/>
                </a:cxn>
                <a:cxn ang="0">
                  <a:pos x="182" y="131"/>
                </a:cxn>
                <a:cxn ang="0">
                  <a:pos x="190" y="147"/>
                </a:cxn>
                <a:cxn ang="0">
                  <a:pos x="192" y="164"/>
                </a:cxn>
                <a:cxn ang="0">
                  <a:pos x="191" y="177"/>
                </a:cxn>
                <a:cxn ang="0">
                  <a:pos x="188" y="188"/>
                </a:cxn>
                <a:cxn ang="0">
                  <a:pos x="183" y="198"/>
                </a:cxn>
                <a:cxn ang="0">
                  <a:pos x="176" y="206"/>
                </a:cxn>
                <a:cxn ang="0">
                  <a:pos x="166" y="213"/>
                </a:cxn>
                <a:cxn ang="0">
                  <a:pos x="155" y="218"/>
                </a:cxn>
                <a:cxn ang="0">
                  <a:pos x="140" y="221"/>
                </a:cxn>
                <a:cxn ang="0">
                  <a:pos x="125" y="222"/>
                </a:cxn>
                <a:cxn ang="0">
                  <a:pos x="0" y="0"/>
                </a:cxn>
                <a:cxn ang="0">
                  <a:pos x="86" y="93"/>
                </a:cxn>
                <a:cxn ang="0">
                  <a:pos x="108" y="91"/>
                </a:cxn>
                <a:cxn ang="0">
                  <a:pos x="122" y="86"/>
                </a:cxn>
                <a:cxn ang="0">
                  <a:pos x="130" y="77"/>
                </a:cxn>
                <a:cxn ang="0">
                  <a:pos x="133" y="64"/>
                </a:cxn>
                <a:cxn ang="0">
                  <a:pos x="130" y="52"/>
                </a:cxn>
                <a:cxn ang="0">
                  <a:pos x="123" y="44"/>
                </a:cxn>
                <a:cxn ang="0">
                  <a:pos x="109" y="40"/>
                </a:cxn>
                <a:cxn ang="0">
                  <a:pos x="86" y="38"/>
                </a:cxn>
                <a:cxn ang="0">
                  <a:pos x="53" y="93"/>
                </a:cxn>
                <a:cxn ang="0">
                  <a:pos x="95" y="185"/>
                </a:cxn>
                <a:cxn ang="0">
                  <a:pos x="114" y="184"/>
                </a:cxn>
                <a:cxn ang="0">
                  <a:pos x="127" y="179"/>
                </a:cxn>
                <a:cxn ang="0">
                  <a:pos x="135" y="170"/>
                </a:cxn>
                <a:cxn ang="0">
                  <a:pos x="137" y="157"/>
                </a:cxn>
                <a:cxn ang="0">
                  <a:pos x="134" y="144"/>
                </a:cxn>
                <a:cxn ang="0">
                  <a:pos x="125" y="135"/>
                </a:cxn>
                <a:cxn ang="0">
                  <a:pos x="108" y="130"/>
                </a:cxn>
                <a:cxn ang="0">
                  <a:pos x="79" y="129"/>
                </a:cxn>
                <a:cxn ang="0">
                  <a:pos x="53" y="185"/>
                </a:cxn>
              </a:cxnLst>
              <a:rect l="0" t="0" r="r" b="b"/>
              <a:pathLst>
                <a:path w="192" h="222">
                  <a:moveTo>
                    <a:pt x="0" y="0"/>
                  </a:moveTo>
                  <a:lnTo>
                    <a:pt x="115" y="0"/>
                  </a:lnTo>
                  <a:lnTo>
                    <a:pt x="123" y="0"/>
                  </a:lnTo>
                  <a:lnTo>
                    <a:pt x="131" y="1"/>
                  </a:lnTo>
                  <a:lnTo>
                    <a:pt x="139" y="2"/>
                  </a:lnTo>
                  <a:lnTo>
                    <a:pt x="146" y="4"/>
                  </a:lnTo>
                  <a:lnTo>
                    <a:pt x="153" y="6"/>
                  </a:lnTo>
                  <a:lnTo>
                    <a:pt x="158" y="8"/>
                  </a:lnTo>
                  <a:lnTo>
                    <a:pt x="164" y="11"/>
                  </a:lnTo>
                  <a:lnTo>
                    <a:pt x="168" y="14"/>
                  </a:lnTo>
                  <a:lnTo>
                    <a:pt x="172" y="18"/>
                  </a:lnTo>
                  <a:lnTo>
                    <a:pt x="176" y="23"/>
                  </a:lnTo>
                  <a:lnTo>
                    <a:pt x="179" y="28"/>
                  </a:lnTo>
                  <a:lnTo>
                    <a:pt x="181" y="33"/>
                  </a:lnTo>
                  <a:lnTo>
                    <a:pt x="183" y="39"/>
                  </a:lnTo>
                  <a:lnTo>
                    <a:pt x="184" y="45"/>
                  </a:lnTo>
                  <a:lnTo>
                    <a:pt x="185" y="51"/>
                  </a:lnTo>
                  <a:lnTo>
                    <a:pt x="186" y="58"/>
                  </a:lnTo>
                  <a:lnTo>
                    <a:pt x="185" y="67"/>
                  </a:lnTo>
                  <a:lnTo>
                    <a:pt x="183" y="76"/>
                  </a:lnTo>
                  <a:lnTo>
                    <a:pt x="180" y="84"/>
                  </a:lnTo>
                  <a:lnTo>
                    <a:pt x="176" y="91"/>
                  </a:lnTo>
                  <a:lnTo>
                    <a:pt x="171" y="97"/>
                  </a:lnTo>
                  <a:lnTo>
                    <a:pt x="165" y="102"/>
                  </a:lnTo>
                  <a:lnTo>
                    <a:pt x="159" y="106"/>
                  </a:lnTo>
                  <a:lnTo>
                    <a:pt x="152" y="109"/>
                  </a:lnTo>
                  <a:lnTo>
                    <a:pt x="162" y="112"/>
                  </a:lnTo>
                  <a:lnTo>
                    <a:pt x="170" y="117"/>
                  </a:lnTo>
                  <a:lnTo>
                    <a:pt x="177" y="123"/>
                  </a:lnTo>
                  <a:lnTo>
                    <a:pt x="182" y="131"/>
                  </a:lnTo>
                  <a:lnTo>
                    <a:pt x="187" y="139"/>
                  </a:lnTo>
                  <a:lnTo>
                    <a:pt x="190" y="147"/>
                  </a:lnTo>
                  <a:lnTo>
                    <a:pt x="192" y="155"/>
                  </a:lnTo>
                  <a:lnTo>
                    <a:pt x="192" y="164"/>
                  </a:lnTo>
                  <a:lnTo>
                    <a:pt x="192" y="170"/>
                  </a:lnTo>
                  <a:lnTo>
                    <a:pt x="191" y="177"/>
                  </a:lnTo>
                  <a:lnTo>
                    <a:pt x="190" y="183"/>
                  </a:lnTo>
                  <a:lnTo>
                    <a:pt x="188" y="188"/>
                  </a:lnTo>
                  <a:lnTo>
                    <a:pt x="186" y="193"/>
                  </a:lnTo>
                  <a:lnTo>
                    <a:pt x="183" y="198"/>
                  </a:lnTo>
                  <a:lnTo>
                    <a:pt x="179" y="202"/>
                  </a:lnTo>
                  <a:lnTo>
                    <a:pt x="176" y="206"/>
                  </a:lnTo>
                  <a:lnTo>
                    <a:pt x="171" y="210"/>
                  </a:lnTo>
                  <a:lnTo>
                    <a:pt x="166" y="213"/>
                  </a:lnTo>
                  <a:lnTo>
                    <a:pt x="161" y="216"/>
                  </a:lnTo>
                  <a:lnTo>
                    <a:pt x="155" y="218"/>
                  </a:lnTo>
                  <a:lnTo>
                    <a:pt x="148" y="220"/>
                  </a:lnTo>
                  <a:lnTo>
                    <a:pt x="140" y="221"/>
                  </a:lnTo>
                  <a:lnTo>
                    <a:pt x="133" y="222"/>
                  </a:lnTo>
                  <a:lnTo>
                    <a:pt x="125" y="222"/>
                  </a:lnTo>
                  <a:lnTo>
                    <a:pt x="0" y="222"/>
                  </a:lnTo>
                  <a:lnTo>
                    <a:pt x="0" y="0"/>
                  </a:lnTo>
                  <a:close/>
                  <a:moveTo>
                    <a:pt x="53" y="93"/>
                  </a:moveTo>
                  <a:lnTo>
                    <a:pt x="86" y="93"/>
                  </a:lnTo>
                  <a:lnTo>
                    <a:pt x="98" y="92"/>
                  </a:lnTo>
                  <a:lnTo>
                    <a:pt x="108" y="91"/>
                  </a:lnTo>
                  <a:lnTo>
                    <a:pt x="116" y="89"/>
                  </a:lnTo>
                  <a:lnTo>
                    <a:pt x="122" y="86"/>
                  </a:lnTo>
                  <a:lnTo>
                    <a:pt x="127" y="82"/>
                  </a:lnTo>
                  <a:lnTo>
                    <a:pt x="130" y="77"/>
                  </a:lnTo>
                  <a:lnTo>
                    <a:pt x="132" y="70"/>
                  </a:lnTo>
                  <a:lnTo>
                    <a:pt x="133" y="64"/>
                  </a:lnTo>
                  <a:lnTo>
                    <a:pt x="132" y="57"/>
                  </a:lnTo>
                  <a:lnTo>
                    <a:pt x="130" y="52"/>
                  </a:lnTo>
                  <a:lnTo>
                    <a:pt x="127" y="47"/>
                  </a:lnTo>
                  <a:lnTo>
                    <a:pt x="123" y="44"/>
                  </a:lnTo>
                  <a:lnTo>
                    <a:pt x="117" y="41"/>
                  </a:lnTo>
                  <a:lnTo>
                    <a:pt x="109" y="40"/>
                  </a:lnTo>
                  <a:lnTo>
                    <a:pt x="99" y="39"/>
                  </a:lnTo>
                  <a:lnTo>
                    <a:pt x="86" y="38"/>
                  </a:lnTo>
                  <a:lnTo>
                    <a:pt x="53" y="38"/>
                  </a:lnTo>
                  <a:lnTo>
                    <a:pt x="53" y="93"/>
                  </a:lnTo>
                  <a:close/>
                  <a:moveTo>
                    <a:pt x="53" y="185"/>
                  </a:moveTo>
                  <a:lnTo>
                    <a:pt x="95" y="185"/>
                  </a:lnTo>
                  <a:lnTo>
                    <a:pt x="105" y="185"/>
                  </a:lnTo>
                  <a:lnTo>
                    <a:pt x="114" y="184"/>
                  </a:lnTo>
                  <a:lnTo>
                    <a:pt x="121" y="182"/>
                  </a:lnTo>
                  <a:lnTo>
                    <a:pt x="127" y="179"/>
                  </a:lnTo>
                  <a:lnTo>
                    <a:pt x="131" y="176"/>
                  </a:lnTo>
                  <a:lnTo>
                    <a:pt x="135" y="170"/>
                  </a:lnTo>
                  <a:lnTo>
                    <a:pt x="136" y="164"/>
                  </a:lnTo>
                  <a:lnTo>
                    <a:pt x="137" y="157"/>
                  </a:lnTo>
                  <a:lnTo>
                    <a:pt x="136" y="150"/>
                  </a:lnTo>
                  <a:lnTo>
                    <a:pt x="134" y="144"/>
                  </a:lnTo>
                  <a:lnTo>
                    <a:pt x="131" y="139"/>
                  </a:lnTo>
                  <a:lnTo>
                    <a:pt x="125" y="135"/>
                  </a:lnTo>
                  <a:lnTo>
                    <a:pt x="118" y="132"/>
                  </a:lnTo>
                  <a:lnTo>
                    <a:pt x="108" y="130"/>
                  </a:lnTo>
                  <a:lnTo>
                    <a:pt x="96" y="129"/>
                  </a:lnTo>
                  <a:lnTo>
                    <a:pt x="79" y="129"/>
                  </a:lnTo>
                  <a:lnTo>
                    <a:pt x="53" y="129"/>
                  </a:lnTo>
                  <a:lnTo>
                    <a:pt x="53" y="18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8" name="Freeform 3252"/>
            <p:cNvSpPr>
              <a:spLocks noEditPoints="1"/>
            </p:cNvSpPr>
            <p:nvPr/>
          </p:nvSpPr>
          <p:spPr bwMode="auto">
            <a:xfrm>
              <a:off x="1522" y="2964"/>
              <a:ext cx="52" cy="58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8" y="70"/>
                </a:cxn>
                <a:cxn ang="0">
                  <a:pos x="21" y="44"/>
                </a:cxn>
                <a:cxn ang="0">
                  <a:pos x="34" y="28"/>
                </a:cxn>
                <a:cxn ang="0">
                  <a:pos x="44" y="18"/>
                </a:cxn>
                <a:cxn ang="0">
                  <a:pos x="63" y="8"/>
                </a:cxn>
                <a:cxn ang="0">
                  <a:pos x="89" y="1"/>
                </a:cxn>
                <a:cxn ang="0">
                  <a:pos x="115" y="1"/>
                </a:cxn>
                <a:cxn ang="0">
                  <a:pos x="135" y="5"/>
                </a:cxn>
                <a:cxn ang="0">
                  <a:pos x="153" y="13"/>
                </a:cxn>
                <a:cxn ang="0">
                  <a:pos x="170" y="25"/>
                </a:cxn>
                <a:cxn ang="0">
                  <a:pos x="184" y="42"/>
                </a:cxn>
                <a:cxn ang="0">
                  <a:pos x="195" y="60"/>
                </a:cxn>
                <a:cxn ang="0">
                  <a:pos x="202" y="81"/>
                </a:cxn>
                <a:cxn ang="0">
                  <a:pos x="206" y="104"/>
                </a:cxn>
                <a:cxn ang="0">
                  <a:pos x="206" y="128"/>
                </a:cxn>
                <a:cxn ang="0">
                  <a:pos x="202" y="151"/>
                </a:cxn>
                <a:cxn ang="0">
                  <a:pos x="195" y="172"/>
                </a:cxn>
                <a:cxn ang="0">
                  <a:pos x="184" y="191"/>
                </a:cxn>
                <a:cxn ang="0">
                  <a:pos x="170" y="207"/>
                </a:cxn>
                <a:cxn ang="0">
                  <a:pos x="153" y="220"/>
                </a:cxn>
                <a:cxn ang="0">
                  <a:pos x="135" y="228"/>
                </a:cxn>
                <a:cxn ang="0">
                  <a:pos x="115" y="233"/>
                </a:cxn>
                <a:cxn ang="0">
                  <a:pos x="90" y="232"/>
                </a:cxn>
                <a:cxn ang="0">
                  <a:pos x="64" y="225"/>
                </a:cxn>
                <a:cxn ang="0">
                  <a:pos x="45" y="215"/>
                </a:cxn>
                <a:cxn ang="0">
                  <a:pos x="34" y="207"/>
                </a:cxn>
                <a:cxn ang="0">
                  <a:pos x="25" y="197"/>
                </a:cxn>
                <a:cxn ang="0">
                  <a:pos x="17" y="185"/>
                </a:cxn>
                <a:cxn ang="0">
                  <a:pos x="8" y="164"/>
                </a:cxn>
                <a:cxn ang="0">
                  <a:pos x="1" y="132"/>
                </a:cxn>
                <a:cxn ang="0">
                  <a:pos x="54" y="116"/>
                </a:cxn>
                <a:cxn ang="0">
                  <a:pos x="59" y="146"/>
                </a:cxn>
                <a:cxn ang="0">
                  <a:pos x="63" y="157"/>
                </a:cxn>
                <a:cxn ang="0">
                  <a:pos x="69" y="167"/>
                </a:cxn>
                <a:cxn ang="0">
                  <a:pos x="76" y="174"/>
                </a:cxn>
                <a:cxn ang="0">
                  <a:pos x="84" y="181"/>
                </a:cxn>
                <a:cxn ang="0">
                  <a:pos x="93" y="184"/>
                </a:cxn>
                <a:cxn ang="0">
                  <a:pos x="103" y="185"/>
                </a:cxn>
                <a:cxn ang="0">
                  <a:pos x="114" y="184"/>
                </a:cxn>
                <a:cxn ang="0">
                  <a:pos x="123" y="181"/>
                </a:cxn>
                <a:cxn ang="0">
                  <a:pos x="131" y="174"/>
                </a:cxn>
                <a:cxn ang="0">
                  <a:pos x="138" y="167"/>
                </a:cxn>
                <a:cxn ang="0">
                  <a:pos x="144" y="157"/>
                </a:cxn>
                <a:cxn ang="0">
                  <a:pos x="148" y="146"/>
                </a:cxn>
                <a:cxn ang="0">
                  <a:pos x="152" y="116"/>
                </a:cxn>
                <a:cxn ang="0">
                  <a:pos x="148" y="87"/>
                </a:cxn>
                <a:cxn ang="0">
                  <a:pos x="144" y="75"/>
                </a:cxn>
                <a:cxn ang="0">
                  <a:pos x="138" y="65"/>
                </a:cxn>
                <a:cxn ang="0">
                  <a:pos x="131" y="58"/>
                </a:cxn>
                <a:cxn ang="0">
                  <a:pos x="123" y="53"/>
                </a:cxn>
                <a:cxn ang="0">
                  <a:pos x="114" y="49"/>
                </a:cxn>
                <a:cxn ang="0">
                  <a:pos x="103" y="48"/>
                </a:cxn>
                <a:cxn ang="0">
                  <a:pos x="93" y="49"/>
                </a:cxn>
                <a:cxn ang="0">
                  <a:pos x="84" y="53"/>
                </a:cxn>
                <a:cxn ang="0">
                  <a:pos x="76" y="58"/>
                </a:cxn>
                <a:cxn ang="0">
                  <a:pos x="69" y="65"/>
                </a:cxn>
                <a:cxn ang="0">
                  <a:pos x="63" y="75"/>
                </a:cxn>
                <a:cxn ang="0">
                  <a:pos x="59" y="88"/>
                </a:cxn>
                <a:cxn ang="0">
                  <a:pos x="54" y="116"/>
                </a:cxn>
              </a:cxnLst>
              <a:rect l="0" t="0" r="r" b="b"/>
              <a:pathLst>
                <a:path w="206" h="233">
                  <a:moveTo>
                    <a:pt x="0" y="113"/>
                  </a:moveTo>
                  <a:lnTo>
                    <a:pt x="1" y="99"/>
                  </a:lnTo>
                  <a:lnTo>
                    <a:pt x="3" y="85"/>
                  </a:lnTo>
                  <a:lnTo>
                    <a:pt x="8" y="70"/>
                  </a:lnTo>
                  <a:lnTo>
                    <a:pt x="14" y="56"/>
                  </a:lnTo>
                  <a:lnTo>
                    <a:pt x="21" y="44"/>
                  </a:lnTo>
                  <a:lnTo>
                    <a:pt x="29" y="33"/>
                  </a:lnTo>
                  <a:lnTo>
                    <a:pt x="34" y="28"/>
                  </a:lnTo>
                  <a:lnTo>
                    <a:pt x="39" y="22"/>
                  </a:lnTo>
                  <a:lnTo>
                    <a:pt x="44" y="18"/>
                  </a:lnTo>
                  <a:lnTo>
                    <a:pt x="50" y="14"/>
                  </a:lnTo>
                  <a:lnTo>
                    <a:pt x="63" y="8"/>
                  </a:lnTo>
                  <a:lnTo>
                    <a:pt x="76" y="4"/>
                  </a:lnTo>
                  <a:lnTo>
                    <a:pt x="89" y="1"/>
                  </a:lnTo>
                  <a:lnTo>
                    <a:pt x="103" y="0"/>
                  </a:lnTo>
                  <a:lnTo>
                    <a:pt x="115" y="1"/>
                  </a:lnTo>
                  <a:lnTo>
                    <a:pt x="125" y="2"/>
                  </a:lnTo>
                  <a:lnTo>
                    <a:pt x="135" y="5"/>
                  </a:lnTo>
                  <a:lnTo>
                    <a:pt x="144" y="8"/>
                  </a:lnTo>
                  <a:lnTo>
                    <a:pt x="153" y="13"/>
                  </a:lnTo>
                  <a:lnTo>
                    <a:pt x="163" y="18"/>
                  </a:lnTo>
                  <a:lnTo>
                    <a:pt x="170" y="25"/>
                  </a:lnTo>
                  <a:lnTo>
                    <a:pt x="178" y="33"/>
                  </a:lnTo>
                  <a:lnTo>
                    <a:pt x="184" y="42"/>
                  </a:lnTo>
                  <a:lnTo>
                    <a:pt x="190" y="51"/>
                  </a:lnTo>
                  <a:lnTo>
                    <a:pt x="195" y="60"/>
                  </a:lnTo>
                  <a:lnTo>
                    <a:pt x="199" y="70"/>
                  </a:lnTo>
                  <a:lnTo>
                    <a:pt x="202" y="81"/>
                  </a:lnTo>
                  <a:lnTo>
                    <a:pt x="204" y="92"/>
                  </a:lnTo>
                  <a:lnTo>
                    <a:pt x="206" y="104"/>
                  </a:lnTo>
                  <a:lnTo>
                    <a:pt x="206" y="116"/>
                  </a:lnTo>
                  <a:lnTo>
                    <a:pt x="206" y="128"/>
                  </a:lnTo>
                  <a:lnTo>
                    <a:pt x="204" y="140"/>
                  </a:lnTo>
                  <a:lnTo>
                    <a:pt x="202" y="151"/>
                  </a:lnTo>
                  <a:lnTo>
                    <a:pt x="199" y="162"/>
                  </a:lnTo>
                  <a:lnTo>
                    <a:pt x="195" y="172"/>
                  </a:lnTo>
                  <a:lnTo>
                    <a:pt x="190" y="182"/>
                  </a:lnTo>
                  <a:lnTo>
                    <a:pt x="184" y="191"/>
                  </a:lnTo>
                  <a:lnTo>
                    <a:pt x="177" y="200"/>
                  </a:lnTo>
                  <a:lnTo>
                    <a:pt x="170" y="207"/>
                  </a:lnTo>
                  <a:lnTo>
                    <a:pt x="162" y="214"/>
                  </a:lnTo>
                  <a:lnTo>
                    <a:pt x="153" y="220"/>
                  </a:lnTo>
                  <a:lnTo>
                    <a:pt x="144" y="224"/>
                  </a:lnTo>
                  <a:lnTo>
                    <a:pt x="135" y="228"/>
                  </a:lnTo>
                  <a:lnTo>
                    <a:pt x="125" y="230"/>
                  </a:lnTo>
                  <a:lnTo>
                    <a:pt x="115" y="233"/>
                  </a:lnTo>
                  <a:lnTo>
                    <a:pt x="103" y="233"/>
                  </a:lnTo>
                  <a:lnTo>
                    <a:pt x="90" y="232"/>
                  </a:lnTo>
                  <a:lnTo>
                    <a:pt x="77" y="229"/>
                  </a:lnTo>
                  <a:lnTo>
                    <a:pt x="64" y="225"/>
                  </a:lnTo>
                  <a:lnTo>
                    <a:pt x="51" y="219"/>
                  </a:lnTo>
                  <a:lnTo>
                    <a:pt x="45" y="215"/>
                  </a:lnTo>
                  <a:lnTo>
                    <a:pt x="40" y="211"/>
                  </a:lnTo>
                  <a:lnTo>
                    <a:pt x="34" y="207"/>
                  </a:lnTo>
                  <a:lnTo>
                    <a:pt x="29" y="202"/>
                  </a:lnTo>
                  <a:lnTo>
                    <a:pt x="25" y="197"/>
                  </a:lnTo>
                  <a:lnTo>
                    <a:pt x="21" y="191"/>
                  </a:lnTo>
                  <a:lnTo>
                    <a:pt x="17" y="185"/>
                  </a:lnTo>
                  <a:lnTo>
                    <a:pt x="14" y="178"/>
                  </a:lnTo>
                  <a:lnTo>
                    <a:pt x="8" y="164"/>
                  </a:lnTo>
                  <a:lnTo>
                    <a:pt x="3" y="149"/>
                  </a:lnTo>
                  <a:lnTo>
                    <a:pt x="1" y="132"/>
                  </a:lnTo>
                  <a:lnTo>
                    <a:pt x="0" y="113"/>
                  </a:lnTo>
                  <a:close/>
                  <a:moveTo>
                    <a:pt x="54" y="116"/>
                  </a:moveTo>
                  <a:lnTo>
                    <a:pt x="55" y="133"/>
                  </a:lnTo>
                  <a:lnTo>
                    <a:pt x="59" y="146"/>
                  </a:lnTo>
                  <a:lnTo>
                    <a:pt x="61" y="152"/>
                  </a:lnTo>
                  <a:lnTo>
                    <a:pt x="63" y="157"/>
                  </a:lnTo>
                  <a:lnTo>
                    <a:pt x="66" y="162"/>
                  </a:lnTo>
                  <a:lnTo>
                    <a:pt x="69" y="167"/>
                  </a:lnTo>
                  <a:lnTo>
                    <a:pt x="73" y="171"/>
                  </a:lnTo>
                  <a:lnTo>
                    <a:pt x="76" y="174"/>
                  </a:lnTo>
                  <a:lnTo>
                    <a:pt x="80" y="177"/>
                  </a:lnTo>
                  <a:lnTo>
                    <a:pt x="84" y="181"/>
                  </a:lnTo>
                  <a:lnTo>
                    <a:pt x="89" y="183"/>
                  </a:lnTo>
                  <a:lnTo>
                    <a:pt x="93" y="184"/>
                  </a:lnTo>
                  <a:lnTo>
                    <a:pt x="98" y="185"/>
                  </a:lnTo>
                  <a:lnTo>
                    <a:pt x="103" y="185"/>
                  </a:lnTo>
                  <a:lnTo>
                    <a:pt x="109" y="185"/>
                  </a:lnTo>
                  <a:lnTo>
                    <a:pt x="114" y="184"/>
                  </a:lnTo>
                  <a:lnTo>
                    <a:pt x="118" y="183"/>
                  </a:lnTo>
                  <a:lnTo>
                    <a:pt x="123" y="181"/>
                  </a:lnTo>
                  <a:lnTo>
                    <a:pt x="127" y="177"/>
                  </a:lnTo>
                  <a:lnTo>
                    <a:pt x="131" y="174"/>
                  </a:lnTo>
                  <a:lnTo>
                    <a:pt x="135" y="171"/>
                  </a:lnTo>
                  <a:lnTo>
                    <a:pt x="138" y="167"/>
                  </a:lnTo>
                  <a:lnTo>
                    <a:pt x="141" y="162"/>
                  </a:lnTo>
                  <a:lnTo>
                    <a:pt x="144" y="157"/>
                  </a:lnTo>
                  <a:lnTo>
                    <a:pt x="146" y="152"/>
                  </a:lnTo>
                  <a:lnTo>
                    <a:pt x="148" y="146"/>
                  </a:lnTo>
                  <a:lnTo>
                    <a:pt x="151" y="132"/>
                  </a:lnTo>
                  <a:lnTo>
                    <a:pt x="152" y="116"/>
                  </a:lnTo>
                  <a:lnTo>
                    <a:pt x="151" y="101"/>
                  </a:lnTo>
                  <a:lnTo>
                    <a:pt x="148" y="87"/>
                  </a:lnTo>
                  <a:lnTo>
                    <a:pt x="146" y="82"/>
                  </a:lnTo>
                  <a:lnTo>
                    <a:pt x="144" y="75"/>
                  </a:lnTo>
                  <a:lnTo>
                    <a:pt x="141" y="70"/>
                  </a:lnTo>
                  <a:lnTo>
                    <a:pt x="138" y="65"/>
                  </a:lnTo>
                  <a:lnTo>
                    <a:pt x="135" y="61"/>
                  </a:lnTo>
                  <a:lnTo>
                    <a:pt x="131" y="58"/>
                  </a:lnTo>
                  <a:lnTo>
                    <a:pt x="127" y="55"/>
                  </a:lnTo>
                  <a:lnTo>
                    <a:pt x="123" y="53"/>
                  </a:lnTo>
                  <a:lnTo>
                    <a:pt x="118" y="51"/>
                  </a:lnTo>
                  <a:lnTo>
                    <a:pt x="114" y="49"/>
                  </a:lnTo>
                  <a:lnTo>
                    <a:pt x="109" y="49"/>
                  </a:lnTo>
                  <a:lnTo>
                    <a:pt x="103" y="48"/>
                  </a:lnTo>
                  <a:lnTo>
                    <a:pt x="98" y="49"/>
                  </a:lnTo>
                  <a:lnTo>
                    <a:pt x="93" y="49"/>
                  </a:lnTo>
                  <a:lnTo>
                    <a:pt x="89" y="51"/>
                  </a:lnTo>
                  <a:lnTo>
                    <a:pt x="84" y="53"/>
                  </a:lnTo>
                  <a:lnTo>
                    <a:pt x="80" y="55"/>
                  </a:lnTo>
                  <a:lnTo>
                    <a:pt x="76" y="58"/>
                  </a:lnTo>
                  <a:lnTo>
                    <a:pt x="73" y="61"/>
                  </a:lnTo>
                  <a:lnTo>
                    <a:pt x="69" y="65"/>
                  </a:lnTo>
                  <a:lnTo>
                    <a:pt x="66" y="70"/>
                  </a:lnTo>
                  <a:lnTo>
                    <a:pt x="63" y="75"/>
                  </a:lnTo>
                  <a:lnTo>
                    <a:pt x="61" y="82"/>
                  </a:lnTo>
                  <a:lnTo>
                    <a:pt x="59" y="88"/>
                  </a:lnTo>
                  <a:lnTo>
                    <a:pt x="55" y="101"/>
                  </a:lnTo>
                  <a:lnTo>
                    <a:pt x="54" y="116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69" name="Freeform 3253"/>
            <p:cNvSpPr>
              <a:spLocks noEditPoints="1"/>
            </p:cNvSpPr>
            <p:nvPr/>
          </p:nvSpPr>
          <p:spPr bwMode="auto">
            <a:xfrm>
              <a:off x="1589" y="2943"/>
              <a:ext cx="46" cy="7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51" y="90"/>
                </a:cxn>
                <a:cxn ang="0">
                  <a:pos x="51" y="230"/>
                </a:cxn>
                <a:cxn ang="0">
                  <a:pos x="132" y="90"/>
                </a:cxn>
                <a:cxn ang="0">
                  <a:pos x="184" y="90"/>
                </a:cxn>
                <a:cxn ang="0">
                  <a:pos x="184" y="312"/>
                </a:cxn>
                <a:cxn ang="0">
                  <a:pos x="133" y="312"/>
                </a:cxn>
                <a:cxn ang="0">
                  <a:pos x="133" y="171"/>
                </a:cxn>
                <a:cxn ang="0">
                  <a:pos x="51" y="312"/>
                </a:cxn>
                <a:cxn ang="0">
                  <a:pos x="0" y="312"/>
                </a:cxn>
                <a:cxn ang="0">
                  <a:pos x="0" y="90"/>
                </a:cxn>
                <a:cxn ang="0">
                  <a:pos x="126" y="0"/>
                </a:cxn>
                <a:cxn ang="0">
                  <a:pos x="153" y="0"/>
                </a:cxn>
                <a:cxn ang="0">
                  <a:pos x="151" y="14"/>
                </a:cxn>
                <a:cxn ang="0">
                  <a:pos x="147" y="26"/>
                </a:cxn>
                <a:cxn ang="0">
                  <a:pos x="144" y="31"/>
                </a:cxn>
                <a:cxn ang="0">
                  <a:pos x="141" y="36"/>
                </a:cxn>
                <a:cxn ang="0">
                  <a:pos x="138" y="40"/>
                </a:cxn>
                <a:cxn ang="0">
                  <a:pos x="134" y="44"/>
                </a:cxn>
                <a:cxn ang="0">
                  <a:pos x="130" y="48"/>
                </a:cxn>
                <a:cxn ang="0">
                  <a:pos x="126" y="51"/>
                </a:cxn>
                <a:cxn ang="0">
                  <a:pos x="121" y="54"/>
                </a:cxn>
                <a:cxn ang="0">
                  <a:pos x="116" y="56"/>
                </a:cxn>
                <a:cxn ang="0">
                  <a:pos x="111" y="58"/>
                </a:cxn>
                <a:cxn ang="0">
                  <a:pos x="106" y="59"/>
                </a:cxn>
                <a:cxn ang="0">
                  <a:pos x="100" y="60"/>
                </a:cxn>
                <a:cxn ang="0">
                  <a:pos x="93" y="60"/>
                </a:cxn>
                <a:cxn ang="0">
                  <a:pos x="87" y="60"/>
                </a:cxn>
                <a:cxn ang="0">
                  <a:pos x="81" y="59"/>
                </a:cxn>
                <a:cxn ang="0">
                  <a:pos x="76" y="58"/>
                </a:cxn>
                <a:cxn ang="0">
                  <a:pos x="71" y="56"/>
                </a:cxn>
                <a:cxn ang="0">
                  <a:pos x="66" y="54"/>
                </a:cxn>
                <a:cxn ang="0">
                  <a:pos x="61" y="51"/>
                </a:cxn>
                <a:cxn ang="0">
                  <a:pos x="57" y="48"/>
                </a:cxn>
                <a:cxn ang="0">
                  <a:pos x="53" y="44"/>
                </a:cxn>
                <a:cxn ang="0">
                  <a:pos x="50" y="40"/>
                </a:cxn>
                <a:cxn ang="0">
                  <a:pos x="46" y="36"/>
                </a:cxn>
                <a:cxn ang="0">
                  <a:pos x="44" y="31"/>
                </a:cxn>
                <a:cxn ang="0">
                  <a:pos x="40" y="26"/>
                </a:cxn>
                <a:cxn ang="0">
                  <a:pos x="37" y="14"/>
                </a:cxn>
                <a:cxn ang="0">
                  <a:pos x="35" y="0"/>
                </a:cxn>
                <a:cxn ang="0">
                  <a:pos x="61" y="0"/>
                </a:cxn>
                <a:cxn ang="0">
                  <a:pos x="62" y="6"/>
                </a:cxn>
                <a:cxn ang="0">
                  <a:pos x="64" y="13"/>
                </a:cxn>
                <a:cxn ang="0">
                  <a:pos x="67" y="18"/>
                </a:cxn>
                <a:cxn ang="0">
                  <a:pos x="70" y="23"/>
                </a:cxn>
                <a:cxn ang="0">
                  <a:pos x="74" y="26"/>
                </a:cxn>
                <a:cxn ang="0">
                  <a:pos x="80" y="28"/>
                </a:cxn>
                <a:cxn ang="0">
                  <a:pos x="86" y="30"/>
                </a:cxn>
                <a:cxn ang="0">
                  <a:pos x="93" y="30"/>
                </a:cxn>
                <a:cxn ang="0">
                  <a:pos x="101" y="30"/>
                </a:cxn>
                <a:cxn ang="0">
                  <a:pos x="107" y="28"/>
                </a:cxn>
                <a:cxn ang="0">
                  <a:pos x="113" y="26"/>
                </a:cxn>
                <a:cxn ang="0">
                  <a:pos x="117" y="23"/>
                </a:cxn>
                <a:cxn ang="0">
                  <a:pos x="121" y="18"/>
                </a:cxn>
                <a:cxn ang="0">
                  <a:pos x="123" y="13"/>
                </a:cxn>
                <a:cxn ang="0">
                  <a:pos x="125" y="6"/>
                </a:cxn>
                <a:cxn ang="0">
                  <a:pos x="126" y="0"/>
                </a:cxn>
              </a:cxnLst>
              <a:rect l="0" t="0" r="r" b="b"/>
              <a:pathLst>
                <a:path w="184" h="312">
                  <a:moveTo>
                    <a:pt x="0" y="90"/>
                  </a:moveTo>
                  <a:lnTo>
                    <a:pt x="51" y="90"/>
                  </a:lnTo>
                  <a:lnTo>
                    <a:pt x="51" y="230"/>
                  </a:lnTo>
                  <a:lnTo>
                    <a:pt x="132" y="90"/>
                  </a:lnTo>
                  <a:lnTo>
                    <a:pt x="184" y="90"/>
                  </a:lnTo>
                  <a:lnTo>
                    <a:pt x="184" y="312"/>
                  </a:lnTo>
                  <a:lnTo>
                    <a:pt x="133" y="312"/>
                  </a:lnTo>
                  <a:lnTo>
                    <a:pt x="133" y="171"/>
                  </a:lnTo>
                  <a:lnTo>
                    <a:pt x="51" y="312"/>
                  </a:lnTo>
                  <a:lnTo>
                    <a:pt x="0" y="312"/>
                  </a:lnTo>
                  <a:lnTo>
                    <a:pt x="0" y="90"/>
                  </a:lnTo>
                  <a:close/>
                  <a:moveTo>
                    <a:pt x="126" y="0"/>
                  </a:moveTo>
                  <a:lnTo>
                    <a:pt x="153" y="0"/>
                  </a:lnTo>
                  <a:lnTo>
                    <a:pt x="151" y="14"/>
                  </a:lnTo>
                  <a:lnTo>
                    <a:pt x="147" y="26"/>
                  </a:lnTo>
                  <a:lnTo>
                    <a:pt x="144" y="31"/>
                  </a:lnTo>
                  <a:lnTo>
                    <a:pt x="141" y="36"/>
                  </a:lnTo>
                  <a:lnTo>
                    <a:pt x="138" y="40"/>
                  </a:lnTo>
                  <a:lnTo>
                    <a:pt x="134" y="44"/>
                  </a:lnTo>
                  <a:lnTo>
                    <a:pt x="130" y="48"/>
                  </a:lnTo>
                  <a:lnTo>
                    <a:pt x="126" y="51"/>
                  </a:lnTo>
                  <a:lnTo>
                    <a:pt x="121" y="54"/>
                  </a:lnTo>
                  <a:lnTo>
                    <a:pt x="116" y="56"/>
                  </a:lnTo>
                  <a:lnTo>
                    <a:pt x="111" y="58"/>
                  </a:lnTo>
                  <a:lnTo>
                    <a:pt x="106" y="59"/>
                  </a:lnTo>
                  <a:lnTo>
                    <a:pt x="100" y="60"/>
                  </a:lnTo>
                  <a:lnTo>
                    <a:pt x="93" y="60"/>
                  </a:lnTo>
                  <a:lnTo>
                    <a:pt x="87" y="60"/>
                  </a:lnTo>
                  <a:lnTo>
                    <a:pt x="81" y="59"/>
                  </a:lnTo>
                  <a:lnTo>
                    <a:pt x="76" y="58"/>
                  </a:lnTo>
                  <a:lnTo>
                    <a:pt x="71" y="56"/>
                  </a:lnTo>
                  <a:lnTo>
                    <a:pt x="66" y="54"/>
                  </a:lnTo>
                  <a:lnTo>
                    <a:pt x="61" y="51"/>
                  </a:lnTo>
                  <a:lnTo>
                    <a:pt x="57" y="48"/>
                  </a:lnTo>
                  <a:lnTo>
                    <a:pt x="53" y="44"/>
                  </a:lnTo>
                  <a:lnTo>
                    <a:pt x="50" y="40"/>
                  </a:lnTo>
                  <a:lnTo>
                    <a:pt x="46" y="36"/>
                  </a:lnTo>
                  <a:lnTo>
                    <a:pt x="44" y="31"/>
                  </a:lnTo>
                  <a:lnTo>
                    <a:pt x="40" y="26"/>
                  </a:lnTo>
                  <a:lnTo>
                    <a:pt x="37" y="14"/>
                  </a:lnTo>
                  <a:lnTo>
                    <a:pt x="35" y="0"/>
                  </a:lnTo>
                  <a:lnTo>
                    <a:pt x="61" y="0"/>
                  </a:lnTo>
                  <a:lnTo>
                    <a:pt x="62" y="6"/>
                  </a:lnTo>
                  <a:lnTo>
                    <a:pt x="64" y="13"/>
                  </a:lnTo>
                  <a:lnTo>
                    <a:pt x="67" y="18"/>
                  </a:lnTo>
                  <a:lnTo>
                    <a:pt x="70" y="23"/>
                  </a:lnTo>
                  <a:lnTo>
                    <a:pt x="74" y="26"/>
                  </a:lnTo>
                  <a:lnTo>
                    <a:pt x="80" y="28"/>
                  </a:lnTo>
                  <a:lnTo>
                    <a:pt x="86" y="30"/>
                  </a:lnTo>
                  <a:lnTo>
                    <a:pt x="93" y="30"/>
                  </a:lnTo>
                  <a:lnTo>
                    <a:pt x="101" y="30"/>
                  </a:lnTo>
                  <a:lnTo>
                    <a:pt x="107" y="28"/>
                  </a:lnTo>
                  <a:lnTo>
                    <a:pt x="113" y="26"/>
                  </a:lnTo>
                  <a:lnTo>
                    <a:pt x="117" y="23"/>
                  </a:lnTo>
                  <a:lnTo>
                    <a:pt x="121" y="18"/>
                  </a:lnTo>
                  <a:lnTo>
                    <a:pt x="123" y="13"/>
                  </a:lnTo>
                  <a:lnTo>
                    <a:pt x="125" y="6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0" name="Freeform 3254"/>
            <p:cNvSpPr>
              <a:spLocks noEditPoints="1"/>
            </p:cNvSpPr>
            <p:nvPr/>
          </p:nvSpPr>
          <p:spPr bwMode="auto">
            <a:xfrm>
              <a:off x="1273" y="3064"/>
              <a:ext cx="69" cy="77"/>
            </a:xfrm>
            <a:custGeom>
              <a:avLst/>
              <a:gdLst/>
              <a:ahLst/>
              <a:cxnLst>
                <a:cxn ang="0">
                  <a:pos x="276" y="307"/>
                </a:cxn>
                <a:cxn ang="0">
                  <a:pos x="216" y="307"/>
                </a:cxn>
                <a:cxn ang="0">
                  <a:pos x="192" y="237"/>
                </a:cxn>
                <a:cxn ang="0">
                  <a:pos x="81" y="237"/>
                </a:cxn>
                <a:cxn ang="0">
                  <a:pos x="59" y="307"/>
                </a:cxn>
                <a:cxn ang="0">
                  <a:pos x="0" y="307"/>
                </a:cxn>
                <a:cxn ang="0">
                  <a:pos x="108" y="0"/>
                </a:cxn>
                <a:cxn ang="0">
                  <a:pos x="166" y="0"/>
                </a:cxn>
                <a:cxn ang="0">
                  <a:pos x="276" y="307"/>
                </a:cxn>
                <a:cxn ang="0">
                  <a:pos x="174" y="185"/>
                </a:cxn>
                <a:cxn ang="0">
                  <a:pos x="137" y="71"/>
                </a:cxn>
                <a:cxn ang="0">
                  <a:pos x="99" y="185"/>
                </a:cxn>
                <a:cxn ang="0">
                  <a:pos x="174" y="185"/>
                </a:cxn>
              </a:cxnLst>
              <a:rect l="0" t="0" r="r" b="b"/>
              <a:pathLst>
                <a:path w="276" h="307">
                  <a:moveTo>
                    <a:pt x="276" y="307"/>
                  </a:moveTo>
                  <a:lnTo>
                    <a:pt x="216" y="307"/>
                  </a:lnTo>
                  <a:lnTo>
                    <a:pt x="192" y="237"/>
                  </a:lnTo>
                  <a:lnTo>
                    <a:pt x="81" y="237"/>
                  </a:lnTo>
                  <a:lnTo>
                    <a:pt x="59" y="307"/>
                  </a:lnTo>
                  <a:lnTo>
                    <a:pt x="0" y="307"/>
                  </a:lnTo>
                  <a:lnTo>
                    <a:pt x="108" y="0"/>
                  </a:lnTo>
                  <a:lnTo>
                    <a:pt x="166" y="0"/>
                  </a:lnTo>
                  <a:lnTo>
                    <a:pt x="276" y="307"/>
                  </a:lnTo>
                  <a:close/>
                  <a:moveTo>
                    <a:pt x="174" y="185"/>
                  </a:moveTo>
                  <a:lnTo>
                    <a:pt x="137" y="71"/>
                  </a:lnTo>
                  <a:lnTo>
                    <a:pt x="99" y="185"/>
                  </a:lnTo>
                  <a:lnTo>
                    <a:pt x="174" y="185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1" name="Freeform 3255"/>
            <p:cNvSpPr>
              <a:spLocks/>
            </p:cNvSpPr>
            <p:nvPr/>
          </p:nvSpPr>
          <p:spPr bwMode="auto">
            <a:xfrm>
              <a:off x="1345" y="3064"/>
              <a:ext cx="55" cy="77"/>
            </a:xfrm>
            <a:custGeom>
              <a:avLst/>
              <a:gdLst/>
              <a:ahLst/>
              <a:cxnLst>
                <a:cxn ang="0">
                  <a:pos x="82" y="307"/>
                </a:cxn>
                <a:cxn ang="0">
                  <a:pos x="82" y="52"/>
                </a:cxn>
                <a:cxn ang="0">
                  <a:pos x="0" y="52"/>
                </a:cxn>
                <a:cxn ang="0">
                  <a:pos x="0" y="0"/>
                </a:cxn>
                <a:cxn ang="0">
                  <a:pos x="220" y="0"/>
                </a:cxn>
                <a:cxn ang="0">
                  <a:pos x="220" y="52"/>
                </a:cxn>
                <a:cxn ang="0">
                  <a:pos x="138" y="52"/>
                </a:cxn>
                <a:cxn ang="0">
                  <a:pos x="138" y="307"/>
                </a:cxn>
                <a:cxn ang="0">
                  <a:pos x="82" y="307"/>
                </a:cxn>
              </a:cxnLst>
              <a:rect l="0" t="0" r="r" b="b"/>
              <a:pathLst>
                <a:path w="220" h="307">
                  <a:moveTo>
                    <a:pt x="82" y="307"/>
                  </a:moveTo>
                  <a:lnTo>
                    <a:pt x="82" y="52"/>
                  </a:lnTo>
                  <a:lnTo>
                    <a:pt x="0" y="52"/>
                  </a:lnTo>
                  <a:lnTo>
                    <a:pt x="0" y="0"/>
                  </a:lnTo>
                  <a:lnTo>
                    <a:pt x="220" y="0"/>
                  </a:lnTo>
                  <a:lnTo>
                    <a:pt x="220" y="52"/>
                  </a:lnTo>
                  <a:lnTo>
                    <a:pt x="138" y="52"/>
                  </a:lnTo>
                  <a:lnTo>
                    <a:pt x="138" y="307"/>
                  </a:lnTo>
                  <a:lnTo>
                    <a:pt x="82" y="307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2" name="Freeform 3256"/>
            <p:cNvSpPr>
              <a:spLocks/>
            </p:cNvSpPr>
            <p:nvPr/>
          </p:nvSpPr>
          <p:spPr bwMode="auto">
            <a:xfrm>
              <a:off x="1412" y="3063"/>
              <a:ext cx="60" cy="79"/>
            </a:xfrm>
            <a:custGeom>
              <a:avLst/>
              <a:gdLst/>
              <a:ahLst/>
              <a:cxnLst>
                <a:cxn ang="0">
                  <a:pos x="240" y="218"/>
                </a:cxn>
                <a:cxn ang="0">
                  <a:pos x="233" y="241"/>
                </a:cxn>
                <a:cxn ang="0">
                  <a:pos x="224" y="262"/>
                </a:cxn>
                <a:cxn ang="0">
                  <a:pos x="212" y="279"/>
                </a:cxn>
                <a:cxn ang="0">
                  <a:pos x="199" y="293"/>
                </a:cxn>
                <a:cxn ang="0">
                  <a:pos x="183" y="304"/>
                </a:cxn>
                <a:cxn ang="0">
                  <a:pos x="166" y="311"/>
                </a:cxn>
                <a:cxn ang="0">
                  <a:pos x="147" y="316"/>
                </a:cxn>
                <a:cxn ang="0">
                  <a:pos x="125" y="317"/>
                </a:cxn>
                <a:cxn ang="0">
                  <a:pos x="100" y="315"/>
                </a:cxn>
                <a:cxn ang="0">
                  <a:pos x="75" y="307"/>
                </a:cxn>
                <a:cxn ang="0">
                  <a:pos x="55" y="293"/>
                </a:cxn>
                <a:cxn ang="0">
                  <a:pos x="35" y="276"/>
                </a:cxn>
                <a:cxn ang="0">
                  <a:pos x="20" y="253"/>
                </a:cxn>
                <a:cxn ang="0">
                  <a:pos x="9" y="226"/>
                </a:cxn>
                <a:cxn ang="0">
                  <a:pos x="3" y="196"/>
                </a:cxn>
                <a:cxn ang="0">
                  <a:pos x="0" y="161"/>
                </a:cxn>
                <a:cxn ang="0">
                  <a:pos x="3" y="125"/>
                </a:cxn>
                <a:cxn ang="0">
                  <a:pos x="9" y="94"/>
                </a:cxn>
                <a:cxn ang="0">
                  <a:pos x="20" y="66"/>
                </a:cxn>
                <a:cxn ang="0">
                  <a:pos x="35" y="43"/>
                </a:cxn>
                <a:cxn ang="0">
                  <a:pos x="55" y="23"/>
                </a:cxn>
                <a:cxn ang="0">
                  <a:pos x="77" y="10"/>
                </a:cxn>
                <a:cxn ang="0">
                  <a:pos x="102" y="3"/>
                </a:cxn>
                <a:cxn ang="0">
                  <a:pos x="129" y="0"/>
                </a:cxn>
                <a:cxn ang="0">
                  <a:pos x="153" y="2"/>
                </a:cxn>
                <a:cxn ang="0">
                  <a:pos x="175" y="8"/>
                </a:cxn>
                <a:cxn ang="0">
                  <a:pos x="195" y="18"/>
                </a:cxn>
                <a:cxn ang="0">
                  <a:pos x="211" y="33"/>
                </a:cxn>
                <a:cxn ang="0">
                  <a:pos x="220" y="44"/>
                </a:cxn>
                <a:cxn ang="0">
                  <a:pos x="227" y="57"/>
                </a:cxn>
                <a:cxn ang="0">
                  <a:pos x="239" y="89"/>
                </a:cxn>
                <a:cxn ang="0">
                  <a:pos x="181" y="93"/>
                </a:cxn>
                <a:cxn ang="0">
                  <a:pos x="171" y="74"/>
                </a:cxn>
                <a:cxn ang="0">
                  <a:pos x="156" y="61"/>
                </a:cxn>
                <a:cxn ang="0">
                  <a:pos x="136" y="54"/>
                </a:cxn>
                <a:cxn ang="0">
                  <a:pos x="119" y="53"/>
                </a:cxn>
                <a:cxn ang="0">
                  <a:pos x="105" y="56"/>
                </a:cxn>
                <a:cxn ang="0">
                  <a:pos x="93" y="62"/>
                </a:cxn>
                <a:cxn ang="0">
                  <a:pos x="81" y="71"/>
                </a:cxn>
                <a:cxn ang="0">
                  <a:pos x="72" y="84"/>
                </a:cxn>
                <a:cxn ang="0">
                  <a:pos x="65" y="100"/>
                </a:cxn>
                <a:cxn ang="0">
                  <a:pos x="60" y="120"/>
                </a:cxn>
                <a:cxn ang="0">
                  <a:pos x="58" y="144"/>
                </a:cxn>
                <a:cxn ang="0">
                  <a:pos x="58" y="171"/>
                </a:cxn>
                <a:cxn ang="0">
                  <a:pos x="60" y="196"/>
                </a:cxn>
                <a:cxn ang="0">
                  <a:pos x="65" y="216"/>
                </a:cxn>
                <a:cxn ang="0">
                  <a:pos x="72" y="233"/>
                </a:cxn>
                <a:cxn ang="0">
                  <a:pos x="81" y="246"/>
                </a:cxn>
                <a:cxn ang="0">
                  <a:pos x="92" y="255"/>
                </a:cxn>
                <a:cxn ang="0">
                  <a:pos x="104" y="261"/>
                </a:cxn>
                <a:cxn ang="0">
                  <a:pos x="118" y="264"/>
                </a:cxn>
                <a:cxn ang="0">
                  <a:pos x="130" y="264"/>
                </a:cxn>
                <a:cxn ang="0">
                  <a:pos x="140" y="262"/>
                </a:cxn>
                <a:cxn ang="0">
                  <a:pos x="151" y="259"/>
                </a:cxn>
                <a:cxn ang="0">
                  <a:pos x="159" y="253"/>
                </a:cxn>
                <a:cxn ang="0">
                  <a:pos x="167" y="245"/>
                </a:cxn>
                <a:cxn ang="0">
                  <a:pos x="174" y="234"/>
                </a:cxn>
                <a:cxn ang="0">
                  <a:pos x="182" y="215"/>
                </a:cxn>
              </a:cxnLst>
              <a:rect l="0" t="0" r="r" b="b"/>
              <a:pathLst>
                <a:path w="240" h="317">
                  <a:moveTo>
                    <a:pt x="186" y="200"/>
                  </a:moveTo>
                  <a:lnTo>
                    <a:pt x="240" y="218"/>
                  </a:lnTo>
                  <a:lnTo>
                    <a:pt x="236" y="230"/>
                  </a:lnTo>
                  <a:lnTo>
                    <a:pt x="233" y="241"/>
                  </a:lnTo>
                  <a:lnTo>
                    <a:pt x="228" y="253"/>
                  </a:lnTo>
                  <a:lnTo>
                    <a:pt x="224" y="262"/>
                  </a:lnTo>
                  <a:lnTo>
                    <a:pt x="218" y="271"/>
                  </a:lnTo>
                  <a:lnTo>
                    <a:pt x="212" y="279"/>
                  </a:lnTo>
                  <a:lnTo>
                    <a:pt x="206" y="286"/>
                  </a:lnTo>
                  <a:lnTo>
                    <a:pt x="199" y="293"/>
                  </a:lnTo>
                  <a:lnTo>
                    <a:pt x="191" y="299"/>
                  </a:lnTo>
                  <a:lnTo>
                    <a:pt x="183" y="304"/>
                  </a:lnTo>
                  <a:lnTo>
                    <a:pt x="175" y="308"/>
                  </a:lnTo>
                  <a:lnTo>
                    <a:pt x="166" y="311"/>
                  </a:lnTo>
                  <a:lnTo>
                    <a:pt x="157" y="314"/>
                  </a:lnTo>
                  <a:lnTo>
                    <a:pt x="147" y="316"/>
                  </a:lnTo>
                  <a:lnTo>
                    <a:pt x="136" y="317"/>
                  </a:lnTo>
                  <a:lnTo>
                    <a:pt x="125" y="317"/>
                  </a:lnTo>
                  <a:lnTo>
                    <a:pt x="112" y="317"/>
                  </a:lnTo>
                  <a:lnTo>
                    <a:pt x="100" y="315"/>
                  </a:lnTo>
                  <a:lnTo>
                    <a:pt x="87" y="312"/>
                  </a:lnTo>
                  <a:lnTo>
                    <a:pt x="75" y="307"/>
                  </a:lnTo>
                  <a:lnTo>
                    <a:pt x="65" y="301"/>
                  </a:lnTo>
                  <a:lnTo>
                    <a:pt x="55" y="293"/>
                  </a:lnTo>
                  <a:lnTo>
                    <a:pt x="45" y="285"/>
                  </a:lnTo>
                  <a:lnTo>
                    <a:pt x="35" y="276"/>
                  </a:lnTo>
                  <a:lnTo>
                    <a:pt x="27" y="265"/>
                  </a:lnTo>
                  <a:lnTo>
                    <a:pt x="20" y="253"/>
                  </a:lnTo>
                  <a:lnTo>
                    <a:pt x="14" y="240"/>
                  </a:lnTo>
                  <a:lnTo>
                    <a:pt x="9" y="226"/>
                  </a:lnTo>
                  <a:lnTo>
                    <a:pt x="5" y="212"/>
                  </a:lnTo>
                  <a:lnTo>
                    <a:pt x="3" y="196"/>
                  </a:lnTo>
                  <a:lnTo>
                    <a:pt x="1" y="179"/>
                  </a:lnTo>
                  <a:lnTo>
                    <a:pt x="0" y="161"/>
                  </a:lnTo>
                  <a:lnTo>
                    <a:pt x="1" y="143"/>
                  </a:lnTo>
                  <a:lnTo>
                    <a:pt x="3" y="125"/>
                  </a:lnTo>
                  <a:lnTo>
                    <a:pt x="5" y="109"/>
                  </a:lnTo>
                  <a:lnTo>
                    <a:pt x="9" y="94"/>
                  </a:lnTo>
                  <a:lnTo>
                    <a:pt x="14" y="79"/>
                  </a:lnTo>
                  <a:lnTo>
                    <a:pt x="20" y="66"/>
                  </a:lnTo>
                  <a:lnTo>
                    <a:pt x="27" y="54"/>
                  </a:lnTo>
                  <a:lnTo>
                    <a:pt x="35" y="43"/>
                  </a:lnTo>
                  <a:lnTo>
                    <a:pt x="45" y="32"/>
                  </a:lnTo>
                  <a:lnTo>
                    <a:pt x="55" y="23"/>
                  </a:lnTo>
                  <a:lnTo>
                    <a:pt x="65" y="16"/>
                  </a:lnTo>
                  <a:lnTo>
                    <a:pt x="77" y="10"/>
                  </a:lnTo>
                  <a:lnTo>
                    <a:pt x="88" y="6"/>
                  </a:lnTo>
                  <a:lnTo>
                    <a:pt x="102" y="3"/>
                  </a:lnTo>
                  <a:lnTo>
                    <a:pt x="115" y="1"/>
                  </a:lnTo>
                  <a:lnTo>
                    <a:pt x="129" y="0"/>
                  </a:lnTo>
                  <a:lnTo>
                    <a:pt x="142" y="1"/>
                  </a:lnTo>
                  <a:lnTo>
                    <a:pt x="153" y="2"/>
                  </a:lnTo>
                  <a:lnTo>
                    <a:pt x="164" y="5"/>
                  </a:lnTo>
                  <a:lnTo>
                    <a:pt x="175" y="8"/>
                  </a:lnTo>
                  <a:lnTo>
                    <a:pt x="184" y="13"/>
                  </a:lnTo>
                  <a:lnTo>
                    <a:pt x="195" y="18"/>
                  </a:lnTo>
                  <a:lnTo>
                    <a:pt x="203" y="25"/>
                  </a:lnTo>
                  <a:lnTo>
                    <a:pt x="211" y="33"/>
                  </a:lnTo>
                  <a:lnTo>
                    <a:pt x="216" y="38"/>
                  </a:lnTo>
                  <a:lnTo>
                    <a:pt x="220" y="44"/>
                  </a:lnTo>
                  <a:lnTo>
                    <a:pt x="224" y="51"/>
                  </a:lnTo>
                  <a:lnTo>
                    <a:pt x="227" y="57"/>
                  </a:lnTo>
                  <a:lnTo>
                    <a:pt x="234" y="72"/>
                  </a:lnTo>
                  <a:lnTo>
                    <a:pt x="239" y="89"/>
                  </a:lnTo>
                  <a:lnTo>
                    <a:pt x="184" y="105"/>
                  </a:lnTo>
                  <a:lnTo>
                    <a:pt x="181" y="93"/>
                  </a:lnTo>
                  <a:lnTo>
                    <a:pt x="177" y="83"/>
                  </a:lnTo>
                  <a:lnTo>
                    <a:pt x="171" y="74"/>
                  </a:lnTo>
                  <a:lnTo>
                    <a:pt x="164" y="67"/>
                  </a:lnTo>
                  <a:lnTo>
                    <a:pt x="156" y="61"/>
                  </a:lnTo>
                  <a:lnTo>
                    <a:pt x="147" y="56"/>
                  </a:lnTo>
                  <a:lnTo>
                    <a:pt x="136" y="54"/>
                  </a:lnTo>
                  <a:lnTo>
                    <a:pt x="126" y="53"/>
                  </a:lnTo>
                  <a:lnTo>
                    <a:pt x="119" y="53"/>
                  </a:lnTo>
                  <a:lnTo>
                    <a:pt x="112" y="55"/>
                  </a:lnTo>
                  <a:lnTo>
                    <a:pt x="105" y="56"/>
                  </a:lnTo>
                  <a:lnTo>
                    <a:pt x="99" y="59"/>
                  </a:lnTo>
                  <a:lnTo>
                    <a:pt x="93" y="62"/>
                  </a:lnTo>
                  <a:lnTo>
                    <a:pt x="86" y="67"/>
                  </a:lnTo>
                  <a:lnTo>
                    <a:pt x="81" y="71"/>
                  </a:lnTo>
                  <a:lnTo>
                    <a:pt x="76" y="77"/>
                  </a:lnTo>
                  <a:lnTo>
                    <a:pt x="72" y="84"/>
                  </a:lnTo>
                  <a:lnTo>
                    <a:pt x="68" y="92"/>
                  </a:lnTo>
                  <a:lnTo>
                    <a:pt x="65" y="100"/>
                  </a:lnTo>
                  <a:lnTo>
                    <a:pt x="62" y="110"/>
                  </a:lnTo>
                  <a:lnTo>
                    <a:pt x="60" y="120"/>
                  </a:lnTo>
                  <a:lnTo>
                    <a:pt x="59" y="131"/>
                  </a:lnTo>
                  <a:lnTo>
                    <a:pt x="58" y="144"/>
                  </a:lnTo>
                  <a:lnTo>
                    <a:pt x="58" y="157"/>
                  </a:lnTo>
                  <a:lnTo>
                    <a:pt x="58" y="171"/>
                  </a:lnTo>
                  <a:lnTo>
                    <a:pt x="59" y="183"/>
                  </a:lnTo>
                  <a:lnTo>
                    <a:pt x="60" y="196"/>
                  </a:lnTo>
                  <a:lnTo>
                    <a:pt x="62" y="207"/>
                  </a:lnTo>
                  <a:lnTo>
                    <a:pt x="65" y="216"/>
                  </a:lnTo>
                  <a:lnTo>
                    <a:pt x="68" y="225"/>
                  </a:lnTo>
                  <a:lnTo>
                    <a:pt x="72" y="233"/>
                  </a:lnTo>
                  <a:lnTo>
                    <a:pt x="76" y="239"/>
                  </a:lnTo>
                  <a:lnTo>
                    <a:pt x="81" y="246"/>
                  </a:lnTo>
                  <a:lnTo>
                    <a:pt x="86" y="251"/>
                  </a:lnTo>
                  <a:lnTo>
                    <a:pt x="92" y="255"/>
                  </a:lnTo>
                  <a:lnTo>
                    <a:pt x="98" y="258"/>
                  </a:lnTo>
                  <a:lnTo>
                    <a:pt x="104" y="261"/>
                  </a:lnTo>
                  <a:lnTo>
                    <a:pt x="111" y="263"/>
                  </a:lnTo>
                  <a:lnTo>
                    <a:pt x="118" y="264"/>
                  </a:lnTo>
                  <a:lnTo>
                    <a:pt x="125" y="265"/>
                  </a:lnTo>
                  <a:lnTo>
                    <a:pt x="130" y="264"/>
                  </a:lnTo>
                  <a:lnTo>
                    <a:pt x="135" y="264"/>
                  </a:lnTo>
                  <a:lnTo>
                    <a:pt x="140" y="262"/>
                  </a:lnTo>
                  <a:lnTo>
                    <a:pt x="146" y="261"/>
                  </a:lnTo>
                  <a:lnTo>
                    <a:pt x="151" y="259"/>
                  </a:lnTo>
                  <a:lnTo>
                    <a:pt x="155" y="256"/>
                  </a:lnTo>
                  <a:lnTo>
                    <a:pt x="159" y="253"/>
                  </a:lnTo>
                  <a:lnTo>
                    <a:pt x="163" y="249"/>
                  </a:lnTo>
                  <a:lnTo>
                    <a:pt x="167" y="245"/>
                  </a:lnTo>
                  <a:lnTo>
                    <a:pt x="171" y="239"/>
                  </a:lnTo>
                  <a:lnTo>
                    <a:pt x="174" y="234"/>
                  </a:lnTo>
                  <a:lnTo>
                    <a:pt x="177" y="228"/>
                  </a:lnTo>
                  <a:lnTo>
                    <a:pt x="182" y="215"/>
                  </a:lnTo>
                  <a:lnTo>
                    <a:pt x="186" y="200"/>
                  </a:lnTo>
                  <a:close/>
                </a:path>
              </a:pathLst>
            </a:custGeom>
            <a:solidFill>
              <a:srgbClr val="161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3" name="Freeform 3257"/>
            <p:cNvSpPr>
              <a:spLocks/>
            </p:cNvSpPr>
            <p:nvPr/>
          </p:nvSpPr>
          <p:spPr bwMode="auto">
            <a:xfrm>
              <a:off x="1346" y="1739"/>
              <a:ext cx="4" cy="521"/>
            </a:xfrm>
            <a:custGeom>
              <a:avLst/>
              <a:gdLst/>
              <a:ahLst/>
              <a:cxnLst>
                <a:cxn ang="0">
                  <a:pos x="14" y="6"/>
                </a:cxn>
                <a:cxn ang="0">
                  <a:pos x="14" y="2079"/>
                </a:cxn>
                <a:cxn ang="0">
                  <a:pos x="13" y="2081"/>
                </a:cxn>
                <a:cxn ang="0">
                  <a:pos x="13" y="2083"/>
                </a:cxn>
                <a:cxn ang="0">
                  <a:pos x="11" y="2085"/>
                </a:cxn>
                <a:cxn ang="0">
                  <a:pos x="7" y="2085"/>
                </a:cxn>
                <a:cxn ang="0">
                  <a:pos x="3" y="2085"/>
                </a:cxn>
                <a:cxn ang="0">
                  <a:pos x="1" y="2083"/>
                </a:cxn>
                <a:cxn ang="0">
                  <a:pos x="0" y="2081"/>
                </a:cxn>
                <a:cxn ang="0">
                  <a:pos x="0" y="2079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11" y="0"/>
                </a:cxn>
                <a:cxn ang="0">
                  <a:pos x="13" y="2"/>
                </a:cxn>
                <a:cxn ang="0">
                  <a:pos x="13" y="4"/>
                </a:cxn>
                <a:cxn ang="0">
                  <a:pos x="14" y="6"/>
                </a:cxn>
              </a:cxnLst>
              <a:rect l="0" t="0" r="r" b="b"/>
              <a:pathLst>
                <a:path w="14" h="2085">
                  <a:moveTo>
                    <a:pt x="14" y="6"/>
                  </a:moveTo>
                  <a:lnTo>
                    <a:pt x="14" y="2079"/>
                  </a:lnTo>
                  <a:lnTo>
                    <a:pt x="13" y="2081"/>
                  </a:lnTo>
                  <a:lnTo>
                    <a:pt x="13" y="2083"/>
                  </a:lnTo>
                  <a:lnTo>
                    <a:pt x="11" y="2085"/>
                  </a:lnTo>
                  <a:lnTo>
                    <a:pt x="7" y="2085"/>
                  </a:lnTo>
                  <a:lnTo>
                    <a:pt x="3" y="2085"/>
                  </a:lnTo>
                  <a:lnTo>
                    <a:pt x="1" y="2083"/>
                  </a:lnTo>
                  <a:lnTo>
                    <a:pt x="0" y="2081"/>
                  </a:lnTo>
                  <a:lnTo>
                    <a:pt x="0" y="2079"/>
                  </a:lnTo>
                  <a:lnTo>
                    <a:pt x="0" y="6"/>
                  </a:ln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4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4" name="Freeform 3258"/>
            <p:cNvSpPr>
              <a:spLocks/>
            </p:cNvSpPr>
            <p:nvPr/>
          </p:nvSpPr>
          <p:spPr bwMode="auto">
            <a:xfrm>
              <a:off x="1178" y="1911"/>
              <a:ext cx="2" cy="4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2" y="12"/>
                </a:cxn>
                <a:cxn ang="0">
                  <a:pos x="4" y="14"/>
                </a:cxn>
                <a:cxn ang="0">
                  <a:pos x="8" y="14"/>
                </a:cxn>
                <a:cxn ang="0">
                  <a:pos x="8" y="0"/>
                </a:cxn>
              </a:cxnLst>
              <a:rect l="0" t="0" r="r" b="b"/>
              <a:pathLst>
                <a:path w="8" h="14">
                  <a:moveTo>
                    <a:pt x="8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8" y="1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5" name="Rectangle 3259"/>
            <p:cNvSpPr>
              <a:spLocks noChangeArrowheads="1"/>
            </p:cNvSpPr>
            <p:nvPr/>
          </p:nvSpPr>
          <p:spPr bwMode="auto">
            <a:xfrm>
              <a:off x="1180" y="1911"/>
              <a:ext cx="168" cy="4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6" name="Freeform 3260"/>
            <p:cNvSpPr>
              <a:spLocks/>
            </p:cNvSpPr>
            <p:nvPr/>
          </p:nvSpPr>
          <p:spPr bwMode="auto">
            <a:xfrm>
              <a:off x="1348" y="1911"/>
              <a:ext cx="2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3" y="14"/>
                </a:cxn>
                <a:cxn ang="0">
                  <a:pos x="5" y="12"/>
                </a:cxn>
                <a:cxn ang="0">
                  <a:pos x="6" y="10"/>
                </a:cxn>
                <a:cxn ang="0">
                  <a:pos x="7" y="7"/>
                </a:cxn>
                <a:cxn ang="0">
                  <a:pos x="6" y="4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14"/>
                </a:cxn>
              </a:cxnLst>
              <a:rect l="0" t="0" r="r" b="b"/>
              <a:pathLst>
                <a:path w="7" h="14">
                  <a:moveTo>
                    <a:pt x="0" y="14"/>
                  </a:moveTo>
                  <a:lnTo>
                    <a:pt x="3" y="14"/>
                  </a:lnTo>
                  <a:lnTo>
                    <a:pt x="5" y="12"/>
                  </a:lnTo>
                  <a:lnTo>
                    <a:pt x="6" y="10"/>
                  </a:lnTo>
                  <a:lnTo>
                    <a:pt x="7" y="7"/>
                  </a:lnTo>
                  <a:lnTo>
                    <a:pt x="6" y="4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7" name="Freeform 3261"/>
            <p:cNvSpPr>
              <a:spLocks/>
            </p:cNvSpPr>
            <p:nvPr/>
          </p:nvSpPr>
          <p:spPr bwMode="auto">
            <a:xfrm>
              <a:off x="1178" y="2084"/>
              <a:ext cx="2" cy="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2" y="11"/>
                </a:cxn>
                <a:cxn ang="0">
                  <a:pos x="4" y="13"/>
                </a:cxn>
                <a:cxn ang="0">
                  <a:pos x="8" y="13"/>
                </a:cxn>
                <a:cxn ang="0">
                  <a:pos x="8" y="0"/>
                </a:cxn>
              </a:cxnLst>
              <a:rect l="0" t="0" r="r" b="b"/>
              <a:pathLst>
                <a:path w="8" h="13">
                  <a:moveTo>
                    <a:pt x="8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11"/>
                  </a:lnTo>
                  <a:lnTo>
                    <a:pt x="4" y="13"/>
                  </a:lnTo>
                  <a:lnTo>
                    <a:pt x="8" y="1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8" name="Rectangle 3262"/>
            <p:cNvSpPr>
              <a:spLocks noChangeArrowheads="1"/>
            </p:cNvSpPr>
            <p:nvPr/>
          </p:nvSpPr>
          <p:spPr bwMode="auto">
            <a:xfrm>
              <a:off x="1180" y="2084"/>
              <a:ext cx="168" cy="3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79" name="Freeform 3263"/>
            <p:cNvSpPr>
              <a:spLocks/>
            </p:cNvSpPr>
            <p:nvPr/>
          </p:nvSpPr>
          <p:spPr bwMode="auto">
            <a:xfrm>
              <a:off x="1348" y="2084"/>
              <a:ext cx="2" cy="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3" y="13"/>
                </a:cxn>
                <a:cxn ang="0">
                  <a:pos x="5" y="11"/>
                </a:cxn>
                <a:cxn ang="0">
                  <a:pos x="6" y="9"/>
                </a:cxn>
                <a:cxn ang="0">
                  <a:pos x="7" y="7"/>
                </a:cxn>
                <a:cxn ang="0">
                  <a:pos x="6" y="4"/>
                </a:cxn>
                <a:cxn ang="0">
                  <a:pos x="5" y="2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13"/>
                </a:cxn>
              </a:cxnLst>
              <a:rect l="0" t="0" r="r" b="b"/>
              <a:pathLst>
                <a:path w="7" h="13">
                  <a:moveTo>
                    <a:pt x="0" y="13"/>
                  </a:moveTo>
                  <a:lnTo>
                    <a:pt x="3" y="13"/>
                  </a:lnTo>
                  <a:lnTo>
                    <a:pt x="5" y="11"/>
                  </a:lnTo>
                  <a:lnTo>
                    <a:pt x="6" y="9"/>
                  </a:lnTo>
                  <a:lnTo>
                    <a:pt x="7" y="7"/>
                  </a:lnTo>
                  <a:lnTo>
                    <a:pt x="6" y="4"/>
                  </a:lnTo>
                  <a:lnTo>
                    <a:pt x="5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0" name="Freeform 3264"/>
            <p:cNvSpPr>
              <a:spLocks/>
            </p:cNvSpPr>
            <p:nvPr/>
          </p:nvSpPr>
          <p:spPr bwMode="auto">
            <a:xfrm>
              <a:off x="1348" y="2192"/>
              <a:ext cx="2" cy="4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3" y="14"/>
                </a:cxn>
                <a:cxn ang="0">
                  <a:pos x="5" y="13"/>
                </a:cxn>
                <a:cxn ang="0">
                  <a:pos x="6" y="10"/>
                </a:cxn>
                <a:cxn ang="0">
                  <a:pos x="7" y="8"/>
                </a:cxn>
                <a:cxn ang="0">
                  <a:pos x="6" y="4"/>
                </a:cxn>
                <a:cxn ang="0">
                  <a:pos x="5" y="2"/>
                </a:cxn>
                <a:cxn ang="0">
                  <a:pos x="3" y="1"/>
                </a:cxn>
                <a:cxn ang="0">
                  <a:pos x="0" y="0"/>
                </a:cxn>
                <a:cxn ang="0">
                  <a:pos x="0" y="15"/>
                </a:cxn>
              </a:cxnLst>
              <a:rect l="0" t="0" r="r" b="b"/>
              <a:pathLst>
                <a:path w="7" h="15">
                  <a:moveTo>
                    <a:pt x="0" y="15"/>
                  </a:moveTo>
                  <a:lnTo>
                    <a:pt x="3" y="14"/>
                  </a:lnTo>
                  <a:lnTo>
                    <a:pt x="5" y="13"/>
                  </a:lnTo>
                  <a:lnTo>
                    <a:pt x="6" y="10"/>
                  </a:lnTo>
                  <a:lnTo>
                    <a:pt x="7" y="8"/>
                  </a:lnTo>
                  <a:lnTo>
                    <a:pt x="6" y="4"/>
                  </a:lnTo>
                  <a:lnTo>
                    <a:pt x="5" y="2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1" name="Freeform 3265"/>
            <p:cNvSpPr>
              <a:spLocks/>
            </p:cNvSpPr>
            <p:nvPr/>
          </p:nvSpPr>
          <p:spPr bwMode="auto">
            <a:xfrm>
              <a:off x="1276" y="2192"/>
              <a:ext cx="72" cy="4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7" y="15"/>
                </a:cxn>
                <a:cxn ang="0">
                  <a:pos x="290" y="15"/>
                </a:cxn>
                <a:cxn ang="0">
                  <a:pos x="290" y="0"/>
                </a:cxn>
                <a:cxn ang="0">
                  <a:pos x="7" y="0"/>
                </a:cxn>
                <a:cxn ang="0">
                  <a:pos x="0" y="8"/>
                </a:cxn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2" y="13"/>
                </a:cxn>
                <a:cxn ang="0">
                  <a:pos x="4" y="14"/>
                </a:cxn>
                <a:cxn ang="0">
                  <a:pos x="7" y="15"/>
                </a:cxn>
                <a:cxn ang="0">
                  <a:pos x="0" y="8"/>
                </a:cxn>
              </a:cxnLst>
              <a:rect l="0" t="0" r="r" b="b"/>
              <a:pathLst>
                <a:path w="290" h="15">
                  <a:moveTo>
                    <a:pt x="0" y="8"/>
                  </a:moveTo>
                  <a:lnTo>
                    <a:pt x="7" y="15"/>
                  </a:lnTo>
                  <a:lnTo>
                    <a:pt x="290" y="15"/>
                  </a:lnTo>
                  <a:lnTo>
                    <a:pt x="290" y="0"/>
                  </a:lnTo>
                  <a:lnTo>
                    <a:pt x="7" y="0"/>
                  </a:lnTo>
                  <a:lnTo>
                    <a:pt x="0" y="8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2" name="Rectangle 3266"/>
            <p:cNvSpPr>
              <a:spLocks noChangeArrowheads="1"/>
            </p:cNvSpPr>
            <p:nvPr/>
          </p:nvSpPr>
          <p:spPr bwMode="auto">
            <a:xfrm>
              <a:off x="1276" y="2194"/>
              <a:ext cx="3" cy="259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3" name="Freeform 3267"/>
            <p:cNvSpPr>
              <a:spLocks/>
            </p:cNvSpPr>
            <p:nvPr/>
          </p:nvSpPr>
          <p:spPr bwMode="auto">
            <a:xfrm>
              <a:off x="1276" y="245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3"/>
                </a:cxn>
                <a:cxn ang="0">
                  <a:pos x="2" y="5"/>
                </a:cxn>
                <a:cxn ang="0">
                  <a:pos x="5" y="6"/>
                </a:cxn>
                <a:cxn ang="0">
                  <a:pos x="7" y="6"/>
                </a:cxn>
                <a:cxn ang="0">
                  <a:pos x="10" y="6"/>
                </a:cxn>
                <a:cxn ang="0">
                  <a:pos x="12" y="5"/>
                </a:cxn>
                <a:cxn ang="0">
                  <a:pos x="13" y="3"/>
                </a:cxn>
                <a:cxn ang="0">
                  <a:pos x="14" y="0"/>
                </a:cxn>
                <a:cxn ang="0">
                  <a:pos x="0" y="0"/>
                </a:cxn>
              </a:cxnLst>
              <a:rect l="0" t="0" r="r" b="b"/>
              <a:pathLst>
                <a:path w="14" h="6">
                  <a:moveTo>
                    <a:pt x="0" y="0"/>
                  </a:moveTo>
                  <a:lnTo>
                    <a:pt x="1" y="3"/>
                  </a:lnTo>
                  <a:lnTo>
                    <a:pt x="2" y="5"/>
                  </a:lnTo>
                  <a:lnTo>
                    <a:pt x="5" y="6"/>
                  </a:lnTo>
                  <a:lnTo>
                    <a:pt x="7" y="6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3" y="3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4" name="Freeform 3268"/>
            <p:cNvSpPr>
              <a:spLocks/>
            </p:cNvSpPr>
            <p:nvPr/>
          </p:nvSpPr>
          <p:spPr bwMode="auto">
            <a:xfrm>
              <a:off x="1367" y="2236"/>
              <a:ext cx="4" cy="1"/>
            </a:xfrm>
            <a:custGeom>
              <a:avLst/>
              <a:gdLst/>
              <a:ahLst/>
              <a:cxnLst>
                <a:cxn ang="0">
                  <a:pos x="13" y="6"/>
                </a:cxn>
                <a:cxn ang="0">
                  <a:pos x="13" y="3"/>
                </a:cxn>
                <a:cxn ang="0">
                  <a:pos x="11" y="1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2" y="1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13" y="6"/>
                </a:cxn>
              </a:cxnLst>
              <a:rect l="0" t="0" r="r" b="b"/>
              <a:pathLst>
                <a:path w="13" h="6">
                  <a:moveTo>
                    <a:pt x="13" y="6"/>
                  </a:moveTo>
                  <a:lnTo>
                    <a:pt x="13" y="3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5" name="Rectangle 3269"/>
            <p:cNvSpPr>
              <a:spLocks noChangeArrowheads="1"/>
            </p:cNvSpPr>
            <p:nvPr/>
          </p:nvSpPr>
          <p:spPr bwMode="auto">
            <a:xfrm>
              <a:off x="1367" y="2237"/>
              <a:ext cx="4" cy="216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6" name="Freeform 3270"/>
            <p:cNvSpPr>
              <a:spLocks/>
            </p:cNvSpPr>
            <p:nvPr/>
          </p:nvSpPr>
          <p:spPr bwMode="auto">
            <a:xfrm>
              <a:off x="1367" y="2453"/>
              <a:ext cx="4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2" y="5"/>
                </a:cxn>
                <a:cxn ang="0">
                  <a:pos x="4" y="6"/>
                </a:cxn>
                <a:cxn ang="0">
                  <a:pos x="6" y="6"/>
                </a:cxn>
                <a:cxn ang="0">
                  <a:pos x="9" y="6"/>
                </a:cxn>
                <a:cxn ang="0">
                  <a:pos x="11" y="5"/>
                </a:cxn>
                <a:cxn ang="0">
                  <a:pos x="13" y="3"/>
                </a:cxn>
                <a:cxn ang="0">
                  <a:pos x="13" y="0"/>
                </a:cxn>
                <a:cxn ang="0">
                  <a:pos x="0" y="0"/>
                </a:cxn>
              </a:cxnLst>
              <a:rect l="0" t="0" r="r" b="b"/>
              <a:pathLst>
                <a:path w="13" h="6">
                  <a:moveTo>
                    <a:pt x="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4" y="6"/>
                  </a:lnTo>
                  <a:lnTo>
                    <a:pt x="6" y="6"/>
                  </a:lnTo>
                  <a:lnTo>
                    <a:pt x="9" y="6"/>
                  </a:lnTo>
                  <a:lnTo>
                    <a:pt x="11" y="5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7" name="Freeform 3271"/>
            <p:cNvSpPr>
              <a:spLocks/>
            </p:cNvSpPr>
            <p:nvPr/>
          </p:nvSpPr>
          <p:spPr bwMode="auto">
            <a:xfrm>
              <a:off x="1390" y="2192"/>
              <a:ext cx="2" cy="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1"/>
                </a:cxn>
                <a:cxn ang="0">
                  <a:pos x="2" y="2"/>
                </a:cxn>
                <a:cxn ang="0">
                  <a:pos x="1" y="4"/>
                </a:cxn>
                <a:cxn ang="0">
                  <a:pos x="0" y="8"/>
                </a:cxn>
                <a:cxn ang="0">
                  <a:pos x="1" y="10"/>
                </a:cxn>
                <a:cxn ang="0">
                  <a:pos x="2" y="13"/>
                </a:cxn>
                <a:cxn ang="0">
                  <a:pos x="4" y="14"/>
                </a:cxn>
                <a:cxn ang="0">
                  <a:pos x="7" y="15"/>
                </a:cxn>
                <a:cxn ang="0">
                  <a:pos x="7" y="0"/>
                </a:cxn>
              </a:cxnLst>
              <a:rect l="0" t="0" r="r" b="b"/>
              <a:pathLst>
                <a:path w="7" h="15">
                  <a:moveTo>
                    <a:pt x="7" y="0"/>
                  </a:moveTo>
                  <a:lnTo>
                    <a:pt x="4" y="1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8" name="Freeform 3272"/>
            <p:cNvSpPr>
              <a:spLocks/>
            </p:cNvSpPr>
            <p:nvPr/>
          </p:nvSpPr>
          <p:spPr bwMode="auto">
            <a:xfrm>
              <a:off x="1392" y="2192"/>
              <a:ext cx="82" cy="4"/>
            </a:xfrm>
            <a:custGeom>
              <a:avLst/>
              <a:gdLst/>
              <a:ahLst/>
              <a:cxnLst>
                <a:cxn ang="0">
                  <a:pos x="331" y="8"/>
                </a:cxn>
                <a:cxn ang="0">
                  <a:pos x="323" y="0"/>
                </a:cxn>
                <a:cxn ang="0">
                  <a:pos x="0" y="0"/>
                </a:cxn>
                <a:cxn ang="0">
                  <a:pos x="0" y="15"/>
                </a:cxn>
                <a:cxn ang="0">
                  <a:pos x="323" y="15"/>
                </a:cxn>
                <a:cxn ang="0">
                  <a:pos x="331" y="8"/>
                </a:cxn>
                <a:cxn ang="0">
                  <a:pos x="323" y="15"/>
                </a:cxn>
                <a:cxn ang="0">
                  <a:pos x="327" y="14"/>
                </a:cxn>
                <a:cxn ang="0">
                  <a:pos x="330" y="13"/>
                </a:cxn>
                <a:cxn ang="0">
                  <a:pos x="331" y="10"/>
                </a:cxn>
                <a:cxn ang="0">
                  <a:pos x="331" y="8"/>
                </a:cxn>
                <a:cxn ang="0">
                  <a:pos x="331" y="4"/>
                </a:cxn>
                <a:cxn ang="0">
                  <a:pos x="330" y="2"/>
                </a:cxn>
                <a:cxn ang="0">
                  <a:pos x="327" y="1"/>
                </a:cxn>
                <a:cxn ang="0">
                  <a:pos x="323" y="0"/>
                </a:cxn>
                <a:cxn ang="0">
                  <a:pos x="331" y="8"/>
                </a:cxn>
              </a:cxnLst>
              <a:rect l="0" t="0" r="r" b="b"/>
              <a:pathLst>
                <a:path w="331" h="15">
                  <a:moveTo>
                    <a:pt x="331" y="8"/>
                  </a:moveTo>
                  <a:lnTo>
                    <a:pt x="32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23" y="15"/>
                  </a:lnTo>
                  <a:lnTo>
                    <a:pt x="331" y="8"/>
                  </a:lnTo>
                  <a:lnTo>
                    <a:pt x="323" y="15"/>
                  </a:lnTo>
                  <a:lnTo>
                    <a:pt x="327" y="14"/>
                  </a:lnTo>
                  <a:lnTo>
                    <a:pt x="330" y="13"/>
                  </a:lnTo>
                  <a:lnTo>
                    <a:pt x="331" y="10"/>
                  </a:lnTo>
                  <a:lnTo>
                    <a:pt x="331" y="8"/>
                  </a:lnTo>
                  <a:lnTo>
                    <a:pt x="331" y="4"/>
                  </a:lnTo>
                  <a:lnTo>
                    <a:pt x="330" y="2"/>
                  </a:lnTo>
                  <a:lnTo>
                    <a:pt x="327" y="1"/>
                  </a:lnTo>
                  <a:lnTo>
                    <a:pt x="323" y="0"/>
                  </a:lnTo>
                  <a:lnTo>
                    <a:pt x="331" y="8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89" name="Rectangle 3273"/>
            <p:cNvSpPr>
              <a:spLocks noChangeArrowheads="1"/>
            </p:cNvSpPr>
            <p:nvPr/>
          </p:nvSpPr>
          <p:spPr bwMode="auto">
            <a:xfrm>
              <a:off x="1471" y="2194"/>
              <a:ext cx="3" cy="259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0" name="Freeform 3274"/>
            <p:cNvSpPr>
              <a:spLocks/>
            </p:cNvSpPr>
            <p:nvPr/>
          </p:nvSpPr>
          <p:spPr bwMode="auto">
            <a:xfrm>
              <a:off x="1471" y="2453"/>
              <a:ext cx="3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2" y="5"/>
                </a:cxn>
                <a:cxn ang="0">
                  <a:pos x="4" y="6"/>
                </a:cxn>
                <a:cxn ang="0">
                  <a:pos x="6" y="6"/>
                </a:cxn>
                <a:cxn ang="0">
                  <a:pos x="10" y="6"/>
                </a:cxn>
                <a:cxn ang="0">
                  <a:pos x="12" y="5"/>
                </a:cxn>
                <a:cxn ang="0">
                  <a:pos x="14" y="3"/>
                </a:cxn>
                <a:cxn ang="0">
                  <a:pos x="14" y="0"/>
                </a:cxn>
                <a:cxn ang="0">
                  <a:pos x="0" y="0"/>
                </a:cxn>
              </a:cxnLst>
              <a:rect l="0" t="0" r="r" b="b"/>
              <a:pathLst>
                <a:path w="14" h="6">
                  <a:moveTo>
                    <a:pt x="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4" y="6"/>
                  </a:lnTo>
                  <a:lnTo>
                    <a:pt x="6" y="6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4" y="3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1" name="Rectangle 3275"/>
            <p:cNvSpPr>
              <a:spLocks noChangeArrowheads="1"/>
            </p:cNvSpPr>
            <p:nvPr/>
          </p:nvSpPr>
          <p:spPr bwMode="auto">
            <a:xfrm>
              <a:off x="1245" y="2312"/>
              <a:ext cx="65" cy="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2" name="Freeform 3276"/>
            <p:cNvSpPr>
              <a:spLocks noEditPoints="1"/>
            </p:cNvSpPr>
            <p:nvPr/>
          </p:nvSpPr>
          <p:spPr bwMode="auto">
            <a:xfrm>
              <a:off x="1243" y="2311"/>
              <a:ext cx="69" cy="68"/>
            </a:xfrm>
            <a:custGeom>
              <a:avLst/>
              <a:gdLst/>
              <a:ahLst/>
              <a:cxnLst>
                <a:cxn ang="0">
                  <a:pos x="15" y="258"/>
                </a:cxn>
                <a:cxn ang="0">
                  <a:pos x="262" y="258"/>
                </a:cxn>
                <a:cxn ang="0">
                  <a:pos x="262" y="14"/>
                </a:cxn>
                <a:cxn ang="0">
                  <a:pos x="15" y="14"/>
                </a:cxn>
                <a:cxn ang="0">
                  <a:pos x="15" y="258"/>
                </a:cxn>
                <a:cxn ang="0">
                  <a:pos x="8" y="271"/>
                </a:cxn>
                <a:cxn ang="0">
                  <a:pos x="5" y="271"/>
                </a:cxn>
                <a:cxn ang="0">
                  <a:pos x="2" y="269"/>
                </a:cxn>
                <a:cxn ang="0">
                  <a:pos x="1" y="267"/>
                </a:cxn>
                <a:cxn ang="0">
                  <a:pos x="0" y="265"/>
                </a:cxn>
                <a:cxn ang="0">
                  <a:pos x="0" y="7"/>
                </a:cxn>
                <a:cxn ang="0">
                  <a:pos x="1" y="4"/>
                </a:cxn>
                <a:cxn ang="0">
                  <a:pos x="2" y="2"/>
                </a:cxn>
                <a:cxn ang="0">
                  <a:pos x="5" y="1"/>
                </a:cxn>
                <a:cxn ang="0">
                  <a:pos x="8" y="0"/>
                </a:cxn>
                <a:cxn ang="0">
                  <a:pos x="269" y="0"/>
                </a:cxn>
                <a:cxn ang="0">
                  <a:pos x="272" y="1"/>
                </a:cxn>
                <a:cxn ang="0">
                  <a:pos x="274" y="2"/>
                </a:cxn>
                <a:cxn ang="0">
                  <a:pos x="275" y="4"/>
                </a:cxn>
                <a:cxn ang="0">
                  <a:pos x="276" y="7"/>
                </a:cxn>
                <a:cxn ang="0">
                  <a:pos x="276" y="265"/>
                </a:cxn>
                <a:cxn ang="0">
                  <a:pos x="275" y="267"/>
                </a:cxn>
                <a:cxn ang="0">
                  <a:pos x="274" y="269"/>
                </a:cxn>
                <a:cxn ang="0">
                  <a:pos x="272" y="271"/>
                </a:cxn>
                <a:cxn ang="0">
                  <a:pos x="269" y="271"/>
                </a:cxn>
                <a:cxn ang="0">
                  <a:pos x="8" y="271"/>
                </a:cxn>
              </a:cxnLst>
              <a:rect l="0" t="0" r="r" b="b"/>
              <a:pathLst>
                <a:path w="276" h="271">
                  <a:moveTo>
                    <a:pt x="15" y="258"/>
                  </a:moveTo>
                  <a:lnTo>
                    <a:pt x="262" y="258"/>
                  </a:lnTo>
                  <a:lnTo>
                    <a:pt x="262" y="14"/>
                  </a:lnTo>
                  <a:lnTo>
                    <a:pt x="15" y="14"/>
                  </a:lnTo>
                  <a:lnTo>
                    <a:pt x="15" y="258"/>
                  </a:lnTo>
                  <a:close/>
                  <a:moveTo>
                    <a:pt x="8" y="271"/>
                  </a:moveTo>
                  <a:lnTo>
                    <a:pt x="5" y="271"/>
                  </a:lnTo>
                  <a:lnTo>
                    <a:pt x="2" y="269"/>
                  </a:lnTo>
                  <a:lnTo>
                    <a:pt x="1" y="267"/>
                  </a:lnTo>
                  <a:lnTo>
                    <a:pt x="0" y="265"/>
                  </a:lnTo>
                  <a:lnTo>
                    <a:pt x="0" y="7"/>
                  </a:lnTo>
                  <a:lnTo>
                    <a:pt x="1" y="4"/>
                  </a:lnTo>
                  <a:lnTo>
                    <a:pt x="2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269" y="0"/>
                  </a:lnTo>
                  <a:lnTo>
                    <a:pt x="272" y="1"/>
                  </a:lnTo>
                  <a:lnTo>
                    <a:pt x="274" y="2"/>
                  </a:lnTo>
                  <a:lnTo>
                    <a:pt x="275" y="4"/>
                  </a:lnTo>
                  <a:lnTo>
                    <a:pt x="276" y="7"/>
                  </a:lnTo>
                  <a:lnTo>
                    <a:pt x="276" y="265"/>
                  </a:lnTo>
                  <a:lnTo>
                    <a:pt x="275" y="267"/>
                  </a:lnTo>
                  <a:lnTo>
                    <a:pt x="274" y="269"/>
                  </a:lnTo>
                  <a:lnTo>
                    <a:pt x="272" y="271"/>
                  </a:lnTo>
                  <a:lnTo>
                    <a:pt x="269" y="271"/>
                  </a:lnTo>
                  <a:lnTo>
                    <a:pt x="8" y="27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3" name="Rectangle 3277"/>
            <p:cNvSpPr>
              <a:spLocks noChangeArrowheads="1"/>
            </p:cNvSpPr>
            <p:nvPr/>
          </p:nvSpPr>
          <p:spPr bwMode="auto">
            <a:xfrm>
              <a:off x="1440" y="2312"/>
              <a:ext cx="66" cy="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4" name="Freeform 3278"/>
            <p:cNvSpPr>
              <a:spLocks noEditPoints="1"/>
            </p:cNvSpPr>
            <p:nvPr/>
          </p:nvSpPr>
          <p:spPr bwMode="auto">
            <a:xfrm>
              <a:off x="1438" y="2311"/>
              <a:ext cx="69" cy="68"/>
            </a:xfrm>
            <a:custGeom>
              <a:avLst/>
              <a:gdLst/>
              <a:ahLst/>
              <a:cxnLst>
                <a:cxn ang="0">
                  <a:pos x="13" y="258"/>
                </a:cxn>
                <a:cxn ang="0">
                  <a:pos x="261" y="258"/>
                </a:cxn>
                <a:cxn ang="0">
                  <a:pos x="261" y="14"/>
                </a:cxn>
                <a:cxn ang="0">
                  <a:pos x="13" y="14"/>
                </a:cxn>
                <a:cxn ang="0">
                  <a:pos x="13" y="258"/>
                </a:cxn>
                <a:cxn ang="0">
                  <a:pos x="6" y="271"/>
                </a:cxn>
                <a:cxn ang="0">
                  <a:pos x="4" y="271"/>
                </a:cxn>
                <a:cxn ang="0">
                  <a:pos x="2" y="269"/>
                </a:cxn>
                <a:cxn ang="0">
                  <a:pos x="0" y="267"/>
                </a:cxn>
                <a:cxn ang="0">
                  <a:pos x="0" y="265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1"/>
                </a:cxn>
                <a:cxn ang="0">
                  <a:pos x="6" y="0"/>
                </a:cxn>
                <a:cxn ang="0">
                  <a:pos x="268" y="0"/>
                </a:cxn>
                <a:cxn ang="0">
                  <a:pos x="270" y="1"/>
                </a:cxn>
                <a:cxn ang="0">
                  <a:pos x="272" y="2"/>
                </a:cxn>
                <a:cxn ang="0">
                  <a:pos x="274" y="4"/>
                </a:cxn>
                <a:cxn ang="0">
                  <a:pos x="275" y="7"/>
                </a:cxn>
                <a:cxn ang="0">
                  <a:pos x="275" y="265"/>
                </a:cxn>
                <a:cxn ang="0">
                  <a:pos x="274" y="267"/>
                </a:cxn>
                <a:cxn ang="0">
                  <a:pos x="272" y="269"/>
                </a:cxn>
                <a:cxn ang="0">
                  <a:pos x="270" y="271"/>
                </a:cxn>
                <a:cxn ang="0">
                  <a:pos x="268" y="271"/>
                </a:cxn>
                <a:cxn ang="0">
                  <a:pos x="6" y="271"/>
                </a:cxn>
              </a:cxnLst>
              <a:rect l="0" t="0" r="r" b="b"/>
              <a:pathLst>
                <a:path w="275" h="271">
                  <a:moveTo>
                    <a:pt x="13" y="258"/>
                  </a:moveTo>
                  <a:lnTo>
                    <a:pt x="261" y="258"/>
                  </a:lnTo>
                  <a:lnTo>
                    <a:pt x="261" y="14"/>
                  </a:lnTo>
                  <a:lnTo>
                    <a:pt x="13" y="14"/>
                  </a:lnTo>
                  <a:lnTo>
                    <a:pt x="13" y="258"/>
                  </a:lnTo>
                  <a:close/>
                  <a:moveTo>
                    <a:pt x="6" y="271"/>
                  </a:moveTo>
                  <a:lnTo>
                    <a:pt x="4" y="271"/>
                  </a:lnTo>
                  <a:lnTo>
                    <a:pt x="2" y="269"/>
                  </a:lnTo>
                  <a:lnTo>
                    <a:pt x="0" y="267"/>
                  </a:lnTo>
                  <a:lnTo>
                    <a:pt x="0" y="265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1"/>
                  </a:lnTo>
                  <a:lnTo>
                    <a:pt x="6" y="0"/>
                  </a:lnTo>
                  <a:lnTo>
                    <a:pt x="268" y="0"/>
                  </a:lnTo>
                  <a:lnTo>
                    <a:pt x="270" y="1"/>
                  </a:lnTo>
                  <a:lnTo>
                    <a:pt x="272" y="2"/>
                  </a:lnTo>
                  <a:lnTo>
                    <a:pt x="274" y="4"/>
                  </a:lnTo>
                  <a:lnTo>
                    <a:pt x="275" y="7"/>
                  </a:lnTo>
                  <a:lnTo>
                    <a:pt x="275" y="265"/>
                  </a:lnTo>
                  <a:lnTo>
                    <a:pt x="274" y="267"/>
                  </a:lnTo>
                  <a:lnTo>
                    <a:pt x="272" y="269"/>
                  </a:lnTo>
                  <a:lnTo>
                    <a:pt x="270" y="271"/>
                  </a:lnTo>
                  <a:lnTo>
                    <a:pt x="268" y="271"/>
                  </a:lnTo>
                  <a:lnTo>
                    <a:pt x="6" y="27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5" name="Rectangle 3279"/>
            <p:cNvSpPr>
              <a:spLocks noChangeArrowheads="1"/>
            </p:cNvSpPr>
            <p:nvPr/>
          </p:nvSpPr>
          <p:spPr bwMode="auto">
            <a:xfrm>
              <a:off x="1342" y="2312"/>
              <a:ext cx="66" cy="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6" name="Freeform 3280"/>
            <p:cNvSpPr>
              <a:spLocks noEditPoints="1"/>
            </p:cNvSpPr>
            <p:nvPr/>
          </p:nvSpPr>
          <p:spPr bwMode="auto">
            <a:xfrm>
              <a:off x="1341" y="2311"/>
              <a:ext cx="68" cy="68"/>
            </a:xfrm>
            <a:custGeom>
              <a:avLst/>
              <a:gdLst/>
              <a:ahLst/>
              <a:cxnLst>
                <a:cxn ang="0">
                  <a:pos x="14" y="258"/>
                </a:cxn>
                <a:cxn ang="0">
                  <a:pos x="262" y="258"/>
                </a:cxn>
                <a:cxn ang="0">
                  <a:pos x="262" y="14"/>
                </a:cxn>
                <a:cxn ang="0">
                  <a:pos x="14" y="14"/>
                </a:cxn>
                <a:cxn ang="0">
                  <a:pos x="14" y="258"/>
                </a:cxn>
                <a:cxn ang="0">
                  <a:pos x="7" y="271"/>
                </a:cxn>
                <a:cxn ang="0">
                  <a:pos x="5" y="271"/>
                </a:cxn>
                <a:cxn ang="0">
                  <a:pos x="2" y="269"/>
                </a:cxn>
                <a:cxn ang="0">
                  <a:pos x="1" y="267"/>
                </a:cxn>
                <a:cxn ang="0">
                  <a:pos x="0" y="265"/>
                </a:cxn>
                <a:cxn ang="0">
                  <a:pos x="0" y="7"/>
                </a:cxn>
                <a:cxn ang="0">
                  <a:pos x="1" y="4"/>
                </a:cxn>
                <a:cxn ang="0">
                  <a:pos x="2" y="2"/>
                </a:cxn>
                <a:cxn ang="0">
                  <a:pos x="5" y="1"/>
                </a:cxn>
                <a:cxn ang="0">
                  <a:pos x="7" y="0"/>
                </a:cxn>
                <a:cxn ang="0">
                  <a:pos x="268" y="0"/>
                </a:cxn>
                <a:cxn ang="0">
                  <a:pos x="271" y="1"/>
                </a:cxn>
                <a:cxn ang="0">
                  <a:pos x="273" y="2"/>
                </a:cxn>
                <a:cxn ang="0">
                  <a:pos x="276" y="4"/>
                </a:cxn>
                <a:cxn ang="0">
                  <a:pos x="276" y="7"/>
                </a:cxn>
                <a:cxn ang="0">
                  <a:pos x="276" y="265"/>
                </a:cxn>
                <a:cxn ang="0">
                  <a:pos x="276" y="267"/>
                </a:cxn>
                <a:cxn ang="0">
                  <a:pos x="273" y="269"/>
                </a:cxn>
                <a:cxn ang="0">
                  <a:pos x="271" y="271"/>
                </a:cxn>
                <a:cxn ang="0">
                  <a:pos x="268" y="271"/>
                </a:cxn>
                <a:cxn ang="0">
                  <a:pos x="7" y="271"/>
                </a:cxn>
              </a:cxnLst>
              <a:rect l="0" t="0" r="r" b="b"/>
              <a:pathLst>
                <a:path w="276" h="271">
                  <a:moveTo>
                    <a:pt x="14" y="258"/>
                  </a:moveTo>
                  <a:lnTo>
                    <a:pt x="262" y="258"/>
                  </a:lnTo>
                  <a:lnTo>
                    <a:pt x="262" y="14"/>
                  </a:lnTo>
                  <a:lnTo>
                    <a:pt x="14" y="14"/>
                  </a:lnTo>
                  <a:lnTo>
                    <a:pt x="14" y="258"/>
                  </a:lnTo>
                  <a:close/>
                  <a:moveTo>
                    <a:pt x="7" y="271"/>
                  </a:moveTo>
                  <a:lnTo>
                    <a:pt x="5" y="271"/>
                  </a:lnTo>
                  <a:lnTo>
                    <a:pt x="2" y="269"/>
                  </a:lnTo>
                  <a:lnTo>
                    <a:pt x="1" y="267"/>
                  </a:lnTo>
                  <a:lnTo>
                    <a:pt x="0" y="265"/>
                  </a:lnTo>
                  <a:lnTo>
                    <a:pt x="0" y="7"/>
                  </a:lnTo>
                  <a:lnTo>
                    <a:pt x="1" y="4"/>
                  </a:lnTo>
                  <a:lnTo>
                    <a:pt x="2" y="2"/>
                  </a:lnTo>
                  <a:lnTo>
                    <a:pt x="5" y="1"/>
                  </a:lnTo>
                  <a:lnTo>
                    <a:pt x="7" y="0"/>
                  </a:lnTo>
                  <a:lnTo>
                    <a:pt x="268" y="0"/>
                  </a:lnTo>
                  <a:lnTo>
                    <a:pt x="271" y="1"/>
                  </a:lnTo>
                  <a:lnTo>
                    <a:pt x="273" y="2"/>
                  </a:lnTo>
                  <a:lnTo>
                    <a:pt x="276" y="4"/>
                  </a:lnTo>
                  <a:lnTo>
                    <a:pt x="276" y="7"/>
                  </a:lnTo>
                  <a:lnTo>
                    <a:pt x="276" y="265"/>
                  </a:lnTo>
                  <a:lnTo>
                    <a:pt x="276" y="267"/>
                  </a:lnTo>
                  <a:lnTo>
                    <a:pt x="273" y="269"/>
                  </a:lnTo>
                  <a:lnTo>
                    <a:pt x="271" y="271"/>
                  </a:lnTo>
                  <a:lnTo>
                    <a:pt x="268" y="271"/>
                  </a:lnTo>
                  <a:lnTo>
                    <a:pt x="7" y="27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7" name="Freeform 3281"/>
            <p:cNvSpPr>
              <a:spLocks/>
            </p:cNvSpPr>
            <p:nvPr/>
          </p:nvSpPr>
          <p:spPr bwMode="auto">
            <a:xfrm>
              <a:off x="1187" y="2451"/>
              <a:ext cx="1" cy="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0"/>
                </a:cxn>
                <a:cxn ang="0">
                  <a:pos x="1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1" y="11"/>
                </a:cxn>
                <a:cxn ang="0">
                  <a:pos x="2" y="13"/>
                </a:cxn>
                <a:cxn ang="0">
                  <a:pos x="4" y="13"/>
                </a:cxn>
                <a:cxn ang="0">
                  <a:pos x="4" y="0"/>
                </a:cxn>
              </a:cxnLst>
              <a:rect l="0" t="0" r="r" b="b"/>
              <a:pathLst>
                <a:path w="4" h="13">
                  <a:moveTo>
                    <a:pt x="4" y="0"/>
                  </a:moveTo>
                  <a:lnTo>
                    <a:pt x="2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1"/>
                  </a:lnTo>
                  <a:lnTo>
                    <a:pt x="2" y="13"/>
                  </a:lnTo>
                  <a:lnTo>
                    <a:pt x="4" y="1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8" name="Rectangle 3282"/>
            <p:cNvSpPr>
              <a:spLocks noChangeArrowheads="1"/>
            </p:cNvSpPr>
            <p:nvPr/>
          </p:nvSpPr>
          <p:spPr bwMode="auto">
            <a:xfrm>
              <a:off x="1188" y="2451"/>
              <a:ext cx="406" cy="3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899" name="Freeform 3283"/>
            <p:cNvSpPr>
              <a:spLocks/>
            </p:cNvSpPr>
            <p:nvPr/>
          </p:nvSpPr>
          <p:spPr bwMode="auto">
            <a:xfrm>
              <a:off x="1594" y="2451"/>
              <a:ext cx="1" cy="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" y="13"/>
                </a:cxn>
                <a:cxn ang="0">
                  <a:pos x="3" y="11"/>
                </a:cxn>
                <a:cxn ang="0">
                  <a:pos x="4" y="9"/>
                </a:cxn>
                <a:cxn ang="0">
                  <a:pos x="4" y="7"/>
                </a:cxn>
                <a:cxn ang="0">
                  <a:pos x="4" y="4"/>
                </a:cxn>
                <a:cxn ang="0">
                  <a:pos x="3" y="2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13"/>
                </a:cxn>
              </a:cxnLst>
              <a:rect l="0" t="0" r="r" b="b"/>
              <a:pathLst>
                <a:path w="4" h="13">
                  <a:moveTo>
                    <a:pt x="0" y="13"/>
                  </a:moveTo>
                  <a:lnTo>
                    <a:pt x="2" y="13"/>
                  </a:lnTo>
                  <a:lnTo>
                    <a:pt x="3" y="11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4"/>
                  </a:lnTo>
                  <a:lnTo>
                    <a:pt x="3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0" name="Rectangle 3284"/>
            <p:cNvSpPr>
              <a:spLocks noChangeArrowheads="1"/>
            </p:cNvSpPr>
            <p:nvPr/>
          </p:nvSpPr>
          <p:spPr bwMode="auto">
            <a:xfrm>
              <a:off x="1221" y="1881"/>
              <a:ext cx="64" cy="6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1" name="Freeform 3285"/>
            <p:cNvSpPr>
              <a:spLocks noEditPoints="1"/>
            </p:cNvSpPr>
            <p:nvPr/>
          </p:nvSpPr>
          <p:spPr bwMode="auto">
            <a:xfrm>
              <a:off x="1219" y="1879"/>
              <a:ext cx="68" cy="68"/>
            </a:xfrm>
            <a:custGeom>
              <a:avLst/>
              <a:gdLst/>
              <a:ahLst/>
              <a:cxnLst>
                <a:cxn ang="0">
                  <a:pos x="14" y="258"/>
                </a:cxn>
                <a:cxn ang="0">
                  <a:pos x="259" y="258"/>
                </a:cxn>
                <a:cxn ang="0">
                  <a:pos x="259" y="14"/>
                </a:cxn>
                <a:cxn ang="0">
                  <a:pos x="14" y="14"/>
                </a:cxn>
                <a:cxn ang="0">
                  <a:pos x="14" y="258"/>
                </a:cxn>
                <a:cxn ang="0">
                  <a:pos x="7" y="272"/>
                </a:cxn>
                <a:cxn ang="0">
                  <a:pos x="4" y="271"/>
                </a:cxn>
                <a:cxn ang="0">
                  <a:pos x="2" y="270"/>
                </a:cxn>
                <a:cxn ang="0">
                  <a:pos x="1" y="267"/>
                </a:cxn>
                <a:cxn ang="0">
                  <a:pos x="0" y="265"/>
                </a:cxn>
                <a:cxn ang="0">
                  <a:pos x="0" y="7"/>
                </a:cxn>
                <a:cxn ang="0">
                  <a:pos x="1" y="5"/>
                </a:cxn>
                <a:cxn ang="0">
                  <a:pos x="2" y="2"/>
                </a:cxn>
                <a:cxn ang="0">
                  <a:pos x="4" y="1"/>
                </a:cxn>
                <a:cxn ang="0">
                  <a:pos x="7" y="0"/>
                </a:cxn>
                <a:cxn ang="0">
                  <a:pos x="266" y="0"/>
                </a:cxn>
                <a:cxn ang="0">
                  <a:pos x="268" y="1"/>
                </a:cxn>
                <a:cxn ang="0">
                  <a:pos x="271" y="2"/>
                </a:cxn>
                <a:cxn ang="0">
                  <a:pos x="272" y="5"/>
                </a:cxn>
                <a:cxn ang="0">
                  <a:pos x="273" y="7"/>
                </a:cxn>
                <a:cxn ang="0">
                  <a:pos x="273" y="265"/>
                </a:cxn>
                <a:cxn ang="0">
                  <a:pos x="272" y="267"/>
                </a:cxn>
                <a:cxn ang="0">
                  <a:pos x="271" y="270"/>
                </a:cxn>
                <a:cxn ang="0">
                  <a:pos x="268" y="271"/>
                </a:cxn>
                <a:cxn ang="0">
                  <a:pos x="266" y="272"/>
                </a:cxn>
                <a:cxn ang="0">
                  <a:pos x="7" y="272"/>
                </a:cxn>
              </a:cxnLst>
              <a:rect l="0" t="0" r="r" b="b"/>
              <a:pathLst>
                <a:path w="273" h="272">
                  <a:moveTo>
                    <a:pt x="14" y="258"/>
                  </a:moveTo>
                  <a:lnTo>
                    <a:pt x="259" y="258"/>
                  </a:lnTo>
                  <a:lnTo>
                    <a:pt x="259" y="14"/>
                  </a:lnTo>
                  <a:lnTo>
                    <a:pt x="14" y="14"/>
                  </a:lnTo>
                  <a:lnTo>
                    <a:pt x="14" y="258"/>
                  </a:lnTo>
                  <a:close/>
                  <a:moveTo>
                    <a:pt x="7" y="272"/>
                  </a:moveTo>
                  <a:lnTo>
                    <a:pt x="4" y="271"/>
                  </a:lnTo>
                  <a:lnTo>
                    <a:pt x="2" y="270"/>
                  </a:lnTo>
                  <a:lnTo>
                    <a:pt x="1" y="267"/>
                  </a:lnTo>
                  <a:lnTo>
                    <a:pt x="0" y="26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7" y="0"/>
                  </a:lnTo>
                  <a:lnTo>
                    <a:pt x="266" y="0"/>
                  </a:lnTo>
                  <a:lnTo>
                    <a:pt x="268" y="1"/>
                  </a:lnTo>
                  <a:lnTo>
                    <a:pt x="271" y="2"/>
                  </a:lnTo>
                  <a:lnTo>
                    <a:pt x="272" y="5"/>
                  </a:lnTo>
                  <a:lnTo>
                    <a:pt x="273" y="7"/>
                  </a:lnTo>
                  <a:lnTo>
                    <a:pt x="273" y="265"/>
                  </a:lnTo>
                  <a:lnTo>
                    <a:pt x="272" y="267"/>
                  </a:lnTo>
                  <a:lnTo>
                    <a:pt x="271" y="270"/>
                  </a:lnTo>
                  <a:lnTo>
                    <a:pt x="268" y="271"/>
                  </a:lnTo>
                  <a:lnTo>
                    <a:pt x="266" y="272"/>
                  </a:lnTo>
                  <a:lnTo>
                    <a:pt x="7" y="27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2" name="Rectangle 3286"/>
            <p:cNvSpPr>
              <a:spLocks noChangeArrowheads="1"/>
            </p:cNvSpPr>
            <p:nvPr/>
          </p:nvSpPr>
          <p:spPr bwMode="auto">
            <a:xfrm>
              <a:off x="1221" y="2053"/>
              <a:ext cx="64" cy="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3" name="Freeform 3287"/>
            <p:cNvSpPr>
              <a:spLocks noEditPoints="1"/>
            </p:cNvSpPr>
            <p:nvPr/>
          </p:nvSpPr>
          <p:spPr bwMode="auto">
            <a:xfrm>
              <a:off x="1219" y="2052"/>
              <a:ext cx="68" cy="68"/>
            </a:xfrm>
            <a:custGeom>
              <a:avLst/>
              <a:gdLst/>
              <a:ahLst/>
              <a:cxnLst>
                <a:cxn ang="0">
                  <a:pos x="14" y="258"/>
                </a:cxn>
                <a:cxn ang="0">
                  <a:pos x="259" y="258"/>
                </a:cxn>
                <a:cxn ang="0">
                  <a:pos x="259" y="15"/>
                </a:cxn>
                <a:cxn ang="0">
                  <a:pos x="14" y="15"/>
                </a:cxn>
                <a:cxn ang="0">
                  <a:pos x="14" y="258"/>
                </a:cxn>
                <a:cxn ang="0">
                  <a:pos x="7" y="273"/>
                </a:cxn>
                <a:cxn ang="0">
                  <a:pos x="4" y="272"/>
                </a:cxn>
                <a:cxn ang="0">
                  <a:pos x="2" y="271"/>
                </a:cxn>
                <a:cxn ang="0">
                  <a:pos x="1" y="268"/>
                </a:cxn>
                <a:cxn ang="0">
                  <a:pos x="0" y="266"/>
                </a:cxn>
                <a:cxn ang="0">
                  <a:pos x="0" y="8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4" y="1"/>
                </a:cxn>
                <a:cxn ang="0">
                  <a:pos x="7" y="0"/>
                </a:cxn>
                <a:cxn ang="0">
                  <a:pos x="266" y="0"/>
                </a:cxn>
                <a:cxn ang="0">
                  <a:pos x="268" y="1"/>
                </a:cxn>
                <a:cxn ang="0">
                  <a:pos x="271" y="3"/>
                </a:cxn>
                <a:cxn ang="0">
                  <a:pos x="272" y="5"/>
                </a:cxn>
                <a:cxn ang="0">
                  <a:pos x="273" y="8"/>
                </a:cxn>
                <a:cxn ang="0">
                  <a:pos x="273" y="266"/>
                </a:cxn>
                <a:cxn ang="0">
                  <a:pos x="272" y="268"/>
                </a:cxn>
                <a:cxn ang="0">
                  <a:pos x="271" y="271"/>
                </a:cxn>
                <a:cxn ang="0">
                  <a:pos x="268" y="272"/>
                </a:cxn>
                <a:cxn ang="0">
                  <a:pos x="266" y="273"/>
                </a:cxn>
                <a:cxn ang="0">
                  <a:pos x="7" y="273"/>
                </a:cxn>
              </a:cxnLst>
              <a:rect l="0" t="0" r="r" b="b"/>
              <a:pathLst>
                <a:path w="273" h="273">
                  <a:moveTo>
                    <a:pt x="14" y="258"/>
                  </a:moveTo>
                  <a:lnTo>
                    <a:pt x="259" y="258"/>
                  </a:lnTo>
                  <a:lnTo>
                    <a:pt x="259" y="15"/>
                  </a:lnTo>
                  <a:lnTo>
                    <a:pt x="14" y="15"/>
                  </a:lnTo>
                  <a:lnTo>
                    <a:pt x="14" y="258"/>
                  </a:lnTo>
                  <a:close/>
                  <a:moveTo>
                    <a:pt x="7" y="273"/>
                  </a:moveTo>
                  <a:lnTo>
                    <a:pt x="4" y="272"/>
                  </a:lnTo>
                  <a:lnTo>
                    <a:pt x="2" y="271"/>
                  </a:lnTo>
                  <a:lnTo>
                    <a:pt x="1" y="268"/>
                  </a:lnTo>
                  <a:lnTo>
                    <a:pt x="0" y="266"/>
                  </a:lnTo>
                  <a:lnTo>
                    <a:pt x="0" y="8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266" y="0"/>
                  </a:lnTo>
                  <a:lnTo>
                    <a:pt x="268" y="1"/>
                  </a:lnTo>
                  <a:lnTo>
                    <a:pt x="271" y="3"/>
                  </a:lnTo>
                  <a:lnTo>
                    <a:pt x="272" y="5"/>
                  </a:lnTo>
                  <a:lnTo>
                    <a:pt x="273" y="8"/>
                  </a:lnTo>
                  <a:lnTo>
                    <a:pt x="273" y="266"/>
                  </a:lnTo>
                  <a:lnTo>
                    <a:pt x="272" y="268"/>
                  </a:lnTo>
                  <a:lnTo>
                    <a:pt x="271" y="271"/>
                  </a:lnTo>
                  <a:lnTo>
                    <a:pt x="268" y="272"/>
                  </a:lnTo>
                  <a:lnTo>
                    <a:pt x="266" y="273"/>
                  </a:lnTo>
                  <a:lnTo>
                    <a:pt x="7" y="273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4" name="Freeform 3288"/>
            <p:cNvSpPr>
              <a:spLocks/>
            </p:cNvSpPr>
            <p:nvPr/>
          </p:nvSpPr>
          <p:spPr bwMode="auto">
            <a:xfrm>
              <a:off x="1199" y="2426"/>
              <a:ext cx="10" cy="5"/>
            </a:xfrm>
            <a:custGeom>
              <a:avLst/>
              <a:gdLst/>
              <a:ahLst/>
              <a:cxnLst>
                <a:cxn ang="0">
                  <a:pos x="41" y="21"/>
                </a:cxn>
                <a:cxn ang="0">
                  <a:pos x="41" y="16"/>
                </a:cxn>
                <a:cxn ang="0">
                  <a:pos x="40" y="12"/>
                </a:cxn>
                <a:cxn ang="0">
                  <a:pos x="38" y="8"/>
                </a:cxn>
                <a:cxn ang="0">
                  <a:pos x="35" y="5"/>
                </a:cxn>
                <a:cxn ang="0">
                  <a:pos x="32" y="3"/>
                </a:cxn>
                <a:cxn ang="0">
                  <a:pos x="29" y="2"/>
                </a:cxn>
                <a:cxn ang="0">
                  <a:pos x="24" y="1"/>
                </a:cxn>
                <a:cxn ang="0">
                  <a:pos x="20" y="0"/>
                </a:cxn>
                <a:cxn ang="0">
                  <a:pos x="16" y="1"/>
                </a:cxn>
                <a:cxn ang="0">
                  <a:pos x="13" y="2"/>
                </a:cxn>
                <a:cxn ang="0">
                  <a:pos x="9" y="3"/>
                </a:cxn>
                <a:cxn ang="0">
                  <a:pos x="6" y="5"/>
                </a:cxn>
                <a:cxn ang="0">
                  <a:pos x="3" y="8"/>
                </a:cxn>
                <a:cxn ang="0">
                  <a:pos x="1" y="12"/>
                </a:cxn>
                <a:cxn ang="0">
                  <a:pos x="0" y="16"/>
                </a:cxn>
                <a:cxn ang="0">
                  <a:pos x="0" y="21"/>
                </a:cxn>
                <a:cxn ang="0">
                  <a:pos x="41" y="21"/>
                </a:cxn>
              </a:cxnLst>
              <a:rect l="0" t="0" r="r" b="b"/>
              <a:pathLst>
                <a:path w="41" h="21">
                  <a:moveTo>
                    <a:pt x="41" y="21"/>
                  </a:moveTo>
                  <a:lnTo>
                    <a:pt x="41" y="16"/>
                  </a:lnTo>
                  <a:lnTo>
                    <a:pt x="40" y="12"/>
                  </a:lnTo>
                  <a:lnTo>
                    <a:pt x="38" y="8"/>
                  </a:lnTo>
                  <a:lnTo>
                    <a:pt x="35" y="5"/>
                  </a:lnTo>
                  <a:lnTo>
                    <a:pt x="32" y="3"/>
                  </a:lnTo>
                  <a:lnTo>
                    <a:pt x="29" y="2"/>
                  </a:lnTo>
                  <a:lnTo>
                    <a:pt x="24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3" y="2"/>
                  </a:lnTo>
                  <a:lnTo>
                    <a:pt x="9" y="3"/>
                  </a:lnTo>
                  <a:lnTo>
                    <a:pt x="6" y="5"/>
                  </a:lnTo>
                  <a:lnTo>
                    <a:pt x="3" y="8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41" y="2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5" name="Rectangle 3289"/>
            <p:cNvSpPr>
              <a:spLocks noChangeArrowheads="1"/>
            </p:cNvSpPr>
            <p:nvPr/>
          </p:nvSpPr>
          <p:spPr bwMode="auto">
            <a:xfrm>
              <a:off x="1199" y="2431"/>
              <a:ext cx="10" cy="43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6" name="Freeform 3290"/>
            <p:cNvSpPr>
              <a:spLocks/>
            </p:cNvSpPr>
            <p:nvPr/>
          </p:nvSpPr>
          <p:spPr bwMode="auto">
            <a:xfrm>
              <a:off x="1199" y="2474"/>
              <a:ext cx="10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1" y="9"/>
                </a:cxn>
                <a:cxn ang="0">
                  <a:pos x="3" y="12"/>
                </a:cxn>
                <a:cxn ang="0">
                  <a:pos x="6" y="15"/>
                </a:cxn>
                <a:cxn ang="0">
                  <a:pos x="9" y="18"/>
                </a:cxn>
                <a:cxn ang="0">
                  <a:pos x="13" y="19"/>
                </a:cxn>
                <a:cxn ang="0">
                  <a:pos x="16" y="20"/>
                </a:cxn>
                <a:cxn ang="0">
                  <a:pos x="20" y="20"/>
                </a:cxn>
                <a:cxn ang="0">
                  <a:pos x="24" y="20"/>
                </a:cxn>
                <a:cxn ang="0">
                  <a:pos x="29" y="19"/>
                </a:cxn>
                <a:cxn ang="0">
                  <a:pos x="32" y="18"/>
                </a:cxn>
                <a:cxn ang="0">
                  <a:pos x="35" y="15"/>
                </a:cxn>
                <a:cxn ang="0">
                  <a:pos x="38" y="12"/>
                </a:cxn>
                <a:cxn ang="0">
                  <a:pos x="40" y="9"/>
                </a:cxn>
                <a:cxn ang="0">
                  <a:pos x="41" y="5"/>
                </a:cxn>
                <a:cxn ang="0">
                  <a:pos x="41" y="0"/>
                </a:cxn>
                <a:cxn ang="0">
                  <a:pos x="0" y="0"/>
                </a:cxn>
              </a:cxnLst>
              <a:rect l="0" t="0" r="r" b="b"/>
              <a:pathLst>
                <a:path w="41" h="20">
                  <a:moveTo>
                    <a:pt x="0" y="0"/>
                  </a:moveTo>
                  <a:lnTo>
                    <a:pt x="0" y="5"/>
                  </a:lnTo>
                  <a:lnTo>
                    <a:pt x="1" y="9"/>
                  </a:lnTo>
                  <a:lnTo>
                    <a:pt x="3" y="12"/>
                  </a:lnTo>
                  <a:lnTo>
                    <a:pt x="6" y="15"/>
                  </a:lnTo>
                  <a:lnTo>
                    <a:pt x="9" y="18"/>
                  </a:lnTo>
                  <a:lnTo>
                    <a:pt x="13" y="19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9" y="19"/>
                  </a:lnTo>
                  <a:lnTo>
                    <a:pt x="32" y="18"/>
                  </a:lnTo>
                  <a:lnTo>
                    <a:pt x="35" y="15"/>
                  </a:lnTo>
                  <a:lnTo>
                    <a:pt x="38" y="12"/>
                  </a:lnTo>
                  <a:lnTo>
                    <a:pt x="40" y="9"/>
                  </a:lnTo>
                  <a:lnTo>
                    <a:pt x="41" y="5"/>
                  </a:lnTo>
                  <a:lnTo>
                    <a:pt x="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7" name="Freeform 3291"/>
            <p:cNvSpPr>
              <a:spLocks/>
            </p:cNvSpPr>
            <p:nvPr/>
          </p:nvSpPr>
          <p:spPr bwMode="auto">
            <a:xfrm>
              <a:off x="1570" y="2426"/>
              <a:ext cx="11" cy="5"/>
            </a:xfrm>
            <a:custGeom>
              <a:avLst/>
              <a:gdLst/>
              <a:ahLst/>
              <a:cxnLst>
                <a:cxn ang="0">
                  <a:pos x="42" y="21"/>
                </a:cxn>
                <a:cxn ang="0">
                  <a:pos x="41" y="16"/>
                </a:cxn>
                <a:cxn ang="0">
                  <a:pos x="40" y="12"/>
                </a:cxn>
                <a:cxn ang="0">
                  <a:pos x="38" y="8"/>
                </a:cxn>
                <a:cxn ang="0">
                  <a:pos x="35" y="5"/>
                </a:cxn>
                <a:cxn ang="0">
                  <a:pos x="32" y="3"/>
                </a:cxn>
                <a:cxn ang="0">
                  <a:pos x="29" y="2"/>
                </a:cxn>
                <a:cxn ang="0">
                  <a:pos x="25" y="1"/>
                </a:cxn>
                <a:cxn ang="0">
                  <a:pos x="21" y="0"/>
                </a:cxn>
                <a:cxn ang="0">
                  <a:pos x="16" y="1"/>
                </a:cxn>
                <a:cxn ang="0">
                  <a:pos x="13" y="2"/>
                </a:cxn>
                <a:cxn ang="0">
                  <a:pos x="9" y="3"/>
                </a:cxn>
                <a:cxn ang="0">
                  <a:pos x="6" y="5"/>
                </a:cxn>
                <a:cxn ang="0">
                  <a:pos x="4" y="8"/>
                </a:cxn>
                <a:cxn ang="0">
                  <a:pos x="2" y="12"/>
                </a:cxn>
                <a:cxn ang="0">
                  <a:pos x="0" y="16"/>
                </a:cxn>
                <a:cxn ang="0">
                  <a:pos x="0" y="21"/>
                </a:cxn>
                <a:cxn ang="0">
                  <a:pos x="42" y="21"/>
                </a:cxn>
              </a:cxnLst>
              <a:rect l="0" t="0" r="r" b="b"/>
              <a:pathLst>
                <a:path w="42" h="21">
                  <a:moveTo>
                    <a:pt x="42" y="21"/>
                  </a:moveTo>
                  <a:lnTo>
                    <a:pt x="41" y="16"/>
                  </a:lnTo>
                  <a:lnTo>
                    <a:pt x="40" y="12"/>
                  </a:lnTo>
                  <a:lnTo>
                    <a:pt x="38" y="8"/>
                  </a:lnTo>
                  <a:lnTo>
                    <a:pt x="35" y="5"/>
                  </a:lnTo>
                  <a:lnTo>
                    <a:pt x="32" y="3"/>
                  </a:lnTo>
                  <a:lnTo>
                    <a:pt x="29" y="2"/>
                  </a:lnTo>
                  <a:lnTo>
                    <a:pt x="25" y="1"/>
                  </a:lnTo>
                  <a:lnTo>
                    <a:pt x="21" y="0"/>
                  </a:lnTo>
                  <a:lnTo>
                    <a:pt x="16" y="1"/>
                  </a:lnTo>
                  <a:lnTo>
                    <a:pt x="13" y="2"/>
                  </a:lnTo>
                  <a:lnTo>
                    <a:pt x="9" y="3"/>
                  </a:lnTo>
                  <a:lnTo>
                    <a:pt x="6" y="5"/>
                  </a:lnTo>
                  <a:lnTo>
                    <a:pt x="4" y="8"/>
                  </a:lnTo>
                  <a:lnTo>
                    <a:pt x="2" y="12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42" y="2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8" name="Rectangle 3292"/>
            <p:cNvSpPr>
              <a:spLocks noChangeArrowheads="1"/>
            </p:cNvSpPr>
            <p:nvPr/>
          </p:nvSpPr>
          <p:spPr bwMode="auto">
            <a:xfrm>
              <a:off x="1570" y="2431"/>
              <a:ext cx="11" cy="43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09" name="Freeform 3293"/>
            <p:cNvSpPr>
              <a:spLocks/>
            </p:cNvSpPr>
            <p:nvPr/>
          </p:nvSpPr>
          <p:spPr bwMode="auto">
            <a:xfrm>
              <a:off x="1570" y="2474"/>
              <a:ext cx="11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4" y="12"/>
                </a:cxn>
                <a:cxn ang="0">
                  <a:pos x="6" y="15"/>
                </a:cxn>
                <a:cxn ang="0">
                  <a:pos x="9" y="18"/>
                </a:cxn>
                <a:cxn ang="0">
                  <a:pos x="13" y="19"/>
                </a:cxn>
                <a:cxn ang="0">
                  <a:pos x="16" y="20"/>
                </a:cxn>
                <a:cxn ang="0">
                  <a:pos x="21" y="20"/>
                </a:cxn>
                <a:cxn ang="0">
                  <a:pos x="25" y="20"/>
                </a:cxn>
                <a:cxn ang="0">
                  <a:pos x="29" y="19"/>
                </a:cxn>
                <a:cxn ang="0">
                  <a:pos x="32" y="18"/>
                </a:cxn>
                <a:cxn ang="0">
                  <a:pos x="35" y="15"/>
                </a:cxn>
                <a:cxn ang="0">
                  <a:pos x="38" y="12"/>
                </a:cxn>
                <a:cxn ang="0">
                  <a:pos x="40" y="9"/>
                </a:cxn>
                <a:cxn ang="0">
                  <a:pos x="41" y="5"/>
                </a:cxn>
                <a:cxn ang="0">
                  <a:pos x="42" y="0"/>
                </a:cxn>
                <a:cxn ang="0">
                  <a:pos x="0" y="0"/>
                </a:cxn>
              </a:cxnLst>
              <a:rect l="0" t="0" r="r" b="b"/>
              <a:pathLst>
                <a:path w="42" h="20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4" y="12"/>
                  </a:lnTo>
                  <a:lnTo>
                    <a:pt x="6" y="15"/>
                  </a:lnTo>
                  <a:lnTo>
                    <a:pt x="9" y="18"/>
                  </a:lnTo>
                  <a:lnTo>
                    <a:pt x="13" y="19"/>
                  </a:lnTo>
                  <a:lnTo>
                    <a:pt x="16" y="20"/>
                  </a:lnTo>
                  <a:lnTo>
                    <a:pt x="21" y="20"/>
                  </a:lnTo>
                  <a:lnTo>
                    <a:pt x="25" y="20"/>
                  </a:lnTo>
                  <a:lnTo>
                    <a:pt x="29" y="19"/>
                  </a:lnTo>
                  <a:lnTo>
                    <a:pt x="32" y="18"/>
                  </a:lnTo>
                  <a:lnTo>
                    <a:pt x="35" y="15"/>
                  </a:lnTo>
                  <a:lnTo>
                    <a:pt x="38" y="12"/>
                  </a:lnTo>
                  <a:lnTo>
                    <a:pt x="40" y="9"/>
                  </a:lnTo>
                  <a:lnTo>
                    <a:pt x="41" y="5"/>
                  </a:ln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0" name="Rectangle 3294"/>
            <p:cNvSpPr>
              <a:spLocks noChangeArrowheads="1"/>
            </p:cNvSpPr>
            <p:nvPr/>
          </p:nvSpPr>
          <p:spPr bwMode="auto">
            <a:xfrm>
              <a:off x="1397" y="2496"/>
              <a:ext cx="65" cy="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1" name="Freeform 3295"/>
            <p:cNvSpPr>
              <a:spLocks noEditPoints="1"/>
            </p:cNvSpPr>
            <p:nvPr/>
          </p:nvSpPr>
          <p:spPr bwMode="auto">
            <a:xfrm>
              <a:off x="1395" y="2494"/>
              <a:ext cx="69" cy="68"/>
            </a:xfrm>
            <a:custGeom>
              <a:avLst/>
              <a:gdLst/>
              <a:ahLst/>
              <a:cxnLst>
                <a:cxn ang="0">
                  <a:pos x="14" y="258"/>
                </a:cxn>
                <a:cxn ang="0">
                  <a:pos x="262" y="258"/>
                </a:cxn>
                <a:cxn ang="0">
                  <a:pos x="262" y="14"/>
                </a:cxn>
                <a:cxn ang="0">
                  <a:pos x="14" y="14"/>
                </a:cxn>
                <a:cxn ang="0">
                  <a:pos x="14" y="258"/>
                </a:cxn>
                <a:cxn ang="0">
                  <a:pos x="7" y="271"/>
                </a:cxn>
                <a:cxn ang="0">
                  <a:pos x="4" y="271"/>
                </a:cxn>
                <a:cxn ang="0">
                  <a:pos x="2" y="269"/>
                </a:cxn>
                <a:cxn ang="0">
                  <a:pos x="0" y="267"/>
                </a:cxn>
                <a:cxn ang="0">
                  <a:pos x="0" y="265"/>
                </a:cxn>
                <a:cxn ang="0">
                  <a:pos x="0" y="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1"/>
                </a:cxn>
                <a:cxn ang="0">
                  <a:pos x="7" y="0"/>
                </a:cxn>
                <a:cxn ang="0">
                  <a:pos x="269" y="0"/>
                </a:cxn>
                <a:cxn ang="0">
                  <a:pos x="271" y="1"/>
                </a:cxn>
                <a:cxn ang="0">
                  <a:pos x="273" y="2"/>
                </a:cxn>
                <a:cxn ang="0">
                  <a:pos x="275" y="4"/>
                </a:cxn>
                <a:cxn ang="0">
                  <a:pos x="275" y="7"/>
                </a:cxn>
                <a:cxn ang="0">
                  <a:pos x="275" y="265"/>
                </a:cxn>
                <a:cxn ang="0">
                  <a:pos x="275" y="267"/>
                </a:cxn>
                <a:cxn ang="0">
                  <a:pos x="273" y="269"/>
                </a:cxn>
                <a:cxn ang="0">
                  <a:pos x="271" y="271"/>
                </a:cxn>
                <a:cxn ang="0">
                  <a:pos x="269" y="271"/>
                </a:cxn>
                <a:cxn ang="0">
                  <a:pos x="7" y="271"/>
                </a:cxn>
              </a:cxnLst>
              <a:rect l="0" t="0" r="r" b="b"/>
              <a:pathLst>
                <a:path w="275" h="271">
                  <a:moveTo>
                    <a:pt x="14" y="258"/>
                  </a:moveTo>
                  <a:lnTo>
                    <a:pt x="262" y="258"/>
                  </a:lnTo>
                  <a:lnTo>
                    <a:pt x="262" y="14"/>
                  </a:lnTo>
                  <a:lnTo>
                    <a:pt x="14" y="14"/>
                  </a:lnTo>
                  <a:lnTo>
                    <a:pt x="14" y="258"/>
                  </a:lnTo>
                  <a:close/>
                  <a:moveTo>
                    <a:pt x="7" y="271"/>
                  </a:moveTo>
                  <a:lnTo>
                    <a:pt x="4" y="271"/>
                  </a:lnTo>
                  <a:lnTo>
                    <a:pt x="2" y="269"/>
                  </a:lnTo>
                  <a:lnTo>
                    <a:pt x="0" y="267"/>
                  </a:lnTo>
                  <a:lnTo>
                    <a:pt x="0" y="265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1"/>
                  </a:lnTo>
                  <a:lnTo>
                    <a:pt x="7" y="0"/>
                  </a:lnTo>
                  <a:lnTo>
                    <a:pt x="269" y="0"/>
                  </a:lnTo>
                  <a:lnTo>
                    <a:pt x="271" y="1"/>
                  </a:lnTo>
                  <a:lnTo>
                    <a:pt x="273" y="2"/>
                  </a:lnTo>
                  <a:lnTo>
                    <a:pt x="275" y="4"/>
                  </a:lnTo>
                  <a:lnTo>
                    <a:pt x="275" y="7"/>
                  </a:lnTo>
                  <a:lnTo>
                    <a:pt x="275" y="265"/>
                  </a:lnTo>
                  <a:lnTo>
                    <a:pt x="275" y="267"/>
                  </a:lnTo>
                  <a:lnTo>
                    <a:pt x="273" y="269"/>
                  </a:lnTo>
                  <a:lnTo>
                    <a:pt x="271" y="271"/>
                  </a:lnTo>
                  <a:lnTo>
                    <a:pt x="269" y="271"/>
                  </a:lnTo>
                  <a:lnTo>
                    <a:pt x="7" y="271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2" name="Freeform 3296"/>
            <p:cNvSpPr>
              <a:spLocks/>
            </p:cNvSpPr>
            <p:nvPr/>
          </p:nvSpPr>
          <p:spPr bwMode="auto">
            <a:xfrm>
              <a:off x="1429" y="2496"/>
              <a:ext cx="4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3"/>
                </a:cxn>
                <a:cxn ang="0">
                  <a:pos x="2" y="5"/>
                </a:cxn>
                <a:cxn ang="0">
                  <a:pos x="5" y="6"/>
                </a:cxn>
                <a:cxn ang="0">
                  <a:pos x="7" y="7"/>
                </a:cxn>
                <a:cxn ang="0">
                  <a:pos x="10" y="6"/>
                </a:cxn>
                <a:cxn ang="0">
                  <a:pos x="12" y="5"/>
                </a:cxn>
                <a:cxn ang="0">
                  <a:pos x="13" y="3"/>
                </a:cxn>
                <a:cxn ang="0">
                  <a:pos x="14" y="0"/>
                </a:cxn>
                <a:cxn ang="0">
                  <a:pos x="0" y="0"/>
                </a:cxn>
              </a:cxnLst>
              <a:rect l="0" t="0" r="r" b="b"/>
              <a:pathLst>
                <a:path w="14" h="7">
                  <a:moveTo>
                    <a:pt x="0" y="0"/>
                  </a:moveTo>
                  <a:lnTo>
                    <a:pt x="1" y="3"/>
                  </a:lnTo>
                  <a:lnTo>
                    <a:pt x="2" y="5"/>
                  </a:lnTo>
                  <a:lnTo>
                    <a:pt x="5" y="6"/>
                  </a:lnTo>
                  <a:lnTo>
                    <a:pt x="7" y="7"/>
                  </a:lnTo>
                  <a:lnTo>
                    <a:pt x="10" y="6"/>
                  </a:lnTo>
                  <a:lnTo>
                    <a:pt x="12" y="5"/>
                  </a:lnTo>
                  <a:lnTo>
                    <a:pt x="13" y="3"/>
                  </a:ln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3" name="Rectangle 3297"/>
            <p:cNvSpPr>
              <a:spLocks noChangeArrowheads="1"/>
            </p:cNvSpPr>
            <p:nvPr/>
          </p:nvSpPr>
          <p:spPr bwMode="auto">
            <a:xfrm>
              <a:off x="1429" y="2453"/>
              <a:ext cx="4" cy="43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4" name="Freeform 3298"/>
            <p:cNvSpPr>
              <a:spLocks/>
            </p:cNvSpPr>
            <p:nvPr/>
          </p:nvSpPr>
          <p:spPr bwMode="auto">
            <a:xfrm>
              <a:off x="1429" y="2451"/>
              <a:ext cx="4" cy="2"/>
            </a:xfrm>
            <a:custGeom>
              <a:avLst/>
              <a:gdLst/>
              <a:ahLst/>
              <a:cxnLst>
                <a:cxn ang="0">
                  <a:pos x="14" y="7"/>
                </a:cxn>
                <a:cxn ang="0">
                  <a:pos x="13" y="4"/>
                </a:cxn>
                <a:cxn ang="0">
                  <a:pos x="12" y="1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2" y="1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14" y="7"/>
                </a:cxn>
              </a:cxnLst>
              <a:rect l="0" t="0" r="r" b="b"/>
              <a:pathLst>
                <a:path w="14" h="7">
                  <a:moveTo>
                    <a:pt x="14" y="7"/>
                  </a:moveTo>
                  <a:lnTo>
                    <a:pt x="13" y="4"/>
                  </a:lnTo>
                  <a:lnTo>
                    <a:pt x="12" y="1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1" y="4"/>
                  </a:lnTo>
                  <a:lnTo>
                    <a:pt x="0" y="7"/>
                  </a:lnTo>
                  <a:lnTo>
                    <a:pt x="14" y="7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5" name="Freeform 3299"/>
            <p:cNvSpPr>
              <a:spLocks/>
            </p:cNvSpPr>
            <p:nvPr/>
          </p:nvSpPr>
          <p:spPr bwMode="auto">
            <a:xfrm>
              <a:off x="1388" y="1911"/>
              <a:ext cx="4" cy="4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7" y="0"/>
                </a:cxn>
                <a:cxn ang="0">
                  <a:pos x="3" y="2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3" y="12"/>
                </a:cxn>
                <a:cxn ang="0">
                  <a:pos x="7" y="14"/>
                </a:cxn>
                <a:cxn ang="0">
                  <a:pos x="12" y="14"/>
                </a:cxn>
                <a:cxn ang="0">
                  <a:pos x="12" y="0"/>
                </a:cxn>
              </a:cxnLst>
              <a:rect l="0" t="0" r="r" b="b"/>
              <a:pathLst>
                <a:path w="12" h="14">
                  <a:moveTo>
                    <a:pt x="12" y="0"/>
                  </a:moveTo>
                  <a:lnTo>
                    <a:pt x="7" y="0"/>
                  </a:lnTo>
                  <a:lnTo>
                    <a:pt x="3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3" y="12"/>
                  </a:lnTo>
                  <a:lnTo>
                    <a:pt x="7" y="14"/>
                  </a:lnTo>
                  <a:lnTo>
                    <a:pt x="12" y="1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6" name="Rectangle 3300"/>
            <p:cNvSpPr>
              <a:spLocks noChangeArrowheads="1"/>
            </p:cNvSpPr>
            <p:nvPr/>
          </p:nvSpPr>
          <p:spPr bwMode="auto">
            <a:xfrm>
              <a:off x="1392" y="1911"/>
              <a:ext cx="157" cy="4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7" name="Freeform 3301"/>
            <p:cNvSpPr>
              <a:spLocks/>
            </p:cNvSpPr>
            <p:nvPr/>
          </p:nvSpPr>
          <p:spPr bwMode="auto">
            <a:xfrm>
              <a:off x="1549" y="1911"/>
              <a:ext cx="3" cy="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5" y="14"/>
                </a:cxn>
                <a:cxn ang="0">
                  <a:pos x="9" y="12"/>
                </a:cxn>
                <a:cxn ang="0">
                  <a:pos x="11" y="10"/>
                </a:cxn>
                <a:cxn ang="0">
                  <a:pos x="12" y="7"/>
                </a:cxn>
                <a:cxn ang="0">
                  <a:pos x="11" y="4"/>
                </a:cxn>
                <a:cxn ang="0">
                  <a:pos x="9" y="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4"/>
                </a:cxn>
              </a:cxnLst>
              <a:rect l="0" t="0" r="r" b="b"/>
              <a:pathLst>
                <a:path w="12" h="14">
                  <a:moveTo>
                    <a:pt x="0" y="14"/>
                  </a:moveTo>
                  <a:lnTo>
                    <a:pt x="5" y="14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2" y="7"/>
                  </a:lnTo>
                  <a:lnTo>
                    <a:pt x="11" y="4"/>
                  </a:lnTo>
                  <a:lnTo>
                    <a:pt x="9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8" name="Rectangle 3302"/>
            <p:cNvSpPr>
              <a:spLocks noChangeArrowheads="1"/>
            </p:cNvSpPr>
            <p:nvPr/>
          </p:nvSpPr>
          <p:spPr bwMode="auto">
            <a:xfrm>
              <a:off x="1453" y="1881"/>
              <a:ext cx="65" cy="6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19" name="Freeform 3303"/>
            <p:cNvSpPr>
              <a:spLocks noEditPoints="1"/>
            </p:cNvSpPr>
            <p:nvPr/>
          </p:nvSpPr>
          <p:spPr bwMode="auto">
            <a:xfrm>
              <a:off x="1451" y="1879"/>
              <a:ext cx="68" cy="68"/>
            </a:xfrm>
            <a:custGeom>
              <a:avLst/>
              <a:gdLst/>
              <a:ahLst/>
              <a:cxnLst>
                <a:cxn ang="0">
                  <a:pos x="14" y="258"/>
                </a:cxn>
                <a:cxn ang="0">
                  <a:pos x="259" y="258"/>
                </a:cxn>
                <a:cxn ang="0">
                  <a:pos x="259" y="14"/>
                </a:cxn>
                <a:cxn ang="0">
                  <a:pos x="14" y="14"/>
                </a:cxn>
                <a:cxn ang="0">
                  <a:pos x="14" y="258"/>
                </a:cxn>
                <a:cxn ang="0">
                  <a:pos x="7" y="272"/>
                </a:cxn>
                <a:cxn ang="0">
                  <a:pos x="4" y="271"/>
                </a:cxn>
                <a:cxn ang="0">
                  <a:pos x="2" y="270"/>
                </a:cxn>
                <a:cxn ang="0">
                  <a:pos x="1" y="267"/>
                </a:cxn>
                <a:cxn ang="0">
                  <a:pos x="0" y="265"/>
                </a:cxn>
                <a:cxn ang="0">
                  <a:pos x="0" y="7"/>
                </a:cxn>
                <a:cxn ang="0">
                  <a:pos x="1" y="5"/>
                </a:cxn>
                <a:cxn ang="0">
                  <a:pos x="2" y="2"/>
                </a:cxn>
                <a:cxn ang="0">
                  <a:pos x="4" y="1"/>
                </a:cxn>
                <a:cxn ang="0">
                  <a:pos x="7" y="0"/>
                </a:cxn>
                <a:cxn ang="0">
                  <a:pos x="266" y="0"/>
                </a:cxn>
                <a:cxn ang="0">
                  <a:pos x="268" y="1"/>
                </a:cxn>
                <a:cxn ang="0">
                  <a:pos x="271" y="2"/>
                </a:cxn>
                <a:cxn ang="0">
                  <a:pos x="272" y="5"/>
                </a:cxn>
                <a:cxn ang="0">
                  <a:pos x="273" y="7"/>
                </a:cxn>
                <a:cxn ang="0">
                  <a:pos x="273" y="265"/>
                </a:cxn>
                <a:cxn ang="0">
                  <a:pos x="272" y="267"/>
                </a:cxn>
                <a:cxn ang="0">
                  <a:pos x="271" y="270"/>
                </a:cxn>
                <a:cxn ang="0">
                  <a:pos x="268" y="271"/>
                </a:cxn>
                <a:cxn ang="0">
                  <a:pos x="266" y="272"/>
                </a:cxn>
                <a:cxn ang="0">
                  <a:pos x="7" y="272"/>
                </a:cxn>
              </a:cxnLst>
              <a:rect l="0" t="0" r="r" b="b"/>
              <a:pathLst>
                <a:path w="273" h="272">
                  <a:moveTo>
                    <a:pt x="14" y="258"/>
                  </a:moveTo>
                  <a:lnTo>
                    <a:pt x="259" y="258"/>
                  </a:lnTo>
                  <a:lnTo>
                    <a:pt x="259" y="14"/>
                  </a:lnTo>
                  <a:lnTo>
                    <a:pt x="14" y="14"/>
                  </a:lnTo>
                  <a:lnTo>
                    <a:pt x="14" y="258"/>
                  </a:lnTo>
                  <a:close/>
                  <a:moveTo>
                    <a:pt x="7" y="272"/>
                  </a:moveTo>
                  <a:lnTo>
                    <a:pt x="4" y="271"/>
                  </a:lnTo>
                  <a:lnTo>
                    <a:pt x="2" y="270"/>
                  </a:lnTo>
                  <a:lnTo>
                    <a:pt x="1" y="267"/>
                  </a:lnTo>
                  <a:lnTo>
                    <a:pt x="0" y="26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2"/>
                  </a:lnTo>
                  <a:lnTo>
                    <a:pt x="4" y="1"/>
                  </a:lnTo>
                  <a:lnTo>
                    <a:pt x="7" y="0"/>
                  </a:lnTo>
                  <a:lnTo>
                    <a:pt x="266" y="0"/>
                  </a:lnTo>
                  <a:lnTo>
                    <a:pt x="268" y="1"/>
                  </a:lnTo>
                  <a:lnTo>
                    <a:pt x="271" y="2"/>
                  </a:lnTo>
                  <a:lnTo>
                    <a:pt x="272" y="5"/>
                  </a:lnTo>
                  <a:lnTo>
                    <a:pt x="273" y="7"/>
                  </a:lnTo>
                  <a:lnTo>
                    <a:pt x="273" y="265"/>
                  </a:lnTo>
                  <a:lnTo>
                    <a:pt x="272" y="267"/>
                  </a:lnTo>
                  <a:lnTo>
                    <a:pt x="271" y="270"/>
                  </a:lnTo>
                  <a:lnTo>
                    <a:pt x="268" y="271"/>
                  </a:lnTo>
                  <a:lnTo>
                    <a:pt x="266" y="272"/>
                  </a:lnTo>
                  <a:lnTo>
                    <a:pt x="7" y="27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20" name="Freeform 3304"/>
            <p:cNvSpPr>
              <a:spLocks/>
            </p:cNvSpPr>
            <p:nvPr/>
          </p:nvSpPr>
          <p:spPr bwMode="auto">
            <a:xfrm>
              <a:off x="1388" y="2085"/>
              <a:ext cx="4" cy="3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7" y="1"/>
                </a:cxn>
                <a:cxn ang="0">
                  <a:pos x="3" y="3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3" y="12"/>
                </a:cxn>
                <a:cxn ang="0">
                  <a:pos x="7" y="13"/>
                </a:cxn>
                <a:cxn ang="0">
                  <a:pos x="12" y="14"/>
                </a:cxn>
                <a:cxn ang="0">
                  <a:pos x="12" y="0"/>
                </a:cxn>
              </a:cxnLst>
              <a:rect l="0" t="0" r="r" b="b"/>
              <a:pathLst>
                <a:path w="12" h="14">
                  <a:moveTo>
                    <a:pt x="12" y="0"/>
                  </a:moveTo>
                  <a:lnTo>
                    <a:pt x="7" y="1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3" y="12"/>
                  </a:lnTo>
                  <a:lnTo>
                    <a:pt x="7" y="13"/>
                  </a:lnTo>
                  <a:lnTo>
                    <a:pt x="12" y="14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21" name="Rectangle 3305"/>
            <p:cNvSpPr>
              <a:spLocks noChangeArrowheads="1"/>
            </p:cNvSpPr>
            <p:nvPr/>
          </p:nvSpPr>
          <p:spPr bwMode="auto">
            <a:xfrm>
              <a:off x="1392" y="2085"/>
              <a:ext cx="157" cy="3"/>
            </a:xfrm>
            <a:prstGeom prst="rect">
              <a:avLst/>
            </a:prstGeom>
            <a:solidFill>
              <a:srgbClr val="12121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22" name="Freeform 3306"/>
            <p:cNvSpPr>
              <a:spLocks/>
            </p:cNvSpPr>
            <p:nvPr/>
          </p:nvSpPr>
          <p:spPr bwMode="auto">
            <a:xfrm>
              <a:off x="1549" y="2085"/>
              <a:ext cx="3" cy="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5" y="13"/>
                </a:cxn>
                <a:cxn ang="0">
                  <a:pos x="9" y="12"/>
                </a:cxn>
                <a:cxn ang="0">
                  <a:pos x="11" y="10"/>
                </a:cxn>
                <a:cxn ang="0">
                  <a:pos x="12" y="7"/>
                </a:cxn>
                <a:cxn ang="0">
                  <a:pos x="11" y="5"/>
                </a:cxn>
                <a:cxn ang="0">
                  <a:pos x="9" y="3"/>
                </a:cxn>
                <a:cxn ang="0">
                  <a:pos x="5" y="1"/>
                </a:cxn>
                <a:cxn ang="0">
                  <a:pos x="0" y="0"/>
                </a:cxn>
                <a:cxn ang="0">
                  <a:pos x="0" y="14"/>
                </a:cxn>
              </a:cxnLst>
              <a:rect l="0" t="0" r="r" b="b"/>
              <a:pathLst>
                <a:path w="12" h="14">
                  <a:moveTo>
                    <a:pt x="0" y="14"/>
                  </a:moveTo>
                  <a:lnTo>
                    <a:pt x="5" y="13"/>
                  </a:lnTo>
                  <a:lnTo>
                    <a:pt x="9" y="12"/>
                  </a:lnTo>
                  <a:lnTo>
                    <a:pt x="11" y="10"/>
                  </a:lnTo>
                  <a:lnTo>
                    <a:pt x="12" y="7"/>
                  </a:lnTo>
                  <a:lnTo>
                    <a:pt x="11" y="5"/>
                  </a:lnTo>
                  <a:lnTo>
                    <a:pt x="9" y="3"/>
                  </a:lnTo>
                  <a:lnTo>
                    <a:pt x="5" y="1"/>
                  </a:lnTo>
                  <a:lnTo>
                    <a:pt x="0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23" name="Rectangle 3307"/>
            <p:cNvSpPr>
              <a:spLocks noChangeArrowheads="1"/>
            </p:cNvSpPr>
            <p:nvPr/>
          </p:nvSpPr>
          <p:spPr bwMode="auto">
            <a:xfrm>
              <a:off x="1453" y="2054"/>
              <a:ext cx="65" cy="6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24" name="Freeform 3308"/>
            <p:cNvSpPr>
              <a:spLocks noEditPoints="1"/>
            </p:cNvSpPr>
            <p:nvPr/>
          </p:nvSpPr>
          <p:spPr bwMode="auto">
            <a:xfrm>
              <a:off x="1451" y="2053"/>
              <a:ext cx="68" cy="67"/>
            </a:xfrm>
            <a:custGeom>
              <a:avLst/>
              <a:gdLst/>
              <a:ahLst/>
              <a:cxnLst>
                <a:cxn ang="0">
                  <a:pos x="14" y="259"/>
                </a:cxn>
                <a:cxn ang="0">
                  <a:pos x="259" y="259"/>
                </a:cxn>
                <a:cxn ang="0">
                  <a:pos x="259" y="15"/>
                </a:cxn>
                <a:cxn ang="0">
                  <a:pos x="14" y="15"/>
                </a:cxn>
                <a:cxn ang="0">
                  <a:pos x="14" y="259"/>
                </a:cxn>
                <a:cxn ang="0">
                  <a:pos x="7" y="272"/>
                </a:cxn>
                <a:cxn ang="0">
                  <a:pos x="4" y="272"/>
                </a:cxn>
                <a:cxn ang="0">
                  <a:pos x="2" y="270"/>
                </a:cxn>
                <a:cxn ang="0">
                  <a:pos x="1" y="268"/>
                </a:cxn>
                <a:cxn ang="0">
                  <a:pos x="0" y="266"/>
                </a:cxn>
                <a:cxn ang="0">
                  <a:pos x="0" y="8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4" y="1"/>
                </a:cxn>
                <a:cxn ang="0">
                  <a:pos x="7" y="0"/>
                </a:cxn>
                <a:cxn ang="0">
                  <a:pos x="266" y="0"/>
                </a:cxn>
                <a:cxn ang="0">
                  <a:pos x="268" y="1"/>
                </a:cxn>
                <a:cxn ang="0">
                  <a:pos x="271" y="3"/>
                </a:cxn>
                <a:cxn ang="0">
                  <a:pos x="272" y="5"/>
                </a:cxn>
                <a:cxn ang="0">
                  <a:pos x="273" y="8"/>
                </a:cxn>
                <a:cxn ang="0">
                  <a:pos x="273" y="266"/>
                </a:cxn>
                <a:cxn ang="0">
                  <a:pos x="272" y="268"/>
                </a:cxn>
                <a:cxn ang="0">
                  <a:pos x="271" y="270"/>
                </a:cxn>
                <a:cxn ang="0">
                  <a:pos x="268" y="272"/>
                </a:cxn>
                <a:cxn ang="0">
                  <a:pos x="266" y="272"/>
                </a:cxn>
                <a:cxn ang="0">
                  <a:pos x="7" y="272"/>
                </a:cxn>
              </a:cxnLst>
              <a:rect l="0" t="0" r="r" b="b"/>
              <a:pathLst>
                <a:path w="273" h="272">
                  <a:moveTo>
                    <a:pt x="14" y="259"/>
                  </a:moveTo>
                  <a:lnTo>
                    <a:pt x="259" y="259"/>
                  </a:lnTo>
                  <a:lnTo>
                    <a:pt x="259" y="15"/>
                  </a:lnTo>
                  <a:lnTo>
                    <a:pt x="14" y="15"/>
                  </a:lnTo>
                  <a:lnTo>
                    <a:pt x="14" y="259"/>
                  </a:lnTo>
                  <a:close/>
                  <a:moveTo>
                    <a:pt x="7" y="272"/>
                  </a:moveTo>
                  <a:lnTo>
                    <a:pt x="4" y="272"/>
                  </a:lnTo>
                  <a:lnTo>
                    <a:pt x="2" y="270"/>
                  </a:lnTo>
                  <a:lnTo>
                    <a:pt x="1" y="268"/>
                  </a:lnTo>
                  <a:lnTo>
                    <a:pt x="0" y="266"/>
                  </a:lnTo>
                  <a:lnTo>
                    <a:pt x="0" y="8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266" y="0"/>
                  </a:lnTo>
                  <a:lnTo>
                    <a:pt x="268" y="1"/>
                  </a:lnTo>
                  <a:lnTo>
                    <a:pt x="271" y="3"/>
                  </a:lnTo>
                  <a:lnTo>
                    <a:pt x="272" y="5"/>
                  </a:lnTo>
                  <a:lnTo>
                    <a:pt x="273" y="8"/>
                  </a:lnTo>
                  <a:lnTo>
                    <a:pt x="273" y="266"/>
                  </a:lnTo>
                  <a:lnTo>
                    <a:pt x="272" y="268"/>
                  </a:lnTo>
                  <a:lnTo>
                    <a:pt x="271" y="270"/>
                  </a:lnTo>
                  <a:lnTo>
                    <a:pt x="268" y="272"/>
                  </a:lnTo>
                  <a:lnTo>
                    <a:pt x="266" y="272"/>
                  </a:lnTo>
                  <a:lnTo>
                    <a:pt x="7" y="272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6925" name="Freeform 3309"/>
            <p:cNvSpPr>
              <a:spLocks/>
            </p:cNvSpPr>
            <p:nvPr/>
          </p:nvSpPr>
          <p:spPr bwMode="auto">
            <a:xfrm>
              <a:off x="1346" y="1738"/>
              <a:ext cx="47" cy="522"/>
            </a:xfrm>
            <a:custGeom>
              <a:avLst/>
              <a:gdLst/>
              <a:ahLst/>
              <a:cxnLst>
                <a:cxn ang="0">
                  <a:pos x="3" y="2075"/>
                </a:cxn>
                <a:cxn ang="0">
                  <a:pos x="174" y="1904"/>
                </a:cxn>
                <a:cxn ang="0">
                  <a:pos x="174" y="182"/>
                </a:cxn>
                <a:cxn ang="0">
                  <a:pos x="3" y="12"/>
                </a:cxn>
                <a:cxn ang="0">
                  <a:pos x="1" y="10"/>
                </a:cxn>
                <a:cxn ang="0">
                  <a:pos x="0" y="8"/>
                </a:cxn>
                <a:cxn ang="0">
                  <a:pos x="1" y="6"/>
                </a:cxn>
                <a:cxn ang="0">
                  <a:pos x="3" y="3"/>
                </a:cxn>
                <a:cxn ang="0">
                  <a:pos x="6" y="0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13" y="3"/>
                </a:cxn>
                <a:cxn ang="0">
                  <a:pos x="186" y="175"/>
                </a:cxn>
                <a:cxn ang="0">
                  <a:pos x="187" y="177"/>
                </a:cxn>
                <a:cxn ang="0">
                  <a:pos x="188" y="180"/>
                </a:cxn>
                <a:cxn ang="0">
                  <a:pos x="188" y="1906"/>
                </a:cxn>
                <a:cxn ang="0">
                  <a:pos x="187" y="1909"/>
                </a:cxn>
                <a:cxn ang="0">
                  <a:pos x="186" y="1911"/>
                </a:cxn>
                <a:cxn ang="0">
                  <a:pos x="13" y="2084"/>
                </a:cxn>
                <a:cxn ang="0">
                  <a:pos x="11" y="2086"/>
                </a:cxn>
                <a:cxn ang="0">
                  <a:pos x="9" y="2087"/>
                </a:cxn>
                <a:cxn ang="0">
                  <a:pos x="6" y="2087"/>
                </a:cxn>
                <a:cxn ang="0">
                  <a:pos x="3" y="2084"/>
                </a:cxn>
                <a:cxn ang="0">
                  <a:pos x="1" y="2081"/>
                </a:cxn>
                <a:cxn ang="0">
                  <a:pos x="0" y="2079"/>
                </a:cxn>
                <a:cxn ang="0">
                  <a:pos x="1" y="2077"/>
                </a:cxn>
                <a:cxn ang="0">
                  <a:pos x="3" y="2075"/>
                </a:cxn>
              </a:cxnLst>
              <a:rect l="0" t="0" r="r" b="b"/>
              <a:pathLst>
                <a:path w="188" h="2087">
                  <a:moveTo>
                    <a:pt x="3" y="2075"/>
                  </a:moveTo>
                  <a:lnTo>
                    <a:pt x="174" y="1904"/>
                  </a:lnTo>
                  <a:lnTo>
                    <a:pt x="174" y="182"/>
                  </a:lnTo>
                  <a:lnTo>
                    <a:pt x="3" y="12"/>
                  </a:lnTo>
                  <a:lnTo>
                    <a:pt x="1" y="10"/>
                  </a:lnTo>
                  <a:lnTo>
                    <a:pt x="0" y="8"/>
                  </a:lnTo>
                  <a:lnTo>
                    <a:pt x="1" y="6"/>
                  </a:lnTo>
                  <a:lnTo>
                    <a:pt x="3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3" y="3"/>
                  </a:lnTo>
                  <a:lnTo>
                    <a:pt x="186" y="175"/>
                  </a:lnTo>
                  <a:lnTo>
                    <a:pt x="187" y="177"/>
                  </a:lnTo>
                  <a:lnTo>
                    <a:pt x="188" y="180"/>
                  </a:lnTo>
                  <a:lnTo>
                    <a:pt x="188" y="1906"/>
                  </a:lnTo>
                  <a:lnTo>
                    <a:pt x="187" y="1909"/>
                  </a:lnTo>
                  <a:lnTo>
                    <a:pt x="186" y="1911"/>
                  </a:lnTo>
                  <a:lnTo>
                    <a:pt x="13" y="2084"/>
                  </a:lnTo>
                  <a:lnTo>
                    <a:pt x="11" y="2086"/>
                  </a:lnTo>
                  <a:lnTo>
                    <a:pt x="9" y="2087"/>
                  </a:lnTo>
                  <a:lnTo>
                    <a:pt x="6" y="2087"/>
                  </a:lnTo>
                  <a:lnTo>
                    <a:pt x="3" y="2084"/>
                  </a:lnTo>
                  <a:lnTo>
                    <a:pt x="1" y="2081"/>
                  </a:lnTo>
                  <a:lnTo>
                    <a:pt x="0" y="2079"/>
                  </a:lnTo>
                  <a:lnTo>
                    <a:pt x="1" y="2077"/>
                  </a:lnTo>
                  <a:lnTo>
                    <a:pt x="3" y="2075"/>
                  </a:lnTo>
                  <a:close/>
                </a:path>
              </a:pathLst>
            </a:custGeom>
            <a:solidFill>
              <a:srgbClr val="1212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671313"/>
      </p:ext>
    </p:extLst>
  </p:cSld>
  <p:clrMapOvr>
    <a:masterClrMapping/>
  </p:clrMapOvr>
  <p:transition spd="slow" advClick="0" advTm="15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98120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101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ДОСТУП</a:t>
            </a:r>
            <a:endParaRPr lang="en-US" sz="1010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9960307"/>
      </p:ext>
    </p:extLst>
  </p:cSld>
  <p:clrMapOvr>
    <a:masterClrMapping/>
  </p:clrMapOvr>
  <p:transition spd="slow" advClick="0" advTm="15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278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763000" cy="838200"/>
          </a:xfrm>
        </p:spPr>
        <p:txBody>
          <a:bodyPr/>
          <a:lstStyle/>
          <a:p>
            <a:pPr algn="ctr" eaLnBrk="1" hangingPunct="1"/>
            <a:r>
              <a:rPr lang="ru-RU" b="1" i="1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ru-RU" b="1" smtClean="0">
                <a:solidFill>
                  <a:schemeClr val="tx1"/>
                </a:solidFill>
                <a:latin typeface="Arial" pitchFamily="34" charset="0"/>
              </a:rPr>
              <a:t>Три источника сети доступа </a:t>
            </a:r>
            <a:endParaRPr 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305800" cy="4114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Clr>
                <a:srgbClr val="0969CD"/>
              </a:buClr>
              <a:buSzPct val="90000"/>
              <a:buFontTx/>
              <a:buChar char="•"/>
            </a:pPr>
            <a:r>
              <a:rPr lang="ru-RU" u="sng" dirty="0" smtClean="0"/>
              <a:t>Речь</a:t>
            </a:r>
          </a:p>
          <a:p>
            <a:pPr eaLnBrk="1" hangingPunct="1">
              <a:buClr>
                <a:srgbClr val="0969CD"/>
              </a:buClr>
              <a:buSzPct val="90000"/>
              <a:buFontTx/>
              <a:buChar char="•"/>
            </a:pPr>
            <a:r>
              <a:rPr lang="ru-RU" dirty="0" smtClean="0"/>
              <a:t>Разговор, </a:t>
            </a:r>
            <a:r>
              <a:rPr lang="en-US" dirty="0" smtClean="0"/>
              <a:t>IVR</a:t>
            </a:r>
            <a:r>
              <a:rPr lang="ru-RU" dirty="0" smtClean="0"/>
              <a:t>, оповещение, речевая почта</a:t>
            </a:r>
            <a:endParaRPr lang="en-US" dirty="0" smtClean="0"/>
          </a:p>
          <a:p>
            <a:pPr eaLnBrk="1" hangingPunct="1">
              <a:buClr>
                <a:srgbClr val="0969CD"/>
              </a:buClr>
              <a:buSzPct val="90000"/>
              <a:buFontTx/>
              <a:buChar char="•"/>
            </a:pPr>
            <a:endParaRPr lang="ru-RU" u="sng" dirty="0" smtClean="0"/>
          </a:p>
          <a:p>
            <a:pPr eaLnBrk="1" hangingPunct="1">
              <a:buClr>
                <a:srgbClr val="0969CD"/>
              </a:buClr>
              <a:buSzPct val="90000"/>
              <a:buFontTx/>
              <a:buChar char="•"/>
            </a:pPr>
            <a:r>
              <a:rPr lang="ru-RU" u="sng" dirty="0" smtClean="0"/>
              <a:t>Данные</a:t>
            </a:r>
            <a:endParaRPr lang="en-US" u="sng" dirty="0" smtClean="0"/>
          </a:p>
          <a:p>
            <a:pPr eaLnBrk="1" hangingPunct="1">
              <a:buClr>
                <a:srgbClr val="0969CD"/>
              </a:buClr>
              <a:buSzPct val="90000"/>
              <a:buFontTx/>
              <a:buChar char="•"/>
            </a:pPr>
            <a:r>
              <a:rPr lang="ru-RU" dirty="0" smtClean="0"/>
              <a:t>Интернет, электронная почта,</a:t>
            </a:r>
            <a:endParaRPr lang="en-US" dirty="0" smtClean="0"/>
          </a:p>
          <a:p>
            <a:pPr eaLnBrk="1" hangingPunct="1">
              <a:buClr>
                <a:srgbClr val="0969CD"/>
              </a:buClr>
              <a:buSzPct val="90000"/>
              <a:buFontTx/>
              <a:buChar char="•"/>
            </a:pPr>
            <a:endParaRPr lang="ru-RU" u="sng" dirty="0" smtClean="0"/>
          </a:p>
          <a:p>
            <a:pPr eaLnBrk="1" hangingPunct="1">
              <a:buClr>
                <a:srgbClr val="0969CD"/>
              </a:buClr>
              <a:buSzPct val="90000"/>
              <a:buFontTx/>
              <a:buChar char="•"/>
            </a:pPr>
            <a:r>
              <a:rPr lang="ru-RU" u="sng" dirty="0" smtClean="0"/>
              <a:t>Видеоинформация</a:t>
            </a:r>
          </a:p>
          <a:p>
            <a:pPr eaLnBrk="1" hangingPunct="1">
              <a:buClr>
                <a:srgbClr val="0969CD"/>
              </a:buClr>
              <a:buSzPct val="90000"/>
              <a:buFontTx/>
              <a:buChar char="•"/>
            </a:pPr>
            <a:r>
              <a:rPr lang="en-US" dirty="0" err="1" smtClean="0"/>
              <a:t>VoD</a:t>
            </a:r>
            <a:r>
              <a:rPr lang="en-US" dirty="0" smtClean="0"/>
              <a:t>, </a:t>
            </a:r>
            <a:r>
              <a:rPr lang="ru-RU" dirty="0" smtClean="0"/>
              <a:t>видеоконференция</a:t>
            </a:r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>
              <a:buFont typeface="Wingdings" pitchFamily="2" charset="2"/>
              <a:buNone/>
            </a:pPr>
            <a:endParaRPr lang="en-US" dirty="0" smtClean="0"/>
          </a:p>
          <a:p>
            <a:pPr eaLnBrk="1" hangingPunct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01084486"/>
      </p:ext>
    </p:extLst>
  </p:cSld>
  <p:clrMapOvr>
    <a:masterClrMapping/>
  </p:clrMapOvr>
  <p:transition spd="slow" advClick="0" advTm="15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14313"/>
            <a:ext cx="8828088" cy="838200"/>
          </a:xfrm>
          <a:noFill/>
        </p:spPr>
        <p:txBody>
          <a:bodyPr/>
          <a:lstStyle/>
          <a:p>
            <a:pPr algn="ctr" eaLnBrk="1" hangingPunct="1"/>
            <a:r>
              <a:rPr lang="ru-RU" sz="3600" b="1" i="1" smtClean="0">
                <a:solidFill>
                  <a:schemeClr val="tx1"/>
                </a:solidFill>
                <a:latin typeface="Arial" pitchFamily="34" charset="0"/>
              </a:rPr>
              <a:t> </a:t>
            </a:r>
            <a:r>
              <a:rPr lang="ru-RU" sz="3600" b="1" smtClean="0">
                <a:solidFill>
                  <a:schemeClr val="tx1"/>
                </a:solidFill>
                <a:latin typeface="Arial" pitchFamily="34" charset="0"/>
              </a:rPr>
              <a:t>Три составные части сети доступа </a:t>
            </a:r>
            <a:endParaRPr lang="en-US" sz="3600" b="1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185863"/>
            <a:ext cx="7772400" cy="4114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r>
              <a:rPr lang="ru-RU" sz="2800" u="sng" smtClean="0"/>
              <a:t>Медь</a:t>
            </a:r>
            <a:endParaRPr lang="en-US" sz="2800" u="sng" smtClean="0"/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r>
              <a:rPr lang="en-US" sz="2800" smtClean="0"/>
              <a:t>E1 G.703</a:t>
            </a:r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r>
              <a:rPr lang="en-US" sz="2800" smtClean="0"/>
              <a:t>E1 HDSL</a:t>
            </a:r>
            <a:r>
              <a:rPr lang="ru-RU" sz="2800" u="sng" smtClean="0"/>
              <a:t> </a:t>
            </a:r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endParaRPr lang="ru-RU" sz="2800" u="sng" smtClean="0"/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r>
              <a:rPr lang="ru-RU" sz="2800" u="sng" smtClean="0"/>
              <a:t>Оптика</a:t>
            </a:r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r>
              <a:rPr lang="en-US" sz="2800" smtClean="0"/>
              <a:t>SDH (STM-1/STM-4)</a:t>
            </a:r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r>
              <a:rPr lang="en-US" sz="2800" smtClean="0"/>
              <a:t>E3</a:t>
            </a:r>
            <a:endParaRPr lang="ru-RU" sz="2800" smtClean="0"/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endParaRPr lang="en-US" sz="2800" smtClean="0"/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r>
              <a:rPr lang="ru-RU" sz="2800" u="sng" smtClean="0"/>
              <a:t>Радиоканал</a:t>
            </a:r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90000"/>
              <a:buFontTx/>
              <a:buChar char="•"/>
            </a:pPr>
            <a:r>
              <a:rPr lang="en-US" sz="2800" smtClean="0"/>
              <a:t>E1/E3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800" smtClean="0"/>
          </a:p>
          <a:p>
            <a:pPr eaLnBrk="1" hangingPunct="1">
              <a:lnSpc>
                <a:spcPct val="90000"/>
              </a:lnSpc>
            </a:pPr>
            <a:endParaRPr lang="en-US" sz="2000" smtClean="0"/>
          </a:p>
        </p:txBody>
      </p:sp>
      <p:sp>
        <p:nvSpPr>
          <p:cNvPr id="460804" name="Line 4"/>
          <p:cNvSpPr>
            <a:spLocks noChangeShapeType="1"/>
          </p:cNvSpPr>
          <p:nvPr/>
        </p:nvSpPr>
        <p:spPr bwMode="auto">
          <a:xfrm flipH="1">
            <a:off x="5638800" y="3200400"/>
            <a:ext cx="2743200" cy="20574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05" name="Line 5"/>
          <p:cNvSpPr>
            <a:spLocks noChangeShapeType="1"/>
          </p:cNvSpPr>
          <p:nvPr/>
        </p:nvSpPr>
        <p:spPr bwMode="auto">
          <a:xfrm flipH="1">
            <a:off x="5638800" y="3124200"/>
            <a:ext cx="2362200" cy="1828800"/>
          </a:xfrm>
          <a:prstGeom prst="line">
            <a:avLst/>
          </a:prstGeom>
          <a:noFill/>
          <a:ln w="127000" cmpd="dbl">
            <a:solidFill>
              <a:srgbClr val="D2005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06" name="Line 6"/>
          <p:cNvSpPr>
            <a:spLocks noChangeShapeType="1"/>
          </p:cNvSpPr>
          <p:nvPr/>
        </p:nvSpPr>
        <p:spPr bwMode="auto">
          <a:xfrm flipV="1">
            <a:off x="5410200" y="4419600"/>
            <a:ext cx="762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463" name="Group 7"/>
          <p:cNvGrpSpPr>
            <a:grpSpLocks/>
          </p:cNvGrpSpPr>
          <p:nvPr/>
        </p:nvGrpSpPr>
        <p:grpSpPr bwMode="auto">
          <a:xfrm>
            <a:off x="7086600" y="2286000"/>
            <a:ext cx="211138" cy="1033463"/>
            <a:chOff x="3175" y="1107"/>
            <a:chExt cx="277" cy="699"/>
          </a:xfrm>
        </p:grpSpPr>
        <p:pic>
          <p:nvPicPr>
            <p:cNvPr id="19482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1107"/>
              <a:ext cx="277" cy="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09" name="Rectangle 9"/>
            <p:cNvSpPr>
              <a:spLocks noChangeArrowheads="1"/>
            </p:cNvSpPr>
            <p:nvPr/>
          </p:nvSpPr>
          <p:spPr bwMode="auto">
            <a:xfrm>
              <a:off x="3227" y="1273"/>
              <a:ext cx="54" cy="117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>
              <a:spAutoFit/>
            </a:bodyPr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60810" name="Line 10"/>
          <p:cNvSpPr>
            <a:spLocks noChangeShapeType="1"/>
          </p:cNvSpPr>
          <p:nvPr/>
        </p:nvSpPr>
        <p:spPr bwMode="auto">
          <a:xfrm flipV="1">
            <a:off x="7239000" y="2895600"/>
            <a:ext cx="3048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11" name="AutoShape 11"/>
          <p:cNvSpPr>
            <a:spLocks noChangeArrowheads="1"/>
          </p:cNvSpPr>
          <p:nvPr/>
        </p:nvSpPr>
        <p:spPr bwMode="auto">
          <a:xfrm rot="2816830">
            <a:off x="7124700" y="4000500"/>
            <a:ext cx="152400" cy="228600"/>
          </a:xfrm>
          <a:prstGeom prst="flowChartCollate">
            <a:avLst/>
          </a:prstGeom>
          <a:solidFill>
            <a:srgbClr val="FFFF99"/>
          </a:solidFill>
          <a:ln w="28575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66" name="Text Box 12"/>
          <p:cNvSpPr txBox="1">
            <a:spLocks noChangeArrowheads="1"/>
          </p:cNvSpPr>
          <p:nvPr/>
        </p:nvSpPr>
        <p:spPr bwMode="auto">
          <a:xfrm>
            <a:off x="5707063" y="5532438"/>
            <a:ext cx="43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333399"/>
                </a:solidFill>
                <a:ea typeface="Times New Roman (Hebrew)"/>
                <a:cs typeface="Times New Roman (Hebrew)"/>
              </a:rPr>
              <a:t>CU</a:t>
            </a:r>
          </a:p>
        </p:txBody>
      </p:sp>
      <p:pic>
        <p:nvPicPr>
          <p:cNvPr id="19467" name="Picture 13" descr="cagerigh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659313"/>
            <a:ext cx="1495425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4" descr="cagerigh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590800"/>
            <a:ext cx="111442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9" name="Group 15"/>
          <p:cNvGrpSpPr>
            <a:grpSpLocks/>
          </p:cNvGrpSpPr>
          <p:nvPr/>
        </p:nvGrpSpPr>
        <p:grpSpPr bwMode="auto">
          <a:xfrm>
            <a:off x="5410200" y="3505200"/>
            <a:ext cx="211138" cy="1033463"/>
            <a:chOff x="3175" y="1107"/>
            <a:chExt cx="277" cy="699"/>
          </a:xfrm>
        </p:grpSpPr>
        <p:pic>
          <p:nvPicPr>
            <p:cNvPr id="19480" name="Picture 1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5" y="1107"/>
              <a:ext cx="277" cy="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17" name="Rectangle 17"/>
            <p:cNvSpPr>
              <a:spLocks noChangeArrowheads="1"/>
            </p:cNvSpPr>
            <p:nvPr/>
          </p:nvSpPr>
          <p:spPr bwMode="auto">
            <a:xfrm>
              <a:off x="3227" y="1273"/>
              <a:ext cx="54" cy="117"/>
            </a:xfrm>
            <a:prstGeom prst="rect">
              <a:avLst/>
            </a:prstGeom>
            <a:noFill/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>
              <a:spAutoFit/>
            </a:bodyPr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9470" name="Group 18"/>
          <p:cNvGrpSpPr>
            <a:grpSpLocks/>
          </p:cNvGrpSpPr>
          <p:nvPr/>
        </p:nvGrpSpPr>
        <p:grpSpPr bwMode="auto">
          <a:xfrm>
            <a:off x="6781800" y="3886200"/>
            <a:ext cx="228600" cy="228600"/>
            <a:chOff x="3024" y="1344"/>
            <a:chExt cx="816" cy="672"/>
          </a:xfrm>
        </p:grpSpPr>
        <p:sp>
          <p:nvSpPr>
            <p:cNvPr id="460819" name="AutoShape 19"/>
            <p:cNvSpPr>
              <a:spLocks noChangeArrowheads="1"/>
            </p:cNvSpPr>
            <p:nvPr/>
          </p:nvSpPr>
          <p:spPr bwMode="auto">
            <a:xfrm>
              <a:off x="3024" y="1353"/>
              <a:ext cx="816" cy="663"/>
            </a:xfrm>
            <a:prstGeom prst="flowChartConnector">
              <a:avLst/>
            </a:prstGeom>
            <a:solidFill>
              <a:srgbClr val="FFFFCC"/>
            </a:solidFill>
            <a:ln w="38100">
              <a:solidFill>
                <a:srgbClr val="D2005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0820" name="Line 20"/>
            <p:cNvSpPr>
              <a:spLocks noChangeShapeType="1"/>
            </p:cNvSpPr>
            <p:nvPr/>
          </p:nvSpPr>
          <p:spPr bwMode="auto">
            <a:xfrm rot="-5776460">
              <a:off x="3094" y="1319"/>
              <a:ext cx="443" cy="493"/>
            </a:xfrm>
            <a:prstGeom prst="line">
              <a:avLst/>
            </a:prstGeom>
            <a:noFill/>
            <a:ln w="12700">
              <a:solidFill>
                <a:srgbClr val="D2005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0821" name="Line 21"/>
            <p:cNvSpPr>
              <a:spLocks noChangeShapeType="1"/>
            </p:cNvSpPr>
            <p:nvPr/>
          </p:nvSpPr>
          <p:spPr bwMode="auto">
            <a:xfrm rot="-5776460">
              <a:off x="3283" y="1466"/>
              <a:ext cx="439" cy="493"/>
            </a:xfrm>
            <a:prstGeom prst="line">
              <a:avLst/>
            </a:prstGeom>
            <a:noFill/>
            <a:ln w="12700">
              <a:solidFill>
                <a:srgbClr val="D2005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9471" name="Text Box 22"/>
          <p:cNvSpPr txBox="1">
            <a:spLocks noChangeArrowheads="1"/>
          </p:cNvSpPr>
          <p:nvPr/>
        </p:nvSpPr>
        <p:spPr bwMode="auto">
          <a:xfrm>
            <a:off x="8442325" y="3259138"/>
            <a:ext cx="43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000" b="1">
                <a:solidFill>
                  <a:srgbClr val="333399"/>
                </a:solidFill>
                <a:ea typeface="Times New Roman (Hebrew)"/>
                <a:cs typeface="Times New Roman (Hebrew)"/>
              </a:rPr>
              <a:t>RU</a:t>
            </a:r>
          </a:p>
        </p:txBody>
      </p:sp>
      <p:sp>
        <p:nvSpPr>
          <p:cNvPr id="460823" name="Oval 23"/>
          <p:cNvSpPr>
            <a:spLocks noChangeArrowheads="1"/>
          </p:cNvSpPr>
          <p:nvPr/>
        </p:nvSpPr>
        <p:spPr bwMode="auto">
          <a:xfrm rot="16020000">
            <a:off x="6957219" y="2186781"/>
            <a:ext cx="409575" cy="303213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24" name="Oval 24"/>
          <p:cNvSpPr>
            <a:spLocks noChangeArrowheads="1"/>
          </p:cNvSpPr>
          <p:nvPr/>
        </p:nvSpPr>
        <p:spPr bwMode="auto">
          <a:xfrm rot="5580000">
            <a:off x="5281612" y="3328988"/>
            <a:ext cx="409575" cy="304800"/>
          </a:xfrm>
          <a:prstGeom prst="ellipse">
            <a:avLst/>
          </a:prstGeom>
          <a:solidFill>
            <a:schemeClr val="bg2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25" name="Line 25"/>
          <p:cNvSpPr>
            <a:spLocks noChangeShapeType="1"/>
          </p:cNvSpPr>
          <p:nvPr/>
        </p:nvSpPr>
        <p:spPr bwMode="auto">
          <a:xfrm flipH="1">
            <a:off x="5715000" y="2895600"/>
            <a:ext cx="609600" cy="45720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26" name="Line 26"/>
          <p:cNvSpPr>
            <a:spLocks noChangeShapeType="1"/>
          </p:cNvSpPr>
          <p:nvPr/>
        </p:nvSpPr>
        <p:spPr bwMode="auto">
          <a:xfrm flipV="1">
            <a:off x="6324600" y="2514600"/>
            <a:ext cx="685800" cy="53340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27" name="Line 27"/>
          <p:cNvSpPr>
            <a:spLocks noChangeShapeType="1"/>
          </p:cNvSpPr>
          <p:nvPr/>
        </p:nvSpPr>
        <p:spPr bwMode="auto">
          <a:xfrm>
            <a:off x="6324600" y="2895600"/>
            <a:ext cx="0" cy="152400"/>
          </a:xfrm>
          <a:prstGeom prst="line">
            <a:avLst/>
          </a:prstGeom>
          <a:noFill/>
          <a:ln w="9525">
            <a:solidFill>
              <a:srgbClr val="CC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8473460"/>
      </p:ext>
    </p:extLst>
  </p:cSld>
  <p:clrMapOvr>
    <a:masterClrMapping/>
  </p:clrMapOvr>
  <p:transition spd="slow" advClick="0" advTm="15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8459787" cy="720725"/>
          </a:xfrm>
        </p:spPr>
        <p:txBody>
          <a:bodyPr/>
          <a:lstStyle/>
          <a:p>
            <a:r>
              <a:rPr lang="ru-RU" sz="3600" b="1" dirty="0">
                <a:solidFill>
                  <a:srgbClr val="006600"/>
                </a:solidFill>
                <a:latin typeface="Verdana" charset="0"/>
              </a:rPr>
              <a:t>Стоимость транспортных </a:t>
            </a:r>
            <a:r>
              <a:rPr lang="ru-RU" sz="3600" b="1" dirty="0" smtClean="0">
                <a:solidFill>
                  <a:srgbClr val="006600"/>
                </a:solidFill>
                <a:latin typeface="Verdana" charset="0"/>
              </a:rPr>
              <a:t>ресурсов</a:t>
            </a:r>
            <a:endParaRPr lang="ru-RU" sz="3600" b="1" dirty="0">
              <a:solidFill>
                <a:srgbClr val="006600"/>
              </a:solidFill>
              <a:latin typeface="Verdana" charset="0"/>
            </a:endParaRPr>
          </a:p>
        </p:txBody>
      </p:sp>
      <p:graphicFrame>
        <p:nvGraphicFramePr>
          <p:cNvPr id="161794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755650" y="1189038"/>
          <a:ext cx="7632700" cy="483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805" name="Visio" r:id="rId3" imgW="4216400" imgH="2882900" progId="Visio.Drawing.11">
                  <p:embed/>
                </p:oleObj>
              </mc:Choice>
              <mc:Fallback>
                <p:oleObj name="Visio" r:id="rId3" imgW="4216400" imgH="2882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189038"/>
                        <a:ext cx="7632700" cy="483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782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7988300" cy="792163"/>
          </a:xfrm>
        </p:spPr>
        <p:txBody>
          <a:bodyPr/>
          <a:lstStyle/>
          <a:p>
            <a:r>
              <a:rPr lang="en-US" sz="3600" b="1">
                <a:solidFill>
                  <a:srgbClr val="006600"/>
                </a:solidFill>
                <a:latin typeface="Verdana" charset="0"/>
              </a:rPr>
              <a:t>“</a:t>
            </a:r>
            <a:r>
              <a:rPr lang="ru-RU" altLang="ja-JP" sz="3600" b="1">
                <a:solidFill>
                  <a:srgbClr val="006600"/>
                </a:solidFill>
                <a:latin typeface="Verdana" charset="0"/>
              </a:rPr>
              <a:t>Смерть расстояний</a:t>
            </a:r>
            <a:r>
              <a:rPr lang="en-US" sz="3600" b="1">
                <a:solidFill>
                  <a:srgbClr val="006600"/>
                </a:solidFill>
                <a:latin typeface="Verdana" charset="0"/>
              </a:rPr>
              <a:t>”</a:t>
            </a:r>
            <a:endParaRPr lang="ru-RU" sz="3600" b="1">
              <a:solidFill>
                <a:srgbClr val="006600"/>
              </a:solidFill>
              <a:latin typeface="Verdana" charset="0"/>
            </a:endParaRPr>
          </a:p>
        </p:txBody>
      </p:sp>
      <p:graphicFrame>
        <p:nvGraphicFramePr>
          <p:cNvPr id="160770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39750" y="811213"/>
          <a:ext cx="8208963" cy="6046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81" name="Visio" r:id="rId3" imgW="9588500" imgH="7073900" progId="Visio.Drawing.11">
                  <p:embed/>
                </p:oleObj>
              </mc:Choice>
              <mc:Fallback>
                <p:oleObj name="Visio" r:id="rId3" imgW="9588500" imgH="7073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811213"/>
                        <a:ext cx="8208963" cy="6046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06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0" y="115888"/>
            <a:ext cx="91440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>
                <a:solidFill>
                  <a:srgbClr val="006600"/>
                </a:solidFill>
                <a:latin typeface="Arial" charset="0"/>
                <a:ea typeface="Arial" charset="0"/>
                <a:cs typeface="Arial" charset="0"/>
              </a:rPr>
              <a:t>Стратегии использования оптического волокна</a:t>
            </a:r>
            <a:endParaRPr lang="en-US" sz="3200" b="1">
              <a:solidFill>
                <a:srgbClr val="0066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611188" y="2133600"/>
            <a:ext cx="7993062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000000"/>
                </a:solidFill>
                <a:cs typeface="Arial" charset="0"/>
              </a:rPr>
              <a:t>FTTR – </a:t>
            </a:r>
            <a:r>
              <a:rPr lang="ru-RU" sz="3200" b="1" smtClean="0">
                <a:solidFill>
                  <a:srgbClr val="000000"/>
                </a:solidFill>
                <a:cs typeface="Arial" charset="0"/>
              </a:rPr>
              <a:t>до удаленного модуля.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smtClean="0">
                <a:solidFill>
                  <a:srgbClr val="000000"/>
                </a:solidFill>
                <a:cs typeface="Arial" charset="0"/>
              </a:rPr>
              <a:t>	</a:t>
            </a:r>
            <a:r>
              <a:rPr lang="en-US" sz="3200" b="1" smtClean="0">
                <a:solidFill>
                  <a:srgbClr val="000000"/>
                </a:solidFill>
                <a:cs typeface="Arial" charset="0"/>
              </a:rPr>
              <a:t>FTTH – </a:t>
            </a:r>
            <a:r>
              <a:rPr lang="ru-RU" sz="3200" b="1" smtClean="0">
                <a:solidFill>
                  <a:srgbClr val="000000"/>
                </a:solidFill>
                <a:cs typeface="Arial" charset="0"/>
              </a:rPr>
              <a:t>до дома или офиса. 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smtClean="0">
                <a:solidFill>
                  <a:srgbClr val="000000"/>
                </a:solidFill>
                <a:cs typeface="Arial" charset="0"/>
              </a:rPr>
              <a:t>		</a:t>
            </a:r>
            <a:r>
              <a:rPr lang="en-US" sz="3200" b="1" smtClean="0">
                <a:solidFill>
                  <a:srgbClr val="000000"/>
                </a:solidFill>
                <a:cs typeface="Arial" charset="0"/>
              </a:rPr>
              <a:t>FTTP </a:t>
            </a:r>
            <a:r>
              <a:rPr lang="ru-RU" sz="3200" b="1" smtClean="0">
                <a:solidFill>
                  <a:srgbClr val="000000"/>
                </a:solidFill>
                <a:cs typeface="Arial" charset="0"/>
              </a:rPr>
              <a:t>– до помещение клиента.</a:t>
            </a:r>
          </a:p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200" b="1" smtClean="0">
                <a:solidFill>
                  <a:srgbClr val="000000"/>
                </a:solidFill>
                <a:cs typeface="Arial" charset="0"/>
              </a:rPr>
              <a:t>			</a:t>
            </a:r>
            <a:r>
              <a:rPr lang="en-US" sz="3200" b="1" smtClean="0">
                <a:solidFill>
                  <a:srgbClr val="000000"/>
                </a:solidFill>
                <a:cs typeface="Arial" charset="0"/>
              </a:rPr>
              <a:t>FTTD – </a:t>
            </a:r>
            <a:r>
              <a:rPr lang="ru-RU" sz="3200" b="1" smtClean="0">
                <a:solidFill>
                  <a:srgbClr val="000000"/>
                </a:solidFill>
                <a:cs typeface="Arial" charset="0"/>
              </a:rPr>
              <a:t>до рабочего места.</a:t>
            </a:r>
          </a:p>
        </p:txBody>
      </p:sp>
    </p:spTree>
    <p:extLst>
      <p:ext uri="{BB962C8B-B14F-4D97-AF65-F5344CB8AC3E}">
        <p14:creationId xmlns:p14="http://schemas.microsoft.com/office/powerpoint/2010/main" val="255085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44463"/>
            <a:ext cx="9144000" cy="981075"/>
          </a:xfrm>
        </p:spPr>
        <p:txBody>
          <a:bodyPr/>
          <a:lstStyle/>
          <a:p>
            <a:pPr eaLnBrk="1" hangingPunct="1"/>
            <a:r>
              <a:rPr lang="ru-RU" sz="3600" b="1">
                <a:solidFill>
                  <a:srgbClr val="006600"/>
                </a:solidFill>
                <a:latin typeface="Times New Roman" charset="0"/>
              </a:rPr>
              <a:t>Примеры технологий доступа</a:t>
            </a:r>
            <a:endParaRPr lang="ru-RU" sz="3600">
              <a:solidFill>
                <a:srgbClr val="006600"/>
              </a:solidFill>
              <a:latin typeface="Times New Roman" charset="0"/>
            </a:endParaRPr>
          </a:p>
        </p:txBody>
      </p:sp>
      <p:graphicFrame>
        <p:nvGraphicFramePr>
          <p:cNvPr id="164866" name="Object 3"/>
          <p:cNvGraphicFramePr>
            <a:graphicFrameLocks noChangeAspect="1"/>
          </p:cNvGraphicFramePr>
          <p:nvPr/>
        </p:nvGraphicFramePr>
        <p:xfrm>
          <a:off x="107950" y="908050"/>
          <a:ext cx="8856663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877" name="Документ" r:id="rId4" imgW="5448300" imgH="3759200" progId="Word.Document.8">
                  <p:embed/>
                </p:oleObj>
              </mc:Choice>
              <mc:Fallback>
                <p:oleObj name="Документ" r:id="rId4" imgW="5448300" imgH="37592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908050"/>
                        <a:ext cx="8856663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8559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177925" y="1033992"/>
            <a:ext cx="7245350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Arial" charset="0"/>
                <a:cs typeface="Arial" charset="0"/>
              </a:rPr>
              <a:t>КОММУТАЦИЯ И МАРШРУТИЗАЦИЯ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4800" dirty="0" smtClean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Arial" charset="0"/>
              <a:cs typeface="Arial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Arial" charset="0"/>
                <a:cs typeface="Arial" charset="0"/>
              </a:rPr>
              <a:t>СЕТЕВАЯ</a:t>
            </a:r>
            <a:endParaRPr lang="ru-RU" sz="4800" dirty="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Arial" charset="0"/>
              <a:cs typeface="Arial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800" dirty="0">
                <a:solidFill>
                  <a:srgbClr val="0033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Arial" charset="0"/>
                <a:cs typeface="Arial" charset="0"/>
              </a:rPr>
              <a:t>СИГНАЛИЗАЦИЯ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3057095262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0350"/>
            <a:ext cx="8229600" cy="5870575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ru-RU" sz="2400">
                <a:latin typeface="Verdana" charset="0"/>
              </a:rPr>
              <a:t>Принципы используемых в сетях связи систем сигнализации связаны с принципами коммутации и управления обслуживанием вызовов в коммутационных узлах и станциях этих сетей, а также с техническими средствами организации межстанционных соединительных линий. Возможные принципы сигнализации иллюстрируют варианты, представленные на четырех рисунках: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kumimoji="0" lang="ru-RU" sz="2400">
                <a:latin typeface="Verdana" charset="0"/>
              </a:rPr>
              <a:t>а) сигнализация непосредственно по телефонному каналу;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kumimoji="0" lang="ru-RU" sz="2400">
                <a:latin typeface="Verdana" charset="0"/>
              </a:rPr>
              <a:t>б) сигнализация по выделенным сигнальным каналам (ВСК);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kumimoji="0" lang="ru-RU" sz="2400">
                <a:latin typeface="Verdana" charset="0"/>
              </a:rPr>
              <a:t>в) общеканальная сигнализация №7;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kumimoji="0" lang="ru-RU" sz="2400">
                <a:latin typeface="Verdana" charset="0"/>
              </a:rPr>
              <a:t>г) сигнализация </a:t>
            </a:r>
            <a:r>
              <a:rPr kumimoji="0" lang="en-US" sz="2400">
                <a:latin typeface="Verdana" charset="0"/>
              </a:rPr>
              <a:t>IP</a:t>
            </a:r>
            <a:r>
              <a:rPr kumimoji="0" lang="ru-RU" sz="2400">
                <a:latin typeface="Verdana" charset="0"/>
              </a:rPr>
              <a:t>-телефонии типа Н.323, </a:t>
            </a:r>
            <a:r>
              <a:rPr kumimoji="0" lang="en-US" sz="2400">
                <a:latin typeface="Verdana" charset="0"/>
              </a:rPr>
              <a:t>MGCP</a:t>
            </a:r>
            <a:r>
              <a:rPr kumimoji="0" lang="ru-RU" sz="2400">
                <a:latin typeface="Verdana" charset="0"/>
              </a:rPr>
              <a:t> или </a:t>
            </a:r>
            <a:r>
              <a:rPr kumimoji="0" lang="en-US" sz="2400">
                <a:latin typeface="Verdana" charset="0"/>
              </a:rPr>
              <a:t>SIP</a:t>
            </a:r>
            <a:r>
              <a:rPr kumimoji="0" lang="ru-RU" sz="2400">
                <a:latin typeface="Verdana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501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prstShdw prst="shdw17" dist="17961" dir="2700000">
              <a:srgbClr val="858585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403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Прямоугольник 2"/>
          <p:cNvSpPr>
            <a:spLocks noChangeArrowheads="1"/>
          </p:cNvSpPr>
          <p:nvPr/>
        </p:nvSpPr>
        <p:spPr bwMode="auto">
          <a:xfrm>
            <a:off x="395288" y="620713"/>
            <a:ext cx="6715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4000" dirty="0"/>
              <a:t>Структура </a:t>
            </a:r>
            <a:r>
              <a:rPr lang="ru-RU" sz="4000" dirty="0" err="1" smtClean="0"/>
              <a:t>ТфОП</a:t>
            </a:r>
            <a:r>
              <a:rPr lang="ru-RU" sz="4000" dirty="0" smtClean="0"/>
              <a:t> в ХХ веке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746672325"/>
      </p:ext>
    </p:extLst>
  </p:cSld>
  <p:clrMapOvr>
    <a:masterClrMapping/>
  </p:clrMapOvr>
  <p:transition spd="slow" advClick="0" advTm="15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dirty="0">
                <a:solidFill>
                  <a:srgbClr val="000000"/>
                </a:solidFill>
                <a:latin typeface="Arial" charset="0"/>
              </a:rPr>
              <a:t>Основы проектирования </a:t>
            </a:r>
            <a:r>
              <a:rPr lang="ru-RU" dirty="0" smtClean="0">
                <a:solidFill>
                  <a:srgbClr val="000000"/>
                </a:solidFill>
                <a:latin typeface="Arial" charset="0"/>
              </a:rPr>
              <a:t>ТфОП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484313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969CD"/>
              </a:buClr>
              <a:buSzPct val="70000"/>
              <a:buFont typeface="Wingdings" charset="0"/>
              <a:buChar char="l"/>
            </a:pPr>
            <a:endParaRPr lang="ru-RU" sz="2800">
              <a:latin typeface="Verdana" charset="0"/>
            </a:endParaRPr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70000"/>
              <a:buFont typeface="Wingdings" charset="0"/>
              <a:buChar char="l"/>
            </a:pPr>
            <a:r>
              <a:rPr lang="ru-RU" sz="6600">
                <a:latin typeface="Verdana" charset="0"/>
                <a:cs typeface="Times New Roman" charset="0"/>
              </a:rPr>
              <a:t>3</a:t>
            </a:r>
            <a:r>
              <a:rPr lang="ru-RU" sz="6600">
                <a:latin typeface="Verdana" charset="0"/>
              </a:rPr>
              <a:t> вызова в ЧНН</a:t>
            </a:r>
            <a:r>
              <a:rPr lang="ru-RU" sz="6600">
                <a:latin typeface="Verdana" charset="0"/>
                <a:cs typeface="Times New Roman" charset="0"/>
              </a:rPr>
              <a:t> </a:t>
            </a:r>
            <a:endParaRPr lang="ru-RU" sz="6600">
              <a:latin typeface="Verdana" charset="0"/>
            </a:endParaRPr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70000"/>
              <a:buFont typeface="Wingdings" charset="0"/>
              <a:buChar char="l"/>
            </a:pPr>
            <a:r>
              <a:rPr lang="ru-RU" sz="6600">
                <a:latin typeface="Verdana" charset="0"/>
                <a:cs typeface="Times New Roman" charset="0"/>
              </a:rPr>
              <a:t>3</a:t>
            </a:r>
            <a:r>
              <a:rPr lang="ru-RU" sz="6600">
                <a:latin typeface="Verdana" charset="0"/>
              </a:rPr>
              <a:t> минуты</a:t>
            </a:r>
          </a:p>
          <a:p>
            <a:pPr eaLnBrk="1" hangingPunct="1">
              <a:lnSpc>
                <a:spcPct val="90000"/>
              </a:lnSpc>
              <a:buClr>
                <a:srgbClr val="0969CD"/>
              </a:buClr>
              <a:buSzPct val="70000"/>
              <a:buFont typeface="Wingdings" charset="0"/>
              <a:buChar char="l"/>
            </a:pPr>
            <a:r>
              <a:rPr lang="ru-RU" sz="6600">
                <a:latin typeface="Verdana" charset="0"/>
                <a:cs typeface="Times New Roman" charset="0"/>
              </a:rPr>
              <a:t>3</a:t>
            </a:r>
            <a:r>
              <a:rPr lang="en-US" sz="6600">
                <a:latin typeface="Verdana" charset="0"/>
              </a:rPr>
              <a:t> </a:t>
            </a:r>
            <a:r>
              <a:rPr lang="ru-RU" sz="6600">
                <a:latin typeface="Verdana" charset="0"/>
              </a:rPr>
              <a:t>кГц</a:t>
            </a:r>
            <a:endParaRPr lang="en-US" sz="6600">
              <a:latin typeface="Verdana" charset="0"/>
            </a:endParaRPr>
          </a:p>
        </p:txBody>
      </p:sp>
      <p:pic>
        <p:nvPicPr>
          <p:cNvPr id="1474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0" y="6508750"/>
            <a:ext cx="12763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329591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>
              <a:latin typeface="Verdana" charset="0"/>
            </a:endParaRPr>
          </a:p>
        </p:txBody>
      </p:sp>
      <p:sp>
        <p:nvSpPr>
          <p:cNvPr id="134146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>
                <a:latin typeface="Verdana" charset="0"/>
              </a:rPr>
              <a:t>/Users/borisgoldstein/Documents/111 MOBD/004 ICT-General/worldmap1024.jpg</a:t>
            </a:r>
          </a:p>
          <a:p>
            <a:endParaRPr lang="ru-RU">
              <a:latin typeface="Verdana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defRPr/>
            </a:pPr>
            <a:fld id="{89302B7C-FA23-3A4B-BD9B-504B8F16466B}" type="slidenum">
              <a:rPr lang="ru-RU"/>
              <a:pPr>
                <a:defRPr/>
              </a:pPr>
              <a:t>5</a:t>
            </a:fld>
            <a:endParaRPr lang="ru-RU"/>
          </a:p>
        </p:txBody>
      </p:sp>
      <p:pic>
        <p:nvPicPr>
          <p:cNvPr id="134148" name="Изображение 4" descr="worldmap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6595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600" b="1">
                <a:solidFill>
                  <a:srgbClr val="800000"/>
                </a:solidFill>
                <a:latin typeface="Times New Roman" charset="0"/>
              </a:rPr>
              <a:t/>
            </a:r>
            <a:br>
              <a:rPr lang="en-US" sz="1600" b="1">
                <a:solidFill>
                  <a:srgbClr val="800000"/>
                </a:solidFill>
                <a:latin typeface="Times New Roman" charset="0"/>
              </a:rPr>
            </a:br>
            <a:endParaRPr lang="ru-RU" sz="1600" b="1">
              <a:solidFill>
                <a:srgbClr val="800000"/>
              </a:solidFill>
              <a:latin typeface="Times New Roman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116013" y="1628775"/>
            <a:ext cx="7129462" cy="397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3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1. Интенсивность удельной нагрузки на АЛ в ТФОП: в </a:t>
            </a:r>
            <a:r>
              <a:rPr kumimoji="1" lang="ru-RU" sz="3600" b="1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среднем </a:t>
            </a:r>
            <a:r>
              <a:rPr kumimoji="1" lang="ru-RU" sz="3600" b="1" dirty="0">
                <a:solidFill>
                  <a:srgbClr val="CC9900"/>
                </a:solidFill>
                <a:latin typeface="Arial" charset="0"/>
                <a:ea typeface="Arial" charset="0"/>
                <a:cs typeface="Arial" charset="0"/>
              </a:rPr>
              <a:t>0,1</a:t>
            </a:r>
            <a:r>
              <a:rPr kumimoji="1" lang="ru-RU" sz="3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Эрл в ЧНН.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3600" b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3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2. Интенсивность удельной нагрузки на СЛ в ТФОП: в среднем </a:t>
            </a:r>
            <a:r>
              <a:rPr kumimoji="1" lang="ru-RU" sz="3600" b="1" dirty="0">
                <a:solidFill>
                  <a:srgbClr val="CC9900"/>
                </a:solidFill>
                <a:latin typeface="Arial" charset="0"/>
                <a:ea typeface="Arial" charset="0"/>
                <a:cs typeface="Arial" charset="0"/>
              </a:rPr>
              <a:t>0,7 – 0,85</a:t>
            </a:r>
            <a:r>
              <a:rPr kumimoji="1" lang="ru-RU" sz="36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Эрл в ЧНН.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50825" y="260350"/>
            <a:ext cx="86423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600" b="1" smtClean="0">
                <a:solidFill>
                  <a:srgbClr val="006600"/>
                </a:solidFill>
                <a:cs typeface="Times New Roman" charset="0"/>
              </a:rPr>
              <a:t>Использование ресурсов сети доступа</a:t>
            </a:r>
          </a:p>
        </p:txBody>
      </p:sp>
    </p:spTree>
    <p:extLst>
      <p:ext uri="{BB962C8B-B14F-4D97-AF65-F5344CB8AC3E}">
        <p14:creationId xmlns:p14="http://schemas.microsoft.com/office/powerpoint/2010/main" val="313238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15888"/>
            <a:ext cx="8461375" cy="649287"/>
          </a:xfrm>
        </p:spPr>
        <p:txBody>
          <a:bodyPr/>
          <a:lstStyle/>
          <a:p>
            <a:pPr eaLnBrk="1" hangingPunct="1"/>
            <a:r>
              <a:rPr lang="ru-RU" sz="3600" b="1">
                <a:solidFill>
                  <a:srgbClr val="006600"/>
                </a:solidFill>
                <a:latin typeface="Times New Roman" charset="0"/>
              </a:rPr>
              <a:t>Требования к полосе пропускания</a:t>
            </a:r>
            <a:r>
              <a:rPr lang="ru-RU" sz="3600" b="1">
                <a:solidFill>
                  <a:srgbClr val="A50021"/>
                </a:solidFill>
                <a:latin typeface="Times New Roman" charset="0"/>
              </a:rPr>
              <a:t> </a:t>
            </a:r>
          </a:p>
        </p:txBody>
      </p:sp>
      <p:graphicFrame>
        <p:nvGraphicFramePr>
          <p:cNvPr id="150530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07950" y="858838"/>
          <a:ext cx="8893175" cy="599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41" name="Visio" r:id="rId3" imgW="8001000" imgH="5397500" progId="Visio.Drawing.11">
                  <p:embed/>
                </p:oleObj>
              </mc:Choice>
              <mc:Fallback>
                <p:oleObj name="Visio" r:id="rId3" imgW="8001000" imgH="53975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858838"/>
                        <a:ext cx="8893175" cy="599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131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76" y="188640"/>
            <a:ext cx="9144000" cy="569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Одно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мобильное соединение ежемесячно генерирует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среднем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есть 1.118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мегабайт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трафика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месяц или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около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260 музыкальных файлов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MP3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auto">
              <a:spcAft>
                <a:spcPts val="0"/>
              </a:spcAft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Средний трафик на одного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пользователя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смартфона /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average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traffic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per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user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-ATPU/ вырастет на 700% за следующие 5 лет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 20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смартфоны, ноутбуки и другие портативные устройства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будут генерировать порядка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% мирового мобильного трафика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Трафик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M2M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сегодня более 300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Пб в месяц</a:t>
            </a:r>
          </a:p>
        </p:txBody>
      </p:sp>
    </p:spTree>
    <p:extLst>
      <p:ext uri="{BB962C8B-B14F-4D97-AF65-F5344CB8AC3E}">
        <p14:creationId xmlns:p14="http://schemas.microsoft.com/office/powerpoint/2010/main" val="15099670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prstShdw prst="shdw17" dist="17961" dir="2700000">
              <a:srgbClr val="858585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853058"/>
      </p:ext>
    </p:extLst>
  </p:cSld>
  <p:clrMapOvr>
    <a:masterClrMapping/>
  </p:clrMapOvr>
  <p:transition spd="slow" advClick="0" advTm="15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prstShdw prst="shdw17" dist="17961" dir="2700000">
              <a:srgbClr val="858585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2291" name="Group 6"/>
          <p:cNvGrpSpPr>
            <a:grpSpLocks/>
          </p:cNvGrpSpPr>
          <p:nvPr/>
        </p:nvGrpSpPr>
        <p:grpSpPr bwMode="auto">
          <a:xfrm>
            <a:off x="0" y="1268413"/>
            <a:ext cx="9144000" cy="4497387"/>
            <a:chOff x="0" y="1248"/>
            <a:chExt cx="5760" cy="2833"/>
          </a:xfrm>
        </p:grpSpPr>
        <p:pic>
          <p:nvPicPr>
            <p:cNvPr id="1229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48"/>
              <a:ext cx="5760" cy="2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3" name="Text Box 3"/>
            <p:cNvSpPr txBox="1">
              <a:spLocks noChangeArrowheads="1"/>
            </p:cNvSpPr>
            <p:nvPr/>
          </p:nvSpPr>
          <p:spPr bwMode="auto">
            <a:xfrm>
              <a:off x="960" y="2736"/>
              <a:ext cx="1344" cy="46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accent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sz="2400">
                  <a:solidFill>
                    <a:schemeClr val="bg1"/>
                  </a:solidFill>
                </a:rPr>
                <a:t>5ESS</a:t>
              </a:r>
            </a:p>
            <a:p>
              <a:pPr algn="ctr"/>
              <a:r>
                <a:rPr lang="en-US">
                  <a:solidFill>
                    <a:schemeClr val="bg1"/>
                  </a:solidFill>
                </a:rPr>
                <a:t>LUCENT</a:t>
              </a:r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2294" name="Text Box 4"/>
            <p:cNvSpPr txBox="1">
              <a:spLocks noChangeArrowheads="1"/>
            </p:cNvSpPr>
            <p:nvPr/>
          </p:nvSpPr>
          <p:spPr bwMode="auto">
            <a:xfrm>
              <a:off x="1296" y="2064"/>
              <a:ext cx="1344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accent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>
                  <a:solidFill>
                    <a:schemeClr val="bg1"/>
                  </a:solidFill>
                </a:rPr>
                <a:t>7R/E</a:t>
              </a:r>
              <a:endParaRPr lang="en-US" sz="24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2736410"/>
      </p:ext>
    </p:extLst>
  </p:cSld>
  <p:clrMapOvr>
    <a:masterClrMapping/>
  </p:clrMapOvr>
  <p:transition spd="slow" advClick="0" advTm="15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0063" y="2120900"/>
            <a:ext cx="4743450" cy="4306888"/>
          </a:xfrm>
        </p:spPr>
        <p:txBody>
          <a:bodyPr lIns="92075" tIns="46038" rIns="92075" bIns="46038"/>
          <a:lstStyle/>
          <a:p>
            <a:pPr eaLnBrk="1" hangingPunct="1">
              <a:buFont typeface="Wingdings" charset="0"/>
              <a:buNone/>
            </a:pPr>
            <a:r>
              <a:rPr kumimoji="0" lang="ru-RU" sz="2000" i="1" u="sng">
                <a:solidFill>
                  <a:schemeClr val="tx2"/>
                </a:solidFill>
                <a:latin typeface="Verdana" charset="0"/>
              </a:rPr>
              <a:t>ТфОП</a:t>
            </a:r>
            <a:r>
              <a:rPr kumimoji="0" lang="en-US" sz="2000" i="1" u="sng">
                <a:solidFill>
                  <a:schemeClr val="tx2"/>
                </a:solidFill>
                <a:latin typeface="Verdana" charset="0"/>
              </a:rPr>
              <a:t> (</a:t>
            </a:r>
            <a:r>
              <a:rPr kumimoji="0" lang="ru-RU" sz="2000" i="1" u="sng">
                <a:solidFill>
                  <a:schemeClr val="tx2"/>
                </a:solidFill>
                <a:latin typeface="Verdana" charset="0"/>
              </a:rPr>
              <a:t>Коммутация каналов</a:t>
            </a:r>
            <a:r>
              <a:rPr kumimoji="0" lang="en-US" sz="2000" i="1" u="sng">
                <a:solidFill>
                  <a:schemeClr val="tx2"/>
                </a:solidFill>
                <a:latin typeface="Verdana" charset="0"/>
              </a:rPr>
              <a:t>)</a:t>
            </a:r>
            <a:endParaRPr kumimoji="0" lang="en-US" sz="2000">
              <a:latin typeface="Verdana" charset="0"/>
            </a:endParaRPr>
          </a:p>
          <a:p>
            <a:pPr eaLnBrk="1" hangingPunct="1">
              <a:buClr>
                <a:schemeClr val="tx1"/>
              </a:buClr>
              <a:buFont typeface="CommonBullets" charset="0"/>
              <a:buChar char="–"/>
            </a:pPr>
            <a:r>
              <a:rPr kumimoji="0" lang="ru-RU" sz="2000">
                <a:latin typeface="Verdana" charset="0"/>
              </a:rPr>
              <a:t>Выделенный канал на время обслуживания вызова</a:t>
            </a:r>
            <a:endParaRPr kumimoji="0" lang="en-US" sz="2000">
              <a:latin typeface="Verdana" charset="0"/>
            </a:endParaRPr>
          </a:p>
          <a:p>
            <a:pPr eaLnBrk="1" hangingPunct="1">
              <a:buClr>
                <a:schemeClr val="tx1"/>
              </a:buClr>
              <a:buFont typeface="CommonBullets" charset="0"/>
              <a:buChar char="+"/>
            </a:pPr>
            <a:r>
              <a:rPr kumimoji="0" lang="ru-RU" sz="2000">
                <a:latin typeface="Verdana" charset="0"/>
              </a:rPr>
              <a:t>Высокое </a:t>
            </a:r>
            <a:r>
              <a:rPr kumimoji="0" lang="en-US" sz="2000">
                <a:latin typeface="Verdana" charset="0"/>
              </a:rPr>
              <a:t>QoS </a:t>
            </a:r>
            <a:r>
              <a:rPr kumimoji="0" lang="ru-RU" sz="2000">
                <a:latin typeface="Verdana" charset="0"/>
              </a:rPr>
              <a:t> (10%)</a:t>
            </a:r>
            <a:endParaRPr kumimoji="0" lang="en-US" sz="2000">
              <a:latin typeface="Verdana" charset="0"/>
            </a:endParaRPr>
          </a:p>
          <a:p>
            <a:pPr eaLnBrk="1" hangingPunct="1">
              <a:buClr>
                <a:schemeClr val="tx1"/>
              </a:buClr>
              <a:buFont typeface="CommonBullets" charset="0"/>
              <a:buChar char="©"/>
            </a:pPr>
            <a:endParaRPr kumimoji="0" lang="ru-RU" sz="2000">
              <a:latin typeface="Verdana" charset="0"/>
            </a:endParaRPr>
          </a:p>
          <a:p>
            <a:pPr eaLnBrk="1" hangingPunct="1">
              <a:buFont typeface="Wingdings" charset="0"/>
              <a:buNone/>
            </a:pPr>
            <a:r>
              <a:rPr kumimoji="0" lang="en-US" sz="2000" i="1" u="sng">
                <a:solidFill>
                  <a:schemeClr val="tx2"/>
                </a:solidFill>
                <a:latin typeface="Verdana" charset="0"/>
              </a:rPr>
              <a:t>NGN</a:t>
            </a:r>
            <a:r>
              <a:rPr kumimoji="0" lang="ru-RU" sz="2000" i="1" u="sng">
                <a:solidFill>
                  <a:schemeClr val="tx2"/>
                </a:solidFill>
                <a:latin typeface="Verdana" charset="0"/>
              </a:rPr>
              <a:t>-сеть</a:t>
            </a:r>
            <a:r>
              <a:rPr kumimoji="0" lang="en-US" sz="2000" i="1" u="sng">
                <a:solidFill>
                  <a:schemeClr val="tx2"/>
                </a:solidFill>
                <a:latin typeface="Verdana" charset="0"/>
              </a:rPr>
              <a:t> (</a:t>
            </a:r>
            <a:r>
              <a:rPr kumimoji="0" lang="ru-RU" sz="2000" i="1" u="sng">
                <a:solidFill>
                  <a:schemeClr val="tx2"/>
                </a:solidFill>
                <a:latin typeface="Verdana" charset="0"/>
              </a:rPr>
              <a:t>Коммутация пакетов</a:t>
            </a:r>
            <a:r>
              <a:rPr kumimoji="0" lang="en-US" sz="2000" i="1" u="sng">
                <a:solidFill>
                  <a:schemeClr val="tx2"/>
                </a:solidFill>
                <a:latin typeface="Verdana" charset="0"/>
              </a:rPr>
              <a:t>)</a:t>
            </a:r>
            <a:endParaRPr kumimoji="0" lang="en-US" sz="2000" i="1">
              <a:solidFill>
                <a:schemeClr val="tx2"/>
              </a:solidFill>
              <a:latin typeface="Verdana" charset="0"/>
            </a:endParaRPr>
          </a:p>
          <a:p>
            <a:pPr eaLnBrk="1" hangingPunct="1">
              <a:buClr>
                <a:schemeClr val="tx1"/>
              </a:buClr>
              <a:buFont typeface="CommonBullets" charset="0"/>
              <a:buChar char="+"/>
            </a:pPr>
            <a:r>
              <a:rPr kumimoji="0" lang="ru-RU" sz="2000">
                <a:latin typeface="Verdana" charset="0"/>
              </a:rPr>
              <a:t>Объединение речи и данных</a:t>
            </a:r>
            <a:endParaRPr kumimoji="0" lang="en-US" sz="2000">
              <a:latin typeface="Verdana" charset="0"/>
            </a:endParaRPr>
          </a:p>
          <a:p>
            <a:pPr eaLnBrk="1" hangingPunct="1">
              <a:buClr>
                <a:schemeClr val="tx1"/>
              </a:buClr>
              <a:buFont typeface="CommonBullets" charset="0"/>
              <a:buChar char="+"/>
            </a:pPr>
            <a:r>
              <a:rPr kumimoji="0" lang="ru-RU" sz="2000">
                <a:latin typeface="Verdana" charset="0"/>
              </a:rPr>
              <a:t>Эффективное использование пропускной способности</a:t>
            </a:r>
            <a:endParaRPr kumimoji="0" lang="en-US" sz="2000">
              <a:latin typeface="Verdana" charset="0"/>
            </a:endParaRPr>
          </a:p>
          <a:p>
            <a:pPr eaLnBrk="1" hangingPunct="1">
              <a:buClr>
                <a:schemeClr val="tx1"/>
              </a:buClr>
              <a:buFont typeface="CommonBullets" charset="0"/>
              <a:buChar char="–"/>
            </a:pPr>
            <a:r>
              <a:rPr kumimoji="0" lang="ru-RU" sz="2000">
                <a:latin typeface="Verdana" charset="0"/>
              </a:rPr>
              <a:t>Проблемы </a:t>
            </a:r>
            <a:r>
              <a:rPr kumimoji="0" lang="en-US" sz="2000">
                <a:latin typeface="Verdana" charset="0"/>
              </a:rPr>
              <a:t>QoS</a:t>
            </a:r>
            <a:r>
              <a:rPr kumimoji="0" lang="ru-RU" sz="2000">
                <a:latin typeface="Verdana" charset="0"/>
              </a:rPr>
              <a:t>  (90%)</a:t>
            </a:r>
            <a:endParaRPr kumimoji="0" lang="en-US" sz="2000">
              <a:latin typeface="Verdana" charset="0"/>
            </a:endParaRPr>
          </a:p>
          <a:p>
            <a:pPr eaLnBrk="1" hangingPunct="1">
              <a:buClr>
                <a:schemeClr val="tx1"/>
              </a:buClr>
              <a:buFont typeface="CommonBullets" charset="0"/>
              <a:buChar char="©"/>
            </a:pPr>
            <a:endParaRPr kumimoji="0" lang="en-US" sz="2000">
              <a:latin typeface="Verdana" charset="0"/>
            </a:endParaRPr>
          </a:p>
          <a:p>
            <a:pPr eaLnBrk="1" hangingPunct="1">
              <a:buClr>
                <a:schemeClr val="tx1"/>
              </a:buClr>
              <a:buFont typeface="CommonBullets" charset="0"/>
              <a:buNone/>
            </a:pPr>
            <a:endParaRPr kumimoji="0" lang="en-US" sz="2000">
              <a:latin typeface="Verdana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105400" y="2362200"/>
            <a:ext cx="3825875" cy="1092200"/>
            <a:chOff x="3216" y="1488"/>
            <a:chExt cx="2410" cy="688"/>
          </a:xfrm>
        </p:grpSpPr>
        <p:pic>
          <p:nvPicPr>
            <p:cNvPr id="29701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488"/>
              <a:ext cx="2410" cy="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2" name="Rectangle 6"/>
            <p:cNvSpPr>
              <a:spLocks noChangeArrowheads="1"/>
            </p:cNvSpPr>
            <p:nvPr/>
          </p:nvSpPr>
          <p:spPr bwMode="auto">
            <a:xfrm>
              <a:off x="3274" y="1517"/>
              <a:ext cx="2278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 marL="342900" indent="-342900" defTabSz="914400" fontAlgn="base">
                <a:spcBef>
                  <a:spcPct val="20000"/>
                </a:spcBef>
                <a:spcAft>
                  <a:spcPct val="0"/>
                </a:spcAft>
                <a:buClr>
                  <a:srgbClr val="006633"/>
                </a:buClr>
                <a:buSzPct val="75000"/>
                <a:buFont typeface="Monotype Sorts" charset="0"/>
                <a:buChar char="n"/>
              </a:pPr>
              <a:endParaRPr lang="ru-RU" sz="24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646151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419600"/>
            <a:ext cx="38354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6152" name="Rectangle 8"/>
          <p:cNvSpPr>
            <a:spLocks noChangeArrowheads="1"/>
          </p:cNvSpPr>
          <p:nvPr/>
        </p:nvSpPr>
        <p:spPr bwMode="auto">
          <a:xfrm>
            <a:off x="477838" y="498475"/>
            <a:ext cx="8486775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>
                <a:solidFill>
                  <a:srgbClr val="0066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Ре(Э)волюция сетевых технологий</a:t>
            </a:r>
            <a:r>
              <a:rPr lang="en-US" sz="4000">
                <a:solidFill>
                  <a:srgbClr val="0066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42103296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/>
          </p:cNvSpPr>
          <p:nvPr/>
        </p:nvSpPr>
        <p:spPr bwMode="auto">
          <a:xfrm>
            <a:off x="0" y="2544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31746" name="Line 9"/>
          <p:cNvSpPr>
            <a:spLocks noChangeShapeType="1"/>
          </p:cNvSpPr>
          <p:nvPr/>
        </p:nvSpPr>
        <p:spPr bwMode="auto">
          <a:xfrm>
            <a:off x="1539875" y="1057275"/>
            <a:ext cx="0" cy="4567238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747" name="Freeform 10"/>
          <p:cNvSpPr>
            <a:spLocks/>
          </p:cNvSpPr>
          <p:nvPr/>
        </p:nvSpPr>
        <p:spPr bwMode="auto">
          <a:xfrm>
            <a:off x="1497013" y="944563"/>
            <a:ext cx="84137" cy="122237"/>
          </a:xfrm>
          <a:custGeom>
            <a:avLst/>
            <a:gdLst>
              <a:gd name="T0" fmla="*/ 0 w 53"/>
              <a:gd name="T1" fmla="*/ 2147483647 h 77"/>
              <a:gd name="T2" fmla="*/ 2147483647 w 53"/>
              <a:gd name="T3" fmla="*/ 0 h 77"/>
              <a:gd name="T4" fmla="*/ 2147483647 w 53"/>
              <a:gd name="T5" fmla="*/ 2147483647 h 77"/>
              <a:gd name="T6" fmla="*/ 0 w 53"/>
              <a:gd name="T7" fmla="*/ 2147483647 h 77"/>
              <a:gd name="T8" fmla="*/ 0 60000 65536"/>
              <a:gd name="T9" fmla="*/ 0 60000 65536"/>
              <a:gd name="T10" fmla="*/ 0 60000 65536"/>
              <a:gd name="T11" fmla="*/ 0 60000 65536"/>
              <a:gd name="T12" fmla="*/ 0 w 53"/>
              <a:gd name="T13" fmla="*/ 0 h 77"/>
              <a:gd name="T14" fmla="*/ 53 w 53"/>
              <a:gd name="T15" fmla="*/ 77 h 7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3" h="77">
                <a:moveTo>
                  <a:pt x="0" y="77"/>
                </a:moveTo>
                <a:lnTo>
                  <a:pt x="27" y="0"/>
                </a:lnTo>
                <a:lnTo>
                  <a:pt x="53" y="77"/>
                </a:lnTo>
                <a:lnTo>
                  <a:pt x="0" y="7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748" name="Line 11"/>
          <p:cNvSpPr>
            <a:spLocks noChangeShapeType="1"/>
          </p:cNvSpPr>
          <p:nvPr/>
        </p:nvSpPr>
        <p:spPr bwMode="auto">
          <a:xfrm>
            <a:off x="1358900" y="5264150"/>
            <a:ext cx="6316663" cy="0"/>
          </a:xfrm>
          <a:prstGeom prst="line">
            <a:avLst/>
          </a:prstGeom>
          <a:noFill/>
          <a:ln w="952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749" name="Freeform 12"/>
          <p:cNvSpPr>
            <a:spLocks/>
          </p:cNvSpPr>
          <p:nvPr/>
        </p:nvSpPr>
        <p:spPr bwMode="auto">
          <a:xfrm>
            <a:off x="7664450" y="5222875"/>
            <a:ext cx="123825" cy="82550"/>
          </a:xfrm>
          <a:custGeom>
            <a:avLst/>
            <a:gdLst>
              <a:gd name="T0" fmla="*/ 0 w 78"/>
              <a:gd name="T1" fmla="*/ 0 h 52"/>
              <a:gd name="T2" fmla="*/ 2147483647 w 78"/>
              <a:gd name="T3" fmla="*/ 2147483647 h 52"/>
              <a:gd name="T4" fmla="*/ 0 w 78"/>
              <a:gd name="T5" fmla="*/ 2147483647 h 52"/>
              <a:gd name="T6" fmla="*/ 0 w 78"/>
              <a:gd name="T7" fmla="*/ 0 h 52"/>
              <a:gd name="T8" fmla="*/ 0 60000 65536"/>
              <a:gd name="T9" fmla="*/ 0 60000 65536"/>
              <a:gd name="T10" fmla="*/ 0 60000 65536"/>
              <a:gd name="T11" fmla="*/ 0 60000 65536"/>
              <a:gd name="T12" fmla="*/ 0 w 78"/>
              <a:gd name="T13" fmla="*/ 0 h 52"/>
              <a:gd name="T14" fmla="*/ 78 w 78"/>
              <a:gd name="T15" fmla="*/ 52 h 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" h="52">
                <a:moveTo>
                  <a:pt x="0" y="0"/>
                </a:moveTo>
                <a:lnTo>
                  <a:pt x="78" y="26"/>
                </a:lnTo>
                <a:lnTo>
                  <a:pt x="0" y="5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750" name="Rectangle 13"/>
          <p:cNvSpPr>
            <a:spLocks noChangeArrowheads="1"/>
          </p:cNvSpPr>
          <p:nvPr/>
        </p:nvSpPr>
        <p:spPr bwMode="auto">
          <a:xfrm>
            <a:off x="4492625" y="5386388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2004</a:t>
            </a:r>
          </a:p>
        </p:txBody>
      </p:sp>
      <p:sp>
        <p:nvSpPr>
          <p:cNvPr id="31751" name="Rectangle 14"/>
          <p:cNvSpPr>
            <a:spLocks noChangeArrowheads="1"/>
          </p:cNvSpPr>
          <p:nvPr/>
        </p:nvSpPr>
        <p:spPr bwMode="auto">
          <a:xfrm>
            <a:off x="1730375" y="688975"/>
            <a:ext cx="808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Трафик</a:t>
            </a:r>
          </a:p>
        </p:txBody>
      </p:sp>
      <p:sp>
        <p:nvSpPr>
          <p:cNvPr id="31752" name="Freeform 15"/>
          <p:cNvSpPr>
            <a:spLocks/>
          </p:cNvSpPr>
          <p:nvPr/>
        </p:nvSpPr>
        <p:spPr bwMode="auto">
          <a:xfrm>
            <a:off x="2259013" y="1123950"/>
            <a:ext cx="3960812" cy="3448050"/>
          </a:xfrm>
          <a:custGeom>
            <a:avLst/>
            <a:gdLst>
              <a:gd name="T0" fmla="*/ 0 w 2495"/>
              <a:gd name="T1" fmla="*/ 2147483647 h 2172"/>
              <a:gd name="T2" fmla="*/ 2147483647 w 2495"/>
              <a:gd name="T3" fmla="*/ 2147483647 h 2172"/>
              <a:gd name="T4" fmla="*/ 2147483647 w 2495"/>
              <a:gd name="T5" fmla="*/ 0 h 2172"/>
              <a:gd name="T6" fmla="*/ 0 60000 65536"/>
              <a:gd name="T7" fmla="*/ 0 60000 65536"/>
              <a:gd name="T8" fmla="*/ 0 60000 65536"/>
              <a:gd name="T9" fmla="*/ 0 w 2495"/>
              <a:gd name="T10" fmla="*/ 0 h 2172"/>
              <a:gd name="T11" fmla="*/ 2495 w 2495"/>
              <a:gd name="T12" fmla="*/ 2172 h 21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5" h="2172">
                <a:moveTo>
                  <a:pt x="0" y="2154"/>
                </a:moveTo>
                <a:cubicBezTo>
                  <a:pt x="793" y="2172"/>
                  <a:pt x="1321" y="1568"/>
                  <a:pt x="1769" y="1043"/>
                </a:cubicBezTo>
                <a:cubicBezTo>
                  <a:pt x="2053" y="710"/>
                  <a:pt x="2304" y="409"/>
                  <a:pt x="2495" y="0"/>
                </a:cubicBezTo>
              </a:path>
            </a:pathLst>
          </a:custGeom>
          <a:noFill/>
          <a:ln w="38100" cap="rnd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753" name="Freeform 16"/>
          <p:cNvSpPr>
            <a:spLocks/>
          </p:cNvSpPr>
          <p:nvPr/>
        </p:nvSpPr>
        <p:spPr bwMode="auto">
          <a:xfrm>
            <a:off x="2079625" y="2484438"/>
            <a:ext cx="5399088" cy="1519237"/>
          </a:xfrm>
          <a:custGeom>
            <a:avLst/>
            <a:gdLst>
              <a:gd name="T0" fmla="*/ 0 w 3401"/>
              <a:gd name="T1" fmla="*/ 2147483647 h 957"/>
              <a:gd name="T2" fmla="*/ 2147483647 w 3401"/>
              <a:gd name="T3" fmla="*/ 0 h 957"/>
              <a:gd name="T4" fmla="*/ 0 60000 65536"/>
              <a:gd name="T5" fmla="*/ 0 60000 65536"/>
              <a:gd name="T6" fmla="*/ 0 w 3401"/>
              <a:gd name="T7" fmla="*/ 0 h 957"/>
              <a:gd name="T8" fmla="*/ 3401 w 3401"/>
              <a:gd name="T9" fmla="*/ 957 h 95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01" h="957">
                <a:moveTo>
                  <a:pt x="0" y="957"/>
                </a:moveTo>
                <a:cubicBezTo>
                  <a:pt x="1105" y="545"/>
                  <a:pt x="2264" y="239"/>
                  <a:pt x="3401" y="0"/>
                </a:cubicBezTo>
              </a:path>
            </a:pathLst>
          </a:custGeom>
          <a:noFill/>
          <a:ln w="38100" cap="rnd">
            <a:solidFill>
              <a:srgbClr val="FF66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754" name="Line 17"/>
          <p:cNvSpPr>
            <a:spLocks noChangeShapeType="1"/>
          </p:cNvSpPr>
          <p:nvPr/>
        </p:nvSpPr>
        <p:spPr bwMode="auto">
          <a:xfrm flipV="1">
            <a:off x="4743450" y="3044825"/>
            <a:ext cx="0" cy="2208213"/>
          </a:xfrm>
          <a:prstGeom prst="line">
            <a:avLst/>
          </a:prstGeom>
          <a:noFill/>
          <a:ln w="3175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755" name="Rectangle 18"/>
          <p:cNvSpPr>
            <a:spLocks noChangeArrowheads="1"/>
          </p:cNvSpPr>
          <p:nvPr/>
        </p:nvSpPr>
        <p:spPr bwMode="auto">
          <a:xfrm>
            <a:off x="6435725" y="1117600"/>
            <a:ext cx="8286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Данные</a:t>
            </a:r>
          </a:p>
        </p:txBody>
      </p:sp>
      <p:sp>
        <p:nvSpPr>
          <p:cNvPr id="31756" name="Rectangle 19"/>
          <p:cNvSpPr>
            <a:spLocks noChangeArrowheads="1"/>
          </p:cNvSpPr>
          <p:nvPr/>
        </p:nvSpPr>
        <p:spPr bwMode="auto">
          <a:xfrm>
            <a:off x="7092950" y="2774950"/>
            <a:ext cx="5175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Речь</a:t>
            </a:r>
          </a:p>
        </p:txBody>
      </p:sp>
      <p:sp>
        <p:nvSpPr>
          <p:cNvPr id="31757" name="Rectangle 20"/>
          <p:cNvSpPr>
            <a:spLocks noChangeArrowheads="1"/>
          </p:cNvSpPr>
          <p:nvPr/>
        </p:nvSpPr>
        <p:spPr bwMode="auto">
          <a:xfrm>
            <a:off x="7767638" y="5386388"/>
            <a:ext cx="549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Годы</a:t>
            </a:r>
          </a:p>
        </p:txBody>
      </p:sp>
    </p:spTree>
    <p:extLst>
      <p:ext uri="{BB962C8B-B14F-4D97-AF65-F5344CB8AC3E}">
        <p14:creationId xmlns:p14="http://schemas.microsoft.com/office/powerpoint/2010/main" val="39623034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419225"/>
            <a:ext cx="886142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Line 3"/>
          <p:cNvSpPr>
            <a:spLocks noChangeShapeType="1"/>
          </p:cNvSpPr>
          <p:nvPr/>
        </p:nvSpPr>
        <p:spPr bwMode="auto">
          <a:xfrm>
            <a:off x="6048375" y="2847975"/>
            <a:ext cx="563563" cy="609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5651" name="Line 4"/>
          <p:cNvSpPr>
            <a:spLocks noChangeShapeType="1"/>
          </p:cNvSpPr>
          <p:nvPr/>
        </p:nvSpPr>
        <p:spPr bwMode="auto">
          <a:xfrm>
            <a:off x="5978525" y="3686175"/>
            <a:ext cx="42227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5652" name="Line 5"/>
          <p:cNvSpPr>
            <a:spLocks noChangeShapeType="1"/>
          </p:cNvSpPr>
          <p:nvPr/>
        </p:nvSpPr>
        <p:spPr bwMode="auto">
          <a:xfrm flipV="1">
            <a:off x="5908675" y="3914775"/>
            <a:ext cx="492125" cy="53340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5653" name="Line 6"/>
          <p:cNvSpPr>
            <a:spLocks noChangeShapeType="1"/>
          </p:cNvSpPr>
          <p:nvPr/>
        </p:nvSpPr>
        <p:spPr bwMode="auto">
          <a:xfrm>
            <a:off x="7737475" y="3686175"/>
            <a:ext cx="703263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5654" name="Line 7"/>
          <p:cNvSpPr>
            <a:spLocks noChangeShapeType="1"/>
          </p:cNvSpPr>
          <p:nvPr/>
        </p:nvSpPr>
        <p:spPr bwMode="auto">
          <a:xfrm>
            <a:off x="7526338" y="3914775"/>
            <a:ext cx="773112" cy="83820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5655" name="Line 8"/>
          <p:cNvSpPr>
            <a:spLocks noChangeShapeType="1"/>
          </p:cNvSpPr>
          <p:nvPr/>
        </p:nvSpPr>
        <p:spPr bwMode="auto">
          <a:xfrm flipV="1">
            <a:off x="7667625" y="2924175"/>
            <a:ext cx="561975" cy="609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565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3" y="2771775"/>
            <a:ext cx="167163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232275"/>
            <a:ext cx="1887537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4676775"/>
            <a:ext cx="1050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0" name="Line 12"/>
          <p:cNvSpPr>
            <a:spLocks noChangeShapeType="1"/>
          </p:cNvSpPr>
          <p:nvPr/>
        </p:nvSpPr>
        <p:spPr bwMode="auto">
          <a:xfrm>
            <a:off x="844550" y="3838575"/>
            <a:ext cx="42227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>
            <a:prstShdw prst="shdw18" dist="17961" dir="135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lIns="90000" tIns="46800" rIns="90000" bIns="46800" anchor="ctr">
            <a:spAutoFit/>
          </a:bodyPr>
          <a:lstStyle/>
          <a:p>
            <a:pPr defTabSz="914400">
              <a:defRPr/>
            </a:pPr>
            <a:endParaRPr lang="ru-RU">
              <a:solidFill>
                <a:srgbClr val="000000"/>
              </a:solidFill>
              <a:latin typeface="Verdana"/>
              <a:ea typeface="Arial" charset="0"/>
              <a:cs typeface="Arial" charset="0"/>
            </a:endParaRPr>
          </a:p>
        </p:txBody>
      </p:sp>
      <p:sp>
        <p:nvSpPr>
          <p:cNvPr id="27661" name="Line 13"/>
          <p:cNvSpPr>
            <a:spLocks noChangeShapeType="1"/>
          </p:cNvSpPr>
          <p:nvPr/>
        </p:nvSpPr>
        <p:spPr bwMode="auto">
          <a:xfrm>
            <a:off x="2181225" y="3838575"/>
            <a:ext cx="420688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>
            <a:prstShdw prst="shdw18" dist="17961" dir="135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lIns="90000" tIns="46800" rIns="90000" bIns="46800" anchor="ctr">
            <a:spAutoFit/>
          </a:bodyPr>
          <a:lstStyle/>
          <a:p>
            <a:pPr defTabSz="914400">
              <a:defRPr/>
            </a:pPr>
            <a:endParaRPr lang="ru-RU">
              <a:solidFill>
                <a:srgbClr val="000000"/>
              </a:solidFill>
              <a:latin typeface="Verdana"/>
              <a:ea typeface="Arial" charset="0"/>
              <a:cs typeface="Arial" charset="0"/>
            </a:endParaRPr>
          </a:p>
        </p:txBody>
      </p:sp>
      <p:pic>
        <p:nvPicPr>
          <p:cNvPr id="155661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3228975"/>
            <a:ext cx="1050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3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1042988" y="6092825"/>
            <a:ext cx="7620000" cy="504825"/>
          </a:xfrm>
        </p:spPr>
        <p:txBody>
          <a:bodyPr lIns="79352" tIns="39676" rIns="79352" bIns="39676" anchor="t"/>
          <a:lstStyle/>
          <a:p>
            <a:pPr>
              <a:defRPr/>
            </a:pPr>
            <a:r>
              <a:rPr lang="ru-RU" altLang="de-DE" sz="2500">
                <a:solidFill>
                  <a:schemeClr val="accent2"/>
                </a:solidFill>
                <a:ea typeface="+mj-ea"/>
              </a:rPr>
              <a:t>Одна сеть для всех услуг</a:t>
            </a:r>
            <a:endParaRPr lang="de-DE" altLang="de-DE" sz="2500">
              <a:solidFill>
                <a:schemeClr val="accent2"/>
              </a:solidFill>
              <a:ea typeface="+mj-ea"/>
            </a:endParaRPr>
          </a:p>
        </p:txBody>
      </p:sp>
      <p:sp>
        <p:nvSpPr>
          <p:cNvPr id="155663" name="AutoShape 16"/>
          <p:cNvSpPr>
            <a:spLocks noChangeArrowheads="1"/>
          </p:cNvSpPr>
          <p:nvPr/>
        </p:nvSpPr>
        <p:spPr bwMode="auto">
          <a:xfrm>
            <a:off x="520700" y="1295400"/>
            <a:ext cx="1660525" cy="457200"/>
          </a:xfrm>
          <a:prstGeom prst="homePlate">
            <a:avLst>
              <a:gd name="adj" fmla="val 90799"/>
            </a:avLst>
          </a:prstGeom>
          <a:solidFill>
            <a:srgbClr val="E8978A"/>
          </a:solidFill>
          <a:ln>
            <a:noFill/>
          </a:ln>
          <a:effectLst>
            <a:prstShdw prst="shdw17" dist="17961" dir="2700000">
              <a:srgbClr val="8B5B53"/>
            </a:prstShdw>
          </a:effectLst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Сегодня</a:t>
            </a:r>
            <a:endParaRPr lang="en-US" sz="2000" b="1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55664" name="AutoShape 17"/>
          <p:cNvSpPr>
            <a:spLocks noChangeArrowheads="1"/>
          </p:cNvSpPr>
          <p:nvPr/>
        </p:nvSpPr>
        <p:spPr bwMode="auto">
          <a:xfrm>
            <a:off x="5838825" y="1295400"/>
            <a:ext cx="1828800" cy="457200"/>
          </a:xfrm>
          <a:prstGeom prst="homePlate">
            <a:avLst>
              <a:gd name="adj" fmla="val 100000"/>
            </a:avLst>
          </a:prstGeom>
          <a:solidFill>
            <a:srgbClr val="E8978A"/>
          </a:solidFill>
          <a:ln>
            <a:noFill/>
          </a:ln>
          <a:effectLst>
            <a:prstShdw prst="shdw17" dist="17961" dir="2700000">
              <a:srgbClr val="8B5B53"/>
            </a:prstShdw>
          </a:effectLst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Завтра</a:t>
            </a:r>
            <a:endParaRPr lang="en-US" sz="2000" b="1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55665" name="Rectangle 18"/>
          <p:cNvSpPr>
            <a:spLocks noChangeArrowheads="1"/>
          </p:cNvSpPr>
          <p:nvPr/>
        </p:nvSpPr>
        <p:spPr bwMode="auto">
          <a:xfrm>
            <a:off x="1171575" y="3571875"/>
            <a:ext cx="1125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Телефонная</a:t>
            </a:r>
          </a:p>
          <a:p>
            <a:pPr marL="342900" indent="-34290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сеть</a:t>
            </a:r>
            <a:endParaRPr lang="en-US" sz="1700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</p:txBody>
      </p:sp>
      <p:sp>
        <p:nvSpPr>
          <p:cNvPr id="155666" name="Line 19"/>
          <p:cNvSpPr>
            <a:spLocks noChangeShapeType="1"/>
          </p:cNvSpPr>
          <p:nvPr/>
        </p:nvSpPr>
        <p:spPr bwMode="auto">
          <a:xfrm>
            <a:off x="2630488" y="3914775"/>
            <a:ext cx="2809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5667" name="Rectangle 20"/>
          <p:cNvSpPr>
            <a:spLocks noChangeArrowheads="1"/>
          </p:cNvSpPr>
          <p:nvPr/>
        </p:nvSpPr>
        <p:spPr bwMode="auto">
          <a:xfrm>
            <a:off x="1187450" y="4930775"/>
            <a:ext cx="1074738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Мобильная </a:t>
            </a:r>
          </a:p>
          <a:p>
            <a:pPr marL="342900" indent="-34290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радио </a:t>
            </a:r>
          </a:p>
          <a:p>
            <a:pPr marL="342900" indent="-34290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сеть</a:t>
            </a:r>
            <a:endParaRPr lang="en-US" sz="1700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155668" name="Picture 21" descr="SL45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4829175"/>
            <a:ext cx="4191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69" name="Picture 22" descr="SL45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4829175"/>
            <a:ext cx="4191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70" name="Rectangle 23"/>
          <p:cNvSpPr>
            <a:spLocks noChangeArrowheads="1"/>
          </p:cNvSpPr>
          <p:nvPr/>
        </p:nvSpPr>
        <p:spPr bwMode="auto">
          <a:xfrm>
            <a:off x="6753225" y="3533775"/>
            <a:ext cx="100171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IP-Network</a:t>
            </a:r>
          </a:p>
        </p:txBody>
      </p:sp>
      <p:pic>
        <p:nvPicPr>
          <p:cNvPr id="155671" name="Picture 24" descr="SL45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4219575"/>
            <a:ext cx="4191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72" name="Picture 25" descr="SL45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313" y="4219575"/>
            <a:ext cx="4191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73" name="Rectangle 26"/>
          <p:cNvSpPr>
            <a:spLocks noChangeArrowheads="1"/>
          </p:cNvSpPr>
          <p:nvPr/>
        </p:nvSpPr>
        <p:spPr bwMode="auto">
          <a:xfrm>
            <a:off x="6048375" y="5089525"/>
            <a:ext cx="23685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700" u="sng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Мультимедийный доступ</a:t>
            </a: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ru-RU" sz="17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Легко получить</a:t>
            </a:r>
            <a:endParaRPr lang="en-US" sz="1700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7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Надежный</a:t>
            </a:r>
            <a:endParaRPr lang="en-US" sz="1700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7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Мобильный</a:t>
            </a:r>
            <a:endParaRPr lang="en-US" sz="1700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155674" name="Picture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3527425"/>
            <a:ext cx="77311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75" name="Picture 2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3609975"/>
            <a:ext cx="77311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76" name="Picture 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3457575"/>
            <a:ext cx="773112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77" name="Picture 3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88" y="2466975"/>
            <a:ext cx="528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78" name="Picture 3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533775"/>
            <a:ext cx="77311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79" name="Picture 3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0" y="2619375"/>
            <a:ext cx="5286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81" name="Line 33"/>
          <p:cNvSpPr>
            <a:spLocks noChangeShapeType="1"/>
          </p:cNvSpPr>
          <p:nvPr/>
        </p:nvSpPr>
        <p:spPr bwMode="auto">
          <a:xfrm>
            <a:off x="844550" y="2466975"/>
            <a:ext cx="42227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>
            <a:prstShdw prst="shdw18" dist="17961" dir="135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lIns="90000" tIns="46800" rIns="90000" bIns="46800" anchor="ctr">
            <a:spAutoFit/>
          </a:bodyPr>
          <a:lstStyle/>
          <a:p>
            <a:pPr defTabSz="914400">
              <a:defRPr/>
            </a:pPr>
            <a:endParaRPr lang="ru-RU">
              <a:solidFill>
                <a:srgbClr val="000000"/>
              </a:solidFill>
              <a:latin typeface="Verdana"/>
              <a:ea typeface="Arial" charset="0"/>
              <a:cs typeface="Arial" charset="0"/>
            </a:endParaRPr>
          </a:p>
        </p:txBody>
      </p:sp>
      <p:sp>
        <p:nvSpPr>
          <p:cNvPr id="27682" name="Line 34"/>
          <p:cNvSpPr>
            <a:spLocks noChangeShapeType="1"/>
          </p:cNvSpPr>
          <p:nvPr/>
        </p:nvSpPr>
        <p:spPr bwMode="auto">
          <a:xfrm>
            <a:off x="2181225" y="2466975"/>
            <a:ext cx="420688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>
            <a:prstShdw prst="shdw18" dist="17961" dir="135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lIns="90000" tIns="46800" rIns="90000" bIns="46800" anchor="ctr">
            <a:spAutoFit/>
          </a:bodyPr>
          <a:lstStyle/>
          <a:p>
            <a:pPr defTabSz="914400">
              <a:defRPr/>
            </a:pPr>
            <a:endParaRPr lang="ru-RU">
              <a:solidFill>
                <a:srgbClr val="000000"/>
              </a:solidFill>
              <a:latin typeface="Verdana"/>
              <a:ea typeface="Arial" charset="0"/>
              <a:cs typeface="Arial" charset="0"/>
            </a:endParaRPr>
          </a:p>
        </p:txBody>
      </p:sp>
      <p:pic>
        <p:nvPicPr>
          <p:cNvPr id="155682" name="Picture 3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920875"/>
            <a:ext cx="106362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83" name="Rectangle 36"/>
          <p:cNvSpPr>
            <a:spLocks noChangeArrowheads="1"/>
          </p:cNvSpPr>
          <p:nvPr/>
        </p:nvSpPr>
        <p:spPr bwMode="auto">
          <a:xfrm>
            <a:off x="1382713" y="2314575"/>
            <a:ext cx="7302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700" smtClean="0">
                <a:solidFill>
                  <a:srgbClr val="000000"/>
                </a:solidFill>
                <a:latin typeface="Calibri" charset="0"/>
                <a:ea typeface="Arial" charset="0"/>
                <a:cs typeface="Arial" charset="0"/>
              </a:rPr>
              <a:t>Internet</a:t>
            </a:r>
            <a:endParaRPr lang="en-US" sz="1700" smtClean="0">
              <a:solidFill>
                <a:srgbClr val="000000"/>
              </a:solidFill>
              <a:latin typeface="Calibri" charset="0"/>
              <a:ea typeface="Arial" charset="0"/>
              <a:cs typeface="Arial" charset="0"/>
            </a:endParaRPr>
          </a:p>
        </p:txBody>
      </p:sp>
      <p:pic>
        <p:nvPicPr>
          <p:cNvPr id="155684" name="Picture 3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2238375"/>
            <a:ext cx="5286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85" name="Picture 3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2162175"/>
            <a:ext cx="528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86" name="Rectangle 39"/>
          <p:cNvSpPr>
            <a:spLocks noChangeArrowheads="1"/>
          </p:cNvSpPr>
          <p:nvPr/>
        </p:nvSpPr>
        <p:spPr bwMode="auto">
          <a:xfrm>
            <a:off x="3143250" y="285750"/>
            <a:ext cx="2851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3200" smtClean="0">
                <a:solidFill>
                  <a:srgbClr val="FF3300"/>
                </a:solidFill>
                <a:latin typeface="Calibri" charset="0"/>
                <a:ea typeface="Arial" charset="0"/>
                <a:cs typeface="Arial" charset="0"/>
              </a:rPr>
              <a:t>Переход к </a:t>
            </a:r>
            <a:r>
              <a:rPr lang="en-US" sz="3200" smtClean="0">
                <a:solidFill>
                  <a:srgbClr val="FF3300"/>
                </a:solidFill>
                <a:latin typeface="Calibri" charset="0"/>
                <a:ea typeface="Arial" charset="0"/>
                <a:cs typeface="Arial" charset="0"/>
              </a:rPr>
              <a:t>NGN</a:t>
            </a:r>
            <a:endParaRPr lang="ru-RU" sz="3200" smtClean="0">
              <a:solidFill>
                <a:srgbClr val="FF3300"/>
              </a:solidFill>
              <a:latin typeface="Calibri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07312"/>
      </p:ext>
    </p:extLst>
  </p:cSld>
  <p:clrMapOvr>
    <a:masterClrMapping/>
  </p:clrMapOvr>
  <p:transition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9" name="Text Box 3"/>
          <p:cNvSpPr txBox="1">
            <a:spLocks noChangeArrowheads="1"/>
          </p:cNvSpPr>
          <p:nvPr/>
        </p:nvSpPr>
        <p:spPr bwMode="auto">
          <a:xfrm>
            <a:off x="179388" y="908050"/>
            <a:ext cx="871378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lvl="1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18820" name="Text Box 4"/>
          <p:cNvSpPr txBox="1">
            <a:spLocks noChangeArrowheads="1"/>
          </p:cNvSpPr>
          <p:nvPr/>
        </p:nvSpPr>
        <p:spPr bwMode="auto">
          <a:xfrm>
            <a:off x="0" y="908050"/>
            <a:ext cx="9144000" cy="48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1pPr>
            <a:lvl2pPr marL="636588" indent="-45720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2pPr>
            <a:lvl3pPr marL="1536700" indent="-45720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3pPr>
            <a:lvl4pPr marL="2173288" indent="-45720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4pPr>
            <a:lvl5pPr marL="2809875" indent="-457200"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5pPr>
            <a:lvl6pPr marL="326707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6pPr>
            <a:lvl7pPr marL="372427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7pPr>
            <a:lvl8pPr marL="418147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8pPr>
            <a:lvl9pPr marL="463867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Arial" charset="0"/>
              </a:defRPr>
            </a:lvl9pPr>
          </a:lstStyle>
          <a:p>
            <a:pPr lvl="1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800" b="1" i="1" dirty="0" smtClean="0">
              <a:solidFill>
                <a:srgbClr val="000000"/>
              </a:solidFill>
              <a:cs typeface="Arial" charset="0"/>
            </a:endParaRP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sz="2800" dirty="0" smtClean="0">
                <a:solidFill>
                  <a:srgbClr val="3B812F"/>
                </a:solidFill>
                <a:cs typeface="Arial" charset="0"/>
              </a:rPr>
              <a:t>Вспомогательное определение:</a:t>
            </a:r>
            <a:r>
              <a:rPr lang="ru-RU" sz="28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2800" dirty="0" err="1" smtClean="0">
                <a:solidFill>
                  <a:srgbClr val="000000"/>
                </a:solidFill>
                <a:cs typeface="Arial" charset="0"/>
              </a:rPr>
              <a:t>мультисервисной</a:t>
            </a:r>
            <a:r>
              <a:rPr lang="ru-RU" sz="2800" dirty="0" smtClean="0">
                <a:solidFill>
                  <a:srgbClr val="000000"/>
                </a:solidFill>
                <a:cs typeface="Arial" charset="0"/>
              </a:rPr>
              <a:t> называется сеть, обеспечивающая обмен информацией трех видов (речь, данные и видео) в любом их сочетании 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ru-RU" sz="2800" dirty="0" smtClean="0">
              <a:solidFill>
                <a:srgbClr val="000000"/>
              </a:solidFill>
              <a:cs typeface="Arial" charset="0"/>
            </a:endParaRP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sz="2800" dirty="0" smtClean="0">
                <a:solidFill>
                  <a:srgbClr val="3B812F"/>
                </a:solidFill>
                <a:cs typeface="Arial" charset="0"/>
              </a:rPr>
              <a:t>Основное определение</a:t>
            </a:r>
            <a:r>
              <a:rPr lang="ru-RU" sz="2800" dirty="0" smtClean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sz="2800" dirty="0" smtClean="0">
                <a:solidFill>
                  <a:srgbClr val="000000"/>
                </a:solidFill>
                <a:cs typeface="Arial" charset="0"/>
              </a:rPr>
              <a:t>NGN – </a:t>
            </a:r>
            <a:r>
              <a:rPr lang="ru-RU" sz="2800" dirty="0" smtClean="0">
                <a:solidFill>
                  <a:srgbClr val="000000"/>
                </a:solidFill>
                <a:cs typeface="Arial" charset="0"/>
              </a:rPr>
              <a:t>это </a:t>
            </a:r>
            <a:r>
              <a:rPr lang="ru-RU" sz="2800" dirty="0" err="1" smtClean="0">
                <a:solidFill>
                  <a:srgbClr val="000000"/>
                </a:solidFill>
                <a:cs typeface="Arial" charset="0"/>
              </a:rPr>
              <a:t>мультисервисная</a:t>
            </a:r>
            <a:r>
              <a:rPr lang="ru-RU" sz="2800" dirty="0" smtClean="0">
                <a:solidFill>
                  <a:srgbClr val="000000"/>
                </a:solidFill>
                <a:cs typeface="Arial" charset="0"/>
              </a:rPr>
              <a:t> сеть, в которой передача и коммутация для всех видов информации реализованы на базе пакетных технологий вне зависимости от вида терминалов и способов их доступа в сеть</a:t>
            </a:r>
          </a:p>
        </p:txBody>
      </p:sp>
      <p:sp>
        <p:nvSpPr>
          <p:cNvPr id="157699" name="Название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237"/>
          </a:xfrm>
        </p:spPr>
        <p:txBody>
          <a:bodyPr/>
          <a:lstStyle/>
          <a:p>
            <a:r>
              <a:rPr lang="en-US" sz="2800" b="1">
                <a:solidFill>
                  <a:srgbClr val="006600"/>
                </a:solidFill>
                <a:latin typeface="Verdana" charset="0"/>
              </a:rPr>
              <a:t>NGN – </a:t>
            </a:r>
            <a:r>
              <a:rPr lang="ru-RU" sz="2800" b="1">
                <a:solidFill>
                  <a:srgbClr val="006600"/>
                </a:solidFill>
                <a:latin typeface="Verdana" charset="0"/>
              </a:rPr>
              <a:t>сеть следующего поколения</a:t>
            </a:r>
            <a:endParaRPr lang="ru-RU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57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ChangeArrowheads="1"/>
          </p:cNvSpPr>
          <p:nvPr/>
        </p:nvSpPr>
        <p:spPr bwMode="auto">
          <a:xfrm>
            <a:off x="-41275" y="-785813"/>
            <a:ext cx="219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FFFFFF"/>
              </a:solidFill>
              <a:latin typeface="Calibri" charset="0"/>
              <a:ea typeface="Arial" charset="0"/>
              <a:cs typeface="Arial" charset="0"/>
            </a:endParaRPr>
          </a:p>
        </p:txBody>
      </p:sp>
      <p:graphicFrame>
        <p:nvGraphicFramePr>
          <p:cNvPr id="165890" name="Object 1"/>
          <p:cNvGraphicFramePr>
            <a:graphicFrameLocks noChangeAspect="1"/>
          </p:cNvGraphicFramePr>
          <p:nvPr/>
        </p:nvGraphicFramePr>
        <p:xfrm>
          <a:off x="0" y="917575"/>
          <a:ext cx="9093200" cy="592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01" name="Visio" r:id="rId3" imgW="5118100" imgH="3187700" progId="Visio.Drawing.11">
                  <p:embed/>
                </p:oleObj>
              </mc:Choice>
              <mc:Fallback>
                <p:oleObj name="Visio" r:id="rId3" imgW="5118100" imgH="31877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17575"/>
                        <a:ext cx="9093200" cy="592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18307" y="156308"/>
            <a:ext cx="7584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prstClr val="black"/>
                </a:solidFill>
                <a:latin typeface="Arial" pitchFamily="34" charset="0"/>
                <a:ea typeface="Arial" charset="0"/>
                <a:cs typeface="Arial" pitchFamily="34" charset="0"/>
              </a:rPr>
              <a:t>Сети 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Arial" charset="0"/>
                <a:cs typeface="Arial" pitchFamily="34" charset="0"/>
              </a:rPr>
              <a:t>NGN </a:t>
            </a:r>
            <a:r>
              <a:rPr lang="ru-RU" sz="2800" b="1" dirty="0">
                <a:solidFill>
                  <a:prstClr val="black"/>
                </a:solidFill>
                <a:latin typeface="Arial" pitchFamily="34" charset="0"/>
                <a:ea typeface="Arial" charset="0"/>
                <a:cs typeface="Arial" pitchFamily="34" charset="0"/>
              </a:rPr>
              <a:t>и пост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Arial" charset="0"/>
                <a:cs typeface="Arial" pitchFamily="34" charset="0"/>
              </a:rPr>
              <a:t>NGN</a:t>
            </a:r>
            <a:r>
              <a:rPr lang="ru-RU" sz="2800" b="1" dirty="0">
                <a:solidFill>
                  <a:prstClr val="black"/>
                </a:solidFill>
                <a:latin typeface="Arial" pitchFamily="34" charset="0"/>
                <a:ea typeface="Arial" charset="0"/>
                <a:cs typeface="Arial" pitchFamily="34" charset="0"/>
              </a:rPr>
              <a:t> по 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ea typeface="Arial" charset="0"/>
                <a:cs typeface="Arial" pitchFamily="34" charset="0"/>
              </a:rPr>
              <a:t>Y.2060</a:t>
            </a:r>
            <a:endParaRPr lang="ru-RU" sz="3600" b="1" spc="50" dirty="0">
              <a:ln w="13500">
                <a:solidFill>
                  <a:srgbClr val="CC9900">
                    <a:shade val="2500"/>
                    <a:alpha val="6500"/>
                  </a:srgbClr>
                </a:solidFill>
                <a:prstDash val="solid"/>
              </a:ln>
              <a:solidFill>
                <a:srgbClr val="FFFFFF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0" y="6508750"/>
            <a:ext cx="127635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6385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>
              <a:latin typeface="Verdana" charset="0"/>
            </a:endParaRPr>
          </a:p>
        </p:txBody>
      </p:sp>
      <p:pic>
        <p:nvPicPr>
          <p:cNvPr id="135170" name="Содержимое 4" descr="global-traffic-map-2010-m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3" b="11653"/>
          <a:stretch>
            <a:fillRect/>
          </a:stretch>
        </p:blipFill>
        <p:spPr>
          <a:xfrm>
            <a:off x="33338" y="0"/>
            <a:ext cx="9067800" cy="685800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defRPr/>
            </a:pPr>
            <a:fld id="{BB462ACC-6AC1-C943-AC33-67CE2EB192D1}" type="slidenum">
              <a:rPr lang="ru-RU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89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5"/>
          <p:cNvSpPr>
            <a:spLocks noChangeArrowheads="1"/>
          </p:cNvSpPr>
          <p:nvPr/>
        </p:nvSpPr>
        <p:spPr bwMode="auto">
          <a:xfrm>
            <a:off x="0" y="201613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graphicFrame>
        <p:nvGraphicFramePr>
          <p:cNvPr id="159746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57" name="Visio" r:id="rId3" imgW="6426200" imgH="5791200" progId="Visio.Drawing.11">
                  <p:embed/>
                </p:oleObj>
              </mc:Choice>
              <mc:Fallback>
                <p:oleObj name="Visio" r:id="rId3" imgW="6426200" imgH="57912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766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981199"/>
            <a:ext cx="8229600" cy="1310217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101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УСЛУГИ</a:t>
            </a:r>
            <a:endParaRPr lang="en-US" sz="101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697388"/>
      </p:ext>
    </p:extLst>
  </p:cSld>
  <p:clrMapOvr>
    <a:masterClrMapping/>
  </p:clrMapOvr>
  <p:transition spd="slow" advClick="0" advTm="15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248650" cy="633412"/>
          </a:xfrm>
        </p:spPr>
        <p:txBody>
          <a:bodyPr/>
          <a:lstStyle/>
          <a:p>
            <a:r>
              <a:rPr lang="ru-RU" sz="2800">
                <a:latin typeface="Verdana" charset="0"/>
              </a:rPr>
              <a:t>Снижение стоимости бита информации</a:t>
            </a:r>
          </a:p>
        </p:txBody>
      </p:sp>
      <p:sp>
        <p:nvSpPr>
          <p:cNvPr id="166914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6361113" y="6477000"/>
            <a:ext cx="2097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800" smtClean="0">
                <a:solidFill>
                  <a:srgbClr val="000000"/>
                </a:solidFill>
              </a:rPr>
              <a:t>Page </a:t>
            </a:r>
            <a:fld id="{37BC82C8-A0CB-204D-A030-C7D831505608}" type="slidenum">
              <a:rPr kumimoji="0" lang="de-DE" sz="1800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kumimoji="0" lang="en-GB" sz="1800" smtClean="0">
              <a:solidFill>
                <a:srgbClr val="000000"/>
              </a:solidFill>
            </a:endParaRPr>
          </a:p>
        </p:txBody>
      </p:sp>
      <p:pic>
        <p:nvPicPr>
          <p:cNvPr id="166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25" y="836613"/>
            <a:ext cx="9890125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25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DDDDD"/>
          </a:solidFill>
          <a:ln>
            <a:noFill/>
          </a:ln>
          <a:effectLst>
            <a:prstShdw prst="shdw17" dist="17961" dir="2700000">
              <a:srgbClr val="858585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8962" name="Rectangle 2"/>
          <p:cNvSpPr>
            <a:spLocks noChangeArrowheads="1"/>
          </p:cNvSpPr>
          <p:nvPr/>
        </p:nvSpPr>
        <p:spPr bwMode="auto">
          <a:xfrm>
            <a:off x="0" y="0"/>
            <a:ext cx="9144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Классическая Интеллектуальная сеть</a:t>
            </a:r>
          </a:p>
        </p:txBody>
      </p:sp>
      <p:graphicFrame>
        <p:nvGraphicFramePr>
          <p:cNvPr id="168963" name="Object 3"/>
          <p:cNvGraphicFramePr>
            <a:graphicFrameLocks noChangeAspect="1"/>
          </p:cNvGraphicFramePr>
          <p:nvPr/>
        </p:nvGraphicFramePr>
        <p:xfrm>
          <a:off x="0" y="549275"/>
          <a:ext cx="9144000" cy="630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973" name="Visio" r:id="rId3" imgW="3505200" imgH="3708400" progId="Visio.Drawing.6">
                  <p:embed/>
                </p:oleObj>
              </mc:Choice>
              <mc:Fallback>
                <p:oleObj name="Visio" r:id="rId3" imgW="3505200" imgH="370840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49275"/>
                        <a:ext cx="9144000" cy="6308725"/>
                      </a:xfrm>
                      <a:prstGeom prst="rect">
                        <a:avLst/>
                      </a:prstGeom>
                      <a:solidFill>
                        <a:srgbClr val="6666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4340680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533400"/>
            <a:ext cx="6705600" cy="1143000"/>
          </a:xfrm>
        </p:spPr>
        <p:txBody>
          <a:bodyPr/>
          <a:lstStyle/>
          <a:p>
            <a:pPr eaLnBrk="1" hangingPunct="1"/>
            <a:r>
              <a:rPr kumimoji="0" lang="ru-RU">
                <a:latin typeface="Arial" charset="0"/>
              </a:rPr>
              <a:t>Услуги списка </a:t>
            </a:r>
            <a:r>
              <a:rPr kumimoji="0" lang="en-US">
                <a:latin typeface="Arial" charset="0"/>
              </a:rPr>
              <a:t>CS-1</a:t>
            </a:r>
          </a:p>
        </p:txBody>
      </p:sp>
      <p:sp>
        <p:nvSpPr>
          <p:cNvPr id="169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1052513"/>
            <a:ext cx="77724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kumimoji="0" lang="ru-RU" sz="2800">
              <a:latin typeface="Verdana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AAB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Automatic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alternative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billing</a:t>
            </a:r>
            <a:r>
              <a:rPr kumimoji="0" lang="ru-RU" sz="2400">
                <a:latin typeface="Verdana" charset="0"/>
                <a:cs typeface="Times New Roman" charset="0"/>
              </a:rPr>
              <a:t> 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ABD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Abbreviated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dialing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CD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Call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distribution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CF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Call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forwarding</a:t>
            </a:r>
            <a:endParaRPr kumimoji="0" lang="ru-RU" sz="2400" i="1">
              <a:latin typeface="Verdana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CCBS</a:t>
            </a:r>
            <a:r>
              <a:rPr kumimoji="0" lang="ru-RU" sz="2400" i="1">
                <a:latin typeface="Verdana" charset="0"/>
                <a:cs typeface="Times New Roman" charset="0"/>
              </a:rPr>
              <a:t> –</a:t>
            </a:r>
            <a:r>
              <a:rPr kumimoji="0" lang="en-US" sz="2400" i="1">
                <a:latin typeface="Verdana" charset="0"/>
                <a:cs typeface="Times New Roman" charset="0"/>
              </a:rPr>
              <a:t>Call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completion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to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busy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subscriber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FPN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Freephone</a:t>
            </a:r>
            <a:endParaRPr kumimoji="0" lang="ru-RU" sz="2400" i="1">
              <a:latin typeface="Verdana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MCI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Malicious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call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identification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PRM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Premium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rate</a:t>
            </a:r>
            <a:r>
              <a:rPr kumimoji="0" lang="ru-RU" sz="2400">
                <a:latin typeface="Verdana" charset="0"/>
                <a:cs typeface="Times New Roman" charset="0"/>
              </a:rPr>
              <a:t> 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UAN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Universal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access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number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VOT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Televoting</a:t>
            </a:r>
            <a:endParaRPr kumimoji="0" lang="en-US" sz="2400">
              <a:latin typeface="Verdana" charset="0"/>
              <a:cs typeface="Times New Roman" charset="0"/>
            </a:endParaRPr>
          </a:p>
          <a:p>
            <a:pPr algn="just" eaLnBrk="1" hangingPunct="1">
              <a:lnSpc>
                <a:spcPct val="90000"/>
              </a:lnSpc>
              <a:buClr>
                <a:srgbClr val="0969CD"/>
              </a:buClr>
            </a:pPr>
            <a:r>
              <a:rPr kumimoji="0" lang="en-US" sz="2400" i="1">
                <a:latin typeface="Verdana" charset="0"/>
                <a:cs typeface="Times New Roman" charset="0"/>
              </a:rPr>
              <a:t>VPN</a:t>
            </a:r>
            <a:r>
              <a:rPr kumimoji="0" lang="ru-RU" sz="2400" i="1">
                <a:latin typeface="Verdana" charset="0"/>
                <a:cs typeface="Times New Roman" charset="0"/>
              </a:rPr>
              <a:t> – </a:t>
            </a:r>
            <a:r>
              <a:rPr kumimoji="0" lang="en-US" sz="2400" i="1">
                <a:latin typeface="Verdana" charset="0"/>
                <a:cs typeface="Times New Roman" charset="0"/>
              </a:rPr>
              <a:t>Virtual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private</a:t>
            </a:r>
            <a:r>
              <a:rPr kumimoji="0" lang="ru-RU" sz="2400" i="1">
                <a:latin typeface="Verdana" charset="0"/>
                <a:cs typeface="Times New Roman" charset="0"/>
              </a:rPr>
              <a:t> </a:t>
            </a:r>
            <a:r>
              <a:rPr kumimoji="0" lang="en-US" sz="2400" i="1">
                <a:latin typeface="Verdana" charset="0"/>
                <a:cs typeface="Times New Roman" charset="0"/>
              </a:rPr>
              <a:t>network</a:t>
            </a:r>
            <a:endParaRPr kumimoji="0" lang="en-US" sz="280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626637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ChangeArrowheads="1"/>
          </p:cNvSpPr>
          <p:nvPr/>
        </p:nvSpPr>
        <p:spPr bwMode="auto">
          <a:xfrm>
            <a:off x="1938338" y="-514350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71010" name="Group 7"/>
          <p:cNvGrpSpPr>
            <a:grpSpLocks/>
          </p:cNvGrpSpPr>
          <p:nvPr/>
        </p:nvGrpSpPr>
        <p:grpSpPr bwMode="auto">
          <a:xfrm>
            <a:off x="179388" y="152400"/>
            <a:ext cx="8736012" cy="6553200"/>
            <a:chOff x="1440" y="96"/>
            <a:chExt cx="4176" cy="4128"/>
          </a:xfrm>
        </p:grpSpPr>
        <p:sp>
          <p:nvSpPr>
            <p:cNvPr id="171011" name="Rectangle 3"/>
            <p:cNvSpPr>
              <a:spLocks noChangeArrowheads="1"/>
            </p:cNvSpPr>
            <p:nvPr/>
          </p:nvSpPr>
          <p:spPr bwMode="auto">
            <a:xfrm>
              <a:off x="1440" y="96"/>
              <a:ext cx="4176" cy="412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aphicFrame>
          <p:nvGraphicFramePr>
            <p:cNvPr id="171012" name="Object 6"/>
            <p:cNvGraphicFramePr>
              <a:graphicFrameLocks noChangeAspect="1"/>
            </p:cNvGraphicFramePr>
            <p:nvPr/>
          </p:nvGraphicFramePr>
          <p:xfrm>
            <a:off x="1706" y="119"/>
            <a:ext cx="3623" cy="40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2021" name="Visio" r:id="rId3" imgW="6172200" imgH="6959600" progId="Visio.Drawing.11">
                    <p:embed/>
                  </p:oleObj>
                </mc:Choice>
                <mc:Fallback>
                  <p:oleObj name="Visio" r:id="rId3" imgW="6172200" imgH="6959600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6" y="119"/>
                          <a:ext cx="3623" cy="40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783490181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7813"/>
            <a:ext cx="2819400" cy="1139825"/>
          </a:xfrm>
        </p:spPr>
        <p:txBody>
          <a:bodyPr/>
          <a:lstStyle/>
          <a:p>
            <a:pPr eaLnBrk="1" hangingPunct="1"/>
            <a:r>
              <a:rPr kumimoji="0" lang="ru-RU" sz="2000">
                <a:latin typeface="Verdana" charset="0"/>
              </a:rPr>
              <a:t>Поддержка</a:t>
            </a:r>
            <a:r>
              <a:rPr kumimoji="0" lang="en-US" sz="2000">
                <a:latin typeface="Verdana" charset="0"/>
              </a:rPr>
              <a:t/>
            </a:r>
            <a:br>
              <a:rPr kumimoji="0" lang="en-US" sz="2000">
                <a:latin typeface="Verdana" charset="0"/>
              </a:rPr>
            </a:br>
            <a:r>
              <a:rPr kumimoji="0" lang="ru-RU" sz="2000">
                <a:latin typeface="Verdana" charset="0"/>
              </a:rPr>
              <a:t>взаимодействия</a:t>
            </a:r>
            <a:r>
              <a:rPr kumimoji="0" lang="en-US" sz="2000">
                <a:latin typeface="Verdana" charset="0"/>
              </a:rPr>
              <a:t/>
            </a:r>
            <a:br>
              <a:rPr kumimoji="0" lang="en-US" sz="2000">
                <a:latin typeface="Verdana" charset="0"/>
              </a:rPr>
            </a:br>
            <a:r>
              <a:rPr kumimoji="0" lang="ru-RU" sz="2000">
                <a:latin typeface="Verdana" charset="0"/>
              </a:rPr>
              <a:t>географически</a:t>
            </a:r>
            <a:r>
              <a:rPr kumimoji="0" lang="en-US" sz="2000">
                <a:latin typeface="Verdana" charset="0"/>
              </a:rPr>
              <a:t/>
            </a:r>
            <a:br>
              <a:rPr kumimoji="0" lang="en-US" sz="2000">
                <a:latin typeface="Verdana" charset="0"/>
              </a:rPr>
            </a:br>
            <a:r>
              <a:rPr kumimoji="0" lang="ru-RU" sz="2000">
                <a:latin typeface="Verdana" charset="0"/>
              </a:rPr>
              <a:t>распределенных</a:t>
            </a:r>
            <a:r>
              <a:rPr kumimoji="0" lang="en-US" sz="2000">
                <a:latin typeface="Verdana" charset="0"/>
              </a:rPr>
              <a:t/>
            </a:r>
            <a:br>
              <a:rPr kumimoji="0" lang="en-US" sz="2000">
                <a:latin typeface="Verdana" charset="0"/>
              </a:rPr>
            </a:br>
            <a:r>
              <a:rPr kumimoji="0" lang="ru-RU" sz="2000">
                <a:latin typeface="Verdana" charset="0"/>
              </a:rPr>
              <a:t>функций </a:t>
            </a:r>
            <a:r>
              <a:rPr kumimoji="0" lang="en-US" sz="2000">
                <a:latin typeface="Verdana" charset="0"/>
              </a:rPr>
              <a:t>SCF </a:t>
            </a:r>
            <a:r>
              <a:rPr kumimoji="0" lang="ru-RU" sz="2000">
                <a:latin typeface="Verdana" charset="0"/>
              </a:rPr>
              <a:t>и </a:t>
            </a:r>
            <a:r>
              <a:rPr kumimoji="0" lang="en-US" sz="2000">
                <a:latin typeface="Verdana" charset="0"/>
              </a:rPr>
              <a:t>SDF</a:t>
            </a:r>
            <a:endParaRPr kumimoji="0" lang="ru-RU" sz="2000">
              <a:latin typeface="Verdana" charset="0"/>
            </a:endParaRPr>
          </a:p>
        </p:txBody>
      </p:sp>
      <p:graphicFrame>
        <p:nvGraphicFramePr>
          <p:cNvPr id="172034" name="Object 5"/>
          <p:cNvGraphicFramePr>
            <a:graphicFrameLocks noChangeAspect="1"/>
          </p:cNvGraphicFramePr>
          <p:nvPr/>
        </p:nvGraphicFramePr>
        <p:xfrm>
          <a:off x="3348038" y="260350"/>
          <a:ext cx="4886325" cy="583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45" name="Visio" r:id="rId3" imgW="5397500" imgH="6438900" progId="Visio.Drawing.11">
                  <p:embed/>
                </p:oleObj>
              </mc:Choice>
              <mc:Fallback>
                <p:oleObj name="Visio" r:id="rId3" imgW="5397500" imgH="64389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260350"/>
                        <a:ext cx="4886325" cy="583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028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3057" name="Object 2"/>
          <p:cNvGraphicFramePr>
            <a:graphicFrameLocks noChangeAspect="1"/>
          </p:cNvGraphicFramePr>
          <p:nvPr/>
        </p:nvGraphicFramePr>
        <p:xfrm>
          <a:off x="1524000" y="1371600"/>
          <a:ext cx="4724400" cy="462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069" name="VISIO" r:id="rId3" imgW="8128000" imgH="7962900" progId="Visio.Drawing.6">
                  <p:embed/>
                </p:oleObj>
              </mc:Choice>
              <mc:Fallback>
                <p:oleObj name="VISIO" r:id="rId3" imgW="8128000" imgH="796290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71600"/>
                        <a:ext cx="4724400" cy="462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5" name="Picture 3" descr="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0"/>
            <a:ext cx="1646238" cy="2359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7972" name="Picture 4" descr="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8600"/>
            <a:ext cx="1646238" cy="2359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7973" name="Picture 5" descr="i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971800"/>
            <a:ext cx="1646238" cy="23574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377083"/>
      </p:ext>
    </p:extLst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67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67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ChangeArrowheads="1"/>
          </p:cNvSpPr>
          <p:nvPr/>
        </p:nvSpPr>
        <p:spPr bwMode="auto">
          <a:xfrm>
            <a:off x="971550" y="365125"/>
            <a:ext cx="7273925" cy="32702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Система оповещения </a:t>
            </a:r>
          </a:p>
        </p:txBody>
      </p:sp>
      <p:sp>
        <p:nvSpPr>
          <p:cNvPr id="633859" name="Rectangle 3"/>
          <p:cNvSpPr>
            <a:spLocks noChangeArrowheads="1"/>
          </p:cNvSpPr>
          <p:nvPr/>
        </p:nvSpPr>
        <p:spPr bwMode="auto">
          <a:xfrm>
            <a:off x="34925" y="1231900"/>
            <a:ext cx="5943600" cy="39687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Назначение и возможности системы</a:t>
            </a:r>
          </a:p>
        </p:txBody>
      </p:sp>
      <p:sp>
        <p:nvSpPr>
          <p:cNvPr id="633860" name="Rectangle 4"/>
          <p:cNvSpPr>
            <a:spLocks noChangeArrowheads="1"/>
          </p:cNvSpPr>
          <p:nvPr/>
        </p:nvSpPr>
        <p:spPr bwMode="auto">
          <a:xfrm>
            <a:off x="457200" y="1981200"/>
            <a:ext cx="54832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3B812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Возможность организации оповещения по спискам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Возможность организации систем </a:t>
            </a:r>
            <a:b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оповещения о задолженности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Фраза автоинформатора задается индивидуально для каждого списка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Фиксация факта ответа вызываемого абонента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Повторные попытки оповещения в случае когда абонент занят или не отвечает </a:t>
            </a:r>
          </a:p>
        </p:txBody>
      </p:sp>
      <p:pic>
        <p:nvPicPr>
          <p:cNvPr id="633861" name="Picture 5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48400" y="1828801"/>
            <a:ext cx="2566988" cy="2522539"/>
          </a:xfrm>
          <a:prstGeom prst="rect">
            <a:avLst/>
          </a:prstGeom>
          <a:solidFill>
            <a:schemeClr val="tx1"/>
          </a:solidFill>
          <a:ln w="50800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151271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3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3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3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338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338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338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338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859" grpId="0" build="p" autoUpdateAnimBg="0" advAuto="1000"/>
      <p:bldP spid="633860" grpId="0" build="p" autoUpdateAnimBg="0" advAuto="100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ChangeArrowheads="1"/>
          </p:cNvSpPr>
          <p:nvPr/>
        </p:nvSpPr>
        <p:spPr bwMode="auto">
          <a:xfrm>
            <a:off x="1331913" y="260350"/>
            <a:ext cx="6553200" cy="419100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Система телеголосования</a:t>
            </a:r>
          </a:p>
        </p:txBody>
      </p:sp>
      <p:sp>
        <p:nvSpPr>
          <p:cNvPr id="634883" name="Rectangle 3"/>
          <p:cNvSpPr>
            <a:spLocks noChangeArrowheads="1"/>
          </p:cNvSpPr>
          <p:nvPr/>
        </p:nvSpPr>
        <p:spPr bwMode="auto">
          <a:xfrm>
            <a:off x="0" y="1016000"/>
            <a:ext cx="4800600" cy="39687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>
                <a:solidFill>
                  <a:srgbClr val="392E7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Система предназначена для:</a:t>
            </a:r>
          </a:p>
        </p:txBody>
      </p:sp>
      <p:sp>
        <p:nvSpPr>
          <p:cNvPr id="634884" name="Rectangle 4"/>
          <p:cNvSpPr>
            <a:spLocks noChangeArrowheads="1"/>
          </p:cNvSpPr>
          <p:nvPr/>
        </p:nvSpPr>
        <p:spPr bwMode="auto">
          <a:xfrm>
            <a:off x="395288" y="1341438"/>
            <a:ext cx="5980112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Проведения опросов общественного мнения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en-US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Использования средствами массовой   информации для организации общения с аудиторией (заказ фильмов, оценка программ, формирование хит-парадов и т.д.)</a:t>
            </a:r>
            <a:endParaRPr lang="en-US" sz="19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en-US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Доступ к услуге: голосовой или через </a:t>
            </a:r>
            <a:r>
              <a:rPr lang="en-US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SMS</a:t>
            </a:r>
            <a:endParaRPr lang="ru-RU" sz="19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34885" name="Rectangle 5"/>
          <p:cNvSpPr>
            <a:spLocks noChangeArrowheads="1"/>
          </p:cNvSpPr>
          <p:nvPr/>
        </p:nvSpPr>
        <p:spPr bwMode="auto">
          <a:xfrm>
            <a:off x="0" y="3429000"/>
            <a:ext cx="3930650" cy="39687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>
                <a:solidFill>
                  <a:srgbClr val="392E7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Система обеспечивает:</a:t>
            </a:r>
          </a:p>
        </p:txBody>
      </p:sp>
      <p:sp>
        <p:nvSpPr>
          <p:cNvPr id="634886" name="Rectangle 6"/>
          <p:cNvSpPr>
            <a:spLocks noChangeArrowheads="1"/>
          </p:cNvSpPr>
          <p:nvPr/>
        </p:nvSpPr>
        <p:spPr bwMode="auto">
          <a:xfrm>
            <a:off x="395288" y="3789363"/>
            <a:ext cx="6769100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установление графиков запуска опросов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режим сбора данных за период времени или по количеству респондентов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формирование отчетов по проведенным опросам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доступ к результатам опросов через </a:t>
            </a:r>
            <a:r>
              <a:rPr lang="en-US" sz="19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WEB</a:t>
            </a:r>
            <a:endParaRPr lang="ru-RU" sz="19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34887" name="Picture 7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48404" y="2057402"/>
            <a:ext cx="2506663" cy="1646239"/>
          </a:xfrm>
          <a:prstGeom prst="rect">
            <a:avLst/>
          </a:prstGeom>
          <a:solidFill>
            <a:schemeClr val="tx1"/>
          </a:solidFill>
          <a:ln w="508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648664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4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34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34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4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4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34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34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34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348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83" grpId="0" build="p" autoUpdateAnimBg="0" advAuto="1000"/>
      <p:bldP spid="634884" grpId="0" build="p" autoUpdateAnimBg="0" advAuto="1000"/>
      <p:bldP spid="634885" grpId="0" build="p" autoUpdateAnimBg="0" advAuto="1000"/>
      <p:bldP spid="634886" grpId="0" build="p" autoUpdateAnimBg="0" advAuto="100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Прямоугольник 3"/>
          <p:cNvSpPr>
            <a:spLocks noChangeArrowheads="1"/>
          </p:cNvSpPr>
          <p:nvPr/>
        </p:nvSpPr>
        <p:spPr bwMode="auto">
          <a:xfrm>
            <a:off x="611188" y="333375"/>
            <a:ext cx="82819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1"/>
              <a:t>Инфокоммуникации - это современная информационно-телекоммуникационная инфраструктура. Понятие «инфокоммуникационные технологии» объединяет две составляющие: информационные  и телекоммуникационные технологии. </a:t>
            </a: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5435600" y="3284538"/>
            <a:ext cx="3041650" cy="10318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B050">
                  <a:lumMod val="31000"/>
                  <a:lumOff val="69000"/>
                </a:srgbClr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2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zh-CN" altLang="zh-CN" sz="1800" b="0" kern="0" smtClean="0">
              <a:solidFill>
                <a:srgbClr val="B1E2FB"/>
              </a:solidFill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611188" y="3284538"/>
            <a:ext cx="2889250" cy="1031875"/>
          </a:xfrm>
          <a:prstGeom prst="roundRect">
            <a:avLst>
              <a:gd name="adj" fmla="val 16667"/>
            </a:avLst>
          </a:prstGeom>
          <a:gradFill rotWithShape="1">
            <a:gsLst>
              <a:gs pos="89000">
                <a:schemeClr val="bg1"/>
              </a:gs>
              <a:gs pos="0">
                <a:srgbClr val="99CCFF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v"/>
              <a:defRPr sz="28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800">
                <a:solidFill>
                  <a:schemeClr val="tx2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2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2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zh-CN" altLang="zh-CN" sz="1800" b="0" kern="0" smtClean="0">
              <a:solidFill>
                <a:srgbClr val="B1E2FB"/>
              </a:solidFill>
            </a:endParaRPr>
          </a:p>
        </p:txBody>
      </p:sp>
      <p:sp>
        <p:nvSpPr>
          <p:cNvPr id="8" name="Freeform 8"/>
          <p:cNvSpPr>
            <a:spLocks/>
          </p:cNvSpPr>
          <p:nvPr/>
        </p:nvSpPr>
        <p:spPr bwMode="gray">
          <a:xfrm rot="4707764" flipH="1" flipV="1">
            <a:off x="3309144" y="3817144"/>
            <a:ext cx="995362" cy="996950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003399"/>
              </a:gs>
              <a:gs pos="100000">
                <a:srgbClr val="003399">
                  <a:gamma/>
                  <a:tint val="31765"/>
                  <a:invGamma/>
                </a:srgb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zh-CN" altLang="en-US" kern="0">
              <a:solidFill>
                <a:srgbClr val="B1E2FB"/>
              </a:solidFill>
            </a:endParaRPr>
          </a:p>
        </p:txBody>
      </p:sp>
      <p:sp>
        <p:nvSpPr>
          <p:cNvPr id="9" name="Freeform 10"/>
          <p:cNvSpPr>
            <a:spLocks/>
          </p:cNvSpPr>
          <p:nvPr/>
        </p:nvSpPr>
        <p:spPr bwMode="gray">
          <a:xfrm rot="16744698" flipV="1">
            <a:off x="4533900" y="3706813"/>
            <a:ext cx="1049337" cy="1081088"/>
          </a:xfrm>
          <a:custGeom>
            <a:avLst/>
            <a:gdLst/>
            <a:ahLst/>
            <a:cxnLst>
              <a:cxn ang="0">
                <a:pos x="580" y="0"/>
              </a:cxn>
              <a:cxn ang="0">
                <a:pos x="578" y="90"/>
              </a:cxn>
              <a:cxn ang="0">
                <a:pos x="568" y="174"/>
              </a:cxn>
              <a:cxn ang="0">
                <a:pos x="552" y="252"/>
              </a:cxn>
              <a:cxn ang="0">
                <a:pos x="526" y="324"/>
              </a:cxn>
              <a:cxn ang="0">
                <a:pos x="494" y="390"/>
              </a:cxn>
              <a:cxn ang="0">
                <a:pos x="452" y="450"/>
              </a:cxn>
              <a:cxn ang="0">
                <a:pos x="402" y="508"/>
              </a:cxn>
              <a:cxn ang="0">
                <a:pos x="342" y="560"/>
              </a:cxn>
              <a:cxn ang="0">
                <a:pos x="270" y="610"/>
              </a:cxn>
              <a:cxn ang="0">
                <a:pos x="188" y="656"/>
              </a:cxn>
              <a:cxn ang="0">
                <a:pos x="188" y="798"/>
              </a:cxn>
              <a:cxn ang="0">
                <a:pos x="0" y="514"/>
              </a:cxn>
              <a:cxn ang="0">
                <a:pos x="188" y="230"/>
              </a:cxn>
              <a:cxn ang="0">
                <a:pos x="188" y="372"/>
              </a:cxn>
              <a:cxn ang="0">
                <a:pos x="224" y="368"/>
              </a:cxn>
              <a:cxn ang="0">
                <a:pos x="264" y="356"/>
              </a:cxn>
              <a:cxn ang="0">
                <a:pos x="306" y="336"/>
              </a:cxn>
              <a:cxn ang="0">
                <a:pos x="348" y="310"/>
              </a:cxn>
              <a:cxn ang="0">
                <a:pos x="392" y="280"/>
              </a:cxn>
              <a:cxn ang="0">
                <a:pos x="432" y="246"/>
              </a:cxn>
              <a:cxn ang="0">
                <a:pos x="472" y="208"/>
              </a:cxn>
              <a:cxn ang="0">
                <a:pos x="506" y="166"/>
              </a:cxn>
              <a:cxn ang="0">
                <a:pos x="536" y="124"/>
              </a:cxn>
              <a:cxn ang="0">
                <a:pos x="558" y="82"/>
              </a:cxn>
              <a:cxn ang="0">
                <a:pos x="574" y="40"/>
              </a:cxn>
              <a:cxn ang="0">
                <a:pos x="578" y="0"/>
              </a:cxn>
              <a:cxn ang="0">
                <a:pos x="580" y="0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95400">
                <a:srgbClr val="F2EAB6"/>
              </a:gs>
              <a:gs pos="47000">
                <a:srgbClr val="00B050"/>
              </a:gs>
              <a:gs pos="100000">
                <a:srgbClr val="FDC529">
                  <a:gamma/>
                  <a:tint val="31765"/>
                  <a:invGamma/>
                </a:srgbClr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zh-CN" altLang="en-US" kern="0">
              <a:solidFill>
                <a:srgbClr val="B1E2FB"/>
              </a:solidFill>
            </a:endParaRPr>
          </a:p>
        </p:txBody>
      </p:sp>
      <p:grpSp>
        <p:nvGrpSpPr>
          <p:cNvPr id="136198" name="Group 11"/>
          <p:cNvGrpSpPr>
            <a:grpSpLocks/>
          </p:cNvGrpSpPr>
          <p:nvPr/>
        </p:nvGrpSpPr>
        <p:grpSpPr bwMode="auto">
          <a:xfrm>
            <a:off x="2844800" y="4751388"/>
            <a:ext cx="3427413" cy="1158875"/>
            <a:chOff x="1997" y="1314"/>
            <a:chExt cx="1889" cy="1009"/>
          </a:xfrm>
        </p:grpSpPr>
        <p:grpSp>
          <p:nvGrpSpPr>
            <p:cNvPr id="136201" name="Group 12"/>
            <p:cNvGrpSpPr>
              <a:grpSpLocks/>
            </p:cNvGrpSpPr>
            <p:nvPr/>
          </p:nvGrpSpPr>
          <p:grpSpPr bwMode="auto">
            <a:xfrm>
              <a:off x="1997" y="1404"/>
              <a:ext cx="1889" cy="919"/>
              <a:chOff x="1973" y="1027"/>
              <a:chExt cx="1926" cy="937"/>
            </a:xfrm>
          </p:grpSpPr>
          <p:sp>
            <p:nvSpPr>
              <p:cNvPr id="16" name="Oval 13"/>
              <p:cNvSpPr>
                <a:spLocks noChangeArrowheads="1"/>
              </p:cNvSpPr>
              <p:nvPr/>
            </p:nvSpPr>
            <p:spPr bwMode="gray">
              <a:xfrm>
                <a:off x="1994" y="1056"/>
                <a:ext cx="1905" cy="908"/>
              </a:xfrm>
              <a:prstGeom prst="ellipse">
                <a:avLst/>
              </a:prstGeom>
              <a:gradFill rotWithShape="1">
                <a:gsLst>
                  <a:gs pos="0">
                    <a:srgbClr val="72A7F6"/>
                  </a:gs>
                  <a:gs pos="100000">
                    <a:srgbClr val="72A7F6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rgbClr val="B1E2FB"/>
                  </a:solidFill>
                </a:endParaRPr>
              </a:p>
            </p:txBody>
          </p:sp>
          <p:sp>
            <p:nvSpPr>
              <p:cNvPr id="17" name="Oval 14"/>
              <p:cNvSpPr>
                <a:spLocks noChangeArrowheads="1"/>
              </p:cNvSpPr>
              <p:nvPr/>
            </p:nvSpPr>
            <p:spPr bwMode="gray">
              <a:xfrm>
                <a:off x="1973" y="1027"/>
                <a:ext cx="1905" cy="908"/>
              </a:xfrm>
              <a:prstGeom prst="ellipse">
                <a:avLst/>
              </a:prstGeom>
              <a:gradFill rotWithShape="1">
                <a:gsLst>
                  <a:gs pos="0">
                    <a:srgbClr val="72A7F6">
                      <a:gamma/>
                      <a:tint val="44314"/>
                      <a:invGamma/>
                    </a:srgbClr>
                  </a:gs>
                  <a:gs pos="100000">
                    <a:srgbClr val="72A7F6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zh-CN" altLang="en-US" kern="0">
                  <a:solidFill>
                    <a:srgbClr val="B1E2FB"/>
                  </a:solidFill>
                </a:endParaRPr>
              </a:p>
            </p:txBody>
          </p:sp>
        </p:grpSp>
        <p:sp>
          <p:nvSpPr>
            <p:cNvPr id="12" name="Oval 15"/>
            <p:cNvSpPr>
              <a:spLocks noChangeArrowheads="1"/>
            </p:cNvSpPr>
            <p:nvPr/>
          </p:nvSpPr>
          <p:spPr bwMode="gray">
            <a:xfrm>
              <a:off x="2086" y="1314"/>
              <a:ext cx="1690" cy="845"/>
            </a:xfrm>
            <a:prstGeom prst="ellipse">
              <a:avLst/>
            </a:prstGeom>
            <a:gradFill rotWithShape="1">
              <a:gsLst>
                <a:gs pos="0">
                  <a:srgbClr val="FDC529">
                    <a:gamma/>
                    <a:shade val="46275"/>
                    <a:invGamma/>
                  </a:srgbClr>
                </a:gs>
                <a:gs pos="100000">
                  <a:srgbClr val="FDC529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>
                <a:defRPr/>
              </a:pPr>
              <a:endParaRPr lang="zh-CN" altLang="en-US" kern="0">
                <a:solidFill>
                  <a:srgbClr val="B1E2FB"/>
                </a:solidFill>
              </a:endParaRPr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gray">
            <a:xfrm>
              <a:off x="2108" y="1320"/>
              <a:ext cx="1650" cy="824"/>
            </a:xfrm>
            <a:prstGeom prst="ellipse">
              <a:avLst/>
            </a:prstGeom>
            <a:gradFill rotWithShape="1">
              <a:gsLst>
                <a:gs pos="0">
                  <a:srgbClr val="FDC529">
                    <a:alpha val="0"/>
                  </a:srgbClr>
                </a:gs>
                <a:gs pos="100000">
                  <a:srgbClr val="FDC529">
                    <a:gamma/>
                    <a:tint val="34902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>
                <a:defRPr/>
              </a:pPr>
              <a:endParaRPr lang="zh-CN" altLang="en-US" kern="0">
                <a:solidFill>
                  <a:srgbClr val="B1E2FB"/>
                </a:solidFill>
              </a:endParaRP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gray">
            <a:xfrm>
              <a:off x="2125" y="1326"/>
              <a:ext cx="1571" cy="770"/>
            </a:xfrm>
            <a:prstGeom prst="ellipse">
              <a:avLst/>
            </a:prstGeom>
            <a:gradFill rotWithShape="1">
              <a:gsLst>
                <a:gs pos="0">
                  <a:srgbClr val="FFC000"/>
                </a:gs>
                <a:gs pos="100000">
                  <a:schemeClr val="bg1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>
                <a:defRPr/>
              </a:pPr>
              <a:endParaRPr lang="zh-CN" altLang="en-US" kern="0">
                <a:solidFill>
                  <a:srgbClr val="B1E2FB"/>
                </a:solidFill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gray">
            <a:xfrm>
              <a:off x="2242" y="1400"/>
              <a:ext cx="1382" cy="625"/>
            </a:xfrm>
            <a:prstGeom prst="ellipse">
              <a:avLst/>
            </a:prstGeom>
            <a:gradFill rotWithShape="1">
              <a:gsLst>
                <a:gs pos="0">
                  <a:srgbClr val="FDC529">
                    <a:gamma/>
                    <a:tint val="0"/>
                    <a:invGamma/>
                  </a:srgbClr>
                </a:gs>
                <a:gs pos="100000">
                  <a:srgbClr val="FFFFCC"/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ru-RU" altLang="zh-CN" sz="2000" b="1" kern="0" dirty="0" err="1">
                  <a:solidFill>
                    <a:srgbClr val="0000FF"/>
                  </a:solidFill>
                </a:rPr>
                <a:t>Инфокоммуникация</a:t>
              </a:r>
              <a:endParaRPr lang="zh-CN" altLang="en-US" sz="2000" b="1" kern="0" dirty="0">
                <a:solidFill>
                  <a:srgbClr val="0000FF"/>
                </a:solidFill>
              </a:endParaRPr>
            </a:p>
          </p:txBody>
        </p:sp>
      </p:grpSp>
      <p:sp>
        <p:nvSpPr>
          <p:cNvPr id="136199" name="Text Box 6"/>
          <p:cNvSpPr txBox="1">
            <a:spLocks noChangeArrowheads="1"/>
          </p:cNvSpPr>
          <p:nvPr/>
        </p:nvSpPr>
        <p:spPr bwMode="auto">
          <a:xfrm>
            <a:off x="5364163" y="3505200"/>
            <a:ext cx="3168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/>
            <a:r>
              <a:rPr kumimoji="0" lang="ru-RU" altLang="zh-CN" sz="2000" b="1">
                <a:solidFill>
                  <a:srgbClr val="FF0000"/>
                </a:solidFill>
              </a:rPr>
              <a:t>Телекоммуникационные технологии</a:t>
            </a:r>
            <a:endParaRPr kumimoji="0" lang="en-US" altLang="zh-CN" sz="2000">
              <a:solidFill>
                <a:srgbClr val="000000"/>
              </a:solidFill>
            </a:endParaRPr>
          </a:p>
        </p:txBody>
      </p:sp>
      <p:sp>
        <p:nvSpPr>
          <p:cNvPr id="136200" name="Text Box 6"/>
          <p:cNvSpPr txBox="1">
            <a:spLocks noChangeArrowheads="1"/>
          </p:cNvSpPr>
          <p:nvPr/>
        </p:nvSpPr>
        <p:spPr bwMode="auto">
          <a:xfrm>
            <a:off x="701675" y="3500438"/>
            <a:ext cx="2851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eaLnBrk="0" hangingPunct="0"/>
            <a:r>
              <a:rPr kumimoji="0" lang="ru-RU" altLang="zh-CN" sz="2000" b="1">
                <a:solidFill>
                  <a:srgbClr val="FF0000"/>
                </a:solidFill>
              </a:rPr>
              <a:t>Информационные технологии</a:t>
            </a:r>
            <a:endParaRPr kumimoji="0" lang="en-US" altLang="zh-CN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80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Rectangle 2"/>
          <p:cNvSpPr>
            <a:spLocks noChangeArrowheads="1"/>
          </p:cNvSpPr>
          <p:nvPr/>
        </p:nvSpPr>
        <p:spPr bwMode="auto">
          <a:xfrm>
            <a:off x="538163" y="333375"/>
            <a:ext cx="8281987" cy="419100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Автоинформационная подсистема </a:t>
            </a:r>
            <a:r>
              <a:rPr lang="en-US" sz="24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(IVR)</a:t>
            </a:r>
            <a:endParaRPr lang="ru-RU" sz="24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632835" name="Rectangle 3"/>
          <p:cNvSpPr>
            <a:spLocks noChangeArrowheads="1"/>
          </p:cNvSpPr>
          <p:nvPr/>
        </p:nvSpPr>
        <p:spPr bwMode="auto">
          <a:xfrm>
            <a:off x="395288" y="1319213"/>
            <a:ext cx="8353425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Организация автоматизированных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</a:t>
            </a: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справочно-информационных служб произвольного вида и назначения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Подключение по 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PRI, SS7/ISUP </a:t>
            </a: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или 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SIP</a:t>
            </a:r>
            <a:endParaRPr lang="ru-RU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Служба информирования о состоянии лицевого счета, интегрируемая с ИБС Оператора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Система многоуровневых голосовых меню с 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DTMF-</a:t>
            </a: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навигацией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IVR </a:t>
            </a: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службы карт авансовых платежей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Открытый интерфейс 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API </a:t>
            </a: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для написания услуг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Встроенный конструктор голосовых меню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Возможность интеграции с ИБС Оператора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Произвольное количество служб на базе </a:t>
            </a:r>
            <a: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/>
            </a:r>
            <a:br>
              <a:rPr lang="en-US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</a:b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одной системы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Symbol" charset="0"/>
              <a:buChar char="Þ"/>
            </a:pPr>
            <a:r>
              <a:rPr lang="ru-RU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 Служба точного времени</a:t>
            </a:r>
          </a:p>
        </p:txBody>
      </p:sp>
      <p:pic>
        <p:nvPicPr>
          <p:cNvPr id="632836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324604" y="4419602"/>
            <a:ext cx="2506663" cy="1876425"/>
          </a:xfrm>
          <a:prstGeom prst="rect">
            <a:avLst/>
          </a:prstGeom>
          <a:solidFill>
            <a:schemeClr val="tx1"/>
          </a:solidFill>
          <a:ln w="50800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293172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2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328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32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328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32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328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32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328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328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328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835" grpId="0" build="p" autoUpdateAnimBg="0" advAuto="100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Cloud"/>
          <p:cNvSpPr>
            <a:spLocks noChangeAspect="1" noEditPoints="1" noChangeArrowheads="1"/>
          </p:cNvSpPr>
          <p:nvPr/>
        </p:nvSpPr>
        <p:spPr bwMode="auto">
          <a:xfrm>
            <a:off x="1979613" y="4327525"/>
            <a:ext cx="2743200" cy="1838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7154" name="Cloud"/>
          <p:cNvSpPr>
            <a:spLocks noChangeAspect="1" noEditPoints="1" noChangeArrowheads="1"/>
          </p:cNvSpPr>
          <p:nvPr/>
        </p:nvSpPr>
        <p:spPr bwMode="auto">
          <a:xfrm>
            <a:off x="3492500" y="2095500"/>
            <a:ext cx="2743200" cy="1838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7155" name="Cloud"/>
          <p:cNvSpPr>
            <a:spLocks noChangeAspect="1" noEditPoints="1" noChangeArrowheads="1"/>
          </p:cNvSpPr>
          <p:nvPr/>
        </p:nvSpPr>
        <p:spPr bwMode="auto">
          <a:xfrm>
            <a:off x="179388" y="2095500"/>
            <a:ext cx="2743200" cy="18383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31813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4824412" cy="39687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Конвергентные технологии – в чем их значение?</a:t>
            </a:r>
          </a:p>
        </p:txBody>
      </p:sp>
      <p:pic>
        <p:nvPicPr>
          <p:cNvPr id="177157" name="Picture 6" descr="MCj0322353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382838"/>
            <a:ext cx="7588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7" descr="MCj0397142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830763"/>
            <a:ext cx="7651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9" name="Picture 8" descr="MCj0396340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382838"/>
            <a:ext cx="881063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60" name="Text Box 9"/>
          <p:cNvSpPr txBox="1">
            <a:spLocks noChangeArrowheads="1"/>
          </p:cNvSpPr>
          <p:nvPr/>
        </p:nvSpPr>
        <p:spPr bwMode="auto">
          <a:xfrm>
            <a:off x="323850" y="2814638"/>
            <a:ext cx="1692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5040C"/>
                </a:solidFill>
                <a:latin typeface="Tahoma" charset="0"/>
              </a:rPr>
              <a:t>NGN/IMS</a:t>
            </a:r>
            <a:endParaRPr lang="ru-RU" sz="2000" b="1" smtClean="0">
              <a:solidFill>
                <a:srgbClr val="05040C"/>
              </a:solidFill>
              <a:latin typeface="Tahoma" charset="0"/>
            </a:endParaRPr>
          </a:p>
        </p:txBody>
      </p:sp>
      <p:sp>
        <p:nvSpPr>
          <p:cNvPr id="177161" name="Text Box 10"/>
          <p:cNvSpPr txBox="1">
            <a:spLocks noChangeArrowheads="1"/>
          </p:cNvSpPr>
          <p:nvPr/>
        </p:nvSpPr>
        <p:spPr bwMode="auto">
          <a:xfrm>
            <a:off x="3924300" y="2814638"/>
            <a:ext cx="1008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b="1" smtClean="0">
                <a:solidFill>
                  <a:srgbClr val="05040C"/>
                </a:solidFill>
                <a:latin typeface="Tahoma" charset="0"/>
              </a:rPr>
              <a:t>ТфОП</a:t>
            </a:r>
          </a:p>
        </p:txBody>
      </p:sp>
      <p:sp>
        <p:nvSpPr>
          <p:cNvPr id="177162" name="Text Box 11"/>
          <p:cNvSpPr txBox="1">
            <a:spLocks noChangeArrowheads="1"/>
          </p:cNvSpPr>
          <p:nvPr/>
        </p:nvSpPr>
        <p:spPr bwMode="auto">
          <a:xfrm>
            <a:off x="3203575" y="4975225"/>
            <a:ext cx="158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sz="1800" b="1" smtClean="0">
                <a:solidFill>
                  <a:srgbClr val="05040C"/>
                </a:solidFill>
                <a:latin typeface="Tahoma" charset="0"/>
              </a:rPr>
              <a:t>СПС</a:t>
            </a:r>
          </a:p>
        </p:txBody>
      </p:sp>
      <p:sp>
        <p:nvSpPr>
          <p:cNvPr id="631820" name="AutoShape 12"/>
          <p:cNvSpPr>
            <a:spLocks noChangeArrowheads="1"/>
          </p:cNvSpPr>
          <p:nvPr/>
        </p:nvSpPr>
        <p:spPr bwMode="auto">
          <a:xfrm>
            <a:off x="2987675" y="2670175"/>
            <a:ext cx="504825" cy="217488"/>
          </a:xfrm>
          <a:prstGeom prst="rightArrow">
            <a:avLst>
              <a:gd name="adj1" fmla="val 50000"/>
              <a:gd name="adj2" fmla="val 580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31821" name="AutoShape 13"/>
          <p:cNvSpPr>
            <a:spLocks noChangeArrowheads="1"/>
          </p:cNvSpPr>
          <p:nvPr/>
        </p:nvSpPr>
        <p:spPr bwMode="auto">
          <a:xfrm rot="6000000">
            <a:off x="4283869" y="4039394"/>
            <a:ext cx="504825" cy="217487"/>
          </a:xfrm>
          <a:prstGeom prst="rightArrow">
            <a:avLst>
              <a:gd name="adj1" fmla="val 50000"/>
              <a:gd name="adj2" fmla="val 5802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31822" name="AutoShape 14"/>
          <p:cNvSpPr>
            <a:spLocks noChangeArrowheads="1"/>
          </p:cNvSpPr>
          <p:nvPr/>
        </p:nvSpPr>
        <p:spPr bwMode="auto">
          <a:xfrm rot="13393712">
            <a:off x="1960563" y="4016375"/>
            <a:ext cx="647700" cy="2159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31823" name="Text Box 15"/>
          <p:cNvSpPr txBox="1">
            <a:spLocks noChangeArrowheads="1"/>
          </p:cNvSpPr>
          <p:nvPr/>
        </p:nvSpPr>
        <p:spPr bwMode="auto">
          <a:xfrm>
            <a:off x="6011863" y="3573463"/>
            <a:ext cx="29511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u="sng" smtClean="0">
                <a:solidFill>
                  <a:srgbClr val="000000"/>
                </a:solidFill>
                <a:latin typeface="Tahoma" charset="0"/>
              </a:rPr>
              <a:t>Разные сети</a:t>
            </a:r>
            <a:r>
              <a:rPr lang="ru-RU" smtClean="0">
                <a:solidFill>
                  <a:srgbClr val="000000"/>
                </a:solidFill>
                <a:latin typeface="Tahoma" charset="0"/>
              </a:rPr>
              <a:t> – единый номер, единый набор услуг, мобильность и постоянная доступность</a:t>
            </a:r>
          </a:p>
        </p:txBody>
      </p:sp>
      <p:sp>
        <p:nvSpPr>
          <p:cNvPr id="631824" name="Text Box 16"/>
          <p:cNvSpPr txBox="1">
            <a:spLocks noChangeArrowheads="1"/>
          </p:cNvSpPr>
          <p:nvPr/>
        </p:nvSpPr>
        <p:spPr bwMode="auto">
          <a:xfrm>
            <a:off x="468313" y="476250"/>
            <a:ext cx="8496300" cy="39687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anchor="b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Услуги интеллектуальной маршрутизации и </a:t>
            </a:r>
            <a:r>
              <a:rPr lang="en-US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cs typeface="Arial" charset="0"/>
              </a:rPr>
              <a:t>FMC</a:t>
            </a:r>
            <a:endParaRPr lang="ru-RU" sz="240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ahom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6477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3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31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3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3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1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1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13" grpId="0" autoUpdateAnimBg="0"/>
      <p:bldP spid="631820" grpId="0" animBg="1"/>
      <p:bldP spid="631821" grpId="0" animBg="1"/>
      <p:bldP spid="631822" grpId="0" animBg="1"/>
      <p:bldP spid="631823" grpId="0"/>
      <p:bldP spid="631824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ChangeArrowheads="1"/>
          </p:cNvSpPr>
          <p:nvPr/>
        </p:nvSpPr>
        <p:spPr bwMode="auto">
          <a:xfrm>
            <a:off x="5724525" y="1125538"/>
            <a:ext cx="1584325" cy="4895850"/>
          </a:xfrm>
          <a:prstGeom prst="rect">
            <a:avLst/>
          </a:prstGeom>
          <a:solidFill>
            <a:srgbClr val="FFFFFF"/>
          </a:solidFill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fr-FR" sz="20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78178" name="Rectangle 3"/>
          <p:cNvSpPr>
            <a:spLocks noChangeArrowheads="1"/>
          </p:cNvSpPr>
          <p:nvPr/>
        </p:nvSpPr>
        <p:spPr bwMode="auto">
          <a:xfrm>
            <a:off x="6083300" y="1557338"/>
            <a:ext cx="1152525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Call Control</a:t>
            </a:r>
            <a:endParaRPr lang="ru-RU" sz="1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78179" name="Cloud"/>
          <p:cNvSpPr>
            <a:spLocks noChangeAspect="1" noEditPoints="1" noChangeArrowheads="1"/>
          </p:cNvSpPr>
          <p:nvPr/>
        </p:nvSpPr>
        <p:spPr bwMode="auto">
          <a:xfrm>
            <a:off x="71438" y="1557338"/>
            <a:ext cx="1331912" cy="12128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8180" name="Text Box 5"/>
          <p:cNvSpPr txBox="1">
            <a:spLocks noChangeArrowheads="1"/>
          </p:cNvSpPr>
          <p:nvPr/>
        </p:nvSpPr>
        <p:spPr bwMode="auto">
          <a:xfrm>
            <a:off x="177800" y="1892300"/>
            <a:ext cx="938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 smtClean="0">
                <a:solidFill>
                  <a:srgbClr val="000000"/>
                </a:solidFill>
                <a:latin typeface="Tahoma" charset="0"/>
              </a:rPr>
              <a:t>ИС</a:t>
            </a:r>
          </a:p>
        </p:txBody>
      </p:sp>
      <p:grpSp>
        <p:nvGrpSpPr>
          <p:cNvPr id="178181" name="Group 6"/>
          <p:cNvGrpSpPr>
            <a:grpSpLocks/>
          </p:cNvGrpSpPr>
          <p:nvPr/>
        </p:nvGrpSpPr>
        <p:grpSpPr bwMode="auto">
          <a:xfrm>
            <a:off x="2124075" y="1844675"/>
            <a:ext cx="1150938" cy="574675"/>
            <a:chOff x="3606" y="2478"/>
            <a:chExt cx="1270" cy="498"/>
          </a:xfrm>
        </p:grpSpPr>
        <p:graphicFrame>
          <p:nvGraphicFramePr>
            <p:cNvPr id="178219" name="Object 7"/>
            <p:cNvGraphicFramePr>
              <a:graphicFrameLocks noChangeAspect="1"/>
            </p:cNvGraphicFramePr>
            <p:nvPr/>
          </p:nvGraphicFramePr>
          <p:xfrm>
            <a:off x="3606" y="2478"/>
            <a:ext cx="1270" cy="4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201" name="CorelDRAW" r:id="rId4" imgW="762000" imgH="292100" progId="CorelDRAW.Graphic.11">
                    <p:embed/>
                  </p:oleObj>
                </mc:Choice>
                <mc:Fallback>
                  <p:oleObj name="CorelDRAW" r:id="rId4" imgW="762000" imgH="292100" progId="CorelDRAW.Graphic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06" y="2478"/>
                          <a:ext cx="1270" cy="4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78220" name="Picture 8" descr="Pi_1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04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23625" name="Line 9"/>
          <p:cNvSpPr>
            <a:spLocks noChangeShapeType="1"/>
          </p:cNvSpPr>
          <p:nvPr/>
        </p:nvSpPr>
        <p:spPr bwMode="auto">
          <a:xfrm flipV="1">
            <a:off x="3203575" y="1773238"/>
            <a:ext cx="2881313" cy="287337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178183" name="Text Box 10"/>
          <p:cNvSpPr txBox="1">
            <a:spLocks noChangeArrowheads="1"/>
          </p:cNvSpPr>
          <p:nvPr/>
        </p:nvSpPr>
        <p:spPr bwMode="auto">
          <a:xfrm>
            <a:off x="1604963" y="4883150"/>
            <a:ext cx="45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SIP</a:t>
            </a:r>
            <a:endParaRPr lang="ru-RU" sz="12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78184" name="Rectangle 11"/>
          <p:cNvSpPr>
            <a:spLocks noChangeArrowheads="1"/>
          </p:cNvSpPr>
          <p:nvPr/>
        </p:nvSpPr>
        <p:spPr bwMode="auto">
          <a:xfrm>
            <a:off x="6084888" y="2492375"/>
            <a:ext cx="1152525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Service Logic</a:t>
            </a:r>
            <a:endParaRPr lang="ru-RU" sz="1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78185" name="Rectangle 12"/>
          <p:cNvSpPr>
            <a:spLocks noChangeArrowheads="1"/>
          </p:cNvSpPr>
          <p:nvPr/>
        </p:nvSpPr>
        <p:spPr bwMode="auto">
          <a:xfrm>
            <a:off x="6084888" y="4437063"/>
            <a:ext cx="1152525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Billing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interface</a:t>
            </a:r>
            <a:endParaRPr lang="ru-RU" sz="1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178186" name="Rectangle 13"/>
          <p:cNvSpPr>
            <a:spLocks noChangeArrowheads="1"/>
          </p:cNvSpPr>
          <p:nvPr/>
        </p:nvSpPr>
        <p:spPr bwMode="auto">
          <a:xfrm>
            <a:off x="6084888" y="3500438"/>
            <a:ext cx="1152525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latin typeface="Tahoma" charset="0"/>
                <a:ea typeface="Arial" charset="0"/>
                <a:cs typeface="Arial" charset="0"/>
              </a:rPr>
              <a:t>API interface</a:t>
            </a:r>
            <a:endParaRPr lang="ru-RU" sz="1400" smtClean="0">
              <a:solidFill>
                <a:srgbClr val="000000"/>
              </a:solidFill>
              <a:latin typeface="Tahoma" charset="0"/>
              <a:ea typeface="Arial" charset="0"/>
              <a:cs typeface="Arial" charset="0"/>
            </a:endParaRPr>
          </a:p>
        </p:txBody>
      </p:sp>
      <p:sp>
        <p:nvSpPr>
          <p:cNvPr id="623630" name="Line 14"/>
          <p:cNvSpPr>
            <a:spLocks noChangeShapeType="1"/>
          </p:cNvSpPr>
          <p:nvPr/>
        </p:nvSpPr>
        <p:spPr bwMode="auto">
          <a:xfrm>
            <a:off x="7235825" y="3716338"/>
            <a:ext cx="865188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23631" name="Line 15"/>
          <p:cNvSpPr>
            <a:spLocks noChangeShapeType="1"/>
          </p:cNvSpPr>
          <p:nvPr/>
        </p:nvSpPr>
        <p:spPr bwMode="auto">
          <a:xfrm>
            <a:off x="7235825" y="4581525"/>
            <a:ext cx="865188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graphicFrame>
        <p:nvGraphicFramePr>
          <p:cNvPr id="178189" name="Object 16"/>
          <p:cNvGraphicFramePr>
            <a:graphicFrameLocks noGrp="1" noChangeAspect="1"/>
          </p:cNvGraphicFramePr>
          <p:nvPr>
            <p:ph/>
          </p:nvPr>
        </p:nvGraphicFramePr>
        <p:xfrm>
          <a:off x="8027988" y="4221163"/>
          <a:ext cx="971550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02" name="Visio" r:id="rId7" imgW="1498600" imgH="1130300" progId="Visio.Drawing.11">
                  <p:embed/>
                </p:oleObj>
              </mc:Choice>
              <mc:Fallback>
                <p:oleObj name="Visio" r:id="rId7" imgW="1498600" imgH="11303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7988" y="4221163"/>
                        <a:ext cx="971550" cy="73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90" name="Object 17"/>
          <p:cNvGraphicFramePr>
            <a:graphicFrameLocks noChangeAspect="1"/>
          </p:cNvGraphicFramePr>
          <p:nvPr/>
        </p:nvGraphicFramePr>
        <p:xfrm>
          <a:off x="7812088" y="3429000"/>
          <a:ext cx="122555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03" name="CorelDRAW" r:id="rId9" imgW="762000" imgH="292100" progId="CorelDRAW.Graphic.11">
                  <p:embed/>
                </p:oleObj>
              </mc:Choice>
              <mc:Fallback>
                <p:oleObj name="CorelDRAW" r:id="rId9" imgW="762000" imgH="29210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088" y="3429000"/>
                        <a:ext cx="1225550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191" name="Text Box 18"/>
          <p:cNvSpPr txBox="1">
            <a:spLocks noChangeArrowheads="1"/>
          </p:cNvSpPr>
          <p:nvPr/>
        </p:nvSpPr>
        <p:spPr bwMode="auto">
          <a:xfrm>
            <a:off x="7359650" y="4527550"/>
            <a:ext cx="815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XML,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ODBC</a:t>
            </a:r>
            <a:r>
              <a:rPr lang="ru-RU" sz="1200" b="1" smtClean="0">
                <a:solidFill>
                  <a:srgbClr val="000000"/>
                </a:solidFill>
                <a:latin typeface="Tahoma" charset="0"/>
              </a:rPr>
              <a:t>, </a:t>
            </a:r>
            <a:endParaRPr lang="en-US" sz="1200" b="1" smtClean="0">
              <a:solidFill>
                <a:srgbClr val="000000"/>
              </a:solidFill>
              <a:latin typeface="Tahom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RADIUS</a:t>
            </a:r>
            <a:endParaRPr lang="ru-RU" sz="12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78192" name="Text Box 19"/>
          <p:cNvSpPr txBox="1">
            <a:spLocks noChangeArrowheads="1"/>
          </p:cNvSpPr>
          <p:nvPr/>
        </p:nvSpPr>
        <p:spPr bwMode="auto">
          <a:xfrm>
            <a:off x="7921625" y="2924175"/>
            <a:ext cx="1198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Tahoma" charset="0"/>
              </a:rPr>
              <a:t>Внешние</a:t>
            </a: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Tahoma" charset="0"/>
              </a:rPr>
              <a:t>приложения</a:t>
            </a:r>
          </a:p>
        </p:txBody>
      </p:sp>
      <p:sp>
        <p:nvSpPr>
          <p:cNvPr id="623636" name="Line 20"/>
          <p:cNvSpPr>
            <a:spLocks noChangeShapeType="1"/>
          </p:cNvSpPr>
          <p:nvPr/>
        </p:nvSpPr>
        <p:spPr bwMode="auto">
          <a:xfrm>
            <a:off x="6659563" y="32845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23637" name="Line 21"/>
          <p:cNvSpPr>
            <a:spLocks noChangeShapeType="1"/>
          </p:cNvSpPr>
          <p:nvPr/>
        </p:nvSpPr>
        <p:spPr bwMode="auto">
          <a:xfrm>
            <a:off x="6659563" y="2276475"/>
            <a:ext cx="0" cy="21748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23638" name="Line 22"/>
          <p:cNvSpPr>
            <a:spLocks noChangeShapeType="1"/>
          </p:cNvSpPr>
          <p:nvPr/>
        </p:nvSpPr>
        <p:spPr bwMode="auto">
          <a:xfrm>
            <a:off x="6659563" y="422116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178196" name="Text Box 23"/>
          <p:cNvSpPr txBox="1">
            <a:spLocks noChangeArrowheads="1"/>
          </p:cNvSpPr>
          <p:nvPr/>
        </p:nvSpPr>
        <p:spPr bwMode="auto">
          <a:xfrm>
            <a:off x="6013450" y="5237163"/>
            <a:ext cx="1295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Call Management Subsystem </a:t>
            </a:r>
            <a:endParaRPr lang="ru-RU" sz="12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78197" name="Text Box 24"/>
          <p:cNvSpPr txBox="1">
            <a:spLocks noChangeArrowheads="1"/>
          </p:cNvSpPr>
          <p:nvPr/>
        </p:nvSpPr>
        <p:spPr bwMode="auto">
          <a:xfrm>
            <a:off x="2125663" y="3860800"/>
            <a:ext cx="1295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ISUP Interface Subsystem </a:t>
            </a:r>
            <a:endParaRPr lang="ru-RU" sz="12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78198" name="Text Box 25"/>
          <p:cNvSpPr txBox="1">
            <a:spLocks noChangeArrowheads="1"/>
          </p:cNvSpPr>
          <p:nvPr/>
        </p:nvSpPr>
        <p:spPr bwMode="auto">
          <a:xfrm>
            <a:off x="2197100" y="5373688"/>
            <a:ext cx="1295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VoIP Interface Subsystem </a:t>
            </a:r>
            <a:endParaRPr lang="ru-RU" sz="1200" b="1" smtClean="0">
              <a:solidFill>
                <a:srgbClr val="000000"/>
              </a:solidFill>
              <a:latin typeface="Tahoma" charset="0"/>
            </a:endParaRPr>
          </a:p>
        </p:txBody>
      </p:sp>
      <p:pic>
        <p:nvPicPr>
          <p:cNvPr id="178199" name="Picture 26" descr="Pi_1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196975"/>
            <a:ext cx="2873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43" name="Line 27"/>
          <p:cNvSpPr>
            <a:spLocks noChangeShapeType="1"/>
          </p:cNvSpPr>
          <p:nvPr/>
        </p:nvSpPr>
        <p:spPr bwMode="auto">
          <a:xfrm flipV="1">
            <a:off x="3348038" y="1916113"/>
            <a:ext cx="2736850" cy="1728787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23644" name="Line 28"/>
          <p:cNvSpPr>
            <a:spLocks noChangeShapeType="1"/>
          </p:cNvSpPr>
          <p:nvPr/>
        </p:nvSpPr>
        <p:spPr bwMode="auto">
          <a:xfrm flipV="1">
            <a:off x="3419475" y="2133600"/>
            <a:ext cx="2665413" cy="2879725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graphicFrame>
        <p:nvGraphicFramePr>
          <p:cNvPr id="178202" name="Object 29"/>
          <p:cNvGraphicFramePr>
            <a:graphicFrameLocks noChangeAspect="1"/>
          </p:cNvGraphicFramePr>
          <p:nvPr/>
        </p:nvGraphicFramePr>
        <p:xfrm>
          <a:off x="2195513" y="3357563"/>
          <a:ext cx="1152525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04" name="CorelDRAW" r:id="rId11" imgW="762000" imgH="292100" progId="CorelDRAW.Graphic.11">
                  <p:embed/>
                </p:oleObj>
              </mc:Choice>
              <mc:Fallback>
                <p:oleObj name="CorelDRAW" r:id="rId11" imgW="762000" imgH="29210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3357563"/>
                        <a:ext cx="1152525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203" name="Object 30"/>
          <p:cNvGraphicFramePr>
            <a:graphicFrameLocks noChangeAspect="1"/>
          </p:cNvGraphicFramePr>
          <p:nvPr/>
        </p:nvGraphicFramePr>
        <p:xfrm>
          <a:off x="2268538" y="4797425"/>
          <a:ext cx="115252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05" name="CorelDRAW" r:id="rId12" imgW="762000" imgH="292100" progId="CorelDRAW.Graphic.11">
                  <p:embed/>
                </p:oleObj>
              </mc:Choice>
              <mc:Fallback>
                <p:oleObj name="CorelDRAW" r:id="rId12" imgW="762000" imgH="292100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4797425"/>
                        <a:ext cx="1152525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204" name="Cloud"/>
          <p:cNvSpPr>
            <a:spLocks noChangeAspect="1" noEditPoints="1" noChangeArrowheads="1"/>
          </p:cNvSpPr>
          <p:nvPr/>
        </p:nvSpPr>
        <p:spPr bwMode="auto">
          <a:xfrm>
            <a:off x="111125" y="3152775"/>
            <a:ext cx="1365250" cy="12128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8205" name="Cloud"/>
          <p:cNvSpPr>
            <a:spLocks noChangeAspect="1" noEditPoints="1" noChangeArrowheads="1"/>
          </p:cNvSpPr>
          <p:nvPr/>
        </p:nvSpPr>
        <p:spPr bwMode="auto">
          <a:xfrm>
            <a:off x="111125" y="4724400"/>
            <a:ext cx="1365250" cy="12128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8206" name="Text Box 33"/>
          <p:cNvSpPr txBox="1">
            <a:spLocks noChangeArrowheads="1"/>
          </p:cNvSpPr>
          <p:nvPr/>
        </p:nvSpPr>
        <p:spPr bwMode="auto">
          <a:xfrm>
            <a:off x="107950" y="3476625"/>
            <a:ext cx="1079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Tahoma" charset="0"/>
              </a:rPr>
              <a:t>TDM</a:t>
            </a:r>
            <a:r>
              <a:rPr lang="ru-RU" sz="1600" b="1" smtClean="0">
                <a:solidFill>
                  <a:srgbClr val="000000"/>
                </a:solidFill>
                <a:latin typeface="Tahoma" charset="0"/>
              </a:rPr>
              <a:t>-</a:t>
            </a:r>
            <a:r>
              <a:rPr lang="en-US" sz="1600" b="1" smtClean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ru-RU" sz="1600" b="1" smtClean="0">
                <a:solidFill>
                  <a:srgbClr val="000000"/>
                </a:solidFill>
                <a:latin typeface="Tahoma" charset="0"/>
              </a:rPr>
              <a:t>сеть</a:t>
            </a:r>
          </a:p>
        </p:txBody>
      </p:sp>
      <p:sp>
        <p:nvSpPr>
          <p:cNvPr id="178207" name="Text Box 34"/>
          <p:cNvSpPr txBox="1">
            <a:spLocks noChangeArrowheads="1"/>
          </p:cNvSpPr>
          <p:nvPr/>
        </p:nvSpPr>
        <p:spPr bwMode="auto">
          <a:xfrm>
            <a:off x="323850" y="5084763"/>
            <a:ext cx="1079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ahoma" charset="0"/>
              </a:rPr>
              <a:t>NGN</a:t>
            </a:r>
            <a:endParaRPr lang="ru-RU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623651" name="Line 35"/>
          <p:cNvSpPr>
            <a:spLocks noChangeShapeType="1"/>
          </p:cNvSpPr>
          <p:nvPr/>
        </p:nvSpPr>
        <p:spPr bwMode="auto">
          <a:xfrm>
            <a:off x="1403350" y="5157788"/>
            <a:ext cx="865188" cy="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23652" name="Line 36"/>
          <p:cNvSpPr>
            <a:spLocks noChangeShapeType="1"/>
          </p:cNvSpPr>
          <p:nvPr/>
        </p:nvSpPr>
        <p:spPr bwMode="auto">
          <a:xfrm>
            <a:off x="1331913" y="3646488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623653" name="Rectangle 37"/>
          <p:cNvSpPr>
            <a:spLocks noChangeArrowheads="1"/>
          </p:cNvSpPr>
          <p:nvPr/>
        </p:nvSpPr>
        <p:spPr bwMode="auto">
          <a:xfrm>
            <a:off x="406400" y="404813"/>
            <a:ext cx="87376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defTabSz="914400" fontAlgn="base">
              <a:lnSpc>
                <a:spcPct val="80000"/>
              </a:lnSpc>
              <a:spcBef>
                <a:spcPct val="5000"/>
              </a:spcBef>
              <a:spcAft>
                <a:spcPct val="0"/>
              </a:spcAft>
              <a:defRPr/>
            </a:pPr>
            <a:r>
              <a:rPr 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ahoma" charset="0"/>
                <a:ea typeface="Arial" charset="0"/>
                <a:cs typeface="Arial" charset="0"/>
              </a:rPr>
              <a:t>Современная платформа интеллектуальных услуг</a:t>
            </a:r>
          </a:p>
        </p:txBody>
      </p:sp>
      <p:pic>
        <p:nvPicPr>
          <p:cNvPr id="178211" name="Picture 38" descr="Pi_1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573463"/>
            <a:ext cx="16192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212" name="Picture 39" descr="Pi_12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5013325"/>
            <a:ext cx="161925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56" name="Line 40"/>
          <p:cNvSpPr>
            <a:spLocks noChangeShapeType="1"/>
          </p:cNvSpPr>
          <p:nvPr/>
        </p:nvSpPr>
        <p:spPr bwMode="auto">
          <a:xfrm>
            <a:off x="1258888" y="2060575"/>
            <a:ext cx="865187" cy="0"/>
          </a:xfrm>
          <a:prstGeom prst="line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" charset="0"/>
              <a:cs typeface="Arial" charset="0"/>
            </a:endParaRPr>
          </a:p>
        </p:txBody>
      </p:sp>
      <p:sp>
        <p:nvSpPr>
          <p:cNvPr id="178214" name="Cloud"/>
          <p:cNvSpPr>
            <a:spLocks noChangeAspect="1" noEditPoints="1" noChangeArrowheads="1"/>
          </p:cNvSpPr>
          <p:nvPr/>
        </p:nvSpPr>
        <p:spPr bwMode="auto">
          <a:xfrm>
            <a:off x="4067175" y="1484313"/>
            <a:ext cx="1149350" cy="39592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8215" name="Text Box 42"/>
          <p:cNvSpPr txBox="1">
            <a:spLocks noChangeArrowheads="1"/>
          </p:cNvSpPr>
          <p:nvPr/>
        </p:nvSpPr>
        <p:spPr bwMode="auto">
          <a:xfrm>
            <a:off x="4122738" y="3068638"/>
            <a:ext cx="1177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Tahoma" charset="0"/>
              </a:rPr>
              <a:t>TCP/IP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Tahoma" charset="0"/>
              </a:rPr>
              <a:t>backbone</a:t>
            </a:r>
            <a:endParaRPr lang="ru-RU" sz="16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78216" name="Text Box 43"/>
          <p:cNvSpPr txBox="1">
            <a:spLocks noChangeArrowheads="1"/>
          </p:cNvSpPr>
          <p:nvPr/>
        </p:nvSpPr>
        <p:spPr bwMode="auto">
          <a:xfrm>
            <a:off x="1979613" y="2420938"/>
            <a:ext cx="1295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Tahoma" charset="0"/>
              </a:rPr>
              <a:t>INAP Interface Subsystem </a:t>
            </a:r>
            <a:endParaRPr lang="ru-RU" sz="12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78217" name="Text Box 44"/>
          <p:cNvSpPr txBox="1">
            <a:spLocks noChangeArrowheads="1"/>
          </p:cNvSpPr>
          <p:nvPr/>
        </p:nvSpPr>
        <p:spPr bwMode="auto">
          <a:xfrm>
            <a:off x="1447800" y="3387725"/>
            <a:ext cx="825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srgbClr val="000000"/>
                </a:solidFill>
                <a:latin typeface="Tahoma" charset="0"/>
              </a:rPr>
              <a:t>SS7/ISUP</a:t>
            </a:r>
            <a:endParaRPr lang="ru-RU" sz="1000" b="1" smtClean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178218" name="Text Box 45"/>
          <p:cNvSpPr txBox="1">
            <a:spLocks noChangeArrowheads="1"/>
          </p:cNvSpPr>
          <p:nvPr/>
        </p:nvSpPr>
        <p:spPr bwMode="auto">
          <a:xfrm>
            <a:off x="1403350" y="1790700"/>
            <a:ext cx="936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smtClean="0">
                <a:solidFill>
                  <a:srgbClr val="000000"/>
                </a:solidFill>
                <a:latin typeface="Tahoma" charset="0"/>
              </a:rPr>
              <a:t>SS7/INAP</a:t>
            </a:r>
            <a:endParaRPr lang="ru-RU" sz="1000" b="1" smtClean="0">
              <a:solidFill>
                <a:srgbClr val="000000"/>
              </a:solidFill>
              <a:latin typeface="Tahoma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000" b="1" smtClean="0">
                <a:solidFill>
                  <a:srgbClr val="000000"/>
                </a:solidFill>
                <a:latin typeface="Tahoma" charset="0"/>
              </a:rPr>
              <a:t/>
            </a:r>
            <a:br>
              <a:rPr lang="ru-RU" sz="1000" b="1" smtClean="0">
                <a:solidFill>
                  <a:srgbClr val="000000"/>
                </a:solidFill>
                <a:latin typeface="Tahoma" charset="0"/>
              </a:rPr>
            </a:br>
            <a:r>
              <a:rPr lang="ru-RU" sz="1000" b="1" smtClean="0">
                <a:solidFill>
                  <a:srgbClr val="000000"/>
                </a:solidFill>
                <a:latin typeface="Tahoma" charset="0"/>
              </a:rPr>
              <a:t> (</a:t>
            </a:r>
            <a:r>
              <a:rPr lang="en-US" sz="1000" b="1" smtClean="0">
                <a:solidFill>
                  <a:srgbClr val="000000"/>
                </a:solidFill>
                <a:latin typeface="Tahoma" charset="0"/>
              </a:rPr>
              <a:t>E1 </a:t>
            </a:r>
            <a:r>
              <a:rPr lang="ru-RU" sz="1000" b="1" smtClean="0">
                <a:solidFill>
                  <a:srgbClr val="000000"/>
                </a:solidFill>
                <a:latin typeface="Tahoma" charset="0"/>
              </a:rPr>
              <a:t>или </a:t>
            </a:r>
            <a:r>
              <a:rPr lang="en-US" sz="1000" b="1" smtClean="0">
                <a:solidFill>
                  <a:srgbClr val="000000"/>
                </a:solidFill>
                <a:latin typeface="Tahoma" charset="0"/>
              </a:rPr>
              <a:t/>
            </a:r>
            <a:br>
              <a:rPr lang="en-US" sz="1000" b="1" smtClean="0">
                <a:solidFill>
                  <a:srgbClr val="000000"/>
                </a:solidFill>
                <a:latin typeface="Tahoma" charset="0"/>
              </a:rPr>
            </a:br>
            <a:r>
              <a:rPr lang="en-US" sz="1000" b="1" smtClean="0">
                <a:solidFill>
                  <a:srgbClr val="000000"/>
                </a:solidFill>
                <a:latin typeface="Tahoma" charset="0"/>
              </a:rPr>
              <a:t>SIGTRAN</a:t>
            </a:r>
            <a:r>
              <a:rPr lang="ru-RU" sz="1000" b="1" smtClean="0">
                <a:solidFill>
                  <a:srgbClr val="000000"/>
                </a:solidFill>
                <a:latin typeface="Tahoma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49668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6361113" y="6477000"/>
            <a:ext cx="2097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800" smtClean="0">
                <a:solidFill>
                  <a:srgbClr val="000000"/>
                </a:solidFill>
              </a:rPr>
              <a:t>Page </a:t>
            </a:r>
            <a:fld id="{1BECC206-7217-FD46-BBCF-7101D2667DC8}" type="slidenum">
              <a:rPr kumimoji="0" lang="de-DE" sz="18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kumimoji="0" lang="en-GB" sz="1800" smtClean="0">
              <a:solidFill>
                <a:srgbClr val="000000"/>
              </a:solidFill>
            </a:endParaRPr>
          </a:p>
        </p:txBody>
      </p:sp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>
                <a:latin typeface="Verdana" charset="0"/>
              </a:rPr>
              <a:t>Услуги местоположения</a:t>
            </a:r>
            <a:endParaRPr lang="en-US">
              <a:latin typeface="Verdana" charset="0"/>
            </a:endParaRPr>
          </a:p>
        </p:txBody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35713" y="1714500"/>
            <a:ext cx="2808287" cy="55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CA" sz="1400">
                <a:solidFill>
                  <a:srgbClr val="000000"/>
                </a:solidFill>
                <a:latin typeface="Verdana" charset="0"/>
                <a:sym typeface="Wingdings" charset="0"/>
              </a:rPr>
              <a:t>	 </a:t>
            </a:r>
            <a:r>
              <a:rPr lang="ru-RU" sz="1400">
                <a:solidFill>
                  <a:srgbClr val="000000"/>
                </a:solidFill>
                <a:latin typeface="Verdana" charset="0"/>
                <a:sym typeface="Wingdings" charset="0"/>
              </a:rPr>
              <a:t>Услуги местоположения нового поколения</a:t>
            </a:r>
            <a:endParaRPr lang="en-US" sz="14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2037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1" t="21109" r="14761" b="12764"/>
          <a:stretch>
            <a:fillRect/>
          </a:stretch>
        </p:blipFill>
        <p:spPr bwMode="auto">
          <a:xfrm>
            <a:off x="468313" y="1484313"/>
            <a:ext cx="5819775" cy="32877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1" name="Picture 7" descr="log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484313"/>
            <a:ext cx="649288" cy="395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0463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"/>
          <a:stretch>
            <a:fillRect/>
          </a:stretch>
        </p:blipFill>
        <p:spPr bwMode="auto">
          <a:xfrm>
            <a:off x="4284663" y="3068638"/>
            <a:ext cx="4114800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98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0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435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6361113" y="6477000"/>
            <a:ext cx="2097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784225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784225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800" smtClean="0">
                <a:solidFill>
                  <a:srgbClr val="000000"/>
                </a:solidFill>
              </a:rPr>
              <a:t>Page </a:t>
            </a:r>
            <a:fld id="{5C7A48AF-1695-8046-84FA-1AB70F6092F4}" type="slidenum">
              <a:rPr kumimoji="0" lang="de-DE" sz="18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kumimoji="0" lang="en-GB" sz="1800" smtClean="0">
              <a:solidFill>
                <a:srgbClr val="000000"/>
              </a:solidFill>
            </a:endParaRPr>
          </a:p>
        </p:txBody>
      </p:sp>
      <p:sp>
        <p:nvSpPr>
          <p:cNvPr id="460856" name="AutoShape 56"/>
          <p:cNvSpPr>
            <a:spLocks noChangeArrowheads="1"/>
          </p:cNvSpPr>
          <p:nvPr/>
        </p:nvSpPr>
        <p:spPr bwMode="auto">
          <a:xfrm>
            <a:off x="468313" y="1557338"/>
            <a:ext cx="8424862" cy="3457575"/>
          </a:xfrm>
          <a:prstGeom prst="rightArrow">
            <a:avLst>
              <a:gd name="adj1" fmla="val 71157"/>
              <a:gd name="adj2" fmla="val 49500"/>
            </a:avLst>
          </a:prstGeom>
          <a:gradFill rotWithShape="1">
            <a:gsLst>
              <a:gs pos="0">
                <a:schemeClr val="hlink">
                  <a:gamma/>
                  <a:tint val="0"/>
                  <a:invGamma/>
                  <a:alpha val="0"/>
                </a:schemeClr>
              </a:gs>
              <a:gs pos="100000">
                <a:schemeClr val="hlink">
                  <a:alpha val="39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CA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05827" name="Group 61"/>
          <p:cNvGrpSpPr>
            <a:grpSpLocks/>
          </p:cNvGrpSpPr>
          <p:nvPr/>
        </p:nvGrpSpPr>
        <p:grpSpPr bwMode="auto">
          <a:xfrm>
            <a:off x="5219700" y="1773238"/>
            <a:ext cx="3240088" cy="2447925"/>
            <a:chOff x="3288" y="1117"/>
            <a:chExt cx="2041" cy="1542"/>
          </a:xfrm>
        </p:grpSpPr>
        <p:pic>
          <p:nvPicPr>
            <p:cNvPr id="205851" name="Picture 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51"/>
            <a:stretch>
              <a:fillRect/>
            </a:stretch>
          </p:blipFill>
          <p:spPr bwMode="auto">
            <a:xfrm>
              <a:off x="3288" y="1888"/>
              <a:ext cx="1020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52" name="Picture 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00" r="5881"/>
            <a:stretch>
              <a:fillRect/>
            </a:stretch>
          </p:blipFill>
          <p:spPr bwMode="auto">
            <a:xfrm>
              <a:off x="4309" y="1888"/>
              <a:ext cx="1020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53" name="Picture 9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559"/>
            <a:stretch>
              <a:fillRect/>
            </a:stretch>
          </p:blipFill>
          <p:spPr bwMode="auto">
            <a:xfrm>
              <a:off x="4309" y="1117"/>
              <a:ext cx="1020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54" name="Picture 10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5"/>
            <a:stretch>
              <a:fillRect/>
            </a:stretch>
          </p:blipFill>
          <p:spPr bwMode="auto">
            <a:xfrm>
              <a:off x="3288" y="1117"/>
              <a:ext cx="1020" cy="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828" name="Picture 15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77"/>
          <a:stretch>
            <a:fillRect/>
          </a:stretch>
        </p:blipFill>
        <p:spPr bwMode="auto">
          <a:xfrm>
            <a:off x="755650" y="1773238"/>
            <a:ext cx="32400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AutoShape 21"/>
          <p:cNvSpPr>
            <a:spLocks noChangeArrowheads="1"/>
          </p:cNvSpPr>
          <p:nvPr/>
        </p:nvSpPr>
        <p:spPr bwMode="auto">
          <a:xfrm>
            <a:off x="5216525" y="4294190"/>
            <a:ext cx="3240088" cy="504825"/>
          </a:xfrm>
          <a:prstGeom prst="roundRect">
            <a:avLst>
              <a:gd name="adj" fmla="val 9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1001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81998" tIns="41002" rIns="81998" bIns="41002" anchor="ctr"/>
          <a:lstStyle/>
          <a:p>
            <a:pPr algn="ctr" defTabSz="835025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None/>
              <a:defRPr/>
            </a:pPr>
            <a:endParaRPr lang="en-US" altLang="zh-CN" sz="1400">
              <a:solidFill>
                <a:srgbClr val="FFFFFF"/>
              </a:solidFill>
              <a:latin typeface="Verdana"/>
              <a:ea typeface="宋体" pitchFamily="2" charset="-122"/>
            </a:endParaRPr>
          </a:p>
        </p:txBody>
      </p:sp>
      <p:sp>
        <p:nvSpPr>
          <p:cNvPr id="33799" name="AutoShape 19"/>
          <p:cNvSpPr>
            <a:spLocks noChangeArrowheads="1"/>
          </p:cNvSpPr>
          <p:nvPr/>
        </p:nvSpPr>
        <p:spPr bwMode="auto">
          <a:xfrm>
            <a:off x="755650" y="4294190"/>
            <a:ext cx="3240088" cy="504825"/>
          </a:xfrm>
          <a:prstGeom prst="roundRect">
            <a:avLst>
              <a:gd name="adj" fmla="val 9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1001">
            <a:schemeClr val="dk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81998" tIns="41002" rIns="81998" bIns="41002" anchor="ctr"/>
          <a:lstStyle/>
          <a:p>
            <a:pPr algn="ctr" defTabSz="835025"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None/>
              <a:defRPr/>
            </a:pPr>
            <a:endParaRPr lang="en-US" altLang="zh-CN" sz="1400">
              <a:solidFill>
                <a:srgbClr val="FFFFFF"/>
              </a:solidFill>
              <a:latin typeface="Verdana"/>
              <a:ea typeface="宋体" pitchFamily="2" charset="-122"/>
            </a:endParaRPr>
          </a:p>
        </p:txBody>
      </p:sp>
      <p:sp>
        <p:nvSpPr>
          <p:cNvPr id="20583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>
                <a:latin typeface="Verdana" charset="0"/>
              </a:rPr>
              <a:t>Правила игры меняются</a:t>
            </a:r>
            <a:endParaRPr lang="en-US">
              <a:latin typeface="Verdana" charset="0"/>
            </a:endParaRPr>
          </a:p>
        </p:txBody>
      </p:sp>
      <p:sp>
        <p:nvSpPr>
          <p:cNvPr id="20583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44500" y="5157788"/>
            <a:ext cx="3695700" cy="1277937"/>
          </a:xfrm>
        </p:spPr>
        <p:txBody>
          <a:bodyPr/>
          <a:lstStyle/>
          <a:p>
            <a:pPr defTabSz="982663" eaLnBrk="1" hangingPunct="1">
              <a:buFontTx/>
              <a:buNone/>
            </a:pPr>
            <a:r>
              <a:rPr lang="ru-RU" sz="1600">
                <a:latin typeface="Verdana" charset="0"/>
              </a:rPr>
              <a:t>Услуги</a:t>
            </a:r>
            <a:r>
              <a:rPr lang="en-CA" sz="1600">
                <a:latin typeface="Verdana" charset="0"/>
              </a:rPr>
              <a:t>:	</a:t>
            </a:r>
            <a:r>
              <a:rPr lang="ru-RU" sz="1600">
                <a:latin typeface="Verdana" charset="0"/>
              </a:rPr>
              <a:t>Голос</a:t>
            </a:r>
            <a:r>
              <a:rPr lang="en-CA" sz="1600">
                <a:latin typeface="Verdana" charset="0"/>
              </a:rPr>
              <a:t>, SMS</a:t>
            </a:r>
          </a:p>
          <a:p>
            <a:pPr defTabSz="982663" eaLnBrk="1" hangingPunct="1">
              <a:buFontTx/>
              <a:buNone/>
            </a:pPr>
            <a:r>
              <a:rPr lang="ru-RU" sz="1600">
                <a:latin typeface="Verdana" charset="0"/>
              </a:rPr>
              <a:t>Модель</a:t>
            </a:r>
            <a:r>
              <a:rPr lang="en-CA" sz="1600">
                <a:latin typeface="Verdana" charset="0"/>
              </a:rPr>
              <a:t>:	</a:t>
            </a:r>
            <a:r>
              <a:rPr lang="en-US" sz="1600">
                <a:latin typeface="Verdana" charset="0"/>
              </a:rPr>
              <a:t>ARPU, </a:t>
            </a:r>
            <a:r>
              <a:rPr lang="ru-RU" sz="1600">
                <a:latin typeface="Verdana" charset="0"/>
              </a:rPr>
              <a:t>Минуты</a:t>
            </a:r>
            <a:endParaRPr lang="en-US" sz="1600">
              <a:latin typeface="Verdana" charset="0"/>
            </a:endParaRPr>
          </a:p>
        </p:txBody>
      </p:sp>
      <p:sp>
        <p:nvSpPr>
          <p:cNvPr id="20583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908550" y="5157788"/>
            <a:ext cx="3695700" cy="1277937"/>
          </a:xfrm>
        </p:spPr>
        <p:txBody>
          <a:bodyPr/>
          <a:lstStyle/>
          <a:p>
            <a:pPr defTabSz="982663" eaLnBrk="1" hangingPunct="1">
              <a:buFontTx/>
              <a:buNone/>
            </a:pPr>
            <a:r>
              <a:rPr lang="ru-RU" sz="1600">
                <a:latin typeface="Verdana" charset="0"/>
              </a:rPr>
              <a:t>Услуги</a:t>
            </a:r>
            <a:r>
              <a:rPr lang="en-CA" sz="1600">
                <a:latin typeface="Verdana" charset="0"/>
              </a:rPr>
              <a:t>:	</a:t>
            </a:r>
            <a:r>
              <a:rPr lang="ru-RU" sz="1600">
                <a:latin typeface="Verdana" charset="0"/>
              </a:rPr>
              <a:t>Данные </a:t>
            </a:r>
            <a:endParaRPr lang="en-CA" sz="1600">
              <a:latin typeface="Verdana" charset="0"/>
            </a:endParaRPr>
          </a:p>
          <a:p>
            <a:pPr defTabSz="982663" eaLnBrk="1" hangingPunct="1">
              <a:buFontTx/>
              <a:buNone/>
            </a:pPr>
            <a:r>
              <a:rPr lang="ru-RU" sz="1600">
                <a:latin typeface="Verdana" charset="0"/>
              </a:rPr>
              <a:t>Модель</a:t>
            </a:r>
            <a:r>
              <a:rPr lang="en-CA" sz="1600">
                <a:latin typeface="Verdana" charset="0"/>
              </a:rPr>
              <a:t>:	</a:t>
            </a:r>
            <a:r>
              <a:rPr lang="ru-RU" sz="1600">
                <a:latin typeface="Verdana" charset="0"/>
              </a:rPr>
              <a:t>Доход с бита</a:t>
            </a:r>
            <a:endParaRPr lang="en-US" sz="1600">
              <a:latin typeface="Verdana" charset="0"/>
            </a:endParaRPr>
          </a:p>
        </p:txBody>
      </p:sp>
      <p:grpSp>
        <p:nvGrpSpPr>
          <p:cNvPr id="205838" name="Group 47"/>
          <p:cNvGrpSpPr>
            <a:grpSpLocks/>
          </p:cNvGrpSpPr>
          <p:nvPr/>
        </p:nvGrpSpPr>
        <p:grpSpPr bwMode="auto">
          <a:xfrm>
            <a:off x="3429000" y="4929188"/>
            <a:ext cx="1076325" cy="1079500"/>
            <a:chOff x="2018" y="890"/>
            <a:chExt cx="678" cy="680"/>
          </a:xfrm>
        </p:grpSpPr>
        <p:pic>
          <p:nvPicPr>
            <p:cNvPr id="205849" name="Picture 14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DFF"/>
                </a:clrFrom>
                <a:clrTo>
                  <a:srgbClr val="FFFD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890"/>
              <a:ext cx="678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22" name="Text Box 22"/>
            <p:cNvSpPr txBox="1">
              <a:spLocks noChangeArrowheads="1"/>
            </p:cNvSpPr>
            <p:nvPr/>
          </p:nvSpPr>
          <p:spPr bwMode="auto">
            <a:xfrm>
              <a:off x="2064" y="890"/>
              <a:ext cx="589" cy="680"/>
            </a:xfrm>
            <a:prstGeom prst="rect">
              <a:avLst/>
            </a:prstGeom>
            <a:gradFill rotWithShape="1">
              <a:gsLst>
                <a:gs pos="0">
                  <a:schemeClr val="bg1">
                    <a:gamma/>
                    <a:tint val="0"/>
                    <a:invGamma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 anchorCtr="1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3600">
                  <a:solidFill>
                    <a:srgbClr val="1C1C1C"/>
                  </a:solidFill>
                  <a:latin typeface="Arial Black" pitchFamily="34" charset="0"/>
                  <a:ea typeface="Arial" charset="0"/>
                  <a:cs typeface="Arial" charset="0"/>
                </a:rPr>
                <a:t>$</a:t>
              </a:r>
              <a:endParaRPr lang="en-US" sz="3600">
                <a:solidFill>
                  <a:srgbClr val="1C1C1C"/>
                </a:solidFill>
                <a:latin typeface="Arial Black" pitchFamily="34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05839" name="Text Box 40"/>
          <p:cNvSpPr txBox="1">
            <a:spLocks noChangeArrowheads="1"/>
          </p:cNvSpPr>
          <p:nvPr/>
        </p:nvSpPr>
        <p:spPr bwMode="auto">
          <a:xfrm>
            <a:off x="5414963" y="4222750"/>
            <a:ext cx="1028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smtClean="0">
                <a:solidFill>
                  <a:srgbClr val="FFFFFF"/>
                </a:solidFill>
              </a:rPr>
              <a:t>Прибыль</a:t>
            </a:r>
            <a:endParaRPr kumimoji="0" lang="en-US" sz="1600" smtClean="0">
              <a:solidFill>
                <a:srgbClr val="FFFFFF"/>
              </a:solidFill>
            </a:endParaRPr>
          </a:p>
        </p:txBody>
      </p:sp>
      <p:sp>
        <p:nvSpPr>
          <p:cNvPr id="205840" name="Text Box 41"/>
          <p:cNvSpPr txBox="1">
            <a:spLocks noChangeArrowheads="1"/>
          </p:cNvSpPr>
          <p:nvPr/>
        </p:nvSpPr>
        <p:spPr bwMode="auto">
          <a:xfrm>
            <a:off x="949325" y="4227513"/>
            <a:ext cx="1028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smtClean="0">
                <a:solidFill>
                  <a:srgbClr val="FFFFFF"/>
                </a:solidFill>
              </a:rPr>
              <a:t>Прибыль</a:t>
            </a:r>
            <a:endParaRPr kumimoji="0" lang="en-US" sz="1600" smtClean="0">
              <a:solidFill>
                <a:srgbClr val="FFFFFF"/>
              </a:solidFill>
            </a:endParaRPr>
          </a:p>
        </p:txBody>
      </p:sp>
      <p:sp>
        <p:nvSpPr>
          <p:cNvPr id="205841" name="Text Box 42"/>
          <p:cNvSpPr txBox="1">
            <a:spLocks noChangeArrowheads="1"/>
          </p:cNvSpPr>
          <p:nvPr/>
        </p:nvSpPr>
        <p:spPr bwMode="auto">
          <a:xfrm>
            <a:off x="7054850" y="4222750"/>
            <a:ext cx="1549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smtClean="0">
                <a:solidFill>
                  <a:srgbClr val="FFFFFF"/>
                </a:solidFill>
              </a:rPr>
              <a:t>Новые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smtClean="0">
                <a:solidFill>
                  <a:srgbClr val="FFFFFF"/>
                </a:solidFill>
              </a:rPr>
              <a:t>услуги</a:t>
            </a:r>
            <a:endParaRPr kumimoji="0" lang="en-US" sz="1600" smtClean="0">
              <a:solidFill>
                <a:srgbClr val="FFFFFF"/>
              </a:solidFill>
            </a:endParaRPr>
          </a:p>
        </p:txBody>
      </p:sp>
      <p:sp>
        <p:nvSpPr>
          <p:cNvPr id="205842" name="Text Box 43"/>
          <p:cNvSpPr txBox="1">
            <a:spLocks noChangeArrowheads="1"/>
          </p:cNvSpPr>
          <p:nvPr/>
        </p:nvSpPr>
        <p:spPr bwMode="auto">
          <a:xfrm>
            <a:off x="2832100" y="4227513"/>
            <a:ext cx="1008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600" smtClean="0">
                <a:solidFill>
                  <a:srgbClr val="FFFFFF"/>
                </a:solidFill>
              </a:rPr>
              <a:t>Рост </a:t>
            </a:r>
            <a:endParaRPr kumimoji="0" lang="en-CA" sz="1600" smtClean="0">
              <a:solidFill>
                <a:srgbClr val="FFFFFF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CA" sz="1600" smtClean="0">
                <a:solidFill>
                  <a:srgbClr val="FFFFFF"/>
                </a:solidFill>
              </a:rPr>
              <a:t>MOU</a:t>
            </a:r>
            <a:endParaRPr kumimoji="0" lang="en-US" sz="1600" smtClean="0">
              <a:solidFill>
                <a:srgbClr val="FFFFFF"/>
              </a:solidFill>
            </a:endParaRPr>
          </a:p>
        </p:txBody>
      </p:sp>
      <p:sp>
        <p:nvSpPr>
          <p:cNvPr id="205843" name="AutoShape 44"/>
          <p:cNvSpPr>
            <a:spLocks noChangeArrowheads="1"/>
          </p:cNvSpPr>
          <p:nvPr/>
        </p:nvSpPr>
        <p:spPr bwMode="auto">
          <a:xfrm>
            <a:off x="2124075" y="4324350"/>
            <a:ext cx="504825" cy="401638"/>
          </a:xfrm>
          <a:prstGeom prst="rightArrow">
            <a:avLst>
              <a:gd name="adj1" fmla="val 50000"/>
              <a:gd name="adj2" fmla="val 31423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5844" name="AutoShape 45"/>
          <p:cNvSpPr>
            <a:spLocks noChangeArrowheads="1"/>
          </p:cNvSpPr>
          <p:nvPr/>
        </p:nvSpPr>
        <p:spPr bwMode="auto">
          <a:xfrm>
            <a:off x="6588125" y="4324350"/>
            <a:ext cx="504825" cy="401638"/>
          </a:xfrm>
          <a:prstGeom prst="rightArrow">
            <a:avLst>
              <a:gd name="adj1" fmla="val 50000"/>
              <a:gd name="adj2" fmla="val 31423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5845" name="Picture 5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4857750"/>
            <a:ext cx="17430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46" name="Rectangle 58"/>
          <p:cNvSpPr>
            <a:spLocks noChangeArrowheads="1"/>
          </p:cNvSpPr>
          <p:nvPr/>
        </p:nvSpPr>
        <p:spPr bwMode="auto">
          <a:xfrm>
            <a:off x="8675688" y="4724400"/>
            <a:ext cx="288925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CA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5847" name="Rectangle 59"/>
          <p:cNvSpPr>
            <a:spLocks noChangeArrowheads="1"/>
          </p:cNvSpPr>
          <p:nvPr/>
        </p:nvSpPr>
        <p:spPr bwMode="auto">
          <a:xfrm>
            <a:off x="684213" y="1287463"/>
            <a:ext cx="18875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125571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sz="240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Эра </a:t>
            </a:r>
            <a:r>
              <a:rPr lang="en-CA" sz="240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2G</a:t>
            </a:r>
          </a:p>
        </p:txBody>
      </p:sp>
      <p:sp>
        <p:nvSpPr>
          <p:cNvPr id="205848" name="Rectangle 60"/>
          <p:cNvSpPr>
            <a:spLocks noChangeArrowheads="1"/>
          </p:cNvSpPr>
          <p:nvPr/>
        </p:nvSpPr>
        <p:spPr bwMode="auto">
          <a:xfrm>
            <a:off x="5076825" y="1287463"/>
            <a:ext cx="20669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defTabSz="1255713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sz="240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Эра </a:t>
            </a:r>
            <a:r>
              <a:rPr lang="en-CA" sz="240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3G</a:t>
            </a:r>
            <a:r>
              <a:rPr lang="en-US" sz="2400" smtClean="0">
                <a:solidFill>
                  <a:srgbClr val="5F5F5F"/>
                </a:solidFill>
                <a:latin typeface="Arial" charset="0"/>
                <a:ea typeface="Arial" charset="0"/>
                <a:cs typeface="Arial" charset="0"/>
              </a:rPr>
              <a:t>/4G</a:t>
            </a:r>
            <a:endParaRPr lang="en-CA" sz="2400" smtClean="0">
              <a:solidFill>
                <a:srgbClr val="5F5F5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62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6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/>
          <p:nvPr/>
        </p:nvGrpSpPr>
        <p:grpSpPr>
          <a:xfrm rot="16200000">
            <a:off x="984433" y="790201"/>
            <a:ext cx="1948903" cy="3225974"/>
            <a:chOff x="5421247" y="714358"/>
            <a:chExt cx="3053619" cy="5054586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8620"/>
            <a:stretch>
              <a:fillRect/>
            </a:stretch>
          </p:blipFill>
          <p:spPr bwMode="auto">
            <a:xfrm>
              <a:off x="5421247" y="714358"/>
              <a:ext cx="3053619" cy="5054586"/>
            </a:xfrm>
            <a:prstGeom prst="rect">
              <a:avLst/>
            </a:prstGeom>
            <a:noFill/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</p:pic>
        <p:pic>
          <p:nvPicPr>
            <p:cNvPr id="25" name="Picture 5" descr="http://upload.wikimedia.org/wikipedia/fr/e/e1/Huawei-Logo.png"/>
            <p:cNvPicPr>
              <a:picLocks noChangeAspect="1" noChangeArrowheads="1"/>
            </p:cNvPicPr>
            <p:nvPr/>
          </p:nvPicPr>
          <p:blipFill>
            <a:blip r:embed="rId4" cstate="print"/>
            <a:srcRect l="-5906" t="-5906" r="-5906" b="-5906"/>
            <a:stretch>
              <a:fillRect/>
            </a:stretch>
          </p:blipFill>
          <p:spPr bwMode="auto">
            <a:xfrm>
              <a:off x="6143636" y="2500306"/>
              <a:ext cx="1286888" cy="1286888"/>
            </a:xfrm>
            <a:prstGeom prst="rect">
              <a:avLst/>
            </a:prstGeom>
            <a:solidFill>
              <a:schemeClr val="bg1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  <a:reflection blurRad="6350" stA="52000" endA="300" endPos="35000" dir="5400000" sy="-100000" algn="bl" rotWithShape="0"/>
            </a:effectLst>
          </p:spPr>
        </p:pic>
      </p:grpSp>
      <p:sp>
        <p:nvSpPr>
          <p:cNvPr id="207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latin typeface="Verdana" charset="0"/>
              </a:rPr>
              <a:t>Услуга «Три экрана»</a:t>
            </a:r>
            <a:endParaRPr lang="en-CA">
              <a:latin typeface="Verdana" charset="0"/>
            </a:endParaRPr>
          </a:p>
        </p:txBody>
      </p:sp>
      <p:grpSp>
        <p:nvGrpSpPr>
          <p:cNvPr id="3" name="Group 7"/>
          <p:cNvGrpSpPr/>
          <p:nvPr/>
        </p:nvGrpSpPr>
        <p:grpSpPr>
          <a:xfrm>
            <a:off x="4500566" y="1428738"/>
            <a:ext cx="4313595" cy="3214711"/>
            <a:chOff x="4768426" y="476251"/>
            <a:chExt cx="4027843" cy="3004756"/>
          </a:xfrm>
          <a:effectLst>
            <a:reflection blurRad="6350" stA="52000" endA="300" endPos="35000" dir="5400000" sy="-100000" algn="bl" rotWithShape="0"/>
          </a:effectLst>
        </p:grpSpPr>
        <p:grpSp>
          <p:nvGrpSpPr>
            <p:cNvPr id="4" name="Group 24"/>
            <p:cNvGrpSpPr/>
            <p:nvPr/>
          </p:nvGrpSpPr>
          <p:grpSpPr>
            <a:xfrm>
              <a:off x="4768426" y="476251"/>
              <a:ext cx="4027843" cy="3004756"/>
              <a:chOff x="1157265" y="3444876"/>
              <a:chExt cx="2667000" cy="1751942"/>
            </a:xfrm>
          </p:grpSpPr>
          <p:pic>
            <p:nvPicPr>
              <p:cNvPr id="12" name="Picture 14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841" t="4695" r="1680" b="5868"/>
              <a:stretch>
                <a:fillRect/>
              </a:stretch>
            </p:blipFill>
            <p:spPr bwMode="auto">
              <a:xfrm>
                <a:off x="1157265" y="3444876"/>
                <a:ext cx="2667000" cy="17519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Rectangle 36"/>
              <p:cNvSpPr>
                <a:spLocks noChangeArrowheads="1"/>
              </p:cNvSpPr>
              <p:nvPr/>
            </p:nvSpPr>
            <p:spPr bwMode="auto">
              <a:xfrm>
                <a:off x="1285852" y="3571876"/>
                <a:ext cx="2381250" cy="1352550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CA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pic>
          <p:nvPicPr>
            <p:cNvPr id="10" name="Picture 10" descr="http://bookmarqc.com/8khakis/wp-content/uploads/2009/12/Avatar-Screenshot-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973820" y="837124"/>
              <a:ext cx="3596826" cy="2023196"/>
            </a:xfrm>
            <a:prstGeom prst="rect">
              <a:avLst/>
            </a:prstGeom>
            <a:noFill/>
          </p:spPr>
        </p:pic>
        <p:sp>
          <p:nvSpPr>
            <p:cNvPr id="11" name="Rectangle 10"/>
            <p:cNvSpPr/>
            <p:nvPr/>
          </p:nvSpPr>
          <p:spPr bwMode="auto">
            <a:xfrm>
              <a:off x="4973820" y="689805"/>
              <a:ext cx="3596826" cy="128789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shade val="30000"/>
                    <a:satMod val="115000"/>
                  </a:schemeClr>
                </a:gs>
                <a:gs pos="50000">
                  <a:schemeClr val="tx2">
                    <a:shade val="67500"/>
                    <a:satMod val="115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 anchorCtr="1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CA" sz="1050" dirty="0">
                  <a:solidFill>
                    <a:srgbClr val="FFFFFF">
                      <a:lumMod val="95000"/>
                    </a:srgbClr>
                  </a:solidFill>
                  <a:latin typeface="Arial" charset="0"/>
                  <a:ea typeface="Arial" charset="0"/>
                  <a:cs typeface="Arial" charset="0"/>
                </a:rPr>
                <a:t>Purchase the Avatar Collector’s DVD now</a:t>
              </a:r>
            </a:p>
          </p:txBody>
        </p:sp>
      </p:grpSp>
      <p:sp>
        <p:nvSpPr>
          <p:cNvPr id="207876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6361113" y="6477000"/>
            <a:ext cx="2097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800" smtClean="0">
                <a:solidFill>
                  <a:srgbClr val="000000"/>
                </a:solidFill>
              </a:rPr>
              <a:t>Page </a:t>
            </a:r>
            <a:fld id="{09B2BE4A-8564-AE4A-9711-EB3DED851FDD}" type="slidenum">
              <a:rPr kumimoji="0" lang="de-DE" sz="1800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kumimoji="0" lang="en-GB" sz="1800" smtClean="0">
              <a:solidFill>
                <a:srgbClr val="000000"/>
              </a:solidFill>
            </a:endParaRPr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61" b="7558"/>
          <a:stretch>
            <a:fillRect/>
          </a:stretch>
        </p:blipFill>
        <p:spPr bwMode="auto">
          <a:xfrm>
            <a:off x="1785922" y="4071944"/>
            <a:ext cx="2473719" cy="162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207878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3670300"/>
            <a:ext cx="39338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2165350" y="4187825"/>
            <a:ext cx="1708150" cy="1028700"/>
            <a:chOff x="3550023" y="4346117"/>
            <a:chExt cx="1707777" cy="1027571"/>
          </a:xfrm>
        </p:grpSpPr>
        <p:pic>
          <p:nvPicPr>
            <p:cNvPr id="207890" name="Picture 10" descr="http://bookmarqc.com/8khakis/wp-content/uploads/2009/12/Avatar-Screenshot-1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0023" y="4346117"/>
              <a:ext cx="1707777" cy="959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891" name="Picture 1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4153" y="5162662"/>
              <a:ext cx="1529630" cy="211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34"/>
          <p:cNvGrpSpPr>
            <a:grpSpLocks/>
          </p:cNvGrpSpPr>
          <p:nvPr/>
        </p:nvGrpSpPr>
        <p:grpSpPr bwMode="auto">
          <a:xfrm rot="-5400000">
            <a:off x="1328738" y="1543050"/>
            <a:ext cx="1336675" cy="1914525"/>
            <a:chOff x="7331188" y="2194949"/>
            <a:chExt cx="1335600" cy="1914078"/>
          </a:xfrm>
        </p:grpSpPr>
        <p:sp>
          <p:nvSpPr>
            <p:cNvPr id="207887" name="Rectangle 20"/>
            <p:cNvSpPr>
              <a:spLocks noChangeArrowheads="1"/>
            </p:cNvSpPr>
            <p:nvPr/>
          </p:nvSpPr>
          <p:spPr bwMode="auto">
            <a:xfrm>
              <a:off x="7331188" y="2201107"/>
              <a:ext cx="1335600" cy="1890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CA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207888" name="Picture 10" descr="http://bookmarqc.com/8khakis/wp-content/uploads/2009/12/Avatar-Screenshot-1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204736" y="2622008"/>
              <a:ext cx="1854962" cy="1042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889" name="Picture 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508517" y="3019956"/>
              <a:ext cx="1914078" cy="264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6564" name="Picture 4" descr="Simple Black Square Media Play Button (Buttons) Ic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38" y="4271963"/>
            <a:ext cx="785812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 descr="Simple Black Square Media Pause Button (Buttons) Ic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2000250"/>
            <a:ext cx="164306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 descr="Simple Black Square Media Play Button (Buttons) Ic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2168525"/>
            <a:ext cx="7842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857875" y="549275"/>
            <a:ext cx="3286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006633"/>
                </a:solidFill>
              </a:rPr>
              <a:t>Медийный поток может контролироваться пользователем</a:t>
            </a:r>
            <a:endParaRPr kumimoji="0" lang="en-CA" sz="1800" smtClean="0">
              <a:solidFill>
                <a:srgbClr val="006633"/>
              </a:solidFill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27000" y="3857625"/>
            <a:ext cx="20161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006633"/>
                </a:solidFill>
              </a:rPr>
              <a:t>Остановленный поток может быть возобновлен на другом устройстве</a:t>
            </a:r>
            <a:endParaRPr kumimoji="0" lang="en-CA" sz="1800" smtClean="0">
              <a:solidFill>
                <a:srgbClr val="006633"/>
              </a:solidFill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143500" y="4857750"/>
            <a:ext cx="29908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smtClean="0">
                <a:solidFill>
                  <a:srgbClr val="006633"/>
                </a:solidFill>
              </a:rPr>
              <a:t>Любой поток может быть принят на любом устройстве с адаптацией контента</a:t>
            </a:r>
            <a:endParaRPr kumimoji="0" lang="en-CA" sz="1800" smtClean="0">
              <a:solidFill>
                <a:srgbClr val="00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0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Название 1"/>
          <p:cNvSpPr>
            <a:spLocks noGrp="1"/>
          </p:cNvSpPr>
          <p:nvPr>
            <p:ph type="title"/>
          </p:nvPr>
        </p:nvSpPr>
        <p:spPr>
          <a:xfrm>
            <a:off x="534988" y="2462213"/>
            <a:ext cx="8458200" cy="1633537"/>
          </a:xfrm>
        </p:spPr>
        <p:txBody>
          <a:bodyPr/>
          <a:lstStyle/>
          <a:p>
            <a:pPr algn="ctr"/>
            <a:r>
              <a:rPr lang="en-US" sz="4400">
                <a:latin typeface="Verdana" charset="0"/>
              </a:rPr>
              <a:t>IMS-</a:t>
            </a:r>
            <a:r>
              <a:rPr lang="ru-RU" sz="4400">
                <a:latin typeface="Verdana" charset="0"/>
              </a:rPr>
              <a:t>архитектура </a:t>
            </a:r>
          </a:p>
        </p:txBody>
      </p:sp>
      <p:sp>
        <p:nvSpPr>
          <p:cNvPr id="209922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43938" y="6446838"/>
            <a:ext cx="46196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4CE7D69-BED7-D248-AA54-7096C4746AF5}" type="slidenum">
              <a:rPr kumimoji="0" lang="ru-RU" sz="1800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kumimoji="0" lang="ru-RU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520690"/>
      </p:ext>
    </p:extLst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3"/>
            <a:ext cx="9144000" cy="4571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>
              <a:defRPr/>
            </a:pPr>
            <a:endParaRPr lang="ru-RU" sz="1200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69" name="Прямая соединительная линия 68"/>
          <p:cNvCxnSpPr/>
          <p:nvPr/>
        </p:nvCxnSpPr>
        <p:spPr>
          <a:xfrm>
            <a:off x="0" y="6856413"/>
            <a:ext cx="9144000" cy="158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1251" name="Номер слайда 70"/>
          <p:cNvSpPr txBox="1">
            <a:spLocks noGrp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3589FAD6-D84B-BB4D-927C-E39EED79463E}" type="slidenum">
              <a:rPr lang="ru-RU" sz="1200" smtClean="0">
                <a:solidFill>
                  <a:srgbClr val="FFFFFF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ru-RU" sz="1200" smtClean="0">
              <a:solidFill>
                <a:srgbClr val="FFFFFF"/>
              </a:solidFill>
            </a:endParaRPr>
          </a:p>
        </p:txBody>
      </p:sp>
      <p:sp>
        <p:nvSpPr>
          <p:cNvPr id="139284" name="Rectangle 20"/>
          <p:cNvSpPr>
            <a:spLocks noChangeArrowheads="1"/>
          </p:cNvSpPr>
          <p:nvPr/>
        </p:nvSpPr>
        <p:spPr bwMode="auto">
          <a:xfrm>
            <a:off x="47625" y="260350"/>
            <a:ext cx="4524375" cy="357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lvl="1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zh-CN" sz="2800" dirty="0">
                <a:solidFill>
                  <a:srgbClr val="3B812F"/>
                </a:solidFill>
                <a:latin typeface="Arial" charset="0"/>
                <a:ea typeface="Arial" charset="0"/>
                <a:cs typeface="Arial" charset="0"/>
              </a:rPr>
              <a:t>Традиционная</a:t>
            </a:r>
            <a:r>
              <a:rPr lang="en-US" altLang="zh-CN" sz="2800" dirty="0">
                <a:solidFill>
                  <a:srgbClr val="3B812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altLang="zh-CN" sz="2800" dirty="0">
                <a:solidFill>
                  <a:srgbClr val="3B812F"/>
                </a:solidFill>
                <a:latin typeface="Arial" charset="0"/>
                <a:ea typeface="Arial" charset="0"/>
                <a:cs typeface="Arial" charset="0"/>
              </a:rPr>
              <a:t>архитектура</a:t>
            </a:r>
            <a:endParaRPr lang="zh-CN" altLang="en-US" sz="2400" dirty="0">
              <a:solidFill>
                <a:srgbClr val="3B812F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i="1" dirty="0">
              <a:solidFill>
                <a:srgbClr val="006633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00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Один вид услуги – один тип сети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00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В каждой из сетей свой профиль абонента, счета, адресные книги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00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Отсутствует  гибкая настройка услуги под клиента (слабая </a:t>
            </a:r>
            <a:r>
              <a:rPr lang="ru-RU" sz="2000" i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кастомизация</a:t>
            </a:r>
            <a:r>
              <a:rPr lang="ru-RU" sz="2000" i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услуг)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ru-RU" sz="1600" i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i="1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9285" name="Rectangle 21"/>
          <p:cNvSpPr>
            <a:spLocks noChangeArrowheads="1"/>
          </p:cNvSpPr>
          <p:nvPr/>
        </p:nvSpPr>
        <p:spPr bwMode="auto">
          <a:xfrm>
            <a:off x="4686300" y="333375"/>
            <a:ext cx="44577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>
                <a:solidFill>
                  <a:srgbClr val="3B812F"/>
                </a:solidFill>
                <a:latin typeface="Arial" charset="0"/>
                <a:ea typeface="Arial" charset="0"/>
                <a:cs typeface="Arial" charset="0"/>
              </a:rPr>
              <a:t>IMS</a:t>
            </a:r>
            <a:r>
              <a:rPr lang="ru-RU" altLang="zh-CN" sz="3200">
                <a:solidFill>
                  <a:srgbClr val="3B812F"/>
                </a:solidFill>
                <a:latin typeface="Arial" charset="0"/>
                <a:ea typeface="Arial" charset="0"/>
                <a:cs typeface="Arial" charset="0"/>
              </a:rPr>
              <a:t> Архитектура</a:t>
            </a:r>
            <a:endParaRPr lang="en-US" altLang="zh-CN" sz="320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i="1">
              <a:solidFill>
                <a:srgbClr val="006633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000" i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Один тип сети – все виды услуг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000" i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Единый профиль, счет, адресная книга абонента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sz="2000" i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Гибкость настройки услуг под клиента (высокая кастомизация услуг)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lang="ru-RU" sz="1400" i="1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i="1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54" name="Rectangle 41"/>
          <p:cNvSpPr>
            <a:spLocks noChangeArrowheads="1"/>
          </p:cNvSpPr>
          <p:nvPr/>
        </p:nvSpPr>
        <p:spPr bwMode="auto">
          <a:xfrm>
            <a:off x="1301750" y="3857625"/>
            <a:ext cx="273050" cy="1912938"/>
          </a:xfrm>
          <a:prstGeom prst="rect">
            <a:avLst/>
          </a:prstGeom>
          <a:solidFill>
            <a:srgbClr val="A7811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55" name="Rectangle 42"/>
          <p:cNvSpPr>
            <a:spLocks noChangeArrowheads="1"/>
          </p:cNvSpPr>
          <p:nvPr/>
        </p:nvSpPr>
        <p:spPr bwMode="auto">
          <a:xfrm>
            <a:off x="1639888" y="3857625"/>
            <a:ext cx="261937" cy="1912938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56" name="Rectangle 43"/>
          <p:cNvSpPr>
            <a:spLocks noChangeArrowheads="1"/>
          </p:cNvSpPr>
          <p:nvPr/>
        </p:nvSpPr>
        <p:spPr bwMode="auto">
          <a:xfrm>
            <a:off x="1965325" y="3857625"/>
            <a:ext cx="276225" cy="19129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57" name="Rectangle 44"/>
          <p:cNvSpPr>
            <a:spLocks noChangeArrowheads="1"/>
          </p:cNvSpPr>
          <p:nvPr/>
        </p:nvSpPr>
        <p:spPr bwMode="auto">
          <a:xfrm>
            <a:off x="2305050" y="3857625"/>
            <a:ext cx="274638" cy="1912938"/>
          </a:xfrm>
          <a:prstGeom prst="rect">
            <a:avLst/>
          </a:prstGeom>
          <a:solidFill>
            <a:srgbClr val="0099CC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58" name="Rectangle 45"/>
          <p:cNvSpPr>
            <a:spLocks noChangeArrowheads="1"/>
          </p:cNvSpPr>
          <p:nvPr/>
        </p:nvSpPr>
        <p:spPr bwMode="auto">
          <a:xfrm>
            <a:off x="2644775" y="3857625"/>
            <a:ext cx="261938" cy="1912938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59" name="Rectangle 46"/>
          <p:cNvSpPr>
            <a:spLocks noChangeArrowheads="1"/>
          </p:cNvSpPr>
          <p:nvPr/>
        </p:nvSpPr>
        <p:spPr bwMode="auto">
          <a:xfrm>
            <a:off x="2984500" y="3857625"/>
            <a:ext cx="261938" cy="1912938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60" name="Rectangle 47"/>
          <p:cNvSpPr>
            <a:spLocks noChangeArrowheads="1"/>
          </p:cNvSpPr>
          <p:nvPr/>
        </p:nvSpPr>
        <p:spPr bwMode="auto">
          <a:xfrm>
            <a:off x="3311525" y="3857625"/>
            <a:ext cx="273050" cy="1912938"/>
          </a:xfrm>
          <a:prstGeom prst="rect">
            <a:avLst/>
          </a:prstGeom>
          <a:solidFill>
            <a:srgbClr val="A7811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61" name="Rectangle 48"/>
          <p:cNvSpPr>
            <a:spLocks noChangeArrowheads="1"/>
          </p:cNvSpPr>
          <p:nvPr/>
        </p:nvSpPr>
        <p:spPr bwMode="auto">
          <a:xfrm>
            <a:off x="3651250" y="3857625"/>
            <a:ext cx="273050" cy="1912938"/>
          </a:xfrm>
          <a:prstGeom prst="rect">
            <a:avLst/>
          </a:prstGeom>
          <a:solidFill>
            <a:srgbClr val="A2263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62" name="Rectangle 49"/>
          <p:cNvSpPr>
            <a:spLocks noChangeArrowheads="1"/>
          </p:cNvSpPr>
          <p:nvPr/>
        </p:nvSpPr>
        <p:spPr bwMode="auto">
          <a:xfrm>
            <a:off x="1301750" y="3857625"/>
            <a:ext cx="273050" cy="1912938"/>
          </a:xfrm>
          <a:prstGeom prst="rect">
            <a:avLst/>
          </a:prstGeom>
          <a:solidFill>
            <a:srgbClr val="A7811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63" name="Rectangle 50"/>
          <p:cNvSpPr>
            <a:spLocks noChangeArrowheads="1"/>
          </p:cNvSpPr>
          <p:nvPr/>
        </p:nvSpPr>
        <p:spPr bwMode="auto">
          <a:xfrm>
            <a:off x="1639888" y="3857625"/>
            <a:ext cx="261937" cy="1912938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64" name="Rectangle 51"/>
          <p:cNvSpPr>
            <a:spLocks noChangeArrowheads="1"/>
          </p:cNvSpPr>
          <p:nvPr/>
        </p:nvSpPr>
        <p:spPr bwMode="auto">
          <a:xfrm>
            <a:off x="1965325" y="3857625"/>
            <a:ext cx="276225" cy="1912938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65" name="Rectangle 52"/>
          <p:cNvSpPr>
            <a:spLocks noChangeArrowheads="1"/>
          </p:cNvSpPr>
          <p:nvPr/>
        </p:nvSpPr>
        <p:spPr bwMode="auto">
          <a:xfrm>
            <a:off x="2305050" y="3857625"/>
            <a:ext cx="274638" cy="1912938"/>
          </a:xfrm>
          <a:prstGeom prst="rect">
            <a:avLst/>
          </a:prstGeom>
          <a:solidFill>
            <a:srgbClr val="0099CC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66" name="Rectangle 53"/>
          <p:cNvSpPr>
            <a:spLocks noChangeArrowheads="1"/>
          </p:cNvSpPr>
          <p:nvPr/>
        </p:nvSpPr>
        <p:spPr bwMode="auto">
          <a:xfrm>
            <a:off x="2644775" y="3857625"/>
            <a:ext cx="261938" cy="1912938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67" name="Rectangle 55"/>
          <p:cNvSpPr>
            <a:spLocks noChangeArrowheads="1"/>
          </p:cNvSpPr>
          <p:nvPr/>
        </p:nvSpPr>
        <p:spPr bwMode="auto">
          <a:xfrm>
            <a:off x="3311525" y="3857625"/>
            <a:ext cx="273050" cy="1912938"/>
          </a:xfrm>
          <a:prstGeom prst="rect">
            <a:avLst/>
          </a:prstGeom>
          <a:solidFill>
            <a:srgbClr val="A7811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68" name="Rectangle 56"/>
          <p:cNvSpPr>
            <a:spLocks noChangeArrowheads="1"/>
          </p:cNvSpPr>
          <p:nvPr/>
        </p:nvSpPr>
        <p:spPr bwMode="auto">
          <a:xfrm>
            <a:off x="3651250" y="3857625"/>
            <a:ext cx="273050" cy="1912938"/>
          </a:xfrm>
          <a:prstGeom prst="rect">
            <a:avLst/>
          </a:prstGeom>
          <a:solidFill>
            <a:srgbClr val="A2263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69" name="Rectangle 57"/>
          <p:cNvSpPr>
            <a:spLocks noChangeArrowheads="1"/>
          </p:cNvSpPr>
          <p:nvPr/>
        </p:nvSpPr>
        <p:spPr bwMode="auto">
          <a:xfrm>
            <a:off x="5330825" y="4262438"/>
            <a:ext cx="3008313" cy="560387"/>
          </a:xfrm>
          <a:prstGeom prst="rect">
            <a:avLst/>
          </a:prstGeom>
          <a:solidFill>
            <a:srgbClr val="FFFF66"/>
          </a:solidFill>
          <a:ln w="7938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70" name="Rectangle 58"/>
          <p:cNvSpPr>
            <a:spLocks noChangeArrowheads="1"/>
          </p:cNvSpPr>
          <p:nvPr/>
        </p:nvSpPr>
        <p:spPr bwMode="auto">
          <a:xfrm>
            <a:off x="5365750" y="4032250"/>
            <a:ext cx="2965450" cy="211138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71" name="Rectangle 59"/>
          <p:cNvSpPr>
            <a:spLocks noChangeArrowheads="1"/>
          </p:cNvSpPr>
          <p:nvPr/>
        </p:nvSpPr>
        <p:spPr bwMode="auto">
          <a:xfrm>
            <a:off x="5351463" y="3817938"/>
            <a:ext cx="606425" cy="204787"/>
          </a:xfrm>
          <a:prstGeom prst="rect">
            <a:avLst/>
          </a:prstGeom>
          <a:solidFill>
            <a:srgbClr val="A7811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72" name="Rectangle 60"/>
          <p:cNvSpPr>
            <a:spLocks noChangeArrowheads="1"/>
          </p:cNvSpPr>
          <p:nvPr/>
        </p:nvSpPr>
        <p:spPr bwMode="auto">
          <a:xfrm>
            <a:off x="6821488" y="3789363"/>
            <a:ext cx="674687" cy="227012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73" name="Rectangle 61"/>
          <p:cNvSpPr>
            <a:spLocks noChangeArrowheads="1"/>
          </p:cNvSpPr>
          <p:nvPr/>
        </p:nvSpPr>
        <p:spPr bwMode="auto">
          <a:xfrm>
            <a:off x="7685088" y="3817938"/>
            <a:ext cx="641350" cy="204787"/>
          </a:xfrm>
          <a:prstGeom prst="rect">
            <a:avLst/>
          </a:prstGeom>
          <a:solidFill>
            <a:srgbClr val="A7811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81274" name="Group 62"/>
          <p:cNvGrpSpPr>
            <a:grpSpLocks/>
          </p:cNvGrpSpPr>
          <p:nvPr/>
        </p:nvGrpSpPr>
        <p:grpSpPr bwMode="auto">
          <a:xfrm>
            <a:off x="5359400" y="5440363"/>
            <a:ext cx="3008313" cy="361950"/>
            <a:chOff x="3204" y="2693"/>
            <a:chExt cx="965" cy="257"/>
          </a:xfrm>
        </p:grpSpPr>
        <p:sp>
          <p:nvSpPr>
            <p:cNvPr id="181313" name="Rectangle 63"/>
            <p:cNvSpPr>
              <a:spLocks noChangeArrowheads="1"/>
            </p:cNvSpPr>
            <p:nvPr/>
          </p:nvSpPr>
          <p:spPr bwMode="auto">
            <a:xfrm>
              <a:off x="3204" y="2693"/>
              <a:ext cx="99" cy="257"/>
            </a:xfrm>
            <a:prstGeom prst="rect">
              <a:avLst/>
            </a:prstGeom>
            <a:solidFill>
              <a:srgbClr val="A78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1314" name="Rectangle 64"/>
            <p:cNvSpPr>
              <a:spLocks noChangeArrowheads="1"/>
            </p:cNvSpPr>
            <p:nvPr/>
          </p:nvSpPr>
          <p:spPr bwMode="auto">
            <a:xfrm>
              <a:off x="3330" y="2693"/>
              <a:ext cx="99" cy="257"/>
            </a:xfrm>
            <a:prstGeom prst="rect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1315" name="Rectangle 65"/>
            <p:cNvSpPr>
              <a:spLocks noChangeArrowheads="1"/>
            </p:cNvSpPr>
            <p:nvPr/>
          </p:nvSpPr>
          <p:spPr bwMode="auto">
            <a:xfrm>
              <a:off x="3450" y="2693"/>
              <a:ext cx="100" cy="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1316" name="Rectangle 66"/>
            <p:cNvSpPr>
              <a:spLocks noChangeArrowheads="1"/>
            </p:cNvSpPr>
            <p:nvPr/>
          </p:nvSpPr>
          <p:spPr bwMode="auto">
            <a:xfrm>
              <a:off x="3576" y="2693"/>
              <a:ext cx="100" cy="257"/>
            </a:xfrm>
            <a:prstGeom prst="rect">
              <a:avLst/>
            </a:pr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1317" name="Rectangle 67"/>
            <p:cNvSpPr>
              <a:spLocks noChangeArrowheads="1"/>
            </p:cNvSpPr>
            <p:nvPr/>
          </p:nvSpPr>
          <p:spPr bwMode="auto">
            <a:xfrm>
              <a:off x="3697" y="2693"/>
              <a:ext cx="100" cy="257"/>
            </a:xfrm>
            <a:prstGeom prst="rect">
              <a:avLst/>
            </a:prstGeom>
            <a:solidFill>
              <a:srgbClr val="00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1318" name="Rectangle 68"/>
            <p:cNvSpPr>
              <a:spLocks noChangeArrowheads="1"/>
            </p:cNvSpPr>
            <p:nvPr/>
          </p:nvSpPr>
          <p:spPr bwMode="auto">
            <a:xfrm>
              <a:off x="3823" y="2693"/>
              <a:ext cx="100" cy="257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1319" name="Rectangle 69"/>
            <p:cNvSpPr>
              <a:spLocks noChangeArrowheads="1"/>
            </p:cNvSpPr>
            <p:nvPr/>
          </p:nvSpPr>
          <p:spPr bwMode="auto">
            <a:xfrm>
              <a:off x="3949" y="2693"/>
              <a:ext cx="94" cy="257"/>
            </a:xfrm>
            <a:prstGeom prst="rect">
              <a:avLst/>
            </a:prstGeom>
            <a:solidFill>
              <a:srgbClr val="A781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1320" name="Rectangle 70"/>
            <p:cNvSpPr>
              <a:spLocks noChangeArrowheads="1"/>
            </p:cNvSpPr>
            <p:nvPr/>
          </p:nvSpPr>
          <p:spPr bwMode="auto">
            <a:xfrm>
              <a:off x="4069" y="2693"/>
              <a:ext cx="100" cy="257"/>
            </a:xfrm>
            <a:prstGeom prst="rect">
              <a:avLst/>
            </a:prstGeom>
            <a:solidFill>
              <a:srgbClr val="A22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81275" name="Rectangle 71"/>
          <p:cNvSpPr>
            <a:spLocks noChangeArrowheads="1"/>
          </p:cNvSpPr>
          <p:nvPr/>
        </p:nvSpPr>
        <p:spPr bwMode="auto">
          <a:xfrm>
            <a:off x="5359400" y="5440363"/>
            <a:ext cx="309563" cy="361950"/>
          </a:xfrm>
          <a:prstGeom prst="rect">
            <a:avLst/>
          </a:prstGeom>
          <a:solidFill>
            <a:srgbClr val="A7811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76" name="Rectangle 72"/>
          <p:cNvSpPr>
            <a:spLocks noChangeArrowheads="1"/>
          </p:cNvSpPr>
          <p:nvPr/>
        </p:nvSpPr>
        <p:spPr bwMode="auto">
          <a:xfrm>
            <a:off x="5751513" y="5440363"/>
            <a:ext cx="309562" cy="361950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77" name="Rectangle 73"/>
          <p:cNvSpPr>
            <a:spLocks noChangeArrowheads="1"/>
          </p:cNvSpPr>
          <p:nvPr/>
        </p:nvSpPr>
        <p:spPr bwMode="auto">
          <a:xfrm>
            <a:off x="6126163" y="5440363"/>
            <a:ext cx="312737" cy="3619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78" name="Rectangle 74"/>
          <p:cNvSpPr>
            <a:spLocks noChangeArrowheads="1"/>
          </p:cNvSpPr>
          <p:nvPr/>
        </p:nvSpPr>
        <p:spPr bwMode="auto">
          <a:xfrm>
            <a:off x="6518275" y="5440363"/>
            <a:ext cx="311150" cy="361950"/>
          </a:xfrm>
          <a:prstGeom prst="rect">
            <a:avLst/>
          </a:prstGeom>
          <a:solidFill>
            <a:srgbClr val="0099CC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79" name="Rectangle 75"/>
          <p:cNvSpPr>
            <a:spLocks noChangeArrowheads="1"/>
          </p:cNvSpPr>
          <p:nvPr/>
        </p:nvSpPr>
        <p:spPr bwMode="auto">
          <a:xfrm>
            <a:off x="6896100" y="5440363"/>
            <a:ext cx="312738" cy="361950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80" name="Rectangle 76"/>
          <p:cNvSpPr>
            <a:spLocks noChangeArrowheads="1"/>
          </p:cNvSpPr>
          <p:nvPr/>
        </p:nvSpPr>
        <p:spPr bwMode="auto">
          <a:xfrm>
            <a:off x="7288213" y="5440363"/>
            <a:ext cx="311150" cy="36195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81" name="Rectangle 77"/>
          <p:cNvSpPr>
            <a:spLocks noChangeArrowheads="1"/>
          </p:cNvSpPr>
          <p:nvPr/>
        </p:nvSpPr>
        <p:spPr bwMode="auto">
          <a:xfrm>
            <a:off x="7683500" y="5440363"/>
            <a:ext cx="292100" cy="361950"/>
          </a:xfrm>
          <a:prstGeom prst="rect">
            <a:avLst/>
          </a:prstGeom>
          <a:solidFill>
            <a:srgbClr val="A7811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82" name="Rectangle 78"/>
          <p:cNvSpPr>
            <a:spLocks noChangeArrowheads="1"/>
          </p:cNvSpPr>
          <p:nvPr/>
        </p:nvSpPr>
        <p:spPr bwMode="auto">
          <a:xfrm>
            <a:off x="8054975" y="5440363"/>
            <a:ext cx="312738" cy="361950"/>
          </a:xfrm>
          <a:prstGeom prst="rect">
            <a:avLst/>
          </a:prstGeom>
          <a:solidFill>
            <a:srgbClr val="A2263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83" name="Rectangle 79"/>
          <p:cNvSpPr>
            <a:spLocks noChangeArrowheads="1"/>
          </p:cNvSpPr>
          <p:nvPr/>
        </p:nvSpPr>
        <p:spPr bwMode="auto">
          <a:xfrm>
            <a:off x="5359400" y="5440363"/>
            <a:ext cx="309563" cy="361950"/>
          </a:xfrm>
          <a:prstGeom prst="rect">
            <a:avLst/>
          </a:prstGeom>
          <a:solidFill>
            <a:srgbClr val="A7811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84" name="Rectangle 80"/>
          <p:cNvSpPr>
            <a:spLocks noChangeArrowheads="1"/>
          </p:cNvSpPr>
          <p:nvPr/>
        </p:nvSpPr>
        <p:spPr bwMode="auto">
          <a:xfrm>
            <a:off x="5751513" y="5440363"/>
            <a:ext cx="309562" cy="361950"/>
          </a:xfrm>
          <a:prstGeom prst="rect">
            <a:avLst/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85" name="Rectangle 81"/>
          <p:cNvSpPr>
            <a:spLocks noChangeArrowheads="1"/>
          </p:cNvSpPr>
          <p:nvPr/>
        </p:nvSpPr>
        <p:spPr bwMode="auto">
          <a:xfrm>
            <a:off x="6126163" y="5440363"/>
            <a:ext cx="312737" cy="361950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86" name="Rectangle 82"/>
          <p:cNvSpPr>
            <a:spLocks noChangeArrowheads="1"/>
          </p:cNvSpPr>
          <p:nvPr/>
        </p:nvSpPr>
        <p:spPr bwMode="auto">
          <a:xfrm>
            <a:off x="6518275" y="5440363"/>
            <a:ext cx="311150" cy="361950"/>
          </a:xfrm>
          <a:prstGeom prst="rect">
            <a:avLst/>
          </a:prstGeom>
          <a:solidFill>
            <a:srgbClr val="0099CC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87" name="Rectangle 83"/>
          <p:cNvSpPr>
            <a:spLocks noChangeArrowheads="1"/>
          </p:cNvSpPr>
          <p:nvPr/>
        </p:nvSpPr>
        <p:spPr bwMode="auto">
          <a:xfrm>
            <a:off x="6896100" y="5440363"/>
            <a:ext cx="312738" cy="361950"/>
          </a:xfrm>
          <a:prstGeom prst="rect">
            <a:avLst/>
          </a:prstGeom>
          <a:solidFill>
            <a:srgbClr val="00CC66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88" name="Rectangle 84"/>
          <p:cNvSpPr>
            <a:spLocks noChangeArrowheads="1"/>
          </p:cNvSpPr>
          <p:nvPr/>
        </p:nvSpPr>
        <p:spPr bwMode="auto">
          <a:xfrm>
            <a:off x="7288213" y="5440363"/>
            <a:ext cx="311150" cy="36195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89" name="Rectangle 85"/>
          <p:cNvSpPr>
            <a:spLocks noChangeArrowheads="1"/>
          </p:cNvSpPr>
          <p:nvPr/>
        </p:nvSpPr>
        <p:spPr bwMode="auto">
          <a:xfrm>
            <a:off x="7683500" y="5440363"/>
            <a:ext cx="292100" cy="361950"/>
          </a:xfrm>
          <a:prstGeom prst="rect">
            <a:avLst/>
          </a:prstGeom>
          <a:solidFill>
            <a:srgbClr val="A7811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90" name="Rectangle 86"/>
          <p:cNvSpPr>
            <a:spLocks noChangeArrowheads="1"/>
          </p:cNvSpPr>
          <p:nvPr/>
        </p:nvSpPr>
        <p:spPr bwMode="auto">
          <a:xfrm>
            <a:off x="8054975" y="5440363"/>
            <a:ext cx="312738" cy="361950"/>
          </a:xfrm>
          <a:prstGeom prst="rect">
            <a:avLst/>
          </a:prstGeom>
          <a:solidFill>
            <a:srgbClr val="A2263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91" name="Line 87"/>
          <p:cNvSpPr>
            <a:spLocks noChangeShapeType="1"/>
          </p:cNvSpPr>
          <p:nvPr/>
        </p:nvSpPr>
        <p:spPr bwMode="auto">
          <a:xfrm>
            <a:off x="574675" y="5407025"/>
            <a:ext cx="765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92" name="Line 88"/>
          <p:cNvSpPr>
            <a:spLocks noChangeShapeType="1"/>
          </p:cNvSpPr>
          <p:nvPr/>
        </p:nvSpPr>
        <p:spPr bwMode="auto">
          <a:xfrm>
            <a:off x="671513" y="4822825"/>
            <a:ext cx="765968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93" name="Line 90"/>
          <p:cNvSpPr>
            <a:spLocks noChangeShapeType="1"/>
          </p:cNvSpPr>
          <p:nvPr/>
        </p:nvSpPr>
        <p:spPr bwMode="auto">
          <a:xfrm>
            <a:off x="574675" y="3822700"/>
            <a:ext cx="765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294" name="Line 91"/>
          <p:cNvSpPr>
            <a:spLocks noChangeShapeType="1"/>
          </p:cNvSpPr>
          <p:nvPr/>
        </p:nvSpPr>
        <p:spPr bwMode="auto">
          <a:xfrm>
            <a:off x="574675" y="5838825"/>
            <a:ext cx="7659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008" name="AutoShape 92"/>
          <p:cNvSpPr>
            <a:spLocks noChangeArrowheads="1"/>
          </p:cNvSpPr>
          <p:nvPr/>
        </p:nvSpPr>
        <p:spPr bwMode="auto">
          <a:xfrm rot="16200000">
            <a:off x="4044950" y="4549775"/>
            <a:ext cx="1270000" cy="514350"/>
          </a:xfrm>
          <a:prstGeom prst="flowChartOffpageConnector">
            <a:avLst/>
          </a:prstGeom>
          <a:solidFill>
            <a:srgbClr val="CC3399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vert="eaVert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80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81296" name="Text Box 93"/>
          <p:cNvSpPr txBox="1">
            <a:spLocks noChangeArrowheads="1"/>
          </p:cNvSpPr>
          <p:nvPr/>
        </p:nvSpPr>
        <p:spPr bwMode="auto">
          <a:xfrm>
            <a:off x="477838" y="5473700"/>
            <a:ext cx="6969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2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Доступ</a:t>
            </a:r>
            <a:endParaRPr lang="en-US" altLang="zh-CN" sz="1200" b="1" smtClean="0">
              <a:solidFill>
                <a:srgbClr val="00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181297" name="Text Box 94"/>
          <p:cNvSpPr txBox="1">
            <a:spLocks noChangeArrowheads="1"/>
          </p:cNvSpPr>
          <p:nvPr/>
        </p:nvSpPr>
        <p:spPr bwMode="auto">
          <a:xfrm>
            <a:off x="255588" y="4938713"/>
            <a:ext cx="1149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2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Транспорт</a:t>
            </a:r>
            <a:endParaRPr lang="en-US" altLang="zh-CN" sz="1200" b="1" smtClean="0">
              <a:solidFill>
                <a:srgbClr val="00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181298" name="Text Box 95"/>
          <p:cNvSpPr txBox="1">
            <a:spLocks noChangeArrowheads="1"/>
          </p:cNvSpPr>
          <p:nvPr/>
        </p:nvSpPr>
        <p:spPr bwMode="auto">
          <a:xfrm>
            <a:off x="473075" y="4162425"/>
            <a:ext cx="800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zh-CN" sz="1200" b="1" smtClean="0">
              <a:solidFill>
                <a:srgbClr val="000000"/>
              </a:solidFill>
              <a:latin typeface="Times New Roman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2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Услуги и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2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Контент</a:t>
            </a:r>
            <a:endParaRPr lang="en-US" altLang="zh-CN" sz="1200" b="1" smtClean="0">
              <a:solidFill>
                <a:srgbClr val="00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181299" name="Text Box 96"/>
          <p:cNvSpPr txBox="1">
            <a:spLocks noChangeArrowheads="1"/>
          </p:cNvSpPr>
          <p:nvPr/>
        </p:nvSpPr>
        <p:spPr bwMode="auto">
          <a:xfrm>
            <a:off x="414338" y="3910013"/>
            <a:ext cx="812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000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1300" name="Text Box 97"/>
          <p:cNvSpPr txBox="1">
            <a:spLocks noChangeArrowheads="1"/>
          </p:cNvSpPr>
          <p:nvPr/>
        </p:nvSpPr>
        <p:spPr bwMode="auto">
          <a:xfrm>
            <a:off x="1357313" y="3265488"/>
            <a:ext cx="30305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1301" name="Text Box 98"/>
          <p:cNvSpPr txBox="1">
            <a:spLocks noChangeArrowheads="1"/>
          </p:cNvSpPr>
          <p:nvPr/>
        </p:nvSpPr>
        <p:spPr bwMode="auto">
          <a:xfrm>
            <a:off x="6704013" y="3302000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200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1302" name="Text Box 99"/>
          <p:cNvSpPr txBox="1">
            <a:spLocks noChangeArrowheads="1"/>
          </p:cNvSpPr>
          <p:nvPr/>
        </p:nvSpPr>
        <p:spPr bwMode="auto">
          <a:xfrm>
            <a:off x="260350" y="3821113"/>
            <a:ext cx="10064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1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Платфор</a:t>
            </a:r>
            <a:r>
              <a:rPr lang="ru-RU" altLang="zh-CN" sz="1100" b="1" smtClean="0">
                <a:solidFill>
                  <a:srgbClr val="000000"/>
                </a:solidFill>
                <a:latin typeface="Times New Roman" charset="0"/>
                <a:cs typeface="Arial Unicode MS" charset="0"/>
              </a:rPr>
              <a:t>ма</a:t>
            </a:r>
            <a:r>
              <a:rPr lang="ru-RU" altLang="zh-CN" sz="11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 управления</a:t>
            </a:r>
            <a:endParaRPr lang="en-US" altLang="zh-CN" sz="1100" b="1" smtClean="0">
              <a:solidFill>
                <a:srgbClr val="00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181303" name="Text Box 100"/>
          <p:cNvSpPr txBox="1">
            <a:spLocks noChangeArrowheads="1"/>
          </p:cNvSpPr>
          <p:nvPr/>
        </p:nvSpPr>
        <p:spPr bwMode="auto">
          <a:xfrm>
            <a:off x="4560888" y="4559300"/>
            <a:ext cx="184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1600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1304" name="Text Box 102"/>
          <p:cNvSpPr txBox="1">
            <a:spLocks noChangeArrowheads="1"/>
          </p:cNvSpPr>
          <p:nvPr/>
        </p:nvSpPr>
        <p:spPr bwMode="auto">
          <a:xfrm>
            <a:off x="395288" y="3357563"/>
            <a:ext cx="4892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Для каждой услуги своя инфраструктура</a:t>
            </a:r>
            <a:endParaRPr lang="en-US" altLang="zh-CN" sz="1600" b="1" smtClean="0">
              <a:solidFill>
                <a:srgbClr val="00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181305" name="Text Box 103"/>
          <p:cNvSpPr txBox="1">
            <a:spLocks noChangeArrowheads="1"/>
          </p:cNvSpPr>
          <p:nvPr/>
        </p:nvSpPr>
        <p:spPr bwMode="auto">
          <a:xfrm>
            <a:off x="5424488" y="3124200"/>
            <a:ext cx="34671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6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Все услуги на базе единой, унифицированной платформы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zh-CN" sz="1600" b="1" smtClean="0">
              <a:solidFill>
                <a:srgbClr val="00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181306" name="Text Box 104"/>
          <p:cNvSpPr txBox="1">
            <a:spLocks noChangeArrowheads="1"/>
          </p:cNvSpPr>
          <p:nvPr/>
        </p:nvSpPr>
        <p:spPr bwMode="auto">
          <a:xfrm rot="5400000">
            <a:off x="7531894" y="4652169"/>
            <a:ext cx="2003425" cy="277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200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Платформа управления</a:t>
            </a:r>
            <a:endParaRPr lang="en-US" altLang="zh-CN" sz="1200" smtClean="0">
              <a:solidFill>
                <a:srgbClr val="00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181307" name="Text Box 105"/>
          <p:cNvSpPr txBox="1">
            <a:spLocks noChangeArrowheads="1"/>
          </p:cNvSpPr>
          <p:nvPr/>
        </p:nvSpPr>
        <p:spPr bwMode="auto">
          <a:xfrm>
            <a:off x="6115050" y="4422775"/>
            <a:ext cx="162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IMS  </a:t>
            </a:r>
            <a:r>
              <a:rPr lang="ru-RU" altLang="zh-CN" sz="12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соединение</a:t>
            </a:r>
            <a:endParaRPr lang="zh-CN" altLang="en-US" sz="1200" b="1" smtClean="0">
              <a:solidFill>
                <a:srgbClr val="00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181308" name="Text Box 106"/>
          <p:cNvSpPr txBox="1">
            <a:spLocks noChangeArrowheads="1"/>
          </p:cNvSpPr>
          <p:nvPr/>
        </p:nvSpPr>
        <p:spPr bwMode="auto">
          <a:xfrm>
            <a:off x="6354763" y="5541963"/>
            <a:ext cx="954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2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Доступ</a:t>
            </a:r>
            <a:endParaRPr lang="en-US" altLang="zh-CN" sz="1200" b="1" smtClean="0">
              <a:solidFill>
                <a:srgbClr val="00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181309" name="Rectangle 107"/>
          <p:cNvSpPr>
            <a:spLocks noChangeArrowheads="1"/>
          </p:cNvSpPr>
          <p:nvPr/>
        </p:nvSpPr>
        <p:spPr bwMode="auto">
          <a:xfrm>
            <a:off x="6037263" y="3821113"/>
            <a:ext cx="627062" cy="201612"/>
          </a:xfrm>
          <a:prstGeom prst="rect">
            <a:avLst/>
          </a:prstGeom>
          <a:solidFill>
            <a:srgbClr val="A22635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310" name="Text Box 108"/>
          <p:cNvSpPr txBox="1">
            <a:spLocks noChangeArrowheads="1"/>
          </p:cNvSpPr>
          <p:nvPr/>
        </p:nvSpPr>
        <p:spPr bwMode="auto">
          <a:xfrm>
            <a:off x="6075363" y="4017963"/>
            <a:ext cx="16652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12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Услуги</a:t>
            </a:r>
            <a:r>
              <a:rPr lang="en-US" altLang="zh-CN" sz="12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 &amp; </a:t>
            </a:r>
            <a:r>
              <a:rPr lang="ru-RU" altLang="zh-CN" sz="12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Контент</a:t>
            </a:r>
            <a:endParaRPr lang="en-US" altLang="zh-CN" sz="1200" b="1" smtClean="0">
              <a:solidFill>
                <a:srgbClr val="000000"/>
              </a:solidFill>
              <a:latin typeface="Arial Unicode MS" charset="0"/>
              <a:cs typeface="Arial Unicode MS" charset="0"/>
            </a:endParaRPr>
          </a:p>
        </p:txBody>
      </p:sp>
      <p:sp>
        <p:nvSpPr>
          <p:cNvPr id="181311" name="Rectangle 109"/>
          <p:cNvSpPr>
            <a:spLocks noChangeArrowheads="1"/>
          </p:cNvSpPr>
          <p:nvPr/>
        </p:nvSpPr>
        <p:spPr bwMode="auto">
          <a:xfrm>
            <a:off x="5330825" y="4902200"/>
            <a:ext cx="2981325" cy="479425"/>
          </a:xfrm>
          <a:prstGeom prst="rect">
            <a:avLst/>
          </a:prstGeom>
          <a:solidFill>
            <a:srgbClr val="0099CC"/>
          </a:solidFill>
          <a:ln>
            <a:noFill/>
          </a:ln>
          <a:extLs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1312" name="Text Box 110"/>
          <p:cNvSpPr txBox="1">
            <a:spLocks noChangeArrowheads="1"/>
          </p:cNvSpPr>
          <p:nvPr/>
        </p:nvSpPr>
        <p:spPr bwMode="auto">
          <a:xfrm>
            <a:off x="5881688" y="5013325"/>
            <a:ext cx="20367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 b="1" smtClean="0">
                <a:solidFill>
                  <a:srgbClr val="000000"/>
                </a:solidFill>
                <a:latin typeface="Arial Unicode MS" charset="0"/>
                <a:cs typeface="Arial Unicode MS" charset="0"/>
              </a:rPr>
              <a:t>IP + Optical</a:t>
            </a:r>
          </a:p>
        </p:txBody>
      </p:sp>
    </p:spTree>
    <p:extLst>
      <p:ext uri="{BB962C8B-B14F-4D97-AF65-F5344CB8AC3E}">
        <p14:creationId xmlns:p14="http://schemas.microsoft.com/office/powerpoint/2010/main" val="11170145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34988" y="2462213"/>
            <a:ext cx="8458200" cy="163353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400" dirty="0" smtClean="0"/>
              <a:t>Перевод существующей сети под управление </a:t>
            </a:r>
            <a:r>
              <a:rPr lang="en-US" sz="4400" dirty="0" smtClean="0"/>
              <a:t>IMS-</a:t>
            </a:r>
            <a:r>
              <a:rPr lang="ru-RU" sz="4400" dirty="0" smtClean="0"/>
              <a:t>ядра </a:t>
            </a:r>
            <a:endParaRPr lang="ru-RU" sz="4400" dirty="0"/>
          </a:p>
        </p:txBody>
      </p:sp>
      <p:sp>
        <p:nvSpPr>
          <p:cNvPr id="183298" name="Номер слайда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43938" y="6446838"/>
            <a:ext cx="46196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A87CBBD-2B90-2B42-AC19-85B617E07745}" type="slidenum">
              <a:rPr kumimoji="0" lang="ru-RU" sz="1800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kumimoji="0" lang="ru-RU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008697"/>
      </p:ext>
    </p:extLst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hape 99"/>
          <p:cNvSpPr>
            <a:spLocks noGrp="1"/>
          </p:cNvSpPr>
          <p:nvPr>
            <p:ph type="title"/>
          </p:nvPr>
        </p:nvSpPr>
        <p:spPr>
          <a:xfrm>
            <a:off x="755650" y="115888"/>
            <a:ext cx="7993063" cy="669925"/>
          </a:xfrm>
        </p:spPr>
        <p:txBody>
          <a:bodyPr tIns="45700" bIns="45700"/>
          <a:lstStyle/>
          <a:p>
            <a:pPr eaLnBrk="1" hangingPunct="1">
              <a:buClr>
                <a:srgbClr val="655D9D"/>
              </a:buClr>
              <a:buSzPct val="25000"/>
              <a:buFont typeface="Verdana" charset="0"/>
              <a:buNone/>
            </a:pPr>
            <a:r>
              <a:rPr lang="en-US" sz="3200">
                <a:solidFill>
                  <a:srgbClr val="655D9D"/>
                </a:solidFill>
                <a:latin typeface="Verdana" charset="0"/>
                <a:cs typeface="Verdana" charset="0"/>
                <a:sym typeface="Verdana" charset="0"/>
              </a:rPr>
              <a:t>Подходы к </a:t>
            </a:r>
            <a:r>
              <a:rPr lang="ru-RU" sz="3200">
                <a:solidFill>
                  <a:srgbClr val="655D9D"/>
                </a:solidFill>
                <a:latin typeface="Verdana" charset="0"/>
                <a:cs typeface="Verdana" charset="0"/>
                <a:sym typeface="Verdana" charset="0"/>
              </a:rPr>
              <a:t>переводу под </a:t>
            </a:r>
            <a:r>
              <a:rPr lang="en-US" sz="3200">
                <a:solidFill>
                  <a:srgbClr val="655D9D"/>
                </a:solidFill>
                <a:latin typeface="Verdana" charset="0"/>
                <a:cs typeface="Verdana" charset="0"/>
                <a:sym typeface="Verdana" charset="0"/>
              </a:rPr>
              <a:t>IMS-</a:t>
            </a:r>
            <a:r>
              <a:rPr lang="ru-RU" sz="3200">
                <a:solidFill>
                  <a:srgbClr val="655D9D"/>
                </a:solidFill>
                <a:latin typeface="Verdana" charset="0"/>
                <a:cs typeface="Verdana" charset="0"/>
                <a:sym typeface="Verdana" charset="0"/>
              </a:rPr>
              <a:t>ядро </a:t>
            </a:r>
            <a:endParaRPr lang="en-US" sz="3200">
              <a:solidFill>
                <a:srgbClr val="655D9D"/>
              </a:solidFill>
              <a:latin typeface="Verdana" charset="0"/>
              <a:cs typeface="Verdana" charset="0"/>
              <a:sym typeface="Verdana" charset="0"/>
            </a:endParaRPr>
          </a:p>
        </p:txBody>
      </p:sp>
      <p:sp>
        <p:nvSpPr>
          <p:cNvPr id="100" name="Shape 100"/>
          <p:cNvSpPr>
            <a:spLocks noGrp="1"/>
          </p:cNvSpPr>
          <p:nvPr>
            <p:ph type="body" idx="1"/>
          </p:nvPr>
        </p:nvSpPr>
        <p:spPr>
          <a:xfrm>
            <a:off x="925513" y="2890838"/>
            <a:ext cx="8218487" cy="1671637"/>
          </a:xfrm>
        </p:spPr>
        <p:txBody>
          <a:bodyPr tIns="45700" bIns="45700"/>
          <a:lstStyle/>
          <a:p>
            <a:pPr eaLnBrk="1" hangingPunct="1">
              <a:lnSpc>
                <a:spcPct val="80000"/>
              </a:lnSpc>
              <a:spcBef>
                <a:spcPts val="438"/>
              </a:spcBef>
              <a:buClr>
                <a:srgbClr val="00B050"/>
              </a:buClr>
              <a:buSzPct val="25000"/>
              <a:buFont typeface="Tahoma" charset="0"/>
              <a:buNone/>
            </a:pPr>
            <a:r>
              <a:rPr lang="en-US" sz="2200">
                <a:solidFill>
                  <a:srgbClr val="00B050"/>
                </a:solidFill>
                <a:latin typeface="Tahoma" charset="0"/>
                <a:cs typeface="Tahoma" charset="0"/>
                <a:sym typeface="Tahoma" charset="0"/>
              </a:rPr>
              <a:t>+ Сохранение телефонного номера</a:t>
            </a:r>
          </a:p>
          <a:p>
            <a:pPr eaLnBrk="1" hangingPunct="1">
              <a:lnSpc>
                <a:spcPct val="80000"/>
              </a:lnSpc>
              <a:spcBef>
                <a:spcPts val="438"/>
              </a:spcBef>
              <a:buClr>
                <a:srgbClr val="00B050"/>
              </a:buClr>
              <a:buSzPct val="25000"/>
              <a:buFont typeface="Tahoma" charset="0"/>
              <a:buNone/>
            </a:pPr>
            <a:r>
              <a:rPr lang="en-US" sz="2200">
                <a:solidFill>
                  <a:srgbClr val="00B050"/>
                </a:solidFill>
                <a:latin typeface="Tahoma" charset="0"/>
                <a:cs typeface="Tahoma" charset="0"/>
                <a:sym typeface="Tahoma" charset="0"/>
              </a:rPr>
              <a:t>+ Абоненты получают ДВО, DTMF-набор, и т.д.</a:t>
            </a:r>
          </a:p>
          <a:p>
            <a:pPr eaLnBrk="1" hangingPunct="1">
              <a:lnSpc>
                <a:spcPct val="80000"/>
              </a:lnSpc>
              <a:spcBef>
                <a:spcPts val="438"/>
              </a:spcBef>
              <a:buClr>
                <a:srgbClr val="FF0000"/>
              </a:buClr>
              <a:buSzPct val="25000"/>
              <a:buFont typeface="Tahoma" charset="0"/>
              <a:buNone/>
            </a:pPr>
            <a:r>
              <a:rPr lang="en-US" sz="2200">
                <a:solidFill>
                  <a:srgbClr val="FF0000"/>
                </a:solidFill>
                <a:latin typeface="Tahoma" charset="0"/>
                <a:cs typeface="Tahoma" charset="0"/>
                <a:sym typeface="Tahoma" charset="0"/>
              </a:rPr>
              <a:t> - Длительная реконструкция с заменой оборудования, кроссов, электропитания</a:t>
            </a:r>
          </a:p>
          <a:p>
            <a:pPr eaLnBrk="1" hangingPunct="1">
              <a:lnSpc>
                <a:spcPct val="80000"/>
              </a:lnSpc>
              <a:spcBef>
                <a:spcPts val="438"/>
              </a:spcBef>
              <a:buClr>
                <a:srgbClr val="FF0000"/>
              </a:buClr>
              <a:buSzPct val="25000"/>
              <a:buFont typeface="Tahoma" charset="0"/>
              <a:buNone/>
            </a:pPr>
            <a:r>
              <a:rPr lang="en-US" sz="2200">
                <a:solidFill>
                  <a:srgbClr val="FF0000"/>
                </a:solidFill>
                <a:latin typeface="Tahoma" charset="0"/>
                <a:cs typeface="Tahoma" charset="0"/>
                <a:sym typeface="Tahoma" charset="0"/>
              </a:rPr>
              <a:t>- Очень высокая стоимость реконструкции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idx="2"/>
          </p:nvPr>
        </p:nvSpPr>
        <p:spPr>
          <a:xfrm>
            <a:off x="925513" y="1211263"/>
            <a:ext cx="8218487" cy="1560512"/>
          </a:xfrm>
        </p:spPr>
        <p:txBody>
          <a:bodyPr tIns="45700" bIns="45700"/>
          <a:lstStyle/>
          <a:p>
            <a:pPr eaLnBrk="1" hangingPunct="1">
              <a:lnSpc>
                <a:spcPct val="80000"/>
              </a:lnSpc>
              <a:spcBef>
                <a:spcPts val="438"/>
              </a:spcBef>
              <a:buClr>
                <a:srgbClr val="00B050"/>
              </a:buClr>
              <a:buSzPct val="25000"/>
              <a:buFont typeface="Tahoma" charset="0"/>
              <a:buNone/>
            </a:pPr>
            <a:r>
              <a:rPr lang="en-US" sz="2200">
                <a:solidFill>
                  <a:srgbClr val="00B050"/>
                </a:solidFill>
                <a:latin typeface="Tahoma" charset="0"/>
                <a:cs typeface="Tahoma" charset="0"/>
                <a:sym typeface="Tahoma" charset="0"/>
              </a:rPr>
              <a:t>+ Отсутствие дополнительных затрат</a:t>
            </a:r>
          </a:p>
          <a:p>
            <a:pPr eaLnBrk="1" hangingPunct="1">
              <a:lnSpc>
                <a:spcPct val="80000"/>
              </a:lnSpc>
              <a:spcBef>
                <a:spcPts val="438"/>
              </a:spcBef>
              <a:buClr>
                <a:srgbClr val="FF0000"/>
              </a:buClr>
              <a:buSzPct val="25000"/>
              <a:buFont typeface="Tahoma" charset="0"/>
              <a:buNone/>
            </a:pPr>
            <a:r>
              <a:rPr lang="en-US" sz="2200">
                <a:solidFill>
                  <a:srgbClr val="FF0000"/>
                </a:solidFill>
                <a:latin typeface="Tahoma" charset="0"/>
                <a:cs typeface="Tahoma" charset="0"/>
                <a:sym typeface="Tahoma" charset="0"/>
              </a:rPr>
              <a:t> - Принудительная замена номера абонента</a:t>
            </a:r>
          </a:p>
          <a:p>
            <a:pPr eaLnBrk="1" hangingPunct="1">
              <a:lnSpc>
                <a:spcPct val="80000"/>
              </a:lnSpc>
              <a:spcBef>
                <a:spcPts val="438"/>
              </a:spcBef>
              <a:buClr>
                <a:srgbClr val="FF0000"/>
              </a:buClr>
              <a:buSzPct val="25000"/>
              <a:buFont typeface="Tahoma" charset="0"/>
              <a:buNone/>
            </a:pPr>
            <a:r>
              <a:rPr lang="en-US" sz="2200">
                <a:solidFill>
                  <a:srgbClr val="FF0000"/>
                </a:solidFill>
                <a:latin typeface="Tahoma" charset="0"/>
                <a:cs typeface="Tahoma" charset="0"/>
                <a:sym typeface="Tahoma" charset="0"/>
              </a:rPr>
              <a:t> - Абоненты существующих АТС не получают ДВО, </a:t>
            </a:r>
            <a:br>
              <a:rPr lang="en-US" sz="2200">
                <a:solidFill>
                  <a:srgbClr val="FF0000"/>
                </a:solidFill>
                <a:latin typeface="Tahoma" charset="0"/>
                <a:cs typeface="Tahoma" charset="0"/>
                <a:sym typeface="Tahoma" charset="0"/>
              </a:rPr>
            </a:br>
            <a:r>
              <a:rPr lang="en-US" sz="2200">
                <a:solidFill>
                  <a:srgbClr val="FF0000"/>
                </a:solidFill>
                <a:latin typeface="Tahoma" charset="0"/>
                <a:cs typeface="Tahoma" charset="0"/>
                <a:sym typeface="Tahoma" charset="0"/>
              </a:rPr>
              <a:t>DTMF-набор до перехода на PON.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4294967295"/>
          </p:nvPr>
        </p:nvSpPr>
        <p:spPr>
          <a:xfrm>
            <a:off x="925513" y="5068888"/>
            <a:ext cx="8218487" cy="1303337"/>
          </a:xfrm>
        </p:spPr>
        <p:txBody>
          <a:bodyPr tIns="45700" bIns="45700"/>
          <a:lstStyle/>
          <a:p>
            <a:pPr eaLnBrk="1" hangingPunct="1">
              <a:lnSpc>
                <a:spcPct val="80000"/>
              </a:lnSpc>
              <a:spcBef>
                <a:spcPts val="438"/>
              </a:spcBef>
              <a:buClr>
                <a:srgbClr val="00B050"/>
              </a:buClr>
              <a:buSzPct val="25000"/>
              <a:buFont typeface="Tahoma" charset="0"/>
              <a:buNone/>
            </a:pPr>
            <a:r>
              <a:rPr lang="en-US" sz="2200">
                <a:solidFill>
                  <a:srgbClr val="00B050"/>
                </a:solidFill>
                <a:latin typeface="Tahoma" charset="0"/>
                <a:cs typeface="Tahoma" charset="0"/>
                <a:sym typeface="Tahoma" charset="0"/>
              </a:rPr>
              <a:t>+ Сохранение телефонного номера</a:t>
            </a:r>
          </a:p>
          <a:p>
            <a:pPr eaLnBrk="1" hangingPunct="1">
              <a:lnSpc>
                <a:spcPct val="80000"/>
              </a:lnSpc>
              <a:spcBef>
                <a:spcPts val="438"/>
              </a:spcBef>
              <a:buClr>
                <a:srgbClr val="00B050"/>
              </a:buClr>
              <a:buSzPct val="25000"/>
              <a:buFont typeface="Tahoma" charset="0"/>
              <a:buNone/>
            </a:pPr>
            <a:r>
              <a:rPr lang="en-US" sz="2200">
                <a:solidFill>
                  <a:srgbClr val="00B050"/>
                </a:solidFill>
                <a:latin typeface="Tahoma" charset="0"/>
                <a:cs typeface="Tahoma" charset="0"/>
                <a:sym typeface="Tahoma" charset="0"/>
              </a:rPr>
              <a:t>+ Абоненты получают ДВО, DTMF-набор, и т.д.</a:t>
            </a:r>
          </a:p>
          <a:p>
            <a:pPr eaLnBrk="1" hangingPunct="1">
              <a:lnSpc>
                <a:spcPct val="80000"/>
              </a:lnSpc>
              <a:spcBef>
                <a:spcPts val="438"/>
              </a:spcBef>
              <a:buClr>
                <a:srgbClr val="00B050"/>
              </a:buClr>
              <a:buSzPct val="25000"/>
              <a:buFont typeface="Tahoma" charset="0"/>
              <a:buNone/>
            </a:pPr>
            <a:r>
              <a:rPr lang="en-US" sz="2200">
                <a:solidFill>
                  <a:srgbClr val="00B050"/>
                </a:solidFill>
                <a:latin typeface="Tahoma" charset="0"/>
                <a:cs typeface="Tahoma" charset="0"/>
                <a:sym typeface="Tahoma" charset="0"/>
              </a:rPr>
              <a:t>+ Стоимость решения в разы ниже, чем при внедрении MSAN</a:t>
            </a:r>
          </a:p>
        </p:txBody>
      </p:sp>
      <p:sp>
        <p:nvSpPr>
          <p:cNvPr id="185349" name="Shape 103"/>
          <p:cNvSpPr txBox="1">
            <a:spLocks noChangeArrowheads="1"/>
          </p:cNvSpPr>
          <p:nvPr/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Tahoma" charset="0"/>
              <a:buNone/>
            </a:pPr>
            <a:fld id="{99CD0C84-9226-AD4F-B94E-A52E7913ACBE}" type="slidenum">
              <a:rPr kumimoji="0" lang="en-US" sz="1600" smtClean="0">
                <a:solidFill>
                  <a:srgbClr val="000000"/>
                </a:solidFill>
                <a:latin typeface="Tahoma" charset="0"/>
                <a:cs typeface="Tahoma" charset="0"/>
                <a:sym typeface="Tahoma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Tahoma" charset="0"/>
                <a:buNone/>
              </a:pPr>
              <a:t>79</a:t>
            </a:fld>
            <a:endParaRPr kumimoji="0" lang="en-US" sz="1600" smtClean="0">
              <a:solidFill>
                <a:srgbClr val="000000"/>
              </a:solidFill>
              <a:latin typeface="Tahoma" charset="0"/>
              <a:cs typeface="Tahoma" charset="0"/>
              <a:sym typeface="Tahoma" charset="0"/>
            </a:endParaRPr>
          </a:p>
        </p:txBody>
      </p:sp>
      <p:sp>
        <p:nvSpPr>
          <p:cNvPr id="104" name="Shape 104"/>
          <p:cNvSpPr>
            <a:spLocks noGrp="1"/>
          </p:cNvSpPr>
          <p:nvPr>
            <p:ph type="body" idx="4294967295"/>
          </p:nvPr>
        </p:nvSpPr>
        <p:spPr>
          <a:xfrm>
            <a:off x="925513" y="938213"/>
            <a:ext cx="8218487" cy="457200"/>
          </a:xfrm>
        </p:spPr>
        <p:txBody>
          <a:bodyPr tIns="45700" bIns="45700"/>
          <a:lstStyle/>
          <a:p>
            <a:pPr eaLnBrk="1" hangingPunct="1">
              <a:lnSpc>
                <a:spcPct val="80000"/>
              </a:lnSpc>
              <a:buClr>
                <a:srgbClr val="000000"/>
              </a:buClr>
              <a:buSzPct val="25000"/>
              <a:buFont typeface="Tahoma" charset="0"/>
              <a:buNone/>
            </a:pPr>
            <a:r>
              <a:rPr lang="en-US" sz="2200">
                <a:latin typeface="Tahoma" charset="0"/>
                <a:cs typeface="Tahoma" charset="0"/>
                <a:sym typeface="Tahoma" charset="0"/>
              </a:rPr>
              <a:t>Без модернизации старых АТС:</a:t>
            </a:r>
          </a:p>
          <a:p>
            <a:pPr eaLnBrk="1" hangingPunct="1">
              <a:lnSpc>
                <a:spcPct val="80000"/>
              </a:lnSpc>
              <a:spcBef>
                <a:spcPts val="438"/>
              </a:spcBef>
              <a:buClr>
                <a:srgbClr val="FF0000"/>
              </a:buClr>
              <a:buFont typeface="Tahoma" charset="0"/>
              <a:buNone/>
            </a:pPr>
            <a:endParaRPr lang="ru-RU">
              <a:latin typeface="Arial" charset="0"/>
            </a:endParaRPr>
          </a:p>
        </p:txBody>
      </p:sp>
      <p:sp>
        <p:nvSpPr>
          <p:cNvPr id="105" name="Shape 105"/>
          <p:cNvSpPr>
            <a:spLocks noGrp="1"/>
          </p:cNvSpPr>
          <p:nvPr>
            <p:ph type="body" idx="4294967295"/>
          </p:nvPr>
        </p:nvSpPr>
        <p:spPr>
          <a:xfrm>
            <a:off x="925513" y="2662238"/>
            <a:ext cx="8218487" cy="457200"/>
          </a:xfrm>
        </p:spPr>
        <p:txBody>
          <a:bodyPr tIns="45700" bIns="45700"/>
          <a:lstStyle/>
          <a:p>
            <a:pPr eaLnBrk="1" hangingPunct="1">
              <a:lnSpc>
                <a:spcPct val="80000"/>
              </a:lnSpc>
              <a:buClr>
                <a:srgbClr val="000000"/>
              </a:buClr>
              <a:buSzPct val="25000"/>
              <a:buFont typeface="Tahoma" charset="0"/>
              <a:buNone/>
            </a:pPr>
            <a:r>
              <a:rPr lang="en-US" sz="2200">
                <a:latin typeface="Tahoma" charset="0"/>
                <a:cs typeface="Tahoma" charset="0"/>
                <a:sym typeface="Tahoma" charset="0"/>
              </a:rPr>
              <a:t>Замена АТС на MSAN: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idx="4294967295"/>
          </p:nvPr>
        </p:nvSpPr>
        <p:spPr>
          <a:xfrm>
            <a:off x="925513" y="4776788"/>
            <a:ext cx="8218487" cy="411162"/>
          </a:xfrm>
        </p:spPr>
        <p:txBody>
          <a:bodyPr tIns="45700" bIns="45700"/>
          <a:lstStyle/>
          <a:p>
            <a:pPr eaLnBrk="1" hangingPunct="1">
              <a:lnSpc>
                <a:spcPct val="80000"/>
              </a:lnSpc>
              <a:buClr>
                <a:srgbClr val="000000"/>
              </a:buClr>
              <a:buSzPct val="25000"/>
              <a:buFont typeface="Tahoma" charset="0"/>
              <a:buNone/>
            </a:pPr>
            <a:r>
              <a:rPr lang="en-US" sz="2200">
                <a:latin typeface="Tahoma" charset="0"/>
                <a:cs typeface="Tahoma" charset="0"/>
                <a:sym typeface="Tahoma" charset="0"/>
              </a:rPr>
              <a:t>Внедрение Медиаторов:</a:t>
            </a:r>
          </a:p>
        </p:txBody>
      </p:sp>
    </p:spTree>
    <p:extLst>
      <p:ext uri="{BB962C8B-B14F-4D97-AF65-F5344CB8AC3E}">
        <p14:creationId xmlns:p14="http://schemas.microsoft.com/office/powerpoint/2010/main" val="365898659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-41848" y="-827585"/>
            <a:ext cx="219633" cy="45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endParaRPr lang="ru-RU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086100"/>
              </p:ext>
            </p:extLst>
          </p:nvPr>
        </p:nvGraphicFramePr>
        <p:xfrm>
          <a:off x="0" y="692696"/>
          <a:ext cx="9093391" cy="6165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65" name="Visio" r:id="rId3" imgW="5104890" imgH="3178834" progId="Visio.Drawing.11">
                  <p:embed/>
                </p:oleObj>
              </mc:Choice>
              <mc:Fallback>
                <p:oleObj name="Visio" r:id="rId3" imgW="5104890" imgH="317883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92696"/>
                        <a:ext cx="9093391" cy="616530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7020" y="28642"/>
            <a:ext cx="9056980" cy="664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Инфокоммуникации по </a:t>
            </a:r>
            <a:r>
              <a:rPr lang="en-US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Y</a:t>
            </a:r>
            <a:r>
              <a:rPr lang="en-US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</a:t>
            </a:r>
            <a:r>
              <a:rPr lang="en-US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2060</a:t>
            </a:r>
            <a:endParaRPr lang="ru-RU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905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>
                <a:latin typeface="Verdana" charset="0"/>
              </a:rPr>
              <a:t>Сравнение подходов</a:t>
            </a:r>
          </a:p>
        </p:txBody>
      </p:sp>
      <p:sp>
        <p:nvSpPr>
          <p:cNvPr id="187394" name="Номер слайда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43938" y="6446838"/>
            <a:ext cx="461962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ECE7A62-344A-DF41-9950-2E771D57D7AC}" type="slidenum">
              <a:rPr kumimoji="0" lang="ru-RU" sz="1800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80</a:t>
            </a:fld>
            <a:endParaRPr kumimoji="0" lang="ru-RU" sz="1800" smtClean="0">
              <a:solidFill>
                <a:srgbClr val="00000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5400000">
            <a:off x="1834356" y="3852069"/>
            <a:ext cx="5743575" cy="1588"/>
          </a:xfrm>
          <a:prstGeom prst="line">
            <a:avLst/>
          </a:prstGeom>
          <a:ln w="28575">
            <a:solidFill>
              <a:srgbClr val="66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93763" y="963613"/>
            <a:ext cx="34877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CC9900">
                    <a:lumMod val="75000"/>
                  </a:srgbClr>
                </a:solidFill>
                <a:latin typeface="Verdana"/>
                <a:ea typeface="Arial" charset="0"/>
                <a:cs typeface="Arial" charset="0"/>
              </a:rPr>
              <a:t>Перевод абонентов в </a:t>
            </a:r>
            <a:r>
              <a:rPr lang="en-US" sz="1600" b="1" dirty="0">
                <a:solidFill>
                  <a:srgbClr val="CC9900">
                    <a:lumMod val="75000"/>
                  </a:srgbClr>
                </a:solidFill>
                <a:latin typeface="Verdana"/>
                <a:ea typeface="Arial" charset="0"/>
                <a:cs typeface="Arial" charset="0"/>
              </a:rPr>
              <a:t>PON</a:t>
            </a:r>
            <a:r>
              <a:rPr lang="ru-RU" sz="1600" b="1" dirty="0">
                <a:solidFill>
                  <a:srgbClr val="CC9900">
                    <a:lumMod val="75000"/>
                  </a:srgbClr>
                </a:solidFill>
                <a:latin typeface="Verdana"/>
                <a:ea typeface="Arial" charset="0"/>
                <a:cs typeface="Arial" charset="0"/>
              </a:rPr>
              <a:t> с использованием Медиатора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33950" y="1023938"/>
            <a:ext cx="40290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FF0000"/>
                </a:solidFill>
                <a:latin typeface="Verdana"/>
                <a:ea typeface="Arial" charset="0"/>
                <a:cs typeface="Arial" charset="0"/>
              </a:rPr>
              <a:t>Перевод абонентов в </a:t>
            </a:r>
            <a:r>
              <a:rPr lang="en-US" sz="1400" b="1" dirty="0">
                <a:solidFill>
                  <a:srgbClr val="FF0000"/>
                </a:solidFill>
                <a:latin typeface="Verdana"/>
                <a:ea typeface="Arial" charset="0"/>
                <a:cs typeface="Arial" charset="0"/>
              </a:rPr>
              <a:t>PON</a:t>
            </a:r>
            <a:r>
              <a:rPr lang="ru-RU" sz="1400" b="1" dirty="0">
                <a:solidFill>
                  <a:srgbClr val="FF0000"/>
                </a:solidFill>
                <a:latin typeface="Verdana"/>
                <a:ea typeface="Arial" charset="0"/>
                <a:cs typeface="Arial" charset="0"/>
              </a:rPr>
              <a:t> без использования Медиатора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rot="10800000">
            <a:off x="2219325" y="4897438"/>
            <a:ext cx="1366838" cy="17462"/>
          </a:xfrm>
          <a:prstGeom prst="line">
            <a:avLst/>
          </a:prstGeom>
          <a:ln w="19050">
            <a:solidFill>
              <a:srgbClr val="66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/>
          <p:cNvSpPr/>
          <p:nvPr/>
        </p:nvSpPr>
        <p:spPr>
          <a:xfrm>
            <a:off x="652463" y="4448175"/>
            <a:ext cx="1952625" cy="733425"/>
          </a:xfrm>
          <a:prstGeom prst="ellipse">
            <a:avLst/>
          </a:prstGeom>
          <a:solidFill>
            <a:schemeClr val="bg1"/>
          </a:solidFill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187400" name="Рисунок 11" descr="ph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4543425"/>
            <a:ext cx="6921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АТС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4229100"/>
            <a:ext cx="116681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63950" y="5378450"/>
            <a:ext cx="7508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АТСКУ</a:t>
            </a:r>
          </a:p>
        </p:txBody>
      </p:sp>
      <p:pic>
        <p:nvPicPr>
          <p:cNvPr id="15" name="Рисунок 14" descr="МПН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4278313"/>
            <a:ext cx="1062038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557588" y="5191125"/>
            <a:ext cx="5921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МПН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4552950"/>
            <a:ext cx="4381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93763" y="1558925"/>
            <a:ext cx="1903412" cy="369888"/>
          </a:xfrm>
          <a:prstGeom prst="rect">
            <a:avLst/>
          </a:prstGeom>
          <a:solidFill>
            <a:schemeClr val="bg1"/>
          </a:solidFill>
          <a:ln w="19050">
            <a:solidFill>
              <a:srgbClr val="666699"/>
            </a:solidFill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812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) 345-67-80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2" name="Рисунок 21" descr="АТС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1981200"/>
            <a:ext cx="1166813" cy="1146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812088" y="3130550"/>
            <a:ext cx="7508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АТСКУ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rot="10800000">
            <a:off x="6338888" y="2716213"/>
            <a:ext cx="1347787" cy="55562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/>
          <p:cNvSpPr/>
          <p:nvPr/>
        </p:nvSpPr>
        <p:spPr>
          <a:xfrm>
            <a:off x="4772025" y="2266950"/>
            <a:ext cx="1952625" cy="733425"/>
          </a:xfrm>
          <a:prstGeom prst="ellipse">
            <a:avLst/>
          </a:prstGeom>
          <a:solidFill>
            <a:schemeClr val="bg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187411" name="Рисунок 25" descr="ph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5" y="2409825"/>
            <a:ext cx="6921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362200"/>
            <a:ext cx="4381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ятно 1 28"/>
          <p:cNvSpPr/>
          <p:nvPr/>
        </p:nvSpPr>
        <p:spPr>
          <a:xfrm>
            <a:off x="7467600" y="2133600"/>
            <a:ext cx="1543050" cy="942975"/>
          </a:xfrm>
          <a:prstGeom prst="irregularSeal1">
            <a:avLst/>
          </a:prstGeom>
          <a:solidFill>
            <a:srgbClr val="FF33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1847850"/>
            <a:ext cx="1119187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2305050"/>
            <a:ext cx="5064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2228850"/>
            <a:ext cx="739775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5400675" y="1827213"/>
            <a:ext cx="2019300" cy="369887"/>
          </a:xfrm>
          <a:prstGeom prst="rect">
            <a:avLst/>
          </a:prstGeom>
          <a:solidFill>
            <a:schemeClr val="bg1"/>
          </a:solidFill>
          <a:ln w="19050">
            <a:solidFill>
              <a:srgbClr val="FF3300"/>
            </a:solidFill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812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) 234-56-78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88" y="2798763"/>
            <a:ext cx="3492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5057775" y="1512888"/>
            <a:ext cx="1952625" cy="369887"/>
          </a:xfrm>
          <a:prstGeom prst="rect">
            <a:avLst/>
          </a:prstGeom>
          <a:solidFill>
            <a:srgbClr val="FF3300"/>
          </a:solidFill>
          <a:ln w="19050">
            <a:solidFill>
              <a:srgbClr val="FF3300"/>
            </a:solidFill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812</a:t>
            </a: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)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 7</a:t>
            </a: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52-72-49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2613" y="3375025"/>
            <a:ext cx="41100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B050"/>
                </a:solidFill>
                <a:latin typeface="Verdana"/>
                <a:ea typeface="Arial" charset="0"/>
                <a:cs typeface="Arial" charset="0"/>
              </a:rPr>
              <a:t>Сохранение телефонного номера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2938" y="5794375"/>
            <a:ext cx="4110037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00B050"/>
                </a:solidFill>
                <a:latin typeface="Verdana"/>
                <a:ea typeface="Arial" charset="0"/>
                <a:cs typeface="Arial" charset="0"/>
              </a:rPr>
              <a:t>+</a:t>
            </a:r>
            <a:r>
              <a:rPr lang="en-US" sz="1100" b="1" dirty="0">
                <a:solidFill>
                  <a:srgbClr val="00B050"/>
                </a:solidFill>
                <a:latin typeface="Verdana"/>
                <a:ea typeface="Arial" charset="0"/>
                <a:cs typeface="Arial" charset="0"/>
              </a:rPr>
              <a:t> </a:t>
            </a:r>
            <a:r>
              <a:rPr lang="ru-RU" sz="1100" b="1" dirty="0">
                <a:solidFill>
                  <a:srgbClr val="00B050"/>
                </a:solidFill>
                <a:latin typeface="Verdana"/>
                <a:ea typeface="Arial" charset="0"/>
                <a:cs typeface="Arial" charset="0"/>
              </a:rPr>
              <a:t>Быстрота модернизации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rot="10800000">
            <a:off x="7029450" y="2733675"/>
            <a:ext cx="590550" cy="1588"/>
          </a:xfrm>
          <a:prstGeom prst="line">
            <a:avLst/>
          </a:prstGeom>
          <a:ln w="76200" cmpd="tri">
            <a:solidFill>
              <a:srgbClr val="CC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945313" y="2408238"/>
            <a:ext cx="685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PON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61988" y="5418138"/>
            <a:ext cx="4110037" cy="430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00B050"/>
                </a:solidFill>
                <a:latin typeface="Verdana"/>
                <a:ea typeface="Arial" charset="0"/>
                <a:cs typeface="Arial" charset="0"/>
              </a:rPr>
              <a:t>+</a:t>
            </a:r>
            <a:r>
              <a:rPr lang="en-US" sz="1100" b="1" dirty="0">
                <a:solidFill>
                  <a:srgbClr val="00B050"/>
                </a:solidFill>
                <a:latin typeface="Verdana"/>
                <a:ea typeface="Arial" charset="0"/>
                <a:cs typeface="Arial" charset="0"/>
              </a:rPr>
              <a:t> </a:t>
            </a:r>
            <a:r>
              <a:rPr lang="ru-RU" sz="1100" b="1" dirty="0">
                <a:solidFill>
                  <a:srgbClr val="00B050"/>
                </a:solidFill>
                <a:latin typeface="Verdana"/>
                <a:ea typeface="Arial" charset="0"/>
                <a:cs typeface="Arial" charset="0"/>
              </a:rPr>
              <a:t>Предоставление современных дополнительных видов обслуживания</a:t>
            </a:r>
          </a:p>
        </p:txBody>
      </p:sp>
      <p:pic>
        <p:nvPicPr>
          <p:cNvPr id="12320" name="Picture 3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2614613"/>
            <a:ext cx="60960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661988" y="5991225"/>
            <a:ext cx="4110037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00B050"/>
                </a:solidFill>
                <a:latin typeface="Verdana"/>
                <a:ea typeface="Arial" charset="0"/>
                <a:cs typeface="Arial" charset="0"/>
              </a:rPr>
              <a:t>+</a:t>
            </a:r>
            <a:r>
              <a:rPr lang="en-US" sz="1100" b="1" dirty="0">
                <a:solidFill>
                  <a:srgbClr val="00B050"/>
                </a:solidFill>
                <a:latin typeface="Verdana"/>
                <a:ea typeface="Arial" charset="0"/>
                <a:cs typeface="Arial" charset="0"/>
              </a:rPr>
              <a:t> </a:t>
            </a:r>
            <a:r>
              <a:rPr lang="ru-RU" sz="1100" b="1" dirty="0">
                <a:solidFill>
                  <a:srgbClr val="00B050"/>
                </a:solidFill>
                <a:latin typeface="Verdana"/>
                <a:ea typeface="Arial" charset="0"/>
                <a:cs typeface="Arial" charset="0"/>
              </a:rPr>
              <a:t>Централизованное управление услугами, </a:t>
            </a:r>
            <a:r>
              <a:rPr lang="ru-RU" sz="1100" b="1" dirty="0" err="1">
                <a:solidFill>
                  <a:srgbClr val="00B050"/>
                </a:solidFill>
                <a:latin typeface="Verdana"/>
                <a:ea typeface="Arial" charset="0"/>
                <a:cs typeface="Arial" charset="0"/>
              </a:rPr>
              <a:t>биллинг</a:t>
            </a:r>
            <a:r>
              <a:rPr lang="ru-RU" sz="1100" b="1" dirty="0">
                <a:solidFill>
                  <a:srgbClr val="00B050"/>
                </a:solidFill>
                <a:latin typeface="Verdana"/>
                <a:ea typeface="Arial" charset="0"/>
                <a:cs typeface="Arial" charset="0"/>
              </a:rPr>
              <a:t>, СОРМ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27600" y="3395663"/>
            <a:ext cx="3662363" cy="646112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Принудительная замена телефонного номера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rot="10800000">
            <a:off x="2219325" y="2516188"/>
            <a:ext cx="1366838" cy="17462"/>
          </a:xfrm>
          <a:prstGeom prst="line">
            <a:avLst/>
          </a:prstGeom>
          <a:ln w="19050">
            <a:solidFill>
              <a:srgbClr val="66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/>
          <p:cNvSpPr/>
          <p:nvPr/>
        </p:nvSpPr>
        <p:spPr>
          <a:xfrm>
            <a:off x="652463" y="2066925"/>
            <a:ext cx="1952625" cy="733425"/>
          </a:xfrm>
          <a:prstGeom prst="ellipse">
            <a:avLst/>
          </a:prstGeom>
          <a:solidFill>
            <a:schemeClr val="bg1"/>
          </a:solidFill>
          <a:ln>
            <a:solidFill>
              <a:srgbClr val="66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187430" name="Рисунок 11" descr="ph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2162175"/>
            <a:ext cx="6921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Рисунок 45" descr="АТС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1847850"/>
            <a:ext cx="1166812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732213" y="3130550"/>
            <a:ext cx="7508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АТСКУ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557588" y="2809875"/>
            <a:ext cx="5921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МПН</a:t>
            </a:r>
          </a:p>
        </p:txBody>
      </p:sp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171700"/>
            <a:ext cx="4381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4486275"/>
            <a:ext cx="5270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893763" y="3971925"/>
            <a:ext cx="1903412" cy="369888"/>
          </a:xfrm>
          <a:prstGeom prst="rect">
            <a:avLst/>
          </a:prstGeom>
          <a:solidFill>
            <a:schemeClr val="bg1"/>
          </a:solidFill>
          <a:ln w="19050">
            <a:solidFill>
              <a:srgbClr val="666699"/>
            </a:solidFill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812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) 345-67-89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2333625"/>
            <a:ext cx="5238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7" name="Прямая соединительная линия 56"/>
          <p:cNvCxnSpPr/>
          <p:nvPr/>
        </p:nvCxnSpPr>
        <p:spPr>
          <a:xfrm flipH="1" flipV="1">
            <a:off x="2813050" y="2533650"/>
            <a:ext cx="671513" cy="1588"/>
          </a:xfrm>
          <a:prstGeom prst="line">
            <a:avLst/>
          </a:prstGeom>
          <a:ln w="76200" cmpd="tri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Рисунок 57" descr="МПН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88" y="2079625"/>
            <a:ext cx="1062037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1971675"/>
            <a:ext cx="1047750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3675063" y="2987675"/>
            <a:ext cx="59213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МПН</a:t>
            </a:r>
          </a:p>
        </p:txBody>
      </p:sp>
      <p:pic>
        <p:nvPicPr>
          <p:cNvPr id="187442" name="Рисунок 60" descr="АТС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4249738"/>
            <a:ext cx="1166813" cy="1146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7812088" y="5399088"/>
            <a:ext cx="750887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АТСКУ</a:t>
            </a:r>
          </a:p>
        </p:txBody>
      </p:sp>
      <p:cxnSp>
        <p:nvCxnSpPr>
          <p:cNvPr id="63" name="Прямая соединительная линия 62"/>
          <p:cNvCxnSpPr/>
          <p:nvPr/>
        </p:nvCxnSpPr>
        <p:spPr>
          <a:xfrm rot="10800000">
            <a:off x="6338888" y="4984750"/>
            <a:ext cx="1347787" cy="55563"/>
          </a:xfrm>
          <a:prstGeom prst="line">
            <a:avLst/>
          </a:prstGeom>
          <a:ln w="190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Овал 63"/>
          <p:cNvSpPr/>
          <p:nvPr/>
        </p:nvSpPr>
        <p:spPr>
          <a:xfrm>
            <a:off x="4784725" y="4535488"/>
            <a:ext cx="1952625" cy="733425"/>
          </a:xfrm>
          <a:prstGeom prst="ellipse">
            <a:avLst/>
          </a:prstGeom>
          <a:solidFill>
            <a:schemeClr val="bg1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187446" name="Рисунок 25" descr="ph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5" y="4678363"/>
            <a:ext cx="6921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630738"/>
            <a:ext cx="4381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4581525"/>
            <a:ext cx="50641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5400675" y="4029075"/>
            <a:ext cx="2019300" cy="369888"/>
          </a:xfrm>
          <a:prstGeom prst="rect">
            <a:avLst/>
          </a:prstGeom>
          <a:solidFill>
            <a:schemeClr val="bg1"/>
          </a:solidFill>
          <a:ln w="19050">
            <a:solidFill>
              <a:srgbClr val="FF3300"/>
            </a:solidFill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812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) 752-72-49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727325" y="2197100"/>
            <a:ext cx="6858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PON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2105025"/>
            <a:ext cx="5270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Box 76"/>
          <p:cNvSpPr txBox="1"/>
          <p:nvPr/>
        </p:nvSpPr>
        <p:spPr>
          <a:xfrm>
            <a:off x="4891088" y="5529263"/>
            <a:ext cx="4108450" cy="430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FF0000"/>
                </a:solidFill>
                <a:latin typeface="Verdana"/>
                <a:ea typeface="Arial" charset="0"/>
                <a:cs typeface="Arial" charset="0"/>
              </a:rPr>
              <a:t>-</a:t>
            </a:r>
            <a:r>
              <a:rPr lang="en-US" sz="1100" b="1" dirty="0">
                <a:solidFill>
                  <a:srgbClr val="FF0000"/>
                </a:solidFill>
                <a:latin typeface="Verdana"/>
                <a:ea typeface="Arial" charset="0"/>
                <a:cs typeface="Arial" charset="0"/>
              </a:rPr>
              <a:t> </a:t>
            </a:r>
            <a:r>
              <a:rPr lang="ru-RU" sz="1100" b="1" dirty="0">
                <a:solidFill>
                  <a:srgbClr val="FF0000"/>
                </a:solidFill>
                <a:latin typeface="Verdana"/>
                <a:ea typeface="Arial" charset="0"/>
                <a:cs typeface="Arial" charset="0"/>
              </a:rPr>
              <a:t>Отсутствие дополнительных видов обслуживания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903788" y="5794375"/>
            <a:ext cx="4110037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dirty="0">
                <a:solidFill>
                  <a:srgbClr val="FF0000"/>
                </a:solidFill>
                <a:latin typeface="Verdana"/>
                <a:ea typeface="Arial" charset="0"/>
                <a:cs typeface="Arial" charset="0"/>
              </a:rPr>
              <a:t>-</a:t>
            </a:r>
            <a:r>
              <a:rPr lang="en-US" sz="1100" b="1" dirty="0">
                <a:solidFill>
                  <a:srgbClr val="FF0000"/>
                </a:solidFill>
                <a:latin typeface="Verdana"/>
                <a:ea typeface="Arial" charset="0"/>
                <a:cs typeface="Arial" charset="0"/>
              </a:rPr>
              <a:t> </a:t>
            </a:r>
            <a:r>
              <a:rPr lang="ru-RU" sz="1100" b="1" dirty="0">
                <a:solidFill>
                  <a:srgbClr val="FF0000"/>
                </a:solidFill>
                <a:latin typeface="Verdana"/>
                <a:ea typeface="Arial" charset="0"/>
                <a:cs typeface="Arial" charset="0"/>
              </a:rPr>
              <a:t>Сохранение импульсного набора</a:t>
            </a:r>
          </a:p>
        </p:txBody>
      </p:sp>
    </p:spTree>
    <p:extLst>
      <p:ext uri="{BB962C8B-B14F-4D97-AF65-F5344CB8AC3E}">
        <p14:creationId xmlns:p14="http://schemas.microsoft.com/office/powerpoint/2010/main" val="2298575983"/>
      </p:ext>
    </p:extLst>
  </p:cSld>
  <p:clrMapOvr>
    <a:masterClrMapping/>
  </p:clrMapOvr>
  <p:transition spd="slow" advTm="8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repeatCount="2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10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2000"/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4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1" grpId="0" animBg="1"/>
      <p:bldP spid="23" grpId="0"/>
      <p:bldP spid="29" grpId="0" animBg="1"/>
      <p:bldP spid="29" grpId="1" animBg="1"/>
      <p:bldP spid="51" grpId="0" animBg="1"/>
      <p:bldP spid="53" grpId="0" animBg="1"/>
      <p:bldP spid="41" grpId="0"/>
      <p:bldP spid="38" grpId="0"/>
      <p:bldP spid="47" grpId="0"/>
      <p:bldP spid="49" grpId="0"/>
      <p:bldP spid="59" grpId="0"/>
      <p:bldP spid="59" grpId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Shape 11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993063" cy="669925"/>
          </a:xfrm>
        </p:spPr>
        <p:txBody>
          <a:bodyPr tIns="45700" bIns="45700"/>
          <a:lstStyle/>
          <a:p>
            <a:pPr eaLnBrk="1" hangingPunct="1">
              <a:buClr>
                <a:srgbClr val="655D9D"/>
              </a:buClr>
              <a:buSzPct val="25000"/>
              <a:buFont typeface="Verdana" charset="0"/>
              <a:buNone/>
            </a:pPr>
            <a:r>
              <a:rPr lang="en-US" sz="2800">
                <a:solidFill>
                  <a:srgbClr val="655D9D"/>
                </a:solidFill>
                <a:latin typeface="Verdana" charset="0"/>
                <a:cs typeface="Verdana" charset="0"/>
                <a:sym typeface="Verdana" charset="0"/>
              </a:rPr>
              <a:t>Медиатор Плана Нумерации</a:t>
            </a:r>
          </a:p>
        </p:txBody>
      </p:sp>
      <p:sp>
        <p:nvSpPr>
          <p:cNvPr id="188418" name="Shape 112"/>
          <p:cNvSpPr txBox="1">
            <a:spLocks noChangeArrowheads="1"/>
          </p:cNvSpPr>
          <p:nvPr/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Tahoma" charset="0"/>
              <a:buNone/>
            </a:pPr>
            <a:fld id="{F91313D0-65C7-DB4A-A2B7-9B8A67EB89DB}" type="slidenum">
              <a:rPr kumimoji="0" lang="en-US" sz="1600" smtClean="0">
                <a:solidFill>
                  <a:srgbClr val="000000"/>
                </a:solidFill>
                <a:latin typeface="Tahoma" charset="0"/>
                <a:cs typeface="Tahoma" charset="0"/>
                <a:sym typeface="Tahoma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Tahoma" charset="0"/>
                <a:buNone/>
              </a:pPr>
              <a:t>81</a:t>
            </a:fld>
            <a:endParaRPr kumimoji="0" lang="en-US" sz="1600" smtClean="0">
              <a:solidFill>
                <a:srgbClr val="000000"/>
              </a:solidFill>
              <a:latin typeface="Tahoma" charset="0"/>
              <a:cs typeface="Tahoma" charset="0"/>
              <a:sym typeface="Tahoma" charset="0"/>
            </a:endParaRPr>
          </a:p>
        </p:txBody>
      </p:sp>
      <p:pic>
        <p:nvPicPr>
          <p:cNvPr id="188419" name="Shape 1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1404938"/>
            <a:ext cx="847725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Shape 114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1403350"/>
            <a:ext cx="8477250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Shape 115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1392238"/>
            <a:ext cx="8488362" cy="474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3996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Shape 48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60438"/>
            <a:ext cx="693737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6" name="Shape 483"/>
          <p:cNvSpPr>
            <a:spLocks noGrp="1"/>
          </p:cNvSpPr>
          <p:nvPr>
            <p:ph type="title"/>
          </p:nvPr>
        </p:nvSpPr>
        <p:spPr>
          <a:xfrm>
            <a:off x="755650" y="115888"/>
            <a:ext cx="7993063" cy="669925"/>
          </a:xfrm>
        </p:spPr>
        <p:txBody>
          <a:bodyPr tIns="45700" bIns="45700"/>
          <a:lstStyle/>
          <a:p>
            <a:pPr eaLnBrk="1" hangingPunct="1">
              <a:buClr>
                <a:srgbClr val="655D9D"/>
              </a:buClr>
              <a:buSzPct val="25000"/>
              <a:buFont typeface="Verdana" charset="0"/>
              <a:buNone/>
            </a:pPr>
            <a:r>
              <a:rPr lang="en-US" sz="3200">
                <a:solidFill>
                  <a:srgbClr val="655D9D"/>
                </a:solidFill>
                <a:latin typeface="Verdana" charset="0"/>
                <a:cs typeface="Verdana" charset="0"/>
                <a:sym typeface="Verdana" charset="0"/>
              </a:rPr>
              <a:t>Прохождение вызова</a:t>
            </a:r>
          </a:p>
        </p:txBody>
      </p:sp>
      <p:sp>
        <p:nvSpPr>
          <p:cNvPr id="190467" name="Shape 484"/>
          <p:cNvSpPr txBox="1">
            <a:spLocks noChangeArrowheads="1"/>
          </p:cNvSpPr>
          <p:nvPr/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Tahoma" charset="0"/>
              <a:buNone/>
            </a:pPr>
            <a:fld id="{E2899525-4823-6449-B752-691007BA7C38}" type="slidenum">
              <a:rPr kumimoji="0" lang="en-US" sz="1600" smtClean="0">
                <a:solidFill>
                  <a:srgbClr val="000000"/>
                </a:solidFill>
                <a:latin typeface="Tahoma" charset="0"/>
                <a:cs typeface="Tahoma" charset="0"/>
                <a:sym typeface="Tahoma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Tahoma" charset="0"/>
                <a:buNone/>
              </a:pPr>
              <a:t>82</a:t>
            </a:fld>
            <a:endParaRPr kumimoji="0" lang="en-US" sz="1600" smtClean="0">
              <a:solidFill>
                <a:srgbClr val="000000"/>
              </a:solidFill>
              <a:latin typeface="Tahoma" charset="0"/>
              <a:cs typeface="Tahoma" charset="0"/>
              <a:sym typeface="Tahoma" charset="0"/>
            </a:endParaRPr>
          </a:p>
        </p:txBody>
      </p:sp>
      <p:sp>
        <p:nvSpPr>
          <p:cNvPr id="485" name="Shape 485"/>
          <p:cNvSpPr>
            <a:spLocks noChangeArrowheads="1"/>
          </p:cNvSpPr>
          <p:nvPr/>
        </p:nvSpPr>
        <p:spPr bwMode="auto">
          <a:xfrm>
            <a:off x="1982788" y="1701800"/>
            <a:ext cx="760412" cy="211138"/>
          </a:xfrm>
          <a:prstGeom prst="rightArrow">
            <a:avLst>
              <a:gd name="adj1" fmla="val 18602"/>
              <a:gd name="adj2" fmla="val 50004"/>
            </a:avLst>
          </a:prstGeom>
          <a:solidFill>
            <a:srgbClr val="7575D1"/>
          </a:solidFill>
          <a:ln w="25400">
            <a:solidFill>
              <a:srgbClr val="7575D1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6" name="Shape 486"/>
          <p:cNvSpPr>
            <a:spLocks noChangeArrowheads="1"/>
          </p:cNvSpPr>
          <p:nvPr/>
        </p:nvSpPr>
        <p:spPr bwMode="auto">
          <a:xfrm>
            <a:off x="2965450" y="1517650"/>
            <a:ext cx="298450" cy="255588"/>
          </a:xfrm>
          <a:prstGeom prst="rightArrow">
            <a:avLst>
              <a:gd name="adj1" fmla="val 12352"/>
              <a:gd name="adj2" fmla="val 50000"/>
            </a:avLst>
          </a:prstGeom>
          <a:solidFill>
            <a:srgbClr val="7575D1"/>
          </a:solidFill>
          <a:ln w="25400">
            <a:solidFill>
              <a:srgbClr val="7575D1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7" name="Shape 487"/>
          <p:cNvSpPr>
            <a:spLocks noChangeArrowheads="1"/>
          </p:cNvSpPr>
          <p:nvPr/>
        </p:nvSpPr>
        <p:spPr bwMode="auto">
          <a:xfrm>
            <a:off x="3457575" y="1587500"/>
            <a:ext cx="312738" cy="212725"/>
          </a:xfrm>
          <a:prstGeom prst="rightArrow">
            <a:avLst>
              <a:gd name="adj1" fmla="val 14250"/>
              <a:gd name="adj2" fmla="val 49999"/>
            </a:avLst>
          </a:prstGeom>
          <a:solidFill>
            <a:srgbClr val="56FFD2"/>
          </a:solidFill>
          <a:ln w="25400">
            <a:solidFill>
              <a:srgbClr val="00AB7E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8" name="Shape 488"/>
          <p:cNvSpPr>
            <a:spLocks noChangeArrowheads="1"/>
          </p:cNvSpPr>
          <p:nvPr/>
        </p:nvSpPr>
        <p:spPr bwMode="auto">
          <a:xfrm rot="2219999">
            <a:off x="4257675" y="1657350"/>
            <a:ext cx="1331913" cy="257175"/>
          </a:xfrm>
          <a:prstGeom prst="rightArrow">
            <a:avLst>
              <a:gd name="adj1" fmla="val 19519"/>
              <a:gd name="adj2" fmla="val 49992"/>
            </a:avLst>
          </a:prstGeom>
          <a:solidFill>
            <a:srgbClr val="56FFD2"/>
          </a:solidFill>
          <a:ln w="25400">
            <a:solidFill>
              <a:srgbClr val="00AB7E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9" name="Shape 489"/>
          <p:cNvSpPr>
            <a:spLocks noChangeArrowheads="1"/>
          </p:cNvSpPr>
          <p:nvPr/>
        </p:nvSpPr>
        <p:spPr bwMode="auto">
          <a:xfrm>
            <a:off x="5664200" y="2189163"/>
            <a:ext cx="1735138" cy="215900"/>
          </a:xfrm>
          <a:prstGeom prst="rightArrow">
            <a:avLst>
              <a:gd name="adj1" fmla="val 20259"/>
              <a:gd name="adj2" fmla="val 50007"/>
            </a:avLst>
          </a:prstGeom>
          <a:solidFill>
            <a:srgbClr val="56FFD2"/>
          </a:solidFill>
          <a:ln w="25400">
            <a:solidFill>
              <a:srgbClr val="00AB7E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0" name="Shape 490"/>
          <p:cNvSpPr>
            <a:spLocks noChangeArrowheads="1"/>
          </p:cNvSpPr>
          <p:nvPr/>
        </p:nvSpPr>
        <p:spPr bwMode="auto">
          <a:xfrm rot="10800000">
            <a:off x="5648325" y="2525713"/>
            <a:ext cx="1735138" cy="215900"/>
          </a:xfrm>
          <a:prstGeom prst="rightArrow">
            <a:avLst>
              <a:gd name="adj1" fmla="val 20259"/>
              <a:gd name="adj2" fmla="val 50007"/>
            </a:avLst>
          </a:prstGeom>
          <a:solidFill>
            <a:srgbClr val="FF33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1" name="Shape 491"/>
          <p:cNvSpPr>
            <a:spLocks noChangeArrowheads="1"/>
          </p:cNvSpPr>
          <p:nvPr/>
        </p:nvSpPr>
        <p:spPr bwMode="auto">
          <a:xfrm rot="7379999">
            <a:off x="4013994" y="3212307"/>
            <a:ext cx="1735137" cy="215900"/>
          </a:xfrm>
          <a:prstGeom prst="rightArrow">
            <a:avLst>
              <a:gd name="adj1" fmla="val 20259"/>
              <a:gd name="adj2" fmla="val 50007"/>
            </a:avLst>
          </a:prstGeom>
          <a:solidFill>
            <a:srgbClr val="FF33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2" name="Shape 492"/>
          <p:cNvSpPr>
            <a:spLocks noChangeArrowheads="1"/>
          </p:cNvSpPr>
          <p:nvPr/>
        </p:nvSpPr>
        <p:spPr bwMode="auto">
          <a:xfrm rot="5880000">
            <a:off x="2937669" y="4541044"/>
            <a:ext cx="1308100" cy="188912"/>
          </a:xfrm>
          <a:prstGeom prst="rightArrow">
            <a:avLst>
              <a:gd name="adj1" fmla="val 20037"/>
              <a:gd name="adj2" fmla="val 50009"/>
            </a:avLst>
          </a:prstGeom>
          <a:solidFill>
            <a:srgbClr val="FF33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3" name="Shape 493"/>
          <p:cNvSpPr>
            <a:spLocks noChangeArrowheads="1"/>
          </p:cNvSpPr>
          <p:nvPr/>
        </p:nvSpPr>
        <p:spPr bwMode="auto">
          <a:xfrm rot="10800000">
            <a:off x="2940050" y="5327650"/>
            <a:ext cx="266700" cy="214313"/>
          </a:xfrm>
          <a:prstGeom prst="rightArrow">
            <a:avLst>
              <a:gd name="adj1" fmla="val 12917"/>
              <a:gd name="adj2" fmla="val 50002"/>
            </a:avLst>
          </a:prstGeom>
          <a:solidFill>
            <a:srgbClr val="7575D1"/>
          </a:solidFill>
          <a:ln w="25400">
            <a:solidFill>
              <a:srgbClr val="7575D1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4" name="Shape 494"/>
          <p:cNvSpPr>
            <a:spLocks noChangeArrowheads="1"/>
          </p:cNvSpPr>
          <p:nvPr/>
        </p:nvSpPr>
        <p:spPr bwMode="auto">
          <a:xfrm rot="10800000">
            <a:off x="1997075" y="5275263"/>
            <a:ext cx="687388" cy="141287"/>
          </a:xfrm>
          <a:prstGeom prst="rightArrow">
            <a:avLst>
              <a:gd name="adj1" fmla="val 19380"/>
              <a:gd name="adj2" fmla="val 50003"/>
            </a:avLst>
          </a:prstGeom>
          <a:solidFill>
            <a:srgbClr val="7575D1"/>
          </a:solidFill>
          <a:ln w="25400">
            <a:solidFill>
              <a:srgbClr val="7575D1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325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Shape 188"/>
          <p:cNvSpPr>
            <a:spLocks noGrp="1"/>
          </p:cNvSpPr>
          <p:nvPr>
            <p:ph type="title"/>
          </p:nvPr>
        </p:nvSpPr>
        <p:spPr>
          <a:xfrm>
            <a:off x="1071563" y="285750"/>
            <a:ext cx="8072437" cy="1143000"/>
          </a:xfrm>
        </p:spPr>
        <p:txBody>
          <a:bodyPr tIns="45700" bIns="45700"/>
          <a:lstStyle/>
          <a:p>
            <a:pPr eaLnBrk="1" hangingPunct="1">
              <a:buClr>
                <a:srgbClr val="655D9D"/>
              </a:buClr>
              <a:buSzPct val="25000"/>
              <a:buFont typeface="Verdana" charset="0"/>
              <a:buNone/>
            </a:pPr>
            <a:r>
              <a:rPr lang="en-US" sz="3200">
                <a:solidFill>
                  <a:srgbClr val="655D9D"/>
                </a:solidFill>
                <a:latin typeface="Verdana" charset="0"/>
                <a:cs typeface="Verdana" charset="0"/>
                <a:sym typeface="Verdana" charset="0"/>
              </a:rPr>
              <a:t>Модернизация отдельной АТС</a:t>
            </a:r>
          </a:p>
        </p:txBody>
      </p:sp>
      <p:sp>
        <p:nvSpPr>
          <p:cNvPr id="192514" name="Shape 189"/>
          <p:cNvSpPr txBox="1">
            <a:spLocks noChangeArrowheads="1"/>
          </p:cNvSpPr>
          <p:nvPr/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Tahoma" charset="0"/>
              <a:buNone/>
            </a:pPr>
            <a:fld id="{52A94B74-7155-4C44-B2E1-A25F35720802}" type="slidenum">
              <a:rPr kumimoji="0" lang="en-US" sz="1600" smtClean="0">
                <a:solidFill>
                  <a:srgbClr val="000000"/>
                </a:solidFill>
                <a:latin typeface="Tahoma" charset="0"/>
                <a:cs typeface="Tahoma" charset="0"/>
                <a:sym typeface="Tahoma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Tahoma" charset="0"/>
                <a:buNone/>
              </a:pPr>
              <a:t>83</a:t>
            </a:fld>
            <a:endParaRPr kumimoji="0" lang="en-US" sz="1600" smtClean="0">
              <a:solidFill>
                <a:srgbClr val="000000"/>
              </a:solidFill>
              <a:latin typeface="Tahoma" charset="0"/>
              <a:cs typeface="Tahoma" charset="0"/>
              <a:sym typeface="Tahoma" charset="0"/>
            </a:endParaRPr>
          </a:p>
        </p:txBody>
      </p:sp>
      <p:pic>
        <p:nvPicPr>
          <p:cNvPr id="192515" name="Shape 190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1027113"/>
            <a:ext cx="48768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Shape 191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1027113"/>
            <a:ext cx="48768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" name="Shape 192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1027113"/>
            <a:ext cx="489585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" name="Shape 193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1027113"/>
            <a:ext cx="489585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" name="Shape 194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1027113"/>
            <a:ext cx="489585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" name="Shape 195"/>
          <p:cNvPicPr preferRelativeResize="0"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5113338"/>
            <a:ext cx="3333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322923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Shape 254"/>
          <p:cNvSpPr txBox="1">
            <a:spLocks noChangeArrowheads="1"/>
          </p:cNvSpPr>
          <p:nvPr/>
        </p:nvSpPr>
        <p:spPr bwMode="auto">
          <a:xfrm>
            <a:off x="627063" y="49213"/>
            <a:ext cx="81930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655D9D"/>
              </a:buClr>
              <a:buSzPct val="25000"/>
              <a:buFont typeface="Verdana" charset="0"/>
              <a:buNone/>
            </a:pPr>
            <a:r>
              <a:rPr kumimoji="0" lang="en-US" sz="3600" smtClean="0">
                <a:solidFill>
                  <a:srgbClr val="655D9D"/>
                </a:solidFill>
                <a:latin typeface="Verdana" charset="0"/>
                <a:cs typeface="Verdana" charset="0"/>
                <a:sym typeface="Verdana" charset="0"/>
              </a:rPr>
              <a:t>Переносимость номера</a:t>
            </a:r>
          </a:p>
        </p:txBody>
      </p:sp>
      <p:pic>
        <p:nvPicPr>
          <p:cNvPr id="194562" name="Shape 25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922338"/>
            <a:ext cx="6870700" cy="5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563" name="Shape 256"/>
          <p:cNvCxnSpPr>
            <a:cxnSpLocks noChangeShapeType="1"/>
          </p:cNvCxnSpPr>
          <p:nvPr/>
        </p:nvCxnSpPr>
        <p:spPr bwMode="auto">
          <a:xfrm rot="10800000">
            <a:off x="3157538" y="2278063"/>
            <a:ext cx="2303462" cy="379412"/>
          </a:xfrm>
          <a:prstGeom prst="straightConnector1">
            <a:avLst/>
          </a:prstGeom>
          <a:noFill/>
          <a:ln w="19050">
            <a:solidFill>
              <a:srgbClr val="66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564" name="Shape 257"/>
          <p:cNvCxnSpPr>
            <a:cxnSpLocks noChangeShapeType="1"/>
          </p:cNvCxnSpPr>
          <p:nvPr/>
        </p:nvCxnSpPr>
        <p:spPr bwMode="auto">
          <a:xfrm rot="16200000" flipH="1">
            <a:off x="3227387" y="2284413"/>
            <a:ext cx="131763" cy="14288"/>
          </a:xfrm>
          <a:prstGeom prst="straightConnector1">
            <a:avLst/>
          </a:prstGeom>
          <a:noFill/>
          <a:ln w="9525">
            <a:solidFill>
              <a:srgbClr val="66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565" name="Shape 258"/>
          <p:cNvCxnSpPr>
            <a:cxnSpLocks noChangeShapeType="1"/>
          </p:cNvCxnSpPr>
          <p:nvPr/>
        </p:nvCxnSpPr>
        <p:spPr bwMode="auto">
          <a:xfrm rot="16200000" flipH="1">
            <a:off x="3281363" y="2295525"/>
            <a:ext cx="123825" cy="9525"/>
          </a:xfrm>
          <a:prstGeom prst="straightConnector1">
            <a:avLst/>
          </a:prstGeom>
          <a:noFill/>
          <a:ln w="9525">
            <a:solidFill>
              <a:srgbClr val="66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566" name="Shape 259"/>
          <p:cNvSpPr>
            <a:spLocks noChangeArrowheads="1"/>
          </p:cNvSpPr>
          <p:nvPr/>
        </p:nvSpPr>
        <p:spPr bwMode="auto">
          <a:xfrm>
            <a:off x="1590675" y="1828800"/>
            <a:ext cx="1952625" cy="7334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666699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60" name="Shape 260"/>
          <p:cNvCxnSpPr>
            <a:cxnSpLocks noChangeShapeType="1"/>
          </p:cNvCxnSpPr>
          <p:nvPr/>
        </p:nvCxnSpPr>
        <p:spPr bwMode="auto">
          <a:xfrm flipH="1">
            <a:off x="4837113" y="3289300"/>
            <a:ext cx="2219325" cy="1849438"/>
          </a:xfrm>
          <a:prstGeom prst="straightConnector1">
            <a:avLst/>
          </a:prstGeom>
          <a:noFill/>
          <a:ln w="76200" cmpd="tri">
            <a:solidFill>
              <a:srgbClr val="CC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4568" name="Shape 261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1924050"/>
            <a:ext cx="6921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" name="Shape 262"/>
          <p:cNvSpPr>
            <a:spLocks noChangeArrowheads="1"/>
          </p:cNvSpPr>
          <p:nvPr/>
        </p:nvSpPr>
        <p:spPr bwMode="auto">
          <a:xfrm>
            <a:off x="2543175" y="4381500"/>
            <a:ext cx="2533650" cy="1514475"/>
          </a:xfrm>
          <a:prstGeom prst="ellipse">
            <a:avLst/>
          </a:prstGeom>
          <a:solidFill>
            <a:schemeClr val="bg1"/>
          </a:solidFill>
          <a:ln w="25400">
            <a:solidFill>
              <a:srgbClr val="666699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63" name="Shape 263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5251450"/>
            <a:ext cx="866775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4" name="Shape 264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4170363"/>
            <a:ext cx="8191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5" name="Shape 265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4718050"/>
            <a:ext cx="665163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73" name="Shape 266"/>
          <p:cNvSpPr>
            <a:spLocks noChangeArrowheads="1"/>
          </p:cNvSpPr>
          <p:nvPr/>
        </p:nvSpPr>
        <p:spPr bwMode="auto">
          <a:xfrm>
            <a:off x="5267325" y="2066925"/>
            <a:ext cx="3038475" cy="14478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0B0F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4574" name="Shape 267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888" y="2068513"/>
            <a:ext cx="1062037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75" name="Shape 268"/>
          <p:cNvSpPr txBox="1">
            <a:spLocks noChangeArrowheads="1"/>
          </p:cNvSpPr>
          <p:nvPr/>
        </p:nvSpPr>
        <p:spPr bwMode="auto">
          <a:xfrm>
            <a:off x="5410200" y="2981325"/>
            <a:ext cx="593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kumimoji="0" lang="en-US" sz="1400" smtClean="0">
                <a:solidFill>
                  <a:srgbClr val="000000"/>
                </a:solidFill>
                <a:sym typeface="Arial" charset="0"/>
              </a:rPr>
              <a:t>МПН</a:t>
            </a:r>
          </a:p>
        </p:txBody>
      </p:sp>
      <p:sp>
        <p:nvSpPr>
          <p:cNvPr id="194576" name="Shape 269"/>
          <p:cNvSpPr txBox="1">
            <a:spLocks noChangeArrowheads="1"/>
          </p:cNvSpPr>
          <p:nvPr/>
        </p:nvSpPr>
        <p:spPr bwMode="auto">
          <a:xfrm>
            <a:off x="6811963" y="2428875"/>
            <a:ext cx="105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kumimoji="0" lang="en-US" sz="1400" smtClean="0">
                <a:solidFill>
                  <a:srgbClr val="000000"/>
                </a:solidFill>
                <a:sym typeface="Arial" charset="0"/>
              </a:rPr>
              <a:t>Сеть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kumimoji="0" lang="en-US" sz="1400" smtClean="0">
                <a:solidFill>
                  <a:srgbClr val="000000"/>
                </a:solidFill>
                <a:sym typeface="Arial" charset="0"/>
              </a:rPr>
              <a:t>NGN / IMS</a:t>
            </a:r>
          </a:p>
        </p:txBody>
      </p:sp>
      <p:sp>
        <p:nvSpPr>
          <p:cNvPr id="270" name="Shape 270"/>
          <p:cNvSpPr txBox="1">
            <a:spLocks noChangeArrowheads="1"/>
          </p:cNvSpPr>
          <p:nvPr/>
        </p:nvSpPr>
        <p:spPr bwMode="auto">
          <a:xfrm rot="-2399999">
            <a:off x="5497513" y="3846513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kumimoji="0" lang="en-US" sz="1800" smtClean="0">
                <a:solidFill>
                  <a:srgbClr val="000000"/>
                </a:solidFill>
                <a:sym typeface="Arial" charset="0"/>
              </a:rPr>
              <a:t>PON</a:t>
            </a:r>
          </a:p>
        </p:txBody>
      </p:sp>
      <p:pic>
        <p:nvPicPr>
          <p:cNvPr id="194578" name="Shape 271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1933575"/>
            <a:ext cx="4381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2" name="Shape 272"/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4957763"/>
            <a:ext cx="566738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" name="Shape 273"/>
          <p:cNvSpPr>
            <a:spLocks noChangeArrowheads="1"/>
          </p:cNvSpPr>
          <p:nvPr/>
        </p:nvSpPr>
        <p:spPr bwMode="auto">
          <a:xfrm>
            <a:off x="1781175" y="2657475"/>
            <a:ext cx="619125" cy="2114550"/>
          </a:xfrm>
          <a:prstGeom prst="curvedRightArrow">
            <a:avLst>
              <a:gd name="adj1" fmla="val 16555"/>
              <a:gd name="adj2" fmla="val 20002"/>
              <a:gd name="adj3" fmla="val 16199"/>
            </a:avLst>
          </a:prstGeom>
          <a:solidFill>
            <a:schemeClr val="bg1"/>
          </a:solidFill>
          <a:ln w="25400">
            <a:solidFill>
              <a:srgbClr val="666699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4" name="Shape 274"/>
          <p:cNvSpPr txBox="1">
            <a:spLocks noChangeArrowheads="1"/>
          </p:cNvSpPr>
          <p:nvPr/>
        </p:nvSpPr>
        <p:spPr bwMode="auto">
          <a:xfrm>
            <a:off x="2327275" y="3209925"/>
            <a:ext cx="1798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kumimoji="0" lang="en-US" sz="1400" smtClean="0">
                <a:solidFill>
                  <a:srgbClr val="000000"/>
                </a:solidFill>
                <a:sym typeface="Arial" charset="0"/>
              </a:rPr>
              <a:t>Абонент переходит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kumimoji="0" lang="en-US" sz="1400" smtClean="0">
                <a:solidFill>
                  <a:srgbClr val="000000"/>
                </a:solidFill>
                <a:sym typeface="Arial" charset="0"/>
              </a:rPr>
              <a:t>на PON</a:t>
            </a:r>
          </a:p>
        </p:txBody>
      </p:sp>
      <p:sp>
        <p:nvSpPr>
          <p:cNvPr id="194582" name="Shape 275"/>
          <p:cNvSpPr txBox="1">
            <a:spLocks noChangeArrowheads="1"/>
          </p:cNvSpPr>
          <p:nvPr/>
        </p:nvSpPr>
        <p:spPr bwMode="auto">
          <a:xfrm>
            <a:off x="2068513" y="1389063"/>
            <a:ext cx="2436812" cy="369887"/>
          </a:xfrm>
          <a:prstGeom prst="rect">
            <a:avLst/>
          </a:prstGeom>
          <a:solidFill>
            <a:schemeClr val="bg1"/>
          </a:solidFill>
          <a:ln w="19050">
            <a:solidFill>
              <a:srgbClr val="666699"/>
            </a:solidFill>
            <a:miter lim="800000"/>
            <a:headEnd/>
            <a:tailEnd/>
          </a:ln>
        </p:spPr>
        <p:txBody>
          <a:bodyPr lIns="91425" tIns="45700" rIns="91425" bIns="4570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25000"/>
              <a:buFont typeface="Arial" charset="0"/>
              <a:buNone/>
            </a:pPr>
            <a:r>
              <a:rPr kumimoji="0" lang="en-US" sz="1800" b="1" smtClean="0">
                <a:solidFill>
                  <a:srgbClr val="C00000"/>
                </a:solidFill>
                <a:sym typeface="Arial" charset="0"/>
              </a:rPr>
              <a:t>(495) 345-67-89</a:t>
            </a:r>
          </a:p>
        </p:txBody>
      </p:sp>
      <p:sp>
        <p:nvSpPr>
          <p:cNvPr id="276" name="Shape 276"/>
          <p:cNvSpPr txBox="1">
            <a:spLocks noChangeArrowheads="1"/>
          </p:cNvSpPr>
          <p:nvPr/>
        </p:nvSpPr>
        <p:spPr bwMode="auto">
          <a:xfrm>
            <a:off x="3449638" y="3779838"/>
            <a:ext cx="2084387" cy="369887"/>
          </a:xfrm>
          <a:prstGeom prst="rect">
            <a:avLst/>
          </a:prstGeom>
          <a:solidFill>
            <a:schemeClr val="bg1"/>
          </a:solidFill>
          <a:ln w="19050">
            <a:solidFill>
              <a:srgbClr val="666699"/>
            </a:solidFill>
            <a:miter lim="800000"/>
            <a:headEnd/>
            <a:tailEnd/>
          </a:ln>
        </p:spPr>
        <p:txBody>
          <a:bodyPr lIns="91425" tIns="45700" rIns="91425" bIns="4570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Pct val="25000"/>
              <a:buFont typeface="Arial" charset="0"/>
              <a:buNone/>
            </a:pPr>
            <a:r>
              <a:rPr kumimoji="0" lang="en-US" sz="1800" b="1" smtClean="0">
                <a:solidFill>
                  <a:srgbClr val="C00000"/>
                </a:solidFill>
                <a:sym typeface="Arial" charset="0"/>
              </a:rPr>
              <a:t>(495) 345-67-89</a:t>
            </a:r>
          </a:p>
        </p:txBody>
      </p:sp>
      <p:sp>
        <p:nvSpPr>
          <p:cNvPr id="194584" name="Shape 277"/>
          <p:cNvSpPr txBox="1">
            <a:spLocks noChangeArrowheads="1"/>
          </p:cNvSpPr>
          <p:nvPr/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Tahoma" charset="0"/>
              <a:buNone/>
            </a:pPr>
            <a:fld id="{5DBBAD62-46B6-3949-8F95-7BEBE2C0BF18}" type="slidenum">
              <a:rPr kumimoji="0" lang="en-US" sz="1600" smtClean="0">
                <a:solidFill>
                  <a:srgbClr val="000000"/>
                </a:solidFill>
                <a:latin typeface="Tahoma" charset="0"/>
                <a:cs typeface="Tahoma" charset="0"/>
                <a:sym typeface="Tahoma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Tahoma" charset="0"/>
                <a:buNone/>
              </a:pPr>
              <a:t>84</a:t>
            </a:fld>
            <a:endParaRPr kumimoji="0" lang="en-US" sz="1600" smtClean="0">
              <a:solidFill>
                <a:srgbClr val="000000"/>
              </a:solidFill>
              <a:latin typeface="Tahoma" charset="0"/>
              <a:cs typeface="Tahoma" charset="0"/>
              <a:sym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4735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3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Shape 282"/>
          <p:cNvSpPr>
            <a:spLocks noGrp="1"/>
          </p:cNvSpPr>
          <p:nvPr>
            <p:ph type="title"/>
          </p:nvPr>
        </p:nvSpPr>
        <p:spPr>
          <a:xfrm>
            <a:off x="600075" y="0"/>
            <a:ext cx="8558213" cy="906463"/>
          </a:xfrm>
        </p:spPr>
        <p:txBody>
          <a:bodyPr tIns="45700" bIns="45700"/>
          <a:lstStyle/>
          <a:p>
            <a:pPr eaLnBrk="1" hangingPunct="1">
              <a:buClr>
                <a:srgbClr val="655D9D"/>
              </a:buClr>
              <a:buSzPct val="25000"/>
              <a:buFont typeface="Verdana" charset="0"/>
              <a:buNone/>
            </a:pPr>
            <a:r>
              <a:rPr lang="en-US" sz="3600">
                <a:solidFill>
                  <a:srgbClr val="655D9D"/>
                </a:solidFill>
                <a:latin typeface="Verdana" charset="0"/>
                <a:cs typeface="Verdana" charset="0"/>
                <a:sym typeface="Verdana" charset="0"/>
              </a:rPr>
              <a:t>Реализация функций СОРМ</a:t>
            </a:r>
          </a:p>
        </p:txBody>
      </p:sp>
      <p:sp>
        <p:nvSpPr>
          <p:cNvPr id="196610" name="Shape 283"/>
          <p:cNvSpPr txBox="1"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0" lang="ru-RU" sz="3200" smtClean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196611" name="Shape 284"/>
          <p:cNvSpPr txBox="1">
            <a:spLocks noChangeArrowheads="1"/>
          </p:cNvSpPr>
          <p:nvPr/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25000"/>
              <a:buFont typeface="Tahoma" charset="0"/>
              <a:buNone/>
            </a:pPr>
            <a:fld id="{D2A4A2C5-C707-A441-BFA0-E945256726C3}" type="slidenum">
              <a:rPr kumimoji="0" lang="en-US" sz="1600" smtClean="0">
                <a:solidFill>
                  <a:srgbClr val="000000"/>
                </a:solidFill>
                <a:latin typeface="Tahoma" charset="0"/>
                <a:cs typeface="Tahoma" charset="0"/>
                <a:sym typeface="Tahoma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25000"/>
                <a:buFont typeface="Tahoma" charset="0"/>
                <a:buNone/>
              </a:pPr>
              <a:t>85</a:t>
            </a:fld>
            <a:endParaRPr kumimoji="0" lang="en-US" sz="1600" smtClean="0">
              <a:solidFill>
                <a:srgbClr val="000000"/>
              </a:solidFill>
              <a:latin typeface="Tahoma" charset="0"/>
              <a:cs typeface="Tahoma" charset="0"/>
              <a:sym typeface="Tahoma" charset="0"/>
            </a:endParaRPr>
          </a:p>
        </p:txBody>
      </p:sp>
      <p:pic>
        <p:nvPicPr>
          <p:cNvPr id="196612" name="Shape 28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100138"/>
            <a:ext cx="7986713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02831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01613"/>
            <a:ext cx="8162925" cy="1066800"/>
          </a:xfrm>
        </p:spPr>
        <p:txBody>
          <a:bodyPr/>
          <a:lstStyle/>
          <a:p>
            <a:pPr eaLnBrk="1" hangingPunct="1"/>
            <a:r>
              <a:rPr kumimoji="0" lang="ru-RU" sz="3200">
                <a:latin typeface="Verdana" charset="0"/>
              </a:rPr>
              <a:t>Последовательность развития </a:t>
            </a:r>
            <a:br>
              <a:rPr kumimoji="0" lang="ru-RU" sz="3200">
                <a:latin typeface="Verdana" charset="0"/>
              </a:rPr>
            </a:br>
            <a:r>
              <a:rPr kumimoji="0" lang="ru-RU" sz="3200">
                <a:latin typeface="Verdana" charset="0"/>
              </a:rPr>
              <a:t>центров обработки вызовов</a:t>
            </a:r>
            <a:endParaRPr kumimoji="0" lang="ru-RU" sz="2800">
              <a:solidFill>
                <a:schemeClr val="folHlink"/>
              </a:solidFill>
              <a:latin typeface="Verdana" charset="0"/>
            </a:endParaRPr>
          </a:p>
        </p:txBody>
      </p:sp>
      <p:grpSp>
        <p:nvGrpSpPr>
          <p:cNvPr id="198658" name="Group 3"/>
          <p:cNvGrpSpPr>
            <a:grpSpLocks/>
          </p:cNvGrpSpPr>
          <p:nvPr/>
        </p:nvGrpSpPr>
        <p:grpSpPr bwMode="auto">
          <a:xfrm>
            <a:off x="827088" y="1557338"/>
            <a:ext cx="7848600" cy="4541837"/>
            <a:chOff x="720" y="1440"/>
            <a:chExt cx="4944" cy="2861"/>
          </a:xfrm>
        </p:grpSpPr>
        <p:sp>
          <p:nvSpPr>
            <p:cNvPr id="198659" name="Text Box 4"/>
            <p:cNvSpPr txBox="1">
              <a:spLocks noChangeArrowheads="1"/>
            </p:cNvSpPr>
            <p:nvPr/>
          </p:nvSpPr>
          <p:spPr bwMode="auto">
            <a:xfrm>
              <a:off x="960" y="3312"/>
              <a:ext cx="1968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0" lang="ru-RU" smtClean="0">
                  <a:solidFill>
                    <a:srgbClr val="000000"/>
                  </a:solidFill>
                  <a:latin typeface="Verdana" charset="0"/>
                </a:rPr>
                <a:t>Ступени распределения вызовов (до 80-х годов ХХ в.)</a:t>
              </a:r>
            </a:p>
          </p:txBody>
        </p:sp>
        <p:sp>
          <p:nvSpPr>
            <p:cNvPr id="198660" name="Text Box 5"/>
            <p:cNvSpPr txBox="1">
              <a:spLocks noChangeArrowheads="1"/>
            </p:cNvSpPr>
            <p:nvPr/>
          </p:nvSpPr>
          <p:spPr bwMode="auto">
            <a:xfrm>
              <a:off x="2544" y="2496"/>
              <a:ext cx="2064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0" lang="en-US" smtClean="0">
                  <a:solidFill>
                    <a:srgbClr val="000000"/>
                  </a:solidFill>
                  <a:latin typeface="Verdana" charset="0"/>
                </a:rPr>
                <a:t>Call-</a:t>
              </a:r>
              <a:r>
                <a:rPr kumimoji="0" lang="ru-RU" smtClean="0">
                  <a:solidFill>
                    <a:srgbClr val="000000"/>
                  </a:solidFill>
                  <a:latin typeface="Verdana" charset="0"/>
                </a:rPr>
                <a:t>центры </a:t>
              </a:r>
            </a:p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0" lang="ru-RU" smtClean="0">
                  <a:solidFill>
                    <a:srgbClr val="000000"/>
                  </a:solidFill>
                  <a:latin typeface="Verdana" charset="0"/>
                </a:rPr>
                <a:t>(1980-2000)</a:t>
              </a:r>
            </a:p>
          </p:txBody>
        </p:sp>
        <p:sp>
          <p:nvSpPr>
            <p:cNvPr id="198661" name="Text Box 6"/>
            <p:cNvSpPr txBox="1">
              <a:spLocks noChangeArrowheads="1"/>
            </p:cNvSpPr>
            <p:nvPr/>
          </p:nvSpPr>
          <p:spPr bwMode="auto">
            <a:xfrm>
              <a:off x="3936" y="1488"/>
              <a:ext cx="172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0" lang="ru-RU" smtClean="0">
                  <a:solidFill>
                    <a:srgbClr val="000000"/>
                  </a:solidFill>
                  <a:latin typeface="Verdana" charset="0"/>
                </a:rPr>
                <a:t>Контакт-центры</a:t>
              </a:r>
            </a:p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kumimoji="0" lang="ru-RU" smtClean="0">
                  <a:solidFill>
                    <a:srgbClr val="000000"/>
                  </a:solidFill>
                  <a:latin typeface="Verdana" charset="0"/>
                </a:rPr>
                <a:t>(</a:t>
              </a:r>
              <a:r>
                <a:rPr kumimoji="0" lang="en-US" smtClean="0">
                  <a:solidFill>
                    <a:srgbClr val="000000"/>
                  </a:solidFill>
                  <a:latin typeface="Verdana" charset="0"/>
                </a:rPr>
                <a:t>XXI </a:t>
              </a:r>
              <a:r>
                <a:rPr kumimoji="0" lang="ru-RU" smtClean="0">
                  <a:solidFill>
                    <a:srgbClr val="000000"/>
                  </a:solidFill>
                  <a:latin typeface="Verdana" charset="0"/>
                </a:rPr>
                <a:t>век) </a:t>
              </a:r>
              <a:endParaRPr kumimoji="0" lang="ru-RU" smtClean="0">
                <a:solidFill>
                  <a:srgbClr val="AFBF39"/>
                </a:solidFill>
                <a:latin typeface="Verdana" charset="0"/>
              </a:endParaRPr>
            </a:p>
          </p:txBody>
        </p:sp>
        <p:grpSp>
          <p:nvGrpSpPr>
            <p:cNvPr id="198662" name="Group 7"/>
            <p:cNvGrpSpPr>
              <a:grpSpLocks/>
            </p:cNvGrpSpPr>
            <p:nvPr/>
          </p:nvGrpSpPr>
          <p:grpSpPr bwMode="auto">
            <a:xfrm>
              <a:off x="720" y="1440"/>
              <a:ext cx="3408" cy="1488"/>
              <a:chOff x="720" y="1440"/>
              <a:chExt cx="3408" cy="1488"/>
            </a:xfrm>
          </p:grpSpPr>
          <p:sp>
            <p:nvSpPr>
              <p:cNvPr id="624648" name="AutoShape 8"/>
              <p:cNvSpPr>
                <a:spLocks noChangeArrowheads="1"/>
              </p:cNvSpPr>
              <p:nvPr/>
            </p:nvSpPr>
            <p:spPr bwMode="auto">
              <a:xfrm rot="3705090">
                <a:off x="2136" y="456"/>
                <a:ext cx="576" cy="3408"/>
              </a:xfrm>
              <a:prstGeom prst="upArrow">
                <a:avLst>
                  <a:gd name="adj1" fmla="val 52074"/>
                  <a:gd name="adj2" fmla="val 96173"/>
                </a:avLst>
              </a:prstGeom>
              <a:gradFill rotWithShape="0">
                <a:gsLst>
                  <a:gs pos="0">
                    <a:srgbClr val="008080"/>
                  </a:gs>
                  <a:gs pos="100000">
                    <a:srgbClr val="004E4E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prstDash val="sysDot"/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4649" name="Oval 9"/>
              <p:cNvSpPr>
                <a:spLocks noChangeArrowheads="1"/>
              </p:cNvSpPr>
              <p:nvPr/>
            </p:nvSpPr>
            <p:spPr bwMode="auto">
              <a:xfrm>
                <a:off x="2304" y="2160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4650" name="Oval 10"/>
              <p:cNvSpPr>
                <a:spLocks noChangeArrowheads="1"/>
              </p:cNvSpPr>
              <p:nvPr/>
            </p:nvSpPr>
            <p:spPr bwMode="auto">
              <a:xfrm>
                <a:off x="3648" y="1440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4651" name="Oval 11"/>
              <p:cNvSpPr>
                <a:spLocks noChangeArrowheads="1"/>
              </p:cNvSpPr>
              <p:nvPr/>
            </p:nvSpPr>
            <p:spPr bwMode="auto">
              <a:xfrm>
                <a:off x="1056" y="2832"/>
                <a:ext cx="96" cy="96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9860303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6985000" cy="1143000"/>
          </a:xfrm>
        </p:spPr>
        <p:txBody>
          <a:bodyPr/>
          <a:lstStyle/>
          <a:p>
            <a:pPr algn="ctr" eaLnBrk="1" hangingPunct="1"/>
            <a:r>
              <a:rPr kumimoji="0" lang="en-US" sz="3600" b="1">
                <a:solidFill>
                  <a:schemeClr val="tx1"/>
                </a:solidFill>
                <a:latin typeface="Verdana" charset="0"/>
              </a:rPr>
              <a:t>Call-</a:t>
            </a:r>
            <a:r>
              <a:rPr kumimoji="0" lang="ru-RU" sz="3600" b="1">
                <a:solidFill>
                  <a:schemeClr val="tx1"/>
                </a:solidFill>
                <a:latin typeface="Verdana" charset="0"/>
              </a:rPr>
              <a:t>центры на базе УАТС</a:t>
            </a:r>
            <a:br>
              <a:rPr kumimoji="0" lang="ru-RU" sz="3600" b="1">
                <a:solidFill>
                  <a:schemeClr val="tx1"/>
                </a:solidFill>
                <a:latin typeface="Verdana" charset="0"/>
              </a:rPr>
            </a:br>
            <a:r>
              <a:rPr kumimoji="0" lang="ru-RU" sz="3600" b="1">
                <a:solidFill>
                  <a:schemeClr val="tx1"/>
                </a:solidFill>
                <a:latin typeface="Verdana" charset="0"/>
              </a:rPr>
              <a:t>вариант </a:t>
            </a:r>
            <a:r>
              <a:rPr kumimoji="0" lang="en-US" sz="3600" b="1">
                <a:solidFill>
                  <a:schemeClr val="tx1"/>
                </a:solidFill>
                <a:latin typeface="Verdana" charset="0"/>
              </a:rPr>
              <a:t>TDM (a)</a:t>
            </a:r>
            <a:endParaRPr kumimoji="0" lang="ru-RU" sz="2400" b="1">
              <a:solidFill>
                <a:schemeClr val="tx1"/>
              </a:solidFill>
              <a:latin typeface="Verdana" charset="0"/>
            </a:endParaRPr>
          </a:p>
        </p:txBody>
      </p:sp>
      <p:graphicFrame>
        <p:nvGraphicFramePr>
          <p:cNvPr id="199682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858838" y="1600200"/>
          <a:ext cx="7426325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693" name="Visio" r:id="rId3" imgW="7823200" imgH="4775200" progId="Visio.Drawing.6">
                  <p:embed/>
                </p:oleObj>
              </mc:Choice>
              <mc:Fallback>
                <p:oleObj name="Visio" r:id="rId3" imgW="7823200" imgH="4775200" progId="Visio.Drawing.6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838" y="1600200"/>
                        <a:ext cx="7426325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4529761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333375"/>
            <a:ext cx="5486400" cy="803275"/>
          </a:xfrm>
        </p:spPr>
        <p:txBody>
          <a:bodyPr/>
          <a:lstStyle/>
          <a:p>
            <a:pPr algn="ctr" eaLnBrk="1" hangingPunct="1"/>
            <a:r>
              <a:rPr kumimoji="0" lang="en-US" b="1">
                <a:solidFill>
                  <a:schemeClr val="tx1"/>
                </a:solidFill>
                <a:latin typeface="Verdana" charset="0"/>
              </a:rPr>
              <a:t>IP-</a:t>
            </a:r>
            <a:r>
              <a:rPr kumimoji="0" lang="ru-RU" b="1">
                <a:solidFill>
                  <a:schemeClr val="tx1"/>
                </a:solidFill>
                <a:latin typeface="Verdana" charset="0"/>
              </a:rPr>
              <a:t>контакт-центр</a:t>
            </a:r>
            <a:br>
              <a:rPr kumimoji="0" lang="ru-RU" b="1">
                <a:solidFill>
                  <a:schemeClr val="tx1"/>
                </a:solidFill>
                <a:latin typeface="Verdana" charset="0"/>
              </a:rPr>
            </a:br>
            <a:r>
              <a:rPr kumimoji="0" lang="ru-RU" b="1">
                <a:solidFill>
                  <a:schemeClr val="tx1"/>
                </a:solidFill>
                <a:latin typeface="Verdana" charset="0"/>
              </a:rPr>
              <a:t> вариант </a:t>
            </a:r>
            <a:r>
              <a:rPr kumimoji="0" lang="en-US" b="1">
                <a:solidFill>
                  <a:schemeClr val="tx1"/>
                </a:solidFill>
                <a:latin typeface="Verdana" charset="0"/>
              </a:rPr>
              <a:t>NGN </a:t>
            </a:r>
            <a:r>
              <a:rPr kumimoji="0" lang="ru-RU" b="1">
                <a:solidFill>
                  <a:schemeClr val="tx1"/>
                </a:solidFill>
                <a:latin typeface="Verdana" charset="0"/>
              </a:rPr>
              <a:t>(б)</a:t>
            </a:r>
            <a:endParaRPr kumimoji="0" lang="ru-RU" sz="2800" b="1">
              <a:solidFill>
                <a:schemeClr val="tx1"/>
              </a:solidFill>
              <a:latin typeface="Verdana" charset="0"/>
            </a:endParaRPr>
          </a:p>
        </p:txBody>
      </p:sp>
      <p:graphicFrame>
        <p:nvGraphicFramePr>
          <p:cNvPr id="200706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847725" y="1628775"/>
          <a:ext cx="7448550" cy="453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717" name="Visio" r:id="rId3" imgW="7327900" imgH="4457700" progId="Visio.Drawing.6">
                  <p:embed/>
                </p:oleObj>
              </mc:Choice>
              <mc:Fallback>
                <p:oleObj name="Visio" r:id="rId3" imgW="7327900" imgH="4457700" progId="Visio.Drawing.6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725" y="1628775"/>
                        <a:ext cx="7448550" cy="453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9656744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8313" y="73025"/>
            <a:ext cx="8135937" cy="9080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>
                <a:solidFill>
                  <a:srgbClr val="006600"/>
                </a:solidFill>
                <a:latin typeface="Arial" charset="0"/>
                <a:ea typeface="Arial" charset="0"/>
                <a:cs typeface="Times New Roman" charset="0"/>
              </a:rPr>
              <a:t>Проблема инвалидности</a:t>
            </a:r>
            <a:r>
              <a:rPr lang="ru-RU" sz="3600" b="1">
                <a:solidFill>
                  <a:srgbClr val="00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Times New Roman" charset="0"/>
              </a:rPr>
              <a:t> </a:t>
            </a:r>
            <a:r>
              <a:rPr lang="ru-RU" sz="3600" b="1">
                <a:solidFill>
                  <a:srgbClr val="006600"/>
                </a:solidFill>
                <a:latin typeface="Arial" charset="0"/>
                <a:ea typeface="Arial" charset="0"/>
                <a:cs typeface="Times New Roman" charset="0"/>
              </a:rPr>
              <a:t>(1)</a:t>
            </a:r>
            <a:endParaRPr lang="en-US" sz="3600" b="1">
              <a:solidFill>
                <a:srgbClr val="006600"/>
              </a:solidFill>
              <a:latin typeface="Arial" charset="0"/>
              <a:ea typeface="Arial" charset="0"/>
              <a:cs typeface="Times New Roman" charset="0"/>
            </a:endParaRPr>
          </a:p>
        </p:txBody>
      </p:sp>
      <p:sp>
        <p:nvSpPr>
          <p:cNvPr id="201730" name="Прямоугольник 1"/>
          <p:cNvSpPr>
            <a:spLocks noChangeArrowheads="1"/>
          </p:cNvSpPr>
          <p:nvPr/>
        </p:nvSpPr>
        <p:spPr bwMode="auto">
          <a:xfrm>
            <a:off x="468313" y="1125538"/>
            <a:ext cx="8280400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10% </a:t>
            </a:r>
            <a:r>
              <a:rPr lang="ru-RU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населения земли имеют ту или иную форму инвалидности</a:t>
            </a:r>
            <a:r>
              <a:rPr lang="en-US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:</a:t>
            </a:r>
            <a:r>
              <a:rPr lang="ru-RU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 нарушения зрения, слуха, двигательных функций, интеллектуальные нарушения (</a:t>
            </a:r>
            <a:r>
              <a:rPr lang="en-US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680</a:t>
            </a:r>
            <a:r>
              <a:rPr lang="ru-RU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.</a:t>
            </a:r>
            <a:r>
              <a:rPr lang="en-US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000</a:t>
            </a:r>
            <a:r>
              <a:rPr lang="ru-RU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.</a:t>
            </a:r>
            <a:r>
              <a:rPr lang="en-US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000</a:t>
            </a:r>
            <a:r>
              <a:rPr lang="ru-RU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 людей).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000000"/>
              </a:solidFill>
              <a:latin typeface="Arial" charset="0"/>
              <a:ea typeface="Arial" charset="0"/>
              <a:cs typeface="Times New Roman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18% </a:t>
            </a:r>
            <a:r>
              <a:rPr lang="ru-RU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населения имеют временные или возрастные функциональные нарушения (</a:t>
            </a:r>
            <a:r>
              <a:rPr lang="en-US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1</a:t>
            </a:r>
            <a:r>
              <a:rPr lang="ru-RU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.</a:t>
            </a:r>
            <a:r>
              <a:rPr lang="en-US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232</a:t>
            </a:r>
            <a:r>
              <a:rPr lang="ru-RU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.</a:t>
            </a:r>
            <a:r>
              <a:rPr lang="en-US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000</a:t>
            </a:r>
            <a:r>
              <a:rPr lang="ru-RU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.</a:t>
            </a:r>
            <a:r>
              <a:rPr lang="en-US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000</a:t>
            </a:r>
            <a:r>
              <a:rPr lang="ru-RU" sz="3200" smtClean="0">
                <a:solidFill>
                  <a:srgbClr val="000000"/>
                </a:solidFill>
                <a:latin typeface="Arial" charset="0"/>
                <a:ea typeface="Arial" charset="0"/>
                <a:cs typeface="Times New Roman" charset="0"/>
              </a:rPr>
              <a:t>) человек.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sz="3200" b="1" smtClean="0">
              <a:solidFill>
                <a:srgbClr val="000000"/>
              </a:solidFill>
              <a:latin typeface="Arial" charset="0"/>
              <a:ea typeface="Arial" charset="0"/>
              <a:cs typeface="Times New Roman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smtClean="0">
                <a:solidFill>
                  <a:srgbClr val="008000"/>
                </a:solidFill>
                <a:latin typeface="Arial" charset="0"/>
                <a:ea typeface="Arial" charset="0"/>
                <a:cs typeface="Times New Roman" charset="0"/>
              </a:rPr>
              <a:t>	Информация ЮНЕСКО</a:t>
            </a:r>
            <a:endParaRPr lang="en-US" sz="2400" smtClean="0">
              <a:solidFill>
                <a:srgbClr val="008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496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Название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73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>
                <a:latin typeface="Verdana" charset="0"/>
              </a:rPr>
              <a:t>СОДЕРЖАНИЕ КУРСА</a:t>
            </a:r>
          </a:p>
        </p:txBody>
      </p:sp>
      <p:sp>
        <p:nvSpPr>
          <p:cNvPr id="71682" name="Содержимое 2"/>
          <p:cNvSpPr>
            <a:spLocks noGrp="1"/>
          </p:cNvSpPr>
          <p:nvPr>
            <p:ph idx="1"/>
          </p:nvPr>
        </p:nvSpPr>
        <p:spPr>
          <a:xfrm>
            <a:off x="900113" y="836613"/>
            <a:ext cx="8243887" cy="6021387"/>
          </a:xfrm>
        </p:spPr>
        <p:txBody>
          <a:bodyPr/>
          <a:lstStyle/>
          <a:p>
            <a:pPr>
              <a:defRPr/>
            </a:pPr>
            <a:r>
              <a:rPr lang="ru-RU" sz="2400" dirty="0">
                <a:latin typeface="Verdana" charset="0"/>
              </a:rPr>
              <a:t>Лекция 1.Вводная</a:t>
            </a:r>
          </a:p>
          <a:p>
            <a:pPr>
              <a:defRPr/>
            </a:pPr>
            <a:endParaRPr lang="ru-RU" sz="2400" dirty="0">
              <a:latin typeface="Verdana" charset="0"/>
            </a:endParaRPr>
          </a:p>
          <a:p>
            <a:pPr>
              <a:defRPr/>
            </a:pPr>
            <a:r>
              <a:rPr lang="ru-RU" sz="2400" dirty="0">
                <a:latin typeface="Verdana" charset="0"/>
              </a:rPr>
              <a:t>Лекции 2</a:t>
            </a:r>
            <a:r>
              <a:rPr lang="ru-RU" sz="2400" dirty="0" smtClean="0">
                <a:latin typeface="Verdana" charset="0"/>
              </a:rPr>
              <a:t>-5. </a:t>
            </a:r>
            <a:r>
              <a:rPr lang="ru-RU" sz="2400" dirty="0">
                <a:latin typeface="Verdana" charset="0"/>
                <a:cs typeface="Calibri" charset="0"/>
              </a:rPr>
              <a:t/>
            </a:r>
            <a:br>
              <a:rPr lang="ru-RU" sz="2400" dirty="0">
                <a:latin typeface="Verdana" charset="0"/>
                <a:cs typeface="Calibri" charset="0"/>
              </a:rPr>
            </a:br>
            <a:r>
              <a:rPr lang="en-US" sz="2400" b="1" dirty="0">
                <a:latin typeface="Verdana" charset="0"/>
              </a:rPr>
              <a:t>PSTN/ISDN/IN + VoIP/NGN/IMS +PLMN/4G/5G</a:t>
            </a:r>
            <a:endParaRPr lang="ru-RU" sz="2400" b="1" dirty="0">
              <a:latin typeface="Verdana" charset="0"/>
            </a:endParaRPr>
          </a:p>
          <a:p>
            <a:pPr marL="0" indent="0">
              <a:buFont typeface="Wingdings" charset="0"/>
              <a:buNone/>
              <a:defRPr/>
            </a:pPr>
            <a:r>
              <a:rPr lang="en-US" sz="2400" dirty="0">
                <a:latin typeface="Verdana" charset="0"/>
              </a:rPr>
              <a:t> </a:t>
            </a:r>
            <a:endParaRPr lang="ru-RU" sz="2400" dirty="0">
              <a:latin typeface="Verdana" charset="0"/>
            </a:endParaRPr>
          </a:p>
          <a:p>
            <a:pPr>
              <a:defRPr/>
            </a:pPr>
            <a:r>
              <a:rPr lang="ru-RU" sz="2400" dirty="0">
                <a:latin typeface="Verdana" charset="0"/>
              </a:rPr>
              <a:t>Лекции </a:t>
            </a:r>
            <a:r>
              <a:rPr lang="ru-RU" sz="2400" dirty="0" smtClean="0">
                <a:latin typeface="Verdana" charset="0"/>
              </a:rPr>
              <a:t>6-7. </a:t>
            </a:r>
          </a:p>
          <a:p>
            <a:pPr marL="0" indent="0">
              <a:buNone/>
              <a:defRPr/>
            </a:pPr>
            <a:r>
              <a:rPr lang="en-US" sz="2400" b="1" dirty="0" smtClean="0">
                <a:latin typeface="Verdana" charset="0"/>
              </a:rPr>
              <a:t>SDN</a:t>
            </a:r>
            <a:r>
              <a:rPr lang="en-US" sz="2400" b="1" dirty="0">
                <a:latin typeface="Verdana" charset="0"/>
              </a:rPr>
              <a:t>/NFV + IoT/</a:t>
            </a:r>
            <a:r>
              <a:rPr lang="en-US" sz="2400" b="1" dirty="0" err="1">
                <a:latin typeface="Verdana" charset="0"/>
              </a:rPr>
              <a:t>IoE</a:t>
            </a:r>
            <a:r>
              <a:rPr lang="en-US" sz="2400" b="1" dirty="0">
                <a:latin typeface="Verdana" charset="0"/>
              </a:rPr>
              <a:t> + Cloud/Fog </a:t>
            </a:r>
            <a:r>
              <a:rPr lang="ru-RU" sz="2400" dirty="0">
                <a:latin typeface="Verdana" charset="0"/>
              </a:rPr>
              <a:t> </a:t>
            </a:r>
          </a:p>
          <a:p>
            <a:pPr>
              <a:defRPr/>
            </a:pPr>
            <a:endParaRPr lang="ru-RU" sz="2400" dirty="0">
              <a:latin typeface="Verdana" charset="0"/>
            </a:endParaRPr>
          </a:p>
          <a:p>
            <a:pPr>
              <a:defRPr/>
            </a:pPr>
            <a:r>
              <a:rPr lang="ru-RU" sz="2400" dirty="0">
                <a:latin typeface="Verdana" charset="0"/>
              </a:rPr>
              <a:t>Лекция 8</a:t>
            </a:r>
            <a:r>
              <a:rPr lang="ru-RU" sz="2400" dirty="0" smtClean="0">
                <a:latin typeface="Verdana" charset="0"/>
              </a:rPr>
              <a:t>-9.</a:t>
            </a:r>
            <a:r>
              <a:rPr lang="mr-IN" sz="2400" dirty="0" smtClean="0">
                <a:latin typeface="Verdana" charset="0"/>
              </a:rPr>
              <a:t> </a:t>
            </a:r>
            <a:r>
              <a:rPr lang="ru-RU" sz="2400" dirty="0">
                <a:latin typeface="Verdana" charset="0"/>
              </a:rPr>
              <a:t/>
            </a:r>
            <a:br>
              <a:rPr lang="ru-RU" sz="2400" dirty="0">
                <a:latin typeface="Verdana" charset="0"/>
              </a:rPr>
            </a:br>
            <a:r>
              <a:rPr lang="mr-IN" sz="2400" b="1" dirty="0">
                <a:latin typeface="Verdana" charset="0"/>
              </a:rPr>
              <a:t>OSS/BSS/NGOSS/Frameworx+BigData/DataMining+BI/</a:t>
            </a:r>
            <a:r>
              <a:rPr lang="mr-IN" sz="2400" b="1" dirty="0" smtClean="0">
                <a:latin typeface="Verdana" charset="0"/>
              </a:rPr>
              <a:t>DSS </a:t>
            </a:r>
            <a:endParaRPr lang="ru-RU" sz="2400" b="1" dirty="0">
              <a:latin typeface="Verdana" charset="0"/>
            </a:endParaRPr>
          </a:p>
          <a:p>
            <a:pPr>
              <a:defRPr/>
            </a:pPr>
            <a:endParaRPr lang="ru-RU" sz="2400" dirty="0" smtClean="0">
              <a:latin typeface="Verdana" charset="0"/>
            </a:endParaRPr>
          </a:p>
          <a:p>
            <a:pPr>
              <a:defRPr/>
            </a:pPr>
            <a:r>
              <a:rPr lang="ru-RU" sz="2400" dirty="0" smtClean="0">
                <a:latin typeface="Verdana" charset="0"/>
              </a:rPr>
              <a:t>Лекция 10. </a:t>
            </a:r>
            <a:r>
              <a:rPr lang="ru-RU" sz="2400" dirty="0">
                <a:latin typeface="Verdana" charset="0"/>
              </a:rPr>
              <a:t>Заключительная</a:t>
            </a:r>
          </a:p>
          <a:p>
            <a:pPr>
              <a:defRPr/>
            </a:pPr>
            <a:endParaRPr lang="ru-RU" dirty="0">
              <a:latin typeface="Verdana" charset="0"/>
            </a:endParaRPr>
          </a:p>
          <a:p>
            <a:pPr>
              <a:defRPr/>
            </a:pPr>
            <a:endParaRPr lang="ru-RU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16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8313" y="73025"/>
            <a:ext cx="7848600" cy="9080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rgbClr val="006600"/>
                </a:solidFill>
                <a:latin typeface="Arial" charset="0"/>
                <a:ea typeface="Arial" charset="0"/>
                <a:cs typeface="Times New Roman" charset="0"/>
              </a:rPr>
              <a:t>Проблема инвалидности</a:t>
            </a:r>
            <a:r>
              <a:rPr lang="ru-RU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Times New Roman" charset="0"/>
              </a:rPr>
              <a:t> </a:t>
            </a:r>
            <a:r>
              <a:rPr lang="ru-RU" sz="3600" b="1" dirty="0">
                <a:solidFill>
                  <a:srgbClr val="006600"/>
                </a:solidFill>
                <a:latin typeface="Arial" charset="0"/>
                <a:ea typeface="Arial" charset="0"/>
                <a:cs typeface="Times New Roman" charset="0"/>
              </a:rPr>
              <a:t>(2)</a:t>
            </a:r>
            <a:endParaRPr lang="en-US" sz="3600" b="1" dirty="0">
              <a:solidFill>
                <a:srgbClr val="006600"/>
              </a:solidFill>
              <a:latin typeface="Arial" charset="0"/>
              <a:ea typeface="Arial" charset="0"/>
              <a:cs typeface="Times New Roman" charset="0"/>
            </a:endParaRPr>
          </a:p>
        </p:txBody>
      </p:sp>
      <p:sp>
        <p:nvSpPr>
          <p:cNvPr id="202754" name="Прямоугольник 1"/>
          <p:cNvSpPr>
            <a:spLocks noChangeArrowheads="1"/>
          </p:cNvSpPr>
          <p:nvPr/>
        </p:nvSpPr>
        <p:spPr bwMode="auto">
          <a:xfrm>
            <a:off x="468313" y="836613"/>
            <a:ext cx="4032250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26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Текстовый телефон</a:t>
            </a:r>
            <a:r>
              <a:rPr lang="en-US" altLang="zh-CN" sz="26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:</a:t>
            </a:r>
          </a:p>
          <a:p>
            <a:pPr marL="179388"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26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преобразует напечатанные буквы в импульсы и </a:t>
            </a:r>
          </a:p>
          <a:p>
            <a:pPr marL="179388"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26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передает в </a:t>
            </a:r>
            <a:r>
              <a:rPr lang="en-US" altLang="zh-CN" sz="2600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Call </a:t>
            </a:r>
            <a:r>
              <a:rPr lang="ru-RU" altLang="zh-CN" sz="26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центр.</a:t>
            </a:r>
            <a:endParaRPr lang="en-US" altLang="zh-CN" sz="2600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  <a:p>
            <a:pPr marL="179388"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sz="260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Оператор зачитывает, то, что напечатал глухой пользователь и печатает то, что слышащий пользователь сказал.</a:t>
            </a:r>
          </a:p>
          <a:p>
            <a:pPr marL="179388" lvl="1" defTabSz="914400" fontAlgn="base">
              <a:lnSpc>
                <a:spcPct val="80000"/>
              </a:lnSpc>
              <a:spcBef>
                <a:spcPct val="20000"/>
              </a:spcBef>
              <a:spcAft>
                <a:spcPct val="25000"/>
              </a:spcAft>
              <a:buFontTx/>
              <a:buChar char="–"/>
            </a:pPr>
            <a:endParaRPr lang="en-US" sz="2600" i="1" smtClean="0">
              <a:solidFill>
                <a:srgbClr val="008000"/>
              </a:solidFill>
              <a:latin typeface="Arial" charset="0"/>
              <a:ea typeface="Arial" charset="0"/>
              <a:cs typeface="Times New Roman" charset="0"/>
            </a:endParaRPr>
          </a:p>
        </p:txBody>
      </p:sp>
      <p:pic>
        <p:nvPicPr>
          <p:cNvPr id="202755" name="Picture 5" descr="Text Telephone 01A04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016125"/>
            <a:ext cx="4752975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069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00175" y="3486150"/>
            <a:ext cx="3429000" cy="16097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95288" y="260350"/>
            <a:ext cx="8569325" cy="720725"/>
          </a:xfrm>
        </p:spPr>
        <p:txBody>
          <a:bodyPr>
            <a:normAutofit fontScale="77500" lnSpcReduction="20000"/>
          </a:bodyPr>
          <a:lstStyle/>
          <a:p>
            <a:pPr algn="ctr">
              <a:defRPr/>
            </a:pPr>
            <a:r>
              <a:rPr lang="ru-RU" dirty="0" smtClean="0"/>
              <a:t>Рынки операторов связи о ОТТ-провайдеров </a:t>
            </a:r>
            <a:endParaRPr lang="en-US" dirty="0" smtClean="0"/>
          </a:p>
          <a:p>
            <a:pPr algn="ctr">
              <a:defRPr/>
            </a:pPr>
            <a:r>
              <a:rPr lang="ru-RU" dirty="0" smtClean="0"/>
              <a:t>(по прогнозу </a:t>
            </a:r>
            <a:r>
              <a:rPr lang="en-US" dirty="0" smtClean="0"/>
              <a:t>ITU-T</a:t>
            </a:r>
            <a:r>
              <a:rPr lang="ru-RU" dirty="0" smtClean="0"/>
              <a:t> на 2021 г.</a:t>
            </a:r>
            <a:r>
              <a:rPr lang="en-US" dirty="0" smtClean="0"/>
              <a:t>)</a:t>
            </a:r>
            <a:endParaRPr lang="ru-RU" dirty="0"/>
          </a:p>
        </p:txBody>
      </p:sp>
      <p:pic>
        <p:nvPicPr>
          <p:cNvPr id="212995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4791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785225" cy="936625"/>
          </a:xfrm>
        </p:spPr>
        <p:txBody>
          <a:bodyPr/>
          <a:lstStyle/>
          <a:p>
            <a:pPr eaLnBrk="1" hangingPunct="1"/>
            <a:r>
              <a:rPr lang="ru-RU" sz="3600" b="1">
                <a:solidFill>
                  <a:srgbClr val="006600"/>
                </a:solidFill>
                <a:latin typeface="Times New Roman" charset="0"/>
                <a:cs typeface="Times New Roman" charset="0"/>
              </a:rPr>
              <a:t>Концепция «Безопасный город»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2273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15043" name="Object 4"/>
          <p:cNvGraphicFramePr>
            <a:graphicFrameLocks noChangeAspect="1"/>
          </p:cNvGraphicFramePr>
          <p:nvPr/>
        </p:nvGraphicFramePr>
        <p:xfrm>
          <a:off x="0" y="2038350"/>
          <a:ext cx="9144000" cy="362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053" name="Visio" r:id="rId3" imgW="8305800" imgH="3276600" progId="Visio.Drawing.11">
                  <p:embed/>
                </p:oleObj>
              </mc:Choice>
              <mc:Fallback>
                <p:oleObj name="Visio" r:id="rId3" imgW="8305800" imgH="32766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38350"/>
                        <a:ext cx="9144000" cy="362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693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785225" cy="720725"/>
          </a:xfrm>
        </p:spPr>
        <p:txBody>
          <a:bodyPr/>
          <a:lstStyle/>
          <a:p>
            <a:pPr eaLnBrk="1" hangingPunct="1"/>
            <a:r>
              <a:rPr lang="ru-RU" sz="3600" b="1">
                <a:solidFill>
                  <a:srgbClr val="006600"/>
                </a:solidFill>
                <a:latin typeface="Times New Roman" charset="0"/>
                <a:cs typeface="Times New Roman" charset="0"/>
              </a:rPr>
              <a:t>Терминалы «Гражданин – милиция»</a:t>
            </a:r>
          </a:p>
        </p:txBody>
      </p:sp>
      <p:graphicFrame>
        <p:nvGraphicFramePr>
          <p:cNvPr id="216066" name="Object 3"/>
          <p:cNvGraphicFramePr>
            <a:graphicFrameLocks noChangeAspect="1"/>
          </p:cNvGraphicFramePr>
          <p:nvPr/>
        </p:nvGraphicFramePr>
        <p:xfrm>
          <a:off x="0" y="1341438"/>
          <a:ext cx="9144000" cy="520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077" name="Visio" r:id="rId3" imgW="6896100" imgH="3835400" progId="Visio.Drawing.11">
                  <p:embed/>
                </p:oleObj>
              </mc:Choice>
              <mc:Fallback>
                <p:oleObj name="Visio" r:id="rId3" imgW="6896100" imgH="3835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41438"/>
                        <a:ext cx="9144000" cy="5205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660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1438"/>
            <a:ext cx="9144000" cy="836612"/>
          </a:xfrm>
        </p:spPr>
        <p:txBody>
          <a:bodyPr/>
          <a:lstStyle/>
          <a:p>
            <a:pPr eaLnBrk="1" hangingPunct="1"/>
            <a:r>
              <a:rPr lang="ru-RU" sz="3600" b="1">
                <a:solidFill>
                  <a:srgbClr val="006600"/>
                </a:solidFill>
                <a:latin typeface="Times New Roman" charset="0"/>
                <a:cs typeface="Times New Roman" charset="0"/>
              </a:rPr>
              <a:t>Общая модель «Системы безопасности»</a:t>
            </a:r>
          </a:p>
        </p:txBody>
      </p:sp>
      <p:graphicFrame>
        <p:nvGraphicFramePr>
          <p:cNvPr id="217090" name="Object 3"/>
          <p:cNvGraphicFramePr>
            <a:graphicFrameLocks noChangeAspect="1"/>
          </p:cNvGraphicFramePr>
          <p:nvPr/>
        </p:nvGraphicFramePr>
        <p:xfrm>
          <a:off x="0" y="1196975"/>
          <a:ext cx="9144000" cy="518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8101" name="Visio" r:id="rId3" imgW="8750300" imgH="4978400" progId="Visio.Drawing.11">
                  <p:embed/>
                </p:oleObj>
              </mc:Choice>
              <mc:Fallback>
                <p:oleObj name="Visio" r:id="rId3" imgW="8750300" imgH="49784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96975"/>
                        <a:ext cx="9144000" cy="5186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597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785225" cy="720725"/>
          </a:xfrm>
        </p:spPr>
        <p:txBody>
          <a:bodyPr/>
          <a:lstStyle/>
          <a:p>
            <a:pPr eaLnBrk="1" hangingPunct="1"/>
            <a:r>
              <a:rPr lang="ru-RU" sz="3600" b="1">
                <a:solidFill>
                  <a:srgbClr val="006600"/>
                </a:solidFill>
                <a:latin typeface="Times New Roman" charset="0"/>
                <a:cs typeface="Times New Roman" charset="0"/>
              </a:rPr>
              <a:t>Анализ лиц и номеров автомобилей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119697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18115" name="Picture 4" descr="bw2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993775"/>
            <a:ext cx="8137525" cy="545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20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6361113" y="6477000"/>
            <a:ext cx="209708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01688"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defTabSz="801688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defTabSz="801688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defTabSz="801688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defTabSz="801688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defTabSz="8016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defTabSz="8016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defTabSz="8016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defTabSz="801688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800" smtClean="0">
                <a:solidFill>
                  <a:srgbClr val="000000"/>
                </a:solidFill>
              </a:rPr>
              <a:t>Page </a:t>
            </a:r>
            <a:fld id="{A72646C1-88AA-5641-B1CB-FAF1F2F1CB0F}" type="slidenum">
              <a:rPr kumimoji="0" lang="de-DE" sz="18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kumimoji="0" lang="en-GB" sz="1800" smtClean="0">
              <a:solidFill>
                <a:srgbClr val="000000"/>
              </a:solidFill>
            </a:endParaRPr>
          </a:p>
        </p:txBody>
      </p:sp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52463" y="430213"/>
            <a:ext cx="8186737" cy="871537"/>
          </a:xfrm>
        </p:spPr>
        <p:txBody>
          <a:bodyPr/>
          <a:lstStyle/>
          <a:p>
            <a:pPr algn="ctr" eaLnBrk="1" hangingPunct="1"/>
            <a:r>
              <a:rPr lang="ru-RU" sz="2400" b="1">
                <a:latin typeface="Arial" charset="0"/>
              </a:rPr>
              <a:t>Эра Всепроникающего Сетевого</a:t>
            </a:r>
            <a:r>
              <a:rPr lang="en-US" sz="2400" b="1">
                <a:latin typeface="Arial" charset="0"/>
              </a:rPr>
              <a:t> </a:t>
            </a:r>
            <a:r>
              <a:rPr lang="ru-RU" sz="2400" b="1">
                <a:latin typeface="Arial" charset="0"/>
              </a:rPr>
              <a:t>Мира </a:t>
            </a:r>
            <a:br>
              <a:rPr lang="ru-RU" sz="2400" b="1">
                <a:latin typeface="Arial" charset="0"/>
              </a:rPr>
            </a:br>
            <a:r>
              <a:rPr lang="en-US" sz="2400" b="1">
                <a:latin typeface="Arial" charset="0"/>
              </a:rPr>
              <a:t>U-networked</a:t>
            </a:r>
            <a:r>
              <a:rPr lang="ru-RU" sz="2400" b="1">
                <a:latin typeface="Arial" charset="0"/>
              </a:rPr>
              <a:t> </a:t>
            </a:r>
            <a:r>
              <a:rPr lang="en-US" sz="2400" b="1">
                <a:latin typeface="Arial" charset="0"/>
              </a:rPr>
              <a:t>World</a:t>
            </a:r>
            <a:endParaRPr lang="en-US" sz="2400">
              <a:latin typeface="Verdana" charset="0"/>
            </a:endParaRPr>
          </a:p>
        </p:txBody>
      </p:sp>
      <p:sp>
        <p:nvSpPr>
          <p:cNvPr id="219139" name="Rectangle 4"/>
          <p:cNvSpPr>
            <a:spLocks noChangeArrowheads="1"/>
          </p:cNvSpPr>
          <p:nvPr/>
        </p:nvSpPr>
        <p:spPr bwMode="auto">
          <a:xfrm>
            <a:off x="609600" y="17526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b="1" smtClean="0">
                <a:solidFill>
                  <a:srgbClr val="990000"/>
                </a:solidFill>
                <a:latin typeface="Arial" charset="0"/>
                <a:ea typeface="Arial" charset="0"/>
                <a:cs typeface="Arial" charset="0"/>
              </a:rPr>
              <a:t>Новый опыт пользователя</a:t>
            </a:r>
            <a:endParaRPr lang="en-US" altLang="zh-CN" b="1" smtClean="0">
              <a:solidFill>
                <a:srgbClr val="990000"/>
              </a:solidFill>
              <a:latin typeface="Arial" charset="0"/>
              <a:ea typeface="宋体" charset="0"/>
              <a:cs typeface="宋体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Web2.0 </a:t>
            </a:r>
            <a:r>
              <a:rPr lang="en-US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&amp; </a:t>
            </a:r>
            <a:r>
              <a:rPr lang="en-US" b="1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Video 2.0</a:t>
            </a:r>
            <a:endParaRPr lang="zh-CN" altLang="en-US" b="1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19140" name="Rectangle 5"/>
          <p:cNvSpPr>
            <a:spLocks noChangeArrowheads="1"/>
          </p:cNvSpPr>
          <p:nvPr/>
        </p:nvSpPr>
        <p:spPr bwMode="auto">
          <a:xfrm>
            <a:off x="4343400" y="17526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b="1" smtClean="0">
                <a:solidFill>
                  <a:srgbClr val="990000"/>
                </a:solidFill>
                <a:latin typeface="Arial" charset="0"/>
                <a:ea typeface="Arial" charset="0"/>
                <a:cs typeface="Arial" charset="0"/>
              </a:rPr>
              <a:t>Новые бизнес-модели</a:t>
            </a:r>
            <a:endParaRPr lang="en-US" altLang="zh-CN" b="1" smtClean="0">
              <a:solidFill>
                <a:srgbClr val="990000"/>
              </a:solidFill>
              <a:latin typeface="Arial" charset="0"/>
              <a:ea typeface="宋体" charset="0"/>
              <a:cs typeface="宋体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Cloud computing</a:t>
            </a:r>
          </a:p>
        </p:txBody>
      </p:sp>
      <p:sp>
        <p:nvSpPr>
          <p:cNvPr id="219141" name="Rectangle 6"/>
          <p:cNvSpPr>
            <a:spLocks noChangeArrowheads="1"/>
          </p:cNvSpPr>
          <p:nvPr/>
        </p:nvSpPr>
        <p:spPr bwMode="auto">
          <a:xfrm>
            <a:off x="304800" y="4572000"/>
            <a:ext cx="4572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b="1" smtClean="0">
                <a:solidFill>
                  <a:srgbClr val="990000"/>
                </a:solidFill>
                <a:latin typeface="Arial" charset="0"/>
                <a:ea typeface="Arial" charset="0"/>
                <a:cs typeface="Arial" charset="0"/>
              </a:rPr>
              <a:t>Новые виды бизнеса </a:t>
            </a:r>
            <a:endParaRPr lang="en-US" altLang="zh-CN" b="1" smtClean="0">
              <a:solidFill>
                <a:srgbClr val="990000"/>
              </a:solidFill>
              <a:latin typeface="Arial" charset="0"/>
              <a:ea typeface="宋体" charset="0"/>
              <a:cs typeface="宋体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Mobile broadband</a:t>
            </a:r>
            <a:r>
              <a:rPr lang="zh-CN" altLang="en-US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M2M</a:t>
            </a:r>
            <a:r>
              <a:rPr lang="zh-CN" altLang="en-US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Home network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Application store</a:t>
            </a:r>
            <a:endParaRPr lang="zh-CN" altLang="en-US" b="1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219142" name="Rectangle 7"/>
          <p:cNvSpPr>
            <a:spLocks noChangeArrowheads="1"/>
          </p:cNvSpPr>
          <p:nvPr/>
        </p:nvSpPr>
        <p:spPr bwMode="auto">
          <a:xfrm>
            <a:off x="4343400" y="47244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zh-CN" b="1" smtClean="0">
                <a:solidFill>
                  <a:srgbClr val="990000"/>
                </a:solidFill>
                <a:latin typeface="Arial" charset="0"/>
                <a:ea typeface="Arial" charset="0"/>
                <a:cs typeface="Arial" charset="0"/>
              </a:rPr>
              <a:t>Новая архитектура сети</a:t>
            </a:r>
            <a:r>
              <a:rPr lang="en-US" b="1" smtClean="0">
                <a:solidFill>
                  <a:srgbClr val="99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altLang="zh-CN" b="1" smtClean="0">
              <a:solidFill>
                <a:srgbClr val="990000"/>
              </a:solidFill>
              <a:latin typeface="Arial" charset="0"/>
              <a:ea typeface="宋体" charset="0"/>
              <a:cs typeface="宋体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smtClean="0">
                <a:solidFill>
                  <a:srgbClr val="000000"/>
                </a:solidFill>
                <a:latin typeface="Arial" charset="0"/>
                <a:ea typeface="宋体" charset="0"/>
                <a:cs typeface="宋体" charset="0"/>
              </a:rPr>
              <a:t>All-IP convergence</a:t>
            </a:r>
            <a:endParaRPr lang="zh-CN" altLang="en-US" b="1" smtClean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219143" name="Picture 8" descr="funnel shaped blue f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846">
            <a:off x="4708525" y="3719513"/>
            <a:ext cx="3922713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4" name="Picture 9" descr="funnel shaped blue f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20000">
            <a:off x="477838" y="1944688"/>
            <a:ext cx="3922712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5" name="Picture 10" descr="funnel shaped blue f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3105">
            <a:off x="4752975" y="2054225"/>
            <a:ext cx="3922713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6" name="Picture 11" descr="funnel shaped blue f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79845">
            <a:off x="431800" y="3700463"/>
            <a:ext cx="3922713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7" name="Picture 12" descr="internet_DkBlue_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2428875"/>
            <a:ext cx="2122487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8" name="Picture 13" descr="globe green glow sphe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2079625"/>
            <a:ext cx="270827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149" name="Picture 14" descr="Gel - Gel3 circles cle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2430463"/>
            <a:ext cx="2179638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50" name="Rectangle 15"/>
          <p:cNvSpPr>
            <a:spLocks noChangeArrowheads="1"/>
          </p:cNvSpPr>
          <p:nvPr/>
        </p:nvSpPr>
        <p:spPr bwMode="auto">
          <a:xfrm>
            <a:off x="3313113" y="3130550"/>
            <a:ext cx="2200275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031" tIns="40015" rIns="80031" bIns="40015">
            <a:spAutoFit/>
          </a:bodyPr>
          <a:lstStyle/>
          <a:p>
            <a:pPr algn="ctr" defTabSz="801688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900" smtClean="0">
                <a:solidFill>
                  <a:srgbClr val="990000"/>
                </a:solidFill>
                <a:latin typeface="FrutigerNext LT Medium" charset="0"/>
                <a:ea typeface="黑体" charset="0"/>
                <a:cs typeface="黑体" charset="0"/>
              </a:rPr>
              <a:t>Networked </a:t>
            </a:r>
          </a:p>
          <a:p>
            <a:pPr algn="ctr" defTabSz="801688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900" smtClean="0">
                <a:solidFill>
                  <a:srgbClr val="990000"/>
                </a:solidFill>
                <a:latin typeface="FrutigerNext LT Medium" charset="0"/>
                <a:ea typeface="黑体" charset="0"/>
                <a:cs typeface="黑体" charset="0"/>
              </a:rPr>
              <a:t>world</a:t>
            </a:r>
            <a:endParaRPr lang="zh-CN" altLang="en-US" sz="2900" smtClean="0">
              <a:solidFill>
                <a:srgbClr val="990000"/>
              </a:solidFill>
              <a:latin typeface="FrutigerNext LT Medium" charset="0"/>
              <a:ea typeface="黑体" charset="0"/>
              <a:cs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64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5"/>
          <p:cNvSpPr>
            <a:spLocks noChangeArrowheads="1"/>
          </p:cNvSpPr>
          <p:nvPr/>
        </p:nvSpPr>
        <p:spPr bwMode="auto">
          <a:xfrm>
            <a:off x="0" y="2544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39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6"/>
          <p:cNvSpPr>
            <a:spLocks noChangeArrowheads="1"/>
          </p:cNvSpPr>
          <p:nvPr/>
        </p:nvSpPr>
        <p:spPr bwMode="auto">
          <a:xfrm>
            <a:off x="4284663" y="5445125"/>
            <a:ext cx="3190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smtClean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а)</a:t>
            </a:r>
            <a:endParaRPr lang="ru-RU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8978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ChangeArrowheads="1"/>
          </p:cNvSpPr>
          <p:nvPr/>
        </p:nvSpPr>
        <p:spPr bwMode="auto">
          <a:xfrm>
            <a:off x="0" y="2544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9218" name="Rectangle 6"/>
          <p:cNvSpPr>
            <a:spLocks noChangeArrowheads="1"/>
          </p:cNvSpPr>
          <p:nvPr/>
        </p:nvSpPr>
        <p:spPr bwMode="auto">
          <a:xfrm>
            <a:off x="0" y="25574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33463"/>
            <a:ext cx="82804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7"/>
          <p:cNvSpPr>
            <a:spLocks noChangeArrowheads="1"/>
          </p:cNvSpPr>
          <p:nvPr/>
        </p:nvSpPr>
        <p:spPr bwMode="auto">
          <a:xfrm>
            <a:off x="4211638" y="5373688"/>
            <a:ext cx="3603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smtClean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б)</a:t>
            </a:r>
            <a:endParaRPr lang="ru-RU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2014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ChangeArrowheads="1"/>
          </p:cNvSpPr>
          <p:nvPr/>
        </p:nvSpPr>
        <p:spPr bwMode="auto">
          <a:xfrm>
            <a:off x="0" y="25447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  <p:sp>
        <p:nvSpPr>
          <p:cNvPr id="10242" name="Rectangle 6"/>
          <p:cNvSpPr>
            <a:spLocks noChangeArrowheads="1"/>
          </p:cNvSpPr>
          <p:nvPr/>
        </p:nvSpPr>
        <p:spPr bwMode="auto">
          <a:xfrm>
            <a:off x="0" y="2495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765175"/>
            <a:ext cx="8534400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4284663" y="5084763"/>
            <a:ext cx="3159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200" smtClean="0">
                <a:solidFill>
                  <a:srgbClr val="000000"/>
                </a:solidFill>
                <a:latin typeface="Times New Roman" charset="0"/>
                <a:ea typeface="Arial" charset="0"/>
                <a:cs typeface="Arial" charset="0"/>
              </a:rPr>
              <a:t>в)</a:t>
            </a:r>
            <a:endParaRPr lang="ru-RU" sz="2400" smtClean="0">
              <a:solidFill>
                <a:srgbClr val="000000"/>
              </a:solidFill>
              <a:latin typeface="Times New Roman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3854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Край">
  <a:themeElements>
    <a:clrScheme name="Край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Край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Край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Обзор проекта">
  <a:themeElements>
    <a:clrScheme name="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CCFF"/>
      </a:accent1>
      <a:accent2>
        <a:srgbClr val="00FFCC"/>
      </a:accent2>
      <a:accent3>
        <a:srgbClr val="AAB8E2"/>
      </a:accent3>
      <a:accent4>
        <a:srgbClr val="DADADA"/>
      </a:accent4>
      <a:accent5>
        <a:srgbClr val="AAE2FF"/>
      </a:accent5>
      <a:accent6>
        <a:srgbClr val="00E7B9"/>
      </a:accent6>
      <a:hlink>
        <a:srgbClr val="AD1F5F"/>
      </a:hlink>
      <a:folHlink>
        <a:srgbClr val="FF7C80"/>
      </a:folHlink>
    </a:clrScheme>
    <a:fontScheme name="Обзор проекта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Обзор проекта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зор проекта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зор проекта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4631</Words>
  <Application>Microsoft Office PowerPoint</Application>
  <PresentationFormat>Экран (4:3)</PresentationFormat>
  <Paragraphs>952</Paragraphs>
  <Slides>145</Slides>
  <Notes>27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6</vt:i4>
      </vt:variant>
      <vt:variant>
        <vt:lpstr>Заголовки слайдов</vt:lpstr>
      </vt:variant>
      <vt:variant>
        <vt:i4>145</vt:i4>
      </vt:variant>
    </vt:vector>
  </HeadingPairs>
  <TitlesOfParts>
    <vt:vector size="156" baseType="lpstr">
      <vt:lpstr>Тема Office</vt:lpstr>
      <vt:lpstr>Край</vt:lpstr>
      <vt:lpstr>1_Тема Office</vt:lpstr>
      <vt:lpstr>Обзор проекта</vt:lpstr>
      <vt:lpstr>2_Тема Office</vt:lpstr>
      <vt:lpstr>Visio</vt:lpstr>
      <vt:lpstr>Microsoft Visio Drawing</vt:lpstr>
      <vt:lpstr>Документ</vt:lpstr>
      <vt:lpstr>VISIO</vt:lpstr>
      <vt:lpstr>CorelDRAW</vt:lpstr>
      <vt:lpstr>Clip</vt:lpstr>
      <vt:lpstr>Учебный курс  Программное обеспечение инфокоммуникационных сетей и систем</vt:lpstr>
      <vt:lpstr>Презентация PowerPoint</vt:lpstr>
      <vt:lpstr>Этапы развития общества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СОДЕРЖАНИЕ КУРСА</vt:lpstr>
      <vt:lpstr>Презентация PowerPoint</vt:lpstr>
      <vt:lpstr>Стандартизация в области эксплуатационного управления</vt:lpstr>
      <vt:lpstr>Концепция TMForum</vt:lpstr>
      <vt:lpstr>Инструменты NGOSS </vt:lpstr>
      <vt:lpstr>Cтруктура приложений OSS/BSS - ТАМ</vt:lpstr>
      <vt:lpstr>eTOM уровень 1</vt:lpstr>
      <vt:lpstr>Мониторинг в eTOM- Assurance</vt:lpstr>
      <vt:lpstr>Жизненный цикл услуг связи (по документу TMForum   «Wireless Service Measurement Handbook. GB923 v3.0») </vt:lpstr>
      <vt:lpstr>Доход как основная задача внедрения OSS</vt:lpstr>
      <vt:lpstr>Технический учет SDN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аналоги учебных программ</vt:lpstr>
      <vt:lpstr>Презентация PowerPoint</vt:lpstr>
      <vt:lpstr>Учебные лаборатории</vt:lpstr>
      <vt:lpstr>MPLS</vt:lpstr>
      <vt:lpstr>Наши учебные лаборатории</vt:lpstr>
      <vt:lpstr>ИНТЕРАКТИВНАЯ ПРОГРАММА ИЗУЧЕНИЯ ТЕЛЕКОММУНИКАЦИОННЫХ ПРОТОКОЛОВ</vt:lpstr>
      <vt:lpstr>Этапы обучения</vt:lpstr>
      <vt:lpstr>Литература  к лабораторным работам</vt:lpstr>
      <vt:lpstr>Презентация PowerPoint</vt:lpstr>
      <vt:lpstr>Глобальная информационная инфраструктура GII</vt:lpstr>
      <vt:lpstr>Презентация PowerPoint</vt:lpstr>
      <vt:lpstr>ДОСТУП</vt:lpstr>
      <vt:lpstr> Три источника сети доступа </vt:lpstr>
      <vt:lpstr> Три составные части сети доступа </vt:lpstr>
      <vt:lpstr>Стоимость транспортных ресурсов</vt:lpstr>
      <vt:lpstr>“Смерть расстояний”</vt:lpstr>
      <vt:lpstr>Презентация PowerPoint</vt:lpstr>
      <vt:lpstr>Примеры технологий доступа</vt:lpstr>
      <vt:lpstr>Презентация PowerPoint</vt:lpstr>
      <vt:lpstr>Презентация PowerPoint</vt:lpstr>
      <vt:lpstr>Презентация PowerPoint</vt:lpstr>
      <vt:lpstr>Основы проектирования ТфОП</vt:lpstr>
      <vt:lpstr> </vt:lpstr>
      <vt:lpstr>Требования к полосе пропускания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Одна сеть для всех услуг</vt:lpstr>
      <vt:lpstr>NGN – сеть следующего поколения</vt:lpstr>
      <vt:lpstr>Презентация PowerPoint</vt:lpstr>
      <vt:lpstr>Презентация PowerPoint</vt:lpstr>
      <vt:lpstr>УСЛУГИ</vt:lpstr>
      <vt:lpstr>Снижение стоимости бита информации</vt:lpstr>
      <vt:lpstr>Презентация PowerPoint</vt:lpstr>
      <vt:lpstr>Услуги списка CS-1</vt:lpstr>
      <vt:lpstr>Презентация PowerPoint</vt:lpstr>
      <vt:lpstr>Поддержка взаимодействия географически распределенных функций SCF и SDF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Услуги местоположения</vt:lpstr>
      <vt:lpstr>Правила игры меняются</vt:lpstr>
      <vt:lpstr>Услуга «Три экрана»</vt:lpstr>
      <vt:lpstr>IMS-архитектура </vt:lpstr>
      <vt:lpstr>Презентация PowerPoint</vt:lpstr>
      <vt:lpstr>Перевод существующей сети под управление IMS-ядра </vt:lpstr>
      <vt:lpstr>Подходы к переводу под IMS-ядро </vt:lpstr>
      <vt:lpstr>Сравнение подходов</vt:lpstr>
      <vt:lpstr>Медиатор Плана Нумерации</vt:lpstr>
      <vt:lpstr>Прохождение вызова</vt:lpstr>
      <vt:lpstr>Модернизация отдельной АТС</vt:lpstr>
      <vt:lpstr>Презентация PowerPoint</vt:lpstr>
      <vt:lpstr>Реализация функций СОРМ</vt:lpstr>
      <vt:lpstr>Последовательность развития  центров обработки вызовов</vt:lpstr>
      <vt:lpstr>Call-центры на базе УАТС вариант TDM (a)</vt:lpstr>
      <vt:lpstr>IP-контакт-центр  вариант NGN (б)</vt:lpstr>
      <vt:lpstr>Презентация PowerPoint</vt:lpstr>
      <vt:lpstr>Презентация PowerPoint</vt:lpstr>
      <vt:lpstr>Презентация PowerPoint</vt:lpstr>
      <vt:lpstr>Концепция «Безопасный город»</vt:lpstr>
      <vt:lpstr>Терминалы «Гражданин – милиция»</vt:lpstr>
      <vt:lpstr>Общая модель «Системы безопасности»</vt:lpstr>
      <vt:lpstr>Анализ лиц и номеров автомобилей</vt:lpstr>
      <vt:lpstr>Эра Всепроникающего Сетевого Мира  U-networked World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Модель МАР</vt:lpstr>
      <vt:lpstr>Процедура хенд-овер между BTS и между MSC</vt:lpstr>
      <vt:lpstr>Основные элементы базовой сети поколения 2G</vt:lpstr>
      <vt:lpstr>Основные элементы базовой сети поколения 2.5G</vt:lpstr>
      <vt:lpstr>Основные элементы базовой сети поколений 2G, 2.5G и 3G</vt:lpstr>
      <vt:lpstr>IMSI (International Mobile Subscriber Identity)</vt:lpstr>
      <vt:lpstr>IMSI (International Mobile Subscriber Identity)</vt:lpstr>
      <vt:lpstr>MSISDN (Mobile Station ISDN number) или MSRN (Mobile Station Roaming Number) </vt:lpstr>
      <vt:lpstr>MSISDN (Mobile Station ISDN number) </vt:lpstr>
      <vt:lpstr>IMEI (International Mobile Equipment Identity) </vt:lpstr>
      <vt:lpstr>IMEI (International Mobile Equipment Identity) </vt:lpstr>
      <vt:lpstr>Функционирование сети сигнализации ОКС7 для поддержки услуг мобильной связи</vt:lpstr>
      <vt:lpstr>Презентация PowerPoint</vt:lpstr>
      <vt:lpstr>Презентация PowerPoint</vt:lpstr>
      <vt:lpstr>Презентация PowerPoint</vt:lpstr>
      <vt:lpstr>Протоколы, используемые для передачи сообщений МАР  при взаимодействии  сетей TDM и  IP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Услуги списка CS-1</vt:lpstr>
      <vt:lpstr>Презентация PowerPoint</vt:lpstr>
      <vt:lpstr>   Архитектура IN + IP-услуг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Последовательность развития  центров обработки вызовов</vt:lpstr>
      <vt:lpstr>Call-центры на базе УАТС вариант TDM (a)</vt:lpstr>
      <vt:lpstr>IP-контакт-центр  вариант NGN (б)</vt:lpstr>
      <vt:lpstr>Снижение стоимости бита информации</vt:lpstr>
      <vt:lpstr>Правила игры меняются</vt:lpstr>
      <vt:lpstr>Унифицированные  коммуникации</vt:lpstr>
      <vt:lpstr>Услуги местоположения</vt:lpstr>
      <vt:lpstr>Отличия Интернет-ТВ от обычного </vt:lpstr>
      <vt:lpstr>Услуга «Три экрана»</vt:lpstr>
      <vt:lpstr>Эра Всепроникающего Сетевого Мира  U-networked World</vt:lpstr>
      <vt:lpstr>Презентация PowerPoint</vt:lpstr>
    </vt:vector>
  </TitlesOfParts>
  <Company>niits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Boris Goldstein</dc:creator>
  <cp:lastModifiedBy>admin</cp:lastModifiedBy>
  <cp:revision>12</cp:revision>
  <dcterms:created xsi:type="dcterms:W3CDTF">2018-02-01T12:15:13Z</dcterms:created>
  <dcterms:modified xsi:type="dcterms:W3CDTF">2019-02-10T19:13:10Z</dcterms:modified>
</cp:coreProperties>
</file>